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85" r:id="rId2"/>
    <p:sldId id="286" r:id="rId3"/>
    <p:sldId id="287" r:id="rId4"/>
    <p:sldId id="332" r:id="rId5"/>
    <p:sldId id="323" r:id="rId6"/>
    <p:sldId id="264" r:id="rId7"/>
    <p:sldId id="333" r:id="rId8"/>
    <p:sldId id="335" r:id="rId9"/>
    <p:sldId id="336" r:id="rId10"/>
    <p:sldId id="369" r:id="rId11"/>
    <p:sldId id="370" r:id="rId12"/>
    <p:sldId id="371" r:id="rId13"/>
    <p:sldId id="380" r:id="rId14"/>
    <p:sldId id="360" r:id="rId15"/>
    <p:sldId id="396" r:id="rId16"/>
    <p:sldId id="362" r:id="rId17"/>
    <p:sldId id="397" r:id="rId18"/>
    <p:sldId id="400" r:id="rId19"/>
    <p:sldId id="365" r:id="rId20"/>
    <p:sldId id="366" r:id="rId21"/>
    <p:sldId id="367" r:id="rId22"/>
    <p:sldId id="368" r:id="rId23"/>
    <p:sldId id="399" r:id="rId24"/>
    <p:sldId id="386" r:id="rId25"/>
    <p:sldId id="387" r:id="rId26"/>
    <p:sldId id="403" r:id="rId27"/>
    <p:sldId id="402" r:id="rId28"/>
    <p:sldId id="384" r:id="rId29"/>
    <p:sldId id="351" r:id="rId30"/>
    <p:sldId id="388" r:id="rId31"/>
    <p:sldId id="389" r:id="rId32"/>
    <p:sldId id="390" r:id="rId33"/>
    <p:sldId id="391" r:id="rId34"/>
    <p:sldId id="392" r:id="rId35"/>
    <p:sldId id="393" r:id="rId36"/>
    <p:sldId id="394" r:id="rId37"/>
    <p:sldId id="395" r:id="rId38"/>
    <p:sldId id="310" r:id="rId39"/>
    <p:sldId id="324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佐々木洋典" initials="佐々木洋典" lastIdx="15" clrIdx="0">
    <p:extLst/>
  </p:cmAuthor>
  <p:cmAuthor id="2" name="" initials="" lastIdx="1" clrIdx="1"/>
  <p:cmAuthor id="3" name="二神克也" initials="二神克也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87"/>
    <a:srgbClr val="A4C2F4"/>
    <a:srgbClr val="FFC000"/>
    <a:srgbClr val="33A23D"/>
    <a:srgbClr val="EF75BC"/>
    <a:srgbClr val="093F86"/>
    <a:srgbClr val="99CF15"/>
    <a:srgbClr val="281285"/>
    <a:srgbClr val="EE0026"/>
    <a:srgbClr val="AF00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3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F3B79D-BD56-4566-A6EF-A54EF5CCDAB3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0E8B6C-F2CC-4ECE-B596-3DDD74961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63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0342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Shape 55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6" name="Shape 55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77586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Shape 54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1" name="Shape 54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290449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48159-55E2-4E0B-BC9D-63C455A6632A}" type="datetime1">
              <a:rPr lang="en-US" smtClean="0"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2791-E6D2-4FB2-9CBA-83239462C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878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19692-3179-41CA-B05D-58E1E8BBEAA9}" type="datetime1">
              <a:rPr lang="en-US" smtClean="0"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2791-E6D2-4FB2-9CBA-83239462C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498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027DA-DFF2-4752-ABF1-AFD66594A337}" type="datetime1">
              <a:rPr lang="en-US" smtClean="0"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2791-E6D2-4FB2-9CBA-83239462C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763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0141E-A27B-40F7-930C-CE5F3F5C81BD}" type="datetime1">
              <a:rPr lang="en-US" smtClean="0"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2791-E6D2-4FB2-9CBA-83239462C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225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7F9D2-9F85-49AC-9355-8F00F958B334}" type="datetime1">
              <a:rPr lang="en-US" smtClean="0"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2791-E6D2-4FB2-9CBA-83239462C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91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79F67-5D8B-4CCC-B1B0-20956EF29FB2}" type="datetime1">
              <a:rPr lang="en-US" smtClean="0"/>
              <a:t>5/17/2016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2791-E6D2-4FB2-9CBA-83239462C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93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75979-AFB4-4599-AB4A-61A5AEB7A2B9}" type="datetime1">
              <a:rPr lang="en-US" smtClean="0"/>
              <a:t>5/17/2016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2791-E6D2-4FB2-9CBA-83239462C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576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DC089-E1A6-49F0-AE18-0F743F38361B}" type="datetime1">
              <a:rPr lang="en-US" smtClean="0"/>
              <a:t>5/17/2016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2791-E6D2-4FB2-9CBA-83239462C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533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A75B2-383B-49E7-B200-FF7FC6CC5F84}" type="datetime1">
              <a:rPr lang="en-US" smtClean="0"/>
              <a:t>5/17/2016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2791-E6D2-4FB2-9CBA-83239462C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090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E4C04-D1D5-48D1-AF1C-5B343A5AFB66}" type="datetime1">
              <a:rPr lang="en-US" smtClean="0"/>
              <a:t>5/17/2016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2791-E6D2-4FB2-9CBA-83239462C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663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A9019-D321-4165-9E49-4983DF0F696C}" type="datetime1">
              <a:rPr lang="en-US" smtClean="0"/>
              <a:t>5/17/2016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2791-E6D2-4FB2-9CBA-83239462C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687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6936-4906-475D-8469-12D18E257777}" type="datetime1">
              <a:rPr lang="en-US" smtClean="0"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42791-E6D2-4FB2-9CBA-83239462C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964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jstage.jst.go.jp/article/jjpsy1926/55/3/55_3_184/_pdf" TargetMode="External"/><Relationship Id="rId3" Type="http://schemas.openxmlformats.org/officeDocument/2006/relationships/hyperlink" Target="http://ci.nii.ac.jp/naid/110001893179" TargetMode="External"/><Relationship Id="rId7" Type="http://schemas.openxmlformats.org/officeDocument/2006/relationships/hyperlink" Target="https://www.jstage.jst.go.jp/article/transjtmsj1972/55/4/55_4_P141/_pdf" TargetMode="External"/><Relationship Id="rId2" Type="http://schemas.openxmlformats.org/officeDocument/2006/relationships/hyperlink" Target="http://ci.nii.ac.jp/els/110000483087.pdf?id=ART0000872025&amp;type=pdf&amp;lang=en&amp;host=cinii&amp;order_no=&amp;ppv_type=0&amp;lang_sw=&amp;no=1461308342&amp;c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space.bunka.ac.jp/dspace/bitstream/10457/2273/1/001032223_03.pdf" TargetMode="External"/><Relationship Id="rId5" Type="http://schemas.openxmlformats.org/officeDocument/2006/relationships/hyperlink" Target="https://www.jsce.or.jp/library/open/proc/maglist2/00039/200511_no32/pdf/285.pdf" TargetMode="External"/><Relationship Id="rId4" Type="http://schemas.openxmlformats.org/officeDocument/2006/relationships/hyperlink" Target="https://www.jstage.jst.go.jp/article/jjpsy1926/55/3/55_3_184/_pdf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2880327"/>
            <a:ext cx="9144000" cy="1102519"/>
          </a:xfrm>
        </p:spPr>
        <p:txBody>
          <a:bodyPr>
            <a:noAutofit/>
          </a:bodyPr>
          <a:lstStyle/>
          <a:p>
            <a:r>
              <a:rPr kumimoji="1" lang="ja-JP" altLang="en-US" sz="3600" dirty="0">
                <a:solidFill>
                  <a:schemeClr val="bg1"/>
                </a:solidFill>
                <a:latin typeface="HGS明朝E" panose="02020900000000000000" pitchFamily="18" charset="-128"/>
                <a:ea typeface="HGS明朝E" panose="02020900000000000000" pitchFamily="18" charset="-128"/>
                <a:cs typeface="HGP明朝E"/>
              </a:rPr>
              <a:t>あなたはいま</a:t>
            </a:r>
            <a:r>
              <a:rPr kumimoji="1" lang="en-US" altLang="ja-JP" sz="3600" dirty="0">
                <a:solidFill>
                  <a:schemeClr val="bg1"/>
                </a:solidFill>
                <a:latin typeface="HGS明朝E" panose="02020900000000000000" pitchFamily="18" charset="-128"/>
                <a:ea typeface="HGS明朝E" panose="02020900000000000000" pitchFamily="18" charset="-128"/>
                <a:cs typeface="HGP明朝E"/>
              </a:rPr>
              <a:t/>
            </a:r>
            <a:br>
              <a:rPr kumimoji="1" lang="en-US" altLang="ja-JP" sz="3600" dirty="0">
                <a:solidFill>
                  <a:schemeClr val="bg1"/>
                </a:solidFill>
                <a:latin typeface="HGS明朝E" panose="02020900000000000000" pitchFamily="18" charset="-128"/>
                <a:ea typeface="HGS明朝E" panose="02020900000000000000" pitchFamily="18" charset="-128"/>
                <a:cs typeface="HGP明朝E"/>
              </a:rPr>
            </a:br>
            <a:r>
              <a:rPr kumimoji="1" lang="ja-JP" altLang="en-US" sz="3600" dirty="0">
                <a:solidFill>
                  <a:schemeClr val="bg1"/>
                </a:solidFill>
                <a:latin typeface="HGS明朝E" panose="02020900000000000000" pitchFamily="18" charset="-128"/>
                <a:ea typeface="HGS明朝E" panose="02020900000000000000" pitchFamily="18" charset="-128"/>
                <a:cs typeface="HGP明朝E"/>
              </a:rPr>
              <a:t>どんな</a:t>
            </a:r>
            <a:r>
              <a:rPr kumimoji="1" lang="ja-JP" altLang="en-US" sz="3600" dirty="0">
                <a:solidFill>
                  <a:srgbClr val="FF0000"/>
                </a:solidFill>
                <a:latin typeface="HGS明朝E" panose="02020900000000000000" pitchFamily="18" charset="-128"/>
                <a:ea typeface="HGS明朝E" panose="02020900000000000000" pitchFamily="18" charset="-128"/>
                <a:cs typeface="HGP明朝E"/>
              </a:rPr>
              <a:t>服装</a:t>
            </a:r>
            <a:r>
              <a:rPr kumimoji="1" lang="ja-JP" altLang="en-US" sz="3600" dirty="0">
                <a:solidFill>
                  <a:schemeClr val="bg1"/>
                </a:solidFill>
                <a:latin typeface="HGS明朝E" panose="02020900000000000000" pitchFamily="18" charset="-128"/>
                <a:ea typeface="HGS明朝E" panose="02020900000000000000" pitchFamily="18" charset="-128"/>
                <a:cs typeface="HGP明朝E"/>
              </a:rPr>
              <a:t>をしています</a:t>
            </a:r>
            <a:r>
              <a:rPr kumimoji="1" lang="ja-JP" altLang="en-US" sz="3600" dirty="0">
                <a:solidFill>
                  <a:srgbClr val="FFFFFF"/>
                </a:solidFill>
                <a:latin typeface="HGS明朝E" panose="02020900000000000000" pitchFamily="18" charset="-128"/>
                <a:ea typeface="HGS明朝E" panose="02020900000000000000" pitchFamily="18" charset="-128"/>
                <a:cs typeface="HGP明朝E"/>
              </a:rPr>
              <a:t>か？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2791-E6D2-4FB2-9CBA-83239462CD1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65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雲形吹き出し 13"/>
          <p:cNvSpPr/>
          <p:nvPr/>
        </p:nvSpPr>
        <p:spPr>
          <a:xfrm>
            <a:off x="306550" y="1106435"/>
            <a:ext cx="2416629" cy="1570551"/>
          </a:xfrm>
          <a:prstGeom prst="cloudCallout">
            <a:avLst>
              <a:gd name="adj1" fmla="val 35625"/>
              <a:gd name="adj2" fmla="val 7004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私服で</a:t>
            </a:r>
            <a:endParaRPr lang="en-US" altLang="ja-JP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endParaRPr lang="en-US" altLang="ja-JP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行くべき</a:t>
            </a:r>
            <a:endParaRPr lang="en-US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2" name="右矢印 21"/>
          <p:cNvSpPr/>
          <p:nvPr/>
        </p:nvSpPr>
        <p:spPr>
          <a:xfrm>
            <a:off x="4176708" y="3036580"/>
            <a:ext cx="912876" cy="833962"/>
          </a:xfrm>
          <a:prstGeom prst="rightArrow">
            <a:avLst/>
          </a:prstGeom>
          <a:solidFill>
            <a:srgbClr val="FF59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1548213" y="1610868"/>
            <a:ext cx="1719943" cy="56355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8" name="角丸四角形 17"/>
          <p:cNvSpPr/>
          <p:nvPr/>
        </p:nvSpPr>
        <p:spPr>
          <a:xfrm>
            <a:off x="123669" y="178566"/>
            <a:ext cx="1424543" cy="629407"/>
          </a:xfrm>
          <a:prstGeom prst="roundRect">
            <a:avLst/>
          </a:prstGeom>
          <a:solidFill>
            <a:srgbClr val="EE002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ja-JP" altLang="en-US" sz="32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背景</a:t>
            </a:r>
            <a:endParaRPr lang="en-US" sz="32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19" name="Picture 14" descr="http://3.bp.blogspot.com/-6PbsTK7_BRM/VmFkA9OHslI/AAAAAAAA1bw/d9wvGFac3pg/s800/stand1_front05_ma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421" y="2507636"/>
            <a:ext cx="1051297" cy="24143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http://3.bp.blogspot.com/-PoDjXb0qP6k/UReRymXg8LI/AAAAAAAAMT0/3L5aDFX5oCc/s1600/taisou_bo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575" y="2412149"/>
            <a:ext cx="1317064" cy="25098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2901959" y="5034216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理想</a:t>
            </a:r>
            <a:endParaRPr lang="en-US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696997" y="5034216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現実</a:t>
            </a:r>
            <a:endParaRPr lang="en-US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7" name="雲形吹き出し 6"/>
          <p:cNvSpPr/>
          <p:nvPr/>
        </p:nvSpPr>
        <p:spPr>
          <a:xfrm>
            <a:off x="6669196" y="1104241"/>
            <a:ext cx="2416629" cy="1570551"/>
          </a:xfrm>
          <a:prstGeom prst="cloudCallout">
            <a:avLst>
              <a:gd name="adj1" fmla="val -53962"/>
              <a:gd name="adj2" fmla="val 60629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面倒くさいや</a:t>
            </a:r>
            <a:endParaRPr lang="en-US" altLang="ja-JP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今日くらい</a:t>
            </a:r>
            <a:r>
              <a:rPr lang="en-US" altLang="ja-JP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…</a:t>
            </a:r>
            <a:endParaRPr lang="en-US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3" name="正方形/長方形 22"/>
          <p:cNvSpPr/>
          <p:nvPr/>
        </p:nvSpPr>
        <p:spPr>
          <a:xfrm rot="20400093">
            <a:off x="1836657" y="2904245"/>
            <a:ext cx="6070893" cy="923330"/>
          </a:xfrm>
          <a:prstGeom prst="rect">
            <a:avLst/>
          </a:prstGeom>
          <a:solidFill>
            <a:schemeClr val="tx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5400" dirty="0">
                <a:ln w="0"/>
                <a:solidFill>
                  <a:srgbClr val="FFFF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学内</a:t>
            </a:r>
            <a:r>
              <a:rPr lang="ja-JP" altLang="en-US" sz="5400" dirty="0" smtClean="0">
                <a:ln w="0"/>
                <a:solidFill>
                  <a:srgbClr val="FFFF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の景観 </a:t>
            </a:r>
            <a:r>
              <a:rPr lang="en-US" altLang="ja-JP" sz="5400" dirty="0" smtClean="0">
                <a:ln w="0"/>
                <a:solidFill>
                  <a:srgbClr val="FFFF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down</a:t>
            </a:r>
            <a:r>
              <a:rPr lang="ja-JP" altLang="en-US" sz="5400" dirty="0" smtClean="0">
                <a:ln w="0"/>
                <a:solidFill>
                  <a:srgbClr val="FFFF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↓</a:t>
            </a:r>
            <a:endParaRPr lang="ja-JP" altLang="en-US" sz="5400" b="0" cap="none" spc="0" dirty="0">
              <a:ln w="0"/>
              <a:solidFill>
                <a:srgbClr val="FFFF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 rot="1574639">
            <a:off x="875269" y="2991896"/>
            <a:ext cx="7455887" cy="923330"/>
          </a:xfrm>
          <a:prstGeom prst="rect">
            <a:avLst/>
          </a:prstGeom>
          <a:solidFill>
            <a:schemeClr val="tx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5400" dirty="0">
                <a:ln w="0"/>
                <a:solidFill>
                  <a:srgbClr val="FFFF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学校</a:t>
            </a:r>
            <a:r>
              <a:rPr lang="ja-JP" altLang="en-US" sz="5400" dirty="0" smtClean="0">
                <a:ln w="0"/>
                <a:solidFill>
                  <a:srgbClr val="FFFF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のイメージ </a:t>
            </a:r>
            <a:r>
              <a:rPr lang="en-US" altLang="ja-JP" sz="5400" dirty="0" smtClean="0">
                <a:ln w="0"/>
                <a:solidFill>
                  <a:srgbClr val="FFFF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down</a:t>
            </a:r>
            <a:r>
              <a:rPr lang="ja-JP" altLang="en-US" sz="5400" dirty="0" smtClean="0">
                <a:ln w="0"/>
                <a:solidFill>
                  <a:srgbClr val="FFFF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↓</a:t>
            </a:r>
            <a:endParaRPr lang="ja-JP" altLang="en-US" sz="5400" b="0" cap="none" spc="0" dirty="0">
              <a:ln w="0"/>
              <a:solidFill>
                <a:srgbClr val="FFFF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 rot="20903252">
            <a:off x="755619" y="2930872"/>
            <a:ext cx="7941479" cy="141961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8625" b="1" dirty="0">
                <a:solidFill>
                  <a:srgbClr val="3366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社会的ジレンマ</a:t>
            </a:r>
          </a:p>
        </p:txBody>
      </p:sp>
      <p:sp>
        <p:nvSpPr>
          <p:cNvPr id="28" name="テキスト ボックス 27"/>
          <p:cNvSpPr txBox="1"/>
          <p:nvPr/>
        </p:nvSpPr>
        <p:spPr>
          <a:xfrm flipH="1">
            <a:off x="1758848" y="239353"/>
            <a:ext cx="2695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大学</a:t>
            </a:r>
            <a:r>
              <a:rPr lang="ja-JP" altLang="en-US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に行く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場合</a:t>
            </a:r>
            <a:endParaRPr lang="en-US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4297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2" grpId="0" animBg="1"/>
      <p:bldP spid="5" grpId="0"/>
      <p:bldP spid="21" grpId="0"/>
      <p:bldP spid="7" grpId="0" animBg="1"/>
      <p:bldP spid="23" grpId="0" animBg="1"/>
      <p:bldP spid="13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/>
        </p:nvSpPr>
        <p:spPr>
          <a:xfrm>
            <a:off x="400050" y="3610477"/>
            <a:ext cx="8343900" cy="15268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11752" y="5137323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目的</a:t>
            </a:r>
            <a:r>
              <a:rPr lang="en-US" altLang="ja-JP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:</a:t>
            </a:r>
          </a:p>
          <a:p>
            <a:r>
              <a:rPr lang="ja-JP" altLang="en-US" sz="3200" dirty="0" smtClean="0">
                <a:solidFill>
                  <a:schemeClr val="accent5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交通</a:t>
            </a:r>
            <a:r>
              <a:rPr lang="ja-JP" altLang="en-US" sz="3200" dirty="0">
                <a:solidFill>
                  <a:schemeClr val="accent5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手段</a:t>
            </a:r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</a:t>
            </a:r>
            <a:r>
              <a:rPr lang="ja-JP" altLang="en-US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よる</a:t>
            </a:r>
            <a:r>
              <a:rPr lang="ja-JP" altLang="en-US" sz="32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服装</a:t>
            </a:r>
            <a:r>
              <a:rPr lang="ja-JP" altLang="en-US" sz="32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の理想と現実の間のズレ</a:t>
            </a:r>
            <a:endParaRPr lang="en-US" altLang="ja-JP" sz="3200" dirty="0" smtClean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調査する</a:t>
            </a: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こと</a:t>
            </a:r>
            <a:endParaRPr lang="en-US" sz="36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123669" y="159059"/>
            <a:ext cx="1424543" cy="629407"/>
          </a:xfrm>
          <a:prstGeom prst="roundRect">
            <a:avLst/>
          </a:prstGeom>
          <a:solidFill>
            <a:srgbClr val="FF590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ja-JP" altLang="en-US" sz="32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目的</a:t>
            </a:r>
            <a:endParaRPr lang="en-US" sz="32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748709" y="1359248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理想</a:t>
            </a:r>
            <a:endParaRPr lang="en-US" sz="28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392582" y="1359248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現実</a:t>
            </a:r>
            <a:endParaRPr lang="en-US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7" name="爆発 1 26"/>
          <p:cNvSpPr/>
          <p:nvPr/>
        </p:nvSpPr>
        <p:spPr>
          <a:xfrm>
            <a:off x="3213464" y="473762"/>
            <a:ext cx="2800246" cy="2294193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 smtClean="0">
                <a:solidFill>
                  <a:sysClr val="windowText" lastClr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ズレ</a:t>
            </a:r>
            <a:endParaRPr lang="en-US" sz="3600" dirty="0">
              <a:solidFill>
                <a:sysClr val="windowText" lastClr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10" name="Picture 14" descr="http://3.bp.blogspot.com/-6PbsTK7_BRM/VmFkA9OHslI/AAAAAAAA1bw/d9wvGFac3pg/s800/stand1_front05_ma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88" y="944839"/>
            <a:ext cx="802758" cy="18435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://3.bp.blogspot.com/-PoDjXb0qP6k/UReRymXg8LI/AAAAAAAAMT0/3L5aDFX5oCc/s1600/taisou_bo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030" y="919830"/>
            <a:ext cx="993680" cy="18935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541582" y="3773734"/>
            <a:ext cx="3877985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ja-JP" altLang="en-US" sz="24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服装</a:t>
            </a:r>
            <a:r>
              <a:rPr lang="ja-JP" altLang="en-US" sz="24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に気を使うのは外出時</a:t>
            </a:r>
            <a:endParaRPr lang="en-US" altLang="ja-JP" sz="2400" dirty="0" smtClean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lang="ja-JP" altLang="en-US" sz="24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外出時必ず何らかの</a:t>
            </a:r>
            <a:endParaRPr lang="en-US" altLang="ja-JP" sz="2400" dirty="0" smtClean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lang="ja-JP" altLang="en-US" sz="2400" b="1" u="sng" dirty="0" smtClean="0">
                <a:solidFill>
                  <a:schemeClr val="accent5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交通手段</a:t>
            </a:r>
            <a:r>
              <a:rPr lang="ja-JP" altLang="en-US" sz="24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を使う</a:t>
            </a:r>
            <a:endParaRPr lang="en-US" sz="24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754724" y="3779440"/>
            <a:ext cx="3877986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服装と交通手段に関する</a:t>
            </a:r>
            <a:endParaRPr lang="en-US" altLang="ja-JP" sz="24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既存研究なし</a:t>
            </a:r>
            <a:endParaRPr lang="en-US" altLang="ja-JP" sz="24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endParaRPr lang="en-US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9" name="右矢印 18"/>
          <p:cNvSpPr/>
          <p:nvPr/>
        </p:nvSpPr>
        <p:spPr>
          <a:xfrm rot="5400000">
            <a:off x="4146433" y="1619421"/>
            <a:ext cx="934308" cy="3364752"/>
          </a:xfrm>
          <a:prstGeom prst="rightArrow">
            <a:avLst>
              <a:gd name="adj1" fmla="val 57643"/>
              <a:gd name="adj2" fmla="val 50000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688570" y="2960950"/>
            <a:ext cx="2704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ln w="0">
                  <a:noFill/>
                </a:ln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何が原因？</a:t>
            </a:r>
            <a:endParaRPr lang="en-US" sz="2800" dirty="0">
              <a:ln w="0">
                <a:noFill/>
              </a:ln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8" name="星 4 7"/>
          <p:cNvSpPr/>
          <p:nvPr/>
        </p:nvSpPr>
        <p:spPr>
          <a:xfrm>
            <a:off x="526781" y="2770181"/>
            <a:ext cx="618317" cy="605118"/>
          </a:xfrm>
          <a:prstGeom prst="star4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星 4 24"/>
          <p:cNvSpPr/>
          <p:nvPr/>
        </p:nvSpPr>
        <p:spPr>
          <a:xfrm>
            <a:off x="32874" y="1301060"/>
            <a:ext cx="618317" cy="605118"/>
          </a:xfrm>
          <a:prstGeom prst="star4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星 4 31"/>
          <p:cNvSpPr/>
          <p:nvPr/>
        </p:nvSpPr>
        <p:spPr>
          <a:xfrm>
            <a:off x="1886236" y="2110728"/>
            <a:ext cx="618317" cy="605118"/>
          </a:xfrm>
          <a:prstGeom prst="star4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2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/>
      <p:bldP spid="27" grpId="0" animBg="1"/>
      <p:bldP spid="2" grpId="0" animBg="1"/>
      <p:bldP spid="4" grpId="0" animBg="1"/>
      <p:bldP spid="19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角丸四角形 5"/>
          <p:cNvSpPr/>
          <p:nvPr/>
        </p:nvSpPr>
        <p:spPr>
          <a:xfrm>
            <a:off x="123669" y="159059"/>
            <a:ext cx="1424543" cy="629407"/>
          </a:xfrm>
          <a:prstGeom prst="roundRect">
            <a:avLst/>
          </a:prstGeom>
          <a:solidFill>
            <a:srgbClr val="FF590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ja-JP" altLang="en-US" sz="32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目的</a:t>
            </a:r>
            <a:endParaRPr lang="en-US" sz="32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0" y="2112145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>
                <a:solidFill>
                  <a:srgbClr val="0070C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交通手段ごとの服装</a:t>
            </a:r>
            <a:r>
              <a:rPr lang="ja-JP" altLang="en-US" sz="2800" dirty="0" smtClean="0">
                <a:solidFill>
                  <a:srgbClr val="0070C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許容度</a:t>
            </a:r>
            <a:r>
              <a:rPr lang="en-US" altLang="ja-JP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着ていける</a:t>
            </a:r>
            <a:r>
              <a:rPr lang="en-US" altLang="ja-JP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</a:t>
            </a:r>
            <a:endParaRPr lang="en-US" altLang="ja-JP" sz="24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ジャージ・おしゃれ着・普段着の</a:t>
            </a:r>
            <a:r>
              <a:rPr lang="en-US" altLang="ja-JP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</a:t>
            </a: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種類について調査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1082141"/>
            <a:ext cx="39323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対象者：大学生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目的地：対象者が通う大学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2791-E6D2-4FB2-9CBA-83239462CD19}" type="slidenum">
              <a:rPr lang="en-US" smtClean="0"/>
              <a:t>12</a:t>
            </a:fld>
            <a:endParaRPr 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0" y="3879042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>
                <a:solidFill>
                  <a:srgbClr val="0070C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服装</a:t>
            </a:r>
            <a:r>
              <a:rPr lang="ja-JP" altLang="en-US" sz="2800" dirty="0" smtClean="0">
                <a:solidFill>
                  <a:srgbClr val="0070C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許容度</a:t>
            </a:r>
            <a:r>
              <a:rPr lang="en-US" altLang="ja-JP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着ていける</a:t>
            </a:r>
            <a:r>
              <a:rPr lang="en-US" altLang="ja-JP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r>
              <a:rPr lang="ja-JP" altLang="en-US" sz="2800" dirty="0" smtClean="0">
                <a:solidFill>
                  <a:srgbClr val="0070C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と</a:t>
            </a:r>
            <a:endParaRPr lang="en-US" altLang="ja-JP" sz="2800" dirty="0" smtClean="0">
              <a:solidFill>
                <a:srgbClr val="0070C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lang="ja-JP" altLang="en-US" sz="2800" dirty="0" smtClean="0">
                <a:solidFill>
                  <a:srgbClr val="0070C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社会的</a:t>
            </a:r>
            <a:r>
              <a:rPr lang="ja-JP" altLang="en-US" sz="2800" dirty="0">
                <a:solidFill>
                  <a:srgbClr val="0070C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着装</a:t>
            </a:r>
            <a:r>
              <a:rPr lang="ja-JP" altLang="en-US" sz="2800" dirty="0" smtClean="0">
                <a:solidFill>
                  <a:srgbClr val="0070C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規範</a:t>
            </a:r>
            <a:r>
              <a:rPr lang="en-US" altLang="ja-JP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着ることのふさわしさ</a:t>
            </a:r>
            <a:r>
              <a:rPr lang="en-US" altLang="ja-JP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r>
              <a:rPr lang="ja-JP" altLang="en-US" sz="2800" dirty="0" smtClean="0">
                <a:solidFill>
                  <a:srgbClr val="0070C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とのズレ</a:t>
            </a: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測定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0" y="5656393"/>
            <a:ext cx="91440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ズレの</a:t>
            </a:r>
            <a:r>
              <a:rPr lang="ja-JP" altLang="en-US" sz="32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度合いは交通手段によって異なるか</a:t>
            </a: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</a:t>
            </a:r>
            <a:endParaRPr lang="en-US" altLang="ja-JP" sz="24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lang="ja-JP" altLang="en-US" sz="3200" u="sng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個人と集団</a:t>
            </a: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に関して調査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1" name="右矢印 10"/>
          <p:cNvSpPr/>
          <p:nvPr/>
        </p:nvSpPr>
        <p:spPr>
          <a:xfrm rot="5400000">
            <a:off x="4115562" y="4872606"/>
            <a:ext cx="912876" cy="833962"/>
          </a:xfrm>
          <a:prstGeom prst="rightArrow">
            <a:avLst/>
          </a:prstGeom>
          <a:solidFill>
            <a:srgbClr val="FF59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0" name="右矢印 9"/>
          <p:cNvSpPr/>
          <p:nvPr/>
        </p:nvSpPr>
        <p:spPr>
          <a:xfrm rot="5400000">
            <a:off x="4115562" y="3090320"/>
            <a:ext cx="912876" cy="833962"/>
          </a:xfrm>
          <a:prstGeom prst="rightArrow">
            <a:avLst/>
          </a:prstGeom>
          <a:solidFill>
            <a:srgbClr val="FF59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 flipH="1">
            <a:off x="1863351" y="219846"/>
            <a:ext cx="3818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目的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解決</a:t>
            </a:r>
            <a:r>
              <a:rPr lang="ja-JP" altLang="en-US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のための手法</a:t>
            </a:r>
            <a:endParaRPr lang="en-US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3861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1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altLang="ja-JP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ja-JP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Shape 158"/>
          <p:cNvSpPr/>
          <p:nvPr/>
        </p:nvSpPr>
        <p:spPr>
          <a:xfrm>
            <a:off x="2581350" y="259273"/>
            <a:ext cx="1990648" cy="484747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ja-JP" sz="2800" dirty="0">
                <a:solidFill>
                  <a:schemeClr val="dk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Arial"/>
                <a:sym typeface="Arial"/>
              </a:rPr>
              <a:t>全体の流れ</a:t>
            </a:r>
          </a:p>
        </p:txBody>
      </p:sp>
      <p:grpSp>
        <p:nvGrpSpPr>
          <p:cNvPr id="3" name="グループ化 2"/>
          <p:cNvGrpSpPr/>
          <p:nvPr/>
        </p:nvGrpSpPr>
        <p:grpSpPr>
          <a:xfrm>
            <a:off x="89441" y="912578"/>
            <a:ext cx="8860419" cy="5806063"/>
            <a:chOff x="89441" y="912578"/>
            <a:chExt cx="8860419" cy="5806063"/>
          </a:xfrm>
        </p:grpSpPr>
        <p:sp>
          <p:nvSpPr>
            <p:cNvPr id="159" name="Shape 159"/>
            <p:cNvSpPr/>
            <p:nvPr/>
          </p:nvSpPr>
          <p:spPr>
            <a:xfrm>
              <a:off x="3645926" y="1018901"/>
              <a:ext cx="1852147" cy="444137"/>
            </a:xfrm>
            <a:prstGeom prst="roundRect">
              <a:avLst>
                <a:gd name="adj" fmla="val 16667"/>
              </a:avLst>
            </a:prstGeom>
            <a:solidFill>
              <a:srgbClr val="EE0026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ja-JP" sz="2400" dirty="0">
                  <a:solidFill>
                    <a:schemeClr val="lt1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  <a:cs typeface="Arial"/>
                  <a:sym typeface="Arial"/>
                </a:rPr>
                <a:t>背景・目的</a:t>
              </a:r>
            </a:p>
          </p:txBody>
        </p:sp>
        <p:grpSp>
          <p:nvGrpSpPr>
            <p:cNvPr id="160" name="Shape 160"/>
            <p:cNvGrpSpPr/>
            <p:nvPr/>
          </p:nvGrpSpPr>
          <p:grpSpPr>
            <a:xfrm>
              <a:off x="2461370" y="1463038"/>
              <a:ext cx="4239876" cy="876266"/>
              <a:chOff x="2461370" y="1463038"/>
              <a:chExt cx="4239876" cy="876266"/>
            </a:xfrm>
          </p:grpSpPr>
          <p:cxnSp>
            <p:nvCxnSpPr>
              <p:cNvPr id="161" name="Shape 161"/>
              <p:cNvCxnSpPr>
                <a:stCxn id="159" idx="2"/>
              </p:cNvCxnSpPr>
              <p:nvPr/>
            </p:nvCxnSpPr>
            <p:spPr>
              <a:xfrm>
                <a:off x="4572000" y="1463038"/>
                <a:ext cx="0" cy="600900"/>
              </a:xfrm>
              <a:prstGeom prst="straightConnector1">
                <a:avLst/>
              </a:prstGeom>
              <a:noFill/>
              <a:ln w="57150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162" name="Shape 162"/>
              <p:cNvCxnSpPr/>
              <p:nvPr/>
            </p:nvCxnSpPr>
            <p:spPr>
              <a:xfrm rot="10800000">
                <a:off x="2461373" y="2063931"/>
                <a:ext cx="4239872" cy="0"/>
              </a:xfrm>
              <a:prstGeom prst="straightConnector1">
                <a:avLst/>
              </a:prstGeom>
              <a:noFill/>
              <a:ln w="57150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163" name="Shape 163"/>
              <p:cNvCxnSpPr/>
              <p:nvPr/>
            </p:nvCxnSpPr>
            <p:spPr>
              <a:xfrm flipH="1">
                <a:off x="2461370" y="2038859"/>
                <a:ext cx="2" cy="300446"/>
              </a:xfrm>
              <a:prstGeom prst="straightConnector1">
                <a:avLst/>
              </a:prstGeom>
              <a:noFill/>
              <a:ln w="57150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</p:grpSp>
        <p:grpSp>
          <p:nvGrpSpPr>
            <p:cNvPr id="164" name="Shape 164"/>
            <p:cNvGrpSpPr/>
            <p:nvPr/>
          </p:nvGrpSpPr>
          <p:grpSpPr>
            <a:xfrm>
              <a:off x="89441" y="927646"/>
              <a:ext cx="6085763" cy="5790995"/>
              <a:chOff x="89441" y="915454"/>
              <a:chExt cx="6085763" cy="5790995"/>
            </a:xfrm>
          </p:grpSpPr>
          <p:sp>
            <p:nvSpPr>
              <p:cNvPr id="165" name="Shape 165"/>
              <p:cNvSpPr/>
              <p:nvPr/>
            </p:nvSpPr>
            <p:spPr>
              <a:xfrm>
                <a:off x="2783431" y="4727844"/>
                <a:ext cx="1479378" cy="444137"/>
              </a:xfrm>
              <a:prstGeom prst="roundRect">
                <a:avLst>
                  <a:gd name="adj" fmla="val 16667"/>
                </a:avLst>
              </a:prstGeom>
              <a:solidFill>
                <a:srgbClr val="007A87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SzPct val="25000"/>
                  <a:buNone/>
                </a:pPr>
                <a:r>
                  <a:rPr lang="ja-JP" sz="2400" dirty="0">
                    <a:solidFill>
                      <a:schemeClr val="lt1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Arial"/>
                    <a:sym typeface="Arial"/>
                  </a:rPr>
                  <a:t>②の分析</a:t>
                </a:r>
              </a:p>
            </p:txBody>
          </p:sp>
          <p:grpSp>
            <p:nvGrpSpPr>
              <p:cNvPr id="166" name="Shape 166"/>
              <p:cNvGrpSpPr/>
              <p:nvPr/>
            </p:nvGrpSpPr>
            <p:grpSpPr>
              <a:xfrm>
                <a:off x="89441" y="915454"/>
                <a:ext cx="6085763" cy="5790995"/>
                <a:chOff x="89441" y="915454"/>
                <a:chExt cx="6085763" cy="5790995"/>
              </a:xfrm>
            </p:grpSpPr>
            <p:cxnSp>
              <p:nvCxnSpPr>
                <p:cNvPr id="167" name="Shape 167"/>
                <p:cNvCxnSpPr/>
                <p:nvPr/>
              </p:nvCxnSpPr>
              <p:spPr>
                <a:xfrm>
                  <a:off x="2468176" y="3341942"/>
                  <a:ext cx="0" cy="600892"/>
                </a:xfrm>
                <a:prstGeom prst="straightConnector1">
                  <a:avLst/>
                </a:prstGeom>
                <a:noFill/>
                <a:ln w="57150" cap="flat" cmpd="sng">
                  <a:solidFill>
                    <a:schemeClr val="dk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sp>
              <p:nvSpPr>
                <p:cNvPr id="168" name="Shape 168"/>
                <p:cNvSpPr/>
                <p:nvPr/>
              </p:nvSpPr>
              <p:spPr>
                <a:xfrm>
                  <a:off x="1296317" y="3701180"/>
                  <a:ext cx="2364377" cy="444137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33A23D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SzPct val="25000"/>
                    <a:buNone/>
                  </a:pPr>
                  <a:r>
                    <a:rPr lang="ja-JP" sz="2400" dirty="0">
                      <a:solidFill>
                        <a:schemeClr val="lt1"/>
                      </a:solidFill>
                      <a:latin typeface="ＭＳ ゴシック" panose="020B0609070205080204" pitchFamily="49" charset="-128"/>
                      <a:ea typeface="ＭＳ ゴシック" panose="020B0609070205080204" pitchFamily="49" charset="-128"/>
                      <a:cs typeface="Arial"/>
                      <a:sym typeface="Arial"/>
                    </a:rPr>
                    <a:t>調査</a:t>
                  </a:r>
                  <a:r>
                    <a:rPr lang="ja-JP" sz="2000" dirty="0">
                      <a:solidFill>
                        <a:schemeClr val="lt1"/>
                      </a:solidFill>
                      <a:latin typeface="ＭＳ ゴシック" panose="020B0609070205080204" pitchFamily="49" charset="-128"/>
                      <a:ea typeface="ＭＳ ゴシック" panose="020B0609070205080204" pitchFamily="49" charset="-128"/>
                      <a:cs typeface="Arial"/>
                      <a:sym typeface="Arial"/>
                    </a:rPr>
                    <a:t>(アンケート)</a:t>
                  </a:r>
                </a:p>
              </p:txBody>
            </p:sp>
            <p:grpSp>
              <p:nvGrpSpPr>
                <p:cNvPr id="169" name="Shape 169"/>
                <p:cNvGrpSpPr/>
                <p:nvPr/>
              </p:nvGrpSpPr>
              <p:grpSpPr>
                <a:xfrm>
                  <a:off x="628835" y="2327340"/>
                  <a:ext cx="3598452" cy="732623"/>
                  <a:chOff x="628835" y="2327340"/>
                  <a:chExt cx="3598452" cy="732623"/>
                </a:xfrm>
              </p:grpSpPr>
              <p:grpSp>
                <p:nvGrpSpPr>
                  <p:cNvPr id="172" name="Shape 172"/>
                  <p:cNvGrpSpPr/>
                  <p:nvPr/>
                </p:nvGrpSpPr>
                <p:grpSpPr>
                  <a:xfrm>
                    <a:off x="1296317" y="2327340"/>
                    <a:ext cx="2280357" cy="306987"/>
                    <a:chOff x="1292519" y="2366553"/>
                    <a:chExt cx="2280357" cy="306987"/>
                  </a:xfrm>
                </p:grpSpPr>
                <p:cxnSp>
                  <p:nvCxnSpPr>
                    <p:cNvPr id="173" name="Shape 173"/>
                    <p:cNvCxnSpPr/>
                    <p:nvPr/>
                  </p:nvCxnSpPr>
                  <p:spPr>
                    <a:xfrm flipH="1">
                      <a:off x="1292519" y="2385064"/>
                      <a:ext cx="2280357" cy="5419"/>
                    </a:xfrm>
                    <a:prstGeom prst="straightConnector1">
                      <a:avLst/>
                    </a:prstGeom>
                    <a:noFill/>
                    <a:ln w="57150" cap="flat" cmpd="sng">
                      <a:solidFill>
                        <a:schemeClr val="dk1"/>
                      </a:solidFill>
                      <a:prstDash val="solid"/>
                      <a:miter/>
                      <a:headEnd type="none" w="med" len="med"/>
                      <a:tailEnd type="none" w="med" len="med"/>
                    </a:ln>
                  </p:spPr>
                </p:cxnSp>
                <p:cxnSp>
                  <p:nvCxnSpPr>
                    <p:cNvPr id="174" name="Shape 174"/>
                    <p:cNvCxnSpPr/>
                    <p:nvPr/>
                  </p:nvCxnSpPr>
                  <p:spPr>
                    <a:xfrm flipH="1">
                      <a:off x="1292520" y="2373094"/>
                      <a:ext cx="2" cy="300446"/>
                    </a:xfrm>
                    <a:prstGeom prst="straightConnector1">
                      <a:avLst/>
                    </a:prstGeom>
                    <a:noFill/>
                    <a:ln w="57150" cap="flat" cmpd="sng">
                      <a:solidFill>
                        <a:schemeClr val="dk1"/>
                      </a:solidFill>
                      <a:prstDash val="solid"/>
                      <a:miter/>
                      <a:headEnd type="none" w="med" len="med"/>
                      <a:tailEnd type="none" w="med" len="med"/>
                    </a:ln>
                  </p:spPr>
                </p:cxnSp>
                <p:cxnSp>
                  <p:nvCxnSpPr>
                    <p:cNvPr id="175" name="Shape 175"/>
                    <p:cNvCxnSpPr/>
                    <p:nvPr/>
                  </p:nvCxnSpPr>
                  <p:spPr>
                    <a:xfrm flipH="1">
                      <a:off x="3563604" y="2366553"/>
                      <a:ext cx="2" cy="300446"/>
                    </a:xfrm>
                    <a:prstGeom prst="straightConnector1">
                      <a:avLst/>
                    </a:prstGeom>
                    <a:noFill/>
                    <a:ln w="57150" cap="flat" cmpd="sng">
                      <a:solidFill>
                        <a:schemeClr val="dk1"/>
                      </a:solidFill>
                      <a:prstDash val="solid"/>
                      <a:miter/>
                      <a:headEnd type="none" w="med" len="med"/>
                      <a:tailEnd type="none" w="med" len="med"/>
                    </a:ln>
                  </p:spPr>
                </p:cxnSp>
              </p:grpSp>
              <p:sp>
                <p:nvSpPr>
                  <p:cNvPr id="170" name="Shape 170"/>
                  <p:cNvSpPr/>
                  <p:nvPr/>
                </p:nvSpPr>
                <p:spPr>
                  <a:xfrm>
                    <a:off x="628835" y="2615826"/>
                    <a:ext cx="1327367" cy="444137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99CF15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buSzPct val="25000"/>
                      <a:buNone/>
                    </a:pPr>
                    <a:r>
                      <a:rPr lang="ja-JP" sz="2400" dirty="0">
                        <a:solidFill>
                          <a:schemeClr val="lt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Arial"/>
                        <a:sym typeface="Arial"/>
                      </a:rPr>
                      <a:t>仮説①</a:t>
                    </a:r>
                  </a:p>
                </p:txBody>
              </p:sp>
              <p:sp>
                <p:nvSpPr>
                  <p:cNvPr id="171" name="Shape 171"/>
                  <p:cNvSpPr/>
                  <p:nvPr/>
                </p:nvSpPr>
                <p:spPr>
                  <a:xfrm>
                    <a:off x="2899921" y="2614748"/>
                    <a:ext cx="1327367" cy="444137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99CF15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buSzPct val="25000"/>
                      <a:buNone/>
                    </a:pPr>
                    <a:r>
                      <a:rPr lang="ja-JP" sz="2400">
                        <a:solidFill>
                          <a:schemeClr val="lt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Arial"/>
                        <a:sym typeface="Arial"/>
                      </a:rPr>
                      <a:t>仮説②</a:t>
                    </a:r>
                  </a:p>
                </p:txBody>
              </p:sp>
            </p:grpSp>
            <p:grpSp>
              <p:nvGrpSpPr>
                <p:cNvPr id="176" name="Shape 176"/>
                <p:cNvGrpSpPr/>
                <p:nvPr/>
              </p:nvGrpSpPr>
              <p:grpSpPr>
                <a:xfrm rot="10800000">
                  <a:off x="1279183" y="3058885"/>
                  <a:ext cx="2280357" cy="306987"/>
                  <a:chOff x="1292519" y="2366553"/>
                  <a:chExt cx="2280357" cy="306987"/>
                </a:xfrm>
              </p:grpSpPr>
              <p:cxnSp>
                <p:nvCxnSpPr>
                  <p:cNvPr id="177" name="Shape 177"/>
                  <p:cNvCxnSpPr/>
                  <p:nvPr/>
                </p:nvCxnSpPr>
                <p:spPr>
                  <a:xfrm flipH="1">
                    <a:off x="1292519" y="2385064"/>
                    <a:ext cx="2280357" cy="5419"/>
                  </a:xfrm>
                  <a:prstGeom prst="straightConnector1">
                    <a:avLst/>
                  </a:prstGeom>
                  <a:noFill/>
                  <a:ln w="57150" cap="flat" cmpd="sng">
                    <a:solidFill>
                      <a:schemeClr val="dk1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78" name="Shape 178"/>
                  <p:cNvCxnSpPr/>
                  <p:nvPr/>
                </p:nvCxnSpPr>
                <p:spPr>
                  <a:xfrm flipH="1">
                    <a:off x="1292520" y="2373094"/>
                    <a:ext cx="2" cy="300446"/>
                  </a:xfrm>
                  <a:prstGeom prst="straightConnector1">
                    <a:avLst/>
                  </a:prstGeom>
                  <a:noFill/>
                  <a:ln w="57150" cap="flat" cmpd="sng">
                    <a:solidFill>
                      <a:schemeClr val="dk1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79" name="Shape 179"/>
                  <p:cNvCxnSpPr/>
                  <p:nvPr/>
                </p:nvCxnSpPr>
                <p:spPr>
                  <a:xfrm flipH="1">
                    <a:off x="3563604" y="2366553"/>
                    <a:ext cx="2" cy="300446"/>
                  </a:xfrm>
                  <a:prstGeom prst="straightConnector1">
                    <a:avLst/>
                  </a:prstGeom>
                  <a:noFill/>
                  <a:ln w="57150" cap="flat" cmpd="sng">
                    <a:solidFill>
                      <a:schemeClr val="dk1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</p:cxnSp>
            </p:grpSp>
            <p:grpSp>
              <p:nvGrpSpPr>
                <p:cNvPr id="180" name="Shape 180"/>
                <p:cNvGrpSpPr/>
                <p:nvPr/>
              </p:nvGrpSpPr>
              <p:grpSpPr>
                <a:xfrm>
                  <a:off x="512346" y="4440437"/>
                  <a:ext cx="3020045" cy="731544"/>
                  <a:chOff x="556629" y="2327340"/>
                  <a:chExt cx="3020045" cy="731544"/>
                </a:xfrm>
              </p:grpSpPr>
              <p:sp>
                <p:nvSpPr>
                  <p:cNvPr id="181" name="Shape 181"/>
                  <p:cNvSpPr/>
                  <p:nvPr/>
                </p:nvSpPr>
                <p:spPr>
                  <a:xfrm>
                    <a:off x="556629" y="2614748"/>
                    <a:ext cx="1479378" cy="444137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7A87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buSzPct val="25000"/>
                      <a:buNone/>
                    </a:pPr>
                    <a:r>
                      <a:rPr lang="ja-JP" sz="2400">
                        <a:solidFill>
                          <a:schemeClr val="lt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Arial"/>
                        <a:sym typeface="Arial"/>
                      </a:rPr>
                      <a:t>①の分析</a:t>
                    </a:r>
                  </a:p>
                </p:txBody>
              </p:sp>
              <p:grpSp>
                <p:nvGrpSpPr>
                  <p:cNvPr id="182" name="Shape 182"/>
                  <p:cNvGrpSpPr/>
                  <p:nvPr/>
                </p:nvGrpSpPr>
                <p:grpSpPr>
                  <a:xfrm>
                    <a:off x="1296317" y="2327340"/>
                    <a:ext cx="2280357" cy="306987"/>
                    <a:chOff x="1292519" y="2366553"/>
                    <a:chExt cx="2280357" cy="306987"/>
                  </a:xfrm>
                </p:grpSpPr>
                <p:cxnSp>
                  <p:nvCxnSpPr>
                    <p:cNvPr id="183" name="Shape 183"/>
                    <p:cNvCxnSpPr/>
                    <p:nvPr/>
                  </p:nvCxnSpPr>
                  <p:spPr>
                    <a:xfrm flipH="1">
                      <a:off x="1292519" y="2385064"/>
                      <a:ext cx="2280357" cy="5419"/>
                    </a:xfrm>
                    <a:prstGeom prst="straightConnector1">
                      <a:avLst/>
                    </a:prstGeom>
                    <a:noFill/>
                    <a:ln w="57150" cap="flat" cmpd="sng">
                      <a:solidFill>
                        <a:schemeClr val="dk1"/>
                      </a:solidFill>
                      <a:prstDash val="solid"/>
                      <a:miter/>
                      <a:headEnd type="none" w="med" len="med"/>
                      <a:tailEnd type="none" w="med" len="med"/>
                    </a:ln>
                  </p:spPr>
                </p:cxnSp>
                <p:cxnSp>
                  <p:nvCxnSpPr>
                    <p:cNvPr id="184" name="Shape 184"/>
                    <p:cNvCxnSpPr/>
                    <p:nvPr/>
                  </p:nvCxnSpPr>
                  <p:spPr>
                    <a:xfrm flipH="1">
                      <a:off x="1292520" y="2373094"/>
                      <a:ext cx="2" cy="300446"/>
                    </a:xfrm>
                    <a:prstGeom prst="straightConnector1">
                      <a:avLst/>
                    </a:prstGeom>
                    <a:noFill/>
                    <a:ln w="57150" cap="flat" cmpd="sng">
                      <a:solidFill>
                        <a:schemeClr val="dk1"/>
                      </a:solidFill>
                      <a:prstDash val="solid"/>
                      <a:miter/>
                      <a:headEnd type="none" w="med" len="med"/>
                      <a:tailEnd type="none" w="med" len="med"/>
                    </a:ln>
                  </p:spPr>
                </p:cxnSp>
                <p:cxnSp>
                  <p:nvCxnSpPr>
                    <p:cNvPr id="185" name="Shape 185"/>
                    <p:cNvCxnSpPr/>
                    <p:nvPr/>
                  </p:nvCxnSpPr>
                  <p:spPr>
                    <a:xfrm flipH="1">
                      <a:off x="3563604" y="2366553"/>
                      <a:ext cx="2" cy="300446"/>
                    </a:xfrm>
                    <a:prstGeom prst="straightConnector1">
                      <a:avLst/>
                    </a:prstGeom>
                    <a:noFill/>
                    <a:ln w="57150" cap="flat" cmpd="sng">
                      <a:solidFill>
                        <a:schemeClr val="dk1"/>
                      </a:solidFill>
                      <a:prstDash val="solid"/>
                      <a:miter/>
                      <a:headEnd type="none" w="med" len="med"/>
                      <a:tailEnd type="none" w="med" len="med"/>
                    </a:ln>
                  </p:spPr>
                </p:cxnSp>
              </p:grpSp>
            </p:grpSp>
            <p:cxnSp>
              <p:nvCxnSpPr>
                <p:cNvPr id="186" name="Shape 186"/>
                <p:cNvCxnSpPr/>
                <p:nvPr/>
              </p:nvCxnSpPr>
              <p:spPr>
                <a:xfrm flipH="1">
                  <a:off x="2461366" y="4153780"/>
                  <a:ext cx="2" cy="300446"/>
                </a:xfrm>
                <a:prstGeom prst="straightConnector1">
                  <a:avLst/>
                </a:prstGeom>
                <a:noFill/>
                <a:ln w="57150" cap="flat" cmpd="sng">
                  <a:solidFill>
                    <a:schemeClr val="dk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187" name="Shape 187"/>
                <p:cNvCxnSpPr/>
                <p:nvPr/>
              </p:nvCxnSpPr>
              <p:spPr>
                <a:xfrm flipH="1">
                  <a:off x="243839" y="4950821"/>
                  <a:ext cx="4353" cy="1547999"/>
                </a:xfrm>
                <a:prstGeom prst="straightConnector1">
                  <a:avLst/>
                </a:prstGeom>
                <a:noFill/>
                <a:ln w="57150" cap="flat" cmpd="sng">
                  <a:solidFill>
                    <a:schemeClr val="dk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188" name="Shape 188"/>
                <p:cNvCxnSpPr/>
                <p:nvPr/>
              </p:nvCxnSpPr>
              <p:spPr>
                <a:xfrm rot="5400000" flipH="1">
                  <a:off x="375169" y="4799689"/>
                  <a:ext cx="2" cy="300446"/>
                </a:xfrm>
                <a:prstGeom prst="straightConnector1">
                  <a:avLst/>
                </a:prstGeom>
                <a:noFill/>
                <a:ln w="57150" cap="flat" cmpd="sng">
                  <a:solidFill>
                    <a:schemeClr val="dk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189" name="Shape 189"/>
                <p:cNvCxnSpPr/>
                <p:nvPr/>
              </p:nvCxnSpPr>
              <p:spPr>
                <a:xfrm rot="5400000" flipH="1">
                  <a:off x="375169" y="5574723"/>
                  <a:ext cx="2" cy="300446"/>
                </a:xfrm>
                <a:prstGeom prst="straightConnector1">
                  <a:avLst/>
                </a:prstGeom>
                <a:noFill/>
                <a:ln w="57150" cap="flat" cmpd="sng">
                  <a:solidFill>
                    <a:schemeClr val="dk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190" name="Shape 190"/>
                <p:cNvCxnSpPr/>
                <p:nvPr/>
              </p:nvCxnSpPr>
              <p:spPr>
                <a:xfrm rot="5400000" flipH="1">
                  <a:off x="375169" y="6334161"/>
                  <a:ext cx="2" cy="300446"/>
                </a:xfrm>
                <a:prstGeom prst="straightConnector1">
                  <a:avLst/>
                </a:prstGeom>
                <a:noFill/>
                <a:ln w="57150" cap="flat" cmpd="sng">
                  <a:solidFill>
                    <a:schemeClr val="dk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sp>
              <p:nvSpPr>
                <p:cNvPr id="191" name="Shape 191"/>
                <p:cNvSpPr/>
                <p:nvPr/>
              </p:nvSpPr>
              <p:spPr>
                <a:xfrm>
                  <a:off x="512345" y="5411430"/>
                  <a:ext cx="2596614" cy="61923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SzPct val="25000"/>
                    <a:buNone/>
                  </a:pPr>
                  <a:r>
                    <a:rPr lang="ja-JP" sz="2000">
                      <a:solidFill>
                        <a:schemeClr val="lt1"/>
                      </a:solidFill>
                      <a:latin typeface="ＭＳ ゴシック" panose="020B0609070205080204" pitchFamily="49" charset="-128"/>
                      <a:ea typeface="ＭＳ ゴシック" panose="020B0609070205080204" pitchFamily="49" charset="-128"/>
                      <a:cs typeface="Arial"/>
                      <a:sym typeface="Arial"/>
                    </a:rPr>
                    <a:t>リターン・</a:t>
                  </a:r>
                </a:p>
                <a:p>
                  <a:pPr marL="0" marR="0" lvl="0" indent="0" algn="ctr" rtl="0">
                    <a:spcBef>
                      <a:spcPts val="0"/>
                    </a:spcBef>
                    <a:buSzPct val="25000"/>
                    <a:buNone/>
                  </a:pPr>
                  <a:r>
                    <a:rPr lang="ja-JP" sz="2000">
                      <a:solidFill>
                        <a:schemeClr val="lt1"/>
                      </a:solidFill>
                      <a:latin typeface="ＭＳ ゴシック" panose="020B0609070205080204" pitchFamily="49" charset="-128"/>
                      <a:ea typeface="ＭＳ ゴシック" panose="020B0609070205080204" pitchFamily="49" charset="-128"/>
                      <a:cs typeface="Arial"/>
                      <a:sym typeface="Arial"/>
                    </a:rPr>
                    <a:t>ポテンシャルモデル</a:t>
                  </a:r>
                </a:p>
              </p:txBody>
            </p:sp>
            <p:sp>
              <p:nvSpPr>
                <p:cNvPr id="192" name="Shape 192"/>
                <p:cNvSpPr/>
                <p:nvPr/>
              </p:nvSpPr>
              <p:spPr>
                <a:xfrm>
                  <a:off x="512345" y="6262312"/>
                  <a:ext cx="2596614" cy="444137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SzPct val="25000"/>
                    <a:buNone/>
                  </a:pPr>
                  <a:r>
                    <a:rPr lang="en-US" altLang="ja-JP" sz="2000" dirty="0" smtClean="0">
                      <a:solidFill>
                        <a:schemeClr val="lt1"/>
                      </a:solidFill>
                      <a:latin typeface="ＭＳ ゴシック" panose="020B0609070205080204" pitchFamily="49" charset="-128"/>
                      <a:ea typeface="ＭＳ ゴシック" panose="020B0609070205080204" pitchFamily="49" charset="-128"/>
                      <a:cs typeface="Arial"/>
                      <a:sym typeface="Arial"/>
                    </a:rPr>
                    <a:t>t</a:t>
                  </a:r>
                  <a:r>
                    <a:rPr lang="ja-JP" altLang="en-US" sz="2000" dirty="0" smtClean="0">
                      <a:solidFill>
                        <a:schemeClr val="lt1"/>
                      </a:solidFill>
                      <a:latin typeface="ＭＳ ゴシック" panose="020B0609070205080204" pitchFamily="49" charset="-128"/>
                      <a:ea typeface="ＭＳ ゴシック" panose="020B0609070205080204" pitchFamily="49" charset="-128"/>
                      <a:cs typeface="Arial"/>
                      <a:sym typeface="Arial"/>
                    </a:rPr>
                    <a:t>検定</a:t>
                  </a:r>
                  <a:endParaRPr lang="ja-JP" sz="2000" dirty="0">
                    <a:solidFill>
                      <a:schemeClr val="lt1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Arial"/>
                    <a:sym typeface="Arial"/>
                  </a:endParaRPr>
                </a:p>
              </p:txBody>
            </p:sp>
            <p:cxnSp>
              <p:nvCxnSpPr>
                <p:cNvPr id="193" name="Shape 193"/>
                <p:cNvCxnSpPr/>
                <p:nvPr/>
              </p:nvCxnSpPr>
              <p:spPr>
                <a:xfrm flipH="1">
                  <a:off x="3349917" y="5171980"/>
                  <a:ext cx="4353" cy="972000"/>
                </a:xfrm>
                <a:prstGeom prst="straightConnector1">
                  <a:avLst/>
                </a:prstGeom>
                <a:noFill/>
                <a:ln w="57150" cap="flat" cmpd="sng">
                  <a:solidFill>
                    <a:schemeClr val="dk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194" name="Shape 194"/>
                <p:cNvCxnSpPr/>
                <p:nvPr/>
              </p:nvCxnSpPr>
              <p:spPr>
                <a:xfrm rot="5400000" flipH="1">
                  <a:off x="3464659" y="5978980"/>
                  <a:ext cx="2" cy="300446"/>
                </a:xfrm>
                <a:prstGeom prst="straightConnector1">
                  <a:avLst/>
                </a:prstGeom>
                <a:noFill/>
                <a:ln w="57150" cap="flat" cmpd="sng">
                  <a:solidFill>
                    <a:schemeClr val="dk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sp>
              <p:nvSpPr>
                <p:cNvPr id="195" name="Shape 195"/>
                <p:cNvSpPr/>
                <p:nvPr/>
              </p:nvSpPr>
              <p:spPr>
                <a:xfrm>
                  <a:off x="3614883" y="5907133"/>
                  <a:ext cx="2560321" cy="444137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F75BC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SzPct val="25000"/>
                    <a:buNone/>
                  </a:pPr>
                  <a:r>
                    <a:rPr lang="ja-JP" altLang="en-US" sz="2000" dirty="0" smtClean="0">
                      <a:solidFill>
                        <a:schemeClr val="lt1"/>
                      </a:solidFill>
                      <a:latin typeface="ＭＳ ゴシック" panose="020B0609070205080204" pitchFamily="49" charset="-128"/>
                      <a:ea typeface="ＭＳ ゴシック" panose="020B0609070205080204" pitchFamily="49" charset="-128"/>
                      <a:cs typeface="Arial"/>
                      <a:sym typeface="Arial"/>
                    </a:rPr>
                    <a:t>一元配置分散分析</a:t>
                  </a:r>
                  <a:endParaRPr lang="ja-JP" sz="2000" dirty="0">
                    <a:solidFill>
                      <a:schemeClr val="lt1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Arial"/>
                    <a:sym typeface="Arial"/>
                  </a:endParaRPr>
                </a:p>
              </p:txBody>
            </p:sp>
            <p:sp>
              <p:nvSpPr>
                <p:cNvPr id="196" name="Shape 196"/>
                <p:cNvSpPr/>
                <p:nvPr/>
              </p:nvSpPr>
              <p:spPr>
                <a:xfrm>
                  <a:off x="89441" y="915454"/>
                  <a:ext cx="2491910" cy="901337"/>
                </a:xfrm>
                <a:prstGeom prst="wedgeEllipseCallout">
                  <a:avLst>
                    <a:gd name="adj1" fmla="val 14320"/>
                    <a:gd name="adj2" fmla="val 94384"/>
                  </a:avLst>
                </a:prstGeom>
                <a:solidFill>
                  <a:schemeClr val="accent1"/>
                </a:solidFill>
                <a:ln w="12700" cap="flat" cmpd="sng">
                  <a:solidFill>
                    <a:srgbClr val="42719B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SzPct val="25000"/>
                    <a:buNone/>
                  </a:pPr>
                  <a:r>
                    <a:rPr lang="ja-JP" sz="2400" dirty="0">
                      <a:solidFill>
                        <a:schemeClr val="lt1"/>
                      </a:solidFill>
                      <a:latin typeface="ＭＳ ゴシック" panose="020B0609070205080204" pitchFamily="49" charset="-128"/>
                      <a:ea typeface="ＭＳ ゴシック" panose="020B0609070205080204" pitchFamily="49" charset="-128"/>
                      <a:cs typeface="Arial"/>
                      <a:sym typeface="Arial"/>
                    </a:rPr>
                    <a:t>個人に</a:t>
                  </a:r>
                </a:p>
                <a:p>
                  <a:pPr marL="0" marR="0" lvl="0" indent="0" algn="ctr" rtl="0">
                    <a:spcBef>
                      <a:spcPts val="0"/>
                    </a:spcBef>
                    <a:buSzPct val="25000"/>
                    <a:buNone/>
                  </a:pPr>
                  <a:r>
                    <a:rPr lang="ja-JP" sz="2400" dirty="0">
                      <a:solidFill>
                        <a:schemeClr val="lt1"/>
                      </a:solidFill>
                      <a:latin typeface="ＭＳ ゴシック" panose="020B0609070205080204" pitchFamily="49" charset="-128"/>
                      <a:ea typeface="ＭＳ ゴシック" panose="020B0609070205080204" pitchFamily="49" charset="-128"/>
                      <a:cs typeface="Arial"/>
                      <a:sym typeface="Arial"/>
                    </a:rPr>
                    <a:t>関する調査</a:t>
                  </a:r>
                </a:p>
              </p:txBody>
            </p:sp>
          </p:grpSp>
        </p:grpSp>
        <p:cxnSp>
          <p:nvCxnSpPr>
            <p:cNvPr id="199" name="Shape 199"/>
            <p:cNvCxnSpPr/>
            <p:nvPr/>
          </p:nvCxnSpPr>
          <p:spPr>
            <a:xfrm>
              <a:off x="6701246" y="2038859"/>
              <a:ext cx="0" cy="600892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grpSp>
          <p:nvGrpSpPr>
            <p:cNvPr id="2" name="グループ化 1"/>
            <p:cNvGrpSpPr/>
            <p:nvPr/>
          </p:nvGrpSpPr>
          <p:grpSpPr>
            <a:xfrm>
              <a:off x="4526923" y="912578"/>
              <a:ext cx="4422937" cy="3388000"/>
              <a:chOff x="4526923" y="912578"/>
              <a:chExt cx="4422937" cy="3388000"/>
            </a:xfrm>
          </p:grpSpPr>
          <p:cxnSp>
            <p:nvCxnSpPr>
              <p:cNvPr id="198" name="Shape 198"/>
              <p:cNvCxnSpPr/>
              <p:nvPr/>
            </p:nvCxnSpPr>
            <p:spPr>
              <a:xfrm flipH="1">
                <a:off x="6696604" y="2996963"/>
                <a:ext cx="2" cy="300446"/>
              </a:xfrm>
              <a:prstGeom prst="straightConnector1">
                <a:avLst/>
              </a:prstGeom>
              <a:noFill/>
              <a:ln w="57150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sp>
            <p:nvSpPr>
              <p:cNvPr id="200" name="Shape 200"/>
              <p:cNvSpPr/>
              <p:nvPr/>
            </p:nvSpPr>
            <p:spPr>
              <a:xfrm>
                <a:off x="6037562" y="2614747"/>
                <a:ext cx="1327367" cy="444137"/>
              </a:xfrm>
              <a:prstGeom prst="roundRect">
                <a:avLst>
                  <a:gd name="adj" fmla="val 16667"/>
                </a:avLst>
              </a:prstGeom>
              <a:solidFill>
                <a:srgbClr val="99CF15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SzPct val="25000"/>
                  <a:buNone/>
                </a:pPr>
                <a:r>
                  <a:rPr lang="ja-JP" sz="2400">
                    <a:solidFill>
                      <a:schemeClr val="lt1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Arial"/>
                    <a:sym typeface="Arial"/>
                  </a:rPr>
                  <a:t>仮説③</a:t>
                </a:r>
              </a:p>
            </p:txBody>
          </p:sp>
          <p:sp>
            <p:nvSpPr>
              <p:cNvPr id="201" name="Shape 201"/>
              <p:cNvSpPr/>
              <p:nvPr/>
            </p:nvSpPr>
            <p:spPr>
              <a:xfrm>
                <a:off x="4526923" y="3569785"/>
                <a:ext cx="2068284" cy="730793"/>
              </a:xfrm>
              <a:prstGeom prst="roundRect">
                <a:avLst>
                  <a:gd name="adj" fmla="val 16667"/>
                </a:avLst>
              </a:prstGeom>
              <a:solidFill>
                <a:srgbClr val="33A23D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SzPct val="25000"/>
                  <a:buNone/>
                </a:pPr>
                <a:r>
                  <a:rPr lang="ja-JP" sz="2400" dirty="0">
                    <a:solidFill>
                      <a:schemeClr val="lt1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Arial"/>
                    <a:sym typeface="Arial"/>
                  </a:rPr>
                  <a:t>調査1</a:t>
                </a:r>
              </a:p>
              <a:p>
                <a:pPr marL="0" marR="0" lvl="0" indent="0" algn="ctr" rtl="0">
                  <a:spcBef>
                    <a:spcPts val="0"/>
                  </a:spcBef>
                  <a:buSzPct val="25000"/>
                  <a:buNone/>
                </a:pPr>
                <a:r>
                  <a:rPr lang="ja-JP" sz="2000" dirty="0">
                    <a:solidFill>
                      <a:schemeClr val="lt1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Arial"/>
                    <a:sym typeface="Arial"/>
                  </a:rPr>
                  <a:t>(実情調査)</a:t>
                </a:r>
              </a:p>
            </p:txBody>
          </p:sp>
          <p:sp>
            <p:nvSpPr>
              <p:cNvPr id="202" name="Shape 202"/>
              <p:cNvSpPr/>
              <p:nvPr/>
            </p:nvSpPr>
            <p:spPr>
              <a:xfrm>
                <a:off x="6807279" y="3566691"/>
                <a:ext cx="2068284" cy="730793"/>
              </a:xfrm>
              <a:prstGeom prst="roundRect">
                <a:avLst>
                  <a:gd name="adj" fmla="val 16667"/>
                </a:avLst>
              </a:prstGeom>
              <a:solidFill>
                <a:srgbClr val="33A23D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SzPct val="25000"/>
                  <a:buNone/>
                </a:pPr>
                <a:r>
                  <a:rPr lang="ja-JP" sz="2400">
                    <a:solidFill>
                      <a:schemeClr val="lt1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Arial"/>
                    <a:sym typeface="Arial"/>
                  </a:rPr>
                  <a:t>調査2</a:t>
                </a:r>
              </a:p>
              <a:p>
                <a:pPr marL="0" marR="0" lvl="0" indent="0" algn="ctr" rtl="0">
                  <a:spcBef>
                    <a:spcPts val="0"/>
                  </a:spcBef>
                  <a:buSzPct val="25000"/>
                  <a:buNone/>
                </a:pPr>
                <a:r>
                  <a:rPr lang="ja-JP" sz="2000">
                    <a:solidFill>
                      <a:schemeClr val="lt1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Arial"/>
                    <a:sym typeface="Arial"/>
                  </a:rPr>
                  <a:t>(イメージ調査)</a:t>
                </a:r>
              </a:p>
            </p:txBody>
          </p:sp>
          <p:grpSp>
            <p:nvGrpSpPr>
              <p:cNvPr id="203" name="Shape 203"/>
              <p:cNvGrpSpPr/>
              <p:nvPr/>
            </p:nvGrpSpPr>
            <p:grpSpPr>
              <a:xfrm>
                <a:off x="5561065" y="3275505"/>
                <a:ext cx="2280357" cy="306987"/>
                <a:chOff x="1292519" y="2366553"/>
                <a:chExt cx="2280357" cy="306987"/>
              </a:xfrm>
            </p:grpSpPr>
            <p:cxnSp>
              <p:nvCxnSpPr>
                <p:cNvPr id="204" name="Shape 204"/>
                <p:cNvCxnSpPr/>
                <p:nvPr/>
              </p:nvCxnSpPr>
              <p:spPr>
                <a:xfrm flipH="1">
                  <a:off x="1292519" y="2385064"/>
                  <a:ext cx="2280357" cy="5419"/>
                </a:xfrm>
                <a:prstGeom prst="straightConnector1">
                  <a:avLst/>
                </a:prstGeom>
                <a:noFill/>
                <a:ln w="57150" cap="flat" cmpd="sng">
                  <a:solidFill>
                    <a:schemeClr val="dk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205" name="Shape 205"/>
                <p:cNvCxnSpPr/>
                <p:nvPr/>
              </p:nvCxnSpPr>
              <p:spPr>
                <a:xfrm flipH="1">
                  <a:off x="1292520" y="2373094"/>
                  <a:ext cx="2" cy="300446"/>
                </a:xfrm>
                <a:prstGeom prst="straightConnector1">
                  <a:avLst/>
                </a:prstGeom>
                <a:noFill/>
                <a:ln w="57150" cap="flat" cmpd="sng">
                  <a:solidFill>
                    <a:schemeClr val="dk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206" name="Shape 206"/>
                <p:cNvCxnSpPr/>
                <p:nvPr/>
              </p:nvCxnSpPr>
              <p:spPr>
                <a:xfrm flipH="1">
                  <a:off x="3563604" y="2366553"/>
                  <a:ext cx="2" cy="300446"/>
                </a:xfrm>
                <a:prstGeom prst="straightConnector1">
                  <a:avLst/>
                </a:prstGeom>
                <a:noFill/>
                <a:ln w="57150" cap="flat" cmpd="sng">
                  <a:solidFill>
                    <a:schemeClr val="dk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207" name="Shape 207"/>
              <p:cNvSpPr/>
              <p:nvPr/>
            </p:nvSpPr>
            <p:spPr>
              <a:xfrm>
                <a:off x="6457950" y="912578"/>
                <a:ext cx="2491910" cy="901337"/>
              </a:xfrm>
              <a:prstGeom prst="wedgeEllipseCallout">
                <a:avLst>
                  <a:gd name="adj1" fmla="val -24472"/>
                  <a:gd name="adj2" fmla="val 101630"/>
                </a:avLst>
              </a:prstGeom>
              <a:solidFill>
                <a:schemeClr val="accent1"/>
              </a:solidFill>
              <a:ln w="12700" cap="flat" cmpd="sng">
                <a:solidFill>
                  <a:srgbClr val="42719B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SzPct val="25000"/>
                  <a:buNone/>
                </a:pPr>
                <a:r>
                  <a:rPr lang="ja-JP" sz="2400" dirty="0">
                    <a:solidFill>
                      <a:schemeClr val="lt1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Arial"/>
                    <a:sym typeface="Arial"/>
                  </a:rPr>
                  <a:t>集団に</a:t>
                </a:r>
              </a:p>
              <a:p>
                <a:pPr marL="0" marR="0" lvl="0" indent="0" algn="ctr" rtl="0">
                  <a:spcBef>
                    <a:spcPts val="0"/>
                  </a:spcBef>
                  <a:buSzPct val="25000"/>
                  <a:buNone/>
                </a:pPr>
                <a:r>
                  <a:rPr lang="ja-JP" sz="2400" dirty="0">
                    <a:solidFill>
                      <a:schemeClr val="lt1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Arial"/>
                    <a:sym typeface="Arial"/>
                  </a:rPr>
                  <a:t>関する調査</a:t>
                </a:r>
              </a:p>
            </p:txBody>
          </p:sp>
        </p:grpSp>
      </p:grpSp>
      <p:sp>
        <p:nvSpPr>
          <p:cNvPr id="55" name="角丸四角形 54"/>
          <p:cNvSpPr/>
          <p:nvPr/>
        </p:nvSpPr>
        <p:spPr>
          <a:xfrm>
            <a:off x="123669" y="186945"/>
            <a:ext cx="2337704" cy="629407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ja-JP" altLang="en-US" sz="3200" dirty="0" smtClean="0">
                <a:solidFill>
                  <a:prstClr val="white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発表の手順</a:t>
            </a:r>
            <a:endParaRPr lang="en-US" sz="3200" dirty="0">
              <a:solidFill>
                <a:prstClr val="white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3740969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2791-E6D2-4FB2-9CBA-83239462CD19}" type="slidenum">
              <a:rPr lang="en-US" smtClean="0"/>
              <a:t>14</a:t>
            </a:fld>
            <a:endParaRPr 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298875" y="395372"/>
            <a:ext cx="63401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dirty="0" smtClean="0">
                <a:latin typeface="ＭＳ ゴシック"/>
                <a:ea typeface="ＭＳ ゴシック"/>
                <a:cs typeface="ＭＳ ゴシック"/>
              </a:rPr>
              <a:t>個人に関する調査</a:t>
            </a:r>
            <a:endParaRPr kumimoji="1" lang="ja-JP" altLang="en-US" sz="6000" dirty="0">
              <a:latin typeface="ＭＳ ゴシック"/>
              <a:ea typeface="ＭＳ ゴシック"/>
              <a:cs typeface="ＭＳ ゴシック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538643" y="2656044"/>
            <a:ext cx="4230733" cy="4120729"/>
          </a:xfrm>
          <a:prstGeom prst="rect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グループ化 2"/>
          <p:cNvGrpSpPr/>
          <p:nvPr/>
        </p:nvGrpSpPr>
        <p:grpSpPr>
          <a:xfrm>
            <a:off x="818084" y="1464558"/>
            <a:ext cx="8111378" cy="5118876"/>
            <a:chOff x="49354" y="912579"/>
            <a:chExt cx="8900505" cy="5867498"/>
          </a:xfrm>
        </p:grpSpPr>
        <p:sp>
          <p:nvSpPr>
            <p:cNvPr id="59" name="Shape 159"/>
            <p:cNvSpPr/>
            <p:nvPr/>
          </p:nvSpPr>
          <p:spPr>
            <a:xfrm>
              <a:off x="3645926" y="1018901"/>
              <a:ext cx="1852147" cy="444137"/>
            </a:xfrm>
            <a:prstGeom prst="roundRect">
              <a:avLst>
                <a:gd name="adj" fmla="val 16667"/>
              </a:avLst>
            </a:prstGeom>
            <a:solidFill>
              <a:srgbClr val="EE0026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ja-JP" sz="2000" dirty="0">
                  <a:solidFill>
                    <a:schemeClr val="lt1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  <a:cs typeface="Arial"/>
                  <a:sym typeface="Arial"/>
                </a:rPr>
                <a:t>背景・目的</a:t>
              </a:r>
            </a:p>
          </p:txBody>
        </p:sp>
        <p:grpSp>
          <p:nvGrpSpPr>
            <p:cNvPr id="60" name="Shape 160"/>
            <p:cNvGrpSpPr/>
            <p:nvPr/>
          </p:nvGrpSpPr>
          <p:grpSpPr>
            <a:xfrm>
              <a:off x="2461370" y="1463038"/>
              <a:ext cx="4239876" cy="876266"/>
              <a:chOff x="2461370" y="1463038"/>
              <a:chExt cx="4239876" cy="876266"/>
            </a:xfrm>
          </p:grpSpPr>
          <p:cxnSp>
            <p:nvCxnSpPr>
              <p:cNvPr id="105" name="Shape 161"/>
              <p:cNvCxnSpPr/>
              <p:nvPr/>
            </p:nvCxnSpPr>
            <p:spPr>
              <a:xfrm>
                <a:off x="4572000" y="1463038"/>
                <a:ext cx="0" cy="600900"/>
              </a:xfrm>
              <a:prstGeom prst="straightConnector1">
                <a:avLst/>
              </a:prstGeom>
              <a:noFill/>
              <a:ln w="57150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106" name="Shape 162"/>
              <p:cNvCxnSpPr/>
              <p:nvPr/>
            </p:nvCxnSpPr>
            <p:spPr>
              <a:xfrm rot="10800000">
                <a:off x="2461373" y="2063931"/>
                <a:ext cx="4239872" cy="0"/>
              </a:xfrm>
              <a:prstGeom prst="straightConnector1">
                <a:avLst/>
              </a:prstGeom>
              <a:noFill/>
              <a:ln w="57150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107" name="Shape 163"/>
              <p:cNvCxnSpPr/>
              <p:nvPr/>
            </p:nvCxnSpPr>
            <p:spPr>
              <a:xfrm flipH="1">
                <a:off x="2461370" y="2038859"/>
                <a:ext cx="2" cy="300446"/>
              </a:xfrm>
              <a:prstGeom prst="straightConnector1">
                <a:avLst/>
              </a:prstGeom>
              <a:noFill/>
              <a:ln w="57150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</p:grpSp>
        <p:grpSp>
          <p:nvGrpSpPr>
            <p:cNvPr id="61" name="Shape 164"/>
            <p:cNvGrpSpPr/>
            <p:nvPr/>
          </p:nvGrpSpPr>
          <p:grpSpPr>
            <a:xfrm>
              <a:off x="49354" y="927646"/>
              <a:ext cx="4177933" cy="5852431"/>
              <a:chOff x="49354" y="915454"/>
              <a:chExt cx="4177933" cy="5852431"/>
            </a:xfrm>
          </p:grpSpPr>
          <p:sp>
            <p:nvSpPr>
              <p:cNvPr id="73" name="Shape 165"/>
              <p:cNvSpPr/>
              <p:nvPr/>
            </p:nvSpPr>
            <p:spPr>
              <a:xfrm>
                <a:off x="2198487" y="4753306"/>
                <a:ext cx="1479378" cy="444136"/>
              </a:xfrm>
              <a:prstGeom prst="roundRect">
                <a:avLst>
                  <a:gd name="adj" fmla="val 16667"/>
                </a:avLst>
              </a:prstGeom>
              <a:solidFill>
                <a:srgbClr val="007A87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SzPct val="25000"/>
                  <a:buNone/>
                </a:pPr>
                <a:r>
                  <a:rPr lang="ja-JP" sz="2000" dirty="0">
                    <a:solidFill>
                      <a:schemeClr val="lt1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Arial"/>
                    <a:sym typeface="Arial"/>
                  </a:rPr>
                  <a:t>②の分析</a:t>
                </a:r>
              </a:p>
            </p:txBody>
          </p:sp>
          <p:grpSp>
            <p:nvGrpSpPr>
              <p:cNvPr id="74" name="Shape 166"/>
              <p:cNvGrpSpPr/>
              <p:nvPr/>
            </p:nvGrpSpPr>
            <p:grpSpPr>
              <a:xfrm>
                <a:off x="49354" y="915454"/>
                <a:ext cx="4177933" cy="5852431"/>
                <a:chOff x="49354" y="915454"/>
                <a:chExt cx="4177933" cy="5852431"/>
              </a:xfrm>
            </p:grpSpPr>
            <p:cxnSp>
              <p:nvCxnSpPr>
                <p:cNvPr id="75" name="Shape 167"/>
                <p:cNvCxnSpPr/>
                <p:nvPr/>
              </p:nvCxnSpPr>
              <p:spPr>
                <a:xfrm>
                  <a:off x="2468176" y="3341942"/>
                  <a:ext cx="0" cy="600892"/>
                </a:xfrm>
                <a:prstGeom prst="straightConnector1">
                  <a:avLst/>
                </a:prstGeom>
                <a:noFill/>
                <a:ln w="57150" cap="flat" cmpd="sng">
                  <a:solidFill>
                    <a:schemeClr val="dk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sp>
              <p:nvSpPr>
                <p:cNvPr id="76" name="Shape 168"/>
                <p:cNvSpPr/>
                <p:nvPr/>
              </p:nvSpPr>
              <p:spPr>
                <a:xfrm>
                  <a:off x="1296317" y="3701180"/>
                  <a:ext cx="2364377" cy="444137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33A23D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SzPct val="25000"/>
                    <a:buNone/>
                  </a:pPr>
                  <a:r>
                    <a:rPr lang="ja-JP" dirty="0">
                      <a:solidFill>
                        <a:schemeClr val="lt1"/>
                      </a:solidFill>
                      <a:latin typeface="ＭＳ ゴシック" panose="020B0609070205080204" pitchFamily="49" charset="-128"/>
                      <a:ea typeface="ＭＳ ゴシック" panose="020B0609070205080204" pitchFamily="49" charset="-128"/>
                      <a:cs typeface="Arial"/>
                      <a:sym typeface="Arial"/>
                    </a:rPr>
                    <a:t>調査(アンケート)</a:t>
                  </a:r>
                </a:p>
              </p:txBody>
            </p:sp>
            <p:grpSp>
              <p:nvGrpSpPr>
                <p:cNvPr id="77" name="Shape 169"/>
                <p:cNvGrpSpPr/>
                <p:nvPr/>
              </p:nvGrpSpPr>
              <p:grpSpPr>
                <a:xfrm>
                  <a:off x="628835" y="2327340"/>
                  <a:ext cx="3598452" cy="732623"/>
                  <a:chOff x="628835" y="2327340"/>
                  <a:chExt cx="3598452" cy="732623"/>
                </a:xfrm>
              </p:grpSpPr>
              <p:grpSp>
                <p:nvGrpSpPr>
                  <p:cNvPr id="99" name="Shape 172"/>
                  <p:cNvGrpSpPr/>
                  <p:nvPr/>
                </p:nvGrpSpPr>
                <p:grpSpPr>
                  <a:xfrm>
                    <a:off x="1296317" y="2327340"/>
                    <a:ext cx="2280357" cy="306987"/>
                    <a:chOff x="1292519" y="2366553"/>
                    <a:chExt cx="2280357" cy="306987"/>
                  </a:xfrm>
                </p:grpSpPr>
                <p:cxnSp>
                  <p:nvCxnSpPr>
                    <p:cNvPr id="102" name="Shape 173"/>
                    <p:cNvCxnSpPr/>
                    <p:nvPr/>
                  </p:nvCxnSpPr>
                  <p:spPr>
                    <a:xfrm flipH="1">
                      <a:off x="1292519" y="2385064"/>
                      <a:ext cx="2280357" cy="5419"/>
                    </a:xfrm>
                    <a:prstGeom prst="straightConnector1">
                      <a:avLst/>
                    </a:prstGeom>
                    <a:noFill/>
                    <a:ln w="57150" cap="flat" cmpd="sng">
                      <a:solidFill>
                        <a:schemeClr val="dk1"/>
                      </a:solidFill>
                      <a:prstDash val="solid"/>
                      <a:miter/>
                      <a:headEnd type="none" w="med" len="med"/>
                      <a:tailEnd type="none" w="med" len="med"/>
                    </a:ln>
                  </p:spPr>
                </p:cxnSp>
                <p:cxnSp>
                  <p:nvCxnSpPr>
                    <p:cNvPr id="103" name="Shape 174"/>
                    <p:cNvCxnSpPr/>
                    <p:nvPr/>
                  </p:nvCxnSpPr>
                  <p:spPr>
                    <a:xfrm flipH="1">
                      <a:off x="1292520" y="2373094"/>
                      <a:ext cx="2" cy="300446"/>
                    </a:xfrm>
                    <a:prstGeom prst="straightConnector1">
                      <a:avLst/>
                    </a:prstGeom>
                    <a:noFill/>
                    <a:ln w="57150" cap="flat" cmpd="sng">
                      <a:solidFill>
                        <a:schemeClr val="dk1"/>
                      </a:solidFill>
                      <a:prstDash val="solid"/>
                      <a:miter/>
                      <a:headEnd type="none" w="med" len="med"/>
                      <a:tailEnd type="none" w="med" len="med"/>
                    </a:ln>
                  </p:spPr>
                </p:cxnSp>
                <p:cxnSp>
                  <p:nvCxnSpPr>
                    <p:cNvPr id="104" name="Shape 175"/>
                    <p:cNvCxnSpPr/>
                    <p:nvPr/>
                  </p:nvCxnSpPr>
                  <p:spPr>
                    <a:xfrm flipH="1">
                      <a:off x="3563604" y="2366553"/>
                      <a:ext cx="2" cy="300446"/>
                    </a:xfrm>
                    <a:prstGeom prst="straightConnector1">
                      <a:avLst/>
                    </a:prstGeom>
                    <a:noFill/>
                    <a:ln w="57150" cap="flat" cmpd="sng">
                      <a:solidFill>
                        <a:schemeClr val="dk1"/>
                      </a:solidFill>
                      <a:prstDash val="solid"/>
                      <a:miter/>
                      <a:headEnd type="none" w="med" len="med"/>
                      <a:tailEnd type="none" w="med" len="med"/>
                    </a:ln>
                  </p:spPr>
                </p:cxnSp>
              </p:grpSp>
              <p:sp>
                <p:nvSpPr>
                  <p:cNvPr id="100" name="Shape 170"/>
                  <p:cNvSpPr/>
                  <p:nvPr/>
                </p:nvSpPr>
                <p:spPr>
                  <a:xfrm>
                    <a:off x="628835" y="2615826"/>
                    <a:ext cx="1327367" cy="444137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99CF15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buSzPct val="25000"/>
                      <a:buNone/>
                    </a:pPr>
                    <a:r>
                      <a:rPr lang="ja-JP" sz="2000" dirty="0">
                        <a:solidFill>
                          <a:schemeClr val="lt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Arial"/>
                        <a:sym typeface="Arial"/>
                      </a:rPr>
                      <a:t>仮説①</a:t>
                    </a:r>
                  </a:p>
                </p:txBody>
              </p:sp>
              <p:sp>
                <p:nvSpPr>
                  <p:cNvPr id="101" name="Shape 171"/>
                  <p:cNvSpPr/>
                  <p:nvPr/>
                </p:nvSpPr>
                <p:spPr>
                  <a:xfrm>
                    <a:off x="2899921" y="2614748"/>
                    <a:ext cx="1327367" cy="444137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99CF15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buSzPct val="25000"/>
                      <a:buNone/>
                    </a:pPr>
                    <a:r>
                      <a:rPr lang="ja-JP" sz="2000" dirty="0">
                        <a:solidFill>
                          <a:schemeClr val="lt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Arial"/>
                        <a:sym typeface="Arial"/>
                      </a:rPr>
                      <a:t>仮説②</a:t>
                    </a:r>
                  </a:p>
                </p:txBody>
              </p:sp>
            </p:grpSp>
            <p:grpSp>
              <p:nvGrpSpPr>
                <p:cNvPr id="78" name="Shape 176"/>
                <p:cNvGrpSpPr/>
                <p:nvPr/>
              </p:nvGrpSpPr>
              <p:grpSpPr>
                <a:xfrm rot="10800000">
                  <a:off x="1279183" y="3058885"/>
                  <a:ext cx="2280357" cy="306987"/>
                  <a:chOff x="1292519" y="2366553"/>
                  <a:chExt cx="2280357" cy="306987"/>
                </a:xfrm>
              </p:grpSpPr>
              <p:cxnSp>
                <p:nvCxnSpPr>
                  <p:cNvPr id="96" name="Shape 177"/>
                  <p:cNvCxnSpPr/>
                  <p:nvPr/>
                </p:nvCxnSpPr>
                <p:spPr>
                  <a:xfrm flipH="1">
                    <a:off x="1292519" y="2385064"/>
                    <a:ext cx="2280357" cy="5419"/>
                  </a:xfrm>
                  <a:prstGeom prst="straightConnector1">
                    <a:avLst/>
                  </a:prstGeom>
                  <a:noFill/>
                  <a:ln w="57150" cap="flat" cmpd="sng">
                    <a:solidFill>
                      <a:schemeClr val="dk1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97" name="Shape 178"/>
                  <p:cNvCxnSpPr/>
                  <p:nvPr/>
                </p:nvCxnSpPr>
                <p:spPr>
                  <a:xfrm flipH="1">
                    <a:off x="1292520" y="2373094"/>
                    <a:ext cx="2" cy="300446"/>
                  </a:xfrm>
                  <a:prstGeom prst="straightConnector1">
                    <a:avLst/>
                  </a:prstGeom>
                  <a:noFill/>
                  <a:ln w="57150" cap="flat" cmpd="sng">
                    <a:solidFill>
                      <a:schemeClr val="dk1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98" name="Shape 179"/>
                  <p:cNvCxnSpPr/>
                  <p:nvPr/>
                </p:nvCxnSpPr>
                <p:spPr>
                  <a:xfrm flipH="1">
                    <a:off x="3563604" y="2366553"/>
                    <a:ext cx="2" cy="300446"/>
                  </a:xfrm>
                  <a:prstGeom prst="straightConnector1">
                    <a:avLst/>
                  </a:prstGeom>
                  <a:noFill/>
                  <a:ln w="57150" cap="flat" cmpd="sng">
                    <a:solidFill>
                      <a:schemeClr val="dk1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</p:cxnSp>
            </p:grpSp>
            <p:grpSp>
              <p:nvGrpSpPr>
                <p:cNvPr id="79" name="Shape 180"/>
                <p:cNvGrpSpPr/>
                <p:nvPr/>
              </p:nvGrpSpPr>
              <p:grpSpPr>
                <a:xfrm>
                  <a:off x="357506" y="4440437"/>
                  <a:ext cx="2692580" cy="756321"/>
                  <a:chOff x="401789" y="2327340"/>
                  <a:chExt cx="2692580" cy="756321"/>
                </a:xfrm>
              </p:grpSpPr>
              <p:sp>
                <p:nvSpPr>
                  <p:cNvPr id="91" name="Shape 181"/>
                  <p:cNvSpPr/>
                  <p:nvPr/>
                </p:nvSpPr>
                <p:spPr>
                  <a:xfrm>
                    <a:off x="401789" y="2639524"/>
                    <a:ext cx="1479378" cy="444137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7A87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buSzPct val="25000"/>
                      <a:buNone/>
                    </a:pPr>
                    <a:r>
                      <a:rPr lang="ja-JP" sz="2000" dirty="0">
                        <a:solidFill>
                          <a:schemeClr val="lt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Arial"/>
                        <a:sym typeface="Arial"/>
                      </a:rPr>
                      <a:t>①の分析</a:t>
                    </a:r>
                  </a:p>
                </p:txBody>
              </p:sp>
              <p:grpSp>
                <p:nvGrpSpPr>
                  <p:cNvPr id="92" name="Shape 182"/>
                  <p:cNvGrpSpPr/>
                  <p:nvPr/>
                </p:nvGrpSpPr>
                <p:grpSpPr>
                  <a:xfrm>
                    <a:off x="1296317" y="2327340"/>
                    <a:ext cx="1798052" cy="306987"/>
                    <a:chOff x="1292519" y="2366553"/>
                    <a:chExt cx="1798052" cy="306987"/>
                  </a:xfrm>
                </p:grpSpPr>
                <p:cxnSp>
                  <p:nvCxnSpPr>
                    <p:cNvPr id="93" name="Shape 183"/>
                    <p:cNvCxnSpPr/>
                    <p:nvPr/>
                  </p:nvCxnSpPr>
                  <p:spPr>
                    <a:xfrm flipH="1">
                      <a:off x="1292519" y="2380342"/>
                      <a:ext cx="1757801" cy="10141"/>
                    </a:xfrm>
                    <a:prstGeom prst="straightConnector1">
                      <a:avLst/>
                    </a:prstGeom>
                    <a:noFill/>
                    <a:ln w="57150" cap="flat" cmpd="sng">
                      <a:solidFill>
                        <a:schemeClr val="dk1"/>
                      </a:solidFill>
                      <a:prstDash val="solid"/>
                      <a:miter/>
                      <a:headEnd type="none" w="med" len="med"/>
                      <a:tailEnd type="none" w="med" len="med"/>
                    </a:ln>
                  </p:spPr>
                </p:cxnSp>
                <p:cxnSp>
                  <p:nvCxnSpPr>
                    <p:cNvPr id="94" name="Shape 184"/>
                    <p:cNvCxnSpPr/>
                    <p:nvPr/>
                  </p:nvCxnSpPr>
                  <p:spPr>
                    <a:xfrm flipH="1">
                      <a:off x="1292520" y="2373094"/>
                      <a:ext cx="2" cy="300446"/>
                    </a:xfrm>
                    <a:prstGeom prst="straightConnector1">
                      <a:avLst/>
                    </a:prstGeom>
                    <a:noFill/>
                    <a:ln w="57150" cap="flat" cmpd="sng">
                      <a:solidFill>
                        <a:schemeClr val="dk1"/>
                      </a:solidFill>
                      <a:prstDash val="solid"/>
                      <a:miter/>
                      <a:headEnd type="none" w="med" len="med"/>
                      <a:tailEnd type="none" w="med" len="med"/>
                    </a:ln>
                  </p:spPr>
                </p:cxnSp>
                <p:cxnSp>
                  <p:nvCxnSpPr>
                    <p:cNvPr id="95" name="Shape 185"/>
                    <p:cNvCxnSpPr/>
                    <p:nvPr/>
                  </p:nvCxnSpPr>
                  <p:spPr>
                    <a:xfrm flipH="1">
                      <a:off x="3090569" y="2366553"/>
                      <a:ext cx="2" cy="300447"/>
                    </a:xfrm>
                    <a:prstGeom prst="straightConnector1">
                      <a:avLst/>
                    </a:prstGeom>
                    <a:noFill/>
                    <a:ln w="57150" cap="flat" cmpd="sng">
                      <a:solidFill>
                        <a:schemeClr val="dk1"/>
                      </a:solidFill>
                      <a:prstDash val="solid"/>
                      <a:miter/>
                      <a:headEnd type="none" w="med" len="med"/>
                      <a:tailEnd type="none" w="med" len="med"/>
                    </a:ln>
                  </p:spPr>
                </p:cxnSp>
              </p:grpSp>
            </p:grpSp>
            <p:cxnSp>
              <p:nvCxnSpPr>
                <p:cNvPr id="80" name="Shape 186"/>
                <p:cNvCxnSpPr/>
                <p:nvPr/>
              </p:nvCxnSpPr>
              <p:spPr>
                <a:xfrm flipH="1">
                  <a:off x="2461366" y="4153780"/>
                  <a:ext cx="2" cy="300446"/>
                </a:xfrm>
                <a:prstGeom prst="straightConnector1">
                  <a:avLst/>
                </a:prstGeom>
                <a:noFill/>
                <a:ln w="57150" cap="flat" cmpd="sng">
                  <a:solidFill>
                    <a:schemeClr val="dk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81" name="Shape 187"/>
                <p:cNvCxnSpPr/>
                <p:nvPr/>
              </p:nvCxnSpPr>
              <p:spPr>
                <a:xfrm flipH="1">
                  <a:off x="68246" y="4962559"/>
                  <a:ext cx="4353" cy="1547999"/>
                </a:xfrm>
                <a:prstGeom prst="straightConnector1">
                  <a:avLst/>
                </a:prstGeom>
                <a:noFill/>
                <a:ln w="57150" cap="flat" cmpd="sng">
                  <a:solidFill>
                    <a:schemeClr val="dk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82" name="Shape 188"/>
                <p:cNvCxnSpPr/>
                <p:nvPr/>
              </p:nvCxnSpPr>
              <p:spPr>
                <a:xfrm rot="5400000" flipH="1">
                  <a:off x="199576" y="4811426"/>
                  <a:ext cx="2" cy="300446"/>
                </a:xfrm>
                <a:prstGeom prst="straightConnector1">
                  <a:avLst/>
                </a:prstGeom>
                <a:noFill/>
                <a:ln w="57150" cap="flat" cmpd="sng">
                  <a:solidFill>
                    <a:schemeClr val="dk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83" name="Shape 189"/>
                <p:cNvCxnSpPr/>
                <p:nvPr/>
              </p:nvCxnSpPr>
              <p:spPr>
                <a:xfrm rot="5400000" flipH="1">
                  <a:off x="199576" y="5586460"/>
                  <a:ext cx="2" cy="300446"/>
                </a:xfrm>
                <a:prstGeom prst="straightConnector1">
                  <a:avLst/>
                </a:prstGeom>
                <a:noFill/>
                <a:ln w="57150" cap="flat" cmpd="sng">
                  <a:solidFill>
                    <a:schemeClr val="dk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84" name="Shape 190"/>
                <p:cNvCxnSpPr/>
                <p:nvPr/>
              </p:nvCxnSpPr>
              <p:spPr>
                <a:xfrm rot="5400000" flipH="1">
                  <a:off x="199576" y="6345898"/>
                  <a:ext cx="2" cy="300446"/>
                </a:xfrm>
                <a:prstGeom prst="straightConnector1">
                  <a:avLst/>
                </a:prstGeom>
                <a:noFill/>
                <a:ln w="57150" cap="flat" cmpd="sng">
                  <a:solidFill>
                    <a:schemeClr val="dk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sp>
              <p:nvSpPr>
                <p:cNvPr id="85" name="Shape 191"/>
                <p:cNvSpPr/>
                <p:nvPr/>
              </p:nvSpPr>
              <p:spPr>
                <a:xfrm>
                  <a:off x="324089" y="5299396"/>
                  <a:ext cx="1929032" cy="96425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SzPct val="25000"/>
                    <a:buNone/>
                  </a:pPr>
                  <a:r>
                    <a:rPr lang="ja-JP" dirty="0">
                      <a:solidFill>
                        <a:schemeClr val="lt1"/>
                      </a:solidFill>
                      <a:latin typeface="ＭＳ ゴシック" panose="020B0609070205080204" pitchFamily="49" charset="-128"/>
                      <a:ea typeface="ＭＳ ゴシック" panose="020B0609070205080204" pitchFamily="49" charset="-128"/>
                      <a:cs typeface="Arial"/>
                      <a:sym typeface="Arial"/>
                    </a:rPr>
                    <a:t>リターン・</a:t>
                  </a:r>
                </a:p>
                <a:p>
                  <a:pPr marL="0" marR="0" lvl="0" indent="0" algn="ctr" rtl="0">
                    <a:spcBef>
                      <a:spcPts val="0"/>
                    </a:spcBef>
                    <a:buSzPct val="25000"/>
                    <a:buNone/>
                  </a:pPr>
                  <a:r>
                    <a:rPr lang="ja-JP" dirty="0" smtClean="0">
                      <a:solidFill>
                        <a:schemeClr val="lt1"/>
                      </a:solidFill>
                      <a:latin typeface="ＭＳ ゴシック" panose="020B0609070205080204" pitchFamily="49" charset="-128"/>
                      <a:ea typeface="ＭＳ ゴシック" panose="020B0609070205080204" pitchFamily="49" charset="-128"/>
                      <a:cs typeface="Arial"/>
                      <a:sym typeface="Arial"/>
                    </a:rPr>
                    <a:t>ポテンシャル</a:t>
                  </a:r>
                  <a:endParaRPr lang="en-US" altLang="ja-JP" dirty="0" smtClean="0">
                    <a:solidFill>
                      <a:schemeClr val="lt1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Arial"/>
                    <a:sym typeface="Arial"/>
                  </a:endParaRPr>
                </a:p>
                <a:p>
                  <a:pPr marL="0" marR="0" lvl="0" indent="0" algn="ctr" rtl="0">
                    <a:spcBef>
                      <a:spcPts val="0"/>
                    </a:spcBef>
                    <a:buSzPct val="25000"/>
                    <a:buNone/>
                  </a:pPr>
                  <a:r>
                    <a:rPr lang="ja-JP" dirty="0" smtClean="0">
                      <a:solidFill>
                        <a:schemeClr val="lt1"/>
                      </a:solidFill>
                      <a:latin typeface="ＭＳ ゴシック" panose="020B0609070205080204" pitchFamily="49" charset="-128"/>
                      <a:ea typeface="ＭＳ ゴシック" panose="020B0609070205080204" pitchFamily="49" charset="-128"/>
                      <a:cs typeface="Arial"/>
                      <a:sym typeface="Arial"/>
                    </a:rPr>
                    <a:t>モデル</a:t>
                  </a:r>
                  <a:endParaRPr lang="ja-JP" dirty="0">
                    <a:solidFill>
                      <a:schemeClr val="lt1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Arial"/>
                    <a:sym typeface="Arial"/>
                  </a:endParaRPr>
                </a:p>
              </p:txBody>
            </p:sp>
            <p:sp>
              <p:nvSpPr>
                <p:cNvPr id="86" name="Shape 192"/>
                <p:cNvSpPr/>
                <p:nvPr/>
              </p:nvSpPr>
              <p:spPr>
                <a:xfrm>
                  <a:off x="348822" y="6323749"/>
                  <a:ext cx="1904299" cy="44413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SzPct val="25000"/>
                    <a:buNone/>
                  </a:pPr>
                  <a:r>
                    <a:rPr lang="en-US" altLang="ja-JP" sz="2000" dirty="0" smtClean="0">
                      <a:solidFill>
                        <a:schemeClr val="lt1"/>
                      </a:solidFill>
                      <a:latin typeface="ＭＳ ゴシック" panose="020B0609070205080204" pitchFamily="49" charset="-128"/>
                      <a:ea typeface="ＭＳ ゴシック" panose="020B0609070205080204" pitchFamily="49" charset="-128"/>
                      <a:cs typeface="Arial"/>
                      <a:sym typeface="Arial"/>
                    </a:rPr>
                    <a:t>t</a:t>
                  </a:r>
                  <a:r>
                    <a:rPr lang="ja-JP" altLang="en-US" sz="2000" dirty="0" smtClean="0">
                      <a:solidFill>
                        <a:schemeClr val="lt1"/>
                      </a:solidFill>
                      <a:latin typeface="ＭＳ ゴシック" panose="020B0609070205080204" pitchFamily="49" charset="-128"/>
                      <a:ea typeface="ＭＳ ゴシック" panose="020B0609070205080204" pitchFamily="49" charset="-128"/>
                      <a:cs typeface="Arial"/>
                      <a:sym typeface="Arial"/>
                    </a:rPr>
                    <a:t>検定</a:t>
                  </a:r>
                  <a:endParaRPr lang="ja-JP" sz="2000" dirty="0">
                    <a:solidFill>
                      <a:schemeClr val="lt1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Arial"/>
                    <a:sym typeface="Arial"/>
                  </a:endParaRPr>
                </a:p>
              </p:txBody>
            </p:sp>
            <p:cxnSp>
              <p:nvCxnSpPr>
                <p:cNvPr id="87" name="Shape 193"/>
                <p:cNvCxnSpPr/>
                <p:nvPr/>
              </p:nvCxnSpPr>
              <p:spPr>
                <a:xfrm flipH="1">
                  <a:off x="3038084" y="5185019"/>
                  <a:ext cx="4353" cy="971999"/>
                </a:xfrm>
                <a:prstGeom prst="straightConnector1">
                  <a:avLst/>
                </a:prstGeom>
                <a:noFill/>
                <a:ln w="57150" cap="flat" cmpd="sng">
                  <a:solidFill>
                    <a:schemeClr val="dk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88" name="Shape 194"/>
                <p:cNvCxnSpPr/>
                <p:nvPr/>
              </p:nvCxnSpPr>
              <p:spPr>
                <a:xfrm rot="5400000" flipH="1">
                  <a:off x="3123782" y="6006797"/>
                  <a:ext cx="2" cy="300446"/>
                </a:xfrm>
                <a:prstGeom prst="straightConnector1">
                  <a:avLst/>
                </a:prstGeom>
                <a:noFill/>
                <a:ln w="57150" cap="flat" cmpd="sng">
                  <a:solidFill>
                    <a:schemeClr val="dk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sp>
              <p:nvSpPr>
                <p:cNvPr id="89" name="Shape 195"/>
                <p:cNvSpPr/>
                <p:nvPr/>
              </p:nvSpPr>
              <p:spPr>
                <a:xfrm>
                  <a:off x="2396279" y="5696802"/>
                  <a:ext cx="1471252" cy="809719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F75BC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SzPct val="25000"/>
                    <a:buNone/>
                  </a:pPr>
                  <a:r>
                    <a:rPr lang="ja-JP" altLang="en-US" sz="2000" dirty="0" smtClean="0">
                      <a:solidFill>
                        <a:schemeClr val="lt1"/>
                      </a:solidFill>
                      <a:latin typeface="ＭＳ ゴシック" panose="020B0609070205080204" pitchFamily="49" charset="-128"/>
                      <a:ea typeface="ＭＳ ゴシック" panose="020B0609070205080204" pitchFamily="49" charset="-128"/>
                      <a:cs typeface="Arial"/>
                      <a:sym typeface="Arial"/>
                    </a:rPr>
                    <a:t>一元配置</a:t>
                  </a:r>
                  <a:endParaRPr lang="en-US" altLang="ja-JP" sz="2000" dirty="0" smtClean="0">
                    <a:solidFill>
                      <a:schemeClr val="lt1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Arial"/>
                    <a:sym typeface="Arial"/>
                  </a:endParaRPr>
                </a:p>
                <a:p>
                  <a:pPr marL="0" marR="0" lvl="0" indent="0" algn="ctr" rtl="0">
                    <a:spcBef>
                      <a:spcPts val="0"/>
                    </a:spcBef>
                    <a:buSzPct val="25000"/>
                    <a:buNone/>
                  </a:pPr>
                  <a:r>
                    <a:rPr lang="ja-JP" altLang="en-US" sz="2000" dirty="0" smtClean="0">
                      <a:solidFill>
                        <a:schemeClr val="lt1"/>
                      </a:solidFill>
                      <a:latin typeface="ＭＳ ゴシック" panose="020B0609070205080204" pitchFamily="49" charset="-128"/>
                      <a:ea typeface="ＭＳ ゴシック" panose="020B0609070205080204" pitchFamily="49" charset="-128"/>
                      <a:cs typeface="Arial"/>
                      <a:sym typeface="Arial"/>
                    </a:rPr>
                    <a:t>分散分析</a:t>
                  </a:r>
                  <a:endParaRPr lang="ja-JP" sz="2000" dirty="0">
                    <a:solidFill>
                      <a:schemeClr val="lt1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Arial"/>
                    <a:sym typeface="Arial"/>
                  </a:endParaRPr>
                </a:p>
              </p:txBody>
            </p:sp>
            <p:sp>
              <p:nvSpPr>
                <p:cNvPr id="90" name="Shape 196"/>
                <p:cNvSpPr/>
                <p:nvPr/>
              </p:nvSpPr>
              <p:spPr>
                <a:xfrm>
                  <a:off x="89441" y="915454"/>
                  <a:ext cx="2491910" cy="901337"/>
                </a:xfrm>
                <a:prstGeom prst="wedgeEllipseCallout">
                  <a:avLst>
                    <a:gd name="adj1" fmla="val 14320"/>
                    <a:gd name="adj2" fmla="val 94384"/>
                  </a:avLst>
                </a:prstGeom>
                <a:solidFill>
                  <a:schemeClr val="accent1"/>
                </a:solidFill>
                <a:ln w="12700" cap="flat" cmpd="sng">
                  <a:solidFill>
                    <a:srgbClr val="42719B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SzPct val="25000"/>
                    <a:buNone/>
                  </a:pPr>
                  <a:r>
                    <a:rPr lang="ja-JP" sz="2000" dirty="0">
                      <a:solidFill>
                        <a:schemeClr val="lt1"/>
                      </a:solidFill>
                      <a:latin typeface="ＭＳ ゴシック" panose="020B0609070205080204" pitchFamily="49" charset="-128"/>
                      <a:ea typeface="ＭＳ ゴシック" panose="020B0609070205080204" pitchFamily="49" charset="-128"/>
                      <a:cs typeface="Arial"/>
                      <a:sym typeface="Arial"/>
                    </a:rPr>
                    <a:t>個人に</a:t>
                  </a:r>
                </a:p>
                <a:p>
                  <a:pPr marL="0" marR="0" lvl="0" indent="0" algn="ctr" rtl="0">
                    <a:spcBef>
                      <a:spcPts val="0"/>
                    </a:spcBef>
                    <a:buSzPct val="25000"/>
                    <a:buNone/>
                  </a:pPr>
                  <a:r>
                    <a:rPr lang="ja-JP" sz="2000" dirty="0">
                      <a:solidFill>
                        <a:schemeClr val="lt1"/>
                      </a:solidFill>
                      <a:latin typeface="ＭＳ ゴシック" panose="020B0609070205080204" pitchFamily="49" charset="-128"/>
                      <a:ea typeface="ＭＳ ゴシック" panose="020B0609070205080204" pitchFamily="49" charset="-128"/>
                      <a:cs typeface="Arial"/>
                      <a:sym typeface="Arial"/>
                    </a:rPr>
                    <a:t>関する調査</a:t>
                  </a:r>
                </a:p>
              </p:txBody>
            </p:sp>
          </p:grpSp>
        </p:grpSp>
        <p:cxnSp>
          <p:nvCxnSpPr>
            <p:cNvPr id="62" name="Shape 199"/>
            <p:cNvCxnSpPr/>
            <p:nvPr/>
          </p:nvCxnSpPr>
          <p:spPr>
            <a:xfrm>
              <a:off x="6701246" y="2038859"/>
              <a:ext cx="0" cy="600892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grpSp>
          <p:nvGrpSpPr>
            <p:cNvPr id="63" name="グループ化 1"/>
            <p:cNvGrpSpPr/>
            <p:nvPr/>
          </p:nvGrpSpPr>
          <p:grpSpPr>
            <a:xfrm>
              <a:off x="4526923" y="912579"/>
              <a:ext cx="4422936" cy="3387999"/>
              <a:chOff x="4526923" y="912579"/>
              <a:chExt cx="4422936" cy="3387999"/>
            </a:xfrm>
          </p:grpSpPr>
          <p:cxnSp>
            <p:nvCxnSpPr>
              <p:cNvPr id="64" name="Shape 198"/>
              <p:cNvCxnSpPr/>
              <p:nvPr/>
            </p:nvCxnSpPr>
            <p:spPr>
              <a:xfrm flipH="1">
                <a:off x="6696604" y="2996963"/>
                <a:ext cx="2" cy="300446"/>
              </a:xfrm>
              <a:prstGeom prst="straightConnector1">
                <a:avLst/>
              </a:prstGeom>
              <a:noFill/>
              <a:ln w="57150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sp>
            <p:nvSpPr>
              <p:cNvPr id="65" name="Shape 200"/>
              <p:cNvSpPr/>
              <p:nvPr/>
            </p:nvSpPr>
            <p:spPr>
              <a:xfrm>
                <a:off x="6037562" y="2614747"/>
                <a:ext cx="1327367" cy="444137"/>
              </a:xfrm>
              <a:prstGeom prst="roundRect">
                <a:avLst>
                  <a:gd name="adj" fmla="val 16667"/>
                </a:avLst>
              </a:prstGeom>
              <a:solidFill>
                <a:srgbClr val="99CF15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SzPct val="25000"/>
                  <a:buNone/>
                </a:pPr>
                <a:r>
                  <a:rPr lang="ja-JP" sz="2000" dirty="0">
                    <a:solidFill>
                      <a:schemeClr val="lt1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Arial"/>
                    <a:sym typeface="Arial"/>
                  </a:rPr>
                  <a:t>仮説③</a:t>
                </a:r>
              </a:p>
            </p:txBody>
          </p:sp>
          <p:sp>
            <p:nvSpPr>
              <p:cNvPr id="66" name="Shape 201"/>
              <p:cNvSpPr/>
              <p:nvPr/>
            </p:nvSpPr>
            <p:spPr>
              <a:xfrm>
                <a:off x="4526923" y="3569785"/>
                <a:ext cx="2068284" cy="730793"/>
              </a:xfrm>
              <a:prstGeom prst="roundRect">
                <a:avLst>
                  <a:gd name="adj" fmla="val 16667"/>
                </a:avLst>
              </a:prstGeom>
              <a:solidFill>
                <a:srgbClr val="33A23D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SzPct val="25000"/>
                  <a:buNone/>
                </a:pPr>
                <a:r>
                  <a:rPr lang="ja-JP" sz="2000" dirty="0">
                    <a:solidFill>
                      <a:schemeClr val="lt1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Arial"/>
                    <a:sym typeface="Arial"/>
                  </a:rPr>
                  <a:t>調査1</a:t>
                </a:r>
              </a:p>
              <a:p>
                <a:pPr marL="0" marR="0" lvl="0" indent="0" algn="ctr" rtl="0">
                  <a:spcBef>
                    <a:spcPts val="0"/>
                  </a:spcBef>
                  <a:buSzPct val="25000"/>
                  <a:buNone/>
                </a:pPr>
                <a:r>
                  <a:rPr lang="ja-JP" dirty="0">
                    <a:solidFill>
                      <a:schemeClr val="lt1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Arial"/>
                    <a:sym typeface="Arial"/>
                  </a:rPr>
                  <a:t>(実情調査)</a:t>
                </a:r>
              </a:p>
            </p:txBody>
          </p:sp>
          <p:sp>
            <p:nvSpPr>
              <p:cNvPr id="67" name="Shape 202"/>
              <p:cNvSpPr/>
              <p:nvPr/>
            </p:nvSpPr>
            <p:spPr>
              <a:xfrm>
                <a:off x="6807279" y="3566691"/>
                <a:ext cx="2068284" cy="730793"/>
              </a:xfrm>
              <a:prstGeom prst="roundRect">
                <a:avLst>
                  <a:gd name="adj" fmla="val 16667"/>
                </a:avLst>
              </a:prstGeom>
              <a:solidFill>
                <a:srgbClr val="33A23D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SzPct val="25000"/>
                  <a:buNone/>
                </a:pPr>
                <a:r>
                  <a:rPr lang="ja-JP" sz="2000" dirty="0">
                    <a:solidFill>
                      <a:schemeClr val="lt1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Arial"/>
                    <a:sym typeface="Arial"/>
                  </a:rPr>
                  <a:t>調査2</a:t>
                </a:r>
              </a:p>
              <a:p>
                <a:pPr marL="0" marR="0" lvl="0" indent="0" algn="ctr" rtl="0">
                  <a:spcBef>
                    <a:spcPts val="0"/>
                  </a:spcBef>
                  <a:buSzPct val="25000"/>
                  <a:buNone/>
                </a:pPr>
                <a:r>
                  <a:rPr lang="ja-JP" dirty="0">
                    <a:solidFill>
                      <a:schemeClr val="lt1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Arial"/>
                    <a:sym typeface="Arial"/>
                  </a:rPr>
                  <a:t>(</a:t>
                </a:r>
                <a:r>
                  <a:rPr lang="ja-JP" dirty="0" smtClean="0">
                    <a:solidFill>
                      <a:schemeClr val="lt1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Arial"/>
                    <a:sym typeface="Arial"/>
                  </a:rPr>
                  <a:t>イメージ</a:t>
                </a:r>
                <a:r>
                  <a:rPr lang="ja-JP" altLang="en-US" dirty="0" smtClean="0">
                    <a:solidFill>
                      <a:schemeClr val="lt1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Arial"/>
                    <a:sym typeface="Arial"/>
                  </a:rPr>
                  <a:t>調査</a:t>
                </a:r>
                <a:r>
                  <a:rPr lang="ja-JP" dirty="0" smtClean="0">
                    <a:solidFill>
                      <a:schemeClr val="lt1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Arial"/>
                    <a:sym typeface="Arial"/>
                  </a:rPr>
                  <a:t>)</a:t>
                </a:r>
                <a:endParaRPr lang="ja-JP" dirty="0">
                  <a:solidFill>
                    <a:schemeClr val="lt1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  <a:cs typeface="Arial"/>
                  <a:sym typeface="Arial"/>
                </a:endParaRPr>
              </a:p>
            </p:txBody>
          </p:sp>
          <p:grpSp>
            <p:nvGrpSpPr>
              <p:cNvPr id="68" name="Shape 203"/>
              <p:cNvGrpSpPr/>
              <p:nvPr/>
            </p:nvGrpSpPr>
            <p:grpSpPr>
              <a:xfrm>
                <a:off x="5561065" y="3275505"/>
                <a:ext cx="2280357" cy="306987"/>
                <a:chOff x="1292519" y="2366553"/>
                <a:chExt cx="2280357" cy="306987"/>
              </a:xfrm>
            </p:grpSpPr>
            <p:cxnSp>
              <p:nvCxnSpPr>
                <p:cNvPr id="70" name="Shape 204"/>
                <p:cNvCxnSpPr/>
                <p:nvPr/>
              </p:nvCxnSpPr>
              <p:spPr>
                <a:xfrm flipH="1">
                  <a:off x="1292519" y="2385064"/>
                  <a:ext cx="2280357" cy="5419"/>
                </a:xfrm>
                <a:prstGeom prst="straightConnector1">
                  <a:avLst/>
                </a:prstGeom>
                <a:noFill/>
                <a:ln w="57150" cap="flat" cmpd="sng">
                  <a:solidFill>
                    <a:schemeClr val="dk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71" name="Shape 205"/>
                <p:cNvCxnSpPr/>
                <p:nvPr/>
              </p:nvCxnSpPr>
              <p:spPr>
                <a:xfrm flipH="1">
                  <a:off x="1292520" y="2373094"/>
                  <a:ext cx="2" cy="300446"/>
                </a:xfrm>
                <a:prstGeom prst="straightConnector1">
                  <a:avLst/>
                </a:prstGeom>
                <a:noFill/>
                <a:ln w="57150" cap="flat" cmpd="sng">
                  <a:solidFill>
                    <a:schemeClr val="dk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72" name="Shape 206"/>
                <p:cNvCxnSpPr/>
                <p:nvPr/>
              </p:nvCxnSpPr>
              <p:spPr>
                <a:xfrm flipH="1">
                  <a:off x="3563604" y="2366553"/>
                  <a:ext cx="2" cy="300446"/>
                </a:xfrm>
                <a:prstGeom prst="straightConnector1">
                  <a:avLst/>
                </a:prstGeom>
                <a:noFill/>
                <a:ln w="57150" cap="flat" cmpd="sng">
                  <a:solidFill>
                    <a:schemeClr val="dk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69" name="Shape 207"/>
              <p:cNvSpPr/>
              <p:nvPr/>
            </p:nvSpPr>
            <p:spPr>
              <a:xfrm>
                <a:off x="6457950" y="912579"/>
                <a:ext cx="2491909" cy="901338"/>
              </a:xfrm>
              <a:prstGeom prst="wedgeEllipseCallout">
                <a:avLst>
                  <a:gd name="adj1" fmla="val -24472"/>
                  <a:gd name="adj2" fmla="val 101630"/>
                </a:avLst>
              </a:prstGeom>
              <a:solidFill>
                <a:schemeClr val="accent1"/>
              </a:solidFill>
              <a:ln w="12700" cap="flat" cmpd="sng">
                <a:solidFill>
                  <a:srgbClr val="42719B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SzPct val="25000"/>
                  <a:buNone/>
                </a:pPr>
                <a:r>
                  <a:rPr lang="ja-JP" sz="2000" dirty="0">
                    <a:solidFill>
                      <a:schemeClr val="lt1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Arial"/>
                    <a:sym typeface="Arial"/>
                  </a:rPr>
                  <a:t>集団に</a:t>
                </a:r>
              </a:p>
              <a:p>
                <a:pPr marL="0" marR="0" lvl="0" indent="0" algn="ctr" rtl="0">
                  <a:spcBef>
                    <a:spcPts val="0"/>
                  </a:spcBef>
                  <a:buSzPct val="25000"/>
                  <a:buNone/>
                </a:pPr>
                <a:r>
                  <a:rPr lang="ja-JP" sz="2000" dirty="0">
                    <a:solidFill>
                      <a:schemeClr val="lt1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Arial"/>
                    <a:sym typeface="Arial"/>
                  </a:rPr>
                  <a:t>関する調査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4089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/>
          <p:cNvSpPr/>
          <p:nvPr/>
        </p:nvSpPr>
        <p:spPr>
          <a:xfrm>
            <a:off x="123668" y="173966"/>
            <a:ext cx="1424543" cy="629407"/>
          </a:xfrm>
          <a:prstGeom prst="roundRect">
            <a:avLst/>
          </a:prstGeom>
          <a:solidFill>
            <a:srgbClr val="99CF1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ja-JP" altLang="en-US" sz="32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仮説</a:t>
            </a:r>
            <a:endParaRPr lang="en-US" sz="32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7" name="Picture 8" descr="http://3.bp.blogspot.com/-J_ieChK2gew/UYtwyHiCE3I/AAAAAAAARw4/QDXOGJ5wOc8/s800/walk_gir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920" y="2139549"/>
            <a:ext cx="720659" cy="1178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2.bp.blogspot.com/-FdC4TphGB_4/Uab3gvrP1dI/AAAAAAAAUNU/g-MhwDvT4NE/s800/bicycle_woma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215" y="2158414"/>
            <a:ext cx="888213" cy="1196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4.bp.blogspot.com/-ke7saK4PTws/VtofVghdB5I/AAAAAAAA4W0/YJH_oExnMBo/s800/car_gree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279" y="2248518"/>
            <a:ext cx="949270" cy="1083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4.bp.blogspot.com/-grFsR7IJJTs/Us_NJ_QCtZI/AAAAAAAAdFc/Lyf0Qem4p0c/s800/car_bu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702" y="2208863"/>
            <a:ext cx="1137323" cy="1076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4.bp.blogspot.com/-Z_OIZZvkDbY/UrEc875bVQI/AAAAAAAAbvU/3YI2yZvVkQc/s800/01asakurs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378" y="2330990"/>
            <a:ext cx="1251195" cy="87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テキスト ボックス 11"/>
          <p:cNvSpPr txBox="1"/>
          <p:nvPr/>
        </p:nvSpPr>
        <p:spPr>
          <a:xfrm>
            <a:off x="1333836" y="3397213"/>
            <a:ext cx="883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自転車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022560" y="3397213"/>
            <a:ext cx="892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クルマ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690930" y="3395587"/>
            <a:ext cx="712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バス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806858" y="3397213"/>
            <a:ext cx="8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徒歩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484957" y="3400465"/>
            <a:ext cx="646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電車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84927" y="2204678"/>
            <a:ext cx="553998" cy="136805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eaVert" wrap="square" rtlCol="0">
            <a:spAutoFit/>
          </a:bodyPr>
          <a:lstStyle/>
          <a:p>
            <a:r>
              <a:rPr kumimoji="1"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交通手段</a:t>
            </a:r>
          </a:p>
        </p:txBody>
      </p:sp>
      <p:sp>
        <p:nvSpPr>
          <p:cNvPr id="31" name="右矢印 30"/>
          <p:cNvSpPr/>
          <p:nvPr/>
        </p:nvSpPr>
        <p:spPr>
          <a:xfrm>
            <a:off x="810296" y="3898040"/>
            <a:ext cx="2658283" cy="1250266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780758" y="4291824"/>
            <a:ext cx="2796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その理由として</a:t>
            </a:r>
            <a:endParaRPr kumimoji="1" lang="ja-JP" altLang="en-US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3582550" y="3996350"/>
            <a:ext cx="51764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個人の</a:t>
            </a:r>
            <a:r>
              <a:rPr kumimoji="1" lang="ja-JP" altLang="en-US" sz="32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公的自己意識</a:t>
            </a:r>
            <a:r>
              <a:rPr kumimoji="1" lang="ja-JP" altLang="en-US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が関係</a:t>
            </a:r>
            <a:endParaRPr kumimoji="1" lang="en-US" altLang="ja-JP" sz="32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しているのではないか？</a:t>
            </a:r>
            <a:endParaRPr kumimoji="1" lang="ja-JP" altLang="en-US" sz="3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754228" y="147902"/>
            <a:ext cx="700704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latin typeface="MS Gothic" charset="-128"/>
                <a:ea typeface="MS Gothic" charset="-128"/>
                <a:cs typeface="MS Gothic" charset="-128"/>
              </a:rPr>
              <a:t>仮説</a:t>
            </a:r>
            <a:r>
              <a:rPr kumimoji="1" lang="en-US" altLang="ja-JP" sz="2800" dirty="0" smtClean="0">
                <a:latin typeface="MS Gothic" charset="-128"/>
                <a:ea typeface="MS Gothic" charset="-128"/>
                <a:cs typeface="MS Gothic" charset="-128"/>
              </a:rPr>
              <a:t>①</a:t>
            </a:r>
            <a:r>
              <a:rPr kumimoji="1" lang="ja-JP" altLang="en-US" sz="2800" dirty="0" smtClean="0">
                <a:latin typeface="MS Gothic" charset="-128"/>
                <a:ea typeface="MS Gothic" charset="-128"/>
                <a:cs typeface="MS Gothic" charset="-128"/>
              </a:rPr>
              <a:t>：</a:t>
            </a:r>
            <a:endParaRPr kumimoji="1" lang="en-US" altLang="ja-JP" sz="2800" dirty="0" smtClean="0">
              <a:latin typeface="MS Gothic" charset="-128"/>
              <a:ea typeface="MS Gothic" charset="-128"/>
              <a:cs typeface="MS Gothic" charset="-128"/>
            </a:endParaRPr>
          </a:p>
          <a:p>
            <a:r>
              <a:rPr kumimoji="1" lang="ja-JP" altLang="en-US" sz="2800" dirty="0" smtClean="0">
                <a:solidFill>
                  <a:srgbClr val="FF0000"/>
                </a:solidFill>
                <a:latin typeface="MS Gothic" charset="-128"/>
                <a:ea typeface="MS Gothic" charset="-128"/>
                <a:cs typeface="MS Gothic" charset="-128"/>
              </a:rPr>
              <a:t>自転車、徒歩、クルマ、バス、電車</a:t>
            </a:r>
            <a:r>
              <a:rPr kumimoji="1" lang="ja-JP" altLang="en-US" sz="2800" dirty="0" smtClean="0">
                <a:latin typeface="MS Gothic" charset="-128"/>
                <a:ea typeface="MS Gothic" charset="-128"/>
                <a:cs typeface="MS Gothic" charset="-128"/>
              </a:rPr>
              <a:t>の順に</a:t>
            </a:r>
            <a:endParaRPr kumimoji="1" lang="en-US" altLang="ja-JP" sz="2800" dirty="0" smtClean="0">
              <a:latin typeface="MS Gothic" charset="-128"/>
              <a:ea typeface="MS Gothic" charset="-128"/>
              <a:cs typeface="MS Gothic" charset="-128"/>
            </a:endParaRPr>
          </a:p>
          <a:p>
            <a:r>
              <a:rPr kumimoji="1" lang="ja-JP" altLang="en-US" sz="2800" dirty="0" smtClean="0">
                <a:solidFill>
                  <a:srgbClr val="FF0000"/>
                </a:solidFill>
                <a:latin typeface="MS Gothic" charset="-128"/>
                <a:ea typeface="MS Gothic" charset="-128"/>
                <a:cs typeface="MS Gothic" charset="-128"/>
              </a:rPr>
              <a:t>社会的</a:t>
            </a:r>
            <a:r>
              <a:rPr kumimoji="1" lang="ja-JP" altLang="en-US" sz="2800" dirty="0">
                <a:solidFill>
                  <a:srgbClr val="FF0000"/>
                </a:solidFill>
                <a:latin typeface="MS Gothic" charset="-128"/>
                <a:ea typeface="MS Gothic" charset="-128"/>
                <a:cs typeface="MS Gothic" charset="-128"/>
              </a:rPr>
              <a:t>着装</a:t>
            </a:r>
            <a:r>
              <a:rPr kumimoji="1" lang="ja-JP" altLang="en-US" sz="2800" dirty="0" smtClean="0">
                <a:solidFill>
                  <a:srgbClr val="FF0000"/>
                </a:solidFill>
                <a:latin typeface="MS Gothic" charset="-128"/>
                <a:ea typeface="MS Gothic" charset="-128"/>
                <a:cs typeface="MS Gothic" charset="-128"/>
              </a:rPr>
              <a:t>規範</a:t>
            </a:r>
            <a:r>
              <a:rPr kumimoji="1" lang="ja-JP" altLang="en-US" sz="2800" dirty="0" smtClean="0">
                <a:latin typeface="MS Gothic" charset="-128"/>
                <a:ea typeface="MS Gothic" charset="-128"/>
                <a:cs typeface="MS Gothic" charset="-128"/>
              </a:rPr>
              <a:t>は</a:t>
            </a:r>
            <a:r>
              <a:rPr kumimoji="1" lang="ja-JP" altLang="en-US" sz="2800" dirty="0">
                <a:solidFill>
                  <a:srgbClr val="FF0000"/>
                </a:solidFill>
                <a:latin typeface="MS Gothic" charset="-128"/>
                <a:ea typeface="MS Gothic" charset="-128"/>
                <a:cs typeface="MS Gothic" charset="-128"/>
              </a:rPr>
              <a:t>高く</a:t>
            </a:r>
            <a:r>
              <a:rPr kumimoji="1" lang="ja-JP" altLang="en-US" sz="2800" dirty="0">
                <a:latin typeface="MS Gothic" charset="-128"/>
                <a:ea typeface="MS Gothic" charset="-128"/>
                <a:cs typeface="MS Gothic" charset="-128"/>
              </a:rPr>
              <a:t>なる</a:t>
            </a:r>
          </a:p>
          <a:p>
            <a:endParaRPr kumimoji="1" lang="en-US" altLang="ja-JP" sz="2800" dirty="0" smtClean="0"/>
          </a:p>
        </p:txBody>
      </p:sp>
      <p:sp>
        <p:nvSpPr>
          <p:cNvPr id="2" name="正方形/長方形 1"/>
          <p:cNvSpPr/>
          <p:nvPr/>
        </p:nvSpPr>
        <p:spPr>
          <a:xfrm>
            <a:off x="596235" y="1439333"/>
            <a:ext cx="51383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低</a:t>
            </a:r>
            <a:endParaRPr lang="ja-JP" alt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8061409" y="1499780"/>
            <a:ext cx="6976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高</a:t>
            </a:r>
            <a:endParaRPr lang="ja-JP" alt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2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30A42791-E6D2-4FB2-9CBA-83239462CD19}" type="slidenum">
              <a:rPr lang="en-US" smtClean="0"/>
              <a:t>15</a:t>
            </a:fld>
            <a:endParaRPr lang="en-US" dirty="0"/>
          </a:p>
        </p:txBody>
      </p:sp>
      <p:sp>
        <p:nvSpPr>
          <p:cNvPr id="24" name="右矢印 23"/>
          <p:cNvSpPr/>
          <p:nvPr/>
        </p:nvSpPr>
        <p:spPr>
          <a:xfrm>
            <a:off x="1150539" y="1384439"/>
            <a:ext cx="6980453" cy="904241"/>
          </a:xfrm>
          <a:prstGeom prst="rightArrow">
            <a:avLst/>
          </a:prstGeom>
          <a:gradFill flip="none" rotWithShape="1">
            <a:gsLst>
              <a:gs pos="0">
                <a:srgbClr val="FFE8C0">
                  <a:lumMod val="0"/>
                  <a:lumOff val="100000"/>
                </a:srgbClr>
              </a:gs>
              <a:gs pos="30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bg1"/>
                </a:solidFill>
                <a:latin typeface="MS Gothic" charset="-128"/>
                <a:ea typeface="MS Gothic" charset="-128"/>
                <a:cs typeface="MS Gothic" charset="-128"/>
              </a:rPr>
              <a:t>社会的着装規範</a:t>
            </a:r>
            <a:endParaRPr kumimoji="1" lang="ja-JP" altLang="en-US" sz="2800" dirty="0">
              <a:solidFill>
                <a:schemeClr val="bg1"/>
              </a:solidFill>
              <a:latin typeface="MS Gothic" charset="-128"/>
              <a:ea typeface="MS Gothic" charset="-128"/>
              <a:cs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7010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33" grpId="0"/>
      <p:bldP spid="19" grpId="0"/>
      <p:bldP spid="2" grpId="0"/>
      <p:bldP spid="3" grpId="0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/>
          <p:cNvSpPr/>
          <p:nvPr/>
        </p:nvSpPr>
        <p:spPr>
          <a:xfrm>
            <a:off x="123669" y="178566"/>
            <a:ext cx="1424543" cy="629407"/>
          </a:xfrm>
          <a:prstGeom prst="roundRect">
            <a:avLst/>
          </a:prstGeom>
          <a:solidFill>
            <a:srgbClr val="99CF1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ja-JP" altLang="en-US" sz="32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仮説</a:t>
            </a:r>
            <a:endParaRPr lang="en-US" sz="32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4738" y="1292019"/>
            <a:ext cx="6032740" cy="963896"/>
          </a:xfrm>
        </p:spPr>
        <p:txBody>
          <a:bodyPr>
            <a:normAutofit/>
          </a:bodyPr>
          <a:lstStyle/>
          <a:p>
            <a:r>
              <a:rPr kumimoji="1" lang="ja-JP" altLang="en-US" sz="4900" dirty="0" smtClean="0">
                <a:latin typeface="HGS明朝E" panose="02020900000000000000" pitchFamily="18" charset="-128"/>
                <a:ea typeface="HGS明朝E" panose="02020900000000000000" pitchFamily="18" charset="-128"/>
                <a:cs typeface="HGP明朝E"/>
              </a:rPr>
              <a:t>公的自己意識</a:t>
            </a:r>
            <a:r>
              <a:rPr kumimoji="1" lang="en-US" altLang="ja-JP" sz="1800" dirty="0" smtClean="0">
                <a:latin typeface="HGS明朝E" panose="02020900000000000000" pitchFamily="18" charset="-128"/>
                <a:ea typeface="HGS明朝E" panose="02020900000000000000" pitchFamily="18" charset="-128"/>
                <a:cs typeface="HGP明朝E"/>
              </a:rPr>
              <a:t>※8</a:t>
            </a:r>
            <a:r>
              <a:rPr kumimoji="1" lang="ja-JP" altLang="en-US" sz="4900" dirty="0" smtClean="0">
                <a:latin typeface="HGP明朝E"/>
                <a:ea typeface="HGP明朝E"/>
                <a:cs typeface="HGP明朝E"/>
              </a:rPr>
              <a:t>　</a:t>
            </a:r>
            <a:r>
              <a:rPr kumimoji="1" lang="ja-JP" altLang="en-US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とは</a:t>
            </a:r>
            <a:endParaRPr kumimoji="1" lang="ja-JP" altLang="en-US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2791-E6D2-4FB2-9CBA-83239462CD19}" type="slidenum">
              <a:rPr lang="en-US" smtClean="0"/>
              <a:t>16</a:t>
            </a:fld>
            <a:endParaRPr 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09216" y="2255915"/>
            <a:ext cx="8514522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特に自己の</a:t>
            </a:r>
            <a:r>
              <a:rPr kumimoji="1" lang="ja-JP" altLang="en-US" sz="32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服装</a:t>
            </a:r>
            <a:r>
              <a:rPr kumimoji="1" lang="ja-JP" altLang="en-US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や髪型など他者が観察しうる自己の側面に注意を向ける意識</a:t>
            </a:r>
            <a:endParaRPr kumimoji="1" lang="ja-JP" altLang="en-US" sz="3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98173" y="4980608"/>
            <a:ext cx="8525565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公的自己意識の高い人は評価的態度に敏感であり</a:t>
            </a:r>
            <a:endParaRPr kumimoji="1" lang="en-US" altLang="ja-JP" sz="28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kumimoji="1" lang="ja-JP" altLang="en-US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他者の目を意識して</a:t>
            </a:r>
            <a:endParaRPr kumimoji="1" lang="en-US" altLang="ja-JP" sz="28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kumimoji="1" lang="ja-JP" altLang="en-US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自己表出の仕方をコントロールする傾向が強い</a:t>
            </a:r>
            <a:endParaRPr kumimoji="1" lang="ja-JP" altLang="en-US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0" name="下矢印 9"/>
          <p:cNvSpPr/>
          <p:nvPr/>
        </p:nvSpPr>
        <p:spPr>
          <a:xfrm>
            <a:off x="4075043" y="3854174"/>
            <a:ext cx="861392" cy="905565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角丸四角形吹き出し 2"/>
          <p:cNvSpPr/>
          <p:nvPr/>
        </p:nvSpPr>
        <p:spPr>
          <a:xfrm>
            <a:off x="5462337" y="338667"/>
            <a:ext cx="3525252" cy="1288815"/>
          </a:xfrm>
          <a:prstGeom prst="wedgeRoundRectCallout">
            <a:avLst>
              <a:gd name="adj1" fmla="val -52059"/>
              <a:gd name="adj2" fmla="val 74603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「他者から見られている自分」の意識</a:t>
            </a:r>
            <a:endParaRPr kumimoji="1" lang="ja-JP" altLang="en-US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6" name="角丸四角形吹き出し 5"/>
          <p:cNvSpPr/>
          <p:nvPr/>
        </p:nvSpPr>
        <p:spPr>
          <a:xfrm>
            <a:off x="5462337" y="3643393"/>
            <a:ext cx="3136033" cy="912519"/>
          </a:xfrm>
          <a:prstGeom prst="wedgeRoundRectCallout">
            <a:avLst>
              <a:gd name="adj1" fmla="val -38624"/>
              <a:gd name="adj2" fmla="val 84472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人の目を気にする</a:t>
            </a:r>
            <a:endParaRPr kumimoji="1" lang="en-US" altLang="ja-JP" sz="28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kumimoji="1" lang="ja-JP" altLang="en-US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傾向が強い</a:t>
            </a:r>
            <a:endParaRPr kumimoji="1" lang="ja-JP" altLang="en-US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0198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3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/>
          <p:cNvSpPr/>
          <p:nvPr/>
        </p:nvSpPr>
        <p:spPr>
          <a:xfrm>
            <a:off x="123668" y="173966"/>
            <a:ext cx="1424543" cy="629407"/>
          </a:xfrm>
          <a:prstGeom prst="roundRect">
            <a:avLst/>
          </a:prstGeom>
          <a:solidFill>
            <a:srgbClr val="99CF1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ja-JP" altLang="en-US" sz="32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仮説</a:t>
            </a:r>
            <a:endParaRPr lang="en-US" sz="32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7" name="Picture 8" descr="http://3.bp.blogspot.com/-J_ieChK2gew/UYtwyHiCE3I/AAAAAAAARw4/QDXOGJ5wOc8/s800/walk_gir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380" y="2181222"/>
            <a:ext cx="720659" cy="1178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2.bp.blogspot.com/-FdC4TphGB_4/Uab3gvrP1dI/AAAAAAAAUNU/g-MhwDvT4NE/s800/bicycle_woma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75" y="2200087"/>
            <a:ext cx="888213" cy="1196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4.bp.blogspot.com/-ke7saK4PTws/VtofVghdB5I/AAAAAAAA4W0/YJH_oExnMBo/s800/car_gree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331" y="2224339"/>
            <a:ext cx="949270" cy="1083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4.bp.blogspot.com/-grFsR7IJJTs/Us_NJ_QCtZI/AAAAAAAAdFc/Lyf0Qem4p0c/s800/car_bu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162" y="2250536"/>
            <a:ext cx="1137323" cy="1076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4.bp.blogspot.com/-Z_OIZZvkDbY/UrEc875bVQI/AAAAAAAAbvU/3YI2yZvVkQc/s800/01asakurs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838" y="2372663"/>
            <a:ext cx="1251195" cy="87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テキスト ボックス 16"/>
          <p:cNvSpPr txBox="1"/>
          <p:nvPr/>
        </p:nvSpPr>
        <p:spPr>
          <a:xfrm>
            <a:off x="441387" y="2246351"/>
            <a:ext cx="553998" cy="136805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eaVert" wrap="square" rtlCol="0">
            <a:spAutoFit/>
          </a:bodyPr>
          <a:lstStyle/>
          <a:p>
            <a:r>
              <a:rPr kumimoji="1"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交通手段</a:t>
            </a:r>
          </a:p>
        </p:txBody>
      </p:sp>
      <p:sp>
        <p:nvSpPr>
          <p:cNvPr id="27" name="角丸四角形吹き出し 26"/>
          <p:cNvSpPr/>
          <p:nvPr/>
        </p:nvSpPr>
        <p:spPr>
          <a:xfrm>
            <a:off x="5982929" y="4194569"/>
            <a:ext cx="2507103" cy="1556525"/>
          </a:xfrm>
          <a:prstGeom prst="wedgeRoundRectCallout">
            <a:avLst>
              <a:gd name="adj1" fmla="val 165"/>
              <a:gd name="adj2" fmla="val -9874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公共交通なのでより人目に</a:t>
            </a:r>
            <a:endParaRPr kumimoji="1" lang="en-US" altLang="ja-JP" sz="24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kumimoji="1"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つきやすい！</a:t>
            </a:r>
            <a:endParaRPr kumimoji="1" lang="en-US" altLang="ja-JP" sz="24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9" name="角丸四角形吹き出し 28"/>
          <p:cNvSpPr/>
          <p:nvPr/>
        </p:nvSpPr>
        <p:spPr>
          <a:xfrm>
            <a:off x="515640" y="4194569"/>
            <a:ext cx="2477177" cy="1556525"/>
          </a:xfrm>
          <a:prstGeom prst="wedgeRoundRectCallout">
            <a:avLst>
              <a:gd name="adj1" fmla="val 31564"/>
              <a:gd name="adj2" fmla="val -10374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運動要素が</a:t>
            </a:r>
            <a:endParaRPr kumimoji="1" lang="en-US" altLang="ja-JP" sz="24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kumimoji="1"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含まれる！</a:t>
            </a:r>
            <a:endParaRPr kumimoji="1" lang="en-US" altLang="ja-JP" sz="24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kumimoji="1"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汚れやすい！</a:t>
            </a:r>
            <a:endParaRPr kumimoji="1" lang="ja-JP" altLang="en-US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0" name="角丸四角形吹き出し 29"/>
          <p:cNvSpPr/>
          <p:nvPr/>
        </p:nvSpPr>
        <p:spPr>
          <a:xfrm>
            <a:off x="3233162" y="4194568"/>
            <a:ext cx="2565608" cy="1556525"/>
          </a:xfrm>
          <a:prstGeom prst="wedgeRoundRectCallout">
            <a:avLst>
              <a:gd name="adj1" fmla="val -13945"/>
              <a:gd name="adj2" fmla="val -10582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運動要素は</a:t>
            </a:r>
            <a:endParaRPr kumimoji="1" lang="en-US" altLang="ja-JP" sz="24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kumimoji="1"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ないが公共交通ほどの人目は</a:t>
            </a:r>
            <a:endParaRPr kumimoji="1" lang="en-US" altLang="ja-JP" sz="24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kumimoji="1"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つかない！</a:t>
            </a:r>
            <a:endParaRPr kumimoji="1" lang="ja-JP" altLang="en-US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754228" y="147902"/>
            <a:ext cx="700704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latin typeface="MS Gothic" charset="-128"/>
                <a:ea typeface="MS Gothic" charset="-128"/>
                <a:cs typeface="MS Gothic" charset="-128"/>
              </a:rPr>
              <a:t>仮説</a:t>
            </a:r>
            <a:r>
              <a:rPr kumimoji="1" lang="en-US" altLang="ja-JP" sz="2800" dirty="0" smtClean="0">
                <a:latin typeface="MS Gothic" charset="-128"/>
                <a:ea typeface="MS Gothic" charset="-128"/>
                <a:cs typeface="MS Gothic" charset="-128"/>
              </a:rPr>
              <a:t>①</a:t>
            </a:r>
            <a:r>
              <a:rPr kumimoji="1" lang="ja-JP" altLang="en-US" sz="2800" dirty="0" smtClean="0">
                <a:latin typeface="MS Gothic" charset="-128"/>
                <a:ea typeface="MS Gothic" charset="-128"/>
                <a:cs typeface="MS Gothic" charset="-128"/>
              </a:rPr>
              <a:t>：</a:t>
            </a:r>
            <a:endParaRPr kumimoji="1" lang="en-US" altLang="ja-JP" sz="2800" dirty="0" smtClean="0">
              <a:latin typeface="MS Gothic" charset="-128"/>
              <a:ea typeface="MS Gothic" charset="-128"/>
              <a:cs typeface="MS Gothic" charset="-128"/>
            </a:endParaRPr>
          </a:p>
          <a:p>
            <a:r>
              <a:rPr kumimoji="1" lang="ja-JP" altLang="en-US" sz="2800" dirty="0" smtClean="0">
                <a:solidFill>
                  <a:srgbClr val="FF0000"/>
                </a:solidFill>
                <a:latin typeface="MS Gothic" charset="-128"/>
                <a:ea typeface="MS Gothic" charset="-128"/>
                <a:cs typeface="MS Gothic" charset="-128"/>
              </a:rPr>
              <a:t>自転車、徒歩、クルマ、バス、電車</a:t>
            </a:r>
            <a:r>
              <a:rPr kumimoji="1" lang="ja-JP" altLang="en-US" sz="2800" dirty="0" smtClean="0">
                <a:latin typeface="MS Gothic" charset="-128"/>
                <a:ea typeface="MS Gothic" charset="-128"/>
                <a:cs typeface="MS Gothic" charset="-128"/>
              </a:rPr>
              <a:t>の順に</a:t>
            </a:r>
            <a:endParaRPr kumimoji="1" lang="en-US" altLang="ja-JP" sz="2800" dirty="0" smtClean="0">
              <a:latin typeface="MS Gothic" charset="-128"/>
              <a:ea typeface="MS Gothic" charset="-128"/>
              <a:cs typeface="MS Gothic" charset="-128"/>
            </a:endParaRPr>
          </a:p>
          <a:p>
            <a:r>
              <a:rPr kumimoji="1" lang="ja-JP" altLang="en-US" sz="2800" dirty="0" smtClean="0">
                <a:solidFill>
                  <a:srgbClr val="FF0000"/>
                </a:solidFill>
                <a:latin typeface="MS Gothic" charset="-128"/>
                <a:ea typeface="MS Gothic" charset="-128"/>
                <a:cs typeface="MS Gothic" charset="-128"/>
              </a:rPr>
              <a:t>社会的</a:t>
            </a:r>
            <a:r>
              <a:rPr kumimoji="1" lang="ja-JP" altLang="en-US" sz="2800" dirty="0">
                <a:solidFill>
                  <a:srgbClr val="FF0000"/>
                </a:solidFill>
                <a:latin typeface="MS Gothic" charset="-128"/>
                <a:ea typeface="MS Gothic" charset="-128"/>
                <a:cs typeface="MS Gothic" charset="-128"/>
              </a:rPr>
              <a:t>着装</a:t>
            </a:r>
            <a:r>
              <a:rPr kumimoji="1" lang="ja-JP" altLang="en-US" sz="2800" dirty="0" smtClean="0">
                <a:solidFill>
                  <a:srgbClr val="FF0000"/>
                </a:solidFill>
                <a:latin typeface="MS Gothic" charset="-128"/>
                <a:ea typeface="MS Gothic" charset="-128"/>
                <a:cs typeface="MS Gothic" charset="-128"/>
              </a:rPr>
              <a:t>規範</a:t>
            </a:r>
            <a:r>
              <a:rPr kumimoji="1" lang="ja-JP" altLang="en-US" sz="2800" dirty="0" smtClean="0">
                <a:latin typeface="MS Gothic" charset="-128"/>
                <a:ea typeface="MS Gothic" charset="-128"/>
                <a:cs typeface="MS Gothic" charset="-128"/>
              </a:rPr>
              <a:t>は</a:t>
            </a:r>
            <a:r>
              <a:rPr kumimoji="1" lang="ja-JP" altLang="en-US" sz="2800" dirty="0">
                <a:solidFill>
                  <a:srgbClr val="FF0000"/>
                </a:solidFill>
                <a:latin typeface="MS Gothic" charset="-128"/>
                <a:ea typeface="MS Gothic" charset="-128"/>
                <a:cs typeface="MS Gothic" charset="-128"/>
              </a:rPr>
              <a:t>高く</a:t>
            </a:r>
            <a:r>
              <a:rPr kumimoji="1" lang="ja-JP" altLang="en-US" sz="2800" dirty="0">
                <a:latin typeface="MS Gothic" charset="-128"/>
                <a:ea typeface="MS Gothic" charset="-128"/>
                <a:cs typeface="MS Gothic" charset="-128"/>
              </a:rPr>
              <a:t>なる</a:t>
            </a:r>
          </a:p>
          <a:p>
            <a:endParaRPr kumimoji="1" lang="en-US" altLang="ja-JP" sz="2800" dirty="0" smtClean="0"/>
          </a:p>
        </p:txBody>
      </p:sp>
      <p:sp>
        <p:nvSpPr>
          <p:cNvPr id="23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30A42791-E6D2-4FB2-9CBA-83239462CD19}" type="slidenum">
              <a:rPr lang="en-US" smtClean="0"/>
              <a:t>17</a:t>
            </a:fld>
            <a:endParaRPr lang="en-US"/>
          </a:p>
        </p:txBody>
      </p:sp>
      <p:sp>
        <p:nvSpPr>
          <p:cNvPr id="20" name="正方形/長方形 19"/>
          <p:cNvSpPr/>
          <p:nvPr/>
        </p:nvSpPr>
        <p:spPr>
          <a:xfrm>
            <a:off x="579019" y="1514308"/>
            <a:ext cx="51383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低</a:t>
            </a:r>
            <a:endParaRPr lang="ja-JP" alt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8061409" y="1499780"/>
            <a:ext cx="6976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高</a:t>
            </a:r>
            <a:endParaRPr lang="ja-JP" alt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1333836" y="3397213"/>
            <a:ext cx="883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自転車</a:t>
            </a: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4163414" y="3391553"/>
            <a:ext cx="892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クルマ</a:t>
            </a: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5690930" y="3395587"/>
            <a:ext cx="712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バス</a:t>
            </a: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2806858" y="3397213"/>
            <a:ext cx="8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徒歩</a:t>
            </a: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7484957" y="3400465"/>
            <a:ext cx="646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電車</a:t>
            </a:r>
          </a:p>
        </p:txBody>
      </p:sp>
      <p:sp>
        <p:nvSpPr>
          <p:cNvPr id="25" name="右矢印 24"/>
          <p:cNvSpPr/>
          <p:nvPr/>
        </p:nvSpPr>
        <p:spPr>
          <a:xfrm>
            <a:off x="1150539" y="1384439"/>
            <a:ext cx="6980453" cy="904241"/>
          </a:xfrm>
          <a:prstGeom prst="rightArrow">
            <a:avLst/>
          </a:prstGeom>
          <a:gradFill flip="none" rotWithShape="1">
            <a:gsLst>
              <a:gs pos="0">
                <a:srgbClr val="FFE8C0">
                  <a:lumMod val="0"/>
                  <a:lumOff val="100000"/>
                </a:srgbClr>
              </a:gs>
              <a:gs pos="30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bg1"/>
                </a:solidFill>
                <a:latin typeface="MS Gothic" charset="-128"/>
                <a:ea typeface="MS Gothic" charset="-128"/>
                <a:cs typeface="MS Gothic" charset="-128"/>
              </a:rPr>
              <a:t>社会的着装規範</a:t>
            </a:r>
            <a:endParaRPr kumimoji="1" lang="ja-JP" altLang="en-US" sz="2800" dirty="0">
              <a:solidFill>
                <a:schemeClr val="bg1"/>
              </a:solidFill>
              <a:latin typeface="MS Gothic" charset="-128"/>
              <a:ea typeface="MS Gothic" charset="-128"/>
              <a:cs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515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  <p:bldP spid="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/>
          <p:cNvSpPr/>
          <p:nvPr/>
        </p:nvSpPr>
        <p:spPr>
          <a:xfrm>
            <a:off x="123668" y="173966"/>
            <a:ext cx="1424543" cy="629407"/>
          </a:xfrm>
          <a:prstGeom prst="roundRect">
            <a:avLst/>
          </a:prstGeom>
          <a:solidFill>
            <a:srgbClr val="99CF1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ja-JP" altLang="en-US" sz="32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仮説</a:t>
            </a:r>
            <a:endParaRPr lang="en-US" sz="32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7" name="Picture 8" descr="http://3.bp.blogspot.com/-J_ieChK2gew/UYtwyHiCE3I/AAAAAAAARw4/QDXOGJ5wOc8/s800/walk_gir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380" y="2181222"/>
            <a:ext cx="720659" cy="1178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2.bp.blogspot.com/-FdC4TphGB_4/Uab3gvrP1dI/AAAAAAAAUNU/g-MhwDvT4NE/s800/bicycle_woma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75" y="2200087"/>
            <a:ext cx="888213" cy="1196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4.bp.blogspot.com/-ke7saK4PTws/VtofVghdB5I/AAAAAAAA4W0/YJH_oExnMBo/s800/car_gree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331" y="2224339"/>
            <a:ext cx="949270" cy="1083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4.bp.blogspot.com/-grFsR7IJJTs/Us_NJ_QCtZI/AAAAAAAAdFc/Lyf0Qem4p0c/s800/car_bu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162" y="2250536"/>
            <a:ext cx="1137323" cy="1076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4.bp.blogspot.com/-Z_OIZZvkDbY/UrEc875bVQI/AAAAAAAAbvU/3YI2yZvVkQc/s800/01asakurs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838" y="2372663"/>
            <a:ext cx="1251195" cy="87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テキスト ボックス 16"/>
          <p:cNvSpPr txBox="1"/>
          <p:nvPr/>
        </p:nvSpPr>
        <p:spPr>
          <a:xfrm>
            <a:off x="441387" y="2246351"/>
            <a:ext cx="553998" cy="136805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eaVert" wrap="square" rtlCol="0">
            <a:spAutoFit/>
          </a:bodyPr>
          <a:lstStyle/>
          <a:p>
            <a:r>
              <a:rPr kumimoji="1"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交通手段</a:t>
            </a:r>
          </a:p>
        </p:txBody>
      </p:sp>
      <p:sp>
        <p:nvSpPr>
          <p:cNvPr id="18" name="右矢印 17"/>
          <p:cNvSpPr/>
          <p:nvPr/>
        </p:nvSpPr>
        <p:spPr>
          <a:xfrm flipH="1">
            <a:off x="1249128" y="1371718"/>
            <a:ext cx="6980453" cy="920328"/>
          </a:xfrm>
          <a:prstGeom prst="rightArrow">
            <a:avLst/>
          </a:prstGeom>
          <a:gradFill>
            <a:gsLst>
              <a:gs pos="0">
                <a:schemeClr val="bg1"/>
              </a:gs>
              <a:gs pos="60000">
                <a:schemeClr val="accent6"/>
              </a:gs>
            </a:gsLst>
            <a:lin ang="0" scaled="1"/>
          </a:gradFill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bg1"/>
                </a:solidFill>
                <a:latin typeface="MS Gothic" charset="-128"/>
                <a:ea typeface="MS Gothic" charset="-128"/>
                <a:cs typeface="MS Gothic" charset="-128"/>
              </a:rPr>
              <a:t>ズレ</a:t>
            </a:r>
            <a:endParaRPr kumimoji="1" lang="ja-JP" altLang="en-US" sz="2800" dirty="0">
              <a:solidFill>
                <a:schemeClr val="bg1"/>
              </a:solidFill>
              <a:latin typeface="MS Gothic" charset="-128"/>
              <a:ea typeface="MS Gothic" charset="-128"/>
              <a:cs typeface="MS Gothic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754227" y="147902"/>
            <a:ext cx="69415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latin typeface="MS Gothic" charset="-128"/>
                <a:ea typeface="MS Gothic" charset="-128"/>
                <a:cs typeface="MS Gothic" charset="-128"/>
              </a:rPr>
              <a:t>仮説</a:t>
            </a:r>
            <a:r>
              <a:rPr kumimoji="1" lang="en-US" altLang="ja-JP" sz="2800" dirty="0" smtClean="0">
                <a:latin typeface="MS Gothic" charset="-128"/>
                <a:ea typeface="MS Gothic" charset="-128"/>
                <a:cs typeface="MS Gothic" charset="-128"/>
              </a:rPr>
              <a:t>②</a:t>
            </a:r>
            <a:r>
              <a:rPr kumimoji="1" lang="ja-JP" altLang="en-US" sz="2800" dirty="0" smtClean="0">
                <a:latin typeface="MS Gothic" charset="-128"/>
                <a:ea typeface="MS Gothic" charset="-128"/>
                <a:cs typeface="MS Gothic" charset="-128"/>
              </a:rPr>
              <a:t>：</a:t>
            </a:r>
            <a:endParaRPr kumimoji="1" lang="en-US" altLang="ja-JP" sz="2800" dirty="0" smtClean="0">
              <a:latin typeface="MS Gothic" charset="-128"/>
              <a:ea typeface="MS Gothic" charset="-128"/>
              <a:cs typeface="MS Gothic" charset="-128"/>
            </a:endParaRPr>
          </a:p>
          <a:p>
            <a:r>
              <a:rPr kumimoji="1" lang="ja-JP" altLang="en-US" sz="2800" dirty="0" smtClean="0">
                <a:solidFill>
                  <a:srgbClr val="FF0000"/>
                </a:solidFill>
                <a:latin typeface="MS Gothic" charset="-128"/>
                <a:ea typeface="MS Gothic" charset="-128"/>
                <a:cs typeface="MS Gothic" charset="-128"/>
              </a:rPr>
              <a:t>ズレ</a:t>
            </a:r>
            <a:r>
              <a:rPr kumimoji="1" lang="ja-JP" altLang="en-US" sz="2800" dirty="0" smtClean="0">
                <a:latin typeface="MS Gothic" charset="-128"/>
                <a:ea typeface="MS Gothic" charset="-128"/>
                <a:cs typeface="MS Gothic" charset="-128"/>
              </a:rPr>
              <a:t>は交通手段によって異なり、</a:t>
            </a:r>
            <a:r>
              <a:rPr kumimoji="1" lang="ja-JP" altLang="en-US" sz="2800" dirty="0" smtClean="0">
                <a:solidFill>
                  <a:srgbClr val="FF0000"/>
                </a:solidFill>
                <a:latin typeface="MS Gothic" charset="-128"/>
                <a:ea typeface="MS Gothic" charset="-128"/>
                <a:cs typeface="MS Gothic" charset="-128"/>
              </a:rPr>
              <a:t>自転車が最も大きく、この順に小さくなる</a:t>
            </a:r>
            <a:endParaRPr kumimoji="1" lang="ja-JP" altLang="en-US" sz="2800" dirty="0">
              <a:latin typeface="MS Gothic" charset="-128"/>
              <a:ea typeface="MS Gothic" charset="-128"/>
              <a:cs typeface="MS Gothic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59535" y="3743893"/>
            <a:ext cx="8734926" cy="1815882"/>
          </a:xfrm>
          <a:prstGeom prst="rect">
            <a:avLst/>
          </a:prstGeom>
          <a:noFill/>
          <a:ln w="222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FF0000"/>
                </a:solidFill>
                <a:latin typeface="ＭＳ ゴシック"/>
                <a:ea typeface="ＭＳ ゴシック"/>
                <a:cs typeface="ＭＳ ゴシック"/>
              </a:rPr>
              <a:t>大学に行くという同一目的の中</a:t>
            </a:r>
            <a:r>
              <a:rPr kumimoji="1" lang="ja-JP" altLang="en-US" sz="2800" dirty="0" smtClean="0">
                <a:latin typeface="ＭＳ ゴシック"/>
                <a:ea typeface="ＭＳ ゴシック"/>
                <a:cs typeface="ＭＳ ゴシック"/>
              </a:rPr>
              <a:t>では、</a:t>
            </a:r>
            <a:endParaRPr kumimoji="1" lang="en-US" altLang="ja-JP" sz="2800" dirty="0" smtClean="0">
              <a:latin typeface="ＭＳ ゴシック"/>
              <a:ea typeface="ＭＳ ゴシック"/>
              <a:cs typeface="ＭＳ ゴシック"/>
            </a:endParaRPr>
          </a:p>
          <a:p>
            <a:r>
              <a:rPr kumimoji="1" lang="ja-JP" altLang="en-US" sz="2800" u="sng" dirty="0" smtClean="0">
                <a:latin typeface="ＭＳ ゴシック"/>
                <a:ea typeface="ＭＳ ゴシック"/>
                <a:cs typeface="ＭＳ ゴシック"/>
              </a:rPr>
              <a:t>社会的着装規範</a:t>
            </a:r>
            <a:r>
              <a:rPr kumimoji="1" lang="en-US" altLang="ja-JP" sz="2800" dirty="0" smtClean="0">
                <a:latin typeface="ＭＳ ゴシック"/>
                <a:ea typeface="ＭＳ ゴシック"/>
                <a:cs typeface="ＭＳ ゴシック"/>
              </a:rPr>
              <a:t>(</a:t>
            </a:r>
            <a:r>
              <a:rPr kumimoji="1" lang="ja-JP" altLang="en-US" sz="2800" dirty="0" smtClean="0">
                <a:latin typeface="ＭＳ ゴシック"/>
                <a:ea typeface="ＭＳ ゴシック"/>
                <a:cs typeface="ＭＳ ゴシック"/>
              </a:rPr>
              <a:t>着ることがふさわしいと思う</a:t>
            </a:r>
            <a:r>
              <a:rPr kumimoji="1" lang="en-US" altLang="ja-JP" sz="2800" dirty="0" smtClean="0">
                <a:latin typeface="ＭＳ ゴシック"/>
                <a:ea typeface="ＭＳ ゴシック"/>
                <a:cs typeface="ＭＳ ゴシック"/>
              </a:rPr>
              <a:t>)</a:t>
            </a:r>
          </a:p>
          <a:p>
            <a:r>
              <a:rPr kumimoji="1" lang="ja-JP" altLang="en-US" sz="2800" dirty="0" smtClean="0">
                <a:solidFill>
                  <a:srgbClr val="FF0000"/>
                </a:solidFill>
                <a:latin typeface="ＭＳ ゴシック"/>
                <a:ea typeface="ＭＳ ゴシック"/>
                <a:cs typeface="ＭＳ ゴシック"/>
              </a:rPr>
              <a:t>という意識が高いものほど</a:t>
            </a:r>
            <a:r>
              <a:rPr kumimoji="1" lang="ja-JP" altLang="en-US" sz="2800" u="sng" dirty="0" smtClean="0">
                <a:latin typeface="ＭＳ ゴシック"/>
                <a:ea typeface="ＭＳ ゴシック"/>
                <a:cs typeface="ＭＳ ゴシック"/>
              </a:rPr>
              <a:t>服装許容度</a:t>
            </a:r>
            <a:r>
              <a:rPr kumimoji="1" lang="en-US" altLang="ja-JP" sz="2800" dirty="0" smtClean="0">
                <a:latin typeface="ＭＳ ゴシック"/>
                <a:ea typeface="ＭＳ ゴシック"/>
                <a:cs typeface="ＭＳ ゴシック"/>
              </a:rPr>
              <a:t>(</a:t>
            </a:r>
            <a:r>
              <a:rPr kumimoji="1" lang="ja-JP" altLang="en-US" sz="2800" dirty="0" smtClean="0">
                <a:latin typeface="ＭＳ ゴシック"/>
                <a:ea typeface="ＭＳ ゴシック"/>
                <a:cs typeface="ＭＳ ゴシック"/>
              </a:rPr>
              <a:t>着ていける</a:t>
            </a:r>
            <a:r>
              <a:rPr kumimoji="1" lang="en-US" altLang="ja-JP" sz="2800" dirty="0" smtClean="0">
                <a:latin typeface="ＭＳ ゴシック"/>
                <a:ea typeface="ＭＳ ゴシック"/>
                <a:cs typeface="ＭＳ ゴシック"/>
              </a:rPr>
              <a:t>)</a:t>
            </a:r>
          </a:p>
          <a:p>
            <a:r>
              <a:rPr kumimoji="1" lang="ja-JP" altLang="en-US" sz="2800" dirty="0" smtClean="0">
                <a:latin typeface="ＭＳ ゴシック"/>
                <a:ea typeface="ＭＳ ゴシック"/>
                <a:cs typeface="ＭＳ ゴシック"/>
              </a:rPr>
              <a:t>とのズレが</a:t>
            </a:r>
            <a:r>
              <a:rPr kumimoji="1" lang="ja-JP" altLang="en-US" sz="2800" dirty="0" smtClean="0">
                <a:solidFill>
                  <a:srgbClr val="FF0000"/>
                </a:solidFill>
                <a:latin typeface="ＭＳ ゴシック"/>
                <a:ea typeface="ＭＳ ゴシック"/>
                <a:cs typeface="ＭＳ ゴシック"/>
              </a:rPr>
              <a:t>小さくなる</a:t>
            </a:r>
            <a:endParaRPr kumimoji="1" lang="en-US" altLang="ja-JP" sz="2800" dirty="0" smtClean="0">
              <a:solidFill>
                <a:srgbClr val="FF0000"/>
              </a:solidFill>
              <a:latin typeface="ＭＳ ゴシック"/>
              <a:ea typeface="ＭＳ ゴシック"/>
              <a:cs typeface="ＭＳ ゴシック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-46218" y="5657671"/>
            <a:ext cx="9377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latin typeface="ＭＳ ゴシック"/>
                <a:ea typeface="ＭＳ ゴシック"/>
                <a:cs typeface="ＭＳ ゴシック"/>
              </a:rPr>
              <a:t>→</a:t>
            </a:r>
            <a:r>
              <a:rPr kumimoji="1" lang="ja-JP" altLang="en-US" sz="2400" dirty="0" smtClean="0">
                <a:latin typeface="ＭＳ ゴシック"/>
                <a:ea typeface="ＭＳ ゴシック"/>
                <a:cs typeface="ＭＳ ゴシック"/>
              </a:rPr>
              <a:t>仮説</a:t>
            </a:r>
            <a:r>
              <a:rPr kumimoji="1" lang="en-US" altLang="ja-JP" sz="2400" dirty="0" smtClean="0">
                <a:latin typeface="ＭＳ ゴシック"/>
                <a:ea typeface="ＭＳ ゴシック"/>
                <a:cs typeface="ＭＳ ゴシック"/>
              </a:rPr>
              <a:t>①</a:t>
            </a:r>
            <a:r>
              <a:rPr kumimoji="1" lang="en-US" altLang="ja-JP" sz="2000" dirty="0" smtClean="0">
                <a:latin typeface="ＭＳ ゴシック"/>
                <a:ea typeface="ＭＳ ゴシック"/>
                <a:cs typeface="ＭＳ ゴシック"/>
              </a:rPr>
              <a:t>(</a:t>
            </a:r>
            <a:r>
              <a:rPr kumimoji="1" lang="ja-JP" altLang="en-US" sz="2000" dirty="0" smtClean="0">
                <a:latin typeface="ＭＳ ゴシック"/>
                <a:ea typeface="ＭＳ ゴシック"/>
                <a:cs typeface="ＭＳ ゴシック"/>
              </a:rPr>
              <a:t>電車、バス、クルマ、徒歩、自転車の順に社会的着装規範が高い</a:t>
            </a:r>
            <a:r>
              <a:rPr kumimoji="1" lang="en-US" altLang="ja-JP" sz="2000" dirty="0" smtClean="0">
                <a:latin typeface="ＭＳ ゴシック"/>
                <a:ea typeface="ＭＳ ゴシック"/>
                <a:cs typeface="ＭＳ ゴシック"/>
              </a:rPr>
              <a:t>)</a:t>
            </a:r>
          </a:p>
          <a:p>
            <a:r>
              <a:rPr kumimoji="1" lang="ja-JP" altLang="en-US" sz="2400" dirty="0" smtClean="0">
                <a:latin typeface="ＭＳ ゴシック"/>
                <a:ea typeface="ＭＳ ゴシック"/>
                <a:cs typeface="ＭＳ ゴシック"/>
              </a:rPr>
              <a:t>に基づくことでこの仮説</a:t>
            </a:r>
            <a:r>
              <a:rPr kumimoji="1" lang="en-US" altLang="ja-JP" sz="2400" dirty="0" smtClean="0">
                <a:latin typeface="ＭＳ ゴシック"/>
                <a:ea typeface="ＭＳ ゴシック"/>
                <a:cs typeface="ＭＳ ゴシック"/>
              </a:rPr>
              <a:t>②</a:t>
            </a:r>
            <a:r>
              <a:rPr kumimoji="1" lang="ja-JP" altLang="en-US" sz="2400" dirty="0" smtClean="0">
                <a:latin typeface="ＭＳ ゴシック"/>
                <a:ea typeface="ＭＳ ゴシック"/>
                <a:cs typeface="ＭＳ ゴシック"/>
              </a:rPr>
              <a:t>が導かれる</a:t>
            </a:r>
            <a:endParaRPr kumimoji="1" lang="ja-JP" altLang="en-US" sz="2000" dirty="0">
              <a:latin typeface="ＭＳ ゴシック"/>
              <a:ea typeface="ＭＳ ゴシック"/>
              <a:cs typeface="ＭＳ ゴシック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615050" y="1514592"/>
            <a:ext cx="51383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大</a:t>
            </a:r>
            <a:endParaRPr lang="ja-JP" alt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8349821" y="1535289"/>
            <a:ext cx="51383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小</a:t>
            </a:r>
            <a:endParaRPr lang="ja-JP" alt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5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30A42791-E6D2-4FB2-9CBA-83239462CD19}" type="slidenum">
              <a:rPr lang="en-US" smtClean="0"/>
              <a:t>18</a:t>
            </a:fld>
            <a:endParaRPr 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333836" y="3397213"/>
            <a:ext cx="883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自転車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022560" y="3397213"/>
            <a:ext cx="892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クルマ</a:t>
            </a: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690930" y="3395587"/>
            <a:ext cx="712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バス</a:t>
            </a: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2806858" y="3397213"/>
            <a:ext cx="8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徒歩</a:t>
            </a: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7484957" y="3400465"/>
            <a:ext cx="646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電車</a:t>
            </a:r>
          </a:p>
        </p:txBody>
      </p:sp>
      <p:sp>
        <p:nvSpPr>
          <p:cNvPr id="3" name="角丸四角形吹き出し 2"/>
          <p:cNvSpPr/>
          <p:nvPr/>
        </p:nvSpPr>
        <p:spPr>
          <a:xfrm>
            <a:off x="6013752" y="3762480"/>
            <a:ext cx="3125834" cy="1794856"/>
          </a:xfrm>
          <a:prstGeom prst="wedgeRoundRectCallout">
            <a:avLst>
              <a:gd name="adj1" fmla="val -56924"/>
              <a:gd name="adj2" fmla="val 2307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/>
              <a:t>同じ大学に行くなら、人目につく交通手段を使う方が意識の差が小さいはず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381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217 0 " pathEditMode="relative" ptsTypes="AA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4" grpId="0"/>
      <p:bldP spid="20" grpId="0" animBg="1"/>
      <p:bldP spid="20" grpId="1" animBg="1"/>
      <p:bldP spid="20" grpId="2" animBg="1"/>
      <p:bldP spid="21" grpId="0"/>
      <p:bldP spid="22" grpId="0"/>
      <p:bldP spid="23" grpId="0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角丸四角形 12"/>
          <p:cNvSpPr/>
          <p:nvPr/>
        </p:nvSpPr>
        <p:spPr>
          <a:xfrm>
            <a:off x="123669" y="184461"/>
            <a:ext cx="1889486" cy="629407"/>
          </a:xfrm>
          <a:prstGeom prst="roundRect">
            <a:avLst/>
          </a:prstGeom>
          <a:solidFill>
            <a:srgbClr val="33A23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ja-JP" altLang="en-US" sz="32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調査方法</a:t>
            </a:r>
            <a:endParaRPr lang="en-US" sz="32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1548213" y="1610868"/>
            <a:ext cx="1719943" cy="56355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 flipH="1">
            <a:off x="2565136" y="290648"/>
            <a:ext cx="2591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調査概要</a:t>
            </a:r>
            <a:endParaRPr lang="en-US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0" y="1262946"/>
            <a:ext cx="9144000" cy="166968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ja-JP" sz="3200" dirty="0">
                <a:ln w="0"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5/19(</a:t>
            </a:r>
            <a:r>
              <a:rPr lang="ja-JP" altLang="en-US" sz="3200" dirty="0">
                <a:ln w="0"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木</a:t>
            </a:r>
            <a:r>
              <a:rPr lang="en-US" altLang="ja-JP" sz="3200" dirty="0">
                <a:ln w="0"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 </a:t>
            </a:r>
            <a:r>
              <a:rPr lang="ja-JP" altLang="en-US" sz="3200" dirty="0">
                <a:ln w="0"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交通運輸政策にてプレアンケート調査</a:t>
            </a:r>
            <a:endParaRPr lang="en-US" altLang="ja-JP" sz="2800" dirty="0">
              <a:ln w="0"/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2400" dirty="0">
                <a:ln w="0"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　　　　　　　　　　　　 </a:t>
            </a:r>
            <a:endParaRPr lang="en-US" altLang="ja-JP" sz="2400" dirty="0" smtClean="0">
              <a:ln w="0"/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2400" dirty="0">
                <a:ln w="0"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2400" dirty="0" smtClean="0">
                <a:ln w="0"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　　　　　　　　　　　 調査</a:t>
            </a:r>
            <a:r>
              <a:rPr lang="ja-JP" altLang="en-US" sz="2400" dirty="0">
                <a:ln w="0"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方法：質問紙調査</a:t>
            </a:r>
            <a:endParaRPr lang="en-US" altLang="ja-JP" sz="2400" dirty="0">
              <a:ln w="0"/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2400" dirty="0">
                <a:ln w="0"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　　　　　　　　　　　　 サンプル数：</a:t>
            </a:r>
            <a:r>
              <a:rPr lang="en-US" altLang="ja-JP" sz="2400" dirty="0">
                <a:ln w="0"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30</a:t>
            </a:r>
            <a:r>
              <a:rPr lang="ja-JP" altLang="en-US" sz="2400" dirty="0">
                <a:ln w="0"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程度</a:t>
            </a:r>
          </a:p>
        </p:txBody>
      </p:sp>
      <p:sp>
        <p:nvSpPr>
          <p:cNvPr id="7" name="右矢印 6"/>
          <p:cNvSpPr/>
          <p:nvPr/>
        </p:nvSpPr>
        <p:spPr>
          <a:xfrm rot="5400000">
            <a:off x="4105580" y="3085985"/>
            <a:ext cx="932840" cy="595032"/>
          </a:xfrm>
          <a:prstGeom prst="rightArrow">
            <a:avLst/>
          </a:prstGeom>
          <a:solidFill>
            <a:srgbClr val="33A2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正方形/長方形 8"/>
          <p:cNvSpPr/>
          <p:nvPr/>
        </p:nvSpPr>
        <p:spPr>
          <a:xfrm>
            <a:off x="0" y="4174793"/>
            <a:ext cx="9144000" cy="22082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ja-JP" altLang="en-US" sz="3200" dirty="0">
                <a:ln w="0"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筑波</a:t>
            </a:r>
            <a:r>
              <a:rPr lang="ja-JP" altLang="en-US" sz="3200" dirty="0" smtClean="0">
                <a:ln w="0"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大学・</a:t>
            </a:r>
            <a:r>
              <a:rPr lang="ja-JP" altLang="en-US" sz="3200" dirty="0">
                <a:ln w="0"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首都圏</a:t>
            </a:r>
            <a:r>
              <a:rPr lang="ja-JP" altLang="en-US" sz="3200" dirty="0" smtClean="0">
                <a:ln w="0"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の複数の大学にて</a:t>
            </a:r>
            <a:endParaRPr lang="en-US" altLang="ja-JP" sz="3200" dirty="0" smtClean="0">
              <a:ln w="0"/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lang="ja-JP" altLang="en-US" sz="3200" dirty="0" smtClean="0">
                <a:ln w="0"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アンケート</a:t>
            </a:r>
            <a:r>
              <a:rPr lang="ja-JP" altLang="en-US" sz="3200" dirty="0">
                <a:ln w="0"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調査</a:t>
            </a:r>
            <a:endParaRPr lang="en-US" altLang="ja-JP" sz="3200" dirty="0">
              <a:ln w="0"/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r>
              <a:rPr lang="ja-JP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                                                                           </a:t>
            </a:r>
            <a:endParaRPr lang="en-US" altLang="ja-JP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r>
              <a:rPr lang="en-US" altLang="ja-JP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                             </a:t>
            </a:r>
            <a:r>
              <a:rPr lang="ja-JP" altLang="en-US" sz="2400" dirty="0">
                <a:ln w="0"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調査方法：質問紙調査</a:t>
            </a:r>
            <a:endParaRPr lang="en-US" altLang="ja-JP" sz="2400" dirty="0">
              <a:ln w="0"/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2700" dirty="0">
                <a:ln w="0"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　　　　　　　　　　 </a:t>
            </a:r>
            <a:r>
              <a:rPr lang="ja-JP" altLang="en-US" sz="2400" dirty="0">
                <a:ln w="0"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サンプル数：各大学</a:t>
            </a:r>
            <a:r>
              <a:rPr lang="en-US" altLang="ja-JP" sz="2400" dirty="0">
                <a:ln w="0"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200</a:t>
            </a:r>
            <a:r>
              <a:rPr lang="ja-JP" altLang="en-US" sz="2400" dirty="0">
                <a:ln w="0"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程度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2791-E6D2-4FB2-9CBA-83239462CD19}" type="slidenum">
              <a:rPr lang="en-US" smtClean="0"/>
              <a:t>19</a:t>
            </a:fld>
            <a:endParaRPr lang="en-US"/>
          </a:p>
        </p:txBody>
      </p:sp>
      <p:sp>
        <p:nvSpPr>
          <p:cNvPr id="4" name="角丸四角形吹き出し 3"/>
          <p:cNvSpPr/>
          <p:nvPr/>
        </p:nvSpPr>
        <p:spPr>
          <a:xfrm>
            <a:off x="697832" y="2383524"/>
            <a:ext cx="3162967" cy="1625600"/>
          </a:xfrm>
          <a:prstGeom prst="wedgeRoundRectCallout">
            <a:avLst>
              <a:gd name="adj1" fmla="val 66642"/>
              <a:gd name="adj2" fmla="val -84559"/>
              <a:gd name="adj3" fmla="val 16667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800" dirty="0" smtClean="0">
                <a:solidFill>
                  <a:schemeClr val="bg1"/>
                </a:solidFill>
              </a:rPr>
              <a:t>☑回答のバラつき</a:t>
            </a:r>
            <a:endParaRPr kumimoji="1" lang="en-US" altLang="ja-JP" sz="2800" dirty="0" smtClean="0">
              <a:solidFill>
                <a:schemeClr val="bg1"/>
              </a:solidFill>
            </a:endParaRPr>
          </a:p>
          <a:p>
            <a:r>
              <a:rPr kumimoji="1" lang="ja-JP" altLang="en-US" sz="2800" dirty="0" smtClean="0">
                <a:solidFill>
                  <a:schemeClr val="bg1"/>
                </a:solidFill>
              </a:rPr>
              <a:t>☑無効</a:t>
            </a:r>
            <a:r>
              <a:rPr kumimoji="1" lang="ja-JP" altLang="en-US" sz="2800" dirty="0">
                <a:solidFill>
                  <a:schemeClr val="bg1"/>
                </a:solidFill>
              </a:rPr>
              <a:t>回答</a:t>
            </a:r>
          </a:p>
        </p:txBody>
      </p:sp>
    </p:spTree>
    <p:extLst>
      <p:ext uri="{BB962C8B-B14F-4D97-AF65-F5344CB8AC3E}">
        <p14:creationId xmlns:p14="http://schemas.microsoft.com/office/powerpoint/2010/main" val="136963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2609179"/>
            <a:ext cx="9144000" cy="1639643"/>
          </a:xfrm>
        </p:spPr>
        <p:txBody>
          <a:bodyPr/>
          <a:lstStyle/>
          <a:p>
            <a:pPr algn="ctr"/>
            <a:r>
              <a:rPr kumimoji="1" lang="ja-JP" altLang="en-US" dirty="0" smtClean="0">
                <a:latin typeface="HGS明朝E" panose="02020900000000000000" pitchFamily="18" charset="-128"/>
                <a:ea typeface="HGS明朝E" panose="02020900000000000000" pitchFamily="18" charset="-128"/>
                <a:cs typeface="HGP明朝E"/>
              </a:rPr>
              <a:t>どうしてその</a:t>
            </a:r>
            <a:r>
              <a:rPr kumimoji="1" lang="ja-JP" altLang="en-US" dirty="0" smtClean="0">
                <a:solidFill>
                  <a:srgbClr val="FF0000"/>
                </a:solidFill>
                <a:latin typeface="HGS明朝E" panose="02020900000000000000" pitchFamily="18" charset="-128"/>
                <a:ea typeface="HGS明朝E" panose="02020900000000000000" pitchFamily="18" charset="-128"/>
                <a:cs typeface="HGP明朝E"/>
              </a:rPr>
              <a:t>服装</a:t>
            </a:r>
            <a:r>
              <a:rPr kumimoji="1" lang="ja-JP" altLang="en-US" dirty="0" smtClean="0">
                <a:latin typeface="HGS明朝E" panose="02020900000000000000" pitchFamily="18" charset="-128"/>
                <a:ea typeface="HGS明朝E" panose="02020900000000000000" pitchFamily="18" charset="-128"/>
                <a:cs typeface="HGP明朝E"/>
              </a:rPr>
              <a:t>を選びましたか？</a:t>
            </a:r>
            <a:endParaRPr kumimoji="1" lang="ja-JP" altLang="en-US" dirty="0">
              <a:latin typeface="HGS明朝E" panose="02020900000000000000" pitchFamily="18" charset="-128"/>
              <a:ea typeface="HGS明朝E" panose="02020900000000000000" pitchFamily="18" charset="-128"/>
              <a:cs typeface="HGP明朝E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2791-E6D2-4FB2-9CBA-83239462CD1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54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角丸四角形 12"/>
          <p:cNvSpPr/>
          <p:nvPr/>
        </p:nvSpPr>
        <p:spPr>
          <a:xfrm>
            <a:off x="123669" y="178565"/>
            <a:ext cx="1889486" cy="629407"/>
          </a:xfrm>
          <a:prstGeom prst="roundRect">
            <a:avLst/>
          </a:prstGeom>
          <a:solidFill>
            <a:srgbClr val="33A23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ja-JP" altLang="en-US" sz="32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調査方法</a:t>
            </a:r>
            <a:endParaRPr lang="en-US" sz="32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1548213" y="1610868"/>
            <a:ext cx="1719943" cy="56355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 flipH="1">
            <a:off x="2652766" y="305600"/>
            <a:ext cx="3122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アンケート項目</a:t>
            </a:r>
            <a:endParaRPr lang="en-US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0" y="879440"/>
            <a:ext cx="9144000" cy="5978560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557213" indent="-557213" algn="just">
              <a:buAutoNum type="arabicPeriod"/>
            </a:pPr>
            <a:r>
              <a:rPr lang="ja-JP" altLang="en-US" sz="3200" u="sng" dirty="0">
                <a:ln w="0"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個人</a:t>
            </a:r>
            <a:r>
              <a:rPr lang="ja-JP" altLang="en-US" sz="3200" u="sng" dirty="0" smtClean="0">
                <a:ln w="0"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属性</a:t>
            </a:r>
            <a:r>
              <a:rPr lang="en-US" altLang="ja-JP" dirty="0" smtClean="0">
                <a:ln w="0"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dirty="0" smtClean="0">
                <a:ln w="0"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所属、学年、性別</a:t>
            </a:r>
            <a:r>
              <a:rPr lang="en-US" altLang="ja-JP" dirty="0" smtClean="0">
                <a:ln w="0"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</a:p>
          <a:p>
            <a:pPr marL="557213" indent="-557213" algn="just">
              <a:buAutoNum type="arabicPeriod"/>
            </a:pPr>
            <a:endParaRPr lang="en-US" altLang="ja-JP" sz="2400" dirty="0">
              <a:ln w="0"/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557213" indent="-557213" algn="just">
              <a:buAutoNum type="arabicPeriod"/>
            </a:pPr>
            <a:r>
              <a:rPr lang="ja-JP" altLang="en-US" sz="3200" u="sng" dirty="0">
                <a:ln w="0"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学生生活に</a:t>
            </a:r>
            <a:r>
              <a:rPr lang="ja-JP" altLang="en-US" sz="3200" u="sng" dirty="0" smtClean="0">
                <a:ln w="0"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ついて</a:t>
            </a:r>
            <a:r>
              <a:rPr lang="en-US" altLang="ja-JP" dirty="0" smtClean="0">
                <a:ln w="0"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dirty="0" smtClean="0">
                <a:ln w="0"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自宅通学かどうか、自動車免許の有無、自動車　所持の有無、通学時に利用</a:t>
            </a:r>
            <a:r>
              <a:rPr lang="ja-JP" altLang="en-US" dirty="0">
                <a:ln w="0"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する交通手段、服装</a:t>
            </a:r>
            <a:r>
              <a:rPr lang="ja-JP" altLang="en-US" dirty="0" smtClean="0">
                <a:ln w="0"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にかける費用と時間について</a:t>
            </a:r>
            <a:r>
              <a:rPr lang="en-US" altLang="ja-JP" dirty="0" smtClean="0">
                <a:ln w="0"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endParaRPr lang="en-US" altLang="ja-JP" sz="2000" dirty="0">
              <a:ln w="0"/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557213" indent="-557213" algn="just">
              <a:buAutoNum type="arabicPeriod"/>
            </a:pPr>
            <a:endParaRPr lang="en-US" altLang="ja-JP" sz="2400" dirty="0">
              <a:ln w="0"/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557213" indent="-557213" algn="just">
              <a:buFontTx/>
              <a:buAutoNum type="arabicPeriod"/>
            </a:pPr>
            <a:r>
              <a:rPr lang="ja-JP" altLang="en-US" sz="3200" u="sng" dirty="0" smtClean="0">
                <a:ln w="0"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公的自己意識を測る１１項目</a:t>
            </a:r>
            <a:r>
              <a:rPr lang="en-US" altLang="ja-JP" dirty="0" smtClean="0">
                <a:ln w="0"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dirty="0" smtClean="0">
                <a:ln w="0"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自分が他人にどう思われて　いるか気になる、世間体など気にならない等</a:t>
            </a:r>
            <a:r>
              <a:rPr lang="en-US" altLang="ja-JP" dirty="0" smtClean="0">
                <a:ln w="0"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endParaRPr lang="en-US" altLang="ja-JP" sz="2400" dirty="0" smtClean="0">
              <a:ln w="0"/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557213" indent="-557213" algn="just">
              <a:buAutoNum type="arabicPeriod"/>
            </a:pPr>
            <a:endParaRPr lang="en-US" altLang="ja-JP" sz="2400" dirty="0" smtClean="0">
              <a:ln w="0"/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557213" indent="-557213" algn="just">
              <a:buAutoNum type="arabicPeriod"/>
            </a:pPr>
            <a:r>
              <a:rPr lang="ja-JP" altLang="en-US" sz="3200" u="sng" dirty="0" smtClean="0">
                <a:ln w="0"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交通手段ごとの服装許容度</a:t>
            </a:r>
            <a:r>
              <a:rPr lang="en-US" altLang="ja-JP" dirty="0" smtClean="0">
                <a:ln w="0"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dirty="0" smtClean="0">
                <a:ln w="0"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ある服装</a:t>
            </a:r>
            <a:r>
              <a:rPr lang="ja-JP" altLang="en-US" dirty="0">
                <a:ln w="0"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である</a:t>
            </a:r>
            <a:r>
              <a:rPr lang="ja-JP" altLang="en-US" sz="2800" dirty="0">
                <a:ln w="0"/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交通手段</a:t>
            </a:r>
            <a:r>
              <a:rPr lang="ja-JP" altLang="en-US" dirty="0">
                <a:ln w="0"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を利用することはできる</a:t>
            </a:r>
            <a:r>
              <a:rPr lang="ja-JP" altLang="en-US" dirty="0" smtClean="0">
                <a:ln w="0"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か</a:t>
            </a:r>
            <a:r>
              <a:rPr lang="en-US" altLang="ja-JP" dirty="0" smtClean="0">
                <a:ln w="0"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endParaRPr lang="en-US" altLang="ja-JP" sz="2400" dirty="0" smtClean="0">
              <a:ln w="0"/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557213" indent="-557213" algn="just">
              <a:buAutoNum type="arabicPeriod"/>
            </a:pPr>
            <a:endParaRPr lang="en-US" altLang="ja-JP" sz="2400" dirty="0">
              <a:ln w="0"/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557213" indent="-557213" algn="just">
              <a:buAutoNum type="arabicPeriod"/>
            </a:pPr>
            <a:r>
              <a:rPr lang="ja-JP" altLang="en-US" sz="3200" u="sng" dirty="0" smtClean="0">
                <a:ln w="0"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目的地固定の服装許容度</a:t>
            </a:r>
            <a:r>
              <a:rPr lang="en-US" altLang="ja-JP" dirty="0" smtClean="0">
                <a:ln w="0"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2800" dirty="0" smtClean="0">
                <a:ln w="0"/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大学</a:t>
            </a:r>
            <a:r>
              <a:rPr lang="ja-JP" altLang="en-US" dirty="0">
                <a:ln w="0"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にある服装で行くこと</a:t>
            </a:r>
            <a:r>
              <a:rPr lang="ja-JP" altLang="en-US" dirty="0" smtClean="0">
                <a:ln w="0"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が　　できるか</a:t>
            </a:r>
            <a:r>
              <a:rPr lang="en-US" altLang="ja-JP" dirty="0" smtClean="0">
                <a:ln w="0"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</a:p>
          <a:p>
            <a:pPr marL="557213" indent="-557213" algn="just">
              <a:buAutoNum type="arabicPeriod"/>
            </a:pPr>
            <a:endParaRPr lang="en-US" altLang="ja-JP" sz="2400" dirty="0">
              <a:ln w="0"/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557213" indent="-557213" algn="just">
              <a:buAutoNum type="arabicPeriod"/>
            </a:pPr>
            <a:r>
              <a:rPr lang="ja-JP" altLang="en-US" sz="3200" u="sng" dirty="0" smtClean="0">
                <a:ln w="0"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社会的着装規範</a:t>
            </a:r>
            <a:r>
              <a:rPr lang="en-US" altLang="ja-JP" dirty="0" smtClean="0">
                <a:ln w="0"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dirty="0" smtClean="0">
                <a:ln w="0"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大学</a:t>
            </a:r>
            <a:r>
              <a:rPr lang="ja-JP" altLang="en-US" dirty="0">
                <a:ln w="0"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にある服装で行くことはふさわしい</a:t>
            </a:r>
            <a:r>
              <a:rPr lang="ja-JP" altLang="en-US" dirty="0" smtClean="0">
                <a:ln w="0"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か</a:t>
            </a:r>
            <a:r>
              <a:rPr lang="en-US" altLang="ja-JP" dirty="0" smtClean="0">
                <a:ln w="0"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endParaRPr lang="ja-JP" altLang="en-US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2791-E6D2-4FB2-9CBA-83239462CD1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79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角丸四角形 12"/>
          <p:cNvSpPr/>
          <p:nvPr/>
        </p:nvSpPr>
        <p:spPr>
          <a:xfrm>
            <a:off x="123669" y="178565"/>
            <a:ext cx="1889486" cy="629407"/>
          </a:xfrm>
          <a:prstGeom prst="roundRect">
            <a:avLst/>
          </a:prstGeom>
          <a:solidFill>
            <a:srgbClr val="33A23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ja-JP" altLang="en-US" sz="32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調査方法</a:t>
            </a:r>
            <a:endParaRPr lang="en-US" sz="32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1548213" y="1610868"/>
            <a:ext cx="1719943" cy="56355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 flipH="1">
            <a:off x="2652766" y="305600"/>
            <a:ext cx="1004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定義</a:t>
            </a:r>
            <a:endParaRPr lang="en-US" sz="27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0" y="1183535"/>
            <a:ext cx="9144000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just"/>
            <a:r>
              <a:rPr lang="ja-JP" altLang="en-US" sz="3600" dirty="0" smtClean="0">
                <a:ln w="0"/>
                <a:latin typeface="HGS明朝E" panose="02020900000000000000" pitchFamily="18" charset="-128"/>
                <a:ea typeface="HGS明朝E" panose="02020900000000000000" pitchFamily="18" charset="-128"/>
              </a:rPr>
              <a:t>服装許容度</a:t>
            </a:r>
            <a:r>
              <a:rPr lang="ja-JP" altLang="en-US" dirty="0">
                <a:ln w="0"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dirty="0" smtClean="0">
                <a:ln w="0"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とは、</a:t>
            </a:r>
            <a:endParaRPr lang="ja-JP" altLang="en-US" sz="2400" dirty="0">
              <a:ln w="0"/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2791-E6D2-4FB2-9CBA-83239462CD19}" type="slidenum">
              <a:rPr lang="en-US" smtClean="0"/>
              <a:t>21</a:t>
            </a:fld>
            <a:endParaRPr 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78823" y="1791249"/>
            <a:ext cx="8386354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dirty="0">
                <a:ln w="0"/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その服を着ることができるかどうかの度合い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0" y="3451906"/>
            <a:ext cx="9144000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just"/>
            <a:r>
              <a:rPr lang="ja-JP" altLang="en-US" sz="3600" dirty="0">
                <a:ln w="0"/>
                <a:latin typeface="HGS明朝E" panose="02020900000000000000" pitchFamily="18" charset="-128"/>
                <a:ea typeface="HGS明朝E" panose="02020900000000000000" pitchFamily="18" charset="-128"/>
              </a:rPr>
              <a:t>社会的着装</a:t>
            </a:r>
            <a:r>
              <a:rPr lang="ja-JP" altLang="en-US" sz="3600" dirty="0" smtClean="0">
                <a:ln w="0"/>
                <a:latin typeface="HGS明朝E" panose="02020900000000000000" pitchFamily="18" charset="-128"/>
                <a:ea typeface="HGS明朝E" panose="02020900000000000000" pitchFamily="18" charset="-128"/>
              </a:rPr>
              <a:t>規範</a:t>
            </a:r>
            <a:r>
              <a:rPr lang="en-US" altLang="ja-JP" sz="1400" dirty="0" smtClean="0">
                <a:ln w="0"/>
                <a:latin typeface="HGS明朝E" panose="02020900000000000000" pitchFamily="18" charset="-128"/>
                <a:ea typeface="HGS明朝E" panose="02020900000000000000" pitchFamily="18" charset="-128"/>
              </a:rPr>
              <a:t>※8</a:t>
            </a:r>
            <a:r>
              <a:rPr lang="ja-JP" altLang="en-US" dirty="0">
                <a:ln w="0"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dirty="0" smtClean="0">
                <a:ln w="0"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とは、</a:t>
            </a:r>
            <a:endParaRPr lang="ja-JP" altLang="en-US" sz="2400" dirty="0">
              <a:ln w="0"/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78823" y="4144258"/>
            <a:ext cx="8386354" cy="107721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公的に定められてはいないが、</a:t>
            </a:r>
            <a:endParaRPr lang="en-US" altLang="ja-JP" sz="3200" dirty="0" smtClean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lang="ja-JP" altLang="en-US" sz="32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大多数の人が従う着装規範</a:t>
            </a:r>
            <a:endParaRPr lang="en-US" altLang="ja-JP" sz="3200" dirty="0" smtClean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23669" y="2560022"/>
            <a:ext cx="77332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Q4.</a:t>
            </a:r>
            <a:r>
              <a:rPr kumimoji="1" lang="ja-JP" altLang="en-US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３種類の服装ごとに、交通手段を利用することができるか～？</a:t>
            </a:r>
            <a:endParaRPr kumimoji="1" lang="en-US" altLang="ja-JP" sz="20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en-US" altLang="ja-JP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Q5.</a:t>
            </a:r>
            <a:r>
              <a:rPr kumimoji="1" lang="ja-JP" altLang="en-US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３種類の服装で、大学へ行くことができるか～？</a:t>
            </a:r>
            <a:endParaRPr kumimoji="1" lang="ja-JP" altLang="en-US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23669" y="5434970"/>
            <a:ext cx="69637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Q6.</a:t>
            </a:r>
            <a:r>
              <a:rPr kumimoji="1" lang="ja-JP" altLang="en-US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３種類ごとの服装で、交通手段を利用することに対して</a:t>
            </a:r>
            <a:endParaRPr kumimoji="1" lang="en-US" altLang="ja-JP" sz="20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 </a:t>
            </a:r>
            <a:r>
              <a:rPr kumimoji="1" lang="ja-JP" altLang="en-US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どのように思うか～？</a:t>
            </a:r>
            <a:endParaRPr kumimoji="1" lang="ja-JP" altLang="en-US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2491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円/楕円 10"/>
          <p:cNvSpPr/>
          <p:nvPr/>
        </p:nvSpPr>
        <p:spPr>
          <a:xfrm>
            <a:off x="2490709" y="4033711"/>
            <a:ext cx="3967241" cy="268776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93493" y="4033711"/>
            <a:ext cx="2373054" cy="2468689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角丸四角形 12"/>
          <p:cNvSpPr/>
          <p:nvPr/>
        </p:nvSpPr>
        <p:spPr>
          <a:xfrm>
            <a:off x="123669" y="181632"/>
            <a:ext cx="1889486" cy="629407"/>
          </a:xfrm>
          <a:prstGeom prst="roundRect">
            <a:avLst/>
          </a:prstGeom>
          <a:solidFill>
            <a:srgbClr val="33A23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ja-JP" altLang="en-US" sz="32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調査方法</a:t>
            </a:r>
            <a:endParaRPr lang="en-US" sz="32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1548213" y="1610868"/>
            <a:ext cx="1719943" cy="56355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 flipH="1">
            <a:off x="2288482" y="315444"/>
            <a:ext cx="2814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アンケート項目</a:t>
            </a:r>
            <a:endParaRPr lang="en-US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0" y="1033975"/>
            <a:ext cx="9044468" cy="2162130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557213" indent="-557213" algn="just">
              <a:buFont typeface="+mj-lt"/>
              <a:buAutoNum type="arabicPeriod" startAt="4"/>
            </a:pPr>
            <a:r>
              <a:rPr lang="ja-JP" altLang="en-US" sz="3200" dirty="0" smtClean="0">
                <a:ln w="0"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交通手段ごとの服装</a:t>
            </a:r>
            <a:r>
              <a:rPr lang="ja-JP" altLang="en-US" sz="3200" dirty="0">
                <a:ln w="0"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許容度</a:t>
            </a:r>
            <a:r>
              <a:rPr lang="en-US" altLang="ja-JP" sz="2000" dirty="0">
                <a:ln w="0"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2000" dirty="0">
                <a:ln w="0"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ある服装である</a:t>
            </a:r>
            <a:r>
              <a:rPr lang="ja-JP" altLang="en-US" sz="2800" dirty="0">
                <a:ln w="0"/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交通手段</a:t>
            </a:r>
            <a:r>
              <a:rPr lang="ja-JP" altLang="en-US" sz="2000" dirty="0">
                <a:ln w="0"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を利用することはできるか</a:t>
            </a:r>
            <a:r>
              <a:rPr lang="en-US" altLang="ja-JP" sz="2000" dirty="0" smtClean="0">
                <a:ln w="0"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endParaRPr lang="en-US" altLang="ja-JP" sz="2800" dirty="0">
              <a:ln w="0"/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557213" indent="-557213" algn="just">
              <a:buAutoNum type="arabicPeriod" startAt="4"/>
            </a:pPr>
            <a:r>
              <a:rPr lang="ja-JP" altLang="en-US" sz="3200" dirty="0" smtClean="0">
                <a:ln w="0"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目的地固定の服装許容度</a:t>
            </a:r>
            <a:r>
              <a:rPr lang="en-US" altLang="ja-JP" sz="2000" dirty="0" smtClean="0">
                <a:ln w="0"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2800" dirty="0" smtClean="0">
                <a:ln w="0"/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大学</a:t>
            </a:r>
            <a:r>
              <a:rPr lang="ja-JP" altLang="en-US" sz="2000" dirty="0" smtClean="0">
                <a:ln w="0"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にある服装で行くことができるか</a:t>
            </a:r>
            <a:r>
              <a:rPr lang="en-US" altLang="ja-JP" sz="2000" dirty="0" smtClean="0">
                <a:ln w="0"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endParaRPr lang="en-US" altLang="ja-JP" sz="2800" dirty="0">
              <a:ln w="0"/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557213" indent="-557213" algn="just">
              <a:buAutoNum type="arabicPeriod" startAt="4"/>
            </a:pPr>
            <a:r>
              <a:rPr lang="ja-JP" altLang="en-US" sz="3200" dirty="0" smtClean="0">
                <a:ln w="0"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社会的着装規範</a:t>
            </a:r>
            <a:r>
              <a:rPr lang="en-US" altLang="ja-JP" sz="2000" dirty="0" smtClean="0">
                <a:ln w="0"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2000" dirty="0" smtClean="0">
                <a:ln w="0"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大学にある服装で行くことはふさわしいか</a:t>
            </a:r>
            <a:r>
              <a:rPr lang="en-US" altLang="ja-JP" sz="2000" dirty="0" smtClean="0">
                <a:ln w="0"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endParaRPr lang="ja-JP" altLang="en-US" sz="2000" u="sng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1026" name="Picture 2" descr="http://4.bp.blogspot.com/-ke7saK4PTws/VtofVghdB5I/AAAAAAAA4W0/YJH_oExnMBo/s800/car_gree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874" y="4412245"/>
            <a:ext cx="1138028" cy="97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 flipH="1">
            <a:off x="406904" y="3346893"/>
            <a:ext cx="1607884" cy="6001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ja-JP" altLang="en-US" sz="33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３服装</a:t>
            </a:r>
            <a:endParaRPr lang="en-US" sz="33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 flipH="1">
            <a:off x="3268156" y="3346892"/>
            <a:ext cx="2330389" cy="6001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ja-JP" altLang="en-US" sz="33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５交通</a:t>
            </a:r>
            <a:r>
              <a:rPr lang="ja-JP" altLang="en-US" sz="33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手段</a:t>
            </a:r>
            <a:endParaRPr lang="en-US" sz="33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2050" name="Picture 2" descr="http://2.bp.blogspot.com/-FdC4TphGB_4/Uab3gvrP1dI/AAAAAAAAUNU/g-MhwDvT4NE/s800/bicycle_woma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685" y="4308878"/>
            <a:ext cx="969875" cy="1093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4.bp.blogspot.com/-grFsR7IJJTs/Us_NJ_QCtZI/AAAAAAAAdFc/Lyf0Qem4p0c/s800/car_bu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417" y="5755842"/>
            <a:ext cx="1221065" cy="86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4.bp.blogspot.com/-Z_OIZZvkDbY/UrEc875bVQI/AAAAAAAAbvU/3YI2yZvVkQc/s800/01asakurs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266" y="5832789"/>
            <a:ext cx="1457987" cy="76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3.bp.blogspot.com/-J_ieChK2gew/UYtwyHiCE3I/AAAAAAAARw4/QDXOGJ5wOc8/s800/walk_gir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244" y="4335069"/>
            <a:ext cx="749813" cy="112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3.bp.blogspot.com/-PoDjXb0qP6k/UReRymXg8LI/AAAAAAAAMT0/3L5aDFX5oCc/s1600/taisou_boy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6" y="4169993"/>
            <a:ext cx="788021" cy="135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3.bp.blogspot.com/-6PbsTK7_BRM/VmFkA9OHslI/AAAAAAAA1bw/d9wvGFac3pg/s800/stand1_front05_ma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078" y="5150989"/>
            <a:ext cx="701627" cy="150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3.bp.blogspot.com/-8Q9g9i5cybM/UvTd_KmAA-I/AAAAAAAAdhs/qy-lg2ztbHE/s800/job_fashion_model_man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835" y="4180738"/>
            <a:ext cx="1051508" cy="162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乗算 3"/>
          <p:cNvSpPr/>
          <p:nvPr/>
        </p:nvSpPr>
        <p:spPr>
          <a:xfrm>
            <a:off x="2249781" y="3255225"/>
            <a:ext cx="857009" cy="778486"/>
          </a:xfrm>
          <a:prstGeom prst="mathMultiply">
            <a:avLst/>
          </a:prstGeom>
          <a:solidFill>
            <a:srgbClr val="33A2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等号 4"/>
          <p:cNvSpPr/>
          <p:nvPr/>
        </p:nvSpPr>
        <p:spPr>
          <a:xfrm>
            <a:off x="5797815" y="3380941"/>
            <a:ext cx="745207" cy="523343"/>
          </a:xfrm>
          <a:prstGeom prst="mathEqual">
            <a:avLst/>
          </a:prstGeom>
          <a:solidFill>
            <a:srgbClr val="33A2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6658972" y="3146323"/>
            <a:ext cx="987436" cy="99257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ja-JP" sz="6000" dirty="0">
                <a:ln w="0"/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15</a:t>
            </a:r>
            <a:endParaRPr lang="ja-JP" altLang="en-US" sz="6000" dirty="0">
              <a:ln w="0"/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2791-E6D2-4FB2-9CBA-83239462CD19}" type="slidenum">
              <a:rPr lang="en-US" smtClean="0"/>
              <a:t>22</a:t>
            </a:fld>
            <a:endParaRPr lang="en-US"/>
          </a:p>
        </p:txBody>
      </p:sp>
      <p:sp>
        <p:nvSpPr>
          <p:cNvPr id="20" name="テキスト ボックス 19"/>
          <p:cNvSpPr txBox="1"/>
          <p:nvPr/>
        </p:nvSpPr>
        <p:spPr>
          <a:xfrm flipH="1">
            <a:off x="6683134" y="4089194"/>
            <a:ext cx="23613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パターンの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結果が得られる</a:t>
            </a:r>
            <a:endParaRPr lang="en-US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090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/>
          <p:cNvSpPr/>
          <p:nvPr/>
        </p:nvSpPr>
        <p:spPr>
          <a:xfrm>
            <a:off x="123668" y="173966"/>
            <a:ext cx="1424543" cy="629407"/>
          </a:xfrm>
          <a:prstGeom prst="roundRect">
            <a:avLst/>
          </a:prstGeom>
          <a:solidFill>
            <a:srgbClr val="99CF1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ja-JP" altLang="en-US" sz="32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仮説</a:t>
            </a:r>
            <a:endParaRPr lang="en-US" sz="32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7" name="Picture 8" descr="http://3.bp.blogspot.com/-J_ieChK2gew/UYtwyHiCE3I/AAAAAAAARw4/QDXOGJ5wOc8/s800/walk_gir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920" y="2139549"/>
            <a:ext cx="720659" cy="1178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2.bp.blogspot.com/-FdC4TphGB_4/Uab3gvrP1dI/AAAAAAAAUNU/g-MhwDvT4NE/s800/bicycle_woma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215" y="2158414"/>
            <a:ext cx="888213" cy="1196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4.bp.blogspot.com/-ke7saK4PTws/VtofVghdB5I/AAAAAAAA4W0/YJH_oExnMBo/s800/car_gree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279" y="2248518"/>
            <a:ext cx="949270" cy="1083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4.bp.blogspot.com/-grFsR7IJJTs/Us_NJ_QCtZI/AAAAAAAAdFc/Lyf0Qem4p0c/s800/car_bu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702" y="2208863"/>
            <a:ext cx="1137323" cy="1076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4.bp.blogspot.com/-Z_OIZZvkDbY/UrEc875bVQI/AAAAAAAAbvU/3YI2yZvVkQc/s800/01asakurs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378" y="2330990"/>
            <a:ext cx="1251195" cy="87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テキスト ボックス 11"/>
          <p:cNvSpPr txBox="1"/>
          <p:nvPr/>
        </p:nvSpPr>
        <p:spPr>
          <a:xfrm>
            <a:off x="1333836" y="3397213"/>
            <a:ext cx="883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自転車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022560" y="3397213"/>
            <a:ext cx="892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クルマ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690930" y="3395587"/>
            <a:ext cx="712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バス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806858" y="3397213"/>
            <a:ext cx="8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徒歩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484957" y="3400465"/>
            <a:ext cx="646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電車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84927" y="2204678"/>
            <a:ext cx="553998" cy="136805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eaVert" wrap="square" rtlCol="0">
            <a:spAutoFit/>
          </a:bodyPr>
          <a:lstStyle/>
          <a:p>
            <a:r>
              <a:rPr kumimoji="1"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交通手段</a:t>
            </a:r>
          </a:p>
        </p:txBody>
      </p:sp>
      <p:sp>
        <p:nvSpPr>
          <p:cNvPr id="31" name="右矢印 30"/>
          <p:cNvSpPr/>
          <p:nvPr/>
        </p:nvSpPr>
        <p:spPr>
          <a:xfrm>
            <a:off x="810296" y="3898040"/>
            <a:ext cx="2658283" cy="1250266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780758" y="4291824"/>
            <a:ext cx="2796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その理由として</a:t>
            </a:r>
            <a:endParaRPr kumimoji="1" lang="ja-JP" altLang="en-US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3582550" y="3996350"/>
            <a:ext cx="51764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個人の</a:t>
            </a:r>
            <a:r>
              <a:rPr kumimoji="1" lang="ja-JP" altLang="en-US" sz="32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公的自己意識</a:t>
            </a:r>
            <a:r>
              <a:rPr kumimoji="1" lang="ja-JP" altLang="en-US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が関係</a:t>
            </a:r>
            <a:endParaRPr kumimoji="1" lang="en-US" altLang="ja-JP" sz="32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しているのではないか？</a:t>
            </a:r>
            <a:endParaRPr kumimoji="1" lang="ja-JP" altLang="en-US" sz="3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754228" y="147902"/>
            <a:ext cx="700704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latin typeface="MS Gothic" charset="-128"/>
                <a:ea typeface="MS Gothic" charset="-128"/>
                <a:cs typeface="MS Gothic" charset="-128"/>
              </a:rPr>
              <a:t>仮説</a:t>
            </a:r>
            <a:r>
              <a:rPr kumimoji="1" lang="en-US" altLang="ja-JP" sz="2800" dirty="0" smtClean="0">
                <a:latin typeface="MS Gothic" charset="-128"/>
                <a:ea typeface="MS Gothic" charset="-128"/>
                <a:cs typeface="MS Gothic" charset="-128"/>
              </a:rPr>
              <a:t>①</a:t>
            </a:r>
            <a:r>
              <a:rPr kumimoji="1" lang="ja-JP" altLang="en-US" sz="2800" dirty="0" smtClean="0">
                <a:latin typeface="MS Gothic" charset="-128"/>
                <a:ea typeface="MS Gothic" charset="-128"/>
                <a:cs typeface="MS Gothic" charset="-128"/>
              </a:rPr>
              <a:t>：</a:t>
            </a:r>
            <a:endParaRPr kumimoji="1" lang="en-US" altLang="ja-JP" sz="2800" dirty="0" smtClean="0">
              <a:latin typeface="MS Gothic" charset="-128"/>
              <a:ea typeface="MS Gothic" charset="-128"/>
              <a:cs typeface="MS Gothic" charset="-128"/>
            </a:endParaRPr>
          </a:p>
          <a:p>
            <a:r>
              <a:rPr kumimoji="1" lang="ja-JP" altLang="en-US" sz="2800" dirty="0" smtClean="0">
                <a:solidFill>
                  <a:srgbClr val="FF0000"/>
                </a:solidFill>
                <a:latin typeface="MS Gothic" charset="-128"/>
                <a:ea typeface="MS Gothic" charset="-128"/>
                <a:cs typeface="MS Gothic" charset="-128"/>
              </a:rPr>
              <a:t>自転車、徒歩、クルマ、バス、電車</a:t>
            </a:r>
            <a:r>
              <a:rPr kumimoji="1" lang="ja-JP" altLang="en-US" sz="2800" dirty="0" smtClean="0">
                <a:latin typeface="MS Gothic" charset="-128"/>
                <a:ea typeface="MS Gothic" charset="-128"/>
                <a:cs typeface="MS Gothic" charset="-128"/>
              </a:rPr>
              <a:t>の順に</a:t>
            </a:r>
            <a:endParaRPr kumimoji="1" lang="en-US" altLang="ja-JP" sz="2800" dirty="0" smtClean="0">
              <a:latin typeface="MS Gothic" charset="-128"/>
              <a:ea typeface="MS Gothic" charset="-128"/>
              <a:cs typeface="MS Gothic" charset="-128"/>
            </a:endParaRPr>
          </a:p>
          <a:p>
            <a:r>
              <a:rPr kumimoji="1" lang="ja-JP" altLang="en-US" sz="2800" dirty="0" smtClean="0">
                <a:solidFill>
                  <a:srgbClr val="FF0000"/>
                </a:solidFill>
                <a:latin typeface="MS Gothic" charset="-128"/>
                <a:ea typeface="MS Gothic" charset="-128"/>
                <a:cs typeface="MS Gothic" charset="-128"/>
              </a:rPr>
              <a:t>社会的</a:t>
            </a:r>
            <a:r>
              <a:rPr kumimoji="1" lang="ja-JP" altLang="en-US" sz="2800" dirty="0">
                <a:solidFill>
                  <a:srgbClr val="FF0000"/>
                </a:solidFill>
                <a:latin typeface="MS Gothic" charset="-128"/>
                <a:ea typeface="MS Gothic" charset="-128"/>
                <a:cs typeface="MS Gothic" charset="-128"/>
              </a:rPr>
              <a:t>着装</a:t>
            </a:r>
            <a:r>
              <a:rPr kumimoji="1" lang="ja-JP" altLang="en-US" sz="2800" dirty="0" smtClean="0">
                <a:solidFill>
                  <a:srgbClr val="FF0000"/>
                </a:solidFill>
                <a:latin typeface="MS Gothic" charset="-128"/>
                <a:ea typeface="MS Gothic" charset="-128"/>
                <a:cs typeface="MS Gothic" charset="-128"/>
              </a:rPr>
              <a:t>規範</a:t>
            </a:r>
            <a:r>
              <a:rPr kumimoji="1" lang="ja-JP" altLang="en-US" sz="2800" dirty="0" smtClean="0">
                <a:latin typeface="MS Gothic" charset="-128"/>
                <a:ea typeface="MS Gothic" charset="-128"/>
                <a:cs typeface="MS Gothic" charset="-128"/>
              </a:rPr>
              <a:t>は</a:t>
            </a:r>
            <a:r>
              <a:rPr kumimoji="1" lang="ja-JP" altLang="en-US" sz="2800" dirty="0">
                <a:solidFill>
                  <a:srgbClr val="FF0000"/>
                </a:solidFill>
                <a:latin typeface="MS Gothic" charset="-128"/>
                <a:ea typeface="MS Gothic" charset="-128"/>
                <a:cs typeface="MS Gothic" charset="-128"/>
              </a:rPr>
              <a:t>高く</a:t>
            </a:r>
            <a:r>
              <a:rPr kumimoji="1" lang="ja-JP" altLang="en-US" sz="2800" dirty="0">
                <a:latin typeface="MS Gothic" charset="-128"/>
                <a:ea typeface="MS Gothic" charset="-128"/>
                <a:cs typeface="MS Gothic" charset="-128"/>
              </a:rPr>
              <a:t>なる</a:t>
            </a:r>
          </a:p>
          <a:p>
            <a:endParaRPr kumimoji="1" lang="en-US" altLang="ja-JP" sz="2800" dirty="0" smtClean="0"/>
          </a:p>
        </p:txBody>
      </p:sp>
      <p:sp>
        <p:nvSpPr>
          <p:cNvPr id="2" name="正方形/長方形 1"/>
          <p:cNvSpPr/>
          <p:nvPr/>
        </p:nvSpPr>
        <p:spPr>
          <a:xfrm>
            <a:off x="596235" y="1439333"/>
            <a:ext cx="51383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低</a:t>
            </a:r>
            <a:endParaRPr lang="ja-JP" alt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8061409" y="1499780"/>
            <a:ext cx="6976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高</a:t>
            </a:r>
            <a:endParaRPr lang="ja-JP" alt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2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30A42791-E6D2-4FB2-9CBA-83239462CD19}" type="slidenum">
              <a:rPr lang="en-US" smtClean="0"/>
              <a:t>23</a:t>
            </a:fld>
            <a:endParaRPr lang="en-US" dirty="0"/>
          </a:p>
        </p:txBody>
      </p:sp>
      <p:sp>
        <p:nvSpPr>
          <p:cNvPr id="24" name="右矢印 23"/>
          <p:cNvSpPr/>
          <p:nvPr/>
        </p:nvSpPr>
        <p:spPr>
          <a:xfrm>
            <a:off x="1150539" y="1384439"/>
            <a:ext cx="6980453" cy="904241"/>
          </a:xfrm>
          <a:prstGeom prst="rightArrow">
            <a:avLst/>
          </a:prstGeom>
          <a:gradFill flip="none" rotWithShape="1">
            <a:gsLst>
              <a:gs pos="0">
                <a:srgbClr val="FFE8C0">
                  <a:lumMod val="0"/>
                  <a:lumOff val="100000"/>
                </a:srgbClr>
              </a:gs>
              <a:gs pos="30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bg1"/>
                </a:solidFill>
                <a:latin typeface="MS Gothic" charset="-128"/>
                <a:ea typeface="MS Gothic" charset="-128"/>
                <a:cs typeface="MS Gothic" charset="-128"/>
              </a:rPr>
              <a:t>社会的着装規範</a:t>
            </a:r>
            <a:endParaRPr kumimoji="1" lang="ja-JP" altLang="en-US" sz="2800" dirty="0">
              <a:solidFill>
                <a:schemeClr val="bg1"/>
              </a:solidFill>
              <a:latin typeface="MS Gothic" charset="-128"/>
              <a:ea typeface="MS Gothic" charset="-128"/>
              <a:cs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519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フリーフォーム 53"/>
          <p:cNvSpPr/>
          <p:nvPr/>
        </p:nvSpPr>
        <p:spPr>
          <a:xfrm>
            <a:off x="5487508" y="3635530"/>
            <a:ext cx="1711234" cy="2599508"/>
          </a:xfrm>
          <a:custGeom>
            <a:avLst/>
            <a:gdLst>
              <a:gd name="connsiteX0" fmla="*/ 0 w 1711234"/>
              <a:gd name="connsiteY0" fmla="*/ 0 h 2599508"/>
              <a:gd name="connsiteX1" fmla="*/ 391886 w 1711234"/>
              <a:gd name="connsiteY1" fmla="*/ 1489165 h 2599508"/>
              <a:gd name="connsiteX2" fmla="*/ 849086 w 1711234"/>
              <a:gd name="connsiteY2" fmla="*/ 2155371 h 2599508"/>
              <a:gd name="connsiteX3" fmla="*/ 1293223 w 1711234"/>
              <a:gd name="connsiteY3" fmla="*/ 2416628 h 2599508"/>
              <a:gd name="connsiteX4" fmla="*/ 1711234 w 1711234"/>
              <a:gd name="connsiteY4" fmla="*/ 2599508 h 2599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1234" h="2599508">
                <a:moveTo>
                  <a:pt x="0" y="0"/>
                </a:moveTo>
                <a:lnTo>
                  <a:pt x="391886" y="1489165"/>
                </a:lnTo>
                <a:lnTo>
                  <a:pt x="849086" y="2155371"/>
                </a:lnTo>
                <a:lnTo>
                  <a:pt x="1293223" y="2416628"/>
                </a:lnTo>
                <a:lnTo>
                  <a:pt x="1711234" y="2599508"/>
                </a:lnTo>
              </a:path>
            </a:pathLst>
          </a:custGeom>
          <a:ln w="508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角丸四角形 2"/>
          <p:cNvSpPr/>
          <p:nvPr/>
        </p:nvSpPr>
        <p:spPr>
          <a:xfrm>
            <a:off x="123669" y="176929"/>
            <a:ext cx="1911246" cy="631044"/>
          </a:xfrm>
          <a:prstGeom prst="roundRect">
            <a:avLst/>
          </a:prstGeom>
          <a:solidFill>
            <a:srgbClr val="007A8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ja-JP" altLang="en-US" sz="32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分析方法</a:t>
            </a:r>
            <a:endParaRPr lang="en-US" sz="32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1948916" y="46960"/>
            <a:ext cx="7236541" cy="113973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仮説</a:t>
            </a:r>
            <a:r>
              <a:rPr lang="en-US" altLang="ja-JP" sz="28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</a:t>
            </a:r>
            <a:r>
              <a:rPr lang="en-US" altLang="ja-JP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kumimoji="1" lang="ja-JP" altLang="en-US" dirty="0" smtClean="0">
                <a:solidFill>
                  <a:schemeClr val="tx1"/>
                </a:solidFill>
                <a:latin typeface="MS Gothic" charset="-128"/>
                <a:ea typeface="MS Gothic" charset="-128"/>
                <a:cs typeface="MS Gothic" charset="-128"/>
              </a:rPr>
              <a:t>社会的</a:t>
            </a:r>
            <a:r>
              <a:rPr kumimoji="1" lang="ja-JP" altLang="en-US" dirty="0">
                <a:solidFill>
                  <a:schemeClr val="tx1"/>
                </a:solidFill>
                <a:latin typeface="MS Gothic" charset="-128"/>
                <a:ea typeface="MS Gothic" charset="-128"/>
                <a:cs typeface="MS Gothic" charset="-128"/>
              </a:rPr>
              <a:t>着装</a:t>
            </a:r>
            <a:r>
              <a:rPr kumimoji="1" lang="ja-JP" altLang="en-US" dirty="0" smtClean="0">
                <a:solidFill>
                  <a:schemeClr val="tx1"/>
                </a:solidFill>
                <a:latin typeface="MS Gothic" charset="-128"/>
                <a:ea typeface="MS Gothic" charset="-128"/>
                <a:cs typeface="MS Gothic" charset="-128"/>
              </a:rPr>
              <a:t>規範が高くなる交通手段の順番</a:t>
            </a:r>
            <a:r>
              <a:rPr kumimoji="1" lang="en-US" altLang="ja-JP" dirty="0" smtClean="0">
                <a:solidFill>
                  <a:schemeClr val="tx1"/>
                </a:solidFill>
                <a:latin typeface="MS Gothic" charset="-128"/>
                <a:ea typeface="MS Gothic" charset="-128"/>
                <a:cs typeface="MS Gothic" charset="-128"/>
              </a:rPr>
              <a:t>)</a:t>
            </a:r>
            <a:r>
              <a:rPr lang="ja-JP" altLang="en-US" sz="28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について</a:t>
            </a:r>
            <a:endParaRPr lang="en-US" altLang="ja-JP" sz="2800" dirty="0" smtClean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～リターン・ポテンシャルモデル</a:t>
            </a:r>
            <a:r>
              <a:rPr lang="en-US" altLang="ja-JP" sz="16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※8</a:t>
            </a:r>
            <a:r>
              <a:rPr lang="ja-JP" altLang="en-US" sz="28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～</a:t>
            </a:r>
            <a:r>
              <a:rPr lang="ja-JP" altLang="en-US" sz="24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endParaRPr lang="en-US" altLang="ja-JP" sz="2400" dirty="0" smtClean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48495" y="1084680"/>
            <a:ext cx="8672175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被服ごとに</a:t>
            </a: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よる交通</a:t>
            </a:r>
            <a:r>
              <a:rPr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手段の服装許容度（着ていける）と社会的着装規範（着ることのふさわしさ）の両観点からの許容範囲の</a:t>
            </a:r>
            <a:r>
              <a:rPr lang="ja-JP" altLang="en-US" b="1" u="sng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ズレ</a:t>
            </a:r>
            <a:r>
              <a:rPr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を一目でわかるように</a:t>
            </a:r>
            <a:endParaRPr lang="en-US" altLang="ja-JP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lang="ja-JP" altLang="en-US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グラフ</a:t>
            </a:r>
            <a:r>
              <a:rPr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を用いて示す</a:t>
            </a:r>
            <a:endParaRPr lang="en-US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685525" y="2786509"/>
            <a:ext cx="2823174" cy="276998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2400" dirty="0" smtClean="0">
                <a:ln w="0"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ジャージ・</a:t>
            </a:r>
            <a:endParaRPr lang="en-US" altLang="ja-JP" sz="2400" dirty="0" smtClean="0">
              <a:ln w="0"/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lang="ja-JP" altLang="en-US" sz="2400" dirty="0" smtClean="0">
                <a:ln w="0"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スウェット</a:t>
            </a:r>
            <a:endParaRPr lang="en-US" altLang="ja-JP" sz="2400" dirty="0" smtClean="0">
              <a:ln w="0"/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lang="ja-JP" altLang="en-US" sz="2400" dirty="0" smtClean="0">
                <a:ln w="0"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普段着</a:t>
            </a:r>
            <a:endParaRPr lang="en-US" altLang="ja-JP" sz="2400" dirty="0" smtClean="0">
              <a:ln w="0"/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lang="ja-JP" altLang="en-US" sz="2400" b="0" cap="none" spc="0" dirty="0" smtClean="0">
                <a:ln w="0"/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おしゃれ着</a:t>
            </a:r>
            <a:endParaRPr lang="en-US" altLang="ja-JP" sz="2400" b="0" cap="none" spc="0" dirty="0" smtClean="0">
              <a:ln w="0"/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endParaRPr lang="en-US" altLang="ja-JP" sz="2400" b="0" cap="none" spc="0" dirty="0" smtClean="0">
              <a:ln w="0"/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lang="ja-JP" altLang="en-US" dirty="0" smtClean="0">
                <a:ln w="0"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３種類の服装での交通手段の利用を</a:t>
            </a:r>
            <a:r>
              <a:rPr lang="ja-JP" altLang="en-US" b="0" cap="none" spc="0" dirty="0" smtClean="0">
                <a:ln w="0"/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交通</a:t>
            </a:r>
            <a:r>
              <a:rPr lang="ja-JP" altLang="en-US" b="0" cap="none" spc="0" dirty="0">
                <a:ln w="0"/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手段</a:t>
            </a:r>
            <a:r>
              <a:rPr lang="ja-JP" altLang="en-US" b="0" cap="none" spc="0" dirty="0" smtClean="0">
                <a:ln w="0"/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の低次元順に並べ</a:t>
            </a:r>
            <a:r>
              <a:rPr lang="ja-JP" altLang="en-US" dirty="0">
                <a:ln w="0"/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る</a:t>
            </a:r>
            <a:endParaRPr lang="ja-JP" altLang="en-US" b="0" cap="none" spc="0" dirty="0">
              <a:ln w="0"/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7858124" y="6356351"/>
            <a:ext cx="657225" cy="365125"/>
          </a:xfrm>
        </p:spPr>
        <p:txBody>
          <a:bodyPr/>
          <a:lstStyle/>
          <a:p>
            <a:fld id="{30A42791-E6D2-4FB2-9CBA-83239462CD19}" type="slidenum">
              <a:rPr lang="en-US" smtClean="0"/>
              <a:t>24</a:t>
            </a:fld>
            <a:endParaRPr 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694677" y="2899638"/>
            <a:ext cx="461665" cy="60286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是認</a:t>
            </a:r>
            <a:endParaRPr kumimoji="1" lang="ja-JP" altLang="en-US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694678" y="5732943"/>
            <a:ext cx="461665" cy="83103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否認</a:t>
            </a:r>
            <a:endParaRPr kumimoji="1" lang="ja-JP" altLang="en-US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358885" y="3708218"/>
            <a:ext cx="11564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行動次元</a:t>
            </a:r>
            <a:endParaRPr kumimoji="1" lang="ja-JP" altLang="en-US" sz="16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069772" y="2188240"/>
            <a:ext cx="5747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例：大学に</a:t>
            </a:r>
            <a:r>
              <a:rPr kumimoji="1" lang="ja-JP" altLang="en-US" b="1" u="sng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ジャージ</a:t>
            </a:r>
            <a:r>
              <a:rPr kumimoji="1"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で</a:t>
            </a:r>
            <a:r>
              <a:rPr kumimoji="1" lang="ja-JP" altLang="en-US" u="sng" dirty="0" smtClean="0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どの交通手段を使って</a:t>
            </a:r>
            <a:r>
              <a:rPr kumimoji="1"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行けるか</a:t>
            </a:r>
            <a:endParaRPr kumimoji="1" lang="ja-JP" altLang="en-US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cxnSp>
        <p:nvCxnSpPr>
          <p:cNvPr id="12" name="直線矢印コネクタ 11"/>
          <p:cNvCxnSpPr/>
          <p:nvPr/>
        </p:nvCxnSpPr>
        <p:spPr>
          <a:xfrm>
            <a:off x="5484066" y="2619720"/>
            <a:ext cx="2361" cy="402201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>
            <a:off x="5488363" y="4171504"/>
            <a:ext cx="2512656" cy="46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5067299" y="4210003"/>
            <a:ext cx="461665" cy="86032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dirty="0" smtClean="0">
                <a:solidFill>
                  <a:srgbClr val="3366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ＤＦＰ太丸ゴシック体"/>
              </a:rPr>
              <a:t>自転車</a:t>
            </a:r>
            <a:endParaRPr kumimoji="1" lang="ja-JP" altLang="en-US" dirty="0">
              <a:solidFill>
                <a:srgbClr val="3366FF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ＤＦＰ太丸ゴシック体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638380" y="4232882"/>
            <a:ext cx="461665" cy="70240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dirty="0" smtClean="0">
                <a:solidFill>
                  <a:srgbClr val="3366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ＤＦＰ太丸ゴシック体"/>
              </a:rPr>
              <a:t>徒歩</a:t>
            </a:r>
            <a:endParaRPr kumimoji="1" lang="ja-JP" altLang="en-US" dirty="0">
              <a:solidFill>
                <a:srgbClr val="3366FF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ＤＦＰ太丸ゴシック体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080309" y="4240422"/>
            <a:ext cx="461665" cy="79532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dirty="0" smtClean="0">
                <a:solidFill>
                  <a:srgbClr val="3366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ＤＦＰ太丸ゴシック体"/>
              </a:rPr>
              <a:t>クルマ</a:t>
            </a:r>
            <a:endParaRPr kumimoji="1" lang="ja-JP" altLang="en-US" dirty="0">
              <a:solidFill>
                <a:srgbClr val="3366FF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ＤＦＰ太丸ゴシック体"/>
            </a:endParaRPr>
          </a:p>
        </p:txBody>
      </p:sp>
      <p:cxnSp>
        <p:nvCxnSpPr>
          <p:cNvPr id="18" name="直線コネクタ 17"/>
          <p:cNvCxnSpPr/>
          <p:nvPr/>
        </p:nvCxnSpPr>
        <p:spPr>
          <a:xfrm>
            <a:off x="5871256" y="4098764"/>
            <a:ext cx="0" cy="17036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直線コネクタ 39"/>
          <p:cNvCxnSpPr/>
          <p:nvPr/>
        </p:nvCxnSpPr>
        <p:spPr>
          <a:xfrm>
            <a:off x="5493813" y="4088547"/>
            <a:ext cx="0" cy="17036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直線コネクタ 40"/>
          <p:cNvCxnSpPr/>
          <p:nvPr/>
        </p:nvCxnSpPr>
        <p:spPr>
          <a:xfrm>
            <a:off x="6312666" y="4091020"/>
            <a:ext cx="0" cy="17036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/>
        </p:nvCxnSpPr>
        <p:spPr>
          <a:xfrm>
            <a:off x="6726971" y="4098764"/>
            <a:ext cx="0" cy="17036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直線コネクタ 42"/>
          <p:cNvCxnSpPr/>
          <p:nvPr/>
        </p:nvCxnSpPr>
        <p:spPr>
          <a:xfrm>
            <a:off x="7174189" y="4091020"/>
            <a:ext cx="0" cy="17036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4187004" y="3285677"/>
            <a:ext cx="461665" cy="299899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ジャ</a:t>
            </a:r>
            <a:r>
              <a:rPr kumimoji="1" lang="en-US" altLang="ja-JP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—</a:t>
            </a:r>
            <a:r>
              <a:rPr kumimoji="1"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ジにおける服装許容度</a:t>
            </a:r>
            <a:endParaRPr kumimoji="1" lang="ja-JP" altLang="en-US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5191902" y="3287992"/>
            <a:ext cx="604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 smtClean="0">
                <a:solidFill>
                  <a:srgbClr val="FF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・</a:t>
            </a:r>
            <a:endParaRPr kumimoji="1" lang="ja-JP" altLang="en-US" sz="3200" b="1" dirty="0">
              <a:solidFill>
                <a:srgbClr val="FF0000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018767" y="5437140"/>
            <a:ext cx="3794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 smtClean="0">
                <a:solidFill>
                  <a:srgbClr val="0000FF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・</a:t>
            </a:r>
            <a:endParaRPr kumimoji="1" lang="ja-JP" altLang="en-US" sz="3200" b="1" dirty="0">
              <a:solidFill>
                <a:srgbClr val="0000FF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6433737" y="5699900"/>
            <a:ext cx="389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 smtClean="0">
                <a:solidFill>
                  <a:srgbClr val="0000FF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・</a:t>
            </a:r>
            <a:endParaRPr kumimoji="1" lang="ja-JP" altLang="en-US" sz="3200" b="1" dirty="0">
              <a:solidFill>
                <a:srgbClr val="0000FF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6885849" y="5878575"/>
            <a:ext cx="604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 smtClean="0">
                <a:solidFill>
                  <a:srgbClr val="0000FF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・</a:t>
            </a:r>
            <a:endParaRPr kumimoji="1" lang="ja-JP" altLang="en-US" sz="3200" b="1" dirty="0">
              <a:solidFill>
                <a:srgbClr val="0000FF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6944671" y="4269126"/>
            <a:ext cx="461665" cy="70240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dirty="0" smtClean="0">
                <a:solidFill>
                  <a:srgbClr val="3366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ＤＦＰ太丸ゴシック体"/>
              </a:rPr>
              <a:t>電車</a:t>
            </a:r>
            <a:endParaRPr kumimoji="1" lang="ja-JP" altLang="en-US" dirty="0">
              <a:solidFill>
                <a:srgbClr val="3366FF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ＤＦＰ太丸ゴシック体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6493021" y="4258910"/>
            <a:ext cx="461665" cy="70240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dirty="0" smtClean="0">
                <a:solidFill>
                  <a:srgbClr val="3366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ＤＦＰ太丸ゴシック体"/>
              </a:rPr>
              <a:t>バス</a:t>
            </a:r>
            <a:endParaRPr kumimoji="1" lang="ja-JP" altLang="en-US" dirty="0">
              <a:solidFill>
                <a:srgbClr val="3366FF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ＤＦＰ太丸ゴシック体"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5567187" y="4772069"/>
            <a:ext cx="604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 smtClean="0">
                <a:solidFill>
                  <a:srgbClr val="0000FF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・</a:t>
            </a:r>
            <a:endParaRPr kumimoji="1" lang="ja-JP" altLang="en-US" sz="3200" b="1" dirty="0">
              <a:solidFill>
                <a:srgbClr val="0000FF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8303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20" grpId="0"/>
      <p:bldP spid="21" grpId="0"/>
      <p:bldP spid="22" grpId="0"/>
      <p:bldP spid="23" grpId="0"/>
      <p:bldP spid="24" grpId="0"/>
      <p:bldP spid="25" grpId="0"/>
      <p:bldP spid="6" grpId="0"/>
      <p:bldP spid="46" grpId="0"/>
      <p:bldP spid="11" grpId="0"/>
      <p:bldP spid="38" grpId="0"/>
      <p:bldP spid="47" grpId="0"/>
      <p:bldP spid="4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リーフォーム 3"/>
          <p:cNvSpPr/>
          <p:nvPr/>
        </p:nvSpPr>
        <p:spPr>
          <a:xfrm>
            <a:off x="6279776" y="4854388"/>
            <a:ext cx="1667436" cy="1116106"/>
          </a:xfrm>
          <a:custGeom>
            <a:avLst/>
            <a:gdLst>
              <a:gd name="connsiteX0" fmla="*/ 0 w 1667436"/>
              <a:gd name="connsiteY0" fmla="*/ 0 h 1116106"/>
              <a:gd name="connsiteX1" fmla="*/ 389965 w 1667436"/>
              <a:gd name="connsiteY1" fmla="*/ 376518 h 1116106"/>
              <a:gd name="connsiteX2" fmla="*/ 820271 w 1667436"/>
              <a:gd name="connsiteY2" fmla="*/ 766483 h 1116106"/>
              <a:gd name="connsiteX3" fmla="*/ 1290918 w 1667436"/>
              <a:gd name="connsiteY3" fmla="*/ 968188 h 1116106"/>
              <a:gd name="connsiteX4" fmla="*/ 1667436 w 1667436"/>
              <a:gd name="connsiteY4" fmla="*/ 1116106 h 1116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7436" h="1116106">
                <a:moveTo>
                  <a:pt x="0" y="0"/>
                </a:moveTo>
                <a:lnTo>
                  <a:pt x="389965" y="376518"/>
                </a:lnTo>
                <a:lnTo>
                  <a:pt x="820271" y="766483"/>
                </a:lnTo>
                <a:lnTo>
                  <a:pt x="1290918" y="968188"/>
                </a:lnTo>
                <a:lnTo>
                  <a:pt x="1667436" y="1116106"/>
                </a:lnTo>
              </a:path>
            </a:pathLst>
          </a:custGeom>
          <a:ln w="47625">
            <a:solidFill>
              <a:schemeClr val="accent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フリーフォーム 67"/>
          <p:cNvSpPr/>
          <p:nvPr/>
        </p:nvSpPr>
        <p:spPr>
          <a:xfrm>
            <a:off x="1776116" y="2912423"/>
            <a:ext cx="1711234" cy="2599508"/>
          </a:xfrm>
          <a:custGeom>
            <a:avLst/>
            <a:gdLst>
              <a:gd name="connsiteX0" fmla="*/ 0 w 1711234"/>
              <a:gd name="connsiteY0" fmla="*/ 0 h 2599508"/>
              <a:gd name="connsiteX1" fmla="*/ 391886 w 1711234"/>
              <a:gd name="connsiteY1" fmla="*/ 1489165 h 2599508"/>
              <a:gd name="connsiteX2" fmla="*/ 849086 w 1711234"/>
              <a:gd name="connsiteY2" fmla="*/ 2155371 h 2599508"/>
              <a:gd name="connsiteX3" fmla="*/ 1293223 w 1711234"/>
              <a:gd name="connsiteY3" fmla="*/ 2416628 h 2599508"/>
              <a:gd name="connsiteX4" fmla="*/ 1711234 w 1711234"/>
              <a:gd name="connsiteY4" fmla="*/ 2599508 h 2599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1234" h="2599508">
                <a:moveTo>
                  <a:pt x="0" y="0"/>
                </a:moveTo>
                <a:lnTo>
                  <a:pt x="391886" y="1489165"/>
                </a:lnTo>
                <a:lnTo>
                  <a:pt x="849086" y="2155371"/>
                </a:lnTo>
                <a:lnTo>
                  <a:pt x="1293223" y="2416628"/>
                </a:lnTo>
                <a:lnTo>
                  <a:pt x="1711234" y="2599508"/>
                </a:lnTo>
              </a:path>
            </a:pathLst>
          </a:custGeom>
          <a:ln w="508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円形吹き出し 86"/>
          <p:cNvSpPr/>
          <p:nvPr/>
        </p:nvSpPr>
        <p:spPr>
          <a:xfrm>
            <a:off x="7349275" y="4351950"/>
            <a:ext cx="1463659" cy="1068629"/>
          </a:xfrm>
          <a:prstGeom prst="wedgeEllipseCallout">
            <a:avLst>
              <a:gd name="adj1" fmla="val -63774"/>
              <a:gd name="adj2" fmla="val -898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 w="38100" cmpd="sng">
                <a:solidFill>
                  <a:schemeClr val="tx1"/>
                </a:solidFill>
              </a:ln>
            </a:endParaRP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7298198" y="5592693"/>
            <a:ext cx="389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>
                <a:solidFill>
                  <a:srgbClr val="0000FF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・</a:t>
            </a:r>
            <a:endParaRPr kumimoji="1" lang="ja-JP" altLang="en-US" sz="2400" b="1" dirty="0">
              <a:solidFill>
                <a:srgbClr val="0000FF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3" name="角丸四角形 2"/>
          <p:cNvSpPr/>
          <p:nvPr/>
        </p:nvSpPr>
        <p:spPr>
          <a:xfrm>
            <a:off x="129014" y="206923"/>
            <a:ext cx="1911246" cy="631044"/>
          </a:xfrm>
          <a:prstGeom prst="roundRect">
            <a:avLst/>
          </a:prstGeom>
          <a:solidFill>
            <a:srgbClr val="007A8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ja-JP" altLang="en-US" sz="32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分析方法</a:t>
            </a:r>
            <a:endParaRPr lang="en-US" sz="32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2791-E6D2-4FB2-9CBA-83239462CD19}" type="slidenum">
              <a:rPr lang="en-US" smtClean="0"/>
              <a:t>25</a:t>
            </a:fld>
            <a:endParaRPr 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123358" y="2633998"/>
            <a:ext cx="461665" cy="60286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是認</a:t>
            </a:r>
            <a:endParaRPr kumimoji="1" lang="ja-JP" altLang="en-US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084637" y="4592267"/>
            <a:ext cx="461665" cy="83103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否認</a:t>
            </a:r>
            <a:endParaRPr kumimoji="1" lang="ja-JP" altLang="en-US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237725" y="2892777"/>
            <a:ext cx="11564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行動次元</a:t>
            </a:r>
            <a:endParaRPr kumimoji="1" lang="ja-JP" altLang="en-US" sz="16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487680" y="1156850"/>
            <a:ext cx="3628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例１：大学に</a:t>
            </a:r>
            <a:r>
              <a:rPr kumimoji="1" lang="ja-JP" altLang="en-US" sz="2000" b="1" u="sng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ジャージ</a:t>
            </a:r>
            <a:r>
              <a:rPr kumimoji="1" lang="ja-JP" altLang="en-US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で</a:t>
            </a:r>
            <a:r>
              <a:rPr kumimoji="1" lang="ja-JP" altLang="en-US" sz="2000" u="sng" dirty="0" smtClean="0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どの交通手段を使って</a:t>
            </a:r>
            <a:r>
              <a:rPr kumimoji="1" lang="ja-JP" altLang="en-US" sz="20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行けるか</a:t>
            </a:r>
            <a:endParaRPr kumimoji="1" lang="ja-JP" altLang="en-US" sz="20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cxnSp>
        <p:nvCxnSpPr>
          <p:cNvPr id="12" name="直線矢印コネクタ 11"/>
          <p:cNvCxnSpPr/>
          <p:nvPr/>
        </p:nvCxnSpPr>
        <p:spPr>
          <a:xfrm>
            <a:off x="1757862" y="1943665"/>
            <a:ext cx="2361" cy="402201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>
            <a:off x="1762159" y="3495449"/>
            <a:ext cx="2512656" cy="46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1341095" y="3533948"/>
            <a:ext cx="461665" cy="86032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dirty="0" smtClean="0">
                <a:solidFill>
                  <a:srgbClr val="3366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ＤＦＰ太丸ゴシック体"/>
              </a:rPr>
              <a:t>自転車</a:t>
            </a:r>
            <a:endParaRPr kumimoji="1" lang="ja-JP" altLang="en-US" dirty="0">
              <a:solidFill>
                <a:srgbClr val="3366FF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ＤＦＰ太丸ゴシック体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912176" y="3556827"/>
            <a:ext cx="461665" cy="70240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dirty="0" smtClean="0">
                <a:solidFill>
                  <a:srgbClr val="3366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ＤＦＰ太丸ゴシック体"/>
              </a:rPr>
              <a:t>徒歩</a:t>
            </a:r>
            <a:endParaRPr kumimoji="1" lang="ja-JP" altLang="en-US" dirty="0">
              <a:solidFill>
                <a:srgbClr val="3366FF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ＤＦＰ太丸ゴシック体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354105" y="3564367"/>
            <a:ext cx="461665" cy="79532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dirty="0" smtClean="0">
                <a:solidFill>
                  <a:srgbClr val="3366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ＤＦＰ太丸ゴシック体"/>
              </a:rPr>
              <a:t>クルマ</a:t>
            </a:r>
            <a:endParaRPr kumimoji="1" lang="ja-JP" altLang="en-US" dirty="0">
              <a:solidFill>
                <a:srgbClr val="3366FF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ＤＦＰ太丸ゴシック体"/>
            </a:endParaRPr>
          </a:p>
        </p:txBody>
      </p:sp>
      <p:cxnSp>
        <p:nvCxnSpPr>
          <p:cNvPr id="18" name="直線コネクタ 17"/>
          <p:cNvCxnSpPr/>
          <p:nvPr/>
        </p:nvCxnSpPr>
        <p:spPr>
          <a:xfrm>
            <a:off x="2145052" y="3422709"/>
            <a:ext cx="0" cy="17036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直線コネクタ 39"/>
          <p:cNvCxnSpPr/>
          <p:nvPr/>
        </p:nvCxnSpPr>
        <p:spPr>
          <a:xfrm>
            <a:off x="1767609" y="3412492"/>
            <a:ext cx="0" cy="17036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直線コネクタ 40"/>
          <p:cNvCxnSpPr/>
          <p:nvPr/>
        </p:nvCxnSpPr>
        <p:spPr>
          <a:xfrm>
            <a:off x="2586462" y="3414965"/>
            <a:ext cx="0" cy="17036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/>
        </p:nvCxnSpPr>
        <p:spPr>
          <a:xfrm>
            <a:off x="3000767" y="3422709"/>
            <a:ext cx="0" cy="17036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直線コネクタ 42"/>
          <p:cNvCxnSpPr/>
          <p:nvPr/>
        </p:nvCxnSpPr>
        <p:spPr>
          <a:xfrm>
            <a:off x="3447985" y="3414965"/>
            <a:ext cx="0" cy="17036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692728" y="2687058"/>
            <a:ext cx="400110" cy="21362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服装許容度を示すグラフ</a:t>
            </a:r>
            <a:endParaRPr kumimoji="1" lang="ja-JP" altLang="en-US" sz="1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1518002" y="2681591"/>
            <a:ext cx="604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>
                <a:solidFill>
                  <a:srgbClr val="FF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・</a:t>
            </a:r>
            <a:endParaRPr kumimoji="1" lang="ja-JP" altLang="en-US" b="1" dirty="0">
              <a:solidFill>
                <a:srgbClr val="FF0000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1897693" y="4152366"/>
            <a:ext cx="278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>
                <a:solidFill>
                  <a:srgbClr val="0000FF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・</a:t>
            </a:r>
            <a:endParaRPr kumimoji="1" lang="ja-JP" altLang="en-US" sz="2400" b="1" dirty="0">
              <a:solidFill>
                <a:srgbClr val="0000FF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323625" y="4823270"/>
            <a:ext cx="379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>
                <a:solidFill>
                  <a:srgbClr val="0000FF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・</a:t>
            </a:r>
            <a:endParaRPr kumimoji="1" lang="ja-JP" altLang="en-US" sz="2400" b="1" dirty="0">
              <a:solidFill>
                <a:srgbClr val="0000FF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2785796" y="5107314"/>
            <a:ext cx="389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>
                <a:solidFill>
                  <a:srgbClr val="0000FF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・</a:t>
            </a:r>
            <a:endParaRPr kumimoji="1" lang="ja-JP" altLang="en-US" sz="2400" b="1" dirty="0">
              <a:solidFill>
                <a:srgbClr val="0000FF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3199014" y="5257240"/>
            <a:ext cx="604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>
                <a:solidFill>
                  <a:srgbClr val="0000FF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・</a:t>
            </a:r>
            <a:endParaRPr kumimoji="1" lang="ja-JP" altLang="en-US" sz="2400" b="1" dirty="0">
              <a:solidFill>
                <a:srgbClr val="0000FF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3218467" y="3593071"/>
            <a:ext cx="461665" cy="70240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dirty="0" smtClean="0">
                <a:solidFill>
                  <a:srgbClr val="3366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ＤＦＰ太丸ゴシック体"/>
              </a:rPr>
              <a:t>電車</a:t>
            </a:r>
            <a:endParaRPr kumimoji="1" lang="ja-JP" altLang="en-US" dirty="0">
              <a:solidFill>
                <a:srgbClr val="3366FF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ＤＦＰ太丸ゴシック体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2766817" y="3582855"/>
            <a:ext cx="461665" cy="70240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dirty="0" smtClean="0">
                <a:solidFill>
                  <a:srgbClr val="3366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ＤＦＰ太丸ゴシック体"/>
              </a:rPr>
              <a:t>バス</a:t>
            </a:r>
            <a:endParaRPr kumimoji="1" lang="ja-JP" altLang="en-US" dirty="0">
              <a:solidFill>
                <a:srgbClr val="3366FF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ＤＦＰ太丸ゴシック体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5620271" y="2832861"/>
            <a:ext cx="461665" cy="60286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是認</a:t>
            </a:r>
            <a:endParaRPr kumimoji="1" lang="ja-JP" altLang="en-US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5635761" y="4496869"/>
            <a:ext cx="461665" cy="83103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否認</a:t>
            </a:r>
            <a:endParaRPr kumimoji="1" lang="ja-JP" altLang="en-US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7819825" y="2913534"/>
            <a:ext cx="11564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行動次元</a:t>
            </a:r>
            <a:endParaRPr kumimoji="1" lang="ja-JP" altLang="en-US" sz="16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cxnSp>
        <p:nvCxnSpPr>
          <p:cNvPr id="56" name="直線矢印コネクタ 55"/>
          <p:cNvCxnSpPr/>
          <p:nvPr/>
        </p:nvCxnSpPr>
        <p:spPr>
          <a:xfrm>
            <a:off x="6262520" y="2018628"/>
            <a:ext cx="2361" cy="402201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直線矢印コネクタ 56"/>
          <p:cNvCxnSpPr/>
          <p:nvPr/>
        </p:nvCxnSpPr>
        <p:spPr>
          <a:xfrm>
            <a:off x="6266817" y="3570412"/>
            <a:ext cx="2512656" cy="46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8" name="テキスト ボックス 57"/>
          <p:cNvSpPr txBox="1"/>
          <p:nvPr/>
        </p:nvSpPr>
        <p:spPr>
          <a:xfrm>
            <a:off x="5845753" y="3608911"/>
            <a:ext cx="461665" cy="86032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dirty="0" smtClean="0">
                <a:solidFill>
                  <a:srgbClr val="3366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ＤＦＰ太丸ゴシック体"/>
              </a:rPr>
              <a:t>自転車</a:t>
            </a:r>
            <a:endParaRPr kumimoji="1" lang="ja-JP" altLang="en-US" dirty="0">
              <a:solidFill>
                <a:srgbClr val="3366FF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ＤＦＰ太丸ゴシック体"/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6416834" y="3631790"/>
            <a:ext cx="461665" cy="70240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dirty="0" smtClean="0">
                <a:solidFill>
                  <a:srgbClr val="3366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ＤＦＰ太丸ゴシック体"/>
              </a:rPr>
              <a:t>徒歩</a:t>
            </a:r>
            <a:endParaRPr kumimoji="1" lang="ja-JP" altLang="en-US" dirty="0">
              <a:solidFill>
                <a:srgbClr val="3366FF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ＤＦＰ太丸ゴシック体"/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6858763" y="3639330"/>
            <a:ext cx="461665" cy="79532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dirty="0" smtClean="0">
                <a:solidFill>
                  <a:srgbClr val="3366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ＤＦＰ太丸ゴシック体"/>
              </a:rPr>
              <a:t>クルマ</a:t>
            </a:r>
            <a:endParaRPr kumimoji="1" lang="ja-JP" altLang="en-US" dirty="0">
              <a:solidFill>
                <a:srgbClr val="3366FF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ＤＦＰ太丸ゴシック体"/>
            </a:endParaRPr>
          </a:p>
        </p:txBody>
      </p:sp>
      <p:cxnSp>
        <p:nvCxnSpPr>
          <p:cNvPr id="61" name="直線コネクタ 60"/>
          <p:cNvCxnSpPr/>
          <p:nvPr/>
        </p:nvCxnSpPr>
        <p:spPr>
          <a:xfrm>
            <a:off x="6649710" y="3497672"/>
            <a:ext cx="0" cy="17036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" name="直線コネクタ 61"/>
          <p:cNvCxnSpPr/>
          <p:nvPr/>
        </p:nvCxnSpPr>
        <p:spPr>
          <a:xfrm>
            <a:off x="6272267" y="3487455"/>
            <a:ext cx="0" cy="17036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3" name="直線コネクタ 62"/>
          <p:cNvCxnSpPr/>
          <p:nvPr/>
        </p:nvCxnSpPr>
        <p:spPr>
          <a:xfrm>
            <a:off x="7091120" y="3489928"/>
            <a:ext cx="0" cy="17036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4" name="直線コネクタ 63"/>
          <p:cNvCxnSpPr/>
          <p:nvPr/>
        </p:nvCxnSpPr>
        <p:spPr>
          <a:xfrm>
            <a:off x="7505425" y="3497672"/>
            <a:ext cx="0" cy="17036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5" name="直線コネクタ 64"/>
          <p:cNvCxnSpPr/>
          <p:nvPr/>
        </p:nvCxnSpPr>
        <p:spPr>
          <a:xfrm>
            <a:off x="7952643" y="3489928"/>
            <a:ext cx="0" cy="17036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6" name="テキスト ボックス 65"/>
          <p:cNvSpPr txBox="1"/>
          <p:nvPr/>
        </p:nvSpPr>
        <p:spPr>
          <a:xfrm>
            <a:off x="5088967" y="2545199"/>
            <a:ext cx="400110" cy="255788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社会的着装規範を示すグラフ</a:t>
            </a:r>
            <a:endParaRPr kumimoji="1" lang="ja-JP" altLang="en-US" sz="1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6417840" y="5001697"/>
            <a:ext cx="278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>
                <a:solidFill>
                  <a:srgbClr val="0000FF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・</a:t>
            </a:r>
            <a:endParaRPr kumimoji="1" lang="ja-JP" altLang="en-US" sz="2400" b="1" dirty="0">
              <a:solidFill>
                <a:srgbClr val="0000FF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6843771" y="5362855"/>
            <a:ext cx="379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>
                <a:solidFill>
                  <a:srgbClr val="0000FF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・</a:t>
            </a:r>
            <a:endParaRPr kumimoji="1" lang="ja-JP" altLang="en-US" sz="2400" b="1" dirty="0">
              <a:solidFill>
                <a:srgbClr val="0000FF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7674532" y="5716143"/>
            <a:ext cx="604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>
                <a:solidFill>
                  <a:srgbClr val="0000FF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・</a:t>
            </a:r>
            <a:endParaRPr kumimoji="1" lang="ja-JP" altLang="en-US" sz="2400" b="1" dirty="0">
              <a:solidFill>
                <a:srgbClr val="0000FF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7723125" y="3668034"/>
            <a:ext cx="461665" cy="70240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dirty="0" smtClean="0">
                <a:solidFill>
                  <a:srgbClr val="3366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ＤＦＰ太丸ゴシック体"/>
              </a:rPr>
              <a:t>電車</a:t>
            </a:r>
            <a:endParaRPr kumimoji="1" lang="ja-JP" altLang="en-US" dirty="0">
              <a:solidFill>
                <a:srgbClr val="3366FF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ＤＦＰ太丸ゴシック体"/>
            </a:endParaRPr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7271475" y="3657818"/>
            <a:ext cx="461665" cy="70240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dirty="0" smtClean="0">
                <a:solidFill>
                  <a:srgbClr val="3366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ＤＦＰ太丸ゴシック体"/>
              </a:rPr>
              <a:t>バス</a:t>
            </a:r>
            <a:endParaRPr kumimoji="1" lang="ja-JP" altLang="en-US" dirty="0">
              <a:solidFill>
                <a:srgbClr val="3366FF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ＤＦＰ太丸ゴシック体"/>
            </a:endParaRPr>
          </a:p>
        </p:txBody>
      </p:sp>
      <p:sp>
        <p:nvSpPr>
          <p:cNvPr id="75" name="テキスト ボックス 74"/>
          <p:cNvSpPr txBox="1"/>
          <p:nvPr/>
        </p:nvSpPr>
        <p:spPr>
          <a:xfrm>
            <a:off x="6035888" y="4604296"/>
            <a:ext cx="278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>
                <a:solidFill>
                  <a:srgbClr val="0000FF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・</a:t>
            </a:r>
            <a:endParaRPr kumimoji="1" lang="ja-JP" altLang="en-US" sz="2400" b="1" dirty="0">
              <a:solidFill>
                <a:srgbClr val="0000FF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4622448" y="1173613"/>
            <a:ext cx="45215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例２：大学に</a:t>
            </a:r>
            <a:r>
              <a:rPr kumimoji="1" lang="ja-JP" altLang="en-US" sz="2000" b="1" u="sng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ジャージ</a:t>
            </a:r>
            <a:r>
              <a:rPr kumimoji="1" lang="ja-JP" altLang="en-US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で</a:t>
            </a:r>
            <a:r>
              <a:rPr kumimoji="1" lang="ja-JP" altLang="en-US" sz="2000" u="sng" dirty="0" smtClean="0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どの交通手段を使って</a:t>
            </a:r>
            <a:r>
              <a:rPr kumimoji="1" lang="ja-JP" altLang="en-US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行くのが</a:t>
            </a:r>
            <a:r>
              <a:rPr kumimoji="1" lang="ja-JP" altLang="en-US" sz="20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ふさわしいか</a:t>
            </a:r>
            <a:endParaRPr kumimoji="1" lang="ja-JP" altLang="en-US" sz="20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78" name="左右矢印 77"/>
          <p:cNvSpPr/>
          <p:nvPr/>
        </p:nvSpPr>
        <p:spPr>
          <a:xfrm>
            <a:off x="3776473" y="4772662"/>
            <a:ext cx="1764223" cy="1193022"/>
          </a:xfrm>
          <a:prstGeom prst="left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4092188" y="5016854"/>
            <a:ext cx="1711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比較</a:t>
            </a:r>
            <a:endParaRPr kumimoji="1" lang="ja-JP" altLang="en-US" sz="3600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83" name="上下矢印 82"/>
          <p:cNvSpPr/>
          <p:nvPr/>
        </p:nvSpPr>
        <p:spPr>
          <a:xfrm>
            <a:off x="6349585" y="4335344"/>
            <a:ext cx="309769" cy="627239"/>
          </a:xfrm>
          <a:prstGeom prst="up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テキスト ボックス 84"/>
          <p:cNvSpPr txBox="1"/>
          <p:nvPr/>
        </p:nvSpPr>
        <p:spPr>
          <a:xfrm>
            <a:off x="7674532" y="4622979"/>
            <a:ext cx="1037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角ゴ Std W8"/>
              </a:rPr>
              <a:t>ズレ</a:t>
            </a:r>
            <a:endParaRPr kumimoji="1" lang="ja-JP" altLang="en-US" sz="28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ヒラギノ角ゴ Std W8"/>
            </a:endParaRPr>
          </a:p>
        </p:txBody>
      </p:sp>
      <p:sp>
        <p:nvSpPr>
          <p:cNvPr id="86" name="角丸四角形 85"/>
          <p:cNvSpPr/>
          <p:nvPr/>
        </p:nvSpPr>
        <p:spPr>
          <a:xfrm>
            <a:off x="2002000" y="87728"/>
            <a:ext cx="7236541" cy="113973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仮説</a:t>
            </a:r>
            <a:r>
              <a:rPr lang="en-US" altLang="ja-JP" sz="28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</a:t>
            </a:r>
            <a:r>
              <a:rPr lang="en-US" altLang="ja-JP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kumimoji="1" lang="ja-JP" altLang="en-US" dirty="0" smtClean="0">
                <a:solidFill>
                  <a:schemeClr val="tx1"/>
                </a:solidFill>
                <a:latin typeface="MS Gothic" charset="-128"/>
                <a:ea typeface="MS Gothic" charset="-128"/>
                <a:cs typeface="MS Gothic" charset="-128"/>
              </a:rPr>
              <a:t>社会的</a:t>
            </a:r>
            <a:r>
              <a:rPr kumimoji="1" lang="ja-JP" altLang="en-US" dirty="0">
                <a:solidFill>
                  <a:schemeClr val="tx1"/>
                </a:solidFill>
                <a:latin typeface="MS Gothic" charset="-128"/>
                <a:ea typeface="MS Gothic" charset="-128"/>
                <a:cs typeface="MS Gothic" charset="-128"/>
              </a:rPr>
              <a:t>着装</a:t>
            </a:r>
            <a:r>
              <a:rPr kumimoji="1" lang="ja-JP" altLang="en-US" dirty="0" smtClean="0">
                <a:solidFill>
                  <a:schemeClr val="tx1"/>
                </a:solidFill>
                <a:latin typeface="MS Gothic" charset="-128"/>
                <a:ea typeface="MS Gothic" charset="-128"/>
                <a:cs typeface="MS Gothic" charset="-128"/>
              </a:rPr>
              <a:t>規範が高くなる交通手段の順番</a:t>
            </a:r>
            <a:r>
              <a:rPr kumimoji="1" lang="en-US" altLang="ja-JP" dirty="0" smtClean="0">
                <a:solidFill>
                  <a:schemeClr val="tx1"/>
                </a:solidFill>
                <a:latin typeface="MS Gothic" charset="-128"/>
                <a:ea typeface="MS Gothic" charset="-128"/>
                <a:cs typeface="MS Gothic" charset="-128"/>
              </a:rPr>
              <a:t>)</a:t>
            </a:r>
            <a:r>
              <a:rPr lang="ja-JP" altLang="en-US" sz="28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について</a:t>
            </a:r>
            <a:endParaRPr lang="en-US" altLang="ja-JP" sz="2800" dirty="0" smtClean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lang="ja-JP" altLang="en-US" sz="28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リターン・ポテンシャルモデル</a:t>
            </a:r>
            <a:r>
              <a:rPr lang="ja-JP" altLang="en-US" sz="24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endParaRPr lang="en-US" altLang="ja-JP" sz="2400" dirty="0" smtClean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80" name="フリーフォーム 79"/>
          <p:cNvSpPr/>
          <p:nvPr/>
        </p:nvSpPr>
        <p:spPr>
          <a:xfrm>
            <a:off x="6279201" y="2917522"/>
            <a:ext cx="1711234" cy="2599508"/>
          </a:xfrm>
          <a:custGeom>
            <a:avLst/>
            <a:gdLst>
              <a:gd name="connsiteX0" fmla="*/ 0 w 1711234"/>
              <a:gd name="connsiteY0" fmla="*/ 0 h 2599508"/>
              <a:gd name="connsiteX1" fmla="*/ 391886 w 1711234"/>
              <a:gd name="connsiteY1" fmla="*/ 1489165 h 2599508"/>
              <a:gd name="connsiteX2" fmla="*/ 849086 w 1711234"/>
              <a:gd name="connsiteY2" fmla="*/ 2155371 h 2599508"/>
              <a:gd name="connsiteX3" fmla="*/ 1293223 w 1711234"/>
              <a:gd name="connsiteY3" fmla="*/ 2416628 h 2599508"/>
              <a:gd name="connsiteX4" fmla="*/ 1711234 w 1711234"/>
              <a:gd name="connsiteY4" fmla="*/ 2599508 h 2599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1234" h="2599508">
                <a:moveTo>
                  <a:pt x="0" y="0"/>
                </a:moveTo>
                <a:lnTo>
                  <a:pt x="391886" y="1489165"/>
                </a:lnTo>
                <a:lnTo>
                  <a:pt x="849086" y="2155371"/>
                </a:lnTo>
                <a:lnTo>
                  <a:pt x="1293223" y="2416628"/>
                </a:lnTo>
                <a:lnTo>
                  <a:pt x="1711234" y="2599508"/>
                </a:lnTo>
              </a:path>
            </a:pathLst>
          </a:custGeom>
          <a:ln w="508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302020" y="6015255"/>
            <a:ext cx="6294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→交通手段によるズレの差を確認</a:t>
            </a:r>
            <a:endParaRPr lang="en-US" sz="32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11522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7" grpId="0" animBg="1"/>
      <p:bldP spid="71" grpId="0"/>
      <p:bldP spid="69" grpId="0"/>
      <p:bldP spid="70" grpId="0"/>
      <p:bldP spid="72" grpId="0"/>
      <p:bldP spid="75" grpId="0"/>
      <p:bldP spid="78" grpId="0" animBg="1"/>
      <p:bldP spid="79" grpId="0"/>
      <p:bldP spid="83" grpId="0" animBg="1"/>
      <p:bldP spid="85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Shape 559"/>
          <p:cNvSpPr/>
          <p:nvPr/>
        </p:nvSpPr>
        <p:spPr>
          <a:xfrm>
            <a:off x="25350" y="5146600"/>
            <a:ext cx="9144000" cy="156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ja-JP" sz="2800" u="sng" dirty="0">
                <a:solidFill>
                  <a:schemeClr val="dk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Arial"/>
                <a:sym typeface="Arial"/>
              </a:rPr>
              <a:t>服装許容度</a:t>
            </a:r>
            <a:r>
              <a:rPr lang="ja-JP" sz="2000" u="sng" dirty="0">
                <a:solidFill>
                  <a:schemeClr val="dk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Arial"/>
                <a:sym typeface="Arial"/>
              </a:rPr>
              <a:t>(着ていけるか)</a:t>
            </a:r>
            <a:r>
              <a:rPr lang="ja-JP" sz="2800" u="sng" dirty="0">
                <a:solidFill>
                  <a:schemeClr val="dk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Arial"/>
                <a:sym typeface="Arial"/>
              </a:rPr>
              <a:t>と社会的着装規範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ja-JP" sz="2000" u="sng" dirty="0">
                <a:solidFill>
                  <a:schemeClr val="dk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Arial"/>
                <a:sym typeface="Arial"/>
              </a:rPr>
              <a:t>（</a:t>
            </a:r>
            <a:r>
              <a:rPr lang="ja-JP" sz="2000" u="sng" smtClean="0">
                <a:solidFill>
                  <a:schemeClr val="dk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Arial"/>
                <a:sym typeface="Arial"/>
              </a:rPr>
              <a:t>着る</a:t>
            </a:r>
            <a:r>
              <a:rPr lang="ja-JP" altLang="en-US" sz="2000" u="sng" smtClean="0">
                <a:solidFill>
                  <a:schemeClr val="dk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Arial"/>
                <a:sym typeface="Arial"/>
              </a:rPr>
              <a:t>ことの</a:t>
            </a:r>
            <a:r>
              <a:rPr lang="ja-JP" sz="2000" u="sng" smtClean="0">
                <a:solidFill>
                  <a:schemeClr val="dk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Arial"/>
                <a:sym typeface="Arial"/>
              </a:rPr>
              <a:t>ふさわ</a:t>
            </a:r>
            <a:r>
              <a:rPr lang="ja-JP" altLang="en-US" sz="2000" u="sng" smtClean="0">
                <a:solidFill>
                  <a:schemeClr val="dk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Arial"/>
                <a:sym typeface="Arial"/>
              </a:rPr>
              <a:t>しさ</a:t>
            </a:r>
            <a:r>
              <a:rPr lang="ja-JP" sz="2000" u="sng" dirty="0" smtClean="0">
                <a:solidFill>
                  <a:schemeClr val="dk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Arial"/>
                <a:sym typeface="Arial"/>
              </a:rPr>
              <a:t>）</a:t>
            </a:r>
            <a:r>
              <a:rPr lang="ja-JP" sz="2800" u="sng" dirty="0">
                <a:solidFill>
                  <a:schemeClr val="dk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Arial"/>
                <a:sym typeface="Arial"/>
              </a:rPr>
              <a:t>との</a:t>
            </a:r>
            <a:r>
              <a:rPr lang="ja-JP" sz="2800" u="sng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Calibri"/>
                <a:sym typeface="Calibri"/>
              </a:rPr>
              <a:t>ズレ</a:t>
            </a:r>
            <a:r>
              <a:rPr lang="ja-JP" sz="2800" u="sng" dirty="0">
                <a:solidFill>
                  <a:schemeClr val="dk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Arial"/>
                <a:sym typeface="Arial"/>
              </a:rPr>
              <a:t>が生じる原因が</a:t>
            </a:r>
          </a:p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ja-JP" sz="2800" u="sng" dirty="0">
                <a:solidFill>
                  <a:schemeClr val="dk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Arial"/>
                <a:sym typeface="Arial"/>
              </a:rPr>
              <a:t>公的自己意識なのか</a:t>
            </a:r>
            <a:r>
              <a:rPr lang="ja-JP" sz="2800" dirty="0" smtClean="0">
                <a:solidFill>
                  <a:schemeClr val="dk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Arial"/>
                <a:sym typeface="Arial"/>
              </a:rPr>
              <a:t>を</a:t>
            </a:r>
            <a:r>
              <a:rPr lang="ja-JP" altLang="en-US" sz="2800" dirty="0" smtClean="0">
                <a:solidFill>
                  <a:schemeClr val="dk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Arial"/>
                <a:sym typeface="Arial"/>
              </a:rPr>
              <a:t>検定</a:t>
            </a:r>
            <a:r>
              <a:rPr lang="ja-JP" sz="2800" dirty="0" smtClean="0">
                <a:solidFill>
                  <a:schemeClr val="dk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Arial"/>
                <a:sym typeface="Arial"/>
              </a:rPr>
              <a:t>できる</a:t>
            </a:r>
            <a:endParaRPr lang="ja-JP" sz="2800" dirty="0">
              <a:solidFill>
                <a:schemeClr val="dk1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Arial"/>
              <a:sym typeface="Arial"/>
            </a:endParaRPr>
          </a:p>
        </p:txBody>
      </p:sp>
      <p:sp>
        <p:nvSpPr>
          <p:cNvPr id="560" name="Shape 560"/>
          <p:cNvSpPr txBox="1">
            <a:spLocks noGrp="1"/>
          </p:cNvSpPr>
          <p:nvPr>
            <p:ph type="sldNum" idx="12"/>
          </p:nvPr>
        </p:nvSpPr>
        <p:spPr>
          <a:xfrm>
            <a:off x="6457951" y="6356351"/>
            <a:ext cx="20573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altLang="ja-JP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lang="ja-JP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1" name="Shape 561"/>
          <p:cNvSpPr txBox="1"/>
          <p:nvPr/>
        </p:nvSpPr>
        <p:spPr>
          <a:xfrm>
            <a:off x="222000" y="1004825"/>
            <a:ext cx="8947350" cy="779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ja-JP" sz="2200" dirty="0">
                <a:solidFill>
                  <a:schemeClr val="dk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Calibri"/>
                <a:sym typeface="Calibri"/>
              </a:rPr>
              <a:t>服装許容度</a:t>
            </a:r>
            <a:r>
              <a:rPr lang="ja-JP" sz="1800" dirty="0">
                <a:solidFill>
                  <a:schemeClr val="dk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Calibri"/>
                <a:sym typeface="Calibri"/>
              </a:rPr>
              <a:t>（着ていけるか）</a:t>
            </a:r>
            <a:r>
              <a:rPr lang="ja-JP" sz="2200" dirty="0">
                <a:solidFill>
                  <a:schemeClr val="dk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Calibri"/>
                <a:sym typeface="Calibri"/>
              </a:rPr>
              <a:t>と社会的着装規範</a:t>
            </a:r>
            <a:r>
              <a:rPr lang="ja-JP" sz="1800" dirty="0">
                <a:solidFill>
                  <a:schemeClr val="dk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Calibri"/>
                <a:sym typeface="Calibri"/>
              </a:rPr>
              <a:t>（</a:t>
            </a:r>
            <a:r>
              <a:rPr lang="ja-JP" sz="1800" dirty="0" smtClean="0">
                <a:solidFill>
                  <a:schemeClr val="dk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Calibri"/>
                <a:sym typeface="Calibri"/>
              </a:rPr>
              <a:t>着る</a:t>
            </a:r>
            <a:r>
              <a:rPr lang="ja-JP" altLang="en-US" sz="1800" dirty="0" smtClean="0">
                <a:solidFill>
                  <a:schemeClr val="dk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Calibri"/>
                <a:sym typeface="Calibri"/>
              </a:rPr>
              <a:t>ことのふさわしさ</a:t>
            </a:r>
            <a:r>
              <a:rPr lang="ja-JP" sz="1800" dirty="0" smtClean="0">
                <a:solidFill>
                  <a:schemeClr val="dk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Calibri"/>
                <a:sym typeface="Calibri"/>
              </a:rPr>
              <a:t>）</a:t>
            </a:r>
            <a:r>
              <a:rPr lang="ja-JP" sz="2000" dirty="0" smtClean="0">
                <a:solidFill>
                  <a:schemeClr val="dk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Calibri"/>
                <a:sym typeface="Calibri"/>
              </a:rPr>
              <a:t>の</a:t>
            </a:r>
            <a:endParaRPr lang="en-US" altLang="ja-JP" sz="2000" dirty="0" smtClean="0">
              <a:solidFill>
                <a:schemeClr val="dk1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ja-JP" sz="2000" dirty="0" smtClean="0">
                <a:solidFill>
                  <a:schemeClr val="dk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Calibri"/>
                <a:sym typeface="Calibri"/>
              </a:rPr>
              <a:t>ズレ</a:t>
            </a:r>
            <a:r>
              <a:rPr lang="ja-JP" sz="2000" dirty="0">
                <a:solidFill>
                  <a:schemeClr val="dk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Calibri"/>
                <a:sym typeface="Calibri"/>
              </a:rPr>
              <a:t>の生じる原因の測定を</a:t>
            </a:r>
            <a:r>
              <a:rPr lang="ja-JP" sz="20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Calibri"/>
                <a:sym typeface="Calibri"/>
              </a:rPr>
              <a:t>t検定</a:t>
            </a:r>
            <a:r>
              <a:rPr lang="ja-JP" sz="2000" dirty="0">
                <a:solidFill>
                  <a:schemeClr val="dk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Calibri"/>
                <a:sym typeface="Calibri"/>
              </a:rPr>
              <a:t>を用いて行う。</a:t>
            </a:r>
          </a:p>
        </p:txBody>
      </p:sp>
      <p:sp>
        <p:nvSpPr>
          <p:cNvPr id="562" name="Shape 562"/>
          <p:cNvSpPr/>
          <p:nvPr/>
        </p:nvSpPr>
        <p:spPr>
          <a:xfrm>
            <a:off x="852205" y="2036941"/>
            <a:ext cx="2357424" cy="120394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ja-JP" sz="18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Arial"/>
                <a:sym typeface="Arial"/>
              </a:rPr>
              <a:t>公的自己意識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ja-JP" sz="18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Arial"/>
                <a:sym typeface="Arial"/>
              </a:rPr>
              <a:t>の高い</a:t>
            </a:r>
          </a:p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ja-JP" sz="18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Arial"/>
                <a:sym typeface="Arial"/>
              </a:rPr>
              <a:t>グループ</a:t>
            </a:r>
          </a:p>
        </p:txBody>
      </p:sp>
      <p:sp>
        <p:nvSpPr>
          <p:cNvPr id="563" name="Shape 563"/>
          <p:cNvSpPr/>
          <p:nvPr/>
        </p:nvSpPr>
        <p:spPr>
          <a:xfrm>
            <a:off x="4011453" y="2045919"/>
            <a:ext cx="1059910" cy="721200"/>
          </a:xfrm>
          <a:prstGeom prst="ellipse">
            <a:avLst/>
          </a:prstGeom>
          <a:solidFill>
            <a:srgbClr val="007A87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ja-JP" sz="2000">
                <a:solidFill>
                  <a:schemeClr val="lt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Arial"/>
                <a:sym typeface="Arial"/>
              </a:rPr>
              <a:t>サンプル</a:t>
            </a:r>
          </a:p>
        </p:txBody>
      </p:sp>
      <p:sp>
        <p:nvSpPr>
          <p:cNvPr id="564" name="Shape 564"/>
          <p:cNvSpPr/>
          <p:nvPr/>
        </p:nvSpPr>
        <p:spPr>
          <a:xfrm>
            <a:off x="5752078" y="1977874"/>
            <a:ext cx="2336655" cy="1213791"/>
          </a:xfrm>
          <a:prstGeom prst="ellipse">
            <a:avLst/>
          </a:prstGeom>
          <a:solidFill>
            <a:srgbClr val="A4C2F4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ja-JP" sz="1800">
                <a:solidFill>
                  <a:schemeClr val="dk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Arial"/>
                <a:sym typeface="Arial"/>
              </a:rPr>
              <a:t>公的自己意識の低い</a:t>
            </a:r>
          </a:p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ja-JP" sz="1800">
                <a:solidFill>
                  <a:schemeClr val="dk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Arial"/>
                <a:sym typeface="Arial"/>
              </a:rPr>
              <a:t>グループ</a:t>
            </a:r>
          </a:p>
        </p:txBody>
      </p:sp>
      <p:sp>
        <p:nvSpPr>
          <p:cNvPr id="565" name="Shape 565"/>
          <p:cNvSpPr/>
          <p:nvPr/>
        </p:nvSpPr>
        <p:spPr>
          <a:xfrm rot="2869188">
            <a:off x="5116230" y="1870399"/>
            <a:ext cx="693389" cy="56733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rgbClr val="A4C2F4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6" name="Shape 566"/>
          <p:cNvSpPr/>
          <p:nvPr/>
        </p:nvSpPr>
        <p:spPr>
          <a:xfrm rot="-2966894" flipH="1">
            <a:off x="3156732" y="1913716"/>
            <a:ext cx="790449" cy="533142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7104"/>
            </a:avLst>
          </a:prstGeom>
          <a:solidFill>
            <a:schemeClr val="accent2">
              <a:lumMod val="60000"/>
              <a:lumOff val="40000"/>
            </a:scheme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7" name="Shape 567"/>
          <p:cNvSpPr/>
          <p:nvPr/>
        </p:nvSpPr>
        <p:spPr>
          <a:xfrm>
            <a:off x="222000" y="3632053"/>
            <a:ext cx="3509720" cy="150820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ja-JP" sz="18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Arial"/>
                <a:sym typeface="Arial"/>
              </a:rPr>
              <a:t>服装許容度（着ていける）と社会的着装規範（</a:t>
            </a:r>
            <a:r>
              <a:rPr lang="ja-JP" sz="1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Arial"/>
                <a:sym typeface="Arial"/>
              </a:rPr>
              <a:t>着る</a:t>
            </a:r>
            <a:r>
              <a:rPr lang="ja-JP" altLang="en-US" sz="1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Arial"/>
                <a:sym typeface="Arial"/>
              </a:rPr>
              <a:t>こと</a:t>
            </a:r>
            <a:r>
              <a:rPr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Arial"/>
                <a:sym typeface="Arial"/>
              </a:rPr>
              <a:t>のふさわしさ</a:t>
            </a:r>
            <a:r>
              <a:rPr lang="ja-JP" sz="1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Arial"/>
                <a:sym typeface="Arial"/>
              </a:rPr>
              <a:t>）</a:t>
            </a:r>
            <a:r>
              <a:rPr lang="ja-JP" sz="18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Arial"/>
                <a:sym typeface="Arial"/>
              </a:rPr>
              <a:t>との</a:t>
            </a:r>
            <a:r>
              <a:rPr lang="ja-JP" sz="18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Calibri"/>
                <a:sym typeface="Calibri"/>
              </a:rPr>
              <a:t>ズレ</a:t>
            </a:r>
          </a:p>
        </p:txBody>
      </p:sp>
      <p:sp>
        <p:nvSpPr>
          <p:cNvPr id="568" name="Shape 568"/>
          <p:cNvSpPr/>
          <p:nvPr/>
        </p:nvSpPr>
        <p:spPr>
          <a:xfrm>
            <a:off x="5146928" y="3532553"/>
            <a:ext cx="3546953" cy="1614046"/>
          </a:xfrm>
          <a:prstGeom prst="ellipse">
            <a:avLst/>
          </a:prstGeom>
          <a:solidFill>
            <a:srgbClr val="A4C2F4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ja-JP" sz="1800" dirty="0">
                <a:solidFill>
                  <a:schemeClr val="dk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Calibri"/>
                <a:sym typeface="Calibri"/>
              </a:rPr>
              <a:t>服装許容度（着ていける）と社会的着装規範（</a:t>
            </a:r>
            <a:r>
              <a:rPr lang="ja-JP" sz="1800" dirty="0" smtClean="0">
                <a:solidFill>
                  <a:schemeClr val="dk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Calibri"/>
                <a:sym typeface="Calibri"/>
              </a:rPr>
              <a:t>着る</a:t>
            </a:r>
            <a:r>
              <a:rPr lang="ja-JP" altLang="en-US" sz="1800" dirty="0" smtClean="0">
                <a:solidFill>
                  <a:schemeClr val="dk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Calibri"/>
                <a:sym typeface="Calibri"/>
              </a:rPr>
              <a:t>こと</a:t>
            </a:r>
            <a:r>
              <a:rPr lang="ja-JP" altLang="en-US" dirty="0" smtClean="0">
                <a:solidFill>
                  <a:schemeClr val="dk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Calibri"/>
                <a:sym typeface="Calibri"/>
              </a:rPr>
              <a:t>のふさわし</a:t>
            </a:r>
            <a:r>
              <a:rPr lang="ja-JP" altLang="en-US" dirty="0">
                <a:solidFill>
                  <a:schemeClr val="dk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Calibri"/>
                <a:sym typeface="Calibri"/>
              </a:rPr>
              <a:t>さ</a:t>
            </a:r>
            <a:r>
              <a:rPr lang="ja-JP" sz="1800" dirty="0" smtClean="0">
                <a:solidFill>
                  <a:schemeClr val="dk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Calibri"/>
                <a:sym typeface="Calibri"/>
              </a:rPr>
              <a:t>）</a:t>
            </a:r>
            <a:r>
              <a:rPr lang="ja-JP" sz="1800" dirty="0">
                <a:solidFill>
                  <a:schemeClr val="dk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Calibri"/>
                <a:sym typeface="Calibri"/>
              </a:rPr>
              <a:t>とのズレ</a:t>
            </a:r>
          </a:p>
        </p:txBody>
      </p:sp>
      <p:cxnSp>
        <p:nvCxnSpPr>
          <p:cNvPr id="569" name="Shape 569"/>
          <p:cNvCxnSpPr>
            <a:stCxn id="564" idx="4"/>
          </p:cNvCxnSpPr>
          <p:nvPr/>
        </p:nvCxnSpPr>
        <p:spPr>
          <a:xfrm>
            <a:off x="6920405" y="3191665"/>
            <a:ext cx="0" cy="340799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571" name="Shape 571"/>
          <p:cNvCxnSpPr/>
          <p:nvPr/>
        </p:nvCxnSpPr>
        <p:spPr>
          <a:xfrm>
            <a:off x="2024549" y="3247224"/>
            <a:ext cx="0" cy="384829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572" name="Shape 572"/>
          <p:cNvSpPr/>
          <p:nvPr/>
        </p:nvSpPr>
        <p:spPr>
          <a:xfrm rot="-1469714">
            <a:off x="3567851" y="3069816"/>
            <a:ext cx="1742947" cy="1190959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FF00"/>
          </a:solidFill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ja-JP" sz="20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Calibri"/>
                <a:sym typeface="Calibri"/>
              </a:rPr>
              <a:t>比較して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altLang="ja-JP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Calibri"/>
                <a:sym typeface="Calibri"/>
              </a:rPr>
              <a:t>15</a:t>
            </a:r>
            <a:r>
              <a:rPr lang="ja-JP" sz="2000" dirty="0" smtClean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Calibri"/>
                <a:sym typeface="Calibri"/>
              </a:rPr>
              <a:t>パターン</a:t>
            </a:r>
            <a:endParaRPr lang="ja-JP" sz="2000" dirty="0">
              <a:solidFill>
                <a:srgbClr val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ja-JP" sz="20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Calibri"/>
                <a:sym typeface="Calibri"/>
              </a:rPr>
              <a:t>t検定</a:t>
            </a:r>
            <a:r>
              <a:rPr lang="ja-JP" sz="2000" dirty="0" smtClean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Calibri"/>
                <a:sym typeface="Calibri"/>
              </a:rPr>
              <a:t>を</a:t>
            </a:r>
            <a:r>
              <a:rPr lang="ja-JP" altLang="en-US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Calibri"/>
                <a:sym typeface="Calibri"/>
              </a:rPr>
              <a:t>行</a:t>
            </a:r>
            <a:r>
              <a:rPr lang="ja-JP" sz="2000" dirty="0" smtClean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Calibri"/>
                <a:sym typeface="Calibri"/>
              </a:rPr>
              <a:t>う</a:t>
            </a:r>
            <a:endParaRPr lang="ja-JP" sz="2000" dirty="0">
              <a:solidFill>
                <a:srgbClr val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Calibri"/>
              <a:sym typeface="Calibri"/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129014" y="206923"/>
            <a:ext cx="1911246" cy="631044"/>
          </a:xfrm>
          <a:prstGeom prst="roundRect">
            <a:avLst/>
          </a:prstGeom>
          <a:solidFill>
            <a:srgbClr val="007A8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ja-JP" altLang="en-US" sz="32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分析方法</a:t>
            </a:r>
            <a:endParaRPr lang="en-US" sz="32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1963396" y="-101183"/>
            <a:ext cx="7236541" cy="113973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仮説</a:t>
            </a:r>
            <a:r>
              <a:rPr lang="en-US" altLang="ja-JP" sz="28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</a:t>
            </a:r>
            <a:r>
              <a:rPr lang="en-US" altLang="ja-JP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ja-JP" dirty="0">
                <a:solidFill>
                  <a:schemeClr val="dk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Calibri"/>
                <a:sym typeface="Calibri"/>
              </a:rPr>
              <a:t>ジレンマの生じる原因の測定</a:t>
            </a:r>
            <a:r>
              <a:rPr kumimoji="1" lang="en-US" altLang="ja-JP" dirty="0" smtClean="0">
                <a:solidFill>
                  <a:schemeClr val="tx1"/>
                </a:solidFill>
                <a:latin typeface="MS Gothic" charset="-128"/>
                <a:ea typeface="MS Gothic" charset="-128"/>
                <a:cs typeface="MS Gothic" charset="-128"/>
              </a:rPr>
              <a:t>)</a:t>
            </a:r>
            <a:r>
              <a:rPr lang="ja-JP" altLang="en-US" sz="28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について</a:t>
            </a:r>
            <a:r>
              <a:rPr lang="ja-JP" altLang="en-US" sz="24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endParaRPr lang="en-US" altLang="ja-JP" sz="2400" dirty="0" smtClean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lang="en-US" altLang="ja-JP" sz="24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〜t</a:t>
            </a:r>
            <a:r>
              <a:rPr lang="ja-JP" altLang="en-US" sz="24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検定</a:t>
            </a:r>
            <a:r>
              <a:rPr lang="en-US" altLang="ja-JP" sz="24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〜</a:t>
            </a:r>
          </a:p>
        </p:txBody>
      </p:sp>
    </p:spTree>
    <p:extLst>
      <p:ext uri="{BB962C8B-B14F-4D97-AF65-F5344CB8AC3E}">
        <p14:creationId xmlns:p14="http://schemas.microsoft.com/office/powerpoint/2010/main" val="3877902049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/>
          <p:cNvSpPr/>
          <p:nvPr/>
        </p:nvSpPr>
        <p:spPr>
          <a:xfrm>
            <a:off x="123668" y="173966"/>
            <a:ext cx="1424543" cy="629407"/>
          </a:xfrm>
          <a:prstGeom prst="roundRect">
            <a:avLst/>
          </a:prstGeom>
          <a:solidFill>
            <a:srgbClr val="99CF1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ja-JP" altLang="en-US" sz="32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仮説</a:t>
            </a:r>
            <a:endParaRPr lang="en-US" sz="32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7" name="Picture 8" descr="http://3.bp.blogspot.com/-J_ieChK2gew/UYtwyHiCE3I/AAAAAAAARw4/QDXOGJ5wOc8/s800/walk_gir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380" y="2181222"/>
            <a:ext cx="720659" cy="1178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2.bp.blogspot.com/-FdC4TphGB_4/Uab3gvrP1dI/AAAAAAAAUNU/g-MhwDvT4NE/s800/bicycle_woma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75" y="2200087"/>
            <a:ext cx="888213" cy="1196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4.bp.blogspot.com/-ke7saK4PTws/VtofVghdB5I/AAAAAAAA4W0/YJH_oExnMBo/s800/car_gree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331" y="2224339"/>
            <a:ext cx="949270" cy="1083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4.bp.blogspot.com/-grFsR7IJJTs/Us_NJ_QCtZI/AAAAAAAAdFc/Lyf0Qem4p0c/s800/car_bu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162" y="2250536"/>
            <a:ext cx="1137323" cy="1076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4.bp.blogspot.com/-Z_OIZZvkDbY/UrEc875bVQI/AAAAAAAAbvU/3YI2yZvVkQc/s800/01asakurs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838" y="2372663"/>
            <a:ext cx="1251195" cy="87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テキスト ボックス 16"/>
          <p:cNvSpPr txBox="1"/>
          <p:nvPr/>
        </p:nvSpPr>
        <p:spPr>
          <a:xfrm>
            <a:off x="441387" y="2246351"/>
            <a:ext cx="553998" cy="136805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eaVert" wrap="square" rtlCol="0">
            <a:spAutoFit/>
          </a:bodyPr>
          <a:lstStyle/>
          <a:p>
            <a:r>
              <a:rPr kumimoji="1"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交通手段</a:t>
            </a:r>
          </a:p>
        </p:txBody>
      </p:sp>
      <p:sp>
        <p:nvSpPr>
          <p:cNvPr id="18" name="右矢印 17"/>
          <p:cNvSpPr/>
          <p:nvPr/>
        </p:nvSpPr>
        <p:spPr>
          <a:xfrm flipH="1">
            <a:off x="1249128" y="1371718"/>
            <a:ext cx="6980453" cy="920328"/>
          </a:xfrm>
          <a:prstGeom prst="rightArrow">
            <a:avLst/>
          </a:prstGeom>
          <a:gradFill>
            <a:gsLst>
              <a:gs pos="0">
                <a:schemeClr val="bg1"/>
              </a:gs>
              <a:gs pos="60000">
                <a:schemeClr val="accent6"/>
              </a:gs>
            </a:gsLst>
            <a:lin ang="0" scaled="1"/>
          </a:gradFill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bg1"/>
                </a:solidFill>
                <a:latin typeface="MS Gothic" charset="-128"/>
                <a:ea typeface="MS Gothic" charset="-128"/>
                <a:cs typeface="MS Gothic" charset="-128"/>
              </a:rPr>
              <a:t>ズレ</a:t>
            </a:r>
            <a:endParaRPr kumimoji="1" lang="ja-JP" altLang="en-US" sz="2800" dirty="0">
              <a:solidFill>
                <a:schemeClr val="bg1"/>
              </a:solidFill>
              <a:latin typeface="MS Gothic" charset="-128"/>
              <a:ea typeface="MS Gothic" charset="-128"/>
              <a:cs typeface="MS Gothic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754227" y="147902"/>
            <a:ext cx="69415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latin typeface="MS Gothic" charset="-128"/>
                <a:ea typeface="MS Gothic" charset="-128"/>
                <a:cs typeface="MS Gothic" charset="-128"/>
              </a:rPr>
              <a:t>仮説</a:t>
            </a:r>
            <a:r>
              <a:rPr kumimoji="1" lang="en-US" altLang="ja-JP" sz="2800" dirty="0" smtClean="0">
                <a:latin typeface="MS Gothic" charset="-128"/>
                <a:ea typeface="MS Gothic" charset="-128"/>
                <a:cs typeface="MS Gothic" charset="-128"/>
              </a:rPr>
              <a:t>②</a:t>
            </a:r>
            <a:r>
              <a:rPr kumimoji="1" lang="ja-JP" altLang="en-US" sz="2800" dirty="0" smtClean="0">
                <a:latin typeface="MS Gothic" charset="-128"/>
                <a:ea typeface="MS Gothic" charset="-128"/>
                <a:cs typeface="MS Gothic" charset="-128"/>
              </a:rPr>
              <a:t>：</a:t>
            </a:r>
            <a:endParaRPr kumimoji="1" lang="en-US" altLang="ja-JP" sz="2800" dirty="0" smtClean="0">
              <a:latin typeface="MS Gothic" charset="-128"/>
              <a:ea typeface="MS Gothic" charset="-128"/>
              <a:cs typeface="MS Gothic" charset="-128"/>
            </a:endParaRPr>
          </a:p>
          <a:p>
            <a:r>
              <a:rPr kumimoji="1" lang="ja-JP" altLang="en-US" sz="2800" dirty="0" smtClean="0">
                <a:solidFill>
                  <a:srgbClr val="FF0000"/>
                </a:solidFill>
                <a:latin typeface="MS Gothic" charset="-128"/>
                <a:ea typeface="MS Gothic" charset="-128"/>
                <a:cs typeface="MS Gothic" charset="-128"/>
              </a:rPr>
              <a:t>ズレ</a:t>
            </a:r>
            <a:r>
              <a:rPr kumimoji="1" lang="ja-JP" altLang="en-US" sz="2800" dirty="0" smtClean="0">
                <a:latin typeface="MS Gothic" charset="-128"/>
                <a:ea typeface="MS Gothic" charset="-128"/>
                <a:cs typeface="MS Gothic" charset="-128"/>
              </a:rPr>
              <a:t>は交通手段によって異なり、</a:t>
            </a:r>
            <a:r>
              <a:rPr kumimoji="1" lang="ja-JP" altLang="en-US" sz="2800" dirty="0" smtClean="0">
                <a:solidFill>
                  <a:srgbClr val="FF0000"/>
                </a:solidFill>
                <a:latin typeface="MS Gothic" charset="-128"/>
                <a:ea typeface="MS Gothic" charset="-128"/>
                <a:cs typeface="MS Gothic" charset="-128"/>
              </a:rPr>
              <a:t>自転車が最も大きく、この順に小さくなる</a:t>
            </a:r>
            <a:endParaRPr kumimoji="1" lang="ja-JP" altLang="en-US" sz="2800" dirty="0">
              <a:latin typeface="MS Gothic" charset="-128"/>
              <a:ea typeface="MS Gothic" charset="-128"/>
              <a:cs typeface="MS Gothic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59535" y="3743893"/>
            <a:ext cx="8734926" cy="1815882"/>
          </a:xfrm>
          <a:prstGeom prst="rect">
            <a:avLst/>
          </a:prstGeom>
          <a:noFill/>
          <a:ln w="222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FF0000"/>
                </a:solidFill>
                <a:latin typeface="ＭＳ ゴシック"/>
                <a:ea typeface="ＭＳ ゴシック"/>
                <a:cs typeface="ＭＳ ゴシック"/>
              </a:rPr>
              <a:t>大学に行くという同一目的の中</a:t>
            </a:r>
            <a:r>
              <a:rPr kumimoji="1" lang="ja-JP" altLang="en-US" sz="2800" dirty="0" smtClean="0">
                <a:latin typeface="ＭＳ ゴシック"/>
                <a:ea typeface="ＭＳ ゴシック"/>
                <a:cs typeface="ＭＳ ゴシック"/>
              </a:rPr>
              <a:t>では、</a:t>
            </a:r>
            <a:endParaRPr kumimoji="1" lang="en-US" altLang="ja-JP" sz="2800" dirty="0" smtClean="0">
              <a:latin typeface="ＭＳ ゴシック"/>
              <a:ea typeface="ＭＳ ゴシック"/>
              <a:cs typeface="ＭＳ ゴシック"/>
            </a:endParaRPr>
          </a:p>
          <a:p>
            <a:r>
              <a:rPr kumimoji="1" lang="ja-JP" altLang="en-US" sz="2800" u="sng" dirty="0" smtClean="0">
                <a:latin typeface="ＭＳ ゴシック"/>
                <a:ea typeface="ＭＳ ゴシック"/>
                <a:cs typeface="ＭＳ ゴシック"/>
              </a:rPr>
              <a:t>社会的着装規範</a:t>
            </a:r>
            <a:r>
              <a:rPr kumimoji="1" lang="en-US" altLang="ja-JP" sz="2800" dirty="0" smtClean="0">
                <a:latin typeface="ＭＳ ゴシック"/>
                <a:ea typeface="ＭＳ ゴシック"/>
                <a:cs typeface="ＭＳ ゴシック"/>
              </a:rPr>
              <a:t>(</a:t>
            </a:r>
            <a:r>
              <a:rPr kumimoji="1" lang="ja-JP" altLang="en-US" sz="2800" dirty="0" smtClean="0">
                <a:latin typeface="ＭＳ ゴシック"/>
                <a:ea typeface="ＭＳ ゴシック"/>
                <a:cs typeface="ＭＳ ゴシック"/>
              </a:rPr>
              <a:t>着ることがふさわしいと思う</a:t>
            </a:r>
            <a:r>
              <a:rPr kumimoji="1" lang="en-US" altLang="ja-JP" sz="2800" dirty="0" smtClean="0">
                <a:latin typeface="ＭＳ ゴシック"/>
                <a:ea typeface="ＭＳ ゴシック"/>
                <a:cs typeface="ＭＳ ゴシック"/>
              </a:rPr>
              <a:t>)</a:t>
            </a:r>
          </a:p>
          <a:p>
            <a:r>
              <a:rPr kumimoji="1" lang="ja-JP" altLang="en-US" sz="2800" dirty="0" smtClean="0">
                <a:solidFill>
                  <a:srgbClr val="FF0000"/>
                </a:solidFill>
                <a:latin typeface="ＭＳ ゴシック"/>
                <a:ea typeface="ＭＳ ゴシック"/>
                <a:cs typeface="ＭＳ ゴシック"/>
              </a:rPr>
              <a:t>という意識が高いものほど</a:t>
            </a:r>
            <a:r>
              <a:rPr kumimoji="1" lang="ja-JP" altLang="en-US" sz="2800" u="sng" dirty="0" smtClean="0">
                <a:latin typeface="ＭＳ ゴシック"/>
                <a:ea typeface="ＭＳ ゴシック"/>
                <a:cs typeface="ＭＳ ゴシック"/>
              </a:rPr>
              <a:t>服装許容度</a:t>
            </a:r>
            <a:r>
              <a:rPr kumimoji="1" lang="en-US" altLang="ja-JP" sz="2800" dirty="0" smtClean="0">
                <a:latin typeface="ＭＳ ゴシック"/>
                <a:ea typeface="ＭＳ ゴシック"/>
                <a:cs typeface="ＭＳ ゴシック"/>
              </a:rPr>
              <a:t>(</a:t>
            </a:r>
            <a:r>
              <a:rPr kumimoji="1" lang="ja-JP" altLang="en-US" sz="2800" dirty="0" smtClean="0">
                <a:latin typeface="ＭＳ ゴシック"/>
                <a:ea typeface="ＭＳ ゴシック"/>
                <a:cs typeface="ＭＳ ゴシック"/>
              </a:rPr>
              <a:t>着ていける</a:t>
            </a:r>
            <a:r>
              <a:rPr kumimoji="1" lang="en-US" altLang="ja-JP" sz="2800" dirty="0" smtClean="0">
                <a:latin typeface="ＭＳ ゴシック"/>
                <a:ea typeface="ＭＳ ゴシック"/>
                <a:cs typeface="ＭＳ ゴシック"/>
              </a:rPr>
              <a:t>)</a:t>
            </a:r>
          </a:p>
          <a:p>
            <a:r>
              <a:rPr kumimoji="1" lang="ja-JP" altLang="en-US" sz="2800" dirty="0" smtClean="0">
                <a:latin typeface="ＭＳ ゴシック"/>
                <a:ea typeface="ＭＳ ゴシック"/>
                <a:cs typeface="ＭＳ ゴシック"/>
              </a:rPr>
              <a:t>とのズレが</a:t>
            </a:r>
            <a:r>
              <a:rPr kumimoji="1" lang="ja-JP" altLang="en-US" sz="2800" dirty="0" smtClean="0">
                <a:solidFill>
                  <a:srgbClr val="FF0000"/>
                </a:solidFill>
                <a:latin typeface="ＭＳ ゴシック"/>
                <a:ea typeface="ＭＳ ゴシック"/>
                <a:cs typeface="ＭＳ ゴシック"/>
              </a:rPr>
              <a:t>小さくなる</a:t>
            </a:r>
            <a:endParaRPr kumimoji="1" lang="en-US" altLang="ja-JP" sz="2800" dirty="0" smtClean="0">
              <a:solidFill>
                <a:srgbClr val="FF0000"/>
              </a:solidFill>
              <a:latin typeface="ＭＳ ゴシック"/>
              <a:ea typeface="ＭＳ ゴシック"/>
              <a:cs typeface="ＭＳ ゴシック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-46218" y="5657671"/>
            <a:ext cx="9377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latin typeface="ＭＳ ゴシック"/>
                <a:ea typeface="ＭＳ ゴシック"/>
                <a:cs typeface="ＭＳ ゴシック"/>
              </a:rPr>
              <a:t>→</a:t>
            </a:r>
            <a:r>
              <a:rPr kumimoji="1" lang="ja-JP" altLang="en-US" sz="2400" dirty="0" smtClean="0">
                <a:latin typeface="ＭＳ ゴシック"/>
                <a:ea typeface="ＭＳ ゴシック"/>
                <a:cs typeface="ＭＳ ゴシック"/>
              </a:rPr>
              <a:t>仮説</a:t>
            </a:r>
            <a:r>
              <a:rPr kumimoji="1" lang="en-US" altLang="ja-JP" sz="2400" dirty="0" smtClean="0">
                <a:latin typeface="ＭＳ ゴシック"/>
                <a:ea typeface="ＭＳ ゴシック"/>
                <a:cs typeface="ＭＳ ゴシック"/>
              </a:rPr>
              <a:t>①</a:t>
            </a:r>
            <a:r>
              <a:rPr kumimoji="1" lang="en-US" altLang="ja-JP" sz="2000" dirty="0" smtClean="0">
                <a:latin typeface="ＭＳ ゴシック"/>
                <a:ea typeface="ＭＳ ゴシック"/>
                <a:cs typeface="ＭＳ ゴシック"/>
              </a:rPr>
              <a:t>(</a:t>
            </a:r>
            <a:r>
              <a:rPr kumimoji="1" lang="ja-JP" altLang="en-US" sz="2000" dirty="0" smtClean="0">
                <a:latin typeface="ＭＳ ゴシック"/>
                <a:ea typeface="ＭＳ ゴシック"/>
                <a:cs typeface="ＭＳ ゴシック"/>
              </a:rPr>
              <a:t>電車、バス、クルマ、徒歩、自転車の順に社会的着装規範が高い</a:t>
            </a:r>
            <a:r>
              <a:rPr kumimoji="1" lang="en-US" altLang="ja-JP" sz="2000" dirty="0" smtClean="0">
                <a:latin typeface="ＭＳ ゴシック"/>
                <a:ea typeface="ＭＳ ゴシック"/>
                <a:cs typeface="ＭＳ ゴシック"/>
              </a:rPr>
              <a:t>)</a:t>
            </a:r>
            <a:endParaRPr kumimoji="1" lang="en-US" altLang="ja-JP" sz="2400" dirty="0" smtClean="0">
              <a:latin typeface="ＭＳ ゴシック"/>
              <a:ea typeface="ＭＳ ゴシック"/>
              <a:cs typeface="ＭＳ ゴシック"/>
            </a:endParaRPr>
          </a:p>
          <a:p>
            <a:r>
              <a:rPr kumimoji="1" lang="ja-JP" altLang="en-US" sz="2400" dirty="0" smtClean="0">
                <a:latin typeface="ＭＳ ゴシック"/>
                <a:ea typeface="ＭＳ ゴシック"/>
                <a:cs typeface="ＭＳ ゴシック"/>
              </a:rPr>
              <a:t>に基づくことでこの仮説</a:t>
            </a:r>
            <a:r>
              <a:rPr kumimoji="1" lang="en-US" altLang="ja-JP" sz="2400" dirty="0" smtClean="0">
                <a:latin typeface="ＭＳ ゴシック"/>
                <a:ea typeface="ＭＳ ゴシック"/>
                <a:cs typeface="ＭＳ ゴシック"/>
              </a:rPr>
              <a:t>②</a:t>
            </a:r>
            <a:r>
              <a:rPr kumimoji="1" lang="ja-JP" altLang="en-US" sz="2400" dirty="0" smtClean="0">
                <a:latin typeface="ＭＳ ゴシック"/>
                <a:ea typeface="ＭＳ ゴシック"/>
                <a:cs typeface="ＭＳ ゴシック"/>
              </a:rPr>
              <a:t>が導かれる</a:t>
            </a:r>
            <a:endParaRPr kumimoji="1" lang="ja-JP" altLang="en-US" sz="2000" dirty="0">
              <a:latin typeface="ＭＳ ゴシック"/>
              <a:ea typeface="ＭＳ ゴシック"/>
              <a:cs typeface="ＭＳ ゴシック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615050" y="1514592"/>
            <a:ext cx="51383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大</a:t>
            </a:r>
            <a:endParaRPr lang="ja-JP" alt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8349821" y="1535289"/>
            <a:ext cx="51383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小</a:t>
            </a:r>
            <a:endParaRPr lang="ja-JP" alt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5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30A42791-E6D2-4FB2-9CBA-83239462CD19}" type="slidenum">
              <a:rPr lang="en-US" smtClean="0"/>
              <a:t>27</a:t>
            </a:fld>
            <a:endParaRPr 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333836" y="3397213"/>
            <a:ext cx="883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自転車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022560" y="3397213"/>
            <a:ext cx="892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クルマ</a:t>
            </a: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690930" y="3395587"/>
            <a:ext cx="712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バス</a:t>
            </a: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2806858" y="3397213"/>
            <a:ext cx="8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徒歩</a:t>
            </a: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7484957" y="3400465"/>
            <a:ext cx="646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電車</a:t>
            </a:r>
          </a:p>
        </p:txBody>
      </p:sp>
    </p:spTree>
    <p:extLst>
      <p:ext uri="{BB962C8B-B14F-4D97-AF65-F5344CB8AC3E}">
        <p14:creationId xmlns:p14="http://schemas.microsoft.com/office/powerpoint/2010/main" val="108880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Shape 54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buClr>
                <a:srgbClr val="888888"/>
              </a:buClr>
              <a:buSzPct val="25000"/>
            </a:pPr>
            <a:fld id="{00000000-1234-1234-1234-123412341234}" type="slidenum">
              <a:rPr lang="en-US" altLang="ja-JP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srgbClr val="888888"/>
                </a:buClr>
                <a:buSzPct val="25000"/>
              </a:pPr>
              <a:t>28</a:t>
            </a:fld>
            <a:endParaRPr lang="ja-JP" altLang="en-US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6" name="Shape 546"/>
          <p:cNvSpPr/>
          <p:nvPr/>
        </p:nvSpPr>
        <p:spPr>
          <a:xfrm>
            <a:off x="346374" y="1072081"/>
            <a:ext cx="8451257" cy="1163664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75" tIns="34275" rIns="68575" bIns="34275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ja-JP" altLang="en-US" sz="2400" dirty="0">
                <a:solidFill>
                  <a:schemeClr val="dk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Arial"/>
                <a:sym typeface="Arial"/>
              </a:rPr>
              <a:t>この分析は、</a:t>
            </a:r>
            <a:r>
              <a:rPr lang="ja-JP" altLang="en-US" sz="2400" dirty="0">
                <a:solidFill>
                  <a:schemeClr val="accent1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Arial"/>
                <a:sym typeface="Arial"/>
              </a:rPr>
              <a:t>服装許容度</a:t>
            </a:r>
            <a:r>
              <a:rPr lang="en-US" altLang="ja-JP" sz="2400" dirty="0">
                <a:solidFill>
                  <a:schemeClr val="dk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Arial"/>
                <a:sym typeface="Arial"/>
              </a:rPr>
              <a:t>(</a:t>
            </a:r>
            <a:r>
              <a:rPr lang="ja-JP" altLang="en-US" sz="2400" dirty="0">
                <a:solidFill>
                  <a:schemeClr val="dk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Arial"/>
                <a:sym typeface="Arial"/>
              </a:rPr>
              <a:t>着ていける</a:t>
            </a:r>
            <a:r>
              <a:rPr lang="ja-JP" altLang="en-US" sz="2400" dirty="0" smtClean="0">
                <a:solidFill>
                  <a:schemeClr val="dk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Arial"/>
                <a:sym typeface="Arial"/>
              </a:rPr>
              <a:t>か</a:t>
            </a:r>
            <a:r>
              <a:rPr lang="en-US" altLang="ja-JP" sz="2400" dirty="0" smtClean="0">
                <a:solidFill>
                  <a:schemeClr val="dk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Arial"/>
                <a:sym typeface="Arial"/>
              </a:rPr>
              <a:t>)</a:t>
            </a:r>
            <a:r>
              <a:rPr lang="ja-JP" altLang="en-US" sz="2400" dirty="0" smtClean="0">
                <a:solidFill>
                  <a:schemeClr val="dk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Arial"/>
                <a:sym typeface="Arial"/>
              </a:rPr>
              <a:t>と</a:t>
            </a:r>
            <a:r>
              <a:rPr lang="ja-JP" altLang="en-US" sz="2400" dirty="0">
                <a:solidFill>
                  <a:srgbClr val="2E75B6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Arial"/>
                <a:sym typeface="Arial"/>
              </a:rPr>
              <a:t>社会的着装</a:t>
            </a:r>
            <a:r>
              <a:rPr lang="ja-JP" altLang="en-US" sz="2400" dirty="0" smtClean="0">
                <a:solidFill>
                  <a:srgbClr val="2E75B6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Arial"/>
                <a:sym typeface="Arial"/>
              </a:rPr>
              <a:t>規範</a:t>
            </a:r>
            <a:r>
              <a:rPr lang="en-US" altLang="ja-JP" sz="2400" dirty="0">
                <a:solidFill>
                  <a:schemeClr val="dk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Arial"/>
                <a:sym typeface="Arial"/>
              </a:rPr>
              <a:t>(</a:t>
            </a:r>
            <a:r>
              <a:rPr lang="ja-JP" altLang="en-US" sz="2400" dirty="0" smtClean="0">
                <a:solidFill>
                  <a:schemeClr val="dk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Arial"/>
                <a:sym typeface="Arial"/>
              </a:rPr>
              <a:t>着ること</a:t>
            </a:r>
            <a:r>
              <a:rPr lang="ja-JP" altLang="en-US" sz="2400" dirty="0">
                <a:solidFill>
                  <a:schemeClr val="dk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Arial"/>
                <a:sym typeface="Arial"/>
              </a:rPr>
              <a:t>の</a:t>
            </a:r>
            <a:r>
              <a:rPr lang="ja-JP" altLang="en-US" sz="2400" dirty="0" smtClean="0">
                <a:solidFill>
                  <a:schemeClr val="dk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Arial"/>
                <a:sym typeface="Arial"/>
              </a:rPr>
              <a:t>ふさわしさ</a:t>
            </a:r>
            <a:r>
              <a:rPr lang="en-US" altLang="ja-JP" sz="2400" dirty="0" smtClean="0">
                <a:solidFill>
                  <a:schemeClr val="dk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Arial"/>
                <a:sym typeface="Arial"/>
              </a:rPr>
              <a:t>)</a:t>
            </a:r>
            <a:r>
              <a:rPr lang="ja-JP" altLang="en-US" sz="2400" dirty="0" smtClean="0">
                <a:solidFill>
                  <a:schemeClr val="dk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Arial"/>
                <a:sym typeface="Arial"/>
              </a:rPr>
              <a:t>の</a:t>
            </a: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Arial"/>
                <a:sym typeface="Arial"/>
              </a:rPr>
              <a:t>ズレ</a:t>
            </a:r>
            <a:r>
              <a:rPr lang="ja-JP" altLang="en-US" sz="2400" dirty="0">
                <a:solidFill>
                  <a:schemeClr val="dk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Arial"/>
                <a:sym typeface="Arial"/>
              </a:rPr>
              <a:t>が</a:t>
            </a: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Arial"/>
                <a:sym typeface="Arial"/>
              </a:rPr>
              <a:t>交通手段</a:t>
            </a:r>
            <a:r>
              <a:rPr lang="ja-JP" altLang="en-US" sz="2400" dirty="0">
                <a:solidFill>
                  <a:schemeClr val="dk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Arial"/>
                <a:sym typeface="Arial"/>
              </a:rPr>
              <a:t>の違いに</a:t>
            </a:r>
            <a:r>
              <a:rPr lang="ja-JP" altLang="en-US" sz="2400" dirty="0" smtClean="0">
                <a:solidFill>
                  <a:schemeClr val="dk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Arial"/>
                <a:sym typeface="Arial"/>
              </a:rPr>
              <a:t>よって</a:t>
            </a:r>
            <a:endParaRPr lang="en-US" altLang="ja-JP" sz="2400" dirty="0" smtClean="0">
              <a:solidFill>
                <a:schemeClr val="dk1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Arial"/>
              <a:sym typeface="Arial"/>
            </a:endParaRPr>
          </a:p>
          <a:p>
            <a:pPr>
              <a:buClr>
                <a:schemeClr val="dk1"/>
              </a:buClr>
              <a:buSzPct val="25000"/>
            </a:pPr>
            <a:r>
              <a:rPr lang="ja-JP" altLang="en-US" sz="2400" dirty="0" smtClean="0">
                <a:solidFill>
                  <a:schemeClr val="dk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Arial"/>
                <a:sym typeface="Arial"/>
              </a:rPr>
              <a:t>生じるかを</a:t>
            </a:r>
            <a:r>
              <a:rPr lang="ja-JP" altLang="en-US" sz="2400" dirty="0">
                <a:solidFill>
                  <a:schemeClr val="dk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Arial"/>
                <a:sym typeface="Arial"/>
              </a:rPr>
              <a:t>測定するためのものである</a:t>
            </a:r>
          </a:p>
        </p:txBody>
      </p:sp>
      <p:sp>
        <p:nvSpPr>
          <p:cNvPr id="547" name="Shape 547"/>
          <p:cNvSpPr txBox="1"/>
          <p:nvPr/>
        </p:nvSpPr>
        <p:spPr>
          <a:xfrm>
            <a:off x="618753" y="3091268"/>
            <a:ext cx="5454245" cy="681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ja-JP" altLang="en-US" sz="24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Arial"/>
                <a:sym typeface="Arial"/>
              </a:rPr>
              <a:t>・服装ごとに３つデータを分けて行う</a:t>
            </a:r>
          </a:p>
        </p:txBody>
      </p:sp>
      <p:sp>
        <p:nvSpPr>
          <p:cNvPr id="548" name="Shape 548"/>
          <p:cNvSpPr txBox="1"/>
          <p:nvPr/>
        </p:nvSpPr>
        <p:spPr>
          <a:xfrm>
            <a:off x="699475" y="5068728"/>
            <a:ext cx="2595300" cy="681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ja-JP" altLang="en-US" sz="2400" u="sng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Arial"/>
                <a:sym typeface="Arial"/>
              </a:rPr>
              <a:t>この分析の結果</a:t>
            </a:r>
          </a:p>
        </p:txBody>
      </p:sp>
      <p:sp>
        <p:nvSpPr>
          <p:cNvPr id="549" name="Shape 549"/>
          <p:cNvSpPr txBox="1"/>
          <p:nvPr/>
        </p:nvSpPr>
        <p:spPr>
          <a:xfrm>
            <a:off x="963075" y="5761026"/>
            <a:ext cx="3304800" cy="85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ズレ</a:t>
            </a:r>
            <a:r>
              <a:rPr lang="ja-JP" altLang="en-US" sz="2400" dirty="0">
                <a:solidFill>
                  <a:schemeClr val="dk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Arial"/>
                <a:sym typeface="Arial"/>
              </a:rPr>
              <a:t>の交通手段による</a:t>
            </a:r>
          </a:p>
          <a:p>
            <a:pPr>
              <a:buClr>
                <a:schemeClr val="dk1"/>
              </a:buClr>
              <a:buSzPct val="25000"/>
            </a:pPr>
            <a:r>
              <a:rPr lang="ja-JP" altLang="en-US" sz="2400" dirty="0">
                <a:solidFill>
                  <a:schemeClr val="dk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Arial"/>
                <a:sym typeface="Arial"/>
              </a:rPr>
              <a:t>効果が有意</a:t>
            </a:r>
          </a:p>
        </p:txBody>
      </p:sp>
      <p:sp>
        <p:nvSpPr>
          <p:cNvPr id="550" name="Shape 550"/>
          <p:cNvSpPr/>
          <p:nvPr/>
        </p:nvSpPr>
        <p:spPr>
          <a:xfrm>
            <a:off x="4227300" y="5955725"/>
            <a:ext cx="689400" cy="486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" name="Shape 551"/>
          <p:cNvSpPr txBox="1"/>
          <p:nvPr/>
        </p:nvSpPr>
        <p:spPr>
          <a:xfrm>
            <a:off x="5281601" y="5934428"/>
            <a:ext cx="1981843" cy="681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ja-JP" altLang="en-US" sz="2400">
                <a:solidFill>
                  <a:schemeClr val="dk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Arial"/>
                <a:sym typeface="Arial"/>
              </a:rPr>
              <a:t>仮説の検証</a:t>
            </a:r>
          </a:p>
        </p:txBody>
      </p:sp>
      <p:sp>
        <p:nvSpPr>
          <p:cNvPr id="552" name="Shape 552"/>
          <p:cNvSpPr txBox="1"/>
          <p:nvPr/>
        </p:nvSpPr>
        <p:spPr>
          <a:xfrm>
            <a:off x="553970" y="3772565"/>
            <a:ext cx="7961380" cy="8309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ja-JP" altLang="en-US" sz="2400" dirty="0">
                <a:solidFill>
                  <a:schemeClr val="dk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Arial"/>
                <a:sym typeface="Arial"/>
              </a:rPr>
              <a:t>・帰無仮説：５つの交通手段の</a:t>
            </a:r>
            <a:r>
              <a:rPr lang="ja-JP" altLang="en-US" sz="2400" dirty="0">
                <a:solidFill>
                  <a:srgbClr val="2E75B6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Arial"/>
                <a:sym typeface="Arial"/>
              </a:rPr>
              <a:t>服装</a:t>
            </a:r>
            <a:r>
              <a:rPr lang="ja-JP" altLang="en-US" sz="2400" dirty="0" smtClean="0">
                <a:solidFill>
                  <a:srgbClr val="2E75B6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Arial"/>
                <a:sym typeface="Arial"/>
              </a:rPr>
              <a:t>許容度</a:t>
            </a:r>
            <a:r>
              <a:rPr lang="ja-JP" altLang="en-US" sz="2400" dirty="0" smtClean="0">
                <a:solidFill>
                  <a:schemeClr val="dk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Arial"/>
                <a:sym typeface="Arial"/>
              </a:rPr>
              <a:t>と</a:t>
            </a:r>
            <a:endParaRPr lang="ja-JP" altLang="en-US" sz="2400" dirty="0">
              <a:solidFill>
                <a:schemeClr val="dk1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Arial"/>
              <a:sym typeface="Arial"/>
            </a:endParaRPr>
          </a:p>
          <a:p>
            <a:pPr>
              <a:buSzPct val="25000"/>
            </a:pPr>
            <a:r>
              <a:rPr lang="ja-JP" altLang="en-US" sz="2400" dirty="0">
                <a:solidFill>
                  <a:schemeClr val="dk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Arial"/>
                <a:sym typeface="Arial"/>
              </a:rPr>
              <a:t>　　　</a:t>
            </a:r>
            <a:r>
              <a:rPr lang="ja-JP" altLang="en-US" sz="2400" dirty="0" smtClean="0">
                <a:solidFill>
                  <a:schemeClr val="dk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Arial"/>
                <a:sym typeface="Arial"/>
              </a:rPr>
              <a:t>　　　</a:t>
            </a:r>
            <a:r>
              <a:rPr lang="ja-JP" altLang="en-US" sz="2400" dirty="0" smtClean="0">
                <a:solidFill>
                  <a:srgbClr val="2E75B6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Arial"/>
                <a:sym typeface="Arial"/>
              </a:rPr>
              <a:t>社会的</a:t>
            </a:r>
            <a:r>
              <a:rPr lang="ja-JP" altLang="en-US" sz="2400" dirty="0">
                <a:solidFill>
                  <a:srgbClr val="2E75B6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Arial"/>
                <a:sym typeface="Arial"/>
              </a:rPr>
              <a:t>着装</a:t>
            </a:r>
            <a:r>
              <a:rPr lang="ja-JP" altLang="en-US" sz="2400" dirty="0" smtClean="0">
                <a:solidFill>
                  <a:srgbClr val="2E75B6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Arial"/>
                <a:sym typeface="Arial"/>
              </a:rPr>
              <a:t>規範</a:t>
            </a:r>
            <a:r>
              <a:rPr lang="ja-JP" altLang="en-US" sz="2400" dirty="0" smtClean="0">
                <a:solidFill>
                  <a:schemeClr val="dk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Arial"/>
                <a:sym typeface="Arial"/>
              </a:rPr>
              <a:t>の</a:t>
            </a: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ズレ</a:t>
            </a:r>
            <a:r>
              <a:rPr lang="ja-JP" altLang="en-US" sz="2400" dirty="0">
                <a:solidFill>
                  <a:schemeClr val="dk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Arial"/>
                <a:sym typeface="Arial"/>
              </a:rPr>
              <a:t>の平均</a:t>
            </a:r>
            <a:r>
              <a:rPr lang="ja-JP" altLang="en-US" sz="2400" dirty="0">
                <a:solidFill>
                  <a:schemeClr val="dk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値</a:t>
            </a:r>
            <a:r>
              <a:rPr lang="ja-JP" altLang="en-US" sz="2400" dirty="0">
                <a:solidFill>
                  <a:schemeClr val="dk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Arial"/>
                <a:sym typeface="Arial"/>
              </a:rPr>
              <a:t>に差はない</a:t>
            </a:r>
          </a:p>
        </p:txBody>
      </p:sp>
      <p:sp>
        <p:nvSpPr>
          <p:cNvPr id="553" name="Shape 553"/>
          <p:cNvSpPr/>
          <p:nvPr/>
        </p:nvSpPr>
        <p:spPr>
          <a:xfrm>
            <a:off x="3221618" y="3283579"/>
            <a:ext cx="2331076" cy="1974764"/>
          </a:xfrm>
          <a:prstGeom prst="mathMultiply">
            <a:avLst>
              <a:gd name="adj1" fmla="val 23520"/>
            </a:avLst>
          </a:prstGeom>
          <a:solidFill>
            <a:srgbClr val="FF0000"/>
          </a:solidFill>
          <a:ln w="127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53969" y="2526268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u="sng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一元配置分散分析</a:t>
            </a:r>
            <a:endParaRPr lang="en-US" sz="2800" u="sng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1963396" y="-101183"/>
            <a:ext cx="7236541" cy="113973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仮説</a:t>
            </a:r>
            <a:r>
              <a:rPr lang="en-US" altLang="ja-JP" sz="28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</a:t>
            </a:r>
            <a:r>
              <a:rPr lang="en-US" altLang="ja-JP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社会的着装規範が高くなる交通手段の順番</a:t>
            </a:r>
            <a:r>
              <a:rPr kumimoji="1" lang="en-US" altLang="ja-JP" dirty="0" smtClean="0">
                <a:solidFill>
                  <a:schemeClr val="tx1"/>
                </a:solidFill>
                <a:latin typeface="MS Gothic" charset="-128"/>
                <a:ea typeface="MS Gothic" charset="-128"/>
                <a:cs typeface="MS Gothic" charset="-128"/>
              </a:rPr>
              <a:t>)</a:t>
            </a:r>
            <a:r>
              <a:rPr lang="ja-JP" altLang="en-US" sz="28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について</a:t>
            </a:r>
            <a:r>
              <a:rPr lang="ja-JP" altLang="en-US" sz="24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endParaRPr lang="en-US" altLang="ja-JP" sz="2400" dirty="0" smtClean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lang="en-US" altLang="ja-JP" sz="24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〜</a:t>
            </a:r>
            <a:r>
              <a:rPr lang="ja-JP" altLang="en-US" sz="24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一元配置分散分析</a:t>
            </a:r>
            <a:r>
              <a:rPr lang="en-US" altLang="ja-JP" sz="24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〜</a:t>
            </a:r>
          </a:p>
        </p:txBody>
      </p:sp>
      <p:sp>
        <p:nvSpPr>
          <p:cNvPr id="15" name="角丸四角形 14"/>
          <p:cNvSpPr/>
          <p:nvPr/>
        </p:nvSpPr>
        <p:spPr>
          <a:xfrm>
            <a:off x="129014" y="206923"/>
            <a:ext cx="1911246" cy="631044"/>
          </a:xfrm>
          <a:prstGeom prst="roundRect">
            <a:avLst/>
          </a:prstGeom>
          <a:solidFill>
            <a:srgbClr val="007A8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ja-JP" altLang="en-US" sz="32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分析方法</a:t>
            </a:r>
            <a:endParaRPr lang="en-US" sz="32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95812519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51301"/>
            <a:ext cx="7772400" cy="1051877"/>
          </a:xfrm>
        </p:spPr>
        <p:txBody>
          <a:bodyPr/>
          <a:lstStyle/>
          <a:p>
            <a:r>
              <a:rPr kumimoji="1"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集団に関する調査</a:t>
            </a:r>
            <a:endParaRPr kumimoji="1" lang="ja-JP" altLang="en-US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2791-E6D2-4FB2-9CBA-83239462CD19}" type="slidenum">
              <a:rPr lang="en-US" smtClean="0"/>
              <a:t>29</a:t>
            </a:fld>
            <a:endParaRPr lang="en-US"/>
          </a:p>
        </p:txBody>
      </p:sp>
      <p:sp>
        <p:nvSpPr>
          <p:cNvPr id="6" name="正方形/長方形 5"/>
          <p:cNvSpPr/>
          <p:nvPr/>
        </p:nvSpPr>
        <p:spPr>
          <a:xfrm>
            <a:off x="4377884" y="2873828"/>
            <a:ext cx="4080315" cy="1933303"/>
          </a:xfrm>
          <a:prstGeom prst="rect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グループ化 2"/>
          <p:cNvGrpSpPr/>
          <p:nvPr/>
        </p:nvGrpSpPr>
        <p:grpSpPr>
          <a:xfrm>
            <a:off x="346821" y="1545064"/>
            <a:ext cx="8111378" cy="5118876"/>
            <a:chOff x="49354" y="912579"/>
            <a:chExt cx="8900505" cy="5867498"/>
          </a:xfrm>
        </p:grpSpPr>
        <p:sp>
          <p:nvSpPr>
            <p:cNvPr id="8" name="Shape 159"/>
            <p:cNvSpPr/>
            <p:nvPr/>
          </p:nvSpPr>
          <p:spPr>
            <a:xfrm>
              <a:off x="3645926" y="1018901"/>
              <a:ext cx="1852147" cy="444137"/>
            </a:xfrm>
            <a:prstGeom prst="roundRect">
              <a:avLst>
                <a:gd name="adj" fmla="val 16667"/>
              </a:avLst>
            </a:prstGeom>
            <a:solidFill>
              <a:srgbClr val="EE0026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ja-JP" sz="2000" dirty="0">
                  <a:solidFill>
                    <a:schemeClr val="lt1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  <a:cs typeface="Arial"/>
                  <a:sym typeface="Arial"/>
                </a:rPr>
                <a:t>背景・目的</a:t>
              </a:r>
            </a:p>
          </p:txBody>
        </p:sp>
        <p:grpSp>
          <p:nvGrpSpPr>
            <p:cNvPr id="9" name="Shape 160"/>
            <p:cNvGrpSpPr/>
            <p:nvPr/>
          </p:nvGrpSpPr>
          <p:grpSpPr>
            <a:xfrm>
              <a:off x="2461370" y="1463038"/>
              <a:ext cx="4239876" cy="876266"/>
              <a:chOff x="2461370" y="1463038"/>
              <a:chExt cx="4239876" cy="876266"/>
            </a:xfrm>
          </p:grpSpPr>
          <p:cxnSp>
            <p:nvCxnSpPr>
              <p:cNvPr id="54" name="Shape 161"/>
              <p:cNvCxnSpPr/>
              <p:nvPr/>
            </p:nvCxnSpPr>
            <p:spPr>
              <a:xfrm>
                <a:off x="4572000" y="1463038"/>
                <a:ext cx="0" cy="600900"/>
              </a:xfrm>
              <a:prstGeom prst="straightConnector1">
                <a:avLst/>
              </a:prstGeom>
              <a:noFill/>
              <a:ln w="57150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55" name="Shape 162"/>
              <p:cNvCxnSpPr/>
              <p:nvPr/>
            </p:nvCxnSpPr>
            <p:spPr>
              <a:xfrm rot="10800000">
                <a:off x="2461373" y="2063931"/>
                <a:ext cx="4239872" cy="0"/>
              </a:xfrm>
              <a:prstGeom prst="straightConnector1">
                <a:avLst/>
              </a:prstGeom>
              <a:noFill/>
              <a:ln w="57150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56" name="Shape 163"/>
              <p:cNvCxnSpPr/>
              <p:nvPr/>
            </p:nvCxnSpPr>
            <p:spPr>
              <a:xfrm flipH="1">
                <a:off x="2461370" y="2038859"/>
                <a:ext cx="2" cy="300446"/>
              </a:xfrm>
              <a:prstGeom prst="straightConnector1">
                <a:avLst/>
              </a:prstGeom>
              <a:noFill/>
              <a:ln w="57150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</p:grpSp>
        <p:grpSp>
          <p:nvGrpSpPr>
            <p:cNvPr id="10" name="Shape 164"/>
            <p:cNvGrpSpPr/>
            <p:nvPr/>
          </p:nvGrpSpPr>
          <p:grpSpPr>
            <a:xfrm>
              <a:off x="49354" y="927646"/>
              <a:ext cx="4177933" cy="5852431"/>
              <a:chOff x="49354" y="915454"/>
              <a:chExt cx="4177933" cy="5852431"/>
            </a:xfrm>
          </p:grpSpPr>
          <p:sp>
            <p:nvSpPr>
              <p:cNvPr id="22" name="Shape 165"/>
              <p:cNvSpPr/>
              <p:nvPr/>
            </p:nvSpPr>
            <p:spPr>
              <a:xfrm>
                <a:off x="2198487" y="4753306"/>
                <a:ext cx="1479378" cy="444136"/>
              </a:xfrm>
              <a:prstGeom prst="roundRect">
                <a:avLst>
                  <a:gd name="adj" fmla="val 16667"/>
                </a:avLst>
              </a:prstGeom>
              <a:solidFill>
                <a:srgbClr val="007A87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SzPct val="25000"/>
                  <a:buNone/>
                </a:pPr>
                <a:r>
                  <a:rPr lang="ja-JP" sz="2000" dirty="0">
                    <a:solidFill>
                      <a:schemeClr val="lt1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Arial"/>
                    <a:sym typeface="Arial"/>
                  </a:rPr>
                  <a:t>②の分析</a:t>
                </a:r>
              </a:p>
            </p:txBody>
          </p:sp>
          <p:grpSp>
            <p:nvGrpSpPr>
              <p:cNvPr id="23" name="Shape 166"/>
              <p:cNvGrpSpPr/>
              <p:nvPr/>
            </p:nvGrpSpPr>
            <p:grpSpPr>
              <a:xfrm>
                <a:off x="49354" y="915454"/>
                <a:ext cx="4177933" cy="5852431"/>
                <a:chOff x="49354" y="915454"/>
                <a:chExt cx="4177933" cy="5852431"/>
              </a:xfrm>
            </p:grpSpPr>
            <p:cxnSp>
              <p:nvCxnSpPr>
                <p:cNvPr id="24" name="Shape 167"/>
                <p:cNvCxnSpPr/>
                <p:nvPr/>
              </p:nvCxnSpPr>
              <p:spPr>
                <a:xfrm>
                  <a:off x="2468176" y="3341942"/>
                  <a:ext cx="0" cy="600892"/>
                </a:xfrm>
                <a:prstGeom prst="straightConnector1">
                  <a:avLst/>
                </a:prstGeom>
                <a:noFill/>
                <a:ln w="57150" cap="flat" cmpd="sng">
                  <a:solidFill>
                    <a:schemeClr val="dk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sp>
              <p:nvSpPr>
                <p:cNvPr id="25" name="Shape 168"/>
                <p:cNvSpPr/>
                <p:nvPr/>
              </p:nvSpPr>
              <p:spPr>
                <a:xfrm>
                  <a:off x="1296317" y="3701180"/>
                  <a:ext cx="2364377" cy="444137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33A23D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SzPct val="25000"/>
                    <a:buNone/>
                  </a:pPr>
                  <a:r>
                    <a:rPr lang="ja-JP" dirty="0">
                      <a:solidFill>
                        <a:schemeClr val="lt1"/>
                      </a:solidFill>
                      <a:latin typeface="ＭＳ ゴシック" panose="020B0609070205080204" pitchFamily="49" charset="-128"/>
                      <a:ea typeface="ＭＳ ゴシック" panose="020B0609070205080204" pitchFamily="49" charset="-128"/>
                      <a:cs typeface="Arial"/>
                      <a:sym typeface="Arial"/>
                    </a:rPr>
                    <a:t>調査(アンケート)</a:t>
                  </a:r>
                </a:p>
              </p:txBody>
            </p:sp>
            <p:grpSp>
              <p:nvGrpSpPr>
                <p:cNvPr id="26" name="Shape 169"/>
                <p:cNvGrpSpPr/>
                <p:nvPr/>
              </p:nvGrpSpPr>
              <p:grpSpPr>
                <a:xfrm>
                  <a:off x="628835" y="2327340"/>
                  <a:ext cx="3598452" cy="732623"/>
                  <a:chOff x="628835" y="2327340"/>
                  <a:chExt cx="3598452" cy="732623"/>
                </a:xfrm>
              </p:grpSpPr>
              <p:grpSp>
                <p:nvGrpSpPr>
                  <p:cNvPr id="48" name="Shape 172"/>
                  <p:cNvGrpSpPr/>
                  <p:nvPr/>
                </p:nvGrpSpPr>
                <p:grpSpPr>
                  <a:xfrm>
                    <a:off x="1296317" y="2327340"/>
                    <a:ext cx="2280357" cy="306987"/>
                    <a:chOff x="1292519" y="2366553"/>
                    <a:chExt cx="2280357" cy="306987"/>
                  </a:xfrm>
                </p:grpSpPr>
                <p:cxnSp>
                  <p:nvCxnSpPr>
                    <p:cNvPr id="51" name="Shape 173"/>
                    <p:cNvCxnSpPr/>
                    <p:nvPr/>
                  </p:nvCxnSpPr>
                  <p:spPr>
                    <a:xfrm flipH="1">
                      <a:off x="1292519" y="2385064"/>
                      <a:ext cx="2280357" cy="5419"/>
                    </a:xfrm>
                    <a:prstGeom prst="straightConnector1">
                      <a:avLst/>
                    </a:prstGeom>
                    <a:noFill/>
                    <a:ln w="57150" cap="flat" cmpd="sng">
                      <a:solidFill>
                        <a:schemeClr val="dk1"/>
                      </a:solidFill>
                      <a:prstDash val="solid"/>
                      <a:miter/>
                      <a:headEnd type="none" w="med" len="med"/>
                      <a:tailEnd type="none" w="med" len="med"/>
                    </a:ln>
                  </p:spPr>
                </p:cxnSp>
                <p:cxnSp>
                  <p:nvCxnSpPr>
                    <p:cNvPr id="52" name="Shape 174"/>
                    <p:cNvCxnSpPr/>
                    <p:nvPr/>
                  </p:nvCxnSpPr>
                  <p:spPr>
                    <a:xfrm flipH="1">
                      <a:off x="1292520" y="2373094"/>
                      <a:ext cx="2" cy="300446"/>
                    </a:xfrm>
                    <a:prstGeom prst="straightConnector1">
                      <a:avLst/>
                    </a:prstGeom>
                    <a:noFill/>
                    <a:ln w="57150" cap="flat" cmpd="sng">
                      <a:solidFill>
                        <a:schemeClr val="dk1"/>
                      </a:solidFill>
                      <a:prstDash val="solid"/>
                      <a:miter/>
                      <a:headEnd type="none" w="med" len="med"/>
                      <a:tailEnd type="none" w="med" len="med"/>
                    </a:ln>
                  </p:spPr>
                </p:cxnSp>
                <p:cxnSp>
                  <p:nvCxnSpPr>
                    <p:cNvPr id="53" name="Shape 175"/>
                    <p:cNvCxnSpPr/>
                    <p:nvPr/>
                  </p:nvCxnSpPr>
                  <p:spPr>
                    <a:xfrm flipH="1">
                      <a:off x="3563604" y="2366553"/>
                      <a:ext cx="2" cy="300446"/>
                    </a:xfrm>
                    <a:prstGeom prst="straightConnector1">
                      <a:avLst/>
                    </a:prstGeom>
                    <a:noFill/>
                    <a:ln w="57150" cap="flat" cmpd="sng">
                      <a:solidFill>
                        <a:schemeClr val="dk1"/>
                      </a:solidFill>
                      <a:prstDash val="solid"/>
                      <a:miter/>
                      <a:headEnd type="none" w="med" len="med"/>
                      <a:tailEnd type="none" w="med" len="med"/>
                    </a:ln>
                  </p:spPr>
                </p:cxnSp>
              </p:grpSp>
              <p:sp>
                <p:nvSpPr>
                  <p:cNvPr id="49" name="Shape 170"/>
                  <p:cNvSpPr/>
                  <p:nvPr/>
                </p:nvSpPr>
                <p:spPr>
                  <a:xfrm>
                    <a:off x="628835" y="2615826"/>
                    <a:ext cx="1327367" cy="444137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99CF15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buSzPct val="25000"/>
                      <a:buNone/>
                    </a:pPr>
                    <a:r>
                      <a:rPr lang="ja-JP" sz="2000" dirty="0">
                        <a:solidFill>
                          <a:schemeClr val="lt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Arial"/>
                        <a:sym typeface="Arial"/>
                      </a:rPr>
                      <a:t>仮説①</a:t>
                    </a:r>
                  </a:p>
                </p:txBody>
              </p:sp>
              <p:sp>
                <p:nvSpPr>
                  <p:cNvPr id="50" name="Shape 171"/>
                  <p:cNvSpPr/>
                  <p:nvPr/>
                </p:nvSpPr>
                <p:spPr>
                  <a:xfrm>
                    <a:off x="2899921" y="2614748"/>
                    <a:ext cx="1327367" cy="444137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99CF15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buSzPct val="25000"/>
                      <a:buNone/>
                    </a:pPr>
                    <a:r>
                      <a:rPr lang="ja-JP" sz="2000" dirty="0">
                        <a:solidFill>
                          <a:schemeClr val="lt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Arial"/>
                        <a:sym typeface="Arial"/>
                      </a:rPr>
                      <a:t>仮説②</a:t>
                    </a:r>
                  </a:p>
                </p:txBody>
              </p:sp>
            </p:grpSp>
            <p:grpSp>
              <p:nvGrpSpPr>
                <p:cNvPr id="27" name="Shape 176"/>
                <p:cNvGrpSpPr/>
                <p:nvPr/>
              </p:nvGrpSpPr>
              <p:grpSpPr>
                <a:xfrm rot="10800000">
                  <a:off x="1279183" y="3058885"/>
                  <a:ext cx="2280357" cy="306987"/>
                  <a:chOff x="1292519" y="2366553"/>
                  <a:chExt cx="2280357" cy="306987"/>
                </a:xfrm>
              </p:grpSpPr>
              <p:cxnSp>
                <p:nvCxnSpPr>
                  <p:cNvPr id="45" name="Shape 177"/>
                  <p:cNvCxnSpPr/>
                  <p:nvPr/>
                </p:nvCxnSpPr>
                <p:spPr>
                  <a:xfrm flipH="1">
                    <a:off x="1292519" y="2385064"/>
                    <a:ext cx="2280357" cy="5419"/>
                  </a:xfrm>
                  <a:prstGeom prst="straightConnector1">
                    <a:avLst/>
                  </a:prstGeom>
                  <a:noFill/>
                  <a:ln w="57150" cap="flat" cmpd="sng">
                    <a:solidFill>
                      <a:schemeClr val="dk1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46" name="Shape 178"/>
                  <p:cNvCxnSpPr/>
                  <p:nvPr/>
                </p:nvCxnSpPr>
                <p:spPr>
                  <a:xfrm flipH="1">
                    <a:off x="1292520" y="2373094"/>
                    <a:ext cx="2" cy="300446"/>
                  </a:xfrm>
                  <a:prstGeom prst="straightConnector1">
                    <a:avLst/>
                  </a:prstGeom>
                  <a:noFill/>
                  <a:ln w="57150" cap="flat" cmpd="sng">
                    <a:solidFill>
                      <a:schemeClr val="dk1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47" name="Shape 179"/>
                  <p:cNvCxnSpPr/>
                  <p:nvPr/>
                </p:nvCxnSpPr>
                <p:spPr>
                  <a:xfrm flipH="1">
                    <a:off x="3563604" y="2366553"/>
                    <a:ext cx="2" cy="300446"/>
                  </a:xfrm>
                  <a:prstGeom prst="straightConnector1">
                    <a:avLst/>
                  </a:prstGeom>
                  <a:noFill/>
                  <a:ln w="57150" cap="flat" cmpd="sng">
                    <a:solidFill>
                      <a:schemeClr val="dk1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</p:cxnSp>
            </p:grpSp>
            <p:grpSp>
              <p:nvGrpSpPr>
                <p:cNvPr id="28" name="Shape 180"/>
                <p:cNvGrpSpPr/>
                <p:nvPr/>
              </p:nvGrpSpPr>
              <p:grpSpPr>
                <a:xfrm>
                  <a:off x="357506" y="4440437"/>
                  <a:ext cx="2692580" cy="756321"/>
                  <a:chOff x="401789" y="2327340"/>
                  <a:chExt cx="2692580" cy="756321"/>
                </a:xfrm>
              </p:grpSpPr>
              <p:sp>
                <p:nvSpPr>
                  <p:cNvPr id="40" name="Shape 181"/>
                  <p:cNvSpPr/>
                  <p:nvPr/>
                </p:nvSpPr>
                <p:spPr>
                  <a:xfrm>
                    <a:off x="401789" y="2639524"/>
                    <a:ext cx="1479378" cy="444137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7A87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buSzPct val="25000"/>
                      <a:buNone/>
                    </a:pPr>
                    <a:r>
                      <a:rPr lang="ja-JP" sz="2000" dirty="0">
                        <a:solidFill>
                          <a:schemeClr val="lt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Arial"/>
                        <a:sym typeface="Arial"/>
                      </a:rPr>
                      <a:t>①の分析</a:t>
                    </a:r>
                  </a:p>
                </p:txBody>
              </p:sp>
              <p:grpSp>
                <p:nvGrpSpPr>
                  <p:cNvPr id="41" name="Shape 182"/>
                  <p:cNvGrpSpPr/>
                  <p:nvPr/>
                </p:nvGrpSpPr>
                <p:grpSpPr>
                  <a:xfrm>
                    <a:off x="1296317" y="2327340"/>
                    <a:ext cx="1798052" cy="306987"/>
                    <a:chOff x="1292519" y="2366553"/>
                    <a:chExt cx="1798052" cy="306987"/>
                  </a:xfrm>
                </p:grpSpPr>
                <p:cxnSp>
                  <p:nvCxnSpPr>
                    <p:cNvPr id="42" name="Shape 183"/>
                    <p:cNvCxnSpPr/>
                    <p:nvPr/>
                  </p:nvCxnSpPr>
                  <p:spPr>
                    <a:xfrm flipH="1">
                      <a:off x="1292519" y="2380342"/>
                      <a:ext cx="1757801" cy="10141"/>
                    </a:xfrm>
                    <a:prstGeom prst="straightConnector1">
                      <a:avLst/>
                    </a:prstGeom>
                    <a:noFill/>
                    <a:ln w="57150" cap="flat" cmpd="sng">
                      <a:solidFill>
                        <a:schemeClr val="dk1"/>
                      </a:solidFill>
                      <a:prstDash val="solid"/>
                      <a:miter/>
                      <a:headEnd type="none" w="med" len="med"/>
                      <a:tailEnd type="none" w="med" len="med"/>
                    </a:ln>
                  </p:spPr>
                </p:cxnSp>
                <p:cxnSp>
                  <p:nvCxnSpPr>
                    <p:cNvPr id="43" name="Shape 184"/>
                    <p:cNvCxnSpPr/>
                    <p:nvPr/>
                  </p:nvCxnSpPr>
                  <p:spPr>
                    <a:xfrm flipH="1">
                      <a:off x="1292520" y="2373094"/>
                      <a:ext cx="2" cy="300446"/>
                    </a:xfrm>
                    <a:prstGeom prst="straightConnector1">
                      <a:avLst/>
                    </a:prstGeom>
                    <a:noFill/>
                    <a:ln w="57150" cap="flat" cmpd="sng">
                      <a:solidFill>
                        <a:schemeClr val="dk1"/>
                      </a:solidFill>
                      <a:prstDash val="solid"/>
                      <a:miter/>
                      <a:headEnd type="none" w="med" len="med"/>
                      <a:tailEnd type="none" w="med" len="med"/>
                    </a:ln>
                  </p:spPr>
                </p:cxnSp>
                <p:cxnSp>
                  <p:nvCxnSpPr>
                    <p:cNvPr id="44" name="Shape 185"/>
                    <p:cNvCxnSpPr/>
                    <p:nvPr/>
                  </p:nvCxnSpPr>
                  <p:spPr>
                    <a:xfrm flipH="1">
                      <a:off x="3090569" y="2366553"/>
                      <a:ext cx="2" cy="300447"/>
                    </a:xfrm>
                    <a:prstGeom prst="straightConnector1">
                      <a:avLst/>
                    </a:prstGeom>
                    <a:noFill/>
                    <a:ln w="57150" cap="flat" cmpd="sng">
                      <a:solidFill>
                        <a:schemeClr val="dk1"/>
                      </a:solidFill>
                      <a:prstDash val="solid"/>
                      <a:miter/>
                      <a:headEnd type="none" w="med" len="med"/>
                      <a:tailEnd type="none" w="med" len="med"/>
                    </a:ln>
                  </p:spPr>
                </p:cxnSp>
              </p:grpSp>
            </p:grpSp>
            <p:cxnSp>
              <p:nvCxnSpPr>
                <p:cNvPr id="29" name="Shape 186"/>
                <p:cNvCxnSpPr/>
                <p:nvPr/>
              </p:nvCxnSpPr>
              <p:spPr>
                <a:xfrm flipH="1">
                  <a:off x="2461366" y="4153780"/>
                  <a:ext cx="2" cy="300446"/>
                </a:xfrm>
                <a:prstGeom prst="straightConnector1">
                  <a:avLst/>
                </a:prstGeom>
                <a:noFill/>
                <a:ln w="57150" cap="flat" cmpd="sng">
                  <a:solidFill>
                    <a:schemeClr val="dk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30" name="Shape 187"/>
                <p:cNvCxnSpPr/>
                <p:nvPr/>
              </p:nvCxnSpPr>
              <p:spPr>
                <a:xfrm flipH="1">
                  <a:off x="68246" y="4962559"/>
                  <a:ext cx="4353" cy="1547999"/>
                </a:xfrm>
                <a:prstGeom prst="straightConnector1">
                  <a:avLst/>
                </a:prstGeom>
                <a:noFill/>
                <a:ln w="57150" cap="flat" cmpd="sng">
                  <a:solidFill>
                    <a:schemeClr val="dk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31" name="Shape 188"/>
                <p:cNvCxnSpPr/>
                <p:nvPr/>
              </p:nvCxnSpPr>
              <p:spPr>
                <a:xfrm rot="5400000" flipH="1">
                  <a:off x="199576" y="4811426"/>
                  <a:ext cx="2" cy="300446"/>
                </a:xfrm>
                <a:prstGeom prst="straightConnector1">
                  <a:avLst/>
                </a:prstGeom>
                <a:noFill/>
                <a:ln w="57150" cap="flat" cmpd="sng">
                  <a:solidFill>
                    <a:schemeClr val="dk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32" name="Shape 189"/>
                <p:cNvCxnSpPr/>
                <p:nvPr/>
              </p:nvCxnSpPr>
              <p:spPr>
                <a:xfrm rot="5400000" flipH="1">
                  <a:off x="199576" y="5586460"/>
                  <a:ext cx="2" cy="300446"/>
                </a:xfrm>
                <a:prstGeom prst="straightConnector1">
                  <a:avLst/>
                </a:prstGeom>
                <a:noFill/>
                <a:ln w="57150" cap="flat" cmpd="sng">
                  <a:solidFill>
                    <a:schemeClr val="dk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33" name="Shape 190"/>
                <p:cNvCxnSpPr/>
                <p:nvPr/>
              </p:nvCxnSpPr>
              <p:spPr>
                <a:xfrm rot="5400000" flipH="1">
                  <a:off x="199576" y="6345898"/>
                  <a:ext cx="2" cy="300446"/>
                </a:xfrm>
                <a:prstGeom prst="straightConnector1">
                  <a:avLst/>
                </a:prstGeom>
                <a:noFill/>
                <a:ln w="57150" cap="flat" cmpd="sng">
                  <a:solidFill>
                    <a:schemeClr val="dk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sp>
              <p:nvSpPr>
                <p:cNvPr id="34" name="Shape 191"/>
                <p:cNvSpPr/>
                <p:nvPr/>
              </p:nvSpPr>
              <p:spPr>
                <a:xfrm>
                  <a:off x="324089" y="5299396"/>
                  <a:ext cx="1929032" cy="96425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SzPct val="25000"/>
                    <a:buNone/>
                  </a:pPr>
                  <a:r>
                    <a:rPr lang="ja-JP" dirty="0">
                      <a:solidFill>
                        <a:schemeClr val="lt1"/>
                      </a:solidFill>
                      <a:latin typeface="ＭＳ ゴシック" panose="020B0609070205080204" pitchFamily="49" charset="-128"/>
                      <a:ea typeface="ＭＳ ゴシック" panose="020B0609070205080204" pitchFamily="49" charset="-128"/>
                      <a:cs typeface="Arial"/>
                      <a:sym typeface="Arial"/>
                    </a:rPr>
                    <a:t>リターン・</a:t>
                  </a:r>
                </a:p>
                <a:p>
                  <a:pPr marL="0" marR="0" lvl="0" indent="0" algn="ctr" rtl="0">
                    <a:spcBef>
                      <a:spcPts val="0"/>
                    </a:spcBef>
                    <a:buSzPct val="25000"/>
                    <a:buNone/>
                  </a:pPr>
                  <a:r>
                    <a:rPr lang="ja-JP" dirty="0" smtClean="0">
                      <a:solidFill>
                        <a:schemeClr val="lt1"/>
                      </a:solidFill>
                      <a:latin typeface="ＭＳ ゴシック" panose="020B0609070205080204" pitchFamily="49" charset="-128"/>
                      <a:ea typeface="ＭＳ ゴシック" panose="020B0609070205080204" pitchFamily="49" charset="-128"/>
                      <a:cs typeface="Arial"/>
                      <a:sym typeface="Arial"/>
                    </a:rPr>
                    <a:t>ポテンシャル</a:t>
                  </a:r>
                  <a:endParaRPr lang="en-US" altLang="ja-JP" dirty="0" smtClean="0">
                    <a:solidFill>
                      <a:schemeClr val="lt1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Arial"/>
                    <a:sym typeface="Arial"/>
                  </a:endParaRPr>
                </a:p>
                <a:p>
                  <a:pPr marL="0" marR="0" lvl="0" indent="0" algn="ctr" rtl="0">
                    <a:spcBef>
                      <a:spcPts val="0"/>
                    </a:spcBef>
                    <a:buSzPct val="25000"/>
                    <a:buNone/>
                  </a:pPr>
                  <a:r>
                    <a:rPr lang="ja-JP" dirty="0" smtClean="0">
                      <a:solidFill>
                        <a:schemeClr val="lt1"/>
                      </a:solidFill>
                      <a:latin typeface="ＭＳ ゴシック" panose="020B0609070205080204" pitchFamily="49" charset="-128"/>
                      <a:ea typeface="ＭＳ ゴシック" panose="020B0609070205080204" pitchFamily="49" charset="-128"/>
                      <a:cs typeface="Arial"/>
                      <a:sym typeface="Arial"/>
                    </a:rPr>
                    <a:t>モデル</a:t>
                  </a:r>
                  <a:endParaRPr lang="ja-JP" dirty="0">
                    <a:solidFill>
                      <a:schemeClr val="lt1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Arial"/>
                    <a:sym typeface="Arial"/>
                  </a:endParaRPr>
                </a:p>
              </p:txBody>
            </p:sp>
            <p:sp>
              <p:nvSpPr>
                <p:cNvPr id="35" name="Shape 192"/>
                <p:cNvSpPr/>
                <p:nvPr/>
              </p:nvSpPr>
              <p:spPr>
                <a:xfrm>
                  <a:off x="348822" y="6323749"/>
                  <a:ext cx="1904299" cy="44413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SzPct val="25000"/>
                    <a:buNone/>
                  </a:pPr>
                  <a:r>
                    <a:rPr lang="en-US" altLang="ja-JP" sz="2000" dirty="0" smtClean="0">
                      <a:solidFill>
                        <a:schemeClr val="lt1"/>
                      </a:solidFill>
                      <a:latin typeface="ＭＳ ゴシック" panose="020B0609070205080204" pitchFamily="49" charset="-128"/>
                      <a:ea typeface="ＭＳ ゴシック" panose="020B0609070205080204" pitchFamily="49" charset="-128"/>
                      <a:cs typeface="Arial"/>
                      <a:sym typeface="Arial"/>
                    </a:rPr>
                    <a:t>t</a:t>
                  </a:r>
                  <a:r>
                    <a:rPr lang="ja-JP" altLang="en-US" sz="2000" dirty="0" smtClean="0">
                      <a:solidFill>
                        <a:schemeClr val="lt1"/>
                      </a:solidFill>
                      <a:latin typeface="ＭＳ ゴシック" panose="020B0609070205080204" pitchFamily="49" charset="-128"/>
                      <a:ea typeface="ＭＳ ゴシック" panose="020B0609070205080204" pitchFamily="49" charset="-128"/>
                      <a:cs typeface="Arial"/>
                      <a:sym typeface="Arial"/>
                    </a:rPr>
                    <a:t>検定</a:t>
                  </a:r>
                  <a:endParaRPr lang="ja-JP" sz="2000" dirty="0">
                    <a:solidFill>
                      <a:schemeClr val="lt1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Arial"/>
                    <a:sym typeface="Arial"/>
                  </a:endParaRPr>
                </a:p>
              </p:txBody>
            </p:sp>
            <p:cxnSp>
              <p:nvCxnSpPr>
                <p:cNvPr id="36" name="Shape 193"/>
                <p:cNvCxnSpPr/>
                <p:nvPr/>
              </p:nvCxnSpPr>
              <p:spPr>
                <a:xfrm flipH="1">
                  <a:off x="3038084" y="5185019"/>
                  <a:ext cx="4353" cy="971999"/>
                </a:xfrm>
                <a:prstGeom prst="straightConnector1">
                  <a:avLst/>
                </a:prstGeom>
                <a:noFill/>
                <a:ln w="57150" cap="flat" cmpd="sng">
                  <a:solidFill>
                    <a:schemeClr val="dk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37" name="Shape 194"/>
                <p:cNvCxnSpPr/>
                <p:nvPr/>
              </p:nvCxnSpPr>
              <p:spPr>
                <a:xfrm rot="5400000" flipH="1">
                  <a:off x="3123782" y="6006797"/>
                  <a:ext cx="2" cy="300446"/>
                </a:xfrm>
                <a:prstGeom prst="straightConnector1">
                  <a:avLst/>
                </a:prstGeom>
                <a:noFill/>
                <a:ln w="57150" cap="flat" cmpd="sng">
                  <a:solidFill>
                    <a:schemeClr val="dk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sp>
              <p:nvSpPr>
                <p:cNvPr id="38" name="Shape 195"/>
                <p:cNvSpPr/>
                <p:nvPr/>
              </p:nvSpPr>
              <p:spPr>
                <a:xfrm>
                  <a:off x="2396279" y="5696802"/>
                  <a:ext cx="1471252" cy="809719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F75BC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SzPct val="25000"/>
                    <a:buNone/>
                  </a:pPr>
                  <a:r>
                    <a:rPr lang="ja-JP" altLang="en-US" sz="2000" dirty="0" smtClean="0">
                      <a:solidFill>
                        <a:schemeClr val="lt1"/>
                      </a:solidFill>
                      <a:latin typeface="ＭＳ ゴシック" panose="020B0609070205080204" pitchFamily="49" charset="-128"/>
                      <a:ea typeface="ＭＳ ゴシック" panose="020B0609070205080204" pitchFamily="49" charset="-128"/>
                      <a:cs typeface="Arial"/>
                      <a:sym typeface="Arial"/>
                    </a:rPr>
                    <a:t>一元配置</a:t>
                  </a:r>
                  <a:endParaRPr lang="en-US" altLang="ja-JP" sz="2000" dirty="0" smtClean="0">
                    <a:solidFill>
                      <a:schemeClr val="lt1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Arial"/>
                    <a:sym typeface="Arial"/>
                  </a:endParaRPr>
                </a:p>
                <a:p>
                  <a:pPr marL="0" marR="0" lvl="0" indent="0" algn="ctr" rtl="0">
                    <a:spcBef>
                      <a:spcPts val="0"/>
                    </a:spcBef>
                    <a:buSzPct val="25000"/>
                    <a:buNone/>
                  </a:pPr>
                  <a:r>
                    <a:rPr lang="ja-JP" altLang="en-US" sz="2000" dirty="0" smtClean="0">
                      <a:solidFill>
                        <a:schemeClr val="lt1"/>
                      </a:solidFill>
                      <a:latin typeface="ＭＳ ゴシック" panose="020B0609070205080204" pitchFamily="49" charset="-128"/>
                      <a:ea typeface="ＭＳ ゴシック" panose="020B0609070205080204" pitchFamily="49" charset="-128"/>
                      <a:cs typeface="Arial"/>
                      <a:sym typeface="Arial"/>
                    </a:rPr>
                    <a:t>分散分析</a:t>
                  </a:r>
                  <a:endParaRPr lang="ja-JP" sz="2000" dirty="0">
                    <a:solidFill>
                      <a:schemeClr val="lt1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Arial"/>
                    <a:sym typeface="Arial"/>
                  </a:endParaRPr>
                </a:p>
              </p:txBody>
            </p:sp>
            <p:sp>
              <p:nvSpPr>
                <p:cNvPr id="39" name="Shape 196"/>
                <p:cNvSpPr/>
                <p:nvPr/>
              </p:nvSpPr>
              <p:spPr>
                <a:xfrm>
                  <a:off x="89441" y="915454"/>
                  <a:ext cx="2491910" cy="901337"/>
                </a:xfrm>
                <a:prstGeom prst="wedgeEllipseCallout">
                  <a:avLst>
                    <a:gd name="adj1" fmla="val 14320"/>
                    <a:gd name="adj2" fmla="val 94384"/>
                  </a:avLst>
                </a:prstGeom>
                <a:solidFill>
                  <a:schemeClr val="accent1"/>
                </a:solidFill>
                <a:ln w="12700" cap="flat" cmpd="sng">
                  <a:solidFill>
                    <a:srgbClr val="42719B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SzPct val="25000"/>
                    <a:buNone/>
                  </a:pPr>
                  <a:r>
                    <a:rPr lang="ja-JP" sz="2000" dirty="0">
                      <a:solidFill>
                        <a:schemeClr val="lt1"/>
                      </a:solidFill>
                      <a:latin typeface="ＭＳ ゴシック" panose="020B0609070205080204" pitchFamily="49" charset="-128"/>
                      <a:ea typeface="ＭＳ ゴシック" panose="020B0609070205080204" pitchFamily="49" charset="-128"/>
                      <a:cs typeface="Arial"/>
                      <a:sym typeface="Arial"/>
                    </a:rPr>
                    <a:t>個人に</a:t>
                  </a:r>
                </a:p>
                <a:p>
                  <a:pPr marL="0" marR="0" lvl="0" indent="0" algn="ctr" rtl="0">
                    <a:spcBef>
                      <a:spcPts val="0"/>
                    </a:spcBef>
                    <a:buSzPct val="25000"/>
                    <a:buNone/>
                  </a:pPr>
                  <a:r>
                    <a:rPr lang="ja-JP" sz="2000" dirty="0">
                      <a:solidFill>
                        <a:schemeClr val="lt1"/>
                      </a:solidFill>
                      <a:latin typeface="ＭＳ ゴシック" panose="020B0609070205080204" pitchFamily="49" charset="-128"/>
                      <a:ea typeface="ＭＳ ゴシック" panose="020B0609070205080204" pitchFamily="49" charset="-128"/>
                      <a:cs typeface="Arial"/>
                      <a:sym typeface="Arial"/>
                    </a:rPr>
                    <a:t>関する調査</a:t>
                  </a:r>
                </a:p>
              </p:txBody>
            </p:sp>
          </p:grpSp>
        </p:grpSp>
        <p:cxnSp>
          <p:nvCxnSpPr>
            <p:cNvPr id="11" name="Shape 199"/>
            <p:cNvCxnSpPr/>
            <p:nvPr/>
          </p:nvCxnSpPr>
          <p:spPr>
            <a:xfrm>
              <a:off x="6701246" y="2038859"/>
              <a:ext cx="0" cy="600892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grpSp>
          <p:nvGrpSpPr>
            <p:cNvPr id="12" name="グループ化 1"/>
            <p:cNvGrpSpPr/>
            <p:nvPr/>
          </p:nvGrpSpPr>
          <p:grpSpPr>
            <a:xfrm>
              <a:off x="4526923" y="912579"/>
              <a:ext cx="4422936" cy="3387999"/>
              <a:chOff x="4526923" y="912579"/>
              <a:chExt cx="4422936" cy="3387999"/>
            </a:xfrm>
          </p:grpSpPr>
          <p:cxnSp>
            <p:nvCxnSpPr>
              <p:cNvPr id="13" name="Shape 198"/>
              <p:cNvCxnSpPr/>
              <p:nvPr/>
            </p:nvCxnSpPr>
            <p:spPr>
              <a:xfrm flipH="1">
                <a:off x="6696604" y="2996963"/>
                <a:ext cx="2" cy="300446"/>
              </a:xfrm>
              <a:prstGeom prst="straightConnector1">
                <a:avLst/>
              </a:prstGeom>
              <a:noFill/>
              <a:ln w="57150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sp>
            <p:nvSpPr>
              <p:cNvPr id="14" name="Shape 200"/>
              <p:cNvSpPr/>
              <p:nvPr/>
            </p:nvSpPr>
            <p:spPr>
              <a:xfrm>
                <a:off x="6037562" y="2614747"/>
                <a:ext cx="1327367" cy="444137"/>
              </a:xfrm>
              <a:prstGeom prst="roundRect">
                <a:avLst>
                  <a:gd name="adj" fmla="val 16667"/>
                </a:avLst>
              </a:prstGeom>
              <a:solidFill>
                <a:srgbClr val="99CF15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SzPct val="25000"/>
                  <a:buNone/>
                </a:pPr>
                <a:r>
                  <a:rPr lang="ja-JP" sz="2000" dirty="0">
                    <a:solidFill>
                      <a:schemeClr val="lt1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Arial"/>
                    <a:sym typeface="Arial"/>
                  </a:rPr>
                  <a:t>仮説③</a:t>
                </a:r>
              </a:p>
            </p:txBody>
          </p:sp>
          <p:sp>
            <p:nvSpPr>
              <p:cNvPr id="15" name="Shape 201"/>
              <p:cNvSpPr/>
              <p:nvPr/>
            </p:nvSpPr>
            <p:spPr>
              <a:xfrm>
                <a:off x="4526923" y="3569785"/>
                <a:ext cx="2068284" cy="730793"/>
              </a:xfrm>
              <a:prstGeom prst="roundRect">
                <a:avLst>
                  <a:gd name="adj" fmla="val 16667"/>
                </a:avLst>
              </a:prstGeom>
              <a:solidFill>
                <a:srgbClr val="33A23D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SzPct val="25000"/>
                  <a:buNone/>
                </a:pPr>
                <a:r>
                  <a:rPr lang="ja-JP" sz="2000" dirty="0">
                    <a:solidFill>
                      <a:schemeClr val="lt1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Arial"/>
                    <a:sym typeface="Arial"/>
                  </a:rPr>
                  <a:t>調査1</a:t>
                </a:r>
              </a:p>
              <a:p>
                <a:pPr marL="0" marR="0" lvl="0" indent="0" algn="ctr" rtl="0">
                  <a:spcBef>
                    <a:spcPts val="0"/>
                  </a:spcBef>
                  <a:buSzPct val="25000"/>
                  <a:buNone/>
                </a:pPr>
                <a:r>
                  <a:rPr lang="ja-JP" dirty="0">
                    <a:solidFill>
                      <a:schemeClr val="lt1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Arial"/>
                    <a:sym typeface="Arial"/>
                  </a:rPr>
                  <a:t>(実情調査)</a:t>
                </a:r>
              </a:p>
            </p:txBody>
          </p:sp>
          <p:sp>
            <p:nvSpPr>
              <p:cNvPr id="16" name="Shape 202"/>
              <p:cNvSpPr/>
              <p:nvPr/>
            </p:nvSpPr>
            <p:spPr>
              <a:xfrm>
                <a:off x="6807279" y="3566691"/>
                <a:ext cx="2068284" cy="730793"/>
              </a:xfrm>
              <a:prstGeom prst="roundRect">
                <a:avLst>
                  <a:gd name="adj" fmla="val 16667"/>
                </a:avLst>
              </a:prstGeom>
              <a:solidFill>
                <a:srgbClr val="33A23D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SzPct val="25000"/>
                  <a:buNone/>
                </a:pPr>
                <a:r>
                  <a:rPr lang="ja-JP" sz="2000" dirty="0">
                    <a:solidFill>
                      <a:schemeClr val="lt1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Arial"/>
                    <a:sym typeface="Arial"/>
                  </a:rPr>
                  <a:t>調査2</a:t>
                </a:r>
              </a:p>
              <a:p>
                <a:pPr marL="0" marR="0" lvl="0" indent="0" algn="ctr" rtl="0">
                  <a:spcBef>
                    <a:spcPts val="0"/>
                  </a:spcBef>
                  <a:buSzPct val="25000"/>
                  <a:buNone/>
                </a:pPr>
                <a:r>
                  <a:rPr lang="ja-JP" dirty="0">
                    <a:solidFill>
                      <a:schemeClr val="lt1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Arial"/>
                    <a:sym typeface="Arial"/>
                  </a:rPr>
                  <a:t>(</a:t>
                </a:r>
                <a:r>
                  <a:rPr lang="ja-JP" dirty="0" smtClean="0">
                    <a:solidFill>
                      <a:schemeClr val="lt1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Arial"/>
                    <a:sym typeface="Arial"/>
                  </a:rPr>
                  <a:t>イメージ</a:t>
                </a:r>
                <a:r>
                  <a:rPr lang="ja-JP" altLang="en-US" dirty="0" smtClean="0">
                    <a:solidFill>
                      <a:schemeClr val="lt1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Arial"/>
                    <a:sym typeface="Arial"/>
                  </a:rPr>
                  <a:t>調査</a:t>
                </a:r>
                <a:r>
                  <a:rPr lang="ja-JP" dirty="0" smtClean="0">
                    <a:solidFill>
                      <a:schemeClr val="lt1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Arial"/>
                    <a:sym typeface="Arial"/>
                  </a:rPr>
                  <a:t>)</a:t>
                </a:r>
                <a:endParaRPr lang="ja-JP" dirty="0">
                  <a:solidFill>
                    <a:schemeClr val="lt1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  <a:cs typeface="Arial"/>
                  <a:sym typeface="Arial"/>
                </a:endParaRPr>
              </a:p>
            </p:txBody>
          </p:sp>
          <p:grpSp>
            <p:nvGrpSpPr>
              <p:cNvPr id="17" name="Shape 203"/>
              <p:cNvGrpSpPr/>
              <p:nvPr/>
            </p:nvGrpSpPr>
            <p:grpSpPr>
              <a:xfrm>
                <a:off x="5561065" y="3275505"/>
                <a:ext cx="2280357" cy="306987"/>
                <a:chOff x="1292519" y="2366553"/>
                <a:chExt cx="2280357" cy="306987"/>
              </a:xfrm>
            </p:grpSpPr>
            <p:cxnSp>
              <p:nvCxnSpPr>
                <p:cNvPr id="19" name="Shape 204"/>
                <p:cNvCxnSpPr/>
                <p:nvPr/>
              </p:nvCxnSpPr>
              <p:spPr>
                <a:xfrm flipH="1">
                  <a:off x="1292519" y="2385064"/>
                  <a:ext cx="2280357" cy="5419"/>
                </a:xfrm>
                <a:prstGeom prst="straightConnector1">
                  <a:avLst/>
                </a:prstGeom>
                <a:noFill/>
                <a:ln w="57150" cap="flat" cmpd="sng">
                  <a:solidFill>
                    <a:schemeClr val="dk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20" name="Shape 205"/>
                <p:cNvCxnSpPr/>
                <p:nvPr/>
              </p:nvCxnSpPr>
              <p:spPr>
                <a:xfrm flipH="1">
                  <a:off x="1292520" y="2373094"/>
                  <a:ext cx="2" cy="300446"/>
                </a:xfrm>
                <a:prstGeom prst="straightConnector1">
                  <a:avLst/>
                </a:prstGeom>
                <a:noFill/>
                <a:ln w="57150" cap="flat" cmpd="sng">
                  <a:solidFill>
                    <a:schemeClr val="dk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21" name="Shape 206"/>
                <p:cNvCxnSpPr/>
                <p:nvPr/>
              </p:nvCxnSpPr>
              <p:spPr>
                <a:xfrm flipH="1">
                  <a:off x="3563604" y="2366553"/>
                  <a:ext cx="2" cy="300446"/>
                </a:xfrm>
                <a:prstGeom prst="straightConnector1">
                  <a:avLst/>
                </a:prstGeom>
                <a:noFill/>
                <a:ln w="57150" cap="flat" cmpd="sng">
                  <a:solidFill>
                    <a:schemeClr val="dk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18" name="Shape 207"/>
              <p:cNvSpPr/>
              <p:nvPr/>
            </p:nvSpPr>
            <p:spPr>
              <a:xfrm>
                <a:off x="6457950" y="912579"/>
                <a:ext cx="2491909" cy="901338"/>
              </a:xfrm>
              <a:prstGeom prst="wedgeEllipseCallout">
                <a:avLst>
                  <a:gd name="adj1" fmla="val -24472"/>
                  <a:gd name="adj2" fmla="val 101630"/>
                </a:avLst>
              </a:prstGeom>
              <a:solidFill>
                <a:schemeClr val="accent1"/>
              </a:solidFill>
              <a:ln w="12700" cap="flat" cmpd="sng">
                <a:solidFill>
                  <a:srgbClr val="42719B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SzPct val="25000"/>
                  <a:buNone/>
                </a:pPr>
                <a:r>
                  <a:rPr lang="ja-JP" sz="2000" dirty="0">
                    <a:solidFill>
                      <a:schemeClr val="lt1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Arial"/>
                    <a:sym typeface="Arial"/>
                  </a:rPr>
                  <a:t>集団に</a:t>
                </a:r>
              </a:p>
              <a:p>
                <a:pPr marL="0" marR="0" lvl="0" indent="0" algn="ctr" rtl="0">
                  <a:spcBef>
                    <a:spcPts val="0"/>
                  </a:spcBef>
                  <a:buSzPct val="25000"/>
                  <a:buNone/>
                </a:pPr>
                <a:r>
                  <a:rPr lang="ja-JP" sz="2000" dirty="0">
                    <a:solidFill>
                      <a:schemeClr val="lt1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Arial"/>
                    <a:sym typeface="Arial"/>
                  </a:rPr>
                  <a:t>関する調査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0634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2430707"/>
            <a:ext cx="9144000" cy="1998715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dirty="0" smtClean="0">
                <a:latin typeface="HGS明朝E" panose="02020900000000000000" pitchFamily="18" charset="-128"/>
                <a:ea typeface="HGS明朝E" panose="02020900000000000000" pitchFamily="18" charset="-128"/>
                <a:cs typeface="HGP明朝E"/>
              </a:rPr>
              <a:t>ここまでどのような</a:t>
            </a:r>
            <a:r>
              <a:rPr kumimoji="1" lang="en-US" altLang="ja-JP" dirty="0" smtClean="0">
                <a:latin typeface="HGS明朝E" panose="02020900000000000000" pitchFamily="18" charset="-128"/>
                <a:ea typeface="HGS明朝E" panose="02020900000000000000" pitchFamily="18" charset="-128"/>
                <a:cs typeface="HGP明朝E"/>
              </a:rPr>
              <a:t/>
            </a:r>
            <a:br>
              <a:rPr kumimoji="1" lang="en-US" altLang="ja-JP" dirty="0" smtClean="0">
                <a:latin typeface="HGS明朝E" panose="02020900000000000000" pitchFamily="18" charset="-128"/>
                <a:ea typeface="HGS明朝E" panose="02020900000000000000" pitchFamily="18" charset="-128"/>
                <a:cs typeface="HGP明朝E"/>
              </a:rPr>
            </a:br>
            <a:r>
              <a:rPr kumimoji="1" lang="ja-JP" altLang="en-US" dirty="0" smtClean="0">
                <a:solidFill>
                  <a:srgbClr val="0000FF"/>
                </a:solidFill>
                <a:latin typeface="HGS明朝E" panose="02020900000000000000" pitchFamily="18" charset="-128"/>
                <a:ea typeface="HGS明朝E" panose="02020900000000000000" pitchFamily="18" charset="-128"/>
                <a:cs typeface="HGP明朝E"/>
              </a:rPr>
              <a:t>交通手段</a:t>
            </a:r>
            <a:r>
              <a:rPr kumimoji="1" lang="ja-JP" altLang="en-US" dirty="0" smtClean="0">
                <a:latin typeface="HGS明朝E" panose="02020900000000000000" pitchFamily="18" charset="-128"/>
                <a:ea typeface="HGS明朝E" panose="02020900000000000000" pitchFamily="18" charset="-128"/>
                <a:cs typeface="HGP明朝E"/>
              </a:rPr>
              <a:t>を使って来ましたか</a:t>
            </a:r>
            <a:r>
              <a:rPr kumimoji="1" lang="ja-JP" altLang="en-US" dirty="0" smtClean="0">
                <a:solidFill>
                  <a:srgbClr val="000000"/>
                </a:solidFill>
                <a:latin typeface="HGS明朝E" panose="02020900000000000000" pitchFamily="18" charset="-128"/>
                <a:ea typeface="HGS明朝E" panose="02020900000000000000" pitchFamily="18" charset="-128"/>
                <a:cs typeface="HGP明朝E"/>
              </a:rPr>
              <a:t>？</a:t>
            </a:r>
            <a:endParaRPr kumimoji="1" lang="ja-JP" altLang="en-US" dirty="0">
              <a:solidFill>
                <a:srgbClr val="000000"/>
              </a:solidFill>
              <a:latin typeface="HGS明朝E" panose="02020900000000000000" pitchFamily="18" charset="-128"/>
              <a:ea typeface="HGS明朝E" panose="02020900000000000000" pitchFamily="18" charset="-128"/>
              <a:cs typeface="HGP明朝E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2791-E6D2-4FB2-9CBA-83239462CD1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28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123669" y="178566"/>
            <a:ext cx="2149268" cy="839209"/>
          </a:xfrm>
          <a:prstGeom prst="roundRect">
            <a:avLst/>
          </a:prstGeom>
          <a:solidFill>
            <a:srgbClr val="093F8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ja-JP" altLang="en-US" sz="32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目的</a:t>
            </a:r>
            <a:endParaRPr lang="en-US" sz="32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 flipH="1">
            <a:off x="2323736" y="333173"/>
            <a:ext cx="3340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大学に関する調査</a:t>
            </a:r>
            <a:endParaRPr lang="en-US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5014" y="5712399"/>
            <a:ext cx="9144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u="sng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ズレの大きさが大学のイメージに影響する</a:t>
            </a:r>
            <a:r>
              <a:rPr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ことが分かれば</a:t>
            </a: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、</a:t>
            </a:r>
            <a:endParaRPr lang="en-US" altLang="ja-JP" sz="24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lang="ja-JP" altLang="en-US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公共交通の整備が重要である</a:t>
            </a: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と言えるのでは</a:t>
            </a:r>
            <a:r>
              <a:rPr lang="en-US" altLang="ja-JP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??</a:t>
            </a:r>
          </a:p>
          <a:p>
            <a:endParaRPr lang="en-US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2791-E6D2-4FB2-9CBA-83239462CD19}" type="slidenum">
              <a:rPr lang="en-US" smtClean="0"/>
              <a:t>30</a:t>
            </a:fld>
            <a:endParaRPr lang="en-US"/>
          </a:p>
        </p:txBody>
      </p:sp>
      <p:grpSp>
        <p:nvGrpSpPr>
          <p:cNvPr id="24" name="グループ化 23"/>
          <p:cNvGrpSpPr/>
          <p:nvPr/>
        </p:nvGrpSpPr>
        <p:grpSpPr>
          <a:xfrm>
            <a:off x="198287" y="2711437"/>
            <a:ext cx="8808552" cy="1161991"/>
            <a:chOff x="-1866" y="3457486"/>
            <a:chExt cx="8808552" cy="1161991"/>
          </a:xfrm>
        </p:grpSpPr>
        <p:sp>
          <p:nvSpPr>
            <p:cNvPr id="8" name="テキスト ボックス 7"/>
            <p:cNvSpPr txBox="1"/>
            <p:nvPr/>
          </p:nvSpPr>
          <p:spPr>
            <a:xfrm>
              <a:off x="-1866" y="3776871"/>
              <a:ext cx="19800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000" b="1" dirty="0" smtClean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ズレ</a:t>
              </a:r>
              <a:r>
                <a:rPr lang="ja-JP" altLang="en-US" sz="2000" b="1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の大きさ：</a:t>
              </a:r>
              <a:endParaRPr lang="en-US" altLang="ja-JP" sz="20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pic>
          <p:nvPicPr>
            <p:cNvPr id="11" name="Picture 6" descr="http://4.bp.blogspot.com/-Z_OIZZvkDbY/UrEc875bVQI/AAAAAAAAbvU/3YI2yZvVkQc/s800/01asakursa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2870" y="3660382"/>
              <a:ext cx="1103816" cy="7689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http://4.bp.blogspot.com/-grFsR7IJJTs/Us_NJ_QCtZI/AAAAAAAAdFc/Lyf0Qem4p0c/s800/car_bus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920" y="3583404"/>
              <a:ext cx="985103" cy="9325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http://4.bp.blogspot.com/-ke7saK4PTws/VtofVghdB5I/AAAAAAAA4W0/YJH_oExnMBo/s800/car_gree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5763" y="3601641"/>
              <a:ext cx="835025" cy="9528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http://2.bp.blogspot.com/-FdC4TphGB_4/Uab3gvrP1dI/AAAAAAAAUNU/g-MhwDvT4NE/s800/bicycle_woman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7068" y="3457486"/>
              <a:ext cx="772679" cy="11619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テキスト ボックス 1"/>
            <p:cNvSpPr txBox="1"/>
            <p:nvPr/>
          </p:nvSpPr>
          <p:spPr>
            <a:xfrm>
              <a:off x="2910511" y="3757510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3600" b="1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＞</a:t>
              </a:r>
              <a:endParaRPr lang="en-US" sz="3600" b="1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4043078" y="3728760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3600" b="1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＞</a:t>
              </a:r>
              <a:endParaRPr lang="en-US" sz="3600" b="1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5586808" y="3708605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3600" b="1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＞</a:t>
              </a:r>
              <a:endParaRPr lang="en-US" sz="3600" b="1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pic>
          <p:nvPicPr>
            <p:cNvPr id="17" name="Picture 8" descr="http://3.bp.blogspot.com/-J_ieChK2gew/UYtwyHiCE3I/AAAAAAAARw4/QDXOGJ5wOc8/s800/walk_girl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1123" y="3480717"/>
              <a:ext cx="496715" cy="1083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テキスト ボックス 17"/>
            <p:cNvSpPr txBox="1"/>
            <p:nvPr/>
          </p:nvSpPr>
          <p:spPr>
            <a:xfrm>
              <a:off x="7238035" y="3726299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3600" b="1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＞</a:t>
              </a:r>
              <a:endParaRPr lang="en-US" sz="3600" b="1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</p:grpSp>
      <p:sp>
        <p:nvSpPr>
          <p:cNvPr id="7" name="円/楕円 6"/>
          <p:cNvSpPr/>
          <p:nvPr/>
        </p:nvSpPr>
        <p:spPr>
          <a:xfrm>
            <a:off x="198287" y="1765070"/>
            <a:ext cx="4099232" cy="86799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個人</a:t>
            </a:r>
            <a:r>
              <a:rPr kumimoji="1" lang="ja-JP" altLang="en-US" sz="24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に関する調査</a:t>
            </a:r>
            <a:endParaRPr kumimoji="1" lang="ja-JP" altLang="en-US" sz="24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0" name="円/楕円 19"/>
          <p:cNvSpPr/>
          <p:nvPr/>
        </p:nvSpPr>
        <p:spPr>
          <a:xfrm>
            <a:off x="4941081" y="1744227"/>
            <a:ext cx="4040725" cy="86799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集団に関する調査</a:t>
            </a:r>
            <a:endParaRPr kumimoji="1" lang="ja-JP" altLang="en-US" sz="24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72069" y="1185997"/>
            <a:ext cx="2799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これまで</a:t>
            </a:r>
            <a:r>
              <a:rPr kumimoji="1" lang="ja-JP" altLang="en-US" sz="24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</a:t>
            </a:r>
            <a:r>
              <a:rPr kumimoji="1" lang="ja-JP" altLang="en-US" sz="24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調査</a:t>
            </a:r>
            <a:endParaRPr kumimoji="1" lang="en-US" altLang="ja-JP" sz="2400" b="1" dirty="0" smtClean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371155" y="1172862"/>
            <a:ext cx="2799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これからの調査</a:t>
            </a:r>
            <a:endParaRPr kumimoji="1" lang="en-US" altLang="ja-JP" sz="2400" b="1" dirty="0" smtClean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47941" y="3916119"/>
            <a:ext cx="8546982" cy="169277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28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周りの目が少ない交通手段</a:t>
            </a:r>
            <a:endParaRPr kumimoji="1" lang="en-US" altLang="ja-JP" sz="2800" b="1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en-US" altLang="ja-JP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kumimoji="1"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自転車や徒歩、クルマ</a:t>
            </a:r>
            <a:r>
              <a:rPr kumimoji="1" lang="en-US" altLang="ja-JP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</a:p>
          <a:p>
            <a:r>
              <a:rPr kumimoji="1" lang="ja-JP" altLang="en-US" sz="28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周りの目が多い交通手段</a:t>
            </a:r>
            <a:endParaRPr kumimoji="1" lang="en-US" altLang="ja-JP" sz="2800" b="1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en-US" altLang="ja-JP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kumimoji="1"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電車</a:t>
            </a:r>
            <a:r>
              <a:rPr kumimoji="1"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、</a:t>
            </a:r>
            <a:r>
              <a:rPr kumimoji="1"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バス</a:t>
            </a:r>
            <a:r>
              <a:rPr kumimoji="1" lang="en-US" altLang="ja-JP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endParaRPr kumimoji="1" lang="ja-JP" altLang="en-US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3" name="右矢印 22"/>
          <p:cNvSpPr/>
          <p:nvPr/>
        </p:nvSpPr>
        <p:spPr>
          <a:xfrm>
            <a:off x="3538776" y="1112943"/>
            <a:ext cx="1965312" cy="47845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雲形吹き出し 2"/>
          <p:cNvSpPr/>
          <p:nvPr/>
        </p:nvSpPr>
        <p:spPr>
          <a:xfrm>
            <a:off x="4110511" y="2600720"/>
            <a:ext cx="3830320" cy="1270000"/>
          </a:xfrm>
          <a:prstGeom prst="cloudCallout">
            <a:avLst>
              <a:gd name="adj1" fmla="val 13491"/>
              <a:gd name="adj2" fmla="val 72313"/>
            </a:avLst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144000" tIns="46800" rIns="0" bIns="0" rtlCol="0" anchor="ctr"/>
          <a:lstStyle/>
          <a:p>
            <a:pPr algn="ctr"/>
            <a:r>
              <a:rPr kumimoji="1" lang="ja-JP" altLang="en-US" sz="16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その服を</a:t>
            </a:r>
            <a:r>
              <a:rPr kumimoji="1" lang="ja-JP" altLang="en-US" sz="2000" b="1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着ていけるか</a:t>
            </a:r>
            <a:r>
              <a:rPr kumimoji="1" lang="ja-JP" altLang="en-US" sz="16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と</a:t>
            </a:r>
            <a:endParaRPr kumimoji="1" lang="en-US" altLang="ja-JP" dirty="0" smtClean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kumimoji="1" lang="ja-JP" altLang="en-US" sz="16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その服の</a:t>
            </a:r>
            <a:r>
              <a:rPr kumimoji="1" lang="ja-JP" altLang="en-US" sz="2000" b="1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ふさわしさ</a:t>
            </a:r>
            <a:r>
              <a:rPr kumimoji="1" lang="ja-JP" altLang="en-US" sz="16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</a:t>
            </a:r>
            <a:endParaRPr kumimoji="1" lang="en-US" altLang="ja-JP" dirty="0" smtClean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kumimoji="1" lang="ja-JP" altLang="en-US" sz="20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ズレ</a:t>
            </a:r>
            <a:r>
              <a:rPr kumimoji="1" lang="en-US" altLang="ja-JP" sz="20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!!</a:t>
            </a:r>
          </a:p>
        </p:txBody>
      </p:sp>
      <p:sp>
        <p:nvSpPr>
          <p:cNvPr id="19" name="右矢印 18"/>
          <p:cNvSpPr/>
          <p:nvPr/>
        </p:nvSpPr>
        <p:spPr>
          <a:xfrm>
            <a:off x="4736307" y="4841077"/>
            <a:ext cx="1443037" cy="52322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右矢印 26"/>
          <p:cNvSpPr/>
          <p:nvPr/>
        </p:nvSpPr>
        <p:spPr>
          <a:xfrm>
            <a:off x="4736307" y="4110711"/>
            <a:ext cx="1443037" cy="523221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6497732" y="4106464"/>
            <a:ext cx="1885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ズレ</a:t>
            </a:r>
            <a:r>
              <a:rPr kumimoji="1" lang="ja-JP" altLang="en-US" sz="36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大</a:t>
            </a:r>
            <a:endParaRPr kumimoji="1" lang="ja-JP" altLang="en-US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6497732" y="4827696"/>
            <a:ext cx="1885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ズレ</a:t>
            </a:r>
            <a:r>
              <a:rPr kumimoji="1" lang="ja-JP" altLang="en-US" sz="36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小</a:t>
            </a:r>
            <a:endParaRPr kumimoji="1" lang="ja-JP" altLang="en-US" sz="20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6294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0" grpId="0" animBg="1"/>
      <p:bldP spid="22" grpId="0"/>
      <p:bldP spid="25" grpId="0" animBg="1"/>
      <p:bldP spid="23" grpId="0" animBg="1"/>
      <p:bldP spid="3" grpId="0" animBg="1"/>
      <p:bldP spid="19" grpId="0" animBg="1"/>
      <p:bldP spid="27" grpId="0" animBg="1"/>
      <p:bldP spid="28" grpId="0"/>
      <p:bldP spid="2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123669" y="178566"/>
            <a:ext cx="2149268" cy="839209"/>
          </a:xfrm>
          <a:prstGeom prst="roundRect">
            <a:avLst/>
          </a:prstGeom>
          <a:solidFill>
            <a:srgbClr val="093F8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ja-JP" altLang="en-US" sz="32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仮説</a:t>
            </a:r>
            <a:endParaRPr lang="en-US" altLang="ja-JP" sz="32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 flipH="1">
            <a:off x="2336888" y="36180"/>
            <a:ext cx="70683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仮説③：</a:t>
            </a:r>
            <a:endParaRPr lang="en-US" altLang="ja-JP" sz="24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2400" u="sng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ズレ</a:t>
            </a:r>
            <a:r>
              <a:rPr lang="ja-JP" altLang="en-US" sz="2400" u="sng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が大きい大学では</a:t>
            </a:r>
            <a:r>
              <a:rPr lang="ja-JP" altLang="en-US" sz="2400" u="sng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ジャージ登校</a:t>
            </a:r>
            <a:r>
              <a:rPr lang="ja-JP" altLang="en-US" sz="2400" u="sng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が増え、</a:t>
            </a:r>
            <a:endParaRPr lang="en-US" altLang="ja-JP" sz="2400" u="sng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2400" u="sng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大学のイメージに悪影響を及ぼす</a:t>
            </a:r>
            <a:endParaRPr lang="en-US" sz="2400" u="sng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2791-E6D2-4FB2-9CBA-83239462CD19}" type="slidenum">
              <a:rPr lang="en-US" smtClean="0"/>
              <a:t>31</a:t>
            </a:fld>
            <a:endParaRPr 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37399" y="1359135"/>
            <a:ext cx="5876018" cy="14465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服装許容度</a:t>
            </a:r>
            <a:r>
              <a:rPr kumimoji="1" lang="en-US" altLang="ja-JP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kumimoji="1" lang="ja-JP" altLang="en-US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着ていける</a:t>
            </a:r>
            <a:r>
              <a:rPr kumimoji="1" lang="en-US" altLang="ja-JP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r>
              <a:rPr kumimoji="1" lang="ja-JP" altLang="en-US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と</a:t>
            </a:r>
            <a:endParaRPr kumimoji="1" lang="en-US" altLang="ja-JP" sz="32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kumimoji="1" lang="ja-JP" altLang="en-US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社会的着装規範</a:t>
            </a:r>
            <a:r>
              <a:rPr kumimoji="1" lang="en-US" altLang="ja-JP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kumimoji="1" lang="ja-JP" altLang="en-US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ふさわしさ</a:t>
            </a:r>
            <a:r>
              <a:rPr kumimoji="1" lang="en-US" altLang="ja-JP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r>
              <a:rPr kumimoji="1" lang="ja-JP" altLang="en-US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のズレ</a:t>
            </a:r>
            <a:endParaRPr kumimoji="1" lang="en-US" altLang="ja-JP" sz="32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kumimoji="1"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が大きい学生が多い</a:t>
            </a:r>
            <a:endParaRPr kumimoji="1" lang="ja-JP" altLang="en-US" sz="36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041500" y="3683043"/>
            <a:ext cx="4574954" cy="107585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スウェットやジャージでの登校が増える</a:t>
            </a:r>
            <a:endParaRPr kumimoji="1" lang="ja-JP" altLang="en-US" sz="3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374311" y="5548617"/>
            <a:ext cx="4237255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3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大学のイメージに悪影響</a:t>
            </a:r>
            <a:endParaRPr kumimoji="1" lang="ja-JP" altLang="en-US" sz="36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17" name="図 16" descr="hair_atama_kayu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172" y="3348250"/>
            <a:ext cx="1534178" cy="2114286"/>
          </a:xfrm>
          <a:prstGeom prst="rect">
            <a:avLst/>
          </a:prstGeom>
        </p:spPr>
      </p:pic>
      <p:grpSp>
        <p:nvGrpSpPr>
          <p:cNvPr id="16" name="図形グループ 15"/>
          <p:cNvGrpSpPr/>
          <p:nvPr/>
        </p:nvGrpSpPr>
        <p:grpSpPr>
          <a:xfrm>
            <a:off x="1685815" y="2928312"/>
            <a:ext cx="2373084" cy="676238"/>
            <a:chOff x="2478200" y="2559406"/>
            <a:chExt cx="3092262" cy="676238"/>
          </a:xfrm>
        </p:grpSpPr>
        <p:sp>
          <p:nvSpPr>
            <p:cNvPr id="11" name="下矢印 10"/>
            <p:cNvSpPr/>
            <p:nvPr/>
          </p:nvSpPr>
          <p:spPr>
            <a:xfrm>
              <a:off x="2478200" y="2559406"/>
              <a:ext cx="3092262" cy="676238"/>
            </a:xfrm>
            <a:prstGeom prst="down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sp>
          <p:nvSpPr>
            <p:cNvPr id="2" name="テキスト ボックス 1"/>
            <p:cNvSpPr txBox="1"/>
            <p:nvPr/>
          </p:nvSpPr>
          <p:spPr>
            <a:xfrm>
              <a:off x="3192479" y="2579234"/>
              <a:ext cx="16862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000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実情調査</a:t>
              </a:r>
              <a:endParaRPr kumimoji="1"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</p:grpSp>
      <p:grpSp>
        <p:nvGrpSpPr>
          <p:cNvPr id="19" name="図形グループ 18"/>
          <p:cNvGrpSpPr/>
          <p:nvPr/>
        </p:nvGrpSpPr>
        <p:grpSpPr>
          <a:xfrm>
            <a:off x="3919043" y="4844179"/>
            <a:ext cx="2373084" cy="676238"/>
            <a:chOff x="4843391" y="4614249"/>
            <a:chExt cx="3092262" cy="676238"/>
          </a:xfrm>
        </p:grpSpPr>
        <p:sp>
          <p:nvSpPr>
            <p:cNvPr id="18" name="下矢印 17"/>
            <p:cNvSpPr/>
            <p:nvPr/>
          </p:nvSpPr>
          <p:spPr>
            <a:xfrm>
              <a:off x="4843391" y="4614249"/>
              <a:ext cx="3092262" cy="676238"/>
            </a:xfrm>
            <a:prstGeom prst="down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sp>
          <p:nvSpPr>
            <p:cNvPr id="3" name="テキスト ボックス 2"/>
            <p:cNvSpPr txBox="1"/>
            <p:nvPr/>
          </p:nvSpPr>
          <p:spPr>
            <a:xfrm>
              <a:off x="5190032" y="4686425"/>
              <a:ext cx="24226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イメージ調査</a:t>
              </a:r>
              <a:endPara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71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123668" y="178566"/>
            <a:ext cx="2149268" cy="839209"/>
          </a:xfrm>
          <a:prstGeom prst="roundRect">
            <a:avLst/>
          </a:prstGeom>
          <a:solidFill>
            <a:srgbClr val="093F8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ja-JP" altLang="en-US" sz="32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調査方法</a:t>
            </a:r>
            <a:endParaRPr lang="en-US" altLang="ja-JP" sz="32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 flipH="1">
            <a:off x="2272936" y="262053"/>
            <a:ext cx="5997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調査</a:t>
            </a:r>
            <a:r>
              <a:rPr lang="en-US" altLang="ja-JP" sz="3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</a:t>
            </a:r>
            <a:r>
              <a:rPr lang="ja-JP" altLang="en-US" sz="3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、調査</a:t>
            </a:r>
            <a:r>
              <a:rPr lang="en-US" altLang="ja-JP" sz="3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</a:t>
            </a:r>
            <a:r>
              <a:rPr lang="ja-JP" altLang="en-US" sz="3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に分けて調査</a:t>
            </a:r>
            <a:endParaRPr lang="en-US" altLang="ja-JP" sz="36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endParaRPr lang="en-US" sz="36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23667" y="1223773"/>
            <a:ext cx="902033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ja-JP" altLang="en-US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</a:t>
            </a:r>
            <a:r>
              <a:rPr lang="ja-JP" altLang="en-US" sz="2800" u="sng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同一の状況・環境下</a:t>
            </a:r>
            <a:endParaRPr lang="en-US" altLang="ja-JP" sz="2800" u="sng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r>
              <a:rPr lang="ja-JP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en-US" altLang="ja-JP" sz="2800" u="sng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2800" u="sng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同等規模の食堂・図書館内、大学正門前</a:t>
            </a:r>
            <a:r>
              <a:rPr lang="en-US" altLang="ja-JP" sz="2800" u="sng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</a:p>
          <a:p>
            <a:pPr algn="just"/>
            <a:r>
              <a:rPr lang="ja-JP" altLang="en-US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において一般学生が写っている写真</a:t>
            </a:r>
            <a:r>
              <a:rPr lang="en-US" altLang="ja-JP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10</a:t>
            </a:r>
            <a:r>
              <a:rPr lang="ja-JP" altLang="en-US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枚以上撮影</a:t>
            </a:r>
            <a:endParaRPr lang="en-US" altLang="ja-JP" sz="28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r>
              <a:rPr lang="en-US" altLang="ja-JP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➡️</a:t>
            </a:r>
            <a:r>
              <a:rPr lang="ja-JP" altLang="en-US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この写真を調査</a:t>
            </a:r>
            <a:r>
              <a:rPr lang="en-US" altLang="ja-JP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</a:t>
            </a:r>
            <a:r>
              <a:rPr lang="ja-JP" altLang="en-US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、</a:t>
            </a:r>
            <a:r>
              <a:rPr lang="en-US" altLang="ja-JP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</a:t>
            </a:r>
            <a:r>
              <a:rPr lang="ja-JP" altLang="en-US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で使用</a:t>
            </a:r>
            <a:endParaRPr lang="en-US" altLang="ja-JP" sz="28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endParaRPr lang="en-US" altLang="ja-JP" sz="28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r>
              <a:rPr lang="en-US" altLang="ja-JP" sz="28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※</a:t>
            </a:r>
            <a:r>
              <a:rPr lang="ja-JP" altLang="en-US" sz="28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撮影例</a:t>
            </a:r>
            <a:endParaRPr lang="en-US" altLang="ja-JP" sz="2800" dirty="0" smtClean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endParaRPr lang="en-US" altLang="ja-JP" sz="28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endParaRPr lang="en-US" altLang="ja-JP" sz="28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endParaRPr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endParaRPr lang="en-US" altLang="ja-JP" sz="28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2791-E6D2-4FB2-9CBA-83239462CD19}" type="slidenum">
              <a:rPr lang="en-US" smtClean="0"/>
              <a:t>32</a:t>
            </a:fld>
            <a:endParaRPr 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5" y="3913081"/>
            <a:ext cx="4386499" cy="2467405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342" y="3908182"/>
            <a:ext cx="4352299" cy="244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9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/>
          <p:cNvSpPr txBox="1"/>
          <p:nvPr/>
        </p:nvSpPr>
        <p:spPr>
          <a:xfrm>
            <a:off x="179615" y="1200045"/>
            <a:ext cx="5842362" cy="14465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服装許容度</a:t>
            </a:r>
            <a:r>
              <a:rPr kumimoji="1" lang="en-US" altLang="ja-JP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kumimoji="1" lang="ja-JP" altLang="en-US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着ていける</a:t>
            </a:r>
            <a:r>
              <a:rPr kumimoji="1" lang="en-US" altLang="ja-JP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r>
              <a:rPr kumimoji="1" lang="ja-JP" altLang="en-US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と</a:t>
            </a:r>
            <a:endParaRPr kumimoji="1" lang="en-US" altLang="ja-JP" sz="32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kumimoji="1" lang="ja-JP" altLang="en-US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社会的着装規範</a:t>
            </a:r>
            <a:r>
              <a:rPr kumimoji="1" lang="en-US" altLang="ja-JP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kumimoji="1" lang="ja-JP" altLang="en-US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ふさわしさ</a:t>
            </a:r>
            <a:r>
              <a:rPr kumimoji="1" lang="en-US" altLang="ja-JP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r>
              <a:rPr kumimoji="1" lang="ja-JP" altLang="en-US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のズレ</a:t>
            </a:r>
            <a:endParaRPr kumimoji="1" lang="en-US" altLang="ja-JP" sz="32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kumimoji="1"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が大きい学生が多い</a:t>
            </a:r>
            <a:endParaRPr kumimoji="1" lang="ja-JP" altLang="en-US" sz="36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123669" y="178566"/>
            <a:ext cx="2149268" cy="839209"/>
          </a:xfrm>
          <a:prstGeom prst="roundRect">
            <a:avLst/>
          </a:prstGeom>
          <a:solidFill>
            <a:srgbClr val="093F8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ja-JP" altLang="en-US" sz="32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実情調査</a:t>
            </a:r>
            <a:endParaRPr lang="en-US" altLang="ja-JP" sz="32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 flipH="1">
            <a:off x="2258532" y="252431"/>
            <a:ext cx="4548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調査</a:t>
            </a:r>
            <a:r>
              <a:rPr lang="ja-JP" altLang="ja-JP" sz="3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</a:t>
            </a:r>
            <a:r>
              <a:rPr lang="ja-JP" altLang="en-US" sz="3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：実情調査</a:t>
            </a:r>
            <a:endParaRPr lang="en-US" altLang="ja-JP" sz="36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2791-E6D2-4FB2-9CBA-83239462CD19}" type="slidenum">
              <a:rPr lang="en-US" smtClean="0"/>
              <a:t>33</a:t>
            </a:fld>
            <a:endParaRPr 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767171" y="3465663"/>
            <a:ext cx="4471069" cy="107585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スウェットやジャージでの登校が増える</a:t>
            </a:r>
            <a:endParaRPr kumimoji="1" lang="ja-JP" altLang="en-US" sz="3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799549" y="5409931"/>
            <a:ext cx="4141038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3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大学のイメージに悪影響</a:t>
            </a:r>
            <a:endParaRPr kumimoji="1" lang="ja-JP" altLang="en-US" sz="36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17" name="図 16" descr="hair_atama_kayu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898" y="3119422"/>
            <a:ext cx="1534178" cy="2114286"/>
          </a:xfrm>
          <a:prstGeom prst="rect">
            <a:avLst/>
          </a:prstGeom>
        </p:spPr>
      </p:pic>
      <p:grpSp>
        <p:nvGrpSpPr>
          <p:cNvPr id="16" name="図形グループ 15"/>
          <p:cNvGrpSpPr/>
          <p:nvPr/>
        </p:nvGrpSpPr>
        <p:grpSpPr>
          <a:xfrm>
            <a:off x="1696090" y="2752446"/>
            <a:ext cx="2319197" cy="676238"/>
            <a:chOff x="2478200" y="2559406"/>
            <a:chExt cx="3092262" cy="676238"/>
          </a:xfrm>
        </p:grpSpPr>
        <p:sp>
          <p:nvSpPr>
            <p:cNvPr id="11" name="下矢印 10"/>
            <p:cNvSpPr/>
            <p:nvPr/>
          </p:nvSpPr>
          <p:spPr>
            <a:xfrm>
              <a:off x="2478200" y="2559406"/>
              <a:ext cx="3092262" cy="676238"/>
            </a:xfrm>
            <a:prstGeom prst="down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sp>
          <p:nvSpPr>
            <p:cNvPr id="2" name="テキスト ボックス 1"/>
            <p:cNvSpPr txBox="1"/>
            <p:nvPr/>
          </p:nvSpPr>
          <p:spPr>
            <a:xfrm>
              <a:off x="3192479" y="2579234"/>
              <a:ext cx="16862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000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実情調査</a:t>
              </a:r>
              <a:endParaRPr kumimoji="1"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</p:grpSp>
      <p:grpSp>
        <p:nvGrpSpPr>
          <p:cNvPr id="19" name="図形グループ 18"/>
          <p:cNvGrpSpPr/>
          <p:nvPr/>
        </p:nvGrpSpPr>
        <p:grpSpPr>
          <a:xfrm>
            <a:off x="3603007" y="4656151"/>
            <a:ext cx="2319197" cy="676238"/>
            <a:chOff x="4843391" y="4614249"/>
            <a:chExt cx="3092262" cy="676238"/>
          </a:xfrm>
        </p:grpSpPr>
        <p:sp>
          <p:nvSpPr>
            <p:cNvPr id="18" name="下矢印 17"/>
            <p:cNvSpPr/>
            <p:nvPr/>
          </p:nvSpPr>
          <p:spPr>
            <a:xfrm>
              <a:off x="4843391" y="4614249"/>
              <a:ext cx="3092262" cy="676238"/>
            </a:xfrm>
            <a:prstGeom prst="down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sp>
          <p:nvSpPr>
            <p:cNvPr id="3" name="テキスト ボックス 2"/>
            <p:cNvSpPr txBox="1"/>
            <p:nvPr/>
          </p:nvSpPr>
          <p:spPr>
            <a:xfrm>
              <a:off x="5190032" y="4686425"/>
              <a:ext cx="24226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イメージ調査</a:t>
              </a:r>
              <a:endPara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</p:grpSp>
      <p:sp>
        <p:nvSpPr>
          <p:cNvPr id="6" name="ドーナツ 5"/>
          <p:cNvSpPr/>
          <p:nvPr/>
        </p:nvSpPr>
        <p:spPr>
          <a:xfrm>
            <a:off x="883629" y="2264624"/>
            <a:ext cx="5831839" cy="2833035"/>
          </a:xfrm>
          <a:prstGeom prst="donut">
            <a:avLst>
              <a:gd name="adj" fmla="val 15351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12" name="爆発 2 11"/>
          <p:cNvSpPr/>
          <p:nvPr/>
        </p:nvSpPr>
        <p:spPr>
          <a:xfrm>
            <a:off x="-64651" y="3264661"/>
            <a:ext cx="2204720" cy="995680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調査</a:t>
            </a:r>
            <a:r>
              <a:rPr kumimoji="1" lang="en-US" altLang="ja-JP" sz="2000" dirty="0" smtClean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</a:t>
            </a:r>
            <a:endParaRPr kumimoji="1" lang="ja-JP" altLang="en-US" sz="2000" dirty="0">
              <a:solidFill>
                <a:srgbClr val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71334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123668" y="184328"/>
            <a:ext cx="2149268" cy="839209"/>
          </a:xfrm>
          <a:prstGeom prst="roundRect">
            <a:avLst/>
          </a:prstGeom>
          <a:solidFill>
            <a:srgbClr val="093F8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ja-JP" altLang="en-US" sz="32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実情調査</a:t>
            </a:r>
            <a:endParaRPr lang="en-US" altLang="ja-JP" sz="32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 flipH="1">
            <a:off x="2272935" y="262053"/>
            <a:ext cx="4820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調査</a:t>
            </a:r>
            <a:r>
              <a:rPr lang="ja-JP" altLang="ja-JP" sz="3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</a:t>
            </a:r>
            <a:r>
              <a:rPr lang="ja-JP" altLang="en-US" sz="3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：実情調査</a:t>
            </a:r>
            <a:endParaRPr lang="en-US" sz="36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2791-E6D2-4FB2-9CBA-83239462CD19}" type="slidenum">
              <a:rPr lang="en-US" smtClean="0"/>
              <a:t>34</a:t>
            </a:fld>
            <a:endParaRPr 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23665" y="1201093"/>
            <a:ext cx="90203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</a:t>
            </a:r>
            <a:r>
              <a:rPr lang="ja-JP" altLang="en-US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調査対象：大学生</a:t>
            </a:r>
            <a:r>
              <a:rPr lang="en-US" altLang="ja-JP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写真</a:t>
            </a:r>
            <a:r>
              <a:rPr lang="en-US" altLang="ja-JP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</a:p>
          <a:p>
            <a:r>
              <a:rPr lang="ja-JP" altLang="en-US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・調査方法：観測調査</a:t>
            </a:r>
            <a:endParaRPr lang="en-US" altLang="ja-JP" sz="28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写真に写る学生のうちジャージ・スウェット等</a:t>
            </a:r>
            <a:endParaRPr lang="en-US" altLang="ja-JP" sz="28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を着用している学生の割合を実測</a:t>
            </a:r>
            <a:endParaRPr lang="en-US" altLang="ja-JP" sz="28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05972" y="4452878"/>
            <a:ext cx="8794188" cy="156966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服装許容度</a:t>
            </a:r>
            <a:r>
              <a:rPr lang="en-US" altLang="ja-JP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着ていける</a:t>
            </a:r>
            <a:r>
              <a:rPr lang="en-US" altLang="ja-JP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r>
              <a:rPr lang="ja-JP" altLang="en-US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と</a:t>
            </a:r>
            <a:endParaRPr lang="en-US" altLang="ja-JP" sz="32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lang="ja-JP" altLang="en-US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社会的着装規範</a:t>
            </a:r>
            <a:r>
              <a:rPr lang="en-US" altLang="ja-JP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ふさわしさ</a:t>
            </a:r>
            <a:r>
              <a:rPr lang="en-US" altLang="ja-JP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r>
              <a:rPr lang="ja-JP" altLang="en-US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との</a:t>
            </a:r>
            <a:r>
              <a:rPr lang="ja-JP" altLang="en-US" sz="3200" u="sng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ズレ</a:t>
            </a:r>
            <a:r>
              <a:rPr lang="ja-JP" altLang="en-US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が</a:t>
            </a:r>
            <a:endParaRPr lang="en-US" altLang="ja-JP" sz="32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lang="ja-JP" altLang="en-US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大学生の被服行動に表れているかを比較</a:t>
            </a:r>
            <a:endParaRPr lang="en-US" altLang="ja-JP" sz="32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7" name="右矢印 6"/>
          <p:cNvSpPr/>
          <p:nvPr/>
        </p:nvSpPr>
        <p:spPr>
          <a:xfrm rot="5400000">
            <a:off x="1809522" y="2996638"/>
            <a:ext cx="1055032" cy="1543844"/>
          </a:xfrm>
          <a:prstGeom prst="rightArrow">
            <a:avLst/>
          </a:prstGeom>
          <a:solidFill>
            <a:srgbClr val="093F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円形吹き出し 1"/>
          <p:cNvSpPr/>
          <p:nvPr/>
        </p:nvSpPr>
        <p:spPr>
          <a:xfrm>
            <a:off x="5567680" y="2946400"/>
            <a:ext cx="3434080" cy="1605280"/>
          </a:xfrm>
          <a:prstGeom prst="wedgeEllipse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rtlCol="0" anchor="ctr">
            <a:noAutofit/>
          </a:bodyPr>
          <a:lstStyle/>
          <a:p>
            <a:pPr algn="ctr"/>
            <a:r>
              <a:rPr kumimoji="1" lang="ja-JP" altLang="en-US" sz="2000" u="sng" dirty="0" smtClean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ズレ</a:t>
            </a:r>
            <a:r>
              <a:rPr kumimoji="1" lang="ja-JP" altLang="en-US" sz="2000" dirty="0" smtClean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が大きい大学だと、</a:t>
            </a:r>
            <a:endParaRPr kumimoji="1" lang="en-US" altLang="ja-JP" sz="2000" dirty="0" smtClean="0">
              <a:solidFill>
                <a:srgbClr val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kumimoji="1" lang="ja-JP" altLang="en-US" sz="2000" dirty="0" smtClean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スウェットを着ている人</a:t>
            </a:r>
            <a:endParaRPr kumimoji="1" lang="en-US" altLang="ja-JP" sz="2000" dirty="0" smtClean="0">
              <a:solidFill>
                <a:srgbClr val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kumimoji="1" lang="ja-JP" altLang="en-US" sz="2000" dirty="0" smtClean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が増える</a:t>
            </a:r>
            <a:r>
              <a:rPr kumimoji="1" lang="en-US" altLang="ja-JP" sz="2000" dirty="0" smtClean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??</a:t>
            </a:r>
            <a:endParaRPr kumimoji="1" lang="ja-JP" altLang="en-US" sz="2000" dirty="0">
              <a:solidFill>
                <a:srgbClr val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7811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123669" y="178566"/>
            <a:ext cx="2149268" cy="839209"/>
          </a:xfrm>
          <a:prstGeom prst="roundRect">
            <a:avLst/>
          </a:prstGeom>
          <a:solidFill>
            <a:srgbClr val="093F8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ja-JP" altLang="en-US" sz="2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イメージ調査</a:t>
            </a:r>
            <a:endParaRPr lang="en-US" altLang="ja-JP" sz="24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 flipH="1">
            <a:off x="2258531" y="252431"/>
            <a:ext cx="5198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調査</a:t>
            </a:r>
            <a:r>
              <a:rPr lang="en-US" altLang="ja-JP" sz="3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</a:t>
            </a:r>
            <a:r>
              <a:rPr lang="ja-JP" altLang="en-US" sz="3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：イメージ調査</a:t>
            </a:r>
            <a:endParaRPr lang="en-US" altLang="ja-JP" sz="36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2791-E6D2-4FB2-9CBA-83239462CD19}" type="slidenum">
              <a:rPr lang="en-US" smtClean="0"/>
              <a:t>35</a:t>
            </a:fld>
            <a:endParaRPr 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767171" y="3465663"/>
            <a:ext cx="4548750" cy="107585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スウェットやジャージでの登校が増える</a:t>
            </a:r>
            <a:endParaRPr kumimoji="1" lang="ja-JP" altLang="en-US" sz="3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799548" y="5409931"/>
            <a:ext cx="4212985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3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大学のイメージに</a:t>
            </a:r>
            <a:endParaRPr kumimoji="1" lang="en-US" altLang="ja-JP" sz="36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kumimoji="1" lang="ja-JP" altLang="en-US" sz="3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悪影響</a:t>
            </a:r>
            <a:endParaRPr kumimoji="1" lang="ja-JP" altLang="en-US" sz="36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17" name="図 16" descr="hair_atama_kayu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898" y="3119422"/>
            <a:ext cx="1534178" cy="2114286"/>
          </a:xfrm>
          <a:prstGeom prst="rect">
            <a:avLst/>
          </a:prstGeom>
        </p:spPr>
      </p:pic>
      <p:grpSp>
        <p:nvGrpSpPr>
          <p:cNvPr id="16" name="図形グループ 15"/>
          <p:cNvGrpSpPr/>
          <p:nvPr/>
        </p:nvGrpSpPr>
        <p:grpSpPr>
          <a:xfrm>
            <a:off x="1696090" y="2752446"/>
            <a:ext cx="2359491" cy="676238"/>
            <a:chOff x="2478200" y="2559406"/>
            <a:chExt cx="3092262" cy="676238"/>
          </a:xfrm>
        </p:grpSpPr>
        <p:sp>
          <p:nvSpPr>
            <p:cNvPr id="11" name="下矢印 10"/>
            <p:cNvSpPr/>
            <p:nvPr/>
          </p:nvSpPr>
          <p:spPr>
            <a:xfrm>
              <a:off x="2478200" y="2559406"/>
              <a:ext cx="3092262" cy="676238"/>
            </a:xfrm>
            <a:prstGeom prst="down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sp>
          <p:nvSpPr>
            <p:cNvPr id="2" name="テキスト ボックス 1"/>
            <p:cNvSpPr txBox="1"/>
            <p:nvPr/>
          </p:nvSpPr>
          <p:spPr>
            <a:xfrm>
              <a:off x="3192479" y="2579234"/>
              <a:ext cx="16862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000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実情調査</a:t>
              </a:r>
              <a:endParaRPr kumimoji="1"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</p:grpSp>
      <p:grpSp>
        <p:nvGrpSpPr>
          <p:cNvPr id="19" name="図形グループ 18"/>
          <p:cNvGrpSpPr/>
          <p:nvPr/>
        </p:nvGrpSpPr>
        <p:grpSpPr>
          <a:xfrm>
            <a:off x="3603007" y="4656151"/>
            <a:ext cx="2359491" cy="676238"/>
            <a:chOff x="4843391" y="4614249"/>
            <a:chExt cx="3092262" cy="676238"/>
          </a:xfrm>
        </p:grpSpPr>
        <p:sp>
          <p:nvSpPr>
            <p:cNvPr id="18" name="下矢印 17"/>
            <p:cNvSpPr/>
            <p:nvPr/>
          </p:nvSpPr>
          <p:spPr>
            <a:xfrm>
              <a:off x="4843391" y="4614249"/>
              <a:ext cx="3092262" cy="676238"/>
            </a:xfrm>
            <a:prstGeom prst="down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sp>
          <p:nvSpPr>
            <p:cNvPr id="3" name="テキスト ボックス 2"/>
            <p:cNvSpPr txBox="1"/>
            <p:nvPr/>
          </p:nvSpPr>
          <p:spPr>
            <a:xfrm>
              <a:off x="5190032" y="4686425"/>
              <a:ext cx="24226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イメージ調査</a:t>
              </a:r>
              <a:endPara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</p:grpSp>
      <p:sp>
        <p:nvSpPr>
          <p:cNvPr id="6" name="ドーナツ 5"/>
          <p:cNvSpPr/>
          <p:nvPr/>
        </p:nvSpPr>
        <p:spPr>
          <a:xfrm>
            <a:off x="2864145" y="4176565"/>
            <a:ext cx="5744624" cy="2641600"/>
          </a:xfrm>
          <a:prstGeom prst="donut">
            <a:avLst>
              <a:gd name="adj" fmla="val 15351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20" name="爆発 2 19"/>
          <p:cNvSpPr/>
          <p:nvPr/>
        </p:nvSpPr>
        <p:spPr>
          <a:xfrm>
            <a:off x="1696089" y="5024985"/>
            <a:ext cx="2243025" cy="995680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調査</a:t>
            </a:r>
            <a:r>
              <a:rPr kumimoji="1" lang="en-US" altLang="ja-JP" sz="2000" dirty="0" smtClean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</a:t>
            </a:r>
            <a:endParaRPr kumimoji="1" lang="ja-JP" altLang="en-US" dirty="0">
              <a:solidFill>
                <a:srgbClr val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79615" y="1210126"/>
            <a:ext cx="5842362" cy="14465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服装許容度</a:t>
            </a:r>
            <a:r>
              <a:rPr kumimoji="1" lang="en-US" altLang="ja-JP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kumimoji="1" lang="ja-JP" altLang="en-US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着ていける</a:t>
            </a:r>
            <a:r>
              <a:rPr kumimoji="1" lang="en-US" altLang="ja-JP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r>
              <a:rPr kumimoji="1" lang="ja-JP" altLang="en-US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と</a:t>
            </a:r>
            <a:endParaRPr kumimoji="1" lang="en-US" altLang="ja-JP" sz="32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kumimoji="1" lang="ja-JP" altLang="en-US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社会的着装規範</a:t>
            </a:r>
            <a:r>
              <a:rPr kumimoji="1" lang="en-US" altLang="ja-JP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kumimoji="1" lang="ja-JP" altLang="en-US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ふさわしさ</a:t>
            </a:r>
            <a:r>
              <a:rPr kumimoji="1" lang="en-US" altLang="ja-JP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r>
              <a:rPr kumimoji="1" lang="ja-JP" altLang="en-US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のズレ</a:t>
            </a:r>
            <a:endParaRPr kumimoji="1" lang="en-US" altLang="ja-JP" sz="32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kumimoji="1"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が大きい学生が多い</a:t>
            </a:r>
            <a:endParaRPr kumimoji="1" lang="ja-JP" altLang="en-US" sz="36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8752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123668" y="178566"/>
            <a:ext cx="2149268" cy="839209"/>
          </a:xfrm>
          <a:prstGeom prst="roundRect">
            <a:avLst/>
          </a:prstGeom>
          <a:solidFill>
            <a:srgbClr val="093F8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ja-JP" altLang="en-US" sz="2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イメージ調査</a:t>
            </a:r>
            <a:endParaRPr lang="en-US" altLang="ja-JP" sz="24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 flipH="1">
            <a:off x="2272936" y="262053"/>
            <a:ext cx="4949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調査</a:t>
            </a:r>
            <a:r>
              <a:rPr lang="en-US" altLang="ja-JP" sz="3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</a:t>
            </a:r>
            <a:r>
              <a:rPr lang="ja-JP" altLang="en-US" sz="3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：イメージ調査</a:t>
            </a:r>
            <a:endParaRPr lang="en-US" altLang="ja-JP" sz="36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2791-E6D2-4FB2-9CBA-83239462CD19}" type="slidenum">
              <a:rPr lang="en-US" smtClean="0"/>
              <a:t>36</a:t>
            </a:fld>
            <a:endParaRPr 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23667" y="1094541"/>
            <a:ext cx="902033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</a:t>
            </a:r>
            <a:r>
              <a:rPr lang="ja-JP" altLang="en-US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調査対象：高校</a:t>
            </a:r>
            <a:r>
              <a:rPr lang="en-US" altLang="ja-JP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</a:t>
            </a:r>
            <a:r>
              <a:rPr lang="ja-JP" altLang="en-US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年生</a:t>
            </a:r>
            <a:endParaRPr lang="en-US" altLang="ja-JP" sz="28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en-US" altLang="ja-JP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サンプル数</a:t>
            </a:r>
            <a:r>
              <a:rPr lang="en-US" altLang="ja-JP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200</a:t>
            </a:r>
            <a:r>
              <a:rPr lang="ja-JP" altLang="en-US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程度、班員の卒業校にて調査予定</a:t>
            </a:r>
            <a:r>
              <a:rPr lang="en-US" altLang="ja-JP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</a:p>
          <a:p>
            <a:r>
              <a:rPr lang="ja-JP" altLang="en-US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・調査方法：質問紙</a:t>
            </a:r>
            <a:endParaRPr lang="en-US" altLang="ja-JP" sz="28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大学ごとに写真を列挙し、大学名を伏せて、</a:t>
            </a:r>
            <a:endParaRPr lang="en-US" altLang="ja-JP" sz="28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どの大学により通いたいかを質問</a:t>
            </a:r>
            <a:endParaRPr lang="en-US" altLang="ja-JP" sz="32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32964" y="4675743"/>
            <a:ext cx="8070956" cy="15116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3200" u="sng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大学の学生生活の視覚的印象</a:t>
            </a:r>
            <a:r>
              <a:rPr lang="en-US" altLang="ja-JP" sz="3200" u="sng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3200" u="sng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写真</a:t>
            </a:r>
            <a:r>
              <a:rPr lang="en-US" altLang="ja-JP" sz="3200" u="sng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br>
              <a:rPr lang="en-US" altLang="ja-JP" sz="3200" u="sng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r>
              <a:rPr lang="ja-JP" altLang="en-US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という面から</a:t>
            </a:r>
            <a:endParaRPr lang="en-US" altLang="ja-JP" sz="28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lang="ja-JP" altLang="en-US" sz="3200" u="sng" dirty="0" smtClean="0">
                <a:solidFill>
                  <a:srgbClr val="FFFF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大学のイメージ</a:t>
            </a:r>
            <a:r>
              <a:rPr lang="ja-JP" altLang="en-US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を調査</a:t>
            </a:r>
            <a:endParaRPr lang="en-US" altLang="ja-JP" sz="28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9" name="右矢印 8"/>
          <p:cNvSpPr/>
          <p:nvPr/>
        </p:nvSpPr>
        <p:spPr>
          <a:xfrm rot="5400000">
            <a:off x="1921200" y="3068217"/>
            <a:ext cx="1039162" cy="1626855"/>
          </a:xfrm>
          <a:prstGeom prst="rightArrow">
            <a:avLst/>
          </a:prstGeom>
          <a:solidFill>
            <a:srgbClr val="093F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円形吹き出し 10"/>
          <p:cNvSpPr/>
          <p:nvPr/>
        </p:nvSpPr>
        <p:spPr>
          <a:xfrm>
            <a:off x="5293360" y="3220720"/>
            <a:ext cx="3556000" cy="1412240"/>
          </a:xfrm>
          <a:prstGeom prst="wedgeEllipse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rtlCol="0" anchor="ctr">
            <a:noAutofit/>
          </a:bodyPr>
          <a:lstStyle/>
          <a:p>
            <a:pPr algn="ctr"/>
            <a:r>
              <a:rPr kumimoji="1" lang="ja-JP" altLang="en-US" sz="20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スウェットを</a:t>
            </a:r>
            <a:endParaRPr kumimoji="1" lang="en-US" altLang="ja-JP" sz="2000" dirty="0" smtClean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kumimoji="1" lang="ja-JP" altLang="en-US" sz="20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着ている人が多いと、</a:t>
            </a:r>
            <a:endParaRPr kumimoji="1" lang="en-US" altLang="ja-JP" sz="2000" dirty="0" smtClean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kumimoji="1" lang="ja-JP" altLang="en-US" sz="20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大学のイメージは悪くなる</a:t>
            </a:r>
            <a:r>
              <a:rPr kumimoji="1" lang="en-US" altLang="ja-JP" sz="20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??</a:t>
            </a:r>
            <a:endParaRPr kumimoji="1" lang="ja-JP" altLang="en-US" sz="20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630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123669" y="178566"/>
            <a:ext cx="2149268" cy="839209"/>
          </a:xfrm>
          <a:prstGeom prst="roundRect">
            <a:avLst/>
          </a:prstGeom>
          <a:solidFill>
            <a:srgbClr val="093F8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ja-JP" altLang="en-US" sz="2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まとめ</a:t>
            </a:r>
            <a:endParaRPr lang="en-US" sz="24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 flipH="1">
            <a:off x="2272936" y="262053"/>
            <a:ext cx="3340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大学に関する調査</a:t>
            </a:r>
            <a:endParaRPr lang="en-US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0" y="5047387"/>
            <a:ext cx="9144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u="sng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ズレの大きさが</a:t>
            </a:r>
            <a:r>
              <a:rPr lang="ja-JP" altLang="en-US" sz="2400" u="sng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大学</a:t>
            </a:r>
            <a:r>
              <a:rPr lang="ja-JP" altLang="en-US" sz="2400" u="sng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のイメージに</a:t>
            </a:r>
            <a:r>
              <a:rPr lang="ja-JP" altLang="en-US" sz="2400" u="sng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影響する</a:t>
            </a:r>
            <a:r>
              <a:rPr lang="ja-JP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ことが</a:t>
            </a:r>
            <a:r>
              <a:rPr lang="ja-JP" altLang="en-US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分かれば</a:t>
            </a:r>
            <a:endParaRPr lang="en-US" altLang="ja-JP" sz="28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ズレを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小さくすることが重要となり</a:t>
            </a: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、</a:t>
            </a:r>
            <a:endParaRPr lang="en-US" altLang="ja-JP" sz="24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lang="ja-JP" altLang="en-US" sz="32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公共</a:t>
            </a:r>
            <a:r>
              <a:rPr lang="ja-JP" altLang="en-US" sz="32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交通の</a:t>
            </a:r>
            <a:r>
              <a:rPr lang="ja-JP" altLang="en-US" sz="32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整備が重要である</a:t>
            </a: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と言えるのでは</a:t>
            </a:r>
            <a:r>
              <a:rPr lang="en-US" altLang="ja-JP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??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lang="en-US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2791-E6D2-4FB2-9CBA-83239462CD19}" type="slidenum">
              <a:rPr lang="en-US" smtClean="0"/>
              <a:t>37</a:t>
            </a:fld>
            <a:endParaRPr lang="en-US"/>
          </a:p>
        </p:txBody>
      </p:sp>
      <p:grpSp>
        <p:nvGrpSpPr>
          <p:cNvPr id="24" name="グループ化 23"/>
          <p:cNvGrpSpPr/>
          <p:nvPr/>
        </p:nvGrpSpPr>
        <p:grpSpPr>
          <a:xfrm>
            <a:off x="86527" y="1393482"/>
            <a:ext cx="8661233" cy="1166838"/>
            <a:chOff x="-1866" y="3457486"/>
            <a:chExt cx="8808552" cy="1161991"/>
          </a:xfrm>
        </p:grpSpPr>
        <p:sp>
          <p:nvSpPr>
            <p:cNvPr id="8" name="テキスト ボックス 7"/>
            <p:cNvSpPr txBox="1"/>
            <p:nvPr/>
          </p:nvSpPr>
          <p:spPr>
            <a:xfrm>
              <a:off x="-1866" y="3776871"/>
              <a:ext cx="2025120" cy="3984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000" b="1" dirty="0" smtClean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ズレ</a:t>
              </a:r>
              <a:r>
                <a:rPr lang="ja-JP" altLang="en-US" sz="2000" b="1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の大きさ：</a:t>
              </a:r>
              <a:endParaRPr lang="en-US" altLang="ja-JP" sz="20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pic>
          <p:nvPicPr>
            <p:cNvPr id="11" name="Picture 6" descr="http://4.bp.blogspot.com/-Z_OIZZvkDbY/UrEc875bVQI/AAAAAAAAbvU/3YI2yZvVkQc/s800/01asakursa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2870" y="3660382"/>
              <a:ext cx="1103816" cy="7689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http://4.bp.blogspot.com/-grFsR7IJJTs/Us_NJ_QCtZI/AAAAAAAAdFc/Lyf0Qem4p0c/s800/car_bus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920" y="3583404"/>
              <a:ext cx="985103" cy="9325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http://4.bp.blogspot.com/-ke7saK4PTws/VtofVghdB5I/AAAAAAAA4W0/YJH_oExnMBo/s800/car_gree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5763" y="3601641"/>
              <a:ext cx="835025" cy="9528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http://2.bp.blogspot.com/-FdC4TphGB_4/Uab3gvrP1dI/AAAAAAAAUNU/g-MhwDvT4NE/s800/bicycle_woman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7068" y="3457486"/>
              <a:ext cx="772679" cy="11619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テキスト ボックス 1"/>
            <p:cNvSpPr txBox="1"/>
            <p:nvPr/>
          </p:nvSpPr>
          <p:spPr>
            <a:xfrm>
              <a:off x="2910511" y="3757510"/>
              <a:ext cx="658955" cy="6436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3600" b="1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＞</a:t>
              </a:r>
              <a:endParaRPr lang="en-US" sz="3600" b="1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4043078" y="3728760"/>
              <a:ext cx="658955" cy="6436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3600" b="1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＞</a:t>
              </a:r>
              <a:endParaRPr lang="en-US" sz="3600" b="1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5586808" y="3708605"/>
              <a:ext cx="658955" cy="6436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3600" b="1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＞</a:t>
              </a:r>
              <a:endParaRPr lang="en-US" sz="3600" b="1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pic>
          <p:nvPicPr>
            <p:cNvPr id="17" name="Picture 8" descr="http://3.bp.blogspot.com/-J_ieChK2gew/UYtwyHiCE3I/AAAAAAAARw4/QDXOGJ5wOc8/s800/walk_girl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1123" y="3480717"/>
              <a:ext cx="496715" cy="1083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テキスト ボックス 17"/>
            <p:cNvSpPr txBox="1"/>
            <p:nvPr/>
          </p:nvSpPr>
          <p:spPr>
            <a:xfrm>
              <a:off x="7238035" y="3726299"/>
              <a:ext cx="658955" cy="6436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3600" b="1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＞</a:t>
              </a:r>
              <a:endParaRPr lang="en-US" sz="3600" b="1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</p:grpSp>
      <p:sp>
        <p:nvSpPr>
          <p:cNvPr id="22" name="テキスト ボックス 21"/>
          <p:cNvSpPr txBox="1"/>
          <p:nvPr/>
        </p:nvSpPr>
        <p:spPr>
          <a:xfrm>
            <a:off x="298509" y="2955112"/>
            <a:ext cx="8546982" cy="14465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24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周りの目が少ない交通手段</a:t>
            </a:r>
            <a:endParaRPr kumimoji="1" lang="en-US" altLang="ja-JP" sz="2400" b="1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en-US" altLang="ja-JP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kumimoji="1" lang="ja-JP" altLang="en-US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自転車や徒歩、クルマ</a:t>
            </a:r>
            <a:r>
              <a:rPr kumimoji="1" lang="en-US" altLang="ja-JP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</a:p>
          <a:p>
            <a:r>
              <a:rPr kumimoji="1" lang="ja-JP" altLang="en-US" sz="24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周りの目が多い交通手段</a:t>
            </a:r>
            <a:endParaRPr kumimoji="1" lang="en-US" altLang="ja-JP" sz="2400" b="1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en-US" altLang="ja-JP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kumimoji="1" lang="ja-JP" altLang="en-US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電車</a:t>
            </a:r>
            <a:r>
              <a:rPr kumimoji="1"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、</a:t>
            </a:r>
            <a:r>
              <a:rPr kumimoji="1" lang="ja-JP" altLang="en-US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バス</a:t>
            </a:r>
            <a:r>
              <a:rPr kumimoji="1" lang="en-US" altLang="ja-JP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endParaRPr kumimoji="1" lang="ja-JP" altLang="en-US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3" name="右矢印 22"/>
          <p:cNvSpPr/>
          <p:nvPr/>
        </p:nvSpPr>
        <p:spPr>
          <a:xfrm>
            <a:off x="4712219" y="3750545"/>
            <a:ext cx="1443037" cy="52322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右矢印 27"/>
          <p:cNvSpPr/>
          <p:nvPr/>
        </p:nvSpPr>
        <p:spPr>
          <a:xfrm>
            <a:off x="4712219" y="3020179"/>
            <a:ext cx="1443037" cy="523221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6473644" y="3015932"/>
            <a:ext cx="1885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ズレ</a:t>
            </a:r>
            <a:r>
              <a:rPr kumimoji="1" lang="ja-JP" altLang="en-US" sz="36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大</a:t>
            </a:r>
            <a:endParaRPr kumimoji="1" lang="ja-JP" altLang="en-US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473644" y="3737164"/>
            <a:ext cx="1885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ズレ</a:t>
            </a:r>
            <a:r>
              <a:rPr kumimoji="1" lang="ja-JP" altLang="en-US" sz="36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小</a:t>
            </a:r>
            <a:endParaRPr kumimoji="1" lang="ja-JP" altLang="en-US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6" name="ドーナツ 5"/>
          <p:cNvSpPr/>
          <p:nvPr/>
        </p:nvSpPr>
        <p:spPr>
          <a:xfrm>
            <a:off x="1788160" y="862012"/>
            <a:ext cx="3942080" cy="2153920"/>
          </a:xfrm>
          <a:prstGeom prst="donut">
            <a:avLst>
              <a:gd name="adj" fmla="val 1127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21920" y="4632960"/>
            <a:ext cx="2448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調査</a:t>
            </a:r>
            <a:r>
              <a:rPr kumimoji="1" lang="en-US" altLang="ja-JP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1,2</a:t>
            </a:r>
            <a:r>
              <a:rPr kumimoji="1"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の結果</a:t>
            </a:r>
            <a:r>
              <a:rPr kumimoji="1" lang="en-US" altLang="ja-JP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…</a:t>
            </a:r>
            <a:endParaRPr kumimoji="1" lang="ja-JP" altLang="en-US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7" name="爆発 2 26"/>
          <p:cNvSpPr/>
          <p:nvPr/>
        </p:nvSpPr>
        <p:spPr>
          <a:xfrm flipH="1">
            <a:off x="5547360" y="81280"/>
            <a:ext cx="3596640" cy="1473200"/>
          </a:xfrm>
          <a:prstGeom prst="irregularSeal2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72000" tIns="46800" rIns="0" bIns="0"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バス、電車通学の</a:t>
            </a:r>
            <a:endParaRPr kumimoji="1" lang="en-US" altLang="ja-JP" dirty="0" smtClean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kumimoji="1" lang="ja-JP" altLang="en-US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学生を増やす</a:t>
            </a:r>
            <a:r>
              <a:rPr kumimoji="1" lang="en-US" altLang="ja-JP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!!</a:t>
            </a:r>
            <a:endParaRPr kumimoji="1" lang="ja-JP" altLang="en-US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3476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7483 0.04328 0.14983 0.0868 0.21337 0.08611 C 0.27691 0.08541 0.35313 0.01064 0.38125 -0.0044 " pathEditMode="relative" ptsTypes="aaA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6" grpId="0" animBg="1"/>
      <p:bldP spid="6" grpId="1" animBg="1"/>
      <p:bldP spid="2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2"/>
          <p:cNvSpPr/>
          <p:nvPr/>
        </p:nvSpPr>
        <p:spPr>
          <a:xfrm>
            <a:off x="123668" y="188398"/>
            <a:ext cx="2306023" cy="629407"/>
          </a:xfrm>
          <a:prstGeom prst="roundRect">
            <a:avLst/>
          </a:prstGeom>
          <a:solidFill>
            <a:srgbClr val="5600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ja-JP" altLang="en-US" sz="32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今後の方針</a:t>
            </a:r>
            <a:endParaRPr lang="en-US" sz="32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2791-E6D2-4FB2-9CBA-83239462CD19}" type="slidenum">
              <a:rPr lang="en-US" smtClean="0"/>
              <a:t>38</a:t>
            </a:fld>
            <a:endParaRPr 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23668" y="1576529"/>
            <a:ext cx="902033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・「交通運輸政策」にてプレアンケート調査</a:t>
            </a:r>
            <a:endParaRPr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・プレアンケート調査の結果を基に筑波大学</a:t>
            </a:r>
            <a:r>
              <a:rPr lang="ja-JP" altLang="en-US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</a:t>
            </a:r>
            <a:endParaRPr lang="en-US" altLang="ja-JP" sz="28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首都圏</a:t>
            </a:r>
            <a:r>
              <a:rPr lang="ja-JP" altLang="en-US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複数</a:t>
            </a:r>
            <a:r>
              <a:rPr lang="ja-JP" altLang="en-US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大学</a:t>
            </a:r>
            <a:r>
              <a:rPr lang="ja-JP" altLang="en-US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にて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アンケート調査</a:t>
            </a:r>
            <a:endParaRPr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集団</a:t>
            </a:r>
            <a:r>
              <a:rPr lang="ja-JP" altLang="en-US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に関する調査のため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、各大学にて観測調査</a:t>
            </a:r>
            <a:endParaRPr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・観測調査を基に高校生を対象としたアンケート調査</a:t>
            </a:r>
            <a:endParaRPr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0605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123669" y="175689"/>
            <a:ext cx="1904757" cy="632284"/>
          </a:xfrm>
          <a:prstGeom prst="roundRect">
            <a:avLst/>
          </a:prstGeom>
          <a:solidFill>
            <a:srgbClr val="AF006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ja-JP" altLang="en-US" sz="32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参考文献</a:t>
            </a:r>
            <a:endParaRPr lang="en-US" sz="32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2791-E6D2-4FB2-9CBA-83239462CD19}" type="slidenum">
              <a:rPr lang="en-US" smtClean="0"/>
              <a:t>39</a:t>
            </a:fld>
            <a:endParaRPr 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0" y="943369"/>
            <a:ext cx="9144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1.</a:t>
            </a:r>
            <a:r>
              <a:rPr lang="ja-JP" altLang="ja-JP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現代</a:t>
            </a:r>
            <a:r>
              <a:rPr lang="ja-JP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若者における自己の身体像と</a:t>
            </a:r>
            <a:r>
              <a:rPr lang="ja-JP" altLang="ja-JP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被服</a:t>
            </a:r>
            <a:r>
              <a:rPr lang="en-US" altLang="ja-JP" sz="1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ja-JP" sz="1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牛田聡子</a:t>
            </a:r>
            <a:r>
              <a:rPr lang="en-US" altLang="ja-JP" sz="1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endParaRPr lang="ja-JP" altLang="ja-JP" sz="16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u="sng" dirty="0">
                <a:hlinkClick r:id="rId2"/>
              </a:rPr>
              <a:t>http://ci.nii.ac.jp/els/110000483087.pdf?id=ART0000872025&amp;type=pdf&amp;lang=en&amp;host=cinii&amp;order_no=&amp;ppv_type=0&amp;lang_sw=&amp;no=1461308342&amp;cp</a:t>
            </a:r>
            <a:r>
              <a:rPr lang="en-US" altLang="ja-JP" dirty="0"/>
              <a:t>=</a:t>
            </a:r>
            <a:endParaRPr lang="ja-JP" altLang="ja-JP" dirty="0"/>
          </a:p>
          <a:p>
            <a:r>
              <a:rPr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</a:t>
            </a:r>
            <a:r>
              <a:rPr lang="en-US" altLang="ja-JP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.</a:t>
            </a:r>
            <a:r>
              <a:rPr lang="ja-JP" altLang="ja-JP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現代</a:t>
            </a:r>
            <a:r>
              <a:rPr lang="ja-JP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大学生の認知された友人関係と自己意識の関連に</a:t>
            </a:r>
            <a:r>
              <a:rPr lang="ja-JP" altLang="ja-JP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ついて</a:t>
            </a:r>
            <a:r>
              <a:rPr lang="en-US" altLang="ja-JP" sz="1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ja-JP" sz="1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岡田 努</a:t>
            </a:r>
            <a:r>
              <a:rPr lang="en-US" altLang="ja-JP" sz="1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endParaRPr lang="ja-JP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u="sng" dirty="0">
                <a:hlinkClick r:id="rId3"/>
              </a:rPr>
              <a:t>http://ci.nii.ac.jp/naid/110001893179</a:t>
            </a:r>
            <a:endParaRPr lang="ja-JP" altLang="ja-JP" dirty="0"/>
          </a:p>
          <a:p>
            <a:r>
              <a:rPr lang="en-US" altLang="ja-JP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3.</a:t>
            </a:r>
            <a:r>
              <a:rPr lang="ja-JP" altLang="ja-JP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自意識</a:t>
            </a:r>
            <a:r>
              <a:rPr lang="ja-JP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尺度日本語版作製の</a:t>
            </a:r>
            <a:r>
              <a:rPr lang="ja-JP" altLang="ja-JP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試み</a:t>
            </a:r>
            <a:r>
              <a:rPr lang="en-US" altLang="ja-JP" sz="1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ja-JP" sz="1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菅原 </a:t>
            </a:r>
            <a:r>
              <a:rPr lang="ja-JP" altLang="ja-JP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健</a:t>
            </a:r>
            <a:r>
              <a:rPr lang="ja-JP" altLang="ja-JP" sz="1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介</a:t>
            </a:r>
            <a:r>
              <a:rPr lang="en-US" altLang="ja-JP" sz="1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endParaRPr lang="ja-JP" altLang="ja-JP" sz="16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u="sng" dirty="0">
                <a:hlinkClick r:id="rId4"/>
              </a:rPr>
              <a:t>https://www.jstage.jst.go.jp/article/jjpsy1926/55/3/55_3_184/_pdf</a:t>
            </a:r>
            <a:endParaRPr lang="ja-JP" altLang="ja-JP" dirty="0"/>
          </a:p>
          <a:p>
            <a:r>
              <a:rPr lang="en-US" altLang="ja-JP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4.</a:t>
            </a:r>
            <a:r>
              <a:rPr lang="ja-JP" altLang="ja-JP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交通</a:t>
            </a:r>
            <a:r>
              <a:rPr lang="ja-JP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行動が地域愛着に与える影響に関する分析</a:t>
            </a:r>
            <a:r>
              <a:rPr lang="en-US" altLang="ja-JP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ja-JP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萩原 剛、藤井 聡</a:t>
            </a:r>
            <a:r>
              <a:rPr lang="en-US" altLang="ja-JP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endParaRPr lang="ja-JP" altLang="ja-JP" sz="16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u="sng" dirty="0">
                <a:hlinkClick r:id="rId5"/>
              </a:rPr>
              <a:t>https://www.jsce.or.jp/library/open/proc/maglist2/00039/200511_no32/pdf/285.pdf</a:t>
            </a:r>
            <a:endParaRPr lang="ja-JP" altLang="ja-JP" dirty="0"/>
          </a:p>
          <a:p>
            <a:r>
              <a:rPr lang="en-US" altLang="ja-JP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5.</a:t>
            </a:r>
            <a:r>
              <a:rPr lang="ja-JP" altLang="ja-JP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大学生</a:t>
            </a:r>
            <a:r>
              <a:rPr lang="ja-JP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における着装基準尺度の</a:t>
            </a:r>
            <a:r>
              <a:rPr lang="ja-JP" altLang="ja-JP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研究</a:t>
            </a:r>
            <a:r>
              <a:rPr lang="en-US" altLang="ja-JP" sz="1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ja-JP" sz="1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松原 </a:t>
            </a:r>
            <a:r>
              <a:rPr lang="ja-JP" altLang="ja-JP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詩</a:t>
            </a:r>
            <a:r>
              <a:rPr lang="ja-JP" altLang="ja-JP" sz="1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緒</a:t>
            </a:r>
            <a:r>
              <a:rPr lang="en-US" altLang="ja-JP" sz="1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endParaRPr lang="ja-JP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u="sng" dirty="0">
                <a:hlinkClick r:id="rId6"/>
              </a:rPr>
              <a:t>http://dspace.bunka.ac.jp/dspace/bitstream/10457/2273/1/001032223_03.pdf</a:t>
            </a:r>
            <a:endParaRPr lang="ja-JP" altLang="ja-JP" dirty="0"/>
          </a:p>
          <a:p>
            <a:r>
              <a:rPr lang="en-US" altLang="ja-JP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6.</a:t>
            </a:r>
            <a:r>
              <a:rPr lang="ja-JP" altLang="ja-JP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高齢者</a:t>
            </a:r>
            <a:r>
              <a:rPr lang="ja-JP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の着装感情や服装への関心度と日常生活・健康状態との関係</a:t>
            </a:r>
            <a:r>
              <a:rPr lang="en-US" altLang="ja-JP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ja-JP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泉 加代子</a:t>
            </a:r>
            <a:r>
              <a:rPr lang="en-US" altLang="ja-JP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endParaRPr lang="ja-JP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u="sng" dirty="0">
                <a:hlinkClick r:id="rId7"/>
              </a:rPr>
              <a:t>https://www.jstage.jst.go.jp/article/transjtmsj1972/55/4/55_4_P141/_pdf</a:t>
            </a:r>
            <a:endParaRPr lang="ja-JP" altLang="ja-JP" dirty="0"/>
          </a:p>
          <a:p>
            <a:r>
              <a:rPr lang="en-US" altLang="ja-JP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7.</a:t>
            </a:r>
            <a:r>
              <a:rPr lang="ja-JP" altLang="ja-JP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心理学</a:t>
            </a:r>
            <a:r>
              <a:rPr lang="ja-JP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研究第</a:t>
            </a:r>
            <a:r>
              <a:rPr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55</a:t>
            </a:r>
            <a:r>
              <a:rPr lang="ja-JP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巻第</a:t>
            </a:r>
            <a:r>
              <a:rPr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</a:t>
            </a:r>
            <a:r>
              <a:rPr lang="ja-JP" altLang="ja-JP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号</a:t>
            </a:r>
            <a:r>
              <a:rPr lang="en-US" altLang="ja-JP" sz="1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ja-JP" sz="1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菅原 </a:t>
            </a:r>
            <a:r>
              <a:rPr lang="ja-JP" altLang="ja-JP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健</a:t>
            </a:r>
            <a:r>
              <a:rPr lang="ja-JP" altLang="ja-JP" sz="1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介</a:t>
            </a:r>
            <a:r>
              <a:rPr lang="en-US" altLang="ja-JP" sz="1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endParaRPr lang="ja-JP" altLang="ja-JP" sz="16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u="sng" dirty="0">
                <a:hlinkClick r:id="rId8"/>
              </a:rPr>
              <a:t>http://www.jstage.jst.go.jp/article/jjpsy1926/55/3/55_3_184/_</a:t>
            </a:r>
            <a:r>
              <a:rPr lang="en-US" altLang="ja-JP" u="sng" dirty="0" smtClean="0">
                <a:hlinkClick r:id="rId8"/>
              </a:rPr>
              <a:t>pdf</a:t>
            </a:r>
            <a:endParaRPr lang="en-US" altLang="ja-JP" u="sng" dirty="0" smtClean="0"/>
          </a:p>
          <a:p>
            <a:r>
              <a:rPr lang="en-US" altLang="ja-JP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8.</a:t>
            </a:r>
            <a:r>
              <a:rPr lang="ja-JP" altLang="ja-JP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被服</a:t>
            </a:r>
            <a:r>
              <a:rPr lang="ja-JP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行動と社会心理学</a:t>
            </a:r>
            <a:r>
              <a:rPr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</a:t>
            </a:r>
            <a:r>
              <a:rPr lang="ja-JP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装う人間の心と</a:t>
            </a:r>
            <a:r>
              <a:rPr lang="ja-JP" altLang="ja-JP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行動</a:t>
            </a:r>
            <a:r>
              <a:rPr lang="en-US" altLang="ja-JP" sz="1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ja-JP" sz="1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神山進</a:t>
            </a:r>
            <a:r>
              <a:rPr lang="en-US" altLang="ja-JP" sz="1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endParaRPr lang="ja-JP" altLang="ja-JP" sz="16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9.</a:t>
            </a:r>
            <a:r>
              <a:rPr lang="ja-JP" altLang="ja-JP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大学生</a:t>
            </a:r>
            <a:r>
              <a:rPr lang="ja-JP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の服装と景観・授業態度との関連分析―筑波大学の事例</a:t>
            </a:r>
            <a:r>
              <a:rPr lang="ja-JP" altLang="ja-JP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―</a:t>
            </a:r>
            <a:r>
              <a:rPr lang="en-US" altLang="ja-JP" sz="1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ja-JP" sz="1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谷口 綾子</a:t>
            </a:r>
            <a:r>
              <a:rPr lang="en-US" altLang="ja-JP" sz="1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endParaRPr lang="ja-JP" altLang="ja-JP" sz="16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10.</a:t>
            </a:r>
            <a:r>
              <a:rPr lang="ja-JP" altLang="ja-JP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着装</a:t>
            </a:r>
            <a:r>
              <a:rPr lang="ja-JP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規範に関する研究 第</a:t>
            </a:r>
            <a:r>
              <a:rPr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7</a:t>
            </a:r>
            <a:r>
              <a:rPr lang="ja-JP" altLang="ja-JP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報</a:t>
            </a:r>
            <a:r>
              <a:rPr lang="en-US" altLang="ja-JP" sz="1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ja-JP" sz="1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牛田 </a:t>
            </a:r>
            <a:r>
              <a:rPr lang="ja-JP" altLang="ja-JP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聡子、高木 修、神山 進、阿部 久美子、辻 </a:t>
            </a:r>
            <a:r>
              <a:rPr lang="ja-JP" altLang="ja-JP" sz="1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幸恵</a:t>
            </a:r>
            <a:r>
              <a:rPr lang="en-US" altLang="ja-JP" sz="1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endParaRPr lang="ja-JP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780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 rot="864427">
            <a:off x="4420779" y="2364020"/>
            <a:ext cx="4321251" cy="1696037"/>
          </a:xfrm>
        </p:spPr>
        <p:txBody>
          <a:bodyPr>
            <a:normAutofit/>
          </a:bodyPr>
          <a:lstStyle/>
          <a:p>
            <a:r>
              <a:rPr kumimoji="1" lang="ja-JP" altLang="en-US" sz="3000" dirty="0">
                <a:solidFill>
                  <a:schemeClr val="bg1"/>
                </a:solidFill>
                <a:latin typeface="HGS明朝E" panose="02020900000000000000" pitchFamily="18" charset="-128"/>
                <a:ea typeface="HGS明朝E" panose="02020900000000000000" pitchFamily="18" charset="-128"/>
                <a:cs typeface="HGP明朝E"/>
              </a:rPr>
              <a:t>その</a:t>
            </a:r>
            <a:r>
              <a:rPr kumimoji="1" lang="ja-JP" altLang="en-US" sz="3600" dirty="0">
                <a:solidFill>
                  <a:srgbClr val="3366FF"/>
                </a:solidFill>
                <a:latin typeface="HGS明朝E" panose="02020900000000000000" pitchFamily="18" charset="-128"/>
                <a:ea typeface="HGS明朝E" panose="02020900000000000000" pitchFamily="18" charset="-128"/>
                <a:cs typeface="HGP明朝E"/>
              </a:rPr>
              <a:t>交通</a:t>
            </a:r>
            <a:r>
              <a:rPr kumimoji="1" lang="ja-JP" altLang="en-US" sz="3600" dirty="0" smtClean="0">
                <a:solidFill>
                  <a:srgbClr val="3366FF"/>
                </a:solidFill>
                <a:latin typeface="HGS明朝E" panose="02020900000000000000" pitchFamily="18" charset="-128"/>
                <a:ea typeface="HGS明朝E" panose="02020900000000000000" pitchFamily="18" charset="-128"/>
                <a:cs typeface="HGP明朝E"/>
              </a:rPr>
              <a:t>手段</a:t>
            </a:r>
            <a:r>
              <a:rPr kumimoji="1" lang="ja-JP" altLang="en-US" sz="3000" dirty="0" smtClean="0">
                <a:solidFill>
                  <a:schemeClr val="bg1"/>
                </a:solidFill>
                <a:latin typeface="HGS明朝E" panose="02020900000000000000" pitchFamily="18" charset="-128"/>
                <a:ea typeface="HGS明朝E" panose="02020900000000000000" pitchFamily="18" charset="-128"/>
                <a:cs typeface="HGP明朝E"/>
              </a:rPr>
              <a:t>を使って</a:t>
            </a:r>
            <a:r>
              <a:rPr kumimoji="1" lang="en-US" altLang="ja-JP" dirty="0" smtClean="0">
                <a:solidFill>
                  <a:schemeClr val="bg1"/>
                </a:solidFill>
                <a:latin typeface="HGS明朝E" panose="02020900000000000000" pitchFamily="18" charset="-128"/>
                <a:ea typeface="HGS明朝E" panose="02020900000000000000" pitchFamily="18" charset="-128"/>
                <a:cs typeface="HGP明朝E"/>
              </a:rPr>
              <a:t/>
            </a:r>
            <a:br>
              <a:rPr kumimoji="1" lang="en-US" altLang="ja-JP" dirty="0" smtClean="0">
                <a:solidFill>
                  <a:schemeClr val="bg1"/>
                </a:solidFill>
                <a:latin typeface="HGS明朝E" panose="02020900000000000000" pitchFamily="18" charset="-128"/>
                <a:ea typeface="HGS明朝E" panose="02020900000000000000" pitchFamily="18" charset="-128"/>
                <a:cs typeface="HGP明朝E"/>
              </a:rPr>
            </a:br>
            <a:endParaRPr kumimoji="1" lang="ja-JP" altLang="en-US" dirty="0">
              <a:solidFill>
                <a:schemeClr val="bg1"/>
              </a:solidFill>
              <a:latin typeface="HGS明朝E" panose="02020900000000000000" pitchFamily="18" charset="-128"/>
              <a:ea typeface="HGS明朝E" panose="02020900000000000000" pitchFamily="18" charset="-128"/>
              <a:cs typeface="HGP明朝E"/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 rot="20614521">
            <a:off x="1056585" y="1458148"/>
            <a:ext cx="2538689" cy="181846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300" dirty="0">
                <a:solidFill>
                  <a:schemeClr val="bg1"/>
                </a:solidFill>
                <a:latin typeface="HGP明朝E"/>
                <a:ea typeface="HGP明朝E"/>
                <a:cs typeface="HGP明朝E"/>
              </a:rPr>
              <a:t/>
            </a:r>
            <a:br>
              <a:rPr lang="en-US" altLang="ja-JP" sz="3300" dirty="0">
                <a:solidFill>
                  <a:schemeClr val="bg1"/>
                </a:solidFill>
                <a:latin typeface="HGP明朝E"/>
                <a:ea typeface="HGP明朝E"/>
                <a:cs typeface="HGP明朝E"/>
              </a:rPr>
            </a:br>
            <a:r>
              <a:rPr lang="ja-JP" altLang="en-US" sz="3000" dirty="0">
                <a:solidFill>
                  <a:schemeClr val="bg1"/>
                </a:solidFill>
                <a:latin typeface="HGS明朝E" panose="02020900000000000000" pitchFamily="18" charset="-128"/>
                <a:ea typeface="HGS明朝E" panose="02020900000000000000" pitchFamily="18" charset="-128"/>
                <a:cs typeface="HGP明朝E"/>
              </a:rPr>
              <a:t>その</a:t>
            </a:r>
            <a:r>
              <a:rPr lang="ja-JP" altLang="en-US" sz="3600" dirty="0">
                <a:solidFill>
                  <a:srgbClr val="FF0000"/>
                </a:solidFill>
                <a:latin typeface="HGS明朝E" panose="02020900000000000000" pitchFamily="18" charset="-128"/>
                <a:ea typeface="HGS明朝E" panose="02020900000000000000" pitchFamily="18" charset="-128"/>
                <a:cs typeface="HGP明朝E"/>
              </a:rPr>
              <a:t>服装</a:t>
            </a:r>
            <a:r>
              <a:rPr lang="ja-JP" altLang="en-US" sz="3000" dirty="0">
                <a:solidFill>
                  <a:schemeClr val="bg1"/>
                </a:solidFill>
                <a:latin typeface="HGS明朝E" panose="02020900000000000000" pitchFamily="18" charset="-128"/>
                <a:ea typeface="HGS明朝E" panose="02020900000000000000" pitchFamily="18" charset="-128"/>
                <a:cs typeface="HGP明朝E"/>
              </a:rPr>
              <a:t>で</a:t>
            </a:r>
            <a:r>
              <a:rPr lang="en-US" altLang="ja-JP" sz="3300" dirty="0">
                <a:solidFill>
                  <a:schemeClr val="bg1"/>
                </a:solidFill>
                <a:latin typeface="HGS明朝E" panose="02020900000000000000" pitchFamily="18" charset="-128"/>
                <a:ea typeface="HGS明朝E" panose="02020900000000000000" pitchFamily="18" charset="-128"/>
                <a:cs typeface="HGP明朝E"/>
              </a:rPr>
              <a:t/>
            </a:r>
            <a:br>
              <a:rPr lang="en-US" altLang="ja-JP" sz="3300" dirty="0">
                <a:solidFill>
                  <a:schemeClr val="bg1"/>
                </a:solidFill>
                <a:latin typeface="HGS明朝E" panose="02020900000000000000" pitchFamily="18" charset="-128"/>
                <a:ea typeface="HGS明朝E" panose="02020900000000000000" pitchFamily="18" charset="-128"/>
                <a:cs typeface="HGP明朝E"/>
              </a:rPr>
            </a:br>
            <a:endParaRPr lang="ja-JP" altLang="en-US" sz="3300" dirty="0">
              <a:solidFill>
                <a:schemeClr val="bg1"/>
              </a:solidFill>
              <a:latin typeface="HGS明朝E" panose="02020900000000000000" pitchFamily="18" charset="-128"/>
              <a:ea typeface="HGS明朝E" panose="02020900000000000000" pitchFamily="18" charset="-128"/>
              <a:cs typeface="HGP明朝E"/>
            </a:endParaRP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1" y="3461421"/>
            <a:ext cx="9143999" cy="232191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500" b="1" dirty="0">
                <a:solidFill>
                  <a:schemeClr val="bg1"/>
                </a:solidFill>
                <a:latin typeface="HGS明朝E"/>
                <a:ea typeface="HGS明朝E"/>
                <a:cs typeface="HGS明朝E"/>
              </a:rPr>
              <a:t>本当に</a:t>
            </a:r>
            <a:endParaRPr lang="en-US" altLang="ja-JP" sz="4500" b="1" dirty="0">
              <a:solidFill>
                <a:schemeClr val="bg1"/>
              </a:solidFill>
              <a:latin typeface="HGS明朝E"/>
              <a:ea typeface="HGS明朝E"/>
              <a:cs typeface="HGS明朝E"/>
            </a:endParaRPr>
          </a:p>
          <a:p>
            <a:r>
              <a:rPr lang="ja-JP" altLang="en-US" sz="5400" b="1" dirty="0">
                <a:solidFill>
                  <a:schemeClr val="bg1"/>
                </a:solidFill>
                <a:latin typeface="HGS明朝E"/>
                <a:ea typeface="HGS明朝E"/>
                <a:cs typeface="HGS明朝E"/>
              </a:rPr>
              <a:t>大丈夫</a:t>
            </a:r>
            <a:r>
              <a:rPr lang="ja-JP" altLang="en-US" sz="4500" b="1" dirty="0">
                <a:solidFill>
                  <a:schemeClr val="bg1"/>
                </a:solidFill>
                <a:latin typeface="HGS明朝E"/>
                <a:ea typeface="HGS明朝E"/>
                <a:cs typeface="HGS明朝E"/>
              </a:rPr>
              <a:t>ですか？</a:t>
            </a:r>
            <a:r>
              <a:rPr lang="en-US" altLang="ja-JP" sz="3000" dirty="0">
                <a:solidFill>
                  <a:schemeClr val="bg1"/>
                </a:solidFill>
                <a:latin typeface="HGP明朝E"/>
                <a:ea typeface="HGP明朝E"/>
                <a:cs typeface="HGP明朝E"/>
              </a:rPr>
              <a:t/>
            </a:r>
            <a:br>
              <a:rPr lang="en-US" altLang="ja-JP" sz="3000" dirty="0">
                <a:solidFill>
                  <a:schemeClr val="bg1"/>
                </a:solidFill>
                <a:latin typeface="HGP明朝E"/>
                <a:ea typeface="HGP明朝E"/>
                <a:cs typeface="HGP明朝E"/>
              </a:rPr>
            </a:br>
            <a:endParaRPr lang="ja-JP" altLang="en-US" sz="3000" dirty="0">
              <a:solidFill>
                <a:schemeClr val="bg1"/>
              </a:solidFill>
              <a:latin typeface="HGP明朝E"/>
              <a:ea typeface="HGP明朝E"/>
              <a:cs typeface="HGP明朝E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2791-E6D2-4FB2-9CBA-83239462CD1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02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4528239" y="3012695"/>
            <a:ext cx="126779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ja-JP" alt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5740246" y="4263924"/>
            <a:ext cx="3403754" cy="259407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都市計画実習</a:t>
            </a:r>
            <a:endParaRPr lang="en-US" altLang="ja-JP" b="1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社会的ジレンマ</a:t>
            </a:r>
            <a:r>
              <a:rPr lang="ja-JP" altLang="en-US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班</a:t>
            </a:r>
            <a:endParaRPr lang="en-US" altLang="ja-JP" sz="1600" b="1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r"/>
            <a:r>
              <a:rPr lang="en-US" altLang="ja-JP" sz="16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【</a:t>
            </a:r>
            <a:r>
              <a:rPr lang="ja-JP" altLang="en-US" sz="16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担当教員</a:t>
            </a:r>
            <a:r>
              <a:rPr lang="en-US" altLang="ja-JP" sz="16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】</a:t>
            </a:r>
            <a:r>
              <a:rPr lang="ja-JP" altLang="en-US" sz="16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谷口綾子</a:t>
            </a:r>
            <a:endParaRPr lang="en-US" altLang="ja-JP" sz="1600" b="1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r"/>
            <a:r>
              <a:rPr lang="en-US" altLang="ja-JP" sz="16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【TA】</a:t>
            </a:r>
            <a:r>
              <a:rPr lang="ja-JP" altLang="en-US" sz="16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佐々木洋典</a:t>
            </a:r>
            <a:endParaRPr lang="en-US" altLang="ja-JP" sz="1600" b="1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r"/>
            <a:r>
              <a:rPr lang="en-US" altLang="ja-JP" sz="16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【</a:t>
            </a:r>
            <a:r>
              <a:rPr lang="ja-JP" altLang="en-US" sz="16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班員</a:t>
            </a:r>
            <a:r>
              <a:rPr lang="en-US" altLang="ja-JP" sz="16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】</a:t>
            </a:r>
            <a:r>
              <a:rPr lang="ja-JP" altLang="en-US" sz="16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◎瀬藤乃介　○二神克也</a:t>
            </a:r>
            <a:endParaRPr lang="en-US" altLang="ja-JP" sz="1600" b="1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r"/>
            <a:r>
              <a:rPr lang="ja-JP" altLang="en-US" sz="16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飯野雅貴　岩岡宏樹</a:t>
            </a:r>
            <a:endParaRPr lang="en-US" altLang="ja-JP" sz="1600" b="1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r"/>
            <a:r>
              <a:rPr lang="ja-JP" altLang="en-US" sz="16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川嶋優旗　柴田崚平　高木力貴也</a:t>
            </a:r>
            <a:endParaRPr lang="en-US" altLang="ja-JP" sz="1600" b="1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r"/>
            <a:r>
              <a:rPr lang="ja-JP" altLang="en-US" sz="16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ダシドンドグオノンバヤル　</a:t>
            </a:r>
            <a:endParaRPr lang="en-US" altLang="ja-JP" sz="1600" b="1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r"/>
            <a:r>
              <a:rPr lang="ja-JP" altLang="en-US" sz="16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日高大志</a:t>
            </a:r>
            <a:endParaRPr lang="en-US" altLang="ja-JP" sz="1600" b="1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endParaRPr lang="en-US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2791-E6D2-4FB2-9CBA-83239462CD19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0" y="0"/>
            <a:ext cx="5764696" cy="425173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 rot="21054505">
            <a:off x="110769" y="306347"/>
            <a:ext cx="285736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3800" b="1" dirty="0" smtClean="0">
                <a:solidFill>
                  <a:srgbClr val="3366FF"/>
                </a:solidFill>
                <a:latin typeface="HGS明朝E"/>
                <a:ea typeface="HGS明朝E"/>
                <a:cs typeface="HGS明朝E"/>
              </a:rPr>
              <a:t>T</a:t>
            </a:r>
            <a:r>
              <a:rPr kumimoji="1" lang="en-US" altLang="ja-JP" sz="2000" b="1" dirty="0" smtClean="0">
                <a:solidFill>
                  <a:schemeClr val="bg1"/>
                </a:solidFill>
                <a:latin typeface="HGS明朝E"/>
                <a:ea typeface="HGS明朝E"/>
                <a:cs typeface="HGS明朝E"/>
              </a:rPr>
              <a:t>ravel</a:t>
            </a:r>
            <a:endParaRPr kumimoji="1" lang="en-US" altLang="ja-JP" sz="1600" b="1" dirty="0" smtClean="0">
              <a:solidFill>
                <a:schemeClr val="bg1"/>
              </a:solidFill>
              <a:latin typeface="HGS明朝E"/>
              <a:ea typeface="HGS明朝E"/>
              <a:cs typeface="HGS明朝E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 rot="21382752">
            <a:off x="2093622" y="532924"/>
            <a:ext cx="174951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3800" b="1" dirty="0" smtClean="0">
                <a:solidFill>
                  <a:schemeClr val="bg1"/>
                </a:solidFill>
                <a:latin typeface="HGS明朝E"/>
                <a:ea typeface="HGS明朝E"/>
                <a:cs typeface="HGS明朝E"/>
              </a:rPr>
              <a:t>P</a:t>
            </a:r>
            <a:r>
              <a:rPr kumimoji="1" lang="en-US" altLang="ja-JP" sz="2000" b="1" dirty="0" smtClean="0">
                <a:solidFill>
                  <a:schemeClr val="bg1"/>
                </a:solidFill>
                <a:latin typeface="HGS明朝E"/>
                <a:ea typeface="HGS明朝E"/>
                <a:cs typeface="HGS明朝E"/>
              </a:rPr>
              <a:t>lace</a:t>
            </a:r>
            <a:endParaRPr kumimoji="1" lang="en-US" altLang="ja-JP" sz="1600" b="1" dirty="0" smtClean="0">
              <a:solidFill>
                <a:schemeClr val="bg1"/>
              </a:solidFill>
              <a:latin typeface="HGS明朝E"/>
              <a:ea typeface="HGS明朝E"/>
              <a:cs typeface="HGS明朝E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 rot="323775">
            <a:off x="3934665" y="408607"/>
            <a:ext cx="303377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3800" b="1" dirty="0" err="1" smtClean="0">
                <a:solidFill>
                  <a:srgbClr val="FF0000"/>
                </a:solidFill>
                <a:latin typeface="HGS明朝E"/>
                <a:ea typeface="HGS明朝E"/>
                <a:cs typeface="HGS明朝E"/>
              </a:rPr>
              <a:t>O</a:t>
            </a:r>
            <a:r>
              <a:rPr kumimoji="1" lang="en-US" altLang="ja-JP" sz="1600" b="1" dirty="0" err="1" smtClean="0">
                <a:solidFill>
                  <a:schemeClr val="bg1"/>
                </a:solidFill>
                <a:latin typeface="HGS明朝E"/>
                <a:ea typeface="HGS明朝E"/>
                <a:cs typeface="HGS明朝E"/>
              </a:rPr>
              <a:t>share</a:t>
            </a:r>
            <a:endParaRPr kumimoji="1" lang="en-US" altLang="ja-JP" sz="1600" b="1" dirty="0" smtClean="0">
              <a:solidFill>
                <a:schemeClr val="bg1"/>
              </a:solidFill>
              <a:latin typeface="HGS明朝E"/>
              <a:ea typeface="HGS明朝E"/>
              <a:cs typeface="HGS明朝E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32521" y="3103217"/>
            <a:ext cx="5334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1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〜</a:t>
            </a:r>
            <a:r>
              <a:rPr kumimoji="1" lang="ja-JP" altLang="en-US" sz="2000" dirty="0" smtClean="0">
                <a:solidFill>
                  <a:schemeClr val="accent5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交通手段</a:t>
            </a:r>
            <a:r>
              <a:rPr kumimoji="1" lang="ja-JP" altLang="en-US" sz="2000" dirty="0" smtClean="0">
                <a:solidFill>
                  <a:schemeClr val="bg1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と</a:t>
            </a:r>
            <a:r>
              <a:rPr kumimoji="1" lang="ja-JP" altLang="en-US" sz="2000" dirty="0" smtClean="0">
                <a:solidFill>
                  <a:srgbClr val="FF0000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被服行動　</a:t>
            </a:r>
            <a:r>
              <a:rPr kumimoji="1" lang="ja-JP" altLang="en-US" sz="2000" dirty="0" smtClean="0">
                <a:solidFill>
                  <a:schemeClr val="bg1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大学の事例</a:t>
            </a:r>
            <a:r>
              <a:rPr kumimoji="1" lang="en-US" altLang="ja-JP" sz="2000" dirty="0" smtClean="0">
                <a:solidFill>
                  <a:schemeClr val="bg1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〜</a:t>
            </a:r>
            <a:endParaRPr kumimoji="1" lang="ja-JP" altLang="en-US" sz="2000" dirty="0">
              <a:solidFill>
                <a:schemeClr val="bg1"/>
              </a:solidFill>
              <a:latin typeface="HGS明朝E" panose="02020900000000000000" pitchFamily="18" charset="-128"/>
              <a:ea typeface="HGS明朝E" panose="02020900000000000000" pitchFamily="18" charset="-128"/>
            </a:endParaRPr>
          </a:p>
        </p:txBody>
      </p:sp>
      <p:pic>
        <p:nvPicPr>
          <p:cNvPr id="10" name="Picture 1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6602">
            <a:off x="6093153" y="2085453"/>
            <a:ext cx="1618153" cy="1875609"/>
          </a:xfrm>
          <a:prstGeom prst="rect">
            <a:avLst/>
          </a:prstGeom>
        </p:spPr>
      </p:pic>
      <p:pic>
        <p:nvPicPr>
          <p:cNvPr id="14" name="Picture 3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920">
            <a:off x="6412639" y="237843"/>
            <a:ext cx="1156748" cy="1485734"/>
          </a:xfrm>
          <a:prstGeom prst="rect">
            <a:avLst/>
          </a:prstGeom>
        </p:spPr>
      </p:pic>
      <p:pic>
        <p:nvPicPr>
          <p:cNvPr id="15" name="Picture 1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7075">
            <a:off x="7830734" y="1258107"/>
            <a:ext cx="1144543" cy="1497299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09784">
            <a:off x="2882347" y="4594086"/>
            <a:ext cx="2562087" cy="1921565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3090360" y="6449390"/>
            <a:ext cx="155894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700" dirty="0" err="1"/>
              <a:t>www.agui.net</a:t>
            </a:r>
            <a:endParaRPr lang="ja-JP" altLang="en-US" sz="700" dirty="0"/>
          </a:p>
        </p:txBody>
      </p:sp>
      <p:sp>
        <p:nvSpPr>
          <p:cNvPr id="16" name="正方形/長方形 15"/>
          <p:cNvSpPr/>
          <p:nvPr/>
        </p:nvSpPr>
        <p:spPr>
          <a:xfrm>
            <a:off x="1247913" y="6140174"/>
            <a:ext cx="1546087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700" dirty="0" err="1" smtClean="0"/>
              <a:t>www.aeonbike.jp</a:t>
            </a:r>
            <a:endParaRPr lang="ja-JP" altLang="en-US" sz="700" dirty="0"/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033532">
            <a:off x="180983" y="4626167"/>
            <a:ext cx="2323094" cy="154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22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右矢印 2"/>
          <p:cNvSpPr/>
          <p:nvPr/>
        </p:nvSpPr>
        <p:spPr>
          <a:xfrm>
            <a:off x="0" y="514350"/>
            <a:ext cx="8915400" cy="5842001"/>
          </a:xfrm>
          <a:prstGeom prst="rightArrow">
            <a:avLst>
              <a:gd name="adj1" fmla="val 62936"/>
              <a:gd name="adj2" fmla="val 500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角丸四角形 4"/>
          <p:cNvSpPr/>
          <p:nvPr/>
        </p:nvSpPr>
        <p:spPr>
          <a:xfrm>
            <a:off x="0" y="1999182"/>
            <a:ext cx="999309" cy="2878955"/>
          </a:xfrm>
          <a:prstGeom prst="roundRect">
            <a:avLst/>
          </a:prstGeom>
          <a:solidFill>
            <a:srgbClr val="EE002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ja-JP" altLang="en-US" sz="40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背景</a:t>
            </a:r>
            <a:endParaRPr lang="en-US" sz="4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30" name="角丸四角形 29"/>
          <p:cNvSpPr/>
          <p:nvPr/>
        </p:nvSpPr>
        <p:spPr>
          <a:xfrm>
            <a:off x="1230686" y="1999182"/>
            <a:ext cx="999309" cy="2878955"/>
          </a:xfrm>
          <a:prstGeom prst="roundRect">
            <a:avLst/>
          </a:prstGeom>
          <a:solidFill>
            <a:srgbClr val="FF590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ja-JP" altLang="en-US" sz="40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目的</a:t>
            </a:r>
            <a:endParaRPr lang="en-US" sz="4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31" name="角丸四角形 30"/>
          <p:cNvSpPr/>
          <p:nvPr/>
        </p:nvSpPr>
        <p:spPr>
          <a:xfrm>
            <a:off x="2461373" y="1999186"/>
            <a:ext cx="998344" cy="2878952"/>
          </a:xfrm>
          <a:prstGeom prst="roundRect">
            <a:avLst/>
          </a:prstGeom>
          <a:solidFill>
            <a:srgbClr val="99CF1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ja-JP" altLang="en-US" sz="32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個人</a:t>
            </a:r>
            <a:r>
              <a:rPr lang="ja-JP" altLang="en-US" sz="32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に</a:t>
            </a:r>
            <a:endParaRPr lang="en-US" altLang="ja-JP" sz="32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ctr"/>
            <a:r>
              <a:rPr lang="ja-JP" altLang="en-US" sz="32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関する</a:t>
            </a:r>
            <a:r>
              <a:rPr lang="ja-JP" altLang="en-US" sz="32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調査</a:t>
            </a:r>
            <a:endParaRPr lang="en-US" sz="32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35" name="角丸四角形 34"/>
          <p:cNvSpPr/>
          <p:nvPr/>
        </p:nvSpPr>
        <p:spPr>
          <a:xfrm>
            <a:off x="3691095" y="1999183"/>
            <a:ext cx="1001240" cy="2878956"/>
          </a:xfrm>
          <a:prstGeom prst="roundRect">
            <a:avLst/>
          </a:prstGeom>
          <a:solidFill>
            <a:srgbClr val="093F8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ja-JP" altLang="en-US" sz="32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集団に</a:t>
            </a:r>
            <a:endParaRPr lang="en-US" altLang="ja-JP" sz="32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ctr"/>
            <a:r>
              <a:rPr lang="ja-JP" altLang="en-US" sz="32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関する調査</a:t>
            </a:r>
            <a:endParaRPr lang="en-US" sz="32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36" name="角丸四角形 35"/>
          <p:cNvSpPr/>
          <p:nvPr/>
        </p:nvSpPr>
        <p:spPr>
          <a:xfrm>
            <a:off x="4921781" y="2021268"/>
            <a:ext cx="999309" cy="2878955"/>
          </a:xfrm>
          <a:prstGeom prst="roundRect">
            <a:avLst/>
          </a:prstGeom>
          <a:solidFill>
            <a:srgbClr val="5600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ja-JP" altLang="en-US" sz="32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今後</a:t>
            </a:r>
            <a:r>
              <a:rPr lang="ja-JP" altLang="en-US" sz="32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の</a:t>
            </a:r>
            <a:endParaRPr lang="en-US" altLang="ja-JP" sz="32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ctr"/>
            <a:r>
              <a:rPr lang="ja-JP" altLang="en-US" sz="32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方針</a:t>
            </a:r>
            <a:endParaRPr lang="en-US" sz="32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37" name="角丸四角形 36"/>
          <p:cNvSpPr/>
          <p:nvPr/>
        </p:nvSpPr>
        <p:spPr>
          <a:xfrm>
            <a:off x="6150536" y="1999182"/>
            <a:ext cx="999309" cy="2878955"/>
          </a:xfrm>
          <a:prstGeom prst="roundRect">
            <a:avLst/>
          </a:prstGeom>
          <a:solidFill>
            <a:srgbClr val="AF006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ja-JP" altLang="en-US" sz="32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参考文献</a:t>
            </a:r>
            <a:endParaRPr lang="en-US" sz="32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2791-E6D2-4FB2-9CBA-83239462CD19}" type="slidenum">
              <a:rPr lang="en-US" smtClean="0"/>
              <a:t>6</a:t>
            </a:fld>
            <a:endParaRPr lang="en-US"/>
          </a:p>
        </p:txBody>
      </p:sp>
      <p:sp>
        <p:nvSpPr>
          <p:cNvPr id="12" name="角丸四角形 11"/>
          <p:cNvSpPr/>
          <p:nvPr/>
        </p:nvSpPr>
        <p:spPr>
          <a:xfrm>
            <a:off x="123669" y="186945"/>
            <a:ext cx="2337704" cy="629407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ja-JP" altLang="en-US" sz="32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発表の手順</a:t>
            </a:r>
            <a:endParaRPr lang="en-US" sz="32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09342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0" grpId="0" animBg="1"/>
      <p:bldP spid="31" grpId="0" animBg="1"/>
      <p:bldP spid="35" grpId="0" animBg="1"/>
      <p:bldP spid="36" grpId="0" animBg="1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ozai.kingyomon.com/wp-content/uploads/2011/09/%E6%82%A9%E3%81%BF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216" y="1856279"/>
            <a:ext cx="3190134" cy="31901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右矢印 16"/>
          <p:cNvSpPr/>
          <p:nvPr/>
        </p:nvSpPr>
        <p:spPr>
          <a:xfrm>
            <a:off x="3584669" y="3173630"/>
            <a:ext cx="2264226" cy="555432"/>
          </a:xfrm>
          <a:prstGeom prst="rightArrow">
            <a:avLst>
              <a:gd name="adj1" fmla="val 50000"/>
              <a:gd name="adj2" fmla="val 126966"/>
            </a:avLst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正方形/長方形 1"/>
          <p:cNvSpPr/>
          <p:nvPr/>
        </p:nvSpPr>
        <p:spPr>
          <a:xfrm>
            <a:off x="1562447" y="250895"/>
            <a:ext cx="4356571" cy="50013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ja-JP" altLang="en-US" sz="2800" dirty="0">
                <a:ln w="0"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私たちの被服行動は</a:t>
            </a:r>
            <a:r>
              <a:rPr lang="en-US" altLang="ja-JP" sz="2800" dirty="0">
                <a:ln w="0"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…</a:t>
            </a:r>
            <a:endParaRPr lang="ja-JP" altLang="en-US" sz="2800" dirty="0">
              <a:ln w="0"/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6" name="雲形吹き出し 5"/>
          <p:cNvSpPr/>
          <p:nvPr/>
        </p:nvSpPr>
        <p:spPr>
          <a:xfrm>
            <a:off x="6920283" y="144010"/>
            <a:ext cx="2006488" cy="1183265"/>
          </a:xfrm>
          <a:prstGeom prst="cloudCallout">
            <a:avLst>
              <a:gd name="adj1" fmla="val -25122"/>
              <a:gd name="adj2" fmla="val 10483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何を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着よう？</a:t>
            </a:r>
            <a:endParaRPr lang="en-US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2052" name="Picture 4" descr="http://clover-clover-clover.up.n.seesaa.net/clover-clover-clover/image/P1170868-b.jpg?d=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99" y="1338663"/>
            <a:ext cx="2355098" cy="17663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正方形/長方形 7"/>
          <p:cNvSpPr/>
          <p:nvPr/>
        </p:nvSpPr>
        <p:spPr>
          <a:xfrm>
            <a:off x="2855670" y="1612235"/>
            <a:ext cx="507831" cy="6848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eaVert" wrap="none" lIns="68580" tIns="34290" rIns="68580" bIns="34290">
            <a:spAutoFit/>
          </a:bodyPr>
          <a:lstStyle/>
          <a:p>
            <a:pPr algn="ctr"/>
            <a:r>
              <a:rPr lang="ja-JP" altLang="en-US" sz="2400" dirty="0">
                <a:ln w="0"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予定</a:t>
            </a:r>
          </a:p>
        </p:txBody>
      </p:sp>
      <p:pic>
        <p:nvPicPr>
          <p:cNvPr id="1026" name="Picture 2" descr="http://2.bp.blogspot.com/-fypO2KLmFOk/UZSs38pknYI/AAAAAAAAS_c/LEtjCXa9N5Y/s800/business_kaig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86" y="3478380"/>
            <a:ext cx="1848928" cy="15489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3.bp.blogspot.com/-4TEoxm0L3fM/VoX5K5zU6CI/AAAAAAAA2S0/kEyNKzeJLHI/s800/couple_dat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98" y="5189358"/>
            <a:ext cx="1347967" cy="14385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4.bp.blogspot.com/-JgmV7gvicek/Vkb_B4kVsxI/AAAAAAAA0ZU/1n98638QFRU/s800/jogging_ma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014" y="5068346"/>
            <a:ext cx="1405359" cy="16806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角丸四角形 12"/>
          <p:cNvSpPr/>
          <p:nvPr/>
        </p:nvSpPr>
        <p:spPr>
          <a:xfrm>
            <a:off x="123669" y="178566"/>
            <a:ext cx="1424543" cy="629407"/>
          </a:xfrm>
          <a:prstGeom prst="roundRect">
            <a:avLst/>
          </a:prstGeom>
          <a:solidFill>
            <a:srgbClr val="EE002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ja-JP" altLang="en-US" sz="32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背景</a:t>
            </a:r>
            <a:endParaRPr lang="en-US" sz="32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2791-E6D2-4FB2-9CBA-83239462CD19}" type="slidenum">
              <a:rPr lang="en-US" smtClean="0"/>
              <a:t>7</a:t>
            </a:fld>
            <a:endParaRPr lang="en-US"/>
          </a:p>
        </p:txBody>
      </p:sp>
      <p:sp>
        <p:nvSpPr>
          <p:cNvPr id="15" name="正方形/長方形 14"/>
          <p:cNvSpPr/>
          <p:nvPr/>
        </p:nvSpPr>
        <p:spPr>
          <a:xfrm>
            <a:off x="2855670" y="3831220"/>
            <a:ext cx="507831" cy="6848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eaVert" wrap="none" lIns="68580" tIns="34290" rIns="68580" bIns="34290">
            <a:spAutoFit/>
          </a:bodyPr>
          <a:lstStyle/>
          <a:p>
            <a:pPr algn="ctr"/>
            <a:r>
              <a:rPr lang="ja-JP" altLang="en-US" sz="2400" dirty="0">
                <a:ln w="0"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目的</a:t>
            </a:r>
          </a:p>
        </p:txBody>
      </p:sp>
      <p:sp>
        <p:nvSpPr>
          <p:cNvPr id="18" name="右矢印 17"/>
          <p:cNvSpPr/>
          <p:nvPr/>
        </p:nvSpPr>
        <p:spPr>
          <a:xfrm rot="16200000">
            <a:off x="3965466" y="3773376"/>
            <a:ext cx="1202867" cy="833962"/>
          </a:xfrm>
          <a:prstGeom prst="rightArrow">
            <a:avLst/>
          </a:prstGeom>
          <a:solidFill>
            <a:srgbClr val="FF000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正方形/長方形 18"/>
          <p:cNvSpPr/>
          <p:nvPr/>
        </p:nvSpPr>
        <p:spPr>
          <a:xfrm>
            <a:off x="3646602" y="4784252"/>
            <a:ext cx="1850796" cy="9925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68580" tIns="34290" rIns="68580" bIns="34290">
            <a:spAutoFit/>
          </a:bodyPr>
          <a:lstStyle/>
          <a:p>
            <a:pPr algn="ctr"/>
            <a:r>
              <a:rPr lang="ja-JP" altLang="en-US" sz="3000" dirty="0" smtClean="0">
                <a:ln w="0"/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社会的</a:t>
            </a:r>
            <a:endParaRPr lang="en-US" altLang="ja-JP" sz="3000" dirty="0" smtClean="0">
              <a:ln w="0"/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lang="ja-JP" altLang="en-US" sz="3000" dirty="0" smtClean="0">
                <a:ln w="0"/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着装</a:t>
            </a:r>
            <a:r>
              <a:rPr lang="ja-JP" altLang="en-US" sz="3000" dirty="0">
                <a:ln w="0"/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規範</a:t>
            </a:r>
          </a:p>
        </p:txBody>
      </p:sp>
      <p:sp>
        <p:nvSpPr>
          <p:cNvPr id="4" name="円形吹き出し 3"/>
          <p:cNvSpPr/>
          <p:nvPr/>
        </p:nvSpPr>
        <p:spPr>
          <a:xfrm>
            <a:off x="5257837" y="5436958"/>
            <a:ext cx="2610873" cy="1421042"/>
          </a:xfrm>
          <a:prstGeom prst="wedgeEllipseCallout">
            <a:avLst>
              <a:gd name="adj1" fmla="val 3115"/>
              <a:gd name="adj2" fmla="val -83661"/>
            </a:avLst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 smtClean="0">
                <a:ln w="0"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ふさわしい</a:t>
            </a:r>
            <a:r>
              <a:rPr lang="ja-JP" altLang="en-US" sz="2000" dirty="0">
                <a:ln w="0"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服はこれだ</a:t>
            </a:r>
            <a:r>
              <a:rPr lang="ja-JP" altLang="en-US" sz="2000" dirty="0" smtClean="0">
                <a:ln w="0"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！</a:t>
            </a:r>
            <a:endParaRPr lang="ja-JP" altLang="en-US" sz="2000" dirty="0">
              <a:ln w="0"/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2433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" grpId="0" animBg="1"/>
      <p:bldP spid="8" grpId="0" animBg="1"/>
      <p:bldP spid="15" grpId="0" animBg="1"/>
      <p:bldP spid="18" grpId="0" animBg="1"/>
      <p:bldP spid="19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角丸四角形 14"/>
          <p:cNvSpPr/>
          <p:nvPr/>
        </p:nvSpPr>
        <p:spPr>
          <a:xfrm>
            <a:off x="1548213" y="1610868"/>
            <a:ext cx="1719943" cy="56355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 flipH="1">
            <a:off x="1667408" y="205573"/>
            <a:ext cx="2255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既存研究</a:t>
            </a:r>
            <a:r>
              <a:rPr lang="en-US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</a:t>
            </a:r>
            <a:endParaRPr lang="en-US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 flipH="1">
            <a:off x="0" y="128682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大学生の服装と景観・授業態度との関連分析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　　　　　　　　</a:t>
            </a: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筑波大学の事例</a:t>
            </a: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</a:t>
            </a:r>
            <a:r>
              <a:rPr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谷口ら</a:t>
            </a:r>
            <a:r>
              <a:rPr lang="en-US" altLang="ja-JP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r>
              <a:rPr lang="en-US" altLang="ja-JP" sz="1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※9</a:t>
            </a:r>
            <a:endParaRPr lang="en-US" sz="16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" y="2892211"/>
            <a:ext cx="9143999" cy="223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7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1.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ジャージやスウェットといった運動着での登校は、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</a:t>
            </a: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学内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の景観イメージに</a:t>
            </a:r>
            <a:r>
              <a:rPr lang="ja-JP" altLang="en-US" sz="28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ネガティブな影響を及ぼす</a:t>
            </a:r>
            <a:endParaRPr lang="en-US" altLang="ja-JP" sz="28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2.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運動着での登校と授業態度との間に</a:t>
            </a: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は</a:t>
            </a:r>
            <a:endParaRPr lang="en-US" altLang="ja-JP" sz="24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lang="ja-JP" altLang="en-US" sz="28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ネガティブな関係が</a:t>
            </a:r>
            <a:r>
              <a:rPr lang="ja-JP" altLang="en-US" sz="28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存在する</a:t>
            </a:r>
            <a:endParaRPr lang="en-US" sz="28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2791-E6D2-4FB2-9CBA-83239462CD19}" type="slidenum">
              <a:rPr lang="en-US" smtClean="0"/>
              <a:t>8</a:t>
            </a:fld>
            <a:endParaRPr lang="en-US"/>
          </a:p>
        </p:txBody>
      </p:sp>
      <p:sp>
        <p:nvSpPr>
          <p:cNvPr id="8" name="角丸四角形 7"/>
          <p:cNvSpPr/>
          <p:nvPr/>
        </p:nvSpPr>
        <p:spPr>
          <a:xfrm>
            <a:off x="123669" y="178566"/>
            <a:ext cx="1424543" cy="629407"/>
          </a:xfrm>
          <a:prstGeom prst="roundRect">
            <a:avLst/>
          </a:prstGeom>
          <a:solidFill>
            <a:srgbClr val="EE002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ja-JP" altLang="en-US" sz="32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背景</a:t>
            </a:r>
            <a:endParaRPr lang="en-US" sz="32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7140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角丸四角形 14"/>
          <p:cNvSpPr/>
          <p:nvPr/>
        </p:nvSpPr>
        <p:spPr>
          <a:xfrm>
            <a:off x="1548213" y="1610868"/>
            <a:ext cx="1719943" cy="56355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 flipH="1">
            <a:off x="1641282" y="190170"/>
            <a:ext cx="2065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既存研究</a:t>
            </a:r>
            <a:r>
              <a:rPr lang="en-US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</a:t>
            </a:r>
            <a:endParaRPr lang="en-US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 flipH="1">
            <a:off x="1" y="1102871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着装規範に関する研究　第</a:t>
            </a: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7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報 </a:t>
            </a:r>
            <a:r>
              <a:rPr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辻ら</a:t>
            </a:r>
            <a:r>
              <a:rPr lang="en-US" altLang="ja-JP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r>
              <a:rPr lang="en-US" altLang="ja-JP" sz="1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※10</a:t>
            </a:r>
            <a:endParaRPr lang="en-US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0" y="2427452"/>
            <a:ext cx="91439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</a:t>
            </a:r>
            <a:r>
              <a:rPr lang="ja-JP" altLang="en-US" sz="28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着装</a:t>
            </a:r>
            <a:r>
              <a:rPr lang="ja-JP" altLang="en-US" sz="28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規範意識は規範的着装行動を促す</a:t>
            </a:r>
            <a:endParaRPr lang="en-US" altLang="ja-JP" sz="28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・規範的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着装行動を行うことで、</a:t>
            </a:r>
            <a:endParaRPr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28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いっそう</a:t>
            </a:r>
            <a:r>
              <a:rPr lang="ja-JP" altLang="en-US" sz="28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の肯定的な着装感情を経験</a:t>
            </a:r>
            <a:r>
              <a:rPr lang="ja-JP" altLang="en-US" sz="28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する</a:t>
            </a:r>
            <a:endParaRPr lang="en-US" altLang="ja-JP" sz="28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2791-E6D2-4FB2-9CBA-83239462CD19}" type="slidenum">
              <a:rPr lang="en-US" smtClean="0"/>
              <a:t>9</a:t>
            </a:fld>
            <a:endParaRPr lang="en-US"/>
          </a:p>
        </p:txBody>
      </p:sp>
      <p:sp>
        <p:nvSpPr>
          <p:cNvPr id="9" name="角丸四角形 8"/>
          <p:cNvSpPr/>
          <p:nvPr/>
        </p:nvSpPr>
        <p:spPr>
          <a:xfrm>
            <a:off x="123669" y="178566"/>
            <a:ext cx="1424543" cy="629407"/>
          </a:xfrm>
          <a:prstGeom prst="roundRect">
            <a:avLst/>
          </a:prstGeom>
          <a:solidFill>
            <a:srgbClr val="EE002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ja-JP" altLang="en-US" sz="32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背景</a:t>
            </a:r>
            <a:endParaRPr lang="en-US" sz="32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" y="5106250"/>
            <a:ext cx="914399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着装</a:t>
            </a:r>
            <a:r>
              <a:rPr lang="ja-JP" altLang="en-US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感情は、</a:t>
            </a:r>
            <a:r>
              <a:rPr lang="ja-JP" altLang="en-US" sz="24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「</a:t>
            </a:r>
            <a:r>
              <a:rPr lang="ja-JP" altLang="en-US" sz="2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快</a:t>
            </a:r>
            <a:r>
              <a:rPr lang="en-US" altLang="ja-JP" sz="2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</a:t>
            </a:r>
            <a:r>
              <a:rPr lang="ja-JP" altLang="en-US" sz="2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不快」「安心</a:t>
            </a:r>
            <a:r>
              <a:rPr lang="en-US" altLang="ja-JP" sz="2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</a:t>
            </a:r>
            <a:r>
              <a:rPr lang="ja-JP" altLang="en-US" sz="2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不安」</a:t>
            </a:r>
            <a:endParaRPr lang="en-US" altLang="ja-JP" sz="24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r>
              <a:rPr lang="ja-JP" altLang="en-US" sz="2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　</a:t>
            </a:r>
            <a:r>
              <a:rPr lang="ja-JP" altLang="en-US" sz="24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「</a:t>
            </a:r>
            <a:r>
              <a:rPr lang="ja-JP" altLang="en-US" sz="2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誇らしい</a:t>
            </a:r>
            <a:r>
              <a:rPr lang="en-US" altLang="ja-JP" sz="2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</a:t>
            </a:r>
            <a:r>
              <a:rPr lang="ja-JP" altLang="en-US" sz="2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恥ずかしい」「優越感</a:t>
            </a:r>
            <a:r>
              <a:rPr lang="en-US" altLang="ja-JP" sz="2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</a:t>
            </a:r>
            <a:r>
              <a:rPr lang="ja-JP" altLang="en-US" sz="2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劣等感</a:t>
            </a:r>
            <a:r>
              <a:rPr lang="ja-JP" altLang="en-US" sz="24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」</a:t>
            </a:r>
            <a:endParaRPr lang="en-US" altLang="ja-JP" sz="2400" b="1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r>
              <a:rPr lang="ja-JP" altLang="en-US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　　　　　　　　　　　　　　　　　　</a:t>
            </a:r>
            <a:r>
              <a:rPr lang="ja-JP" altLang="en-US" sz="2000" dirty="0" err="1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</a:t>
            </a:r>
            <a:r>
              <a:rPr lang="en-US" altLang="ja-JP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</a:t>
            </a:r>
            <a:r>
              <a:rPr lang="ja-JP" altLang="en-US" sz="2000" dirty="0" err="1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つの</a:t>
            </a:r>
            <a:r>
              <a:rPr lang="ja-JP" altLang="en-US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次元で測定される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67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2150</TotalTime>
  <Words>2427</Words>
  <Application>Microsoft Office PowerPoint</Application>
  <PresentationFormat>画面に合わせる (4:3)</PresentationFormat>
  <Paragraphs>572</Paragraphs>
  <Slides>39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39</vt:i4>
      </vt:variant>
    </vt:vector>
  </HeadingPairs>
  <TitlesOfParts>
    <vt:vector size="54" baseType="lpstr">
      <vt:lpstr>ＤＦＰ太丸ゴシック体</vt:lpstr>
      <vt:lpstr>HGP創英角ｺﾞｼｯｸUB</vt:lpstr>
      <vt:lpstr>HGP明朝E</vt:lpstr>
      <vt:lpstr>HGS創英角ｺﾞｼｯｸUB</vt:lpstr>
      <vt:lpstr>HGS明朝E</vt:lpstr>
      <vt:lpstr>HG創英角ﾎﾟｯﾌﾟ体</vt:lpstr>
      <vt:lpstr>MS Gothic</vt:lpstr>
      <vt:lpstr>MS Gothic</vt:lpstr>
      <vt:lpstr>ヒラギノ角ゴ Std W8</vt:lpstr>
      <vt:lpstr>游ゴシック</vt:lpstr>
      <vt:lpstr>游ゴシック Light</vt:lpstr>
      <vt:lpstr>Arial</vt:lpstr>
      <vt:lpstr>Calibri</vt:lpstr>
      <vt:lpstr>Calibri Light</vt:lpstr>
      <vt:lpstr>Office テーマ</vt:lpstr>
      <vt:lpstr>あなたはいま どんな服装をしていますか？</vt:lpstr>
      <vt:lpstr>どうしてその服装を選びましたか？</vt:lpstr>
      <vt:lpstr>ここまでどのような 交通手段を使って来ましたか？</vt:lpstr>
      <vt:lpstr>その交通手段を使って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公的自己意識※8　とは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集団に関する調査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Seto Daisuke</dc:creator>
  <cp:lastModifiedBy>Seto Daisuke</cp:lastModifiedBy>
  <cp:revision>272</cp:revision>
  <dcterms:created xsi:type="dcterms:W3CDTF">2016-05-06T16:28:12Z</dcterms:created>
  <dcterms:modified xsi:type="dcterms:W3CDTF">2016-05-17T01:36:32Z</dcterms:modified>
</cp:coreProperties>
</file>