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gif" ContentType="image/gif"/>
  <Default Extension="vml" ContentType="application/vnd.openxmlformats-officedocument.vmlDrawing"/>
  <Default Extension="xlsx" ContentType="application/vnd.openxmlformats-officedocument.spreadsheetml.sheet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2.xml" ContentType="application/vnd.openxmlformats-officedocument.drawingml.chartshape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.xml" ContentType="application/vnd.openxmlformats-officedocument.themeOverr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2.xml" ContentType="application/vnd.openxmlformats-officedocument.themeOverr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theme/themeOverride3.xml" ContentType="application/vnd.openxmlformats-officedocument.themeOverr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theme/themeOverride4.xml" ContentType="application/vnd.openxmlformats-officedocument.themeOverrid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theme/themeOverride5.xml" ContentType="application/vnd.openxmlformats-officedocument.themeOverrid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drawings/drawing3.xml" ContentType="application/vnd.openxmlformats-officedocument.drawingml.chartshapes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drawings/drawing4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89"/>
  </p:notesMasterIdLst>
  <p:handoutMasterIdLst>
    <p:handoutMasterId r:id="rId90"/>
  </p:handoutMasterIdLst>
  <p:sldIdLst>
    <p:sldId id="256" r:id="rId2"/>
    <p:sldId id="470" r:id="rId3"/>
    <p:sldId id="469" r:id="rId4"/>
    <p:sldId id="477" r:id="rId5"/>
    <p:sldId id="478" r:id="rId6"/>
    <p:sldId id="650" r:id="rId7"/>
    <p:sldId id="480" r:id="rId8"/>
    <p:sldId id="651" r:id="rId9"/>
    <p:sldId id="482" r:id="rId10"/>
    <p:sldId id="483" r:id="rId11"/>
    <p:sldId id="468" r:id="rId12"/>
    <p:sldId id="534" r:id="rId13"/>
    <p:sldId id="680" r:id="rId14"/>
    <p:sldId id="504" r:id="rId15"/>
    <p:sldId id="524" r:id="rId16"/>
    <p:sldId id="409" r:id="rId17"/>
    <p:sldId id="618" r:id="rId18"/>
    <p:sldId id="619" r:id="rId19"/>
    <p:sldId id="558" r:id="rId20"/>
    <p:sldId id="620" r:id="rId21"/>
    <p:sldId id="621" r:id="rId22"/>
    <p:sldId id="459" r:id="rId23"/>
    <p:sldId id="681" r:id="rId24"/>
    <p:sldId id="674" r:id="rId25"/>
    <p:sldId id="685" r:id="rId26"/>
    <p:sldId id="676" r:id="rId27"/>
    <p:sldId id="677" r:id="rId28"/>
    <p:sldId id="678" r:id="rId29"/>
    <p:sldId id="679" r:id="rId30"/>
    <p:sldId id="638" r:id="rId31"/>
    <p:sldId id="639" r:id="rId32"/>
    <p:sldId id="640" r:id="rId33"/>
    <p:sldId id="672" r:id="rId34"/>
    <p:sldId id="632" r:id="rId35"/>
    <p:sldId id="463" r:id="rId36"/>
    <p:sldId id="616" r:id="rId37"/>
    <p:sldId id="617" r:id="rId38"/>
    <p:sldId id="623" r:id="rId39"/>
    <p:sldId id="624" r:id="rId40"/>
    <p:sldId id="625" r:id="rId41"/>
    <p:sldId id="626" r:id="rId42"/>
    <p:sldId id="627" r:id="rId43"/>
    <p:sldId id="628" r:id="rId44"/>
    <p:sldId id="466" r:id="rId45"/>
    <p:sldId id="629" r:id="rId46"/>
    <p:sldId id="630" r:id="rId47"/>
    <p:sldId id="633" r:id="rId48"/>
    <p:sldId id="634" r:id="rId49"/>
    <p:sldId id="635" r:id="rId50"/>
    <p:sldId id="636" r:id="rId51"/>
    <p:sldId id="494" r:id="rId52"/>
    <p:sldId id="495" r:id="rId53"/>
    <p:sldId id="396" r:id="rId54"/>
    <p:sldId id="649" r:id="rId55"/>
    <p:sldId id="517" r:id="rId56"/>
    <p:sldId id="570" r:id="rId57"/>
    <p:sldId id="571" r:id="rId58"/>
    <p:sldId id="572" r:id="rId59"/>
    <p:sldId id="573" r:id="rId60"/>
    <p:sldId id="574" r:id="rId61"/>
    <p:sldId id="575" r:id="rId62"/>
    <p:sldId id="576" r:id="rId63"/>
    <p:sldId id="652" r:id="rId64"/>
    <p:sldId id="653" r:id="rId65"/>
    <p:sldId id="654" r:id="rId66"/>
    <p:sldId id="655" r:id="rId67"/>
    <p:sldId id="656" r:id="rId68"/>
    <p:sldId id="583" r:id="rId69"/>
    <p:sldId id="657" r:id="rId70"/>
    <p:sldId id="658" r:id="rId71"/>
    <p:sldId id="631" r:id="rId72"/>
    <p:sldId id="659" r:id="rId73"/>
    <p:sldId id="660" r:id="rId74"/>
    <p:sldId id="661" r:id="rId75"/>
    <p:sldId id="662" r:id="rId76"/>
    <p:sldId id="663" r:id="rId77"/>
    <p:sldId id="664" r:id="rId78"/>
    <p:sldId id="665" r:id="rId79"/>
    <p:sldId id="666" r:id="rId80"/>
    <p:sldId id="667" r:id="rId81"/>
    <p:sldId id="668" r:id="rId82"/>
    <p:sldId id="669" r:id="rId83"/>
    <p:sldId id="670" r:id="rId84"/>
    <p:sldId id="671" r:id="rId85"/>
    <p:sldId id="637" r:id="rId86"/>
    <p:sldId id="683" r:id="rId87"/>
    <p:sldId id="622" r:id="rId88"/>
  </p:sldIdLst>
  <p:sldSz cx="9144000" cy="6858000" type="screen4x3"/>
  <p:notesSz cx="6794500" cy="99314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4437"/>
    <a:srgbClr val="006600"/>
    <a:srgbClr val="003300"/>
    <a:srgbClr val="604A7B"/>
    <a:srgbClr val="333300"/>
    <a:srgbClr val="FFFF00"/>
    <a:srgbClr val="FFFFFF"/>
    <a:srgbClr val="FCD5B5"/>
    <a:srgbClr val="00D25F"/>
    <a:srgbClr val="FEE8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中間スタイル 3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EC20E35-A176-4012-BC5E-935CFFF8708E}" styleName="スタイル (中間)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スタイル (中間)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E8034E78-7F5D-4C2E-B375-FC64B27BC917}" styleName="スタイル (濃色)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濃色スタイル 1 - アクセント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濃色スタイル 1 - アクセント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濃色スタイル 1 - アクセント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濃色スタイル 1 - アクセント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スタイル (濃色)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46F890A9-2807-4EBB-B81D-B2AA78EC7F39}" styleName="濃色スタイル 2 - アクセント 5/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450" autoAdjust="0"/>
    <p:restoredTop sz="91840" autoAdjust="0"/>
  </p:normalViewPr>
  <p:slideViewPr>
    <p:cSldViewPr snapToGrid="0" snapToObjects="1">
      <p:cViewPr varScale="1">
        <p:scale>
          <a:sx n="112" d="100"/>
          <a:sy n="112" d="100"/>
        </p:scale>
        <p:origin x="55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-230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handoutMaster" Target="handoutMasters/handout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Microsoft_Excel_______13.xlsx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package" Target="../embeddings/Microsoft_Excel_______14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16.xml"/><Relationship Id="rId1" Type="http://schemas.microsoft.com/office/2011/relationships/chartStyle" Target="style16.xml"/><Relationship Id="rId4" Type="http://schemas.openxmlformats.org/officeDocument/2006/relationships/package" Target="../embeddings/Microsoft_Excel_______15.xlsx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17.xml"/><Relationship Id="rId1" Type="http://schemas.microsoft.com/office/2011/relationships/chartStyle" Target="style17.xml"/><Relationship Id="rId4" Type="http://schemas.openxmlformats.org/officeDocument/2006/relationships/package" Target="../embeddings/Microsoft_Excel_______16.xlsx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18.xml"/><Relationship Id="rId1" Type="http://schemas.microsoft.com/office/2011/relationships/chartStyle" Target="style18.xml"/><Relationship Id="rId4" Type="http://schemas.openxmlformats.org/officeDocument/2006/relationships/package" Target="../embeddings/Microsoft_Excel_______17.xlsx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18.xlsx"/><Relationship Id="rId2" Type="http://schemas.microsoft.com/office/2011/relationships/chartColorStyle" Target="colors20.xml"/><Relationship Id="rId1" Type="http://schemas.microsoft.com/office/2011/relationships/chartStyle" Target="style20.xml"/><Relationship Id="rId4" Type="http://schemas.openxmlformats.org/officeDocument/2006/relationships/chartUserShapes" Target="../drawings/drawing3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19.xlsx"/><Relationship Id="rId2" Type="http://schemas.microsoft.com/office/2011/relationships/chartColorStyle" Target="colors23.xml"/><Relationship Id="rId1" Type="http://schemas.microsoft.com/office/2011/relationships/chartStyle" Target="style23.xml"/><Relationship Id="rId4" Type="http://schemas.openxmlformats.org/officeDocument/2006/relationships/chartUserShapes" Target="../drawings/drawing4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2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altLang="ja-JP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6.</a:t>
            </a:r>
            <a:r>
              <a:rPr lang="ja-JP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主要</a:t>
            </a:r>
            <a:r>
              <a:rPr lang="ja-JP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交通手段</a:t>
            </a:r>
          </a:p>
        </c:rich>
      </c:tx>
      <c:layout>
        <c:manualLayout>
          <c:xMode val="edge"/>
          <c:yMode val="edge"/>
          <c:x val="0.31720033033987399"/>
          <c:y val="6.44372189081475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tx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8.2192814322417526E-2"/>
                  <c:y val="0.10783794533780329"/>
                </c:manualLayout>
              </c:layout>
              <c:tx>
                <c:rich>
                  <a:bodyPr/>
                  <a:lstStyle/>
                  <a:p>
                    <a:fld id="{2D22EB75-59F0-4B34-B0EB-577B4C8CB05A}" type="CATEGORYNAME">
                      <a:rPr lang="ja-JP" altLang="en-US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pPr/>
                      <a:t>[分類名]</a:t>
                    </a:fld>
                    <a:r>
                      <a:rPr lang="ja-JP" altLang="en-US" baseline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t>
</a:t>
                    </a:r>
                    <a:fld id="{4B842CC3-034F-4852-9A19-0FFEE5E4CF7A}" type="PERCENTAGE">
                      <a:rPr lang="en-US" altLang="ja-JP" baseline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rPr>
                      <a:pPr/>
                      <a:t>[パーセンテージ]</a:t>
                    </a:fld>
                    <a:endParaRPr lang="ja-JP" altLang="en-US" baseline="0" dirty="0">
                      <a:latin typeface="ＭＳ ゴシック" panose="020B0609070205080204" pitchFamily="49" charset="-128"/>
                      <a:ea typeface="ＭＳ ゴシック" panose="020B0609070205080204" pitchFamily="49" charset="-128"/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1759B535-89F1-49B5-B097-7C8E08B2D00F}" type="CATEGORYNAME">
                      <a:rPr lang="ja-JP" altLang="en-US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pPr/>
                      <a:t>[分類名]</a:t>
                    </a:fld>
                    <a:r>
                      <a:rPr lang="ja-JP" altLang="en-US" baseline="0" dirty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t>
</a:t>
                    </a:r>
                    <a:fld id="{04E9FFB0-3648-4908-A67A-0532F096BFF1}" type="PERCENTAGE">
                      <a:rPr lang="en-US" altLang="ja-JP" baseline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rPr>
                      <a:pPr/>
                      <a:t>[パーセンテージ]</a:t>
                    </a:fld>
                    <a:endParaRPr lang="ja-JP" altLang="en-US" baseline="0" dirty="0">
                      <a:solidFill>
                        <a:schemeClr val="bg1"/>
                      </a:solidFill>
                      <a:latin typeface="ＭＳ ゴシック" panose="020B0609070205080204" pitchFamily="49" charset="-128"/>
                      <a:ea typeface="ＭＳ ゴシック" panose="020B0609070205080204" pitchFamily="49" charset="-128"/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8.3079329362347284E-2"/>
                  <c:y val="-0.17972969243382336"/>
                </c:manualLayout>
              </c:layout>
              <c:tx>
                <c:rich>
                  <a:bodyPr/>
                  <a:lstStyle/>
                  <a:p>
                    <a:fld id="{F3DC8D76-51E5-4EC4-A65B-A638CF250405}" type="CATEGORYNAME">
                      <a:rPr lang="ja-JP" altLang="en-US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pPr/>
                      <a:t>[分類名]</a:t>
                    </a:fld>
                    <a:r>
                      <a:rPr lang="ja-JP" altLang="en-US" baseline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t>
</a:t>
                    </a:r>
                    <a:fld id="{19AC6EA4-141B-4713-B85F-A8E30480969E}" type="PERCENTAGE">
                      <a:rPr lang="en-US" altLang="ja-JP" baseline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rPr>
                      <a:pPr/>
                      <a:t>[パーセンテージ]</a:t>
                    </a:fld>
                    <a:endParaRPr lang="ja-JP" altLang="en-US" baseline="0" dirty="0">
                      <a:latin typeface="ＭＳ ゴシック" panose="020B0609070205080204" pitchFamily="49" charset="-128"/>
                      <a:ea typeface="ＭＳ ゴシック" panose="020B0609070205080204" pitchFamily="49" charset="-128"/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3.7775304241022586E-2"/>
                  <c:y val="-3.185245914946466E-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+mn-cs"/>
                      </a:defRPr>
                    </a:pPr>
                    <a:fld id="{B9A49024-B1E4-46C8-AA90-2DAA921B9085}" type="CATEGORYNAME">
                      <a:rPr lang="ja-JP" altLang="en-US" sz="180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pPr>
                        <a:defRPr sz="180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defRPr>
                      </a:pPr>
                      <a:t>[分類名]</a:t>
                    </a:fld>
                    <a:r>
                      <a:rPr lang="ja-JP" altLang="en-US" sz="1800" baseline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t>
</a:t>
                    </a:r>
                    <a:fld id="{D482E1B4-2CD4-427F-9AD7-765975D931C4}" type="PERCENTAGE">
                      <a:rPr lang="en-US" altLang="ja-JP" sz="1800" baseline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rPr>
                      <a:pPr>
                        <a:defRPr sz="180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defRPr>
                      </a:pPr>
                      <a:t>[パーセンテージ]</a:t>
                    </a:fld>
                    <a:endParaRPr lang="ja-JP" altLang="en-US" sz="1800" baseline="0" dirty="0">
                      <a:latin typeface="ＭＳ ゴシック" panose="020B0609070205080204" pitchFamily="49" charset="-128"/>
                      <a:ea typeface="ＭＳ ゴシック" panose="020B0609070205080204" pitchFamily="49" charset="-128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ＭＳ ゴシック" panose="020B0609070205080204" pitchFamily="49" charset="-128"/>
                      <a:ea typeface="ＭＳ ゴシック" panose="020B0609070205080204" pitchFamily="49" charset="-128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4148448988502052"/>
                      <c:h val="0.23191187810995756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4"/>
              <c:layout>
                <c:manualLayout>
                  <c:x val="0.17785499583790124"/>
                  <c:y val="-0.1065791075791644"/>
                </c:manualLayout>
              </c:layout>
              <c:tx>
                <c:rich>
                  <a:bodyPr/>
                  <a:lstStyle/>
                  <a:p>
                    <a:fld id="{A9DC4D8F-355D-40B5-BB4C-505A40F9D0BB}" type="CATEGORYNAME">
                      <a:rPr lang="ja-JP" altLang="en-US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pPr/>
                      <a:t>[分類名]</a:t>
                    </a:fld>
                    <a:r>
                      <a:rPr lang="ja-JP" altLang="en-US" baseline="0" dirty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t>
</a:t>
                    </a:r>
                    <a:fld id="{8D3B45E0-8240-4637-AB31-CADA8381A91E}" type="PERCENTAGE">
                      <a:rPr lang="en-US" altLang="ja-JP" baseline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rPr>
                      <a:pPr/>
                      <a:t>[パーセンテージ]</a:t>
                    </a:fld>
                    <a:endParaRPr lang="ja-JP" altLang="en-US" baseline="0" dirty="0">
                      <a:solidFill>
                        <a:schemeClr val="bg1"/>
                      </a:solidFill>
                      <a:latin typeface="ＭＳ ゴシック" panose="020B0609070205080204" pitchFamily="49" charset="-128"/>
                      <a:ea typeface="ＭＳ ゴシック" panose="020B0609070205080204" pitchFamily="49" charset="-128"/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  <a:cs typeface="+mn-cs"/>
                  </a:defRPr>
                </a:pPr>
                <a:endParaRPr lang="ja-JP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Sheet3!$M$2:$M$6</c:f>
              <c:strCache>
                <c:ptCount val="5"/>
                <c:pt idx="0">
                  <c:v>徒歩</c:v>
                </c:pt>
                <c:pt idx="1">
                  <c:v>自転車</c:v>
                </c:pt>
                <c:pt idx="2">
                  <c:v>クルマ</c:v>
                </c:pt>
                <c:pt idx="3">
                  <c:v>バス</c:v>
                </c:pt>
                <c:pt idx="4">
                  <c:v>電車</c:v>
                </c:pt>
              </c:strCache>
            </c:strRef>
          </c:cat>
          <c:val>
            <c:numRef>
              <c:f>Sheet3!$N$2:$N$6</c:f>
              <c:numCache>
                <c:formatCode>General</c:formatCode>
                <c:ptCount val="5"/>
                <c:pt idx="0">
                  <c:v>41</c:v>
                </c:pt>
                <c:pt idx="1">
                  <c:v>118</c:v>
                </c:pt>
                <c:pt idx="2">
                  <c:v>11</c:v>
                </c:pt>
                <c:pt idx="3">
                  <c:v>6</c:v>
                </c:pt>
                <c:pt idx="4">
                  <c:v>248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  <c:userShapes r:id="rId4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+mn-cs"/>
              </a:defRPr>
            </a:pPr>
            <a:r>
              <a:rPr lang="en-US" altLang="ja-JP" sz="2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3.</a:t>
            </a:r>
            <a:r>
              <a:rPr lang="ja-JP" altLang="en-US" sz="2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第</a:t>
            </a:r>
            <a:r>
              <a:rPr lang="en-US" altLang="ja-JP" sz="2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1</a:t>
            </a:r>
            <a:r>
              <a:rPr lang="ja-JP" altLang="en-US" sz="2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志望大学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+mn-cs"/>
            </a:defRPr>
          </a:pPr>
          <a:endParaRPr lang="ja-JP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tx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11879593175853019"/>
                  <c:y val="-0.2934011844232569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+mn-cs"/>
                      </a:defRPr>
                    </a:pPr>
                    <a:fld id="{F3DD4C60-D005-4442-8A41-B0A45224A1B1}" type="CATEGORYNAME">
                      <a:rPr lang="ja-JP" altLang="en-US" dirty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pPr>
                        <a:defRPr sz="180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defRPr>
                      </a:pPr>
                      <a:t>[分類名]</a:t>
                    </a:fld>
                    <a:r>
                      <a:rPr lang="ja-JP" altLang="en-US" baseline="0" dirty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t>
</a:t>
                    </a:r>
                    <a:fld id="{A177A748-61B6-443D-BC01-6B24C50014D0}" type="PERCENTAGE">
                      <a:rPr lang="en-US" altLang="ja-JP" baseline="0" dirty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pPr>
                        <a:defRPr sz="180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defRPr>
                      </a:pPr>
                      <a:t>[パーセンテージ]</a:t>
                    </a:fld>
                    <a:endParaRPr lang="ja-JP" altLang="en-US" baseline="0" dirty="0">
                      <a:solidFill>
                        <a:schemeClr val="bg1"/>
                      </a:solidFill>
                      <a:latin typeface="ＭＳ ゴシック" panose="020B0609070205080204" pitchFamily="49" charset="-128"/>
                      <a:ea typeface="ＭＳ ゴシック" panose="020B0609070205080204" pitchFamily="49" charset="-128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ＭＳ ゴシック" panose="020B0609070205080204" pitchFamily="49" charset="-128"/>
                      <a:ea typeface="ＭＳ ゴシック" panose="020B0609070205080204" pitchFamily="49" charset="-128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2222222222222222"/>
                      <c:h val="0.32710423124310894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0.13913188976377952"/>
                  <c:y val="0.1849611323538424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+mn-cs"/>
                      </a:defRPr>
                    </a:pPr>
                    <a:fld id="{1D9439AF-370D-41AC-83E0-559DB52EDE5D}" type="CATEGORYNAME">
                      <a:rPr lang="ja-JP" altLang="en-US" sz="1600" dirty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pPr>
                        <a:defRPr sz="160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defRPr>
                      </a:pPr>
                      <a:t>[分類名]</a:t>
                    </a:fld>
                    <a:r>
                      <a:rPr lang="ja-JP" altLang="en-US" sz="1600" baseline="0" dirty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t>
</a:t>
                    </a:r>
                    <a:fld id="{55FEB043-BD26-46C4-9DB9-CA729385135A}" type="PERCENTAGE">
                      <a:rPr lang="en-US" altLang="ja-JP" sz="1600" baseline="0" dirty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pPr>
                        <a:defRPr sz="160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defRPr>
                      </a:pPr>
                      <a:t>[パーセンテージ]</a:t>
                    </a:fld>
                    <a:endParaRPr lang="ja-JP" altLang="en-US" sz="1600" baseline="0" dirty="0">
                      <a:solidFill>
                        <a:schemeClr val="bg1"/>
                      </a:solidFill>
                      <a:latin typeface="ＭＳ ゴシック" panose="020B0609070205080204" pitchFamily="49" charset="-128"/>
                      <a:ea typeface="ＭＳ ゴシック" panose="020B0609070205080204" pitchFamily="49" charset="-128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ＭＳ ゴシック" panose="020B0609070205080204" pitchFamily="49" charset="-128"/>
                      <a:ea typeface="ＭＳ ゴシック" panose="020B0609070205080204" pitchFamily="49" charset="-128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25"/>
                      <c:h val="0.30633510639515693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-3.6610454943132156E-2"/>
                  <c:y val="0.1083111496184858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/>
                      </a:solidFill>
                      <a:latin typeface="ＭＳ ゴシック" panose="020B0609070205080204" pitchFamily="49" charset="-128"/>
                      <a:ea typeface="ＭＳ ゴシック" panose="020B0609070205080204" pitchFamily="49" charset="-128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23180686789151356"/>
                  <c:y val="0.1088760043997837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/>
                      </a:solidFill>
                      <a:latin typeface="ＭＳ ゴシック" panose="020B0609070205080204" pitchFamily="49" charset="-128"/>
                      <a:ea typeface="ＭＳ ゴシック" panose="020B0609070205080204" pitchFamily="49" charset="-128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  <a:cs typeface="+mn-cs"/>
                  </a:defRPr>
                </a:pPr>
                <a:endParaRPr lang="ja-JP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Sheet1!$M$2:$M$5</c:f>
              <c:strCache>
                <c:ptCount val="4"/>
                <c:pt idx="0">
                  <c:v>国立大学</c:v>
                </c:pt>
                <c:pt idx="1">
                  <c:v>私立大学</c:v>
                </c:pt>
                <c:pt idx="2">
                  <c:v>その他</c:v>
                </c:pt>
                <c:pt idx="3">
                  <c:v>無回答</c:v>
                </c:pt>
              </c:strCache>
            </c:strRef>
          </c:cat>
          <c:val>
            <c:numRef>
              <c:f>Sheet1!$N$2:$N$5</c:f>
              <c:numCache>
                <c:formatCode>General</c:formatCode>
                <c:ptCount val="4"/>
                <c:pt idx="0">
                  <c:v>212</c:v>
                </c:pt>
                <c:pt idx="1">
                  <c:v>59</c:v>
                </c:pt>
                <c:pt idx="2">
                  <c:v>3</c:v>
                </c:pt>
                <c:pt idx="3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defRPr>
            </a:pPr>
            <a:r>
              <a:rPr lang="en-US" altLang="ja-JP" sz="2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4.</a:t>
            </a:r>
            <a:r>
              <a:rPr lang="ja-JP" altLang="en-US" sz="2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文系</a:t>
            </a:r>
            <a:r>
              <a:rPr lang="en-US" altLang="ja-JP" sz="2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or</a:t>
            </a:r>
            <a:r>
              <a:rPr lang="ja-JP" altLang="en-US" sz="2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理系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defRPr>
          </a:pPr>
          <a:endParaRPr lang="ja-JP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3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tx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19852637569959725"/>
                  <c:y val="-5.3675077107285911E-2"/>
                </c:manualLayout>
              </c:layout>
              <c:tx>
                <c:rich>
                  <a:bodyPr/>
                  <a:lstStyle/>
                  <a:p>
                    <a:fld id="{025A00C2-35B4-4ABF-ACCA-C65F411D8B81}" type="CATEGORYNAME">
                      <a:rPr lang="ja-JP" altLang="en-US" dirty="0">
                        <a:solidFill>
                          <a:schemeClr val="bg1"/>
                        </a:solidFill>
                      </a:rPr>
                      <a:pPr/>
                      <a:t>[分類名]</a:t>
                    </a:fld>
                    <a:r>
                      <a:rPr lang="ja-JP" alt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3786586D-91FE-43EF-866F-F75004274417}" type="PERCENTAGE">
                      <a:rPr lang="en-US" altLang="ja-JP" baseline="0" dirty="0">
                        <a:solidFill>
                          <a:schemeClr val="bg1"/>
                        </a:solidFill>
                      </a:rPr>
                      <a:pPr/>
                      <a:t>[パーセンテージ]</a:t>
                    </a:fld>
                    <a:endParaRPr lang="ja-JP" alt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0.20119604164313701"/>
                  <c:y val="6.9116353578851042E-2"/>
                </c:manualLayout>
              </c:layout>
              <c:tx>
                <c:rich>
                  <a:bodyPr/>
                  <a:lstStyle/>
                  <a:p>
                    <a:fld id="{D224BA5F-174F-4B3B-9BF8-E6D937AD964E}" type="CATEGORYNAME">
                      <a:rPr lang="ja-JP" altLang="en-US">
                        <a:solidFill>
                          <a:schemeClr val="bg1"/>
                        </a:solidFill>
                      </a:rPr>
                      <a:pPr/>
                      <a:t>[分類名]</a:t>
                    </a:fld>
                    <a:r>
                      <a:rPr lang="ja-JP" alt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49C13C34-88D7-4F2A-9A89-8D69129A0249}" type="PERCENTAGE">
                      <a:rPr lang="en-US" altLang="ja-JP" baseline="0">
                        <a:solidFill>
                          <a:schemeClr val="bg1"/>
                        </a:solidFill>
                      </a:rPr>
                      <a:pPr/>
                      <a:t>[パーセンテージ]</a:t>
                    </a:fld>
                    <a:endParaRPr lang="ja-JP" alt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Sheet1!$G$9:$G$13</c:f>
              <c:strCache>
                <c:ptCount val="4"/>
                <c:pt idx="0">
                  <c:v>文系</c:v>
                </c:pt>
                <c:pt idx="1">
                  <c:v>文理系</c:v>
                </c:pt>
                <c:pt idx="2">
                  <c:v>理系</c:v>
                </c:pt>
                <c:pt idx="3">
                  <c:v>無回答</c:v>
                </c:pt>
              </c:strCache>
            </c:strRef>
          </c:cat>
          <c:val>
            <c:numRef>
              <c:f>Sheet1!$H$9:$H$13</c:f>
              <c:numCache>
                <c:formatCode>General</c:formatCode>
                <c:ptCount val="5"/>
                <c:pt idx="0">
                  <c:v>161</c:v>
                </c:pt>
                <c:pt idx="1">
                  <c:v>8</c:v>
                </c:pt>
                <c:pt idx="2">
                  <c:v>116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+mn-cs"/>
              </a:defRPr>
            </a:pPr>
            <a:r>
              <a:rPr lang="en-US" altLang="ja-JP" sz="2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5</a:t>
            </a:r>
            <a:r>
              <a:rPr lang="en-US" altLang="ja-JP" sz="2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.</a:t>
            </a:r>
            <a:r>
              <a:rPr lang="ja-JP" altLang="en-US" sz="2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部活</a:t>
            </a:r>
            <a:endParaRPr lang="ja-JP" altLang="en-US" sz="2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+mn-cs"/>
            </a:defRPr>
          </a:pPr>
          <a:endParaRPr lang="ja-JP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tx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18846237970253718"/>
                  <c:y val="0.12389887655423325"/>
                </c:manualLayout>
              </c:layout>
              <c:tx>
                <c:rich>
                  <a:bodyPr/>
                  <a:lstStyle/>
                  <a:p>
                    <a:fld id="{3BB43F8D-7245-4D4A-A91B-2EA449696749}" type="CATEGORYNAME">
                      <a:rPr lang="ja-JP" altLang="en-US">
                        <a:solidFill>
                          <a:schemeClr val="bg1"/>
                        </a:solidFill>
                      </a:rPr>
                      <a:pPr/>
                      <a:t>[分類名]</a:t>
                    </a:fld>
                    <a:r>
                      <a:rPr lang="ja-JP" alt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9A97049D-AF19-413F-9E6B-B7026A15FF55}" type="PERCENTAGE">
                      <a:rPr lang="en-US" altLang="ja-JP" baseline="0">
                        <a:solidFill>
                          <a:schemeClr val="bg1"/>
                        </a:solidFill>
                      </a:rPr>
                      <a:pPr/>
                      <a:t>[パーセンテージ]</a:t>
                    </a:fld>
                    <a:endParaRPr lang="ja-JP" alt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7.0295056867891517E-2"/>
                  <c:y val="-0.146633643641786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+mn-cs"/>
                      </a:defRPr>
                    </a:pPr>
                    <a:fld id="{0664FA2D-35F8-46D7-B2D3-337729549D38}" type="CATEGORYNAME">
                      <a:rPr lang="ja-JP" altLang="en-US" sz="160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pPr>
                        <a:defRPr sz="160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defRPr>
                      </a:pPr>
                      <a:t>[分類名]</a:t>
                    </a:fld>
                    <a:r>
                      <a:rPr lang="ja-JP" altLang="en-US" sz="1600" baseline="0" dirty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t>
</a:t>
                    </a:r>
                    <a:fld id="{DDF49813-2F38-40E8-9C55-3D6BD7E80AFA}" type="PERCENTAGE">
                      <a:rPr lang="en-US" altLang="ja-JP" sz="1600" baseline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pPr>
                        <a:defRPr sz="160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defRPr>
                      </a:pPr>
                      <a:t>[パーセンテージ]</a:t>
                    </a:fld>
                    <a:endParaRPr lang="ja-JP" altLang="en-US" sz="1600" baseline="0" dirty="0">
                      <a:solidFill>
                        <a:schemeClr val="bg1"/>
                      </a:solidFill>
                      <a:latin typeface="ＭＳ ゴシック" panose="020B0609070205080204" pitchFamily="49" charset="-128"/>
                      <a:ea typeface="ＭＳ ゴシック" panose="020B0609070205080204" pitchFamily="49" charset="-128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ＭＳ ゴシック" panose="020B0609070205080204" pitchFamily="49" charset="-128"/>
                      <a:ea typeface="ＭＳ ゴシック" panose="020B0609070205080204" pitchFamily="49" charset="-128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E33FDE82-A534-4938-826E-20565E58C73C}" type="CATEGORYNAME">
                      <a:rPr lang="ja-JP" altLang="en-US">
                        <a:solidFill>
                          <a:schemeClr val="bg1"/>
                        </a:solidFill>
                      </a:rPr>
                      <a:pPr/>
                      <a:t>[分類名]</a:t>
                    </a:fld>
                    <a:r>
                      <a:rPr lang="ja-JP" alt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7A95FB0F-24E5-456A-9C5D-80B832DCEC77}" type="PERCENTAGE">
                      <a:rPr lang="en-US" altLang="ja-JP" baseline="0">
                        <a:solidFill>
                          <a:schemeClr val="bg1"/>
                        </a:solidFill>
                      </a:rPr>
                      <a:pPr/>
                      <a:t>[パーセンテージ]</a:t>
                    </a:fld>
                    <a:endParaRPr lang="ja-JP" alt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-4.0027559055118109E-2"/>
                  <c:y val="0.11666210481461624"/>
                </c:manualLayout>
              </c:layout>
              <c:tx>
                <c:rich>
                  <a:bodyPr/>
                  <a:lstStyle/>
                  <a:p>
                    <a:fld id="{239A6547-2C2E-4724-85E6-A05DC54CAE11}" type="CATEGORYNAME">
                      <a:rPr lang="ja-JP" altLang="en-US">
                        <a:solidFill>
                          <a:schemeClr val="tx1"/>
                        </a:solidFill>
                      </a:rPr>
                      <a:pPr/>
                      <a:t>[分類名]</a:t>
                    </a:fld>
                    <a:r>
                      <a:rPr lang="ja-JP" altLang="en-US" baseline="0" dirty="0">
                        <a:solidFill>
                          <a:schemeClr val="tx1"/>
                        </a:solidFill>
                      </a:rPr>
                      <a:t>
</a:t>
                    </a:r>
                    <a:fld id="{93ADD782-F11F-4075-B08E-343DFE42A916}" type="PERCENTAGE">
                      <a:rPr lang="en-US" altLang="ja-JP" baseline="0">
                        <a:solidFill>
                          <a:schemeClr val="tx1"/>
                        </a:solidFill>
                      </a:rPr>
                      <a:pPr/>
                      <a:t>[パーセンテージ]</a:t>
                    </a:fld>
                    <a:endParaRPr lang="ja-JP" altLang="en-US" baseline="0" dirty="0">
                      <a:solidFill>
                        <a:schemeClr val="tx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  <a:cs typeface="+mn-cs"/>
                  </a:defRPr>
                </a:pPr>
                <a:endParaRPr lang="ja-JP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Sheet1!$I$9:$I$12</c:f>
              <c:strCache>
                <c:ptCount val="4"/>
                <c:pt idx="0">
                  <c:v>運動部</c:v>
                </c:pt>
                <c:pt idx="1">
                  <c:v>文化部</c:v>
                </c:pt>
                <c:pt idx="2">
                  <c:v>無所属</c:v>
                </c:pt>
                <c:pt idx="3">
                  <c:v>無回答</c:v>
                </c:pt>
              </c:strCache>
            </c:strRef>
          </c:cat>
          <c:val>
            <c:numRef>
              <c:f>Sheet1!$J$9:$J$12</c:f>
              <c:numCache>
                <c:formatCode>General</c:formatCode>
                <c:ptCount val="4"/>
                <c:pt idx="0">
                  <c:v>102</c:v>
                </c:pt>
                <c:pt idx="1">
                  <c:v>60</c:v>
                </c:pt>
                <c:pt idx="2">
                  <c:v>98</c:v>
                </c:pt>
                <c:pt idx="3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'回答者属性 (2)'!$A$61</c:f>
              <c:strCache>
                <c:ptCount val="1"/>
                <c:pt idx="0">
                  <c:v>1年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8.4590769948074372E-3"/>
                  <c:y val="2.4637497876077771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4.2295384974037186E-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ＭＳ ゴシック" panose="020B0609070205080204" pitchFamily="49" charset="-128"/>
                    <a:cs typeface="Times New Roman" panose="02020603050405020304" pitchFamily="18" charset="0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'回答者属性 (2)'!$B$60:$H$60</c:f>
              <c:strCache>
                <c:ptCount val="7"/>
                <c:pt idx="0">
                  <c:v>全体</c:v>
                </c:pt>
                <c:pt idx="1">
                  <c:v>東大</c:v>
                </c:pt>
                <c:pt idx="2">
                  <c:v>東工大</c:v>
                </c:pt>
                <c:pt idx="3">
                  <c:v>筑波大</c:v>
                </c:pt>
                <c:pt idx="4">
                  <c:v>慶應大三田</c:v>
                </c:pt>
                <c:pt idx="5">
                  <c:v>慶應大日吉</c:v>
                </c:pt>
                <c:pt idx="6">
                  <c:v>理科大</c:v>
                </c:pt>
              </c:strCache>
            </c:strRef>
          </c:cat>
          <c:val>
            <c:numRef>
              <c:f>'回答者属性 (2)'!$B$61:$H$61</c:f>
              <c:numCache>
                <c:formatCode>General</c:formatCode>
                <c:ptCount val="7"/>
                <c:pt idx="0">
                  <c:v>1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ser>
          <c:idx val="1"/>
          <c:order val="1"/>
          <c:tx>
            <c:strRef>
              <c:f>'回答者属性 (2)'!$A$62</c:f>
              <c:strCache>
                <c:ptCount val="1"/>
                <c:pt idx="0">
                  <c:v>2年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ＭＳ ゴシック" panose="020B0609070205080204" pitchFamily="49" charset="-128"/>
                    <a:cs typeface="Times New Roman" panose="02020603050405020304" pitchFamily="18" charset="0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'回答者属性 (2)'!$B$60:$H$60</c:f>
              <c:strCache>
                <c:ptCount val="7"/>
                <c:pt idx="0">
                  <c:v>全体</c:v>
                </c:pt>
                <c:pt idx="1">
                  <c:v>東大</c:v>
                </c:pt>
                <c:pt idx="2">
                  <c:v>東工大</c:v>
                </c:pt>
                <c:pt idx="3">
                  <c:v>筑波大</c:v>
                </c:pt>
                <c:pt idx="4">
                  <c:v>慶應大三田</c:v>
                </c:pt>
                <c:pt idx="5">
                  <c:v>慶應大日吉</c:v>
                </c:pt>
                <c:pt idx="6">
                  <c:v>理科大</c:v>
                </c:pt>
              </c:strCache>
            </c:strRef>
          </c:cat>
          <c:val>
            <c:numRef>
              <c:f>'回答者属性 (2)'!$B$62:$H$62</c:f>
              <c:numCache>
                <c:formatCode>General</c:formatCode>
                <c:ptCount val="7"/>
                <c:pt idx="0">
                  <c:v>140</c:v>
                </c:pt>
                <c:pt idx="1">
                  <c:v>0</c:v>
                </c:pt>
                <c:pt idx="2">
                  <c:v>0</c:v>
                </c:pt>
                <c:pt idx="3">
                  <c:v>63</c:v>
                </c:pt>
                <c:pt idx="4">
                  <c:v>0</c:v>
                </c:pt>
                <c:pt idx="5">
                  <c:v>77</c:v>
                </c:pt>
                <c:pt idx="6">
                  <c:v>0</c:v>
                </c:pt>
              </c:numCache>
            </c:numRef>
          </c:val>
        </c:ser>
        <c:ser>
          <c:idx val="2"/>
          <c:order val="2"/>
          <c:tx>
            <c:strRef>
              <c:f>'回答者属性 (2)'!$A$63</c:f>
              <c:strCache>
                <c:ptCount val="1"/>
                <c:pt idx="0">
                  <c:v>3年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'回答者属性 (2)'!$B$60:$H$60</c:f>
              <c:strCache>
                <c:ptCount val="7"/>
                <c:pt idx="0">
                  <c:v>全体</c:v>
                </c:pt>
                <c:pt idx="1">
                  <c:v>東大</c:v>
                </c:pt>
                <c:pt idx="2">
                  <c:v>東工大</c:v>
                </c:pt>
                <c:pt idx="3">
                  <c:v>筑波大</c:v>
                </c:pt>
                <c:pt idx="4">
                  <c:v>慶應大三田</c:v>
                </c:pt>
                <c:pt idx="5">
                  <c:v>慶應大日吉</c:v>
                </c:pt>
                <c:pt idx="6">
                  <c:v>理科大</c:v>
                </c:pt>
              </c:strCache>
            </c:strRef>
          </c:cat>
          <c:val>
            <c:numRef>
              <c:f>'回答者属性 (2)'!$B$63:$H$63</c:f>
              <c:numCache>
                <c:formatCode>General</c:formatCode>
                <c:ptCount val="7"/>
                <c:pt idx="0">
                  <c:v>230</c:v>
                </c:pt>
                <c:pt idx="1">
                  <c:v>45</c:v>
                </c:pt>
                <c:pt idx="2">
                  <c:v>0</c:v>
                </c:pt>
                <c:pt idx="3">
                  <c:v>29</c:v>
                </c:pt>
                <c:pt idx="4">
                  <c:v>47</c:v>
                </c:pt>
                <c:pt idx="5">
                  <c:v>1</c:v>
                </c:pt>
                <c:pt idx="6">
                  <c:v>108</c:v>
                </c:pt>
              </c:numCache>
            </c:numRef>
          </c:val>
        </c:ser>
        <c:ser>
          <c:idx val="3"/>
          <c:order val="3"/>
          <c:tx>
            <c:strRef>
              <c:f>'回答者属性 (2)'!$A$64</c:f>
              <c:strCache>
                <c:ptCount val="1"/>
                <c:pt idx="0">
                  <c:v>4年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2.8196923316024789E-3"/>
                  <c:y val="2.463943753108297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'回答者属性 (2)'!$B$60:$H$60</c:f>
              <c:strCache>
                <c:ptCount val="7"/>
                <c:pt idx="0">
                  <c:v>全体</c:v>
                </c:pt>
                <c:pt idx="1">
                  <c:v>東大</c:v>
                </c:pt>
                <c:pt idx="2">
                  <c:v>東工大</c:v>
                </c:pt>
                <c:pt idx="3">
                  <c:v>筑波大</c:v>
                </c:pt>
                <c:pt idx="4">
                  <c:v>慶應大三田</c:v>
                </c:pt>
                <c:pt idx="5">
                  <c:v>慶應大日吉</c:v>
                </c:pt>
                <c:pt idx="6">
                  <c:v>理科大</c:v>
                </c:pt>
              </c:strCache>
            </c:strRef>
          </c:cat>
          <c:val>
            <c:numRef>
              <c:f>'回答者属性 (2)'!$B$64:$H$64</c:f>
              <c:numCache>
                <c:formatCode>General</c:formatCode>
                <c:ptCount val="7"/>
                <c:pt idx="0">
                  <c:v>18</c:v>
                </c:pt>
                <c:pt idx="1">
                  <c:v>3</c:v>
                </c:pt>
                <c:pt idx="2">
                  <c:v>0</c:v>
                </c:pt>
                <c:pt idx="3">
                  <c:v>8</c:v>
                </c:pt>
                <c:pt idx="4">
                  <c:v>5</c:v>
                </c:pt>
                <c:pt idx="5">
                  <c:v>0</c:v>
                </c:pt>
                <c:pt idx="6">
                  <c:v>2</c:v>
                </c:pt>
              </c:numCache>
            </c:numRef>
          </c:val>
        </c:ser>
        <c:ser>
          <c:idx val="4"/>
          <c:order val="4"/>
          <c:tx>
            <c:strRef>
              <c:f>'回答者属性 (2)'!$A$65</c:f>
              <c:strCache>
                <c:ptCount val="1"/>
                <c:pt idx="0">
                  <c:v>M1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8196923316024789E-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'回答者属性 (2)'!$B$60:$H$60</c:f>
              <c:strCache>
                <c:ptCount val="7"/>
                <c:pt idx="0">
                  <c:v>全体</c:v>
                </c:pt>
                <c:pt idx="1">
                  <c:v>東大</c:v>
                </c:pt>
                <c:pt idx="2">
                  <c:v>東工大</c:v>
                </c:pt>
                <c:pt idx="3">
                  <c:v>筑波大</c:v>
                </c:pt>
                <c:pt idx="4">
                  <c:v>慶應大三田</c:v>
                </c:pt>
                <c:pt idx="5">
                  <c:v>慶應大日吉</c:v>
                </c:pt>
                <c:pt idx="6">
                  <c:v>理科大</c:v>
                </c:pt>
              </c:strCache>
            </c:strRef>
          </c:cat>
          <c:val>
            <c:numRef>
              <c:f>'回答者属性 (2)'!$B$65:$H$65</c:f>
              <c:numCache>
                <c:formatCode>General</c:formatCode>
                <c:ptCount val="7"/>
                <c:pt idx="0">
                  <c:v>28</c:v>
                </c:pt>
                <c:pt idx="1">
                  <c:v>0</c:v>
                </c:pt>
                <c:pt idx="2">
                  <c:v>27</c:v>
                </c:pt>
                <c:pt idx="3">
                  <c:v>0</c:v>
                </c:pt>
                <c:pt idx="4">
                  <c:v>1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ser>
          <c:idx val="5"/>
          <c:order val="5"/>
          <c:tx>
            <c:strRef>
              <c:f>'回答者属性 (2)'!$A$66</c:f>
              <c:strCache>
                <c:ptCount val="1"/>
                <c:pt idx="0">
                  <c:v>M2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4098461658013429E-3"/>
                  <c:y val="3.8793100104043093E-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'回答者属性 (2)'!$B$60:$H$60</c:f>
              <c:strCache>
                <c:ptCount val="7"/>
                <c:pt idx="0">
                  <c:v>全体</c:v>
                </c:pt>
                <c:pt idx="1">
                  <c:v>東大</c:v>
                </c:pt>
                <c:pt idx="2">
                  <c:v>東工大</c:v>
                </c:pt>
                <c:pt idx="3">
                  <c:v>筑波大</c:v>
                </c:pt>
                <c:pt idx="4">
                  <c:v>慶應大三田</c:v>
                </c:pt>
                <c:pt idx="5">
                  <c:v>慶應大日吉</c:v>
                </c:pt>
                <c:pt idx="6">
                  <c:v>理科大</c:v>
                </c:pt>
              </c:strCache>
            </c:strRef>
          </c:cat>
          <c:val>
            <c:numRef>
              <c:f>'回答者属性 (2)'!$B$66:$H$66</c:f>
              <c:numCache>
                <c:formatCode>General</c:formatCode>
                <c:ptCount val="7"/>
                <c:pt idx="0">
                  <c:v>1</c:v>
                </c:pt>
                <c:pt idx="1">
                  <c:v>0</c:v>
                </c:pt>
                <c:pt idx="2">
                  <c:v>1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ser>
          <c:idx val="6"/>
          <c:order val="6"/>
          <c:tx>
            <c:strRef>
              <c:f>'回答者属性 (2)'!$A$67</c:f>
              <c:strCache>
                <c:ptCount val="1"/>
                <c:pt idx="0">
                  <c:v>その他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2688615492211156E-2"/>
                  <c:y val="9.6982750260107728E-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ja-JP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1.6918153989614874E-2"/>
                  <c:y val="2.4641377186089075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ja-JP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'回答者属性 (2)'!$B$60:$H$60</c:f>
              <c:strCache>
                <c:ptCount val="7"/>
                <c:pt idx="0">
                  <c:v>全体</c:v>
                </c:pt>
                <c:pt idx="1">
                  <c:v>東大</c:v>
                </c:pt>
                <c:pt idx="2">
                  <c:v>東工大</c:v>
                </c:pt>
                <c:pt idx="3">
                  <c:v>筑波大</c:v>
                </c:pt>
                <c:pt idx="4">
                  <c:v>慶應大三田</c:v>
                </c:pt>
                <c:pt idx="5">
                  <c:v>慶應大日吉</c:v>
                </c:pt>
                <c:pt idx="6">
                  <c:v>理科大</c:v>
                </c:pt>
              </c:strCache>
            </c:strRef>
          </c:cat>
          <c:val>
            <c:numRef>
              <c:f>'回答者属性 (2)'!$B$67:$H$67</c:f>
              <c:numCache>
                <c:formatCode>General</c:formatCode>
                <c:ptCount val="7"/>
                <c:pt idx="0">
                  <c:v>6</c:v>
                </c:pt>
                <c:pt idx="1">
                  <c:v>1</c:v>
                </c:pt>
                <c:pt idx="2">
                  <c:v>1</c:v>
                </c:pt>
                <c:pt idx="3">
                  <c:v>2</c:v>
                </c:pt>
                <c:pt idx="4">
                  <c:v>0</c:v>
                </c:pt>
                <c:pt idx="5">
                  <c:v>0</c:v>
                </c:pt>
                <c:pt idx="6">
                  <c:v>2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492238432"/>
        <c:axId val="492240784"/>
      </c:barChart>
      <c:catAx>
        <c:axId val="492238432"/>
        <c:scaling>
          <c:orientation val="maxMin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+mn-cs"/>
              </a:defRPr>
            </a:pPr>
            <a:endParaRPr lang="ja-JP"/>
          </a:p>
        </c:txPr>
        <c:crossAx val="492240784"/>
        <c:crosses val="autoZero"/>
        <c:auto val="1"/>
        <c:lblAlgn val="ctr"/>
        <c:lblOffset val="100"/>
        <c:noMultiLvlLbl val="0"/>
      </c:catAx>
      <c:valAx>
        <c:axId val="492240784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ja-JP"/>
          </a:p>
        </c:txPr>
        <c:crossAx val="4922384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'回答者属性 (2)'!$A$71</c:f>
              <c:strCache>
                <c:ptCount val="1"/>
                <c:pt idx="0">
                  <c:v>男性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'回答者属性 (2)'!$B$70:$H$70</c:f>
              <c:strCache>
                <c:ptCount val="7"/>
                <c:pt idx="0">
                  <c:v>全体</c:v>
                </c:pt>
                <c:pt idx="1">
                  <c:v>東大</c:v>
                </c:pt>
                <c:pt idx="2">
                  <c:v>東工大</c:v>
                </c:pt>
                <c:pt idx="3">
                  <c:v>筑波大</c:v>
                </c:pt>
                <c:pt idx="4">
                  <c:v>慶應大三田</c:v>
                </c:pt>
                <c:pt idx="5">
                  <c:v>慶應大日吉</c:v>
                </c:pt>
                <c:pt idx="6">
                  <c:v>理科大</c:v>
                </c:pt>
              </c:strCache>
            </c:strRef>
          </c:cat>
          <c:val>
            <c:numRef>
              <c:f>'回答者属性 (2)'!$B$71:$H$71</c:f>
              <c:numCache>
                <c:formatCode>General</c:formatCode>
                <c:ptCount val="7"/>
                <c:pt idx="0">
                  <c:v>296</c:v>
                </c:pt>
                <c:pt idx="1">
                  <c:v>37</c:v>
                </c:pt>
                <c:pt idx="2">
                  <c:v>22</c:v>
                </c:pt>
                <c:pt idx="3">
                  <c:v>63</c:v>
                </c:pt>
                <c:pt idx="4">
                  <c:v>31</c:v>
                </c:pt>
                <c:pt idx="5">
                  <c:v>50</c:v>
                </c:pt>
                <c:pt idx="6">
                  <c:v>93</c:v>
                </c:pt>
              </c:numCache>
            </c:numRef>
          </c:val>
        </c:ser>
        <c:ser>
          <c:idx val="1"/>
          <c:order val="1"/>
          <c:tx>
            <c:strRef>
              <c:f>'回答者属性 (2)'!$A$72</c:f>
              <c:strCache>
                <c:ptCount val="1"/>
                <c:pt idx="0">
                  <c:v>女性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'回答者属性 (2)'!$B$70:$H$70</c:f>
              <c:strCache>
                <c:ptCount val="7"/>
                <c:pt idx="0">
                  <c:v>全体</c:v>
                </c:pt>
                <c:pt idx="1">
                  <c:v>東大</c:v>
                </c:pt>
                <c:pt idx="2">
                  <c:v>東工大</c:v>
                </c:pt>
                <c:pt idx="3">
                  <c:v>筑波大</c:v>
                </c:pt>
                <c:pt idx="4">
                  <c:v>慶應大三田</c:v>
                </c:pt>
                <c:pt idx="5">
                  <c:v>慶應大日吉</c:v>
                </c:pt>
                <c:pt idx="6">
                  <c:v>理科大</c:v>
                </c:pt>
              </c:strCache>
            </c:strRef>
          </c:cat>
          <c:val>
            <c:numRef>
              <c:f>'回答者属性 (2)'!$B$72:$H$72</c:f>
              <c:numCache>
                <c:formatCode>General</c:formatCode>
                <c:ptCount val="7"/>
                <c:pt idx="0">
                  <c:v>128</c:v>
                </c:pt>
                <c:pt idx="1">
                  <c:v>12</c:v>
                </c:pt>
                <c:pt idx="2">
                  <c:v>7</c:v>
                </c:pt>
                <c:pt idx="3">
                  <c:v>40</c:v>
                </c:pt>
                <c:pt idx="4">
                  <c:v>22</c:v>
                </c:pt>
                <c:pt idx="5">
                  <c:v>28</c:v>
                </c:pt>
                <c:pt idx="6">
                  <c:v>19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492238824"/>
        <c:axId val="492239216"/>
      </c:barChart>
      <c:catAx>
        <c:axId val="492238824"/>
        <c:scaling>
          <c:orientation val="maxMin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+mn-cs"/>
              </a:defRPr>
            </a:pPr>
            <a:endParaRPr lang="ja-JP"/>
          </a:p>
        </c:txPr>
        <c:crossAx val="492239216"/>
        <c:crosses val="autoZero"/>
        <c:auto val="1"/>
        <c:lblAlgn val="ctr"/>
        <c:lblOffset val="100"/>
        <c:noMultiLvlLbl val="0"/>
      </c:catAx>
      <c:valAx>
        <c:axId val="492239216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ja-JP"/>
          </a:p>
        </c:txPr>
        <c:crossAx val="492238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'回答者属性 (2)'!$A$76</c:f>
              <c:strCache>
                <c:ptCount val="1"/>
                <c:pt idx="0">
                  <c:v>日本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'回答者属性 (2)'!$B$75:$H$75</c:f>
              <c:strCache>
                <c:ptCount val="7"/>
                <c:pt idx="0">
                  <c:v>全体</c:v>
                </c:pt>
                <c:pt idx="1">
                  <c:v>東大</c:v>
                </c:pt>
                <c:pt idx="2">
                  <c:v>東工大</c:v>
                </c:pt>
                <c:pt idx="3">
                  <c:v>筑波大</c:v>
                </c:pt>
                <c:pt idx="4">
                  <c:v>慶應大三田</c:v>
                </c:pt>
                <c:pt idx="5">
                  <c:v>慶應大日吉</c:v>
                </c:pt>
                <c:pt idx="6">
                  <c:v>理科大</c:v>
                </c:pt>
              </c:strCache>
            </c:strRef>
          </c:cat>
          <c:val>
            <c:numRef>
              <c:f>'回答者属性 (2)'!$B$76:$H$76</c:f>
              <c:numCache>
                <c:formatCode>General</c:formatCode>
                <c:ptCount val="7"/>
                <c:pt idx="0">
                  <c:v>397</c:v>
                </c:pt>
                <c:pt idx="1">
                  <c:v>45</c:v>
                </c:pt>
                <c:pt idx="2">
                  <c:v>16</c:v>
                </c:pt>
                <c:pt idx="3">
                  <c:v>102</c:v>
                </c:pt>
                <c:pt idx="4">
                  <c:v>50</c:v>
                </c:pt>
                <c:pt idx="5">
                  <c:v>74</c:v>
                </c:pt>
                <c:pt idx="6">
                  <c:v>110</c:v>
                </c:pt>
              </c:numCache>
            </c:numRef>
          </c:val>
        </c:ser>
        <c:ser>
          <c:idx val="1"/>
          <c:order val="1"/>
          <c:tx>
            <c:strRef>
              <c:f>'回答者属性 (2)'!$A$77</c:f>
              <c:strCache>
                <c:ptCount val="1"/>
                <c:pt idx="0">
                  <c:v>外国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'回答者属性 (2)'!$B$75:$H$75</c:f>
              <c:strCache>
                <c:ptCount val="7"/>
                <c:pt idx="0">
                  <c:v>全体</c:v>
                </c:pt>
                <c:pt idx="1">
                  <c:v>東大</c:v>
                </c:pt>
                <c:pt idx="2">
                  <c:v>東工大</c:v>
                </c:pt>
                <c:pt idx="3">
                  <c:v>筑波大</c:v>
                </c:pt>
                <c:pt idx="4">
                  <c:v>慶應大三田</c:v>
                </c:pt>
                <c:pt idx="5">
                  <c:v>慶應大日吉</c:v>
                </c:pt>
                <c:pt idx="6">
                  <c:v>理科大</c:v>
                </c:pt>
              </c:strCache>
            </c:strRef>
          </c:cat>
          <c:val>
            <c:numRef>
              <c:f>'回答者属性 (2)'!$B$77:$H$77</c:f>
              <c:numCache>
                <c:formatCode>General</c:formatCode>
                <c:ptCount val="7"/>
                <c:pt idx="0">
                  <c:v>26</c:v>
                </c:pt>
                <c:pt idx="1">
                  <c:v>4</c:v>
                </c:pt>
                <c:pt idx="2">
                  <c:v>13</c:v>
                </c:pt>
                <c:pt idx="3">
                  <c:v>1</c:v>
                </c:pt>
                <c:pt idx="4">
                  <c:v>3</c:v>
                </c:pt>
                <c:pt idx="5">
                  <c:v>3</c:v>
                </c:pt>
                <c:pt idx="6">
                  <c:v>2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492243528"/>
        <c:axId val="492239608"/>
      </c:barChart>
      <c:catAx>
        <c:axId val="492243528"/>
        <c:scaling>
          <c:orientation val="maxMin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+mn-cs"/>
              </a:defRPr>
            </a:pPr>
            <a:endParaRPr lang="ja-JP"/>
          </a:p>
        </c:txPr>
        <c:crossAx val="492239608"/>
        <c:crosses val="autoZero"/>
        <c:auto val="1"/>
        <c:lblAlgn val="ctr"/>
        <c:lblOffset val="100"/>
        <c:noMultiLvlLbl val="0"/>
      </c:catAx>
      <c:valAx>
        <c:axId val="492239608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ja-JP"/>
          </a:p>
        </c:txPr>
        <c:crossAx val="4922435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'回答者属性 (2)'!$A$81</c:f>
              <c:strCache>
                <c:ptCount val="1"/>
                <c:pt idx="0">
                  <c:v>独居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'回答者属性 (2)'!$B$80:$H$80</c:f>
              <c:strCache>
                <c:ptCount val="7"/>
                <c:pt idx="0">
                  <c:v>全体</c:v>
                </c:pt>
                <c:pt idx="1">
                  <c:v>東大</c:v>
                </c:pt>
                <c:pt idx="2">
                  <c:v>東工大</c:v>
                </c:pt>
                <c:pt idx="3">
                  <c:v>筑波大</c:v>
                </c:pt>
                <c:pt idx="4">
                  <c:v>慶應大三田</c:v>
                </c:pt>
                <c:pt idx="5">
                  <c:v>慶應大日吉</c:v>
                </c:pt>
                <c:pt idx="6">
                  <c:v>理科大</c:v>
                </c:pt>
              </c:strCache>
            </c:strRef>
          </c:cat>
          <c:val>
            <c:numRef>
              <c:f>'回答者属性 (2)'!$B$81:$H$81</c:f>
              <c:numCache>
                <c:formatCode>General</c:formatCode>
                <c:ptCount val="7"/>
                <c:pt idx="0">
                  <c:v>223</c:v>
                </c:pt>
                <c:pt idx="1">
                  <c:v>27</c:v>
                </c:pt>
                <c:pt idx="2">
                  <c:v>17</c:v>
                </c:pt>
                <c:pt idx="3">
                  <c:v>80</c:v>
                </c:pt>
                <c:pt idx="4">
                  <c:v>20</c:v>
                </c:pt>
                <c:pt idx="5">
                  <c:v>34</c:v>
                </c:pt>
                <c:pt idx="6">
                  <c:v>45</c:v>
                </c:pt>
              </c:numCache>
            </c:numRef>
          </c:val>
        </c:ser>
        <c:ser>
          <c:idx val="1"/>
          <c:order val="1"/>
          <c:tx>
            <c:strRef>
              <c:f>'回答者属性 (2)'!$A$82</c:f>
              <c:strCache>
                <c:ptCount val="1"/>
                <c:pt idx="0">
                  <c:v>実家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'回答者属性 (2)'!$B$80:$H$80</c:f>
              <c:strCache>
                <c:ptCount val="7"/>
                <c:pt idx="0">
                  <c:v>全体</c:v>
                </c:pt>
                <c:pt idx="1">
                  <c:v>東大</c:v>
                </c:pt>
                <c:pt idx="2">
                  <c:v>東工大</c:v>
                </c:pt>
                <c:pt idx="3">
                  <c:v>筑波大</c:v>
                </c:pt>
                <c:pt idx="4">
                  <c:v>慶應大三田</c:v>
                </c:pt>
                <c:pt idx="5">
                  <c:v>慶應大日吉</c:v>
                </c:pt>
                <c:pt idx="6">
                  <c:v>理科大</c:v>
                </c:pt>
              </c:strCache>
            </c:strRef>
          </c:cat>
          <c:val>
            <c:numRef>
              <c:f>'回答者属性 (2)'!$B$82:$H$82</c:f>
              <c:numCache>
                <c:formatCode>General</c:formatCode>
                <c:ptCount val="7"/>
                <c:pt idx="0">
                  <c:v>202</c:v>
                </c:pt>
                <c:pt idx="1">
                  <c:v>22</c:v>
                </c:pt>
                <c:pt idx="2">
                  <c:v>12</c:v>
                </c:pt>
                <c:pt idx="3">
                  <c:v>24</c:v>
                </c:pt>
                <c:pt idx="4">
                  <c:v>33</c:v>
                </c:pt>
                <c:pt idx="5">
                  <c:v>44</c:v>
                </c:pt>
                <c:pt idx="6">
                  <c:v>67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492242352"/>
        <c:axId val="492242744"/>
      </c:barChart>
      <c:catAx>
        <c:axId val="492242352"/>
        <c:scaling>
          <c:orientation val="maxMin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+mn-cs"/>
              </a:defRPr>
            </a:pPr>
            <a:endParaRPr lang="ja-JP"/>
          </a:p>
        </c:txPr>
        <c:crossAx val="492242744"/>
        <c:crosses val="autoZero"/>
        <c:auto val="1"/>
        <c:lblAlgn val="ctr"/>
        <c:lblOffset val="100"/>
        <c:noMultiLvlLbl val="0"/>
      </c:catAx>
      <c:valAx>
        <c:axId val="492242744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ja-JP"/>
          </a:p>
        </c:txPr>
        <c:crossAx val="4922423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'回答者属性 (2)'!$A$86</c:f>
              <c:strCache>
                <c:ptCount val="1"/>
                <c:pt idx="0">
                  <c:v>有り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'回答者属性 (2)'!$B$85:$H$85</c:f>
              <c:strCache>
                <c:ptCount val="7"/>
                <c:pt idx="0">
                  <c:v>全体</c:v>
                </c:pt>
                <c:pt idx="1">
                  <c:v>東大</c:v>
                </c:pt>
                <c:pt idx="2">
                  <c:v>東工大</c:v>
                </c:pt>
                <c:pt idx="3">
                  <c:v>筑波大</c:v>
                </c:pt>
                <c:pt idx="4">
                  <c:v>慶應大三田</c:v>
                </c:pt>
                <c:pt idx="5">
                  <c:v>慶應大日吉</c:v>
                </c:pt>
                <c:pt idx="6">
                  <c:v>理科大</c:v>
                </c:pt>
              </c:strCache>
            </c:strRef>
          </c:cat>
          <c:val>
            <c:numRef>
              <c:f>'回答者属性 (2)'!$B$86:$H$86</c:f>
              <c:numCache>
                <c:formatCode>General</c:formatCode>
                <c:ptCount val="7"/>
                <c:pt idx="0">
                  <c:v>276</c:v>
                </c:pt>
                <c:pt idx="1">
                  <c:v>33</c:v>
                </c:pt>
                <c:pt idx="2">
                  <c:v>16</c:v>
                </c:pt>
                <c:pt idx="3">
                  <c:v>71</c:v>
                </c:pt>
                <c:pt idx="4">
                  <c:v>29</c:v>
                </c:pt>
                <c:pt idx="5">
                  <c:v>42</c:v>
                </c:pt>
                <c:pt idx="6">
                  <c:v>85</c:v>
                </c:pt>
              </c:numCache>
            </c:numRef>
          </c:val>
        </c:ser>
        <c:ser>
          <c:idx val="1"/>
          <c:order val="1"/>
          <c:tx>
            <c:strRef>
              <c:f>'回答者属性 (2)'!$A$87</c:f>
              <c:strCache>
                <c:ptCount val="1"/>
                <c:pt idx="0">
                  <c:v>無し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'回答者属性 (2)'!$B$85:$H$85</c:f>
              <c:strCache>
                <c:ptCount val="7"/>
                <c:pt idx="0">
                  <c:v>全体</c:v>
                </c:pt>
                <c:pt idx="1">
                  <c:v>東大</c:v>
                </c:pt>
                <c:pt idx="2">
                  <c:v>東工大</c:v>
                </c:pt>
                <c:pt idx="3">
                  <c:v>筑波大</c:v>
                </c:pt>
                <c:pt idx="4">
                  <c:v>慶應大三田</c:v>
                </c:pt>
                <c:pt idx="5">
                  <c:v>慶應大日吉</c:v>
                </c:pt>
                <c:pt idx="6">
                  <c:v>理科大</c:v>
                </c:pt>
              </c:strCache>
            </c:strRef>
          </c:cat>
          <c:val>
            <c:numRef>
              <c:f>'回答者属性 (2)'!$B$87:$H$87</c:f>
              <c:numCache>
                <c:formatCode>General</c:formatCode>
                <c:ptCount val="7"/>
                <c:pt idx="0">
                  <c:v>149</c:v>
                </c:pt>
                <c:pt idx="1">
                  <c:v>16</c:v>
                </c:pt>
                <c:pt idx="2">
                  <c:v>13</c:v>
                </c:pt>
                <c:pt idx="3">
                  <c:v>33</c:v>
                </c:pt>
                <c:pt idx="4">
                  <c:v>24</c:v>
                </c:pt>
                <c:pt idx="5">
                  <c:v>36</c:v>
                </c:pt>
                <c:pt idx="6">
                  <c:v>27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492238040"/>
        <c:axId val="492237648"/>
      </c:barChart>
      <c:catAx>
        <c:axId val="492238040"/>
        <c:scaling>
          <c:orientation val="maxMin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+mn-cs"/>
              </a:defRPr>
            </a:pPr>
            <a:endParaRPr lang="ja-JP"/>
          </a:p>
        </c:txPr>
        <c:crossAx val="492237648"/>
        <c:crosses val="autoZero"/>
        <c:auto val="1"/>
        <c:lblAlgn val="ctr"/>
        <c:lblOffset val="100"/>
        <c:noMultiLvlLbl val="0"/>
      </c:catAx>
      <c:valAx>
        <c:axId val="492237648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ja-JP"/>
          </a:p>
        </c:txPr>
        <c:crossAx val="492238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'回答者属性 (2)'!$A$91</c:f>
              <c:strCache>
                <c:ptCount val="1"/>
                <c:pt idx="0">
                  <c:v>徒歩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'回答者属性 (2)'!$B$90:$H$90</c:f>
              <c:strCache>
                <c:ptCount val="7"/>
                <c:pt idx="0">
                  <c:v>全体</c:v>
                </c:pt>
                <c:pt idx="1">
                  <c:v>東大</c:v>
                </c:pt>
                <c:pt idx="2">
                  <c:v>東工大</c:v>
                </c:pt>
                <c:pt idx="3">
                  <c:v>筑波大</c:v>
                </c:pt>
                <c:pt idx="4">
                  <c:v>慶應大三田</c:v>
                </c:pt>
                <c:pt idx="5">
                  <c:v>慶應大日吉</c:v>
                </c:pt>
                <c:pt idx="6">
                  <c:v>理科大</c:v>
                </c:pt>
              </c:strCache>
            </c:strRef>
          </c:cat>
          <c:val>
            <c:numRef>
              <c:f>'回答者属性 (2)'!$B$91:$H$91</c:f>
              <c:numCache>
                <c:formatCode>General</c:formatCode>
                <c:ptCount val="7"/>
                <c:pt idx="0">
                  <c:v>41</c:v>
                </c:pt>
                <c:pt idx="1">
                  <c:v>5</c:v>
                </c:pt>
                <c:pt idx="2">
                  <c:v>7</c:v>
                </c:pt>
                <c:pt idx="3">
                  <c:v>5</c:v>
                </c:pt>
                <c:pt idx="4">
                  <c:v>1</c:v>
                </c:pt>
                <c:pt idx="5">
                  <c:v>12</c:v>
                </c:pt>
                <c:pt idx="6">
                  <c:v>11</c:v>
                </c:pt>
              </c:numCache>
            </c:numRef>
          </c:val>
        </c:ser>
        <c:ser>
          <c:idx val="1"/>
          <c:order val="1"/>
          <c:tx>
            <c:strRef>
              <c:f>'回答者属性 (2)'!$A$92</c:f>
              <c:strCache>
                <c:ptCount val="1"/>
                <c:pt idx="0">
                  <c:v>自転車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'回答者属性 (2)'!$B$90:$H$90</c:f>
              <c:strCache>
                <c:ptCount val="7"/>
                <c:pt idx="0">
                  <c:v>全体</c:v>
                </c:pt>
                <c:pt idx="1">
                  <c:v>東大</c:v>
                </c:pt>
                <c:pt idx="2">
                  <c:v>東工大</c:v>
                </c:pt>
                <c:pt idx="3">
                  <c:v>筑波大</c:v>
                </c:pt>
                <c:pt idx="4">
                  <c:v>慶應大三田</c:v>
                </c:pt>
                <c:pt idx="5">
                  <c:v>慶應大日吉</c:v>
                </c:pt>
                <c:pt idx="6">
                  <c:v>理科大</c:v>
                </c:pt>
              </c:strCache>
            </c:strRef>
          </c:cat>
          <c:val>
            <c:numRef>
              <c:f>'回答者属性 (2)'!$B$92:$H$92</c:f>
              <c:numCache>
                <c:formatCode>General</c:formatCode>
                <c:ptCount val="7"/>
                <c:pt idx="0">
                  <c:v>118</c:v>
                </c:pt>
                <c:pt idx="1">
                  <c:v>13</c:v>
                </c:pt>
                <c:pt idx="2">
                  <c:v>3</c:v>
                </c:pt>
                <c:pt idx="3">
                  <c:v>74</c:v>
                </c:pt>
                <c:pt idx="4">
                  <c:v>0</c:v>
                </c:pt>
                <c:pt idx="5">
                  <c:v>4</c:v>
                </c:pt>
                <c:pt idx="6">
                  <c:v>24</c:v>
                </c:pt>
              </c:numCache>
            </c:numRef>
          </c:val>
        </c:ser>
        <c:ser>
          <c:idx val="2"/>
          <c:order val="2"/>
          <c:tx>
            <c:strRef>
              <c:f>'回答者属性 (2)'!$A$93</c:f>
              <c:strCache>
                <c:ptCount val="1"/>
                <c:pt idx="0">
                  <c:v>クルマ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8.0169864160687179E-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'回答者属性 (2)'!$B$90:$H$90</c:f>
              <c:strCache>
                <c:ptCount val="7"/>
                <c:pt idx="0">
                  <c:v>全体</c:v>
                </c:pt>
                <c:pt idx="1">
                  <c:v>東大</c:v>
                </c:pt>
                <c:pt idx="2">
                  <c:v>東工大</c:v>
                </c:pt>
                <c:pt idx="3">
                  <c:v>筑波大</c:v>
                </c:pt>
                <c:pt idx="4">
                  <c:v>慶應大三田</c:v>
                </c:pt>
                <c:pt idx="5">
                  <c:v>慶應大日吉</c:v>
                </c:pt>
                <c:pt idx="6">
                  <c:v>理科大</c:v>
                </c:pt>
              </c:strCache>
            </c:strRef>
          </c:cat>
          <c:val>
            <c:numRef>
              <c:f>'回答者属性 (2)'!$B$93:$H$93</c:f>
              <c:numCache>
                <c:formatCode>General</c:formatCode>
                <c:ptCount val="7"/>
                <c:pt idx="0">
                  <c:v>11</c:v>
                </c:pt>
                <c:pt idx="1">
                  <c:v>1</c:v>
                </c:pt>
                <c:pt idx="2">
                  <c:v>1</c:v>
                </c:pt>
                <c:pt idx="3">
                  <c:v>6</c:v>
                </c:pt>
                <c:pt idx="4">
                  <c:v>0</c:v>
                </c:pt>
                <c:pt idx="5">
                  <c:v>0</c:v>
                </c:pt>
                <c:pt idx="6">
                  <c:v>3</c:v>
                </c:pt>
              </c:numCache>
            </c:numRef>
          </c:val>
        </c:ser>
        <c:ser>
          <c:idx val="3"/>
          <c:order val="3"/>
          <c:tx>
            <c:strRef>
              <c:f>'回答者属性 (2)'!$A$94</c:f>
              <c:strCache>
                <c:ptCount val="1"/>
                <c:pt idx="0">
                  <c:v>バス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9.6203836992824025E-3"/>
                  <c:y val="1.8413510360821942E-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6.4135891328549735E-3"/>
                  <c:y val="9.2067551804109714E-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3.2067945664274867E-3"/>
                  <c:y val="1.8413510369396401E-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'回答者属性 (2)'!$B$90:$H$90</c:f>
              <c:strCache>
                <c:ptCount val="7"/>
                <c:pt idx="0">
                  <c:v>全体</c:v>
                </c:pt>
                <c:pt idx="1">
                  <c:v>東大</c:v>
                </c:pt>
                <c:pt idx="2">
                  <c:v>東工大</c:v>
                </c:pt>
                <c:pt idx="3">
                  <c:v>筑波大</c:v>
                </c:pt>
                <c:pt idx="4">
                  <c:v>慶應大三田</c:v>
                </c:pt>
                <c:pt idx="5">
                  <c:v>慶應大日吉</c:v>
                </c:pt>
                <c:pt idx="6">
                  <c:v>理科大</c:v>
                </c:pt>
              </c:strCache>
            </c:strRef>
          </c:cat>
          <c:val>
            <c:numRef>
              <c:f>'回答者属性 (2)'!$B$94:$H$94</c:f>
              <c:numCache>
                <c:formatCode>General</c:formatCode>
                <c:ptCount val="7"/>
                <c:pt idx="0">
                  <c:v>6</c:v>
                </c:pt>
                <c:pt idx="1">
                  <c:v>0</c:v>
                </c:pt>
                <c:pt idx="2">
                  <c:v>0</c:v>
                </c:pt>
                <c:pt idx="3">
                  <c:v>4</c:v>
                </c:pt>
                <c:pt idx="4">
                  <c:v>1</c:v>
                </c:pt>
                <c:pt idx="5">
                  <c:v>1</c:v>
                </c:pt>
                <c:pt idx="6">
                  <c:v>0</c:v>
                </c:pt>
              </c:numCache>
            </c:numRef>
          </c:val>
        </c:ser>
        <c:ser>
          <c:idx val="4"/>
          <c:order val="4"/>
          <c:tx>
            <c:strRef>
              <c:f>'回答者属性 (2)'!$A$95</c:f>
              <c:strCache>
                <c:ptCount val="1"/>
                <c:pt idx="0">
                  <c:v>電車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'回答者属性 (2)'!$B$90:$H$90</c:f>
              <c:strCache>
                <c:ptCount val="7"/>
                <c:pt idx="0">
                  <c:v>全体</c:v>
                </c:pt>
                <c:pt idx="1">
                  <c:v>東大</c:v>
                </c:pt>
                <c:pt idx="2">
                  <c:v>東工大</c:v>
                </c:pt>
                <c:pt idx="3">
                  <c:v>筑波大</c:v>
                </c:pt>
                <c:pt idx="4">
                  <c:v>慶應大三田</c:v>
                </c:pt>
                <c:pt idx="5">
                  <c:v>慶應大日吉</c:v>
                </c:pt>
                <c:pt idx="6">
                  <c:v>理科大</c:v>
                </c:pt>
              </c:strCache>
            </c:strRef>
          </c:cat>
          <c:val>
            <c:numRef>
              <c:f>'回答者属性 (2)'!$B$95:$H$95</c:f>
              <c:numCache>
                <c:formatCode>General</c:formatCode>
                <c:ptCount val="7"/>
                <c:pt idx="0">
                  <c:v>248</c:v>
                </c:pt>
                <c:pt idx="1">
                  <c:v>30</c:v>
                </c:pt>
                <c:pt idx="2">
                  <c:v>18</c:v>
                </c:pt>
                <c:pt idx="3">
                  <c:v>15</c:v>
                </c:pt>
                <c:pt idx="4">
                  <c:v>51</c:v>
                </c:pt>
                <c:pt idx="5">
                  <c:v>61</c:v>
                </c:pt>
                <c:pt idx="6">
                  <c:v>73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492236864"/>
        <c:axId val="492237256"/>
      </c:barChart>
      <c:catAx>
        <c:axId val="492236864"/>
        <c:scaling>
          <c:orientation val="maxMin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+mn-cs"/>
              </a:defRPr>
            </a:pPr>
            <a:endParaRPr lang="ja-JP"/>
          </a:p>
        </c:txPr>
        <c:crossAx val="492237256"/>
        <c:crosses val="autoZero"/>
        <c:auto val="1"/>
        <c:lblAlgn val="ctr"/>
        <c:lblOffset val="100"/>
        <c:noMultiLvlLbl val="0"/>
      </c:catAx>
      <c:valAx>
        <c:axId val="492237256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ja-JP"/>
          </a:p>
        </c:txPr>
        <c:crossAx val="4922368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203651225107476"/>
          <c:y val="4.5951712919079547E-2"/>
          <c:w val="0.8598280272831581"/>
          <c:h val="0.9080965741618408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tx2"/>
            </a:solidFill>
            <a:ln>
              <a:noFill/>
            </a:ln>
            <a:effectLst/>
          </c:spPr>
          <c:invertIfNegative val="0"/>
          <c:cat>
            <c:strRef>
              <c:f>'[服　金額　男女別　１人暮らしか否か (1).xlsx]Sheet1'!$E$88:$E$93</c:f>
              <c:strCache>
                <c:ptCount val="6"/>
                <c:pt idx="0">
                  <c:v>東工大</c:v>
                </c:pt>
                <c:pt idx="1">
                  <c:v>筑波大</c:v>
                </c:pt>
                <c:pt idx="2">
                  <c:v>東京理科大</c:v>
                </c:pt>
                <c:pt idx="3">
                  <c:v>慶応三田</c:v>
                </c:pt>
                <c:pt idx="4">
                  <c:v>慶応日吉</c:v>
                </c:pt>
                <c:pt idx="5">
                  <c:v>東大</c:v>
                </c:pt>
              </c:strCache>
            </c:strRef>
          </c:cat>
          <c:val>
            <c:numRef>
              <c:f>'[服　金額　男女別　１人暮らしか否か (1).xlsx]Sheet1'!$F$88:$F$93</c:f>
              <c:numCache>
                <c:formatCode>###0</c:formatCode>
                <c:ptCount val="6"/>
                <c:pt idx="0">
                  <c:v>4122.2222222222217</c:v>
                </c:pt>
                <c:pt idx="1">
                  <c:v>5655.9139784946256</c:v>
                </c:pt>
                <c:pt idx="2">
                  <c:v>5920.2898550724622</c:v>
                </c:pt>
                <c:pt idx="3">
                  <c:v>8183.333333333333</c:v>
                </c:pt>
                <c:pt idx="4">
                  <c:v>9326.5306122448965</c:v>
                </c:pt>
                <c:pt idx="5">
                  <c:v>10017.676767676767</c:v>
                </c:pt>
              </c:numCache>
            </c:numRef>
          </c:val>
        </c:ser>
        <c:ser>
          <c:idx val="1"/>
          <c:order val="1"/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'[服　金額　男女別　１人暮らしか否か (1).xlsx]Sheet1'!$E$88:$E$93</c:f>
              <c:strCache>
                <c:ptCount val="6"/>
                <c:pt idx="0">
                  <c:v>東工大</c:v>
                </c:pt>
                <c:pt idx="1">
                  <c:v>筑波大</c:v>
                </c:pt>
                <c:pt idx="2">
                  <c:v>東京理科大</c:v>
                </c:pt>
                <c:pt idx="3">
                  <c:v>慶応三田</c:v>
                </c:pt>
                <c:pt idx="4">
                  <c:v>慶応日吉</c:v>
                </c:pt>
                <c:pt idx="5">
                  <c:v>東大</c:v>
                </c:pt>
              </c:strCache>
            </c:strRef>
          </c:cat>
          <c:val>
            <c:numRef>
              <c:f>'[服　金額　男女別　１人暮らしか否か (1).xlsx]Sheet1'!$G$88:$G$93</c:f>
              <c:numCache>
                <c:formatCode>###0</c:formatCode>
                <c:ptCount val="6"/>
                <c:pt idx="0">
                  <c:v>3875</c:v>
                </c:pt>
                <c:pt idx="1">
                  <c:v>2500</c:v>
                </c:pt>
                <c:pt idx="2">
                  <c:v>6841.666666666667</c:v>
                </c:pt>
                <c:pt idx="3">
                  <c:v>13173.333333333336</c:v>
                </c:pt>
                <c:pt idx="4">
                  <c:v>10200</c:v>
                </c:pt>
                <c:pt idx="5">
                  <c:v>14740.740740740743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4618456"/>
        <c:axId val="494618848"/>
      </c:barChart>
      <c:catAx>
        <c:axId val="4946184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94618848"/>
        <c:crosses val="autoZero"/>
        <c:auto val="1"/>
        <c:lblAlgn val="ctr"/>
        <c:lblOffset val="100"/>
        <c:noMultiLvlLbl val="0"/>
      </c:catAx>
      <c:valAx>
        <c:axId val="4946188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494618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altLang="ja-JP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1.</a:t>
            </a:r>
            <a:r>
              <a:rPr lang="ja-JP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学年</a:t>
            </a:r>
            <a:endParaRPr lang="ja-JP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c:rich>
      </c:tx>
      <c:layout>
        <c:manualLayout>
          <c:xMode val="edge"/>
          <c:yMode val="edge"/>
          <c:x val="0.29041479331699854"/>
          <c:y val="6.56789059561268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tx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21765019176228348"/>
                  <c:y val="0.12481136195549636"/>
                </c:manualLayout>
              </c:layout>
              <c:tx>
                <c:rich>
                  <a:bodyPr/>
                  <a:lstStyle/>
                  <a:p>
                    <a:fld id="{4036FE59-159E-46DC-BE6A-00FFAB2CF4E8}" type="CATEGORYNAME">
                      <a:rPr lang="ja-JP" altLang="en-US"/>
                      <a:pPr/>
                      <a:t>[分類名]</a:t>
                    </a:fld>
                    <a:r>
                      <a:rPr lang="ja-JP" altLang="en-US" baseline="0" dirty="0"/>
                      <a:t>
</a:t>
                    </a:r>
                    <a:fld id="{80376E0E-5FAB-48FE-9605-4EDEA9C55507}" type="PERCENTAGE">
                      <a:rPr lang="en-US" altLang="ja-JP" baseline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rPr>
                      <a:pPr/>
                      <a:t>[パーセンテージ]</a:t>
                    </a:fld>
                    <a:endParaRPr lang="ja-JP" altLang="en-US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ＭＳ ゴシック" panose="020B0609070205080204" pitchFamily="49" charset="-128"/>
                      <a:ea typeface="ＭＳ ゴシック" panose="020B0609070205080204" pitchFamily="49" charset="-128"/>
                      <a:cs typeface="Times New Roman" panose="02020603050405020304" pitchFamily="18" charset="0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2920562044548056"/>
                  <c:y val="0.2227162708293397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+mn-cs"/>
                      </a:defRPr>
                    </a:pPr>
                    <a:fld id="{261552CA-BB91-4A1E-86D0-EAF2D0D5F4F2}" type="CATEGORYNAME">
                      <a:rPr lang="ja-JP" altLang="en-US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pPr>
                        <a:defRPr sz="180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defRPr>
                      </a:pPr>
                      <a:t>[分類名]</a:t>
                    </a:fld>
                    <a:r>
                      <a:rPr lang="ja-JP" altLang="en-US" baseline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t>
</a:t>
                    </a:r>
                    <a:fld id="{89A229E4-E8EF-4E03-A572-56B5F9C0D860}" type="PERCENTAGE">
                      <a:rPr lang="en-US" altLang="ja-JP" baseline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rPr>
                      <a:pPr>
                        <a:defRPr sz="180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defRPr>
                      </a:pPr>
                      <a:t>[パーセンテージ]</a:t>
                    </a:fld>
                    <a:endParaRPr lang="ja-JP" altLang="en-US" baseline="0" dirty="0">
                      <a:latin typeface="ＭＳ ゴシック" panose="020B0609070205080204" pitchFamily="49" charset="-128"/>
                      <a:ea typeface="ＭＳ ゴシック" panose="020B0609070205080204" pitchFamily="49" charset="-128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/>
                      </a:solidFill>
                      <a:latin typeface="ＭＳ ゴシック" panose="020B0609070205080204" pitchFamily="49" charset="-128"/>
                      <a:ea typeface="ＭＳ ゴシック" panose="020B0609070205080204" pitchFamily="49" charset="-128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-0.14757733266725345"/>
                  <c:y val="9.31621569626839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+mn-cs"/>
                      </a:defRPr>
                    </a:pPr>
                    <a:fld id="{754B2061-C992-4F67-8416-308EF4C1DC79}" type="CATEGORYNAME">
                      <a:rPr lang="en-US" altLang="ja-JP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pPr>
                        <a:defRPr sz="180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defRPr>
                      </a:pPr>
                      <a:t>[分類名]</a:t>
                    </a:fld>
                    <a:r>
                      <a:rPr lang="en-US" altLang="ja-JP" baseline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t>
</a:t>
                    </a:r>
                    <a:fld id="{317352C3-1F17-49E3-A30E-EB6CC32AED49}" type="PERCENTAGE">
                      <a:rPr lang="en-US" altLang="ja-JP" baseline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rPr>
                      <a:pPr>
                        <a:defRPr sz="180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defRPr>
                      </a:pPr>
                      <a:t>[パーセンテージ]</a:t>
                    </a:fld>
                    <a:endParaRPr lang="en-US" altLang="ja-JP" baseline="0" dirty="0">
                      <a:latin typeface="ＭＳ ゴシック" panose="020B0609070205080204" pitchFamily="49" charset="-128"/>
                      <a:ea typeface="ＭＳ ゴシック" panose="020B0609070205080204" pitchFamily="49" charset="-128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/>
                      </a:solidFill>
                      <a:latin typeface="ＭＳ ゴシック" panose="020B0609070205080204" pitchFamily="49" charset="-128"/>
                      <a:ea typeface="ＭＳ ゴシック" panose="020B0609070205080204" pitchFamily="49" charset="-128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4"/>
              <c:layout>
                <c:manualLayout>
                  <c:x val="0.26365298559734412"/>
                  <c:y val="6.6653543022551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+mn-cs"/>
                      </a:defRPr>
                    </a:pPr>
                    <a:fld id="{CB373369-8F50-4D02-9DD6-C2EE5E8C6442}" type="CATEGORYNAME">
                      <a:rPr lang="ja-JP" altLang="en-US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pPr>
                        <a:defRPr sz="180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defRPr>
                      </a:pPr>
                      <a:t>[分類名]</a:t>
                    </a:fld>
                    <a:r>
                      <a:rPr lang="ja-JP" altLang="en-US" baseline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t>
</a:t>
                    </a:r>
                    <a:fld id="{76959AC4-7C36-4AFC-8000-91B53154EAF3}" type="PERCENTAGE">
                      <a:rPr lang="en-US" altLang="ja-JP" baseline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rPr>
                      <a:pPr>
                        <a:defRPr sz="180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defRPr>
                      </a:pPr>
                      <a:t>[パーセンテージ]</a:t>
                    </a:fld>
                    <a:endParaRPr lang="ja-JP" altLang="en-US" baseline="0" dirty="0">
                      <a:latin typeface="ＭＳ ゴシック" panose="020B0609070205080204" pitchFamily="49" charset="-128"/>
                      <a:ea typeface="ＭＳ ゴシック" panose="020B0609070205080204" pitchFamily="49" charset="-128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/>
                      </a:solidFill>
                      <a:latin typeface="ＭＳ ゴシック" panose="020B0609070205080204" pitchFamily="49" charset="-128"/>
                      <a:ea typeface="ＭＳ ゴシック" panose="020B0609070205080204" pitchFamily="49" charset="-128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372272574689495"/>
                      <c:h val="0.31993700650824913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  <a:cs typeface="+mn-cs"/>
                  </a:defRPr>
                </a:pPr>
                <a:endParaRPr lang="ja-JP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Sheet3!$A$2:$A$6</c:f>
              <c:strCache>
                <c:ptCount val="5"/>
                <c:pt idx="0">
                  <c:v>2年</c:v>
                </c:pt>
                <c:pt idx="1">
                  <c:v>3年</c:v>
                </c:pt>
                <c:pt idx="2">
                  <c:v>4年</c:v>
                </c:pt>
                <c:pt idx="3">
                  <c:v>M1</c:v>
                </c:pt>
                <c:pt idx="4">
                  <c:v>その他</c:v>
                </c:pt>
              </c:strCache>
            </c:strRef>
          </c:cat>
          <c:val>
            <c:numRef>
              <c:f>Sheet3!$B$2:$B$6</c:f>
              <c:numCache>
                <c:formatCode>General</c:formatCode>
                <c:ptCount val="5"/>
                <c:pt idx="0">
                  <c:v>140</c:v>
                </c:pt>
                <c:pt idx="1">
                  <c:v>230</c:v>
                </c:pt>
                <c:pt idx="2">
                  <c:v>18</c:v>
                </c:pt>
                <c:pt idx="3">
                  <c:v>28</c:v>
                </c:pt>
                <c:pt idx="4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9542290592373781E-2"/>
          <c:y val="3.3919871260660768E-2"/>
          <c:w val="0.85602485476335166"/>
          <c:h val="0.7171342202996107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公的自己意識平均_統計量!$B$14</c:f>
              <c:strCache>
                <c:ptCount val="1"/>
                <c:pt idx="0">
                  <c:v>平均値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ja-JP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公的自己意識平均_統計量!$C$13:$J$13</c:f>
              <c:strCache>
                <c:ptCount val="8"/>
                <c:pt idx="0">
                  <c:v>全体</c:v>
                </c:pt>
                <c:pt idx="1">
                  <c:v>東大</c:v>
                </c:pt>
                <c:pt idx="2">
                  <c:v>東工大</c:v>
                </c:pt>
                <c:pt idx="3">
                  <c:v>筑波大</c:v>
                </c:pt>
                <c:pt idx="4">
                  <c:v>慶應大日吉</c:v>
                </c:pt>
                <c:pt idx="5">
                  <c:v>慶應大三田</c:v>
                </c:pt>
                <c:pt idx="6">
                  <c:v>理科大</c:v>
                </c:pt>
                <c:pt idx="7">
                  <c:v>高校生</c:v>
                </c:pt>
              </c:strCache>
            </c:strRef>
          </c:cat>
          <c:val>
            <c:numRef>
              <c:f>公的自己意識平均_統計量!$C$14:$J$14</c:f>
              <c:numCache>
                <c:formatCode>0.00_ </c:formatCode>
                <c:ptCount val="8"/>
                <c:pt idx="0">
                  <c:v>3.5587</c:v>
                </c:pt>
                <c:pt idx="1">
                  <c:v>3.5531000000000001</c:v>
                </c:pt>
                <c:pt idx="2">
                  <c:v>3.6448</c:v>
                </c:pt>
                <c:pt idx="3">
                  <c:v>3.617</c:v>
                </c:pt>
                <c:pt idx="4">
                  <c:v>3.5325000000000002</c:v>
                </c:pt>
                <c:pt idx="5">
                  <c:v>3.5922000000000001</c:v>
                </c:pt>
                <c:pt idx="6">
                  <c:v>3.4882</c:v>
                </c:pt>
                <c:pt idx="7">
                  <c:v>3.7359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32"/>
        <c:axId val="494619632"/>
        <c:axId val="494620024"/>
      </c:barChart>
      <c:catAx>
        <c:axId val="494619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eaVert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+mn-cs"/>
              </a:defRPr>
            </a:pPr>
            <a:endParaRPr lang="ja-JP"/>
          </a:p>
        </c:txPr>
        <c:crossAx val="494620024"/>
        <c:crosses val="autoZero"/>
        <c:auto val="1"/>
        <c:lblAlgn val="ctr"/>
        <c:lblOffset val="100"/>
        <c:noMultiLvlLbl val="0"/>
      </c:catAx>
      <c:valAx>
        <c:axId val="4946200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ja-JP"/>
          </a:p>
        </c:txPr>
        <c:crossAx val="494619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  <c:userShapes r:id="rId4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654348456820353"/>
          <c:y val="4.8224894502566493E-2"/>
          <c:w val="0.77763983419666138"/>
          <c:h val="0.9035502109948669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[大学間の公的自己意識の差を一元配置分散分析.xlsx]Sheet1!$A$7:$A$12</c:f>
              <c:strCache>
                <c:ptCount val="6"/>
                <c:pt idx="0">
                  <c:v>東大</c:v>
                </c:pt>
                <c:pt idx="1">
                  <c:v>東工大</c:v>
                </c:pt>
                <c:pt idx="2">
                  <c:v>筑波大</c:v>
                </c:pt>
                <c:pt idx="3">
                  <c:v>慶應日吉</c:v>
                </c:pt>
                <c:pt idx="4">
                  <c:v>慶應三田</c:v>
                </c:pt>
                <c:pt idx="5">
                  <c:v>理科大</c:v>
                </c:pt>
              </c:strCache>
            </c:strRef>
          </c:cat>
          <c:val>
            <c:numRef>
              <c:f>[大学間の公的自己意識の差を一元配置分散分析.xlsx]Sheet1!$C$7:$C$12</c:f>
              <c:numCache>
                <c:formatCode>###0.00</c:formatCode>
                <c:ptCount val="6"/>
                <c:pt idx="0">
                  <c:v>3.531111111111112</c:v>
                </c:pt>
                <c:pt idx="1">
                  <c:v>3.5749999999999997</c:v>
                </c:pt>
                <c:pt idx="2">
                  <c:v>3.6193877551020388</c:v>
                </c:pt>
                <c:pt idx="3">
                  <c:v>3.5753424657534247</c:v>
                </c:pt>
                <c:pt idx="4">
                  <c:v>3.5916666666666668</c:v>
                </c:pt>
                <c:pt idx="5">
                  <c:v>3.4881818181818174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4616496"/>
        <c:axId val="494616888"/>
      </c:barChart>
      <c:catAx>
        <c:axId val="4946164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94616888"/>
        <c:crosses val="autoZero"/>
        <c:auto val="1"/>
        <c:lblAlgn val="ctr"/>
        <c:lblOffset val="100"/>
        <c:noMultiLvlLbl val="0"/>
      </c:catAx>
      <c:valAx>
        <c:axId val="4946168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  <a:cs typeface="+mn-cs"/>
                  </a:defRPr>
                </a:pPr>
                <a:r>
                  <a:rPr lang="ja-JP" altLang="en-US" sz="1800" b="1" dirty="0" smtClean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人目を気にする度合い平均</a:t>
                </a:r>
                <a:endParaRPr lang="ja-JP" altLang="en-US" sz="1800" b="1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c:rich>
          </c:tx>
          <c:layout>
            <c:manualLayout>
              <c:xMode val="edge"/>
              <c:yMode val="edge"/>
              <c:x val="2.3469710213759164E-3"/>
              <c:y val="0.2216405635915774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  <a:cs typeface="+mn-cs"/>
                </a:defRPr>
              </a:pPr>
              <a:endParaRPr lang="ja-JP"/>
            </a:p>
          </c:txPr>
        </c:title>
        <c:numFmt formatCode="###0.00" sourceLinked="1"/>
        <c:majorTickMark val="none"/>
        <c:minorTickMark val="none"/>
        <c:tickLblPos val="nextTo"/>
        <c:spPr>
          <a:noFill/>
          <a:ln>
            <a:solidFill>
              <a:schemeClr val="accent1">
                <a:shade val="95000"/>
                <a:satMod val="10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defRPr>
            </a:pPr>
            <a:endParaRPr lang="ja-JP"/>
          </a:p>
        </c:txPr>
        <c:crossAx val="494616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2"/>
            </a:solidFill>
            <a:ln>
              <a:noFill/>
            </a:ln>
            <a:effectLst/>
          </c:spPr>
          <c:invertIfNegative val="0"/>
          <c:val>
            <c:numRef>
              <c:f>[男女間の公的自己意識完全版.xlsx]Sheet1!$C$31:$C$40</c:f>
              <c:numCache>
                <c:formatCode>0.00</c:formatCode>
                <c:ptCount val="10"/>
                <c:pt idx="0">
                  <c:v>3.3490000000000002</c:v>
                </c:pt>
                <c:pt idx="1">
                  <c:v>3.2610000000000001</c:v>
                </c:pt>
                <c:pt idx="2">
                  <c:v>3.6949999999999998</c:v>
                </c:pt>
                <c:pt idx="3">
                  <c:v>3.26</c:v>
                </c:pt>
                <c:pt idx="4">
                  <c:v>3.3319999999999999</c:v>
                </c:pt>
                <c:pt idx="5">
                  <c:v>3.3050000000000002</c:v>
                </c:pt>
                <c:pt idx="6">
                  <c:v>3.7130000000000001</c:v>
                </c:pt>
                <c:pt idx="7">
                  <c:v>3.6920000000000002</c:v>
                </c:pt>
                <c:pt idx="8">
                  <c:v>3.6419999999999999</c:v>
                </c:pt>
                <c:pt idx="9">
                  <c:v>3.7160000000000002</c:v>
                </c:pt>
              </c:numCache>
            </c:numRef>
          </c:val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val>
            <c:numRef>
              <c:f>[男女間の公的自己意識完全版.xlsx]Sheet1!$D$31:$D$40</c:f>
              <c:numCache>
                <c:formatCode>0.00</c:formatCode>
                <c:ptCount val="10"/>
                <c:pt idx="0">
                  <c:v>3.512</c:v>
                </c:pt>
                <c:pt idx="1">
                  <c:v>3.4487999999999999</c:v>
                </c:pt>
                <c:pt idx="2">
                  <c:v>3.8050000000000002</c:v>
                </c:pt>
                <c:pt idx="3">
                  <c:v>3.516</c:v>
                </c:pt>
                <c:pt idx="4">
                  <c:v>3.4140000000000001</c:v>
                </c:pt>
                <c:pt idx="5">
                  <c:v>3.242</c:v>
                </c:pt>
                <c:pt idx="6">
                  <c:v>3.9060000000000001</c:v>
                </c:pt>
                <c:pt idx="7">
                  <c:v>3.93</c:v>
                </c:pt>
                <c:pt idx="8">
                  <c:v>3.93</c:v>
                </c:pt>
                <c:pt idx="9">
                  <c:v>3.9060000000000001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9858632"/>
        <c:axId val="499850008"/>
      </c:barChart>
      <c:catAx>
        <c:axId val="499858632"/>
        <c:scaling>
          <c:orientation val="minMax"/>
        </c:scaling>
        <c:delete val="1"/>
        <c:axPos val="b"/>
        <c:majorTickMark val="none"/>
        <c:minorTickMark val="none"/>
        <c:tickLblPos val="nextTo"/>
        <c:crossAx val="499850008"/>
        <c:crosses val="autoZero"/>
        <c:auto val="1"/>
        <c:lblAlgn val="ctr"/>
        <c:lblOffset val="100"/>
        <c:noMultiLvlLbl val="0"/>
      </c:catAx>
      <c:valAx>
        <c:axId val="499850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499858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'許容度、規範、ズレ_大学ごと (2)'!$Y$4</c:f>
              <c:strCache>
                <c:ptCount val="1"/>
                <c:pt idx="0">
                  <c:v>着ていけるか平均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ja-JP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'許容度、規範、ズレ_大学ごと (2)'!$X$5:$X$10</c:f>
              <c:strCache>
                <c:ptCount val="6"/>
                <c:pt idx="0">
                  <c:v>東大</c:v>
                </c:pt>
                <c:pt idx="1">
                  <c:v>東工大</c:v>
                </c:pt>
                <c:pt idx="2">
                  <c:v>筑波大</c:v>
                </c:pt>
                <c:pt idx="3">
                  <c:v>慶應大日吉</c:v>
                </c:pt>
                <c:pt idx="4">
                  <c:v>慶應大三田</c:v>
                </c:pt>
                <c:pt idx="5">
                  <c:v>理科大</c:v>
                </c:pt>
              </c:strCache>
            </c:strRef>
          </c:cat>
          <c:val>
            <c:numRef>
              <c:f>'許容度、規範、ズレ_大学ごと (2)'!$Y$5:$Y$10</c:f>
              <c:numCache>
                <c:formatCode>0.00</c:formatCode>
                <c:ptCount val="6"/>
                <c:pt idx="0">
                  <c:v>3.8755999999999999</c:v>
                </c:pt>
                <c:pt idx="1">
                  <c:v>4.4003999999999994</c:v>
                </c:pt>
                <c:pt idx="2">
                  <c:v>4.8437999999999999</c:v>
                </c:pt>
                <c:pt idx="3">
                  <c:v>3.5084000000000004</c:v>
                </c:pt>
                <c:pt idx="4">
                  <c:v>3.3590000000000004</c:v>
                </c:pt>
                <c:pt idx="5">
                  <c:v>4.0316000000000001</c:v>
                </c:pt>
              </c:numCache>
            </c:numRef>
          </c:val>
        </c:ser>
        <c:ser>
          <c:idx val="1"/>
          <c:order val="1"/>
          <c:tx>
            <c:strRef>
              <c:f>'許容度、規範、ズレ_大学ごと (2)'!$Z$4</c:f>
              <c:strCache>
                <c:ptCount val="1"/>
                <c:pt idx="0">
                  <c:v>服装の規範平均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ja-JP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'許容度、規範、ズレ_大学ごと (2)'!$X$5:$X$10</c:f>
              <c:strCache>
                <c:ptCount val="6"/>
                <c:pt idx="0">
                  <c:v>東大</c:v>
                </c:pt>
                <c:pt idx="1">
                  <c:v>東工大</c:v>
                </c:pt>
                <c:pt idx="2">
                  <c:v>筑波大</c:v>
                </c:pt>
                <c:pt idx="3">
                  <c:v>慶應大日吉</c:v>
                </c:pt>
                <c:pt idx="4">
                  <c:v>慶應大三田</c:v>
                </c:pt>
                <c:pt idx="5">
                  <c:v>理科大</c:v>
                </c:pt>
              </c:strCache>
            </c:strRef>
          </c:cat>
          <c:val>
            <c:numRef>
              <c:f>'許容度、規範、ズレ_大学ごと (2)'!$Z$5:$Z$10</c:f>
              <c:numCache>
                <c:formatCode>0.00</c:formatCode>
                <c:ptCount val="6"/>
                <c:pt idx="0">
                  <c:v>3.5780000000000003</c:v>
                </c:pt>
                <c:pt idx="1">
                  <c:v>4.2501999999999995</c:v>
                </c:pt>
                <c:pt idx="2">
                  <c:v>3.8783999999999992</c:v>
                </c:pt>
                <c:pt idx="3">
                  <c:v>3.8085999999999998</c:v>
                </c:pt>
                <c:pt idx="4">
                  <c:v>3.2939999999999996</c:v>
                </c:pt>
                <c:pt idx="5">
                  <c:v>3.7706000000000004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499851184"/>
        <c:axId val="499850792"/>
      </c:barChart>
      <c:catAx>
        <c:axId val="499851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eaVert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+mn-cs"/>
              </a:defRPr>
            </a:pPr>
            <a:endParaRPr lang="ja-JP"/>
          </a:p>
        </c:txPr>
        <c:crossAx val="499850792"/>
        <c:crosses val="autoZero"/>
        <c:auto val="1"/>
        <c:lblAlgn val="ctr"/>
        <c:lblOffset val="100"/>
        <c:noMultiLvlLbl val="0"/>
      </c:catAx>
      <c:valAx>
        <c:axId val="499850792"/>
        <c:scaling>
          <c:orientation val="minMax"/>
          <c:max val="7"/>
          <c:min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ja-JP"/>
          </a:p>
        </c:txPr>
        <c:crossAx val="4998511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8182323836606333"/>
          <c:y val="1.1242348805172346E-3"/>
          <c:w val="0.41589584571528482"/>
          <c:h val="0.206546969476150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altLang="ja-JP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2.</a:t>
            </a:r>
            <a:r>
              <a:rPr lang="ja-JP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性別</a:t>
            </a:r>
            <a:endParaRPr lang="ja-JP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tx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211391127423602"/>
                  <c:y val="-0.2002393449506610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+mn-cs"/>
                      </a:defRPr>
                    </a:pPr>
                    <a:fld id="{38EADDC0-75CD-43BD-A0DD-C0DA4329690C}" type="CATEGORYNAME">
                      <a:rPr lang="ja-JP" altLang="en-US" sz="180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pPr>
                        <a:defRPr sz="180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defRPr>
                      </a:pPr>
                      <a:t>[分類名]</a:t>
                    </a:fld>
                    <a:r>
                      <a:rPr lang="ja-JP" altLang="en-US" sz="1800" baseline="0" dirty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t>
</a:t>
                    </a:r>
                    <a:fld id="{E887DF21-7589-49C6-9CF6-735345CB149A}" type="PERCENTAGE">
                      <a:rPr lang="en-US" altLang="ja-JP" sz="1800" baseline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rPr>
                      <a:pPr>
                        <a:defRPr sz="180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defRPr>
                      </a:pPr>
                      <a:t>[パーセンテージ]</a:t>
                    </a:fld>
                    <a:endParaRPr lang="ja-JP" altLang="en-US" sz="1800" baseline="0" dirty="0">
                      <a:solidFill>
                        <a:schemeClr val="bg1"/>
                      </a:solidFill>
                      <a:latin typeface="ＭＳ ゴシック" panose="020B0609070205080204" pitchFamily="49" charset="-128"/>
                      <a:ea typeface="ＭＳ ゴシック" panose="020B0609070205080204" pitchFamily="49" charset="-128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ＭＳ ゴシック" panose="020B0609070205080204" pitchFamily="49" charset="-128"/>
                      <a:ea typeface="ＭＳ ゴシック" panose="020B0609070205080204" pitchFamily="49" charset="-128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906407085294801"/>
                      <c:h val="0.26710239253667301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0.185438043564988"/>
                  <c:y val="0.1849271102429050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+mn-cs"/>
                      </a:defRPr>
                    </a:pPr>
                    <a:fld id="{9449835A-CACA-4CFD-9D3E-D14272BFCD05}" type="CATEGORYNAME">
                      <a:rPr lang="ja-JP" altLang="en-US" sz="1800" b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pPr>
                        <a:defRPr sz="180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defRPr>
                      </a:pPr>
                      <a:t>[分類名]</a:t>
                    </a:fld>
                    <a:r>
                      <a:rPr lang="ja-JP" altLang="en-US" sz="1800" b="0" baseline="0" dirty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t>
</a:t>
                    </a:r>
                    <a:fld id="{03797E36-608F-4566-ADE3-2B3AFAF8FD98}" type="PERCENTAGE">
                      <a:rPr lang="en-US" altLang="ja-JP" sz="1800" b="0" baseline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rPr>
                      <a:pPr>
                        <a:defRPr sz="180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defRPr>
                      </a:pPr>
                      <a:t>[パーセンテージ]</a:t>
                    </a:fld>
                    <a:endParaRPr lang="ja-JP" altLang="en-US" sz="1800" b="0" baseline="0" dirty="0">
                      <a:solidFill>
                        <a:schemeClr val="bg1"/>
                      </a:solidFill>
                      <a:latin typeface="ＭＳ ゴシック" panose="020B0609070205080204" pitchFamily="49" charset="-128"/>
                      <a:ea typeface="ＭＳ ゴシック" panose="020B0609070205080204" pitchFamily="49" charset="-128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ＭＳ ゴシック" panose="020B0609070205080204" pitchFamily="49" charset="-128"/>
                      <a:ea typeface="ＭＳ ゴシック" panose="020B0609070205080204" pitchFamily="49" charset="-128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893082262826098"/>
                      <c:h val="0.26710239253667301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  <a:cs typeface="+mn-cs"/>
                  </a:defRPr>
                </a:pPr>
                <a:endParaRPr lang="ja-JP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Sheet3!$C$2:$C$3</c:f>
              <c:strCache>
                <c:ptCount val="2"/>
                <c:pt idx="0">
                  <c:v>男性</c:v>
                </c:pt>
                <c:pt idx="1">
                  <c:v>女性</c:v>
                </c:pt>
              </c:strCache>
            </c:strRef>
          </c:cat>
          <c:val>
            <c:numRef>
              <c:f>Sheet3!$D$2:$D$3</c:f>
              <c:numCache>
                <c:formatCode>General</c:formatCode>
                <c:ptCount val="2"/>
                <c:pt idx="0">
                  <c:v>296</c:v>
                </c:pt>
                <c:pt idx="1">
                  <c:v>128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altLang="ja-JP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3.</a:t>
            </a:r>
            <a:r>
              <a:rPr lang="ja-JP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国籍</a:t>
            </a:r>
            <a:endParaRPr lang="ja-JP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tx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5.5896120453729201E-2"/>
                  <c:y val="-0.21259162566522699"/>
                </c:manualLayout>
              </c:layout>
              <c:tx>
                <c:rich>
                  <a:bodyPr/>
                  <a:lstStyle/>
                  <a:p>
                    <a:fld id="{132A0930-D08D-486F-9D9C-CA050BFDC61B}" type="CATEGORYNAME">
                      <a:rPr lang="ja-JP" altLang="en-US" sz="180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pPr/>
                      <a:t>[分類名]</a:t>
                    </a:fld>
                    <a:r>
                      <a:rPr lang="ja-JP" altLang="en-US" sz="1800" baseline="0" dirty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t>
</a:t>
                    </a:r>
                    <a:fld id="{C130DD7A-59B8-40DA-8CE3-320B77AFB6C1}" type="PERCENTAGE">
                      <a:rPr lang="en-US" altLang="ja-JP" sz="1800" baseline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rPr>
                      <a:pPr/>
                      <a:t>[パーセンテージ]</a:t>
                    </a:fld>
                    <a:endParaRPr lang="ja-JP" altLang="en-US" sz="1800" baseline="0" dirty="0">
                      <a:solidFill>
                        <a:schemeClr val="bg1"/>
                      </a:solidFill>
                      <a:latin typeface="ＭＳ ゴシック" panose="020B0609070205080204" pitchFamily="49" charset="-128"/>
                      <a:ea typeface="ＭＳ ゴシック" panose="020B0609070205080204" pitchFamily="49" charset="-128"/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9.4523601578165445E-2"/>
                  <c:y val="5.823038092543062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+mn-cs"/>
                      </a:defRPr>
                    </a:pPr>
                    <a:fld id="{41B3CA04-8710-4720-A7BC-E1913FF617A7}" type="CATEGORYNAME">
                      <a:rPr lang="zh-CN" altLang="en-US" sz="180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pPr>
                        <a:defRPr sz="180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defRPr>
                      </a:pPr>
                      <a:t>[分類名]</a:t>
                    </a:fld>
                    <a:r>
                      <a:rPr lang="zh-CN" altLang="en-US" sz="1800" baseline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rPr>
                      <a:t>
</a:t>
                    </a:r>
                    <a:fld id="{B8F7E383-FFE8-452B-8DFC-6B458A4DAEEB}" type="PERCENTAGE">
                      <a:rPr lang="en-US" altLang="zh-CN" sz="1800" baseline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rPr>
                      <a:pPr>
                        <a:defRPr sz="180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defRPr>
                      </a:pPr>
                      <a:t>[パーセンテージ]</a:t>
                    </a:fld>
                    <a:endParaRPr lang="zh-CN" altLang="en-US" sz="1800" baseline="0" dirty="0">
                      <a:solidFill>
                        <a:schemeClr val="tx1"/>
                      </a:solidFill>
                      <a:latin typeface="ＭＳ ゴシック" panose="020B0609070205080204" pitchFamily="49" charset="-128"/>
                      <a:ea typeface="ＭＳ ゴシック" panose="020B0609070205080204" pitchFamily="49" charset="-128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ＭＳ ゴシック" panose="020B0609070205080204" pitchFamily="49" charset="-128"/>
                      <a:ea typeface="ＭＳ ゴシック" panose="020B0609070205080204" pitchFamily="49" charset="-128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5345710737700903"/>
                      <c:h val="0.29701229586760303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  <a:cs typeface="+mn-cs"/>
                  </a:defRPr>
                </a:pPr>
                <a:endParaRPr lang="ja-JP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Sheet3!$E$2:$E$3</c:f>
              <c:strCache>
                <c:ptCount val="2"/>
                <c:pt idx="0">
                  <c:v>日本</c:v>
                </c:pt>
                <c:pt idx="1">
                  <c:v>外国</c:v>
                </c:pt>
              </c:strCache>
            </c:strRef>
          </c:cat>
          <c:val>
            <c:numRef>
              <c:f>Sheet3!$F$2:$F$3</c:f>
              <c:numCache>
                <c:formatCode>General</c:formatCode>
                <c:ptCount val="2"/>
                <c:pt idx="0">
                  <c:v>397</c:v>
                </c:pt>
                <c:pt idx="1">
                  <c:v>26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altLang="ja-JP" b="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4.</a:t>
            </a:r>
            <a:r>
              <a:rPr lang="ja-JP" b="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居住</a:t>
            </a:r>
            <a:r>
              <a:rPr lang="ja-JP" b="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形態</a:t>
            </a:r>
          </a:p>
        </c:rich>
      </c:tx>
      <c:layout>
        <c:manualLayout>
          <c:xMode val="edge"/>
          <c:yMode val="edge"/>
          <c:x val="0.38473419919338614"/>
          <c:y val="9.748738002284126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>
        <c:manualLayout>
          <c:layoutTarget val="inner"/>
          <c:xMode val="edge"/>
          <c:yMode val="edge"/>
          <c:x val="0.302291458172045"/>
          <c:y val="0.17071741032370999"/>
          <c:w val="0.44332559149530798"/>
          <c:h val="0.64189851268591402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tx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138811942136042"/>
                  <c:y val="-2.4617235345581801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defRPr>
                    </a:pPr>
                    <a:fld id="{6909057C-79BC-40FE-9FB8-4BF33201EABF}" type="CATEGORYNAME">
                      <a:rPr lang="ja-JP" altLang="en-US" sz="1800" smtClean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rPr>
                      <a:pPr>
                        <a:defRPr sz="180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defRPr>
                      </a:pPr>
                      <a:t>[分類名]</a:t>
                    </a:fld>
                    <a:r>
                      <a:rPr lang="ja-JP" altLang="en-US" sz="1800" baseline="0" dirty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rPr>
                      <a:t>
</a:t>
                    </a:r>
                    <a:fld id="{1D9A0F9D-4181-4948-81C3-FAA559AA8519}" type="PERCENTAGE">
                      <a:rPr lang="en-US" altLang="ja-JP" sz="1800" baseline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rPr>
                      <a:pPr>
                        <a:defRPr sz="180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defRPr>
                      </a:pPr>
                      <a:t>[パーセンテージ]</a:t>
                    </a:fld>
                    <a:endParaRPr lang="ja-JP" altLang="en-US" sz="1800" baseline="0" dirty="0">
                      <a:solidFill>
                        <a:schemeClr val="bg1"/>
                      </a:solidFill>
                      <a:latin typeface="ＭＳ ゴシック" panose="020B0609070205080204" pitchFamily="49" charset="-128"/>
                      <a:ea typeface="ＭＳ ゴシック" panose="020B0609070205080204" pitchFamily="49" charset="-128"/>
                      <a:cs typeface="Times New Roman" panose="02020603050405020304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ＭＳ ゴシック" panose="020B0609070205080204" pitchFamily="49" charset="-128"/>
                      <a:ea typeface="ＭＳ ゴシック" panose="020B0609070205080204" pitchFamily="49" charset="-128"/>
                      <a:cs typeface="Times New Roman" panose="02020603050405020304" pitchFamily="18" charset="0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3763465681748198"/>
                      <c:h val="0.34953703703703698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0.23084025854109"/>
                  <c:y val="1.37602070574512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defRPr>
                    </a:pPr>
                    <a:fld id="{A286039B-A053-4130-95D2-D993A3C33372}" type="CATEGORYNAME">
                      <a:rPr lang="ja-JP" altLang="en-US" sz="180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rPr>
                      <a:pPr>
                        <a:defRPr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defRPr>
                      </a:pPr>
                      <a:t>[分類名]</a:t>
                    </a:fld>
                    <a:r>
                      <a:rPr lang="ja-JP" altLang="en-US" sz="1800" baseline="0" dirty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rPr>
                      <a:t>
</a:t>
                    </a:r>
                    <a:fld id="{E338D336-A3FE-455A-9650-AD88838370AE}" type="PERCENTAGE">
                      <a:rPr lang="en-US" altLang="ja-JP" sz="1800" baseline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rPr>
                      <a:pPr>
                        <a:defRPr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defRPr>
                      </a:pPr>
                      <a:t>[パーセンテージ]</a:t>
                    </a:fld>
                    <a:endParaRPr lang="ja-JP" altLang="en-US" sz="1800" baseline="0" dirty="0">
                      <a:solidFill>
                        <a:schemeClr val="bg1"/>
                      </a:solidFill>
                      <a:latin typeface="ＭＳ ゴシック" panose="020B0609070205080204" pitchFamily="49" charset="-128"/>
                      <a:ea typeface="ＭＳ ゴシック" panose="020B0609070205080204" pitchFamily="49" charset="-128"/>
                      <a:cs typeface="Times New Roman" panose="02020603050405020304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ＭＳ ゴシック" panose="020B0609070205080204" pitchFamily="49" charset="-128"/>
                      <a:ea typeface="ＭＳ ゴシック" panose="020B0609070205080204" pitchFamily="49" charset="-128"/>
                      <a:cs typeface="Times New Roman" panose="02020603050405020304" pitchFamily="18" charset="0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5252385349338"/>
                      <c:h val="0.28587962962962998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  <a:cs typeface="Times New Roman" panose="02020603050405020304" pitchFamily="18" charset="0"/>
                  </a:defRPr>
                </a:pPr>
                <a:endParaRPr lang="ja-JP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Sheet3!$G$2:$G$3</c:f>
              <c:strCache>
                <c:ptCount val="2"/>
                <c:pt idx="0">
                  <c:v>独居</c:v>
                </c:pt>
                <c:pt idx="1">
                  <c:v>実家</c:v>
                </c:pt>
              </c:strCache>
            </c:strRef>
          </c:cat>
          <c:val>
            <c:numRef>
              <c:f>Sheet3!$H$2:$H$3</c:f>
              <c:numCache>
                <c:formatCode>General</c:formatCode>
                <c:ptCount val="2"/>
                <c:pt idx="0">
                  <c:v>223</c:v>
                </c:pt>
                <c:pt idx="1">
                  <c:v>202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altLang="ja-JP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5.</a:t>
            </a:r>
            <a:r>
              <a:rPr lang="ja-JP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免許</a:t>
            </a:r>
            <a:r>
              <a:rPr lang="ja-JP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の有無</a:t>
            </a:r>
          </a:p>
        </c:rich>
      </c:tx>
      <c:layout>
        <c:manualLayout>
          <c:xMode val="edge"/>
          <c:yMode val="edge"/>
          <c:x val="0.30280961477236551"/>
          <c:y val="1.388888888888888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tx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22459244886652799"/>
                  <c:y val="-0.1326162875473899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defRPr>
                    </a:pPr>
                    <a:fld id="{9FB84969-02FA-43E6-BD34-5D535BC52E57}" type="CATEGORYNAME">
                      <a:rPr lang="ja-JP" altLang="en-US" sz="180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rPr>
                      <a:pPr>
                        <a:defRPr sz="180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defRPr>
                      </a:pPr>
                      <a:t>[分類名]</a:t>
                    </a:fld>
                    <a:r>
                      <a:rPr lang="ja-JP" altLang="en-US" sz="1800" baseline="0" dirty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rPr>
                      <a:t>
</a:t>
                    </a:r>
                    <a:fld id="{E5FBF1AD-FBC0-4616-B8D0-F5F61F495D5B}" type="PERCENTAGE">
                      <a:rPr lang="en-US" altLang="ja-JP" sz="1800" baseline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rPr>
                      <a:pPr>
                        <a:defRPr sz="180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defRPr>
                      </a:pPr>
                      <a:t>[パーセンテージ]</a:t>
                    </a:fld>
                    <a:endParaRPr lang="ja-JP" altLang="en-US" sz="1800" baseline="0" dirty="0">
                      <a:solidFill>
                        <a:schemeClr val="bg1"/>
                      </a:solidFill>
                      <a:latin typeface="ＭＳ ゴシック" panose="020B0609070205080204" pitchFamily="49" charset="-128"/>
                      <a:ea typeface="ＭＳ ゴシック" panose="020B0609070205080204" pitchFamily="49" charset="-128"/>
                      <a:cs typeface="Times New Roman" panose="02020603050405020304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ＭＳ ゴシック" panose="020B0609070205080204" pitchFamily="49" charset="-128"/>
                      <a:ea typeface="ＭＳ ゴシック" panose="020B0609070205080204" pitchFamily="49" charset="-128"/>
                      <a:cs typeface="Times New Roman" panose="02020603050405020304" pitchFamily="18" charset="0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defRPr>
                    </a:pPr>
                    <a:fld id="{2E8288B6-1CD4-4F3F-BDE1-9ED2DA10AB0E}" type="CATEGORYNAME">
                      <a:rPr lang="ja-JP" altLang="en-US" sz="180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rPr>
                      <a:pPr>
                        <a:defRPr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defRPr>
                      </a:pPr>
                      <a:t>[分類名]</a:t>
                    </a:fld>
                    <a:r>
                      <a:rPr lang="ja-JP" altLang="en-US" sz="2000" baseline="0" dirty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rPr>
                      <a:t>
</a:t>
                    </a:r>
                    <a:fld id="{259EE7CC-F2C0-4779-A7BE-E36049E545DA}" type="PERCENTAGE">
                      <a:rPr lang="en-US" altLang="ja-JP" sz="2000" baseline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rPr>
                      <a:pPr>
                        <a:defRPr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defRPr>
                      </a:pPr>
                      <a:t>[パーセンテージ]</a:t>
                    </a:fld>
                    <a:endParaRPr lang="ja-JP" altLang="en-US" sz="2000" baseline="0" dirty="0">
                      <a:solidFill>
                        <a:schemeClr val="bg1"/>
                      </a:solidFill>
                      <a:latin typeface="ＭＳ ゴシック" panose="020B0609070205080204" pitchFamily="49" charset="-128"/>
                      <a:ea typeface="ＭＳ ゴシック" panose="020B0609070205080204" pitchFamily="49" charset="-128"/>
                      <a:cs typeface="Times New Roman" panose="02020603050405020304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ＭＳ ゴシック" panose="020B0609070205080204" pitchFamily="49" charset="-128"/>
                      <a:ea typeface="ＭＳ ゴシック" panose="020B0609070205080204" pitchFamily="49" charset="-128"/>
                      <a:cs typeface="Times New Roman" panose="02020603050405020304" pitchFamily="18" charset="0"/>
                    </a:defRPr>
                  </a:pPr>
                  <a:endParaRPr lang="ja-JP"/>
                </a:p>
              </c:txPr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  <a:cs typeface="+mn-cs"/>
                  </a:defRPr>
                </a:pPr>
                <a:endParaRPr lang="ja-JP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Sheet3!$I$2:$I$3</c:f>
              <c:strCache>
                <c:ptCount val="2"/>
                <c:pt idx="0">
                  <c:v>有り</c:v>
                </c:pt>
                <c:pt idx="1">
                  <c:v>無し</c:v>
                </c:pt>
              </c:strCache>
            </c:strRef>
          </c:cat>
          <c:val>
            <c:numRef>
              <c:f>Sheet3!$J$2:$J$3</c:f>
              <c:numCache>
                <c:formatCode>General</c:formatCode>
                <c:ptCount val="2"/>
                <c:pt idx="0">
                  <c:v>276</c:v>
                </c:pt>
                <c:pt idx="1">
                  <c:v>149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ja-JP" sz="24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ja-JP" sz="24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ズレの大きさとジャー</a:t>
            </a:r>
            <a:r>
              <a:rPr lang="ja-JP" sz="2400" dirty="0" smtClean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ジ</a:t>
            </a:r>
            <a:r>
              <a:rPr lang="ja-JP" altLang="en-US" sz="2400" dirty="0" smtClean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・</a:t>
            </a:r>
            <a:r>
              <a:rPr lang="ja-JP" sz="2400" dirty="0" smtClean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ス</a:t>
            </a:r>
            <a:r>
              <a:rPr lang="ja-JP" sz="2400" dirty="0">
                <a:solidFill>
                  <a:schemeClr val="tx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ウェット率の関係</a:t>
            </a:r>
            <a:endParaRPr lang="en-US" sz="2400" dirty="0">
              <a:solidFill>
                <a:schemeClr val="tx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c:rich>
      </c:tx>
      <c:layout>
        <c:manualLayout>
          <c:xMode val="edge"/>
          <c:yMode val="edge"/>
          <c:x val="0.1480868466661194"/>
          <c:y val="6.436348020701317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ja-JP" sz="24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>
        <c:manualLayout>
          <c:layoutTarget val="inner"/>
          <c:xMode val="edge"/>
          <c:yMode val="edge"/>
          <c:x val="9.9021297834459426E-2"/>
          <c:y val="0.15650500973810436"/>
          <c:w val="0.80125100256507675"/>
          <c:h val="0.73492273264836872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87071664"/>
        <c:axId val="387073232"/>
      </c:lineChart>
      <c:catAx>
        <c:axId val="3870716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87073232"/>
        <c:crosses val="autoZero"/>
        <c:auto val="1"/>
        <c:lblAlgn val="ctr"/>
        <c:lblOffset val="100"/>
        <c:noMultiLvlLbl val="0"/>
      </c:catAx>
      <c:valAx>
        <c:axId val="3870732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387071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defRPr>
            </a:pPr>
            <a:r>
              <a:rPr lang="en-US" altLang="ja-JP" sz="2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1.</a:t>
            </a:r>
            <a:r>
              <a:rPr lang="ja-JP" altLang="en-US" sz="2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性別</a:t>
            </a:r>
            <a:endParaRPr lang="ja-JP" altLang="en-US" sz="2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defRPr>
          </a:pPr>
          <a:endParaRPr lang="ja-JP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tx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19993547406070464"/>
                  <c:y val="6.9795220994612481E-2"/>
                </c:manualLayout>
              </c:layout>
              <c:tx>
                <c:rich>
                  <a:bodyPr/>
                  <a:lstStyle/>
                  <a:p>
                    <a:fld id="{E58D6307-2D33-461C-9F43-6D244704F3C9}" type="CATEGORYNAME">
                      <a:rPr lang="ja-JP" altLang="en-US">
                        <a:solidFill>
                          <a:schemeClr val="bg1"/>
                        </a:solidFill>
                      </a:rPr>
                      <a:pPr/>
                      <a:t>[分類名]</a:t>
                    </a:fld>
                    <a:r>
                      <a:rPr lang="ja-JP" alt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C31BC0C6-1A44-46B8-9016-EA30658B4B01}" type="PERCENTAGE">
                      <a:rPr lang="en-US" altLang="ja-JP" baseline="0">
                        <a:solidFill>
                          <a:schemeClr val="bg1"/>
                        </a:solidFill>
                      </a:rPr>
                      <a:pPr/>
                      <a:t>[パーセンテージ]</a:t>
                    </a:fld>
                    <a:endParaRPr lang="ja-JP" alt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0.17810296382977317"/>
                  <c:y val="-9.6855481405496241E-2"/>
                </c:manualLayout>
              </c:layout>
              <c:tx>
                <c:rich>
                  <a:bodyPr/>
                  <a:lstStyle/>
                  <a:p>
                    <a:fld id="{3F8B6256-B68C-4946-B415-219EE1C7318E}" type="CATEGORYNAME">
                      <a:rPr lang="ja-JP" altLang="en-US">
                        <a:solidFill>
                          <a:schemeClr val="bg1"/>
                        </a:solidFill>
                      </a:rPr>
                      <a:pPr/>
                      <a:t>[分類名]</a:t>
                    </a:fld>
                    <a:r>
                      <a:rPr lang="ja-JP" alt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BEE0E88C-ED16-4585-B2CF-EDC6476DEB7A}" type="PERCENTAGE">
                      <a:rPr lang="en-US" altLang="ja-JP" baseline="0">
                        <a:solidFill>
                          <a:schemeClr val="bg1"/>
                        </a:solidFill>
                      </a:rPr>
                      <a:pPr/>
                      <a:t>[パーセンテージ]</a:t>
                    </a:fld>
                    <a:endParaRPr lang="ja-JP" alt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  <a:cs typeface="Times New Roman" panose="02020603050405020304" pitchFamily="18" charset="0"/>
                  </a:defRPr>
                </a:pPr>
                <a:endParaRPr lang="ja-JP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Sheet1!$G$2:$G$3</c:f>
              <c:strCache>
                <c:ptCount val="2"/>
                <c:pt idx="0">
                  <c:v>男性</c:v>
                </c:pt>
                <c:pt idx="1">
                  <c:v>女性</c:v>
                </c:pt>
              </c:strCache>
            </c:strRef>
          </c:cat>
          <c:val>
            <c:numRef>
              <c:f>Sheet1!$H$2:$H$3</c:f>
              <c:numCache>
                <c:formatCode>General</c:formatCode>
                <c:ptCount val="2"/>
                <c:pt idx="0">
                  <c:v>123</c:v>
                </c:pt>
                <c:pt idx="1">
                  <c:v>163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defRPr>
            </a:pPr>
            <a:r>
              <a:rPr lang="en-US" altLang="ja-JP" sz="2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2.</a:t>
            </a:r>
            <a:r>
              <a:rPr lang="ja-JP" altLang="en-US" sz="2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大学</a:t>
            </a:r>
            <a:r>
              <a:rPr lang="ja-JP" altLang="en-US" sz="2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進学を考えていますか</a:t>
            </a:r>
          </a:p>
        </c:rich>
      </c:tx>
      <c:layout>
        <c:manualLayout>
          <c:xMode val="edge"/>
          <c:yMode val="edge"/>
          <c:x val="8.4095430222014253E-2"/>
          <c:y val="2.52555885447013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defRPr>
          </a:pPr>
          <a:endParaRPr lang="ja-JP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tx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4.5729356341651491E-2"/>
                  <c:y val="-0.21122587710140087"/>
                </c:manualLayout>
              </c:layout>
              <c:tx>
                <c:rich>
                  <a:bodyPr/>
                  <a:lstStyle/>
                  <a:p>
                    <a:fld id="{449A0AF1-0B18-49C1-992C-2F50639D9323}" type="CATEGORYNAME">
                      <a:rPr lang="ja-JP" altLang="en-US">
                        <a:solidFill>
                          <a:schemeClr val="bg1"/>
                        </a:solidFill>
                      </a:rPr>
                      <a:pPr/>
                      <a:t>[分類名]</a:t>
                    </a:fld>
                    <a:r>
                      <a:rPr lang="ja-JP" alt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E1D3EE99-33E5-41F3-AD59-BA6CBBBDCF85}" type="PERCENTAGE">
                      <a:rPr lang="en-US" altLang="ja-JP" baseline="0">
                        <a:solidFill>
                          <a:schemeClr val="bg1"/>
                        </a:solidFill>
                      </a:rPr>
                      <a:pPr/>
                      <a:t>[パーセンテージ]</a:t>
                    </a:fld>
                    <a:endParaRPr lang="ja-JP" alt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0.1043153203955306"/>
                  <c:y val="0.1120360445638505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  <a:cs typeface="Times New Roman" panose="02020603050405020304" pitchFamily="18" charset="0"/>
                  </a:defRPr>
                </a:pPr>
                <a:endParaRPr lang="ja-JP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Sheet1!$J$2:$J$3</c:f>
              <c:strCache>
                <c:ptCount val="2"/>
                <c:pt idx="0">
                  <c:v>はい</c:v>
                </c:pt>
                <c:pt idx="1">
                  <c:v>いいえ</c:v>
                </c:pt>
              </c:strCache>
            </c:strRef>
          </c:cat>
          <c:val>
            <c:numRef>
              <c:f>Sheet1!$K$2:$K$3</c:f>
              <c:numCache>
                <c:formatCode>General</c:formatCode>
                <c:ptCount val="2"/>
                <c:pt idx="0">
                  <c:v>277</c:v>
                </c:pt>
                <c:pt idx="1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2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C4BF42-8137-7C41-B1C6-E2F7CFCA3D11}" type="doc">
      <dgm:prSet loTypeId="urn:microsoft.com/office/officeart/2005/8/layout/vList5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kumimoji="1" lang="ja-JP" altLang="en-US"/>
        </a:p>
      </dgm:t>
    </dgm:pt>
    <dgm:pt modelId="{A9C7E6FF-A819-4E49-ABD0-867F0396F407}">
      <dgm:prSet phldrT="[テキスト]" custT="1"/>
      <dgm:spPr/>
      <dgm:t>
        <a:bodyPr/>
        <a:lstStyle/>
        <a:p>
          <a:r>
            <a:rPr kumimoji="1" lang="ja-JP" altLang="en-US" sz="20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個人属性</a:t>
          </a:r>
          <a:endParaRPr kumimoji="1" lang="ja-JP" altLang="en-US" sz="2000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</dgm:t>
    </dgm:pt>
    <dgm:pt modelId="{0FC18941-3259-C04D-8945-93F1667F6A87}" type="parTrans" cxnId="{4EF26EFC-2FC4-5640-A2D3-E3EA20D8E918}">
      <dgm:prSet/>
      <dgm:spPr/>
      <dgm:t>
        <a:bodyPr/>
        <a:lstStyle/>
        <a:p>
          <a:endParaRPr kumimoji="1" lang="ja-JP" altLang="en-US"/>
        </a:p>
      </dgm:t>
    </dgm:pt>
    <dgm:pt modelId="{79BCA675-184B-C446-BE85-837D790F100F}" type="sibTrans" cxnId="{4EF26EFC-2FC4-5640-A2D3-E3EA20D8E918}">
      <dgm:prSet/>
      <dgm:spPr/>
      <dgm:t>
        <a:bodyPr/>
        <a:lstStyle/>
        <a:p>
          <a:endParaRPr kumimoji="1" lang="ja-JP" altLang="en-US"/>
        </a:p>
      </dgm:t>
    </dgm:pt>
    <dgm:pt modelId="{69B5A903-52C2-C744-A1CE-82C5B0F2B033}">
      <dgm:prSet phldrT="[テキスト]" custT="1"/>
      <dgm:spPr/>
      <dgm:t>
        <a:bodyPr/>
        <a:lstStyle/>
        <a:p>
          <a:r>
            <a:rPr kumimoji="1" lang="ja-JP" altLang="en-US" sz="18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学年</a:t>
          </a:r>
          <a:endParaRPr kumimoji="1" lang="ja-JP" altLang="en-US" sz="1800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</dgm:t>
    </dgm:pt>
    <dgm:pt modelId="{CFBCB2C5-9C70-7741-9AA8-BEA3DDD6B560}" type="parTrans" cxnId="{BA2B7356-7FF1-0842-AE33-C703EBEAF413}">
      <dgm:prSet/>
      <dgm:spPr/>
      <dgm:t>
        <a:bodyPr/>
        <a:lstStyle/>
        <a:p>
          <a:endParaRPr kumimoji="1" lang="ja-JP" altLang="en-US"/>
        </a:p>
      </dgm:t>
    </dgm:pt>
    <dgm:pt modelId="{7231ABFC-5EF4-8F43-BBE2-7C98AE4495AC}" type="sibTrans" cxnId="{BA2B7356-7FF1-0842-AE33-C703EBEAF413}">
      <dgm:prSet/>
      <dgm:spPr/>
      <dgm:t>
        <a:bodyPr/>
        <a:lstStyle/>
        <a:p>
          <a:endParaRPr kumimoji="1" lang="ja-JP" altLang="en-US"/>
        </a:p>
      </dgm:t>
    </dgm:pt>
    <dgm:pt modelId="{7C9AECDC-45CC-5B4D-96C9-DF7BCCCDF7C5}">
      <dgm:prSet phldrT="[テキスト]" custT="1"/>
      <dgm:spPr/>
      <dgm:t>
        <a:bodyPr/>
        <a:lstStyle/>
        <a:p>
          <a:r>
            <a:rPr kumimoji="1" lang="ja-JP" altLang="en-US" sz="18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性別</a:t>
          </a:r>
          <a:endParaRPr kumimoji="1" lang="ja-JP" altLang="en-US" sz="1800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</dgm:t>
    </dgm:pt>
    <dgm:pt modelId="{BAC0AF6F-5276-F645-B9DE-7971D1B81589}" type="parTrans" cxnId="{08F37161-878F-B74B-8995-5A0765E003D5}">
      <dgm:prSet/>
      <dgm:spPr/>
      <dgm:t>
        <a:bodyPr/>
        <a:lstStyle/>
        <a:p>
          <a:endParaRPr kumimoji="1" lang="ja-JP" altLang="en-US"/>
        </a:p>
      </dgm:t>
    </dgm:pt>
    <dgm:pt modelId="{F6E5F34F-B94E-7049-8E7F-8CDC12E31B25}" type="sibTrans" cxnId="{08F37161-878F-B74B-8995-5A0765E003D5}">
      <dgm:prSet/>
      <dgm:spPr/>
      <dgm:t>
        <a:bodyPr/>
        <a:lstStyle/>
        <a:p>
          <a:endParaRPr kumimoji="1" lang="ja-JP" altLang="en-US"/>
        </a:p>
      </dgm:t>
    </dgm:pt>
    <dgm:pt modelId="{0D0CB750-F9D0-BD48-9AEE-076C5585E784}">
      <dgm:prSet phldrT="[テキスト]" custT="1"/>
      <dgm:spPr>
        <a:solidFill>
          <a:schemeClr val="tx2"/>
        </a:solidFill>
      </dgm:spPr>
      <dgm:t>
        <a:bodyPr/>
        <a:lstStyle/>
        <a:p>
          <a:r>
            <a:rPr kumimoji="1" lang="ja-JP" altLang="en-US" sz="20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学生生活</a:t>
          </a:r>
          <a:endParaRPr kumimoji="1" lang="ja-JP" altLang="en-US" sz="2000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</dgm:t>
    </dgm:pt>
    <dgm:pt modelId="{541A7441-0000-0F4F-9A41-AF60575B07B7}" type="parTrans" cxnId="{EEB45003-6621-4947-9413-FBFE88979A1D}">
      <dgm:prSet/>
      <dgm:spPr/>
      <dgm:t>
        <a:bodyPr/>
        <a:lstStyle/>
        <a:p>
          <a:endParaRPr kumimoji="1" lang="ja-JP" altLang="en-US"/>
        </a:p>
      </dgm:t>
    </dgm:pt>
    <dgm:pt modelId="{CC1B8252-5044-2A46-A0F8-643896EA5C46}" type="sibTrans" cxnId="{EEB45003-6621-4947-9413-FBFE88979A1D}">
      <dgm:prSet/>
      <dgm:spPr/>
      <dgm:t>
        <a:bodyPr/>
        <a:lstStyle/>
        <a:p>
          <a:endParaRPr kumimoji="1" lang="ja-JP" altLang="en-US"/>
        </a:p>
      </dgm:t>
    </dgm:pt>
    <dgm:pt modelId="{80ACDAAF-0D61-0249-A3B6-983DDF6F48D4}">
      <dgm:prSet phldrT="[テキスト]" custT="1"/>
      <dgm:spPr/>
      <dgm:t>
        <a:bodyPr/>
        <a:lstStyle/>
        <a:p>
          <a:pPr algn="l"/>
          <a:r>
            <a:rPr kumimoji="1" lang="ja-JP" altLang="en-US" sz="18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一人暮らしかどうか</a:t>
          </a:r>
          <a:endParaRPr kumimoji="1" lang="ja-JP" altLang="en-US" sz="1800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</dgm:t>
    </dgm:pt>
    <dgm:pt modelId="{69094DE4-8426-6745-B862-A44EA6D5150E}" type="parTrans" cxnId="{EE1A4D76-12EF-B743-9BAE-8A33C6282011}">
      <dgm:prSet/>
      <dgm:spPr/>
      <dgm:t>
        <a:bodyPr/>
        <a:lstStyle/>
        <a:p>
          <a:endParaRPr kumimoji="1" lang="ja-JP" altLang="en-US"/>
        </a:p>
      </dgm:t>
    </dgm:pt>
    <dgm:pt modelId="{8AC96B76-43A9-A44E-A4AE-60B9D5CAE192}" type="sibTrans" cxnId="{EE1A4D76-12EF-B743-9BAE-8A33C6282011}">
      <dgm:prSet/>
      <dgm:spPr/>
      <dgm:t>
        <a:bodyPr/>
        <a:lstStyle/>
        <a:p>
          <a:endParaRPr kumimoji="1" lang="ja-JP" altLang="en-US"/>
        </a:p>
      </dgm:t>
    </dgm:pt>
    <dgm:pt modelId="{CB7E50AF-29FC-1145-B063-B7FB68E3851A}">
      <dgm:prSet phldrT="[テキスト]" custT="1"/>
      <dgm:spPr/>
      <dgm:t>
        <a:bodyPr/>
        <a:lstStyle/>
        <a:p>
          <a:r>
            <a:rPr kumimoji="1" lang="ja-JP" altLang="en-US" sz="20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人目を気にする度合</a:t>
          </a:r>
          <a:endParaRPr kumimoji="1" lang="ja-JP" altLang="en-US" sz="2000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</dgm:t>
    </dgm:pt>
    <dgm:pt modelId="{56467EAA-AB4D-474F-A40B-419F50019605}" type="parTrans" cxnId="{2B56ACD6-0176-7F4E-BDED-5C1CEAFE0AC6}">
      <dgm:prSet/>
      <dgm:spPr/>
      <dgm:t>
        <a:bodyPr/>
        <a:lstStyle/>
        <a:p>
          <a:endParaRPr kumimoji="1" lang="ja-JP" altLang="en-US"/>
        </a:p>
      </dgm:t>
    </dgm:pt>
    <dgm:pt modelId="{9CED4B22-7AE5-6946-86A1-9C43F1A6E2EF}" type="sibTrans" cxnId="{2B56ACD6-0176-7F4E-BDED-5C1CEAFE0AC6}">
      <dgm:prSet/>
      <dgm:spPr/>
      <dgm:t>
        <a:bodyPr/>
        <a:lstStyle/>
        <a:p>
          <a:endParaRPr kumimoji="1" lang="ja-JP" altLang="en-US"/>
        </a:p>
      </dgm:t>
    </dgm:pt>
    <dgm:pt modelId="{42CA0CA6-2215-9B45-935E-11CB08DE25D9}">
      <dgm:prSet phldrT="[テキスト]" custT="1"/>
      <dgm:spPr/>
      <dgm:t>
        <a:bodyPr/>
        <a:lstStyle/>
        <a:p>
          <a:r>
            <a:rPr kumimoji="1" lang="ja-JP" altLang="en-US" sz="18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自分が他人にどう思われているか気になる</a:t>
          </a:r>
          <a:endParaRPr kumimoji="1" lang="ja-JP" altLang="en-US" sz="1800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</dgm:t>
    </dgm:pt>
    <dgm:pt modelId="{B03EB0EA-540F-8D4E-8B71-13037708FEF8}" type="parTrans" cxnId="{A6461859-904A-C840-A5C1-56FCF80EA28D}">
      <dgm:prSet/>
      <dgm:spPr/>
      <dgm:t>
        <a:bodyPr/>
        <a:lstStyle/>
        <a:p>
          <a:endParaRPr kumimoji="1" lang="ja-JP" altLang="en-US"/>
        </a:p>
      </dgm:t>
    </dgm:pt>
    <dgm:pt modelId="{88E48F57-F8FC-E245-B38B-E30D190D602F}" type="sibTrans" cxnId="{A6461859-904A-C840-A5C1-56FCF80EA28D}">
      <dgm:prSet/>
      <dgm:spPr/>
      <dgm:t>
        <a:bodyPr/>
        <a:lstStyle/>
        <a:p>
          <a:endParaRPr kumimoji="1" lang="ja-JP" altLang="en-US"/>
        </a:p>
      </dgm:t>
    </dgm:pt>
    <dgm:pt modelId="{9DCBD4A7-F6B3-0745-8A4D-74FFDE6019FF}">
      <dgm:prSet custT="1"/>
      <dgm:spPr/>
      <dgm:t>
        <a:bodyPr/>
        <a:lstStyle/>
        <a:p>
          <a:r>
            <a:rPr kumimoji="1" lang="ja-JP" altLang="en-US" sz="18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例）徒歩でジャージ・スウェットを着て大学に行くことがふさわしいか。</a:t>
          </a:r>
          <a:endParaRPr kumimoji="1" lang="ja-JP" altLang="en-US" sz="1800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</dgm:t>
    </dgm:pt>
    <dgm:pt modelId="{678AA314-B761-C947-B77C-AF0F8F5AFE73}" type="parTrans" cxnId="{D978320E-B55E-154A-9D40-DF453DE608FD}">
      <dgm:prSet/>
      <dgm:spPr/>
      <dgm:t>
        <a:bodyPr/>
        <a:lstStyle/>
        <a:p>
          <a:endParaRPr kumimoji="1" lang="ja-JP" altLang="en-US"/>
        </a:p>
      </dgm:t>
    </dgm:pt>
    <dgm:pt modelId="{4F5B85FC-89D2-0F40-99C6-28C360EC83A0}" type="sibTrans" cxnId="{D978320E-B55E-154A-9D40-DF453DE608FD}">
      <dgm:prSet/>
      <dgm:spPr/>
      <dgm:t>
        <a:bodyPr/>
        <a:lstStyle/>
        <a:p>
          <a:endParaRPr kumimoji="1" lang="ja-JP" altLang="en-US"/>
        </a:p>
      </dgm:t>
    </dgm:pt>
    <dgm:pt modelId="{6E3B834D-CBD7-4BA3-B236-E3D54F3D490C}">
      <dgm:prSet phldrT="[テキスト]" custT="1"/>
      <dgm:spPr/>
      <dgm:t>
        <a:bodyPr/>
        <a:lstStyle/>
        <a:p>
          <a:pPr algn="l"/>
          <a:r>
            <a:rPr kumimoji="1" lang="ja-JP" altLang="en-US" sz="18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通学時の交通手段　　　　　　　　　　　　</a:t>
          </a:r>
          <a:endParaRPr kumimoji="1" lang="ja-JP" altLang="en-US" sz="1800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</dgm:t>
    </dgm:pt>
    <dgm:pt modelId="{7A758625-24AE-4432-9273-D86B9A924EF1}" type="parTrans" cxnId="{F40F00AD-836B-4C40-B267-BFCA8664A96F}">
      <dgm:prSet/>
      <dgm:spPr/>
      <dgm:t>
        <a:bodyPr/>
        <a:lstStyle/>
        <a:p>
          <a:endParaRPr kumimoji="1" lang="ja-JP" altLang="en-US"/>
        </a:p>
      </dgm:t>
    </dgm:pt>
    <dgm:pt modelId="{4179E03D-B789-476A-AFC0-AB8DE81BDE87}" type="sibTrans" cxnId="{F40F00AD-836B-4C40-B267-BFCA8664A96F}">
      <dgm:prSet/>
      <dgm:spPr/>
      <dgm:t>
        <a:bodyPr/>
        <a:lstStyle/>
        <a:p>
          <a:endParaRPr kumimoji="1" lang="ja-JP" altLang="en-US"/>
        </a:p>
      </dgm:t>
    </dgm:pt>
    <dgm:pt modelId="{CA75659F-D421-432E-BF37-EF03607DF9D4}">
      <dgm:prSet phldrT="[テキスト]" custT="1"/>
      <dgm:spPr/>
      <dgm:t>
        <a:bodyPr/>
        <a:lstStyle/>
        <a:p>
          <a:pPr algn="l"/>
          <a:r>
            <a:rPr kumimoji="1" lang="ja-JP" altLang="en-US" sz="18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衣類への出資金額　</a:t>
          </a:r>
          <a:endParaRPr kumimoji="1" lang="ja-JP" altLang="en-US" sz="1800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</dgm:t>
    </dgm:pt>
    <dgm:pt modelId="{69083211-0A6C-4E00-B0CE-89A5CF04C09F}" type="parTrans" cxnId="{D26944D4-63D1-4139-9225-8ED4C4CACF32}">
      <dgm:prSet/>
      <dgm:spPr/>
      <dgm:t>
        <a:bodyPr/>
        <a:lstStyle/>
        <a:p>
          <a:endParaRPr kumimoji="1" lang="ja-JP" altLang="en-US"/>
        </a:p>
      </dgm:t>
    </dgm:pt>
    <dgm:pt modelId="{75432850-83EE-4938-963B-69E66F3A7A96}" type="sibTrans" cxnId="{D26944D4-63D1-4139-9225-8ED4C4CACF32}">
      <dgm:prSet/>
      <dgm:spPr/>
      <dgm:t>
        <a:bodyPr/>
        <a:lstStyle/>
        <a:p>
          <a:endParaRPr kumimoji="1" lang="ja-JP" altLang="en-US"/>
        </a:p>
      </dgm:t>
    </dgm:pt>
    <dgm:pt modelId="{08B7B3E5-13C2-4EBA-884F-B4E7FA0E4742}">
      <dgm:prSet phldrT="[テキスト]" custT="1"/>
      <dgm:spPr/>
      <dgm:t>
        <a:bodyPr/>
        <a:lstStyle/>
        <a:p>
          <a:pPr algn="l"/>
          <a:r>
            <a:rPr kumimoji="1" lang="ja-JP" altLang="en-US" sz="18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服装に悩む頻度</a:t>
          </a:r>
          <a:r>
            <a:rPr kumimoji="1" lang="en-US" altLang="ja-JP" sz="18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		…</a:t>
          </a:r>
          <a:r>
            <a:rPr kumimoji="1" lang="ja-JP" altLang="en-US" sz="18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等</a:t>
          </a:r>
          <a:r>
            <a:rPr kumimoji="1" lang="en-US" altLang="ja-JP" sz="18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6</a:t>
          </a:r>
          <a:r>
            <a:rPr kumimoji="1" lang="ja-JP" altLang="en-US" sz="18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項目</a:t>
          </a:r>
          <a:endParaRPr kumimoji="1" lang="ja-JP" altLang="en-US" sz="1800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</dgm:t>
    </dgm:pt>
    <dgm:pt modelId="{BFDE3BDE-A708-40F7-B642-40599013755E}" type="parTrans" cxnId="{78BBBF07-2997-440A-8925-A68816120950}">
      <dgm:prSet/>
      <dgm:spPr/>
      <dgm:t>
        <a:bodyPr/>
        <a:lstStyle/>
        <a:p>
          <a:endParaRPr kumimoji="1" lang="ja-JP" altLang="en-US"/>
        </a:p>
      </dgm:t>
    </dgm:pt>
    <dgm:pt modelId="{87624C6F-090F-407C-B88C-64D9DFDAE846}" type="sibTrans" cxnId="{78BBBF07-2997-440A-8925-A68816120950}">
      <dgm:prSet/>
      <dgm:spPr/>
      <dgm:t>
        <a:bodyPr/>
        <a:lstStyle/>
        <a:p>
          <a:endParaRPr kumimoji="1" lang="ja-JP" altLang="en-US"/>
        </a:p>
      </dgm:t>
    </dgm:pt>
    <dgm:pt modelId="{4E744B3A-6664-421C-BCAF-54A3CFD4B7DC}">
      <dgm:prSet phldrT="[テキスト]" custT="1"/>
      <dgm:spPr/>
      <dgm:t>
        <a:bodyPr/>
        <a:lstStyle/>
        <a:p>
          <a:r>
            <a:rPr kumimoji="1" lang="ja-JP" altLang="en-US" sz="18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自分の容姿を気にする</a:t>
          </a:r>
          <a:r>
            <a:rPr kumimoji="1" lang="en-US" altLang="ja-JP" sz="18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	…</a:t>
          </a:r>
          <a:r>
            <a:rPr kumimoji="1" lang="ja-JP" altLang="en-US" sz="18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等</a:t>
          </a:r>
          <a:r>
            <a:rPr kumimoji="1" lang="en-US" altLang="ja-JP" sz="18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10</a:t>
          </a:r>
          <a:r>
            <a:rPr kumimoji="1" lang="ja-JP" altLang="en-US" sz="18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項目</a:t>
          </a:r>
          <a:endParaRPr kumimoji="1" lang="ja-JP" altLang="en-US" sz="1800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</dgm:t>
    </dgm:pt>
    <dgm:pt modelId="{0912AC68-8385-4CA3-8A9A-50BF92F127FC}" type="parTrans" cxnId="{2CE276AD-9B2C-41F1-B777-8F09A13CDB6E}">
      <dgm:prSet/>
      <dgm:spPr/>
      <dgm:t>
        <a:bodyPr/>
        <a:lstStyle/>
        <a:p>
          <a:endParaRPr kumimoji="1" lang="ja-JP" altLang="en-US"/>
        </a:p>
      </dgm:t>
    </dgm:pt>
    <dgm:pt modelId="{8ABCFC33-198A-4EA0-9534-04EA654DEFE7}" type="sibTrans" cxnId="{2CE276AD-9B2C-41F1-B777-8F09A13CDB6E}">
      <dgm:prSet/>
      <dgm:spPr/>
      <dgm:t>
        <a:bodyPr/>
        <a:lstStyle/>
        <a:p>
          <a:endParaRPr kumimoji="1" lang="ja-JP" altLang="en-US"/>
        </a:p>
      </dgm:t>
    </dgm:pt>
    <dgm:pt modelId="{995FA853-EA7B-B84A-A1FF-095E53FFA427}">
      <dgm:prSet custT="1"/>
      <dgm:spPr/>
      <dgm:t>
        <a:bodyPr/>
        <a:lstStyle/>
        <a:p>
          <a:r>
            <a:rPr kumimoji="1" lang="ja-JP" altLang="en-US" sz="18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例）電車に乗ってジャージ・スウェットを着て大学に行くことができるか。</a:t>
          </a:r>
          <a:endParaRPr kumimoji="1" lang="ja-JP" altLang="en-US" sz="1800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</dgm:t>
    </dgm:pt>
    <dgm:pt modelId="{2763F3BB-57DE-3641-8112-096845EB5547}">
      <dgm:prSet phldrT="[テキスト]" custT="1"/>
      <dgm:spPr/>
      <dgm:t>
        <a:bodyPr/>
        <a:lstStyle/>
        <a:p>
          <a:r>
            <a:rPr kumimoji="1" lang="ja-JP" altLang="en-US" sz="20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大学に着ていけるか</a:t>
          </a:r>
          <a:endParaRPr kumimoji="1" lang="ja-JP" altLang="en-US" sz="2000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</dgm:t>
    </dgm:pt>
    <dgm:pt modelId="{B3ED08DD-931B-AC49-8851-16F9BF9EB7CA}" type="sibTrans" cxnId="{CDDAA0CC-45C5-C347-A22A-07044FE8820A}">
      <dgm:prSet/>
      <dgm:spPr/>
      <dgm:t>
        <a:bodyPr/>
        <a:lstStyle/>
        <a:p>
          <a:endParaRPr kumimoji="1" lang="ja-JP" altLang="en-US"/>
        </a:p>
      </dgm:t>
    </dgm:pt>
    <dgm:pt modelId="{BC4DB3E1-8CFE-DD4B-B19F-88002C5EAF20}" type="parTrans" cxnId="{CDDAA0CC-45C5-C347-A22A-07044FE8820A}">
      <dgm:prSet/>
      <dgm:spPr/>
      <dgm:t>
        <a:bodyPr/>
        <a:lstStyle/>
        <a:p>
          <a:endParaRPr kumimoji="1" lang="ja-JP" altLang="en-US"/>
        </a:p>
      </dgm:t>
    </dgm:pt>
    <dgm:pt modelId="{7F6A79C4-B511-C244-A651-BB67C7CFD324}" type="sibTrans" cxnId="{60EBFFB0-9DA7-5C4B-A60E-41392F0C056E}">
      <dgm:prSet/>
      <dgm:spPr/>
      <dgm:t>
        <a:bodyPr/>
        <a:lstStyle/>
        <a:p>
          <a:endParaRPr kumimoji="1" lang="ja-JP" altLang="en-US"/>
        </a:p>
      </dgm:t>
    </dgm:pt>
    <dgm:pt modelId="{805E6754-311C-A74C-8918-ABD879062E08}" type="parTrans" cxnId="{60EBFFB0-9DA7-5C4B-A60E-41392F0C056E}">
      <dgm:prSet/>
      <dgm:spPr/>
      <dgm:t>
        <a:bodyPr/>
        <a:lstStyle/>
        <a:p>
          <a:endParaRPr kumimoji="1" lang="ja-JP" altLang="en-US"/>
        </a:p>
      </dgm:t>
    </dgm:pt>
    <dgm:pt modelId="{7D4FE2EF-7964-3F45-AD63-9C41626CE375}">
      <dgm:prSet phldrT="[テキスト]" custT="1"/>
      <dgm:spPr/>
      <dgm:t>
        <a:bodyPr/>
        <a:lstStyle/>
        <a:p>
          <a:r>
            <a:rPr kumimoji="1" lang="ja-JP" altLang="en-US" sz="20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服装の規範</a:t>
          </a:r>
          <a:endParaRPr kumimoji="1" lang="ja-JP" altLang="en-US" sz="2000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</dgm:t>
    </dgm:pt>
    <dgm:pt modelId="{8693D550-EE58-FF4B-9CDD-AEF53CBC39F0}" type="sibTrans" cxnId="{A1D3B452-339C-E94C-9252-7E14D2A85EFA}">
      <dgm:prSet/>
      <dgm:spPr/>
      <dgm:t>
        <a:bodyPr/>
        <a:lstStyle/>
        <a:p>
          <a:endParaRPr kumimoji="1" lang="ja-JP" altLang="en-US"/>
        </a:p>
      </dgm:t>
    </dgm:pt>
    <dgm:pt modelId="{C5B50BD7-0935-0B4C-BDBA-EB2ACC624B65}" type="parTrans" cxnId="{A1D3B452-339C-E94C-9252-7E14D2A85EFA}">
      <dgm:prSet/>
      <dgm:spPr/>
      <dgm:t>
        <a:bodyPr/>
        <a:lstStyle/>
        <a:p>
          <a:endParaRPr kumimoji="1" lang="ja-JP" altLang="en-US"/>
        </a:p>
      </dgm:t>
    </dgm:pt>
    <dgm:pt modelId="{0C8E0F39-3143-4CB9-A0AF-0792B68E5CA1}">
      <dgm:prSet phldrT="[テキスト]" custT="1"/>
      <dgm:spPr/>
      <dgm:t>
        <a:bodyPr/>
        <a:lstStyle/>
        <a:p>
          <a:r>
            <a:rPr kumimoji="1" lang="ja-JP" altLang="en-US" sz="18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国籍</a:t>
          </a:r>
          <a:endParaRPr kumimoji="1" lang="ja-JP" altLang="en-US" sz="1800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</dgm:t>
    </dgm:pt>
    <dgm:pt modelId="{6B2A49AD-65F7-416F-AC61-825587B6763A}" type="parTrans" cxnId="{C6547C26-E057-4A13-B5AC-31BCC93A71A2}">
      <dgm:prSet/>
      <dgm:spPr/>
      <dgm:t>
        <a:bodyPr/>
        <a:lstStyle/>
        <a:p>
          <a:endParaRPr kumimoji="1" lang="ja-JP" altLang="en-US"/>
        </a:p>
      </dgm:t>
    </dgm:pt>
    <dgm:pt modelId="{443E2261-62B3-4B10-9CAE-A9308311E343}" type="sibTrans" cxnId="{C6547C26-E057-4A13-B5AC-31BCC93A71A2}">
      <dgm:prSet/>
      <dgm:spPr/>
      <dgm:t>
        <a:bodyPr/>
        <a:lstStyle/>
        <a:p>
          <a:endParaRPr kumimoji="1" lang="ja-JP" altLang="en-US"/>
        </a:p>
      </dgm:t>
    </dgm:pt>
    <dgm:pt modelId="{D4A02AA0-280C-44CE-BD0D-5D051226423F}" type="pres">
      <dgm:prSet presAssocID="{1DC4BF42-8137-7C41-B1C6-E2F7CFCA3D1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4DCC7AF5-3AC0-4DF0-8620-3162FF9F3CDB}" type="pres">
      <dgm:prSet presAssocID="{A9C7E6FF-A819-4E49-ABD0-867F0396F407}" presName="linNode" presStyleCnt="0"/>
      <dgm:spPr/>
    </dgm:pt>
    <dgm:pt modelId="{02649C79-5EBA-47C6-AE18-0C37587EB2E0}" type="pres">
      <dgm:prSet presAssocID="{A9C7E6FF-A819-4E49-ABD0-867F0396F407}" presName="parentText" presStyleLbl="node1" presStyleIdx="0" presStyleCnt="5" custScaleX="83750" custScaleY="110241" custLinFactNeighborY="-291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89205B77-D17C-4411-A94C-4507D7D007F9}" type="pres">
      <dgm:prSet presAssocID="{A9C7E6FF-A819-4E49-ABD0-867F0396F407}" presName="descendantText" presStyleLbl="alignAccFollowNode1" presStyleIdx="0" presStyleCnt="5" custScaleX="93292" custScaleY="125277" custLinFactNeighborX="-692" custLinFactNeighborY="795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7889FAC2-2959-4E1C-931B-48C78BB7E3B5}" type="pres">
      <dgm:prSet presAssocID="{79BCA675-184B-C446-BE85-837D790F100F}" presName="sp" presStyleCnt="0"/>
      <dgm:spPr/>
    </dgm:pt>
    <dgm:pt modelId="{532EB000-F33D-4231-902B-52FC17E0FE78}" type="pres">
      <dgm:prSet presAssocID="{0D0CB750-F9D0-BD48-9AEE-076C5585E784}" presName="linNode" presStyleCnt="0"/>
      <dgm:spPr/>
    </dgm:pt>
    <dgm:pt modelId="{9BD0C597-0AF1-4B61-8510-B73DE02C41DF}" type="pres">
      <dgm:prSet presAssocID="{0D0CB750-F9D0-BD48-9AEE-076C5585E784}" presName="parentText" presStyleLbl="node1" presStyleIdx="1" presStyleCnt="5" custScaleX="83750" custScaleY="154866" custLinFactNeighborX="-318" custLinFactNeighborY="-4287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73C2BF11-18A2-4915-B0FF-EE46B2A14BF4}" type="pres">
      <dgm:prSet presAssocID="{0D0CB750-F9D0-BD48-9AEE-076C5585E784}" presName="descendantText" presStyleLbl="alignAccFollowNode1" presStyleIdx="1" presStyleCnt="5" custScaleX="93135" custScaleY="173086" custLinFactNeighborX="-283" custLinFactNeighborY="-5549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683B3A4-A2E6-4DC5-961E-483F2FD68B1F}" type="pres">
      <dgm:prSet presAssocID="{CC1B8252-5044-2A46-A0F8-643896EA5C46}" presName="sp" presStyleCnt="0"/>
      <dgm:spPr/>
    </dgm:pt>
    <dgm:pt modelId="{8D2BEA77-D9A4-4717-A6B4-4CE1B047FC85}" type="pres">
      <dgm:prSet presAssocID="{CB7E50AF-29FC-1145-B063-B7FB68E3851A}" presName="linNode" presStyleCnt="0"/>
      <dgm:spPr/>
    </dgm:pt>
    <dgm:pt modelId="{0FD5130F-DA1F-43D6-B5D5-EAA433FAE23B}" type="pres">
      <dgm:prSet presAssocID="{CB7E50AF-29FC-1145-B063-B7FB68E3851A}" presName="parentText" presStyleLbl="node1" presStyleIdx="2" presStyleCnt="5" custScaleX="83750" custScaleY="101972" custLinFactNeighborX="-159" custLinFactNeighborY="-10253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0889B103-C00D-438C-8AEA-D203B7D81AFC}" type="pres">
      <dgm:prSet presAssocID="{CB7E50AF-29FC-1145-B063-B7FB68E3851A}" presName="descendantText" presStyleLbl="alignAccFollowNode1" presStyleIdx="2" presStyleCnt="5" custScaleX="92610" custScaleY="111287" custLinFactNeighborX="283" custLinFactNeighborY="-1043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1FFFD1E7-8F6E-472A-A75C-4694070B11B8}" type="pres">
      <dgm:prSet presAssocID="{9CED4B22-7AE5-6946-86A1-9C43F1A6E2EF}" presName="sp" presStyleCnt="0"/>
      <dgm:spPr/>
    </dgm:pt>
    <dgm:pt modelId="{AC001355-60B7-46F1-A044-F5D96ACE1903}" type="pres">
      <dgm:prSet presAssocID="{2763F3BB-57DE-3641-8112-096845EB5547}" presName="linNode" presStyleCnt="0"/>
      <dgm:spPr/>
    </dgm:pt>
    <dgm:pt modelId="{F52605B6-E8D8-4C7F-A3E4-1AC36150B3AB}" type="pres">
      <dgm:prSet presAssocID="{2763F3BB-57DE-3641-8112-096845EB5547}" presName="parentText" presStyleLbl="node1" presStyleIdx="3" presStyleCnt="5" custScaleX="83750" custLinFactNeighborX="159" custLinFactNeighborY="-14370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C417BBC4-7A52-4546-8492-415FB7C92086}" type="pres">
      <dgm:prSet presAssocID="{2763F3BB-57DE-3641-8112-096845EB5547}" presName="descendantText" presStyleLbl="alignAccFollowNode1" presStyleIdx="3" presStyleCnt="5" custScaleX="91202" custScaleY="93543" custLinFactNeighborX="1412" custLinFactNeighborY="-1447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77D4ADE-B05C-47EC-8F01-0483DD94979E}" type="pres">
      <dgm:prSet presAssocID="{B3ED08DD-931B-AC49-8851-16F9BF9EB7CA}" presName="sp" presStyleCnt="0"/>
      <dgm:spPr/>
    </dgm:pt>
    <dgm:pt modelId="{0E0F422A-5E8B-4093-81BE-2DD0F6C56C41}" type="pres">
      <dgm:prSet presAssocID="{7D4FE2EF-7964-3F45-AD63-9C41626CE375}" presName="linNode" presStyleCnt="0"/>
      <dgm:spPr/>
    </dgm:pt>
    <dgm:pt modelId="{AD5CD958-E8AA-4C17-BFB3-C936067AF04C}" type="pres">
      <dgm:prSet presAssocID="{7D4FE2EF-7964-3F45-AD63-9C41626CE375}" presName="parentText" presStyleLbl="node1" presStyleIdx="4" presStyleCnt="5" custScaleX="83750" custLinFactNeighborX="477" custLinFactNeighborY="-18111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0E53AB00-38E3-427F-95A1-0BF9366C5C74}" type="pres">
      <dgm:prSet presAssocID="{7D4FE2EF-7964-3F45-AD63-9C41626CE375}" presName="descendantText" presStyleLbl="alignAccFollowNode1" presStyleIdx="4" presStyleCnt="5" custScaleX="92052" custScaleY="97594" custLinFactNeighborX="847" custLinFactNeighborY="-18344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5DA3DADE-34BC-48C8-96AB-CEA2EE2E1F15}" type="presOf" srcId="{CA75659F-D421-432E-BF37-EF03607DF9D4}" destId="{73C2BF11-18A2-4915-B0FF-EE46B2A14BF4}" srcOrd="0" destOrd="2" presId="urn:microsoft.com/office/officeart/2005/8/layout/vList5"/>
    <dgm:cxn modelId="{AE75DA89-1061-4CA7-A323-99A610A397E1}" type="presOf" srcId="{0D0CB750-F9D0-BD48-9AEE-076C5585E784}" destId="{9BD0C597-0AF1-4B61-8510-B73DE02C41DF}" srcOrd="0" destOrd="0" presId="urn:microsoft.com/office/officeart/2005/8/layout/vList5"/>
    <dgm:cxn modelId="{4EF26EFC-2FC4-5640-A2D3-E3EA20D8E918}" srcId="{1DC4BF42-8137-7C41-B1C6-E2F7CFCA3D11}" destId="{A9C7E6FF-A819-4E49-ABD0-867F0396F407}" srcOrd="0" destOrd="0" parTransId="{0FC18941-3259-C04D-8945-93F1667F6A87}" sibTransId="{79BCA675-184B-C446-BE85-837D790F100F}"/>
    <dgm:cxn modelId="{D26944D4-63D1-4139-9225-8ED4C4CACF32}" srcId="{0D0CB750-F9D0-BD48-9AEE-076C5585E784}" destId="{CA75659F-D421-432E-BF37-EF03607DF9D4}" srcOrd="2" destOrd="0" parTransId="{69083211-0A6C-4E00-B0CE-89A5CF04C09F}" sibTransId="{75432850-83EE-4938-963B-69E66F3A7A96}"/>
    <dgm:cxn modelId="{C2C5227E-C5BE-448E-9E9A-DED097C12172}" type="presOf" srcId="{80ACDAAF-0D61-0249-A3B6-983DDF6F48D4}" destId="{73C2BF11-18A2-4915-B0FF-EE46B2A14BF4}" srcOrd="0" destOrd="0" presId="urn:microsoft.com/office/officeart/2005/8/layout/vList5"/>
    <dgm:cxn modelId="{A52415E2-49E1-4BD8-88FF-A6DF4320D208}" type="presOf" srcId="{CB7E50AF-29FC-1145-B063-B7FB68E3851A}" destId="{0FD5130F-DA1F-43D6-B5D5-EAA433FAE23B}" srcOrd="0" destOrd="0" presId="urn:microsoft.com/office/officeart/2005/8/layout/vList5"/>
    <dgm:cxn modelId="{E69BCFF3-88C1-4E8D-B588-97E88447BF2A}" type="presOf" srcId="{42CA0CA6-2215-9B45-935E-11CB08DE25D9}" destId="{0889B103-C00D-438C-8AEA-D203B7D81AFC}" srcOrd="0" destOrd="0" presId="urn:microsoft.com/office/officeart/2005/8/layout/vList5"/>
    <dgm:cxn modelId="{60EBFFB0-9DA7-5C4B-A60E-41392F0C056E}" srcId="{2763F3BB-57DE-3641-8112-096845EB5547}" destId="{995FA853-EA7B-B84A-A1FF-095E53FFA427}" srcOrd="0" destOrd="0" parTransId="{805E6754-311C-A74C-8918-ABD879062E08}" sibTransId="{7F6A79C4-B511-C244-A651-BB67C7CFD324}"/>
    <dgm:cxn modelId="{C7D6F0ED-CC22-45AF-AFC5-60F4CFF33DE8}" type="presOf" srcId="{A9C7E6FF-A819-4E49-ABD0-867F0396F407}" destId="{02649C79-5EBA-47C6-AE18-0C37587EB2E0}" srcOrd="0" destOrd="0" presId="urn:microsoft.com/office/officeart/2005/8/layout/vList5"/>
    <dgm:cxn modelId="{CF9A6070-C32B-4814-ABE2-7E2AAE034F63}" type="presOf" srcId="{0C8E0F39-3143-4CB9-A0AF-0792B68E5CA1}" destId="{89205B77-D17C-4411-A94C-4507D7D007F9}" srcOrd="0" destOrd="2" presId="urn:microsoft.com/office/officeart/2005/8/layout/vList5"/>
    <dgm:cxn modelId="{A6461859-904A-C840-A5C1-56FCF80EA28D}" srcId="{CB7E50AF-29FC-1145-B063-B7FB68E3851A}" destId="{42CA0CA6-2215-9B45-935E-11CB08DE25D9}" srcOrd="0" destOrd="0" parTransId="{B03EB0EA-540F-8D4E-8B71-13037708FEF8}" sibTransId="{88E48F57-F8FC-E245-B38B-E30D190D602F}"/>
    <dgm:cxn modelId="{F40F00AD-836B-4C40-B267-BFCA8664A96F}" srcId="{0D0CB750-F9D0-BD48-9AEE-076C5585E784}" destId="{6E3B834D-CBD7-4BA3-B236-E3D54F3D490C}" srcOrd="1" destOrd="0" parTransId="{7A758625-24AE-4432-9273-D86B9A924EF1}" sibTransId="{4179E03D-B789-476A-AFC0-AB8DE81BDE87}"/>
    <dgm:cxn modelId="{2CE276AD-9B2C-41F1-B777-8F09A13CDB6E}" srcId="{CB7E50AF-29FC-1145-B063-B7FB68E3851A}" destId="{4E744B3A-6664-421C-BCAF-54A3CFD4B7DC}" srcOrd="1" destOrd="0" parTransId="{0912AC68-8385-4CA3-8A9A-50BF92F127FC}" sibTransId="{8ABCFC33-198A-4EA0-9534-04EA654DEFE7}"/>
    <dgm:cxn modelId="{9184E9A1-6B87-4ACA-8854-1E285C241108}" type="presOf" srcId="{4E744B3A-6664-421C-BCAF-54A3CFD4B7DC}" destId="{0889B103-C00D-438C-8AEA-D203B7D81AFC}" srcOrd="0" destOrd="1" presId="urn:microsoft.com/office/officeart/2005/8/layout/vList5"/>
    <dgm:cxn modelId="{C24FDC1B-5B4C-42FA-9B99-5385A089AB6B}" type="presOf" srcId="{69B5A903-52C2-C744-A1CE-82C5B0F2B033}" destId="{89205B77-D17C-4411-A94C-4507D7D007F9}" srcOrd="0" destOrd="0" presId="urn:microsoft.com/office/officeart/2005/8/layout/vList5"/>
    <dgm:cxn modelId="{9EF21D29-3FCC-462B-9146-3245E98FD44E}" type="presOf" srcId="{995FA853-EA7B-B84A-A1FF-095E53FFA427}" destId="{C417BBC4-7A52-4546-8492-415FB7C92086}" srcOrd="0" destOrd="0" presId="urn:microsoft.com/office/officeart/2005/8/layout/vList5"/>
    <dgm:cxn modelId="{CDDAA0CC-45C5-C347-A22A-07044FE8820A}" srcId="{1DC4BF42-8137-7C41-B1C6-E2F7CFCA3D11}" destId="{2763F3BB-57DE-3641-8112-096845EB5547}" srcOrd="3" destOrd="0" parTransId="{BC4DB3E1-8CFE-DD4B-B19F-88002C5EAF20}" sibTransId="{B3ED08DD-931B-AC49-8851-16F9BF9EB7CA}"/>
    <dgm:cxn modelId="{C792A72B-0EFA-4D5D-89CD-3A34FB9306C3}" type="presOf" srcId="{08B7B3E5-13C2-4EBA-884F-B4E7FA0E4742}" destId="{73C2BF11-18A2-4915-B0FF-EE46B2A14BF4}" srcOrd="0" destOrd="3" presId="urn:microsoft.com/office/officeart/2005/8/layout/vList5"/>
    <dgm:cxn modelId="{EEB45003-6621-4947-9413-FBFE88979A1D}" srcId="{1DC4BF42-8137-7C41-B1C6-E2F7CFCA3D11}" destId="{0D0CB750-F9D0-BD48-9AEE-076C5585E784}" srcOrd="1" destOrd="0" parTransId="{541A7441-0000-0F4F-9A41-AF60575B07B7}" sibTransId="{CC1B8252-5044-2A46-A0F8-643896EA5C46}"/>
    <dgm:cxn modelId="{08F37161-878F-B74B-8995-5A0765E003D5}" srcId="{A9C7E6FF-A819-4E49-ABD0-867F0396F407}" destId="{7C9AECDC-45CC-5B4D-96C9-DF7BCCCDF7C5}" srcOrd="1" destOrd="0" parTransId="{BAC0AF6F-5276-F645-B9DE-7971D1B81589}" sibTransId="{F6E5F34F-B94E-7049-8E7F-8CDC12E31B25}"/>
    <dgm:cxn modelId="{A1D3B452-339C-E94C-9252-7E14D2A85EFA}" srcId="{1DC4BF42-8137-7C41-B1C6-E2F7CFCA3D11}" destId="{7D4FE2EF-7964-3F45-AD63-9C41626CE375}" srcOrd="4" destOrd="0" parTransId="{C5B50BD7-0935-0B4C-BDBA-EB2ACC624B65}" sibTransId="{8693D550-EE58-FF4B-9CDD-AEF53CBC39F0}"/>
    <dgm:cxn modelId="{BA2B7356-7FF1-0842-AE33-C703EBEAF413}" srcId="{A9C7E6FF-A819-4E49-ABD0-867F0396F407}" destId="{69B5A903-52C2-C744-A1CE-82C5B0F2B033}" srcOrd="0" destOrd="0" parTransId="{CFBCB2C5-9C70-7741-9AA8-BEA3DDD6B560}" sibTransId="{7231ABFC-5EF4-8F43-BBE2-7C98AE4495AC}"/>
    <dgm:cxn modelId="{78BBBF07-2997-440A-8925-A68816120950}" srcId="{0D0CB750-F9D0-BD48-9AEE-076C5585E784}" destId="{08B7B3E5-13C2-4EBA-884F-B4E7FA0E4742}" srcOrd="3" destOrd="0" parTransId="{BFDE3BDE-A708-40F7-B642-40599013755E}" sibTransId="{87624C6F-090F-407C-B88C-64D9DFDAE846}"/>
    <dgm:cxn modelId="{B9B12E12-8BCF-468D-A0E8-5A9A5197C4F0}" type="presOf" srcId="{7D4FE2EF-7964-3F45-AD63-9C41626CE375}" destId="{AD5CD958-E8AA-4C17-BFB3-C936067AF04C}" srcOrd="0" destOrd="0" presId="urn:microsoft.com/office/officeart/2005/8/layout/vList5"/>
    <dgm:cxn modelId="{B24C73F9-07BE-4087-A963-0B0A80B5BC8E}" type="presOf" srcId="{6E3B834D-CBD7-4BA3-B236-E3D54F3D490C}" destId="{73C2BF11-18A2-4915-B0FF-EE46B2A14BF4}" srcOrd="0" destOrd="1" presId="urn:microsoft.com/office/officeart/2005/8/layout/vList5"/>
    <dgm:cxn modelId="{EE1A4D76-12EF-B743-9BAE-8A33C6282011}" srcId="{0D0CB750-F9D0-BD48-9AEE-076C5585E784}" destId="{80ACDAAF-0D61-0249-A3B6-983DDF6F48D4}" srcOrd="0" destOrd="0" parTransId="{69094DE4-8426-6745-B862-A44EA6D5150E}" sibTransId="{8AC96B76-43A9-A44E-A4AE-60B9D5CAE192}"/>
    <dgm:cxn modelId="{5E785FF3-6816-4756-BDAD-E7B9C9FF82EA}" type="presOf" srcId="{9DCBD4A7-F6B3-0745-8A4D-74FFDE6019FF}" destId="{0E53AB00-38E3-427F-95A1-0BF9366C5C74}" srcOrd="0" destOrd="0" presId="urn:microsoft.com/office/officeart/2005/8/layout/vList5"/>
    <dgm:cxn modelId="{D978320E-B55E-154A-9D40-DF453DE608FD}" srcId="{7D4FE2EF-7964-3F45-AD63-9C41626CE375}" destId="{9DCBD4A7-F6B3-0745-8A4D-74FFDE6019FF}" srcOrd="0" destOrd="0" parTransId="{678AA314-B761-C947-B77C-AF0F8F5AFE73}" sibTransId="{4F5B85FC-89D2-0F40-99C6-28C360EC83A0}"/>
    <dgm:cxn modelId="{FB31B1B6-5AD5-4492-AE0D-3DA007CBDA3C}" type="presOf" srcId="{7C9AECDC-45CC-5B4D-96C9-DF7BCCCDF7C5}" destId="{89205B77-D17C-4411-A94C-4507D7D007F9}" srcOrd="0" destOrd="1" presId="urn:microsoft.com/office/officeart/2005/8/layout/vList5"/>
    <dgm:cxn modelId="{E429695F-501A-45A4-9F42-BD99A706FF44}" type="presOf" srcId="{2763F3BB-57DE-3641-8112-096845EB5547}" destId="{F52605B6-E8D8-4C7F-A3E4-1AC36150B3AB}" srcOrd="0" destOrd="0" presId="urn:microsoft.com/office/officeart/2005/8/layout/vList5"/>
    <dgm:cxn modelId="{C6547C26-E057-4A13-B5AC-31BCC93A71A2}" srcId="{A9C7E6FF-A819-4E49-ABD0-867F0396F407}" destId="{0C8E0F39-3143-4CB9-A0AF-0792B68E5CA1}" srcOrd="2" destOrd="0" parTransId="{6B2A49AD-65F7-416F-AC61-825587B6763A}" sibTransId="{443E2261-62B3-4B10-9CAE-A9308311E343}"/>
    <dgm:cxn modelId="{2B56ACD6-0176-7F4E-BDED-5C1CEAFE0AC6}" srcId="{1DC4BF42-8137-7C41-B1C6-E2F7CFCA3D11}" destId="{CB7E50AF-29FC-1145-B063-B7FB68E3851A}" srcOrd="2" destOrd="0" parTransId="{56467EAA-AB4D-474F-A40B-419F50019605}" sibTransId="{9CED4B22-7AE5-6946-86A1-9C43F1A6E2EF}"/>
    <dgm:cxn modelId="{92690C01-A503-4BB6-8FE5-8578C7897EE4}" type="presOf" srcId="{1DC4BF42-8137-7C41-B1C6-E2F7CFCA3D11}" destId="{D4A02AA0-280C-44CE-BD0D-5D051226423F}" srcOrd="0" destOrd="0" presId="urn:microsoft.com/office/officeart/2005/8/layout/vList5"/>
    <dgm:cxn modelId="{5B4F3C58-1B18-416F-B1A1-FD3574605F2B}" type="presParOf" srcId="{D4A02AA0-280C-44CE-BD0D-5D051226423F}" destId="{4DCC7AF5-3AC0-4DF0-8620-3162FF9F3CDB}" srcOrd="0" destOrd="0" presId="urn:microsoft.com/office/officeart/2005/8/layout/vList5"/>
    <dgm:cxn modelId="{300AA661-BA54-4454-BA9E-50095D9445E3}" type="presParOf" srcId="{4DCC7AF5-3AC0-4DF0-8620-3162FF9F3CDB}" destId="{02649C79-5EBA-47C6-AE18-0C37587EB2E0}" srcOrd="0" destOrd="0" presId="urn:microsoft.com/office/officeart/2005/8/layout/vList5"/>
    <dgm:cxn modelId="{C19A9A51-7810-4E4F-8D9E-EDC04CE00EB1}" type="presParOf" srcId="{4DCC7AF5-3AC0-4DF0-8620-3162FF9F3CDB}" destId="{89205B77-D17C-4411-A94C-4507D7D007F9}" srcOrd="1" destOrd="0" presId="urn:microsoft.com/office/officeart/2005/8/layout/vList5"/>
    <dgm:cxn modelId="{5CC9923C-40E1-49E2-87B3-DDAEB3C065A7}" type="presParOf" srcId="{D4A02AA0-280C-44CE-BD0D-5D051226423F}" destId="{7889FAC2-2959-4E1C-931B-48C78BB7E3B5}" srcOrd="1" destOrd="0" presId="urn:microsoft.com/office/officeart/2005/8/layout/vList5"/>
    <dgm:cxn modelId="{004F93B3-9999-4032-AA3F-B15110B1CF49}" type="presParOf" srcId="{D4A02AA0-280C-44CE-BD0D-5D051226423F}" destId="{532EB000-F33D-4231-902B-52FC17E0FE78}" srcOrd="2" destOrd="0" presId="urn:microsoft.com/office/officeart/2005/8/layout/vList5"/>
    <dgm:cxn modelId="{77B89B68-ED21-4B51-852F-F41A9E7F90F8}" type="presParOf" srcId="{532EB000-F33D-4231-902B-52FC17E0FE78}" destId="{9BD0C597-0AF1-4B61-8510-B73DE02C41DF}" srcOrd="0" destOrd="0" presId="urn:microsoft.com/office/officeart/2005/8/layout/vList5"/>
    <dgm:cxn modelId="{D306AF0B-5F80-4A9C-ADD9-635198538705}" type="presParOf" srcId="{532EB000-F33D-4231-902B-52FC17E0FE78}" destId="{73C2BF11-18A2-4915-B0FF-EE46B2A14BF4}" srcOrd="1" destOrd="0" presId="urn:microsoft.com/office/officeart/2005/8/layout/vList5"/>
    <dgm:cxn modelId="{D27CA1FA-1847-4828-9B04-9205F98FE853}" type="presParOf" srcId="{D4A02AA0-280C-44CE-BD0D-5D051226423F}" destId="{E683B3A4-A2E6-4DC5-961E-483F2FD68B1F}" srcOrd="3" destOrd="0" presId="urn:microsoft.com/office/officeart/2005/8/layout/vList5"/>
    <dgm:cxn modelId="{E68DBD98-BB9F-4902-AF39-5DE4A2D24791}" type="presParOf" srcId="{D4A02AA0-280C-44CE-BD0D-5D051226423F}" destId="{8D2BEA77-D9A4-4717-A6B4-4CE1B047FC85}" srcOrd="4" destOrd="0" presId="urn:microsoft.com/office/officeart/2005/8/layout/vList5"/>
    <dgm:cxn modelId="{23A1C473-592D-4947-ADE2-6C843A50667A}" type="presParOf" srcId="{8D2BEA77-D9A4-4717-A6B4-4CE1B047FC85}" destId="{0FD5130F-DA1F-43D6-B5D5-EAA433FAE23B}" srcOrd="0" destOrd="0" presId="urn:microsoft.com/office/officeart/2005/8/layout/vList5"/>
    <dgm:cxn modelId="{F1176987-C1B7-43EB-824B-73C46E29B5CC}" type="presParOf" srcId="{8D2BEA77-D9A4-4717-A6B4-4CE1B047FC85}" destId="{0889B103-C00D-438C-8AEA-D203B7D81AFC}" srcOrd="1" destOrd="0" presId="urn:microsoft.com/office/officeart/2005/8/layout/vList5"/>
    <dgm:cxn modelId="{A282DB06-3FFA-40C4-BB28-B1B69AED0354}" type="presParOf" srcId="{D4A02AA0-280C-44CE-BD0D-5D051226423F}" destId="{1FFFD1E7-8F6E-472A-A75C-4694070B11B8}" srcOrd="5" destOrd="0" presId="urn:microsoft.com/office/officeart/2005/8/layout/vList5"/>
    <dgm:cxn modelId="{49094475-6636-4BB4-ADD8-D5B5157C0DCC}" type="presParOf" srcId="{D4A02AA0-280C-44CE-BD0D-5D051226423F}" destId="{AC001355-60B7-46F1-A044-F5D96ACE1903}" srcOrd="6" destOrd="0" presId="urn:microsoft.com/office/officeart/2005/8/layout/vList5"/>
    <dgm:cxn modelId="{82CE234C-1129-4383-BBC3-DCF18EB541C1}" type="presParOf" srcId="{AC001355-60B7-46F1-A044-F5D96ACE1903}" destId="{F52605B6-E8D8-4C7F-A3E4-1AC36150B3AB}" srcOrd="0" destOrd="0" presId="urn:microsoft.com/office/officeart/2005/8/layout/vList5"/>
    <dgm:cxn modelId="{C4770203-5553-47BB-890E-4240820375B8}" type="presParOf" srcId="{AC001355-60B7-46F1-A044-F5D96ACE1903}" destId="{C417BBC4-7A52-4546-8492-415FB7C92086}" srcOrd="1" destOrd="0" presId="urn:microsoft.com/office/officeart/2005/8/layout/vList5"/>
    <dgm:cxn modelId="{87D00156-C6F4-4226-9552-29C296489D43}" type="presParOf" srcId="{D4A02AA0-280C-44CE-BD0D-5D051226423F}" destId="{377D4ADE-B05C-47EC-8F01-0483DD94979E}" srcOrd="7" destOrd="0" presId="urn:microsoft.com/office/officeart/2005/8/layout/vList5"/>
    <dgm:cxn modelId="{2968915F-D2DE-44B5-B0C1-DE92AF72921F}" type="presParOf" srcId="{D4A02AA0-280C-44CE-BD0D-5D051226423F}" destId="{0E0F422A-5E8B-4093-81BE-2DD0F6C56C41}" srcOrd="8" destOrd="0" presId="urn:microsoft.com/office/officeart/2005/8/layout/vList5"/>
    <dgm:cxn modelId="{2FB4D1C2-E111-4A50-B461-E2235253F840}" type="presParOf" srcId="{0E0F422A-5E8B-4093-81BE-2DD0F6C56C41}" destId="{AD5CD958-E8AA-4C17-BFB3-C936067AF04C}" srcOrd="0" destOrd="0" presId="urn:microsoft.com/office/officeart/2005/8/layout/vList5"/>
    <dgm:cxn modelId="{3EAC276C-C3D4-4720-A9BD-61E16DFA65AB}" type="presParOf" srcId="{0E0F422A-5E8B-4093-81BE-2DD0F6C56C41}" destId="{0E53AB00-38E3-427F-95A1-0BF9366C5C7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205B77-D17C-4411-A94C-4507D7D007F9}">
      <dsp:nvSpPr>
        <dsp:cNvPr id="0" name=""/>
        <dsp:cNvSpPr/>
      </dsp:nvSpPr>
      <dsp:spPr>
        <a:xfrm rot="5400000">
          <a:off x="5150544" y="-2066049"/>
          <a:ext cx="923823" cy="5165372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1800" kern="12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学年</a:t>
          </a:r>
          <a:endParaRPr kumimoji="1" lang="ja-JP" altLang="en-US" sz="1800" kern="1200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1800" kern="12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性別</a:t>
          </a:r>
          <a:endParaRPr kumimoji="1" lang="ja-JP" altLang="en-US" sz="1800" kern="1200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1800" kern="12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国籍</a:t>
          </a:r>
          <a:endParaRPr kumimoji="1" lang="ja-JP" altLang="en-US" sz="1800" kern="1200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</dsp:txBody>
      <dsp:txXfrm rot="-5400000">
        <a:off x="3029770" y="99822"/>
        <a:ext cx="5120275" cy="833629"/>
      </dsp:txXfrm>
    </dsp:sp>
    <dsp:sp modelId="{02649C79-5EBA-47C6-AE18-0C37587EB2E0}">
      <dsp:nvSpPr>
        <dsp:cNvPr id="0" name=""/>
        <dsp:cNvSpPr/>
      </dsp:nvSpPr>
      <dsp:spPr>
        <a:xfrm>
          <a:off x="442980" y="1"/>
          <a:ext cx="2608342" cy="101618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kern="12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個人属性</a:t>
          </a:r>
          <a:endParaRPr kumimoji="1" lang="ja-JP" altLang="en-US" sz="2000" kern="1200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</dsp:txBody>
      <dsp:txXfrm>
        <a:off x="492586" y="49607"/>
        <a:ext cx="2509130" cy="916968"/>
      </dsp:txXfrm>
    </dsp:sp>
    <dsp:sp modelId="{73C2BF11-18A2-4915-B0FF-EE46B2A14BF4}">
      <dsp:nvSpPr>
        <dsp:cNvPr id="0" name=""/>
        <dsp:cNvSpPr/>
      </dsp:nvSpPr>
      <dsp:spPr>
        <a:xfrm rot="5400000">
          <a:off x="4982658" y="-840542"/>
          <a:ext cx="1276379" cy="5156679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1800" kern="12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一人暮らしかどうか</a:t>
          </a:r>
          <a:endParaRPr kumimoji="1" lang="ja-JP" altLang="en-US" sz="1800" kern="1200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1800" kern="12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通学時の交通手段　　　　　　　　　　　　</a:t>
          </a:r>
          <a:endParaRPr kumimoji="1" lang="ja-JP" altLang="en-US" sz="1800" kern="1200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1800" kern="12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衣類への出資金額　</a:t>
          </a:r>
          <a:endParaRPr kumimoji="1" lang="ja-JP" altLang="en-US" sz="1800" kern="1200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1800" kern="12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服装に悩む頻度</a:t>
          </a:r>
          <a:r>
            <a:rPr kumimoji="1" lang="en-US" altLang="ja-JP" sz="1800" kern="12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		…</a:t>
          </a:r>
          <a:r>
            <a:rPr kumimoji="1" lang="ja-JP" altLang="en-US" sz="1800" kern="12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等</a:t>
          </a:r>
          <a:r>
            <a:rPr kumimoji="1" lang="en-US" altLang="ja-JP" sz="1800" kern="12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6</a:t>
          </a:r>
          <a:r>
            <a:rPr kumimoji="1" lang="ja-JP" altLang="en-US" sz="1800" kern="12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項目</a:t>
          </a:r>
          <a:endParaRPr kumimoji="1" lang="ja-JP" altLang="en-US" sz="1800" kern="1200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</dsp:txBody>
      <dsp:txXfrm rot="-5400000">
        <a:off x="3042508" y="1161916"/>
        <a:ext cx="5094371" cy="1151763"/>
      </dsp:txXfrm>
    </dsp:sp>
    <dsp:sp modelId="{9BD0C597-0AF1-4B61-8510-B73DE02C41DF}">
      <dsp:nvSpPr>
        <dsp:cNvPr id="0" name=""/>
        <dsp:cNvSpPr/>
      </dsp:nvSpPr>
      <dsp:spPr>
        <a:xfrm>
          <a:off x="425373" y="1025437"/>
          <a:ext cx="2608342" cy="1427525"/>
        </a:xfrm>
        <a:prstGeom prst="roundRect">
          <a:avLst/>
        </a:prstGeom>
        <a:solidFill>
          <a:schemeClr val="tx2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kern="12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学生生活</a:t>
          </a:r>
          <a:endParaRPr kumimoji="1" lang="ja-JP" altLang="en-US" sz="2000" kern="1200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</dsp:txBody>
      <dsp:txXfrm>
        <a:off x="495059" y="1095123"/>
        <a:ext cx="2468970" cy="1288153"/>
      </dsp:txXfrm>
    </dsp:sp>
    <dsp:sp modelId="{0889B103-C00D-438C-8AEA-D203B7D81AFC}">
      <dsp:nvSpPr>
        <dsp:cNvPr id="0" name=""/>
        <dsp:cNvSpPr/>
      </dsp:nvSpPr>
      <dsp:spPr>
        <a:xfrm rot="5400000">
          <a:off x="5213613" y="367806"/>
          <a:ext cx="820658" cy="5127611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1800" kern="12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自分が他人にどう思われているか気になる</a:t>
          </a:r>
          <a:endParaRPr kumimoji="1" lang="ja-JP" altLang="en-US" sz="1800" kern="1200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1800" kern="12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自分の容姿を気にする</a:t>
          </a:r>
          <a:r>
            <a:rPr kumimoji="1" lang="en-US" altLang="ja-JP" sz="1800" kern="12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	…</a:t>
          </a:r>
          <a:r>
            <a:rPr kumimoji="1" lang="ja-JP" altLang="en-US" sz="1800" kern="12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等</a:t>
          </a:r>
          <a:r>
            <a:rPr kumimoji="1" lang="en-US" altLang="ja-JP" sz="1800" kern="12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10</a:t>
          </a:r>
          <a:r>
            <a:rPr kumimoji="1" lang="ja-JP" altLang="en-US" sz="1800" kern="12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項目</a:t>
          </a:r>
          <a:endParaRPr kumimoji="1" lang="ja-JP" altLang="en-US" sz="1800" kern="1200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</dsp:txBody>
      <dsp:txXfrm rot="-5400000">
        <a:off x="3060137" y="2561344"/>
        <a:ext cx="5087550" cy="740536"/>
      </dsp:txXfrm>
    </dsp:sp>
    <dsp:sp modelId="{0FD5130F-DA1F-43D6-B5D5-EAA433FAE23B}">
      <dsp:nvSpPr>
        <dsp:cNvPr id="0" name=""/>
        <dsp:cNvSpPr/>
      </dsp:nvSpPr>
      <dsp:spPr>
        <a:xfrm>
          <a:off x="434176" y="2444058"/>
          <a:ext cx="2608342" cy="939958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kern="12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人目を気にする度合</a:t>
          </a:r>
          <a:endParaRPr kumimoji="1" lang="ja-JP" altLang="en-US" sz="2000" kern="1200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</dsp:txBody>
      <dsp:txXfrm>
        <a:off x="480061" y="2489943"/>
        <a:ext cx="2516572" cy="848188"/>
      </dsp:txXfrm>
    </dsp:sp>
    <dsp:sp modelId="{C417BBC4-7A52-4546-8492-415FB7C92086}">
      <dsp:nvSpPr>
        <dsp:cNvPr id="0" name=""/>
        <dsp:cNvSpPr/>
      </dsp:nvSpPr>
      <dsp:spPr>
        <a:xfrm rot="5400000">
          <a:off x="5280281" y="1351462"/>
          <a:ext cx="689809" cy="5054589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1800" kern="12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例）電車に乗ってジャージ・スウェットを着て大学に行くことができるか。</a:t>
          </a:r>
          <a:endParaRPr kumimoji="1" lang="ja-JP" altLang="en-US" sz="1800" kern="1200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</dsp:txBody>
      <dsp:txXfrm rot="-5400000">
        <a:off x="3097891" y="3567526"/>
        <a:ext cx="5020915" cy="622461"/>
      </dsp:txXfrm>
    </dsp:sp>
    <dsp:sp modelId="{F52605B6-E8D8-4C7F-A3E4-1AC36150B3AB}">
      <dsp:nvSpPr>
        <dsp:cNvPr id="0" name=""/>
        <dsp:cNvSpPr/>
      </dsp:nvSpPr>
      <dsp:spPr>
        <a:xfrm>
          <a:off x="451792" y="3392156"/>
          <a:ext cx="2610892" cy="921781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kern="12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大学に着ていけるか</a:t>
          </a:r>
          <a:endParaRPr kumimoji="1" lang="ja-JP" altLang="en-US" sz="2000" kern="1200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</dsp:txBody>
      <dsp:txXfrm>
        <a:off x="496790" y="3437154"/>
        <a:ext cx="2520896" cy="831785"/>
      </dsp:txXfrm>
    </dsp:sp>
    <dsp:sp modelId="{0E53AB00-38E3-427F-95A1-0BF9366C5C74}">
      <dsp:nvSpPr>
        <dsp:cNvPr id="0" name=""/>
        <dsp:cNvSpPr/>
      </dsp:nvSpPr>
      <dsp:spPr>
        <a:xfrm rot="5400000">
          <a:off x="5271285" y="2267254"/>
          <a:ext cx="719682" cy="5101698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1800" kern="12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例）徒歩でジャージ・スウェットを着て大学に行くことがふさわしいか。</a:t>
          </a:r>
          <a:endParaRPr kumimoji="1" lang="ja-JP" altLang="en-US" sz="1800" kern="1200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</dsp:txBody>
      <dsp:txXfrm rot="-5400000">
        <a:off x="3080277" y="4493394"/>
        <a:ext cx="5066566" cy="649418"/>
      </dsp:txXfrm>
    </dsp:sp>
    <dsp:sp modelId="{AD5CD958-E8AA-4C17-BFB3-C936067AF04C}">
      <dsp:nvSpPr>
        <dsp:cNvPr id="0" name=""/>
        <dsp:cNvSpPr/>
      </dsp:nvSpPr>
      <dsp:spPr>
        <a:xfrm>
          <a:off x="469416" y="4325542"/>
          <a:ext cx="2610892" cy="921781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kern="1200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服装の規範</a:t>
          </a:r>
          <a:endParaRPr kumimoji="1" lang="ja-JP" altLang="en-US" sz="2000" kern="1200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</dsp:txBody>
      <dsp:txXfrm>
        <a:off x="514414" y="4370540"/>
        <a:ext cx="2520896" cy="8317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0.6658</cdr:x>
      <cdr:y>0.75102</cdr:y>
    </cdr:from>
    <cdr:to>
      <cdr:x>0.79468</cdr:x>
      <cdr:y>0.80117</cdr:y>
    </cdr:to>
    <cdr:cxnSp macro="">
      <cdr:nvCxnSpPr>
        <cdr:cNvPr id="3" name="直線コネクタ 2"/>
        <cdr:cNvCxnSpPr/>
      </cdr:nvCxnSpPr>
      <cdr:spPr>
        <a:xfrm xmlns:a="http://schemas.openxmlformats.org/drawingml/2006/main" flipH="1">
          <a:off x="2775416" y="2313025"/>
          <a:ext cx="537280" cy="154431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chemeClr val="tx1"/>
          </a:solidFill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0.58543</cdr:x>
      <cdr:y>0.24066</cdr:y>
    </cdr:from>
    <cdr:to>
      <cdr:x>0.65425</cdr:x>
      <cdr:y>0.26104</cdr:y>
    </cdr:to>
    <cdr:cxnSp macro="">
      <cdr:nvCxnSpPr>
        <cdr:cNvPr id="6" name="直線コネクタ 5"/>
        <cdr:cNvCxnSpPr/>
      </cdr:nvCxnSpPr>
      <cdr:spPr>
        <a:xfrm xmlns:a="http://schemas.openxmlformats.org/drawingml/2006/main" flipH="1">
          <a:off x="2440414" y="741200"/>
          <a:ext cx="286870" cy="62753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chemeClr val="tx1"/>
          </a:solidFill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0.63346</cdr:x>
      <cdr:y>0.84112</cdr:y>
    </cdr:from>
    <cdr:to>
      <cdr:x>0.69271</cdr:x>
      <cdr:y>0.89301</cdr:y>
    </cdr:to>
    <cdr:cxnSp macro="">
      <cdr:nvCxnSpPr>
        <cdr:cNvPr id="7" name="直線コネクタ 6"/>
        <cdr:cNvCxnSpPr/>
      </cdr:nvCxnSpPr>
      <cdr:spPr>
        <a:xfrm xmlns:a="http://schemas.openxmlformats.org/drawingml/2006/main" flipH="1" flipV="1">
          <a:off x="2640626" y="2590507"/>
          <a:ext cx="246999" cy="159816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chemeClr val="tx1"/>
          </a:solidFill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0.13563</cdr:x>
      <cdr:y>0.30224</cdr:y>
    </cdr:from>
    <cdr:to>
      <cdr:x>0.20403</cdr:x>
      <cdr:y>0.88472</cdr:y>
    </cdr:to>
    <cdr:sp macro="" textlink="">
      <cdr:nvSpPr>
        <cdr:cNvPr id="3" name="Rectangle 2"/>
        <cdr:cNvSpPr/>
      </cdr:nvSpPr>
      <cdr:spPr>
        <a:xfrm xmlns:a="http://schemas.openxmlformats.org/drawingml/2006/main">
          <a:off x="1158289" y="1604990"/>
          <a:ext cx="584140" cy="3093152"/>
        </a:xfrm>
        <a:prstGeom xmlns:a="http://schemas.openxmlformats.org/drawingml/2006/main" prst="rect">
          <a:avLst/>
        </a:prstGeom>
        <a:solidFill xmlns:a="http://schemas.openxmlformats.org/drawingml/2006/main">
          <a:schemeClr val="tx2">
            <a:lumMod val="75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ja-JP" sz="1600" b="1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</cdr:txBody>
    </cdr:sp>
  </cdr:relSizeAnchor>
  <cdr:relSizeAnchor xmlns:cdr="http://schemas.openxmlformats.org/drawingml/2006/chartDrawing">
    <cdr:from>
      <cdr:x>0.27038</cdr:x>
      <cdr:y>0.73654</cdr:y>
    </cdr:from>
    <cdr:to>
      <cdr:x>0.33135</cdr:x>
      <cdr:y>0.88615</cdr:y>
    </cdr:to>
    <cdr:sp macro="" textlink="">
      <cdr:nvSpPr>
        <cdr:cNvPr id="5" name="Rectangle 4"/>
        <cdr:cNvSpPr/>
      </cdr:nvSpPr>
      <cdr:spPr>
        <a:xfrm xmlns:a="http://schemas.openxmlformats.org/drawingml/2006/main">
          <a:off x="2309059" y="3911270"/>
          <a:ext cx="520700" cy="794458"/>
        </a:xfrm>
        <a:prstGeom xmlns:a="http://schemas.openxmlformats.org/drawingml/2006/main" prst="rect">
          <a:avLst/>
        </a:prstGeom>
        <a:solidFill xmlns:a="http://schemas.openxmlformats.org/drawingml/2006/main">
          <a:schemeClr val="tx2">
            <a:lumMod val="75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ja-JP" dirty="0"/>
        </a:p>
      </cdr:txBody>
    </cdr:sp>
  </cdr:relSizeAnchor>
  <cdr:relSizeAnchor xmlns:cdr="http://schemas.openxmlformats.org/drawingml/2006/chartDrawing">
    <cdr:from>
      <cdr:x>0.40422</cdr:x>
      <cdr:y>0.74372</cdr:y>
    </cdr:from>
    <cdr:to>
      <cdr:x>0.46668</cdr:x>
      <cdr:y>0.88615</cdr:y>
    </cdr:to>
    <cdr:sp macro="" textlink="">
      <cdr:nvSpPr>
        <cdr:cNvPr id="6" name="Rectangle 5"/>
        <cdr:cNvSpPr/>
      </cdr:nvSpPr>
      <cdr:spPr>
        <a:xfrm xmlns:a="http://schemas.openxmlformats.org/drawingml/2006/main">
          <a:off x="3452059" y="3949370"/>
          <a:ext cx="533400" cy="756358"/>
        </a:xfrm>
        <a:prstGeom xmlns:a="http://schemas.openxmlformats.org/drawingml/2006/main" prst="rect">
          <a:avLst/>
        </a:prstGeom>
        <a:solidFill xmlns:a="http://schemas.openxmlformats.org/drawingml/2006/main">
          <a:schemeClr val="tx2">
            <a:lumMod val="75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ja-JP" dirty="0"/>
        </a:p>
      </cdr:txBody>
    </cdr:sp>
  </cdr:relSizeAnchor>
  <cdr:relSizeAnchor xmlns:cdr="http://schemas.openxmlformats.org/drawingml/2006/chartDrawing">
    <cdr:from>
      <cdr:x>0.53508</cdr:x>
      <cdr:y>0.72698</cdr:y>
    </cdr:from>
    <cdr:to>
      <cdr:x>0.60194</cdr:x>
      <cdr:y>0.88615</cdr:y>
    </cdr:to>
    <cdr:sp macro="" textlink="">
      <cdr:nvSpPr>
        <cdr:cNvPr id="7" name="Rectangle 6"/>
        <cdr:cNvSpPr/>
      </cdr:nvSpPr>
      <cdr:spPr>
        <a:xfrm xmlns:a="http://schemas.openxmlformats.org/drawingml/2006/main">
          <a:off x="4569659" y="3860470"/>
          <a:ext cx="570934" cy="845258"/>
        </a:xfrm>
        <a:prstGeom xmlns:a="http://schemas.openxmlformats.org/drawingml/2006/main" prst="rect">
          <a:avLst/>
        </a:prstGeom>
        <a:solidFill xmlns:a="http://schemas.openxmlformats.org/drawingml/2006/main">
          <a:schemeClr val="tx2">
            <a:lumMod val="75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ja-JP" dirty="0"/>
        </a:p>
      </cdr:txBody>
    </cdr:sp>
  </cdr:relSizeAnchor>
  <cdr:relSizeAnchor xmlns:cdr="http://schemas.openxmlformats.org/drawingml/2006/chartDrawing">
    <cdr:from>
      <cdr:x>0.67116</cdr:x>
      <cdr:y>0.82025</cdr:y>
    </cdr:from>
    <cdr:to>
      <cdr:x>0.73287</cdr:x>
      <cdr:y>0.88615</cdr:y>
    </cdr:to>
    <cdr:sp macro="" textlink="">
      <cdr:nvSpPr>
        <cdr:cNvPr id="8" name="Rectangle 7"/>
        <cdr:cNvSpPr/>
      </cdr:nvSpPr>
      <cdr:spPr>
        <a:xfrm xmlns:a="http://schemas.openxmlformats.org/drawingml/2006/main">
          <a:off x="5731709" y="4355770"/>
          <a:ext cx="527050" cy="349958"/>
        </a:xfrm>
        <a:prstGeom xmlns:a="http://schemas.openxmlformats.org/drawingml/2006/main" prst="rect">
          <a:avLst/>
        </a:prstGeom>
        <a:solidFill xmlns:a="http://schemas.openxmlformats.org/drawingml/2006/main">
          <a:schemeClr val="tx2">
            <a:lumMod val="75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ja-JP" dirty="0"/>
        </a:p>
      </cdr:txBody>
    </cdr:sp>
  </cdr:relSizeAnchor>
  <cdr:relSizeAnchor xmlns:cdr="http://schemas.openxmlformats.org/drawingml/2006/chartDrawing">
    <cdr:from>
      <cdr:x>0.805</cdr:x>
      <cdr:y>0.75687</cdr:y>
    </cdr:from>
    <cdr:to>
      <cdr:x>0.86597</cdr:x>
      <cdr:y>0.88615</cdr:y>
    </cdr:to>
    <cdr:sp macro="" textlink="">
      <cdr:nvSpPr>
        <cdr:cNvPr id="9" name="Rectangle 8"/>
        <cdr:cNvSpPr/>
      </cdr:nvSpPr>
      <cdr:spPr>
        <a:xfrm xmlns:a="http://schemas.openxmlformats.org/drawingml/2006/main">
          <a:off x="6874709" y="4019220"/>
          <a:ext cx="520700" cy="686508"/>
        </a:xfrm>
        <a:prstGeom xmlns:a="http://schemas.openxmlformats.org/drawingml/2006/main" prst="rect">
          <a:avLst/>
        </a:prstGeom>
        <a:solidFill xmlns:a="http://schemas.openxmlformats.org/drawingml/2006/main">
          <a:schemeClr val="tx2">
            <a:lumMod val="75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ja-JP" dirty="0"/>
        </a:p>
      </cdr:txBody>
    </cdr:sp>
  </cdr:relSizeAnchor>
  <cdr:relSizeAnchor xmlns:cdr="http://schemas.openxmlformats.org/drawingml/2006/chartDrawing">
    <cdr:from>
      <cdr:x>0.16954</cdr:x>
      <cdr:y>0.36446</cdr:y>
    </cdr:from>
    <cdr:to>
      <cdr:x>0.29645</cdr:x>
      <cdr:y>0.78979</cdr:y>
    </cdr:to>
    <cdr:cxnSp macro="">
      <cdr:nvCxnSpPr>
        <cdr:cNvPr id="11" name="Straight Connector 10"/>
        <cdr:cNvCxnSpPr/>
      </cdr:nvCxnSpPr>
      <cdr:spPr>
        <a:xfrm xmlns:a="http://schemas.openxmlformats.org/drawingml/2006/main">
          <a:off x="1447882" y="1935397"/>
          <a:ext cx="1083820" cy="2258637"/>
        </a:xfrm>
        <a:prstGeom xmlns:a="http://schemas.openxmlformats.org/drawingml/2006/main" prst="line">
          <a:avLst/>
        </a:prstGeom>
        <a:ln xmlns:a="http://schemas.openxmlformats.org/drawingml/2006/main" w="63500">
          <a:solidFill>
            <a:srgbClr val="C00000"/>
          </a:solidFill>
        </a:ln>
      </cdr:spPr>
      <cdr:style>
        <a:lnRef xmlns:a="http://schemas.openxmlformats.org/drawingml/2006/main" idx="2">
          <a:schemeClr val="accent3"/>
        </a:lnRef>
        <a:fillRef xmlns:a="http://schemas.openxmlformats.org/drawingml/2006/main" idx="0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0.29343</cdr:x>
      <cdr:y>0.78617</cdr:y>
    </cdr:from>
    <cdr:to>
      <cdr:x>0.57083</cdr:x>
      <cdr:y>0.83299</cdr:y>
    </cdr:to>
    <cdr:cxnSp macro="">
      <cdr:nvCxnSpPr>
        <cdr:cNvPr id="13" name="Straight Connector 12"/>
        <cdr:cNvCxnSpPr/>
      </cdr:nvCxnSpPr>
      <cdr:spPr>
        <a:xfrm xmlns:a="http://schemas.openxmlformats.org/drawingml/2006/main">
          <a:off x="2505909" y="4174795"/>
          <a:ext cx="2369008" cy="248662"/>
        </a:xfrm>
        <a:prstGeom xmlns:a="http://schemas.openxmlformats.org/drawingml/2006/main" prst="line">
          <a:avLst/>
        </a:prstGeom>
        <a:ln xmlns:a="http://schemas.openxmlformats.org/drawingml/2006/main" w="63500">
          <a:solidFill>
            <a:srgbClr val="C00000"/>
          </a:solidFill>
        </a:ln>
      </cdr:spPr>
      <cdr:style>
        <a:lnRef xmlns:a="http://schemas.openxmlformats.org/drawingml/2006/main" idx="2">
          <a:schemeClr val="accent3"/>
        </a:lnRef>
        <a:fillRef xmlns:a="http://schemas.openxmlformats.org/drawingml/2006/main" idx="0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0.56271</cdr:x>
      <cdr:y>0.83082</cdr:y>
    </cdr:from>
    <cdr:to>
      <cdr:x>0.70366</cdr:x>
      <cdr:y>0.83837</cdr:y>
    </cdr:to>
    <cdr:cxnSp macro="">
      <cdr:nvCxnSpPr>
        <cdr:cNvPr id="15" name="Straight Connector 14"/>
        <cdr:cNvCxnSpPr/>
      </cdr:nvCxnSpPr>
      <cdr:spPr>
        <a:xfrm xmlns:a="http://schemas.openxmlformats.org/drawingml/2006/main">
          <a:off x="4805546" y="4411904"/>
          <a:ext cx="1203764" cy="40111"/>
        </a:xfrm>
        <a:prstGeom xmlns:a="http://schemas.openxmlformats.org/drawingml/2006/main" prst="line">
          <a:avLst/>
        </a:prstGeom>
        <a:ln xmlns:a="http://schemas.openxmlformats.org/drawingml/2006/main" w="63500">
          <a:solidFill>
            <a:srgbClr val="C00000"/>
          </a:solidFill>
        </a:ln>
      </cdr:spPr>
      <cdr:style>
        <a:lnRef xmlns:a="http://schemas.openxmlformats.org/drawingml/2006/main" idx="2">
          <a:schemeClr val="accent3"/>
        </a:lnRef>
        <a:fillRef xmlns:a="http://schemas.openxmlformats.org/drawingml/2006/main" idx="0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0.70265</cdr:x>
      <cdr:y>0.8381</cdr:y>
    </cdr:from>
    <cdr:to>
      <cdr:x>0.84285</cdr:x>
      <cdr:y>0.87128</cdr:y>
    </cdr:to>
    <cdr:cxnSp macro="">
      <cdr:nvCxnSpPr>
        <cdr:cNvPr id="17" name="Straight Connector 16"/>
        <cdr:cNvCxnSpPr/>
      </cdr:nvCxnSpPr>
      <cdr:spPr>
        <a:xfrm xmlns:a="http://schemas.openxmlformats.org/drawingml/2006/main">
          <a:off x="6000659" y="4450554"/>
          <a:ext cx="1197340" cy="176199"/>
        </a:xfrm>
        <a:prstGeom xmlns:a="http://schemas.openxmlformats.org/drawingml/2006/main" prst="line">
          <a:avLst/>
        </a:prstGeom>
        <a:ln xmlns:a="http://schemas.openxmlformats.org/drawingml/2006/main" w="63500">
          <a:solidFill>
            <a:srgbClr val="C00000"/>
          </a:solidFill>
        </a:ln>
      </cdr:spPr>
      <cdr:style>
        <a:lnRef xmlns:a="http://schemas.openxmlformats.org/drawingml/2006/main" idx="2">
          <a:schemeClr val="accent3"/>
        </a:lnRef>
        <a:fillRef xmlns:a="http://schemas.openxmlformats.org/drawingml/2006/main" idx="0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0.04255</cdr:x>
      <cdr:y>0.72876</cdr:y>
    </cdr:from>
    <cdr:to>
      <cdr:x>0.10528</cdr:x>
      <cdr:y>0.85047</cdr:y>
    </cdr:to>
    <cdr:sp macro="" textlink="">
      <cdr:nvSpPr>
        <cdr:cNvPr id="22" name="TextBox 41"/>
        <cdr:cNvSpPr txBox="1"/>
      </cdr:nvSpPr>
      <cdr:spPr>
        <a:xfrm xmlns:a="http://schemas.openxmlformats.org/drawingml/2006/main">
          <a:off x="363380" y="3869945"/>
          <a:ext cx="535724" cy="64633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ja-JP"/>
          </a:defPPr>
          <a:lvl1pPr marL="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ja-JP" b="1" dirty="0">
              <a:latin typeface="ＭＳ ゴシック" panose="020B0609070205080204" pitchFamily="49" charset="-128"/>
              <a:ea typeface="ＭＳ ゴシック" panose="020B0609070205080204" pitchFamily="49" charset="-128"/>
            </a:rPr>
            <a:t>1</a:t>
          </a:r>
          <a:r>
            <a:rPr kumimoji="1" lang="en-US" altLang="ja-JP" b="1" dirty="0" smtClean="0">
              <a:latin typeface="ＭＳ ゴシック" panose="020B0609070205080204" pitchFamily="49" charset="-128"/>
              <a:ea typeface="ＭＳ ゴシック" panose="020B0609070205080204" pitchFamily="49" charset="-128"/>
            </a:rPr>
            <a:t>.0</a:t>
          </a:r>
        </a:p>
        <a:p xmlns:a="http://schemas.openxmlformats.org/drawingml/2006/main">
          <a:endParaRPr kumimoji="1" lang="ja-JP" altLang="en-US" b="1" dirty="0">
            <a:latin typeface="ＭＳ ゴシック" panose="020B0609070205080204" pitchFamily="49" charset="-128"/>
            <a:ea typeface="ＭＳ ゴシック" panose="020B0609070205080204" pitchFamily="49" charset="-128"/>
          </a:endParaRPr>
        </a:p>
      </cdr:txBody>
    </cdr:sp>
  </cdr:relSizeAnchor>
  <cdr:relSizeAnchor xmlns:cdr="http://schemas.openxmlformats.org/drawingml/2006/chartDrawing">
    <cdr:from>
      <cdr:x>0.0422</cdr:x>
      <cdr:y>0.61161</cdr:y>
    </cdr:from>
    <cdr:to>
      <cdr:x>0.09761</cdr:x>
      <cdr:y>0.73332</cdr:y>
    </cdr:to>
    <cdr:sp macro="" textlink="">
      <cdr:nvSpPr>
        <cdr:cNvPr id="23" name="TextBox 41"/>
        <cdr:cNvSpPr txBox="1"/>
      </cdr:nvSpPr>
      <cdr:spPr>
        <a:xfrm xmlns:a="http://schemas.openxmlformats.org/drawingml/2006/main">
          <a:off x="360391" y="3247842"/>
          <a:ext cx="473206" cy="64633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ja-JP"/>
          </a:defPPr>
          <a:lvl1pPr marL="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ja-JP" b="1" dirty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rPr>
            <a:t>2</a:t>
          </a:r>
          <a:r>
            <a:rPr kumimoji="1" lang="en-US" altLang="ja-JP" b="1" dirty="0" smtClean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rPr>
            <a:t>.0</a:t>
          </a:r>
        </a:p>
        <a:p xmlns:a="http://schemas.openxmlformats.org/drawingml/2006/main">
          <a:endParaRPr kumimoji="1" lang="ja-JP" altLang="en-US" b="1" dirty="0">
            <a:latin typeface="Times New Roman" panose="02020603050405020304" pitchFamily="18" charset="0"/>
            <a:ea typeface="ＭＳ ゴシック" panose="020B0609070205080204" pitchFamily="49" charset="-128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0.8937</cdr:x>
      <cdr:y>0.81034</cdr:y>
    </cdr:from>
    <cdr:to>
      <cdr:x>0.95691</cdr:x>
      <cdr:y>0.93205</cdr:y>
    </cdr:to>
    <cdr:sp macro="" textlink="">
      <cdr:nvSpPr>
        <cdr:cNvPr id="29" name="TextBox 41"/>
        <cdr:cNvSpPr txBox="1"/>
      </cdr:nvSpPr>
      <cdr:spPr>
        <a:xfrm xmlns:a="http://schemas.openxmlformats.org/drawingml/2006/main">
          <a:off x="7632271" y="4303148"/>
          <a:ext cx="539802" cy="64633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ja-JP"/>
          </a:defPPr>
          <a:lvl1pPr marL="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kumimoji="1" lang="en-US" altLang="ja-JP" b="1" dirty="0" smtClean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rPr>
            <a:t>0.0</a:t>
          </a:r>
        </a:p>
        <a:p xmlns:a="http://schemas.openxmlformats.org/drawingml/2006/main">
          <a:endParaRPr kumimoji="1" lang="ja-JP" altLang="en-US" b="1" dirty="0">
            <a:latin typeface="Times New Roman" panose="02020603050405020304" pitchFamily="18" charset="0"/>
            <a:ea typeface="ＭＳ ゴシック" panose="020B0609070205080204" pitchFamily="49" charset="-128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0.87678</cdr:x>
      <cdr:y>0.45554</cdr:y>
    </cdr:from>
    <cdr:to>
      <cdr:x>0.95541</cdr:x>
      <cdr:y>0.57725</cdr:y>
    </cdr:to>
    <cdr:sp macro="" textlink="">
      <cdr:nvSpPr>
        <cdr:cNvPr id="30" name="TextBox 42"/>
        <cdr:cNvSpPr txBox="1"/>
      </cdr:nvSpPr>
      <cdr:spPr>
        <a:xfrm xmlns:a="http://schemas.openxmlformats.org/drawingml/2006/main">
          <a:off x="7487757" y="2419048"/>
          <a:ext cx="671462" cy="64633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ja-JP"/>
          </a:defPPr>
          <a:lvl1pPr marL="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ja-JP" b="1" dirty="0" smtClean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rPr>
            <a:t>15</a:t>
          </a:r>
          <a:r>
            <a:rPr kumimoji="1" lang="en-US" altLang="ja-JP" b="1" dirty="0" smtClean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rPr>
            <a:t>.0</a:t>
          </a:r>
        </a:p>
        <a:p xmlns:a="http://schemas.openxmlformats.org/drawingml/2006/main">
          <a:endParaRPr kumimoji="1" lang="ja-JP" altLang="en-US" b="1" dirty="0">
            <a:latin typeface="Times New Roman" panose="02020603050405020304" pitchFamily="18" charset="0"/>
            <a:ea typeface="ＭＳ ゴシック" panose="020B0609070205080204" pitchFamily="49" charset="-128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0.87825</cdr:x>
      <cdr:y>0.32593</cdr:y>
    </cdr:from>
    <cdr:to>
      <cdr:x>0.95688</cdr:x>
      <cdr:y>0.44764</cdr:y>
    </cdr:to>
    <cdr:sp macro="" textlink="">
      <cdr:nvSpPr>
        <cdr:cNvPr id="31" name="TextBox 43"/>
        <cdr:cNvSpPr txBox="1"/>
      </cdr:nvSpPr>
      <cdr:spPr>
        <a:xfrm xmlns:a="http://schemas.openxmlformats.org/drawingml/2006/main">
          <a:off x="7500311" y="1730778"/>
          <a:ext cx="671462" cy="64633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ja-JP"/>
          </a:defPPr>
          <a:lvl1pPr marL="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ja-JP" b="1" dirty="0" smtClean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rPr>
            <a:t>20</a:t>
          </a:r>
          <a:r>
            <a:rPr kumimoji="1" lang="en-US" altLang="ja-JP" b="1" dirty="0" smtClean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rPr>
            <a:t>.0</a:t>
          </a:r>
        </a:p>
        <a:p xmlns:a="http://schemas.openxmlformats.org/drawingml/2006/main">
          <a:endParaRPr kumimoji="1" lang="ja-JP" altLang="en-US" b="1" dirty="0">
            <a:latin typeface="Times New Roman" panose="02020603050405020304" pitchFamily="18" charset="0"/>
            <a:ea typeface="ＭＳ ゴシック" panose="020B0609070205080204" pitchFamily="49" charset="-128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0.87825</cdr:x>
      <cdr:y>0.19948</cdr:y>
    </cdr:from>
    <cdr:to>
      <cdr:x>0.95688</cdr:x>
      <cdr:y>0.32119</cdr:y>
    </cdr:to>
    <cdr:sp macro="" textlink="">
      <cdr:nvSpPr>
        <cdr:cNvPr id="32" name="TextBox 44"/>
        <cdr:cNvSpPr txBox="1"/>
      </cdr:nvSpPr>
      <cdr:spPr>
        <a:xfrm xmlns:a="http://schemas.openxmlformats.org/drawingml/2006/main">
          <a:off x="7500311" y="1059289"/>
          <a:ext cx="671462" cy="64633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ja-JP"/>
          </a:defPPr>
          <a:lvl1pPr marL="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ja-JP" b="1" dirty="0" smtClean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rPr>
            <a:t>25</a:t>
          </a:r>
          <a:r>
            <a:rPr kumimoji="1" lang="en-US" altLang="ja-JP" b="1" dirty="0" smtClean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rPr>
            <a:t>.0</a:t>
          </a:r>
        </a:p>
        <a:p xmlns:a="http://schemas.openxmlformats.org/drawingml/2006/main">
          <a:endParaRPr kumimoji="1" lang="ja-JP" altLang="en-US" b="1" dirty="0">
            <a:latin typeface="Times New Roman" panose="02020603050405020304" pitchFamily="18" charset="0"/>
            <a:ea typeface="ＭＳ ゴシック" panose="020B0609070205080204" pitchFamily="49" charset="-128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0.87501</cdr:x>
      <cdr:y>0.07156</cdr:y>
    </cdr:from>
    <cdr:to>
      <cdr:x>0.95364</cdr:x>
      <cdr:y>0.19327</cdr:y>
    </cdr:to>
    <cdr:sp macro="" textlink="">
      <cdr:nvSpPr>
        <cdr:cNvPr id="33" name="TextBox 45"/>
        <cdr:cNvSpPr txBox="1"/>
      </cdr:nvSpPr>
      <cdr:spPr>
        <a:xfrm xmlns:a="http://schemas.openxmlformats.org/drawingml/2006/main">
          <a:off x="7472641" y="379994"/>
          <a:ext cx="671462" cy="64633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ja-JP"/>
          </a:defPPr>
          <a:lvl1pPr marL="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kumimoji="1"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ja-JP" b="1" dirty="0" smtClean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rPr>
            <a:t>30</a:t>
          </a:r>
          <a:r>
            <a:rPr kumimoji="1" lang="en-US" altLang="ja-JP" b="1" dirty="0" smtClean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rPr>
            <a:t>.0</a:t>
          </a:r>
        </a:p>
        <a:p xmlns:a="http://schemas.openxmlformats.org/drawingml/2006/main">
          <a:endParaRPr kumimoji="1" lang="ja-JP" altLang="en-US" b="1" dirty="0">
            <a:latin typeface="Times New Roman" panose="02020603050405020304" pitchFamily="18" charset="0"/>
            <a:ea typeface="ＭＳ ゴシック" panose="020B0609070205080204" pitchFamily="49" charset="-128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0.89193</cdr:x>
      <cdr:y>0.70024</cdr:y>
    </cdr:from>
    <cdr:to>
      <cdr:x>0.95514</cdr:x>
      <cdr:y>0.82195</cdr:y>
    </cdr:to>
    <cdr:sp macro="" textlink="">
      <cdr:nvSpPr>
        <cdr:cNvPr id="36" name="TextBox 41"/>
        <cdr:cNvSpPr txBox="1"/>
      </cdr:nvSpPr>
      <cdr:spPr>
        <a:xfrm xmlns:a="http://schemas.openxmlformats.org/drawingml/2006/main">
          <a:off x="7617155" y="3718482"/>
          <a:ext cx="539802" cy="64633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kumimoji="1" lang="en-US" altLang="ja-JP" sz="1800" b="1" dirty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rPr>
            <a:t>5</a:t>
          </a:r>
          <a:r>
            <a:rPr kumimoji="1" lang="en-US" altLang="ja-JP" sz="1800" b="1" dirty="0" smtClean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rPr>
            <a:t>.0</a:t>
          </a:r>
        </a:p>
        <a:p xmlns:a="http://schemas.openxmlformats.org/drawingml/2006/main">
          <a:endParaRPr kumimoji="1" lang="ja-JP" altLang="en-US" sz="1800" b="1" dirty="0">
            <a:latin typeface="Times New Roman" panose="02020603050405020304" pitchFamily="18" charset="0"/>
            <a:ea typeface="ＭＳ ゴシック" panose="020B0609070205080204" pitchFamily="49" charset="-128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0.87825</cdr:x>
      <cdr:y>0.5698</cdr:y>
    </cdr:from>
    <cdr:to>
      <cdr:x>0.95688</cdr:x>
      <cdr:y>0.69151</cdr:y>
    </cdr:to>
    <cdr:sp macro="" textlink="">
      <cdr:nvSpPr>
        <cdr:cNvPr id="37" name="TextBox 41"/>
        <cdr:cNvSpPr txBox="1"/>
      </cdr:nvSpPr>
      <cdr:spPr>
        <a:xfrm xmlns:a="http://schemas.openxmlformats.org/drawingml/2006/main">
          <a:off x="7500311" y="3025805"/>
          <a:ext cx="671462" cy="64633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kumimoji="1" lang="en-US" altLang="ja-JP" sz="1800" b="1" dirty="0" smtClean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rPr>
            <a:t>10.0</a:t>
          </a:r>
        </a:p>
        <a:p xmlns:a="http://schemas.openxmlformats.org/drawingml/2006/main">
          <a:endParaRPr kumimoji="1" lang="ja-JP" altLang="en-US" sz="1800" b="1" dirty="0">
            <a:latin typeface="Times New Roman" panose="02020603050405020304" pitchFamily="18" charset="0"/>
            <a:ea typeface="ＭＳ ゴシック" panose="020B0609070205080204" pitchFamily="49" charset="-128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0.22183</cdr:x>
      <cdr:y>0.4427</cdr:y>
    </cdr:from>
    <cdr:to>
      <cdr:x>0.32349</cdr:x>
      <cdr:y>0.50935</cdr:y>
    </cdr:to>
    <cdr:sp macro="" textlink="">
      <cdr:nvSpPr>
        <cdr:cNvPr id="27" name="四角形吹き出し 26"/>
        <cdr:cNvSpPr/>
      </cdr:nvSpPr>
      <cdr:spPr>
        <a:xfrm xmlns:a="http://schemas.openxmlformats.org/drawingml/2006/main">
          <a:off x="1736531" y="2041849"/>
          <a:ext cx="795815" cy="307407"/>
        </a:xfrm>
        <a:prstGeom xmlns:a="http://schemas.openxmlformats.org/drawingml/2006/main" prst="wedgeRectCallout">
          <a:avLst>
            <a:gd name="adj1" fmla="val -98087"/>
            <a:gd name="adj2" fmla="val -159023"/>
          </a:avLst>
        </a:prstGeom>
        <a:solidFill xmlns:a="http://schemas.openxmlformats.org/drawingml/2006/main">
          <a:schemeClr val="accent2"/>
        </a:solidFill>
        <a:ln xmlns:a="http://schemas.openxmlformats.org/drawingml/2006/main" w="19050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en-US" altLang="ja-JP" sz="1600" b="1" dirty="0" smtClean="0">
              <a:ln w="0"/>
              <a:solidFill>
                <a:schemeClr val="bg1"/>
              </a:solidFill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rPr>
            <a:t>20.6%</a:t>
          </a:r>
        </a:p>
      </cdr:txBody>
    </cdr:sp>
  </cdr:relSizeAnchor>
  <cdr:relSizeAnchor xmlns:cdr="http://schemas.openxmlformats.org/drawingml/2006/chartDrawing">
    <cdr:from>
      <cdr:x>0.33685</cdr:x>
      <cdr:y>0.60724</cdr:y>
    </cdr:from>
    <cdr:to>
      <cdr:x>0.42411</cdr:x>
      <cdr:y>0.67388</cdr:y>
    </cdr:to>
    <cdr:sp macro="" textlink="">
      <cdr:nvSpPr>
        <cdr:cNvPr id="35" name="四角形吹き出し 34"/>
        <cdr:cNvSpPr/>
      </cdr:nvSpPr>
      <cdr:spPr>
        <a:xfrm xmlns:a="http://schemas.openxmlformats.org/drawingml/2006/main">
          <a:off x="2636935" y="2800744"/>
          <a:ext cx="683097" cy="307361"/>
        </a:xfrm>
        <a:prstGeom xmlns:a="http://schemas.openxmlformats.org/drawingml/2006/main" prst="wedgeRectCallout">
          <a:avLst>
            <a:gd name="adj1" fmla="val -98724"/>
            <a:gd name="adj2" fmla="val 217699"/>
          </a:avLst>
        </a:prstGeom>
        <a:solidFill xmlns:a="http://schemas.openxmlformats.org/drawingml/2006/main">
          <a:schemeClr val="accent2"/>
        </a:solidFill>
        <a:ln xmlns:a="http://schemas.openxmlformats.org/drawingml/2006/main" w="19050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altLang="ja-JP" sz="1600" b="1" dirty="0" smtClean="0">
              <a:ln w="0"/>
              <a:solidFill>
                <a:schemeClr val="bg1"/>
              </a:solidFill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rPr>
            <a:t>4.1%</a:t>
          </a:r>
        </a:p>
      </cdr:txBody>
    </cdr:sp>
  </cdr:relSizeAnchor>
  <cdr:relSizeAnchor xmlns:cdr="http://schemas.openxmlformats.org/drawingml/2006/chartDrawing">
    <cdr:from>
      <cdr:x>0.45162</cdr:x>
      <cdr:y>0.64566</cdr:y>
    </cdr:from>
    <cdr:to>
      <cdr:x>0.53775</cdr:x>
      <cdr:y>0.71231</cdr:y>
    </cdr:to>
    <cdr:sp macro="" textlink="">
      <cdr:nvSpPr>
        <cdr:cNvPr id="38" name="四角形吹き出し 37"/>
        <cdr:cNvSpPr/>
      </cdr:nvSpPr>
      <cdr:spPr>
        <a:xfrm xmlns:a="http://schemas.openxmlformats.org/drawingml/2006/main">
          <a:off x="3535374" y="2977954"/>
          <a:ext cx="674243" cy="307407"/>
        </a:xfrm>
        <a:prstGeom xmlns:a="http://schemas.openxmlformats.org/drawingml/2006/main" prst="wedgeRectCallout">
          <a:avLst>
            <a:gd name="adj1" fmla="val -73410"/>
            <a:gd name="adj2" fmla="val 200322"/>
          </a:avLst>
        </a:prstGeom>
        <a:solidFill xmlns:a="http://schemas.openxmlformats.org/drawingml/2006/main">
          <a:schemeClr val="accent2"/>
        </a:solidFill>
        <a:ln xmlns:a="http://schemas.openxmlformats.org/drawingml/2006/main" w="19050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altLang="ja-JP" sz="1600" b="1" dirty="0" smtClean="0">
              <a:ln w="0"/>
              <a:solidFill>
                <a:schemeClr val="bg1"/>
              </a:solidFill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rPr>
            <a:t>3.4%</a:t>
          </a:r>
        </a:p>
      </cdr:txBody>
    </cdr:sp>
  </cdr:relSizeAnchor>
  <cdr:relSizeAnchor xmlns:cdr="http://schemas.openxmlformats.org/drawingml/2006/chartDrawing">
    <cdr:from>
      <cdr:x>0.59925</cdr:x>
      <cdr:y>0.6893</cdr:y>
    </cdr:from>
    <cdr:to>
      <cdr:x>0.68785</cdr:x>
      <cdr:y>0.75594</cdr:y>
    </cdr:to>
    <cdr:sp macro="" textlink="">
      <cdr:nvSpPr>
        <cdr:cNvPr id="39" name="四角形吹き出し 38"/>
        <cdr:cNvSpPr/>
      </cdr:nvSpPr>
      <cdr:spPr>
        <a:xfrm xmlns:a="http://schemas.openxmlformats.org/drawingml/2006/main">
          <a:off x="4521399" y="3065857"/>
          <a:ext cx="668512" cy="296400"/>
        </a:xfrm>
        <a:prstGeom xmlns:a="http://schemas.openxmlformats.org/drawingml/2006/main" prst="wedgeRectCallout">
          <a:avLst>
            <a:gd name="adj1" fmla="val -85931"/>
            <a:gd name="adj2" fmla="val 174376"/>
          </a:avLst>
        </a:prstGeom>
        <a:solidFill xmlns:a="http://schemas.openxmlformats.org/drawingml/2006/main">
          <a:schemeClr val="accent2"/>
        </a:solidFill>
        <a:ln xmlns:a="http://schemas.openxmlformats.org/drawingml/2006/main" w="19050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altLang="ja-JP" sz="1600" b="1" dirty="0" smtClean="0">
              <a:ln w="0"/>
              <a:solidFill>
                <a:schemeClr val="bg1"/>
              </a:solidFill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rPr>
            <a:t>2.6%</a:t>
          </a:r>
        </a:p>
      </cdr:txBody>
    </cdr:sp>
  </cdr:relSizeAnchor>
  <cdr:relSizeAnchor xmlns:cdr="http://schemas.openxmlformats.org/drawingml/2006/chartDrawing">
    <cdr:from>
      <cdr:x>0.71161</cdr:x>
      <cdr:y>0.68366</cdr:y>
    </cdr:from>
    <cdr:to>
      <cdr:x>0.80779</cdr:x>
      <cdr:y>0.75029</cdr:y>
    </cdr:to>
    <cdr:sp macro="" textlink="">
      <cdr:nvSpPr>
        <cdr:cNvPr id="40" name="四角形吹き出し 39"/>
        <cdr:cNvSpPr/>
      </cdr:nvSpPr>
      <cdr:spPr>
        <a:xfrm xmlns:a="http://schemas.openxmlformats.org/drawingml/2006/main">
          <a:off x="5369166" y="3040771"/>
          <a:ext cx="725712" cy="296356"/>
        </a:xfrm>
        <a:prstGeom xmlns:a="http://schemas.openxmlformats.org/drawingml/2006/main" prst="wedgeRectCallout">
          <a:avLst>
            <a:gd name="adj1" fmla="val -66598"/>
            <a:gd name="adj2" fmla="val 197584"/>
          </a:avLst>
        </a:prstGeom>
        <a:solidFill xmlns:a="http://schemas.openxmlformats.org/drawingml/2006/main">
          <a:schemeClr val="accent2"/>
        </a:solidFill>
        <a:ln xmlns:a="http://schemas.openxmlformats.org/drawingml/2006/main" w="19050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altLang="ja-JP" sz="1600" b="1" dirty="0" smtClean="0">
              <a:ln w="0"/>
              <a:solidFill>
                <a:schemeClr val="bg1"/>
              </a:solidFill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rPr>
            <a:t>2.3%</a:t>
          </a:r>
        </a:p>
      </cdr:txBody>
    </cdr:sp>
  </cdr:relSizeAnchor>
  <cdr:relSizeAnchor xmlns:cdr="http://schemas.openxmlformats.org/drawingml/2006/chartDrawing">
    <cdr:from>
      <cdr:x>0.84762</cdr:x>
      <cdr:y>0.64473</cdr:y>
    </cdr:from>
    <cdr:to>
      <cdr:x>0.93465</cdr:x>
      <cdr:y>0.71137</cdr:y>
    </cdr:to>
    <cdr:sp macro="" textlink="">
      <cdr:nvSpPr>
        <cdr:cNvPr id="41" name="四角形吹き出し 40"/>
        <cdr:cNvSpPr/>
      </cdr:nvSpPr>
      <cdr:spPr>
        <a:xfrm xmlns:a="http://schemas.openxmlformats.org/drawingml/2006/main">
          <a:off x="6635357" y="2973686"/>
          <a:ext cx="681289" cy="307361"/>
        </a:xfrm>
        <a:prstGeom xmlns:a="http://schemas.openxmlformats.org/drawingml/2006/main" prst="wedgeRectCallout">
          <a:avLst>
            <a:gd name="adj1" fmla="val -61353"/>
            <a:gd name="adj2" fmla="val 299690"/>
          </a:avLst>
        </a:prstGeom>
        <a:solidFill xmlns:a="http://schemas.openxmlformats.org/drawingml/2006/main">
          <a:schemeClr val="accent2"/>
        </a:solidFill>
        <a:ln xmlns:a="http://schemas.openxmlformats.org/drawingml/2006/main" w="19050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altLang="ja-JP" sz="1600" b="1" dirty="0" smtClean="0">
              <a:ln w="0"/>
              <a:solidFill>
                <a:schemeClr val="bg1"/>
              </a:solidFill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rPr>
            <a:t>0.7%</a:t>
          </a:r>
        </a:p>
      </cdr:txBody>
    </cdr:sp>
  </cdr:relSizeAnchor>
  <cdr:relSizeAnchor xmlns:cdr="http://schemas.openxmlformats.org/drawingml/2006/chartDrawing">
    <cdr:from>
      <cdr:x>0.13475</cdr:x>
      <cdr:y>0.21796</cdr:y>
    </cdr:from>
    <cdr:to>
      <cdr:x>0.20683</cdr:x>
      <cdr:y>0.29384</cdr:y>
    </cdr:to>
    <cdr:sp macro="" textlink="">
      <cdr:nvSpPr>
        <cdr:cNvPr id="2" name="テキスト ボックス 1"/>
        <cdr:cNvSpPr txBox="1"/>
      </cdr:nvSpPr>
      <cdr:spPr>
        <a:xfrm xmlns:a="http://schemas.openxmlformats.org/drawingml/2006/main">
          <a:off x="1150774" y="1157413"/>
          <a:ext cx="615554" cy="4029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altLang="ja-JP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4.79</a:t>
          </a:r>
          <a:endParaRPr lang="ja-JP" altLang="en-US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0.6649</cdr:x>
      <cdr:y>0.74321</cdr:y>
    </cdr:from>
    <cdr:to>
      <cdr:x>0.74182</cdr:x>
      <cdr:y>0.82121</cdr:y>
    </cdr:to>
    <cdr:sp macro="" textlink="">
      <cdr:nvSpPr>
        <cdr:cNvPr id="34" name="テキスト ボックス 1"/>
        <cdr:cNvSpPr txBox="1"/>
      </cdr:nvSpPr>
      <cdr:spPr>
        <a:xfrm xmlns:a="http://schemas.openxmlformats.org/drawingml/2006/main">
          <a:off x="5678330" y="3946663"/>
          <a:ext cx="656859" cy="4142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ja-JP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0.58</a:t>
          </a:r>
          <a:endParaRPr lang="ja-JP" altLang="en-US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0.5303</cdr:x>
      <cdr:y>0.65672</cdr:y>
    </cdr:from>
    <cdr:to>
      <cdr:x>0.61176</cdr:x>
      <cdr:y>0.72427</cdr:y>
    </cdr:to>
    <cdr:sp macro="" textlink="">
      <cdr:nvSpPr>
        <cdr:cNvPr id="42" name="テキスト ボックス 1"/>
        <cdr:cNvSpPr txBox="1"/>
      </cdr:nvSpPr>
      <cdr:spPr>
        <a:xfrm xmlns:a="http://schemas.openxmlformats.org/drawingml/2006/main">
          <a:off x="4528821" y="3487398"/>
          <a:ext cx="695659" cy="3586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ja-JP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1.31</a:t>
          </a:r>
          <a:endParaRPr lang="ja-JP" altLang="en-US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0.39765</cdr:x>
      <cdr:y>0.67797</cdr:y>
    </cdr:from>
    <cdr:to>
      <cdr:x>0.4703</cdr:x>
      <cdr:y>0.74618</cdr:y>
    </cdr:to>
    <cdr:sp macro="" textlink="">
      <cdr:nvSpPr>
        <cdr:cNvPr id="43" name="テキスト ボックス 1"/>
        <cdr:cNvSpPr txBox="1"/>
      </cdr:nvSpPr>
      <cdr:spPr>
        <a:xfrm xmlns:a="http://schemas.openxmlformats.org/drawingml/2006/main">
          <a:off x="3395952" y="3600239"/>
          <a:ext cx="620420" cy="3621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ja-JP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1.21</a:t>
          </a:r>
          <a:endParaRPr lang="ja-JP" altLang="en-US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0.26417</cdr:x>
      <cdr:y>0.65421</cdr:y>
    </cdr:from>
    <cdr:to>
      <cdr:x>0.33856</cdr:x>
      <cdr:y>0.73199</cdr:y>
    </cdr:to>
    <cdr:sp macro="" textlink="">
      <cdr:nvSpPr>
        <cdr:cNvPr id="44" name="テキスト ボックス 1"/>
        <cdr:cNvSpPr txBox="1"/>
      </cdr:nvSpPr>
      <cdr:spPr>
        <a:xfrm xmlns:a="http://schemas.openxmlformats.org/drawingml/2006/main">
          <a:off x="2256008" y="3474056"/>
          <a:ext cx="635289" cy="4130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ja-JP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1.28</a:t>
          </a:r>
          <a:endParaRPr lang="ja-JP" altLang="en-US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0.79891</cdr:x>
      <cdr:y>0.68729</cdr:y>
    </cdr:from>
    <cdr:to>
      <cdr:x>0.87435</cdr:x>
      <cdr:y>0.7645</cdr:y>
    </cdr:to>
    <cdr:sp macro="" textlink="">
      <cdr:nvSpPr>
        <cdr:cNvPr id="45" name="テキスト ボックス 1"/>
        <cdr:cNvSpPr txBox="1"/>
      </cdr:nvSpPr>
      <cdr:spPr>
        <a:xfrm xmlns:a="http://schemas.openxmlformats.org/drawingml/2006/main">
          <a:off x="6822727" y="3649709"/>
          <a:ext cx="644282" cy="4100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ja-JP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1.11</a:t>
          </a:r>
          <a:endParaRPr lang="ja-JP" altLang="en-US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0.56539</cdr:x>
      <cdr:y>0.1198</cdr:y>
    </cdr:from>
    <cdr:to>
      <cdr:x>0.87999</cdr:x>
      <cdr:y>0.42059</cdr:y>
    </cdr:to>
    <cdr:sp macro="" textlink="">
      <cdr:nvSpPr>
        <cdr:cNvPr id="46" name="円形吹き出し 45"/>
        <cdr:cNvSpPr/>
      </cdr:nvSpPr>
      <cdr:spPr>
        <a:xfrm xmlns:a="http://schemas.openxmlformats.org/drawingml/2006/main">
          <a:off x="4265922" y="532844"/>
          <a:ext cx="2373687" cy="1337849"/>
        </a:xfrm>
        <a:prstGeom xmlns:a="http://schemas.openxmlformats.org/drawingml/2006/main" prst="wedgeEllipseCallout">
          <a:avLst>
            <a:gd name="adj1" fmla="val -47321"/>
            <a:gd name="adj2" fmla="val 62592"/>
          </a:avLst>
        </a:prstGeom>
        <a:solidFill xmlns:a="http://schemas.openxmlformats.org/drawingml/2006/main">
          <a:schemeClr val="tx2"/>
        </a:solidFill>
        <a:ln xmlns:a="http://schemas.openxmlformats.org/drawingml/2006/main" w="19050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wrap="none" lIns="144000" tIns="0" rIns="144000" bIns="720000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ja-JP" altLang="en-US" sz="2000" dirty="0" smtClean="0">
              <a:ln w="0"/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rPr>
            <a:t>ジャージ・</a:t>
          </a:r>
          <a:endParaRPr lang="en-US" altLang="ja-JP" sz="2000" dirty="0" smtClean="0">
            <a:ln w="0"/>
            <a:solidFill>
              <a:schemeClr val="bg1"/>
            </a:solidFill>
            <a:latin typeface="ＭＳ ゴシック" panose="020B0609070205080204" pitchFamily="49" charset="-128"/>
            <a:ea typeface="ＭＳ ゴシック" panose="020B0609070205080204" pitchFamily="49" charset="-128"/>
          </a:endParaRPr>
        </a:p>
        <a:p xmlns:a="http://schemas.openxmlformats.org/drawingml/2006/main">
          <a:pPr algn="ctr"/>
          <a:r>
            <a:rPr lang="ja-JP" altLang="en-US" sz="2000" dirty="0" smtClean="0">
              <a:ln w="0"/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rPr>
            <a:t>スウェットにおける</a:t>
          </a:r>
          <a:endParaRPr lang="en-US" altLang="ja-JP" sz="2000" dirty="0" smtClean="0">
            <a:ln w="0"/>
            <a:solidFill>
              <a:schemeClr val="bg1"/>
            </a:solidFill>
            <a:latin typeface="ＭＳ ゴシック" panose="020B0609070205080204" pitchFamily="49" charset="-128"/>
            <a:ea typeface="ＭＳ ゴシック" panose="020B0609070205080204" pitchFamily="49" charset="-128"/>
          </a:endParaRPr>
        </a:p>
        <a:p xmlns:a="http://schemas.openxmlformats.org/drawingml/2006/main">
          <a:pPr algn="ctr"/>
          <a:r>
            <a:rPr lang="ja-JP" altLang="en-US" sz="2000" dirty="0" smtClean="0">
              <a:ln w="0"/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rPr>
            <a:t>理想と現実の差</a:t>
          </a:r>
          <a:endParaRPr lang="en-US" altLang="ja-JP" sz="2000" dirty="0" smtClean="0">
            <a:ln w="0"/>
            <a:solidFill>
              <a:schemeClr val="bg1"/>
            </a:solidFill>
            <a:latin typeface="ＭＳ ゴシック" panose="020B0609070205080204" pitchFamily="49" charset="-128"/>
            <a:ea typeface="ＭＳ ゴシック" panose="020B0609070205080204" pitchFamily="49" charset="-128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0.09434</cdr:x>
      <cdr:y>0.02762</cdr:y>
    </cdr:from>
    <cdr:to>
      <cdr:x>0.09434</cdr:x>
      <cdr:y>0.75016</cdr:y>
    </cdr:to>
    <cdr:cxnSp macro="">
      <cdr:nvCxnSpPr>
        <cdr:cNvPr id="3" name="直線コネクタ 2"/>
        <cdr:cNvCxnSpPr>
          <a:cxnSpLocks xmlns:a="http://schemas.openxmlformats.org/drawingml/2006/main"/>
        </cdr:cNvCxnSpPr>
      </cdr:nvCxnSpPr>
      <cdr:spPr>
        <a:xfrm xmlns:a="http://schemas.openxmlformats.org/drawingml/2006/main" flipH="1">
          <a:off x="838899" y="178775"/>
          <a:ext cx="2" cy="4676352"/>
        </a:xfrm>
        <a:prstGeom xmlns:a="http://schemas.openxmlformats.org/drawingml/2006/main" prst="line">
          <a:avLst/>
        </a:prstGeom>
        <a:ln xmlns:a="http://schemas.openxmlformats.org/drawingml/2006/main" w="31750">
          <a:solidFill>
            <a:schemeClr val="tx1"/>
          </a:solidFill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0.09359</cdr:x>
      <cdr:y>0.65616</cdr:y>
    </cdr:from>
    <cdr:to>
      <cdr:x>0.98201</cdr:x>
      <cdr:y>0.65616</cdr:y>
    </cdr:to>
    <cdr:cxnSp macro="">
      <cdr:nvCxnSpPr>
        <cdr:cNvPr id="5" name="直線コネクタ 4"/>
        <cdr:cNvCxnSpPr/>
      </cdr:nvCxnSpPr>
      <cdr:spPr>
        <a:xfrm xmlns:a="http://schemas.openxmlformats.org/drawingml/2006/main" flipH="1">
          <a:off x="601361" y="3599935"/>
          <a:ext cx="5708527" cy="0"/>
        </a:xfrm>
        <a:prstGeom xmlns:a="http://schemas.openxmlformats.org/drawingml/2006/main" prst="line">
          <a:avLst/>
        </a:prstGeom>
        <a:ln xmlns:a="http://schemas.openxmlformats.org/drawingml/2006/main" w="34925">
          <a:solidFill>
            <a:schemeClr val="tx1"/>
          </a:solidFill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149AE2-1414-41AA-9288-78212F9BF4AB}" type="datetimeFigureOut">
              <a:rPr kumimoji="1" lang="ja-JP" altLang="en-US" smtClean="0"/>
              <a:t>2016/6/24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32925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48100" y="9432925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20B5F0-EC94-4801-9E01-46977A4927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315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DF1B55-EAD5-49B3-A1C9-7791AA80C3DB}" type="datetimeFigureOut">
              <a:rPr kumimoji="1" lang="ja-JP" altLang="en-US" smtClean="0"/>
              <a:t>2016/6/24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63638" y="1241425"/>
            <a:ext cx="4467225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9486"/>
            <a:ext cx="5435600" cy="3910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15365A-018A-401D-A678-4740867A770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5884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5365A-018A-401D-A678-4740867A7701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31671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5365A-018A-401D-A678-4740867A7701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80954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5365A-018A-401D-A678-4740867A7701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03982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5365A-018A-401D-A678-4740867A7701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47291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5365A-018A-401D-A678-4740867A7701}" type="slidenum">
              <a:rPr kumimoji="1" lang="ja-JP" altLang="en-US" smtClean="0"/>
              <a:t>30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57911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5365A-018A-401D-A678-4740867A7701}" type="slidenum">
              <a:rPr kumimoji="1" lang="ja-JP" altLang="en-US" smtClean="0"/>
              <a:t>32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29570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5365A-018A-401D-A678-4740867A7701}" type="slidenum">
              <a:rPr kumimoji="1" lang="ja-JP" altLang="en-US" smtClean="0"/>
              <a:t>35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08840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5365A-018A-401D-A678-4740867A7701}" type="slidenum">
              <a:rPr kumimoji="1" lang="ja-JP" altLang="en-US" smtClean="0"/>
              <a:t>36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29764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5365A-018A-401D-A678-4740867A7701}" type="slidenum">
              <a:rPr kumimoji="1" lang="ja-JP" altLang="en-US" smtClean="0"/>
              <a:t>37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82516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5365A-018A-401D-A678-4740867A7701}" type="slidenum">
              <a:rPr kumimoji="1" lang="ja-JP" altLang="en-US" smtClean="0"/>
              <a:t>38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99750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5365A-018A-401D-A678-4740867A7701}" type="slidenum">
              <a:rPr kumimoji="1" lang="ja-JP" altLang="en-US" smtClean="0"/>
              <a:t>40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331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5365A-018A-401D-A678-4740867A7701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14609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5365A-018A-401D-A678-4740867A7701}" type="slidenum">
              <a:rPr kumimoji="1" lang="ja-JP" altLang="en-US" smtClean="0"/>
              <a:t>44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11443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5365A-018A-401D-A678-4740867A7701}" type="slidenum">
              <a:rPr kumimoji="1" lang="ja-JP" altLang="en-US" smtClean="0"/>
              <a:t>47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19512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5365A-018A-401D-A678-4740867A7701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30119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5365A-018A-401D-A678-4740867A7701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42748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2D4008-78D0-45C9-A41A-33750D93056E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46759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2D4008-78D0-45C9-A41A-33750D93056E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82816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5365A-018A-401D-A678-4740867A7701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06845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5365A-018A-401D-A678-4740867A7701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8051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5365A-018A-401D-A678-4740867A7701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23439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140024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57964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532976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タイトル 11"/>
          <p:cNvSpPr>
            <a:spLocks noGrp="1"/>
          </p:cNvSpPr>
          <p:nvPr>
            <p:ph type="title"/>
          </p:nvPr>
        </p:nvSpPr>
        <p:spPr>
          <a:xfrm>
            <a:off x="359532" y="292342"/>
            <a:ext cx="8640960" cy="396044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6" name="フッター プレースホルダー 3"/>
          <p:cNvSpPr>
            <a:spLocks noGrp="1"/>
          </p:cNvSpPr>
          <p:nvPr>
            <p:ph type="ftr" sz="quarter" idx="3"/>
          </p:nvPr>
        </p:nvSpPr>
        <p:spPr>
          <a:xfrm>
            <a:off x="85348" y="6580850"/>
            <a:ext cx="583704" cy="19078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lIns="0" tIns="36000" rIns="0" bIns="18000" anchor="ctr" anchorCtr="0">
            <a:spAutoFit/>
          </a:bodyPr>
          <a:lstStyle>
            <a:lvl1pPr algn="ctr">
              <a:lnSpc>
                <a:spcPct val="120000"/>
              </a:lnSpc>
              <a:defRPr sz="738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10" name="Rectangle 10"/>
          <p:cNvSpPr>
            <a:spLocks noChangeArrowheads="1"/>
          </p:cNvSpPr>
          <p:nvPr userDrawn="1"/>
        </p:nvSpPr>
        <p:spPr bwMode="auto">
          <a:xfrm>
            <a:off x="0" y="530131"/>
            <a:ext cx="65" cy="25577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/>
        </p:spPr>
        <p:txBody>
          <a:bodyPr wrap="none" lIns="0" tIns="0" rIns="0" bIns="0" anchor="ctr">
            <a:spAutoFit/>
          </a:bodyPr>
          <a:lstStyle/>
          <a:p>
            <a:endParaRPr lang="ja-JP" altLang="en-US" sz="1662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035679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1"/>
          <p:cNvSpPr txBox="1">
            <a:spLocks/>
          </p:cNvSpPr>
          <p:nvPr userDrawn="1"/>
        </p:nvSpPr>
        <p:spPr>
          <a:xfrm>
            <a:off x="6923314" y="63445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457200" rtl="0" eaLnBrk="1" latinLnBrk="0" hangingPunct="1"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760B5DE-736D-4E64-9BD9-684AD212D2D4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050480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1"/>
          <p:cNvSpPr txBox="1">
            <a:spLocks/>
          </p:cNvSpPr>
          <p:nvPr userDrawn="1"/>
        </p:nvSpPr>
        <p:spPr>
          <a:xfrm>
            <a:off x="6923314" y="63445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457200" rtl="0" eaLnBrk="1" latinLnBrk="0" hangingPunct="1"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760B5DE-736D-4E64-9BD9-684AD212D2D4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52135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1"/>
          <p:cNvSpPr txBox="1">
            <a:spLocks/>
          </p:cNvSpPr>
          <p:nvPr userDrawn="1"/>
        </p:nvSpPr>
        <p:spPr>
          <a:xfrm>
            <a:off x="6923314" y="63445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457200" rtl="0" eaLnBrk="1" latinLnBrk="0" hangingPunct="1"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760B5DE-736D-4E64-9BD9-684AD212D2D4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909065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59532" y="292342"/>
            <a:ext cx="8640960" cy="396044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1364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287392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399" y="4734560"/>
            <a:ext cx="8289471" cy="1934210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35387" y="157134"/>
            <a:ext cx="3477984" cy="1532731"/>
          </a:xfrm>
          <a:prstGeom prst="rect">
            <a:avLst/>
          </a:prstGeom>
        </p:spPr>
      </p:pic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95473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07665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C00000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スライド番号プレースホルダー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421721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37237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58174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21434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49019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alphaModFix amt="90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>
          <a:xfrm>
            <a:off x="7017443" y="63445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760B5DE-736D-4E64-9BD9-684AD212D2D4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08139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4" r:id="rId12"/>
    <p:sldLayoutId id="2147483666" r:id="rId13"/>
    <p:sldLayoutId id="2147483667" r:id="rId14"/>
    <p:sldLayoutId id="2147483668" r:id="rId15"/>
    <p:sldLayoutId id="2147483684" r:id="rId16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13" Type="http://schemas.openxmlformats.org/officeDocument/2006/relationships/image" Target="../media/image13.emf"/><Relationship Id="rId3" Type="http://schemas.openxmlformats.org/officeDocument/2006/relationships/image" Target="../media/image2.emf"/><Relationship Id="rId7" Type="http://schemas.openxmlformats.org/officeDocument/2006/relationships/image" Target="../media/image7.emf"/><Relationship Id="rId12" Type="http://schemas.openxmlformats.org/officeDocument/2006/relationships/image" Target="../media/image1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emf"/><Relationship Id="rId11" Type="http://schemas.openxmlformats.org/officeDocument/2006/relationships/image" Target="../media/image11.emf"/><Relationship Id="rId5" Type="http://schemas.openxmlformats.org/officeDocument/2006/relationships/image" Target="../media/image5.emf"/><Relationship Id="rId10" Type="http://schemas.openxmlformats.org/officeDocument/2006/relationships/image" Target="../media/image10.emf"/><Relationship Id="rId4" Type="http://schemas.openxmlformats.org/officeDocument/2006/relationships/image" Target="../media/image4.emf"/><Relationship Id="rId9" Type="http://schemas.openxmlformats.org/officeDocument/2006/relationships/image" Target="../media/image9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5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emf"/><Relationship Id="rId5" Type="http://schemas.openxmlformats.org/officeDocument/2006/relationships/image" Target="../media/image22.emf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emf"/><Relationship Id="rId5" Type="http://schemas.openxmlformats.org/officeDocument/2006/relationships/image" Target="../media/image34.emf"/><Relationship Id="rId4" Type="http://schemas.openxmlformats.org/officeDocument/2006/relationships/image" Target="../media/image22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51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4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emf"/><Relationship Id="rId5" Type="http://schemas.openxmlformats.org/officeDocument/2006/relationships/image" Target="../media/image35.emf"/><Relationship Id="rId4" Type="http://schemas.openxmlformats.org/officeDocument/2006/relationships/image" Target="../media/image5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32.png"/><Relationship Id="rId7" Type="http://schemas.openxmlformats.org/officeDocument/2006/relationships/image" Target="../media/image22.em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emf"/><Relationship Id="rId5" Type="http://schemas.openxmlformats.org/officeDocument/2006/relationships/image" Target="../media/image52.png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G"/><Relationship Id="rId4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emf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9" Type="http://schemas.openxmlformats.org/officeDocument/2006/relationships/image" Target="../media/image1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56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2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image" Target="../media/image6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19.emf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20.emf"/><Relationship Id="rId7" Type="http://schemas.openxmlformats.org/officeDocument/2006/relationships/image" Target="../media/image22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emf"/><Relationship Id="rId11" Type="http://schemas.openxmlformats.org/officeDocument/2006/relationships/image" Target="../media/image25.emf"/><Relationship Id="rId5" Type="http://schemas.openxmlformats.org/officeDocument/2006/relationships/image" Target="../media/image8.emf"/><Relationship Id="rId10" Type="http://schemas.openxmlformats.org/officeDocument/2006/relationships/image" Target="../media/image13.emf"/><Relationship Id="rId4" Type="http://schemas.openxmlformats.org/officeDocument/2006/relationships/image" Target="../media/image21.png"/><Relationship Id="rId9" Type="http://schemas.openxmlformats.org/officeDocument/2006/relationships/image" Target="../media/image24.em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stage.jst.go.jp/article/jjpsy1926/55/3/55_3_184/_pdf" TargetMode="External"/><Relationship Id="rId2" Type="http://schemas.openxmlformats.org/officeDocument/2006/relationships/hyperlink" Target="file:///C:\Users\&#38597;&#36020;\Documents\&#12522;&#12531;&#12463;.pptx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file:///\\nwfs\home\shakoug\s1411245\WinFiles\Desktop\%5d%5d.pptx" TargetMode="Externa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19.emf"/><Relationship Id="rId4" Type="http://schemas.openxmlformats.org/officeDocument/2006/relationships/image" Target="../media/image5.emf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emf"/><Relationship Id="rId4" Type="http://schemas.openxmlformats.org/officeDocument/2006/relationships/image" Target="../media/image27.jp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0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6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図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743" y="2888246"/>
            <a:ext cx="5333529" cy="3801452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1641" y="4357791"/>
            <a:ext cx="862974" cy="1988594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306614">
            <a:off x="475110" y="2790916"/>
            <a:ext cx="1397896" cy="3572074"/>
          </a:xfrm>
          <a:prstGeom prst="rect">
            <a:avLst/>
          </a:prstGeom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75569" y="4371990"/>
            <a:ext cx="869322" cy="1828595"/>
          </a:xfrm>
          <a:prstGeom prst="rect">
            <a:avLst/>
          </a:prstGeom>
        </p:spPr>
      </p:pic>
      <p:pic>
        <p:nvPicPr>
          <p:cNvPr id="28" name="図 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33451">
            <a:off x="7923781" y="2061668"/>
            <a:ext cx="811662" cy="2481815"/>
          </a:xfrm>
          <a:prstGeom prst="rect">
            <a:avLst/>
          </a:prstGeom>
        </p:spPr>
      </p:pic>
      <p:pic>
        <p:nvPicPr>
          <p:cNvPr id="30" name="図 2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047455">
            <a:off x="3124010" y="4563771"/>
            <a:ext cx="1673629" cy="935263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52390">
            <a:off x="6670481" y="3852222"/>
            <a:ext cx="1011022" cy="588381"/>
          </a:xfrm>
          <a:prstGeom prst="rect">
            <a:avLst/>
          </a:prstGeom>
        </p:spPr>
      </p:pic>
      <p:sp>
        <p:nvSpPr>
          <p:cNvPr id="37" name="テキスト ボックス 36"/>
          <p:cNvSpPr txBox="1"/>
          <p:nvPr/>
        </p:nvSpPr>
        <p:spPr>
          <a:xfrm rot="21196358">
            <a:off x="-119460" y="712133"/>
            <a:ext cx="932763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1500" b="1" dirty="0" smtClean="0">
                <a:ln w="19050">
                  <a:noFill/>
                </a:ln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lgerian" panose="04020705040A02060702" pitchFamily="82" charset="0"/>
                <a:ea typeface="ＭＳ ゴシック" panose="020B0609070205080204" pitchFamily="49" charset="-128"/>
                <a:cs typeface="Apple Chancery"/>
              </a:rPr>
              <a:t>T</a:t>
            </a:r>
            <a:r>
              <a:rPr lang="en-US" altLang="ja-JP" sz="4400" b="1" dirty="0" smtClean="0">
                <a:ln w="19050">
                  <a:noFill/>
                </a:ln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lgerian" panose="04020705040A02060702" pitchFamily="82" charset="0"/>
                <a:ea typeface="ＭＳ ゴシック" panose="020B0609070205080204" pitchFamily="49" charset="-128"/>
                <a:cs typeface="Apple Chancery"/>
              </a:rPr>
              <a:t>ravel </a:t>
            </a:r>
            <a:r>
              <a:rPr lang="en-US" altLang="ja-JP" sz="11500" b="1" dirty="0" smtClean="0">
                <a:ln w="19050">
                  <a:noFill/>
                </a:ln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lgerian" panose="04020705040A02060702" pitchFamily="82" charset="0"/>
                <a:ea typeface="ＭＳ ゴシック" panose="020B0609070205080204" pitchFamily="49" charset="-128"/>
                <a:cs typeface="Apple Chancery"/>
              </a:rPr>
              <a:t>P</a:t>
            </a:r>
            <a:r>
              <a:rPr lang="en-US" altLang="ja-JP" sz="4400" b="1" dirty="0" smtClean="0">
                <a:ln w="19050">
                  <a:noFill/>
                </a:ln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lgerian" panose="04020705040A02060702" pitchFamily="82" charset="0"/>
                <a:ea typeface="ＭＳ ゴシック" panose="020B0609070205080204" pitchFamily="49" charset="-128"/>
                <a:cs typeface="Apple Chancery"/>
              </a:rPr>
              <a:t>lace </a:t>
            </a:r>
            <a:r>
              <a:rPr lang="en-US" altLang="ja-JP" sz="11500" b="1" dirty="0" smtClean="0">
                <a:ln w="19050">
                  <a:noFill/>
                </a:ln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lgerian" panose="04020705040A02060702" pitchFamily="82" charset="0"/>
                <a:ea typeface="ＭＳ ゴシック" panose="020B0609070205080204" pitchFamily="49" charset="-128"/>
                <a:cs typeface="Apple Chancery"/>
              </a:rPr>
              <a:t>O</a:t>
            </a:r>
            <a:r>
              <a:rPr lang="en-US" altLang="ja-JP" sz="4400" b="1" dirty="0" smtClean="0">
                <a:ln w="19050">
                  <a:noFill/>
                </a:ln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lgerian" panose="04020705040A02060702" pitchFamily="82" charset="0"/>
                <a:ea typeface="ＭＳ ゴシック" panose="020B0609070205080204" pitchFamily="49" charset="-128"/>
                <a:cs typeface="Apple Chancery"/>
              </a:rPr>
              <a:t>share</a:t>
            </a:r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576254" y="2788869"/>
            <a:ext cx="79362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8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arker Felt"/>
                <a:ea typeface="HGS創英角ｺﾞｼｯｸUB"/>
                <a:cs typeface="Marker Felt"/>
              </a:rPr>
              <a:t>〜</a:t>
            </a:r>
            <a:r>
              <a:rPr lang="ja-JP" altLang="en-US" sz="28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arker Felt"/>
                <a:ea typeface="HGS創英角ｺﾞｼｯｸUB"/>
                <a:cs typeface="Marker Felt"/>
              </a:rPr>
              <a:t>大学生を対象とした</a:t>
            </a:r>
            <a:endParaRPr lang="en-US" altLang="ja-JP" sz="28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arker Felt"/>
              <a:ea typeface="HGS創英角ｺﾞｼｯｸUB"/>
              <a:cs typeface="Marker Felt"/>
            </a:endParaRPr>
          </a:p>
          <a:p>
            <a:pPr algn="ctr"/>
            <a:r>
              <a:rPr lang="ja-JP" altLang="en-US" sz="28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arker Felt"/>
                <a:ea typeface="HGS創英角ｺﾞｼｯｸUB"/>
                <a:cs typeface="Marker Felt"/>
              </a:rPr>
              <a:t>交通手段と被服行動の関連</a:t>
            </a:r>
            <a:r>
              <a:rPr lang="en-US" altLang="ja-JP" sz="28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arker Felt"/>
                <a:ea typeface="HGS創英角ｺﾞｼｯｸUB"/>
                <a:cs typeface="Marker Felt"/>
              </a:rPr>
              <a:t>〜</a:t>
            </a:r>
            <a:endParaRPr kumimoji="1" lang="ja-JP" altLang="en-US" sz="28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arker Felt"/>
              <a:ea typeface="HGS創英角ｺﾞｼｯｸUB"/>
              <a:cs typeface="Marker Felt"/>
            </a:endParaRPr>
          </a:p>
        </p:txBody>
      </p:sp>
      <p:pic>
        <p:nvPicPr>
          <p:cNvPr id="45" name="図 4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375038">
            <a:off x="5690438" y="1224294"/>
            <a:ext cx="1062282" cy="269787"/>
          </a:xfrm>
          <a:prstGeom prst="rect">
            <a:avLst/>
          </a:prstGeom>
        </p:spPr>
      </p:pic>
      <p:pic>
        <p:nvPicPr>
          <p:cNvPr id="53" name="図 5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229871">
            <a:off x="484397" y="1050999"/>
            <a:ext cx="971576" cy="542939"/>
          </a:xfrm>
          <a:prstGeom prst="rect">
            <a:avLst/>
          </a:prstGeom>
        </p:spPr>
      </p:pic>
      <p:pic>
        <p:nvPicPr>
          <p:cNvPr id="55" name="図 5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99388" y="1399336"/>
            <a:ext cx="752362" cy="487642"/>
          </a:xfrm>
          <a:prstGeom prst="rect">
            <a:avLst/>
          </a:prstGeom>
        </p:spPr>
      </p:pic>
      <p:pic>
        <p:nvPicPr>
          <p:cNvPr id="56" name="図 5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590802">
            <a:off x="5803535" y="554641"/>
            <a:ext cx="912373" cy="598986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5874615" y="4490787"/>
            <a:ext cx="3269386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/>
            <a:r>
              <a:rPr kumimoji="0" lang="en-US" altLang="ja-JP" b="1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2016</a:t>
            </a:r>
            <a:r>
              <a:rPr kumimoji="0" lang="ja-JP" altLang="en-US" b="1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年度　都市</a:t>
            </a:r>
            <a:r>
              <a:rPr kumimoji="0" lang="ja-JP" altLang="en-US" b="1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計画実習</a:t>
            </a:r>
            <a:endParaRPr kumimoji="0" lang="en-US" altLang="ja-JP" b="1" dirty="0">
              <a:ln w="31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lvl="0" defTabSz="914400"/>
            <a:r>
              <a:rPr kumimoji="0" lang="ja-JP" altLang="en-US" b="1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社会的</a:t>
            </a:r>
            <a:r>
              <a:rPr kumimoji="0" lang="ja-JP" altLang="en-US" b="1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ジレンマ班</a:t>
            </a:r>
            <a:endParaRPr kumimoji="0" lang="en-US" altLang="ja-JP" sz="1600" b="1" dirty="0">
              <a:ln w="31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lvl="0" defTabSz="914400"/>
            <a:r>
              <a:rPr kumimoji="0" lang="en-US" altLang="ja-JP" sz="1600" b="1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【</a:t>
            </a:r>
            <a:r>
              <a:rPr kumimoji="0" lang="ja-JP" altLang="en-US" sz="1600" b="1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担当教員</a:t>
            </a:r>
            <a:r>
              <a:rPr kumimoji="0" lang="en-US" altLang="ja-JP" sz="1600" b="1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】</a:t>
            </a:r>
            <a:r>
              <a:rPr kumimoji="0" lang="ja-JP" altLang="en-US" sz="1600" b="1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谷口綾子</a:t>
            </a:r>
            <a:endParaRPr kumimoji="0" lang="en-US" altLang="ja-JP" sz="1600" b="1" dirty="0">
              <a:ln w="31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lvl="0" defTabSz="914400"/>
            <a:r>
              <a:rPr kumimoji="0" lang="en-US" altLang="ja-JP" sz="1600" b="1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【TA】</a:t>
            </a:r>
            <a:r>
              <a:rPr kumimoji="0" lang="ja-JP" altLang="en-US" sz="1600" b="1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佐々木洋典</a:t>
            </a:r>
            <a:endParaRPr kumimoji="0" lang="en-US" altLang="ja-JP" sz="1600" b="1" dirty="0">
              <a:ln w="31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lvl="0" defTabSz="914400"/>
            <a:r>
              <a:rPr kumimoji="0" lang="en-US" altLang="ja-JP" sz="1600" b="1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【</a:t>
            </a:r>
            <a:r>
              <a:rPr kumimoji="0" lang="ja-JP" altLang="en-US" sz="1600" b="1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班員</a:t>
            </a:r>
            <a:r>
              <a:rPr kumimoji="0" lang="en-US" altLang="ja-JP" sz="1600" b="1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】</a:t>
            </a:r>
            <a:r>
              <a:rPr kumimoji="0" lang="ja-JP" altLang="en-US" sz="1600" b="1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◎瀬藤乃介　○二神克也</a:t>
            </a:r>
            <a:endParaRPr kumimoji="0" lang="en-US" altLang="ja-JP" sz="1600" b="1" dirty="0">
              <a:ln w="31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lvl="0" defTabSz="914400"/>
            <a:r>
              <a:rPr kumimoji="0" lang="ja-JP" altLang="en-US" sz="1600" b="1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飯野雅貴　岩岡宏樹</a:t>
            </a:r>
            <a:endParaRPr kumimoji="0" lang="en-US" altLang="ja-JP" sz="1600" b="1" dirty="0">
              <a:ln w="31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lvl="0" defTabSz="914400"/>
            <a:r>
              <a:rPr kumimoji="0" lang="ja-JP" altLang="en-US" sz="1600" b="1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川嶋優旗　柴田崚平　高木力貴也</a:t>
            </a:r>
            <a:endParaRPr kumimoji="0" lang="en-US" altLang="ja-JP" sz="1600" b="1" dirty="0">
              <a:ln w="31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lvl="0" defTabSz="914400"/>
            <a:r>
              <a:rPr kumimoji="0" lang="ja-JP" altLang="en-US" sz="1600" b="1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ダシドンドグオノンバヤル　</a:t>
            </a:r>
            <a:endParaRPr kumimoji="0" lang="en-US" altLang="ja-JP" sz="1600" b="1" dirty="0">
              <a:ln w="31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lvl="0" defTabSz="914400"/>
            <a:r>
              <a:rPr kumimoji="0" lang="ja-JP" altLang="en-US" sz="1600" b="1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日高大志</a:t>
            </a:r>
            <a:endParaRPr kumimoji="0" lang="en-US" altLang="ja-JP" sz="1600" b="1" dirty="0">
              <a:ln w="31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 rot="21194071">
            <a:off x="6853839" y="961331"/>
            <a:ext cx="18435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>
                <a:solidFill>
                  <a:schemeClr val="tx2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おしゃれ</a:t>
            </a:r>
            <a:endParaRPr kumimoji="1" lang="ja-JP" altLang="en-US" sz="2000" dirty="0">
              <a:solidFill>
                <a:schemeClr val="tx2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1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6676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ボックス 8"/>
          <p:cNvSpPr txBox="1"/>
          <p:nvPr/>
        </p:nvSpPr>
        <p:spPr>
          <a:xfrm>
            <a:off x="1942351" y="1525356"/>
            <a:ext cx="4876801" cy="769441"/>
          </a:xfrm>
          <a:prstGeom prst="rect">
            <a:avLst/>
          </a:prstGeom>
          <a:solidFill>
            <a:srgbClr val="0C443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ja-JP" altLang="en-US" sz="4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学校の景観</a:t>
            </a:r>
            <a:r>
              <a:rPr kumimoji="1" lang="en-US" altLang="ja-JP" sz="4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down</a:t>
            </a:r>
            <a:r>
              <a:rPr kumimoji="1" lang="ja-JP" altLang="en-US" sz="4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↓</a:t>
            </a:r>
            <a:endParaRPr kumimoji="1" lang="ja-JP" altLang="en-US" sz="44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485150" y="2632441"/>
            <a:ext cx="5791200" cy="769441"/>
          </a:xfrm>
          <a:prstGeom prst="rect">
            <a:avLst/>
          </a:prstGeom>
          <a:solidFill>
            <a:srgbClr val="0C443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ja-JP" altLang="en-US" sz="4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学校のイメージ</a:t>
            </a:r>
            <a:r>
              <a:rPr kumimoji="1" lang="en-US" altLang="ja-JP" sz="4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down</a:t>
            </a:r>
            <a:r>
              <a:rPr kumimoji="1" lang="ja-JP" altLang="en-US" sz="4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↓</a:t>
            </a:r>
            <a:endParaRPr kumimoji="1" lang="ja-JP" altLang="en-US" sz="44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2" name="右矢印 11"/>
          <p:cNvSpPr/>
          <p:nvPr/>
        </p:nvSpPr>
        <p:spPr>
          <a:xfrm rot="5400000">
            <a:off x="3868269" y="3464225"/>
            <a:ext cx="1024962" cy="1544043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653353" y="5070611"/>
            <a:ext cx="7454794" cy="106182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0" rIns="91440" bIns="45720">
            <a:spAutoFit/>
          </a:bodyPr>
          <a:lstStyle/>
          <a:p>
            <a:pPr algn="ctr"/>
            <a:r>
              <a:rPr lang="ja-JP" altLang="en-US" sz="6600" b="0" cap="none" spc="0" dirty="0" smtClean="0">
                <a:ln w="0"/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社会的ジレンマ</a:t>
            </a:r>
            <a:endParaRPr lang="ja-JP" altLang="en-US" sz="6600" b="0" cap="none" spc="0" dirty="0">
              <a:ln w="0"/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" name="雲形吹き出し 1"/>
          <p:cNvSpPr/>
          <p:nvPr/>
        </p:nvSpPr>
        <p:spPr>
          <a:xfrm>
            <a:off x="6591687" y="1050906"/>
            <a:ext cx="2552313" cy="1179986"/>
          </a:xfrm>
          <a:prstGeom prst="cloudCallout">
            <a:avLst>
              <a:gd name="adj1" fmla="val -46619"/>
              <a:gd name="adj2" fmla="val 47544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0" rIns="288000" rtlCol="0" anchor="ctr">
            <a:normAutofit fontScale="85000" lnSpcReduction="20000"/>
          </a:bodyPr>
          <a:lstStyle/>
          <a:p>
            <a:pPr algn="ctr"/>
            <a:r>
              <a:rPr kumimoji="1" lang="ja-JP" altLang="en-US" sz="3200" dirty="0" smtClean="0">
                <a:solidFill>
                  <a:schemeClr val="tx1"/>
                </a:solidFill>
              </a:rPr>
              <a:t>　　</a:t>
            </a:r>
            <a:r>
              <a:rPr lang="ja-JP" altLang="en-US" sz="3200" dirty="0">
                <a:solidFill>
                  <a:schemeClr val="tx1"/>
                </a:solidFill>
              </a:rPr>
              <a:t>既存</a:t>
            </a:r>
            <a:r>
              <a:rPr kumimoji="1" lang="ja-JP" altLang="en-US" sz="3200" dirty="0" smtClean="0">
                <a:solidFill>
                  <a:schemeClr val="tx1"/>
                </a:solidFill>
              </a:rPr>
              <a:t>研究で</a:t>
            </a:r>
            <a:endParaRPr kumimoji="1" lang="en-US" altLang="ja-JP" sz="3200" dirty="0" smtClean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3200" dirty="0" smtClean="0">
                <a:solidFill>
                  <a:schemeClr val="tx1"/>
                </a:solidFill>
              </a:rPr>
              <a:t>　　立証済み</a:t>
            </a:r>
            <a:endParaRPr kumimoji="1" lang="ja-JP" altLang="en-US" sz="3200" dirty="0">
              <a:solidFill>
                <a:schemeClr val="tx1"/>
              </a:solidFill>
            </a:endParaRPr>
          </a:p>
        </p:txBody>
      </p:sp>
      <p:sp>
        <p:nvSpPr>
          <p:cNvPr id="11" name="雲形吹き出し 10"/>
          <p:cNvSpPr/>
          <p:nvPr/>
        </p:nvSpPr>
        <p:spPr>
          <a:xfrm>
            <a:off x="229211" y="3520136"/>
            <a:ext cx="3426280" cy="1077492"/>
          </a:xfrm>
          <a:prstGeom prst="cloudCallout">
            <a:avLst>
              <a:gd name="adj1" fmla="val 42245"/>
              <a:gd name="adj2" fmla="val -65656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288000" tIns="72000" rIns="0" bIns="144000" rtlCol="0" anchor="ctr">
            <a:normAutofit/>
          </a:bodyPr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するかもしれない</a:t>
            </a:r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10</a:t>
            </a:fld>
            <a:endParaRPr lang="ja-JP" altLang="en-US" dirty="0"/>
          </a:p>
        </p:txBody>
      </p:sp>
      <p:sp>
        <p:nvSpPr>
          <p:cNvPr id="17" name="テキスト ボックス 16"/>
          <p:cNvSpPr txBox="1"/>
          <p:nvPr/>
        </p:nvSpPr>
        <p:spPr>
          <a:xfrm flipH="1">
            <a:off x="-1" y="584775"/>
            <a:ext cx="9144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一人</a:t>
            </a:r>
            <a:r>
              <a:rPr lang="ja-JP" altLang="en-US" sz="32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一人</a:t>
            </a:r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</a:t>
            </a:r>
            <a:r>
              <a:rPr lang="ja-JP" altLang="en-US" sz="3200" dirty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「まあいっか」</a:t>
            </a:r>
            <a:r>
              <a:rPr lang="ja-JP" altLang="en-US" sz="32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が集まると</a:t>
            </a:r>
            <a:r>
              <a:rPr lang="en-US" altLang="ja-JP" sz="32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380027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 animBg="1"/>
      <p:bldP spid="2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右矢印吹き出し 18"/>
          <p:cNvSpPr/>
          <p:nvPr/>
        </p:nvSpPr>
        <p:spPr>
          <a:xfrm>
            <a:off x="3881064" y="908751"/>
            <a:ext cx="2632851" cy="1903666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 flipH="1">
            <a:off x="1" y="0"/>
            <a:ext cx="28574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発表の手順</a:t>
            </a:r>
            <a:endParaRPr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1" name="右矢印吹き出し 10"/>
          <p:cNvSpPr/>
          <p:nvPr/>
        </p:nvSpPr>
        <p:spPr>
          <a:xfrm>
            <a:off x="626408" y="1276346"/>
            <a:ext cx="1066800" cy="4644918"/>
          </a:xfrm>
          <a:prstGeom prst="rightArrowCallout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背景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3" name="右矢印吹き出し 32"/>
          <p:cNvSpPr/>
          <p:nvPr/>
        </p:nvSpPr>
        <p:spPr>
          <a:xfrm>
            <a:off x="1722049" y="1276346"/>
            <a:ext cx="1066800" cy="4644918"/>
          </a:xfrm>
          <a:prstGeom prst="rightArrowCallout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目的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6" name="右矢印吹き出し 35"/>
          <p:cNvSpPr/>
          <p:nvPr/>
        </p:nvSpPr>
        <p:spPr>
          <a:xfrm>
            <a:off x="2817690" y="1032484"/>
            <a:ext cx="1066800" cy="2378803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仮説①仮説②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7" name="右矢印吹き出し 36"/>
          <p:cNvSpPr/>
          <p:nvPr/>
        </p:nvSpPr>
        <p:spPr>
          <a:xfrm>
            <a:off x="2817690" y="352590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</a:t>
            </a:r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③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8" name="右矢印吹き出し 37"/>
          <p:cNvSpPr/>
          <p:nvPr/>
        </p:nvSpPr>
        <p:spPr>
          <a:xfrm>
            <a:off x="2817690" y="490354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仮説④</a:t>
            </a:r>
            <a:endParaRPr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7641820" y="1276342"/>
            <a:ext cx="684448" cy="4644922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まとめ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5" name="右矢印吹き出し 44"/>
          <p:cNvSpPr/>
          <p:nvPr/>
        </p:nvSpPr>
        <p:spPr>
          <a:xfrm>
            <a:off x="3881065" y="3028967"/>
            <a:ext cx="2632850" cy="1558611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観察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調査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6" name="右矢印吹き出し 45"/>
          <p:cNvSpPr/>
          <p:nvPr/>
        </p:nvSpPr>
        <p:spPr>
          <a:xfrm>
            <a:off x="3884490" y="4788778"/>
            <a:ext cx="2632850" cy="1956510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高校生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5" name="右矢印吹き出し 14"/>
          <p:cNvSpPr/>
          <p:nvPr/>
        </p:nvSpPr>
        <p:spPr>
          <a:xfrm>
            <a:off x="6546181" y="1032484"/>
            <a:ext cx="1066800" cy="2378803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①結果②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6" name="右矢印吹き出し 15"/>
          <p:cNvSpPr/>
          <p:nvPr/>
        </p:nvSpPr>
        <p:spPr>
          <a:xfrm>
            <a:off x="6546181" y="352590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③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7" name="右矢印吹き出し 16"/>
          <p:cNvSpPr/>
          <p:nvPr/>
        </p:nvSpPr>
        <p:spPr>
          <a:xfrm>
            <a:off x="6546181" y="490354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④</a:t>
            </a:r>
            <a:endParaRPr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8" name="右矢印吹き出し 17"/>
          <p:cNvSpPr/>
          <p:nvPr/>
        </p:nvSpPr>
        <p:spPr>
          <a:xfrm>
            <a:off x="2817690" y="1041450"/>
            <a:ext cx="1066800" cy="2378803"/>
          </a:xfrm>
          <a:prstGeom prst="rightArrowCallout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</a:t>
            </a:r>
            <a:r>
              <a:rPr kumimoji="1" lang="ja-JP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①</a:t>
            </a:r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仮説②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11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9361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42791-E6D2-4FB2-9CBA-83239462CD19}" type="slidenum">
              <a:rPr lang="en-US" smtClean="0"/>
              <a:t>12</a:t>
            </a:fld>
            <a:endParaRPr 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07321" y="1287410"/>
            <a:ext cx="8514522" cy="1077218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特に自己の</a:t>
            </a:r>
            <a:r>
              <a:rPr kumimoji="1" lang="ja-JP" altLang="en-US" sz="32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服装</a:t>
            </a:r>
            <a:r>
              <a:rPr kumimoji="1"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や髪型など他者が観察し、</a:t>
            </a:r>
            <a:endParaRPr kumimoji="1" lang="en-US" altLang="ja-JP" sz="32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kumimoji="1"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自己の側面に注意を向ける意識</a:t>
            </a:r>
            <a:endParaRPr kumimoji="1" lang="ja-JP" altLang="en-US" sz="32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1" name="角丸四角形 10"/>
          <p:cNvSpPr/>
          <p:nvPr/>
        </p:nvSpPr>
        <p:spPr>
          <a:xfrm>
            <a:off x="1531885" y="5304374"/>
            <a:ext cx="1719943" cy="56355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307321" y="4770596"/>
            <a:ext cx="2336173" cy="56169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ja-JP" altLang="en-US" sz="3200" dirty="0" smtClean="0">
                <a:ln w="0"/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服装許容度　　　　</a:t>
            </a:r>
            <a:endParaRPr lang="ja-JP" altLang="en-US" sz="3200" dirty="0">
              <a:ln w="0"/>
              <a:solidFill>
                <a:schemeClr val="accent3">
                  <a:lumMod val="50000"/>
                </a:schemeClr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46009" y="5370548"/>
            <a:ext cx="8516417" cy="584775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3200" dirty="0">
                <a:ln w="0"/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その服を着ることができるかどうかの度合い</a:t>
            </a:r>
            <a:endParaRPr lang="en-US" sz="32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270529" y="659606"/>
            <a:ext cx="3274786" cy="56169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  <a:cs typeface="HGP明朝E"/>
              </a:rPr>
              <a:t>公的自己意識　　　</a:t>
            </a:r>
            <a:endParaRPr lang="ja-JP" altLang="en-US" sz="3200" dirty="0">
              <a:ln w="0"/>
              <a:solidFill>
                <a:schemeClr val="accent2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 flipH="1">
            <a:off x="1" y="0"/>
            <a:ext cx="17711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定義</a:t>
            </a:r>
            <a:endParaRPr lang="en-US" altLang="ja-JP" sz="4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9" name="Striped Right Arrow 8"/>
          <p:cNvSpPr/>
          <p:nvPr/>
        </p:nvSpPr>
        <p:spPr>
          <a:xfrm>
            <a:off x="3386860" y="661658"/>
            <a:ext cx="720773" cy="478615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sp>
        <p:nvSpPr>
          <p:cNvPr id="20" name="Striped Right Arrow 8"/>
          <p:cNvSpPr/>
          <p:nvPr/>
        </p:nvSpPr>
        <p:spPr>
          <a:xfrm>
            <a:off x="3425549" y="4804522"/>
            <a:ext cx="720773" cy="478615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4199054" y="4765765"/>
            <a:ext cx="2634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accent3">
                    <a:lumMod val="50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着ていける</a:t>
            </a:r>
            <a:r>
              <a:rPr lang="ja-JP" altLang="en-US" sz="3200" dirty="0">
                <a:solidFill>
                  <a:schemeClr val="accent3">
                    <a:lumMod val="50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か</a:t>
            </a:r>
            <a:endParaRPr kumimoji="1" lang="ja-JP" altLang="en-US" sz="3200" dirty="0">
              <a:solidFill>
                <a:schemeClr val="accent3">
                  <a:lumMod val="50000"/>
                </a:schemeClr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4176621" y="605687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人目を気にする度合い</a:t>
            </a:r>
            <a:endParaRPr kumimoji="1" lang="ja-JP" altLang="en-US" sz="3200" dirty="0">
              <a:solidFill>
                <a:srgbClr val="C0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6" name="円形吹き出し 5"/>
          <p:cNvSpPr/>
          <p:nvPr/>
        </p:nvSpPr>
        <p:spPr>
          <a:xfrm>
            <a:off x="7290486" y="4329797"/>
            <a:ext cx="1809064" cy="1029719"/>
          </a:xfrm>
          <a:prstGeom prst="wedgeEllipseCallout">
            <a:avLst>
              <a:gd name="adj1" fmla="val -85937"/>
              <a:gd name="adj2" fmla="val 16086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200" dirty="0">
                <a:solidFill>
                  <a:schemeClr val="bg1"/>
                </a:solidFill>
                <a:latin typeface="MS Gothic" charset="-128"/>
                <a:ea typeface="MS Gothic" charset="-128"/>
                <a:cs typeface="MS Gothic" charset="-128"/>
              </a:rPr>
              <a:t>現実</a:t>
            </a:r>
            <a:endParaRPr kumimoji="1" lang="ja-JP" altLang="en-US" sz="3200" dirty="0">
              <a:solidFill>
                <a:schemeClr val="bg1"/>
              </a:solidFill>
              <a:latin typeface="MS Gothic" charset="-128"/>
              <a:ea typeface="MS Gothic" charset="-128"/>
              <a:cs typeface="MS Gothic" charset="-128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307321" y="2569040"/>
            <a:ext cx="3118228" cy="56169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ja-JP" altLang="en-US" sz="3200" dirty="0">
                <a:ln w="0"/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社会的</a:t>
            </a:r>
            <a:r>
              <a:rPr lang="ja-JP" altLang="en-US" sz="3200" dirty="0" smtClean="0">
                <a:ln w="0"/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着装</a:t>
            </a:r>
            <a:r>
              <a:rPr lang="ja-JP" altLang="en-US" sz="3200" dirty="0">
                <a:ln w="0"/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規範</a:t>
            </a:r>
            <a:endParaRPr lang="ja-JP" altLang="en-US" sz="3200" dirty="0">
              <a:ln w="0"/>
              <a:solidFill>
                <a:srgbClr val="C0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346008" y="3247421"/>
            <a:ext cx="8516417" cy="1077218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公的に定められてはいないが、</a:t>
            </a:r>
            <a:endParaRPr lang="en-US" altLang="ja-JP" sz="32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大多数の人が従う着装規範</a:t>
            </a:r>
            <a:endParaRPr lang="en-US" altLang="ja-JP" sz="32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4" name="Striped Right Arrow 8"/>
          <p:cNvSpPr/>
          <p:nvPr/>
        </p:nvSpPr>
        <p:spPr>
          <a:xfrm>
            <a:off x="3425549" y="2596566"/>
            <a:ext cx="720773" cy="478615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4199054" y="2629763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accent2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服装の規範</a:t>
            </a:r>
            <a:endParaRPr kumimoji="1" lang="ja-JP" altLang="en-US" sz="3200" dirty="0">
              <a:solidFill>
                <a:schemeClr val="accent2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6" name="円形吹き出し 25"/>
          <p:cNvSpPr/>
          <p:nvPr/>
        </p:nvSpPr>
        <p:spPr>
          <a:xfrm>
            <a:off x="7078222" y="2364628"/>
            <a:ext cx="2021328" cy="1056520"/>
          </a:xfrm>
          <a:prstGeom prst="wedgeEllipseCallout">
            <a:avLst>
              <a:gd name="adj1" fmla="val -84727"/>
              <a:gd name="adj2" fmla="val 7082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200" dirty="0" smtClean="0">
                <a:solidFill>
                  <a:schemeClr val="bg1"/>
                </a:solidFill>
                <a:latin typeface="MS Gothic" charset="-128"/>
                <a:ea typeface="MS Gothic" charset="-128"/>
                <a:cs typeface="MS Gothic" charset="-128"/>
              </a:rPr>
              <a:t>理想</a:t>
            </a:r>
            <a:endParaRPr kumimoji="1" lang="ja-JP" altLang="en-US" sz="3200" dirty="0">
              <a:solidFill>
                <a:schemeClr val="bg1"/>
              </a:solidFill>
              <a:latin typeface="MS Gothic" charset="-128"/>
              <a:ea typeface="MS Gothic" charset="-128"/>
              <a:cs typeface="MS 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9154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  <p:bldP spid="13" grpId="0" animBg="1"/>
      <p:bldP spid="16" grpId="0"/>
      <p:bldP spid="19" grpId="0" animBg="1"/>
      <p:bldP spid="20" grpId="0" animBg="1"/>
      <p:bldP spid="2" grpId="0"/>
      <p:bldP spid="3" grpId="0"/>
      <p:bldP spid="6" grpId="0" animBg="1"/>
      <p:bldP spid="22" grpId="0"/>
      <p:bldP spid="23" grpId="0" animBg="1"/>
      <p:bldP spid="24" grpId="0" animBg="1"/>
      <p:bldP spid="25" grpId="0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/>
        </p:nvSpPr>
        <p:spPr>
          <a:xfrm>
            <a:off x="131340" y="648016"/>
            <a:ext cx="8861573" cy="1569660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ja-JP" altLang="en-US" sz="32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人目</a:t>
            </a:r>
            <a:r>
              <a:rPr lang="ja-JP" altLang="en-US" sz="32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を</a:t>
            </a:r>
            <a:r>
              <a:rPr lang="ja-JP" altLang="en-US" sz="32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気</a:t>
            </a:r>
            <a:r>
              <a:rPr lang="ja-JP" altLang="en-US" sz="32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にする</a:t>
            </a:r>
            <a:r>
              <a:rPr lang="ja-JP" altLang="en-US" sz="32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度合いによって</a:t>
            </a:r>
            <a:endParaRPr lang="en-US" altLang="ja-JP" sz="32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32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</a:t>
            </a:r>
            <a:r>
              <a:rPr lang="ja-JP" altLang="en-US" sz="3200" dirty="0" smtClean="0">
                <a:solidFill>
                  <a:schemeClr val="accent2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服装の規範</a:t>
            </a:r>
            <a:r>
              <a:rPr lang="ja-JP" altLang="en-US" sz="32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」と「</a:t>
            </a:r>
            <a:r>
              <a:rPr lang="ja-JP" altLang="en-US" sz="3200" dirty="0" smtClean="0">
                <a:solidFill>
                  <a:schemeClr val="accent3">
                    <a:lumMod val="50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着ていけるか</a:t>
            </a:r>
            <a:r>
              <a:rPr lang="ja-JP" altLang="en-US" sz="32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」の</a:t>
            </a:r>
            <a:endParaRPr lang="en-US" altLang="ja-JP" sz="32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32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ズレ</a:t>
            </a:r>
            <a:r>
              <a:rPr lang="ja-JP" altLang="en-US" sz="32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には差が生じる</a:t>
            </a:r>
            <a:endParaRPr lang="en-US" altLang="ja-JP" sz="32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373026" y="6371050"/>
            <a:ext cx="8551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自転車　 　徒歩　 　 　クルマ　　　　バス 　　　電車</a:t>
            </a:r>
            <a:endParaRPr kumimoji="1" lang="ja-JP" altLang="en-US" sz="2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pic>
        <p:nvPicPr>
          <p:cNvPr id="8" name="Picture 14" descr="https://cdn2.iconfinder.com/data/icons/sport-ii/96/09-5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61" y="5561854"/>
            <a:ext cx="910356" cy="910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6" descr="http://simpleicon.com/wp-content/uploads/car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072" y="5460384"/>
            <a:ext cx="1164345" cy="1164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1859" y="5680672"/>
            <a:ext cx="532536" cy="727799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24065" y="5467329"/>
            <a:ext cx="454620" cy="941142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03386" y="5676640"/>
            <a:ext cx="932503" cy="687108"/>
          </a:xfrm>
          <a:prstGeom prst="rect">
            <a:avLst/>
          </a:prstGeom>
        </p:spPr>
      </p:pic>
      <p:sp>
        <p:nvSpPr>
          <p:cNvPr id="20" name="テキスト ボックス 19"/>
          <p:cNvSpPr txBox="1"/>
          <p:nvPr/>
        </p:nvSpPr>
        <p:spPr>
          <a:xfrm flipH="1">
            <a:off x="1" y="0"/>
            <a:ext cx="17711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仮説①</a:t>
            </a:r>
            <a:endParaRPr 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480461" y="2287788"/>
            <a:ext cx="8070550" cy="15241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人目を気にする度合い</a:t>
            </a:r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が高ければ、</a:t>
            </a:r>
            <a:endParaRPr kumimoji="1" lang="en-US" altLang="ja-JP" sz="2800" dirty="0" smtClean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「まあいっか</a:t>
            </a:r>
            <a:r>
              <a:rPr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」と</a:t>
            </a:r>
            <a:r>
              <a:rPr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思う</a:t>
            </a:r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度合いは下がるのでは？</a:t>
            </a:r>
            <a:endParaRPr kumimoji="1" lang="en-US" altLang="ja-JP" sz="2800" dirty="0" smtClean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5" name="フローチャート: 処理 4"/>
          <p:cNvSpPr/>
          <p:nvPr/>
        </p:nvSpPr>
        <p:spPr>
          <a:xfrm>
            <a:off x="480461" y="4350377"/>
            <a:ext cx="8070550" cy="1108850"/>
          </a:xfrm>
          <a:prstGeom prst="flowChartProcess">
            <a:avLst/>
          </a:prstGeom>
          <a:solidFill>
            <a:srgbClr val="0C44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交通</a:t>
            </a:r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手段別</a:t>
            </a:r>
            <a:r>
              <a:rPr lang="ja-JP" altLang="en-US" sz="28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に人目を気にする</a:t>
            </a:r>
            <a:r>
              <a:rPr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度合いと</a:t>
            </a:r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ズレの</a:t>
            </a:r>
            <a:endParaRPr kumimoji="1" lang="en-US" altLang="ja-JP" sz="2800" dirty="0" smtClean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大きさの間に相関があるか</a:t>
            </a:r>
            <a:r>
              <a:rPr lang="ja-JP" altLang="en-US" sz="28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検証</a:t>
            </a:r>
            <a:endParaRPr kumimoji="1" lang="ja-JP" altLang="en-US" sz="28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6" name="下矢印 5"/>
          <p:cNvSpPr/>
          <p:nvPr/>
        </p:nvSpPr>
        <p:spPr>
          <a:xfrm>
            <a:off x="3950032" y="3887864"/>
            <a:ext cx="1162217" cy="409209"/>
          </a:xfrm>
          <a:prstGeom prst="downArrow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角丸四角形吹き出し 13"/>
          <p:cNvSpPr/>
          <p:nvPr/>
        </p:nvSpPr>
        <p:spPr>
          <a:xfrm>
            <a:off x="1062525" y="5544877"/>
            <a:ext cx="6819334" cy="1105046"/>
          </a:xfrm>
          <a:prstGeom prst="wedgeRoundRectCallout">
            <a:avLst>
              <a:gd name="adj1" fmla="val -1977"/>
              <a:gd name="adj2" fmla="val -26090"/>
              <a:gd name="adj3" fmla="val 16667"/>
            </a:avLst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大学生アンケートで</a:t>
            </a:r>
            <a:r>
              <a:rPr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検証</a:t>
            </a:r>
            <a:endParaRPr kumimoji="1" lang="ja-JP" altLang="en-US" sz="36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2" name="円形吹き出し 21"/>
          <p:cNvSpPr/>
          <p:nvPr/>
        </p:nvSpPr>
        <p:spPr>
          <a:xfrm>
            <a:off x="6469637" y="1613966"/>
            <a:ext cx="1745189" cy="917057"/>
          </a:xfrm>
          <a:prstGeom prst="wedgeEllipseCallout">
            <a:avLst>
              <a:gd name="adj1" fmla="val -94147"/>
              <a:gd name="adj2" fmla="val -53603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2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現実</a:t>
            </a:r>
            <a:endParaRPr kumimoji="1" lang="ja-JP" altLang="en-US" sz="32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3" name="円形吹き出し 22"/>
          <p:cNvSpPr/>
          <p:nvPr/>
        </p:nvSpPr>
        <p:spPr>
          <a:xfrm>
            <a:off x="4329052" y="1629375"/>
            <a:ext cx="1566394" cy="901648"/>
          </a:xfrm>
          <a:prstGeom prst="wedgeEllipseCallout">
            <a:avLst>
              <a:gd name="adj1" fmla="val -139246"/>
              <a:gd name="adj2" fmla="val -54869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200" dirty="0" smtClean="0">
                <a:solidFill>
                  <a:schemeClr val="bg1"/>
                </a:solidFill>
                <a:latin typeface="MS Gothic" charset="-128"/>
                <a:ea typeface="MS Gothic" charset="-128"/>
                <a:cs typeface="MS Gothic" charset="-128"/>
              </a:rPr>
              <a:t>理想</a:t>
            </a:r>
            <a:endParaRPr kumimoji="1" lang="ja-JP" altLang="en-US" sz="3200" dirty="0">
              <a:solidFill>
                <a:schemeClr val="bg1"/>
              </a:solidFill>
              <a:latin typeface="MS Gothic" charset="-128"/>
              <a:ea typeface="MS Gothic" charset="-128"/>
              <a:cs typeface="MS Gothic" charset="-128"/>
            </a:endParaRPr>
          </a:p>
        </p:txBody>
      </p:sp>
      <p:sp>
        <p:nvSpPr>
          <p:cNvPr id="2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7017443" y="6344557"/>
            <a:ext cx="2057400" cy="365125"/>
          </a:xfrm>
        </p:spPr>
        <p:txBody>
          <a:bodyPr/>
          <a:lstStyle/>
          <a:p>
            <a:r>
              <a:rPr lang="en-US" dirty="0" smtClean="0"/>
              <a:t>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198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 animBg="1"/>
      <p:bldP spid="5" grpId="0" animBg="1"/>
      <p:bldP spid="6" grpId="0" animBg="1"/>
      <p:bldP spid="14" grpId="0" animBg="1"/>
      <p:bldP spid="22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図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2754" y="3627914"/>
            <a:ext cx="2061453" cy="2836882"/>
          </a:xfrm>
          <a:prstGeom prst="rect">
            <a:avLst/>
          </a:prstGeom>
        </p:spPr>
      </p:pic>
      <p:sp>
        <p:nvSpPr>
          <p:cNvPr id="12" name="雲形吹き出し 11"/>
          <p:cNvSpPr/>
          <p:nvPr/>
        </p:nvSpPr>
        <p:spPr>
          <a:xfrm>
            <a:off x="1628499" y="4158575"/>
            <a:ext cx="5569527" cy="1940686"/>
          </a:xfrm>
          <a:prstGeom prst="cloudCallout">
            <a:avLst>
              <a:gd name="adj1" fmla="val 59155"/>
              <a:gd name="adj2" fmla="val 22427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 flipH="1">
            <a:off x="1" y="0"/>
            <a:ext cx="17711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仮説②</a:t>
            </a:r>
            <a:endParaRPr lang="en-US" altLang="ja-JP" sz="4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365AE-E114-2E4F-B74F-B562EB70FC62}" type="slidenum">
              <a:rPr lang="ja-JP" altLang="en-US" smtClean="0"/>
              <a:pPr/>
              <a:t>14</a:t>
            </a:fld>
            <a:endParaRPr lang="ja-JP" altLang="en-US" dirty="0"/>
          </a:p>
        </p:txBody>
      </p:sp>
      <p:sp>
        <p:nvSpPr>
          <p:cNvPr id="33" name="円形吹き出し 32"/>
          <p:cNvSpPr/>
          <p:nvPr/>
        </p:nvSpPr>
        <p:spPr>
          <a:xfrm>
            <a:off x="6322160" y="2649764"/>
            <a:ext cx="1477072" cy="954107"/>
          </a:xfrm>
          <a:prstGeom prst="wedgeEllipseCallout">
            <a:avLst>
              <a:gd name="adj1" fmla="val -22640"/>
              <a:gd name="adj2" fmla="val -15568"/>
            </a:avLst>
          </a:prstGeom>
          <a:solidFill>
            <a:schemeClr val="accent3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現実</a:t>
            </a:r>
            <a:endParaRPr kumimoji="1" lang="ja-JP" altLang="en-US" sz="40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94837" y="1645003"/>
            <a:ext cx="3765177" cy="95410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普段着を着ていく</a:t>
            </a:r>
            <a:r>
              <a:rPr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のが</a:t>
            </a:r>
            <a:endParaRPr lang="en-US" altLang="ja-JP" sz="2800" dirty="0" smtClean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ふさわしい</a:t>
            </a:r>
            <a:endParaRPr lang="en-US" altLang="ja-JP" sz="28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3" name="円形吹き出し 22"/>
          <p:cNvSpPr/>
          <p:nvPr/>
        </p:nvSpPr>
        <p:spPr>
          <a:xfrm>
            <a:off x="1238889" y="2649764"/>
            <a:ext cx="1477072" cy="954107"/>
          </a:xfrm>
          <a:prstGeom prst="wedgeEllipseCallout">
            <a:avLst>
              <a:gd name="adj1" fmla="val -36107"/>
              <a:gd name="adj2" fmla="val 21385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理想</a:t>
            </a:r>
            <a:endParaRPr kumimoji="1" lang="ja-JP" altLang="en-US" sz="40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5178108" y="1646892"/>
            <a:ext cx="3765177" cy="954107"/>
          </a:xfrm>
          <a:prstGeom prst="rect">
            <a:avLst/>
          </a:prstGeom>
          <a:solidFill>
            <a:srgbClr val="0C4437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ジャージ・スウェット</a:t>
            </a:r>
            <a:endParaRPr lang="en-US" altLang="ja-JP" sz="2800" dirty="0" smtClean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で</a:t>
            </a:r>
            <a:r>
              <a:rPr lang="ja-JP" altLang="en-US" sz="28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も</a:t>
            </a:r>
            <a:r>
              <a:rPr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行けるか</a:t>
            </a:r>
            <a:r>
              <a:rPr lang="ja-JP" altLang="en-US" sz="28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ら</a:t>
            </a:r>
            <a:endParaRPr lang="en-US" altLang="ja-JP" sz="2800" dirty="0" smtClean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8" name="左右矢印 7"/>
          <p:cNvSpPr/>
          <p:nvPr/>
        </p:nvSpPr>
        <p:spPr>
          <a:xfrm>
            <a:off x="3192801" y="2654180"/>
            <a:ext cx="2652520" cy="999379"/>
          </a:xfrm>
          <a:prstGeom prst="leftRightArrow">
            <a:avLst/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ja-JP" altLang="en-US" sz="36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ズレ</a:t>
            </a:r>
            <a:endParaRPr kumimoji="1" lang="ja-JP" altLang="en-US" sz="36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888144" y="1818082"/>
            <a:ext cx="131809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けど</a:t>
            </a:r>
            <a:r>
              <a:rPr kumimoji="1" lang="en-US" altLang="ja-JP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…</a:t>
            </a:r>
            <a:endParaRPr kumimoji="1" lang="ja-JP" alt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1775024" y="4311106"/>
            <a:ext cx="5551610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b="1" i="1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まあいっか</a:t>
            </a:r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、</a:t>
            </a:r>
            <a:endParaRPr lang="ja-JP" altLang="en-US" sz="3200" b="1" i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ジャージ・スウェット</a:t>
            </a:r>
            <a:endParaRPr lang="en-US" altLang="ja-JP" sz="32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で行っちゃおう</a:t>
            </a:r>
            <a:endParaRPr lang="en-US" altLang="ja-JP" sz="32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405280" y="677420"/>
            <a:ext cx="228382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大学には</a:t>
            </a:r>
            <a:endParaRPr kumimoji="1"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110102" y="1208942"/>
            <a:ext cx="17346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solidFill>
                  <a:schemeClr val="accent2">
                    <a:lumMod val="75000"/>
                  </a:schemeClr>
                </a:solidFill>
              </a:rPr>
              <a:t>服装の規範</a:t>
            </a:r>
            <a:endParaRPr kumimoji="1" lang="ja-JP" altLang="en-US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6056028" y="1212720"/>
            <a:ext cx="2009334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dirty="0" smtClean="0">
                <a:solidFill>
                  <a:srgbClr val="0C4437"/>
                </a:solidFill>
              </a:rPr>
              <a:t>着ていけるか</a:t>
            </a:r>
            <a:endParaRPr kumimoji="1" lang="ja-JP" altLang="en-US" sz="2400" dirty="0">
              <a:solidFill>
                <a:srgbClr val="0C4437"/>
              </a:solidFill>
            </a:endParaRPr>
          </a:p>
        </p:txBody>
      </p:sp>
      <p:sp>
        <p:nvSpPr>
          <p:cNvPr id="22" name="下矢印 21"/>
          <p:cNvSpPr/>
          <p:nvPr/>
        </p:nvSpPr>
        <p:spPr>
          <a:xfrm>
            <a:off x="4413263" y="3574545"/>
            <a:ext cx="267855" cy="308714"/>
          </a:xfrm>
          <a:prstGeom prst="downArrow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pic>
        <p:nvPicPr>
          <p:cNvPr id="27" name="図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3466" y="80894"/>
            <a:ext cx="2463251" cy="1179795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044" y="2836589"/>
            <a:ext cx="613826" cy="1534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264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3" grpId="0" animBg="1"/>
      <p:bldP spid="23" grpId="0" animBg="1"/>
      <p:bldP spid="8" grpId="0" animBg="1"/>
      <p:bldP spid="2" grpId="0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/>
          <p:cNvSpPr txBox="1"/>
          <p:nvPr/>
        </p:nvSpPr>
        <p:spPr>
          <a:xfrm>
            <a:off x="448354" y="6139654"/>
            <a:ext cx="82638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自転車　　徒歩　  </a:t>
            </a:r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クルマ　　　バス　 　 電車</a:t>
            </a:r>
            <a:endParaRPr kumimoji="1" lang="ja-JP" alt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 flipH="1">
            <a:off x="1" y="0"/>
            <a:ext cx="17711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仮説②</a:t>
            </a:r>
            <a:endParaRPr lang="en-US" altLang="ja-JP" sz="4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pic>
        <p:nvPicPr>
          <p:cNvPr id="24" name="Picture 14" descr="https://cdn2.iconfinder.com/data/icons/sport-ii/96/09-5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01" y="5117207"/>
            <a:ext cx="1058960" cy="105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6" descr="http://simpleicon.com/wp-content/uploads/car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866" y="4963972"/>
            <a:ext cx="1354409" cy="1354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16"/>
          <p:cNvSpPr/>
          <p:nvPr/>
        </p:nvSpPr>
        <p:spPr>
          <a:xfrm>
            <a:off x="7257228" y="5291441"/>
            <a:ext cx="49246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ja-JP" sz="4000" dirty="0"/>
          </a:p>
          <a:p>
            <a:endParaRPr lang="ja-JP" altLang="en-US" sz="4000" dirty="0"/>
          </a:p>
        </p:txBody>
      </p:sp>
      <p:pic>
        <p:nvPicPr>
          <p:cNvPr id="30" name="図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6073" y="5265825"/>
            <a:ext cx="619466" cy="846603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0998" y="5017656"/>
            <a:ext cx="528831" cy="1094772"/>
          </a:xfrm>
          <a:prstGeom prst="rect">
            <a:avLst/>
          </a:prstGeom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2312" y="5268436"/>
            <a:ext cx="1084722" cy="799269"/>
          </a:xfrm>
          <a:prstGeom prst="rect">
            <a:avLst/>
          </a:prstGeom>
        </p:spPr>
      </p:pic>
      <p:sp>
        <p:nvSpPr>
          <p:cNvPr id="34" name="Rectangle 8"/>
          <p:cNvSpPr/>
          <p:nvPr/>
        </p:nvSpPr>
        <p:spPr>
          <a:xfrm>
            <a:off x="1675349" y="5371901"/>
            <a:ext cx="6767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4000" dirty="0" smtClean="0"/>
              <a:t>＞</a:t>
            </a:r>
            <a:endParaRPr lang="ja-JP" altLang="en-US" sz="4000" dirty="0"/>
          </a:p>
        </p:txBody>
      </p:sp>
      <p:sp>
        <p:nvSpPr>
          <p:cNvPr id="35" name="Rectangle 16"/>
          <p:cNvSpPr/>
          <p:nvPr/>
        </p:nvSpPr>
        <p:spPr>
          <a:xfrm>
            <a:off x="7257228" y="5371901"/>
            <a:ext cx="4924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4000" dirty="0"/>
              <a:t>＞</a:t>
            </a:r>
          </a:p>
        </p:txBody>
      </p:sp>
      <p:sp>
        <p:nvSpPr>
          <p:cNvPr id="36" name="Rectangle 17"/>
          <p:cNvSpPr/>
          <p:nvPr/>
        </p:nvSpPr>
        <p:spPr>
          <a:xfrm>
            <a:off x="5218882" y="5371901"/>
            <a:ext cx="4924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4000" dirty="0" smtClean="0"/>
              <a:t>＞</a:t>
            </a:r>
            <a:endParaRPr lang="ja-JP" altLang="en-US" sz="4000" dirty="0"/>
          </a:p>
        </p:txBody>
      </p:sp>
      <p:sp>
        <p:nvSpPr>
          <p:cNvPr id="37" name="Rectangle 18"/>
          <p:cNvSpPr/>
          <p:nvPr/>
        </p:nvSpPr>
        <p:spPr>
          <a:xfrm>
            <a:off x="3123114" y="5371901"/>
            <a:ext cx="4924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4000" dirty="0"/>
              <a:t>＞</a:t>
            </a: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365AE-E114-2E4F-B74F-B562EB70FC62}" type="slidenum">
              <a:rPr lang="ja-JP" altLang="en-US" smtClean="0"/>
              <a:pPr/>
              <a:t>15</a:t>
            </a:fld>
            <a:endParaRPr lang="ja-JP" altLang="en-US" dirty="0"/>
          </a:p>
        </p:txBody>
      </p:sp>
      <p:sp>
        <p:nvSpPr>
          <p:cNvPr id="28" name="正方形/長方形 27"/>
          <p:cNvSpPr/>
          <p:nvPr/>
        </p:nvSpPr>
        <p:spPr>
          <a:xfrm>
            <a:off x="585038" y="776113"/>
            <a:ext cx="8127117" cy="1631216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ja-JP" altLang="en-US" sz="32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自転車</a:t>
            </a:r>
            <a:r>
              <a:rPr lang="ja-JP" altLang="en-US" sz="3200" dirty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、徒歩、クルマ、バス、電車の順</a:t>
            </a:r>
            <a:r>
              <a:rPr lang="ja-JP" altLang="en-US" sz="32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</a:t>
            </a:r>
            <a:endParaRPr lang="en-US" altLang="ja-JP" sz="3200" dirty="0" smtClean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32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</a:t>
            </a:r>
            <a:r>
              <a:rPr lang="ja-JP" altLang="en-US" sz="3200" dirty="0">
                <a:solidFill>
                  <a:schemeClr val="accent2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服装の規範</a:t>
            </a:r>
            <a:r>
              <a:rPr lang="ja-JP" altLang="en-US" sz="3200" dirty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」と「</a:t>
            </a:r>
            <a:r>
              <a:rPr lang="ja-JP" altLang="en-US" sz="3200" dirty="0">
                <a:solidFill>
                  <a:schemeClr val="accent3">
                    <a:lumMod val="50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着て</a:t>
            </a:r>
            <a:r>
              <a:rPr lang="ja-JP" altLang="en-US" sz="3200" dirty="0">
                <a:solidFill>
                  <a:schemeClr val="accent3">
                    <a:lumMod val="50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ＭＳ ゴシック"/>
              </a:rPr>
              <a:t>いけるか</a:t>
            </a:r>
            <a:r>
              <a:rPr lang="ja-JP" altLang="en-US" sz="3200" dirty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ＭＳ ゴシック"/>
              </a:rPr>
              <a:t>」</a:t>
            </a:r>
            <a:r>
              <a:rPr lang="ja-JP" altLang="en-US" sz="32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ＭＳ ゴシック"/>
              </a:rPr>
              <a:t>の</a:t>
            </a:r>
            <a:r>
              <a:rPr lang="ja-JP" altLang="en-US" sz="3600" b="1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ＭＳ ゴシック"/>
              </a:rPr>
              <a:t>ズレ</a:t>
            </a:r>
            <a:r>
              <a:rPr lang="ja-JP" altLang="en-US" sz="32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ＭＳ ゴシック"/>
              </a:rPr>
              <a:t>　</a:t>
            </a:r>
            <a:endParaRPr lang="en-US" altLang="ja-JP" sz="3200" dirty="0" smtClean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ＭＳ ゴシック"/>
            </a:endParaRPr>
          </a:p>
          <a:p>
            <a:r>
              <a:rPr lang="ja-JP" altLang="en-US" sz="32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は</a:t>
            </a:r>
            <a:r>
              <a:rPr lang="ja-JP" altLang="en-US" sz="3200" u="sng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小さくなる</a:t>
            </a:r>
            <a:endParaRPr lang="en-US" altLang="ja-JP" sz="3200" u="sng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3" name="円形吹き出し 32"/>
          <p:cNvSpPr/>
          <p:nvPr/>
        </p:nvSpPr>
        <p:spPr>
          <a:xfrm>
            <a:off x="5711348" y="1901607"/>
            <a:ext cx="1269113" cy="570091"/>
          </a:xfrm>
          <a:prstGeom prst="wedgeEllipseCallout">
            <a:avLst>
              <a:gd name="adj1" fmla="val -55745"/>
              <a:gd name="adj2" fmla="val -44374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現実</a:t>
            </a:r>
            <a:endParaRPr kumimoji="1" lang="ja-JP" altLang="en-US" sz="28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3" name="円形吹き出し 22"/>
          <p:cNvSpPr/>
          <p:nvPr/>
        </p:nvSpPr>
        <p:spPr>
          <a:xfrm>
            <a:off x="3411962" y="1901607"/>
            <a:ext cx="1269113" cy="570091"/>
          </a:xfrm>
          <a:prstGeom prst="wedgeEllipseCallout">
            <a:avLst>
              <a:gd name="adj1" fmla="val -52631"/>
              <a:gd name="adj2" fmla="val -43763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理想</a:t>
            </a:r>
            <a:endParaRPr kumimoji="1" lang="ja-JP" altLang="en-US" sz="28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" name="円/楕円 1"/>
          <p:cNvSpPr/>
          <p:nvPr/>
        </p:nvSpPr>
        <p:spPr>
          <a:xfrm>
            <a:off x="149725" y="2557160"/>
            <a:ext cx="1318911" cy="124233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理由</a:t>
            </a:r>
            <a:endParaRPr kumimoji="1" lang="ja-JP" altLang="en-US" sz="28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右矢印 3"/>
          <p:cNvSpPr/>
          <p:nvPr/>
        </p:nvSpPr>
        <p:spPr>
          <a:xfrm>
            <a:off x="1446749" y="2973332"/>
            <a:ext cx="457200" cy="47961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右矢印 4"/>
          <p:cNvSpPr/>
          <p:nvPr/>
        </p:nvSpPr>
        <p:spPr>
          <a:xfrm>
            <a:off x="585039" y="3864456"/>
            <a:ext cx="7990500" cy="1281363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ja-JP" sz="28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理想と現実のズレはこの順に小さくなる</a:t>
            </a:r>
          </a:p>
          <a:p>
            <a:pPr algn="ctr"/>
            <a:endParaRPr kumimoji="1" lang="ja-JP" alt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2" name="角丸四角形吹き出し 21"/>
          <p:cNvSpPr/>
          <p:nvPr/>
        </p:nvSpPr>
        <p:spPr>
          <a:xfrm>
            <a:off x="2031352" y="2634614"/>
            <a:ext cx="6103824" cy="1149382"/>
          </a:xfrm>
          <a:prstGeom prst="wedgeRoundRectCallout">
            <a:avLst>
              <a:gd name="adj1" fmla="val 20620"/>
              <a:gd name="adj2" fmla="val 83942"/>
              <a:gd name="adj3" fmla="val 16667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人目</a:t>
            </a:r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につく交通手段のほうが</a:t>
            </a:r>
            <a:r>
              <a:rPr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、より規範的</a:t>
            </a:r>
            <a:r>
              <a:rPr lang="ja-JP" altLang="en-US" sz="28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な服装選びを</a:t>
            </a:r>
            <a:r>
              <a:rPr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する</a:t>
            </a:r>
            <a:endParaRPr kumimoji="1" lang="en-US" altLang="ja-JP" sz="2800" dirty="0" smtClean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967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28" grpId="0" animBg="1"/>
      <p:bldP spid="33" grpId="0" animBg="1"/>
      <p:bldP spid="23" grpId="0" animBg="1"/>
      <p:bldP spid="2" grpId="0" animBg="1"/>
      <p:bldP spid="4" grpId="0" animBg="1"/>
      <p:bldP spid="5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右矢印吹き出し 18"/>
          <p:cNvSpPr/>
          <p:nvPr/>
        </p:nvSpPr>
        <p:spPr>
          <a:xfrm>
            <a:off x="3881064" y="908751"/>
            <a:ext cx="2632851" cy="1903666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 flipH="1">
            <a:off x="1" y="0"/>
            <a:ext cx="28574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発表の手順</a:t>
            </a:r>
            <a:endParaRPr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1" name="右矢印吹き出し 10"/>
          <p:cNvSpPr/>
          <p:nvPr/>
        </p:nvSpPr>
        <p:spPr>
          <a:xfrm>
            <a:off x="626408" y="1276346"/>
            <a:ext cx="1066800" cy="4644918"/>
          </a:xfrm>
          <a:prstGeom prst="rightArrowCallout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背景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3" name="右矢印吹き出し 32"/>
          <p:cNvSpPr/>
          <p:nvPr/>
        </p:nvSpPr>
        <p:spPr>
          <a:xfrm>
            <a:off x="1722049" y="1276346"/>
            <a:ext cx="1066800" cy="4644918"/>
          </a:xfrm>
          <a:prstGeom prst="rightArrowCallout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目的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6" name="右矢印吹き出し 35"/>
          <p:cNvSpPr/>
          <p:nvPr/>
        </p:nvSpPr>
        <p:spPr>
          <a:xfrm>
            <a:off x="2817690" y="1032484"/>
            <a:ext cx="1066800" cy="2378803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仮説①仮説②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7" name="右矢印吹き出し 36"/>
          <p:cNvSpPr/>
          <p:nvPr/>
        </p:nvSpPr>
        <p:spPr>
          <a:xfrm>
            <a:off x="2817690" y="352590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</a:t>
            </a:r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③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8" name="右矢印吹き出し 37"/>
          <p:cNvSpPr/>
          <p:nvPr/>
        </p:nvSpPr>
        <p:spPr>
          <a:xfrm>
            <a:off x="2817690" y="490354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仮説④</a:t>
            </a:r>
            <a:endParaRPr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1" name="右矢印吹き出し 40"/>
          <p:cNvSpPr/>
          <p:nvPr/>
        </p:nvSpPr>
        <p:spPr>
          <a:xfrm>
            <a:off x="3881065" y="917867"/>
            <a:ext cx="2632851" cy="1903666"/>
          </a:xfrm>
          <a:prstGeom prst="rightArrowCallou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7641820" y="1276342"/>
            <a:ext cx="684448" cy="4644922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まとめ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5" name="右矢印吹き出し 44"/>
          <p:cNvSpPr/>
          <p:nvPr/>
        </p:nvSpPr>
        <p:spPr>
          <a:xfrm>
            <a:off x="3881065" y="3028967"/>
            <a:ext cx="2632850" cy="1558611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観察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調査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6" name="右矢印吹き出し 45"/>
          <p:cNvSpPr/>
          <p:nvPr/>
        </p:nvSpPr>
        <p:spPr>
          <a:xfrm>
            <a:off x="3884490" y="4788778"/>
            <a:ext cx="2632850" cy="1956510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高校生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5" name="右矢印吹き出し 14"/>
          <p:cNvSpPr/>
          <p:nvPr/>
        </p:nvSpPr>
        <p:spPr>
          <a:xfrm>
            <a:off x="6546181" y="1032484"/>
            <a:ext cx="1066800" cy="2378803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①結果②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6" name="右矢印吹き出し 15"/>
          <p:cNvSpPr/>
          <p:nvPr/>
        </p:nvSpPr>
        <p:spPr>
          <a:xfrm>
            <a:off x="6546181" y="352590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③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7" name="右矢印吹き出し 16"/>
          <p:cNvSpPr/>
          <p:nvPr/>
        </p:nvSpPr>
        <p:spPr>
          <a:xfrm>
            <a:off x="6546181" y="490354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④</a:t>
            </a:r>
            <a:endParaRPr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16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8228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テキスト ボックス 34"/>
          <p:cNvSpPr txBox="1"/>
          <p:nvPr/>
        </p:nvSpPr>
        <p:spPr>
          <a:xfrm flipH="1">
            <a:off x="0" y="-3093"/>
            <a:ext cx="6391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調査①：大学生</a:t>
            </a:r>
            <a:r>
              <a:rPr lang="ja-JP" altLang="en-US" sz="4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</a:p>
        </p:txBody>
      </p:sp>
      <p:sp>
        <p:nvSpPr>
          <p:cNvPr id="36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ja-JP" smtClean="0"/>
              <a:t>17</a:t>
            </a:r>
            <a:endParaRPr lang="ja-JP" altLang="en-US" dirty="0"/>
          </a:p>
        </p:txBody>
      </p:sp>
      <p:grpSp>
        <p:nvGrpSpPr>
          <p:cNvPr id="3" name="グループ化 2"/>
          <p:cNvGrpSpPr/>
          <p:nvPr/>
        </p:nvGrpSpPr>
        <p:grpSpPr>
          <a:xfrm>
            <a:off x="1931486" y="1966740"/>
            <a:ext cx="6854208" cy="4207315"/>
            <a:chOff x="2047741" y="1639901"/>
            <a:chExt cx="5730635" cy="3842211"/>
          </a:xfrm>
        </p:grpSpPr>
        <p:pic>
          <p:nvPicPr>
            <p:cNvPr id="4" name="図 3"/>
            <p:cNvPicPr>
              <a:picLocks noChangeAspect="1"/>
            </p:cNvPicPr>
            <p:nvPr/>
          </p:nvPicPr>
          <p:blipFill rotWithShape="1">
            <a:blip r:embed="rId2"/>
            <a:srcRect l="12725" t="8548" r="22725" b="5569"/>
            <a:stretch/>
          </p:blipFill>
          <p:spPr>
            <a:xfrm>
              <a:off x="2047741" y="1790162"/>
              <a:ext cx="3554569" cy="3541691"/>
            </a:xfrm>
            <a:prstGeom prst="rect">
              <a:avLst/>
            </a:prstGeom>
          </p:spPr>
        </p:pic>
        <p:pic>
          <p:nvPicPr>
            <p:cNvPr id="5" name="図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47741" y="1639901"/>
              <a:ext cx="3606085" cy="3842211"/>
            </a:xfrm>
            <a:prstGeom prst="rect">
              <a:avLst/>
            </a:prstGeom>
          </p:spPr>
        </p:pic>
        <p:sp>
          <p:nvSpPr>
            <p:cNvPr id="11" name="テキスト ボックス 10"/>
            <p:cNvSpPr txBox="1"/>
            <p:nvPr/>
          </p:nvSpPr>
          <p:spPr>
            <a:xfrm>
              <a:off x="5829786" y="4299421"/>
              <a:ext cx="1225164" cy="421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400" u="sng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東京大学</a:t>
              </a:r>
              <a:endParaRPr kumimoji="1" lang="ja-JP" altLang="en-US" sz="2400" u="sng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5769285" y="2516133"/>
              <a:ext cx="1183692" cy="4216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u="sng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筑波大学</a:t>
              </a:r>
              <a:endParaRPr kumimoji="1" lang="en-US" altLang="ja-JP" sz="2400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14" name="テキスト ボックス 13"/>
            <p:cNvSpPr txBox="1"/>
            <p:nvPr/>
          </p:nvSpPr>
          <p:spPr>
            <a:xfrm>
              <a:off x="6080035" y="3132229"/>
              <a:ext cx="1698341" cy="7588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u="sng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東京理科大学</a:t>
              </a:r>
              <a:endParaRPr lang="en-US" altLang="ja-JP" sz="2400" u="sng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algn="ctr"/>
              <a:r>
                <a:rPr kumimoji="1" lang="en-US" altLang="ja-JP" sz="2400" u="sng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(</a:t>
              </a:r>
              <a:r>
                <a:rPr kumimoji="1" lang="ja-JP" altLang="en-US" sz="2400" u="sng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野田</a:t>
              </a:r>
              <a:r>
                <a:rPr kumimoji="1" lang="en-US" altLang="ja-JP" sz="2400" u="sng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)</a:t>
              </a:r>
              <a:endParaRPr kumimoji="1" lang="ja-JP" altLang="en-US" sz="2400" u="sng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sp>
        <p:nvSpPr>
          <p:cNvPr id="17" name="テキスト ボックス 16"/>
          <p:cNvSpPr txBox="1"/>
          <p:nvPr/>
        </p:nvSpPr>
        <p:spPr>
          <a:xfrm>
            <a:off x="30765" y="4886252"/>
            <a:ext cx="23461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慶應大学</a:t>
            </a:r>
            <a:endParaRPr lang="en-US" altLang="ja-JP" sz="2400" u="sng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lang="en-US" altLang="ja-JP" sz="2400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</a:t>
            </a:r>
            <a:r>
              <a:rPr lang="ja-JP" altLang="en-US" sz="2400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三田</a:t>
            </a:r>
            <a:r>
              <a:rPr lang="en-US" altLang="ja-JP" sz="2400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2991270" y="6218137"/>
            <a:ext cx="3378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東京工業大学</a:t>
            </a:r>
            <a:endParaRPr kumimoji="1" lang="ja-JP" altLang="en-US" sz="2400" u="sng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582801" y="6097067"/>
            <a:ext cx="25492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慶應大学</a:t>
            </a:r>
            <a:r>
              <a:rPr lang="en-US" altLang="ja-JP" sz="2400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</a:t>
            </a:r>
            <a:r>
              <a:rPr lang="ja-JP" altLang="en-US" sz="2400" u="sng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日吉</a:t>
            </a:r>
            <a:r>
              <a:rPr lang="en-US" altLang="ja-JP" sz="2400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</a:p>
          <a:p>
            <a:pPr algn="ctr"/>
            <a:endParaRPr kumimoji="1" lang="ja-JP" altLang="en-US" sz="2400" u="sng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3862199" y="4667347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</a:t>
            </a:r>
            <a:endParaRPr kumimoji="1" lang="ja-JP" altLang="en-US" sz="3600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4070480" y="439213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</a:t>
            </a:r>
            <a:endParaRPr kumimoji="1" lang="ja-JP" altLang="en-US" sz="3600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4018847" y="4631737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</a:t>
            </a:r>
            <a:endParaRPr kumimoji="1" lang="ja-JP" altLang="en-US" sz="3600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4094524" y="4478698"/>
            <a:ext cx="377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 smtClean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</a:t>
            </a:r>
            <a:endParaRPr kumimoji="1" lang="ja-JP" altLang="en-US" sz="3600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8" name="円/楕円 37"/>
          <p:cNvSpPr/>
          <p:nvPr/>
        </p:nvSpPr>
        <p:spPr>
          <a:xfrm>
            <a:off x="2876253" y="3557615"/>
            <a:ext cx="2573645" cy="1817481"/>
          </a:xfrm>
          <a:prstGeom prst="ellipse">
            <a:avLst/>
          </a:prstGeom>
          <a:solidFill>
            <a:schemeClr val="tx2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4340050" y="3965281"/>
            <a:ext cx="757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 smtClean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</a:t>
            </a:r>
            <a:endParaRPr kumimoji="1" lang="ja-JP" altLang="en-US" sz="3600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4" name="円/楕円 33"/>
          <p:cNvSpPr/>
          <p:nvPr/>
        </p:nvSpPr>
        <p:spPr>
          <a:xfrm>
            <a:off x="3507851" y="4431871"/>
            <a:ext cx="1228566" cy="757036"/>
          </a:xfrm>
          <a:prstGeom prst="ellipse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4689406" y="3548697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</a:t>
            </a:r>
            <a:endParaRPr kumimoji="1" lang="ja-JP" altLang="en-US" sz="3600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3431048" y="3700782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首都圏郊外</a:t>
            </a:r>
            <a:endParaRPr kumimoji="1" lang="ja-JP" altLang="en-US" sz="2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cxnSp>
        <p:nvCxnSpPr>
          <p:cNvPr id="21" name="直線矢印コネクタ 20"/>
          <p:cNvCxnSpPr>
            <a:stCxn id="18" idx="0"/>
            <a:endCxn id="45" idx="2"/>
          </p:cNvCxnSpPr>
          <p:nvPr/>
        </p:nvCxnSpPr>
        <p:spPr>
          <a:xfrm flipH="1" flipV="1">
            <a:off x="4400774" y="5038464"/>
            <a:ext cx="279608" cy="117967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テキスト ボックス 36"/>
          <p:cNvSpPr txBox="1"/>
          <p:nvPr/>
        </p:nvSpPr>
        <p:spPr>
          <a:xfrm>
            <a:off x="3653002" y="430951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首都圏</a:t>
            </a:r>
            <a:endParaRPr kumimoji="1" lang="ja-JP" altLang="en-US" sz="2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pic>
        <p:nvPicPr>
          <p:cNvPr id="40" name="図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1835" y="126473"/>
            <a:ext cx="2463251" cy="1179795"/>
          </a:xfrm>
          <a:prstGeom prst="rect">
            <a:avLst/>
          </a:prstGeom>
        </p:spPr>
      </p:pic>
      <p:sp>
        <p:nvSpPr>
          <p:cNvPr id="41" name="テキスト ボックス 40"/>
          <p:cNvSpPr txBox="1"/>
          <p:nvPr/>
        </p:nvSpPr>
        <p:spPr>
          <a:xfrm>
            <a:off x="3856679" y="465633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</a:t>
            </a:r>
            <a:endParaRPr kumimoji="1" lang="ja-JP" altLang="en-US" sz="3600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4021703" y="4625378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</a:t>
            </a:r>
            <a:endParaRPr kumimoji="1" lang="ja-JP" altLang="en-US" sz="3600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4101652" y="4475907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</a:t>
            </a:r>
            <a:endParaRPr kumimoji="1" lang="ja-JP" altLang="en-US" sz="3600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4077608" y="4392133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</a:t>
            </a:r>
            <a:endParaRPr kumimoji="1" lang="ja-JP" altLang="en-US" sz="3600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cxnSp>
        <p:nvCxnSpPr>
          <p:cNvPr id="71" name="直線矢印コネクタ 70"/>
          <p:cNvCxnSpPr>
            <a:stCxn id="11" idx="1"/>
          </p:cNvCxnSpPr>
          <p:nvPr/>
        </p:nvCxnSpPr>
        <p:spPr>
          <a:xfrm flipH="1" flipV="1">
            <a:off x="4400427" y="4722611"/>
            <a:ext cx="2054628" cy="3872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直線矢印コネクタ 71"/>
          <p:cNvCxnSpPr/>
          <p:nvPr/>
        </p:nvCxnSpPr>
        <p:spPr>
          <a:xfrm flipV="1">
            <a:off x="1931486" y="4853407"/>
            <a:ext cx="2452025" cy="42466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直線矢印コネクタ 72"/>
          <p:cNvCxnSpPr/>
          <p:nvPr/>
        </p:nvCxnSpPr>
        <p:spPr>
          <a:xfrm flipV="1">
            <a:off x="2883172" y="5025035"/>
            <a:ext cx="1277996" cy="119305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6" name="テキスト ボックス 75"/>
          <p:cNvSpPr txBox="1"/>
          <p:nvPr/>
        </p:nvSpPr>
        <p:spPr>
          <a:xfrm>
            <a:off x="2766949" y="2964846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群馬県</a:t>
            </a:r>
            <a:endParaRPr kumimoji="1" lang="ja-JP" altLang="en-US" sz="16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77" name="テキスト ボックス 76"/>
          <p:cNvSpPr txBox="1"/>
          <p:nvPr/>
        </p:nvSpPr>
        <p:spPr>
          <a:xfrm>
            <a:off x="4067395" y="2723523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栃木県</a:t>
            </a:r>
            <a:endParaRPr kumimoji="1" lang="ja-JP" altLang="en-US" sz="16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78" name="テキスト ボックス 77"/>
          <p:cNvSpPr txBox="1"/>
          <p:nvPr/>
        </p:nvSpPr>
        <p:spPr>
          <a:xfrm>
            <a:off x="4758673" y="3342391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茨城県</a:t>
            </a:r>
            <a:endParaRPr kumimoji="1" lang="ja-JP" altLang="en-US" sz="16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4656475" y="5134123"/>
            <a:ext cx="11370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千葉県</a:t>
            </a:r>
            <a:endParaRPr kumimoji="1" lang="ja-JP" altLang="en-US" sz="16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80" name="テキスト ボックス 79"/>
          <p:cNvSpPr txBox="1"/>
          <p:nvPr/>
        </p:nvSpPr>
        <p:spPr>
          <a:xfrm>
            <a:off x="2995418" y="5140661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神奈川県</a:t>
            </a:r>
            <a:endParaRPr kumimoji="1" lang="ja-JP" altLang="en-US" sz="16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81" name="テキスト ボックス 80"/>
          <p:cNvSpPr txBox="1"/>
          <p:nvPr/>
        </p:nvSpPr>
        <p:spPr>
          <a:xfrm>
            <a:off x="2846932" y="4008028"/>
            <a:ext cx="12721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埼玉県</a:t>
            </a:r>
            <a:endParaRPr kumimoji="1" lang="ja-JP" altLang="en-US" sz="16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82" name="テキスト ボックス 81"/>
          <p:cNvSpPr txBox="1"/>
          <p:nvPr/>
        </p:nvSpPr>
        <p:spPr>
          <a:xfrm>
            <a:off x="2828256" y="4420863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東京都</a:t>
            </a:r>
            <a:endParaRPr kumimoji="1" lang="ja-JP" altLang="en-US" sz="16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1" y="933459"/>
            <a:ext cx="915652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</a:t>
            </a:r>
            <a:r>
              <a:rPr kumimoji="1" lang="ja-JP" altLang="en-US" sz="28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調査対象</a:t>
            </a:r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：大学生、大学院生</a:t>
            </a:r>
            <a:endParaRPr kumimoji="1" lang="en-US" altLang="ja-JP" sz="28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（サンプル</a:t>
            </a:r>
            <a:r>
              <a:rPr lang="en-US" altLang="ja-JP" dirty="0" smtClean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426</a:t>
            </a:r>
            <a:r>
              <a:rPr lang="ja-JP" altLang="en-US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人</a:t>
            </a:r>
            <a:r>
              <a:rPr lang="en-US" altLang="ja-JP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  <a:endParaRPr lang="en-US" altLang="ja-JP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cxnSp>
        <p:nvCxnSpPr>
          <p:cNvPr id="9" name="直線矢印コネクタ 8"/>
          <p:cNvCxnSpPr/>
          <p:nvPr/>
        </p:nvCxnSpPr>
        <p:spPr>
          <a:xfrm flipH="1">
            <a:off x="4689406" y="3965281"/>
            <a:ext cx="1991481" cy="33547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線矢印コネクタ 15"/>
          <p:cNvCxnSpPr>
            <a:stCxn id="13" idx="1"/>
          </p:cNvCxnSpPr>
          <p:nvPr/>
        </p:nvCxnSpPr>
        <p:spPr>
          <a:xfrm flipH="1">
            <a:off x="5028051" y="3157067"/>
            <a:ext cx="1354641" cy="73217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4218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4" grpId="0" animBg="1"/>
      <p:bldP spid="39" grpId="0"/>
      <p:bldP spid="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/>
          <p:cNvSpPr txBox="1"/>
          <p:nvPr/>
        </p:nvSpPr>
        <p:spPr>
          <a:xfrm>
            <a:off x="1" y="933459"/>
            <a:ext cx="91565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</a:t>
            </a:r>
            <a:r>
              <a:rPr kumimoji="1" lang="ja-JP" altLang="en-US" sz="28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調査対象</a:t>
            </a:r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：大学生、大学院生</a:t>
            </a:r>
            <a:endParaRPr kumimoji="1" lang="en-US" altLang="ja-JP" sz="28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（サンプル</a:t>
            </a:r>
            <a:r>
              <a:rPr lang="en-US" altLang="ja-JP" dirty="0" smtClean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426</a:t>
            </a:r>
            <a:r>
              <a:rPr lang="ja-JP" altLang="en-US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人</a:t>
            </a:r>
            <a:r>
              <a:rPr lang="ja-JP" altLang="en-US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：東京大学、東京工業大学、慶應義塾大学、</a:t>
            </a:r>
            <a:endParaRPr lang="en-US" altLang="ja-JP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　　　　 東京理科大学、筑波大学での調査）</a:t>
            </a:r>
            <a:endParaRPr lang="en-US" altLang="ja-JP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 flipH="1">
            <a:off x="1" y="-2831"/>
            <a:ext cx="6391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調査①：大学生</a:t>
            </a:r>
            <a:r>
              <a:rPr lang="ja-JP" altLang="en-US" sz="4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1835" y="126473"/>
            <a:ext cx="2463251" cy="1179795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1999490" y="2356430"/>
            <a:ext cx="174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筑波大学</a:t>
            </a:r>
            <a:endParaRPr kumimoji="1" lang="ja-JP" alt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9" name="円/楕円 8"/>
          <p:cNvSpPr/>
          <p:nvPr/>
        </p:nvSpPr>
        <p:spPr>
          <a:xfrm>
            <a:off x="1516698" y="2901824"/>
            <a:ext cx="450937" cy="44133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少</a:t>
            </a:r>
            <a:endParaRPr kumimoji="1" lang="ja-JP" altLang="en-US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cxnSp>
        <p:nvCxnSpPr>
          <p:cNvPr id="43" name="直線矢印コネクタ 42"/>
          <p:cNvCxnSpPr>
            <a:endCxn id="9" idx="6"/>
          </p:cNvCxnSpPr>
          <p:nvPr/>
        </p:nvCxnSpPr>
        <p:spPr>
          <a:xfrm flipH="1">
            <a:off x="1967635" y="3118354"/>
            <a:ext cx="577857" cy="413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/>
          <p:cNvSpPr/>
          <p:nvPr/>
        </p:nvSpPr>
        <p:spPr>
          <a:xfrm>
            <a:off x="4926638" y="2378735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首都圏の大学</a:t>
            </a:r>
            <a:endParaRPr lang="ja-JP" alt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256563" y="2894418"/>
            <a:ext cx="44628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kumimoji="1"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通学に公共交通を利用する人</a:t>
            </a:r>
            <a:endParaRPr kumimoji="1" lang="ja-JP" altLang="en-US" sz="2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5" name="円/楕円 14"/>
          <p:cNvSpPr/>
          <p:nvPr/>
        </p:nvSpPr>
        <p:spPr>
          <a:xfrm>
            <a:off x="7130622" y="2897517"/>
            <a:ext cx="450937" cy="44133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多</a:t>
            </a:r>
            <a:endParaRPr kumimoji="1" lang="ja-JP" altLang="en-US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8" name="左右矢印 17"/>
          <p:cNvSpPr/>
          <p:nvPr/>
        </p:nvSpPr>
        <p:spPr>
          <a:xfrm>
            <a:off x="3680306" y="2401001"/>
            <a:ext cx="1216152" cy="484632"/>
          </a:xfrm>
          <a:prstGeom prst="leftRightArrow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8" name="直線矢印コネクタ 47"/>
          <p:cNvCxnSpPr/>
          <p:nvPr/>
        </p:nvCxnSpPr>
        <p:spPr>
          <a:xfrm>
            <a:off x="6546506" y="3122490"/>
            <a:ext cx="584117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/>
          <p:cNvSpPr txBox="1"/>
          <p:nvPr/>
        </p:nvSpPr>
        <p:spPr>
          <a:xfrm>
            <a:off x="1448672" y="3778862"/>
            <a:ext cx="19992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国</a:t>
            </a:r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公立大学</a:t>
            </a:r>
            <a:endParaRPr kumimoji="1" lang="ja-JP" alt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5105469" y="374852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8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私</a:t>
            </a:r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立</a:t>
            </a:r>
            <a:r>
              <a:rPr lang="ja-JP" altLang="en-US" sz="28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</a:t>
            </a:r>
          </a:p>
        </p:txBody>
      </p:sp>
      <p:sp>
        <p:nvSpPr>
          <p:cNvPr id="20" name="左右矢印 19"/>
          <p:cNvSpPr/>
          <p:nvPr/>
        </p:nvSpPr>
        <p:spPr>
          <a:xfrm>
            <a:off x="3677136" y="3808608"/>
            <a:ext cx="1216152" cy="484632"/>
          </a:xfrm>
          <a:prstGeom prst="leftRightArrow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2839474" y="4266691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人目</a:t>
            </a: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を</a:t>
            </a:r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気</a:t>
            </a: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にする</a:t>
            </a:r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度合</a:t>
            </a: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い</a:t>
            </a:r>
            <a:endParaRPr lang="ja-JP" altLang="en-US" sz="2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3447961" y="479905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服装の規範</a:t>
            </a:r>
            <a:endParaRPr lang="ja-JP" altLang="en-US" sz="2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3" name="円/楕円 22"/>
          <p:cNvSpPr/>
          <p:nvPr/>
        </p:nvSpPr>
        <p:spPr>
          <a:xfrm>
            <a:off x="7128952" y="4813494"/>
            <a:ext cx="450937" cy="44133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高</a:t>
            </a:r>
            <a:endParaRPr kumimoji="1" lang="ja-JP" altLang="en-US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4" name="円/楕円 23"/>
          <p:cNvSpPr/>
          <p:nvPr/>
        </p:nvSpPr>
        <p:spPr>
          <a:xfrm>
            <a:off x="1516697" y="4804741"/>
            <a:ext cx="450937" cy="44133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低</a:t>
            </a:r>
            <a:endParaRPr kumimoji="1" lang="ja-JP" altLang="en-US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5" name="円/楕円 24"/>
          <p:cNvSpPr/>
          <p:nvPr/>
        </p:nvSpPr>
        <p:spPr>
          <a:xfrm>
            <a:off x="7130623" y="4266691"/>
            <a:ext cx="450937" cy="44133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高</a:t>
            </a:r>
            <a:endParaRPr kumimoji="1" lang="ja-JP" altLang="en-US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6" name="円/楕円 25"/>
          <p:cNvSpPr/>
          <p:nvPr/>
        </p:nvSpPr>
        <p:spPr>
          <a:xfrm>
            <a:off x="1517236" y="4279843"/>
            <a:ext cx="450937" cy="44133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低</a:t>
            </a:r>
            <a:endParaRPr kumimoji="1" lang="ja-JP" altLang="en-US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cxnSp>
        <p:nvCxnSpPr>
          <p:cNvPr id="28" name="直線矢印コネクタ 27"/>
          <p:cNvCxnSpPr/>
          <p:nvPr/>
        </p:nvCxnSpPr>
        <p:spPr>
          <a:xfrm>
            <a:off x="6088114" y="4492903"/>
            <a:ext cx="104250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矢印コネクタ 30"/>
          <p:cNvCxnSpPr>
            <a:stCxn id="22" idx="3"/>
            <a:endCxn id="23" idx="2"/>
          </p:cNvCxnSpPr>
          <p:nvPr/>
        </p:nvCxnSpPr>
        <p:spPr>
          <a:xfrm>
            <a:off x="5171510" y="5029884"/>
            <a:ext cx="1957442" cy="427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矢印コネクタ 33"/>
          <p:cNvCxnSpPr>
            <a:stCxn id="22" idx="1"/>
          </p:cNvCxnSpPr>
          <p:nvPr/>
        </p:nvCxnSpPr>
        <p:spPr>
          <a:xfrm flipH="1">
            <a:off x="1999490" y="5029884"/>
            <a:ext cx="1448471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/>
          <p:cNvCxnSpPr>
            <a:endCxn id="26" idx="6"/>
          </p:cNvCxnSpPr>
          <p:nvPr/>
        </p:nvCxnSpPr>
        <p:spPr>
          <a:xfrm flipH="1">
            <a:off x="1968173" y="4497524"/>
            <a:ext cx="1028717" cy="298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テキスト ボックス 55"/>
          <p:cNvSpPr txBox="1"/>
          <p:nvPr/>
        </p:nvSpPr>
        <p:spPr>
          <a:xfrm rot="2212165">
            <a:off x="7795086" y="3943526"/>
            <a:ext cx="678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？</a:t>
            </a:r>
            <a:endParaRPr kumimoji="1" lang="ja-JP" altLang="en-US" sz="36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57" name="正方形/長方形 56"/>
          <p:cNvSpPr/>
          <p:nvPr/>
        </p:nvSpPr>
        <p:spPr>
          <a:xfrm rot="19784538">
            <a:off x="284232" y="372775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600" dirty="0"/>
              <a:t>？</a:t>
            </a:r>
          </a:p>
        </p:txBody>
      </p:sp>
      <p:sp>
        <p:nvSpPr>
          <p:cNvPr id="58" name="テキスト ボックス 57"/>
          <p:cNvSpPr txBox="1"/>
          <p:nvPr/>
        </p:nvSpPr>
        <p:spPr>
          <a:xfrm>
            <a:off x="-53788" y="5528392"/>
            <a:ext cx="9183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首都圏国立大学</a:t>
            </a:r>
            <a:r>
              <a:rPr lang="en-US" altLang="ja-JP" sz="2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</a:t>
            </a:r>
            <a:r>
              <a:rPr kumimoji="1" lang="ja-JP" altLang="en-US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東京大、東工大</a:t>
            </a:r>
            <a:r>
              <a:rPr kumimoji="1" lang="en-US" altLang="ja-JP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  <a:r>
              <a:rPr lang="en-US" altLang="ja-JP" sz="2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,</a:t>
            </a:r>
            <a:r>
              <a:rPr kumimoji="1" lang="ja-JP" altLang="en-US" sz="24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首都圏私立大学</a:t>
            </a:r>
            <a:r>
              <a:rPr lang="en-US" altLang="ja-JP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</a:t>
            </a:r>
            <a:r>
              <a:rPr kumimoji="1" lang="ja-JP" altLang="en-US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慶應大</a:t>
            </a:r>
            <a:r>
              <a:rPr lang="en-US" altLang="ja-JP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  <a:r>
              <a:rPr lang="en-US" altLang="ja-JP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,</a:t>
            </a:r>
            <a:endParaRPr kumimoji="1" lang="en-US" altLang="ja-JP" sz="2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kumimoji="1" lang="ja-JP" altLang="en-US" sz="24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首都圏郊外国立大学</a:t>
            </a:r>
            <a:r>
              <a:rPr lang="en-US" altLang="ja-JP" sz="2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</a:t>
            </a:r>
            <a:r>
              <a:rPr kumimoji="1" lang="ja-JP" altLang="en-US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筑波大</a:t>
            </a:r>
            <a:r>
              <a:rPr lang="en-US" altLang="ja-JP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),</a:t>
            </a:r>
            <a:r>
              <a:rPr kumimoji="1" lang="ja-JP" altLang="en-US" sz="24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首都圏郊外私立大学</a:t>
            </a:r>
            <a:r>
              <a:rPr lang="en-US" altLang="ja-JP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</a:t>
            </a:r>
            <a:r>
              <a:rPr lang="ja-JP" altLang="en-US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東京</a:t>
            </a:r>
            <a:r>
              <a:rPr kumimoji="1" lang="ja-JP" altLang="en-US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理科大</a:t>
            </a:r>
            <a:r>
              <a:rPr kumimoji="1" lang="en-US" altLang="ja-JP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  <a:r>
              <a:rPr kumimoji="1" lang="ja-JP" altLang="en-US" sz="2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で調査</a:t>
            </a:r>
            <a:endParaRPr kumimoji="1" lang="ja-JP" altLang="en-US" sz="22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pic>
        <p:nvPicPr>
          <p:cNvPr id="35" name="図 34"/>
          <p:cNvPicPr>
            <a:picLocks noChangeAspect="1"/>
          </p:cNvPicPr>
          <p:nvPr/>
        </p:nvPicPr>
        <p:blipFill rotWithShape="1">
          <a:blip r:embed="rId3"/>
          <a:srcRect t="14912" r="-12088"/>
          <a:stretch/>
        </p:blipFill>
        <p:spPr>
          <a:xfrm>
            <a:off x="650081" y="4094576"/>
            <a:ext cx="820617" cy="1156899"/>
          </a:xfrm>
          <a:prstGeom prst="rect">
            <a:avLst/>
          </a:prstGeom>
        </p:spPr>
      </p:pic>
      <p:sp>
        <p:nvSpPr>
          <p:cNvPr id="32" name="スライド番号プレースホルダー 2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ja-JP" smtClean="0"/>
              <a:t>18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93965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3" grpId="0"/>
      <p:bldP spid="14" grpId="0"/>
      <p:bldP spid="15" grpId="0" animBg="1"/>
      <p:bldP spid="18" grpId="0" animBg="1"/>
      <p:bldP spid="17" grpId="0"/>
      <p:bldP spid="19" grpId="0"/>
      <p:bldP spid="20" grpId="0" animBg="1"/>
      <p:bldP spid="21" grpId="0"/>
      <p:bldP spid="22" grpId="0"/>
      <p:bldP spid="23" grpId="0" animBg="1"/>
      <p:bldP spid="24" grpId="0" animBg="1"/>
      <p:bldP spid="25" grpId="0" animBg="1"/>
      <p:bldP spid="26" grpId="0" animBg="1"/>
      <p:bldP spid="56" grpId="0"/>
      <p:bldP spid="57" grpId="0"/>
      <p:bldP spid="5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/>
          <p:cNvSpPr txBox="1"/>
          <p:nvPr/>
        </p:nvSpPr>
        <p:spPr>
          <a:xfrm>
            <a:off x="1" y="933459"/>
            <a:ext cx="9156525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</a:t>
            </a:r>
            <a:r>
              <a:rPr kumimoji="1" lang="ja-JP" altLang="en-US" sz="28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調査対象</a:t>
            </a:r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：大学生、大学院生</a:t>
            </a:r>
            <a:endParaRPr kumimoji="1" lang="en-US" altLang="ja-JP" sz="28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（サンプル</a:t>
            </a:r>
            <a:r>
              <a:rPr lang="en-US" altLang="ja-JP" dirty="0" smtClean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426</a:t>
            </a:r>
            <a:r>
              <a:rPr lang="ja-JP" altLang="en-US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人</a:t>
            </a:r>
            <a:r>
              <a:rPr lang="ja-JP" altLang="en-US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：東京大学、東京工業大学、</a:t>
            </a:r>
            <a:r>
              <a:rPr lang="ja-JP" altLang="en-US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慶應</a:t>
            </a:r>
            <a:r>
              <a:rPr lang="ja-JP" altLang="en-US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義塾大学、</a:t>
            </a:r>
            <a:endParaRPr lang="en-US" altLang="ja-JP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　　　　　</a:t>
            </a:r>
            <a:r>
              <a:rPr lang="ja-JP" altLang="en-US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ja-JP" altLang="en-US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東京理科大学、筑波大学での調査）</a:t>
            </a:r>
            <a:endParaRPr lang="en-US" altLang="ja-JP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</a:t>
            </a:r>
            <a:r>
              <a:rPr kumimoji="1" lang="ja-JP" altLang="en-US" sz="28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調査方法</a:t>
            </a:r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：アンケート調査</a:t>
            </a:r>
            <a:endParaRPr kumimoji="1" lang="en-US" altLang="ja-JP" sz="28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各大学に出向き、講義を受講している学生に対し</a:t>
            </a:r>
            <a:endParaRPr lang="en-US" altLang="ja-JP" sz="2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</a:t>
            </a:r>
            <a:r>
              <a:rPr lang="ja-JP" altLang="en-US" sz="2400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直接配布し、その場で回収する</a:t>
            </a:r>
            <a:endParaRPr lang="en-US" altLang="ja-JP" sz="2400" u="sng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9135093"/>
              </p:ext>
            </p:extLst>
          </p:nvPr>
        </p:nvGraphicFramePr>
        <p:xfrm>
          <a:off x="233265" y="3457227"/>
          <a:ext cx="8128807" cy="3134442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384747"/>
                <a:gridCol w="2943237"/>
                <a:gridCol w="1336651"/>
                <a:gridCol w="1464172"/>
              </a:tblGrid>
              <a:tr h="357071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大学名</a:t>
                      </a:r>
                      <a:endParaRPr kumimoji="1" lang="ja-JP" altLang="en-US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講義名</a:t>
                      </a:r>
                      <a:endParaRPr kumimoji="1" lang="ja-JP" altLang="en-US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サンプル</a:t>
                      </a:r>
                      <a:endParaRPr kumimoji="1" lang="ja-JP" altLang="en-US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実施日</a:t>
                      </a:r>
                      <a:endParaRPr kumimoji="1" lang="ja-JP" altLang="en-US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</a:tr>
              <a:tr h="395526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東京大学</a:t>
                      </a:r>
                      <a:endParaRPr kumimoji="1" lang="ja-JP" altLang="en-US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都市交通システム計画</a:t>
                      </a:r>
                      <a:endParaRPr kumimoji="1" lang="ja-JP" altLang="en-US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49</a:t>
                      </a:r>
                      <a:r>
                        <a:rPr kumimoji="1" lang="ja-JP" altLang="en-US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人</a:t>
                      </a:r>
                      <a:endParaRPr kumimoji="1" lang="ja-JP" altLang="en-US" dirty="0"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5/25(</a:t>
                      </a:r>
                      <a:r>
                        <a:rPr kumimoji="1" lang="ja-JP" altLang="en-US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水</a:t>
                      </a:r>
                      <a:r>
                        <a:rPr kumimoji="1" lang="en-US" altLang="ja-JP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)</a:t>
                      </a:r>
                      <a:endParaRPr kumimoji="1" lang="ja-JP" altLang="en-US" dirty="0"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95526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東京工業大学</a:t>
                      </a:r>
                      <a:endParaRPr kumimoji="1" lang="ja-JP" altLang="en-US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kern="12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国際開発プロジェクト特論</a:t>
                      </a:r>
                      <a:endParaRPr kumimoji="1" lang="ja-JP" altLang="en-US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kumimoji="1" lang="ja-JP" altLang="en-US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人</a:t>
                      </a:r>
                      <a:endParaRPr kumimoji="1" lang="ja-JP" altLang="en-US" dirty="0"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5/26(</a:t>
                      </a:r>
                      <a:r>
                        <a:rPr kumimoji="1" lang="ja-JP" altLang="en-US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木</a:t>
                      </a:r>
                      <a:r>
                        <a:rPr kumimoji="1" lang="en-US" altLang="ja-JP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)</a:t>
                      </a:r>
                      <a:endParaRPr kumimoji="1" lang="ja-JP" altLang="en-US" dirty="0"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95526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筑波大学</a:t>
                      </a:r>
                      <a:endParaRPr kumimoji="1" lang="ja-JP" altLang="en-US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進化ゲーム論</a:t>
                      </a:r>
                      <a:endParaRPr kumimoji="1" lang="ja-JP" altLang="en-US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60</a:t>
                      </a:r>
                      <a:r>
                        <a:rPr kumimoji="1" lang="ja-JP" altLang="en-US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人</a:t>
                      </a:r>
                      <a:endParaRPr kumimoji="1" lang="ja-JP" altLang="en-US" dirty="0"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5/30(</a:t>
                      </a:r>
                      <a:r>
                        <a:rPr kumimoji="1" lang="ja-JP" altLang="en-US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kumimoji="1" lang="en-US" altLang="ja-JP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)</a:t>
                      </a:r>
                      <a:endParaRPr kumimoji="1" lang="ja-JP" altLang="en-US" dirty="0"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95526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筑波大学</a:t>
                      </a:r>
                      <a:endParaRPr kumimoji="1" lang="ja-JP" altLang="en-US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水環境論</a:t>
                      </a:r>
                      <a:endParaRPr kumimoji="1" lang="ja-JP" altLang="en-US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44</a:t>
                      </a:r>
                      <a:r>
                        <a:rPr kumimoji="1" lang="ja-JP" altLang="en-US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人</a:t>
                      </a:r>
                      <a:endParaRPr kumimoji="1" lang="ja-JP" altLang="en-US" dirty="0"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6/1(</a:t>
                      </a:r>
                      <a:r>
                        <a:rPr kumimoji="1" lang="ja-JP" altLang="en-US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水</a:t>
                      </a:r>
                      <a:r>
                        <a:rPr kumimoji="1" lang="en-US" altLang="ja-JP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)</a:t>
                      </a:r>
                      <a:endParaRPr kumimoji="1" lang="ja-JP" altLang="en-US" dirty="0"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95526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慶應義塾大学</a:t>
                      </a:r>
                      <a:r>
                        <a:rPr kumimoji="1" lang="en-US" altLang="ja-JP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(</a:t>
                      </a:r>
                      <a:r>
                        <a:rPr kumimoji="1" lang="ja-JP" altLang="en-US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三田</a:t>
                      </a:r>
                      <a:r>
                        <a:rPr kumimoji="1" lang="en-US" altLang="ja-JP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)</a:t>
                      </a:r>
                      <a:endParaRPr kumimoji="1" lang="ja-JP" altLang="en-US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計量経済学</a:t>
                      </a:r>
                      <a:endParaRPr kumimoji="1" lang="ja-JP" altLang="en-US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kumimoji="1" lang="ja-JP" altLang="en-US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人</a:t>
                      </a:r>
                      <a:endParaRPr kumimoji="1" lang="ja-JP" altLang="en-US" dirty="0"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6/6(</a:t>
                      </a:r>
                      <a:r>
                        <a:rPr kumimoji="1" lang="ja-JP" altLang="en-US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kumimoji="1" lang="en-US" altLang="ja-JP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)</a:t>
                      </a:r>
                      <a:endParaRPr kumimoji="1" lang="ja-JP" altLang="en-US" dirty="0"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95526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慶應義塾大学</a:t>
                      </a:r>
                      <a:r>
                        <a:rPr kumimoji="1" lang="en-US" altLang="ja-JP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(</a:t>
                      </a:r>
                      <a:r>
                        <a:rPr kumimoji="1" lang="ja-JP" altLang="en-US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日吉</a:t>
                      </a:r>
                      <a:r>
                        <a:rPr kumimoji="1" lang="en-US" altLang="ja-JP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)</a:t>
                      </a:r>
                      <a:endParaRPr kumimoji="1" lang="ja-JP" altLang="en-US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統計学</a:t>
                      </a:r>
                      <a:endParaRPr kumimoji="1" lang="ja-JP" altLang="en-US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kumimoji="1" lang="ja-JP" altLang="en-US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人</a:t>
                      </a:r>
                      <a:endParaRPr kumimoji="1" lang="ja-JP" altLang="en-US" dirty="0"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6/6(</a:t>
                      </a:r>
                      <a:r>
                        <a:rPr kumimoji="1" lang="ja-JP" altLang="en-US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kumimoji="1" lang="en-US" altLang="ja-JP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)</a:t>
                      </a:r>
                      <a:endParaRPr kumimoji="1" lang="ja-JP" altLang="en-US" dirty="0"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95526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東京理科大学</a:t>
                      </a:r>
                      <a:endParaRPr kumimoji="1" lang="ja-JP" altLang="en-US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交通計画</a:t>
                      </a:r>
                      <a:endParaRPr kumimoji="1" lang="ja-JP" altLang="en-US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113</a:t>
                      </a:r>
                      <a:r>
                        <a:rPr kumimoji="1" lang="ja-JP" altLang="en-US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人</a:t>
                      </a:r>
                      <a:endParaRPr kumimoji="1" lang="ja-JP" altLang="en-US" dirty="0"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6/16(</a:t>
                      </a:r>
                      <a:r>
                        <a:rPr kumimoji="1" lang="ja-JP" altLang="en-US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木</a:t>
                      </a:r>
                      <a:r>
                        <a:rPr kumimoji="1" lang="en-US" altLang="ja-JP" dirty="0" smtClean="0"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)</a:t>
                      </a:r>
                      <a:endParaRPr kumimoji="1" lang="ja-JP" altLang="en-US" dirty="0"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テキスト ボックス 5"/>
          <p:cNvSpPr txBox="1"/>
          <p:nvPr/>
        </p:nvSpPr>
        <p:spPr>
          <a:xfrm flipH="1">
            <a:off x="1" y="-2831"/>
            <a:ext cx="6391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調査①：大学生</a:t>
            </a:r>
            <a:r>
              <a:rPr lang="ja-JP" altLang="en-US" sz="4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</a:p>
        </p:txBody>
      </p:sp>
      <p:sp>
        <p:nvSpPr>
          <p:cNvPr id="7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ja-JP" dirty="0" smtClean="0"/>
              <a:t>19</a:t>
            </a: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5"/>
          <a:stretch/>
        </p:blipFill>
        <p:spPr>
          <a:xfrm>
            <a:off x="6305670" y="371758"/>
            <a:ext cx="2675044" cy="1900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996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右矢印吹き出し 18"/>
          <p:cNvSpPr/>
          <p:nvPr/>
        </p:nvSpPr>
        <p:spPr>
          <a:xfrm>
            <a:off x="3881064" y="908751"/>
            <a:ext cx="2632851" cy="1903666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 flipH="1">
            <a:off x="1" y="0"/>
            <a:ext cx="28574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発表の手順</a:t>
            </a:r>
            <a:endParaRPr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3" name="右矢印吹き出し 32"/>
          <p:cNvSpPr/>
          <p:nvPr/>
        </p:nvSpPr>
        <p:spPr>
          <a:xfrm>
            <a:off x="1722049" y="1276346"/>
            <a:ext cx="1066800" cy="4644918"/>
          </a:xfrm>
          <a:prstGeom prst="rightArrowCallout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目的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6" name="右矢印吹き出し 35"/>
          <p:cNvSpPr/>
          <p:nvPr/>
        </p:nvSpPr>
        <p:spPr>
          <a:xfrm>
            <a:off x="2817690" y="1032484"/>
            <a:ext cx="1066800" cy="2378803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仮説①仮説②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7" name="右矢印吹き出し 36"/>
          <p:cNvSpPr/>
          <p:nvPr/>
        </p:nvSpPr>
        <p:spPr>
          <a:xfrm>
            <a:off x="2817690" y="352590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</a:t>
            </a:r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③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8" name="右矢印吹き出し 37"/>
          <p:cNvSpPr/>
          <p:nvPr/>
        </p:nvSpPr>
        <p:spPr>
          <a:xfrm>
            <a:off x="2817690" y="490354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仮説④</a:t>
            </a:r>
            <a:endParaRPr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7641820" y="1276342"/>
            <a:ext cx="684448" cy="4644922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まとめ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5" name="右矢印吹き出し 44"/>
          <p:cNvSpPr/>
          <p:nvPr/>
        </p:nvSpPr>
        <p:spPr>
          <a:xfrm>
            <a:off x="3881065" y="3028967"/>
            <a:ext cx="2632850" cy="1558611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観察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調査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6" name="右矢印吹き出し 45"/>
          <p:cNvSpPr/>
          <p:nvPr/>
        </p:nvSpPr>
        <p:spPr>
          <a:xfrm>
            <a:off x="3884490" y="4788778"/>
            <a:ext cx="2632850" cy="1956510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高校生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5" name="右矢印吹き出し 14"/>
          <p:cNvSpPr/>
          <p:nvPr/>
        </p:nvSpPr>
        <p:spPr>
          <a:xfrm>
            <a:off x="6546181" y="1032484"/>
            <a:ext cx="1066800" cy="2378803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①結果②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6" name="右矢印吹き出し 15"/>
          <p:cNvSpPr/>
          <p:nvPr/>
        </p:nvSpPr>
        <p:spPr>
          <a:xfrm>
            <a:off x="6546181" y="352590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③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7" name="右矢印吹き出し 16"/>
          <p:cNvSpPr/>
          <p:nvPr/>
        </p:nvSpPr>
        <p:spPr>
          <a:xfrm>
            <a:off x="6546181" y="490354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④</a:t>
            </a:r>
            <a:endParaRPr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0" name="右矢印吹き出し 19"/>
          <p:cNvSpPr/>
          <p:nvPr/>
        </p:nvSpPr>
        <p:spPr>
          <a:xfrm>
            <a:off x="626408" y="1276346"/>
            <a:ext cx="1066800" cy="4644918"/>
          </a:xfrm>
          <a:prstGeom prst="rightArrowCallout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ln w="0"/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背景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4" name="右矢印吹き出し 23"/>
          <p:cNvSpPr/>
          <p:nvPr/>
        </p:nvSpPr>
        <p:spPr>
          <a:xfrm>
            <a:off x="2817690" y="1276342"/>
            <a:ext cx="1066800" cy="4644922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</a:t>
            </a:r>
            <a:endParaRPr kumimoji="1" lang="en-US" altLang="ja-JP" sz="40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5" name="右矢印吹き出し 24"/>
          <p:cNvSpPr/>
          <p:nvPr/>
        </p:nvSpPr>
        <p:spPr>
          <a:xfrm>
            <a:off x="3881065" y="1276346"/>
            <a:ext cx="2632851" cy="4644918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調査</a:t>
            </a:r>
            <a:r>
              <a:rPr lang="ja-JP" altLang="en-US" sz="4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方法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6" name="右矢印吹き出し 25"/>
          <p:cNvSpPr/>
          <p:nvPr/>
        </p:nvSpPr>
        <p:spPr>
          <a:xfrm>
            <a:off x="6546180" y="1276344"/>
            <a:ext cx="1066800" cy="4644920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調査結果・考察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2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16262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6" grpId="0" animBg="1"/>
      <p:bldP spid="37" grpId="0" animBg="1"/>
      <p:bldP spid="38" grpId="0" animBg="1"/>
      <p:bldP spid="45" grpId="0" animBg="1"/>
      <p:bldP spid="46" grpId="0" animBg="1"/>
      <p:bldP spid="15" grpId="0" animBg="1"/>
      <p:bldP spid="16" grpId="0" animBg="1"/>
      <p:bldP spid="17" grpId="0" animBg="1"/>
      <p:bldP spid="24" grpId="0" animBg="1"/>
      <p:bldP spid="25" grpId="0" animBg="1"/>
      <p:bldP spid="2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ja-JP" dirty="0" smtClean="0"/>
              <a:t>20</a:t>
            </a:r>
            <a:endParaRPr lang="ja-JP" altLang="en-US" dirty="0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1835" y="126473"/>
            <a:ext cx="2463251" cy="1179795"/>
          </a:xfrm>
          <a:prstGeom prst="rect">
            <a:avLst/>
          </a:prstGeom>
        </p:spPr>
      </p:pic>
      <p:graphicFrame>
        <p:nvGraphicFramePr>
          <p:cNvPr id="3" name="図表 2"/>
          <p:cNvGraphicFramePr/>
          <p:nvPr>
            <p:extLst>
              <p:ext uri="{D42A27DB-BD31-4B8C-83A1-F6EECF244321}">
                <p14:modId xmlns:p14="http://schemas.microsoft.com/office/powerpoint/2010/main" val="2755429176"/>
              </p:ext>
            </p:extLst>
          </p:nvPr>
        </p:nvGraphicFramePr>
        <p:xfrm>
          <a:off x="383792" y="1279267"/>
          <a:ext cx="8659675" cy="54169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円形吹き出し 5"/>
          <p:cNvSpPr/>
          <p:nvPr/>
        </p:nvSpPr>
        <p:spPr>
          <a:xfrm>
            <a:off x="81561" y="5317443"/>
            <a:ext cx="955174" cy="923672"/>
          </a:xfrm>
          <a:prstGeom prst="wedgeEllipseCallout">
            <a:avLst>
              <a:gd name="adj1" fmla="val 102168"/>
              <a:gd name="adj2" fmla="val 19854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理想</a:t>
            </a:r>
            <a:endParaRPr kumimoji="1" lang="ja-JP" altLang="en-US" sz="28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7" name="円形吹き出し 6"/>
          <p:cNvSpPr/>
          <p:nvPr/>
        </p:nvSpPr>
        <p:spPr>
          <a:xfrm>
            <a:off x="81831" y="4079215"/>
            <a:ext cx="954904" cy="919339"/>
          </a:xfrm>
          <a:prstGeom prst="wedgeEllipseCallout">
            <a:avLst>
              <a:gd name="adj1" fmla="val 92933"/>
              <a:gd name="adj2" fmla="val 48363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ja-JP" altLang="en-US" sz="28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現実</a:t>
            </a:r>
            <a:endParaRPr kumimoji="1" lang="ja-JP" altLang="en-US" sz="28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 flipH="1">
            <a:off x="0" y="-752"/>
            <a:ext cx="6391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調査①：大学生</a:t>
            </a:r>
            <a:r>
              <a:rPr lang="ja-JP" altLang="en-US" sz="4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</a:p>
        </p:txBody>
      </p:sp>
    </p:spTree>
    <p:extLst>
      <p:ext uri="{BB962C8B-B14F-4D97-AF65-F5344CB8AC3E}">
        <p14:creationId xmlns:p14="http://schemas.microsoft.com/office/powerpoint/2010/main" val="3973005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グラフ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1048093"/>
              </p:ext>
            </p:extLst>
          </p:nvPr>
        </p:nvGraphicFramePr>
        <p:xfrm>
          <a:off x="5176598" y="3754050"/>
          <a:ext cx="4168570" cy="3079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365AE-E114-2E4F-B74F-B562EB70FC62}" type="slidenum">
              <a:rPr kumimoji="1" lang="ja-JP" altLang="en-US" smtClean="0">
                <a:ea typeface="ＭＳ ゴシック" panose="020B0609070205080204" pitchFamily="49" charset="-128"/>
              </a:rPr>
              <a:t>21</a:t>
            </a:fld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 flipH="1">
            <a:off x="-1" y="0"/>
            <a:ext cx="9008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SzPct val="25000"/>
            </a:pPr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回答者属性：大学生アンケート</a:t>
            </a:r>
            <a:endParaRPr lang="ja-JP" altLang="ja-JP" sz="4000" dirty="0">
              <a:latin typeface="ＭＳ ゴシック" panose="020B0609070205080204" pitchFamily="49" charset="-128"/>
              <a:ea typeface="ＭＳ ゴシック" panose="020B0609070205080204" pitchFamily="49" charset="-128"/>
              <a:cs typeface="Arial"/>
              <a:sym typeface="Arial"/>
            </a:endParaRPr>
          </a:p>
        </p:txBody>
      </p:sp>
      <p:graphicFrame>
        <p:nvGraphicFramePr>
          <p:cNvPr id="13" name="グラフ 12"/>
          <p:cNvGraphicFramePr>
            <a:graphicFrameLocks/>
          </p:cNvGraphicFramePr>
          <p:nvPr>
            <p:extLst/>
          </p:nvPr>
        </p:nvGraphicFramePr>
        <p:xfrm>
          <a:off x="78093" y="832081"/>
          <a:ext cx="3151453" cy="3073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グラフ 13"/>
          <p:cNvGraphicFramePr>
            <a:graphicFrameLocks/>
          </p:cNvGraphicFramePr>
          <p:nvPr>
            <p:extLst/>
          </p:nvPr>
        </p:nvGraphicFramePr>
        <p:xfrm>
          <a:off x="3342153" y="945377"/>
          <a:ext cx="2506600" cy="2738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グラフ 14"/>
          <p:cNvGraphicFramePr>
            <a:graphicFrameLocks/>
          </p:cNvGraphicFramePr>
          <p:nvPr>
            <p:extLst/>
          </p:nvPr>
        </p:nvGraphicFramePr>
        <p:xfrm>
          <a:off x="5962526" y="999386"/>
          <a:ext cx="3018188" cy="2738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6" name="グラフ 15"/>
          <p:cNvGraphicFramePr>
            <a:graphicFrameLocks/>
          </p:cNvGraphicFramePr>
          <p:nvPr>
            <p:extLst/>
          </p:nvPr>
        </p:nvGraphicFramePr>
        <p:xfrm>
          <a:off x="-875534" y="3489960"/>
          <a:ext cx="4719009" cy="4085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7" name="グラフ 16"/>
          <p:cNvGraphicFramePr>
            <a:graphicFrameLocks/>
          </p:cNvGraphicFramePr>
          <p:nvPr>
            <p:extLst/>
          </p:nvPr>
        </p:nvGraphicFramePr>
        <p:xfrm>
          <a:off x="2829496" y="3878245"/>
          <a:ext cx="3191256" cy="2831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cxnSp>
        <p:nvCxnSpPr>
          <p:cNvPr id="10" name="直線コネクタ 9"/>
          <p:cNvCxnSpPr/>
          <p:nvPr/>
        </p:nvCxnSpPr>
        <p:spPr>
          <a:xfrm flipH="1">
            <a:off x="1653820" y="1434353"/>
            <a:ext cx="417027" cy="15239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692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右矢印吹き出し 18"/>
          <p:cNvSpPr/>
          <p:nvPr/>
        </p:nvSpPr>
        <p:spPr>
          <a:xfrm>
            <a:off x="3881064" y="908751"/>
            <a:ext cx="2632851" cy="1903666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 flipH="1">
            <a:off x="1" y="0"/>
            <a:ext cx="28574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発表の手順</a:t>
            </a:r>
            <a:endParaRPr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1" name="右矢印吹き出し 10"/>
          <p:cNvSpPr/>
          <p:nvPr/>
        </p:nvSpPr>
        <p:spPr>
          <a:xfrm>
            <a:off x="626408" y="1276346"/>
            <a:ext cx="1066800" cy="4644918"/>
          </a:xfrm>
          <a:prstGeom prst="rightArrowCallout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背景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3" name="右矢印吹き出し 32"/>
          <p:cNvSpPr/>
          <p:nvPr/>
        </p:nvSpPr>
        <p:spPr>
          <a:xfrm>
            <a:off x="1722049" y="1276346"/>
            <a:ext cx="1066800" cy="4644918"/>
          </a:xfrm>
          <a:prstGeom prst="rightArrowCallout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目的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6" name="右矢印吹き出し 35"/>
          <p:cNvSpPr/>
          <p:nvPr/>
        </p:nvSpPr>
        <p:spPr>
          <a:xfrm>
            <a:off x="2817690" y="1032484"/>
            <a:ext cx="1066800" cy="2378803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仮説①仮説②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7" name="右矢印吹き出し 36"/>
          <p:cNvSpPr/>
          <p:nvPr/>
        </p:nvSpPr>
        <p:spPr>
          <a:xfrm>
            <a:off x="2817690" y="352590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</a:t>
            </a:r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③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8" name="右矢印吹き出し 37"/>
          <p:cNvSpPr/>
          <p:nvPr/>
        </p:nvSpPr>
        <p:spPr>
          <a:xfrm>
            <a:off x="2817690" y="490354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仮説④</a:t>
            </a:r>
            <a:endParaRPr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7641820" y="1276342"/>
            <a:ext cx="684448" cy="4644922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まとめ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5" name="右矢印吹き出し 44"/>
          <p:cNvSpPr/>
          <p:nvPr/>
        </p:nvSpPr>
        <p:spPr>
          <a:xfrm>
            <a:off x="3881065" y="3028967"/>
            <a:ext cx="2632850" cy="1558611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観察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調査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6" name="右矢印吹き出し 45"/>
          <p:cNvSpPr/>
          <p:nvPr/>
        </p:nvSpPr>
        <p:spPr>
          <a:xfrm>
            <a:off x="3884490" y="4788778"/>
            <a:ext cx="2632850" cy="1956510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高校生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5" name="右矢印吹き出し 14"/>
          <p:cNvSpPr/>
          <p:nvPr/>
        </p:nvSpPr>
        <p:spPr>
          <a:xfrm>
            <a:off x="6546181" y="1032484"/>
            <a:ext cx="1066800" cy="2378803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①結果②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6" name="右矢印吹き出し 15"/>
          <p:cNvSpPr/>
          <p:nvPr/>
        </p:nvSpPr>
        <p:spPr>
          <a:xfrm>
            <a:off x="6546181" y="352590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③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7" name="右矢印吹き出し 16"/>
          <p:cNvSpPr/>
          <p:nvPr/>
        </p:nvSpPr>
        <p:spPr>
          <a:xfrm>
            <a:off x="6546181" y="490354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④</a:t>
            </a:r>
            <a:endParaRPr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8" name="右矢印吹き出し 17"/>
          <p:cNvSpPr/>
          <p:nvPr/>
        </p:nvSpPr>
        <p:spPr>
          <a:xfrm>
            <a:off x="6546181" y="1032484"/>
            <a:ext cx="1066800" cy="2378803"/>
          </a:xfrm>
          <a:prstGeom prst="rightArrowCallout">
            <a:avLst/>
          </a:prstGeom>
          <a:solidFill>
            <a:schemeClr val="accent4">
              <a:lumMod val="40000"/>
              <a:lumOff val="60000"/>
            </a:schemeClr>
          </a:solidFill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①結果②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22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1829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フローチャート: 処理 7"/>
          <p:cNvSpPr/>
          <p:nvPr/>
        </p:nvSpPr>
        <p:spPr>
          <a:xfrm>
            <a:off x="515154" y="4876197"/>
            <a:ext cx="8045598" cy="1425751"/>
          </a:xfrm>
          <a:prstGeom prst="flowChartProcess">
            <a:avLst/>
          </a:prstGeom>
          <a:solidFill>
            <a:srgbClr val="0C44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②</a:t>
            </a:r>
            <a:r>
              <a:rPr lang="ja-JP" altLang="en-US" sz="28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交通</a:t>
            </a:r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手段別にズレの</a:t>
            </a:r>
            <a:r>
              <a:rPr lang="ja-JP" altLang="en-US" sz="28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</a:t>
            </a:r>
            <a:r>
              <a:rPr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きさ</a:t>
            </a:r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が</a:t>
            </a:r>
            <a:endParaRPr kumimoji="1" lang="en-US" altLang="ja-JP" sz="2800" dirty="0" smtClean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人目を気にする度合いによるものなのかを</a:t>
            </a:r>
            <a:r>
              <a:rPr kumimoji="1" lang="en-US" altLang="ja-JP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t</a:t>
            </a:r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検定</a:t>
            </a:r>
            <a:endParaRPr kumimoji="1" lang="ja-JP" altLang="en-US" sz="28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0" y="6041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仮説①の検証</a:t>
            </a:r>
            <a:endParaRPr kumimoji="1"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1F0DB-A03B-3F4B-B3B4-581CBDC9ED9D}" type="slidenum">
              <a:rPr lang="ja-JP" altLang="en-US" smtClean="0"/>
              <a:pPr/>
              <a:t>23</a:t>
            </a:fld>
            <a:endParaRPr lang="ja-JP" altLang="en-US"/>
          </a:p>
        </p:txBody>
      </p:sp>
      <p:pic>
        <p:nvPicPr>
          <p:cNvPr id="39" name="図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1537" y="104160"/>
            <a:ext cx="2463982" cy="1179795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43140" y="948627"/>
            <a:ext cx="9058890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人目を気にする</a:t>
            </a: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度合いによって</a:t>
            </a:r>
            <a:endParaRPr lang="en-US" altLang="ja-JP" sz="2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</a:t>
            </a:r>
            <a:r>
              <a:rPr lang="ja-JP" altLang="en-US" sz="2800" dirty="0">
                <a:solidFill>
                  <a:schemeClr val="accent2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服装の規範</a:t>
            </a:r>
            <a:r>
              <a:rPr lang="ja-JP" altLang="en-US" sz="28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」</a:t>
            </a:r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と</a:t>
            </a:r>
            <a:r>
              <a:rPr lang="ja-JP" altLang="en-US" sz="28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</a:t>
            </a:r>
            <a:r>
              <a:rPr lang="ja-JP" altLang="en-US" sz="2800" dirty="0">
                <a:solidFill>
                  <a:schemeClr val="accent3">
                    <a:lumMod val="50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着て</a:t>
            </a:r>
            <a:r>
              <a:rPr lang="ja-JP" altLang="en-US" sz="2800" dirty="0" smtClean="0">
                <a:solidFill>
                  <a:schemeClr val="accent3">
                    <a:lumMod val="50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いけるか</a:t>
            </a:r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」</a:t>
            </a:r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</a:t>
            </a:r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ズレ</a:t>
            </a: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に差は生じるか</a:t>
            </a:r>
            <a:endParaRPr lang="en-US" altLang="ja-JP" sz="2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515154" y="2259593"/>
            <a:ext cx="8045598" cy="139620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 smtClean="0">
                <a:latin typeface="MS Gothic" charset="-128"/>
                <a:ea typeface="MS Gothic" charset="-128"/>
                <a:cs typeface="MS Gothic" charset="-128"/>
              </a:rPr>
              <a:t>①学生全体を人目を気にする度合いの</a:t>
            </a:r>
            <a:endParaRPr lang="en-US" altLang="ja-JP" sz="2800" dirty="0" smtClean="0">
              <a:latin typeface="MS Gothic" charset="-128"/>
              <a:ea typeface="MS Gothic" charset="-128"/>
              <a:cs typeface="MS Gothic" charset="-128"/>
            </a:endParaRPr>
          </a:p>
          <a:p>
            <a:pPr algn="ctr"/>
            <a:r>
              <a:rPr lang="ja-JP" altLang="en-US" sz="2800" dirty="0" smtClean="0">
                <a:latin typeface="MS Gothic" charset="-128"/>
                <a:ea typeface="MS Gothic" charset="-128"/>
                <a:cs typeface="MS Gothic" charset="-128"/>
              </a:rPr>
              <a:t>高いグループと低いグループの２つに分ける</a:t>
            </a:r>
            <a:endParaRPr lang="ja-JP" altLang="en-US" sz="2800" dirty="0">
              <a:latin typeface="MS Gothic" charset="-128"/>
              <a:ea typeface="MS Gothic" charset="-128"/>
              <a:cs typeface="MS Gothic" charset="-128"/>
            </a:endParaRPr>
          </a:p>
        </p:txBody>
      </p:sp>
      <p:sp>
        <p:nvSpPr>
          <p:cNvPr id="9" name="下矢印 8"/>
          <p:cNvSpPr/>
          <p:nvPr/>
        </p:nvSpPr>
        <p:spPr>
          <a:xfrm>
            <a:off x="3991476" y="3904253"/>
            <a:ext cx="1162217" cy="723492"/>
          </a:xfrm>
          <a:prstGeom prst="downArrow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円形吹き出し 26"/>
          <p:cNvSpPr/>
          <p:nvPr/>
        </p:nvSpPr>
        <p:spPr>
          <a:xfrm>
            <a:off x="85262" y="1918295"/>
            <a:ext cx="861513" cy="586056"/>
          </a:xfrm>
          <a:prstGeom prst="wedgeEllipseCallout">
            <a:avLst>
              <a:gd name="adj1" fmla="val 61629"/>
              <a:gd name="adj2" fmla="val -56322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理想</a:t>
            </a:r>
            <a:endParaRPr kumimoji="1" lang="ja-JP" altLang="en-US" sz="28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1" name="円形吹き出し 10"/>
          <p:cNvSpPr/>
          <p:nvPr/>
        </p:nvSpPr>
        <p:spPr>
          <a:xfrm>
            <a:off x="5456112" y="842964"/>
            <a:ext cx="861244" cy="553804"/>
          </a:xfrm>
          <a:prstGeom prst="wedgeEllipseCallout">
            <a:avLst>
              <a:gd name="adj1" fmla="val -72211"/>
              <a:gd name="adj2" fmla="val 5712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ja-JP" altLang="en-US" sz="2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現実</a:t>
            </a:r>
            <a:endParaRPr kumimoji="1" lang="ja-JP" altLang="en-US" sz="28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04424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  <p:bldP spid="7" grpId="0" animBg="1"/>
      <p:bldP spid="9" grpId="0" animBg="1"/>
      <p:bldP spid="27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24</a:t>
            </a:fld>
            <a:endParaRPr lang="ja-JP" altLang="en-US" dirty="0"/>
          </a:p>
        </p:txBody>
      </p:sp>
      <p:sp>
        <p:nvSpPr>
          <p:cNvPr id="3" name="TextBox 41"/>
          <p:cNvSpPr txBox="1"/>
          <p:nvPr/>
        </p:nvSpPr>
        <p:spPr>
          <a:xfrm>
            <a:off x="0" y="6041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仮説①の検証</a:t>
            </a:r>
            <a:endParaRPr kumimoji="1"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87793" y="1220704"/>
            <a:ext cx="8186857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大学生アンケートにおいて交通手段ごとの</a:t>
            </a:r>
            <a:endParaRPr kumimoji="1" lang="en-US" altLang="ja-JP" sz="24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大学に</a:t>
            </a:r>
            <a:r>
              <a:rPr lang="ja-JP" altLang="en-US" sz="24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</a:t>
            </a:r>
            <a:r>
              <a:rPr kumimoji="1" lang="ja-JP" altLang="en-US" sz="24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着ていけるか」</a:t>
            </a:r>
            <a:r>
              <a:rPr lang="ja-JP" altLang="en-US" sz="24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と</a:t>
            </a:r>
            <a:r>
              <a:rPr lang="ja-JP" altLang="en-US" sz="24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</a:t>
            </a:r>
            <a:r>
              <a:rPr lang="ja-JP" altLang="en-US" sz="24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服装の規範</a:t>
            </a:r>
            <a:r>
              <a:rPr lang="ja-JP" altLang="en-US" sz="24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」</a:t>
            </a:r>
            <a:r>
              <a:rPr kumimoji="1" lang="ja-JP" altLang="en-US" sz="24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を</a:t>
            </a:r>
            <a:r>
              <a:rPr kumimoji="1" lang="en-US" altLang="ja-JP" sz="2400" dirty="0" smtClean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7</a:t>
            </a:r>
            <a:r>
              <a:rPr lang="ja-JP" altLang="en-US" sz="24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段階で質問</a:t>
            </a:r>
            <a:endParaRPr kumimoji="1" lang="en-US" altLang="ja-JP" sz="24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 flipH="1">
            <a:off x="1228299" y="6270362"/>
            <a:ext cx="6484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 smtClean="0"/>
              <a:t>この</a:t>
            </a:r>
            <a:r>
              <a:rPr lang="ja-JP" altLang="en-US" sz="2800" dirty="0"/>
              <a:t>場合</a:t>
            </a:r>
            <a:r>
              <a:rPr lang="ja-JP" altLang="en-US" sz="2800" dirty="0" smtClean="0"/>
              <a:t>は  </a:t>
            </a:r>
            <a:r>
              <a:rPr lang="en-US" altLang="ja-JP" sz="2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7-4=3</a:t>
            </a:r>
            <a:r>
              <a:rPr lang="ja-JP" altLang="en-US" sz="2800" dirty="0" smtClean="0"/>
              <a:t>　が徒歩のズレとなる</a:t>
            </a:r>
            <a:endParaRPr kumimoji="1" lang="ja-JP" altLang="en-US" sz="2800" dirty="0"/>
          </a:p>
        </p:txBody>
      </p:sp>
      <p:grpSp>
        <p:nvGrpSpPr>
          <p:cNvPr id="15" name="グループ化 14"/>
          <p:cNvGrpSpPr/>
          <p:nvPr/>
        </p:nvGrpSpPr>
        <p:grpSpPr>
          <a:xfrm>
            <a:off x="11957" y="2990477"/>
            <a:ext cx="8989385" cy="1940335"/>
            <a:chOff x="75165" y="2064008"/>
            <a:chExt cx="8989385" cy="1940335"/>
          </a:xfrm>
        </p:grpSpPr>
        <p:sp>
          <p:nvSpPr>
            <p:cNvPr id="31" name="正方形/長方形 30"/>
            <p:cNvSpPr/>
            <p:nvPr/>
          </p:nvSpPr>
          <p:spPr>
            <a:xfrm>
              <a:off x="75165" y="3296457"/>
              <a:ext cx="898938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ja-JP" sz="20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  <a:cs typeface="SimSun" panose="02010600030101010101" pitchFamily="2" charset="-122"/>
                </a:rPr>
                <a:t>5</a:t>
              </a:r>
              <a:r>
                <a:rPr lang="en-US" altLang="ja-JP" sz="2000" dirty="0">
                  <a:latin typeface="ＭＳ ゴシック" panose="020B0609070205080204" pitchFamily="49" charset="-128"/>
                  <a:ea typeface="ＭＳ ゴシック" panose="020B0609070205080204" pitchFamily="49" charset="-128"/>
                  <a:cs typeface="SimSun" panose="02010600030101010101" pitchFamily="2" charset="-122"/>
                </a:rPr>
                <a:t>.</a:t>
              </a:r>
              <a:r>
                <a:rPr lang="ja-JP" altLang="ja-JP" sz="20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  <a:cs typeface="SimSun" panose="02010600030101010101" pitchFamily="2" charset="-122"/>
                </a:rPr>
                <a:t>以下</a:t>
              </a:r>
              <a:r>
                <a:rPr lang="ja-JP" altLang="ja-JP" sz="2000" dirty="0">
                  <a:latin typeface="ＭＳ ゴシック" panose="020B0609070205080204" pitchFamily="49" charset="-128"/>
                  <a:ea typeface="ＭＳ ゴシック" panose="020B0609070205080204" pitchFamily="49" charset="-128"/>
                  <a:cs typeface="SimSun" panose="02010600030101010101" pitchFamily="2" charset="-122"/>
                </a:rPr>
                <a:t>の交通手段において、</a:t>
              </a:r>
              <a:r>
                <a:rPr lang="ja-JP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スウェットやジャージなどの部屋着や運動</a:t>
              </a:r>
              <a:r>
                <a:rPr lang="ja-JP" altLang="ja-JP" sz="2000" b="1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着</a:t>
              </a:r>
              <a:r>
                <a:rPr lang="ja-JP" altLang="en-US" sz="20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で</a:t>
              </a:r>
              <a:endParaRPr lang="en-US" altLang="ja-JP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algn="ctr"/>
              <a:r>
                <a:rPr lang="ja-JP" altLang="en-US" sz="20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大学</a:t>
              </a:r>
              <a:r>
                <a:rPr lang="ja-JP" altLang="ja-JP" sz="20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に</a:t>
              </a:r>
              <a:r>
                <a:rPr lang="ja-JP" altLang="ja-JP" sz="2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行くことに対して</a:t>
              </a:r>
              <a:r>
                <a:rPr lang="ja-JP" altLang="ja-JP" sz="2000" b="1" u="sng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ふ</a:t>
              </a:r>
              <a:r>
                <a:rPr lang="ja-JP" altLang="en-US" sz="2000" b="1" u="sng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さ</a:t>
              </a:r>
              <a:r>
                <a:rPr lang="ja-JP" altLang="ja-JP" sz="2000" b="1" u="sng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わしい</a:t>
              </a:r>
              <a:r>
                <a:rPr lang="ja-JP" altLang="ja-JP" sz="2000" b="1" u="sng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と思いますか</a:t>
              </a:r>
              <a:r>
                <a:rPr lang="ja-JP" altLang="ja-JP" sz="2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？</a:t>
              </a:r>
              <a:endParaRPr lang="ja-JP" altLang="en-US" sz="20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grpSp>
          <p:nvGrpSpPr>
            <p:cNvPr id="6" name="グループ化 5"/>
            <p:cNvGrpSpPr/>
            <p:nvPr/>
          </p:nvGrpSpPr>
          <p:grpSpPr>
            <a:xfrm>
              <a:off x="1013851" y="2064008"/>
              <a:ext cx="7352016" cy="1289692"/>
              <a:chOff x="388492" y="2487392"/>
              <a:chExt cx="7132938" cy="1249788"/>
            </a:xfrm>
          </p:grpSpPr>
          <p:pic>
            <p:nvPicPr>
              <p:cNvPr id="5" name="図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88492" y="2487392"/>
                <a:ext cx="7132938" cy="1249788"/>
              </a:xfrm>
              <a:prstGeom prst="rect">
                <a:avLst/>
              </a:prstGeom>
            </p:spPr>
          </p:pic>
          <p:cxnSp>
            <p:nvCxnSpPr>
              <p:cNvPr id="29" name="直線矢印コネクタ 28"/>
              <p:cNvCxnSpPr/>
              <p:nvPr/>
            </p:nvCxnSpPr>
            <p:spPr>
              <a:xfrm>
                <a:off x="5050091" y="2615798"/>
                <a:ext cx="1605858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miter/>
                <a:headEnd type="none" w="med" len="med"/>
                <a:tailEnd type="triangle" w="lg" len="lg"/>
              </a:ln>
            </p:spPr>
          </p:cxnSp>
          <p:cxnSp>
            <p:nvCxnSpPr>
              <p:cNvPr id="30" name="直線矢印コネクタ 29"/>
              <p:cNvCxnSpPr/>
              <p:nvPr/>
            </p:nvCxnSpPr>
            <p:spPr>
              <a:xfrm flipH="1">
                <a:off x="2354724" y="2619732"/>
                <a:ext cx="157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miter/>
                <a:headEnd type="none" w="med" len="med"/>
                <a:tailEnd type="triangle" w="lg" len="lg"/>
              </a:ln>
            </p:spPr>
          </p:cxnSp>
          <p:sp>
            <p:nvSpPr>
              <p:cNvPr id="32" name="円/楕円 31"/>
              <p:cNvSpPr/>
              <p:nvPr/>
            </p:nvSpPr>
            <p:spPr>
              <a:xfrm>
                <a:off x="6953963" y="2675395"/>
                <a:ext cx="264506" cy="249326"/>
              </a:xfrm>
              <a:prstGeom prst="ellipse">
                <a:avLst/>
              </a:prstGeom>
              <a:noFill/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21" name="テキスト ボックス 20"/>
          <p:cNvSpPr txBox="1"/>
          <p:nvPr/>
        </p:nvSpPr>
        <p:spPr>
          <a:xfrm>
            <a:off x="2100656" y="764104"/>
            <a:ext cx="4829348" cy="461665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ズレ＝</a:t>
            </a:r>
            <a:r>
              <a:rPr lang="ja-JP" altLang="en-US" sz="2400" dirty="0">
                <a:solidFill>
                  <a:schemeClr val="accent3">
                    <a:lumMod val="50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着ていける</a:t>
            </a:r>
            <a:r>
              <a:rPr lang="ja-JP" altLang="en-US" sz="2400" dirty="0" smtClean="0">
                <a:solidFill>
                  <a:schemeClr val="accent3">
                    <a:lumMod val="50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か</a:t>
            </a:r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ー</a:t>
            </a:r>
            <a:r>
              <a:rPr lang="ja-JP" altLang="en-US" sz="2400" dirty="0" smtClean="0">
                <a:solidFill>
                  <a:schemeClr val="accent2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服装の規範</a:t>
            </a:r>
            <a:endParaRPr lang="en-US" altLang="ja-JP" sz="2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3" name="円形吹き出し 22"/>
          <p:cNvSpPr/>
          <p:nvPr/>
        </p:nvSpPr>
        <p:spPr>
          <a:xfrm>
            <a:off x="6528163" y="203737"/>
            <a:ext cx="861513" cy="586056"/>
          </a:xfrm>
          <a:prstGeom prst="wedgeEllipseCallout">
            <a:avLst>
              <a:gd name="adj1" fmla="val -51011"/>
              <a:gd name="adj2" fmla="val 60972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理想</a:t>
            </a:r>
            <a:endParaRPr kumimoji="1" lang="ja-JP" altLang="en-US" sz="28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6" name="正方形/長方形 25"/>
          <p:cNvSpPr/>
          <p:nvPr/>
        </p:nvSpPr>
        <p:spPr>
          <a:xfrm>
            <a:off x="11957" y="2219069"/>
            <a:ext cx="90067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  <a:cs typeface="SimSun" panose="02010600030101010101" pitchFamily="2" charset="-122"/>
              </a:rPr>
              <a:t>4</a:t>
            </a:r>
            <a:r>
              <a:rPr lang="en-US" altLang="ja-JP" sz="2000" dirty="0">
                <a:latin typeface="ＭＳ ゴシック" panose="020B0609070205080204" pitchFamily="49" charset="-128"/>
                <a:ea typeface="ＭＳ ゴシック" panose="020B0609070205080204" pitchFamily="49" charset="-128"/>
                <a:cs typeface="SimSun" panose="02010600030101010101" pitchFamily="2" charset="-122"/>
              </a:rPr>
              <a:t>.</a:t>
            </a:r>
            <a:r>
              <a:rPr lang="ja-JP" altLang="ja-JP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  <a:cs typeface="SimSun" panose="02010600030101010101" pitchFamily="2" charset="-122"/>
              </a:rPr>
              <a:t>以下</a:t>
            </a:r>
            <a:r>
              <a:rPr lang="ja-JP" altLang="ja-JP" sz="2000" dirty="0">
                <a:latin typeface="ＭＳ ゴシック" panose="020B0609070205080204" pitchFamily="49" charset="-128"/>
                <a:ea typeface="ＭＳ ゴシック" panose="020B0609070205080204" pitchFamily="49" charset="-128"/>
                <a:cs typeface="SimSun" panose="02010600030101010101" pitchFamily="2" charset="-122"/>
              </a:rPr>
              <a:t>の交通手段において、</a:t>
            </a:r>
            <a:r>
              <a:rPr lang="ja-JP" altLang="ja-JP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スウェットやジャージなどの部屋着や運動</a:t>
            </a:r>
            <a:r>
              <a:rPr lang="ja-JP" altLang="ja-JP" sz="20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着</a:t>
            </a:r>
            <a:r>
              <a:rPr lang="ja-JP" altLang="en-US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で</a:t>
            </a:r>
            <a:endParaRPr lang="en-US" altLang="ja-JP" sz="2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lang="ja-JP" altLang="en-US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</a:t>
            </a:r>
            <a:r>
              <a:rPr lang="ja-JP" altLang="ja-JP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</a:t>
            </a:r>
            <a:r>
              <a:rPr lang="ja-JP" altLang="ja-JP" sz="2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行く</a:t>
            </a:r>
            <a:r>
              <a:rPr lang="ja-JP" altLang="ja-JP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こと</a:t>
            </a:r>
            <a:r>
              <a:rPr lang="ja-JP" altLang="en-US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が</a:t>
            </a:r>
            <a:r>
              <a:rPr lang="ja-JP" altLang="en-US" sz="20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で</a:t>
            </a:r>
            <a:r>
              <a:rPr lang="ja-JP" altLang="en-US" sz="20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き</a:t>
            </a:r>
            <a:r>
              <a:rPr lang="ja-JP" altLang="ja-JP" sz="20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ます</a:t>
            </a:r>
            <a:r>
              <a:rPr lang="ja-JP" altLang="ja-JP" sz="20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か</a:t>
            </a:r>
            <a:r>
              <a:rPr lang="ja-JP" altLang="ja-JP" sz="2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？</a:t>
            </a:r>
            <a:endParaRPr lang="ja-JP" altLang="en-US" sz="2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8" name="円形吹き出し 27"/>
          <p:cNvSpPr/>
          <p:nvPr/>
        </p:nvSpPr>
        <p:spPr>
          <a:xfrm>
            <a:off x="4419677" y="203737"/>
            <a:ext cx="861513" cy="586056"/>
          </a:xfrm>
          <a:prstGeom prst="wedgeEllipseCallout">
            <a:avLst>
              <a:gd name="adj1" fmla="val -47117"/>
              <a:gd name="adj2" fmla="val 58108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bIns="72000"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現実</a:t>
            </a:r>
            <a:endParaRPr kumimoji="1" lang="ja-JP" altLang="en-US" sz="28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3" name="円/楕円 32"/>
          <p:cNvSpPr/>
          <p:nvPr/>
        </p:nvSpPr>
        <p:spPr>
          <a:xfrm>
            <a:off x="5070146" y="5134387"/>
            <a:ext cx="272630" cy="257287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2" name="グループ化 21"/>
          <p:cNvGrpSpPr/>
          <p:nvPr/>
        </p:nvGrpSpPr>
        <p:grpSpPr>
          <a:xfrm>
            <a:off x="947396" y="4952609"/>
            <a:ext cx="7358510" cy="1274174"/>
            <a:chOff x="1013851" y="4012828"/>
            <a:chExt cx="7358510" cy="1274174"/>
          </a:xfrm>
        </p:grpSpPr>
        <p:pic>
          <p:nvPicPr>
            <p:cNvPr id="24" name="図 2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3851" y="4012828"/>
              <a:ext cx="7358510" cy="1274174"/>
            </a:xfrm>
            <a:prstGeom prst="rect">
              <a:avLst/>
            </a:prstGeom>
          </p:spPr>
        </p:pic>
        <p:grpSp>
          <p:nvGrpSpPr>
            <p:cNvPr id="27" name="グループ化 26"/>
            <p:cNvGrpSpPr/>
            <p:nvPr/>
          </p:nvGrpSpPr>
          <p:grpSpPr>
            <a:xfrm>
              <a:off x="3069212" y="4157286"/>
              <a:ext cx="4433330" cy="317900"/>
              <a:chOff x="3370799" y="4401689"/>
              <a:chExt cx="4274187" cy="317900"/>
            </a:xfrm>
          </p:grpSpPr>
          <p:cxnSp>
            <p:nvCxnSpPr>
              <p:cNvPr id="35" name="直線矢印コネクタ 34"/>
              <p:cNvCxnSpPr/>
              <p:nvPr/>
            </p:nvCxnSpPr>
            <p:spPr>
              <a:xfrm>
                <a:off x="6049223" y="4401689"/>
                <a:ext cx="1595763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miter/>
                <a:headEnd type="none" w="med" len="med"/>
                <a:tailEnd type="triangle" w="lg" len="lg"/>
              </a:ln>
            </p:spPr>
          </p:cxnSp>
          <p:cxnSp>
            <p:nvCxnSpPr>
              <p:cNvPr id="36" name="直線矢印コネクタ 35"/>
              <p:cNvCxnSpPr/>
              <p:nvPr/>
            </p:nvCxnSpPr>
            <p:spPr>
              <a:xfrm flipH="1">
                <a:off x="3370799" y="4405817"/>
                <a:ext cx="1564901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miter/>
                <a:headEnd type="none" w="med" len="med"/>
                <a:tailEnd type="triangle" w="lg" len="lg"/>
              </a:ln>
            </p:spPr>
          </p:cxnSp>
          <p:sp>
            <p:nvSpPr>
              <p:cNvPr id="37" name="円/楕円 36"/>
              <p:cNvSpPr/>
              <p:nvPr/>
            </p:nvSpPr>
            <p:spPr>
              <a:xfrm>
                <a:off x="5378346" y="4457940"/>
                <a:ext cx="262843" cy="261649"/>
              </a:xfrm>
              <a:prstGeom prst="ellipse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ja-JP"/>
                </a:defPPr>
                <a:lvl1pPr marL="0" algn="l" defTabSz="4572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kumimoji="1" lang="ja-JP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28477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/>
          <p:cNvSpPr txBox="1"/>
          <p:nvPr/>
        </p:nvSpPr>
        <p:spPr>
          <a:xfrm>
            <a:off x="0" y="6041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仮説①の検証</a:t>
            </a:r>
            <a:endParaRPr kumimoji="1"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1F0DB-A03B-3F4B-B3B4-581CBDC9ED9D}" type="slidenum">
              <a:rPr lang="ja-JP" altLang="en-US" smtClean="0"/>
              <a:pPr/>
              <a:t>25</a:t>
            </a:fld>
            <a:endParaRPr lang="ja-JP" altLang="en-US"/>
          </a:p>
        </p:txBody>
      </p:sp>
      <p:pic>
        <p:nvPicPr>
          <p:cNvPr id="39" name="図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1537" y="104160"/>
            <a:ext cx="2463982" cy="1179795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946775" y="2044800"/>
            <a:ext cx="4923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 smtClean="0">
                <a:latin typeface="MS Gothic" charset="-128"/>
                <a:ea typeface="MS Gothic" charset="-128"/>
                <a:cs typeface="MS Gothic" charset="-128"/>
              </a:rPr>
              <a:t>交通</a:t>
            </a:r>
            <a:r>
              <a:rPr kumimoji="1" lang="ja-JP" altLang="en-US" sz="2400" dirty="0" smtClean="0">
                <a:latin typeface="MS Gothic" charset="-128"/>
                <a:ea typeface="MS Gothic" charset="-128"/>
                <a:cs typeface="MS Gothic" charset="-128"/>
              </a:rPr>
              <a:t>手段ごとのズレの大きさ</a:t>
            </a:r>
            <a:endParaRPr kumimoji="1" lang="ja-JP" altLang="en-US" sz="2400" dirty="0">
              <a:latin typeface="MS Gothic" charset="-128"/>
              <a:ea typeface="MS Gothic" charset="-128"/>
              <a:cs typeface="MS Gothic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5368607" y="2201878"/>
            <a:ext cx="3775393" cy="5232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ja-JP" altLang="en-US" sz="2800" dirty="0" smtClean="0">
                <a:solidFill>
                  <a:schemeClr val="bg1"/>
                </a:solidFill>
                <a:latin typeface="MS Gothic" charset="-128"/>
                <a:ea typeface="MS Gothic" charset="-128"/>
                <a:cs typeface="MS Gothic" charset="-128"/>
              </a:rPr>
              <a:t>ジャージ</a:t>
            </a:r>
            <a:r>
              <a:rPr kumimoji="1" lang="ja-JP" altLang="en-US" sz="2800" dirty="0" smtClean="0">
                <a:solidFill>
                  <a:schemeClr val="bg1"/>
                </a:solidFill>
                <a:latin typeface="MS Gothic" charset="-128"/>
                <a:ea typeface="MS Gothic" charset="-128"/>
                <a:cs typeface="MS Gothic" charset="-128"/>
              </a:rPr>
              <a:t>・スウェット</a:t>
            </a:r>
            <a:endParaRPr kumimoji="1" lang="ja-JP" altLang="en-US" sz="2800" dirty="0">
              <a:solidFill>
                <a:schemeClr val="bg1"/>
              </a:solidFill>
              <a:latin typeface="MS Gothic" charset="-128"/>
              <a:ea typeface="MS Gothic" charset="-128"/>
              <a:cs typeface="MS Gothic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5456112" y="2805609"/>
            <a:ext cx="3600382" cy="181588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2800" dirty="0" smtClean="0">
                <a:latin typeface="MS Gothic" charset="-128"/>
                <a:ea typeface="MS Gothic" charset="-128"/>
                <a:cs typeface="MS Gothic" charset="-128"/>
              </a:rPr>
              <a:t>(</a:t>
            </a:r>
            <a:r>
              <a:rPr kumimoji="1" lang="ja-JP" altLang="en-US" sz="2800" dirty="0" smtClean="0">
                <a:latin typeface="MS Gothic" charset="-128"/>
                <a:ea typeface="MS Gothic" charset="-128"/>
                <a:cs typeface="MS Gothic" charset="-128"/>
              </a:rPr>
              <a:t>片側検定</a:t>
            </a:r>
            <a:r>
              <a:rPr kumimoji="1" lang="en-US" altLang="ja-JP" sz="2800" dirty="0" smtClean="0">
                <a:latin typeface="MS Gothic" charset="-128"/>
                <a:ea typeface="MS Gothic" charset="-128"/>
                <a:cs typeface="MS Gothic" charset="-128"/>
              </a:rPr>
              <a:t>)</a:t>
            </a:r>
          </a:p>
          <a:p>
            <a:pPr algn="ctr"/>
            <a:r>
              <a:rPr kumimoji="1" lang="ja-JP" altLang="en-US" sz="2800" dirty="0" smtClean="0">
                <a:latin typeface="MS Gothic" charset="-128"/>
                <a:ea typeface="MS Gothic" charset="-128"/>
                <a:cs typeface="MS Gothic" charset="-128"/>
              </a:rPr>
              <a:t>電車　</a:t>
            </a:r>
            <a:r>
              <a:rPr lang="ja-JP" altLang="en-US" sz="2800" dirty="0" smtClean="0">
                <a:latin typeface="MS Gothic" charset="-128"/>
                <a:ea typeface="MS Gothic" charset="-128"/>
                <a:cs typeface="MS Gothic" charset="-128"/>
              </a:rPr>
              <a:t>で</a:t>
            </a:r>
            <a:r>
              <a:rPr lang="en-US" altLang="ja-JP" sz="2800" dirty="0" smtClean="0">
                <a:solidFill>
                  <a:srgbClr val="C0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5</a:t>
            </a:r>
            <a:r>
              <a:rPr lang="ja-JP" altLang="en-US" sz="2800" dirty="0" smtClean="0">
                <a:solidFill>
                  <a:srgbClr val="C00000"/>
                </a:solidFill>
                <a:latin typeface="MS Gothic" charset="-128"/>
                <a:ea typeface="MS Gothic" charset="-128"/>
                <a:cs typeface="MS Gothic" charset="-128"/>
              </a:rPr>
              <a:t>％有意</a:t>
            </a:r>
            <a:endParaRPr lang="en-US" altLang="ja-JP" sz="2800" dirty="0" smtClean="0">
              <a:solidFill>
                <a:srgbClr val="C00000"/>
              </a:solidFill>
              <a:latin typeface="MS Gothic" charset="-128"/>
              <a:ea typeface="MS Gothic" charset="-128"/>
              <a:cs typeface="MS Gothic" charset="-128"/>
            </a:endParaRPr>
          </a:p>
          <a:p>
            <a:r>
              <a:rPr kumimoji="1" lang="ja-JP" altLang="en-US" sz="2800" dirty="0" smtClean="0">
                <a:latin typeface="MS Gothic" charset="-128"/>
                <a:ea typeface="MS Gothic" charset="-128"/>
                <a:cs typeface="MS Gothic" charset="-128"/>
              </a:rPr>
              <a:t>　クルマ　　</a:t>
            </a:r>
            <a:endParaRPr lang="en-US" altLang="ja-JP" sz="2800" dirty="0" smtClean="0">
              <a:latin typeface="MS Gothic" charset="-128"/>
              <a:ea typeface="MS Gothic" charset="-128"/>
              <a:cs typeface="MS Gothic" charset="-128"/>
            </a:endParaRPr>
          </a:p>
          <a:p>
            <a:pPr algn="ctr"/>
            <a:r>
              <a:rPr kumimoji="1" lang="ja-JP" altLang="en-US" sz="2800" dirty="0" smtClean="0">
                <a:latin typeface="MS Gothic" charset="-128"/>
                <a:ea typeface="MS Gothic" charset="-128"/>
                <a:cs typeface="MS Gothic" charset="-128"/>
              </a:rPr>
              <a:t>　バス　で</a:t>
            </a:r>
            <a:r>
              <a:rPr kumimoji="1" lang="ja-JP" altLang="en-US" sz="2800" dirty="0" smtClean="0">
                <a:solidFill>
                  <a:srgbClr val="C00000"/>
                </a:solidFill>
                <a:latin typeface="MS Gothic" charset="-128"/>
                <a:ea typeface="MS Gothic" charset="-128"/>
                <a:cs typeface="MS Gothic" charset="-128"/>
              </a:rPr>
              <a:t>有意傾向</a:t>
            </a:r>
            <a:endParaRPr kumimoji="1" lang="ja-JP" altLang="en-US" sz="2800" dirty="0">
              <a:solidFill>
                <a:srgbClr val="C00000"/>
              </a:solidFill>
              <a:latin typeface="MS Gothic" charset="-128"/>
              <a:ea typeface="MS Gothic" charset="-128"/>
              <a:cs typeface="MS Gothic" charset="-128"/>
            </a:endParaRPr>
          </a:p>
        </p:txBody>
      </p:sp>
      <p:sp>
        <p:nvSpPr>
          <p:cNvPr id="22" name="下矢印 21"/>
          <p:cNvSpPr/>
          <p:nvPr/>
        </p:nvSpPr>
        <p:spPr>
          <a:xfrm>
            <a:off x="6900396" y="4838911"/>
            <a:ext cx="754743" cy="547098"/>
          </a:xfrm>
          <a:prstGeom prst="downArrow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5727679" y="5386009"/>
            <a:ext cx="305724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200" dirty="0" smtClean="0">
                <a:solidFill>
                  <a:srgbClr val="C00000"/>
                </a:solidFill>
                <a:latin typeface="MS Gothic" charset="-128"/>
                <a:ea typeface="MS Gothic" charset="-128"/>
                <a:cs typeface="MS Gothic" charset="-128"/>
              </a:rPr>
              <a:t>仮説は</a:t>
            </a:r>
            <a:endParaRPr kumimoji="1" lang="en-US" altLang="ja-JP" sz="3200" dirty="0" smtClean="0">
              <a:solidFill>
                <a:srgbClr val="C00000"/>
              </a:solidFill>
              <a:latin typeface="MS Gothic" charset="-128"/>
              <a:ea typeface="MS Gothic" charset="-128"/>
              <a:cs typeface="MS Gothic" charset="-128"/>
            </a:endParaRPr>
          </a:p>
          <a:p>
            <a:pPr algn="ctr"/>
            <a:r>
              <a:rPr kumimoji="1" lang="ja-JP" altLang="en-US" sz="3200" dirty="0" smtClean="0">
                <a:solidFill>
                  <a:srgbClr val="C00000"/>
                </a:solidFill>
                <a:latin typeface="MS Gothic" charset="-128"/>
                <a:ea typeface="MS Gothic" charset="-128"/>
                <a:cs typeface="MS Gothic" charset="-128"/>
              </a:rPr>
              <a:t>一部検証された</a:t>
            </a:r>
            <a:endParaRPr kumimoji="1" lang="ja-JP" altLang="en-US" sz="3200" dirty="0">
              <a:solidFill>
                <a:srgbClr val="C00000"/>
              </a:solidFill>
              <a:latin typeface="MS Gothic" charset="-128"/>
              <a:ea typeface="MS Gothic" charset="-128"/>
              <a:cs typeface="MS Gothic" charset="-128"/>
            </a:endParaRPr>
          </a:p>
        </p:txBody>
      </p:sp>
      <p:sp>
        <p:nvSpPr>
          <p:cNvPr id="24" name="円形吹き出し 23"/>
          <p:cNvSpPr/>
          <p:nvPr/>
        </p:nvSpPr>
        <p:spPr>
          <a:xfrm>
            <a:off x="85262" y="1918295"/>
            <a:ext cx="861513" cy="586056"/>
          </a:xfrm>
          <a:prstGeom prst="wedgeEllipseCallout">
            <a:avLst>
              <a:gd name="adj1" fmla="val 61629"/>
              <a:gd name="adj2" fmla="val -56322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理想</a:t>
            </a:r>
            <a:endParaRPr kumimoji="1" lang="ja-JP" altLang="en-US" sz="28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5" name="円形吹き出し 24"/>
          <p:cNvSpPr/>
          <p:nvPr/>
        </p:nvSpPr>
        <p:spPr>
          <a:xfrm>
            <a:off x="5456112" y="842964"/>
            <a:ext cx="861244" cy="553804"/>
          </a:xfrm>
          <a:prstGeom prst="wedgeEllipseCallout">
            <a:avLst>
              <a:gd name="adj1" fmla="val -72211"/>
              <a:gd name="adj2" fmla="val 5712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ja-JP" altLang="en-US" sz="2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現実</a:t>
            </a:r>
            <a:endParaRPr kumimoji="1" lang="ja-JP" altLang="en-US" sz="28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中かっこ 2"/>
          <p:cNvSpPr/>
          <p:nvPr/>
        </p:nvSpPr>
        <p:spPr>
          <a:xfrm>
            <a:off x="5787435" y="3783434"/>
            <a:ext cx="1284483" cy="741683"/>
          </a:xfrm>
          <a:prstGeom prst="bracePair">
            <a:avLst/>
          </a:prstGeom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3140" y="948627"/>
            <a:ext cx="9058890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人目を気にする</a:t>
            </a: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度合いによって</a:t>
            </a:r>
            <a:endParaRPr lang="en-US" altLang="ja-JP" sz="2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</a:t>
            </a:r>
            <a:r>
              <a:rPr lang="ja-JP" altLang="en-US" sz="2800" dirty="0">
                <a:solidFill>
                  <a:schemeClr val="accent2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服装の規範</a:t>
            </a:r>
            <a:r>
              <a:rPr lang="ja-JP" altLang="en-US" sz="28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」</a:t>
            </a:r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と</a:t>
            </a:r>
            <a:r>
              <a:rPr lang="ja-JP" altLang="en-US" sz="28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</a:t>
            </a:r>
            <a:r>
              <a:rPr lang="ja-JP" altLang="en-US" sz="2800" dirty="0">
                <a:solidFill>
                  <a:schemeClr val="accent3">
                    <a:lumMod val="50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着て</a:t>
            </a:r>
            <a:r>
              <a:rPr lang="ja-JP" altLang="en-US" sz="2800" dirty="0" smtClean="0">
                <a:solidFill>
                  <a:schemeClr val="accent3">
                    <a:lumMod val="50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いけるか</a:t>
            </a:r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」</a:t>
            </a:r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</a:t>
            </a:r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ズレ</a:t>
            </a: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に差は生じるか</a:t>
            </a:r>
            <a:endParaRPr lang="en-US" altLang="ja-JP" sz="2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pic>
        <p:nvPicPr>
          <p:cNvPr id="16" name="図 1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0" y="2447518"/>
            <a:ext cx="6057409" cy="42621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25465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" grpId="0" animBg="1"/>
      <p:bldP spid="21" grpId="0" animBg="1"/>
      <p:bldP spid="22" grpId="0" animBg="1"/>
      <p:bldP spid="23" grpId="0"/>
      <p:bldP spid="24" grpId="0" animBg="1"/>
      <p:bldP spid="25" grpId="0" animBg="1"/>
      <p:bldP spid="3" grpId="0" animBg="1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/>
          <p:cNvSpPr txBox="1"/>
          <p:nvPr/>
        </p:nvSpPr>
        <p:spPr>
          <a:xfrm>
            <a:off x="0" y="6041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仮説①の考察</a:t>
            </a:r>
            <a:endParaRPr kumimoji="1"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1F0DB-A03B-3F4B-B3B4-581CBDC9ED9D}" type="slidenum">
              <a:rPr lang="ja-JP" altLang="en-US" smtClean="0"/>
              <a:pPr/>
              <a:t>26</a:t>
            </a:fld>
            <a:endParaRPr lang="ja-JP" altLang="en-US"/>
          </a:p>
        </p:txBody>
      </p:sp>
      <p:pic>
        <p:nvPicPr>
          <p:cNvPr id="39" name="図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1537" y="104160"/>
            <a:ext cx="2463982" cy="1179795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514350" y="1311410"/>
            <a:ext cx="8032750" cy="138499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  <a:latin typeface="MS Gothic" charset="-128"/>
                <a:ea typeface="MS Gothic" charset="-128"/>
                <a:cs typeface="MS Gothic" charset="-128"/>
              </a:rPr>
              <a:t>人目を気にする度合いの高い人と低い人との間に</a:t>
            </a:r>
            <a:endParaRPr kumimoji="1" lang="en-US" altLang="ja-JP" sz="2800" dirty="0" smtClean="0">
              <a:solidFill>
                <a:schemeClr val="bg1"/>
              </a:solidFill>
              <a:latin typeface="MS Gothic" charset="-128"/>
              <a:ea typeface="MS Gothic" charset="-128"/>
              <a:cs typeface="MS Gothic" charset="-128"/>
            </a:endParaRPr>
          </a:p>
          <a:p>
            <a:pPr algn="ctr"/>
            <a:r>
              <a:rPr lang="ja-JP" altLang="en-US" sz="2800" dirty="0" smtClean="0">
                <a:solidFill>
                  <a:schemeClr val="bg1"/>
                </a:solidFill>
                <a:latin typeface="MS Gothic" charset="-128"/>
                <a:ea typeface="MS Gothic" charset="-128"/>
                <a:cs typeface="MS Gothic" charset="-128"/>
              </a:rPr>
              <a:t>ジャージ・スウェットに対する意識の差が</a:t>
            </a:r>
            <a:endParaRPr lang="en-US" altLang="ja-JP" sz="2800" dirty="0" smtClean="0">
              <a:solidFill>
                <a:schemeClr val="bg1"/>
              </a:solidFill>
              <a:latin typeface="MS Gothic" charset="-128"/>
              <a:ea typeface="MS Gothic" charset="-128"/>
              <a:cs typeface="MS Gothic" charset="-128"/>
            </a:endParaRPr>
          </a:p>
          <a:p>
            <a:pPr algn="ctr"/>
            <a:r>
              <a:rPr lang="ja-JP" altLang="en-US" sz="2800" dirty="0" smtClean="0">
                <a:solidFill>
                  <a:schemeClr val="bg1"/>
                </a:solidFill>
                <a:latin typeface="MS Gothic" charset="-128"/>
                <a:ea typeface="MS Gothic" charset="-128"/>
                <a:cs typeface="MS Gothic" charset="-128"/>
              </a:rPr>
              <a:t>あることが分かった</a:t>
            </a:r>
            <a:endParaRPr lang="en-US" altLang="ja-JP" sz="2800" dirty="0" smtClean="0">
              <a:solidFill>
                <a:schemeClr val="bg1"/>
              </a:solidFill>
              <a:latin typeface="MS Gothic" charset="-128"/>
              <a:ea typeface="MS Gothic" charset="-128"/>
              <a:cs typeface="MS Gothic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514348" y="3450453"/>
            <a:ext cx="8032750" cy="95410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ja-JP" altLang="en-US" sz="2800" dirty="0" smtClean="0">
                <a:solidFill>
                  <a:schemeClr val="bg1"/>
                </a:solidFill>
                <a:latin typeface="MS Gothic" charset="-128"/>
                <a:ea typeface="MS Gothic" charset="-128"/>
                <a:cs typeface="MS Gothic" charset="-128"/>
              </a:rPr>
              <a:t>人目を気にする度合いが高ければ</a:t>
            </a:r>
            <a:endParaRPr lang="en-US" altLang="ja-JP" sz="2800" dirty="0" smtClean="0">
              <a:solidFill>
                <a:schemeClr val="bg1"/>
              </a:solidFill>
              <a:latin typeface="MS Gothic" charset="-128"/>
              <a:ea typeface="MS Gothic" charset="-128"/>
              <a:cs typeface="MS Gothic" charset="-128"/>
            </a:endParaRPr>
          </a:p>
          <a:p>
            <a:pPr algn="ctr"/>
            <a:r>
              <a:rPr lang="ja-JP" altLang="en-US" sz="2800" dirty="0" smtClean="0">
                <a:solidFill>
                  <a:schemeClr val="bg1"/>
                </a:solidFill>
                <a:latin typeface="MS Gothic" charset="-128"/>
                <a:ea typeface="MS Gothic" charset="-128"/>
                <a:cs typeface="MS Gothic" charset="-128"/>
              </a:rPr>
              <a:t>「服装</a:t>
            </a:r>
            <a:r>
              <a:rPr lang="ja-JP" altLang="en-US" sz="2800" dirty="0" smtClean="0">
                <a:solidFill>
                  <a:schemeClr val="bg1"/>
                </a:solidFill>
                <a:latin typeface="MS Gothic" charset="-128"/>
                <a:ea typeface="MS Gothic" charset="-128"/>
                <a:cs typeface="MS Gothic" charset="-128"/>
              </a:rPr>
              <a:t>の</a:t>
            </a:r>
            <a:r>
              <a:rPr lang="ja-JP" altLang="en-US" sz="2800" dirty="0" smtClean="0">
                <a:solidFill>
                  <a:schemeClr val="bg1"/>
                </a:solidFill>
                <a:latin typeface="MS Gothic" charset="-128"/>
                <a:ea typeface="MS Gothic" charset="-128"/>
                <a:cs typeface="MS Gothic" charset="-128"/>
              </a:rPr>
              <a:t>規範」が</a:t>
            </a:r>
            <a:r>
              <a:rPr lang="ja-JP" altLang="en-US" sz="2800" dirty="0">
                <a:solidFill>
                  <a:schemeClr val="bg1"/>
                </a:solidFill>
                <a:latin typeface="MS Gothic" charset="-128"/>
                <a:ea typeface="MS Gothic" charset="-128"/>
                <a:cs typeface="MS Gothic" charset="-128"/>
              </a:rPr>
              <a:t>高く</a:t>
            </a:r>
            <a:r>
              <a:rPr lang="ja-JP" altLang="en-US" sz="2800" dirty="0" smtClean="0">
                <a:solidFill>
                  <a:schemeClr val="bg1"/>
                </a:solidFill>
                <a:latin typeface="MS Gothic" charset="-128"/>
                <a:ea typeface="MS Gothic" charset="-128"/>
                <a:cs typeface="MS Gothic" charset="-128"/>
              </a:rPr>
              <a:t>なり、ズレが小さくなる</a:t>
            </a:r>
            <a:endParaRPr lang="en-US" altLang="ja-JP" sz="2800" dirty="0">
              <a:solidFill>
                <a:schemeClr val="bg1"/>
              </a:solidFill>
              <a:latin typeface="MS Gothic" charset="-128"/>
              <a:ea typeface="MS Gothic" charset="-128"/>
              <a:cs typeface="MS Gothic" charset="-128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514350" y="5270562"/>
            <a:ext cx="8032750" cy="1384995"/>
          </a:xfrm>
          <a:prstGeom prst="rect">
            <a:avLst/>
          </a:prstGeom>
          <a:solidFill>
            <a:srgbClr val="0C44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ja-JP" altLang="en-US" sz="2800" dirty="0" smtClean="0">
                <a:solidFill>
                  <a:schemeClr val="bg1"/>
                </a:solidFill>
                <a:latin typeface="MS Gothic" charset="-128"/>
                <a:ea typeface="MS Gothic" charset="-128"/>
                <a:cs typeface="MS Gothic" charset="-128"/>
              </a:rPr>
              <a:t>人目を気にする度合いの高い人は</a:t>
            </a:r>
            <a:endParaRPr lang="en-US" altLang="ja-JP" sz="2800" dirty="0" smtClean="0">
              <a:solidFill>
                <a:schemeClr val="bg1"/>
              </a:solidFill>
              <a:latin typeface="MS Gothic" charset="-128"/>
              <a:ea typeface="MS Gothic" charset="-128"/>
              <a:cs typeface="MS Gothic" charset="-128"/>
            </a:endParaRPr>
          </a:p>
          <a:p>
            <a:pPr algn="ctr"/>
            <a:r>
              <a:rPr lang="ja-JP" altLang="en-US" sz="2800" dirty="0" smtClean="0">
                <a:solidFill>
                  <a:schemeClr val="bg1"/>
                </a:solidFill>
                <a:latin typeface="MS Gothic" charset="-128"/>
                <a:ea typeface="MS Gothic" charset="-128"/>
                <a:cs typeface="MS Gothic" charset="-128"/>
              </a:rPr>
              <a:t>「まあいっか」という意識で</a:t>
            </a:r>
            <a:endParaRPr lang="en-US" altLang="ja-JP" sz="2800" dirty="0" smtClean="0">
              <a:solidFill>
                <a:schemeClr val="bg1"/>
              </a:solidFill>
              <a:latin typeface="MS Gothic" charset="-128"/>
              <a:ea typeface="MS Gothic" charset="-128"/>
              <a:cs typeface="MS Gothic" charset="-128"/>
            </a:endParaRPr>
          </a:p>
          <a:p>
            <a:pPr algn="ctr"/>
            <a:r>
              <a:rPr lang="ja-JP" altLang="en-US" sz="2800" dirty="0" smtClean="0">
                <a:solidFill>
                  <a:schemeClr val="bg1"/>
                </a:solidFill>
                <a:latin typeface="MS Gothic" charset="-128"/>
                <a:ea typeface="MS Gothic" charset="-128"/>
                <a:cs typeface="MS Gothic" charset="-128"/>
              </a:rPr>
              <a:t>クルマ、バス、電車に乗ることは少ないのでは？</a:t>
            </a:r>
            <a:endParaRPr lang="ja-JP" altLang="en-US" sz="2800" dirty="0">
              <a:solidFill>
                <a:schemeClr val="bg1"/>
              </a:solidFill>
              <a:latin typeface="MS Gothic" charset="-128"/>
              <a:ea typeface="MS Gothic" charset="-128"/>
              <a:cs typeface="MS Gothic" charset="-128"/>
            </a:endParaRPr>
          </a:p>
        </p:txBody>
      </p:sp>
      <p:sp>
        <p:nvSpPr>
          <p:cNvPr id="12" name="下矢印 11"/>
          <p:cNvSpPr/>
          <p:nvPr/>
        </p:nvSpPr>
        <p:spPr>
          <a:xfrm>
            <a:off x="3711859" y="4564606"/>
            <a:ext cx="1637731" cy="545910"/>
          </a:xfrm>
          <a:prstGeom prst="downArrow">
            <a:avLst/>
          </a:prstGeom>
          <a:solidFill>
            <a:srgbClr val="0C44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下矢印 12"/>
          <p:cNvSpPr/>
          <p:nvPr/>
        </p:nvSpPr>
        <p:spPr>
          <a:xfrm>
            <a:off x="3711859" y="2799089"/>
            <a:ext cx="1637731" cy="545910"/>
          </a:xfrm>
          <a:prstGeom prst="downArrow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円形吹き出し 14"/>
          <p:cNvSpPr/>
          <p:nvPr/>
        </p:nvSpPr>
        <p:spPr>
          <a:xfrm>
            <a:off x="329125" y="3201977"/>
            <a:ext cx="1214651" cy="672092"/>
          </a:xfrm>
          <a:prstGeom prst="wedgeEllipseCallout">
            <a:avLst>
              <a:gd name="adj1" fmla="val 61499"/>
              <a:gd name="adj2" fmla="val 46743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>
                <a:solidFill>
                  <a:schemeClr val="bg1"/>
                </a:solidFill>
                <a:latin typeface="MS Gothic" charset="-128"/>
                <a:ea typeface="MS Gothic" charset="-128"/>
                <a:cs typeface="MS Gothic" charset="-128"/>
              </a:rPr>
              <a:t>理想</a:t>
            </a:r>
            <a:endParaRPr kumimoji="1" lang="ja-JP" altLang="en-US" sz="2400" dirty="0">
              <a:solidFill>
                <a:schemeClr val="bg1"/>
              </a:solidFill>
              <a:latin typeface="MS Gothic" charset="-128"/>
              <a:ea typeface="MS Gothic" charset="-128"/>
              <a:cs typeface="MS 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1211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2" grpId="0" animBg="1"/>
      <p:bldP spid="13" grpId="0" animBg="1"/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図 1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2550" y="3328266"/>
            <a:ext cx="1036410" cy="6096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624562" y="1469847"/>
            <a:ext cx="3264241" cy="3539430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32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有意確率</a:t>
            </a:r>
            <a:endParaRPr kumimoji="1" lang="en-US" altLang="ja-JP" sz="3200" b="1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3200" b="1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kumimoji="1" lang="ja-JP" altLang="en-US" sz="3200" b="1" dirty="0" err="1" smtClean="0">
                <a:solidFill>
                  <a:schemeClr val="accent2">
                    <a:lumMod val="7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ｐ</a:t>
            </a:r>
            <a:r>
              <a:rPr kumimoji="1" lang="en-US" altLang="ja-JP" sz="3200" b="1" dirty="0" smtClean="0">
                <a:solidFill>
                  <a:schemeClr val="accent2">
                    <a:lumMod val="7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&lt;</a:t>
            </a:r>
            <a:r>
              <a:rPr kumimoji="1" lang="en-US" altLang="ja-JP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.37</a:t>
            </a:r>
          </a:p>
          <a:p>
            <a:r>
              <a:rPr kumimoji="1" lang="ja-JP" altLang="en-US" sz="24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（交通手段ごとの差）</a:t>
            </a:r>
            <a:endParaRPr lang="en-US" altLang="ja-JP" sz="2400" b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2400" b="1" dirty="0" smtClean="0">
              <a:solidFill>
                <a:schemeClr val="accent2">
                  <a:lumMod val="75000"/>
                </a:schemeClr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3200" b="1" dirty="0" err="1" smtClean="0">
                <a:solidFill>
                  <a:schemeClr val="accent2">
                    <a:lumMod val="7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ｐ</a:t>
            </a:r>
            <a:r>
              <a:rPr lang="en-US" altLang="ja-JP" sz="3200" b="1" dirty="0" smtClean="0">
                <a:solidFill>
                  <a:schemeClr val="accent2">
                    <a:lumMod val="7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&lt;</a:t>
            </a:r>
            <a:r>
              <a:rPr lang="en-US" altLang="ja-JP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.02</a:t>
            </a:r>
          </a:p>
          <a:p>
            <a:r>
              <a:rPr lang="ja-JP" altLang="en-US" sz="24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（公共交通と</a:t>
            </a:r>
            <a:endParaRPr lang="en-US" altLang="ja-JP" sz="2400" b="1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2400" b="1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公共交通以外</a:t>
            </a:r>
            <a:r>
              <a:rPr lang="ja-JP" altLang="en-US" sz="24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の差）</a:t>
            </a:r>
            <a:endParaRPr lang="en-US" altLang="ja-JP" sz="2400" b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5330" y="663416"/>
            <a:ext cx="449353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 smtClean="0">
                <a:solidFill>
                  <a:schemeClr val="accent2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理想</a:t>
            </a:r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と</a:t>
            </a:r>
            <a:r>
              <a:rPr kumimoji="1" lang="ja-JP" altLang="en-US" sz="2800" dirty="0" smtClean="0">
                <a:solidFill>
                  <a:schemeClr val="accent3">
                    <a:lumMod val="50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現実</a:t>
            </a:r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のズレは</a:t>
            </a:r>
            <a:endParaRPr kumimoji="1" lang="en-US" altLang="ja-JP" sz="28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kumimoji="1" lang="ja-JP" altLang="en-US" sz="2800" dirty="0" smtClean="0">
                <a:solidFill>
                  <a:schemeClr val="tx2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交通手段</a:t>
            </a:r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によって異なるか</a:t>
            </a:r>
            <a:endParaRPr kumimoji="1" lang="ja-JP" alt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6219" y="5360475"/>
            <a:ext cx="8690956" cy="954107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公共交通</a:t>
            </a:r>
            <a:r>
              <a:rPr kumimoji="1" lang="ja-JP" altLang="en-US" sz="2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（電車</a:t>
            </a:r>
            <a:r>
              <a:rPr kumimoji="1" lang="en-US" altLang="ja-JP" sz="2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/</a:t>
            </a:r>
            <a:r>
              <a:rPr kumimoji="1" lang="ja-JP" altLang="en-US" sz="2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バス）</a:t>
            </a:r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では理想と現実のズレは</a:t>
            </a:r>
            <a:r>
              <a:rPr kumimoji="1" lang="ja-JP" altLang="en-US" sz="2800" u="sng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小さく</a:t>
            </a:r>
            <a:endParaRPr kumimoji="1" lang="en-US" altLang="ja-JP" sz="2800" dirty="0" smtClean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その他</a:t>
            </a:r>
            <a:r>
              <a:rPr kumimoji="1" lang="ja-JP" altLang="en-US" sz="2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（徒歩</a:t>
            </a:r>
            <a:r>
              <a:rPr kumimoji="1" lang="en-US" altLang="ja-JP" sz="2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/</a:t>
            </a:r>
            <a:r>
              <a:rPr kumimoji="1" lang="ja-JP" altLang="en-US" sz="2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自転車</a:t>
            </a:r>
            <a:r>
              <a:rPr kumimoji="1" lang="en-US" altLang="ja-JP" sz="2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/</a:t>
            </a:r>
            <a:r>
              <a:rPr kumimoji="1" lang="ja-JP" altLang="en-US" sz="2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クルマ）</a:t>
            </a:r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ではズレは</a:t>
            </a:r>
            <a:r>
              <a:rPr kumimoji="1" lang="ja-JP" altLang="en-US" sz="2800" u="sng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大きくなる</a:t>
            </a:r>
            <a:r>
              <a:rPr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endParaRPr kumimoji="1" lang="ja-JP" altLang="en-US" sz="28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1F0DB-A03B-3F4B-B3B4-581CBDC9ED9D}" type="slidenum">
              <a:rPr lang="ja-JP" altLang="en-US" smtClean="0"/>
              <a:pPr/>
              <a:t>27</a:t>
            </a:fld>
            <a:endParaRPr lang="ja-JP" altLang="en-US" dirty="0"/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6699" y="103328"/>
            <a:ext cx="2463982" cy="1179795"/>
          </a:xfrm>
          <a:prstGeom prst="rect">
            <a:avLst/>
          </a:prstGeom>
        </p:spPr>
      </p:pic>
      <p:sp>
        <p:nvSpPr>
          <p:cNvPr id="14" name="テキスト ボックス 13"/>
          <p:cNvSpPr txBox="1"/>
          <p:nvPr/>
        </p:nvSpPr>
        <p:spPr>
          <a:xfrm flipH="1">
            <a:off x="-1" y="1"/>
            <a:ext cx="4922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仮説②の検証</a:t>
            </a:r>
            <a:endParaRPr lang="ja-JP" altLang="en-US" sz="4000" dirty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6" name="乗算記号 5"/>
          <p:cNvSpPr/>
          <p:nvPr/>
        </p:nvSpPr>
        <p:spPr>
          <a:xfrm>
            <a:off x="5445645" y="2369020"/>
            <a:ext cx="1808274" cy="736885"/>
          </a:xfrm>
          <a:prstGeom prst="mathMultiply">
            <a:avLst>
              <a:gd name="adj1" fmla="val 10746"/>
            </a:avLst>
          </a:prstGeom>
          <a:solidFill>
            <a:srgbClr val="C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u="sng"/>
          </a:p>
        </p:txBody>
      </p:sp>
      <p:sp>
        <p:nvSpPr>
          <p:cNvPr id="8" name="円/楕円 7"/>
          <p:cNvSpPr/>
          <p:nvPr/>
        </p:nvSpPr>
        <p:spPr>
          <a:xfrm>
            <a:off x="7671260" y="1951490"/>
            <a:ext cx="982125" cy="1025608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棄却</a:t>
            </a:r>
            <a:endParaRPr kumimoji="1" lang="ja-JP" altLang="en-US" sz="2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62" name="円/楕円 61"/>
          <p:cNvSpPr/>
          <p:nvPr/>
        </p:nvSpPr>
        <p:spPr>
          <a:xfrm>
            <a:off x="7664630" y="3555645"/>
            <a:ext cx="982125" cy="102560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有意</a:t>
            </a:r>
            <a:endParaRPr kumimoji="1" lang="en-US" altLang="ja-JP" sz="2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63" name="ドーナツ 62"/>
          <p:cNvSpPr/>
          <p:nvPr/>
        </p:nvSpPr>
        <p:spPr>
          <a:xfrm>
            <a:off x="5682449" y="3677432"/>
            <a:ext cx="1278464" cy="596966"/>
          </a:xfrm>
          <a:prstGeom prst="donut">
            <a:avLst>
              <a:gd name="adj" fmla="val 9232"/>
            </a:avLst>
          </a:prstGeom>
          <a:solidFill>
            <a:srgbClr val="C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u="sng">
              <a:solidFill>
                <a:schemeClr val="tx1"/>
              </a:solidFill>
            </a:endParaRP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2449" y="2017822"/>
            <a:ext cx="1773353" cy="611738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439" y="1744509"/>
            <a:ext cx="4997338" cy="3581381"/>
          </a:xfrm>
          <a:prstGeom prst="rect">
            <a:avLst/>
          </a:prstGeom>
        </p:spPr>
      </p:pic>
      <p:cxnSp>
        <p:nvCxnSpPr>
          <p:cNvPr id="71" name="直線コネクタ 70"/>
          <p:cNvCxnSpPr/>
          <p:nvPr/>
        </p:nvCxnSpPr>
        <p:spPr>
          <a:xfrm flipV="1">
            <a:off x="3293866" y="2297931"/>
            <a:ext cx="17993" cy="2685458"/>
          </a:xfrm>
          <a:prstGeom prst="line">
            <a:avLst/>
          </a:prstGeom>
          <a:ln w="19050">
            <a:solidFill>
              <a:schemeClr val="tx1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" name="円形吹き出し 71"/>
          <p:cNvSpPr/>
          <p:nvPr/>
        </p:nvSpPr>
        <p:spPr>
          <a:xfrm>
            <a:off x="421139" y="1627867"/>
            <a:ext cx="863020" cy="568940"/>
          </a:xfrm>
          <a:prstGeom prst="wedgeEllipseCallout">
            <a:avLst>
              <a:gd name="adj1" fmla="val 57146"/>
              <a:gd name="adj2" fmla="val 39392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理想</a:t>
            </a:r>
            <a:endParaRPr kumimoji="1" lang="ja-JP" altLang="en-US" sz="24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73" name="円形吹き出し 72"/>
          <p:cNvSpPr/>
          <p:nvPr/>
        </p:nvSpPr>
        <p:spPr>
          <a:xfrm>
            <a:off x="4109698" y="1622481"/>
            <a:ext cx="909387" cy="568940"/>
          </a:xfrm>
          <a:prstGeom prst="wedgeEllipseCallout">
            <a:avLst>
              <a:gd name="adj1" fmla="val -55207"/>
              <a:gd name="adj2" fmla="val 40017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現実</a:t>
            </a:r>
            <a:endParaRPr kumimoji="1" lang="ja-JP" altLang="en-US" sz="24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21568" y="4625406"/>
            <a:ext cx="1240895" cy="460754"/>
          </a:xfrm>
          <a:prstGeom prst="rect">
            <a:avLst/>
          </a:prstGeom>
        </p:spPr>
      </p:pic>
      <p:pic>
        <p:nvPicPr>
          <p:cNvPr id="64" name="図 6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9366" y="4625406"/>
            <a:ext cx="1722590" cy="460753"/>
          </a:xfrm>
          <a:prstGeom prst="rect">
            <a:avLst/>
          </a:prstGeom>
        </p:spPr>
      </p:pic>
      <p:cxnSp>
        <p:nvCxnSpPr>
          <p:cNvPr id="68" name="直線矢印コネクタ 67"/>
          <p:cNvCxnSpPr/>
          <p:nvPr/>
        </p:nvCxnSpPr>
        <p:spPr>
          <a:xfrm>
            <a:off x="1169773" y="2629560"/>
            <a:ext cx="0" cy="410202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直線矢印コネクタ 82"/>
          <p:cNvCxnSpPr/>
          <p:nvPr/>
        </p:nvCxnSpPr>
        <p:spPr>
          <a:xfrm flipH="1">
            <a:off x="2061197" y="2694670"/>
            <a:ext cx="8238" cy="345092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矢印コネクタ 83"/>
          <p:cNvCxnSpPr/>
          <p:nvPr/>
        </p:nvCxnSpPr>
        <p:spPr>
          <a:xfrm>
            <a:off x="2917086" y="2663020"/>
            <a:ext cx="2315" cy="489049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直線矢印コネクタ 84"/>
          <p:cNvCxnSpPr/>
          <p:nvPr/>
        </p:nvCxnSpPr>
        <p:spPr>
          <a:xfrm>
            <a:off x="3784194" y="3672898"/>
            <a:ext cx="0" cy="248195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直線矢印コネクタ 87"/>
          <p:cNvCxnSpPr/>
          <p:nvPr/>
        </p:nvCxnSpPr>
        <p:spPr>
          <a:xfrm flipH="1">
            <a:off x="4662415" y="3874886"/>
            <a:ext cx="8238" cy="202058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3058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62" grpId="0" animBg="1"/>
      <p:bldP spid="63" grpId="0" animBg="1"/>
      <p:bldP spid="72" grpId="0" animBg="1"/>
      <p:bldP spid="7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テキスト ボックス 25"/>
          <p:cNvSpPr txBox="1"/>
          <p:nvPr/>
        </p:nvSpPr>
        <p:spPr>
          <a:xfrm flipH="1">
            <a:off x="1" y="0"/>
            <a:ext cx="4276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</a:t>
            </a:r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②の</a:t>
            </a:r>
            <a:r>
              <a:rPr lang="ja-JP" altLang="en-US" sz="4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考察</a:t>
            </a:r>
          </a:p>
        </p:txBody>
      </p:sp>
      <p:sp>
        <p:nvSpPr>
          <p:cNvPr id="17" name="スライド番号プレースホルダー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491D8-BFDF-4541-99B4-3A0F99595DD1}" type="slidenum">
              <a:rPr lang="en-US" altLang="ja-JP" smtClean="0"/>
              <a:pPr/>
              <a:t>28</a:t>
            </a:fld>
            <a:endParaRPr lang="ja-JP" altLang="en-US" dirty="0"/>
          </a:p>
        </p:txBody>
      </p:sp>
      <p:grpSp>
        <p:nvGrpSpPr>
          <p:cNvPr id="15" name="グループ化 14"/>
          <p:cNvGrpSpPr/>
          <p:nvPr/>
        </p:nvGrpSpPr>
        <p:grpSpPr>
          <a:xfrm>
            <a:off x="374788" y="1337221"/>
            <a:ext cx="8299018" cy="1354409"/>
            <a:chOff x="374788" y="964666"/>
            <a:chExt cx="8299018" cy="1354409"/>
          </a:xfrm>
        </p:grpSpPr>
        <p:pic>
          <p:nvPicPr>
            <p:cNvPr id="5" name="Picture 14" descr="https://cdn2.iconfinder.com/data/icons/sport-ii/96/09-512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788" y="1130647"/>
              <a:ext cx="1058960" cy="10589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16" descr="http://simpleicon.com/wp-content/uploads/car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4367" y="964666"/>
              <a:ext cx="1354409" cy="13544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図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84176" y="1040077"/>
              <a:ext cx="557983" cy="1148788"/>
            </a:xfrm>
            <a:prstGeom prst="rect">
              <a:avLst/>
            </a:prstGeom>
          </p:spPr>
        </p:pic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772414" y="1226152"/>
              <a:ext cx="1206500" cy="889000"/>
            </a:xfrm>
            <a:prstGeom prst="rect">
              <a:avLst/>
            </a:prstGeom>
          </p:spPr>
        </p:pic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825060" y="1028913"/>
              <a:ext cx="848746" cy="1159952"/>
            </a:xfrm>
            <a:prstGeom prst="rect">
              <a:avLst/>
            </a:prstGeom>
          </p:spPr>
        </p:pic>
      </p:grpSp>
      <p:sp>
        <p:nvSpPr>
          <p:cNvPr id="27" name="TextBox 3"/>
          <p:cNvSpPr txBox="1"/>
          <p:nvPr/>
        </p:nvSpPr>
        <p:spPr>
          <a:xfrm>
            <a:off x="314912" y="2554732"/>
            <a:ext cx="84433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自転車　　徒歩　　</a:t>
            </a:r>
            <a:r>
              <a:rPr lang="en-US" altLang="ja-JP" sz="28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クルマ　　　バス　　　</a:t>
            </a:r>
            <a:r>
              <a:rPr lang="ja-JP" altLang="en-US" sz="28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電車</a:t>
            </a:r>
            <a:endParaRPr kumimoji="1" lang="ja-JP" alt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cxnSp>
        <p:nvCxnSpPr>
          <p:cNvPr id="16" name="直線コネクタ 15"/>
          <p:cNvCxnSpPr/>
          <p:nvPr/>
        </p:nvCxnSpPr>
        <p:spPr>
          <a:xfrm>
            <a:off x="5460027" y="983320"/>
            <a:ext cx="0" cy="2680447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正方形/長方形 30"/>
          <p:cNvSpPr/>
          <p:nvPr/>
        </p:nvSpPr>
        <p:spPr>
          <a:xfrm>
            <a:off x="1234958" y="3161744"/>
            <a:ext cx="2647624" cy="502023"/>
          </a:xfrm>
          <a:prstGeom prst="rect">
            <a:avLst/>
          </a:prstGeom>
          <a:solidFill>
            <a:srgbClr val="0C44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公共交通以外</a:t>
            </a:r>
            <a:endParaRPr kumimoji="1" lang="ja-JP" alt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3" name="正方形/長方形 32"/>
          <p:cNvSpPr/>
          <p:nvPr/>
        </p:nvSpPr>
        <p:spPr>
          <a:xfrm>
            <a:off x="6375664" y="3180176"/>
            <a:ext cx="1864161" cy="502023"/>
          </a:xfrm>
          <a:prstGeom prst="rect">
            <a:avLst/>
          </a:prstGeom>
          <a:solidFill>
            <a:srgbClr val="0C44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公共交通</a:t>
            </a:r>
            <a:endParaRPr kumimoji="1" lang="ja-JP" alt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864850" y="4330395"/>
            <a:ext cx="3343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仮説②の検証より</a:t>
            </a:r>
            <a:endParaRPr kumimoji="1" lang="ja-JP" alt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pic>
        <p:nvPicPr>
          <p:cNvPr id="18" name="図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93069" y="111091"/>
            <a:ext cx="2463982" cy="1179795"/>
          </a:xfrm>
          <a:prstGeom prst="rect">
            <a:avLst/>
          </a:prstGeom>
        </p:spPr>
      </p:pic>
      <p:sp>
        <p:nvSpPr>
          <p:cNvPr id="20" name="TextBox 4"/>
          <p:cNvSpPr txBox="1"/>
          <p:nvPr/>
        </p:nvSpPr>
        <p:spPr>
          <a:xfrm>
            <a:off x="191102" y="5003587"/>
            <a:ext cx="8690956" cy="954107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公共交通</a:t>
            </a:r>
            <a:r>
              <a:rPr kumimoji="1" lang="ja-JP" altLang="en-US" sz="2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（電車</a:t>
            </a:r>
            <a:r>
              <a:rPr kumimoji="1" lang="en-US" altLang="ja-JP" sz="2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/</a:t>
            </a:r>
            <a:r>
              <a:rPr kumimoji="1" lang="ja-JP" altLang="en-US" sz="2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バス）</a:t>
            </a:r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では理想と現実のズレは</a:t>
            </a:r>
            <a:r>
              <a:rPr kumimoji="1" lang="ja-JP" altLang="en-US" sz="2800" u="sng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小さく</a:t>
            </a:r>
            <a:endParaRPr kumimoji="1" lang="en-US" altLang="ja-JP" sz="2800" dirty="0" smtClean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その他</a:t>
            </a:r>
            <a:r>
              <a:rPr kumimoji="1" lang="ja-JP" altLang="en-US" sz="2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（徒歩</a:t>
            </a:r>
            <a:r>
              <a:rPr kumimoji="1" lang="en-US" altLang="ja-JP" sz="2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/</a:t>
            </a:r>
            <a:r>
              <a:rPr kumimoji="1" lang="ja-JP" altLang="en-US" sz="2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自転車</a:t>
            </a:r>
            <a:r>
              <a:rPr kumimoji="1" lang="en-US" altLang="ja-JP" sz="2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/</a:t>
            </a:r>
            <a:r>
              <a:rPr kumimoji="1" lang="ja-JP" altLang="en-US" sz="2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クルマ）</a:t>
            </a:r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ではズレは</a:t>
            </a:r>
            <a:r>
              <a:rPr kumimoji="1" lang="ja-JP" altLang="en-US" sz="2800" u="sng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大きくなる</a:t>
            </a:r>
            <a:r>
              <a:rPr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endParaRPr kumimoji="1" lang="ja-JP" altLang="en-US" sz="28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221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3" grpId="0"/>
      <p:bldP spid="3" grpId="1"/>
      <p:bldP spid="20" grpId="0" animBg="1"/>
      <p:bldP spid="20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正方形/長方形 31"/>
          <p:cNvSpPr/>
          <p:nvPr/>
        </p:nvSpPr>
        <p:spPr>
          <a:xfrm>
            <a:off x="777913" y="4557742"/>
            <a:ext cx="7885996" cy="150871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公共交通を利用することで、より規範的な</a:t>
            </a:r>
            <a:endParaRPr kumimoji="1" lang="en-US" altLang="ja-JP" sz="28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服装選びをするようになるのではないか？</a:t>
            </a:r>
            <a:endParaRPr kumimoji="1" lang="ja-JP" alt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pic>
        <p:nvPicPr>
          <p:cNvPr id="18" name="図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3069" y="111091"/>
            <a:ext cx="2463982" cy="1179795"/>
          </a:xfrm>
          <a:prstGeom prst="rect">
            <a:avLst/>
          </a:prstGeom>
        </p:spPr>
      </p:pic>
      <p:sp>
        <p:nvSpPr>
          <p:cNvPr id="26" name="テキスト ボックス 25"/>
          <p:cNvSpPr txBox="1"/>
          <p:nvPr/>
        </p:nvSpPr>
        <p:spPr>
          <a:xfrm flipH="1">
            <a:off x="1" y="0"/>
            <a:ext cx="4276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</a:t>
            </a:r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②の</a:t>
            </a:r>
            <a:r>
              <a:rPr lang="ja-JP" altLang="en-US" sz="4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考察</a:t>
            </a:r>
          </a:p>
        </p:txBody>
      </p:sp>
      <p:sp>
        <p:nvSpPr>
          <p:cNvPr id="17" name="スライド番号プレースホルダー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491D8-BFDF-4541-99B4-3A0F99595DD1}" type="slidenum">
              <a:rPr lang="en-US" altLang="ja-JP" smtClean="0"/>
              <a:pPr/>
              <a:t>29</a:t>
            </a:fld>
            <a:endParaRPr lang="ja-JP" altLang="en-US" dirty="0"/>
          </a:p>
        </p:txBody>
      </p:sp>
      <p:sp>
        <p:nvSpPr>
          <p:cNvPr id="2" name="右矢印 1"/>
          <p:cNvSpPr/>
          <p:nvPr/>
        </p:nvSpPr>
        <p:spPr>
          <a:xfrm>
            <a:off x="126219" y="3747559"/>
            <a:ext cx="1889741" cy="1445429"/>
          </a:xfrm>
          <a:prstGeom prst="rightArrow">
            <a:avLst>
              <a:gd name="adj1" fmla="val 59524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つまり</a:t>
            </a:r>
            <a:endParaRPr kumimoji="1" lang="ja-JP" altLang="en-US" sz="32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grpSp>
        <p:nvGrpSpPr>
          <p:cNvPr id="19" name="グループ化 18"/>
          <p:cNvGrpSpPr/>
          <p:nvPr/>
        </p:nvGrpSpPr>
        <p:grpSpPr>
          <a:xfrm>
            <a:off x="374788" y="1337221"/>
            <a:ext cx="8299018" cy="1354409"/>
            <a:chOff x="374788" y="964666"/>
            <a:chExt cx="8299018" cy="1354409"/>
          </a:xfrm>
        </p:grpSpPr>
        <p:pic>
          <p:nvPicPr>
            <p:cNvPr id="20" name="Picture 14" descr="https://cdn2.iconfinder.com/data/icons/sport-ii/96/09-51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788" y="1130647"/>
              <a:ext cx="1058960" cy="10589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16" descr="http://simpleicon.com/wp-content/uploads/car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4367" y="964666"/>
              <a:ext cx="1354409" cy="13544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図 2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84176" y="1040077"/>
              <a:ext cx="557983" cy="1148788"/>
            </a:xfrm>
            <a:prstGeom prst="rect">
              <a:avLst/>
            </a:prstGeom>
          </p:spPr>
        </p:pic>
        <p:pic>
          <p:nvPicPr>
            <p:cNvPr id="23" name="図 2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772414" y="1226152"/>
              <a:ext cx="1206500" cy="889000"/>
            </a:xfrm>
            <a:prstGeom prst="rect">
              <a:avLst/>
            </a:prstGeom>
          </p:spPr>
        </p:pic>
        <p:pic>
          <p:nvPicPr>
            <p:cNvPr id="24" name="図 2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825060" y="1028913"/>
              <a:ext cx="848746" cy="1159952"/>
            </a:xfrm>
            <a:prstGeom prst="rect">
              <a:avLst/>
            </a:prstGeom>
          </p:spPr>
        </p:pic>
      </p:grpSp>
      <p:sp>
        <p:nvSpPr>
          <p:cNvPr id="25" name="TextBox 3"/>
          <p:cNvSpPr txBox="1"/>
          <p:nvPr/>
        </p:nvSpPr>
        <p:spPr>
          <a:xfrm>
            <a:off x="314912" y="2554732"/>
            <a:ext cx="84433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自転車　　徒歩　　</a:t>
            </a:r>
            <a:r>
              <a:rPr lang="en-US" altLang="ja-JP" sz="28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クルマ　　　バス　　　</a:t>
            </a:r>
            <a:r>
              <a:rPr lang="ja-JP" altLang="en-US" sz="28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電車</a:t>
            </a:r>
            <a:endParaRPr kumimoji="1" lang="ja-JP" alt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cxnSp>
        <p:nvCxnSpPr>
          <p:cNvPr id="28" name="直線コネクタ 27"/>
          <p:cNvCxnSpPr/>
          <p:nvPr/>
        </p:nvCxnSpPr>
        <p:spPr>
          <a:xfrm>
            <a:off x="5460027" y="983320"/>
            <a:ext cx="0" cy="2680447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正方形/長方形 28"/>
          <p:cNvSpPr/>
          <p:nvPr/>
        </p:nvSpPr>
        <p:spPr>
          <a:xfrm>
            <a:off x="1234958" y="3161744"/>
            <a:ext cx="2647624" cy="502023"/>
          </a:xfrm>
          <a:prstGeom prst="rect">
            <a:avLst/>
          </a:prstGeom>
          <a:solidFill>
            <a:srgbClr val="0C44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公共交通以外</a:t>
            </a:r>
            <a:endParaRPr kumimoji="1" lang="ja-JP" alt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6375664" y="3180176"/>
            <a:ext cx="1864161" cy="502023"/>
          </a:xfrm>
          <a:prstGeom prst="rect">
            <a:avLst/>
          </a:prstGeom>
          <a:solidFill>
            <a:srgbClr val="0C44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公共交通</a:t>
            </a:r>
            <a:endParaRPr kumimoji="1" lang="ja-JP" alt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pic>
        <p:nvPicPr>
          <p:cNvPr id="34" name="図 3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4946" y="853026"/>
            <a:ext cx="2485596" cy="24855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03361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右矢印吹き出し 18"/>
          <p:cNvSpPr/>
          <p:nvPr/>
        </p:nvSpPr>
        <p:spPr>
          <a:xfrm>
            <a:off x="3881064" y="908751"/>
            <a:ext cx="2632851" cy="1903666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 flipH="1">
            <a:off x="1" y="0"/>
            <a:ext cx="28574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発表の手順</a:t>
            </a:r>
            <a:endParaRPr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3" name="右矢印吹き出し 32"/>
          <p:cNvSpPr/>
          <p:nvPr/>
        </p:nvSpPr>
        <p:spPr>
          <a:xfrm>
            <a:off x="1722049" y="1276346"/>
            <a:ext cx="1066800" cy="4644918"/>
          </a:xfrm>
          <a:prstGeom prst="rightArrowCallout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目的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6" name="右矢印吹き出し 35"/>
          <p:cNvSpPr/>
          <p:nvPr/>
        </p:nvSpPr>
        <p:spPr>
          <a:xfrm>
            <a:off x="2817690" y="1032484"/>
            <a:ext cx="1066800" cy="2378803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仮説①仮説②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7" name="右矢印吹き出し 36"/>
          <p:cNvSpPr/>
          <p:nvPr/>
        </p:nvSpPr>
        <p:spPr>
          <a:xfrm>
            <a:off x="2817690" y="352590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</a:t>
            </a:r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③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8" name="右矢印吹き出し 37"/>
          <p:cNvSpPr/>
          <p:nvPr/>
        </p:nvSpPr>
        <p:spPr>
          <a:xfrm>
            <a:off x="2817690" y="490354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仮説④</a:t>
            </a:r>
            <a:endParaRPr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7641820" y="1276342"/>
            <a:ext cx="684448" cy="4644922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まとめ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5" name="右矢印吹き出し 44"/>
          <p:cNvSpPr/>
          <p:nvPr/>
        </p:nvSpPr>
        <p:spPr>
          <a:xfrm>
            <a:off x="3881065" y="3028967"/>
            <a:ext cx="2632850" cy="1558611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観察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調査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6" name="右矢印吹き出し 45"/>
          <p:cNvSpPr/>
          <p:nvPr/>
        </p:nvSpPr>
        <p:spPr>
          <a:xfrm>
            <a:off x="3884490" y="4788778"/>
            <a:ext cx="2632850" cy="1956510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高校生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5" name="右矢印吹き出し 14"/>
          <p:cNvSpPr/>
          <p:nvPr/>
        </p:nvSpPr>
        <p:spPr>
          <a:xfrm>
            <a:off x="6546181" y="1032484"/>
            <a:ext cx="1066800" cy="2378803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①結果②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6" name="右矢印吹き出し 15"/>
          <p:cNvSpPr/>
          <p:nvPr/>
        </p:nvSpPr>
        <p:spPr>
          <a:xfrm>
            <a:off x="6546181" y="352590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③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7" name="右矢印吹き出し 16"/>
          <p:cNvSpPr/>
          <p:nvPr/>
        </p:nvSpPr>
        <p:spPr>
          <a:xfrm>
            <a:off x="6546181" y="490354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④</a:t>
            </a:r>
            <a:endParaRPr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0" name="右矢印吹き出し 19"/>
          <p:cNvSpPr/>
          <p:nvPr/>
        </p:nvSpPr>
        <p:spPr>
          <a:xfrm>
            <a:off x="626408" y="1276346"/>
            <a:ext cx="1066800" cy="4644918"/>
          </a:xfrm>
          <a:prstGeom prst="rightArrowCallout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背景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1" name="右矢印吹き出し 20"/>
          <p:cNvSpPr/>
          <p:nvPr/>
        </p:nvSpPr>
        <p:spPr>
          <a:xfrm>
            <a:off x="1716912" y="1276346"/>
            <a:ext cx="1066800" cy="4644918"/>
          </a:xfrm>
          <a:prstGeom prst="rightArrowCallout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目的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2" name="右矢印吹き出し 21"/>
          <p:cNvSpPr/>
          <p:nvPr/>
        </p:nvSpPr>
        <p:spPr>
          <a:xfrm>
            <a:off x="615605" y="1276342"/>
            <a:ext cx="1066800" cy="4644918"/>
          </a:xfrm>
          <a:prstGeom prst="rightArrowCallout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accent2"/>
            </a:solidFill>
          </a:ln>
          <a:effectLst>
            <a:outerShdw dist="23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背景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3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11273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右矢印吹き出し 18"/>
          <p:cNvSpPr/>
          <p:nvPr/>
        </p:nvSpPr>
        <p:spPr>
          <a:xfrm>
            <a:off x="3881064" y="908751"/>
            <a:ext cx="2632851" cy="1903666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 flipH="1">
            <a:off x="1" y="0"/>
            <a:ext cx="28574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発表の手順</a:t>
            </a:r>
            <a:endParaRPr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1" name="右矢印吹き出し 10"/>
          <p:cNvSpPr/>
          <p:nvPr/>
        </p:nvSpPr>
        <p:spPr>
          <a:xfrm>
            <a:off x="626408" y="1276346"/>
            <a:ext cx="1066800" cy="4644918"/>
          </a:xfrm>
          <a:prstGeom prst="rightArrowCallout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背景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3" name="右矢印吹き出し 32"/>
          <p:cNvSpPr/>
          <p:nvPr/>
        </p:nvSpPr>
        <p:spPr>
          <a:xfrm>
            <a:off x="1722049" y="1276346"/>
            <a:ext cx="1066800" cy="4644918"/>
          </a:xfrm>
          <a:prstGeom prst="rightArrowCallout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目的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6" name="右矢印吹き出し 35"/>
          <p:cNvSpPr/>
          <p:nvPr/>
        </p:nvSpPr>
        <p:spPr>
          <a:xfrm>
            <a:off x="2817690" y="1032484"/>
            <a:ext cx="1066800" cy="2378803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仮説①仮説②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7" name="右矢印吹き出し 36"/>
          <p:cNvSpPr/>
          <p:nvPr/>
        </p:nvSpPr>
        <p:spPr>
          <a:xfrm>
            <a:off x="2817690" y="352590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</a:t>
            </a:r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③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8" name="右矢印吹き出し 37"/>
          <p:cNvSpPr/>
          <p:nvPr/>
        </p:nvSpPr>
        <p:spPr>
          <a:xfrm>
            <a:off x="2817690" y="490354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仮説④</a:t>
            </a:r>
            <a:endParaRPr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7641820" y="1276342"/>
            <a:ext cx="684448" cy="4644922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まとめ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5" name="右矢印吹き出し 44"/>
          <p:cNvSpPr/>
          <p:nvPr/>
        </p:nvSpPr>
        <p:spPr>
          <a:xfrm>
            <a:off x="3881065" y="3028967"/>
            <a:ext cx="2632850" cy="1558611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観察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調査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6" name="右矢印吹き出し 45"/>
          <p:cNvSpPr/>
          <p:nvPr/>
        </p:nvSpPr>
        <p:spPr>
          <a:xfrm>
            <a:off x="3884490" y="4788778"/>
            <a:ext cx="2632850" cy="1956510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高校生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5" name="右矢印吹き出し 14"/>
          <p:cNvSpPr/>
          <p:nvPr/>
        </p:nvSpPr>
        <p:spPr>
          <a:xfrm>
            <a:off x="6546181" y="1032484"/>
            <a:ext cx="1066800" cy="2378803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①結果②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6" name="右矢印吹き出し 15"/>
          <p:cNvSpPr/>
          <p:nvPr/>
        </p:nvSpPr>
        <p:spPr>
          <a:xfrm>
            <a:off x="6546181" y="352590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③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7" name="右矢印吹き出し 16"/>
          <p:cNvSpPr/>
          <p:nvPr/>
        </p:nvSpPr>
        <p:spPr>
          <a:xfrm>
            <a:off x="6546181" y="490354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④</a:t>
            </a:r>
            <a:endParaRPr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0" name="右矢印吹き出し 19"/>
          <p:cNvSpPr/>
          <p:nvPr/>
        </p:nvSpPr>
        <p:spPr>
          <a:xfrm>
            <a:off x="2814264" y="3535032"/>
            <a:ext cx="1066800" cy="1253907"/>
          </a:xfrm>
          <a:prstGeom prst="rightArrowCallout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</a:t>
            </a:r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③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30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17007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ボックス 19"/>
          <p:cNvSpPr txBox="1"/>
          <p:nvPr/>
        </p:nvSpPr>
        <p:spPr>
          <a:xfrm flipH="1">
            <a:off x="1" y="0"/>
            <a:ext cx="17711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仮説③</a:t>
            </a:r>
            <a:endParaRPr lang="en-US" altLang="ja-JP" sz="4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8" name="正方形/長方形 27"/>
          <p:cNvSpPr/>
          <p:nvPr/>
        </p:nvSpPr>
        <p:spPr>
          <a:xfrm>
            <a:off x="153064" y="830346"/>
            <a:ext cx="8856790" cy="1569660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ja-JP" altLang="en-US" sz="3200" dirty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</a:t>
            </a:r>
            <a:r>
              <a:rPr lang="ja-JP" altLang="en-US" sz="3200" dirty="0">
                <a:solidFill>
                  <a:schemeClr val="accent2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服装の規範</a:t>
            </a:r>
            <a:r>
              <a:rPr lang="ja-JP" altLang="en-US" sz="3200" dirty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」と「</a:t>
            </a:r>
            <a:r>
              <a:rPr lang="ja-JP" altLang="en-US" sz="3200" dirty="0">
                <a:solidFill>
                  <a:schemeClr val="accent3">
                    <a:lumMod val="50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着て</a:t>
            </a:r>
            <a:r>
              <a:rPr lang="ja-JP" altLang="en-US" sz="3200" dirty="0">
                <a:solidFill>
                  <a:schemeClr val="accent3">
                    <a:lumMod val="50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ＭＳ ゴシック"/>
              </a:rPr>
              <a:t>いけるか</a:t>
            </a:r>
            <a:r>
              <a:rPr lang="ja-JP" altLang="en-US" sz="3200" dirty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ＭＳ ゴシック"/>
              </a:rPr>
              <a:t>」</a:t>
            </a:r>
            <a:r>
              <a:rPr lang="ja-JP" altLang="en-US" sz="32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</a:t>
            </a:r>
            <a:endParaRPr lang="en-US" altLang="ja-JP" sz="32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lvl="0"/>
            <a:r>
              <a:rPr lang="ja-JP" altLang="en-US" sz="32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ズレ</a:t>
            </a:r>
            <a:r>
              <a:rPr lang="ja-JP" altLang="en-US" sz="32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が大きい学生が多い大学ほど、</a:t>
            </a:r>
            <a:endParaRPr lang="en-US" altLang="ja-JP" sz="32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lvl="0"/>
            <a:r>
              <a:rPr lang="ja-JP" altLang="en-US" sz="32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実際のジャージ・スウェット率が</a:t>
            </a:r>
            <a:r>
              <a:rPr lang="ja-JP" altLang="en-US" sz="32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高くなる</a:t>
            </a:r>
            <a:endParaRPr lang="ja-JP" altLang="en-US" sz="3200" dirty="0">
              <a:solidFill>
                <a:srgbClr val="C0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6" name="円形吹き出し 15"/>
          <p:cNvSpPr/>
          <p:nvPr/>
        </p:nvSpPr>
        <p:spPr>
          <a:xfrm>
            <a:off x="5218882" y="180634"/>
            <a:ext cx="1269113" cy="558831"/>
          </a:xfrm>
          <a:prstGeom prst="wedgeEllipseCallout">
            <a:avLst>
              <a:gd name="adj1" fmla="val -47739"/>
              <a:gd name="adj2" fmla="val 81239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現実</a:t>
            </a:r>
            <a:endParaRPr kumimoji="1" lang="ja-JP" altLang="en-US" sz="28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7" name="円形吹き出し 16"/>
          <p:cNvSpPr/>
          <p:nvPr/>
        </p:nvSpPr>
        <p:spPr>
          <a:xfrm>
            <a:off x="2284863" y="179224"/>
            <a:ext cx="1269113" cy="570091"/>
          </a:xfrm>
          <a:prstGeom prst="wedgeEllipseCallout">
            <a:avLst>
              <a:gd name="adj1" fmla="val -58453"/>
              <a:gd name="adj2" fmla="val 76129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理想</a:t>
            </a:r>
            <a:endParaRPr kumimoji="1" lang="ja-JP" altLang="en-US" sz="28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31</a:t>
            </a:fld>
            <a:endParaRPr lang="ja-JP" altLang="en-US" dirty="0"/>
          </a:p>
        </p:txBody>
      </p:sp>
      <p:sp>
        <p:nvSpPr>
          <p:cNvPr id="2" name="正方形/長方形 1"/>
          <p:cNvSpPr/>
          <p:nvPr/>
        </p:nvSpPr>
        <p:spPr>
          <a:xfrm>
            <a:off x="358211" y="2509078"/>
            <a:ext cx="8446491" cy="120231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</a:t>
            </a: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②では、ジャージ</a:t>
            </a:r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・スウェットを</a:t>
            </a: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着て通学</a:t>
            </a:r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すること</a:t>
            </a: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を</a:t>
            </a:r>
            <a:endParaRPr lang="en-US" altLang="ja-JP" sz="2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想定</a:t>
            </a:r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した場合</a:t>
            </a: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の「</a:t>
            </a:r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服装の規範」</a:t>
            </a: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と「</a:t>
            </a:r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着ていけるか</a:t>
            </a: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」の</a:t>
            </a:r>
            <a:endParaRPr lang="en-US" altLang="ja-JP" sz="2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ズレをアンケートにより調査</a:t>
            </a:r>
            <a:endParaRPr lang="en-US" altLang="ja-JP" sz="2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358211" y="4348450"/>
            <a:ext cx="8446491" cy="1197554"/>
          </a:xfrm>
          <a:prstGeom prst="rect">
            <a:avLst/>
          </a:prstGeom>
          <a:solidFill>
            <a:srgbClr val="0C44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での結果を踏まえて</a:t>
            </a: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、ズレと</a:t>
            </a:r>
            <a:endParaRPr lang="en-US" altLang="ja-JP" sz="2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ジャージ</a:t>
            </a: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・スウェット率に相関があるか</a:t>
            </a: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どうかを</a:t>
            </a:r>
            <a:endParaRPr lang="en-US" altLang="ja-JP" sz="2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調査し、大学</a:t>
            </a: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ごとに</a:t>
            </a:r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比較</a:t>
            </a:r>
            <a:endParaRPr lang="en-US" altLang="ja-JP" sz="2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7" name="下矢印 6"/>
          <p:cNvSpPr/>
          <p:nvPr/>
        </p:nvSpPr>
        <p:spPr>
          <a:xfrm>
            <a:off x="3983064" y="3820460"/>
            <a:ext cx="1196789" cy="473068"/>
          </a:xfrm>
          <a:prstGeom prst="downArrow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角丸四角形吹き出し 21"/>
          <p:cNvSpPr/>
          <p:nvPr/>
        </p:nvSpPr>
        <p:spPr>
          <a:xfrm>
            <a:off x="1171789" y="5728448"/>
            <a:ext cx="6560270" cy="981234"/>
          </a:xfrm>
          <a:prstGeom prst="wedgeRoundRectCallout">
            <a:avLst>
              <a:gd name="adj1" fmla="val -1977"/>
              <a:gd name="adj2" fmla="val -26090"/>
              <a:gd name="adj3" fmla="val 16667"/>
            </a:avLst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観察調査で検証</a:t>
            </a:r>
            <a:endParaRPr kumimoji="1" lang="ja-JP" alt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6" name="四角形吹き出し 5"/>
          <p:cNvSpPr/>
          <p:nvPr/>
        </p:nvSpPr>
        <p:spPr>
          <a:xfrm>
            <a:off x="715426" y="5750727"/>
            <a:ext cx="7732059" cy="981235"/>
          </a:xfrm>
          <a:prstGeom prst="wedgeRectCallout">
            <a:avLst>
              <a:gd name="adj1" fmla="val -22693"/>
              <a:gd name="adj2" fmla="val -116900"/>
            </a:avLst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学生全体のうち実際にジャージ・スウェットで</a:t>
            </a:r>
            <a:endParaRPr kumimoji="1" lang="en-US" altLang="ja-JP" sz="28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大学に来ている学生の割合</a:t>
            </a:r>
            <a:endParaRPr kumimoji="1" lang="ja-JP" alt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0977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6" grpId="0" animBg="1"/>
      <p:bldP spid="17" grpId="0" animBg="1"/>
      <p:bldP spid="2" grpId="0" animBg="1"/>
      <p:bldP spid="3" grpId="0" animBg="1"/>
      <p:bldP spid="7" grpId="0" animBg="1"/>
      <p:bldP spid="22" grpId="0" animBg="1"/>
      <p:bldP spid="6" grpId="0" animBg="1"/>
      <p:bldP spid="6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右矢印吹き出し 18"/>
          <p:cNvSpPr/>
          <p:nvPr/>
        </p:nvSpPr>
        <p:spPr>
          <a:xfrm>
            <a:off x="3881064" y="908751"/>
            <a:ext cx="2632851" cy="1903666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 flipH="1">
            <a:off x="1" y="0"/>
            <a:ext cx="28574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発表の手順</a:t>
            </a:r>
            <a:endParaRPr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1" name="右矢印吹き出し 10"/>
          <p:cNvSpPr/>
          <p:nvPr/>
        </p:nvSpPr>
        <p:spPr>
          <a:xfrm>
            <a:off x="626408" y="1276346"/>
            <a:ext cx="1066800" cy="4644918"/>
          </a:xfrm>
          <a:prstGeom prst="rightArrowCallout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背景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3" name="右矢印吹き出し 32"/>
          <p:cNvSpPr/>
          <p:nvPr/>
        </p:nvSpPr>
        <p:spPr>
          <a:xfrm>
            <a:off x="1722049" y="1276346"/>
            <a:ext cx="1066800" cy="4644918"/>
          </a:xfrm>
          <a:prstGeom prst="rightArrowCallout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目的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6" name="右矢印吹き出し 35"/>
          <p:cNvSpPr/>
          <p:nvPr/>
        </p:nvSpPr>
        <p:spPr>
          <a:xfrm>
            <a:off x="2817690" y="1032484"/>
            <a:ext cx="1066800" cy="2378803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仮説①仮説②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7" name="右矢印吹き出し 36"/>
          <p:cNvSpPr/>
          <p:nvPr/>
        </p:nvSpPr>
        <p:spPr>
          <a:xfrm>
            <a:off x="2817690" y="352590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</a:t>
            </a:r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③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8" name="右矢印吹き出し 37"/>
          <p:cNvSpPr/>
          <p:nvPr/>
        </p:nvSpPr>
        <p:spPr>
          <a:xfrm>
            <a:off x="2817690" y="490354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仮説④</a:t>
            </a:r>
            <a:endParaRPr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7641820" y="1276342"/>
            <a:ext cx="684448" cy="4644922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まとめ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5" name="右矢印吹き出し 44"/>
          <p:cNvSpPr/>
          <p:nvPr/>
        </p:nvSpPr>
        <p:spPr>
          <a:xfrm>
            <a:off x="3881065" y="3028967"/>
            <a:ext cx="2632850" cy="1558611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観察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調査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6" name="右矢印吹き出し 45"/>
          <p:cNvSpPr/>
          <p:nvPr/>
        </p:nvSpPr>
        <p:spPr>
          <a:xfrm>
            <a:off x="3884490" y="4788778"/>
            <a:ext cx="2632850" cy="1956510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高校生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5" name="右矢印吹き出し 14"/>
          <p:cNvSpPr/>
          <p:nvPr/>
        </p:nvSpPr>
        <p:spPr>
          <a:xfrm>
            <a:off x="6546181" y="1032484"/>
            <a:ext cx="1066800" cy="2378803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①結果②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6" name="右矢印吹き出し 15"/>
          <p:cNvSpPr/>
          <p:nvPr/>
        </p:nvSpPr>
        <p:spPr>
          <a:xfrm>
            <a:off x="6546181" y="352590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③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7" name="右矢印吹き出し 16"/>
          <p:cNvSpPr/>
          <p:nvPr/>
        </p:nvSpPr>
        <p:spPr>
          <a:xfrm>
            <a:off x="6546181" y="490354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④</a:t>
            </a:r>
            <a:endParaRPr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8" name="右矢印吹き出し 17"/>
          <p:cNvSpPr/>
          <p:nvPr/>
        </p:nvSpPr>
        <p:spPr>
          <a:xfrm>
            <a:off x="3881065" y="3028967"/>
            <a:ext cx="2632850" cy="1558611"/>
          </a:xfrm>
          <a:prstGeom prst="rightArrowCallou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観察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調査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32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4386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7" t="488" r="9630" b="19012"/>
          <a:stretch/>
        </p:blipFill>
        <p:spPr>
          <a:xfrm>
            <a:off x="5817651" y="-80055"/>
            <a:ext cx="3388659" cy="2218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Shape 169"/>
          <p:cNvSpPr txBox="1"/>
          <p:nvPr/>
        </p:nvSpPr>
        <p:spPr>
          <a:xfrm>
            <a:off x="6667" y="1029328"/>
            <a:ext cx="9020333" cy="147501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defTabSz="914400">
              <a:buSzPct val="25000"/>
            </a:pPr>
            <a:r>
              <a:rPr lang="ja-JP" altLang="en-US" sz="3200" dirty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・</a:t>
            </a:r>
            <a:r>
              <a:rPr lang="ja-JP" altLang="en-US" sz="3200" dirty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調査対象</a:t>
            </a:r>
            <a:r>
              <a:rPr lang="ja-JP" altLang="en-US" sz="3200" dirty="0"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：</a:t>
            </a:r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大学生・大学院生</a:t>
            </a:r>
            <a:endParaRPr lang="en-US" altLang="ja-JP" sz="3200" dirty="0" smtClean="0">
              <a:latin typeface="ＭＳ ゴシック" panose="020B0609070205080204" pitchFamily="49" charset="-128"/>
              <a:ea typeface="ＭＳ ゴシック" panose="020B0609070205080204" pitchFamily="49" charset="-128"/>
              <a:cs typeface="Arial"/>
              <a:sym typeface="Arial"/>
            </a:endParaRPr>
          </a:p>
          <a:p>
            <a:pPr defTabSz="914400">
              <a:buSzPct val="25000"/>
            </a:pPr>
            <a:r>
              <a:rPr lang="ja-JP" altLang="ja-JP" sz="2000" dirty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(</a:t>
            </a:r>
            <a:r>
              <a:rPr lang="ja-JP" altLang="ja-JP" sz="20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サンプル</a:t>
            </a:r>
            <a:r>
              <a:rPr lang="en-US" altLang="ja-JP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  <a:sym typeface="Arial"/>
              </a:rPr>
              <a:t>4990</a:t>
            </a:r>
            <a:r>
              <a:rPr lang="ja-JP" altLang="en-US" sz="20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人</a:t>
            </a:r>
            <a:r>
              <a:rPr lang="en-US" altLang="ja-JP" sz="20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:</a:t>
            </a:r>
            <a:r>
              <a:rPr lang="ja-JP" altLang="en-US" sz="20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東京大学</a:t>
            </a:r>
            <a:r>
              <a:rPr lang="en-US" altLang="ja-JP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  <a:sym typeface="Arial"/>
              </a:rPr>
              <a:t>618</a:t>
            </a:r>
            <a:r>
              <a:rPr lang="ja-JP" altLang="en-US" sz="20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人、</a:t>
            </a:r>
            <a:endParaRPr lang="en-US" altLang="ja-JP" sz="2000" dirty="0" smtClean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Arial"/>
              <a:sym typeface="Arial"/>
            </a:endParaRPr>
          </a:p>
          <a:p>
            <a:pPr defTabSz="914400">
              <a:buSzPct val="25000"/>
            </a:pPr>
            <a:r>
              <a:rPr lang="ja-JP" altLang="en-US" sz="20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東京工業大学</a:t>
            </a:r>
            <a:r>
              <a:rPr lang="en-US" altLang="ja-JP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  <a:sym typeface="Arial"/>
              </a:rPr>
              <a:t>780</a:t>
            </a:r>
            <a:r>
              <a:rPr lang="ja-JP" altLang="en-US" sz="20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人、</a:t>
            </a:r>
            <a:r>
              <a:rPr lang="ja-JP" altLang="en-US" sz="2000" dirty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慶應</a:t>
            </a:r>
            <a:r>
              <a:rPr lang="ja-JP" altLang="en-US" sz="20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義塾大学</a:t>
            </a:r>
            <a:r>
              <a:rPr lang="en-US" altLang="ja-JP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  <a:sym typeface="Arial"/>
              </a:rPr>
              <a:t>1378</a:t>
            </a:r>
            <a:r>
              <a:rPr lang="ja-JP" altLang="en-US" sz="20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人、</a:t>
            </a:r>
            <a:endParaRPr lang="en-US" altLang="ja-JP" sz="2000" dirty="0" smtClean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Arial"/>
              <a:sym typeface="Arial"/>
            </a:endParaRPr>
          </a:p>
          <a:p>
            <a:pPr defTabSz="914400">
              <a:buSzPct val="25000"/>
            </a:pPr>
            <a:r>
              <a:rPr lang="ja-JP" alt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  <a:sym typeface="Arial"/>
              </a:rPr>
              <a:t>東京理科大学</a:t>
            </a:r>
            <a:r>
              <a:rPr lang="en-US" altLang="ja-JP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  <a:sym typeface="Arial"/>
              </a:rPr>
              <a:t>912</a:t>
            </a:r>
            <a:r>
              <a:rPr lang="ja-JP" alt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  <a:sym typeface="Arial"/>
              </a:rPr>
              <a:t>人、筑波大学</a:t>
            </a:r>
            <a:r>
              <a:rPr lang="en-US" altLang="ja-JP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  <a:sym typeface="Arial"/>
              </a:rPr>
              <a:t>1302</a:t>
            </a:r>
            <a:r>
              <a:rPr lang="ja-JP" alt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  <a:sym typeface="Arial"/>
              </a:rPr>
              <a:t>人</a:t>
            </a:r>
            <a:r>
              <a:rPr lang="ja-JP" altLang="ja-JP" sz="20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  <a:sym typeface="Arial"/>
              </a:rPr>
              <a:t>)</a:t>
            </a:r>
            <a:endParaRPr lang="ja-JP" altLang="en-US" sz="2000" dirty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-1" y="4574013"/>
            <a:ext cx="906056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buSzPct val="25000"/>
            </a:pPr>
            <a:r>
              <a:rPr lang="ja-JP" altLang="en-US" sz="3200" dirty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・</a:t>
            </a:r>
            <a:r>
              <a:rPr lang="ja-JP" altLang="en-US" sz="3200" dirty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実施時間帯</a:t>
            </a:r>
            <a:endParaRPr lang="en-US" altLang="ja-JP" sz="3200" dirty="0">
              <a:solidFill>
                <a:srgbClr val="C0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Arial"/>
              <a:sym typeface="Arial"/>
            </a:endParaRPr>
          </a:p>
          <a:p>
            <a:pPr lvl="0" defTabSz="914400">
              <a:buSzPct val="25000"/>
            </a:pPr>
            <a:r>
              <a:rPr lang="en-US" altLang="ja-JP" sz="28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	</a:t>
            </a:r>
            <a:r>
              <a:rPr lang="ja-JP" altLang="en-US" sz="32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食堂</a:t>
            </a:r>
            <a:r>
              <a:rPr lang="ja-JP" altLang="en-US" sz="3200" dirty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⇒昼休み始まり時間からの</a:t>
            </a:r>
            <a:r>
              <a:rPr lang="en-US" altLang="ja-JP" sz="3200" dirty="0">
                <a:solidFill>
                  <a:prstClr val="black"/>
                </a:solidFill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  <a:sym typeface="Arial"/>
              </a:rPr>
              <a:t>30</a:t>
            </a:r>
            <a:r>
              <a:rPr lang="ja-JP" altLang="en-US" sz="32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分間</a:t>
            </a:r>
            <a:endParaRPr lang="en-US" altLang="ja-JP" sz="3200" dirty="0" smtClean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Arial"/>
              <a:sym typeface="Arial"/>
            </a:endParaRPr>
          </a:p>
          <a:p>
            <a:pPr lvl="0" defTabSz="914400">
              <a:buSzPct val="25000"/>
            </a:pPr>
            <a:r>
              <a:rPr lang="en-US" altLang="ja-JP" sz="3200" dirty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	</a:t>
            </a:r>
            <a:r>
              <a:rPr lang="ja-JP" alt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  <a:sym typeface="Arial"/>
              </a:rPr>
              <a:t>図書館</a:t>
            </a:r>
            <a:r>
              <a:rPr lang="ja-JP" altLang="en-US" sz="3200" dirty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⇒</a:t>
            </a:r>
            <a:r>
              <a:rPr lang="en-US" altLang="ja-JP" sz="3200" dirty="0">
                <a:solidFill>
                  <a:prstClr val="black"/>
                </a:solidFill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  <a:sym typeface="Arial"/>
              </a:rPr>
              <a:t>16:30</a:t>
            </a:r>
            <a:r>
              <a:rPr lang="ja-JP" altLang="en-US" sz="3200" dirty="0">
                <a:solidFill>
                  <a:prstClr val="black"/>
                </a:solidFill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  <a:sym typeface="Arial"/>
              </a:rPr>
              <a:t>からの</a:t>
            </a:r>
            <a:r>
              <a:rPr lang="en-US" altLang="ja-JP" sz="3200" dirty="0">
                <a:solidFill>
                  <a:prstClr val="black"/>
                </a:solidFill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  <a:sym typeface="Arial"/>
              </a:rPr>
              <a:t>30</a:t>
            </a:r>
            <a:r>
              <a:rPr lang="ja-JP" alt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  <a:sym typeface="Arial"/>
              </a:rPr>
              <a:t>分間</a:t>
            </a:r>
            <a:r>
              <a:rPr lang="en-US" altLang="ja-JP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  <a:sym typeface="Arial"/>
              </a:rPr>
              <a:t>※</a:t>
            </a:r>
            <a:r>
              <a:rPr lang="en-US" altLang="ja-JP" b="1" dirty="0">
                <a:solidFill>
                  <a:prstClr val="black"/>
                </a:solidFill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  <a:sym typeface="Arial"/>
              </a:rPr>
              <a:t>4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6667" y="2941204"/>
            <a:ext cx="913733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buSzPct val="25000"/>
            </a:pPr>
            <a:r>
              <a:rPr lang="ja-JP" altLang="en-US" sz="28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・</a:t>
            </a:r>
            <a:r>
              <a:rPr lang="ja-JP" altLang="en-US" sz="3200" dirty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調査方法</a:t>
            </a:r>
            <a:r>
              <a:rPr lang="ja-JP" altLang="en-US" sz="3200" dirty="0"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：</a:t>
            </a:r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観察</a:t>
            </a:r>
            <a:r>
              <a:rPr lang="ja-JP" altLang="en-US" sz="3200" dirty="0"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調査</a:t>
            </a:r>
          </a:p>
          <a:p>
            <a:pPr lvl="0" defTabSz="914400">
              <a:buSzPct val="25000"/>
            </a:pPr>
            <a:r>
              <a:rPr lang="en-US" altLang="ja-JP" sz="28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	</a:t>
            </a:r>
            <a:r>
              <a:rPr lang="ja-JP" altLang="en-US" sz="28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食堂</a:t>
            </a:r>
            <a:r>
              <a:rPr lang="ja-JP" altLang="en-US" sz="2800" dirty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と図書館に入ってくる学生数と、そのうち</a:t>
            </a:r>
            <a:endParaRPr lang="en-US" altLang="ja-JP" sz="2800" dirty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Arial"/>
              <a:sym typeface="Arial"/>
            </a:endParaRPr>
          </a:p>
          <a:p>
            <a:pPr lvl="0" defTabSz="914400">
              <a:buSzPct val="25000"/>
            </a:pPr>
            <a:r>
              <a:rPr lang="en-US" altLang="ja-JP" sz="28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	</a:t>
            </a:r>
            <a:r>
              <a:rPr lang="ja-JP" altLang="en-US" sz="28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ジャージ</a:t>
            </a:r>
            <a:r>
              <a:rPr lang="ja-JP" altLang="en-US" sz="2800" dirty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・スウェットを着用している人数を実測</a:t>
            </a:r>
            <a:endParaRPr lang="en-US" altLang="ja-JP" sz="2800" dirty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Arial"/>
              <a:sym typeface="Arial"/>
            </a:endParaRPr>
          </a:p>
        </p:txBody>
      </p:sp>
      <p:sp>
        <p:nvSpPr>
          <p:cNvPr id="5" name="角丸四角形吹き出し 4"/>
          <p:cNvSpPr/>
          <p:nvPr/>
        </p:nvSpPr>
        <p:spPr>
          <a:xfrm>
            <a:off x="4813934" y="1989611"/>
            <a:ext cx="4246627" cy="1328023"/>
          </a:xfrm>
          <a:prstGeom prst="wedgeRoundRectCallout">
            <a:avLst>
              <a:gd name="adj1" fmla="val -36978"/>
              <a:gd name="adj2" fmla="val 69318"/>
              <a:gd name="adj3" fmla="val 16667"/>
            </a:avLst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rIns="0" rtlCol="0" anchor="ctr">
            <a:spAutoFit/>
          </a:bodyPr>
          <a:lstStyle/>
          <a:p>
            <a:r>
              <a:rPr lang="ja-JP" altLang="en-US" sz="2400" dirty="0" smtClean="0">
                <a:solidFill>
                  <a:prstClr val="white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</a:t>
            </a:r>
            <a:r>
              <a:rPr lang="ja-JP" altLang="en-US" sz="2400" dirty="0">
                <a:solidFill>
                  <a:prstClr val="white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穿</a:t>
            </a:r>
            <a:r>
              <a:rPr lang="ja-JP" altLang="en-US" sz="2400" dirty="0" smtClean="0">
                <a:solidFill>
                  <a:prstClr val="white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いてい</a:t>
            </a:r>
            <a:r>
              <a:rPr lang="ja-JP" altLang="en-US" sz="2400" dirty="0">
                <a:solidFill>
                  <a:prstClr val="white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る</a:t>
            </a:r>
            <a:r>
              <a:rPr lang="ja-JP" altLang="en-US" sz="2400" dirty="0" smtClean="0">
                <a:solidFill>
                  <a:prstClr val="white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もので判断</a:t>
            </a:r>
            <a:endParaRPr lang="en-US" altLang="ja-JP" sz="2400" dirty="0" smtClean="0">
              <a:solidFill>
                <a:prstClr val="white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2400" dirty="0" smtClean="0">
                <a:solidFill>
                  <a:prstClr val="white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・明らかに学生でない人、</a:t>
            </a:r>
            <a:endParaRPr lang="en-US" altLang="ja-JP" sz="2400" dirty="0" smtClean="0">
              <a:solidFill>
                <a:prstClr val="white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2400" dirty="0" smtClean="0">
                <a:solidFill>
                  <a:prstClr val="white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外国人と分かる人は対象外</a:t>
            </a:r>
            <a:endParaRPr lang="en-US" altLang="ja-JP" sz="2400" dirty="0" smtClean="0">
              <a:solidFill>
                <a:prstClr val="white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 flipH="1">
            <a:off x="1" y="-1905"/>
            <a:ext cx="72699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調査</a:t>
            </a:r>
            <a:r>
              <a:rPr lang="ja-JP" altLang="en-US" sz="4000" dirty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②</a:t>
            </a:r>
            <a:r>
              <a:rPr lang="ja-JP" altLang="en-US" sz="40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：観察調査</a:t>
            </a:r>
            <a:endParaRPr lang="ja-JP" altLang="en-US" sz="4000" dirty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8" name="スライド番号プレースホルダー 18"/>
          <p:cNvSpPr>
            <a:spLocks noGrp="1"/>
          </p:cNvSpPr>
          <p:nvPr>
            <p:ph type="sldNum" sz="quarter" idx="4294967295"/>
          </p:nvPr>
        </p:nvSpPr>
        <p:spPr>
          <a:xfrm>
            <a:off x="7017443" y="6344557"/>
            <a:ext cx="2057400" cy="365125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altLang="ja-JP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r>
            <a:endParaRPr lang="ja-JP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9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慶應山食&amp;筑波二食②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0923" y="1552160"/>
            <a:ext cx="6661337" cy="499554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5" name="正方形/長方形 34"/>
          <p:cNvSpPr/>
          <p:nvPr/>
        </p:nvSpPr>
        <p:spPr>
          <a:xfrm>
            <a:off x="997204" y="1827456"/>
            <a:ext cx="6948773" cy="1980104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ja-JP" altLang="en-US" sz="135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377097" y="3122375"/>
            <a:ext cx="1415772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ja-JP" altLang="en-US" sz="2400" b="1" dirty="0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ジーンズ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3195711" y="3927597"/>
            <a:ext cx="588623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00050"/>
            <a:endParaRPr lang="ja-JP" altLang="ja-JP" sz="1350" kern="100" dirty="0">
              <a:solidFill>
                <a:schemeClr val="bg1"/>
              </a:solidFill>
              <a:latin typeface="Century" panose="02040604050505020304" pitchFamily="18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2377097" y="313281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ジーンズ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2459932" y="321581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ジーンズ</a:t>
            </a:r>
            <a:endParaRPr lang="ja-JP" altLang="en-US" sz="1350" dirty="0"/>
          </a:p>
        </p:txBody>
      </p:sp>
      <p:sp>
        <p:nvSpPr>
          <p:cNvPr id="10" name="正方形/長方形 9"/>
          <p:cNvSpPr/>
          <p:nvPr/>
        </p:nvSpPr>
        <p:spPr>
          <a:xfrm>
            <a:off x="2418514" y="317431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ジーンズ</a:t>
            </a:r>
            <a:endParaRPr lang="ja-JP" altLang="en-US" sz="2400" dirty="0"/>
          </a:p>
        </p:txBody>
      </p:sp>
      <p:sp>
        <p:nvSpPr>
          <p:cNvPr id="11" name="正方形/長方形 10"/>
          <p:cNvSpPr/>
          <p:nvPr/>
        </p:nvSpPr>
        <p:spPr>
          <a:xfrm>
            <a:off x="2262161" y="3076208"/>
            <a:ext cx="210826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0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</a:rPr>
              <a:t>スウェット</a:t>
            </a:r>
            <a:endParaRPr lang="ja-JP" altLang="en-US" sz="135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4538491" y="4204597"/>
            <a:ext cx="18473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ja-JP" altLang="en-US" sz="1350" b="1" dirty="0">
              <a:ln w="22225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2415740" y="314024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ジーンズ</a:t>
            </a:r>
            <a:endParaRPr lang="ja-JP" altLang="en-US" sz="2400" dirty="0"/>
          </a:p>
        </p:txBody>
      </p:sp>
      <p:sp>
        <p:nvSpPr>
          <p:cNvPr id="15" name="正方形/長方形 14"/>
          <p:cNvSpPr/>
          <p:nvPr/>
        </p:nvSpPr>
        <p:spPr>
          <a:xfrm>
            <a:off x="3458134" y="4844734"/>
            <a:ext cx="326243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0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</a:rPr>
              <a:t>ジャージジャージ</a:t>
            </a:r>
            <a:endParaRPr lang="ja-JP" altLang="en-US" sz="2400" dirty="0">
              <a:ln w="2222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2194715" y="3593457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ジーンズ</a:t>
            </a:r>
            <a:endParaRPr lang="en-US" altLang="ja-JP" sz="2400" b="1" dirty="0">
              <a:ln w="22225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3974579" y="3173254"/>
            <a:ext cx="15470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400" b="1" dirty="0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ジーンズ</a:t>
            </a:r>
            <a:endParaRPr lang="en-US" altLang="ja-JP" sz="1350" b="1" dirty="0">
              <a:ln w="22225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3169793" y="312237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ジーンズ</a:t>
            </a:r>
            <a:endParaRPr lang="ja-JP" altLang="en-US" sz="1350" dirty="0"/>
          </a:p>
        </p:txBody>
      </p:sp>
      <p:sp>
        <p:nvSpPr>
          <p:cNvPr id="23" name="正方形/長方形 22"/>
          <p:cNvSpPr/>
          <p:nvPr/>
        </p:nvSpPr>
        <p:spPr>
          <a:xfrm>
            <a:off x="3706580" y="302888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ジーンズ</a:t>
            </a:r>
            <a:endParaRPr lang="ja-JP" altLang="en-US" sz="1350" dirty="0"/>
          </a:p>
        </p:txBody>
      </p:sp>
      <p:sp>
        <p:nvSpPr>
          <p:cNvPr id="28" name="正方形/長方形 27"/>
          <p:cNvSpPr/>
          <p:nvPr/>
        </p:nvSpPr>
        <p:spPr>
          <a:xfrm>
            <a:off x="2453533" y="4053990"/>
            <a:ext cx="18473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ja-JP" altLang="en-US" sz="1350" dirty="0">
              <a:ln w="2222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2327203" y="3673682"/>
            <a:ext cx="18473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ja-JP" altLang="en-US" sz="2700" dirty="0"/>
          </a:p>
        </p:txBody>
      </p:sp>
      <p:sp>
        <p:nvSpPr>
          <p:cNvPr id="32" name="正方形/長方形 31"/>
          <p:cNvSpPr/>
          <p:nvPr/>
        </p:nvSpPr>
        <p:spPr>
          <a:xfrm>
            <a:off x="1844372" y="399763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スカート</a:t>
            </a:r>
            <a:endParaRPr lang="ja-JP" altLang="en-US" sz="2700" dirty="0">
              <a:ln w="22225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</a:ln>
            </a:endParaRPr>
          </a:p>
        </p:txBody>
      </p:sp>
      <p:sp>
        <p:nvSpPr>
          <p:cNvPr id="33" name="正方形/長方形 32"/>
          <p:cNvSpPr/>
          <p:nvPr/>
        </p:nvSpPr>
        <p:spPr>
          <a:xfrm>
            <a:off x="2053710" y="370482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ジーンズ</a:t>
            </a:r>
            <a:endParaRPr lang="ja-JP" altLang="en-US" sz="2400" dirty="0"/>
          </a:p>
        </p:txBody>
      </p:sp>
      <p:sp>
        <p:nvSpPr>
          <p:cNvPr id="34" name="正方形/長方形 33"/>
          <p:cNvSpPr/>
          <p:nvPr/>
        </p:nvSpPr>
        <p:spPr>
          <a:xfrm>
            <a:off x="1640094" y="345477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ジーンズ</a:t>
            </a:r>
            <a:endParaRPr lang="ja-JP" altLang="en-US" sz="2400" dirty="0"/>
          </a:p>
        </p:txBody>
      </p:sp>
      <p:sp>
        <p:nvSpPr>
          <p:cNvPr id="5" name="二等辺三角形 4"/>
          <p:cNvSpPr/>
          <p:nvPr/>
        </p:nvSpPr>
        <p:spPr bwMode="auto">
          <a:xfrm>
            <a:off x="2158529" y="3418025"/>
            <a:ext cx="3132348" cy="1248237"/>
          </a:xfrm>
          <a:prstGeom prst="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rtlCol="0" anchor="ctr">
            <a:sp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kumimoji="1" lang="ja-JP" altLang="en-US" sz="1600" dirty="0">
              <a:solidFill>
                <a:srgbClr val="4D4D4D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grpSp>
        <p:nvGrpSpPr>
          <p:cNvPr id="24" name="グループ化 23"/>
          <p:cNvGrpSpPr/>
          <p:nvPr/>
        </p:nvGrpSpPr>
        <p:grpSpPr>
          <a:xfrm>
            <a:off x="997205" y="1439643"/>
            <a:ext cx="6948772" cy="5220580"/>
            <a:chOff x="-1883799" y="-51332"/>
            <a:chExt cx="6948772" cy="5220580"/>
          </a:xfrm>
          <a:solidFill>
            <a:schemeClr val="tx1"/>
          </a:solidFill>
        </p:grpSpPr>
        <p:sp>
          <p:nvSpPr>
            <p:cNvPr id="3" name="正方形/長方形 2"/>
            <p:cNvSpPr/>
            <p:nvPr/>
          </p:nvSpPr>
          <p:spPr bwMode="auto">
            <a:xfrm>
              <a:off x="-1883799" y="-51332"/>
              <a:ext cx="6948772" cy="5220580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rtlCol="0" anchor="ctr">
              <a:spAutoFit/>
            </a:bodyPr>
            <a:lstStyle/>
            <a:p>
              <a:pPr algn="just">
                <a:lnSpc>
                  <a:spcPct val="140000"/>
                </a:lnSpc>
                <a:spcBef>
                  <a:spcPct val="0"/>
                </a:spcBef>
                <a:spcAft>
                  <a:spcPts val="600"/>
                </a:spcAft>
              </a:pPr>
              <a:endParaRPr kumimoji="1" lang="ja-JP" altLang="en-US" sz="1600" dirty="0">
                <a:solidFill>
                  <a:srgbClr val="4D4D4D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</p:txBody>
        </p:sp>
        <p:sp>
          <p:nvSpPr>
            <p:cNvPr id="14" name="円/楕円 13"/>
            <p:cNvSpPr/>
            <p:nvPr/>
          </p:nvSpPr>
          <p:spPr bwMode="auto">
            <a:xfrm>
              <a:off x="717181" y="1122918"/>
              <a:ext cx="2157171" cy="2102036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rtlCol="0" anchor="ctr">
              <a:spAutoFit/>
            </a:bodyPr>
            <a:lstStyle/>
            <a:p>
              <a:pPr algn="just">
                <a:lnSpc>
                  <a:spcPct val="140000"/>
                </a:lnSpc>
                <a:spcBef>
                  <a:spcPct val="0"/>
                </a:spcBef>
                <a:spcAft>
                  <a:spcPts val="600"/>
                </a:spcAft>
              </a:pPr>
              <a:endParaRPr kumimoji="1" lang="ja-JP" altLang="en-US" sz="1600" dirty="0">
                <a:solidFill>
                  <a:srgbClr val="4D4D4D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</p:txBody>
        </p:sp>
        <p:sp>
          <p:nvSpPr>
            <p:cNvPr id="8" name="二等辺三角形 7"/>
            <p:cNvSpPr/>
            <p:nvPr/>
          </p:nvSpPr>
          <p:spPr bwMode="auto">
            <a:xfrm rot="5400000">
              <a:off x="1211896" y="1419061"/>
              <a:ext cx="1499483" cy="146897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rtlCol="0" anchor="ctr">
              <a:spAutoFit/>
            </a:bodyPr>
            <a:lstStyle/>
            <a:p>
              <a:pPr algn="just">
                <a:lnSpc>
                  <a:spcPct val="140000"/>
                </a:lnSpc>
                <a:spcBef>
                  <a:spcPct val="0"/>
                </a:spcBef>
                <a:spcAft>
                  <a:spcPts val="600"/>
                </a:spcAft>
              </a:pPr>
              <a:endParaRPr kumimoji="1" lang="ja-JP" altLang="en-US" sz="1600" dirty="0">
                <a:solidFill>
                  <a:srgbClr val="4D4D4D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</p:txBody>
        </p:sp>
      </p:grpSp>
      <p:sp>
        <p:nvSpPr>
          <p:cNvPr id="19" name="スライド番号プレースホルダー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34</a:t>
            </a:fld>
            <a:endParaRPr lang="ja-JP" altLang="en-US" dirty="0"/>
          </a:p>
        </p:txBody>
      </p:sp>
      <p:sp>
        <p:nvSpPr>
          <p:cNvPr id="2" name="正方形/長方形 1"/>
          <p:cNvSpPr/>
          <p:nvPr/>
        </p:nvSpPr>
        <p:spPr>
          <a:xfrm>
            <a:off x="1" y="725277"/>
            <a:ext cx="9144000" cy="83099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defTabSz="914400">
              <a:buSzPct val="25000"/>
            </a:pPr>
            <a:r>
              <a:rPr lang="ja-JP" altLang="en-US" sz="2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入口から入って</a:t>
            </a:r>
            <a:r>
              <a:rPr lang="ja-JP" altLang="en-US" sz="24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くる</a:t>
            </a:r>
            <a:r>
              <a:rPr lang="ja-JP" altLang="en-US" sz="2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学生のうち、ジャージ</a:t>
            </a:r>
            <a:r>
              <a:rPr lang="ja-JP" altLang="en-US" sz="24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・スウェット</a:t>
            </a:r>
            <a:r>
              <a:rPr lang="ja-JP" altLang="en-US" sz="2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を穿いている人数とそれ以外の衣服を穿いている人数</a:t>
            </a:r>
            <a:r>
              <a:rPr lang="ja-JP" altLang="en-US" sz="24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の</a:t>
            </a:r>
            <a:r>
              <a:rPr lang="ja-JP" altLang="en-US" sz="24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実測調査</a:t>
            </a:r>
            <a:endParaRPr lang="en-US" altLang="ja-JP" sz="24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Arial"/>
              <a:sym typeface="Arial"/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 flipH="1">
            <a:off x="-36782" y="-1905"/>
            <a:ext cx="72699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調査</a:t>
            </a:r>
            <a:r>
              <a:rPr lang="ja-JP" altLang="en-US" sz="4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②</a:t>
            </a:r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：観察調査</a:t>
            </a:r>
            <a:endParaRPr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55517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3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7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24341 0.02199 C -0.22118 0.03611 -0.1316 0.04398 -0.07726 0.04352 C -0.02275 0.04236 0.01909 0.04028 0.08229 0.01875 C 0.14548 -0.00139 0.2868 -0.07222 0.30086 -0.08171 C 0.32274 -0.09445 0.32604 -0.13218 0.33333 -0.18866 " pathEditMode="fixed" rAng="0" ptsTypes="AAAAA">
                                      <p:cBhvr>
                                        <p:cTn id="16" dur="375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37" y="-946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2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7" presetClass="path" presetSubtype="0" accel="50000" decel="5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0.23646 0.02569 C -0.21407 0.03935 -0.12448 0.04722 -0.07032 0.04676 C -0.01615 0.04606 0.02621 0.04398 0.08941 0.02268 C 0.1526 0.00254 0.29375 -0.06852 0.30781 -0.07778 C 0.32986 -0.09074 0.38698 -0.17338 0.40955 -0.18519 " pathEditMode="fixed" rAng="0" ptsTypes="AAAAA">
                                      <p:cBhvr>
                                        <p:cTn id="23" dur="4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92" y="-9491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2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7" presetClass="path" presetSubtype="0" accel="50000" decel="5000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19583 0.03958 C -0.17378 0.05324 -0.08402 0.06111 -0.02986 0.06041 C 0.02448 0.05972 0.08264 0.05463 0.12952 0.03634 C 0.17674 0.01805 0.2382 -0.04005 0.25243 -0.04931 C 0.27431 -0.06227 0.33612 -0.14005 0.34167 -0.21088 " pathEditMode="fixed" rAng="0" ptsTypes="AAAAA">
                                      <p:cBhvr>
                                        <p:cTn id="30" dur="37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75" y="-1148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2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7" presetClass="path" presetSubtype="0" accel="50000" decel="50000" fill="hold" grpId="1" nodeType="withEffect">
                                  <p:stCondLst>
                                    <p:cond delay="6300"/>
                                  </p:stCondLst>
                                  <p:childTnLst>
                                    <p:animMotion origin="layout" path="M -0.25868 0.02893 C -0.23646 0.04259 -0.14687 0.05046 -0.09253 0.05 C -0.03854 0.04907 0.00365 0.04676 0.06701 0.02546 C 0.13038 0.00578 0.27135 -0.06528 0.28524 -0.07454 C 0.30747 -0.0875 0.34879 -0.1257 0.38733 -0.17361 " pathEditMode="relative" rAng="0" ptsTypes="AAAAA">
                                      <p:cBhvr>
                                        <p:cTn id="37" dur="37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92" y="-9074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2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7" presetClass="path" presetSubtype="0" accel="50000" decel="5000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animMotion origin="layout" path="M -0.26475 0.00949 C -0.24236 0.02315 -0.15277 0.03102 -0.09861 0.03055 C -0.04444 0.02986 -0.00208 0.02778 0.06111 0.00648 C 0.12431 -0.01366 0.26546 -0.08472 0.28004 -0.09398 C 0.30157 -0.10695 0.35868 -0.18958 0.38125 -0.20139 " pathEditMode="fixed" rAng="0" ptsTypes="AAAAA">
                                      <p:cBhvr>
                                        <p:cTn id="44" dur="375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92" y="-949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2" nodeType="withEffect">
                                  <p:stCondLst>
                                    <p:cond delay="10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7" presetClass="path" presetSubtype="0" accel="50000" decel="50000" fill="hold" grpId="1" nodeType="withEffect">
                                  <p:stCondLst>
                                    <p:cond delay="8800"/>
                                  </p:stCondLst>
                                  <p:childTnLst>
                                    <p:animMotion origin="layout" path="M -0.23993 0.03981 C -0.21771 0.0537 -0.12813 0.06157 -0.07396 0.06111 C -0.01962 0.06018 0.03402 0.05347 0.08576 0.0368 C 0.13715 0.0199 0.2217 -0.02987 0.23593 -0.03913 C 0.25764 -0.05209 0.33264 -0.09977 0.34618 -0.17385 " pathEditMode="fixed" rAng="0" ptsTypes="AAAAA">
                                      <p:cBhvr>
                                        <p:cTn id="51" dur="29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06" y="-963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2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6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4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7" presetClass="path" presetSubtype="0" accel="50000" decel="50000" fill="hold" grpId="1" nodeType="withEffect">
                                  <p:stCondLst>
                                    <p:cond delay="14500"/>
                                  </p:stCondLst>
                                  <p:childTnLst>
                                    <p:animMotion origin="layout" path="M -0.23833 -0.30464 C -0.21672 -0.29283 -0.18846 -0.20834 -0.15904 -0.16644 C -0.13065 -0.12431 -0.10552 -0.07547 -0.06529 -0.05464 C -0.02504 -0.0338 0.02796 -0.06598 0.08226 -0.04098 C 0.15179 -0.02454 0.27197 -0.06598 0.29515 -0.07755 " pathEditMode="fixed" rAng="0" ptsTypes="AAAAA">
                                      <p:cBhvr>
                                        <p:cTn id="61" dur="4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67" y="1338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2" nodeType="withEffect">
                                  <p:stCondLst>
                                    <p:cond delay="17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6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9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7" presetClass="path" presetSubtype="0" accel="50000" decel="50000" fill="hold" grpId="1" nodeType="withEffect">
                                  <p:stCondLst>
                                    <p:cond delay="17500"/>
                                  </p:stCondLst>
                                  <p:childTnLst>
                                    <p:animMotion origin="layout" path="M -1.11111E-6 -0.00023 C 0.02899 0.00046 0.04983 0.00625 0.08854 0.00949 C 0.12726 0.01412 0.17639 0.01944 0.2092 0.02083 C 0.24358 0.02361 0.26823 0.02454 0.29097 0.02616 C 0.31354 0.02893 0.3283 0.02824 0.35938 0.03217 C 0.40712 0.04259 0.41337 0.04722 0.44705 0.05625 " pathEditMode="relative" rAng="0" ptsTypes="AAAAAA">
                                      <p:cBhvr>
                                        <p:cTn id="68" dur="69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44" y="2824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2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6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9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7" presetClass="path" presetSubtype="0" accel="50000" decel="50000" fill="hold" grpId="1" nodeType="withEffect">
                                  <p:stCondLst>
                                    <p:cond delay="17300"/>
                                  </p:stCondLst>
                                  <p:childTnLst>
                                    <p:animMotion origin="layout" path="M -0.03073 0.02894 C -0.01562 0.05232 0.00885 0.06829 0.04497 0.08403 C 0.07882 0.09815 0.07847 0.09954 0.15451 0.11875 C 0.2026 0.12755 0.1033 0.10648 0.19983 0.12894 C 0.2625 0.14144 0.26076 0.15278 0.30799 0.17824 " pathEditMode="relative" rAng="0" ptsTypes="AAAAA">
                                      <p:cBhvr>
                                        <p:cTn id="75" dur="7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27" y="7454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2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6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9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7" presetClass="path" presetSubtype="0" accel="50000" decel="50000" fill="hold" grpId="1" nodeType="withEffect">
                                  <p:stCondLst>
                                    <p:cond delay="17100"/>
                                  </p:stCondLst>
                                  <p:childTnLst>
                                    <p:animMotion origin="layout" path="M -0.03854 -0.00394 C -0.0335 0.01435 -0.02916 0.0243 -0.01354 0.05764 C 0.01077 0.09699 0.01754 0.09167 0.06736 0.1243 C 0.10972 0.13912 0.13038 0.14074 0.19531 0.15092 C 0.28629 0.15162 0.36441 0.14884 0.38837 0.1375 " pathEditMode="relative" rAng="0" ptsTypes="AAAAA">
                                      <p:cBhvr>
                                        <p:cTn id="82" dur="7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37" y="7755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2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16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9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7" presetClass="path" presetSubtype="0" accel="50000" decel="50000" fill="hold" grpId="1" nodeType="withEffect">
                                  <p:stCondLst>
                                    <p:cond delay="17400"/>
                                  </p:stCondLst>
                                  <p:childTnLst>
                                    <p:animMotion origin="layout" path="M -2.5E-6 -1.48148E-6 C 0.01962 0.00648 0.04219 0.02546 0.0816 0.05046 C 0.12639 0.07153 0.11754 0.07083 0.15886 0.08102 C 0.20903 0.08773 0.21893 0.08727 0.25313 0.09468 C 0.28785 0.09769 0.28646 0.09653 0.33091 0.11019 " pathEditMode="relative" rAng="0" ptsTypes="AAAAA">
                                      <p:cBhvr>
                                        <p:cTn id="89" dur="7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45" y="5509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2" nodeType="withEffect">
                                  <p:stCondLst>
                                    <p:cond delay="244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81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4" presetClass="path" presetSubtype="0" accel="50000" decel="50000" fill="hold" grpId="1" nodeType="withEffect">
                                  <p:stCondLst>
                                    <p:cond delay="18300"/>
                                  </p:stCondLst>
                                  <p:childTnLst>
                                    <p:animMotion origin="layout" path="M -0.23837 -0.05764 C -0.19271 -0.05024 -0.17969 -0.05093 -0.13143 -0.05487 C -0.06407 -0.06482 -0.02709 -0.08241 -0.00278 -0.0919 C 0.021 -0.10209 0.0401 -0.11389 0.06979 -0.12593 C 0.11041 -0.14468 0.1 -0.13565 0.15156 -0.15024 " pathEditMode="relative" rAng="0" ptsTypes="AAAAA">
                                      <p:cBhvr>
                                        <p:cTn id="96" dur="43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97" y="-4352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2" nodeType="withEffect">
                                  <p:stCondLst>
                                    <p:cond delay="224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8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4" presetClass="path" presetSubtype="0" accel="50000" decel="50000" fill="hold" grpId="1" nodeType="withEffect">
                                  <p:stCondLst>
                                    <p:cond delay="18300"/>
                                  </p:stCondLst>
                                  <p:childTnLst>
                                    <p:animMotion origin="layout" path="M -0.15468 0.04352 C -0.10642 0.04584 -0.12205 0.0507 -0.08073 0.04537 C -0.03576 0.03241 -0.00277 0.02801 0.02257 0.01852 C 0.06077 0.00672 0.07726 0.00047 0.10643 -0.01157 C 0.1474 -0.03009 0.13507 -0.03356 0.18646 -0.04861 " pathEditMode="relative" rAng="0" ptsTypes="AAAAA">
                                      <p:cBhvr>
                                        <p:cTn id="103" dur="425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49" y="-4398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2" nodeType="withEffect">
                                  <p:stCondLst>
                                    <p:cond delay="226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4" presetClass="path" presetSubtype="0" accel="50000" decel="50000" fill="hold" grpId="1" nodeType="withEffect">
                                  <p:stCondLst>
                                    <p:cond delay="22100"/>
                                  </p:stCondLst>
                                  <p:childTnLst>
                                    <p:animMotion origin="layout" path="M -0.14844 0.07755 C -0.09688 0.05764 -0.02205 0.03635 0.00034 0.02385 C 0.01458 0.01389 0.04757 0.00649 0.07205 -0.00301 C 0.09583 -0.01319 0.1151 -0.025 0.14444 -0.03703 C 0.18524 -0.05578 0.17465 -0.04676 0.22604 -0.06203 " pathEditMode="fixed" rAng="0" ptsTypes="AAAAA">
                                      <p:cBhvr>
                                        <p:cTn id="110" dur="42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15" y="-6991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2" nodeType="withEffect">
                                  <p:stCondLst>
                                    <p:cond delay="256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13" fill="hold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</p:childTnLst>
        </p:cTn>
      </p:par>
    </p:tnLst>
    <p:bldLst>
      <p:bldP spid="35" grpId="0" animBg="1"/>
      <p:bldP spid="9" grpId="0"/>
      <p:bldP spid="9" grpId="1"/>
      <p:bldP spid="9" grpId="2"/>
      <p:bldP spid="6" grpId="0"/>
      <p:bldP spid="6" grpId="1"/>
      <p:bldP spid="6" grpId="2"/>
      <p:bldP spid="7" grpId="0"/>
      <p:bldP spid="7" grpId="1"/>
      <p:bldP spid="7" grpId="2"/>
      <p:bldP spid="10" grpId="0"/>
      <p:bldP spid="10" grpId="1"/>
      <p:bldP spid="10" grpId="2"/>
      <p:bldP spid="11" grpId="0"/>
      <p:bldP spid="11" grpId="1"/>
      <p:bldP spid="11" grpId="2"/>
      <p:bldP spid="13" grpId="0"/>
      <p:bldP spid="13" grpId="1"/>
      <p:bldP spid="13" grpId="2"/>
      <p:bldP spid="15" grpId="0"/>
      <p:bldP spid="15" grpId="1"/>
      <p:bldP spid="15" grpId="2"/>
      <p:bldP spid="16" grpId="0"/>
      <p:bldP spid="16" grpId="1"/>
      <p:bldP spid="16" grpId="2"/>
      <p:bldP spid="17" grpId="0"/>
      <p:bldP spid="17" grpId="1"/>
      <p:bldP spid="17" grpId="2"/>
      <p:bldP spid="18" grpId="0"/>
      <p:bldP spid="18" grpId="1"/>
      <p:bldP spid="18" grpId="2"/>
      <p:bldP spid="23" grpId="0"/>
      <p:bldP spid="23" grpId="1"/>
      <p:bldP spid="23" grpId="2"/>
      <p:bldP spid="32" grpId="0"/>
      <p:bldP spid="32" grpId="1"/>
      <p:bldP spid="32" grpId="2"/>
      <p:bldP spid="33" grpId="0"/>
      <p:bldP spid="33" grpId="1"/>
      <p:bldP spid="33" grpId="2"/>
      <p:bldP spid="34" grpId="0"/>
      <p:bldP spid="34" grpId="1"/>
      <p:bldP spid="34" grpId="2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右矢印吹き出し 18"/>
          <p:cNvSpPr/>
          <p:nvPr/>
        </p:nvSpPr>
        <p:spPr>
          <a:xfrm>
            <a:off x="3881064" y="908751"/>
            <a:ext cx="2632851" cy="1903666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 flipH="1">
            <a:off x="1" y="0"/>
            <a:ext cx="28574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発表の手順</a:t>
            </a:r>
            <a:endParaRPr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1" name="右矢印吹き出し 10"/>
          <p:cNvSpPr/>
          <p:nvPr/>
        </p:nvSpPr>
        <p:spPr>
          <a:xfrm>
            <a:off x="626408" y="1276346"/>
            <a:ext cx="1066800" cy="4644918"/>
          </a:xfrm>
          <a:prstGeom prst="rightArrowCallout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背景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3" name="右矢印吹き出し 32"/>
          <p:cNvSpPr/>
          <p:nvPr/>
        </p:nvSpPr>
        <p:spPr>
          <a:xfrm>
            <a:off x="1722049" y="1276346"/>
            <a:ext cx="1066800" cy="4644918"/>
          </a:xfrm>
          <a:prstGeom prst="rightArrowCallout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目的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6" name="右矢印吹き出し 35"/>
          <p:cNvSpPr/>
          <p:nvPr/>
        </p:nvSpPr>
        <p:spPr>
          <a:xfrm>
            <a:off x="2817690" y="1032484"/>
            <a:ext cx="1066800" cy="2378803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仮説①仮説②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7" name="右矢印吹き出し 36"/>
          <p:cNvSpPr/>
          <p:nvPr/>
        </p:nvSpPr>
        <p:spPr>
          <a:xfrm>
            <a:off x="2817690" y="352590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</a:t>
            </a:r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③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8" name="右矢印吹き出し 37"/>
          <p:cNvSpPr/>
          <p:nvPr/>
        </p:nvSpPr>
        <p:spPr>
          <a:xfrm>
            <a:off x="2817690" y="490354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仮説④</a:t>
            </a:r>
            <a:endParaRPr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7641820" y="1276342"/>
            <a:ext cx="684448" cy="4644922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まとめ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5" name="右矢印吹き出し 44"/>
          <p:cNvSpPr/>
          <p:nvPr/>
        </p:nvSpPr>
        <p:spPr>
          <a:xfrm>
            <a:off x="3881065" y="3028967"/>
            <a:ext cx="2632850" cy="1558611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観察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調査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6" name="右矢印吹き出し 45"/>
          <p:cNvSpPr/>
          <p:nvPr/>
        </p:nvSpPr>
        <p:spPr>
          <a:xfrm>
            <a:off x="3884490" y="4788778"/>
            <a:ext cx="2632850" cy="1956510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高校生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5" name="右矢印吹き出し 14"/>
          <p:cNvSpPr/>
          <p:nvPr/>
        </p:nvSpPr>
        <p:spPr>
          <a:xfrm>
            <a:off x="6546181" y="1032484"/>
            <a:ext cx="1066800" cy="2378803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①結果②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6" name="右矢印吹き出し 15"/>
          <p:cNvSpPr/>
          <p:nvPr/>
        </p:nvSpPr>
        <p:spPr>
          <a:xfrm>
            <a:off x="6546181" y="352590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③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7" name="右矢印吹き出し 16"/>
          <p:cNvSpPr/>
          <p:nvPr/>
        </p:nvSpPr>
        <p:spPr>
          <a:xfrm>
            <a:off x="6546181" y="490354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④</a:t>
            </a:r>
            <a:endParaRPr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0" name="右矢印吹き出し 19"/>
          <p:cNvSpPr/>
          <p:nvPr/>
        </p:nvSpPr>
        <p:spPr>
          <a:xfrm>
            <a:off x="6546181" y="3534871"/>
            <a:ext cx="1066800" cy="1253907"/>
          </a:xfrm>
          <a:prstGeom prst="rightArrowCallou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③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35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1596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グループ化 15"/>
          <p:cNvGrpSpPr/>
          <p:nvPr/>
        </p:nvGrpSpPr>
        <p:grpSpPr>
          <a:xfrm>
            <a:off x="609601" y="543697"/>
            <a:ext cx="8121574" cy="5428735"/>
            <a:chOff x="618380" y="576650"/>
            <a:chExt cx="8215749" cy="5349370"/>
          </a:xfrm>
        </p:grpSpPr>
        <p:cxnSp>
          <p:nvCxnSpPr>
            <p:cNvPr id="26" name="Straight Connector 25"/>
            <p:cNvCxnSpPr/>
            <p:nvPr/>
          </p:nvCxnSpPr>
          <p:spPr>
            <a:xfrm>
              <a:off x="1549779" y="2525771"/>
              <a:ext cx="6660361" cy="0"/>
            </a:xfrm>
            <a:prstGeom prst="line">
              <a:avLst/>
            </a:prstGeom>
            <a:ln w="3175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549779" y="3125881"/>
              <a:ext cx="6660361" cy="0"/>
            </a:xfrm>
            <a:prstGeom prst="line">
              <a:avLst/>
            </a:prstGeom>
            <a:ln w="3175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549779" y="3662311"/>
              <a:ext cx="6660361" cy="0"/>
            </a:xfrm>
            <a:prstGeom prst="line">
              <a:avLst/>
            </a:prstGeom>
            <a:ln w="3175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549779" y="4253891"/>
              <a:ext cx="6660361" cy="0"/>
            </a:xfrm>
            <a:prstGeom prst="line">
              <a:avLst/>
            </a:prstGeom>
            <a:ln w="3175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549779" y="1974243"/>
              <a:ext cx="6660361" cy="0"/>
            </a:xfrm>
            <a:prstGeom prst="line">
              <a:avLst/>
            </a:prstGeom>
            <a:ln w="3175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1549779" y="1378593"/>
              <a:ext cx="6660361" cy="0"/>
            </a:xfrm>
            <a:prstGeom prst="line">
              <a:avLst/>
            </a:prstGeom>
            <a:ln w="3175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aphicFrame>
          <p:nvGraphicFramePr>
            <p:cNvPr id="3" name="グラフ 1"/>
            <p:cNvGraphicFramePr>
              <a:graphicFrameLocks/>
            </p:cNvGraphicFramePr>
            <p:nvPr>
              <p:extLst/>
            </p:nvPr>
          </p:nvGraphicFramePr>
          <p:xfrm>
            <a:off x="728639" y="576650"/>
            <a:ext cx="7995231" cy="47435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" name="TextBox 3"/>
            <p:cNvSpPr txBox="1"/>
            <p:nvPr/>
          </p:nvSpPr>
          <p:spPr>
            <a:xfrm>
              <a:off x="618380" y="1000886"/>
              <a:ext cx="461665" cy="464486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kumimoji="1" lang="ja-JP" altLang="en-US" b="1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ジャージ・スウェットにおけるズレの合計値</a:t>
              </a:r>
              <a:endParaRPr kumimoji="1" lang="ja-JP" altLang="en-US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1549779" y="4795037"/>
              <a:ext cx="6660361" cy="0"/>
            </a:xfrm>
            <a:prstGeom prst="line">
              <a:avLst/>
            </a:prstGeom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8367111" y="1354343"/>
              <a:ext cx="467018" cy="3464940"/>
            </a:xfrm>
            <a:prstGeom prst="rect">
              <a:avLst/>
            </a:prstGeom>
            <a:noFill/>
          </p:spPr>
          <p:txBody>
            <a:bodyPr vert="wordArtVertRtl" wrap="none" rtlCol="0">
              <a:spAutoFit/>
            </a:bodyPr>
            <a:lstStyle/>
            <a:p>
              <a:r>
                <a:rPr kumimoji="1" lang="ja-JP" altLang="en-US" b="1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ジャージ・スウェット率</a:t>
              </a:r>
              <a:r>
                <a:rPr kumimoji="1" lang="en-US" altLang="ja-JP" b="1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(%)</a:t>
              </a:r>
              <a:endParaRPr kumimoji="1" lang="ja-JP" altLang="en-US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 flipV="1">
              <a:off x="1549779" y="1378593"/>
              <a:ext cx="0" cy="3416442"/>
            </a:xfrm>
            <a:prstGeom prst="line">
              <a:avLst/>
            </a:prstGeom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8210141" y="1378593"/>
              <a:ext cx="0" cy="3416442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テキスト ボックス 1"/>
            <p:cNvSpPr txBox="1"/>
            <p:nvPr/>
          </p:nvSpPr>
          <p:spPr>
            <a:xfrm>
              <a:off x="2649292" y="1536689"/>
              <a:ext cx="2532934" cy="905215"/>
            </a:xfrm>
            <a:prstGeom prst="rect">
              <a:avLst/>
            </a:prstGeom>
            <a:solidFill>
              <a:srgbClr val="0C4437"/>
            </a:solidFill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ja-JP" altLang="en-US" sz="2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二変数の相関係数</a:t>
              </a:r>
              <a:endParaRPr lang="en-US" altLang="ja-JP" sz="20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algn="ctr"/>
              <a:r>
                <a:rPr lang="en-US" altLang="ja-JP" sz="3600" b="1" i="0" dirty="0">
                  <a:solidFill>
                    <a:schemeClr val="bg1"/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+0.981</a:t>
              </a:r>
              <a:endParaRPr lang="ja-JP" altLang="en-US" sz="3600" b="1" i="0" dirty="0">
                <a:solidFill>
                  <a:schemeClr val="bg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grpSp>
          <p:nvGrpSpPr>
            <p:cNvPr id="13" name="グループ化 12"/>
            <p:cNvGrpSpPr/>
            <p:nvPr/>
          </p:nvGrpSpPr>
          <p:grpSpPr>
            <a:xfrm>
              <a:off x="4437297" y="3138863"/>
              <a:ext cx="3296714" cy="400110"/>
              <a:chOff x="4662133" y="3350295"/>
              <a:chExt cx="3596501" cy="460666"/>
            </a:xfrm>
          </p:grpSpPr>
          <p:cxnSp>
            <p:nvCxnSpPr>
              <p:cNvPr id="8" name="Straight Connector 7"/>
              <p:cNvCxnSpPr/>
              <p:nvPr/>
            </p:nvCxnSpPr>
            <p:spPr>
              <a:xfrm>
                <a:off x="4662133" y="3607258"/>
                <a:ext cx="362139" cy="0"/>
              </a:xfrm>
              <a:prstGeom prst="line">
                <a:avLst/>
              </a:prstGeom>
              <a:ln w="63500">
                <a:solidFill>
                  <a:srgbClr val="C00000"/>
                </a:solidFill>
              </a:ln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</p:cxnSp>
          <p:sp>
            <p:nvSpPr>
              <p:cNvPr id="9" name="TextBox 8"/>
              <p:cNvSpPr txBox="1"/>
              <p:nvPr/>
            </p:nvSpPr>
            <p:spPr>
              <a:xfrm>
                <a:off x="4979337" y="3350295"/>
                <a:ext cx="3279297" cy="460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2000" dirty="0" smtClean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ジャージ・スウェット率</a:t>
                </a:r>
                <a:endParaRPr kumimoji="1" lang="ja-JP" altLang="en-US" sz="20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grpSp>
          <p:nvGrpSpPr>
            <p:cNvPr id="22" name="グループ化 21"/>
            <p:cNvGrpSpPr/>
            <p:nvPr/>
          </p:nvGrpSpPr>
          <p:grpSpPr>
            <a:xfrm>
              <a:off x="4432501" y="2656703"/>
              <a:ext cx="2336601" cy="400978"/>
              <a:chOff x="4617197" y="3774670"/>
              <a:chExt cx="2549080" cy="461665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4617197" y="3875594"/>
                <a:ext cx="362139" cy="289711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4979337" y="3774670"/>
                <a:ext cx="21869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20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ズ</a:t>
                </a:r>
                <a:r>
                  <a:rPr lang="ja-JP" altLang="en-US" sz="2000" dirty="0" smtClean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レの合計値</a:t>
                </a:r>
                <a:endParaRPr kumimoji="1" lang="ja-JP" altLang="en-US" sz="20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>
              <a:off x="5208084" y="4253891"/>
              <a:ext cx="169333" cy="3207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kumimoji="1" lang="ja-JP" altLang="en-US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061706" y="4630497"/>
              <a:ext cx="491069" cy="561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b="1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0.0</a:t>
              </a:r>
            </a:p>
            <a:p>
              <a:endParaRPr kumimoji="1" lang="ja-JP" altLang="en-US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061704" y="2974927"/>
              <a:ext cx="433762" cy="561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b="1" dirty="0">
                  <a:latin typeface="Times New Roman" panose="02020603050405020304" pitchFamily="18" charset="0"/>
                  <a:ea typeface="ＭＳ ゴシック" panose="020B0609070205080204" pitchFamily="49" charset="-128"/>
                  <a:cs typeface="Times New Roman" panose="02020603050405020304" pitchFamily="18" charset="0"/>
                </a:rPr>
                <a:t>3</a:t>
              </a:r>
              <a:r>
                <a:rPr kumimoji="1" lang="en-US" altLang="ja-JP" b="1" dirty="0" smtClean="0">
                  <a:latin typeface="Times New Roman" panose="02020603050405020304" pitchFamily="18" charset="0"/>
                  <a:ea typeface="ＭＳ ゴシック" panose="020B0609070205080204" pitchFamily="49" charset="-128"/>
                  <a:cs typeface="Times New Roman" panose="02020603050405020304" pitchFamily="18" charset="0"/>
                </a:rPr>
                <a:t>.0</a:t>
              </a:r>
            </a:p>
            <a:p>
              <a:endParaRPr kumimoji="1" lang="ja-JP" altLang="en-US" b="1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59022" y="2367396"/>
              <a:ext cx="433762" cy="561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b="1" dirty="0">
                  <a:latin typeface="Times New Roman" panose="02020603050405020304" pitchFamily="18" charset="0"/>
                  <a:ea typeface="ＭＳ ゴシック" panose="020B0609070205080204" pitchFamily="49" charset="-128"/>
                  <a:cs typeface="Times New Roman" panose="02020603050405020304" pitchFamily="18" charset="0"/>
                </a:rPr>
                <a:t>4</a:t>
              </a:r>
              <a:r>
                <a:rPr kumimoji="1" lang="en-US" altLang="ja-JP" b="1" dirty="0" smtClean="0">
                  <a:latin typeface="Times New Roman" panose="02020603050405020304" pitchFamily="18" charset="0"/>
                  <a:ea typeface="ＭＳ ゴシック" panose="020B0609070205080204" pitchFamily="49" charset="-128"/>
                  <a:cs typeface="Times New Roman" panose="02020603050405020304" pitchFamily="18" charset="0"/>
                </a:rPr>
                <a:t>.0</a:t>
              </a:r>
            </a:p>
            <a:p>
              <a:endParaRPr kumimoji="1" lang="ja-JP" altLang="en-US" b="1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061705" y="1820337"/>
              <a:ext cx="433762" cy="561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b="1" dirty="0">
                  <a:latin typeface="Times New Roman" panose="02020603050405020304" pitchFamily="18" charset="0"/>
                  <a:ea typeface="ＭＳ ゴシック" panose="020B0609070205080204" pitchFamily="49" charset="-128"/>
                  <a:cs typeface="Times New Roman" panose="02020603050405020304" pitchFamily="18" charset="0"/>
                </a:rPr>
                <a:t>5</a:t>
              </a:r>
              <a:r>
                <a:rPr kumimoji="1" lang="en-US" altLang="ja-JP" b="1" dirty="0" smtClean="0">
                  <a:latin typeface="Times New Roman" panose="02020603050405020304" pitchFamily="18" charset="0"/>
                  <a:ea typeface="ＭＳ ゴシック" panose="020B0609070205080204" pitchFamily="49" charset="-128"/>
                  <a:cs typeface="Times New Roman" panose="02020603050405020304" pitchFamily="18" charset="0"/>
                </a:rPr>
                <a:t>.0</a:t>
              </a:r>
            </a:p>
            <a:p>
              <a:endParaRPr kumimoji="1" lang="ja-JP" altLang="en-US" b="1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047878" y="1228757"/>
              <a:ext cx="433762" cy="561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b="1" dirty="0">
                  <a:latin typeface="Times New Roman" panose="02020603050405020304" pitchFamily="18" charset="0"/>
                  <a:ea typeface="ＭＳ ゴシック" panose="020B0609070205080204" pitchFamily="49" charset="-128"/>
                  <a:cs typeface="Times New Roman" panose="02020603050405020304" pitchFamily="18" charset="0"/>
                </a:rPr>
                <a:t>6</a:t>
              </a:r>
              <a:r>
                <a:rPr kumimoji="1" lang="en-US" altLang="ja-JP" b="1" dirty="0" smtClean="0">
                  <a:latin typeface="Times New Roman" panose="02020603050405020304" pitchFamily="18" charset="0"/>
                  <a:ea typeface="ＭＳ ゴシック" panose="020B0609070205080204" pitchFamily="49" charset="-128"/>
                  <a:cs typeface="Times New Roman" panose="02020603050405020304" pitchFamily="18" charset="0"/>
                </a:rPr>
                <a:t>.0</a:t>
              </a:r>
            </a:p>
            <a:p>
              <a:endParaRPr kumimoji="1" lang="ja-JP" altLang="en-US" b="1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endParaRPr>
            </a:p>
          </p:txBody>
        </p:sp>
        <p:sp>
          <p:nvSpPr>
            <p:cNvPr id="23" name="テキスト ボックス 22"/>
            <p:cNvSpPr txBox="1"/>
            <p:nvPr/>
          </p:nvSpPr>
          <p:spPr>
            <a:xfrm>
              <a:off x="1875031" y="4818076"/>
              <a:ext cx="430887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kumimoji="1" lang="ja-JP" altLang="en-US" sz="16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筑波大</a:t>
              </a:r>
              <a:endParaRPr kumimoji="1" lang="ja-JP" altLang="en-US" sz="16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37" name="テキスト ボックス 36"/>
            <p:cNvSpPr txBox="1"/>
            <p:nvPr/>
          </p:nvSpPr>
          <p:spPr>
            <a:xfrm>
              <a:off x="2923599" y="4810883"/>
              <a:ext cx="430887" cy="50270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kumimoji="1" lang="ja-JP" altLang="en-US" sz="16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東大</a:t>
              </a:r>
              <a:endParaRPr kumimoji="1" lang="ja-JP" altLang="en-US" sz="16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38" name="テキスト ボックス 37"/>
            <p:cNvSpPr txBox="1"/>
            <p:nvPr/>
          </p:nvSpPr>
          <p:spPr>
            <a:xfrm>
              <a:off x="4003055" y="4807765"/>
              <a:ext cx="430887" cy="11182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ja-JP" altLang="en-US" sz="16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東京</a:t>
              </a:r>
              <a:r>
                <a:rPr lang="ja-JP" altLang="en-US" sz="16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理科</a:t>
              </a:r>
              <a:r>
                <a:rPr kumimoji="1" lang="ja-JP" altLang="en-US" sz="16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大</a:t>
              </a:r>
              <a:endParaRPr kumimoji="1" lang="ja-JP" altLang="en-US" sz="16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39" name="テキスト ボックス 38"/>
            <p:cNvSpPr txBox="1"/>
            <p:nvPr/>
          </p:nvSpPr>
          <p:spPr>
            <a:xfrm>
              <a:off x="5076083" y="4809492"/>
              <a:ext cx="430887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kumimoji="1" lang="ja-JP" altLang="en-US" sz="16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東工大</a:t>
              </a:r>
              <a:endParaRPr kumimoji="1" lang="ja-JP" altLang="en-US" sz="16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40" name="テキスト ボックス 39"/>
            <p:cNvSpPr txBox="1"/>
            <p:nvPr/>
          </p:nvSpPr>
          <p:spPr>
            <a:xfrm>
              <a:off x="5998695" y="4801053"/>
              <a:ext cx="717504" cy="9737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kumimoji="1" lang="ja-JP" altLang="en-US" sz="16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慶應大</a:t>
              </a:r>
              <a:endParaRPr kumimoji="1"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r>
                <a:rPr lang="ja-JP" altLang="en-US" sz="16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</a:t>
              </a:r>
              <a:r>
                <a:rPr kumimoji="1" lang="en-US" altLang="ja-JP" sz="16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(</a:t>
              </a:r>
              <a:r>
                <a:rPr kumimoji="1" lang="ja-JP" altLang="en-US" sz="16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三田</a:t>
              </a:r>
              <a:r>
                <a:rPr kumimoji="1" lang="en-US" altLang="ja-JP" sz="16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)</a:t>
              </a:r>
              <a:endParaRPr kumimoji="1" lang="ja-JP" altLang="en-US" sz="16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41" name="テキスト ボックス 40"/>
            <p:cNvSpPr txBox="1"/>
            <p:nvPr/>
          </p:nvSpPr>
          <p:spPr>
            <a:xfrm>
              <a:off x="7059236" y="4808321"/>
              <a:ext cx="717504" cy="9737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ja-JP" altLang="en-US" sz="16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慶應大</a:t>
              </a:r>
              <a:endPara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r>
                <a:rPr lang="ja-JP" altLang="en-US" sz="16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</a:t>
              </a:r>
              <a:r>
                <a:rPr lang="en-US" altLang="ja-JP" sz="16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(</a:t>
              </a:r>
              <a:r>
                <a:rPr lang="ja-JP" altLang="en-US" sz="16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日吉</a:t>
              </a:r>
              <a:r>
                <a:rPr lang="en-US" altLang="ja-JP" sz="16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)</a:t>
              </a:r>
              <a:endParaRPr kumimoji="1" lang="ja-JP" altLang="en-US" sz="16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539143" y="650459"/>
            <a:ext cx="6083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ズレ</a:t>
            </a:r>
            <a:r>
              <a:rPr kumimoji="1" lang="ja-JP" altLang="en-US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が大きいと</a:t>
            </a:r>
            <a:r>
              <a:rPr kumimoji="1" lang="ja-JP" altLang="en-US" sz="20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ジャージ・スウェット率</a:t>
            </a:r>
            <a:r>
              <a:rPr kumimoji="1" lang="ja-JP" altLang="en-US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が高くなる</a:t>
            </a:r>
            <a:endParaRPr kumimoji="1" lang="ja-JP" altLang="en-US" sz="2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 flipH="1">
            <a:off x="-1" y="0"/>
            <a:ext cx="4922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仮説③の検証</a:t>
            </a:r>
            <a:endParaRPr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36</a:t>
            </a:fld>
            <a:endParaRPr lang="ja-JP" altLang="en-US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" y="5817966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ズレ</a:t>
            </a:r>
            <a:r>
              <a:rPr kumimoji="1"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の合計値と</a:t>
            </a:r>
            <a:r>
              <a:rPr kumimoji="1" lang="ja-JP" altLang="en-US" sz="28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ジャージ・スウェット率</a:t>
            </a:r>
            <a:r>
              <a:rPr kumimoji="1"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との間に</a:t>
            </a:r>
            <a:r>
              <a:rPr kumimoji="1" lang="ja-JP" altLang="en-US" sz="28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正の相関</a:t>
            </a:r>
            <a:endParaRPr kumimoji="1" lang="ja-JP" altLang="en-US" sz="2800" dirty="0">
              <a:solidFill>
                <a:srgbClr val="C0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28499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159338" y="963936"/>
            <a:ext cx="8920190" cy="2132231"/>
            <a:chOff x="159338" y="1122483"/>
            <a:chExt cx="8920190" cy="2132231"/>
          </a:xfrm>
        </p:grpSpPr>
        <p:sp>
          <p:nvSpPr>
            <p:cNvPr id="3" name="フローチャート: 代替処理 2"/>
            <p:cNvSpPr/>
            <p:nvPr/>
          </p:nvSpPr>
          <p:spPr>
            <a:xfrm>
              <a:off x="159338" y="1122483"/>
              <a:ext cx="2879481" cy="1503484"/>
            </a:xfrm>
            <a:prstGeom prst="flowChartAlternateProcess">
              <a:avLst/>
            </a:prstGeom>
            <a:solidFill>
              <a:srgbClr val="0C4437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36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ズレの</a:t>
              </a:r>
              <a:endParaRPr kumimoji="1" lang="en-US" altLang="ja-JP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algn="ctr"/>
              <a:r>
                <a:rPr kumimoji="1" lang="ja-JP" altLang="en-US" sz="36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大きさ</a:t>
              </a:r>
              <a:endParaRPr kumimoji="1" lang="ja-JP" altLang="en-US" sz="36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9" name="フローチャート: 代替処理 8"/>
            <p:cNvSpPr/>
            <p:nvPr/>
          </p:nvSpPr>
          <p:spPr>
            <a:xfrm>
              <a:off x="5947722" y="1122483"/>
              <a:ext cx="3131806" cy="1503484"/>
            </a:xfrm>
            <a:prstGeom prst="flowChartAlternateProcess">
              <a:avLst/>
            </a:prstGeom>
            <a:solidFill>
              <a:srgbClr val="0C4437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3800"/>
                </a:lnSpc>
              </a:pPr>
              <a:r>
                <a:rPr kumimoji="1" lang="ja-JP" altLang="en-US" sz="36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ジャージ・</a:t>
              </a:r>
              <a:endParaRPr kumimoji="1" lang="en-US" altLang="ja-JP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algn="ctr">
                <a:lnSpc>
                  <a:spcPts val="3800"/>
                </a:lnSpc>
              </a:pPr>
              <a:r>
                <a:rPr lang="ja-JP" altLang="en-US" sz="36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スウェット</a:t>
              </a:r>
              <a:r>
                <a:rPr lang="ja-JP" altLang="en-US" sz="36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率</a:t>
              </a:r>
              <a:endParaRPr lang="en-US" altLang="ja-JP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7" name="左右矢印 6"/>
            <p:cNvSpPr/>
            <p:nvPr/>
          </p:nvSpPr>
          <p:spPr>
            <a:xfrm>
              <a:off x="3229897" y="1450730"/>
              <a:ext cx="2676832" cy="993531"/>
            </a:xfrm>
            <a:prstGeom prst="leftRightArrow">
              <a:avLst>
                <a:gd name="adj1" fmla="val 60391"/>
                <a:gd name="adj2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" rIns="0" bIns="108000" rtlCol="0" anchor="ctr"/>
            <a:lstStyle/>
            <a:p>
              <a:pPr algn="ctr"/>
              <a:r>
                <a:rPr kumimoji="1" lang="ja-JP" altLang="en-US" sz="32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正の相関</a:t>
              </a:r>
              <a:endParaRPr kumimoji="1" lang="ja-JP" altLang="en-US" sz="16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8" name="テキスト ボックス 7"/>
            <p:cNvSpPr txBox="1"/>
            <p:nvPr/>
          </p:nvSpPr>
          <p:spPr>
            <a:xfrm>
              <a:off x="3909296" y="2608383"/>
              <a:ext cx="1391901" cy="646331"/>
            </a:xfrm>
            <a:prstGeom prst="rect">
              <a:avLst/>
            </a:prstGeom>
            <a:noFill/>
          </p:spPr>
          <p:txBody>
            <a:bodyPr wrap="none" lIns="144000" rtlCol="0">
              <a:spAutoFit/>
            </a:bodyPr>
            <a:lstStyle/>
            <a:p>
              <a:r>
                <a:rPr kumimoji="1" lang="en-US" altLang="ja-JP" sz="3600" dirty="0" smtClean="0">
                  <a:solidFill>
                    <a:srgbClr val="C00000"/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0.981</a:t>
              </a:r>
              <a:endParaRPr kumimoji="1" lang="ja-JP" altLang="en-US" sz="3600" dirty="0">
                <a:solidFill>
                  <a:srgbClr val="C0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</p:grpSp>
      <p:sp>
        <p:nvSpPr>
          <p:cNvPr id="16" name="テキスト ボックス 15"/>
          <p:cNvSpPr txBox="1"/>
          <p:nvPr/>
        </p:nvSpPr>
        <p:spPr>
          <a:xfrm>
            <a:off x="44706" y="4645456"/>
            <a:ext cx="9054588" cy="1200329"/>
          </a:xfrm>
          <a:prstGeom prst="rect">
            <a:avLst/>
          </a:prstGeom>
          <a:noFill/>
          <a:ln w="38100">
            <a:solidFill>
              <a:schemeClr val="tx2"/>
            </a:solidFill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Ins="252000" rtlCol="0">
            <a:spAutoFit/>
          </a:bodyPr>
          <a:lstStyle/>
          <a:p>
            <a:r>
              <a:rPr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服装選びの</a:t>
            </a:r>
            <a:r>
              <a:rPr lang="ja-JP" altLang="en-US" sz="3600" dirty="0">
                <a:solidFill>
                  <a:schemeClr val="accent2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理想</a:t>
            </a:r>
            <a:r>
              <a:rPr lang="ja-JP" altLang="en-US" sz="36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と</a:t>
            </a:r>
            <a:r>
              <a:rPr lang="ja-JP" altLang="en-US" sz="3600" dirty="0" smtClean="0">
                <a:solidFill>
                  <a:schemeClr val="accent3">
                    <a:lumMod val="50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現実</a:t>
            </a:r>
            <a:r>
              <a:rPr lang="ja-JP" altLang="en-US" sz="36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</a:t>
            </a:r>
            <a:r>
              <a:rPr lang="ja-JP" altLang="en-US" sz="36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ズレ</a:t>
            </a:r>
            <a:r>
              <a:rPr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が大きい大学</a:t>
            </a:r>
            <a:endParaRPr lang="en-US" altLang="ja-JP" sz="36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⇒ジャージ・スウェット率が高い</a:t>
            </a:r>
            <a:endParaRPr lang="ja-JP" altLang="en-US" sz="36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 flipH="1">
            <a:off x="1" y="0"/>
            <a:ext cx="4276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仮説③の考察</a:t>
            </a:r>
            <a:endParaRPr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0" name="スライド番号プレースホルダー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37</a:t>
            </a:fld>
            <a:endParaRPr lang="ja-JP" altLang="en-US" dirty="0"/>
          </a:p>
        </p:txBody>
      </p:sp>
      <p:sp>
        <p:nvSpPr>
          <p:cNvPr id="19" name="雲形吹き出し 18"/>
          <p:cNvSpPr/>
          <p:nvPr/>
        </p:nvSpPr>
        <p:spPr>
          <a:xfrm>
            <a:off x="210648" y="2865604"/>
            <a:ext cx="2565503" cy="1307051"/>
          </a:xfrm>
          <a:prstGeom prst="cloudCallout">
            <a:avLst>
              <a:gd name="adj1" fmla="val 5047"/>
              <a:gd name="adj2" fmla="val -87991"/>
            </a:avLst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ja-JP" altLang="en-US" sz="2800" dirty="0" err="1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まあい</a:t>
            </a:r>
            <a:r>
              <a:rPr lang="ja-JP" altLang="en-US" sz="2800" dirty="0" err="1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っか</a:t>
            </a:r>
            <a:endParaRPr kumimoji="1" lang="en-US" altLang="ja-JP" sz="28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60953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 animBg="1"/>
      <p:bldP spid="1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右矢印吹き出し 18"/>
          <p:cNvSpPr/>
          <p:nvPr/>
        </p:nvSpPr>
        <p:spPr>
          <a:xfrm>
            <a:off x="3881064" y="908751"/>
            <a:ext cx="2632851" cy="1903666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 flipH="1">
            <a:off x="1" y="0"/>
            <a:ext cx="28574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発表の手順</a:t>
            </a:r>
            <a:endParaRPr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1" name="右矢印吹き出し 10"/>
          <p:cNvSpPr/>
          <p:nvPr/>
        </p:nvSpPr>
        <p:spPr>
          <a:xfrm>
            <a:off x="626408" y="1276346"/>
            <a:ext cx="1066800" cy="4644918"/>
          </a:xfrm>
          <a:prstGeom prst="rightArrowCallout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背景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3" name="右矢印吹き出し 32"/>
          <p:cNvSpPr/>
          <p:nvPr/>
        </p:nvSpPr>
        <p:spPr>
          <a:xfrm>
            <a:off x="1722049" y="1276346"/>
            <a:ext cx="1066800" cy="4644918"/>
          </a:xfrm>
          <a:prstGeom prst="rightArrowCallout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目的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6" name="右矢印吹き出し 35"/>
          <p:cNvSpPr/>
          <p:nvPr/>
        </p:nvSpPr>
        <p:spPr>
          <a:xfrm>
            <a:off x="2817690" y="1032484"/>
            <a:ext cx="1066800" cy="2378803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仮説①仮説②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7" name="右矢印吹き出し 36"/>
          <p:cNvSpPr/>
          <p:nvPr/>
        </p:nvSpPr>
        <p:spPr>
          <a:xfrm>
            <a:off x="2817690" y="352590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</a:t>
            </a:r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③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8" name="右矢印吹き出し 37"/>
          <p:cNvSpPr/>
          <p:nvPr/>
        </p:nvSpPr>
        <p:spPr>
          <a:xfrm>
            <a:off x="2817690" y="490354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仮説④</a:t>
            </a:r>
            <a:endParaRPr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7641820" y="1276342"/>
            <a:ext cx="684448" cy="4644922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まとめ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5" name="右矢印吹き出し 44"/>
          <p:cNvSpPr/>
          <p:nvPr/>
        </p:nvSpPr>
        <p:spPr>
          <a:xfrm>
            <a:off x="3881065" y="3028967"/>
            <a:ext cx="2632850" cy="1558611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観察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調査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6" name="右矢印吹き出し 45"/>
          <p:cNvSpPr/>
          <p:nvPr/>
        </p:nvSpPr>
        <p:spPr>
          <a:xfrm>
            <a:off x="3884490" y="4788778"/>
            <a:ext cx="2632850" cy="1956510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高校生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5" name="右矢印吹き出し 14"/>
          <p:cNvSpPr/>
          <p:nvPr/>
        </p:nvSpPr>
        <p:spPr>
          <a:xfrm>
            <a:off x="6546181" y="1032484"/>
            <a:ext cx="1066800" cy="2378803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①結果②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6" name="右矢印吹き出し 15"/>
          <p:cNvSpPr/>
          <p:nvPr/>
        </p:nvSpPr>
        <p:spPr>
          <a:xfrm>
            <a:off x="6546181" y="352590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③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7" name="右矢印吹き出し 16"/>
          <p:cNvSpPr/>
          <p:nvPr/>
        </p:nvSpPr>
        <p:spPr>
          <a:xfrm>
            <a:off x="6546181" y="490354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④</a:t>
            </a:r>
            <a:endParaRPr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8" name="右矢印吹き出し 17"/>
          <p:cNvSpPr/>
          <p:nvPr/>
        </p:nvSpPr>
        <p:spPr>
          <a:xfrm>
            <a:off x="2817690" y="4903545"/>
            <a:ext cx="1066800" cy="1253907"/>
          </a:xfrm>
          <a:prstGeom prst="rightArrowCallout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仮説④</a:t>
            </a:r>
            <a:endParaRPr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38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20396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ボックス 19"/>
          <p:cNvSpPr txBox="1"/>
          <p:nvPr/>
        </p:nvSpPr>
        <p:spPr>
          <a:xfrm flipH="1">
            <a:off x="1" y="0"/>
            <a:ext cx="17711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仮説④</a:t>
            </a:r>
            <a:endParaRPr lang="en-US" altLang="ja-JP" sz="4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8" name="正方形/長方形 27"/>
          <p:cNvSpPr/>
          <p:nvPr/>
        </p:nvSpPr>
        <p:spPr>
          <a:xfrm>
            <a:off x="287210" y="951603"/>
            <a:ext cx="8374876" cy="1077218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ja-JP" altLang="en-US" sz="32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ジャージ・</a:t>
            </a:r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スウェット率が高い大学ほど、</a:t>
            </a:r>
            <a:endParaRPr lang="en-US" altLang="ja-JP" sz="32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高校生からの大学</a:t>
            </a:r>
            <a:r>
              <a:rPr lang="ja-JP" altLang="en-US" sz="32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イメージが</a:t>
            </a:r>
            <a:r>
              <a:rPr lang="ja-JP" altLang="en-US" sz="3200" dirty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悪くなる</a:t>
            </a:r>
            <a:endParaRPr lang="en-US" altLang="ja-JP" sz="3200" dirty="0">
              <a:solidFill>
                <a:srgbClr val="C0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pic>
        <p:nvPicPr>
          <p:cNvPr id="16" name="図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099">
            <a:off x="4777737" y="2679299"/>
            <a:ext cx="3822429" cy="28668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286" y="4906878"/>
            <a:ext cx="1306606" cy="949671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7971" y="2136379"/>
            <a:ext cx="910598" cy="662562"/>
          </a:xfrm>
          <a:prstGeom prst="rect">
            <a:avLst/>
          </a:prstGeom>
          <a:effectLst/>
        </p:spPr>
      </p:pic>
      <p:sp>
        <p:nvSpPr>
          <p:cNvPr id="19" name="テキスト ボックス 18"/>
          <p:cNvSpPr txBox="1"/>
          <p:nvPr/>
        </p:nvSpPr>
        <p:spPr>
          <a:xfrm>
            <a:off x="5083993" y="5814453"/>
            <a:ext cx="33692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/>
              <a:t>ジャージ・スウェット</a:t>
            </a:r>
            <a:endParaRPr kumimoji="1" lang="ja-JP" altLang="en-US" sz="2800" dirty="0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1442158" y="5856549"/>
            <a:ext cx="15023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/>
              <a:t>普段着</a:t>
            </a:r>
            <a:endParaRPr kumimoji="1" lang="ja-JP" altLang="en-US" sz="2800" dirty="0"/>
          </a:p>
        </p:txBody>
      </p:sp>
      <p:pic>
        <p:nvPicPr>
          <p:cNvPr id="25" name="図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35" y="2698179"/>
            <a:ext cx="3797254" cy="28479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bg2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6" name="角丸四角形吹き出し 25"/>
          <p:cNvSpPr/>
          <p:nvPr/>
        </p:nvSpPr>
        <p:spPr>
          <a:xfrm>
            <a:off x="1152460" y="5559353"/>
            <a:ext cx="6819334" cy="1105046"/>
          </a:xfrm>
          <a:prstGeom prst="wedgeRoundRectCallout">
            <a:avLst>
              <a:gd name="adj1" fmla="val -1977"/>
              <a:gd name="adj2" fmla="val -26090"/>
              <a:gd name="adj3" fmla="val 16667"/>
            </a:avLst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高校生</a:t>
            </a:r>
            <a:r>
              <a:rPr lang="ja-JP" altLang="en-US" sz="36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  <a:r>
              <a:rPr kumimoji="1"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で検証</a:t>
            </a:r>
            <a:endParaRPr kumimoji="1" lang="ja-JP" altLang="en-US" sz="36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39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786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線コネクタ 14"/>
          <p:cNvCxnSpPr>
            <a:endCxn id="6" idx="0"/>
          </p:cNvCxnSpPr>
          <p:nvPr/>
        </p:nvCxnSpPr>
        <p:spPr>
          <a:xfrm flipH="1">
            <a:off x="4573698" y="2570454"/>
            <a:ext cx="1244" cy="632041"/>
          </a:xfrm>
          <a:prstGeom prst="line">
            <a:avLst/>
          </a:prstGeom>
          <a:ln w="76200">
            <a:solidFill>
              <a:schemeClr val="tx2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" name="テキスト ボックス 1"/>
          <p:cNvSpPr txBox="1"/>
          <p:nvPr/>
        </p:nvSpPr>
        <p:spPr>
          <a:xfrm>
            <a:off x="2942" y="1406282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その日の服装選びの時に考えること</a:t>
            </a:r>
            <a:endParaRPr 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544320" y="2082067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予定</a:t>
            </a:r>
            <a:endParaRPr lang="en-US" altLang="ja-JP" sz="4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036" y="3165870"/>
            <a:ext cx="2267822" cy="1438131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4000" y="2912233"/>
            <a:ext cx="801688" cy="1693150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6340127" y="2082067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目的</a:t>
            </a:r>
            <a:endParaRPr lang="en-US" altLang="ja-JP" sz="4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cxnSp>
        <p:nvCxnSpPr>
          <p:cNvPr id="10" name="直線コネクタ 9"/>
          <p:cNvCxnSpPr/>
          <p:nvPr/>
        </p:nvCxnSpPr>
        <p:spPr>
          <a:xfrm>
            <a:off x="2892196" y="2530115"/>
            <a:ext cx="3365491" cy="9162"/>
          </a:xfrm>
          <a:prstGeom prst="line">
            <a:avLst/>
          </a:prstGeom>
          <a:ln w="76200">
            <a:solidFill>
              <a:schemeClr val="tx2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直線コネクタ 13"/>
          <p:cNvCxnSpPr/>
          <p:nvPr/>
        </p:nvCxnSpPr>
        <p:spPr>
          <a:xfrm flipV="1">
            <a:off x="4567675" y="3852798"/>
            <a:ext cx="0" cy="1027038"/>
          </a:xfrm>
          <a:prstGeom prst="line">
            <a:avLst/>
          </a:prstGeom>
          <a:ln w="76200" cap="sq">
            <a:solidFill>
              <a:schemeClr val="tx2"/>
            </a:solidFill>
            <a:headEnd type="triangle" w="lg" len="lg"/>
            <a:tailEnd w="lg" len="lg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6" name="テキスト ボックス 15"/>
          <p:cNvSpPr txBox="1"/>
          <p:nvPr/>
        </p:nvSpPr>
        <p:spPr>
          <a:xfrm>
            <a:off x="2397850" y="4904659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その日の服装の決定</a:t>
            </a:r>
            <a:endParaRPr kumimoji="1" lang="ja-JP" altLang="en-US" sz="36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456897" y="3202495"/>
            <a:ext cx="2233602" cy="601497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72000" tIns="36000" rIns="108000" bIns="72000" rtlCol="0">
            <a:spAutoFit/>
          </a:bodyPr>
          <a:lstStyle/>
          <a:p>
            <a:pPr algn="ctr"/>
            <a:r>
              <a:rPr lang="ja-JP" altLang="en-US" sz="32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服装の規範</a:t>
            </a:r>
            <a:endParaRPr lang="en-US" altLang="ja-JP" sz="3200" dirty="0">
              <a:solidFill>
                <a:srgbClr val="C0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 flipH="1">
            <a:off x="1" y="0"/>
            <a:ext cx="28574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背景・目的</a:t>
            </a:r>
            <a:endParaRPr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grpSp>
        <p:nvGrpSpPr>
          <p:cNvPr id="20" name="グループ化 19"/>
          <p:cNvGrpSpPr/>
          <p:nvPr/>
        </p:nvGrpSpPr>
        <p:grpSpPr>
          <a:xfrm>
            <a:off x="2775782" y="5516377"/>
            <a:ext cx="3607421" cy="1183300"/>
            <a:chOff x="2775782" y="5516377"/>
            <a:chExt cx="3607421" cy="1183300"/>
          </a:xfrm>
        </p:grpSpPr>
        <p:grpSp>
          <p:nvGrpSpPr>
            <p:cNvPr id="19" name="グループ化 18"/>
            <p:cNvGrpSpPr/>
            <p:nvPr/>
          </p:nvGrpSpPr>
          <p:grpSpPr>
            <a:xfrm>
              <a:off x="2775782" y="5516377"/>
              <a:ext cx="2628328" cy="1183300"/>
              <a:chOff x="2775782" y="5516377"/>
              <a:chExt cx="2628328" cy="1183300"/>
            </a:xfrm>
          </p:grpSpPr>
          <p:pic>
            <p:nvPicPr>
              <p:cNvPr id="8" name="図 7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75782" y="5516377"/>
                <a:ext cx="467085" cy="1167712"/>
              </a:xfrm>
              <a:prstGeom prst="rect">
                <a:avLst/>
              </a:prstGeom>
            </p:spPr>
          </p:pic>
          <p:pic>
            <p:nvPicPr>
              <p:cNvPr id="9" name="図 8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886748" y="5516377"/>
                <a:ext cx="408537" cy="1183300"/>
              </a:xfrm>
              <a:prstGeom prst="rect">
                <a:avLst/>
              </a:prstGeom>
            </p:spPr>
          </p:pic>
          <p:pic>
            <p:nvPicPr>
              <p:cNvPr id="12" name="図 11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939166" y="5516377"/>
                <a:ext cx="464944" cy="1167712"/>
              </a:xfrm>
              <a:prstGeom prst="rect">
                <a:avLst/>
              </a:prstGeom>
            </p:spPr>
          </p:pic>
        </p:grpSp>
        <p:pic>
          <p:nvPicPr>
            <p:cNvPr id="17" name="図 1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939014" y="5516378"/>
              <a:ext cx="444189" cy="1167712"/>
            </a:xfrm>
            <a:prstGeom prst="rect">
              <a:avLst/>
            </a:prstGeom>
          </p:spPr>
        </p:pic>
      </p:grpSp>
      <p:pic>
        <p:nvPicPr>
          <p:cNvPr id="21" name="図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01124" y="144462"/>
            <a:ext cx="2462997" cy="1182727"/>
          </a:xfrm>
          <a:prstGeom prst="rect">
            <a:avLst/>
          </a:prstGeom>
        </p:spPr>
      </p:pic>
      <p:sp>
        <p:nvSpPr>
          <p:cNvPr id="22" name="スライド番号プレースホルダー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4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25092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7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右矢印吹き出し 18"/>
          <p:cNvSpPr/>
          <p:nvPr/>
        </p:nvSpPr>
        <p:spPr>
          <a:xfrm>
            <a:off x="3881064" y="908751"/>
            <a:ext cx="2632851" cy="1903666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 flipH="1">
            <a:off x="1" y="0"/>
            <a:ext cx="28574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発表の手順</a:t>
            </a:r>
            <a:endParaRPr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1" name="右矢印吹き出し 10"/>
          <p:cNvSpPr/>
          <p:nvPr/>
        </p:nvSpPr>
        <p:spPr>
          <a:xfrm>
            <a:off x="626408" y="1276346"/>
            <a:ext cx="1066800" cy="4644918"/>
          </a:xfrm>
          <a:prstGeom prst="rightArrowCallout">
            <a:avLst/>
          </a:prstGeom>
          <a:noFill/>
          <a:ln w="3810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背景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3" name="右矢印吹き出し 32"/>
          <p:cNvSpPr/>
          <p:nvPr/>
        </p:nvSpPr>
        <p:spPr>
          <a:xfrm>
            <a:off x="1722049" y="1276346"/>
            <a:ext cx="1066800" cy="4644918"/>
          </a:xfrm>
          <a:prstGeom prst="rightArrowCallout">
            <a:avLst/>
          </a:prstGeom>
          <a:noFill/>
          <a:ln w="3810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目的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6" name="右矢印吹き出し 35"/>
          <p:cNvSpPr/>
          <p:nvPr/>
        </p:nvSpPr>
        <p:spPr>
          <a:xfrm>
            <a:off x="2817690" y="1032484"/>
            <a:ext cx="1066800" cy="2378803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仮説①仮説②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7" name="右矢印吹き出し 36"/>
          <p:cNvSpPr/>
          <p:nvPr/>
        </p:nvSpPr>
        <p:spPr>
          <a:xfrm>
            <a:off x="2817690" y="352590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</a:t>
            </a:r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③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8" name="右矢印吹き出し 37"/>
          <p:cNvSpPr/>
          <p:nvPr/>
        </p:nvSpPr>
        <p:spPr>
          <a:xfrm>
            <a:off x="2817690" y="490354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仮説④</a:t>
            </a:r>
            <a:endParaRPr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7641820" y="1276342"/>
            <a:ext cx="684448" cy="4644922"/>
          </a:xfrm>
          <a:prstGeom prst="rect">
            <a:avLst/>
          </a:prstGeom>
          <a:noFill/>
          <a:ln w="38100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まとめ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5" name="右矢印吹き出し 44"/>
          <p:cNvSpPr/>
          <p:nvPr/>
        </p:nvSpPr>
        <p:spPr>
          <a:xfrm>
            <a:off x="3881065" y="3028967"/>
            <a:ext cx="2632850" cy="1558611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観察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調査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6" name="右矢印吹き出し 45"/>
          <p:cNvSpPr/>
          <p:nvPr/>
        </p:nvSpPr>
        <p:spPr>
          <a:xfrm>
            <a:off x="3884490" y="4788778"/>
            <a:ext cx="2632850" cy="1956510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高校生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5" name="右矢印吹き出し 14"/>
          <p:cNvSpPr/>
          <p:nvPr/>
        </p:nvSpPr>
        <p:spPr>
          <a:xfrm>
            <a:off x="6546181" y="1032484"/>
            <a:ext cx="1066800" cy="2378803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①結果②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6" name="右矢印吹き出し 15"/>
          <p:cNvSpPr/>
          <p:nvPr/>
        </p:nvSpPr>
        <p:spPr>
          <a:xfrm>
            <a:off x="6546181" y="352590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③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7" name="右矢印吹き出し 16"/>
          <p:cNvSpPr/>
          <p:nvPr/>
        </p:nvSpPr>
        <p:spPr>
          <a:xfrm>
            <a:off x="6546181" y="490354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④</a:t>
            </a:r>
            <a:endParaRPr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0" name="右矢印吹き出し 19"/>
          <p:cNvSpPr/>
          <p:nvPr/>
        </p:nvSpPr>
        <p:spPr>
          <a:xfrm>
            <a:off x="3884490" y="4788778"/>
            <a:ext cx="2632850" cy="1956510"/>
          </a:xfrm>
          <a:prstGeom prst="rightArrowCallou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高校生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40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7368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200"/>
          <p:cNvSpPr txBox="1"/>
          <p:nvPr/>
        </p:nvSpPr>
        <p:spPr>
          <a:xfrm>
            <a:off x="108558" y="5514392"/>
            <a:ext cx="7529371" cy="113504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57150">
            <a:noFill/>
          </a:ln>
          <a:effectLst/>
        </p:spPr>
        <p:txBody>
          <a:bodyPr lIns="216000" tIns="0" rIns="108000" bIns="144000" anchor="t" anchorCtr="0">
            <a:noAutofit/>
          </a:bodyPr>
          <a:lstStyle/>
          <a:p>
            <a:pPr>
              <a:buSzPct val="25000"/>
            </a:pPr>
            <a:r>
              <a:rPr lang="ja-JP" altLang="en-US" sz="3200" dirty="0" smtClean="0">
                <a:solidFill>
                  <a:prstClr val="white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学生の大学内で</a:t>
            </a:r>
            <a:r>
              <a:rPr lang="ja-JP" altLang="en-US" sz="3200" dirty="0">
                <a:solidFill>
                  <a:prstClr val="white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の</a:t>
            </a:r>
            <a:r>
              <a:rPr lang="ja-JP" altLang="en-US" sz="3200" dirty="0" smtClean="0">
                <a:solidFill>
                  <a:prstClr val="white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写真を使用し、</a:t>
            </a:r>
            <a:endParaRPr lang="en-US" altLang="ja-JP" sz="3200" dirty="0" smtClean="0">
              <a:solidFill>
                <a:prstClr val="white"/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Arial"/>
              <a:sym typeface="Arial"/>
            </a:endParaRPr>
          </a:p>
          <a:p>
            <a:pPr>
              <a:buSzPct val="25000"/>
            </a:pPr>
            <a:r>
              <a:rPr lang="ja-JP" altLang="en-US" sz="3600" b="1" u="sng" dirty="0" smtClean="0">
                <a:solidFill>
                  <a:prstClr val="white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高校生からの大学</a:t>
            </a:r>
            <a:r>
              <a:rPr lang="ja-JP" altLang="en-US" sz="3600" b="1" u="sng" dirty="0">
                <a:solidFill>
                  <a:prstClr val="white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のイメージ</a:t>
            </a:r>
            <a:r>
              <a:rPr lang="ja-JP" altLang="en-US" sz="2800" dirty="0">
                <a:solidFill>
                  <a:prstClr val="white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を調査</a:t>
            </a:r>
          </a:p>
        </p:txBody>
      </p:sp>
      <p:sp>
        <p:nvSpPr>
          <p:cNvPr id="19" name="雲形吹き出し 18"/>
          <p:cNvSpPr/>
          <p:nvPr/>
        </p:nvSpPr>
        <p:spPr>
          <a:xfrm>
            <a:off x="106459" y="4073333"/>
            <a:ext cx="1937508" cy="885019"/>
          </a:xfrm>
          <a:prstGeom prst="cloudCallout">
            <a:avLst>
              <a:gd name="adj1" fmla="val 63004"/>
              <a:gd name="adj2" fmla="val 15891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96000" bIns="180000" rtlCol="0" anchor="ctr"/>
          <a:lstStyle/>
          <a:p>
            <a:pPr algn="ctr"/>
            <a:r>
              <a:rPr lang="ja-JP" altLang="en-US" b="1" dirty="0" smtClean="0">
                <a:solidFill>
                  <a:sysClr val="windowText" lastClr="0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行きたい</a:t>
            </a:r>
            <a:r>
              <a:rPr lang="ja-JP" altLang="en-US" sz="3600" b="1" dirty="0" smtClean="0">
                <a:solidFill>
                  <a:sysClr val="windowText" lastClr="0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？</a:t>
            </a:r>
            <a:endParaRPr lang="ja-JP" altLang="en-US" sz="3600" b="1" dirty="0">
              <a:solidFill>
                <a:sysClr val="windowText" lastClr="00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8" name="雲形吹き出し 17"/>
          <p:cNvSpPr/>
          <p:nvPr/>
        </p:nvSpPr>
        <p:spPr>
          <a:xfrm>
            <a:off x="3413501" y="4098988"/>
            <a:ext cx="2141384" cy="921917"/>
          </a:xfrm>
          <a:prstGeom prst="cloudCallout">
            <a:avLst>
              <a:gd name="adj1" fmla="val -66155"/>
              <a:gd name="adj2" fmla="val 1982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0" bIns="180000" rtlCol="0" anchor="ctr"/>
          <a:lstStyle/>
          <a:p>
            <a:pPr algn="ctr"/>
            <a:r>
              <a:rPr lang="ja-JP" altLang="en-US" b="1" dirty="0">
                <a:solidFill>
                  <a:sysClr val="windowText" lastClr="0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行</a:t>
            </a:r>
            <a:r>
              <a:rPr lang="ja-JP" altLang="en-US" b="1" dirty="0" smtClean="0">
                <a:solidFill>
                  <a:sysClr val="windowText" lastClr="0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きたくない</a:t>
            </a:r>
            <a:r>
              <a:rPr lang="ja-JP" altLang="en-US" sz="3600" b="1" dirty="0" smtClean="0">
                <a:solidFill>
                  <a:sysClr val="windowText" lastClr="0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？</a:t>
            </a:r>
            <a:endParaRPr lang="ja-JP" altLang="en-US" sz="3600" b="1" dirty="0">
              <a:solidFill>
                <a:sysClr val="windowText" lastClr="00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Shape 199"/>
          <p:cNvSpPr txBox="1"/>
          <p:nvPr/>
        </p:nvSpPr>
        <p:spPr>
          <a:xfrm>
            <a:off x="123667" y="784490"/>
            <a:ext cx="9020333" cy="337045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108000" anchor="t" anchorCtr="0">
            <a:noAutofit/>
          </a:bodyPr>
          <a:lstStyle/>
          <a:p>
            <a:pPr>
              <a:buSzPct val="25000"/>
            </a:pPr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・</a:t>
            </a:r>
            <a:r>
              <a:rPr lang="ja-JP" altLang="en-US" sz="28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調査対象</a:t>
            </a:r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：高校</a:t>
            </a:r>
            <a:r>
              <a:rPr lang="en-US" altLang="ja-JP" sz="2800" dirty="0" smtClean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  <a:sym typeface="Arial"/>
              </a:rPr>
              <a:t>3</a:t>
            </a:r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年生</a:t>
            </a:r>
            <a:r>
              <a:rPr lang="ja-JP" altLang="en-US" sz="28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　</a:t>
            </a:r>
            <a:endParaRPr lang="en-US" altLang="ja-JP" sz="2800" dirty="0" smtClean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Arial"/>
              <a:sym typeface="Arial"/>
            </a:endParaRPr>
          </a:p>
          <a:p>
            <a:pPr>
              <a:buSzPct val="25000"/>
            </a:pPr>
            <a:r>
              <a:rPr lang="en-US" altLang="ja-JP" sz="20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(</a:t>
            </a:r>
            <a:r>
              <a:rPr lang="ja-JP" altLang="en-US" sz="20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サンプル</a:t>
            </a:r>
            <a:r>
              <a:rPr lang="en-US" altLang="ja-JP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  <a:sym typeface="Arial"/>
              </a:rPr>
              <a:t>286</a:t>
            </a:r>
            <a:r>
              <a:rPr lang="ja-JP" altLang="en-US" sz="2000" dirty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人</a:t>
            </a:r>
            <a:r>
              <a:rPr lang="en-US" altLang="ja-JP" sz="20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:</a:t>
            </a:r>
            <a:r>
              <a:rPr lang="ja-JP" altLang="en-US" sz="20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茨城県内の高等学校での調査</a:t>
            </a:r>
            <a:r>
              <a:rPr lang="en-US" altLang="ja-JP" sz="20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)</a:t>
            </a:r>
          </a:p>
          <a:p>
            <a:pPr>
              <a:buSzPct val="25000"/>
            </a:pPr>
            <a:endParaRPr lang="ja-JP" altLang="en-US" sz="2000" dirty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Arial"/>
              <a:sym typeface="Arial"/>
            </a:endParaRPr>
          </a:p>
          <a:p>
            <a:pPr>
              <a:buSzPct val="25000"/>
            </a:pPr>
            <a:r>
              <a:rPr lang="ja-JP" altLang="en-US" sz="2800" dirty="0"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・</a:t>
            </a:r>
            <a:r>
              <a:rPr lang="ja-JP" altLang="en-US" sz="2800" dirty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調査方法</a:t>
            </a:r>
            <a:r>
              <a:rPr lang="ja-JP" altLang="en-US" sz="2800" dirty="0"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：質問紙</a:t>
            </a:r>
          </a:p>
          <a:p>
            <a:pPr indent="-457200">
              <a:buSzPct val="25000"/>
            </a:pPr>
            <a:r>
              <a:rPr lang="ja-JP" altLang="en-US" sz="24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写真①または写真②が載っている</a:t>
            </a:r>
            <a:endParaRPr lang="en-US" altLang="ja-JP" sz="2400" dirty="0" smtClean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Arial"/>
              <a:sym typeface="Arial"/>
            </a:endParaRPr>
          </a:p>
          <a:p>
            <a:pPr indent="-457200">
              <a:buSzPct val="25000"/>
            </a:pPr>
            <a:r>
              <a:rPr lang="ja-JP" altLang="en-US" sz="24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質問紙をランダムに配布し記入後</a:t>
            </a:r>
            <a:endParaRPr lang="en-US" altLang="ja-JP" sz="2400" dirty="0" smtClean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Arial"/>
              <a:sym typeface="Arial"/>
            </a:endParaRPr>
          </a:p>
          <a:p>
            <a:pPr indent="-457200">
              <a:buSzPct val="25000"/>
            </a:pPr>
            <a:r>
              <a:rPr lang="ja-JP" altLang="en-US" sz="24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その</a:t>
            </a:r>
            <a:r>
              <a:rPr lang="ja-JP" altLang="en-US" sz="2400" dirty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場</a:t>
            </a:r>
            <a:r>
              <a:rPr lang="ja-JP" altLang="en-US" sz="24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で</a:t>
            </a:r>
            <a:r>
              <a:rPr lang="ja-JP" altLang="en-US" sz="2400" dirty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回収</a:t>
            </a:r>
            <a:endParaRPr lang="en-US" altLang="ja-JP" sz="2800" dirty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Arial"/>
              <a:sym typeface="Arial"/>
            </a:endParaRPr>
          </a:p>
          <a:p>
            <a:pPr indent="-457200">
              <a:buSzPct val="25000"/>
            </a:pPr>
            <a:r>
              <a:rPr lang="ja-JP" altLang="en-US" sz="28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⇒</a:t>
            </a:r>
            <a:r>
              <a:rPr lang="ja-JP" altLang="en-US" sz="2800" i="1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写真のイメージについて質問</a:t>
            </a:r>
            <a:endParaRPr lang="ja-JP" altLang="en-US" sz="2800" i="1" dirty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Arial"/>
              <a:sym typeface="Arial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4276" y="227917"/>
            <a:ext cx="2772248" cy="190801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219" y="2291199"/>
            <a:ext cx="2776151" cy="2082113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5937673" y="1778405"/>
            <a:ext cx="3206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写真①ジャージ・スウェット</a:t>
            </a:r>
            <a:endParaRPr lang="ja-JP" altLang="en-US" b="1" dirty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961558" y="3979648"/>
            <a:ext cx="1579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写真②普段着</a:t>
            </a:r>
            <a:endParaRPr lang="en-US" altLang="ja-JP" b="1" dirty="0" smtClean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9" name="Shape 202"/>
          <p:cNvSpPr/>
          <p:nvPr/>
        </p:nvSpPr>
        <p:spPr>
          <a:xfrm>
            <a:off x="5186364" y="4403187"/>
            <a:ext cx="3821099" cy="1658574"/>
          </a:xfrm>
          <a:prstGeom prst="wedgeEllipseCallout">
            <a:avLst>
              <a:gd name="adj1" fmla="val -41830"/>
              <a:gd name="adj2" fmla="val 48351"/>
            </a:avLst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0" tIns="108000" rIns="0" bIns="0" anchor="ctr" anchorCtr="0">
            <a:noAutofit/>
          </a:bodyPr>
          <a:lstStyle/>
          <a:p>
            <a:pPr algn="ctr">
              <a:buSzPct val="25000"/>
            </a:pPr>
            <a:r>
              <a:rPr lang="ja-JP" altLang="en-US" sz="2400" b="1" dirty="0" smtClean="0">
                <a:solidFill>
                  <a:prstClr val="white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Calibri"/>
                <a:sym typeface="Calibri"/>
              </a:rPr>
              <a:t>ジャージ・スウェットが</a:t>
            </a:r>
            <a:endParaRPr lang="en-US" altLang="ja-JP" sz="2400" b="1" dirty="0" smtClean="0">
              <a:solidFill>
                <a:prstClr val="white"/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Calibri"/>
              <a:sym typeface="Calibri"/>
            </a:endParaRPr>
          </a:p>
          <a:p>
            <a:pPr algn="ctr">
              <a:buSzPct val="25000"/>
            </a:pPr>
            <a:r>
              <a:rPr lang="ja-JP" altLang="en-US" sz="2400" b="1" dirty="0" smtClean="0">
                <a:solidFill>
                  <a:prstClr val="white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Calibri"/>
                <a:sym typeface="Calibri"/>
              </a:rPr>
              <a:t>多いと、大学</a:t>
            </a:r>
            <a:r>
              <a:rPr lang="ja-JP" altLang="en-US" sz="2400" b="1" dirty="0">
                <a:solidFill>
                  <a:prstClr val="white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Calibri"/>
                <a:sym typeface="Calibri"/>
              </a:rPr>
              <a:t>のイメージ</a:t>
            </a:r>
            <a:r>
              <a:rPr lang="ja-JP" altLang="en-US" sz="2400" b="1" dirty="0" smtClean="0">
                <a:solidFill>
                  <a:prstClr val="white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Calibri"/>
                <a:sym typeface="Calibri"/>
              </a:rPr>
              <a:t>は</a:t>
            </a:r>
            <a:endParaRPr lang="en-US" altLang="ja-JP" sz="2400" b="1" dirty="0" smtClean="0">
              <a:solidFill>
                <a:prstClr val="white"/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Calibri"/>
              <a:sym typeface="Calibri"/>
            </a:endParaRPr>
          </a:p>
          <a:p>
            <a:pPr algn="ctr">
              <a:buSzPct val="25000"/>
            </a:pPr>
            <a:r>
              <a:rPr lang="ja-JP" altLang="en-US" sz="2400" b="1" dirty="0" smtClean="0">
                <a:solidFill>
                  <a:prstClr val="white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Calibri"/>
                <a:sym typeface="Calibri"/>
              </a:rPr>
              <a:t>悪く</a:t>
            </a:r>
            <a:r>
              <a:rPr lang="ja-JP" altLang="en-US" sz="2400" b="1" dirty="0">
                <a:solidFill>
                  <a:prstClr val="white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Calibri"/>
                <a:sym typeface="Calibri"/>
              </a:rPr>
              <a:t>なる</a:t>
            </a:r>
            <a:r>
              <a:rPr lang="en-US" altLang="ja-JP" sz="2400" b="1" dirty="0">
                <a:solidFill>
                  <a:prstClr val="white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Calibri"/>
                <a:sym typeface="Calibri"/>
              </a:rPr>
              <a:t>??</a:t>
            </a:r>
          </a:p>
        </p:txBody>
      </p:sp>
      <p:sp>
        <p:nvSpPr>
          <p:cNvPr id="10" name="テキスト ボックス 9"/>
          <p:cNvSpPr txBox="1"/>
          <p:nvPr/>
        </p:nvSpPr>
        <p:spPr>
          <a:xfrm flipH="1">
            <a:off x="-1" y="0"/>
            <a:ext cx="6568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25000"/>
            </a:pPr>
            <a:r>
              <a:rPr lang="ja-JP" altLang="ja-JP" sz="40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調査</a:t>
            </a:r>
            <a:r>
              <a:rPr lang="ja-JP" altLang="en-US" sz="4000" dirty="0" smtClean="0">
                <a:solidFill>
                  <a:prstClr val="black"/>
                </a:solidFill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  <a:sym typeface="Arial"/>
              </a:rPr>
              <a:t>③</a:t>
            </a:r>
            <a:r>
              <a:rPr lang="ja-JP" altLang="ja-JP" sz="40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：</a:t>
            </a:r>
            <a:r>
              <a:rPr lang="ja-JP" altLang="en-US" sz="40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高校生アンケート</a:t>
            </a:r>
            <a:endParaRPr lang="ja-JP" altLang="ja-JP" sz="4000" dirty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Arial"/>
              <a:sym typeface="Arial"/>
            </a:endParaRPr>
          </a:p>
        </p:txBody>
      </p:sp>
      <p:pic>
        <p:nvPicPr>
          <p:cNvPr id="20" name="図 19"/>
          <p:cNvPicPr>
            <a:picLocks noChangeAspect="1"/>
          </p:cNvPicPr>
          <p:nvPr/>
        </p:nvPicPr>
        <p:blipFill rotWithShape="1">
          <a:blip r:embed="rId4"/>
          <a:srcRect t="14912" r="-12088"/>
          <a:stretch/>
        </p:blipFill>
        <p:spPr>
          <a:xfrm>
            <a:off x="2358872" y="4327618"/>
            <a:ext cx="820617" cy="1156899"/>
          </a:xfrm>
          <a:prstGeom prst="rect">
            <a:avLst/>
          </a:prstGeom>
        </p:spPr>
      </p:pic>
      <p:sp>
        <p:nvSpPr>
          <p:cNvPr id="12" name="スライド番号プレースホルダー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41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43454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42</a:t>
            </a:fld>
            <a:endParaRPr lang="ja-JP" altLang="en-US" dirty="0"/>
          </a:p>
        </p:txBody>
      </p:sp>
      <p:sp>
        <p:nvSpPr>
          <p:cNvPr id="3" name="Shape 199"/>
          <p:cNvSpPr txBox="1"/>
          <p:nvPr/>
        </p:nvSpPr>
        <p:spPr>
          <a:xfrm>
            <a:off x="123667" y="846037"/>
            <a:ext cx="9020333" cy="7061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defTabSz="914400">
              <a:buSzPct val="25000"/>
            </a:pPr>
            <a:r>
              <a:rPr lang="ja-JP" altLang="en-US" sz="32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●質問項目</a:t>
            </a:r>
            <a:endParaRPr lang="en-US" altLang="ja-JP" sz="3200" dirty="0" smtClean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Arial"/>
              <a:sym typeface="Arial"/>
            </a:endParaRPr>
          </a:p>
          <a:p>
            <a:pPr defTabSz="914400">
              <a:buSzPct val="25000"/>
            </a:pPr>
            <a:endParaRPr lang="en-US" altLang="ja-JP" sz="2800" dirty="0" smtClean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Arial"/>
              <a:sym typeface="Arial"/>
            </a:endParaRP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8662535"/>
              </p:ext>
            </p:extLst>
          </p:nvPr>
        </p:nvGraphicFramePr>
        <p:xfrm>
          <a:off x="323527" y="1546675"/>
          <a:ext cx="8523017" cy="258051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7552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137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8551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0801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16051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516849">
                <a:tc gridSpan="5"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質問項目</a:t>
                      </a:r>
                      <a:endParaRPr kumimoji="1" lang="ja-JP" altLang="en-US" sz="28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sz="24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55715"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個人属性</a:t>
                      </a:r>
                      <a:endParaRPr kumimoji="1" lang="ja-JP" altLang="en-US" sz="2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性別</a:t>
                      </a:r>
                      <a:endParaRPr kumimoji="1" lang="ja-JP" altLang="en-US" sz="2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進学希望の有無</a:t>
                      </a:r>
                      <a:endParaRPr kumimoji="1" lang="ja-JP" altLang="en-US" sz="2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文理</a:t>
                      </a:r>
                      <a:endParaRPr kumimoji="1" lang="en-US" altLang="ja-JP" sz="2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/>
                      <a:r>
                        <a:rPr kumimoji="1" lang="ja-JP" altLang="en-US" sz="2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選択</a:t>
                      </a:r>
                      <a:endParaRPr kumimoji="1" lang="ja-JP" altLang="en-US" sz="2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所属している</a:t>
                      </a:r>
                      <a:endParaRPr kumimoji="1" lang="en-US" altLang="ja-JP" sz="2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/>
                      <a:r>
                        <a:rPr kumimoji="1" lang="ja-JP" altLang="en-US" sz="2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部活動</a:t>
                      </a:r>
                      <a:endParaRPr kumimoji="1" lang="ja-JP" altLang="en-US" sz="2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55715"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人目を気にする度合い</a:t>
                      </a:r>
                      <a:endParaRPr kumimoji="1" lang="ja-JP" altLang="en-US" sz="2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kumimoji="1" lang="ja-JP" altLang="en-US" sz="2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公的自己意識を測る</a:t>
                      </a:r>
                      <a:r>
                        <a:rPr kumimoji="1" lang="en-US" altLang="ja-JP" sz="2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10</a:t>
                      </a:r>
                      <a:r>
                        <a:rPr kumimoji="1" lang="ja-JP" altLang="en-US" sz="2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項目</a:t>
                      </a:r>
                      <a:endParaRPr kumimoji="1" lang="ja-JP" altLang="en-US" sz="2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T="1800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30794"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大学に来ていく</a:t>
                      </a:r>
                      <a:endParaRPr kumimoji="1" lang="en-US" altLang="ja-JP" sz="2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r>
                        <a:rPr kumimoji="1" lang="ja-JP" altLang="en-US" sz="2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服装のふさわしさ</a:t>
                      </a:r>
                      <a:endParaRPr kumimoji="1" lang="ja-JP" altLang="en-US" sz="2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4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イメージを調査する</a:t>
                      </a:r>
                      <a:r>
                        <a:rPr kumimoji="1" lang="en-US" altLang="ja-JP" sz="2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4</a:t>
                      </a:r>
                      <a:r>
                        <a:rPr kumimoji="1" lang="ja-JP" altLang="en-US" sz="2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項目</a:t>
                      </a:r>
                    </a:p>
                  </a:txBody>
                  <a:tcPr marT="2160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7477" y="102741"/>
            <a:ext cx="2463251" cy="1179795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1921" y="4682301"/>
            <a:ext cx="5268575" cy="1741664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592" y="4513489"/>
            <a:ext cx="2775831" cy="1910476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4291" y="4098179"/>
            <a:ext cx="1012250" cy="584122"/>
          </a:xfrm>
          <a:prstGeom prst="rect">
            <a:avLst/>
          </a:prstGeom>
        </p:spPr>
      </p:pic>
      <p:sp>
        <p:nvSpPr>
          <p:cNvPr id="9" name="テキスト ボックス 8"/>
          <p:cNvSpPr txBox="1"/>
          <p:nvPr/>
        </p:nvSpPr>
        <p:spPr>
          <a:xfrm flipH="1">
            <a:off x="-1" y="0"/>
            <a:ext cx="6607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25000"/>
            </a:pPr>
            <a:r>
              <a:rPr lang="ja-JP" altLang="ja-JP" sz="40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調査</a:t>
            </a:r>
            <a:r>
              <a:rPr lang="ja-JP" altLang="en-US" sz="40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③</a:t>
            </a:r>
            <a:r>
              <a:rPr lang="ja-JP" altLang="ja-JP" sz="40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：</a:t>
            </a:r>
            <a:r>
              <a:rPr lang="ja-JP" altLang="en-US" sz="40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高校生アンケート</a:t>
            </a:r>
            <a:endParaRPr lang="ja-JP" altLang="ja-JP" sz="4000" dirty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26290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43</a:t>
            </a:fld>
            <a:endParaRPr lang="ja-JP" altLang="en-US" dirty="0"/>
          </a:p>
        </p:txBody>
      </p:sp>
      <p:graphicFrame>
        <p:nvGraphicFramePr>
          <p:cNvPr id="3" name="グラフ 2"/>
          <p:cNvGraphicFramePr>
            <a:graphicFrameLocks/>
          </p:cNvGraphicFramePr>
          <p:nvPr>
            <p:extLst/>
          </p:nvPr>
        </p:nvGraphicFramePr>
        <p:xfrm>
          <a:off x="-90714" y="749650"/>
          <a:ext cx="3657826" cy="30171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グラフ 3"/>
          <p:cNvGraphicFramePr>
            <a:graphicFrameLocks/>
          </p:cNvGraphicFramePr>
          <p:nvPr>
            <p:extLst/>
          </p:nvPr>
        </p:nvGraphicFramePr>
        <p:xfrm>
          <a:off x="2302354" y="705206"/>
          <a:ext cx="4637315" cy="3135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グラフ 4"/>
          <p:cNvGraphicFramePr>
            <a:graphicFrameLocks/>
          </p:cNvGraphicFramePr>
          <p:nvPr>
            <p:extLst/>
          </p:nvPr>
        </p:nvGraphicFramePr>
        <p:xfrm>
          <a:off x="5282360" y="751143"/>
          <a:ext cx="4572000" cy="30574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グラフ 5"/>
          <p:cNvGraphicFramePr>
            <a:graphicFrameLocks/>
          </p:cNvGraphicFramePr>
          <p:nvPr>
            <p:extLst/>
          </p:nvPr>
        </p:nvGraphicFramePr>
        <p:xfrm>
          <a:off x="1027633" y="3783239"/>
          <a:ext cx="3833813" cy="31644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" name="グラフ 6"/>
          <p:cNvGraphicFramePr>
            <a:graphicFrameLocks/>
          </p:cNvGraphicFramePr>
          <p:nvPr>
            <p:extLst/>
          </p:nvPr>
        </p:nvGraphicFramePr>
        <p:xfrm>
          <a:off x="3779690" y="3783240"/>
          <a:ext cx="4572000" cy="3132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8" name="テキスト ボックス 7"/>
          <p:cNvSpPr txBox="1"/>
          <p:nvPr/>
        </p:nvSpPr>
        <p:spPr>
          <a:xfrm flipH="1">
            <a:off x="-1" y="0"/>
            <a:ext cx="9008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SzPct val="25000"/>
            </a:pPr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  <a:cs typeface="Arial"/>
                <a:sym typeface="Arial"/>
              </a:rPr>
              <a:t>回答者属性：高校生アンケート</a:t>
            </a:r>
            <a:endParaRPr lang="ja-JP" altLang="ja-JP" sz="4000" dirty="0">
              <a:latin typeface="ＭＳ ゴシック" panose="020B0609070205080204" pitchFamily="49" charset="-128"/>
              <a:ea typeface="ＭＳ ゴシック" panose="020B0609070205080204" pitchFamily="49" charset="-128"/>
              <a:cs typeface="Arial"/>
              <a:sym typeface="Arial"/>
            </a:endParaRPr>
          </a:p>
        </p:txBody>
      </p:sp>
      <p:cxnSp>
        <p:nvCxnSpPr>
          <p:cNvPr id="11" name="直線コネクタ 10"/>
          <p:cNvCxnSpPr/>
          <p:nvPr/>
        </p:nvCxnSpPr>
        <p:spPr>
          <a:xfrm>
            <a:off x="5603132" y="4474723"/>
            <a:ext cx="107004" cy="14591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729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右矢印吹き出し 18"/>
          <p:cNvSpPr/>
          <p:nvPr/>
        </p:nvSpPr>
        <p:spPr>
          <a:xfrm>
            <a:off x="3881064" y="917717"/>
            <a:ext cx="2632851" cy="1903666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 flipH="1">
            <a:off x="1" y="0"/>
            <a:ext cx="28574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発表の手順</a:t>
            </a:r>
            <a:endParaRPr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1" name="右矢印吹き出し 10"/>
          <p:cNvSpPr/>
          <p:nvPr/>
        </p:nvSpPr>
        <p:spPr>
          <a:xfrm>
            <a:off x="626408" y="1285312"/>
            <a:ext cx="1066800" cy="4644918"/>
          </a:xfrm>
          <a:prstGeom prst="rightArrowCallout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背景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3" name="右矢印吹き出し 32"/>
          <p:cNvSpPr/>
          <p:nvPr/>
        </p:nvSpPr>
        <p:spPr>
          <a:xfrm>
            <a:off x="1722049" y="1285312"/>
            <a:ext cx="1066800" cy="4644918"/>
          </a:xfrm>
          <a:prstGeom prst="rightArrowCallout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目的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6" name="右矢印吹き出し 35"/>
          <p:cNvSpPr/>
          <p:nvPr/>
        </p:nvSpPr>
        <p:spPr>
          <a:xfrm>
            <a:off x="2817690" y="1041450"/>
            <a:ext cx="1066800" cy="2378803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仮説①仮説②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7" name="右矢印吹き出し 36"/>
          <p:cNvSpPr/>
          <p:nvPr/>
        </p:nvSpPr>
        <p:spPr>
          <a:xfrm>
            <a:off x="2817690" y="3534871"/>
            <a:ext cx="1066800" cy="1253907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</a:t>
            </a:r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③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8" name="右矢印吹き出し 37"/>
          <p:cNvSpPr/>
          <p:nvPr/>
        </p:nvSpPr>
        <p:spPr>
          <a:xfrm>
            <a:off x="2817690" y="4912511"/>
            <a:ext cx="1066800" cy="1253907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仮説④</a:t>
            </a:r>
            <a:endParaRPr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7641820" y="1276342"/>
            <a:ext cx="684448" cy="4644922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まとめ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5" name="右矢印吹き出し 44"/>
          <p:cNvSpPr/>
          <p:nvPr/>
        </p:nvSpPr>
        <p:spPr>
          <a:xfrm>
            <a:off x="3881065" y="3037933"/>
            <a:ext cx="2632850" cy="1558611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観察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調査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6" name="右矢印吹き出し 45"/>
          <p:cNvSpPr/>
          <p:nvPr/>
        </p:nvSpPr>
        <p:spPr>
          <a:xfrm>
            <a:off x="3884490" y="4797744"/>
            <a:ext cx="2632850" cy="1956510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高校生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5" name="右矢印吹き出し 14"/>
          <p:cNvSpPr/>
          <p:nvPr/>
        </p:nvSpPr>
        <p:spPr>
          <a:xfrm>
            <a:off x="6546181" y="1041450"/>
            <a:ext cx="1066800" cy="2378803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①結果②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6" name="右矢印吹き出し 15"/>
          <p:cNvSpPr/>
          <p:nvPr/>
        </p:nvSpPr>
        <p:spPr>
          <a:xfrm>
            <a:off x="6546181" y="3534871"/>
            <a:ext cx="1066800" cy="1253907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③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7" name="右矢印吹き出し 16"/>
          <p:cNvSpPr/>
          <p:nvPr/>
        </p:nvSpPr>
        <p:spPr>
          <a:xfrm>
            <a:off x="6546181" y="490354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④</a:t>
            </a:r>
            <a:endParaRPr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8" name="右矢印吹き出し 17"/>
          <p:cNvSpPr/>
          <p:nvPr/>
        </p:nvSpPr>
        <p:spPr>
          <a:xfrm>
            <a:off x="6546181" y="4903545"/>
            <a:ext cx="1066800" cy="1253907"/>
          </a:xfrm>
          <a:prstGeom prst="rightArrowCallou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④</a:t>
            </a:r>
            <a:endParaRPr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44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55570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線コネクタ 5"/>
          <p:cNvCxnSpPr/>
          <p:nvPr/>
        </p:nvCxnSpPr>
        <p:spPr>
          <a:xfrm>
            <a:off x="644147" y="3009308"/>
            <a:ext cx="5122301" cy="0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648342" y="659527"/>
            <a:ext cx="566853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/>
              <a:t>ジャージ・スウェットを着ていると</a:t>
            </a:r>
            <a:endParaRPr kumimoji="1" lang="en-US" altLang="ja-JP" sz="3200" dirty="0" smtClean="0"/>
          </a:p>
          <a:p>
            <a:r>
              <a:rPr kumimoji="1" lang="ja-JP" altLang="en-US" sz="3200" dirty="0" smtClean="0"/>
              <a:t>大学の</a:t>
            </a:r>
            <a:r>
              <a:rPr kumimoji="1" lang="ja-JP" altLang="en-US" sz="4000" dirty="0" smtClean="0">
                <a:solidFill>
                  <a:srgbClr val="C00000"/>
                </a:solidFill>
              </a:rPr>
              <a:t>イメージが悪くなる</a:t>
            </a:r>
            <a:endParaRPr kumimoji="1" lang="ja-JP" altLang="en-US" sz="4000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-117934" y="1506435"/>
            <a:ext cx="1811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イメージの平均</a:t>
            </a:r>
            <a:endParaRPr kumimoji="1" lang="ja-JP" altLang="en-US" b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78227" y="3966040"/>
            <a:ext cx="303961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b="1" dirty="0" smtClean="0">
                <a:solidFill>
                  <a:srgbClr val="C00000"/>
                </a:solidFill>
              </a:rPr>
              <a:t>有意確率</a:t>
            </a:r>
            <a:endParaRPr kumimoji="1" lang="en-US" altLang="ja-JP" sz="3600" b="1" dirty="0" smtClean="0">
              <a:solidFill>
                <a:srgbClr val="C00000"/>
              </a:solidFill>
            </a:endParaRPr>
          </a:p>
          <a:p>
            <a:r>
              <a:rPr kumimoji="1" lang="ja-JP" altLang="en-US" sz="3600" b="1" dirty="0" smtClean="0">
                <a:solidFill>
                  <a:srgbClr val="C00000"/>
                </a:solidFill>
              </a:rPr>
              <a:t>ｐ</a:t>
            </a:r>
            <a:r>
              <a:rPr kumimoji="1" lang="en-US" altLang="ja-JP" sz="3600" b="1" dirty="0" smtClean="0">
                <a:solidFill>
                  <a:srgbClr val="C00000"/>
                </a:solidFill>
              </a:rPr>
              <a:t>&lt;.</a:t>
            </a:r>
            <a:r>
              <a:rPr kumimoji="1" lang="en-US" altLang="ja-JP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r>
              <a:rPr lang="en-US" altLang="ja-JP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kumimoji="1" lang="ja-JP" altLang="en-US" sz="3600" b="1" dirty="0" smtClean="0">
                <a:solidFill>
                  <a:srgbClr val="C00000"/>
                </a:solidFill>
              </a:rPr>
              <a:t>（両側）</a:t>
            </a:r>
            <a:endParaRPr kumimoji="1" lang="ja-JP" altLang="en-US" sz="3600" b="1" dirty="0">
              <a:solidFill>
                <a:srgbClr val="C0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7383" y="5480454"/>
            <a:ext cx="86396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 smtClean="0"/>
              <a:t>大学生のジャージ・スウェット率が高い</a:t>
            </a:r>
            <a:endParaRPr lang="en-US" altLang="ja-JP" sz="3600" dirty="0" smtClean="0"/>
          </a:p>
          <a:p>
            <a:r>
              <a:rPr lang="ja-JP" altLang="en-US" sz="4000" dirty="0" smtClean="0"/>
              <a:t>　➡　</a:t>
            </a:r>
            <a:r>
              <a:rPr lang="ja-JP" altLang="en-US" sz="2800" dirty="0" smtClean="0"/>
              <a:t>高校生からの</a:t>
            </a:r>
            <a:r>
              <a:rPr lang="ja-JP" altLang="en-US" sz="4400" dirty="0" smtClean="0">
                <a:solidFill>
                  <a:srgbClr val="C00000"/>
                </a:solidFill>
              </a:rPr>
              <a:t>大学イメージ悪化</a:t>
            </a:r>
            <a:endParaRPr lang="ja-JP" altLang="en-US" sz="4400" dirty="0">
              <a:solidFill>
                <a:srgbClr val="C00000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1F0DB-A03B-3F4B-B3B4-581CBDC9ED9D}" type="slidenum">
              <a:rPr lang="ja-JP" altLang="en-US" smtClean="0"/>
              <a:pPr/>
              <a:t>45</a:t>
            </a:fld>
            <a:endParaRPr lang="ja-JP" altLang="en-US" dirty="0"/>
          </a:p>
        </p:txBody>
      </p:sp>
      <p:sp>
        <p:nvSpPr>
          <p:cNvPr id="12" name="上矢印 11"/>
          <p:cNvSpPr/>
          <p:nvPr/>
        </p:nvSpPr>
        <p:spPr>
          <a:xfrm>
            <a:off x="4445193" y="2211194"/>
            <a:ext cx="354948" cy="656980"/>
          </a:xfrm>
          <a:prstGeom prst="upArrow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4722996" y="2400774"/>
            <a:ext cx="18825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良いイメージ</a:t>
            </a:r>
            <a:endParaRPr kumimoji="1" lang="ja-JP" altLang="en-US" sz="2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4767307" y="3203306"/>
            <a:ext cx="18879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悪</a:t>
            </a:r>
            <a:r>
              <a:rPr kumimoji="1" lang="ja-JP" altLang="en-US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い</a:t>
            </a:r>
            <a:r>
              <a:rPr kumimoji="1" lang="ja-JP" altLang="en-US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イメージ</a:t>
            </a:r>
            <a:endParaRPr kumimoji="1" lang="ja-JP" altLang="en-US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grpSp>
        <p:nvGrpSpPr>
          <p:cNvPr id="4" name="グループ化 3"/>
          <p:cNvGrpSpPr/>
          <p:nvPr/>
        </p:nvGrpSpPr>
        <p:grpSpPr>
          <a:xfrm>
            <a:off x="6408844" y="2309439"/>
            <a:ext cx="1962895" cy="1576456"/>
            <a:chOff x="6408844" y="2309439"/>
            <a:chExt cx="1962895" cy="1576456"/>
          </a:xfrm>
        </p:grpSpPr>
        <p:sp>
          <p:nvSpPr>
            <p:cNvPr id="3" name="曲折矢印 2"/>
            <p:cNvSpPr/>
            <p:nvPr/>
          </p:nvSpPr>
          <p:spPr>
            <a:xfrm rot="5400000">
              <a:off x="6615023" y="2129178"/>
              <a:ext cx="1550538" cy="1962895"/>
            </a:xfrm>
            <a:prstGeom prst="bentArrow">
              <a:avLst>
                <a:gd name="adj1" fmla="val 39320"/>
                <a:gd name="adj2" fmla="val 44826"/>
                <a:gd name="adj3" fmla="val 31799"/>
                <a:gd name="adj4" fmla="val 20802"/>
              </a:avLst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eaVert" rtlCol="0" anchor="t" anchorCtr="0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22" name="テキスト ボックス 21"/>
            <p:cNvSpPr txBox="1"/>
            <p:nvPr/>
          </p:nvSpPr>
          <p:spPr>
            <a:xfrm rot="16200000">
              <a:off x="7290259" y="2005036"/>
              <a:ext cx="615553" cy="12243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ja-JP" altLang="en-US" sz="2800" dirty="0" err="1">
                  <a:solidFill>
                    <a:schemeClr val="bg1"/>
                  </a:solidFill>
                </a:rPr>
                <a:t>ｔ</a:t>
              </a:r>
              <a:r>
                <a:rPr kumimoji="1" lang="ja-JP" altLang="en-US" sz="2800" dirty="0" smtClean="0">
                  <a:solidFill>
                    <a:schemeClr val="bg1"/>
                  </a:solidFill>
                </a:rPr>
                <a:t>検定</a:t>
              </a:r>
              <a:endParaRPr kumimoji="1" lang="ja-JP" altLang="en-US" sz="28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25" name="Straight Connector 2"/>
          <p:cNvCxnSpPr/>
          <p:nvPr/>
        </p:nvCxnSpPr>
        <p:spPr>
          <a:xfrm>
            <a:off x="644149" y="1904085"/>
            <a:ext cx="0" cy="311758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4"/>
          <p:cNvCxnSpPr/>
          <p:nvPr/>
        </p:nvCxnSpPr>
        <p:spPr>
          <a:xfrm>
            <a:off x="644149" y="5021666"/>
            <a:ext cx="428760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正方形/長方形 30"/>
          <p:cNvSpPr/>
          <p:nvPr/>
        </p:nvSpPr>
        <p:spPr>
          <a:xfrm>
            <a:off x="1238127" y="3173265"/>
            <a:ext cx="1121303" cy="184357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229012" y="186528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4</a:t>
            </a:r>
            <a:endParaRPr kumimoji="1" lang="ja-JP" altLang="en-US" b="1" dirty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56649" y="2349277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3.5</a:t>
            </a:r>
            <a:endParaRPr kumimoji="1" lang="ja-JP" altLang="en-US" b="1" dirty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235858" y="282223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3</a:t>
            </a:r>
            <a:endParaRPr kumimoji="1" lang="ja-JP" altLang="en-US" b="1" dirty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62314" y="3340751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2.5</a:t>
            </a:r>
            <a:endParaRPr kumimoji="1" lang="ja-JP" altLang="en-US" b="1" dirty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235438" y="3855535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2</a:t>
            </a:r>
            <a:endParaRPr kumimoji="1" lang="ja-JP" altLang="en-US" b="1" dirty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60957" y="4300558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1.5</a:t>
            </a:r>
            <a:endParaRPr kumimoji="1" lang="ja-JP" altLang="en-US" b="1" dirty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228048" y="479483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1</a:t>
            </a:r>
            <a:endParaRPr kumimoji="1" lang="ja-JP" altLang="en-US" b="1" dirty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39" name="正方形/長方形 38"/>
          <p:cNvSpPr/>
          <p:nvPr/>
        </p:nvSpPr>
        <p:spPr>
          <a:xfrm>
            <a:off x="3209145" y="2640021"/>
            <a:ext cx="1121303" cy="237681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787923" y="5034735"/>
            <a:ext cx="2454435" cy="4441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ジャージ・スウェット</a:t>
            </a:r>
            <a:endParaRPr kumimoji="1" lang="ja-JP" altLang="en-US" dirty="0"/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3335307" y="5035231"/>
            <a:ext cx="1054875" cy="4441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普段着</a:t>
            </a:r>
            <a:endParaRPr kumimoji="1" lang="ja-JP" altLang="en-US" dirty="0"/>
          </a:p>
        </p:txBody>
      </p:sp>
      <p:cxnSp>
        <p:nvCxnSpPr>
          <p:cNvPr id="42" name="直線コネクタ 41"/>
          <p:cNvCxnSpPr/>
          <p:nvPr/>
        </p:nvCxnSpPr>
        <p:spPr>
          <a:xfrm>
            <a:off x="558641" y="2094477"/>
            <a:ext cx="171016" cy="0"/>
          </a:xfrm>
          <a:prstGeom prst="line">
            <a:avLst/>
          </a:prstGeom>
          <a:ln w="127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" name="直線コネクタ 42"/>
          <p:cNvCxnSpPr/>
          <p:nvPr/>
        </p:nvCxnSpPr>
        <p:spPr>
          <a:xfrm>
            <a:off x="558641" y="2571356"/>
            <a:ext cx="171016" cy="0"/>
          </a:xfrm>
          <a:prstGeom prst="line">
            <a:avLst/>
          </a:prstGeom>
          <a:ln w="127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直線コネクタ 43"/>
          <p:cNvCxnSpPr/>
          <p:nvPr/>
        </p:nvCxnSpPr>
        <p:spPr>
          <a:xfrm>
            <a:off x="558640" y="3006856"/>
            <a:ext cx="171016" cy="0"/>
          </a:xfrm>
          <a:prstGeom prst="line">
            <a:avLst/>
          </a:prstGeom>
          <a:ln w="127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5" name="直線コネクタ 44"/>
          <p:cNvCxnSpPr/>
          <p:nvPr/>
        </p:nvCxnSpPr>
        <p:spPr>
          <a:xfrm>
            <a:off x="558641" y="3523862"/>
            <a:ext cx="171016" cy="0"/>
          </a:xfrm>
          <a:prstGeom prst="line">
            <a:avLst/>
          </a:prstGeom>
          <a:ln w="127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直線コネクタ 45"/>
          <p:cNvCxnSpPr/>
          <p:nvPr/>
        </p:nvCxnSpPr>
        <p:spPr>
          <a:xfrm>
            <a:off x="560250" y="4019002"/>
            <a:ext cx="171016" cy="0"/>
          </a:xfrm>
          <a:prstGeom prst="line">
            <a:avLst/>
          </a:prstGeom>
          <a:ln w="127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直線コネクタ 46"/>
          <p:cNvCxnSpPr/>
          <p:nvPr/>
        </p:nvCxnSpPr>
        <p:spPr>
          <a:xfrm>
            <a:off x="558639" y="4494687"/>
            <a:ext cx="171016" cy="0"/>
          </a:xfrm>
          <a:prstGeom prst="line">
            <a:avLst/>
          </a:prstGeom>
          <a:ln w="127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8" name="テキスト ボックス 47"/>
          <p:cNvSpPr txBox="1"/>
          <p:nvPr/>
        </p:nvSpPr>
        <p:spPr>
          <a:xfrm>
            <a:off x="1405651" y="3275715"/>
            <a:ext cx="8899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2.87%</a:t>
            </a:r>
            <a:endParaRPr kumimoji="1" lang="ja-JP" altLang="en-US" sz="2000" b="1" dirty="0">
              <a:solidFill>
                <a:schemeClr val="bg1"/>
              </a:solidFill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49" name="テキスト ボックス 48"/>
          <p:cNvSpPr txBox="1"/>
          <p:nvPr/>
        </p:nvSpPr>
        <p:spPr>
          <a:xfrm>
            <a:off x="3380470" y="2743312"/>
            <a:ext cx="8899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3.41</a:t>
            </a:r>
            <a:r>
              <a:rPr kumimoji="1" lang="en-US" altLang="ja-JP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%</a:t>
            </a:r>
            <a:endParaRPr kumimoji="1" lang="ja-JP" altLang="en-US" sz="2000" b="1" dirty="0">
              <a:solidFill>
                <a:schemeClr val="bg1"/>
              </a:solidFill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5" name="下矢印 4"/>
          <p:cNvSpPr/>
          <p:nvPr/>
        </p:nvSpPr>
        <p:spPr>
          <a:xfrm>
            <a:off x="4447731" y="3151627"/>
            <a:ext cx="356400" cy="658800"/>
          </a:xfrm>
          <a:prstGeom prst="downArrow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ysClr val="windowText" lastClr="000000"/>
              </a:solidFill>
            </a:endParaRPr>
          </a:p>
        </p:txBody>
      </p:sp>
      <p:sp>
        <p:nvSpPr>
          <p:cNvPr id="50" name="テキスト ボックス 49"/>
          <p:cNvSpPr txBox="1"/>
          <p:nvPr/>
        </p:nvSpPr>
        <p:spPr>
          <a:xfrm flipH="1">
            <a:off x="-1" y="0"/>
            <a:ext cx="4922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仮説④の検証</a:t>
            </a:r>
            <a:endParaRPr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1645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ローチャート: 代替処理 2"/>
          <p:cNvSpPr/>
          <p:nvPr/>
        </p:nvSpPr>
        <p:spPr>
          <a:xfrm>
            <a:off x="159337" y="811881"/>
            <a:ext cx="2879481" cy="2025892"/>
          </a:xfrm>
          <a:prstGeom prst="flowChartAlternateProcess">
            <a:avLst/>
          </a:prstGeom>
          <a:solidFill>
            <a:srgbClr val="0C44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180000" bIns="0" rtlCol="0" anchor="ctr"/>
          <a:lstStyle/>
          <a:p>
            <a:pPr algn="ctr"/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ジャージ・</a:t>
            </a:r>
            <a:endParaRPr lang="en-US" altLang="ja-JP" sz="32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スウェットを</a:t>
            </a:r>
            <a:endParaRPr lang="en-US" altLang="ja-JP" sz="32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着ている</a:t>
            </a:r>
            <a:endParaRPr lang="en-US" altLang="ja-JP" sz="32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学生</a:t>
            </a:r>
            <a:r>
              <a:rPr lang="ja-JP" altLang="en-US" sz="32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が</a:t>
            </a:r>
            <a:r>
              <a:rPr lang="ja-JP" altLang="en-US" sz="3200" b="1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多い</a:t>
            </a:r>
            <a:endParaRPr lang="en-US" altLang="ja-JP" sz="3200" b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endParaRPr kumimoji="1" lang="ja-JP" altLang="en-US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1" name="フローチャート: 代替処理 10"/>
          <p:cNvSpPr/>
          <p:nvPr/>
        </p:nvSpPr>
        <p:spPr>
          <a:xfrm>
            <a:off x="5857061" y="1029730"/>
            <a:ext cx="3212798" cy="1528760"/>
          </a:xfrm>
          <a:prstGeom prst="flowChartAlternateProcess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36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高校生から</a:t>
            </a:r>
            <a:r>
              <a:rPr lang="ja-JP" altLang="en-US" sz="36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</a:t>
            </a:r>
            <a:r>
              <a:rPr lang="ja-JP" altLang="en-US" sz="36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大学イメージ</a:t>
            </a:r>
            <a:endParaRPr kumimoji="1" lang="ja-JP" altLang="en-US" sz="20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8" name="右矢印 7"/>
          <p:cNvSpPr/>
          <p:nvPr/>
        </p:nvSpPr>
        <p:spPr>
          <a:xfrm>
            <a:off x="3274710" y="1469979"/>
            <a:ext cx="2582351" cy="718356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endParaRPr kumimoji="1" lang="ja-JP" altLang="en-US" sz="32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1" y="2905410"/>
            <a:ext cx="9144000" cy="707886"/>
          </a:xfrm>
          <a:prstGeom prst="rect">
            <a:avLst/>
          </a:prstGeom>
          <a:noFill/>
          <a:ln w="38100">
            <a:solidFill>
              <a:schemeClr val="tx2"/>
            </a:solidFill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ja-JP" altLang="en-US" sz="4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イメージの悪い大学への進学希望者</a:t>
            </a:r>
            <a:endParaRPr lang="ja-JP" altLang="en-US" sz="4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388258" y="5029820"/>
            <a:ext cx="83674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i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個人の「</a:t>
            </a:r>
            <a:r>
              <a:rPr lang="ja-JP" altLang="en-US" sz="4000" i="1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まあいっか</a:t>
            </a:r>
            <a:r>
              <a:rPr lang="ja-JP" altLang="en-US" sz="4000" i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」が</a:t>
            </a:r>
            <a:endParaRPr lang="en-US" altLang="ja-JP" sz="4000" i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4000" i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高校生の</a:t>
            </a:r>
            <a:r>
              <a:rPr lang="ja-JP" altLang="en-US" sz="4000" i="1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</a:t>
            </a:r>
            <a:r>
              <a:rPr lang="ja-JP" altLang="en-US" sz="4000" i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選択に影響！</a:t>
            </a:r>
            <a:endParaRPr lang="en-US" altLang="ja-JP" sz="4000" i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 flipH="1">
            <a:off x="1" y="0"/>
            <a:ext cx="4276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仮説④の考察</a:t>
            </a:r>
            <a:endParaRPr lang="en-US" altLang="ja-JP" sz="4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 rotWithShape="1">
          <a:blip r:embed="rId2"/>
          <a:srcRect t="14912" r="-12088"/>
          <a:stretch/>
        </p:blipFill>
        <p:spPr>
          <a:xfrm>
            <a:off x="503824" y="4002452"/>
            <a:ext cx="1095254" cy="1544080"/>
          </a:xfrm>
          <a:prstGeom prst="rect">
            <a:avLst/>
          </a:prstGeom>
        </p:spPr>
      </p:pic>
      <p:sp>
        <p:nvSpPr>
          <p:cNvPr id="6" name="雲形吹き出し 5"/>
          <p:cNvSpPr/>
          <p:nvPr/>
        </p:nvSpPr>
        <p:spPr>
          <a:xfrm>
            <a:off x="3462806" y="229098"/>
            <a:ext cx="2206160" cy="1227883"/>
          </a:xfrm>
          <a:prstGeom prst="cloudCallout">
            <a:avLst>
              <a:gd name="adj1" fmla="val -443"/>
              <a:gd name="adj2" fmla="val 75112"/>
            </a:avLst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32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悪</a:t>
            </a:r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影響</a:t>
            </a:r>
            <a:endParaRPr lang="ja-JP" altLang="en-US" sz="32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4" name="円/楕円 13"/>
          <p:cNvSpPr/>
          <p:nvPr/>
        </p:nvSpPr>
        <p:spPr>
          <a:xfrm>
            <a:off x="7764956" y="3473546"/>
            <a:ext cx="1207477" cy="1190908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36000" rIns="0" numCol="2" spcCol="0" rtlCol="0" anchor="ctr"/>
          <a:lstStyle/>
          <a:p>
            <a:pPr algn="ctr"/>
            <a:r>
              <a:rPr lang="ja-JP" altLang="en-US" sz="36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減少</a:t>
            </a:r>
            <a:endParaRPr lang="ja-JP" altLang="en-US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2" name="Down Arrow 4"/>
          <p:cNvSpPr/>
          <p:nvPr/>
        </p:nvSpPr>
        <p:spPr>
          <a:xfrm>
            <a:off x="3928441" y="3809272"/>
            <a:ext cx="1353609" cy="1116553"/>
          </a:xfrm>
          <a:prstGeom prst="downArrow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5282050" y="6324896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する可能性がある</a:t>
            </a:r>
            <a:endParaRPr lang="en-US" sz="2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46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9176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 animBg="1"/>
      <p:bldP spid="14" grpId="0" animBg="1"/>
      <p:bldP spid="12" grpId="0" animBg="1"/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右矢印吹き出し 18"/>
          <p:cNvSpPr/>
          <p:nvPr/>
        </p:nvSpPr>
        <p:spPr>
          <a:xfrm>
            <a:off x="3881064" y="908751"/>
            <a:ext cx="2632851" cy="1903666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 flipH="1">
            <a:off x="1" y="0"/>
            <a:ext cx="28574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発表の手順</a:t>
            </a:r>
            <a:endParaRPr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1" name="右矢印吹き出し 10"/>
          <p:cNvSpPr/>
          <p:nvPr/>
        </p:nvSpPr>
        <p:spPr>
          <a:xfrm>
            <a:off x="626408" y="1276346"/>
            <a:ext cx="1066800" cy="4644918"/>
          </a:xfrm>
          <a:prstGeom prst="rightArrowCallout">
            <a:avLst/>
          </a:prstGeom>
          <a:noFill/>
          <a:ln w="3810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背景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3" name="右矢印吹き出し 32"/>
          <p:cNvSpPr/>
          <p:nvPr/>
        </p:nvSpPr>
        <p:spPr>
          <a:xfrm>
            <a:off x="1722049" y="1276346"/>
            <a:ext cx="1066800" cy="4644918"/>
          </a:xfrm>
          <a:prstGeom prst="rightArrowCallout">
            <a:avLst/>
          </a:prstGeom>
          <a:noFill/>
          <a:ln w="3810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目的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6" name="右矢印吹き出し 35"/>
          <p:cNvSpPr/>
          <p:nvPr/>
        </p:nvSpPr>
        <p:spPr>
          <a:xfrm>
            <a:off x="2817690" y="1032484"/>
            <a:ext cx="1066800" cy="2378803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仮説①仮説②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7" name="右矢印吹き出し 36"/>
          <p:cNvSpPr/>
          <p:nvPr/>
        </p:nvSpPr>
        <p:spPr>
          <a:xfrm>
            <a:off x="2817690" y="352590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</a:t>
            </a:r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③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8" name="右矢印吹き出し 37"/>
          <p:cNvSpPr/>
          <p:nvPr/>
        </p:nvSpPr>
        <p:spPr>
          <a:xfrm>
            <a:off x="2817690" y="490354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仮説④</a:t>
            </a:r>
            <a:endParaRPr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7641820" y="1276342"/>
            <a:ext cx="684448" cy="4644922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まとめ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5" name="右矢印吹き出し 44"/>
          <p:cNvSpPr/>
          <p:nvPr/>
        </p:nvSpPr>
        <p:spPr>
          <a:xfrm>
            <a:off x="3881065" y="3028967"/>
            <a:ext cx="2632850" cy="1558611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観察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調査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6" name="右矢印吹き出し 45"/>
          <p:cNvSpPr/>
          <p:nvPr/>
        </p:nvSpPr>
        <p:spPr>
          <a:xfrm>
            <a:off x="3884490" y="4788778"/>
            <a:ext cx="2632850" cy="1956510"/>
          </a:xfrm>
          <a:prstGeom prst="rightArrowCallout">
            <a:avLst/>
          </a:prstGeom>
          <a:noFill/>
          <a:ln w="3810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高校生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5" name="右矢印吹き出し 14"/>
          <p:cNvSpPr/>
          <p:nvPr/>
        </p:nvSpPr>
        <p:spPr>
          <a:xfrm>
            <a:off x="6546181" y="1032484"/>
            <a:ext cx="1066800" cy="2378803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kumimoji="1"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①結果②</a:t>
            </a:r>
            <a:endParaRPr kumimoji="1" lang="en-US" altLang="ja-JP" sz="28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6" name="右矢印吹き出し 15"/>
          <p:cNvSpPr/>
          <p:nvPr/>
        </p:nvSpPr>
        <p:spPr>
          <a:xfrm>
            <a:off x="6546181" y="352590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③</a:t>
            </a:r>
            <a:endParaRPr kumimoji="1"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7" name="右矢印吹き出し 16"/>
          <p:cNvSpPr/>
          <p:nvPr/>
        </p:nvSpPr>
        <p:spPr>
          <a:xfrm>
            <a:off x="6546181" y="4903545"/>
            <a:ext cx="1066800" cy="1253907"/>
          </a:xfrm>
          <a:prstGeom prst="rightArrowCallout">
            <a:avLst/>
          </a:prstGeom>
          <a:noFill/>
          <a:ln w="38100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</a:t>
            </a:r>
            <a:r>
              <a:rPr lang="ja-JP" altLang="en-US" sz="28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④</a:t>
            </a:r>
            <a:endParaRPr lang="ja-JP" altLang="en-US" sz="2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7645245" y="1276342"/>
            <a:ext cx="684448" cy="464492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まとめ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47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45643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48</a:t>
            </a:fld>
            <a:endParaRPr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 flipH="1">
            <a:off x="1" y="0"/>
            <a:ext cx="17936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まとめ</a:t>
            </a:r>
            <a:endParaRPr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11456" y="731019"/>
            <a:ext cx="8939560" cy="1077218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①人目を気にする度合いが高いほど、「</a:t>
            </a:r>
            <a:r>
              <a:rPr lang="ja-JP" altLang="en-US" sz="3200" dirty="0" smtClean="0">
                <a:solidFill>
                  <a:schemeClr val="accent2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服装の規範</a:t>
            </a:r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」と「</a:t>
            </a:r>
            <a:r>
              <a:rPr lang="ja-JP" altLang="en-US" sz="3200" dirty="0" smtClean="0">
                <a:solidFill>
                  <a:schemeClr val="accent3">
                    <a:lumMod val="50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着ていけるか</a:t>
            </a:r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」のズレは小さい</a:t>
            </a:r>
            <a:endParaRPr lang="ja-JP" altLang="en-US" sz="3200" dirty="0">
              <a:solidFill>
                <a:srgbClr val="C0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8" name="円形吹き出し 7"/>
          <p:cNvSpPr/>
          <p:nvPr/>
        </p:nvSpPr>
        <p:spPr>
          <a:xfrm>
            <a:off x="7680259" y="9095"/>
            <a:ext cx="1276479" cy="760400"/>
          </a:xfrm>
          <a:prstGeom prst="wedgeEllipseCallout">
            <a:avLst>
              <a:gd name="adj1" fmla="val -35262"/>
              <a:gd name="adj2" fmla="val 60275"/>
            </a:avLst>
          </a:prstGeom>
          <a:solidFill>
            <a:schemeClr val="accent2"/>
          </a:solidFill>
          <a:ln w="5715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ja-JP" altLang="en-US" sz="2800" b="1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理想</a:t>
            </a:r>
            <a:endParaRPr lang="ja-JP" altLang="en-US" sz="2800" b="1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11457" y="2404751"/>
            <a:ext cx="8939560" cy="1077218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ja-JP" altLang="en-US" sz="32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②人目につく公共交通の方が、</a:t>
            </a:r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</a:t>
            </a:r>
            <a:r>
              <a:rPr lang="ja-JP" altLang="en-US" sz="3200" dirty="0">
                <a:solidFill>
                  <a:schemeClr val="accent2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服装の規範</a:t>
            </a:r>
            <a:r>
              <a:rPr lang="ja-JP" altLang="en-US" sz="32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」と「</a:t>
            </a:r>
            <a:r>
              <a:rPr lang="ja-JP" altLang="en-US" sz="3200" dirty="0">
                <a:solidFill>
                  <a:schemeClr val="accent3">
                    <a:lumMod val="50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着ていけるか</a:t>
            </a:r>
            <a:r>
              <a:rPr lang="ja-JP" altLang="en-US" sz="32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」の</a:t>
            </a:r>
            <a:r>
              <a:rPr lang="ja-JP" altLang="en-US" sz="32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ズレが小さい</a:t>
            </a:r>
            <a:endParaRPr lang="ja-JP" altLang="en-US" sz="32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2" name="円形吹き出し 11"/>
          <p:cNvSpPr/>
          <p:nvPr/>
        </p:nvSpPr>
        <p:spPr>
          <a:xfrm>
            <a:off x="7308722" y="1675024"/>
            <a:ext cx="1276479" cy="760400"/>
          </a:xfrm>
          <a:prstGeom prst="wedgeEllipseCallout">
            <a:avLst>
              <a:gd name="adj1" fmla="val -35262"/>
              <a:gd name="adj2" fmla="val 60275"/>
            </a:avLst>
          </a:prstGeom>
          <a:solidFill>
            <a:schemeClr val="accent2"/>
          </a:solidFill>
          <a:ln w="5715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ja-JP" altLang="en-US" sz="2800" b="1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理想</a:t>
            </a:r>
            <a:endParaRPr lang="ja-JP" altLang="en-US" sz="2800" b="1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pic>
        <p:nvPicPr>
          <p:cNvPr id="14" name="図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3192" y="1855717"/>
            <a:ext cx="491403" cy="671583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7950" y="1855717"/>
            <a:ext cx="860475" cy="634034"/>
          </a:xfrm>
          <a:prstGeom prst="rect">
            <a:avLst/>
          </a:prstGeom>
        </p:spPr>
      </p:pic>
      <p:grpSp>
        <p:nvGrpSpPr>
          <p:cNvPr id="21" name="グループ化 20"/>
          <p:cNvGrpSpPr/>
          <p:nvPr/>
        </p:nvGrpSpPr>
        <p:grpSpPr>
          <a:xfrm>
            <a:off x="111455" y="5397822"/>
            <a:ext cx="8939560" cy="1353557"/>
            <a:chOff x="111457" y="5356125"/>
            <a:chExt cx="8939560" cy="1353557"/>
          </a:xfrm>
        </p:grpSpPr>
        <p:sp>
          <p:nvSpPr>
            <p:cNvPr id="7" name="テキスト ボックス 6"/>
            <p:cNvSpPr txBox="1"/>
            <p:nvPr/>
          </p:nvSpPr>
          <p:spPr>
            <a:xfrm>
              <a:off x="111457" y="5632464"/>
              <a:ext cx="8939560" cy="1077218"/>
            </a:xfrm>
            <a:prstGeom prst="rect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ja-JP" altLang="en-US" sz="32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④ジャージ</a:t>
              </a:r>
              <a:r>
                <a:rPr lang="ja-JP" altLang="en-US" sz="32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や</a:t>
              </a:r>
              <a:r>
                <a:rPr lang="ja-JP" altLang="en-US" sz="32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スウェットを着ている方が</a:t>
              </a:r>
              <a:endParaRPr lang="en-US" altLang="ja-JP" sz="32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r>
                <a:rPr lang="ja-JP" altLang="en-US" sz="32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高校生からの大学イメージは</a:t>
              </a:r>
              <a:r>
                <a:rPr lang="ja-JP" altLang="en-US" sz="3200" dirty="0" smtClean="0">
                  <a:solidFill>
                    <a:srgbClr val="C0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悪くなる</a:t>
              </a:r>
              <a:endParaRPr lang="ja-JP" altLang="en-US" sz="3200" dirty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pic>
          <p:nvPicPr>
            <p:cNvPr id="16" name="図 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47899" y="5356125"/>
              <a:ext cx="796492" cy="1311860"/>
            </a:xfrm>
            <a:prstGeom prst="rect">
              <a:avLst/>
            </a:prstGeom>
          </p:spPr>
        </p:pic>
      </p:grpSp>
      <p:sp>
        <p:nvSpPr>
          <p:cNvPr id="22" name="テキスト ボックス 21"/>
          <p:cNvSpPr txBox="1"/>
          <p:nvPr/>
        </p:nvSpPr>
        <p:spPr>
          <a:xfrm>
            <a:off x="111455" y="4075988"/>
            <a:ext cx="8939560" cy="1077218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ja-JP" altLang="en-US" sz="32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③</a:t>
            </a:r>
            <a:r>
              <a:rPr lang="ja-JP" altLang="en-US" sz="3200" dirty="0" smtClean="0">
                <a:solidFill>
                  <a:schemeClr val="accent2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理想</a:t>
            </a:r>
            <a:r>
              <a:rPr lang="ja-JP" altLang="en-US" sz="32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と</a:t>
            </a:r>
            <a:r>
              <a:rPr lang="ja-JP" altLang="en-US" sz="3200" dirty="0" smtClean="0">
                <a:solidFill>
                  <a:schemeClr val="accent3">
                    <a:lumMod val="50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現実</a:t>
            </a:r>
            <a:r>
              <a:rPr lang="ja-JP" altLang="en-US" sz="32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のズレが大きい大学の方が、</a:t>
            </a:r>
            <a:endParaRPr lang="en-US" altLang="ja-JP" sz="32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32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実際のジャージ・スウェット率が高くなる</a:t>
            </a:r>
            <a:endParaRPr lang="ja-JP" altLang="en-US" sz="32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0" name="円形吹き出し 9"/>
          <p:cNvSpPr/>
          <p:nvPr/>
        </p:nvSpPr>
        <p:spPr>
          <a:xfrm>
            <a:off x="1138159" y="1756878"/>
            <a:ext cx="1310944" cy="770422"/>
          </a:xfrm>
          <a:prstGeom prst="wedgeEllipseCallout">
            <a:avLst>
              <a:gd name="adj1" fmla="val 34468"/>
              <a:gd name="adj2" fmla="val -60291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ja-JP" altLang="en-US" sz="2800" b="1" dirty="0">
                <a:solidFill>
                  <a:prstClr val="white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現実</a:t>
            </a:r>
          </a:p>
        </p:txBody>
      </p:sp>
      <p:sp>
        <p:nvSpPr>
          <p:cNvPr id="13" name="円形吹き出し 12"/>
          <p:cNvSpPr/>
          <p:nvPr/>
        </p:nvSpPr>
        <p:spPr>
          <a:xfrm>
            <a:off x="896816" y="3464110"/>
            <a:ext cx="1310944" cy="770422"/>
          </a:xfrm>
          <a:prstGeom prst="wedgeEllipseCallout">
            <a:avLst>
              <a:gd name="adj1" fmla="val 34468"/>
              <a:gd name="adj2" fmla="val -60291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ja-JP" altLang="en-US" sz="2800" b="1" dirty="0">
                <a:solidFill>
                  <a:prstClr val="white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現実</a:t>
            </a:r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6143" y="3723887"/>
            <a:ext cx="533400" cy="112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67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22" grpId="0" animBg="1"/>
      <p:bldP spid="1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テキスト ボックス 25"/>
          <p:cNvSpPr txBox="1"/>
          <p:nvPr/>
        </p:nvSpPr>
        <p:spPr>
          <a:xfrm flipH="1">
            <a:off x="1" y="0"/>
            <a:ext cx="18037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まとめ</a:t>
            </a:r>
            <a:endParaRPr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7" name="スライド番号プレースホルダー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491D8-BFDF-4541-99B4-3A0F99595DD1}" type="slidenum">
              <a:rPr lang="en-US" altLang="ja-JP" smtClean="0"/>
              <a:pPr/>
              <a:t>49</a:t>
            </a:fld>
            <a:endParaRPr lang="ja-JP" altLang="en-US" dirty="0"/>
          </a:p>
        </p:txBody>
      </p:sp>
      <p:sp>
        <p:nvSpPr>
          <p:cNvPr id="43" name="正方形/長方形 42"/>
          <p:cNvSpPr/>
          <p:nvPr/>
        </p:nvSpPr>
        <p:spPr>
          <a:xfrm>
            <a:off x="4708826" y="765481"/>
            <a:ext cx="3703483" cy="547988"/>
          </a:xfrm>
          <a:prstGeom prst="rect">
            <a:avLst/>
          </a:prstGeom>
          <a:solidFill>
            <a:srgbClr val="0C44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交通手段</a:t>
            </a:r>
            <a:endParaRPr kumimoji="1" lang="ja-JP" alt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617838" y="765784"/>
            <a:ext cx="3775134" cy="547988"/>
          </a:xfrm>
          <a:prstGeom prst="rect">
            <a:avLst/>
          </a:prstGeom>
          <a:solidFill>
            <a:srgbClr val="0C44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人目を気にする度合い</a:t>
            </a:r>
            <a:endParaRPr lang="ja-JP" altLang="en-US" sz="28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grpSp>
        <p:nvGrpSpPr>
          <p:cNvPr id="2" name="グループ化 1"/>
          <p:cNvGrpSpPr/>
          <p:nvPr/>
        </p:nvGrpSpPr>
        <p:grpSpPr>
          <a:xfrm>
            <a:off x="6695945" y="1568693"/>
            <a:ext cx="1688383" cy="709716"/>
            <a:chOff x="6794931" y="1793761"/>
            <a:chExt cx="1688383" cy="793865"/>
          </a:xfrm>
        </p:grpSpPr>
        <p:pic>
          <p:nvPicPr>
            <p:cNvPr id="38" name="図 3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94931" y="1856938"/>
              <a:ext cx="925881" cy="682228"/>
            </a:xfrm>
            <a:prstGeom prst="rect">
              <a:avLst/>
            </a:prstGeom>
          </p:spPr>
        </p:pic>
        <p:pic>
          <p:nvPicPr>
            <p:cNvPr id="39" name="図 3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89261" y="1793761"/>
              <a:ext cx="594053" cy="793865"/>
            </a:xfrm>
            <a:prstGeom prst="rect">
              <a:avLst/>
            </a:prstGeom>
          </p:spPr>
        </p:pic>
      </p:grpSp>
      <p:pic>
        <p:nvPicPr>
          <p:cNvPr id="35" name="図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5707" y="1438681"/>
            <a:ext cx="378540" cy="946348"/>
          </a:xfrm>
          <a:prstGeom prst="rect">
            <a:avLst/>
          </a:prstGeom>
        </p:spPr>
      </p:pic>
      <p:pic>
        <p:nvPicPr>
          <p:cNvPr id="48" name="図 4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5569" y="1428031"/>
            <a:ext cx="321026" cy="946348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1988700" y="131671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高いグループ</a:t>
            </a:r>
            <a:endParaRPr kumimoji="1" lang="ja-JP" altLang="en-US" sz="2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1" name="左右矢印 10"/>
          <p:cNvSpPr/>
          <p:nvPr/>
        </p:nvSpPr>
        <p:spPr>
          <a:xfrm rot="5400000">
            <a:off x="4314312" y="3150970"/>
            <a:ext cx="473175" cy="315854"/>
          </a:xfrm>
          <a:prstGeom prst="leftRightArrow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雲形吹き出し 12"/>
          <p:cNvSpPr/>
          <p:nvPr/>
        </p:nvSpPr>
        <p:spPr>
          <a:xfrm>
            <a:off x="7065884" y="783004"/>
            <a:ext cx="1381275" cy="682274"/>
          </a:xfrm>
          <a:prstGeom prst="cloudCallout">
            <a:avLst>
              <a:gd name="adj1" fmla="val -78575"/>
              <a:gd name="adj2" fmla="val 43122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r>
              <a:rPr lang="ja-JP" altLang="en-US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人目に</a:t>
            </a:r>
            <a:r>
              <a:rPr lang="ja-JP" altLang="en-US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つく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51" name="等号 50"/>
          <p:cNvSpPr/>
          <p:nvPr/>
        </p:nvSpPr>
        <p:spPr>
          <a:xfrm rot="5400000">
            <a:off x="4302751" y="4169701"/>
            <a:ext cx="500598" cy="497967"/>
          </a:xfrm>
          <a:prstGeom prst="mathEqual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1178623" y="4668984"/>
            <a:ext cx="6751505" cy="523220"/>
          </a:xfrm>
          <a:prstGeom prst="rect">
            <a:avLst/>
          </a:prstGeom>
          <a:solidFill>
            <a:schemeClr val="tx2"/>
          </a:solidFill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大学のジャージ・スウェット率</a:t>
            </a:r>
            <a:r>
              <a:rPr lang="ja-JP" altLang="en-US" sz="28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が</a:t>
            </a:r>
            <a:r>
              <a:rPr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高い</a:t>
            </a:r>
            <a:endParaRPr lang="ja-JP" altLang="en-US" sz="28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54" name="右矢印 53"/>
          <p:cNvSpPr/>
          <p:nvPr/>
        </p:nvSpPr>
        <p:spPr>
          <a:xfrm rot="5400000">
            <a:off x="4223172" y="5218382"/>
            <a:ext cx="655454" cy="734658"/>
          </a:xfrm>
          <a:prstGeom prst="rightArrow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1175146" y="5984180"/>
            <a:ext cx="6751506" cy="584775"/>
          </a:xfrm>
          <a:prstGeom prst="rect">
            <a:avLst/>
          </a:prstGeom>
          <a:solidFill>
            <a:schemeClr val="tx2"/>
          </a:solidFill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ja-JP" altLang="en-US" sz="32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高校生からの大学イメージの悪化！</a:t>
            </a:r>
            <a:endParaRPr lang="ja-JP" altLang="en-US" sz="32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530879" y="3902138"/>
            <a:ext cx="7978476" cy="2737559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sz="36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2138083" y="3596258"/>
            <a:ext cx="4789757" cy="596304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理想と現実のズレが</a:t>
            </a:r>
            <a:r>
              <a:rPr kumimoji="1" lang="ja-JP" altLang="en-US" sz="36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大きい</a:t>
            </a:r>
            <a:endParaRPr kumimoji="1" lang="en-US" altLang="ja-JP" sz="3600" dirty="0" smtClean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4" name="右矢印 23"/>
          <p:cNvSpPr/>
          <p:nvPr/>
        </p:nvSpPr>
        <p:spPr>
          <a:xfrm rot="5400000">
            <a:off x="2785800" y="1824170"/>
            <a:ext cx="500598" cy="497967"/>
          </a:xfrm>
          <a:prstGeom prst="rightArrow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右矢印 26"/>
          <p:cNvSpPr/>
          <p:nvPr/>
        </p:nvSpPr>
        <p:spPr>
          <a:xfrm rot="5400000">
            <a:off x="5612026" y="1820001"/>
            <a:ext cx="500598" cy="497967"/>
          </a:xfrm>
          <a:prstGeom prst="rightArrow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5155147" y="132663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公共交通</a:t>
            </a:r>
            <a:endParaRPr kumimoji="1" lang="ja-JP" altLang="en-US" sz="2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530879" y="692912"/>
            <a:ext cx="7978476" cy="2008600"/>
          </a:xfrm>
          <a:prstGeom prst="rect">
            <a:avLst/>
          </a:prstGeom>
          <a:noFill/>
          <a:ln w="38100">
            <a:solidFill>
              <a:srgbClr val="0C443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sz="36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2116114" y="2391512"/>
            <a:ext cx="4789757" cy="615880"/>
          </a:xfrm>
          <a:prstGeom prst="rect">
            <a:avLst/>
          </a:prstGeom>
          <a:solidFill>
            <a:srgbClr val="0C4437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bIns="144000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理想と現実のズレが</a:t>
            </a:r>
            <a:r>
              <a:rPr kumimoji="1" lang="ja-JP" altLang="en-US" sz="36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小さい</a:t>
            </a:r>
            <a:endParaRPr kumimoji="1" lang="en-US" altLang="ja-JP" sz="3600" dirty="0" smtClean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pic>
        <p:nvPicPr>
          <p:cNvPr id="28" name="図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968" y="5136776"/>
            <a:ext cx="796492" cy="1408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89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1" grpId="0" animBg="1"/>
      <p:bldP spid="53" grpId="0" animBg="1"/>
      <p:bldP spid="54" grpId="0" animBg="1"/>
      <p:bldP spid="55" grpId="0" animBg="1"/>
      <p:bldP spid="23" grpId="0" animBg="1"/>
      <p:bldP spid="49" grpId="0" animBg="1"/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253" y="2799911"/>
            <a:ext cx="658214" cy="2372632"/>
          </a:xfrm>
          <a:prstGeom prst="rect">
            <a:avLst/>
          </a:prstGeom>
        </p:spPr>
      </p:pic>
      <p:sp>
        <p:nvSpPr>
          <p:cNvPr id="4" name="雲形吹き出し 3"/>
          <p:cNvSpPr/>
          <p:nvPr/>
        </p:nvSpPr>
        <p:spPr>
          <a:xfrm>
            <a:off x="924467" y="790213"/>
            <a:ext cx="3979106" cy="1794791"/>
          </a:xfrm>
          <a:prstGeom prst="cloudCallout">
            <a:avLst>
              <a:gd name="adj1" fmla="val -54497"/>
              <a:gd name="adj2" fmla="val 64656"/>
            </a:avLst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外出する時</a:t>
            </a:r>
            <a:endParaRPr kumimoji="1" lang="en-US" altLang="ja-JP" sz="32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32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服装</a:t>
            </a:r>
            <a:r>
              <a:rPr lang="ja-JP" altLang="en-US" sz="32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を</a:t>
            </a:r>
            <a:r>
              <a:rPr lang="ja-JP" altLang="en-US" sz="32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選</a:t>
            </a:r>
            <a:r>
              <a:rPr lang="ja-JP" altLang="en-US" sz="32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ぶ</a:t>
            </a:r>
            <a:endParaRPr kumimoji="1" lang="ja-JP" altLang="en-US" sz="32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159034" y="2898336"/>
            <a:ext cx="6003094" cy="707886"/>
          </a:xfrm>
          <a:prstGeom prst="rect">
            <a:avLst/>
          </a:prstGeom>
          <a:noFill/>
        </p:spPr>
        <p:txBody>
          <a:bodyPr wrap="square" rIns="144000" rtlCol="0">
            <a:spAutoFit/>
          </a:bodyPr>
          <a:lstStyle/>
          <a:p>
            <a:pPr algn="ctr"/>
            <a:r>
              <a:rPr kumimoji="1"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必ず何らかの</a:t>
            </a:r>
            <a:r>
              <a:rPr kumimoji="1" lang="ja-JP" altLang="en-US" sz="4000" dirty="0" smtClean="0">
                <a:solidFill>
                  <a:schemeClr val="tx2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交通手段</a:t>
            </a:r>
            <a:r>
              <a:rPr kumimoji="1"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を使う</a:t>
            </a:r>
            <a:endParaRPr kumimoji="1" lang="ja-JP" altLang="en-US" sz="32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851571" y="1684597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32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外出</a:t>
            </a:r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する時</a:t>
            </a:r>
            <a:endParaRPr kumimoji="1" lang="ja-JP" altLang="en-US" sz="32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362260" y="5409957"/>
            <a:ext cx="14157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だが</a:t>
            </a:r>
            <a:r>
              <a:rPr lang="en-US" altLang="ja-JP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…</a:t>
            </a:r>
            <a:endParaRPr kumimoji="1" lang="ja-JP" altLang="en-US" sz="32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2864762" y="5521569"/>
            <a:ext cx="5724644" cy="1200329"/>
          </a:xfrm>
          <a:prstGeom prst="rect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kumimoji="1" lang="ja-JP" altLang="en-US" sz="40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服装</a:t>
            </a:r>
            <a:r>
              <a:rPr kumimoji="1"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と</a:t>
            </a:r>
            <a:r>
              <a:rPr kumimoji="1" lang="ja-JP" altLang="en-US" sz="4000" dirty="0" smtClean="0">
                <a:solidFill>
                  <a:schemeClr val="tx2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交通手段</a:t>
            </a:r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の関係性は</a:t>
            </a:r>
            <a:endParaRPr lang="en-US" altLang="ja-JP" sz="32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わかっていな</a:t>
            </a:r>
            <a:r>
              <a:rPr kumimoji="1" lang="ja-JP" altLang="en-US" sz="32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い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 flipH="1">
            <a:off x="1" y="0"/>
            <a:ext cx="277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背景・目的</a:t>
            </a:r>
            <a:endParaRPr 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pic>
        <p:nvPicPr>
          <p:cNvPr id="23" name="図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006" y="1335565"/>
            <a:ext cx="660400" cy="1320800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2" name="曲折矢印 1"/>
          <p:cNvSpPr/>
          <p:nvPr/>
        </p:nvSpPr>
        <p:spPr>
          <a:xfrm rot="5400000">
            <a:off x="4779823" y="1681020"/>
            <a:ext cx="1418565" cy="930048"/>
          </a:xfrm>
          <a:prstGeom prst="bentArrow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pic>
        <p:nvPicPr>
          <p:cNvPr id="44" name="図 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3186" y="117988"/>
            <a:ext cx="2463251" cy="1179795"/>
          </a:xfrm>
          <a:prstGeom prst="rect">
            <a:avLst/>
          </a:prstGeom>
        </p:spPr>
      </p:pic>
      <p:pic>
        <p:nvPicPr>
          <p:cNvPr id="45" name="図 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9620" y="4549089"/>
            <a:ext cx="983631" cy="549676"/>
          </a:xfrm>
          <a:prstGeom prst="rect">
            <a:avLst/>
          </a:prstGeom>
        </p:spPr>
      </p:pic>
      <p:pic>
        <p:nvPicPr>
          <p:cNvPr id="46" name="図 4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35340" y="3889748"/>
            <a:ext cx="824072" cy="534121"/>
          </a:xfrm>
          <a:prstGeom prst="rect">
            <a:avLst/>
          </a:prstGeom>
        </p:spPr>
      </p:pic>
      <p:pic>
        <p:nvPicPr>
          <p:cNvPr id="47" name="図 4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29469" y="4549089"/>
            <a:ext cx="418798" cy="572357"/>
          </a:xfrm>
          <a:prstGeom prst="rect">
            <a:avLst/>
          </a:prstGeom>
        </p:spPr>
      </p:pic>
      <p:sp>
        <p:nvSpPr>
          <p:cNvPr id="48" name="円/楕円 47"/>
          <p:cNvSpPr/>
          <p:nvPr/>
        </p:nvSpPr>
        <p:spPr>
          <a:xfrm>
            <a:off x="3382209" y="3734234"/>
            <a:ext cx="2723248" cy="1662115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C00000"/>
              </a:solidFill>
            </a:endParaRPr>
          </a:p>
        </p:txBody>
      </p:sp>
      <p:pic>
        <p:nvPicPr>
          <p:cNvPr id="49" name="図 4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32204" y="3997779"/>
            <a:ext cx="772180" cy="646701"/>
          </a:xfrm>
          <a:prstGeom prst="rect">
            <a:avLst/>
          </a:prstGeom>
        </p:spPr>
      </p:pic>
      <p:pic>
        <p:nvPicPr>
          <p:cNvPr id="50" name="図 4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96980" y="4739683"/>
            <a:ext cx="567948" cy="413053"/>
          </a:xfrm>
          <a:prstGeom prst="rect">
            <a:avLst/>
          </a:prstGeom>
        </p:spPr>
      </p:pic>
      <p:pic>
        <p:nvPicPr>
          <p:cNvPr id="51" name="図 5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35930" y="4809122"/>
            <a:ext cx="546100" cy="393700"/>
          </a:xfrm>
          <a:prstGeom prst="rect">
            <a:avLst/>
          </a:prstGeom>
        </p:spPr>
      </p:pic>
      <p:pic>
        <p:nvPicPr>
          <p:cNvPr id="52" name="図 5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19782" y="4056489"/>
            <a:ext cx="533400" cy="406400"/>
          </a:xfrm>
          <a:prstGeom prst="rect">
            <a:avLst/>
          </a:prstGeom>
        </p:spPr>
      </p:pic>
      <p:sp>
        <p:nvSpPr>
          <p:cNvPr id="53" name="円/楕円 52"/>
          <p:cNvSpPr/>
          <p:nvPr/>
        </p:nvSpPr>
        <p:spPr>
          <a:xfrm>
            <a:off x="5585752" y="3734234"/>
            <a:ext cx="2723248" cy="1662115"/>
          </a:xfrm>
          <a:prstGeom prst="ellipse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5461740" y="4186095"/>
            <a:ext cx="372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b="1" dirty="0" smtClean="0">
                <a:solidFill>
                  <a:schemeClr val="accent4"/>
                </a:solidFill>
                <a:latin typeface="HGP創英ﾌﾟﾚｾﾞﾝｽEB" panose="02020800000000000000" pitchFamily="18" charset="-128"/>
                <a:ea typeface="HGP創英ﾌﾟﾚｾﾞﾝｽEB" panose="02020800000000000000" pitchFamily="18" charset="-128"/>
              </a:rPr>
              <a:t>？</a:t>
            </a:r>
            <a:endParaRPr kumimoji="1" lang="ja-JP" altLang="en-US" sz="4400" b="1" dirty="0">
              <a:solidFill>
                <a:schemeClr val="accent4"/>
              </a:solidFill>
              <a:latin typeface="HGP創英ﾌﾟﾚｾﾞﾝｽEB" panose="02020800000000000000" pitchFamily="18" charset="-128"/>
              <a:ea typeface="HGP創英ﾌﾟﾚｾﾞﾝｽEB" panose="02020800000000000000" pitchFamily="18" charset="-128"/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5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75081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/>
      <p:bldP spid="9" grpId="0"/>
      <p:bldP spid="10" grpId="0" animBg="1"/>
      <p:bldP spid="2" grpId="0" animBg="1"/>
      <p:bldP spid="48" grpId="0" animBg="1"/>
      <p:bldP spid="53" grpId="0" animBg="1"/>
      <p:bldP spid="5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50</a:t>
            </a:fld>
            <a:endParaRPr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 flipH="1">
            <a:off x="1" y="0"/>
            <a:ext cx="28826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今後</a:t>
            </a:r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</a:t>
            </a:r>
            <a:r>
              <a:rPr lang="ja-JP" altLang="en-US" sz="4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課題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0" y="768211"/>
            <a:ext cx="9144000" cy="6124754"/>
          </a:xfrm>
          <a:prstGeom prst="rect">
            <a:avLst/>
          </a:prstGeom>
          <a:noFill/>
        </p:spPr>
        <p:txBody>
          <a:bodyPr wrap="square" lIns="72000" rIns="72000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学生</a:t>
            </a:r>
            <a:r>
              <a:rPr lang="ja-JP" altLang="en-US" sz="28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のジャージ・</a:t>
            </a:r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スウェット率を</a:t>
            </a:r>
            <a:r>
              <a:rPr lang="ja-JP" altLang="en-US" sz="28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下げる</a:t>
            </a:r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ためには</a:t>
            </a:r>
            <a:endParaRPr lang="en-US" altLang="ja-JP" sz="28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en-US" altLang="ja-JP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	</a:t>
            </a:r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どうすればよいか</a:t>
            </a:r>
            <a:endParaRPr lang="en-US" altLang="ja-JP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調査の対象を大学生に限らず</a:t>
            </a:r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、</a:t>
            </a:r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一般の方々に拡張</a:t>
            </a:r>
            <a:endParaRPr lang="en-US" altLang="ja-JP" sz="28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関東</a:t>
            </a:r>
            <a:r>
              <a:rPr lang="ja-JP" altLang="en-US" sz="28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</a:t>
            </a:r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大学以外に、地方の大学</a:t>
            </a:r>
            <a:r>
              <a:rPr lang="ja-JP" altLang="en-US" sz="28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や海外の大学に</a:t>
            </a:r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も</a:t>
            </a:r>
            <a:endParaRPr lang="en-US" altLang="ja-JP" sz="28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en-US" altLang="ja-JP" sz="28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	</a:t>
            </a:r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調査</a:t>
            </a:r>
            <a:r>
              <a:rPr lang="ja-JP" altLang="en-US" sz="28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を</a:t>
            </a:r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拡張</a:t>
            </a:r>
            <a:endParaRPr lang="en-US" altLang="ja-JP" sz="28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服装選びの際の条件</a:t>
            </a:r>
            <a:endParaRPr lang="en-US" altLang="ja-JP" sz="28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28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2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2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endParaRPr lang="en-US" altLang="ja-JP" sz="32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32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endParaRPr lang="en-US" altLang="ja-JP" sz="32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</a:t>
            </a:r>
            <a:endParaRPr lang="en-US" altLang="ja-JP" sz="28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32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32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5" name="角丸四角形 4"/>
          <p:cNvSpPr/>
          <p:nvPr/>
        </p:nvSpPr>
        <p:spPr>
          <a:xfrm>
            <a:off x="4331133" y="3468353"/>
            <a:ext cx="3630310" cy="560173"/>
          </a:xfrm>
          <a:prstGeom prst="roundRect">
            <a:avLst/>
          </a:prstGeom>
          <a:solidFill>
            <a:srgbClr val="0C44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0" bIns="36000" rtlCol="0" anchor="ctr"/>
          <a:lstStyle/>
          <a:p>
            <a:r>
              <a:rPr kumimoji="1" lang="en-US" altLang="ja-JP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How(</a:t>
            </a:r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どの交通手段で</a:t>
            </a:r>
            <a:r>
              <a:rPr kumimoji="1" lang="en-US" altLang="ja-JP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  <a:endParaRPr kumimoji="1" lang="ja-JP" altLang="en-US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7" name="Left Arrow 12"/>
          <p:cNvSpPr/>
          <p:nvPr/>
        </p:nvSpPr>
        <p:spPr>
          <a:xfrm>
            <a:off x="3393003" y="3498858"/>
            <a:ext cx="716692" cy="499161"/>
          </a:xfrm>
          <a:prstGeom prst="rightArrow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tIns="0" bIns="72000" rtlCol="0" anchor="ctr"/>
          <a:lstStyle/>
          <a:p>
            <a:pPr algn="ctr"/>
            <a:endParaRPr kumimoji="1" lang="ja-JP" altLang="en-US" sz="36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8" name="角丸四角形 7"/>
          <p:cNvSpPr/>
          <p:nvPr/>
        </p:nvSpPr>
        <p:spPr>
          <a:xfrm>
            <a:off x="4331132" y="4199271"/>
            <a:ext cx="3630311" cy="2268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72000" bIns="144000" rtlCol="0" anchor="ctr"/>
          <a:lstStyle/>
          <a:p>
            <a:r>
              <a:rPr lang="en-US" altLang="ja-JP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Who</a:t>
            </a:r>
            <a:r>
              <a:rPr lang="en-US" altLang="ja-JP" sz="28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</a:t>
            </a:r>
            <a:r>
              <a:rPr lang="ja-JP" altLang="en-US" sz="28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誰と</a:t>
            </a:r>
            <a:r>
              <a:rPr lang="en-US" altLang="ja-JP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</a:p>
          <a:p>
            <a:r>
              <a:rPr kumimoji="1" lang="en-US" altLang="ja-JP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When(</a:t>
            </a:r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いつ</a:t>
            </a:r>
            <a:r>
              <a:rPr kumimoji="1" lang="en-US" altLang="ja-JP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  <a:r>
              <a:rPr lang="en-US" altLang="ja-JP" sz="28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Where(</a:t>
            </a:r>
            <a:r>
              <a:rPr lang="ja-JP" altLang="en-US" sz="28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どこに</a:t>
            </a:r>
            <a:r>
              <a:rPr lang="en-US" altLang="ja-JP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  <a:endParaRPr kumimoji="1" lang="en-US" altLang="ja-JP" sz="28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en-US" altLang="ja-JP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What</a:t>
            </a:r>
            <a:r>
              <a:rPr lang="en-US" altLang="ja-JP" sz="28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</a:t>
            </a:r>
            <a:r>
              <a:rPr lang="ja-JP" altLang="en-US" sz="28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何のために</a:t>
            </a:r>
            <a:r>
              <a:rPr lang="en-US" altLang="ja-JP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  <a:r>
              <a:rPr lang="en-US" altLang="ja-JP" sz="28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Why(</a:t>
            </a:r>
            <a:r>
              <a:rPr lang="ja-JP" altLang="en-US" sz="28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なぜ</a:t>
            </a:r>
            <a:r>
              <a:rPr lang="en-US" altLang="ja-JP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  <a:endParaRPr lang="en-US" altLang="ja-JP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5" name="Left Arrow 12"/>
          <p:cNvSpPr/>
          <p:nvPr/>
        </p:nvSpPr>
        <p:spPr>
          <a:xfrm>
            <a:off x="3393003" y="5129331"/>
            <a:ext cx="716692" cy="499161"/>
          </a:xfrm>
          <a:prstGeom prst="rightArrow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tIns="0" bIns="72000" rtlCol="0" anchor="ctr"/>
          <a:lstStyle/>
          <a:p>
            <a:pPr algn="ctr"/>
            <a:endParaRPr kumimoji="1" lang="ja-JP" altLang="en-US" sz="36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1302254" y="5129331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>
                <a:solidFill>
                  <a:schemeClr val="accent2">
                    <a:lumMod val="7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今後の課題</a:t>
            </a:r>
            <a:endParaRPr kumimoji="1" lang="ja-JP" alt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1302255" y="348683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>
                <a:solidFill>
                  <a:srgbClr val="0C4437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今回の調査</a:t>
            </a:r>
            <a:endParaRPr lang="en-US" altLang="ja-JP" sz="2800" dirty="0">
              <a:solidFill>
                <a:srgbClr val="0C4437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3872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51</a:t>
            </a:fld>
            <a:endParaRPr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4294967295"/>
          </p:nvPr>
        </p:nvSpPr>
        <p:spPr>
          <a:xfrm>
            <a:off x="0" y="2239963"/>
            <a:ext cx="9144000" cy="4351337"/>
          </a:xfrm>
          <a:prstGeom prst="rect">
            <a:avLst/>
          </a:prstGeom>
        </p:spPr>
        <p:txBody>
          <a:bodyPr/>
          <a:lstStyle/>
          <a:p>
            <a:r>
              <a:rPr lang="ja-JP" altLang="en-US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東京大学　　　高見准教授　　　　</a:t>
            </a:r>
            <a:endParaRPr lang="en-US" altLang="ja-JP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東京工業大学　中道助教</a:t>
            </a:r>
            <a:endParaRPr lang="en-US" altLang="ja-JP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慶應</a:t>
            </a:r>
            <a:r>
              <a:rPr lang="ja-JP" altLang="en-US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義塾大学　藪准教授</a:t>
            </a:r>
            <a:endParaRPr lang="en-US" altLang="ja-JP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東京理科大学　寺部教授　</a:t>
            </a:r>
            <a:endParaRPr lang="en-US" altLang="ja-JP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筑波大学　　　秋山教授、白川准教授</a:t>
            </a:r>
            <a:endParaRPr lang="en-US" altLang="ja-JP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アンケートにご協力いただいた学生の皆さん</a:t>
            </a:r>
            <a:endParaRPr lang="en-US" altLang="ja-JP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0" indent="0">
              <a:buNone/>
            </a:pPr>
            <a:r>
              <a:rPr lang="ja-JP" altLang="en-US" dirty="0" smtClean="0"/>
              <a:t>　　</a:t>
            </a:r>
            <a:endParaRPr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 flipH="1">
            <a:off x="1" y="0"/>
            <a:ext cx="4276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謝辞</a:t>
            </a:r>
            <a:endParaRPr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1" y="842962"/>
            <a:ext cx="91439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実習に際してお世話になりました下記の皆様方には、</a:t>
            </a:r>
            <a:endParaRPr lang="en-US" altLang="ja-JP" sz="28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班員一同御礼申し上げます</a:t>
            </a:r>
            <a:endParaRPr 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3315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52</a:t>
            </a:fld>
            <a:endParaRPr lang="ja-JP" altLang="en-US" dirty="0"/>
          </a:p>
        </p:txBody>
      </p:sp>
      <p:sp>
        <p:nvSpPr>
          <p:cNvPr id="4" name="コンテンツ プレースホルダー 2"/>
          <p:cNvSpPr>
            <a:spLocks noGrp="1"/>
          </p:cNvSpPr>
          <p:nvPr>
            <p:ph idx="4294967295"/>
          </p:nvPr>
        </p:nvSpPr>
        <p:spPr>
          <a:xfrm>
            <a:off x="0" y="731838"/>
            <a:ext cx="8659813" cy="6126162"/>
          </a:xfrm>
          <a:prstGeom prst="rect">
            <a:avLst/>
          </a:prstGeom>
        </p:spPr>
        <p:txBody>
          <a:bodyPr/>
          <a:lstStyle/>
          <a:p>
            <a:r>
              <a:rPr lang="ja-JP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大学生の服装と景観・授業態度との関連分析―筑波大学の事例―</a:t>
            </a: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</a:t>
            </a:r>
            <a:r>
              <a:rPr lang="ja-JP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谷口 綾子</a:t>
            </a: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  <a:r>
              <a:rPr lang="en-US" altLang="ja-JP" sz="16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※</a:t>
            </a: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1</a:t>
            </a:r>
            <a:endParaRPr lang="ja-JP" altLang="ja-JP" sz="16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着装規範に関する研究 第</a:t>
            </a: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7</a:t>
            </a:r>
            <a:r>
              <a:rPr lang="ja-JP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報</a:t>
            </a: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</a:t>
            </a:r>
            <a:r>
              <a:rPr lang="ja-JP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牛田聡子、高木修、神山進、阿部久美子、辻幸恵</a:t>
            </a: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)※2 </a:t>
            </a:r>
            <a:endParaRPr lang="ja-JP" altLang="en-US" sz="16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現代若者における自己の身体像と被服</a:t>
            </a: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</a:t>
            </a:r>
            <a:r>
              <a:rPr lang="ja-JP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牛田聡</a:t>
            </a: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</a:p>
          <a:p>
            <a:pPr marL="0" indent="0">
              <a:buNone/>
            </a:pP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  <a:hlinkClick r:id="rId2" action="ppaction://hlinkpres?slideindex=1&amp;slidetitle="/>
              </a:rPr>
              <a:t>http://ci.nii.ac.jp/els/110000483087.pdf?id=ART0000872025&amp;type=pdf&amp;lang=en&amp;host=cinii&amp;order_no=&amp;ppv_type=0&amp;lang_sw=&amp;no=1461308342&amp;cp</a:t>
            </a:r>
            <a:endParaRPr lang="ja-JP" altLang="ja-JP" sz="16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現代大学生の認知された友人関係と自己意識の関連について</a:t>
            </a: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</a:t>
            </a:r>
            <a:r>
              <a:rPr lang="ja-JP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岡田 努</a:t>
            </a: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</a:p>
          <a:p>
            <a:pPr marL="0" indent="0">
              <a:buNone/>
            </a:pP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  <a:hlinkClick r:id="rId2" action="ppaction://hlinkpres?slideindex=1&amp;slidetitle="/>
              </a:rPr>
              <a:t>http://ci.nii.ac.jp/naid/110001893179</a:t>
            </a:r>
            <a:endParaRPr lang="ja-JP" altLang="ja-JP" sz="16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自意識尺度日本語版作製の試み</a:t>
            </a: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</a:t>
            </a:r>
            <a:r>
              <a:rPr lang="ja-JP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菅原 健介</a:t>
            </a: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</a:p>
          <a:p>
            <a:pPr marL="0" indent="0">
              <a:buNone/>
            </a:pP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  <a:hlinkClick r:id="rId2" action="ppaction://hlinkpres?slideindex=1&amp;slidetitle="/>
              </a:rPr>
              <a:t>https://www.jstage.jst.go.jp/article/jjpsy1926/55/3/55_3_184/_pdf</a:t>
            </a:r>
            <a:endParaRPr lang="ja-JP" altLang="ja-JP" sz="16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交通行動が地域愛着に与える影響に関する分析</a:t>
            </a: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</a:t>
            </a:r>
            <a:r>
              <a:rPr lang="ja-JP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萩原 剛、藤井 聡</a:t>
            </a: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</a:p>
          <a:p>
            <a:pPr marL="0" indent="0">
              <a:buNone/>
            </a:pP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  <a:hlinkClick r:id="rId2" action="ppaction://hlinkpres?slideindex=1&amp;slidetitle="/>
              </a:rPr>
              <a:t>https://www.jsce.or.jp/library/open/proc/maglist2/00039/200511_no32/pdf/285.pdf</a:t>
            </a:r>
            <a:endParaRPr lang="ja-JP" altLang="ja-JP" sz="16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大学生における着装基準尺度の研究</a:t>
            </a: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</a:t>
            </a:r>
            <a:r>
              <a:rPr lang="ja-JP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松原 詩緒</a:t>
            </a: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</a:p>
          <a:p>
            <a:pPr marL="0" indent="0">
              <a:buNone/>
            </a:pP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  <a:hlinkClick r:id="rId2" action="ppaction://hlinkpres?slideindex=1&amp;slidetitle="/>
              </a:rPr>
              <a:t>http://dspace.bunka.ac.jp/dspace/bitstream/10457/2273/1/001032223_03.pdf</a:t>
            </a:r>
            <a:endParaRPr lang="ja-JP" altLang="ja-JP" sz="16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高齢者の着装感情や服装への関心度と日常生活・健康状態との関係</a:t>
            </a: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</a:t>
            </a:r>
            <a:r>
              <a:rPr lang="ja-JP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泉 加代子</a:t>
            </a: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</a:p>
          <a:p>
            <a:pPr marL="0" indent="0">
              <a:buNone/>
            </a:pP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  <a:hlinkClick r:id="rId2" action="ppaction://hlinkpres?slideindex=1&amp;slidetitle="/>
              </a:rPr>
              <a:t>https://www.jstage.jst.go.jp/article/transjtmsj1972/55/4/55_4_P141/_pdf</a:t>
            </a:r>
            <a:endParaRPr lang="ja-JP" altLang="ja-JP" sz="16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心理学研究第</a:t>
            </a: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55</a:t>
            </a:r>
            <a:r>
              <a:rPr lang="ja-JP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巻第</a:t>
            </a: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3</a:t>
            </a:r>
            <a:r>
              <a:rPr lang="ja-JP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号</a:t>
            </a: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</a:t>
            </a:r>
            <a:r>
              <a:rPr lang="ja-JP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菅原 健介</a:t>
            </a: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</a:p>
          <a:p>
            <a:pPr marL="0" indent="0">
              <a:buNone/>
            </a:pP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  <a:hlinkClick r:id="rId3"/>
              </a:rPr>
              <a:t>http://www.jstage.jst.go.jp/article/jjpsy1926/55/3/55_3_184/_pdf</a:t>
            </a:r>
            <a:endParaRPr lang="en-US" altLang="ja-JP" sz="16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被服行動と社会心理学</a:t>
            </a: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-</a:t>
            </a:r>
            <a:r>
              <a:rPr lang="ja-JP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装う人間の心と行動</a:t>
            </a: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</a:t>
            </a:r>
            <a:r>
              <a:rPr lang="ja-JP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神山進</a:t>
            </a: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</a:p>
          <a:p>
            <a:r>
              <a:rPr lang="ja-JP" altLang="en-US" sz="16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大学図書館における「場所としての図書館」の利用実態</a:t>
            </a:r>
            <a:r>
              <a:rPr lang="en-US" altLang="ja-JP" sz="16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</a:t>
            </a:r>
            <a:r>
              <a:rPr lang="ja-JP" altLang="en-US" sz="16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立石亜紀子</a:t>
            </a:r>
            <a:r>
              <a:rPr lang="en-US" altLang="ja-JP" sz="16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)※</a:t>
            </a:r>
            <a:r>
              <a:rPr lang="ja-JP" altLang="en-US" sz="16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４</a:t>
            </a:r>
            <a:r>
              <a:rPr lang="en-US" altLang="ja-JP" sz="16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en-US" altLang="ja-JP" sz="1600" dirty="0">
                <a:latin typeface="ＭＳ ゴシック" panose="020B0609070205080204" pitchFamily="49" charset="-128"/>
                <a:ea typeface="ＭＳ ゴシック" panose="020B0609070205080204" pitchFamily="49" charset="-128"/>
                <a:hlinkClick r:id="rId4" action="ppaction://hlinkpres?slideindex=1&amp;slidetitle="/>
              </a:rPr>
              <a:t>http://www.mslis.jp/am2009yoko/02_tateishi.pdf</a:t>
            </a:r>
            <a:endParaRPr lang="ja-JP" altLang="ja-JP" sz="16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ja-JP" altLang="ja-JP" sz="16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 flipH="1">
            <a:off x="1" y="0"/>
            <a:ext cx="2241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参考文献</a:t>
            </a:r>
            <a:endParaRPr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00236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53</a:t>
            </a:fld>
            <a:endParaRPr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4294967295"/>
          </p:nvPr>
        </p:nvSpPr>
        <p:spPr>
          <a:xfrm>
            <a:off x="0" y="3059113"/>
            <a:ext cx="9144000" cy="623887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ja-JP" altLang="en-US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ご</a:t>
            </a:r>
            <a:r>
              <a:rPr lang="ja-JP" altLang="en-US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清聴ありがとうございました。</a:t>
            </a:r>
            <a:endParaRPr lang="ja-JP" altLang="en-US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91890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テキスト ボックス 25"/>
          <p:cNvSpPr txBox="1"/>
          <p:nvPr/>
        </p:nvSpPr>
        <p:spPr>
          <a:xfrm flipH="1">
            <a:off x="1" y="0"/>
            <a:ext cx="18037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まとめ</a:t>
            </a:r>
            <a:endParaRPr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7" name="スライド番号プレースホルダー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491D8-BFDF-4541-99B4-3A0F99595DD1}" type="slidenum">
              <a:rPr lang="en-US" altLang="ja-JP" smtClean="0"/>
              <a:pPr/>
              <a:t>54</a:t>
            </a:fld>
            <a:endParaRPr lang="ja-JP" altLang="en-US" dirty="0"/>
          </a:p>
        </p:txBody>
      </p:sp>
      <p:sp>
        <p:nvSpPr>
          <p:cNvPr id="43" name="正方形/長方形 42"/>
          <p:cNvSpPr/>
          <p:nvPr/>
        </p:nvSpPr>
        <p:spPr>
          <a:xfrm>
            <a:off x="4708826" y="765481"/>
            <a:ext cx="3703483" cy="547988"/>
          </a:xfrm>
          <a:prstGeom prst="rect">
            <a:avLst/>
          </a:prstGeom>
          <a:solidFill>
            <a:srgbClr val="0C44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交通手段</a:t>
            </a:r>
            <a:endParaRPr kumimoji="1" lang="ja-JP" alt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617838" y="765784"/>
            <a:ext cx="3775134" cy="547988"/>
          </a:xfrm>
          <a:prstGeom prst="rect">
            <a:avLst/>
          </a:prstGeom>
          <a:solidFill>
            <a:srgbClr val="0C44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人目を気にする度合い</a:t>
            </a:r>
            <a:endParaRPr lang="ja-JP" altLang="en-US" sz="28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grpSp>
        <p:nvGrpSpPr>
          <p:cNvPr id="2" name="グループ化 1"/>
          <p:cNvGrpSpPr/>
          <p:nvPr/>
        </p:nvGrpSpPr>
        <p:grpSpPr>
          <a:xfrm>
            <a:off x="6695945" y="1568693"/>
            <a:ext cx="1688383" cy="709716"/>
            <a:chOff x="6794931" y="1793761"/>
            <a:chExt cx="1688383" cy="793865"/>
          </a:xfrm>
        </p:grpSpPr>
        <p:pic>
          <p:nvPicPr>
            <p:cNvPr id="38" name="図 3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94931" y="1856938"/>
              <a:ext cx="925881" cy="682228"/>
            </a:xfrm>
            <a:prstGeom prst="rect">
              <a:avLst/>
            </a:prstGeom>
          </p:spPr>
        </p:pic>
        <p:pic>
          <p:nvPicPr>
            <p:cNvPr id="39" name="図 3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89261" y="1793761"/>
              <a:ext cx="594053" cy="793865"/>
            </a:xfrm>
            <a:prstGeom prst="rect">
              <a:avLst/>
            </a:prstGeom>
          </p:spPr>
        </p:pic>
      </p:grpSp>
      <p:pic>
        <p:nvPicPr>
          <p:cNvPr id="35" name="図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5707" y="1438681"/>
            <a:ext cx="378540" cy="946348"/>
          </a:xfrm>
          <a:prstGeom prst="rect">
            <a:avLst/>
          </a:prstGeom>
        </p:spPr>
      </p:pic>
      <p:pic>
        <p:nvPicPr>
          <p:cNvPr id="48" name="図 4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5569" y="1428031"/>
            <a:ext cx="321026" cy="946348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1988700" y="131671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高いグループ</a:t>
            </a:r>
            <a:endParaRPr kumimoji="1" lang="ja-JP" altLang="en-US" sz="2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1" name="左右矢印 10"/>
          <p:cNvSpPr/>
          <p:nvPr/>
        </p:nvSpPr>
        <p:spPr>
          <a:xfrm rot="5400000">
            <a:off x="4314312" y="3150970"/>
            <a:ext cx="473175" cy="315854"/>
          </a:xfrm>
          <a:prstGeom prst="leftRightArrow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雲形吹き出し 12"/>
          <p:cNvSpPr/>
          <p:nvPr/>
        </p:nvSpPr>
        <p:spPr>
          <a:xfrm>
            <a:off x="7065884" y="783004"/>
            <a:ext cx="1381275" cy="682274"/>
          </a:xfrm>
          <a:prstGeom prst="cloudCallout">
            <a:avLst>
              <a:gd name="adj1" fmla="val -78575"/>
              <a:gd name="adj2" fmla="val 43122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r>
              <a:rPr lang="ja-JP" altLang="en-US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人目に</a:t>
            </a:r>
            <a:r>
              <a:rPr lang="ja-JP" altLang="en-US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つく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51" name="等号 50"/>
          <p:cNvSpPr/>
          <p:nvPr/>
        </p:nvSpPr>
        <p:spPr>
          <a:xfrm rot="5400000">
            <a:off x="4302751" y="4169701"/>
            <a:ext cx="500598" cy="497967"/>
          </a:xfrm>
          <a:prstGeom prst="mathEqual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1178623" y="4668984"/>
            <a:ext cx="6751505" cy="523220"/>
          </a:xfrm>
          <a:prstGeom prst="rect">
            <a:avLst/>
          </a:prstGeom>
          <a:solidFill>
            <a:schemeClr val="tx2"/>
          </a:solidFill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大学のジャージ・スウェット率</a:t>
            </a:r>
            <a:r>
              <a:rPr lang="ja-JP" altLang="en-US" sz="28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が</a:t>
            </a:r>
            <a:r>
              <a:rPr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高い</a:t>
            </a:r>
            <a:endParaRPr lang="ja-JP" altLang="en-US" sz="28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54" name="右矢印 53"/>
          <p:cNvSpPr/>
          <p:nvPr/>
        </p:nvSpPr>
        <p:spPr>
          <a:xfrm rot="5400000">
            <a:off x="4223172" y="5218382"/>
            <a:ext cx="655454" cy="734658"/>
          </a:xfrm>
          <a:prstGeom prst="rightArrow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1175146" y="5984180"/>
            <a:ext cx="6751506" cy="584775"/>
          </a:xfrm>
          <a:prstGeom prst="rect">
            <a:avLst/>
          </a:prstGeom>
          <a:solidFill>
            <a:schemeClr val="tx2"/>
          </a:solidFill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ja-JP" altLang="en-US" sz="32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高校生からの大学イメージの悪化！</a:t>
            </a:r>
            <a:endParaRPr lang="ja-JP" altLang="en-US" sz="32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530879" y="3902138"/>
            <a:ext cx="7978476" cy="2737559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sz="36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2138083" y="3596258"/>
            <a:ext cx="4789757" cy="596304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理想と現実のズレが</a:t>
            </a:r>
            <a:r>
              <a:rPr kumimoji="1" lang="ja-JP" altLang="en-US" sz="36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大きい</a:t>
            </a:r>
            <a:endParaRPr kumimoji="1" lang="en-US" altLang="ja-JP" sz="3600" dirty="0" smtClean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4" name="右矢印 23"/>
          <p:cNvSpPr/>
          <p:nvPr/>
        </p:nvSpPr>
        <p:spPr>
          <a:xfrm rot="5400000">
            <a:off x="2785800" y="1824170"/>
            <a:ext cx="500598" cy="497967"/>
          </a:xfrm>
          <a:prstGeom prst="rightArrow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右矢印 26"/>
          <p:cNvSpPr/>
          <p:nvPr/>
        </p:nvSpPr>
        <p:spPr>
          <a:xfrm rot="5400000">
            <a:off x="5612026" y="1820001"/>
            <a:ext cx="500598" cy="497967"/>
          </a:xfrm>
          <a:prstGeom prst="rightArrow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5155147" y="132663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公共交通</a:t>
            </a:r>
            <a:endParaRPr kumimoji="1" lang="ja-JP" altLang="en-US" sz="2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530879" y="692912"/>
            <a:ext cx="7978476" cy="2008600"/>
          </a:xfrm>
          <a:prstGeom prst="rect">
            <a:avLst/>
          </a:prstGeom>
          <a:noFill/>
          <a:ln w="38100">
            <a:solidFill>
              <a:srgbClr val="0C443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sz="36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2116114" y="2391512"/>
            <a:ext cx="4789757" cy="615880"/>
          </a:xfrm>
          <a:prstGeom prst="rect">
            <a:avLst/>
          </a:prstGeom>
          <a:solidFill>
            <a:srgbClr val="0C4437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bIns="144000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理想と現実のズレが</a:t>
            </a:r>
            <a:r>
              <a:rPr kumimoji="1" lang="ja-JP" altLang="en-US" sz="36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小さい</a:t>
            </a:r>
            <a:endParaRPr kumimoji="1" lang="en-US" altLang="ja-JP" sz="3600" dirty="0" smtClean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pic>
        <p:nvPicPr>
          <p:cNvPr id="28" name="図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968" y="5136776"/>
            <a:ext cx="796492" cy="1408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91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4294967295"/>
          </p:nvPr>
        </p:nvSpPr>
        <p:spPr>
          <a:xfrm>
            <a:off x="3241678" y="2869080"/>
            <a:ext cx="2570162" cy="763120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ja-JP" altLang="en-US" sz="4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補足資料</a:t>
            </a:r>
            <a:endParaRPr lang="ja-JP" altLang="en-US" sz="4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55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3691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ボックス 19"/>
          <p:cNvSpPr txBox="1"/>
          <p:nvPr/>
        </p:nvSpPr>
        <p:spPr>
          <a:xfrm flipH="1">
            <a:off x="1" y="0"/>
            <a:ext cx="6433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回答者属性：</a:t>
            </a:r>
            <a:r>
              <a:rPr lang="ja-JP" altLang="en-US" sz="4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学年</a:t>
            </a:r>
            <a:endParaRPr lang="en-US" altLang="ja-JP" sz="4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365AE-E114-2E4F-B74F-B562EB70FC62}" type="slidenum">
              <a:rPr lang="ja-JP" altLang="en-US" smtClean="0"/>
              <a:pPr/>
              <a:t>56</a:t>
            </a:fld>
            <a:endParaRPr lang="ja-JP" altLang="en-US" dirty="0"/>
          </a:p>
        </p:txBody>
      </p:sp>
      <p:graphicFrame>
        <p:nvGraphicFramePr>
          <p:cNvPr id="4" name="グラフ 3"/>
          <p:cNvGraphicFramePr>
            <a:graphicFrameLocks/>
          </p:cNvGraphicFramePr>
          <p:nvPr>
            <p:extLst/>
          </p:nvPr>
        </p:nvGraphicFramePr>
        <p:xfrm>
          <a:off x="0" y="965407"/>
          <a:ext cx="9000000" cy="54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6096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ボックス 19"/>
          <p:cNvSpPr txBox="1"/>
          <p:nvPr/>
        </p:nvSpPr>
        <p:spPr>
          <a:xfrm flipH="1">
            <a:off x="1" y="0"/>
            <a:ext cx="6433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回答者属性：</a:t>
            </a:r>
            <a:r>
              <a:rPr lang="ja-JP" altLang="en-US" sz="4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性別</a:t>
            </a:r>
            <a:endParaRPr lang="en-US" altLang="ja-JP" sz="4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365AE-E114-2E4F-B74F-B562EB70FC62}" type="slidenum">
              <a:rPr lang="ja-JP" altLang="en-US" smtClean="0"/>
              <a:pPr/>
              <a:t>57</a:t>
            </a:fld>
            <a:endParaRPr lang="ja-JP" altLang="en-US" dirty="0"/>
          </a:p>
        </p:txBody>
      </p:sp>
      <p:graphicFrame>
        <p:nvGraphicFramePr>
          <p:cNvPr id="4" name="グラフ 3"/>
          <p:cNvGraphicFramePr>
            <a:graphicFrameLocks/>
          </p:cNvGraphicFramePr>
          <p:nvPr>
            <p:extLst/>
          </p:nvPr>
        </p:nvGraphicFramePr>
        <p:xfrm>
          <a:off x="1" y="954044"/>
          <a:ext cx="9000000" cy="54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3876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ボックス 19"/>
          <p:cNvSpPr txBox="1"/>
          <p:nvPr/>
        </p:nvSpPr>
        <p:spPr>
          <a:xfrm flipH="1">
            <a:off x="1" y="0"/>
            <a:ext cx="6433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回答者属性：国籍</a:t>
            </a:r>
            <a:endParaRPr lang="en-US" altLang="ja-JP" sz="4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365AE-E114-2E4F-B74F-B562EB70FC62}" type="slidenum">
              <a:rPr lang="ja-JP" altLang="en-US" smtClean="0"/>
              <a:pPr/>
              <a:t>58</a:t>
            </a:fld>
            <a:endParaRPr lang="ja-JP" altLang="en-US" dirty="0"/>
          </a:p>
        </p:txBody>
      </p:sp>
      <p:graphicFrame>
        <p:nvGraphicFramePr>
          <p:cNvPr id="10" name="グラフ 9"/>
          <p:cNvGraphicFramePr>
            <a:graphicFrameLocks/>
          </p:cNvGraphicFramePr>
          <p:nvPr>
            <p:extLst/>
          </p:nvPr>
        </p:nvGraphicFramePr>
        <p:xfrm>
          <a:off x="1" y="940474"/>
          <a:ext cx="9000000" cy="54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02118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ボックス 19"/>
          <p:cNvSpPr txBox="1"/>
          <p:nvPr/>
        </p:nvSpPr>
        <p:spPr>
          <a:xfrm flipH="1">
            <a:off x="1" y="0"/>
            <a:ext cx="6433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回答者属性：居住形態</a:t>
            </a:r>
            <a:endParaRPr lang="en-US" altLang="ja-JP" sz="4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365AE-E114-2E4F-B74F-B562EB70FC62}" type="slidenum">
              <a:rPr lang="ja-JP" altLang="en-US" smtClean="0"/>
              <a:pPr/>
              <a:t>59</a:t>
            </a:fld>
            <a:endParaRPr lang="ja-JP" altLang="en-US" dirty="0"/>
          </a:p>
        </p:txBody>
      </p:sp>
      <p:graphicFrame>
        <p:nvGraphicFramePr>
          <p:cNvPr id="4" name="グラフ 3"/>
          <p:cNvGraphicFramePr>
            <a:graphicFrameLocks/>
          </p:cNvGraphicFramePr>
          <p:nvPr>
            <p:extLst/>
          </p:nvPr>
        </p:nvGraphicFramePr>
        <p:xfrm>
          <a:off x="1" y="942266"/>
          <a:ext cx="9000000" cy="54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14426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右矢印 13"/>
          <p:cNvSpPr/>
          <p:nvPr/>
        </p:nvSpPr>
        <p:spPr>
          <a:xfrm rot="20587245">
            <a:off x="3536229" y="1862801"/>
            <a:ext cx="2436185" cy="1189990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3200" dirty="0" smtClean="0">
                <a:ln w="0"/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理想</a:t>
            </a:r>
            <a:endParaRPr lang="en-US" sz="3200" dirty="0">
              <a:ln w="0"/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7" name="雲形吹き出し 16"/>
          <p:cNvSpPr/>
          <p:nvPr/>
        </p:nvSpPr>
        <p:spPr>
          <a:xfrm>
            <a:off x="72761" y="985025"/>
            <a:ext cx="2798743" cy="1645920"/>
          </a:xfrm>
          <a:prstGeom prst="cloudCallout">
            <a:avLst>
              <a:gd name="adj1" fmla="val -1733"/>
              <a:gd name="adj2" fmla="val 68940"/>
            </a:avLst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288000" rtlCol="0" anchor="ctr"/>
          <a:lstStyle/>
          <a:p>
            <a:pPr algn="ctr"/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ちゃんと</a:t>
            </a:r>
            <a:endParaRPr kumimoji="1" lang="en-US" altLang="ja-JP" sz="28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しな</a:t>
            </a:r>
            <a:r>
              <a:rPr lang="ja-JP" altLang="en-US" sz="28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きゃ</a:t>
            </a:r>
            <a:endParaRPr kumimoji="1" lang="ja-JP" alt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6" name="雲形吹き出し 15"/>
          <p:cNvSpPr/>
          <p:nvPr/>
        </p:nvSpPr>
        <p:spPr>
          <a:xfrm>
            <a:off x="1227317" y="878966"/>
            <a:ext cx="3054654" cy="1796655"/>
          </a:xfrm>
          <a:prstGeom prst="cloudCallout">
            <a:avLst>
              <a:gd name="adj1" fmla="val -19772"/>
              <a:gd name="adj2" fmla="val 87410"/>
            </a:avLst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楽だし</a:t>
            </a:r>
            <a:endParaRPr kumimoji="1" lang="en-US" altLang="ja-JP" sz="28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lang="ja-JP" altLang="en-US" sz="2800" dirty="0" err="1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まあいっか</a:t>
            </a:r>
            <a:endParaRPr kumimoji="1" lang="ja-JP" alt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 flipH="1">
            <a:off x="-4976" y="-3317"/>
            <a:ext cx="63699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私たちが大学に行く時には</a:t>
            </a:r>
            <a:endParaRPr 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8" r="-772"/>
          <a:stretch/>
        </p:blipFill>
        <p:spPr>
          <a:xfrm>
            <a:off x="6286005" y="221895"/>
            <a:ext cx="2118829" cy="2667852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図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05" r="944"/>
          <a:stretch/>
        </p:blipFill>
        <p:spPr>
          <a:xfrm>
            <a:off x="6307968" y="4165002"/>
            <a:ext cx="2096866" cy="2638877"/>
          </a:xfrm>
          <a:prstGeom prst="rect">
            <a:avLst/>
          </a:prstGeom>
          <a:ln w="63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8207" y="3044370"/>
            <a:ext cx="1646698" cy="3528639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 rot="16200000">
            <a:off x="7079402" y="2298424"/>
            <a:ext cx="553998" cy="31700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ジャージ・</a:t>
            </a:r>
            <a:r>
              <a:rPr kumimoji="1"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スウェット</a:t>
            </a:r>
            <a:endParaRPr kumimoji="1" lang="ja-JP" altLang="en-US" sz="2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 rot="16200000">
            <a:off x="7079402" y="2549173"/>
            <a:ext cx="553998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普段着</a:t>
            </a:r>
            <a:endParaRPr kumimoji="1" lang="ja-JP" altLang="en-US" sz="2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5" name="右矢印 14"/>
          <p:cNvSpPr/>
          <p:nvPr/>
        </p:nvSpPr>
        <p:spPr>
          <a:xfrm rot="1312354">
            <a:off x="3515092" y="3447556"/>
            <a:ext cx="2560827" cy="1154217"/>
          </a:xfrm>
          <a:prstGeom prst="rightArrow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3200" dirty="0" smtClean="0">
                <a:ln w="0"/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現実</a:t>
            </a:r>
            <a:endParaRPr lang="en-US" sz="3200" dirty="0">
              <a:ln w="0"/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5" name="角丸四角形吹き出し 4"/>
          <p:cNvSpPr/>
          <p:nvPr/>
        </p:nvSpPr>
        <p:spPr>
          <a:xfrm>
            <a:off x="2634126" y="5373708"/>
            <a:ext cx="3418695" cy="1362193"/>
          </a:xfrm>
          <a:prstGeom prst="wedgeRoundRectCallout">
            <a:avLst>
              <a:gd name="adj1" fmla="val -34677"/>
              <a:gd name="adj2" fmla="val -198798"/>
              <a:gd name="adj3" fmla="val 16667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と思っているかも</a:t>
            </a:r>
            <a:endParaRPr kumimoji="1" lang="en-US" altLang="ja-JP" sz="2800" dirty="0" smtClean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しれない！</a:t>
            </a:r>
            <a:endParaRPr kumimoji="1" lang="ja-JP" altLang="en-US" sz="28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6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80027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7" grpId="1" animBg="1"/>
      <p:bldP spid="16" grpId="0" animBg="1"/>
      <p:bldP spid="11" grpId="0"/>
      <p:bldP spid="13" grpId="0"/>
      <p:bldP spid="15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ボックス 19"/>
          <p:cNvSpPr txBox="1"/>
          <p:nvPr/>
        </p:nvSpPr>
        <p:spPr>
          <a:xfrm flipH="1">
            <a:off x="1" y="0"/>
            <a:ext cx="6433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回答者属性：免許の有無</a:t>
            </a:r>
            <a:endParaRPr lang="en-US" altLang="ja-JP" sz="4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365AE-E114-2E4F-B74F-B562EB70FC62}" type="slidenum">
              <a:rPr lang="ja-JP" altLang="en-US" smtClean="0"/>
              <a:pPr/>
              <a:t>60</a:t>
            </a:fld>
            <a:endParaRPr lang="ja-JP" altLang="en-US" dirty="0"/>
          </a:p>
        </p:txBody>
      </p:sp>
      <p:graphicFrame>
        <p:nvGraphicFramePr>
          <p:cNvPr id="4" name="グラフ 3"/>
          <p:cNvGraphicFramePr>
            <a:graphicFrameLocks/>
          </p:cNvGraphicFramePr>
          <p:nvPr>
            <p:extLst/>
          </p:nvPr>
        </p:nvGraphicFramePr>
        <p:xfrm>
          <a:off x="1" y="934029"/>
          <a:ext cx="9000000" cy="54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2865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ボックス 19"/>
          <p:cNvSpPr txBox="1"/>
          <p:nvPr/>
        </p:nvSpPr>
        <p:spPr>
          <a:xfrm flipH="1">
            <a:off x="1" y="0"/>
            <a:ext cx="6433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回答者属性：通学</a:t>
            </a:r>
            <a:r>
              <a:rPr lang="ja-JP" altLang="en-US" sz="4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手段</a:t>
            </a:r>
            <a:endParaRPr lang="en-US" altLang="ja-JP" sz="4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365AE-E114-2E4F-B74F-B562EB70FC62}" type="slidenum">
              <a:rPr lang="ja-JP" altLang="en-US" smtClean="0"/>
              <a:pPr/>
              <a:t>61</a:t>
            </a:fld>
            <a:endParaRPr lang="ja-JP" altLang="en-US" dirty="0"/>
          </a:p>
        </p:txBody>
      </p:sp>
      <p:graphicFrame>
        <p:nvGraphicFramePr>
          <p:cNvPr id="4" name="グラフ 3"/>
          <p:cNvGraphicFramePr>
            <a:graphicFrameLocks/>
          </p:cNvGraphicFramePr>
          <p:nvPr>
            <p:extLst/>
          </p:nvPr>
        </p:nvGraphicFramePr>
        <p:xfrm>
          <a:off x="1" y="932573"/>
          <a:ext cx="9000000" cy="54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3610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/>
          <p:cNvSpPr txBox="1"/>
          <p:nvPr/>
        </p:nvSpPr>
        <p:spPr>
          <a:xfrm>
            <a:off x="160109" y="702874"/>
            <a:ext cx="521168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1</a:t>
            </a:r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か月に</a:t>
            </a:r>
            <a:r>
              <a:rPr kumimoji="1" lang="ja-JP" altLang="en-US" sz="32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服装にかける金額</a:t>
            </a:r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</a:t>
            </a:r>
            <a:endParaRPr kumimoji="1" lang="en-US" altLang="ja-JP" sz="28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一人暮らしか否かで差があるか</a:t>
            </a:r>
            <a:endParaRPr kumimoji="1" lang="ja-JP" alt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61410"/>
              </p:ext>
            </p:extLst>
          </p:nvPr>
        </p:nvGraphicFramePr>
        <p:xfrm>
          <a:off x="367502" y="1820562"/>
          <a:ext cx="7516109" cy="142514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608880"/>
                <a:gridCol w="1369975"/>
                <a:gridCol w="2537254"/>
              </a:tblGrid>
              <a:tr h="379161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一人暮らしの有無</a:t>
                      </a:r>
                      <a:endParaRPr kumimoji="1" lang="ja-JP" altLang="en-US" sz="1800" dirty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サンプル数</a:t>
                      </a:r>
                      <a:endParaRPr kumimoji="1" lang="ja-JP" altLang="en-US" sz="1800" dirty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服装にかける平均金額</a:t>
                      </a:r>
                      <a:endParaRPr kumimoji="1" lang="ja-JP" altLang="en-US" sz="1800" dirty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</a:tr>
              <a:tr h="522992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一人暮らしをしている</a:t>
                      </a:r>
                      <a:endParaRPr kumimoji="1" lang="ja-JP" altLang="en-US" sz="2400" dirty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201</a:t>
                      </a:r>
                      <a:r>
                        <a:rPr kumimoji="1" lang="ja-JP" altLang="en-US" sz="24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人</a:t>
                      </a:r>
                      <a:endParaRPr kumimoji="1" lang="ja-JP" altLang="en-US" sz="2400" dirty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7583</a:t>
                      </a:r>
                      <a:r>
                        <a:rPr kumimoji="1" lang="ja-JP" altLang="en-US" sz="24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円</a:t>
                      </a:r>
                      <a:endParaRPr kumimoji="1" lang="ja-JP" altLang="en-US" sz="2400" dirty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</a:tr>
              <a:tr h="522992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一人暮らしをしていない</a:t>
                      </a:r>
                      <a:endParaRPr kumimoji="1" lang="ja-JP" altLang="en-US" sz="2400" dirty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196</a:t>
                      </a:r>
                      <a:r>
                        <a:rPr kumimoji="1" lang="ja-JP" altLang="en-US" sz="24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人</a:t>
                      </a:r>
                      <a:endParaRPr kumimoji="1" lang="ja-JP" altLang="en-US" sz="2400" dirty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8098</a:t>
                      </a:r>
                      <a:r>
                        <a:rPr kumimoji="1" lang="ja-JP" altLang="en-US" sz="24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円</a:t>
                      </a:r>
                      <a:endParaRPr kumimoji="1" lang="ja-JP" altLang="en-US" sz="2400" dirty="0">
                        <a:solidFill>
                          <a:schemeClr val="bg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367502" y="3599251"/>
            <a:ext cx="4493538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28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有意確率</a:t>
            </a:r>
            <a:r>
              <a:rPr kumimoji="1" lang="en-US" altLang="ja-JP" sz="28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 = 0.593 (</a:t>
            </a:r>
            <a:r>
              <a:rPr kumimoji="1" lang="ja-JP" altLang="en-US" sz="28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両側</a:t>
            </a:r>
            <a:r>
              <a:rPr kumimoji="1" lang="en-US" altLang="ja-JP" sz="28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  <a:endParaRPr kumimoji="1" lang="ja-JP" altLang="en-US" sz="2800" dirty="0">
              <a:solidFill>
                <a:srgbClr val="C0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0" y="4317625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kumimoji="1" lang="en-US" altLang="ja-JP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1</a:t>
            </a:r>
            <a:r>
              <a:rPr kumimoji="1"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か月に服装にかける金額は</a:t>
            </a:r>
            <a:endParaRPr kumimoji="1" lang="en-US" altLang="ja-JP" sz="32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lang="ja-JP" altLang="en-US" sz="32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kumimoji="1"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一人暮らしか否かにはよらない</a:t>
            </a:r>
            <a:endParaRPr kumimoji="1" lang="ja-JP" altLang="en-US" sz="32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365AE-E114-2E4F-B74F-B562EB70FC62}" type="slidenum">
              <a:rPr lang="ja-JP" altLang="en-US" smtClean="0"/>
              <a:pPr/>
              <a:t>62</a:t>
            </a:fld>
            <a:endParaRPr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 flipH="1">
            <a:off x="1" y="0"/>
            <a:ext cx="4276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</a:t>
            </a:r>
            <a:endParaRPr lang="en-US" altLang="ja-JP" sz="4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8" name="曲折矢印 7"/>
          <p:cNvSpPr/>
          <p:nvPr/>
        </p:nvSpPr>
        <p:spPr>
          <a:xfrm flipV="1">
            <a:off x="930876" y="4317625"/>
            <a:ext cx="1145059" cy="876764"/>
          </a:xfrm>
          <a:prstGeom prst="bentArrow">
            <a:avLst>
              <a:gd name="adj1" fmla="val 32517"/>
              <a:gd name="adj2" fmla="val 32517"/>
              <a:gd name="adj3" fmla="val 39094"/>
              <a:gd name="adj4" fmla="val 43750"/>
            </a:avLst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3247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7514374" y="1676296"/>
            <a:ext cx="285043" cy="27913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7894629" y="158502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男</a:t>
            </a: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性</a:t>
            </a:r>
            <a:endParaRPr kumimoji="1" lang="ja-JP" altLang="en-US" sz="2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514373" y="3168107"/>
            <a:ext cx="285043" cy="27913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7894629" y="3076302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女性</a:t>
            </a:r>
            <a:endParaRPr kumimoji="1" lang="ja-JP" altLang="en-US" sz="2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0" y="578827"/>
            <a:ext cx="84946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大学間で服装にかける金額に差が</a:t>
            </a:r>
            <a:r>
              <a:rPr lang="ja-JP" altLang="en-US" sz="36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あるか</a:t>
            </a:r>
            <a:endParaRPr kumimoji="1" lang="ja-JP" altLang="en-US" sz="3200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9" name="テキスト ボックス 29"/>
          <p:cNvSpPr txBox="1"/>
          <p:nvPr/>
        </p:nvSpPr>
        <p:spPr>
          <a:xfrm flipH="1">
            <a:off x="1" y="0"/>
            <a:ext cx="4276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</a:t>
            </a:r>
            <a:endParaRPr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7648447"/>
              </p:ext>
            </p:extLst>
          </p:nvPr>
        </p:nvGraphicFramePr>
        <p:xfrm>
          <a:off x="394435" y="1490376"/>
          <a:ext cx="6920765" cy="34760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4" name="Straight Connector 3"/>
          <p:cNvCxnSpPr/>
          <p:nvPr/>
        </p:nvCxnSpPr>
        <p:spPr>
          <a:xfrm flipV="1">
            <a:off x="1268095" y="1473993"/>
            <a:ext cx="0" cy="330623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468891" y="4871115"/>
            <a:ext cx="430887" cy="69826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16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東工大</a:t>
            </a:r>
            <a:endParaRPr kumimoji="1" lang="ja-JP" altLang="en-US" sz="1600" b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53909" y="4871114"/>
            <a:ext cx="430887" cy="69826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ja-JP" altLang="en-US" sz="1600" b="1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筑</a:t>
            </a:r>
            <a:r>
              <a:rPr lang="ja-JP" altLang="en-US" sz="16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波</a:t>
            </a:r>
            <a:r>
              <a:rPr lang="ja-JP" altLang="en-US" sz="1600" b="1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</a:t>
            </a:r>
            <a:endParaRPr kumimoji="1" lang="ja-JP" altLang="en-US" sz="1600" b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85608" y="4871115"/>
            <a:ext cx="430887" cy="110222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ja-JP" altLang="en-US" sz="1600" b="1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東</a:t>
            </a:r>
            <a:r>
              <a:rPr lang="ja-JP" altLang="en-US" sz="16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京</a:t>
            </a:r>
            <a:r>
              <a:rPr lang="ja-JP" altLang="en-US" sz="1600" b="1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理科大</a:t>
            </a:r>
            <a:endParaRPr kumimoji="1" lang="ja-JP" altLang="en-US" sz="1600" b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17308" y="4856947"/>
            <a:ext cx="430887" cy="14083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ja-JP" altLang="en-US" sz="16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慶應大</a:t>
            </a:r>
            <a:r>
              <a:rPr lang="en-US" altLang="ja-JP" sz="16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</a:t>
            </a:r>
            <a:r>
              <a:rPr lang="ja-JP" altLang="en-US" sz="16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三田）</a:t>
            </a:r>
            <a:endParaRPr kumimoji="1" lang="ja-JP" altLang="en-US" sz="1600" b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494929" y="4844599"/>
            <a:ext cx="430887" cy="14083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ja-JP" altLang="en-US" sz="16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慶應大</a:t>
            </a:r>
            <a:r>
              <a:rPr lang="en-US" altLang="ja-JP" sz="16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</a:t>
            </a:r>
            <a:r>
              <a:rPr lang="ja-JP" altLang="en-US" sz="16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日吉）</a:t>
            </a:r>
            <a:endParaRPr kumimoji="1" lang="ja-JP" altLang="en-US" sz="1600" b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472550" y="4844249"/>
            <a:ext cx="430887" cy="4962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ja-JP" altLang="en-US" sz="1600" b="1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東大</a:t>
            </a:r>
            <a:endParaRPr kumimoji="1" lang="ja-JP" altLang="en-US" sz="1600" b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1268095" y="4780230"/>
            <a:ext cx="625141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7514375" y="2135078"/>
            <a:ext cx="1629626" cy="830997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有</a:t>
            </a:r>
            <a:r>
              <a:rPr lang="ja-JP" altLang="en-US" sz="2400" b="1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意</a:t>
            </a:r>
            <a:r>
              <a:rPr lang="ja-JP" altLang="en-US" sz="2400" b="1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確</a:t>
            </a:r>
            <a:r>
              <a:rPr lang="ja-JP" altLang="en-US" sz="2400" b="1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率</a:t>
            </a:r>
            <a:endParaRPr lang="en-US" altLang="ja-JP" sz="2400" b="1" dirty="0" smtClean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2400" b="1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ｐ＝</a:t>
            </a:r>
            <a:r>
              <a:rPr lang="en-US" altLang="ja-JP" sz="2400" b="1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0.029</a:t>
            </a:r>
            <a:r>
              <a:rPr lang="ja-JP" altLang="en-US" sz="2400" b="1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endParaRPr kumimoji="1" lang="ja-JP" altLang="en-US" sz="2400" b="1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514373" y="3666943"/>
            <a:ext cx="1624486" cy="830997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有</a:t>
            </a:r>
            <a:r>
              <a:rPr lang="ja-JP" altLang="en-US" sz="2400" b="1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意</a:t>
            </a:r>
            <a:r>
              <a:rPr lang="ja-JP" altLang="en-US" sz="2400" b="1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確</a:t>
            </a:r>
            <a:r>
              <a:rPr lang="ja-JP" altLang="en-US" sz="2400" b="1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率</a:t>
            </a:r>
            <a:endParaRPr lang="en-US" altLang="ja-JP" sz="2400" b="1" dirty="0" smtClean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2400" b="1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ｐ＝</a:t>
            </a:r>
            <a:r>
              <a:rPr lang="en-US" altLang="ja-JP" sz="2400" b="1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0.02</a:t>
            </a:r>
            <a:r>
              <a:rPr lang="en-US" altLang="ja-JP" sz="2400" b="1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5</a:t>
            </a:r>
            <a:endParaRPr kumimoji="1" lang="ja-JP" altLang="en-US" sz="2400" b="1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7" name="Right Arrow 36"/>
          <p:cNvSpPr/>
          <p:nvPr/>
        </p:nvSpPr>
        <p:spPr>
          <a:xfrm>
            <a:off x="89860" y="6202583"/>
            <a:ext cx="941563" cy="552261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テキスト ボックス 31"/>
          <p:cNvSpPr txBox="1"/>
          <p:nvPr/>
        </p:nvSpPr>
        <p:spPr>
          <a:xfrm>
            <a:off x="1031423" y="6090576"/>
            <a:ext cx="81868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</a:t>
            </a:r>
            <a:r>
              <a:rPr lang="ja-JP" altLang="en-US" sz="40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学間</a:t>
            </a:r>
            <a:r>
              <a:rPr lang="ja-JP" altLang="en-US" sz="32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で</a:t>
            </a:r>
            <a:r>
              <a:rPr lang="ja-JP" altLang="en-US" sz="40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服装</a:t>
            </a:r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にかける</a:t>
            </a:r>
            <a:r>
              <a:rPr lang="ja-JP" altLang="en-US" sz="40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金額</a:t>
            </a:r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</a:t>
            </a:r>
            <a:r>
              <a:rPr lang="ja-JP" altLang="en-US" sz="40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差</a:t>
            </a:r>
            <a:r>
              <a:rPr kumimoji="1"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が</a:t>
            </a:r>
            <a:r>
              <a:rPr kumimoji="1" lang="ja-JP" altLang="en-US" sz="40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ある</a:t>
            </a:r>
            <a:endParaRPr kumimoji="1" lang="ja-JP" altLang="en-US" sz="4000" dirty="0">
              <a:solidFill>
                <a:srgbClr val="C0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8142" y="1803985"/>
            <a:ext cx="492443" cy="36969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20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服装にかける金額（円）</a:t>
            </a:r>
            <a:endParaRPr kumimoji="1" lang="ja-JP" altLang="en-US" sz="2000" b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04328" y="1382840"/>
            <a:ext cx="6195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男</a:t>
            </a:r>
            <a:r>
              <a:rPr lang="ja-JP" altLang="en-US" sz="20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女別で大学間の一か月に服装にかける金額</a:t>
            </a:r>
            <a:endParaRPr kumimoji="1" lang="ja-JP" altLang="en-US" sz="2000" b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868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ボックス 19"/>
          <p:cNvSpPr txBox="1"/>
          <p:nvPr/>
        </p:nvSpPr>
        <p:spPr>
          <a:xfrm flipH="1">
            <a:off x="0" y="0"/>
            <a:ext cx="74056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人目を気にする度合い</a:t>
            </a:r>
            <a:endParaRPr lang="en-US" altLang="ja-JP" sz="4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365AE-E114-2E4F-B74F-B562EB70FC62}" type="slidenum">
              <a:rPr lang="ja-JP" altLang="en-US" smtClean="0"/>
              <a:pPr/>
              <a:t>64</a:t>
            </a:fld>
            <a:endParaRPr lang="ja-JP" altLang="en-US" dirty="0"/>
          </a:p>
        </p:txBody>
      </p:sp>
      <p:graphicFrame>
        <p:nvGraphicFramePr>
          <p:cNvPr id="8" name="グラフ 7"/>
          <p:cNvGraphicFramePr>
            <a:graphicFrameLocks/>
          </p:cNvGraphicFramePr>
          <p:nvPr>
            <p:extLst/>
          </p:nvPr>
        </p:nvGraphicFramePr>
        <p:xfrm>
          <a:off x="721455" y="852022"/>
          <a:ext cx="7281643" cy="5859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1" name="直線コネクタ 10"/>
          <p:cNvCxnSpPr>
            <a:cxnSpLocks/>
          </p:cNvCxnSpPr>
          <p:nvPr/>
        </p:nvCxnSpPr>
        <p:spPr>
          <a:xfrm flipH="1" flipV="1">
            <a:off x="1417739" y="5241022"/>
            <a:ext cx="6786696" cy="1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1"/>
          <p:cNvSpPr txBox="1"/>
          <p:nvPr/>
        </p:nvSpPr>
        <p:spPr>
          <a:xfrm>
            <a:off x="230832" y="1568741"/>
            <a:ext cx="461665" cy="2516697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kumimoji="1" lang="ja-JP" altLang="en-US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人目を気にする度合い</a:t>
            </a:r>
            <a:endParaRPr kumimoji="1" lang="ja-JP" altLang="en-US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5979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グラフ 2"/>
          <p:cNvGraphicFramePr>
            <a:graphicFrameLocks/>
          </p:cNvGraphicFramePr>
          <p:nvPr>
            <p:extLst/>
          </p:nvPr>
        </p:nvGraphicFramePr>
        <p:xfrm>
          <a:off x="198995" y="1885057"/>
          <a:ext cx="5411230" cy="34235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8"/>
          <p:cNvSpPr txBox="1"/>
          <p:nvPr/>
        </p:nvSpPr>
        <p:spPr>
          <a:xfrm>
            <a:off x="0" y="616095"/>
            <a:ext cx="81355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大学間で人目を気にする度合い</a:t>
            </a:r>
            <a:r>
              <a:rPr lang="ja-JP" altLang="en-US" sz="28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</a:t>
            </a:r>
            <a:r>
              <a:rPr kumimoji="1" lang="ja-JP" altLang="en-US" sz="32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差</a:t>
            </a:r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が生じる</a:t>
            </a:r>
            <a:endParaRPr kumimoji="1" lang="ja-JP" altLang="en-US" sz="2800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6362700" y="2809875"/>
            <a:ext cx="2448106" cy="144655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ja-JP" altLang="en-US" sz="4400" b="1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有意確</a:t>
            </a:r>
            <a:r>
              <a:rPr lang="ja-JP" altLang="en-US" sz="4400" b="1" dirty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率</a:t>
            </a:r>
            <a:endParaRPr lang="en-US" altLang="ja-JP" sz="4400" b="1" dirty="0" smtClean="0">
              <a:solidFill>
                <a:srgbClr val="C0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en-US" altLang="ja-JP" sz="4400" b="1" dirty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</a:t>
            </a:r>
            <a:r>
              <a:rPr kumimoji="1" lang="en-US" altLang="ja-JP" sz="4400" b="1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=0.727</a:t>
            </a:r>
            <a:endParaRPr kumimoji="1" lang="ja-JP" altLang="en-US" sz="4400" b="1" dirty="0">
              <a:solidFill>
                <a:srgbClr val="C0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843254" y="5474021"/>
            <a:ext cx="85082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32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人目を気にする度合いは</a:t>
            </a:r>
            <a:r>
              <a:rPr lang="ja-JP" altLang="en-US" sz="3200" dirty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</a:t>
            </a:r>
            <a:r>
              <a:rPr lang="ja-JP" altLang="en-US" sz="32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には</a:t>
            </a:r>
            <a:r>
              <a:rPr lang="ja-JP" altLang="en-US" sz="32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関係しない</a:t>
            </a:r>
            <a:endParaRPr lang="ja-JP" altLang="en-US" sz="3200" dirty="0">
              <a:solidFill>
                <a:srgbClr val="C0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9" name="右矢印 8"/>
          <p:cNvSpPr/>
          <p:nvPr/>
        </p:nvSpPr>
        <p:spPr>
          <a:xfrm>
            <a:off x="94126" y="5535701"/>
            <a:ext cx="856220" cy="523875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0" y="610617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仮説は棄却された</a:t>
            </a:r>
            <a:endParaRPr kumimoji="1" lang="ja-JP" altLang="en-US" sz="36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cxnSp>
        <p:nvCxnSpPr>
          <p:cNvPr id="12" name="直線コネクタ 11"/>
          <p:cNvCxnSpPr/>
          <p:nvPr/>
        </p:nvCxnSpPr>
        <p:spPr>
          <a:xfrm>
            <a:off x="1212771" y="5153025"/>
            <a:ext cx="457842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/>
          <p:cNvCxnSpPr/>
          <p:nvPr/>
        </p:nvCxnSpPr>
        <p:spPr>
          <a:xfrm flipV="1">
            <a:off x="1212771" y="1962150"/>
            <a:ext cx="0" cy="32004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1212771" y="1436557"/>
            <a:ext cx="48253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大学ごとの人目を気にする度合い</a:t>
            </a:r>
            <a:endParaRPr kumimoji="1" lang="ja-JP" altLang="en-US" sz="2400" b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1495424" y="3523625"/>
            <a:ext cx="468000" cy="16198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/>
          <p:cNvSpPr/>
          <p:nvPr/>
        </p:nvSpPr>
        <p:spPr>
          <a:xfrm>
            <a:off x="2200941" y="2967038"/>
            <a:ext cx="468000" cy="21764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正方形/長方形 17"/>
          <p:cNvSpPr/>
          <p:nvPr/>
        </p:nvSpPr>
        <p:spPr>
          <a:xfrm>
            <a:off x="2906458" y="2427867"/>
            <a:ext cx="468000" cy="271563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/>
          <p:cNvSpPr/>
          <p:nvPr/>
        </p:nvSpPr>
        <p:spPr>
          <a:xfrm>
            <a:off x="3605213" y="2967038"/>
            <a:ext cx="468000" cy="21764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正方形/長方形 19"/>
          <p:cNvSpPr/>
          <p:nvPr/>
        </p:nvSpPr>
        <p:spPr>
          <a:xfrm>
            <a:off x="4305816" y="2718997"/>
            <a:ext cx="468000" cy="242450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/>
          <p:cNvSpPr/>
          <p:nvPr/>
        </p:nvSpPr>
        <p:spPr>
          <a:xfrm>
            <a:off x="5010666" y="4055269"/>
            <a:ext cx="472247" cy="108823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1444684" y="3499202"/>
            <a:ext cx="5437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3.53</a:t>
            </a:r>
            <a:endParaRPr kumimoji="1" lang="ja-JP" altLang="en-US" sz="1600" b="1" dirty="0">
              <a:solidFill>
                <a:schemeClr val="bg1"/>
              </a:solidFill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2139131" y="2943472"/>
            <a:ext cx="5437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3.58</a:t>
            </a:r>
            <a:endParaRPr kumimoji="1" lang="ja-JP" altLang="en-US" sz="1600" b="1" dirty="0">
              <a:solidFill>
                <a:schemeClr val="bg1"/>
              </a:solidFill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2846117" y="2408817"/>
            <a:ext cx="5437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3.62</a:t>
            </a:r>
            <a:endParaRPr kumimoji="1" lang="ja-JP" altLang="en-US" sz="1600" b="1" dirty="0">
              <a:solidFill>
                <a:schemeClr val="bg1"/>
              </a:solidFill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3538489" y="2943472"/>
            <a:ext cx="5437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3.58</a:t>
            </a:r>
            <a:endParaRPr kumimoji="1" lang="ja-JP" altLang="en-US" sz="1600" b="1" dirty="0">
              <a:solidFill>
                <a:schemeClr val="bg1"/>
              </a:solidFill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4239092" y="2707669"/>
            <a:ext cx="5437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3.59</a:t>
            </a:r>
            <a:endParaRPr kumimoji="1" lang="ja-JP" altLang="en-US" sz="1600" b="1" dirty="0">
              <a:solidFill>
                <a:schemeClr val="bg1"/>
              </a:solidFill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4939696" y="4064169"/>
            <a:ext cx="5437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3.49</a:t>
            </a:r>
            <a:endParaRPr kumimoji="1" lang="ja-JP" altLang="en-US" sz="1600" b="1" dirty="0">
              <a:solidFill>
                <a:schemeClr val="bg1"/>
              </a:solidFill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1487783" y="5127184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050" b="1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東大</a:t>
            </a:r>
            <a:endParaRPr kumimoji="1" lang="ja-JP" altLang="en-US" sz="1050" b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2798092" y="5120885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100" b="1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筑波大</a:t>
            </a:r>
            <a:endParaRPr kumimoji="1" lang="ja-JP" altLang="en-US" sz="1100" b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2125858" y="5133459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05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東工大</a:t>
            </a:r>
            <a:endParaRPr kumimoji="1" lang="ja-JP" altLang="en-US" sz="1050" b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3282997" y="5127591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05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慶應大</a:t>
            </a:r>
            <a:r>
              <a:rPr lang="en-US" altLang="ja-JP" sz="1050" b="1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</a:t>
            </a:r>
            <a:r>
              <a:rPr lang="ja-JP" altLang="en-US" sz="105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日吉</a:t>
            </a:r>
            <a:r>
              <a:rPr lang="en-US" altLang="ja-JP" sz="105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  <a:endParaRPr kumimoji="1" lang="ja-JP" altLang="en-US" sz="1050" b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4102869" y="5122192"/>
            <a:ext cx="11015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1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慶應大</a:t>
            </a:r>
            <a:r>
              <a:rPr lang="en-US" altLang="ja-JP" sz="1100" b="1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</a:t>
            </a:r>
            <a:r>
              <a:rPr lang="ja-JP" altLang="en-US" sz="11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三田）</a:t>
            </a:r>
            <a:endParaRPr kumimoji="1" lang="ja-JP" altLang="en-US" sz="1100" b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4916041" y="5116793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東京理科大</a:t>
            </a:r>
            <a:endParaRPr kumimoji="1" lang="ja-JP" altLang="en-US" sz="1100" b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 flipH="1">
            <a:off x="1" y="0"/>
            <a:ext cx="4276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</a:t>
            </a:r>
            <a:endParaRPr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65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71637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0" y="577464"/>
            <a:ext cx="93666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人目を気にする度合い</a:t>
            </a:r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は</a:t>
            </a:r>
            <a:r>
              <a:rPr lang="ja-JP" altLang="en-US" sz="36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性別によって異なる</a:t>
            </a:r>
            <a:endParaRPr kumimoji="1" lang="ja-JP" altLang="en-US" sz="3200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graphicFrame>
        <p:nvGraphicFramePr>
          <p:cNvPr id="8" name="表 7"/>
          <p:cNvGraphicFramePr>
            <a:graphicFrameLocks noGrp="1"/>
          </p:cNvGraphicFramePr>
          <p:nvPr>
            <p:extLst/>
          </p:nvPr>
        </p:nvGraphicFramePr>
        <p:xfrm>
          <a:off x="961668" y="1695535"/>
          <a:ext cx="6628993" cy="408368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838293"/>
                <a:gridCol w="1790700"/>
              </a:tblGrid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8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人目を気にする度合い</a:t>
                      </a:r>
                      <a:r>
                        <a:rPr lang="zh-TW" altLang="en-US" sz="18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平均</a:t>
                      </a:r>
                      <a:endParaRPr lang="zh-TW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u="none" strike="noStrike" dirty="0">
                          <a:effectLst/>
                        </a:rPr>
                        <a:t>0.01</a:t>
                      </a:r>
                      <a:endParaRPr lang="en-US" altLang="ja-JP" sz="24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8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項目</a:t>
                      </a:r>
                      <a:r>
                        <a:rPr lang="en-US" altLang="ja-JP" sz="1800" u="none" strike="noStrike" dirty="0" smtClean="0">
                          <a:effectLst/>
                        </a:rPr>
                        <a:t>1-</a:t>
                      </a:r>
                      <a:r>
                        <a:rPr lang="ja-JP" altLang="en-US" sz="18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自分</a:t>
                      </a:r>
                      <a:r>
                        <a:rPr lang="ja-JP" altLang="en-US" sz="18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の他人からの思われ方</a:t>
                      </a:r>
                      <a:endParaRPr lang="ja-JP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u="none" strike="noStrike" dirty="0">
                          <a:effectLst/>
                        </a:rPr>
                        <a:t>0.17</a:t>
                      </a:r>
                      <a:endParaRPr lang="en-US" altLang="ja-JP" sz="18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8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項目</a:t>
                      </a:r>
                      <a:r>
                        <a:rPr lang="en-US" altLang="ja-JP" sz="1800" u="none" strike="noStrike" dirty="0" smtClean="0">
                          <a:effectLst/>
                        </a:rPr>
                        <a:t>2-</a:t>
                      </a:r>
                      <a:r>
                        <a:rPr lang="ja-JP" altLang="en-US" sz="18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世間体</a:t>
                      </a:r>
                      <a:endParaRPr lang="ja-JP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u="none" strike="noStrike" dirty="0">
                          <a:effectLst/>
                        </a:rPr>
                        <a:t>0.10</a:t>
                      </a:r>
                      <a:endParaRPr lang="en-US" altLang="ja-JP" sz="18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8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項目</a:t>
                      </a:r>
                      <a:r>
                        <a:rPr lang="en-US" altLang="ja-JP" sz="1800" u="none" strike="noStrike" dirty="0" smtClean="0">
                          <a:effectLst/>
                        </a:rPr>
                        <a:t>3-</a:t>
                      </a:r>
                      <a:r>
                        <a:rPr lang="ja-JP" altLang="en-US" sz="18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自分</a:t>
                      </a:r>
                      <a:r>
                        <a:rPr lang="ja-JP" altLang="en-US" sz="18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の発言の受け取られ方</a:t>
                      </a:r>
                      <a:endParaRPr lang="ja-JP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u="none" strike="noStrike" dirty="0">
                          <a:effectLst/>
                        </a:rPr>
                        <a:t>0.30</a:t>
                      </a:r>
                      <a:endParaRPr lang="en-US" altLang="ja-JP" sz="18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8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項目</a:t>
                      </a:r>
                      <a:r>
                        <a:rPr lang="en-US" altLang="ja-JP" sz="1800" u="none" strike="noStrike" dirty="0" smtClean="0">
                          <a:effectLst/>
                        </a:rPr>
                        <a:t>4-</a:t>
                      </a:r>
                      <a:r>
                        <a:rPr lang="ja-JP" altLang="en-US" sz="18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自分</a:t>
                      </a:r>
                      <a:r>
                        <a:rPr lang="ja-JP" altLang="en-US" sz="18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の容姿</a:t>
                      </a:r>
                      <a:endParaRPr lang="ja-JP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u="none" strike="noStrike" dirty="0">
                          <a:effectLst/>
                        </a:rPr>
                        <a:t>0.02</a:t>
                      </a:r>
                      <a:endParaRPr lang="en-US" altLang="ja-JP" sz="18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8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項目</a:t>
                      </a:r>
                      <a:r>
                        <a:rPr lang="en-US" altLang="ja-JP" sz="1800" u="none" strike="noStrike" dirty="0" smtClean="0">
                          <a:effectLst/>
                        </a:rPr>
                        <a:t>5-</a:t>
                      </a:r>
                      <a:r>
                        <a:rPr lang="ja-JP" altLang="en-US" sz="18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人前</a:t>
                      </a:r>
                      <a:r>
                        <a:rPr lang="ja-JP" altLang="en-US" sz="18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での自分のしぐさ、姿</a:t>
                      </a:r>
                      <a:endParaRPr lang="ja-JP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u="none" strike="noStrike" dirty="0">
                          <a:effectLst/>
                        </a:rPr>
                        <a:t>0.46</a:t>
                      </a:r>
                      <a:endParaRPr lang="en-US" altLang="ja-JP" sz="18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8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項目</a:t>
                      </a:r>
                      <a:r>
                        <a:rPr lang="en-US" altLang="ja-JP" sz="1800" u="none" strike="noStrike" dirty="0" smtClean="0">
                          <a:effectLst/>
                        </a:rPr>
                        <a:t>6-</a:t>
                      </a:r>
                      <a:r>
                        <a:rPr lang="ja-JP" altLang="en-US" sz="18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他人</a:t>
                      </a:r>
                      <a:r>
                        <a:rPr lang="ja-JP" altLang="en-US" sz="18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からの評価</a:t>
                      </a:r>
                      <a:endParaRPr lang="ja-JP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u="none" strike="noStrike" dirty="0">
                          <a:effectLst/>
                        </a:rPr>
                        <a:t>0.56</a:t>
                      </a:r>
                      <a:endParaRPr lang="en-US" altLang="ja-JP" sz="18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8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項目</a:t>
                      </a:r>
                      <a:r>
                        <a:rPr lang="en-US" altLang="ja-JP" sz="1800" u="none" strike="noStrike" dirty="0" smtClean="0">
                          <a:effectLst/>
                        </a:rPr>
                        <a:t>7-</a:t>
                      </a:r>
                      <a:r>
                        <a:rPr lang="ja-JP" altLang="en-US" sz="18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初対面</a:t>
                      </a:r>
                      <a:r>
                        <a:rPr lang="ja-JP" altLang="en-US" sz="18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の人への自分の印象</a:t>
                      </a:r>
                      <a:endParaRPr lang="ja-JP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u="none" strike="noStrike" dirty="0">
                          <a:effectLst/>
                        </a:rPr>
                        <a:t>0.07</a:t>
                      </a:r>
                      <a:endParaRPr lang="en-US" altLang="ja-JP" sz="18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8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項目</a:t>
                      </a:r>
                      <a:r>
                        <a:rPr lang="en-US" altLang="ja-JP" sz="1800" u="none" strike="noStrike" dirty="0" smtClean="0">
                          <a:effectLst/>
                        </a:rPr>
                        <a:t>8-</a:t>
                      </a:r>
                      <a:r>
                        <a:rPr lang="ja-JP" altLang="en-US" sz="18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周囲</a:t>
                      </a:r>
                      <a:r>
                        <a:rPr lang="ja-JP" altLang="en-US" sz="18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の人が不愉快にならない</a:t>
                      </a:r>
                      <a:endParaRPr lang="ja-JP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u="none" strike="noStrike" dirty="0">
                          <a:effectLst/>
                        </a:rPr>
                        <a:t>0.01</a:t>
                      </a:r>
                      <a:endParaRPr lang="en-US" altLang="ja-JP" sz="18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8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項目</a:t>
                      </a:r>
                      <a:r>
                        <a:rPr lang="en-US" altLang="ja-JP" sz="1800" u="none" strike="noStrike" dirty="0" smtClean="0">
                          <a:effectLst/>
                        </a:rPr>
                        <a:t>9-</a:t>
                      </a:r>
                      <a:r>
                        <a:rPr lang="ja-JP" altLang="en-US" sz="18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周り</a:t>
                      </a:r>
                      <a:r>
                        <a:rPr lang="ja-JP" altLang="en-US" sz="18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の雰囲気を壊さない</a:t>
                      </a:r>
                      <a:endParaRPr lang="ja-JP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u="none" strike="noStrike" dirty="0">
                          <a:effectLst/>
                        </a:rPr>
                        <a:t>0.00</a:t>
                      </a:r>
                      <a:endParaRPr lang="en-US" altLang="ja-JP" sz="18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8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項目</a:t>
                      </a:r>
                      <a:r>
                        <a:rPr lang="en-US" altLang="ja-JP" sz="1800" u="none" strike="noStrike" dirty="0" smtClean="0">
                          <a:effectLst/>
                        </a:rPr>
                        <a:t>10-</a:t>
                      </a:r>
                      <a:r>
                        <a:rPr lang="ja-JP" altLang="en-US" sz="18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自分</a:t>
                      </a:r>
                      <a:r>
                        <a:rPr lang="ja-JP" altLang="en-US" sz="18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の振る舞いで気分を害しない</a:t>
                      </a:r>
                      <a:endParaRPr lang="ja-JP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u="none" strike="noStrike" dirty="0">
                          <a:effectLst/>
                        </a:rPr>
                        <a:t>0.05</a:t>
                      </a:r>
                      <a:endParaRPr lang="en-US" altLang="ja-JP" sz="18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テキスト ボックス 5"/>
          <p:cNvSpPr txBox="1"/>
          <p:nvPr/>
        </p:nvSpPr>
        <p:spPr>
          <a:xfrm flipH="1">
            <a:off x="1" y="0"/>
            <a:ext cx="4276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</a:t>
            </a:r>
            <a:endParaRPr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66</a:t>
            </a:fld>
            <a:endParaRPr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873578" y="1274619"/>
            <a:ext cx="1651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</a:t>
            </a:r>
            <a:r>
              <a:rPr lang="en-US" altLang="ja-JP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</a:t>
            </a:r>
            <a:r>
              <a:rPr kumimoji="1"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片側</a:t>
            </a:r>
            <a:r>
              <a:rPr kumimoji="1" lang="en-US" altLang="ja-JP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  <a:endParaRPr kumimoji="1" lang="ja-JP" altLang="en-US" sz="2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1033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グループ化 18"/>
          <p:cNvGrpSpPr/>
          <p:nvPr/>
        </p:nvGrpSpPr>
        <p:grpSpPr>
          <a:xfrm>
            <a:off x="465006" y="1585994"/>
            <a:ext cx="6781800" cy="3987818"/>
            <a:chOff x="850900" y="1574799"/>
            <a:chExt cx="6781800" cy="3987818"/>
          </a:xfrm>
        </p:grpSpPr>
        <p:graphicFrame>
          <p:nvGraphicFramePr>
            <p:cNvPr id="3" name="グラフ 2"/>
            <p:cNvGraphicFramePr>
              <a:graphicFrameLocks/>
            </p:cNvGraphicFramePr>
            <p:nvPr>
              <p:extLst/>
            </p:nvPr>
          </p:nvGraphicFramePr>
          <p:xfrm>
            <a:off x="850900" y="1574799"/>
            <a:ext cx="6781800" cy="381476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cxnSp>
          <p:nvCxnSpPr>
            <p:cNvPr id="5" name="直線コネクタ 4"/>
            <p:cNvCxnSpPr/>
            <p:nvPr/>
          </p:nvCxnSpPr>
          <p:spPr>
            <a:xfrm flipV="1">
              <a:off x="1308100" y="1674730"/>
              <a:ext cx="0" cy="355132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直線コネクタ 6"/>
            <p:cNvCxnSpPr/>
            <p:nvPr/>
          </p:nvCxnSpPr>
          <p:spPr>
            <a:xfrm>
              <a:off x="1295400" y="5226050"/>
              <a:ext cx="63373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9" name="正方形/長方形 8"/>
            <p:cNvSpPr/>
            <p:nvPr/>
          </p:nvSpPr>
          <p:spPr>
            <a:xfrm>
              <a:off x="1295400" y="5252137"/>
              <a:ext cx="63350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14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項目</a:t>
              </a:r>
              <a:r>
                <a:rPr lang="en-US" altLang="ja-JP" sz="1400" b="1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</a:t>
              </a:r>
              <a:endParaRPr lang="ja-JP" altLang="en-US" sz="1400" b="1" dirty="0"/>
            </a:p>
          </p:txBody>
        </p:sp>
        <p:sp>
          <p:nvSpPr>
            <p:cNvPr id="10" name="正方形/長方形 9"/>
            <p:cNvSpPr/>
            <p:nvPr/>
          </p:nvSpPr>
          <p:spPr>
            <a:xfrm>
              <a:off x="2533843" y="5254153"/>
              <a:ext cx="63350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1400" b="1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項目</a:t>
              </a:r>
              <a:r>
                <a:rPr lang="en-US" altLang="ja-JP" sz="14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3</a:t>
              </a:r>
              <a:endParaRPr lang="ja-JP" altLang="en-US" sz="1400" b="1" dirty="0"/>
            </a:p>
          </p:txBody>
        </p:sp>
        <p:sp>
          <p:nvSpPr>
            <p:cNvPr id="11" name="正方形/長方形 10"/>
            <p:cNvSpPr/>
            <p:nvPr/>
          </p:nvSpPr>
          <p:spPr>
            <a:xfrm>
              <a:off x="3791465" y="5252137"/>
              <a:ext cx="63350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1400" b="1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項目</a:t>
              </a:r>
              <a:r>
                <a:rPr lang="en-US" altLang="ja-JP" sz="14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5</a:t>
              </a:r>
              <a:endParaRPr lang="ja-JP" altLang="en-US" sz="1400" b="1" dirty="0"/>
            </a:p>
          </p:txBody>
        </p:sp>
        <p:sp>
          <p:nvSpPr>
            <p:cNvPr id="12" name="正方形/長方形 11"/>
            <p:cNvSpPr/>
            <p:nvPr/>
          </p:nvSpPr>
          <p:spPr>
            <a:xfrm>
              <a:off x="3194020" y="5254840"/>
              <a:ext cx="63350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1400" b="1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項目</a:t>
              </a:r>
              <a:r>
                <a:rPr lang="en-US" altLang="ja-JP" sz="14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4</a:t>
              </a:r>
              <a:endParaRPr lang="ja-JP" altLang="en-US" sz="1400" b="1" dirty="0"/>
            </a:p>
          </p:txBody>
        </p:sp>
        <p:sp>
          <p:nvSpPr>
            <p:cNvPr id="13" name="正方形/長方形 12"/>
            <p:cNvSpPr/>
            <p:nvPr/>
          </p:nvSpPr>
          <p:spPr>
            <a:xfrm>
              <a:off x="4427838" y="5252137"/>
              <a:ext cx="63350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1400" b="1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項目</a:t>
              </a:r>
              <a:r>
                <a:rPr lang="en-US" altLang="ja-JP" sz="14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6</a:t>
              </a:r>
              <a:endParaRPr lang="ja-JP" altLang="en-US" sz="1400" b="1" dirty="0"/>
            </a:p>
          </p:txBody>
        </p:sp>
        <p:sp>
          <p:nvSpPr>
            <p:cNvPr id="14" name="正方形/長方形 13"/>
            <p:cNvSpPr/>
            <p:nvPr/>
          </p:nvSpPr>
          <p:spPr>
            <a:xfrm>
              <a:off x="5064211" y="5249160"/>
              <a:ext cx="63350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1400" b="1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項目</a:t>
              </a:r>
              <a:r>
                <a:rPr lang="en-US" altLang="ja-JP" sz="14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7</a:t>
              </a:r>
              <a:endParaRPr lang="ja-JP" altLang="en-US" sz="1400" b="1" dirty="0"/>
            </a:p>
          </p:txBody>
        </p:sp>
        <p:sp>
          <p:nvSpPr>
            <p:cNvPr id="15" name="正方形/長方形 14"/>
            <p:cNvSpPr/>
            <p:nvPr/>
          </p:nvSpPr>
          <p:spPr>
            <a:xfrm>
              <a:off x="5625593" y="5246183"/>
              <a:ext cx="63350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1400" b="1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項目</a:t>
              </a:r>
              <a:r>
                <a:rPr lang="en-US" altLang="ja-JP" sz="14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8</a:t>
              </a:r>
              <a:endParaRPr lang="ja-JP" altLang="en-US" sz="1400" b="1" dirty="0"/>
            </a:p>
          </p:txBody>
        </p:sp>
        <p:sp>
          <p:nvSpPr>
            <p:cNvPr id="16" name="正方形/長方形 15"/>
            <p:cNvSpPr/>
            <p:nvPr/>
          </p:nvSpPr>
          <p:spPr>
            <a:xfrm>
              <a:off x="6247147" y="5249160"/>
              <a:ext cx="63350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1400" b="1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項目</a:t>
              </a:r>
              <a:r>
                <a:rPr lang="en-US" altLang="ja-JP" sz="1400" b="1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9</a:t>
              </a:r>
              <a:endParaRPr lang="ja-JP" altLang="en-US" sz="1400" b="1" dirty="0"/>
            </a:p>
          </p:txBody>
        </p:sp>
        <p:sp>
          <p:nvSpPr>
            <p:cNvPr id="17" name="正方形/長方形 16"/>
            <p:cNvSpPr/>
            <p:nvPr/>
          </p:nvSpPr>
          <p:spPr>
            <a:xfrm>
              <a:off x="6880654" y="5252137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1400" b="1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項目</a:t>
              </a:r>
              <a:r>
                <a:rPr lang="en-US" altLang="ja-JP" sz="1400" b="1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10</a:t>
              </a:r>
              <a:endParaRPr lang="ja-JP" altLang="en-US" sz="1400" b="1" dirty="0"/>
            </a:p>
          </p:txBody>
        </p:sp>
        <p:sp>
          <p:nvSpPr>
            <p:cNvPr id="18" name="正方形/長方形 17"/>
            <p:cNvSpPr/>
            <p:nvPr/>
          </p:nvSpPr>
          <p:spPr>
            <a:xfrm>
              <a:off x="1935346" y="5254153"/>
              <a:ext cx="63350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1400" b="1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項目</a:t>
              </a:r>
              <a:r>
                <a:rPr lang="en-US" altLang="ja-JP" sz="14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2</a:t>
              </a:r>
              <a:endParaRPr lang="ja-JP" altLang="en-US" sz="1400" b="1" dirty="0"/>
            </a:p>
          </p:txBody>
        </p:sp>
      </p:grpSp>
      <p:sp>
        <p:nvSpPr>
          <p:cNvPr id="20" name="正方形/長方形 19"/>
          <p:cNvSpPr/>
          <p:nvPr/>
        </p:nvSpPr>
        <p:spPr>
          <a:xfrm>
            <a:off x="493552" y="5495947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3600" dirty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女性</a:t>
            </a:r>
            <a:r>
              <a:rPr lang="ja-JP" altLang="en-US" sz="28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</a:t>
            </a:r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ほうが</a:t>
            </a:r>
            <a:r>
              <a:rPr lang="ja-JP" altLang="en-US" sz="36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人目を気にする度合い</a:t>
            </a:r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が</a:t>
            </a:r>
            <a:r>
              <a:rPr lang="ja-JP" altLang="en-US" sz="3600" dirty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高い</a:t>
            </a:r>
          </a:p>
        </p:txBody>
      </p:sp>
      <p:sp>
        <p:nvSpPr>
          <p:cNvPr id="21" name="TextBox 8"/>
          <p:cNvSpPr txBox="1"/>
          <p:nvPr/>
        </p:nvSpPr>
        <p:spPr>
          <a:xfrm>
            <a:off x="-33531" y="602158"/>
            <a:ext cx="83407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人目を気にする度合い</a:t>
            </a:r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は</a:t>
            </a:r>
            <a:r>
              <a:rPr lang="ja-JP" altLang="en-US" sz="3200" dirty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性別</a:t>
            </a:r>
            <a:r>
              <a:rPr lang="ja-JP" altLang="en-US" sz="32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によって異なる</a:t>
            </a:r>
            <a:endParaRPr kumimoji="1" lang="ja-JP" altLang="en-US" sz="2800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 rot="16200000">
            <a:off x="-183557" y="298259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平均値</a:t>
            </a:r>
            <a:endParaRPr kumimoji="1" lang="ja-JP" altLang="en-US" sz="2000" b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4" name="正方形/長方形 23"/>
          <p:cNvSpPr/>
          <p:nvPr/>
        </p:nvSpPr>
        <p:spPr>
          <a:xfrm>
            <a:off x="7675460" y="4234194"/>
            <a:ext cx="209550" cy="190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正方形/長方形 24"/>
          <p:cNvSpPr/>
          <p:nvPr/>
        </p:nvSpPr>
        <p:spPr>
          <a:xfrm>
            <a:off x="7675460" y="4634735"/>
            <a:ext cx="209550" cy="190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7885010" y="411983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男性</a:t>
            </a:r>
            <a:endParaRPr kumimoji="1" lang="ja-JP" altLang="en-US" sz="2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7885010" y="451988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女性</a:t>
            </a:r>
            <a:endParaRPr kumimoji="1" lang="ja-JP" altLang="en-US" sz="2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8" name="右矢印 27"/>
          <p:cNvSpPr/>
          <p:nvPr/>
        </p:nvSpPr>
        <p:spPr>
          <a:xfrm>
            <a:off x="58685" y="5596178"/>
            <a:ext cx="850821" cy="523875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2147949" y="135516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男女別の人目を気にする度合い</a:t>
            </a:r>
            <a:endParaRPr kumimoji="1" lang="ja-JP" altLang="en-US" sz="2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 flipH="1">
            <a:off x="1" y="0"/>
            <a:ext cx="4276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</a:t>
            </a:r>
            <a:endParaRPr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67</a:t>
            </a:fld>
            <a:endParaRPr lang="ja-JP" altLang="en-US" dirty="0"/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0" y="610617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仮説は棄却された</a:t>
            </a:r>
            <a:endParaRPr kumimoji="1" lang="ja-JP" altLang="en-US" sz="36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17506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ボックス 19"/>
          <p:cNvSpPr txBox="1"/>
          <p:nvPr/>
        </p:nvSpPr>
        <p:spPr>
          <a:xfrm flipH="1">
            <a:off x="0" y="0"/>
            <a:ext cx="74056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信頼性分析：大学生アンケート</a:t>
            </a:r>
            <a:endParaRPr lang="en-US" altLang="ja-JP" sz="4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365AE-E114-2E4F-B74F-B562EB70FC62}" type="slidenum">
              <a:rPr lang="ja-JP" altLang="en-US" smtClean="0"/>
              <a:pPr/>
              <a:t>68</a:t>
            </a:fld>
            <a:endParaRPr lang="ja-JP" altLang="en-US" dirty="0"/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/>
          </p:nvPr>
        </p:nvGraphicFramePr>
        <p:xfrm>
          <a:off x="194773" y="1526771"/>
          <a:ext cx="3074860" cy="1866900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873429"/>
                <a:gridCol w="1101293"/>
                <a:gridCol w="1100138"/>
              </a:tblGrid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アルファ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項目の数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徒歩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0.75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自転車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0.75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クルマ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0.75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バス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0.84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電車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0.85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</a:tbl>
          </a:graphicData>
        </a:graphic>
      </p:graphicFrame>
      <p:graphicFrame>
        <p:nvGraphicFramePr>
          <p:cNvPr id="4" name="表 3"/>
          <p:cNvGraphicFramePr>
            <a:graphicFrameLocks noGrp="1"/>
          </p:cNvGraphicFramePr>
          <p:nvPr>
            <p:extLst/>
          </p:nvPr>
        </p:nvGraphicFramePr>
        <p:xfrm>
          <a:off x="4663825" y="1526771"/>
          <a:ext cx="4120057" cy="2171700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950782"/>
                <a:gridCol w="633855"/>
                <a:gridCol w="633855"/>
                <a:gridCol w="633855"/>
                <a:gridCol w="633855"/>
                <a:gridCol w="633855"/>
              </a:tblGrid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徒歩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自転車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クルマ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バス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電車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ふさ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0.73 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0.72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0.75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0.79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0.80 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快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0.70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0.71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0.68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0.81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0.82 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安心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0.69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0.68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0.69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0.81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0.83 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誇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0.68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0.69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0.68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0.78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0.81 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優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0.72 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0.71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0.74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0.83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0.84 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</a:tbl>
          </a:graphicData>
        </a:graphic>
      </p:graphicFrame>
      <p:sp>
        <p:nvSpPr>
          <p:cNvPr id="7" name="右矢印 6"/>
          <p:cNvSpPr/>
          <p:nvPr/>
        </p:nvSpPr>
        <p:spPr>
          <a:xfrm>
            <a:off x="3662311" y="1900515"/>
            <a:ext cx="769257" cy="1114928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413426" y="953085"/>
            <a:ext cx="5936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項目が削除された場合のアルファ</a:t>
            </a:r>
            <a:endParaRPr kumimoji="1" lang="ja-JP" altLang="en-US" sz="2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31420" y="969315"/>
            <a:ext cx="3678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/>
              <a:t>着装感情を測る</a:t>
            </a:r>
            <a:r>
              <a:rPr kumimoji="1" lang="en-US" altLang="ja-JP" sz="2400" dirty="0" smtClean="0"/>
              <a:t>5</a:t>
            </a:r>
            <a:r>
              <a:rPr kumimoji="1" lang="ja-JP" altLang="en-US" sz="2400" dirty="0" smtClean="0"/>
              <a:t>項目</a:t>
            </a:r>
            <a:endParaRPr kumimoji="1" lang="ja-JP" altLang="en-US" sz="24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94774" y="4127194"/>
            <a:ext cx="3839512" cy="523220"/>
          </a:xfrm>
          <a:prstGeom prst="rect">
            <a:avLst/>
          </a:prstGeom>
          <a:solidFill>
            <a:srgbClr val="0C443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ja-JP" altLang="en-US" sz="2800" dirty="0" smtClean="0">
                <a:ln w="0"/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快</a:t>
            </a:r>
            <a:r>
              <a:rPr lang="en-US" altLang="ja-JP" sz="2800" dirty="0">
                <a:ln w="0"/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-</a:t>
            </a:r>
            <a:r>
              <a:rPr lang="ja-JP" altLang="en-US" sz="2800" dirty="0" smtClean="0">
                <a:ln w="0"/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不快</a:t>
            </a:r>
            <a:endParaRPr kumimoji="1" lang="ja-JP" altLang="en-US" sz="3200" dirty="0">
              <a:ln w="0"/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94774" y="4820416"/>
            <a:ext cx="3839512" cy="523220"/>
          </a:xfrm>
          <a:prstGeom prst="rect">
            <a:avLst/>
          </a:prstGeom>
          <a:solidFill>
            <a:srgbClr val="0C443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ja-JP" altLang="en-US" sz="2800" dirty="0">
                <a:ln w="0"/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安心</a:t>
            </a:r>
            <a:r>
              <a:rPr lang="en-US" altLang="ja-JP" sz="2800" dirty="0" smtClean="0">
                <a:ln w="0"/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-</a:t>
            </a:r>
            <a:r>
              <a:rPr lang="ja-JP" altLang="en-US" sz="2800" dirty="0" smtClean="0">
                <a:ln w="0"/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不安</a:t>
            </a:r>
            <a:endParaRPr kumimoji="1" lang="ja-JP" altLang="en-US" sz="2800" dirty="0">
              <a:ln w="0"/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231420" y="5522019"/>
            <a:ext cx="3802865" cy="523220"/>
          </a:xfrm>
          <a:prstGeom prst="rect">
            <a:avLst/>
          </a:prstGeom>
          <a:solidFill>
            <a:srgbClr val="0C443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ja-JP" altLang="en-US" sz="2800" dirty="0" smtClean="0">
                <a:ln w="0"/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誇らしい</a:t>
            </a:r>
            <a:r>
              <a:rPr lang="en-US" altLang="ja-JP" sz="2800" dirty="0" smtClean="0">
                <a:ln w="0"/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-</a:t>
            </a:r>
            <a:r>
              <a:rPr lang="ja-JP" altLang="en-US" sz="2800" dirty="0" smtClean="0">
                <a:ln w="0"/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恥ずかしい</a:t>
            </a:r>
            <a:endParaRPr kumimoji="1" lang="ja-JP" altLang="en-US" sz="2800" dirty="0">
              <a:ln w="0"/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94774" y="6222205"/>
            <a:ext cx="3839512" cy="523220"/>
          </a:xfrm>
          <a:prstGeom prst="rect">
            <a:avLst/>
          </a:prstGeom>
          <a:solidFill>
            <a:srgbClr val="0C443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ja-JP" altLang="en-US" sz="2800" dirty="0">
                <a:ln w="0"/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優越感</a:t>
            </a:r>
            <a:r>
              <a:rPr lang="en-US" altLang="ja-JP" sz="2800" dirty="0" smtClean="0">
                <a:ln w="0"/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-</a:t>
            </a:r>
            <a:r>
              <a:rPr lang="ja-JP" altLang="en-US" sz="2800" dirty="0" smtClean="0">
                <a:ln w="0"/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劣等感</a:t>
            </a:r>
            <a:endParaRPr kumimoji="1" lang="ja-JP" altLang="en-US" sz="3200" dirty="0">
              <a:ln w="0"/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5561823" y="4666090"/>
            <a:ext cx="3057247" cy="107721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ja-JP" altLang="en-US" sz="3200" dirty="0" smtClean="0">
                <a:ln w="0"/>
                <a:solidFill>
                  <a:schemeClr val="bg1">
                    <a:lumMod val="9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ふさわし</a:t>
            </a:r>
            <a:r>
              <a:rPr lang="ja-JP" altLang="en-US" sz="3200" dirty="0">
                <a:ln w="0"/>
                <a:solidFill>
                  <a:schemeClr val="bg1">
                    <a:lumMod val="9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い</a:t>
            </a:r>
            <a:r>
              <a:rPr lang="en-US" altLang="ja-JP" sz="3200" dirty="0" smtClean="0">
                <a:ln w="0"/>
                <a:solidFill>
                  <a:schemeClr val="bg1">
                    <a:lumMod val="9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-</a:t>
            </a:r>
          </a:p>
          <a:p>
            <a:r>
              <a:rPr lang="ja-JP" altLang="en-US" sz="3200" dirty="0" smtClean="0">
                <a:ln w="0"/>
                <a:solidFill>
                  <a:schemeClr val="bg1">
                    <a:lumMod val="9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ふさわしくない</a:t>
            </a:r>
            <a:endParaRPr kumimoji="1" lang="ja-JP" altLang="en-US" sz="3200" dirty="0">
              <a:ln w="0"/>
              <a:solidFill>
                <a:schemeClr val="bg1">
                  <a:lumMod val="95000"/>
                </a:schemeClr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5455097" y="4063351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本研究では</a:t>
            </a:r>
            <a:endParaRPr kumimoji="1" lang="ja-JP" alt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5811414" y="5773509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という次元を使用</a:t>
            </a:r>
            <a:endParaRPr kumimoji="1" lang="ja-JP" alt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9" name="右矢印 18"/>
          <p:cNvSpPr/>
          <p:nvPr/>
        </p:nvSpPr>
        <p:spPr>
          <a:xfrm>
            <a:off x="4413426" y="4744388"/>
            <a:ext cx="769257" cy="1114928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231420" y="3476621"/>
            <a:ext cx="3612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/>
              <a:t>この結果により</a:t>
            </a:r>
            <a:r>
              <a:rPr kumimoji="1" lang="en-US" altLang="ja-JP" sz="2800" dirty="0" smtClean="0"/>
              <a:t>…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6747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7" grpId="0"/>
      <p:bldP spid="18" grpId="0"/>
      <p:bldP spid="10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ボックス 9"/>
          <p:cNvSpPr txBox="1"/>
          <p:nvPr/>
        </p:nvSpPr>
        <p:spPr>
          <a:xfrm>
            <a:off x="231420" y="969315"/>
            <a:ext cx="51149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人目を気にする度合い</a:t>
            </a:r>
            <a:r>
              <a:rPr kumimoji="1"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を測る</a:t>
            </a:r>
            <a:r>
              <a:rPr lang="en-US" altLang="ja-JP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10</a:t>
            </a:r>
            <a:r>
              <a:rPr kumimoji="1"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項目</a:t>
            </a:r>
            <a:endParaRPr kumimoji="1" lang="ja-JP" altLang="en-US" sz="2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 flipH="1">
            <a:off x="0" y="0"/>
            <a:ext cx="74056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信頼性分析：大学生アンケート</a:t>
            </a:r>
            <a:endParaRPr lang="en-US" altLang="ja-JP" sz="4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365AE-E114-2E4F-B74F-B562EB70FC62}" type="slidenum">
              <a:rPr lang="ja-JP" altLang="en-US" smtClean="0"/>
              <a:pPr/>
              <a:t>69</a:t>
            </a:fld>
            <a:endParaRPr lang="ja-JP" altLang="en-US" dirty="0"/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/>
          </p:nvPr>
        </p:nvGraphicFramePr>
        <p:xfrm>
          <a:off x="196975" y="1529536"/>
          <a:ext cx="4631502" cy="866140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1543834"/>
                <a:gridCol w="1543834"/>
                <a:gridCol w="1543834"/>
              </a:tblGrid>
              <a:tr h="17780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8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8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アルファ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8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項目の数</a:t>
                      </a:r>
                      <a:endParaRPr lang="ja-JP" altLang="en-US" sz="2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学生全体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8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0.81</a:t>
                      </a:r>
                      <a:endParaRPr lang="en-US" altLang="ja-JP" sz="2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8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ja-JP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</a:tbl>
          </a:graphicData>
        </a:graphic>
      </p:graphicFrame>
      <p:sp>
        <p:nvSpPr>
          <p:cNvPr id="11" name="曲折矢印 10"/>
          <p:cNvSpPr/>
          <p:nvPr/>
        </p:nvSpPr>
        <p:spPr>
          <a:xfrm flipV="1">
            <a:off x="312238" y="2851811"/>
            <a:ext cx="1707774" cy="1304693"/>
          </a:xfrm>
          <a:prstGeom prst="bentArrow">
            <a:avLst>
              <a:gd name="adj1" fmla="val 28419"/>
              <a:gd name="adj2" fmla="val 30556"/>
              <a:gd name="adj3" fmla="val 50000"/>
              <a:gd name="adj4" fmla="val 43750"/>
            </a:avLst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040677" y="2944981"/>
            <a:ext cx="7170232" cy="21236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32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10</a:t>
            </a:r>
            <a:r>
              <a:rPr kumimoji="1"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項目は、</a:t>
            </a:r>
            <a:endParaRPr lang="en-US" altLang="ja-JP" sz="32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人目を気にする度合いを測る</a:t>
            </a:r>
            <a:r>
              <a:rPr kumimoji="1"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質問の</a:t>
            </a:r>
            <a:endParaRPr kumimoji="1" lang="en-US" altLang="ja-JP" sz="32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kumimoji="1"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項目として</a:t>
            </a:r>
            <a:r>
              <a:rPr kumimoji="1" lang="ja-JP" altLang="en-US" sz="36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適している</a:t>
            </a:r>
            <a:r>
              <a:rPr kumimoji="1"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ということが</a:t>
            </a:r>
            <a:endParaRPr kumimoji="1" lang="en-US" altLang="ja-JP" sz="32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kumimoji="1"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示された</a:t>
            </a:r>
            <a:endParaRPr kumimoji="1" lang="ja-JP" altLang="en-US" sz="32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66993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 rotWithShape="1">
          <a:blip r:embed="rId3"/>
          <a:srcRect r="6080" b="-699"/>
          <a:stretch/>
        </p:blipFill>
        <p:spPr>
          <a:xfrm>
            <a:off x="511607" y="4729375"/>
            <a:ext cx="7841364" cy="1961711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-165464" y="1315439"/>
            <a:ext cx="822089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40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「服装の規範」</a:t>
            </a:r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と</a:t>
            </a:r>
            <a:endParaRPr lang="en-US" altLang="ja-JP" sz="32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32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</a:t>
            </a:r>
            <a:r>
              <a:rPr lang="ja-JP" altLang="en-US" sz="4000" dirty="0" smtClean="0">
                <a:solidFill>
                  <a:schemeClr val="accent3">
                    <a:lumMod val="50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「着ていけるか」</a:t>
            </a:r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の間の</a:t>
            </a:r>
            <a:r>
              <a:rPr lang="ja-JP" altLang="en-US" sz="40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ズレ</a:t>
            </a:r>
            <a:endParaRPr lang="en-US" altLang="ja-JP" sz="4000" dirty="0" smtClean="0">
              <a:solidFill>
                <a:srgbClr val="C0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365962" y="4545971"/>
            <a:ext cx="84946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 smtClean="0">
                <a:solidFill>
                  <a:srgbClr val="0070C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4000" dirty="0" smtClean="0">
                <a:solidFill>
                  <a:schemeClr val="tx2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交通手段</a:t>
            </a:r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が関わっているのかを調査すること</a:t>
            </a:r>
            <a:endParaRPr 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81953" y="3291309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を調査することに加え、</a:t>
            </a:r>
            <a:endParaRPr 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577104" y="391864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そのズレに</a:t>
            </a:r>
            <a:endParaRPr 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 flipH="1">
            <a:off x="0" y="0"/>
            <a:ext cx="28687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研究の目的</a:t>
            </a:r>
            <a:endParaRPr 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3" name="円形吹き出し 12"/>
          <p:cNvSpPr/>
          <p:nvPr/>
        </p:nvSpPr>
        <p:spPr>
          <a:xfrm>
            <a:off x="4877124" y="1361068"/>
            <a:ext cx="1412699" cy="1238067"/>
          </a:xfrm>
          <a:prstGeom prst="wedgeEllipseCallout">
            <a:avLst>
              <a:gd name="adj1" fmla="val -81205"/>
              <a:gd name="adj2" fmla="val 51449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ja-JP" altLang="en-US" sz="28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現実</a:t>
            </a:r>
            <a:endParaRPr kumimoji="1" lang="ja-JP" altLang="en-US" sz="28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4" name="円形吹き出し 13"/>
          <p:cNvSpPr/>
          <p:nvPr/>
        </p:nvSpPr>
        <p:spPr>
          <a:xfrm>
            <a:off x="3796120" y="151605"/>
            <a:ext cx="1412699" cy="1238067"/>
          </a:xfrm>
          <a:prstGeom prst="wedgeEllipseCallout">
            <a:avLst>
              <a:gd name="adj1" fmla="val -72321"/>
              <a:gd name="adj2" fmla="val 57242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理想</a:t>
            </a:r>
            <a:endParaRPr kumimoji="1" lang="ja-JP" altLang="en-US" sz="28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3510" y="109335"/>
            <a:ext cx="2463251" cy="1179795"/>
          </a:xfrm>
          <a:prstGeom prst="rect">
            <a:avLst/>
          </a:prstGeom>
        </p:spPr>
      </p:pic>
      <p:sp>
        <p:nvSpPr>
          <p:cNvPr id="6" name="角丸四角形吹き出し 5"/>
          <p:cNvSpPr/>
          <p:nvPr/>
        </p:nvSpPr>
        <p:spPr>
          <a:xfrm>
            <a:off x="4782865" y="3335974"/>
            <a:ext cx="4077730" cy="1310539"/>
          </a:xfrm>
          <a:prstGeom prst="wedgeRoundRectCallout">
            <a:avLst>
              <a:gd name="adj1" fmla="val 4978"/>
              <a:gd name="adj2" fmla="val -75159"/>
              <a:gd name="adj3" fmla="val 16667"/>
            </a:avLst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</a:t>
            </a:r>
            <a:r>
              <a:rPr kumimoji="1" lang="ja-JP" altLang="en-US" sz="32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まあいっか」と</a:t>
            </a:r>
            <a:endParaRPr kumimoji="1" lang="en-US" altLang="ja-JP" sz="3200" dirty="0" smtClean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32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思う程度</a:t>
            </a:r>
            <a:endParaRPr kumimoji="1" lang="ja-JP" altLang="en-US" sz="32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7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2094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6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 1"/>
          <p:cNvGraphicFramePr>
            <a:graphicFrameLocks noGrp="1"/>
          </p:cNvGraphicFramePr>
          <p:nvPr>
            <p:extLst/>
          </p:nvPr>
        </p:nvGraphicFramePr>
        <p:xfrm>
          <a:off x="191699" y="1525569"/>
          <a:ext cx="8506253" cy="2585720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4775439"/>
                <a:gridCol w="1865407"/>
                <a:gridCol w="1865407"/>
              </a:tblGrid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2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信頼性統計量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アルファ</a:t>
                      </a:r>
                      <a:endParaRPr lang="ja-JP" alt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項目の数</a:t>
                      </a:r>
                      <a:endParaRPr lang="ja-JP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人目を気にする度合いを測る</a:t>
                      </a:r>
                      <a:endParaRPr lang="en-US" altLang="ja-JP" sz="2400" u="none" strike="noStrike" dirty="0" smtClean="0"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en-US" altLang="ja-JP" sz="2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ja-JP" altLang="en-US" sz="2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項目</a:t>
                      </a:r>
                      <a:endParaRPr lang="ja-JP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0.80 </a:t>
                      </a:r>
                      <a:endParaRPr lang="en-US" altLang="ja-JP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11</a:t>
                      </a:r>
                      <a:endParaRPr lang="en-US" altLang="ja-JP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スウェットの大学イメージ</a:t>
                      </a:r>
                      <a:r>
                        <a:rPr lang="ja-JP" altLang="en-US" sz="2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を測る</a:t>
                      </a:r>
                      <a:endParaRPr lang="en-US" altLang="ja-JP" sz="2400" u="none" strike="noStrike" dirty="0" smtClean="0"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en-US" altLang="ja-JP" sz="2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ja-JP" altLang="en-US" sz="2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項目</a:t>
                      </a:r>
                      <a:endParaRPr lang="ja-JP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0.83 </a:t>
                      </a:r>
                      <a:endParaRPr lang="en-US" altLang="ja-JP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ja-JP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普段着の大学イメージ</a:t>
                      </a:r>
                      <a:r>
                        <a:rPr lang="ja-JP" altLang="en-US" sz="2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を測る</a:t>
                      </a:r>
                      <a:endParaRPr lang="en-US" altLang="ja-JP" sz="2400" u="none" strike="noStrike" dirty="0" smtClean="0"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en-US" altLang="ja-JP" sz="2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ja-JP" altLang="en-US" sz="2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項目</a:t>
                      </a:r>
                      <a:endParaRPr lang="ja-JP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0.77 </a:t>
                      </a:r>
                      <a:endParaRPr lang="en-US" altLang="ja-JP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ja-JP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</a:tbl>
          </a:graphicData>
        </a:graphic>
      </p:graphicFrame>
      <p:sp>
        <p:nvSpPr>
          <p:cNvPr id="10" name="テキスト ボックス 9"/>
          <p:cNvSpPr txBox="1"/>
          <p:nvPr/>
        </p:nvSpPr>
        <p:spPr>
          <a:xfrm>
            <a:off x="231420" y="969315"/>
            <a:ext cx="7693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高校生アンケート</a:t>
            </a: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の各質問項目に関する信頼性分析</a:t>
            </a:r>
            <a:endParaRPr kumimoji="1" lang="ja-JP" altLang="en-US" sz="2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 flipH="1">
            <a:off x="0" y="0"/>
            <a:ext cx="74056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信頼性分析：</a:t>
            </a:r>
            <a:r>
              <a:rPr lang="ja-JP" altLang="en-US" sz="4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高校生</a:t>
            </a:r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</a:t>
            </a:r>
            <a:endParaRPr lang="en-US" altLang="ja-JP" sz="4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365AE-E114-2E4F-B74F-B562EB70FC62}" type="slidenum">
              <a:rPr lang="ja-JP" altLang="en-US" smtClean="0"/>
              <a:pPr/>
              <a:t>70</a:t>
            </a:fld>
            <a:endParaRPr lang="ja-JP" altLang="en-US" dirty="0"/>
          </a:p>
        </p:txBody>
      </p:sp>
      <p:sp>
        <p:nvSpPr>
          <p:cNvPr id="4" name="曲折矢印 3"/>
          <p:cNvSpPr/>
          <p:nvPr/>
        </p:nvSpPr>
        <p:spPr>
          <a:xfrm flipV="1">
            <a:off x="412597" y="4435287"/>
            <a:ext cx="1707774" cy="1304693"/>
          </a:xfrm>
          <a:prstGeom prst="bentArrow">
            <a:avLst>
              <a:gd name="adj1" fmla="val 28419"/>
              <a:gd name="adj2" fmla="val 30556"/>
              <a:gd name="adj3" fmla="val 50000"/>
              <a:gd name="adj4" fmla="val 43750"/>
            </a:avLst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141036" y="4528457"/>
            <a:ext cx="669073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各項目は、</a:t>
            </a:r>
            <a:endParaRPr kumimoji="1" lang="en-US" altLang="ja-JP" sz="32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kumimoji="1"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その質問の項目として</a:t>
            </a:r>
            <a:r>
              <a:rPr kumimoji="1" lang="ja-JP" altLang="en-US" sz="36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適している</a:t>
            </a:r>
            <a:endParaRPr kumimoji="1" lang="en-US" altLang="ja-JP" sz="3200" dirty="0" smtClean="0">
              <a:solidFill>
                <a:srgbClr val="C0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kumimoji="1"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ということが示された</a:t>
            </a:r>
            <a:endParaRPr kumimoji="1" lang="ja-JP" altLang="en-US" sz="32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36809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71</a:t>
            </a:fld>
            <a:endParaRPr lang="ja-JP" altLang="en-US" dirty="0"/>
          </a:p>
        </p:txBody>
      </p:sp>
      <p:sp>
        <p:nvSpPr>
          <p:cNvPr id="3" name="TextBox 41"/>
          <p:cNvSpPr txBox="1"/>
          <p:nvPr/>
        </p:nvSpPr>
        <p:spPr>
          <a:xfrm>
            <a:off x="0" y="6041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仮説①の検証</a:t>
            </a:r>
            <a:endParaRPr kumimoji="1"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131321" y="676652"/>
            <a:ext cx="6853158" cy="70788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kumimoji="1" lang="ja-JP" altLang="en-US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アンケートにおいて交通手段ごとの</a:t>
            </a:r>
            <a:endParaRPr kumimoji="1" lang="en-US" altLang="ja-JP" sz="2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kumimoji="1" lang="ja-JP" altLang="en-US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「大学に着ていけるか」と「服装の規範」を測る質問項目</a:t>
            </a:r>
            <a:endParaRPr kumimoji="1" lang="en-US" altLang="ja-JP" sz="2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23198" y="5351699"/>
            <a:ext cx="66479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ズレ・・同じ交通</a:t>
            </a:r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手段</a:t>
            </a: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ごとに服装の規範の値と</a:t>
            </a:r>
            <a:endParaRPr lang="en-US" altLang="ja-JP" sz="2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　着ていけるかの値の差をとったもの</a:t>
            </a:r>
            <a:endParaRPr lang="en-US" altLang="ja-JP" sz="2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 flipH="1">
            <a:off x="400110" y="6221858"/>
            <a:ext cx="7790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 smtClean="0"/>
              <a:t>この</a:t>
            </a:r>
            <a:r>
              <a:rPr lang="ja-JP" altLang="en-US" sz="2800" dirty="0"/>
              <a:t>場合</a:t>
            </a:r>
            <a:r>
              <a:rPr lang="ja-JP" altLang="en-US" sz="2800" dirty="0" smtClean="0"/>
              <a:t>は</a:t>
            </a:r>
            <a:r>
              <a:rPr lang="en-US" altLang="ja-JP" sz="2800" dirty="0" smtClean="0"/>
              <a:t>7-4=3</a:t>
            </a:r>
            <a:r>
              <a:rPr lang="ja-JP" altLang="en-US" sz="2800" dirty="0" smtClean="0"/>
              <a:t>　がズレとなる</a:t>
            </a:r>
            <a:endParaRPr kumimoji="1" lang="ja-JP" altLang="en-US" sz="2800" dirty="0"/>
          </a:p>
        </p:txBody>
      </p:sp>
      <p:grpSp>
        <p:nvGrpSpPr>
          <p:cNvPr id="15" name="グループ化 14"/>
          <p:cNvGrpSpPr/>
          <p:nvPr/>
        </p:nvGrpSpPr>
        <p:grpSpPr>
          <a:xfrm>
            <a:off x="63208" y="1364981"/>
            <a:ext cx="8989385" cy="1988719"/>
            <a:chOff x="63208" y="1364981"/>
            <a:chExt cx="8989385" cy="1988719"/>
          </a:xfrm>
        </p:grpSpPr>
        <p:sp>
          <p:nvSpPr>
            <p:cNvPr id="31" name="正方形/長方形 30"/>
            <p:cNvSpPr/>
            <p:nvPr/>
          </p:nvSpPr>
          <p:spPr>
            <a:xfrm>
              <a:off x="63208" y="1364981"/>
              <a:ext cx="898938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ja-JP" sz="20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  <a:cs typeface="SimSun" panose="02010600030101010101" pitchFamily="2" charset="-122"/>
                </a:rPr>
                <a:t>1</a:t>
              </a:r>
              <a:r>
                <a:rPr lang="ja-JP" altLang="en-US" sz="20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  <a:cs typeface="SimSun" panose="02010600030101010101" pitchFamily="2" charset="-122"/>
                </a:rPr>
                <a:t>　</a:t>
              </a:r>
              <a:r>
                <a:rPr lang="ja-JP" altLang="ja-JP" sz="20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  <a:cs typeface="SimSun" panose="02010600030101010101" pitchFamily="2" charset="-122"/>
                </a:rPr>
                <a:t>以下</a:t>
              </a:r>
              <a:r>
                <a:rPr lang="ja-JP" altLang="ja-JP" sz="2000" dirty="0">
                  <a:latin typeface="ＭＳ ゴシック" panose="020B0609070205080204" pitchFamily="49" charset="-128"/>
                  <a:ea typeface="ＭＳ ゴシック" panose="020B0609070205080204" pitchFamily="49" charset="-128"/>
                  <a:cs typeface="SimSun" panose="02010600030101010101" pitchFamily="2" charset="-122"/>
                </a:rPr>
                <a:t>の交通手段において、</a:t>
              </a:r>
              <a:r>
                <a:rPr lang="ja-JP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スウェットやジャージなどの部屋着や運動</a:t>
              </a:r>
              <a:r>
                <a:rPr lang="ja-JP" altLang="ja-JP" sz="2000" b="1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着</a:t>
              </a:r>
              <a:r>
                <a:rPr lang="ja-JP" altLang="en-US" sz="20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で</a:t>
              </a:r>
              <a:endParaRPr lang="en-US" altLang="ja-JP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algn="ctr"/>
              <a:r>
                <a:rPr lang="ja-JP" altLang="en-US" sz="20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大学</a:t>
              </a:r>
              <a:r>
                <a:rPr lang="ja-JP" altLang="ja-JP" sz="20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に</a:t>
              </a:r>
              <a:r>
                <a:rPr lang="ja-JP" altLang="ja-JP" sz="2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行くことに対して</a:t>
              </a:r>
              <a:r>
                <a:rPr lang="ja-JP" altLang="ja-JP" sz="2000" b="1" u="sng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ふ</a:t>
              </a:r>
              <a:r>
                <a:rPr lang="ja-JP" altLang="en-US" sz="2000" b="1" u="sng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さ</a:t>
              </a:r>
              <a:r>
                <a:rPr lang="ja-JP" altLang="ja-JP" sz="2000" b="1" u="sng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わしい</a:t>
              </a:r>
              <a:r>
                <a:rPr lang="ja-JP" altLang="ja-JP" sz="2000" b="1" u="sng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と思いますか</a:t>
              </a:r>
              <a:r>
                <a:rPr lang="ja-JP" altLang="ja-JP" sz="2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？</a:t>
              </a:r>
              <a:endParaRPr lang="ja-JP" altLang="en-US" sz="20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grpSp>
          <p:nvGrpSpPr>
            <p:cNvPr id="6" name="グループ化 5"/>
            <p:cNvGrpSpPr/>
            <p:nvPr/>
          </p:nvGrpSpPr>
          <p:grpSpPr>
            <a:xfrm>
              <a:off x="1013851" y="2064008"/>
              <a:ext cx="7352016" cy="1289692"/>
              <a:chOff x="388492" y="2487392"/>
              <a:chExt cx="7132938" cy="1249788"/>
            </a:xfrm>
          </p:grpSpPr>
          <p:pic>
            <p:nvPicPr>
              <p:cNvPr id="5" name="図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88492" y="2487392"/>
                <a:ext cx="7132938" cy="1249788"/>
              </a:xfrm>
              <a:prstGeom prst="rect">
                <a:avLst/>
              </a:prstGeom>
            </p:spPr>
          </p:pic>
          <p:cxnSp>
            <p:nvCxnSpPr>
              <p:cNvPr id="29" name="直線矢印コネクタ 28"/>
              <p:cNvCxnSpPr/>
              <p:nvPr/>
            </p:nvCxnSpPr>
            <p:spPr>
              <a:xfrm>
                <a:off x="5050091" y="2615798"/>
                <a:ext cx="1605858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miter/>
                <a:headEnd type="none" w="med" len="med"/>
                <a:tailEnd type="triangle" w="lg" len="lg"/>
              </a:ln>
            </p:spPr>
          </p:cxnSp>
          <p:cxnSp>
            <p:nvCxnSpPr>
              <p:cNvPr id="30" name="直線矢印コネクタ 29"/>
              <p:cNvCxnSpPr/>
              <p:nvPr/>
            </p:nvCxnSpPr>
            <p:spPr>
              <a:xfrm flipH="1">
                <a:off x="2354724" y="2619732"/>
                <a:ext cx="157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miter/>
                <a:headEnd type="none" w="med" len="med"/>
                <a:tailEnd type="triangle" w="lg" len="lg"/>
              </a:ln>
            </p:spPr>
          </p:cxnSp>
          <p:sp>
            <p:nvSpPr>
              <p:cNvPr id="32" name="円/楕円 31"/>
              <p:cNvSpPr/>
              <p:nvPr/>
            </p:nvSpPr>
            <p:spPr>
              <a:xfrm>
                <a:off x="6946374" y="2663193"/>
                <a:ext cx="264506" cy="249326"/>
              </a:xfrm>
              <a:prstGeom prst="ellipse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grpSp>
        <p:nvGrpSpPr>
          <p:cNvPr id="16" name="グループ化 15"/>
          <p:cNvGrpSpPr/>
          <p:nvPr/>
        </p:nvGrpSpPr>
        <p:grpSpPr>
          <a:xfrm>
            <a:off x="68095" y="3354437"/>
            <a:ext cx="9006747" cy="1975460"/>
            <a:chOff x="65573" y="3399198"/>
            <a:chExt cx="9006747" cy="1975460"/>
          </a:xfrm>
        </p:grpSpPr>
        <p:grpSp>
          <p:nvGrpSpPr>
            <p:cNvPr id="11" name="グループ化 10"/>
            <p:cNvGrpSpPr/>
            <p:nvPr/>
          </p:nvGrpSpPr>
          <p:grpSpPr>
            <a:xfrm>
              <a:off x="1013851" y="4063100"/>
              <a:ext cx="7352016" cy="1311558"/>
              <a:chOff x="1391650" y="4262742"/>
              <a:chExt cx="7088100" cy="1311558"/>
            </a:xfrm>
          </p:grpSpPr>
          <p:pic>
            <p:nvPicPr>
              <p:cNvPr id="7" name="図 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91650" y="4262742"/>
                <a:ext cx="7088100" cy="1311558"/>
              </a:xfrm>
              <a:prstGeom prst="rect">
                <a:avLst/>
              </a:prstGeom>
            </p:spPr>
          </p:pic>
          <p:cxnSp>
            <p:nvCxnSpPr>
              <p:cNvPr id="18" name="直線矢印コネクタ 17"/>
              <p:cNvCxnSpPr/>
              <p:nvPr/>
            </p:nvCxnSpPr>
            <p:spPr>
              <a:xfrm>
                <a:off x="6049223" y="4401689"/>
                <a:ext cx="1595763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miter/>
                <a:headEnd type="none" w="med" len="med"/>
                <a:tailEnd type="triangle" w="lg" len="lg"/>
              </a:ln>
            </p:spPr>
          </p:cxnSp>
          <p:cxnSp>
            <p:nvCxnSpPr>
              <p:cNvPr id="19" name="直線矢印コネクタ 18"/>
              <p:cNvCxnSpPr/>
              <p:nvPr/>
            </p:nvCxnSpPr>
            <p:spPr>
              <a:xfrm flipH="1">
                <a:off x="3370799" y="4405817"/>
                <a:ext cx="1564901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miter/>
                <a:headEnd type="none" w="med" len="med"/>
                <a:tailEnd type="triangle" w="lg" len="lg"/>
              </a:ln>
            </p:spPr>
          </p:cxnSp>
          <p:sp>
            <p:nvSpPr>
              <p:cNvPr id="27" name="円/楕円 26"/>
              <p:cNvSpPr/>
              <p:nvPr/>
            </p:nvSpPr>
            <p:spPr>
              <a:xfrm>
                <a:off x="5378346" y="4457940"/>
                <a:ext cx="262843" cy="261649"/>
              </a:xfrm>
              <a:prstGeom prst="ellipse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24" name="正方形/長方形 23"/>
            <p:cNvSpPr/>
            <p:nvPr/>
          </p:nvSpPr>
          <p:spPr>
            <a:xfrm>
              <a:off x="65573" y="3399198"/>
              <a:ext cx="9006747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ja-JP" sz="20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  <a:cs typeface="SimSun" panose="02010600030101010101" pitchFamily="2" charset="-122"/>
                </a:rPr>
                <a:t>1</a:t>
              </a:r>
              <a:r>
                <a:rPr lang="ja-JP" altLang="en-US" sz="20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  <a:cs typeface="SimSun" panose="02010600030101010101" pitchFamily="2" charset="-122"/>
                </a:rPr>
                <a:t>　</a:t>
              </a:r>
              <a:r>
                <a:rPr lang="ja-JP" altLang="ja-JP" sz="20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  <a:cs typeface="SimSun" panose="02010600030101010101" pitchFamily="2" charset="-122"/>
                </a:rPr>
                <a:t>以下</a:t>
              </a:r>
              <a:r>
                <a:rPr lang="ja-JP" altLang="ja-JP" sz="2000" dirty="0">
                  <a:latin typeface="ＭＳ ゴシック" panose="020B0609070205080204" pitchFamily="49" charset="-128"/>
                  <a:ea typeface="ＭＳ ゴシック" panose="020B0609070205080204" pitchFamily="49" charset="-128"/>
                  <a:cs typeface="SimSun" panose="02010600030101010101" pitchFamily="2" charset="-122"/>
                </a:rPr>
                <a:t>の交通手段において、</a:t>
              </a:r>
              <a:r>
                <a:rPr lang="ja-JP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スウェットやジャージなどの部屋着や運動</a:t>
              </a:r>
              <a:r>
                <a:rPr lang="ja-JP" altLang="ja-JP" sz="2000" b="1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着</a:t>
              </a:r>
              <a:r>
                <a:rPr lang="ja-JP" altLang="en-US" sz="20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で</a:t>
              </a:r>
              <a:endParaRPr lang="en-US" altLang="ja-JP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algn="ctr"/>
              <a:r>
                <a:rPr lang="ja-JP" altLang="en-US" sz="20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大学</a:t>
              </a:r>
              <a:r>
                <a:rPr lang="ja-JP" altLang="ja-JP" sz="20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に</a:t>
              </a:r>
              <a:r>
                <a:rPr lang="ja-JP" altLang="ja-JP" sz="2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行く</a:t>
              </a:r>
              <a:r>
                <a:rPr lang="ja-JP" altLang="ja-JP" sz="20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こと</a:t>
              </a:r>
              <a:r>
                <a:rPr lang="ja-JP" altLang="en-US" sz="20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が</a:t>
              </a:r>
              <a:r>
                <a:rPr lang="ja-JP" altLang="en-US" sz="2000" b="1" u="sng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で</a:t>
              </a:r>
              <a:r>
                <a:rPr lang="ja-JP" altLang="en-US" sz="2000" b="1" u="sng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き</a:t>
              </a:r>
              <a:r>
                <a:rPr lang="ja-JP" altLang="ja-JP" sz="2000" b="1" u="sng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ます</a:t>
              </a:r>
              <a:r>
                <a:rPr lang="ja-JP" altLang="ja-JP" sz="2000" b="1" u="sng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か</a:t>
              </a:r>
              <a:r>
                <a:rPr lang="ja-JP" altLang="ja-JP" sz="2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？</a:t>
              </a:r>
              <a:endParaRPr lang="ja-JP" altLang="en-US" sz="20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3871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ボックス 19"/>
          <p:cNvSpPr txBox="1"/>
          <p:nvPr/>
        </p:nvSpPr>
        <p:spPr>
          <a:xfrm flipH="1">
            <a:off x="1" y="0"/>
            <a:ext cx="6433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</a:t>
            </a:r>
            <a:r>
              <a:rPr lang="ja-JP" altLang="en-US" sz="4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１</a:t>
            </a:r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検証結果：学生全体</a:t>
            </a:r>
            <a:endParaRPr lang="en-US" altLang="ja-JP" sz="4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365AE-E114-2E4F-B74F-B562EB70FC62}" type="slidenum">
              <a:rPr lang="ja-JP" altLang="en-US" smtClean="0"/>
              <a:pPr/>
              <a:t>72</a:t>
            </a:fld>
            <a:endParaRPr lang="ja-JP" altLang="en-US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/>
          </p:nvPr>
        </p:nvGraphicFramePr>
        <p:xfrm>
          <a:off x="89207" y="802889"/>
          <a:ext cx="8820615" cy="3002131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1439134"/>
                <a:gridCol w="522803"/>
                <a:gridCol w="821548"/>
                <a:gridCol w="706849"/>
                <a:gridCol w="612605"/>
                <a:gridCol w="821548"/>
                <a:gridCol w="662277"/>
                <a:gridCol w="980819"/>
                <a:gridCol w="821548"/>
                <a:gridCol w="784204"/>
                <a:gridCol w="647280"/>
              </a:tblGrid>
              <a:tr h="188486">
                <a:tc>
                  <a:txBody>
                    <a:bodyPr/>
                    <a:lstStyle/>
                    <a:p>
                      <a:pPr algn="ctr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人目を気にする度合い平均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独立サンプルの検定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</a:endParaRPr>
                    </a:p>
                  </a:txBody>
                  <a:tcPr marL="6350" marR="6350" marT="6350" marB="0" anchor="ctr"/>
                </a:tc>
              </a:tr>
              <a:tr h="257561">
                <a:tc>
                  <a:txBody>
                    <a:bodyPr/>
                    <a:lstStyle/>
                    <a:p>
                      <a:pPr algn="ctr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低い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高い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2</a:t>
                      </a:r>
                      <a:r>
                        <a:rPr lang="ja-JP" altLang="en-US" sz="2000" u="none" strike="noStrike" dirty="0" err="1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つ</a:t>
                      </a:r>
                      <a:r>
                        <a:rPr lang="ja-JP" altLang="en-US" sz="2000" u="none" strike="noStrike" dirty="0" err="1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</a:t>
                      </a:r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母平均の差の</a:t>
                      </a:r>
                      <a:r>
                        <a:rPr lang="en-US" altLang="ja-JP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t</a:t>
                      </a:r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検定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/>
                </a:tc>
              </a:tr>
              <a:tr h="67498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度数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平均値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標準</a:t>
                      </a:r>
                      <a:endParaRPr lang="en-US" altLang="ja-JP" sz="2000" u="none" strike="noStrike" dirty="0" smtClean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偏差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度数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平均値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標準</a:t>
                      </a:r>
                      <a:endParaRPr lang="en-US" altLang="ja-JP" sz="2000" u="none" strike="noStrike" dirty="0" smtClean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偏差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t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df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p </a:t>
                      </a:r>
                      <a:endParaRPr lang="en-US" sz="2000" u="none" strike="noStrike" dirty="0" smtClean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 fontAlgn="ctr"/>
                      <a:r>
                        <a:rPr 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(</a:t>
                      </a:r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片側</a:t>
                      </a:r>
                      <a:r>
                        <a:rPr lang="en-US" altLang="ja-JP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)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徒歩ズレ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184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0.42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1.99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185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0.23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2.13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0.87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367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0.19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自転車ズレ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183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0.41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2.02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184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0.26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2.01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0.73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365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0.23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クルマズレ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180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0.56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2.00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181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0.27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2.09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1.35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359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0.09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*</a:t>
                      </a:r>
                    </a:p>
                  </a:txBody>
                  <a:tcPr marL="6350" marR="6350" marT="6350" marB="0" anchor="ctr"/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バスズレ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181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0.39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2.03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181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0.06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1.88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1.61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360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0.05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*</a:t>
                      </a:r>
                    </a:p>
                  </a:txBody>
                  <a:tcPr marL="6350" marR="6350" marT="6350" marB="0" anchor="ctr"/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電車ズレ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181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0.34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2.01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185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-0.05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1.94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1.89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364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0.03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**</a:t>
                      </a:r>
                    </a:p>
                  </a:txBody>
                  <a:tcPr marL="6350" marR="6350" marT="6350" marB="0" anchor="ctr"/>
                </a:tc>
              </a:tr>
            </a:tbl>
          </a:graphicData>
        </a:graphic>
      </p:graphicFrame>
      <p:sp>
        <p:nvSpPr>
          <p:cNvPr id="5" name="右矢印 4"/>
          <p:cNvSpPr/>
          <p:nvPr/>
        </p:nvSpPr>
        <p:spPr>
          <a:xfrm>
            <a:off x="144963" y="5071521"/>
            <a:ext cx="1494263" cy="1070517"/>
          </a:xfrm>
          <a:prstGeom prst="right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89207" y="3849102"/>
            <a:ext cx="70698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クルマ</a:t>
            </a:r>
            <a:r>
              <a:rPr lang="ja-JP" altLang="en-US" sz="2800" dirty="0" smtClean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、バス、</a:t>
            </a:r>
            <a:r>
              <a:rPr kumimoji="1" lang="ja-JP" altLang="en-US" sz="2800" dirty="0" smtClean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統計的有意傾向、</a:t>
            </a:r>
            <a:endParaRPr kumimoji="1" lang="en-US" altLang="ja-JP" sz="2800" dirty="0" smtClean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r>
              <a:rPr lang="ja-JP" altLang="en-US" sz="2800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電車</a:t>
            </a:r>
            <a:r>
              <a:rPr lang="ja-JP" altLang="en-US" sz="2800" dirty="0" smtClean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において統計的有意</a:t>
            </a:r>
            <a:r>
              <a:rPr lang="en-US" altLang="ja-JP" sz="2800" dirty="0" smtClean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(5%)</a:t>
            </a:r>
            <a:r>
              <a:rPr kumimoji="1" lang="ja-JP" altLang="en-US" sz="2800" dirty="0" smtClean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が示された</a:t>
            </a:r>
            <a:endParaRPr kumimoji="1" lang="ja-JP" altLang="en-US" sz="2800" dirty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639226" y="4847291"/>
            <a:ext cx="6310288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ja-JP" altLang="en-US" sz="2800" dirty="0" smtClean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人目を気にする度合いの高低によって</a:t>
            </a:r>
            <a:endParaRPr lang="en-US" altLang="ja-JP" sz="2800" dirty="0" smtClean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r>
              <a:rPr lang="ja-JP" altLang="en-US" sz="2800" dirty="0" smtClean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用いる交通手段によって</a:t>
            </a:r>
            <a:endParaRPr lang="en-US" altLang="ja-JP" sz="2800" dirty="0" smtClean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r>
              <a:rPr lang="ja-JP" altLang="en-US" sz="2800" dirty="0" smtClean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服装に対する意識が異なる。</a:t>
            </a:r>
            <a:endParaRPr lang="en-US" altLang="ja-JP" sz="2800" dirty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8" name="角丸四角形吹き出し 7"/>
          <p:cNvSpPr/>
          <p:nvPr/>
        </p:nvSpPr>
        <p:spPr>
          <a:xfrm>
            <a:off x="3819133" y="2554360"/>
            <a:ext cx="5228647" cy="2052860"/>
          </a:xfrm>
          <a:prstGeom prst="wedgeRoundRectCallout">
            <a:avLst>
              <a:gd name="adj1" fmla="val -57906"/>
              <a:gd name="adj2" fmla="val 56525"/>
              <a:gd name="adj3" fmla="val 16667"/>
            </a:avLst>
          </a:prstGeom>
          <a:solidFill>
            <a:schemeClr val="tx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ja-JP" altLang="en-US" sz="2800" dirty="0">
                <a:solidFill>
                  <a:schemeClr val="bg1"/>
                </a:solidFill>
              </a:rPr>
              <a:t>人目</a:t>
            </a:r>
            <a:r>
              <a:rPr lang="ja-JP" altLang="en-US" sz="2800" dirty="0" smtClean="0">
                <a:solidFill>
                  <a:schemeClr val="bg1"/>
                </a:solidFill>
              </a:rPr>
              <a:t>を気にする</a:t>
            </a:r>
            <a:r>
              <a:rPr kumimoji="1" lang="ja-JP" altLang="en-US" sz="2800" dirty="0" smtClean="0">
                <a:solidFill>
                  <a:schemeClr val="bg1"/>
                </a:solidFill>
              </a:rPr>
              <a:t>人は、</a:t>
            </a:r>
            <a:endParaRPr kumimoji="1" lang="en-US" altLang="ja-JP" sz="2800" dirty="0" smtClean="0">
              <a:solidFill>
                <a:schemeClr val="bg1"/>
              </a:solidFill>
            </a:endParaRPr>
          </a:p>
          <a:p>
            <a:pPr algn="ctr"/>
            <a:r>
              <a:rPr lang="ja-JP" altLang="en-US" sz="2800" dirty="0" smtClean="0">
                <a:solidFill>
                  <a:schemeClr val="bg1"/>
                </a:solidFill>
              </a:rPr>
              <a:t>クルマ、バス、電車では</a:t>
            </a:r>
            <a:endParaRPr lang="en-US" altLang="ja-JP" sz="2800" dirty="0" smtClean="0">
              <a:solidFill>
                <a:schemeClr val="bg1"/>
              </a:solidFill>
            </a:endParaRPr>
          </a:p>
          <a:p>
            <a:pPr algn="ctr"/>
            <a:r>
              <a:rPr lang="ja-JP" altLang="en-US" sz="2800" dirty="0" smtClean="0">
                <a:solidFill>
                  <a:schemeClr val="bg1"/>
                </a:solidFill>
              </a:rPr>
              <a:t>スウェットを</a:t>
            </a:r>
            <a:r>
              <a:rPr lang="ja-JP" altLang="en-US" sz="2800" dirty="0" err="1" smtClean="0">
                <a:solidFill>
                  <a:schemeClr val="bg1"/>
                </a:solidFill>
              </a:rPr>
              <a:t>まあいっか</a:t>
            </a:r>
            <a:r>
              <a:rPr lang="ja-JP" altLang="en-US" sz="2800" dirty="0" smtClean="0">
                <a:solidFill>
                  <a:schemeClr val="bg1"/>
                </a:solidFill>
              </a:rPr>
              <a:t>、と思って</a:t>
            </a:r>
            <a:endParaRPr lang="en-US" altLang="ja-JP" sz="2800" dirty="0" smtClean="0">
              <a:solidFill>
                <a:schemeClr val="bg1"/>
              </a:solidFill>
            </a:endParaRPr>
          </a:p>
          <a:p>
            <a:pPr algn="ctr"/>
            <a:r>
              <a:rPr lang="ja-JP" altLang="en-US" sz="2800" dirty="0" smtClean="0">
                <a:solidFill>
                  <a:schemeClr val="bg1"/>
                </a:solidFill>
              </a:rPr>
              <a:t>着ることがあまりない</a:t>
            </a:r>
            <a:r>
              <a:rPr lang="en-US" altLang="ja-JP" sz="2800" dirty="0" smtClean="0">
                <a:solidFill>
                  <a:schemeClr val="bg1"/>
                </a:solidFill>
              </a:rPr>
              <a:t>!!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129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ボックス 19"/>
          <p:cNvSpPr txBox="1"/>
          <p:nvPr/>
        </p:nvSpPr>
        <p:spPr>
          <a:xfrm flipH="1">
            <a:off x="1" y="0"/>
            <a:ext cx="6433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仮説１検証結果：東京大学</a:t>
            </a:r>
            <a:endParaRPr lang="en-US" altLang="ja-JP" sz="4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365AE-E114-2E4F-B74F-B562EB70FC62}" type="slidenum">
              <a:rPr lang="ja-JP" altLang="en-US" smtClean="0"/>
              <a:pPr/>
              <a:t>73</a:t>
            </a:fld>
            <a:endParaRPr lang="ja-JP" altLang="en-US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/>
          </p:nvPr>
        </p:nvGraphicFramePr>
        <p:xfrm>
          <a:off x="89207" y="802889"/>
          <a:ext cx="8820615" cy="3002131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1439134"/>
                <a:gridCol w="522803"/>
                <a:gridCol w="821548"/>
                <a:gridCol w="706849"/>
                <a:gridCol w="612605"/>
                <a:gridCol w="821548"/>
                <a:gridCol w="662277"/>
                <a:gridCol w="980819"/>
                <a:gridCol w="821548"/>
                <a:gridCol w="784204"/>
                <a:gridCol w="647280"/>
              </a:tblGrid>
              <a:tr h="188486">
                <a:tc>
                  <a:txBody>
                    <a:bodyPr/>
                    <a:lstStyle/>
                    <a:p>
                      <a:pPr algn="ctr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人目を気にする度合い平均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独立サンプルの検定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</a:endParaRPr>
                    </a:p>
                  </a:txBody>
                  <a:tcPr marL="6350" marR="6350" marT="6350" marB="0" anchor="ctr"/>
                </a:tc>
              </a:tr>
              <a:tr h="257561">
                <a:tc>
                  <a:txBody>
                    <a:bodyPr/>
                    <a:lstStyle/>
                    <a:p>
                      <a:pPr algn="ctr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低い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高い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2</a:t>
                      </a:r>
                      <a:r>
                        <a:rPr lang="ja-JP" altLang="en-US" sz="2000" u="none" strike="noStrike" dirty="0" err="1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つ</a:t>
                      </a:r>
                      <a:r>
                        <a:rPr lang="ja-JP" altLang="en-US" sz="2000" u="none" strike="noStrike" dirty="0" err="1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</a:t>
                      </a:r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母平均の差の</a:t>
                      </a:r>
                      <a:r>
                        <a:rPr lang="en-US" altLang="ja-JP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t</a:t>
                      </a:r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検定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/>
                </a:tc>
              </a:tr>
              <a:tr h="67498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度数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平均値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標準</a:t>
                      </a:r>
                      <a:endParaRPr lang="en-US" altLang="ja-JP" sz="2000" u="none" strike="noStrike" dirty="0" smtClean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偏差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度数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平均値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標準</a:t>
                      </a:r>
                      <a:endParaRPr lang="en-US" altLang="ja-JP" sz="2000" u="none" strike="noStrike" dirty="0" smtClean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偏差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t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df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p </a:t>
                      </a:r>
                      <a:endParaRPr lang="en-US" sz="2000" u="none" strike="noStrike" dirty="0" smtClean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 fontAlgn="ctr"/>
                      <a:r>
                        <a:rPr 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(</a:t>
                      </a:r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片側</a:t>
                      </a:r>
                      <a:r>
                        <a:rPr lang="en-US" altLang="ja-JP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)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20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徒歩</a:t>
                      </a:r>
                      <a:r>
                        <a:rPr lang="ja-JP" altLang="en-US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ズレ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24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0.58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1.95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24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-0.29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1.55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1.72 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46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0.05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**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20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自転車</a:t>
                      </a:r>
                      <a:r>
                        <a:rPr lang="ja-JP" altLang="en-US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ズレ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24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0.67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2.22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23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0.09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1.16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1.13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35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0.13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20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クルマズレ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24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0.67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2.08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23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-0.43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1.38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2.13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45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0.02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**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20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バスズレ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24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0.92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2.00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23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-0.04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1.33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1.95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40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0.03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**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20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電車</a:t>
                      </a:r>
                      <a:r>
                        <a:rPr lang="ja-JP" altLang="en-US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ズレ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24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0.88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1.96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24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-0.21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1.50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2.15 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46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0.02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**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テキスト ボックス 5"/>
          <p:cNvSpPr txBox="1"/>
          <p:nvPr/>
        </p:nvSpPr>
        <p:spPr>
          <a:xfrm>
            <a:off x="89207" y="3849102"/>
            <a:ext cx="59776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徒歩、クルマ、バス、電車において</a:t>
            </a:r>
            <a:endParaRPr kumimoji="1" lang="en-US" altLang="ja-JP" sz="2800" dirty="0" smtClean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r>
              <a:rPr kumimoji="1" lang="ja-JP" altLang="en-US" sz="2800" dirty="0" smtClean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統計的有意</a:t>
            </a:r>
            <a:r>
              <a:rPr kumimoji="1" lang="en-US" altLang="ja-JP" sz="2800" dirty="0" smtClean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(5%)</a:t>
            </a:r>
            <a:r>
              <a:rPr kumimoji="1" lang="ja-JP" altLang="en-US" sz="2800" dirty="0" smtClean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が示された</a:t>
            </a:r>
            <a:endParaRPr kumimoji="1" lang="ja-JP" altLang="en-US" sz="2800" dirty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2052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ボックス 19"/>
          <p:cNvSpPr txBox="1"/>
          <p:nvPr/>
        </p:nvSpPr>
        <p:spPr>
          <a:xfrm flipH="1">
            <a:off x="1" y="0"/>
            <a:ext cx="7984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仮説１検証</a:t>
            </a:r>
            <a:r>
              <a:rPr lang="ja-JP" altLang="en-US" sz="4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結果：</a:t>
            </a:r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東京工業大学</a:t>
            </a:r>
            <a:endParaRPr lang="en-US" altLang="ja-JP" sz="4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365AE-E114-2E4F-B74F-B562EB70FC62}" type="slidenum">
              <a:rPr lang="ja-JP" altLang="en-US" smtClean="0"/>
              <a:pPr/>
              <a:t>74</a:t>
            </a:fld>
            <a:endParaRPr lang="ja-JP" altLang="en-US" dirty="0"/>
          </a:p>
        </p:txBody>
      </p:sp>
      <p:sp>
        <p:nvSpPr>
          <p:cNvPr id="15" name="スライド番号プレースホルダー 2"/>
          <p:cNvSpPr txBox="1">
            <a:spLocks/>
          </p:cNvSpPr>
          <p:nvPr/>
        </p:nvSpPr>
        <p:spPr>
          <a:xfrm>
            <a:off x="7405688" y="6142038"/>
            <a:ext cx="1738312" cy="603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457200" rtl="0" eaLnBrk="1" latinLnBrk="0" hangingPunct="1"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B5365AE-E114-2E4F-B74F-B562EB70FC62}" type="slidenum">
              <a:rPr lang="ja-JP" altLang="en-US" smtClean="0"/>
              <a:pPr/>
              <a:t>74</a:t>
            </a:fld>
            <a:endParaRPr lang="ja-JP" altLang="en-US" dirty="0"/>
          </a:p>
        </p:txBody>
      </p:sp>
      <p:graphicFrame>
        <p:nvGraphicFramePr>
          <p:cNvPr id="16" name="表 15"/>
          <p:cNvGraphicFramePr>
            <a:graphicFrameLocks noGrp="1"/>
          </p:cNvGraphicFramePr>
          <p:nvPr>
            <p:extLst/>
          </p:nvPr>
        </p:nvGraphicFramePr>
        <p:xfrm>
          <a:off x="89207" y="802889"/>
          <a:ext cx="8820615" cy="3002131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1439134"/>
                <a:gridCol w="522803"/>
                <a:gridCol w="821548"/>
                <a:gridCol w="706849"/>
                <a:gridCol w="612605"/>
                <a:gridCol w="821548"/>
                <a:gridCol w="662277"/>
                <a:gridCol w="980819"/>
                <a:gridCol w="821548"/>
                <a:gridCol w="784204"/>
                <a:gridCol w="647280"/>
              </a:tblGrid>
              <a:tr h="188486">
                <a:tc>
                  <a:txBody>
                    <a:bodyPr/>
                    <a:lstStyle/>
                    <a:p>
                      <a:pPr algn="ctr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人目を気にする度合い平均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独立サンプルの検定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</a:endParaRPr>
                    </a:p>
                  </a:txBody>
                  <a:tcPr marL="6350" marR="6350" marT="6350" marB="0" anchor="ctr"/>
                </a:tc>
              </a:tr>
              <a:tr h="257561">
                <a:tc>
                  <a:txBody>
                    <a:bodyPr/>
                    <a:lstStyle/>
                    <a:p>
                      <a:pPr algn="ctr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低い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高い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2</a:t>
                      </a:r>
                      <a:r>
                        <a:rPr lang="ja-JP" altLang="en-US" sz="2000" u="none" strike="noStrike" dirty="0" err="1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つ</a:t>
                      </a:r>
                      <a:r>
                        <a:rPr lang="ja-JP" altLang="en-US" sz="2000" u="none" strike="noStrike" dirty="0" err="1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</a:t>
                      </a:r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母平均の差の</a:t>
                      </a:r>
                      <a:r>
                        <a:rPr lang="en-US" altLang="ja-JP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t</a:t>
                      </a:r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検定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/>
                </a:tc>
              </a:tr>
              <a:tr h="67498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度数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平均値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標準</a:t>
                      </a:r>
                      <a:endParaRPr lang="en-US" altLang="ja-JP" sz="2000" u="none" strike="noStrike" dirty="0" smtClean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偏差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度数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平均値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標準</a:t>
                      </a:r>
                      <a:endParaRPr lang="en-US" altLang="ja-JP" sz="2000" u="none" strike="noStrike" dirty="0" smtClean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偏差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t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df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p </a:t>
                      </a:r>
                      <a:endParaRPr lang="en-US" sz="2000" u="none" strike="noStrike" dirty="0" smtClean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 fontAlgn="ctr"/>
                      <a:r>
                        <a:rPr 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(</a:t>
                      </a:r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片側</a:t>
                      </a:r>
                      <a:r>
                        <a:rPr lang="en-US" altLang="ja-JP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)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徒歩ズレ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1.14 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1.41 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-0.50 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1.65 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2.83 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26 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0.00 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***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自転車ズレ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0.85 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1.34 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-0.64 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1.39 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2.82 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25 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0.00 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***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クルマズレ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0.92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1.50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0.00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2.29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1.23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25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0.12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バスズレ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0.46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1.61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-0.07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2.20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0.71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25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0.24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電車ズレ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0.38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1.61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-0.29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2.13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0.92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25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0.18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/>
                </a:tc>
              </a:tr>
            </a:tbl>
          </a:graphicData>
        </a:graphic>
      </p:graphicFrame>
      <p:sp>
        <p:nvSpPr>
          <p:cNvPr id="10" name="テキスト ボックス 9"/>
          <p:cNvSpPr txBox="1"/>
          <p:nvPr/>
        </p:nvSpPr>
        <p:spPr>
          <a:xfrm>
            <a:off x="89207" y="3849102"/>
            <a:ext cx="59776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徒歩、自転車において</a:t>
            </a:r>
            <a:endParaRPr lang="en-US" altLang="ja-JP" sz="2800" dirty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r>
              <a:rPr lang="ja-JP" altLang="en-US" sz="2800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統計的有意</a:t>
            </a:r>
            <a:r>
              <a:rPr lang="en-US" altLang="ja-JP" sz="2800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(1%)</a:t>
            </a:r>
            <a:r>
              <a:rPr lang="ja-JP" altLang="en-US" sz="2800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が示された</a:t>
            </a:r>
          </a:p>
        </p:txBody>
      </p:sp>
    </p:spTree>
    <p:extLst>
      <p:ext uri="{BB962C8B-B14F-4D97-AF65-F5344CB8AC3E}">
        <p14:creationId xmlns:p14="http://schemas.microsoft.com/office/powerpoint/2010/main" val="1716982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ボックス 19"/>
          <p:cNvSpPr txBox="1"/>
          <p:nvPr/>
        </p:nvSpPr>
        <p:spPr>
          <a:xfrm flipH="1">
            <a:off x="1" y="0"/>
            <a:ext cx="6433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仮説１検証</a:t>
            </a:r>
            <a:r>
              <a:rPr lang="ja-JP" altLang="en-US" sz="4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結果：</a:t>
            </a:r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筑波大学</a:t>
            </a:r>
            <a:endParaRPr lang="en-US" altLang="ja-JP" sz="4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365AE-E114-2E4F-B74F-B562EB70FC62}" type="slidenum">
              <a:rPr lang="ja-JP" altLang="en-US" smtClean="0"/>
              <a:pPr/>
              <a:t>75</a:t>
            </a:fld>
            <a:endParaRPr lang="ja-JP" altLang="en-US" dirty="0"/>
          </a:p>
        </p:txBody>
      </p:sp>
      <p:graphicFrame>
        <p:nvGraphicFramePr>
          <p:cNvPr id="10" name="表 9"/>
          <p:cNvGraphicFramePr>
            <a:graphicFrameLocks noGrp="1"/>
          </p:cNvGraphicFramePr>
          <p:nvPr>
            <p:extLst/>
          </p:nvPr>
        </p:nvGraphicFramePr>
        <p:xfrm>
          <a:off x="89207" y="802889"/>
          <a:ext cx="8820615" cy="3002131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1439134"/>
                <a:gridCol w="522803"/>
                <a:gridCol w="821548"/>
                <a:gridCol w="706849"/>
                <a:gridCol w="612605"/>
                <a:gridCol w="821548"/>
                <a:gridCol w="662277"/>
                <a:gridCol w="980819"/>
                <a:gridCol w="821548"/>
                <a:gridCol w="784204"/>
                <a:gridCol w="647280"/>
              </a:tblGrid>
              <a:tr h="188486">
                <a:tc>
                  <a:txBody>
                    <a:bodyPr/>
                    <a:lstStyle/>
                    <a:p>
                      <a:pPr algn="ctr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人目を気にする度合い平均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独立サンプルの検定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</a:endParaRPr>
                    </a:p>
                  </a:txBody>
                  <a:tcPr marL="6350" marR="6350" marT="6350" marB="0" anchor="ctr"/>
                </a:tc>
              </a:tr>
              <a:tr h="257561">
                <a:tc>
                  <a:txBody>
                    <a:bodyPr/>
                    <a:lstStyle/>
                    <a:p>
                      <a:pPr algn="ctr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低い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高い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2</a:t>
                      </a:r>
                      <a:r>
                        <a:rPr lang="ja-JP" altLang="en-US" sz="2000" u="none" strike="noStrike" dirty="0" err="1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つ</a:t>
                      </a:r>
                      <a:r>
                        <a:rPr lang="ja-JP" altLang="en-US" sz="2000" u="none" strike="noStrike" dirty="0" err="1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</a:t>
                      </a:r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母平均の差の</a:t>
                      </a:r>
                      <a:r>
                        <a:rPr lang="en-US" altLang="ja-JP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t</a:t>
                      </a:r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検定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/>
                </a:tc>
              </a:tr>
              <a:tr h="67498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度数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平均値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標準</a:t>
                      </a:r>
                      <a:endParaRPr lang="en-US" altLang="ja-JP" sz="2000" u="none" strike="noStrike" dirty="0" smtClean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偏差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度数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平均値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標準</a:t>
                      </a:r>
                      <a:endParaRPr lang="en-US" altLang="ja-JP" sz="2000" u="none" strike="noStrike" dirty="0" smtClean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偏差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t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df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p </a:t>
                      </a:r>
                      <a:endParaRPr lang="en-US" sz="2000" u="none" strike="noStrike" dirty="0" smtClean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 fontAlgn="ctr"/>
                      <a:r>
                        <a:rPr 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(</a:t>
                      </a:r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片側</a:t>
                      </a:r>
                      <a:r>
                        <a:rPr lang="en-US" altLang="ja-JP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)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徒歩ズレ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1.12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1.78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0.92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1.89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0.54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100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0.30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自転車ズレ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1.04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1.80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1.06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1.69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-0.07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100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0.47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クルマズレ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1.12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1.64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1.13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1.78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-0.02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97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0.49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バスズレ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0.96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2.11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0.81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1.62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0.39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97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0.35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電車ズレ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0.78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2.05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0.65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1.97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0.34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97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0.37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/>
                </a:tc>
              </a:tr>
            </a:tbl>
          </a:graphicData>
        </a:graphic>
      </p:graphicFrame>
      <p:sp>
        <p:nvSpPr>
          <p:cNvPr id="23" name="テキスト ボックス 22"/>
          <p:cNvSpPr txBox="1"/>
          <p:nvPr/>
        </p:nvSpPr>
        <p:spPr>
          <a:xfrm>
            <a:off x="89207" y="3849102"/>
            <a:ext cx="5977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 smtClean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統計的有意は示されなかった</a:t>
            </a:r>
            <a:endParaRPr kumimoji="1" lang="ja-JP" altLang="en-US" sz="2800" dirty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91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ボックス 19"/>
          <p:cNvSpPr txBox="1"/>
          <p:nvPr/>
        </p:nvSpPr>
        <p:spPr>
          <a:xfrm flipH="1">
            <a:off x="0" y="0"/>
            <a:ext cx="80065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</a:t>
            </a:r>
            <a:r>
              <a:rPr lang="ja-JP" altLang="en-US" sz="4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１</a:t>
            </a:r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検証</a:t>
            </a:r>
            <a:r>
              <a:rPr lang="ja-JP" altLang="en-US" sz="4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結果：</a:t>
            </a:r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慶應大学三田</a:t>
            </a:r>
            <a:endParaRPr lang="en-US" altLang="ja-JP" sz="4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365AE-E114-2E4F-B74F-B562EB70FC62}" type="slidenum">
              <a:rPr lang="ja-JP" altLang="en-US" smtClean="0"/>
              <a:pPr/>
              <a:t>76</a:t>
            </a:fld>
            <a:endParaRPr lang="ja-JP" altLang="en-US" dirty="0"/>
          </a:p>
        </p:txBody>
      </p:sp>
      <p:graphicFrame>
        <p:nvGraphicFramePr>
          <p:cNvPr id="10" name="表 9"/>
          <p:cNvGraphicFramePr>
            <a:graphicFrameLocks noGrp="1"/>
          </p:cNvGraphicFramePr>
          <p:nvPr>
            <p:extLst/>
          </p:nvPr>
        </p:nvGraphicFramePr>
        <p:xfrm>
          <a:off x="89207" y="802889"/>
          <a:ext cx="8820615" cy="3002131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1439134"/>
                <a:gridCol w="522803"/>
                <a:gridCol w="821548"/>
                <a:gridCol w="706849"/>
                <a:gridCol w="612605"/>
                <a:gridCol w="821548"/>
                <a:gridCol w="662277"/>
                <a:gridCol w="980819"/>
                <a:gridCol w="821548"/>
                <a:gridCol w="784204"/>
                <a:gridCol w="647280"/>
              </a:tblGrid>
              <a:tr h="188486">
                <a:tc>
                  <a:txBody>
                    <a:bodyPr/>
                    <a:lstStyle/>
                    <a:p>
                      <a:pPr algn="ctr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人目を気にする度合い平均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独立サンプルの検定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</a:endParaRPr>
                    </a:p>
                  </a:txBody>
                  <a:tcPr marL="6350" marR="6350" marT="6350" marB="0" anchor="ctr"/>
                </a:tc>
              </a:tr>
              <a:tr h="257561">
                <a:tc>
                  <a:txBody>
                    <a:bodyPr/>
                    <a:lstStyle/>
                    <a:p>
                      <a:pPr algn="ctr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低い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高い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2</a:t>
                      </a:r>
                      <a:r>
                        <a:rPr lang="ja-JP" altLang="en-US" sz="2000" u="none" strike="noStrike" dirty="0" err="1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つ</a:t>
                      </a:r>
                      <a:r>
                        <a:rPr lang="ja-JP" altLang="en-US" sz="2000" u="none" strike="noStrike" dirty="0" err="1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</a:t>
                      </a:r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母平均の差の</a:t>
                      </a:r>
                      <a:r>
                        <a:rPr lang="en-US" altLang="ja-JP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t</a:t>
                      </a:r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検定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/>
                </a:tc>
              </a:tr>
              <a:tr h="67498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度数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平均値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標準</a:t>
                      </a:r>
                      <a:endParaRPr lang="en-US" altLang="ja-JP" sz="2000" u="none" strike="noStrike" dirty="0" smtClean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偏差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度数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平均値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標準</a:t>
                      </a:r>
                      <a:endParaRPr lang="en-US" altLang="ja-JP" sz="2000" u="none" strike="noStrike" dirty="0" smtClean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偏差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t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df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p </a:t>
                      </a:r>
                      <a:endParaRPr lang="en-US" sz="2000" u="none" strike="noStrike" dirty="0" smtClean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 fontAlgn="ctr"/>
                      <a:r>
                        <a:rPr 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(</a:t>
                      </a:r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片側</a:t>
                      </a:r>
                      <a:r>
                        <a:rPr lang="en-US" altLang="ja-JP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)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徒歩ズレ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0.16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2.03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0.07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2.07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0.15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50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0.44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自転車ズレ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0.20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2.06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0.04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2.07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0.28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50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0.39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クルマズレ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0.24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2.33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0.19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2.08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0.09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50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0.46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バスズレ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0.32 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2.25 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-0.48 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1.99 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1.36 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50 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0.09 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*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電車ズレ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0.32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2.14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-0.37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2.15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1.16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50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0.13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/>
                </a:tc>
              </a:tr>
            </a:tbl>
          </a:graphicData>
        </a:graphic>
      </p:graphicFrame>
      <p:sp>
        <p:nvSpPr>
          <p:cNvPr id="22" name="テキスト ボックス 21"/>
          <p:cNvSpPr txBox="1"/>
          <p:nvPr/>
        </p:nvSpPr>
        <p:spPr>
          <a:xfrm>
            <a:off x="89207" y="3849102"/>
            <a:ext cx="73164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バスにおいては統計的有意傾向が示された</a:t>
            </a:r>
            <a:endParaRPr kumimoji="1" lang="ja-JP" altLang="en-US" sz="2800" dirty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618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ボックス 19"/>
          <p:cNvSpPr txBox="1"/>
          <p:nvPr/>
        </p:nvSpPr>
        <p:spPr>
          <a:xfrm flipH="1">
            <a:off x="-1" y="0"/>
            <a:ext cx="7515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仮説１検証</a:t>
            </a:r>
            <a:r>
              <a:rPr lang="ja-JP" altLang="en-US" sz="4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結果：</a:t>
            </a:r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慶應大学日吉</a:t>
            </a:r>
            <a:endParaRPr lang="en-US" altLang="ja-JP" sz="4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365AE-E114-2E4F-B74F-B562EB70FC62}" type="slidenum">
              <a:rPr lang="ja-JP" altLang="en-US" smtClean="0"/>
              <a:pPr/>
              <a:t>77</a:t>
            </a:fld>
            <a:endParaRPr lang="ja-JP" altLang="en-US" dirty="0"/>
          </a:p>
        </p:txBody>
      </p:sp>
      <p:graphicFrame>
        <p:nvGraphicFramePr>
          <p:cNvPr id="10" name="表 9"/>
          <p:cNvGraphicFramePr>
            <a:graphicFrameLocks noGrp="1"/>
          </p:cNvGraphicFramePr>
          <p:nvPr>
            <p:extLst/>
          </p:nvPr>
        </p:nvGraphicFramePr>
        <p:xfrm>
          <a:off x="89207" y="802889"/>
          <a:ext cx="8820615" cy="3002131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1439134"/>
                <a:gridCol w="522803"/>
                <a:gridCol w="821548"/>
                <a:gridCol w="706849"/>
                <a:gridCol w="612605"/>
                <a:gridCol w="821548"/>
                <a:gridCol w="662277"/>
                <a:gridCol w="980819"/>
                <a:gridCol w="821548"/>
                <a:gridCol w="784204"/>
                <a:gridCol w="647280"/>
              </a:tblGrid>
              <a:tr h="188486">
                <a:tc>
                  <a:txBody>
                    <a:bodyPr/>
                    <a:lstStyle/>
                    <a:p>
                      <a:pPr algn="ctr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人目を気にする度合い平均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独立サンプルの検定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</a:endParaRPr>
                    </a:p>
                  </a:txBody>
                  <a:tcPr marL="6350" marR="6350" marT="6350" marB="0" anchor="ctr"/>
                </a:tc>
              </a:tr>
              <a:tr h="257561">
                <a:tc>
                  <a:txBody>
                    <a:bodyPr/>
                    <a:lstStyle/>
                    <a:p>
                      <a:pPr algn="ctr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低い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高い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2</a:t>
                      </a:r>
                      <a:r>
                        <a:rPr lang="ja-JP" altLang="en-US" sz="2000" u="none" strike="noStrike" dirty="0" err="1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つ</a:t>
                      </a:r>
                      <a:r>
                        <a:rPr lang="ja-JP" altLang="en-US" sz="2000" u="none" strike="noStrike" dirty="0" err="1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</a:t>
                      </a:r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母平均の差の</a:t>
                      </a:r>
                      <a:r>
                        <a:rPr lang="en-US" altLang="ja-JP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t</a:t>
                      </a:r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検定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/>
                </a:tc>
              </a:tr>
              <a:tr h="67498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度数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平均値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標準</a:t>
                      </a:r>
                      <a:endParaRPr lang="en-US" altLang="ja-JP" sz="2000" u="none" strike="noStrike" dirty="0" smtClean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偏差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度数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平均値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標準</a:t>
                      </a:r>
                      <a:endParaRPr lang="en-US" altLang="ja-JP" sz="2000" u="none" strike="noStrike" dirty="0" smtClean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偏差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t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df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p </a:t>
                      </a:r>
                      <a:endParaRPr lang="en-US" sz="2000" u="none" strike="noStrike" dirty="0" smtClean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 fontAlgn="ctr"/>
                      <a:r>
                        <a:rPr 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(</a:t>
                      </a:r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片側</a:t>
                      </a:r>
                      <a:r>
                        <a:rPr lang="en-US" altLang="ja-JP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)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徒歩ズレ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-0.08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1.99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-0.38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2.13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0.64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74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0.26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自転車ズレ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-0.08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2.18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-0.33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2.00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0.53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73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0.30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クルマズレ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0.24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2.41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-0.31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2.07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1.04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72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0.15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バスズレ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-0.03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2.13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-0.44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1.58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0.96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73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0.17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電車ズレ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-0.08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2.14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-0.47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1.72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0.89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75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0.19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/>
                </a:tc>
              </a:tr>
            </a:tbl>
          </a:graphicData>
        </a:graphic>
      </p:graphicFrame>
      <p:sp>
        <p:nvSpPr>
          <p:cNvPr id="23" name="テキスト ボックス 22"/>
          <p:cNvSpPr txBox="1"/>
          <p:nvPr/>
        </p:nvSpPr>
        <p:spPr>
          <a:xfrm>
            <a:off x="89207" y="3849102"/>
            <a:ext cx="5977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 smtClean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統計的有意は示されなかった</a:t>
            </a:r>
            <a:endParaRPr kumimoji="1" lang="ja-JP" altLang="en-US" sz="2800" dirty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802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テキスト ボックス 21"/>
          <p:cNvSpPr txBox="1"/>
          <p:nvPr/>
        </p:nvSpPr>
        <p:spPr>
          <a:xfrm>
            <a:off x="89207" y="3849102"/>
            <a:ext cx="59776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徒歩、自転車において</a:t>
            </a:r>
            <a:endParaRPr lang="en-US" altLang="ja-JP" sz="2800" dirty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r>
              <a:rPr lang="ja-JP" altLang="en-US" sz="2800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統計的有意</a:t>
            </a:r>
            <a:r>
              <a:rPr lang="en-US" altLang="ja-JP" sz="2800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(1%)</a:t>
            </a:r>
            <a:r>
              <a:rPr lang="ja-JP" altLang="en-US" sz="2800" dirty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が示された</a:t>
            </a:r>
          </a:p>
        </p:txBody>
      </p:sp>
      <p:sp>
        <p:nvSpPr>
          <p:cNvPr id="20" name="テキスト ボックス 19"/>
          <p:cNvSpPr txBox="1"/>
          <p:nvPr/>
        </p:nvSpPr>
        <p:spPr>
          <a:xfrm flipH="1">
            <a:off x="0" y="0"/>
            <a:ext cx="7549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仮説１検証</a:t>
            </a:r>
            <a:r>
              <a:rPr lang="ja-JP" altLang="en-US" sz="4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結果：</a:t>
            </a:r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東京理科大学</a:t>
            </a:r>
            <a:endParaRPr lang="en-US" altLang="ja-JP" sz="4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365AE-E114-2E4F-B74F-B562EB70FC62}" type="slidenum">
              <a:rPr lang="ja-JP" altLang="en-US" smtClean="0"/>
              <a:pPr/>
              <a:t>78</a:t>
            </a:fld>
            <a:endParaRPr lang="ja-JP" altLang="en-US" dirty="0"/>
          </a:p>
        </p:txBody>
      </p:sp>
      <p:graphicFrame>
        <p:nvGraphicFramePr>
          <p:cNvPr id="10" name="表 9"/>
          <p:cNvGraphicFramePr>
            <a:graphicFrameLocks noGrp="1"/>
          </p:cNvGraphicFramePr>
          <p:nvPr>
            <p:extLst/>
          </p:nvPr>
        </p:nvGraphicFramePr>
        <p:xfrm>
          <a:off x="89207" y="802889"/>
          <a:ext cx="8820615" cy="3002131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1439134"/>
                <a:gridCol w="522803"/>
                <a:gridCol w="821548"/>
                <a:gridCol w="706849"/>
                <a:gridCol w="612605"/>
                <a:gridCol w="821548"/>
                <a:gridCol w="662277"/>
                <a:gridCol w="980819"/>
                <a:gridCol w="821548"/>
                <a:gridCol w="784204"/>
                <a:gridCol w="647280"/>
              </a:tblGrid>
              <a:tr h="188486">
                <a:tc>
                  <a:txBody>
                    <a:bodyPr/>
                    <a:lstStyle/>
                    <a:p>
                      <a:pPr algn="ctr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人目を気にする度合い平均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独立サンプルの検定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</a:endParaRPr>
                    </a:p>
                  </a:txBody>
                  <a:tcPr marL="6350" marR="6350" marT="6350" marB="0" anchor="ctr"/>
                </a:tc>
              </a:tr>
              <a:tr h="257561">
                <a:tc>
                  <a:txBody>
                    <a:bodyPr/>
                    <a:lstStyle/>
                    <a:p>
                      <a:pPr algn="ctr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低い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高い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2</a:t>
                      </a:r>
                      <a:r>
                        <a:rPr lang="ja-JP" altLang="en-US" sz="2000" u="none" strike="noStrike" dirty="0" err="1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つ</a:t>
                      </a:r>
                      <a:r>
                        <a:rPr lang="ja-JP" altLang="en-US" sz="2000" u="none" strike="noStrike" dirty="0" err="1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</a:t>
                      </a:r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母平均の差の</a:t>
                      </a:r>
                      <a:r>
                        <a:rPr lang="en-US" altLang="ja-JP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t</a:t>
                      </a:r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検定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/>
                </a:tc>
              </a:tr>
              <a:tr h="67498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度数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平均値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標準</a:t>
                      </a:r>
                      <a:endParaRPr lang="en-US" altLang="ja-JP" sz="2000" u="none" strike="noStrike" dirty="0" smtClean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偏差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度数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平均値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標準</a:t>
                      </a:r>
                      <a:endParaRPr lang="en-US" altLang="ja-JP" sz="2000" u="none" strike="noStrike" dirty="0" smtClean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偏差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t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df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p </a:t>
                      </a:r>
                      <a:endParaRPr lang="en-US" sz="2000" u="none" strike="noStrike" dirty="0" smtClean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 fontAlgn="ctr"/>
                      <a:r>
                        <a:rPr 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(</a:t>
                      </a:r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片側</a:t>
                      </a:r>
                      <a:r>
                        <a:rPr lang="en-US" altLang="ja-JP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)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350" marR="6350" marT="6350" marB="0" anchor="ctr"/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徒歩ズレ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0.34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2.03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0.42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2.48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-0.18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106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0.43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自転車ズレ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0.45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1.95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0.23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2.40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0.51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0.30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クルマズレ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0.61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2.05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0.41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2.46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0.45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103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0.33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バスズレ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0.33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1.80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-0.02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2.23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0.89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103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0.19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3409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ja-JP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電車ズレ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0.35 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1.75 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-0.20 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2.04 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1.49 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0.07 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*</a:t>
                      </a: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1569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ボックス 19"/>
          <p:cNvSpPr txBox="1"/>
          <p:nvPr/>
        </p:nvSpPr>
        <p:spPr>
          <a:xfrm flipH="1">
            <a:off x="1" y="0"/>
            <a:ext cx="7984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solidFill>
                  <a:srgbClr val="C0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理想</a:t>
            </a:r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と</a:t>
            </a:r>
            <a:r>
              <a:rPr lang="ja-JP" altLang="en-US" sz="4000" dirty="0" smtClean="0">
                <a:solidFill>
                  <a:schemeClr val="accent3">
                    <a:lumMod val="50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現実</a:t>
            </a:r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の分析</a:t>
            </a:r>
            <a:endParaRPr lang="en-US" altLang="ja-JP" sz="28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365AE-E114-2E4F-B74F-B562EB70FC62}" type="slidenum">
              <a:rPr lang="ja-JP" altLang="en-US" smtClean="0"/>
              <a:pPr/>
              <a:t>79</a:t>
            </a:fld>
            <a:endParaRPr lang="ja-JP" altLang="en-US" dirty="0"/>
          </a:p>
        </p:txBody>
      </p:sp>
      <p:sp>
        <p:nvSpPr>
          <p:cNvPr id="15" name="スライド番号プレースホルダー 2"/>
          <p:cNvSpPr txBox="1">
            <a:spLocks/>
          </p:cNvSpPr>
          <p:nvPr/>
        </p:nvSpPr>
        <p:spPr>
          <a:xfrm>
            <a:off x="7405688" y="6142038"/>
            <a:ext cx="1738312" cy="603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457200" rtl="0" eaLnBrk="1" latinLnBrk="0" hangingPunct="1"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B5365AE-E114-2E4F-B74F-B562EB70FC62}" type="slidenum">
              <a:rPr lang="ja-JP" altLang="en-US" smtClean="0"/>
              <a:pPr/>
              <a:t>79</a:t>
            </a:fld>
            <a:endParaRPr lang="ja-JP" altLang="en-US" dirty="0"/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/>
          </p:nvPr>
        </p:nvGraphicFramePr>
        <p:xfrm>
          <a:off x="89214" y="801213"/>
          <a:ext cx="8909822" cy="4403437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1369856"/>
                <a:gridCol w="882540"/>
                <a:gridCol w="490800"/>
                <a:gridCol w="775454"/>
                <a:gridCol w="633127"/>
                <a:gridCol w="442521"/>
                <a:gridCol w="823733"/>
                <a:gridCol w="633127"/>
                <a:gridCol w="633127"/>
                <a:gridCol w="675516"/>
                <a:gridCol w="1043521"/>
                <a:gridCol w="506500"/>
              </a:tblGrid>
              <a:tr h="339605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人目を気にする度合い平均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独立サンプルの検定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</a:tr>
              <a:tr h="339605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低い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高い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ja-JP" altLang="en-US" sz="2000" u="none" strike="noStrike" dirty="0" err="1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つ</a:t>
                      </a:r>
                      <a:r>
                        <a:rPr lang="ja-JP" altLang="en-US" sz="2000" u="none" strike="noStrike" dirty="0" err="1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の</a:t>
                      </a:r>
                      <a:r>
                        <a:rPr lang="ja-JP" altLang="en-US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母平均の差の</a:t>
                      </a:r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ja-JP" altLang="en-US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検定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</a:tr>
              <a:tr h="325887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度数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平均値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標準偏差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度数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平均値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標準偏差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t </a:t>
                      </a:r>
                      <a:r>
                        <a:rPr lang="ja-JP" altLang="en-US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値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自由度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P</a:t>
                      </a:r>
                    </a:p>
                    <a:p>
                      <a:pPr algn="ctr" fontAlgn="ctr"/>
                      <a:r>
                        <a:rPr lang="en-US" sz="20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ja-JP" altLang="en-US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片側）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</a:tr>
              <a:tr h="169606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服装の規範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徒歩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197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4.21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1.58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198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4.05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1.59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1.05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393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0.15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</a:tr>
              <a:tr h="169606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自転車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195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4.22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1.54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197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4.11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1.63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0.65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390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0.26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</a:tr>
              <a:tr h="169606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クルマ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194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4.11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1.58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195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3.96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1.55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0.94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387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0.17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</a:tr>
              <a:tr h="169606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バス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194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3.48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1.68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195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3.21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1.59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1.62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387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0.05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*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</a:tr>
              <a:tr h="169606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電車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194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3.40 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1.70 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198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3.04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1.60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2.14 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390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0.02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**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</a:tr>
              <a:tr h="169606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着ていける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徒歩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196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4.67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2.39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200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4.22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2.35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1.93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394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0.03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**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</a:tr>
              <a:tr h="169606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自転車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196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4.64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2.38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198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4.30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2.34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1.45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392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0.07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*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</a:tr>
              <a:tr h="169606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クルマ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192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4.72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2.34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195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4.20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2.43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2.16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385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0.02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**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</a:tr>
              <a:tr h="169606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バス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193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3.88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2.44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195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3.23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2.23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2.76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382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0.00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***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</a:tr>
              <a:tr h="169606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電車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193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3.75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2.40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200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2.95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2.20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3.47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385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0.00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***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057" marR="6057" marT="6057" marB="0" anchor="ctr"/>
                </a:tc>
              </a:tr>
            </a:tbl>
          </a:graphicData>
        </a:graphic>
      </p:graphicFrame>
      <p:sp>
        <p:nvSpPr>
          <p:cNvPr id="4" name="円形吹き出し 3"/>
          <p:cNvSpPr/>
          <p:nvPr/>
        </p:nvSpPr>
        <p:spPr>
          <a:xfrm>
            <a:off x="89214" y="1289823"/>
            <a:ext cx="1248932" cy="735981"/>
          </a:xfrm>
          <a:prstGeom prst="wedgeEllipseCallout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理想</a:t>
            </a:r>
            <a:endParaRPr kumimoji="1" lang="ja-JP" alt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1" name="円形吹き出し 20"/>
          <p:cNvSpPr/>
          <p:nvPr/>
        </p:nvSpPr>
        <p:spPr>
          <a:xfrm>
            <a:off x="89214" y="2879246"/>
            <a:ext cx="1248932" cy="735981"/>
          </a:xfrm>
          <a:prstGeom prst="wedgeEllipseCallou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ja-JP" altLang="en-US" sz="28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現実</a:t>
            </a:r>
            <a:endParaRPr kumimoji="1" lang="ja-JP" alt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35128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 flipH="1">
            <a:off x="1" y="0"/>
            <a:ext cx="2705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既存研究</a:t>
            </a:r>
            <a:r>
              <a:rPr lang="en-US" altLang="ja-JP" sz="4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1</a:t>
            </a:r>
            <a:endParaRPr 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 flipH="1">
            <a:off x="2589463" y="254500"/>
            <a:ext cx="68275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大学生の服装と景観・授業態度との関連分析</a:t>
            </a:r>
            <a:endParaRPr lang="en-US" altLang="ja-JP" sz="2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　　　　　</a:t>
            </a:r>
            <a:r>
              <a:rPr lang="en-US" altLang="ja-JP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-</a:t>
            </a:r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筑波大学の事例</a:t>
            </a:r>
            <a:r>
              <a:rPr lang="en-US" altLang="ja-JP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-</a:t>
            </a:r>
            <a:r>
              <a:rPr lang="en-US" altLang="ja-JP" sz="2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</a:t>
            </a:r>
            <a:r>
              <a:rPr lang="ja-JP" altLang="en-US" sz="2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谷口ら</a:t>
            </a:r>
            <a:r>
              <a:rPr lang="en-US" altLang="ja-JP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en-US" altLang="ja-JP" sz="2400" dirty="0" smtClean="0"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1</a:t>
            </a:r>
            <a:endParaRPr lang="en-US" sz="1600" dirty="0">
              <a:latin typeface="Times New Roman" panose="02020603050405020304" pitchFamily="18" charset="0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9" name="円/楕円 8"/>
          <p:cNvSpPr/>
          <p:nvPr/>
        </p:nvSpPr>
        <p:spPr>
          <a:xfrm>
            <a:off x="170329" y="2796988"/>
            <a:ext cx="3423982" cy="1507546"/>
          </a:xfrm>
          <a:prstGeom prst="ellipse">
            <a:avLst/>
          </a:prstGeom>
          <a:solidFill>
            <a:srgbClr val="0C4437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tIns="0" bIns="648000" rtlCol="0" anchor="ctr"/>
          <a:lstStyle/>
          <a:p>
            <a:pPr algn="ctr"/>
            <a:endParaRPr kumimoji="1" lang="en-US" altLang="ja-JP" sz="2800" dirty="0" smtClean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ジャージ・</a:t>
            </a:r>
            <a:endParaRPr kumimoji="1" lang="en-US" altLang="ja-JP" sz="2800" dirty="0" smtClean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スウェットでの登校</a:t>
            </a:r>
            <a:endParaRPr kumimoji="1" lang="ja-JP" altLang="en-US" sz="28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1" name="円/楕円 10"/>
          <p:cNvSpPr/>
          <p:nvPr/>
        </p:nvSpPr>
        <p:spPr>
          <a:xfrm>
            <a:off x="5506953" y="1577309"/>
            <a:ext cx="3274425" cy="1438679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1905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bg1">
                    <a:lumMod val="9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大学の景観イメージ</a:t>
            </a:r>
            <a:endParaRPr lang="en-US" altLang="ja-JP" sz="2800" dirty="0">
              <a:solidFill>
                <a:schemeClr val="bg1">
                  <a:lumMod val="95000"/>
                </a:schemeClr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3" name="円/楕円 12"/>
          <p:cNvSpPr/>
          <p:nvPr/>
        </p:nvSpPr>
        <p:spPr>
          <a:xfrm>
            <a:off x="5506953" y="4140668"/>
            <a:ext cx="3274425" cy="1445746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1905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ja-JP" altLang="en-US" sz="2800" dirty="0" smtClean="0">
                <a:solidFill>
                  <a:schemeClr val="bg1">
                    <a:lumMod val="9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授業</a:t>
            </a:r>
            <a:r>
              <a:rPr lang="ja-JP" altLang="en-US" sz="2800" dirty="0">
                <a:solidFill>
                  <a:schemeClr val="bg1">
                    <a:lumMod val="9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態度</a:t>
            </a:r>
            <a:endParaRPr kumimoji="1" lang="ja-JP" altLang="en-US" sz="2800" dirty="0">
              <a:solidFill>
                <a:schemeClr val="bg1">
                  <a:lumMod val="95000"/>
                </a:schemeClr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4" name="左右矢印 13"/>
          <p:cNvSpPr/>
          <p:nvPr/>
        </p:nvSpPr>
        <p:spPr>
          <a:xfrm rot="1326727">
            <a:off x="3519547" y="3959730"/>
            <a:ext cx="1984086" cy="689609"/>
          </a:xfrm>
          <a:prstGeom prst="leftRightArrow">
            <a:avLst>
              <a:gd name="adj1" fmla="val 51454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ja-JP" sz="48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5" name="右矢印 14"/>
          <p:cNvSpPr/>
          <p:nvPr/>
        </p:nvSpPr>
        <p:spPr>
          <a:xfrm rot="20134008">
            <a:off x="3558771" y="2332934"/>
            <a:ext cx="2002716" cy="724163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252000" tIns="0" rIns="180000" bIns="72000" rtlCol="0" anchor="ctr"/>
          <a:lstStyle/>
          <a:p>
            <a:pPr algn="ctr"/>
            <a:endParaRPr kumimoji="1" lang="ja-JP" altLang="en-US" sz="36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雲形吹き出し 3"/>
          <p:cNvSpPr/>
          <p:nvPr/>
        </p:nvSpPr>
        <p:spPr>
          <a:xfrm>
            <a:off x="1370811" y="5183795"/>
            <a:ext cx="4036075" cy="1209841"/>
          </a:xfrm>
          <a:prstGeom prst="cloudCallout">
            <a:avLst>
              <a:gd name="adj1" fmla="val 21743"/>
              <a:gd name="adj2" fmla="val -103935"/>
            </a:avLst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252000" tIns="108000" rIns="0" bIns="72000" rtlCol="0" anchor="ctr">
            <a:normAutofit/>
          </a:bodyPr>
          <a:lstStyle/>
          <a:p>
            <a:pPr algn="ctr"/>
            <a:r>
              <a:rPr lang="ja-JP" altLang="en-US" sz="32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ネガティブな</a:t>
            </a:r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関係</a:t>
            </a:r>
            <a:endParaRPr lang="ja-JP" altLang="en-US" sz="32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970" y="5504218"/>
            <a:ext cx="1012397" cy="1160553"/>
          </a:xfrm>
          <a:prstGeom prst="rect">
            <a:avLst/>
          </a:prstGeom>
        </p:spPr>
      </p:pic>
      <p:sp>
        <p:nvSpPr>
          <p:cNvPr id="20" name="雲形吹き出し 19"/>
          <p:cNvSpPr/>
          <p:nvPr/>
        </p:nvSpPr>
        <p:spPr>
          <a:xfrm>
            <a:off x="1833004" y="1001765"/>
            <a:ext cx="2379218" cy="1170763"/>
          </a:xfrm>
          <a:prstGeom prst="cloudCallout">
            <a:avLst>
              <a:gd name="adj1" fmla="val 42008"/>
              <a:gd name="adj2" fmla="val 74911"/>
            </a:avLst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08000" tIns="108000" rIns="0" rtlCol="0" anchor="ctr">
            <a:normAutofit/>
          </a:bodyPr>
          <a:lstStyle/>
          <a:p>
            <a:pPr algn="ctr"/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悪影響</a:t>
            </a:r>
            <a:endParaRPr lang="ja-JP" altLang="en-US" sz="32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62962" y="2534554"/>
            <a:ext cx="436832" cy="1571459"/>
          </a:xfrm>
          <a:prstGeom prst="rect">
            <a:avLst/>
          </a:prstGeom>
        </p:spPr>
      </p:pic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8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8883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4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5" grpId="0" animBg="1"/>
      <p:bldP spid="4" grpId="0" animBg="1"/>
      <p:bldP spid="20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ボックス 19"/>
          <p:cNvSpPr txBox="1"/>
          <p:nvPr/>
        </p:nvSpPr>
        <p:spPr>
          <a:xfrm flipH="1">
            <a:off x="1" y="0"/>
            <a:ext cx="6433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仮説２検証結果：大学ごと</a:t>
            </a:r>
            <a:endParaRPr lang="en-US" altLang="ja-JP" sz="4000" dirty="0" smtClean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365AE-E114-2E4F-B74F-B562EB70FC62}" type="slidenum">
              <a:rPr lang="ja-JP" altLang="en-US" smtClean="0"/>
              <a:pPr/>
              <a:t>80</a:t>
            </a:fld>
            <a:endParaRPr lang="ja-JP" altLang="en-US" dirty="0"/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/>
          </p:nvPr>
        </p:nvGraphicFramePr>
        <p:xfrm>
          <a:off x="90616" y="797094"/>
          <a:ext cx="8971003" cy="3105150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1515048"/>
                <a:gridCol w="735256"/>
                <a:gridCol w="735256"/>
                <a:gridCol w="735256"/>
                <a:gridCol w="735256"/>
                <a:gridCol w="735256"/>
                <a:gridCol w="735256"/>
                <a:gridCol w="746744"/>
                <a:gridCol w="827163"/>
                <a:gridCol w="844439"/>
                <a:gridCol w="626073"/>
              </a:tblGrid>
              <a:tr h="17780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ズレ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公共交通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その他の交通手段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2</a:t>
                      </a:r>
                      <a:r>
                        <a:rPr lang="ja-JP" altLang="en-US" sz="2000" u="none" strike="noStrike" dirty="0" err="1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つ</a:t>
                      </a:r>
                      <a:r>
                        <a:rPr lang="ja-JP" altLang="en-US" sz="2000" u="none" strike="noStrike" dirty="0" err="1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</a:t>
                      </a:r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母平均の差の</a:t>
                      </a:r>
                      <a:r>
                        <a:rPr lang="en-US" altLang="ja-JP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t</a:t>
                      </a:r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検定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7780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大学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度数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平均値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標準偏差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度数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平均値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標準偏差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t </a:t>
                      </a:r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値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自由度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p </a:t>
                      </a:r>
                      <a:endParaRPr lang="en-US" sz="2000" u="none" strike="noStrike" dirty="0" smtClean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 fontAlgn="ctr"/>
                      <a:r>
                        <a:rPr lang="en-US" sz="2000" u="none" strike="noStrike" dirty="0" smtClean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(</a:t>
                      </a:r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片側</a:t>
                      </a:r>
                      <a:r>
                        <a:rPr lang="en-US" altLang="ja-JP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)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sng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全体</a:t>
                      </a:r>
                      <a:endParaRPr lang="ja-JP" altLang="en-US" sz="2000" b="0" i="0" u="sng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sng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819</a:t>
                      </a:r>
                      <a:endParaRPr lang="en-US" altLang="ja-JP" sz="2000" b="0" i="0" u="sng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sng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</a:t>
                      </a:r>
                      <a:endParaRPr lang="en-US" altLang="ja-JP" sz="2000" b="0" i="0" u="sng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sng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1.98</a:t>
                      </a:r>
                      <a:endParaRPr lang="en-US" altLang="ja-JP" sz="2000" b="0" i="0" u="sng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sng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1234</a:t>
                      </a:r>
                      <a:endParaRPr lang="en-US" altLang="ja-JP" sz="2000" b="0" i="0" u="sng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sng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</a:t>
                      </a:r>
                      <a:endParaRPr lang="en-US" altLang="ja-JP" sz="2000" b="0" i="0" u="sng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sng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2.04</a:t>
                      </a:r>
                      <a:endParaRPr lang="en-US" altLang="ja-JP" sz="2000" b="0" i="0" u="sng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sng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-2.10</a:t>
                      </a:r>
                      <a:endParaRPr lang="en-US" altLang="ja-JP" sz="2000" b="0" i="0" u="sng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sng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1786</a:t>
                      </a:r>
                      <a:endParaRPr lang="en-US" altLang="ja-JP" sz="2000" b="0" i="0" u="sng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sng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en-US" altLang="ja-JP" sz="2000" b="0" i="0" u="sng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sng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</a:t>
                      </a:r>
                      <a:endParaRPr lang="ja-JP" altLang="en-US" sz="2000" b="0" i="0" u="sng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東大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 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1.83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1.93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0.83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東工大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 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1.86 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1.76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-0.53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筑波大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0.80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1.94 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1.06 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1.75 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-1.55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499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慶應大三田</a:t>
                      </a:r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-0.07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2.13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 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2.08 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-0.81 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慶應大日吉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-0.25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1.91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-0.15 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2.12 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-0.46 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375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 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理科大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 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1.98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2.21 </a:t>
                      </a:r>
                      <a:endParaRPr lang="en-US" altLang="ja-JP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-1.77 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494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 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</a:t>
                      </a:r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1187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ボックス 19"/>
          <p:cNvSpPr txBox="1"/>
          <p:nvPr/>
        </p:nvSpPr>
        <p:spPr>
          <a:xfrm flipH="1">
            <a:off x="1" y="0"/>
            <a:ext cx="6433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大学ごとの服装の規範</a:t>
            </a:r>
            <a:endParaRPr lang="en-US" altLang="ja-JP" sz="4000" dirty="0" smtClean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365AE-E114-2E4F-B74F-B562EB70FC62}" type="slidenum">
              <a:rPr lang="ja-JP" altLang="en-US" smtClean="0"/>
              <a:pPr/>
              <a:t>81</a:t>
            </a:fld>
            <a:endParaRPr lang="ja-JP" altLang="en-US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/>
          </p:nvPr>
        </p:nvGraphicFramePr>
        <p:xfrm>
          <a:off x="90617" y="2702016"/>
          <a:ext cx="8962767" cy="3492840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572271"/>
                <a:gridCol w="319798"/>
                <a:gridCol w="540689"/>
                <a:gridCol w="423893"/>
                <a:gridCol w="415415"/>
                <a:gridCol w="404140"/>
                <a:gridCol w="452123"/>
                <a:gridCol w="423892"/>
                <a:gridCol w="394763"/>
                <a:gridCol w="345045"/>
                <a:gridCol w="514914"/>
                <a:gridCol w="423893"/>
                <a:gridCol w="423893"/>
                <a:gridCol w="337280"/>
                <a:gridCol w="513360"/>
                <a:gridCol w="429203"/>
                <a:gridCol w="395540"/>
                <a:gridCol w="370293"/>
                <a:gridCol w="429203"/>
                <a:gridCol w="446034"/>
                <a:gridCol w="387125"/>
              </a:tblGrid>
              <a:tr h="252819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徒歩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自転車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クルマ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バス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電車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497867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度数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平均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標準</a:t>
                      </a:r>
                      <a:endParaRPr lang="en-US" altLang="ja-JP" sz="1400" u="none" strike="noStrike" dirty="0" smtClean="0"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偏差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度</a:t>
                      </a:r>
                      <a:endParaRPr lang="en-US" altLang="ja-JP" sz="1400" u="none" strike="noStrike" dirty="0" smtClean="0"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数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平均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標準</a:t>
                      </a:r>
                      <a:endParaRPr lang="en-US" altLang="ja-JP" sz="1400" u="none" strike="noStrike" dirty="0" smtClean="0"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偏差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度数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平均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標準</a:t>
                      </a:r>
                      <a:endParaRPr lang="en-US" altLang="ja-JP" sz="1400" u="none" strike="noStrike" dirty="0" smtClean="0"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偏差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度数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平均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標準</a:t>
                      </a:r>
                      <a:endParaRPr lang="en-US" altLang="ja-JP" sz="1400" u="none" strike="noStrike" dirty="0" smtClean="0"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偏差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度数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平均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標準</a:t>
                      </a:r>
                      <a:endParaRPr lang="en-US" altLang="ja-JP" sz="1400" u="none" strike="noStrike" dirty="0" smtClean="0"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偏差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</a:tr>
              <a:tr h="49786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東大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45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4.11 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1.65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0.02 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45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4.27 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1.66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0.02 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45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3.78 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1.72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0.01 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45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2.87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1.71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0.23 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45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2.87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1.74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0.27 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</a:tr>
              <a:tr h="252819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東工大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16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4.69 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1.78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**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16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4.63 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1.89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**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16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4.75 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1.48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**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16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3.63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1.82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16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3.56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1.79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</a:tr>
              <a:tr h="49786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筑波大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4.36 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1.40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4.43 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1.36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98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4.30 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1.43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98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3.30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1.59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98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3.01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1.61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</a:tr>
              <a:tr h="49786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慶應大日吉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72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4.06 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1.67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71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3.97 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1.64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71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4.04 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1.56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71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3.54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1.50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73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3.44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1.49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</a:tr>
              <a:tr h="49786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慶應大三田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49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3.45 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1.71 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49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3.53 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1.73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49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3.41 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1.68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49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3.08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1.67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49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3.00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1.66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</a:tr>
              <a:tr h="49786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理科大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108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4.05 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1.59 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107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4.07 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1.57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106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4.03 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1.53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106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3.43 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1.66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107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3.28 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1.66 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</a:tr>
            </a:tbl>
          </a:graphicData>
        </a:graphic>
      </p:graphicFrame>
      <p:sp>
        <p:nvSpPr>
          <p:cNvPr id="6" name="円形吹き出し 5"/>
          <p:cNvSpPr/>
          <p:nvPr/>
        </p:nvSpPr>
        <p:spPr>
          <a:xfrm>
            <a:off x="5478161" y="98289"/>
            <a:ext cx="1293341" cy="609597"/>
          </a:xfrm>
          <a:prstGeom prst="wedgeEllipseCallout">
            <a:avLst>
              <a:gd name="adj1" fmla="val -70441"/>
              <a:gd name="adj2" fmla="val 2500"/>
            </a:avLst>
          </a:prstGeom>
          <a:solidFill>
            <a:srgbClr val="C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理想</a:t>
            </a:r>
            <a:endParaRPr kumimoji="1" lang="ja-JP" altLang="en-US" sz="2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" name="角丸四角形吹き出し 1"/>
          <p:cNvSpPr/>
          <p:nvPr/>
        </p:nvSpPr>
        <p:spPr>
          <a:xfrm>
            <a:off x="90617" y="905029"/>
            <a:ext cx="5931244" cy="1351005"/>
          </a:xfrm>
          <a:prstGeom prst="wedgeRoundRectCallout">
            <a:avLst>
              <a:gd name="adj1" fmla="val -22110"/>
              <a:gd name="adj2" fmla="val 72865"/>
              <a:gd name="adj3" fmla="val 16667"/>
            </a:avLst>
          </a:prstGeom>
          <a:solidFill>
            <a:schemeClr val="tx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/>
              <a:t>大学によって服装の規範は違うのか</a:t>
            </a:r>
            <a:endParaRPr kumimoji="1" lang="en-US" altLang="ja-JP" sz="2800" dirty="0" smtClean="0"/>
          </a:p>
          <a:p>
            <a:pPr algn="ctr"/>
            <a:r>
              <a:rPr kumimoji="1" lang="ja-JP" altLang="en-US" sz="2800" dirty="0" smtClean="0"/>
              <a:t>一元配置分散分析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4329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ボックス 19"/>
          <p:cNvSpPr txBox="1"/>
          <p:nvPr/>
        </p:nvSpPr>
        <p:spPr>
          <a:xfrm flipH="1">
            <a:off x="1" y="0"/>
            <a:ext cx="6433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大学ごとの着ていけるか</a:t>
            </a:r>
            <a:endParaRPr lang="en-US" altLang="ja-JP" sz="4000" dirty="0" smtClean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365AE-E114-2E4F-B74F-B562EB70FC62}" type="slidenum">
              <a:rPr lang="ja-JP" altLang="en-US" smtClean="0"/>
              <a:pPr/>
              <a:t>82</a:t>
            </a:fld>
            <a:endParaRPr lang="ja-JP" altLang="en-US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/>
          </p:nvPr>
        </p:nvGraphicFramePr>
        <p:xfrm>
          <a:off x="90617" y="2702010"/>
          <a:ext cx="8962767" cy="3492840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572271"/>
                <a:gridCol w="319798"/>
                <a:gridCol w="540689"/>
                <a:gridCol w="423893"/>
                <a:gridCol w="415415"/>
                <a:gridCol w="404140"/>
                <a:gridCol w="452123"/>
                <a:gridCol w="423892"/>
                <a:gridCol w="394763"/>
                <a:gridCol w="345045"/>
                <a:gridCol w="514914"/>
                <a:gridCol w="423893"/>
                <a:gridCol w="423893"/>
                <a:gridCol w="337280"/>
                <a:gridCol w="513360"/>
                <a:gridCol w="429203"/>
                <a:gridCol w="395540"/>
                <a:gridCol w="370293"/>
                <a:gridCol w="429203"/>
                <a:gridCol w="446034"/>
                <a:gridCol w="387125"/>
              </a:tblGrid>
              <a:tr h="252819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徒歩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自転車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クルマ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バス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電車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497867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度数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平均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標準</a:t>
                      </a:r>
                      <a:endParaRPr lang="en-US" altLang="ja-JP" sz="1400" u="none" strike="noStrike" dirty="0" smtClean="0"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偏差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度</a:t>
                      </a:r>
                      <a:endParaRPr lang="en-US" altLang="ja-JP" sz="1400" u="none" strike="noStrike" dirty="0" smtClean="0"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数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平均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標準</a:t>
                      </a:r>
                      <a:endParaRPr lang="en-US" altLang="ja-JP" sz="1400" u="none" strike="noStrike" dirty="0" smtClean="0"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偏差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度数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平均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標準</a:t>
                      </a:r>
                      <a:endParaRPr lang="en-US" altLang="ja-JP" sz="1400" u="none" strike="noStrike" dirty="0" smtClean="0"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偏差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度数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平均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標準</a:t>
                      </a:r>
                      <a:endParaRPr lang="en-US" altLang="ja-JP" sz="1400" u="none" strike="noStrike" dirty="0" smtClean="0"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偏差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度数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平均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標準</a:t>
                      </a:r>
                      <a:endParaRPr lang="en-US" altLang="ja-JP" sz="1400" u="none" strike="noStrike" dirty="0" smtClean="0"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偏差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</a:tr>
              <a:tr h="49786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東大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4.24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2.39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0.00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4.60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2.25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0.00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3.87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2.46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0.00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3.36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2.46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0.04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3.31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2.44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0.43</a:t>
                      </a:r>
                    </a:p>
                  </a:txBody>
                  <a:tcPr marL="9525" marR="9525" marT="9525" marB="0" anchor="ctr"/>
                </a:tc>
              </a:tr>
              <a:tr h="252819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東工大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5.06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2.38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***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4.88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2.42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***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5.06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2.26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***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3.56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2.28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**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3.44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2.37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9786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筑波大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5.38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2.02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5.48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1.94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5.44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1.96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4.18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2.28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3.75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2.29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9786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慶應大日吉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3.73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2.46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3.67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2.48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3.87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2.56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3.21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2.25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3.07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2.25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9786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慶應大三田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3.59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2.41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3.67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2.49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3.57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2.50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2.96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2.32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3.00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2.35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9786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理科大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4.43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2.51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4.37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2.48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4.49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2.41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3.55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2.50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3.32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2.46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円形吹き出し 5"/>
          <p:cNvSpPr/>
          <p:nvPr/>
        </p:nvSpPr>
        <p:spPr>
          <a:xfrm>
            <a:off x="5955956" y="98289"/>
            <a:ext cx="1293341" cy="609597"/>
          </a:xfrm>
          <a:prstGeom prst="wedgeEllipseCallout">
            <a:avLst>
              <a:gd name="adj1" fmla="val -70441"/>
              <a:gd name="adj2" fmla="val 25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現実</a:t>
            </a:r>
            <a:endParaRPr kumimoji="1" lang="ja-JP" altLang="en-US" sz="2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7" name="角丸四角形吹き出し 6"/>
          <p:cNvSpPr/>
          <p:nvPr/>
        </p:nvSpPr>
        <p:spPr>
          <a:xfrm>
            <a:off x="90616" y="905029"/>
            <a:ext cx="7504669" cy="1351005"/>
          </a:xfrm>
          <a:prstGeom prst="wedgeRoundRectCallout">
            <a:avLst>
              <a:gd name="adj1" fmla="val -22110"/>
              <a:gd name="adj2" fmla="val 72865"/>
              <a:gd name="adj3" fmla="val 16667"/>
            </a:avLst>
          </a:prstGeom>
          <a:solidFill>
            <a:schemeClr val="tx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/>
              <a:t>大学によって着ていけるかの度合いは違うのか</a:t>
            </a:r>
            <a:endParaRPr kumimoji="1" lang="en-US" altLang="ja-JP" sz="2800" dirty="0" smtClean="0"/>
          </a:p>
          <a:p>
            <a:pPr algn="ctr"/>
            <a:r>
              <a:rPr kumimoji="1" lang="ja-JP" altLang="en-US" sz="2800" dirty="0" smtClean="0"/>
              <a:t>一元配置分散分析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28343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ボックス 19"/>
          <p:cNvSpPr txBox="1"/>
          <p:nvPr/>
        </p:nvSpPr>
        <p:spPr>
          <a:xfrm flipH="1">
            <a:off x="1" y="0"/>
            <a:ext cx="6433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大学ごとのズレ</a:t>
            </a:r>
            <a:endParaRPr lang="en-US" altLang="ja-JP" sz="4000" dirty="0" smtClean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365AE-E114-2E4F-B74F-B562EB70FC62}" type="slidenum">
              <a:rPr lang="ja-JP" altLang="en-US" smtClean="0"/>
              <a:pPr/>
              <a:t>83</a:t>
            </a:fld>
            <a:endParaRPr lang="ja-JP" altLang="en-US" dirty="0"/>
          </a:p>
        </p:txBody>
      </p:sp>
      <p:graphicFrame>
        <p:nvGraphicFramePr>
          <p:cNvPr id="7" name="グラフ 6"/>
          <p:cNvGraphicFramePr>
            <a:graphicFrameLocks/>
          </p:cNvGraphicFramePr>
          <p:nvPr>
            <p:extLst/>
          </p:nvPr>
        </p:nvGraphicFramePr>
        <p:xfrm>
          <a:off x="123569" y="1680520"/>
          <a:ext cx="6425512" cy="54863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角丸四角形吹き出し 7"/>
          <p:cNvSpPr/>
          <p:nvPr/>
        </p:nvSpPr>
        <p:spPr>
          <a:xfrm>
            <a:off x="3925329" y="98289"/>
            <a:ext cx="3867666" cy="609597"/>
          </a:xfrm>
          <a:prstGeom prst="wedgeRoundRectCallout">
            <a:avLst>
              <a:gd name="adj1" fmla="val -56403"/>
              <a:gd name="adj2" fmla="val 1689"/>
              <a:gd name="adj3" fmla="val 16667"/>
            </a:avLst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ja-JP" altLang="en-US" sz="2400" dirty="0" err="1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まあいっか</a:t>
            </a:r>
            <a:r>
              <a:rPr kumimoji="1"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、と思う度合い</a:t>
            </a:r>
            <a:endParaRPr kumimoji="1" lang="ja-JP" altLang="en-US" sz="2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263611" y="904465"/>
            <a:ext cx="5140411" cy="7419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b="1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ズレ</a:t>
            </a:r>
            <a:r>
              <a:rPr lang="ja-JP" altLang="en-US" sz="24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＝</a:t>
            </a:r>
            <a:r>
              <a:rPr lang="ja-JP" altLang="en-US" sz="2400" dirty="0" smtClean="0">
                <a:solidFill>
                  <a:schemeClr val="accent3">
                    <a:lumMod val="50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着ていけるか</a:t>
            </a:r>
            <a:r>
              <a:rPr lang="ja-JP" altLang="en-US" sz="24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ー</a:t>
            </a:r>
            <a:r>
              <a:rPr lang="ja-JP" altLang="en-US" sz="2400" dirty="0" smtClean="0">
                <a:solidFill>
                  <a:schemeClr val="accent2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服装の規範</a:t>
            </a:r>
            <a:endParaRPr kumimoji="1" lang="ja-JP" altLang="en-US" sz="2400" dirty="0">
              <a:solidFill>
                <a:schemeClr val="accent2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cxnSp>
        <p:nvCxnSpPr>
          <p:cNvPr id="22" name="直線コネクタ 21"/>
          <p:cNvCxnSpPr/>
          <p:nvPr/>
        </p:nvCxnSpPr>
        <p:spPr>
          <a:xfrm>
            <a:off x="724930" y="1746422"/>
            <a:ext cx="0" cy="3550508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雲形吹き出し 23"/>
          <p:cNvSpPr/>
          <p:nvPr/>
        </p:nvSpPr>
        <p:spPr>
          <a:xfrm>
            <a:off x="5637402" y="981948"/>
            <a:ext cx="3344562" cy="1257913"/>
          </a:xfrm>
          <a:prstGeom prst="cloudCallout">
            <a:avLst>
              <a:gd name="adj1" fmla="val -61275"/>
              <a:gd name="adj2" fmla="val -36731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24000" rtlCol="0" anchor="ctr"/>
          <a:lstStyle/>
          <a:p>
            <a:pPr algn="ctr"/>
            <a:r>
              <a:rPr kumimoji="1" lang="ja-JP" altLang="en-US" dirty="0" smtClean="0">
                <a:solidFill>
                  <a:schemeClr val="tx1"/>
                </a:solidFill>
              </a:rPr>
              <a:t>スウェットは</a:t>
            </a:r>
            <a:endParaRPr kumimoji="1" lang="en-US" altLang="ja-JP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規範にあっていないと思うけど</a:t>
            </a:r>
            <a:endParaRPr lang="en-US" altLang="ja-JP" dirty="0" smtClean="0">
              <a:solidFill>
                <a:schemeClr val="tx1"/>
              </a:solidFill>
            </a:endParaRPr>
          </a:p>
          <a:p>
            <a:pPr algn="ctr"/>
            <a:r>
              <a:rPr kumimoji="1" lang="ja-JP" altLang="en-US" dirty="0">
                <a:solidFill>
                  <a:schemeClr val="tx1"/>
                </a:solidFill>
              </a:rPr>
              <a:t>着</a:t>
            </a:r>
            <a:r>
              <a:rPr kumimoji="1" lang="ja-JP" altLang="en-US" dirty="0" smtClean="0">
                <a:solidFill>
                  <a:schemeClr val="tx1"/>
                </a:solidFill>
              </a:rPr>
              <a:t>ていけ</a:t>
            </a:r>
            <a:r>
              <a:rPr kumimoji="1" lang="ja-JP" altLang="en-US" dirty="0">
                <a:solidFill>
                  <a:schemeClr val="tx1"/>
                </a:solidFill>
              </a:rPr>
              <a:t>る</a:t>
            </a:r>
          </a:p>
        </p:txBody>
      </p:sp>
      <p:sp>
        <p:nvSpPr>
          <p:cNvPr id="25" name="ストライプ矢印 24"/>
          <p:cNvSpPr/>
          <p:nvPr/>
        </p:nvSpPr>
        <p:spPr>
          <a:xfrm rot="5400000">
            <a:off x="6927983" y="2445767"/>
            <a:ext cx="763398" cy="687897"/>
          </a:xfrm>
          <a:prstGeom prst="stripedRightArrow">
            <a:avLst/>
          </a:prstGeom>
          <a:solidFill>
            <a:schemeClr val="tx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円形吹き出し 29"/>
          <p:cNvSpPr/>
          <p:nvPr/>
        </p:nvSpPr>
        <p:spPr>
          <a:xfrm>
            <a:off x="2365695" y="707886"/>
            <a:ext cx="981512" cy="424628"/>
          </a:xfrm>
          <a:prstGeom prst="wedgeEllipseCallou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現実</a:t>
            </a:r>
            <a:endParaRPr kumimoji="1" lang="ja-JP" altLang="en-US" dirty="0"/>
          </a:p>
        </p:txBody>
      </p:sp>
      <p:sp>
        <p:nvSpPr>
          <p:cNvPr id="31" name="円形吹き出し 30"/>
          <p:cNvSpPr/>
          <p:nvPr/>
        </p:nvSpPr>
        <p:spPr>
          <a:xfrm>
            <a:off x="4277864" y="707886"/>
            <a:ext cx="981512" cy="424628"/>
          </a:xfrm>
          <a:prstGeom prst="wedgeEllipseCallou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理想</a:t>
            </a:r>
            <a:endParaRPr kumimoji="1" lang="ja-JP" altLang="en-US" dirty="0"/>
          </a:p>
        </p:txBody>
      </p:sp>
      <p:sp>
        <p:nvSpPr>
          <p:cNvPr id="32" name="円/楕円 31"/>
          <p:cNvSpPr/>
          <p:nvPr/>
        </p:nvSpPr>
        <p:spPr>
          <a:xfrm>
            <a:off x="6549081" y="3339570"/>
            <a:ext cx="1484851" cy="1157681"/>
          </a:xfrm>
          <a:prstGeom prst="ellipse">
            <a:avLst/>
          </a:prstGeom>
          <a:solidFill>
            <a:schemeClr val="tx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ズレ</a:t>
            </a:r>
            <a:endParaRPr kumimoji="1" lang="ja-JP" altLang="en-US" sz="32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05270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ボックス 19"/>
          <p:cNvSpPr txBox="1"/>
          <p:nvPr/>
        </p:nvSpPr>
        <p:spPr>
          <a:xfrm flipH="1">
            <a:off x="1" y="0"/>
            <a:ext cx="6433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大学ごとのズレ</a:t>
            </a:r>
            <a:endParaRPr lang="en-US" altLang="ja-JP" sz="4000" dirty="0" smtClean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365AE-E114-2E4F-B74F-B562EB70FC62}" type="slidenum">
              <a:rPr lang="ja-JP" altLang="en-US" smtClean="0"/>
              <a:pPr/>
              <a:t>84</a:t>
            </a:fld>
            <a:endParaRPr lang="ja-JP" altLang="en-US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/>
          </p:nvPr>
        </p:nvGraphicFramePr>
        <p:xfrm>
          <a:off x="90617" y="2702017"/>
          <a:ext cx="8962767" cy="3492840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572271"/>
                <a:gridCol w="319798"/>
                <a:gridCol w="540689"/>
                <a:gridCol w="423893"/>
                <a:gridCol w="415415"/>
                <a:gridCol w="404140"/>
                <a:gridCol w="452123"/>
                <a:gridCol w="423892"/>
                <a:gridCol w="394763"/>
                <a:gridCol w="345045"/>
                <a:gridCol w="514914"/>
                <a:gridCol w="423893"/>
                <a:gridCol w="423893"/>
                <a:gridCol w="337280"/>
                <a:gridCol w="513360"/>
                <a:gridCol w="429203"/>
                <a:gridCol w="395540"/>
                <a:gridCol w="370293"/>
                <a:gridCol w="429203"/>
                <a:gridCol w="446034"/>
                <a:gridCol w="387125"/>
              </a:tblGrid>
              <a:tr h="252819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徒歩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自転車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クルマ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バス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電車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497867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度数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平均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標準</a:t>
                      </a:r>
                      <a:endParaRPr lang="en-US" altLang="ja-JP" sz="1400" u="none" strike="noStrike" dirty="0" smtClean="0"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偏差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度</a:t>
                      </a:r>
                      <a:endParaRPr lang="en-US" altLang="ja-JP" sz="1400" u="none" strike="noStrike" dirty="0" smtClean="0"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数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平均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標準</a:t>
                      </a:r>
                      <a:endParaRPr lang="en-US" altLang="ja-JP" sz="1400" u="none" strike="noStrike" dirty="0" smtClean="0"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偏差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度数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平均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標準</a:t>
                      </a:r>
                      <a:endParaRPr lang="en-US" altLang="ja-JP" sz="1400" u="none" strike="noStrike" dirty="0" smtClean="0"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偏差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度数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平均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標準</a:t>
                      </a:r>
                      <a:endParaRPr lang="en-US" altLang="ja-JP" sz="1400" u="none" strike="noStrike" dirty="0" smtClean="0"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偏差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度数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平均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標準</a:t>
                      </a:r>
                      <a:endParaRPr lang="en-US" altLang="ja-JP" sz="1400" u="none" strike="noStrike" dirty="0" smtClean="0"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ja-JP" altLang="en-US" sz="1400" u="none" strike="noStrike" dirty="0" smtClean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偏差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9786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東大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0.13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1.78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0.00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0.33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1.78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0.00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0.09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1.82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0.00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0.49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1.78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0.00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0.44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1.79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52819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東工大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0.38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1.45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***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0.25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1.39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***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0.31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1.62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***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-0.06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1.98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***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-0.13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2.03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**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9786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筑波大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1.02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1.85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1.05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1.75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1.14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1.71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0.90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1.90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0.72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2.02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9786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慶應大日吉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-0.29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2.07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-0.27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2.11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-0.14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2.18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-0.30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1.90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-0.34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1.96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9786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慶應大三田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0.14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2.05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0.14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2.06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0.16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2.11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-0.12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2.04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0.00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2.16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9786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  <a:latin typeface="Times New Roman" panose="020206030504050203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理科大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768" marR="6768" marT="67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0.38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2.26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0.34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2.19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0.50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2.26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0.15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2.03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0.07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1.92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角丸四角形吹き出し 5"/>
          <p:cNvSpPr/>
          <p:nvPr/>
        </p:nvSpPr>
        <p:spPr>
          <a:xfrm>
            <a:off x="3925329" y="98289"/>
            <a:ext cx="3867666" cy="609597"/>
          </a:xfrm>
          <a:prstGeom prst="wedgeRoundRectCallout">
            <a:avLst>
              <a:gd name="adj1" fmla="val -56403"/>
              <a:gd name="adj2" fmla="val 1689"/>
              <a:gd name="adj3" fmla="val 16667"/>
            </a:avLst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ja-JP" altLang="en-US" sz="2400" dirty="0" err="1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まあいっか</a:t>
            </a:r>
            <a:r>
              <a:rPr kumimoji="1"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、と思う度合い</a:t>
            </a:r>
            <a:endParaRPr kumimoji="1" lang="ja-JP" altLang="en-US" sz="2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7" name="角丸四角形吹き出し 6"/>
          <p:cNvSpPr/>
          <p:nvPr/>
        </p:nvSpPr>
        <p:spPr>
          <a:xfrm>
            <a:off x="90617" y="905029"/>
            <a:ext cx="5931244" cy="1351005"/>
          </a:xfrm>
          <a:prstGeom prst="wedgeRoundRectCallout">
            <a:avLst>
              <a:gd name="adj1" fmla="val -22110"/>
              <a:gd name="adj2" fmla="val 72865"/>
              <a:gd name="adj3" fmla="val 16667"/>
            </a:avLst>
          </a:prstGeom>
          <a:solidFill>
            <a:schemeClr val="tx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/>
              <a:t>大学によってズレの大きさは違うのか</a:t>
            </a:r>
            <a:endParaRPr kumimoji="1" lang="en-US" altLang="ja-JP" sz="2800" dirty="0" smtClean="0"/>
          </a:p>
          <a:p>
            <a:pPr algn="ctr"/>
            <a:r>
              <a:rPr kumimoji="1" lang="ja-JP" altLang="en-US" sz="2800" dirty="0" smtClean="0"/>
              <a:t>一元配置分散分析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83008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85</a:t>
            </a:fld>
            <a:endParaRPr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" y="0"/>
            <a:ext cx="923627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中央値を用いた理由</a:t>
            </a:r>
            <a:endParaRPr lang="en-US" altLang="ja-JP" sz="4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・人目を気にする度合いの平均値の分布が正規分布に</a:t>
            </a:r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近</a:t>
            </a: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い </a:t>
            </a:r>
            <a:r>
              <a:rPr lang="en-US" altLang="ja-JP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</a:t>
            </a: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下図</a:t>
            </a:r>
            <a:r>
              <a:rPr lang="en-US" altLang="ja-JP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</a:p>
          <a:p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→人数がほぼ均等になる中央値を境に用いるほうが良いはず</a:t>
            </a:r>
            <a:endParaRPr lang="en-US" altLang="ja-JP" sz="2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2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・四分位数や平均値を境に用いるよりも検証結果が有意に表れた</a:t>
            </a:r>
            <a:endParaRPr lang="en-US" altLang="ja-JP" sz="2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142" y="2413432"/>
            <a:ext cx="6304436" cy="4235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664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05881" y="217406"/>
            <a:ext cx="7040262" cy="857250"/>
          </a:xfrm>
        </p:spPr>
        <p:txBody>
          <a:bodyPr/>
          <a:lstStyle/>
          <a:p>
            <a:r>
              <a:rPr kumimoji="1" lang="ja-JP" altLang="en-US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バイク・原付を交通手段に</a:t>
            </a:r>
            <a:r>
              <a:rPr kumimoji="1" lang="en-US" altLang="ja-JP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/>
            </a:r>
            <a:br>
              <a:rPr kumimoji="1" lang="en-US" altLang="ja-JP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</a:br>
            <a:r>
              <a:rPr kumimoji="1" lang="ja-JP" altLang="en-US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含めなかった理由</a:t>
            </a:r>
            <a:endParaRPr kumimoji="1" lang="ja-JP" altLang="en-US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5" name="縦書きテキスト プレースホルダー 4"/>
          <p:cNvSpPr>
            <a:spLocks noGrp="1"/>
          </p:cNvSpPr>
          <p:nvPr>
            <p:ph type="body" orient="vert" idx="1"/>
          </p:nvPr>
        </p:nvSpPr>
        <p:spPr>
          <a:xfrm>
            <a:off x="59950" y="1604834"/>
            <a:ext cx="8667849" cy="3541478"/>
          </a:xfrm>
        </p:spPr>
        <p:txBody>
          <a:bodyPr vert="horz"/>
          <a:lstStyle/>
          <a:p>
            <a:pPr marL="0" indent="0">
              <a:buNone/>
            </a:pPr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・運転上の安全面の理由から、法律上ヘルメットの着用</a:t>
            </a: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が</a:t>
            </a:r>
            <a:endParaRPr lang="en-US" altLang="ja-JP" sz="2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0" indent="0">
              <a:buNone/>
            </a:pP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義務づけられ</a:t>
            </a:r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、かかとのない靴が禁止、長袖・長ズボン</a:t>
            </a: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</a:t>
            </a:r>
            <a:endParaRPr lang="en-US" altLang="ja-JP" sz="2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0" indent="0">
              <a:buNone/>
            </a:pP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着用</a:t>
            </a:r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が推奨されている</a:t>
            </a: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。</a:t>
            </a:r>
            <a:endParaRPr lang="en-US" altLang="ja-JP" sz="2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0" indent="0">
              <a:buNone/>
            </a:pP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・運動要素はないが汚れやすいなどの要素もある</a:t>
            </a:r>
            <a:endParaRPr lang="en-US" altLang="ja-JP" sz="2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0" indent="0">
              <a:buNone/>
            </a:pPr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このことから、バイクに乗る際は、</a:t>
            </a: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服装の規範に</a:t>
            </a:r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外部の要素から制限がかかり、他の交通手段との比較が難しいと判断したため。</a:t>
            </a: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>
                <a:solidFill>
                  <a:prstClr val="black"/>
                </a:solidFill>
              </a:rPr>
              <a:pPr/>
              <a:t>86</a:t>
            </a:fld>
            <a:endParaRPr lang="ja-JP" altLang="en-US" dirty="0">
              <a:solidFill>
                <a:prstClr val="black"/>
              </a:solidFill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075" y="4876351"/>
            <a:ext cx="2258735" cy="1738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50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87</a:t>
            </a:fld>
            <a:endParaRPr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-4" y="0"/>
            <a:ext cx="85764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人目</a:t>
            </a:r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を気にする度合いの測定方法</a:t>
            </a:r>
            <a:endParaRPr kumimoji="1"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89186" y="1292772"/>
            <a:ext cx="8655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ja-JP" alt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graphicFrame>
        <p:nvGraphicFramePr>
          <p:cNvPr id="13" name="オブジェクト 12"/>
          <p:cNvGraphicFramePr>
            <a:graphicFrameLocks noChangeAspect="1"/>
          </p:cNvGraphicFramePr>
          <p:nvPr>
            <p:extLst/>
          </p:nvPr>
        </p:nvGraphicFramePr>
        <p:xfrm>
          <a:off x="92658" y="773887"/>
          <a:ext cx="8875748" cy="35491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文書" r:id="rId3" imgW="7090656" imgH="2828066" progId="Word.Document.12">
                  <p:embed/>
                </p:oleObj>
              </mc:Choice>
              <mc:Fallback>
                <p:oleObj name="文書" r:id="rId3" imgW="7090656" imgH="282806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2658" y="773887"/>
                        <a:ext cx="8875748" cy="35491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直線コネクタ 17"/>
          <p:cNvCxnSpPr/>
          <p:nvPr/>
        </p:nvCxnSpPr>
        <p:spPr>
          <a:xfrm>
            <a:off x="7933515" y="773887"/>
            <a:ext cx="0" cy="3214453"/>
          </a:xfrm>
          <a:prstGeom prst="line">
            <a:avLst/>
          </a:prstGeom>
          <a:ln w="6350">
            <a:solidFill>
              <a:schemeClr val="tx1">
                <a:alpha val="53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/>
          <p:cNvSpPr txBox="1"/>
          <p:nvPr/>
        </p:nvSpPr>
        <p:spPr>
          <a:xfrm>
            <a:off x="336904" y="4366238"/>
            <a:ext cx="83872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先行研究：</a:t>
            </a:r>
            <a:r>
              <a:rPr lang="ja-JP" altLang="ja-JP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現代大学生の認知された友人関係と自己意識の関連について</a:t>
            </a:r>
            <a:r>
              <a:rPr lang="ja-JP" altLang="en-US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endParaRPr lang="en-US" altLang="ja-JP" sz="2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2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　　</a:t>
            </a:r>
            <a:r>
              <a:rPr lang="en-US" altLang="ja-JP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</a:t>
            </a:r>
            <a:r>
              <a:rPr lang="ja-JP" altLang="ja-JP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岡田 </a:t>
            </a:r>
            <a:r>
              <a:rPr lang="ja-JP" altLang="ja-JP" sz="2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努</a:t>
            </a:r>
            <a:r>
              <a:rPr lang="en-US" altLang="ja-JP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</a:p>
          <a:p>
            <a:r>
              <a:rPr lang="ja-JP" altLang="en-US" sz="1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1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　</a:t>
            </a:r>
            <a:r>
              <a:rPr kumimoji="1"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→公的自己意識を測定する</a:t>
            </a:r>
            <a:r>
              <a:rPr kumimoji="1" lang="en-US" altLang="ja-JP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11</a:t>
            </a:r>
            <a:r>
              <a:rPr kumimoji="1"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項目を提案</a:t>
            </a:r>
            <a:endParaRPr kumimoji="1" lang="ja-JP" altLang="en-US" sz="2400" dirty="0"/>
          </a:p>
        </p:txBody>
      </p:sp>
      <p:sp>
        <p:nvSpPr>
          <p:cNvPr id="20" name="下矢印 19"/>
          <p:cNvSpPr/>
          <p:nvPr/>
        </p:nvSpPr>
        <p:spPr>
          <a:xfrm>
            <a:off x="4152904" y="5393426"/>
            <a:ext cx="484632" cy="463371"/>
          </a:xfrm>
          <a:prstGeom prst="downArrow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336904" y="5844409"/>
            <a:ext cx="8262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dirty="0" smtClean="0"/>
              <a:t>プレアンケートで</a:t>
            </a:r>
            <a:r>
              <a:rPr kumimoji="1" lang="en-US" altLang="ja-JP" sz="2400" dirty="0" smtClean="0"/>
              <a:t>14</a:t>
            </a:r>
            <a:r>
              <a:rPr kumimoji="1" lang="ja-JP" altLang="en-US" sz="2400" dirty="0" smtClean="0"/>
              <a:t>項目の信頼度分析を行い、</a:t>
            </a:r>
            <a:endParaRPr kumimoji="1" lang="en-US" altLang="ja-JP" sz="2400" dirty="0" smtClean="0"/>
          </a:p>
          <a:p>
            <a:pPr algn="ctr"/>
            <a:r>
              <a:rPr kumimoji="1" lang="ja-JP" altLang="en-US" sz="2400" dirty="0" smtClean="0"/>
              <a:t>信頼度の高い</a:t>
            </a:r>
            <a:r>
              <a:rPr kumimoji="1" lang="en-US" altLang="ja-JP" sz="2400" dirty="0" smtClean="0"/>
              <a:t>10</a:t>
            </a:r>
            <a:r>
              <a:rPr kumimoji="1" lang="ja-JP" altLang="en-US" sz="2400" dirty="0" smtClean="0"/>
              <a:t>項目を採用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534761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/>
          <p:cNvSpPr txBox="1"/>
          <p:nvPr/>
        </p:nvSpPr>
        <p:spPr>
          <a:xfrm flipH="1">
            <a:off x="2621281" y="447443"/>
            <a:ext cx="68275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着装規範に関する研究　第</a:t>
            </a:r>
            <a:r>
              <a:rPr lang="en-US" altLang="ja-JP" sz="2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7</a:t>
            </a: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報</a:t>
            </a:r>
            <a:r>
              <a:rPr lang="en-US" altLang="ja-JP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</a:t>
            </a:r>
            <a:r>
              <a:rPr lang="ja-JP" altLang="en-US" sz="2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辻ら</a:t>
            </a:r>
            <a:r>
              <a:rPr lang="en-US" altLang="ja-JP" sz="2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  <a:r>
              <a:rPr lang="en-US" altLang="ja-JP" sz="1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※2</a:t>
            </a:r>
            <a:endParaRPr lang="en-US" altLang="ja-JP" sz="2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sz="16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83685" y="2327300"/>
            <a:ext cx="4083169" cy="584775"/>
          </a:xfrm>
          <a:prstGeom prst="rect">
            <a:avLst/>
          </a:prstGeom>
          <a:solidFill>
            <a:srgbClr val="0C443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ja-JP" altLang="en-US" sz="3200" dirty="0" smtClean="0">
                <a:ln w="0"/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快</a:t>
            </a:r>
            <a:r>
              <a:rPr lang="en-US" altLang="ja-JP" sz="3200" dirty="0">
                <a:ln w="0"/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-</a:t>
            </a:r>
            <a:r>
              <a:rPr lang="ja-JP" altLang="en-US" sz="3200" dirty="0" smtClean="0">
                <a:ln w="0"/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不快</a:t>
            </a:r>
            <a:endParaRPr kumimoji="1" lang="ja-JP" altLang="en-US" sz="3200" dirty="0">
              <a:ln w="0"/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83685" y="3169023"/>
            <a:ext cx="4083169" cy="584775"/>
          </a:xfrm>
          <a:prstGeom prst="rect">
            <a:avLst/>
          </a:prstGeom>
          <a:solidFill>
            <a:srgbClr val="0C443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ja-JP" altLang="en-US" sz="3200" dirty="0">
                <a:ln w="0"/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安心</a:t>
            </a:r>
            <a:r>
              <a:rPr lang="en-US" altLang="ja-JP" sz="3200" dirty="0" smtClean="0">
                <a:ln w="0"/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-</a:t>
            </a:r>
            <a:r>
              <a:rPr lang="ja-JP" altLang="en-US" sz="3200" dirty="0" smtClean="0">
                <a:ln w="0"/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不安</a:t>
            </a:r>
            <a:endParaRPr kumimoji="1" lang="ja-JP" altLang="en-US" sz="3200" dirty="0">
              <a:ln w="0"/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83685" y="4010746"/>
            <a:ext cx="4083169" cy="584775"/>
          </a:xfrm>
          <a:prstGeom prst="rect">
            <a:avLst/>
          </a:prstGeom>
          <a:solidFill>
            <a:srgbClr val="0C443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ja-JP" altLang="en-US" sz="3200" dirty="0" smtClean="0">
                <a:ln w="0"/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誇らしい</a:t>
            </a:r>
            <a:r>
              <a:rPr lang="en-US" altLang="ja-JP" sz="3200" dirty="0" smtClean="0">
                <a:ln w="0"/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-</a:t>
            </a:r>
            <a:r>
              <a:rPr lang="ja-JP" altLang="en-US" sz="3200" dirty="0" smtClean="0">
                <a:ln w="0"/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恥ずかしい</a:t>
            </a:r>
            <a:endParaRPr kumimoji="1" lang="ja-JP" altLang="en-US" sz="3200" dirty="0">
              <a:ln w="0"/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83685" y="4851052"/>
            <a:ext cx="4083169" cy="584775"/>
          </a:xfrm>
          <a:prstGeom prst="rect">
            <a:avLst/>
          </a:prstGeom>
          <a:solidFill>
            <a:srgbClr val="0C443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ja-JP" altLang="en-US" sz="3200" dirty="0">
                <a:ln w="0"/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優越感</a:t>
            </a:r>
            <a:r>
              <a:rPr lang="en-US" altLang="ja-JP" sz="3200" dirty="0" smtClean="0">
                <a:ln w="0"/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-</a:t>
            </a:r>
            <a:r>
              <a:rPr lang="ja-JP" altLang="en-US" sz="3200" dirty="0" smtClean="0">
                <a:ln w="0"/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劣等感</a:t>
            </a:r>
            <a:endParaRPr kumimoji="1" lang="ja-JP" altLang="en-US" sz="3200" dirty="0">
              <a:ln w="0"/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83685" y="1749333"/>
            <a:ext cx="35958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着装感情を測る</a:t>
            </a:r>
            <a:r>
              <a:rPr lang="en-US" altLang="ja-JP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4</a:t>
            </a:r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次元</a:t>
            </a:r>
            <a:endParaRPr kumimoji="1" lang="ja-JP" alt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1" name="右矢印 10"/>
          <p:cNvSpPr/>
          <p:nvPr/>
        </p:nvSpPr>
        <p:spPr>
          <a:xfrm>
            <a:off x="4362112" y="3129682"/>
            <a:ext cx="1276281" cy="1130696"/>
          </a:xfrm>
          <a:prstGeom prst="rightArrow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5800327" y="3209692"/>
            <a:ext cx="3057247" cy="107721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ja-JP" altLang="en-US" sz="3200" dirty="0" smtClean="0">
                <a:ln w="0"/>
                <a:solidFill>
                  <a:schemeClr val="bg1">
                    <a:lumMod val="9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ふさわし</a:t>
            </a:r>
            <a:r>
              <a:rPr lang="ja-JP" altLang="en-US" sz="3200" dirty="0">
                <a:ln w="0"/>
                <a:solidFill>
                  <a:schemeClr val="bg1">
                    <a:lumMod val="9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い</a:t>
            </a:r>
            <a:r>
              <a:rPr lang="en-US" altLang="ja-JP" sz="3200" dirty="0" smtClean="0">
                <a:ln w="0"/>
                <a:solidFill>
                  <a:schemeClr val="bg1">
                    <a:lumMod val="9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-</a:t>
            </a:r>
          </a:p>
          <a:p>
            <a:r>
              <a:rPr lang="ja-JP" altLang="en-US" sz="3200" dirty="0" smtClean="0">
                <a:ln w="0"/>
                <a:solidFill>
                  <a:schemeClr val="bg1">
                    <a:lumMod val="9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ふさわしくない</a:t>
            </a:r>
            <a:endParaRPr kumimoji="1" lang="ja-JP" altLang="en-US" sz="3200" dirty="0">
              <a:ln w="0"/>
              <a:solidFill>
                <a:schemeClr val="bg1">
                  <a:lumMod val="95000"/>
                </a:schemeClr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5800327" y="2489184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本研究では</a:t>
            </a:r>
            <a:endParaRPr kumimoji="1" lang="ja-JP" alt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5800326" y="4364013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という次元を使用</a:t>
            </a:r>
            <a:endParaRPr kumimoji="1" lang="ja-JP" altLang="en-US" sz="2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 flipH="1">
            <a:off x="1" y="0"/>
            <a:ext cx="2705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既存</a:t>
            </a:r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研究</a:t>
            </a:r>
            <a:r>
              <a:rPr lang="en-US" altLang="ja-JP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2</a:t>
            </a:r>
            <a:endParaRPr 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" name="角丸四角形吹き出し 1"/>
          <p:cNvSpPr/>
          <p:nvPr/>
        </p:nvSpPr>
        <p:spPr>
          <a:xfrm>
            <a:off x="4423748" y="1056897"/>
            <a:ext cx="3356201" cy="1140414"/>
          </a:xfrm>
          <a:prstGeom prst="wedgeRoundRectCallout">
            <a:avLst>
              <a:gd name="adj1" fmla="val -64201"/>
              <a:gd name="adj2" fmla="val 30369"/>
              <a:gd name="adj3" fmla="val 16667"/>
            </a:avLst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  <a:latin typeface="MS Gothic" charset="-128"/>
                <a:ea typeface="MS Gothic" charset="-128"/>
                <a:cs typeface="MS Gothic" charset="-128"/>
              </a:rPr>
              <a:t>服を着ることで</a:t>
            </a:r>
            <a:endParaRPr kumimoji="1" lang="en-US" altLang="ja-JP" sz="2800" dirty="0" smtClean="0">
              <a:solidFill>
                <a:schemeClr val="bg1"/>
              </a:solidFill>
              <a:latin typeface="MS Gothic" charset="-128"/>
              <a:ea typeface="MS Gothic" charset="-128"/>
              <a:cs typeface="MS Gothic" charset="-128"/>
            </a:endParaRPr>
          </a:p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  <a:latin typeface="MS Gothic" charset="-128"/>
                <a:ea typeface="MS Gothic" charset="-128"/>
                <a:cs typeface="MS Gothic" charset="-128"/>
              </a:rPr>
              <a:t>感じる気分</a:t>
            </a:r>
            <a:endParaRPr kumimoji="1" lang="ja-JP" altLang="en-US" sz="2800" dirty="0">
              <a:solidFill>
                <a:schemeClr val="bg1"/>
              </a:solidFill>
              <a:latin typeface="MS Gothic" charset="-128"/>
              <a:ea typeface="MS Gothic" charset="-128"/>
              <a:cs typeface="MS Gothic" charset="-128"/>
            </a:endParaRPr>
          </a:p>
        </p:txBody>
      </p:sp>
      <p:sp>
        <p:nvSpPr>
          <p:cNvPr id="17" name="雲形吹き出し 16"/>
          <p:cNvSpPr/>
          <p:nvPr/>
        </p:nvSpPr>
        <p:spPr>
          <a:xfrm>
            <a:off x="3607614" y="5518704"/>
            <a:ext cx="3182727" cy="1059529"/>
          </a:xfrm>
          <a:prstGeom prst="cloudCallout">
            <a:avLst>
              <a:gd name="adj1" fmla="val 7446"/>
              <a:gd name="adj2" fmla="val -169894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08000" tIns="108000" rIns="0" rtlCol="0" anchor="ctr">
            <a:normAutofit fontScale="70000" lnSpcReduction="20000"/>
          </a:bodyPr>
          <a:lstStyle/>
          <a:p>
            <a:pPr algn="ctr"/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プレアンケートにより実証</a:t>
            </a:r>
            <a:endParaRPr lang="ja-JP" altLang="en-US" sz="32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0B5DE-736D-4E64-9BD9-684AD212D2D4}" type="slidenum">
              <a:rPr lang="ja-JP" altLang="en-US" smtClean="0"/>
              <a:pPr/>
              <a:t>9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9928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  <p:bldP spid="14" grpId="0"/>
      <p:bldP spid="2" grpId="0" animBg="1"/>
      <p:bldP spid="17" grpId="0" animBg="1"/>
    </p:bldLst>
  </p:timing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サマー">
      <a:maj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サマー">
    <a:majorFont>
      <a:latin typeface="Century Gothic"/>
      <a:ea typeface=""/>
      <a:cs typeface=""/>
      <a:font script="Jpan" typeface="ヒラギノ丸ゴ Pro W4"/>
      <a:font script="Hans" typeface="宋体"/>
      <a:font script="Hant" typeface="新細明體"/>
    </a:majorFont>
    <a:minorFont>
      <a:latin typeface="Century Gothic"/>
      <a:ea typeface=""/>
      <a:cs typeface=""/>
      <a:font script="Jpan" typeface="ヒラギノ丸ゴ Pro W4"/>
      <a:font script="Hans" typeface="宋体"/>
      <a:font script="Hant" typeface="新細明體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サマー">
    <a:majorFont>
      <a:latin typeface="Century Gothic"/>
      <a:ea typeface=""/>
      <a:cs typeface=""/>
      <a:font script="Jpan" typeface="ヒラギノ丸ゴ Pro W4"/>
      <a:font script="Hans" typeface="宋体"/>
      <a:font script="Hant" typeface="新細明體"/>
    </a:majorFont>
    <a:minorFont>
      <a:latin typeface="Century Gothic"/>
      <a:ea typeface=""/>
      <a:cs typeface=""/>
      <a:font script="Jpan" typeface="ヒラギノ丸ゴ Pro W4"/>
      <a:font script="Hans" typeface="宋体"/>
      <a:font script="Hant" typeface="新細明體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サマー">
    <a:majorFont>
      <a:latin typeface="Century Gothic"/>
      <a:ea typeface=""/>
      <a:cs typeface=""/>
      <a:font script="Jpan" typeface="ヒラギノ丸ゴ Pro W4"/>
      <a:font script="Hans" typeface="宋体"/>
      <a:font script="Hant" typeface="新細明體"/>
    </a:majorFont>
    <a:minorFont>
      <a:latin typeface="Century Gothic"/>
      <a:ea typeface=""/>
      <a:cs typeface=""/>
      <a:font script="Jpan" typeface="ヒラギノ丸ゴ Pro W4"/>
      <a:font script="Hans" typeface="宋体"/>
      <a:font script="Hant" typeface="新細明體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サマー">
    <a:majorFont>
      <a:latin typeface="Century Gothic"/>
      <a:ea typeface=""/>
      <a:cs typeface=""/>
      <a:font script="Jpan" typeface="ヒラギノ丸ゴ Pro W4"/>
      <a:font script="Hans" typeface="宋体"/>
      <a:font script="Hant" typeface="新細明體"/>
    </a:majorFont>
    <a:minorFont>
      <a:latin typeface="Century Gothic"/>
      <a:ea typeface=""/>
      <a:cs typeface=""/>
      <a:font script="Jpan" typeface="ヒラギノ丸ゴ Pro W4"/>
      <a:font script="Hans" typeface="宋体"/>
      <a:font script="Hant" typeface="新細明體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サマー">
    <a:majorFont>
      <a:latin typeface="Century Gothic"/>
      <a:ea typeface=""/>
      <a:cs typeface=""/>
      <a:font script="Jpan" typeface="ヒラギノ丸ゴ Pro W4"/>
      <a:font script="Hans" typeface="宋体"/>
      <a:font script="Hant" typeface="新細明體"/>
    </a:majorFont>
    <a:minorFont>
      <a:latin typeface="Century Gothic"/>
      <a:ea typeface=""/>
      <a:cs typeface=""/>
      <a:font script="Jpan" typeface="ヒラギノ丸ゴ Pro W4"/>
      <a:font script="Hans" typeface="宋体"/>
      <a:font script="Hant" typeface="新細明體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3906</TotalTime>
  <Words>5516</Words>
  <Application>Microsoft Office PowerPoint</Application>
  <PresentationFormat>画面に合わせる (4:3)</PresentationFormat>
  <Paragraphs>2359</Paragraphs>
  <Slides>87</Slides>
  <Notes>21</Notes>
  <HiddenSlides>33</HiddenSlides>
  <MMClips>1</MMClips>
  <ScaleCrop>false</ScaleCrop>
  <HeadingPairs>
    <vt:vector size="8" baseType="variant">
      <vt:variant>
        <vt:lpstr>使用されているフォント</vt:lpstr>
      </vt:variant>
      <vt:variant>
        <vt:i4>22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87</vt:i4>
      </vt:variant>
    </vt:vector>
  </HeadingPairs>
  <TitlesOfParts>
    <vt:vector size="111" baseType="lpstr">
      <vt:lpstr>Adobe Fan Heiti Std B</vt:lpstr>
      <vt:lpstr>Apple Chancery</vt:lpstr>
      <vt:lpstr>Arial Unicode MS</vt:lpstr>
      <vt:lpstr>HGP創英ﾌﾟﾚｾﾞﾝｽEB</vt:lpstr>
      <vt:lpstr>HGP創英角ｺﾞｼｯｸUB</vt:lpstr>
      <vt:lpstr>HGP明朝E</vt:lpstr>
      <vt:lpstr>HGS創英角ｺﾞｼｯｸUB</vt:lpstr>
      <vt:lpstr>Marker Felt</vt:lpstr>
      <vt:lpstr>ＭＳ Ｐゴシック</vt:lpstr>
      <vt:lpstr>ＭＳ ゴシック</vt:lpstr>
      <vt:lpstr>ＭＳ ゴシック</vt:lpstr>
      <vt:lpstr>ＭＳ 明朝</vt:lpstr>
      <vt:lpstr>SimSun</vt:lpstr>
      <vt:lpstr>ヒラギノ丸ゴ Pro W4</vt:lpstr>
      <vt:lpstr>メイリオ</vt:lpstr>
      <vt:lpstr>Algerian</vt:lpstr>
      <vt:lpstr>Arial</vt:lpstr>
      <vt:lpstr>Calibri</vt:lpstr>
      <vt:lpstr>Century</vt:lpstr>
      <vt:lpstr>Century Gothic</vt:lpstr>
      <vt:lpstr>Times New Roman</vt:lpstr>
      <vt:lpstr>Wingdings</vt:lpstr>
      <vt:lpstr>ホワイト</vt:lpstr>
      <vt:lpstr>文書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バイク・原付を交通手段に 含めなかった理由</vt:lpstr>
      <vt:lpstr>PowerPoint プレゼンテーション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高木</dc:creator>
  <cp:lastModifiedBy>川嶋　優旗</cp:lastModifiedBy>
  <cp:revision>385</cp:revision>
  <cp:lastPrinted>2016-06-21T06:13:24Z</cp:lastPrinted>
  <dcterms:created xsi:type="dcterms:W3CDTF">2016-06-16T10:11:52Z</dcterms:created>
  <dcterms:modified xsi:type="dcterms:W3CDTF">2016-06-24T01:39:53Z</dcterms:modified>
</cp:coreProperties>
</file>