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tags/tag11.xml" ContentType="application/vnd.openxmlformats-officedocument.presentationml.tags+xml"/>
  <Override PartName="/ppt/notesSlides/notesSlide27.xml" ContentType="application/vnd.openxmlformats-officedocument.presentationml.notesSlide+xml"/>
  <Override PartName="/ppt/tags/tag12.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3.xml" ContentType="application/vnd.openxmlformats-officedocument.presentationml.tags+xml"/>
  <Override PartName="/ppt/notesSlides/notesSlide31.xml" ContentType="application/vnd.openxmlformats-officedocument.presentationml.notesSlide+xml"/>
  <Override PartName="/ppt/tags/tag1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handoutMasterIdLst>
    <p:handoutMasterId r:id="rId80"/>
  </p:handoutMasterIdLst>
  <p:sldIdLst>
    <p:sldId id="260" r:id="rId2"/>
    <p:sldId id="293" r:id="rId3"/>
    <p:sldId id="313" r:id="rId4"/>
    <p:sldId id="289" r:id="rId5"/>
    <p:sldId id="292" r:id="rId6"/>
    <p:sldId id="375" r:id="rId7"/>
    <p:sldId id="263" r:id="rId8"/>
    <p:sldId id="364" r:id="rId9"/>
    <p:sldId id="365" r:id="rId10"/>
    <p:sldId id="366" r:id="rId11"/>
    <p:sldId id="367" r:id="rId12"/>
    <p:sldId id="359" r:id="rId13"/>
    <p:sldId id="368" r:id="rId14"/>
    <p:sldId id="369" r:id="rId15"/>
    <p:sldId id="360" r:id="rId16"/>
    <p:sldId id="370" r:id="rId17"/>
    <p:sldId id="371" r:id="rId18"/>
    <p:sldId id="361" r:id="rId19"/>
    <p:sldId id="351" r:id="rId20"/>
    <p:sldId id="362" r:id="rId21"/>
    <p:sldId id="373" r:id="rId22"/>
    <p:sldId id="363" r:id="rId23"/>
    <p:sldId id="353" r:id="rId24"/>
    <p:sldId id="286" r:id="rId25"/>
    <p:sldId id="290" r:id="rId26"/>
    <p:sldId id="384" r:id="rId27"/>
    <p:sldId id="299" r:id="rId28"/>
    <p:sldId id="317" r:id="rId29"/>
    <p:sldId id="300" r:id="rId30"/>
    <p:sldId id="389" r:id="rId31"/>
    <p:sldId id="385" r:id="rId32"/>
    <p:sldId id="386" r:id="rId33"/>
    <p:sldId id="387" r:id="rId34"/>
    <p:sldId id="388" r:id="rId35"/>
    <p:sldId id="302" r:id="rId36"/>
    <p:sldId id="303" r:id="rId37"/>
    <p:sldId id="304" r:id="rId38"/>
    <p:sldId id="376" r:id="rId39"/>
    <p:sldId id="312" r:id="rId40"/>
    <p:sldId id="278" r:id="rId41"/>
    <p:sldId id="345" r:id="rId42"/>
    <p:sldId id="372" r:id="rId43"/>
    <p:sldId id="377" r:id="rId44"/>
    <p:sldId id="378" r:id="rId45"/>
    <p:sldId id="291" r:id="rId46"/>
    <p:sldId id="379" r:id="rId47"/>
    <p:sldId id="356" r:id="rId48"/>
    <p:sldId id="357" r:id="rId49"/>
    <p:sldId id="354" r:id="rId50"/>
    <p:sldId id="318" r:id="rId51"/>
    <p:sldId id="258" r:id="rId52"/>
    <p:sldId id="262" r:id="rId53"/>
    <p:sldId id="264" r:id="rId54"/>
    <p:sldId id="358" r:id="rId55"/>
    <p:sldId id="301"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Lst>
  <p:sldSz cx="9144000" cy="6858000" type="screen4x3"/>
  <p:notesSz cx="6794500" cy="99314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 id="{A840C0AD-1B7E-6E4B-A3D2-FB3651573E85}">
          <p14:sldIdLst>
            <p14:sldId id="260"/>
          </p14:sldIdLst>
        </p14:section>
        <p14:section name="タイトルなしのセクション" id="{C10CA535-9313-724C-ACDC-2E286BD49842}">
          <p14:sldIdLst>
            <p14:sldId id="293"/>
            <p14:sldId id="313"/>
            <p14:sldId id="289"/>
            <p14:sldId id="292"/>
            <p14:sldId id="375"/>
            <p14:sldId id="263"/>
            <p14:sldId id="364"/>
            <p14:sldId id="365"/>
            <p14:sldId id="366"/>
            <p14:sldId id="367"/>
            <p14:sldId id="359"/>
            <p14:sldId id="368"/>
            <p14:sldId id="369"/>
            <p14:sldId id="360"/>
            <p14:sldId id="370"/>
            <p14:sldId id="371"/>
            <p14:sldId id="361"/>
            <p14:sldId id="351"/>
            <p14:sldId id="362"/>
            <p14:sldId id="373"/>
            <p14:sldId id="363"/>
            <p14:sldId id="353"/>
            <p14:sldId id="286"/>
            <p14:sldId id="290"/>
            <p14:sldId id="384"/>
            <p14:sldId id="299"/>
            <p14:sldId id="317"/>
            <p14:sldId id="300"/>
            <p14:sldId id="389"/>
            <p14:sldId id="385"/>
            <p14:sldId id="386"/>
            <p14:sldId id="387"/>
            <p14:sldId id="388"/>
            <p14:sldId id="302"/>
            <p14:sldId id="303"/>
            <p14:sldId id="304"/>
            <p14:sldId id="376"/>
            <p14:sldId id="312"/>
            <p14:sldId id="278"/>
            <p14:sldId id="345"/>
            <p14:sldId id="372"/>
            <p14:sldId id="377"/>
            <p14:sldId id="378"/>
            <p14:sldId id="291"/>
            <p14:sldId id="379"/>
            <p14:sldId id="356"/>
            <p14:sldId id="357"/>
            <p14:sldId id="354"/>
            <p14:sldId id="318"/>
            <p14:sldId id="258"/>
            <p14:sldId id="262"/>
            <p14:sldId id="264"/>
            <p14:sldId id="358"/>
            <p14:sldId id="301"/>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82" autoAdjust="0"/>
    <p:restoredTop sz="84579" autoAdjust="0"/>
  </p:normalViewPr>
  <p:slideViewPr>
    <p:cSldViewPr snapToGrid="0" snapToObjects="1">
      <p:cViewPr>
        <p:scale>
          <a:sx n="90" d="100"/>
          <a:sy n="90" d="100"/>
        </p:scale>
        <p:origin x="-534" y="11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8"/>
    </p:cViewPr>
  </p:sorterViewPr>
  <p:notesViewPr>
    <p:cSldViewPr snapToGrid="0" snapToObjects="1" showGuides="1">
      <p:cViewPr varScale="1">
        <p:scale>
          <a:sx n="57" d="100"/>
          <a:sy n="57" d="100"/>
        </p:scale>
        <p:origin x="2832" y="6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00BE1-0A52-412C-B6B5-856526D7135C}" type="doc">
      <dgm:prSet loTypeId="urn:microsoft.com/office/officeart/2005/8/layout/hierarchy2" loCatId="hierarchy" qsTypeId="urn:microsoft.com/office/officeart/2005/8/quickstyle/simple5" qsCatId="simple" csTypeId="urn:microsoft.com/office/officeart/2005/8/colors/colorful3" csCatId="colorful" phldr="1"/>
      <dgm:spPr/>
      <dgm:t>
        <a:bodyPr/>
        <a:lstStyle/>
        <a:p>
          <a:endParaRPr kumimoji="1" lang="ja-JP" altLang="en-US"/>
        </a:p>
      </dgm:t>
    </dgm:pt>
    <dgm:pt modelId="{4D51CED8-9818-4014-A3E7-FD6B8FCF50CF}">
      <dgm:prSet phldrT="[テキスト]"/>
      <dgm:spPr/>
      <dgm:t>
        <a:bodyPr/>
        <a:lstStyle/>
        <a:p>
          <a:r>
            <a:rPr lang="ja-JP" altLang="en-US" dirty="0" smtClean="0"/>
            <a:t>遺体・遺骨</a:t>
          </a:r>
          <a:endParaRPr lang="en-US" altLang="ja-JP" dirty="0" smtClean="0"/>
        </a:p>
        <a:p>
          <a:r>
            <a:rPr lang="ja-JP" altLang="en-US" dirty="0" smtClean="0"/>
            <a:t>を納める場所</a:t>
          </a:r>
          <a:endParaRPr kumimoji="1" lang="ja-JP" altLang="en-US" dirty="0"/>
        </a:p>
      </dgm:t>
    </dgm:pt>
    <dgm:pt modelId="{E70847BC-F2C2-452A-AE26-8470DC7580AC}" type="parTrans" cxnId="{5C385C2D-F783-4CEA-902A-EEC7919DF815}">
      <dgm:prSet/>
      <dgm:spPr/>
      <dgm:t>
        <a:bodyPr/>
        <a:lstStyle/>
        <a:p>
          <a:endParaRPr kumimoji="1" lang="ja-JP" altLang="en-US"/>
        </a:p>
      </dgm:t>
    </dgm:pt>
    <dgm:pt modelId="{7CB43FD2-94D3-426A-AF91-34A3757B6871}" type="sibTrans" cxnId="{5C385C2D-F783-4CEA-902A-EEC7919DF815}">
      <dgm:prSet/>
      <dgm:spPr/>
      <dgm:t>
        <a:bodyPr/>
        <a:lstStyle/>
        <a:p>
          <a:endParaRPr kumimoji="1" lang="ja-JP" altLang="en-US"/>
        </a:p>
      </dgm:t>
    </dgm:pt>
    <dgm:pt modelId="{03DFC723-95AE-44D3-9036-7520C9D9FC41}">
      <dgm:prSet phldrT="[テキスト]"/>
      <dgm:spPr>
        <a:solidFill>
          <a:srgbClr val="F5E065"/>
        </a:solidFill>
      </dgm:spPr>
      <dgm:t>
        <a:bodyPr/>
        <a:lstStyle/>
        <a:p>
          <a:r>
            <a:rPr kumimoji="1" lang="ja-JP" altLang="en-US" dirty="0" smtClean="0">
              <a:ln>
                <a:noFill/>
              </a:ln>
              <a:solidFill>
                <a:sysClr val="windowText" lastClr="000000"/>
              </a:solidFill>
            </a:rPr>
            <a:t>墳墓</a:t>
          </a:r>
          <a:endParaRPr kumimoji="1" lang="ja-JP" altLang="en-US" dirty="0">
            <a:ln>
              <a:noFill/>
            </a:ln>
            <a:solidFill>
              <a:sysClr val="windowText" lastClr="000000"/>
            </a:solidFill>
          </a:endParaRPr>
        </a:p>
      </dgm:t>
    </dgm:pt>
    <dgm:pt modelId="{63DCC0CD-E237-4B51-AA27-275A4A8A7FF9}" type="parTrans" cxnId="{880D61CA-F7B4-475E-96B7-3A4A9E930FB7}">
      <dgm:prSet/>
      <dgm:spPr/>
      <dgm:t>
        <a:bodyPr/>
        <a:lstStyle/>
        <a:p>
          <a:endParaRPr kumimoji="1" lang="ja-JP" altLang="en-US"/>
        </a:p>
      </dgm:t>
    </dgm:pt>
    <dgm:pt modelId="{5C998A3E-05F1-48FF-903F-9229BB4E4E08}" type="sibTrans" cxnId="{880D61CA-F7B4-475E-96B7-3A4A9E930FB7}">
      <dgm:prSet/>
      <dgm:spPr/>
      <dgm:t>
        <a:bodyPr/>
        <a:lstStyle/>
        <a:p>
          <a:endParaRPr kumimoji="1" lang="ja-JP" altLang="en-US"/>
        </a:p>
      </dgm:t>
    </dgm:pt>
    <dgm:pt modelId="{B1F6F53D-5D21-4D57-928B-13C497B9C6D9}">
      <dgm:prSet phldrT="[テキスト]"/>
      <dgm:spPr>
        <a:solidFill>
          <a:srgbClr val="F5E065"/>
        </a:solidFill>
      </dgm:spPr>
      <dgm:t>
        <a:bodyPr/>
        <a:lstStyle/>
        <a:p>
          <a:r>
            <a:rPr kumimoji="1" lang="ja-JP" altLang="en-US" dirty="0" smtClean="0">
              <a:solidFill>
                <a:sysClr val="windowText" lastClr="000000"/>
              </a:solidFill>
            </a:rPr>
            <a:t>納骨堂</a:t>
          </a:r>
          <a:endParaRPr kumimoji="1" lang="ja-JP" altLang="en-US" dirty="0">
            <a:solidFill>
              <a:sysClr val="windowText" lastClr="000000"/>
            </a:solidFill>
          </a:endParaRPr>
        </a:p>
      </dgm:t>
    </dgm:pt>
    <dgm:pt modelId="{6B1C25F8-D9D2-469A-82EA-D7F240B7E8FA}" type="parTrans" cxnId="{F2F395E4-3A3B-4003-A29E-A8BB37FADC66}">
      <dgm:prSet/>
      <dgm:spPr/>
      <dgm:t>
        <a:bodyPr/>
        <a:lstStyle/>
        <a:p>
          <a:endParaRPr kumimoji="1" lang="ja-JP" altLang="en-US"/>
        </a:p>
      </dgm:t>
    </dgm:pt>
    <dgm:pt modelId="{C62FA83F-EE7E-4AA5-8660-2F1374F7F482}" type="sibTrans" cxnId="{F2F395E4-3A3B-4003-A29E-A8BB37FADC66}">
      <dgm:prSet/>
      <dgm:spPr/>
      <dgm:t>
        <a:bodyPr/>
        <a:lstStyle/>
        <a:p>
          <a:endParaRPr kumimoji="1" lang="ja-JP" altLang="en-US"/>
        </a:p>
      </dgm:t>
    </dgm:pt>
    <dgm:pt modelId="{DAA3DE42-F9C9-4DD7-8531-534449B47B2C}" type="pres">
      <dgm:prSet presAssocID="{BE200BE1-0A52-412C-B6B5-856526D7135C}" presName="diagram" presStyleCnt="0">
        <dgm:presLayoutVars>
          <dgm:chPref val="1"/>
          <dgm:dir/>
          <dgm:animOne val="branch"/>
          <dgm:animLvl val="lvl"/>
          <dgm:resizeHandles val="exact"/>
        </dgm:presLayoutVars>
      </dgm:prSet>
      <dgm:spPr/>
      <dgm:t>
        <a:bodyPr/>
        <a:lstStyle/>
        <a:p>
          <a:endParaRPr kumimoji="1" lang="ja-JP" altLang="en-US"/>
        </a:p>
      </dgm:t>
    </dgm:pt>
    <dgm:pt modelId="{774D4F43-FBF3-4423-AF64-1A8312C1A826}" type="pres">
      <dgm:prSet presAssocID="{4D51CED8-9818-4014-A3E7-FD6B8FCF50CF}" presName="root1" presStyleCnt="0"/>
      <dgm:spPr/>
    </dgm:pt>
    <dgm:pt modelId="{E575026B-4F99-404B-98BE-792017B39DB0}" type="pres">
      <dgm:prSet presAssocID="{4D51CED8-9818-4014-A3E7-FD6B8FCF50CF}" presName="LevelOneTextNode" presStyleLbl="node0" presStyleIdx="0" presStyleCnt="1">
        <dgm:presLayoutVars>
          <dgm:chPref val="3"/>
        </dgm:presLayoutVars>
      </dgm:prSet>
      <dgm:spPr/>
      <dgm:t>
        <a:bodyPr/>
        <a:lstStyle/>
        <a:p>
          <a:endParaRPr kumimoji="1" lang="ja-JP" altLang="en-US"/>
        </a:p>
      </dgm:t>
    </dgm:pt>
    <dgm:pt modelId="{E77A1C7C-F08A-4B0B-ABE8-ACEF3FCF3522}" type="pres">
      <dgm:prSet presAssocID="{4D51CED8-9818-4014-A3E7-FD6B8FCF50CF}" presName="level2hierChild" presStyleCnt="0"/>
      <dgm:spPr/>
    </dgm:pt>
    <dgm:pt modelId="{885CF711-239F-45B1-8A3C-ED9515B5B3A1}" type="pres">
      <dgm:prSet presAssocID="{63DCC0CD-E237-4B51-AA27-275A4A8A7FF9}" presName="conn2-1" presStyleLbl="parChTrans1D2" presStyleIdx="0" presStyleCnt="2"/>
      <dgm:spPr/>
      <dgm:t>
        <a:bodyPr/>
        <a:lstStyle/>
        <a:p>
          <a:endParaRPr kumimoji="1" lang="ja-JP" altLang="en-US"/>
        </a:p>
      </dgm:t>
    </dgm:pt>
    <dgm:pt modelId="{203B6B37-9173-4917-9B14-86240D5F0F1B}" type="pres">
      <dgm:prSet presAssocID="{63DCC0CD-E237-4B51-AA27-275A4A8A7FF9}" presName="connTx" presStyleLbl="parChTrans1D2" presStyleIdx="0" presStyleCnt="2"/>
      <dgm:spPr/>
      <dgm:t>
        <a:bodyPr/>
        <a:lstStyle/>
        <a:p>
          <a:endParaRPr kumimoji="1" lang="ja-JP" altLang="en-US"/>
        </a:p>
      </dgm:t>
    </dgm:pt>
    <dgm:pt modelId="{BEC9D063-3A44-409E-BC4B-F4FD175BDA0E}" type="pres">
      <dgm:prSet presAssocID="{03DFC723-95AE-44D3-9036-7520C9D9FC41}" presName="root2" presStyleCnt="0"/>
      <dgm:spPr/>
    </dgm:pt>
    <dgm:pt modelId="{45FB6A72-8EF5-45B5-B006-425BF201E6AA}" type="pres">
      <dgm:prSet presAssocID="{03DFC723-95AE-44D3-9036-7520C9D9FC41}" presName="LevelTwoTextNode" presStyleLbl="node2" presStyleIdx="0" presStyleCnt="2">
        <dgm:presLayoutVars>
          <dgm:chPref val="3"/>
        </dgm:presLayoutVars>
      </dgm:prSet>
      <dgm:spPr/>
      <dgm:t>
        <a:bodyPr/>
        <a:lstStyle/>
        <a:p>
          <a:endParaRPr kumimoji="1" lang="ja-JP" altLang="en-US"/>
        </a:p>
      </dgm:t>
    </dgm:pt>
    <dgm:pt modelId="{4D0088A0-C039-463F-8ED4-B3A0426F9D6D}" type="pres">
      <dgm:prSet presAssocID="{03DFC723-95AE-44D3-9036-7520C9D9FC41}" presName="level3hierChild" presStyleCnt="0"/>
      <dgm:spPr/>
    </dgm:pt>
    <dgm:pt modelId="{1DFF1152-826E-48E0-A8A3-BE7FF650E02B}" type="pres">
      <dgm:prSet presAssocID="{6B1C25F8-D9D2-469A-82EA-D7F240B7E8FA}" presName="conn2-1" presStyleLbl="parChTrans1D2" presStyleIdx="1" presStyleCnt="2"/>
      <dgm:spPr/>
      <dgm:t>
        <a:bodyPr/>
        <a:lstStyle/>
        <a:p>
          <a:endParaRPr kumimoji="1" lang="ja-JP" altLang="en-US"/>
        </a:p>
      </dgm:t>
    </dgm:pt>
    <dgm:pt modelId="{05331EDF-5505-4306-8CFF-AA51A6026E6F}" type="pres">
      <dgm:prSet presAssocID="{6B1C25F8-D9D2-469A-82EA-D7F240B7E8FA}" presName="connTx" presStyleLbl="parChTrans1D2" presStyleIdx="1" presStyleCnt="2"/>
      <dgm:spPr/>
      <dgm:t>
        <a:bodyPr/>
        <a:lstStyle/>
        <a:p>
          <a:endParaRPr kumimoji="1" lang="ja-JP" altLang="en-US"/>
        </a:p>
      </dgm:t>
    </dgm:pt>
    <dgm:pt modelId="{770E6CBE-7B4C-49B9-9C5E-B378063A0058}" type="pres">
      <dgm:prSet presAssocID="{B1F6F53D-5D21-4D57-928B-13C497B9C6D9}" presName="root2" presStyleCnt="0"/>
      <dgm:spPr/>
    </dgm:pt>
    <dgm:pt modelId="{8830CE1E-D427-4AFA-A7C5-8F542AF67919}" type="pres">
      <dgm:prSet presAssocID="{B1F6F53D-5D21-4D57-928B-13C497B9C6D9}" presName="LevelTwoTextNode" presStyleLbl="node2" presStyleIdx="1" presStyleCnt="2">
        <dgm:presLayoutVars>
          <dgm:chPref val="3"/>
        </dgm:presLayoutVars>
      </dgm:prSet>
      <dgm:spPr/>
      <dgm:t>
        <a:bodyPr/>
        <a:lstStyle/>
        <a:p>
          <a:endParaRPr kumimoji="1" lang="ja-JP" altLang="en-US"/>
        </a:p>
      </dgm:t>
    </dgm:pt>
    <dgm:pt modelId="{5748796D-7443-4313-8F8A-E9EF051BD70F}" type="pres">
      <dgm:prSet presAssocID="{B1F6F53D-5D21-4D57-928B-13C497B9C6D9}" presName="level3hierChild" presStyleCnt="0"/>
      <dgm:spPr/>
    </dgm:pt>
  </dgm:ptLst>
  <dgm:cxnLst>
    <dgm:cxn modelId="{880D61CA-F7B4-475E-96B7-3A4A9E930FB7}" srcId="{4D51CED8-9818-4014-A3E7-FD6B8FCF50CF}" destId="{03DFC723-95AE-44D3-9036-7520C9D9FC41}" srcOrd="0" destOrd="0" parTransId="{63DCC0CD-E237-4B51-AA27-275A4A8A7FF9}" sibTransId="{5C998A3E-05F1-48FF-903F-9229BB4E4E08}"/>
    <dgm:cxn modelId="{8CD80FA1-B431-9045-8012-68BE5CD6C55A}" type="presOf" srcId="{B1F6F53D-5D21-4D57-928B-13C497B9C6D9}" destId="{8830CE1E-D427-4AFA-A7C5-8F542AF67919}" srcOrd="0" destOrd="0" presId="urn:microsoft.com/office/officeart/2005/8/layout/hierarchy2"/>
    <dgm:cxn modelId="{F1B41FF5-DF31-1B4E-A040-711CCC1F183A}" type="presOf" srcId="{63DCC0CD-E237-4B51-AA27-275A4A8A7FF9}" destId="{203B6B37-9173-4917-9B14-86240D5F0F1B}" srcOrd="1" destOrd="0" presId="urn:microsoft.com/office/officeart/2005/8/layout/hierarchy2"/>
    <dgm:cxn modelId="{0EFBF5FB-8BA6-984D-877E-E13702B6E244}" type="presOf" srcId="{6B1C25F8-D9D2-469A-82EA-D7F240B7E8FA}" destId="{05331EDF-5505-4306-8CFF-AA51A6026E6F}" srcOrd="1" destOrd="0" presId="urn:microsoft.com/office/officeart/2005/8/layout/hierarchy2"/>
    <dgm:cxn modelId="{9AB48461-D1B9-0D4B-984B-D10D01A17816}" type="presOf" srcId="{6B1C25F8-D9D2-469A-82EA-D7F240B7E8FA}" destId="{1DFF1152-826E-48E0-A8A3-BE7FF650E02B}" srcOrd="0" destOrd="0" presId="urn:microsoft.com/office/officeart/2005/8/layout/hierarchy2"/>
    <dgm:cxn modelId="{5D91B53F-EFA0-AA45-9C1D-67F4EC21BC8D}" type="presOf" srcId="{BE200BE1-0A52-412C-B6B5-856526D7135C}" destId="{DAA3DE42-F9C9-4DD7-8531-534449B47B2C}" srcOrd="0" destOrd="0" presId="urn:microsoft.com/office/officeart/2005/8/layout/hierarchy2"/>
    <dgm:cxn modelId="{4C60A8A0-C7F1-504B-A725-8D73035D184C}" type="presOf" srcId="{4D51CED8-9818-4014-A3E7-FD6B8FCF50CF}" destId="{E575026B-4F99-404B-98BE-792017B39DB0}" srcOrd="0" destOrd="0" presId="urn:microsoft.com/office/officeart/2005/8/layout/hierarchy2"/>
    <dgm:cxn modelId="{936106BE-AFB8-3D4D-B7F1-EF520FB2D75C}" type="presOf" srcId="{03DFC723-95AE-44D3-9036-7520C9D9FC41}" destId="{45FB6A72-8EF5-45B5-B006-425BF201E6AA}" srcOrd="0" destOrd="0" presId="urn:microsoft.com/office/officeart/2005/8/layout/hierarchy2"/>
    <dgm:cxn modelId="{5C385C2D-F783-4CEA-902A-EEC7919DF815}" srcId="{BE200BE1-0A52-412C-B6B5-856526D7135C}" destId="{4D51CED8-9818-4014-A3E7-FD6B8FCF50CF}" srcOrd="0" destOrd="0" parTransId="{E70847BC-F2C2-452A-AE26-8470DC7580AC}" sibTransId="{7CB43FD2-94D3-426A-AF91-34A3757B6871}"/>
    <dgm:cxn modelId="{0134C899-FBCD-E24A-9443-EEC14FB45034}" type="presOf" srcId="{63DCC0CD-E237-4B51-AA27-275A4A8A7FF9}" destId="{885CF711-239F-45B1-8A3C-ED9515B5B3A1}" srcOrd="0" destOrd="0" presId="urn:microsoft.com/office/officeart/2005/8/layout/hierarchy2"/>
    <dgm:cxn modelId="{F2F395E4-3A3B-4003-A29E-A8BB37FADC66}" srcId="{4D51CED8-9818-4014-A3E7-FD6B8FCF50CF}" destId="{B1F6F53D-5D21-4D57-928B-13C497B9C6D9}" srcOrd="1" destOrd="0" parTransId="{6B1C25F8-D9D2-469A-82EA-D7F240B7E8FA}" sibTransId="{C62FA83F-EE7E-4AA5-8660-2F1374F7F482}"/>
    <dgm:cxn modelId="{FA6FE5A7-969A-2044-AE5C-AAECEDD074C1}" type="presParOf" srcId="{DAA3DE42-F9C9-4DD7-8531-534449B47B2C}" destId="{774D4F43-FBF3-4423-AF64-1A8312C1A826}" srcOrd="0" destOrd="0" presId="urn:microsoft.com/office/officeart/2005/8/layout/hierarchy2"/>
    <dgm:cxn modelId="{205D82CB-F0F7-6B44-B0C5-7CFD8430030E}" type="presParOf" srcId="{774D4F43-FBF3-4423-AF64-1A8312C1A826}" destId="{E575026B-4F99-404B-98BE-792017B39DB0}" srcOrd="0" destOrd="0" presId="urn:microsoft.com/office/officeart/2005/8/layout/hierarchy2"/>
    <dgm:cxn modelId="{0FF72BA5-F9CD-154F-8A79-7A5F1A9F3C2B}" type="presParOf" srcId="{774D4F43-FBF3-4423-AF64-1A8312C1A826}" destId="{E77A1C7C-F08A-4B0B-ABE8-ACEF3FCF3522}" srcOrd="1" destOrd="0" presId="urn:microsoft.com/office/officeart/2005/8/layout/hierarchy2"/>
    <dgm:cxn modelId="{323F94D6-A2CB-224E-89C7-AF1D1FBA791D}" type="presParOf" srcId="{E77A1C7C-F08A-4B0B-ABE8-ACEF3FCF3522}" destId="{885CF711-239F-45B1-8A3C-ED9515B5B3A1}" srcOrd="0" destOrd="0" presId="urn:microsoft.com/office/officeart/2005/8/layout/hierarchy2"/>
    <dgm:cxn modelId="{AB9CD17B-457A-334E-873D-B6CE92EE123A}" type="presParOf" srcId="{885CF711-239F-45B1-8A3C-ED9515B5B3A1}" destId="{203B6B37-9173-4917-9B14-86240D5F0F1B}" srcOrd="0" destOrd="0" presId="urn:microsoft.com/office/officeart/2005/8/layout/hierarchy2"/>
    <dgm:cxn modelId="{F5015416-767C-C848-8D15-EAE66AFC4A01}" type="presParOf" srcId="{E77A1C7C-F08A-4B0B-ABE8-ACEF3FCF3522}" destId="{BEC9D063-3A44-409E-BC4B-F4FD175BDA0E}" srcOrd="1" destOrd="0" presId="urn:microsoft.com/office/officeart/2005/8/layout/hierarchy2"/>
    <dgm:cxn modelId="{010CAB6D-0CB6-3046-B2E7-950F0CD5EFF5}" type="presParOf" srcId="{BEC9D063-3A44-409E-BC4B-F4FD175BDA0E}" destId="{45FB6A72-8EF5-45B5-B006-425BF201E6AA}" srcOrd="0" destOrd="0" presId="urn:microsoft.com/office/officeart/2005/8/layout/hierarchy2"/>
    <dgm:cxn modelId="{2290CEF0-9021-5540-B009-7EAA2EB5244F}" type="presParOf" srcId="{BEC9D063-3A44-409E-BC4B-F4FD175BDA0E}" destId="{4D0088A0-C039-463F-8ED4-B3A0426F9D6D}" srcOrd="1" destOrd="0" presId="urn:microsoft.com/office/officeart/2005/8/layout/hierarchy2"/>
    <dgm:cxn modelId="{EC608332-1B85-4945-9296-55E7A953E43B}" type="presParOf" srcId="{E77A1C7C-F08A-4B0B-ABE8-ACEF3FCF3522}" destId="{1DFF1152-826E-48E0-A8A3-BE7FF650E02B}" srcOrd="2" destOrd="0" presId="urn:microsoft.com/office/officeart/2005/8/layout/hierarchy2"/>
    <dgm:cxn modelId="{325BA72B-69E6-C040-B2F9-33DB481BA21C}" type="presParOf" srcId="{1DFF1152-826E-48E0-A8A3-BE7FF650E02B}" destId="{05331EDF-5505-4306-8CFF-AA51A6026E6F}" srcOrd="0" destOrd="0" presId="urn:microsoft.com/office/officeart/2005/8/layout/hierarchy2"/>
    <dgm:cxn modelId="{6244365B-D0F5-254B-A91C-5C6F87E661C2}" type="presParOf" srcId="{E77A1C7C-F08A-4B0B-ABE8-ACEF3FCF3522}" destId="{770E6CBE-7B4C-49B9-9C5E-B378063A0058}" srcOrd="3" destOrd="0" presId="urn:microsoft.com/office/officeart/2005/8/layout/hierarchy2"/>
    <dgm:cxn modelId="{F54E31CC-6BCF-624C-BC61-0376BF660C49}" type="presParOf" srcId="{770E6CBE-7B4C-49B9-9C5E-B378063A0058}" destId="{8830CE1E-D427-4AFA-A7C5-8F542AF67919}" srcOrd="0" destOrd="0" presId="urn:microsoft.com/office/officeart/2005/8/layout/hierarchy2"/>
    <dgm:cxn modelId="{CCA4EDBA-D92A-A443-A2FE-A3BBD125BF63}" type="presParOf" srcId="{770E6CBE-7B4C-49B9-9C5E-B378063A0058}" destId="{5748796D-7443-4313-8F8A-E9EF051BD70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75026B-4F99-404B-98BE-792017B39DB0}">
      <dsp:nvSpPr>
        <dsp:cNvPr id="0" name=""/>
        <dsp:cNvSpPr/>
      </dsp:nvSpPr>
      <dsp:spPr>
        <a:xfrm>
          <a:off x="1819" y="1684514"/>
          <a:ext cx="2023556" cy="1011778"/>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ja-JP" altLang="en-US" sz="2500" kern="1200" dirty="0" smtClean="0"/>
            <a:t>遺体・遺骨</a:t>
          </a:r>
          <a:endParaRPr lang="en-US" altLang="ja-JP" sz="2500" kern="1200" dirty="0" smtClean="0"/>
        </a:p>
        <a:p>
          <a:pPr lvl="0" algn="ctr" defTabSz="1111250">
            <a:lnSpc>
              <a:spcPct val="90000"/>
            </a:lnSpc>
            <a:spcBef>
              <a:spcPct val="0"/>
            </a:spcBef>
            <a:spcAft>
              <a:spcPct val="35000"/>
            </a:spcAft>
          </a:pPr>
          <a:r>
            <a:rPr lang="ja-JP" altLang="en-US" sz="2500" kern="1200" dirty="0" smtClean="0"/>
            <a:t>を納める場所</a:t>
          </a:r>
          <a:endParaRPr kumimoji="1" lang="ja-JP" altLang="en-US" sz="2500" kern="1200" dirty="0"/>
        </a:p>
      </dsp:txBody>
      <dsp:txXfrm>
        <a:off x="31453" y="1714148"/>
        <a:ext cx="1964288" cy="952510"/>
      </dsp:txXfrm>
    </dsp:sp>
    <dsp:sp modelId="{885CF711-239F-45B1-8A3C-ED9515B5B3A1}">
      <dsp:nvSpPr>
        <dsp:cNvPr id="0" name=""/>
        <dsp:cNvSpPr/>
      </dsp:nvSpPr>
      <dsp:spPr>
        <a:xfrm rot="19457599">
          <a:off x="1931684" y="1878731"/>
          <a:ext cx="996806" cy="41572"/>
        </a:xfrm>
        <a:custGeom>
          <a:avLst/>
          <a:gdLst/>
          <a:ahLst/>
          <a:cxnLst/>
          <a:rect l="0" t="0" r="0" b="0"/>
          <a:pathLst>
            <a:path>
              <a:moveTo>
                <a:pt x="0" y="20786"/>
              </a:moveTo>
              <a:lnTo>
                <a:pt x="996806" y="2078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kumimoji="1" lang="ja-JP" altLang="en-US" sz="500" kern="1200"/>
        </a:p>
      </dsp:txBody>
      <dsp:txXfrm>
        <a:off x="2405167" y="1874597"/>
        <a:ext cx="49840" cy="49840"/>
      </dsp:txXfrm>
    </dsp:sp>
    <dsp:sp modelId="{45FB6A72-8EF5-45B5-B006-425BF201E6AA}">
      <dsp:nvSpPr>
        <dsp:cNvPr id="0" name=""/>
        <dsp:cNvSpPr/>
      </dsp:nvSpPr>
      <dsp:spPr>
        <a:xfrm>
          <a:off x="2834798" y="1102741"/>
          <a:ext cx="2023556" cy="1011778"/>
        </a:xfrm>
        <a:prstGeom prst="roundRect">
          <a:avLst>
            <a:gd name="adj" fmla="val 10000"/>
          </a:avLst>
        </a:prstGeom>
        <a:solidFill>
          <a:srgbClr val="F5E065"/>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kumimoji="1" lang="ja-JP" altLang="en-US" sz="2500" kern="1200" dirty="0" smtClean="0">
              <a:ln>
                <a:noFill/>
              </a:ln>
              <a:solidFill>
                <a:sysClr val="windowText" lastClr="000000"/>
              </a:solidFill>
            </a:rPr>
            <a:t>墳墓</a:t>
          </a:r>
          <a:endParaRPr kumimoji="1" lang="ja-JP" altLang="en-US" sz="2500" kern="1200" dirty="0">
            <a:ln>
              <a:noFill/>
            </a:ln>
            <a:solidFill>
              <a:sysClr val="windowText" lastClr="000000"/>
            </a:solidFill>
          </a:endParaRPr>
        </a:p>
      </dsp:txBody>
      <dsp:txXfrm>
        <a:off x="2864432" y="1132375"/>
        <a:ext cx="1964288" cy="952510"/>
      </dsp:txXfrm>
    </dsp:sp>
    <dsp:sp modelId="{1DFF1152-826E-48E0-A8A3-BE7FF650E02B}">
      <dsp:nvSpPr>
        <dsp:cNvPr id="0" name=""/>
        <dsp:cNvSpPr/>
      </dsp:nvSpPr>
      <dsp:spPr>
        <a:xfrm rot="2142401">
          <a:off x="1931684" y="2460503"/>
          <a:ext cx="996806" cy="41572"/>
        </a:xfrm>
        <a:custGeom>
          <a:avLst/>
          <a:gdLst/>
          <a:ahLst/>
          <a:cxnLst/>
          <a:rect l="0" t="0" r="0" b="0"/>
          <a:pathLst>
            <a:path>
              <a:moveTo>
                <a:pt x="0" y="20786"/>
              </a:moveTo>
              <a:lnTo>
                <a:pt x="996806" y="2078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kumimoji="1" lang="ja-JP" altLang="en-US" sz="500" kern="1200"/>
        </a:p>
      </dsp:txBody>
      <dsp:txXfrm>
        <a:off x="2405167" y="2456369"/>
        <a:ext cx="49840" cy="49840"/>
      </dsp:txXfrm>
    </dsp:sp>
    <dsp:sp modelId="{8830CE1E-D427-4AFA-A7C5-8F542AF67919}">
      <dsp:nvSpPr>
        <dsp:cNvPr id="0" name=""/>
        <dsp:cNvSpPr/>
      </dsp:nvSpPr>
      <dsp:spPr>
        <a:xfrm>
          <a:off x="2834798" y="2266286"/>
          <a:ext cx="2023556" cy="1011778"/>
        </a:xfrm>
        <a:prstGeom prst="roundRect">
          <a:avLst>
            <a:gd name="adj" fmla="val 10000"/>
          </a:avLst>
        </a:prstGeom>
        <a:solidFill>
          <a:srgbClr val="F5E065"/>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kumimoji="1" lang="ja-JP" altLang="en-US" sz="2500" kern="1200" dirty="0" smtClean="0">
              <a:solidFill>
                <a:sysClr val="windowText" lastClr="000000"/>
              </a:solidFill>
            </a:rPr>
            <a:t>納骨堂</a:t>
          </a:r>
          <a:endParaRPr kumimoji="1" lang="ja-JP" altLang="en-US" sz="2500" kern="1200" dirty="0">
            <a:solidFill>
              <a:sysClr val="windowText" lastClr="000000"/>
            </a:solidFill>
          </a:endParaRPr>
        </a:p>
      </dsp:txBody>
      <dsp:txXfrm>
        <a:off x="2864432" y="2295920"/>
        <a:ext cx="1964288" cy="9525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48645" y="0"/>
            <a:ext cx="2944283" cy="498295"/>
          </a:xfrm>
          <a:prstGeom prst="rect">
            <a:avLst/>
          </a:prstGeom>
        </p:spPr>
        <p:txBody>
          <a:bodyPr vert="horz" lIns="91440" tIns="45720" rIns="91440" bIns="45720" rtlCol="0"/>
          <a:lstStyle>
            <a:lvl1pPr algn="r">
              <a:defRPr sz="1200"/>
            </a:lvl1pPr>
          </a:lstStyle>
          <a:p>
            <a:fld id="{0FA58659-D874-4B5E-B4BE-502C34530D39}" type="datetimeFigureOut">
              <a:rPr kumimoji="1" lang="ja-JP" altLang="en-US" smtClean="0"/>
              <a:t>2015/6/12</a:t>
            </a:fld>
            <a:endParaRPr kumimoji="1" lang="ja-JP" altLang="en-US"/>
          </a:p>
        </p:txBody>
      </p:sp>
      <p:sp>
        <p:nvSpPr>
          <p:cNvPr id="4" name="フッター プレースホルダー 3"/>
          <p:cNvSpPr>
            <a:spLocks noGrp="1"/>
          </p:cNvSpPr>
          <p:nvPr>
            <p:ph type="ftr" sz="quarter" idx="2"/>
          </p:nvPr>
        </p:nvSpPr>
        <p:spPr>
          <a:xfrm>
            <a:off x="0" y="9433107"/>
            <a:ext cx="2944283" cy="498294"/>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48645" y="9433107"/>
            <a:ext cx="2944283" cy="498294"/>
          </a:xfrm>
          <a:prstGeom prst="rect">
            <a:avLst/>
          </a:prstGeom>
        </p:spPr>
        <p:txBody>
          <a:bodyPr vert="horz" lIns="91440" tIns="45720" rIns="91440" bIns="45720" rtlCol="0" anchor="b"/>
          <a:lstStyle>
            <a:lvl1pPr algn="r">
              <a:defRPr sz="1200"/>
            </a:lvl1pPr>
          </a:lstStyle>
          <a:p>
            <a:fld id="{8F3F80BD-1E49-4D5C-A954-E2C3D09B0713}" type="slidenum">
              <a:rPr kumimoji="1" lang="ja-JP" altLang="en-US" smtClean="0"/>
              <a:t>‹#›</a:t>
            </a:fld>
            <a:endParaRPr kumimoji="1" lang="ja-JP" altLang="en-US"/>
          </a:p>
        </p:txBody>
      </p:sp>
    </p:spTree>
    <p:extLst>
      <p:ext uri="{BB962C8B-B14F-4D97-AF65-F5344CB8AC3E}">
        <p14:creationId xmlns:p14="http://schemas.microsoft.com/office/powerpoint/2010/main" val="1526213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6B4ED77E-57F8-514C-A839-EEE7B2082C6B}" type="datetimeFigureOut">
              <a:rPr kumimoji="1" lang="ja-JP" altLang="en-US" smtClean="0"/>
              <a:t>2015/6/12</a:t>
            </a:fld>
            <a:endParaRPr kumimoji="1" lang="ja-JP" altLang="en-US"/>
          </a:p>
        </p:txBody>
      </p:sp>
      <p:sp>
        <p:nvSpPr>
          <p:cNvPr id="4" name="スライド イメージ プレースホルダー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450" y="4717415"/>
            <a:ext cx="5435600" cy="446913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3C670AA4-C2CF-3941-A0EC-EBCCCA4D7A1A}" type="slidenum">
              <a:rPr kumimoji="1" lang="ja-JP" altLang="en-US" smtClean="0"/>
              <a:t>‹#›</a:t>
            </a:fld>
            <a:endParaRPr kumimoji="1" lang="ja-JP" altLang="en-US"/>
          </a:p>
        </p:txBody>
      </p:sp>
    </p:spTree>
    <p:extLst>
      <p:ext uri="{BB962C8B-B14F-4D97-AF65-F5344CB8AC3E}">
        <p14:creationId xmlns:p14="http://schemas.microsoft.com/office/powerpoint/2010/main" val="83728984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6.ocn.ne.jp/~tsukuba8/"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a:t>
            </a:fld>
            <a:endParaRPr kumimoji="1" lang="ja-JP" altLang="en-US"/>
          </a:p>
        </p:txBody>
      </p:sp>
    </p:spTree>
    <p:extLst>
      <p:ext uri="{BB962C8B-B14F-4D97-AF65-F5344CB8AC3E}">
        <p14:creationId xmlns:p14="http://schemas.microsoft.com/office/powerpoint/2010/main" val="1488980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次は今鹿島にある、つくばメモリアルガーデンです。</a:t>
            </a:r>
            <a:endParaRPr kumimoji="1" lang="ja-JP" altLang="en-US" dirty="0"/>
          </a:p>
        </p:txBody>
      </p:sp>
      <p:sp>
        <p:nvSpPr>
          <p:cNvPr id="4" name="スライド番号プレースホルダー 3"/>
          <p:cNvSpPr>
            <a:spLocks noGrp="1"/>
          </p:cNvSpPr>
          <p:nvPr>
            <p:ph type="sldNum" sz="quarter" idx="10"/>
          </p:nvPr>
        </p:nvSpPr>
        <p:spPr/>
        <p:txBody>
          <a:bodyPr/>
          <a:lstStyle/>
          <a:p>
            <a:fld id="{F286E089-2875-0F48-9E42-B3897AE12C53}" type="slidenum">
              <a:rPr kumimoji="1" lang="ja-JP" altLang="en-US" smtClean="0"/>
              <a:t>10</a:t>
            </a:fld>
            <a:endParaRPr kumimoji="1" lang="ja-JP" altLang="en-US"/>
          </a:p>
        </p:txBody>
      </p:sp>
    </p:spTree>
    <p:extLst>
      <p:ext uri="{BB962C8B-B14F-4D97-AF65-F5344CB8AC3E}">
        <p14:creationId xmlns:p14="http://schemas.microsoft.com/office/powerpoint/2010/main" val="1895607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西洋のガーデンをイメージして作られた霊園ですが、ご覧の通り</a:t>
            </a:r>
            <a:endParaRPr kumimoji="1" lang="en-US" altLang="ja-JP" dirty="0" smtClean="0"/>
          </a:p>
          <a:p>
            <a:r>
              <a:rPr kumimoji="1" lang="ja-JP" altLang="en-US" dirty="0" smtClean="0"/>
              <a:t>先ほどの熊野山霊園以上に空き区画が目立っておりました。</a:t>
            </a:r>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11</a:t>
            </a:fld>
            <a:endParaRPr kumimoji="1" lang="ja-JP" altLang="en-US"/>
          </a:p>
        </p:txBody>
      </p:sp>
    </p:spTree>
    <p:extLst>
      <p:ext uri="{BB962C8B-B14F-4D97-AF65-F5344CB8AC3E}">
        <p14:creationId xmlns:p14="http://schemas.microsoft.com/office/powerpoint/2010/main" val="3118663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effectLst/>
                <a:latin typeface="+mn-lt"/>
                <a:ea typeface="+mn-ea"/>
                <a:cs typeface="+mn-cs"/>
              </a:rPr>
              <a:t>寺院境内墓地は、</a:t>
            </a:r>
            <a:r>
              <a:rPr kumimoji="1" lang="ja-JP" altLang="ja-JP" sz="1200" kern="1200" dirty="0" smtClean="0">
                <a:solidFill>
                  <a:schemeClr val="tx1"/>
                </a:solidFill>
                <a:effectLst/>
                <a:latin typeface="+mn-lt"/>
                <a:ea typeface="+mn-ea"/>
                <a:cs typeface="+mn-cs"/>
              </a:rPr>
              <a:t>寺院に設けられた墓地</a:t>
            </a:r>
            <a:r>
              <a:rPr kumimoji="1" lang="ja-JP" altLang="en-US" sz="1200" kern="1200" dirty="0" smtClean="0">
                <a:solidFill>
                  <a:schemeClr val="tx1"/>
                </a:solidFill>
                <a:effectLst/>
                <a:latin typeface="+mn-lt"/>
                <a:ea typeface="+mn-ea"/>
                <a:cs typeface="+mn-cs"/>
              </a:rPr>
              <a:t>であり、</a:t>
            </a:r>
            <a:r>
              <a:rPr lang="ja-JP" altLang="en-US" dirty="0" smtClean="0"/>
              <a:t>最初に「寺院の檀信徒（だんしんと）になる」という契約があり、檀信徒であるから墓地の使用が認められるという関係になります。そのため、檀信徒として寺の維持その他の義務を負います。</a:t>
            </a:r>
            <a:endParaRPr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12</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要にある本証寺の寺院境内墓地に訪れました。</a:t>
            </a:r>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13</a:t>
            </a:fld>
            <a:endParaRPr kumimoji="1" lang="ja-JP" altLang="en-US"/>
          </a:p>
        </p:txBody>
      </p:sp>
    </p:spTree>
    <p:extLst>
      <p:ext uri="{BB962C8B-B14F-4D97-AF65-F5344CB8AC3E}">
        <p14:creationId xmlns:p14="http://schemas.microsoft.com/office/powerpoint/2010/main" val="2234443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同じ苗字の墓が多く見られたのが特徴的でした（小林家）</a:t>
            </a:r>
            <a:endParaRPr kumimoji="1" lang="en-US" altLang="ja-JP" dirty="0" smtClean="0"/>
          </a:p>
          <a:p>
            <a:r>
              <a:rPr kumimoji="1" lang="ja-JP" altLang="en-US" dirty="0" smtClean="0"/>
              <a:t>近くの集落に住んでいた人々を埋葬しているものとみられます。</a:t>
            </a:r>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14</a:t>
            </a:fld>
            <a:endParaRPr kumimoji="1" lang="ja-JP" altLang="en-US"/>
          </a:p>
        </p:txBody>
      </p:sp>
    </p:spTree>
    <p:extLst>
      <p:ext uri="{BB962C8B-B14F-4D97-AF65-F5344CB8AC3E}">
        <p14:creationId xmlns:p14="http://schemas.microsoft.com/office/powerpoint/2010/main" val="1971347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個人型墓地は、</a:t>
            </a:r>
            <a:r>
              <a:rPr lang="ja-JP" altLang="en-US" dirty="0" smtClean="0"/>
              <a:t>個人が自己の所有地に設けている墓地で、地方ではよく見られます。</a:t>
            </a:r>
            <a:endParaRPr lang="en-US" altLang="ja-JP" dirty="0" smtClean="0"/>
          </a:p>
          <a:p>
            <a:r>
              <a:rPr kumimoji="1" lang="ja-JP" altLang="en-US" sz="1200" kern="1200" dirty="0" smtClean="0">
                <a:solidFill>
                  <a:schemeClr val="tx1"/>
                </a:solidFill>
                <a:effectLst/>
                <a:latin typeface="+mn-lt"/>
                <a:ea typeface="+mn-ea"/>
                <a:cs typeface="+mn-cs"/>
              </a:rPr>
              <a:t>土浦のほうに出かけたときは、この個人型墓地を多く見かけました。</a:t>
            </a:r>
            <a:endParaRPr kumimoji="1" lang="en-US" altLang="ja-JP" sz="1200" kern="1200" dirty="0" smtClean="0">
              <a:solidFill>
                <a:schemeClr val="tx1"/>
              </a:solidFill>
              <a:effectLst/>
              <a:latin typeface="+mn-lt"/>
              <a:ea typeface="+mn-ea"/>
              <a:cs typeface="+mn-cs"/>
            </a:endParaRPr>
          </a:p>
          <a:p>
            <a:r>
              <a:rPr lang="ja-JP" altLang="en-US" dirty="0" smtClean="0"/>
              <a:t>現在では墓地法により、自己所有の土地に新たに墓地を建てることは禁止されています。</a:t>
            </a:r>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15</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東平塚にある個人型墓地を訪れました</a:t>
            </a:r>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研究学園都市開発以前からある集落です。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16</a:t>
            </a:fld>
            <a:endParaRPr kumimoji="1" lang="ja-JP" altLang="en-US"/>
          </a:p>
        </p:txBody>
      </p:sp>
    </p:spTree>
    <p:extLst>
      <p:ext uri="{BB962C8B-B14F-4D97-AF65-F5344CB8AC3E}">
        <p14:creationId xmlns:p14="http://schemas.microsoft.com/office/powerpoint/2010/main" val="921389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17</a:t>
            </a:fld>
            <a:endParaRPr kumimoji="1" lang="ja-JP" altLang="en-US"/>
          </a:p>
        </p:txBody>
      </p:sp>
    </p:spTree>
    <p:extLst>
      <p:ext uri="{BB962C8B-B14F-4D97-AF65-F5344CB8AC3E}">
        <p14:creationId xmlns:p14="http://schemas.microsoft.com/office/powerpoint/2010/main" val="758856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18</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村落型共同墓地は、</a:t>
            </a:r>
            <a:r>
              <a:rPr lang="ja-JP" altLang="en-US" dirty="0" smtClean="0"/>
              <a:t>村落の住民のために村落によって維持・管理されている共同墓地です。</a:t>
            </a:r>
            <a:endParaRPr lang="en-US" altLang="ja-JP" dirty="0" smtClean="0"/>
          </a:p>
          <a:p>
            <a:r>
              <a:rPr lang="ja-JP" altLang="en-US" dirty="0" smtClean="0"/>
              <a:t>古くから村落が共有して保持していた墓地を追認したもので、新しく認められることは事実上ありません。</a:t>
            </a:r>
            <a:endParaRPr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19</a:t>
            </a:fld>
            <a:endParaRPr kumimoji="1" lang="ja-JP" altLang="en-US"/>
          </a:p>
        </p:txBody>
      </p:sp>
    </p:spTree>
    <p:extLst>
      <p:ext uri="{BB962C8B-B14F-4D97-AF65-F5344CB8AC3E}">
        <p14:creationId xmlns:p14="http://schemas.microsoft.com/office/powerpoint/2010/main" val="3439346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2</a:t>
            </a:fld>
            <a:endParaRPr kumimoji="1" lang="ja-JP" altLang="en-US"/>
          </a:p>
        </p:txBody>
      </p:sp>
    </p:spTree>
    <p:extLst>
      <p:ext uri="{BB962C8B-B14F-4D97-AF65-F5344CB8AC3E}">
        <p14:creationId xmlns:p14="http://schemas.microsoft.com/office/powerpoint/2010/main" val="3070728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20</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公営墓地。この墓地は、都道府県や市町村等の地方自治体が運営・管理する墓地であり、その地域の条例などにより使用権は取得されます。</a:t>
            </a:r>
            <a:endParaRPr lang="en-US" altLang="ja-JP" dirty="0" smtClean="0"/>
          </a:p>
          <a:p>
            <a:r>
              <a:rPr kumimoji="1" lang="ja-JP" altLang="en-US" dirty="0" smtClean="0"/>
              <a:t>公営墓地は購入費用・管理費用が安くなっていますが、募集が限られているため、倍率が非常に高くなっています。</a:t>
            </a:r>
            <a:endParaRPr kumimoji="1" lang="en-US" altLang="ja-JP" dirty="0" smtClean="0"/>
          </a:p>
          <a:p>
            <a:endParaRPr kumimoji="1" lang="en-US" altLang="ja-JP" dirty="0" smtClean="0"/>
          </a:p>
          <a:p>
            <a:r>
              <a:rPr kumimoji="1" lang="ja-JP" altLang="en-US" dirty="0" smtClean="0"/>
              <a:t>つくばには公営墓地はありません。</a:t>
            </a:r>
            <a:endParaRPr kumimoji="1" lang="en-US" altLang="ja-JP" dirty="0" smtClean="0"/>
          </a:p>
          <a:p>
            <a:endParaRPr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21</a:t>
            </a:fld>
            <a:endParaRPr kumimoji="1" lang="ja-JP" altLang="en-US"/>
          </a:p>
        </p:txBody>
      </p:sp>
    </p:spTree>
    <p:extLst>
      <p:ext uri="{BB962C8B-B14F-4D97-AF65-F5344CB8AC3E}">
        <p14:creationId xmlns:p14="http://schemas.microsoft.com/office/powerpoint/2010/main" val="3439346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22</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近年では散骨やインターネット墓地・墓石の代わりに樹木を植える樹木葬など、様々な形態が増えています。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23</a:t>
            </a:fld>
            <a:endParaRPr kumimoji="1" lang="ja-JP" altLang="en-US"/>
          </a:p>
        </p:txBody>
      </p:sp>
    </p:spTree>
    <p:extLst>
      <p:ext uri="{BB962C8B-B14F-4D97-AF65-F5344CB8AC3E}">
        <p14:creationId xmlns:p14="http://schemas.microsoft.com/office/powerpoint/2010/main" val="1940332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26</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青葉ニュータウン墓地の扱いが難しい</a:t>
            </a:r>
            <a:r>
              <a:rPr kumimoji="1" lang="ja-JP" altLang="en-US" dirty="0" err="1" smtClean="0"/>
              <a:t>．．．</a:t>
            </a:r>
            <a:r>
              <a:rPr kumimoji="1" lang="ja-JP" altLang="en-US" dirty="0" smtClean="0"/>
              <a:t>「ニュータウンの</a:t>
            </a:r>
            <a:r>
              <a:rPr kumimoji="1" lang="en-US" altLang="ja-JP" dirty="0" smtClean="0"/>
              <a:t>HP</a:t>
            </a:r>
            <a:r>
              <a:rPr kumimoji="1" lang="ja-JP" altLang="en-US" dirty="0" smtClean="0"/>
              <a:t>や計画に墓地のことが記載されているもの」でいくと０</a:t>
            </a:r>
            <a:r>
              <a:rPr kumimoji="1" lang="en-US" altLang="ja-JP" dirty="0" smtClean="0"/>
              <a:t>/</a:t>
            </a:r>
            <a:r>
              <a:rPr kumimoji="1" lang="ja-JP" altLang="en-US" dirty="0" smtClean="0"/>
              <a:t>４になる。ここでいう計画は当時のちゃんとしたマスプラが見つからなかったためかなりぼんやりとしたもの。墓地が整備されているという意味を突っ込まれたら答えられません。大きな墓地があるって意味なんだけど、そんな感じ方はひとそれぞれかなと。（修正前）</a:t>
            </a:r>
            <a:endParaRPr kumimoji="1" lang="en-US" altLang="ja-JP" dirty="0" smtClean="0"/>
          </a:p>
          <a:p>
            <a:endParaRPr kumimoji="1" lang="en-US" altLang="ja-JP" dirty="0" smtClean="0"/>
          </a:p>
          <a:p>
            <a:r>
              <a:rPr kumimoji="1" lang="ja-JP" altLang="en-US" dirty="0" smtClean="0"/>
              <a:t>→墓地は少なくとも行政によっては計画されて</a:t>
            </a:r>
            <a:r>
              <a:rPr kumimoji="1" lang="ja-JP" altLang="en-US" smtClean="0"/>
              <a:t>おらず、場所によっては民間の墓地が作られているところもある。しかし、この場合は墓地のサスティナビリティがあるとは言えない。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C6AC781B-1FB0-425E-9CD0-3A73E4C1B244}" type="slidenum">
              <a:rPr kumimoji="1" lang="ja-JP" altLang="en-US" smtClean="0"/>
              <a:t>28</a:t>
            </a:fld>
            <a:endParaRPr kumimoji="1" lang="ja-JP" altLang="en-US"/>
          </a:p>
        </p:txBody>
      </p:sp>
    </p:spTree>
    <p:extLst>
      <p:ext uri="{BB962C8B-B14F-4D97-AF65-F5344CB8AC3E}">
        <p14:creationId xmlns:p14="http://schemas.microsoft.com/office/powerpoint/2010/main" val="880293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30</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31</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32</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33</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守先生は死ぬことを考えていない</a:t>
            </a:r>
            <a:endParaRPr kumimoji="1" lang="en-US" altLang="ja-JP" dirty="0" smtClean="0"/>
          </a:p>
          <a:p>
            <a:r>
              <a:rPr kumimoji="1" lang="ja-JP" altLang="en-US" dirty="0" smtClean="0"/>
              <a:t>人間の摂理を超越した存在になるのかもしれませんが</a:t>
            </a:r>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3</a:t>
            </a:fld>
            <a:endParaRPr kumimoji="1" lang="ja-JP" altLang="en-US"/>
          </a:p>
        </p:txBody>
      </p:sp>
    </p:spTree>
    <p:extLst>
      <p:ext uri="{BB962C8B-B14F-4D97-AF65-F5344CB8AC3E}">
        <p14:creationId xmlns:p14="http://schemas.microsoft.com/office/powerpoint/2010/main" val="2179054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34</a:t>
            </a:fld>
            <a:endParaRPr kumimoji="1" lang="ja-JP" altLang="en-US"/>
          </a:p>
        </p:txBody>
      </p:sp>
    </p:spTree>
    <p:extLst>
      <p:ext uri="{BB962C8B-B14F-4D97-AF65-F5344CB8AC3E}">
        <p14:creationId xmlns:p14="http://schemas.microsoft.com/office/powerpoint/2010/main" val="22226411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38</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40</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41</a:t>
            </a:fld>
            <a:endParaRPr kumimoji="1" lang="ja-JP" altLang="en-US"/>
          </a:p>
        </p:txBody>
      </p:sp>
    </p:spTree>
    <p:extLst>
      <p:ext uri="{BB962C8B-B14F-4D97-AF65-F5344CB8AC3E}">
        <p14:creationId xmlns:p14="http://schemas.microsoft.com/office/powerpoint/2010/main" val="1322154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43</a:t>
            </a:fld>
            <a:endParaRPr kumimoji="1" lang="ja-JP" altLang="en-US"/>
          </a:p>
        </p:txBody>
      </p:sp>
    </p:spTree>
    <p:extLst>
      <p:ext uri="{BB962C8B-B14F-4D97-AF65-F5344CB8AC3E}">
        <p14:creationId xmlns:p14="http://schemas.microsoft.com/office/powerpoint/2010/main" val="21790542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44</a:t>
            </a:fld>
            <a:endParaRPr kumimoji="1" lang="ja-JP" altLang="en-US"/>
          </a:p>
        </p:txBody>
      </p:sp>
    </p:spTree>
    <p:extLst>
      <p:ext uri="{BB962C8B-B14F-4D97-AF65-F5344CB8AC3E}">
        <p14:creationId xmlns:p14="http://schemas.microsoft.com/office/powerpoint/2010/main" val="21790542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47</a:t>
            </a:fld>
            <a:endParaRPr kumimoji="1" lang="ja-JP" altLang="en-US"/>
          </a:p>
        </p:txBody>
      </p:sp>
    </p:spTree>
    <p:extLst>
      <p:ext uri="{BB962C8B-B14F-4D97-AF65-F5344CB8AC3E}">
        <p14:creationId xmlns:p14="http://schemas.microsoft.com/office/powerpoint/2010/main" val="34280760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48</a:t>
            </a:fld>
            <a:endParaRPr kumimoji="1" lang="ja-JP" altLang="en-US"/>
          </a:p>
        </p:txBody>
      </p:sp>
    </p:spTree>
    <p:extLst>
      <p:ext uri="{BB962C8B-B14F-4D97-AF65-F5344CB8AC3E}">
        <p14:creationId xmlns:p14="http://schemas.microsoft.com/office/powerpoint/2010/main" val="3428076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51</a:t>
            </a:fld>
            <a:endParaRPr kumimoji="1" lang="ja-JP" altLang="en-US"/>
          </a:p>
        </p:txBody>
      </p:sp>
    </p:spTree>
    <p:extLst>
      <p:ext uri="{BB962C8B-B14F-4D97-AF65-F5344CB8AC3E}">
        <p14:creationId xmlns:p14="http://schemas.microsoft.com/office/powerpoint/2010/main" val="42321993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まず、皆さんはお墓についてどのくらいご存知ですか？</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b="1" dirty="0" smtClean="0"/>
              <a:t>お墓や埋葬に関しまして、昭和</a:t>
            </a:r>
            <a:r>
              <a:rPr lang="en-US" altLang="ja-JP" b="1" dirty="0" smtClean="0"/>
              <a:t>23</a:t>
            </a:r>
            <a:r>
              <a:rPr lang="ja-JP" altLang="en-US" b="1" dirty="0" smtClean="0"/>
              <a:t>年に制定された「墓地、埋葬等に関する法律」（墓埋法）によって規定されています。</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墓埋法によると、“遺体または遺骨を納める場所”は「墳墓」と「納骨堂」の２つに分類されます。</a:t>
            </a:r>
            <a:endParaRPr kumimoji="1" lang="ja-JP" altLang="en-US" dirty="0" smtClean="0"/>
          </a:p>
          <a:p>
            <a:r>
              <a:rPr kumimoji="1" lang="en-US" altLang="ja-JP" dirty="0" smtClean="0"/>
              <a:t>1</a:t>
            </a:r>
            <a:r>
              <a:rPr kumimoji="1" lang="ja-JP" altLang="en-US" dirty="0" smtClean="0"/>
              <a:t>つ目に定められている、墳墓は「</a:t>
            </a:r>
            <a:r>
              <a:rPr lang="ja-JP" altLang="en-US" dirty="0" smtClean="0">
                <a:effectLst/>
              </a:rPr>
              <a:t>死体を埋葬し、又は焼骨を埋蔵する施設」と規定され、皆様が想像するような一般的なお墓です。</a:t>
            </a:r>
            <a:endParaRPr lang="en-US" altLang="ja-JP" dirty="0" smtClean="0">
              <a:effectLst/>
            </a:endParaRPr>
          </a:p>
          <a:p>
            <a:r>
              <a:rPr lang="ja-JP" altLang="en-US" dirty="0" smtClean="0">
                <a:effectLst/>
              </a:rPr>
              <a:t>そして、墳墓を設けるための許可を受けた区域の事を「墓地」といい、墓地以外の区域に埋葬または焼骨を埋蔵することは禁止されています。</a:t>
            </a:r>
            <a:endParaRPr lang="en-US" altLang="ja-JP" dirty="0" smtClean="0">
              <a:effectLst/>
            </a:endParaRPr>
          </a:p>
          <a:p>
            <a:r>
              <a:rPr kumimoji="1" lang="ja-JP" altLang="en-US" dirty="0" smtClean="0">
                <a:effectLst/>
              </a:rPr>
              <a:t>２つ目の納骨堂は「</a:t>
            </a:r>
            <a:r>
              <a:rPr lang="ja-JP" altLang="en-US" dirty="0" smtClean="0">
                <a:effectLst/>
              </a:rPr>
              <a:t>他人の委託をうけて焼骨を収蔵するために、納骨堂として都道府県知事の許可を受けた施設」と規定されており、写真のようにロッカー形式になっている場合が多く、</a:t>
            </a:r>
            <a:r>
              <a:rPr kumimoji="1" lang="ja-JP" altLang="en-US" dirty="0" smtClean="0">
                <a:effectLst/>
              </a:rPr>
              <a:t>その中に焼骨を収蔵します。</a:t>
            </a:r>
            <a:endParaRPr kumimoji="1" lang="en-US" altLang="ja-JP" dirty="0" smtClean="0">
              <a:effectLst/>
            </a:endParaRPr>
          </a:p>
          <a:p>
            <a:r>
              <a:rPr kumimoji="1" lang="ja-JP" altLang="en-US" dirty="0" smtClean="0">
                <a:effectLst/>
              </a:rPr>
              <a:t>（また、墓地法には埋葬に関する規定も書かれており、墓地法で書かれた方法以外での埋葬は刑法第</a:t>
            </a:r>
            <a:r>
              <a:rPr kumimoji="1" lang="en-US" altLang="ja-JP" dirty="0" smtClean="0">
                <a:effectLst/>
              </a:rPr>
              <a:t>24</a:t>
            </a:r>
            <a:r>
              <a:rPr kumimoji="1" lang="ja-JP" altLang="en-US" dirty="0" smtClean="0">
                <a:effectLst/>
              </a:rPr>
              <a:t>章第</a:t>
            </a:r>
            <a:r>
              <a:rPr kumimoji="1" lang="en-US" altLang="ja-JP" dirty="0" smtClean="0">
                <a:effectLst/>
              </a:rPr>
              <a:t>190</a:t>
            </a:r>
            <a:r>
              <a:rPr kumimoji="1" lang="ja-JP" altLang="en-US" dirty="0" smtClean="0">
                <a:effectLst/>
              </a:rPr>
              <a:t>条によって、死体遺棄と判断されます。）</a:t>
            </a:r>
            <a:endParaRPr kumimoji="1" lang="en-US" altLang="ja-JP" dirty="0" smtClean="0">
              <a:effectLst/>
            </a:endParaRPr>
          </a:p>
          <a:p>
            <a:r>
              <a:rPr kumimoji="1" lang="ja-JP" altLang="en-US" dirty="0" smtClean="0">
                <a:effectLst/>
              </a:rPr>
              <a:t>また、散骨に関しては墓地法に規定がなく、</a:t>
            </a:r>
            <a:r>
              <a:rPr kumimoji="1" lang="ja-JP" altLang="en-US" sz="1200" dirty="0" smtClean="0">
                <a:solidFill>
                  <a:sysClr val="windowText" lastClr="000000"/>
                </a:solidFill>
              </a:rPr>
              <a:t>葬送の目的をもって節度を持って行うという条件であれば刑法の「遺体遺棄」に当たらないという解釈が有力。</a:t>
            </a:r>
            <a:endParaRPr kumimoji="1" lang="en-US" altLang="ja-JP" dirty="0" smtClean="0">
              <a:effectLst/>
            </a:endParaRPr>
          </a:p>
          <a:p>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52</a:t>
            </a:fld>
            <a:endParaRPr kumimoji="1" lang="ja-JP" altLang="en-US"/>
          </a:p>
        </p:txBody>
      </p:sp>
    </p:spTree>
    <p:extLst>
      <p:ext uri="{BB962C8B-B14F-4D97-AF65-F5344CB8AC3E}">
        <p14:creationId xmlns:p14="http://schemas.microsoft.com/office/powerpoint/2010/main" val="1718736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4</a:t>
            </a:fld>
            <a:endParaRPr kumimoji="1" lang="ja-JP" altLang="en-US"/>
          </a:p>
        </p:txBody>
      </p:sp>
    </p:spTree>
    <p:extLst>
      <p:ext uri="{BB962C8B-B14F-4D97-AF65-F5344CB8AC3E}">
        <p14:creationId xmlns:p14="http://schemas.microsoft.com/office/powerpoint/2010/main" val="17860123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埋葬方法として近年、散骨やネット墓地など様々な形態が存在するため、</a:t>
            </a:r>
            <a:endParaRPr kumimoji="1" lang="en-US" altLang="ja-JP" dirty="0" smtClean="0"/>
          </a:p>
          <a:p>
            <a:r>
              <a:rPr kumimoji="1" lang="ja-JP" altLang="en-US" dirty="0" smtClean="0"/>
              <a:t>我々の研究では</a:t>
            </a:r>
            <a:endParaRPr kumimoji="1" lang="en-US" altLang="ja-JP" dirty="0" smtClean="0"/>
          </a:p>
          <a:p>
            <a:r>
              <a:rPr kumimoji="1" lang="ja-JP" altLang="en-US" dirty="0" smtClean="0"/>
              <a:t>お墓の定義を、墳墓（墓地）と納骨堂と設定しました。</a:t>
            </a:r>
            <a:endParaRPr kumimoji="1" lang="en-US" altLang="ja-JP" dirty="0" smtClean="0"/>
          </a:p>
          <a:p>
            <a:r>
              <a:rPr kumimoji="1" lang="en-US" altLang="ja-JP" dirty="0" smtClean="0"/>
              <a:t>※</a:t>
            </a:r>
            <a:r>
              <a:rPr lang="ja-JP" altLang="en-US" dirty="0" smtClean="0">
                <a:hlinkClick r:id="rId3"/>
              </a:rPr>
              <a:t>明超寺 </a:t>
            </a:r>
            <a:r>
              <a:rPr lang="ja-JP" altLang="en-US" smtClean="0"/>
              <a:t>茨城 つくば 共同</a:t>
            </a:r>
            <a:r>
              <a:rPr lang="ja-JP" altLang="en-US" dirty="0" smtClean="0"/>
              <a:t>墓 </a:t>
            </a:r>
            <a:endParaRPr kumimoji="1" lang="ja-JP" altLang="en-US" dirty="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53</a:t>
            </a:fld>
            <a:endParaRPr kumimoji="1" lang="ja-JP" altLang="en-US"/>
          </a:p>
        </p:txBody>
      </p:sp>
    </p:spTree>
    <p:extLst>
      <p:ext uri="{BB962C8B-B14F-4D97-AF65-F5344CB8AC3E}">
        <p14:creationId xmlns:p14="http://schemas.microsoft.com/office/powerpoint/2010/main" val="10228470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つくば市のマスタープラン（平成</a:t>
            </a:r>
            <a:r>
              <a:rPr kumimoji="1" lang="en-US" altLang="ja-JP" dirty="0" smtClean="0"/>
              <a:t>25</a:t>
            </a:r>
            <a:r>
              <a:rPr kumimoji="1" lang="ja-JP" altLang="en-US" dirty="0" smtClean="0"/>
              <a:t>年）をみたところ、に墓地に関しての記載がありませんでした。</a:t>
            </a:r>
            <a:endParaRPr kumimoji="1" lang="en-US" altLang="ja-JP" dirty="0" smtClean="0"/>
          </a:p>
          <a:p>
            <a:r>
              <a:rPr kumimoji="1" lang="ja-JP" altLang="en-US" dirty="0" smtClean="0"/>
              <a:t>しかし、墓地は長い期間使用・管理される施設であるため、施設として永続性があります</a:t>
            </a:r>
            <a:endParaRPr kumimoji="1" lang="en-US" altLang="ja-JP" dirty="0" smtClean="0"/>
          </a:p>
          <a:p>
            <a:r>
              <a:rPr kumimoji="1" lang="ja-JP" altLang="en-US" dirty="0" smtClean="0"/>
              <a:t>そのため私たちは墓地は、都市施設として都市計画であるべきだと考えます。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54</a:t>
            </a:fld>
            <a:endParaRPr kumimoji="1" lang="ja-JP" altLang="en-US"/>
          </a:p>
        </p:txBody>
      </p:sp>
    </p:spTree>
    <p:extLst>
      <p:ext uri="{BB962C8B-B14F-4D97-AF65-F5344CB8AC3E}">
        <p14:creationId xmlns:p14="http://schemas.microsoft.com/office/powerpoint/2010/main" val="3542628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C1F95EE-8858-F34A-B777-BA87086120F5}" type="slidenum">
              <a:rPr kumimoji="1" lang="ja-JP" altLang="en-US" smtClean="0"/>
              <a:t>60</a:t>
            </a:fld>
            <a:endParaRPr kumimoji="1" lang="ja-JP" altLang="en-US"/>
          </a:p>
        </p:txBody>
      </p:sp>
    </p:spTree>
    <p:extLst>
      <p:ext uri="{BB962C8B-B14F-4D97-AF65-F5344CB8AC3E}">
        <p14:creationId xmlns:p14="http://schemas.microsoft.com/office/powerpoint/2010/main" val="25336071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ニュータウンの開発地域内に利用可能な墓地があったのは青葉ニュータウン墓地を持つ港北ニュータウンのみ。近くに立地しているものはいくつかあったがすべて民営</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C577111-8F16-4332-89FC-FB2BDD19FBD4}" type="slidenum">
              <a:rPr kumimoji="1" lang="ja-JP" altLang="en-US" smtClean="0"/>
              <a:t>65</a:t>
            </a:fld>
            <a:endParaRPr kumimoji="1" lang="ja-JP" altLang="en-US"/>
          </a:p>
        </p:txBody>
      </p:sp>
    </p:spTree>
    <p:extLst>
      <p:ext uri="{BB962C8B-B14F-4D97-AF65-F5344CB8AC3E}">
        <p14:creationId xmlns:p14="http://schemas.microsoft.com/office/powerpoint/2010/main" val="3744403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77</a:t>
            </a:fld>
            <a:endParaRPr kumimoji="1" lang="ja-JP" altLang="en-US"/>
          </a:p>
        </p:txBody>
      </p:sp>
    </p:spTree>
    <p:extLst>
      <p:ext uri="{BB962C8B-B14F-4D97-AF65-F5344CB8AC3E}">
        <p14:creationId xmlns:p14="http://schemas.microsoft.com/office/powerpoint/2010/main" val="217571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命の危機を感じてからお墓のことしかかんがえられなくなりました</a:t>
            </a:r>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5</a:t>
            </a:fld>
            <a:endParaRPr kumimoji="1" lang="ja-JP" altLang="en-US"/>
          </a:p>
        </p:txBody>
      </p:sp>
    </p:spTree>
    <p:extLst>
      <p:ext uri="{BB962C8B-B14F-4D97-AF65-F5344CB8AC3E}">
        <p14:creationId xmlns:p14="http://schemas.microsoft.com/office/powerpoint/2010/main" val="2121796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6</a:t>
            </a:fld>
            <a:endParaRPr kumimoji="1" lang="ja-JP" altLang="en-US"/>
          </a:p>
        </p:txBody>
      </p:sp>
    </p:spTree>
    <p:extLst>
      <p:ext uri="{BB962C8B-B14F-4D97-AF65-F5344CB8AC3E}">
        <p14:creationId xmlns:p14="http://schemas.microsoft.com/office/powerpoint/2010/main" val="424082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墓地には様々な種類があります。</a:t>
            </a:r>
            <a:endParaRPr kumimoji="1" lang="en-US" altLang="ja-JP" dirty="0" smtClean="0"/>
          </a:p>
          <a:p>
            <a:r>
              <a:rPr kumimoji="1" lang="ja-JP" altLang="en-US" dirty="0" smtClean="0"/>
              <a:t>まずは霊園墓地：。」</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霊園墓地は、</a:t>
            </a:r>
            <a:r>
              <a:rPr kumimoji="1" lang="ja-JP" altLang="ja-JP" sz="1200" kern="1200" dirty="0" smtClean="0">
                <a:solidFill>
                  <a:schemeClr val="tx1"/>
                </a:solidFill>
                <a:effectLst/>
                <a:latin typeface="+mn-lt"/>
                <a:ea typeface="+mn-ea"/>
                <a:cs typeface="+mn-cs"/>
              </a:rPr>
              <a:t>民間が運営管理</a:t>
            </a:r>
            <a:r>
              <a:rPr kumimoji="1" lang="ja-JP" altLang="en-US" sz="1200" kern="1200" dirty="0" smtClean="0">
                <a:solidFill>
                  <a:schemeClr val="tx1"/>
                </a:solidFill>
                <a:effectLst/>
                <a:latin typeface="+mn-lt"/>
                <a:ea typeface="+mn-ea"/>
                <a:cs typeface="+mn-cs"/>
              </a:rPr>
              <a:t>する墓地です。</a:t>
            </a:r>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effectLst/>
                <a:latin typeface="+mn-lt"/>
                <a:ea typeface="+mn-ea"/>
                <a:cs typeface="+mn-cs"/>
              </a:rPr>
              <a:t>それでは、私たちが訪問したつくば市内の霊園墓地を見てみましょう。</a:t>
            </a:r>
            <a:endParaRPr kumimoji="1" lang="en-US" altLang="ja-JP" sz="1200" kern="1200" dirty="0" smtClean="0">
              <a:solidFill>
                <a:schemeClr val="tx1"/>
              </a:solidFill>
              <a:effectLst/>
              <a:latin typeface="+mn-lt"/>
              <a:ea typeface="+mn-ea"/>
              <a:cs typeface="+mn-cs"/>
            </a:endParaRP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A433D8AC-0513-436E-8416-9453E5EAD3EC}" type="slidenum">
              <a:rPr kumimoji="1" lang="ja-JP" altLang="en-US" smtClean="0"/>
              <a:t>7</a:t>
            </a:fld>
            <a:endParaRPr kumimoji="1" lang="ja-JP" altLang="en-US"/>
          </a:p>
        </p:txBody>
      </p:sp>
    </p:spTree>
    <p:extLst>
      <p:ext uri="{BB962C8B-B14F-4D97-AF65-F5344CB8AC3E}">
        <p14:creationId xmlns:p14="http://schemas.microsoft.com/office/powerpoint/2010/main" val="333515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まずは、要にある熊の山霊園です。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8</a:t>
            </a:fld>
            <a:endParaRPr kumimoji="1" lang="ja-JP" altLang="en-US"/>
          </a:p>
        </p:txBody>
      </p:sp>
    </p:spTree>
    <p:extLst>
      <p:ext uri="{BB962C8B-B14F-4D97-AF65-F5344CB8AC3E}">
        <p14:creationId xmlns:p14="http://schemas.microsoft.com/office/powerpoint/2010/main" val="4010804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少し空きがあることが伺えますね・</a:t>
            </a:r>
            <a:endParaRPr kumimoji="1" lang="en-US" altLang="ja-JP" dirty="0" smtClean="0"/>
          </a:p>
          <a:p>
            <a:r>
              <a:rPr kumimoji="1" lang="ja-JP" altLang="en-US" dirty="0" smtClean="0"/>
              <a:t>熊の山霊園では、熊の山霊園を経営している方にヒヤリング調査を行いました。</a:t>
            </a:r>
            <a:endParaRPr kumimoji="1" lang="en-US" altLang="ja-JP" dirty="0" smtClean="0"/>
          </a:p>
          <a:p>
            <a:r>
              <a:rPr kumimoji="1" lang="ja-JP" altLang="en-US" dirty="0" smtClean="0"/>
              <a:t>この方はもともと造園業をやっていたが、もう一つの商売として墓地経営をしているとおっしゃっていました。</a:t>
            </a:r>
            <a:endParaRPr kumimoji="1" lang="en-US" altLang="ja-JP" dirty="0" smtClean="0"/>
          </a:p>
          <a:p>
            <a:r>
              <a:rPr kumimoji="1" lang="ja-JP" altLang="en-US" dirty="0" smtClean="0"/>
              <a:t>埋葬されているのはこの地域の方だけでなく、幅広い地域の人々が埋葬されているそうです。</a:t>
            </a:r>
            <a:endParaRPr kumimoji="1" lang="en-US" altLang="ja-JP" dirty="0" smtClean="0"/>
          </a:p>
          <a:p>
            <a:r>
              <a:rPr kumimoji="1" lang="ja-JP" altLang="en-US" dirty="0" smtClean="0"/>
              <a:t>空き区画が目立っていることを気にしておられました。</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3C670AA4-C2CF-3941-A0EC-EBCCCA4D7A1A}" type="slidenum">
              <a:rPr kumimoji="1" lang="ja-JP" altLang="en-US" smtClean="0"/>
              <a:t>9</a:t>
            </a:fld>
            <a:endParaRPr kumimoji="1" lang="ja-JP" altLang="en-US"/>
          </a:p>
        </p:txBody>
      </p:sp>
    </p:spTree>
    <p:extLst>
      <p:ext uri="{BB962C8B-B14F-4D97-AF65-F5344CB8AC3E}">
        <p14:creationId xmlns:p14="http://schemas.microsoft.com/office/powerpoint/2010/main" val="3576238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2D58AE9-DB31-F14C-98A5-C07BE934D942}" type="datetime1">
              <a:rPr kumimoji="1" lang="ja-JP" altLang="en-US" smtClean="0"/>
              <a:t>2015/6/12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231207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4C4B0BC-6F47-BE4E-BEE6-B44E4B13FE3F}" type="datetime1">
              <a:rPr kumimoji="1" lang="ja-JP" altLang="en-US" smtClean="0"/>
              <a:t>2015/6/12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684315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6278843-2E84-4148-AEC4-512D85CC2C78}" type="datetime1">
              <a:rPr kumimoji="1" lang="ja-JP" altLang="en-US" smtClean="0"/>
              <a:t>2015/6/12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300603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C1DBE48-654A-5444-9419-D93A7311C42B}" type="datetime1">
              <a:rPr kumimoji="1" lang="ja-JP" altLang="en-US" smtClean="0"/>
              <a:t>2015/6/12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100009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EB1B7A01-049D-BB4D-B502-78C80330957F}" type="datetime1">
              <a:rPr kumimoji="1" lang="ja-JP" altLang="en-US" smtClean="0"/>
              <a:t>2015/6/12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74776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E62D3E9-4049-6749-97A4-9ABD277692CD}" type="datetime1">
              <a:rPr kumimoji="1" lang="ja-JP" altLang="en-US" smtClean="0"/>
              <a:t>2015/6/12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75636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2AC4DBB-D528-064E-BA01-0287DC86CE11}" type="datetime1">
              <a:rPr kumimoji="1" lang="ja-JP" altLang="en-US" smtClean="0"/>
              <a:t>2015/6/12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4042665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2E3C24A-DFD0-774D-91DB-8775186BDE06}" type="datetime1">
              <a:rPr kumimoji="1" lang="ja-JP" altLang="en-US" smtClean="0"/>
              <a:t>2015/6/12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95637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6855174-0E41-704A-B444-625BB0AAAC57}" type="datetime1">
              <a:rPr kumimoji="1" lang="ja-JP" altLang="en-US" smtClean="0"/>
              <a:t>2015/6/12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019297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49A1EFD-0ABD-D645-8F56-07CCB4153A5D}" type="datetime1">
              <a:rPr kumimoji="1" lang="ja-JP" altLang="en-US" smtClean="0"/>
              <a:t>2015/6/12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402565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2346286-C16B-6040-813C-BA2EF435D801}" type="datetime1">
              <a:rPr kumimoji="1" lang="ja-JP" altLang="en-US" smtClean="0"/>
              <a:t>2015/6/12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35492C-57CB-1E43-8014-2539370A9343}" type="slidenum">
              <a:rPr kumimoji="1" lang="ja-JP" altLang="en-US" smtClean="0"/>
              <a:t>‹#›</a:t>
            </a:fld>
            <a:endParaRPr kumimoji="1" lang="ja-JP" altLang="en-US"/>
          </a:p>
        </p:txBody>
      </p:sp>
    </p:spTree>
    <p:extLst>
      <p:ext uri="{BB962C8B-B14F-4D97-AF65-F5344CB8AC3E}">
        <p14:creationId xmlns:p14="http://schemas.microsoft.com/office/powerpoint/2010/main" val="254696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023F46-2381-CD4F-9A5B-162C300768ED}" type="datetime1">
              <a:rPr kumimoji="1" lang="ja-JP" altLang="en-US" smtClean="0"/>
              <a:t>2015/6/12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5492C-57CB-1E43-8014-2539370A9343}" type="slidenum">
              <a:rPr kumimoji="1" lang="ja-JP" altLang="en-US" smtClean="0"/>
              <a:t>‹#›</a:t>
            </a:fld>
            <a:endParaRPr kumimoji="1" lang="ja-JP" altLang="en-US" dirty="0"/>
          </a:p>
        </p:txBody>
      </p:sp>
    </p:spTree>
    <p:extLst>
      <p:ext uri="{BB962C8B-B14F-4D97-AF65-F5344CB8AC3E}">
        <p14:creationId xmlns:p14="http://schemas.microsoft.com/office/powerpoint/2010/main" val="1924703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2.gif"/><Relationship Id="rId4" Type="http://schemas.openxmlformats.org/officeDocument/2006/relationships/image" Target="../media/image15.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2.gif"/><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27.jpeg"/><Relationship Id="rId4" Type="http://schemas.openxmlformats.org/officeDocument/2006/relationships/image" Target="../media/image26.jp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0.jpg"/></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23.png"/></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reien-tokyo.net/toritsu.htm" TargetMode="External"/><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hyperlink" Target="http://www.i-can.jp/sousou/nethakamairi.htm" TargetMode="External"/><Relationship Id="rId3" Type="http://schemas.openxmlformats.org/officeDocument/2006/relationships/hyperlink" Target="http://ja.wikipedia.org/wiki/%E6%B5%B7" TargetMode="External"/><Relationship Id="rId7" Type="http://schemas.openxmlformats.org/officeDocument/2006/relationships/hyperlink" Target="http://archive.is/20121128025823/kazokubotoke.blogspot.com/2011/02/blog-post_07.html#selection-555.1-571.1" TargetMode="External"/><Relationship Id="rId2" Type="http://schemas.openxmlformats.org/officeDocument/2006/relationships/hyperlink" Target="http://ja.wikipedia.org/wiki/%E5%A2%93" TargetMode="External"/><Relationship Id="rId1" Type="http://schemas.openxmlformats.org/officeDocument/2006/relationships/slideLayout" Target="../slideLayouts/slideLayout2.xml"/><Relationship Id="rId6" Type="http://schemas.openxmlformats.org/officeDocument/2006/relationships/hyperlink" Target="http://ja.wikipedia.org/wiki/%E9%81%BA%E7%81%B0" TargetMode="External"/><Relationship Id="rId5" Type="http://schemas.openxmlformats.org/officeDocument/2006/relationships/hyperlink" Target="http://ja.wikipedia.org/wiki/%E9%81%BA%E4%BD%93" TargetMode="External"/><Relationship Id="rId4" Type="http://schemas.openxmlformats.org/officeDocument/2006/relationships/hyperlink" Target="http://ja.wikipedia.org/wiki/%E5%B1%B1"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2.gif"/><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スライド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サブタイトル 4"/>
          <p:cNvSpPr>
            <a:spLocks noGrp="1"/>
          </p:cNvSpPr>
          <p:nvPr>
            <p:ph type="subTitle" idx="1"/>
          </p:nvPr>
        </p:nvSpPr>
        <p:spPr>
          <a:xfrm>
            <a:off x="3683012" y="2152222"/>
            <a:ext cx="5460988" cy="2293350"/>
          </a:xfrm>
        </p:spPr>
        <p:txBody>
          <a:bodyPr>
            <a:normAutofit fontScale="62500" lnSpcReduction="20000"/>
          </a:bodyPr>
          <a:lstStyle/>
          <a:p>
            <a:pPr algn="r"/>
            <a:r>
              <a:rPr kumimoji="1" lang="en-US" altLang="ja-JP" dirty="0" smtClean="0"/>
              <a:t>2015/05/15</a:t>
            </a:r>
          </a:p>
          <a:p>
            <a:pPr algn="r"/>
            <a:r>
              <a:rPr lang="ja-JP" altLang="en-US" dirty="0" smtClean="0"/>
              <a:t>サステイナビリティ班</a:t>
            </a:r>
            <a:endParaRPr lang="en-US" altLang="ja-JP" dirty="0" smtClean="0"/>
          </a:p>
          <a:p>
            <a:pPr algn="r"/>
            <a:r>
              <a:rPr lang="ja-JP" altLang="en-US" dirty="0"/>
              <a:t>指導教員：谷口守　</a:t>
            </a:r>
            <a:endParaRPr lang="en-US" altLang="ja-JP" dirty="0"/>
          </a:p>
          <a:p>
            <a:pPr algn="r"/>
            <a:r>
              <a:rPr lang="en-US" altLang="ja-JP" dirty="0"/>
              <a:t>TA</a:t>
            </a:r>
            <a:r>
              <a:rPr lang="ja-JP" altLang="en-US" dirty="0"/>
              <a:t>：山根</a:t>
            </a:r>
            <a:r>
              <a:rPr lang="ja-JP" altLang="en-US" dirty="0" smtClean="0"/>
              <a:t>優生</a:t>
            </a:r>
            <a:endParaRPr lang="en-US" altLang="ja-JP" dirty="0" smtClean="0"/>
          </a:p>
          <a:p>
            <a:pPr algn="r"/>
            <a:r>
              <a:rPr lang="ja-JP" altLang="en-US" dirty="0" smtClean="0"/>
              <a:t>小出拓也　鈴木大志　斎木亮作</a:t>
            </a:r>
            <a:endParaRPr lang="en-US" altLang="en-US" dirty="0" smtClean="0"/>
          </a:p>
          <a:p>
            <a:pPr algn="r"/>
            <a:r>
              <a:rPr lang="en-US" altLang="en-US" dirty="0" smtClean="0"/>
              <a:t>竹中</a:t>
            </a:r>
            <a:r>
              <a:rPr lang="ja-JP" altLang="en-US" dirty="0" smtClean="0"/>
              <a:t>太</a:t>
            </a:r>
            <a:r>
              <a:rPr lang="en-US" altLang="en-US" dirty="0" smtClean="0"/>
              <a:t>基　藤原真梨子</a:t>
            </a:r>
          </a:p>
          <a:p>
            <a:pPr algn="r"/>
            <a:r>
              <a:rPr lang="en-US" altLang="en-US" dirty="0" smtClean="0"/>
              <a:t>星野萌々子</a:t>
            </a:r>
            <a:r>
              <a:rPr lang="ja-JP" altLang="en-US" dirty="0" smtClean="0"/>
              <a:t>　守興尚史</a:t>
            </a:r>
            <a:endParaRPr lang="en-US" altLang="ja-JP" dirty="0" smtClean="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a:t>
            </a:fld>
            <a:endParaRPr kumimoji="1" lang="ja-JP" altLang="en-US"/>
          </a:p>
        </p:txBody>
      </p:sp>
    </p:spTree>
    <p:extLst>
      <p:ext uri="{BB962C8B-B14F-4D97-AF65-F5344CB8AC3E}">
        <p14:creationId xmlns:p14="http://schemas.microsoft.com/office/powerpoint/2010/main" val="1463409704"/>
      </p:ext>
    </p:extLst>
  </p:cSld>
  <p:clrMapOvr>
    <a:masterClrMapping/>
  </p:clrMapOvr>
  <mc:AlternateContent xmlns:mc="http://schemas.openxmlformats.org/markup-compatibility/2006" xmlns:p14="http://schemas.microsoft.com/office/powerpoint/2010/main">
    <mc:Choice Requires="p14">
      <p:transition spd="slow" p14:dur="2000" advTm="20032"/>
    </mc:Choice>
    <mc:Fallback xmlns="">
      <p:transition xmlns:p14="http://schemas.microsoft.com/office/powerpoint/2010/main" spd="slow" advTm="2003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09401"/>
            <a:ext cx="8229600" cy="1143000"/>
          </a:xfrm>
        </p:spPr>
        <p:txBody>
          <a:bodyPr>
            <a:normAutofit fontScale="90000"/>
          </a:bodyPr>
          <a:lstStyle/>
          <a:p>
            <a:r>
              <a:rPr kumimoji="1" lang="ja-JP" altLang="en-US" dirty="0" smtClean="0"/>
              <a:t>霊園墓地</a:t>
            </a:r>
            <a:r>
              <a:rPr kumimoji="1" lang="en-US" altLang="ja-JP" dirty="0" smtClean="0"/>
              <a:t/>
            </a:r>
            <a:br>
              <a:rPr kumimoji="1" lang="en-US" altLang="ja-JP" dirty="0" smtClean="0"/>
            </a:br>
            <a:r>
              <a:rPr lang="ja-JP" altLang="ja-JP" sz="3600" dirty="0" smtClean="0"/>
              <a:t>(</a:t>
            </a:r>
            <a:r>
              <a:rPr lang="en-US" altLang="ja-JP" sz="3600" dirty="0" smtClean="0"/>
              <a:t>TSUKUBA</a:t>
            </a:r>
            <a:r>
              <a:rPr lang="ja-JP" altLang="en-US" sz="3600" dirty="0" smtClean="0"/>
              <a:t>メモリアルガーデン</a:t>
            </a:r>
            <a:r>
              <a:rPr lang="en-US" altLang="ja-JP" sz="3600" dirty="0" smtClean="0"/>
              <a:t>)</a:t>
            </a:r>
            <a:endParaRPr kumimoji="1" lang="ja-JP" altLang="en-US" sz="3600" dirty="0"/>
          </a:p>
        </p:txBody>
      </p:sp>
      <p:sp>
        <p:nvSpPr>
          <p:cNvPr id="6" name="テキスト ボックス 5"/>
          <p:cNvSpPr txBox="1"/>
          <p:nvPr/>
        </p:nvSpPr>
        <p:spPr>
          <a:xfrm>
            <a:off x="457200" y="6405157"/>
            <a:ext cx="2377574" cy="369332"/>
          </a:xfrm>
          <a:prstGeom prst="rect">
            <a:avLst/>
          </a:prstGeom>
          <a:noFill/>
        </p:spPr>
        <p:txBody>
          <a:bodyPr wrap="none" rtlCol="0">
            <a:spAutoFit/>
          </a:bodyPr>
          <a:lstStyle/>
          <a:p>
            <a:r>
              <a:rPr kumimoji="1" lang="ja-JP" altLang="en-US" dirty="0" smtClean="0"/>
              <a:t>地図出典：国土交通省</a:t>
            </a:r>
            <a:endParaRPr kumimoji="1"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10</a:t>
            </a:fld>
            <a:endParaRPr kumimoji="1" lang="ja-JP" altLang="en-US"/>
          </a:p>
        </p:txBody>
      </p:sp>
      <p:pic>
        <p:nvPicPr>
          <p:cNvPr id="7" name="図 6" descr="map_memorial.gif"/>
          <p:cNvPicPr>
            <a:picLocks noChangeAspect="1"/>
          </p:cNvPicPr>
          <p:nvPr/>
        </p:nvPicPr>
        <p:blipFill rotWithShape="1">
          <a:blip r:embed="rId4" cstate="print">
            <a:extLst>
              <a:ext uri="{28A0092B-C50C-407E-A947-70E740481C1C}">
                <a14:useLocalDpi xmlns:a14="http://schemas.microsoft.com/office/drawing/2010/main"/>
              </a:ext>
            </a:extLst>
          </a:blip>
          <a:srcRect t="16960" r="24706" b="33129"/>
          <a:stretch/>
        </p:blipFill>
        <p:spPr>
          <a:xfrm>
            <a:off x="1859242" y="1451271"/>
            <a:ext cx="5381326" cy="4874424"/>
          </a:xfrm>
          <a:prstGeom prst="rect">
            <a:avLst/>
          </a:prstGeom>
        </p:spPr>
      </p:pic>
      <p:pic>
        <p:nvPicPr>
          <p:cNvPr id="9" name="図 8" descr="map_hiratsuka.gif"/>
          <p:cNvPicPr>
            <a:picLocks noChangeAspect="1"/>
          </p:cNvPicPr>
          <p:nvPr/>
        </p:nvPicPr>
        <p:blipFill rotWithShape="1">
          <a:blip r:embed="rId5" cstate="print">
            <a:extLst>
              <a:ext uri="{28A0092B-C50C-407E-A947-70E740481C1C}">
                <a14:useLocalDpi xmlns:a14="http://schemas.microsoft.com/office/drawing/2010/main"/>
              </a:ext>
            </a:extLst>
          </a:blip>
          <a:srcRect l="16061" t="89132" r="56404"/>
          <a:stretch/>
        </p:blipFill>
        <p:spPr>
          <a:xfrm>
            <a:off x="6795398" y="5447118"/>
            <a:ext cx="2194268" cy="1183433"/>
          </a:xfrm>
          <a:prstGeom prst="rect">
            <a:avLst/>
          </a:prstGeom>
          <a:ln>
            <a:solidFill>
              <a:schemeClr val="tx1"/>
            </a:solidFill>
          </a:ln>
        </p:spPr>
      </p:pic>
    </p:spTree>
    <p:custDataLst>
      <p:tags r:id="rId1"/>
    </p:custDataLst>
    <p:extLst>
      <p:ext uri="{BB962C8B-B14F-4D97-AF65-F5344CB8AC3E}">
        <p14:creationId xmlns:p14="http://schemas.microsoft.com/office/powerpoint/2010/main" val="844797371"/>
      </p:ext>
    </p:extLst>
  </p:cSld>
  <p:clrMapOvr>
    <a:masterClrMapping/>
  </p:clrMapOvr>
  <mc:AlternateContent xmlns:mc="http://schemas.openxmlformats.org/markup-compatibility/2006" xmlns:p14="http://schemas.microsoft.com/office/powerpoint/2010/main">
    <mc:Choice Requires="p14">
      <p:transition spd="slow" p14:dur="2000" advTm="6944"/>
    </mc:Choice>
    <mc:Fallback xmlns="">
      <p:transition xmlns:p14="http://schemas.microsoft.com/office/powerpoint/2010/main" spd="slow" advTm="694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785707"/>
            <a:ext cx="8229600" cy="1143000"/>
          </a:xfrm>
        </p:spPr>
        <p:txBody>
          <a:bodyPr>
            <a:normAutofit fontScale="90000"/>
          </a:bodyPr>
          <a:lstStyle/>
          <a:p>
            <a:r>
              <a:rPr kumimoji="1" lang="ja-JP" altLang="en-US" dirty="0" smtClean="0"/>
              <a:t>民間墓地タイプ</a:t>
            </a:r>
            <a:r>
              <a:rPr kumimoji="1" lang="en-US" altLang="ja-JP" dirty="0" smtClean="0"/>
              <a:t/>
            </a:r>
            <a:br>
              <a:rPr kumimoji="1" lang="en-US" altLang="ja-JP" dirty="0" smtClean="0"/>
            </a:br>
            <a:r>
              <a:rPr lang="ja-JP" altLang="ja-JP" sz="3600" dirty="0" smtClean="0"/>
              <a:t>(</a:t>
            </a:r>
            <a:r>
              <a:rPr lang="ja-JP" altLang="en-US" sz="3600" dirty="0" smtClean="0"/>
              <a:t>熊の山霊園・</a:t>
            </a:r>
            <a:r>
              <a:rPr lang="en-US" altLang="ja-JP" sz="3600" dirty="0" smtClean="0"/>
              <a:t>TSUKUBA</a:t>
            </a:r>
            <a:r>
              <a:rPr lang="ja-JP" altLang="en-US" sz="3600" dirty="0" smtClean="0"/>
              <a:t>メモリアルガーデン</a:t>
            </a:r>
            <a:r>
              <a:rPr lang="en-US" altLang="ja-JP" sz="3600" dirty="0" smtClean="0"/>
              <a:t>)</a:t>
            </a:r>
            <a:endParaRPr kumimoji="1" lang="ja-JP" altLang="en-US" sz="3600" dirty="0"/>
          </a:p>
        </p:txBody>
      </p:sp>
      <p:pic>
        <p:nvPicPr>
          <p:cNvPr id="2" name="図 1" descr="d9d375a9cbda4254cce69defca5729ca79c7704.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1443116"/>
            <a:ext cx="9144000" cy="4798028"/>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11</a:t>
            </a:fld>
            <a:endParaRPr kumimoji="1" lang="ja-JP" altLang="en-US"/>
          </a:p>
        </p:txBody>
      </p:sp>
      <p:sp>
        <p:nvSpPr>
          <p:cNvPr id="6" name="タイトル 1"/>
          <p:cNvSpPr txBox="1">
            <a:spLocks/>
          </p:cNvSpPr>
          <p:nvPr/>
        </p:nvSpPr>
        <p:spPr>
          <a:xfrm>
            <a:off x="457200" y="209401"/>
            <a:ext cx="8229600" cy="1143000"/>
          </a:xfrm>
          <a:prstGeom prst="rect">
            <a:avLst/>
          </a:prstGeom>
        </p:spPr>
        <p:txBody>
          <a:bodyPr vert="horz" lIns="91440" tIns="45720" rIns="91440" bIns="45720" rtlCol="0" anchor="ctr">
            <a:normAutofit fontScale="90000" lnSpcReduction="1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霊園墓地</a:t>
            </a:r>
            <a:r>
              <a:rPr lang="en-US" altLang="ja-JP" dirty="0" smtClean="0"/>
              <a:t/>
            </a:r>
            <a:br>
              <a:rPr lang="en-US" altLang="ja-JP" dirty="0" smtClean="0"/>
            </a:br>
            <a:r>
              <a:rPr lang="ja-JP" altLang="ja-JP" sz="3600" dirty="0" smtClean="0"/>
              <a:t>(</a:t>
            </a:r>
            <a:r>
              <a:rPr lang="en-US" altLang="ja-JP" sz="3600" dirty="0" smtClean="0"/>
              <a:t>TSUKUBA</a:t>
            </a:r>
            <a:r>
              <a:rPr lang="ja-JP" altLang="en-US" sz="3600" dirty="0" smtClean="0"/>
              <a:t>メモリアルガーデン</a:t>
            </a:r>
            <a:r>
              <a:rPr lang="en-US" altLang="ja-JP" sz="3600" dirty="0" smtClean="0"/>
              <a:t>)</a:t>
            </a:r>
            <a:endParaRPr lang="ja-JP" altLang="en-US" sz="3600" dirty="0"/>
          </a:p>
        </p:txBody>
      </p:sp>
      <p:pic>
        <p:nvPicPr>
          <p:cNvPr id="4" name="図 3" descr="0972e6f24a0c8325b41515c31a45d4c4c7b0490.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0" y="1434035"/>
            <a:ext cx="9144000" cy="5423965"/>
          </a:xfrm>
          <a:prstGeom prst="rect">
            <a:avLst/>
          </a:prstGeom>
        </p:spPr>
      </p:pic>
      <p:sp>
        <p:nvSpPr>
          <p:cNvPr id="7" name="テキスト ボックス 6"/>
          <p:cNvSpPr txBox="1"/>
          <p:nvPr/>
        </p:nvSpPr>
        <p:spPr>
          <a:xfrm>
            <a:off x="141110" y="6377001"/>
            <a:ext cx="2159566" cy="369332"/>
          </a:xfrm>
          <a:prstGeom prst="rect">
            <a:avLst/>
          </a:prstGeom>
          <a:noFill/>
        </p:spPr>
        <p:txBody>
          <a:bodyPr wrap="none" rtlCol="0">
            <a:spAutoFit/>
          </a:bodyPr>
          <a:lstStyle/>
          <a:p>
            <a:r>
              <a:rPr kumimoji="1" lang="en-US" altLang="ja-JP" dirty="0" smtClean="0">
                <a:solidFill>
                  <a:schemeClr val="bg1"/>
                </a:solidFill>
              </a:rPr>
              <a:t>2015/4/30</a:t>
            </a:r>
            <a:r>
              <a:rPr kumimoji="1" lang="ja-JP" altLang="en-US" dirty="0" smtClean="0">
                <a:solidFill>
                  <a:schemeClr val="bg1"/>
                </a:solidFill>
              </a:rPr>
              <a:t> 班員撮影</a:t>
            </a:r>
            <a:endParaRPr kumimoji="1" lang="ja-JP" altLang="en-US" dirty="0">
              <a:solidFill>
                <a:schemeClr val="bg1"/>
              </a:solidFill>
            </a:endParaRPr>
          </a:p>
        </p:txBody>
      </p:sp>
    </p:spTree>
    <p:custDataLst>
      <p:tags r:id="rId1"/>
    </p:custDataLst>
    <p:extLst>
      <p:ext uri="{BB962C8B-B14F-4D97-AF65-F5344CB8AC3E}">
        <p14:creationId xmlns:p14="http://schemas.microsoft.com/office/powerpoint/2010/main" val="1080647569"/>
      </p:ext>
    </p:extLst>
  </p:cSld>
  <p:clrMapOvr>
    <a:masterClrMapping/>
  </p:clrMapOvr>
  <mc:AlternateContent xmlns:mc="http://schemas.openxmlformats.org/markup-compatibility/2006" xmlns:p14="http://schemas.microsoft.com/office/powerpoint/2010/main">
    <mc:Choice Requires="p14">
      <p:transition spd="slow" p14:dur="2000" advTm="2945"/>
    </mc:Choice>
    <mc:Fallback xmlns="">
      <p:transition xmlns:p14="http://schemas.microsoft.com/office/powerpoint/2010/main" spd="slow" advTm="29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12</a:t>
            </a:fld>
            <a:endParaRPr kumimoji="1" lang="ja-JP" altLang="en-US"/>
          </a:p>
        </p:txBody>
      </p:sp>
      <p:sp>
        <p:nvSpPr>
          <p:cNvPr id="22" name="正方形/長方形 21"/>
          <p:cNvSpPr/>
          <p:nvPr/>
        </p:nvSpPr>
        <p:spPr>
          <a:xfrm>
            <a:off x="1371519" y="362216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459343" y="370974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t>寺院境内</a:t>
            </a:r>
            <a:endParaRPr lang="en-US" altLang="ja-JP" sz="3200" dirty="0" smtClean="0"/>
          </a:p>
          <a:p>
            <a:pPr algn="ctr"/>
            <a:r>
              <a:rPr kumimoji="1" lang="ja-JP" altLang="en-US" sz="3200" dirty="0" smtClean="0"/>
              <a:t>墓地</a:t>
            </a:r>
            <a:endParaRPr kumimoji="1" lang="ja-JP" altLang="en-US" sz="3200" dirty="0"/>
          </a:p>
        </p:txBody>
      </p:sp>
      <p:sp>
        <p:nvSpPr>
          <p:cNvPr id="17" name="正方形/長方形 16"/>
          <p:cNvSpPr/>
          <p:nvPr/>
        </p:nvSpPr>
        <p:spPr>
          <a:xfrm>
            <a:off x="98982" y="3748473"/>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霊園墓地</a:t>
            </a:r>
            <a:endParaRPr kumimoji="1" lang="ja-JP" altLang="en-US" dirty="0"/>
          </a:p>
        </p:txBody>
      </p:sp>
      <p:sp>
        <p:nvSpPr>
          <p:cNvPr id="18" name="正方形/長方形 17"/>
          <p:cNvSpPr/>
          <p:nvPr/>
        </p:nvSpPr>
        <p:spPr>
          <a:xfrm>
            <a:off x="3869661"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個人型</a:t>
            </a:r>
            <a:endParaRPr lang="en-US" altLang="ja-JP" dirty="0"/>
          </a:p>
          <a:p>
            <a:pPr algn="ctr"/>
            <a:r>
              <a:rPr lang="ja-JP" altLang="en-US" dirty="0"/>
              <a:t>墓地</a:t>
            </a:r>
            <a:endParaRPr lang="en-US" altLang="ja-JP" dirty="0"/>
          </a:p>
        </p:txBody>
      </p:sp>
      <p:sp>
        <p:nvSpPr>
          <p:cNvPr id="19" name="正方形/長方形 18"/>
          <p:cNvSpPr/>
          <p:nvPr/>
        </p:nvSpPr>
        <p:spPr>
          <a:xfrm>
            <a:off x="5183701"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村落型</a:t>
            </a:r>
            <a:endParaRPr lang="en-US" altLang="ja-JP" dirty="0" smtClean="0"/>
          </a:p>
          <a:p>
            <a:pPr algn="ctr"/>
            <a:r>
              <a:rPr lang="ja-JP" altLang="en-US" dirty="0" smtClean="0"/>
              <a:t>共同墓地</a:t>
            </a:r>
            <a:endParaRPr lang="en-US" altLang="ja-JP" dirty="0" smtClean="0"/>
          </a:p>
        </p:txBody>
      </p:sp>
      <p:sp>
        <p:nvSpPr>
          <p:cNvPr id="20" name="正方形/長方形 19"/>
          <p:cNvSpPr/>
          <p:nvPr/>
        </p:nvSpPr>
        <p:spPr>
          <a:xfrm>
            <a:off x="7754750" y="3748472"/>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新しい形態</a:t>
            </a:r>
            <a:endParaRPr lang="en-US" altLang="ja-JP" dirty="0" smtClean="0"/>
          </a:p>
          <a:p>
            <a:pPr algn="ctr"/>
            <a:r>
              <a:rPr lang="ja-JP" altLang="en-US" dirty="0" smtClean="0"/>
              <a:t>のもの</a:t>
            </a:r>
            <a:endParaRPr lang="en-US" altLang="ja-JP" dirty="0" smtClean="0"/>
          </a:p>
        </p:txBody>
      </p:sp>
      <p:sp>
        <p:nvSpPr>
          <p:cNvPr id="23" name="正方形/長方形 22"/>
          <p:cNvSpPr/>
          <p:nvPr/>
        </p:nvSpPr>
        <p:spPr>
          <a:xfrm>
            <a:off x="6466725"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公営墓地</a:t>
            </a:r>
            <a:endParaRPr kumimoji="1" lang="ja-JP" altLang="en-US" dirty="0"/>
          </a:p>
        </p:txBody>
      </p:sp>
      <p:cxnSp>
        <p:nvCxnSpPr>
          <p:cNvPr id="16" name="カギ線コネクタ 15"/>
          <p:cNvCxnSpPr/>
          <p:nvPr/>
        </p:nvCxnSpPr>
        <p:spPr>
          <a:xfrm flipV="1">
            <a:off x="674871" y="3082423"/>
            <a:ext cx="4508830" cy="666050"/>
          </a:xfrm>
          <a:prstGeom prst="bentConnector3">
            <a:avLst>
              <a:gd name="adj1" fmla="val 190"/>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a:stCxn id="20" idx="0"/>
          </p:cNvCxnSpPr>
          <p:nvPr/>
        </p:nvCxnSpPr>
        <p:spPr>
          <a:xfrm rot="16200000" flipV="1">
            <a:off x="6466572" y="1799551"/>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7072018"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5759222"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4449499"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2590882"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2" y="2540289"/>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43512"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131250113"/>
      </p:ext>
    </p:extLst>
  </p:cSld>
  <p:clrMapOvr>
    <a:masterClrMapping/>
  </p:clrMapOvr>
  <mc:AlternateContent xmlns:mc="http://schemas.openxmlformats.org/markup-compatibility/2006" xmlns:p14="http://schemas.microsoft.com/office/powerpoint/2010/main">
    <mc:Choice Requires="p14">
      <p:transition spd="slow" p14:dur="2000" advTm="20864"/>
    </mc:Choice>
    <mc:Fallback xmlns="">
      <p:transition xmlns:p14="http://schemas.microsoft.com/office/powerpoint/2010/main" spd="slow" advTm="20864"/>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153980"/>
            <a:ext cx="8229600" cy="1143000"/>
          </a:xfrm>
        </p:spPr>
        <p:txBody>
          <a:bodyPr>
            <a:normAutofit fontScale="90000"/>
          </a:bodyPr>
          <a:lstStyle/>
          <a:p>
            <a:r>
              <a:rPr kumimoji="1" lang="ja-JP" altLang="en-US" dirty="0" smtClean="0"/>
              <a:t>寺</a:t>
            </a:r>
            <a:r>
              <a:rPr lang="ja-JP" altLang="en-US" dirty="0" smtClean="0"/>
              <a:t>院境内墓地</a:t>
            </a:r>
            <a:r>
              <a:rPr kumimoji="1" lang="en-US" altLang="ja-JP" dirty="0" smtClean="0"/>
              <a:t/>
            </a:r>
            <a:br>
              <a:rPr kumimoji="1" lang="en-US" altLang="ja-JP" dirty="0" smtClean="0"/>
            </a:br>
            <a:r>
              <a:rPr lang="ja-JP" altLang="ja-JP" dirty="0" smtClean="0"/>
              <a:t>(</a:t>
            </a:r>
            <a:r>
              <a:rPr lang="ja-JP" altLang="en-US" dirty="0" smtClean="0"/>
              <a:t>成就院・本証寺</a:t>
            </a:r>
            <a:r>
              <a:rPr lang="en-US" altLang="ja-JP" dirty="0" smtClean="0"/>
              <a:t>)</a:t>
            </a:r>
            <a:endParaRPr kumimoji="1" lang="ja-JP" altLang="en-US" dirty="0"/>
          </a:p>
        </p:txBody>
      </p:sp>
      <p:pic>
        <p:nvPicPr>
          <p:cNvPr id="2" name="図 1" descr="map_kaname.gif"/>
          <p:cNvPicPr>
            <a:picLocks noChangeAspect="1"/>
          </p:cNvPicPr>
          <p:nvPr/>
        </p:nvPicPr>
        <p:blipFill rotWithShape="1">
          <a:blip r:embed="rId4" cstate="print">
            <a:extLst>
              <a:ext uri="{28A0092B-C50C-407E-A947-70E740481C1C}">
                <a14:useLocalDpi xmlns:a14="http://schemas.microsoft.com/office/drawing/2010/main"/>
              </a:ext>
            </a:extLst>
          </a:blip>
          <a:srcRect l="2024" t="23666" r="24494" b="34389"/>
          <a:stretch/>
        </p:blipFill>
        <p:spPr>
          <a:xfrm>
            <a:off x="1767590" y="1396923"/>
            <a:ext cx="5758129" cy="4491253"/>
          </a:xfrm>
          <a:prstGeom prst="rect">
            <a:avLst/>
          </a:prstGeom>
        </p:spPr>
      </p:pic>
      <p:sp>
        <p:nvSpPr>
          <p:cNvPr id="6" name="テキスト ボックス 5"/>
          <p:cNvSpPr txBox="1"/>
          <p:nvPr/>
        </p:nvSpPr>
        <p:spPr>
          <a:xfrm>
            <a:off x="457200" y="6405157"/>
            <a:ext cx="2377574" cy="369332"/>
          </a:xfrm>
          <a:prstGeom prst="rect">
            <a:avLst/>
          </a:prstGeom>
          <a:noFill/>
        </p:spPr>
        <p:txBody>
          <a:bodyPr wrap="none" rtlCol="0">
            <a:spAutoFit/>
          </a:bodyPr>
          <a:lstStyle/>
          <a:p>
            <a:r>
              <a:rPr kumimoji="1" lang="ja-JP" altLang="en-US" dirty="0" smtClean="0"/>
              <a:t>地図出典：国土交通省</a:t>
            </a:r>
            <a:endParaRPr kumimoji="1"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13</a:t>
            </a:fld>
            <a:endParaRPr kumimoji="1" lang="ja-JP" altLang="en-US"/>
          </a:p>
        </p:txBody>
      </p:sp>
      <p:pic>
        <p:nvPicPr>
          <p:cNvPr id="7" name="図 6" descr="map_hiratsuka.gif"/>
          <p:cNvPicPr>
            <a:picLocks noChangeAspect="1"/>
          </p:cNvPicPr>
          <p:nvPr/>
        </p:nvPicPr>
        <p:blipFill rotWithShape="1">
          <a:blip r:embed="rId5" cstate="print">
            <a:extLst>
              <a:ext uri="{28A0092B-C50C-407E-A947-70E740481C1C}">
                <a14:useLocalDpi xmlns:a14="http://schemas.microsoft.com/office/drawing/2010/main"/>
              </a:ext>
            </a:extLst>
          </a:blip>
          <a:srcRect l="16061" t="89132" r="56404"/>
          <a:stretch/>
        </p:blipFill>
        <p:spPr>
          <a:xfrm>
            <a:off x="6795398" y="5447118"/>
            <a:ext cx="2194268" cy="1183433"/>
          </a:xfrm>
          <a:prstGeom prst="rect">
            <a:avLst/>
          </a:prstGeom>
          <a:ln>
            <a:solidFill>
              <a:schemeClr val="tx1"/>
            </a:solidFill>
          </a:ln>
        </p:spPr>
      </p:pic>
    </p:spTree>
    <p:custDataLst>
      <p:tags r:id="rId1"/>
    </p:custDataLst>
    <p:extLst>
      <p:ext uri="{BB962C8B-B14F-4D97-AF65-F5344CB8AC3E}">
        <p14:creationId xmlns:p14="http://schemas.microsoft.com/office/powerpoint/2010/main" val="3845628237"/>
      </p:ext>
    </p:extLst>
  </p:cSld>
  <p:clrMapOvr>
    <a:masterClrMapping/>
  </p:clrMapOvr>
  <mc:AlternateContent xmlns:mc="http://schemas.openxmlformats.org/markup-compatibility/2006" xmlns:p14="http://schemas.microsoft.com/office/powerpoint/2010/main">
    <mc:Choice Requires="p14">
      <p:transition spd="slow" p14:dur="2000" advTm="5250"/>
    </mc:Choice>
    <mc:Fallback xmlns="">
      <p:transition xmlns:p14="http://schemas.microsoft.com/office/powerpoint/2010/main" spd="slow" advTm="52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7a1ae4d2317f92f7441b792e7946451278a9237.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 y="1426394"/>
            <a:ext cx="9144002" cy="5427255"/>
          </a:xfrm>
          <a:prstGeom prst="rect">
            <a:avLst/>
          </a:prstGeom>
        </p:spPr>
      </p:pic>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14</a:t>
            </a:fld>
            <a:endParaRPr kumimoji="1" lang="ja-JP" altLang="en-US"/>
          </a:p>
        </p:txBody>
      </p:sp>
      <p:sp>
        <p:nvSpPr>
          <p:cNvPr id="5" name="タイトル 1"/>
          <p:cNvSpPr>
            <a:spLocks noGrp="1"/>
          </p:cNvSpPr>
          <p:nvPr>
            <p:ph type="title"/>
          </p:nvPr>
        </p:nvSpPr>
        <p:spPr>
          <a:xfrm>
            <a:off x="457200" y="153980"/>
            <a:ext cx="8229600" cy="1143000"/>
          </a:xfrm>
        </p:spPr>
        <p:txBody>
          <a:bodyPr>
            <a:normAutofit fontScale="90000"/>
          </a:bodyPr>
          <a:lstStyle/>
          <a:p>
            <a:r>
              <a:rPr kumimoji="1" lang="ja-JP" altLang="en-US" dirty="0" smtClean="0"/>
              <a:t>寺</a:t>
            </a:r>
            <a:r>
              <a:rPr lang="ja-JP" altLang="en-US" dirty="0" smtClean="0"/>
              <a:t>院境内墓地</a:t>
            </a:r>
            <a:r>
              <a:rPr kumimoji="1" lang="en-US" altLang="ja-JP" dirty="0" smtClean="0"/>
              <a:t/>
            </a:r>
            <a:br>
              <a:rPr kumimoji="1" lang="en-US" altLang="ja-JP" dirty="0" smtClean="0"/>
            </a:br>
            <a:r>
              <a:rPr lang="ja-JP" altLang="ja-JP" dirty="0" smtClean="0"/>
              <a:t>(</a:t>
            </a:r>
            <a:r>
              <a:rPr lang="ja-JP" altLang="en-US" dirty="0" smtClean="0"/>
              <a:t>成就院・本証寺</a:t>
            </a:r>
            <a:r>
              <a:rPr lang="en-US" altLang="ja-JP" dirty="0" smtClean="0"/>
              <a:t>)</a:t>
            </a:r>
            <a:endParaRPr kumimoji="1" lang="ja-JP" altLang="en-US" dirty="0"/>
          </a:p>
        </p:txBody>
      </p:sp>
      <p:sp>
        <p:nvSpPr>
          <p:cNvPr id="6" name="テキスト ボックス 5"/>
          <p:cNvSpPr txBox="1"/>
          <p:nvPr/>
        </p:nvSpPr>
        <p:spPr>
          <a:xfrm>
            <a:off x="141110" y="6377001"/>
            <a:ext cx="2159566" cy="369332"/>
          </a:xfrm>
          <a:prstGeom prst="rect">
            <a:avLst/>
          </a:prstGeom>
          <a:noFill/>
        </p:spPr>
        <p:txBody>
          <a:bodyPr wrap="none" rtlCol="0">
            <a:spAutoFit/>
          </a:bodyPr>
          <a:lstStyle/>
          <a:p>
            <a:r>
              <a:rPr kumimoji="1" lang="en-US" altLang="ja-JP" dirty="0" smtClean="0"/>
              <a:t>2015/4/30</a:t>
            </a:r>
            <a:r>
              <a:rPr kumimoji="1" lang="ja-JP" altLang="en-US" dirty="0" smtClean="0"/>
              <a:t> 班員撮影</a:t>
            </a:r>
            <a:endParaRPr kumimoji="1" lang="ja-JP" altLang="en-US" dirty="0"/>
          </a:p>
        </p:txBody>
      </p:sp>
    </p:spTree>
    <p:extLst>
      <p:ext uri="{BB962C8B-B14F-4D97-AF65-F5344CB8AC3E}">
        <p14:creationId xmlns:p14="http://schemas.microsoft.com/office/powerpoint/2010/main" val="1575871665"/>
      </p:ext>
    </p:extLst>
  </p:cSld>
  <p:clrMapOvr>
    <a:masterClrMapping/>
  </p:clrMapOvr>
  <mc:AlternateContent xmlns:mc="http://schemas.openxmlformats.org/markup-compatibility/2006" xmlns:p14="http://schemas.microsoft.com/office/powerpoint/2010/main">
    <mc:Choice Requires="p14">
      <p:transition spd="slow" p14:dur="2000" advTm="13254"/>
    </mc:Choice>
    <mc:Fallback xmlns="">
      <p:transition xmlns:p14="http://schemas.microsoft.com/office/powerpoint/2010/main" spd="slow" advTm="13254"/>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15</a:t>
            </a:fld>
            <a:endParaRPr kumimoji="1" lang="ja-JP" altLang="en-US"/>
          </a:p>
        </p:txBody>
      </p:sp>
      <p:sp>
        <p:nvSpPr>
          <p:cNvPr id="22" name="正方形/長方形 21"/>
          <p:cNvSpPr/>
          <p:nvPr/>
        </p:nvSpPr>
        <p:spPr>
          <a:xfrm>
            <a:off x="2670916" y="362216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2758740" y="372523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t>個人型</a:t>
            </a:r>
            <a:endParaRPr lang="en-US" altLang="ja-JP" sz="3200" dirty="0" smtClean="0"/>
          </a:p>
          <a:p>
            <a:pPr algn="ctr"/>
            <a:r>
              <a:rPr lang="ja-JP" altLang="en-US" sz="3200" dirty="0" smtClean="0"/>
              <a:t>墓地</a:t>
            </a:r>
            <a:endParaRPr lang="en-US" altLang="ja-JP" sz="3200" dirty="0" smtClean="0"/>
          </a:p>
        </p:txBody>
      </p:sp>
      <p:sp>
        <p:nvSpPr>
          <p:cNvPr id="17" name="正方形/長方形 16"/>
          <p:cNvSpPr/>
          <p:nvPr/>
        </p:nvSpPr>
        <p:spPr>
          <a:xfrm>
            <a:off x="98982" y="3748473"/>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霊園墓地</a:t>
            </a:r>
            <a:endParaRPr kumimoji="1" lang="ja-JP" altLang="en-US" dirty="0"/>
          </a:p>
        </p:txBody>
      </p:sp>
      <p:sp>
        <p:nvSpPr>
          <p:cNvPr id="18" name="正方形/長方形 17"/>
          <p:cNvSpPr/>
          <p:nvPr/>
        </p:nvSpPr>
        <p:spPr>
          <a:xfrm>
            <a:off x="1386506"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寺院境内</a:t>
            </a:r>
            <a:endParaRPr lang="en-US" altLang="ja-JP" dirty="0" smtClean="0"/>
          </a:p>
          <a:p>
            <a:pPr algn="ctr"/>
            <a:r>
              <a:rPr lang="ja-JP" altLang="en-US" dirty="0" smtClean="0"/>
              <a:t>墓地</a:t>
            </a:r>
            <a:endParaRPr lang="en-US" altLang="ja-JP" dirty="0" smtClean="0"/>
          </a:p>
        </p:txBody>
      </p:sp>
      <p:sp>
        <p:nvSpPr>
          <p:cNvPr id="19" name="正方形/長方形 18"/>
          <p:cNvSpPr/>
          <p:nvPr/>
        </p:nvSpPr>
        <p:spPr>
          <a:xfrm>
            <a:off x="5183701"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村落型</a:t>
            </a:r>
            <a:endParaRPr lang="en-US" altLang="ja-JP" dirty="0" smtClean="0"/>
          </a:p>
          <a:p>
            <a:pPr algn="ctr"/>
            <a:r>
              <a:rPr lang="ja-JP" altLang="en-US" dirty="0" smtClean="0"/>
              <a:t>共同墓地</a:t>
            </a:r>
            <a:endParaRPr lang="en-US" altLang="ja-JP" dirty="0" smtClean="0"/>
          </a:p>
        </p:txBody>
      </p:sp>
      <p:sp>
        <p:nvSpPr>
          <p:cNvPr id="20" name="正方形/長方形 19"/>
          <p:cNvSpPr/>
          <p:nvPr/>
        </p:nvSpPr>
        <p:spPr>
          <a:xfrm>
            <a:off x="7754750" y="3748472"/>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新しい形態</a:t>
            </a:r>
            <a:endParaRPr lang="en-US" altLang="ja-JP" dirty="0" smtClean="0"/>
          </a:p>
          <a:p>
            <a:pPr algn="ctr"/>
            <a:r>
              <a:rPr lang="ja-JP" altLang="en-US" dirty="0" smtClean="0"/>
              <a:t>のもの</a:t>
            </a:r>
            <a:endParaRPr lang="en-US" altLang="ja-JP" dirty="0" smtClean="0"/>
          </a:p>
        </p:txBody>
      </p:sp>
      <p:sp>
        <p:nvSpPr>
          <p:cNvPr id="23" name="正方形/長方形 22"/>
          <p:cNvSpPr/>
          <p:nvPr/>
        </p:nvSpPr>
        <p:spPr>
          <a:xfrm>
            <a:off x="6466725"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公営墓地</a:t>
            </a:r>
            <a:endParaRPr kumimoji="1" lang="ja-JP" altLang="en-US" dirty="0"/>
          </a:p>
        </p:txBody>
      </p:sp>
      <p:cxnSp>
        <p:nvCxnSpPr>
          <p:cNvPr id="16" name="カギ線コネクタ 15"/>
          <p:cNvCxnSpPr/>
          <p:nvPr/>
        </p:nvCxnSpPr>
        <p:spPr>
          <a:xfrm flipV="1">
            <a:off x="674871" y="3082423"/>
            <a:ext cx="4508830" cy="666050"/>
          </a:xfrm>
          <a:prstGeom prst="bentConnector3">
            <a:avLst>
              <a:gd name="adj1" fmla="val 190"/>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a:stCxn id="20" idx="0"/>
          </p:cNvCxnSpPr>
          <p:nvPr/>
        </p:nvCxnSpPr>
        <p:spPr>
          <a:xfrm rot="16200000" flipV="1">
            <a:off x="6466572" y="1799551"/>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7072018"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5759222"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3922907"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2017826"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2" y="2540289"/>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43512"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2352356156"/>
      </p:ext>
    </p:extLst>
  </p:cSld>
  <p:clrMapOvr>
    <a:masterClrMapping/>
  </p:clrMapOvr>
  <mc:AlternateContent xmlns:mc="http://schemas.openxmlformats.org/markup-compatibility/2006" xmlns:p14="http://schemas.microsoft.com/office/powerpoint/2010/main">
    <mc:Choice Requires="p14">
      <p:transition spd="slow" p14:dur="2000" advTm="13605"/>
    </mc:Choice>
    <mc:Fallback xmlns="">
      <p:transition xmlns:p14="http://schemas.microsoft.com/office/powerpoint/2010/main" spd="slow" advTm="13605"/>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46037"/>
            <a:ext cx="8229600" cy="1143000"/>
          </a:xfrm>
        </p:spPr>
        <p:txBody>
          <a:bodyPr>
            <a:normAutofit fontScale="90000"/>
          </a:bodyPr>
          <a:lstStyle/>
          <a:p>
            <a:r>
              <a:rPr kumimoji="1" lang="ja-JP" altLang="en-US" dirty="0" smtClean="0"/>
              <a:t>個人型墓地</a:t>
            </a:r>
            <a:r>
              <a:rPr kumimoji="1" lang="en-US" altLang="ja-JP" dirty="0" smtClean="0"/>
              <a:t/>
            </a:r>
            <a:br>
              <a:rPr kumimoji="1" lang="en-US" altLang="ja-JP" dirty="0" smtClean="0"/>
            </a:br>
            <a:r>
              <a:rPr lang="ja-JP" altLang="ja-JP" dirty="0" smtClean="0"/>
              <a:t>(</a:t>
            </a:r>
            <a:r>
              <a:rPr lang="ja-JP" altLang="en-US" dirty="0" smtClean="0"/>
              <a:t>東平塚</a:t>
            </a:r>
            <a:r>
              <a:rPr lang="en-US" altLang="ja-JP" dirty="0" smtClean="0"/>
              <a:t>)</a:t>
            </a:r>
            <a:endParaRPr kumimoji="1" lang="ja-JP" altLang="en-US" dirty="0"/>
          </a:p>
        </p:txBody>
      </p:sp>
      <p:sp>
        <p:nvSpPr>
          <p:cNvPr id="6" name="テキスト ボックス 5"/>
          <p:cNvSpPr txBox="1"/>
          <p:nvPr/>
        </p:nvSpPr>
        <p:spPr>
          <a:xfrm>
            <a:off x="149423" y="6405157"/>
            <a:ext cx="2377574" cy="369332"/>
          </a:xfrm>
          <a:prstGeom prst="rect">
            <a:avLst/>
          </a:prstGeom>
          <a:noFill/>
        </p:spPr>
        <p:txBody>
          <a:bodyPr wrap="none" rtlCol="0">
            <a:spAutoFit/>
          </a:bodyPr>
          <a:lstStyle/>
          <a:p>
            <a:r>
              <a:rPr kumimoji="1" lang="ja-JP" altLang="en-US" dirty="0" smtClean="0"/>
              <a:t>地図出典：国土交通省</a:t>
            </a:r>
            <a:endParaRPr kumimoji="1"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16</a:t>
            </a:fld>
            <a:endParaRPr kumimoji="1" lang="ja-JP" altLang="en-US"/>
          </a:p>
        </p:txBody>
      </p:sp>
      <p:pic>
        <p:nvPicPr>
          <p:cNvPr id="7" name="図 6" descr="map_hiratsuka.gif"/>
          <p:cNvPicPr>
            <a:picLocks noChangeAspect="1"/>
          </p:cNvPicPr>
          <p:nvPr/>
        </p:nvPicPr>
        <p:blipFill rotWithShape="1">
          <a:blip r:embed="rId4" cstate="print">
            <a:extLst>
              <a:ext uri="{28A0092B-C50C-407E-A947-70E740481C1C}">
                <a14:useLocalDpi xmlns:a14="http://schemas.microsoft.com/office/drawing/2010/main"/>
              </a:ext>
            </a:extLst>
          </a:blip>
          <a:srcRect l="23652" t="33514" r="31523" b="27279"/>
          <a:stretch/>
        </p:blipFill>
        <p:spPr>
          <a:xfrm>
            <a:off x="2526997" y="1669925"/>
            <a:ext cx="4151827" cy="4962205"/>
          </a:xfrm>
          <a:prstGeom prst="rect">
            <a:avLst/>
          </a:prstGeom>
        </p:spPr>
      </p:pic>
      <p:pic>
        <p:nvPicPr>
          <p:cNvPr id="8" name="図 7" descr="map_hiratsuka.gif"/>
          <p:cNvPicPr>
            <a:picLocks noChangeAspect="1"/>
          </p:cNvPicPr>
          <p:nvPr/>
        </p:nvPicPr>
        <p:blipFill rotWithShape="1">
          <a:blip r:embed="rId4" cstate="print">
            <a:extLst>
              <a:ext uri="{28A0092B-C50C-407E-A947-70E740481C1C}">
                <a14:useLocalDpi xmlns:a14="http://schemas.microsoft.com/office/drawing/2010/main"/>
              </a:ext>
            </a:extLst>
          </a:blip>
          <a:srcRect l="16061" t="89132" r="56404"/>
          <a:stretch/>
        </p:blipFill>
        <p:spPr>
          <a:xfrm>
            <a:off x="6795398" y="5447118"/>
            <a:ext cx="2194268" cy="1183433"/>
          </a:xfrm>
          <a:prstGeom prst="rect">
            <a:avLst/>
          </a:prstGeom>
          <a:ln>
            <a:solidFill>
              <a:schemeClr val="tx1"/>
            </a:solidFill>
          </a:ln>
        </p:spPr>
      </p:pic>
    </p:spTree>
    <p:custDataLst>
      <p:tags r:id="rId1"/>
    </p:custDataLst>
    <p:extLst>
      <p:ext uri="{BB962C8B-B14F-4D97-AF65-F5344CB8AC3E}">
        <p14:creationId xmlns:p14="http://schemas.microsoft.com/office/powerpoint/2010/main" val="4256105840"/>
      </p:ext>
    </p:extLst>
  </p:cSld>
  <p:clrMapOvr>
    <a:masterClrMapping/>
  </p:clrMapOvr>
  <mc:AlternateContent xmlns:mc="http://schemas.openxmlformats.org/markup-compatibility/2006" xmlns:p14="http://schemas.microsoft.com/office/powerpoint/2010/main">
    <mc:Choice Requires="p14">
      <p:transition spd="slow" p14:dur="2000" advTm="1973"/>
    </mc:Choice>
    <mc:Fallback xmlns="">
      <p:transition xmlns:p14="http://schemas.microsoft.com/office/powerpoint/2010/main" spd="slow" advTm="19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785707"/>
            <a:ext cx="8229600" cy="1143000"/>
          </a:xfrm>
        </p:spPr>
        <p:txBody>
          <a:bodyPr>
            <a:normAutofit fontScale="90000"/>
          </a:bodyPr>
          <a:lstStyle/>
          <a:p>
            <a:r>
              <a:rPr kumimoji="1" lang="ja-JP" altLang="en-US" dirty="0" smtClean="0"/>
              <a:t>個人所有タイプ</a:t>
            </a:r>
            <a:r>
              <a:rPr kumimoji="1" lang="en-US" altLang="ja-JP" dirty="0" smtClean="0"/>
              <a:t/>
            </a:r>
            <a:br>
              <a:rPr kumimoji="1" lang="en-US" altLang="ja-JP" dirty="0" smtClean="0"/>
            </a:br>
            <a:r>
              <a:rPr lang="ja-JP" altLang="ja-JP" dirty="0" smtClean="0"/>
              <a:t>(</a:t>
            </a:r>
            <a:r>
              <a:rPr lang="ja-JP" altLang="en-US" dirty="0" smtClean="0"/>
              <a:t>東平塚</a:t>
            </a:r>
            <a:r>
              <a:rPr lang="en-US" altLang="ja-JP" dirty="0" smtClean="0"/>
              <a:t>)</a:t>
            </a:r>
            <a:endParaRPr kumimoji="1" lang="ja-JP" altLang="en-US" dirty="0"/>
          </a:p>
        </p:txBody>
      </p:sp>
      <p:pic>
        <p:nvPicPr>
          <p:cNvPr id="2" name="図 1" descr="IMG_79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639484"/>
            <a:ext cx="9144000" cy="5218516"/>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17</a:t>
            </a:fld>
            <a:endParaRPr kumimoji="1" lang="ja-JP" altLang="en-US"/>
          </a:p>
        </p:txBody>
      </p:sp>
      <p:sp>
        <p:nvSpPr>
          <p:cNvPr id="7" name="タイトル 1"/>
          <p:cNvSpPr txBox="1">
            <a:spLocks/>
          </p:cNvSpPr>
          <p:nvPr/>
        </p:nvSpPr>
        <p:spPr>
          <a:xfrm>
            <a:off x="457200" y="246037"/>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個人型墓地</a:t>
            </a:r>
            <a:r>
              <a:rPr lang="en-US" altLang="ja-JP" dirty="0" smtClean="0"/>
              <a:t/>
            </a:r>
            <a:br>
              <a:rPr lang="en-US" altLang="ja-JP" dirty="0" smtClean="0"/>
            </a:br>
            <a:r>
              <a:rPr lang="ja-JP" altLang="ja-JP" dirty="0" smtClean="0"/>
              <a:t>(</a:t>
            </a:r>
            <a:r>
              <a:rPr lang="ja-JP" altLang="en-US" dirty="0" smtClean="0"/>
              <a:t>東平塚</a:t>
            </a:r>
            <a:r>
              <a:rPr lang="en-US" altLang="ja-JP" dirty="0" smtClean="0"/>
              <a:t>)</a:t>
            </a:r>
            <a:endParaRPr lang="ja-JP" altLang="en-US" dirty="0"/>
          </a:p>
        </p:txBody>
      </p:sp>
      <p:sp>
        <p:nvSpPr>
          <p:cNvPr id="6" name="テキスト ボックス 5"/>
          <p:cNvSpPr txBox="1"/>
          <p:nvPr/>
        </p:nvSpPr>
        <p:spPr>
          <a:xfrm>
            <a:off x="141110" y="6377001"/>
            <a:ext cx="2159566" cy="369332"/>
          </a:xfrm>
          <a:prstGeom prst="rect">
            <a:avLst/>
          </a:prstGeom>
          <a:noFill/>
        </p:spPr>
        <p:txBody>
          <a:bodyPr wrap="none" rtlCol="0">
            <a:spAutoFit/>
          </a:bodyPr>
          <a:lstStyle/>
          <a:p>
            <a:r>
              <a:rPr kumimoji="1" lang="en-US" altLang="ja-JP" dirty="0" smtClean="0">
                <a:solidFill>
                  <a:srgbClr val="FFFFFF"/>
                </a:solidFill>
              </a:rPr>
              <a:t>2015/4/30</a:t>
            </a:r>
            <a:r>
              <a:rPr kumimoji="1" lang="ja-JP" altLang="en-US" dirty="0" smtClean="0">
                <a:solidFill>
                  <a:srgbClr val="FFFFFF"/>
                </a:solidFill>
              </a:rPr>
              <a:t> 班員撮影</a:t>
            </a:r>
            <a:endParaRPr kumimoji="1" lang="ja-JP" altLang="en-US" dirty="0">
              <a:solidFill>
                <a:srgbClr val="FFFFFF"/>
              </a:solidFill>
            </a:endParaRPr>
          </a:p>
        </p:txBody>
      </p:sp>
    </p:spTree>
    <p:extLst>
      <p:ext uri="{BB962C8B-B14F-4D97-AF65-F5344CB8AC3E}">
        <p14:creationId xmlns:p14="http://schemas.microsoft.com/office/powerpoint/2010/main" val="1394907793"/>
      </p:ext>
    </p:extLst>
  </p:cSld>
  <p:clrMapOvr>
    <a:masterClrMapping/>
  </p:clrMapOvr>
  <mc:AlternateContent xmlns:mc="http://schemas.openxmlformats.org/markup-compatibility/2006" xmlns:p14="http://schemas.microsoft.com/office/powerpoint/2010/main">
    <mc:Choice Requires="p14">
      <p:transition spd="slow" p14:dur="2000" advTm="11662"/>
    </mc:Choice>
    <mc:Fallback xmlns="">
      <p:transition xmlns:p14="http://schemas.microsoft.com/office/powerpoint/2010/main" spd="slow" advTm="11662"/>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18</a:t>
            </a:fld>
            <a:endParaRPr kumimoji="1" lang="ja-JP" altLang="en-US"/>
          </a:p>
        </p:txBody>
      </p:sp>
      <p:sp>
        <p:nvSpPr>
          <p:cNvPr id="22" name="正方形/長方形 21"/>
          <p:cNvSpPr/>
          <p:nvPr/>
        </p:nvSpPr>
        <p:spPr>
          <a:xfrm>
            <a:off x="3956420" y="362216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4044244" y="372523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t>村落型</a:t>
            </a:r>
            <a:endParaRPr lang="en-US" altLang="ja-JP" sz="3200" dirty="0" smtClean="0"/>
          </a:p>
          <a:p>
            <a:pPr algn="ctr"/>
            <a:r>
              <a:rPr lang="ja-JP" altLang="en-US" sz="3200" dirty="0" smtClean="0"/>
              <a:t>共同墓地</a:t>
            </a:r>
            <a:endParaRPr lang="en-US" altLang="ja-JP" sz="3200" dirty="0" smtClean="0"/>
          </a:p>
        </p:txBody>
      </p:sp>
      <p:sp>
        <p:nvSpPr>
          <p:cNvPr id="17" name="正方形/長方形 16"/>
          <p:cNvSpPr/>
          <p:nvPr/>
        </p:nvSpPr>
        <p:spPr>
          <a:xfrm>
            <a:off x="98982" y="3748473"/>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霊園墓地</a:t>
            </a:r>
            <a:endParaRPr kumimoji="1" lang="ja-JP" altLang="en-US" dirty="0"/>
          </a:p>
        </p:txBody>
      </p:sp>
      <p:sp>
        <p:nvSpPr>
          <p:cNvPr id="18" name="正方形/長方形 17"/>
          <p:cNvSpPr/>
          <p:nvPr/>
        </p:nvSpPr>
        <p:spPr>
          <a:xfrm>
            <a:off x="1386506"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寺院境内</a:t>
            </a:r>
            <a:endParaRPr lang="en-US" altLang="ja-JP" dirty="0" smtClean="0"/>
          </a:p>
          <a:p>
            <a:pPr algn="ctr"/>
            <a:r>
              <a:rPr lang="ja-JP" altLang="en-US" dirty="0" smtClean="0"/>
              <a:t>墓地</a:t>
            </a:r>
            <a:endParaRPr lang="en-US" altLang="ja-JP" dirty="0" smtClean="0"/>
          </a:p>
        </p:txBody>
      </p:sp>
      <p:sp>
        <p:nvSpPr>
          <p:cNvPr id="19" name="正方形/長方形 18"/>
          <p:cNvSpPr/>
          <p:nvPr/>
        </p:nvSpPr>
        <p:spPr>
          <a:xfrm>
            <a:off x="2681346" y="3740724"/>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個人型</a:t>
            </a:r>
            <a:endParaRPr lang="en-US" altLang="ja-JP" dirty="0" smtClean="0"/>
          </a:p>
          <a:p>
            <a:pPr algn="ctr"/>
            <a:r>
              <a:rPr lang="ja-JP" altLang="en-US" dirty="0" smtClean="0"/>
              <a:t>墓地</a:t>
            </a:r>
            <a:endParaRPr lang="en-US" altLang="ja-JP" dirty="0" smtClean="0"/>
          </a:p>
        </p:txBody>
      </p:sp>
      <p:sp>
        <p:nvSpPr>
          <p:cNvPr id="20" name="正方形/長方形 19"/>
          <p:cNvSpPr/>
          <p:nvPr/>
        </p:nvSpPr>
        <p:spPr>
          <a:xfrm>
            <a:off x="7754750" y="3748472"/>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新しい形態</a:t>
            </a:r>
            <a:endParaRPr lang="en-US" altLang="ja-JP" dirty="0" smtClean="0"/>
          </a:p>
          <a:p>
            <a:pPr algn="ctr"/>
            <a:r>
              <a:rPr lang="ja-JP" altLang="en-US" dirty="0" smtClean="0"/>
              <a:t>のもの</a:t>
            </a:r>
            <a:endParaRPr lang="en-US" altLang="ja-JP" dirty="0" smtClean="0"/>
          </a:p>
        </p:txBody>
      </p:sp>
      <p:sp>
        <p:nvSpPr>
          <p:cNvPr id="23" name="正方形/長方形 22"/>
          <p:cNvSpPr/>
          <p:nvPr/>
        </p:nvSpPr>
        <p:spPr>
          <a:xfrm>
            <a:off x="6466725"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公営墓地</a:t>
            </a:r>
            <a:endParaRPr kumimoji="1" lang="ja-JP" altLang="en-US" dirty="0"/>
          </a:p>
        </p:txBody>
      </p:sp>
      <p:cxnSp>
        <p:nvCxnSpPr>
          <p:cNvPr id="16" name="カギ線コネクタ 15"/>
          <p:cNvCxnSpPr/>
          <p:nvPr/>
        </p:nvCxnSpPr>
        <p:spPr>
          <a:xfrm flipV="1">
            <a:off x="674871" y="3082423"/>
            <a:ext cx="4508830" cy="666050"/>
          </a:xfrm>
          <a:prstGeom prst="bentConnector3">
            <a:avLst>
              <a:gd name="adj1" fmla="val 190"/>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a:stCxn id="20" idx="0"/>
          </p:cNvCxnSpPr>
          <p:nvPr/>
        </p:nvCxnSpPr>
        <p:spPr>
          <a:xfrm rot="16200000" flipV="1">
            <a:off x="6466572" y="1799551"/>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7072018"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5217142"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3287899"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2017826"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2" y="2540289"/>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43512"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4259656646"/>
      </p:ext>
    </p:extLst>
  </p:cSld>
  <p:clrMapOvr>
    <a:masterClrMapping/>
  </p:clrMapOvr>
  <mc:AlternateContent xmlns:mc="http://schemas.openxmlformats.org/markup-compatibility/2006" xmlns:p14="http://schemas.microsoft.com/office/powerpoint/2010/main">
    <mc:Choice Requires="p14">
      <p:transition spd="slow" p14:dur="2000" advTm="14278"/>
    </mc:Choice>
    <mc:Fallback xmlns="">
      <p:transition xmlns:p14="http://schemas.microsoft.com/office/powerpoint/2010/main" spd="slow" advTm="14278"/>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lang="ja-JP" altLang="en-US" dirty="0" smtClean="0"/>
              <a:t>村落型共同墓地</a:t>
            </a:r>
            <a:endParaRPr kumimoji="1" lang="ja-JP" altLang="en-US" dirty="0"/>
          </a:p>
        </p:txBody>
      </p:sp>
      <p:grpSp>
        <p:nvGrpSpPr>
          <p:cNvPr id="18" name="グループ化 17"/>
          <p:cNvGrpSpPr/>
          <p:nvPr/>
        </p:nvGrpSpPr>
        <p:grpSpPr>
          <a:xfrm>
            <a:off x="1301032" y="1668107"/>
            <a:ext cx="6613572" cy="5189893"/>
            <a:chOff x="4858291" y="3429000"/>
            <a:chExt cx="2937676" cy="3050441"/>
          </a:xfrm>
        </p:grpSpPr>
        <p:pic>
          <p:nvPicPr>
            <p:cNvPr id="13" name="図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58291" y="3429000"/>
              <a:ext cx="2857500" cy="2857500"/>
            </a:xfrm>
            <a:prstGeom prst="rect">
              <a:avLst/>
            </a:prstGeom>
            <a:ln>
              <a:solidFill>
                <a:schemeClr val="tx1"/>
              </a:solidFill>
            </a:ln>
          </p:spPr>
        </p:pic>
        <p:sp>
          <p:nvSpPr>
            <p:cNvPr id="14" name="テキスト ボックス 13"/>
            <p:cNvSpPr txBox="1"/>
            <p:nvPr/>
          </p:nvSpPr>
          <p:spPr>
            <a:xfrm>
              <a:off x="5163558" y="6017776"/>
              <a:ext cx="2632409" cy="461665"/>
            </a:xfrm>
            <a:prstGeom prst="rect">
              <a:avLst/>
            </a:prstGeom>
            <a:noFill/>
            <a:ln>
              <a:noFill/>
            </a:ln>
          </p:spPr>
          <p:txBody>
            <a:bodyPr wrap="square" rtlCol="0">
              <a:spAutoFit/>
            </a:bodyPr>
            <a:lstStyle/>
            <a:p>
              <a:r>
                <a:rPr lang="en-US" altLang="ja-JP" sz="1200" dirty="0">
                  <a:solidFill>
                    <a:schemeClr val="tx1">
                      <a:lumMod val="65000"/>
                      <a:lumOff val="35000"/>
                    </a:schemeClr>
                  </a:solidFill>
                </a:rPr>
                <a:t>http://www.bluemileu.com/images/hakajimai-basis_image004.jpg</a:t>
              </a:r>
              <a:endParaRPr kumimoji="1" lang="ja-JP" altLang="en-US" sz="1200" dirty="0">
                <a:solidFill>
                  <a:schemeClr val="tx1">
                    <a:lumMod val="65000"/>
                    <a:lumOff val="35000"/>
                  </a:schemeClr>
                </a:solidFill>
              </a:endParaRPr>
            </a:p>
          </p:txBody>
        </p:sp>
      </p:gr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19</a:t>
            </a:fld>
            <a:endParaRPr kumimoji="1" lang="ja-JP" altLang="en-US"/>
          </a:p>
        </p:txBody>
      </p:sp>
    </p:spTree>
    <p:extLst>
      <p:ext uri="{BB962C8B-B14F-4D97-AF65-F5344CB8AC3E}">
        <p14:creationId xmlns:p14="http://schemas.microsoft.com/office/powerpoint/2010/main" val="3902878243"/>
      </p:ext>
    </p:extLst>
  </p:cSld>
  <p:clrMapOvr>
    <a:masterClrMapping/>
  </p:clrMapOvr>
  <mc:AlternateContent xmlns:mc="http://schemas.openxmlformats.org/markup-compatibility/2006" xmlns:p14="http://schemas.microsoft.com/office/powerpoint/2010/main">
    <mc:Choice Requires="p14">
      <p:transition spd="slow" p14:dur="2000" advTm="7697"/>
    </mc:Choice>
    <mc:Fallback xmlns="">
      <p:transition xmlns:p14="http://schemas.microsoft.com/office/powerpoint/2010/main" spd="slow" advTm="7697"/>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71995" y="511592"/>
            <a:ext cx="9615091" cy="6333175"/>
          </a:xfrm>
        </p:spPr>
        <p:txBody>
          <a:bodyPr>
            <a:noAutofit/>
          </a:bodyPr>
          <a:lstStyle/>
          <a:p>
            <a:pPr marL="0" indent="0">
              <a:buNone/>
            </a:pPr>
            <a:r>
              <a:rPr kumimoji="1" lang="ja-JP" altLang="en-US" sz="8000" dirty="0" smtClean="0">
                <a:latin typeface="HGP創英角ﾎﾟｯﾌﾟ体" panose="040B0A00000000000000" pitchFamily="50" charset="-128"/>
                <a:ea typeface="HGP創英角ﾎﾟｯﾌﾟ体" panose="040B0A00000000000000" pitchFamily="50" charset="-128"/>
                <a:cs typeface="ヒラギノ角ゴ Std W8"/>
              </a:rPr>
              <a:t>みなさん、</a:t>
            </a:r>
            <a:endParaRPr kumimoji="1" lang="en-US" altLang="ja-JP" sz="8000" dirty="0" smtClean="0">
              <a:latin typeface="HGP創英角ﾎﾟｯﾌﾟ体" panose="040B0A00000000000000" pitchFamily="50" charset="-128"/>
              <a:ea typeface="HGP創英角ﾎﾟｯﾌﾟ体" panose="040B0A00000000000000" pitchFamily="50" charset="-128"/>
              <a:cs typeface="ヒラギノ角ゴ Std W8"/>
            </a:endParaRPr>
          </a:p>
          <a:p>
            <a:pPr marL="0" indent="0">
              <a:buNone/>
            </a:pPr>
            <a:r>
              <a:rPr kumimoji="1" lang="ja-JP" altLang="en-US" sz="8000" dirty="0" smtClean="0">
                <a:solidFill>
                  <a:schemeClr val="accent5">
                    <a:lumMod val="75000"/>
                  </a:schemeClr>
                </a:solidFill>
                <a:latin typeface="HGP創英角ﾎﾟｯﾌﾟ体" panose="040B0A00000000000000" pitchFamily="50" charset="-128"/>
                <a:ea typeface="HGP創英角ﾎﾟｯﾌﾟ体" panose="040B0A00000000000000" pitchFamily="50" charset="-128"/>
                <a:cs typeface="ヒラギノ角ゴ Std W8"/>
              </a:rPr>
              <a:t>お墓</a:t>
            </a:r>
            <a:r>
              <a:rPr kumimoji="1" lang="ja-JP" altLang="en-US" sz="8000" dirty="0" smtClean="0">
                <a:latin typeface="HGP創英角ﾎﾟｯﾌﾟ体" panose="040B0A00000000000000" pitchFamily="50" charset="-128"/>
                <a:ea typeface="HGP創英角ﾎﾟｯﾌﾟ体" panose="040B0A00000000000000" pitchFamily="50" charset="-128"/>
                <a:cs typeface="ヒラギノ角ゴ Std W8"/>
              </a:rPr>
              <a:t>のことを</a:t>
            </a:r>
            <a:endParaRPr kumimoji="1" lang="en-US" altLang="ja-JP" sz="8000" dirty="0" smtClean="0">
              <a:latin typeface="HGP創英角ﾎﾟｯﾌﾟ体" panose="040B0A00000000000000" pitchFamily="50" charset="-128"/>
              <a:ea typeface="HGP創英角ﾎﾟｯﾌﾟ体" panose="040B0A00000000000000" pitchFamily="50" charset="-128"/>
              <a:cs typeface="ヒラギノ角ゴ Std W8"/>
            </a:endParaRPr>
          </a:p>
          <a:p>
            <a:pPr marL="0" indent="0">
              <a:buNone/>
            </a:pPr>
            <a:r>
              <a:rPr kumimoji="1" lang="ja-JP" altLang="en-US" sz="8000" dirty="0" smtClean="0">
                <a:latin typeface="HGP創英角ﾎﾟｯﾌﾟ体" panose="040B0A00000000000000" pitchFamily="50" charset="-128"/>
                <a:ea typeface="HGP創英角ﾎﾟｯﾌﾟ体" panose="040B0A00000000000000" pitchFamily="50" charset="-128"/>
                <a:cs typeface="ヒラギノ角ゴ Std W8"/>
              </a:rPr>
              <a:t>真剣に考えたことが</a:t>
            </a:r>
            <a:endParaRPr kumimoji="1" lang="en-US" altLang="ja-JP" sz="8000" dirty="0" smtClean="0">
              <a:latin typeface="HGP創英角ﾎﾟｯﾌﾟ体" panose="040B0A00000000000000" pitchFamily="50" charset="-128"/>
              <a:ea typeface="HGP創英角ﾎﾟｯﾌﾟ体" panose="040B0A00000000000000" pitchFamily="50" charset="-128"/>
              <a:cs typeface="ヒラギノ角ゴ Std W8"/>
            </a:endParaRPr>
          </a:p>
          <a:p>
            <a:pPr marL="0" indent="0">
              <a:buNone/>
            </a:pPr>
            <a:r>
              <a:rPr kumimoji="1" lang="ja-JP" altLang="en-US" sz="8000" dirty="0" smtClean="0">
                <a:latin typeface="HGP創英角ﾎﾟｯﾌﾟ体" panose="040B0A00000000000000" pitchFamily="50" charset="-128"/>
                <a:ea typeface="HGP創英角ﾎﾟｯﾌﾟ体" panose="040B0A00000000000000" pitchFamily="50" charset="-128"/>
                <a:cs typeface="ヒラギノ角ゴ Std W8"/>
              </a:rPr>
              <a:t>ありますか？</a:t>
            </a:r>
            <a:endParaRPr kumimoji="1" lang="en-US" altLang="ja-JP" sz="8000" dirty="0" smtClean="0">
              <a:latin typeface="HGP創英角ﾎﾟｯﾌﾟ体" panose="040B0A00000000000000" pitchFamily="50" charset="-128"/>
              <a:ea typeface="HGP創英角ﾎﾟｯﾌﾟ体" panose="040B0A00000000000000" pitchFamily="50" charset="-128"/>
              <a:cs typeface="ヒラギノ角ゴ Std W8"/>
            </a:endParaRPr>
          </a:p>
          <a:p>
            <a:pPr marL="0" indent="0">
              <a:buNone/>
            </a:pPr>
            <a:endParaRPr kumimoji="1" lang="en-US" altLang="ja-JP" sz="8000" dirty="0" smtClean="0"/>
          </a:p>
        </p:txBody>
      </p:sp>
      <p:sp>
        <p:nvSpPr>
          <p:cNvPr id="2" name="スライド番号プレースホルダー 1"/>
          <p:cNvSpPr>
            <a:spLocks noGrp="1"/>
          </p:cNvSpPr>
          <p:nvPr>
            <p:ph type="sldNum" sz="quarter" idx="12"/>
          </p:nvPr>
        </p:nvSpPr>
        <p:spPr/>
        <p:txBody>
          <a:bodyPr/>
          <a:lstStyle/>
          <a:p>
            <a:fld id="{D235492C-57CB-1E43-8014-2539370A9343}" type="slidenum">
              <a:rPr kumimoji="1" lang="ja-JP" altLang="en-US" smtClean="0"/>
              <a:t>2</a:t>
            </a:fld>
            <a:endParaRPr kumimoji="1" lang="ja-JP" altLang="en-US"/>
          </a:p>
        </p:txBody>
      </p:sp>
    </p:spTree>
    <p:extLst>
      <p:ext uri="{BB962C8B-B14F-4D97-AF65-F5344CB8AC3E}">
        <p14:creationId xmlns:p14="http://schemas.microsoft.com/office/powerpoint/2010/main" val="3763963984"/>
      </p:ext>
    </p:extLst>
  </p:cSld>
  <p:clrMapOvr>
    <a:masterClrMapping/>
  </p:clrMapOvr>
  <mc:AlternateContent xmlns:mc="http://schemas.openxmlformats.org/markup-compatibility/2006" xmlns:p14="http://schemas.microsoft.com/office/powerpoint/2010/main">
    <mc:Choice Requires="p14">
      <p:transition spd="slow" p14:dur="2000" advTm="16707"/>
    </mc:Choice>
    <mc:Fallback xmlns="">
      <p:transition xmlns:p14="http://schemas.microsoft.com/office/powerpoint/2010/main" spd="slow" advTm="16707"/>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20</a:t>
            </a:fld>
            <a:endParaRPr kumimoji="1" lang="ja-JP" altLang="en-US"/>
          </a:p>
        </p:txBody>
      </p:sp>
      <p:sp>
        <p:nvSpPr>
          <p:cNvPr id="22" name="正方形/長方形 21"/>
          <p:cNvSpPr/>
          <p:nvPr/>
        </p:nvSpPr>
        <p:spPr>
          <a:xfrm>
            <a:off x="5241924" y="362216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5329748" y="372523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t>公営墓地</a:t>
            </a:r>
            <a:endParaRPr lang="en-US" altLang="ja-JP" sz="3200" dirty="0" smtClean="0"/>
          </a:p>
        </p:txBody>
      </p:sp>
      <p:sp>
        <p:nvSpPr>
          <p:cNvPr id="17" name="正方形/長方形 16"/>
          <p:cNvSpPr/>
          <p:nvPr/>
        </p:nvSpPr>
        <p:spPr>
          <a:xfrm>
            <a:off x="98982" y="3748473"/>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霊園墓地</a:t>
            </a:r>
            <a:endParaRPr kumimoji="1" lang="ja-JP" altLang="en-US" dirty="0"/>
          </a:p>
        </p:txBody>
      </p:sp>
      <p:sp>
        <p:nvSpPr>
          <p:cNvPr id="18" name="正方形/長方形 17"/>
          <p:cNvSpPr/>
          <p:nvPr/>
        </p:nvSpPr>
        <p:spPr>
          <a:xfrm>
            <a:off x="1386506"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寺院境内</a:t>
            </a:r>
            <a:endParaRPr lang="en-US" altLang="ja-JP" dirty="0" smtClean="0"/>
          </a:p>
          <a:p>
            <a:pPr algn="ctr"/>
            <a:r>
              <a:rPr lang="ja-JP" altLang="en-US" dirty="0" smtClean="0"/>
              <a:t>墓地</a:t>
            </a:r>
            <a:endParaRPr lang="en-US" altLang="ja-JP" dirty="0" smtClean="0"/>
          </a:p>
        </p:txBody>
      </p:sp>
      <p:sp>
        <p:nvSpPr>
          <p:cNvPr id="19" name="正方形/長方形 18"/>
          <p:cNvSpPr/>
          <p:nvPr/>
        </p:nvSpPr>
        <p:spPr>
          <a:xfrm>
            <a:off x="2681346" y="3740724"/>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個人型</a:t>
            </a:r>
            <a:endParaRPr lang="en-US" altLang="ja-JP" dirty="0" smtClean="0"/>
          </a:p>
          <a:p>
            <a:pPr algn="ctr"/>
            <a:r>
              <a:rPr lang="ja-JP" altLang="en-US" dirty="0" smtClean="0"/>
              <a:t>墓地</a:t>
            </a:r>
            <a:endParaRPr lang="en-US" altLang="ja-JP" dirty="0" smtClean="0"/>
          </a:p>
        </p:txBody>
      </p:sp>
      <p:sp>
        <p:nvSpPr>
          <p:cNvPr id="20" name="正方形/長方形 19"/>
          <p:cNvSpPr/>
          <p:nvPr/>
        </p:nvSpPr>
        <p:spPr>
          <a:xfrm>
            <a:off x="7754750" y="3748472"/>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新しい形態</a:t>
            </a:r>
            <a:endParaRPr lang="en-US" altLang="ja-JP" dirty="0" smtClean="0"/>
          </a:p>
          <a:p>
            <a:pPr algn="ctr"/>
            <a:r>
              <a:rPr lang="ja-JP" altLang="en-US" dirty="0" smtClean="0"/>
              <a:t>のもの</a:t>
            </a:r>
            <a:endParaRPr lang="en-US" altLang="ja-JP" dirty="0" smtClean="0"/>
          </a:p>
        </p:txBody>
      </p:sp>
      <p:sp>
        <p:nvSpPr>
          <p:cNvPr id="23" name="正方形/長方形 22"/>
          <p:cNvSpPr/>
          <p:nvPr/>
        </p:nvSpPr>
        <p:spPr>
          <a:xfrm>
            <a:off x="3957628"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村落型</a:t>
            </a:r>
            <a:endParaRPr lang="en-US" altLang="ja-JP" dirty="0"/>
          </a:p>
          <a:p>
            <a:pPr algn="ctr"/>
            <a:r>
              <a:rPr lang="ja-JP" altLang="en-US" dirty="0"/>
              <a:t>共同墓地</a:t>
            </a:r>
            <a:endParaRPr lang="en-US" altLang="ja-JP" dirty="0"/>
          </a:p>
        </p:txBody>
      </p:sp>
      <p:cxnSp>
        <p:nvCxnSpPr>
          <p:cNvPr id="16" name="カギ線コネクタ 15"/>
          <p:cNvCxnSpPr/>
          <p:nvPr/>
        </p:nvCxnSpPr>
        <p:spPr>
          <a:xfrm flipV="1">
            <a:off x="674871" y="3082423"/>
            <a:ext cx="4508830" cy="666050"/>
          </a:xfrm>
          <a:prstGeom prst="bentConnector3">
            <a:avLst>
              <a:gd name="adj1" fmla="val 190"/>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a:stCxn id="20" idx="0"/>
          </p:cNvCxnSpPr>
          <p:nvPr/>
        </p:nvCxnSpPr>
        <p:spPr>
          <a:xfrm rot="16200000" flipV="1">
            <a:off x="6466572" y="1799551"/>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4562921"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6471670"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3287899"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2017826"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2" y="2540289"/>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43512"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2595501219"/>
      </p:ext>
    </p:extLst>
  </p:cSld>
  <p:clrMapOvr>
    <a:masterClrMapping/>
  </p:clrMapOvr>
  <mc:AlternateContent xmlns:mc="http://schemas.openxmlformats.org/markup-compatibility/2006" xmlns:p14="http://schemas.microsoft.com/office/powerpoint/2010/main">
    <mc:Choice Requires="p14">
      <p:transition spd="slow" p14:dur="2000" advTm="3743"/>
    </mc:Choice>
    <mc:Fallback xmlns="">
      <p:transition xmlns:p14="http://schemas.microsoft.com/office/powerpoint/2010/main" spd="slow" advTm="3743"/>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lang="ja-JP" altLang="en-US" dirty="0" smtClean="0"/>
              <a:t>公営墓地</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21</a:t>
            </a:fld>
            <a:endParaRPr kumimoji="1" lang="ja-JP" altLang="en-US"/>
          </a:p>
        </p:txBody>
      </p:sp>
      <p:pic>
        <p:nvPicPr>
          <p:cNvPr id="7" name="図 6"/>
          <p:cNvPicPr>
            <a:picLocks noChangeAspect="1"/>
          </p:cNvPicPr>
          <p:nvPr/>
        </p:nvPicPr>
        <p:blipFill rotWithShape="1">
          <a:blip r:embed="rId4" cstate="print">
            <a:extLst>
              <a:ext uri="{28A0092B-C50C-407E-A947-70E740481C1C}">
                <a14:useLocalDpi xmlns:a14="http://schemas.microsoft.com/office/drawing/2010/main"/>
              </a:ext>
            </a:extLst>
          </a:blip>
          <a:srcRect l="-1016" b="-678"/>
          <a:stretch/>
        </p:blipFill>
        <p:spPr>
          <a:xfrm>
            <a:off x="1108720" y="1525555"/>
            <a:ext cx="6680613" cy="4667373"/>
          </a:xfrm>
          <a:prstGeom prst="rect">
            <a:avLst/>
          </a:prstGeom>
          <a:ln>
            <a:solidFill>
              <a:schemeClr val="tx1"/>
            </a:solidFill>
          </a:ln>
        </p:spPr>
      </p:pic>
      <p:sp>
        <p:nvSpPr>
          <p:cNvPr id="9" name="テキスト ボックス 8"/>
          <p:cNvSpPr txBox="1"/>
          <p:nvPr/>
        </p:nvSpPr>
        <p:spPr>
          <a:xfrm>
            <a:off x="1305892" y="5808722"/>
            <a:ext cx="5199329" cy="276999"/>
          </a:xfrm>
          <a:prstGeom prst="rect">
            <a:avLst/>
          </a:prstGeom>
          <a:noFill/>
          <a:ln>
            <a:noFill/>
          </a:ln>
        </p:spPr>
        <p:txBody>
          <a:bodyPr wrap="square" rtlCol="0">
            <a:spAutoFit/>
          </a:bodyPr>
          <a:lstStyle/>
          <a:p>
            <a:r>
              <a:rPr lang="en-US" altLang="ja-JP" sz="1200" kern="1200" dirty="0">
                <a:solidFill>
                  <a:schemeClr val="bg1"/>
                </a:solidFill>
              </a:rPr>
              <a:t>http://www.bluemileu.com/hakajimai-basis.html</a:t>
            </a:r>
            <a:endParaRPr kumimoji="1" lang="ja-JP" altLang="en-US" sz="1200" kern="1200" dirty="0">
              <a:solidFill>
                <a:schemeClr val="bg1"/>
              </a:solidFill>
            </a:endParaRPr>
          </a:p>
        </p:txBody>
      </p:sp>
      <p:sp>
        <p:nvSpPr>
          <p:cNvPr id="10" name="爆発 1 9"/>
          <p:cNvSpPr/>
          <p:nvPr/>
        </p:nvSpPr>
        <p:spPr>
          <a:xfrm>
            <a:off x="3118556" y="1181001"/>
            <a:ext cx="5431393" cy="2840665"/>
          </a:xfrm>
          <a:prstGeom prst="irregularSeal1">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a:p>
        </p:txBody>
      </p:sp>
      <p:sp>
        <p:nvSpPr>
          <p:cNvPr id="11" name="テキスト ボックス 10"/>
          <p:cNvSpPr txBox="1"/>
          <p:nvPr/>
        </p:nvSpPr>
        <p:spPr>
          <a:xfrm>
            <a:off x="4172008" y="2222362"/>
            <a:ext cx="3107942" cy="1200329"/>
          </a:xfrm>
          <a:prstGeom prst="rect">
            <a:avLst/>
          </a:prstGeom>
          <a:noFill/>
        </p:spPr>
        <p:txBody>
          <a:bodyPr wrap="none" rtlCol="0">
            <a:spAutoFit/>
          </a:bodyPr>
          <a:lstStyle/>
          <a:p>
            <a:r>
              <a:rPr lang="ja-JP" altLang="en-US" sz="3600" dirty="0"/>
              <a:t>つくばにない！</a:t>
            </a:r>
          </a:p>
          <a:p>
            <a:endParaRPr kumimoji="1" lang="ja-JP" altLang="en-US" sz="3600" dirty="0"/>
          </a:p>
        </p:txBody>
      </p:sp>
    </p:spTree>
    <p:custDataLst>
      <p:tags r:id="rId1"/>
    </p:custDataLst>
    <p:extLst>
      <p:ext uri="{BB962C8B-B14F-4D97-AF65-F5344CB8AC3E}">
        <p14:creationId xmlns:p14="http://schemas.microsoft.com/office/powerpoint/2010/main" val="3549893909"/>
      </p:ext>
    </p:extLst>
  </p:cSld>
  <p:clrMapOvr>
    <a:masterClrMapping/>
  </p:clrMapOvr>
  <mc:AlternateContent xmlns:mc="http://schemas.openxmlformats.org/markup-compatibility/2006" xmlns:p14="http://schemas.microsoft.com/office/powerpoint/2010/main">
    <mc:Choice Requires="p14">
      <p:transition spd="slow" p14:dur="2000" advTm="20556"/>
    </mc:Choice>
    <mc:Fallback xmlns="">
      <p:transition xmlns:p14="http://schemas.microsoft.com/office/powerpoint/2010/main" spd="slow" advTm="205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22</a:t>
            </a:fld>
            <a:endParaRPr kumimoji="1" lang="ja-JP" altLang="en-US"/>
          </a:p>
        </p:txBody>
      </p:sp>
      <p:sp>
        <p:nvSpPr>
          <p:cNvPr id="22" name="正方形/長方形 21"/>
          <p:cNvSpPr/>
          <p:nvPr/>
        </p:nvSpPr>
        <p:spPr>
          <a:xfrm>
            <a:off x="6635844" y="362216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6723668" y="372523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t>新しい形態</a:t>
            </a:r>
            <a:endParaRPr lang="en-US" altLang="ja-JP" sz="3200" dirty="0" smtClean="0"/>
          </a:p>
          <a:p>
            <a:pPr algn="ctr"/>
            <a:r>
              <a:rPr lang="ja-JP" altLang="en-US" sz="3200" dirty="0" smtClean="0"/>
              <a:t>のもの</a:t>
            </a:r>
            <a:endParaRPr lang="en-US" altLang="ja-JP" sz="3200" dirty="0" smtClean="0"/>
          </a:p>
        </p:txBody>
      </p:sp>
      <p:sp>
        <p:nvSpPr>
          <p:cNvPr id="17" name="正方形/長方形 16"/>
          <p:cNvSpPr/>
          <p:nvPr/>
        </p:nvSpPr>
        <p:spPr>
          <a:xfrm>
            <a:off x="98982" y="3748473"/>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霊園墓地</a:t>
            </a:r>
            <a:endParaRPr kumimoji="1" lang="ja-JP" altLang="en-US" dirty="0"/>
          </a:p>
        </p:txBody>
      </p:sp>
      <p:sp>
        <p:nvSpPr>
          <p:cNvPr id="18" name="正方形/長方形 17"/>
          <p:cNvSpPr/>
          <p:nvPr/>
        </p:nvSpPr>
        <p:spPr>
          <a:xfrm>
            <a:off x="1386506"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寺院境内</a:t>
            </a:r>
            <a:endParaRPr lang="en-US" altLang="ja-JP" dirty="0" smtClean="0"/>
          </a:p>
          <a:p>
            <a:pPr algn="ctr"/>
            <a:r>
              <a:rPr lang="ja-JP" altLang="en-US" dirty="0" smtClean="0"/>
              <a:t>墓地</a:t>
            </a:r>
            <a:endParaRPr lang="en-US" altLang="ja-JP" dirty="0" smtClean="0"/>
          </a:p>
        </p:txBody>
      </p:sp>
      <p:sp>
        <p:nvSpPr>
          <p:cNvPr id="19" name="正方形/長方形 18"/>
          <p:cNvSpPr/>
          <p:nvPr/>
        </p:nvSpPr>
        <p:spPr>
          <a:xfrm>
            <a:off x="2681346" y="3740724"/>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個人型</a:t>
            </a:r>
            <a:endParaRPr lang="en-US" altLang="ja-JP" dirty="0" smtClean="0"/>
          </a:p>
          <a:p>
            <a:pPr algn="ctr"/>
            <a:r>
              <a:rPr lang="ja-JP" altLang="en-US" dirty="0" smtClean="0"/>
              <a:t>墓地</a:t>
            </a:r>
            <a:endParaRPr lang="en-US" altLang="ja-JP" dirty="0" smtClean="0"/>
          </a:p>
        </p:txBody>
      </p:sp>
      <p:sp>
        <p:nvSpPr>
          <p:cNvPr id="20" name="正方形/長方形 19"/>
          <p:cNvSpPr/>
          <p:nvPr/>
        </p:nvSpPr>
        <p:spPr>
          <a:xfrm>
            <a:off x="5247302" y="3747471"/>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公営墓地</a:t>
            </a:r>
            <a:endParaRPr lang="en-US" altLang="ja-JP" dirty="0" smtClean="0"/>
          </a:p>
        </p:txBody>
      </p:sp>
      <p:sp>
        <p:nvSpPr>
          <p:cNvPr id="23" name="正方形/長方形 22"/>
          <p:cNvSpPr/>
          <p:nvPr/>
        </p:nvSpPr>
        <p:spPr>
          <a:xfrm>
            <a:off x="3957628" y="3748473"/>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村落型</a:t>
            </a:r>
            <a:endParaRPr lang="en-US" altLang="ja-JP" dirty="0"/>
          </a:p>
          <a:p>
            <a:pPr algn="ctr"/>
            <a:r>
              <a:rPr lang="ja-JP" altLang="en-US" dirty="0"/>
              <a:t>共同墓地</a:t>
            </a:r>
            <a:endParaRPr lang="en-US" altLang="ja-JP" dirty="0"/>
          </a:p>
        </p:txBody>
      </p:sp>
      <p:cxnSp>
        <p:nvCxnSpPr>
          <p:cNvPr id="16" name="カギ線コネクタ 15"/>
          <p:cNvCxnSpPr/>
          <p:nvPr/>
        </p:nvCxnSpPr>
        <p:spPr>
          <a:xfrm flipV="1">
            <a:off x="674871" y="3082423"/>
            <a:ext cx="4033651" cy="666050"/>
          </a:xfrm>
          <a:prstGeom prst="bentConnector3">
            <a:avLst>
              <a:gd name="adj1" fmla="val 466"/>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p:nvPr/>
        </p:nvCxnSpPr>
        <p:spPr>
          <a:xfrm rot="16200000" flipV="1">
            <a:off x="5944929" y="1791803"/>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4562921"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5929575"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3287899"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2017826" y="3074673"/>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2" y="2540289"/>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43512"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3165130737"/>
      </p:ext>
    </p:extLst>
  </p:cSld>
  <p:clrMapOvr>
    <a:masterClrMapping/>
  </p:clrMapOvr>
  <mc:AlternateContent xmlns:mc="http://schemas.openxmlformats.org/markup-compatibility/2006" xmlns:p14="http://schemas.microsoft.com/office/powerpoint/2010/main">
    <mc:Choice Requires="p14">
      <p:transition spd="slow" p14:dur="2000" advTm="8668"/>
    </mc:Choice>
    <mc:Fallback xmlns="">
      <p:transition xmlns:p14="http://schemas.microsoft.com/office/powerpoint/2010/main" spd="slow" advTm="8668"/>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lang="ja-JP" altLang="en-US" dirty="0" smtClean="0"/>
              <a:t>新しい形態の墓地</a:t>
            </a:r>
            <a:endParaRPr kumimoji="1" lang="ja-JP" altLang="en-US" dirty="0"/>
          </a:p>
        </p:txBody>
      </p:sp>
      <p:pic>
        <p:nvPicPr>
          <p:cNvPr id="17" name="図 1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31844" y="1960537"/>
            <a:ext cx="3948014" cy="3377481"/>
          </a:xfrm>
          <a:prstGeom prst="rect">
            <a:avLst/>
          </a:prstGeom>
          <a:ln>
            <a:solidFill>
              <a:schemeClr val="tx1"/>
            </a:solidFill>
          </a:ln>
        </p:spPr>
      </p:pic>
      <p:pic>
        <p:nvPicPr>
          <p:cNvPr id="3" name="図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37461" y="1960537"/>
            <a:ext cx="4122168" cy="3349107"/>
          </a:xfrm>
          <a:prstGeom prst="rect">
            <a:avLst/>
          </a:prstGeom>
          <a:ln>
            <a:solidFill>
              <a:schemeClr val="tx1"/>
            </a:solidFill>
          </a:ln>
        </p:spPr>
      </p:pic>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23</a:t>
            </a:fld>
            <a:endParaRPr kumimoji="1" lang="ja-JP" altLang="en-US"/>
          </a:p>
        </p:txBody>
      </p:sp>
      <p:sp>
        <p:nvSpPr>
          <p:cNvPr id="5" name="テキスト ボックス 4"/>
          <p:cNvSpPr txBox="1"/>
          <p:nvPr/>
        </p:nvSpPr>
        <p:spPr>
          <a:xfrm>
            <a:off x="960284" y="1482094"/>
            <a:ext cx="2562721" cy="461665"/>
          </a:xfrm>
          <a:prstGeom prst="rect">
            <a:avLst/>
          </a:prstGeom>
          <a:noFill/>
        </p:spPr>
        <p:txBody>
          <a:bodyPr wrap="none" rtlCol="0">
            <a:spAutoFit/>
          </a:bodyPr>
          <a:lstStyle/>
          <a:p>
            <a:r>
              <a:rPr kumimoji="1" lang="ja-JP" altLang="en-US" sz="2400" dirty="0" smtClean="0"/>
              <a:t>インターネット墓地</a:t>
            </a:r>
            <a:endParaRPr kumimoji="1" lang="ja-JP" altLang="en-US" sz="2400" dirty="0"/>
          </a:p>
        </p:txBody>
      </p:sp>
      <p:sp>
        <p:nvSpPr>
          <p:cNvPr id="9" name="テキスト ボックス 8"/>
          <p:cNvSpPr txBox="1"/>
          <p:nvPr/>
        </p:nvSpPr>
        <p:spPr>
          <a:xfrm>
            <a:off x="6320880" y="1478494"/>
            <a:ext cx="1107996" cy="461665"/>
          </a:xfrm>
          <a:prstGeom prst="rect">
            <a:avLst/>
          </a:prstGeom>
          <a:noFill/>
        </p:spPr>
        <p:txBody>
          <a:bodyPr wrap="none" rtlCol="0">
            <a:spAutoFit/>
          </a:bodyPr>
          <a:lstStyle/>
          <a:p>
            <a:r>
              <a:rPr lang="ja-JP" altLang="en-US" sz="2400" dirty="0" smtClean="0"/>
              <a:t>樹木葬</a:t>
            </a:r>
            <a:endParaRPr kumimoji="1" lang="ja-JP" altLang="en-US" sz="2400" dirty="0"/>
          </a:p>
        </p:txBody>
      </p:sp>
      <p:sp>
        <p:nvSpPr>
          <p:cNvPr id="11" name="テキスト ボックス 10"/>
          <p:cNvSpPr txBox="1"/>
          <p:nvPr/>
        </p:nvSpPr>
        <p:spPr>
          <a:xfrm>
            <a:off x="308007" y="5032645"/>
            <a:ext cx="3971851" cy="276999"/>
          </a:xfrm>
          <a:prstGeom prst="rect">
            <a:avLst/>
          </a:prstGeom>
          <a:noFill/>
        </p:spPr>
        <p:txBody>
          <a:bodyPr wrap="square" rtlCol="0">
            <a:spAutoFit/>
          </a:bodyPr>
          <a:lstStyle/>
          <a:p>
            <a:r>
              <a:rPr lang="en-US" altLang="ja-JP" sz="1200" dirty="0"/>
              <a:t>http://</a:t>
            </a:r>
            <a:r>
              <a:rPr lang="en-US" altLang="ja-JP" sz="1200" dirty="0" err="1"/>
              <a:t>www.i-can.jp</a:t>
            </a:r>
            <a:r>
              <a:rPr lang="en-US" altLang="ja-JP" sz="1200" dirty="0"/>
              <a:t>/</a:t>
            </a:r>
            <a:r>
              <a:rPr lang="en-US" altLang="ja-JP" sz="1200" dirty="0" err="1"/>
              <a:t>sousou</a:t>
            </a:r>
            <a:r>
              <a:rPr lang="en-US" altLang="ja-JP" sz="1200" dirty="0"/>
              <a:t>/</a:t>
            </a:r>
            <a:endParaRPr kumimoji="1" lang="ja-JP" altLang="en-US" sz="1200" dirty="0"/>
          </a:p>
        </p:txBody>
      </p:sp>
      <p:sp>
        <p:nvSpPr>
          <p:cNvPr id="8" name="テキスト ボックス 7"/>
          <p:cNvSpPr txBox="1"/>
          <p:nvPr/>
        </p:nvSpPr>
        <p:spPr>
          <a:xfrm>
            <a:off x="3414586" y="5749645"/>
            <a:ext cx="3570709" cy="461665"/>
          </a:xfrm>
          <a:prstGeom prst="rect">
            <a:avLst/>
          </a:prstGeom>
          <a:noFill/>
        </p:spPr>
        <p:txBody>
          <a:bodyPr wrap="square" rtlCol="0">
            <a:spAutoFit/>
          </a:bodyPr>
          <a:lstStyle/>
          <a:p>
            <a:r>
              <a:rPr lang="ja-JP" altLang="en-US" sz="2400" dirty="0" smtClean="0"/>
              <a:t>その他　散骨</a:t>
            </a:r>
            <a:r>
              <a:rPr lang="en-US" altLang="ja-JP" sz="2400" dirty="0" smtClean="0"/>
              <a:t> etc…</a:t>
            </a:r>
            <a:endParaRPr kumimoji="1" lang="ja-JP" altLang="en-US" sz="2400" dirty="0"/>
          </a:p>
        </p:txBody>
      </p:sp>
      <p:sp>
        <p:nvSpPr>
          <p:cNvPr id="6" name="テキスト ボックス 5"/>
          <p:cNvSpPr txBox="1"/>
          <p:nvPr/>
        </p:nvSpPr>
        <p:spPr>
          <a:xfrm>
            <a:off x="4871766" y="5032645"/>
            <a:ext cx="2557110" cy="276999"/>
          </a:xfrm>
          <a:prstGeom prst="rect">
            <a:avLst/>
          </a:prstGeom>
          <a:noFill/>
        </p:spPr>
        <p:txBody>
          <a:bodyPr wrap="none" rtlCol="0">
            <a:spAutoFit/>
          </a:bodyPr>
          <a:lstStyle/>
          <a:p>
            <a:r>
              <a:rPr lang="en-US" altLang="ja-JP" sz="1200" dirty="0"/>
              <a:t>http://</a:t>
            </a:r>
            <a:r>
              <a:rPr lang="en-US" altLang="ja-JP" sz="1200" dirty="0" err="1"/>
              <a:t>ameblo.jp</a:t>
            </a:r>
            <a:r>
              <a:rPr lang="en-US" altLang="ja-JP" sz="1200" dirty="0"/>
              <a:t>/universe-ceremony/</a:t>
            </a:r>
            <a:endParaRPr kumimoji="1" lang="ja-JP" altLang="en-US" sz="1200" dirty="0"/>
          </a:p>
        </p:txBody>
      </p:sp>
    </p:spTree>
    <p:extLst>
      <p:ext uri="{BB962C8B-B14F-4D97-AF65-F5344CB8AC3E}">
        <p14:creationId xmlns:p14="http://schemas.microsoft.com/office/powerpoint/2010/main" val="219297857"/>
      </p:ext>
    </p:extLst>
  </p:cSld>
  <p:clrMapOvr>
    <a:masterClrMapping/>
  </p:clrMapOvr>
  <mc:AlternateContent xmlns:mc="http://schemas.openxmlformats.org/markup-compatibility/2006" xmlns:p14="http://schemas.microsoft.com/office/powerpoint/2010/main">
    <mc:Choice Requires="p14">
      <p:transition spd="slow" p14:dur="2000" advTm="27487"/>
    </mc:Choice>
    <mc:Fallback xmlns="">
      <p:transition xmlns:p14="http://schemas.microsoft.com/office/powerpoint/2010/main" spd="slow" advTm="27487"/>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私たちの予想</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pPr marL="0" indent="0">
              <a:buNone/>
            </a:pPr>
            <a:r>
              <a:rPr lang="ja-JP" altLang="en-US" sz="4000" b="1" dirty="0" smtClean="0">
                <a:solidFill>
                  <a:srgbClr val="000000"/>
                </a:solidFill>
              </a:rPr>
              <a:t>１．つくば市</a:t>
            </a:r>
            <a:r>
              <a:rPr kumimoji="1" lang="ja-JP" altLang="en-US" sz="4000" b="1" dirty="0" smtClean="0">
                <a:solidFill>
                  <a:srgbClr val="000000"/>
                </a:solidFill>
              </a:rPr>
              <a:t>は</a:t>
            </a:r>
            <a:r>
              <a:rPr lang="ja-JP" altLang="en-US" sz="4000" b="1" dirty="0" smtClean="0">
                <a:solidFill>
                  <a:srgbClr val="000000"/>
                </a:solidFill>
              </a:rPr>
              <a:t>墓地について</a:t>
            </a:r>
            <a:endParaRPr lang="en-US" altLang="ja-JP" sz="4000" b="1" dirty="0">
              <a:solidFill>
                <a:srgbClr val="000000"/>
              </a:solidFill>
            </a:endParaRPr>
          </a:p>
          <a:p>
            <a:pPr marL="0" indent="0">
              <a:buNone/>
            </a:pPr>
            <a:r>
              <a:rPr lang="en-US" altLang="ja-JP" sz="4000" b="1" dirty="0" smtClean="0">
                <a:solidFill>
                  <a:srgbClr val="000000"/>
                </a:solidFill>
              </a:rPr>
              <a:t>								</a:t>
            </a:r>
            <a:r>
              <a:rPr lang="ja-JP" altLang="en-US" sz="4000" b="1" dirty="0" smtClean="0">
                <a:solidFill>
                  <a:srgbClr val="000000"/>
                </a:solidFill>
              </a:rPr>
              <a:t>計画</a:t>
            </a:r>
            <a:r>
              <a:rPr kumimoji="1" lang="ja-JP" altLang="en-US" sz="4000" b="1" dirty="0" smtClean="0">
                <a:solidFill>
                  <a:srgbClr val="000000"/>
                </a:solidFill>
              </a:rPr>
              <a:t>していない</a:t>
            </a:r>
            <a:r>
              <a:rPr lang="ja-JP" altLang="en-US" sz="4000" b="1" dirty="0" smtClean="0">
                <a:solidFill>
                  <a:srgbClr val="000000"/>
                </a:solidFill>
              </a:rPr>
              <a:t>。</a:t>
            </a:r>
            <a:endParaRPr lang="en-US" altLang="ja-JP" sz="4000" b="1" dirty="0" smtClean="0">
              <a:solidFill>
                <a:srgbClr val="000000"/>
              </a:solidFill>
            </a:endParaRPr>
          </a:p>
          <a:p>
            <a:pPr marL="0" indent="0">
              <a:buNone/>
            </a:pPr>
            <a:endParaRPr lang="en-US" altLang="ja-JP" sz="4000" b="1" dirty="0" smtClean="0">
              <a:solidFill>
                <a:srgbClr val="000000"/>
              </a:solidFill>
            </a:endParaRPr>
          </a:p>
          <a:p>
            <a:pPr marL="0" indent="0">
              <a:buNone/>
            </a:pPr>
            <a:r>
              <a:rPr lang="ja-JP" altLang="en-US" sz="4000" b="1" dirty="0" smtClean="0">
                <a:solidFill>
                  <a:srgbClr val="000000"/>
                </a:solidFill>
              </a:rPr>
              <a:t>２．他のニュータウンでも</a:t>
            </a:r>
            <a:endParaRPr lang="en-US" altLang="ja-JP" sz="4000" b="1" dirty="0" smtClean="0">
              <a:solidFill>
                <a:srgbClr val="000000"/>
              </a:solidFill>
            </a:endParaRPr>
          </a:p>
          <a:p>
            <a:pPr marL="0" indent="0">
              <a:buNone/>
            </a:pPr>
            <a:r>
              <a:rPr lang="en-US" altLang="ja-JP" sz="4000" b="1" dirty="0" smtClean="0">
                <a:solidFill>
                  <a:srgbClr val="000000"/>
                </a:solidFill>
              </a:rPr>
              <a:t>								</a:t>
            </a:r>
            <a:r>
              <a:rPr lang="ja-JP" altLang="en-US" sz="4000" b="1" dirty="0" smtClean="0">
                <a:solidFill>
                  <a:srgbClr val="000000"/>
                </a:solidFill>
              </a:rPr>
              <a:t>計画されていない。</a:t>
            </a:r>
            <a:endParaRPr lang="en-US" altLang="ja-JP" sz="4000" b="1" dirty="0" smtClean="0">
              <a:solidFill>
                <a:srgbClr val="000000"/>
              </a:solidFill>
            </a:endParaRPr>
          </a:p>
          <a:p>
            <a:pPr marL="514350" indent="-514350">
              <a:buFont typeface="+mj-lt"/>
              <a:buAutoNum type="arabicPeriod"/>
            </a:pPr>
            <a:endParaRPr kumimoji="1" lang="en-US" altLang="ja-JP" sz="4000" b="1" dirty="0" smtClean="0">
              <a:solidFill>
                <a:srgbClr val="000000"/>
              </a:solidFill>
            </a:endParaRPr>
          </a:p>
          <a:p>
            <a:pPr marL="0" indent="0">
              <a:buNone/>
            </a:pPr>
            <a:r>
              <a:rPr lang="ja-JP" altLang="en-US" sz="4000" b="1" dirty="0" smtClean="0">
                <a:solidFill>
                  <a:srgbClr val="000000"/>
                </a:solidFill>
              </a:rPr>
              <a:t>３．将来的</a:t>
            </a:r>
            <a:r>
              <a:rPr lang="ja-JP" altLang="en-US" sz="4000" b="1" dirty="0">
                <a:solidFill>
                  <a:srgbClr val="000000"/>
                </a:solidFill>
              </a:rPr>
              <a:t>に</a:t>
            </a:r>
            <a:r>
              <a:rPr lang="ja-JP" altLang="en-US" sz="4000" b="1" dirty="0" smtClean="0">
                <a:solidFill>
                  <a:srgbClr val="000000"/>
                </a:solidFill>
              </a:rPr>
              <a:t>は墓地が不足する。</a:t>
            </a:r>
          </a:p>
        </p:txBody>
      </p:sp>
      <p:cxnSp>
        <p:nvCxnSpPr>
          <p:cNvPr id="7" name="直線コネクタ 6"/>
          <p:cNvCxnSpPr/>
          <p:nvPr/>
        </p:nvCxnSpPr>
        <p:spPr>
          <a:xfrm>
            <a:off x="2754377" y="1220870"/>
            <a:ext cx="3845399" cy="0"/>
          </a:xfrm>
          <a:prstGeom prst="line">
            <a:avLst/>
          </a:prstGeom>
          <a:ln w="381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24</a:t>
            </a:fld>
            <a:endParaRPr kumimoji="1" lang="ja-JP" altLang="en-US"/>
          </a:p>
        </p:txBody>
      </p:sp>
    </p:spTree>
    <p:custDataLst>
      <p:tags r:id="rId1"/>
    </p:custDataLst>
    <p:extLst>
      <p:ext uri="{BB962C8B-B14F-4D97-AF65-F5344CB8AC3E}">
        <p14:creationId xmlns:p14="http://schemas.microsoft.com/office/powerpoint/2010/main" val="1934004214"/>
      </p:ext>
    </p:extLst>
  </p:cSld>
  <p:clrMapOvr>
    <a:masterClrMapping/>
  </p:clrMapOvr>
  <mc:AlternateContent xmlns:mc="http://schemas.openxmlformats.org/markup-compatibility/2006" xmlns:p14="http://schemas.microsoft.com/office/powerpoint/2010/main">
    <mc:Choice Requires="p14">
      <p:transition spd="slow" p14:dur="2000" advTm="79283"/>
    </mc:Choice>
    <mc:Fallback xmlns="">
      <p:transition xmlns:p14="http://schemas.microsoft.com/office/powerpoint/2010/main" spd="slow" advTm="7928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円形吹き出し 5"/>
          <p:cNvSpPr/>
          <p:nvPr/>
        </p:nvSpPr>
        <p:spPr>
          <a:xfrm flipH="1" flipV="1">
            <a:off x="319523" y="-4"/>
            <a:ext cx="7453287" cy="3368037"/>
          </a:xfrm>
          <a:prstGeom prst="wedgeEllipseCallout">
            <a:avLst>
              <a:gd name="adj1" fmla="val -19982"/>
              <a:gd name="adj2" fmla="val -82428"/>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646006" y="274637"/>
            <a:ext cx="6740191" cy="2946161"/>
          </a:xfrm>
        </p:spPr>
        <p:txBody>
          <a:bodyPr>
            <a:noAutofit/>
          </a:bodyPr>
          <a:lstStyle/>
          <a:p>
            <a:r>
              <a:rPr kumimoji="1" lang="ja-JP" altLang="en-US" sz="5400" dirty="0" smtClean="0"/>
              <a:t>つくば市の墓地計画</a:t>
            </a:r>
            <a:r>
              <a:rPr kumimoji="1" lang="en-US" altLang="ja-JP" sz="5400" dirty="0" smtClean="0"/>
              <a:t/>
            </a:r>
            <a:br>
              <a:rPr kumimoji="1" lang="en-US" altLang="ja-JP" sz="5400" dirty="0" smtClean="0"/>
            </a:br>
            <a:r>
              <a:rPr lang="ja-JP" altLang="en-US" sz="5400" dirty="0" smtClean="0"/>
              <a:t>って</a:t>
            </a:r>
            <a:r>
              <a:rPr kumimoji="1" lang="ja-JP" altLang="en-US" sz="5400" dirty="0" smtClean="0"/>
              <a:t>どうなってるの？</a:t>
            </a:r>
            <a:endParaRPr kumimoji="1" lang="ja-JP" altLang="en-US" sz="5400" dirty="0"/>
          </a:p>
        </p:txBody>
      </p:sp>
      <p:pic>
        <p:nvPicPr>
          <p:cNvPr id="5" name="図 4"/>
          <p:cNvPicPr>
            <a:picLocks noChangeAspect="1"/>
          </p:cNvPicPr>
          <p:nvPr/>
        </p:nvPicPr>
        <p:blipFill>
          <a:blip r:embed="rId2"/>
          <a:stretch>
            <a:fillRect/>
          </a:stretch>
        </p:blipFill>
        <p:spPr>
          <a:xfrm>
            <a:off x="4494546" y="2208546"/>
            <a:ext cx="4649453" cy="4649453"/>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006" y="3699927"/>
            <a:ext cx="2463118" cy="2836805"/>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25</a:t>
            </a:fld>
            <a:endParaRPr kumimoji="1" lang="ja-JP" altLang="en-US"/>
          </a:p>
        </p:txBody>
      </p:sp>
    </p:spTree>
    <p:extLst>
      <p:ext uri="{BB962C8B-B14F-4D97-AF65-F5344CB8AC3E}">
        <p14:creationId xmlns:p14="http://schemas.microsoft.com/office/powerpoint/2010/main" val="3036401827"/>
      </p:ext>
    </p:extLst>
  </p:cSld>
  <p:clrMapOvr>
    <a:masterClrMapping/>
  </p:clrMapOvr>
  <mc:AlternateContent xmlns:mc="http://schemas.openxmlformats.org/markup-compatibility/2006" xmlns:p14="http://schemas.microsoft.com/office/powerpoint/2010/main">
    <mc:Choice Requires="p14">
      <p:transition spd="slow" p14:dur="2000" advTm="3446"/>
    </mc:Choice>
    <mc:Fallback xmlns="">
      <p:transition xmlns:p14="http://schemas.microsoft.com/office/powerpoint/2010/main" spd="slow" advTm="3446"/>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605055" y="5467863"/>
            <a:ext cx="1073245" cy="523220"/>
          </a:xfrm>
          <a:prstGeom prst="rect">
            <a:avLst/>
          </a:prstGeom>
          <a:noFill/>
        </p:spPr>
        <p:txBody>
          <a:bodyPr wrap="square" rtlCol="0">
            <a:spAutoFit/>
          </a:bodyPr>
          <a:lstStyle/>
          <a:p>
            <a:pPr algn="ctr"/>
            <a:r>
              <a:rPr lang="ja-JP" altLang="en-US" sz="2800" dirty="0" smtClean="0">
                <a:solidFill>
                  <a:srgbClr val="FFFFFF"/>
                </a:solidFill>
              </a:rPr>
              <a:t>仮説</a:t>
            </a:r>
            <a:endParaRPr kumimoji="1" lang="ja-JP" altLang="en-US" sz="2800" dirty="0">
              <a:solidFill>
                <a:srgbClr val="FFFFFF"/>
              </a:solidFill>
            </a:endParaRPr>
          </a:p>
        </p:txBody>
      </p:sp>
      <p:pic>
        <p:nvPicPr>
          <p:cNvPr id="6" name="図 5" descr="sales_eigyou_ma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39321" y="2504574"/>
            <a:ext cx="3092393" cy="4216901"/>
          </a:xfrm>
          <a:prstGeom prst="rect">
            <a:avLst/>
          </a:prstGeom>
        </p:spPr>
      </p:pic>
      <p:sp>
        <p:nvSpPr>
          <p:cNvPr id="14" name="角丸四角形吹き出し 13"/>
          <p:cNvSpPr/>
          <p:nvPr/>
        </p:nvSpPr>
        <p:spPr>
          <a:xfrm>
            <a:off x="439593" y="3424844"/>
            <a:ext cx="6113607" cy="2566239"/>
          </a:xfrm>
          <a:prstGeom prst="wedgeRoundRectCallout">
            <a:avLst>
              <a:gd name="adj1" fmla="val 54123"/>
              <a:gd name="adj2" fmla="val 674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2" name="テキスト ボックス 11"/>
          <p:cNvSpPr txBox="1"/>
          <p:nvPr/>
        </p:nvSpPr>
        <p:spPr>
          <a:xfrm>
            <a:off x="605056" y="3582033"/>
            <a:ext cx="5734266" cy="1384995"/>
          </a:xfrm>
          <a:prstGeom prst="rect">
            <a:avLst/>
          </a:prstGeom>
          <a:noFill/>
        </p:spPr>
        <p:txBody>
          <a:bodyPr wrap="square" rtlCol="0">
            <a:spAutoFit/>
          </a:bodyPr>
          <a:lstStyle/>
          <a:p>
            <a:r>
              <a:rPr lang="en-US" altLang="ja-JP" sz="2800" dirty="0" smtClean="0">
                <a:latin typeface="HGPｺﾞｼｯｸE" panose="020B0900000000000000" pitchFamily="50" charset="-128"/>
                <a:ea typeface="HGPｺﾞｼｯｸE" panose="020B0900000000000000" pitchFamily="50" charset="-128"/>
              </a:rPr>
              <a:t>Q</a:t>
            </a:r>
            <a:r>
              <a:rPr lang="ja-JP" altLang="en-US" sz="2800" dirty="0" smtClean="0">
                <a:latin typeface="HGPｺﾞｼｯｸE" panose="020B0900000000000000" pitchFamily="50" charset="-128"/>
                <a:ea typeface="HGPｺﾞｼｯｸE" panose="020B0900000000000000" pitchFamily="50" charset="-128"/>
              </a:rPr>
              <a:t>今後の墓地計画を立てているか？</a:t>
            </a:r>
            <a:endParaRPr lang="en-US" altLang="ja-JP" sz="2800" dirty="0" smtClean="0">
              <a:latin typeface="HGPｺﾞｼｯｸE" panose="020B0900000000000000" pitchFamily="50" charset="-128"/>
              <a:ea typeface="HGPｺﾞｼｯｸE" panose="020B0900000000000000" pitchFamily="50" charset="-128"/>
            </a:endParaRPr>
          </a:p>
          <a:p>
            <a:endParaRPr lang="en-US" altLang="ja-JP" sz="2800" dirty="0" smtClean="0">
              <a:latin typeface="HGPｺﾞｼｯｸE" panose="020B0900000000000000" pitchFamily="50" charset="-128"/>
              <a:ea typeface="HGPｺﾞｼｯｸE" panose="020B0900000000000000" pitchFamily="50" charset="-128"/>
            </a:endParaRPr>
          </a:p>
          <a:p>
            <a:r>
              <a:rPr lang="en-US" altLang="ja-JP" sz="2800" dirty="0" smtClean="0">
                <a:latin typeface="HGPｺﾞｼｯｸE" panose="020B0900000000000000" pitchFamily="50" charset="-128"/>
                <a:ea typeface="HGPｺﾞｼｯｸE" panose="020B0900000000000000" pitchFamily="50" charset="-128"/>
              </a:rPr>
              <a:t>A</a:t>
            </a:r>
            <a:r>
              <a:rPr lang="ja-JP" altLang="en-US" sz="2800" dirty="0" smtClean="0">
                <a:latin typeface="HGPｺﾞｼｯｸE" panose="020B0900000000000000" pitchFamily="50" charset="-128"/>
                <a:ea typeface="HGPｺﾞｼｯｸE" panose="020B0900000000000000" pitchFamily="50" charset="-128"/>
              </a:rPr>
              <a:t>：いない</a:t>
            </a:r>
            <a:endParaRPr kumimoji="1" lang="ja-JP" altLang="en-US" sz="2800" dirty="0">
              <a:latin typeface="HGPｺﾞｼｯｸE" panose="020B0900000000000000" pitchFamily="50" charset="-128"/>
              <a:ea typeface="HGPｺﾞｼｯｸE" panose="020B0900000000000000" pitchFamily="50" charset="-128"/>
            </a:endParaRPr>
          </a:p>
        </p:txBody>
      </p:sp>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つくば市の墓地計画</a:t>
            </a:r>
            <a:endParaRPr kumimoji="1" lang="ja-JP" altLang="en-US" dirty="0"/>
          </a:p>
        </p:txBody>
      </p:sp>
      <p:sp>
        <p:nvSpPr>
          <p:cNvPr id="13" name="角丸四角形吹き出し 12"/>
          <p:cNvSpPr/>
          <p:nvPr/>
        </p:nvSpPr>
        <p:spPr>
          <a:xfrm>
            <a:off x="421986" y="1676852"/>
            <a:ext cx="6131214" cy="1286311"/>
          </a:xfrm>
          <a:prstGeom prst="wedgeRoundRectCallout">
            <a:avLst>
              <a:gd name="adj1" fmla="val 29432"/>
              <a:gd name="adj2" fmla="val 37284"/>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　</a:t>
            </a:r>
            <a:endParaRPr kumimoji="1" lang="ja-JP" altLang="en-US" dirty="0"/>
          </a:p>
        </p:txBody>
      </p:sp>
      <p:sp>
        <p:nvSpPr>
          <p:cNvPr id="15" name="テキスト ボックス 14"/>
          <p:cNvSpPr txBox="1"/>
          <p:nvPr/>
        </p:nvSpPr>
        <p:spPr>
          <a:xfrm>
            <a:off x="605055" y="1852778"/>
            <a:ext cx="5859954" cy="954107"/>
          </a:xfrm>
          <a:prstGeom prst="rect">
            <a:avLst/>
          </a:prstGeom>
          <a:noFill/>
        </p:spPr>
        <p:txBody>
          <a:bodyPr wrap="square" rtlCol="0">
            <a:spAutoFit/>
          </a:bodyPr>
          <a:lstStyle/>
          <a:p>
            <a:r>
              <a:rPr kumimoji="1" lang="ja-JP" altLang="en-US" sz="2800" dirty="0" smtClean="0">
                <a:latin typeface="HGPｺﾞｼｯｸE" panose="020B0900000000000000" pitchFamily="50" charset="-128"/>
                <a:ea typeface="HGPｺﾞｼｯｸE" panose="020B0900000000000000" pitchFamily="50" charset="-128"/>
              </a:rPr>
              <a:t>マスタープランには記載なし</a:t>
            </a:r>
            <a:endParaRPr kumimoji="1" lang="en-US" altLang="ja-JP" sz="2800" dirty="0" smtClean="0">
              <a:latin typeface="HGPｺﾞｼｯｸE" panose="020B0900000000000000" pitchFamily="50" charset="-128"/>
              <a:ea typeface="HGPｺﾞｼｯｸE" panose="020B0900000000000000" pitchFamily="50" charset="-128"/>
            </a:endParaRPr>
          </a:p>
          <a:p>
            <a:r>
              <a:rPr lang="ja-JP" altLang="en-US" sz="2800" dirty="0" smtClean="0">
                <a:latin typeface="HGPｺﾞｼｯｸE" panose="020B0900000000000000" pitchFamily="50" charset="-128"/>
                <a:ea typeface="HGPｺﾞｼｯｸE" panose="020B0900000000000000" pitchFamily="50" charset="-128"/>
              </a:rPr>
              <a:t>条例で新設と変更を規制している</a:t>
            </a:r>
            <a:endParaRPr kumimoji="1" lang="ja-JP" altLang="en-US" sz="2800" dirty="0">
              <a:latin typeface="HGPｺﾞｼｯｸE" panose="020B0900000000000000" pitchFamily="50" charset="-128"/>
              <a:ea typeface="HGPｺﾞｼｯｸE" panose="020B0900000000000000" pitchFamily="50" charset="-128"/>
            </a:endParaRPr>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26</a:t>
            </a:fld>
            <a:endParaRPr kumimoji="1" lang="ja-JP" altLang="en-US"/>
          </a:p>
        </p:txBody>
      </p:sp>
      <p:sp>
        <p:nvSpPr>
          <p:cNvPr id="16" name="テキスト ボックス 15"/>
          <p:cNvSpPr txBox="1"/>
          <p:nvPr/>
        </p:nvSpPr>
        <p:spPr>
          <a:xfrm>
            <a:off x="6940386" y="1343027"/>
            <a:ext cx="1890262" cy="1200329"/>
          </a:xfrm>
          <a:prstGeom prst="rect">
            <a:avLst/>
          </a:prstGeom>
          <a:noFill/>
        </p:spPr>
        <p:txBody>
          <a:bodyPr wrap="none" rtlCol="0">
            <a:spAutoFit/>
          </a:bodyPr>
          <a:lstStyle/>
          <a:p>
            <a:pPr algn="ctr"/>
            <a:r>
              <a:rPr kumimoji="1" lang="ja-JP" altLang="en-US" sz="2400" dirty="0" smtClean="0">
                <a:latin typeface="HGPｺﾞｼｯｸE" panose="020B0900000000000000" pitchFamily="50" charset="-128"/>
                <a:ea typeface="HGPｺﾞｼｯｸE" panose="020B0900000000000000" pitchFamily="50" charset="-128"/>
              </a:rPr>
              <a:t>つくば市役所</a:t>
            </a:r>
            <a:endParaRPr kumimoji="1" lang="en-US" altLang="ja-JP" sz="2400" dirty="0" smtClean="0">
              <a:latin typeface="HGPｺﾞｼｯｸE" panose="020B0900000000000000" pitchFamily="50" charset="-128"/>
              <a:ea typeface="HGPｺﾞｼｯｸE" panose="020B0900000000000000" pitchFamily="50" charset="-128"/>
            </a:endParaRPr>
          </a:p>
          <a:p>
            <a:pPr algn="ctr"/>
            <a:r>
              <a:rPr kumimoji="1" lang="ja-JP" altLang="en-US" sz="2400" dirty="0" smtClean="0">
                <a:latin typeface="HGPｺﾞｼｯｸE" panose="020B0900000000000000" pitchFamily="50" charset="-128"/>
                <a:ea typeface="HGPｺﾞｼｯｸE" panose="020B0900000000000000" pitchFamily="50" charset="-128"/>
              </a:rPr>
              <a:t>環境保全課</a:t>
            </a:r>
            <a:endParaRPr kumimoji="1" lang="en-US" altLang="ja-JP" sz="2400" dirty="0" smtClean="0">
              <a:latin typeface="HGPｺﾞｼｯｸE" panose="020B0900000000000000" pitchFamily="50" charset="-128"/>
              <a:ea typeface="HGPｺﾞｼｯｸE" panose="020B0900000000000000" pitchFamily="50" charset="-128"/>
            </a:endParaRPr>
          </a:p>
          <a:p>
            <a:pPr algn="ctr"/>
            <a:r>
              <a:rPr kumimoji="1" lang="ja-JP" altLang="en-US" sz="2400" dirty="0" smtClean="0">
                <a:latin typeface="HGPｺﾞｼｯｸE" panose="020B0900000000000000" pitchFamily="50" charset="-128"/>
                <a:ea typeface="HGPｺﾞｼｯｸE" panose="020B0900000000000000" pitchFamily="50" charset="-128"/>
              </a:rPr>
              <a:t>冨田 徹様</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5" name="テキスト ボックス 4"/>
          <p:cNvSpPr txBox="1"/>
          <p:nvPr/>
        </p:nvSpPr>
        <p:spPr>
          <a:xfrm>
            <a:off x="1054534" y="4914357"/>
            <a:ext cx="4344779" cy="830997"/>
          </a:xfrm>
          <a:prstGeom prst="rect">
            <a:avLst/>
          </a:prstGeom>
          <a:noFill/>
        </p:spPr>
        <p:txBody>
          <a:bodyPr wrap="square" rtlCol="0">
            <a:spAutoFit/>
          </a:bodyPr>
          <a:lstStyle/>
          <a:p>
            <a:r>
              <a:rPr kumimoji="1" lang="ja-JP" altLang="en-US" sz="2400" dirty="0" smtClean="0">
                <a:latin typeface="HGPｺﾞｼｯｸE" panose="020B0900000000000000" pitchFamily="50" charset="-128"/>
                <a:ea typeface="HGPｺﾞｼｯｸE" panose="020B0900000000000000" pitchFamily="50" charset="-128"/>
              </a:rPr>
              <a:t>民営の墓地に空き区画がある</a:t>
            </a:r>
            <a:endParaRPr kumimoji="1" lang="en-US" altLang="ja-JP" sz="2400" dirty="0" smtClean="0">
              <a:latin typeface="HGPｺﾞｼｯｸE" panose="020B0900000000000000" pitchFamily="50" charset="-128"/>
              <a:ea typeface="HGPｺﾞｼｯｸE" panose="020B0900000000000000" pitchFamily="50" charset="-128"/>
            </a:endParaRPr>
          </a:p>
          <a:p>
            <a:r>
              <a:rPr lang="ja-JP" altLang="en-US" sz="2400" dirty="0" smtClean="0">
                <a:latin typeface="HGPｺﾞｼｯｸE" panose="020B0900000000000000" pitchFamily="50" charset="-128"/>
                <a:ea typeface="HGPｺﾞｼｯｸE" panose="020B0900000000000000" pitchFamily="50" charset="-128"/>
              </a:rPr>
              <a:t>→市営墓地は必要なし</a:t>
            </a:r>
            <a:endParaRPr kumimoji="1" lang="ja-JP" altLang="en-US" sz="2400"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591112738"/>
      </p:ext>
    </p:extLst>
  </p:cSld>
  <p:clrMapOvr>
    <a:masterClrMapping/>
  </p:clrMapOvr>
  <mc:AlternateContent xmlns:mc="http://schemas.openxmlformats.org/markup-compatibility/2006" xmlns:p14="http://schemas.microsoft.com/office/powerpoint/2010/main">
    <mc:Choice Requires="p14">
      <p:transition spd="slow" p14:dur="2000" advTm="33247"/>
    </mc:Choice>
    <mc:Fallback xmlns="">
      <p:transition xmlns:p14="http://schemas.microsoft.com/office/powerpoint/2010/main" spd="slow" advTm="33247"/>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flipH="1" flipV="1">
            <a:off x="319523" y="-4"/>
            <a:ext cx="8416677" cy="3368037"/>
          </a:xfrm>
          <a:prstGeom prst="wedgeEllipseCallout">
            <a:avLst>
              <a:gd name="adj1" fmla="val -13739"/>
              <a:gd name="adj2" fmla="val -65527"/>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198" y="-3"/>
            <a:ext cx="8081945" cy="3368037"/>
          </a:xfrm>
        </p:spPr>
        <p:txBody>
          <a:bodyPr>
            <a:normAutofit/>
          </a:bodyPr>
          <a:lstStyle/>
          <a:p>
            <a:r>
              <a:rPr kumimoji="1" lang="ja-JP" altLang="en-US" sz="5400" dirty="0" smtClean="0"/>
              <a:t>他のニュータウンでは</a:t>
            </a:r>
            <a:r>
              <a:rPr kumimoji="1" lang="en-US" altLang="ja-JP" sz="5400" dirty="0" smtClean="0"/>
              <a:t/>
            </a:r>
            <a:br>
              <a:rPr kumimoji="1" lang="en-US" altLang="ja-JP" sz="5400" dirty="0" smtClean="0"/>
            </a:br>
            <a:r>
              <a:rPr lang="ja-JP" altLang="en-US" sz="5400" dirty="0" smtClean="0"/>
              <a:t>お墓は計画されているの</a:t>
            </a:r>
            <a:r>
              <a:rPr kumimoji="1" lang="ja-JP" altLang="en-US" sz="5400" dirty="0" smtClean="0"/>
              <a:t>？</a:t>
            </a:r>
            <a:endParaRPr kumimoji="1" lang="ja-JP" altLang="en-US" sz="5400" dirty="0"/>
          </a:p>
        </p:txBody>
      </p:sp>
      <p:pic>
        <p:nvPicPr>
          <p:cNvPr id="4" name="図 3"/>
          <p:cNvPicPr>
            <a:picLocks noChangeAspect="1"/>
          </p:cNvPicPr>
          <p:nvPr/>
        </p:nvPicPr>
        <p:blipFill>
          <a:blip r:embed="rId2"/>
          <a:stretch>
            <a:fillRect/>
          </a:stretch>
        </p:blipFill>
        <p:spPr>
          <a:xfrm>
            <a:off x="4576105" y="2451966"/>
            <a:ext cx="4633579" cy="463357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006" y="3699927"/>
            <a:ext cx="2463118" cy="2836805"/>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27</a:t>
            </a:fld>
            <a:endParaRPr kumimoji="1" lang="ja-JP" altLang="en-US"/>
          </a:p>
        </p:txBody>
      </p:sp>
    </p:spTree>
    <p:extLst>
      <p:ext uri="{BB962C8B-B14F-4D97-AF65-F5344CB8AC3E}">
        <p14:creationId xmlns:p14="http://schemas.microsoft.com/office/powerpoint/2010/main" val="928366200"/>
      </p:ext>
    </p:extLst>
  </p:cSld>
  <p:clrMapOvr>
    <a:masterClrMapping/>
  </p:clrMapOvr>
  <mc:AlternateContent xmlns:mc="http://schemas.openxmlformats.org/markup-compatibility/2006" xmlns:p14="http://schemas.microsoft.com/office/powerpoint/2010/main">
    <mc:Choice Requires="p14">
      <p:transition spd="slow" p14:dur="2000" advTm="4341"/>
    </mc:Choice>
    <mc:Fallback xmlns="">
      <p:transition xmlns:p14="http://schemas.microsoft.com/office/powerpoint/2010/main" spd="slow" advTm="4341"/>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755576" y="476672"/>
            <a:ext cx="7772400" cy="1470025"/>
          </a:xfrm>
        </p:spPr>
        <p:txBody>
          <a:bodyPr/>
          <a:lstStyle/>
          <a:p>
            <a:r>
              <a:rPr kumimoji="1" lang="ja-JP" altLang="en-US" dirty="0" smtClean="0"/>
              <a:t>ニュータウンと墓地</a:t>
            </a:r>
            <a:endParaRPr kumimoji="1" lang="ja-JP" altLang="en-US" dirty="0"/>
          </a:p>
        </p:txBody>
      </p:sp>
      <p:sp>
        <p:nvSpPr>
          <p:cNvPr id="5" name="タイトル 1"/>
          <p:cNvSpPr txBox="1">
            <a:spLocks/>
          </p:cNvSpPr>
          <p:nvPr/>
        </p:nvSpPr>
        <p:spPr>
          <a:xfrm>
            <a:off x="755576" y="476672"/>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ニュータウンと墓地</a:t>
            </a:r>
            <a:endParaRPr lang="ja-JP" altLang="en-US" dirty="0"/>
          </a:p>
        </p:txBody>
      </p:sp>
      <p:sp>
        <p:nvSpPr>
          <p:cNvPr id="6" name="サブタイトル 2"/>
          <p:cNvSpPr txBox="1">
            <a:spLocks/>
          </p:cNvSpPr>
          <p:nvPr/>
        </p:nvSpPr>
        <p:spPr>
          <a:xfrm>
            <a:off x="971856" y="2440183"/>
            <a:ext cx="4050087" cy="1464160"/>
          </a:xfrm>
          <a:prstGeom prst="rect">
            <a:avLst/>
          </a:prstGeom>
          <a:ln>
            <a:solidFill>
              <a:schemeClr val="bg1"/>
            </a:solidFill>
          </a:ln>
        </p:spPr>
        <p:txBody>
          <a:bodyPr vert="horz" lIns="91440" tIns="45720" rIns="91440" bIns="45720" rtlCol="0">
            <a:normAutofit lnSpcReduction="10000"/>
          </a:bodyPr>
          <a:lstStyle>
            <a:lvl1pPr marL="0" indent="0" algn="ctr" defTabSz="457200" rtl="0" eaLnBrk="1" latinLnBrk="0" hangingPunct="1">
              <a:spcBef>
                <a:spcPct val="20000"/>
              </a:spcBef>
              <a:buFont typeface="Arial"/>
              <a:buNone/>
              <a:defRPr kumimoji="1"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l"/>
            <a:r>
              <a:rPr lang="en-US" altLang="ja-JP" sz="2800" smtClean="0">
                <a:solidFill>
                  <a:schemeClr val="tx1"/>
                </a:solidFill>
              </a:rPr>
              <a:t>1970</a:t>
            </a:r>
            <a:r>
              <a:rPr lang="ja-JP" altLang="en-US" sz="2800" smtClean="0">
                <a:solidFill>
                  <a:schemeClr val="tx1"/>
                </a:solidFill>
              </a:rPr>
              <a:t>年以降に事業開始</a:t>
            </a:r>
            <a:endParaRPr lang="en-US" altLang="ja-JP" sz="2800" smtClean="0">
              <a:solidFill>
                <a:schemeClr val="tx1"/>
              </a:solidFill>
            </a:endParaRPr>
          </a:p>
          <a:p>
            <a:pPr algn="l"/>
            <a:r>
              <a:rPr lang="ja-JP" altLang="en-US" sz="2800" smtClean="0">
                <a:solidFill>
                  <a:schemeClr val="tx1"/>
                </a:solidFill>
              </a:rPr>
              <a:t>　　　　　　　</a:t>
            </a:r>
            <a:r>
              <a:rPr lang="ja-JP" altLang="en-US" sz="2000" smtClean="0">
                <a:solidFill>
                  <a:schemeClr val="tx1"/>
                </a:solidFill>
              </a:rPr>
              <a:t>かつ</a:t>
            </a:r>
            <a:endParaRPr lang="en-US" altLang="ja-JP" sz="2000" smtClean="0">
              <a:solidFill>
                <a:schemeClr val="tx1"/>
              </a:solidFill>
            </a:endParaRPr>
          </a:p>
          <a:p>
            <a:pPr algn="l"/>
            <a:r>
              <a:rPr lang="ja-JP" altLang="en-US" sz="2800" smtClean="0">
                <a:solidFill>
                  <a:schemeClr val="tx1"/>
                </a:solidFill>
              </a:rPr>
              <a:t>計画人口</a:t>
            </a:r>
            <a:r>
              <a:rPr lang="en-US" altLang="ja-JP" sz="2800" smtClean="0">
                <a:solidFill>
                  <a:schemeClr val="tx1"/>
                </a:solidFill>
              </a:rPr>
              <a:t>10</a:t>
            </a:r>
            <a:r>
              <a:rPr lang="ja-JP" altLang="en-US" sz="2800" smtClean="0">
                <a:solidFill>
                  <a:schemeClr val="tx1"/>
                </a:solidFill>
              </a:rPr>
              <a:t>万人以上</a:t>
            </a:r>
            <a:endParaRPr lang="en-US" altLang="ja-JP" sz="2800" dirty="0" smtClean="0">
              <a:solidFill>
                <a:schemeClr val="tx1"/>
              </a:solidFill>
            </a:endParaRPr>
          </a:p>
        </p:txBody>
      </p:sp>
      <p:sp>
        <p:nvSpPr>
          <p:cNvPr id="7" name="テキスト ボックス 6"/>
          <p:cNvSpPr txBox="1"/>
          <p:nvPr/>
        </p:nvSpPr>
        <p:spPr>
          <a:xfrm>
            <a:off x="971855" y="4876799"/>
            <a:ext cx="3963001" cy="954107"/>
          </a:xfrm>
          <a:prstGeom prst="rect">
            <a:avLst/>
          </a:prstGeom>
          <a:noFill/>
        </p:spPr>
        <p:txBody>
          <a:bodyPr wrap="square" rtlCol="0">
            <a:spAutoFit/>
          </a:bodyPr>
          <a:lstStyle/>
          <a:p>
            <a:r>
              <a:rPr lang="ja-JP" altLang="en-US" sz="2800" dirty="0" smtClean="0"/>
              <a:t>ニュータウンの開発者が</a:t>
            </a:r>
            <a:endParaRPr lang="en-US" altLang="ja-JP" sz="2800" dirty="0" smtClean="0"/>
          </a:p>
          <a:p>
            <a:r>
              <a:rPr lang="ja-JP" altLang="en-US" sz="2800" dirty="0" smtClean="0"/>
              <a:t>墓地</a:t>
            </a:r>
            <a:r>
              <a:rPr lang="ja-JP" altLang="en-US" sz="2800" dirty="0"/>
              <a:t>を計画したもの</a:t>
            </a:r>
            <a:endParaRPr kumimoji="1" lang="ja-JP" altLang="en-US" sz="2800" dirty="0"/>
          </a:p>
        </p:txBody>
      </p:sp>
      <p:sp>
        <p:nvSpPr>
          <p:cNvPr id="8" name="右矢印 7"/>
          <p:cNvSpPr/>
          <p:nvPr/>
        </p:nvSpPr>
        <p:spPr>
          <a:xfrm>
            <a:off x="5258453" y="2441967"/>
            <a:ext cx="910118" cy="153864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右矢印 8"/>
          <p:cNvSpPr/>
          <p:nvPr/>
        </p:nvSpPr>
        <p:spPr>
          <a:xfrm>
            <a:off x="5258453" y="4584528"/>
            <a:ext cx="910118" cy="153864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103086" y="1814286"/>
            <a:ext cx="3221264" cy="369332"/>
          </a:xfrm>
          <a:prstGeom prst="rect">
            <a:avLst/>
          </a:prstGeom>
          <a:noFill/>
        </p:spPr>
        <p:txBody>
          <a:bodyPr wrap="square" rtlCol="0">
            <a:spAutoFit/>
          </a:bodyPr>
          <a:lstStyle/>
          <a:p>
            <a:r>
              <a:rPr lang="ja-JP" altLang="en-US" dirty="0" smtClean="0"/>
              <a:t>全大規模ニュータウンのうち</a:t>
            </a:r>
            <a:r>
              <a:rPr lang="en-US" altLang="ja-JP" dirty="0" smtClean="0"/>
              <a:t>…</a:t>
            </a:r>
            <a:endParaRPr kumimoji="1" lang="ja-JP" altLang="en-US" dirty="0"/>
          </a:p>
        </p:txBody>
      </p:sp>
      <p:sp>
        <p:nvSpPr>
          <p:cNvPr id="12" name="テキスト ボックス 11"/>
          <p:cNvSpPr txBox="1"/>
          <p:nvPr/>
        </p:nvSpPr>
        <p:spPr>
          <a:xfrm>
            <a:off x="6972300" y="2580904"/>
            <a:ext cx="1555676" cy="1323439"/>
          </a:xfrm>
          <a:prstGeom prst="rect">
            <a:avLst/>
          </a:prstGeom>
          <a:noFill/>
        </p:spPr>
        <p:txBody>
          <a:bodyPr wrap="square" rtlCol="0">
            <a:spAutoFit/>
          </a:bodyPr>
          <a:lstStyle/>
          <a:p>
            <a:r>
              <a:rPr kumimoji="1" lang="ja-JP" altLang="en-US" sz="8000" dirty="0" smtClean="0"/>
              <a:t>４</a:t>
            </a:r>
            <a:endParaRPr kumimoji="1" lang="ja-JP" altLang="en-US" sz="8000" dirty="0"/>
          </a:p>
        </p:txBody>
      </p:sp>
      <p:sp>
        <p:nvSpPr>
          <p:cNvPr id="13" name="テキスト ボックス 12"/>
          <p:cNvSpPr txBox="1"/>
          <p:nvPr/>
        </p:nvSpPr>
        <p:spPr>
          <a:xfrm>
            <a:off x="6508676" y="4799737"/>
            <a:ext cx="2019300" cy="1323439"/>
          </a:xfrm>
          <a:prstGeom prst="rect">
            <a:avLst/>
          </a:prstGeom>
          <a:noFill/>
        </p:spPr>
        <p:txBody>
          <a:bodyPr wrap="square" rtlCol="0">
            <a:spAutoFit/>
          </a:bodyPr>
          <a:lstStyle/>
          <a:p>
            <a:r>
              <a:rPr lang="ja-JP" altLang="en-US" sz="8000" dirty="0" smtClean="0"/>
              <a:t>０</a:t>
            </a:r>
            <a:r>
              <a:rPr lang="en-US" altLang="ja-JP" sz="8000" dirty="0" smtClean="0"/>
              <a:t>/</a:t>
            </a:r>
            <a:r>
              <a:rPr lang="ja-JP" altLang="en-US" sz="8000" dirty="0" smtClean="0"/>
              <a:t>４</a:t>
            </a:r>
            <a:endParaRPr lang="en-US" altLang="ja-JP" sz="8000" dirty="0" smtClean="0"/>
          </a:p>
        </p:txBody>
      </p:sp>
      <p:sp>
        <p:nvSpPr>
          <p:cNvPr id="3" name="テキスト ボックス 2"/>
          <p:cNvSpPr txBox="1"/>
          <p:nvPr/>
        </p:nvSpPr>
        <p:spPr>
          <a:xfrm>
            <a:off x="5075791" y="3970564"/>
            <a:ext cx="3863057" cy="307777"/>
          </a:xfrm>
          <a:prstGeom prst="rect">
            <a:avLst/>
          </a:prstGeom>
          <a:noFill/>
        </p:spPr>
        <p:txBody>
          <a:bodyPr wrap="none" rtlCol="0">
            <a:spAutoFit/>
          </a:bodyPr>
          <a:lstStyle/>
          <a:p>
            <a:r>
              <a:rPr lang="en-US" altLang="ja-JP" sz="1400" dirty="0" smtClean="0"/>
              <a:t>※</a:t>
            </a:r>
            <a:r>
              <a:rPr lang="ja-JP" altLang="en-US" sz="1400" dirty="0" smtClean="0"/>
              <a:t>「国土交通省　大規模ニュータウンリスト」　より</a:t>
            </a:r>
            <a:endParaRPr kumimoji="1" lang="ja-JP" altLang="en-US" sz="14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28</a:t>
            </a:fld>
            <a:endParaRPr kumimoji="1" lang="ja-JP" altLang="en-US"/>
          </a:p>
        </p:txBody>
      </p:sp>
    </p:spTree>
    <p:extLst>
      <p:ext uri="{BB962C8B-B14F-4D97-AF65-F5344CB8AC3E}">
        <p14:creationId xmlns:p14="http://schemas.microsoft.com/office/powerpoint/2010/main" val="36608362"/>
      </p:ext>
    </p:extLst>
  </p:cSld>
  <p:clrMapOvr>
    <a:masterClrMapping/>
  </p:clrMapOvr>
  <mc:AlternateContent xmlns:mc="http://schemas.openxmlformats.org/markup-compatibility/2006" xmlns:p14="http://schemas.microsoft.com/office/powerpoint/2010/main">
    <mc:Choice Requires="p14">
      <p:transition spd="slow" p14:dur="2000" advTm="30309"/>
    </mc:Choice>
    <mc:Fallback xmlns="">
      <p:transition xmlns:p14="http://schemas.microsoft.com/office/powerpoint/2010/main" spd="slow" advTm="30309"/>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flipH="1" flipV="1">
            <a:off x="319524" y="-3"/>
            <a:ext cx="7172388" cy="3368037"/>
          </a:xfrm>
          <a:prstGeom prst="wedgeEllipseCallout">
            <a:avLst>
              <a:gd name="adj1" fmla="val -21203"/>
              <a:gd name="adj2" fmla="val -60977"/>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1"/>
            <a:ext cx="7359401" cy="2867989"/>
          </a:xfrm>
        </p:spPr>
        <p:txBody>
          <a:bodyPr>
            <a:normAutofit/>
          </a:bodyPr>
          <a:lstStyle/>
          <a:p>
            <a:r>
              <a:rPr kumimoji="1" lang="ja-JP" altLang="en-US" sz="5400" dirty="0" smtClean="0"/>
              <a:t>将来的に</a:t>
            </a:r>
            <a:r>
              <a:rPr kumimoji="1" lang="en-US" altLang="ja-JP" sz="5400" dirty="0" smtClean="0"/>
              <a:t/>
            </a:r>
            <a:br>
              <a:rPr kumimoji="1" lang="en-US" altLang="ja-JP" sz="5400" dirty="0" smtClean="0"/>
            </a:br>
            <a:r>
              <a:rPr kumimoji="1" lang="ja-JP" altLang="en-US" sz="5400" dirty="0" smtClean="0"/>
              <a:t>お墓は足りるの？</a:t>
            </a:r>
            <a:endParaRPr kumimoji="1" lang="ja-JP" altLang="en-US" sz="5400" dirty="0"/>
          </a:p>
        </p:txBody>
      </p:sp>
      <p:pic>
        <p:nvPicPr>
          <p:cNvPr id="4" name="図 3"/>
          <p:cNvPicPr>
            <a:picLocks noChangeAspect="1"/>
          </p:cNvPicPr>
          <p:nvPr/>
        </p:nvPicPr>
        <p:blipFill>
          <a:blip r:embed="rId2"/>
          <a:stretch>
            <a:fillRect/>
          </a:stretch>
        </p:blipFill>
        <p:spPr>
          <a:xfrm>
            <a:off x="4400942" y="2114942"/>
            <a:ext cx="4743057" cy="4743057"/>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006" y="3699927"/>
            <a:ext cx="2463118" cy="2836805"/>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29</a:t>
            </a:fld>
            <a:endParaRPr kumimoji="1" lang="ja-JP" altLang="en-US"/>
          </a:p>
        </p:txBody>
      </p:sp>
    </p:spTree>
    <p:extLst>
      <p:ext uri="{BB962C8B-B14F-4D97-AF65-F5344CB8AC3E}">
        <p14:creationId xmlns:p14="http://schemas.microsoft.com/office/powerpoint/2010/main" val="931645550"/>
      </p:ext>
    </p:extLst>
  </p:cSld>
  <p:clrMapOvr>
    <a:masterClrMapping/>
  </p:clrMapOvr>
  <mc:AlternateContent xmlns:mc="http://schemas.openxmlformats.org/markup-compatibility/2006" xmlns:p14="http://schemas.microsoft.com/office/powerpoint/2010/main">
    <mc:Choice Requires="p14">
      <p:transition spd="slow" p14:dur="2000" advTm="6368"/>
    </mc:Choice>
    <mc:Fallback xmlns="">
      <p:transition xmlns:p14="http://schemas.microsoft.com/office/powerpoint/2010/main" spd="slow" advTm="6368"/>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谷口先生.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2333" y="70555"/>
            <a:ext cx="4753987" cy="5533330"/>
          </a:xfrm>
          <a:prstGeom prst="rect">
            <a:avLst/>
          </a:prstGeom>
        </p:spPr>
      </p:pic>
      <p:pic>
        <p:nvPicPr>
          <p:cNvPr id="5" name="図 4" descr="勉先生.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16200000">
            <a:off x="4143643" y="709120"/>
            <a:ext cx="5547441" cy="4242087"/>
          </a:xfrm>
          <a:prstGeom prst="rect">
            <a:avLst/>
          </a:prstGeom>
        </p:spPr>
      </p:pic>
      <p:sp>
        <p:nvSpPr>
          <p:cNvPr id="11" name="爆発 1 10"/>
          <p:cNvSpPr/>
          <p:nvPr/>
        </p:nvSpPr>
        <p:spPr>
          <a:xfrm>
            <a:off x="2209779" y="1931503"/>
            <a:ext cx="5309013" cy="3028805"/>
          </a:xfrm>
          <a:prstGeom prst="irregularSeal1">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1500" dirty="0" smtClean="0">
                <a:solidFill>
                  <a:srgbClr val="FF0000"/>
                </a:solidFill>
                <a:latin typeface="Arial Black"/>
                <a:cs typeface="Arial Black"/>
              </a:rPr>
              <a:t>NO</a:t>
            </a:r>
            <a:endParaRPr kumimoji="1" lang="ja-JP" altLang="en-US" sz="11500" dirty="0">
              <a:solidFill>
                <a:srgbClr val="FF0000"/>
              </a:solidFill>
              <a:latin typeface="Arial Black"/>
              <a:cs typeface="Arial Black"/>
            </a:endParaRPr>
          </a:p>
        </p:txBody>
      </p:sp>
      <p:sp>
        <p:nvSpPr>
          <p:cNvPr id="3" name="角丸四角形 2"/>
          <p:cNvSpPr/>
          <p:nvPr/>
        </p:nvSpPr>
        <p:spPr>
          <a:xfrm>
            <a:off x="668057" y="5603885"/>
            <a:ext cx="8131920" cy="1305446"/>
          </a:xfrm>
          <a:prstGeom prst="roundRect">
            <a:avLst/>
          </a:prstGeom>
          <a:solidFill>
            <a:schemeClr val="bg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400" dirty="0">
                <a:solidFill>
                  <a:schemeClr val="tx1"/>
                </a:solidFill>
              </a:rPr>
              <a:t>先生たちへのインタビュー結果</a:t>
            </a:r>
            <a:endParaRPr kumimoji="1" lang="ja-JP" altLang="en-US" sz="4400" dirty="0">
              <a:solidFill>
                <a:schemeClr val="tx1"/>
              </a:solidFill>
            </a:endParaRPr>
          </a:p>
        </p:txBody>
      </p:sp>
      <p:sp>
        <p:nvSpPr>
          <p:cNvPr id="2" name="スライド番号プレースホルダー 1"/>
          <p:cNvSpPr>
            <a:spLocks noGrp="1"/>
          </p:cNvSpPr>
          <p:nvPr>
            <p:ph type="sldNum" sz="quarter" idx="12"/>
          </p:nvPr>
        </p:nvSpPr>
        <p:spPr/>
        <p:txBody>
          <a:bodyPr/>
          <a:lstStyle/>
          <a:p>
            <a:fld id="{D235492C-57CB-1E43-8014-2539370A9343}" type="slidenum">
              <a:rPr kumimoji="1" lang="ja-JP" altLang="en-US" smtClean="0"/>
              <a:t>3</a:t>
            </a:fld>
            <a:endParaRPr kumimoji="1" lang="ja-JP" altLang="en-US"/>
          </a:p>
        </p:txBody>
      </p:sp>
      <p:sp>
        <p:nvSpPr>
          <p:cNvPr id="12" name="テキスト ボックス 11"/>
          <p:cNvSpPr txBox="1"/>
          <p:nvPr/>
        </p:nvSpPr>
        <p:spPr>
          <a:xfrm>
            <a:off x="247808" y="224556"/>
            <a:ext cx="1338828" cy="369332"/>
          </a:xfrm>
          <a:prstGeom prst="rect">
            <a:avLst/>
          </a:prstGeom>
          <a:solidFill>
            <a:schemeClr val="tx1"/>
          </a:solidFill>
        </p:spPr>
        <p:txBody>
          <a:bodyPr wrap="none" rtlCol="0">
            <a:spAutoFit/>
          </a:bodyPr>
          <a:lstStyle/>
          <a:p>
            <a:r>
              <a:rPr kumimoji="1" lang="ja-JP" altLang="en-US" dirty="0" smtClean="0">
                <a:solidFill>
                  <a:schemeClr val="bg1"/>
                </a:solidFill>
              </a:rPr>
              <a:t>谷口守先生</a:t>
            </a:r>
            <a:endParaRPr kumimoji="1" lang="ja-JP" altLang="en-US" dirty="0">
              <a:solidFill>
                <a:schemeClr val="bg1"/>
              </a:solidFill>
            </a:endParaRPr>
          </a:p>
        </p:txBody>
      </p:sp>
      <p:sp>
        <p:nvSpPr>
          <p:cNvPr id="13" name="テキスト ボックス 12"/>
          <p:cNvSpPr txBox="1"/>
          <p:nvPr/>
        </p:nvSpPr>
        <p:spPr>
          <a:xfrm>
            <a:off x="5014541" y="224556"/>
            <a:ext cx="1338828" cy="369332"/>
          </a:xfrm>
          <a:prstGeom prst="rect">
            <a:avLst/>
          </a:prstGeom>
          <a:solidFill>
            <a:schemeClr val="tx1"/>
          </a:solidFill>
        </p:spPr>
        <p:txBody>
          <a:bodyPr wrap="none" rtlCol="0">
            <a:spAutoFit/>
          </a:bodyPr>
          <a:lstStyle/>
          <a:p>
            <a:r>
              <a:rPr lang="ja-JP" altLang="en-US" dirty="0" smtClean="0">
                <a:solidFill>
                  <a:schemeClr val="bg1"/>
                </a:solidFill>
              </a:rPr>
              <a:t>鈴木勉</a:t>
            </a:r>
            <a:r>
              <a:rPr kumimoji="1" lang="ja-JP" altLang="en-US" dirty="0" smtClean="0">
                <a:solidFill>
                  <a:schemeClr val="bg1"/>
                </a:solidFill>
              </a:rPr>
              <a:t>先生</a:t>
            </a:r>
            <a:endParaRPr kumimoji="1" lang="ja-JP" altLang="en-US" dirty="0">
              <a:solidFill>
                <a:schemeClr val="bg1"/>
              </a:solidFill>
            </a:endParaRPr>
          </a:p>
        </p:txBody>
      </p:sp>
      <p:sp>
        <p:nvSpPr>
          <p:cNvPr id="9" name="テキスト ボックス 8"/>
          <p:cNvSpPr txBox="1"/>
          <p:nvPr/>
        </p:nvSpPr>
        <p:spPr>
          <a:xfrm>
            <a:off x="6582456" y="6526062"/>
            <a:ext cx="1697901" cy="369332"/>
          </a:xfrm>
          <a:prstGeom prst="rect">
            <a:avLst/>
          </a:prstGeom>
          <a:noFill/>
        </p:spPr>
        <p:txBody>
          <a:bodyPr wrap="none" rtlCol="0">
            <a:spAutoFit/>
          </a:bodyPr>
          <a:lstStyle/>
          <a:p>
            <a:r>
              <a:rPr kumimoji="1" lang="en-US" altLang="ja-JP" dirty="0" smtClean="0"/>
              <a:t>2015/</a:t>
            </a:r>
            <a:r>
              <a:rPr lang="ja-JP" altLang="ja-JP" dirty="0"/>
              <a:t>5</a:t>
            </a:r>
            <a:r>
              <a:rPr kumimoji="1" lang="en-US" altLang="ja-JP" dirty="0" smtClean="0"/>
              <a:t>/12</a:t>
            </a:r>
            <a:r>
              <a:rPr kumimoji="1" lang="ja-JP" altLang="en-US" dirty="0" smtClean="0"/>
              <a:t> 実施</a:t>
            </a:r>
            <a:endParaRPr kumimoji="1" lang="ja-JP" altLang="en-US" dirty="0"/>
          </a:p>
        </p:txBody>
      </p:sp>
    </p:spTree>
    <p:custDataLst>
      <p:tags r:id="rId1"/>
    </p:custDataLst>
    <p:extLst>
      <p:ext uri="{BB962C8B-B14F-4D97-AF65-F5344CB8AC3E}">
        <p14:creationId xmlns:p14="http://schemas.microsoft.com/office/powerpoint/2010/main" val="4131670707"/>
      </p:ext>
    </p:extLst>
  </p:cSld>
  <p:clrMapOvr>
    <a:masterClrMapping/>
  </p:clrMapOvr>
  <mc:AlternateContent xmlns:mc="http://schemas.openxmlformats.org/markup-compatibility/2006" xmlns:p14="http://schemas.microsoft.com/office/powerpoint/2010/main">
    <mc:Choice Requires="p14">
      <p:transition spd="slow" p14:dur="2000" advTm="8084"/>
    </mc:Choice>
    <mc:Fallback xmlns="">
      <p:transition xmlns:p14="http://schemas.microsoft.com/office/powerpoint/2010/main" spd="slow" advTm="80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需給調査</a:t>
            </a:r>
            <a:r>
              <a:rPr lang="en-US" altLang="ja-JP" dirty="0" smtClean="0"/>
              <a:t>-</a:t>
            </a:r>
            <a:r>
              <a:rPr lang="ja-JP" altLang="en-US" dirty="0" smtClean="0"/>
              <a:t>供給</a:t>
            </a:r>
            <a:r>
              <a:rPr lang="en-US" altLang="ja-JP" dirty="0" smtClean="0"/>
              <a:t>-</a:t>
            </a:r>
            <a:endParaRPr kumimoji="1" lang="ja-JP" altLang="en-US" dirty="0"/>
          </a:p>
        </p:txBody>
      </p:sp>
      <p:sp>
        <p:nvSpPr>
          <p:cNvPr id="3" name="コンテンツ プレースホルダー 2"/>
          <p:cNvSpPr>
            <a:spLocks noGrp="1"/>
          </p:cNvSpPr>
          <p:nvPr>
            <p:ph idx="1"/>
          </p:nvPr>
        </p:nvSpPr>
        <p:spPr>
          <a:xfrm>
            <a:off x="602345" y="1600201"/>
            <a:ext cx="8229600" cy="3918760"/>
          </a:xfrm>
        </p:spPr>
        <p:txBody>
          <a:bodyPr anchor="ctr">
            <a:normAutofit/>
          </a:bodyPr>
          <a:lstStyle/>
          <a:p>
            <a:pPr marL="0" indent="0">
              <a:buNone/>
            </a:pPr>
            <a:r>
              <a:rPr lang="ja-JP" altLang="en-US" sz="4000" dirty="0" smtClean="0"/>
              <a:t>調査方法</a:t>
            </a:r>
            <a:endParaRPr lang="en-US" altLang="ja-JP" sz="4000" dirty="0" smtClean="0"/>
          </a:p>
          <a:p>
            <a:pPr marL="0" indent="0">
              <a:buNone/>
            </a:pPr>
            <a:endParaRPr lang="en-US" altLang="ja-JP" sz="2400" dirty="0" smtClean="0"/>
          </a:p>
          <a:p>
            <a:pPr marL="514350" indent="-514350">
              <a:buFont typeface="+mj-lt"/>
              <a:buAutoNum type="arabicPeriod"/>
            </a:pPr>
            <a:r>
              <a:rPr lang="ja-JP" altLang="en-US" sz="4000" dirty="0" smtClean="0"/>
              <a:t>墓地情報サイトから</a:t>
            </a:r>
            <a:endParaRPr lang="en-US" altLang="ja-JP" sz="4000" dirty="0" smtClean="0"/>
          </a:p>
          <a:p>
            <a:pPr marL="514350" indent="-514350">
              <a:buFont typeface="+mj-lt"/>
              <a:buAutoNum type="arabicPeriod"/>
            </a:pPr>
            <a:r>
              <a:rPr lang="ja-JP" altLang="en-US" sz="4000" dirty="0" smtClean="0"/>
              <a:t>市役所</a:t>
            </a:r>
            <a:r>
              <a:rPr lang="en-US" altLang="en-US" sz="4000" dirty="0" smtClean="0"/>
              <a:t>に</a:t>
            </a:r>
            <a:r>
              <a:rPr lang="ja-JP" altLang="en-US" sz="4000" dirty="0" smtClean="0"/>
              <a:t>ヒアリング調査</a:t>
            </a:r>
            <a:endParaRPr lang="en-US" altLang="ja-JP" sz="4000" dirty="0"/>
          </a:p>
          <a:p>
            <a:pPr marL="514350" indent="-514350">
              <a:buFont typeface="+mj-lt"/>
              <a:buAutoNum type="arabicPeriod"/>
            </a:pPr>
            <a:r>
              <a:rPr lang="ja-JP" altLang="en-US" sz="4000" dirty="0" smtClean="0"/>
              <a:t>ゼンリン住宅地図から概算</a:t>
            </a:r>
            <a:endParaRPr lang="en-US" altLang="ja-JP" sz="4000"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30</a:t>
            </a:fld>
            <a:endParaRPr kumimoji="1" lang="ja-JP" altLang="en-US"/>
          </a:p>
        </p:txBody>
      </p:sp>
      <p:sp>
        <p:nvSpPr>
          <p:cNvPr id="9" name="正方形/長方形 8"/>
          <p:cNvSpPr/>
          <p:nvPr/>
        </p:nvSpPr>
        <p:spPr>
          <a:xfrm>
            <a:off x="439593" y="3053428"/>
            <a:ext cx="6399325" cy="1416791"/>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1033230563"/>
      </p:ext>
    </p:extLst>
  </p:cSld>
  <p:clrMapOvr>
    <a:masterClrMapping/>
  </p:clrMapOvr>
  <mc:AlternateContent xmlns:mc="http://schemas.openxmlformats.org/markup-compatibility/2006" xmlns:p14="http://schemas.microsoft.com/office/powerpoint/2010/main">
    <mc:Choice Requires="p14">
      <p:transition spd="slow" p14:dur="2000" advTm="21078"/>
    </mc:Choice>
    <mc:Fallback xmlns="">
      <p:transition xmlns:p14="http://schemas.microsoft.com/office/powerpoint/2010/main" spd="slow" advTm="210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graphicFrame>
        <p:nvGraphicFramePr>
          <p:cNvPr id="7" name="表 6"/>
          <p:cNvGraphicFramePr>
            <a:graphicFrameLocks noGrp="1"/>
          </p:cNvGraphicFramePr>
          <p:nvPr>
            <p:extLst>
              <p:ext uri="{D42A27DB-BD31-4B8C-83A1-F6EECF244321}">
                <p14:modId xmlns:p14="http://schemas.microsoft.com/office/powerpoint/2010/main" val="1119012527"/>
              </p:ext>
            </p:extLst>
          </p:nvPr>
        </p:nvGraphicFramePr>
        <p:xfrm>
          <a:off x="439593" y="1608890"/>
          <a:ext cx="8382818" cy="4930023"/>
        </p:xfrm>
        <a:graphic>
          <a:graphicData uri="http://schemas.openxmlformats.org/drawingml/2006/table">
            <a:tbl>
              <a:tblPr>
                <a:tableStyleId>{5940675A-B579-460E-94D1-54222C63F5DA}</a:tableStyleId>
              </a:tblPr>
              <a:tblGrid>
                <a:gridCol w="2946932">
                  <a:extLst>
                    <a:ext uri="{9D8B030D-6E8A-4147-A177-3AD203B41FA5}">
                      <a16:colId xmlns:a16="http://schemas.microsoft.com/office/drawing/2014/main" xmlns="" val="20000"/>
                    </a:ext>
                  </a:extLst>
                </a:gridCol>
                <a:gridCol w="1126769">
                  <a:extLst>
                    <a:ext uri="{9D8B030D-6E8A-4147-A177-3AD203B41FA5}">
                      <a16:colId xmlns:a16="http://schemas.microsoft.com/office/drawing/2014/main" xmlns="" val="20001"/>
                    </a:ext>
                  </a:extLst>
                </a:gridCol>
                <a:gridCol w="1548693">
                  <a:extLst>
                    <a:ext uri="{9D8B030D-6E8A-4147-A177-3AD203B41FA5}">
                      <a16:colId xmlns:a16="http://schemas.microsoft.com/office/drawing/2014/main" xmlns="" val="20002"/>
                    </a:ext>
                  </a:extLst>
                </a:gridCol>
                <a:gridCol w="2760424">
                  <a:extLst>
                    <a:ext uri="{9D8B030D-6E8A-4147-A177-3AD203B41FA5}">
                      <a16:colId xmlns:a16="http://schemas.microsoft.com/office/drawing/2014/main" xmlns="" val="20003"/>
                    </a:ext>
                  </a:extLst>
                </a:gridCol>
              </a:tblGrid>
              <a:tr h="393356">
                <a:tc>
                  <a:txBody>
                    <a:bodyPr/>
                    <a:lstStyle/>
                    <a:p>
                      <a:pPr algn="l" fontAlgn="b"/>
                      <a:r>
                        <a:rPr lang="ja-JP" altLang="en-US" sz="2000" u="none" strike="noStrike" dirty="0" smtClean="0">
                          <a:effectLst/>
                        </a:rPr>
                        <a:t>　名称</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墓地種類</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宗教</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dirty="0">
                          <a:effectLst/>
                        </a:rPr>
                        <a:t>住所</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0"/>
                  </a:ext>
                </a:extLst>
              </a:tr>
              <a:tr h="393356">
                <a:tc>
                  <a:txBody>
                    <a:bodyPr/>
                    <a:lstStyle/>
                    <a:p>
                      <a:pPr algn="l" fontAlgn="b"/>
                      <a:r>
                        <a:rPr lang="ja-JP" altLang="en-US" sz="2000" u="none" strike="noStrike" dirty="0" smtClean="0">
                          <a:effectLst/>
                        </a:rPr>
                        <a:t>　一乗院</a:t>
                      </a:r>
                      <a:r>
                        <a:rPr lang="ja-JP" altLang="en-US" sz="2000" u="none" strike="noStrike" dirty="0">
                          <a:effectLs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寺院</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仏教</a:t>
                      </a:r>
                      <a:r>
                        <a:rPr lang="en-US" altLang="ja-JP" sz="2000" u="none" strike="noStrike" dirty="0" smtClean="0">
                          <a:effectLst/>
                        </a:rPr>
                        <a:t>(</a:t>
                      </a:r>
                      <a:r>
                        <a:rPr lang="ja-JP" altLang="en-US" sz="2000" u="none" strike="noStrike" dirty="0" smtClean="0">
                          <a:effectLst/>
                        </a:rPr>
                        <a:t>真言宗</a:t>
                      </a:r>
                      <a:r>
                        <a:rPr lang="en-US" altLang="ja-JP" sz="2000" u="none" strike="noStrike" dirty="0" smtClean="0">
                          <a:effectLst/>
                        </a:rPr>
                        <a:t>)</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a:effectLst/>
                        </a:rPr>
                        <a:t>茨城県つくば市上ノ室</a:t>
                      </a:r>
                      <a:endParaRPr lang="ja-JP" altLang="en-US" sz="2000" b="0" i="0" u="none" strike="noStrike">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1"/>
                  </a:ext>
                </a:extLst>
              </a:tr>
              <a:tr h="749991">
                <a:tc>
                  <a:txBody>
                    <a:bodyPr/>
                    <a:lstStyle/>
                    <a:p>
                      <a:pPr algn="l" fontAlgn="b"/>
                      <a:r>
                        <a:rPr lang="ja-JP" altLang="en-US" sz="2000" u="none" strike="noStrike" dirty="0" smtClean="0">
                          <a:effectLst/>
                        </a:rPr>
                        <a:t>　覚</a:t>
                      </a:r>
                      <a:r>
                        <a:rPr lang="ja-JP" altLang="en-US" sz="2000" u="none" strike="noStrike" dirty="0">
                          <a:effectLst/>
                        </a:rPr>
                        <a:t>心寺</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寺院</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仏教</a:t>
                      </a:r>
                      <a:r>
                        <a:rPr lang="en-US" altLang="ja-JP" sz="2000" u="none" strike="noStrike" dirty="0" smtClean="0">
                          <a:effectLst/>
                        </a:rPr>
                        <a:t>(</a:t>
                      </a:r>
                      <a:r>
                        <a:rPr lang="ja-JP" altLang="en-US" sz="2000" u="none" strike="noStrike" dirty="0" smtClean="0">
                          <a:effectLst/>
                        </a:rPr>
                        <a:t>時宗</a:t>
                      </a:r>
                      <a:r>
                        <a:rPr lang="en-US" altLang="ja-JP" sz="2000" u="none" strike="noStrike" dirty="0" smtClean="0">
                          <a:effectLst/>
                        </a:rPr>
                        <a:t>)</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a:effectLst/>
                        </a:rPr>
                        <a:t>茨城県つくば市吉沼</a:t>
                      </a:r>
                      <a:r>
                        <a:rPr lang="en-US" altLang="ja-JP" sz="2000" u="none" strike="noStrike">
                          <a:effectLst/>
                        </a:rPr>
                        <a:t>1154</a:t>
                      </a:r>
                      <a:endParaRPr lang="en-US" altLang="ja-JP" sz="2000" b="0" i="0" u="none" strike="noStrike">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2"/>
                  </a:ext>
                </a:extLst>
              </a:tr>
              <a:tr h="749991">
                <a:tc>
                  <a:txBody>
                    <a:bodyPr/>
                    <a:lstStyle/>
                    <a:p>
                      <a:pPr algn="l" fontAlgn="b"/>
                      <a:r>
                        <a:rPr lang="ja-JP" altLang="en-US" sz="2000" u="none" strike="noStrike" dirty="0" smtClean="0">
                          <a:effectLst/>
                        </a:rPr>
                        <a:t>　筑波</a:t>
                      </a:r>
                      <a:r>
                        <a:rPr lang="ja-JP" altLang="en-US" sz="2000" u="none" strike="noStrike" dirty="0">
                          <a:effectLst/>
                        </a:rPr>
                        <a:t>茎崎霊園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rgbClr val="000000"/>
                          </a:solidFill>
                          <a:effectLst/>
                          <a:latin typeface="ＭＳ Ｐゴシック"/>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不問</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dirty="0">
                          <a:effectLst/>
                        </a:rPr>
                        <a:t>茨城県つくば市若栗</a:t>
                      </a:r>
                      <a:r>
                        <a:rPr lang="en-US" altLang="ja-JP" sz="2000" u="none" strike="noStrike" dirty="0">
                          <a:effectLst/>
                        </a:rPr>
                        <a:t>465-1</a:t>
                      </a:r>
                      <a:endParaRPr lang="en-US" altLang="ja-JP" sz="2000" b="0" i="0" u="none" strike="noStrike" dirty="0">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3"/>
                  </a:ext>
                </a:extLst>
              </a:tr>
              <a:tr h="749991">
                <a:tc>
                  <a:txBody>
                    <a:bodyPr/>
                    <a:lstStyle/>
                    <a:p>
                      <a:pPr algn="l" fontAlgn="b"/>
                      <a:r>
                        <a:rPr lang="ja-JP" altLang="en-US" sz="2000" u="none" strike="noStrike" dirty="0" smtClean="0">
                          <a:effectLst/>
                        </a:rPr>
                        <a:t>　グリーンメモリアム</a:t>
                      </a:r>
                      <a:r>
                        <a:rPr lang="ja-JP" altLang="en-US" sz="2000" u="none" strike="noStrike" dirty="0">
                          <a:effectLst/>
                        </a:rPr>
                        <a:t>つくば</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不問</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a:effectLst/>
                        </a:rPr>
                        <a:t>茨城県つくば市菅間</a:t>
                      </a:r>
                      <a:r>
                        <a:rPr lang="en-US" altLang="ja-JP" sz="2000" u="none" strike="noStrike">
                          <a:effectLst/>
                        </a:rPr>
                        <a:t>275-1</a:t>
                      </a:r>
                      <a:endParaRPr lang="en-US" altLang="ja-JP" sz="2000" b="0" i="0" u="none" strike="noStrike">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4"/>
                  </a:ext>
                </a:extLst>
              </a:tr>
              <a:tr h="393356">
                <a:tc>
                  <a:txBody>
                    <a:bodyPr/>
                    <a:lstStyle/>
                    <a:p>
                      <a:pPr algn="l" fontAlgn="b"/>
                      <a:r>
                        <a:rPr lang="ja-JP" altLang="en-US" sz="2000" u="none" strike="noStrike" dirty="0" smtClean="0">
                          <a:effectLst/>
                        </a:rPr>
                        <a:t>　熊</a:t>
                      </a:r>
                      <a:r>
                        <a:rPr lang="ja-JP" altLang="en-US" sz="2000" u="none" strike="noStrike" dirty="0">
                          <a:effectLst/>
                        </a:rPr>
                        <a:t>の山霊園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不問</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a:effectLst/>
                        </a:rPr>
                        <a:t>茨城県つくば市要</a:t>
                      </a:r>
                      <a:r>
                        <a:rPr lang="en-US" altLang="ja-JP" sz="2000" u="none" strike="noStrike">
                          <a:effectLst/>
                        </a:rPr>
                        <a:t>109</a:t>
                      </a:r>
                      <a:endParaRPr lang="en-US" altLang="ja-JP" sz="2000" b="0" i="0" u="none" strike="noStrike">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5"/>
                  </a:ext>
                </a:extLst>
              </a:tr>
              <a:tr h="749991">
                <a:tc>
                  <a:txBody>
                    <a:bodyPr/>
                    <a:lstStyle/>
                    <a:p>
                      <a:pPr algn="l" fontAlgn="b"/>
                      <a:r>
                        <a:rPr lang="ja-JP" altLang="en-US" sz="2000" u="none" strike="noStrike" dirty="0" smtClean="0">
                          <a:effectLst/>
                        </a:rPr>
                        <a:t>　牛久</a:t>
                      </a:r>
                      <a:r>
                        <a:rPr lang="ja-JP" altLang="en-US" sz="2000" u="none" strike="noStrike" dirty="0">
                          <a:effectLst/>
                        </a:rPr>
                        <a:t>沼聖地公苑</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不問</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b"/>
                      <a:r>
                        <a:rPr lang="ja-JP" altLang="en-US" sz="2000" u="none" strike="noStrike">
                          <a:effectLst/>
                        </a:rPr>
                        <a:t>茨城県つくば市泊崎</a:t>
                      </a:r>
                      <a:r>
                        <a:rPr lang="en-US" altLang="ja-JP" sz="2000" u="none" strike="noStrike">
                          <a:effectLst/>
                        </a:rPr>
                        <a:t>383-1</a:t>
                      </a:r>
                      <a:endParaRPr lang="en-US" altLang="ja-JP" sz="2000" b="0" i="0" u="none" strike="noStrike">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6"/>
                  </a:ext>
                </a:extLst>
              </a:tr>
              <a:tr h="749991">
                <a:tc>
                  <a:txBody>
                    <a:bodyPr/>
                    <a:lstStyle/>
                    <a:p>
                      <a:pPr algn="l" fontAlgn="b"/>
                      <a:r>
                        <a:rPr lang="ja-JP" altLang="en-US" sz="2000" u="none" strike="noStrike" dirty="0" smtClean="0">
                          <a:effectLst/>
                        </a:rPr>
                        <a:t>　つくば</a:t>
                      </a:r>
                      <a:r>
                        <a:rPr lang="ja-JP" altLang="en-US" sz="2000" u="none" strike="noStrike" dirty="0">
                          <a:effectLs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b="0" i="0" u="none" strike="noStrike" dirty="0" smtClean="0">
                          <a:solidFill>
                            <a:schemeClr val="tx1"/>
                          </a:solidFill>
                          <a:effectLst/>
                          <a:latin typeface="+mn-lt"/>
                        </a:rPr>
                        <a:t>霊園</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ctr" fontAlgn="b"/>
                      <a:r>
                        <a:rPr lang="ja-JP" altLang="en-US" sz="2000" u="none" strike="noStrike" dirty="0" smtClean="0">
                          <a:effectLst/>
                        </a:rPr>
                        <a:t>不問</a:t>
                      </a:r>
                      <a:endParaRPr lang="ja-JP" altLang="en-US" sz="2000" b="0" i="0" u="none" strike="noStrike" dirty="0">
                        <a:solidFill>
                          <a:srgbClr val="000000"/>
                        </a:solidFill>
                        <a:effectLst/>
                        <a:latin typeface="ＭＳ Ｐゴシック"/>
                      </a:endParaRPr>
                    </a:p>
                  </a:txBody>
                  <a:tcPr marL="0" marR="0" marT="0" marB="0" anchor="ctr">
                    <a:solidFill>
                      <a:schemeClr val="bg1"/>
                    </a:solidFill>
                  </a:tcPr>
                </a:tc>
                <a:tc>
                  <a:txBody>
                    <a:bodyPr/>
                    <a:lstStyle/>
                    <a:p>
                      <a:pPr algn="l" fontAlgn="ctr"/>
                      <a:r>
                        <a:rPr lang="ja-JP" altLang="en-US" sz="2000" u="none" strike="noStrike" dirty="0">
                          <a:effectLst/>
                        </a:rPr>
                        <a:t>茨城県つくば市大曽根根本</a:t>
                      </a:r>
                      <a:r>
                        <a:rPr lang="en-US" altLang="ja-JP" sz="2000" u="none" strike="noStrike" dirty="0">
                          <a:effectLst/>
                        </a:rPr>
                        <a:t>333</a:t>
                      </a:r>
                      <a:endParaRPr lang="en-US" altLang="ja-JP" sz="2000" b="0" i="0" u="none" strike="noStrike" dirty="0">
                        <a:solidFill>
                          <a:srgbClr val="000000"/>
                        </a:solidFill>
                        <a:effectLst/>
                        <a:latin typeface="ＭＳ Ｐゴシック"/>
                      </a:endParaRPr>
                    </a:p>
                  </a:txBody>
                  <a:tcPr marL="0" marR="0" marT="0" marB="0" anchor="ctr">
                    <a:solidFill>
                      <a:schemeClr val="bg1"/>
                    </a:solidFill>
                  </a:tcPr>
                </a:tc>
                <a:extLst>
                  <a:ext uri="{0D108BD9-81ED-4DB2-BD59-A6C34878D82A}">
                    <a16:rowId xmlns:a16="http://schemas.microsoft.com/office/drawing/2014/main" xmlns="" val="10007"/>
                  </a:ext>
                </a:extLst>
              </a:tr>
            </a:tbl>
          </a:graphicData>
        </a:graphic>
      </p:graphicFrame>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31</a:t>
            </a:fld>
            <a:endParaRPr kumimoji="1" lang="ja-JP" altLang="en-US"/>
          </a:p>
        </p:txBody>
      </p:sp>
      <p:sp>
        <p:nvSpPr>
          <p:cNvPr id="6" name="正方形/長方形 5"/>
          <p:cNvSpPr/>
          <p:nvPr/>
        </p:nvSpPr>
        <p:spPr>
          <a:xfrm>
            <a:off x="684959" y="6567586"/>
            <a:ext cx="2975879" cy="307777"/>
          </a:xfrm>
          <a:prstGeom prst="rect">
            <a:avLst/>
          </a:prstGeom>
        </p:spPr>
        <p:txBody>
          <a:bodyPr wrap="none">
            <a:spAutoFit/>
          </a:bodyPr>
          <a:lstStyle/>
          <a:p>
            <a:r>
              <a:rPr lang="ja-JP" altLang="en-US" sz="1400" dirty="0"/>
              <a:t>いいお墓</a:t>
            </a:r>
            <a:r>
              <a:rPr lang="en-US" altLang="ja-JP" sz="1400" dirty="0"/>
              <a:t>&lt;http://</a:t>
            </a:r>
            <a:r>
              <a:rPr lang="en-US" altLang="ja-JP" sz="1400" dirty="0" smtClean="0"/>
              <a:t>www.e-ohaka.com</a:t>
            </a:r>
            <a:r>
              <a:rPr lang="en-US" altLang="ja-JP" sz="1400" dirty="0"/>
              <a:t>/&gt;</a:t>
            </a:r>
            <a:endParaRPr lang="ja-JP" altLang="en-US" sz="1400" dirty="0"/>
          </a:p>
        </p:txBody>
      </p:sp>
      <p:sp>
        <p:nvSpPr>
          <p:cNvPr id="10" name="正方形/長方形 9"/>
          <p:cNvSpPr/>
          <p:nvPr/>
        </p:nvSpPr>
        <p:spPr>
          <a:xfrm>
            <a:off x="319925" y="465889"/>
            <a:ext cx="5373587" cy="769441"/>
          </a:xfrm>
          <a:prstGeom prst="rect">
            <a:avLst/>
          </a:prstGeom>
        </p:spPr>
        <p:txBody>
          <a:bodyPr wrap="none">
            <a:spAutoFit/>
          </a:bodyPr>
          <a:lstStyle/>
          <a:p>
            <a:pPr marL="514350" indent="-514350">
              <a:buFont typeface="+mj-lt"/>
              <a:buAutoNum type="arabicPeriod"/>
            </a:pPr>
            <a:r>
              <a:rPr lang="ja-JP" altLang="en-US" sz="4400" dirty="0"/>
              <a:t>墓地情報サイトから</a:t>
            </a:r>
            <a:endParaRPr lang="en-US" altLang="ja-JP" sz="4400" dirty="0"/>
          </a:p>
        </p:txBody>
      </p:sp>
      <p:sp>
        <p:nvSpPr>
          <p:cNvPr id="18" name="正方形/長方形 17"/>
          <p:cNvSpPr/>
          <p:nvPr/>
        </p:nvSpPr>
        <p:spPr>
          <a:xfrm>
            <a:off x="0" y="2668662"/>
            <a:ext cx="9350692" cy="2153333"/>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6600" dirty="0"/>
              <a:t>本当にこれで全部？？</a:t>
            </a:r>
          </a:p>
        </p:txBody>
      </p:sp>
    </p:spTree>
    <p:custDataLst>
      <p:tags r:id="rId1"/>
    </p:custDataLst>
    <p:extLst>
      <p:ext uri="{BB962C8B-B14F-4D97-AF65-F5344CB8AC3E}">
        <p14:creationId xmlns:p14="http://schemas.microsoft.com/office/powerpoint/2010/main" val="4200642221"/>
      </p:ext>
    </p:extLst>
  </p:cSld>
  <p:clrMapOvr>
    <a:masterClrMapping/>
  </p:clrMapOvr>
  <mc:AlternateContent xmlns:mc="http://schemas.openxmlformats.org/markup-compatibility/2006" xmlns:p14="http://schemas.microsoft.com/office/powerpoint/2010/main">
    <mc:Choice Requires="p14">
      <p:transition spd="slow" p14:dur="2000" advTm="16453"/>
    </mc:Choice>
    <mc:Fallback xmlns="">
      <p:transition xmlns:p14="http://schemas.microsoft.com/office/powerpoint/2010/main" spd="slow" advTm="164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399d7f16baa7d57a7e74f08b100957343ede969.jpg"/>
          <p:cNvPicPr>
            <a:picLocks noChangeAspect="1"/>
          </p:cNvPicPr>
          <p:nvPr/>
        </p:nvPicPr>
        <p:blipFill>
          <a:blip r:embed="rId4">
            <a:alphaModFix amt="51000"/>
            <a:extLst>
              <a:ext uri="{28A0092B-C50C-407E-A947-70E740481C1C}">
                <a14:useLocalDpi xmlns:a14="http://schemas.microsoft.com/office/drawing/2010/main"/>
              </a:ext>
            </a:extLst>
          </a:blip>
          <a:stretch>
            <a:fillRect/>
          </a:stretch>
        </p:blipFill>
        <p:spPr>
          <a:xfrm>
            <a:off x="-92019" y="1"/>
            <a:ext cx="9236019" cy="6927014"/>
          </a:xfrm>
          <a:prstGeom prst="rect">
            <a:avLst/>
          </a:prstGeom>
        </p:spPr>
      </p:pic>
      <p:cxnSp>
        <p:nvCxnSpPr>
          <p:cNvPr id="8" name="直線コネクタ 7"/>
          <p:cNvCxnSpPr/>
          <p:nvPr/>
        </p:nvCxnSpPr>
        <p:spPr>
          <a:xfrm>
            <a:off x="-37515" y="1221009"/>
            <a:ext cx="5025988"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en-US" altLang="ja-JP" dirty="0" smtClean="0"/>
              <a:t>2.</a:t>
            </a:r>
            <a:r>
              <a:rPr lang="ja-JP" altLang="en-US" dirty="0" smtClean="0"/>
              <a:t> ヒアリング調査</a:t>
            </a:r>
            <a:endParaRPr kumimoji="1" lang="ja-JP" altLang="en-US" dirty="0"/>
          </a:p>
        </p:txBody>
      </p:sp>
      <p:sp>
        <p:nvSpPr>
          <p:cNvPr id="9" name="角丸四角形吹き出し 8"/>
          <p:cNvSpPr/>
          <p:nvPr/>
        </p:nvSpPr>
        <p:spPr>
          <a:xfrm>
            <a:off x="267425" y="1477347"/>
            <a:ext cx="6380957" cy="1304474"/>
          </a:xfrm>
          <a:prstGeom prst="wedgeRoundRectCallout">
            <a:avLst>
              <a:gd name="adj1" fmla="val 56479"/>
              <a:gd name="adj2" fmla="val 44100"/>
              <a:gd name="adj3" fmla="val 16667"/>
            </a:avLst>
          </a:prstGeom>
          <a:solidFill>
            <a:srgbClr val="FFFFFF"/>
          </a:solidFill>
          <a:ln>
            <a:solidFill>
              <a:srgbClr val="1F497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267424" y="1497391"/>
            <a:ext cx="6380958" cy="1200329"/>
          </a:xfrm>
          <a:prstGeom prst="rect">
            <a:avLst/>
          </a:prstGeom>
          <a:noFill/>
        </p:spPr>
        <p:txBody>
          <a:bodyPr wrap="square" rtlCol="0">
            <a:spAutoFit/>
          </a:bodyPr>
          <a:lstStyle/>
          <a:p>
            <a:r>
              <a:rPr kumimoji="1" lang="ja-JP" altLang="en-US" sz="3600" dirty="0" smtClean="0"/>
              <a:t>市内の墓地については</a:t>
            </a:r>
            <a:endParaRPr kumimoji="1" lang="en-US" altLang="ja-JP" sz="3600" dirty="0" smtClean="0"/>
          </a:p>
          <a:p>
            <a:r>
              <a:rPr lang="ja-JP" altLang="en-US" sz="3600" dirty="0" smtClean="0"/>
              <a:t>墓地台帳で管理している</a:t>
            </a:r>
            <a:endParaRPr kumimoji="1" lang="ja-JP" altLang="en-US" sz="3600" dirty="0"/>
          </a:p>
        </p:txBody>
      </p:sp>
      <p:pic>
        <p:nvPicPr>
          <p:cNvPr id="18" name="図 17" descr="399d7f16baa7d57a7e74f08b100957343ede969.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42945" y="372465"/>
            <a:ext cx="3410874" cy="2131797"/>
          </a:xfrm>
          <a:prstGeom prst="wedgeRectCallout">
            <a:avLst>
              <a:gd name="adj1" fmla="val -33311"/>
              <a:gd name="adj2" fmla="val 88083"/>
            </a:avLst>
          </a:prstGeom>
          <a:ln w="76200" cmpd="sng">
            <a:solidFill>
              <a:srgbClr val="FF0000"/>
            </a:solidFill>
          </a:ln>
        </p:spPr>
      </p:pic>
      <p:sp>
        <p:nvSpPr>
          <p:cNvPr id="19" name="正方形/長方形 18"/>
          <p:cNvSpPr/>
          <p:nvPr/>
        </p:nvSpPr>
        <p:spPr>
          <a:xfrm rot="880219">
            <a:off x="5588631" y="237287"/>
            <a:ext cx="3522134" cy="728133"/>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3200" dirty="0" smtClean="0"/>
              <a:t>これが墓地台帳！</a:t>
            </a:r>
            <a:endParaRPr kumimoji="1" lang="ja-JP" altLang="en-US" sz="3200" dirty="0"/>
          </a:p>
        </p:txBody>
      </p:sp>
      <p:sp>
        <p:nvSpPr>
          <p:cNvPr id="11" name="角丸四角形吹き出し 10"/>
          <p:cNvSpPr/>
          <p:nvPr/>
        </p:nvSpPr>
        <p:spPr>
          <a:xfrm>
            <a:off x="267425" y="2781821"/>
            <a:ext cx="6380957" cy="1506865"/>
          </a:xfrm>
          <a:prstGeom prst="wedgeRoundRectCallout">
            <a:avLst>
              <a:gd name="adj1" fmla="val 53594"/>
              <a:gd name="adj2" fmla="val 11532"/>
              <a:gd name="adj3" fmla="val 16667"/>
            </a:avLst>
          </a:prstGeom>
          <a:solidFill>
            <a:srgbClr val="FFFFFF"/>
          </a:solidFill>
          <a:ln>
            <a:solidFill>
              <a:srgbClr val="1F497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267424" y="2996947"/>
            <a:ext cx="6380958" cy="1077218"/>
          </a:xfrm>
          <a:prstGeom prst="rect">
            <a:avLst/>
          </a:prstGeom>
          <a:noFill/>
        </p:spPr>
        <p:txBody>
          <a:bodyPr wrap="square" rtlCol="0">
            <a:spAutoFit/>
          </a:bodyPr>
          <a:lstStyle/>
          <a:p>
            <a:r>
              <a:rPr lang="ja-JP" altLang="en-US" sz="3200" dirty="0" smtClean="0"/>
              <a:t>合併前は各町村で管理していた</a:t>
            </a:r>
            <a:endParaRPr lang="en-US" altLang="ja-JP" sz="3200" dirty="0" smtClean="0"/>
          </a:p>
          <a:p>
            <a:r>
              <a:rPr kumimoji="1" lang="en-US" altLang="ja-JP" sz="3200" dirty="0" smtClean="0"/>
              <a:t>→</a:t>
            </a:r>
            <a:r>
              <a:rPr kumimoji="1" lang="ja-JP" altLang="en-US" sz="3200" dirty="0" smtClean="0"/>
              <a:t>様式がバラバラ＆古い地名のまま</a:t>
            </a:r>
            <a:endParaRPr kumimoji="1" lang="ja-JP" altLang="en-US" sz="3200" dirty="0"/>
          </a:p>
        </p:txBody>
      </p:sp>
      <p:sp>
        <p:nvSpPr>
          <p:cNvPr id="28" name="角丸四角形吹き出し 27"/>
          <p:cNvSpPr/>
          <p:nvPr/>
        </p:nvSpPr>
        <p:spPr>
          <a:xfrm>
            <a:off x="285035" y="4288686"/>
            <a:ext cx="6380957" cy="1370962"/>
          </a:xfrm>
          <a:prstGeom prst="wedgeRoundRectCallout">
            <a:avLst>
              <a:gd name="adj1" fmla="val 53594"/>
              <a:gd name="adj2" fmla="val 11532"/>
              <a:gd name="adj3" fmla="val 16667"/>
            </a:avLst>
          </a:prstGeom>
          <a:solidFill>
            <a:srgbClr val="FFFFFF"/>
          </a:solidFill>
          <a:ln>
            <a:solidFill>
              <a:srgbClr val="1F497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285033" y="4436700"/>
            <a:ext cx="6363349" cy="1077218"/>
          </a:xfrm>
          <a:prstGeom prst="rect">
            <a:avLst/>
          </a:prstGeom>
          <a:noFill/>
        </p:spPr>
        <p:txBody>
          <a:bodyPr wrap="square" rtlCol="0">
            <a:spAutoFit/>
          </a:bodyPr>
          <a:lstStyle/>
          <a:p>
            <a:r>
              <a:rPr kumimoji="1" lang="ja-JP" altLang="en-US" sz="3200" dirty="0" smtClean="0"/>
              <a:t>情報公開の手順が手間がかかる</a:t>
            </a:r>
            <a:endParaRPr kumimoji="1" lang="en-US" altLang="ja-JP" sz="3200" dirty="0" smtClean="0"/>
          </a:p>
          <a:p>
            <a:r>
              <a:rPr lang="ja-JP" altLang="en-US" sz="3200" dirty="0" smtClean="0"/>
              <a:t>お金もかかる</a:t>
            </a:r>
            <a:endParaRPr kumimoji="1" lang="ja-JP" altLang="en-US" sz="3200"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32</a:t>
            </a:fld>
            <a:endParaRPr kumimoji="1" lang="ja-JP" altLang="en-US"/>
          </a:p>
        </p:txBody>
      </p:sp>
      <p:sp>
        <p:nvSpPr>
          <p:cNvPr id="15" name="正方形/長方形 14"/>
          <p:cNvSpPr/>
          <p:nvPr/>
        </p:nvSpPr>
        <p:spPr>
          <a:xfrm>
            <a:off x="-37515" y="2727875"/>
            <a:ext cx="9350692" cy="2153333"/>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6600" dirty="0" smtClean="0"/>
              <a:t>情報公開は行わない</a:t>
            </a:r>
            <a:endParaRPr lang="ja-JP" altLang="en-US" sz="6600" dirty="0"/>
          </a:p>
        </p:txBody>
      </p:sp>
      <p:sp>
        <p:nvSpPr>
          <p:cNvPr id="6" name="爆発 2 5"/>
          <p:cNvSpPr/>
          <p:nvPr/>
        </p:nvSpPr>
        <p:spPr>
          <a:xfrm>
            <a:off x="-758694" y="1185271"/>
            <a:ext cx="10793049" cy="4888524"/>
          </a:xfrm>
          <a:prstGeom prst="irregularSeal2">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7" name="テキスト ボックス 6"/>
          <p:cNvSpPr txBox="1"/>
          <p:nvPr/>
        </p:nvSpPr>
        <p:spPr>
          <a:xfrm rot="20808883">
            <a:off x="581160" y="2835341"/>
            <a:ext cx="11387305" cy="830997"/>
          </a:xfrm>
          <a:prstGeom prst="rect">
            <a:avLst/>
          </a:prstGeom>
          <a:noFill/>
        </p:spPr>
        <p:txBody>
          <a:bodyPr wrap="square" rtlCol="0">
            <a:spAutoFit/>
          </a:bodyPr>
          <a:lstStyle/>
          <a:p>
            <a:r>
              <a:rPr lang="ja-JP" altLang="en-US" sz="4800" dirty="0" smtClean="0">
                <a:solidFill>
                  <a:srgbClr val="FF0000"/>
                </a:solidFill>
              </a:rPr>
              <a:t>管理</a:t>
            </a:r>
            <a:r>
              <a:rPr lang="ja-JP" altLang="en-US" sz="4800" dirty="0">
                <a:solidFill>
                  <a:srgbClr val="FF0000"/>
                </a:solidFill>
              </a:rPr>
              <a:t>体制</a:t>
            </a:r>
            <a:r>
              <a:rPr lang="ja-JP" altLang="en-US" sz="4800" dirty="0" smtClean="0">
                <a:solidFill>
                  <a:srgbClr val="FF0000"/>
                </a:solidFill>
              </a:rPr>
              <a:t>おかしくない！！？</a:t>
            </a:r>
            <a:endParaRPr kumimoji="1" lang="ja-JP" altLang="en-US" sz="4800" dirty="0">
              <a:solidFill>
                <a:srgbClr val="FF0000"/>
              </a:solidFill>
            </a:endParaRPr>
          </a:p>
        </p:txBody>
      </p:sp>
    </p:spTree>
    <p:custDataLst>
      <p:tags r:id="rId1"/>
    </p:custDataLst>
    <p:extLst>
      <p:ext uri="{BB962C8B-B14F-4D97-AF65-F5344CB8AC3E}">
        <p14:creationId xmlns:p14="http://schemas.microsoft.com/office/powerpoint/2010/main" val="208202243"/>
      </p:ext>
    </p:extLst>
  </p:cSld>
  <p:clrMapOvr>
    <a:masterClrMapping/>
  </p:clrMapOvr>
  <mc:AlternateContent xmlns:mc="http://schemas.openxmlformats.org/markup-compatibility/2006" xmlns:p14="http://schemas.microsoft.com/office/powerpoint/2010/main">
    <mc:Choice Requires="p14">
      <p:transition spd="slow" p14:dur="2000" advTm="4082"/>
    </mc:Choice>
    <mc:Fallback xmlns="">
      <p:transition xmlns:p14="http://schemas.microsoft.com/office/powerpoint/2010/main" spd="slow" advTm="40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1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1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100"/>
                                        <p:tgtEl>
                                          <p:spTgt spid="19"/>
                                        </p:tgtEl>
                                      </p:cBhvr>
                                    </p:animEffect>
                                  </p:childTnLst>
                                </p:cTn>
                              </p:par>
                              <p:par>
                                <p:cTn id="16" presetID="9"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1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dissolve">
                                      <p:cBhvr>
                                        <p:cTn id="23" dur="100"/>
                                        <p:tgtEl>
                                          <p:spTgt spid="2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1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dissolve">
                                      <p:cBhvr>
                                        <p:cTn id="31" dur="100"/>
                                        <p:tgtEl>
                                          <p:spTgt spid="2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dissolve">
                                      <p:cBhvr>
                                        <p:cTn id="34" dur="1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2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 calcmode="lin" valueType="num">
                                      <p:cBhvr>
                                        <p:cTn id="46" dur="500" fill="hold"/>
                                        <p:tgtEl>
                                          <p:spTgt spid="6"/>
                                        </p:tgtEl>
                                        <p:attrNameLst>
                                          <p:attrName>style.rotation</p:attrName>
                                        </p:attrNameLst>
                                      </p:cBhvr>
                                      <p:tavLst>
                                        <p:tav tm="0">
                                          <p:val>
                                            <p:fltVal val="90"/>
                                          </p:val>
                                        </p:tav>
                                        <p:tav tm="100000">
                                          <p:val>
                                            <p:fltVal val="0"/>
                                          </p:val>
                                        </p:tav>
                                      </p:tavLst>
                                    </p:anim>
                                    <p:animEffect transition="in" filter="fade">
                                      <p:cBhvr>
                                        <p:cTn id="47" dur="500"/>
                                        <p:tgtEl>
                                          <p:spTgt spid="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 calcmode="lin" valueType="num">
                                      <p:cBhvr>
                                        <p:cTn id="52" dur="500" fill="hold"/>
                                        <p:tgtEl>
                                          <p:spTgt spid="7"/>
                                        </p:tgtEl>
                                        <p:attrNameLst>
                                          <p:attrName>style.rotation</p:attrName>
                                        </p:attrNameLst>
                                      </p:cBhvr>
                                      <p:tavLst>
                                        <p:tav tm="0">
                                          <p:val>
                                            <p:fltVal val="90"/>
                                          </p:val>
                                        </p:tav>
                                        <p:tav tm="100000">
                                          <p:val>
                                            <p:fltVal val="0"/>
                                          </p:val>
                                        </p:tav>
                                      </p:tavLst>
                                    </p:anim>
                                    <p:animEffect transition="in" filter="fade">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p:bldP spid="19" grpId="0" animBg="1"/>
      <p:bldP spid="11" grpId="0" animBg="1"/>
      <p:bldP spid="27" grpId="0"/>
      <p:bldP spid="28" grpId="0" animBg="1"/>
      <p:bldP spid="29" grpId="0"/>
      <p:bldP spid="15" grpId="0" animBg="1"/>
      <p:bldP spid="6" grpId="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需給調査</a:t>
            </a:r>
            <a:r>
              <a:rPr lang="en-US" altLang="ja-JP" dirty="0" smtClean="0"/>
              <a:t>-</a:t>
            </a:r>
            <a:r>
              <a:rPr lang="ja-JP" altLang="en-US" dirty="0" smtClean="0"/>
              <a:t>供給</a:t>
            </a:r>
            <a:r>
              <a:rPr lang="en-US" altLang="ja-JP" dirty="0" smtClean="0"/>
              <a:t>-</a:t>
            </a:r>
            <a:endParaRPr kumimoji="1" lang="ja-JP" altLang="en-US" dirty="0"/>
          </a:p>
        </p:txBody>
      </p:sp>
      <p:sp>
        <p:nvSpPr>
          <p:cNvPr id="10" name="スライド番号プレースホルダー 9"/>
          <p:cNvSpPr>
            <a:spLocks noGrp="1"/>
          </p:cNvSpPr>
          <p:nvPr>
            <p:ph type="sldNum" sz="quarter" idx="12"/>
          </p:nvPr>
        </p:nvSpPr>
        <p:spPr/>
        <p:txBody>
          <a:bodyPr/>
          <a:lstStyle/>
          <a:p>
            <a:fld id="{D235492C-57CB-1E43-8014-2539370A9343}" type="slidenum">
              <a:rPr kumimoji="1" lang="ja-JP" altLang="en-US" smtClean="0"/>
              <a:t>33</a:t>
            </a:fld>
            <a:endParaRPr kumimoji="1" lang="ja-JP" altLang="en-US"/>
          </a:p>
        </p:txBody>
      </p:sp>
      <p:pic>
        <p:nvPicPr>
          <p:cNvPr id="12" name="コンテンツ プレースホルダー 11"/>
          <p:cNvPicPr>
            <a:picLocks noGrp="1"/>
          </p:cNvPicPr>
          <p:nvPr>
            <p:ph idx="1"/>
          </p:nvPr>
        </p:nvPicPr>
        <p:blipFill>
          <a:blip r:embed="rId3" cstate="screen">
            <a:extLst>
              <a:ext uri="{28A0092B-C50C-407E-A947-70E740481C1C}">
                <a14:useLocalDpi xmlns:a14="http://schemas.microsoft.com/office/drawing/2010/main"/>
              </a:ext>
            </a:extLst>
          </a:blip>
          <a:srcRect/>
          <a:stretch>
            <a:fillRect/>
          </a:stretch>
        </p:blipFill>
        <p:spPr bwMode="auto">
          <a:xfrm>
            <a:off x="670961" y="1600200"/>
            <a:ext cx="7802078" cy="4525963"/>
          </a:xfrm>
          <a:prstGeom prst="rect">
            <a:avLst/>
          </a:prstGeom>
          <a:noFill/>
          <a:ln>
            <a:noFill/>
          </a:ln>
        </p:spPr>
      </p:pic>
      <p:sp>
        <p:nvSpPr>
          <p:cNvPr id="13" name="正方形/長方形 12"/>
          <p:cNvSpPr/>
          <p:nvPr/>
        </p:nvSpPr>
        <p:spPr>
          <a:xfrm>
            <a:off x="670961" y="1973943"/>
            <a:ext cx="2943096" cy="1698171"/>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図 4" descr="つくば市民営墓地地図.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43514" y="0"/>
            <a:ext cx="5307178" cy="6858000"/>
          </a:xfrm>
          <a:prstGeom prst="rect">
            <a:avLst/>
          </a:prstGeom>
        </p:spPr>
      </p:pic>
      <p:sp>
        <p:nvSpPr>
          <p:cNvPr id="14" name="正方形/長方形 13"/>
          <p:cNvSpPr/>
          <p:nvPr/>
        </p:nvSpPr>
        <p:spPr>
          <a:xfrm>
            <a:off x="0" y="3672114"/>
            <a:ext cx="9388207" cy="1973943"/>
          </a:xfrm>
          <a:prstGeom prst="rect">
            <a:avLst/>
          </a:pr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400" dirty="0" smtClean="0"/>
              <a:t>市内の霊園に</a:t>
            </a:r>
            <a:endParaRPr kumimoji="1" lang="en-US" altLang="ja-JP" sz="4400" dirty="0" smtClean="0"/>
          </a:p>
          <a:p>
            <a:pPr algn="ctr"/>
            <a:r>
              <a:rPr kumimoji="1" lang="ja-JP" altLang="en-US" sz="4400" dirty="0" smtClean="0"/>
              <a:t>絞って調査</a:t>
            </a:r>
            <a:endParaRPr kumimoji="1" lang="ja-JP" altLang="en-US" sz="4400" dirty="0"/>
          </a:p>
        </p:txBody>
      </p:sp>
    </p:spTree>
    <p:extLst>
      <p:ext uri="{BB962C8B-B14F-4D97-AF65-F5344CB8AC3E}">
        <p14:creationId xmlns:p14="http://schemas.microsoft.com/office/powerpoint/2010/main" val="487838810"/>
      </p:ext>
    </p:extLst>
  </p:cSld>
  <p:clrMapOvr>
    <a:masterClrMapping/>
  </p:clrMapOvr>
  <mc:AlternateContent xmlns:mc="http://schemas.openxmlformats.org/markup-compatibility/2006" xmlns:p14="http://schemas.microsoft.com/office/powerpoint/2010/main">
    <mc:Choice Requires="p14">
      <p:transition spd="slow" p14:dur="2000" advTm="23426"/>
    </mc:Choice>
    <mc:Fallback xmlns="">
      <p:transition xmlns:p14="http://schemas.microsoft.com/office/powerpoint/2010/main" spd="slow" advTm="234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25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457200" y="5573550"/>
            <a:ext cx="8893492" cy="114158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需給調査</a:t>
            </a:r>
            <a:r>
              <a:rPr lang="en-US" altLang="ja-JP" dirty="0" smtClean="0"/>
              <a:t>-</a:t>
            </a:r>
            <a:r>
              <a:rPr lang="ja-JP" altLang="en-US" dirty="0" smtClean="0"/>
              <a:t>供給</a:t>
            </a:r>
            <a:r>
              <a:rPr lang="en-US" altLang="ja-JP" dirty="0" smtClean="0"/>
              <a:t>-</a:t>
            </a:r>
            <a:endParaRPr kumimoji="1" lang="ja-JP" alt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1071825580"/>
              </p:ext>
            </p:extLst>
          </p:nvPr>
        </p:nvGraphicFramePr>
        <p:xfrm>
          <a:off x="174978" y="1843315"/>
          <a:ext cx="8761453" cy="3730235"/>
        </p:xfrm>
        <a:graphic>
          <a:graphicData uri="http://schemas.openxmlformats.org/drawingml/2006/table">
            <a:tbl>
              <a:tblPr firstRow="1" bandRow="1">
                <a:tableStyleId>{5C22544A-7EE6-4342-B048-85BDC9FD1C3A}</a:tableStyleId>
              </a:tblPr>
              <a:tblGrid>
                <a:gridCol w="3660180">
                  <a:extLst>
                    <a:ext uri="{9D8B030D-6E8A-4147-A177-3AD203B41FA5}">
                      <a16:colId xmlns:a16="http://schemas.microsoft.com/office/drawing/2014/main" xmlns="" val="20000"/>
                    </a:ext>
                  </a:extLst>
                </a:gridCol>
                <a:gridCol w="2335530">
                  <a:extLst>
                    <a:ext uri="{9D8B030D-6E8A-4147-A177-3AD203B41FA5}">
                      <a16:colId xmlns:a16="http://schemas.microsoft.com/office/drawing/2014/main" xmlns="" val="20001"/>
                    </a:ext>
                  </a:extLst>
                </a:gridCol>
                <a:gridCol w="2765743">
                  <a:extLst>
                    <a:ext uri="{9D8B030D-6E8A-4147-A177-3AD203B41FA5}">
                      <a16:colId xmlns:a16="http://schemas.microsoft.com/office/drawing/2014/main" xmlns="" val="20002"/>
                    </a:ext>
                  </a:extLst>
                </a:gridCol>
              </a:tblGrid>
              <a:tr h="864785">
                <a:tc>
                  <a:txBody>
                    <a:bodyPr/>
                    <a:lstStyle/>
                    <a:p>
                      <a:r>
                        <a:rPr kumimoji="1" lang="ja-JP" altLang="en-US" sz="4000" dirty="0" smtClean="0"/>
                        <a:t>名称</a:t>
                      </a:r>
                      <a:endParaRPr kumimoji="1" lang="en-US" altLang="ja-JP" sz="4000" dirty="0" smtClean="0"/>
                    </a:p>
                  </a:txBody>
                  <a:tcPr anchor="ctr"/>
                </a:tc>
                <a:tc>
                  <a:txBody>
                    <a:bodyPr/>
                    <a:lstStyle/>
                    <a:p>
                      <a:r>
                        <a:rPr kumimoji="1" lang="ja-JP" altLang="en-US" sz="4000" dirty="0" smtClean="0"/>
                        <a:t>総区画数</a:t>
                      </a:r>
                      <a:endParaRPr kumimoji="1" lang="ja-JP" altLang="en-US" sz="4000" dirty="0"/>
                    </a:p>
                  </a:txBody>
                  <a:tcPr anchor="ctr"/>
                </a:tc>
                <a:tc>
                  <a:txBody>
                    <a:bodyPr/>
                    <a:lstStyle/>
                    <a:p>
                      <a:r>
                        <a:rPr kumimoji="1" lang="ja-JP" altLang="en-US" sz="4000" dirty="0" smtClean="0"/>
                        <a:t>空き区画数</a:t>
                      </a:r>
                      <a:endParaRPr kumimoji="1" lang="en-US" altLang="ja-JP" sz="4000" dirty="0" smtClean="0"/>
                    </a:p>
                  </a:txBody>
                  <a:tcPr anchor="ctr"/>
                </a:tc>
                <a:extLst>
                  <a:ext uri="{0D108BD9-81ED-4DB2-BD59-A6C34878D82A}">
                    <a16:rowId xmlns:a16="http://schemas.microsoft.com/office/drawing/2014/main" xmlns="" val="10000"/>
                  </a:ext>
                </a:extLst>
              </a:tr>
              <a:tr h="584765">
                <a:tc>
                  <a:txBody>
                    <a:bodyPr/>
                    <a:lstStyle/>
                    <a:p>
                      <a:pPr algn="l" fontAlgn="b"/>
                      <a:r>
                        <a:rPr lang="ja-JP" altLang="en-US" sz="2800" u="none" strike="noStrike" dirty="0">
                          <a:effectLst/>
                        </a:rPr>
                        <a:t>筑波茎崎霊園</a:t>
                      </a:r>
                      <a:endParaRPr lang="ja-JP" altLang="en-US"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4</a:t>
                      </a:r>
                      <a:r>
                        <a:rPr lang="ja-JP" altLang="en-US" sz="2800" u="none" strike="noStrike" dirty="0" smtClean="0">
                          <a:effectLst/>
                        </a:rPr>
                        <a:t>,</a:t>
                      </a:r>
                      <a:r>
                        <a:rPr lang="en-US" altLang="ja-JP" sz="2800" u="none" strike="noStrike" dirty="0" smtClean="0">
                          <a:effectLst/>
                        </a:rPr>
                        <a:t>000</a:t>
                      </a:r>
                      <a:endParaRPr lang="en-US" altLang="ja-JP"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2,000</a:t>
                      </a:r>
                      <a:endParaRPr lang="en-US" altLang="ja-JP" sz="2800" b="0" i="0" u="none" strike="noStrike" dirty="0">
                        <a:solidFill>
                          <a:srgbClr val="000000"/>
                        </a:solidFill>
                        <a:effectLst/>
                        <a:latin typeface="ＭＳ Ｐゴシック"/>
                      </a:endParaRPr>
                    </a:p>
                  </a:txBody>
                  <a:tcPr marL="0" marR="0" marT="0" marB="0" anchor="ctr"/>
                </a:tc>
                <a:extLst>
                  <a:ext uri="{0D108BD9-81ED-4DB2-BD59-A6C34878D82A}">
                    <a16:rowId xmlns:a16="http://schemas.microsoft.com/office/drawing/2014/main" xmlns="" val="10001"/>
                  </a:ext>
                </a:extLst>
              </a:tr>
              <a:tr h="584765">
                <a:tc>
                  <a:txBody>
                    <a:bodyPr/>
                    <a:lstStyle/>
                    <a:p>
                      <a:pPr algn="l" fontAlgn="b"/>
                      <a:r>
                        <a:rPr lang="ja-JP" altLang="en-US" sz="2800" u="none" strike="noStrike" dirty="0">
                          <a:effectLst/>
                        </a:rPr>
                        <a:t>グリーンメモリアムつくば</a:t>
                      </a:r>
                      <a:endParaRPr lang="ja-JP" altLang="en-US"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1,237</a:t>
                      </a:r>
                      <a:endParaRPr lang="en-US" altLang="ja-JP"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500</a:t>
                      </a:r>
                      <a:endParaRPr lang="en-US" altLang="ja-JP" sz="2800" b="0" i="0" u="none" strike="noStrike" dirty="0">
                        <a:solidFill>
                          <a:srgbClr val="000000"/>
                        </a:solidFill>
                        <a:effectLst/>
                        <a:latin typeface="ＭＳ Ｐゴシック"/>
                      </a:endParaRPr>
                    </a:p>
                  </a:txBody>
                  <a:tcPr marL="0" marR="0" marT="0" marB="0" anchor="ctr"/>
                </a:tc>
                <a:extLst>
                  <a:ext uri="{0D108BD9-81ED-4DB2-BD59-A6C34878D82A}">
                    <a16:rowId xmlns:a16="http://schemas.microsoft.com/office/drawing/2014/main" xmlns="" val="10002"/>
                  </a:ext>
                </a:extLst>
              </a:tr>
              <a:tr h="584765">
                <a:tc>
                  <a:txBody>
                    <a:bodyPr/>
                    <a:lstStyle/>
                    <a:p>
                      <a:pPr algn="l" fontAlgn="b"/>
                      <a:r>
                        <a:rPr lang="ja-JP" altLang="en-US" sz="2800" u="none" strike="noStrike">
                          <a:effectLst/>
                        </a:rPr>
                        <a:t>熊の山霊園</a:t>
                      </a:r>
                      <a:endParaRPr lang="ja-JP" altLang="en-US" sz="2800" b="0" i="0" u="none" strike="noStrike">
                        <a:solidFill>
                          <a:srgbClr val="000000"/>
                        </a:solidFill>
                        <a:effectLst/>
                        <a:latin typeface="ＭＳ Ｐゴシック"/>
                      </a:endParaRPr>
                    </a:p>
                  </a:txBody>
                  <a:tcPr marL="0" marR="0" marT="0" marB="0" anchor="ctr"/>
                </a:tc>
                <a:tc>
                  <a:txBody>
                    <a:bodyPr/>
                    <a:lstStyle/>
                    <a:p>
                      <a:pPr algn="r" fontAlgn="b"/>
                      <a:r>
                        <a:rPr lang="en-US" altLang="ja-JP" sz="2800" u="none" strike="noStrike" dirty="0">
                          <a:effectLst/>
                        </a:rPr>
                        <a:t>430</a:t>
                      </a:r>
                      <a:endParaRPr lang="en-US" altLang="ja-JP"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200</a:t>
                      </a:r>
                      <a:endParaRPr lang="ja-JP" altLang="en-US" sz="2800" b="0" i="0" u="none" strike="noStrike" dirty="0">
                        <a:solidFill>
                          <a:srgbClr val="000000"/>
                        </a:solidFill>
                        <a:effectLst/>
                        <a:latin typeface="ＭＳ Ｐゴシック"/>
                      </a:endParaRPr>
                    </a:p>
                  </a:txBody>
                  <a:tcPr marL="0" marR="0" marT="0" marB="0" anchor="ctr"/>
                </a:tc>
                <a:extLst>
                  <a:ext uri="{0D108BD9-81ED-4DB2-BD59-A6C34878D82A}">
                    <a16:rowId xmlns:a16="http://schemas.microsoft.com/office/drawing/2014/main" xmlns="" val="10003"/>
                  </a:ext>
                </a:extLst>
              </a:tr>
              <a:tr h="584765">
                <a:tc>
                  <a:txBody>
                    <a:bodyPr/>
                    <a:lstStyle/>
                    <a:p>
                      <a:pPr algn="l" fontAlgn="b"/>
                      <a:r>
                        <a:rPr lang="ja-JP" altLang="en-US" sz="2800" u="none" strike="noStrike" dirty="0">
                          <a:effectLst/>
                        </a:rPr>
                        <a:t>牛久沼聖地公苑</a:t>
                      </a:r>
                      <a:endParaRPr lang="ja-JP" altLang="en-US"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a:effectLst/>
                        </a:rPr>
                        <a:t>7,949</a:t>
                      </a:r>
                      <a:endParaRPr lang="en-US" altLang="ja-JP"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smtClean="0">
                          <a:effectLst/>
                        </a:rPr>
                        <a:t>4,000</a:t>
                      </a:r>
                      <a:endParaRPr lang="en-US" altLang="ja-JP" sz="2800" b="0" i="0" u="none" strike="noStrike" dirty="0" smtClean="0">
                        <a:solidFill>
                          <a:srgbClr val="000000"/>
                        </a:solidFill>
                        <a:effectLst/>
                        <a:latin typeface="ＭＳ Ｐゴシック"/>
                      </a:endParaRPr>
                    </a:p>
                  </a:txBody>
                  <a:tcPr marL="0" marR="0" marT="0" marB="0" anchor="ctr"/>
                </a:tc>
                <a:extLst>
                  <a:ext uri="{0D108BD9-81ED-4DB2-BD59-A6C34878D82A}">
                    <a16:rowId xmlns:a16="http://schemas.microsoft.com/office/drawing/2014/main" xmlns="" val="10004"/>
                  </a:ext>
                </a:extLst>
              </a:tr>
              <a:tr h="526390">
                <a:tc>
                  <a:txBody>
                    <a:bodyPr/>
                    <a:lstStyle/>
                    <a:p>
                      <a:pPr algn="l" fontAlgn="b"/>
                      <a:r>
                        <a:rPr lang="ja-JP" altLang="en-US" sz="2800" u="none" strike="noStrike" dirty="0">
                          <a:effectLst/>
                        </a:rPr>
                        <a:t>つくば霊園</a:t>
                      </a:r>
                      <a:endParaRPr lang="ja-JP" altLang="en-US"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a:effectLst/>
                        </a:rPr>
                        <a:t>1,800</a:t>
                      </a:r>
                      <a:endParaRPr lang="en-US" altLang="ja-JP" sz="2800" b="0" i="0" u="none" strike="noStrike" dirty="0">
                        <a:solidFill>
                          <a:srgbClr val="000000"/>
                        </a:solidFill>
                        <a:effectLst/>
                        <a:latin typeface="ＭＳ Ｐゴシック"/>
                      </a:endParaRPr>
                    </a:p>
                  </a:txBody>
                  <a:tcPr marL="0" marR="0" marT="0" marB="0" anchor="ctr"/>
                </a:tc>
                <a:tc>
                  <a:txBody>
                    <a:bodyPr/>
                    <a:lstStyle/>
                    <a:p>
                      <a:pPr algn="r" fontAlgn="b"/>
                      <a:r>
                        <a:rPr lang="en-US" altLang="ja-JP" sz="2800" u="none" strike="noStrike" dirty="0">
                          <a:effectLst/>
                        </a:rPr>
                        <a:t>1,570</a:t>
                      </a:r>
                      <a:endParaRPr lang="en-US" altLang="ja-JP" sz="2800" b="0" i="0" u="none" strike="noStrike" dirty="0">
                        <a:solidFill>
                          <a:srgbClr val="000000"/>
                        </a:solidFill>
                        <a:effectLst/>
                        <a:latin typeface="ＭＳ Ｐゴシック"/>
                      </a:endParaRPr>
                    </a:p>
                  </a:txBody>
                  <a:tcPr marL="0" marR="0" marT="0" marB="0" anchor="ctr"/>
                </a:tc>
                <a:extLst>
                  <a:ext uri="{0D108BD9-81ED-4DB2-BD59-A6C34878D82A}">
                    <a16:rowId xmlns:a16="http://schemas.microsoft.com/office/drawing/2014/main" xmlns="" val="10005"/>
                  </a:ext>
                </a:extLst>
              </a:tr>
            </a:tbl>
          </a:graphicData>
        </a:graphic>
      </p:graphicFrame>
      <p:sp>
        <p:nvSpPr>
          <p:cNvPr id="3" name="テキスト ボックス 2"/>
          <p:cNvSpPr txBox="1"/>
          <p:nvPr/>
        </p:nvSpPr>
        <p:spPr>
          <a:xfrm>
            <a:off x="439593" y="5947472"/>
            <a:ext cx="4610557" cy="769441"/>
          </a:xfrm>
          <a:prstGeom prst="rect">
            <a:avLst/>
          </a:prstGeom>
          <a:noFill/>
        </p:spPr>
        <p:txBody>
          <a:bodyPr wrap="none" rtlCol="0">
            <a:spAutoFit/>
          </a:bodyPr>
          <a:lstStyle/>
          <a:p>
            <a:r>
              <a:rPr kumimoji="1" lang="ja-JP" altLang="en-US" sz="4400" dirty="0" smtClean="0"/>
              <a:t>市内の空き区画数</a:t>
            </a:r>
            <a:endParaRPr kumimoji="1" lang="ja-JP" altLang="en-US" sz="4400" dirty="0"/>
          </a:p>
        </p:txBody>
      </p:sp>
      <p:sp>
        <p:nvSpPr>
          <p:cNvPr id="4" name="テキスト ボックス 3"/>
          <p:cNvSpPr txBox="1"/>
          <p:nvPr/>
        </p:nvSpPr>
        <p:spPr>
          <a:xfrm>
            <a:off x="4918111" y="5534561"/>
            <a:ext cx="4300542" cy="1323439"/>
          </a:xfrm>
          <a:prstGeom prst="rect">
            <a:avLst/>
          </a:prstGeom>
          <a:noFill/>
        </p:spPr>
        <p:txBody>
          <a:bodyPr wrap="square" rtlCol="0">
            <a:spAutoFit/>
          </a:bodyPr>
          <a:lstStyle/>
          <a:p>
            <a:r>
              <a:rPr kumimoji="1" lang="en-US" altLang="ja-JP" sz="8000" dirty="0" smtClean="0">
                <a:solidFill>
                  <a:srgbClr val="FF0000"/>
                </a:solidFill>
              </a:rPr>
              <a:t>8,270</a:t>
            </a:r>
            <a:r>
              <a:rPr kumimoji="1" lang="ja-JP" altLang="en-US" sz="4400" dirty="0" smtClean="0"/>
              <a:t>区画</a:t>
            </a:r>
            <a:endParaRPr kumimoji="1" lang="ja-JP" altLang="en-US" sz="4400" dirty="0">
              <a:solidFill>
                <a:srgbClr val="FF0000"/>
              </a:solidFill>
            </a:endParaRPr>
          </a:p>
        </p:txBody>
      </p:sp>
      <p:sp>
        <p:nvSpPr>
          <p:cNvPr id="10" name="スライド番号プレースホルダー 9"/>
          <p:cNvSpPr>
            <a:spLocks noGrp="1"/>
          </p:cNvSpPr>
          <p:nvPr>
            <p:ph type="sldNum" sz="quarter" idx="12"/>
          </p:nvPr>
        </p:nvSpPr>
        <p:spPr/>
        <p:txBody>
          <a:bodyPr/>
          <a:lstStyle/>
          <a:p>
            <a:fld id="{D235492C-57CB-1E43-8014-2539370A9343}" type="slidenum">
              <a:rPr kumimoji="1" lang="ja-JP" altLang="en-US" smtClean="0"/>
              <a:t>34</a:t>
            </a:fld>
            <a:endParaRPr kumimoji="1" lang="ja-JP" altLang="en-US" dirty="0"/>
          </a:p>
        </p:txBody>
      </p:sp>
    </p:spTree>
    <p:extLst>
      <p:ext uri="{BB962C8B-B14F-4D97-AF65-F5344CB8AC3E}">
        <p14:creationId xmlns:p14="http://schemas.microsoft.com/office/powerpoint/2010/main" val="1500970090"/>
      </p:ext>
    </p:extLst>
  </p:cSld>
  <p:clrMapOvr>
    <a:masterClrMapping/>
  </p:clrMapOvr>
  <mc:AlternateContent xmlns:mc="http://schemas.openxmlformats.org/markup-compatibility/2006" xmlns:p14="http://schemas.microsoft.com/office/powerpoint/2010/main">
    <mc:Choice Requires="p14">
      <p:transition spd="slow" p14:dur="2000" advTm="23426"/>
    </mc:Choice>
    <mc:Fallback xmlns="">
      <p:transition spd="slow" advTm="23426"/>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625061"/>
          </a:xfrm>
        </p:spPr>
        <p:txBody>
          <a:bodyPr>
            <a:normAutofit fontScale="90000"/>
          </a:bodyPr>
          <a:lstStyle/>
          <a:p>
            <a:r>
              <a:rPr kumimoji="1" lang="ja-JP" altLang="en-US" dirty="0" smtClean="0"/>
              <a:t>つくば市　</a:t>
            </a:r>
            <a:r>
              <a:rPr kumimoji="1" lang="en-US" altLang="ja-JP" dirty="0" smtClean="0"/>
              <a:t>1980</a:t>
            </a:r>
            <a:r>
              <a:rPr kumimoji="1" lang="ja-JP" altLang="en-US" dirty="0" smtClean="0"/>
              <a:t>年の人口ピラミッド</a:t>
            </a:r>
            <a:endParaRPr kumimoji="1" lang="ja-JP" altLang="en-US" dirty="0"/>
          </a:p>
        </p:txBody>
      </p:sp>
      <p:pic>
        <p:nvPicPr>
          <p:cNvPr id="4" name="コンテンツ プレースホルダー 3" descr="スクリーンショット 2015-05-06 0.13.10.pn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0" y="1058470"/>
            <a:ext cx="9144000" cy="5388807"/>
          </a:xfrm>
        </p:spPr>
      </p:pic>
      <p:sp>
        <p:nvSpPr>
          <p:cNvPr id="5" name="正方形/長方形 4"/>
          <p:cNvSpPr/>
          <p:nvPr/>
        </p:nvSpPr>
        <p:spPr>
          <a:xfrm>
            <a:off x="0" y="6447277"/>
            <a:ext cx="6244468" cy="369332"/>
          </a:xfrm>
          <a:prstGeom prst="rect">
            <a:avLst/>
          </a:prstGeom>
        </p:spPr>
        <p:txBody>
          <a:bodyPr wrap="square">
            <a:spAutoFit/>
          </a:bodyPr>
          <a:lstStyle/>
          <a:p>
            <a:r>
              <a:rPr lang="en-US" altLang="ja-JP" dirty="0"/>
              <a:t>http://</a:t>
            </a:r>
            <a:r>
              <a:rPr lang="en-US" altLang="ja-JP" dirty="0" err="1"/>
              <a:t>ecitizen.jp</a:t>
            </a:r>
            <a:r>
              <a:rPr lang="en-US" altLang="ja-JP" dirty="0"/>
              <a:t>/Population/</a:t>
            </a:r>
            <a:r>
              <a:rPr lang="en-US" altLang="ja-JP" dirty="0" err="1"/>
              <a:t>CityPyramid</a:t>
            </a:r>
            <a:r>
              <a:rPr lang="en-US" altLang="ja-JP" dirty="0"/>
              <a:t>/08220</a:t>
            </a:r>
            <a:endParaRPr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35</a:t>
            </a:fld>
            <a:endParaRPr kumimoji="1" lang="ja-JP" altLang="en-US"/>
          </a:p>
        </p:txBody>
      </p:sp>
    </p:spTree>
    <p:extLst>
      <p:ext uri="{BB962C8B-B14F-4D97-AF65-F5344CB8AC3E}">
        <p14:creationId xmlns:p14="http://schemas.microsoft.com/office/powerpoint/2010/main" val="1873242650"/>
      </p:ext>
    </p:extLst>
  </p:cSld>
  <p:clrMapOvr>
    <a:masterClrMapping/>
  </p:clrMapOvr>
  <mc:AlternateContent xmlns:mc="http://schemas.openxmlformats.org/markup-compatibility/2006" xmlns:p14="http://schemas.microsoft.com/office/powerpoint/2010/main">
    <mc:Choice Requires="p14">
      <p:transition spd="slow" p14:dur="2000" advTm="65217"/>
    </mc:Choice>
    <mc:Fallback xmlns="">
      <p:transition xmlns:p14="http://schemas.microsoft.com/office/powerpoint/2010/main" spd="slow" advTm="65217"/>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9493"/>
            <a:ext cx="8229600" cy="474284"/>
          </a:xfrm>
        </p:spPr>
        <p:txBody>
          <a:bodyPr>
            <a:normAutofit fontScale="90000"/>
          </a:bodyPr>
          <a:lstStyle/>
          <a:p>
            <a:r>
              <a:rPr kumimoji="1" lang="ja-JP" altLang="en-US" dirty="0" smtClean="0"/>
              <a:t>つくば市　</a:t>
            </a:r>
            <a:r>
              <a:rPr kumimoji="1" lang="en-US" altLang="ja-JP" dirty="0" smtClean="0"/>
              <a:t>2015</a:t>
            </a:r>
            <a:r>
              <a:rPr kumimoji="1" lang="ja-JP" altLang="en-US" dirty="0" smtClean="0"/>
              <a:t>年の人口ピラミッド</a:t>
            </a:r>
            <a:endParaRPr kumimoji="1" lang="ja-JP" altLang="en-US" dirty="0"/>
          </a:p>
        </p:txBody>
      </p:sp>
      <p:pic>
        <p:nvPicPr>
          <p:cNvPr id="4" name="コンテンツ プレースホルダー 3" descr="スクリーンショット 2015-05-01 15.14.25.pn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0" y="902670"/>
            <a:ext cx="9144000" cy="5570698"/>
          </a:xfrm>
        </p:spPr>
      </p:pic>
      <p:sp>
        <p:nvSpPr>
          <p:cNvPr id="5" name="正方形/長方形 4"/>
          <p:cNvSpPr/>
          <p:nvPr/>
        </p:nvSpPr>
        <p:spPr>
          <a:xfrm>
            <a:off x="189822" y="6473368"/>
            <a:ext cx="5930404" cy="369332"/>
          </a:xfrm>
          <a:prstGeom prst="rect">
            <a:avLst/>
          </a:prstGeom>
        </p:spPr>
        <p:txBody>
          <a:bodyPr wrap="square">
            <a:spAutoFit/>
          </a:bodyPr>
          <a:lstStyle/>
          <a:p>
            <a:r>
              <a:rPr lang="en-US" altLang="ja-JP" dirty="0" smtClean="0"/>
              <a:t>http://</a:t>
            </a:r>
            <a:r>
              <a:rPr lang="en-US" altLang="ja-JP" dirty="0" err="1" smtClean="0"/>
              <a:t>ecitizen.jp</a:t>
            </a:r>
            <a:r>
              <a:rPr lang="en-US" altLang="ja-JP" dirty="0" smtClean="0"/>
              <a:t>/Population/</a:t>
            </a:r>
            <a:r>
              <a:rPr lang="en-US" altLang="ja-JP" dirty="0" err="1" smtClean="0"/>
              <a:t>CityPyramid</a:t>
            </a:r>
            <a:r>
              <a:rPr lang="en-US" altLang="ja-JP" dirty="0" smtClean="0"/>
              <a:t>/08220</a:t>
            </a:r>
            <a:endParaRPr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36</a:t>
            </a:fld>
            <a:endParaRPr kumimoji="1" lang="ja-JP" altLang="en-US"/>
          </a:p>
        </p:txBody>
      </p:sp>
    </p:spTree>
    <p:extLst>
      <p:ext uri="{BB962C8B-B14F-4D97-AF65-F5344CB8AC3E}">
        <p14:creationId xmlns:p14="http://schemas.microsoft.com/office/powerpoint/2010/main" val="2365701032"/>
      </p:ext>
    </p:extLst>
  </p:cSld>
  <p:clrMapOvr>
    <a:masterClrMapping/>
  </p:clrMapOvr>
  <mc:AlternateContent xmlns:mc="http://schemas.openxmlformats.org/markup-compatibility/2006" xmlns:p14="http://schemas.microsoft.com/office/powerpoint/2010/main">
    <mc:Choice Requires="p14">
      <p:transition spd="slow" p14:dur="2000" advTm="1294"/>
    </mc:Choice>
    <mc:Fallback xmlns="">
      <p:transition xmlns:p14="http://schemas.microsoft.com/office/powerpoint/2010/main" spd="slow" advTm="1294"/>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2088"/>
            <a:ext cx="8229600" cy="536235"/>
          </a:xfrm>
        </p:spPr>
        <p:txBody>
          <a:bodyPr>
            <a:normAutofit fontScale="90000"/>
          </a:bodyPr>
          <a:lstStyle/>
          <a:p>
            <a:r>
              <a:rPr kumimoji="1" lang="ja-JP" altLang="en-US" dirty="0" smtClean="0"/>
              <a:t>つくば市　</a:t>
            </a:r>
            <a:r>
              <a:rPr kumimoji="1" lang="en-US" altLang="ja-JP" dirty="0" smtClean="0"/>
              <a:t>2035</a:t>
            </a:r>
            <a:r>
              <a:rPr kumimoji="1" lang="ja-JP" altLang="en-US" dirty="0" smtClean="0"/>
              <a:t>年の人口ピラミッド</a:t>
            </a:r>
            <a:endParaRPr kumimoji="1" lang="ja-JP" altLang="en-US" dirty="0"/>
          </a:p>
        </p:txBody>
      </p:sp>
      <p:pic>
        <p:nvPicPr>
          <p:cNvPr id="4" name="コンテンツ プレースホルダー 3" descr="スクリーンショット 2015-05-01 15.27.47.pn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0" y="872072"/>
            <a:ext cx="9144000" cy="5601296"/>
          </a:xfrm>
        </p:spPr>
      </p:pic>
      <p:sp>
        <p:nvSpPr>
          <p:cNvPr id="5" name="正方形/長方形 4"/>
          <p:cNvSpPr/>
          <p:nvPr/>
        </p:nvSpPr>
        <p:spPr>
          <a:xfrm>
            <a:off x="235723" y="6473368"/>
            <a:ext cx="5547889" cy="369332"/>
          </a:xfrm>
          <a:prstGeom prst="rect">
            <a:avLst/>
          </a:prstGeom>
        </p:spPr>
        <p:txBody>
          <a:bodyPr wrap="square">
            <a:spAutoFit/>
          </a:bodyPr>
          <a:lstStyle/>
          <a:p>
            <a:r>
              <a:rPr lang="en-US" altLang="ja-JP" dirty="0" smtClean="0"/>
              <a:t>http://</a:t>
            </a:r>
            <a:r>
              <a:rPr lang="en-US" altLang="ja-JP" dirty="0" err="1" smtClean="0"/>
              <a:t>ecitizen.jp</a:t>
            </a:r>
            <a:r>
              <a:rPr lang="en-US" altLang="ja-JP" dirty="0" smtClean="0"/>
              <a:t>/Population/</a:t>
            </a:r>
            <a:r>
              <a:rPr lang="en-US" altLang="ja-JP" dirty="0" err="1" smtClean="0"/>
              <a:t>CityPyramid</a:t>
            </a:r>
            <a:r>
              <a:rPr lang="en-US" altLang="ja-JP" dirty="0" smtClean="0"/>
              <a:t>/08220</a:t>
            </a:r>
            <a:endParaRPr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37</a:t>
            </a:fld>
            <a:endParaRPr kumimoji="1" lang="ja-JP" altLang="en-US"/>
          </a:p>
        </p:txBody>
      </p:sp>
    </p:spTree>
    <p:extLst>
      <p:ext uri="{BB962C8B-B14F-4D97-AF65-F5344CB8AC3E}">
        <p14:creationId xmlns:p14="http://schemas.microsoft.com/office/powerpoint/2010/main" val="4052358184"/>
      </p:ext>
    </p:extLst>
  </p:cSld>
  <p:clrMapOvr>
    <a:masterClrMapping/>
  </p:clrMapOvr>
  <mc:AlternateContent xmlns:mc="http://schemas.openxmlformats.org/markup-compatibility/2006" xmlns:p14="http://schemas.microsoft.com/office/powerpoint/2010/main">
    <mc:Choice Requires="p14">
      <p:transition spd="slow" p14:dur="2000" advTm="45027"/>
    </mc:Choice>
    <mc:Fallback xmlns="">
      <p:transition xmlns:p14="http://schemas.microsoft.com/office/powerpoint/2010/main" spd="slow" advTm="45027"/>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需給調査</a:t>
            </a:r>
            <a:r>
              <a:rPr lang="en-US" altLang="ja-JP" dirty="0" smtClean="0"/>
              <a:t>-</a:t>
            </a:r>
            <a:r>
              <a:rPr lang="ja-JP" altLang="en-US" dirty="0" smtClean="0"/>
              <a:t>需要</a:t>
            </a:r>
            <a:r>
              <a:rPr lang="en-US" altLang="ja-JP" dirty="0" smtClean="0"/>
              <a:t>-</a:t>
            </a:r>
            <a:endParaRPr kumimoji="1" lang="ja-JP" altLang="en-US" dirty="0"/>
          </a:p>
        </p:txBody>
      </p:sp>
      <p:sp>
        <p:nvSpPr>
          <p:cNvPr id="3" name="コンテンツ プレースホルダー 2"/>
          <p:cNvSpPr>
            <a:spLocks noGrp="1"/>
          </p:cNvSpPr>
          <p:nvPr>
            <p:ph idx="1"/>
          </p:nvPr>
        </p:nvSpPr>
        <p:spPr>
          <a:xfrm>
            <a:off x="605055" y="3115363"/>
            <a:ext cx="7353240" cy="3459315"/>
          </a:xfrm>
        </p:spPr>
        <p:txBody>
          <a:bodyPr>
            <a:normAutofit fontScale="92500" lnSpcReduction="10000"/>
          </a:bodyPr>
          <a:lstStyle/>
          <a:p>
            <a:pPr marL="742950" indent="-742950">
              <a:buFont typeface="+mj-lt"/>
              <a:buAutoNum type="arabicParenR"/>
            </a:pPr>
            <a:r>
              <a:rPr lang="ja-JP" altLang="en-US" sz="3600" dirty="0" smtClean="0"/>
              <a:t>全日本墓園協会方式　　</a:t>
            </a:r>
            <a:r>
              <a:rPr lang="en-US" altLang="ja-JP" sz="3600" dirty="0" smtClean="0"/>
              <a:t> </a:t>
            </a:r>
            <a:r>
              <a:rPr lang="en-US" altLang="ja-JP" sz="2600" dirty="0" smtClean="0">
                <a:solidFill>
                  <a:srgbClr val="FF0000"/>
                </a:solidFill>
              </a:rPr>
              <a:t>①</a:t>
            </a:r>
            <a:r>
              <a:rPr lang="ja-JP" altLang="en-US" sz="2600" dirty="0" smtClean="0"/>
              <a:t>＆</a:t>
            </a:r>
            <a:r>
              <a:rPr lang="en-US" altLang="ja-JP" sz="2600" dirty="0" smtClean="0">
                <a:solidFill>
                  <a:srgbClr val="0000FF"/>
                </a:solidFill>
              </a:rPr>
              <a:t>②</a:t>
            </a:r>
          </a:p>
          <a:p>
            <a:pPr marL="742950" indent="-742950">
              <a:buFont typeface="+mj-lt"/>
              <a:buAutoNum type="arabicParenR"/>
            </a:pPr>
            <a:r>
              <a:rPr lang="ja-JP" altLang="en-US" sz="3600" dirty="0" smtClean="0"/>
              <a:t>大阪府方式　　　　　　　　</a:t>
            </a:r>
            <a:r>
              <a:rPr lang="en-US" altLang="ja-JP" sz="3600" dirty="0" smtClean="0"/>
              <a:t> </a:t>
            </a:r>
            <a:r>
              <a:rPr lang="en-US" altLang="ja-JP" sz="2600" dirty="0" smtClean="0">
                <a:solidFill>
                  <a:srgbClr val="FF0000"/>
                </a:solidFill>
              </a:rPr>
              <a:t>①</a:t>
            </a:r>
            <a:r>
              <a:rPr lang="ja-JP" altLang="en-US" sz="2600" dirty="0"/>
              <a:t>＆</a:t>
            </a:r>
            <a:r>
              <a:rPr lang="en-US" altLang="ja-JP" sz="2600" dirty="0">
                <a:solidFill>
                  <a:srgbClr val="0000FF"/>
                </a:solidFill>
              </a:rPr>
              <a:t>②</a:t>
            </a:r>
            <a:endParaRPr lang="en-US" altLang="ja-JP" sz="2600" dirty="0"/>
          </a:p>
          <a:p>
            <a:pPr marL="742950" indent="-742950">
              <a:buFont typeface="+mj-lt"/>
              <a:buAutoNum type="arabicParenR"/>
            </a:pPr>
            <a:r>
              <a:rPr lang="ja-JP" altLang="en-US" sz="3600" dirty="0" smtClean="0"/>
              <a:t>横田方式　　　　　　　　　 </a:t>
            </a:r>
            <a:r>
              <a:rPr lang="en-US" altLang="ja-JP" sz="3600" dirty="0" smtClean="0"/>
              <a:t> </a:t>
            </a:r>
            <a:r>
              <a:rPr lang="en-US" altLang="ja-JP" sz="2600" dirty="0" smtClean="0">
                <a:solidFill>
                  <a:srgbClr val="FF0000"/>
                </a:solidFill>
              </a:rPr>
              <a:t>①</a:t>
            </a:r>
            <a:r>
              <a:rPr lang="ja-JP" altLang="en-US" sz="2600" dirty="0"/>
              <a:t>＆</a:t>
            </a:r>
            <a:r>
              <a:rPr lang="en-US" altLang="ja-JP" sz="2600" dirty="0">
                <a:solidFill>
                  <a:srgbClr val="0000FF"/>
                </a:solidFill>
              </a:rPr>
              <a:t>②</a:t>
            </a:r>
            <a:endParaRPr lang="en-US" altLang="ja-JP" sz="2600" dirty="0"/>
          </a:p>
          <a:p>
            <a:pPr marL="742950" indent="-742950">
              <a:buFont typeface="+mj-lt"/>
              <a:buAutoNum type="arabicParenR"/>
            </a:pPr>
            <a:r>
              <a:rPr lang="ja-JP" altLang="en-US" sz="3600" dirty="0" smtClean="0"/>
              <a:t>墓地増加率による推定　</a:t>
            </a:r>
            <a:r>
              <a:rPr lang="en-US" altLang="ja-JP" sz="3600" dirty="0" smtClean="0"/>
              <a:t> </a:t>
            </a:r>
            <a:r>
              <a:rPr lang="en-US" altLang="ja-JP" sz="2600" dirty="0" smtClean="0">
                <a:solidFill>
                  <a:srgbClr val="FF0000"/>
                </a:solidFill>
              </a:rPr>
              <a:t>①</a:t>
            </a:r>
            <a:r>
              <a:rPr lang="ja-JP" altLang="en-US" sz="2600" dirty="0"/>
              <a:t>＆</a:t>
            </a:r>
            <a:r>
              <a:rPr lang="en-US" altLang="ja-JP" sz="2600" dirty="0">
                <a:solidFill>
                  <a:srgbClr val="0000FF"/>
                </a:solidFill>
              </a:rPr>
              <a:t>②</a:t>
            </a:r>
            <a:endParaRPr lang="en-US" altLang="ja-JP" sz="2600" dirty="0"/>
          </a:p>
          <a:p>
            <a:pPr marL="742950" indent="-742950">
              <a:buFont typeface="+mj-lt"/>
              <a:buAutoNum type="arabicParenR"/>
            </a:pPr>
            <a:r>
              <a:rPr lang="ja-JP" altLang="en-US" sz="3600" dirty="0" smtClean="0"/>
              <a:t>簡易予測式　　</a:t>
            </a:r>
            <a:r>
              <a:rPr lang="en-US" altLang="ja-JP" sz="3600" dirty="0" smtClean="0"/>
              <a:t>             </a:t>
            </a:r>
            <a:r>
              <a:rPr lang="en-US" altLang="ja-JP" sz="3600" dirty="0"/>
              <a:t> </a:t>
            </a:r>
            <a:r>
              <a:rPr lang="en-US" altLang="ja-JP" sz="3600" dirty="0" smtClean="0"/>
              <a:t> </a:t>
            </a:r>
            <a:r>
              <a:rPr lang="en-US" altLang="ja-JP" sz="3000" dirty="0" smtClean="0">
                <a:solidFill>
                  <a:srgbClr val="FF0000"/>
                </a:solidFill>
              </a:rPr>
              <a:t>①</a:t>
            </a:r>
            <a:r>
              <a:rPr lang="ja-JP" altLang="en-US" sz="3000" dirty="0" smtClean="0">
                <a:solidFill>
                  <a:srgbClr val="FF0000"/>
                </a:solidFill>
              </a:rPr>
              <a:t>のみ</a:t>
            </a:r>
            <a:endParaRPr lang="en-US" altLang="ja-JP" sz="3600" dirty="0" smtClean="0">
              <a:solidFill>
                <a:srgbClr val="FF0000"/>
              </a:solidFill>
            </a:endParaRPr>
          </a:p>
          <a:p>
            <a:pPr marL="0" indent="0">
              <a:buNone/>
            </a:pPr>
            <a:r>
              <a:rPr lang="en-US" altLang="ja-JP" sz="3600" dirty="0" smtClean="0"/>
              <a:t>                                         ……etc.</a:t>
            </a:r>
          </a:p>
          <a:p>
            <a:pPr marL="0" indent="0">
              <a:buNone/>
            </a:pPr>
            <a:endParaRPr lang="ja-JP" altLang="en-US" sz="36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38</a:t>
            </a:fld>
            <a:endParaRPr kumimoji="1" lang="ja-JP" altLang="en-US"/>
          </a:p>
        </p:txBody>
      </p:sp>
      <p:sp>
        <p:nvSpPr>
          <p:cNvPr id="5" name="テキスト ボックス 4"/>
          <p:cNvSpPr txBox="1"/>
          <p:nvPr/>
        </p:nvSpPr>
        <p:spPr>
          <a:xfrm>
            <a:off x="1569536" y="1525258"/>
            <a:ext cx="6746158" cy="1384995"/>
          </a:xfrm>
          <a:prstGeom prst="rect">
            <a:avLst/>
          </a:prstGeom>
          <a:noFill/>
        </p:spPr>
        <p:txBody>
          <a:bodyPr wrap="none" rtlCol="0">
            <a:spAutoFit/>
          </a:bodyPr>
          <a:lstStyle/>
          <a:p>
            <a:r>
              <a:rPr kumimoji="1" lang="en-US" altLang="ja-JP" sz="2800" dirty="0" smtClean="0">
                <a:solidFill>
                  <a:srgbClr val="FF6600"/>
                </a:solidFill>
              </a:rPr>
              <a:t>①</a:t>
            </a:r>
            <a:r>
              <a:rPr kumimoji="1" lang="ja-JP" altLang="en-US" sz="2800" dirty="0" smtClean="0"/>
              <a:t>国勢調査などから得られる既存のデータ</a:t>
            </a:r>
            <a:endParaRPr kumimoji="1" lang="en-US" altLang="ja-JP" sz="2800" dirty="0" smtClean="0"/>
          </a:p>
          <a:p>
            <a:endParaRPr lang="en-US" altLang="ja-JP" sz="2800" dirty="0" smtClean="0"/>
          </a:p>
          <a:p>
            <a:r>
              <a:rPr lang="en-US" altLang="ja-JP" sz="2800" dirty="0" smtClean="0">
                <a:solidFill>
                  <a:srgbClr val="0000FF"/>
                </a:solidFill>
              </a:rPr>
              <a:t>②</a:t>
            </a:r>
            <a:r>
              <a:rPr lang="ja-JP" altLang="en-US" sz="2800" dirty="0" smtClean="0"/>
              <a:t>アンケート調査などで独自に得るデータ</a:t>
            </a:r>
            <a:endParaRPr kumimoji="1" lang="ja-JP" altLang="en-US" sz="2800" dirty="0"/>
          </a:p>
        </p:txBody>
      </p:sp>
      <p:sp>
        <p:nvSpPr>
          <p:cNvPr id="6" name="角丸四角形 5"/>
          <p:cNvSpPr/>
          <p:nvPr/>
        </p:nvSpPr>
        <p:spPr>
          <a:xfrm>
            <a:off x="439592" y="1525258"/>
            <a:ext cx="1129943" cy="1384995"/>
          </a:xfrm>
          <a:prstGeom prst="roundRect">
            <a:avLst/>
          </a:prstGeom>
          <a:solidFill>
            <a:schemeClr val="accent5">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chemeClr val="tx1"/>
                </a:solidFill>
              </a:rPr>
              <a:t>必要なデータ</a:t>
            </a:r>
            <a:endParaRPr kumimoji="1" lang="ja-JP" altLang="en-US" sz="2000" dirty="0">
              <a:solidFill>
                <a:schemeClr val="tx1"/>
              </a:solidFill>
            </a:endParaRPr>
          </a:p>
        </p:txBody>
      </p:sp>
      <p:sp>
        <p:nvSpPr>
          <p:cNvPr id="9" name="角丸四角形 8"/>
          <p:cNvSpPr/>
          <p:nvPr/>
        </p:nvSpPr>
        <p:spPr>
          <a:xfrm>
            <a:off x="439593" y="1525258"/>
            <a:ext cx="7893496" cy="1384995"/>
          </a:xfrm>
          <a:prstGeom prst="roundRect">
            <a:avLst/>
          </a:prstGeom>
          <a:no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605055" y="5336902"/>
            <a:ext cx="6742300" cy="546551"/>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rgbClr val="FF6600"/>
              </a:solidFill>
            </a:endParaRPr>
          </a:p>
        </p:txBody>
      </p:sp>
    </p:spTree>
    <p:custDataLst>
      <p:tags r:id="rId1"/>
    </p:custDataLst>
    <p:extLst>
      <p:ext uri="{BB962C8B-B14F-4D97-AF65-F5344CB8AC3E}">
        <p14:creationId xmlns:p14="http://schemas.microsoft.com/office/powerpoint/2010/main" val="2930853605"/>
      </p:ext>
    </p:extLst>
  </p:cSld>
  <p:clrMapOvr>
    <a:masterClrMapping/>
  </p:clrMapOvr>
  <mc:AlternateContent xmlns:mc="http://schemas.openxmlformats.org/markup-compatibility/2006" xmlns:p14="http://schemas.microsoft.com/office/powerpoint/2010/main">
    <mc:Choice Requires="p14">
      <p:transition spd="slow" p14:dur="2000" advTm="100654"/>
    </mc:Choice>
    <mc:Fallback xmlns="">
      <p:transition xmlns:p14="http://schemas.microsoft.com/office/powerpoint/2010/main" spd="slow" advTm="1006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a:stretch>
            <a:fillRect/>
          </a:stretch>
        </p:blipFill>
        <p:spPr>
          <a:xfrm>
            <a:off x="4836590" y="4175826"/>
            <a:ext cx="3558156" cy="2682174"/>
          </a:xfrm>
          <a:prstGeom prst="rect">
            <a:avLst/>
          </a:prstGeom>
        </p:spPr>
      </p:pic>
      <p:sp>
        <p:nvSpPr>
          <p:cNvPr id="2" name="タイトル 1"/>
          <p:cNvSpPr>
            <a:spLocks noGrp="1"/>
          </p:cNvSpPr>
          <p:nvPr>
            <p:ph type="title"/>
          </p:nvPr>
        </p:nvSpPr>
        <p:spPr/>
        <p:txBody>
          <a:bodyPr>
            <a:normAutofit fontScale="90000"/>
          </a:bodyPr>
          <a:lstStyle/>
          <a:p>
            <a:r>
              <a:rPr kumimoji="1" lang="ja-JP" altLang="en-US" dirty="0" smtClean="0"/>
              <a:t>宜野湾市とつくば市の人口ピラミッド</a:t>
            </a:r>
            <a:endParaRPr kumimoji="1" lang="ja-JP" altLang="en-US" dirty="0"/>
          </a:p>
        </p:txBody>
      </p:sp>
      <p:pic>
        <p:nvPicPr>
          <p:cNvPr id="5" name="図 4" descr="スクリーンショット 2015-05-10 13.52.30.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984" y="1928995"/>
            <a:ext cx="4780606" cy="3124130"/>
          </a:xfrm>
          <a:prstGeom prst="rect">
            <a:avLst/>
          </a:prstGeom>
        </p:spPr>
      </p:pic>
      <p:pic>
        <p:nvPicPr>
          <p:cNvPr id="6" name="図 5" descr="スクリーンショット 2015-05-10 13.53.07.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07598" y="1943105"/>
            <a:ext cx="4763556" cy="3110019"/>
          </a:xfrm>
          <a:prstGeom prst="rect">
            <a:avLst/>
          </a:prstGeom>
        </p:spPr>
      </p:pic>
      <p:sp>
        <p:nvSpPr>
          <p:cNvPr id="3" name="テキスト ボックス 2"/>
          <p:cNvSpPr txBox="1"/>
          <p:nvPr/>
        </p:nvSpPr>
        <p:spPr>
          <a:xfrm>
            <a:off x="1078112" y="1400482"/>
            <a:ext cx="2339102" cy="461665"/>
          </a:xfrm>
          <a:prstGeom prst="rect">
            <a:avLst/>
          </a:prstGeom>
          <a:noFill/>
        </p:spPr>
        <p:txBody>
          <a:bodyPr wrap="none" rtlCol="0">
            <a:spAutoFit/>
          </a:bodyPr>
          <a:lstStyle/>
          <a:p>
            <a:r>
              <a:rPr kumimoji="1" lang="ja-JP" altLang="en-US" sz="2400" dirty="0" smtClean="0"/>
              <a:t>沖縄県宜野湾市</a:t>
            </a:r>
            <a:endParaRPr kumimoji="1" lang="ja-JP" altLang="en-US" sz="2400" dirty="0"/>
          </a:p>
        </p:txBody>
      </p:sp>
      <p:sp>
        <p:nvSpPr>
          <p:cNvPr id="7" name="テキスト ボックス 6"/>
          <p:cNvSpPr txBox="1"/>
          <p:nvPr/>
        </p:nvSpPr>
        <p:spPr>
          <a:xfrm>
            <a:off x="5808611" y="1400482"/>
            <a:ext cx="1275109" cy="461665"/>
          </a:xfrm>
          <a:prstGeom prst="rect">
            <a:avLst/>
          </a:prstGeom>
          <a:noFill/>
        </p:spPr>
        <p:txBody>
          <a:bodyPr wrap="none" rtlCol="0">
            <a:spAutoFit/>
          </a:bodyPr>
          <a:lstStyle/>
          <a:p>
            <a:r>
              <a:rPr lang="ja-JP" altLang="en-US" sz="2400" dirty="0" smtClean="0"/>
              <a:t>つくば</a:t>
            </a:r>
            <a:r>
              <a:rPr kumimoji="1" lang="ja-JP" altLang="en-US" sz="2400" dirty="0" smtClean="0"/>
              <a:t>市</a:t>
            </a:r>
            <a:endParaRPr kumimoji="1" lang="ja-JP" altLang="en-US" sz="24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39</a:t>
            </a:fld>
            <a:endParaRPr kumimoji="1" lang="ja-JP" altLang="en-US"/>
          </a:p>
        </p:txBody>
      </p:sp>
      <p:sp>
        <p:nvSpPr>
          <p:cNvPr id="11" name="テキスト ボックス 10"/>
          <p:cNvSpPr txBox="1"/>
          <p:nvPr/>
        </p:nvSpPr>
        <p:spPr>
          <a:xfrm>
            <a:off x="5627305" y="5151902"/>
            <a:ext cx="1851789" cy="584776"/>
          </a:xfrm>
          <a:prstGeom prst="rect">
            <a:avLst/>
          </a:prstGeom>
          <a:noFill/>
        </p:spPr>
        <p:txBody>
          <a:bodyPr wrap="none" rtlCol="0">
            <a:spAutoFit/>
          </a:bodyPr>
          <a:lstStyle/>
          <a:p>
            <a:r>
              <a:rPr kumimoji="1" lang="ja-JP" altLang="en-US" sz="3200" dirty="0" smtClean="0"/>
              <a:t>そっくり</a:t>
            </a:r>
            <a:r>
              <a:rPr kumimoji="1" lang="en-US" altLang="ja-JP" sz="3200" dirty="0" smtClean="0"/>
              <a:t>〜</a:t>
            </a:r>
            <a:endParaRPr kumimoji="1" lang="ja-JP" altLang="en-US" sz="3200" dirty="0"/>
          </a:p>
        </p:txBody>
      </p:sp>
      <p:sp>
        <p:nvSpPr>
          <p:cNvPr id="8" name="テキスト ボックス 7"/>
          <p:cNvSpPr txBox="1"/>
          <p:nvPr/>
        </p:nvSpPr>
        <p:spPr>
          <a:xfrm>
            <a:off x="457200" y="4998013"/>
            <a:ext cx="1497175" cy="307777"/>
          </a:xfrm>
          <a:prstGeom prst="rect">
            <a:avLst/>
          </a:prstGeom>
          <a:noFill/>
        </p:spPr>
        <p:txBody>
          <a:bodyPr wrap="none" rtlCol="0">
            <a:spAutoFit/>
          </a:bodyPr>
          <a:lstStyle/>
          <a:p>
            <a:r>
              <a:rPr kumimoji="1" lang="en-US" altLang="ja-JP" sz="1400" dirty="0" smtClean="0"/>
              <a:t>※GD</a:t>
            </a:r>
            <a:r>
              <a:rPr kumimoji="1" lang="ja-JP" altLang="en-US" sz="1400" dirty="0" smtClean="0"/>
              <a:t>　</a:t>
            </a:r>
            <a:r>
              <a:rPr kumimoji="1" lang="en-US" altLang="ja-JP" sz="1400" dirty="0" smtClean="0"/>
              <a:t>Freak! </a:t>
            </a:r>
            <a:r>
              <a:rPr lang="ja-JP" altLang="en-US" sz="1400" dirty="0" smtClean="0"/>
              <a:t>より</a:t>
            </a:r>
            <a:endParaRPr kumimoji="1" lang="ja-JP" altLang="en-US" sz="1400" dirty="0"/>
          </a:p>
        </p:txBody>
      </p:sp>
    </p:spTree>
    <p:extLst>
      <p:ext uri="{BB962C8B-B14F-4D97-AF65-F5344CB8AC3E}">
        <p14:creationId xmlns:p14="http://schemas.microsoft.com/office/powerpoint/2010/main" val="3402317633"/>
      </p:ext>
    </p:extLst>
  </p:cSld>
  <p:clrMapOvr>
    <a:masterClrMapping/>
  </p:clrMapOvr>
  <mc:AlternateContent xmlns:mc="http://schemas.openxmlformats.org/markup-compatibility/2006" xmlns:p14="http://schemas.microsoft.com/office/powerpoint/2010/main">
    <mc:Choice Requires="p14">
      <p:transition spd="slow" p14:dur="2000" advTm="29553"/>
    </mc:Choice>
    <mc:Fallback xmlns="">
      <p:transition xmlns:p14="http://schemas.microsoft.com/office/powerpoint/2010/main" spd="slow" advTm="29553"/>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5466577" y="2340890"/>
            <a:ext cx="3970683" cy="4168697"/>
          </a:xfrm>
          <a:prstGeom prst="rect">
            <a:avLst/>
          </a:prstGeom>
        </p:spPr>
      </p:pic>
      <p:sp>
        <p:nvSpPr>
          <p:cNvPr id="7" name="円形吹き出し 6"/>
          <p:cNvSpPr/>
          <p:nvPr/>
        </p:nvSpPr>
        <p:spPr>
          <a:xfrm>
            <a:off x="457200" y="4530715"/>
            <a:ext cx="5101910" cy="1978872"/>
          </a:xfrm>
          <a:prstGeom prst="wedgeEllipseCallout">
            <a:avLst>
              <a:gd name="adj1" fmla="val 53559"/>
              <a:gd name="adj2" fmla="val -49660"/>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円形吹き出し 5"/>
          <p:cNvSpPr/>
          <p:nvPr/>
        </p:nvSpPr>
        <p:spPr>
          <a:xfrm>
            <a:off x="0" y="1417637"/>
            <a:ext cx="6074524" cy="2667095"/>
          </a:xfrm>
          <a:prstGeom prst="wedgeEllipseCallout">
            <a:avLst>
              <a:gd name="adj1" fmla="val 44448"/>
              <a:gd name="adj2" fmla="val 57289"/>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墓　施太郎の場合</a:t>
            </a:r>
            <a:endParaRPr kumimoji="1" lang="ja-JP" altLang="en-US" dirty="0"/>
          </a:p>
        </p:txBody>
      </p:sp>
      <p:sp>
        <p:nvSpPr>
          <p:cNvPr id="3" name="コンテンツ プレースホルダー 2"/>
          <p:cNvSpPr>
            <a:spLocks noGrp="1"/>
          </p:cNvSpPr>
          <p:nvPr>
            <p:ph idx="1"/>
          </p:nvPr>
        </p:nvSpPr>
        <p:spPr>
          <a:xfrm>
            <a:off x="860342" y="4766881"/>
            <a:ext cx="4312105" cy="1086866"/>
          </a:xfrm>
        </p:spPr>
        <p:txBody>
          <a:bodyPr>
            <a:noAutofit/>
          </a:bodyPr>
          <a:lstStyle/>
          <a:p>
            <a:pPr marL="0" indent="0">
              <a:buNone/>
            </a:pPr>
            <a:r>
              <a:rPr lang="ja-JP" altLang="en-US" sz="4000" dirty="0" smtClean="0"/>
              <a:t>お墓ってそもそも</a:t>
            </a:r>
            <a:endParaRPr lang="en-US" altLang="ja-JP" sz="4000" dirty="0" smtClean="0"/>
          </a:p>
          <a:p>
            <a:pPr marL="0" indent="0">
              <a:buNone/>
            </a:pPr>
            <a:r>
              <a:rPr lang="ja-JP" altLang="en-US" sz="4000" dirty="0" smtClean="0"/>
              <a:t>どういうもの？</a:t>
            </a:r>
            <a:endParaRPr kumimoji="1" lang="ja-JP" altLang="en-US" sz="4000" dirty="0"/>
          </a:p>
        </p:txBody>
      </p:sp>
      <p:sp>
        <p:nvSpPr>
          <p:cNvPr id="5" name="テキスト ボックス 4"/>
          <p:cNvSpPr txBox="1"/>
          <p:nvPr/>
        </p:nvSpPr>
        <p:spPr>
          <a:xfrm>
            <a:off x="457200" y="1795433"/>
            <a:ext cx="6390446" cy="1661993"/>
          </a:xfrm>
          <a:prstGeom prst="rect">
            <a:avLst/>
          </a:prstGeom>
          <a:noFill/>
        </p:spPr>
        <p:txBody>
          <a:bodyPr wrap="square" rtlCol="0">
            <a:spAutoFit/>
          </a:bodyPr>
          <a:lstStyle/>
          <a:p>
            <a:r>
              <a:rPr kumimoji="1" lang="ja-JP" altLang="en-US" sz="5400" dirty="0" smtClean="0"/>
              <a:t>　　　お墓？</a:t>
            </a:r>
            <a:endParaRPr kumimoji="1" lang="en-US" altLang="ja-JP" sz="5400" dirty="0" smtClean="0"/>
          </a:p>
          <a:p>
            <a:r>
              <a:rPr kumimoji="1" lang="ja-JP" altLang="en-US" sz="4800" dirty="0" smtClean="0"/>
              <a:t>考えたことなかった</a:t>
            </a:r>
            <a:r>
              <a:rPr kumimoji="1" lang="en-US" altLang="ja-JP" sz="4800" dirty="0" smtClean="0"/>
              <a:t>…</a:t>
            </a:r>
            <a:endParaRPr kumimoji="1" lang="ja-JP" altLang="en-US" sz="4800" dirty="0"/>
          </a:p>
        </p:txBody>
      </p:sp>
      <p:sp>
        <p:nvSpPr>
          <p:cNvPr id="8" name="スライド番号プレースホルダー 7"/>
          <p:cNvSpPr>
            <a:spLocks noGrp="1"/>
          </p:cNvSpPr>
          <p:nvPr>
            <p:ph type="sldNum" sz="quarter" idx="12"/>
          </p:nvPr>
        </p:nvSpPr>
        <p:spPr/>
        <p:txBody>
          <a:bodyPr/>
          <a:lstStyle/>
          <a:p>
            <a:fld id="{D235492C-57CB-1E43-8014-2539370A9343}" type="slidenum">
              <a:rPr kumimoji="1" lang="ja-JP" altLang="en-US" smtClean="0"/>
              <a:t>4</a:t>
            </a:fld>
            <a:endParaRPr kumimoji="1" lang="ja-JP" altLang="en-US"/>
          </a:p>
        </p:txBody>
      </p:sp>
      <p:sp>
        <p:nvSpPr>
          <p:cNvPr id="9" name="テキスト ボックス 8"/>
          <p:cNvSpPr txBox="1"/>
          <p:nvPr/>
        </p:nvSpPr>
        <p:spPr>
          <a:xfrm>
            <a:off x="2370046" y="216928"/>
            <a:ext cx="2591274" cy="369332"/>
          </a:xfrm>
          <a:prstGeom prst="rect">
            <a:avLst/>
          </a:prstGeom>
          <a:noFill/>
        </p:spPr>
        <p:txBody>
          <a:bodyPr wrap="none" rtlCol="0">
            <a:spAutoFit/>
          </a:bodyPr>
          <a:lstStyle/>
          <a:p>
            <a:r>
              <a:rPr kumimoji="1" lang="ja-JP" altLang="en-US" dirty="0" smtClean="0"/>
              <a:t>はか　　　　せ　　た　 ろう</a:t>
            </a:r>
            <a:endParaRPr kumimoji="1" lang="ja-JP" altLang="en-US" dirty="0"/>
          </a:p>
        </p:txBody>
      </p:sp>
    </p:spTree>
    <p:extLst>
      <p:ext uri="{BB962C8B-B14F-4D97-AF65-F5344CB8AC3E}">
        <p14:creationId xmlns:p14="http://schemas.microsoft.com/office/powerpoint/2010/main" val="4283730351"/>
      </p:ext>
    </p:extLst>
  </p:cSld>
  <p:clrMapOvr>
    <a:masterClrMapping/>
  </p:clrMapOvr>
  <mc:AlternateContent xmlns:mc="http://schemas.openxmlformats.org/markup-compatibility/2006" xmlns:p14="http://schemas.microsoft.com/office/powerpoint/2010/main">
    <mc:Choice Requires="p14">
      <p:transition spd="slow" p14:dur="2000" advTm="5714"/>
    </mc:Choice>
    <mc:Fallback xmlns="">
      <p:transition xmlns:p14="http://schemas.microsoft.com/office/powerpoint/2010/main" spd="slow" advTm="5714"/>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8247207" cy="1143000"/>
          </a:xfrm>
        </p:spPr>
        <p:txBody>
          <a:bodyPr>
            <a:noAutofit/>
          </a:bodyPr>
          <a:lstStyle/>
          <a:p>
            <a:pPr algn="l"/>
            <a:r>
              <a:rPr lang="en-US" altLang="ja-JP" sz="3600" dirty="0" smtClean="0"/>
              <a:t> </a:t>
            </a:r>
            <a:r>
              <a:rPr lang="ja-JP" altLang="en-US" sz="3600" dirty="0"/>
              <a:t>簡易予測式</a:t>
            </a:r>
            <a:r>
              <a:rPr lang="ja-JP" altLang="en-US" sz="2800" dirty="0"/>
              <a:t>（沖縄大学吉川博也教授の算出式）</a:t>
            </a:r>
            <a:endParaRPr kumimoji="1" lang="ja-JP" altLang="en-US" sz="2800" dirty="0"/>
          </a:p>
        </p:txBody>
      </p:sp>
      <p:sp>
        <p:nvSpPr>
          <p:cNvPr id="10" name="テキスト ボックス 9"/>
          <p:cNvSpPr txBox="1"/>
          <p:nvPr/>
        </p:nvSpPr>
        <p:spPr>
          <a:xfrm>
            <a:off x="605055" y="5467863"/>
            <a:ext cx="1073245" cy="523220"/>
          </a:xfrm>
          <a:prstGeom prst="rect">
            <a:avLst/>
          </a:prstGeom>
          <a:noFill/>
        </p:spPr>
        <p:txBody>
          <a:bodyPr wrap="square" rtlCol="0">
            <a:spAutoFit/>
          </a:bodyPr>
          <a:lstStyle/>
          <a:p>
            <a:pPr algn="ctr"/>
            <a:r>
              <a:rPr lang="ja-JP" altLang="en-US" sz="2800" dirty="0" smtClean="0">
                <a:solidFill>
                  <a:srgbClr val="FFFFFF"/>
                </a:solidFill>
              </a:rPr>
              <a:t>仮説</a:t>
            </a:r>
            <a:endParaRPr kumimoji="1" lang="ja-JP" altLang="en-US" sz="2800" dirty="0">
              <a:solidFill>
                <a:srgbClr val="FFFFFF"/>
              </a:solidFill>
            </a:endParaRPr>
          </a:p>
        </p:txBody>
      </p:sp>
      <p:sp>
        <p:nvSpPr>
          <p:cNvPr id="9" name="コンテンツ プレースホルダー 2"/>
          <p:cNvSpPr>
            <a:spLocks noGrp="1"/>
          </p:cNvSpPr>
          <p:nvPr>
            <p:ph idx="1"/>
          </p:nvPr>
        </p:nvSpPr>
        <p:spPr>
          <a:xfrm>
            <a:off x="457200" y="1600199"/>
            <a:ext cx="8229600" cy="4390883"/>
          </a:xfrm>
        </p:spPr>
        <p:txBody>
          <a:bodyPr>
            <a:normAutofit lnSpcReduction="10000"/>
          </a:bodyPr>
          <a:lstStyle/>
          <a:p>
            <a:pPr marL="0" indent="0">
              <a:buNone/>
            </a:pPr>
            <a:r>
              <a:rPr lang="en-US" altLang="ja-JP" dirty="0" smtClean="0"/>
              <a:t>①</a:t>
            </a:r>
            <a:r>
              <a:rPr lang="en-US" altLang="ja-JP" dirty="0"/>
              <a:t> </a:t>
            </a:r>
            <a:r>
              <a:rPr lang="en-US" altLang="ja-JP" dirty="0" smtClean="0"/>
              <a:t>221,150</a:t>
            </a:r>
            <a:r>
              <a:rPr lang="ja-JP" altLang="en-US" dirty="0" smtClean="0"/>
              <a:t>（総人口）</a:t>
            </a:r>
            <a:r>
              <a:rPr lang="en-US" altLang="ja-JP" dirty="0" smtClean="0"/>
              <a:t>×13÷10,000=</a:t>
            </a:r>
            <a:r>
              <a:rPr lang="ja-JP" altLang="en-US" sz="2600" dirty="0" smtClean="0"/>
              <a:t>約</a:t>
            </a:r>
            <a:r>
              <a:rPr lang="en-US" altLang="ja-JP" dirty="0" smtClean="0"/>
              <a:t>287</a:t>
            </a:r>
          </a:p>
          <a:p>
            <a:pPr marL="0" indent="0">
              <a:buNone/>
            </a:pPr>
            <a:r>
              <a:rPr kumimoji="1" lang="en-US" altLang="ja-JP" dirty="0" smtClean="0"/>
              <a:t>② 92,599</a:t>
            </a:r>
            <a:r>
              <a:rPr kumimoji="1" lang="ja-JP" altLang="en-US" dirty="0" smtClean="0"/>
              <a:t>（総世帯数）</a:t>
            </a:r>
            <a:r>
              <a:rPr kumimoji="1" lang="en-US" altLang="ja-JP" dirty="0" smtClean="0"/>
              <a:t>×4÷1,000=</a:t>
            </a:r>
            <a:r>
              <a:rPr lang="ja-JP" altLang="en-US" sz="2600" dirty="0" smtClean="0"/>
              <a:t>約</a:t>
            </a:r>
            <a:r>
              <a:rPr kumimoji="1" lang="en-US" altLang="ja-JP" dirty="0" smtClean="0"/>
              <a:t>370</a:t>
            </a:r>
          </a:p>
          <a:p>
            <a:pPr marL="0" indent="0">
              <a:buNone/>
            </a:pPr>
            <a:r>
              <a:rPr kumimoji="1" lang="en-US" altLang="ja-JP" dirty="0" smtClean="0"/>
              <a:t>③ 1,511</a:t>
            </a:r>
            <a:r>
              <a:rPr kumimoji="1" lang="ja-JP" altLang="en-US" dirty="0" smtClean="0"/>
              <a:t>（死亡者数）</a:t>
            </a:r>
            <a:r>
              <a:rPr kumimoji="1" lang="en-US" altLang="ja-JP" dirty="0" smtClean="0"/>
              <a:t>×0.2=</a:t>
            </a:r>
            <a:r>
              <a:rPr kumimoji="1" lang="ja-JP" altLang="en-US" sz="2600" dirty="0" smtClean="0"/>
              <a:t>約</a:t>
            </a:r>
            <a:r>
              <a:rPr kumimoji="1" lang="en-US" altLang="ja-JP" dirty="0" smtClean="0"/>
              <a:t>302</a:t>
            </a:r>
          </a:p>
          <a:p>
            <a:pPr marL="0" indent="0">
              <a:buNone/>
            </a:pPr>
            <a:endParaRPr lang="en-US" altLang="ja-JP" dirty="0" smtClean="0"/>
          </a:p>
          <a:p>
            <a:pPr marL="0" indent="0">
              <a:buNone/>
            </a:pPr>
            <a:r>
              <a:rPr kumimoji="1" lang="ja-JP" altLang="en-US" dirty="0" smtClean="0"/>
              <a:t>・</a:t>
            </a:r>
            <a:r>
              <a:rPr kumimoji="1" lang="en-US" altLang="ja-JP" dirty="0" smtClean="0"/>
              <a:t>①②③</a:t>
            </a:r>
            <a:r>
              <a:rPr kumimoji="1" lang="ja-JP" altLang="en-US" dirty="0" smtClean="0"/>
              <a:t>の平均</a:t>
            </a:r>
            <a:r>
              <a:rPr kumimoji="1" lang="en-US" altLang="ja-JP" dirty="0" smtClean="0"/>
              <a:t>=320</a:t>
            </a:r>
          </a:p>
          <a:p>
            <a:endParaRPr lang="en-US" altLang="ja-JP" dirty="0"/>
          </a:p>
          <a:p>
            <a:pPr marL="0" indent="0" algn="ctr">
              <a:buNone/>
            </a:pPr>
            <a:r>
              <a:rPr kumimoji="1" lang="ja-JP" altLang="en-US" sz="3600" dirty="0" smtClean="0"/>
              <a:t>２０１５年、新たに約</a:t>
            </a:r>
            <a:r>
              <a:rPr kumimoji="1" lang="ja-JP" altLang="en-US" sz="5400" dirty="0" smtClean="0">
                <a:solidFill>
                  <a:srgbClr val="FF0000"/>
                </a:solidFill>
              </a:rPr>
              <a:t>３２０</a:t>
            </a:r>
            <a:r>
              <a:rPr kumimoji="1" lang="ja-JP" altLang="en-US" sz="3600" dirty="0" smtClean="0"/>
              <a:t>基の墓が必要</a:t>
            </a:r>
            <a:endParaRPr kumimoji="1" lang="en-US" altLang="ja-JP" sz="3600" dirty="0" smtClean="0"/>
          </a:p>
          <a:p>
            <a:pPr marL="0" indent="0">
              <a:buNone/>
            </a:pPr>
            <a:endParaRPr lang="en-US" altLang="ja-JP" dirty="0"/>
          </a:p>
          <a:p>
            <a:pPr marL="0" indent="0">
              <a:buNone/>
            </a:pPr>
            <a:endParaRPr kumimoji="1" lang="ja-JP" altLang="en-US" dirty="0"/>
          </a:p>
        </p:txBody>
      </p:sp>
      <p:sp>
        <p:nvSpPr>
          <p:cNvPr id="13" name="テキスト ボックス 12"/>
          <p:cNvSpPr txBox="1"/>
          <p:nvPr/>
        </p:nvSpPr>
        <p:spPr>
          <a:xfrm>
            <a:off x="393325" y="6216348"/>
            <a:ext cx="5800386" cy="584776"/>
          </a:xfrm>
          <a:prstGeom prst="rect">
            <a:avLst/>
          </a:prstGeom>
          <a:noFill/>
        </p:spPr>
        <p:txBody>
          <a:bodyPr wrap="none" rtlCol="0">
            <a:spAutoFit/>
          </a:bodyPr>
          <a:lstStyle/>
          <a:p>
            <a:pPr algn="r"/>
            <a:r>
              <a:rPr lang="en-US" altLang="ja-JP" sz="1600" dirty="0" smtClean="0"/>
              <a:t>※</a:t>
            </a:r>
            <a:r>
              <a:rPr lang="ja-JP" altLang="en-US" sz="1600" dirty="0" smtClean="0"/>
              <a:t>総人口、総世帯数：平成</a:t>
            </a:r>
            <a:r>
              <a:rPr lang="en-US" altLang="ja-JP" sz="1600" dirty="0" smtClean="0"/>
              <a:t>27</a:t>
            </a:r>
            <a:r>
              <a:rPr lang="ja-JP" altLang="en-US" sz="1600" dirty="0" smtClean="0"/>
              <a:t>年</a:t>
            </a:r>
            <a:r>
              <a:rPr lang="en-US" altLang="ja-JP" sz="1600" dirty="0" smtClean="0"/>
              <a:t>4</a:t>
            </a:r>
            <a:r>
              <a:rPr lang="ja-JP" altLang="en-US" sz="1600" dirty="0" smtClean="0"/>
              <a:t>月</a:t>
            </a:r>
            <a:r>
              <a:rPr lang="en-US" altLang="ja-JP" sz="1600" dirty="0" smtClean="0"/>
              <a:t>1</a:t>
            </a:r>
            <a:r>
              <a:rPr lang="ja-JP" altLang="en-US" sz="1600" dirty="0" smtClean="0"/>
              <a:t>日現在　死亡者数：平成</a:t>
            </a:r>
            <a:r>
              <a:rPr lang="en-US" altLang="ja-JP" sz="1600" dirty="0" smtClean="0"/>
              <a:t>26</a:t>
            </a:r>
            <a:r>
              <a:rPr lang="ja-JP" altLang="en-US" sz="1600" dirty="0" smtClean="0"/>
              <a:t>年</a:t>
            </a:r>
            <a:endParaRPr lang="en-US" altLang="ja-JP" sz="1600" dirty="0" smtClean="0"/>
          </a:p>
          <a:p>
            <a:pPr algn="r"/>
            <a:r>
              <a:rPr kumimoji="1" lang="ja-JP" altLang="en-US" sz="1600" dirty="0" smtClean="0"/>
              <a:t>（国勢調査結果をもとに茨城県が推定）</a:t>
            </a:r>
            <a:endParaRPr kumimoji="1" lang="ja-JP" altLang="en-US" sz="1600" dirty="0"/>
          </a:p>
        </p:txBody>
      </p:sp>
      <p:sp>
        <p:nvSpPr>
          <p:cNvPr id="11" name="下矢印 10"/>
          <p:cNvSpPr/>
          <p:nvPr/>
        </p:nvSpPr>
        <p:spPr>
          <a:xfrm>
            <a:off x="3516897" y="4373035"/>
            <a:ext cx="2358571" cy="489857"/>
          </a:xfrm>
          <a:prstGeom prst="downArrow">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6" name="円形吹き出し 5"/>
          <p:cNvSpPr/>
          <p:nvPr/>
        </p:nvSpPr>
        <p:spPr>
          <a:xfrm rot="760919">
            <a:off x="4572743" y="2967548"/>
            <a:ext cx="4411347" cy="1775218"/>
          </a:xfrm>
          <a:prstGeom prst="wedgeEllipseCallout">
            <a:avLst>
              <a:gd name="adj1" fmla="val -16568"/>
              <a:gd name="adj2" fmla="val 77212"/>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rot="936072">
            <a:off x="4795093" y="3567277"/>
            <a:ext cx="4102956" cy="646331"/>
          </a:xfrm>
          <a:prstGeom prst="rect">
            <a:avLst/>
          </a:prstGeom>
          <a:noFill/>
        </p:spPr>
        <p:txBody>
          <a:bodyPr wrap="none" rtlCol="0">
            <a:spAutoFit/>
          </a:bodyPr>
          <a:lstStyle/>
          <a:p>
            <a:r>
              <a:rPr lang="ja-JP" altLang="en-US" sz="3600" dirty="0" smtClean="0">
                <a:solidFill>
                  <a:schemeClr val="accent5">
                    <a:lumMod val="50000"/>
                  </a:schemeClr>
                </a:solidFill>
              </a:rPr>
              <a:t>これは過大予測</a:t>
            </a:r>
            <a:r>
              <a:rPr lang="en-US" altLang="ja-JP" sz="3600" dirty="0" smtClean="0">
                <a:solidFill>
                  <a:schemeClr val="accent5">
                    <a:lumMod val="50000"/>
                  </a:schemeClr>
                </a:solidFill>
              </a:rPr>
              <a:t>…</a:t>
            </a:r>
            <a:r>
              <a:rPr lang="ja-JP" altLang="en-US" sz="3600" dirty="0" smtClean="0">
                <a:solidFill>
                  <a:schemeClr val="accent5">
                    <a:lumMod val="50000"/>
                  </a:schemeClr>
                </a:solidFill>
              </a:rPr>
              <a:t>？</a:t>
            </a:r>
            <a:endParaRPr kumimoji="1" lang="ja-JP" altLang="en-US" sz="3600" dirty="0">
              <a:solidFill>
                <a:schemeClr val="accent5">
                  <a:lumMod val="50000"/>
                </a:schemeClr>
              </a:solidFill>
            </a:endParaRPr>
          </a:p>
        </p:txBody>
      </p:sp>
      <p:sp>
        <p:nvSpPr>
          <p:cNvPr id="3" name="テキスト ボックス 2"/>
          <p:cNvSpPr txBox="1"/>
          <p:nvPr/>
        </p:nvSpPr>
        <p:spPr>
          <a:xfrm>
            <a:off x="6193711" y="1233531"/>
            <a:ext cx="2628043" cy="307777"/>
          </a:xfrm>
          <a:prstGeom prst="rect">
            <a:avLst/>
          </a:prstGeom>
          <a:noFill/>
        </p:spPr>
        <p:txBody>
          <a:bodyPr wrap="none" rtlCol="0">
            <a:spAutoFit/>
          </a:bodyPr>
          <a:lstStyle/>
          <a:p>
            <a:r>
              <a:rPr lang="en-US" altLang="ja-JP" sz="1400" dirty="0" smtClean="0"/>
              <a:t>※</a:t>
            </a:r>
            <a:r>
              <a:rPr lang="ja-JP" altLang="en-US" sz="1400" dirty="0" smtClean="0"/>
              <a:t>「宜野湾市</a:t>
            </a:r>
            <a:r>
              <a:rPr lang="ja-JP" altLang="en-US" sz="1400" dirty="0"/>
              <a:t>墓地基本</a:t>
            </a:r>
            <a:r>
              <a:rPr lang="ja-JP" altLang="en-US" sz="1400" dirty="0" smtClean="0"/>
              <a:t>計画」より</a:t>
            </a:r>
            <a:endParaRPr kumimoji="1" lang="ja-JP" altLang="en-US" sz="14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40</a:t>
            </a:fld>
            <a:endParaRPr kumimoji="1" lang="ja-JP" altLang="en-US"/>
          </a:p>
        </p:txBody>
      </p:sp>
    </p:spTree>
    <p:custDataLst>
      <p:tags r:id="rId1"/>
    </p:custDataLst>
    <p:extLst>
      <p:ext uri="{BB962C8B-B14F-4D97-AF65-F5344CB8AC3E}">
        <p14:creationId xmlns:p14="http://schemas.microsoft.com/office/powerpoint/2010/main" val="172748770"/>
      </p:ext>
    </p:extLst>
  </p:cSld>
  <p:clrMapOvr>
    <a:masterClrMapping/>
  </p:clrMapOvr>
  <mc:AlternateContent xmlns:mc="http://schemas.openxmlformats.org/markup-compatibility/2006" xmlns:p14="http://schemas.microsoft.com/office/powerpoint/2010/main">
    <mc:Choice Requires="p14">
      <p:transition spd="slow" p14:dur="2000" advTm="44284"/>
    </mc:Choice>
    <mc:Fallback xmlns="">
      <p:transition xmlns:p14="http://schemas.microsoft.com/office/powerpoint/2010/main" spd="slow" advTm="442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爆発 1 4"/>
          <p:cNvSpPr/>
          <p:nvPr/>
        </p:nvSpPr>
        <p:spPr>
          <a:xfrm>
            <a:off x="1711912" y="3498962"/>
            <a:ext cx="5526278" cy="2887422"/>
          </a:xfrm>
          <a:prstGeom prst="irregularSeal1">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457200" y="1600201"/>
            <a:ext cx="8229600" cy="3918760"/>
          </a:xfrm>
        </p:spPr>
        <p:txBody>
          <a:bodyPr>
            <a:normAutofit fontScale="92500"/>
          </a:bodyPr>
          <a:lstStyle/>
          <a:p>
            <a:pPr marL="0" indent="0">
              <a:buNone/>
            </a:pPr>
            <a:r>
              <a:rPr kumimoji="1" lang="ja-JP" altLang="en-US" dirty="0" smtClean="0"/>
              <a:t>単純計算で</a:t>
            </a:r>
            <a:endParaRPr kumimoji="1" lang="en-US" altLang="ja-JP" dirty="0" smtClean="0"/>
          </a:p>
          <a:p>
            <a:pPr marL="0" indent="0">
              <a:buNone/>
            </a:pPr>
            <a:r>
              <a:rPr lang="ja-JP" altLang="en-US" dirty="0" smtClean="0"/>
              <a:t>（空き区画数）／（需要予測数）</a:t>
            </a:r>
            <a:endParaRPr lang="en-US" altLang="ja-JP" dirty="0" smtClean="0"/>
          </a:p>
          <a:p>
            <a:pPr marL="0" indent="0">
              <a:buNone/>
            </a:pPr>
            <a:r>
              <a:rPr kumimoji="1" lang="en-US" altLang="ja-JP" dirty="0" smtClean="0"/>
              <a:t>8270</a:t>
            </a:r>
            <a:r>
              <a:rPr kumimoji="1" lang="ja-JP" altLang="en-US" dirty="0" smtClean="0"/>
              <a:t>／</a:t>
            </a:r>
            <a:r>
              <a:rPr kumimoji="1" lang="en-US" altLang="ja-JP" dirty="0" smtClean="0"/>
              <a:t>320</a:t>
            </a:r>
          </a:p>
          <a:p>
            <a:pPr marL="0" indent="0">
              <a:buNone/>
            </a:pPr>
            <a:endParaRPr lang="en-US" altLang="ja-JP" dirty="0"/>
          </a:p>
          <a:p>
            <a:pPr marL="0" indent="0">
              <a:buNone/>
            </a:pPr>
            <a:r>
              <a:rPr kumimoji="1" lang="en-US" altLang="ja-JP" sz="4800" dirty="0" smtClean="0"/>
              <a:t>≒</a:t>
            </a:r>
            <a:r>
              <a:rPr kumimoji="1" lang="en-US" altLang="ja-JP" sz="9500" dirty="0" smtClean="0">
                <a:solidFill>
                  <a:srgbClr val="FF0000"/>
                </a:solidFill>
              </a:rPr>
              <a:t>26</a:t>
            </a:r>
            <a:r>
              <a:rPr kumimoji="1" lang="ja-JP" altLang="en-US" sz="4800" dirty="0" smtClean="0"/>
              <a:t>年後に墓が不足する！？</a:t>
            </a:r>
            <a:endParaRPr kumimoji="1" lang="ja-JP" altLang="en-US" sz="4800" dirty="0"/>
          </a:p>
        </p:txBody>
      </p:sp>
      <p:cxnSp>
        <p:nvCxnSpPr>
          <p:cNvPr id="8" name="直線コネクタ 7"/>
          <p:cNvCxnSpPr/>
          <p:nvPr/>
        </p:nvCxnSpPr>
        <p:spPr>
          <a:xfrm>
            <a:off x="-37515" y="1221009"/>
            <a:ext cx="5731027"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439593" y="274638"/>
            <a:ext cx="7335449" cy="1143000"/>
          </a:xfrm>
        </p:spPr>
        <p:txBody>
          <a:bodyPr>
            <a:normAutofit/>
          </a:bodyPr>
          <a:lstStyle/>
          <a:p>
            <a:pPr algn="l"/>
            <a:r>
              <a:rPr lang="ja-JP" altLang="en-US" dirty="0" smtClean="0"/>
              <a:t>需給調査</a:t>
            </a:r>
            <a:r>
              <a:rPr lang="en-US" altLang="ja-JP" dirty="0" smtClean="0"/>
              <a:t>-</a:t>
            </a:r>
            <a:r>
              <a:rPr lang="ja-JP" altLang="en-US" dirty="0" smtClean="0"/>
              <a:t>結果</a:t>
            </a:r>
            <a:r>
              <a:rPr lang="en-US" altLang="ja-JP" dirty="0" smtClean="0"/>
              <a:t>-</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41</a:t>
            </a:fld>
            <a:endParaRPr kumimoji="1" lang="ja-JP" altLang="en-US"/>
          </a:p>
        </p:txBody>
      </p:sp>
    </p:spTree>
    <p:extLst>
      <p:ext uri="{BB962C8B-B14F-4D97-AF65-F5344CB8AC3E}">
        <p14:creationId xmlns:p14="http://schemas.microsoft.com/office/powerpoint/2010/main" val="2147600027"/>
      </p:ext>
    </p:extLst>
  </p:cSld>
  <p:clrMapOvr>
    <a:masterClrMapping/>
  </p:clrMapOvr>
  <mc:AlternateContent xmlns:mc="http://schemas.openxmlformats.org/markup-compatibility/2006" xmlns:p14="http://schemas.microsoft.com/office/powerpoint/2010/main">
    <mc:Choice Requires="p14">
      <p:transition spd="slow" p14:dur="2000" advTm="10769"/>
    </mc:Choice>
    <mc:Fallback xmlns="">
      <p:transition xmlns:p14="http://schemas.microsoft.com/office/powerpoint/2010/main" spd="slow" advTm="10769"/>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130777" y="5695861"/>
            <a:ext cx="5432778" cy="5348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457200" y="1182719"/>
            <a:ext cx="8229600" cy="5062106"/>
          </a:xfrm>
        </p:spPr>
        <p:txBody>
          <a:bodyPr>
            <a:normAutofit lnSpcReduction="10000"/>
          </a:bodyPr>
          <a:lstStyle/>
          <a:p>
            <a:pPr lvl="1"/>
            <a:r>
              <a:rPr lang="ja-JP" altLang="en-US" dirty="0" smtClean="0"/>
              <a:t>深刻にお墓のことを考えていない人が多い</a:t>
            </a:r>
            <a:endParaRPr lang="en-US" altLang="ja-JP" dirty="0" smtClean="0"/>
          </a:p>
          <a:p>
            <a:pPr lvl="1"/>
            <a:r>
              <a:rPr kumimoji="1" lang="ja-JP" altLang="en-US" dirty="0" smtClean="0"/>
              <a:t>つくば市には公営墓地が存在しない</a:t>
            </a:r>
            <a:endParaRPr kumimoji="1" lang="en-US" altLang="ja-JP" dirty="0" smtClean="0"/>
          </a:p>
          <a:p>
            <a:pPr lvl="1"/>
            <a:r>
              <a:rPr kumimoji="1" lang="ja-JP" altLang="en-US" dirty="0" smtClean="0"/>
              <a:t>行政の墓地関連データの管理体制が不適切</a:t>
            </a:r>
            <a:endParaRPr lang="en-US" altLang="ja-JP" dirty="0" smtClean="0"/>
          </a:p>
          <a:p>
            <a:pPr marL="457200" lvl="1" indent="0">
              <a:buNone/>
            </a:pPr>
            <a:endParaRPr lang="en-US" altLang="ja-JP" sz="1000" dirty="0"/>
          </a:p>
          <a:p>
            <a:pPr lvl="1"/>
            <a:r>
              <a:rPr lang="ja-JP" altLang="en-US" dirty="0" smtClean="0"/>
              <a:t>墓地の現状：空き区画が目立っている。</a:t>
            </a:r>
            <a:endParaRPr lang="en-US" altLang="ja-JP" dirty="0" smtClean="0"/>
          </a:p>
          <a:p>
            <a:pPr marL="457200" lvl="1" indent="0">
              <a:buNone/>
            </a:pPr>
            <a:endParaRPr lang="en-US" altLang="ja-JP" sz="3200" dirty="0"/>
          </a:p>
          <a:p>
            <a:pPr marL="457200" lvl="1" indent="0">
              <a:buNone/>
            </a:pPr>
            <a:r>
              <a:rPr lang="ja-JP" altLang="ja-JP" dirty="0"/>
              <a:t>　</a:t>
            </a:r>
            <a:r>
              <a:rPr lang="ja-JP" altLang="en-US" dirty="0" smtClean="0"/>
              <a:t>　　　　　　　　　　　</a:t>
            </a:r>
            <a:r>
              <a:rPr lang="en-US" altLang="ja-JP" dirty="0" smtClean="0"/>
              <a:t>26</a:t>
            </a:r>
            <a:r>
              <a:rPr lang="ja-JP" altLang="en-US" dirty="0" smtClean="0"/>
              <a:t>年後不足</a:t>
            </a:r>
            <a:endParaRPr lang="en-US" altLang="ja-JP" dirty="0" smtClean="0"/>
          </a:p>
          <a:p>
            <a:pPr lvl="1"/>
            <a:endParaRPr lang="en-US" altLang="ja-JP" dirty="0"/>
          </a:p>
          <a:p>
            <a:pPr marL="457200" lvl="1" indent="0">
              <a:buNone/>
            </a:pPr>
            <a:r>
              <a:rPr lang="ja-JP" altLang="en-US" dirty="0" smtClean="0"/>
              <a:t>　　　</a:t>
            </a:r>
            <a:r>
              <a:rPr lang="ja-JP" altLang="en-US" dirty="0"/>
              <a:t> </a:t>
            </a:r>
            <a:r>
              <a:rPr lang="ja-JP" altLang="en-US" dirty="0" smtClean="0"/>
              <a:t>　　つくば市も人口減少期に突入する</a:t>
            </a:r>
            <a:endParaRPr lang="en-US" altLang="ja-JP" dirty="0" smtClean="0"/>
          </a:p>
          <a:p>
            <a:pPr lvl="1"/>
            <a:endParaRPr lang="en-US" altLang="ja-JP" sz="3200" dirty="0" smtClean="0"/>
          </a:p>
          <a:p>
            <a:pPr marL="457200" lvl="1" indent="0">
              <a:buNone/>
            </a:pPr>
            <a:r>
              <a:rPr lang="ja-JP" altLang="en-US" dirty="0" smtClean="0"/>
              <a:t>　　</a:t>
            </a:r>
            <a:r>
              <a:rPr lang="ja-JP" altLang="ja-JP" dirty="0"/>
              <a:t>　</a:t>
            </a:r>
            <a:r>
              <a:rPr lang="ja-JP" altLang="en-US" dirty="0" smtClean="0"/>
              <a:t>　　</a:t>
            </a:r>
            <a:r>
              <a:rPr lang="ja-JP" altLang="en-US" dirty="0" smtClean="0">
                <a:solidFill>
                  <a:schemeClr val="bg1"/>
                </a:solidFill>
              </a:rPr>
              <a:t>墓地の増備には慎重な計画が必要</a:t>
            </a:r>
            <a:endParaRPr lang="en-US" altLang="ja-JP" dirty="0">
              <a:solidFill>
                <a:schemeClr val="bg1"/>
              </a:solidFill>
            </a:endParaRPr>
          </a:p>
          <a:p>
            <a:pPr lvl="1"/>
            <a:endParaRPr lang="en-US" altLang="ja-JP" dirty="0"/>
          </a:p>
          <a:p>
            <a:pPr lvl="1"/>
            <a:endParaRPr lang="en-US" altLang="ja-JP" dirty="0" smtClean="0"/>
          </a:p>
          <a:p>
            <a:pPr lvl="1"/>
            <a:endParaRPr lang="en-US" altLang="ja-JP" dirty="0" smtClean="0"/>
          </a:p>
          <a:p>
            <a:pPr lvl="1"/>
            <a:endParaRPr lang="en-US" altLang="ja-JP" dirty="0"/>
          </a:p>
          <a:p>
            <a:pPr marL="457200" lvl="1" indent="0">
              <a:buNone/>
            </a:pPr>
            <a:endParaRPr lang="en-US" altLang="ja-JP" dirty="0" smtClean="0"/>
          </a:p>
          <a:p>
            <a:pPr lvl="1"/>
            <a:endParaRPr lang="en-US" altLang="ja-JP" dirty="0"/>
          </a:p>
          <a:p>
            <a:endParaRPr kumimoji="1" lang="ja-JP" altLang="en-US" dirty="0"/>
          </a:p>
        </p:txBody>
      </p:sp>
      <p:sp>
        <p:nvSpPr>
          <p:cNvPr id="2" name="タイトル 1"/>
          <p:cNvSpPr>
            <a:spLocks noGrp="1"/>
          </p:cNvSpPr>
          <p:nvPr>
            <p:ph type="title"/>
          </p:nvPr>
        </p:nvSpPr>
        <p:spPr>
          <a:xfrm>
            <a:off x="457200" y="38350"/>
            <a:ext cx="8229600" cy="1143000"/>
          </a:xfrm>
        </p:spPr>
        <p:txBody>
          <a:bodyPr/>
          <a:lstStyle/>
          <a:p>
            <a:r>
              <a:rPr kumimoji="1" lang="ja-JP" altLang="en-US" dirty="0" smtClean="0"/>
              <a:t>ここまででわかったことのまとめ</a:t>
            </a:r>
            <a:endParaRPr kumimoji="1" lang="ja-JP" altLang="en-US" dirty="0"/>
          </a:p>
        </p:txBody>
      </p:sp>
      <p:sp>
        <p:nvSpPr>
          <p:cNvPr id="4" name="下矢印 3"/>
          <p:cNvSpPr/>
          <p:nvPr/>
        </p:nvSpPr>
        <p:spPr>
          <a:xfrm>
            <a:off x="4108949" y="3281450"/>
            <a:ext cx="1107470" cy="433689"/>
          </a:xfrm>
          <a:prstGeom prst="downArrow">
            <a:avLst>
              <a:gd name="adj1" fmla="val 50000"/>
              <a:gd name="adj2" fmla="val 53047"/>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4108949" y="4275639"/>
            <a:ext cx="1107470" cy="433689"/>
          </a:xfrm>
          <a:prstGeom prst="downArrow">
            <a:avLst>
              <a:gd name="adj1" fmla="val 50000"/>
              <a:gd name="adj2" fmla="val 53047"/>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4108949" y="5210755"/>
            <a:ext cx="1107470" cy="433689"/>
          </a:xfrm>
          <a:prstGeom prst="downArrow">
            <a:avLst>
              <a:gd name="adj1" fmla="val 50000"/>
              <a:gd name="adj2" fmla="val 53047"/>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形吹き出し 6"/>
          <p:cNvSpPr/>
          <p:nvPr/>
        </p:nvSpPr>
        <p:spPr>
          <a:xfrm>
            <a:off x="5817902" y="3558439"/>
            <a:ext cx="3189510" cy="612648"/>
          </a:xfrm>
          <a:prstGeom prst="wedgeEllipseCallout">
            <a:avLst>
              <a:gd name="adj1" fmla="val -49999"/>
              <a:gd name="adj2" fmla="val 103479"/>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latin typeface="HG丸ｺﾞｼｯｸM-PRO"/>
                <a:ea typeface="HG丸ｺﾞｼｯｸM-PRO"/>
                <a:cs typeface="HG丸ｺﾞｼｯｸM-PRO"/>
              </a:rPr>
              <a:t>しかし！！</a:t>
            </a:r>
            <a:endParaRPr kumimoji="1" lang="ja-JP" altLang="en-US" sz="1600" dirty="0">
              <a:latin typeface="HG丸ｺﾞｼｯｸM-PRO"/>
              <a:ea typeface="HG丸ｺﾞｼｯｸM-PRO"/>
              <a:cs typeface="HG丸ｺﾞｼｯｸM-PRO"/>
            </a:endParaRPr>
          </a:p>
        </p:txBody>
      </p:sp>
      <p:cxnSp>
        <p:nvCxnSpPr>
          <p:cNvPr id="10" name="直線コネクタ 9"/>
          <p:cNvCxnSpPr/>
          <p:nvPr/>
        </p:nvCxnSpPr>
        <p:spPr>
          <a:xfrm>
            <a:off x="776111" y="945444"/>
            <a:ext cx="7634111" cy="28223"/>
          </a:xfrm>
          <a:prstGeom prst="line">
            <a:avLst/>
          </a:prstGeom>
          <a:ln w="317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9611633"/>
      </p:ext>
    </p:extLst>
  </p:cSld>
  <p:clrMapOvr>
    <a:masterClrMapping/>
  </p:clrMapOvr>
  <mc:AlternateContent xmlns:mc="http://schemas.openxmlformats.org/markup-compatibility/2006" xmlns:p14="http://schemas.microsoft.com/office/powerpoint/2010/main">
    <mc:Choice Requires="p14">
      <p:transition spd="slow" p14:dur="2000" advTm="4577"/>
    </mc:Choice>
    <mc:Fallback xmlns="">
      <p:transition xmlns:p14="http://schemas.microsoft.com/office/powerpoint/2010/main" spd="slow" advTm="4577"/>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綾子先生.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98551" y="1542698"/>
            <a:ext cx="3201426" cy="5178777"/>
          </a:xfrm>
          <a:prstGeom prst="rect">
            <a:avLst/>
          </a:prstGeom>
        </p:spPr>
      </p:pic>
      <p:pic>
        <p:nvPicPr>
          <p:cNvPr id="7" name="図 6" descr="吉野先生.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855721" y="2163587"/>
            <a:ext cx="3545448" cy="4332111"/>
          </a:xfrm>
          <a:prstGeom prst="rect">
            <a:avLst/>
          </a:prstGeom>
        </p:spPr>
      </p:pic>
      <p:sp>
        <p:nvSpPr>
          <p:cNvPr id="3" name="角丸四角形 2"/>
          <p:cNvSpPr/>
          <p:nvPr/>
        </p:nvSpPr>
        <p:spPr>
          <a:xfrm>
            <a:off x="668057" y="5603885"/>
            <a:ext cx="8131920" cy="1305446"/>
          </a:xfrm>
          <a:prstGeom prst="roundRect">
            <a:avLst/>
          </a:prstGeom>
          <a:solidFill>
            <a:schemeClr val="bg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400" dirty="0">
                <a:solidFill>
                  <a:schemeClr val="tx1"/>
                </a:solidFill>
              </a:rPr>
              <a:t>先生たちへのインタビュー結果</a:t>
            </a:r>
            <a:endParaRPr kumimoji="1" lang="ja-JP" altLang="en-US" sz="4400" dirty="0">
              <a:solidFill>
                <a:schemeClr val="tx1"/>
              </a:solidFill>
            </a:endParaRPr>
          </a:p>
        </p:txBody>
      </p:sp>
      <p:sp>
        <p:nvSpPr>
          <p:cNvPr id="2" name="スライド番号プレースホルダー 1"/>
          <p:cNvSpPr>
            <a:spLocks noGrp="1"/>
          </p:cNvSpPr>
          <p:nvPr>
            <p:ph type="sldNum" sz="quarter" idx="12"/>
          </p:nvPr>
        </p:nvSpPr>
        <p:spPr/>
        <p:txBody>
          <a:bodyPr/>
          <a:lstStyle/>
          <a:p>
            <a:fld id="{D235492C-57CB-1E43-8014-2539370A9343}" type="slidenum">
              <a:rPr kumimoji="1" lang="ja-JP" altLang="en-US" smtClean="0"/>
              <a:t>43</a:t>
            </a:fld>
            <a:endParaRPr kumimoji="1" lang="ja-JP" altLang="en-US"/>
          </a:p>
        </p:txBody>
      </p:sp>
      <p:sp>
        <p:nvSpPr>
          <p:cNvPr id="11" name="円形吹き出し 10"/>
          <p:cNvSpPr/>
          <p:nvPr/>
        </p:nvSpPr>
        <p:spPr>
          <a:xfrm>
            <a:off x="98778" y="310444"/>
            <a:ext cx="6152443" cy="2074333"/>
          </a:xfrm>
          <a:prstGeom prst="wedgeEllipseCallout">
            <a:avLst>
              <a:gd name="adj1" fmla="val 65793"/>
              <a:gd name="adj2" fmla="val 50255"/>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solidFill>
                  <a:schemeClr val="tx1"/>
                </a:solidFill>
              </a:rPr>
              <a:t>実家のお墓に入る！</a:t>
            </a:r>
            <a:endParaRPr lang="ja-JP" altLang="en-US" sz="3600" dirty="0">
              <a:solidFill>
                <a:schemeClr val="tx1"/>
              </a:solidFill>
            </a:endParaRPr>
          </a:p>
        </p:txBody>
      </p:sp>
      <p:sp>
        <p:nvSpPr>
          <p:cNvPr id="9" name="二等辺三角形 8"/>
          <p:cNvSpPr/>
          <p:nvPr/>
        </p:nvSpPr>
        <p:spPr>
          <a:xfrm rot="9419275">
            <a:off x="3349729" y="2201288"/>
            <a:ext cx="689324" cy="934547"/>
          </a:xfrm>
          <a:prstGeom prst="triangle">
            <a:avLst>
              <a:gd name="adj" fmla="val 9248"/>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013586" y="4895334"/>
            <a:ext cx="1569660" cy="369332"/>
          </a:xfrm>
          <a:prstGeom prst="rect">
            <a:avLst/>
          </a:prstGeom>
          <a:solidFill>
            <a:schemeClr val="tx1"/>
          </a:solidFill>
        </p:spPr>
        <p:txBody>
          <a:bodyPr wrap="none" rtlCol="0">
            <a:spAutoFit/>
          </a:bodyPr>
          <a:lstStyle/>
          <a:p>
            <a:r>
              <a:rPr lang="ja-JP" altLang="en-US" dirty="0" smtClean="0">
                <a:solidFill>
                  <a:schemeClr val="bg1"/>
                </a:solidFill>
              </a:rPr>
              <a:t>吉野邦彦</a:t>
            </a:r>
            <a:r>
              <a:rPr kumimoji="1" lang="ja-JP" altLang="en-US" dirty="0" smtClean="0">
                <a:solidFill>
                  <a:schemeClr val="bg1"/>
                </a:solidFill>
              </a:rPr>
              <a:t>先生</a:t>
            </a:r>
            <a:endParaRPr kumimoji="1" lang="ja-JP" altLang="en-US" dirty="0">
              <a:solidFill>
                <a:schemeClr val="bg1"/>
              </a:solidFill>
            </a:endParaRPr>
          </a:p>
        </p:txBody>
      </p:sp>
      <p:sp>
        <p:nvSpPr>
          <p:cNvPr id="14" name="テキスト ボックス 13"/>
          <p:cNvSpPr txBox="1"/>
          <p:nvPr/>
        </p:nvSpPr>
        <p:spPr>
          <a:xfrm>
            <a:off x="6710697" y="4895334"/>
            <a:ext cx="1569660" cy="369332"/>
          </a:xfrm>
          <a:prstGeom prst="rect">
            <a:avLst/>
          </a:prstGeom>
          <a:solidFill>
            <a:schemeClr val="tx1"/>
          </a:solidFill>
        </p:spPr>
        <p:txBody>
          <a:bodyPr wrap="none" rtlCol="0">
            <a:spAutoFit/>
          </a:bodyPr>
          <a:lstStyle/>
          <a:p>
            <a:r>
              <a:rPr kumimoji="1" lang="ja-JP" altLang="en-US" dirty="0" smtClean="0">
                <a:solidFill>
                  <a:schemeClr val="bg1"/>
                </a:solidFill>
              </a:rPr>
              <a:t>谷口綾子先生</a:t>
            </a:r>
            <a:endParaRPr kumimoji="1" lang="ja-JP" altLang="en-US" dirty="0">
              <a:solidFill>
                <a:schemeClr val="bg1"/>
              </a:solidFill>
            </a:endParaRPr>
          </a:p>
        </p:txBody>
      </p:sp>
      <p:sp>
        <p:nvSpPr>
          <p:cNvPr id="10" name="テキスト ボックス 9"/>
          <p:cNvSpPr txBox="1"/>
          <p:nvPr/>
        </p:nvSpPr>
        <p:spPr>
          <a:xfrm>
            <a:off x="6582456" y="6526062"/>
            <a:ext cx="1697901" cy="369332"/>
          </a:xfrm>
          <a:prstGeom prst="rect">
            <a:avLst/>
          </a:prstGeom>
          <a:noFill/>
        </p:spPr>
        <p:txBody>
          <a:bodyPr wrap="none" rtlCol="0">
            <a:spAutoFit/>
          </a:bodyPr>
          <a:lstStyle/>
          <a:p>
            <a:r>
              <a:rPr kumimoji="1" lang="en-US" altLang="ja-JP" dirty="0" smtClean="0"/>
              <a:t>2015/</a:t>
            </a:r>
            <a:r>
              <a:rPr lang="ja-JP" altLang="ja-JP" dirty="0"/>
              <a:t>5</a:t>
            </a:r>
            <a:r>
              <a:rPr kumimoji="1" lang="en-US" altLang="ja-JP" dirty="0" smtClean="0"/>
              <a:t>/12</a:t>
            </a:r>
            <a:r>
              <a:rPr kumimoji="1" lang="ja-JP" altLang="en-US" dirty="0" smtClean="0"/>
              <a:t> 実施</a:t>
            </a:r>
            <a:endParaRPr kumimoji="1" lang="ja-JP" altLang="en-US" dirty="0"/>
          </a:p>
        </p:txBody>
      </p:sp>
    </p:spTree>
    <p:extLst>
      <p:ext uri="{BB962C8B-B14F-4D97-AF65-F5344CB8AC3E}">
        <p14:creationId xmlns:p14="http://schemas.microsoft.com/office/powerpoint/2010/main" val="28750474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糸井川先生.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19222" y="338667"/>
            <a:ext cx="4811889" cy="6382808"/>
          </a:xfrm>
          <a:prstGeom prst="rect">
            <a:avLst/>
          </a:prstGeom>
        </p:spPr>
      </p:pic>
      <p:sp>
        <p:nvSpPr>
          <p:cNvPr id="3" name="角丸四角形 2"/>
          <p:cNvSpPr/>
          <p:nvPr/>
        </p:nvSpPr>
        <p:spPr>
          <a:xfrm>
            <a:off x="668057" y="5603885"/>
            <a:ext cx="8131920" cy="1305446"/>
          </a:xfrm>
          <a:prstGeom prst="roundRect">
            <a:avLst/>
          </a:prstGeom>
          <a:solidFill>
            <a:schemeClr val="bg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400" dirty="0">
                <a:solidFill>
                  <a:schemeClr val="tx1"/>
                </a:solidFill>
              </a:rPr>
              <a:t>先生たちへのインタビュー結果</a:t>
            </a:r>
            <a:endParaRPr kumimoji="1" lang="ja-JP" altLang="en-US" sz="4400" dirty="0">
              <a:solidFill>
                <a:schemeClr val="tx1"/>
              </a:solidFill>
            </a:endParaRPr>
          </a:p>
        </p:txBody>
      </p:sp>
      <p:sp>
        <p:nvSpPr>
          <p:cNvPr id="2" name="スライド番号プレースホルダー 1"/>
          <p:cNvSpPr>
            <a:spLocks noGrp="1"/>
          </p:cNvSpPr>
          <p:nvPr>
            <p:ph type="sldNum" sz="quarter" idx="12"/>
          </p:nvPr>
        </p:nvSpPr>
        <p:spPr/>
        <p:txBody>
          <a:bodyPr/>
          <a:lstStyle/>
          <a:p>
            <a:fld id="{D235492C-57CB-1E43-8014-2539370A9343}" type="slidenum">
              <a:rPr kumimoji="1" lang="ja-JP" altLang="en-US" smtClean="0"/>
              <a:t>44</a:t>
            </a:fld>
            <a:endParaRPr kumimoji="1" lang="ja-JP" altLang="en-US"/>
          </a:p>
        </p:txBody>
      </p:sp>
      <p:sp>
        <p:nvSpPr>
          <p:cNvPr id="7" name="円形吹き出し 6"/>
          <p:cNvSpPr/>
          <p:nvPr/>
        </p:nvSpPr>
        <p:spPr>
          <a:xfrm>
            <a:off x="268111" y="0"/>
            <a:ext cx="5432778" cy="2074333"/>
          </a:xfrm>
          <a:prstGeom prst="wedgeEllipseCallout">
            <a:avLst>
              <a:gd name="adj1" fmla="val 50596"/>
              <a:gd name="adj2" fmla="val 46854"/>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a:solidFill>
                  <a:schemeClr val="tx1"/>
                </a:solidFill>
              </a:rPr>
              <a:t>市内に墓を買った</a:t>
            </a:r>
          </a:p>
        </p:txBody>
      </p:sp>
      <p:sp>
        <p:nvSpPr>
          <p:cNvPr id="10" name="円形吹き出し 9"/>
          <p:cNvSpPr/>
          <p:nvPr/>
        </p:nvSpPr>
        <p:spPr>
          <a:xfrm>
            <a:off x="1" y="2466622"/>
            <a:ext cx="5700888" cy="1921933"/>
          </a:xfrm>
          <a:prstGeom prst="wedgeEllipseCallout">
            <a:avLst>
              <a:gd name="adj1" fmla="val 49853"/>
              <a:gd name="adj2" fmla="val -37581"/>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solidFill>
                  <a:schemeClr val="tx1"/>
                </a:solidFill>
              </a:rPr>
              <a:t>でも公営墓地がなくて困ったんだ</a:t>
            </a:r>
            <a:r>
              <a:rPr lang="en-US" altLang="ja-JP" sz="3600" dirty="0" smtClean="0">
                <a:solidFill>
                  <a:schemeClr val="tx1"/>
                </a:solidFill>
              </a:rPr>
              <a:t>〜〜</a:t>
            </a:r>
            <a:endParaRPr lang="ja-JP" altLang="en-US" sz="3600" dirty="0">
              <a:solidFill>
                <a:schemeClr val="tx1"/>
              </a:solidFill>
            </a:endParaRPr>
          </a:p>
        </p:txBody>
      </p:sp>
      <p:sp>
        <p:nvSpPr>
          <p:cNvPr id="5" name="正方形/長方形 4"/>
          <p:cNvSpPr/>
          <p:nvPr/>
        </p:nvSpPr>
        <p:spPr>
          <a:xfrm>
            <a:off x="268111" y="4049887"/>
            <a:ext cx="8551333" cy="146755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3600" dirty="0" smtClean="0"/>
              <a:t>質的なニーズについても</a:t>
            </a:r>
            <a:endParaRPr kumimoji="1" lang="en-US" altLang="ja-JP" sz="3600" dirty="0" smtClean="0"/>
          </a:p>
          <a:p>
            <a:pPr algn="ctr"/>
            <a:r>
              <a:rPr kumimoji="1" lang="ja-JP" altLang="en-US" sz="3600" dirty="0" smtClean="0"/>
              <a:t>考えなければ！！！！</a:t>
            </a:r>
            <a:endParaRPr kumimoji="1" lang="ja-JP" altLang="en-US" sz="3600" dirty="0"/>
          </a:p>
        </p:txBody>
      </p:sp>
      <p:sp>
        <p:nvSpPr>
          <p:cNvPr id="13" name="テキスト ボックス 12"/>
          <p:cNvSpPr txBox="1"/>
          <p:nvPr/>
        </p:nvSpPr>
        <p:spPr>
          <a:xfrm>
            <a:off x="7018951" y="593888"/>
            <a:ext cx="1800493" cy="369332"/>
          </a:xfrm>
          <a:prstGeom prst="rect">
            <a:avLst/>
          </a:prstGeom>
          <a:solidFill>
            <a:schemeClr val="tx1"/>
          </a:solidFill>
        </p:spPr>
        <p:txBody>
          <a:bodyPr wrap="none" rtlCol="0">
            <a:spAutoFit/>
          </a:bodyPr>
          <a:lstStyle/>
          <a:p>
            <a:r>
              <a:rPr lang="ja-JP" altLang="en-US" dirty="0" smtClean="0">
                <a:solidFill>
                  <a:schemeClr val="bg1"/>
                </a:solidFill>
              </a:rPr>
              <a:t>糸井川栄一</a:t>
            </a:r>
            <a:r>
              <a:rPr kumimoji="1" lang="ja-JP" altLang="en-US" dirty="0" smtClean="0">
                <a:solidFill>
                  <a:schemeClr val="bg1"/>
                </a:solidFill>
              </a:rPr>
              <a:t>先生</a:t>
            </a:r>
            <a:endParaRPr kumimoji="1" lang="ja-JP" altLang="en-US" dirty="0">
              <a:solidFill>
                <a:schemeClr val="bg1"/>
              </a:solidFill>
            </a:endParaRPr>
          </a:p>
        </p:txBody>
      </p:sp>
      <p:sp>
        <p:nvSpPr>
          <p:cNvPr id="9" name="テキスト ボックス 8"/>
          <p:cNvSpPr txBox="1"/>
          <p:nvPr/>
        </p:nvSpPr>
        <p:spPr>
          <a:xfrm>
            <a:off x="6582456" y="6526062"/>
            <a:ext cx="1697901" cy="369332"/>
          </a:xfrm>
          <a:prstGeom prst="rect">
            <a:avLst/>
          </a:prstGeom>
          <a:noFill/>
        </p:spPr>
        <p:txBody>
          <a:bodyPr wrap="none" rtlCol="0">
            <a:spAutoFit/>
          </a:bodyPr>
          <a:lstStyle/>
          <a:p>
            <a:r>
              <a:rPr kumimoji="1" lang="en-US" altLang="ja-JP" dirty="0" smtClean="0"/>
              <a:t>2015/</a:t>
            </a:r>
            <a:r>
              <a:rPr lang="ja-JP" altLang="ja-JP" dirty="0"/>
              <a:t>5</a:t>
            </a:r>
            <a:r>
              <a:rPr kumimoji="1" lang="en-US" altLang="ja-JP" dirty="0" smtClean="0"/>
              <a:t>/12</a:t>
            </a:r>
            <a:r>
              <a:rPr kumimoji="1" lang="ja-JP" altLang="en-US" dirty="0" smtClean="0"/>
              <a:t> 実施</a:t>
            </a:r>
            <a:endParaRPr kumimoji="1" lang="ja-JP" altLang="en-US" dirty="0"/>
          </a:p>
        </p:txBody>
      </p:sp>
    </p:spTree>
    <p:extLst>
      <p:ext uri="{BB962C8B-B14F-4D97-AF65-F5344CB8AC3E}">
        <p14:creationId xmlns:p14="http://schemas.microsoft.com/office/powerpoint/2010/main" val="206133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最終発表にむけて</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45</a:t>
            </a:fld>
            <a:endParaRPr kumimoji="1" lang="ja-JP" altLang="en-US"/>
          </a:p>
        </p:txBody>
      </p:sp>
      <p:sp>
        <p:nvSpPr>
          <p:cNvPr id="5" name="円/楕円 4"/>
          <p:cNvSpPr/>
          <p:nvPr/>
        </p:nvSpPr>
        <p:spPr>
          <a:xfrm>
            <a:off x="820873" y="1684450"/>
            <a:ext cx="3252592" cy="2776542"/>
          </a:xfrm>
          <a:prstGeom prst="ellipse">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054237" y="1930006"/>
            <a:ext cx="2849896" cy="707886"/>
          </a:xfrm>
          <a:prstGeom prst="rect">
            <a:avLst/>
          </a:prstGeom>
          <a:noFill/>
        </p:spPr>
        <p:txBody>
          <a:bodyPr wrap="square" rtlCol="0">
            <a:spAutoFit/>
          </a:bodyPr>
          <a:lstStyle/>
          <a:p>
            <a:r>
              <a:rPr kumimoji="1" lang="ja-JP" altLang="en-US" sz="4000" dirty="0" smtClean="0"/>
              <a:t>量的な需要</a:t>
            </a:r>
            <a:endParaRPr kumimoji="1" lang="ja-JP" altLang="en-US" sz="4000" dirty="0"/>
          </a:p>
        </p:txBody>
      </p:sp>
      <p:sp>
        <p:nvSpPr>
          <p:cNvPr id="7" name="円/楕円 6"/>
          <p:cNvSpPr/>
          <p:nvPr/>
        </p:nvSpPr>
        <p:spPr>
          <a:xfrm>
            <a:off x="4829900" y="1684450"/>
            <a:ext cx="3301541" cy="2776542"/>
          </a:xfrm>
          <a:prstGeom prst="ellipse">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140332" y="1905826"/>
            <a:ext cx="2980680" cy="707886"/>
          </a:xfrm>
          <a:prstGeom prst="rect">
            <a:avLst/>
          </a:prstGeom>
          <a:noFill/>
        </p:spPr>
        <p:txBody>
          <a:bodyPr wrap="square" rtlCol="0">
            <a:spAutoFit/>
          </a:bodyPr>
          <a:lstStyle/>
          <a:p>
            <a:r>
              <a:rPr kumimoji="1" lang="ja-JP" altLang="en-US" sz="4000" dirty="0" smtClean="0"/>
              <a:t>質的な需要</a:t>
            </a:r>
            <a:endParaRPr kumimoji="1" lang="ja-JP" altLang="en-US" sz="4000" dirty="0"/>
          </a:p>
        </p:txBody>
      </p:sp>
      <p:sp>
        <p:nvSpPr>
          <p:cNvPr id="11" name="テキスト ボックス 10"/>
          <p:cNvSpPr txBox="1"/>
          <p:nvPr/>
        </p:nvSpPr>
        <p:spPr>
          <a:xfrm>
            <a:off x="1038322" y="2951046"/>
            <a:ext cx="2778124" cy="954107"/>
          </a:xfrm>
          <a:prstGeom prst="rect">
            <a:avLst/>
          </a:prstGeom>
          <a:noFill/>
        </p:spPr>
        <p:txBody>
          <a:bodyPr wrap="none" rtlCol="0">
            <a:spAutoFit/>
          </a:bodyPr>
          <a:lstStyle/>
          <a:p>
            <a:pPr algn="ctr"/>
            <a:r>
              <a:rPr lang="ja-JP" altLang="en-US" sz="2800" dirty="0" smtClean="0"/>
              <a:t>今後お墓が</a:t>
            </a:r>
            <a:endParaRPr lang="en-US" altLang="ja-JP" sz="2800" dirty="0" smtClean="0"/>
          </a:p>
          <a:p>
            <a:pPr algn="ctr"/>
            <a:r>
              <a:rPr lang="ja-JP" altLang="en-US" sz="2800" dirty="0" smtClean="0"/>
              <a:t>どれくらい必要？</a:t>
            </a:r>
            <a:endParaRPr kumimoji="1" lang="ja-JP" altLang="en-US" sz="2800" dirty="0"/>
          </a:p>
        </p:txBody>
      </p:sp>
      <p:sp>
        <p:nvSpPr>
          <p:cNvPr id="12" name="テキスト ボックス 11"/>
          <p:cNvSpPr txBox="1"/>
          <p:nvPr/>
        </p:nvSpPr>
        <p:spPr>
          <a:xfrm>
            <a:off x="4900444" y="3012602"/>
            <a:ext cx="3305512" cy="892552"/>
          </a:xfrm>
          <a:prstGeom prst="rect">
            <a:avLst/>
          </a:prstGeom>
          <a:noFill/>
        </p:spPr>
        <p:txBody>
          <a:bodyPr wrap="none" rtlCol="0">
            <a:spAutoFit/>
          </a:bodyPr>
          <a:lstStyle/>
          <a:p>
            <a:pPr algn="ctr"/>
            <a:r>
              <a:rPr lang="ja-JP" altLang="en-US" sz="2800" dirty="0" smtClean="0"/>
              <a:t>どんなお墓が必要？</a:t>
            </a:r>
            <a:endParaRPr lang="en-US" altLang="ja-JP" sz="2800" dirty="0" smtClean="0"/>
          </a:p>
          <a:p>
            <a:pPr algn="ctr"/>
            <a:r>
              <a:rPr lang="ja-JP" altLang="en-US" sz="2400" dirty="0" smtClean="0"/>
              <a:t>公営？樹木葬？</a:t>
            </a:r>
            <a:endParaRPr kumimoji="1" lang="ja-JP" altLang="en-US" sz="2400" dirty="0"/>
          </a:p>
        </p:txBody>
      </p:sp>
      <p:sp>
        <p:nvSpPr>
          <p:cNvPr id="13" name="下矢印 12"/>
          <p:cNvSpPr/>
          <p:nvPr/>
        </p:nvSpPr>
        <p:spPr>
          <a:xfrm>
            <a:off x="3128669" y="4553932"/>
            <a:ext cx="2896342" cy="697029"/>
          </a:xfrm>
          <a:prstGeom prst="down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460540" y="5653687"/>
            <a:ext cx="8400056" cy="707886"/>
          </a:xfrm>
          <a:prstGeom prst="rect">
            <a:avLst/>
          </a:prstGeom>
          <a:solidFill>
            <a:srgbClr val="FF0000"/>
          </a:solidFill>
        </p:spPr>
        <p:txBody>
          <a:bodyPr wrap="none" rtlCol="0">
            <a:spAutoFit/>
          </a:bodyPr>
          <a:lstStyle/>
          <a:p>
            <a:pPr algn="dist"/>
            <a:r>
              <a:rPr kumimoji="1" lang="ja-JP" altLang="en-US" sz="4000" dirty="0" smtClean="0">
                <a:solidFill>
                  <a:schemeClr val="bg1">
                    <a:lumMod val="95000"/>
                  </a:schemeClr>
                </a:solidFill>
              </a:rPr>
              <a:t>　需要量の変化に対応できるお墓を！　</a:t>
            </a:r>
            <a:endParaRPr kumimoji="1" lang="ja-JP" altLang="en-US" sz="4000" dirty="0">
              <a:solidFill>
                <a:schemeClr val="bg1">
                  <a:lumMod val="95000"/>
                </a:schemeClr>
              </a:solidFill>
            </a:endParaRPr>
          </a:p>
        </p:txBody>
      </p:sp>
      <p:cxnSp>
        <p:nvCxnSpPr>
          <p:cNvPr id="16" name="直線コネクタ 15"/>
          <p:cNvCxnSpPr/>
          <p:nvPr/>
        </p:nvCxnSpPr>
        <p:spPr>
          <a:xfrm flipH="1">
            <a:off x="2416200" y="1192696"/>
            <a:ext cx="4336769"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7273667"/>
      </p:ext>
    </p:extLst>
  </p:cSld>
  <p:clrMapOvr>
    <a:masterClrMapping/>
  </p:clrMapOvr>
  <mc:AlternateContent xmlns:mc="http://schemas.openxmlformats.org/markup-compatibility/2006" xmlns:p14="http://schemas.microsoft.com/office/powerpoint/2010/main">
    <mc:Choice Requires="p14">
      <p:transition spd="slow" p14:dur="2000" advTm="41586"/>
    </mc:Choice>
    <mc:Fallback xmlns="">
      <p:transition xmlns:p14="http://schemas.microsoft.com/office/powerpoint/2010/main" spd="slow" advTm="41586"/>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謝辞</a:t>
            </a:r>
            <a:endParaRPr kumimoji="1" lang="ja-JP" altLang="en-US" dirty="0"/>
          </a:p>
        </p:txBody>
      </p:sp>
      <p:sp>
        <p:nvSpPr>
          <p:cNvPr id="3" name="コンテンツ プレースホルダー 2"/>
          <p:cNvSpPr>
            <a:spLocks noGrp="1"/>
          </p:cNvSpPr>
          <p:nvPr>
            <p:ph idx="1"/>
          </p:nvPr>
        </p:nvSpPr>
        <p:spPr>
          <a:xfrm>
            <a:off x="457199" y="1600200"/>
            <a:ext cx="8446911" cy="4525963"/>
          </a:xfrm>
        </p:spPr>
        <p:txBody>
          <a:bodyPr anchor="ctr">
            <a:normAutofit/>
          </a:bodyPr>
          <a:lstStyle/>
          <a:p>
            <a:pPr marL="0" indent="0">
              <a:buNone/>
            </a:pPr>
            <a:r>
              <a:rPr lang="ja-JP" altLang="en-US" dirty="0" smtClean="0"/>
              <a:t>今回の実習を進めるにあたり、多くの方にご協力いただきました。</a:t>
            </a:r>
            <a:endParaRPr lang="en-US" altLang="ja-JP" dirty="0" smtClean="0"/>
          </a:p>
          <a:p>
            <a:pPr marL="0" indent="0">
              <a:buNone/>
            </a:pPr>
            <a:endParaRPr lang="en-US" altLang="ja-JP" dirty="0" smtClean="0"/>
          </a:p>
          <a:p>
            <a:pPr marL="0" indent="0">
              <a:buNone/>
            </a:pPr>
            <a:r>
              <a:rPr kumimoji="1" lang="ja-JP" altLang="en-US" sz="2800" dirty="0" smtClean="0"/>
              <a:t>つくば市役所環境生活部環境保全課</a:t>
            </a:r>
            <a:r>
              <a:rPr lang="ja-JP" altLang="ja-JP" sz="2800" dirty="0"/>
              <a:t>　</a:t>
            </a:r>
            <a:r>
              <a:rPr lang="ja-JP" altLang="en-US" sz="2800" dirty="0" smtClean="0"/>
              <a:t>冨田</a:t>
            </a:r>
            <a:r>
              <a:rPr lang="en-US" altLang="ja-JP" sz="2800" dirty="0" smtClean="0"/>
              <a:t> </a:t>
            </a:r>
            <a:r>
              <a:rPr lang="ja-JP" altLang="en-US" sz="2800" dirty="0" smtClean="0"/>
              <a:t>徹</a:t>
            </a:r>
            <a:r>
              <a:rPr lang="en-US" altLang="ja-JP" sz="2800" dirty="0" smtClean="0"/>
              <a:t> </a:t>
            </a:r>
            <a:r>
              <a:rPr lang="ja-JP" altLang="en-US" sz="2800" dirty="0" smtClean="0"/>
              <a:t>様</a:t>
            </a:r>
            <a:endParaRPr lang="en-US" altLang="ja-JP" sz="2800" dirty="0" smtClean="0"/>
          </a:p>
          <a:p>
            <a:pPr marL="0" indent="0">
              <a:buNone/>
            </a:pPr>
            <a:r>
              <a:rPr lang="ja-JP" altLang="en-US" sz="2800" dirty="0" smtClean="0"/>
              <a:t>インタビューにご協力いただいた先生方</a:t>
            </a:r>
            <a:endParaRPr lang="en-US" altLang="ja-JP" sz="2800" dirty="0" smtClean="0"/>
          </a:p>
          <a:p>
            <a:pPr marL="0" indent="0">
              <a:buNone/>
            </a:pPr>
            <a:r>
              <a:rPr lang="ja-JP" altLang="en-US" sz="2800" dirty="0" smtClean="0"/>
              <a:t>森</a:t>
            </a:r>
            <a:r>
              <a:rPr lang="en-US" altLang="ja-JP" sz="2800" dirty="0" smtClean="0"/>
              <a:t> </a:t>
            </a:r>
            <a:r>
              <a:rPr lang="ja-JP" altLang="en-US" sz="2800" dirty="0"/>
              <a:t>英高</a:t>
            </a:r>
            <a:r>
              <a:rPr lang="en-US" altLang="ja-JP" sz="2800" dirty="0"/>
              <a:t> </a:t>
            </a:r>
            <a:r>
              <a:rPr lang="ja-JP" altLang="en-US" sz="2800" dirty="0" smtClean="0"/>
              <a:t>様　をはじめとする</a:t>
            </a:r>
            <a:r>
              <a:rPr lang="ja-JP" altLang="ja-JP" sz="2800" dirty="0"/>
              <a:t>　</a:t>
            </a:r>
            <a:r>
              <a:rPr lang="ja-JP" altLang="en-US" sz="2800" dirty="0" smtClean="0"/>
              <a:t>近未来計画研究室の皆様</a:t>
            </a:r>
            <a:endParaRPr lang="en-US" altLang="ja-JP" sz="2800" dirty="0" smtClean="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46</a:t>
            </a:fld>
            <a:endParaRPr kumimoji="1" lang="ja-JP" altLang="en-US"/>
          </a:p>
        </p:txBody>
      </p:sp>
    </p:spTree>
    <p:extLst>
      <p:ext uri="{BB962C8B-B14F-4D97-AF65-F5344CB8AC3E}">
        <p14:creationId xmlns:p14="http://schemas.microsoft.com/office/powerpoint/2010/main" val="2402164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a:xfrm>
            <a:off x="457200" y="1286788"/>
            <a:ext cx="8229600" cy="5278417"/>
          </a:xfrm>
        </p:spPr>
        <p:txBody>
          <a:bodyPr>
            <a:normAutofit lnSpcReduction="10000"/>
          </a:bodyPr>
          <a:lstStyle/>
          <a:p>
            <a:pPr marL="228600" indent="-228600">
              <a:buFont typeface="+mj-lt"/>
              <a:buAutoNum type="arabicParenR"/>
            </a:pPr>
            <a:r>
              <a:rPr lang="ja-JP" altLang="en-US" sz="1400" dirty="0" smtClean="0"/>
              <a:t>アイキャン株式会社</a:t>
            </a:r>
            <a:r>
              <a:rPr lang="en-US" altLang="ja-JP" sz="1400" dirty="0" smtClean="0"/>
              <a:t>&lt; </a:t>
            </a:r>
            <a:r>
              <a:rPr lang="en-US" altLang="ja-JP" sz="1400" dirty="0"/>
              <a:t>http://www.i-can.jp/sousou/index.htm &gt;</a:t>
            </a:r>
            <a:r>
              <a:rPr lang="en-US" altLang="ja-JP" sz="1400" dirty="0" smtClean="0"/>
              <a:t>2015</a:t>
            </a:r>
            <a:r>
              <a:rPr lang="ja-JP" altLang="en-US" sz="1400" dirty="0" smtClean="0"/>
              <a:t>年</a:t>
            </a:r>
            <a:r>
              <a:rPr lang="en-US" altLang="ja-JP" sz="1400" dirty="0"/>
              <a:t>5</a:t>
            </a:r>
            <a:r>
              <a:rPr lang="ja-JP" altLang="en-US" sz="1400" dirty="0" smtClean="0"/>
              <a:t>月</a:t>
            </a:r>
            <a:r>
              <a:rPr lang="en-US" altLang="ja-JP" sz="1400" dirty="0" smtClean="0"/>
              <a:t>12</a:t>
            </a:r>
            <a:r>
              <a:rPr lang="ja-JP" altLang="en-US" sz="1400" dirty="0" smtClean="0"/>
              <a:t>日アクセス</a:t>
            </a:r>
            <a:endParaRPr lang="en-US" altLang="ja-JP" sz="1400" dirty="0"/>
          </a:p>
          <a:p>
            <a:pPr marL="228600" indent="-228600">
              <a:buFont typeface="+mj-lt"/>
              <a:buAutoNum type="arabicParenR"/>
            </a:pPr>
            <a:r>
              <a:rPr lang="ja-JP" altLang="en-US" sz="1400" dirty="0"/>
              <a:t>いい</a:t>
            </a:r>
            <a:r>
              <a:rPr lang="ja-JP" altLang="en-US" sz="1400" dirty="0" smtClean="0"/>
              <a:t>お墓</a:t>
            </a:r>
            <a:r>
              <a:rPr lang="en-US" altLang="ja-JP" sz="1400" dirty="0" smtClean="0"/>
              <a:t>&lt;</a:t>
            </a:r>
            <a:r>
              <a:rPr lang="en-US" altLang="ja-JP" sz="1400" dirty="0"/>
              <a:t>http://www.e-ohaka.com/&gt;2015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牛久</a:t>
            </a:r>
            <a:r>
              <a:rPr lang="ja-JP" altLang="en-US" sz="1400" dirty="0"/>
              <a:t>沼聖地公苑</a:t>
            </a:r>
            <a:r>
              <a:rPr lang="en-US" altLang="ja-JP" sz="1400" dirty="0"/>
              <a:t>&lt;http://www.usiku.jp/index.html&gt;2015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お墓の基礎知識（種類・基本構成）</a:t>
            </a:r>
            <a:r>
              <a:rPr lang="en-US" altLang="ja-JP" sz="1400" dirty="0" smtClean="0"/>
              <a:t>&lt; http://www.bluemileu.com/hakajimai-basis.html </a:t>
            </a:r>
            <a:r>
              <a:rPr lang="en-US" altLang="ja-JP" sz="1400" dirty="0"/>
              <a:t>&gt; 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熊</a:t>
            </a:r>
            <a:r>
              <a:rPr lang="ja-JP" altLang="en-US" sz="1400" dirty="0"/>
              <a:t>の山霊園</a:t>
            </a:r>
            <a:r>
              <a:rPr lang="en-US" altLang="ja-JP" sz="1400" dirty="0"/>
              <a:t>&lt;http://www.tsukuba-k-reien.com/index.html&gt;2015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a:t>グリーンメモリアムつくば</a:t>
            </a:r>
            <a:r>
              <a:rPr lang="en-US" altLang="ja-JP" sz="1400" dirty="0"/>
              <a:t>&lt;http://www.gm-tsukuba.com/&gt;2015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a:t>
            </a:r>
            <a:r>
              <a:rPr lang="ja-JP" altLang="en-US" sz="1400" dirty="0"/>
              <a:t>公営墓地の特徴</a:t>
            </a:r>
            <a:r>
              <a:rPr lang="ja-JP" altLang="en-US" sz="1400" dirty="0" smtClean="0"/>
              <a:t>」</a:t>
            </a:r>
            <a:r>
              <a:rPr lang="en-US" altLang="ja-JP" sz="1400" dirty="0" smtClean="0"/>
              <a:t> </a:t>
            </a:r>
            <a:r>
              <a:rPr lang="en-US" altLang="ja-JP" sz="1400" dirty="0"/>
              <a:t>&lt; http://tennensui.sakura.ne.jp/cast55/ohaka/kind/kiji7.html </a:t>
            </a:r>
            <a:r>
              <a:rPr lang="en-US" altLang="ja-JP" sz="1400" dirty="0" smtClean="0"/>
              <a:t>&gt; </a:t>
            </a:r>
            <a:r>
              <a:rPr lang="en-US" altLang="ja-JP" sz="1400" dirty="0"/>
              <a: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r>
              <a:rPr lang="en-US" altLang="ja-JP" sz="1400" dirty="0" smtClean="0"/>
              <a:t>  </a:t>
            </a:r>
          </a:p>
          <a:p>
            <a:pPr marL="228600" indent="-228600">
              <a:buFont typeface="+mj-lt"/>
              <a:buAutoNum type="arabicParenR"/>
            </a:pPr>
            <a:r>
              <a:rPr lang="ja-JP" altLang="en-US" sz="1400" dirty="0"/>
              <a:t>国土交通省「筑波研究学園都市</a:t>
            </a:r>
            <a:r>
              <a:rPr lang="ja-JP" altLang="en-US" sz="1400" dirty="0" smtClean="0"/>
              <a:t>」</a:t>
            </a:r>
            <a:r>
              <a:rPr lang="en-US" altLang="ja-JP" sz="1400" dirty="0" smtClean="0"/>
              <a:t>&lt;</a:t>
            </a:r>
            <a:r>
              <a:rPr lang="en-US" altLang="ja-JP" sz="1400" dirty="0"/>
              <a:t>http://www.mlit.go.jp/crd/daisei/tsukuba/&gt; 2015</a:t>
            </a:r>
            <a:r>
              <a:rPr lang="ja-JP" altLang="en-US" sz="1400" dirty="0"/>
              <a:t>年</a:t>
            </a:r>
            <a:r>
              <a:rPr lang="en-US" altLang="ja-JP" sz="1400" dirty="0"/>
              <a:t>5</a:t>
            </a:r>
            <a:r>
              <a:rPr lang="ja-JP" altLang="en-US" sz="1400" dirty="0"/>
              <a:t>月</a:t>
            </a:r>
            <a:r>
              <a:rPr lang="en-US" altLang="ja-JP" sz="1400" dirty="0"/>
              <a:t>11</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政府</a:t>
            </a:r>
            <a:r>
              <a:rPr lang="ja-JP" altLang="en-US" sz="1400" dirty="0"/>
              <a:t>統計の総合</a:t>
            </a:r>
            <a:r>
              <a:rPr lang="ja-JP" altLang="en-US" sz="1400" dirty="0" smtClean="0"/>
              <a:t>窓口</a:t>
            </a:r>
            <a:r>
              <a:rPr lang="en-US" altLang="ja-JP" sz="1400" dirty="0" smtClean="0"/>
              <a:t> e-Stat </a:t>
            </a:r>
            <a:r>
              <a:rPr lang="en-US" altLang="ja-JP" sz="1400" dirty="0"/>
              <a:t>&lt;http://www.e-stat.go.jp/SG1/estat/NewList.do?tid=000001031469&gt;2015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smtClean="0"/>
              <a:t>「</a:t>
            </a:r>
            <a:r>
              <a:rPr lang="ja-JP" altLang="en-US" sz="1400" dirty="0"/>
              <a:t>檀家と信徒</a:t>
            </a:r>
            <a:r>
              <a:rPr lang="ja-JP" altLang="en-US" sz="1400" dirty="0" smtClean="0"/>
              <a:t>」</a:t>
            </a:r>
            <a:r>
              <a:rPr lang="en-US" altLang="ja-JP" sz="1400" dirty="0" smtClean="0"/>
              <a:t>&lt; </a:t>
            </a:r>
            <a:r>
              <a:rPr lang="en-US" altLang="ja-JP" sz="1400" dirty="0"/>
              <a:t>http://jodo.or.jp/adherent/index2.html &gt;2015</a:t>
            </a:r>
            <a:r>
              <a:rPr lang="ja-JP" altLang="en-US" sz="1400" dirty="0"/>
              <a:t>年</a:t>
            </a:r>
            <a:r>
              <a:rPr lang="en-US" altLang="ja-JP" sz="1400" dirty="0"/>
              <a:t>5</a:t>
            </a:r>
            <a:r>
              <a:rPr lang="ja-JP" altLang="en-US" sz="1400" dirty="0"/>
              <a:t>月</a:t>
            </a:r>
            <a:r>
              <a:rPr lang="en-US" altLang="ja-JP" sz="1400" dirty="0"/>
              <a:t>12</a:t>
            </a:r>
            <a:r>
              <a:rPr lang="ja-JP" altLang="en-US" sz="1400" dirty="0"/>
              <a:t>日アクセス</a:t>
            </a:r>
            <a:endParaRPr lang="en-US" altLang="ja-JP" sz="1400" dirty="0" smtClean="0"/>
          </a:p>
          <a:p>
            <a:pPr marL="228600" indent="-228600">
              <a:buFont typeface="+mj-lt"/>
              <a:buAutoNum type="arabicParenR"/>
            </a:pPr>
            <a:r>
              <a:rPr lang="ja-JP" altLang="en-US" sz="1400" dirty="0"/>
              <a:t>「つくば市墓地等の経営の許可等に関する条例</a:t>
            </a:r>
            <a:r>
              <a:rPr lang="en-US" altLang="ja-JP" sz="1400" dirty="0"/>
              <a:t>(</a:t>
            </a:r>
            <a:r>
              <a:rPr lang="ja-JP" altLang="en-US" sz="1400" dirty="0"/>
              <a:t>平成</a:t>
            </a:r>
            <a:r>
              <a:rPr lang="en-US" altLang="ja-JP" sz="1400" dirty="0"/>
              <a:t>24</a:t>
            </a:r>
            <a:r>
              <a:rPr lang="ja-JP" altLang="en-US" sz="1400" dirty="0"/>
              <a:t>年</a:t>
            </a:r>
            <a:r>
              <a:rPr lang="en-US" altLang="ja-JP" sz="1400" dirty="0"/>
              <a:t>4</a:t>
            </a:r>
            <a:r>
              <a:rPr lang="ja-JP" altLang="en-US" sz="1400" dirty="0"/>
              <a:t>月</a:t>
            </a:r>
            <a:r>
              <a:rPr lang="en-US" altLang="ja-JP" sz="1400" dirty="0"/>
              <a:t>1</a:t>
            </a:r>
            <a:r>
              <a:rPr lang="ja-JP" altLang="en-US" sz="1400" dirty="0"/>
              <a:t>日施行</a:t>
            </a:r>
            <a:r>
              <a:rPr lang="en-US" altLang="ja-JP" sz="1400" dirty="0"/>
              <a:t>)</a:t>
            </a:r>
            <a:r>
              <a:rPr lang="ja-JP" altLang="en-US" sz="1400" dirty="0"/>
              <a:t>」</a:t>
            </a:r>
            <a:r>
              <a:rPr lang="en-US" altLang="ja-JP" sz="1400" dirty="0"/>
              <a:t>&lt;http://www1.g-reiki.net/tsukuba/reiki_honbun/e019RG00000952.html#e000000126&gt;2015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a:t>「つくば市未来構想 住んでみたい　住み続けたいまち　つくば　</a:t>
            </a:r>
            <a:r>
              <a:rPr lang="en-US" altLang="ja-JP" sz="1400" dirty="0"/>
              <a:t>〜</a:t>
            </a:r>
            <a:r>
              <a:rPr lang="ja-JP" altLang="en-US" sz="1400" dirty="0"/>
              <a:t>人と自然と科学が育む　スマート・ガーデンシティ</a:t>
            </a:r>
            <a:r>
              <a:rPr lang="en-US" altLang="ja-JP" sz="1400" dirty="0"/>
              <a:t>〜</a:t>
            </a:r>
            <a:r>
              <a:rPr lang="ja-JP" altLang="en-US" sz="1400" dirty="0"/>
              <a:t>」</a:t>
            </a:r>
            <a:r>
              <a:rPr lang="en-US" altLang="ja-JP" sz="1400" dirty="0"/>
              <a:t>,&lt;http://www.city.tsukuba.ibaraki.jp/dbps_data/_material_/_files/000/000/018/084/miraikousou.pdf&gt;2015</a:t>
            </a:r>
            <a:r>
              <a:rPr lang="ja-JP" altLang="en-US" sz="1400" dirty="0"/>
              <a:t>年</a:t>
            </a:r>
            <a:r>
              <a:rPr lang="en-US" altLang="ja-JP" sz="1400" dirty="0"/>
              <a:t>5</a:t>
            </a:r>
            <a:r>
              <a:rPr lang="ja-JP" altLang="en-US" sz="1400" dirty="0"/>
              <a:t>月</a:t>
            </a:r>
            <a:r>
              <a:rPr lang="en-US" altLang="ja-JP" sz="1400" dirty="0"/>
              <a:t>12</a:t>
            </a:r>
            <a:r>
              <a:rPr lang="ja-JP" altLang="en-US" sz="1400" dirty="0"/>
              <a:t>日アクセス</a:t>
            </a:r>
            <a:r>
              <a:rPr lang="en-US" altLang="ja-JP" sz="1400" dirty="0"/>
              <a:t>,</a:t>
            </a:r>
            <a:r>
              <a:rPr lang="ja-JP" altLang="en-US" sz="1400" dirty="0"/>
              <a:t>つくば市</a:t>
            </a:r>
            <a:endParaRPr lang="en-US" altLang="ja-JP" sz="1400" dirty="0" smtClean="0"/>
          </a:p>
          <a:p>
            <a:pPr marL="228600" indent="-228600">
              <a:buFont typeface="+mj-lt"/>
              <a:buAutoNum type="arabicParenR"/>
            </a:pPr>
            <a:r>
              <a:rPr lang="ja-JP" altLang="en-US" sz="1400" dirty="0" smtClean="0"/>
              <a:t>筑波</a:t>
            </a:r>
            <a:r>
              <a:rPr lang="ja-JP" altLang="en-US" sz="1400" dirty="0"/>
              <a:t>茎崎霊園</a:t>
            </a:r>
            <a:r>
              <a:rPr lang="en-US" altLang="ja-JP" sz="1400" dirty="0"/>
              <a:t>&lt;http://www.tsukuba1100.jp/&gt;2015</a:t>
            </a:r>
            <a:r>
              <a:rPr lang="ja-JP" altLang="en-US" sz="1400" dirty="0"/>
              <a:t>年</a:t>
            </a:r>
            <a:r>
              <a:rPr lang="en-US" altLang="ja-JP" sz="1400" dirty="0"/>
              <a:t>5</a:t>
            </a:r>
            <a:r>
              <a:rPr lang="ja-JP" altLang="en-US" sz="1400" dirty="0"/>
              <a:t>月</a:t>
            </a:r>
            <a:r>
              <a:rPr lang="en-US" altLang="ja-JP" sz="1400" dirty="0"/>
              <a:t>12</a:t>
            </a:r>
            <a:r>
              <a:rPr lang="ja-JP" altLang="en-US" sz="1400" dirty="0"/>
              <a:t>日アクセス</a:t>
            </a:r>
            <a:endParaRPr lang="en-US" altLang="ja-JP" sz="1400" dirty="0"/>
          </a:p>
          <a:p>
            <a:pPr marL="228600" indent="-228600">
              <a:buFont typeface="+mj-lt"/>
              <a:buAutoNum type="arabicParenR"/>
            </a:pPr>
            <a:r>
              <a:rPr lang="ja-JP" altLang="en-US" sz="1400" dirty="0" smtClean="0"/>
              <a:t>つくば霊園</a:t>
            </a:r>
            <a:r>
              <a:rPr lang="en-US" altLang="ja-JP" sz="1400" dirty="0" smtClean="0"/>
              <a:t>&lt; </a:t>
            </a:r>
            <a:r>
              <a:rPr lang="en-US" altLang="ja-JP" sz="1400" dirty="0"/>
              <a:t>http://tsukuba-reien.com/main_.html &gt;2015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smtClean="0"/>
          </a:p>
          <a:p>
            <a:pPr marL="228600" indent="-228600">
              <a:buFont typeface="+mj-lt"/>
              <a:buAutoNum type="arabicParenR"/>
            </a:pPr>
            <a:r>
              <a:rPr lang="ja-JP" altLang="en-US" sz="1400" dirty="0"/>
              <a:t>「墓の基礎知識」　表現文化社</a:t>
            </a:r>
            <a:r>
              <a:rPr lang="en-US" altLang="ja-JP" sz="1400" dirty="0"/>
              <a:t>&lt;http://www.sogi.co.jp/sub/jituyou/chisiki/hakakiso.htm&gt;2015</a:t>
            </a:r>
            <a:r>
              <a:rPr lang="ja-JP" altLang="en-US" sz="1400" dirty="0"/>
              <a:t>年</a:t>
            </a:r>
            <a:r>
              <a:rPr lang="en-US" altLang="ja-JP" sz="1400" dirty="0"/>
              <a:t>5</a:t>
            </a:r>
            <a:r>
              <a:rPr lang="ja-JP" altLang="en-US" sz="1400" dirty="0"/>
              <a:t>月</a:t>
            </a:r>
            <a:r>
              <a:rPr lang="en-US" altLang="ja-JP" sz="1400" dirty="0"/>
              <a:t>12</a:t>
            </a:r>
            <a:r>
              <a:rPr lang="ja-JP" altLang="en-US" sz="1400" dirty="0"/>
              <a:t>日</a:t>
            </a:r>
            <a:r>
              <a:rPr lang="ja-JP" altLang="en-US" sz="1400" dirty="0" smtClean="0"/>
              <a:t>アクセス</a:t>
            </a:r>
            <a:endParaRPr lang="en-US" altLang="ja-JP" sz="14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47</a:t>
            </a:fld>
            <a:endParaRPr kumimoji="1" lang="ja-JP" altLang="en-US"/>
          </a:p>
        </p:txBody>
      </p:sp>
    </p:spTree>
    <p:extLst>
      <p:ext uri="{BB962C8B-B14F-4D97-AF65-F5344CB8AC3E}">
        <p14:creationId xmlns:p14="http://schemas.microsoft.com/office/powerpoint/2010/main" val="288306419"/>
      </p:ext>
    </p:extLst>
  </p:cSld>
  <p:clrMapOvr>
    <a:masterClrMapping/>
  </p:clrMapOvr>
  <mc:AlternateContent xmlns:mc="http://schemas.openxmlformats.org/markup-compatibility/2006" xmlns:p14="http://schemas.microsoft.com/office/powerpoint/2010/main">
    <mc:Choice Requires="p14">
      <p:transition spd="slow" p14:dur="2000" advTm="1049"/>
    </mc:Choice>
    <mc:Fallback xmlns="">
      <p:transition xmlns:p14="http://schemas.microsoft.com/office/powerpoint/2010/main" spd="slow" advTm="1049"/>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a:xfrm>
            <a:off x="457200" y="1286788"/>
            <a:ext cx="8229600" cy="5278417"/>
          </a:xfrm>
        </p:spPr>
        <p:txBody>
          <a:bodyPr>
            <a:normAutofit fontScale="92500"/>
          </a:bodyPr>
          <a:lstStyle/>
          <a:p>
            <a:pPr marL="228600" indent="-228600">
              <a:buFont typeface="+mj-lt"/>
              <a:buAutoNum type="arabicParenR" startAt="16"/>
            </a:pPr>
            <a:r>
              <a:rPr lang="ja-JP" altLang="en-US" sz="1200" dirty="0" smtClean="0"/>
              <a:t>濵津</a:t>
            </a:r>
            <a:r>
              <a:rPr lang="ja-JP" altLang="en-US" sz="1200" dirty="0"/>
              <a:t>桃子 「新しいスタイルの墓」</a:t>
            </a:r>
            <a:r>
              <a:rPr lang="en-US" altLang="ja-JP" sz="1200" dirty="0"/>
              <a:t>『</a:t>
            </a:r>
            <a:r>
              <a:rPr lang="ja-JP" altLang="en-US" sz="1200" dirty="0"/>
              <a:t>墓地</a:t>
            </a:r>
            <a:r>
              <a:rPr lang="en-US" altLang="ja-JP" sz="1200" dirty="0"/>
              <a:t>』,p15,</a:t>
            </a:r>
            <a:r>
              <a:rPr lang="ja-JP" altLang="en-US" sz="1200" dirty="0"/>
              <a:t>システム情報工学研究科社会システム工学専攻</a:t>
            </a:r>
            <a:r>
              <a:rPr lang="en-US" altLang="ja-JP" sz="1200" dirty="0"/>
              <a:t>.  </a:t>
            </a:r>
            <a:endParaRPr lang="en-US" altLang="ja-JP" sz="1200" dirty="0" smtClean="0"/>
          </a:p>
          <a:p>
            <a:pPr marL="228600" indent="-228600">
              <a:buFont typeface="+mj-lt"/>
              <a:buAutoNum type="arabicParenR" startAt="16"/>
            </a:pPr>
            <a:r>
              <a:rPr lang="en-US" altLang="ja-JP" sz="1200" dirty="0"/>
              <a:t>BLUE MILEU&lt;http://www.bluemileu.com/hakajimai-basis.html&gt;2015</a:t>
            </a:r>
            <a:r>
              <a:rPr lang="ja-JP" altLang="en-US" sz="1200" dirty="0"/>
              <a:t>年</a:t>
            </a:r>
            <a:r>
              <a:rPr lang="en-US" altLang="ja-JP" sz="1200" dirty="0"/>
              <a:t>5</a:t>
            </a:r>
            <a:r>
              <a:rPr lang="ja-JP" altLang="en-US" sz="1200" dirty="0"/>
              <a:t>月</a:t>
            </a:r>
            <a:r>
              <a:rPr lang="en-US" altLang="ja-JP" sz="1200" dirty="0"/>
              <a:t>12</a:t>
            </a:r>
            <a:r>
              <a:rPr lang="ja-JP" altLang="en-US" sz="1200" dirty="0"/>
              <a:t>日</a:t>
            </a:r>
            <a:r>
              <a:rPr lang="ja-JP" altLang="en-US" sz="1200" dirty="0" smtClean="0"/>
              <a:t>アクセス</a:t>
            </a:r>
            <a:endParaRPr lang="en-US" altLang="ja-JP" sz="1200" dirty="0" smtClean="0"/>
          </a:p>
          <a:p>
            <a:pPr marL="228600" indent="-228600">
              <a:buFont typeface="+mj-lt"/>
              <a:buAutoNum type="arabicParenR" startAt="16"/>
            </a:pPr>
            <a:r>
              <a:rPr lang="ja-JP" altLang="en-US" sz="1200" dirty="0" smtClean="0"/>
              <a:t>「</a:t>
            </a:r>
            <a:r>
              <a:rPr lang="ja-JP" altLang="en-US" sz="1200" dirty="0"/>
              <a:t>墓地、埋葬等に関する法律」（昭和二十三年五月三十一日法律第四十八号）</a:t>
            </a:r>
            <a:r>
              <a:rPr lang="en-US" altLang="ja-JP" sz="1200" dirty="0"/>
              <a:t>,&lt; http://law.e-gov.go.jp/htmldata/S23/S23HO048.html &gt; </a:t>
            </a:r>
            <a:r>
              <a:rPr lang="ja-JP" altLang="en-US" sz="1200" dirty="0"/>
              <a:t>最終改正：平成二三年一二月一四日法律第一二二号</a:t>
            </a:r>
            <a:r>
              <a:rPr lang="en-US" altLang="ja-JP" sz="1200" dirty="0"/>
              <a:t>. 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endParaRPr lang="en-US" altLang="ja-JP" sz="1200" dirty="0"/>
          </a:p>
          <a:p>
            <a:pPr marL="228600" indent="-228600">
              <a:buFont typeface="+mj-lt"/>
              <a:buAutoNum type="arabicParenR" startAt="16"/>
            </a:pPr>
            <a:r>
              <a:rPr lang="ja-JP" altLang="en-US" sz="1200" dirty="0"/>
              <a:t>「横浜市墓地に関する市民アンケート調査 報告書」 </a:t>
            </a:r>
            <a:r>
              <a:rPr lang="en-US" altLang="en-US" sz="1200" dirty="0"/>
              <a:t>,</a:t>
            </a:r>
            <a:r>
              <a:rPr lang="ja-JP" altLang="en-US" sz="1200" dirty="0"/>
              <a:t>＜</a:t>
            </a:r>
            <a:r>
              <a:rPr lang="en-US" altLang="ja-JP" sz="1200" dirty="0"/>
              <a:t>http://www.city.yokohama.lg.jp/kenko/kankyoshisetu/bochi-enq/25bochi-enq-all.pdf</a:t>
            </a:r>
            <a:r>
              <a:rPr lang="ja-JP" altLang="en-US" sz="1200" dirty="0"/>
              <a:t>＞</a:t>
            </a:r>
            <a:r>
              <a:rPr lang="en-US" altLang="ja-JP" sz="1200" dirty="0"/>
              <a: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横浜市健康</a:t>
            </a:r>
            <a:r>
              <a:rPr lang="ja-JP" altLang="en-US" sz="1200" dirty="0" smtClean="0"/>
              <a:t>福祉局</a:t>
            </a:r>
            <a:endParaRPr lang="en-US" altLang="ja-JP" sz="1200" dirty="0"/>
          </a:p>
          <a:p>
            <a:pPr marL="228600" indent="-228600">
              <a:buFont typeface="+mj-lt"/>
              <a:buAutoNum type="arabicParenR" startAt="16"/>
            </a:pPr>
            <a:r>
              <a:rPr lang="ja-JP" altLang="en-US" sz="1200" dirty="0"/>
              <a:t>「茨城県の人口と世帯（推計）」</a:t>
            </a:r>
            <a:r>
              <a:rPr lang="en-US" altLang="ja-JP" sz="1200" dirty="0"/>
              <a:t>,&lt;http://www.pref.ibaraki.jp/kikaku/tokei/fukyu/tokei/betsu/jinko/getsu/index.html&gt;2015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endParaRPr lang="en-US" altLang="ja-JP" sz="1200" dirty="0"/>
          </a:p>
          <a:p>
            <a:pPr marL="228600" indent="-228600">
              <a:buFont typeface="+mj-lt"/>
              <a:buAutoNum type="arabicParenR" startAt="16"/>
            </a:pPr>
            <a:r>
              <a:rPr lang="ja-JP" altLang="en-US" sz="1200" dirty="0"/>
              <a:t>「宜野湾市墓地基本計画」</a:t>
            </a:r>
            <a:r>
              <a:rPr lang="en-US" altLang="ja-JP" sz="1200" dirty="0"/>
              <a:t>&lt;http://www.city.ginowan.okinawa.jp/organization/kankyotaisakuka/newpage/bochikihonkeikaku.html&gt;2015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宜野湾市</a:t>
            </a:r>
            <a:endParaRPr lang="en-US" altLang="ja-JP" sz="1200" dirty="0"/>
          </a:p>
          <a:p>
            <a:pPr marL="228600" indent="-228600">
              <a:buFont typeface="+mj-lt"/>
              <a:buAutoNum type="arabicParenR" startAt="16"/>
            </a:pPr>
            <a:r>
              <a:rPr lang="ja-JP" altLang="en-US" sz="1200" dirty="0"/>
              <a:t>「横浜市墓地問題研究会　報告書」</a:t>
            </a:r>
            <a:r>
              <a:rPr lang="en-US" altLang="ja-JP" sz="1200" dirty="0"/>
              <a:t>&lt;http://www.city.yokohama.lg.jp/kenko/kankyoshisetu/bochimondai-kenkyukai/bochiken-houkokusho.pdf&gt;2015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横浜市墓地問題研究会</a:t>
            </a:r>
            <a:endParaRPr lang="en-US" altLang="ja-JP" sz="1200" dirty="0"/>
          </a:p>
          <a:p>
            <a:pPr marL="228600" indent="-228600">
              <a:buFont typeface="+mj-lt"/>
              <a:buAutoNum type="arabicParenR" startAt="16"/>
            </a:pPr>
            <a:r>
              <a:rPr lang="ja-JP" altLang="en-US" sz="1200" dirty="0"/>
              <a:t>「豊見城市墓地基本計画」</a:t>
            </a:r>
            <a:r>
              <a:rPr lang="en-US" altLang="ja-JP" sz="1200" dirty="0"/>
              <a:t>&lt;http://www.city.tomigusuku.okinawa.jp/sp/userfiles/files/living/02_siryou_jyuyouyosoku.pdf&gt;, 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豊見城市</a:t>
            </a:r>
            <a:endParaRPr lang="en-US" altLang="ja-JP" sz="1200" dirty="0"/>
          </a:p>
          <a:p>
            <a:pPr marL="228600" indent="-228600">
              <a:buFont typeface="+mj-lt"/>
              <a:buAutoNum type="arabicParenR" startAt="16"/>
            </a:pPr>
            <a:r>
              <a:rPr lang="ja-JP" altLang="en-US" sz="1200" dirty="0"/>
              <a:t>「石垣市墓地基本計画</a:t>
            </a:r>
            <a:r>
              <a:rPr lang="en-US" altLang="ja-JP" sz="1200" dirty="0"/>
              <a:t>(</a:t>
            </a:r>
            <a:r>
              <a:rPr lang="ja-JP" altLang="en-US" sz="1200" dirty="0"/>
              <a:t>素案</a:t>
            </a:r>
            <a:r>
              <a:rPr lang="en-US" altLang="ja-JP" sz="1200" dirty="0"/>
              <a:t>) </a:t>
            </a:r>
            <a:r>
              <a:rPr lang="ja-JP" altLang="en-US" sz="1200" dirty="0"/>
              <a:t>」</a:t>
            </a:r>
            <a:r>
              <a:rPr lang="en-US" altLang="ja-JP" sz="1200" dirty="0"/>
              <a:t>&lt;http://www.city.ishigaki.okinawa.jp/home/kikakubu/hisyokouhou/public-coment/034/bochi_soan.pdf&gt;2015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石垣市</a:t>
            </a:r>
          </a:p>
          <a:p>
            <a:pPr marL="228600" indent="-228600">
              <a:buFont typeface="+mj-lt"/>
              <a:buAutoNum type="arabicParenR" startAt="16"/>
            </a:pPr>
            <a:r>
              <a:rPr lang="ja-JP" altLang="en-US" sz="1200" dirty="0"/>
              <a:t>「</a:t>
            </a:r>
            <a:r>
              <a:rPr lang="ja-JP" altLang="ja-JP" sz="1200" dirty="0"/>
              <a:t>多治見市墓地需要予測及び今後の市営墓地のあり方の検討</a:t>
            </a:r>
            <a:r>
              <a:rPr lang="ja-JP" altLang="en-US" sz="1200" dirty="0"/>
              <a:t>」</a:t>
            </a:r>
            <a:r>
              <a:rPr lang="en-US" altLang="ja-JP" sz="1200" dirty="0"/>
              <a:t>&lt;http://www.city.tajimi.lg.jp/kurashi/kaso/documents/bochinoarikatagaiyou.pdf&gt;2015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r>
              <a:rPr lang="en-US" altLang="ja-JP" sz="1200" dirty="0"/>
              <a:t>,</a:t>
            </a:r>
            <a:r>
              <a:rPr lang="ja-JP" altLang="en-US" sz="1200" dirty="0"/>
              <a:t>多治見市</a:t>
            </a:r>
            <a:endParaRPr lang="ja-JP" altLang="ja-JP" sz="1200" dirty="0"/>
          </a:p>
          <a:p>
            <a:pPr marL="228600" indent="-228600">
              <a:buFont typeface="+mj-lt"/>
              <a:buAutoNum type="arabicParenR" startAt="16"/>
            </a:pPr>
            <a:r>
              <a:rPr lang="ja-JP" altLang="en-US" sz="1200" dirty="0"/>
              <a:t>青葉ニュータウン霊園「青葉ニュータウン霊園の「理由」」</a:t>
            </a:r>
            <a:r>
              <a:rPr lang="en-US" altLang="ja-JP" sz="1200" dirty="0"/>
              <a:t>&lt;http://www.aobanewtown-kato.jp/env.html&gt;2015</a:t>
            </a:r>
            <a:r>
              <a:rPr lang="ja-JP" altLang="en-US" sz="1200" dirty="0"/>
              <a:t>年</a:t>
            </a:r>
            <a:r>
              <a:rPr lang="en-US" altLang="ja-JP" sz="1200" dirty="0"/>
              <a:t>5</a:t>
            </a:r>
            <a:r>
              <a:rPr lang="ja-JP" altLang="en-US" sz="1200" dirty="0"/>
              <a:t>月</a:t>
            </a:r>
            <a:r>
              <a:rPr lang="en-US" altLang="ja-JP" sz="1200" dirty="0"/>
              <a:t>12</a:t>
            </a:r>
            <a:r>
              <a:rPr lang="ja-JP" altLang="en-US" sz="1200" dirty="0"/>
              <a:t>日アクセス</a:t>
            </a:r>
            <a:endParaRPr lang="en-US" altLang="ja-JP" sz="1200" dirty="0"/>
          </a:p>
          <a:p>
            <a:pPr marL="228600" indent="-228600">
              <a:buFont typeface="+mj-lt"/>
              <a:buAutoNum type="arabicParenR" startAt="16"/>
            </a:pPr>
            <a:r>
              <a:rPr lang="ja-JP" altLang="en-US" sz="1200" dirty="0"/>
              <a:t>財団法人 東京市町村自治調査会「墓地と市町村との関わりに関する調査研究報告書」</a:t>
            </a:r>
            <a:r>
              <a:rPr lang="en-US" altLang="ja-JP" sz="1200" dirty="0"/>
              <a:t>&lt;http://www.tama-100.or.jp/cmsfiles/contents/0000000/252/botitoshichoson.pdf&gt;2015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r>
              <a:rPr lang="ja-JP" altLang="en-US" sz="1200" dirty="0"/>
              <a:t>神戸市須磨区「須磨区の歴史」</a:t>
            </a:r>
            <a:r>
              <a:rPr lang="en-US" altLang="ja-JP" sz="1200" dirty="0"/>
              <a:t>&lt;http://www.city.kobe.lg.jp/ward/kuyakusho/suma/midokoro/rekisi.html&gt;2015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r>
              <a:rPr lang="ja-JP" altLang="en-US" sz="1200" dirty="0"/>
              <a:t>山本石材工業所「須磨時墓地」</a:t>
            </a:r>
            <a:r>
              <a:rPr lang="en-US" altLang="ja-JP" sz="1200" dirty="0"/>
              <a:t>&lt; http://homepage3.nifty.com/yama148/top/sumadera.html&gt;2015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r>
              <a:rPr lang="en-US" altLang="ja-JP" sz="1200" dirty="0"/>
              <a:t>UR</a:t>
            </a:r>
            <a:r>
              <a:rPr lang="ja-JP" altLang="en-US" sz="1200" dirty="0"/>
              <a:t>都市機構「</a:t>
            </a:r>
            <a:r>
              <a:rPr lang="en-US" altLang="ja-JP" sz="1200" dirty="0"/>
              <a:t>city&amp;city</a:t>
            </a:r>
            <a:r>
              <a:rPr lang="ja-JP" altLang="en-US" sz="1200" dirty="0"/>
              <a:t>ちはら台」</a:t>
            </a:r>
            <a:r>
              <a:rPr lang="en-US" altLang="ja-JP" sz="1200" dirty="0"/>
              <a:t>&lt;http://www.ur-net.go.jp/chibanavi/chiharadai.html&gt;2015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r>
              <a:rPr lang="en-US" altLang="ja-JP" sz="1200" dirty="0"/>
              <a:t>UR</a:t>
            </a:r>
            <a:r>
              <a:rPr lang="ja-JP" altLang="en-US" sz="1200" dirty="0"/>
              <a:t>都市機構「</a:t>
            </a:r>
            <a:r>
              <a:rPr lang="en-US" altLang="ja-JP" sz="1200" dirty="0"/>
              <a:t>city&amp;city</a:t>
            </a:r>
            <a:r>
              <a:rPr lang="ja-JP" altLang="en-US" sz="1200" dirty="0"/>
              <a:t>おゆみ野」</a:t>
            </a:r>
            <a:r>
              <a:rPr lang="en-US" altLang="ja-JP" sz="1200" dirty="0"/>
              <a:t>&lt;http://www.ur-net.go.jp/chibanavi/oyumino.html&gt;2015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r>
              <a:rPr lang="ja-JP" altLang="en-US" sz="1200" dirty="0"/>
              <a:t>横浜市「港北ニュータウン」</a:t>
            </a:r>
            <a:r>
              <a:rPr lang="en-US" altLang="ja-JP" sz="1200" dirty="0"/>
              <a:t>&lt;http://www.city.yokohama.lg.jp/toshi/chiikimachi/nt/&gt;2015</a:t>
            </a:r>
            <a:r>
              <a:rPr lang="ja-JP" altLang="en-US" sz="1200" dirty="0"/>
              <a:t>年</a:t>
            </a:r>
            <a:r>
              <a:rPr lang="en-US" altLang="ja-JP" sz="1200" dirty="0"/>
              <a:t>5</a:t>
            </a:r>
            <a:r>
              <a:rPr lang="ja-JP" altLang="en-US" sz="1200" dirty="0"/>
              <a:t>月</a:t>
            </a:r>
            <a:r>
              <a:rPr lang="en-US" altLang="ja-JP" sz="1200" dirty="0"/>
              <a:t>5</a:t>
            </a:r>
            <a:r>
              <a:rPr lang="ja-JP" altLang="en-US" sz="1200" dirty="0"/>
              <a:t>日アクセス</a:t>
            </a:r>
            <a:endParaRPr lang="en-US" altLang="ja-JP" sz="1200" dirty="0"/>
          </a:p>
          <a:p>
            <a:pPr marL="228600" indent="-228600">
              <a:buFont typeface="+mj-lt"/>
              <a:buAutoNum type="arabicParenR" startAt="16"/>
            </a:pPr>
            <a:endParaRPr lang="en-US" altLang="ja-JP" sz="1200"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48</a:t>
            </a:fld>
            <a:endParaRPr kumimoji="1" lang="ja-JP" altLang="en-US"/>
          </a:p>
        </p:txBody>
      </p:sp>
    </p:spTree>
    <p:extLst>
      <p:ext uri="{BB962C8B-B14F-4D97-AF65-F5344CB8AC3E}">
        <p14:creationId xmlns:p14="http://schemas.microsoft.com/office/powerpoint/2010/main" val="1075239109"/>
      </p:ext>
    </p:extLst>
  </p:cSld>
  <p:clrMapOvr>
    <a:masterClrMapping/>
  </p:clrMapOvr>
  <mc:AlternateContent xmlns:mc="http://schemas.openxmlformats.org/markup-compatibility/2006" xmlns:p14="http://schemas.microsoft.com/office/powerpoint/2010/main">
    <mc:Choice Requires="p14">
      <p:transition spd="slow" p14:dur="2000" advTm="331"/>
    </mc:Choice>
    <mc:Fallback xmlns="">
      <p:transition xmlns:p14="http://schemas.microsoft.com/office/powerpoint/2010/main" spd="slow" advTm="331"/>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91476"/>
            <a:ext cx="8229600" cy="1143000"/>
          </a:xfrm>
        </p:spPr>
        <p:txBody>
          <a:bodyPr/>
          <a:lstStyle/>
          <a:p>
            <a:r>
              <a:rPr kumimoji="1" lang="ja-JP" altLang="en-US" dirty="0" smtClean="0"/>
              <a:t>ご静聴ありがとうございました</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49</a:t>
            </a:fld>
            <a:endParaRPr kumimoji="1" lang="ja-JP" altLang="en-US"/>
          </a:p>
        </p:txBody>
      </p:sp>
    </p:spTree>
    <p:extLst>
      <p:ext uri="{BB962C8B-B14F-4D97-AF65-F5344CB8AC3E}">
        <p14:creationId xmlns:p14="http://schemas.microsoft.com/office/powerpoint/2010/main" val="3343937202"/>
      </p:ext>
    </p:extLst>
  </p:cSld>
  <p:clrMapOvr>
    <a:masterClrMapping/>
  </p:clrMapOvr>
  <mc:AlternateContent xmlns:mc="http://schemas.openxmlformats.org/markup-compatibility/2006" xmlns:p14="http://schemas.microsoft.com/office/powerpoint/2010/main">
    <mc:Choice Requires="p14">
      <p:transition spd="slow" p14:dur="2000" advTm="1881"/>
    </mc:Choice>
    <mc:Fallback xmlns="">
      <p:transition xmlns:p14="http://schemas.microsoft.com/office/powerpoint/2010/main" spd="slow" advTm="188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4"/>
          <a:stretch>
            <a:fillRect/>
          </a:stretch>
        </p:blipFill>
        <p:spPr>
          <a:xfrm>
            <a:off x="6937464" y="2643663"/>
            <a:ext cx="2242185" cy="2242185"/>
          </a:xfrm>
          <a:prstGeom prst="rect">
            <a:avLst/>
          </a:prstGeom>
          <a:scene3d>
            <a:camera prst="orthographicFront">
              <a:rot lat="0" lon="10800000" rev="0"/>
            </a:camera>
            <a:lightRig rig="threePt" dir="t"/>
          </a:scene3d>
        </p:spPr>
      </p:pic>
      <p:sp>
        <p:nvSpPr>
          <p:cNvPr id="3" name="コンテンツ プレースホルダー 2"/>
          <p:cNvSpPr>
            <a:spLocks noGrp="1"/>
          </p:cNvSpPr>
          <p:nvPr>
            <p:ph idx="1"/>
          </p:nvPr>
        </p:nvSpPr>
        <p:spPr>
          <a:xfrm>
            <a:off x="2152896" y="2086940"/>
            <a:ext cx="5692834" cy="3304053"/>
          </a:xfrm>
        </p:spPr>
        <p:txBody>
          <a:bodyPr>
            <a:noAutofit/>
          </a:bodyPr>
          <a:lstStyle/>
          <a:p>
            <a:pPr marL="0" indent="0">
              <a:buNone/>
            </a:pPr>
            <a:endParaRPr kumimoji="1" lang="en-US" altLang="ja-JP" sz="2800" dirty="0" smtClean="0"/>
          </a:p>
          <a:p>
            <a:pPr marL="0" indent="0">
              <a:buNone/>
            </a:pPr>
            <a:r>
              <a:rPr lang="ja-JP" altLang="en-US" sz="2800" dirty="0" smtClean="0"/>
              <a:t>　　　　　　妻（２６）が高額の</a:t>
            </a:r>
            <a:endParaRPr lang="en-US" altLang="ja-JP" sz="2800" dirty="0" smtClean="0"/>
          </a:p>
          <a:p>
            <a:pPr marL="0" indent="0">
              <a:buNone/>
            </a:pPr>
            <a:r>
              <a:rPr lang="ja-JP" altLang="ja-JP" sz="2800" dirty="0"/>
              <a:t>　</a:t>
            </a:r>
            <a:r>
              <a:rPr lang="ja-JP" altLang="en-US" sz="2800" dirty="0" smtClean="0"/>
              <a:t>　　　　　生命保険を検索していた</a:t>
            </a:r>
            <a:endParaRPr lang="en-US" altLang="ja-JP" sz="2800" dirty="0" smtClean="0"/>
          </a:p>
          <a:p>
            <a:pPr marL="0" indent="0">
              <a:buNone/>
            </a:pPr>
            <a:r>
              <a:rPr lang="ja-JP" altLang="ja-JP" sz="2800" dirty="0"/>
              <a:t>　</a:t>
            </a:r>
            <a:r>
              <a:rPr lang="ja-JP" altLang="en-US" sz="2800" dirty="0" smtClean="0"/>
              <a:t>　　　　　ことが発覚</a:t>
            </a:r>
            <a:endParaRPr lang="en-US" altLang="ja-JP" sz="2800" dirty="0" smtClean="0"/>
          </a:p>
          <a:p>
            <a:endParaRPr lang="en-US" altLang="ja-JP" sz="2800" dirty="0" smtClean="0"/>
          </a:p>
        </p:txBody>
      </p:sp>
      <p:sp>
        <p:nvSpPr>
          <p:cNvPr id="8" name="円形吹き出し 7"/>
          <p:cNvSpPr/>
          <p:nvPr/>
        </p:nvSpPr>
        <p:spPr>
          <a:xfrm>
            <a:off x="3584890" y="4562262"/>
            <a:ext cx="5101910" cy="1711138"/>
          </a:xfrm>
          <a:prstGeom prst="wedgeEllipseCallout">
            <a:avLst>
              <a:gd name="adj1" fmla="val -44762"/>
              <a:gd name="adj2" fmla="val -45408"/>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r>
              <a:rPr lang="ja-JP" altLang="en-US" dirty="0"/>
              <a:t>墓　施太郎</a:t>
            </a:r>
            <a:r>
              <a:rPr lang="ja-JP" altLang="en-US" dirty="0" smtClean="0"/>
              <a:t>（４２）</a:t>
            </a:r>
            <a:endParaRPr kumimoji="1" lang="ja-JP" altLang="en-US" dirty="0"/>
          </a:p>
        </p:txBody>
      </p:sp>
      <p:pic>
        <p:nvPicPr>
          <p:cNvPr id="7" name="図 6"/>
          <p:cNvPicPr>
            <a:picLocks noChangeAspect="1"/>
          </p:cNvPicPr>
          <p:nvPr/>
        </p:nvPicPr>
        <p:blipFill>
          <a:blip r:embed="rId5"/>
          <a:stretch>
            <a:fillRect/>
          </a:stretch>
        </p:blipFill>
        <p:spPr>
          <a:xfrm>
            <a:off x="-201344" y="1778000"/>
            <a:ext cx="4368800" cy="5080000"/>
          </a:xfrm>
          <a:prstGeom prst="rect">
            <a:avLst/>
          </a:prstGeom>
        </p:spPr>
      </p:pic>
      <p:sp>
        <p:nvSpPr>
          <p:cNvPr id="9" name="テキスト ボックス 8"/>
          <p:cNvSpPr txBox="1"/>
          <p:nvPr/>
        </p:nvSpPr>
        <p:spPr>
          <a:xfrm>
            <a:off x="4528280" y="4885848"/>
            <a:ext cx="4413234" cy="1384995"/>
          </a:xfrm>
          <a:prstGeom prst="rect">
            <a:avLst/>
          </a:prstGeom>
          <a:noFill/>
        </p:spPr>
        <p:txBody>
          <a:bodyPr wrap="square" rtlCol="0">
            <a:spAutoFit/>
          </a:bodyPr>
          <a:lstStyle/>
          <a:p>
            <a:r>
              <a:rPr lang="ja-JP" altLang="en-US" sz="2800" dirty="0">
                <a:solidFill>
                  <a:schemeClr val="tx1">
                    <a:lumMod val="95000"/>
                    <a:lumOff val="5000"/>
                  </a:schemeClr>
                </a:solidFill>
              </a:rPr>
              <a:t>あれ？僕死ぬの？</a:t>
            </a:r>
            <a:endParaRPr lang="en-US" altLang="ja-JP" sz="2800" dirty="0">
              <a:solidFill>
                <a:schemeClr val="tx1">
                  <a:lumMod val="95000"/>
                  <a:lumOff val="5000"/>
                </a:schemeClr>
              </a:solidFill>
            </a:endParaRPr>
          </a:p>
          <a:p>
            <a:r>
              <a:rPr lang="ja-JP" altLang="en-US" sz="2800" dirty="0">
                <a:solidFill>
                  <a:schemeClr val="tx1">
                    <a:lumMod val="95000"/>
                    <a:lumOff val="5000"/>
                  </a:schemeClr>
                </a:solidFill>
              </a:rPr>
              <a:t>あれ？お墓どうしよう？</a:t>
            </a:r>
            <a:endParaRPr lang="en-US" altLang="ja-JP" sz="2800" dirty="0">
              <a:solidFill>
                <a:schemeClr val="tx1">
                  <a:lumMod val="95000"/>
                  <a:lumOff val="5000"/>
                </a:schemeClr>
              </a:solidFill>
            </a:endParaRPr>
          </a:p>
          <a:p>
            <a:endParaRPr kumimoji="1" lang="ja-JP" altLang="en-US" sz="2800" dirty="0"/>
          </a:p>
        </p:txBody>
      </p:sp>
      <p:sp>
        <p:nvSpPr>
          <p:cNvPr id="4" name="テキスト ボックス 3"/>
          <p:cNvSpPr txBox="1"/>
          <p:nvPr/>
        </p:nvSpPr>
        <p:spPr>
          <a:xfrm>
            <a:off x="2614293" y="216928"/>
            <a:ext cx="2591274" cy="369332"/>
          </a:xfrm>
          <a:prstGeom prst="rect">
            <a:avLst/>
          </a:prstGeom>
          <a:noFill/>
        </p:spPr>
        <p:txBody>
          <a:bodyPr wrap="none" rtlCol="0">
            <a:spAutoFit/>
          </a:bodyPr>
          <a:lstStyle/>
          <a:p>
            <a:r>
              <a:rPr kumimoji="1" lang="ja-JP" altLang="en-US" dirty="0" smtClean="0"/>
              <a:t>はか　　　　せ　　た　 ろう</a:t>
            </a:r>
            <a:endParaRPr kumimoji="1" lang="ja-JP" altLang="en-US" dirty="0"/>
          </a:p>
        </p:txBody>
      </p:sp>
      <p:sp>
        <p:nvSpPr>
          <p:cNvPr id="6" name="スライド番号プレースホルダー 5"/>
          <p:cNvSpPr>
            <a:spLocks noGrp="1"/>
          </p:cNvSpPr>
          <p:nvPr>
            <p:ph type="sldNum" sz="quarter" idx="12"/>
          </p:nvPr>
        </p:nvSpPr>
        <p:spPr/>
        <p:txBody>
          <a:bodyPr/>
          <a:lstStyle/>
          <a:p>
            <a:fld id="{D235492C-57CB-1E43-8014-2539370A9343}" type="slidenum">
              <a:rPr kumimoji="1" lang="ja-JP" altLang="en-US" smtClean="0"/>
              <a:t>5</a:t>
            </a:fld>
            <a:endParaRPr kumimoji="1" lang="ja-JP" altLang="en-US"/>
          </a:p>
        </p:txBody>
      </p:sp>
      <p:sp>
        <p:nvSpPr>
          <p:cNvPr id="10" name="テキスト ボックス 9"/>
          <p:cNvSpPr txBox="1"/>
          <p:nvPr/>
        </p:nvSpPr>
        <p:spPr>
          <a:xfrm>
            <a:off x="3584890" y="1487685"/>
            <a:ext cx="4416594" cy="1384995"/>
          </a:xfrm>
          <a:prstGeom prst="rect">
            <a:avLst/>
          </a:prstGeom>
          <a:noFill/>
        </p:spPr>
        <p:txBody>
          <a:bodyPr wrap="none" rtlCol="0">
            <a:spAutoFit/>
          </a:bodyPr>
          <a:lstStyle/>
          <a:p>
            <a:pPr marL="457200" indent="-457200">
              <a:buFont typeface="Arial"/>
              <a:buChar char="•"/>
            </a:pPr>
            <a:r>
              <a:rPr lang="ja-JP" altLang="en-US" sz="2800" dirty="0" smtClean="0"/>
              <a:t>つくば</a:t>
            </a:r>
            <a:r>
              <a:rPr lang="ja-JP" altLang="en-US" sz="2800" dirty="0"/>
              <a:t>研究学園都市</a:t>
            </a:r>
            <a:r>
              <a:rPr lang="ja-JP" altLang="en-US" sz="2800" dirty="0" smtClean="0"/>
              <a:t>在住</a:t>
            </a:r>
            <a:endParaRPr lang="en-US" altLang="ja-JP" sz="2800" dirty="0"/>
          </a:p>
          <a:p>
            <a:pPr marL="457200" indent="-457200">
              <a:buFont typeface="Arial"/>
              <a:buChar char="•"/>
            </a:pPr>
            <a:r>
              <a:rPr lang="ja-JP" altLang="en-US" sz="2800" dirty="0" smtClean="0"/>
              <a:t>研究職</a:t>
            </a:r>
            <a:endParaRPr lang="en-US" altLang="ja-JP" sz="2800" dirty="0"/>
          </a:p>
          <a:p>
            <a:endParaRPr kumimoji="1" lang="ja-JP" altLang="en-US" sz="2800" dirty="0"/>
          </a:p>
        </p:txBody>
      </p:sp>
    </p:spTree>
    <p:custDataLst>
      <p:tags r:id="rId1"/>
    </p:custDataLst>
    <p:extLst>
      <p:ext uri="{BB962C8B-B14F-4D97-AF65-F5344CB8AC3E}">
        <p14:creationId xmlns:p14="http://schemas.microsoft.com/office/powerpoint/2010/main" val="3556424221"/>
      </p:ext>
    </p:extLst>
  </p:cSld>
  <p:clrMapOvr>
    <a:masterClrMapping/>
  </p:clrMapOvr>
  <mc:AlternateContent xmlns:mc="http://schemas.openxmlformats.org/markup-compatibility/2006" xmlns:p14="http://schemas.microsoft.com/office/powerpoint/2010/main">
    <mc:Choice Requires="p14">
      <p:transition spd="slow" p14:dur="2000" advTm="2575"/>
    </mc:Choice>
    <mc:Fallback xmlns="">
      <p:transition xmlns:p14="http://schemas.microsoft.com/office/powerpoint/2010/main" spd="slow" advTm="257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500"/>
                                        <p:tgtEl>
                                          <p:spTgt spid="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質問用スライド</a:t>
            </a:r>
            <a:endParaRPr kumimoji="1" lang="ja-JP" altLang="en-US" dirty="0"/>
          </a:p>
        </p:txBody>
      </p:sp>
      <p:sp>
        <p:nvSpPr>
          <p:cNvPr id="3" name="サブタイトル 2"/>
          <p:cNvSpPr>
            <a:spLocks noGrp="1"/>
          </p:cNvSpPr>
          <p:nvPr>
            <p:ph type="subTitle"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50</a:t>
            </a:fld>
            <a:endParaRPr kumimoji="1" lang="ja-JP" altLang="en-US"/>
          </a:p>
        </p:txBody>
      </p:sp>
    </p:spTree>
    <p:extLst>
      <p:ext uri="{BB962C8B-B14F-4D97-AF65-F5344CB8AC3E}">
        <p14:creationId xmlns:p14="http://schemas.microsoft.com/office/powerpoint/2010/main" val="2264395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実習に至った背景</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つくば市の人口が</a:t>
            </a:r>
            <a:r>
              <a:rPr lang="ja-JP" altLang="en-US" dirty="0" smtClean="0"/>
              <a:t>現在</a:t>
            </a:r>
            <a:r>
              <a:rPr kumimoji="1" lang="ja-JP" altLang="en-US" dirty="0" smtClean="0"/>
              <a:t>増加中</a:t>
            </a:r>
            <a:endParaRPr kumimoji="1" lang="en-US" altLang="ja-JP" dirty="0" smtClean="0"/>
          </a:p>
          <a:p>
            <a:r>
              <a:rPr lang="ja-JP" altLang="en-US" dirty="0" smtClean="0"/>
              <a:t>日本全国で少子高齢化が目立つ中、つくば市でも高齢化が進行中</a:t>
            </a:r>
            <a:endParaRPr lang="en-US" altLang="ja-JP" dirty="0" smtClean="0"/>
          </a:p>
          <a:p>
            <a:r>
              <a:rPr lang="ja-JP" altLang="en-US" dirty="0" smtClean="0"/>
              <a:t>学生の目線で見た筑波研究学園都市はあまりお墓のない土地</a:t>
            </a:r>
            <a:endParaRPr lang="en-US" altLang="ja-JP" dirty="0" smtClean="0"/>
          </a:p>
          <a:p>
            <a:r>
              <a:rPr lang="ja-JP" altLang="en-US" dirty="0" smtClean="0"/>
              <a:t>ニュータウン全体で墓の計画がされていない</a:t>
            </a:r>
            <a:endParaRPr lang="en-US" altLang="ja-JP" dirty="0" smtClean="0"/>
          </a:p>
          <a:p>
            <a:endParaRPr lang="en-US" altLang="ja-JP"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51</a:t>
            </a:fld>
            <a:endParaRPr kumimoji="1" lang="ja-JP" altLang="en-US"/>
          </a:p>
        </p:txBody>
      </p:sp>
    </p:spTree>
    <p:extLst>
      <p:ext uri="{BB962C8B-B14F-4D97-AF65-F5344CB8AC3E}">
        <p14:creationId xmlns:p14="http://schemas.microsoft.com/office/powerpoint/2010/main" val="646539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法律上の規定</a:t>
            </a:r>
            <a:endParaRPr kumimoji="1" lang="ja-JP" altLang="en-US" sz="1800" dirty="0"/>
          </a:p>
        </p:txBody>
      </p:sp>
      <p:graphicFrame>
        <p:nvGraphicFramePr>
          <p:cNvPr id="4" name="図表 3"/>
          <p:cNvGraphicFramePr/>
          <p:nvPr>
            <p:extLst>
              <p:ext uri="{D42A27DB-BD31-4B8C-83A1-F6EECF244321}">
                <p14:modId xmlns:p14="http://schemas.microsoft.com/office/powerpoint/2010/main" val="2036149090"/>
              </p:ext>
            </p:extLst>
          </p:nvPr>
        </p:nvGraphicFramePr>
        <p:xfrm>
          <a:off x="962891" y="1238597"/>
          <a:ext cx="4860175" cy="43808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図 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872942" y="3625598"/>
            <a:ext cx="2886074" cy="3232403"/>
          </a:xfrm>
          <a:prstGeom prst="rect">
            <a:avLst/>
          </a:prstGeom>
        </p:spPr>
      </p:pic>
      <p:sp>
        <p:nvSpPr>
          <p:cNvPr id="6" name="テキスト ボックス 5"/>
          <p:cNvSpPr txBox="1"/>
          <p:nvPr/>
        </p:nvSpPr>
        <p:spPr>
          <a:xfrm>
            <a:off x="5972695" y="6427114"/>
            <a:ext cx="2642408" cy="430887"/>
          </a:xfrm>
          <a:prstGeom prst="rect">
            <a:avLst/>
          </a:prstGeom>
          <a:noFill/>
        </p:spPr>
        <p:txBody>
          <a:bodyPr wrap="square" rtlCol="0">
            <a:spAutoFit/>
          </a:bodyPr>
          <a:lstStyle/>
          <a:p>
            <a:r>
              <a:rPr lang="en-US" altLang="ja-JP" sz="1100" dirty="0">
                <a:solidFill>
                  <a:schemeClr val="bg1"/>
                </a:solidFill>
              </a:rPr>
              <a:t>http://www.nokotsudo.jp/ossuary_difference/images/nakaimage.jpg</a:t>
            </a:r>
            <a:endParaRPr kumimoji="1" lang="ja-JP" altLang="en-US" sz="1100" dirty="0">
              <a:solidFill>
                <a:schemeClr val="bg1"/>
              </a:solidFill>
            </a:endParaRPr>
          </a:p>
        </p:txBody>
      </p:sp>
      <p:pic>
        <p:nvPicPr>
          <p:cNvPr id="7" name="図 6"/>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972695" y="179142"/>
            <a:ext cx="2442902" cy="3023092"/>
          </a:xfrm>
          <a:prstGeom prst="rect">
            <a:avLst/>
          </a:prstGeom>
        </p:spPr>
      </p:pic>
      <p:sp>
        <p:nvSpPr>
          <p:cNvPr id="8" name="テキスト ボックス 7"/>
          <p:cNvSpPr txBox="1"/>
          <p:nvPr/>
        </p:nvSpPr>
        <p:spPr>
          <a:xfrm>
            <a:off x="5872941" y="3075561"/>
            <a:ext cx="3129742" cy="430887"/>
          </a:xfrm>
          <a:prstGeom prst="rect">
            <a:avLst/>
          </a:prstGeom>
          <a:noFill/>
        </p:spPr>
        <p:txBody>
          <a:bodyPr wrap="square" rtlCol="0">
            <a:spAutoFit/>
          </a:bodyPr>
          <a:lstStyle/>
          <a:p>
            <a:r>
              <a:rPr lang="en-US" altLang="ja-JP" sz="1100" dirty="0"/>
              <a:t>http://image.blog.livedoor.jp/illustrationm/imgs/b/a/ba58cba1.jpg</a:t>
            </a:r>
            <a:endParaRPr kumimoji="1" lang="ja-JP" altLang="en-US" sz="1100" dirty="0"/>
          </a:p>
        </p:txBody>
      </p:sp>
      <p:sp>
        <p:nvSpPr>
          <p:cNvPr id="9" name="正方形/長方形 8"/>
          <p:cNvSpPr/>
          <p:nvPr/>
        </p:nvSpPr>
        <p:spPr>
          <a:xfrm>
            <a:off x="-424944" y="1981365"/>
            <a:ext cx="4589288" cy="1077218"/>
          </a:xfrm>
          <a:prstGeom prst="rect">
            <a:avLst/>
          </a:prstGeom>
          <a:noFill/>
        </p:spPr>
        <p:txBody>
          <a:bodyPr wrap="square" lIns="91440" tIns="45720" rIns="91440" bIns="45720">
            <a:spAutoFit/>
          </a:bodyPr>
          <a:lstStyle/>
          <a:p>
            <a:pPr algn="ctr"/>
            <a:r>
              <a:rPr lang="ja-JP" altLang="en-US" sz="3200" cap="none" spc="0" dirty="0" smtClean="0">
                <a:ln w="22225">
                  <a:solidFill>
                    <a:schemeClr val="accent2"/>
                  </a:solidFill>
                  <a:prstDash val="solid"/>
                </a:ln>
                <a:solidFill>
                  <a:schemeClr val="accent2">
                    <a:lumMod val="40000"/>
                    <a:lumOff val="60000"/>
                  </a:schemeClr>
                </a:solidFill>
                <a:effectLst/>
              </a:rPr>
              <a:t>墓地、埋葬等に関する法律</a:t>
            </a:r>
            <a:endParaRPr lang="ja-JP" altLang="en-US" sz="3200" cap="none" spc="0" dirty="0">
              <a:ln w="22225">
                <a:solidFill>
                  <a:schemeClr val="accent2"/>
                </a:solidFill>
                <a:prstDash val="solid"/>
              </a:ln>
              <a:solidFill>
                <a:schemeClr val="accent2">
                  <a:lumMod val="40000"/>
                  <a:lumOff val="60000"/>
                </a:schemeClr>
              </a:solidFill>
              <a:effectLst/>
            </a:endParaRPr>
          </a:p>
        </p:txBody>
      </p:sp>
      <p:sp>
        <p:nvSpPr>
          <p:cNvPr id="11" name="横巻き 10"/>
          <p:cNvSpPr/>
          <p:nvPr/>
        </p:nvSpPr>
        <p:spPr>
          <a:xfrm>
            <a:off x="291465" y="5241798"/>
            <a:ext cx="5023485" cy="1400758"/>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smtClean="0">
                <a:solidFill>
                  <a:sysClr val="windowText" lastClr="000000"/>
                </a:solidFill>
              </a:rPr>
              <a:t>墓地</a:t>
            </a:r>
            <a:r>
              <a:rPr kumimoji="1" lang="ja-JP" altLang="en-US" sz="3200" dirty="0" smtClean="0">
                <a:solidFill>
                  <a:sysClr val="windowText" lastClr="000000"/>
                </a:solidFill>
              </a:rPr>
              <a:t> </a:t>
            </a:r>
            <a:r>
              <a:rPr kumimoji="1" lang="ja-JP" altLang="en-US" sz="2400" dirty="0" smtClean="0">
                <a:solidFill>
                  <a:sysClr val="windowText" lastClr="000000"/>
                </a:solidFill>
              </a:rPr>
              <a:t>＝ </a:t>
            </a:r>
            <a:r>
              <a:rPr lang="ja-JP" altLang="en-US" sz="2800" dirty="0" smtClean="0">
                <a:solidFill>
                  <a:schemeClr val="tx1"/>
                </a:solidFill>
                <a:effectLst/>
              </a:rPr>
              <a:t>墳墓を設けるための区域</a:t>
            </a:r>
            <a:endParaRPr kumimoji="1" lang="ja-JP" altLang="en-US" sz="2800" dirty="0">
              <a:solidFill>
                <a:schemeClr val="tx1"/>
              </a:solidFill>
            </a:endParaRPr>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52</a:t>
            </a:fld>
            <a:endParaRPr kumimoji="1" lang="ja-JP" altLang="en-US"/>
          </a:p>
        </p:txBody>
      </p:sp>
    </p:spTree>
    <p:extLst>
      <p:ext uri="{BB962C8B-B14F-4D97-AF65-F5344CB8AC3E}">
        <p14:creationId xmlns:p14="http://schemas.microsoft.com/office/powerpoint/2010/main" val="950864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4" descr="写真"/>
          <p:cNvPicPr>
            <a:picLocks noGrp="1" noChangeAspect="1" noChangeArrowheads="1"/>
          </p:cNvPicPr>
          <p:nvPr>
            <p:ph idx="1"/>
          </p:nvPr>
        </p:nvPicPr>
        <p:blipFill>
          <a:blip r:embed="rId3" cstate="screen"/>
          <a:srcRect/>
          <a:stretch>
            <a:fillRect/>
          </a:stretch>
        </p:blipFill>
        <p:spPr bwMode="auto">
          <a:xfrm>
            <a:off x="5008116" y="1269429"/>
            <a:ext cx="3347167" cy="3109146"/>
          </a:xfrm>
          <a:prstGeom prst="rect">
            <a:avLst/>
          </a:prstGeom>
          <a:noFill/>
        </p:spPr>
      </p:pic>
      <p:sp>
        <p:nvSpPr>
          <p:cNvPr id="10" name="テキスト ボックス 9"/>
          <p:cNvSpPr txBox="1"/>
          <p:nvPr/>
        </p:nvSpPr>
        <p:spPr>
          <a:xfrm>
            <a:off x="5800029" y="4439569"/>
            <a:ext cx="1862826" cy="923330"/>
          </a:xfrm>
          <a:prstGeom prst="rect">
            <a:avLst/>
          </a:prstGeom>
          <a:noFill/>
        </p:spPr>
        <p:txBody>
          <a:bodyPr wrap="square" rtlCol="0">
            <a:spAutoFit/>
          </a:bodyPr>
          <a:lstStyle/>
          <a:p>
            <a:r>
              <a:rPr lang="ja-JP" altLang="en-US" dirty="0" smtClean="0"/>
              <a:t>毎日新聞</a:t>
            </a:r>
            <a:r>
              <a:rPr lang="en-US" altLang="ja-JP" dirty="0" smtClean="0"/>
              <a:t>(2012/10/19)</a:t>
            </a:r>
          </a:p>
          <a:p>
            <a:endParaRPr kumimoji="1" lang="ja-JP" altLang="en-US" dirty="0"/>
          </a:p>
        </p:txBody>
      </p:sp>
      <p:sp>
        <p:nvSpPr>
          <p:cNvPr id="11" name="横巻き 10"/>
          <p:cNvSpPr/>
          <p:nvPr/>
        </p:nvSpPr>
        <p:spPr>
          <a:xfrm>
            <a:off x="228904" y="5401055"/>
            <a:ext cx="8455806" cy="1464530"/>
          </a:xfrm>
          <a:prstGeom prst="horizont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694093" y="5671655"/>
            <a:ext cx="5686773" cy="923330"/>
          </a:xfrm>
          <a:prstGeom prst="rect">
            <a:avLst/>
          </a:prstGeom>
          <a:noFill/>
        </p:spPr>
        <p:txBody>
          <a:bodyPr wrap="none" lIns="91440" tIns="45720" rIns="91440" bIns="45720">
            <a:spAutoFit/>
          </a:bodyPr>
          <a:lstStyle/>
          <a:p>
            <a:pPr algn="ctr"/>
            <a:r>
              <a:rPr lang="ja-JP" altLang="en-US" sz="5400" b="1" dirty="0" smtClean="0">
                <a:ln w="22225">
                  <a:solidFill>
                    <a:schemeClr val="accent2">
                      <a:lumMod val="75000"/>
                    </a:schemeClr>
                  </a:solidFill>
                  <a:prstDash val="solid"/>
                </a:ln>
                <a:solidFill>
                  <a:schemeClr val="accent2">
                    <a:lumMod val="60000"/>
                    <a:lumOff val="40000"/>
                  </a:schemeClr>
                </a:solidFill>
              </a:rPr>
              <a:t>お墓＝墳墓（墓地）</a:t>
            </a:r>
            <a:endParaRPr lang="ja-JP" altLang="en-US" sz="5400" b="1" dirty="0">
              <a:ln w="22225">
                <a:solidFill>
                  <a:schemeClr val="accent2">
                    <a:lumMod val="75000"/>
                  </a:schemeClr>
                </a:solidFill>
                <a:prstDash val="solid"/>
              </a:ln>
              <a:solidFill>
                <a:schemeClr val="accent2">
                  <a:lumMod val="60000"/>
                  <a:lumOff val="40000"/>
                </a:schemeClr>
              </a:solidFill>
            </a:endParaRPr>
          </a:p>
        </p:txBody>
      </p:sp>
      <p:pic>
        <p:nvPicPr>
          <p:cNvPr id="2" name="図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538615" y="12130"/>
            <a:ext cx="4385655" cy="5201957"/>
          </a:xfrm>
          <a:prstGeom prst="rect">
            <a:avLst/>
          </a:prstGeom>
        </p:spPr>
      </p:pic>
      <p:sp>
        <p:nvSpPr>
          <p:cNvPr id="8" name="テキスト ボックス 7"/>
          <p:cNvSpPr txBox="1"/>
          <p:nvPr/>
        </p:nvSpPr>
        <p:spPr>
          <a:xfrm>
            <a:off x="5943601" y="384400"/>
            <a:ext cx="2944910" cy="523220"/>
          </a:xfrm>
          <a:prstGeom prst="rect">
            <a:avLst/>
          </a:prstGeom>
          <a:noFill/>
        </p:spPr>
        <p:txBody>
          <a:bodyPr wrap="square" rtlCol="0">
            <a:spAutoFit/>
          </a:bodyPr>
          <a:lstStyle/>
          <a:p>
            <a:r>
              <a:rPr lang="ja-JP" altLang="en-US" sz="2800" dirty="0" smtClean="0">
                <a:solidFill>
                  <a:schemeClr val="bg1"/>
                </a:solidFill>
              </a:rPr>
              <a:t>インターネット</a:t>
            </a:r>
            <a:r>
              <a:rPr lang="ja-JP" altLang="en-US" sz="2800" dirty="0">
                <a:solidFill>
                  <a:schemeClr val="bg1"/>
                </a:solidFill>
              </a:rPr>
              <a:t>墓地</a:t>
            </a:r>
            <a:endParaRPr kumimoji="1" lang="ja-JP" altLang="en-US" sz="2800" dirty="0">
              <a:solidFill>
                <a:schemeClr val="bg1"/>
              </a:solidFill>
            </a:endParaRPr>
          </a:p>
        </p:txBody>
      </p:sp>
      <p:sp>
        <p:nvSpPr>
          <p:cNvPr id="3" name="テキスト ボックス 2"/>
          <p:cNvSpPr txBox="1"/>
          <p:nvPr/>
        </p:nvSpPr>
        <p:spPr>
          <a:xfrm>
            <a:off x="757275" y="4838356"/>
            <a:ext cx="3971851" cy="646331"/>
          </a:xfrm>
          <a:prstGeom prst="rect">
            <a:avLst/>
          </a:prstGeom>
          <a:noFill/>
        </p:spPr>
        <p:txBody>
          <a:bodyPr wrap="square" rtlCol="0">
            <a:spAutoFit/>
          </a:bodyPr>
          <a:lstStyle/>
          <a:p>
            <a:r>
              <a:rPr lang="ja-JP" altLang="en-US" dirty="0" smtClean="0"/>
              <a:t>（写真右）アイキャン株式会社 お墓参り</a:t>
            </a:r>
            <a:r>
              <a:rPr lang="ja-JP" altLang="en-US" dirty="0"/>
              <a:t>画面サンプル</a:t>
            </a:r>
            <a:endParaRPr kumimoji="1" lang="ja-JP" altLang="en-US" dirty="0"/>
          </a:p>
        </p:txBody>
      </p:sp>
      <p:pic>
        <p:nvPicPr>
          <p:cNvPr id="12" name="図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8903" y="399012"/>
            <a:ext cx="4092526" cy="4040557"/>
          </a:xfrm>
          <a:prstGeom prst="rect">
            <a:avLst/>
          </a:prstGeom>
        </p:spPr>
      </p:pic>
      <p:sp>
        <p:nvSpPr>
          <p:cNvPr id="7" name="テキスト ボックス 6"/>
          <p:cNvSpPr txBox="1"/>
          <p:nvPr/>
        </p:nvSpPr>
        <p:spPr>
          <a:xfrm>
            <a:off x="1547446" y="323430"/>
            <a:ext cx="1195755" cy="584775"/>
          </a:xfrm>
          <a:prstGeom prst="rect">
            <a:avLst/>
          </a:prstGeom>
          <a:noFill/>
        </p:spPr>
        <p:txBody>
          <a:bodyPr wrap="square" rtlCol="0">
            <a:spAutoFit/>
          </a:bodyPr>
          <a:lstStyle/>
          <a:p>
            <a:r>
              <a:rPr lang="ja-JP" altLang="en-US" sz="3200" b="1" dirty="0">
                <a:ln w="22225">
                  <a:solidFill>
                    <a:schemeClr val="accent2"/>
                  </a:solidFill>
                  <a:prstDash val="solid"/>
                </a:ln>
                <a:solidFill>
                  <a:schemeClr val="accent2">
                    <a:lumMod val="40000"/>
                    <a:lumOff val="60000"/>
                  </a:schemeClr>
                </a:solidFill>
              </a:rPr>
              <a:t>散骨</a:t>
            </a:r>
            <a:endParaRPr kumimoji="1" lang="ja-JP" altLang="en-US" sz="3200" b="1" dirty="0">
              <a:ln w="22225">
                <a:solidFill>
                  <a:schemeClr val="accent2"/>
                </a:solidFill>
                <a:prstDash val="solid"/>
              </a:ln>
              <a:solidFill>
                <a:schemeClr val="accent2">
                  <a:lumMod val="40000"/>
                  <a:lumOff val="60000"/>
                </a:schemeClr>
              </a:solidFill>
            </a:endParaRPr>
          </a:p>
        </p:txBody>
      </p:sp>
      <p:sp>
        <p:nvSpPr>
          <p:cNvPr id="9" name="テキスト ボックス 8"/>
          <p:cNvSpPr txBox="1"/>
          <p:nvPr/>
        </p:nvSpPr>
        <p:spPr>
          <a:xfrm>
            <a:off x="228903" y="3977904"/>
            <a:ext cx="4025714" cy="461665"/>
          </a:xfrm>
          <a:prstGeom prst="rect">
            <a:avLst/>
          </a:prstGeom>
          <a:noFill/>
        </p:spPr>
        <p:txBody>
          <a:bodyPr wrap="square" rtlCol="0">
            <a:spAutoFit/>
          </a:bodyPr>
          <a:lstStyle/>
          <a:p>
            <a:r>
              <a:rPr lang="en-US" altLang="ja-JP" sz="1200" dirty="0">
                <a:solidFill>
                  <a:schemeClr val="bg1"/>
                </a:solidFill>
              </a:rPr>
              <a:t>http://www.gion-j.com/wp-content/themes/gionjyoubyou/images/sankotsu/ph02.jpg</a:t>
            </a:r>
            <a:r>
              <a:rPr lang="en-US" altLang="ja-JP" sz="1200" dirty="0" smtClean="0">
                <a:solidFill>
                  <a:schemeClr val="bg1"/>
                </a:solidFill>
              </a:rPr>
              <a:t>)</a:t>
            </a:r>
          </a:p>
        </p:txBody>
      </p:sp>
      <p:sp>
        <p:nvSpPr>
          <p:cNvPr id="5" name="スライド番号プレースホルダー 4"/>
          <p:cNvSpPr>
            <a:spLocks noGrp="1"/>
          </p:cNvSpPr>
          <p:nvPr>
            <p:ph type="sldNum" sz="quarter" idx="12"/>
          </p:nvPr>
        </p:nvSpPr>
        <p:spPr/>
        <p:txBody>
          <a:bodyPr/>
          <a:lstStyle/>
          <a:p>
            <a:fld id="{D235492C-57CB-1E43-8014-2539370A9343}" type="slidenum">
              <a:rPr kumimoji="1" lang="ja-JP" altLang="en-US" smtClean="0"/>
              <a:t>53</a:t>
            </a:fld>
            <a:endParaRPr kumimoji="1" lang="ja-JP" altLang="en-US"/>
          </a:p>
        </p:txBody>
      </p:sp>
    </p:spTree>
    <p:extLst>
      <p:ext uri="{BB962C8B-B14F-4D97-AF65-F5344CB8AC3E}">
        <p14:creationId xmlns:p14="http://schemas.microsoft.com/office/powerpoint/2010/main" val="2528033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図 4"/>
          <p:cNvPicPr>
            <a:picLocks noChangeAspect="1"/>
          </p:cNvPicPr>
          <p:nvPr/>
        </p:nvPicPr>
        <p:blipFill>
          <a:blip r:embed="rId3"/>
          <a:stretch>
            <a:fillRect/>
          </a:stretch>
        </p:blipFill>
        <p:spPr>
          <a:xfrm>
            <a:off x="2931876" y="2828629"/>
            <a:ext cx="3376841" cy="4029371"/>
          </a:xfrm>
          <a:prstGeom prst="rect">
            <a:avLst/>
          </a:prstGeom>
        </p:spPr>
      </p:pic>
      <p:sp>
        <p:nvSpPr>
          <p:cNvPr id="4" name="テキスト ボックス 3"/>
          <p:cNvSpPr txBox="1"/>
          <p:nvPr/>
        </p:nvSpPr>
        <p:spPr>
          <a:xfrm>
            <a:off x="1020203" y="3429254"/>
            <a:ext cx="7276040" cy="1754327"/>
          </a:xfrm>
          <a:prstGeom prst="rect">
            <a:avLst/>
          </a:prstGeom>
          <a:solidFill>
            <a:srgbClr val="FFFF00"/>
          </a:solidFill>
        </p:spPr>
        <p:txBody>
          <a:bodyPr wrap="square" rtlCol="0">
            <a:spAutoFit/>
          </a:bodyPr>
          <a:lstStyle/>
          <a:p>
            <a:pPr algn="ctr"/>
            <a:r>
              <a:rPr kumimoji="1" lang="ja-JP" altLang="en-US" sz="5400" dirty="0" smtClean="0">
                <a:solidFill>
                  <a:srgbClr val="FF0000"/>
                </a:solidFill>
              </a:rPr>
              <a:t>墓地は都市施設</a:t>
            </a:r>
            <a:r>
              <a:rPr lang="ja-JP" altLang="en-US" sz="5400" dirty="0" smtClean="0">
                <a:solidFill>
                  <a:srgbClr val="FF0000"/>
                </a:solidFill>
              </a:rPr>
              <a:t>として計画されるべき</a:t>
            </a:r>
            <a:r>
              <a:rPr kumimoji="1" lang="ja-JP" altLang="en-US" sz="5400" dirty="0" smtClean="0">
                <a:solidFill>
                  <a:srgbClr val="FF0000"/>
                </a:solidFill>
              </a:rPr>
              <a:t>！</a:t>
            </a:r>
            <a:endParaRPr kumimoji="1" lang="ja-JP" altLang="en-US" sz="5400" dirty="0">
              <a:solidFill>
                <a:srgbClr val="FF0000"/>
              </a:solidFill>
            </a:endParaRPr>
          </a:p>
        </p:txBody>
      </p:sp>
      <p:sp>
        <p:nvSpPr>
          <p:cNvPr id="6" name="円/楕円 5"/>
          <p:cNvSpPr/>
          <p:nvPr/>
        </p:nvSpPr>
        <p:spPr>
          <a:xfrm>
            <a:off x="116999" y="710480"/>
            <a:ext cx="2892281" cy="2443401"/>
          </a:xfrm>
          <a:prstGeom prst="ellipse">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p:cNvSpPr txBox="1"/>
          <p:nvPr/>
        </p:nvSpPr>
        <p:spPr>
          <a:xfrm>
            <a:off x="313749" y="1434427"/>
            <a:ext cx="2492990" cy="1015663"/>
          </a:xfrm>
          <a:prstGeom prst="rect">
            <a:avLst/>
          </a:prstGeom>
          <a:noFill/>
        </p:spPr>
        <p:txBody>
          <a:bodyPr wrap="none" rtlCol="0">
            <a:spAutoFit/>
          </a:bodyPr>
          <a:lstStyle/>
          <a:p>
            <a:r>
              <a:rPr kumimoji="1" lang="ja-JP" altLang="en-US" sz="6000" dirty="0" smtClean="0"/>
              <a:t>公共性</a:t>
            </a:r>
            <a:endParaRPr kumimoji="1" lang="ja-JP" altLang="en-US" sz="6000" dirty="0"/>
          </a:p>
        </p:txBody>
      </p:sp>
      <p:sp>
        <p:nvSpPr>
          <p:cNvPr id="9" name="円/楕円 8"/>
          <p:cNvSpPr/>
          <p:nvPr/>
        </p:nvSpPr>
        <p:spPr>
          <a:xfrm>
            <a:off x="3153554" y="435364"/>
            <a:ext cx="2892281" cy="2443401"/>
          </a:xfrm>
          <a:prstGeom prst="ellipse">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1" dirty="0"/>
          </a:p>
        </p:txBody>
      </p:sp>
      <p:sp>
        <p:nvSpPr>
          <p:cNvPr id="10" name="テキスト ボックス 9"/>
          <p:cNvSpPr txBox="1"/>
          <p:nvPr/>
        </p:nvSpPr>
        <p:spPr>
          <a:xfrm>
            <a:off x="3350304" y="1159311"/>
            <a:ext cx="2492990" cy="1015663"/>
          </a:xfrm>
          <a:prstGeom prst="rect">
            <a:avLst/>
          </a:prstGeom>
          <a:noFill/>
        </p:spPr>
        <p:txBody>
          <a:bodyPr wrap="none" rtlCol="0">
            <a:spAutoFit/>
          </a:bodyPr>
          <a:lstStyle/>
          <a:p>
            <a:r>
              <a:rPr lang="ja-JP" altLang="en-US" sz="6000" dirty="0" smtClean="0"/>
              <a:t>永続</a:t>
            </a:r>
            <a:r>
              <a:rPr kumimoji="1" lang="ja-JP" altLang="en-US" sz="6000" dirty="0" smtClean="0"/>
              <a:t>性</a:t>
            </a:r>
            <a:endParaRPr kumimoji="1" lang="ja-JP" altLang="en-US" sz="6000" dirty="0"/>
          </a:p>
        </p:txBody>
      </p:sp>
      <p:sp>
        <p:nvSpPr>
          <p:cNvPr id="11" name="円/楕円 10"/>
          <p:cNvSpPr/>
          <p:nvPr/>
        </p:nvSpPr>
        <p:spPr>
          <a:xfrm>
            <a:off x="6158336" y="710480"/>
            <a:ext cx="2892281" cy="2443401"/>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 name="テキスト ボックス 11"/>
          <p:cNvSpPr txBox="1"/>
          <p:nvPr/>
        </p:nvSpPr>
        <p:spPr>
          <a:xfrm>
            <a:off x="6095962" y="1434427"/>
            <a:ext cx="2954655" cy="923330"/>
          </a:xfrm>
          <a:prstGeom prst="rect">
            <a:avLst/>
          </a:prstGeom>
          <a:noFill/>
        </p:spPr>
        <p:txBody>
          <a:bodyPr wrap="none" rtlCol="0">
            <a:spAutoFit/>
          </a:bodyPr>
          <a:lstStyle/>
          <a:p>
            <a:r>
              <a:rPr lang="ja-JP" altLang="en-US" sz="5400" dirty="0" smtClean="0"/>
              <a:t>非営利性</a:t>
            </a:r>
            <a:endParaRPr kumimoji="1" lang="ja-JP" altLang="en-US" sz="5400" dirty="0"/>
          </a:p>
        </p:txBody>
      </p:sp>
      <p:sp>
        <p:nvSpPr>
          <p:cNvPr id="2" name="スライド番号プレースホルダー 1"/>
          <p:cNvSpPr>
            <a:spLocks noGrp="1"/>
          </p:cNvSpPr>
          <p:nvPr>
            <p:ph type="sldNum" sz="quarter" idx="12"/>
          </p:nvPr>
        </p:nvSpPr>
        <p:spPr/>
        <p:txBody>
          <a:bodyPr/>
          <a:lstStyle/>
          <a:p>
            <a:fld id="{D235492C-57CB-1E43-8014-2539370A9343}" type="slidenum">
              <a:rPr kumimoji="1" lang="ja-JP" altLang="en-US" smtClean="0"/>
              <a:t>54</a:t>
            </a:fld>
            <a:endParaRPr kumimoji="1" lang="ja-JP" altLang="en-US"/>
          </a:p>
        </p:txBody>
      </p:sp>
    </p:spTree>
    <p:extLst>
      <p:ext uri="{BB962C8B-B14F-4D97-AF65-F5344CB8AC3E}">
        <p14:creationId xmlns:p14="http://schemas.microsoft.com/office/powerpoint/2010/main" val="2777313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75409" y="344180"/>
            <a:ext cx="5202193" cy="1067170"/>
          </a:xfrm>
        </p:spPr>
        <p:txBody>
          <a:bodyPr/>
          <a:lstStyle/>
          <a:p>
            <a:r>
              <a:rPr kumimoji="1" lang="ja-JP" altLang="en-US" dirty="0" smtClean="0"/>
              <a:t>つくば市について</a:t>
            </a:r>
            <a:endParaRPr kumimoji="1" lang="ja-JP" altLang="en-US" dirty="0"/>
          </a:p>
        </p:txBody>
      </p:sp>
      <p:sp>
        <p:nvSpPr>
          <p:cNvPr id="3" name="サブタイトル 2"/>
          <p:cNvSpPr>
            <a:spLocks noGrp="1"/>
          </p:cNvSpPr>
          <p:nvPr>
            <p:ph type="subTitle" idx="1"/>
          </p:nvPr>
        </p:nvSpPr>
        <p:spPr>
          <a:xfrm>
            <a:off x="413114" y="1441949"/>
            <a:ext cx="8369409" cy="5416051"/>
          </a:xfrm>
        </p:spPr>
        <p:txBody>
          <a:bodyPr>
            <a:normAutofit fontScale="92500" lnSpcReduction="10000"/>
          </a:bodyPr>
          <a:lstStyle/>
          <a:p>
            <a:pPr marL="571500" indent="-571500" algn="l">
              <a:buFont typeface="Arial"/>
              <a:buChar char="•"/>
            </a:pPr>
            <a:r>
              <a:rPr kumimoji="1" lang="ja-JP" altLang="en-US" sz="3600" dirty="0" smtClean="0">
                <a:solidFill>
                  <a:srgbClr val="000000"/>
                </a:solidFill>
                <a:latin typeface="+mj-ea"/>
                <a:ea typeface="+mj-ea"/>
              </a:rPr>
              <a:t>つくば市の人口；</a:t>
            </a:r>
            <a:r>
              <a:rPr kumimoji="1" lang="en-US" altLang="ja-JP" sz="3600" dirty="0" smtClean="0">
                <a:solidFill>
                  <a:srgbClr val="000000"/>
                </a:solidFill>
                <a:latin typeface="+mj-ea"/>
                <a:ea typeface="+mj-ea"/>
              </a:rPr>
              <a:t>221150</a:t>
            </a:r>
            <a:r>
              <a:rPr kumimoji="1" lang="ja-JP" altLang="en-US" sz="3600" dirty="0" smtClean="0">
                <a:solidFill>
                  <a:srgbClr val="000000"/>
                </a:solidFill>
                <a:latin typeface="+mj-ea"/>
                <a:ea typeface="+mj-ea"/>
              </a:rPr>
              <a:t>人</a:t>
            </a:r>
            <a:endParaRPr kumimoji="1" lang="en-US" altLang="ja-JP" sz="3600" dirty="0" smtClean="0">
              <a:solidFill>
                <a:srgbClr val="000000"/>
              </a:solidFill>
              <a:latin typeface="+mj-ea"/>
              <a:ea typeface="+mj-ea"/>
            </a:endParaRPr>
          </a:p>
          <a:p>
            <a:pPr algn="l"/>
            <a:r>
              <a:rPr lang="ja-JP" altLang="en-US" sz="3600" dirty="0" smtClean="0">
                <a:solidFill>
                  <a:srgbClr val="000000"/>
                </a:solidFill>
                <a:latin typeface="+mj-ea"/>
                <a:ea typeface="+mj-ea"/>
              </a:rPr>
              <a:t>　　</a:t>
            </a:r>
            <a:r>
              <a:rPr lang="ja-JP" altLang="en-US" dirty="0" smtClean="0">
                <a:solidFill>
                  <a:srgbClr val="000000"/>
                </a:solidFill>
                <a:latin typeface="+mj-ea"/>
                <a:ea typeface="+mj-ea"/>
              </a:rPr>
              <a:t>（男；</a:t>
            </a:r>
            <a:r>
              <a:rPr lang="en-US" altLang="ja-JP" dirty="0" smtClean="0">
                <a:solidFill>
                  <a:srgbClr val="000000"/>
                </a:solidFill>
                <a:latin typeface="+mj-ea"/>
                <a:ea typeface="+mj-ea"/>
              </a:rPr>
              <a:t>112854</a:t>
            </a:r>
            <a:r>
              <a:rPr lang="ja-JP" altLang="en-US" dirty="0" smtClean="0">
                <a:solidFill>
                  <a:srgbClr val="000000"/>
                </a:solidFill>
                <a:latin typeface="+mj-ea"/>
                <a:ea typeface="+mj-ea"/>
              </a:rPr>
              <a:t>人　女；</a:t>
            </a:r>
            <a:r>
              <a:rPr lang="en-US" altLang="ja-JP" dirty="0" smtClean="0">
                <a:solidFill>
                  <a:srgbClr val="000000"/>
                </a:solidFill>
                <a:latin typeface="+mj-ea"/>
                <a:ea typeface="+mj-ea"/>
              </a:rPr>
              <a:t>108296</a:t>
            </a:r>
            <a:r>
              <a:rPr lang="ja-JP" altLang="en-US" dirty="0" smtClean="0">
                <a:solidFill>
                  <a:srgbClr val="000000"/>
                </a:solidFill>
                <a:latin typeface="+mj-ea"/>
                <a:ea typeface="+mj-ea"/>
              </a:rPr>
              <a:t>人）</a:t>
            </a:r>
            <a:endParaRPr lang="en-US" altLang="ja-JP" dirty="0" smtClean="0">
              <a:solidFill>
                <a:srgbClr val="000000"/>
              </a:solidFill>
              <a:latin typeface="+mj-ea"/>
              <a:ea typeface="+mj-ea"/>
            </a:endParaRPr>
          </a:p>
          <a:p>
            <a:pPr marL="571500" indent="-571500" algn="l">
              <a:buFont typeface="Arial"/>
              <a:buChar char="•"/>
            </a:pPr>
            <a:r>
              <a:rPr kumimoji="1" lang="ja-JP" altLang="en-US" sz="3600" dirty="0" smtClean="0">
                <a:solidFill>
                  <a:srgbClr val="000000"/>
                </a:solidFill>
                <a:latin typeface="+mj-ea"/>
                <a:ea typeface="+mj-ea"/>
              </a:rPr>
              <a:t>つくば市の人口推移</a:t>
            </a:r>
            <a:endParaRPr kumimoji="1" lang="en-US" altLang="ja-JP" sz="3600" dirty="0" smtClean="0">
              <a:solidFill>
                <a:srgbClr val="000000"/>
              </a:solidFill>
              <a:latin typeface="+mj-ea"/>
              <a:ea typeface="+mj-ea"/>
            </a:endParaRPr>
          </a:p>
          <a:p>
            <a:pPr algn="l"/>
            <a:r>
              <a:rPr lang="ja-JP" altLang="ja-JP" sz="3600" dirty="0">
                <a:solidFill>
                  <a:srgbClr val="000000"/>
                </a:solidFill>
                <a:latin typeface="+mj-ea"/>
                <a:ea typeface="+mj-ea"/>
              </a:rPr>
              <a:t>　</a:t>
            </a:r>
            <a:r>
              <a:rPr lang="ja-JP" altLang="en-US" sz="3600" dirty="0" smtClean="0">
                <a:solidFill>
                  <a:srgbClr val="000000"/>
                </a:solidFill>
                <a:latin typeface="+mj-ea"/>
                <a:ea typeface="+mj-ea"/>
              </a:rPr>
              <a:t>　</a:t>
            </a:r>
            <a:r>
              <a:rPr lang="en-US" altLang="ja-JP" dirty="0" smtClean="0">
                <a:solidFill>
                  <a:srgbClr val="000000"/>
                </a:solidFill>
                <a:latin typeface="+mj-ea"/>
                <a:ea typeface="+mj-ea"/>
              </a:rPr>
              <a:t>1980</a:t>
            </a:r>
            <a:r>
              <a:rPr lang="ja-JP" altLang="en-US" dirty="0" smtClean="0">
                <a:solidFill>
                  <a:srgbClr val="000000"/>
                </a:solidFill>
                <a:latin typeface="+mj-ea"/>
                <a:ea typeface="+mj-ea"/>
              </a:rPr>
              <a:t>年；</a:t>
            </a:r>
            <a:r>
              <a:rPr lang="en-US" altLang="ja-JP" dirty="0" smtClean="0">
                <a:solidFill>
                  <a:srgbClr val="000000"/>
                </a:solidFill>
                <a:latin typeface="+mj-ea"/>
                <a:ea typeface="+mj-ea"/>
              </a:rPr>
              <a:t>127402</a:t>
            </a:r>
            <a:r>
              <a:rPr lang="ja-JP" altLang="en-US" dirty="0" smtClean="0">
                <a:solidFill>
                  <a:srgbClr val="000000"/>
                </a:solidFill>
                <a:latin typeface="+mj-ea"/>
                <a:ea typeface="+mj-ea"/>
              </a:rPr>
              <a:t>人　</a:t>
            </a:r>
            <a:r>
              <a:rPr lang="en-US" altLang="ja-JP" dirty="0" smtClean="0">
                <a:solidFill>
                  <a:srgbClr val="000000"/>
                </a:solidFill>
                <a:latin typeface="+mj-ea"/>
                <a:ea typeface="+mj-ea"/>
              </a:rPr>
              <a:t>→</a:t>
            </a:r>
            <a:r>
              <a:rPr lang="ja-JP" altLang="en-US" dirty="0" smtClean="0">
                <a:solidFill>
                  <a:srgbClr val="000000"/>
                </a:solidFill>
                <a:latin typeface="+mj-ea"/>
                <a:ea typeface="+mj-ea"/>
              </a:rPr>
              <a:t>　</a:t>
            </a:r>
            <a:r>
              <a:rPr lang="en-US" altLang="ja-JP" dirty="0" smtClean="0">
                <a:solidFill>
                  <a:srgbClr val="000000"/>
                </a:solidFill>
                <a:latin typeface="+mj-ea"/>
                <a:ea typeface="+mj-ea"/>
              </a:rPr>
              <a:t>2010</a:t>
            </a:r>
            <a:r>
              <a:rPr lang="ja-JP" altLang="en-US" dirty="0" smtClean="0">
                <a:solidFill>
                  <a:srgbClr val="000000"/>
                </a:solidFill>
                <a:latin typeface="+mj-ea"/>
                <a:ea typeface="+mj-ea"/>
              </a:rPr>
              <a:t>年；</a:t>
            </a:r>
            <a:r>
              <a:rPr lang="en-US" altLang="ja-JP" dirty="0" smtClean="0">
                <a:solidFill>
                  <a:srgbClr val="000000"/>
                </a:solidFill>
                <a:latin typeface="+mj-ea"/>
                <a:ea typeface="+mj-ea"/>
              </a:rPr>
              <a:t>214590</a:t>
            </a:r>
            <a:r>
              <a:rPr lang="ja-JP" altLang="en-US" dirty="0" smtClean="0">
                <a:solidFill>
                  <a:srgbClr val="000000"/>
                </a:solidFill>
                <a:latin typeface="+mj-ea"/>
                <a:ea typeface="+mj-ea"/>
              </a:rPr>
              <a:t>人</a:t>
            </a:r>
            <a:endParaRPr lang="en-US" altLang="ja-JP" dirty="0" smtClean="0">
              <a:solidFill>
                <a:srgbClr val="000000"/>
              </a:solidFill>
              <a:latin typeface="+mj-ea"/>
              <a:ea typeface="+mj-ea"/>
            </a:endParaRPr>
          </a:p>
          <a:p>
            <a:pPr algn="l"/>
            <a:r>
              <a:rPr kumimoji="1" lang="ja-JP" altLang="ja-JP" dirty="0">
                <a:solidFill>
                  <a:srgbClr val="000000"/>
                </a:solidFill>
                <a:latin typeface="+mj-ea"/>
                <a:ea typeface="+mj-ea"/>
              </a:rPr>
              <a:t>　</a:t>
            </a:r>
            <a:r>
              <a:rPr kumimoji="1" lang="ja-JP" altLang="en-US" dirty="0" smtClean="0">
                <a:solidFill>
                  <a:srgbClr val="000000"/>
                </a:solidFill>
                <a:latin typeface="+mj-ea"/>
                <a:ea typeface="+mj-ea"/>
              </a:rPr>
              <a:t>　（</a:t>
            </a:r>
            <a:r>
              <a:rPr kumimoji="1" lang="en-US" altLang="ja-JP" dirty="0" smtClean="0">
                <a:solidFill>
                  <a:srgbClr val="000000"/>
                </a:solidFill>
                <a:latin typeface="+mj-ea"/>
                <a:ea typeface="+mj-ea"/>
              </a:rPr>
              <a:t>2035</a:t>
            </a:r>
            <a:r>
              <a:rPr kumimoji="1" lang="ja-JP" altLang="en-US" dirty="0" smtClean="0">
                <a:solidFill>
                  <a:srgbClr val="000000"/>
                </a:solidFill>
                <a:latin typeface="+mj-ea"/>
                <a:ea typeface="+mj-ea"/>
              </a:rPr>
              <a:t>年の人口予想；</a:t>
            </a:r>
            <a:r>
              <a:rPr kumimoji="1" lang="en-US" altLang="ja-JP" dirty="0" smtClean="0">
                <a:solidFill>
                  <a:srgbClr val="000000"/>
                </a:solidFill>
                <a:latin typeface="+mj-ea"/>
                <a:ea typeface="+mj-ea"/>
              </a:rPr>
              <a:t>236</a:t>
            </a:r>
            <a:r>
              <a:rPr lang="en-US" altLang="ja-JP" dirty="0" smtClean="0">
                <a:solidFill>
                  <a:srgbClr val="000000"/>
                </a:solidFill>
                <a:latin typeface="+mj-ea"/>
                <a:ea typeface="+mj-ea"/>
              </a:rPr>
              <a:t>3</a:t>
            </a:r>
            <a:r>
              <a:rPr kumimoji="1" lang="en-US" altLang="ja-JP" dirty="0" smtClean="0">
                <a:solidFill>
                  <a:srgbClr val="000000"/>
                </a:solidFill>
                <a:latin typeface="+mj-ea"/>
                <a:ea typeface="+mj-ea"/>
              </a:rPr>
              <a:t>97</a:t>
            </a:r>
            <a:r>
              <a:rPr kumimoji="1" lang="ja-JP" altLang="en-US" dirty="0" smtClean="0">
                <a:solidFill>
                  <a:srgbClr val="000000"/>
                </a:solidFill>
                <a:latin typeface="+mj-ea"/>
                <a:ea typeface="+mj-ea"/>
              </a:rPr>
              <a:t>人）</a:t>
            </a:r>
            <a:endParaRPr kumimoji="1" lang="en-US" altLang="ja-JP" dirty="0" smtClean="0">
              <a:solidFill>
                <a:srgbClr val="000000"/>
              </a:solidFill>
              <a:latin typeface="+mj-ea"/>
              <a:ea typeface="+mj-ea"/>
            </a:endParaRPr>
          </a:p>
          <a:p>
            <a:pPr marL="457200" indent="-457200" algn="l">
              <a:buFont typeface="Arial"/>
              <a:buChar char="•"/>
            </a:pPr>
            <a:r>
              <a:rPr lang="ja-JP" altLang="en-US" sz="3600" dirty="0" smtClean="0">
                <a:solidFill>
                  <a:srgbClr val="000000"/>
                </a:solidFill>
                <a:latin typeface="+mj-ea"/>
                <a:ea typeface="+mj-ea"/>
              </a:rPr>
              <a:t>高齢者の割合は年々、増加傾向にある</a:t>
            </a:r>
            <a:endParaRPr lang="en-US" altLang="ja-JP" sz="3600" dirty="0" smtClean="0">
              <a:solidFill>
                <a:srgbClr val="000000"/>
              </a:solidFill>
              <a:latin typeface="+mj-ea"/>
              <a:ea typeface="+mj-ea"/>
            </a:endParaRPr>
          </a:p>
          <a:p>
            <a:pPr algn="l"/>
            <a:r>
              <a:rPr kumimoji="1" lang="ja-JP" altLang="ja-JP" sz="3600" dirty="0">
                <a:solidFill>
                  <a:srgbClr val="000000"/>
                </a:solidFill>
                <a:latin typeface="+mj-ea"/>
                <a:ea typeface="+mj-ea"/>
              </a:rPr>
              <a:t>　</a:t>
            </a:r>
            <a:r>
              <a:rPr kumimoji="1" lang="ja-JP" altLang="en-US" sz="3600" dirty="0" smtClean="0">
                <a:solidFill>
                  <a:srgbClr val="000000"/>
                </a:solidFill>
                <a:latin typeface="+mj-ea"/>
                <a:ea typeface="+mj-ea"/>
              </a:rPr>
              <a:t>　</a:t>
            </a:r>
            <a:r>
              <a:rPr kumimoji="1" lang="ja-JP" altLang="en-US" dirty="0" smtClean="0">
                <a:solidFill>
                  <a:srgbClr val="000000"/>
                </a:solidFill>
                <a:latin typeface="+mj-ea"/>
                <a:ea typeface="+mj-ea"/>
              </a:rPr>
              <a:t>老年人口割合　</a:t>
            </a:r>
            <a:r>
              <a:rPr kumimoji="1" lang="en-US" altLang="ja-JP" dirty="0" smtClean="0">
                <a:solidFill>
                  <a:srgbClr val="000000"/>
                </a:solidFill>
                <a:latin typeface="+mj-ea"/>
                <a:ea typeface="+mj-ea"/>
              </a:rPr>
              <a:t>1980</a:t>
            </a:r>
            <a:r>
              <a:rPr kumimoji="1" lang="ja-JP" altLang="en-US" dirty="0" smtClean="0">
                <a:solidFill>
                  <a:srgbClr val="000000"/>
                </a:solidFill>
                <a:latin typeface="+mj-ea"/>
                <a:ea typeface="+mj-ea"/>
              </a:rPr>
              <a:t>年；</a:t>
            </a:r>
            <a:r>
              <a:rPr kumimoji="1" lang="en-US" altLang="ja-JP" dirty="0" smtClean="0">
                <a:solidFill>
                  <a:srgbClr val="000000"/>
                </a:solidFill>
                <a:latin typeface="+mj-ea"/>
                <a:ea typeface="+mj-ea"/>
              </a:rPr>
              <a:t>8.9</a:t>
            </a:r>
            <a:r>
              <a:rPr kumimoji="1" lang="ja-JP" altLang="en-US" dirty="0" smtClean="0">
                <a:solidFill>
                  <a:srgbClr val="000000"/>
                </a:solidFill>
                <a:latin typeface="+mj-ea"/>
                <a:ea typeface="+mj-ea"/>
              </a:rPr>
              <a:t>％　</a:t>
            </a:r>
            <a:endParaRPr kumimoji="1" lang="en-US" altLang="ja-JP" dirty="0" smtClean="0">
              <a:solidFill>
                <a:srgbClr val="000000"/>
              </a:solidFill>
              <a:latin typeface="+mj-ea"/>
              <a:ea typeface="+mj-ea"/>
            </a:endParaRPr>
          </a:p>
          <a:p>
            <a:pPr algn="l"/>
            <a:r>
              <a:rPr lang="ja-JP" altLang="ja-JP" dirty="0">
                <a:solidFill>
                  <a:srgbClr val="000000"/>
                </a:solidFill>
                <a:latin typeface="+mj-ea"/>
                <a:ea typeface="+mj-ea"/>
              </a:rPr>
              <a:t>　</a:t>
            </a:r>
            <a:r>
              <a:rPr lang="ja-JP" altLang="en-US" dirty="0" smtClean="0">
                <a:solidFill>
                  <a:srgbClr val="000000"/>
                </a:solidFill>
                <a:latin typeface="+mj-ea"/>
                <a:ea typeface="+mj-ea"/>
              </a:rPr>
              <a:t>　　　　　　　　　　　</a:t>
            </a:r>
            <a:r>
              <a:rPr lang="en-US" altLang="ja-JP" dirty="0" smtClean="0">
                <a:solidFill>
                  <a:srgbClr val="000000"/>
                </a:solidFill>
                <a:latin typeface="+mj-ea"/>
                <a:ea typeface="+mj-ea"/>
              </a:rPr>
              <a:t> 2010</a:t>
            </a:r>
            <a:r>
              <a:rPr lang="ja-JP" altLang="en-US" dirty="0" smtClean="0">
                <a:solidFill>
                  <a:srgbClr val="000000"/>
                </a:solidFill>
                <a:latin typeface="+mj-ea"/>
                <a:ea typeface="+mj-ea"/>
              </a:rPr>
              <a:t>年；</a:t>
            </a:r>
            <a:r>
              <a:rPr lang="en-US" altLang="ja-JP" dirty="0" smtClean="0">
                <a:solidFill>
                  <a:srgbClr val="000000"/>
                </a:solidFill>
                <a:latin typeface="+mj-ea"/>
                <a:ea typeface="+mj-ea"/>
              </a:rPr>
              <a:t>16.0</a:t>
            </a:r>
            <a:r>
              <a:rPr lang="ja-JP" altLang="en-US" dirty="0" smtClean="0">
                <a:solidFill>
                  <a:srgbClr val="000000"/>
                </a:solidFill>
                <a:latin typeface="+mj-ea"/>
                <a:ea typeface="+mj-ea"/>
              </a:rPr>
              <a:t>％</a:t>
            </a:r>
            <a:endParaRPr lang="en-US" altLang="ja-JP" dirty="0" smtClean="0">
              <a:solidFill>
                <a:srgbClr val="000000"/>
              </a:solidFill>
              <a:latin typeface="+mj-ea"/>
              <a:ea typeface="+mj-ea"/>
            </a:endParaRPr>
          </a:p>
          <a:p>
            <a:pPr algn="l"/>
            <a:r>
              <a:rPr kumimoji="1" lang="ja-JP" altLang="ja-JP" dirty="0">
                <a:solidFill>
                  <a:srgbClr val="000000"/>
                </a:solidFill>
                <a:latin typeface="+mj-ea"/>
                <a:ea typeface="+mj-ea"/>
              </a:rPr>
              <a:t>　</a:t>
            </a:r>
            <a:r>
              <a:rPr kumimoji="1" lang="ja-JP" altLang="en-US" dirty="0" smtClean="0">
                <a:solidFill>
                  <a:srgbClr val="000000"/>
                </a:solidFill>
                <a:latin typeface="+mj-ea"/>
                <a:ea typeface="+mj-ea"/>
              </a:rPr>
              <a:t>　　　　　　　　　　　</a:t>
            </a:r>
            <a:r>
              <a:rPr kumimoji="1" lang="en-US" altLang="ja-JP" dirty="0" smtClean="0">
                <a:solidFill>
                  <a:srgbClr val="000000"/>
                </a:solidFill>
                <a:latin typeface="+mj-ea"/>
                <a:ea typeface="+mj-ea"/>
              </a:rPr>
              <a:t> 2040</a:t>
            </a:r>
            <a:r>
              <a:rPr kumimoji="1" lang="ja-JP" altLang="en-US" dirty="0" smtClean="0">
                <a:solidFill>
                  <a:srgbClr val="000000"/>
                </a:solidFill>
                <a:latin typeface="+mj-ea"/>
                <a:ea typeface="+mj-ea"/>
              </a:rPr>
              <a:t>年</a:t>
            </a:r>
            <a:r>
              <a:rPr lang="ja-JP" altLang="en-US" dirty="0" smtClean="0">
                <a:solidFill>
                  <a:srgbClr val="000000"/>
                </a:solidFill>
                <a:latin typeface="+mj-ea"/>
                <a:ea typeface="+mj-ea"/>
              </a:rPr>
              <a:t>；</a:t>
            </a:r>
            <a:r>
              <a:rPr lang="en-US" altLang="ja-JP" dirty="0" smtClean="0">
                <a:solidFill>
                  <a:srgbClr val="000000"/>
                </a:solidFill>
                <a:latin typeface="+mj-ea"/>
                <a:ea typeface="+mj-ea"/>
              </a:rPr>
              <a:t>29.3</a:t>
            </a:r>
            <a:r>
              <a:rPr lang="ja-JP" altLang="en-US" dirty="0" smtClean="0">
                <a:solidFill>
                  <a:srgbClr val="000000"/>
                </a:solidFill>
                <a:latin typeface="+mj-ea"/>
                <a:ea typeface="+mj-ea"/>
              </a:rPr>
              <a:t>％</a:t>
            </a:r>
            <a:endParaRPr kumimoji="1" lang="en-US" altLang="ja-JP" dirty="0" smtClean="0">
              <a:solidFill>
                <a:srgbClr val="000000"/>
              </a:solidFill>
              <a:latin typeface="+mj-ea"/>
              <a:ea typeface="+mj-ea"/>
            </a:endParaRPr>
          </a:p>
          <a:p>
            <a:pPr algn="l"/>
            <a:r>
              <a:rPr lang="ja-JP" altLang="ja-JP" dirty="0">
                <a:solidFill>
                  <a:srgbClr val="000000"/>
                </a:solidFill>
                <a:latin typeface="+mj-ea"/>
                <a:ea typeface="+mj-ea"/>
              </a:rPr>
              <a:t>　</a:t>
            </a:r>
            <a:r>
              <a:rPr lang="ja-JP" altLang="en-US" dirty="0" smtClean="0">
                <a:solidFill>
                  <a:srgbClr val="000000"/>
                </a:solidFill>
                <a:latin typeface="+mj-ea"/>
                <a:ea typeface="+mj-ea"/>
              </a:rPr>
              <a:t>　　　　　　　　　　　　</a:t>
            </a:r>
            <a:endParaRPr kumimoji="1" lang="en-US" altLang="ja-JP" dirty="0" smtClean="0">
              <a:solidFill>
                <a:srgbClr val="000000"/>
              </a:solidFill>
              <a:latin typeface="+mj-ea"/>
              <a:ea typeface="+mj-ea"/>
            </a:endParaRPr>
          </a:p>
          <a:p>
            <a:pPr algn="l"/>
            <a:endParaRPr kumimoji="1" lang="en-US" altLang="ja-JP" sz="3600" dirty="0" smtClean="0">
              <a:solidFill>
                <a:srgbClr val="000000"/>
              </a:solidFill>
              <a:latin typeface="+mj-ea"/>
              <a:ea typeface="+mj-ea"/>
            </a:endParaRPr>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55</a:t>
            </a:fld>
            <a:endParaRPr kumimoji="1" lang="ja-JP" altLang="en-US"/>
          </a:p>
        </p:txBody>
      </p:sp>
    </p:spTree>
    <p:extLst>
      <p:ext uri="{BB962C8B-B14F-4D97-AF65-F5344CB8AC3E}">
        <p14:creationId xmlns:p14="http://schemas.microsoft.com/office/powerpoint/2010/main" val="406433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法律</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sz="1800" b="1" dirty="0" smtClean="0"/>
              <a:t>「墓地、埋葬等に関する法律」（墓埋法）</a:t>
            </a:r>
            <a:r>
              <a:rPr lang="ja-JP" altLang="en-US" sz="1800" b="1" dirty="0"/>
              <a:t>は</a:t>
            </a:r>
            <a:r>
              <a:rPr lang="ja-JP" altLang="en-US" sz="1800" b="1" dirty="0" smtClean="0"/>
              <a:t>昭和</a:t>
            </a:r>
            <a:r>
              <a:rPr lang="en-US" altLang="ja-JP" sz="1800" b="1" dirty="0" smtClean="0"/>
              <a:t>23</a:t>
            </a:r>
            <a:r>
              <a:rPr lang="ja-JP" altLang="en-US" sz="1800" b="1" dirty="0" smtClean="0"/>
              <a:t>年制定</a:t>
            </a:r>
            <a:endParaRPr lang="en-US" altLang="ja-JP" sz="1800" b="1" dirty="0" smtClean="0"/>
          </a:p>
          <a:p>
            <a:r>
              <a:rPr lang="ja-JP" altLang="en-US" sz="1800" b="1" dirty="0" smtClean="0">
                <a:effectLst/>
              </a:rPr>
              <a:t>第一章　第二条　</a:t>
            </a:r>
            <a:endParaRPr lang="en-US" altLang="ja-JP" sz="1800" b="1" dirty="0" smtClean="0">
              <a:effectLst/>
            </a:endParaRPr>
          </a:p>
          <a:p>
            <a:r>
              <a:rPr lang="ja-JP" altLang="en-US" sz="1800" b="1" dirty="0" smtClean="0">
                <a:effectLst/>
              </a:rPr>
              <a:t>４</a:t>
            </a:r>
            <a:r>
              <a:rPr lang="ja-JP" altLang="en-US" sz="1800" dirty="0" smtClean="0">
                <a:effectLst/>
              </a:rPr>
              <a:t>この法律で「墳墓」とは、死体を埋葬し、又は焼骨を埋蔵する施設をいう。 </a:t>
            </a:r>
            <a:endParaRPr lang="en-US" altLang="ja-JP" sz="1800" dirty="0" smtClean="0">
              <a:effectLst/>
            </a:endParaRPr>
          </a:p>
          <a:p>
            <a:r>
              <a:rPr lang="ja-JP" altLang="en-US" sz="1800" b="1" dirty="0" smtClean="0">
                <a:effectLst/>
              </a:rPr>
              <a:t>５ </a:t>
            </a:r>
            <a:r>
              <a:rPr lang="ja-JP" altLang="en-US" sz="1800" dirty="0" smtClean="0">
                <a:effectLst/>
              </a:rPr>
              <a:t>　この法律で「墓地」とは、墳墓を設けるために、墓地として都道府県知事（市又は特別区に</a:t>
            </a:r>
            <a:r>
              <a:rPr lang="ja-JP" altLang="en-US" sz="1800" dirty="0" err="1" smtClean="0">
                <a:effectLst/>
              </a:rPr>
              <a:t>あつては</a:t>
            </a:r>
            <a:r>
              <a:rPr lang="ja-JP" altLang="en-US" sz="1800" dirty="0" smtClean="0">
                <a:effectLst/>
              </a:rPr>
              <a:t>、市長又は区長。以下同じ。）の許可を受けた区域をいう。</a:t>
            </a:r>
            <a:endParaRPr lang="en-US" altLang="ja-JP" sz="1800" dirty="0" smtClean="0">
              <a:effectLst/>
            </a:endParaRPr>
          </a:p>
          <a:p>
            <a:r>
              <a:rPr lang="ja-JP" altLang="en-US" sz="1800" b="1" dirty="0" smtClean="0">
                <a:effectLst/>
              </a:rPr>
              <a:t>６ </a:t>
            </a:r>
            <a:r>
              <a:rPr lang="ja-JP" altLang="en-US" sz="1800" dirty="0" smtClean="0">
                <a:effectLst/>
              </a:rPr>
              <a:t>　この法律で「納骨堂」とは、他人の委託をうけて焼骨を収蔵するために、納骨堂として都道府県知事の許可を受けた施設をいう。 </a:t>
            </a:r>
            <a:endParaRPr lang="en-US" altLang="ja-JP" sz="1800" dirty="0"/>
          </a:p>
          <a:p>
            <a:r>
              <a:rPr lang="ja-JP" altLang="en-US" sz="1800" dirty="0" smtClean="0"/>
              <a:t>刑法</a:t>
            </a:r>
            <a:r>
              <a:rPr lang="ja-JP" altLang="en-US" sz="1800" dirty="0"/>
              <a:t>第</a:t>
            </a:r>
            <a:r>
              <a:rPr lang="en-US" altLang="ja-JP" sz="1800" dirty="0"/>
              <a:t>24</a:t>
            </a:r>
            <a:r>
              <a:rPr lang="ja-JP" altLang="en-US" sz="1800" dirty="0"/>
              <a:t>章第</a:t>
            </a:r>
            <a:r>
              <a:rPr lang="en-US" altLang="ja-JP" sz="1800" dirty="0"/>
              <a:t>190</a:t>
            </a:r>
            <a:r>
              <a:rPr lang="ja-JP" altLang="en-US" sz="1800" dirty="0" smtClean="0"/>
              <a:t>条</a:t>
            </a:r>
            <a:endParaRPr kumimoji="0" lang="ja-JP" altLang="ja-JP" sz="1800" b="0" i="0" u="none" strike="noStrike" cap="none" normalizeH="0" baseline="0" dirty="0" smtClean="0">
              <a:ln>
                <a:noFill/>
              </a:ln>
              <a:solidFill>
                <a:schemeClr val="tx1"/>
              </a:solidFill>
              <a:effectLst/>
              <a:latin typeface="Arial" panose="020B0604020202020204" pitchFamily="34" charset="0"/>
            </a:endParaRPr>
          </a:p>
          <a:p>
            <a:pPr marL="0" lvl="0" indent="0" eaLnBrk="0" fontAlgn="base" hangingPunct="0">
              <a:lnSpc>
                <a:spcPct val="100000"/>
              </a:lnSpc>
              <a:spcBef>
                <a:spcPct val="0"/>
              </a:spcBef>
              <a:spcAft>
                <a:spcPct val="0"/>
              </a:spcAft>
              <a:buNone/>
            </a:pPr>
            <a:r>
              <a:rPr kumimoji="0" lang="ja-JP" altLang="ja-JP" sz="1400" b="1" i="0" u="none" strike="noStrike" cap="none" normalizeH="0" baseline="0" dirty="0" smtClean="0">
                <a:ln>
                  <a:noFill/>
                </a:ln>
                <a:solidFill>
                  <a:schemeClr val="tx1"/>
                </a:solidFill>
                <a:effectLst/>
                <a:latin typeface="Arial" panose="020B0604020202020204" pitchFamily="34" charset="0"/>
              </a:rPr>
              <a:t>（</a:t>
            </a:r>
            <a:r>
              <a:rPr kumimoji="0" lang="ja-JP" altLang="ja-JP" sz="1400" b="1" i="0" u="none" strike="noStrike" cap="none" normalizeH="0" baseline="0" dirty="0" smtClean="0" bmk="">
                <a:ln>
                  <a:noFill/>
                </a:ln>
                <a:solidFill>
                  <a:schemeClr val="tx1"/>
                </a:solidFill>
                <a:effectLst/>
                <a:latin typeface="Arial" panose="020B0604020202020204" pitchFamily="34" charset="0"/>
              </a:rPr>
              <a:t>死体損壊等）</a:t>
            </a:r>
            <a:endParaRPr kumimoji="0" lang="ja-JP" altLang="ja-JP" sz="1400" b="0" i="0" u="none" strike="noStrike" cap="none" normalizeH="0" baseline="0" dirty="0" smtClean="0">
              <a:ln>
                <a:noFill/>
              </a:ln>
              <a:solidFill>
                <a:schemeClr val="tx1"/>
              </a:solidFill>
              <a:effectLst/>
              <a:latin typeface="Arial" panose="020B0604020202020204" pitchFamily="34" charset="0"/>
            </a:endParaRPr>
          </a:p>
          <a:p>
            <a:pPr marL="0" lvl="0" indent="0" eaLnBrk="0" fontAlgn="base" hangingPunct="0">
              <a:lnSpc>
                <a:spcPct val="100000"/>
              </a:lnSpc>
              <a:spcBef>
                <a:spcPct val="0"/>
              </a:spcBef>
              <a:spcAft>
                <a:spcPct val="0"/>
              </a:spcAft>
              <a:buNone/>
            </a:pPr>
            <a:r>
              <a:rPr kumimoji="0" lang="ja-JP" altLang="ja-JP" sz="1400" b="1" i="0" u="none" strike="noStrike" cap="none" normalizeH="0" baseline="0" dirty="0" smtClean="0">
                <a:ln>
                  <a:noFill/>
                </a:ln>
                <a:solidFill>
                  <a:schemeClr val="tx1"/>
                </a:solidFill>
                <a:effectLst/>
                <a:latin typeface="Arial" panose="020B0604020202020204" pitchFamily="34" charset="0"/>
              </a:rPr>
              <a:t>第190条 </a:t>
            </a:r>
            <a:r>
              <a:rPr kumimoji="0" lang="ja-JP" altLang="ja-JP" sz="1400" b="0" i="0" u="none" strike="noStrike" cap="none" normalizeH="0" baseline="0" dirty="0" smtClean="0">
                <a:ln>
                  <a:noFill/>
                </a:ln>
                <a:solidFill>
                  <a:schemeClr val="tx1"/>
                </a:solidFill>
                <a:effectLst/>
                <a:latin typeface="Arial" panose="020B0604020202020204" pitchFamily="34" charset="0"/>
              </a:rPr>
              <a:t>　死体、遺骨、遺髪又は棺に納めてある物を損壊し、遺棄し、又は領得した者は、三年以下の懲役に処する。</a:t>
            </a:r>
            <a:endParaRPr kumimoji="1" lang="ja-JP" altLang="en-US" sz="14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56</a:t>
            </a:fld>
            <a:endParaRPr kumimoji="1" lang="ja-JP" altLang="en-US"/>
          </a:p>
        </p:txBody>
      </p:sp>
    </p:spTree>
    <p:extLst>
      <p:ext uri="{BB962C8B-B14F-4D97-AF65-F5344CB8AC3E}">
        <p14:creationId xmlns:p14="http://schemas.microsoft.com/office/powerpoint/2010/main" val="15605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つくばにある墓地</a:t>
            </a:r>
            <a:endParaRPr kumimoji="1" lang="ja-JP" altLang="en-US"/>
          </a:p>
        </p:txBody>
      </p:sp>
      <p:sp>
        <p:nvSpPr>
          <p:cNvPr id="3" name="コンテンツ プレースホルダー 2"/>
          <p:cNvSpPr>
            <a:spLocks noGrp="1"/>
          </p:cNvSpPr>
          <p:nvPr>
            <p:ph idx="1"/>
          </p:nvPr>
        </p:nvSpPr>
        <p:spPr/>
        <p:txBody>
          <a:bodyPr/>
          <a:lstStyle/>
          <a:p>
            <a:r>
              <a:rPr kumimoji="1" lang="ja-JP" altLang="en-US" dirty="0" smtClean="0"/>
              <a:t>公営墓地（ない）</a:t>
            </a:r>
            <a:endParaRPr kumimoji="1" lang="en-US" altLang="ja-JP" dirty="0" smtClean="0"/>
          </a:p>
          <a:p>
            <a:r>
              <a:rPr lang="ja-JP" altLang="en-US" dirty="0" smtClean="0"/>
              <a:t>霊園墓地（ある）</a:t>
            </a:r>
            <a:endParaRPr lang="en-US" altLang="ja-JP" dirty="0" smtClean="0"/>
          </a:p>
          <a:p>
            <a:r>
              <a:rPr kumimoji="1" lang="ja-JP" altLang="en-US" dirty="0" smtClean="0"/>
              <a:t>寺院境内墓地</a:t>
            </a:r>
            <a:r>
              <a:rPr lang="ja-JP" altLang="en-US" dirty="0"/>
              <a:t>（ある</a:t>
            </a:r>
            <a:r>
              <a:rPr lang="ja-JP" altLang="en-US" dirty="0" smtClean="0"/>
              <a:t>）</a:t>
            </a:r>
            <a:endParaRPr lang="en-US" altLang="ja-JP" dirty="0" smtClean="0"/>
          </a:p>
          <a:p>
            <a:r>
              <a:rPr kumimoji="1" lang="ja-JP" altLang="en-US" dirty="0" smtClean="0"/>
              <a:t>村落型共同墓地</a:t>
            </a:r>
            <a:r>
              <a:rPr lang="ja-JP" altLang="en-US" dirty="0"/>
              <a:t>（ある</a:t>
            </a:r>
            <a:r>
              <a:rPr lang="ja-JP" altLang="en-US" dirty="0" smtClean="0"/>
              <a:t>）</a:t>
            </a:r>
            <a:endParaRPr lang="en-US" altLang="ja-JP" dirty="0" smtClean="0"/>
          </a:p>
          <a:p>
            <a:r>
              <a:rPr kumimoji="1" lang="ja-JP" altLang="en-US" smtClean="0"/>
              <a:t>個人型墓地</a:t>
            </a:r>
            <a:r>
              <a:rPr lang="ja-JP" altLang="en-US"/>
              <a:t>（ある）</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57</a:t>
            </a:fld>
            <a:endParaRPr kumimoji="1" lang="ja-JP" altLang="en-US"/>
          </a:p>
        </p:txBody>
      </p:sp>
    </p:spTree>
    <p:extLst>
      <p:ext uri="{BB962C8B-B14F-4D97-AF65-F5344CB8AC3E}">
        <p14:creationId xmlns:p14="http://schemas.microsoft.com/office/powerpoint/2010/main" val="2849531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公営墓地</a:t>
            </a:r>
            <a:r>
              <a:rPr lang="ja-JP" altLang="en-US" dirty="0" smtClean="0"/>
              <a:t>のメリット・デメリット</a:t>
            </a:r>
            <a:r>
              <a:rPr lang="en-US" altLang="ja-JP" dirty="0" smtClean="0"/>
              <a:t/>
            </a:r>
            <a:br>
              <a:rPr lang="en-US" altLang="ja-JP" dirty="0" smtClean="0"/>
            </a:br>
            <a:r>
              <a:rPr lang="ja-JP" altLang="en-US" sz="3200" dirty="0" smtClean="0"/>
              <a:t>（</a:t>
            </a:r>
            <a:r>
              <a:rPr lang="ja-JP" altLang="en-US" sz="3200" dirty="0"/>
              <a:t>財）東京都公園</a:t>
            </a:r>
            <a:r>
              <a:rPr lang="ja-JP" altLang="en-US" sz="3200" dirty="0" smtClean="0"/>
              <a:t>協会</a:t>
            </a:r>
            <a:endParaRPr kumimoji="1" lang="ja-JP" altLang="en-US" sz="3200" dirty="0"/>
          </a:p>
        </p:txBody>
      </p:sp>
      <p:sp>
        <p:nvSpPr>
          <p:cNvPr id="3" name="コンテンツ プレースホルダー 2"/>
          <p:cNvSpPr>
            <a:spLocks noGrp="1"/>
          </p:cNvSpPr>
          <p:nvPr>
            <p:ph idx="1"/>
          </p:nvPr>
        </p:nvSpPr>
        <p:spPr/>
        <p:txBody>
          <a:bodyPr>
            <a:normAutofit fontScale="77500" lnSpcReduction="20000"/>
          </a:bodyPr>
          <a:lstStyle/>
          <a:p>
            <a:r>
              <a:rPr lang="ja-JP" altLang="en-US" dirty="0" smtClean="0"/>
              <a:t>●メリット</a:t>
            </a:r>
          </a:p>
          <a:p>
            <a:r>
              <a:rPr lang="ja-JP" altLang="en-US" dirty="0" smtClean="0"/>
              <a:t>地方自治体が所有し、管理・運営しているので、安心して利用できる</a:t>
            </a:r>
          </a:p>
          <a:p>
            <a:r>
              <a:rPr lang="ja-JP" altLang="en-US" dirty="0" smtClean="0"/>
              <a:t>永代使用料や管理料が安い</a:t>
            </a:r>
          </a:p>
          <a:p>
            <a:r>
              <a:rPr lang="ja-JP" altLang="en-US" dirty="0" smtClean="0"/>
              <a:t>宗教を問わないので、仏教、神道、キリスト教などどの宗教でも利用できる</a:t>
            </a:r>
          </a:p>
          <a:p>
            <a:r>
              <a:rPr lang="ja-JP" altLang="en-US" dirty="0" smtClean="0"/>
              <a:t>石材店を自由に選べる</a:t>
            </a:r>
          </a:p>
          <a:p>
            <a:r>
              <a:rPr lang="ja-JP" altLang="en-US" dirty="0" smtClean="0"/>
              <a:t>●デメリット</a:t>
            </a:r>
          </a:p>
          <a:p>
            <a:r>
              <a:rPr lang="ja-JP" altLang="en-US" dirty="0" smtClean="0"/>
              <a:t>競争率が激しいので入手が困難</a:t>
            </a:r>
          </a:p>
          <a:p>
            <a:r>
              <a:rPr lang="ja-JP" altLang="en-US" dirty="0" smtClean="0"/>
              <a:t>募集時期が限られている</a:t>
            </a:r>
          </a:p>
          <a:p>
            <a:r>
              <a:rPr lang="ja-JP" altLang="en-US" dirty="0" smtClean="0"/>
              <a:t>申込資格に制約がある（各自治体によりさまざま）</a:t>
            </a:r>
          </a:p>
          <a:p>
            <a:r>
              <a:rPr lang="ja-JP" altLang="en-US" dirty="0" smtClean="0"/>
              <a:t>墓地の敷地が広いため、目的の墓を見つけにくい場合も</a:t>
            </a: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58</a:t>
            </a:fld>
            <a:endParaRPr kumimoji="1" lang="ja-JP" altLang="en-US"/>
          </a:p>
        </p:txBody>
      </p:sp>
    </p:spTree>
    <p:extLst>
      <p:ext uri="{BB962C8B-B14F-4D97-AF65-F5344CB8AC3E}">
        <p14:creationId xmlns:p14="http://schemas.microsoft.com/office/powerpoint/2010/main" val="2354987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141668"/>
            <a:ext cx="7886700" cy="699015"/>
          </a:xfrm>
        </p:spPr>
        <p:txBody>
          <a:bodyPr>
            <a:normAutofit fontScale="90000"/>
          </a:bodyPr>
          <a:lstStyle/>
          <a:p>
            <a:r>
              <a:rPr lang="ja-JP" altLang="en-US" dirty="0"/>
              <a:t>公営墓地</a:t>
            </a:r>
            <a:r>
              <a:rPr lang="ja-JP" altLang="en-US" dirty="0" smtClean="0"/>
              <a:t>の倍率・価格に関して　</a:t>
            </a:r>
            <a:r>
              <a:rPr lang="ja-JP" altLang="en-US" sz="1600" dirty="0" smtClean="0"/>
              <a:t>参考：東京都霊園ガイド</a:t>
            </a:r>
            <a:endParaRPr kumimoji="1" lang="ja-JP" altLang="en-US" dirty="0"/>
          </a:p>
        </p:txBody>
      </p:sp>
      <p:pic>
        <p:nvPicPr>
          <p:cNvPr id="4" name="コンテンツ プレースホルダー 3"/>
          <p:cNvPicPr>
            <a:picLocks noGrp="1" noChangeAspect="1"/>
          </p:cNvPicPr>
          <p:nvPr>
            <p:ph sz="half" idx="1"/>
          </p:nvPr>
        </p:nvPicPr>
        <p:blipFill>
          <a:blip r:embed="rId2">
            <a:extLst>
              <a:ext uri="{28A0092B-C50C-407E-A947-70E740481C1C}">
                <a14:useLocalDpi xmlns:a14="http://schemas.microsoft.com/office/drawing/2010/main"/>
              </a:ext>
            </a:extLst>
          </a:blip>
          <a:stretch>
            <a:fillRect/>
          </a:stretch>
        </p:blipFill>
        <p:spPr>
          <a:xfrm>
            <a:off x="393755" y="840683"/>
            <a:ext cx="3788659" cy="5865715"/>
          </a:xfrm>
        </p:spPr>
      </p:pic>
      <p:sp>
        <p:nvSpPr>
          <p:cNvPr id="5" name="コンテンツ プレースホルダー 4"/>
          <p:cNvSpPr>
            <a:spLocks noGrp="1"/>
          </p:cNvSpPr>
          <p:nvPr>
            <p:ph sz="half" idx="2"/>
          </p:nvPr>
        </p:nvSpPr>
        <p:spPr/>
        <p:txBody>
          <a:bodyPr>
            <a:normAutofit lnSpcReduction="10000"/>
          </a:bodyPr>
          <a:lstStyle/>
          <a:p>
            <a:r>
              <a:rPr lang="en-US" altLang="ja-JP" sz="2000" dirty="0"/>
              <a:t>2014</a:t>
            </a:r>
            <a:r>
              <a:rPr lang="ja-JP" altLang="en-US" sz="2000" dirty="0"/>
              <a:t>年は</a:t>
            </a:r>
            <a:r>
              <a:rPr lang="en-US" altLang="ja-JP" sz="2000" dirty="0">
                <a:solidFill>
                  <a:srgbClr val="FF0000"/>
                </a:solidFill>
              </a:rPr>
              <a:t>1.3</a:t>
            </a:r>
            <a:r>
              <a:rPr lang="ja-JP" altLang="en-US" sz="2000" dirty="0">
                <a:solidFill>
                  <a:srgbClr val="FF0000"/>
                </a:solidFill>
              </a:rPr>
              <a:t>倍～</a:t>
            </a:r>
            <a:r>
              <a:rPr lang="en-US" altLang="ja-JP" sz="2000" dirty="0">
                <a:solidFill>
                  <a:srgbClr val="FF0000"/>
                </a:solidFill>
              </a:rPr>
              <a:t>14.7</a:t>
            </a:r>
            <a:r>
              <a:rPr lang="ja-JP" altLang="en-US" sz="2000" dirty="0">
                <a:solidFill>
                  <a:srgbClr val="FF0000"/>
                </a:solidFill>
              </a:rPr>
              <a:t>倍</a:t>
            </a:r>
            <a:r>
              <a:rPr lang="ja-JP" altLang="en-US" sz="2000" dirty="0"/>
              <a:t>の倍率で</a:t>
            </a:r>
            <a:r>
              <a:rPr lang="ja-JP" altLang="en-US" sz="2000" dirty="0" smtClean="0"/>
              <a:t>あった（東京都）</a:t>
            </a:r>
            <a:endParaRPr lang="en-US" altLang="ja-JP" sz="2000" dirty="0" smtClean="0"/>
          </a:p>
          <a:p>
            <a:r>
              <a:rPr lang="ja-JP" altLang="en-US" sz="2000" dirty="0"/>
              <a:t>この権利を得るには、</a:t>
            </a:r>
            <a:r>
              <a:rPr lang="ja-JP" altLang="en-US" sz="2000" u="sng" dirty="0"/>
              <a:t>年一回、東京都公園協会が行う抽選に申込み、当選しなければならない。</a:t>
            </a:r>
            <a:r>
              <a:rPr lang="ja-JP" altLang="en-US" sz="2000" dirty="0"/>
              <a:t/>
            </a:r>
            <a:br>
              <a:rPr lang="ja-JP" altLang="en-US" sz="2000" dirty="0"/>
            </a:br>
            <a:endParaRPr lang="en-US" altLang="ja-JP" sz="2000" dirty="0" smtClean="0"/>
          </a:p>
          <a:p>
            <a:r>
              <a:rPr lang="ja-JP" altLang="en-US" sz="2000" dirty="0" smtClean="0"/>
              <a:t>尚</a:t>
            </a:r>
            <a:r>
              <a:rPr lang="ja-JP" altLang="en-US" sz="2000" dirty="0"/>
              <a:t>、抽選への申込みには、東京都へ何年住んでいるか（居住年数）などの一定の資格が必要である</a:t>
            </a:r>
            <a:r>
              <a:rPr lang="ja-JP" altLang="en-US" sz="2000" dirty="0" smtClean="0"/>
              <a:t>。</a:t>
            </a:r>
            <a:endParaRPr lang="en-US" altLang="ja-JP" sz="2000" dirty="0"/>
          </a:p>
          <a:p>
            <a:r>
              <a:rPr lang="ja-JP" altLang="en-US" sz="2000" dirty="0" smtClean="0"/>
              <a:t>茨城県に公営墓地はない</a:t>
            </a:r>
            <a:endParaRPr lang="en-US" altLang="ja-JP" sz="2000" dirty="0" smtClean="0"/>
          </a:p>
          <a:p>
            <a:r>
              <a:rPr lang="en-US" altLang="ja-JP" sz="2000" b="1" dirty="0">
                <a:hlinkClick r:id="rId3"/>
              </a:rPr>
              <a:t>http://</a:t>
            </a:r>
            <a:r>
              <a:rPr lang="en-US" altLang="ja-JP" sz="2000" b="1" dirty="0" smtClean="0">
                <a:hlinkClick r:id="rId3"/>
              </a:rPr>
              <a:t>www.reien-tokyo.net/toritsu.htm</a:t>
            </a:r>
            <a:r>
              <a:rPr lang="ja-JP" altLang="en-US" sz="2000" b="1" dirty="0" smtClean="0"/>
              <a:t>　</a:t>
            </a:r>
            <a:endParaRPr lang="en-US" altLang="ja-JP" sz="2000" b="1" dirty="0" smtClean="0"/>
          </a:p>
          <a:p>
            <a:pPr marL="0" indent="0">
              <a:buNone/>
            </a:pPr>
            <a:r>
              <a:rPr lang="ja-JP" altLang="en-US" sz="2000" b="1" dirty="0"/>
              <a:t/>
            </a:r>
            <a:br>
              <a:rPr lang="ja-JP" altLang="en-US" sz="2000" b="1" dirty="0"/>
            </a:br>
            <a:endParaRPr kumimoji="1" lang="ja-JP" altLang="en-US" sz="2000"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59</a:t>
            </a:fld>
            <a:endParaRPr kumimoji="1" lang="ja-JP" altLang="en-US"/>
          </a:p>
        </p:txBody>
      </p:sp>
    </p:spTree>
    <p:extLst>
      <p:ext uri="{BB962C8B-B14F-4D97-AF65-F5344CB8AC3E}">
        <p14:creationId xmlns:p14="http://schemas.microsoft.com/office/powerpoint/2010/main" val="2142700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円形吹き出し 5"/>
          <p:cNvSpPr/>
          <p:nvPr/>
        </p:nvSpPr>
        <p:spPr>
          <a:xfrm flipH="1" flipV="1">
            <a:off x="319523" y="-4"/>
            <a:ext cx="7453287" cy="3368037"/>
          </a:xfrm>
          <a:prstGeom prst="wedgeEllipseCallout">
            <a:avLst>
              <a:gd name="adj1" fmla="val -19982"/>
              <a:gd name="adj2" fmla="val -82428"/>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646006" y="274637"/>
            <a:ext cx="6740191" cy="2946161"/>
          </a:xfrm>
        </p:spPr>
        <p:txBody>
          <a:bodyPr>
            <a:noAutofit/>
          </a:bodyPr>
          <a:lstStyle/>
          <a:p>
            <a:r>
              <a:rPr lang="ja-JP" altLang="en-US" sz="5400" dirty="0" smtClean="0"/>
              <a:t>そもそもお墓って</a:t>
            </a:r>
            <a:r>
              <a:rPr lang="en-US" altLang="ja-JP" sz="5400" dirty="0" smtClean="0"/>
              <a:t/>
            </a:r>
            <a:br>
              <a:rPr lang="en-US" altLang="ja-JP" sz="5400" dirty="0" smtClean="0"/>
            </a:br>
            <a:r>
              <a:rPr lang="ja-JP" altLang="en-US" sz="5400" dirty="0" smtClean="0"/>
              <a:t>どういうもの</a:t>
            </a:r>
            <a:r>
              <a:rPr lang="en-US" altLang="ja-JP" sz="5400" dirty="0" smtClean="0"/>
              <a:t>…</a:t>
            </a:r>
            <a:r>
              <a:rPr lang="ja-JP" altLang="en-US" sz="5400" dirty="0" smtClean="0"/>
              <a:t>？</a:t>
            </a:r>
            <a:endParaRPr kumimoji="1" lang="ja-JP" altLang="en-US" sz="5400" dirty="0"/>
          </a:p>
        </p:txBody>
      </p:sp>
      <p:pic>
        <p:nvPicPr>
          <p:cNvPr id="5" name="図 4"/>
          <p:cNvPicPr>
            <a:picLocks noChangeAspect="1"/>
          </p:cNvPicPr>
          <p:nvPr/>
        </p:nvPicPr>
        <p:blipFill>
          <a:blip r:embed="rId3"/>
          <a:stretch>
            <a:fillRect/>
          </a:stretch>
        </p:blipFill>
        <p:spPr>
          <a:xfrm>
            <a:off x="4494546" y="2208546"/>
            <a:ext cx="4649453" cy="4649453"/>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6006" y="3699927"/>
            <a:ext cx="2463118" cy="2836805"/>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6</a:t>
            </a:fld>
            <a:endParaRPr kumimoji="1" lang="ja-JP" altLang="en-US"/>
          </a:p>
        </p:txBody>
      </p:sp>
    </p:spTree>
    <p:extLst>
      <p:ext uri="{BB962C8B-B14F-4D97-AF65-F5344CB8AC3E}">
        <p14:creationId xmlns:p14="http://schemas.microsoft.com/office/powerpoint/2010/main" val="4041388269"/>
      </p:ext>
    </p:extLst>
  </p:cSld>
  <p:clrMapOvr>
    <a:masterClrMapping/>
  </p:clrMapOvr>
  <mc:AlternateContent xmlns:mc="http://schemas.openxmlformats.org/markup-compatibility/2006" xmlns:p14="http://schemas.microsoft.com/office/powerpoint/2010/main">
    <mc:Choice Requires="p14">
      <p:transition spd="slow" p14:dur="2000" advTm="5112"/>
    </mc:Choice>
    <mc:Fallback xmlns="">
      <p:transition xmlns:p14="http://schemas.microsoft.com/office/powerpoint/2010/main" spd="slow" advTm="5112"/>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8" name="直線コネクタ 7"/>
          <p:cNvCxnSpPr/>
          <p:nvPr/>
        </p:nvCxnSpPr>
        <p:spPr>
          <a:xfrm>
            <a:off x="1114865" y="1221009"/>
            <a:ext cx="4298270"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a:xfrm>
            <a:off x="1472696" y="274638"/>
            <a:ext cx="5501587" cy="1143000"/>
          </a:xfrm>
        </p:spPr>
        <p:txBody>
          <a:bodyPr>
            <a:normAutofit/>
          </a:bodyPr>
          <a:lstStyle/>
          <a:p>
            <a:pPr algn="l"/>
            <a:r>
              <a:rPr lang="ja-JP" altLang="en-US" dirty="0" smtClean="0"/>
              <a:t>墓地費用（一般）</a:t>
            </a:r>
            <a:endParaRPr kumimoji="1" lang="ja-JP" altLang="en-US" dirty="0"/>
          </a:p>
        </p:txBody>
      </p:sp>
      <p:sp>
        <p:nvSpPr>
          <p:cNvPr id="3" name="コンテンツ プレースホルダー 2"/>
          <p:cNvSpPr>
            <a:spLocks noGrp="1"/>
          </p:cNvSpPr>
          <p:nvPr>
            <p:ph idx="1"/>
          </p:nvPr>
        </p:nvSpPr>
        <p:spPr>
          <a:xfrm>
            <a:off x="1485900" y="1600201"/>
            <a:ext cx="6172200" cy="3918760"/>
          </a:xfrm>
        </p:spPr>
        <p:txBody>
          <a:bodyPr>
            <a:normAutofit/>
          </a:bodyPr>
          <a:lstStyle/>
          <a:p>
            <a:pPr marL="0" indent="0">
              <a:buNone/>
            </a:pPr>
            <a:endParaRPr kumimoji="1" lang="ja-JP" altLang="en-US" dirty="0"/>
          </a:p>
        </p:txBody>
      </p:sp>
      <p:sp>
        <p:nvSpPr>
          <p:cNvPr id="10" name="テキスト ボックス 9"/>
          <p:cNvSpPr txBox="1"/>
          <p:nvPr/>
        </p:nvSpPr>
        <p:spPr>
          <a:xfrm>
            <a:off x="1596792" y="5467863"/>
            <a:ext cx="804934" cy="954107"/>
          </a:xfrm>
          <a:prstGeom prst="rect">
            <a:avLst/>
          </a:prstGeom>
          <a:noFill/>
        </p:spPr>
        <p:txBody>
          <a:bodyPr wrap="square" rtlCol="0">
            <a:spAutoFit/>
          </a:bodyPr>
          <a:lstStyle/>
          <a:p>
            <a:pPr algn="ctr"/>
            <a:r>
              <a:rPr lang="ja-JP" altLang="en-US" sz="2800" dirty="0">
                <a:solidFill>
                  <a:srgbClr val="FFFFFF"/>
                </a:solidFill>
              </a:rPr>
              <a:t>仮説</a:t>
            </a:r>
          </a:p>
        </p:txBody>
      </p:sp>
      <p:sp>
        <p:nvSpPr>
          <p:cNvPr id="21" name="テキスト ボックス 20"/>
          <p:cNvSpPr txBox="1"/>
          <p:nvPr/>
        </p:nvSpPr>
        <p:spPr>
          <a:xfrm>
            <a:off x="6191086" y="4436813"/>
            <a:ext cx="1627496" cy="3693319"/>
          </a:xfrm>
          <a:prstGeom prst="rect">
            <a:avLst/>
          </a:prstGeom>
          <a:noFill/>
        </p:spPr>
        <p:txBody>
          <a:bodyPr wrap="square" rtlCol="0">
            <a:spAutoFit/>
          </a:bodyPr>
          <a:lstStyle/>
          <a:p>
            <a:pPr algn="ctr"/>
            <a:r>
              <a:rPr lang="ja-JP" altLang="ja-JP" sz="2400" dirty="0"/>
              <a:t>有効期間を</a:t>
            </a:r>
            <a:endParaRPr lang="en-US" altLang="ja-JP" sz="2400" dirty="0"/>
          </a:p>
          <a:p>
            <a:pPr algn="ctr"/>
            <a:r>
              <a:rPr lang="ja-JP" altLang="ja-JP" sz="2400" dirty="0"/>
              <a:t>過ぎて承継者がいなければ合祀墓</a:t>
            </a:r>
            <a:endParaRPr lang="en-US" altLang="ja-JP" sz="2400" dirty="0"/>
          </a:p>
          <a:p>
            <a:pPr algn="ctr"/>
            <a:r>
              <a:rPr lang="ja-JP" altLang="ja-JP" sz="2400" dirty="0"/>
              <a:t>（集合墓）</a:t>
            </a:r>
            <a:endParaRPr lang="en-US" altLang="ja-JP" sz="2400" dirty="0"/>
          </a:p>
          <a:p>
            <a:pPr algn="ctr"/>
            <a:r>
              <a:rPr lang="ja-JP" altLang="ja-JP" sz="2400" dirty="0"/>
              <a:t>に合祀</a:t>
            </a:r>
            <a:r>
              <a:rPr lang="ja-JP" altLang="en-US" sz="2400" dirty="0"/>
              <a:t>される。</a:t>
            </a:r>
            <a:endParaRPr lang="ja-JP" altLang="ja-JP" sz="2400" dirty="0"/>
          </a:p>
          <a:p>
            <a:endParaRPr lang="ja-JP" altLang="en-US" dirty="0"/>
          </a:p>
        </p:txBody>
      </p:sp>
      <p:sp>
        <p:nvSpPr>
          <p:cNvPr id="22" name="テキスト ボックス 21"/>
          <p:cNvSpPr txBox="1"/>
          <p:nvPr/>
        </p:nvSpPr>
        <p:spPr>
          <a:xfrm>
            <a:off x="4686390" y="5650933"/>
            <a:ext cx="1453487" cy="646331"/>
          </a:xfrm>
          <a:prstGeom prst="rect">
            <a:avLst/>
          </a:prstGeom>
          <a:noFill/>
        </p:spPr>
        <p:txBody>
          <a:bodyPr wrap="square" rtlCol="0">
            <a:spAutoFit/>
          </a:bodyPr>
          <a:lstStyle/>
          <a:p>
            <a:r>
              <a:rPr lang="ja-JP" altLang="en-US" dirty="0"/>
              <a:t>参考：いいお墓</a:t>
            </a:r>
          </a:p>
        </p:txBody>
      </p:sp>
      <p:sp>
        <p:nvSpPr>
          <p:cNvPr id="29" name="フローチャート: 結合子 28"/>
          <p:cNvSpPr/>
          <p:nvPr/>
        </p:nvSpPr>
        <p:spPr>
          <a:xfrm>
            <a:off x="1109950" y="2167381"/>
            <a:ext cx="1746974" cy="2270490"/>
          </a:xfrm>
          <a:prstGeom prst="flowChartConnecto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ja-JP" dirty="0"/>
              <a:t>永代使用料</a:t>
            </a:r>
            <a:endParaRPr lang="en-US" altLang="ja-JP" dirty="0"/>
          </a:p>
          <a:p>
            <a:pPr algn="ctr"/>
            <a:r>
              <a:rPr lang="en-US" altLang="ja-JP" dirty="0"/>
              <a:t>770,000</a:t>
            </a:r>
            <a:r>
              <a:rPr lang="ja-JP" altLang="en-US" dirty="0"/>
              <a:t>円</a:t>
            </a:r>
          </a:p>
        </p:txBody>
      </p:sp>
      <p:sp>
        <p:nvSpPr>
          <p:cNvPr id="30" name="フローチャート: 結合子 29"/>
          <p:cNvSpPr/>
          <p:nvPr/>
        </p:nvSpPr>
        <p:spPr>
          <a:xfrm>
            <a:off x="2780454" y="1540439"/>
            <a:ext cx="2581280" cy="3337515"/>
          </a:xfrm>
          <a:prstGeom prst="flowChartConnecto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墓石建設費</a:t>
            </a:r>
            <a:endParaRPr lang="en-US" altLang="ja-JP" dirty="0"/>
          </a:p>
          <a:p>
            <a:pPr algn="ctr"/>
            <a:r>
              <a:rPr lang="en-US" altLang="ja-JP" dirty="0"/>
              <a:t>1,340,000</a:t>
            </a:r>
            <a:r>
              <a:rPr lang="ja-JP" altLang="en-US" dirty="0"/>
              <a:t>円</a:t>
            </a:r>
          </a:p>
        </p:txBody>
      </p:sp>
      <p:sp>
        <p:nvSpPr>
          <p:cNvPr id="31" name="フローチャート: 結合子 30"/>
          <p:cNvSpPr/>
          <p:nvPr/>
        </p:nvSpPr>
        <p:spPr>
          <a:xfrm>
            <a:off x="5317953" y="2516937"/>
            <a:ext cx="1125829" cy="1447752"/>
          </a:xfrm>
          <a:prstGeom prst="flowChartConnecto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管理費</a:t>
            </a:r>
            <a:endParaRPr lang="en-US" altLang="ja-JP" dirty="0"/>
          </a:p>
          <a:p>
            <a:pPr algn="ctr"/>
            <a:r>
              <a:rPr lang="en-US" altLang="ja-JP" dirty="0"/>
              <a:t>10,000</a:t>
            </a:r>
            <a:r>
              <a:rPr lang="ja-JP" altLang="en-US" dirty="0"/>
              <a:t>円</a:t>
            </a:r>
          </a:p>
        </p:txBody>
      </p:sp>
      <p:sp>
        <p:nvSpPr>
          <p:cNvPr id="32" name="フローチャート: 結合子 31"/>
          <p:cNvSpPr/>
          <p:nvPr/>
        </p:nvSpPr>
        <p:spPr>
          <a:xfrm>
            <a:off x="6433671" y="2301562"/>
            <a:ext cx="1473707" cy="1878502"/>
          </a:xfrm>
          <a:prstGeom prst="flowChartConnecto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その他</a:t>
            </a:r>
            <a:endParaRPr lang="en-US" altLang="ja-JP" dirty="0"/>
          </a:p>
          <a:p>
            <a:pPr algn="ctr"/>
            <a:r>
              <a:rPr lang="en-US" altLang="ja-JP" dirty="0"/>
              <a:t>50,000</a:t>
            </a:r>
            <a:r>
              <a:rPr lang="ja-JP" altLang="en-US" dirty="0"/>
              <a:t>円</a:t>
            </a:r>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60</a:t>
            </a:fld>
            <a:endParaRPr kumimoji="1" lang="ja-JP" altLang="en-US"/>
          </a:p>
        </p:txBody>
      </p:sp>
    </p:spTree>
    <p:extLst>
      <p:ext uri="{BB962C8B-B14F-4D97-AF65-F5344CB8AC3E}">
        <p14:creationId xmlns:p14="http://schemas.microsoft.com/office/powerpoint/2010/main" val="730886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寺院境内墓地</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寺院境内墓地（檀信徒）は「</a:t>
            </a:r>
            <a:r>
              <a:rPr lang="ja-JP" altLang="en-US" dirty="0" smtClean="0"/>
              <a:t>寺院に所属する人をいい、檀徒とはそのなかでも、継続的にその寺院で仏事をいとなむもの」</a:t>
            </a:r>
            <a:endParaRPr lang="en-US" altLang="ja-JP" dirty="0" smtClean="0"/>
          </a:p>
          <a:p>
            <a:r>
              <a:rPr lang="ja-JP" altLang="en-US" dirty="0" smtClean="0"/>
              <a:t>一般的には、「檀家」とはその寺にお墓を持っている家のこと。</a:t>
            </a:r>
            <a:endParaRPr lang="en-US" altLang="ja-JP" dirty="0" smtClean="0"/>
          </a:p>
          <a:p>
            <a:r>
              <a:rPr lang="ja-JP" altLang="en-US" dirty="0"/>
              <a:t>「</a:t>
            </a:r>
            <a:r>
              <a:rPr lang="ja-JP" altLang="en-US" dirty="0" smtClean="0"/>
              <a:t>信徒」とはそのお寺にお墓はないけれども、葬儀、法事などをおまかせする人のことをいっていることが多い。 </a:t>
            </a:r>
            <a:endParaRPr lang="en-US" altLang="ja-JP" dirty="0" smtClean="0"/>
          </a:p>
          <a:p>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61</a:t>
            </a:fld>
            <a:endParaRPr kumimoji="1" lang="ja-JP" altLang="en-US"/>
          </a:p>
        </p:txBody>
      </p:sp>
    </p:spTree>
    <p:extLst>
      <p:ext uri="{BB962C8B-B14F-4D97-AF65-F5344CB8AC3E}">
        <p14:creationId xmlns:p14="http://schemas.microsoft.com/office/powerpoint/2010/main" val="19689413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墓の種類</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kumimoji="1" lang="ja-JP" altLang="en-US" sz="2000" b="1" dirty="0" smtClean="0"/>
              <a:t>散骨</a:t>
            </a:r>
            <a:r>
              <a:rPr kumimoji="1" lang="ja-JP" altLang="en-US" sz="2000" dirty="0" smtClean="0"/>
              <a:t>・・</a:t>
            </a:r>
            <a:r>
              <a:rPr lang="ja-JP" altLang="ja-JP" sz="2000" b="1" dirty="0"/>
              <a:t>自然葬</a:t>
            </a:r>
            <a:r>
              <a:rPr lang="ja-JP" altLang="ja-JP" sz="2000" dirty="0"/>
              <a:t> </a:t>
            </a:r>
            <a:r>
              <a:rPr lang="ja-JP" altLang="en-US" sz="2000" dirty="0" smtClean="0"/>
              <a:t>ともいう</a:t>
            </a:r>
            <a:r>
              <a:rPr lang="ja-JP" altLang="en-US" sz="2000" dirty="0"/>
              <a:t>。</a:t>
            </a:r>
            <a:r>
              <a:rPr lang="ja-JP" altLang="ja-JP" sz="2000" dirty="0" smtClean="0">
                <a:hlinkClick r:id="rId2" tooltip="墓"/>
              </a:rPr>
              <a:t>墓</a:t>
            </a:r>
            <a:r>
              <a:rPr lang="ja-JP" altLang="ja-JP" sz="2000" dirty="0"/>
              <a:t>でなく</a:t>
            </a:r>
            <a:r>
              <a:rPr lang="ja-JP" altLang="ja-JP" sz="2000" dirty="0">
                <a:hlinkClick r:id="rId3" tooltip="海"/>
              </a:rPr>
              <a:t>海</a:t>
            </a:r>
            <a:r>
              <a:rPr lang="ja-JP" altLang="ja-JP" sz="2000" dirty="0"/>
              <a:t>や</a:t>
            </a:r>
            <a:r>
              <a:rPr lang="ja-JP" altLang="ja-JP" sz="2000" dirty="0">
                <a:hlinkClick r:id="rId4" tooltip="山"/>
              </a:rPr>
              <a:t>山</a:t>
            </a:r>
            <a:r>
              <a:rPr lang="ja-JP" altLang="ja-JP" sz="2000" dirty="0"/>
              <a:t>などに</a:t>
            </a:r>
            <a:r>
              <a:rPr lang="ja-JP" altLang="ja-JP" sz="2000" dirty="0">
                <a:hlinkClick r:id="rId5" tooltip="遺体"/>
              </a:rPr>
              <a:t>遺体</a:t>
            </a:r>
            <a:r>
              <a:rPr lang="ja-JP" altLang="ja-JP" sz="2000" dirty="0"/>
              <a:t>や</a:t>
            </a:r>
            <a:r>
              <a:rPr lang="ja-JP" altLang="ja-JP" sz="2000" dirty="0">
                <a:hlinkClick r:id="rId6" tooltip="遺灰"/>
              </a:rPr>
              <a:t>遺灰</a:t>
            </a:r>
            <a:r>
              <a:rPr lang="ja-JP" altLang="ja-JP" sz="2000" dirty="0"/>
              <a:t>を還す</a:t>
            </a:r>
            <a:r>
              <a:rPr lang="ja-JP" altLang="ja-JP" sz="2000" dirty="0" smtClean="0"/>
              <a:t>こと</a:t>
            </a:r>
            <a:r>
              <a:rPr lang="ja-JP" altLang="en-US" sz="2000" dirty="0" smtClean="0"/>
              <a:t>。</a:t>
            </a:r>
            <a:endParaRPr lang="en-US" altLang="ja-JP" sz="2000" dirty="0" smtClean="0"/>
          </a:p>
          <a:p>
            <a:pPr marL="0" indent="0">
              <a:buNone/>
            </a:pPr>
            <a:r>
              <a:rPr kumimoji="1" lang="en-US" altLang="ja-JP" sz="2000" dirty="0"/>
              <a:t>	</a:t>
            </a:r>
            <a:r>
              <a:rPr kumimoji="1" lang="en-US" altLang="ja-JP" sz="2000" dirty="0" smtClean="0"/>
              <a:t>	</a:t>
            </a:r>
            <a:r>
              <a:rPr lang="ja-JP" altLang="en-US" sz="1800" dirty="0"/>
              <a:t>もともと自然葬は</a:t>
            </a:r>
            <a:r>
              <a:rPr lang="ja-JP" altLang="en-US" sz="1800" dirty="0" smtClean="0"/>
              <a:t>、</a:t>
            </a:r>
            <a:r>
              <a:rPr lang="ja-JP" altLang="en-US" sz="1800" dirty="0"/>
              <a:t/>
            </a:r>
            <a:br>
              <a:rPr lang="ja-JP" altLang="en-US" sz="1800" dirty="0"/>
            </a:br>
            <a:r>
              <a:rPr lang="ja-JP" altLang="en-US" sz="1800" dirty="0"/>
              <a:t>１</a:t>
            </a:r>
            <a:r>
              <a:rPr lang="en-US" altLang="ja-JP" sz="1800" dirty="0"/>
              <a:t>.</a:t>
            </a:r>
            <a:r>
              <a:rPr lang="ja-JP" altLang="en-US" sz="1800" dirty="0"/>
              <a:t>葬儀される側の「自然へ帰りたい」という思いを叶えるために生まれた散骨。</a:t>
            </a:r>
            <a:br>
              <a:rPr lang="ja-JP" altLang="en-US" sz="1800" dirty="0"/>
            </a:br>
            <a:r>
              <a:rPr lang="ja-JP" altLang="en-US" sz="1800" dirty="0"/>
              <a:t>２</a:t>
            </a:r>
            <a:r>
              <a:rPr lang="en-US" altLang="ja-JP" sz="1800" dirty="0"/>
              <a:t>.</a:t>
            </a:r>
            <a:r>
              <a:rPr lang="ja-JP" altLang="en-US" sz="1800" dirty="0"/>
              <a:t>環境を守るため墓地に人工物をおかず里山を保護しようという理念から生まれたケース。</a:t>
            </a:r>
            <a:br>
              <a:rPr lang="ja-JP" altLang="en-US" sz="1800" dirty="0"/>
            </a:br>
            <a:r>
              <a:rPr lang="en-US" altLang="ja-JP" sz="1800" dirty="0">
                <a:hlinkClick r:id="rId7"/>
              </a:rPr>
              <a:t>http://</a:t>
            </a:r>
            <a:r>
              <a:rPr lang="en-US" altLang="ja-JP" sz="1800" dirty="0" smtClean="0">
                <a:hlinkClick r:id="rId7"/>
              </a:rPr>
              <a:t>archive.is/20121128025823/kazokubotoke.blogspot.com/2011/02/blog-post_07.html#selection-555.1-571.1</a:t>
            </a:r>
            <a:r>
              <a:rPr lang="ja-JP" altLang="en-US" sz="1800" dirty="0" smtClean="0"/>
              <a:t>　</a:t>
            </a:r>
            <a:endParaRPr kumimoji="1" lang="en-US" altLang="ja-JP" sz="1800" dirty="0" smtClean="0"/>
          </a:p>
          <a:p>
            <a:r>
              <a:rPr kumimoji="1" lang="ja-JP" altLang="en-US" sz="2000" b="1" dirty="0" smtClean="0"/>
              <a:t>インターネット墓地</a:t>
            </a:r>
            <a:r>
              <a:rPr kumimoji="1" lang="ja-JP" altLang="en-US" sz="2000" dirty="0" smtClean="0"/>
              <a:t>・・</a:t>
            </a:r>
            <a:r>
              <a:rPr lang="ja-JP" altLang="en-US" sz="2000" dirty="0" smtClean="0"/>
              <a:t>お墓</a:t>
            </a:r>
            <a:r>
              <a:rPr lang="ja-JP" altLang="en-US" sz="2000" dirty="0"/>
              <a:t>の写真を</a:t>
            </a:r>
            <a:r>
              <a:rPr lang="ja-JP" altLang="en-US" sz="2000" dirty="0" smtClean="0"/>
              <a:t>登録</a:t>
            </a:r>
            <a:r>
              <a:rPr lang="ja-JP" altLang="en-US" sz="2000" dirty="0"/>
              <a:t>→</a:t>
            </a:r>
            <a:r>
              <a:rPr lang="ja-JP" altLang="en-US" sz="2000" dirty="0" smtClean="0"/>
              <a:t>いつ</a:t>
            </a:r>
            <a:r>
              <a:rPr lang="ja-JP" altLang="en-US" sz="2000" dirty="0"/>
              <a:t>でも</a:t>
            </a:r>
            <a:r>
              <a:rPr lang="ja-JP" altLang="en-US" sz="2000" dirty="0" smtClean="0"/>
              <a:t>、どこ</a:t>
            </a:r>
            <a:r>
              <a:rPr lang="ja-JP" altLang="en-US" sz="2000" dirty="0"/>
              <a:t>から</a:t>
            </a:r>
            <a:r>
              <a:rPr lang="ja-JP" altLang="en-US" sz="2000" dirty="0" smtClean="0"/>
              <a:t>でも、</a:t>
            </a:r>
            <a:r>
              <a:rPr lang="ja-JP" altLang="en-US" sz="2000" dirty="0"/>
              <a:t>お墓と故人の情報を画面に呼び出して、四季の花に囲まれた中で焼香や献花・供物で</a:t>
            </a:r>
            <a:r>
              <a:rPr lang="ja-JP" altLang="en-US" sz="2000" dirty="0" smtClean="0"/>
              <a:t>供養</a:t>
            </a:r>
            <a:r>
              <a:rPr lang="ja-JP" altLang="en-US" sz="2000" dirty="0"/>
              <a:t>可能</a:t>
            </a:r>
            <a:r>
              <a:rPr lang="ja-JP" altLang="en-US" sz="2000" dirty="0" smtClean="0"/>
              <a:t>。</a:t>
            </a:r>
            <a:r>
              <a:rPr lang="ja-JP" altLang="en-US" sz="2000" dirty="0"/>
              <a:t>故人の写真や経歴等を登録して、好きな時に呼び出して偲ぶ</a:t>
            </a:r>
            <a:r>
              <a:rPr lang="ja-JP" altLang="en-US" sz="2000" dirty="0" smtClean="0"/>
              <a:t>ことも可能。 </a:t>
            </a:r>
            <a:r>
              <a:rPr lang="ja-JP" altLang="en-US" sz="2000" dirty="0" err="1"/>
              <a:t>お経を</a:t>
            </a:r>
            <a:r>
              <a:rPr lang="ja-JP" altLang="en-US" sz="2000" dirty="0"/>
              <a:t>あげることや、故人の好きだった曲をささげることも</a:t>
            </a:r>
            <a:r>
              <a:rPr lang="ja-JP" altLang="en-US" sz="2000" dirty="0" smtClean="0"/>
              <a:t>自由。</a:t>
            </a:r>
            <a:r>
              <a:rPr lang="ja-JP" altLang="en-US" sz="1600" dirty="0" smtClean="0"/>
              <a:t>アイキャン株式会社　</a:t>
            </a:r>
            <a:r>
              <a:rPr lang="en-US" altLang="ja-JP" sz="1600" dirty="0" smtClean="0"/>
              <a:t>HP</a:t>
            </a:r>
            <a:r>
              <a:rPr lang="ja-JP" altLang="en-US" sz="1600" dirty="0" smtClean="0"/>
              <a:t>より　</a:t>
            </a:r>
            <a:r>
              <a:rPr lang="en-US" altLang="ja-JP" sz="1600" dirty="0" smtClean="0">
                <a:hlinkClick r:id="rId8"/>
              </a:rPr>
              <a:t>http</a:t>
            </a:r>
            <a:r>
              <a:rPr lang="en-US" altLang="ja-JP" sz="1600" dirty="0">
                <a:hlinkClick r:id="rId8"/>
              </a:rPr>
              <a:t>://</a:t>
            </a:r>
            <a:r>
              <a:rPr lang="en-US" altLang="ja-JP" sz="1600" dirty="0" smtClean="0">
                <a:hlinkClick r:id="rId8"/>
              </a:rPr>
              <a:t>www.i-can.jp/sousou/nethakamairi.htm</a:t>
            </a:r>
            <a:r>
              <a:rPr lang="ja-JP" altLang="en-US" sz="1600" dirty="0" smtClean="0"/>
              <a:t>　</a:t>
            </a:r>
            <a:endParaRPr lang="en-US" altLang="ja-JP" sz="1600" dirty="0" smtClean="0"/>
          </a:p>
          <a:p>
            <a:r>
              <a:rPr lang="ja-JP" altLang="en-US" sz="1600" b="1" dirty="0"/>
              <a:t>お墓参り</a:t>
            </a:r>
            <a:r>
              <a:rPr lang="ja-JP" altLang="en-US" sz="1600" b="1" dirty="0" smtClean="0"/>
              <a:t>代行も↑</a:t>
            </a:r>
            <a:endParaRPr lang="en-US" altLang="ja-JP" sz="2000" dirty="0" smtClean="0"/>
          </a:p>
          <a:p>
            <a:r>
              <a:rPr kumimoji="1" lang="ja-JP" altLang="en-US" sz="2000" dirty="0" smtClean="0"/>
              <a:t>樹木葬・・・</a:t>
            </a:r>
            <a:r>
              <a:rPr lang="ja-JP" altLang="en-US" sz="2000" dirty="0" smtClean="0"/>
              <a:t>故人</a:t>
            </a:r>
            <a:r>
              <a:rPr lang="ja-JP" altLang="en-US" sz="2000" dirty="0"/>
              <a:t>の遺灰をまいた場所に記念の木を</a:t>
            </a:r>
            <a:r>
              <a:rPr lang="ja-JP" altLang="en-US" sz="2000" dirty="0" smtClean="0"/>
              <a:t>植える</a:t>
            </a:r>
            <a:endParaRPr kumimoji="1" lang="ja-JP" altLang="en-US" sz="2000"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62</a:t>
            </a:fld>
            <a:endParaRPr kumimoji="1" lang="ja-JP" altLang="en-US"/>
          </a:p>
        </p:txBody>
      </p:sp>
    </p:spTree>
    <p:extLst>
      <p:ext uri="{BB962C8B-B14F-4D97-AF65-F5344CB8AC3E}">
        <p14:creationId xmlns:p14="http://schemas.microsoft.com/office/powerpoint/2010/main" val="944028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ja-JP" dirty="0" smtClean="0"/>
              <a:t>権利</a:t>
            </a:r>
            <a:r>
              <a:rPr lang="ja-JP" altLang="en-US" dirty="0" smtClean="0"/>
              <a:t>・</a:t>
            </a:r>
            <a:r>
              <a:rPr lang="ja-JP" altLang="ja-JP" dirty="0" smtClean="0"/>
              <a:t>伝承</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pPr marL="0" indent="0">
              <a:buNone/>
            </a:pPr>
            <a:r>
              <a:rPr lang="ja-JP" altLang="ja-JP" dirty="0"/>
              <a:t>『使用権入手費用（永代使用料）＋墓石建設費＋管理費</a:t>
            </a:r>
            <a:r>
              <a:rPr lang="ja-JP" altLang="ja-JP" dirty="0" smtClean="0"/>
              <a:t>』</a:t>
            </a:r>
            <a:endParaRPr lang="en-US" altLang="ja-JP" dirty="0" smtClean="0"/>
          </a:p>
          <a:p>
            <a:pPr marL="0" indent="0">
              <a:buNone/>
            </a:pPr>
            <a:r>
              <a:rPr lang="ja-JP" altLang="ja-JP" dirty="0"/>
              <a:t>※管理費の支払いが一定期間途絶えると使用権が</a:t>
            </a:r>
            <a:r>
              <a:rPr lang="ja-JP" altLang="ja-JP" dirty="0" smtClean="0"/>
              <a:t>消滅</a:t>
            </a:r>
            <a:endParaRPr lang="en-US" altLang="ja-JP" dirty="0" smtClean="0"/>
          </a:p>
          <a:p>
            <a:pPr marL="0" indent="0">
              <a:buNone/>
            </a:pPr>
            <a:endParaRPr kumimoji="1" lang="en-US" altLang="ja-JP" dirty="0"/>
          </a:p>
          <a:p>
            <a:pPr marL="0" indent="0">
              <a:buNone/>
            </a:pPr>
            <a:r>
              <a:rPr lang="ja-JP" altLang="ja-JP" dirty="0"/>
              <a:t>永代供養墓（有期限墓地や継承者不在でも墓地が継続する限り永続）</a:t>
            </a:r>
          </a:p>
          <a:p>
            <a:pPr marL="0" indent="0">
              <a:buNone/>
            </a:pPr>
            <a:r>
              <a:rPr lang="ja-JP" altLang="ja-JP" dirty="0" smtClean="0"/>
              <a:t>↳</a:t>
            </a:r>
            <a:r>
              <a:rPr lang="ja-JP" altLang="ja-JP" dirty="0"/>
              <a:t>一定期間は墓を存続</a:t>
            </a:r>
          </a:p>
          <a:p>
            <a:pPr marL="0" indent="0">
              <a:buNone/>
            </a:pPr>
            <a:r>
              <a:rPr lang="ja-JP" altLang="ja-JP" dirty="0" smtClean="0"/>
              <a:t>↳</a:t>
            </a:r>
            <a:r>
              <a:rPr lang="ja-JP" altLang="ja-JP" dirty="0"/>
              <a:t>有効期間を過ぎて承継者がいなければ合祀墓（集合墓）に合祀</a:t>
            </a: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63</a:t>
            </a:fld>
            <a:endParaRPr kumimoji="1" lang="ja-JP" altLang="en-US"/>
          </a:p>
        </p:txBody>
      </p:sp>
    </p:spTree>
    <p:extLst>
      <p:ext uri="{BB962C8B-B14F-4D97-AF65-F5344CB8AC3E}">
        <p14:creationId xmlns:p14="http://schemas.microsoft.com/office/powerpoint/2010/main" val="99535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3568" y="692698"/>
            <a:ext cx="7772400" cy="1470025"/>
          </a:xfrm>
        </p:spPr>
        <p:txBody>
          <a:bodyPr/>
          <a:lstStyle/>
          <a:p>
            <a:r>
              <a:rPr kumimoji="1" lang="ja-JP" altLang="en-US" dirty="0" smtClean="0"/>
              <a:t>特殊な例：多摩ニュータウン</a:t>
            </a:r>
            <a:endParaRPr kumimoji="1" lang="ja-JP" altLang="en-US" dirty="0"/>
          </a:p>
        </p:txBody>
      </p:sp>
      <p:sp>
        <p:nvSpPr>
          <p:cNvPr id="3" name="サブタイトル 2"/>
          <p:cNvSpPr>
            <a:spLocks noGrp="1"/>
          </p:cNvSpPr>
          <p:nvPr>
            <p:ph type="subTitle" idx="1"/>
          </p:nvPr>
        </p:nvSpPr>
        <p:spPr>
          <a:xfrm>
            <a:off x="1115616" y="2204864"/>
            <a:ext cx="7128792" cy="3960440"/>
          </a:xfrm>
        </p:spPr>
        <p:txBody>
          <a:bodyPr>
            <a:normAutofit fontScale="77500" lnSpcReduction="20000"/>
          </a:bodyPr>
          <a:lstStyle/>
          <a:p>
            <a:endParaRPr lang="ja-JP" altLang="ja-JP" dirty="0"/>
          </a:p>
          <a:p>
            <a:r>
              <a:rPr lang="ja-JP" altLang="ja-JP" dirty="0"/>
              <a:t>墓地の開発は行なわれているが、それは</a:t>
            </a:r>
            <a:r>
              <a:rPr lang="en-US" altLang="ja-JP" dirty="0"/>
              <a:t>1940</a:t>
            </a:r>
            <a:r>
              <a:rPr lang="ja-JP" altLang="ja-JP" dirty="0"/>
              <a:t>年代から増え続ける墓地需要に対処するためのものであり、多摩ニュータウン開発との関連性は疑わしい</a:t>
            </a:r>
            <a:r>
              <a:rPr lang="ja-JP" altLang="ja-JP" dirty="0" smtClean="0"/>
              <a:t>。</a:t>
            </a:r>
            <a:endParaRPr lang="en-US" altLang="ja-JP" dirty="0" smtClean="0"/>
          </a:p>
          <a:p>
            <a:endParaRPr lang="en-US" altLang="ja-JP" dirty="0"/>
          </a:p>
          <a:p>
            <a:r>
              <a:rPr lang="ja-JP" altLang="en-US" dirty="0" smtClean="0"/>
              <a:t>井上清「庭園式墓地の再検討」</a:t>
            </a:r>
            <a:r>
              <a:rPr lang="en-US" altLang="ja-JP" dirty="0" smtClean="0"/>
              <a:t>『</a:t>
            </a:r>
            <a:r>
              <a:rPr lang="ja-JP" altLang="en-US" dirty="0" smtClean="0"/>
              <a:t>公園緑地</a:t>
            </a:r>
            <a:r>
              <a:rPr lang="en-US" altLang="ja-JP" dirty="0" smtClean="0"/>
              <a:t>』1</a:t>
            </a:r>
            <a:r>
              <a:rPr lang="ja-JP" altLang="en-US" dirty="0" smtClean="0"/>
              <a:t>巻３号</a:t>
            </a:r>
            <a:r>
              <a:rPr lang="ja-JP" altLang="en-US" dirty="0"/>
              <a:t>　</a:t>
            </a:r>
            <a:r>
              <a:rPr lang="en-US" altLang="ja-JP" dirty="0" smtClean="0"/>
              <a:t>1937</a:t>
            </a:r>
            <a:r>
              <a:rPr lang="ja-JP" altLang="en-US" dirty="0" smtClean="0"/>
              <a:t>年</a:t>
            </a:r>
            <a:endParaRPr lang="ja-JP" altLang="ja-JP" dirty="0"/>
          </a:p>
          <a:p>
            <a:r>
              <a:rPr lang="en-US" altLang="ja-JP" dirty="0"/>
              <a:t> </a:t>
            </a:r>
            <a:endParaRPr lang="ja-JP" altLang="ja-JP" dirty="0"/>
          </a:p>
          <a:p>
            <a:endParaRPr lang="en-US" altLang="ja-JP" dirty="0" smtClean="0"/>
          </a:p>
          <a:p>
            <a:r>
              <a:rPr lang="en-US" altLang="ja-JP" dirty="0"/>
              <a:t> </a:t>
            </a:r>
            <a:endParaRPr lang="ja-JP" altLang="ja-JP"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64</a:t>
            </a:fld>
            <a:endParaRPr kumimoji="1" lang="ja-JP" altLang="en-US"/>
          </a:p>
        </p:txBody>
      </p:sp>
    </p:spTree>
    <p:extLst>
      <p:ext uri="{BB962C8B-B14F-4D97-AF65-F5344CB8AC3E}">
        <p14:creationId xmlns:p14="http://schemas.microsoft.com/office/powerpoint/2010/main" val="1620344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5592" y="620688"/>
            <a:ext cx="8229600" cy="1143000"/>
          </a:xfrm>
        </p:spPr>
        <p:txBody>
          <a:bodyPr>
            <a:normAutofit/>
          </a:bodyPr>
          <a:lstStyle/>
          <a:p>
            <a:r>
              <a:rPr kumimoji="1" lang="ja-JP" altLang="en-US" sz="6600" dirty="0" smtClean="0"/>
              <a:t>ニュータウン</a:t>
            </a:r>
            <a:r>
              <a:rPr lang="ja-JP" altLang="en-US" sz="6600" dirty="0"/>
              <a:t>内の</a:t>
            </a:r>
            <a:r>
              <a:rPr kumimoji="1" lang="ja-JP" altLang="en-US" sz="6600" dirty="0" smtClean="0"/>
              <a:t>墓地</a:t>
            </a:r>
            <a:endParaRPr kumimoji="1" lang="ja-JP" altLang="en-US" sz="6600" dirty="0"/>
          </a:p>
        </p:txBody>
      </p:sp>
      <p:sp>
        <p:nvSpPr>
          <p:cNvPr id="3" name="コンテンツ プレースホルダー 2"/>
          <p:cNvSpPr>
            <a:spLocks noGrp="1"/>
          </p:cNvSpPr>
          <p:nvPr>
            <p:ph idx="1"/>
          </p:nvPr>
        </p:nvSpPr>
        <p:spPr>
          <a:xfrm>
            <a:off x="683568" y="2204866"/>
            <a:ext cx="8229600" cy="1180727"/>
          </a:xfrm>
        </p:spPr>
        <p:txBody>
          <a:bodyPr>
            <a:normAutofit fontScale="92500" lnSpcReduction="20000"/>
          </a:bodyPr>
          <a:lstStyle/>
          <a:p>
            <a:pPr marL="0" indent="0">
              <a:buNone/>
            </a:pPr>
            <a:endParaRPr lang="en-US" altLang="ja-JP" dirty="0" smtClean="0"/>
          </a:p>
          <a:p>
            <a:pPr marL="0" indent="0">
              <a:buNone/>
            </a:pPr>
            <a:r>
              <a:rPr lang="ja-JP" altLang="en-US" sz="4800" dirty="0" smtClean="0"/>
              <a:t>青葉ニュータウン（港北）のみ</a:t>
            </a:r>
            <a:endParaRPr lang="en-US" altLang="ja-JP" sz="4800" dirty="0"/>
          </a:p>
          <a:p>
            <a:pPr marL="0" indent="0">
              <a:buNone/>
            </a:pPr>
            <a:endParaRPr kumimoji="1" lang="en-US" altLang="ja-JP" dirty="0" smtClean="0"/>
          </a:p>
          <a:p>
            <a:pPr marL="0" indent="0">
              <a:buNone/>
            </a:pPr>
            <a:endParaRPr lang="en-US" altLang="ja-JP" dirty="0"/>
          </a:p>
          <a:p>
            <a:pPr marL="0" indent="0">
              <a:buNone/>
            </a:pPr>
            <a:endParaRPr kumimoji="1" lang="ja-JP" altLang="en-US" dirty="0"/>
          </a:p>
        </p:txBody>
      </p:sp>
      <p:sp>
        <p:nvSpPr>
          <p:cNvPr id="4" name="テキスト ボックス 3"/>
          <p:cNvSpPr txBox="1"/>
          <p:nvPr/>
        </p:nvSpPr>
        <p:spPr>
          <a:xfrm>
            <a:off x="467545" y="4869161"/>
            <a:ext cx="8280920" cy="1723549"/>
          </a:xfrm>
          <a:prstGeom prst="rect">
            <a:avLst/>
          </a:prstGeom>
          <a:noFill/>
        </p:spPr>
        <p:txBody>
          <a:bodyPr wrap="square" rtlCol="0">
            <a:spAutoFit/>
          </a:bodyPr>
          <a:lstStyle/>
          <a:p>
            <a:r>
              <a:rPr lang="ja-JP" altLang="en-US" sz="4400" dirty="0" smtClean="0"/>
              <a:t>都市</a:t>
            </a:r>
            <a:r>
              <a:rPr lang="ja-JP" altLang="en-US" sz="4400" dirty="0"/>
              <a:t>計画サイド</a:t>
            </a:r>
            <a:r>
              <a:rPr lang="ja-JP" altLang="en-US" sz="4400" dirty="0" smtClean="0"/>
              <a:t>は</a:t>
            </a:r>
            <a:endParaRPr lang="en-US" altLang="ja-JP" sz="4400" dirty="0" smtClean="0"/>
          </a:p>
          <a:p>
            <a:r>
              <a:rPr lang="ja-JP" altLang="en-US" sz="4400" dirty="0" smtClean="0"/>
              <a:t>墓地</a:t>
            </a:r>
            <a:r>
              <a:rPr lang="ja-JP" altLang="en-US" sz="4400" dirty="0"/>
              <a:t>の開発を行って</a:t>
            </a:r>
            <a:r>
              <a:rPr lang="ja-JP" altLang="en-US" sz="4400" dirty="0" smtClean="0"/>
              <a:t>いない</a:t>
            </a:r>
            <a:endParaRPr lang="en-US" altLang="ja-JP" sz="4400" dirty="0"/>
          </a:p>
          <a:p>
            <a:endParaRPr kumimoji="1" lang="ja-JP" altLang="en-US" dirty="0"/>
          </a:p>
        </p:txBody>
      </p:sp>
      <p:sp>
        <p:nvSpPr>
          <p:cNvPr id="6" name="下矢印 5"/>
          <p:cNvSpPr/>
          <p:nvPr/>
        </p:nvSpPr>
        <p:spPr>
          <a:xfrm>
            <a:off x="2987824" y="3636890"/>
            <a:ext cx="2880320" cy="12241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D235492C-57CB-1E43-8014-2539370A9343}" type="slidenum">
              <a:rPr kumimoji="1" lang="ja-JP" altLang="en-US" smtClean="0"/>
              <a:t>65</a:t>
            </a:fld>
            <a:endParaRPr kumimoji="1" lang="ja-JP" altLang="en-US"/>
          </a:p>
        </p:txBody>
      </p:sp>
    </p:spTree>
    <p:extLst>
      <p:ext uri="{BB962C8B-B14F-4D97-AF65-F5344CB8AC3E}">
        <p14:creationId xmlns:p14="http://schemas.microsoft.com/office/powerpoint/2010/main" val="1931378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全日本墓園協会方式</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将来</a:t>
            </a:r>
            <a:r>
              <a:rPr kumimoji="1" lang="ja-JP" altLang="en-US" dirty="0" smtClean="0"/>
              <a:t>の親族世帯数の増加分</a:t>
            </a:r>
            <a:endParaRPr kumimoji="1" lang="en-US" altLang="ja-JP" dirty="0" smtClean="0"/>
          </a:p>
          <a:p>
            <a:r>
              <a:rPr kumimoji="1" lang="ja-JP" altLang="en-US" dirty="0" smtClean="0"/>
              <a:t>平均世帯人数</a:t>
            </a:r>
            <a:endParaRPr kumimoji="1" lang="en-US" altLang="ja-JP" dirty="0" smtClean="0"/>
          </a:p>
          <a:p>
            <a:r>
              <a:rPr lang="ja-JP" altLang="en-US" dirty="0" smtClean="0"/>
              <a:t>死亡率</a:t>
            </a:r>
            <a:endParaRPr lang="en-US" altLang="ja-JP" dirty="0" smtClean="0"/>
          </a:p>
          <a:p>
            <a:endParaRPr kumimoji="1" lang="en-US" altLang="ja-JP" dirty="0"/>
          </a:p>
          <a:p>
            <a:r>
              <a:rPr kumimoji="1" lang="ja-JP" altLang="en-US" dirty="0" smtClean="0"/>
              <a:t>特徴：一定期間に新たに成立した世帯の数を墓地需要量の主な対象として算出している</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66</a:t>
            </a:fld>
            <a:endParaRPr kumimoji="1" lang="ja-JP" altLang="en-US"/>
          </a:p>
        </p:txBody>
      </p:sp>
    </p:spTree>
    <p:extLst>
      <p:ext uri="{BB962C8B-B14F-4D97-AF65-F5344CB8AC3E}">
        <p14:creationId xmlns:p14="http://schemas.microsoft.com/office/powerpoint/2010/main" val="3999240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大阪府</a:t>
            </a:r>
            <a:r>
              <a:rPr lang="ja-JP" altLang="en-US" dirty="0" smtClean="0"/>
              <a:t>方式</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世帯数を基準に</a:t>
            </a:r>
            <a:endParaRPr kumimoji="1" lang="en-US" altLang="ja-JP" dirty="0" smtClean="0"/>
          </a:p>
          <a:p>
            <a:r>
              <a:rPr kumimoji="1" lang="ja-JP" altLang="en-US" dirty="0" smtClean="0"/>
              <a:t>居住地への定住性の傾向（定着係数）</a:t>
            </a:r>
            <a:endParaRPr kumimoji="1" lang="en-US" altLang="ja-JP" dirty="0" smtClean="0"/>
          </a:p>
          <a:p>
            <a:r>
              <a:rPr lang="ja-JP" altLang="en-US" dirty="0" smtClean="0"/>
              <a:t>墓地の購入意志（取得世帯率）</a:t>
            </a:r>
            <a:endParaRPr lang="en-US" altLang="ja-JP" dirty="0" smtClean="0"/>
          </a:p>
          <a:p>
            <a:r>
              <a:rPr lang="ja-JP" altLang="en-US" dirty="0" smtClean="0"/>
              <a:t>核家族化の進展と分家していく割合（傍系世帯率）</a:t>
            </a:r>
            <a:endParaRPr lang="en-US" altLang="ja-JP" dirty="0" smtClean="0"/>
          </a:p>
          <a:p>
            <a:endParaRPr kumimoji="1" lang="en-US" altLang="ja-JP" dirty="0"/>
          </a:p>
          <a:p>
            <a:r>
              <a:rPr lang="ja-JP" altLang="en-US" dirty="0" smtClean="0"/>
              <a:t>特徴：分家した世帯が１世帯につき１墓所持つことを仮定して算出</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67</a:t>
            </a:fld>
            <a:endParaRPr kumimoji="1" lang="ja-JP" altLang="en-US"/>
          </a:p>
        </p:txBody>
      </p:sp>
    </p:spTree>
    <p:extLst>
      <p:ext uri="{BB962C8B-B14F-4D97-AF65-F5344CB8AC3E}">
        <p14:creationId xmlns:p14="http://schemas.microsoft.com/office/powerpoint/2010/main" val="2679689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墓地増加率による推定</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過去の墓地増加数</a:t>
            </a:r>
            <a:endParaRPr kumimoji="1" lang="en-US" altLang="ja-JP" dirty="0" smtClean="0"/>
          </a:p>
          <a:p>
            <a:r>
              <a:rPr lang="ja-JP" altLang="en-US" smtClean="0"/>
              <a:t>過去の死亡者数</a:t>
            </a:r>
            <a:endParaRPr lang="en-US" altLang="ja-JP" dirty="0" smtClean="0"/>
          </a:p>
          <a:p>
            <a:endParaRPr kumimoji="1" lang="en-US" altLang="ja-JP" dirty="0"/>
          </a:p>
          <a:p>
            <a:r>
              <a:rPr lang="ja-JP" altLang="en-US" dirty="0" smtClean="0"/>
              <a:t>上記２点から需要を推定</a:t>
            </a:r>
            <a:endParaRPr lang="en-US" altLang="ja-JP"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68</a:t>
            </a:fld>
            <a:endParaRPr kumimoji="1" lang="ja-JP" altLang="en-US"/>
          </a:p>
        </p:txBody>
      </p:sp>
    </p:spTree>
    <p:extLst>
      <p:ext uri="{BB962C8B-B14F-4D97-AF65-F5344CB8AC3E}">
        <p14:creationId xmlns:p14="http://schemas.microsoft.com/office/powerpoint/2010/main" val="1682926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横浜市墓地需要推計の算定式</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現在必要数＝親族世帯数</a:t>
            </a:r>
            <a:r>
              <a:rPr kumimoji="1" lang="en-US" altLang="ja-JP" dirty="0" smtClean="0"/>
              <a:t>×</a:t>
            </a:r>
            <a:r>
              <a:rPr kumimoji="1" lang="ja-JP" altLang="en-US" dirty="0" smtClean="0"/>
              <a:t>遺骨保持率</a:t>
            </a:r>
            <a:endParaRPr kumimoji="1" lang="en-US" altLang="ja-JP" dirty="0" smtClean="0"/>
          </a:p>
          <a:p>
            <a:r>
              <a:rPr lang="ja-JP" altLang="en-US" dirty="0" smtClean="0"/>
              <a:t>将来必要数＝死亡予測数</a:t>
            </a:r>
            <a:r>
              <a:rPr lang="en-US" altLang="ja-JP" dirty="0" smtClean="0"/>
              <a:t>×</a:t>
            </a:r>
            <a:r>
              <a:rPr lang="ja-JP" altLang="en-US" dirty="0" smtClean="0"/>
              <a:t>定住志向率</a:t>
            </a:r>
            <a:r>
              <a:rPr lang="en-US" altLang="ja-JP" dirty="0" smtClean="0"/>
              <a:t>×</a:t>
            </a:r>
            <a:r>
              <a:rPr lang="ja-JP" altLang="en-US" dirty="0" smtClean="0"/>
              <a:t>墓地需要率</a:t>
            </a:r>
            <a:endParaRPr lang="en-US" altLang="ja-JP" dirty="0" smtClean="0"/>
          </a:p>
          <a:p>
            <a:endParaRPr kumimoji="1" lang="en-US" altLang="ja-JP" dirty="0"/>
          </a:p>
          <a:p>
            <a:r>
              <a:rPr lang="ja-JP" altLang="en-US" dirty="0" smtClean="0"/>
              <a:t>定住志向率、墓地需要率、遺骨保持率</a:t>
            </a:r>
            <a:r>
              <a:rPr lang="en-US" altLang="ja-JP" dirty="0" smtClean="0"/>
              <a:t>→</a:t>
            </a:r>
            <a:r>
              <a:rPr lang="ja-JP" altLang="en-US" dirty="0" smtClean="0"/>
              <a:t>アンケート調査</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69</a:t>
            </a:fld>
            <a:endParaRPr kumimoji="1" lang="ja-JP" altLang="en-US"/>
          </a:p>
        </p:txBody>
      </p:sp>
    </p:spTree>
    <p:extLst>
      <p:ext uri="{BB962C8B-B14F-4D97-AF65-F5344CB8AC3E}">
        <p14:creationId xmlns:p14="http://schemas.microsoft.com/office/powerpoint/2010/main" val="2192468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6182" y="151501"/>
            <a:ext cx="8229600" cy="1143000"/>
          </a:xfrm>
        </p:spPr>
        <p:txBody>
          <a:bodyPr/>
          <a:lstStyle/>
          <a:p>
            <a:r>
              <a:rPr kumimoji="1" lang="ja-JP" altLang="en-US" dirty="0" smtClean="0"/>
              <a:t>　墓地の種類</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a:t>
            </a:fld>
            <a:endParaRPr kumimoji="1" lang="ja-JP" altLang="en-US"/>
          </a:p>
        </p:txBody>
      </p:sp>
      <p:sp>
        <p:nvSpPr>
          <p:cNvPr id="22" name="正方形/長方形 21"/>
          <p:cNvSpPr/>
          <p:nvPr/>
        </p:nvSpPr>
        <p:spPr>
          <a:xfrm>
            <a:off x="32857" y="3668634"/>
            <a:ext cx="2454261" cy="17826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20681" y="3756214"/>
            <a:ext cx="2292292" cy="15954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t>霊園墓地</a:t>
            </a:r>
            <a:endParaRPr kumimoji="1" lang="ja-JP" altLang="en-US" sz="3200" dirty="0"/>
          </a:p>
        </p:txBody>
      </p:sp>
      <p:sp>
        <p:nvSpPr>
          <p:cNvPr id="17" name="正方形/長方形 16"/>
          <p:cNvSpPr/>
          <p:nvPr/>
        </p:nvSpPr>
        <p:spPr>
          <a:xfrm>
            <a:off x="2549070" y="3748472"/>
            <a:ext cx="1210585" cy="89839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寺院境内</a:t>
            </a:r>
            <a:endParaRPr lang="en-US" altLang="ja-JP" dirty="0" smtClean="0"/>
          </a:p>
          <a:p>
            <a:pPr algn="ctr"/>
            <a:r>
              <a:rPr kumimoji="1" lang="ja-JP" altLang="en-US" dirty="0" smtClean="0"/>
              <a:t>墓地</a:t>
            </a:r>
            <a:endParaRPr kumimoji="1" lang="ja-JP" altLang="en-US" dirty="0"/>
          </a:p>
        </p:txBody>
      </p:sp>
      <p:sp>
        <p:nvSpPr>
          <p:cNvPr id="18" name="正方形/長方形 17"/>
          <p:cNvSpPr/>
          <p:nvPr/>
        </p:nvSpPr>
        <p:spPr>
          <a:xfrm>
            <a:off x="3869661"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個人型</a:t>
            </a:r>
            <a:endParaRPr kumimoji="1" lang="en-US" altLang="ja-JP" dirty="0" smtClean="0"/>
          </a:p>
          <a:p>
            <a:pPr algn="ctr"/>
            <a:r>
              <a:rPr lang="ja-JP" altLang="en-US" dirty="0" smtClean="0"/>
              <a:t>墓地</a:t>
            </a:r>
            <a:endParaRPr kumimoji="1" lang="ja-JP" altLang="en-US" dirty="0"/>
          </a:p>
        </p:txBody>
      </p:sp>
      <p:sp>
        <p:nvSpPr>
          <p:cNvPr id="19" name="正方形/長方形 18"/>
          <p:cNvSpPr/>
          <p:nvPr/>
        </p:nvSpPr>
        <p:spPr>
          <a:xfrm>
            <a:off x="5183701"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t>村落型</a:t>
            </a:r>
            <a:endParaRPr lang="en-US" altLang="ja-JP" dirty="0"/>
          </a:p>
          <a:p>
            <a:pPr algn="ctr"/>
            <a:r>
              <a:rPr lang="ja-JP" altLang="en-US" dirty="0"/>
              <a:t>共同墓地</a:t>
            </a:r>
          </a:p>
        </p:txBody>
      </p:sp>
      <p:sp>
        <p:nvSpPr>
          <p:cNvPr id="20" name="正方形/長方形 19"/>
          <p:cNvSpPr/>
          <p:nvPr/>
        </p:nvSpPr>
        <p:spPr>
          <a:xfrm>
            <a:off x="7754750" y="3748472"/>
            <a:ext cx="1321486"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新しい形態</a:t>
            </a:r>
            <a:endParaRPr lang="en-US" altLang="ja-JP" dirty="0" smtClean="0"/>
          </a:p>
          <a:p>
            <a:pPr algn="ctr"/>
            <a:r>
              <a:rPr lang="ja-JP" altLang="en-US" dirty="0" smtClean="0"/>
              <a:t>のもの</a:t>
            </a:r>
            <a:endParaRPr lang="en-US" altLang="ja-JP" dirty="0" smtClean="0"/>
          </a:p>
        </p:txBody>
      </p:sp>
      <p:sp>
        <p:nvSpPr>
          <p:cNvPr id="23" name="正方形/長方形 22"/>
          <p:cNvSpPr/>
          <p:nvPr/>
        </p:nvSpPr>
        <p:spPr>
          <a:xfrm>
            <a:off x="6466725" y="3748472"/>
            <a:ext cx="1210585" cy="89839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公営墓地</a:t>
            </a:r>
            <a:endParaRPr kumimoji="1" lang="ja-JP" altLang="en-US" dirty="0"/>
          </a:p>
        </p:txBody>
      </p:sp>
      <p:cxnSp>
        <p:nvCxnSpPr>
          <p:cNvPr id="16" name="カギ線コネクタ 15"/>
          <p:cNvCxnSpPr/>
          <p:nvPr/>
        </p:nvCxnSpPr>
        <p:spPr>
          <a:xfrm flipV="1">
            <a:off x="1130658" y="3082421"/>
            <a:ext cx="4053043" cy="586213"/>
          </a:xfrm>
          <a:prstGeom prst="bentConnector3">
            <a:avLst>
              <a:gd name="adj1" fmla="val -61"/>
            </a:avLst>
          </a:prstGeom>
        </p:spPr>
        <p:style>
          <a:lnRef idx="2">
            <a:schemeClr val="accent1"/>
          </a:lnRef>
          <a:fillRef idx="0">
            <a:schemeClr val="accent1"/>
          </a:fillRef>
          <a:effectRef idx="1">
            <a:schemeClr val="accent1"/>
          </a:effectRef>
          <a:fontRef idx="minor">
            <a:schemeClr val="tx1"/>
          </a:fontRef>
        </p:style>
      </p:cxnSp>
      <p:cxnSp>
        <p:nvCxnSpPr>
          <p:cNvPr id="30" name="カギ線コネクタ 29"/>
          <p:cNvCxnSpPr>
            <a:stCxn id="20" idx="0"/>
          </p:cNvCxnSpPr>
          <p:nvPr/>
        </p:nvCxnSpPr>
        <p:spPr>
          <a:xfrm rot="16200000" flipV="1">
            <a:off x="6466572" y="1799551"/>
            <a:ext cx="666050" cy="32317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3" name="直線コネクタ 32"/>
          <p:cNvCxnSpPr>
            <a:stCxn id="23" idx="0"/>
          </p:cNvCxnSpPr>
          <p:nvPr/>
        </p:nvCxnSpPr>
        <p:spPr>
          <a:xfrm flipV="1">
            <a:off x="7072018"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直線コネクタ 33"/>
          <p:cNvCxnSpPr/>
          <p:nvPr/>
        </p:nvCxnSpPr>
        <p:spPr>
          <a:xfrm flipV="1">
            <a:off x="5759222"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flipV="1">
            <a:off x="4449499" y="3082422"/>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flipV="1">
            <a:off x="3123699" y="3082421"/>
            <a:ext cx="6209" cy="666051"/>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flipV="1">
            <a:off x="4708523" y="2540287"/>
            <a:ext cx="0" cy="542134"/>
          </a:xfrm>
          <a:prstGeom prst="line">
            <a:avLst/>
          </a:prstGeom>
        </p:spPr>
        <p:style>
          <a:lnRef idx="2">
            <a:schemeClr val="accent1"/>
          </a:lnRef>
          <a:fillRef idx="0">
            <a:schemeClr val="accent1"/>
          </a:fillRef>
          <a:effectRef idx="1">
            <a:schemeClr val="accent1"/>
          </a:effectRef>
          <a:fontRef idx="minor">
            <a:schemeClr val="tx1"/>
          </a:fontRef>
        </p:style>
      </p:cxnSp>
      <p:sp>
        <p:nvSpPr>
          <p:cNvPr id="39" name="正方形/長方形 38"/>
          <p:cNvSpPr/>
          <p:nvPr/>
        </p:nvSpPr>
        <p:spPr>
          <a:xfrm>
            <a:off x="3637303" y="1641893"/>
            <a:ext cx="2121919" cy="898394"/>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t>墓地</a:t>
            </a:r>
            <a:endParaRPr lang="en-US" altLang="ja-JP" sz="3600" dirty="0" smtClean="0"/>
          </a:p>
        </p:txBody>
      </p:sp>
      <p:pic>
        <p:nvPicPr>
          <p:cNvPr id="40" name="図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836984">
            <a:off x="7251324" y="489562"/>
            <a:ext cx="1420717" cy="1609878"/>
          </a:xfrm>
          <a:prstGeom prst="rect">
            <a:avLst/>
          </a:prstGeom>
        </p:spPr>
      </p:pic>
      <p:pic>
        <p:nvPicPr>
          <p:cNvPr id="41" name="図 4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979424">
            <a:off x="636385" y="451450"/>
            <a:ext cx="1556107" cy="1671237"/>
          </a:xfrm>
          <a:prstGeom prst="rect">
            <a:avLst/>
          </a:prstGeom>
        </p:spPr>
      </p:pic>
    </p:spTree>
    <p:extLst>
      <p:ext uri="{BB962C8B-B14F-4D97-AF65-F5344CB8AC3E}">
        <p14:creationId xmlns:p14="http://schemas.microsoft.com/office/powerpoint/2010/main" val="3954812302"/>
      </p:ext>
    </p:extLst>
  </p:cSld>
  <p:clrMapOvr>
    <a:masterClrMapping/>
  </p:clrMapOvr>
  <mc:AlternateContent xmlns:mc="http://schemas.openxmlformats.org/markup-compatibility/2006" xmlns:p14="http://schemas.microsoft.com/office/powerpoint/2010/main">
    <mc:Choice Requires="p14">
      <p:transition spd="slow" p14:dur="2000" advTm="9452"/>
    </mc:Choice>
    <mc:Fallback xmlns="">
      <p:transition xmlns:p14="http://schemas.microsoft.com/office/powerpoint/2010/main" spd="slow" advTm="9452"/>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福岡市需要予測</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需要＝将来の死亡者数</a:t>
            </a:r>
            <a:r>
              <a:rPr lang="en-US" altLang="ja-JP" dirty="0" smtClean="0"/>
              <a:t>×</a:t>
            </a:r>
            <a:r>
              <a:rPr lang="ja-JP" altLang="en-US" dirty="0" smtClean="0"/>
              <a:t>定着志向係数</a:t>
            </a:r>
            <a:r>
              <a:rPr lang="en-US" altLang="ja-JP" dirty="0" smtClean="0"/>
              <a:t>×</a:t>
            </a:r>
            <a:r>
              <a:rPr lang="ja-JP" altLang="en-US" dirty="0" smtClean="0"/>
              <a:t>必要者割合</a:t>
            </a:r>
            <a:endParaRPr lang="en-US" altLang="ja-JP" dirty="0" smtClean="0"/>
          </a:p>
          <a:p>
            <a:endParaRPr kumimoji="1" lang="en-US" altLang="ja-JP" dirty="0"/>
          </a:p>
          <a:p>
            <a:endParaRPr lang="en-US" altLang="ja-JP" dirty="0" smtClean="0"/>
          </a:p>
          <a:p>
            <a:r>
              <a:rPr kumimoji="1" lang="ja-JP" altLang="en-US" dirty="0" smtClean="0"/>
              <a:t>すべてアンケート調査より収集</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70</a:t>
            </a:fld>
            <a:endParaRPr kumimoji="1" lang="ja-JP" altLang="en-US"/>
          </a:p>
        </p:txBody>
      </p:sp>
    </p:spTree>
    <p:extLst>
      <p:ext uri="{BB962C8B-B14F-4D97-AF65-F5344CB8AC3E}">
        <p14:creationId xmlns:p14="http://schemas.microsoft.com/office/powerpoint/2010/main" val="564582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smtClean="0"/>
              <a:t>簡易予測式（沖縄大学吉川博也教授の算出式）</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総人口</a:t>
            </a:r>
            <a:r>
              <a:rPr kumimoji="1" lang="en-US" altLang="ja-JP" dirty="0" smtClean="0"/>
              <a:t>×</a:t>
            </a:r>
            <a:r>
              <a:rPr kumimoji="1" lang="ja-JP" altLang="en-US" dirty="0" smtClean="0"/>
              <a:t>１３</a:t>
            </a:r>
            <a:r>
              <a:rPr kumimoji="1" lang="en-US" altLang="ja-JP" dirty="0" smtClean="0"/>
              <a:t>÷</a:t>
            </a:r>
            <a:r>
              <a:rPr kumimoji="1" lang="ja-JP" altLang="en-US" dirty="0" smtClean="0"/>
              <a:t>１０，０００＝年間墓地需要数</a:t>
            </a:r>
            <a:endParaRPr kumimoji="1" lang="en-US" altLang="ja-JP" dirty="0" smtClean="0"/>
          </a:p>
          <a:p>
            <a:r>
              <a:rPr kumimoji="1" lang="ja-JP" altLang="en-US" dirty="0" smtClean="0"/>
              <a:t>総世帯数</a:t>
            </a:r>
            <a:r>
              <a:rPr kumimoji="1" lang="en-US" altLang="ja-JP" dirty="0" smtClean="0"/>
              <a:t>×</a:t>
            </a:r>
            <a:r>
              <a:rPr kumimoji="1" lang="ja-JP" altLang="en-US" dirty="0" smtClean="0"/>
              <a:t>４</a:t>
            </a:r>
            <a:r>
              <a:rPr kumimoji="1" lang="en-US" altLang="ja-JP" dirty="0" smtClean="0"/>
              <a:t>÷</a:t>
            </a:r>
            <a:r>
              <a:rPr kumimoji="1" lang="ja-JP" altLang="en-US" dirty="0" smtClean="0"/>
              <a:t>１，０００＝年間墓地需要数</a:t>
            </a:r>
            <a:endParaRPr kumimoji="1" lang="en-US" altLang="ja-JP" dirty="0" smtClean="0"/>
          </a:p>
          <a:p>
            <a:r>
              <a:rPr lang="ja-JP" altLang="en-US" dirty="0" smtClean="0"/>
              <a:t>死亡者数</a:t>
            </a:r>
            <a:r>
              <a:rPr lang="en-US" altLang="ja-JP" dirty="0" smtClean="0"/>
              <a:t>×</a:t>
            </a:r>
            <a:r>
              <a:rPr lang="ja-JP" altLang="en-US" dirty="0" smtClean="0"/>
              <a:t>０．２＝年間墓地需要数</a:t>
            </a:r>
            <a:endParaRPr lang="en-US" altLang="ja-JP" dirty="0" smtClean="0"/>
          </a:p>
          <a:p>
            <a:pPr marL="0" indent="0">
              <a:buNone/>
            </a:pPr>
            <a:r>
              <a:rPr kumimoji="1" lang="ja-JP" altLang="en-US" dirty="0" smtClean="0"/>
              <a:t>上記３つの数値の平均を年間墓地需要数とする</a:t>
            </a:r>
            <a:endParaRPr kumimoji="1" lang="en-US" altLang="ja-JP" dirty="0" smtClean="0"/>
          </a:p>
          <a:p>
            <a:r>
              <a:rPr lang="ja-JP" altLang="en-US" dirty="0" smtClean="0"/>
              <a:t>年間墓地需要面積</a:t>
            </a:r>
            <a:r>
              <a:rPr lang="en-US" altLang="ja-JP" dirty="0" smtClean="0"/>
              <a:t>×</a:t>
            </a:r>
            <a:r>
              <a:rPr lang="ja-JP" altLang="en-US" dirty="0" smtClean="0"/>
              <a:t>墓地平均面積＝年間墓地需要面積</a:t>
            </a:r>
            <a:endParaRPr lang="en-US" altLang="ja-JP"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71</a:t>
            </a:fld>
            <a:endParaRPr kumimoji="1" lang="ja-JP" altLang="en-US"/>
          </a:p>
        </p:txBody>
      </p:sp>
    </p:spTree>
    <p:extLst>
      <p:ext uri="{BB962C8B-B14F-4D97-AF65-F5344CB8AC3E}">
        <p14:creationId xmlns:p14="http://schemas.microsoft.com/office/powerpoint/2010/main" val="1394686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横田方式</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年間墓地需要数＝定着志向係数</a:t>
            </a:r>
            <a:r>
              <a:rPr kumimoji="1" lang="en-US" altLang="ja-JP" dirty="0" smtClean="0"/>
              <a:t>×</a:t>
            </a:r>
            <a:r>
              <a:rPr kumimoji="1" lang="ja-JP" altLang="en-US" dirty="0" smtClean="0"/>
              <a:t>死亡者数</a:t>
            </a:r>
            <a:r>
              <a:rPr kumimoji="1" lang="en-US" altLang="ja-JP" dirty="0" smtClean="0"/>
              <a:t>×</a:t>
            </a:r>
            <a:r>
              <a:rPr kumimoji="1" lang="ja-JP" altLang="en-US" dirty="0" smtClean="0"/>
              <a:t>（墓地需要率＋傍系世帯率）</a:t>
            </a:r>
            <a:r>
              <a:rPr kumimoji="1" lang="en-US" altLang="ja-JP" dirty="0" smtClean="0"/>
              <a:t>÷</a:t>
            </a:r>
            <a:r>
              <a:rPr kumimoji="1" lang="ja-JP" altLang="en-US" dirty="0" smtClean="0"/>
              <a:t>２</a:t>
            </a:r>
            <a:endParaRPr kumimoji="1" lang="en-US" altLang="ja-JP" dirty="0" smtClean="0"/>
          </a:p>
          <a:p>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72</a:t>
            </a:fld>
            <a:endParaRPr kumimoji="1" lang="ja-JP" altLang="en-US"/>
          </a:p>
        </p:txBody>
      </p:sp>
    </p:spTree>
    <p:extLst>
      <p:ext uri="{BB962C8B-B14F-4D97-AF65-F5344CB8AC3E}">
        <p14:creationId xmlns:p14="http://schemas.microsoft.com/office/powerpoint/2010/main" val="3510424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浦添市需要予測</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死亡者予測数</a:t>
            </a:r>
            <a:r>
              <a:rPr lang="ja-JP" altLang="en-US" dirty="0" smtClean="0"/>
              <a:t>（コーホート要因法の将来人口予測の推計過程における死亡者予測数）</a:t>
            </a:r>
            <a:endParaRPr lang="en-US" altLang="ja-JP" dirty="0" smtClean="0"/>
          </a:p>
          <a:p>
            <a:r>
              <a:rPr kumimoji="1" lang="ja-JP" altLang="en-US" dirty="0" smtClean="0"/>
              <a:t>アンケート調査結果</a:t>
            </a:r>
            <a:endParaRPr kumimoji="1" lang="en-US" altLang="ja-JP" dirty="0" smtClean="0"/>
          </a:p>
          <a:p>
            <a:endParaRPr lang="en-US" altLang="ja-JP" dirty="0"/>
          </a:p>
          <a:p>
            <a:r>
              <a:rPr lang="ja-JP" altLang="en-US" dirty="0" smtClean="0"/>
              <a:t>上記２つを用いて、管理形態別、種類別の墓地需要予測をたてている</a:t>
            </a:r>
            <a:endParaRPr kumimoji="1" lang="en-US" altLang="ja-JP"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73</a:t>
            </a:fld>
            <a:endParaRPr kumimoji="1" lang="ja-JP" altLang="en-US"/>
          </a:p>
        </p:txBody>
      </p:sp>
    </p:spTree>
    <p:extLst>
      <p:ext uri="{BB962C8B-B14F-4D97-AF65-F5344CB8AC3E}">
        <p14:creationId xmlns:p14="http://schemas.microsoft.com/office/powerpoint/2010/main" val="406114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石垣市需要予測</a:t>
            </a:r>
            <a:endParaRPr kumimoji="1" lang="ja-JP" altLang="en-US" dirty="0"/>
          </a:p>
        </p:txBody>
      </p:sp>
      <p:sp>
        <p:nvSpPr>
          <p:cNvPr id="3" name="コンテンツ プレースホルダー 2"/>
          <p:cNvSpPr>
            <a:spLocks noGrp="1"/>
          </p:cNvSpPr>
          <p:nvPr>
            <p:ph idx="1"/>
          </p:nvPr>
        </p:nvSpPr>
        <p:spPr/>
        <p:txBody>
          <a:bodyPr>
            <a:normAutofit fontScale="77500" lnSpcReduction="20000"/>
          </a:bodyPr>
          <a:lstStyle/>
          <a:p>
            <a:r>
              <a:rPr lang="ja-JP" altLang="en-US" dirty="0" smtClean="0">
                <a:effectLst/>
              </a:rPr>
              <a:t>年平均墓地需要数</a:t>
            </a:r>
            <a:br>
              <a:rPr lang="ja-JP" altLang="en-US" dirty="0" smtClean="0">
                <a:effectLst/>
              </a:rPr>
            </a:br>
            <a:r>
              <a:rPr lang="ja-JP" altLang="en-US" dirty="0" smtClean="0">
                <a:effectLst/>
              </a:rPr>
              <a:t>　世帯数 </a:t>
            </a:r>
            <a:r>
              <a:rPr lang="en-US" altLang="ja-JP" dirty="0" smtClean="0">
                <a:effectLst/>
              </a:rPr>
              <a:t>× </a:t>
            </a:r>
            <a:r>
              <a:rPr lang="ja-JP" altLang="en-US" dirty="0" smtClean="0">
                <a:effectLst/>
              </a:rPr>
              <a:t>世帯あたり死亡者率*</a:t>
            </a:r>
            <a:r>
              <a:rPr lang="en-US" altLang="ja-JP" dirty="0" smtClean="0">
                <a:effectLst/>
              </a:rPr>
              <a:t>1 × </a:t>
            </a:r>
            <a:r>
              <a:rPr lang="ja-JP" altLang="en-US" dirty="0" smtClean="0">
                <a:effectLst/>
              </a:rPr>
              <a:t>墓地需要世帯割合*</a:t>
            </a:r>
            <a:r>
              <a:rPr lang="en-US" altLang="ja-JP" dirty="0" smtClean="0">
                <a:effectLst/>
              </a:rPr>
              <a:t>2 </a:t>
            </a:r>
            <a:r>
              <a:rPr lang="ja-JP" altLang="en-US" dirty="0" smtClean="0">
                <a:effectLst/>
              </a:rPr>
              <a:t>　</a:t>
            </a:r>
            <a:r>
              <a:rPr lang="en-US" altLang="ja-JP" dirty="0" smtClean="0">
                <a:effectLst/>
              </a:rPr>
              <a:t>	</a:t>
            </a:r>
            <a:r>
              <a:rPr lang="ja-JP" altLang="en-US" dirty="0" smtClean="0">
                <a:effectLst/>
              </a:rPr>
              <a:t>　</a:t>
            </a:r>
            <a:r>
              <a:rPr lang="en-US" altLang="ja-JP" dirty="0" smtClean="0">
                <a:effectLst/>
              </a:rPr>
              <a:t>= </a:t>
            </a:r>
            <a:r>
              <a:rPr lang="ja-JP" altLang="en-US" dirty="0" smtClean="0">
                <a:effectLst/>
              </a:rPr>
              <a:t>年平均墓地需要数 </a:t>
            </a:r>
          </a:p>
          <a:p>
            <a:pPr marL="0" indent="0">
              <a:buNone/>
            </a:pPr>
            <a:r>
              <a:rPr lang="ja-JP" altLang="en-US" dirty="0" smtClean="0">
                <a:effectLst/>
              </a:rPr>
              <a:t>　　　</a:t>
            </a:r>
            <a:r>
              <a:rPr lang="en-US" altLang="ja-JP" dirty="0" smtClean="0">
                <a:effectLst/>
              </a:rPr>
              <a:t>✽1 </a:t>
            </a:r>
            <a:r>
              <a:rPr lang="ja-JP" altLang="en-US" dirty="0" smtClean="0">
                <a:effectLst/>
              </a:rPr>
              <a:t>世帯あたり死亡者率 </a:t>
            </a:r>
            <a:r>
              <a:rPr lang="en-US" altLang="ja-JP" dirty="0" smtClean="0">
                <a:effectLst/>
              </a:rPr>
              <a:t>= </a:t>
            </a:r>
            <a:r>
              <a:rPr lang="ja-JP" altLang="en-US" dirty="0" smtClean="0">
                <a:effectLst/>
              </a:rPr>
              <a:t>死亡者数 </a:t>
            </a:r>
            <a:r>
              <a:rPr lang="en-US" altLang="ja-JP" dirty="0" smtClean="0">
                <a:effectLst/>
              </a:rPr>
              <a:t>÷ </a:t>
            </a:r>
            <a:r>
              <a:rPr lang="ja-JP" altLang="en-US" dirty="0" smtClean="0">
                <a:effectLst/>
              </a:rPr>
              <a:t>世帯数 </a:t>
            </a:r>
          </a:p>
          <a:p>
            <a:pPr marL="0" indent="0">
              <a:buNone/>
            </a:pPr>
            <a:r>
              <a:rPr lang="ja-JP" altLang="en-US" dirty="0" smtClean="0">
                <a:effectLst/>
              </a:rPr>
              <a:t>　　　</a:t>
            </a:r>
            <a:r>
              <a:rPr lang="en-US" altLang="ja-JP" dirty="0" smtClean="0">
                <a:effectLst/>
              </a:rPr>
              <a:t>✽2 </a:t>
            </a:r>
            <a:r>
              <a:rPr lang="ja-JP" altLang="en-US" dirty="0" smtClean="0">
                <a:effectLst/>
              </a:rPr>
              <a:t>墓地需要世帯割合</a:t>
            </a:r>
            <a:r>
              <a:rPr lang="en-US" altLang="ja-JP" dirty="0" smtClean="0">
                <a:effectLst/>
              </a:rPr>
              <a:t>:</a:t>
            </a:r>
            <a:r>
              <a:rPr lang="ja-JP" altLang="en-US" dirty="0" smtClean="0">
                <a:effectLst/>
              </a:rPr>
              <a:t>墓地を必要としている世帯割合</a:t>
            </a:r>
            <a:endParaRPr lang="en-US" altLang="ja-JP" dirty="0"/>
          </a:p>
          <a:p>
            <a:endParaRPr lang="en-US" altLang="ja-JP" dirty="0" smtClean="0">
              <a:effectLst/>
            </a:endParaRPr>
          </a:p>
          <a:p>
            <a:r>
              <a:rPr lang="ja-JP" altLang="en-US" dirty="0" smtClean="0">
                <a:effectLst/>
              </a:rPr>
              <a:t>平成 </a:t>
            </a:r>
            <a:r>
              <a:rPr lang="en-US" altLang="ja-JP" dirty="0" smtClean="0">
                <a:effectLst/>
              </a:rPr>
              <a:t>46 </a:t>
            </a:r>
            <a:r>
              <a:rPr lang="ja-JP" altLang="en-US" dirty="0" smtClean="0">
                <a:effectLst/>
              </a:rPr>
              <a:t>年までの墓地需要数</a:t>
            </a:r>
            <a:r>
              <a:rPr lang="en-US" altLang="ja-JP" dirty="0" smtClean="0">
                <a:effectLst/>
              </a:rPr>
              <a:t>(20 </a:t>
            </a:r>
            <a:r>
              <a:rPr lang="ja-JP" altLang="en-US" dirty="0" smtClean="0">
                <a:effectLst/>
              </a:rPr>
              <a:t>年累計</a:t>
            </a:r>
            <a:r>
              <a:rPr lang="en-US" altLang="ja-JP" dirty="0" smtClean="0">
                <a:effectLst/>
              </a:rPr>
              <a:t>) </a:t>
            </a:r>
            <a:endParaRPr lang="ja-JP" altLang="en-US" dirty="0" smtClean="0">
              <a:effectLst/>
            </a:endParaRPr>
          </a:p>
          <a:p>
            <a:pPr marL="0" indent="0">
              <a:buNone/>
            </a:pPr>
            <a:r>
              <a:rPr lang="ja-JP" altLang="en-US" dirty="0" smtClean="0">
                <a:effectLst/>
              </a:rPr>
              <a:t>　　　年平均墓地需要数 </a:t>
            </a:r>
            <a:r>
              <a:rPr lang="en-US" altLang="ja-JP" dirty="0" smtClean="0">
                <a:effectLst/>
              </a:rPr>
              <a:t>× </a:t>
            </a:r>
            <a:r>
              <a:rPr lang="ja-JP" altLang="en-US" dirty="0" smtClean="0">
                <a:effectLst/>
              </a:rPr>
              <a:t>年数 </a:t>
            </a:r>
            <a:r>
              <a:rPr lang="en-US" altLang="ja-JP" dirty="0" smtClean="0">
                <a:effectLst/>
              </a:rPr>
              <a:t>= </a:t>
            </a:r>
            <a:r>
              <a:rPr lang="ja-JP" altLang="en-US" dirty="0" smtClean="0">
                <a:effectLst/>
              </a:rPr>
              <a:t>累計墓地需要数</a:t>
            </a:r>
            <a:endParaRPr lang="en-US" altLang="ja-JP" dirty="0" smtClean="0">
              <a:effectLst/>
            </a:endParaRPr>
          </a:p>
          <a:p>
            <a:endParaRPr lang="en-US" altLang="ja-JP" dirty="0" smtClean="0">
              <a:effectLst/>
            </a:endParaRPr>
          </a:p>
          <a:p>
            <a:r>
              <a:rPr lang="ja-JP" altLang="en-US" dirty="0" smtClean="0">
                <a:effectLst/>
              </a:rPr>
              <a:t>お墓の種類別墓地需要数</a:t>
            </a:r>
            <a:r>
              <a:rPr lang="en-US" altLang="ja-JP" dirty="0" smtClean="0">
                <a:effectLst/>
              </a:rPr>
              <a:t>(20 </a:t>
            </a:r>
            <a:r>
              <a:rPr lang="ja-JP" altLang="en-US" dirty="0" smtClean="0">
                <a:effectLst/>
              </a:rPr>
              <a:t>年累計</a:t>
            </a:r>
            <a:r>
              <a:rPr lang="en-US" altLang="ja-JP" dirty="0" smtClean="0">
                <a:effectLst/>
              </a:rPr>
              <a:t>) </a:t>
            </a:r>
            <a:endParaRPr lang="ja-JP" altLang="en-US" dirty="0" smtClean="0">
              <a:effectLst/>
            </a:endParaRPr>
          </a:p>
          <a:p>
            <a:pPr marL="0" indent="0">
              <a:buNone/>
            </a:pPr>
            <a:r>
              <a:rPr lang="ja-JP" altLang="en-US" dirty="0" smtClean="0">
                <a:effectLst/>
              </a:rPr>
              <a:t>　　　年平均墓地需要数 </a:t>
            </a:r>
            <a:r>
              <a:rPr lang="en-US" altLang="ja-JP" dirty="0" smtClean="0">
                <a:effectLst/>
              </a:rPr>
              <a:t>× </a:t>
            </a:r>
            <a:r>
              <a:rPr lang="ja-JP" altLang="en-US" dirty="0" smtClean="0">
                <a:effectLst/>
              </a:rPr>
              <a:t>希望するお墓の種類別割合 </a:t>
            </a:r>
            <a:r>
              <a:rPr lang="en-US" altLang="ja-JP" dirty="0" smtClean="0">
                <a:effectLst/>
              </a:rPr>
              <a:t>× </a:t>
            </a:r>
            <a:r>
              <a:rPr lang="ja-JP" altLang="en-US" dirty="0" smtClean="0">
                <a:effectLst/>
              </a:rPr>
              <a:t>年数</a:t>
            </a:r>
            <a:r>
              <a:rPr lang="en-US" altLang="ja-JP" dirty="0" smtClean="0">
                <a:effectLst/>
              </a:rPr>
              <a:t>=</a:t>
            </a:r>
            <a:r>
              <a:rPr lang="ja-JP" altLang="en-US" dirty="0" smtClean="0">
                <a:effectLst/>
              </a:rPr>
              <a:t>累計</a:t>
            </a:r>
            <a:r>
              <a:rPr lang="en-US" altLang="ja-JP" dirty="0" smtClean="0">
                <a:effectLst/>
              </a:rPr>
              <a:t>	</a:t>
            </a:r>
            <a:r>
              <a:rPr lang="ja-JP" altLang="en-US" dirty="0" smtClean="0">
                <a:effectLst/>
              </a:rPr>
              <a:t>　お墓の種類別墓地需要数 </a:t>
            </a:r>
          </a:p>
          <a:p>
            <a:pPr marL="0" indent="0">
              <a:buNone/>
            </a:pPr>
            <a:endParaRPr lang="ja-JP" altLang="en-US"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74</a:t>
            </a:fld>
            <a:endParaRPr kumimoji="1" lang="ja-JP" altLang="en-US"/>
          </a:p>
        </p:txBody>
      </p:sp>
    </p:spTree>
    <p:extLst>
      <p:ext uri="{BB962C8B-B14F-4D97-AF65-F5344CB8AC3E}">
        <p14:creationId xmlns:p14="http://schemas.microsoft.com/office/powerpoint/2010/main" val="1159940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わかったこと</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smtClean="0"/>
              <a:t>需要予測に用いられる数値は、</a:t>
            </a:r>
            <a:endParaRPr lang="en-US" altLang="ja-JP" dirty="0" smtClean="0"/>
          </a:p>
          <a:p>
            <a:r>
              <a:rPr kumimoji="1" lang="ja-JP" altLang="en-US" dirty="0" smtClean="0">
                <a:solidFill>
                  <a:srgbClr val="FF0000"/>
                </a:solidFill>
              </a:rPr>
              <a:t>国勢調査等の既存のデータ</a:t>
            </a:r>
            <a:endParaRPr kumimoji="1" lang="en-US" altLang="ja-JP" dirty="0" smtClean="0">
              <a:solidFill>
                <a:srgbClr val="FF0000"/>
              </a:solidFill>
            </a:endParaRPr>
          </a:p>
          <a:p>
            <a:r>
              <a:rPr lang="ja-JP" altLang="en-US" dirty="0" smtClean="0">
                <a:solidFill>
                  <a:srgbClr val="FF0000"/>
                </a:solidFill>
              </a:rPr>
              <a:t>独自にアンケート調査を行い得たデータ</a:t>
            </a:r>
            <a:endParaRPr lang="en-US" altLang="ja-JP" dirty="0" smtClean="0">
              <a:solidFill>
                <a:srgbClr val="FF0000"/>
              </a:solidFill>
            </a:endParaRPr>
          </a:p>
          <a:p>
            <a:pPr marL="0" indent="0">
              <a:buNone/>
            </a:pPr>
            <a:r>
              <a:rPr lang="ja-JP" altLang="en-US" dirty="0" smtClean="0"/>
              <a:t>の２種類</a:t>
            </a:r>
            <a:endParaRPr lang="en-US" altLang="ja-JP" dirty="0" smtClean="0"/>
          </a:p>
          <a:p>
            <a:pPr marL="0" indent="0">
              <a:buNone/>
            </a:pPr>
            <a:endParaRPr kumimoji="1" lang="en-US" altLang="ja-JP" dirty="0"/>
          </a:p>
          <a:p>
            <a:pPr marL="0" indent="0">
              <a:buNone/>
            </a:pPr>
            <a:r>
              <a:rPr kumimoji="1" lang="ja-JP" altLang="en-US" dirty="0" smtClean="0"/>
              <a:t>アンケート調査をせずに需要予測を行っている例はなし</a:t>
            </a:r>
            <a:endParaRPr kumimoji="1" lang="en-US" altLang="ja-JP" dirty="0" smtClean="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75</a:t>
            </a:fld>
            <a:endParaRPr kumimoji="1" lang="ja-JP" altLang="en-US"/>
          </a:p>
        </p:txBody>
      </p:sp>
    </p:spTree>
    <p:extLst>
      <p:ext uri="{BB962C8B-B14F-4D97-AF65-F5344CB8AC3E}">
        <p14:creationId xmlns:p14="http://schemas.microsoft.com/office/powerpoint/2010/main" val="2080087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6418" y="-724430"/>
            <a:ext cx="8229600" cy="2282295"/>
          </a:xfrm>
        </p:spPr>
        <p:txBody>
          <a:bodyPr>
            <a:normAutofit/>
          </a:bodyPr>
          <a:lstStyle/>
          <a:p>
            <a:r>
              <a:rPr kumimoji="1" lang="en-US" altLang="ja-JP" dirty="0" smtClean="0"/>
              <a:t>Q </a:t>
            </a:r>
            <a:r>
              <a:rPr kumimoji="1" lang="ja-JP" altLang="en-US" dirty="0" smtClean="0"/>
              <a:t>つくば市近辺の墓地は？？</a:t>
            </a:r>
            <a:r>
              <a:rPr kumimoji="1" lang="en-US" altLang="ja-JP" dirty="0" smtClean="0"/>
              <a:t/>
            </a:r>
            <a:br>
              <a:rPr kumimoji="1" lang="en-US" altLang="ja-JP" dirty="0" smtClean="0"/>
            </a:br>
            <a:r>
              <a:rPr lang="ja-JP" altLang="en-US" dirty="0" smtClean="0"/>
              <a:t>空き区画は？</a:t>
            </a:r>
            <a:r>
              <a:rPr lang="en-US" altLang="ja-JP" dirty="0" smtClean="0"/>
              <a:t/>
            </a:r>
            <a:br>
              <a:rPr lang="en-US" altLang="ja-JP" dirty="0" smtClean="0"/>
            </a:br>
            <a:r>
              <a:rPr lang="ja-JP" altLang="en-US" dirty="0" smtClean="0"/>
              <a:t>その墓地の需要はどの地域？</a:t>
            </a:r>
            <a:endParaRPr kumimoji="1" lang="ja-JP" altLang="en-US"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4077482237"/>
              </p:ext>
            </p:extLst>
          </p:nvPr>
        </p:nvGraphicFramePr>
        <p:xfrm>
          <a:off x="260952" y="1557865"/>
          <a:ext cx="8715159" cy="4905314"/>
        </p:xfrm>
        <a:graphic>
          <a:graphicData uri="http://schemas.openxmlformats.org/drawingml/2006/table">
            <a:tbl>
              <a:tblPr/>
              <a:tblGrid>
                <a:gridCol w="278408">
                  <a:extLst>
                    <a:ext uri="{9D8B030D-6E8A-4147-A177-3AD203B41FA5}">
                      <a16:colId xmlns:a16="http://schemas.microsoft.com/office/drawing/2014/main" xmlns="" val="20000"/>
                    </a:ext>
                  </a:extLst>
                </a:gridCol>
                <a:gridCol w="2118997">
                  <a:extLst>
                    <a:ext uri="{9D8B030D-6E8A-4147-A177-3AD203B41FA5}">
                      <a16:colId xmlns:a16="http://schemas.microsoft.com/office/drawing/2014/main" xmlns="" val="20001"/>
                    </a:ext>
                  </a:extLst>
                </a:gridCol>
                <a:gridCol w="800100">
                  <a:extLst>
                    <a:ext uri="{9D8B030D-6E8A-4147-A177-3AD203B41FA5}">
                      <a16:colId xmlns:a16="http://schemas.microsoft.com/office/drawing/2014/main" xmlns="" val="20002"/>
                    </a:ext>
                  </a:extLst>
                </a:gridCol>
                <a:gridCol w="3495973">
                  <a:extLst>
                    <a:ext uri="{9D8B030D-6E8A-4147-A177-3AD203B41FA5}">
                      <a16:colId xmlns:a16="http://schemas.microsoft.com/office/drawing/2014/main" xmlns="" val="20003"/>
                    </a:ext>
                  </a:extLst>
                </a:gridCol>
                <a:gridCol w="914400">
                  <a:extLst>
                    <a:ext uri="{9D8B030D-6E8A-4147-A177-3AD203B41FA5}">
                      <a16:colId xmlns:a16="http://schemas.microsoft.com/office/drawing/2014/main" xmlns="" val="20004"/>
                    </a:ext>
                  </a:extLst>
                </a:gridCol>
                <a:gridCol w="1107281">
                  <a:extLst>
                    <a:ext uri="{9D8B030D-6E8A-4147-A177-3AD203B41FA5}">
                      <a16:colId xmlns:a16="http://schemas.microsoft.com/office/drawing/2014/main" xmlns="" val="20005"/>
                    </a:ext>
                  </a:extLst>
                </a:gridCol>
              </a:tblGrid>
              <a:tr h="333314">
                <a:tc>
                  <a:txBody>
                    <a:bodyPr/>
                    <a:lstStyle/>
                    <a:p>
                      <a:pPr algn="l" fontAlgn="b"/>
                      <a:r>
                        <a:rPr lang="ja-JP" altLang="en-US" sz="12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800" b="0" i="0" u="none" strike="noStrike" dirty="0">
                          <a:solidFill>
                            <a:srgbClr val="000000"/>
                          </a:solidFill>
                          <a:effectLst/>
                          <a:latin typeface="ＭＳ Ｐゴシック"/>
                        </a:rPr>
                        <a:t>名称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800" b="0" i="0" u="none" strike="noStrike">
                          <a:solidFill>
                            <a:srgbClr val="000000"/>
                          </a:solidFill>
                          <a:effectLst/>
                          <a:latin typeface="ＭＳ Ｐゴシック"/>
                        </a:rPr>
                        <a:t>市内</a:t>
                      </a:r>
                      <a:r>
                        <a:rPr lang="en-US" altLang="ja-JP" sz="1800" b="0" i="0" u="none" strike="noStrike">
                          <a:solidFill>
                            <a:srgbClr val="000000"/>
                          </a:solidFill>
                          <a:effectLst/>
                          <a:latin typeface="ＭＳ Ｐゴシック"/>
                        </a:rPr>
                        <a:t>/</a:t>
                      </a:r>
                      <a:r>
                        <a:rPr lang="ja-JP" altLang="en-US" sz="1800" b="0" i="0" u="none" strike="noStrike">
                          <a:solidFill>
                            <a:srgbClr val="000000"/>
                          </a:solidFill>
                          <a:effectLst/>
                          <a:latin typeface="ＭＳ Ｐゴシック"/>
                        </a:rPr>
                        <a:t>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800" b="0" i="0" u="none" strike="noStrike">
                          <a:solidFill>
                            <a:srgbClr val="000000"/>
                          </a:solidFill>
                          <a:effectLst/>
                          <a:latin typeface="ＭＳ Ｐゴシック"/>
                        </a:rPr>
                        <a:t>住所</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800" b="0" i="0" u="none" strike="noStrike">
                          <a:solidFill>
                            <a:srgbClr val="000000"/>
                          </a:solidFill>
                          <a:effectLst/>
                          <a:latin typeface="ＭＳ Ｐゴシック"/>
                        </a:rPr>
                        <a:t>総区画数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800" b="0" i="0" u="none" strike="noStrike">
                          <a:solidFill>
                            <a:srgbClr val="000000"/>
                          </a:solidFill>
                          <a:effectLst/>
                          <a:latin typeface="ＭＳ Ｐゴシック"/>
                        </a:rPr>
                        <a:t>空き区画数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33314">
                <a:tc>
                  <a:txBody>
                    <a:bodyPr/>
                    <a:lstStyle/>
                    <a:p>
                      <a:pPr algn="l" fontAlgn="b"/>
                      <a:r>
                        <a:rPr lang="en-US" altLang="ja-JP" sz="2400" b="0" i="0" u="none" strike="noStrike" dirty="0">
                          <a:solidFill>
                            <a:srgbClr val="000000"/>
                          </a:solidFill>
                          <a:effectLst/>
                          <a:latin typeface="ＭＳ Ｐゴシック"/>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筑波茎崎霊園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市内</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茨城県つくば市若栗</a:t>
                      </a:r>
                      <a:r>
                        <a:rPr lang="en-US" altLang="ja-JP" sz="1800" b="0" i="0" u="none" strike="noStrike">
                          <a:solidFill>
                            <a:srgbClr val="000000"/>
                          </a:solidFill>
                          <a:effectLst/>
                          <a:latin typeface="ＭＳ Ｐゴシック"/>
                        </a:rPr>
                        <a:t>465-1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xmlns="" val="10001"/>
                  </a:ext>
                </a:extLst>
              </a:tr>
              <a:tr h="333314">
                <a:tc>
                  <a:txBody>
                    <a:bodyPr/>
                    <a:lstStyle/>
                    <a:p>
                      <a:pPr algn="l" fontAlgn="b"/>
                      <a:r>
                        <a:rPr lang="en-US" altLang="ja-JP" sz="2400" b="0" i="0" u="none" strike="noStrike" dirty="0">
                          <a:solidFill>
                            <a:srgbClr val="000000"/>
                          </a:solidFill>
                          <a:effectLst/>
                          <a:latin typeface="ＭＳ Ｐゴシック"/>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グリーンメモリアムつくば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市内</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茨城県つくば市菅間</a:t>
                      </a:r>
                      <a:r>
                        <a:rPr lang="en-US" altLang="ja-JP" sz="1800" b="0" i="0" u="none" strike="noStrike" dirty="0">
                          <a:solidFill>
                            <a:srgbClr val="000000"/>
                          </a:solidFill>
                          <a:effectLst/>
                          <a:latin typeface="ＭＳ Ｐゴシック"/>
                        </a:rPr>
                        <a:t>275-1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1237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xmlns="" val="10002"/>
                  </a:ext>
                </a:extLst>
              </a:tr>
              <a:tr h="333314">
                <a:tc>
                  <a:txBody>
                    <a:bodyPr/>
                    <a:lstStyle/>
                    <a:p>
                      <a:pPr algn="l" fontAlgn="b"/>
                      <a:r>
                        <a:rPr lang="en-US" altLang="ja-JP" sz="2400" b="0" i="0" u="none" strike="noStrike" dirty="0">
                          <a:solidFill>
                            <a:srgbClr val="000000"/>
                          </a:solidFill>
                          <a:effectLst/>
                          <a:latin typeface="ＭＳ Ｐゴシック"/>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熊の山霊園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市内</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茨城県つくば市要</a:t>
                      </a:r>
                      <a:r>
                        <a:rPr lang="en-US" altLang="ja-JP" sz="1800" b="0" i="0" u="none" strike="noStrike">
                          <a:solidFill>
                            <a:srgbClr val="000000"/>
                          </a:solidFill>
                          <a:effectLst/>
                          <a:latin typeface="ＭＳ Ｐゴシック"/>
                        </a:rPr>
                        <a:t>109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xmlns="" val="10003"/>
                  </a:ext>
                </a:extLst>
              </a:tr>
              <a:tr h="333314">
                <a:tc>
                  <a:txBody>
                    <a:bodyPr/>
                    <a:lstStyle/>
                    <a:p>
                      <a:pPr algn="l" fontAlgn="b"/>
                      <a:r>
                        <a:rPr lang="en-US" altLang="ja-JP" sz="2400" b="0" i="0" u="none" strike="noStrike" dirty="0">
                          <a:solidFill>
                            <a:srgbClr val="000000"/>
                          </a:solidFill>
                          <a:effectLst/>
                          <a:latin typeface="ＭＳ Ｐゴシック"/>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牛久沼聖地公苑</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市内</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茨城県つくば市泊崎</a:t>
                      </a:r>
                      <a:r>
                        <a:rPr lang="en-US" altLang="ja-JP" sz="1800" b="0" i="0" u="none" strike="noStrike">
                          <a:solidFill>
                            <a:srgbClr val="000000"/>
                          </a:solidFill>
                          <a:effectLst/>
                          <a:latin typeface="ＭＳ Ｐゴシック"/>
                        </a:rPr>
                        <a:t>383-1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dirty="0">
                          <a:solidFill>
                            <a:srgbClr val="000000"/>
                          </a:solidFill>
                          <a:effectLst/>
                          <a:latin typeface="ＭＳ Ｐゴシック"/>
                        </a:rPr>
                        <a:t>7,949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xmlns="" val="10004"/>
                  </a:ext>
                </a:extLst>
              </a:tr>
              <a:tr h="333314">
                <a:tc>
                  <a:txBody>
                    <a:bodyPr/>
                    <a:lstStyle/>
                    <a:p>
                      <a:pPr algn="l" fontAlgn="b"/>
                      <a:r>
                        <a:rPr lang="en-US" altLang="ja-JP" sz="2400" b="0" i="0" u="none" strike="noStrike">
                          <a:solidFill>
                            <a:srgbClr val="000000"/>
                          </a:solidFill>
                          <a:effectLst/>
                          <a:latin typeface="ＭＳ Ｐゴシック"/>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a:solidFill>
                            <a:srgbClr val="000000"/>
                          </a:solidFill>
                          <a:effectLst/>
                          <a:latin typeface="ＭＳ Ｐゴシック"/>
                        </a:rPr>
                        <a:t>つくば霊園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b"/>
                      <a:r>
                        <a:rPr lang="ja-JP" altLang="en-US" sz="1800" b="0" i="0" u="none" strike="noStrike" dirty="0">
                          <a:solidFill>
                            <a:srgbClr val="000000"/>
                          </a:solidFill>
                          <a:effectLst/>
                          <a:latin typeface="ＭＳ Ｐゴシック"/>
                        </a:rPr>
                        <a:t>市内</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ctr"/>
                      <a:r>
                        <a:rPr lang="ja-JP" altLang="en-US" sz="1800" b="0" i="0" u="none" strike="noStrike">
                          <a:solidFill>
                            <a:srgbClr val="000000"/>
                          </a:solidFill>
                          <a:effectLst/>
                          <a:latin typeface="ＭＳ Ｐゴシック"/>
                        </a:rPr>
                        <a:t>茨城県つくば市大曽根根本</a:t>
                      </a:r>
                      <a:r>
                        <a:rPr lang="en-US" altLang="ja-JP" sz="1800" b="0" i="0" u="none" strike="noStrike">
                          <a:solidFill>
                            <a:srgbClr val="000000"/>
                          </a:solidFill>
                          <a:effectLst/>
                          <a:latin typeface="ＭＳ Ｐゴシック"/>
                        </a:rPr>
                        <a:t>333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1,800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en-US" altLang="ja-JP" sz="1800" b="0" i="0" u="none" strike="noStrike">
                          <a:solidFill>
                            <a:srgbClr val="000000"/>
                          </a:solidFill>
                          <a:effectLst/>
                          <a:latin typeface="ＭＳ Ｐゴシック"/>
                        </a:rPr>
                        <a:t>1,570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xmlns="" val="10005"/>
                  </a:ext>
                </a:extLst>
              </a:tr>
              <a:tr h="333314">
                <a:tc>
                  <a:txBody>
                    <a:bodyPr/>
                    <a:lstStyle/>
                    <a:p>
                      <a:pPr algn="l" fontAlgn="b"/>
                      <a:r>
                        <a:rPr lang="en-US" altLang="ja-JP" sz="2400" b="0" i="0" u="none" strike="noStrike">
                          <a:solidFill>
                            <a:srgbClr val="000000"/>
                          </a:solidFill>
                          <a:effectLst/>
                          <a:latin typeface="ＭＳ Ｐゴシック"/>
                        </a:rPr>
                        <a:t>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牛久浄苑</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茨城県牛久市久野町</a:t>
                      </a:r>
                      <a:r>
                        <a:rPr lang="en-US" altLang="ja-JP" sz="1800" b="0" i="0" u="none" strike="noStrike">
                          <a:solidFill>
                            <a:srgbClr val="000000"/>
                          </a:solidFill>
                          <a:effectLst/>
                          <a:latin typeface="ＭＳ Ｐゴシック"/>
                        </a:rPr>
                        <a:t>1923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b"/>
                      <a:r>
                        <a:rPr lang="en-US" altLang="ja-JP" sz="1800" b="0" i="0" u="none" strike="noStrike">
                          <a:solidFill>
                            <a:srgbClr val="000000"/>
                          </a:solidFill>
                          <a:effectLst/>
                          <a:latin typeface="ＭＳ Ｐゴシック"/>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06"/>
                  </a:ext>
                </a:extLst>
              </a:tr>
              <a:tr h="333314">
                <a:tc>
                  <a:txBody>
                    <a:bodyPr/>
                    <a:lstStyle/>
                    <a:p>
                      <a:pPr algn="l" fontAlgn="b"/>
                      <a:r>
                        <a:rPr lang="en-US" altLang="ja-JP" sz="2400" b="0" i="0" u="none" strike="noStrike" dirty="0">
                          <a:solidFill>
                            <a:srgbClr val="000000"/>
                          </a:solidFill>
                          <a:effectLst/>
                          <a:latin typeface="ＭＳ Ｐゴシック"/>
                        </a:rPr>
                        <a:t>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牛久霊園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茨城県牛久市上柏田</a:t>
                      </a:r>
                      <a:r>
                        <a:rPr lang="en-US" altLang="ja-JP" sz="1800" b="0" i="0" u="none" strike="noStrike" dirty="0">
                          <a:solidFill>
                            <a:srgbClr val="000000"/>
                          </a:solidFill>
                          <a:effectLst/>
                          <a:latin typeface="ＭＳ Ｐゴシック"/>
                        </a:rPr>
                        <a:t>4</a:t>
                      </a:r>
                      <a:r>
                        <a:rPr lang="ja-JP" altLang="en-US" sz="1800" b="0" i="0" u="none" strike="noStrike" dirty="0">
                          <a:solidFill>
                            <a:srgbClr val="000000"/>
                          </a:solidFill>
                          <a:effectLst/>
                          <a:latin typeface="ＭＳ Ｐゴシック"/>
                        </a:rPr>
                        <a:t>－</a:t>
                      </a:r>
                      <a:r>
                        <a:rPr lang="en-US" altLang="ja-JP" sz="1800" b="0" i="0" u="none" strike="noStrike" dirty="0">
                          <a:solidFill>
                            <a:srgbClr val="000000"/>
                          </a:solidFill>
                          <a:effectLst/>
                          <a:latin typeface="ＭＳ Ｐゴシック"/>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07"/>
                  </a:ext>
                </a:extLst>
              </a:tr>
              <a:tr h="333314">
                <a:tc>
                  <a:txBody>
                    <a:bodyPr/>
                    <a:lstStyle/>
                    <a:p>
                      <a:pPr algn="l" fontAlgn="b"/>
                      <a:r>
                        <a:rPr lang="en-US" altLang="ja-JP" sz="2400" b="0" i="0" u="none" strike="noStrike" dirty="0">
                          <a:solidFill>
                            <a:srgbClr val="000000"/>
                          </a:solidFill>
                          <a:effectLst/>
                          <a:latin typeface="ＭＳ Ｐゴシック"/>
                        </a:rPr>
                        <a:t>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東まみあな霊園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茨城県牛久市東猯穴町</a:t>
                      </a:r>
                      <a:r>
                        <a:rPr lang="en-US" altLang="ja-JP" sz="1800" b="0" i="0" u="none" strike="noStrike" dirty="0">
                          <a:solidFill>
                            <a:srgbClr val="000000"/>
                          </a:solidFill>
                          <a:effectLst/>
                          <a:latin typeface="ＭＳ Ｐゴシック"/>
                        </a:rPr>
                        <a:t>536-539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b"/>
                      <a:r>
                        <a:rPr lang="en-US" altLang="ja-JP" sz="1800" b="0" i="0" u="none" strike="noStrike">
                          <a:solidFill>
                            <a:srgbClr val="000000"/>
                          </a:solidFill>
                          <a:effectLst/>
                          <a:latin typeface="ＭＳ Ｐゴシック"/>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08"/>
                  </a:ext>
                </a:extLst>
              </a:tr>
              <a:tr h="333314">
                <a:tc>
                  <a:txBody>
                    <a:bodyPr/>
                    <a:lstStyle/>
                    <a:p>
                      <a:pPr algn="l" fontAlgn="b"/>
                      <a:r>
                        <a:rPr lang="en-US" altLang="ja-JP" sz="2400" b="0" i="0" u="none" strike="noStrike" dirty="0">
                          <a:solidFill>
                            <a:srgbClr val="000000"/>
                          </a:solidFill>
                          <a:effectLst/>
                          <a:latin typeface="ＭＳ Ｐゴシック"/>
                        </a:rPr>
                        <a:t>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守谷霊園</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茨城県つくばみらい市長渡呂新田</a:t>
                      </a:r>
                      <a:r>
                        <a:rPr lang="en-US" altLang="ja-JP" sz="1800" b="0" i="0" u="none" strike="noStrike" dirty="0">
                          <a:solidFill>
                            <a:srgbClr val="000000"/>
                          </a:solidFill>
                          <a:effectLst/>
                          <a:latin typeface="ＭＳ Ｐゴシック"/>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b"/>
                      <a:r>
                        <a:rPr lang="en-US" altLang="ja-JP" sz="1800" b="0" i="0" u="none" strike="noStrike">
                          <a:solidFill>
                            <a:srgbClr val="000000"/>
                          </a:solidFill>
                          <a:effectLst/>
                          <a:latin typeface="ＭＳ Ｐゴシック"/>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09"/>
                  </a:ext>
                </a:extLst>
              </a:tr>
              <a:tr h="333314">
                <a:tc>
                  <a:txBody>
                    <a:bodyPr/>
                    <a:lstStyle/>
                    <a:p>
                      <a:pPr algn="l" fontAlgn="b"/>
                      <a:r>
                        <a:rPr lang="en-US" altLang="ja-JP" sz="2400" b="0" i="0" u="none" strike="noStrike" dirty="0">
                          <a:solidFill>
                            <a:srgbClr val="000000"/>
                          </a:solidFill>
                          <a:effectLst/>
                          <a:latin typeface="ＭＳ Ｐゴシック"/>
                        </a:rPr>
                        <a:t>J</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伊奈聖地公苑</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茨城県つくばみらい市小張</a:t>
                      </a:r>
                      <a:r>
                        <a:rPr lang="en-US" altLang="ja-JP" sz="1800" b="0" i="0" u="none" strike="noStrike">
                          <a:solidFill>
                            <a:srgbClr val="000000"/>
                          </a:solidFill>
                          <a:effectLst/>
                          <a:latin typeface="ＭＳ Ｐゴシック"/>
                        </a:rPr>
                        <a:t>1704-1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b"/>
                      <a:r>
                        <a:rPr lang="en-US" altLang="ja-JP" sz="1800" b="0" i="0" u="none" strike="noStrike" dirty="0">
                          <a:solidFill>
                            <a:srgbClr val="000000"/>
                          </a:solidFill>
                          <a:effectLst/>
                          <a:latin typeface="ＭＳ Ｐゴシック"/>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10"/>
                  </a:ext>
                </a:extLst>
              </a:tr>
              <a:tr h="333314">
                <a:tc>
                  <a:txBody>
                    <a:bodyPr/>
                    <a:lstStyle/>
                    <a:p>
                      <a:pPr algn="l" fontAlgn="b"/>
                      <a:r>
                        <a:rPr lang="en-US" altLang="ja-JP" sz="2400" b="0" i="0" u="none" strike="noStrike" dirty="0">
                          <a:solidFill>
                            <a:srgbClr val="000000"/>
                          </a:solidFill>
                          <a:effectLst/>
                          <a:latin typeface="ＭＳ Ｐゴシック"/>
                        </a:rPr>
                        <a:t>K</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ctr"/>
                      <a:r>
                        <a:rPr lang="ja-JP" altLang="en-US" sz="1200" b="0" i="0" u="none" strike="noStrike">
                          <a:solidFill>
                            <a:srgbClr val="000000"/>
                          </a:solidFill>
                          <a:effectLst/>
                          <a:latin typeface="ＭＳ Ｐゴシック"/>
                        </a:rPr>
                        <a:t>谷和原御廟霊園　永代供養墓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茨城県常総市坂手町</a:t>
                      </a:r>
                      <a:r>
                        <a:rPr lang="en-US" altLang="ja-JP" sz="1800" b="0" i="0" u="none" strike="noStrike" dirty="0">
                          <a:solidFill>
                            <a:srgbClr val="000000"/>
                          </a:solidFill>
                          <a:effectLst/>
                          <a:latin typeface="ＭＳ Ｐゴシック"/>
                        </a:rPr>
                        <a:t>1307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11"/>
                  </a:ext>
                </a:extLst>
              </a:tr>
              <a:tr h="333314">
                <a:tc>
                  <a:txBody>
                    <a:bodyPr/>
                    <a:lstStyle/>
                    <a:p>
                      <a:pPr algn="l" fontAlgn="b"/>
                      <a:r>
                        <a:rPr lang="en-US" altLang="ja-JP" sz="2400" b="0" i="0" u="none" strike="noStrike" dirty="0">
                          <a:solidFill>
                            <a:srgbClr val="000000"/>
                          </a:solidFill>
                          <a:effectLst/>
                          <a:latin typeface="ＭＳ Ｐゴシック"/>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ctr"/>
                      <a:r>
                        <a:rPr lang="ja-JP" altLang="en-US" sz="1200" b="0" i="0" u="none" strike="noStrike">
                          <a:solidFill>
                            <a:srgbClr val="000000"/>
                          </a:solidFill>
                          <a:effectLst/>
                          <a:latin typeface="ＭＳ Ｐゴシック"/>
                        </a:rPr>
                        <a:t>正覚寺墓苑</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市外</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a:solidFill>
                            <a:srgbClr val="000000"/>
                          </a:solidFill>
                          <a:effectLst/>
                          <a:latin typeface="ＭＳ Ｐゴシック"/>
                        </a:rPr>
                        <a:t>茨城県つくばみらい市谷井田</a:t>
                      </a:r>
                      <a:r>
                        <a:rPr lang="en-US" altLang="ja-JP" sz="1800" b="0" i="0" u="none" strike="noStrike">
                          <a:solidFill>
                            <a:srgbClr val="000000"/>
                          </a:solidFill>
                          <a:effectLst/>
                          <a:latin typeface="ＭＳ Ｐゴシック"/>
                        </a:rPr>
                        <a:t>966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b"/>
                      <a:r>
                        <a:rPr lang="en-US" altLang="ja-JP" sz="1800" b="0" i="0" u="none" strike="noStrike" dirty="0">
                          <a:solidFill>
                            <a:srgbClr val="000000"/>
                          </a:solidFill>
                          <a:effectLst/>
                          <a:latin typeface="ＭＳ Ｐゴシック"/>
                        </a:rPr>
                        <a:t>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l" fontAlgn="b"/>
                      <a:r>
                        <a:rPr lang="ja-JP" altLang="en-US" sz="1800" b="0" i="0" u="none" strike="noStrike" dirty="0">
                          <a:solidFill>
                            <a:srgbClr val="000000"/>
                          </a:solidFill>
                          <a:effectLst/>
                          <a:latin typeface="ＭＳ Ｐゴシック"/>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xmlns="" val="10012"/>
                  </a:ext>
                </a:extLst>
              </a:tr>
            </a:tbl>
          </a:graphicData>
        </a:graphic>
      </p:graphicFrame>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76</a:t>
            </a:fld>
            <a:endParaRPr kumimoji="1" lang="ja-JP" altLang="en-US"/>
          </a:p>
        </p:txBody>
      </p:sp>
    </p:spTree>
    <p:extLst>
      <p:ext uri="{BB962C8B-B14F-4D97-AF65-F5344CB8AC3E}">
        <p14:creationId xmlns:p14="http://schemas.microsoft.com/office/powerpoint/2010/main" val="3679828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r>
              <a:rPr lang="ja-JP" altLang="en-US" dirty="0" smtClean="0"/>
              <a:t>つくば市内の霊園</a:t>
            </a:r>
            <a:endParaRPr lang="en-US" altLang="ja-JP" dirty="0" smtClean="0"/>
          </a:p>
          <a:p>
            <a:r>
              <a:rPr kumimoji="1" lang="en-US" altLang="ja-JP" dirty="0" smtClean="0"/>
              <a:t>→</a:t>
            </a:r>
            <a:r>
              <a:rPr kumimoji="1" lang="ja-JP" altLang="en-US" dirty="0" smtClean="0"/>
              <a:t>つくば市外から入ってくる人もいるのでは？</a:t>
            </a:r>
            <a:endParaRPr kumimoji="1" lang="ja-JP" altLang="en-US" dirty="0"/>
          </a:p>
        </p:txBody>
      </p:sp>
      <p:sp>
        <p:nvSpPr>
          <p:cNvPr id="4" name="スライド番号プレースホルダー 3"/>
          <p:cNvSpPr>
            <a:spLocks noGrp="1"/>
          </p:cNvSpPr>
          <p:nvPr>
            <p:ph type="sldNum" sz="quarter" idx="12"/>
          </p:nvPr>
        </p:nvSpPr>
        <p:spPr/>
        <p:txBody>
          <a:bodyPr/>
          <a:lstStyle/>
          <a:p>
            <a:fld id="{D235492C-57CB-1E43-8014-2539370A9343}" type="slidenum">
              <a:rPr kumimoji="1" lang="ja-JP" altLang="en-US" smtClean="0"/>
              <a:t>77</a:t>
            </a:fld>
            <a:endParaRPr kumimoji="1" lang="ja-JP" altLang="en-US"/>
          </a:p>
        </p:txBody>
      </p:sp>
    </p:spTree>
    <p:extLst>
      <p:ext uri="{BB962C8B-B14F-4D97-AF65-F5344CB8AC3E}">
        <p14:creationId xmlns:p14="http://schemas.microsoft.com/office/powerpoint/2010/main" val="1158908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63425"/>
            <a:ext cx="8229600" cy="1143000"/>
          </a:xfrm>
        </p:spPr>
        <p:txBody>
          <a:bodyPr>
            <a:normAutofit fontScale="90000"/>
          </a:bodyPr>
          <a:lstStyle/>
          <a:p>
            <a:r>
              <a:rPr kumimoji="1" lang="ja-JP" altLang="en-US" dirty="0" smtClean="0"/>
              <a:t>霊園墓地</a:t>
            </a:r>
            <a:r>
              <a:rPr lang="en-US" altLang="ja-JP" dirty="0"/>
              <a:t/>
            </a:r>
            <a:br>
              <a:rPr lang="en-US" altLang="ja-JP" dirty="0"/>
            </a:br>
            <a:r>
              <a:rPr lang="ja-JP" altLang="ja-JP" sz="3600" dirty="0" smtClean="0"/>
              <a:t>(</a:t>
            </a:r>
            <a:r>
              <a:rPr lang="ja-JP" altLang="en-US" sz="3600" dirty="0" smtClean="0"/>
              <a:t>熊の山霊園</a:t>
            </a:r>
            <a:r>
              <a:rPr lang="en-US" altLang="ja-JP" sz="3600" dirty="0" smtClean="0"/>
              <a:t>)</a:t>
            </a:r>
            <a:endParaRPr kumimoji="1" lang="ja-JP" altLang="en-US" sz="3600" dirty="0"/>
          </a:p>
        </p:txBody>
      </p:sp>
      <p:sp>
        <p:nvSpPr>
          <p:cNvPr id="6" name="テキスト ボックス 5"/>
          <p:cNvSpPr txBox="1"/>
          <p:nvPr/>
        </p:nvSpPr>
        <p:spPr>
          <a:xfrm>
            <a:off x="457200" y="6405157"/>
            <a:ext cx="2377574" cy="369332"/>
          </a:xfrm>
          <a:prstGeom prst="rect">
            <a:avLst/>
          </a:prstGeom>
          <a:noFill/>
        </p:spPr>
        <p:txBody>
          <a:bodyPr wrap="none" rtlCol="0">
            <a:spAutoFit/>
          </a:bodyPr>
          <a:lstStyle/>
          <a:p>
            <a:r>
              <a:rPr kumimoji="1" lang="ja-JP" altLang="en-US" dirty="0" smtClean="0"/>
              <a:t>地図出典：国土交通省</a:t>
            </a:r>
            <a:endParaRPr kumimoji="1" lang="ja-JP" altLang="en-US" dirty="0"/>
          </a:p>
        </p:txBody>
      </p:sp>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8</a:t>
            </a:fld>
            <a:endParaRPr kumimoji="1" lang="ja-JP" altLang="en-US"/>
          </a:p>
        </p:txBody>
      </p:sp>
      <p:pic>
        <p:nvPicPr>
          <p:cNvPr id="7" name="図 6" descr="map_kumanoyama.gif"/>
          <p:cNvPicPr>
            <a:picLocks noChangeAspect="1"/>
          </p:cNvPicPr>
          <p:nvPr/>
        </p:nvPicPr>
        <p:blipFill rotWithShape="1">
          <a:blip r:embed="rId4" cstate="print">
            <a:extLst>
              <a:ext uri="{28A0092B-C50C-407E-A947-70E740481C1C}">
                <a14:useLocalDpi xmlns:a14="http://schemas.microsoft.com/office/drawing/2010/main"/>
              </a:ext>
            </a:extLst>
          </a:blip>
          <a:srcRect l="4215" t="20944" r="24386" b="34301"/>
          <a:stretch/>
        </p:blipFill>
        <p:spPr>
          <a:xfrm>
            <a:off x="1899541" y="1553639"/>
            <a:ext cx="5446793" cy="4665470"/>
          </a:xfrm>
          <a:prstGeom prst="rect">
            <a:avLst/>
          </a:prstGeom>
        </p:spPr>
      </p:pic>
      <p:pic>
        <p:nvPicPr>
          <p:cNvPr id="4" name="図 3" descr="map_hiratsuka.gif"/>
          <p:cNvPicPr>
            <a:picLocks noChangeAspect="1"/>
          </p:cNvPicPr>
          <p:nvPr/>
        </p:nvPicPr>
        <p:blipFill rotWithShape="1">
          <a:blip r:embed="rId5" cstate="print">
            <a:extLst>
              <a:ext uri="{28A0092B-C50C-407E-A947-70E740481C1C}">
                <a14:useLocalDpi xmlns:a14="http://schemas.microsoft.com/office/drawing/2010/main"/>
              </a:ext>
            </a:extLst>
          </a:blip>
          <a:srcRect l="16061" t="89132" r="56404"/>
          <a:stretch/>
        </p:blipFill>
        <p:spPr>
          <a:xfrm>
            <a:off x="6795398" y="5447118"/>
            <a:ext cx="2194268" cy="1183433"/>
          </a:xfrm>
          <a:prstGeom prst="rect">
            <a:avLst/>
          </a:prstGeom>
          <a:ln>
            <a:solidFill>
              <a:schemeClr val="tx1"/>
            </a:solidFill>
          </a:ln>
        </p:spPr>
      </p:pic>
    </p:spTree>
    <p:custDataLst>
      <p:tags r:id="rId1"/>
    </p:custDataLst>
    <p:extLst>
      <p:ext uri="{BB962C8B-B14F-4D97-AF65-F5344CB8AC3E}">
        <p14:creationId xmlns:p14="http://schemas.microsoft.com/office/powerpoint/2010/main" val="3037497411"/>
      </p:ext>
    </p:extLst>
  </p:cSld>
  <p:clrMapOvr>
    <a:masterClrMapping/>
  </p:clrMapOvr>
  <mc:AlternateContent xmlns:mc="http://schemas.openxmlformats.org/markup-compatibility/2006" xmlns:p14="http://schemas.microsoft.com/office/powerpoint/2010/main">
    <mc:Choice Requires="p14">
      <p:transition spd="slow" p14:dur="2000" advTm="2281"/>
    </mc:Choice>
    <mc:Fallback xmlns="">
      <p:transition xmlns:p14="http://schemas.microsoft.com/office/powerpoint/2010/main" spd="slow" advTm="22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a:spLocks noGrp="1"/>
          </p:cNvSpPr>
          <p:nvPr>
            <p:ph type="title"/>
          </p:nvPr>
        </p:nvSpPr>
        <p:spPr>
          <a:xfrm>
            <a:off x="457200" y="2785707"/>
            <a:ext cx="8229600" cy="1143000"/>
          </a:xfrm>
        </p:spPr>
        <p:txBody>
          <a:bodyPr>
            <a:normAutofit fontScale="90000"/>
          </a:bodyPr>
          <a:lstStyle/>
          <a:p>
            <a:r>
              <a:rPr kumimoji="1" lang="ja-JP" altLang="en-US" dirty="0" smtClean="0"/>
              <a:t>民間墓地タイプ</a:t>
            </a:r>
            <a:r>
              <a:rPr kumimoji="1" lang="en-US" altLang="ja-JP" dirty="0" smtClean="0"/>
              <a:t/>
            </a:r>
            <a:br>
              <a:rPr kumimoji="1" lang="en-US" altLang="ja-JP" dirty="0" smtClean="0"/>
            </a:br>
            <a:r>
              <a:rPr lang="ja-JP" altLang="ja-JP" sz="3600" dirty="0" smtClean="0"/>
              <a:t>(</a:t>
            </a:r>
            <a:r>
              <a:rPr lang="ja-JP" altLang="en-US" sz="3600" dirty="0" smtClean="0"/>
              <a:t>熊の山霊園・</a:t>
            </a:r>
            <a:r>
              <a:rPr lang="en-US" altLang="ja-JP" sz="3600" dirty="0" smtClean="0"/>
              <a:t>TSUKUBA</a:t>
            </a:r>
            <a:r>
              <a:rPr lang="ja-JP" altLang="en-US" sz="3600" dirty="0" smtClean="0"/>
              <a:t>メモリアルガーデン</a:t>
            </a:r>
            <a:r>
              <a:rPr lang="en-US" altLang="ja-JP" sz="3600" dirty="0" smtClean="0"/>
              <a:t>)</a:t>
            </a:r>
            <a:endParaRPr kumimoji="1" lang="ja-JP" altLang="en-US" sz="3600" dirty="0"/>
          </a:p>
        </p:txBody>
      </p:sp>
      <p:pic>
        <p:nvPicPr>
          <p:cNvPr id="2" name="図 1" descr="b9e1d57d49547de098f2e8ebcf8f9534ee5ec3f.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493401"/>
            <a:ext cx="9144000" cy="5364599"/>
          </a:xfrm>
          <a:prstGeom prst="rect">
            <a:avLst/>
          </a:prstGeom>
        </p:spPr>
      </p:pic>
      <p:sp>
        <p:nvSpPr>
          <p:cNvPr id="3" name="スライド番号プレースホルダー 2"/>
          <p:cNvSpPr>
            <a:spLocks noGrp="1"/>
          </p:cNvSpPr>
          <p:nvPr>
            <p:ph type="sldNum" sz="quarter" idx="12"/>
          </p:nvPr>
        </p:nvSpPr>
        <p:spPr/>
        <p:txBody>
          <a:bodyPr/>
          <a:lstStyle/>
          <a:p>
            <a:fld id="{D235492C-57CB-1E43-8014-2539370A9343}" type="slidenum">
              <a:rPr kumimoji="1" lang="ja-JP" altLang="en-US" smtClean="0"/>
              <a:t>9</a:t>
            </a:fld>
            <a:endParaRPr kumimoji="1" lang="ja-JP" altLang="en-US"/>
          </a:p>
        </p:txBody>
      </p:sp>
      <p:sp>
        <p:nvSpPr>
          <p:cNvPr id="7" name="タイトル 1"/>
          <p:cNvSpPr txBox="1">
            <a:spLocks/>
          </p:cNvSpPr>
          <p:nvPr/>
        </p:nvSpPr>
        <p:spPr>
          <a:xfrm>
            <a:off x="457200" y="263425"/>
            <a:ext cx="8229600" cy="1143000"/>
          </a:xfrm>
          <a:prstGeom prst="rect">
            <a:avLst/>
          </a:prstGeom>
        </p:spPr>
        <p:txBody>
          <a:bodyPr vert="horz" lIns="91440" tIns="45720" rIns="91440" bIns="45720" rtlCol="0" anchor="ctr">
            <a:normAutofit fontScale="90000" lnSpcReduction="1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霊園墓地</a:t>
            </a:r>
            <a:r>
              <a:rPr lang="en-US" altLang="ja-JP" dirty="0" smtClean="0"/>
              <a:t/>
            </a:r>
            <a:br>
              <a:rPr lang="en-US" altLang="ja-JP" dirty="0" smtClean="0"/>
            </a:br>
            <a:r>
              <a:rPr lang="ja-JP" altLang="ja-JP" sz="3600" dirty="0" smtClean="0"/>
              <a:t>(</a:t>
            </a:r>
            <a:r>
              <a:rPr lang="ja-JP" altLang="en-US" sz="3600" dirty="0" smtClean="0"/>
              <a:t>熊の山霊園</a:t>
            </a:r>
            <a:r>
              <a:rPr lang="en-US" altLang="ja-JP" sz="3600" dirty="0" smtClean="0"/>
              <a:t>)</a:t>
            </a:r>
            <a:endParaRPr lang="ja-JP" altLang="en-US" sz="3600" dirty="0"/>
          </a:p>
        </p:txBody>
      </p:sp>
      <p:pic>
        <p:nvPicPr>
          <p:cNvPr id="4" name="図 3"/>
          <p:cNvPicPr>
            <a:picLocks noChangeAspect="1"/>
          </p:cNvPicPr>
          <p:nvPr/>
        </p:nvPicPr>
        <p:blipFill>
          <a:blip r:embed="rId4"/>
          <a:stretch>
            <a:fillRect/>
          </a:stretch>
        </p:blipFill>
        <p:spPr>
          <a:xfrm>
            <a:off x="6858000" y="4435475"/>
            <a:ext cx="2286000" cy="2286000"/>
          </a:xfrm>
          <a:prstGeom prst="rect">
            <a:avLst/>
          </a:prstGeom>
        </p:spPr>
      </p:pic>
      <p:cxnSp>
        <p:nvCxnSpPr>
          <p:cNvPr id="10" name="直線コネクタ 9"/>
          <p:cNvCxnSpPr/>
          <p:nvPr/>
        </p:nvCxnSpPr>
        <p:spPr>
          <a:xfrm>
            <a:off x="7109203" y="4435475"/>
            <a:ext cx="341464" cy="118454"/>
          </a:xfrm>
          <a:prstGeom prst="line">
            <a:avLst/>
          </a:prstGeom>
          <a:ln w="53975">
            <a:solidFill>
              <a:schemeClr val="bg1"/>
            </a:solidFill>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直線コネクタ 10"/>
          <p:cNvCxnSpPr/>
          <p:nvPr/>
        </p:nvCxnSpPr>
        <p:spPr>
          <a:xfrm>
            <a:off x="7511903" y="3987030"/>
            <a:ext cx="181309" cy="241619"/>
          </a:xfrm>
          <a:prstGeom prst="line">
            <a:avLst/>
          </a:prstGeom>
          <a:ln w="53975">
            <a:solidFill>
              <a:schemeClr val="bg1"/>
            </a:solidFill>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6" name="直線コネクタ 15"/>
          <p:cNvCxnSpPr/>
          <p:nvPr/>
        </p:nvCxnSpPr>
        <p:spPr>
          <a:xfrm flipH="1">
            <a:off x="8088041" y="3928707"/>
            <a:ext cx="78444" cy="299942"/>
          </a:xfrm>
          <a:prstGeom prst="line">
            <a:avLst/>
          </a:prstGeom>
          <a:ln w="53975">
            <a:solidFill>
              <a:schemeClr val="bg1"/>
            </a:solidFill>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6" name="テキスト ボックス 5"/>
          <p:cNvSpPr txBox="1"/>
          <p:nvPr/>
        </p:nvSpPr>
        <p:spPr>
          <a:xfrm>
            <a:off x="141110" y="6377001"/>
            <a:ext cx="2159566" cy="369332"/>
          </a:xfrm>
          <a:prstGeom prst="rect">
            <a:avLst/>
          </a:prstGeom>
          <a:noFill/>
        </p:spPr>
        <p:txBody>
          <a:bodyPr wrap="none" rtlCol="0">
            <a:spAutoFit/>
          </a:bodyPr>
          <a:lstStyle/>
          <a:p>
            <a:r>
              <a:rPr kumimoji="1" lang="en-US" altLang="ja-JP" dirty="0" smtClean="0"/>
              <a:t>2015/4/30</a:t>
            </a:r>
            <a:r>
              <a:rPr kumimoji="1" lang="ja-JP" altLang="en-US" dirty="0" smtClean="0"/>
              <a:t> 班員撮影</a:t>
            </a:r>
            <a:endParaRPr kumimoji="1" lang="ja-JP" altLang="en-US" dirty="0"/>
          </a:p>
        </p:txBody>
      </p:sp>
      <p:sp>
        <p:nvSpPr>
          <p:cNvPr id="9" name="円/楕円 8"/>
          <p:cNvSpPr/>
          <p:nvPr/>
        </p:nvSpPr>
        <p:spPr>
          <a:xfrm>
            <a:off x="747889" y="5545667"/>
            <a:ext cx="6491111" cy="646331"/>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008104" y="5545667"/>
            <a:ext cx="6101099" cy="646331"/>
          </a:xfrm>
          <a:prstGeom prst="rect">
            <a:avLst/>
          </a:prstGeom>
          <a:noFill/>
        </p:spPr>
        <p:txBody>
          <a:bodyPr wrap="none" rtlCol="0">
            <a:spAutoFit/>
          </a:bodyPr>
          <a:lstStyle/>
          <a:p>
            <a:r>
              <a:rPr kumimoji="1" lang="ja-JP" altLang="en-US" sz="3600" dirty="0" smtClean="0">
                <a:solidFill>
                  <a:srgbClr val="FFFFFF"/>
                </a:solidFill>
              </a:rPr>
              <a:t>ヒアリング</a:t>
            </a:r>
            <a:r>
              <a:rPr kumimoji="1" lang="en-US" altLang="ja-JP" sz="3600" dirty="0" smtClean="0">
                <a:solidFill>
                  <a:srgbClr val="FFFFFF"/>
                </a:solidFill>
              </a:rPr>
              <a:t>→</a:t>
            </a:r>
            <a:r>
              <a:rPr kumimoji="1" lang="ja-JP" altLang="en-US" sz="3600" dirty="0" smtClean="0">
                <a:solidFill>
                  <a:srgbClr val="FFFFFF"/>
                </a:solidFill>
              </a:rPr>
              <a:t>区画が余っている</a:t>
            </a:r>
            <a:endParaRPr kumimoji="1" lang="ja-JP" altLang="en-US" sz="3600" dirty="0">
              <a:solidFill>
                <a:srgbClr val="FFFFFF"/>
              </a:solidFill>
            </a:endParaRPr>
          </a:p>
        </p:txBody>
      </p:sp>
    </p:spTree>
    <p:extLst>
      <p:ext uri="{BB962C8B-B14F-4D97-AF65-F5344CB8AC3E}">
        <p14:creationId xmlns:p14="http://schemas.microsoft.com/office/powerpoint/2010/main" val="2848326784"/>
      </p:ext>
    </p:extLst>
  </p:cSld>
  <p:clrMapOvr>
    <a:masterClrMapping/>
  </p:clrMapOvr>
  <mc:AlternateContent xmlns:mc="http://schemas.openxmlformats.org/markup-compatibility/2006" xmlns:p14="http://schemas.microsoft.com/office/powerpoint/2010/main">
    <mc:Choice Requires="p14">
      <p:transition spd="slow" p14:dur="2000" advTm="1136"/>
    </mc:Choice>
    <mc:Fallback xmlns="">
      <p:transition xmlns:p14="http://schemas.microsoft.com/office/powerpoint/2010/main" spd="slow" advTm="113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10.xml><?xml version="1.0" encoding="utf-8"?>
<p:tagLst xmlns:a="http://schemas.openxmlformats.org/drawingml/2006/main" xmlns:r="http://schemas.openxmlformats.org/officeDocument/2006/relationships" xmlns:p="http://schemas.openxmlformats.org/presentationml/2006/main">
  <p:tag name="TIMING" val="|15.7"/>
</p:tagLst>
</file>

<file path=ppt/tags/tag11.xml><?xml version="1.0" encoding="utf-8"?>
<p:tagLst xmlns:a="http://schemas.openxmlformats.org/drawingml/2006/main" xmlns:r="http://schemas.openxmlformats.org/officeDocument/2006/relationships" xmlns:p="http://schemas.openxmlformats.org/presentationml/2006/main">
  <p:tag name="TIMING" val="|11.8"/>
</p:tagLst>
</file>

<file path=ppt/tags/tag12.xml><?xml version="1.0" encoding="utf-8"?>
<p:tagLst xmlns:a="http://schemas.openxmlformats.org/drawingml/2006/main" xmlns:r="http://schemas.openxmlformats.org/officeDocument/2006/relationships" xmlns:p="http://schemas.openxmlformats.org/presentationml/2006/main">
  <p:tag name="TIMING" val="|0.7|0.3|0.6|1.1|0.4"/>
</p:tagLst>
</file>

<file path=ppt/tags/tag13.xml><?xml version="1.0" encoding="utf-8"?>
<p:tagLst xmlns:a="http://schemas.openxmlformats.org/drawingml/2006/main" xmlns:r="http://schemas.openxmlformats.org/officeDocument/2006/relationships" xmlns:p="http://schemas.openxmlformats.org/presentationml/2006/main">
  <p:tag name="TIMING" val="|98.5"/>
</p:tagLst>
</file>

<file path=ppt/tags/tag14.xml><?xml version="1.0" encoding="utf-8"?>
<p:tagLst xmlns:a="http://schemas.openxmlformats.org/drawingml/2006/main" xmlns:r="http://schemas.openxmlformats.org/officeDocument/2006/relationships" xmlns:p="http://schemas.openxmlformats.org/presentationml/2006/main">
  <p:tag name="TIMING" val="|23.9"/>
</p:tagLst>
</file>

<file path=ppt/tags/tag2.xml><?xml version="1.0" encoding="utf-8"?>
<p:tagLst xmlns:a="http://schemas.openxmlformats.org/drawingml/2006/main" xmlns:r="http://schemas.openxmlformats.org/officeDocument/2006/relationships" xmlns:p="http://schemas.openxmlformats.org/presentationml/2006/main">
  <p:tag name="TIMING" val="|0.7|0.2|0.2|0.5|0.2"/>
</p:tagLst>
</file>

<file path=ppt/tags/tag3.xml><?xml version="1.0" encoding="utf-8"?>
<p:tagLst xmlns:a="http://schemas.openxmlformats.org/drawingml/2006/main" xmlns:r="http://schemas.openxmlformats.org/officeDocument/2006/relationships" xmlns:p="http://schemas.openxmlformats.org/presentationml/2006/main">
  <p:tag name="TIMING" val="|1.3"/>
</p:tagLst>
</file>

<file path=ppt/tags/tag4.xml><?xml version="1.0" encoding="utf-8"?>
<p:tagLst xmlns:a="http://schemas.openxmlformats.org/drawingml/2006/main" xmlns:r="http://schemas.openxmlformats.org/officeDocument/2006/relationships" xmlns:p="http://schemas.openxmlformats.org/presentationml/2006/main">
  <p:tag name="TIMING" val="|5.2"/>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0.8"/>
</p:tagLst>
</file>

<file path=ppt/tags/tag7.xml><?xml version="1.0" encoding="utf-8"?>
<p:tagLst xmlns:a="http://schemas.openxmlformats.org/drawingml/2006/main" xmlns:r="http://schemas.openxmlformats.org/officeDocument/2006/relationships" xmlns:p="http://schemas.openxmlformats.org/presentationml/2006/main">
  <p:tag name="TIMING" val="|0.1"/>
</p:tagLst>
</file>

<file path=ppt/tags/tag8.xml><?xml version="1.0" encoding="utf-8"?>
<p:tagLst xmlns:a="http://schemas.openxmlformats.org/drawingml/2006/main" xmlns:r="http://schemas.openxmlformats.org/officeDocument/2006/relationships" xmlns:p="http://schemas.openxmlformats.org/presentationml/2006/main">
  <p:tag name="TIMING" val="|18.2"/>
</p:tagLst>
</file>

<file path=ppt/tags/tag9.xml><?xml version="1.0" encoding="utf-8"?>
<p:tagLst xmlns:a="http://schemas.openxmlformats.org/drawingml/2006/main" xmlns:r="http://schemas.openxmlformats.org/officeDocument/2006/relationships" xmlns:p="http://schemas.openxmlformats.org/presentationml/2006/main">
  <p:tag name="TIMING" val="|29.8|16.9|20.1"/>
</p:tagLst>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1251</TotalTime>
  <Words>3636</Words>
  <Application>Microsoft Office PowerPoint</Application>
  <PresentationFormat>画面に合わせる (4:3)</PresentationFormat>
  <Paragraphs>791</Paragraphs>
  <Slides>77</Slides>
  <Notes>44</Notes>
  <HiddenSlides>28</HiddenSlides>
  <MMClips>0</MMClips>
  <ScaleCrop>false</ScaleCrop>
  <HeadingPairs>
    <vt:vector size="4" baseType="variant">
      <vt:variant>
        <vt:lpstr>テーマ</vt:lpstr>
      </vt:variant>
      <vt:variant>
        <vt:i4>1</vt:i4>
      </vt:variant>
      <vt:variant>
        <vt:lpstr>スライド タイトル</vt:lpstr>
      </vt:variant>
      <vt:variant>
        <vt:i4>77</vt:i4>
      </vt:variant>
    </vt:vector>
  </HeadingPairs>
  <TitlesOfParts>
    <vt:vector size="78" baseType="lpstr">
      <vt:lpstr>ホワイト</vt:lpstr>
      <vt:lpstr>PowerPoint プレゼンテーション</vt:lpstr>
      <vt:lpstr>PowerPoint プレゼンテーション</vt:lpstr>
      <vt:lpstr>PowerPoint プレゼンテーション</vt:lpstr>
      <vt:lpstr>墓　施太郎の場合</vt:lpstr>
      <vt:lpstr>墓　施太郎（４２）</vt:lpstr>
      <vt:lpstr>そもそもお墓って どういうもの…？</vt:lpstr>
      <vt:lpstr>　墓地の種類</vt:lpstr>
      <vt:lpstr>霊園墓地 (熊の山霊園)</vt:lpstr>
      <vt:lpstr>民間墓地タイプ (熊の山霊園・TSUKUBAメモリアルガーデン)</vt:lpstr>
      <vt:lpstr>霊園墓地 (TSUKUBAメモリアルガーデン)</vt:lpstr>
      <vt:lpstr>民間墓地タイプ (熊の山霊園・TSUKUBAメモリアルガーデン)</vt:lpstr>
      <vt:lpstr>　墓地の種類</vt:lpstr>
      <vt:lpstr>寺院境内墓地 (成就院・本証寺)</vt:lpstr>
      <vt:lpstr>寺院境内墓地 (成就院・本証寺)</vt:lpstr>
      <vt:lpstr>　墓地の種類</vt:lpstr>
      <vt:lpstr>個人型墓地 (東平塚)</vt:lpstr>
      <vt:lpstr>個人所有タイプ (東平塚)</vt:lpstr>
      <vt:lpstr>　墓地の種類</vt:lpstr>
      <vt:lpstr>村落型共同墓地</vt:lpstr>
      <vt:lpstr>　墓地の種類</vt:lpstr>
      <vt:lpstr>公営墓地</vt:lpstr>
      <vt:lpstr>　墓地の種類</vt:lpstr>
      <vt:lpstr>新しい形態の墓地</vt:lpstr>
      <vt:lpstr>私たちの予想</vt:lpstr>
      <vt:lpstr>つくば市の墓地計画 ってどうなってるの？</vt:lpstr>
      <vt:lpstr>つくば市の墓地計画</vt:lpstr>
      <vt:lpstr>他のニュータウンでは お墓は計画されているの？</vt:lpstr>
      <vt:lpstr>ニュータウンと墓地</vt:lpstr>
      <vt:lpstr>将来的に お墓は足りるの？</vt:lpstr>
      <vt:lpstr>需給調査-供給-</vt:lpstr>
      <vt:lpstr>PowerPoint プレゼンテーション</vt:lpstr>
      <vt:lpstr>2. ヒアリング調査</vt:lpstr>
      <vt:lpstr>需給調査-供給-</vt:lpstr>
      <vt:lpstr>需給調査-供給-</vt:lpstr>
      <vt:lpstr>つくば市　1980年の人口ピラミッド</vt:lpstr>
      <vt:lpstr>つくば市　2015年の人口ピラミッド</vt:lpstr>
      <vt:lpstr>つくば市　2035年の人口ピラミッド</vt:lpstr>
      <vt:lpstr>需給調査-需要-</vt:lpstr>
      <vt:lpstr>宜野湾市とつくば市の人口ピラミッド</vt:lpstr>
      <vt:lpstr> 簡易予測式（沖縄大学吉川博也教授の算出式）</vt:lpstr>
      <vt:lpstr>需給調査-結果-</vt:lpstr>
      <vt:lpstr>ここまででわかったことのまとめ</vt:lpstr>
      <vt:lpstr>PowerPoint プレゼンテーション</vt:lpstr>
      <vt:lpstr>PowerPoint プレゼンテーション</vt:lpstr>
      <vt:lpstr>最終発表にむけて</vt:lpstr>
      <vt:lpstr>謝辞</vt:lpstr>
      <vt:lpstr>参考文献</vt:lpstr>
      <vt:lpstr>参考文献</vt:lpstr>
      <vt:lpstr>ご静聴ありがとうございました</vt:lpstr>
      <vt:lpstr>質問用スライド</vt:lpstr>
      <vt:lpstr>実習に至った背景</vt:lpstr>
      <vt:lpstr>法律上の規定</vt:lpstr>
      <vt:lpstr>PowerPoint プレゼンテーション</vt:lpstr>
      <vt:lpstr>PowerPoint プレゼンテーション</vt:lpstr>
      <vt:lpstr>つくば市について</vt:lpstr>
      <vt:lpstr>法律</vt:lpstr>
      <vt:lpstr>つくばにある墓地</vt:lpstr>
      <vt:lpstr>公営墓地のメリット・デメリット （財）東京都公園協会</vt:lpstr>
      <vt:lpstr>公営墓地の倍率・価格に関して　参考：東京都霊園ガイド</vt:lpstr>
      <vt:lpstr>墓地費用（一般）</vt:lpstr>
      <vt:lpstr>寺院境内墓地</vt:lpstr>
      <vt:lpstr>墓の種類</vt:lpstr>
      <vt:lpstr>権利・伝承</vt:lpstr>
      <vt:lpstr>特殊な例：多摩ニュータウン</vt:lpstr>
      <vt:lpstr>ニュータウン内の墓地</vt:lpstr>
      <vt:lpstr>全日本墓園協会方式</vt:lpstr>
      <vt:lpstr>大阪府方式</vt:lpstr>
      <vt:lpstr>墓地増加率による推定</vt:lpstr>
      <vt:lpstr>横浜市墓地需要推計の算定式</vt:lpstr>
      <vt:lpstr>福岡市需要予測</vt:lpstr>
      <vt:lpstr>簡易予測式（沖縄大学吉川博也教授の算出式）</vt:lpstr>
      <vt:lpstr>横田方式</vt:lpstr>
      <vt:lpstr>浦添市需要予測</vt:lpstr>
      <vt:lpstr>石垣市需要予測</vt:lpstr>
      <vt:lpstr>わかったこと</vt:lpstr>
      <vt:lpstr>Q つくば市近辺の墓地は？？ 空き区画は？ その墓地の需要はどの地域？</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齋木 亮作</dc:creator>
  <cp:lastModifiedBy>PCUser</cp:lastModifiedBy>
  <cp:revision>176</cp:revision>
  <cp:lastPrinted>2015-05-12T06:05:21Z</cp:lastPrinted>
  <dcterms:created xsi:type="dcterms:W3CDTF">2015-05-05T15:48:17Z</dcterms:created>
  <dcterms:modified xsi:type="dcterms:W3CDTF">2015-06-12T04:56:23Z</dcterms:modified>
</cp:coreProperties>
</file>