
<file path=[Content_Types].xml><?xml version="1.0" encoding="utf-8"?>
<Types xmlns="http://schemas.openxmlformats.org/package/2006/content-types">
  <Default Extension="xml" ContentType="application/xml"/>
  <Default Extension="jpeg" ContentType="image/jpeg"/>
  <Default Extension="jpg" ContentType="image/jpeg"/>
  <Default Extension="mp3" ContentType="audio/unknown"/>
  <Default Extension="xlsx" ContentType="application/vnd.openxmlformats-officedocument.spreadsheetml.sheet"/>
  <Default Extension="rels" ContentType="application/vnd.openxmlformats-package.relationships+xml"/>
  <Default Extension="m4a" ContentType="audi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ags/tag4.xml" ContentType="application/vnd.openxmlformats-officedocument.presentationml.tags+xml"/>
  <Override PartName="/ppt/notesSlides/notesSlide10.xml" ContentType="application/vnd.openxmlformats-officedocument.presentationml.notesSlide+xml"/>
  <Override PartName="/ppt/charts/chart3.xml" ContentType="application/vnd.openxmlformats-officedocument.drawingml.chart+xml"/>
  <Override PartName="/ppt/tags/tag5.xml" ContentType="application/vnd.openxmlformats-officedocument.presentationml.tags+xml"/>
  <Override PartName="/ppt/notesSlides/notesSlide11.xml" ContentType="application/vnd.openxmlformats-officedocument.presentationml.notesSlide+xml"/>
  <Override PartName="/ppt/charts/chart4.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5.xml" ContentType="application/vnd.openxmlformats-officedocument.drawingml.chart+xml"/>
  <Override PartName="/ppt/drawings/drawing1.xml" ContentType="application/vnd.openxmlformats-officedocument.drawingml.chartshapes+xml"/>
  <Override PartName="/ppt/charts/chart6.xml" ContentType="application/vnd.openxmlformats-officedocument.drawingml.chart+xml"/>
  <Override PartName="/ppt/tags/tag6.xml" ContentType="application/vnd.openxmlformats-officedocument.presentationml.tags+xml"/>
  <Override PartName="/ppt/notesSlides/notesSlide14.xml" ContentType="application/vnd.openxmlformats-officedocument.presentationml.notesSlide+xml"/>
  <Override PartName="/ppt/charts/chart7.xml" ContentType="application/vnd.openxmlformats-officedocument.drawingml.chart+xml"/>
  <Override PartName="/ppt/drawings/drawing2.xml" ContentType="application/vnd.openxmlformats-officedocument.drawingml.chartshapes+xml"/>
  <Override PartName="/ppt/notesSlides/notesSlide15.xml" ContentType="application/vnd.openxmlformats-officedocument.presentationml.notesSlide+xml"/>
  <Override PartName="/ppt/charts/chart8.xml" ContentType="application/vnd.openxmlformats-officedocument.drawingml.chart+xml"/>
  <Override PartName="/ppt/embeddings/oleObject1.bin" ContentType="application/vnd.openxmlformats-officedocument.oleObject"/>
  <Override PartName="/ppt/drawings/drawing3.xml" ContentType="application/vnd.openxmlformats-officedocument.drawingml.chartshapes+xml"/>
  <Override PartName="/ppt/notesSlides/notesSlide16.xml" ContentType="application/vnd.openxmlformats-officedocument.presentationml.notesSlide+xml"/>
  <Override PartName="/ppt/charts/chart9.xml" ContentType="application/vnd.openxmlformats-officedocument.drawingml.chart+xml"/>
  <Override PartName="/ppt/drawings/drawing4.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7.xml" ContentType="application/vnd.openxmlformats-officedocument.presentationml.tags+xml"/>
  <Override PartName="/ppt/notesSlides/notesSlide21.xml" ContentType="application/vnd.openxmlformats-officedocument.presentationml.notesSlide+xml"/>
  <Override PartName="/ppt/tags/tag8.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0.xml" ContentType="application/vnd.openxmlformats-officedocument.drawingml.chart+xml"/>
  <Override PartName="/ppt/tags/tag9.xml" ContentType="application/vnd.openxmlformats-officedocument.presentationml.tags+xml"/>
  <Override PartName="/ppt/notesSlides/notesSlide24.xml" ContentType="application/vnd.openxmlformats-officedocument.presentationml.notesSlide+xml"/>
  <Override PartName="/ppt/tags/tag10.xml" ContentType="application/vnd.openxmlformats-officedocument.presentationml.tags+xml"/>
  <Override PartName="/ppt/notesSlides/notesSlide25.xml" ContentType="application/vnd.openxmlformats-officedocument.presentationml.notesSlide+xml"/>
  <Override PartName="/ppt/charts/chart11.xml" ContentType="application/vnd.openxmlformats-officedocument.drawingml.chart+xml"/>
  <Override PartName="/ppt/tags/tag11.xml" ContentType="application/vnd.openxmlformats-officedocument.presentationml.tags+xml"/>
  <Override PartName="/ppt/notesSlides/notesSlide26.xml" ContentType="application/vnd.openxmlformats-officedocument.presentationml.notesSlide+xml"/>
  <Override PartName="/ppt/tags/tag12.xml" ContentType="application/vnd.openxmlformats-officedocument.presentationml.tags+xml"/>
  <Override PartName="/ppt/notesSlides/notesSlide27.xml" ContentType="application/vnd.openxmlformats-officedocument.presentationml.notesSlide+xml"/>
  <Override PartName="/ppt/tags/tag13.xml" ContentType="application/vnd.openxmlformats-officedocument.presentationml.tags+xml"/>
  <Override PartName="/ppt/notesSlides/notesSlide28.xml" ContentType="application/vnd.openxmlformats-officedocument.presentationml.notesSlide+xml"/>
  <Override PartName="/ppt/tags/tag14.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5.xml" ContentType="application/vnd.openxmlformats-officedocument.presentationml.tags+xml"/>
  <Override PartName="/ppt/notesSlides/notesSlide31.xml" ContentType="application/vnd.openxmlformats-officedocument.presentationml.notesSlide+xml"/>
  <Override PartName="/ppt/tags/tag16.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2.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3.xml" ContentType="application/vnd.openxmlformats-officedocument.drawingml.chart+xml"/>
  <Override PartName="/ppt/theme/themeOverride2.xml" ContentType="application/vnd.openxmlformats-officedocument.themeOverride+xml"/>
  <Override PartName="/ppt/drawings/drawing5.xml" ContentType="application/vnd.openxmlformats-officedocument.drawingml.chartshapes+xml"/>
  <Override PartName="/ppt/tags/tag17.xml" ContentType="application/vnd.openxmlformats-officedocument.presentationml.tags+xml"/>
  <Override PartName="/ppt/notesSlides/notesSlide37.xml" ContentType="application/vnd.openxmlformats-officedocument.presentationml.notesSlide+xml"/>
  <Override PartName="/ppt/tags/tag18.xml" ContentType="application/vnd.openxmlformats-officedocument.presentationml.tags+xml"/>
  <Override PartName="/ppt/notesSlides/notesSlide38.xml" ContentType="application/vnd.openxmlformats-officedocument.presentationml.notesSlide+xml"/>
  <Override PartName="/ppt/tags/tag19.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20.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21.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5.xml" ContentType="application/vnd.openxmlformats-officedocument.presentationml.notesSlide+xml"/>
  <Override PartName="/ppt/tags/tag22.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1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0"/>
  </p:notesMasterIdLst>
  <p:handoutMasterIdLst>
    <p:handoutMasterId r:id="rId101"/>
  </p:handoutMasterIdLst>
  <p:sldIdLst>
    <p:sldId id="258" r:id="rId2"/>
    <p:sldId id="259" r:id="rId3"/>
    <p:sldId id="260" r:id="rId4"/>
    <p:sldId id="261" r:id="rId5"/>
    <p:sldId id="262" r:id="rId6"/>
    <p:sldId id="263" r:id="rId7"/>
    <p:sldId id="264" r:id="rId8"/>
    <p:sldId id="265" r:id="rId9"/>
    <p:sldId id="266" r:id="rId10"/>
    <p:sldId id="267" r:id="rId11"/>
    <p:sldId id="372" r:id="rId12"/>
    <p:sldId id="269" r:id="rId13"/>
    <p:sldId id="270" r:id="rId14"/>
    <p:sldId id="271" r:id="rId15"/>
    <p:sldId id="272" r:id="rId16"/>
    <p:sldId id="273" r:id="rId17"/>
    <p:sldId id="274" r:id="rId18"/>
    <p:sldId id="370" r:id="rId19"/>
    <p:sldId id="276" r:id="rId20"/>
    <p:sldId id="277" r:id="rId21"/>
    <p:sldId id="371" r:id="rId22"/>
    <p:sldId id="279" r:id="rId23"/>
    <p:sldId id="280" r:id="rId24"/>
    <p:sldId id="283" r:id="rId25"/>
    <p:sldId id="356" r:id="rId26"/>
    <p:sldId id="357" r:id="rId27"/>
    <p:sldId id="368" r:id="rId28"/>
    <p:sldId id="369"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303" r:id="rId43"/>
    <p:sldId id="389" r:id="rId44"/>
    <p:sldId id="306" r:id="rId45"/>
    <p:sldId id="374" r:id="rId46"/>
    <p:sldId id="375" r:id="rId47"/>
    <p:sldId id="376" r:id="rId48"/>
    <p:sldId id="377" r:id="rId49"/>
    <p:sldId id="379" r:id="rId50"/>
    <p:sldId id="380" r:id="rId51"/>
    <p:sldId id="381" r:id="rId52"/>
    <p:sldId id="382" r:id="rId53"/>
    <p:sldId id="383" r:id="rId54"/>
    <p:sldId id="384" r:id="rId55"/>
    <p:sldId id="314" r:id="rId56"/>
    <p:sldId id="315" r:id="rId57"/>
    <p:sldId id="316" r:id="rId58"/>
    <p:sldId id="317" r:id="rId59"/>
    <p:sldId id="318" r:id="rId60"/>
    <p:sldId id="319" r:id="rId61"/>
    <p:sldId id="387" r:id="rId62"/>
    <p:sldId id="320" r:id="rId63"/>
    <p:sldId id="326" r:id="rId64"/>
    <p:sldId id="329" r:id="rId65"/>
    <p:sldId id="321" r:id="rId66"/>
    <p:sldId id="322" r:id="rId67"/>
    <p:sldId id="323" r:id="rId68"/>
    <p:sldId id="324" r:id="rId69"/>
    <p:sldId id="325" r:id="rId70"/>
    <p:sldId id="327" r:id="rId71"/>
    <p:sldId id="328" r:id="rId72"/>
    <p:sldId id="331" r:id="rId73"/>
    <p:sldId id="332" r:id="rId74"/>
    <p:sldId id="390" r:id="rId75"/>
    <p:sldId id="337" r:id="rId76"/>
    <p:sldId id="330" r:id="rId77"/>
    <p:sldId id="333" r:id="rId78"/>
    <p:sldId id="334" r:id="rId79"/>
    <p:sldId id="335" r:id="rId80"/>
    <p:sldId id="336" r:id="rId81"/>
    <p:sldId id="338" r:id="rId82"/>
    <p:sldId id="339" r:id="rId83"/>
    <p:sldId id="340" r:id="rId84"/>
    <p:sldId id="341" r:id="rId85"/>
    <p:sldId id="342" r:id="rId86"/>
    <p:sldId id="343" r:id="rId87"/>
    <p:sldId id="344" r:id="rId88"/>
    <p:sldId id="345" r:id="rId89"/>
    <p:sldId id="346" r:id="rId90"/>
    <p:sldId id="347" r:id="rId91"/>
    <p:sldId id="348" r:id="rId92"/>
    <p:sldId id="349" r:id="rId93"/>
    <p:sldId id="350" r:id="rId94"/>
    <p:sldId id="351" r:id="rId95"/>
    <p:sldId id="352" r:id="rId96"/>
    <p:sldId id="353" r:id="rId97"/>
    <p:sldId id="354" r:id="rId98"/>
    <p:sldId id="388" r:id="rId99"/>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5436EEE4-9276-ED4F-8A97-51E4221F8A45}">
          <p14:sldIdLst>
            <p14:sldId id="258"/>
            <p14:sldId id="259"/>
            <p14:sldId id="260"/>
            <p14:sldId id="261"/>
            <p14:sldId id="262"/>
            <p14:sldId id="263"/>
            <p14:sldId id="264"/>
            <p14:sldId id="265"/>
            <p14:sldId id="266"/>
            <p14:sldId id="267"/>
            <p14:sldId id="372"/>
            <p14:sldId id="269"/>
            <p14:sldId id="270"/>
            <p14:sldId id="271"/>
            <p14:sldId id="272"/>
            <p14:sldId id="273"/>
            <p14:sldId id="274"/>
            <p14:sldId id="370"/>
            <p14:sldId id="276"/>
            <p14:sldId id="277"/>
            <p14:sldId id="371"/>
            <p14:sldId id="279"/>
            <p14:sldId id="280"/>
            <p14:sldId id="283"/>
            <p14:sldId id="356"/>
            <p14:sldId id="357"/>
            <p14:sldId id="368"/>
            <p14:sldId id="369"/>
            <p14:sldId id="284"/>
            <p14:sldId id="285"/>
            <p14:sldId id="286"/>
            <p14:sldId id="287"/>
            <p14:sldId id="288"/>
            <p14:sldId id="289"/>
            <p14:sldId id="290"/>
            <p14:sldId id="291"/>
            <p14:sldId id="292"/>
            <p14:sldId id="293"/>
            <p14:sldId id="294"/>
            <p14:sldId id="295"/>
            <p14:sldId id="296"/>
            <p14:sldId id="303"/>
            <p14:sldId id="389"/>
            <p14:sldId id="306"/>
            <p14:sldId id="374"/>
            <p14:sldId id="375"/>
            <p14:sldId id="376"/>
            <p14:sldId id="377"/>
            <p14:sldId id="379"/>
            <p14:sldId id="380"/>
            <p14:sldId id="381"/>
            <p14:sldId id="382"/>
            <p14:sldId id="383"/>
            <p14:sldId id="384"/>
            <p14:sldId id="314"/>
            <p14:sldId id="315"/>
            <p14:sldId id="316"/>
            <p14:sldId id="317"/>
            <p14:sldId id="318"/>
            <p14:sldId id="319"/>
          </p14:sldIdLst>
        </p14:section>
        <p14:section name="質問対応" id="{912DBA47-9976-D440-96A7-91353FEF4135}">
          <p14:sldIdLst>
            <p14:sldId id="387"/>
            <p14:sldId id="320"/>
            <p14:sldId id="326"/>
            <p14:sldId id="329"/>
          </p14:sldIdLst>
        </p14:section>
        <p14:section name="ヒアリング" id="{6E12F992-E697-DD49-9BD7-BF91A4C28645}">
          <p14:sldIdLst>
            <p14:sldId id="321"/>
            <p14:sldId id="322"/>
            <p14:sldId id="323"/>
            <p14:sldId id="324"/>
            <p14:sldId id="325"/>
          </p14:sldIdLst>
        </p14:section>
        <p14:section name="墓地の基本情報" id="{0436C493-ED4C-C94D-8A64-FBDDFA800FF6}">
          <p14:sldIdLst>
            <p14:sldId id="327"/>
            <p14:sldId id="328"/>
            <p14:sldId id="331"/>
            <p14:sldId id="332"/>
            <p14:sldId id="390"/>
            <p14:sldId id="337"/>
            <p14:sldId id="330"/>
            <p14:sldId id="333"/>
            <p14:sldId id="334"/>
            <p14:sldId id="335"/>
            <p14:sldId id="336"/>
            <p14:sldId id="338"/>
          </p14:sldIdLst>
        </p14:section>
        <p14:section name="NT" id="{3285F959-C60D-3749-9F46-AB97E05C64ED}">
          <p14:sldIdLst>
            <p14:sldId id="339"/>
            <p14:sldId id="340"/>
          </p14:sldIdLst>
        </p14:section>
        <p14:section name="需要" id="{7854E103-7B90-AB4C-8EAB-DAD8A514C0ED}">
          <p14:sldIdLst>
            <p14:sldId id="341"/>
            <p14:sldId id="342"/>
            <p14:sldId id="343"/>
            <p14:sldId id="344"/>
            <p14:sldId id="345"/>
            <p14:sldId id="346"/>
            <p14:sldId id="347"/>
            <p14:sldId id="348"/>
            <p14:sldId id="349"/>
            <p14:sldId id="350"/>
            <p14:sldId id="351"/>
            <p14:sldId id="352"/>
            <p14:sldId id="353"/>
            <p14:sldId id="354"/>
            <p14:sldId id="388"/>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003C"/>
    <a:srgbClr val="FFFFB7"/>
    <a:srgbClr val="AE25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900" autoAdjust="0"/>
    <p:restoredTop sz="94660"/>
  </p:normalViewPr>
  <p:slideViewPr>
    <p:cSldViewPr snapToGrid="0" snapToObjects="1">
      <p:cViewPr varScale="1">
        <p:scale>
          <a:sx n="82" d="100"/>
          <a:sy n="82" d="100"/>
        </p:scale>
        <p:origin x="-1552" y="-120"/>
      </p:cViewPr>
      <p:guideLst>
        <p:guide orient="horz" pos="2160"/>
        <p:guide pos="2880"/>
      </p:guideLst>
    </p:cSldViewPr>
  </p:slideViewPr>
  <p:notesTextViewPr>
    <p:cViewPr>
      <p:scale>
        <a:sx n="100" d="100"/>
        <a:sy n="100" d="100"/>
      </p:scale>
      <p:origin x="0" y="0"/>
    </p:cViewPr>
  </p:notesTextViewPr>
  <p:sorterViewPr>
    <p:cViewPr>
      <p:scale>
        <a:sx n="102" d="100"/>
        <a:sy n="102" d="100"/>
      </p:scale>
      <p:origin x="0" y="4712"/>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handoutMaster" Target="handoutMasters/handoutMaster1.xml"/><Relationship Id="rId102" Type="http://schemas.openxmlformats.org/officeDocument/2006/relationships/printerSettings" Target="printerSettings/printerSettings1.bin"/><Relationship Id="rId103" Type="http://schemas.openxmlformats.org/officeDocument/2006/relationships/presProps" Target="presProps.xml"/><Relationship Id="rId104" Type="http://schemas.openxmlformats.org/officeDocument/2006/relationships/viewProps" Target="viewProps.xml"/><Relationship Id="rId105" Type="http://schemas.openxmlformats.org/officeDocument/2006/relationships/theme" Target="theme/theme1.xml"/><Relationship Id="rId10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notesMaster" Target="notesMasters/notesMaster1.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___1.xlsx"/></Relationships>
</file>

<file path=ppt/charts/_rels/chart10.xml.rels><?xml version="1.0" encoding="UTF-8" standalone="yes"?>
<Relationships xmlns="http://schemas.openxmlformats.org/package/2006/relationships"><Relationship Id="rId1" Type="http://schemas.openxmlformats.org/officeDocument/2006/relationships/oleObject" Target="Macintosh%20HD:Users:fujiwaramariko:Library:Application%20Support:Microsoft:Office:Office%202011%20AutoRecovery:&#12502;&#12483;&#12463;2%20(&#12496;&#12540;&#12472;&#12519;&#12531;%201).xlsb"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Macintosh%20HD:Users:fujiwaramariko:Dropbox:&#37117;&#24066;&#35336;&#30011;&#23455;&#32722;:04_&#35519;&#26619;:01_&#38656;&#35201;&#20104;&#28204;:&#38656;&#35201;&#20104;&#28204;&#65288;2035&#24180;&#12414;&#12391;&#65289;.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Macintosh%20HD:Users:fujiwaramariko:Dropbox:&#37117;&#24066;&#35336;&#30011;&#23455;&#32722;:04_&#35519;&#26619;:01_&#38656;&#35201;&#20104;&#28204;:&#38656;&#35201;&#20104;&#28204;&#65288;2035&#24180;&#12414;&#12391;&#65289;.xlsx" TargetMode="External"/></Relationships>
</file>

<file path=ppt/charts/_rels/chart13.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file:///C:\Users\PCUser\Dropbox\&#37117;&#24066;&#35336;&#30011;&#23455;&#32722;\04_&#35519;&#26619;\06_&#23398;&#29983;&#12450;&#12531;&#12465;&#12540;&#12488;\&#12450;&#12531;&#12465;&#12540;&#12488;&#20998;&#26512;&#34276;&#21407;&#32232;&#38598;&#20013;.xlsx" TargetMode="External"/><Relationship Id="rId3" Type="http://schemas.openxmlformats.org/officeDocument/2006/relationships/chartUserShapes" Target="../drawings/drawing5.xml"/></Relationships>
</file>

<file path=ppt/charts/_rels/chart14.xml.rels><?xml version="1.0" encoding="UTF-8" standalone="yes"?>
<Relationships xmlns="http://schemas.openxmlformats.org/package/2006/relationships"><Relationship Id="rId1" Type="http://schemas.openxmlformats.org/officeDocument/2006/relationships/oleObject" Target="Macintosh%20HD:Users:hoshinomoeko:Dropbox:&#37117;&#24066;&#35336;&#30011;&#23455;&#32722;:&#23398;&#29983;&#12450;&#12531;&#12465;&#12540;&#12488;:&#12450;&#12531;&#12465;&#12540;&#12488;&#20998;&#26512;:&#12450;&#12531;&#12465;&#12540;&#12488;&#20998;&#26512;(&#22675;&#21442;&#12426;&#12398;&#38971;&#24230;)_15060516.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hoshinomoeko:Dropbox:&#37117;&#24066;&#35336;&#30011;&#23455;&#32722;:04_&#35519;&#26619;:06_&#23398;&#29983;&#12450;&#12531;&#12465;&#12540;&#12488;:&#12450;&#12531;&#12465;&#12540;&#12488;&#20998;&#26512;:&#12450;&#12531;&#12465;&#12540;&#12488;&#20998;&#26512;(&#22675;&#21442;&#12426;&#12398;&#38971;&#24230;)_15060516.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hoshinomoeko:Dropbox:&#37117;&#24066;&#35336;&#30011;&#23455;&#32722;:&#23398;&#29983;&#12450;&#12531;&#12465;&#12540;&#12488;:&#12450;&#12531;&#12465;&#12540;&#12488;&#20998;&#26512;:&#12450;&#12531;&#12465;&#12540;&#12488;&#20998;&#26512;(&#22675;&#21442;&#12426;&#12398;&#38971;&#24230;)_15060516.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23578;&#21490;\Dropbox\&#37117;&#24066;&#35336;&#30011;&#23455;&#32722;\04_&#35519;&#26619;\06_&#23398;&#29983;&#12450;&#12531;&#12465;&#12540;&#12488;\&#12450;&#12531;&#12465;&#12540;&#12488;&#20998;&#26512;\&#12450;&#12531;&#12465;&#12540;&#12488;&#38598;&#35336;&#32080;&#26524;(1~183)15060216morioki.xlsx"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___2.xlsx"/><Relationship Id="rId2"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1" Type="http://schemas.openxmlformats.org/officeDocument/2006/relationships/oleObject" Target="file:///C:\Users\&#23578;&#21490;\Dropbox\&#37117;&#24066;&#35336;&#30011;&#23455;&#32722;\&#23398;&#29983;&#12450;&#12531;&#12465;&#12540;&#12488;\&#12450;&#12531;&#12465;&#12540;&#12488;&#20998;&#26512;&#34276;&#21407;&#32232;&#38598;&#20013;.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23578;&#21490;\Dropbox\&#37117;&#24066;&#35336;&#30011;&#23455;&#32722;\&#23398;&#29983;&#12450;&#12531;&#12465;&#12540;&#12488;\&#12450;&#12531;&#12465;&#12540;&#12488;&#20998;&#26512;&#34276;&#21407;&#32232;&#38598;&#20013;.xlsx" TargetMode="External"/><Relationship Id="rId2" Type="http://schemas.openxmlformats.org/officeDocument/2006/relationships/chartUserShapes" Target="../drawings/drawing2.xml"/></Relationships>
</file>

<file path=ppt/charts/_rels/chart8.xml.rels><?xml version="1.0" encoding="UTF-8" standalone="yes"?>
<Relationships xmlns="http://schemas.openxmlformats.org/package/2006/relationships"><Relationship Id="rId1" Type="http://schemas.openxmlformats.org/officeDocument/2006/relationships/oleObject" Target="../embeddings/oleObject1.bin"/><Relationship Id="rId2" Type="http://schemas.openxmlformats.org/officeDocument/2006/relationships/chartUserShapes" Target="../drawings/drawing3.xml"/></Relationships>
</file>

<file path=ppt/charts/_rels/chart9.xml.rels><?xml version="1.0" encoding="UTF-8" standalone="yes"?>
<Relationships xmlns="http://schemas.openxmlformats.org/package/2006/relationships"><Relationship Id="rId1" Type="http://schemas.openxmlformats.org/officeDocument/2006/relationships/oleObject" Target="Macintosh%20HD:Users:suzukitaishi:Desktop:&#32113;&#35336;&#20998;&#26512;.xlsx" TargetMode="External"/><Relationship Id="rId2" Type="http://schemas.openxmlformats.org/officeDocument/2006/relationships/chartUserShapes" Target="../drawings/drawing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bar"/>
        <c:grouping val="percentStacked"/>
        <c:varyColors val="0"/>
        <c:ser>
          <c:idx val="0"/>
          <c:order val="0"/>
          <c:tx>
            <c:strRef>
              <c:f>結果!$A$2</c:f>
              <c:strCache>
                <c:ptCount val="1"/>
                <c:pt idx="0">
                  <c:v>ある</c:v>
                </c:pt>
              </c:strCache>
            </c:strRef>
          </c:tx>
          <c:spPr>
            <a:solidFill>
              <a:srgbClr val="F79646">
                <a:lumMod val="75000"/>
              </a:srgbClr>
            </a:solidFill>
          </c:spPr>
          <c:invertIfNegative val="0"/>
          <c:dPt>
            <c:idx val="0"/>
            <c:invertIfNegative val="0"/>
            <c:bubble3D val="0"/>
          </c:dPt>
          <c:dLbls>
            <c:dLbl>
              <c:idx val="0"/>
              <c:layout/>
              <c:tx>
                <c:rich>
                  <a:bodyPr/>
                  <a:lstStyle/>
                  <a:p>
                    <a:r>
                      <a:rPr lang="ja-JP" altLang="en-US" sz="2400" dirty="0" smtClean="0">
                        <a:solidFill>
                          <a:srgbClr val="FFFFFF"/>
                        </a:solidFill>
                      </a:rPr>
                      <a:t>ある　</a:t>
                    </a:r>
                    <a:r>
                      <a:rPr lang="en-US" altLang="ja-JP" sz="2400" dirty="0" smtClean="0">
                        <a:solidFill>
                          <a:srgbClr val="FFFFFF"/>
                        </a:solidFill>
                      </a:rPr>
                      <a:t>168</a:t>
                    </a:r>
                    <a:r>
                      <a:rPr lang="ja-JP" altLang="en-US" sz="2400" dirty="0" smtClean="0">
                        <a:solidFill>
                          <a:srgbClr val="FFFFFF"/>
                        </a:solidFill>
                      </a:rPr>
                      <a:t>人</a:t>
                    </a:r>
                    <a:endParaRPr lang="ja-JP" altLang="en-US" sz="2400" dirty="0"/>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3200" b="1">
                    <a:solidFill>
                      <a:srgbClr val="FFFFFF"/>
                    </a:solidFill>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結果!$B$1</c:f>
              <c:strCache>
                <c:ptCount val="1"/>
                <c:pt idx="0">
                  <c:v>人数</c:v>
                </c:pt>
              </c:strCache>
            </c:strRef>
          </c:cat>
          <c:val>
            <c:numRef>
              <c:f>結果!$B$2</c:f>
              <c:numCache>
                <c:formatCode>General</c:formatCode>
                <c:ptCount val="1"/>
                <c:pt idx="0">
                  <c:v>168.0</c:v>
                </c:pt>
              </c:numCache>
            </c:numRef>
          </c:val>
        </c:ser>
        <c:ser>
          <c:idx val="1"/>
          <c:order val="1"/>
          <c:tx>
            <c:strRef>
              <c:f>結果!$A$3</c:f>
              <c:strCache>
                <c:ptCount val="1"/>
                <c:pt idx="0">
                  <c:v>ない</c:v>
                </c:pt>
              </c:strCache>
            </c:strRef>
          </c:tx>
          <c:spPr>
            <a:solidFill>
              <a:srgbClr val="4F81BD">
                <a:lumMod val="75000"/>
              </a:srgbClr>
            </a:solidFill>
          </c:spPr>
          <c:invertIfNegative val="0"/>
          <c:dLbls>
            <c:dLbl>
              <c:idx val="0"/>
              <c:layout/>
              <c:tx>
                <c:rich>
                  <a:bodyPr/>
                  <a:lstStyle/>
                  <a:p>
                    <a:r>
                      <a:rPr lang="ja-JP" altLang="en-US" sz="2400" dirty="0" smtClean="0">
                        <a:solidFill>
                          <a:srgbClr val="FFFFFF"/>
                        </a:solidFill>
                      </a:rPr>
                      <a:t>ない</a:t>
                    </a:r>
                  </a:p>
                  <a:p>
                    <a:r>
                      <a:rPr lang="en-US" altLang="ja-JP" sz="2400" dirty="0" smtClean="0">
                        <a:solidFill>
                          <a:srgbClr val="FFFFFF"/>
                        </a:solidFill>
                      </a:rPr>
                      <a:t>15</a:t>
                    </a:r>
                    <a:r>
                      <a:rPr lang="ja-JP" altLang="en-US" sz="2400" dirty="0" smtClean="0">
                        <a:solidFill>
                          <a:srgbClr val="FFFFFF"/>
                        </a:solidFill>
                      </a:rPr>
                      <a:t>人</a:t>
                    </a:r>
                    <a:endParaRPr lang="ja-JP" altLang="en-US" sz="2400" dirty="0"/>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3200" b="1">
                    <a:solidFill>
                      <a:srgbClr val="FFFFFF"/>
                    </a:solidFill>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結果!$B$1</c:f>
              <c:strCache>
                <c:ptCount val="1"/>
                <c:pt idx="0">
                  <c:v>人数</c:v>
                </c:pt>
              </c:strCache>
            </c:strRef>
          </c:cat>
          <c:val>
            <c:numRef>
              <c:f>結果!$B$3</c:f>
              <c:numCache>
                <c:formatCode>General</c:formatCode>
                <c:ptCount val="1"/>
                <c:pt idx="0">
                  <c:v>15.0</c:v>
                </c:pt>
              </c:numCache>
            </c:numRef>
          </c:val>
        </c:ser>
        <c:ser>
          <c:idx val="2"/>
          <c:order val="2"/>
          <c:tx>
            <c:strRef>
              <c:f>結果!$A$4</c:f>
              <c:strCache>
                <c:ptCount val="1"/>
                <c:pt idx="0">
                  <c:v>未回答</c:v>
                </c:pt>
              </c:strCache>
            </c:strRef>
          </c:tx>
          <c:invertIfNegative val="0"/>
          <c:cat>
            <c:strRef>
              <c:f>結果!$B$1</c:f>
              <c:strCache>
                <c:ptCount val="1"/>
                <c:pt idx="0">
                  <c:v>人数</c:v>
                </c:pt>
              </c:strCache>
            </c:strRef>
          </c:cat>
          <c:val>
            <c:numRef>
              <c:f>結果!$B$4</c:f>
              <c:numCache>
                <c:formatCode>General</c:formatCode>
                <c:ptCount val="1"/>
                <c:pt idx="0">
                  <c:v>0.0</c:v>
                </c:pt>
              </c:numCache>
            </c:numRef>
          </c:val>
        </c:ser>
        <c:dLbls>
          <c:showLegendKey val="0"/>
          <c:showVal val="0"/>
          <c:showCatName val="0"/>
          <c:showSerName val="0"/>
          <c:showPercent val="0"/>
          <c:showBubbleSize val="0"/>
        </c:dLbls>
        <c:gapWidth val="150"/>
        <c:overlap val="100"/>
        <c:axId val="2109934232"/>
        <c:axId val="2109860424"/>
      </c:barChart>
      <c:catAx>
        <c:axId val="2109934232"/>
        <c:scaling>
          <c:orientation val="minMax"/>
        </c:scaling>
        <c:delete val="1"/>
        <c:axPos val="l"/>
        <c:numFmt formatCode="General" sourceLinked="0"/>
        <c:majorTickMark val="out"/>
        <c:minorTickMark val="none"/>
        <c:tickLblPos val="nextTo"/>
        <c:crossAx val="2109860424"/>
        <c:crosses val="autoZero"/>
        <c:auto val="1"/>
        <c:lblAlgn val="ctr"/>
        <c:lblOffset val="100"/>
        <c:noMultiLvlLbl val="0"/>
      </c:catAx>
      <c:valAx>
        <c:axId val="2109860424"/>
        <c:scaling>
          <c:orientation val="minMax"/>
          <c:min val="0.0"/>
        </c:scaling>
        <c:delete val="0"/>
        <c:axPos val="b"/>
        <c:majorGridlines>
          <c:spPr>
            <a:ln>
              <a:solidFill>
                <a:srgbClr val="E7E6E6">
                  <a:lumMod val="75000"/>
                </a:srgbClr>
              </a:solidFill>
              <a:prstDash val="dash"/>
            </a:ln>
          </c:spPr>
        </c:majorGridlines>
        <c:numFmt formatCode="0%" sourceLinked="1"/>
        <c:majorTickMark val="in"/>
        <c:minorTickMark val="none"/>
        <c:tickLblPos val="nextTo"/>
        <c:txPr>
          <a:bodyPr/>
          <a:lstStyle/>
          <a:p>
            <a:pPr>
              <a:defRPr sz="2400"/>
            </a:pPr>
            <a:endParaRPr lang="ja-JP"/>
          </a:p>
        </c:txPr>
        <c:crossAx val="2109934232"/>
        <c:crosses val="autoZero"/>
        <c:crossBetween val="between"/>
      </c:valAx>
      <c:spPr>
        <a:ln>
          <a:solidFill>
            <a:sysClr val="window" lastClr="FFFFFF">
              <a:lumMod val="65000"/>
            </a:sysClr>
          </a:solidFill>
        </a:ln>
      </c:spPr>
    </c:plotArea>
    <c:plotVisOnly val="1"/>
    <c:dispBlanksAs val="gap"/>
    <c:showDLblsOverMax val="0"/>
  </c:chart>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2400"/>
            </a:pPr>
            <a:r>
              <a:rPr lang="ja-JP" altLang="en-US" sz="2400"/>
              <a:t>つくば市の人口推移</a:t>
            </a:r>
          </a:p>
        </c:rich>
      </c:tx>
      <c:layout/>
      <c:overlay val="0"/>
    </c:title>
    <c:autoTitleDeleted val="0"/>
    <c:plotArea>
      <c:layout/>
      <c:barChart>
        <c:barDir val="col"/>
        <c:grouping val="stacked"/>
        <c:varyColors val="0"/>
        <c:ser>
          <c:idx val="0"/>
          <c:order val="0"/>
          <c:spPr>
            <a:solidFill>
              <a:schemeClr val="accent5">
                <a:lumMod val="75000"/>
              </a:schemeClr>
            </a:solidFill>
            <a:ln>
              <a:noFill/>
            </a:ln>
            <a:effectLst/>
          </c:spPr>
          <c:invertIfNegative val="0"/>
          <c:cat>
            <c:strRef>
              <c:f>Sheet1!$A$1:$A$9</c:f>
              <c:strCache>
                <c:ptCount val="9"/>
                <c:pt idx="0">
                  <c:v>2000年</c:v>
                </c:pt>
                <c:pt idx="1">
                  <c:v>2005年</c:v>
                </c:pt>
                <c:pt idx="2">
                  <c:v>2010年</c:v>
                </c:pt>
                <c:pt idx="3">
                  <c:v>2015年</c:v>
                </c:pt>
                <c:pt idx="4">
                  <c:v>2020年</c:v>
                </c:pt>
                <c:pt idx="5">
                  <c:v>2025年</c:v>
                </c:pt>
                <c:pt idx="6">
                  <c:v>2030年</c:v>
                </c:pt>
                <c:pt idx="7">
                  <c:v>2035年</c:v>
                </c:pt>
                <c:pt idx="8">
                  <c:v>2040年</c:v>
                </c:pt>
              </c:strCache>
            </c:strRef>
          </c:cat>
          <c:val>
            <c:numRef>
              <c:f>Sheet1!$B$1:$B$9</c:f>
              <c:numCache>
                <c:formatCode>#,##0_);[Red]\(#,##0\)</c:formatCode>
                <c:ptCount val="9"/>
                <c:pt idx="0">
                  <c:v>191814.0</c:v>
                </c:pt>
                <c:pt idx="1">
                  <c:v>200528.0</c:v>
                </c:pt>
                <c:pt idx="2">
                  <c:v>214590.0</c:v>
                </c:pt>
                <c:pt idx="3">
                  <c:v>223804.0</c:v>
                </c:pt>
                <c:pt idx="4">
                  <c:v>229221.0</c:v>
                </c:pt>
                <c:pt idx="5">
                  <c:v>233059.0</c:v>
                </c:pt>
                <c:pt idx="6">
                  <c:v>235501.0</c:v>
                </c:pt>
                <c:pt idx="7">
                  <c:v>236397.0</c:v>
                </c:pt>
                <c:pt idx="8">
                  <c:v>235590.0</c:v>
                </c:pt>
              </c:numCache>
            </c:numRef>
          </c:val>
        </c:ser>
        <c:dLbls>
          <c:showLegendKey val="0"/>
          <c:showVal val="0"/>
          <c:showCatName val="0"/>
          <c:showSerName val="0"/>
          <c:showPercent val="0"/>
          <c:showBubbleSize val="0"/>
        </c:dLbls>
        <c:gapWidth val="68"/>
        <c:overlap val="100"/>
        <c:axId val="2123645000"/>
        <c:axId val="2123648040"/>
      </c:barChart>
      <c:catAx>
        <c:axId val="2123645000"/>
        <c:scaling>
          <c:orientation val="minMax"/>
        </c:scaling>
        <c:delete val="0"/>
        <c:axPos val="b"/>
        <c:numFmt formatCode="General" sourceLinked="0"/>
        <c:majorTickMark val="none"/>
        <c:minorTickMark val="none"/>
        <c:tickLblPos val="nextTo"/>
        <c:txPr>
          <a:bodyPr/>
          <a:lstStyle/>
          <a:p>
            <a:pPr>
              <a:defRPr sz="1600" b="1"/>
            </a:pPr>
            <a:endParaRPr lang="ja-JP"/>
          </a:p>
        </c:txPr>
        <c:crossAx val="2123648040"/>
        <c:crosses val="autoZero"/>
        <c:auto val="1"/>
        <c:lblAlgn val="ctr"/>
        <c:lblOffset val="100"/>
        <c:noMultiLvlLbl val="0"/>
      </c:catAx>
      <c:valAx>
        <c:axId val="2123648040"/>
        <c:scaling>
          <c:orientation val="minMax"/>
        </c:scaling>
        <c:delete val="0"/>
        <c:axPos val="l"/>
        <c:majorGridlines>
          <c:spPr>
            <a:ln>
              <a:solidFill>
                <a:schemeClr val="bg1">
                  <a:lumMod val="75000"/>
                </a:schemeClr>
              </a:solidFill>
            </a:ln>
          </c:spPr>
        </c:majorGridlines>
        <c:title>
          <c:tx>
            <c:rich>
              <a:bodyPr rot="0" vert="horz"/>
              <a:lstStyle/>
              <a:p>
                <a:pPr>
                  <a:defRPr sz="2000"/>
                </a:pPr>
                <a:r>
                  <a:rPr lang="ja-JP" altLang="en-US" sz="1600"/>
                  <a:t>（人）</a:t>
                </a:r>
              </a:p>
            </c:rich>
          </c:tx>
          <c:layout>
            <c:manualLayout>
              <c:xMode val="edge"/>
              <c:yMode val="edge"/>
              <c:x val="0.10252808988764"/>
              <c:y val="0.0413172643812536"/>
            </c:manualLayout>
          </c:layout>
          <c:overlay val="0"/>
        </c:title>
        <c:numFmt formatCode="#,##0_);[Red]\(#,##0\)" sourceLinked="1"/>
        <c:majorTickMark val="none"/>
        <c:minorTickMark val="none"/>
        <c:tickLblPos val="nextTo"/>
        <c:txPr>
          <a:bodyPr/>
          <a:lstStyle/>
          <a:p>
            <a:pPr>
              <a:defRPr sz="1400" b="1"/>
            </a:pPr>
            <a:endParaRPr lang="ja-JP"/>
          </a:p>
        </c:txPr>
        <c:crossAx val="2123645000"/>
        <c:crosses val="autoZero"/>
        <c:crossBetween val="between"/>
      </c:valAx>
    </c:plotArea>
    <c:plotVisOnly val="1"/>
    <c:dispBlanksAs val="gap"/>
    <c:showDLblsOverMax val="0"/>
  </c:chart>
  <c:spPr>
    <a:solidFill>
      <a:schemeClr val="accent5">
        <a:lumMod val="20000"/>
        <a:lumOff val="80000"/>
      </a:schemeClr>
    </a:solidFill>
    <a:ln>
      <a:noFill/>
    </a:ln>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2400"/>
            </a:pPr>
            <a:r>
              <a:rPr lang="ja-JP" altLang="en-US" sz="2400"/>
              <a:t>墓地需用量推移（予測）</a:t>
            </a:r>
          </a:p>
        </c:rich>
      </c:tx>
      <c:layout/>
      <c:overlay val="0"/>
    </c:title>
    <c:autoTitleDeleted val="0"/>
    <c:plotArea>
      <c:layout/>
      <c:lineChart>
        <c:grouping val="standard"/>
        <c:varyColors val="0"/>
        <c:ser>
          <c:idx val="0"/>
          <c:order val="0"/>
          <c:spPr>
            <a:ln>
              <a:solidFill>
                <a:srgbClr val="800000"/>
              </a:solidFill>
            </a:ln>
          </c:spPr>
          <c:marker>
            <c:symbol val="none"/>
          </c:marker>
          <c:cat>
            <c:strRef>
              <c:f>Sheet1!$A$36:$A$40</c:f>
              <c:strCache>
                <c:ptCount val="5"/>
                <c:pt idx="0">
                  <c:v>2015年</c:v>
                </c:pt>
                <c:pt idx="1">
                  <c:v>2020年</c:v>
                </c:pt>
                <c:pt idx="2">
                  <c:v>2025年</c:v>
                </c:pt>
                <c:pt idx="3">
                  <c:v>2030年</c:v>
                </c:pt>
                <c:pt idx="4">
                  <c:v>2035年</c:v>
                </c:pt>
              </c:strCache>
            </c:strRef>
          </c:cat>
          <c:val>
            <c:numRef>
              <c:f>Sheet1!$J$36:$J$40</c:f>
              <c:numCache>
                <c:formatCode>#,##0_);[Red]\(#,##0\)</c:formatCode>
                <c:ptCount val="5"/>
                <c:pt idx="0">
                  <c:v>320.2857143999996</c:v>
                </c:pt>
                <c:pt idx="1">
                  <c:v>334.5772489333334</c:v>
                </c:pt>
                <c:pt idx="2">
                  <c:v>349.2644690666667</c:v>
                </c:pt>
                <c:pt idx="3">
                  <c:v>365.2360753333333</c:v>
                </c:pt>
                <c:pt idx="4">
                  <c:v>381.0822437333333</c:v>
                </c:pt>
              </c:numCache>
            </c:numRef>
          </c:val>
          <c:smooth val="0"/>
        </c:ser>
        <c:dLbls>
          <c:showLegendKey val="0"/>
          <c:showVal val="0"/>
          <c:showCatName val="0"/>
          <c:showSerName val="0"/>
          <c:showPercent val="0"/>
          <c:showBubbleSize val="0"/>
        </c:dLbls>
        <c:marker val="1"/>
        <c:smooth val="0"/>
        <c:axId val="2111842664"/>
        <c:axId val="2111845816"/>
      </c:lineChart>
      <c:catAx>
        <c:axId val="2111842664"/>
        <c:scaling>
          <c:orientation val="minMax"/>
        </c:scaling>
        <c:delete val="0"/>
        <c:axPos val="b"/>
        <c:numFmt formatCode="General" sourceLinked="0"/>
        <c:majorTickMark val="none"/>
        <c:minorTickMark val="none"/>
        <c:tickLblPos val="nextTo"/>
        <c:txPr>
          <a:bodyPr/>
          <a:lstStyle/>
          <a:p>
            <a:pPr>
              <a:defRPr sz="1800"/>
            </a:pPr>
            <a:endParaRPr lang="ja-JP"/>
          </a:p>
        </c:txPr>
        <c:crossAx val="2111845816"/>
        <c:crosses val="autoZero"/>
        <c:auto val="1"/>
        <c:lblAlgn val="ctr"/>
        <c:lblOffset val="100"/>
        <c:noMultiLvlLbl val="0"/>
      </c:catAx>
      <c:valAx>
        <c:axId val="2111845816"/>
        <c:scaling>
          <c:orientation val="minMax"/>
        </c:scaling>
        <c:delete val="0"/>
        <c:axPos val="l"/>
        <c:majorGridlines/>
        <c:title>
          <c:tx>
            <c:rich>
              <a:bodyPr rot="0" vert="eaVert"/>
              <a:lstStyle/>
              <a:p>
                <a:pPr>
                  <a:defRPr sz="1600"/>
                </a:pPr>
                <a:r>
                  <a:rPr lang="ja-JP" altLang="en-US" sz="1600"/>
                  <a:t>基</a:t>
                </a:r>
              </a:p>
            </c:rich>
          </c:tx>
          <c:layout>
            <c:manualLayout>
              <c:xMode val="edge"/>
              <c:yMode val="edge"/>
              <c:x val="0.0352422907488987"/>
              <c:y val="0.0854482843691536"/>
            </c:manualLayout>
          </c:layout>
          <c:overlay val="0"/>
        </c:title>
        <c:numFmt formatCode="#,##0_);[Red]\(#,##0\)" sourceLinked="1"/>
        <c:majorTickMark val="none"/>
        <c:minorTickMark val="none"/>
        <c:tickLblPos val="nextTo"/>
        <c:txPr>
          <a:bodyPr/>
          <a:lstStyle/>
          <a:p>
            <a:pPr>
              <a:defRPr sz="1800"/>
            </a:pPr>
            <a:endParaRPr lang="ja-JP"/>
          </a:p>
        </c:txPr>
        <c:crossAx val="2111842664"/>
        <c:crosses val="autoZero"/>
        <c:crossBetween val="between"/>
      </c:valAx>
    </c:plotArea>
    <c:plotVisOnly val="1"/>
    <c:dispBlanksAs val="gap"/>
    <c:showDLblsOverMax val="0"/>
  </c:chart>
  <c:spPr>
    <a:solidFill>
      <a:schemeClr val="accent5">
        <a:lumMod val="40000"/>
        <a:lumOff val="60000"/>
      </a:schemeClr>
    </a:solidFill>
    <a:ln>
      <a:noFill/>
    </a:ln>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2400"/>
            </a:pPr>
            <a:r>
              <a:rPr lang="ja-JP" altLang="en-US" sz="2400"/>
              <a:t>累計墓地需要数</a:t>
            </a:r>
          </a:p>
        </c:rich>
      </c:tx>
      <c:layout/>
      <c:overlay val="0"/>
    </c:title>
    <c:autoTitleDeleted val="0"/>
    <c:plotArea>
      <c:layout>
        <c:manualLayout>
          <c:layoutTarget val="inner"/>
          <c:xMode val="edge"/>
          <c:yMode val="edge"/>
          <c:x val="0.152060520815532"/>
          <c:y val="0.16010781671159"/>
          <c:w val="0.807170743890736"/>
          <c:h val="0.755382133837044"/>
        </c:manualLayout>
      </c:layout>
      <c:lineChart>
        <c:grouping val="standard"/>
        <c:varyColors val="0"/>
        <c:ser>
          <c:idx val="0"/>
          <c:order val="0"/>
          <c:spPr>
            <a:ln w="50800">
              <a:solidFill>
                <a:schemeClr val="accent2"/>
              </a:solidFill>
            </a:ln>
          </c:spPr>
          <c:marker>
            <c:symbol val="none"/>
          </c:marker>
          <c:cat>
            <c:strRef>
              <c:f>Sheet1!$J$49:$J$79</c:f>
              <c:strCache>
                <c:ptCount val="31"/>
                <c:pt idx="0">
                  <c:v>2015年</c:v>
                </c:pt>
                <c:pt idx="1">
                  <c:v>2016年</c:v>
                </c:pt>
                <c:pt idx="2">
                  <c:v>2017年</c:v>
                </c:pt>
                <c:pt idx="3">
                  <c:v>2018年</c:v>
                </c:pt>
                <c:pt idx="4">
                  <c:v>2019年</c:v>
                </c:pt>
                <c:pt idx="5">
                  <c:v>2020年</c:v>
                </c:pt>
                <c:pt idx="6">
                  <c:v>2021年</c:v>
                </c:pt>
                <c:pt idx="7">
                  <c:v>2022年</c:v>
                </c:pt>
                <c:pt idx="8">
                  <c:v>2023年</c:v>
                </c:pt>
                <c:pt idx="9">
                  <c:v>2024年</c:v>
                </c:pt>
                <c:pt idx="10">
                  <c:v>2025年</c:v>
                </c:pt>
                <c:pt idx="11">
                  <c:v>2026年</c:v>
                </c:pt>
                <c:pt idx="12">
                  <c:v>2027年</c:v>
                </c:pt>
                <c:pt idx="13">
                  <c:v>2028年</c:v>
                </c:pt>
                <c:pt idx="14">
                  <c:v>2029年</c:v>
                </c:pt>
                <c:pt idx="15">
                  <c:v>2030年</c:v>
                </c:pt>
                <c:pt idx="16">
                  <c:v>2031年</c:v>
                </c:pt>
                <c:pt idx="17">
                  <c:v>2032年</c:v>
                </c:pt>
                <c:pt idx="18">
                  <c:v>2033年</c:v>
                </c:pt>
                <c:pt idx="19">
                  <c:v>2034年</c:v>
                </c:pt>
                <c:pt idx="20">
                  <c:v>2035年</c:v>
                </c:pt>
                <c:pt idx="21">
                  <c:v>2036年</c:v>
                </c:pt>
                <c:pt idx="22">
                  <c:v>2037年</c:v>
                </c:pt>
                <c:pt idx="23">
                  <c:v>2038年</c:v>
                </c:pt>
                <c:pt idx="24">
                  <c:v>2039年</c:v>
                </c:pt>
                <c:pt idx="25">
                  <c:v>2040年</c:v>
                </c:pt>
                <c:pt idx="26">
                  <c:v>2041年</c:v>
                </c:pt>
                <c:pt idx="27">
                  <c:v>2042年</c:v>
                </c:pt>
                <c:pt idx="28">
                  <c:v>2043年</c:v>
                </c:pt>
                <c:pt idx="29">
                  <c:v>2044年</c:v>
                </c:pt>
                <c:pt idx="30">
                  <c:v>2045年</c:v>
                </c:pt>
              </c:strCache>
            </c:strRef>
          </c:cat>
          <c:val>
            <c:numRef>
              <c:f>Sheet1!$K$49:$K$79</c:f>
              <c:numCache>
                <c:formatCode>0</c:formatCode>
                <c:ptCount val="31"/>
                <c:pt idx="0">
                  <c:v>320.2857143999996</c:v>
                </c:pt>
                <c:pt idx="1">
                  <c:v>640.5714287999979</c:v>
                </c:pt>
                <c:pt idx="2">
                  <c:v>960.8571431999841</c:v>
                </c:pt>
                <c:pt idx="3">
                  <c:v>1281.1428576</c:v>
                </c:pt>
                <c:pt idx="4">
                  <c:v>1601.428572</c:v>
                </c:pt>
                <c:pt idx="5">
                  <c:v>1936.005820933333</c:v>
                </c:pt>
                <c:pt idx="6">
                  <c:v>2270.583069866665</c:v>
                </c:pt>
                <c:pt idx="7">
                  <c:v>2605.1603188</c:v>
                </c:pt>
                <c:pt idx="8">
                  <c:v>2939.737567733334</c:v>
                </c:pt>
                <c:pt idx="9">
                  <c:v>3274.314816666667</c:v>
                </c:pt>
                <c:pt idx="10">
                  <c:v>3623.579285733334</c:v>
                </c:pt>
                <c:pt idx="11">
                  <c:v>3972.8437548</c:v>
                </c:pt>
                <c:pt idx="12">
                  <c:v>4322.10822386667</c:v>
                </c:pt>
                <c:pt idx="13">
                  <c:v>4671.372692933332</c:v>
                </c:pt>
                <c:pt idx="14">
                  <c:v>5020.637162000001</c:v>
                </c:pt>
                <c:pt idx="15">
                  <c:v>5385.873237333331</c:v>
                </c:pt>
                <c:pt idx="16">
                  <c:v>5751.109312666667</c:v>
                </c:pt>
                <c:pt idx="17">
                  <c:v>6116.345388000001</c:v>
                </c:pt>
                <c:pt idx="18">
                  <c:v>6481.581463333334</c:v>
                </c:pt>
                <c:pt idx="19">
                  <c:v>6846.817538666668</c:v>
                </c:pt>
                <c:pt idx="20">
                  <c:v>7227.899782400001</c:v>
                </c:pt>
                <c:pt idx="21">
                  <c:v>7520.899782400001</c:v>
                </c:pt>
                <c:pt idx="22">
                  <c:v>7813.899782400001</c:v>
                </c:pt>
                <c:pt idx="23">
                  <c:v>8106.899782400001</c:v>
                </c:pt>
                <c:pt idx="24">
                  <c:v>8399.8997824</c:v>
                </c:pt>
                <c:pt idx="25">
                  <c:v>8692.8997824</c:v>
                </c:pt>
                <c:pt idx="26">
                  <c:v>8985.8997824</c:v>
                </c:pt>
                <c:pt idx="27">
                  <c:v>9278.8997824</c:v>
                </c:pt>
                <c:pt idx="28">
                  <c:v>9571.8997824</c:v>
                </c:pt>
                <c:pt idx="29">
                  <c:v>9864.8997824</c:v>
                </c:pt>
                <c:pt idx="30">
                  <c:v>10157.8997824</c:v>
                </c:pt>
              </c:numCache>
            </c:numRef>
          </c:val>
          <c:smooth val="0"/>
        </c:ser>
        <c:dLbls>
          <c:showLegendKey val="0"/>
          <c:showVal val="0"/>
          <c:showCatName val="0"/>
          <c:showSerName val="0"/>
          <c:showPercent val="0"/>
          <c:showBubbleSize val="0"/>
        </c:dLbls>
        <c:marker val="1"/>
        <c:smooth val="0"/>
        <c:axId val="2123889064"/>
        <c:axId val="2123892104"/>
      </c:lineChart>
      <c:catAx>
        <c:axId val="2123889064"/>
        <c:scaling>
          <c:orientation val="minMax"/>
        </c:scaling>
        <c:delete val="0"/>
        <c:axPos val="b"/>
        <c:numFmt formatCode="General" sourceLinked="0"/>
        <c:majorTickMark val="none"/>
        <c:minorTickMark val="none"/>
        <c:tickLblPos val="nextTo"/>
        <c:txPr>
          <a:bodyPr/>
          <a:lstStyle/>
          <a:p>
            <a:pPr>
              <a:defRPr sz="1600"/>
            </a:pPr>
            <a:endParaRPr lang="ja-JP"/>
          </a:p>
        </c:txPr>
        <c:crossAx val="2123892104"/>
        <c:crosses val="autoZero"/>
        <c:auto val="1"/>
        <c:lblAlgn val="ctr"/>
        <c:lblOffset val="100"/>
        <c:tickLblSkip val="5"/>
        <c:tickMarkSkip val="1"/>
        <c:noMultiLvlLbl val="0"/>
      </c:catAx>
      <c:valAx>
        <c:axId val="2123892104"/>
        <c:scaling>
          <c:orientation val="minMax"/>
        </c:scaling>
        <c:delete val="0"/>
        <c:axPos val="l"/>
        <c:majorGridlines>
          <c:spPr>
            <a:ln>
              <a:solidFill>
                <a:schemeClr val="tx1">
                  <a:lumMod val="50000"/>
                  <a:lumOff val="50000"/>
                </a:schemeClr>
              </a:solidFill>
              <a:prstDash val="sysDot"/>
            </a:ln>
          </c:spPr>
        </c:majorGridlines>
        <c:title>
          <c:tx>
            <c:rich>
              <a:bodyPr rot="0" vert="eaVert"/>
              <a:lstStyle/>
              <a:p>
                <a:pPr>
                  <a:defRPr sz="1200"/>
                </a:pPr>
                <a:r>
                  <a:rPr lang="ja-JP" altLang="en-US" sz="1200"/>
                  <a:t>基</a:t>
                </a:r>
              </a:p>
            </c:rich>
          </c:tx>
          <c:layout>
            <c:manualLayout>
              <c:xMode val="edge"/>
              <c:yMode val="edge"/>
              <c:x val="0.0876288659793814"/>
              <c:y val="0.0587625536328917"/>
            </c:manualLayout>
          </c:layout>
          <c:overlay val="0"/>
        </c:title>
        <c:numFmt formatCode="0" sourceLinked="1"/>
        <c:majorTickMark val="none"/>
        <c:minorTickMark val="none"/>
        <c:tickLblPos val="nextTo"/>
        <c:txPr>
          <a:bodyPr/>
          <a:lstStyle/>
          <a:p>
            <a:pPr>
              <a:defRPr sz="1600"/>
            </a:pPr>
            <a:endParaRPr lang="ja-JP"/>
          </a:p>
        </c:txPr>
        <c:crossAx val="2123889064"/>
        <c:crosses val="autoZero"/>
        <c:crossBetween val="between"/>
      </c:valAx>
    </c:plotArea>
    <c:plotVisOnly val="1"/>
    <c:dispBlanksAs val="gap"/>
    <c:showDLblsOverMax val="0"/>
  </c:chart>
  <c:spPr>
    <a:solidFill>
      <a:schemeClr val="accent3">
        <a:lumMod val="40000"/>
        <a:lumOff val="60000"/>
      </a:schemeClr>
    </a:solidFill>
    <a:ln>
      <a:noFill/>
    </a:ln>
  </c:sp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1"/>
    </mc:Choice>
    <mc:Fallback>
      <c:style val="11"/>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9033971945526"/>
          <c:y val="0.0022870086912017"/>
          <c:w val="0.868352855676654"/>
          <c:h val="0.913398667412259"/>
        </c:manualLayout>
      </c:layout>
      <c:barChart>
        <c:barDir val="bar"/>
        <c:grouping val="percentStacked"/>
        <c:varyColors val="0"/>
        <c:ser>
          <c:idx val="0"/>
          <c:order val="0"/>
          <c:spPr>
            <a:solidFill>
              <a:schemeClr val="accent6">
                <a:lumMod val="75000"/>
              </a:schemeClr>
            </a:solidFill>
          </c:spPr>
          <c:invertIfNegative val="0"/>
          <c:cat>
            <c:strRef>
              <c:f>Sheet13!$K$58:$K$63</c:f>
              <c:strCache>
                <c:ptCount val="6"/>
                <c:pt idx="0">
                  <c:v>0</c:v>
                </c:pt>
                <c:pt idx="1">
                  <c:v>〜1</c:v>
                </c:pt>
                <c:pt idx="2">
                  <c:v>〜2</c:v>
                </c:pt>
                <c:pt idx="3">
                  <c:v>〜3</c:v>
                </c:pt>
                <c:pt idx="4">
                  <c:v>〜4</c:v>
                </c:pt>
                <c:pt idx="5">
                  <c:v>4回より多い</c:v>
                </c:pt>
              </c:strCache>
            </c:strRef>
          </c:cat>
          <c:val>
            <c:numRef>
              <c:f>Sheet13!$L$58:$L$63</c:f>
              <c:numCache>
                <c:formatCode>General</c:formatCode>
                <c:ptCount val="6"/>
                <c:pt idx="0">
                  <c:v>1.0</c:v>
                </c:pt>
                <c:pt idx="1">
                  <c:v>1.0</c:v>
                </c:pt>
                <c:pt idx="2">
                  <c:v>0.0</c:v>
                </c:pt>
                <c:pt idx="3">
                  <c:v>0.0</c:v>
                </c:pt>
                <c:pt idx="4">
                  <c:v>0.0</c:v>
                </c:pt>
                <c:pt idx="5">
                  <c:v>0.0</c:v>
                </c:pt>
              </c:numCache>
            </c:numRef>
          </c:val>
        </c:ser>
        <c:ser>
          <c:idx val="1"/>
          <c:order val="1"/>
          <c:spPr>
            <a:solidFill>
              <a:schemeClr val="accent6"/>
            </a:solidFill>
          </c:spPr>
          <c:invertIfNegative val="0"/>
          <c:cat>
            <c:strRef>
              <c:f>Sheet13!$K$58:$K$63</c:f>
              <c:strCache>
                <c:ptCount val="6"/>
                <c:pt idx="0">
                  <c:v>0</c:v>
                </c:pt>
                <c:pt idx="1">
                  <c:v>〜1</c:v>
                </c:pt>
                <c:pt idx="2">
                  <c:v>〜2</c:v>
                </c:pt>
                <c:pt idx="3">
                  <c:v>〜3</c:v>
                </c:pt>
                <c:pt idx="4">
                  <c:v>〜4</c:v>
                </c:pt>
                <c:pt idx="5">
                  <c:v>4回より多い</c:v>
                </c:pt>
              </c:strCache>
            </c:strRef>
          </c:cat>
          <c:val>
            <c:numRef>
              <c:f>Sheet13!$M$58:$M$63</c:f>
              <c:numCache>
                <c:formatCode>General</c:formatCode>
                <c:ptCount val="6"/>
                <c:pt idx="0">
                  <c:v>0.0</c:v>
                </c:pt>
                <c:pt idx="1">
                  <c:v>4.0</c:v>
                </c:pt>
                <c:pt idx="2">
                  <c:v>1.0</c:v>
                </c:pt>
                <c:pt idx="3">
                  <c:v>1.0</c:v>
                </c:pt>
                <c:pt idx="4">
                  <c:v>0.0</c:v>
                </c:pt>
                <c:pt idx="5">
                  <c:v>0.0</c:v>
                </c:pt>
              </c:numCache>
            </c:numRef>
          </c:val>
        </c:ser>
        <c:ser>
          <c:idx val="2"/>
          <c:order val="2"/>
          <c:spPr>
            <a:solidFill>
              <a:schemeClr val="accent6">
                <a:lumMod val="40000"/>
                <a:lumOff val="60000"/>
              </a:schemeClr>
            </a:solidFill>
          </c:spPr>
          <c:invertIfNegative val="0"/>
          <c:cat>
            <c:strRef>
              <c:f>Sheet13!$K$58:$K$63</c:f>
              <c:strCache>
                <c:ptCount val="6"/>
                <c:pt idx="0">
                  <c:v>0</c:v>
                </c:pt>
                <c:pt idx="1">
                  <c:v>〜1</c:v>
                </c:pt>
                <c:pt idx="2">
                  <c:v>〜2</c:v>
                </c:pt>
                <c:pt idx="3">
                  <c:v>〜3</c:v>
                </c:pt>
                <c:pt idx="4">
                  <c:v>〜4</c:v>
                </c:pt>
                <c:pt idx="5">
                  <c:v>4回より多い</c:v>
                </c:pt>
              </c:strCache>
            </c:strRef>
          </c:cat>
          <c:val>
            <c:numRef>
              <c:f>Sheet13!$N$58:$N$63</c:f>
              <c:numCache>
                <c:formatCode>General</c:formatCode>
                <c:ptCount val="6"/>
                <c:pt idx="0">
                  <c:v>1.0</c:v>
                </c:pt>
                <c:pt idx="1">
                  <c:v>1.0</c:v>
                </c:pt>
                <c:pt idx="2">
                  <c:v>1.0</c:v>
                </c:pt>
                <c:pt idx="3">
                  <c:v>1.0</c:v>
                </c:pt>
                <c:pt idx="4">
                  <c:v>1.0</c:v>
                </c:pt>
                <c:pt idx="5">
                  <c:v>0.0</c:v>
                </c:pt>
              </c:numCache>
            </c:numRef>
          </c:val>
        </c:ser>
        <c:ser>
          <c:idx val="3"/>
          <c:order val="3"/>
          <c:invertIfNegative val="0"/>
          <c:cat>
            <c:strRef>
              <c:f>Sheet13!$K$58:$K$63</c:f>
              <c:strCache>
                <c:ptCount val="6"/>
                <c:pt idx="0">
                  <c:v>0</c:v>
                </c:pt>
                <c:pt idx="1">
                  <c:v>〜1</c:v>
                </c:pt>
                <c:pt idx="2">
                  <c:v>〜2</c:v>
                </c:pt>
                <c:pt idx="3">
                  <c:v>〜3</c:v>
                </c:pt>
                <c:pt idx="4">
                  <c:v>〜4</c:v>
                </c:pt>
                <c:pt idx="5">
                  <c:v>4回より多い</c:v>
                </c:pt>
              </c:strCache>
            </c:strRef>
          </c:cat>
          <c:val>
            <c:numRef>
              <c:f>Sheet13!$O$58:$O$63</c:f>
              <c:numCache>
                <c:formatCode>General</c:formatCode>
                <c:ptCount val="6"/>
                <c:pt idx="0">
                  <c:v>2.0</c:v>
                </c:pt>
                <c:pt idx="1">
                  <c:v>10.0</c:v>
                </c:pt>
                <c:pt idx="2">
                  <c:v>3.0</c:v>
                </c:pt>
                <c:pt idx="3">
                  <c:v>3.0</c:v>
                </c:pt>
                <c:pt idx="4">
                  <c:v>2.0</c:v>
                </c:pt>
                <c:pt idx="5">
                  <c:v>0.0</c:v>
                </c:pt>
              </c:numCache>
            </c:numRef>
          </c:val>
        </c:ser>
        <c:ser>
          <c:idx val="4"/>
          <c:order val="4"/>
          <c:invertIfNegative val="0"/>
          <c:cat>
            <c:strRef>
              <c:f>Sheet13!$K$58:$K$63</c:f>
              <c:strCache>
                <c:ptCount val="6"/>
                <c:pt idx="0">
                  <c:v>0</c:v>
                </c:pt>
                <c:pt idx="1">
                  <c:v>〜1</c:v>
                </c:pt>
                <c:pt idx="2">
                  <c:v>〜2</c:v>
                </c:pt>
                <c:pt idx="3">
                  <c:v>〜3</c:v>
                </c:pt>
                <c:pt idx="4">
                  <c:v>〜4</c:v>
                </c:pt>
                <c:pt idx="5">
                  <c:v>4回より多い</c:v>
                </c:pt>
              </c:strCache>
            </c:strRef>
          </c:cat>
          <c:val>
            <c:numRef>
              <c:f>Sheet13!$P$58:$P$63</c:f>
              <c:numCache>
                <c:formatCode>General</c:formatCode>
                <c:ptCount val="6"/>
                <c:pt idx="0">
                  <c:v>2.0</c:v>
                </c:pt>
                <c:pt idx="1">
                  <c:v>4.0</c:v>
                </c:pt>
                <c:pt idx="2">
                  <c:v>12.0</c:v>
                </c:pt>
                <c:pt idx="3">
                  <c:v>5.0</c:v>
                </c:pt>
                <c:pt idx="4">
                  <c:v>4.0</c:v>
                </c:pt>
                <c:pt idx="5">
                  <c:v>8.0</c:v>
                </c:pt>
              </c:numCache>
            </c:numRef>
          </c:val>
        </c:ser>
        <c:ser>
          <c:idx val="5"/>
          <c:order val="5"/>
          <c:spPr>
            <a:solidFill>
              <a:schemeClr val="bg1">
                <a:lumMod val="85000"/>
              </a:schemeClr>
            </a:solidFill>
          </c:spPr>
          <c:invertIfNegative val="0"/>
          <c:cat>
            <c:strRef>
              <c:f>Sheet13!$K$58:$K$63</c:f>
              <c:strCache>
                <c:ptCount val="6"/>
                <c:pt idx="0">
                  <c:v>0</c:v>
                </c:pt>
                <c:pt idx="1">
                  <c:v>〜1</c:v>
                </c:pt>
                <c:pt idx="2">
                  <c:v>〜2</c:v>
                </c:pt>
                <c:pt idx="3">
                  <c:v>〜3</c:v>
                </c:pt>
                <c:pt idx="4">
                  <c:v>〜4</c:v>
                </c:pt>
                <c:pt idx="5">
                  <c:v>4回より多い</c:v>
                </c:pt>
              </c:strCache>
            </c:strRef>
          </c:cat>
          <c:val>
            <c:numRef>
              <c:f>Sheet13!$Q$58:$Q$63</c:f>
              <c:numCache>
                <c:formatCode>General</c:formatCode>
                <c:ptCount val="6"/>
                <c:pt idx="0">
                  <c:v>0.0</c:v>
                </c:pt>
                <c:pt idx="1">
                  <c:v>6.0</c:v>
                </c:pt>
                <c:pt idx="2">
                  <c:v>5.0</c:v>
                </c:pt>
                <c:pt idx="3">
                  <c:v>1.0</c:v>
                </c:pt>
                <c:pt idx="4">
                  <c:v>2.0</c:v>
                </c:pt>
                <c:pt idx="5">
                  <c:v>3.0</c:v>
                </c:pt>
              </c:numCache>
            </c:numRef>
          </c:val>
        </c:ser>
        <c:dLbls>
          <c:showLegendKey val="0"/>
          <c:showVal val="0"/>
          <c:showCatName val="0"/>
          <c:showSerName val="0"/>
          <c:showPercent val="0"/>
          <c:showBubbleSize val="0"/>
        </c:dLbls>
        <c:gapWidth val="150"/>
        <c:overlap val="100"/>
        <c:axId val="2113836232"/>
        <c:axId val="2113839368"/>
      </c:barChart>
      <c:catAx>
        <c:axId val="2113836232"/>
        <c:scaling>
          <c:orientation val="minMax"/>
        </c:scaling>
        <c:delete val="0"/>
        <c:axPos val="l"/>
        <c:numFmt formatCode="General" sourceLinked="0"/>
        <c:majorTickMark val="in"/>
        <c:minorTickMark val="none"/>
        <c:tickLblPos val="nextTo"/>
        <c:crossAx val="2113839368"/>
        <c:crosses val="autoZero"/>
        <c:auto val="1"/>
        <c:lblAlgn val="ctr"/>
        <c:lblOffset val="100"/>
        <c:noMultiLvlLbl val="0"/>
      </c:catAx>
      <c:valAx>
        <c:axId val="2113839368"/>
        <c:scaling>
          <c:orientation val="minMax"/>
        </c:scaling>
        <c:delete val="0"/>
        <c:axPos val="t"/>
        <c:majorGridlines>
          <c:spPr>
            <a:ln>
              <a:solidFill>
                <a:sysClr val="windowText" lastClr="000000">
                  <a:lumMod val="50000"/>
                  <a:lumOff val="50000"/>
                </a:sysClr>
              </a:solidFill>
              <a:prstDash val="dash"/>
            </a:ln>
          </c:spPr>
        </c:majorGridlines>
        <c:numFmt formatCode="0%" sourceLinked="1"/>
        <c:majorTickMark val="in"/>
        <c:minorTickMark val="none"/>
        <c:tickLblPos val="nextTo"/>
        <c:spPr>
          <a:ln>
            <a:prstDash val="solid"/>
          </a:ln>
        </c:spPr>
        <c:crossAx val="2113836232"/>
        <c:crosses val="max"/>
        <c:crossBetween val="between"/>
      </c:valAx>
      <c:spPr>
        <a:ln>
          <a:solidFill>
            <a:sysClr val="windowText" lastClr="000000"/>
          </a:solidFill>
        </a:ln>
      </c:spPr>
    </c:plotArea>
    <c:plotVisOnly val="1"/>
    <c:dispBlanksAs val="gap"/>
    <c:showDLblsOverMax val="0"/>
  </c:chart>
  <c:txPr>
    <a:bodyPr/>
    <a:lstStyle/>
    <a:p>
      <a:pPr>
        <a:defRPr sz="1800"/>
      </a:pPr>
      <a:endParaRPr lang="ja-JP"/>
    </a:p>
  </c:txPr>
  <c:externalData r:id="rId2">
    <c:autoUpdate val="0"/>
  </c:externalData>
  <c:userShapes r:id="rId3"/>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plotArea>
      <c:layout/>
      <c:barChart>
        <c:barDir val="bar"/>
        <c:grouping val="percentStacked"/>
        <c:varyColors val="0"/>
        <c:ser>
          <c:idx val="0"/>
          <c:order val="0"/>
          <c:tx>
            <c:strRef>
              <c:f>Sheet2!$R$9</c:f>
              <c:strCache>
                <c:ptCount val="1"/>
                <c:pt idx="0">
                  <c:v>0</c:v>
                </c:pt>
              </c:strCache>
            </c:strRef>
          </c:tx>
          <c:invertIfNegative val="0"/>
          <c:cat>
            <c:strRef>
              <c:f>Sheet2!$S$8:$AA$8</c:f>
              <c:strCache>
                <c:ptCount val="9"/>
                <c:pt idx="0">
                  <c:v>親戚が集まる大切な機会</c:v>
                </c:pt>
                <c:pt idx="1">
                  <c:v>亡くなった方をしのぶ機会</c:v>
                </c:pt>
                <c:pt idx="2">
                  <c:v>大切にするべき文化</c:v>
                </c:pt>
                <c:pt idx="3">
                  <c:v>時々行くにはいい</c:v>
                </c:pt>
                <c:pt idx="4">
                  <c:v>義務</c:v>
                </c:pt>
                <c:pt idx="5">
                  <c:v>面倒くさい</c:v>
                </c:pt>
                <c:pt idx="6">
                  <c:v>必要性を感じない</c:v>
                </c:pt>
                <c:pt idx="7">
                  <c:v>自分には関係ない</c:v>
                </c:pt>
                <c:pt idx="8">
                  <c:v>特になにも思わない</c:v>
                </c:pt>
              </c:strCache>
            </c:strRef>
          </c:cat>
          <c:val>
            <c:numRef>
              <c:f>Sheet2!$S$9:$AA$9</c:f>
              <c:numCache>
                <c:formatCode>General</c:formatCode>
                <c:ptCount val="9"/>
                <c:pt idx="0">
                  <c:v>0.0454545454545454</c:v>
                </c:pt>
                <c:pt idx="1">
                  <c:v>0.0714285714285714</c:v>
                </c:pt>
                <c:pt idx="2">
                  <c:v>0.0823529411764706</c:v>
                </c:pt>
                <c:pt idx="3">
                  <c:v>0.025</c:v>
                </c:pt>
                <c:pt idx="4">
                  <c:v>0.0307692307692308</c:v>
                </c:pt>
                <c:pt idx="5">
                  <c:v>0.0</c:v>
                </c:pt>
                <c:pt idx="6">
                  <c:v>0.142857142857143</c:v>
                </c:pt>
                <c:pt idx="7">
                  <c:v>0.25</c:v>
                </c:pt>
                <c:pt idx="8">
                  <c:v>0.230769230769231</c:v>
                </c:pt>
              </c:numCache>
            </c:numRef>
          </c:val>
        </c:ser>
        <c:ser>
          <c:idx val="1"/>
          <c:order val="1"/>
          <c:tx>
            <c:strRef>
              <c:f>Sheet2!$R$10</c:f>
              <c:strCache>
                <c:ptCount val="1"/>
                <c:pt idx="0">
                  <c:v>1未満</c:v>
                </c:pt>
              </c:strCache>
            </c:strRef>
          </c:tx>
          <c:invertIfNegative val="0"/>
          <c:cat>
            <c:strRef>
              <c:f>Sheet2!$S$8:$AA$8</c:f>
              <c:strCache>
                <c:ptCount val="9"/>
                <c:pt idx="0">
                  <c:v>親戚が集まる大切な機会</c:v>
                </c:pt>
                <c:pt idx="1">
                  <c:v>亡くなった方をしのぶ機会</c:v>
                </c:pt>
                <c:pt idx="2">
                  <c:v>大切にするべき文化</c:v>
                </c:pt>
                <c:pt idx="3">
                  <c:v>時々行くにはいい</c:v>
                </c:pt>
                <c:pt idx="4">
                  <c:v>義務</c:v>
                </c:pt>
                <c:pt idx="5">
                  <c:v>面倒くさい</c:v>
                </c:pt>
                <c:pt idx="6">
                  <c:v>必要性を感じない</c:v>
                </c:pt>
                <c:pt idx="7">
                  <c:v>自分には関係ない</c:v>
                </c:pt>
                <c:pt idx="8">
                  <c:v>特になにも思わない</c:v>
                </c:pt>
              </c:strCache>
            </c:strRef>
          </c:cat>
          <c:val>
            <c:numRef>
              <c:f>Sheet2!$S$10:$AA$10</c:f>
              <c:numCache>
                <c:formatCode>General</c:formatCode>
                <c:ptCount val="9"/>
                <c:pt idx="0">
                  <c:v>0.0909090909090909</c:v>
                </c:pt>
                <c:pt idx="1">
                  <c:v>0.205357142857143</c:v>
                </c:pt>
                <c:pt idx="2">
                  <c:v>0.188235294117647</c:v>
                </c:pt>
                <c:pt idx="3">
                  <c:v>0.3</c:v>
                </c:pt>
                <c:pt idx="4">
                  <c:v>0.184615384615385</c:v>
                </c:pt>
                <c:pt idx="5">
                  <c:v>0.05</c:v>
                </c:pt>
                <c:pt idx="6">
                  <c:v>0.0</c:v>
                </c:pt>
                <c:pt idx="7">
                  <c:v>0.0</c:v>
                </c:pt>
                <c:pt idx="8">
                  <c:v>0.230769230769231</c:v>
                </c:pt>
              </c:numCache>
            </c:numRef>
          </c:val>
        </c:ser>
        <c:ser>
          <c:idx val="2"/>
          <c:order val="2"/>
          <c:tx>
            <c:strRef>
              <c:f>Sheet2!$R$11</c:f>
              <c:strCache>
                <c:ptCount val="1"/>
                <c:pt idx="0">
                  <c:v>1以上２未満</c:v>
                </c:pt>
              </c:strCache>
            </c:strRef>
          </c:tx>
          <c:invertIfNegative val="0"/>
          <c:cat>
            <c:strRef>
              <c:f>Sheet2!$S$8:$AA$8</c:f>
              <c:strCache>
                <c:ptCount val="9"/>
                <c:pt idx="0">
                  <c:v>親戚が集まる大切な機会</c:v>
                </c:pt>
                <c:pt idx="1">
                  <c:v>亡くなった方をしのぶ機会</c:v>
                </c:pt>
                <c:pt idx="2">
                  <c:v>大切にするべき文化</c:v>
                </c:pt>
                <c:pt idx="3">
                  <c:v>時々行くにはいい</c:v>
                </c:pt>
                <c:pt idx="4">
                  <c:v>義務</c:v>
                </c:pt>
                <c:pt idx="5">
                  <c:v>面倒くさい</c:v>
                </c:pt>
                <c:pt idx="6">
                  <c:v>必要性を感じない</c:v>
                </c:pt>
                <c:pt idx="7">
                  <c:v>自分には関係ない</c:v>
                </c:pt>
                <c:pt idx="8">
                  <c:v>特になにも思わない</c:v>
                </c:pt>
              </c:strCache>
            </c:strRef>
          </c:cat>
          <c:val>
            <c:numRef>
              <c:f>Sheet2!$S$11:$AA$11</c:f>
              <c:numCache>
                <c:formatCode>General</c:formatCode>
                <c:ptCount val="9"/>
                <c:pt idx="0">
                  <c:v>0.431818181818182</c:v>
                </c:pt>
                <c:pt idx="1">
                  <c:v>0.392857142857143</c:v>
                </c:pt>
                <c:pt idx="2">
                  <c:v>0.352941176470588</c:v>
                </c:pt>
                <c:pt idx="3">
                  <c:v>0.275</c:v>
                </c:pt>
                <c:pt idx="4">
                  <c:v>0.4</c:v>
                </c:pt>
                <c:pt idx="5">
                  <c:v>0.5</c:v>
                </c:pt>
                <c:pt idx="6">
                  <c:v>0.714285714285714</c:v>
                </c:pt>
                <c:pt idx="7">
                  <c:v>0.5</c:v>
                </c:pt>
                <c:pt idx="8">
                  <c:v>0.153846153846154</c:v>
                </c:pt>
              </c:numCache>
            </c:numRef>
          </c:val>
        </c:ser>
        <c:ser>
          <c:idx val="3"/>
          <c:order val="3"/>
          <c:tx>
            <c:strRef>
              <c:f>Sheet2!$R$12</c:f>
              <c:strCache>
                <c:ptCount val="1"/>
                <c:pt idx="0">
                  <c:v>２以上３未満</c:v>
                </c:pt>
              </c:strCache>
            </c:strRef>
          </c:tx>
          <c:invertIfNegative val="0"/>
          <c:cat>
            <c:strRef>
              <c:f>Sheet2!$S$8:$AA$8</c:f>
              <c:strCache>
                <c:ptCount val="9"/>
                <c:pt idx="0">
                  <c:v>親戚が集まる大切な機会</c:v>
                </c:pt>
                <c:pt idx="1">
                  <c:v>亡くなった方をしのぶ機会</c:v>
                </c:pt>
                <c:pt idx="2">
                  <c:v>大切にするべき文化</c:v>
                </c:pt>
                <c:pt idx="3">
                  <c:v>時々行くにはいい</c:v>
                </c:pt>
                <c:pt idx="4">
                  <c:v>義務</c:v>
                </c:pt>
                <c:pt idx="5">
                  <c:v>面倒くさい</c:v>
                </c:pt>
                <c:pt idx="6">
                  <c:v>必要性を感じない</c:v>
                </c:pt>
                <c:pt idx="7">
                  <c:v>自分には関係ない</c:v>
                </c:pt>
                <c:pt idx="8">
                  <c:v>特になにも思わない</c:v>
                </c:pt>
              </c:strCache>
            </c:strRef>
          </c:cat>
          <c:val>
            <c:numRef>
              <c:f>Sheet2!$S$12:$AA$12</c:f>
              <c:numCache>
                <c:formatCode>General</c:formatCode>
                <c:ptCount val="9"/>
                <c:pt idx="0">
                  <c:v>0.227272727272727</c:v>
                </c:pt>
                <c:pt idx="1">
                  <c:v>0.196428571428571</c:v>
                </c:pt>
                <c:pt idx="2">
                  <c:v>0.211764705882353</c:v>
                </c:pt>
                <c:pt idx="3">
                  <c:v>0.2</c:v>
                </c:pt>
                <c:pt idx="4">
                  <c:v>0.261538461538462</c:v>
                </c:pt>
                <c:pt idx="5">
                  <c:v>0.25</c:v>
                </c:pt>
                <c:pt idx="6">
                  <c:v>0.0</c:v>
                </c:pt>
                <c:pt idx="7">
                  <c:v>0.25</c:v>
                </c:pt>
                <c:pt idx="8">
                  <c:v>0.307692307692308</c:v>
                </c:pt>
              </c:numCache>
            </c:numRef>
          </c:val>
        </c:ser>
        <c:ser>
          <c:idx val="4"/>
          <c:order val="4"/>
          <c:tx>
            <c:strRef>
              <c:f>Sheet2!$R$13</c:f>
              <c:strCache>
                <c:ptCount val="1"/>
                <c:pt idx="0">
                  <c:v>３以上４未満</c:v>
                </c:pt>
              </c:strCache>
            </c:strRef>
          </c:tx>
          <c:invertIfNegative val="0"/>
          <c:cat>
            <c:strRef>
              <c:f>Sheet2!$S$8:$AA$8</c:f>
              <c:strCache>
                <c:ptCount val="9"/>
                <c:pt idx="0">
                  <c:v>親戚が集まる大切な機会</c:v>
                </c:pt>
                <c:pt idx="1">
                  <c:v>亡くなった方をしのぶ機会</c:v>
                </c:pt>
                <c:pt idx="2">
                  <c:v>大切にするべき文化</c:v>
                </c:pt>
                <c:pt idx="3">
                  <c:v>時々行くにはいい</c:v>
                </c:pt>
                <c:pt idx="4">
                  <c:v>義務</c:v>
                </c:pt>
                <c:pt idx="5">
                  <c:v>面倒くさい</c:v>
                </c:pt>
                <c:pt idx="6">
                  <c:v>必要性を感じない</c:v>
                </c:pt>
                <c:pt idx="7">
                  <c:v>自分には関係ない</c:v>
                </c:pt>
                <c:pt idx="8">
                  <c:v>特になにも思わない</c:v>
                </c:pt>
              </c:strCache>
            </c:strRef>
          </c:cat>
          <c:val>
            <c:numRef>
              <c:f>Sheet2!$S$13:$AA$13</c:f>
              <c:numCache>
                <c:formatCode>General</c:formatCode>
                <c:ptCount val="9"/>
                <c:pt idx="0">
                  <c:v>0.136363636363636</c:v>
                </c:pt>
                <c:pt idx="1">
                  <c:v>0.0892857142857143</c:v>
                </c:pt>
                <c:pt idx="2">
                  <c:v>0.105882352941176</c:v>
                </c:pt>
                <c:pt idx="3">
                  <c:v>0.075</c:v>
                </c:pt>
                <c:pt idx="4">
                  <c:v>0.0615384615384615</c:v>
                </c:pt>
                <c:pt idx="5">
                  <c:v>0.1</c:v>
                </c:pt>
                <c:pt idx="6">
                  <c:v>0.142857142857143</c:v>
                </c:pt>
                <c:pt idx="7">
                  <c:v>0.0</c:v>
                </c:pt>
                <c:pt idx="8">
                  <c:v>0.0</c:v>
                </c:pt>
              </c:numCache>
            </c:numRef>
          </c:val>
        </c:ser>
        <c:ser>
          <c:idx val="5"/>
          <c:order val="5"/>
          <c:tx>
            <c:strRef>
              <c:f>Sheet2!$R$14</c:f>
              <c:strCache>
                <c:ptCount val="1"/>
                <c:pt idx="0">
                  <c:v>４以上５未満</c:v>
                </c:pt>
              </c:strCache>
            </c:strRef>
          </c:tx>
          <c:invertIfNegative val="0"/>
          <c:cat>
            <c:strRef>
              <c:f>Sheet2!$S$8:$AA$8</c:f>
              <c:strCache>
                <c:ptCount val="9"/>
                <c:pt idx="0">
                  <c:v>親戚が集まる大切な機会</c:v>
                </c:pt>
                <c:pt idx="1">
                  <c:v>亡くなった方をしのぶ機会</c:v>
                </c:pt>
                <c:pt idx="2">
                  <c:v>大切にするべき文化</c:v>
                </c:pt>
                <c:pt idx="3">
                  <c:v>時々行くにはいい</c:v>
                </c:pt>
                <c:pt idx="4">
                  <c:v>義務</c:v>
                </c:pt>
                <c:pt idx="5">
                  <c:v>面倒くさい</c:v>
                </c:pt>
                <c:pt idx="6">
                  <c:v>必要性を感じない</c:v>
                </c:pt>
                <c:pt idx="7">
                  <c:v>自分には関係ない</c:v>
                </c:pt>
                <c:pt idx="8">
                  <c:v>特になにも思わない</c:v>
                </c:pt>
              </c:strCache>
            </c:strRef>
          </c:cat>
          <c:val>
            <c:numRef>
              <c:f>Sheet2!$S$14:$AA$14</c:f>
              <c:numCache>
                <c:formatCode>General</c:formatCode>
                <c:ptCount val="9"/>
                <c:pt idx="0">
                  <c:v>0.0454545454545454</c:v>
                </c:pt>
                <c:pt idx="1">
                  <c:v>0.0267857142857143</c:v>
                </c:pt>
                <c:pt idx="2">
                  <c:v>0.0235294117647059</c:v>
                </c:pt>
                <c:pt idx="3">
                  <c:v>0.075</c:v>
                </c:pt>
                <c:pt idx="4">
                  <c:v>0.0307692307692308</c:v>
                </c:pt>
                <c:pt idx="5">
                  <c:v>0.0</c:v>
                </c:pt>
                <c:pt idx="6">
                  <c:v>0.0</c:v>
                </c:pt>
                <c:pt idx="7">
                  <c:v>0.0</c:v>
                </c:pt>
                <c:pt idx="8">
                  <c:v>0.0</c:v>
                </c:pt>
              </c:numCache>
            </c:numRef>
          </c:val>
        </c:ser>
        <c:ser>
          <c:idx val="6"/>
          <c:order val="6"/>
          <c:tx>
            <c:strRef>
              <c:f>Sheet2!$R$15</c:f>
              <c:strCache>
                <c:ptCount val="1"/>
                <c:pt idx="0">
                  <c:v>５以上６未満</c:v>
                </c:pt>
              </c:strCache>
            </c:strRef>
          </c:tx>
          <c:invertIfNegative val="0"/>
          <c:cat>
            <c:strRef>
              <c:f>Sheet2!$S$8:$AA$8</c:f>
              <c:strCache>
                <c:ptCount val="9"/>
                <c:pt idx="0">
                  <c:v>親戚が集まる大切な機会</c:v>
                </c:pt>
                <c:pt idx="1">
                  <c:v>亡くなった方をしのぶ機会</c:v>
                </c:pt>
                <c:pt idx="2">
                  <c:v>大切にするべき文化</c:v>
                </c:pt>
                <c:pt idx="3">
                  <c:v>時々行くにはいい</c:v>
                </c:pt>
                <c:pt idx="4">
                  <c:v>義務</c:v>
                </c:pt>
                <c:pt idx="5">
                  <c:v>面倒くさい</c:v>
                </c:pt>
                <c:pt idx="6">
                  <c:v>必要性を感じない</c:v>
                </c:pt>
                <c:pt idx="7">
                  <c:v>自分には関係ない</c:v>
                </c:pt>
                <c:pt idx="8">
                  <c:v>特になにも思わない</c:v>
                </c:pt>
              </c:strCache>
            </c:strRef>
          </c:cat>
          <c:val>
            <c:numRef>
              <c:f>Sheet2!$S$15:$AA$15</c:f>
              <c:numCache>
                <c:formatCode>General</c:formatCode>
                <c:ptCount val="9"/>
                <c:pt idx="0">
                  <c:v>0.0</c:v>
                </c:pt>
                <c:pt idx="1">
                  <c:v>0.00892857142857143</c:v>
                </c:pt>
                <c:pt idx="2">
                  <c:v>0.0117647058823529</c:v>
                </c:pt>
                <c:pt idx="3">
                  <c:v>0.0</c:v>
                </c:pt>
                <c:pt idx="4">
                  <c:v>0.0153846153846154</c:v>
                </c:pt>
                <c:pt idx="5">
                  <c:v>0.0</c:v>
                </c:pt>
                <c:pt idx="6">
                  <c:v>0.0</c:v>
                </c:pt>
                <c:pt idx="7">
                  <c:v>0.0</c:v>
                </c:pt>
                <c:pt idx="8">
                  <c:v>0.0</c:v>
                </c:pt>
              </c:numCache>
            </c:numRef>
          </c:val>
        </c:ser>
        <c:ser>
          <c:idx val="7"/>
          <c:order val="7"/>
          <c:tx>
            <c:strRef>
              <c:f>Sheet2!$R$16</c:f>
              <c:strCache>
                <c:ptCount val="1"/>
                <c:pt idx="0">
                  <c:v>６以上７未満</c:v>
                </c:pt>
              </c:strCache>
            </c:strRef>
          </c:tx>
          <c:invertIfNegative val="0"/>
          <c:cat>
            <c:strRef>
              <c:f>Sheet2!$S$8:$AA$8</c:f>
              <c:strCache>
                <c:ptCount val="9"/>
                <c:pt idx="0">
                  <c:v>親戚が集まる大切な機会</c:v>
                </c:pt>
                <c:pt idx="1">
                  <c:v>亡くなった方をしのぶ機会</c:v>
                </c:pt>
                <c:pt idx="2">
                  <c:v>大切にするべき文化</c:v>
                </c:pt>
                <c:pt idx="3">
                  <c:v>時々行くにはいい</c:v>
                </c:pt>
                <c:pt idx="4">
                  <c:v>義務</c:v>
                </c:pt>
                <c:pt idx="5">
                  <c:v>面倒くさい</c:v>
                </c:pt>
                <c:pt idx="6">
                  <c:v>必要性を感じない</c:v>
                </c:pt>
                <c:pt idx="7">
                  <c:v>自分には関係ない</c:v>
                </c:pt>
                <c:pt idx="8">
                  <c:v>特になにも思わない</c:v>
                </c:pt>
              </c:strCache>
            </c:strRef>
          </c:cat>
          <c:val>
            <c:numRef>
              <c:f>Sheet2!$S$16:$AA$16</c:f>
              <c:numCache>
                <c:formatCode>General</c:formatCode>
                <c:ptCount val="9"/>
                <c:pt idx="0">
                  <c:v>0.0227272727272727</c:v>
                </c:pt>
                <c:pt idx="1">
                  <c:v>0.0</c:v>
                </c:pt>
                <c:pt idx="2">
                  <c:v>0.0117647058823529</c:v>
                </c:pt>
                <c:pt idx="3">
                  <c:v>0.025</c:v>
                </c:pt>
                <c:pt idx="4">
                  <c:v>0.0153846153846154</c:v>
                </c:pt>
                <c:pt idx="5">
                  <c:v>0.0</c:v>
                </c:pt>
                <c:pt idx="6">
                  <c:v>0.0</c:v>
                </c:pt>
                <c:pt idx="7">
                  <c:v>0.0</c:v>
                </c:pt>
                <c:pt idx="8">
                  <c:v>0.0</c:v>
                </c:pt>
              </c:numCache>
            </c:numRef>
          </c:val>
        </c:ser>
        <c:ser>
          <c:idx val="8"/>
          <c:order val="8"/>
          <c:tx>
            <c:strRef>
              <c:f>Sheet2!$R$17</c:f>
              <c:strCache>
                <c:ptCount val="1"/>
                <c:pt idx="0">
                  <c:v>７以上８未満</c:v>
                </c:pt>
              </c:strCache>
            </c:strRef>
          </c:tx>
          <c:invertIfNegative val="0"/>
          <c:cat>
            <c:strRef>
              <c:f>Sheet2!$S$8:$AA$8</c:f>
              <c:strCache>
                <c:ptCount val="9"/>
                <c:pt idx="0">
                  <c:v>親戚が集まる大切な機会</c:v>
                </c:pt>
                <c:pt idx="1">
                  <c:v>亡くなった方をしのぶ機会</c:v>
                </c:pt>
                <c:pt idx="2">
                  <c:v>大切にするべき文化</c:v>
                </c:pt>
                <c:pt idx="3">
                  <c:v>時々行くにはいい</c:v>
                </c:pt>
                <c:pt idx="4">
                  <c:v>義務</c:v>
                </c:pt>
                <c:pt idx="5">
                  <c:v>面倒くさい</c:v>
                </c:pt>
                <c:pt idx="6">
                  <c:v>必要性を感じない</c:v>
                </c:pt>
                <c:pt idx="7">
                  <c:v>自分には関係ない</c:v>
                </c:pt>
                <c:pt idx="8">
                  <c:v>特になにも思わない</c:v>
                </c:pt>
              </c:strCache>
            </c:strRef>
          </c:cat>
          <c:val>
            <c:numRef>
              <c:f>Sheet2!$S$17:$AA$17</c:f>
              <c:numCache>
                <c:formatCode>General</c:formatCode>
                <c:ptCount val="9"/>
                <c:pt idx="0">
                  <c:v>0.0</c:v>
                </c:pt>
                <c:pt idx="1">
                  <c:v>0.0</c:v>
                </c:pt>
                <c:pt idx="2">
                  <c:v>0.0</c:v>
                </c:pt>
                <c:pt idx="3">
                  <c:v>0.0</c:v>
                </c:pt>
                <c:pt idx="4">
                  <c:v>0.0</c:v>
                </c:pt>
                <c:pt idx="5">
                  <c:v>0.0</c:v>
                </c:pt>
                <c:pt idx="6">
                  <c:v>0.0</c:v>
                </c:pt>
                <c:pt idx="7">
                  <c:v>0.0</c:v>
                </c:pt>
                <c:pt idx="8">
                  <c:v>0.0</c:v>
                </c:pt>
              </c:numCache>
            </c:numRef>
          </c:val>
        </c:ser>
        <c:ser>
          <c:idx val="9"/>
          <c:order val="9"/>
          <c:tx>
            <c:strRef>
              <c:f>Sheet2!$R$18</c:f>
              <c:strCache>
                <c:ptCount val="1"/>
                <c:pt idx="0">
                  <c:v>８以上９未満</c:v>
                </c:pt>
              </c:strCache>
            </c:strRef>
          </c:tx>
          <c:invertIfNegative val="0"/>
          <c:cat>
            <c:strRef>
              <c:f>Sheet2!$S$8:$AA$8</c:f>
              <c:strCache>
                <c:ptCount val="9"/>
                <c:pt idx="0">
                  <c:v>親戚が集まる大切な機会</c:v>
                </c:pt>
                <c:pt idx="1">
                  <c:v>亡くなった方をしのぶ機会</c:v>
                </c:pt>
                <c:pt idx="2">
                  <c:v>大切にするべき文化</c:v>
                </c:pt>
                <c:pt idx="3">
                  <c:v>時々行くにはいい</c:v>
                </c:pt>
                <c:pt idx="4">
                  <c:v>義務</c:v>
                </c:pt>
                <c:pt idx="5">
                  <c:v>面倒くさい</c:v>
                </c:pt>
                <c:pt idx="6">
                  <c:v>必要性を感じない</c:v>
                </c:pt>
                <c:pt idx="7">
                  <c:v>自分には関係ない</c:v>
                </c:pt>
                <c:pt idx="8">
                  <c:v>特になにも思わない</c:v>
                </c:pt>
              </c:strCache>
            </c:strRef>
          </c:cat>
          <c:val>
            <c:numRef>
              <c:f>Sheet2!$S$18:$AA$18</c:f>
              <c:numCache>
                <c:formatCode>General</c:formatCode>
                <c:ptCount val="9"/>
                <c:pt idx="0">
                  <c:v>0.0</c:v>
                </c:pt>
                <c:pt idx="1">
                  <c:v>0.0</c:v>
                </c:pt>
                <c:pt idx="2">
                  <c:v>0.0</c:v>
                </c:pt>
                <c:pt idx="3">
                  <c:v>0.0</c:v>
                </c:pt>
                <c:pt idx="4">
                  <c:v>0.0</c:v>
                </c:pt>
                <c:pt idx="5">
                  <c:v>0.0</c:v>
                </c:pt>
                <c:pt idx="6">
                  <c:v>0.0</c:v>
                </c:pt>
                <c:pt idx="7">
                  <c:v>0.0</c:v>
                </c:pt>
                <c:pt idx="8">
                  <c:v>0.0</c:v>
                </c:pt>
              </c:numCache>
            </c:numRef>
          </c:val>
        </c:ser>
        <c:ser>
          <c:idx val="10"/>
          <c:order val="10"/>
          <c:tx>
            <c:strRef>
              <c:f>Sheet2!$R$19</c:f>
              <c:strCache>
                <c:ptCount val="1"/>
                <c:pt idx="0">
                  <c:v>９以上１０未満</c:v>
                </c:pt>
              </c:strCache>
            </c:strRef>
          </c:tx>
          <c:invertIfNegative val="0"/>
          <c:cat>
            <c:strRef>
              <c:f>Sheet2!$S$8:$AA$8</c:f>
              <c:strCache>
                <c:ptCount val="9"/>
                <c:pt idx="0">
                  <c:v>親戚が集まる大切な機会</c:v>
                </c:pt>
                <c:pt idx="1">
                  <c:v>亡くなった方をしのぶ機会</c:v>
                </c:pt>
                <c:pt idx="2">
                  <c:v>大切にするべき文化</c:v>
                </c:pt>
                <c:pt idx="3">
                  <c:v>時々行くにはいい</c:v>
                </c:pt>
                <c:pt idx="4">
                  <c:v>義務</c:v>
                </c:pt>
                <c:pt idx="5">
                  <c:v>面倒くさい</c:v>
                </c:pt>
                <c:pt idx="6">
                  <c:v>必要性を感じない</c:v>
                </c:pt>
                <c:pt idx="7">
                  <c:v>自分には関係ない</c:v>
                </c:pt>
                <c:pt idx="8">
                  <c:v>特になにも思わない</c:v>
                </c:pt>
              </c:strCache>
            </c:strRef>
          </c:cat>
          <c:val>
            <c:numRef>
              <c:f>Sheet2!$S$19:$AA$19</c:f>
              <c:numCache>
                <c:formatCode>General</c:formatCode>
                <c:ptCount val="9"/>
                <c:pt idx="0">
                  <c:v>0.0</c:v>
                </c:pt>
                <c:pt idx="1">
                  <c:v>0.0</c:v>
                </c:pt>
                <c:pt idx="2">
                  <c:v>0.0</c:v>
                </c:pt>
                <c:pt idx="3">
                  <c:v>0.0</c:v>
                </c:pt>
                <c:pt idx="4">
                  <c:v>0.0</c:v>
                </c:pt>
                <c:pt idx="5">
                  <c:v>0.0</c:v>
                </c:pt>
                <c:pt idx="6">
                  <c:v>0.0</c:v>
                </c:pt>
                <c:pt idx="7">
                  <c:v>0.0</c:v>
                </c:pt>
                <c:pt idx="8">
                  <c:v>0.0</c:v>
                </c:pt>
              </c:numCache>
            </c:numRef>
          </c:val>
        </c:ser>
        <c:ser>
          <c:idx val="11"/>
          <c:order val="11"/>
          <c:tx>
            <c:strRef>
              <c:f>Sheet2!$R$20</c:f>
              <c:strCache>
                <c:ptCount val="1"/>
                <c:pt idx="0">
                  <c:v>１０以上１１未満</c:v>
                </c:pt>
              </c:strCache>
            </c:strRef>
          </c:tx>
          <c:invertIfNegative val="0"/>
          <c:cat>
            <c:strRef>
              <c:f>Sheet2!$S$8:$AA$8</c:f>
              <c:strCache>
                <c:ptCount val="9"/>
                <c:pt idx="0">
                  <c:v>親戚が集まる大切な機会</c:v>
                </c:pt>
                <c:pt idx="1">
                  <c:v>亡くなった方をしのぶ機会</c:v>
                </c:pt>
                <c:pt idx="2">
                  <c:v>大切にするべき文化</c:v>
                </c:pt>
                <c:pt idx="3">
                  <c:v>時々行くにはいい</c:v>
                </c:pt>
                <c:pt idx="4">
                  <c:v>義務</c:v>
                </c:pt>
                <c:pt idx="5">
                  <c:v>面倒くさい</c:v>
                </c:pt>
                <c:pt idx="6">
                  <c:v>必要性を感じない</c:v>
                </c:pt>
                <c:pt idx="7">
                  <c:v>自分には関係ない</c:v>
                </c:pt>
                <c:pt idx="8">
                  <c:v>特になにも思わない</c:v>
                </c:pt>
              </c:strCache>
            </c:strRef>
          </c:cat>
          <c:val>
            <c:numRef>
              <c:f>Sheet2!$S$20:$AA$20</c:f>
              <c:numCache>
                <c:formatCode>General</c:formatCode>
                <c:ptCount val="9"/>
                <c:pt idx="0">
                  <c:v>0.0</c:v>
                </c:pt>
                <c:pt idx="1">
                  <c:v>0.0</c:v>
                </c:pt>
                <c:pt idx="2">
                  <c:v>0.0</c:v>
                </c:pt>
                <c:pt idx="3">
                  <c:v>0.0</c:v>
                </c:pt>
                <c:pt idx="4">
                  <c:v>0.0</c:v>
                </c:pt>
                <c:pt idx="5">
                  <c:v>0.0</c:v>
                </c:pt>
                <c:pt idx="6">
                  <c:v>0.0</c:v>
                </c:pt>
                <c:pt idx="7">
                  <c:v>0.0</c:v>
                </c:pt>
                <c:pt idx="8">
                  <c:v>0.0</c:v>
                </c:pt>
              </c:numCache>
            </c:numRef>
          </c:val>
        </c:ser>
        <c:ser>
          <c:idx val="12"/>
          <c:order val="12"/>
          <c:tx>
            <c:strRef>
              <c:f>Sheet2!$R$21</c:f>
              <c:strCache>
                <c:ptCount val="1"/>
                <c:pt idx="0">
                  <c:v>１１以上１２未満</c:v>
                </c:pt>
              </c:strCache>
            </c:strRef>
          </c:tx>
          <c:invertIfNegative val="0"/>
          <c:cat>
            <c:strRef>
              <c:f>Sheet2!$S$8:$AA$8</c:f>
              <c:strCache>
                <c:ptCount val="9"/>
                <c:pt idx="0">
                  <c:v>親戚が集まる大切な機会</c:v>
                </c:pt>
                <c:pt idx="1">
                  <c:v>亡くなった方をしのぶ機会</c:v>
                </c:pt>
                <c:pt idx="2">
                  <c:v>大切にするべき文化</c:v>
                </c:pt>
                <c:pt idx="3">
                  <c:v>時々行くにはいい</c:v>
                </c:pt>
                <c:pt idx="4">
                  <c:v>義務</c:v>
                </c:pt>
                <c:pt idx="5">
                  <c:v>面倒くさい</c:v>
                </c:pt>
                <c:pt idx="6">
                  <c:v>必要性を感じない</c:v>
                </c:pt>
                <c:pt idx="7">
                  <c:v>自分には関係ない</c:v>
                </c:pt>
                <c:pt idx="8">
                  <c:v>特になにも思わない</c:v>
                </c:pt>
              </c:strCache>
            </c:strRef>
          </c:cat>
          <c:val>
            <c:numRef>
              <c:f>Sheet2!$S$21:$AA$21</c:f>
              <c:numCache>
                <c:formatCode>General</c:formatCode>
                <c:ptCount val="9"/>
                <c:pt idx="0">
                  <c:v>0.0</c:v>
                </c:pt>
                <c:pt idx="1">
                  <c:v>0.0</c:v>
                </c:pt>
                <c:pt idx="2">
                  <c:v>0.0</c:v>
                </c:pt>
                <c:pt idx="3">
                  <c:v>0.0</c:v>
                </c:pt>
                <c:pt idx="4">
                  <c:v>0.0</c:v>
                </c:pt>
                <c:pt idx="5">
                  <c:v>0.0</c:v>
                </c:pt>
                <c:pt idx="6">
                  <c:v>0.0</c:v>
                </c:pt>
                <c:pt idx="7">
                  <c:v>0.0</c:v>
                </c:pt>
                <c:pt idx="8">
                  <c:v>0.0</c:v>
                </c:pt>
              </c:numCache>
            </c:numRef>
          </c:val>
        </c:ser>
        <c:ser>
          <c:idx val="13"/>
          <c:order val="13"/>
          <c:tx>
            <c:strRef>
              <c:f>Sheet2!$R$22</c:f>
              <c:strCache>
                <c:ptCount val="1"/>
                <c:pt idx="0">
                  <c:v>12以上</c:v>
                </c:pt>
              </c:strCache>
            </c:strRef>
          </c:tx>
          <c:invertIfNegative val="0"/>
          <c:cat>
            <c:strRef>
              <c:f>Sheet2!$S$8:$AA$8</c:f>
              <c:strCache>
                <c:ptCount val="9"/>
                <c:pt idx="0">
                  <c:v>親戚が集まる大切な機会</c:v>
                </c:pt>
                <c:pt idx="1">
                  <c:v>亡くなった方をしのぶ機会</c:v>
                </c:pt>
                <c:pt idx="2">
                  <c:v>大切にするべき文化</c:v>
                </c:pt>
                <c:pt idx="3">
                  <c:v>時々行くにはいい</c:v>
                </c:pt>
                <c:pt idx="4">
                  <c:v>義務</c:v>
                </c:pt>
                <c:pt idx="5">
                  <c:v>面倒くさい</c:v>
                </c:pt>
                <c:pt idx="6">
                  <c:v>必要性を感じない</c:v>
                </c:pt>
                <c:pt idx="7">
                  <c:v>自分には関係ない</c:v>
                </c:pt>
                <c:pt idx="8">
                  <c:v>特になにも思わない</c:v>
                </c:pt>
              </c:strCache>
            </c:strRef>
          </c:cat>
          <c:val>
            <c:numRef>
              <c:f>Sheet2!$S$22:$AA$22</c:f>
              <c:numCache>
                <c:formatCode>General</c:formatCode>
                <c:ptCount val="9"/>
                <c:pt idx="0">
                  <c:v>0.0</c:v>
                </c:pt>
                <c:pt idx="1">
                  <c:v>0.00892857142857143</c:v>
                </c:pt>
                <c:pt idx="2">
                  <c:v>0.0117647058823529</c:v>
                </c:pt>
                <c:pt idx="3">
                  <c:v>0.0</c:v>
                </c:pt>
                <c:pt idx="4">
                  <c:v>0.0</c:v>
                </c:pt>
                <c:pt idx="5">
                  <c:v>0.0</c:v>
                </c:pt>
                <c:pt idx="6">
                  <c:v>0.0</c:v>
                </c:pt>
                <c:pt idx="7">
                  <c:v>0.0</c:v>
                </c:pt>
                <c:pt idx="8">
                  <c:v>0.0</c:v>
                </c:pt>
              </c:numCache>
            </c:numRef>
          </c:val>
        </c:ser>
        <c:ser>
          <c:idx val="14"/>
          <c:order val="14"/>
          <c:tx>
            <c:strRef>
              <c:f>Sheet2!$R$23</c:f>
              <c:strCache>
                <c:ptCount val="1"/>
                <c:pt idx="0">
                  <c:v>無回答</c:v>
                </c:pt>
              </c:strCache>
            </c:strRef>
          </c:tx>
          <c:invertIfNegative val="0"/>
          <c:cat>
            <c:strRef>
              <c:f>Sheet2!$S$8:$AA$8</c:f>
              <c:strCache>
                <c:ptCount val="9"/>
                <c:pt idx="0">
                  <c:v>親戚が集まる大切な機会</c:v>
                </c:pt>
                <c:pt idx="1">
                  <c:v>亡くなった方をしのぶ機会</c:v>
                </c:pt>
                <c:pt idx="2">
                  <c:v>大切にするべき文化</c:v>
                </c:pt>
                <c:pt idx="3">
                  <c:v>時々行くにはいい</c:v>
                </c:pt>
                <c:pt idx="4">
                  <c:v>義務</c:v>
                </c:pt>
                <c:pt idx="5">
                  <c:v>面倒くさい</c:v>
                </c:pt>
                <c:pt idx="6">
                  <c:v>必要性を感じない</c:v>
                </c:pt>
                <c:pt idx="7">
                  <c:v>自分には関係ない</c:v>
                </c:pt>
                <c:pt idx="8">
                  <c:v>特になにも思わない</c:v>
                </c:pt>
              </c:strCache>
            </c:strRef>
          </c:cat>
          <c:val>
            <c:numRef>
              <c:f>Sheet2!$S$23:$AA$23</c:f>
              <c:numCache>
                <c:formatCode>General</c:formatCode>
                <c:ptCount val="9"/>
                <c:pt idx="0">
                  <c:v>0.0</c:v>
                </c:pt>
                <c:pt idx="1">
                  <c:v>0.0</c:v>
                </c:pt>
                <c:pt idx="2">
                  <c:v>0.0</c:v>
                </c:pt>
                <c:pt idx="3">
                  <c:v>0.025</c:v>
                </c:pt>
                <c:pt idx="4">
                  <c:v>0.0</c:v>
                </c:pt>
                <c:pt idx="5">
                  <c:v>0.1</c:v>
                </c:pt>
                <c:pt idx="6">
                  <c:v>0.0</c:v>
                </c:pt>
                <c:pt idx="7">
                  <c:v>0.0</c:v>
                </c:pt>
                <c:pt idx="8">
                  <c:v>0.0769230769230769</c:v>
                </c:pt>
              </c:numCache>
            </c:numRef>
          </c:val>
        </c:ser>
        <c:dLbls>
          <c:showLegendKey val="0"/>
          <c:showVal val="0"/>
          <c:showCatName val="0"/>
          <c:showSerName val="0"/>
          <c:showPercent val="0"/>
          <c:showBubbleSize val="0"/>
        </c:dLbls>
        <c:gapWidth val="150"/>
        <c:overlap val="100"/>
        <c:axId val="2131206488"/>
        <c:axId val="2131209464"/>
      </c:barChart>
      <c:catAx>
        <c:axId val="2131206488"/>
        <c:scaling>
          <c:orientation val="maxMin"/>
        </c:scaling>
        <c:delete val="0"/>
        <c:axPos val="l"/>
        <c:numFmt formatCode="General" sourceLinked="0"/>
        <c:majorTickMark val="out"/>
        <c:minorTickMark val="none"/>
        <c:tickLblPos val="nextTo"/>
        <c:txPr>
          <a:bodyPr/>
          <a:lstStyle/>
          <a:p>
            <a:pPr>
              <a:defRPr sz="1800"/>
            </a:pPr>
            <a:endParaRPr lang="ja-JP"/>
          </a:p>
        </c:txPr>
        <c:crossAx val="2131209464"/>
        <c:crosses val="autoZero"/>
        <c:auto val="1"/>
        <c:lblAlgn val="ctr"/>
        <c:lblOffset val="100"/>
        <c:noMultiLvlLbl val="0"/>
      </c:catAx>
      <c:valAx>
        <c:axId val="2131209464"/>
        <c:scaling>
          <c:orientation val="minMax"/>
        </c:scaling>
        <c:delete val="0"/>
        <c:axPos val="t"/>
        <c:majorGridlines/>
        <c:numFmt formatCode="0%" sourceLinked="1"/>
        <c:majorTickMark val="out"/>
        <c:minorTickMark val="none"/>
        <c:tickLblPos val="nextTo"/>
        <c:txPr>
          <a:bodyPr/>
          <a:lstStyle/>
          <a:p>
            <a:pPr>
              <a:defRPr sz="1800"/>
            </a:pPr>
            <a:endParaRPr lang="ja-JP"/>
          </a:p>
        </c:txPr>
        <c:crossAx val="2131206488"/>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集計結果!$G$37</c:f>
              <c:strCache>
                <c:ptCount val="1"/>
                <c:pt idx="0">
                  <c:v>延べ</c:v>
                </c:pt>
              </c:strCache>
            </c:strRef>
          </c:tx>
          <c:spPr>
            <a:solidFill>
              <a:schemeClr val="accent1">
                <a:lumMod val="75000"/>
              </a:schemeClr>
            </a:solidFill>
            <a:ln>
              <a:solidFill>
                <a:srgbClr val="FFFFFF"/>
              </a:solidFill>
            </a:ln>
          </c:spPr>
          <c:invertIfNegative val="0"/>
          <c:dLbls>
            <c:spPr>
              <a:noFill/>
              <a:ln>
                <a:noFill/>
              </a:ln>
              <a:effectLst/>
            </c:spPr>
            <c:txPr>
              <a:bodyPr/>
              <a:lstStyle/>
              <a:p>
                <a:pPr>
                  <a:defRPr sz="2400"/>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集計結果!$F$38:$F$51</c:f>
              <c:strCache>
                <c:ptCount val="14"/>
                <c:pt idx="0">
                  <c:v>0</c:v>
                </c:pt>
                <c:pt idx="1">
                  <c:v>〜1</c:v>
                </c:pt>
                <c:pt idx="2">
                  <c:v>1</c:v>
                </c:pt>
                <c:pt idx="3">
                  <c:v>2</c:v>
                </c:pt>
                <c:pt idx="4">
                  <c:v>3</c:v>
                </c:pt>
                <c:pt idx="5">
                  <c:v>4</c:v>
                </c:pt>
                <c:pt idx="6">
                  <c:v>5</c:v>
                </c:pt>
                <c:pt idx="7">
                  <c:v>6</c:v>
                </c:pt>
                <c:pt idx="8">
                  <c:v>7</c:v>
                </c:pt>
                <c:pt idx="9">
                  <c:v>8</c:v>
                </c:pt>
                <c:pt idx="10">
                  <c:v>9</c:v>
                </c:pt>
                <c:pt idx="11">
                  <c:v>10</c:v>
                </c:pt>
                <c:pt idx="12">
                  <c:v>11</c:v>
                </c:pt>
                <c:pt idx="13">
                  <c:v>12〜</c:v>
                </c:pt>
              </c:strCache>
            </c:strRef>
          </c:cat>
          <c:val>
            <c:numRef>
              <c:f>集計結果!$G$38:$G$51</c:f>
              <c:numCache>
                <c:formatCode>General</c:formatCode>
                <c:ptCount val="14"/>
                <c:pt idx="0">
                  <c:v>17.0</c:v>
                </c:pt>
                <c:pt idx="1">
                  <c:v>97.0</c:v>
                </c:pt>
                <c:pt idx="2">
                  <c:v>108.0</c:v>
                </c:pt>
                <c:pt idx="3">
                  <c:v>63.0</c:v>
                </c:pt>
                <c:pt idx="4">
                  <c:v>16.0</c:v>
                </c:pt>
                <c:pt idx="5">
                  <c:v>10.0</c:v>
                </c:pt>
                <c:pt idx="6">
                  <c:v>2.0</c:v>
                </c:pt>
                <c:pt idx="7">
                  <c:v>3.0</c:v>
                </c:pt>
                <c:pt idx="8">
                  <c:v>0.0</c:v>
                </c:pt>
                <c:pt idx="9">
                  <c:v>0.0</c:v>
                </c:pt>
                <c:pt idx="10">
                  <c:v>2.0</c:v>
                </c:pt>
                <c:pt idx="11">
                  <c:v>0.0</c:v>
                </c:pt>
                <c:pt idx="12">
                  <c:v>0.0</c:v>
                </c:pt>
                <c:pt idx="13">
                  <c:v>1.0</c:v>
                </c:pt>
              </c:numCache>
            </c:numRef>
          </c:val>
        </c:ser>
        <c:dLbls>
          <c:showLegendKey val="0"/>
          <c:showVal val="0"/>
          <c:showCatName val="0"/>
          <c:showSerName val="0"/>
          <c:showPercent val="0"/>
          <c:showBubbleSize val="0"/>
        </c:dLbls>
        <c:gapWidth val="0"/>
        <c:axId val="2109767896"/>
        <c:axId val="2109770904"/>
      </c:barChart>
      <c:catAx>
        <c:axId val="2109767896"/>
        <c:scaling>
          <c:orientation val="minMax"/>
        </c:scaling>
        <c:delete val="0"/>
        <c:axPos val="b"/>
        <c:numFmt formatCode="General" sourceLinked="0"/>
        <c:majorTickMark val="in"/>
        <c:minorTickMark val="none"/>
        <c:tickLblPos val="nextTo"/>
        <c:txPr>
          <a:bodyPr/>
          <a:lstStyle/>
          <a:p>
            <a:pPr>
              <a:defRPr sz="1800"/>
            </a:pPr>
            <a:endParaRPr lang="ja-JP"/>
          </a:p>
        </c:txPr>
        <c:crossAx val="2109770904"/>
        <c:crosses val="autoZero"/>
        <c:auto val="1"/>
        <c:lblAlgn val="ctr"/>
        <c:lblOffset val="100"/>
        <c:noMultiLvlLbl val="0"/>
      </c:catAx>
      <c:valAx>
        <c:axId val="2109770904"/>
        <c:scaling>
          <c:orientation val="minMax"/>
        </c:scaling>
        <c:delete val="0"/>
        <c:axPos val="l"/>
        <c:majorGridlines>
          <c:spPr>
            <a:ln>
              <a:solidFill>
                <a:schemeClr val="tx1">
                  <a:lumMod val="50000"/>
                  <a:lumOff val="50000"/>
                </a:schemeClr>
              </a:solidFill>
              <a:prstDash val="sysDot"/>
            </a:ln>
          </c:spPr>
        </c:majorGridlines>
        <c:numFmt formatCode="General" sourceLinked="1"/>
        <c:majorTickMark val="in"/>
        <c:minorTickMark val="none"/>
        <c:tickLblPos val="nextTo"/>
        <c:txPr>
          <a:bodyPr/>
          <a:lstStyle/>
          <a:p>
            <a:pPr>
              <a:defRPr sz="1800"/>
            </a:pPr>
            <a:endParaRPr lang="ja-JP"/>
          </a:p>
        </c:txPr>
        <c:crossAx val="2109767896"/>
        <c:crosses val="autoZero"/>
        <c:crossBetween val="between"/>
      </c:valAx>
      <c:spPr>
        <a:ln>
          <a:solidFill>
            <a:schemeClr val="bg1">
              <a:lumMod val="50000"/>
            </a:schemeClr>
          </a:solidFill>
        </a:ln>
      </c:spPr>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376092"/>
            </a:solidFill>
          </c:spPr>
          <c:invertIfNegative val="0"/>
          <c:dLbls>
            <c:dLbl>
              <c:idx val="9"/>
              <c:spPr>
                <a:solidFill>
                  <a:schemeClr val="bg1"/>
                </a:solidFill>
                <a:ln>
                  <a:noFill/>
                </a:ln>
                <a:effectLst/>
              </c:spPr>
              <c:txPr>
                <a:bodyPr/>
                <a:lstStyle/>
                <a:p>
                  <a:pPr>
                    <a:defRPr sz="1800"/>
                  </a:pPr>
                  <a:endParaRPr lang="ja-JP"/>
                </a:p>
              </c:txPr>
              <c:showLegendKey val="0"/>
              <c:showVal val="1"/>
              <c:showCatName val="0"/>
              <c:showSerName val="0"/>
              <c:showPercent val="0"/>
              <c:showBubbleSize val="0"/>
            </c:dLbl>
            <c:spPr>
              <a:noFill/>
              <a:ln>
                <a:noFill/>
              </a:ln>
              <a:effectLst/>
            </c:spPr>
            <c:txPr>
              <a:bodyPr/>
              <a:lstStyle/>
              <a:p>
                <a:pPr>
                  <a:defRPr sz="1800"/>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Sheet3!$B$2:$B$11</c:f>
              <c:strCache>
                <c:ptCount val="10"/>
                <c:pt idx="0">
                  <c:v>わくわくするイベント</c:v>
                </c:pt>
                <c:pt idx="1">
                  <c:v>自分には関係ない</c:v>
                </c:pt>
                <c:pt idx="2">
                  <c:v>必要性を感じない</c:v>
                </c:pt>
                <c:pt idx="3">
                  <c:v>特になにも思わない</c:v>
                </c:pt>
                <c:pt idx="4">
                  <c:v>面倒くさい</c:v>
                </c:pt>
                <c:pt idx="5">
                  <c:v>時々行くにはいい</c:v>
                </c:pt>
                <c:pt idx="6">
                  <c:v>親戚が集まる大切な機会</c:v>
                </c:pt>
                <c:pt idx="7">
                  <c:v>義務</c:v>
                </c:pt>
                <c:pt idx="8">
                  <c:v>大切にするべき文化</c:v>
                </c:pt>
                <c:pt idx="9">
                  <c:v>亡くなった方をしのぶ機会</c:v>
                </c:pt>
              </c:strCache>
            </c:strRef>
          </c:cat>
          <c:val>
            <c:numRef>
              <c:f>Sheet3!$C$2:$C$11</c:f>
              <c:numCache>
                <c:formatCode>General</c:formatCode>
                <c:ptCount val="10"/>
                <c:pt idx="0">
                  <c:v>0.0</c:v>
                </c:pt>
                <c:pt idx="1">
                  <c:v>4.0</c:v>
                </c:pt>
                <c:pt idx="2">
                  <c:v>7.0</c:v>
                </c:pt>
                <c:pt idx="3">
                  <c:v>13.0</c:v>
                </c:pt>
                <c:pt idx="4">
                  <c:v>20.0</c:v>
                </c:pt>
                <c:pt idx="5">
                  <c:v>40.0</c:v>
                </c:pt>
                <c:pt idx="6">
                  <c:v>44.0</c:v>
                </c:pt>
                <c:pt idx="7">
                  <c:v>65.0</c:v>
                </c:pt>
                <c:pt idx="8">
                  <c:v>85.0</c:v>
                </c:pt>
                <c:pt idx="9">
                  <c:v>112.0</c:v>
                </c:pt>
              </c:numCache>
            </c:numRef>
          </c:val>
        </c:ser>
        <c:dLbls>
          <c:showLegendKey val="0"/>
          <c:showVal val="1"/>
          <c:showCatName val="0"/>
          <c:showSerName val="0"/>
          <c:showPercent val="0"/>
          <c:showBubbleSize val="0"/>
        </c:dLbls>
        <c:gapWidth val="150"/>
        <c:overlap val="-25"/>
        <c:axId val="2109795304"/>
        <c:axId val="2109798312"/>
      </c:barChart>
      <c:catAx>
        <c:axId val="2109795304"/>
        <c:scaling>
          <c:orientation val="minMax"/>
        </c:scaling>
        <c:delete val="0"/>
        <c:axPos val="l"/>
        <c:numFmt formatCode="General" sourceLinked="0"/>
        <c:majorTickMark val="none"/>
        <c:minorTickMark val="none"/>
        <c:tickLblPos val="nextTo"/>
        <c:txPr>
          <a:bodyPr/>
          <a:lstStyle/>
          <a:p>
            <a:pPr>
              <a:defRPr sz="2000"/>
            </a:pPr>
            <a:endParaRPr lang="ja-JP"/>
          </a:p>
        </c:txPr>
        <c:crossAx val="2109798312"/>
        <c:crosses val="autoZero"/>
        <c:auto val="1"/>
        <c:lblAlgn val="ctr"/>
        <c:lblOffset val="100"/>
        <c:noMultiLvlLbl val="0"/>
      </c:catAx>
      <c:valAx>
        <c:axId val="2109798312"/>
        <c:scaling>
          <c:orientation val="minMax"/>
        </c:scaling>
        <c:delete val="0"/>
        <c:axPos val="b"/>
        <c:majorGridlines>
          <c:spPr>
            <a:ln cap="flat">
              <a:solidFill>
                <a:schemeClr val="tx1">
                  <a:lumMod val="50000"/>
                  <a:lumOff val="50000"/>
                </a:schemeClr>
              </a:solidFill>
              <a:prstDash val="sysDash"/>
            </a:ln>
          </c:spPr>
        </c:majorGridlines>
        <c:numFmt formatCode="General" sourceLinked="1"/>
        <c:majorTickMark val="in"/>
        <c:minorTickMark val="none"/>
        <c:tickLblPos val="high"/>
        <c:txPr>
          <a:bodyPr/>
          <a:lstStyle/>
          <a:p>
            <a:pPr>
              <a:defRPr sz="1800"/>
            </a:pPr>
            <a:endParaRPr lang="ja-JP"/>
          </a:p>
        </c:txPr>
        <c:crossAx val="2109795304"/>
        <c:crosses val="autoZero"/>
        <c:crossBetween val="between"/>
      </c:valAx>
      <c:spPr>
        <a:ln>
          <a:solidFill>
            <a:schemeClr val="tx1"/>
          </a:solidFill>
        </a:ln>
      </c:spPr>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5519927078197"/>
          <c:y val="0.116673110471969"/>
          <c:w val="0.615447838918283"/>
          <c:h val="0.587917707891304"/>
        </c:manualLayout>
      </c:layout>
      <c:barChart>
        <c:barDir val="bar"/>
        <c:grouping val="clustered"/>
        <c:varyColors val="0"/>
        <c:ser>
          <c:idx val="0"/>
          <c:order val="0"/>
          <c:tx>
            <c:strRef>
              <c:f>Sheet1!$P$255</c:f>
              <c:strCache>
                <c:ptCount val="1"/>
                <c:pt idx="0">
                  <c:v>経験あり</c:v>
                </c:pt>
              </c:strCache>
            </c:strRef>
          </c:tx>
          <c:spPr>
            <a:solidFill>
              <a:schemeClr val="accent6">
                <a:lumMod val="75000"/>
              </a:schemeClr>
            </a:solidFill>
            <a:ln>
              <a:noFill/>
            </a:ln>
            <a:effectLst/>
          </c:spPr>
          <c:invertIfNegative val="0"/>
          <c:cat>
            <c:strRef>
              <c:f>Sheet1!$Q$254:$Z$254</c:f>
              <c:strCache>
                <c:ptCount val="10"/>
                <c:pt idx="0">
                  <c:v>なくなった方をしのぶ機会
</c:v>
                </c:pt>
                <c:pt idx="1">
                  <c:v>大切にするべき文化</c:v>
                </c:pt>
                <c:pt idx="2">
                  <c:v>親族が集まる大切な機会</c:v>
                </c:pt>
                <c:pt idx="3">
                  <c:v>わくわくするイベント</c:v>
                </c:pt>
                <c:pt idx="4">
                  <c:v>時々行くにはいい</c:v>
                </c:pt>
                <c:pt idx="5">
                  <c:v>面倒くさい</c:v>
                </c:pt>
                <c:pt idx="6">
                  <c:v>必要性を感じない</c:v>
                </c:pt>
                <c:pt idx="7">
                  <c:v>自分には関係ない</c:v>
                </c:pt>
                <c:pt idx="8">
                  <c:v>特に何も思わない</c:v>
                </c:pt>
                <c:pt idx="9">
                  <c:v>義務</c:v>
                </c:pt>
              </c:strCache>
            </c:strRef>
          </c:cat>
          <c:val>
            <c:numRef>
              <c:f>Sheet1!$Q$255:$Z$255</c:f>
              <c:numCache>
                <c:formatCode>0%</c:formatCode>
                <c:ptCount val="10"/>
                <c:pt idx="0">
                  <c:v>0.67</c:v>
                </c:pt>
                <c:pt idx="1">
                  <c:v>0.51</c:v>
                </c:pt>
                <c:pt idx="2">
                  <c:v>0.26</c:v>
                </c:pt>
                <c:pt idx="3">
                  <c:v>0.0</c:v>
                </c:pt>
                <c:pt idx="4">
                  <c:v>0.24</c:v>
                </c:pt>
                <c:pt idx="5">
                  <c:v>0.12</c:v>
                </c:pt>
                <c:pt idx="6">
                  <c:v>0.04</c:v>
                </c:pt>
                <c:pt idx="7">
                  <c:v>0.02</c:v>
                </c:pt>
                <c:pt idx="8">
                  <c:v>0.08</c:v>
                </c:pt>
                <c:pt idx="9">
                  <c:v>0.39</c:v>
                </c:pt>
              </c:numCache>
            </c:numRef>
          </c:val>
        </c:ser>
        <c:ser>
          <c:idx val="1"/>
          <c:order val="1"/>
          <c:tx>
            <c:strRef>
              <c:f>Sheet1!$P$256</c:f>
              <c:strCache>
                <c:ptCount val="1"/>
                <c:pt idx="0">
                  <c:v>経験なし</c:v>
                </c:pt>
              </c:strCache>
            </c:strRef>
          </c:tx>
          <c:spPr>
            <a:solidFill>
              <a:schemeClr val="tx2">
                <a:lumMod val="60000"/>
                <a:lumOff val="40000"/>
              </a:schemeClr>
            </a:solidFill>
            <a:ln>
              <a:noFill/>
            </a:ln>
            <a:effectLst/>
          </c:spPr>
          <c:invertIfNegative val="0"/>
          <c:cat>
            <c:strRef>
              <c:f>Sheet1!$Q$254:$Z$254</c:f>
              <c:strCache>
                <c:ptCount val="10"/>
                <c:pt idx="0">
                  <c:v>なくなった方をしのぶ機会
</c:v>
                </c:pt>
                <c:pt idx="1">
                  <c:v>大切にするべき文化</c:v>
                </c:pt>
                <c:pt idx="2">
                  <c:v>親族が集まる大切な機会</c:v>
                </c:pt>
                <c:pt idx="3">
                  <c:v>わくわくするイベント</c:v>
                </c:pt>
                <c:pt idx="4">
                  <c:v>時々行くにはいい</c:v>
                </c:pt>
                <c:pt idx="5">
                  <c:v>面倒くさい</c:v>
                </c:pt>
                <c:pt idx="6">
                  <c:v>必要性を感じない</c:v>
                </c:pt>
                <c:pt idx="7">
                  <c:v>自分には関係ない</c:v>
                </c:pt>
                <c:pt idx="8">
                  <c:v>特に何も思わない</c:v>
                </c:pt>
                <c:pt idx="9">
                  <c:v>義務</c:v>
                </c:pt>
              </c:strCache>
            </c:strRef>
          </c:cat>
          <c:val>
            <c:numRef>
              <c:f>Sheet1!$Q$256:$Z$256</c:f>
              <c:numCache>
                <c:formatCode>0%</c:formatCode>
                <c:ptCount val="10"/>
                <c:pt idx="0">
                  <c:v>0.53</c:v>
                </c:pt>
                <c:pt idx="1">
                  <c:v>0.47</c:v>
                </c:pt>
                <c:pt idx="2">
                  <c:v>0.13</c:v>
                </c:pt>
                <c:pt idx="3">
                  <c:v>0.0</c:v>
                </c:pt>
                <c:pt idx="4">
                  <c:v>0.07</c:v>
                </c:pt>
                <c:pt idx="5">
                  <c:v>0.0</c:v>
                </c:pt>
                <c:pt idx="6">
                  <c:v>0.07</c:v>
                </c:pt>
                <c:pt idx="7">
                  <c:v>0.07</c:v>
                </c:pt>
                <c:pt idx="8">
                  <c:v>0.13</c:v>
                </c:pt>
                <c:pt idx="9">
                  <c:v>0.13</c:v>
                </c:pt>
              </c:numCache>
            </c:numRef>
          </c:val>
        </c:ser>
        <c:dLbls>
          <c:showLegendKey val="0"/>
          <c:showVal val="0"/>
          <c:showCatName val="0"/>
          <c:showSerName val="0"/>
          <c:showPercent val="0"/>
          <c:showBubbleSize val="0"/>
        </c:dLbls>
        <c:gapWidth val="68"/>
        <c:axId val="2109014200"/>
        <c:axId val="2109007448"/>
      </c:barChart>
      <c:catAx>
        <c:axId val="210901420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ja-JP"/>
          </a:p>
        </c:txPr>
        <c:crossAx val="2109007448"/>
        <c:crosses val="autoZero"/>
        <c:auto val="1"/>
        <c:lblAlgn val="ctr"/>
        <c:lblOffset val="100"/>
        <c:noMultiLvlLbl val="0"/>
      </c:catAx>
      <c:valAx>
        <c:axId val="2109007448"/>
        <c:scaling>
          <c:orientation val="minMax"/>
        </c:scaling>
        <c:delete val="0"/>
        <c:axPos val="t"/>
        <c:majorGridlines>
          <c:spPr>
            <a:ln w="9525" cap="flat" cmpd="sng" algn="ctr">
              <a:solidFill>
                <a:schemeClr val="tx1">
                  <a:lumMod val="15000"/>
                  <a:lumOff val="85000"/>
                </a:schemeClr>
              </a:solidFill>
              <a:prstDash val="lgDash"/>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ja-JP"/>
          </a:p>
        </c:txPr>
        <c:crossAx val="2109014200"/>
        <c:crosses val="autoZero"/>
        <c:crossBetween val="between"/>
        <c:majorUnit val="0.25"/>
      </c:valAx>
      <c:spPr>
        <a:noFill/>
        <a:ln>
          <a:noFill/>
        </a:ln>
        <a:effectLst/>
      </c:spPr>
    </c:plotArea>
    <c:plotVisOnly val="1"/>
    <c:dispBlanksAs val="gap"/>
    <c:showDLblsOverMax val="0"/>
  </c:chart>
  <c:spPr>
    <a:noFill/>
    <a:ln w="9525" cap="flat" cmpd="sng" algn="ctr">
      <a:noFill/>
      <a:round/>
    </a:ln>
    <a:effectLst/>
  </c:spPr>
  <c:txPr>
    <a:bodyPr/>
    <a:lstStyle/>
    <a:p>
      <a:pPr>
        <a:defRPr/>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xPr>
        <a:bodyPr/>
        <a:lstStyle/>
        <a:p>
          <a:pPr>
            <a:defRPr sz="2400"/>
          </a:pPr>
          <a:endParaRPr lang="ja-JP"/>
        </a:p>
      </c:txPr>
    </c:title>
    <c:autoTitleDeleted val="0"/>
    <c:plotArea>
      <c:layout/>
      <c:barChart>
        <c:barDir val="bar"/>
        <c:grouping val="stacked"/>
        <c:varyColors val="0"/>
        <c:ser>
          <c:idx val="0"/>
          <c:order val="0"/>
          <c:tx>
            <c:strRef>
              <c:f>平均お墓参り回数!$I$4</c:f>
              <c:strCache>
                <c:ptCount val="1"/>
                <c:pt idx="0">
                  <c:v>平均お墓参り回数（回/年）</c:v>
                </c:pt>
              </c:strCache>
            </c:strRef>
          </c:tx>
          <c:spPr>
            <a:effectLst/>
          </c:spPr>
          <c:invertIfNegative val="0"/>
          <c:dPt>
            <c:idx val="0"/>
            <c:invertIfNegative val="0"/>
            <c:bubble3D val="0"/>
            <c:spPr>
              <a:solidFill>
                <a:schemeClr val="tx2">
                  <a:lumMod val="60000"/>
                  <a:lumOff val="40000"/>
                </a:schemeClr>
              </a:solidFill>
              <a:ln>
                <a:noFill/>
              </a:ln>
              <a:effectLst/>
            </c:spPr>
          </c:dPt>
          <c:dPt>
            <c:idx val="1"/>
            <c:invertIfNegative val="0"/>
            <c:bubble3D val="0"/>
            <c:spPr>
              <a:solidFill>
                <a:schemeClr val="accent6">
                  <a:lumMod val="75000"/>
                </a:schemeClr>
              </a:solidFill>
              <a:ln>
                <a:noFill/>
              </a:ln>
              <a:effectLst/>
            </c:spPr>
          </c:dPt>
          <c:cat>
            <c:strRef>
              <c:f>平均お墓参り回数!$H$5:$H$6</c:f>
              <c:strCache>
                <c:ptCount val="2"/>
                <c:pt idx="0">
                  <c:v>非都市部(n=112)</c:v>
                </c:pt>
                <c:pt idx="1">
                  <c:v>都市部(n=71)</c:v>
                </c:pt>
              </c:strCache>
            </c:strRef>
          </c:cat>
          <c:val>
            <c:numRef>
              <c:f>平均お墓参り回数!$I$5:$I$6</c:f>
              <c:numCache>
                <c:formatCode>General</c:formatCode>
                <c:ptCount val="2"/>
                <c:pt idx="0">
                  <c:v>2.39</c:v>
                </c:pt>
                <c:pt idx="1">
                  <c:v>2.07</c:v>
                </c:pt>
              </c:numCache>
            </c:numRef>
          </c:val>
        </c:ser>
        <c:dLbls>
          <c:showLegendKey val="0"/>
          <c:showVal val="0"/>
          <c:showCatName val="0"/>
          <c:showSerName val="0"/>
          <c:showPercent val="0"/>
          <c:showBubbleSize val="0"/>
        </c:dLbls>
        <c:gapWidth val="150"/>
        <c:overlap val="100"/>
        <c:axId val="2030661240"/>
        <c:axId val="2030664520"/>
      </c:barChart>
      <c:catAx>
        <c:axId val="2030661240"/>
        <c:scaling>
          <c:orientation val="minMax"/>
        </c:scaling>
        <c:delete val="0"/>
        <c:axPos val="l"/>
        <c:numFmt formatCode="General" sourceLinked="0"/>
        <c:majorTickMark val="out"/>
        <c:minorTickMark val="none"/>
        <c:tickLblPos val="nextTo"/>
        <c:spPr>
          <a:ln>
            <a:noFill/>
          </a:ln>
        </c:spPr>
        <c:txPr>
          <a:bodyPr/>
          <a:lstStyle/>
          <a:p>
            <a:pPr>
              <a:defRPr sz="2400"/>
            </a:pPr>
            <a:endParaRPr lang="ja-JP"/>
          </a:p>
        </c:txPr>
        <c:crossAx val="2030664520"/>
        <c:crosses val="autoZero"/>
        <c:auto val="1"/>
        <c:lblAlgn val="ctr"/>
        <c:lblOffset val="100"/>
        <c:noMultiLvlLbl val="0"/>
      </c:catAx>
      <c:valAx>
        <c:axId val="2030664520"/>
        <c:scaling>
          <c:orientation val="minMax"/>
          <c:max val="2.5"/>
          <c:min val="0.0"/>
        </c:scaling>
        <c:delete val="0"/>
        <c:axPos val="b"/>
        <c:majorGridlines>
          <c:spPr>
            <a:ln>
              <a:prstDash val="dash"/>
            </a:ln>
          </c:spPr>
        </c:majorGridlines>
        <c:numFmt formatCode="General" sourceLinked="1"/>
        <c:majorTickMark val="out"/>
        <c:minorTickMark val="none"/>
        <c:tickLblPos val="nextTo"/>
        <c:spPr>
          <a:ln>
            <a:noFill/>
          </a:ln>
        </c:spPr>
        <c:txPr>
          <a:bodyPr/>
          <a:lstStyle/>
          <a:p>
            <a:pPr>
              <a:defRPr sz="2400"/>
            </a:pPr>
            <a:endParaRPr lang="ja-JP"/>
          </a:p>
        </c:txPr>
        <c:crossAx val="2030661240"/>
        <c:crosses val="autoZero"/>
        <c:crossBetween val="between"/>
        <c:minorUnit val="0.5"/>
      </c:valAx>
      <c:spPr>
        <a:noFill/>
      </c:spPr>
    </c:plotArea>
    <c:plotVisOnly val="1"/>
    <c:dispBlanksAs val="gap"/>
    <c:showDLblsOverMax val="0"/>
  </c:chart>
  <c:spPr>
    <a:noFill/>
    <a:ln>
      <a:noFill/>
    </a:ln>
  </c:spPr>
  <c:txPr>
    <a:bodyPr/>
    <a:lstStyle/>
    <a:p>
      <a:pPr>
        <a:defRPr sz="1000"/>
      </a:pPr>
      <a:endParaRPr lang="ja-JP"/>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zh-TW" altLang="en-US" sz="2400" dirty="0">
                <a:latin typeface="ＭＳ Ｐゴシック" panose="020B0600070205080204" pitchFamily="50" charset="-128"/>
                <a:ea typeface="ＭＳ Ｐゴシック" panose="020B0600070205080204" pitchFamily="50" charset="-128"/>
              </a:rPr>
              <a:t>平均所要時間</a:t>
            </a:r>
            <a:r>
              <a:rPr lang="en-US" altLang="zh-TW" sz="2400" dirty="0">
                <a:latin typeface="ＭＳ Ｐゴシック" panose="020B0600070205080204" pitchFamily="50" charset="-128"/>
                <a:ea typeface="ＭＳ Ｐゴシック" panose="020B0600070205080204" pitchFamily="50" charset="-128"/>
              </a:rPr>
              <a:t>(</a:t>
            </a:r>
            <a:r>
              <a:rPr lang="zh-TW" altLang="en-US" sz="2400" dirty="0">
                <a:latin typeface="ＭＳ Ｐゴシック" panose="020B0600070205080204" pitchFamily="50" charset="-128"/>
                <a:ea typeface="ＭＳ Ｐゴシック" panose="020B0600070205080204" pitchFamily="50" charset="-128"/>
              </a:rPr>
              <a:t>分</a:t>
            </a:r>
            <a:r>
              <a:rPr lang="en-US" altLang="zh-TW" sz="2400" dirty="0">
                <a:latin typeface="ＭＳ Ｐゴシック" panose="020B0600070205080204" pitchFamily="50" charset="-128"/>
                <a:ea typeface="ＭＳ Ｐゴシック" panose="020B0600070205080204" pitchFamily="50" charset="-128"/>
              </a:rPr>
              <a:t>)</a:t>
            </a:r>
          </a:p>
        </c:rich>
      </c:tx>
      <c:layout/>
      <c:overlay val="0"/>
    </c:title>
    <c:autoTitleDeleted val="0"/>
    <c:plotArea>
      <c:layout/>
      <c:barChart>
        <c:barDir val="bar"/>
        <c:grouping val="stacked"/>
        <c:varyColors val="0"/>
        <c:ser>
          <c:idx val="0"/>
          <c:order val="0"/>
          <c:tx>
            <c:strRef>
              <c:f>平均所要時間!$I$4</c:f>
              <c:strCache>
                <c:ptCount val="1"/>
                <c:pt idx="0">
                  <c:v>平均所要時間(分)</c:v>
                </c:pt>
              </c:strCache>
            </c:strRef>
          </c:tx>
          <c:spPr>
            <a:solidFill>
              <a:schemeClr val="tx2">
                <a:lumMod val="60000"/>
                <a:lumOff val="40000"/>
              </a:schemeClr>
            </a:solidFill>
            <a:effectLst/>
          </c:spPr>
          <c:invertIfNegative val="0"/>
          <c:dPt>
            <c:idx val="1"/>
            <c:invertIfNegative val="0"/>
            <c:bubble3D val="0"/>
            <c:spPr>
              <a:solidFill>
                <a:schemeClr val="accent6">
                  <a:lumMod val="75000"/>
                </a:schemeClr>
              </a:solidFill>
              <a:effectLst/>
            </c:spPr>
          </c:dPt>
          <c:cat>
            <c:strRef>
              <c:f>平均所要時間!$H$5:$H$6</c:f>
              <c:strCache>
                <c:ptCount val="2"/>
                <c:pt idx="0">
                  <c:v>非都市部(n=112)</c:v>
                </c:pt>
                <c:pt idx="1">
                  <c:v>都市部(n=71)</c:v>
                </c:pt>
              </c:strCache>
            </c:strRef>
          </c:cat>
          <c:val>
            <c:numRef>
              <c:f>平均所要時間!$I$5:$I$6</c:f>
              <c:numCache>
                <c:formatCode>General</c:formatCode>
                <c:ptCount val="2"/>
                <c:pt idx="0">
                  <c:v>63.0</c:v>
                </c:pt>
                <c:pt idx="1">
                  <c:v>99.0</c:v>
                </c:pt>
              </c:numCache>
            </c:numRef>
          </c:val>
        </c:ser>
        <c:dLbls>
          <c:showLegendKey val="0"/>
          <c:showVal val="0"/>
          <c:showCatName val="0"/>
          <c:showSerName val="0"/>
          <c:showPercent val="0"/>
          <c:showBubbleSize val="0"/>
        </c:dLbls>
        <c:gapWidth val="150"/>
        <c:overlap val="100"/>
        <c:axId val="2108613592"/>
        <c:axId val="2108177432"/>
      </c:barChart>
      <c:catAx>
        <c:axId val="2108613592"/>
        <c:scaling>
          <c:orientation val="minMax"/>
        </c:scaling>
        <c:delete val="0"/>
        <c:axPos val="l"/>
        <c:numFmt formatCode="General" sourceLinked="0"/>
        <c:majorTickMark val="out"/>
        <c:minorTickMark val="none"/>
        <c:tickLblPos val="nextTo"/>
        <c:spPr>
          <a:ln>
            <a:noFill/>
          </a:ln>
        </c:spPr>
        <c:txPr>
          <a:bodyPr/>
          <a:lstStyle/>
          <a:p>
            <a:pPr>
              <a:defRPr sz="2400"/>
            </a:pPr>
            <a:endParaRPr lang="ja-JP"/>
          </a:p>
        </c:txPr>
        <c:crossAx val="2108177432"/>
        <c:crosses val="autoZero"/>
        <c:auto val="1"/>
        <c:lblAlgn val="ctr"/>
        <c:lblOffset val="100"/>
        <c:noMultiLvlLbl val="0"/>
      </c:catAx>
      <c:valAx>
        <c:axId val="2108177432"/>
        <c:scaling>
          <c:orientation val="minMax"/>
        </c:scaling>
        <c:delete val="0"/>
        <c:axPos val="b"/>
        <c:majorGridlines>
          <c:spPr>
            <a:ln>
              <a:prstDash val="dash"/>
            </a:ln>
          </c:spPr>
        </c:majorGridlines>
        <c:numFmt formatCode="General" sourceLinked="1"/>
        <c:majorTickMark val="out"/>
        <c:minorTickMark val="none"/>
        <c:tickLblPos val="nextTo"/>
        <c:spPr>
          <a:ln>
            <a:noFill/>
          </a:ln>
        </c:spPr>
        <c:txPr>
          <a:bodyPr/>
          <a:lstStyle/>
          <a:p>
            <a:pPr>
              <a:defRPr sz="2400"/>
            </a:pPr>
            <a:endParaRPr lang="ja-JP"/>
          </a:p>
        </c:txPr>
        <c:crossAx val="2108613592"/>
        <c:crosses val="autoZero"/>
        <c:crossBetween val="between"/>
      </c:valAx>
      <c:spPr>
        <a:noFill/>
        <a:ln>
          <a:noFill/>
        </a:ln>
      </c:spPr>
    </c:plotArea>
    <c:plotVisOnly val="1"/>
    <c:dispBlanksAs val="gap"/>
    <c:showDLblsOverMax val="0"/>
  </c:chart>
  <c:spPr>
    <a:noFill/>
    <a:ln>
      <a:no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5959380623274"/>
          <c:y val="0.195670118599072"/>
          <c:w val="0.642013662047703"/>
          <c:h val="0.579651516546018"/>
        </c:manualLayout>
      </c:layout>
      <c:barChart>
        <c:barDir val="bar"/>
        <c:grouping val="clustered"/>
        <c:varyColors val="0"/>
        <c:ser>
          <c:idx val="0"/>
          <c:order val="0"/>
          <c:tx>
            <c:strRef>
              <c:f>認識!$Q$91</c:f>
              <c:strCache>
                <c:ptCount val="1"/>
                <c:pt idx="0">
                  <c:v>都市部(n=71)</c:v>
                </c:pt>
              </c:strCache>
            </c:strRef>
          </c:tx>
          <c:spPr>
            <a:solidFill>
              <a:schemeClr val="accent6">
                <a:lumMod val="75000"/>
              </a:schemeClr>
            </a:solidFill>
            <a:ln>
              <a:noFill/>
            </a:ln>
            <a:effectLst/>
          </c:spPr>
          <c:invertIfNegative val="0"/>
          <c:cat>
            <c:strRef>
              <c:f>認識!$P$92:$P$95</c:f>
              <c:strCache>
                <c:ptCount val="4"/>
                <c:pt idx="0">
                  <c:v>時々行くにはいい</c:v>
                </c:pt>
                <c:pt idx="1">
                  <c:v>義務</c:v>
                </c:pt>
                <c:pt idx="2">
                  <c:v>面倒臭い</c:v>
                </c:pt>
                <c:pt idx="3">
                  <c:v>必要性を感じない
</c:v>
                </c:pt>
              </c:strCache>
            </c:strRef>
          </c:cat>
          <c:val>
            <c:numRef>
              <c:f>認識!$Q$92:$Q$95</c:f>
              <c:numCache>
                <c:formatCode>0%</c:formatCode>
                <c:ptCount val="4"/>
                <c:pt idx="0">
                  <c:v>0.28169014084507</c:v>
                </c:pt>
                <c:pt idx="1">
                  <c:v>0.23943661971831</c:v>
                </c:pt>
                <c:pt idx="2">
                  <c:v>0.0422535211267606</c:v>
                </c:pt>
                <c:pt idx="3">
                  <c:v>0.0140845070422535</c:v>
                </c:pt>
              </c:numCache>
            </c:numRef>
          </c:val>
        </c:ser>
        <c:ser>
          <c:idx val="1"/>
          <c:order val="1"/>
          <c:tx>
            <c:strRef>
              <c:f>認識!$R$91</c:f>
              <c:strCache>
                <c:ptCount val="1"/>
                <c:pt idx="0">
                  <c:v>非都市部(n=112)</c:v>
                </c:pt>
              </c:strCache>
            </c:strRef>
          </c:tx>
          <c:spPr>
            <a:solidFill>
              <a:schemeClr val="tx2">
                <a:lumMod val="60000"/>
                <a:lumOff val="40000"/>
              </a:schemeClr>
            </a:solidFill>
            <a:ln>
              <a:noFill/>
            </a:ln>
            <a:effectLst/>
          </c:spPr>
          <c:invertIfNegative val="0"/>
          <c:cat>
            <c:strRef>
              <c:f>認識!$P$92:$P$95</c:f>
              <c:strCache>
                <c:ptCount val="4"/>
                <c:pt idx="0">
                  <c:v>時々行くにはいい</c:v>
                </c:pt>
                <c:pt idx="1">
                  <c:v>義務</c:v>
                </c:pt>
                <c:pt idx="2">
                  <c:v>面倒臭い</c:v>
                </c:pt>
                <c:pt idx="3">
                  <c:v>必要性を感じない
</c:v>
                </c:pt>
              </c:strCache>
            </c:strRef>
          </c:cat>
          <c:val>
            <c:numRef>
              <c:f>認識!$R$92:$R$95</c:f>
              <c:numCache>
                <c:formatCode>0%</c:formatCode>
                <c:ptCount val="4"/>
                <c:pt idx="0">
                  <c:v>0.178571428571429</c:v>
                </c:pt>
                <c:pt idx="1">
                  <c:v>0.428571428571429</c:v>
                </c:pt>
                <c:pt idx="2">
                  <c:v>0.151785714285714</c:v>
                </c:pt>
                <c:pt idx="3">
                  <c:v>0.0535714285714286</c:v>
                </c:pt>
              </c:numCache>
            </c:numRef>
          </c:val>
        </c:ser>
        <c:dLbls>
          <c:showLegendKey val="0"/>
          <c:showVal val="0"/>
          <c:showCatName val="0"/>
          <c:showSerName val="0"/>
          <c:showPercent val="0"/>
          <c:showBubbleSize val="0"/>
        </c:dLbls>
        <c:gapWidth val="64"/>
        <c:axId val="2108901608"/>
        <c:axId val="2108894280"/>
      </c:barChart>
      <c:catAx>
        <c:axId val="21089016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ja-JP"/>
          </a:p>
        </c:txPr>
        <c:crossAx val="2108894280"/>
        <c:crosses val="autoZero"/>
        <c:auto val="1"/>
        <c:lblAlgn val="ctr"/>
        <c:lblOffset val="100"/>
        <c:noMultiLvlLbl val="0"/>
      </c:catAx>
      <c:valAx>
        <c:axId val="2108894280"/>
        <c:scaling>
          <c:orientation val="minMax"/>
          <c:max val="0.5"/>
          <c:min val="0.0"/>
        </c:scaling>
        <c:delete val="0"/>
        <c:axPos val="t"/>
        <c:majorGridlines>
          <c:spPr>
            <a:ln w="9525" cap="flat" cmpd="sng" algn="ctr">
              <a:solidFill>
                <a:schemeClr val="tx1">
                  <a:lumMod val="15000"/>
                  <a:lumOff val="85000"/>
                </a:schemeClr>
              </a:solidFill>
              <a:prstDash val="dash"/>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ja-JP"/>
          </a:p>
        </c:txPr>
        <c:crossAx val="2108901608"/>
        <c:crosses val="autoZero"/>
        <c:crossBetween val="between"/>
        <c:majorUnit val="0.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1"/>
    </mc:Choice>
    <mc:Fallback>
      <c:style val="11"/>
    </mc:Fallback>
  </mc:AlternateContent>
  <c:chart>
    <c:autoTitleDeleted val="1"/>
    <c:plotArea>
      <c:layout/>
      <c:barChart>
        <c:barDir val="bar"/>
        <c:grouping val="percentStacked"/>
        <c:varyColors val="0"/>
        <c:ser>
          <c:idx val="0"/>
          <c:order val="0"/>
          <c:tx>
            <c:strRef>
              <c:f>'Ｑ7＆Ｑ8のデータと帯グラフ'!$G$3</c:f>
              <c:strCache>
                <c:ptCount val="1"/>
                <c:pt idx="0">
                  <c:v>いらない</c:v>
                </c:pt>
              </c:strCache>
            </c:strRef>
          </c:tx>
          <c:invertIfNegative val="0"/>
          <c:dLbls>
            <c:spPr>
              <a:noFill/>
              <a:ln>
                <a:noFill/>
              </a:ln>
              <a:effectLst/>
            </c:spPr>
            <c:txPr>
              <a:bodyPr/>
              <a:lstStyle/>
              <a:p>
                <a:pPr>
                  <a:defRPr>
                    <a:solidFill>
                      <a:srgbClr val="FFFFFF"/>
                    </a:solidFill>
                  </a:defRPr>
                </a:pPr>
                <a:endParaRPr lang="ja-JP"/>
              </a:p>
            </c:txPr>
            <c:showLegendKey val="0"/>
            <c:showVal val="1"/>
            <c:showCatName val="0"/>
            <c:showSerName val="1"/>
            <c:showPercent val="0"/>
            <c:showBubbleSize val="0"/>
            <c:separator>
</c:separator>
            <c:showLeaderLines val="0"/>
            <c:extLst>
              <c:ext xmlns:c15="http://schemas.microsoft.com/office/drawing/2012/chart" uri="{CE6537A1-D6FC-4f65-9D91-7224C49458BB}">
                <c15:layout/>
                <c15:showLeaderLines val="0"/>
              </c:ext>
            </c:extLst>
          </c:dLbls>
          <c:val>
            <c:numRef>
              <c:f>'Ｑ7＆Ｑ8のデータと帯グラフ'!$H$3</c:f>
              <c:numCache>
                <c:formatCode>General</c:formatCode>
                <c:ptCount val="1"/>
                <c:pt idx="0">
                  <c:v>84.0</c:v>
                </c:pt>
              </c:numCache>
            </c:numRef>
          </c:val>
        </c:ser>
        <c:ser>
          <c:idx val="1"/>
          <c:order val="1"/>
          <c:tx>
            <c:strRef>
              <c:f>'Ｑ7＆Ｑ8のデータと帯グラフ'!$G$4</c:f>
              <c:strCache>
                <c:ptCount val="1"/>
                <c:pt idx="0">
                  <c:v>あまりいらない</c:v>
                </c:pt>
              </c:strCache>
            </c:strRef>
          </c:tx>
          <c:spPr>
            <a:solidFill>
              <a:schemeClr val="accent1">
                <a:lumMod val="60000"/>
                <a:lumOff val="40000"/>
              </a:schemeClr>
            </a:solidFill>
          </c:spPr>
          <c:invertIfNegative val="0"/>
          <c:dLbls>
            <c:dLbl>
              <c:idx val="0"/>
              <c:layout>
                <c:manualLayout>
                  <c:x val="-0.00644122383252818"/>
                  <c:y val="-0.364830311963814"/>
                </c:manualLayout>
              </c:layout>
              <c:showLegendKey val="0"/>
              <c:showVal val="1"/>
              <c:showCatName val="0"/>
              <c:showSerName val="1"/>
              <c:showPercent val="0"/>
              <c:showBubbleSize val="0"/>
              <c:separator>
</c:separator>
              <c:extLst>
                <c:ext xmlns:c15="http://schemas.microsoft.com/office/drawing/2012/chart" uri="{CE6537A1-D6FC-4f65-9D91-7224C49458BB}">
                  <c15:layout/>
                </c:ext>
              </c:extLst>
            </c:dLbl>
            <c:spPr>
              <a:noFill/>
              <a:ln>
                <a:noFill/>
              </a:ln>
              <a:effectLst/>
            </c:spP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0"/>
              </c:ext>
            </c:extLst>
          </c:dLbls>
          <c:val>
            <c:numRef>
              <c:f>'Ｑ7＆Ｑ8のデータと帯グラフ'!$H$4</c:f>
              <c:numCache>
                <c:formatCode>General</c:formatCode>
                <c:ptCount val="1"/>
                <c:pt idx="0">
                  <c:v>30.0</c:v>
                </c:pt>
              </c:numCache>
            </c:numRef>
          </c:val>
        </c:ser>
        <c:ser>
          <c:idx val="2"/>
          <c:order val="2"/>
          <c:tx>
            <c:strRef>
              <c:f>'Ｑ7＆Ｑ8のデータと帯グラフ'!$G$5</c:f>
              <c:strCache>
                <c:ptCount val="1"/>
                <c:pt idx="0">
                  <c:v>普通</c:v>
                </c:pt>
              </c:strCache>
            </c:strRef>
          </c:tx>
          <c:spPr>
            <a:solidFill>
              <a:schemeClr val="bg1"/>
            </a:solidFill>
          </c:spPr>
          <c:invertIfNegative val="0"/>
          <c:dLbls>
            <c:dLbl>
              <c:idx val="0"/>
              <c:layout>
                <c:manualLayout>
                  <c:x val="0.0"/>
                  <c:y val="0.00291864249571046"/>
                </c:manualLayout>
              </c:layout>
              <c:showLegendKey val="0"/>
              <c:showVal val="1"/>
              <c:showCatName val="0"/>
              <c:showSerName val="1"/>
              <c:showPercent val="0"/>
              <c:showBubbleSize val="0"/>
              <c:separator>
</c:separator>
              <c:extLst>
                <c:ext xmlns:c15="http://schemas.microsoft.com/office/drawing/2012/chart" uri="{CE6537A1-D6FC-4f65-9D91-7224C49458BB}">
                  <c15:layout/>
                </c:ext>
              </c:extLst>
            </c:dLbl>
            <c:spPr>
              <a:noFill/>
              <a:ln>
                <a:noFill/>
              </a:ln>
              <a:effectLst/>
            </c:spP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0"/>
              </c:ext>
            </c:extLst>
          </c:dLbls>
          <c:val>
            <c:numRef>
              <c:f>'Ｑ7＆Ｑ8のデータと帯グラフ'!$H$5</c:f>
              <c:numCache>
                <c:formatCode>General</c:formatCode>
                <c:ptCount val="1"/>
                <c:pt idx="0">
                  <c:v>9.0</c:v>
                </c:pt>
              </c:numCache>
            </c:numRef>
          </c:val>
        </c:ser>
        <c:ser>
          <c:idx val="3"/>
          <c:order val="3"/>
          <c:tx>
            <c:strRef>
              <c:f>'Ｑ7＆Ｑ8のデータと帯グラフ'!$G$6</c:f>
              <c:strCache>
                <c:ptCount val="1"/>
                <c:pt idx="0">
                  <c:v>欲しい</c:v>
                </c:pt>
              </c:strCache>
            </c:strRef>
          </c:tx>
          <c:spPr>
            <a:solidFill>
              <a:schemeClr val="accent6"/>
            </a:solidFill>
          </c:spPr>
          <c:invertIfNegative val="0"/>
          <c:dLbls>
            <c:dLbl>
              <c:idx val="0"/>
              <c:layout>
                <c:manualLayout>
                  <c:x val="0.00322061191626409"/>
                  <c:y val="-0.361911669468104"/>
                </c:manualLayout>
              </c:layout>
              <c:showLegendKey val="0"/>
              <c:showVal val="1"/>
              <c:showCatName val="0"/>
              <c:showSerName val="1"/>
              <c:showPercent val="0"/>
              <c:showBubbleSize val="0"/>
              <c:separator>
</c:separator>
              <c:extLst>
                <c:ext xmlns:c15="http://schemas.microsoft.com/office/drawing/2012/chart" uri="{CE6537A1-D6FC-4f65-9D91-7224C49458BB}">
                  <c15:layout/>
                </c:ext>
              </c:extLst>
            </c:dLbl>
            <c:spPr>
              <a:noFill/>
              <a:ln>
                <a:noFill/>
              </a:ln>
              <a:effectLst/>
            </c:spP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0"/>
              </c:ext>
            </c:extLst>
          </c:dLbls>
          <c:val>
            <c:numRef>
              <c:f>'Ｑ7＆Ｑ8のデータと帯グラフ'!$H$6</c:f>
              <c:numCache>
                <c:formatCode>General</c:formatCode>
                <c:ptCount val="1"/>
                <c:pt idx="0">
                  <c:v>16.0</c:v>
                </c:pt>
              </c:numCache>
            </c:numRef>
          </c:val>
        </c:ser>
        <c:ser>
          <c:idx val="4"/>
          <c:order val="4"/>
          <c:tx>
            <c:strRef>
              <c:f>'Ｑ7＆Ｑ8のデータと帯グラフ'!$G$7</c:f>
              <c:strCache>
                <c:ptCount val="1"/>
                <c:pt idx="0">
                  <c:v>是非欲しい</c:v>
                </c:pt>
              </c:strCache>
            </c:strRef>
          </c:tx>
          <c:spPr>
            <a:solidFill>
              <a:schemeClr val="accent6">
                <a:lumMod val="75000"/>
              </a:schemeClr>
            </a:solidFill>
          </c:spPr>
          <c:invertIfNegative val="0"/>
          <c:dLbls>
            <c:dLbl>
              <c:idx val="0"/>
              <c:layout>
                <c:manualLayout>
                  <c:x val="0.109500805152979"/>
                  <c:y val="-0.335643887006709"/>
                </c:manualLayout>
              </c:layout>
              <c:showLegendKey val="0"/>
              <c:showVal val="1"/>
              <c:showCatName val="0"/>
              <c:showSerName val="1"/>
              <c:showPercent val="0"/>
              <c:showBubbleSize val="0"/>
              <c:separator>
</c:separator>
              <c:extLst>
                <c:ext xmlns:c15="http://schemas.microsoft.com/office/drawing/2012/chart" uri="{CE6537A1-D6FC-4f65-9D91-7224C49458BB}">
                  <c15:layout/>
                </c:ext>
              </c:extLst>
            </c:dLbl>
            <c:spPr>
              <a:noFill/>
              <a:ln>
                <a:noFill/>
              </a:ln>
              <a:effectLst/>
            </c:spP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0"/>
              </c:ext>
            </c:extLst>
          </c:dLbls>
          <c:val>
            <c:numRef>
              <c:f>'Ｑ7＆Ｑ8のデータと帯グラフ'!$H$7</c:f>
              <c:numCache>
                <c:formatCode>General</c:formatCode>
                <c:ptCount val="1"/>
                <c:pt idx="0">
                  <c:v>3.0</c:v>
                </c:pt>
              </c:numCache>
            </c:numRef>
          </c:val>
        </c:ser>
        <c:ser>
          <c:idx val="5"/>
          <c:order val="5"/>
          <c:tx>
            <c:strRef>
              <c:f>'Ｑ7＆Ｑ8のデータと帯グラフ'!$G$8</c:f>
              <c:strCache>
                <c:ptCount val="1"/>
                <c:pt idx="0">
                  <c:v>わからない</c:v>
                </c:pt>
              </c:strCache>
            </c:strRef>
          </c:tx>
          <c:spPr>
            <a:solidFill>
              <a:schemeClr val="bg1">
                <a:lumMod val="95000"/>
              </a:schemeClr>
            </a:solidFill>
          </c:spPr>
          <c:invertIfNegative val="0"/>
          <c:dLbls>
            <c:spPr>
              <a:noFill/>
              <a:ln>
                <a:noFill/>
              </a:ln>
              <a:effectLst/>
            </c:spPr>
            <c:showLegendKey val="0"/>
            <c:showVal val="1"/>
            <c:showCatName val="0"/>
            <c:showSerName val="1"/>
            <c:showPercent val="0"/>
            <c:showBubbleSize val="0"/>
            <c:separator>
</c:separator>
            <c:showLeaderLines val="0"/>
            <c:extLst>
              <c:ext xmlns:c15="http://schemas.microsoft.com/office/drawing/2012/chart" uri="{CE6537A1-D6FC-4f65-9D91-7224C49458BB}">
                <c15:layout/>
                <c15:showLeaderLines val="0"/>
              </c:ext>
            </c:extLst>
          </c:dLbls>
          <c:val>
            <c:numRef>
              <c:f>'Ｑ7＆Ｑ8のデータと帯グラフ'!$H$8</c:f>
              <c:numCache>
                <c:formatCode>General</c:formatCode>
                <c:ptCount val="1"/>
                <c:pt idx="0">
                  <c:v>35.0</c:v>
                </c:pt>
              </c:numCache>
            </c:numRef>
          </c:val>
        </c:ser>
        <c:dLbls>
          <c:showLegendKey val="0"/>
          <c:showVal val="0"/>
          <c:showCatName val="0"/>
          <c:showSerName val="1"/>
          <c:showPercent val="0"/>
          <c:showBubbleSize val="0"/>
        </c:dLbls>
        <c:gapWidth val="150"/>
        <c:overlap val="100"/>
        <c:axId val="2108827656"/>
        <c:axId val="2108824504"/>
      </c:barChart>
      <c:catAx>
        <c:axId val="2108827656"/>
        <c:scaling>
          <c:orientation val="minMax"/>
        </c:scaling>
        <c:delete val="1"/>
        <c:axPos val="l"/>
        <c:numFmt formatCode="General" sourceLinked="1"/>
        <c:majorTickMark val="none"/>
        <c:minorTickMark val="none"/>
        <c:tickLblPos val="nextTo"/>
        <c:crossAx val="2108824504"/>
        <c:crosses val="autoZero"/>
        <c:auto val="1"/>
        <c:lblAlgn val="ctr"/>
        <c:lblOffset val="100"/>
        <c:noMultiLvlLbl val="0"/>
      </c:catAx>
      <c:valAx>
        <c:axId val="2108824504"/>
        <c:scaling>
          <c:orientation val="minMax"/>
        </c:scaling>
        <c:delete val="0"/>
        <c:axPos val="b"/>
        <c:majorGridlines>
          <c:spPr>
            <a:ln>
              <a:solidFill>
                <a:schemeClr val="tx1">
                  <a:lumMod val="50000"/>
                  <a:lumOff val="50000"/>
                </a:schemeClr>
              </a:solidFill>
              <a:prstDash val="dash"/>
            </a:ln>
          </c:spPr>
        </c:majorGridlines>
        <c:numFmt formatCode="0%" sourceLinked="1"/>
        <c:majorTickMark val="none"/>
        <c:minorTickMark val="none"/>
        <c:tickLblPos val="nextTo"/>
        <c:txPr>
          <a:bodyPr rot="-60000000" vert="horz"/>
          <a:lstStyle/>
          <a:p>
            <a:pPr>
              <a:defRPr/>
            </a:pPr>
            <a:endParaRPr lang="ja-JP"/>
          </a:p>
        </c:txPr>
        <c:crossAx val="2108827656"/>
        <c:crosses val="autoZero"/>
        <c:crossBetween val="between"/>
      </c:valAx>
      <c:spPr>
        <a:ln>
          <a:solidFill>
            <a:schemeClr val="tx1">
              <a:lumMod val="75000"/>
              <a:lumOff val="25000"/>
            </a:schemeClr>
          </a:solidFill>
        </a:ln>
      </c:spPr>
    </c:plotArea>
    <c:plotVisOnly val="1"/>
    <c:dispBlanksAs val="gap"/>
    <c:showDLblsOverMax val="0"/>
  </c:chart>
  <c:txPr>
    <a:bodyPr/>
    <a:lstStyle/>
    <a:p>
      <a:pPr>
        <a:defRPr sz="1800"/>
      </a:pPr>
      <a:endParaRPr lang="ja-JP"/>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06546079956944"/>
          <c:y val="0.156028368794326"/>
          <c:w val="0.816216805091144"/>
          <c:h val="0.724711744947965"/>
        </c:manualLayout>
      </c:layout>
      <c:barChart>
        <c:barDir val="bar"/>
        <c:grouping val="percentStacked"/>
        <c:varyColors val="0"/>
        <c:ser>
          <c:idx val="0"/>
          <c:order val="0"/>
          <c:tx>
            <c:strRef>
              <c:f>Sheet1!$E$18</c:f>
              <c:strCache>
                <c:ptCount val="1"/>
                <c:pt idx="0">
                  <c:v>お墓が欲しい</c:v>
                </c:pt>
              </c:strCache>
            </c:strRef>
          </c:tx>
          <c:spPr>
            <a:solidFill>
              <a:schemeClr val="accent6">
                <a:lumMod val="75000"/>
              </a:schemeClr>
            </a:solidFill>
            <a:effectLst/>
          </c:spPr>
          <c:invertIfNegative val="0"/>
          <c:cat>
            <c:strRef>
              <c:f>Sheet1!$F$17:$G$17</c:f>
              <c:strCache>
                <c:ptCount val="2"/>
                <c:pt idx="0">
                  <c:v>その他</c:v>
                </c:pt>
                <c:pt idx="1">
                  <c:v>つくば市周辺</c:v>
                </c:pt>
              </c:strCache>
            </c:strRef>
          </c:cat>
          <c:val>
            <c:numRef>
              <c:f>Sheet1!$F$18:$G$18</c:f>
              <c:numCache>
                <c:formatCode>0.00%</c:formatCode>
                <c:ptCount val="2"/>
                <c:pt idx="0">
                  <c:v>0.087431693989071</c:v>
                </c:pt>
                <c:pt idx="1">
                  <c:v>0.307692307692308</c:v>
                </c:pt>
              </c:numCache>
            </c:numRef>
          </c:val>
        </c:ser>
        <c:ser>
          <c:idx val="1"/>
          <c:order val="1"/>
          <c:tx>
            <c:strRef>
              <c:f>Sheet1!$E$19</c:f>
              <c:strCache>
                <c:ptCount val="1"/>
                <c:pt idx="0">
                  <c:v>お墓がほしくない</c:v>
                </c:pt>
              </c:strCache>
            </c:strRef>
          </c:tx>
          <c:spPr>
            <a:solidFill>
              <a:schemeClr val="accent1">
                <a:lumMod val="75000"/>
              </a:schemeClr>
            </a:solidFill>
            <a:effectLst/>
          </c:spPr>
          <c:invertIfNegative val="0"/>
          <c:cat>
            <c:strRef>
              <c:f>Sheet1!$F$17:$G$17</c:f>
              <c:strCache>
                <c:ptCount val="2"/>
                <c:pt idx="0">
                  <c:v>その他</c:v>
                </c:pt>
                <c:pt idx="1">
                  <c:v>つくば市周辺</c:v>
                </c:pt>
              </c:strCache>
            </c:strRef>
          </c:cat>
          <c:val>
            <c:numRef>
              <c:f>Sheet1!$F$19:$G$19</c:f>
              <c:numCache>
                <c:formatCode>0.00%</c:formatCode>
                <c:ptCount val="2"/>
                <c:pt idx="0">
                  <c:v>0.737704918032787</c:v>
                </c:pt>
                <c:pt idx="1">
                  <c:v>0.461538461538462</c:v>
                </c:pt>
              </c:numCache>
            </c:numRef>
          </c:val>
        </c:ser>
        <c:ser>
          <c:idx val="2"/>
          <c:order val="2"/>
          <c:tx>
            <c:strRef>
              <c:f>Sheet1!$E$20</c:f>
              <c:strCache>
                <c:ptCount val="1"/>
                <c:pt idx="0">
                  <c:v>わからない</c:v>
                </c:pt>
              </c:strCache>
            </c:strRef>
          </c:tx>
          <c:spPr>
            <a:solidFill>
              <a:schemeClr val="bg1">
                <a:lumMod val="95000"/>
              </a:schemeClr>
            </a:solidFill>
            <a:effectLst/>
          </c:spPr>
          <c:invertIfNegative val="0"/>
          <c:cat>
            <c:strRef>
              <c:f>Sheet1!$F$17:$G$17</c:f>
              <c:strCache>
                <c:ptCount val="2"/>
                <c:pt idx="0">
                  <c:v>その他</c:v>
                </c:pt>
                <c:pt idx="1">
                  <c:v>つくば市周辺</c:v>
                </c:pt>
              </c:strCache>
            </c:strRef>
          </c:cat>
          <c:val>
            <c:numRef>
              <c:f>Sheet1!$F$20:$G$20</c:f>
              <c:numCache>
                <c:formatCode>0.00%</c:formatCode>
                <c:ptCount val="2"/>
                <c:pt idx="0">
                  <c:v>0.174863387978142</c:v>
                </c:pt>
                <c:pt idx="1">
                  <c:v>0.230769230769231</c:v>
                </c:pt>
              </c:numCache>
            </c:numRef>
          </c:val>
        </c:ser>
        <c:dLbls>
          <c:showLegendKey val="0"/>
          <c:showVal val="0"/>
          <c:showCatName val="0"/>
          <c:showSerName val="0"/>
          <c:showPercent val="0"/>
          <c:showBubbleSize val="0"/>
        </c:dLbls>
        <c:gapWidth val="150"/>
        <c:overlap val="100"/>
        <c:axId val="2108760792"/>
        <c:axId val="2108753848"/>
      </c:barChart>
      <c:catAx>
        <c:axId val="2108760792"/>
        <c:scaling>
          <c:orientation val="minMax"/>
        </c:scaling>
        <c:delete val="0"/>
        <c:axPos val="l"/>
        <c:numFmt formatCode="General" sourceLinked="0"/>
        <c:majorTickMark val="in"/>
        <c:minorTickMark val="none"/>
        <c:tickLblPos val="nextTo"/>
        <c:txPr>
          <a:bodyPr/>
          <a:lstStyle/>
          <a:p>
            <a:pPr>
              <a:defRPr sz="1800"/>
            </a:pPr>
            <a:endParaRPr lang="ja-JP"/>
          </a:p>
        </c:txPr>
        <c:crossAx val="2108753848"/>
        <c:crosses val="autoZero"/>
        <c:auto val="1"/>
        <c:lblAlgn val="ctr"/>
        <c:lblOffset val="100"/>
        <c:noMultiLvlLbl val="0"/>
      </c:catAx>
      <c:valAx>
        <c:axId val="2108753848"/>
        <c:scaling>
          <c:orientation val="minMax"/>
        </c:scaling>
        <c:delete val="1"/>
        <c:axPos val="b"/>
        <c:majorGridlines>
          <c:spPr>
            <a:ln>
              <a:solidFill>
                <a:schemeClr val="bg2">
                  <a:lumMod val="50000"/>
                </a:schemeClr>
              </a:solidFill>
              <a:prstDash val="dash"/>
            </a:ln>
          </c:spPr>
        </c:majorGridlines>
        <c:numFmt formatCode="0%" sourceLinked="1"/>
        <c:majorTickMark val="out"/>
        <c:minorTickMark val="none"/>
        <c:tickLblPos val="nextTo"/>
        <c:crossAx val="2108760792"/>
        <c:crosses val="autoZero"/>
        <c:crossBetween val="between"/>
      </c:valAx>
      <c:spPr>
        <a:ln>
          <a:solidFill>
            <a:schemeClr val="tx1">
              <a:lumMod val="75000"/>
              <a:lumOff val="25000"/>
            </a:schemeClr>
          </a:solidFill>
        </a:ln>
      </c:spPr>
    </c:plotArea>
    <c:plotVisOnly val="1"/>
    <c:dispBlanksAs val="gap"/>
    <c:showDLblsOverMax val="0"/>
  </c:chart>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200BE1-0A52-412C-B6B5-856526D7135C}" type="doc">
      <dgm:prSet loTypeId="urn:microsoft.com/office/officeart/2005/8/layout/hierarchy2" loCatId="hierarchy" qsTypeId="urn:microsoft.com/office/officeart/2005/8/quickstyle/simple5" qsCatId="simple" csTypeId="urn:microsoft.com/office/officeart/2005/8/colors/colorful3" csCatId="colorful" phldr="1"/>
      <dgm:spPr/>
      <dgm:t>
        <a:bodyPr/>
        <a:lstStyle/>
        <a:p>
          <a:endParaRPr kumimoji="1" lang="ja-JP" altLang="en-US"/>
        </a:p>
      </dgm:t>
    </dgm:pt>
    <dgm:pt modelId="{4D51CED8-9818-4014-A3E7-FD6B8FCF50CF}">
      <dgm:prSet phldrT="[テキスト]"/>
      <dgm:spPr/>
      <dgm:t>
        <a:bodyPr/>
        <a:lstStyle/>
        <a:p>
          <a:r>
            <a:rPr lang="ja-JP" altLang="en-US" dirty="0" smtClean="0"/>
            <a:t>遺体・遺骨</a:t>
          </a:r>
          <a:endParaRPr lang="en-US" altLang="ja-JP" dirty="0" smtClean="0"/>
        </a:p>
        <a:p>
          <a:r>
            <a:rPr lang="ja-JP" altLang="en-US" dirty="0" smtClean="0"/>
            <a:t>を納める場所</a:t>
          </a:r>
          <a:endParaRPr kumimoji="1" lang="ja-JP" altLang="en-US" dirty="0"/>
        </a:p>
      </dgm:t>
    </dgm:pt>
    <dgm:pt modelId="{E70847BC-F2C2-452A-AE26-8470DC7580AC}" type="parTrans" cxnId="{5C385C2D-F783-4CEA-902A-EEC7919DF815}">
      <dgm:prSet/>
      <dgm:spPr/>
      <dgm:t>
        <a:bodyPr/>
        <a:lstStyle/>
        <a:p>
          <a:endParaRPr kumimoji="1" lang="ja-JP" altLang="en-US"/>
        </a:p>
      </dgm:t>
    </dgm:pt>
    <dgm:pt modelId="{7CB43FD2-94D3-426A-AF91-34A3757B6871}" type="sibTrans" cxnId="{5C385C2D-F783-4CEA-902A-EEC7919DF815}">
      <dgm:prSet/>
      <dgm:spPr/>
      <dgm:t>
        <a:bodyPr/>
        <a:lstStyle/>
        <a:p>
          <a:endParaRPr kumimoji="1" lang="ja-JP" altLang="en-US"/>
        </a:p>
      </dgm:t>
    </dgm:pt>
    <dgm:pt modelId="{03DFC723-95AE-44D3-9036-7520C9D9FC41}">
      <dgm:prSet phldrT="[テキスト]"/>
      <dgm:spPr>
        <a:solidFill>
          <a:srgbClr val="F5E065"/>
        </a:solidFill>
      </dgm:spPr>
      <dgm:t>
        <a:bodyPr/>
        <a:lstStyle/>
        <a:p>
          <a:r>
            <a:rPr kumimoji="1" lang="ja-JP" altLang="en-US" dirty="0" smtClean="0">
              <a:ln>
                <a:noFill/>
              </a:ln>
              <a:solidFill>
                <a:sysClr val="windowText" lastClr="000000"/>
              </a:solidFill>
            </a:rPr>
            <a:t>墳墓</a:t>
          </a:r>
          <a:endParaRPr kumimoji="1" lang="ja-JP" altLang="en-US" dirty="0">
            <a:ln>
              <a:noFill/>
            </a:ln>
            <a:solidFill>
              <a:sysClr val="windowText" lastClr="000000"/>
            </a:solidFill>
          </a:endParaRPr>
        </a:p>
      </dgm:t>
    </dgm:pt>
    <dgm:pt modelId="{63DCC0CD-E237-4B51-AA27-275A4A8A7FF9}" type="parTrans" cxnId="{880D61CA-F7B4-475E-96B7-3A4A9E930FB7}">
      <dgm:prSet/>
      <dgm:spPr/>
      <dgm:t>
        <a:bodyPr/>
        <a:lstStyle/>
        <a:p>
          <a:endParaRPr kumimoji="1" lang="ja-JP" altLang="en-US"/>
        </a:p>
      </dgm:t>
    </dgm:pt>
    <dgm:pt modelId="{5C998A3E-05F1-48FF-903F-9229BB4E4E08}" type="sibTrans" cxnId="{880D61CA-F7B4-475E-96B7-3A4A9E930FB7}">
      <dgm:prSet/>
      <dgm:spPr/>
      <dgm:t>
        <a:bodyPr/>
        <a:lstStyle/>
        <a:p>
          <a:endParaRPr kumimoji="1" lang="ja-JP" altLang="en-US"/>
        </a:p>
      </dgm:t>
    </dgm:pt>
    <dgm:pt modelId="{B1F6F53D-5D21-4D57-928B-13C497B9C6D9}">
      <dgm:prSet phldrT="[テキスト]"/>
      <dgm:spPr>
        <a:solidFill>
          <a:srgbClr val="F5E065"/>
        </a:solidFill>
      </dgm:spPr>
      <dgm:t>
        <a:bodyPr/>
        <a:lstStyle/>
        <a:p>
          <a:r>
            <a:rPr kumimoji="1" lang="ja-JP" altLang="en-US" dirty="0" smtClean="0">
              <a:solidFill>
                <a:sysClr val="windowText" lastClr="000000"/>
              </a:solidFill>
            </a:rPr>
            <a:t>納骨堂</a:t>
          </a:r>
          <a:endParaRPr kumimoji="1" lang="ja-JP" altLang="en-US" dirty="0">
            <a:solidFill>
              <a:sysClr val="windowText" lastClr="000000"/>
            </a:solidFill>
          </a:endParaRPr>
        </a:p>
      </dgm:t>
    </dgm:pt>
    <dgm:pt modelId="{6B1C25F8-D9D2-469A-82EA-D7F240B7E8FA}" type="parTrans" cxnId="{F2F395E4-3A3B-4003-A29E-A8BB37FADC66}">
      <dgm:prSet/>
      <dgm:spPr/>
      <dgm:t>
        <a:bodyPr/>
        <a:lstStyle/>
        <a:p>
          <a:endParaRPr kumimoji="1" lang="ja-JP" altLang="en-US"/>
        </a:p>
      </dgm:t>
    </dgm:pt>
    <dgm:pt modelId="{C62FA83F-EE7E-4AA5-8660-2F1374F7F482}" type="sibTrans" cxnId="{F2F395E4-3A3B-4003-A29E-A8BB37FADC66}">
      <dgm:prSet/>
      <dgm:spPr/>
      <dgm:t>
        <a:bodyPr/>
        <a:lstStyle/>
        <a:p>
          <a:endParaRPr kumimoji="1" lang="ja-JP" altLang="en-US"/>
        </a:p>
      </dgm:t>
    </dgm:pt>
    <dgm:pt modelId="{DAA3DE42-F9C9-4DD7-8531-534449B47B2C}" type="pres">
      <dgm:prSet presAssocID="{BE200BE1-0A52-412C-B6B5-856526D7135C}" presName="diagram" presStyleCnt="0">
        <dgm:presLayoutVars>
          <dgm:chPref val="1"/>
          <dgm:dir/>
          <dgm:animOne val="branch"/>
          <dgm:animLvl val="lvl"/>
          <dgm:resizeHandles val="exact"/>
        </dgm:presLayoutVars>
      </dgm:prSet>
      <dgm:spPr/>
      <dgm:t>
        <a:bodyPr/>
        <a:lstStyle/>
        <a:p>
          <a:endParaRPr kumimoji="1" lang="ja-JP" altLang="en-US"/>
        </a:p>
      </dgm:t>
    </dgm:pt>
    <dgm:pt modelId="{774D4F43-FBF3-4423-AF64-1A8312C1A826}" type="pres">
      <dgm:prSet presAssocID="{4D51CED8-9818-4014-A3E7-FD6B8FCF50CF}" presName="root1" presStyleCnt="0"/>
      <dgm:spPr/>
    </dgm:pt>
    <dgm:pt modelId="{E575026B-4F99-404B-98BE-792017B39DB0}" type="pres">
      <dgm:prSet presAssocID="{4D51CED8-9818-4014-A3E7-FD6B8FCF50CF}" presName="LevelOneTextNode" presStyleLbl="node0" presStyleIdx="0" presStyleCnt="1">
        <dgm:presLayoutVars>
          <dgm:chPref val="3"/>
        </dgm:presLayoutVars>
      </dgm:prSet>
      <dgm:spPr/>
      <dgm:t>
        <a:bodyPr/>
        <a:lstStyle/>
        <a:p>
          <a:endParaRPr kumimoji="1" lang="ja-JP" altLang="en-US"/>
        </a:p>
      </dgm:t>
    </dgm:pt>
    <dgm:pt modelId="{E77A1C7C-F08A-4B0B-ABE8-ACEF3FCF3522}" type="pres">
      <dgm:prSet presAssocID="{4D51CED8-9818-4014-A3E7-FD6B8FCF50CF}" presName="level2hierChild" presStyleCnt="0"/>
      <dgm:spPr/>
    </dgm:pt>
    <dgm:pt modelId="{885CF711-239F-45B1-8A3C-ED9515B5B3A1}" type="pres">
      <dgm:prSet presAssocID="{63DCC0CD-E237-4B51-AA27-275A4A8A7FF9}" presName="conn2-1" presStyleLbl="parChTrans1D2" presStyleIdx="0" presStyleCnt="2"/>
      <dgm:spPr/>
      <dgm:t>
        <a:bodyPr/>
        <a:lstStyle/>
        <a:p>
          <a:endParaRPr kumimoji="1" lang="ja-JP" altLang="en-US"/>
        </a:p>
      </dgm:t>
    </dgm:pt>
    <dgm:pt modelId="{203B6B37-9173-4917-9B14-86240D5F0F1B}" type="pres">
      <dgm:prSet presAssocID="{63DCC0CD-E237-4B51-AA27-275A4A8A7FF9}" presName="connTx" presStyleLbl="parChTrans1D2" presStyleIdx="0" presStyleCnt="2"/>
      <dgm:spPr/>
      <dgm:t>
        <a:bodyPr/>
        <a:lstStyle/>
        <a:p>
          <a:endParaRPr kumimoji="1" lang="ja-JP" altLang="en-US"/>
        </a:p>
      </dgm:t>
    </dgm:pt>
    <dgm:pt modelId="{BEC9D063-3A44-409E-BC4B-F4FD175BDA0E}" type="pres">
      <dgm:prSet presAssocID="{03DFC723-95AE-44D3-9036-7520C9D9FC41}" presName="root2" presStyleCnt="0"/>
      <dgm:spPr/>
    </dgm:pt>
    <dgm:pt modelId="{45FB6A72-8EF5-45B5-B006-425BF201E6AA}" type="pres">
      <dgm:prSet presAssocID="{03DFC723-95AE-44D3-9036-7520C9D9FC41}" presName="LevelTwoTextNode" presStyleLbl="node2" presStyleIdx="0" presStyleCnt="2">
        <dgm:presLayoutVars>
          <dgm:chPref val="3"/>
        </dgm:presLayoutVars>
      </dgm:prSet>
      <dgm:spPr/>
      <dgm:t>
        <a:bodyPr/>
        <a:lstStyle/>
        <a:p>
          <a:endParaRPr kumimoji="1" lang="ja-JP" altLang="en-US"/>
        </a:p>
      </dgm:t>
    </dgm:pt>
    <dgm:pt modelId="{4D0088A0-C039-463F-8ED4-B3A0426F9D6D}" type="pres">
      <dgm:prSet presAssocID="{03DFC723-95AE-44D3-9036-7520C9D9FC41}" presName="level3hierChild" presStyleCnt="0"/>
      <dgm:spPr/>
    </dgm:pt>
    <dgm:pt modelId="{1DFF1152-826E-48E0-A8A3-BE7FF650E02B}" type="pres">
      <dgm:prSet presAssocID="{6B1C25F8-D9D2-469A-82EA-D7F240B7E8FA}" presName="conn2-1" presStyleLbl="parChTrans1D2" presStyleIdx="1" presStyleCnt="2"/>
      <dgm:spPr/>
      <dgm:t>
        <a:bodyPr/>
        <a:lstStyle/>
        <a:p>
          <a:endParaRPr kumimoji="1" lang="ja-JP" altLang="en-US"/>
        </a:p>
      </dgm:t>
    </dgm:pt>
    <dgm:pt modelId="{05331EDF-5505-4306-8CFF-AA51A6026E6F}" type="pres">
      <dgm:prSet presAssocID="{6B1C25F8-D9D2-469A-82EA-D7F240B7E8FA}" presName="connTx" presStyleLbl="parChTrans1D2" presStyleIdx="1" presStyleCnt="2"/>
      <dgm:spPr/>
      <dgm:t>
        <a:bodyPr/>
        <a:lstStyle/>
        <a:p>
          <a:endParaRPr kumimoji="1" lang="ja-JP" altLang="en-US"/>
        </a:p>
      </dgm:t>
    </dgm:pt>
    <dgm:pt modelId="{770E6CBE-7B4C-49B9-9C5E-B378063A0058}" type="pres">
      <dgm:prSet presAssocID="{B1F6F53D-5D21-4D57-928B-13C497B9C6D9}" presName="root2" presStyleCnt="0"/>
      <dgm:spPr/>
    </dgm:pt>
    <dgm:pt modelId="{8830CE1E-D427-4AFA-A7C5-8F542AF67919}" type="pres">
      <dgm:prSet presAssocID="{B1F6F53D-5D21-4D57-928B-13C497B9C6D9}" presName="LevelTwoTextNode" presStyleLbl="node2" presStyleIdx="1" presStyleCnt="2">
        <dgm:presLayoutVars>
          <dgm:chPref val="3"/>
        </dgm:presLayoutVars>
      </dgm:prSet>
      <dgm:spPr/>
      <dgm:t>
        <a:bodyPr/>
        <a:lstStyle/>
        <a:p>
          <a:endParaRPr kumimoji="1" lang="ja-JP" altLang="en-US"/>
        </a:p>
      </dgm:t>
    </dgm:pt>
    <dgm:pt modelId="{5748796D-7443-4313-8F8A-E9EF051BD70F}" type="pres">
      <dgm:prSet presAssocID="{B1F6F53D-5D21-4D57-928B-13C497B9C6D9}" presName="level3hierChild" presStyleCnt="0"/>
      <dgm:spPr/>
    </dgm:pt>
  </dgm:ptLst>
  <dgm:cxnLst>
    <dgm:cxn modelId="{FE16C204-A13A-9E4E-A80B-DD029858040B}" type="presOf" srcId="{4D51CED8-9818-4014-A3E7-FD6B8FCF50CF}" destId="{E575026B-4F99-404B-98BE-792017B39DB0}" srcOrd="0" destOrd="0" presId="urn:microsoft.com/office/officeart/2005/8/layout/hierarchy2"/>
    <dgm:cxn modelId="{F8EE7FA6-FC81-F24A-B86F-4DFFAB7372CE}" type="presOf" srcId="{B1F6F53D-5D21-4D57-928B-13C497B9C6D9}" destId="{8830CE1E-D427-4AFA-A7C5-8F542AF67919}" srcOrd="0" destOrd="0" presId="urn:microsoft.com/office/officeart/2005/8/layout/hierarchy2"/>
    <dgm:cxn modelId="{C48C6DC4-1E40-3A4F-A396-7938BCFE45C7}" type="presOf" srcId="{6B1C25F8-D9D2-469A-82EA-D7F240B7E8FA}" destId="{1DFF1152-826E-48E0-A8A3-BE7FF650E02B}" srcOrd="0" destOrd="0" presId="urn:microsoft.com/office/officeart/2005/8/layout/hierarchy2"/>
    <dgm:cxn modelId="{B0050DC2-B3FC-254F-99F3-43F37C8E1B41}" type="presOf" srcId="{63DCC0CD-E237-4B51-AA27-275A4A8A7FF9}" destId="{885CF711-239F-45B1-8A3C-ED9515B5B3A1}" srcOrd="0" destOrd="0" presId="urn:microsoft.com/office/officeart/2005/8/layout/hierarchy2"/>
    <dgm:cxn modelId="{E0A93CE0-3F42-4D43-BAE8-3349FAFF6B93}" type="presOf" srcId="{BE200BE1-0A52-412C-B6B5-856526D7135C}" destId="{DAA3DE42-F9C9-4DD7-8531-534449B47B2C}" srcOrd="0" destOrd="0" presId="urn:microsoft.com/office/officeart/2005/8/layout/hierarchy2"/>
    <dgm:cxn modelId="{A5B541AE-5935-0E45-925F-211AC1064835}" type="presOf" srcId="{03DFC723-95AE-44D3-9036-7520C9D9FC41}" destId="{45FB6A72-8EF5-45B5-B006-425BF201E6AA}" srcOrd="0" destOrd="0" presId="urn:microsoft.com/office/officeart/2005/8/layout/hierarchy2"/>
    <dgm:cxn modelId="{5709E32C-AC5D-E742-9DA7-DF79FC733E5E}" type="presOf" srcId="{63DCC0CD-E237-4B51-AA27-275A4A8A7FF9}" destId="{203B6B37-9173-4917-9B14-86240D5F0F1B}" srcOrd="1" destOrd="0" presId="urn:microsoft.com/office/officeart/2005/8/layout/hierarchy2"/>
    <dgm:cxn modelId="{5C385C2D-F783-4CEA-902A-EEC7919DF815}" srcId="{BE200BE1-0A52-412C-B6B5-856526D7135C}" destId="{4D51CED8-9818-4014-A3E7-FD6B8FCF50CF}" srcOrd="0" destOrd="0" parTransId="{E70847BC-F2C2-452A-AE26-8470DC7580AC}" sibTransId="{7CB43FD2-94D3-426A-AF91-34A3757B6871}"/>
    <dgm:cxn modelId="{8C2094AE-E499-7640-A5B1-DF2D5D658363}" type="presOf" srcId="{6B1C25F8-D9D2-469A-82EA-D7F240B7E8FA}" destId="{05331EDF-5505-4306-8CFF-AA51A6026E6F}" srcOrd="1" destOrd="0" presId="urn:microsoft.com/office/officeart/2005/8/layout/hierarchy2"/>
    <dgm:cxn modelId="{880D61CA-F7B4-475E-96B7-3A4A9E930FB7}" srcId="{4D51CED8-9818-4014-A3E7-FD6B8FCF50CF}" destId="{03DFC723-95AE-44D3-9036-7520C9D9FC41}" srcOrd="0" destOrd="0" parTransId="{63DCC0CD-E237-4B51-AA27-275A4A8A7FF9}" sibTransId="{5C998A3E-05F1-48FF-903F-9229BB4E4E08}"/>
    <dgm:cxn modelId="{F2F395E4-3A3B-4003-A29E-A8BB37FADC66}" srcId="{4D51CED8-9818-4014-A3E7-FD6B8FCF50CF}" destId="{B1F6F53D-5D21-4D57-928B-13C497B9C6D9}" srcOrd="1" destOrd="0" parTransId="{6B1C25F8-D9D2-469A-82EA-D7F240B7E8FA}" sibTransId="{C62FA83F-EE7E-4AA5-8660-2F1374F7F482}"/>
    <dgm:cxn modelId="{13AE8E50-59C4-9942-B634-BB410182B826}" type="presParOf" srcId="{DAA3DE42-F9C9-4DD7-8531-534449B47B2C}" destId="{774D4F43-FBF3-4423-AF64-1A8312C1A826}" srcOrd="0" destOrd="0" presId="urn:microsoft.com/office/officeart/2005/8/layout/hierarchy2"/>
    <dgm:cxn modelId="{6132B4BD-E186-2946-8603-6EC2F7152573}" type="presParOf" srcId="{774D4F43-FBF3-4423-AF64-1A8312C1A826}" destId="{E575026B-4F99-404B-98BE-792017B39DB0}" srcOrd="0" destOrd="0" presId="urn:microsoft.com/office/officeart/2005/8/layout/hierarchy2"/>
    <dgm:cxn modelId="{B742D8BA-3FFF-014B-9D59-DFA42DE44A01}" type="presParOf" srcId="{774D4F43-FBF3-4423-AF64-1A8312C1A826}" destId="{E77A1C7C-F08A-4B0B-ABE8-ACEF3FCF3522}" srcOrd="1" destOrd="0" presId="urn:microsoft.com/office/officeart/2005/8/layout/hierarchy2"/>
    <dgm:cxn modelId="{682B7F24-50BD-D74C-9F1E-39C05B346973}" type="presParOf" srcId="{E77A1C7C-F08A-4B0B-ABE8-ACEF3FCF3522}" destId="{885CF711-239F-45B1-8A3C-ED9515B5B3A1}" srcOrd="0" destOrd="0" presId="urn:microsoft.com/office/officeart/2005/8/layout/hierarchy2"/>
    <dgm:cxn modelId="{80CA1679-3E25-CB41-93FD-AB5A79C4C1F6}" type="presParOf" srcId="{885CF711-239F-45B1-8A3C-ED9515B5B3A1}" destId="{203B6B37-9173-4917-9B14-86240D5F0F1B}" srcOrd="0" destOrd="0" presId="urn:microsoft.com/office/officeart/2005/8/layout/hierarchy2"/>
    <dgm:cxn modelId="{D54FEC0D-E2D9-1443-A67E-E11D305C08AD}" type="presParOf" srcId="{E77A1C7C-F08A-4B0B-ABE8-ACEF3FCF3522}" destId="{BEC9D063-3A44-409E-BC4B-F4FD175BDA0E}" srcOrd="1" destOrd="0" presId="urn:microsoft.com/office/officeart/2005/8/layout/hierarchy2"/>
    <dgm:cxn modelId="{938165A2-DBAB-5649-8606-3871C8BA1BA7}" type="presParOf" srcId="{BEC9D063-3A44-409E-BC4B-F4FD175BDA0E}" destId="{45FB6A72-8EF5-45B5-B006-425BF201E6AA}" srcOrd="0" destOrd="0" presId="urn:microsoft.com/office/officeart/2005/8/layout/hierarchy2"/>
    <dgm:cxn modelId="{C1222137-6BD1-E440-B814-AA6FA10E45D1}" type="presParOf" srcId="{BEC9D063-3A44-409E-BC4B-F4FD175BDA0E}" destId="{4D0088A0-C039-463F-8ED4-B3A0426F9D6D}" srcOrd="1" destOrd="0" presId="urn:microsoft.com/office/officeart/2005/8/layout/hierarchy2"/>
    <dgm:cxn modelId="{543C7B9A-5C6A-6649-94FB-B7C118A87A8A}" type="presParOf" srcId="{E77A1C7C-F08A-4B0B-ABE8-ACEF3FCF3522}" destId="{1DFF1152-826E-48E0-A8A3-BE7FF650E02B}" srcOrd="2" destOrd="0" presId="urn:microsoft.com/office/officeart/2005/8/layout/hierarchy2"/>
    <dgm:cxn modelId="{5E09E2E5-772A-0F45-9F41-FED5995DAB2A}" type="presParOf" srcId="{1DFF1152-826E-48E0-A8A3-BE7FF650E02B}" destId="{05331EDF-5505-4306-8CFF-AA51A6026E6F}" srcOrd="0" destOrd="0" presId="urn:microsoft.com/office/officeart/2005/8/layout/hierarchy2"/>
    <dgm:cxn modelId="{C2A300EE-326E-194F-B427-64FA1E9AB456}" type="presParOf" srcId="{E77A1C7C-F08A-4B0B-ABE8-ACEF3FCF3522}" destId="{770E6CBE-7B4C-49B9-9C5E-B378063A0058}" srcOrd="3" destOrd="0" presId="urn:microsoft.com/office/officeart/2005/8/layout/hierarchy2"/>
    <dgm:cxn modelId="{BB2E4E8D-528D-5446-8D4D-E4BE4CDD2F31}" type="presParOf" srcId="{770E6CBE-7B4C-49B9-9C5E-B378063A0058}" destId="{8830CE1E-D427-4AFA-A7C5-8F542AF67919}" srcOrd="0" destOrd="0" presId="urn:microsoft.com/office/officeart/2005/8/layout/hierarchy2"/>
    <dgm:cxn modelId="{CB6B94B1-5B05-724D-BD39-E3CD3C86CB94}" type="presParOf" srcId="{770E6CBE-7B4C-49B9-9C5E-B378063A0058}" destId="{5748796D-7443-4313-8F8A-E9EF051BD70F}"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75026B-4F99-404B-98BE-792017B39DB0}">
      <dsp:nvSpPr>
        <dsp:cNvPr id="0" name=""/>
        <dsp:cNvSpPr/>
      </dsp:nvSpPr>
      <dsp:spPr>
        <a:xfrm>
          <a:off x="1819" y="1684514"/>
          <a:ext cx="2023556" cy="1011778"/>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ja-JP" altLang="en-US" sz="2600" kern="1200" dirty="0" smtClean="0"/>
            <a:t>遺体・遺骨</a:t>
          </a:r>
          <a:endParaRPr lang="en-US" altLang="ja-JP" sz="2600" kern="1200" dirty="0" smtClean="0"/>
        </a:p>
        <a:p>
          <a:pPr lvl="0" algn="ctr" defTabSz="1155700">
            <a:lnSpc>
              <a:spcPct val="90000"/>
            </a:lnSpc>
            <a:spcBef>
              <a:spcPct val="0"/>
            </a:spcBef>
            <a:spcAft>
              <a:spcPct val="35000"/>
            </a:spcAft>
          </a:pPr>
          <a:r>
            <a:rPr lang="ja-JP" altLang="en-US" sz="2600" kern="1200" dirty="0" smtClean="0"/>
            <a:t>を納める場所</a:t>
          </a:r>
          <a:endParaRPr kumimoji="1" lang="ja-JP" altLang="en-US" sz="2600" kern="1200" dirty="0"/>
        </a:p>
      </dsp:txBody>
      <dsp:txXfrm>
        <a:off x="31453" y="1714148"/>
        <a:ext cx="1964288" cy="952510"/>
      </dsp:txXfrm>
    </dsp:sp>
    <dsp:sp modelId="{885CF711-239F-45B1-8A3C-ED9515B5B3A1}">
      <dsp:nvSpPr>
        <dsp:cNvPr id="0" name=""/>
        <dsp:cNvSpPr/>
      </dsp:nvSpPr>
      <dsp:spPr>
        <a:xfrm rot="19457599">
          <a:off x="1931684" y="1878731"/>
          <a:ext cx="996806" cy="41572"/>
        </a:xfrm>
        <a:custGeom>
          <a:avLst/>
          <a:gdLst/>
          <a:ahLst/>
          <a:cxnLst/>
          <a:rect l="0" t="0" r="0" b="0"/>
          <a:pathLst>
            <a:path>
              <a:moveTo>
                <a:pt x="0" y="20786"/>
              </a:moveTo>
              <a:lnTo>
                <a:pt x="996806" y="2078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kumimoji="1" lang="ja-JP" altLang="en-US" sz="500" kern="1200"/>
        </a:p>
      </dsp:txBody>
      <dsp:txXfrm>
        <a:off x="2405167" y="1874597"/>
        <a:ext cx="49840" cy="49840"/>
      </dsp:txXfrm>
    </dsp:sp>
    <dsp:sp modelId="{45FB6A72-8EF5-45B5-B006-425BF201E6AA}">
      <dsp:nvSpPr>
        <dsp:cNvPr id="0" name=""/>
        <dsp:cNvSpPr/>
      </dsp:nvSpPr>
      <dsp:spPr>
        <a:xfrm>
          <a:off x="2834798" y="1102741"/>
          <a:ext cx="2023556" cy="1011778"/>
        </a:xfrm>
        <a:prstGeom prst="roundRect">
          <a:avLst>
            <a:gd name="adj" fmla="val 10000"/>
          </a:avLst>
        </a:prstGeom>
        <a:solidFill>
          <a:srgbClr val="F5E065"/>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kumimoji="1" lang="ja-JP" altLang="en-US" sz="2600" kern="1200" dirty="0" smtClean="0">
              <a:ln>
                <a:noFill/>
              </a:ln>
              <a:solidFill>
                <a:sysClr val="windowText" lastClr="000000"/>
              </a:solidFill>
            </a:rPr>
            <a:t>墳墓</a:t>
          </a:r>
          <a:endParaRPr kumimoji="1" lang="ja-JP" altLang="en-US" sz="2600" kern="1200" dirty="0">
            <a:ln>
              <a:noFill/>
            </a:ln>
            <a:solidFill>
              <a:sysClr val="windowText" lastClr="000000"/>
            </a:solidFill>
          </a:endParaRPr>
        </a:p>
      </dsp:txBody>
      <dsp:txXfrm>
        <a:off x="2864432" y="1132375"/>
        <a:ext cx="1964288" cy="952510"/>
      </dsp:txXfrm>
    </dsp:sp>
    <dsp:sp modelId="{1DFF1152-826E-48E0-A8A3-BE7FF650E02B}">
      <dsp:nvSpPr>
        <dsp:cNvPr id="0" name=""/>
        <dsp:cNvSpPr/>
      </dsp:nvSpPr>
      <dsp:spPr>
        <a:xfrm rot="2142401">
          <a:off x="1931684" y="2460503"/>
          <a:ext cx="996806" cy="41572"/>
        </a:xfrm>
        <a:custGeom>
          <a:avLst/>
          <a:gdLst/>
          <a:ahLst/>
          <a:cxnLst/>
          <a:rect l="0" t="0" r="0" b="0"/>
          <a:pathLst>
            <a:path>
              <a:moveTo>
                <a:pt x="0" y="20786"/>
              </a:moveTo>
              <a:lnTo>
                <a:pt x="996806" y="2078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kumimoji="1" lang="ja-JP" altLang="en-US" sz="500" kern="1200"/>
        </a:p>
      </dsp:txBody>
      <dsp:txXfrm>
        <a:off x="2405167" y="2456369"/>
        <a:ext cx="49840" cy="49840"/>
      </dsp:txXfrm>
    </dsp:sp>
    <dsp:sp modelId="{8830CE1E-D427-4AFA-A7C5-8F542AF67919}">
      <dsp:nvSpPr>
        <dsp:cNvPr id="0" name=""/>
        <dsp:cNvSpPr/>
      </dsp:nvSpPr>
      <dsp:spPr>
        <a:xfrm>
          <a:off x="2834798" y="2266286"/>
          <a:ext cx="2023556" cy="1011778"/>
        </a:xfrm>
        <a:prstGeom prst="roundRect">
          <a:avLst>
            <a:gd name="adj" fmla="val 10000"/>
          </a:avLst>
        </a:prstGeom>
        <a:solidFill>
          <a:srgbClr val="F5E065"/>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kumimoji="1" lang="ja-JP" altLang="en-US" sz="2600" kern="1200" dirty="0" smtClean="0">
              <a:solidFill>
                <a:sysClr val="windowText" lastClr="000000"/>
              </a:solidFill>
            </a:rPr>
            <a:t>納骨堂</a:t>
          </a:r>
          <a:endParaRPr kumimoji="1" lang="ja-JP" altLang="en-US" sz="2600" kern="1200" dirty="0">
            <a:solidFill>
              <a:sysClr val="windowText" lastClr="000000"/>
            </a:solidFill>
          </a:endParaRPr>
        </a:p>
      </dsp:txBody>
      <dsp:txXfrm>
        <a:off x="2864432" y="2295920"/>
        <a:ext cx="1964288" cy="95251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0.90287</cdr:x>
      <cdr:y>0.82344</cdr:y>
    </cdr:from>
    <cdr:to>
      <cdr:x>0.96247</cdr:x>
      <cdr:y>1</cdr:y>
    </cdr:to>
    <cdr:sp macro="" textlink="">
      <cdr:nvSpPr>
        <cdr:cNvPr id="2" name="テキスト ボックス 1"/>
        <cdr:cNvSpPr txBox="1"/>
      </cdr:nvSpPr>
      <cdr:spPr>
        <a:xfrm xmlns:a="http://schemas.openxmlformats.org/drawingml/2006/main">
          <a:off x="7791450" y="2487613"/>
          <a:ext cx="514350" cy="533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0.32219</cdr:x>
      <cdr:y>0.4018</cdr:y>
    </cdr:from>
    <cdr:to>
      <cdr:x>0.60166</cdr:x>
      <cdr:y>0.47124</cdr:y>
    </cdr:to>
    <cdr:sp macro="" textlink="">
      <cdr:nvSpPr>
        <cdr:cNvPr id="2" name="テキスト ボックス 15"/>
        <cdr:cNvSpPr txBox="1"/>
      </cdr:nvSpPr>
      <cdr:spPr>
        <a:xfrm xmlns:a="http://schemas.openxmlformats.org/drawingml/2006/main">
          <a:off x="2811087" y="2536411"/>
          <a:ext cx="2438347" cy="43835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xmlns:a="http://schemas.openxmlformats.org/drawingml/2006/main">
          <a:r>
            <a:rPr kumimoji="1" lang="ja-JP" altLang="en-US" sz="2400" b="1" dirty="0" smtClean="0">
              <a:solidFill>
                <a:schemeClr val="bg1">
                  <a:lumMod val="95000"/>
                </a:schemeClr>
              </a:solidFill>
            </a:rPr>
            <a:t>非都市部</a:t>
          </a:r>
          <a:r>
            <a:rPr kumimoji="1" lang="en-US" altLang="ja-JP" sz="2400" b="1" dirty="0" smtClean="0">
              <a:solidFill>
                <a:schemeClr val="bg1">
                  <a:lumMod val="95000"/>
                </a:schemeClr>
              </a:solidFill>
            </a:rPr>
            <a:t>(n=112)</a:t>
          </a:r>
          <a:endParaRPr kumimoji="1" lang="ja-JP" altLang="en-US" sz="2400" b="1" dirty="0">
            <a:solidFill>
              <a:schemeClr val="bg1">
                <a:lumMod val="95000"/>
              </a:schemeClr>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0.71127</cdr:x>
      <cdr:y>0.1642</cdr:y>
    </cdr:from>
    <cdr:to>
      <cdr:x>0.71127</cdr:x>
      <cdr:y>0.29677</cdr:y>
    </cdr:to>
    <cdr:cxnSp macro="">
      <cdr:nvCxnSpPr>
        <cdr:cNvPr id="7" name="直線コネクタ 6"/>
        <cdr:cNvCxnSpPr/>
      </cdr:nvCxnSpPr>
      <cdr:spPr>
        <a:xfrm xmlns:a="http://schemas.openxmlformats.org/drawingml/2006/main" flipV="1">
          <a:off x="5609551" y="714479"/>
          <a:ext cx="0" cy="576860"/>
        </a:xfrm>
        <a:prstGeom xmlns:a="http://schemas.openxmlformats.org/drawingml/2006/main" prst="line">
          <a:avLst/>
        </a:prstGeom>
        <a:ln xmlns:a="http://schemas.openxmlformats.org/drawingml/2006/main">
          <a:solidFill>
            <a:srgbClr val="000000"/>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0.53539</cdr:x>
      <cdr:y>0.1642</cdr:y>
    </cdr:from>
    <cdr:to>
      <cdr:x>0.53539</cdr:x>
      <cdr:y>0.29677</cdr:y>
    </cdr:to>
    <cdr:cxnSp macro="">
      <cdr:nvCxnSpPr>
        <cdr:cNvPr id="8" name="直線コネクタ 7"/>
        <cdr:cNvCxnSpPr/>
      </cdr:nvCxnSpPr>
      <cdr:spPr>
        <a:xfrm xmlns:a="http://schemas.openxmlformats.org/drawingml/2006/main" flipV="1">
          <a:off x="4222488" y="714479"/>
          <a:ext cx="0" cy="576860"/>
        </a:xfrm>
        <a:prstGeom xmlns:a="http://schemas.openxmlformats.org/drawingml/2006/main" prst="line">
          <a:avLst/>
        </a:prstGeom>
        <a:ln xmlns:a="http://schemas.openxmlformats.org/drawingml/2006/main">
          <a:solidFill>
            <a:srgbClr val="000000"/>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0.42768</cdr:x>
      <cdr:y>0.32374</cdr:y>
    </cdr:from>
    <cdr:to>
      <cdr:x>0.53541</cdr:x>
      <cdr:y>0.38969</cdr:y>
    </cdr:to>
    <cdr:sp macro="" textlink="">
      <cdr:nvSpPr>
        <cdr:cNvPr id="2" name="テキスト ボックス 1"/>
        <cdr:cNvSpPr txBox="1"/>
      </cdr:nvSpPr>
      <cdr:spPr>
        <a:xfrm xmlns:a="http://schemas.openxmlformats.org/drawingml/2006/main">
          <a:off x="3630084" y="1714499"/>
          <a:ext cx="914400" cy="3492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sz="1100" dirty="0"/>
        </a:p>
      </cdr:txBody>
    </cdr:sp>
  </cdr:relSizeAnchor>
  <cdr:relSizeAnchor xmlns:cdr="http://schemas.openxmlformats.org/drawingml/2006/chartDrawing">
    <cdr:from>
      <cdr:x>0.43017</cdr:x>
      <cdr:y>0.30459</cdr:y>
    </cdr:from>
    <cdr:to>
      <cdr:x>0.64579</cdr:x>
      <cdr:y>0.37903</cdr:y>
    </cdr:to>
    <cdr:sp macro="" textlink="">
      <cdr:nvSpPr>
        <cdr:cNvPr id="3" name="テキスト ボックス 2"/>
        <cdr:cNvSpPr txBox="1"/>
      </cdr:nvSpPr>
      <cdr:spPr>
        <a:xfrm xmlns:a="http://schemas.openxmlformats.org/drawingml/2006/main">
          <a:off x="3790944" y="1357507"/>
          <a:ext cx="1900149" cy="33175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800" dirty="0" smtClean="0">
              <a:solidFill>
                <a:srgbClr val="FFFFFF"/>
              </a:solidFill>
            </a:rPr>
            <a:t>お墓が欲しくない</a:t>
          </a:r>
          <a:endParaRPr lang="ja-JP" altLang="en-US" sz="1800" dirty="0">
            <a:solidFill>
              <a:srgbClr val="FFFFFF"/>
            </a:solidFill>
          </a:endParaRPr>
        </a:p>
      </cdr:txBody>
    </cdr:sp>
  </cdr:relSizeAnchor>
  <cdr:relSizeAnchor xmlns:cdr="http://schemas.openxmlformats.org/drawingml/2006/chartDrawing">
    <cdr:from>
      <cdr:x>0.7581</cdr:x>
      <cdr:y>0.30459</cdr:y>
    </cdr:from>
    <cdr:to>
      <cdr:x>0.86584</cdr:x>
      <cdr:y>0.47725</cdr:y>
    </cdr:to>
    <cdr:sp macro="" textlink="">
      <cdr:nvSpPr>
        <cdr:cNvPr id="4" name="テキスト ボックス 3"/>
        <cdr:cNvSpPr txBox="1"/>
      </cdr:nvSpPr>
      <cdr:spPr>
        <a:xfrm xmlns:a="http://schemas.openxmlformats.org/drawingml/2006/main">
          <a:off x="6434668" y="161306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800" dirty="0" smtClean="0">
              <a:solidFill>
                <a:srgbClr val="000000"/>
              </a:solidFill>
            </a:rPr>
            <a:t>わからない</a:t>
          </a:r>
          <a:endParaRPr lang="ja-JP" altLang="en-US" sz="1800" dirty="0">
            <a:solidFill>
              <a:srgbClr val="000000"/>
            </a:solidFill>
          </a:endParaRPr>
        </a:p>
      </cdr:txBody>
    </cdr:sp>
  </cdr:relSizeAnchor>
  <cdr:relSizeAnchor xmlns:cdr="http://schemas.openxmlformats.org/drawingml/2006/chartDrawing">
    <cdr:from>
      <cdr:x>0.36908</cdr:x>
      <cdr:y>0.66747</cdr:y>
    </cdr:from>
    <cdr:to>
      <cdr:x>0.47681</cdr:x>
      <cdr:y>0.84013</cdr:y>
    </cdr:to>
    <cdr:sp macro="" textlink="">
      <cdr:nvSpPr>
        <cdr:cNvPr id="5" name="テキスト ボックス 4"/>
        <cdr:cNvSpPr txBox="1"/>
      </cdr:nvSpPr>
      <cdr:spPr>
        <a:xfrm xmlns:a="http://schemas.openxmlformats.org/drawingml/2006/main">
          <a:off x="3132667" y="353483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800" dirty="0" smtClean="0">
              <a:solidFill>
                <a:srgbClr val="FFFFFF"/>
              </a:solidFill>
            </a:rPr>
            <a:t>お墓が欲しくない</a:t>
          </a:r>
          <a:endParaRPr lang="ja-JP" altLang="en-US" sz="1800" dirty="0">
            <a:solidFill>
              <a:srgbClr val="FFFFFF"/>
            </a:solidFill>
          </a:endParaRPr>
        </a:p>
      </cdr:txBody>
    </cdr:sp>
  </cdr:relSizeAnchor>
  <cdr:relSizeAnchor xmlns:cdr="http://schemas.openxmlformats.org/drawingml/2006/chartDrawing">
    <cdr:from>
      <cdr:x>0.77805</cdr:x>
      <cdr:y>0.66747</cdr:y>
    </cdr:from>
    <cdr:to>
      <cdr:x>0.88579</cdr:x>
      <cdr:y>0.84013</cdr:y>
    </cdr:to>
    <cdr:sp macro="" textlink="">
      <cdr:nvSpPr>
        <cdr:cNvPr id="6" name="テキスト ボックス 5"/>
        <cdr:cNvSpPr txBox="1"/>
      </cdr:nvSpPr>
      <cdr:spPr>
        <a:xfrm xmlns:a="http://schemas.openxmlformats.org/drawingml/2006/main">
          <a:off x="6604000" y="353483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800" dirty="0" smtClean="0">
              <a:solidFill>
                <a:srgbClr val="000000"/>
              </a:solidFill>
            </a:rPr>
            <a:t>わからない</a:t>
          </a:r>
          <a:endParaRPr lang="ja-JP" altLang="en-US" sz="1800" dirty="0">
            <a:solidFill>
              <a:srgbClr val="000000"/>
            </a:solidFill>
          </a:endParaRPr>
        </a:p>
      </cdr:txBody>
    </cdr:sp>
  </cdr:relSizeAnchor>
  <cdr:relSizeAnchor xmlns:cdr="http://schemas.openxmlformats.org/drawingml/2006/chartDrawing">
    <cdr:from>
      <cdr:x>0.10733</cdr:x>
      <cdr:y>0.53757</cdr:y>
    </cdr:from>
    <cdr:to>
      <cdr:x>0.21506</cdr:x>
      <cdr:y>0.71023</cdr:y>
    </cdr:to>
    <cdr:sp macro="" textlink="">
      <cdr:nvSpPr>
        <cdr:cNvPr id="7" name="テキスト ボックス 6"/>
        <cdr:cNvSpPr txBox="1"/>
      </cdr:nvSpPr>
      <cdr:spPr>
        <a:xfrm xmlns:a="http://schemas.openxmlformats.org/drawingml/2006/main">
          <a:off x="911032" y="284691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800" dirty="0" smtClean="0"/>
            <a:t>お墓が欲しい</a:t>
          </a:r>
          <a:endParaRPr lang="ja-JP" altLang="en-US" sz="1800" dirty="0"/>
        </a:p>
      </cdr:txBody>
    </cdr:sp>
  </cdr:relSizeAnchor>
  <cdr:relSizeAnchor xmlns:cdr="http://schemas.openxmlformats.org/drawingml/2006/chartDrawing">
    <cdr:from>
      <cdr:x>0.13908</cdr:x>
      <cdr:y>0.59952</cdr:y>
    </cdr:from>
    <cdr:to>
      <cdr:x>0.1529</cdr:x>
      <cdr:y>0.65548</cdr:y>
    </cdr:to>
    <cdr:cxnSp macro="">
      <cdr:nvCxnSpPr>
        <cdr:cNvPr id="9" name="直線コネクタ 8"/>
        <cdr:cNvCxnSpPr/>
      </cdr:nvCxnSpPr>
      <cdr:spPr>
        <a:xfrm xmlns:a="http://schemas.openxmlformats.org/drawingml/2006/main" flipH="1">
          <a:off x="1180475" y="3175000"/>
          <a:ext cx="117282" cy="296333"/>
        </a:xfrm>
        <a:prstGeom xmlns:a="http://schemas.openxmlformats.org/drawingml/2006/main" prst="line">
          <a:avLst/>
        </a:prstGeom>
        <a:ln xmlns:a="http://schemas.openxmlformats.org/drawingml/2006/main">
          <a:solidFill>
            <a:schemeClr val="tx1"/>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cdr:x>
      <cdr:y>0.37516</cdr:y>
    </cdr:from>
    <cdr:to>
      <cdr:x>0.09313</cdr:x>
      <cdr:y>0.46872</cdr:y>
    </cdr:to>
    <cdr:sp macro="" textlink="">
      <cdr:nvSpPr>
        <cdr:cNvPr id="11" name="テキスト ボックス 10"/>
        <cdr:cNvSpPr txBox="1"/>
      </cdr:nvSpPr>
      <cdr:spPr>
        <a:xfrm xmlns:a="http://schemas.openxmlformats.org/drawingml/2006/main">
          <a:off x="-331334" y="1986802"/>
          <a:ext cx="820723" cy="49547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1800" dirty="0" smtClean="0"/>
            <a:t>(n=13)</a:t>
          </a:r>
          <a:endParaRPr lang="ja-JP" altLang="en-US" sz="1800" dirty="0"/>
        </a:p>
      </cdr:txBody>
    </cdr:sp>
  </cdr:relSizeAnchor>
</c:userShapes>
</file>

<file path=ppt/drawings/drawing5.xml><?xml version="1.0" encoding="utf-8"?>
<c:userShapes xmlns:c="http://schemas.openxmlformats.org/drawingml/2006/chart">
  <cdr:relSizeAnchor xmlns:cdr="http://schemas.openxmlformats.org/drawingml/2006/chartDrawing">
    <cdr:from>
      <cdr:x>0.86654</cdr:x>
      <cdr:y>0.09734</cdr:y>
    </cdr:from>
    <cdr:to>
      <cdr:x>0.96325</cdr:x>
      <cdr:y>0.14725</cdr:y>
    </cdr:to>
    <cdr:sp macro="" textlink="">
      <cdr:nvSpPr>
        <cdr:cNvPr id="2" name="テキスト ボックス 1"/>
        <cdr:cNvSpPr txBox="1"/>
      </cdr:nvSpPr>
      <cdr:spPr>
        <a:xfrm xmlns:a="http://schemas.openxmlformats.org/drawingml/2006/main">
          <a:off x="5020234" y="262218"/>
          <a:ext cx="560294" cy="13447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a:p>
      </cdr:txBody>
    </cdr:sp>
  </cdr:relSizeAnchor>
  <cdr:relSizeAnchor xmlns:cdr="http://schemas.openxmlformats.org/drawingml/2006/chartDrawing">
    <cdr:from>
      <cdr:x>0.07411</cdr:x>
      <cdr:y>0.16441</cdr:y>
    </cdr:from>
    <cdr:to>
      <cdr:x>0.17082</cdr:x>
      <cdr:y>0.23512</cdr:y>
    </cdr:to>
    <cdr:sp macro="" textlink="">
      <cdr:nvSpPr>
        <cdr:cNvPr id="3" name="テキスト ボックス 2"/>
        <cdr:cNvSpPr txBox="1"/>
      </cdr:nvSpPr>
      <cdr:spPr>
        <a:xfrm xmlns:a="http://schemas.openxmlformats.org/drawingml/2006/main">
          <a:off x="649857" y="867342"/>
          <a:ext cx="847996" cy="37302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1800" dirty="0"/>
            <a:t>(n=11)</a:t>
          </a:r>
          <a:endParaRPr lang="ja-JP" altLang="en-US" sz="1800" dirty="0"/>
        </a:p>
      </cdr:txBody>
    </cdr:sp>
  </cdr:relSizeAnchor>
  <cdr:relSizeAnchor xmlns:cdr="http://schemas.openxmlformats.org/drawingml/2006/chartDrawing">
    <cdr:from>
      <cdr:x>0.07411</cdr:x>
      <cdr:y>0.62871</cdr:y>
    </cdr:from>
    <cdr:to>
      <cdr:x>0.17082</cdr:x>
      <cdr:y>0.69943</cdr:y>
    </cdr:to>
    <cdr:sp macro="" textlink="">
      <cdr:nvSpPr>
        <cdr:cNvPr id="4" name="テキスト ボックス 1"/>
        <cdr:cNvSpPr txBox="1"/>
      </cdr:nvSpPr>
      <cdr:spPr>
        <a:xfrm xmlns:a="http://schemas.openxmlformats.org/drawingml/2006/main">
          <a:off x="649857" y="3316733"/>
          <a:ext cx="847996" cy="3730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1800" dirty="0"/>
            <a:t>(n=22)</a:t>
          </a:r>
          <a:endParaRPr lang="ja-JP" altLang="en-US" sz="1800" dirty="0"/>
        </a:p>
      </cdr:txBody>
    </cdr:sp>
  </cdr:relSizeAnchor>
  <cdr:relSizeAnchor xmlns:cdr="http://schemas.openxmlformats.org/drawingml/2006/chartDrawing">
    <cdr:from>
      <cdr:x>0.07411</cdr:x>
      <cdr:y>0.47456</cdr:y>
    </cdr:from>
    <cdr:to>
      <cdr:x>0.17082</cdr:x>
      <cdr:y>0.54528</cdr:y>
    </cdr:to>
    <cdr:sp macro="" textlink="">
      <cdr:nvSpPr>
        <cdr:cNvPr id="5" name="テキスト ボックス 1"/>
        <cdr:cNvSpPr txBox="1"/>
      </cdr:nvSpPr>
      <cdr:spPr>
        <a:xfrm xmlns:a="http://schemas.openxmlformats.org/drawingml/2006/main">
          <a:off x="649857" y="2503512"/>
          <a:ext cx="847996" cy="3730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1800" dirty="0"/>
            <a:t>(n=11)</a:t>
          </a:r>
          <a:endParaRPr lang="ja-JP" altLang="en-US" sz="1800" dirty="0"/>
        </a:p>
      </cdr:txBody>
    </cdr:sp>
  </cdr:relSizeAnchor>
  <cdr:relSizeAnchor xmlns:cdr="http://schemas.openxmlformats.org/drawingml/2006/chartDrawing">
    <cdr:from>
      <cdr:x>0.07411</cdr:x>
      <cdr:y>0.31967</cdr:y>
    </cdr:from>
    <cdr:to>
      <cdr:x>0.17082</cdr:x>
      <cdr:y>0.39038</cdr:y>
    </cdr:to>
    <cdr:sp macro="" textlink="">
      <cdr:nvSpPr>
        <cdr:cNvPr id="6" name="テキスト ボックス 1"/>
        <cdr:cNvSpPr txBox="1"/>
      </cdr:nvSpPr>
      <cdr:spPr>
        <a:xfrm xmlns:a="http://schemas.openxmlformats.org/drawingml/2006/main">
          <a:off x="649857" y="1686410"/>
          <a:ext cx="847996" cy="37302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1800" dirty="0"/>
            <a:t>(n=9)</a:t>
          </a:r>
        </a:p>
        <a:p xmlns:a="http://schemas.openxmlformats.org/drawingml/2006/main">
          <a:endParaRPr lang="ja-JP" altLang="en-US" sz="1100" dirty="0"/>
        </a:p>
      </cdr:txBody>
    </cdr:sp>
  </cdr:relSizeAnchor>
  <cdr:relSizeAnchor xmlns:cdr="http://schemas.openxmlformats.org/drawingml/2006/chartDrawing">
    <cdr:from>
      <cdr:x>0.07411</cdr:x>
      <cdr:y>0.92929</cdr:y>
    </cdr:from>
    <cdr:to>
      <cdr:x>0.18435</cdr:x>
      <cdr:y>1</cdr:y>
    </cdr:to>
    <cdr:sp macro="" textlink="">
      <cdr:nvSpPr>
        <cdr:cNvPr id="7" name="テキスト ボックス 1"/>
        <cdr:cNvSpPr txBox="1"/>
      </cdr:nvSpPr>
      <cdr:spPr>
        <a:xfrm xmlns:a="http://schemas.openxmlformats.org/drawingml/2006/main">
          <a:off x="649857" y="4902423"/>
          <a:ext cx="966633" cy="37302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altLang="ja-JP" sz="1800" dirty="0"/>
            <a:t>(n=6)</a:t>
          </a:r>
          <a:endParaRPr lang="ja-JP" altLang="en-US" sz="1800" dirty="0"/>
        </a:p>
      </cdr:txBody>
    </cdr:sp>
  </cdr:relSizeAnchor>
  <cdr:relSizeAnchor xmlns:cdr="http://schemas.openxmlformats.org/drawingml/2006/chartDrawing">
    <cdr:from>
      <cdr:x>0.07411</cdr:x>
      <cdr:y>0.77205</cdr:y>
    </cdr:from>
    <cdr:to>
      <cdr:x>0.17082</cdr:x>
      <cdr:y>0.84276</cdr:y>
    </cdr:to>
    <cdr:sp macro="" textlink="">
      <cdr:nvSpPr>
        <cdr:cNvPr id="8" name="テキスト ボックス 1"/>
        <cdr:cNvSpPr txBox="1"/>
      </cdr:nvSpPr>
      <cdr:spPr>
        <a:xfrm xmlns:a="http://schemas.openxmlformats.org/drawingml/2006/main">
          <a:off x="649857" y="4072930"/>
          <a:ext cx="847996" cy="37302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1800" dirty="0"/>
            <a:t>(n=26)</a:t>
          </a:r>
          <a:endParaRPr lang="ja-JP" altLang="en-US" sz="1800" dirty="0"/>
        </a:p>
      </cdr:txBody>
    </cdr:sp>
  </cdr:relSizeAnchor>
  <cdr:relSizeAnchor xmlns:cdr="http://schemas.openxmlformats.org/drawingml/2006/chartDrawing">
    <cdr:from>
      <cdr:x>0.18371</cdr:x>
      <cdr:y>0.80697</cdr:y>
    </cdr:from>
    <cdr:to>
      <cdr:x>0.28429</cdr:x>
      <cdr:y>0.89848</cdr:y>
    </cdr:to>
    <cdr:sp macro="" textlink="">
      <cdr:nvSpPr>
        <cdr:cNvPr id="9" name="テキスト ボックス 8"/>
        <cdr:cNvSpPr txBox="1"/>
      </cdr:nvSpPr>
      <cdr:spPr>
        <a:xfrm xmlns:a="http://schemas.openxmlformats.org/drawingml/2006/main">
          <a:off x="1610829" y="4130300"/>
          <a:ext cx="881929" cy="4683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800" dirty="0">
              <a:solidFill>
                <a:schemeClr val="bg1"/>
              </a:solidFill>
            </a:rPr>
            <a:t>ほしい</a:t>
          </a:r>
        </a:p>
      </cdr:txBody>
    </cdr:sp>
  </cdr:relSizeAnchor>
  <cdr:relSizeAnchor xmlns:cdr="http://schemas.openxmlformats.org/drawingml/2006/chartDrawing">
    <cdr:from>
      <cdr:x>0.74573</cdr:x>
      <cdr:y>0.88729</cdr:y>
    </cdr:from>
    <cdr:to>
      <cdr:x>0.88977</cdr:x>
      <cdr:y>0.97409</cdr:y>
    </cdr:to>
    <cdr:sp macro="" textlink="">
      <cdr:nvSpPr>
        <cdr:cNvPr id="10" name="テキスト ボックス 1"/>
        <cdr:cNvSpPr txBox="1"/>
      </cdr:nvSpPr>
      <cdr:spPr>
        <a:xfrm xmlns:a="http://schemas.openxmlformats.org/drawingml/2006/main">
          <a:off x="6538857" y="4680878"/>
          <a:ext cx="1263006" cy="45790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1800" dirty="0"/>
            <a:t>ほしくない</a:t>
          </a:r>
        </a:p>
      </cdr:txBody>
    </cdr:sp>
  </cdr:relSizeAnchor>
  <cdr:relSizeAnchor xmlns:cdr="http://schemas.openxmlformats.org/drawingml/2006/chartDrawing">
    <cdr:from>
      <cdr:x>0.79271</cdr:x>
      <cdr:y>0.73319</cdr:y>
    </cdr:from>
    <cdr:to>
      <cdr:x>0.95609</cdr:x>
      <cdr:y>0.82526</cdr:y>
    </cdr:to>
    <cdr:sp macro="" textlink="">
      <cdr:nvSpPr>
        <cdr:cNvPr id="11" name="テキスト ボックス 1"/>
        <cdr:cNvSpPr txBox="1"/>
      </cdr:nvSpPr>
      <cdr:spPr>
        <a:xfrm xmlns:a="http://schemas.openxmlformats.org/drawingml/2006/main">
          <a:off x="6950853" y="3867931"/>
          <a:ext cx="1432588" cy="48571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1800" dirty="0"/>
            <a:t>わからない</a:t>
          </a:r>
        </a:p>
      </cdr:txBody>
    </cdr:sp>
  </cdr:relSizeAnchor>
  <cdr:relSizeAnchor xmlns:cdr="http://schemas.openxmlformats.org/drawingml/2006/chartDrawing">
    <cdr:from>
      <cdr:x>0.17876</cdr:x>
      <cdr:y>0.88432</cdr:y>
    </cdr:from>
    <cdr:to>
      <cdr:x>0.29608</cdr:x>
      <cdr:y>0.99202</cdr:y>
    </cdr:to>
    <cdr:sp macro="" textlink="">
      <cdr:nvSpPr>
        <cdr:cNvPr id="12" name="テキスト ボックス 11"/>
        <cdr:cNvSpPr txBox="1"/>
      </cdr:nvSpPr>
      <cdr:spPr>
        <a:xfrm xmlns:a="http://schemas.openxmlformats.org/drawingml/2006/main">
          <a:off x="1567431" y="4665167"/>
          <a:ext cx="1028714" cy="5681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800" dirty="0" smtClean="0">
              <a:solidFill>
                <a:schemeClr val="bg1"/>
              </a:solidFill>
            </a:rPr>
            <a:t>ほしい</a:t>
          </a:r>
          <a:endParaRPr lang="ja-JP" altLang="en-US" sz="1800" dirty="0">
            <a:solidFill>
              <a:schemeClr val="bg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3650CD0-DE00-2643-8A09-365220E2CDF5}" type="datetime1">
              <a:rPr kumimoji="1" lang="ja-JP" altLang="en-US" smtClean="0"/>
              <a:t>15/06/23</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E69DD6A-2305-2A45-BB90-C41C79FA3EB6}" type="slidenum">
              <a:rPr kumimoji="1" lang="ja-JP" altLang="en-US" smtClean="0"/>
              <a:t>‹#›</a:t>
            </a:fld>
            <a:endParaRPr kumimoji="1" lang="ja-JP" altLang="en-US"/>
          </a:p>
        </p:txBody>
      </p:sp>
    </p:spTree>
    <p:extLst>
      <p:ext uri="{BB962C8B-B14F-4D97-AF65-F5344CB8AC3E}">
        <p14:creationId xmlns:p14="http://schemas.microsoft.com/office/powerpoint/2010/main" val="176854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72B27B-199A-B449-B86F-5784B0526083}" type="datetime1">
              <a:rPr kumimoji="1" lang="ja-JP" altLang="en-US" smtClean="0"/>
              <a:t>15/06/23</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45116F-FF5A-4043-9FB0-F9ECBF280FAC}" type="slidenum">
              <a:rPr kumimoji="1" lang="ja-JP" altLang="en-US" smtClean="0"/>
              <a:t>‹#›</a:t>
            </a:fld>
            <a:endParaRPr kumimoji="1" lang="ja-JP" altLang="en-US"/>
          </a:p>
        </p:txBody>
      </p:sp>
    </p:spTree>
    <p:extLst>
      <p:ext uri="{BB962C8B-B14F-4D97-AF65-F5344CB8AC3E}">
        <p14:creationId xmlns:p14="http://schemas.microsoft.com/office/powerpoint/2010/main" val="415631463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 Id="rId3" Type="http://schemas.openxmlformats.org/officeDocument/2006/relationships/hyperlink" Target="http://www6.ocn.ne.jp/~tsukuba8/" TargetMode="Externa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3C670AA4-C2CF-3941-A0EC-EBCCCA4D7A1A}" type="slidenum">
              <a:rPr kumimoji="1" lang="ja-JP" altLang="en-US" smtClean="0"/>
              <a:t>1</a:t>
            </a:fld>
            <a:endParaRPr kumimoji="1" lang="ja-JP" altLang="en-US"/>
          </a:p>
        </p:txBody>
      </p:sp>
    </p:spTree>
    <p:extLst>
      <p:ext uri="{BB962C8B-B14F-4D97-AF65-F5344CB8AC3E}">
        <p14:creationId xmlns:p14="http://schemas.microsoft.com/office/powerpoint/2010/main" val="1488980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5DCC2BA-66C0-724B-B624-9AD089B8EAA7}" type="slidenum">
              <a:rPr kumimoji="1" lang="ja-JP" altLang="en-US" smtClean="0"/>
              <a:t>17</a:t>
            </a:fld>
            <a:endParaRPr kumimoji="1" lang="ja-JP" altLang="en-US"/>
          </a:p>
        </p:txBody>
      </p:sp>
    </p:spTree>
    <p:extLst>
      <p:ext uri="{BB962C8B-B14F-4D97-AF65-F5344CB8AC3E}">
        <p14:creationId xmlns:p14="http://schemas.microsoft.com/office/powerpoint/2010/main" val="2733884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アンケートのまとめ統一して入れたほうが</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5DCC2BA-66C0-724B-B624-9AD089B8EAA7}" type="slidenum">
              <a:rPr kumimoji="1" lang="ja-JP" altLang="en-US" smtClean="0"/>
              <a:t>18</a:t>
            </a:fld>
            <a:endParaRPr kumimoji="1" lang="ja-JP" altLang="en-US"/>
          </a:p>
        </p:txBody>
      </p:sp>
    </p:spTree>
    <p:extLst>
      <p:ext uri="{BB962C8B-B14F-4D97-AF65-F5344CB8AC3E}">
        <p14:creationId xmlns:p14="http://schemas.microsoft.com/office/powerpoint/2010/main" val="176908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有効数字</a:t>
            </a:r>
            <a:endParaRPr kumimoji="1" lang="en-US" altLang="ja-JP" dirty="0" smtClean="0"/>
          </a:p>
          <a:p>
            <a:r>
              <a:rPr kumimoji="1" lang="ja-JP" altLang="en-US" dirty="0" smtClean="0"/>
              <a:t>平方キロの２は右肩</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5DCC2BA-66C0-724B-B624-9AD089B8EAA7}" type="slidenum">
              <a:rPr kumimoji="1" lang="ja-JP" altLang="en-US" smtClean="0"/>
              <a:t>19</a:t>
            </a:fld>
            <a:endParaRPr kumimoji="1" lang="ja-JP" altLang="en-US"/>
          </a:p>
        </p:txBody>
      </p:sp>
    </p:spTree>
    <p:extLst>
      <p:ext uri="{BB962C8B-B14F-4D97-AF65-F5344CB8AC3E}">
        <p14:creationId xmlns:p14="http://schemas.microsoft.com/office/powerpoint/2010/main" val="734779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3C3E076-5BBF-6D46-BC25-F427C313DDD0}" type="slidenum">
              <a:rPr kumimoji="1" lang="ja-JP" altLang="en-US" smtClean="0"/>
              <a:t>20</a:t>
            </a:fld>
            <a:endParaRPr kumimoji="1" lang="ja-JP" altLang="en-US"/>
          </a:p>
        </p:txBody>
      </p:sp>
    </p:spTree>
    <p:extLst>
      <p:ext uri="{BB962C8B-B14F-4D97-AF65-F5344CB8AC3E}">
        <p14:creationId xmlns:p14="http://schemas.microsoft.com/office/powerpoint/2010/main" val="944777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非都市部＝つくば？</a:t>
            </a:r>
            <a:endParaRPr kumimoji="1" lang="ja-JP" altLang="en-US" dirty="0"/>
          </a:p>
        </p:txBody>
      </p:sp>
      <p:sp>
        <p:nvSpPr>
          <p:cNvPr id="4" name="スライド番号プレースホルダー 3"/>
          <p:cNvSpPr>
            <a:spLocks noGrp="1"/>
          </p:cNvSpPr>
          <p:nvPr>
            <p:ph type="sldNum" sz="quarter" idx="10"/>
          </p:nvPr>
        </p:nvSpPr>
        <p:spPr/>
        <p:txBody>
          <a:bodyPr/>
          <a:lstStyle/>
          <a:p>
            <a:fld id="{F5DCC2BA-66C0-724B-B624-9AD089B8EAA7}" type="slidenum">
              <a:rPr kumimoji="1" lang="ja-JP" altLang="en-US" smtClean="0"/>
              <a:t>21</a:t>
            </a:fld>
            <a:endParaRPr kumimoji="1" lang="ja-JP" altLang="en-US"/>
          </a:p>
        </p:txBody>
      </p:sp>
    </p:spTree>
    <p:extLst>
      <p:ext uri="{BB962C8B-B14F-4D97-AF65-F5344CB8AC3E}">
        <p14:creationId xmlns:p14="http://schemas.microsoft.com/office/powerpoint/2010/main" val="3050704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5DCC2BA-66C0-724B-B624-9AD089B8EAA7}" type="slidenum">
              <a:rPr kumimoji="1" lang="ja-JP" altLang="en-US" smtClean="0"/>
              <a:t>22</a:t>
            </a:fld>
            <a:endParaRPr kumimoji="1" lang="ja-JP" altLang="en-US"/>
          </a:p>
        </p:txBody>
      </p:sp>
    </p:spTree>
    <p:extLst>
      <p:ext uri="{BB962C8B-B14F-4D97-AF65-F5344CB8AC3E}">
        <p14:creationId xmlns:p14="http://schemas.microsoft.com/office/powerpoint/2010/main" val="33785216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「つくばに」お墓が欲しいかと言わないとわからん</a:t>
            </a:r>
            <a:endParaRPr kumimoji="1" lang="ja-JP" altLang="en-US" dirty="0"/>
          </a:p>
        </p:txBody>
      </p:sp>
      <p:sp>
        <p:nvSpPr>
          <p:cNvPr id="4" name="スライド番号プレースホルダー 3"/>
          <p:cNvSpPr>
            <a:spLocks noGrp="1"/>
          </p:cNvSpPr>
          <p:nvPr>
            <p:ph type="sldNum" sz="quarter" idx="10"/>
          </p:nvPr>
        </p:nvSpPr>
        <p:spPr/>
        <p:txBody>
          <a:bodyPr/>
          <a:lstStyle/>
          <a:p>
            <a:fld id="{F5DCC2BA-66C0-724B-B624-9AD089B8EAA7}" type="slidenum">
              <a:rPr kumimoji="1" lang="ja-JP" altLang="en-US" smtClean="0"/>
              <a:t>23</a:t>
            </a:fld>
            <a:endParaRPr kumimoji="1" lang="ja-JP" altLang="en-US"/>
          </a:p>
        </p:txBody>
      </p:sp>
    </p:spTree>
    <p:extLst>
      <p:ext uri="{BB962C8B-B14F-4D97-AF65-F5344CB8AC3E}">
        <p14:creationId xmlns:p14="http://schemas.microsoft.com/office/powerpoint/2010/main" val="3550153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やっぱりお墓は近くに欲しいの根拠のスライド</a:t>
            </a:r>
            <a:r>
              <a:rPr kumimoji="1" lang="en-US" altLang="ja-JP" dirty="0" smtClean="0"/>
              <a:t>→</a:t>
            </a:r>
            <a:r>
              <a:rPr kumimoji="1" lang="ja-JP" altLang="en-US" dirty="0" smtClean="0"/>
              <a:t>出身地域</a:t>
            </a:r>
            <a:r>
              <a:rPr kumimoji="1" lang="en-US" altLang="ja-JP" dirty="0" smtClean="0"/>
              <a:t>×</a:t>
            </a:r>
            <a:r>
              <a:rPr kumimoji="1" lang="ja-JP" altLang="en-US" dirty="0" smtClean="0"/>
              <a:t>つくばにお墓がほしいか</a:t>
            </a:r>
            <a:endParaRPr kumimoji="1" lang="en-US" altLang="ja-JP" dirty="0" smtClean="0"/>
          </a:p>
          <a:p>
            <a:r>
              <a:rPr kumimoji="1" lang="ja-JP" altLang="en-US" dirty="0" smtClean="0"/>
              <a:t>をどこに持ってくるか</a:t>
            </a:r>
            <a:endParaRPr kumimoji="1" lang="ja-JP" altLang="en-US" dirty="0"/>
          </a:p>
        </p:txBody>
      </p:sp>
      <p:sp>
        <p:nvSpPr>
          <p:cNvPr id="4" name="スライド番号プレースホルダー 3"/>
          <p:cNvSpPr>
            <a:spLocks noGrp="1"/>
          </p:cNvSpPr>
          <p:nvPr>
            <p:ph type="sldNum" sz="quarter" idx="10"/>
          </p:nvPr>
        </p:nvSpPr>
        <p:spPr/>
        <p:txBody>
          <a:bodyPr/>
          <a:lstStyle/>
          <a:p>
            <a:fld id="{F5DCC2BA-66C0-724B-B624-9AD089B8EAA7}" type="slidenum">
              <a:rPr kumimoji="1" lang="ja-JP" altLang="en-US" smtClean="0"/>
              <a:t>24</a:t>
            </a:fld>
            <a:endParaRPr kumimoji="1" lang="ja-JP" altLang="en-US"/>
          </a:p>
        </p:txBody>
      </p:sp>
    </p:spTree>
    <p:extLst>
      <p:ext uri="{BB962C8B-B14F-4D97-AF65-F5344CB8AC3E}">
        <p14:creationId xmlns:p14="http://schemas.microsoft.com/office/powerpoint/2010/main" val="3816400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余ってることもっと強調</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5DCC2BA-66C0-724B-B624-9AD089B8EAA7}" type="slidenum">
              <a:rPr kumimoji="1" lang="ja-JP" altLang="en-US" smtClean="0"/>
              <a:t>25</a:t>
            </a:fld>
            <a:endParaRPr kumimoji="1" lang="ja-JP" altLang="en-US"/>
          </a:p>
        </p:txBody>
      </p:sp>
    </p:spTree>
    <p:extLst>
      <p:ext uri="{BB962C8B-B14F-4D97-AF65-F5344CB8AC3E}">
        <p14:creationId xmlns:p14="http://schemas.microsoft.com/office/powerpoint/2010/main" val="879532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5DCC2BA-66C0-724B-B624-9AD089B8EAA7}" type="slidenum">
              <a:rPr kumimoji="1" lang="ja-JP" altLang="en-US" smtClean="0"/>
              <a:t>26</a:t>
            </a:fld>
            <a:endParaRPr kumimoji="1" lang="ja-JP" altLang="en-US"/>
          </a:p>
        </p:txBody>
      </p:sp>
    </p:spTree>
    <p:extLst>
      <p:ext uri="{BB962C8B-B14F-4D97-AF65-F5344CB8AC3E}">
        <p14:creationId xmlns:p14="http://schemas.microsoft.com/office/powerpoint/2010/main" val="4047118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C670AA4-C2CF-3941-A0EC-EBCCCA4D7A1A}" type="slidenum">
              <a:rPr kumimoji="1" lang="ja-JP" altLang="en-US" smtClean="0"/>
              <a:t>2</a:t>
            </a:fld>
            <a:endParaRPr kumimoji="1" lang="ja-JP" altLang="en-US"/>
          </a:p>
        </p:txBody>
      </p:sp>
    </p:spTree>
    <p:extLst>
      <p:ext uri="{BB962C8B-B14F-4D97-AF65-F5344CB8AC3E}">
        <p14:creationId xmlns:p14="http://schemas.microsoft.com/office/powerpoint/2010/main" val="30707284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F5DCC2BA-66C0-724B-B624-9AD089B8EAA7}" type="slidenum">
              <a:rPr kumimoji="1" lang="ja-JP" altLang="en-US" smtClean="0"/>
              <a:t>28</a:t>
            </a:fld>
            <a:endParaRPr kumimoji="1" lang="ja-JP" altLang="en-US"/>
          </a:p>
        </p:txBody>
      </p:sp>
    </p:spTree>
    <p:extLst>
      <p:ext uri="{BB962C8B-B14F-4D97-AF65-F5344CB8AC3E}">
        <p14:creationId xmlns:p14="http://schemas.microsoft.com/office/powerpoint/2010/main" val="2893140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色薄くするの統一</a:t>
            </a:r>
            <a:endParaRPr kumimoji="1" lang="ja-JP" altLang="en-US" dirty="0"/>
          </a:p>
        </p:txBody>
      </p:sp>
      <p:sp>
        <p:nvSpPr>
          <p:cNvPr id="4" name="スライド番号プレースホルダー 3"/>
          <p:cNvSpPr>
            <a:spLocks noGrp="1"/>
          </p:cNvSpPr>
          <p:nvPr>
            <p:ph type="sldNum" sz="quarter" idx="10"/>
          </p:nvPr>
        </p:nvSpPr>
        <p:spPr/>
        <p:txBody>
          <a:bodyPr/>
          <a:lstStyle/>
          <a:p>
            <a:fld id="{2C1F95EE-8858-F34A-B777-BA87086120F5}" type="slidenum">
              <a:rPr kumimoji="1" lang="ja-JP" altLang="en-US" smtClean="0"/>
              <a:t>29</a:t>
            </a:fld>
            <a:endParaRPr kumimoji="1" lang="ja-JP" altLang="en-US"/>
          </a:p>
        </p:txBody>
      </p:sp>
    </p:spTree>
    <p:extLst>
      <p:ext uri="{BB962C8B-B14F-4D97-AF65-F5344CB8AC3E}">
        <p14:creationId xmlns:p14="http://schemas.microsoft.com/office/powerpoint/2010/main" val="1322154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２０３５年で人口構造が変わる</a:t>
            </a:r>
            <a:r>
              <a:rPr kumimoji="1" lang="en-US" altLang="ja-JP" dirty="0" smtClean="0"/>
              <a:t>→</a:t>
            </a:r>
            <a:r>
              <a:rPr kumimoji="1" lang="ja-JP" altLang="en-US" dirty="0" smtClean="0"/>
              <a:t>今の予測式をそのまま当てはめるのには無理がある</a:t>
            </a:r>
            <a:r>
              <a:rPr kumimoji="1" lang="en-US" altLang="ja-JP" dirty="0" smtClean="0"/>
              <a:t>→</a:t>
            </a:r>
            <a:r>
              <a:rPr kumimoji="1" lang="ja-JP" altLang="en-US" dirty="0" smtClean="0"/>
              <a:t>それ以降の死者の予備軍である学生アンケートから出した</a:t>
            </a:r>
            <a:endParaRPr kumimoji="1" lang="ja-JP" altLang="en-US" dirty="0"/>
          </a:p>
        </p:txBody>
      </p:sp>
      <p:sp>
        <p:nvSpPr>
          <p:cNvPr id="4" name="スライド番号プレースホルダー 3"/>
          <p:cNvSpPr>
            <a:spLocks noGrp="1"/>
          </p:cNvSpPr>
          <p:nvPr>
            <p:ph type="sldNum" sz="quarter" idx="10"/>
          </p:nvPr>
        </p:nvSpPr>
        <p:spPr/>
        <p:txBody>
          <a:bodyPr/>
          <a:lstStyle/>
          <a:p>
            <a:fld id="{2C1F95EE-8858-F34A-B777-BA87086120F5}" type="slidenum">
              <a:rPr kumimoji="1" lang="ja-JP" altLang="en-US" smtClean="0"/>
              <a:t>30</a:t>
            </a:fld>
            <a:endParaRPr kumimoji="1" lang="ja-JP" altLang="en-US"/>
          </a:p>
        </p:txBody>
      </p:sp>
    </p:spTree>
    <p:extLst>
      <p:ext uri="{BB962C8B-B14F-4D97-AF65-F5344CB8AC3E}">
        <p14:creationId xmlns:p14="http://schemas.microsoft.com/office/powerpoint/2010/main" val="13221544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２０３５年のくだり視覚的にいれたほうがいい</a:t>
            </a:r>
            <a:endParaRPr kumimoji="1" lang="ja-JP" altLang="en-US" dirty="0"/>
          </a:p>
        </p:txBody>
      </p:sp>
      <p:sp>
        <p:nvSpPr>
          <p:cNvPr id="4" name="スライド番号プレースホルダー 3"/>
          <p:cNvSpPr>
            <a:spLocks noGrp="1"/>
          </p:cNvSpPr>
          <p:nvPr>
            <p:ph type="sldNum" sz="quarter" idx="10"/>
          </p:nvPr>
        </p:nvSpPr>
        <p:spPr/>
        <p:txBody>
          <a:bodyPr/>
          <a:lstStyle/>
          <a:p>
            <a:fld id="{F5DCC2BA-66C0-724B-B624-9AD089B8EAA7}" type="slidenum">
              <a:rPr kumimoji="1" lang="ja-JP" altLang="en-US" smtClean="0"/>
              <a:t>31</a:t>
            </a:fld>
            <a:endParaRPr kumimoji="1" lang="ja-JP" altLang="en-US"/>
          </a:p>
        </p:txBody>
      </p:sp>
    </p:spTree>
    <p:extLst>
      <p:ext uri="{BB962C8B-B14F-4D97-AF65-F5344CB8AC3E}">
        <p14:creationId xmlns:p14="http://schemas.microsoft.com/office/powerpoint/2010/main" val="5770860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smtClean="0"/>
              <a:t>Etc</a:t>
            </a:r>
            <a:r>
              <a:rPr kumimoji="1" lang="ja-JP" altLang="en-US" dirty="0" smtClean="0"/>
              <a:t>ってかかない方がいい</a:t>
            </a:r>
            <a:endParaRPr kumimoji="1" lang="ja-JP" altLang="en-US" dirty="0"/>
          </a:p>
        </p:txBody>
      </p:sp>
      <p:sp>
        <p:nvSpPr>
          <p:cNvPr id="4" name="スライド番号プレースホルダー 3"/>
          <p:cNvSpPr>
            <a:spLocks noGrp="1"/>
          </p:cNvSpPr>
          <p:nvPr>
            <p:ph type="sldNum" sz="quarter" idx="10"/>
          </p:nvPr>
        </p:nvSpPr>
        <p:spPr/>
        <p:txBody>
          <a:bodyPr/>
          <a:lstStyle/>
          <a:p>
            <a:fld id="{2C1F95EE-8858-F34A-B777-BA87086120F5}" type="slidenum">
              <a:rPr kumimoji="1" lang="ja-JP" altLang="en-US" smtClean="0"/>
              <a:t>32</a:t>
            </a:fld>
            <a:endParaRPr kumimoji="1" lang="ja-JP" altLang="en-US"/>
          </a:p>
        </p:txBody>
      </p:sp>
    </p:spTree>
    <p:extLst>
      <p:ext uri="{BB962C8B-B14F-4D97-AF65-F5344CB8AC3E}">
        <p14:creationId xmlns:p14="http://schemas.microsoft.com/office/powerpoint/2010/main" val="13221544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多く見積もっての根拠は？書かない方がいい</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2C1F95EE-8858-F34A-B777-BA87086120F5}" type="slidenum">
              <a:rPr kumimoji="1" lang="ja-JP" altLang="en-US" smtClean="0"/>
              <a:t>33</a:t>
            </a:fld>
            <a:endParaRPr kumimoji="1" lang="ja-JP" altLang="en-US"/>
          </a:p>
        </p:txBody>
      </p:sp>
    </p:spTree>
    <p:extLst>
      <p:ext uri="{BB962C8B-B14F-4D97-AF65-F5344CB8AC3E}">
        <p14:creationId xmlns:p14="http://schemas.microsoft.com/office/powerpoint/2010/main" val="13221544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C1F95EE-8858-F34A-B777-BA87086120F5}" type="slidenum">
              <a:rPr kumimoji="1" lang="ja-JP" altLang="en-US" smtClean="0"/>
              <a:t>34</a:t>
            </a:fld>
            <a:endParaRPr kumimoji="1" lang="ja-JP" altLang="en-US"/>
          </a:p>
        </p:txBody>
      </p:sp>
    </p:spTree>
    <p:extLst>
      <p:ext uri="{BB962C8B-B14F-4D97-AF65-F5344CB8AC3E}">
        <p14:creationId xmlns:p14="http://schemas.microsoft.com/office/powerpoint/2010/main" val="13221544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dirty="0" smtClean="0"/>
              <a:t>色薄くするの統一</a:t>
            </a:r>
          </a:p>
          <a:p>
            <a:endParaRPr kumimoji="1" lang="ja-JP" altLang="en-US" dirty="0"/>
          </a:p>
        </p:txBody>
      </p:sp>
      <p:sp>
        <p:nvSpPr>
          <p:cNvPr id="4" name="スライド番号プレースホルダー 3"/>
          <p:cNvSpPr>
            <a:spLocks noGrp="1"/>
          </p:cNvSpPr>
          <p:nvPr>
            <p:ph type="sldNum" sz="quarter" idx="10"/>
          </p:nvPr>
        </p:nvSpPr>
        <p:spPr/>
        <p:txBody>
          <a:bodyPr/>
          <a:lstStyle/>
          <a:p>
            <a:fld id="{2C1F95EE-8858-F34A-B777-BA87086120F5}" type="slidenum">
              <a:rPr kumimoji="1" lang="ja-JP" altLang="en-US" smtClean="0"/>
              <a:t>35</a:t>
            </a:fld>
            <a:endParaRPr kumimoji="1" lang="ja-JP" altLang="en-US"/>
          </a:p>
        </p:txBody>
      </p:sp>
    </p:spTree>
    <p:extLst>
      <p:ext uri="{BB962C8B-B14F-4D97-AF65-F5344CB8AC3E}">
        <p14:creationId xmlns:p14="http://schemas.microsoft.com/office/powerpoint/2010/main" val="13221544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A433D8AC-0513-436E-8416-9453E5EAD3EC}" type="slidenum">
              <a:rPr kumimoji="1" lang="ja-JP" altLang="en-US" smtClean="0"/>
              <a:t>36</a:t>
            </a:fld>
            <a:endParaRPr kumimoji="1" lang="ja-JP" altLang="en-US"/>
          </a:p>
        </p:txBody>
      </p:sp>
    </p:spTree>
    <p:extLst>
      <p:ext uri="{BB962C8B-B14F-4D97-AF65-F5344CB8AC3E}">
        <p14:creationId xmlns:p14="http://schemas.microsoft.com/office/powerpoint/2010/main" val="33351531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C1F95EE-8858-F34A-B777-BA87086120F5}" type="slidenum">
              <a:rPr kumimoji="1" lang="ja-JP" altLang="en-US" smtClean="0"/>
              <a:t>37</a:t>
            </a:fld>
            <a:endParaRPr kumimoji="1" lang="ja-JP" altLang="en-US"/>
          </a:p>
        </p:txBody>
      </p:sp>
    </p:spTree>
    <p:extLst>
      <p:ext uri="{BB962C8B-B14F-4D97-AF65-F5344CB8AC3E}">
        <p14:creationId xmlns:p14="http://schemas.microsoft.com/office/powerpoint/2010/main" val="1322154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5DCC2BA-66C0-724B-B624-9AD089B8EAA7}" type="slidenum">
              <a:rPr kumimoji="1" lang="ja-JP" altLang="en-US" smtClean="0"/>
              <a:t>3</a:t>
            </a:fld>
            <a:endParaRPr kumimoji="1" lang="ja-JP" altLang="en-US"/>
          </a:p>
        </p:txBody>
      </p:sp>
    </p:spTree>
    <p:extLst>
      <p:ext uri="{BB962C8B-B14F-4D97-AF65-F5344CB8AC3E}">
        <p14:creationId xmlns:p14="http://schemas.microsoft.com/office/powerpoint/2010/main" val="36788659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詳細はレジュメをご覧くださいっていうべき</a:t>
            </a:r>
            <a:endParaRPr kumimoji="1" lang="en-US" altLang="ja-JP" dirty="0" smtClean="0"/>
          </a:p>
          <a:p>
            <a:r>
              <a:rPr kumimoji="1" lang="ja-JP" altLang="en-US" dirty="0" smtClean="0"/>
              <a:t>レジュメと数字合わせる</a:t>
            </a:r>
            <a:endParaRPr kumimoji="1" lang="en-US" altLang="ja-JP" dirty="0" smtClean="0"/>
          </a:p>
          <a:p>
            <a:r>
              <a:rPr kumimoji="1" lang="ja-JP" altLang="en-US" dirty="0" smtClean="0"/>
              <a:t>空き区画と言うべき</a:t>
            </a:r>
            <a:endParaRPr kumimoji="1" lang="ja-JP" altLang="en-US" dirty="0"/>
          </a:p>
        </p:txBody>
      </p:sp>
      <p:sp>
        <p:nvSpPr>
          <p:cNvPr id="4" name="スライド番号プレースホルダー 3"/>
          <p:cNvSpPr>
            <a:spLocks noGrp="1"/>
          </p:cNvSpPr>
          <p:nvPr>
            <p:ph type="sldNum" sz="quarter" idx="10"/>
          </p:nvPr>
        </p:nvSpPr>
        <p:spPr/>
        <p:txBody>
          <a:bodyPr/>
          <a:lstStyle/>
          <a:p>
            <a:fld id="{F5DCC2BA-66C0-724B-B624-9AD089B8EAA7}" type="slidenum">
              <a:rPr kumimoji="1" lang="ja-JP" altLang="en-US" smtClean="0"/>
              <a:t>38</a:t>
            </a:fld>
            <a:endParaRPr kumimoji="1" lang="ja-JP" altLang="en-US"/>
          </a:p>
        </p:txBody>
      </p:sp>
    </p:spTree>
    <p:extLst>
      <p:ext uri="{BB962C8B-B14F-4D97-AF65-F5344CB8AC3E}">
        <p14:creationId xmlns:p14="http://schemas.microsoft.com/office/powerpoint/2010/main" val="33938579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C1F95EE-8858-F34A-B777-BA87086120F5}" type="slidenum">
              <a:rPr kumimoji="1" lang="ja-JP" altLang="en-US" smtClean="0"/>
              <a:t>39</a:t>
            </a:fld>
            <a:endParaRPr kumimoji="1" lang="ja-JP" altLang="en-US"/>
          </a:p>
        </p:txBody>
      </p:sp>
    </p:spTree>
    <p:extLst>
      <p:ext uri="{BB962C8B-B14F-4D97-AF65-F5344CB8AC3E}">
        <p14:creationId xmlns:p14="http://schemas.microsoft.com/office/powerpoint/2010/main" val="13221544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割合質問が来た時の根拠</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5DCC2BA-66C0-724B-B624-9AD089B8EAA7}" type="slidenum">
              <a:rPr kumimoji="1" lang="ja-JP" altLang="en-US" smtClean="0"/>
              <a:t>40</a:t>
            </a:fld>
            <a:endParaRPr kumimoji="1" lang="ja-JP" altLang="en-US"/>
          </a:p>
        </p:txBody>
      </p:sp>
    </p:spTree>
    <p:extLst>
      <p:ext uri="{BB962C8B-B14F-4D97-AF65-F5344CB8AC3E}">
        <p14:creationId xmlns:p14="http://schemas.microsoft.com/office/powerpoint/2010/main" val="10179530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5DCC2BA-66C0-724B-B624-9AD089B8EAA7}" type="slidenum">
              <a:rPr kumimoji="1" lang="ja-JP" altLang="en-US" smtClean="0"/>
              <a:t>41</a:t>
            </a:fld>
            <a:endParaRPr kumimoji="1" lang="ja-JP" altLang="en-US"/>
          </a:p>
        </p:txBody>
      </p:sp>
    </p:spTree>
    <p:extLst>
      <p:ext uri="{BB962C8B-B14F-4D97-AF65-F5344CB8AC3E}">
        <p14:creationId xmlns:p14="http://schemas.microsoft.com/office/powerpoint/2010/main" val="6451056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F5DCC2BA-66C0-724B-B624-9AD089B8EAA7}" type="slidenum">
              <a:rPr kumimoji="1" lang="ja-JP" altLang="en-US" smtClean="0"/>
              <a:t>42</a:t>
            </a:fld>
            <a:endParaRPr kumimoji="1" lang="ja-JP" altLang="en-US"/>
          </a:p>
        </p:txBody>
      </p:sp>
    </p:spTree>
    <p:extLst>
      <p:ext uri="{BB962C8B-B14F-4D97-AF65-F5344CB8AC3E}">
        <p14:creationId xmlns:p14="http://schemas.microsoft.com/office/powerpoint/2010/main" val="29451779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745116F-FF5A-4043-9FB0-F9ECBF280FAC}" type="slidenum">
              <a:rPr kumimoji="1" lang="ja-JP" altLang="en-US" smtClean="0"/>
              <a:t>43</a:t>
            </a:fld>
            <a:endParaRPr kumimoji="1" lang="ja-JP" altLang="en-US"/>
          </a:p>
        </p:txBody>
      </p:sp>
    </p:spTree>
    <p:extLst>
      <p:ext uri="{BB962C8B-B14F-4D97-AF65-F5344CB8AC3E}">
        <p14:creationId xmlns:p14="http://schemas.microsoft.com/office/powerpoint/2010/main" val="9723668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外からつくばに来た人で、なおかつつくばが好きな人のでーた？</a:t>
            </a:r>
            <a:endParaRPr kumimoji="1" lang="en-US" altLang="ja-JP" dirty="0" smtClean="0"/>
          </a:p>
          <a:p>
            <a:r>
              <a:rPr kumimoji="1" lang="ja-JP" altLang="en-US" dirty="0" smtClean="0"/>
              <a:t>その情報を入れる</a:t>
            </a:r>
            <a:endParaRPr kumimoji="1" lang="en-US" altLang="ja-JP" dirty="0" smtClean="0"/>
          </a:p>
          <a:p>
            <a:r>
              <a:rPr kumimoji="1" lang="ja-JP" altLang="en-US" dirty="0" smtClean="0"/>
              <a:t>凡例３回言ってる人はどっちに入るの？</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BE0ABFEB-DF1B-C24F-8F5E-A05CF2268BC1}" type="slidenum">
              <a:rPr kumimoji="1" lang="ja-JP" altLang="en-US" smtClean="0"/>
              <a:t>44</a:t>
            </a:fld>
            <a:endParaRPr kumimoji="1" lang="ja-JP" altLang="en-US"/>
          </a:p>
        </p:txBody>
      </p:sp>
    </p:spTree>
    <p:extLst>
      <p:ext uri="{BB962C8B-B14F-4D97-AF65-F5344CB8AC3E}">
        <p14:creationId xmlns:p14="http://schemas.microsoft.com/office/powerpoint/2010/main" val="32776772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３つの条件の根拠になるスライドが前のスライド</a:t>
            </a:r>
            <a:endParaRPr kumimoji="1" lang="en-US" altLang="ja-JP" dirty="0" smtClean="0"/>
          </a:p>
          <a:p>
            <a:r>
              <a:rPr kumimoji="1" lang="ja-JP" altLang="en-US" dirty="0" smtClean="0"/>
              <a:t>樹木葬やっぱり唐突</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2C1F95EE-8858-F34A-B777-BA87086120F5}" type="slidenum">
              <a:rPr kumimoji="1" lang="ja-JP" altLang="en-US" smtClean="0"/>
              <a:t>45</a:t>
            </a:fld>
            <a:endParaRPr kumimoji="1" lang="ja-JP" altLang="en-US"/>
          </a:p>
        </p:txBody>
      </p:sp>
    </p:spTree>
    <p:extLst>
      <p:ext uri="{BB962C8B-B14F-4D97-AF65-F5344CB8AC3E}">
        <p14:creationId xmlns:p14="http://schemas.microsoft.com/office/powerpoint/2010/main" val="13221544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３つの条件の根拠になるスライドが前のスライド</a:t>
            </a:r>
            <a:endParaRPr kumimoji="1" lang="en-US" altLang="ja-JP" dirty="0" smtClean="0"/>
          </a:p>
          <a:p>
            <a:r>
              <a:rPr kumimoji="1" lang="ja-JP" altLang="en-US" dirty="0" smtClean="0"/>
              <a:t>樹木葬やっぱり唐突</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2C1F95EE-8858-F34A-B777-BA87086120F5}" type="slidenum">
              <a:rPr kumimoji="1" lang="ja-JP" altLang="en-US" smtClean="0"/>
              <a:t>46</a:t>
            </a:fld>
            <a:endParaRPr kumimoji="1" lang="ja-JP" altLang="en-US"/>
          </a:p>
        </p:txBody>
      </p:sp>
    </p:spTree>
    <p:extLst>
      <p:ext uri="{BB962C8B-B14F-4D97-AF65-F5344CB8AC3E}">
        <p14:creationId xmlns:p14="http://schemas.microsoft.com/office/powerpoint/2010/main" val="13221544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３つの条件の根拠になるスライドが前のスライド</a:t>
            </a:r>
            <a:endParaRPr kumimoji="1" lang="en-US" altLang="ja-JP" dirty="0" smtClean="0"/>
          </a:p>
          <a:p>
            <a:r>
              <a:rPr kumimoji="1" lang="ja-JP" altLang="en-US" dirty="0" smtClean="0"/>
              <a:t>樹木葬やっぱり唐突</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2C1F95EE-8858-F34A-B777-BA87086120F5}" type="slidenum">
              <a:rPr kumimoji="1" lang="ja-JP" altLang="en-US" smtClean="0"/>
              <a:t>47</a:t>
            </a:fld>
            <a:endParaRPr kumimoji="1" lang="ja-JP" altLang="en-US"/>
          </a:p>
        </p:txBody>
      </p:sp>
    </p:spTree>
    <p:extLst>
      <p:ext uri="{BB962C8B-B14F-4D97-AF65-F5344CB8AC3E}">
        <p14:creationId xmlns:p14="http://schemas.microsoft.com/office/powerpoint/2010/main" val="1322154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流れ突然</a:t>
            </a:r>
            <a:endParaRPr kumimoji="1" lang="ja-JP" altLang="en-US" dirty="0"/>
          </a:p>
        </p:txBody>
      </p:sp>
      <p:sp>
        <p:nvSpPr>
          <p:cNvPr id="4" name="スライド番号プレースホルダー 3"/>
          <p:cNvSpPr>
            <a:spLocks noGrp="1"/>
          </p:cNvSpPr>
          <p:nvPr>
            <p:ph type="sldNum" sz="quarter" idx="10"/>
          </p:nvPr>
        </p:nvSpPr>
        <p:spPr/>
        <p:txBody>
          <a:bodyPr/>
          <a:lstStyle/>
          <a:p>
            <a:fld id="{F5DCC2BA-66C0-724B-B624-9AD089B8EAA7}" type="slidenum">
              <a:rPr kumimoji="1" lang="ja-JP" altLang="en-US" smtClean="0"/>
              <a:t>8</a:t>
            </a:fld>
            <a:endParaRPr kumimoji="1" lang="ja-JP" altLang="en-US"/>
          </a:p>
        </p:txBody>
      </p:sp>
    </p:spTree>
    <p:extLst>
      <p:ext uri="{BB962C8B-B14F-4D97-AF65-F5344CB8AC3E}">
        <p14:creationId xmlns:p14="http://schemas.microsoft.com/office/powerpoint/2010/main" val="28989586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すごい場所とコストかかりそうなイラスト（一人用だと思った）</a:t>
            </a:r>
            <a:endParaRPr kumimoji="1" lang="en-US" altLang="ja-JP" dirty="0" smtClean="0"/>
          </a:p>
          <a:p>
            <a:r>
              <a:rPr kumimoji="1" lang="ja-JP" altLang="en-US" dirty="0" smtClean="0"/>
              <a:t>樹木葬のこと詳しく説明したほうがいいかもと思ったまりこ（骨掘り起こせるの？とか）</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5DCC2BA-66C0-724B-B624-9AD089B8EAA7}" type="slidenum">
              <a:rPr kumimoji="1" lang="ja-JP" altLang="en-US" smtClean="0"/>
              <a:t>48</a:t>
            </a:fld>
            <a:endParaRPr kumimoji="1" lang="ja-JP" altLang="en-US"/>
          </a:p>
        </p:txBody>
      </p:sp>
    </p:spTree>
    <p:extLst>
      <p:ext uri="{BB962C8B-B14F-4D97-AF65-F5344CB8AC3E}">
        <p14:creationId xmlns:p14="http://schemas.microsoft.com/office/powerpoint/2010/main" val="30241455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すごい場所とコストかかりそうなイラスト（一人用だと思った）</a:t>
            </a:r>
            <a:endParaRPr kumimoji="1" lang="en-US" altLang="ja-JP" dirty="0" smtClean="0"/>
          </a:p>
          <a:p>
            <a:r>
              <a:rPr kumimoji="1" lang="ja-JP" altLang="en-US" dirty="0" smtClean="0"/>
              <a:t>樹木葬のこと詳しく説明したほうがいいかもと思ったまりこ（骨掘り起こせるの？とか）</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5DCC2BA-66C0-724B-B624-9AD089B8EAA7}" type="slidenum">
              <a:rPr kumimoji="1" lang="ja-JP" altLang="en-US" smtClean="0"/>
              <a:t>49</a:t>
            </a:fld>
            <a:endParaRPr kumimoji="1" lang="ja-JP" altLang="en-US"/>
          </a:p>
        </p:txBody>
      </p:sp>
    </p:spTree>
    <p:extLst>
      <p:ext uri="{BB962C8B-B14F-4D97-AF65-F5344CB8AC3E}">
        <p14:creationId xmlns:p14="http://schemas.microsoft.com/office/powerpoint/2010/main" val="30241455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墓石屋さん反対するのでは？</a:t>
            </a:r>
            <a:endParaRPr kumimoji="1" lang="en-US" altLang="ja-JP" dirty="0" smtClean="0"/>
          </a:p>
          <a:p>
            <a:r>
              <a:rPr kumimoji="1" lang="ja-JP" altLang="en-US" dirty="0" smtClean="0"/>
              <a:t>どこに樹木葬つくるの？</a:t>
            </a:r>
            <a:endParaRPr kumimoji="1" lang="en-US" altLang="ja-JP" dirty="0" smtClean="0"/>
          </a:p>
          <a:p>
            <a:r>
              <a:rPr kumimoji="1" lang="ja-JP" altLang="en-US" dirty="0" smtClean="0"/>
              <a:t>民営の霊園側にメリットある？</a:t>
            </a:r>
            <a:endParaRPr kumimoji="1" lang="en-US" altLang="ja-JP" dirty="0" smtClean="0"/>
          </a:p>
          <a:p>
            <a:r>
              <a:rPr kumimoji="1" lang="ja-JP" altLang="en-US" dirty="0" smtClean="0"/>
              <a:t>質問用スライド準備</a:t>
            </a:r>
            <a:endParaRPr kumimoji="1" lang="en-US" altLang="ja-JP" dirty="0" smtClean="0"/>
          </a:p>
          <a:p>
            <a:r>
              <a:rPr kumimoji="1" lang="ja-JP" altLang="en-US" dirty="0" smtClean="0"/>
              <a:t>アニメーション</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5DCC2BA-66C0-724B-B624-9AD089B8EAA7}" type="slidenum">
              <a:rPr kumimoji="1" lang="ja-JP" altLang="en-US" smtClean="0"/>
              <a:t>50</a:t>
            </a:fld>
            <a:endParaRPr kumimoji="1" lang="ja-JP" altLang="en-US"/>
          </a:p>
        </p:txBody>
      </p:sp>
    </p:spTree>
    <p:extLst>
      <p:ext uri="{BB962C8B-B14F-4D97-AF65-F5344CB8AC3E}">
        <p14:creationId xmlns:p14="http://schemas.microsoft.com/office/powerpoint/2010/main" val="10960092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安い</a:t>
            </a:r>
            <a:r>
              <a:rPr kumimoji="1" lang="en-US" altLang="ja-JP" dirty="0" smtClean="0"/>
              <a:t>→</a:t>
            </a:r>
            <a:r>
              <a:rPr kumimoji="1" lang="ja-JP" altLang="en-US" dirty="0" smtClean="0"/>
              <a:t>消費者と売る側双方にとって安い</a:t>
            </a:r>
            <a:endParaRPr kumimoji="1" lang="en-US" altLang="ja-JP" dirty="0" smtClean="0"/>
          </a:p>
          <a:p>
            <a:r>
              <a:rPr kumimoji="1" lang="ja-JP" altLang="en-US" dirty="0" smtClean="0"/>
              <a:t>民間墓地の空き区画にいれる</a:t>
            </a:r>
            <a:endParaRPr kumimoji="1" lang="ja-JP" altLang="en-US" dirty="0"/>
          </a:p>
        </p:txBody>
      </p:sp>
      <p:sp>
        <p:nvSpPr>
          <p:cNvPr id="4" name="スライド番号プレースホルダー 3"/>
          <p:cNvSpPr>
            <a:spLocks noGrp="1"/>
          </p:cNvSpPr>
          <p:nvPr>
            <p:ph type="sldNum" sz="quarter" idx="10"/>
          </p:nvPr>
        </p:nvSpPr>
        <p:spPr/>
        <p:txBody>
          <a:bodyPr/>
          <a:lstStyle/>
          <a:p>
            <a:fld id="{F5DCC2BA-66C0-724B-B624-9AD089B8EAA7}" type="slidenum">
              <a:rPr kumimoji="1" lang="ja-JP" altLang="en-US" smtClean="0"/>
              <a:t>51</a:t>
            </a:fld>
            <a:endParaRPr kumimoji="1" lang="ja-JP" altLang="en-US"/>
          </a:p>
        </p:txBody>
      </p:sp>
    </p:spTree>
    <p:extLst>
      <p:ext uri="{BB962C8B-B14F-4D97-AF65-F5344CB8AC3E}">
        <p14:creationId xmlns:p14="http://schemas.microsoft.com/office/powerpoint/2010/main" val="933584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すごい場所とコストかかりそうなイラスト（一人用だと思った）</a:t>
            </a:r>
            <a:endParaRPr kumimoji="1" lang="en-US" altLang="ja-JP" dirty="0" smtClean="0"/>
          </a:p>
          <a:p>
            <a:r>
              <a:rPr kumimoji="1" lang="ja-JP" altLang="en-US" dirty="0" smtClean="0"/>
              <a:t>樹木葬のこと詳しく説明したほうがいいかもと思ったまりこ（骨掘り起こせるの？とか）</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5DCC2BA-66C0-724B-B624-9AD089B8EAA7}" type="slidenum">
              <a:rPr kumimoji="1" lang="ja-JP" altLang="en-US" smtClean="0"/>
              <a:t>53</a:t>
            </a:fld>
            <a:endParaRPr kumimoji="1" lang="ja-JP" altLang="en-US"/>
          </a:p>
        </p:txBody>
      </p:sp>
    </p:spTree>
    <p:extLst>
      <p:ext uri="{BB962C8B-B14F-4D97-AF65-F5344CB8AC3E}">
        <p14:creationId xmlns:p14="http://schemas.microsoft.com/office/powerpoint/2010/main" val="30241455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良く生きられる為に近くにお墓がほしいということにつながる</a:t>
            </a:r>
            <a:endParaRPr kumimoji="1" lang="ja-JP" altLang="en-US" dirty="0"/>
          </a:p>
        </p:txBody>
      </p:sp>
      <p:sp>
        <p:nvSpPr>
          <p:cNvPr id="4" name="スライド番号プレースホルダー 3"/>
          <p:cNvSpPr>
            <a:spLocks noGrp="1"/>
          </p:cNvSpPr>
          <p:nvPr>
            <p:ph type="sldNum" sz="quarter" idx="10"/>
          </p:nvPr>
        </p:nvSpPr>
        <p:spPr/>
        <p:txBody>
          <a:bodyPr/>
          <a:lstStyle/>
          <a:p>
            <a:fld id="{F5DCC2BA-66C0-724B-B624-9AD089B8EAA7}" type="slidenum">
              <a:rPr kumimoji="1" lang="ja-JP" altLang="en-US" smtClean="0"/>
              <a:t>54</a:t>
            </a:fld>
            <a:endParaRPr kumimoji="1" lang="ja-JP" altLang="en-US"/>
          </a:p>
        </p:txBody>
      </p:sp>
    </p:spTree>
    <p:extLst>
      <p:ext uri="{BB962C8B-B14F-4D97-AF65-F5344CB8AC3E}">
        <p14:creationId xmlns:p14="http://schemas.microsoft.com/office/powerpoint/2010/main" val="16408511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良く生きられる為に近くにお墓がほしいということにつながる</a:t>
            </a:r>
            <a:endParaRPr kumimoji="1" lang="ja-JP" altLang="en-US" dirty="0"/>
          </a:p>
        </p:txBody>
      </p:sp>
      <p:sp>
        <p:nvSpPr>
          <p:cNvPr id="4" name="スライド番号プレースホルダー 3"/>
          <p:cNvSpPr>
            <a:spLocks noGrp="1"/>
          </p:cNvSpPr>
          <p:nvPr>
            <p:ph type="sldNum" sz="quarter" idx="10"/>
          </p:nvPr>
        </p:nvSpPr>
        <p:spPr/>
        <p:txBody>
          <a:bodyPr/>
          <a:lstStyle/>
          <a:p>
            <a:fld id="{F5DCC2BA-66C0-724B-B624-9AD089B8EAA7}" type="slidenum">
              <a:rPr kumimoji="1" lang="ja-JP" altLang="en-US" smtClean="0"/>
              <a:t>56</a:t>
            </a:fld>
            <a:endParaRPr kumimoji="1" lang="ja-JP" altLang="en-US"/>
          </a:p>
        </p:txBody>
      </p:sp>
    </p:spTree>
    <p:extLst>
      <p:ext uri="{BB962C8B-B14F-4D97-AF65-F5344CB8AC3E}">
        <p14:creationId xmlns:p14="http://schemas.microsoft.com/office/powerpoint/2010/main" val="16408511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C670AA4-C2CF-3941-A0EC-EBCCCA4D7A1A}" type="slidenum">
              <a:rPr kumimoji="1" lang="ja-JP" altLang="en-US" smtClean="0"/>
              <a:t>58</a:t>
            </a:fld>
            <a:endParaRPr kumimoji="1" lang="ja-JP" altLang="en-US"/>
          </a:p>
        </p:txBody>
      </p:sp>
    </p:spTree>
    <p:extLst>
      <p:ext uri="{BB962C8B-B14F-4D97-AF65-F5344CB8AC3E}">
        <p14:creationId xmlns:p14="http://schemas.microsoft.com/office/powerpoint/2010/main" val="34280760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やせた？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5DCC2BA-66C0-724B-B624-9AD089B8EAA7}" type="slidenum">
              <a:rPr kumimoji="1" lang="ja-JP" altLang="en-US" smtClean="0"/>
              <a:t>59</a:t>
            </a:fld>
            <a:endParaRPr kumimoji="1" lang="ja-JP" altLang="en-US"/>
          </a:p>
        </p:txBody>
      </p:sp>
    </p:spTree>
    <p:extLst>
      <p:ext uri="{BB962C8B-B14F-4D97-AF65-F5344CB8AC3E}">
        <p14:creationId xmlns:p14="http://schemas.microsoft.com/office/powerpoint/2010/main" val="17347909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文字流してるだけでし</a:t>
            </a:r>
            <a:r>
              <a:rPr kumimoji="1" lang="en-US" altLang="ja-JP" dirty="0" smtClean="0"/>
              <a:t>〜</a:t>
            </a:r>
            <a:r>
              <a:rPr kumimoji="1" lang="ja-JP" altLang="en-US" dirty="0" smtClean="0"/>
              <a:t>ん</a:t>
            </a:r>
            <a:endParaRPr kumimoji="1" lang="en-US" altLang="ja-JP" dirty="0" smtClean="0"/>
          </a:p>
          <a:p>
            <a:r>
              <a:rPr kumimoji="1" lang="ja-JP" altLang="en-US" dirty="0" smtClean="0"/>
              <a:t>読んでもいい</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F5DCC2BA-66C0-724B-B624-9AD089B8EAA7}" type="slidenum">
              <a:rPr kumimoji="1" lang="ja-JP" altLang="en-US" smtClean="0"/>
              <a:t>60</a:t>
            </a:fld>
            <a:endParaRPr kumimoji="1" lang="ja-JP" altLang="en-US"/>
          </a:p>
        </p:txBody>
      </p:sp>
    </p:spTree>
    <p:extLst>
      <p:ext uri="{BB962C8B-B14F-4D97-AF65-F5344CB8AC3E}">
        <p14:creationId xmlns:p14="http://schemas.microsoft.com/office/powerpoint/2010/main" val="3114929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つなぎ</a:t>
            </a:r>
            <a:endParaRPr kumimoji="1" lang="ja-JP" altLang="en-US" dirty="0"/>
          </a:p>
        </p:txBody>
      </p:sp>
      <p:sp>
        <p:nvSpPr>
          <p:cNvPr id="4" name="スライド番号プレースホルダー 3"/>
          <p:cNvSpPr>
            <a:spLocks noGrp="1"/>
          </p:cNvSpPr>
          <p:nvPr>
            <p:ph type="sldNum" sz="quarter" idx="10"/>
          </p:nvPr>
        </p:nvSpPr>
        <p:spPr/>
        <p:txBody>
          <a:bodyPr/>
          <a:lstStyle/>
          <a:p>
            <a:fld id="{F5DCC2BA-66C0-724B-B624-9AD089B8EAA7}" type="slidenum">
              <a:rPr kumimoji="1" lang="ja-JP" altLang="en-US" smtClean="0"/>
              <a:t>9</a:t>
            </a:fld>
            <a:endParaRPr kumimoji="1" lang="ja-JP" altLang="en-US"/>
          </a:p>
        </p:txBody>
      </p:sp>
    </p:spTree>
    <p:extLst>
      <p:ext uri="{BB962C8B-B14F-4D97-AF65-F5344CB8AC3E}">
        <p14:creationId xmlns:p14="http://schemas.microsoft.com/office/powerpoint/2010/main" val="3508750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5DCC2BA-66C0-724B-B624-9AD089B8EAA7}" type="slidenum">
              <a:rPr kumimoji="1" lang="ja-JP" altLang="en-US" smtClean="0"/>
              <a:t>61</a:t>
            </a:fld>
            <a:endParaRPr kumimoji="1" lang="ja-JP" altLang="en-US"/>
          </a:p>
        </p:txBody>
      </p:sp>
    </p:spTree>
    <p:extLst>
      <p:ext uri="{BB962C8B-B14F-4D97-AF65-F5344CB8AC3E}">
        <p14:creationId xmlns:p14="http://schemas.microsoft.com/office/powerpoint/2010/main" val="2140751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3C670AA4-C2CF-3941-A0EC-EBCCCA4D7A1A}" type="slidenum">
              <a:rPr kumimoji="1" lang="ja-JP" altLang="en-US" smtClean="0"/>
              <a:t>63</a:t>
            </a:fld>
            <a:endParaRPr kumimoji="1" lang="ja-JP" altLang="en-US"/>
          </a:p>
        </p:txBody>
      </p:sp>
    </p:spTree>
    <p:extLst>
      <p:ext uri="{BB962C8B-B14F-4D97-AF65-F5344CB8AC3E}">
        <p14:creationId xmlns:p14="http://schemas.microsoft.com/office/powerpoint/2010/main" val="42321993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つくば市のマスタープラン（平成</a:t>
            </a:r>
            <a:r>
              <a:rPr kumimoji="1" lang="en-US" altLang="ja-JP" dirty="0" smtClean="0"/>
              <a:t>25</a:t>
            </a:r>
            <a:r>
              <a:rPr kumimoji="1" lang="ja-JP" altLang="en-US" dirty="0" smtClean="0"/>
              <a:t>年）をみたところ、に墓地に関しての記載がありませんでした。</a:t>
            </a:r>
            <a:endParaRPr kumimoji="1" lang="en-US" altLang="ja-JP" dirty="0" smtClean="0"/>
          </a:p>
          <a:p>
            <a:r>
              <a:rPr kumimoji="1" lang="ja-JP" altLang="en-US" dirty="0" smtClean="0"/>
              <a:t>しかし、墓地は長い期間使用・管理される施設であるため、施設として永続性があります</a:t>
            </a:r>
            <a:endParaRPr kumimoji="1" lang="en-US" altLang="ja-JP" dirty="0" smtClean="0"/>
          </a:p>
          <a:p>
            <a:r>
              <a:rPr kumimoji="1" lang="ja-JP" altLang="en-US" dirty="0" smtClean="0"/>
              <a:t>そのため私たちは墓地は、都市施設として都市計画であるべきだと考えます。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3C670AA4-C2CF-3941-A0EC-EBCCCA4D7A1A}" type="slidenum">
              <a:rPr kumimoji="1" lang="ja-JP" altLang="en-US" smtClean="0"/>
              <a:t>64</a:t>
            </a:fld>
            <a:endParaRPr kumimoji="1" lang="ja-JP" altLang="en-US"/>
          </a:p>
        </p:txBody>
      </p:sp>
    </p:spTree>
    <p:extLst>
      <p:ext uri="{BB962C8B-B14F-4D97-AF65-F5344CB8AC3E}">
        <p14:creationId xmlns:p14="http://schemas.microsoft.com/office/powerpoint/2010/main" val="35426287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966D2D9-9D70-894F-86BC-9CF02B7B05E4}" type="slidenum">
              <a:rPr kumimoji="1" lang="ja-JP" altLang="en-US" smtClean="0"/>
              <a:t>66</a:t>
            </a:fld>
            <a:endParaRPr kumimoji="1" lang="ja-JP" altLang="en-US"/>
          </a:p>
        </p:txBody>
      </p:sp>
    </p:spTree>
    <p:extLst>
      <p:ext uri="{BB962C8B-B14F-4D97-AF65-F5344CB8AC3E}">
        <p14:creationId xmlns:p14="http://schemas.microsoft.com/office/powerpoint/2010/main" val="18710804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まず、皆さんはお墓についてどのくらいご存知ですか？</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b="1" dirty="0" smtClean="0"/>
              <a:t>お墓や埋葬に関しまして、昭和</a:t>
            </a:r>
            <a:r>
              <a:rPr lang="en-US" altLang="ja-JP" b="1" dirty="0" smtClean="0"/>
              <a:t>23</a:t>
            </a:r>
            <a:r>
              <a:rPr lang="ja-JP" altLang="en-US" b="1" dirty="0" smtClean="0"/>
              <a:t>年に制定された「墓地、埋葬等に関する法律」（墓埋法）によって規定されています。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墓埋法によると、“遺体または遺骨を納める場所”は「墳墓」と「納骨堂」の２つに分類されます。</a:t>
            </a:r>
            <a:endParaRPr kumimoji="1" lang="ja-JP" altLang="en-US" dirty="0" smtClean="0"/>
          </a:p>
          <a:p>
            <a:r>
              <a:rPr kumimoji="1" lang="en-US" altLang="ja-JP" dirty="0" smtClean="0"/>
              <a:t>1</a:t>
            </a:r>
            <a:r>
              <a:rPr kumimoji="1" lang="ja-JP" altLang="en-US" dirty="0" smtClean="0"/>
              <a:t>つ目に定められている、墳墓は「</a:t>
            </a:r>
            <a:r>
              <a:rPr lang="ja-JP" altLang="en-US" dirty="0" smtClean="0">
                <a:effectLst/>
              </a:rPr>
              <a:t>死体を埋葬し、又は焼骨を埋蔵する施設」と規定され、皆様が想像するような一般的なお墓です。</a:t>
            </a:r>
            <a:endParaRPr lang="en-US" altLang="ja-JP" dirty="0" smtClean="0">
              <a:effectLst/>
            </a:endParaRPr>
          </a:p>
          <a:p>
            <a:r>
              <a:rPr lang="ja-JP" altLang="en-US" dirty="0" smtClean="0">
                <a:effectLst/>
              </a:rPr>
              <a:t>そして、墳墓を設けるための許可を受けた区域の事を「墓地」といい、墓地以外の区域に埋葬または焼骨を埋蔵することは禁止されています。</a:t>
            </a:r>
            <a:endParaRPr lang="en-US" altLang="ja-JP" dirty="0" smtClean="0">
              <a:effectLst/>
            </a:endParaRPr>
          </a:p>
          <a:p>
            <a:r>
              <a:rPr kumimoji="1" lang="ja-JP" altLang="en-US" dirty="0" smtClean="0">
                <a:effectLst/>
              </a:rPr>
              <a:t>２つ目の納骨堂は「</a:t>
            </a:r>
            <a:r>
              <a:rPr lang="ja-JP" altLang="en-US" dirty="0" smtClean="0">
                <a:effectLst/>
              </a:rPr>
              <a:t>他人の委託をうけて焼骨を収蔵するために、納骨堂として都道府県知事の許可を受けた施設」と規定されており、写真のようにロッカー形式になっている場合が多く、</a:t>
            </a:r>
            <a:r>
              <a:rPr kumimoji="1" lang="ja-JP" altLang="en-US" dirty="0" smtClean="0">
                <a:effectLst/>
              </a:rPr>
              <a:t>その中に焼骨を収蔵します。</a:t>
            </a:r>
            <a:endParaRPr kumimoji="1" lang="en-US" altLang="ja-JP" dirty="0" smtClean="0">
              <a:effectLst/>
            </a:endParaRPr>
          </a:p>
          <a:p>
            <a:r>
              <a:rPr kumimoji="1" lang="ja-JP" altLang="en-US" dirty="0" smtClean="0">
                <a:effectLst/>
              </a:rPr>
              <a:t>（また、墓地法には埋葬に関する規定も書かれており、墓地法で書かれた方法以外での埋葬は刑法第</a:t>
            </a:r>
            <a:r>
              <a:rPr kumimoji="1" lang="en-US" altLang="ja-JP" dirty="0" smtClean="0">
                <a:effectLst/>
              </a:rPr>
              <a:t>24</a:t>
            </a:r>
            <a:r>
              <a:rPr kumimoji="1" lang="ja-JP" altLang="en-US" dirty="0" smtClean="0">
                <a:effectLst/>
              </a:rPr>
              <a:t>章第</a:t>
            </a:r>
            <a:r>
              <a:rPr kumimoji="1" lang="en-US" altLang="ja-JP" dirty="0" smtClean="0">
                <a:effectLst/>
              </a:rPr>
              <a:t>190</a:t>
            </a:r>
            <a:r>
              <a:rPr kumimoji="1" lang="ja-JP" altLang="en-US" dirty="0" smtClean="0">
                <a:effectLst/>
              </a:rPr>
              <a:t>条によって、死体遺棄と判断されます。）</a:t>
            </a:r>
            <a:endParaRPr kumimoji="1" lang="en-US" altLang="ja-JP" dirty="0" smtClean="0">
              <a:effectLst/>
            </a:endParaRPr>
          </a:p>
          <a:p>
            <a:r>
              <a:rPr kumimoji="1" lang="ja-JP" altLang="en-US" dirty="0" smtClean="0">
                <a:effectLst/>
              </a:rPr>
              <a:t>また、散骨に関しては墓地法に規定がなく、</a:t>
            </a:r>
            <a:r>
              <a:rPr kumimoji="1" lang="ja-JP" altLang="en-US" sz="1200" dirty="0" smtClean="0">
                <a:solidFill>
                  <a:sysClr val="windowText" lastClr="000000"/>
                </a:solidFill>
              </a:rPr>
              <a:t>葬送の目的をもって節度を持って行うという条件であれば刑法の「遺体遺棄」に当たらないという解釈が有力。</a:t>
            </a:r>
            <a:endParaRPr kumimoji="1" lang="en-US" altLang="ja-JP" dirty="0" smtClean="0">
              <a:effectLst/>
            </a:endParaRPr>
          </a:p>
          <a:p>
            <a:endParaRPr kumimoji="1" lang="en-US" altLang="ja-JP" dirty="0" smtClean="0">
              <a:effectLst/>
            </a:endParaRPr>
          </a:p>
        </p:txBody>
      </p:sp>
      <p:sp>
        <p:nvSpPr>
          <p:cNvPr id="4" name="スライド番号プレースホルダー 3"/>
          <p:cNvSpPr>
            <a:spLocks noGrp="1"/>
          </p:cNvSpPr>
          <p:nvPr>
            <p:ph type="sldNum" sz="quarter" idx="10"/>
          </p:nvPr>
        </p:nvSpPr>
        <p:spPr/>
        <p:txBody>
          <a:bodyPr/>
          <a:lstStyle/>
          <a:p>
            <a:fld id="{A433D8AC-0513-436E-8416-9453E5EAD3EC}" type="slidenum">
              <a:rPr kumimoji="1" lang="ja-JP" altLang="en-US" smtClean="0"/>
              <a:t>70</a:t>
            </a:fld>
            <a:endParaRPr kumimoji="1" lang="ja-JP" altLang="en-US"/>
          </a:p>
        </p:txBody>
      </p:sp>
    </p:spTree>
    <p:extLst>
      <p:ext uri="{BB962C8B-B14F-4D97-AF65-F5344CB8AC3E}">
        <p14:creationId xmlns:p14="http://schemas.microsoft.com/office/powerpoint/2010/main" val="17187362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埋葬方法として近年、散骨やネット墓地など様々な形態が存在するため、</a:t>
            </a:r>
            <a:endParaRPr kumimoji="1" lang="en-US" altLang="ja-JP" dirty="0" smtClean="0"/>
          </a:p>
          <a:p>
            <a:r>
              <a:rPr kumimoji="1" lang="ja-JP" altLang="en-US" dirty="0" smtClean="0"/>
              <a:t>我々の研究では</a:t>
            </a:r>
            <a:endParaRPr kumimoji="1" lang="en-US" altLang="ja-JP" dirty="0" smtClean="0"/>
          </a:p>
          <a:p>
            <a:r>
              <a:rPr kumimoji="1" lang="ja-JP" altLang="en-US" dirty="0" smtClean="0"/>
              <a:t>お墓の定義を、墳墓（墓地）と納骨堂と設定しました。</a:t>
            </a:r>
            <a:endParaRPr kumimoji="1" lang="en-US" altLang="ja-JP" dirty="0" smtClean="0"/>
          </a:p>
          <a:p>
            <a:r>
              <a:rPr kumimoji="1" lang="en-US" altLang="ja-JP" dirty="0" smtClean="0"/>
              <a:t>※</a:t>
            </a:r>
            <a:r>
              <a:rPr lang="ja-JP" altLang="en-US" dirty="0" smtClean="0">
                <a:hlinkClick r:id="rId3"/>
              </a:rPr>
              <a:t>明超寺 </a:t>
            </a:r>
            <a:r>
              <a:rPr lang="ja-JP" altLang="en-US" smtClean="0"/>
              <a:t>茨城 つくば 共同</a:t>
            </a:r>
            <a:r>
              <a:rPr lang="ja-JP" altLang="en-US" dirty="0" smtClean="0"/>
              <a:t>墓 </a:t>
            </a:r>
            <a:endParaRPr kumimoji="1" lang="ja-JP" altLang="en-US" dirty="0"/>
          </a:p>
        </p:txBody>
      </p:sp>
      <p:sp>
        <p:nvSpPr>
          <p:cNvPr id="4" name="スライド番号プレースホルダー 3"/>
          <p:cNvSpPr>
            <a:spLocks noGrp="1"/>
          </p:cNvSpPr>
          <p:nvPr>
            <p:ph type="sldNum" sz="quarter" idx="10"/>
          </p:nvPr>
        </p:nvSpPr>
        <p:spPr/>
        <p:txBody>
          <a:bodyPr/>
          <a:lstStyle/>
          <a:p>
            <a:fld id="{A433D8AC-0513-436E-8416-9453E5EAD3EC}" type="slidenum">
              <a:rPr kumimoji="1" lang="ja-JP" altLang="en-US" smtClean="0"/>
              <a:t>71</a:t>
            </a:fld>
            <a:endParaRPr kumimoji="1" lang="ja-JP" altLang="en-US"/>
          </a:p>
        </p:txBody>
      </p:sp>
    </p:spTree>
    <p:extLst>
      <p:ext uri="{BB962C8B-B14F-4D97-AF65-F5344CB8AC3E}">
        <p14:creationId xmlns:p14="http://schemas.microsoft.com/office/powerpoint/2010/main" val="10228470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A433D8AC-0513-436E-8416-9453E5EAD3EC}" type="slidenum">
              <a:rPr kumimoji="1" lang="ja-JP" altLang="en-US" smtClean="0"/>
              <a:t>74</a:t>
            </a:fld>
            <a:endParaRPr kumimoji="1" lang="ja-JP" altLang="en-US"/>
          </a:p>
        </p:txBody>
      </p:sp>
    </p:spTree>
    <p:extLst>
      <p:ext uri="{BB962C8B-B14F-4D97-AF65-F5344CB8AC3E}">
        <p14:creationId xmlns:p14="http://schemas.microsoft.com/office/powerpoint/2010/main" val="33351531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C1F95EE-8858-F34A-B777-BA87086120F5}" type="slidenum">
              <a:rPr kumimoji="1" lang="ja-JP" altLang="en-US" smtClean="0"/>
              <a:t>79</a:t>
            </a:fld>
            <a:endParaRPr kumimoji="1" lang="ja-JP" altLang="en-US"/>
          </a:p>
        </p:txBody>
      </p:sp>
    </p:spTree>
    <p:extLst>
      <p:ext uri="{BB962C8B-B14F-4D97-AF65-F5344CB8AC3E}">
        <p14:creationId xmlns:p14="http://schemas.microsoft.com/office/powerpoint/2010/main" val="25336071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ニュータウンの開発地域内に利用可能な墓地があったのは青葉ニュータウン墓地を持つ港北ニュータウンのみ。近くに立地しているものはいくつかあったがすべて民営</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8C577111-8F16-4332-89FC-FB2BDD19FBD4}" type="slidenum">
              <a:rPr kumimoji="1" lang="ja-JP" altLang="en-US" smtClean="0"/>
              <a:t>83</a:t>
            </a:fld>
            <a:endParaRPr kumimoji="1" lang="ja-JP" altLang="en-US"/>
          </a:p>
        </p:txBody>
      </p:sp>
    </p:spTree>
    <p:extLst>
      <p:ext uri="{BB962C8B-B14F-4D97-AF65-F5344CB8AC3E}">
        <p14:creationId xmlns:p14="http://schemas.microsoft.com/office/powerpoint/2010/main" val="3744403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3C670AA4-C2CF-3941-A0EC-EBCCCA4D7A1A}" type="slidenum">
              <a:rPr kumimoji="1" lang="ja-JP" altLang="en-US" smtClean="0"/>
              <a:t>95</a:t>
            </a:fld>
            <a:endParaRPr kumimoji="1" lang="ja-JP" altLang="en-US"/>
          </a:p>
        </p:txBody>
      </p:sp>
    </p:spTree>
    <p:extLst>
      <p:ext uri="{BB962C8B-B14F-4D97-AF65-F5344CB8AC3E}">
        <p14:creationId xmlns:p14="http://schemas.microsoft.com/office/powerpoint/2010/main" val="217571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F5DCC2BA-66C0-724B-B624-9AD089B8EAA7}" type="slidenum">
              <a:rPr kumimoji="1" lang="ja-JP" altLang="en-US" smtClean="0"/>
              <a:t>11</a:t>
            </a:fld>
            <a:endParaRPr kumimoji="1" lang="ja-JP" altLang="en-US"/>
          </a:p>
        </p:txBody>
      </p:sp>
    </p:spTree>
    <p:extLst>
      <p:ext uri="{BB962C8B-B14F-4D97-AF65-F5344CB8AC3E}">
        <p14:creationId xmlns:p14="http://schemas.microsoft.com/office/powerpoint/2010/main" val="3920131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妻なんか喋ったら？</a:t>
            </a:r>
            <a:endParaRPr kumimoji="1" lang="en-US" altLang="ja-JP" dirty="0" smtClean="0"/>
          </a:p>
          <a:p>
            <a:r>
              <a:rPr kumimoji="1" lang="ja-JP" altLang="en-US" dirty="0" smtClean="0"/>
              <a:t>おまえを太らせて食ってやる！</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3C670AA4-C2CF-3941-A0EC-EBCCCA4D7A1A}" type="slidenum">
              <a:rPr kumimoji="1" lang="ja-JP" altLang="en-US" smtClean="0"/>
              <a:t>12</a:t>
            </a:fld>
            <a:endParaRPr kumimoji="1" lang="ja-JP" altLang="en-US"/>
          </a:p>
        </p:txBody>
      </p:sp>
    </p:spTree>
    <p:extLst>
      <p:ext uri="{BB962C8B-B14F-4D97-AF65-F5344CB8AC3E}">
        <p14:creationId xmlns:p14="http://schemas.microsoft.com/office/powerpoint/2010/main" val="2121796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アンケートの流れが悪い</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5DCC2BA-66C0-724B-B624-9AD089B8EAA7}" type="slidenum">
              <a:rPr kumimoji="1" lang="ja-JP" altLang="en-US" smtClean="0"/>
              <a:t>13</a:t>
            </a:fld>
            <a:endParaRPr kumimoji="1" lang="ja-JP" altLang="en-US"/>
          </a:p>
        </p:txBody>
      </p:sp>
    </p:spTree>
    <p:extLst>
      <p:ext uri="{BB962C8B-B14F-4D97-AF65-F5344CB8AC3E}">
        <p14:creationId xmlns:p14="http://schemas.microsoft.com/office/powerpoint/2010/main" val="2565336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F5DCC2BA-66C0-724B-B624-9AD089B8EAA7}" type="slidenum">
              <a:rPr kumimoji="1" lang="ja-JP" altLang="en-US" smtClean="0"/>
              <a:t>14</a:t>
            </a:fld>
            <a:endParaRPr kumimoji="1" lang="ja-JP" altLang="en-US"/>
          </a:p>
        </p:txBody>
      </p:sp>
    </p:spTree>
    <p:extLst>
      <p:ext uri="{BB962C8B-B14F-4D97-AF65-F5344CB8AC3E}">
        <p14:creationId xmlns:p14="http://schemas.microsoft.com/office/powerpoint/2010/main" val="2671624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EE369655-F702-0C4E-9F2F-6A6559B3C17D}" type="datetime1">
              <a:rPr kumimoji="1" lang="ja-JP" altLang="en-US" smtClean="0"/>
              <a:t>15/06/23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1F6FC56-51BB-EE4A-AA11-EB67CBAEB284}" type="slidenum">
              <a:rPr kumimoji="1" lang="ja-JP" altLang="en-US" smtClean="0"/>
              <a:t>‹#›</a:t>
            </a:fld>
            <a:endParaRPr kumimoji="1" lang="ja-JP" altLang="en-US"/>
          </a:p>
        </p:txBody>
      </p:sp>
    </p:spTree>
    <p:extLst>
      <p:ext uri="{BB962C8B-B14F-4D97-AF65-F5344CB8AC3E}">
        <p14:creationId xmlns:p14="http://schemas.microsoft.com/office/powerpoint/2010/main" val="4002448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0D1893B-A7ED-DE4D-9B42-0E372B1D72FE}" type="datetime1">
              <a:rPr kumimoji="1" lang="ja-JP" altLang="en-US" smtClean="0"/>
              <a:t>15/06/23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1F6FC56-51BB-EE4A-AA11-EB67CBAEB284}" type="slidenum">
              <a:rPr kumimoji="1" lang="ja-JP" altLang="en-US" smtClean="0"/>
              <a:t>‹#›</a:t>
            </a:fld>
            <a:endParaRPr kumimoji="1" lang="ja-JP" altLang="en-US"/>
          </a:p>
        </p:txBody>
      </p:sp>
    </p:spTree>
    <p:extLst>
      <p:ext uri="{BB962C8B-B14F-4D97-AF65-F5344CB8AC3E}">
        <p14:creationId xmlns:p14="http://schemas.microsoft.com/office/powerpoint/2010/main" val="2493320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731F351-A167-7B44-82A7-D3A82B0A3274}" type="datetime1">
              <a:rPr kumimoji="1" lang="ja-JP" altLang="en-US" smtClean="0"/>
              <a:t>15/06/23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1F6FC56-51BB-EE4A-AA11-EB67CBAEB284}" type="slidenum">
              <a:rPr kumimoji="1" lang="ja-JP" altLang="en-US" smtClean="0"/>
              <a:t>‹#›</a:t>
            </a:fld>
            <a:endParaRPr kumimoji="1" lang="ja-JP" altLang="en-US"/>
          </a:p>
        </p:txBody>
      </p:sp>
    </p:spTree>
    <p:extLst>
      <p:ext uri="{BB962C8B-B14F-4D97-AF65-F5344CB8AC3E}">
        <p14:creationId xmlns:p14="http://schemas.microsoft.com/office/powerpoint/2010/main" val="2039176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BF416F5-B97E-9C4D-8C66-8B0B77408942}" type="datetime1">
              <a:rPr kumimoji="1" lang="ja-JP" altLang="en-US" smtClean="0"/>
              <a:t>15/06/23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1F6FC56-51BB-EE4A-AA11-EB67CBAEB284}" type="slidenum">
              <a:rPr kumimoji="1" lang="ja-JP" altLang="en-US" smtClean="0"/>
              <a:t>‹#›</a:t>
            </a:fld>
            <a:endParaRPr kumimoji="1" lang="ja-JP" altLang="en-US"/>
          </a:p>
        </p:txBody>
      </p:sp>
    </p:spTree>
    <p:extLst>
      <p:ext uri="{BB962C8B-B14F-4D97-AF65-F5344CB8AC3E}">
        <p14:creationId xmlns:p14="http://schemas.microsoft.com/office/powerpoint/2010/main" val="2737290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3A125B89-131F-3244-908F-B00FD17C98E2}" type="datetime1">
              <a:rPr kumimoji="1" lang="ja-JP" altLang="en-US" smtClean="0"/>
              <a:t>15/06/23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1F6FC56-51BB-EE4A-AA11-EB67CBAEB284}" type="slidenum">
              <a:rPr kumimoji="1" lang="ja-JP" altLang="en-US" smtClean="0"/>
              <a:t>‹#›</a:t>
            </a:fld>
            <a:endParaRPr kumimoji="1" lang="ja-JP" altLang="en-US"/>
          </a:p>
        </p:txBody>
      </p:sp>
    </p:spTree>
    <p:extLst>
      <p:ext uri="{BB962C8B-B14F-4D97-AF65-F5344CB8AC3E}">
        <p14:creationId xmlns:p14="http://schemas.microsoft.com/office/powerpoint/2010/main" val="1021415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1BA73E13-A6FC-6949-AD2F-DFAE258B2D4C}" type="datetime1">
              <a:rPr kumimoji="1" lang="ja-JP" altLang="en-US" smtClean="0"/>
              <a:t>15/06/23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1F6FC56-51BB-EE4A-AA11-EB67CBAEB284}" type="slidenum">
              <a:rPr kumimoji="1" lang="ja-JP" altLang="en-US" smtClean="0"/>
              <a:t>‹#›</a:t>
            </a:fld>
            <a:endParaRPr kumimoji="1" lang="ja-JP" altLang="en-US"/>
          </a:p>
        </p:txBody>
      </p:sp>
    </p:spTree>
    <p:extLst>
      <p:ext uri="{BB962C8B-B14F-4D97-AF65-F5344CB8AC3E}">
        <p14:creationId xmlns:p14="http://schemas.microsoft.com/office/powerpoint/2010/main" val="237394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0717F6C6-34E9-5A4D-B885-E1E51CFEC361}" type="datetime1">
              <a:rPr kumimoji="1" lang="ja-JP" altLang="en-US" smtClean="0"/>
              <a:t>15/06/23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61F6FC56-51BB-EE4A-AA11-EB67CBAEB284}" type="slidenum">
              <a:rPr kumimoji="1" lang="ja-JP" altLang="en-US" smtClean="0"/>
              <a:t>‹#›</a:t>
            </a:fld>
            <a:endParaRPr kumimoji="1" lang="ja-JP" altLang="en-US"/>
          </a:p>
        </p:txBody>
      </p:sp>
    </p:spTree>
    <p:extLst>
      <p:ext uri="{BB962C8B-B14F-4D97-AF65-F5344CB8AC3E}">
        <p14:creationId xmlns:p14="http://schemas.microsoft.com/office/powerpoint/2010/main" val="2973716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74281EC9-004B-CF4A-B6E1-DFA2E938DBD9}" type="datetime1">
              <a:rPr kumimoji="1" lang="ja-JP" altLang="en-US" smtClean="0"/>
              <a:t>15/06/23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61F6FC56-51BB-EE4A-AA11-EB67CBAEB284}" type="slidenum">
              <a:rPr kumimoji="1" lang="ja-JP" altLang="en-US" smtClean="0"/>
              <a:t>‹#›</a:t>
            </a:fld>
            <a:endParaRPr kumimoji="1" lang="ja-JP" altLang="en-US"/>
          </a:p>
        </p:txBody>
      </p:sp>
    </p:spTree>
    <p:extLst>
      <p:ext uri="{BB962C8B-B14F-4D97-AF65-F5344CB8AC3E}">
        <p14:creationId xmlns:p14="http://schemas.microsoft.com/office/powerpoint/2010/main" val="4053611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3D932CB-91C1-8845-A10E-1C72E5657F40}" type="datetime1">
              <a:rPr kumimoji="1" lang="ja-JP" altLang="en-US" smtClean="0"/>
              <a:t>15/06/23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61F6FC56-51BB-EE4A-AA11-EB67CBAEB284}" type="slidenum">
              <a:rPr kumimoji="1" lang="ja-JP" altLang="en-US" smtClean="0"/>
              <a:t>‹#›</a:t>
            </a:fld>
            <a:endParaRPr kumimoji="1" lang="ja-JP" altLang="en-US"/>
          </a:p>
        </p:txBody>
      </p:sp>
    </p:spTree>
    <p:extLst>
      <p:ext uri="{BB962C8B-B14F-4D97-AF65-F5344CB8AC3E}">
        <p14:creationId xmlns:p14="http://schemas.microsoft.com/office/powerpoint/2010/main" val="446317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6E1434F-96B7-4B4B-AF3D-633ACCCEACE9}" type="datetime1">
              <a:rPr kumimoji="1" lang="ja-JP" altLang="en-US" smtClean="0"/>
              <a:t>15/06/23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1F6FC56-51BB-EE4A-AA11-EB67CBAEB284}" type="slidenum">
              <a:rPr kumimoji="1" lang="ja-JP" altLang="en-US" smtClean="0"/>
              <a:t>‹#›</a:t>
            </a:fld>
            <a:endParaRPr kumimoji="1" lang="ja-JP" altLang="en-US"/>
          </a:p>
        </p:txBody>
      </p:sp>
    </p:spTree>
    <p:extLst>
      <p:ext uri="{BB962C8B-B14F-4D97-AF65-F5344CB8AC3E}">
        <p14:creationId xmlns:p14="http://schemas.microsoft.com/office/powerpoint/2010/main" val="1358516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BD7C74B-0CDE-BB43-BCF9-D567C2DB0DF8}" type="datetime1">
              <a:rPr kumimoji="1" lang="ja-JP" altLang="en-US" smtClean="0"/>
              <a:t>15/06/23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1F6FC56-51BB-EE4A-AA11-EB67CBAEB284}" type="slidenum">
              <a:rPr kumimoji="1" lang="ja-JP" altLang="en-US" smtClean="0"/>
              <a:t>‹#›</a:t>
            </a:fld>
            <a:endParaRPr kumimoji="1" lang="ja-JP" altLang="en-US"/>
          </a:p>
        </p:txBody>
      </p:sp>
    </p:spTree>
    <p:extLst>
      <p:ext uri="{BB962C8B-B14F-4D97-AF65-F5344CB8AC3E}">
        <p14:creationId xmlns:p14="http://schemas.microsoft.com/office/powerpoint/2010/main" val="323574901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720C97-6791-B549-BA4C-ADC9A210052F}" type="datetime1">
              <a:rPr kumimoji="1" lang="ja-JP" altLang="en-US" smtClean="0"/>
              <a:t>15/06/23</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6FC56-51BB-EE4A-AA11-EB67CBAEB284}" type="slidenum">
              <a:rPr kumimoji="1" lang="ja-JP" altLang="en-US" smtClean="0"/>
              <a:t>‹#›</a:t>
            </a:fld>
            <a:endParaRPr kumimoji="1" lang="ja-JP" altLang="en-US"/>
          </a:p>
        </p:txBody>
      </p:sp>
    </p:spTree>
    <p:extLst>
      <p:ext uri="{BB962C8B-B14F-4D97-AF65-F5344CB8AC3E}">
        <p14:creationId xmlns:p14="http://schemas.microsoft.com/office/powerpoint/2010/main" val="1330539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tags" Target="../tags/tag3.xml"/><Relationship Id="rId2"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chart" Target="../charts/chart3.xml"/><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chart" Target="../charts/chart4.xml"/><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4" Type="http://schemas.openxmlformats.org/officeDocument/2006/relationships/chart" Target="../charts/chart6.xm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chart" Target="../charts/chart7.xml"/><Relationship Id="rId1" Type="http://schemas.openxmlformats.org/officeDocument/2006/relationships/tags" Target="../tags/tag6.x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chart" Target="../charts/chart8.xml"/></Relationships>
</file>

<file path=ppt/slides/_rels/slide23.xml.rels><?xml version="1.0" encoding="UTF-8" standalone="yes"?>
<Relationships xmlns="http://schemas.openxmlformats.org/package/2006/relationships"><Relationship Id="rId3" Type="http://schemas.openxmlformats.org/officeDocument/2006/relationships/chart" Target="../charts/chart9.xml"/><Relationship Id="rId4"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gif"/><Relationship Id="rId5" Type="http://schemas.openxmlformats.org/officeDocument/2006/relationships/image" Target="../media/image20.gif"/><Relationship Id="rId6" Type="http://schemas.openxmlformats.org/officeDocument/2006/relationships/image" Target="../media/image14.png"/><Relationship Id="rId7"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3.png"/></Relationships>
</file>

<file path=ppt/slides/_rels/slide29.xml.rels><?xml version="1.0" encoding="UTF-8" standalone="yes"?>
<Relationships xmlns="http://schemas.openxmlformats.org/package/2006/relationships"><Relationship Id="rId1" Type="http://schemas.openxmlformats.org/officeDocument/2006/relationships/tags" Target="../tags/tag7.xml"/><Relationship Id="rId2" Type="http://schemas.openxmlformats.org/officeDocument/2006/relationships/slideLayout" Target="../slideLayouts/slideLayout2.xml"/><Relationship Id="rId3"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slideLayout" Target="../slideLayouts/slideLayout2.xml"/><Relationship Id="rId3"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chart" Target="../charts/chart10.xml"/></Relationships>
</file>

<file path=ppt/slides/_rels/slide32.xml.rels><?xml version="1.0" encoding="UTF-8" standalone="yes"?>
<Relationships xmlns="http://schemas.openxmlformats.org/package/2006/relationships"><Relationship Id="rId1" Type="http://schemas.openxmlformats.org/officeDocument/2006/relationships/tags" Target="../tags/tag9.xml"/><Relationship Id="rId2" Type="http://schemas.openxmlformats.org/officeDocument/2006/relationships/slideLayout" Target="../slideLayouts/slideLayout2.xml"/><Relationship Id="rId3" Type="http://schemas.openxmlformats.org/officeDocument/2006/relationships/notesSlide" Target="../notesSlides/notesSlide24.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chart" Target="../charts/chart11.xml"/><Relationship Id="rId1" Type="http://schemas.openxmlformats.org/officeDocument/2006/relationships/tags" Target="../tags/tag10.x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tags" Target="../tags/tag11.xml"/><Relationship Id="rId2" Type="http://schemas.openxmlformats.org/officeDocument/2006/relationships/slideLayout" Target="../slideLayouts/slideLayout2.xml"/><Relationship Id="rId3"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1" Type="http://schemas.openxmlformats.org/officeDocument/2006/relationships/tags" Target="../tags/tag12.xml"/><Relationship Id="rId2" Type="http://schemas.openxmlformats.org/officeDocument/2006/relationships/slideLayout" Target="../slideLayouts/slideLayout2.xml"/><Relationship Id="rId3" Type="http://schemas.openxmlformats.org/officeDocument/2006/relationships/notesSlide" Target="../notesSlides/notesSlide2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tags" Target="../tags/tag13.x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24.jpg"/><Relationship Id="rId5" Type="http://schemas.openxmlformats.org/officeDocument/2006/relationships/image" Target="../media/image20.gif"/><Relationship Id="rId1" Type="http://schemas.openxmlformats.org/officeDocument/2006/relationships/tags" Target="../tags/tag14.x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tags" Target="../tags/tag15.xml"/><Relationship Id="rId2" Type="http://schemas.openxmlformats.org/officeDocument/2006/relationships/slideLayout" Target="../slideLayouts/slideLayout2.xml"/><Relationship Id="rId3"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25.png"/><Relationship Id="rId1" Type="http://schemas.openxmlformats.org/officeDocument/2006/relationships/tags" Target="../tags/tag16.xml"/><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chart" Target="../charts/chart12.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chart" Target="../charts/chart13.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tags" Target="../tags/tag17.xml"/><Relationship Id="rId2"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image" Target="../media/image25.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tags" Target="../tags/tag18.xml"/><Relationship Id="rId2"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image" Target="../media/image25.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tags" Target="../tags/tag19.xml"/><Relationship Id="rId2"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1.png"/><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1.png"/><Relationship Id="rId5" Type="http://schemas.openxmlformats.org/officeDocument/2006/relationships/image" Target="../media/image34.jpg"/><Relationship Id="rId6"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image" Target="../media/image34.jpg"/><Relationship Id="rId1" Type="http://schemas.openxmlformats.org/officeDocument/2006/relationships/tags" Target="../tags/tag20.xml"/><Relationship Id="rId2"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 Id="rId3" Type="http://schemas.openxmlformats.org/officeDocument/2006/relationships/image" Target="../media/image36.jpg"/></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7.jpe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7.jpeg"/><Relationship Id="rId5" Type="http://schemas.openxmlformats.org/officeDocument/2006/relationships/image" Target="../media/image7.png"/><Relationship Id="rId1" Type="http://schemas.microsoft.com/office/2007/relationships/media" Target="../media/media2.mp3"/><Relationship Id="rId2" Type="http://schemas.openxmlformats.org/officeDocument/2006/relationships/audio" Target="../media/media2.mp3"/></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7.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3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image" Target="../media/image37.jpeg"/><Relationship Id="rId1" Type="http://schemas.openxmlformats.org/officeDocument/2006/relationships/tags" Target="../tags/tag21.xml"/><Relationship Id="rId2"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1" Type="http://schemas.openxmlformats.org/officeDocument/2006/relationships/image" Target="../media/image46.png"/><Relationship Id="rId12" Type="http://schemas.openxmlformats.org/officeDocument/2006/relationships/image" Target="../media/image47.png"/><Relationship Id="rId13" Type="http://schemas.openxmlformats.org/officeDocument/2006/relationships/image" Target="../media/image48.png"/><Relationship Id="rId14" Type="http://schemas.openxmlformats.org/officeDocument/2006/relationships/image" Target="../media/image49.png"/><Relationship Id="rId15" Type="http://schemas.openxmlformats.org/officeDocument/2006/relationships/image" Target="../media/image38.png"/><Relationship Id="rId16" Type="http://schemas.openxmlformats.org/officeDocument/2006/relationships/image" Target="../media/image50.png"/><Relationship Id="rId17" Type="http://schemas.openxmlformats.org/officeDocument/2006/relationships/image" Target="../media/image13.png"/><Relationship Id="rId18" Type="http://schemas.openxmlformats.org/officeDocument/2006/relationships/image" Target="../media/image51.png"/><Relationship Id="rId19"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8.png"/><Relationship Id="rId10" Type="http://schemas.openxmlformats.org/officeDocument/2006/relationships/image" Target="../media/image4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 Id="rId3" Type="http://schemas.openxmlformats.org/officeDocument/2006/relationships/image" Target="../media/image5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58.jpg"/><Relationship Id="rId9" Type="http://schemas.openxmlformats.org/officeDocument/2006/relationships/image" Target="../media/image59.jp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71.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png"/><Relationship Id="rId5" Type="http://schemas.openxmlformats.org/officeDocument/2006/relationships/image" Target="../media/image62.jp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56.xml"/><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tags" Target="../tags/tag22.xml"/><Relationship Id="rId2"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ja.wikipedia.org/wiki/%E6%B5%B7" TargetMode="External"/><Relationship Id="rId4" Type="http://schemas.openxmlformats.org/officeDocument/2006/relationships/hyperlink" Target="http://ja.wikipedia.org/wiki/%E5%B1%B1" TargetMode="External"/><Relationship Id="rId5" Type="http://schemas.openxmlformats.org/officeDocument/2006/relationships/hyperlink" Target="http://ja.wikipedia.org/wiki/%E9%81%BA%E4%BD%93" TargetMode="External"/><Relationship Id="rId6" Type="http://schemas.openxmlformats.org/officeDocument/2006/relationships/hyperlink" Target="http://ja.wikipedia.org/wiki/%E9%81%BA%E7%81%B0" TargetMode="External"/><Relationship Id="rId7" Type="http://schemas.openxmlformats.org/officeDocument/2006/relationships/hyperlink" Target="http://archive.is/20121128025823/kazokubotoke.blogspot.com/2011/02/blog-post_07.html%23selection-555.1-571.1" TargetMode="External"/><Relationship Id="rId8" Type="http://schemas.openxmlformats.org/officeDocument/2006/relationships/hyperlink" Target="http://www.i-can.jp/sousou/nethakamairi.htm" TargetMode="External"/><Relationship Id="rId1" Type="http://schemas.openxmlformats.org/officeDocument/2006/relationships/slideLayout" Target="../slideLayouts/slideLayout2.xml"/><Relationship Id="rId2" Type="http://schemas.openxmlformats.org/officeDocument/2006/relationships/hyperlink" Target="http://ja.wikipedia.org/wiki/%E5%A2%93"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3.png"/><Relationship Id="rId3" Type="http://schemas.openxmlformats.org/officeDocument/2006/relationships/hyperlink" Target="http://www.reien-tokyo.net/toritsu.htm"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8.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2.xml"/><Relationship Id="rId3" Type="http://schemas.openxmlformats.org/officeDocument/2006/relationships/notesSlide" Target="../notesSlides/notesSlide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7.png"/><Relationship Id="rId1" Type="http://schemas.microsoft.com/office/2007/relationships/media" Target="../media/media1.m4a"/><Relationship Id="rId2" Type="http://schemas.openxmlformats.org/officeDocument/2006/relationships/audio" Target="../media/media1.m4a"/></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スライド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サブタイトル 4"/>
          <p:cNvSpPr>
            <a:spLocks noGrp="1"/>
          </p:cNvSpPr>
          <p:nvPr>
            <p:ph type="subTitle" idx="1"/>
          </p:nvPr>
        </p:nvSpPr>
        <p:spPr>
          <a:xfrm>
            <a:off x="3683012" y="2152222"/>
            <a:ext cx="5460988" cy="2293350"/>
          </a:xfrm>
        </p:spPr>
        <p:txBody>
          <a:bodyPr>
            <a:normAutofit fontScale="62500" lnSpcReduction="20000"/>
          </a:bodyPr>
          <a:lstStyle/>
          <a:p>
            <a:pPr algn="r"/>
            <a:r>
              <a:rPr kumimoji="1" lang="en-US" altLang="ja-JP" dirty="0" smtClean="0"/>
              <a:t>2015/06/19</a:t>
            </a:r>
          </a:p>
          <a:p>
            <a:pPr algn="r"/>
            <a:r>
              <a:rPr lang="ja-JP" altLang="en-US" dirty="0" smtClean="0"/>
              <a:t>サステイナビリティ班</a:t>
            </a:r>
            <a:endParaRPr lang="en-US" altLang="ja-JP" dirty="0" smtClean="0"/>
          </a:p>
          <a:p>
            <a:pPr algn="r"/>
            <a:r>
              <a:rPr lang="ja-JP" altLang="en-US" dirty="0" smtClean="0"/>
              <a:t>小出拓也　鈴木大志　斎木亮作</a:t>
            </a:r>
            <a:endParaRPr lang="en-US" altLang="en-US" dirty="0" smtClean="0"/>
          </a:p>
          <a:p>
            <a:pPr algn="r"/>
            <a:r>
              <a:rPr lang="en-US" altLang="en-US" dirty="0" smtClean="0"/>
              <a:t>竹中</a:t>
            </a:r>
            <a:r>
              <a:rPr lang="ja-JP" altLang="en-US" dirty="0" smtClean="0"/>
              <a:t>太</a:t>
            </a:r>
            <a:r>
              <a:rPr lang="en-US" altLang="en-US" dirty="0" smtClean="0"/>
              <a:t>基　藤原真梨子</a:t>
            </a:r>
          </a:p>
          <a:p>
            <a:pPr algn="r"/>
            <a:r>
              <a:rPr lang="en-US" altLang="en-US" dirty="0" smtClean="0"/>
              <a:t>星野萌々子</a:t>
            </a:r>
            <a:r>
              <a:rPr lang="ja-JP" altLang="en-US" dirty="0" smtClean="0"/>
              <a:t>　守興尚史</a:t>
            </a:r>
            <a:endParaRPr lang="en-US" altLang="ja-JP" dirty="0" smtClean="0"/>
          </a:p>
          <a:p>
            <a:pPr algn="r"/>
            <a:r>
              <a:rPr lang="ja-JP" altLang="en-US" dirty="0"/>
              <a:t>指導教員：谷口守　</a:t>
            </a:r>
            <a:endParaRPr lang="en-US" altLang="ja-JP" dirty="0"/>
          </a:p>
          <a:p>
            <a:pPr algn="r"/>
            <a:r>
              <a:rPr lang="en-US" altLang="ja-JP" dirty="0"/>
              <a:t>TA</a:t>
            </a:r>
            <a:r>
              <a:rPr lang="ja-JP" altLang="en-US" dirty="0"/>
              <a:t>：山根優生</a:t>
            </a:r>
            <a:endParaRPr lang="en-US" altLang="ja-JP" dirty="0"/>
          </a:p>
          <a:p>
            <a:pPr algn="r"/>
            <a:endParaRPr lang="en-US" altLang="ja-JP" dirty="0" smtClean="0"/>
          </a:p>
        </p:txBody>
      </p:sp>
      <p:sp>
        <p:nvSpPr>
          <p:cNvPr id="3" name="スライド番号プレースホルダー 2"/>
          <p:cNvSpPr>
            <a:spLocks noGrp="1"/>
          </p:cNvSpPr>
          <p:nvPr>
            <p:ph type="sldNum" sz="quarter" idx="12"/>
          </p:nvPr>
        </p:nvSpPr>
        <p:spPr/>
        <p:txBody>
          <a:bodyPr/>
          <a:lstStyle/>
          <a:p>
            <a:fld id="{D235492C-57CB-1E43-8014-2539370A9343}" type="slidenum">
              <a:rPr kumimoji="1" lang="ja-JP" altLang="en-US" smtClean="0"/>
              <a:t>1</a:t>
            </a:fld>
            <a:endParaRPr kumimoji="1" lang="ja-JP" altLang="en-US"/>
          </a:p>
        </p:txBody>
      </p:sp>
    </p:spTree>
    <p:extLst>
      <p:ext uri="{BB962C8B-B14F-4D97-AF65-F5344CB8AC3E}">
        <p14:creationId xmlns:p14="http://schemas.microsoft.com/office/powerpoint/2010/main" val="562721995"/>
      </p:ext>
    </p:extLst>
  </p:cSld>
  <p:clrMapOvr>
    <a:masterClrMapping/>
  </p:clrMapOvr>
  <mc:AlternateContent xmlns:mc="http://schemas.openxmlformats.org/markup-compatibility/2006" xmlns:p14="http://schemas.microsoft.com/office/powerpoint/2010/main">
    <mc:Choice Requires="p14">
      <p:transition p14:dur="0" advTm="1089752"/>
    </mc:Choice>
    <mc:Fallback xmlns="">
      <p:transition xmlns:p14="http://schemas.microsoft.com/office/powerpoint/2010/main" advTm="1089752"/>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819174" y="2590342"/>
            <a:ext cx="7488390" cy="2362457"/>
          </a:xfrm>
          <a:prstGeom prst="roundRect">
            <a:avLst>
              <a:gd name="adj" fmla="val 29387"/>
            </a:avLst>
          </a:prstGeom>
          <a:noFill/>
          <a:ln w="57150" cmpd="sng">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6000" spc="300" dirty="0">
              <a:solidFill>
                <a:schemeClr val="tx2">
                  <a:lumMod val="75000"/>
                </a:schemeClr>
              </a:solidFill>
            </a:endParaRPr>
          </a:p>
        </p:txBody>
      </p:sp>
      <p:sp>
        <p:nvSpPr>
          <p:cNvPr id="2" name="タイトル 1"/>
          <p:cNvSpPr>
            <a:spLocks noGrp="1"/>
          </p:cNvSpPr>
          <p:nvPr>
            <p:ph type="title"/>
          </p:nvPr>
        </p:nvSpPr>
        <p:spPr/>
        <p:txBody>
          <a:bodyPr/>
          <a:lstStyle/>
          <a:p>
            <a:r>
              <a:rPr kumimoji="1" lang="ja-JP" altLang="en-US" u="sng" dirty="0" smtClean="0"/>
              <a:t>問題提起</a:t>
            </a:r>
            <a:endParaRPr kumimoji="1" lang="ja-JP" altLang="en-US" u="sng" dirty="0"/>
          </a:p>
        </p:txBody>
      </p:sp>
      <p:sp>
        <p:nvSpPr>
          <p:cNvPr id="4" name="角丸四角形 3"/>
          <p:cNvSpPr/>
          <p:nvPr/>
        </p:nvSpPr>
        <p:spPr>
          <a:xfrm>
            <a:off x="1858180" y="2230033"/>
            <a:ext cx="5415784" cy="1148793"/>
          </a:xfrm>
          <a:prstGeom prst="roundRect">
            <a:avLst>
              <a:gd name="adj" fmla="val 29387"/>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6000" spc="300" dirty="0" smtClean="0">
                <a:solidFill>
                  <a:schemeClr val="tx2">
                    <a:lumMod val="75000"/>
                  </a:schemeClr>
                </a:solidFill>
              </a:rPr>
              <a:t>都市計画</a:t>
            </a:r>
            <a:endParaRPr kumimoji="1" lang="ja-JP" altLang="en-US" sz="6000" spc="300" dirty="0">
              <a:solidFill>
                <a:schemeClr val="tx2">
                  <a:lumMod val="75000"/>
                </a:schemeClr>
              </a:solidFill>
            </a:endParaRPr>
          </a:p>
        </p:txBody>
      </p:sp>
      <p:sp>
        <p:nvSpPr>
          <p:cNvPr id="6" name="角丸四角形 5"/>
          <p:cNvSpPr/>
          <p:nvPr/>
        </p:nvSpPr>
        <p:spPr>
          <a:xfrm>
            <a:off x="2938208" y="3582687"/>
            <a:ext cx="3166895" cy="1148793"/>
          </a:xfrm>
          <a:prstGeom prst="roundRect">
            <a:avLst>
              <a:gd name="adj" fmla="val 29387"/>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6000" spc="300" dirty="0" smtClean="0">
                <a:solidFill>
                  <a:schemeClr val="bg1"/>
                </a:solidFill>
              </a:rPr>
              <a:t>墓地</a:t>
            </a:r>
            <a:endParaRPr kumimoji="1" lang="ja-JP" altLang="en-US" sz="6000" spc="300" dirty="0">
              <a:solidFill>
                <a:schemeClr val="bg1"/>
              </a:solidFill>
            </a:endParaRPr>
          </a:p>
        </p:txBody>
      </p:sp>
      <p:sp>
        <p:nvSpPr>
          <p:cNvPr id="8" name="テキスト ボックス 7"/>
          <p:cNvSpPr txBox="1"/>
          <p:nvPr/>
        </p:nvSpPr>
        <p:spPr>
          <a:xfrm>
            <a:off x="1854238" y="5177206"/>
            <a:ext cx="5417869" cy="954107"/>
          </a:xfrm>
          <a:prstGeom prst="rect">
            <a:avLst/>
          </a:prstGeom>
          <a:noFill/>
        </p:spPr>
        <p:txBody>
          <a:bodyPr wrap="none" rtlCol="0">
            <a:spAutoFit/>
          </a:bodyPr>
          <a:lstStyle/>
          <a:p>
            <a:pPr algn="ctr"/>
            <a:r>
              <a:rPr lang="ja-JP" altLang="en-US" sz="2800" dirty="0"/>
              <a:t>墓地のことを考えて初めて</a:t>
            </a:r>
            <a:r>
              <a:rPr lang="ja-JP" altLang="en-US" sz="2800" dirty="0" smtClean="0"/>
              <a:t>、</a:t>
            </a:r>
            <a:endParaRPr lang="en-US" altLang="ja-JP" sz="2800" dirty="0" smtClean="0"/>
          </a:p>
          <a:p>
            <a:pPr algn="ctr"/>
            <a:r>
              <a:rPr lang="ja-JP" altLang="en-US" sz="2800" dirty="0" smtClean="0"/>
              <a:t>都市</a:t>
            </a:r>
            <a:r>
              <a:rPr lang="ja-JP" altLang="en-US" sz="2800" dirty="0"/>
              <a:t>計画が完成するのではない</a:t>
            </a:r>
            <a:r>
              <a:rPr lang="ja-JP" altLang="en-US" sz="2800" dirty="0" smtClean="0"/>
              <a:t>か</a:t>
            </a:r>
            <a:endParaRPr lang="en-US" altLang="ja-JP" sz="2800" dirty="0"/>
          </a:p>
        </p:txBody>
      </p:sp>
      <p:sp>
        <p:nvSpPr>
          <p:cNvPr id="3" name="スライド番号プレースホルダー 2"/>
          <p:cNvSpPr>
            <a:spLocks noGrp="1"/>
          </p:cNvSpPr>
          <p:nvPr>
            <p:ph type="sldNum" sz="quarter" idx="12"/>
          </p:nvPr>
        </p:nvSpPr>
        <p:spPr/>
        <p:txBody>
          <a:bodyPr/>
          <a:lstStyle/>
          <a:p>
            <a:fld id="{61F6FC56-51BB-EE4A-AA11-EB67CBAEB284}" type="slidenum">
              <a:rPr kumimoji="1" lang="ja-JP" altLang="en-US" smtClean="0"/>
              <a:t>10</a:t>
            </a:fld>
            <a:endParaRPr kumimoji="1" lang="ja-JP" altLang="en-US"/>
          </a:p>
        </p:txBody>
      </p:sp>
    </p:spTree>
    <p:extLst>
      <p:ext uri="{BB962C8B-B14F-4D97-AF65-F5344CB8AC3E}">
        <p14:creationId xmlns:p14="http://schemas.microsoft.com/office/powerpoint/2010/main" val="481085156"/>
      </p:ext>
    </p:extLst>
  </p:cSld>
  <p:clrMapOvr>
    <a:masterClrMapping/>
  </p:clrMapOvr>
  <mc:AlternateContent xmlns:mc="http://schemas.openxmlformats.org/markup-compatibility/2006" xmlns:p14="http://schemas.microsoft.com/office/powerpoint/2010/main">
    <mc:Choice Requires="p14">
      <p:transition spd="slow" p14:dur="2000" advTm="14007"/>
    </mc:Choice>
    <mc:Fallback xmlns="">
      <p:transition xmlns:p14="http://schemas.microsoft.com/office/powerpoint/2010/main" spd="slow" advTm="14007"/>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下矢印 5"/>
          <p:cNvSpPr/>
          <p:nvPr/>
        </p:nvSpPr>
        <p:spPr>
          <a:xfrm>
            <a:off x="1164263" y="2471825"/>
            <a:ext cx="6819254" cy="3068205"/>
          </a:xfrm>
          <a:prstGeom prst="downArrow">
            <a:avLst>
              <a:gd name="adj1" fmla="val 59757"/>
              <a:gd name="adj2" fmla="val 51891"/>
            </a:avLst>
          </a:prstGeom>
          <a:solidFill>
            <a:schemeClr val="accent6">
              <a:lumMod val="60000"/>
              <a:lumOff val="40000"/>
              <a:alpha val="51000"/>
            </a:schemeClr>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457196" y="5540030"/>
            <a:ext cx="8229599" cy="753099"/>
          </a:xfrm>
          <a:prstGeom prst="rect">
            <a:avLst/>
          </a:prstGeom>
          <a:solidFill>
            <a:srgbClr val="1F49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600" dirty="0" smtClean="0">
                <a:solidFill>
                  <a:srgbClr val="FFFF00"/>
                </a:solidFill>
              </a:rPr>
              <a:t>提案</a:t>
            </a:r>
            <a:endParaRPr lang="ja-JP" altLang="en-US" sz="3600" dirty="0">
              <a:solidFill>
                <a:srgbClr val="FFFF00"/>
              </a:solidFill>
            </a:endParaRPr>
          </a:p>
        </p:txBody>
      </p:sp>
      <p:sp>
        <p:nvSpPr>
          <p:cNvPr id="10" name="正方形/長方形 9"/>
          <p:cNvSpPr/>
          <p:nvPr/>
        </p:nvSpPr>
        <p:spPr>
          <a:xfrm>
            <a:off x="457198" y="4270814"/>
            <a:ext cx="8229599" cy="781403"/>
          </a:xfrm>
          <a:prstGeom prst="rect">
            <a:avLst/>
          </a:prstGeom>
          <a:solidFill>
            <a:srgbClr val="1F49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600" dirty="0" smtClean="0"/>
              <a:t>需給調査</a:t>
            </a:r>
            <a:endParaRPr lang="ja-JP" altLang="en-US" sz="3600" dirty="0"/>
          </a:p>
        </p:txBody>
      </p:sp>
      <p:sp>
        <p:nvSpPr>
          <p:cNvPr id="8" name="正方形/長方形 7"/>
          <p:cNvSpPr/>
          <p:nvPr/>
        </p:nvSpPr>
        <p:spPr>
          <a:xfrm>
            <a:off x="457198" y="2907328"/>
            <a:ext cx="8229601" cy="823295"/>
          </a:xfrm>
          <a:prstGeom prst="rect">
            <a:avLst/>
          </a:prstGeom>
          <a:solidFill>
            <a:srgbClr val="1F49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600" dirty="0"/>
              <a:t>ヒアリング調査</a:t>
            </a:r>
            <a:endParaRPr kumimoji="1" lang="ja-JP" altLang="en-US" sz="3600" dirty="0"/>
          </a:p>
        </p:txBody>
      </p:sp>
      <p:sp>
        <p:nvSpPr>
          <p:cNvPr id="12" name="正方形/長方形 11"/>
          <p:cNvSpPr/>
          <p:nvPr/>
        </p:nvSpPr>
        <p:spPr>
          <a:xfrm>
            <a:off x="457196" y="1663787"/>
            <a:ext cx="8229600" cy="808038"/>
          </a:xfrm>
          <a:prstGeom prst="rect">
            <a:avLst/>
          </a:prstGeom>
          <a:solidFill>
            <a:srgbClr val="1F497D"/>
          </a:solidFill>
          <a:ln>
            <a:noFill/>
          </a:ln>
          <a:effectLst/>
        </p:spPr>
        <p:style>
          <a:lnRef idx="1">
            <a:schemeClr val="accent1"/>
          </a:lnRef>
          <a:fillRef idx="3">
            <a:schemeClr val="accent1"/>
          </a:fillRef>
          <a:effectRef idx="2">
            <a:schemeClr val="accent1"/>
          </a:effectRef>
          <a:fontRef idx="minor">
            <a:schemeClr val="lt1"/>
          </a:fontRef>
        </p:style>
        <p:txBody>
          <a:bodyPr vert="horz" rtlCol="0" anchor="ctr"/>
          <a:lstStyle/>
          <a:p>
            <a:pPr algn="ctr"/>
            <a:r>
              <a:rPr kumimoji="1" lang="ja-JP" altLang="en-US" sz="4000" dirty="0" smtClean="0"/>
              <a:t>アンケート調査</a:t>
            </a:r>
            <a:endParaRPr kumimoji="1" lang="ja-JP" altLang="en-US" sz="4000" dirty="0"/>
          </a:p>
        </p:txBody>
      </p:sp>
      <p:sp>
        <p:nvSpPr>
          <p:cNvPr id="2" name="タイトル 1"/>
          <p:cNvSpPr>
            <a:spLocks noGrp="1"/>
          </p:cNvSpPr>
          <p:nvPr>
            <p:ph type="title"/>
          </p:nvPr>
        </p:nvSpPr>
        <p:spPr/>
        <p:txBody>
          <a:bodyPr/>
          <a:lstStyle/>
          <a:p>
            <a:r>
              <a:rPr kumimoji="1" lang="ja-JP" altLang="en-US" dirty="0" smtClean="0"/>
              <a:t>調査</a:t>
            </a:r>
            <a:r>
              <a:rPr lang="ja-JP" altLang="en-US" dirty="0" smtClean="0"/>
              <a:t>内容</a:t>
            </a:r>
            <a:endParaRPr kumimoji="1" lang="ja-JP" altLang="en-US" dirty="0"/>
          </a:p>
        </p:txBody>
      </p:sp>
      <p:sp>
        <p:nvSpPr>
          <p:cNvPr id="3" name="スライド番号プレースホルダー 2"/>
          <p:cNvSpPr>
            <a:spLocks noGrp="1"/>
          </p:cNvSpPr>
          <p:nvPr>
            <p:ph type="sldNum" sz="quarter" idx="12"/>
          </p:nvPr>
        </p:nvSpPr>
        <p:spPr/>
        <p:txBody>
          <a:bodyPr/>
          <a:lstStyle/>
          <a:p>
            <a:fld id="{61F6FC56-51BB-EE4A-AA11-EB67CBAEB284}" type="slidenum">
              <a:rPr kumimoji="1" lang="ja-JP" altLang="en-US" smtClean="0"/>
              <a:t>11</a:t>
            </a:fld>
            <a:endParaRPr kumimoji="1" lang="ja-JP" altLang="en-US"/>
          </a:p>
        </p:txBody>
      </p:sp>
    </p:spTree>
    <p:extLst>
      <p:ext uri="{BB962C8B-B14F-4D97-AF65-F5344CB8AC3E}">
        <p14:creationId xmlns:p14="http://schemas.microsoft.com/office/powerpoint/2010/main" val="1460806893"/>
      </p:ext>
    </p:extLst>
  </p:cSld>
  <p:clrMapOvr>
    <a:masterClrMapping/>
  </p:clrMapOvr>
  <mc:AlternateContent xmlns:mc="http://schemas.openxmlformats.org/markup-compatibility/2006" xmlns:p14="http://schemas.microsoft.com/office/powerpoint/2010/main">
    <mc:Choice Requires="p14">
      <p:transition spd="slow" p14:dur="2000" advTm="5567"/>
    </mc:Choice>
    <mc:Fallback xmlns="">
      <p:transition xmlns:p14="http://schemas.microsoft.com/office/powerpoint/2010/main" spd="slow" advTm="5567"/>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4"/>
          <a:stretch>
            <a:fillRect/>
          </a:stretch>
        </p:blipFill>
        <p:spPr>
          <a:xfrm flipH="1">
            <a:off x="6985784" y="1923725"/>
            <a:ext cx="2402924" cy="2402924"/>
          </a:xfrm>
          <a:prstGeom prst="rect">
            <a:avLst/>
          </a:prstGeom>
        </p:spPr>
      </p:pic>
      <p:sp>
        <p:nvSpPr>
          <p:cNvPr id="8" name="円形吹き出し 7"/>
          <p:cNvSpPr/>
          <p:nvPr/>
        </p:nvSpPr>
        <p:spPr>
          <a:xfrm>
            <a:off x="3584890" y="4562262"/>
            <a:ext cx="5101910" cy="1711138"/>
          </a:xfrm>
          <a:prstGeom prst="wedgeEllipseCallout">
            <a:avLst>
              <a:gd name="adj1" fmla="val -44762"/>
              <a:gd name="adj2" fmla="val -45408"/>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normAutofit/>
          </a:bodyPr>
          <a:lstStyle/>
          <a:p>
            <a:r>
              <a:rPr lang="ja-JP" altLang="en-US" dirty="0"/>
              <a:t>墓　施太郎</a:t>
            </a:r>
            <a:r>
              <a:rPr lang="ja-JP" altLang="en-US" dirty="0" smtClean="0"/>
              <a:t>（４６）</a:t>
            </a:r>
            <a:endParaRPr kumimoji="1" lang="ja-JP" altLang="en-US" dirty="0"/>
          </a:p>
        </p:txBody>
      </p:sp>
      <p:pic>
        <p:nvPicPr>
          <p:cNvPr id="7" name="図 6"/>
          <p:cNvPicPr>
            <a:picLocks noChangeAspect="1"/>
          </p:cNvPicPr>
          <p:nvPr/>
        </p:nvPicPr>
        <p:blipFill>
          <a:blip r:embed="rId5"/>
          <a:stretch>
            <a:fillRect/>
          </a:stretch>
        </p:blipFill>
        <p:spPr>
          <a:xfrm>
            <a:off x="-201344" y="1778000"/>
            <a:ext cx="4368800" cy="5080000"/>
          </a:xfrm>
          <a:prstGeom prst="rect">
            <a:avLst/>
          </a:prstGeom>
        </p:spPr>
      </p:pic>
      <p:sp>
        <p:nvSpPr>
          <p:cNvPr id="9" name="テキスト ボックス 8"/>
          <p:cNvSpPr txBox="1"/>
          <p:nvPr/>
        </p:nvSpPr>
        <p:spPr>
          <a:xfrm>
            <a:off x="3397739" y="4885848"/>
            <a:ext cx="5583880" cy="1384995"/>
          </a:xfrm>
          <a:prstGeom prst="rect">
            <a:avLst/>
          </a:prstGeom>
          <a:noFill/>
        </p:spPr>
        <p:txBody>
          <a:bodyPr wrap="square" rtlCol="0">
            <a:spAutoFit/>
          </a:bodyPr>
          <a:lstStyle/>
          <a:p>
            <a:pPr algn="ctr"/>
            <a:r>
              <a:rPr lang="ja-JP" altLang="en-US" sz="2800" dirty="0" smtClean="0">
                <a:solidFill>
                  <a:schemeClr val="tx1">
                    <a:lumMod val="95000"/>
                    <a:lumOff val="5000"/>
                  </a:schemeClr>
                </a:solidFill>
              </a:rPr>
              <a:t>そろそろ</a:t>
            </a:r>
            <a:endParaRPr lang="en-US" altLang="ja-JP" sz="2800" dirty="0" smtClean="0">
              <a:solidFill>
                <a:schemeClr val="tx1">
                  <a:lumMod val="95000"/>
                  <a:lumOff val="5000"/>
                </a:schemeClr>
              </a:solidFill>
            </a:endParaRPr>
          </a:p>
          <a:p>
            <a:pPr algn="ctr"/>
            <a:r>
              <a:rPr lang="ja-JP" altLang="en-US" sz="2800" dirty="0" smtClean="0">
                <a:solidFill>
                  <a:schemeClr val="tx1">
                    <a:lumMod val="95000"/>
                    <a:lumOff val="5000"/>
                  </a:schemeClr>
                </a:solidFill>
              </a:rPr>
              <a:t>お墓買おうかな？</a:t>
            </a:r>
            <a:endParaRPr lang="en-US" altLang="ja-JP" sz="2800" dirty="0">
              <a:solidFill>
                <a:schemeClr val="tx1">
                  <a:lumMod val="95000"/>
                  <a:lumOff val="5000"/>
                </a:schemeClr>
              </a:solidFill>
            </a:endParaRPr>
          </a:p>
          <a:p>
            <a:pPr algn="ctr"/>
            <a:endParaRPr kumimoji="1" lang="ja-JP" altLang="en-US" sz="2800" dirty="0"/>
          </a:p>
        </p:txBody>
      </p:sp>
      <p:sp>
        <p:nvSpPr>
          <p:cNvPr id="4" name="テキスト ボックス 3"/>
          <p:cNvSpPr txBox="1"/>
          <p:nvPr/>
        </p:nvSpPr>
        <p:spPr>
          <a:xfrm>
            <a:off x="2614293" y="216928"/>
            <a:ext cx="2591274" cy="369332"/>
          </a:xfrm>
          <a:prstGeom prst="rect">
            <a:avLst/>
          </a:prstGeom>
          <a:noFill/>
        </p:spPr>
        <p:txBody>
          <a:bodyPr wrap="none" rtlCol="0">
            <a:spAutoFit/>
          </a:bodyPr>
          <a:lstStyle/>
          <a:p>
            <a:r>
              <a:rPr kumimoji="1" lang="ja-JP" altLang="en-US" dirty="0" smtClean="0"/>
              <a:t>はか　　　　せ　　た　 ろう</a:t>
            </a:r>
            <a:endParaRPr kumimoji="1" lang="ja-JP" altLang="en-US" dirty="0"/>
          </a:p>
        </p:txBody>
      </p:sp>
      <p:sp>
        <p:nvSpPr>
          <p:cNvPr id="6" name="スライド番号プレースホルダー 5"/>
          <p:cNvSpPr>
            <a:spLocks noGrp="1"/>
          </p:cNvSpPr>
          <p:nvPr>
            <p:ph type="sldNum" sz="quarter" idx="12"/>
          </p:nvPr>
        </p:nvSpPr>
        <p:spPr/>
        <p:txBody>
          <a:bodyPr/>
          <a:lstStyle/>
          <a:p>
            <a:fld id="{D235492C-57CB-1E43-8014-2539370A9343}" type="slidenum">
              <a:rPr kumimoji="1" lang="ja-JP" altLang="en-US" smtClean="0"/>
              <a:t>12</a:t>
            </a:fld>
            <a:endParaRPr kumimoji="1" lang="ja-JP" altLang="en-US"/>
          </a:p>
        </p:txBody>
      </p:sp>
      <p:sp>
        <p:nvSpPr>
          <p:cNvPr id="10" name="テキスト ボックス 9"/>
          <p:cNvSpPr txBox="1"/>
          <p:nvPr/>
        </p:nvSpPr>
        <p:spPr>
          <a:xfrm>
            <a:off x="3397738" y="1487685"/>
            <a:ext cx="5289062" cy="2677656"/>
          </a:xfrm>
          <a:prstGeom prst="rect">
            <a:avLst/>
          </a:prstGeom>
          <a:noFill/>
        </p:spPr>
        <p:txBody>
          <a:bodyPr wrap="square" rtlCol="0">
            <a:spAutoFit/>
          </a:bodyPr>
          <a:lstStyle/>
          <a:p>
            <a:pPr marL="457200" indent="-457200">
              <a:buFont typeface="Arial"/>
              <a:buChar char="•"/>
            </a:pPr>
            <a:r>
              <a:rPr lang="ja-JP" altLang="en-US" sz="2800" dirty="0" smtClean="0"/>
              <a:t>つくば</a:t>
            </a:r>
            <a:r>
              <a:rPr lang="ja-JP" altLang="en-US" sz="2800" dirty="0"/>
              <a:t>研究学園都市</a:t>
            </a:r>
            <a:r>
              <a:rPr lang="ja-JP" altLang="en-US" sz="2800" dirty="0" smtClean="0"/>
              <a:t>在住</a:t>
            </a:r>
            <a:endParaRPr lang="en-US" altLang="ja-JP" sz="2800" dirty="0"/>
          </a:p>
          <a:p>
            <a:pPr marL="457200" indent="-457200">
              <a:buFont typeface="Arial"/>
              <a:buChar char="•"/>
            </a:pPr>
            <a:r>
              <a:rPr lang="ja-JP" altLang="en-US" sz="2800" dirty="0" smtClean="0"/>
              <a:t>研究職</a:t>
            </a:r>
            <a:endParaRPr lang="en-US" altLang="ja-JP" sz="2800" dirty="0" smtClean="0"/>
          </a:p>
          <a:p>
            <a:pPr marL="457200" indent="-457200">
              <a:buFont typeface="Arial"/>
              <a:buChar char="•"/>
            </a:pPr>
            <a:r>
              <a:rPr lang="ja-JP" altLang="en-US" sz="2800" dirty="0" smtClean="0"/>
              <a:t>息子（</a:t>
            </a:r>
            <a:r>
              <a:rPr lang="en-US" altLang="ja-JP" sz="2800" dirty="0" smtClean="0"/>
              <a:t>18</a:t>
            </a:r>
            <a:r>
              <a:rPr lang="ja-JP" altLang="en-US" sz="2800" dirty="0" smtClean="0"/>
              <a:t>）がいる</a:t>
            </a:r>
            <a:endParaRPr lang="en-US" altLang="ja-JP" sz="2800" dirty="0" smtClean="0"/>
          </a:p>
          <a:p>
            <a:pPr marL="457200" indent="-457200">
              <a:buFont typeface="Arial"/>
              <a:buChar char="•"/>
            </a:pPr>
            <a:endParaRPr lang="en-US" altLang="ja-JP" sz="2800" dirty="0" smtClean="0"/>
          </a:p>
          <a:p>
            <a:pPr marL="457200" indent="-457200">
              <a:buFont typeface="Arial"/>
              <a:buChar char="•"/>
            </a:pPr>
            <a:r>
              <a:rPr lang="ja-JP" altLang="en-US" sz="2800" dirty="0" smtClean="0"/>
              <a:t>妻が脂っこい食事ばかり</a:t>
            </a:r>
            <a:endParaRPr lang="en-US" altLang="ja-JP" sz="2800" dirty="0" smtClean="0"/>
          </a:p>
          <a:p>
            <a:r>
              <a:rPr lang="ja-JP" altLang="ja-JP" sz="2800" dirty="0"/>
              <a:t>　</a:t>
            </a:r>
            <a:r>
              <a:rPr lang="ja-JP" altLang="en-US" sz="2800" dirty="0" smtClean="0"/>
              <a:t>　出してくるためメタボ</a:t>
            </a:r>
            <a:endParaRPr lang="en-US" altLang="ja-JP" sz="2800" dirty="0"/>
          </a:p>
        </p:txBody>
      </p:sp>
      <p:sp>
        <p:nvSpPr>
          <p:cNvPr id="3" name="テキスト ボックス 2"/>
          <p:cNvSpPr txBox="1"/>
          <p:nvPr/>
        </p:nvSpPr>
        <p:spPr>
          <a:xfrm>
            <a:off x="-2390588" y="5199529"/>
            <a:ext cx="184666" cy="369332"/>
          </a:xfrm>
          <a:prstGeom prst="rect">
            <a:avLst/>
          </a:prstGeom>
          <a:noFill/>
        </p:spPr>
        <p:txBody>
          <a:bodyPr wrap="none" rtlCol="0">
            <a:spAutoFit/>
          </a:bodyPr>
          <a:lstStyle/>
          <a:p>
            <a:endParaRPr kumimoji="1" lang="ja-JP" altLang="en-US" dirty="0"/>
          </a:p>
        </p:txBody>
      </p:sp>
    </p:spTree>
    <p:custDataLst>
      <p:tags r:id="rId1"/>
    </p:custDataLst>
    <p:extLst>
      <p:ext uri="{BB962C8B-B14F-4D97-AF65-F5344CB8AC3E}">
        <p14:creationId xmlns:p14="http://schemas.microsoft.com/office/powerpoint/2010/main" val="2345731927"/>
      </p:ext>
    </p:extLst>
  </p:cSld>
  <p:clrMapOvr>
    <a:masterClrMapping/>
  </p:clrMapOvr>
  <mc:AlternateContent xmlns:mc="http://schemas.openxmlformats.org/markup-compatibility/2006" xmlns:p14="http://schemas.microsoft.com/office/powerpoint/2010/main">
    <mc:Choice Requires="p14">
      <p:transition spd="slow" p14:dur="2000" advTm="35809"/>
    </mc:Choice>
    <mc:Fallback xmlns="">
      <p:transition xmlns:p14="http://schemas.microsoft.com/office/powerpoint/2010/main" spd="slow" advTm="3580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6354528" y="2458291"/>
            <a:ext cx="2940332" cy="3415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円形吹き出し 4"/>
          <p:cNvSpPr/>
          <p:nvPr/>
        </p:nvSpPr>
        <p:spPr>
          <a:xfrm>
            <a:off x="214062" y="1074328"/>
            <a:ext cx="6640957" cy="2667095"/>
          </a:xfrm>
          <a:prstGeom prst="wedgeEllipseCallout">
            <a:avLst>
              <a:gd name="adj1" fmla="val 44448"/>
              <a:gd name="adj2" fmla="val 57289"/>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405379" y="1746156"/>
            <a:ext cx="6302592" cy="1323439"/>
          </a:xfrm>
          <a:prstGeom prst="rect">
            <a:avLst/>
          </a:prstGeom>
          <a:noFill/>
        </p:spPr>
        <p:txBody>
          <a:bodyPr wrap="square" rtlCol="0">
            <a:spAutoFit/>
          </a:bodyPr>
          <a:lstStyle/>
          <a:p>
            <a:pPr algn="ctr"/>
            <a:r>
              <a:rPr lang="ja-JP" altLang="en-US" sz="4000" dirty="0" smtClean="0"/>
              <a:t>息子（</a:t>
            </a:r>
            <a:r>
              <a:rPr lang="en-US" altLang="ja-JP" sz="4000" dirty="0" smtClean="0"/>
              <a:t>18</a:t>
            </a:r>
            <a:r>
              <a:rPr lang="ja-JP" altLang="en-US" sz="4000" dirty="0" smtClean="0"/>
              <a:t>）は僕が死んだ後、会いに来てくれるかな</a:t>
            </a:r>
            <a:r>
              <a:rPr lang="en-US" altLang="ja-JP" sz="4000" dirty="0" smtClean="0"/>
              <a:t>…</a:t>
            </a:r>
            <a:r>
              <a:rPr lang="ja-JP" altLang="en-US" sz="4000" dirty="0" smtClean="0"/>
              <a:t>？</a:t>
            </a:r>
            <a:endParaRPr kumimoji="1" lang="en-US" altLang="ja-JP" sz="4000" dirty="0" smtClean="0"/>
          </a:p>
        </p:txBody>
      </p:sp>
      <p:sp>
        <p:nvSpPr>
          <p:cNvPr id="8" name="テキスト ボックス 7"/>
          <p:cNvSpPr txBox="1"/>
          <p:nvPr/>
        </p:nvSpPr>
        <p:spPr>
          <a:xfrm>
            <a:off x="0" y="4262717"/>
            <a:ext cx="5554960" cy="923330"/>
          </a:xfrm>
          <a:prstGeom prst="rect">
            <a:avLst/>
          </a:prstGeom>
          <a:noFill/>
        </p:spPr>
        <p:txBody>
          <a:bodyPr wrap="square" rtlCol="0">
            <a:spAutoFit/>
          </a:bodyPr>
          <a:lstStyle/>
          <a:p>
            <a:r>
              <a:rPr kumimoji="1" lang="ja-JP" altLang="en-US" sz="5400" dirty="0" smtClean="0"/>
              <a:t>　　　</a:t>
            </a:r>
            <a:endParaRPr kumimoji="1" lang="ja-JP" altLang="en-US" sz="5400" dirty="0"/>
          </a:p>
        </p:txBody>
      </p:sp>
      <p:pic>
        <p:nvPicPr>
          <p:cNvPr id="9" name="図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6006" y="3699927"/>
            <a:ext cx="2463118" cy="2836805"/>
          </a:xfrm>
          <a:prstGeom prst="rect">
            <a:avLst/>
          </a:prstGeom>
        </p:spPr>
      </p:pic>
      <p:sp>
        <p:nvSpPr>
          <p:cNvPr id="10" name="角丸四角形 9"/>
          <p:cNvSpPr/>
          <p:nvPr/>
        </p:nvSpPr>
        <p:spPr>
          <a:xfrm>
            <a:off x="772583" y="1873250"/>
            <a:ext cx="7387167" cy="242358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0" dirty="0">
                <a:solidFill>
                  <a:schemeClr val="tx1"/>
                </a:solidFill>
              </a:rPr>
              <a:t>筑波大生</a:t>
            </a:r>
            <a:r>
              <a:rPr lang="ja-JP" altLang="en-US" sz="6000" dirty="0" smtClean="0">
                <a:solidFill>
                  <a:schemeClr val="tx1"/>
                </a:solidFill>
              </a:rPr>
              <a:t>対象</a:t>
            </a:r>
            <a:endParaRPr lang="en-US" altLang="ja-JP" sz="6000" dirty="0" smtClean="0">
              <a:solidFill>
                <a:schemeClr val="tx1"/>
              </a:solidFill>
            </a:endParaRPr>
          </a:p>
          <a:p>
            <a:pPr algn="ctr"/>
            <a:r>
              <a:rPr lang="ja-JP" altLang="en-US" sz="6000" dirty="0" smtClean="0">
                <a:solidFill>
                  <a:schemeClr val="tx1"/>
                </a:solidFill>
              </a:rPr>
              <a:t>アンケート実施</a:t>
            </a:r>
            <a:endParaRPr lang="ja-JP" altLang="en-US" sz="6000" dirty="0">
              <a:solidFill>
                <a:schemeClr val="tx1"/>
              </a:solidFill>
            </a:endParaRPr>
          </a:p>
        </p:txBody>
      </p:sp>
      <p:sp>
        <p:nvSpPr>
          <p:cNvPr id="2" name="スライド番号プレースホルダー 1"/>
          <p:cNvSpPr>
            <a:spLocks noGrp="1"/>
          </p:cNvSpPr>
          <p:nvPr>
            <p:ph type="sldNum" sz="quarter" idx="12"/>
          </p:nvPr>
        </p:nvSpPr>
        <p:spPr/>
        <p:txBody>
          <a:bodyPr/>
          <a:lstStyle/>
          <a:p>
            <a:fld id="{61F6FC56-51BB-EE4A-AA11-EB67CBAEB284}" type="slidenum">
              <a:rPr kumimoji="1" lang="ja-JP" altLang="en-US" smtClean="0"/>
              <a:t>13</a:t>
            </a:fld>
            <a:endParaRPr kumimoji="1" lang="ja-JP" altLang="en-US"/>
          </a:p>
        </p:txBody>
      </p:sp>
    </p:spTree>
    <p:custDataLst>
      <p:tags r:id="rId1"/>
    </p:custDataLst>
    <p:extLst>
      <p:ext uri="{BB962C8B-B14F-4D97-AF65-F5344CB8AC3E}">
        <p14:creationId xmlns:p14="http://schemas.microsoft.com/office/powerpoint/2010/main" val="2472968953"/>
      </p:ext>
    </p:extLst>
  </p:cSld>
  <p:clrMapOvr>
    <a:masterClrMapping/>
  </p:clrMapOvr>
  <mc:AlternateContent xmlns:mc="http://schemas.openxmlformats.org/markup-compatibility/2006" xmlns:p14="http://schemas.microsoft.com/office/powerpoint/2010/main">
    <mc:Choice Requires="p14">
      <p:transition spd="slow" p14:dur="2000" advTm="14974"/>
    </mc:Choice>
    <mc:Fallback xmlns="">
      <p:transition xmlns:p14="http://schemas.microsoft.com/office/powerpoint/2010/main" spd="slow" advTm="1497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学生アンケート概要</a:t>
            </a:r>
            <a:endParaRPr kumimoji="1" lang="ja-JP" altLang="en-US" dirty="0"/>
          </a:p>
        </p:txBody>
      </p:sp>
      <p:sp>
        <p:nvSpPr>
          <p:cNvPr id="3" name="コンテンツ プレースホルダー 2"/>
          <p:cNvSpPr>
            <a:spLocks noGrp="1"/>
          </p:cNvSpPr>
          <p:nvPr>
            <p:ph idx="1"/>
          </p:nvPr>
        </p:nvSpPr>
        <p:spPr>
          <a:xfrm>
            <a:off x="1716036" y="2078654"/>
            <a:ext cx="7258050" cy="1202857"/>
          </a:xfrm>
          <a:solidFill>
            <a:schemeClr val="bg1"/>
          </a:solidFill>
        </p:spPr>
        <p:txBody>
          <a:bodyPr>
            <a:normAutofit/>
          </a:bodyPr>
          <a:lstStyle/>
          <a:p>
            <a:pPr marL="0" indent="0">
              <a:spcBef>
                <a:spcPts val="0"/>
              </a:spcBef>
              <a:buNone/>
            </a:pPr>
            <a:r>
              <a:rPr lang="ja-JP" altLang="en-US" dirty="0" smtClean="0"/>
              <a:t>若い世代である学生の墓参り経験や、</a:t>
            </a:r>
            <a:endParaRPr lang="en-US" altLang="ja-JP" dirty="0" smtClean="0"/>
          </a:p>
          <a:p>
            <a:pPr marL="0" indent="0">
              <a:spcBef>
                <a:spcPts val="0"/>
              </a:spcBef>
              <a:buNone/>
            </a:pPr>
            <a:r>
              <a:rPr lang="ja-JP" altLang="en-US" dirty="0" smtClean="0"/>
              <a:t>墓参りに対する認識の調査</a:t>
            </a:r>
            <a:endParaRPr lang="en-US" altLang="ja-JP" dirty="0" smtClean="0"/>
          </a:p>
          <a:p>
            <a:pPr marL="0" indent="0">
              <a:buNone/>
            </a:pPr>
            <a:endParaRPr kumimoji="1" lang="en-US" altLang="ja-JP" sz="3200" dirty="0" smtClean="0"/>
          </a:p>
        </p:txBody>
      </p:sp>
      <p:sp>
        <p:nvSpPr>
          <p:cNvPr id="5" name="テキスト ボックス 4"/>
          <p:cNvSpPr txBox="1"/>
          <p:nvPr/>
        </p:nvSpPr>
        <p:spPr>
          <a:xfrm>
            <a:off x="371475" y="2156863"/>
            <a:ext cx="990600" cy="523220"/>
          </a:xfrm>
          <a:prstGeom prst="rect">
            <a:avLst/>
          </a:prstGeom>
          <a:solidFill>
            <a:schemeClr val="accent5">
              <a:lumMod val="75000"/>
            </a:schemeClr>
          </a:solidFill>
          <a:ln>
            <a:noFill/>
          </a:ln>
          <a:effectLst/>
        </p:spPr>
        <p:txBody>
          <a:bodyPr wrap="square" rtlCol="0">
            <a:spAutoFit/>
          </a:bodyPr>
          <a:lstStyle/>
          <a:p>
            <a:pPr algn="ctr"/>
            <a:r>
              <a:rPr lang="ja-JP" altLang="en-US" sz="2800" b="1" dirty="0">
                <a:solidFill>
                  <a:schemeClr val="bg1"/>
                </a:solidFill>
              </a:rPr>
              <a:t>目的</a:t>
            </a:r>
            <a:endParaRPr kumimoji="1" lang="ja-JP" altLang="en-US" sz="2400" b="1" dirty="0">
              <a:solidFill>
                <a:schemeClr val="bg1"/>
              </a:solidFill>
            </a:endParaRPr>
          </a:p>
        </p:txBody>
      </p:sp>
      <p:sp>
        <p:nvSpPr>
          <p:cNvPr id="6" name="テキスト ボックス 5"/>
          <p:cNvSpPr txBox="1"/>
          <p:nvPr/>
        </p:nvSpPr>
        <p:spPr>
          <a:xfrm>
            <a:off x="371475" y="5200931"/>
            <a:ext cx="1714500" cy="523220"/>
          </a:xfrm>
          <a:prstGeom prst="rect">
            <a:avLst/>
          </a:prstGeom>
          <a:solidFill>
            <a:schemeClr val="accent5">
              <a:lumMod val="75000"/>
            </a:schemeClr>
          </a:solidFill>
          <a:ln>
            <a:noFill/>
          </a:ln>
          <a:effectLst/>
        </p:spPr>
        <p:txBody>
          <a:bodyPr wrap="square" rtlCol="0">
            <a:spAutoFit/>
          </a:bodyPr>
          <a:lstStyle/>
          <a:p>
            <a:pPr algn="ctr"/>
            <a:r>
              <a:rPr lang="ja-JP" altLang="en-US" sz="2800" b="1" dirty="0" smtClean="0">
                <a:solidFill>
                  <a:schemeClr val="bg1"/>
                </a:solidFill>
              </a:rPr>
              <a:t>総回答数</a:t>
            </a:r>
            <a:endParaRPr kumimoji="1" lang="ja-JP" altLang="en-US" sz="2800" b="1" dirty="0">
              <a:solidFill>
                <a:schemeClr val="bg1"/>
              </a:solidFill>
            </a:endParaRPr>
          </a:p>
        </p:txBody>
      </p:sp>
      <p:sp>
        <p:nvSpPr>
          <p:cNvPr id="7" name="テキスト ボックス 6"/>
          <p:cNvSpPr txBox="1"/>
          <p:nvPr/>
        </p:nvSpPr>
        <p:spPr>
          <a:xfrm>
            <a:off x="371475" y="3747070"/>
            <a:ext cx="990600" cy="523220"/>
          </a:xfrm>
          <a:prstGeom prst="rect">
            <a:avLst/>
          </a:prstGeom>
          <a:solidFill>
            <a:schemeClr val="accent5">
              <a:lumMod val="75000"/>
            </a:schemeClr>
          </a:solidFill>
          <a:ln>
            <a:noFill/>
          </a:ln>
          <a:effectLst/>
        </p:spPr>
        <p:txBody>
          <a:bodyPr wrap="square" rtlCol="0">
            <a:spAutoFit/>
          </a:bodyPr>
          <a:lstStyle/>
          <a:p>
            <a:pPr algn="ctr"/>
            <a:r>
              <a:rPr lang="ja-JP" altLang="en-US" sz="2800" b="1" dirty="0">
                <a:solidFill>
                  <a:schemeClr val="bg1"/>
                </a:solidFill>
              </a:rPr>
              <a:t>日時</a:t>
            </a:r>
            <a:endParaRPr kumimoji="1" lang="ja-JP" altLang="en-US" sz="2800" b="1" dirty="0">
              <a:solidFill>
                <a:schemeClr val="bg1"/>
              </a:solidFill>
            </a:endParaRPr>
          </a:p>
        </p:txBody>
      </p:sp>
      <p:sp>
        <p:nvSpPr>
          <p:cNvPr id="4" name="テキスト ボックス 3"/>
          <p:cNvSpPr txBox="1"/>
          <p:nvPr/>
        </p:nvSpPr>
        <p:spPr>
          <a:xfrm>
            <a:off x="1716036" y="3641514"/>
            <a:ext cx="5993147" cy="1175706"/>
          </a:xfrm>
          <a:prstGeom prst="rect">
            <a:avLst/>
          </a:prstGeom>
          <a:noFill/>
        </p:spPr>
        <p:txBody>
          <a:bodyPr wrap="none" rtlCol="0">
            <a:spAutoFit/>
          </a:bodyPr>
          <a:lstStyle/>
          <a:p>
            <a:pPr lvl="0">
              <a:spcBef>
                <a:spcPct val="20000"/>
              </a:spcBef>
            </a:pPr>
            <a:r>
              <a:rPr lang="en-US" altLang="ja-JP" sz="3200" dirty="0">
                <a:solidFill>
                  <a:prstClr val="black"/>
                </a:solidFill>
              </a:rPr>
              <a:t>2015</a:t>
            </a:r>
            <a:r>
              <a:rPr lang="ja-JP" altLang="en-US" sz="3200" dirty="0">
                <a:solidFill>
                  <a:prstClr val="black"/>
                </a:solidFill>
              </a:rPr>
              <a:t>年</a:t>
            </a:r>
            <a:r>
              <a:rPr lang="en-US" altLang="ja-JP" sz="3200" dirty="0">
                <a:solidFill>
                  <a:prstClr val="black"/>
                </a:solidFill>
              </a:rPr>
              <a:t>5</a:t>
            </a:r>
            <a:r>
              <a:rPr lang="ja-JP" altLang="en-US" sz="3200" dirty="0">
                <a:solidFill>
                  <a:prstClr val="black"/>
                </a:solidFill>
              </a:rPr>
              <a:t>月</a:t>
            </a:r>
            <a:r>
              <a:rPr lang="en-US" altLang="ja-JP" sz="3200" dirty="0">
                <a:solidFill>
                  <a:prstClr val="black"/>
                </a:solidFill>
              </a:rPr>
              <a:t>28</a:t>
            </a:r>
            <a:r>
              <a:rPr lang="ja-JP" altLang="en-US" sz="3200" dirty="0">
                <a:solidFill>
                  <a:prstClr val="black"/>
                </a:solidFill>
              </a:rPr>
              <a:t>日</a:t>
            </a:r>
            <a:r>
              <a:rPr lang="en-US" altLang="ja-JP" sz="3200" dirty="0">
                <a:solidFill>
                  <a:prstClr val="black"/>
                </a:solidFill>
              </a:rPr>
              <a:t>(</a:t>
            </a:r>
            <a:r>
              <a:rPr lang="ja-JP" altLang="en-US" sz="3200" dirty="0">
                <a:solidFill>
                  <a:prstClr val="black"/>
                </a:solidFill>
              </a:rPr>
              <a:t>木</a:t>
            </a:r>
            <a:r>
              <a:rPr lang="en-US" altLang="ja-JP" sz="3200" dirty="0">
                <a:solidFill>
                  <a:prstClr val="black"/>
                </a:solidFill>
              </a:rPr>
              <a:t>)</a:t>
            </a:r>
            <a:r>
              <a:rPr lang="ja-JP" altLang="en-US" sz="3200" dirty="0">
                <a:solidFill>
                  <a:prstClr val="black"/>
                </a:solidFill>
              </a:rPr>
              <a:t>都市計画原論</a:t>
            </a:r>
            <a:endParaRPr lang="en-US" altLang="ja-JP" sz="3200" dirty="0">
              <a:solidFill>
                <a:prstClr val="black"/>
              </a:solidFill>
            </a:endParaRPr>
          </a:p>
          <a:p>
            <a:pPr lvl="0">
              <a:spcBef>
                <a:spcPct val="20000"/>
              </a:spcBef>
            </a:pPr>
            <a:r>
              <a:rPr lang="en-US" altLang="ja-JP" sz="3200" dirty="0">
                <a:solidFill>
                  <a:prstClr val="black"/>
                </a:solidFill>
              </a:rPr>
              <a:t>2015</a:t>
            </a:r>
            <a:r>
              <a:rPr lang="ja-JP" altLang="en-US" sz="3200" dirty="0">
                <a:solidFill>
                  <a:prstClr val="black"/>
                </a:solidFill>
              </a:rPr>
              <a:t>年</a:t>
            </a:r>
            <a:r>
              <a:rPr lang="en-US" altLang="ja-JP" sz="3200" dirty="0">
                <a:solidFill>
                  <a:prstClr val="black"/>
                </a:solidFill>
              </a:rPr>
              <a:t>5</a:t>
            </a:r>
            <a:r>
              <a:rPr lang="ja-JP" altLang="en-US" sz="3200" dirty="0">
                <a:solidFill>
                  <a:prstClr val="black"/>
                </a:solidFill>
              </a:rPr>
              <a:t>月</a:t>
            </a:r>
            <a:r>
              <a:rPr lang="en-US" altLang="ja-JP" sz="3200" dirty="0">
                <a:solidFill>
                  <a:prstClr val="black"/>
                </a:solidFill>
              </a:rPr>
              <a:t>29</a:t>
            </a:r>
            <a:r>
              <a:rPr lang="ja-JP" altLang="en-US" sz="3200" dirty="0">
                <a:solidFill>
                  <a:prstClr val="black"/>
                </a:solidFill>
              </a:rPr>
              <a:t>日</a:t>
            </a:r>
            <a:r>
              <a:rPr lang="en-US" altLang="ja-JP" sz="3200" dirty="0">
                <a:solidFill>
                  <a:prstClr val="black"/>
                </a:solidFill>
              </a:rPr>
              <a:t>(</a:t>
            </a:r>
            <a:r>
              <a:rPr lang="ja-JP" altLang="en-US" sz="3200" dirty="0">
                <a:solidFill>
                  <a:prstClr val="black"/>
                </a:solidFill>
              </a:rPr>
              <a:t>金</a:t>
            </a:r>
            <a:r>
              <a:rPr lang="en-US" altLang="ja-JP" sz="3200" dirty="0">
                <a:solidFill>
                  <a:prstClr val="black"/>
                </a:solidFill>
              </a:rPr>
              <a:t>)</a:t>
            </a:r>
            <a:r>
              <a:rPr lang="ja-JP" altLang="en-US" sz="3200" dirty="0">
                <a:solidFill>
                  <a:prstClr val="black"/>
                </a:solidFill>
              </a:rPr>
              <a:t>都市計画</a:t>
            </a:r>
            <a:r>
              <a:rPr lang="ja-JP" altLang="en-US" sz="3200" dirty="0" smtClean="0">
                <a:solidFill>
                  <a:prstClr val="black"/>
                </a:solidFill>
              </a:rPr>
              <a:t>実習</a:t>
            </a:r>
            <a:endParaRPr lang="en-US" altLang="ja-JP" sz="1400" dirty="0">
              <a:solidFill>
                <a:prstClr val="black"/>
              </a:solidFill>
            </a:endParaRPr>
          </a:p>
        </p:txBody>
      </p:sp>
      <p:sp>
        <p:nvSpPr>
          <p:cNvPr id="8" name="テキスト ボックス 7"/>
          <p:cNvSpPr txBox="1"/>
          <p:nvPr/>
        </p:nvSpPr>
        <p:spPr>
          <a:xfrm>
            <a:off x="2252299" y="5139375"/>
            <a:ext cx="808635" cy="584776"/>
          </a:xfrm>
          <a:prstGeom prst="rect">
            <a:avLst/>
          </a:prstGeom>
          <a:noFill/>
        </p:spPr>
        <p:txBody>
          <a:bodyPr wrap="none" rtlCol="0">
            <a:spAutoFit/>
          </a:bodyPr>
          <a:lstStyle/>
          <a:p>
            <a:pPr lvl="0">
              <a:spcBef>
                <a:spcPct val="20000"/>
              </a:spcBef>
            </a:pPr>
            <a:r>
              <a:rPr lang="en-US" altLang="ja-JP" sz="3200" dirty="0" smtClean="0">
                <a:solidFill>
                  <a:prstClr val="black"/>
                </a:solidFill>
              </a:rPr>
              <a:t>183</a:t>
            </a:r>
            <a:endParaRPr lang="en-US" altLang="ja-JP" sz="3200" dirty="0">
              <a:solidFill>
                <a:prstClr val="black"/>
              </a:solidFill>
            </a:endParaRPr>
          </a:p>
        </p:txBody>
      </p:sp>
      <p:sp>
        <p:nvSpPr>
          <p:cNvPr id="9" name="スライド番号プレースホルダー 8"/>
          <p:cNvSpPr>
            <a:spLocks noGrp="1"/>
          </p:cNvSpPr>
          <p:nvPr>
            <p:ph type="sldNum" sz="quarter" idx="12"/>
          </p:nvPr>
        </p:nvSpPr>
        <p:spPr/>
        <p:txBody>
          <a:bodyPr/>
          <a:lstStyle/>
          <a:p>
            <a:fld id="{61F6FC56-51BB-EE4A-AA11-EB67CBAEB284}" type="slidenum">
              <a:rPr kumimoji="1" lang="ja-JP" altLang="en-US" smtClean="0"/>
              <a:t>14</a:t>
            </a:fld>
            <a:endParaRPr kumimoji="1" lang="ja-JP" altLang="en-US"/>
          </a:p>
        </p:txBody>
      </p:sp>
    </p:spTree>
    <p:extLst>
      <p:ext uri="{BB962C8B-B14F-4D97-AF65-F5344CB8AC3E}">
        <p14:creationId xmlns:p14="http://schemas.microsoft.com/office/powerpoint/2010/main" val="245312433"/>
      </p:ext>
    </p:extLst>
  </p:cSld>
  <p:clrMapOvr>
    <a:masterClrMapping/>
  </p:clrMapOvr>
  <mc:AlternateContent xmlns:mc="http://schemas.openxmlformats.org/markup-compatibility/2006" xmlns:p14="http://schemas.microsoft.com/office/powerpoint/2010/main">
    <mc:Choice Requires="p14">
      <p:transition spd="slow" p14:dur="2000" advTm="13174"/>
    </mc:Choice>
    <mc:Fallback xmlns="">
      <p:transition spd="slow" advTm="13174"/>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お墓参り経験の有無</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1487770593"/>
              </p:ext>
            </p:extLst>
          </p:nvPr>
        </p:nvGraphicFramePr>
        <p:xfrm>
          <a:off x="628649" y="1772816"/>
          <a:ext cx="8473147" cy="4453955"/>
        </p:xfrm>
        <a:graphic>
          <a:graphicData uri="http://schemas.openxmlformats.org/drawingml/2006/chart">
            <c:chart xmlns:c="http://schemas.openxmlformats.org/drawingml/2006/chart" xmlns:r="http://schemas.openxmlformats.org/officeDocument/2006/relationships" r:id="rId2"/>
          </a:graphicData>
        </a:graphic>
      </p:graphicFrame>
      <p:sp>
        <p:nvSpPr>
          <p:cNvPr id="3" name="テキスト ボックス 2"/>
          <p:cNvSpPr txBox="1"/>
          <p:nvPr/>
        </p:nvSpPr>
        <p:spPr>
          <a:xfrm>
            <a:off x="13097" y="3090672"/>
            <a:ext cx="615553" cy="1115568"/>
          </a:xfrm>
          <a:prstGeom prst="rect">
            <a:avLst/>
          </a:prstGeom>
          <a:noFill/>
        </p:spPr>
        <p:txBody>
          <a:bodyPr vert="eaVert" wrap="square" rtlCol="0">
            <a:spAutoFit/>
          </a:bodyPr>
          <a:lstStyle/>
          <a:p>
            <a:pPr algn="ctr"/>
            <a:r>
              <a:rPr kumimoji="1" lang="ja-JP" altLang="en-US" sz="2800" b="1" dirty="0" smtClean="0"/>
              <a:t>人数</a:t>
            </a:r>
            <a:endParaRPr kumimoji="1" lang="ja-JP" altLang="en-US" sz="2800" b="1" dirty="0"/>
          </a:p>
        </p:txBody>
      </p:sp>
      <p:sp>
        <p:nvSpPr>
          <p:cNvPr id="5" name="スライド番号プレースホルダー 4"/>
          <p:cNvSpPr>
            <a:spLocks noGrp="1"/>
          </p:cNvSpPr>
          <p:nvPr>
            <p:ph type="sldNum" sz="quarter" idx="12"/>
          </p:nvPr>
        </p:nvSpPr>
        <p:spPr/>
        <p:txBody>
          <a:bodyPr/>
          <a:lstStyle/>
          <a:p>
            <a:fld id="{61F6FC56-51BB-EE4A-AA11-EB67CBAEB284}" type="slidenum">
              <a:rPr kumimoji="1" lang="ja-JP" altLang="en-US" smtClean="0"/>
              <a:t>15</a:t>
            </a:fld>
            <a:endParaRPr kumimoji="1" lang="ja-JP" altLang="en-US"/>
          </a:p>
        </p:txBody>
      </p:sp>
    </p:spTree>
    <p:extLst>
      <p:ext uri="{BB962C8B-B14F-4D97-AF65-F5344CB8AC3E}">
        <p14:creationId xmlns:p14="http://schemas.microsoft.com/office/powerpoint/2010/main" val="3246361459"/>
      </p:ext>
    </p:extLst>
  </p:cSld>
  <p:clrMapOvr>
    <a:masterClrMapping/>
  </p:clrMapOvr>
  <mc:AlternateContent xmlns:mc="http://schemas.openxmlformats.org/markup-compatibility/2006" xmlns:p14="http://schemas.microsoft.com/office/powerpoint/2010/main">
    <mc:Choice Requires="p14">
      <p:transition spd="slow" p14:dur="2000" advTm="18603"/>
    </mc:Choice>
    <mc:Fallback xmlns="">
      <p:transition xmlns:p14="http://schemas.microsoft.com/office/powerpoint/2010/main" spd="slow" advTm="18603"/>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墓参りの頻度</a:t>
            </a:r>
            <a:endParaRPr kumimoji="1" lang="ja-JP" altLang="en-US" dirty="0"/>
          </a:p>
        </p:txBody>
      </p:sp>
      <p:sp>
        <p:nvSpPr>
          <p:cNvPr id="5" name="テキスト ボックス 4"/>
          <p:cNvSpPr txBox="1"/>
          <p:nvPr/>
        </p:nvSpPr>
        <p:spPr>
          <a:xfrm>
            <a:off x="8077201" y="6428485"/>
            <a:ext cx="1219200" cy="461665"/>
          </a:xfrm>
          <a:prstGeom prst="rect">
            <a:avLst/>
          </a:prstGeom>
          <a:noFill/>
        </p:spPr>
        <p:txBody>
          <a:bodyPr wrap="square" rtlCol="0">
            <a:spAutoFit/>
          </a:bodyPr>
          <a:lstStyle/>
          <a:p>
            <a:r>
              <a:rPr kumimoji="1" lang="ja-JP" altLang="en-US" sz="2400" dirty="0" smtClean="0"/>
              <a:t>（回</a:t>
            </a:r>
            <a:r>
              <a:rPr kumimoji="1" lang="en-US" altLang="ja-JP" sz="2400" dirty="0" smtClean="0"/>
              <a:t>/</a:t>
            </a:r>
            <a:r>
              <a:rPr kumimoji="1" lang="ja-JP" altLang="en-US" sz="2400" dirty="0" smtClean="0"/>
              <a:t>年）</a:t>
            </a:r>
            <a:endParaRPr kumimoji="1" lang="ja-JP" altLang="en-US" sz="2400" dirty="0"/>
          </a:p>
        </p:txBody>
      </p:sp>
      <p:sp>
        <p:nvSpPr>
          <p:cNvPr id="11" name="テキスト ボックス 10"/>
          <p:cNvSpPr txBox="1"/>
          <p:nvPr/>
        </p:nvSpPr>
        <p:spPr>
          <a:xfrm>
            <a:off x="28575" y="1186805"/>
            <a:ext cx="857250" cy="461665"/>
          </a:xfrm>
          <a:prstGeom prst="rect">
            <a:avLst/>
          </a:prstGeom>
          <a:noFill/>
        </p:spPr>
        <p:txBody>
          <a:bodyPr wrap="square" rtlCol="0">
            <a:spAutoFit/>
          </a:bodyPr>
          <a:lstStyle/>
          <a:p>
            <a:pPr algn="ctr"/>
            <a:r>
              <a:rPr kumimoji="1" lang="ja-JP" altLang="en-US" sz="2400" dirty="0" smtClean="0"/>
              <a:t>（人）</a:t>
            </a:r>
            <a:endParaRPr kumimoji="1" lang="ja-JP" altLang="en-US" sz="2400" dirty="0"/>
          </a:p>
        </p:txBody>
      </p:sp>
      <p:graphicFrame>
        <p:nvGraphicFramePr>
          <p:cNvPr id="8" name="グラフ 7"/>
          <p:cNvGraphicFramePr>
            <a:graphicFrameLocks/>
          </p:cNvGraphicFramePr>
          <p:nvPr>
            <p:extLst>
              <p:ext uri="{D42A27DB-BD31-4B8C-83A1-F6EECF244321}">
                <p14:modId xmlns:p14="http://schemas.microsoft.com/office/powerpoint/2010/main" val="1174526100"/>
              </p:ext>
            </p:extLst>
          </p:nvPr>
        </p:nvGraphicFramePr>
        <p:xfrm>
          <a:off x="160774" y="1540300"/>
          <a:ext cx="8807045" cy="4888185"/>
        </p:xfrm>
        <a:graphic>
          <a:graphicData uri="http://schemas.openxmlformats.org/drawingml/2006/chart">
            <c:chart xmlns:c="http://schemas.openxmlformats.org/drawingml/2006/chart" xmlns:r="http://schemas.openxmlformats.org/officeDocument/2006/relationships" r:id="rId2"/>
          </a:graphicData>
        </a:graphic>
      </p:graphicFrame>
      <p:sp>
        <p:nvSpPr>
          <p:cNvPr id="3" name="スライド番号プレースホルダー 2"/>
          <p:cNvSpPr>
            <a:spLocks noGrp="1"/>
          </p:cNvSpPr>
          <p:nvPr>
            <p:ph type="sldNum" sz="quarter" idx="12"/>
          </p:nvPr>
        </p:nvSpPr>
        <p:spPr/>
        <p:txBody>
          <a:bodyPr/>
          <a:lstStyle/>
          <a:p>
            <a:fld id="{61F6FC56-51BB-EE4A-AA11-EB67CBAEB284}" type="slidenum">
              <a:rPr kumimoji="1" lang="ja-JP" altLang="en-US" smtClean="0"/>
              <a:t>16</a:t>
            </a:fld>
            <a:endParaRPr kumimoji="1" lang="ja-JP" altLang="en-US"/>
          </a:p>
        </p:txBody>
      </p:sp>
    </p:spTree>
    <p:extLst>
      <p:ext uri="{BB962C8B-B14F-4D97-AF65-F5344CB8AC3E}">
        <p14:creationId xmlns:p14="http://schemas.microsoft.com/office/powerpoint/2010/main" val="15716494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墓参りについての認識</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1140217310"/>
              </p:ext>
            </p:extLst>
          </p:nvPr>
        </p:nvGraphicFramePr>
        <p:xfrm>
          <a:off x="457200" y="1600200"/>
          <a:ext cx="8229600" cy="5060308"/>
        </p:xfrm>
        <a:graphic>
          <a:graphicData uri="http://schemas.openxmlformats.org/drawingml/2006/chart">
            <c:chart xmlns:c="http://schemas.openxmlformats.org/drawingml/2006/chart" xmlns:r="http://schemas.openxmlformats.org/officeDocument/2006/relationships" r:id="rId4"/>
          </a:graphicData>
        </a:graphic>
      </p:graphicFrame>
      <p:sp>
        <p:nvSpPr>
          <p:cNvPr id="2" name="正方形/長方形 1"/>
          <p:cNvSpPr/>
          <p:nvPr/>
        </p:nvSpPr>
        <p:spPr>
          <a:xfrm>
            <a:off x="457201" y="6037871"/>
            <a:ext cx="3938198" cy="470874"/>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スライド番号プレースホルダー 4"/>
          <p:cNvSpPr>
            <a:spLocks noGrp="1"/>
          </p:cNvSpPr>
          <p:nvPr>
            <p:ph type="sldNum" sz="quarter" idx="12"/>
          </p:nvPr>
        </p:nvSpPr>
        <p:spPr/>
        <p:txBody>
          <a:bodyPr/>
          <a:lstStyle/>
          <a:p>
            <a:fld id="{61F6FC56-51BB-EE4A-AA11-EB67CBAEB284}" type="slidenum">
              <a:rPr kumimoji="1" lang="ja-JP" altLang="en-US" smtClean="0"/>
              <a:t>17</a:t>
            </a:fld>
            <a:endParaRPr kumimoji="1" lang="ja-JP" altLang="en-US"/>
          </a:p>
        </p:txBody>
      </p:sp>
    </p:spTree>
    <p:custDataLst>
      <p:tags r:id="rId1"/>
    </p:custDataLst>
    <p:extLst>
      <p:ext uri="{BB962C8B-B14F-4D97-AF65-F5344CB8AC3E}">
        <p14:creationId xmlns:p14="http://schemas.microsoft.com/office/powerpoint/2010/main" val="4166630008"/>
      </p:ext>
    </p:extLst>
  </p:cSld>
  <p:clrMapOvr>
    <a:masterClrMapping/>
  </p:clrMapOvr>
  <mc:AlternateContent xmlns:mc="http://schemas.openxmlformats.org/markup-compatibility/2006" xmlns:p14="http://schemas.microsoft.com/office/powerpoint/2010/main">
    <mc:Choice Requires="p14">
      <p:transition spd="slow" p14:dur="2000" advTm="9381"/>
    </mc:Choice>
    <mc:Fallback xmlns="">
      <p:transition xmlns:p14="http://schemas.microsoft.com/office/powerpoint/2010/main" spd="slow" advTm="938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 fill="hold"/>
                                        <p:tgtEl>
                                          <p:spTgt spid="2"/>
                                        </p:tgtEl>
                                        <p:attrNameLst>
                                          <p:attrName>ppt_x</p:attrName>
                                        </p:attrNameLst>
                                      </p:cBhvr>
                                      <p:tavLst>
                                        <p:tav tm="0">
                                          <p:val>
                                            <p:strVal val="#ppt_x"/>
                                          </p:val>
                                        </p:tav>
                                        <p:tav tm="100000">
                                          <p:val>
                                            <p:strVal val="#ppt_x"/>
                                          </p:val>
                                        </p:tav>
                                      </p:tavLst>
                                    </p:anim>
                                    <p:anim calcmode="lin" valueType="num">
                                      <p:cBhvr additive="base">
                                        <p:cTn id="8" dur="2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3042940"/>
            <a:ext cx="9144000" cy="185291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2" y="1057111"/>
            <a:ext cx="9144000" cy="1593546"/>
          </a:xfrm>
          <a:prstGeom prst="rect">
            <a:avLst/>
          </a:prstGeom>
          <a:solidFill>
            <a:srgbClr val="FCDE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2097782" y="-11267"/>
            <a:ext cx="4948436" cy="584776"/>
          </a:xfrm>
          <a:prstGeom prst="rect">
            <a:avLst/>
          </a:prstGeom>
          <a:noFill/>
        </p:spPr>
        <p:txBody>
          <a:bodyPr wrap="square" rtlCol="0">
            <a:spAutoFit/>
          </a:bodyPr>
          <a:lstStyle/>
          <a:p>
            <a:pPr algn="ctr"/>
            <a:r>
              <a:rPr lang="ja-JP" altLang="en-US" sz="3200" b="1" dirty="0" smtClean="0"/>
              <a:t>墓参り経験</a:t>
            </a:r>
            <a:r>
              <a:rPr lang="en-US" altLang="ja-JP" sz="3200" b="1" dirty="0" smtClean="0"/>
              <a:t>×</a:t>
            </a:r>
            <a:r>
              <a:rPr lang="ja-JP" altLang="en-US" sz="3200" b="1" dirty="0" smtClean="0"/>
              <a:t>認識 </a:t>
            </a:r>
            <a:r>
              <a:rPr lang="en-US" altLang="ja-JP" sz="3200" b="1" dirty="0" smtClean="0"/>
              <a:t>(n=183)</a:t>
            </a:r>
            <a:endParaRPr lang="ja-JP" altLang="en-US" sz="3200" b="1" dirty="0" smtClean="0"/>
          </a:p>
        </p:txBody>
      </p:sp>
      <p:graphicFrame>
        <p:nvGraphicFramePr>
          <p:cNvPr id="16" name="グラフ 15"/>
          <p:cNvGraphicFramePr>
            <a:graphicFrameLocks/>
          </p:cNvGraphicFramePr>
          <p:nvPr>
            <p:extLst/>
          </p:nvPr>
        </p:nvGraphicFramePr>
        <p:xfrm>
          <a:off x="1" y="417951"/>
          <a:ext cx="9107715" cy="6362700"/>
        </p:xfrm>
        <a:graphic>
          <a:graphicData uri="http://schemas.openxmlformats.org/drawingml/2006/chart">
            <c:chart xmlns:c="http://schemas.openxmlformats.org/drawingml/2006/chart" xmlns:r="http://schemas.openxmlformats.org/officeDocument/2006/relationships" r:id="rId4"/>
          </a:graphicData>
        </a:graphic>
      </p:graphicFrame>
      <p:grpSp>
        <p:nvGrpSpPr>
          <p:cNvPr id="3" name="グループ化 2"/>
          <p:cNvGrpSpPr/>
          <p:nvPr/>
        </p:nvGrpSpPr>
        <p:grpSpPr>
          <a:xfrm>
            <a:off x="6453814" y="1411347"/>
            <a:ext cx="2736056" cy="1134293"/>
            <a:chOff x="6462713" y="1769417"/>
            <a:chExt cx="2736056" cy="1134293"/>
          </a:xfrm>
        </p:grpSpPr>
        <p:cxnSp>
          <p:nvCxnSpPr>
            <p:cNvPr id="4" name="直線コネクタ 3"/>
            <p:cNvCxnSpPr/>
            <p:nvPr/>
          </p:nvCxnSpPr>
          <p:spPr>
            <a:xfrm>
              <a:off x="6781800" y="2000250"/>
              <a:ext cx="514350" cy="0"/>
            </a:xfrm>
            <a:prstGeom prst="line">
              <a:avLst/>
            </a:prstGeom>
            <a:ln w="3810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sp>
          <p:nvSpPr>
            <p:cNvPr id="11" name="テキスト ボックス 10"/>
            <p:cNvSpPr txBox="1"/>
            <p:nvPr/>
          </p:nvSpPr>
          <p:spPr>
            <a:xfrm>
              <a:off x="7241382" y="1769417"/>
              <a:ext cx="1957387" cy="461665"/>
            </a:xfrm>
            <a:prstGeom prst="rect">
              <a:avLst/>
            </a:prstGeom>
            <a:noFill/>
          </p:spPr>
          <p:txBody>
            <a:bodyPr wrap="square" rtlCol="0">
              <a:spAutoFit/>
            </a:bodyPr>
            <a:lstStyle/>
            <a:p>
              <a:r>
                <a:rPr kumimoji="1" lang="ja-JP" altLang="en-US" sz="2400" b="1" dirty="0" smtClean="0"/>
                <a:t>墓参り経験</a:t>
              </a:r>
              <a:r>
                <a:rPr kumimoji="1" lang="ja-JP" altLang="en-US" sz="2400" b="1" dirty="0" smtClean="0">
                  <a:solidFill>
                    <a:srgbClr val="FF0000"/>
                  </a:solidFill>
                </a:rPr>
                <a:t>有</a:t>
              </a:r>
              <a:endParaRPr kumimoji="1" lang="ja-JP" altLang="en-US" sz="2400" b="1" dirty="0">
                <a:solidFill>
                  <a:srgbClr val="FF0000"/>
                </a:solidFill>
              </a:endParaRPr>
            </a:p>
          </p:txBody>
        </p:sp>
        <p:cxnSp>
          <p:nvCxnSpPr>
            <p:cNvPr id="15" name="カギ線コネクタ 14"/>
            <p:cNvCxnSpPr/>
            <p:nvPr/>
          </p:nvCxnSpPr>
          <p:spPr>
            <a:xfrm>
              <a:off x="6462713" y="2231082"/>
              <a:ext cx="778669" cy="388293"/>
            </a:xfrm>
            <a:prstGeom prst="bentConnector3">
              <a:avLst>
                <a:gd name="adj1" fmla="val 2905"/>
              </a:avLst>
            </a:prstGeom>
            <a:ln>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17" name="テキスト ボックス 16"/>
            <p:cNvSpPr txBox="1"/>
            <p:nvPr/>
          </p:nvSpPr>
          <p:spPr>
            <a:xfrm>
              <a:off x="7159229" y="2442045"/>
              <a:ext cx="1957387" cy="461665"/>
            </a:xfrm>
            <a:prstGeom prst="rect">
              <a:avLst/>
            </a:prstGeom>
            <a:noFill/>
          </p:spPr>
          <p:txBody>
            <a:bodyPr wrap="square" rtlCol="0">
              <a:spAutoFit/>
            </a:bodyPr>
            <a:lstStyle/>
            <a:p>
              <a:r>
                <a:rPr kumimoji="1" lang="ja-JP" altLang="en-US" sz="2400" b="1" dirty="0" smtClean="0"/>
                <a:t>墓参り経験</a:t>
              </a:r>
              <a:r>
                <a:rPr kumimoji="1" lang="ja-JP" altLang="en-US" sz="2400" b="1" dirty="0" smtClean="0">
                  <a:solidFill>
                    <a:schemeClr val="accent1">
                      <a:lumMod val="75000"/>
                    </a:schemeClr>
                  </a:solidFill>
                </a:rPr>
                <a:t>無</a:t>
              </a:r>
              <a:endParaRPr kumimoji="1" lang="ja-JP" altLang="en-US" sz="2400" b="1" dirty="0">
                <a:solidFill>
                  <a:schemeClr val="accent1">
                    <a:lumMod val="75000"/>
                  </a:schemeClr>
                </a:solidFill>
              </a:endParaRPr>
            </a:p>
          </p:txBody>
        </p:sp>
      </p:grpSp>
      <p:grpSp>
        <p:nvGrpSpPr>
          <p:cNvPr id="18" name="グループ化 5"/>
          <p:cNvGrpSpPr/>
          <p:nvPr/>
        </p:nvGrpSpPr>
        <p:grpSpPr>
          <a:xfrm>
            <a:off x="144129" y="4963882"/>
            <a:ext cx="8724900" cy="1816769"/>
            <a:chOff x="847725" y="1365250"/>
            <a:chExt cx="7448550" cy="4705350"/>
          </a:xfrm>
        </p:grpSpPr>
        <p:sp>
          <p:nvSpPr>
            <p:cNvPr id="19" name="対角する 2 つの角を切り取った四角形 18"/>
            <p:cNvSpPr/>
            <p:nvPr/>
          </p:nvSpPr>
          <p:spPr>
            <a:xfrm>
              <a:off x="847725" y="1365250"/>
              <a:ext cx="7448550" cy="4705350"/>
            </a:xfrm>
            <a:prstGeom prst="snip2DiagRect">
              <a:avLst/>
            </a:prstGeom>
            <a:solidFill>
              <a:schemeClr val="bg2">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a:solidFill>
                    <a:sysClr val="windowText" lastClr="000000"/>
                  </a:solidFill>
                </a:rPr>
                <a:t>墓参り経験</a:t>
              </a:r>
              <a:r>
                <a:rPr lang="ja-JP" altLang="en-US" sz="3200" dirty="0">
                  <a:solidFill>
                    <a:srgbClr val="FF0000"/>
                  </a:solidFill>
                </a:rPr>
                <a:t>有</a:t>
              </a:r>
              <a:r>
                <a:rPr lang="ja-JP" altLang="en-US" sz="3200" dirty="0">
                  <a:solidFill>
                    <a:sysClr val="windowText" lastClr="000000"/>
                  </a:solidFill>
                </a:rPr>
                <a:t>　＝　</a:t>
              </a:r>
              <a:r>
                <a:rPr lang="ja-JP" altLang="en-US" sz="3200" dirty="0">
                  <a:solidFill>
                    <a:srgbClr val="FC0006"/>
                  </a:solidFill>
                </a:rPr>
                <a:t>ポジティブ</a:t>
              </a:r>
              <a:r>
                <a:rPr lang="ja-JP" altLang="en-US" sz="3200" dirty="0">
                  <a:solidFill>
                    <a:sysClr val="windowText" lastClr="000000"/>
                  </a:solidFill>
                </a:rPr>
                <a:t>な認識</a:t>
              </a:r>
              <a:endParaRPr lang="en-US" altLang="ja-JP" sz="3200" dirty="0">
                <a:solidFill>
                  <a:sysClr val="windowText" lastClr="000000"/>
                </a:solidFill>
              </a:endParaRPr>
            </a:p>
            <a:p>
              <a:pPr algn="ctr"/>
              <a:r>
                <a:rPr lang="ja-JP" altLang="en-US" sz="3200" dirty="0">
                  <a:solidFill>
                    <a:sysClr val="windowText" lastClr="000000"/>
                  </a:solidFill>
                </a:rPr>
                <a:t>墓参り経験</a:t>
              </a:r>
              <a:r>
                <a:rPr lang="ja-JP" altLang="en-US" sz="3200" dirty="0">
                  <a:solidFill>
                    <a:srgbClr val="0070C0"/>
                  </a:solidFill>
                </a:rPr>
                <a:t>無</a:t>
              </a:r>
              <a:r>
                <a:rPr lang="ja-JP" altLang="en-US" sz="3200" dirty="0">
                  <a:solidFill>
                    <a:sysClr val="windowText" lastClr="000000"/>
                  </a:solidFill>
                </a:rPr>
                <a:t>　＝　</a:t>
              </a:r>
              <a:r>
                <a:rPr lang="ja-JP" altLang="en-US" sz="3200" dirty="0">
                  <a:solidFill>
                    <a:schemeClr val="tx2">
                      <a:lumMod val="75000"/>
                    </a:schemeClr>
                  </a:solidFill>
                </a:rPr>
                <a:t>ネガティブ</a:t>
              </a:r>
              <a:r>
                <a:rPr lang="ja-JP" altLang="en-US" sz="3200" dirty="0">
                  <a:solidFill>
                    <a:sysClr val="windowText" lastClr="000000"/>
                  </a:solidFill>
                </a:rPr>
                <a:t>な認識</a:t>
              </a:r>
            </a:p>
          </p:txBody>
        </p:sp>
        <p:sp>
          <p:nvSpPr>
            <p:cNvPr id="20" name="正方形/長方形 19"/>
            <p:cNvSpPr/>
            <p:nvPr/>
          </p:nvSpPr>
          <p:spPr>
            <a:xfrm>
              <a:off x="847725" y="1365250"/>
              <a:ext cx="6657975" cy="2921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1638300" y="5778500"/>
              <a:ext cx="6657975" cy="2921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5" name="スライド番号プレースホルダー 4"/>
          <p:cNvSpPr>
            <a:spLocks noGrp="1"/>
          </p:cNvSpPr>
          <p:nvPr>
            <p:ph type="sldNum" sz="quarter" idx="12"/>
          </p:nvPr>
        </p:nvSpPr>
        <p:spPr/>
        <p:txBody>
          <a:bodyPr/>
          <a:lstStyle/>
          <a:p>
            <a:fld id="{61F6FC56-51BB-EE4A-AA11-EB67CBAEB284}" type="slidenum">
              <a:rPr kumimoji="1" lang="ja-JP" altLang="en-US" smtClean="0"/>
              <a:t>18</a:t>
            </a:fld>
            <a:endParaRPr kumimoji="1" lang="ja-JP" altLang="en-US"/>
          </a:p>
        </p:txBody>
      </p:sp>
    </p:spTree>
    <p:custDataLst>
      <p:tags r:id="rId1"/>
    </p:custDataLst>
    <p:extLst>
      <p:ext uri="{BB962C8B-B14F-4D97-AF65-F5344CB8AC3E}">
        <p14:creationId xmlns:p14="http://schemas.microsoft.com/office/powerpoint/2010/main" val="1653853362"/>
      </p:ext>
    </p:extLst>
  </p:cSld>
  <p:clrMapOvr>
    <a:masterClrMapping/>
  </p:clrMapOvr>
  <mc:AlternateContent xmlns:mc="http://schemas.openxmlformats.org/markup-compatibility/2006" xmlns:p14="http://schemas.microsoft.com/office/powerpoint/2010/main">
    <mc:Choice Requires="p14">
      <p:transition spd="slow" p14:dur="2000" advTm="61385"/>
    </mc:Choice>
    <mc:Fallback xmlns="">
      <p:transition spd="slow" advTm="6138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出身地域別比較</a:t>
            </a:r>
            <a:endParaRPr kumimoji="1" lang="ja-JP" altLang="en-US" dirty="0"/>
          </a:p>
        </p:txBody>
      </p:sp>
      <p:sp>
        <p:nvSpPr>
          <p:cNvPr id="3" name="コンテンツ プレースホルダー 2"/>
          <p:cNvSpPr>
            <a:spLocks noGrp="1"/>
          </p:cNvSpPr>
          <p:nvPr>
            <p:ph idx="1"/>
          </p:nvPr>
        </p:nvSpPr>
        <p:spPr>
          <a:xfrm>
            <a:off x="613128" y="2819159"/>
            <a:ext cx="7737090" cy="1935162"/>
          </a:xfrm>
        </p:spPr>
        <p:txBody>
          <a:bodyPr>
            <a:normAutofit fontScale="92500"/>
          </a:bodyPr>
          <a:lstStyle/>
          <a:p>
            <a:pPr marL="0" indent="0">
              <a:buNone/>
            </a:pPr>
            <a:r>
              <a:rPr kumimoji="1" lang="ja-JP" altLang="en-US" b="1" dirty="0" smtClean="0">
                <a:solidFill>
                  <a:srgbClr val="FF0000"/>
                </a:solidFill>
              </a:rPr>
              <a:t>都市部</a:t>
            </a:r>
            <a:endParaRPr kumimoji="1" lang="en-US" altLang="ja-JP" b="1" dirty="0" smtClean="0">
              <a:solidFill>
                <a:srgbClr val="FF0000"/>
              </a:solidFill>
            </a:endParaRPr>
          </a:p>
          <a:p>
            <a:pPr marL="0" indent="0">
              <a:buNone/>
            </a:pPr>
            <a:r>
              <a:rPr lang="ja-JP" altLang="en-US" dirty="0"/>
              <a:t>　</a:t>
            </a:r>
            <a:r>
              <a:rPr lang="ja-JP" altLang="en-US" dirty="0" smtClean="0"/>
              <a:t>　・・・</a:t>
            </a:r>
            <a:r>
              <a:rPr kumimoji="1" lang="ja-JP" altLang="en-US" dirty="0" smtClean="0"/>
              <a:t>人口密度</a:t>
            </a:r>
            <a:r>
              <a:rPr kumimoji="1" lang="en-US" altLang="ja-JP" dirty="0" smtClean="0"/>
              <a:t>3,000</a:t>
            </a:r>
            <a:r>
              <a:rPr lang="en-US" altLang="ja-JP" dirty="0" smtClean="0"/>
              <a:t> </a:t>
            </a:r>
            <a:r>
              <a:rPr lang="en-US" altLang="ja-JP" dirty="0"/>
              <a:t>[</a:t>
            </a:r>
            <a:r>
              <a:rPr lang="ja-JP" altLang="en-US" dirty="0"/>
              <a:t>人</a:t>
            </a:r>
            <a:r>
              <a:rPr lang="en-US" altLang="ja-JP" dirty="0"/>
              <a:t>/k㎡]</a:t>
            </a:r>
            <a:r>
              <a:rPr lang="ja-JP" altLang="en-US" dirty="0" smtClean="0"/>
              <a:t>以上の市区町村</a:t>
            </a:r>
            <a:endParaRPr lang="en-US" altLang="ja-JP" dirty="0" smtClean="0"/>
          </a:p>
          <a:p>
            <a:pPr marL="0" indent="0" algn="r">
              <a:buNone/>
            </a:pPr>
            <a:r>
              <a:rPr lang="ja-JP" altLang="en-US" sz="3000" dirty="0" smtClean="0"/>
              <a:t>それ以外を</a:t>
            </a:r>
            <a:r>
              <a:rPr lang="ja-JP" altLang="en-US" sz="3000" b="1" dirty="0" smtClean="0">
                <a:solidFill>
                  <a:srgbClr val="FF0000"/>
                </a:solidFill>
              </a:rPr>
              <a:t>非都市部</a:t>
            </a:r>
            <a:r>
              <a:rPr lang="ja-JP" altLang="en-US" sz="3000" dirty="0" smtClean="0"/>
              <a:t>とする</a:t>
            </a:r>
            <a:endParaRPr lang="en-US" altLang="ja-JP" sz="3000" dirty="0" smtClean="0">
              <a:solidFill>
                <a:srgbClr val="FFFFFF"/>
              </a:solidFill>
            </a:endParaRPr>
          </a:p>
          <a:p>
            <a:pPr marL="0" indent="0">
              <a:buNone/>
            </a:pPr>
            <a:endParaRPr lang="en-US" altLang="ja-JP" sz="2400" dirty="0" smtClean="0"/>
          </a:p>
        </p:txBody>
      </p:sp>
      <p:sp>
        <p:nvSpPr>
          <p:cNvPr id="4" name="正方形/長方形 3"/>
          <p:cNvSpPr/>
          <p:nvPr/>
        </p:nvSpPr>
        <p:spPr>
          <a:xfrm>
            <a:off x="417010" y="2691037"/>
            <a:ext cx="8433574" cy="352063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224805" y="4726887"/>
            <a:ext cx="6818849" cy="1338828"/>
          </a:xfrm>
          <a:prstGeom prst="rect">
            <a:avLst/>
          </a:prstGeom>
          <a:noFill/>
        </p:spPr>
        <p:txBody>
          <a:bodyPr wrap="square" rtlCol="0">
            <a:spAutoFit/>
          </a:bodyPr>
          <a:lstStyle/>
          <a:p>
            <a:endParaRPr lang="en-US" altLang="ja-JP" sz="2400" dirty="0"/>
          </a:p>
          <a:p>
            <a:r>
              <a:rPr lang="ja-JP" altLang="en-US" sz="2400" dirty="0"/>
              <a:t>千葉県我孫子市　約</a:t>
            </a:r>
            <a:r>
              <a:rPr lang="en-US" altLang="ja-JP" sz="3200" dirty="0"/>
              <a:t> </a:t>
            </a:r>
            <a:r>
              <a:rPr lang="en-US" altLang="ja-JP" sz="3300" dirty="0" smtClean="0"/>
              <a:t>3,100</a:t>
            </a:r>
            <a:r>
              <a:rPr lang="ja-JP" altLang="ja-JP" sz="2400" dirty="0"/>
              <a:t>　</a:t>
            </a:r>
            <a:r>
              <a:rPr lang="en-US" altLang="ja-JP" sz="2400" dirty="0" smtClean="0"/>
              <a:t>[</a:t>
            </a:r>
            <a:r>
              <a:rPr lang="ja-JP" altLang="en-US" sz="2400" dirty="0"/>
              <a:t>人</a:t>
            </a:r>
            <a:r>
              <a:rPr lang="en-US" altLang="ja-JP" sz="2400" dirty="0"/>
              <a:t>/k㎡</a:t>
            </a:r>
            <a:r>
              <a:rPr lang="en-US" altLang="ja-JP" sz="2400" dirty="0" smtClean="0"/>
              <a:t>]</a:t>
            </a:r>
            <a:r>
              <a:rPr lang="ja-JP" altLang="en-US" sz="2400" dirty="0" smtClean="0"/>
              <a:t>　（</a:t>
            </a:r>
            <a:r>
              <a:rPr lang="en-US" altLang="ja-JP" sz="2400" dirty="0"/>
              <a:t>2010</a:t>
            </a:r>
            <a:r>
              <a:rPr lang="ja-JP" altLang="en-US" sz="2400" dirty="0"/>
              <a:t>年）</a:t>
            </a:r>
            <a:endParaRPr lang="en-US" altLang="ja-JP" sz="2400" dirty="0"/>
          </a:p>
          <a:p>
            <a:r>
              <a:rPr lang="ja-JP" altLang="en-US" sz="2400" dirty="0"/>
              <a:t>茨城県守谷市　</a:t>
            </a:r>
            <a:r>
              <a:rPr lang="ja-JP" altLang="en-US" sz="2400" dirty="0" smtClean="0"/>
              <a:t>　</a:t>
            </a:r>
            <a:r>
              <a:rPr lang="en-US" altLang="ja-JP" sz="2400" dirty="0" smtClean="0"/>
              <a:t> </a:t>
            </a:r>
            <a:r>
              <a:rPr lang="ja-JP" altLang="en-US" sz="2400" dirty="0" smtClean="0"/>
              <a:t>約 　</a:t>
            </a:r>
            <a:r>
              <a:rPr lang="en-US" altLang="ja-JP" sz="2400" dirty="0" smtClean="0"/>
              <a:t> 1,800</a:t>
            </a:r>
            <a:r>
              <a:rPr lang="ja-JP" altLang="en-US" sz="2400" dirty="0" smtClean="0"/>
              <a:t>　</a:t>
            </a:r>
            <a:r>
              <a:rPr lang="en-US" altLang="ja-JP" sz="2400" dirty="0" smtClean="0"/>
              <a:t>[</a:t>
            </a:r>
            <a:r>
              <a:rPr lang="ja-JP" altLang="en-US" sz="2400" dirty="0"/>
              <a:t>人</a:t>
            </a:r>
            <a:r>
              <a:rPr lang="en-US" altLang="ja-JP" sz="2400" dirty="0"/>
              <a:t>/k㎡</a:t>
            </a:r>
            <a:r>
              <a:rPr lang="en-US" altLang="ja-JP" sz="2400" dirty="0" smtClean="0"/>
              <a:t>]</a:t>
            </a:r>
            <a:r>
              <a:rPr lang="ja-JP" altLang="en-US" sz="2400" dirty="0" smtClean="0"/>
              <a:t>　（</a:t>
            </a:r>
            <a:r>
              <a:rPr lang="en-US" altLang="ja-JP" sz="2400" dirty="0"/>
              <a:t>2010</a:t>
            </a:r>
            <a:r>
              <a:rPr lang="ja-JP" altLang="en-US" sz="2400" dirty="0"/>
              <a:t>年</a:t>
            </a:r>
            <a:r>
              <a:rPr lang="ja-JP" altLang="en-US" sz="2400" dirty="0" smtClean="0"/>
              <a:t>）</a:t>
            </a:r>
            <a:endParaRPr lang="en-US" altLang="ja-JP" sz="2000" dirty="0"/>
          </a:p>
        </p:txBody>
      </p:sp>
      <p:sp>
        <p:nvSpPr>
          <p:cNvPr id="6" name="テキスト ボックス 5"/>
          <p:cNvSpPr txBox="1"/>
          <p:nvPr/>
        </p:nvSpPr>
        <p:spPr>
          <a:xfrm>
            <a:off x="5403748" y="6211669"/>
            <a:ext cx="3740252" cy="646331"/>
          </a:xfrm>
          <a:prstGeom prst="rect">
            <a:avLst/>
          </a:prstGeom>
          <a:noFill/>
        </p:spPr>
        <p:txBody>
          <a:bodyPr wrap="none" rtlCol="0">
            <a:spAutoFit/>
          </a:bodyPr>
          <a:lstStyle/>
          <a:p>
            <a:endParaRPr lang="en-US" altLang="ja-JP" dirty="0"/>
          </a:p>
          <a:p>
            <a:r>
              <a:rPr lang="ja-JP" altLang="en-US" dirty="0"/>
              <a:t>（</a:t>
            </a:r>
            <a:r>
              <a:rPr lang="en-US" altLang="ja-JP" dirty="0"/>
              <a:t>2014</a:t>
            </a:r>
            <a:r>
              <a:rPr lang="ja-JP" altLang="en-US" dirty="0"/>
              <a:t>年</a:t>
            </a:r>
            <a:r>
              <a:rPr lang="en-US" altLang="ja-JP" dirty="0"/>
              <a:t>10</a:t>
            </a:r>
            <a:r>
              <a:rPr lang="ja-JP" altLang="en-US" dirty="0"/>
              <a:t>月</a:t>
            </a:r>
            <a:r>
              <a:rPr lang="en-US" altLang="ja-JP" dirty="0"/>
              <a:t>1</a:t>
            </a:r>
            <a:r>
              <a:rPr lang="ja-JP" altLang="en-US" dirty="0"/>
              <a:t>日の推計人口を</a:t>
            </a:r>
            <a:r>
              <a:rPr lang="ja-JP" altLang="en-US" dirty="0" smtClean="0"/>
              <a:t>使用）</a:t>
            </a:r>
            <a:endParaRPr lang="en-US" altLang="ja-JP" dirty="0"/>
          </a:p>
        </p:txBody>
      </p:sp>
      <p:sp>
        <p:nvSpPr>
          <p:cNvPr id="8" name="テキスト ボックス 7"/>
          <p:cNvSpPr txBox="1"/>
          <p:nvPr/>
        </p:nvSpPr>
        <p:spPr>
          <a:xfrm>
            <a:off x="613128" y="4566292"/>
            <a:ext cx="1005403" cy="584776"/>
          </a:xfrm>
          <a:prstGeom prst="rect">
            <a:avLst/>
          </a:prstGeom>
          <a:noFill/>
        </p:spPr>
        <p:txBody>
          <a:bodyPr wrap="none" rtlCol="0">
            <a:spAutoFit/>
          </a:bodyPr>
          <a:lstStyle/>
          <a:p>
            <a:r>
              <a:rPr lang="ja-JP" altLang="en-US" sz="3200" dirty="0" smtClean="0"/>
              <a:t>参考</a:t>
            </a:r>
            <a:endParaRPr kumimoji="1" lang="ja-JP" altLang="en-US" sz="3200" dirty="0"/>
          </a:p>
        </p:txBody>
      </p:sp>
      <p:sp>
        <p:nvSpPr>
          <p:cNvPr id="9" name="コンテンツ プレースホルダー 2"/>
          <p:cNvSpPr txBox="1">
            <a:spLocks/>
          </p:cNvSpPr>
          <p:nvPr/>
        </p:nvSpPr>
        <p:spPr>
          <a:xfrm>
            <a:off x="613128" y="1417638"/>
            <a:ext cx="8073672" cy="127339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a:buNone/>
            </a:pPr>
            <a:endParaRPr lang="en-US" altLang="ja-JP" sz="3000" dirty="0" smtClean="0">
              <a:solidFill>
                <a:srgbClr val="FFFFFF"/>
              </a:solidFill>
            </a:endParaRPr>
          </a:p>
          <a:p>
            <a:pPr marL="0" indent="0">
              <a:buFont typeface="Arial"/>
              <a:buNone/>
            </a:pPr>
            <a:endParaRPr lang="en-US" altLang="ja-JP" sz="2400" dirty="0" smtClean="0"/>
          </a:p>
        </p:txBody>
      </p:sp>
      <p:sp>
        <p:nvSpPr>
          <p:cNvPr id="10" name="テキスト ボックス 9"/>
          <p:cNvSpPr txBox="1"/>
          <p:nvPr/>
        </p:nvSpPr>
        <p:spPr>
          <a:xfrm>
            <a:off x="613128" y="1607429"/>
            <a:ext cx="8073672" cy="646331"/>
          </a:xfrm>
          <a:prstGeom prst="rect">
            <a:avLst/>
          </a:prstGeom>
          <a:noFill/>
        </p:spPr>
        <p:txBody>
          <a:bodyPr wrap="square" rtlCol="0">
            <a:spAutoFit/>
          </a:bodyPr>
          <a:lstStyle/>
          <a:p>
            <a:r>
              <a:rPr kumimoji="1" lang="ja-JP" altLang="en-US" sz="3600" dirty="0" smtClean="0"/>
              <a:t>出身地を都市部と非都市部に分類</a:t>
            </a:r>
            <a:r>
              <a:rPr lang="en-US" altLang="ja-JP" sz="2800" dirty="0" smtClean="0"/>
              <a:t>→</a:t>
            </a:r>
            <a:r>
              <a:rPr lang="ja-JP" altLang="en-US" sz="3600" dirty="0" smtClean="0"/>
              <a:t>分析</a:t>
            </a:r>
            <a:endParaRPr kumimoji="1" lang="ja-JP" altLang="en-US" sz="3600" dirty="0"/>
          </a:p>
        </p:txBody>
      </p:sp>
      <p:sp>
        <p:nvSpPr>
          <p:cNvPr id="7" name="スライド番号プレースホルダー 6"/>
          <p:cNvSpPr>
            <a:spLocks noGrp="1"/>
          </p:cNvSpPr>
          <p:nvPr>
            <p:ph type="sldNum" sz="quarter" idx="12"/>
          </p:nvPr>
        </p:nvSpPr>
        <p:spPr/>
        <p:txBody>
          <a:bodyPr/>
          <a:lstStyle/>
          <a:p>
            <a:fld id="{61F6FC56-51BB-EE4A-AA11-EB67CBAEB284}" type="slidenum">
              <a:rPr kumimoji="1" lang="ja-JP" altLang="en-US" smtClean="0"/>
              <a:t>19</a:t>
            </a:fld>
            <a:endParaRPr kumimoji="1" lang="ja-JP" altLang="en-US"/>
          </a:p>
        </p:txBody>
      </p:sp>
    </p:spTree>
    <p:extLst>
      <p:ext uri="{BB962C8B-B14F-4D97-AF65-F5344CB8AC3E}">
        <p14:creationId xmlns:p14="http://schemas.microsoft.com/office/powerpoint/2010/main" val="2148206947"/>
      </p:ext>
    </p:extLst>
  </p:cSld>
  <p:clrMapOvr>
    <a:masterClrMapping/>
  </p:clrMapOvr>
  <mc:AlternateContent xmlns:mc="http://schemas.openxmlformats.org/markup-compatibility/2006" xmlns:p14="http://schemas.microsoft.com/office/powerpoint/2010/main">
    <mc:Choice Requires="p14">
      <p:transition spd="slow" p14:dur="2000" advTm="45294"/>
    </mc:Choice>
    <mc:Fallback xmlns="">
      <p:transition spd="slow" advTm="45294"/>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5115" y="-315416"/>
            <a:ext cx="9108491" cy="5098221"/>
          </a:xfrm>
        </p:spPr>
        <p:txBody>
          <a:bodyPr>
            <a:normAutofit fontScale="92500" lnSpcReduction="10000"/>
          </a:bodyPr>
          <a:lstStyle/>
          <a:p>
            <a:pPr marL="0" indent="0">
              <a:buNone/>
            </a:pPr>
            <a:endParaRPr lang="en-US" altLang="ja-JP" sz="8000" dirty="0">
              <a:latin typeface="HGP創英角ﾎﾟｯﾌﾟ体" panose="040B0A00000000000000" pitchFamily="50" charset="-128"/>
              <a:ea typeface="HGP創英角ﾎﾟｯﾌﾟ体" panose="040B0A00000000000000" pitchFamily="50" charset="-128"/>
              <a:cs typeface="ヒラギノ角ゴ Std W8"/>
            </a:endParaRPr>
          </a:p>
          <a:p>
            <a:pPr marL="0" indent="0">
              <a:buNone/>
            </a:pPr>
            <a:r>
              <a:rPr kumimoji="1" lang="ja-JP" altLang="en-US" sz="8000" dirty="0" smtClean="0">
                <a:solidFill>
                  <a:schemeClr val="accent5">
                    <a:lumMod val="75000"/>
                  </a:schemeClr>
                </a:solidFill>
                <a:latin typeface="ヒラギノ角ゴ Std W8"/>
                <a:ea typeface="ヒラギノ角ゴ Std W8"/>
                <a:cs typeface="ヒラギノ角ゴ Std W8"/>
              </a:rPr>
              <a:t>お墓</a:t>
            </a:r>
            <a:r>
              <a:rPr kumimoji="1" lang="ja-JP" altLang="en-US" sz="8000" dirty="0" smtClean="0">
                <a:latin typeface="ヒラギノ角ゴ Std W8"/>
                <a:ea typeface="ヒラギノ角ゴ Std W8"/>
                <a:cs typeface="ヒラギノ角ゴ Std W8"/>
              </a:rPr>
              <a:t>のことを</a:t>
            </a:r>
            <a:endParaRPr kumimoji="1" lang="en-US" altLang="ja-JP" sz="8000" dirty="0" smtClean="0">
              <a:latin typeface="ヒラギノ角ゴ Std W8"/>
              <a:ea typeface="ヒラギノ角ゴ Std W8"/>
              <a:cs typeface="ヒラギノ角ゴ Std W8"/>
            </a:endParaRPr>
          </a:p>
          <a:p>
            <a:pPr marL="0" indent="0">
              <a:buNone/>
            </a:pPr>
            <a:r>
              <a:rPr kumimoji="1" lang="ja-JP" altLang="en-US" sz="8000" dirty="0" smtClean="0">
                <a:latin typeface="ヒラギノ角ゴ Std W8"/>
                <a:ea typeface="ヒラギノ角ゴ Std W8"/>
                <a:cs typeface="ヒラギノ角ゴ Std W8"/>
              </a:rPr>
              <a:t>どれだけ</a:t>
            </a:r>
            <a:endParaRPr kumimoji="1" lang="en-US" altLang="ja-JP" sz="8000" dirty="0" smtClean="0">
              <a:latin typeface="ヒラギノ角ゴ Std W8"/>
              <a:ea typeface="ヒラギノ角ゴ Std W8"/>
              <a:cs typeface="ヒラギノ角ゴ Std W8"/>
            </a:endParaRPr>
          </a:p>
          <a:p>
            <a:pPr marL="0" indent="0">
              <a:buNone/>
            </a:pPr>
            <a:r>
              <a:rPr kumimoji="1" lang="ja-JP" altLang="en-US" sz="8000" dirty="0" smtClean="0">
                <a:latin typeface="ヒラギノ角ゴ Std W8"/>
                <a:ea typeface="ヒラギノ角ゴ Std W8"/>
                <a:cs typeface="ヒラギノ角ゴ Std W8"/>
              </a:rPr>
              <a:t>知っていますか？</a:t>
            </a:r>
            <a:endParaRPr kumimoji="1" lang="en-US" altLang="ja-JP" sz="8000" dirty="0" smtClean="0">
              <a:latin typeface="ヒラギノ角ゴ Std W8"/>
              <a:ea typeface="ヒラギノ角ゴ Std W8"/>
              <a:cs typeface="ヒラギノ角ゴ Std W8"/>
            </a:endParaRPr>
          </a:p>
          <a:p>
            <a:pPr marL="0" indent="0">
              <a:buNone/>
            </a:pPr>
            <a:endParaRPr kumimoji="1" lang="en-US" altLang="ja-JP" sz="8000" dirty="0" smtClean="0">
              <a:latin typeface="HGP創英角ﾎﾟｯﾌﾟ体" panose="040B0A00000000000000" pitchFamily="50" charset="-128"/>
              <a:ea typeface="HGP創英角ﾎﾟｯﾌﾟ体" panose="040B0A00000000000000" pitchFamily="50" charset="-128"/>
              <a:cs typeface="ヒラギノ角ゴ Std W8"/>
            </a:endParaRPr>
          </a:p>
          <a:p>
            <a:pPr marL="0" indent="0">
              <a:buNone/>
            </a:pPr>
            <a:endParaRPr kumimoji="1" lang="en-US" altLang="ja-JP" sz="8000" dirty="0" smtClean="0"/>
          </a:p>
        </p:txBody>
      </p:sp>
      <p:sp>
        <p:nvSpPr>
          <p:cNvPr id="2" name="スライド番号プレースホルダー 1"/>
          <p:cNvSpPr>
            <a:spLocks noGrp="1"/>
          </p:cNvSpPr>
          <p:nvPr>
            <p:ph type="sldNum" sz="quarter" idx="12"/>
          </p:nvPr>
        </p:nvSpPr>
        <p:spPr/>
        <p:txBody>
          <a:bodyPr/>
          <a:lstStyle/>
          <a:p>
            <a:fld id="{D235492C-57CB-1E43-8014-2539370A9343}" type="slidenum">
              <a:rPr kumimoji="1" lang="ja-JP" altLang="en-US" smtClean="0"/>
              <a:t>2</a:t>
            </a:fld>
            <a:endParaRPr kumimoji="1" lang="ja-JP" altLang="en-US"/>
          </a:p>
        </p:txBody>
      </p:sp>
      <p:pic>
        <p:nvPicPr>
          <p:cNvPr id="5" name="図 4"/>
          <p:cNvPicPr>
            <a:picLocks noChangeAspect="1"/>
          </p:cNvPicPr>
          <p:nvPr/>
        </p:nvPicPr>
        <p:blipFill>
          <a:blip r:embed="rId3"/>
          <a:stretch>
            <a:fillRect/>
          </a:stretch>
        </p:blipFill>
        <p:spPr>
          <a:xfrm>
            <a:off x="4872" y="4909617"/>
            <a:ext cx="9144000" cy="1948383"/>
          </a:xfrm>
          <a:prstGeom prst="rect">
            <a:avLst/>
          </a:prstGeom>
        </p:spPr>
      </p:pic>
      <p:sp>
        <p:nvSpPr>
          <p:cNvPr id="6" name="テキスト ボックス 5"/>
          <p:cNvSpPr txBox="1"/>
          <p:nvPr/>
        </p:nvSpPr>
        <p:spPr>
          <a:xfrm>
            <a:off x="5814407" y="4930784"/>
            <a:ext cx="3395230" cy="215444"/>
          </a:xfrm>
          <a:prstGeom prst="rect">
            <a:avLst/>
          </a:prstGeom>
          <a:noFill/>
        </p:spPr>
        <p:txBody>
          <a:bodyPr wrap="none" rtlCol="0">
            <a:spAutoFit/>
          </a:bodyPr>
          <a:lstStyle/>
          <a:p>
            <a:r>
              <a:rPr lang="en-US" altLang="ja-JP" sz="800" dirty="0">
                <a:solidFill>
                  <a:schemeClr val="bg1"/>
                </a:solidFill>
              </a:rPr>
              <a:t>http://10jiku.sakura.ne.jp/</a:t>
            </a:r>
            <a:r>
              <a:rPr lang="en-US" altLang="ja-JP" sz="800" dirty="0" err="1">
                <a:solidFill>
                  <a:schemeClr val="bg1"/>
                </a:solidFill>
              </a:rPr>
              <a:t>wordpress</a:t>
            </a:r>
            <a:r>
              <a:rPr lang="en-US" altLang="ja-JP" sz="800" dirty="0">
                <a:solidFill>
                  <a:schemeClr val="bg1"/>
                </a:solidFill>
              </a:rPr>
              <a:t>/world-grave/category/</a:t>
            </a:r>
            <a:r>
              <a:rPr lang="ja-JP" altLang="en-US" sz="800" dirty="0">
                <a:solidFill>
                  <a:schemeClr val="bg1"/>
                </a:solidFill>
              </a:rPr>
              <a:t>おもしろいお墓</a:t>
            </a:r>
            <a:r>
              <a:rPr lang="en-US" altLang="ja-JP" sz="800" dirty="0">
                <a:solidFill>
                  <a:schemeClr val="bg1"/>
                </a:solidFill>
              </a:rPr>
              <a:t>/</a:t>
            </a:r>
            <a:endParaRPr kumimoji="1" lang="ja-JP" altLang="en-US" sz="800" dirty="0">
              <a:solidFill>
                <a:schemeClr val="bg1"/>
              </a:solidFill>
            </a:endParaRPr>
          </a:p>
        </p:txBody>
      </p:sp>
    </p:spTree>
    <p:extLst>
      <p:ext uri="{BB962C8B-B14F-4D97-AF65-F5344CB8AC3E}">
        <p14:creationId xmlns:p14="http://schemas.microsoft.com/office/powerpoint/2010/main" val="3600545015"/>
      </p:ext>
    </p:extLst>
  </p:cSld>
  <p:clrMapOvr>
    <a:masterClrMapping/>
  </p:clrMapOvr>
  <mc:AlternateContent xmlns:mc="http://schemas.openxmlformats.org/markup-compatibility/2006" xmlns:p14="http://schemas.microsoft.com/office/powerpoint/2010/main">
    <mc:Choice Requires="p14">
      <p:transition spd="slow" p14:dur="2000" advTm="3712"/>
    </mc:Choice>
    <mc:Fallback xmlns="">
      <p:transition xmlns:p14="http://schemas.microsoft.com/office/powerpoint/2010/main" spd="slow" advTm="3712"/>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グラフ 4"/>
          <p:cNvGraphicFramePr>
            <a:graphicFrameLocks/>
          </p:cNvGraphicFramePr>
          <p:nvPr>
            <p:extLst>
              <p:ext uri="{D42A27DB-BD31-4B8C-83A1-F6EECF244321}">
                <p14:modId xmlns:p14="http://schemas.microsoft.com/office/powerpoint/2010/main" val="186438789"/>
              </p:ext>
            </p:extLst>
          </p:nvPr>
        </p:nvGraphicFramePr>
        <p:xfrm>
          <a:off x="0" y="217487"/>
          <a:ext cx="8629650" cy="30210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グラフ 6"/>
          <p:cNvGraphicFramePr>
            <a:graphicFrameLocks/>
          </p:cNvGraphicFramePr>
          <p:nvPr>
            <p:extLst>
              <p:ext uri="{D42A27DB-BD31-4B8C-83A1-F6EECF244321}">
                <p14:modId xmlns:p14="http://schemas.microsoft.com/office/powerpoint/2010/main" val="2663868148"/>
              </p:ext>
            </p:extLst>
          </p:nvPr>
        </p:nvGraphicFramePr>
        <p:xfrm>
          <a:off x="0" y="3444874"/>
          <a:ext cx="8629650" cy="3413125"/>
        </p:xfrm>
        <a:graphic>
          <a:graphicData uri="http://schemas.openxmlformats.org/drawingml/2006/chart">
            <c:chart xmlns:c="http://schemas.openxmlformats.org/drawingml/2006/chart" xmlns:r="http://schemas.openxmlformats.org/officeDocument/2006/relationships" r:id="rId4"/>
          </a:graphicData>
        </a:graphic>
      </p:graphicFrame>
      <p:sp>
        <p:nvSpPr>
          <p:cNvPr id="2" name="テキスト ボックス 1"/>
          <p:cNvSpPr txBox="1"/>
          <p:nvPr/>
        </p:nvSpPr>
        <p:spPr>
          <a:xfrm>
            <a:off x="8048625" y="3124200"/>
            <a:ext cx="1238250" cy="461665"/>
          </a:xfrm>
          <a:prstGeom prst="rect">
            <a:avLst/>
          </a:prstGeom>
          <a:noFill/>
        </p:spPr>
        <p:txBody>
          <a:bodyPr wrap="square" rtlCol="0">
            <a:spAutoFit/>
          </a:bodyPr>
          <a:lstStyle/>
          <a:p>
            <a:pPr algn="ctr"/>
            <a:r>
              <a:rPr lang="ja-JP" altLang="en-US" sz="2400" dirty="0"/>
              <a:t>（回</a:t>
            </a:r>
            <a:r>
              <a:rPr lang="en-US" altLang="ja-JP" sz="2400" dirty="0"/>
              <a:t>/</a:t>
            </a:r>
            <a:r>
              <a:rPr lang="ja-JP" altLang="en-US" sz="2400" dirty="0"/>
              <a:t>年</a:t>
            </a:r>
            <a:r>
              <a:rPr lang="ja-JP" altLang="en-US" sz="2400" dirty="0" smtClean="0"/>
              <a:t>）</a:t>
            </a:r>
            <a:endParaRPr lang="ja-JP" altLang="en-US" sz="2400" dirty="0"/>
          </a:p>
        </p:txBody>
      </p:sp>
      <p:sp>
        <p:nvSpPr>
          <p:cNvPr id="3" name="テキスト ボックス 2"/>
          <p:cNvSpPr txBox="1"/>
          <p:nvPr/>
        </p:nvSpPr>
        <p:spPr>
          <a:xfrm>
            <a:off x="8401050" y="6419850"/>
            <a:ext cx="857250" cy="461665"/>
          </a:xfrm>
          <a:prstGeom prst="rect">
            <a:avLst/>
          </a:prstGeom>
          <a:noFill/>
        </p:spPr>
        <p:txBody>
          <a:bodyPr wrap="square" rtlCol="0">
            <a:spAutoFit/>
          </a:bodyPr>
          <a:lstStyle/>
          <a:p>
            <a:pPr algn="ctr"/>
            <a:r>
              <a:rPr kumimoji="1" lang="ja-JP" altLang="en-US" sz="2400" dirty="0" smtClean="0"/>
              <a:t>（分）</a:t>
            </a:r>
            <a:endParaRPr kumimoji="1" lang="ja-JP" altLang="en-US" sz="2400" dirty="0"/>
          </a:p>
        </p:txBody>
      </p:sp>
      <p:sp>
        <p:nvSpPr>
          <p:cNvPr id="4" name="スライド番号プレースホルダー 3"/>
          <p:cNvSpPr>
            <a:spLocks noGrp="1"/>
          </p:cNvSpPr>
          <p:nvPr>
            <p:ph type="sldNum" sz="quarter" idx="12"/>
          </p:nvPr>
        </p:nvSpPr>
        <p:spPr/>
        <p:txBody>
          <a:bodyPr/>
          <a:lstStyle/>
          <a:p>
            <a:fld id="{61F6FC56-51BB-EE4A-AA11-EB67CBAEB284}" type="slidenum">
              <a:rPr kumimoji="1" lang="ja-JP" altLang="en-US" smtClean="0"/>
              <a:t>20</a:t>
            </a:fld>
            <a:endParaRPr kumimoji="1" lang="ja-JP" altLang="en-US"/>
          </a:p>
        </p:txBody>
      </p:sp>
    </p:spTree>
    <p:extLst>
      <p:ext uri="{BB962C8B-B14F-4D97-AF65-F5344CB8AC3E}">
        <p14:creationId xmlns:p14="http://schemas.microsoft.com/office/powerpoint/2010/main" val="1494048949"/>
      </p:ext>
    </p:extLst>
  </p:cSld>
  <p:clrMapOvr>
    <a:masterClrMapping/>
  </p:clrMapOvr>
  <mc:AlternateContent xmlns:mc="http://schemas.openxmlformats.org/markup-compatibility/2006" xmlns:p14="http://schemas.microsoft.com/office/powerpoint/2010/main">
    <mc:Choice Requires="p14">
      <p:transition spd="slow" p14:dur="2000" advTm="15166"/>
    </mc:Choice>
    <mc:Fallback xmlns="">
      <p:transition xmlns:p14="http://schemas.microsoft.com/office/powerpoint/2010/main" spd="slow" advTm="15166"/>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グラフ 3"/>
          <p:cNvGraphicFramePr>
            <a:graphicFrameLocks/>
          </p:cNvGraphicFramePr>
          <p:nvPr>
            <p:extLst/>
          </p:nvPr>
        </p:nvGraphicFramePr>
        <p:xfrm>
          <a:off x="160713" y="-45480"/>
          <a:ext cx="8724900" cy="6312667"/>
        </p:xfrm>
        <a:graphic>
          <a:graphicData uri="http://schemas.openxmlformats.org/drawingml/2006/chart">
            <c:chart xmlns:c="http://schemas.openxmlformats.org/drawingml/2006/chart" xmlns:r="http://schemas.openxmlformats.org/officeDocument/2006/relationships" r:id="rId4"/>
          </a:graphicData>
        </a:graphic>
      </p:graphicFrame>
      <p:sp>
        <p:nvSpPr>
          <p:cNvPr id="16" name="テキスト ボックス 15"/>
          <p:cNvSpPr txBox="1"/>
          <p:nvPr/>
        </p:nvSpPr>
        <p:spPr>
          <a:xfrm>
            <a:off x="2971800" y="2151662"/>
            <a:ext cx="2019300" cy="461665"/>
          </a:xfrm>
          <a:prstGeom prst="rect">
            <a:avLst/>
          </a:prstGeom>
          <a:noFill/>
        </p:spPr>
        <p:txBody>
          <a:bodyPr wrap="square" rtlCol="0">
            <a:spAutoFit/>
          </a:bodyPr>
          <a:lstStyle/>
          <a:p>
            <a:r>
              <a:rPr kumimoji="1" lang="ja-JP" altLang="en-US" sz="2400" b="1" dirty="0" smtClean="0">
                <a:solidFill>
                  <a:schemeClr val="bg1">
                    <a:lumMod val="95000"/>
                  </a:schemeClr>
                </a:solidFill>
              </a:rPr>
              <a:t>都市部</a:t>
            </a:r>
            <a:r>
              <a:rPr kumimoji="1" lang="en-US" altLang="ja-JP" sz="2400" b="1" dirty="0" smtClean="0">
                <a:solidFill>
                  <a:schemeClr val="bg1">
                    <a:lumMod val="95000"/>
                  </a:schemeClr>
                </a:solidFill>
              </a:rPr>
              <a:t>(n=71)</a:t>
            </a:r>
          </a:p>
        </p:txBody>
      </p:sp>
      <p:sp>
        <p:nvSpPr>
          <p:cNvPr id="2" name="タイトル 1"/>
          <p:cNvSpPr>
            <a:spLocks noGrp="1"/>
          </p:cNvSpPr>
          <p:nvPr>
            <p:ph type="title"/>
          </p:nvPr>
        </p:nvSpPr>
        <p:spPr>
          <a:xfrm>
            <a:off x="457200" y="26451"/>
            <a:ext cx="8229600" cy="695443"/>
          </a:xfrm>
        </p:spPr>
        <p:txBody>
          <a:bodyPr>
            <a:normAutofit fontScale="90000"/>
          </a:bodyPr>
          <a:lstStyle/>
          <a:p>
            <a:r>
              <a:rPr lang="ja-JP" altLang="en-US" dirty="0" smtClean="0">
                <a:solidFill>
                  <a:srgbClr val="474747"/>
                </a:solidFill>
              </a:rPr>
              <a:t>出身地域</a:t>
            </a:r>
            <a:r>
              <a:rPr lang="en-US" altLang="ja-JP" dirty="0" smtClean="0">
                <a:solidFill>
                  <a:srgbClr val="474747"/>
                </a:solidFill>
              </a:rPr>
              <a:t>×</a:t>
            </a:r>
            <a:r>
              <a:rPr lang="ja-JP" altLang="en-US" dirty="0" smtClean="0">
                <a:solidFill>
                  <a:srgbClr val="474747"/>
                </a:solidFill>
              </a:rPr>
              <a:t>認識</a:t>
            </a:r>
            <a:endParaRPr kumimoji="1" lang="ja-JP" altLang="en-US" dirty="0">
              <a:solidFill>
                <a:srgbClr val="474747"/>
              </a:solidFill>
            </a:endParaRPr>
          </a:p>
        </p:txBody>
      </p:sp>
      <p:grpSp>
        <p:nvGrpSpPr>
          <p:cNvPr id="15" name="グループ化 5"/>
          <p:cNvGrpSpPr/>
          <p:nvPr/>
        </p:nvGrpSpPr>
        <p:grpSpPr>
          <a:xfrm>
            <a:off x="209550" y="4842941"/>
            <a:ext cx="8724900" cy="1816769"/>
            <a:chOff x="847725" y="1365250"/>
            <a:chExt cx="7448550" cy="4705350"/>
          </a:xfrm>
        </p:grpSpPr>
        <p:sp>
          <p:nvSpPr>
            <p:cNvPr id="17" name="対角する 2 つの角を切り取った四角形 16"/>
            <p:cNvSpPr/>
            <p:nvPr/>
          </p:nvSpPr>
          <p:spPr>
            <a:xfrm>
              <a:off x="847725" y="1365250"/>
              <a:ext cx="7448550" cy="4705350"/>
            </a:xfrm>
            <a:prstGeom prst="snip2DiagRect">
              <a:avLst/>
            </a:prstGeom>
            <a:solidFill>
              <a:schemeClr val="bg2">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dirty="0" smtClean="0">
                  <a:solidFill>
                    <a:schemeClr val="tx2">
                      <a:lumMod val="60000"/>
                      <a:lumOff val="40000"/>
                    </a:schemeClr>
                  </a:solidFill>
                </a:rPr>
                <a:t>非都市部</a:t>
              </a:r>
              <a:r>
                <a:rPr kumimoji="1" lang="ja-JP" altLang="en-US" sz="3200" dirty="0" smtClean="0">
                  <a:solidFill>
                    <a:sysClr val="windowText" lastClr="000000"/>
                  </a:solidFill>
                </a:rPr>
                <a:t>の人は比較的、</a:t>
              </a:r>
              <a:endParaRPr kumimoji="1" lang="en-US" altLang="ja-JP" sz="3200" dirty="0" smtClean="0">
                <a:solidFill>
                  <a:sysClr val="windowText" lastClr="000000"/>
                </a:solidFill>
              </a:endParaRPr>
            </a:p>
            <a:p>
              <a:pPr algn="ctr"/>
              <a:r>
                <a:rPr kumimoji="1" lang="ja-JP" altLang="en-US" sz="3200" dirty="0" smtClean="0">
                  <a:solidFill>
                    <a:sysClr val="windowText" lastClr="000000"/>
                  </a:solidFill>
                </a:rPr>
                <a:t>お墓参りに</a:t>
              </a:r>
              <a:r>
                <a:rPr kumimoji="1" lang="ja-JP" altLang="en-US" sz="3200" dirty="0" smtClean="0">
                  <a:solidFill>
                    <a:schemeClr val="tx2">
                      <a:lumMod val="60000"/>
                      <a:lumOff val="40000"/>
                    </a:schemeClr>
                  </a:solidFill>
                </a:rPr>
                <a:t>ネガティブ</a:t>
              </a:r>
              <a:r>
                <a:rPr kumimoji="1" lang="ja-JP" altLang="en-US" sz="3200" dirty="0" smtClean="0">
                  <a:solidFill>
                    <a:sysClr val="windowText" lastClr="000000"/>
                  </a:solidFill>
                </a:rPr>
                <a:t>な</a:t>
              </a:r>
              <a:endParaRPr kumimoji="1" lang="en-US" altLang="ja-JP" sz="3200" dirty="0" smtClean="0">
                <a:solidFill>
                  <a:sysClr val="windowText" lastClr="000000"/>
                </a:solidFill>
              </a:endParaRPr>
            </a:p>
            <a:p>
              <a:pPr algn="ctr"/>
              <a:r>
                <a:rPr kumimoji="1" lang="ja-JP" altLang="en-US" sz="3200" dirty="0" smtClean="0">
                  <a:solidFill>
                    <a:sysClr val="windowText" lastClr="000000"/>
                  </a:solidFill>
                </a:rPr>
                <a:t>イメージを持っている</a:t>
              </a:r>
              <a:endParaRPr kumimoji="1" lang="ja-JP" altLang="en-US" sz="3200" dirty="0">
                <a:solidFill>
                  <a:sysClr val="windowText" lastClr="000000"/>
                </a:solidFill>
              </a:endParaRPr>
            </a:p>
          </p:txBody>
        </p:sp>
        <p:sp>
          <p:nvSpPr>
            <p:cNvPr id="18" name="正方形/長方形 17"/>
            <p:cNvSpPr/>
            <p:nvPr/>
          </p:nvSpPr>
          <p:spPr>
            <a:xfrm>
              <a:off x="847725" y="1365250"/>
              <a:ext cx="6657975" cy="2921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1638300" y="5778500"/>
              <a:ext cx="6657975" cy="2921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3" name="スライド番号プレースホルダー 2"/>
          <p:cNvSpPr>
            <a:spLocks noGrp="1"/>
          </p:cNvSpPr>
          <p:nvPr>
            <p:ph type="sldNum" sz="quarter" idx="12"/>
          </p:nvPr>
        </p:nvSpPr>
        <p:spPr/>
        <p:txBody>
          <a:bodyPr/>
          <a:lstStyle/>
          <a:p>
            <a:fld id="{61F6FC56-51BB-EE4A-AA11-EB67CBAEB284}" type="slidenum">
              <a:rPr kumimoji="1" lang="ja-JP" altLang="en-US" smtClean="0"/>
              <a:t>21</a:t>
            </a:fld>
            <a:endParaRPr kumimoji="1" lang="ja-JP" altLang="en-US"/>
          </a:p>
        </p:txBody>
      </p:sp>
    </p:spTree>
    <p:custDataLst>
      <p:tags r:id="rId1"/>
    </p:custDataLst>
    <p:extLst>
      <p:ext uri="{BB962C8B-B14F-4D97-AF65-F5344CB8AC3E}">
        <p14:creationId xmlns:p14="http://schemas.microsoft.com/office/powerpoint/2010/main" val="2531165022"/>
      </p:ext>
    </p:extLst>
  </p:cSld>
  <p:clrMapOvr>
    <a:masterClrMapping/>
  </p:clrMapOvr>
  <mc:AlternateContent xmlns:mc="http://schemas.openxmlformats.org/markup-compatibility/2006" xmlns:p14="http://schemas.microsoft.com/office/powerpoint/2010/main">
    <mc:Choice Requires="p14">
      <p:transition spd="slow" p14:dur="2000" advTm="36871"/>
    </mc:Choice>
    <mc:Fallback xmlns="">
      <p:transition spd="slow" advTm="3687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つくばに永住すると仮定した場合、</a:t>
            </a:r>
            <a:r>
              <a:rPr kumimoji="1" lang="en-US" altLang="ja-JP" dirty="0" smtClean="0"/>
              <a:t/>
            </a:r>
            <a:br>
              <a:rPr kumimoji="1" lang="en-US" altLang="ja-JP" dirty="0" smtClean="0"/>
            </a:br>
            <a:r>
              <a:rPr kumimoji="1" lang="ja-JP" altLang="en-US" dirty="0" smtClean="0"/>
              <a:t>つくばにお墓が欲しいか？</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3685990581"/>
              </p:ext>
            </p:extLst>
          </p:nvPr>
        </p:nvGraphicFramePr>
        <p:xfrm>
          <a:off x="628650" y="1825625"/>
          <a:ext cx="78867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5" name="フリーフォーム 4"/>
          <p:cNvSpPr/>
          <p:nvPr/>
        </p:nvSpPr>
        <p:spPr>
          <a:xfrm>
            <a:off x="6620437" y="2358602"/>
            <a:ext cx="293972" cy="758362"/>
          </a:xfrm>
          <a:custGeom>
            <a:avLst/>
            <a:gdLst>
              <a:gd name="connsiteX0" fmla="*/ 293972 w 293972"/>
              <a:gd name="connsiteY0" fmla="*/ 0 h 364505"/>
              <a:gd name="connsiteX1" fmla="*/ 58794 w 293972"/>
              <a:gd name="connsiteY1" fmla="*/ 0 h 364505"/>
              <a:gd name="connsiteX2" fmla="*/ 0 w 293972"/>
              <a:gd name="connsiteY2" fmla="*/ 364505 h 364505"/>
            </a:gdLst>
            <a:ahLst/>
            <a:cxnLst>
              <a:cxn ang="0">
                <a:pos x="connsiteX0" y="connsiteY0"/>
              </a:cxn>
              <a:cxn ang="0">
                <a:pos x="connsiteX1" y="connsiteY1"/>
              </a:cxn>
              <a:cxn ang="0">
                <a:pos x="connsiteX2" y="connsiteY2"/>
              </a:cxn>
            </a:cxnLst>
            <a:rect l="l" t="t" r="r" b="b"/>
            <a:pathLst>
              <a:path w="293972" h="364505">
                <a:moveTo>
                  <a:pt x="293972" y="0"/>
                </a:moveTo>
                <a:lnTo>
                  <a:pt x="58794" y="0"/>
                </a:lnTo>
                <a:lnTo>
                  <a:pt x="0" y="364505"/>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 name="スライド番号プレースホルダー 2"/>
          <p:cNvSpPr>
            <a:spLocks noGrp="1"/>
          </p:cNvSpPr>
          <p:nvPr>
            <p:ph type="sldNum" sz="quarter" idx="12"/>
          </p:nvPr>
        </p:nvSpPr>
        <p:spPr/>
        <p:txBody>
          <a:bodyPr/>
          <a:lstStyle/>
          <a:p>
            <a:fld id="{61F6FC56-51BB-EE4A-AA11-EB67CBAEB284}" type="slidenum">
              <a:rPr kumimoji="1" lang="ja-JP" altLang="en-US" smtClean="0"/>
              <a:t>22</a:t>
            </a:fld>
            <a:endParaRPr kumimoji="1" lang="ja-JP" altLang="en-US"/>
          </a:p>
        </p:txBody>
      </p:sp>
    </p:spTree>
    <p:extLst>
      <p:ext uri="{BB962C8B-B14F-4D97-AF65-F5344CB8AC3E}">
        <p14:creationId xmlns:p14="http://schemas.microsoft.com/office/powerpoint/2010/main" val="45346814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40511" y="140759"/>
            <a:ext cx="8126866" cy="647518"/>
          </a:xfrm>
        </p:spPr>
        <p:txBody>
          <a:bodyPr>
            <a:normAutofit/>
          </a:bodyPr>
          <a:lstStyle/>
          <a:p>
            <a:r>
              <a:rPr lang="ja-JP" altLang="en-US" sz="3600" dirty="0" smtClean="0"/>
              <a:t>出身地域</a:t>
            </a:r>
            <a:r>
              <a:rPr kumimoji="1" lang="en-US" altLang="ja-JP" sz="3600" dirty="0" smtClean="0"/>
              <a:t>×</a:t>
            </a:r>
            <a:r>
              <a:rPr kumimoji="1" lang="ja-JP" altLang="en-US" sz="3600" dirty="0" smtClean="0"/>
              <a:t>つくばにお墓が欲しいかどうか</a:t>
            </a:r>
            <a:endParaRPr kumimoji="1" lang="ja-JP" altLang="en-US" sz="3600" dirty="0"/>
          </a:p>
        </p:txBody>
      </p:sp>
      <p:graphicFrame>
        <p:nvGraphicFramePr>
          <p:cNvPr id="4" name="グラフ 3"/>
          <p:cNvGraphicFramePr>
            <a:graphicFrameLocks/>
          </p:cNvGraphicFramePr>
          <p:nvPr>
            <p:extLst>
              <p:ext uri="{D42A27DB-BD31-4B8C-83A1-F6EECF244321}">
                <p14:modId xmlns:p14="http://schemas.microsoft.com/office/powerpoint/2010/main" val="3470994117"/>
              </p:ext>
            </p:extLst>
          </p:nvPr>
        </p:nvGraphicFramePr>
        <p:xfrm>
          <a:off x="244779" y="713987"/>
          <a:ext cx="8812666" cy="4456830"/>
        </p:xfrm>
        <a:graphic>
          <a:graphicData uri="http://schemas.openxmlformats.org/drawingml/2006/chart">
            <c:chart xmlns:c="http://schemas.openxmlformats.org/drawingml/2006/chart" xmlns:r="http://schemas.openxmlformats.org/officeDocument/2006/relationships" r:id="rId3"/>
          </a:graphicData>
        </a:graphic>
      </p:graphicFrame>
      <p:sp>
        <p:nvSpPr>
          <p:cNvPr id="6" name="テキスト ボックス 5"/>
          <p:cNvSpPr txBox="1"/>
          <p:nvPr/>
        </p:nvSpPr>
        <p:spPr>
          <a:xfrm>
            <a:off x="331334" y="4944964"/>
            <a:ext cx="8548083" cy="400110"/>
          </a:xfrm>
          <a:prstGeom prst="rect">
            <a:avLst/>
          </a:prstGeom>
          <a:noFill/>
        </p:spPr>
        <p:txBody>
          <a:bodyPr wrap="none" rtlCol="0">
            <a:spAutoFit/>
          </a:bodyPr>
          <a:lstStyle/>
          <a:p>
            <a:r>
              <a:rPr kumimoji="1" lang="ja-JP" altLang="en-US" sz="2000" dirty="0" smtClean="0"/>
              <a:t>つくば市周辺</a:t>
            </a:r>
            <a:r>
              <a:rPr kumimoji="1" lang="en-US" altLang="ja-JP" sz="2000" dirty="0" smtClean="0"/>
              <a:t>→</a:t>
            </a:r>
            <a:r>
              <a:rPr kumimoji="1" lang="ja-JP" altLang="en-US" sz="2000" dirty="0" smtClean="0"/>
              <a:t>つくば市に隣接している地域（常総、土浦、牛久、取手、つくば）</a:t>
            </a:r>
            <a:endParaRPr kumimoji="1" lang="ja-JP" altLang="en-US" sz="2000" dirty="0"/>
          </a:p>
        </p:txBody>
      </p:sp>
      <p:sp>
        <p:nvSpPr>
          <p:cNvPr id="7" name="テキスト ボックス 6"/>
          <p:cNvSpPr txBox="1"/>
          <p:nvPr/>
        </p:nvSpPr>
        <p:spPr>
          <a:xfrm>
            <a:off x="1529099" y="2058721"/>
            <a:ext cx="1490312" cy="369332"/>
          </a:xfrm>
          <a:prstGeom prst="rect">
            <a:avLst/>
          </a:prstGeom>
          <a:noFill/>
        </p:spPr>
        <p:txBody>
          <a:bodyPr wrap="none" rtlCol="0">
            <a:spAutoFit/>
          </a:bodyPr>
          <a:lstStyle/>
          <a:p>
            <a:r>
              <a:rPr kumimoji="1" lang="ja-JP" altLang="en-US" dirty="0" smtClean="0">
                <a:solidFill>
                  <a:srgbClr val="FFFFFF"/>
                </a:solidFill>
              </a:rPr>
              <a:t>お墓が欲しい</a:t>
            </a:r>
            <a:endParaRPr kumimoji="1" lang="ja-JP" altLang="en-US" dirty="0">
              <a:solidFill>
                <a:srgbClr val="FFFFFF"/>
              </a:solidFill>
            </a:endParaRPr>
          </a:p>
        </p:txBody>
      </p:sp>
      <p:pic>
        <p:nvPicPr>
          <p:cNvPr id="8" name="図 7"/>
          <p:cNvPicPr>
            <a:picLocks noChangeAspect="1"/>
          </p:cNvPicPr>
          <p:nvPr/>
        </p:nvPicPr>
        <p:blipFill>
          <a:blip r:embed="rId4"/>
          <a:stretch>
            <a:fillRect/>
          </a:stretch>
        </p:blipFill>
        <p:spPr>
          <a:xfrm>
            <a:off x="1079500" y="1070448"/>
            <a:ext cx="7378700" cy="266700"/>
          </a:xfrm>
          <a:prstGeom prst="rect">
            <a:avLst/>
          </a:prstGeom>
        </p:spPr>
      </p:pic>
      <p:sp>
        <p:nvSpPr>
          <p:cNvPr id="3" name="テキスト ボックス 2"/>
          <p:cNvSpPr txBox="1"/>
          <p:nvPr/>
        </p:nvSpPr>
        <p:spPr>
          <a:xfrm>
            <a:off x="167622" y="3854059"/>
            <a:ext cx="911878" cy="369332"/>
          </a:xfrm>
          <a:prstGeom prst="rect">
            <a:avLst/>
          </a:prstGeom>
          <a:noFill/>
        </p:spPr>
        <p:txBody>
          <a:bodyPr wrap="none" rtlCol="0">
            <a:spAutoFit/>
          </a:bodyPr>
          <a:lstStyle/>
          <a:p>
            <a:r>
              <a:rPr lang="en-US" altLang="ja-JP" dirty="0"/>
              <a:t>(n=170</a:t>
            </a:r>
            <a:r>
              <a:rPr lang="en-US" altLang="ja-JP" dirty="0" smtClean="0"/>
              <a:t>)</a:t>
            </a:r>
            <a:endParaRPr lang="en-US" altLang="ja-JP" dirty="0"/>
          </a:p>
        </p:txBody>
      </p:sp>
      <p:grpSp>
        <p:nvGrpSpPr>
          <p:cNvPr id="10" name="グループ化 5"/>
          <p:cNvGrpSpPr/>
          <p:nvPr/>
        </p:nvGrpSpPr>
        <p:grpSpPr>
          <a:xfrm>
            <a:off x="167622" y="5438156"/>
            <a:ext cx="8724900" cy="1256981"/>
            <a:chOff x="847725" y="1962074"/>
            <a:chExt cx="7448550" cy="4705350"/>
          </a:xfrm>
        </p:grpSpPr>
        <p:sp>
          <p:nvSpPr>
            <p:cNvPr id="11" name="対角する 2 つの角を切り取った四角形 10"/>
            <p:cNvSpPr/>
            <p:nvPr/>
          </p:nvSpPr>
          <p:spPr>
            <a:xfrm>
              <a:off x="847725" y="1962074"/>
              <a:ext cx="7448550" cy="4705350"/>
            </a:xfrm>
            <a:prstGeom prst="snip2DiagRect">
              <a:avLst/>
            </a:prstGeom>
            <a:solidFill>
              <a:schemeClr val="bg2">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smtClean="0">
                  <a:solidFill>
                    <a:sysClr val="windowText" lastClr="000000"/>
                  </a:solidFill>
                </a:rPr>
                <a:t>お墓は</a:t>
              </a:r>
              <a:r>
                <a:rPr lang="ja-JP" altLang="en-US" sz="3200" dirty="0" smtClean="0">
                  <a:solidFill>
                    <a:srgbClr val="B0003C"/>
                  </a:solidFill>
                </a:rPr>
                <a:t>近いところ</a:t>
              </a:r>
              <a:r>
                <a:rPr lang="ja-JP" altLang="en-US" sz="3200" dirty="0" smtClean="0">
                  <a:solidFill>
                    <a:sysClr val="windowText" lastClr="000000"/>
                  </a:solidFill>
                </a:rPr>
                <a:t>にほしい！</a:t>
              </a:r>
              <a:endParaRPr kumimoji="1" lang="ja-JP" altLang="en-US" sz="3200" dirty="0">
                <a:solidFill>
                  <a:sysClr val="windowText" lastClr="000000"/>
                </a:solidFill>
              </a:endParaRPr>
            </a:p>
          </p:txBody>
        </p:sp>
        <p:sp>
          <p:nvSpPr>
            <p:cNvPr id="12" name="正方形/長方形 11"/>
            <p:cNvSpPr/>
            <p:nvPr/>
          </p:nvSpPr>
          <p:spPr>
            <a:xfrm>
              <a:off x="847725" y="1972018"/>
              <a:ext cx="6657975" cy="2921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1638300" y="6375324"/>
              <a:ext cx="6657975" cy="2921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5" name="スライド番号プレースホルダー 4"/>
          <p:cNvSpPr>
            <a:spLocks noGrp="1"/>
          </p:cNvSpPr>
          <p:nvPr>
            <p:ph type="sldNum" sz="quarter" idx="12"/>
          </p:nvPr>
        </p:nvSpPr>
        <p:spPr/>
        <p:txBody>
          <a:bodyPr/>
          <a:lstStyle/>
          <a:p>
            <a:fld id="{61F6FC56-51BB-EE4A-AA11-EB67CBAEB284}" type="slidenum">
              <a:rPr kumimoji="1" lang="ja-JP" altLang="en-US" smtClean="0"/>
              <a:t>23</a:t>
            </a:fld>
            <a:endParaRPr kumimoji="1" lang="ja-JP" altLang="en-US"/>
          </a:p>
        </p:txBody>
      </p:sp>
    </p:spTree>
    <p:extLst>
      <p:ext uri="{BB962C8B-B14F-4D97-AF65-F5344CB8AC3E}">
        <p14:creationId xmlns:p14="http://schemas.microsoft.com/office/powerpoint/2010/main" val="2621909768"/>
      </p:ext>
    </p:extLst>
  </p:cSld>
  <p:clrMapOvr>
    <a:masterClrMapping/>
  </p:clrMapOvr>
  <mc:AlternateContent xmlns:mc="http://schemas.openxmlformats.org/markup-compatibility/2006" xmlns:p14="http://schemas.microsoft.com/office/powerpoint/2010/main">
    <mc:Choice Requires="p14">
      <p:transition spd="slow" p14:dur="2000" advTm="28105"/>
    </mc:Choice>
    <mc:Fallback xmlns="">
      <p:transition xmlns:p14="http://schemas.microsoft.com/office/powerpoint/2010/main" spd="slow" advTm="2810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p:cNvPicPr>
            <a:picLocks noChangeAspect="1"/>
          </p:cNvPicPr>
          <p:nvPr/>
        </p:nvPicPr>
        <p:blipFill>
          <a:blip r:embed="rId3"/>
          <a:stretch>
            <a:fillRect/>
          </a:stretch>
        </p:blipFill>
        <p:spPr>
          <a:xfrm flipH="1">
            <a:off x="6039395" y="3606843"/>
            <a:ext cx="2985329" cy="2985329"/>
          </a:xfrm>
          <a:prstGeom prst="rect">
            <a:avLst/>
          </a:prstGeom>
        </p:spPr>
      </p:pic>
      <p:sp>
        <p:nvSpPr>
          <p:cNvPr id="22" name="円形吹き出し 21"/>
          <p:cNvSpPr/>
          <p:nvPr/>
        </p:nvSpPr>
        <p:spPr>
          <a:xfrm flipH="1" flipV="1">
            <a:off x="376410" y="354666"/>
            <a:ext cx="8038341" cy="2786906"/>
          </a:xfrm>
          <a:prstGeom prst="wedgeEllipseCallout">
            <a:avLst>
              <a:gd name="adj1" fmla="val -30345"/>
              <a:gd name="adj2" fmla="val -68320"/>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タイトル 1"/>
          <p:cNvSpPr txBox="1">
            <a:spLocks/>
          </p:cNvSpPr>
          <p:nvPr/>
        </p:nvSpPr>
        <p:spPr>
          <a:xfrm>
            <a:off x="531455" y="486916"/>
            <a:ext cx="7728250" cy="252240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4800" dirty="0" smtClean="0"/>
              <a:t>ふむふむ。</a:t>
            </a:r>
            <a:endParaRPr lang="en-US" altLang="ja-JP" sz="4800" dirty="0" smtClean="0"/>
          </a:p>
          <a:p>
            <a:r>
              <a:rPr lang="ja-JP" altLang="en-US" sz="4800" dirty="0" smtClean="0"/>
              <a:t>やっぱりお墓は近くに</a:t>
            </a:r>
            <a:endParaRPr lang="en-US" altLang="ja-JP" sz="4800" dirty="0" smtClean="0"/>
          </a:p>
          <a:p>
            <a:r>
              <a:rPr lang="ja-JP" altLang="en-US" sz="4800" dirty="0" smtClean="0"/>
              <a:t>欲しいもんなぁ。</a:t>
            </a:r>
            <a:endParaRPr lang="en-US" altLang="ja-JP" sz="4800" dirty="0" smtClean="0"/>
          </a:p>
        </p:txBody>
      </p:sp>
      <p:sp>
        <p:nvSpPr>
          <p:cNvPr id="7" name="円形吹き出し 6"/>
          <p:cNvSpPr/>
          <p:nvPr/>
        </p:nvSpPr>
        <p:spPr>
          <a:xfrm flipH="1" flipV="1">
            <a:off x="762000" y="3646455"/>
            <a:ext cx="5588000" cy="3158073"/>
          </a:xfrm>
          <a:prstGeom prst="wedgeEllipseCallout">
            <a:avLst>
              <a:gd name="adj1" fmla="val -54623"/>
              <a:gd name="adj2" fmla="val 37177"/>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タイトル 1"/>
          <p:cNvSpPr txBox="1">
            <a:spLocks/>
          </p:cNvSpPr>
          <p:nvPr/>
        </p:nvSpPr>
        <p:spPr>
          <a:xfrm>
            <a:off x="1086732" y="4116821"/>
            <a:ext cx="4938537" cy="221734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4800" dirty="0" smtClean="0"/>
              <a:t>ぼくの分の</a:t>
            </a:r>
            <a:endParaRPr lang="en-US" altLang="ja-JP" sz="4800" dirty="0" smtClean="0"/>
          </a:p>
          <a:p>
            <a:r>
              <a:rPr lang="ja-JP" altLang="en-US" sz="4800" dirty="0" smtClean="0"/>
              <a:t>お墓あるかなぁ？</a:t>
            </a:r>
            <a:endParaRPr lang="en-US" altLang="ja-JP" sz="4800" dirty="0" smtClean="0"/>
          </a:p>
        </p:txBody>
      </p:sp>
      <p:sp>
        <p:nvSpPr>
          <p:cNvPr id="2" name="スライド番号プレースホルダー 1"/>
          <p:cNvSpPr>
            <a:spLocks noGrp="1"/>
          </p:cNvSpPr>
          <p:nvPr>
            <p:ph type="sldNum" sz="quarter" idx="12"/>
          </p:nvPr>
        </p:nvSpPr>
        <p:spPr/>
        <p:txBody>
          <a:bodyPr/>
          <a:lstStyle/>
          <a:p>
            <a:fld id="{61F6FC56-51BB-EE4A-AA11-EB67CBAEB284}" type="slidenum">
              <a:rPr kumimoji="1" lang="ja-JP" altLang="en-US" smtClean="0"/>
              <a:t>24</a:t>
            </a:fld>
            <a:endParaRPr kumimoji="1" lang="ja-JP" altLang="en-US"/>
          </a:p>
        </p:txBody>
      </p:sp>
    </p:spTree>
    <p:extLst>
      <p:ext uri="{BB962C8B-B14F-4D97-AF65-F5344CB8AC3E}">
        <p14:creationId xmlns:p14="http://schemas.microsoft.com/office/powerpoint/2010/main" val="4147439742"/>
      </p:ext>
    </p:extLst>
  </p:cSld>
  <p:clrMapOvr>
    <a:masterClrMapping/>
  </p:clrMapOvr>
  <mc:AlternateContent xmlns:mc="http://schemas.openxmlformats.org/markup-compatibility/2006" xmlns:p14="http://schemas.microsoft.com/office/powerpoint/2010/main">
    <mc:Choice Requires="p14">
      <p:transition spd="slow" p14:dur="2000" advTm="10589"/>
    </mc:Choice>
    <mc:Fallback xmlns="">
      <p:transition xmlns:p14="http://schemas.microsoft.com/office/powerpoint/2010/main" spd="slow" advTm="10589"/>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B霊園.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9795"/>
            <a:ext cx="9387694" cy="7222266"/>
          </a:xfrm>
          <a:prstGeom prst="rect">
            <a:avLst/>
          </a:prstGeom>
        </p:spPr>
      </p:pic>
      <p:sp>
        <p:nvSpPr>
          <p:cNvPr id="8" name="角丸四角形 7"/>
          <p:cNvSpPr/>
          <p:nvPr/>
        </p:nvSpPr>
        <p:spPr>
          <a:xfrm>
            <a:off x="2152896" y="5746625"/>
            <a:ext cx="5018261" cy="991331"/>
          </a:xfrm>
          <a:prstGeom prst="roundRect">
            <a:avLst/>
          </a:prstGeom>
          <a:solidFill>
            <a:srgbClr val="FFFFFF"/>
          </a:solidFill>
          <a:ln w="381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019319" y="5934670"/>
            <a:ext cx="7525966" cy="923330"/>
          </a:xfrm>
          <a:prstGeom prst="rect">
            <a:avLst/>
          </a:prstGeom>
          <a:noFill/>
        </p:spPr>
        <p:txBody>
          <a:bodyPr wrap="square" rtlCol="0">
            <a:spAutoFit/>
          </a:bodyPr>
          <a:lstStyle/>
          <a:p>
            <a:pPr algn="ctr"/>
            <a:r>
              <a:rPr lang="en-US" altLang="ja-JP" sz="3600" dirty="0" smtClean="0"/>
              <a:t>B</a:t>
            </a:r>
            <a:r>
              <a:rPr kumimoji="1" lang="ja-JP" altLang="en-US" sz="3600" dirty="0" smtClean="0"/>
              <a:t>霊園</a:t>
            </a:r>
            <a:r>
              <a:rPr lang="en-US" altLang="ja-JP" sz="3600" dirty="0" smtClean="0"/>
              <a:t> </a:t>
            </a:r>
            <a:r>
              <a:rPr lang="ja-JP" altLang="en-US" sz="3600" dirty="0" smtClean="0"/>
              <a:t>(つくば市</a:t>
            </a:r>
            <a:r>
              <a:rPr lang="en-US" altLang="ja-JP" sz="3600" dirty="0" smtClean="0"/>
              <a:t>)</a:t>
            </a:r>
          </a:p>
          <a:p>
            <a:pPr algn="ctr"/>
            <a:endParaRPr kumimoji="1" lang="ja-JP" altLang="en-US" dirty="0"/>
          </a:p>
        </p:txBody>
      </p:sp>
      <p:sp>
        <p:nvSpPr>
          <p:cNvPr id="6" name="正方形/長方形 5"/>
          <p:cNvSpPr/>
          <p:nvPr/>
        </p:nvSpPr>
        <p:spPr>
          <a:xfrm>
            <a:off x="5174494" y="6488668"/>
            <a:ext cx="184666" cy="369332"/>
          </a:xfrm>
          <a:prstGeom prst="rect">
            <a:avLst/>
          </a:prstGeom>
        </p:spPr>
        <p:txBody>
          <a:bodyPr wrap="none">
            <a:spAutoFit/>
          </a:bodyPr>
          <a:lstStyle/>
          <a:p>
            <a:r>
              <a:rPr lang="en-US" altLang="ja-JP" dirty="0"/>
              <a:t>	</a:t>
            </a:r>
          </a:p>
        </p:txBody>
      </p:sp>
      <p:sp>
        <p:nvSpPr>
          <p:cNvPr id="2" name="テキスト ボックス 1"/>
          <p:cNvSpPr txBox="1"/>
          <p:nvPr/>
        </p:nvSpPr>
        <p:spPr>
          <a:xfrm>
            <a:off x="345023" y="574824"/>
            <a:ext cx="6410228" cy="954107"/>
          </a:xfrm>
          <a:prstGeom prst="rect">
            <a:avLst/>
          </a:prstGeom>
          <a:noFill/>
        </p:spPr>
        <p:txBody>
          <a:bodyPr wrap="none" rtlCol="0">
            <a:spAutoFit/>
          </a:bodyPr>
          <a:lstStyle/>
          <a:p>
            <a:r>
              <a:rPr lang="ja-JP" altLang="en-US" sz="2800" dirty="0" smtClean="0"/>
              <a:t>ヒアリング実施日時：</a:t>
            </a:r>
            <a:r>
              <a:rPr lang="en-US" altLang="ja-JP" sz="2800" dirty="0" smtClean="0"/>
              <a:t>2015</a:t>
            </a:r>
            <a:r>
              <a:rPr lang="ja-JP" altLang="en-US" sz="2800" dirty="0" smtClean="0"/>
              <a:t>年</a:t>
            </a:r>
            <a:r>
              <a:rPr lang="en-US" altLang="ja-JP" sz="2800" dirty="0" smtClean="0"/>
              <a:t>5</a:t>
            </a:r>
            <a:r>
              <a:rPr lang="ja-JP" altLang="en-US" sz="2800" dirty="0" smtClean="0"/>
              <a:t>月</a:t>
            </a:r>
            <a:r>
              <a:rPr lang="en-US" altLang="ja-JP" sz="2800" dirty="0" smtClean="0"/>
              <a:t>28</a:t>
            </a:r>
            <a:r>
              <a:rPr lang="ja-JP" altLang="en-US" sz="2800" dirty="0" smtClean="0"/>
              <a:t>日</a:t>
            </a:r>
            <a:endParaRPr lang="en-US" altLang="ja-JP" sz="2800" dirty="0" smtClean="0"/>
          </a:p>
          <a:p>
            <a:r>
              <a:rPr lang="ja-JP" altLang="en-US" sz="2800" dirty="0">
                <a:solidFill>
                  <a:srgbClr val="000000"/>
                </a:solidFill>
              </a:rPr>
              <a:t>調査内容</a:t>
            </a:r>
            <a:r>
              <a:rPr lang="en-US" altLang="ja-JP" sz="2800" dirty="0">
                <a:solidFill>
                  <a:srgbClr val="000000"/>
                </a:solidFill>
              </a:rPr>
              <a:t>:</a:t>
            </a:r>
            <a:r>
              <a:rPr lang="ja-JP" altLang="en-US" sz="2800" dirty="0">
                <a:solidFill>
                  <a:srgbClr val="000000"/>
                </a:solidFill>
              </a:rPr>
              <a:t> 霊園の現状把握と将来的</a:t>
            </a:r>
            <a:r>
              <a:rPr lang="ja-JP" altLang="en-US" sz="2800" dirty="0" smtClean="0">
                <a:solidFill>
                  <a:srgbClr val="000000"/>
                </a:solidFill>
              </a:rPr>
              <a:t>問題</a:t>
            </a:r>
            <a:endParaRPr lang="en-US" altLang="ja-JP" sz="2800" dirty="0">
              <a:solidFill>
                <a:srgbClr val="000000"/>
              </a:solidFill>
            </a:endParaRPr>
          </a:p>
        </p:txBody>
      </p:sp>
      <p:sp>
        <p:nvSpPr>
          <p:cNvPr id="3" name="スライド番号プレースホルダー 2"/>
          <p:cNvSpPr>
            <a:spLocks noGrp="1"/>
          </p:cNvSpPr>
          <p:nvPr>
            <p:ph type="sldNum" sz="quarter" idx="12"/>
          </p:nvPr>
        </p:nvSpPr>
        <p:spPr/>
        <p:txBody>
          <a:bodyPr/>
          <a:lstStyle/>
          <a:p>
            <a:fld id="{61F6FC56-51BB-EE4A-AA11-EB67CBAEB284}" type="slidenum">
              <a:rPr kumimoji="1" lang="ja-JP" altLang="en-US" smtClean="0"/>
              <a:t>25</a:t>
            </a:fld>
            <a:endParaRPr kumimoji="1" lang="ja-JP" altLang="en-US"/>
          </a:p>
        </p:txBody>
      </p:sp>
    </p:spTree>
    <p:extLst>
      <p:ext uri="{BB962C8B-B14F-4D97-AF65-F5344CB8AC3E}">
        <p14:creationId xmlns:p14="http://schemas.microsoft.com/office/powerpoint/2010/main" val="3290495256"/>
      </p:ext>
    </p:extLst>
  </p:cSld>
  <p:clrMapOvr>
    <a:masterClrMapping/>
  </p:clrMapOvr>
  <mc:AlternateContent xmlns:mc="http://schemas.openxmlformats.org/markup-compatibility/2006" xmlns:p14="http://schemas.microsoft.com/office/powerpoint/2010/main">
    <mc:Choice Requires="p14">
      <p:transition spd="slow" p14:dur="2000" advTm="31877"/>
    </mc:Choice>
    <mc:Fallback xmlns="">
      <p:transition xmlns:p14="http://schemas.microsoft.com/office/powerpoint/2010/main" spd="slow" advTm="31877"/>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A霊園.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02" y="0"/>
            <a:ext cx="9123698" cy="6858000"/>
          </a:xfrm>
          <a:prstGeom prst="rect">
            <a:avLst/>
          </a:prstGeom>
        </p:spPr>
      </p:pic>
      <p:sp>
        <p:nvSpPr>
          <p:cNvPr id="6" name="テキスト ボックス 5"/>
          <p:cNvSpPr txBox="1"/>
          <p:nvPr/>
        </p:nvSpPr>
        <p:spPr>
          <a:xfrm>
            <a:off x="443431" y="4697123"/>
            <a:ext cx="6410228" cy="954107"/>
          </a:xfrm>
          <a:prstGeom prst="rect">
            <a:avLst/>
          </a:prstGeom>
          <a:noFill/>
        </p:spPr>
        <p:txBody>
          <a:bodyPr wrap="none" rtlCol="0">
            <a:spAutoFit/>
          </a:bodyPr>
          <a:lstStyle/>
          <a:p>
            <a:r>
              <a:rPr lang="ja-JP" altLang="en-US" sz="2800" dirty="0" smtClean="0">
                <a:solidFill>
                  <a:srgbClr val="000000"/>
                </a:solidFill>
              </a:rPr>
              <a:t>ヒアリング実施日時：</a:t>
            </a:r>
            <a:r>
              <a:rPr lang="en-US" altLang="ja-JP" sz="2800" dirty="0" smtClean="0">
                <a:solidFill>
                  <a:srgbClr val="000000"/>
                </a:solidFill>
              </a:rPr>
              <a:t>2015</a:t>
            </a:r>
            <a:r>
              <a:rPr lang="ja-JP" altLang="en-US" sz="2800" dirty="0" smtClean="0">
                <a:solidFill>
                  <a:srgbClr val="000000"/>
                </a:solidFill>
              </a:rPr>
              <a:t>年</a:t>
            </a:r>
            <a:r>
              <a:rPr lang="en-US" altLang="ja-JP" sz="2800" dirty="0" smtClean="0">
                <a:solidFill>
                  <a:srgbClr val="000000"/>
                </a:solidFill>
              </a:rPr>
              <a:t>5</a:t>
            </a:r>
            <a:r>
              <a:rPr lang="ja-JP" altLang="en-US" sz="2800" dirty="0" smtClean="0">
                <a:solidFill>
                  <a:srgbClr val="000000"/>
                </a:solidFill>
              </a:rPr>
              <a:t>月</a:t>
            </a:r>
            <a:r>
              <a:rPr lang="en-US" altLang="ja-JP" sz="2800" dirty="0" smtClean="0">
                <a:solidFill>
                  <a:srgbClr val="000000"/>
                </a:solidFill>
              </a:rPr>
              <a:t>30</a:t>
            </a:r>
            <a:r>
              <a:rPr lang="ja-JP" altLang="en-US" sz="2800" dirty="0" smtClean="0">
                <a:solidFill>
                  <a:srgbClr val="000000"/>
                </a:solidFill>
              </a:rPr>
              <a:t>日</a:t>
            </a:r>
            <a:endParaRPr lang="en-US" altLang="ja-JP" sz="2800" dirty="0" smtClean="0">
              <a:solidFill>
                <a:srgbClr val="000000"/>
              </a:solidFill>
            </a:endParaRPr>
          </a:p>
          <a:p>
            <a:r>
              <a:rPr lang="ja-JP" altLang="en-US" sz="2800" dirty="0">
                <a:solidFill>
                  <a:srgbClr val="000000"/>
                </a:solidFill>
              </a:rPr>
              <a:t>調査内容</a:t>
            </a:r>
            <a:r>
              <a:rPr lang="en-US" altLang="ja-JP" sz="2800" dirty="0">
                <a:solidFill>
                  <a:srgbClr val="000000"/>
                </a:solidFill>
              </a:rPr>
              <a:t>:</a:t>
            </a:r>
            <a:r>
              <a:rPr lang="ja-JP" altLang="en-US" sz="2800" dirty="0">
                <a:solidFill>
                  <a:srgbClr val="000000"/>
                </a:solidFill>
              </a:rPr>
              <a:t> 霊園の現状把握と将来的</a:t>
            </a:r>
            <a:r>
              <a:rPr lang="ja-JP" altLang="en-US" sz="2800" dirty="0" smtClean="0">
                <a:solidFill>
                  <a:srgbClr val="000000"/>
                </a:solidFill>
              </a:rPr>
              <a:t>問題</a:t>
            </a:r>
            <a:endParaRPr lang="en-US" altLang="ja-JP" sz="2800" dirty="0" smtClean="0">
              <a:solidFill>
                <a:srgbClr val="000000"/>
              </a:solidFill>
            </a:endParaRPr>
          </a:p>
        </p:txBody>
      </p:sp>
      <p:sp>
        <p:nvSpPr>
          <p:cNvPr id="5" name="正方形/長方形 4"/>
          <p:cNvSpPr/>
          <p:nvPr/>
        </p:nvSpPr>
        <p:spPr>
          <a:xfrm>
            <a:off x="-527970" y="-389152"/>
            <a:ext cx="10209125" cy="7410578"/>
          </a:xfrm>
          <a:prstGeom prst="rect">
            <a:avLst/>
          </a:prstGeom>
          <a:solidFill>
            <a:schemeClr val="accent5">
              <a:lumMod val="20000"/>
              <a:lumOff val="80000"/>
              <a:alpha val="4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9" name="図 8" descr="IMG_0044.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3431" y="417950"/>
            <a:ext cx="5714719" cy="4944649"/>
          </a:xfrm>
          <a:prstGeom prst="ellipse">
            <a:avLst/>
          </a:prstGeom>
          <a:ln>
            <a:noFill/>
          </a:ln>
          <a:effectLst>
            <a:softEdge rad="112500"/>
          </a:effectLst>
        </p:spPr>
      </p:pic>
      <p:sp>
        <p:nvSpPr>
          <p:cNvPr id="8" name="角丸四角形 7"/>
          <p:cNvSpPr/>
          <p:nvPr/>
        </p:nvSpPr>
        <p:spPr>
          <a:xfrm>
            <a:off x="2152897" y="5704030"/>
            <a:ext cx="5018261" cy="991331"/>
          </a:xfrm>
          <a:prstGeom prst="roundRect">
            <a:avLst/>
          </a:prstGeom>
          <a:solidFill>
            <a:srgbClr val="FFFFFF"/>
          </a:solidFill>
          <a:ln w="381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2152896" y="5775265"/>
            <a:ext cx="5018261" cy="792308"/>
          </a:xfrm>
        </p:spPr>
        <p:txBody>
          <a:bodyPr>
            <a:noAutofit/>
          </a:bodyPr>
          <a:lstStyle/>
          <a:p>
            <a:r>
              <a:rPr lang="en-US" altLang="ja-JP" sz="3600" dirty="0" smtClean="0"/>
              <a:t>A</a:t>
            </a:r>
            <a:r>
              <a:rPr kumimoji="1" lang="ja-JP" altLang="en-US" sz="3600" dirty="0" smtClean="0"/>
              <a:t>霊園</a:t>
            </a:r>
            <a:r>
              <a:rPr kumimoji="1" lang="en-US" altLang="ja-JP" sz="3600" dirty="0" smtClean="0"/>
              <a:t>(</a:t>
            </a:r>
            <a:r>
              <a:rPr lang="ja-JP" altLang="en-US" sz="3600" dirty="0" smtClean="0"/>
              <a:t>つくば</a:t>
            </a:r>
            <a:r>
              <a:rPr kumimoji="1" lang="ja-JP" altLang="en-US" sz="3600" dirty="0" smtClean="0"/>
              <a:t>市</a:t>
            </a:r>
            <a:r>
              <a:rPr kumimoji="1" lang="en-US" altLang="ja-JP" sz="3600" dirty="0" smtClean="0"/>
              <a:t>)</a:t>
            </a:r>
            <a:endParaRPr kumimoji="1" lang="ja-JP" altLang="en-US" sz="3600" dirty="0"/>
          </a:p>
        </p:txBody>
      </p:sp>
      <p:sp>
        <p:nvSpPr>
          <p:cNvPr id="3" name="スライド番号プレースホルダー 2"/>
          <p:cNvSpPr>
            <a:spLocks noGrp="1"/>
          </p:cNvSpPr>
          <p:nvPr>
            <p:ph type="sldNum" sz="quarter" idx="12"/>
          </p:nvPr>
        </p:nvSpPr>
        <p:spPr/>
        <p:txBody>
          <a:bodyPr/>
          <a:lstStyle/>
          <a:p>
            <a:fld id="{61F6FC56-51BB-EE4A-AA11-EB67CBAEB284}" type="slidenum">
              <a:rPr kumimoji="1" lang="ja-JP" altLang="en-US" smtClean="0"/>
              <a:t>26</a:t>
            </a:fld>
            <a:endParaRPr kumimoji="1" lang="ja-JP" altLang="en-US"/>
          </a:p>
        </p:txBody>
      </p:sp>
    </p:spTree>
    <p:extLst>
      <p:ext uri="{BB962C8B-B14F-4D97-AF65-F5344CB8AC3E}">
        <p14:creationId xmlns:p14="http://schemas.microsoft.com/office/powerpoint/2010/main" val="2238707570"/>
      </p:ext>
    </p:extLst>
  </p:cSld>
  <p:clrMapOvr>
    <a:masterClrMapping/>
  </p:clrMapOvr>
  <mc:AlternateContent xmlns:mc="http://schemas.openxmlformats.org/markup-compatibility/2006" xmlns:p14="http://schemas.microsoft.com/office/powerpoint/2010/main">
    <mc:Choice Requires="p14">
      <p:transition p14:dur="0" advTm="16724"/>
    </mc:Choice>
    <mc:Fallback xmlns="">
      <p:transition xmlns:p14="http://schemas.microsoft.com/office/powerpoint/2010/main" advTm="1672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
                                        <p:tgtEl>
                                          <p:spTgt spid="5"/>
                                        </p:tgtEl>
                                      </p:cBhvr>
                                    </p:animEffect>
                                  </p:childTnLst>
                                </p:cTn>
                              </p:par>
                            </p:childTnLst>
                          </p:cTn>
                        </p:par>
                        <p:par>
                          <p:cTn id="8" fill="hold">
                            <p:stCondLst>
                              <p:cond delay="100"/>
                            </p:stCondLst>
                            <p:childTnLst>
                              <p:par>
                                <p:cTn id="9" presetID="9"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0528_熊の山霊園_435.JPG"/>
          <p:cNvPicPr>
            <a:picLocks noChangeAspect="1"/>
          </p:cNvPicPr>
          <p:nvPr/>
        </p:nvPicPr>
        <p:blipFill rotWithShape="1">
          <a:blip r:embed="rId2" cstate="print">
            <a:extLst>
              <a:ext uri="{28A0092B-C50C-407E-A947-70E740481C1C}">
                <a14:useLocalDpi xmlns:a14="http://schemas.microsoft.com/office/drawing/2010/main"/>
              </a:ext>
            </a:extLst>
          </a:blip>
          <a:srcRect l="10475" t="7640" r="4989" b="8127"/>
          <a:stretch/>
        </p:blipFill>
        <p:spPr>
          <a:xfrm>
            <a:off x="4893550" y="1048066"/>
            <a:ext cx="3310758" cy="2238705"/>
          </a:xfrm>
          <a:prstGeom prst="rect">
            <a:avLst/>
          </a:prstGeom>
          <a:noFill/>
          <a:ln>
            <a:noFill/>
          </a:ln>
        </p:spPr>
      </p:pic>
      <p:pic>
        <p:nvPicPr>
          <p:cNvPr id="3" name="図 2" descr="IMG_9982.JPG"/>
          <p:cNvPicPr>
            <a:picLocks noChangeAspect="1"/>
          </p:cNvPicPr>
          <p:nvPr/>
        </p:nvPicPr>
        <p:blipFill rotWithShape="1">
          <a:blip r:embed="rId3" cstate="print">
            <a:extLst>
              <a:ext uri="{28A0092B-C50C-407E-A947-70E740481C1C}">
                <a14:useLocalDpi xmlns:a14="http://schemas.microsoft.com/office/drawing/2010/main"/>
              </a:ext>
            </a:extLst>
          </a:blip>
          <a:srcRect l="8331" t="7641" r="7806" b="8126"/>
          <a:stretch/>
        </p:blipFill>
        <p:spPr>
          <a:xfrm>
            <a:off x="934756" y="1048065"/>
            <a:ext cx="3284353" cy="2238705"/>
          </a:xfrm>
          <a:prstGeom prst="rect">
            <a:avLst/>
          </a:prstGeom>
          <a:noFill/>
          <a:ln>
            <a:noFill/>
          </a:ln>
        </p:spPr>
      </p:pic>
      <p:sp>
        <p:nvSpPr>
          <p:cNvPr id="5" name="テキスト ボックス 4"/>
          <p:cNvSpPr txBox="1"/>
          <p:nvPr/>
        </p:nvSpPr>
        <p:spPr>
          <a:xfrm>
            <a:off x="2019657" y="137381"/>
            <a:ext cx="6432332" cy="769441"/>
          </a:xfrm>
          <a:prstGeom prst="rect">
            <a:avLst/>
          </a:prstGeom>
          <a:noFill/>
        </p:spPr>
        <p:txBody>
          <a:bodyPr wrap="square" rtlCol="0">
            <a:spAutoFit/>
          </a:bodyPr>
          <a:lstStyle/>
          <a:p>
            <a:r>
              <a:rPr lang="ja-JP" altLang="en-US" sz="4400" dirty="0" smtClean="0">
                <a:solidFill>
                  <a:prstClr val="black"/>
                </a:solidFill>
              </a:rPr>
              <a:t>霊園へのヒアリング</a:t>
            </a:r>
            <a:endParaRPr lang="ja-JP" altLang="en-US" sz="4400" dirty="0">
              <a:solidFill>
                <a:prstClr val="black"/>
              </a:solidFill>
            </a:endParaRPr>
          </a:p>
        </p:txBody>
      </p:sp>
      <p:grpSp>
        <p:nvGrpSpPr>
          <p:cNvPr id="10" name="グループ化 19"/>
          <p:cNvGrpSpPr/>
          <p:nvPr/>
        </p:nvGrpSpPr>
        <p:grpSpPr>
          <a:xfrm>
            <a:off x="1596014" y="4156366"/>
            <a:ext cx="2585319" cy="2401960"/>
            <a:chOff x="1384023" y="2348881"/>
            <a:chExt cx="2709840" cy="3079364"/>
          </a:xfrm>
        </p:grpSpPr>
        <p:pic>
          <p:nvPicPr>
            <p:cNvPr id="11" name="Picture 2" descr="関東地方の地図素材 (立体単色)"/>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4023" y="2348881"/>
              <a:ext cx="2709840" cy="3079364"/>
            </a:xfrm>
            <a:prstGeom prst="rect">
              <a:avLst/>
            </a:prstGeom>
            <a:noFill/>
            <a:extLst>
              <a:ext uri="{909E8E84-426E-40dd-AFC4-6F175D3DCCD1}">
                <a14:hiddenFill xmlns:a14="http://schemas.microsoft.com/office/drawing/2010/main">
                  <a:solidFill>
                    <a:srgbClr val="FFFFFF"/>
                  </a:solidFill>
                </a14:hiddenFill>
              </a:ext>
            </a:extLst>
          </p:spPr>
        </p:pic>
        <p:sp>
          <p:nvSpPr>
            <p:cNvPr id="12" name="円/楕円 11"/>
            <p:cNvSpPr/>
            <p:nvPr/>
          </p:nvSpPr>
          <p:spPr>
            <a:xfrm>
              <a:off x="2495095" y="4525217"/>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C0504D">
                    <a:lumMod val="50000"/>
                  </a:srgbClr>
                </a:solidFill>
              </a:endParaRPr>
            </a:p>
          </p:txBody>
        </p:sp>
        <p:sp>
          <p:nvSpPr>
            <p:cNvPr id="13" name="右矢印 12"/>
            <p:cNvSpPr/>
            <p:nvPr/>
          </p:nvSpPr>
          <p:spPr>
            <a:xfrm rot="19609309">
              <a:off x="2598233" y="3925900"/>
              <a:ext cx="530203" cy="1676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 name="円/楕円 13"/>
            <p:cNvSpPr/>
            <p:nvPr/>
          </p:nvSpPr>
          <p:spPr>
            <a:xfrm>
              <a:off x="2416359" y="4176598"/>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C0504D">
                    <a:lumMod val="50000"/>
                  </a:srgbClr>
                </a:solidFill>
              </a:endParaRPr>
            </a:p>
          </p:txBody>
        </p:sp>
        <p:sp>
          <p:nvSpPr>
            <p:cNvPr id="15" name="円/楕円 14"/>
            <p:cNvSpPr/>
            <p:nvPr/>
          </p:nvSpPr>
          <p:spPr>
            <a:xfrm>
              <a:off x="3318523" y="4542026"/>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C0504D">
                    <a:lumMod val="50000"/>
                  </a:srgbClr>
                </a:solidFill>
              </a:endParaRPr>
            </a:p>
          </p:txBody>
        </p:sp>
        <p:sp>
          <p:nvSpPr>
            <p:cNvPr id="16" name="円/楕円 15"/>
            <p:cNvSpPr/>
            <p:nvPr/>
          </p:nvSpPr>
          <p:spPr>
            <a:xfrm>
              <a:off x="3174507" y="3705840"/>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C0504D">
                    <a:lumMod val="50000"/>
                  </a:srgbClr>
                </a:solidFill>
              </a:endParaRPr>
            </a:p>
          </p:txBody>
        </p:sp>
        <p:sp>
          <p:nvSpPr>
            <p:cNvPr id="17" name="右矢印 16"/>
            <p:cNvSpPr/>
            <p:nvPr/>
          </p:nvSpPr>
          <p:spPr>
            <a:xfrm rot="18712763">
              <a:off x="2592723" y="4128946"/>
              <a:ext cx="722817" cy="172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 name="右矢印 17"/>
            <p:cNvSpPr/>
            <p:nvPr/>
          </p:nvSpPr>
          <p:spPr>
            <a:xfrm rot="15479992">
              <a:off x="3068969" y="4138334"/>
              <a:ext cx="528986" cy="153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9" name="円/楕円 18"/>
            <p:cNvSpPr/>
            <p:nvPr/>
          </p:nvSpPr>
          <p:spPr>
            <a:xfrm>
              <a:off x="2351079" y="3705840"/>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C0504D">
                    <a:lumMod val="50000"/>
                  </a:srgbClr>
                </a:solidFill>
              </a:endParaRPr>
            </a:p>
          </p:txBody>
        </p:sp>
        <p:sp>
          <p:nvSpPr>
            <p:cNvPr id="20" name="右矢印 19"/>
            <p:cNvSpPr/>
            <p:nvPr/>
          </p:nvSpPr>
          <p:spPr>
            <a:xfrm>
              <a:off x="2602117" y="3645025"/>
              <a:ext cx="457715" cy="1578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8" name="コンテンツ プレースホルダー 2"/>
          <p:cNvSpPr txBox="1">
            <a:spLocks/>
          </p:cNvSpPr>
          <p:nvPr/>
        </p:nvSpPr>
        <p:spPr>
          <a:xfrm>
            <a:off x="1257830" y="3770994"/>
            <a:ext cx="2521604" cy="68210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a:buNone/>
            </a:pPr>
            <a:r>
              <a:rPr lang="ja-JP" altLang="en-US" sz="2800" dirty="0" smtClean="0">
                <a:solidFill>
                  <a:prstClr val="black"/>
                </a:solidFill>
              </a:rPr>
              <a:t>・ターゲット地域</a:t>
            </a:r>
            <a:endParaRPr lang="en-US" altLang="ja-JP" sz="2800" dirty="0" smtClean="0">
              <a:solidFill>
                <a:prstClr val="black"/>
              </a:solidFill>
            </a:endParaRPr>
          </a:p>
          <a:p>
            <a:pPr marL="0" indent="0">
              <a:buFont typeface="Arial"/>
              <a:buNone/>
            </a:pPr>
            <a:r>
              <a:rPr lang="en-US" altLang="ja-JP" sz="2800" dirty="0" smtClean="0">
                <a:solidFill>
                  <a:prstClr val="black"/>
                </a:solidFill>
              </a:rPr>
              <a:t>	</a:t>
            </a:r>
          </a:p>
        </p:txBody>
      </p:sp>
      <p:sp>
        <p:nvSpPr>
          <p:cNvPr id="30" name="テキスト ボックス 29"/>
          <p:cNvSpPr txBox="1"/>
          <p:nvPr/>
        </p:nvSpPr>
        <p:spPr>
          <a:xfrm>
            <a:off x="958274" y="6409957"/>
            <a:ext cx="3860798" cy="461665"/>
          </a:xfrm>
          <a:prstGeom prst="rect">
            <a:avLst/>
          </a:prstGeom>
          <a:noFill/>
        </p:spPr>
        <p:txBody>
          <a:bodyPr wrap="square" rtlCol="0">
            <a:spAutoFit/>
          </a:bodyPr>
          <a:lstStyle/>
          <a:p>
            <a:r>
              <a:rPr lang="ja-JP" altLang="en-US" sz="2400" dirty="0" smtClean="0">
                <a:solidFill>
                  <a:prstClr val="black"/>
                </a:solidFill>
              </a:rPr>
              <a:t>→市内、県南</a:t>
            </a:r>
            <a:r>
              <a:rPr lang="ja-JP" altLang="en-US" sz="2400" dirty="0">
                <a:solidFill>
                  <a:prstClr val="black"/>
                </a:solidFill>
              </a:rPr>
              <a:t>、</a:t>
            </a:r>
            <a:r>
              <a:rPr lang="ja-JP" altLang="en-US" sz="2400" dirty="0" smtClean="0">
                <a:solidFill>
                  <a:prstClr val="black"/>
                </a:solidFill>
              </a:rPr>
              <a:t>関東近郊</a:t>
            </a:r>
            <a:endParaRPr lang="ja-JP" altLang="en-US" sz="2400" dirty="0">
              <a:solidFill>
                <a:prstClr val="black"/>
              </a:solidFill>
            </a:endParaRPr>
          </a:p>
        </p:txBody>
      </p:sp>
      <p:sp>
        <p:nvSpPr>
          <p:cNvPr id="29" name="テキスト ボックス 28"/>
          <p:cNvSpPr txBox="1"/>
          <p:nvPr/>
        </p:nvSpPr>
        <p:spPr>
          <a:xfrm>
            <a:off x="5250767" y="3776101"/>
            <a:ext cx="3013760" cy="523220"/>
          </a:xfrm>
          <a:prstGeom prst="rect">
            <a:avLst/>
          </a:prstGeom>
          <a:noFill/>
        </p:spPr>
        <p:txBody>
          <a:bodyPr wrap="square" rtlCol="0">
            <a:spAutoFit/>
          </a:bodyPr>
          <a:lstStyle/>
          <a:p>
            <a:r>
              <a:rPr lang="en-US" altLang="ja-JP" sz="2400" spc="-150" dirty="0">
                <a:solidFill>
                  <a:prstClr val="black"/>
                </a:solidFill>
              </a:rPr>
              <a:t>	</a:t>
            </a:r>
            <a:r>
              <a:rPr lang="ja-JP" altLang="en-US" sz="2400" spc="-150" dirty="0" smtClean="0">
                <a:solidFill>
                  <a:prstClr val="black"/>
                </a:solidFill>
              </a:rPr>
              <a:t>・</a:t>
            </a:r>
            <a:r>
              <a:rPr lang="ja-JP" altLang="en-US" sz="2800" spc="-150" dirty="0">
                <a:solidFill>
                  <a:prstClr val="black"/>
                </a:solidFill>
              </a:rPr>
              <a:t>利用</a:t>
            </a:r>
            <a:r>
              <a:rPr lang="ja-JP" altLang="en-US" sz="2800" spc="-150" dirty="0" smtClean="0">
                <a:solidFill>
                  <a:prstClr val="black"/>
                </a:solidFill>
              </a:rPr>
              <a:t>状況</a:t>
            </a:r>
            <a:endParaRPr lang="ja-JP" altLang="en-US" sz="2800" spc="-150" dirty="0">
              <a:solidFill>
                <a:prstClr val="black"/>
              </a:solidFill>
            </a:endParaRPr>
          </a:p>
        </p:txBody>
      </p:sp>
      <p:sp>
        <p:nvSpPr>
          <p:cNvPr id="7" name="テキスト ボックス 6"/>
          <p:cNvSpPr txBox="1"/>
          <p:nvPr/>
        </p:nvSpPr>
        <p:spPr>
          <a:xfrm>
            <a:off x="4957949" y="6393366"/>
            <a:ext cx="3561588" cy="461665"/>
          </a:xfrm>
          <a:prstGeom prst="rect">
            <a:avLst/>
          </a:prstGeom>
          <a:noFill/>
        </p:spPr>
        <p:txBody>
          <a:bodyPr wrap="square" rtlCol="0">
            <a:spAutoFit/>
          </a:bodyPr>
          <a:lstStyle/>
          <a:p>
            <a:pPr algn="ctr"/>
            <a:r>
              <a:rPr lang="ja-JP" altLang="en-US" sz="2400" spc="100" dirty="0" smtClean="0">
                <a:solidFill>
                  <a:prstClr val="black"/>
                </a:solidFill>
              </a:rPr>
              <a:t>→区画の空きが目立つ</a:t>
            </a:r>
            <a:endParaRPr lang="en-US" altLang="ja-JP" sz="2400" spc="100" dirty="0" smtClean="0">
              <a:solidFill>
                <a:prstClr val="black"/>
              </a:solidFill>
            </a:endParaRPr>
          </a:p>
        </p:txBody>
      </p:sp>
      <p:sp>
        <p:nvSpPr>
          <p:cNvPr id="42" name="テキスト ボックス 41"/>
          <p:cNvSpPr txBox="1"/>
          <p:nvPr/>
        </p:nvSpPr>
        <p:spPr>
          <a:xfrm>
            <a:off x="4958057" y="4636739"/>
            <a:ext cx="4027282" cy="1569660"/>
          </a:xfrm>
          <a:prstGeom prst="rect">
            <a:avLst/>
          </a:prstGeom>
          <a:noFill/>
        </p:spPr>
        <p:txBody>
          <a:bodyPr wrap="square" rtlCol="0">
            <a:spAutoFit/>
          </a:bodyPr>
          <a:lstStyle/>
          <a:p>
            <a:r>
              <a:rPr lang="ja-JP" altLang="en-US" sz="2400" dirty="0" smtClean="0">
                <a:solidFill>
                  <a:prstClr val="black"/>
                </a:solidFill>
              </a:rPr>
              <a:t>・先代から広い土地を</a:t>
            </a:r>
            <a:endParaRPr lang="en-US" altLang="ja-JP" sz="2400" dirty="0" smtClean="0">
              <a:solidFill>
                <a:prstClr val="black"/>
              </a:solidFill>
            </a:endParaRPr>
          </a:p>
          <a:p>
            <a:r>
              <a:rPr lang="ja-JP" altLang="en-US" sz="2400" dirty="0">
                <a:solidFill>
                  <a:prstClr val="black"/>
                </a:solidFill>
              </a:rPr>
              <a:t>　</a:t>
            </a:r>
            <a:r>
              <a:rPr lang="ja-JP" altLang="en-US" sz="2400" dirty="0" smtClean="0">
                <a:solidFill>
                  <a:prstClr val="black"/>
                </a:solidFill>
              </a:rPr>
              <a:t>受け継いでいる</a:t>
            </a:r>
            <a:endParaRPr lang="en-US" altLang="ja-JP" sz="2400" dirty="0" smtClean="0">
              <a:solidFill>
                <a:prstClr val="black"/>
              </a:solidFill>
            </a:endParaRPr>
          </a:p>
          <a:p>
            <a:r>
              <a:rPr lang="ja-JP" altLang="en-US" sz="2400" dirty="0" smtClean="0">
                <a:solidFill>
                  <a:prstClr val="black"/>
                </a:solidFill>
              </a:rPr>
              <a:t>・あまり売れていない</a:t>
            </a:r>
            <a:endParaRPr lang="en-US" altLang="ja-JP" sz="2400" dirty="0" smtClean="0">
              <a:solidFill>
                <a:prstClr val="black"/>
              </a:solidFill>
            </a:endParaRPr>
          </a:p>
          <a:p>
            <a:endParaRPr lang="ja-JP" altLang="en-US" sz="2400" dirty="0">
              <a:solidFill>
                <a:prstClr val="black"/>
              </a:solidFill>
            </a:endParaRPr>
          </a:p>
        </p:txBody>
      </p:sp>
      <p:pic>
        <p:nvPicPr>
          <p:cNvPr id="53" name="図 52" descr="みせられないよ.gif"/>
          <p:cNvPicPr>
            <a:picLocks noChangeAspect="1"/>
          </p:cNvPicPr>
          <p:nvPr/>
        </p:nvPicPr>
        <p:blipFill rotWithShape="1">
          <a:blip r:embed="rId5">
            <a:extLst>
              <a:ext uri="{28A0092B-C50C-407E-A947-70E740481C1C}">
                <a14:useLocalDpi xmlns:a14="http://schemas.microsoft.com/office/drawing/2010/main"/>
              </a:ext>
            </a:extLst>
          </a:blip>
          <a:srcRect l="45620" b="9470"/>
          <a:stretch/>
        </p:blipFill>
        <p:spPr>
          <a:xfrm>
            <a:off x="934756" y="1568365"/>
            <a:ext cx="1032205" cy="1718406"/>
          </a:xfrm>
          <a:prstGeom prst="rect">
            <a:avLst/>
          </a:prstGeom>
        </p:spPr>
      </p:pic>
      <p:pic>
        <p:nvPicPr>
          <p:cNvPr id="6" name="図 5" descr="B霊園.png"/>
          <p:cNvPicPr>
            <a:picLocks noChangeAspect="1"/>
          </p:cNvPicPr>
          <p:nvPr/>
        </p:nvPicPr>
        <p:blipFill rotWithShape="1">
          <a:blip r:embed="rId6">
            <a:extLst>
              <a:ext uri="{28A0092B-C50C-407E-A947-70E740481C1C}">
                <a14:useLocalDpi xmlns:a14="http://schemas.microsoft.com/office/drawing/2010/main" val="0"/>
              </a:ext>
            </a:extLst>
          </a:blip>
          <a:srcRect t="6575"/>
          <a:stretch/>
        </p:blipFill>
        <p:spPr>
          <a:xfrm>
            <a:off x="4854398" y="842809"/>
            <a:ext cx="3665139" cy="2634316"/>
          </a:xfrm>
          <a:prstGeom prst="rect">
            <a:avLst/>
          </a:prstGeom>
        </p:spPr>
      </p:pic>
      <p:sp>
        <p:nvSpPr>
          <p:cNvPr id="56" name="角丸四角形 55"/>
          <p:cNvSpPr/>
          <p:nvPr/>
        </p:nvSpPr>
        <p:spPr>
          <a:xfrm>
            <a:off x="6046682" y="2883922"/>
            <a:ext cx="2398232" cy="593203"/>
          </a:xfrm>
          <a:prstGeom prst="roundRect">
            <a:avLst/>
          </a:prstGeom>
          <a:solidFill>
            <a:srgbClr val="FFFFFF"/>
          </a:solidFill>
          <a:ln w="381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400" dirty="0">
                <a:solidFill>
                  <a:schemeClr val="tx1"/>
                </a:solidFill>
              </a:rPr>
              <a:t>B</a:t>
            </a:r>
            <a:r>
              <a:rPr kumimoji="1" lang="ja-JP" altLang="en-US" sz="2400" dirty="0" smtClean="0">
                <a:solidFill>
                  <a:schemeClr val="tx1"/>
                </a:solidFill>
              </a:rPr>
              <a:t>霊園</a:t>
            </a:r>
            <a:endParaRPr kumimoji="1" lang="ja-JP" altLang="en-US" sz="2400" dirty="0">
              <a:solidFill>
                <a:schemeClr val="tx1"/>
              </a:solidFill>
            </a:endParaRPr>
          </a:p>
        </p:txBody>
      </p:sp>
      <p:pic>
        <p:nvPicPr>
          <p:cNvPr id="57" name="Picture 2" descr="C:\Users\PCUser\Dropbox\都市計画実習\IMG_004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8030" y="842809"/>
            <a:ext cx="3675667" cy="2634316"/>
          </a:xfrm>
          <a:prstGeom prst="rect">
            <a:avLst/>
          </a:prstGeom>
          <a:noFill/>
          <a:extLst>
            <a:ext uri="{909E8E84-426E-40dd-AFC4-6F175D3DCCD1}">
              <a14:hiddenFill xmlns:a14="http://schemas.microsoft.com/office/drawing/2010/main">
                <a:solidFill>
                  <a:srgbClr val="FFFFFF"/>
                </a:solidFill>
              </a14:hiddenFill>
            </a:ext>
          </a:extLst>
        </p:spPr>
      </p:pic>
      <p:sp>
        <p:nvSpPr>
          <p:cNvPr id="55" name="角丸四角形 54"/>
          <p:cNvSpPr/>
          <p:nvPr/>
        </p:nvSpPr>
        <p:spPr>
          <a:xfrm>
            <a:off x="1966961" y="2883922"/>
            <a:ext cx="2398232" cy="593203"/>
          </a:xfrm>
          <a:prstGeom prst="roundRect">
            <a:avLst/>
          </a:prstGeom>
          <a:solidFill>
            <a:srgbClr val="FFFFFF"/>
          </a:solidFill>
          <a:ln w="381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400" dirty="0">
                <a:solidFill>
                  <a:schemeClr val="tx1"/>
                </a:solidFill>
              </a:rPr>
              <a:t>A</a:t>
            </a:r>
            <a:r>
              <a:rPr kumimoji="1" lang="ja-JP" altLang="en-US" sz="2400" dirty="0" smtClean="0">
                <a:solidFill>
                  <a:schemeClr val="tx1"/>
                </a:solidFill>
              </a:rPr>
              <a:t>霊園</a:t>
            </a:r>
            <a:endParaRPr kumimoji="1" lang="ja-JP" altLang="en-US" sz="2400" dirty="0">
              <a:solidFill>
                <a:schemeClr val="tx1"/>
              </a:solidFill>
            </a:endParaRPr>
          </a:p>
        </p:txBody>
      </p:sp>
      <p:sp>
        <p:nvSpPr>
          <p:cNvPr id="4" name="スライド番号プレースホルダー 3"/>
          <p:cNvSpPr>
            <a:spLocks noGrp="1"/>
          </p:cNvSpPr>
          <p:nvPr>
            <p:ph type="sldNum" sz="quarter" idx="12"/>
          </p:nvPr>
        </p:nvSpPr>
        <p:spPr/>
        <p:txBody>
          <a:bodyPr/>
          <a:lstStyle/>
          <a:p>
            <a:fld id="{61F6FC56-51BB-EE4A-AA11-EB67CBAEB284}" type="slidenum">
              <a:rPr kumimoji="1" lang="ja-JP" altLang="en-US" smtClean="0"/>
              <a:t>27</a:t>
            </a:fld>
            <a:endParaRPr kumimoji="1" lang="ja-JP" altLang="en-US"/>
          </a:p>
        </p:txBody>
      </p:sp>
    </p:spTree>
    <p:extLst>
      <p:ext uri="{BB962C8B-B14F-4D97-AF65-F5344CB8AC3E}">
        <p14:creationId xmlns:p14="http://schemas.microsoft.com/office/powerpoint/2010/main" val="39425212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fade">
                                      <p:cBhvr>
                                        <p:cTn id="15" dur="200"/>
                                        <p:tgtEl>
                                          <p:spTgt spid="5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p:cNvPicPr>
            <a:picLocks noChangeAspect="1"/>
          </p:cNvPicPr>
          <p:nvPr/>
        </p:nvPicPr>
        <p:blipFill>
          <a:blip r:embed="rId3"/>
          <a:stretch>
            <a:fillRect/>
          </a:stretch>
        </p:blipFill>
        <p:spPr>
          <a:xfrm flipH="1">
            <a:off x="6039395" y="3606843"/>
            <a:ext cx="2985329" cy="2985329"/>
          </a:xfrm>
          <a:prstGeom prst="rect">
            <a:avLst/>
          </a:prstGeom>
        </p:spPr>
      </p:pic>
      <p:sp>
        <p:nvSpPr>
          <p:cNvPr id="22" name="円形吹き出し 21"/>
          <p:cNvSpPr/>
          <p:nvPr/>
        </p:nvSpPr>
        <p:spPr>
          <a:xfrm flipH="1" flipV="1">
            <a:off x="106946" y="373839"/>
            <a:ext cx="8917782" cy="2120532"/>
          </a:xfrm>
          <a:prstGeom prst="wedgeEllipseCallout">
            <a:avLst>
              <a:gd name="adj1" fmla="val -17379"/>
              <a:gd name="adj2" fmla="val -70786"/>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タイトル 1"/>
          <p:cNvSpPr txBox="1">
            <a:spLocks/>
          </p:cNvSpPr>
          <p:nvPr/>
        </p:nvSpPr>
        <p:spPr>
          <a:xfrm>
            <a:off x="496345" y="590726"/>
            <a:ext cx="8134229" cy="171385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4000" dirty="0" smtClean="0"/>
              <a:t>つくば市以外の人も</a:t>
            </a:r>
            <a:endParaRPr lang="en-US" altLang="ja-JP" sz="4000" dirty="0" smtClean="0"/>
          </a:p>
          <a:p>
            <a:r>
              <a:rPr lang="ja-JP" altLang="en-US" sz="4000" dirty="0" smtClean="0"/>
              <a:t>つくば市のお墓にくるんだね</a:t>
            </a:r>
            <a:endParaRPr lang="en-US" altLang="ja-JP" sz="4000" dirty="0"/>
          </a:p>
        </p:txBody>
      </p:sp>
      <p:sp>
        <p:nvSpPr>
          <p:cNvPr id="7" name="円形吹き出し 6"/>
          <p:cNvSpPr/>
          <p:nvPr/>
        </p:nvSpPr>
        <p:spPr>
          <a:xfrm flipH="1" flipV="1">
            <a:off x="106946" y="2765574"/>
            <a:ext cx="6243054" cy="3158073"/>
          </a:xfrm>
          <a:prstGeom prst="wedgeEllipseCallout">
            <a:avLst>
              <a:gd name="adj1" fmla="val -47608"/>
              <a:gd name="adj2" fmla="val -35864"/>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8" name="タイトル 1"/>
          <p:cNvSpPr txBox="1">
            <a:spLocks/>
          </p:cNvSpPr>
          <p:nvPr/>
        </p:nvSpPr>
        <p:spPr>
          <a:xfrm>
            <a:off x="-29450" y="3261951"/>
            <a:ext cx="6379450" cy="211057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smtClean="0"/>
              <a:t>いつか、</a:t>
            </a:r>
            <a:endParaRPr lang="en-US" altLang="ja-JP" sz="3600" dirty="0" smtClean="0"/>
          </a:p>
          <a:p>
            <a:r>
              <a:rPr lang="ja-JP" altLang="en-US" sz="3600" dirty="0" smtClean="0"/>
              <a:t>つくば市の人の分のお墓が</a:t>
            </a:r>
            <a:endParaRPr lang="en-US" altLang="ja-JP" sz="3600" dirty="0" smtClean="0"/>
          </a:p>
          <a:p>
            <a:r>
              <a:rPr lang="ja-JP" altLang="en-US" sz="3600" dirty="0" smtClean="0"/>
              <a:t>なくなっちゃうんじゃない？</a:t>
            </a:r>
            <a:endParaRPr lang="en-US" altLang="ja-JP" sz="3600" dirty="0"/>
          </a:p>
        </p:txBody>
      </p:sp>
      <p:sp>
        <p:nvSpPr>
          <p:cNvPr id="2" name="スライド番号プレースホルダー 1"/>
          <p:cNvSpPr>
            <a:spLocks noGrp="1"/>
          </p:cNvSpPr>
          <p:nvPr>
            <p:ph type="sldNum" sz="quarter" idx="12"/>
          </p:nvPr>
        </p:nvSpPr>
        <p:spPr/>
        <p:txBody>
          <a:bodyPr/>
          <a:lstStyle/>
          <a:p>
            <a:fld id="{61F6FC56-51BB-EE4A-AA11-EB67CBAEB284}" type="slidenum">
              <a:rPr kumimoji="1" lang="ja-JP" altLang="en-US" smtClean="0"/>
              <a:t>28</a:t>
            </a:fld>
            <a:endParaRPr kumimoji="1" lang="ja-JP" altLang="en-US"/>
          </a:p>
        </p:txBody>
      </p:sp>
    </p:spTree>
    <p:extLst>
      <p:ext uri="{BB962C8B-B14F-4D97-AF65-F5344CB8AC3E}">
        <p14:creationId xmlns:p14="http://schemas.microsoft.com/office/powerpoint/2010/main" val="424410059"/>
      </p:ext>
    </p:extLst>
  </p:cSld>
  <p:clrMapOvr>
    <a:masterClrMapping/>
  </p:clrMapOvr>
  <mc:AlternateContent xmlns:mc="http://schemas.openxmlformats.org/markup-compatibility/2006" xmlns:p14="http://schemas.microsoft.com/office/powerpoint/2010/main">
    <mc:Choice Requires="p14">
      <p:transition spd="slow" p14:dur="2000" advTm="8285"/>
    </mc:Choice>
    <mc:Fallback xmlns="">
      <p:transition xmlns:p14="http://schemas.microsoft.com/office/powerpoint/2010/main" spd="slow" advTm="8285"/>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円/楕円 18"/>
          <p:cNvSpPr/>
          <p:nvPr/>
        </p:nvSpPr>
        <p:spPr>
          <a:xfrm>
            <a:off x="656076" y="5726268"/>
            <a:ext cx="7551623" cy="893627"/>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8" name="直線コネクタ 7"/>
          <p:cNvCxnSpPr/>
          <p:nvPr/>
        </p:nvCxnSpPr>
        <p:spPr>
          <a:xfrm>
            <a:off x="-37515" y="1221009"/>
            <a:ext cx="5731027"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a:xfrm>
            <a:off x="439593" y="274638"/>
            <a:ext cx="7335449" cy="1143000"/>
          </a:xfrm>
        </p:spPr>
        <p:txBody>
          <a:bodyPr>
            <a:normAutofit/>
          </a:bodyPr>
          <a:lstStyle/>
          <a:p>
            <a:pPr algn="l"/>
            <a:r>
              <a:rPr lang="ja-JP" altLang="en-US" dirty="0" smtClean="0"/>
              <a:t>需給予測</a:t>
            </a:r>
            <a:endParaRPr kumimoji="1" lang="ja-JP" altLang="en-US" dirty="0"/>
          </a:p>
        </p:txBody>
      </p:sp>
      <p:sp>
        <p:nvSpPr>
          <p:cNvPr id="4" name="スライド番号プレースホルダー 3"/>
          <p:cNvSpPr>
            <a:spLocks noGrp="1"/>
          </p:cNvSpPr>
          <p:nvPr>
            <p:ph type="sldNum" sz="quarter" idx="12"/>
          </p:nvPr>
        </p:nvSpPr>
        <p:spPr/>
        <p:txBody>
          <a:bodyPr/>
          <a:lstStyle/>
          <a:p>
            <a:fld id="{D235492C-57CB-1E43-8014-2539370A9343}" type="slidenum">
              <a:rPr kumimoji="1" lang="ja-JP" altLang="en-US" smtClean="0"/>
              <a:t>29</a:t>
            </a:fld>
            <a:endParaRPr kumimoji="1" lang="ja-JP" altLang="en-US"/>
          </a:p>
        </p:txBody>
      </p:sp>
      <p:sp>
        <p:nvSpPr>
          <p:cNvPr id="10" name="角丸四角形 9"/>
          <p:cNvSpPr/>
          <p:nvPr/>
        </p:nvSpPr>
        <p:spPr>
          <a:xfrm>
            <a:off x="656076" y="1904837"/>
            <a:ext cx="3715806" cy="2916046"/>
          </a:xfrm>
          <a:prstGeom prst="roundRect">
            <a:avLst/>
          </a:prstGeom>
          <a:noFill/>
          <a:ln w="19050">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904938" y="1612449"/>
            <a:ext cx="1005403" cy="584776"/>
          </a:xfrm>
          <a:prstGeom prst="rect">
            <a:avLst/>
          </a:prstGeom>
          <a:solidFill>
            <a:schemeClr val="bg1"/>
          </a:solidFill>
          <a:ln>
            <a:solidFill>
              <a:schemeClr val="tx1"/>
            </a:solidFill>
          </a:ln>
        </p:spPr>
        <p:txBody>
          <a:bodyPr wrap="none" rtlCol="0">
            <a:spAutoFit/>
          </a:bodyPr>
          <a:lstStyle/>
          <a:p>
            <a:r>
              <a:rPr kumimoji="1" lang="ja-JP" altLang="en-US" sz="3200" dirty="0" smtClean="0"/>
              <a:t>需要</a:t>
            </a:r>
            <a:endParaRPr kumimoji="1" lang="ja-JP" altLang="en-US" sz="3200" dirty="0"/>
          </a:p>
        </p:txBody>
      </p:sp>
      <p:sp>
        <p:nvSpPr>
          <p:cNvPr id="13" name="角丸四角形 12"/>
          <p:cNvSpPr/>
          <p:nvPr/>
        </p:nvSpPr>
        <p:spPr>
          <a:xfrm>
            <a:off x="4574206" y="1904837"/>
            <a:ext cx="3715806" cy="2916046"/>
          </a:xfrm>
          <a:prstGeom prst="roundRect">
            <a:avLst/>
          </a:prstGeom>
          <a:noFill/>
          <a:ln w="19050">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5870104" y="1612449"/>
            <a:ext cx="1005403" cy="584776"/>
          </a:xfrm>
          <a:prstGeom prst="rect">
            <a:avLst/>
          </a:prstGeom>
          <a:solidFill>
            <a:schemeClr val="bg1"/>
          </a:solidFill>
          <a:ln>
            <a:solidFill>
              <a:schemeClr val="tx1"/>
            </a:solidFill>
          </a:ln>
        </p:spPr>
        <p:txBody>
          <a:bodyPr wrap="none" rtlCol="0">
            <a:spAutoFit/>
          </a:bodyPr>
          <a:lstStyle/>
          <a:p>
            <a:r>
              <a:rPr lang="ja-JP" altLang="en-US" sz="3200" dirty="0" smtClean="0"/>
              <a:t>供給</a:t>
            </a:r>
            <a:endParaRPr kumimoji="1" lang="ja-JP" altLang="en-US" sz="3200" dirty="0"/>
          </a:p>
        </p:txBody>
      </p:sp>
      <p:sp>
        <p:nvSpPr>
          <p:cNvPr id="15" name="下矢印 14"/>
          <p:cNvSpPr/>
          <p:nvPr/>
        </p:nvSpPr>
        <p:spPr>
          <a:xfrm>
            <a:off x="2910341" y="4950224"/>
            <a:ext cx="2980858" cy="552638"/>
          </a:xfrm>
          <a:prstGeom prst="down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1023023" y="5926159"/>
            <a:ext cx="6866784" cy="523220"/>
          </a:xfrm>
          <a:prstGeom prst="rect">
            <a:avLst/>
          </a:prstGeom>
          <a:noFill/>
        </p:spPr>
        <p:txBody>
          <a:bodyPr wrap="none" rtlCol="0">
            <a:spAutoFit/>
          </a:bodyPr>
          <a:lstStyle/>
          <a:p>
            <a:r>
              <a:rPr kumimoji="1" lang="ja-JP" altLang="en-US" sz="2800" dirty="0" smtClean="0"/>
              <a:t>いつまでに墓地の空き区画が埋まるか</a:t>
            </a:r>
            <a:r>
              <a:rPr lang="ja-JP" altLang="en-US" sz="2800" dirty="0" smtClean="0"/>
              <a:t>予測</a:t>
            </a:r>
            <a:endParaRPr kumimoji="1" lang="ja-JP" altLang="en-US" sz="2800" dirty="0"/>
          </a:p>
        </p:txBody>
      </p:sp>
      <p:sp>
        <p:nvSpPr>
          <p:cNvPr id="17" name="テキスト ボックス 16"/>
          <p:cNvSpPr txBox="1"/>
          <p:nvPr/>
        </p:nvSpPr>
        <p:spPr>
          <a:xfrm>
            <a:off x="776085" y="2326566"/>
            <a:ext cx="3489967" cy="1938992"/>
          </a:xfrm>
          <a:prstGeom prst="rect">
            <a:avLst/>
          </a:prstGeom>
          <a:noFill/>
        </p:spPr>
        <p:txBody>
          <a:bodyPr wrap="square" rtlCol="0">
            <a:spAutoFit/>
          </a:bodyPr>
          <a:lstStyle/>
          <a:p>
            <a:r>
              <a:rPr kumimoji="1" lang="en-US" altLang="ja-JP" sz="2400" dirty="0" smtClean="0"/>
              <a:t>★</a:t>
            </a:r>
            <a:r>
              <a:rPr kumimoji="1" lang="ja-JP" altLang="en-US" sz="2400" dirty="0" smtClean="0"/>
              <a:t>２０３５年までの需要</a:t>
            </a:r>
            <a:endParaRPr kumimoji="1" lang="en-US" altLang="ja-JP" sz="2400" dirty="0" smtClean="0"/>
          </a:p>
          <a:p>
            <a:pPr algn="r"/>
            <a:r>
              <a:rPr kumimoji="1" lang="ja-JP" altLang="en-US" sz="2400" dirty="0" smtClean="0"/>
              <a:t>・・・予測式で</a:t>
            </a:r>
            <a:r>
              <a:rPr lang="ja-JP" altLang="en-US" sz="2400" dirty="0" smtClean="0"/>
              <a:t>予測</a:t>
            </a:r>
            <a:endParaRPr kumimoji="1" lang="en-US" altLang="ja-JP" sz="2400" dirty="0" smtClean="0"/>
          </a:p>
          <a:p>
            <a:pPr algn="r"/>
            <a:endParaRPr kumimoji="1" lang="en-US" altLang="ja-JP" sz="2400" dirty="0" smtClean="0"/>
          </a:p>
          <a:p>
            <a:r>
              <a:rPr lang="en-US" altLang="ja-JP" sz="2400" dirty="0" smtClean="0"/>
              <a:t>★</a:t>
            </a:r>
            <a:r>
              <a:rPr lang="ja-JP" altLang="en-US" sz="2400" dirty="0" smtClean="0"/>
              <a:t>２０３５年以降の需要</a:t>
            </a:r>
            <a:endParaRPr lang="en-US" altLang="ja-JP" sz="2400" dirty="0" smtClean="0"/>
          </a:p>
          <a:p>
            <a:pPr algn="r"/>
            <a:r>
              <a:rPr lang="ja-JP" altLang="en-US" sz="2400" dirty="0" smtClean="0"/>
              <a:t>・・・アンケートから予測</a:t>
            </a:r>
            <a:endParaRPr kumimoji="1" lang="ja-JP" altLang="en-US" sz="2400" dirty="0"/>
          </a:p>
        </p:txBody>
      </p:sp>
      <p:sp>
        <p:nvSpPr>
          <p:cNvPr id="18" name="正方形/長方形 17"/>
          <p:cNvSpPr/>
          <p:nvPr/>
        </p:nvSpPr>
        <p:spPr>
          <a:xfrm>
            <a:off x="4574205" y="2319062"/>
            <a:ext cx="3633494" cy="1938992"/>
          </a:xfrm>
          <a:prstGeom prst="rect">
            <a:avLst/>
          </a:prstGeom>
        </p:spPr>
        <p:txBody>
          <a:bodyPr wrap="square">
            <a:spAutoFit/>
          </a:bodyPr>
          <a:lstStyle/>
          <a:p>
            <a:r>
              <a:rPr lang="en-US" altLang="ja-JP" sz="2400" dirty="0" smtClean="0"/>
              <a:t>★</a:t>
            </a:r>
            <a:r>
              <a:rPr lang="ja-JP" altLang="en-US" sz="2400" dirty="0" smtClean="0"/>
              <a:t>市</a:t>
            </a:r>
            <a:r>
              <a:rPr lang="ja-JP" altLang="en-US" sz="2400" dirty="0"/>
              <a:t>役所</a:t>
            </a:r>
            <a:r>
              <a:rPr lang="en-US" altLang="en-US" sz="2400" dirty="0"/>
              <a:t>に</a:t>
            </a:r>
            <a:r>
              <a:rPr lang="ja-JP" altLang="en-US" sz="2400" dirty="0"/>
              <a:t>ヒアリング</a:t>
            </a:r>
            <a:r>
              <a:rPr lang="ja-JP" altLang="en-US" sz="2400" dirty="0" smtClean="0"/>
              <a:t>調査</a:t>
            </a:r>
            <a:endParaRPr lang="en-US" altLang="ja-JP" sz="2400" dirty="0" smtClean="0"/>
          </a:p>
          <a:p>
            <a:endParaRPr lang="en-US" altLang="ja-JP" sz="2400" dirty="0" smtClean="0"/>
          </a:p>
          <a:p>
            <a:r>
              <a:rPr lang="en-US" altLang="ja-JP" sz="2400" dirty="0" smtClean="0"/>
              <a:t>★</a:t>
            </a:r>
            <a:r>
              <a:rPr lang="ja-JP" altLang="en-US" sz="2400" dirty="0" smtClean="0"/>
              <a:t>墓地</a:t>
            </a:r>
            <a:r>
              <a:rPr lang="ja-JP" altLang="en-US" sz="2400" dirty="0"/>
              <a:t>情報サイトで</a:t>
            </a:r>
            <a:r>
              <a:rPr lang="ja-JP" altLang="en-US" sz="2400" dirty="0" smtClean="0"/>
              <a:t>検索</a:t>
            </a:r>
            <a:endParaRPr lang="en-US" altLang="ja-JP" sz="2400" dirty="0" smtClean="0"/>
          </a:p>
          <a:p>
            <a:endParaRPr lang="en-US" altLang="ja-JP" sz="2400" dirty="0"/>
          </a:p>
          <a:p>
            <a:r>
              <a:rPr lang="en-US" altLang="ja-JP" sz="2400" dirty="0" smtClean="0"/>
              <a:t>★</a:t>
            </a:r>
            <a:r>
              <a:rPr lang="ja-JP" altLang="en-US" sz="2400" dirty="0" smtClean="0"/>
              <a:t>霊園</a:t>
            </a:r>
            <a:r>
              <a:rPr lang="ja-JP" altLang="en-US" sz="2400" dirty="0"/>
              <a:t>に直接問い合わせ</a:t>
            </a:r>
            <a:endParaRPr lang="en-US" altLang="ja-JP" sz="2400" dirty="0"/>
          </a:p>
        </p:txBody>
      </p:sp>
    </p:spTree>
    <p:custDataLst>
      <p:tags r:id="rId1"/>
    </p:custDataLst>
    <p:extLst>
      <p:ext uri="{BB962C8B-B14F-4D97-AF65-F5344CB8AC3E}">
        <p14:creationId xmlns:p14="http://schemas.microsoft.com/office/powerpoint/2010/main" val="3108209879"/>
      </p:ext>
    </p:extLst>
  </p:cSld>
  <p:clrMapOvr>
    <a:masterClrMapping/>
  </p:clrMapOvr>
  <mc:AlternateContent xmlns:mc="http://schemas.openxmlformats.org/markup-compatibility/2006" xmlns:p14="http://schemas.microsoft.com/office/powerpoint/2010/main">
    <mc:Choice Requires="p14">
      <p:transition spd="slow" p14:dur="2000" advTm="9081"/>
    </mc:Choice>
    <mc:Fallback xmlns="">
      <p:transition xmlns:p14="http://schemas.microsoft.com/office/powerpoint/2010/main" spd="slow" advTm="9081"/>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2014_0715_112129AA.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88847"/>
            <a:ext cx="9144000" cy="6068663"/>
          </a:xfrm>
          <a:prstGeom prst="rect">
            <a:avLst/>
          </a:prstGeom>
        </p:spPr>
      </p:pic>
      <p:sp>
        <p:nvSpPr>
          <p:cNvPr id="10" name="テキスト ボックス 9"/>
          <p:cNvSpPr txBox="1"/>
          <p:nvPr/>
        </p:nvSpPr>
        <p:spPr>
          <a:xfrm>
            <a:off x="221390" y="141256"/>
            <a:ext cx="5275001" cy="461665"/>
          </a:xfrm>
          <a:prstGeom prst="rect">
            <a:avLst/>
          </a:prstGeom>
          <a:noFill/>
        </p:spPr>
        <p:txBody>
          <a:bodyPr wrap="none" rtlCol="0">
            <a:spAutoFit/>
          </a:bodyPr>
          <a:lstStyle/>
          <a:p>
            <a:r>
              <a:rPr lang="ja-JP" altLang="en-US" sz="2400" dirty="0" smtClean="0"/>
              <a:t>しろありのお墓（日本しろあり対策協会）</a:t>
            </a:r>
            <a:endParaRPr kumimoji="1" lang="ja-JP" altLang="en-US" sz="2400" dirty="0"/>
          </a:p>
        </p:txBody>
      </p:sp>
      <p:sp>
        <p:nvSpPr>
          <p:cNvPr id="2" name="スライド番号プレースホルダー 1"/>
          <p:cNvSpPr>
            <a:spLocks noGrp="1"/>
          </p:cNvSpPr>
          <p:nvPr>
            <p:ph type="sldNum" sz="quarter" idx="12"/>
          </p:nvPr>
        </p:nvSpPr>
        <p:spPr/>
        <p:txBody>
          <a:bodyPr/>
          <a:lstStyle/>
          <a:p>
            <a:fld id="{61F6FC56-51BB-EE4A-AA11-EB67CBAEB284}" type="slidenum">
              <a:rPr kumimoji="1" lang="ja-JP" altLang="en-US" smtClean="0"/>
              <a:t>3</a:t>
            </a:fld>
            <a:endParaRPr kumimoji="1" lang="ja-JP" altLang="en-US"/>
          </a:p>
        </p:txBody>
      </p:sp>
    </p:spTree>
    <p:extLst>
      <p:ext uri="{BB962C8B-B14F-4D97-AF65-F5344CB8AC3E}">
        <p14:creationId xmlns:p14="http://schemas.microsoft.com/office/powerpoint/2010/main" val="3781291846"/>
      </p:ext>
    </p:extLst>
  </p:cSld>
  <p:clrMapOvr>
    <a:masterClrMapping/>
  </p:clrMapOvr>
  <mc:AlternateContent xmlns:mc="http://schemas.openxmlformats.org/markup-compatibility/2006" xmlns:p14="http://schemas.microsoft.com/office/powerpoint/2010/main">
    <mc:Choice Requires="p14">
      <p:transition spd="slow" p14:dur="2000" advTm="7079"/>
    </mc:Choice>
    <mc:Fallback xmlns="">
      <p:transition xmlns:p14="http://schemas.microsoft.com/office/powerpoint/2010/main" spd="slow" advTm="7079"/>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円/楕円 18"/>
          <p:cNvSpPr/>
          <p:nvPr/>
        </p:nvSpPr>
        <p:spPr>
          <a:xfrm>
            <a:off x="656076" y="5726268"/>
            <a:ext cx="7551623" cy="893627"/>
          </a:xfrm>
          <a:prstGeom prst="ellipse">
            <a:avLst/>
          </a:prstGeom>
          <a:noFill/>
          <a:ln>
            <a:solidFill>
              <a:srgbClr val="FC000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8" name="直線コネクタ 7"/>
          <p:cNvCxnSpPr/>
          <p:nvPr/>
        </p:nvCxnSpPr>
        <p:spPr>
          <a:xfrm>
            <a:off x="-37515" y="1221009"/>
            <a:ext cx="5731027"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a:xfrm>
            <a:off x="439593" y="274638"/>
            <a:ext cx="7335449" cy="1143000"/>
          </a:xfrm>
        </p:spPr>
        <p:txBody>
          <a:bodyPr>
            <a:normAutofit/>
          </a:bodyPr>
          <a:lstStyle/>
          <a:p>
            <a:pPr algn="l"/>
            <a:r>
              <a:rPr lang="ja-JP" altLang="en-US" dirty="0" smtClean="0"/>
              <a:t>需給予測</a:t>
            </a:r>
            <a:r>
              <a:rPr lang="en-US" altLang="ja-JP" dirty="0" smtClean="0"/>
              <a:t>-</a:t>
            </a:r>
            <a:r>
              <a:rPr lang="ja-JP" altLang="en-US" dirty="0" smtClean="0"/>
              <a:t>需要</a:t>
            </a:r>
            <a:r>
              <a:rPr lang="en-US" altLang="ja-JP" dirty="0" smtClean="0"/>
              <a:t>-</a:t>
            </a:r>
            <a:endParaRPr kumimoji="1" lang="ja-JP" altLang="en-US" dirty="0"/>
          </a:p>
        </p:txBody>
      </p:sp>
      <p:sp>
        <p:nvSpPr>
          <p:cNvPr id="4" name="スライド番号プレースホルダー 3"/>
          <p:cNvSpPr>
            <a:spLocks noGrp="1"/>
          </p:cNvSpPr>
          <p:nvPr>
            <p:ph type="sldNum" sz="quarter" idx="12"/>
          </p:nvPr>
        </p:nvSpPr>
        <p:spPr/>
        <p:txBody>
          <a:bodyPr/>
          <a:lstStyle/>
          <a:p>
            <a:fld id="{D235492C-57CB-1E43-8014-2539370A9343}" type="slidenum">
              <a:rPr kumimoji="1" lang="ja-JP" altLang="en-US" smtClean="0"/>
              <a:t>30</a:t>
            </a:fld>
            <a:endParaRPr kumimoji="1" lang="ja-JP" altLang="en-US"/>
          </a:p>
        </p:txBody>
      </p:sp>
      <p:sp>
        <p:nvSpPr>
          <p:cNvPr id="10" name="角丸四角形 9"/>
          <p:cNvSpPr/>
          <p:nvPr/>
        </p:nvSpPr>
        <p:spPr>
          <a:xfrm>
            <a:off x="656076" y="1904837"/>
            <a:ext cx="3715806" cy="2916046"/>
          </a:xfrm>
          <a:prstGeom prst="roundRect">
            <a:avLst/>
          </a:prstGeom>
          <a:solidFill>
            <a:schemeClr val="accent2">
              <a:lumMod val="20000"/>
              <a:lumOff val="80000"/>
            </a:schemeClr>
          </a:solidFill>
          <a:ln w="19050">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846143" y="1530143"/>
            <a:ext cx="1313180" cy="769441"/>
          </a:xfrm>
          <a:prstGeom prst="rect">
            <a:avLst/>
          </a:prstGeom>
          <a:solidFill>
            <a:schemeClr val="accent2">
              <a:lumMod val="40000"/>
              <a:lumOff val="60000"/>
            </a:schemeClr>
          </a:solidFill>
          <a:ln>
            <a:solidFill>
              <a:schemeClr val="tx1"/>
            </a:solidFill>
          </a:ln>
        </p:spPr>
        <p:txBody>
          <a:bodyPr wrap="none" rtlCol="0">
            <a:spAutoFit/>
          </a:bodyPr>
          <a:lstStyle/>
          <a:p>
            <a:r>
              <a:rPr kumimoji="1" lang="ja-JP" altLang="en-US" sz="4400" dirty="0" smtClean="0"/>
              <a:t>需要</a:t>
            </a:r>
            <a:endParaRPr kumimoji="1" lang="ja-JP" altLang="en-US" sz="4400" dirty="0"/>
          </a:p>
        </p:txBody>
      </p:sp>
      <p:sp>
        <p:nvSpPr>
          <p:cNvPr id="13" name="角丸四角形 12"/>
          <p:cNvSpPr/>
          <p:nvPr/>
        </p:nvSpPr>
        <p:spPr>
          <a:xfrm>
            <a:off x="4574206" y="1904837"/>
            <a:ext cx="3715806" cy="2916046"/>
          </a:xfrm>
          <a:prstGeom prst="roundRect">
            <a:avLst/>
          </a:prstGeom>
          <a:noFill/>
          <a:ln w="19050">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5870104" y="1612449"/>
            <a:ext cx="1005403" cy="584776"/>
          </a:xfrm>
          <a:prstGeom prst="rect">
            <a:avLst/>
          </a:prstGeom>
          <a:solidFill>
            <a:schemeClr val="bg1"/>
          </a:solidFill>
          <a:ln>
            <a:solidFill>
              <a:schemeClr val="tx1"/>
            </a:solidFill>
          </a:ln>
        </p:spPr>
        <p:txBody>
          <a:bodyPr wrap="none" rtlCol="0">
            <a:spAutoFit/>
          </a:bodyPr>
          <a:lstStyle/>
          <a:p>
            <a:r>
              <a:rPr lang="ja-JP" altLang="en-US" sz="3200" dirty="0" smtClean="0"/>
              <a:t>供給</a:t>
            </a:r>
            <a:endParaRPr kumimoji="1" lang="ja-JP" altLang="en-US" sz="3200" dirty="0"/>
          </a:p>
        </p:txBody>
      </p:sp>
      <p:sp>
        <p:nvSpPr>
          <p:cNvPr id="15" name="下矢印 14"/>
          <p:cNvSpPr/>
          <p:nvPr/>
        </p:nvSpPr>
        <p:spPr>
          <a:xfrm>
            <a:off x="2910341" y="4950224"/>
            <a:ext cx="2980858" cy="552638"/>
          </a:xfrm>
          <a:prstGeom prst="downArrow">
            <a:avLst/>
          </a:prstGeom>
          <a:solidFill>
            <a:schemeClr val="accent2">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1023023" y="5926159"/>
            <a:ext cx="6866784" cy="523220"/>
          </a:xfrm>
          <a:prstGeom prst="rect">
            <a:avLst/>
          </a:prstGeom>
          <a:noFill/>
        </p:spPr>
        <p:txBody>
          <a:bodyPr wrap="none" rtlCol="0">
            <a:spAutoFit/>
          </a:bodyPr>
          <a:lstStyle/>
          <a:p>
            <a:r>
              <a:rPr kumimoji="1" lang="ja-JP" altLang="en-US" sz="2800" dirty="0" smtClean="0"/>
              <a:t>いつまでに墓地の空き区画が埋まるか</a:t>
            </a:r>
            <a:r>
              <a:rPr lang="ja-JP" altLang="en-US" sz="2800" dirty="0" smtClean="0"/>
              <a:t>予測</a:t>
            </a:r>
            <a:endParaRPr kumimoji="1" lang="ja-JP" altLang="en-US" sz="2800" dirty="0"/>
          </a:p>
        </p:txBody>
      </p:sp>
      <p:sp>
        <p:nvSpPr>
          <p:cNvPr id="17" name="テキスト ボックス 16"/>
          <p:cNvSpPr txBox="1"/>
          <p:nvPr/>
        </p:nvSpPr>
        <p:spPr>
          <a:xfrm>
            <a:off x="776085" y="2326566"/>
            <a:ext cx="3489967" cy="1938992"/>
          </a:xfrm>
          <a:prstGeom prst="rect">
            <a:avLst/>
          </a:prstGeom>
          <a:noFill/>
        </p:spPr>
        <p:txBody>
          <a:bodyPr wrap="square" rtlCol="0">
            <a:spAutoFit/>
          </a:bodyPr>
          <a:lstStyle/>
          <a:p>
            <a:r>
              <a:rPr kumimoji="1" lang="en-US" altLang="ja-JP" sz="2400" dirty="0" smtClean="0"/>
              <a:t>★</a:t>
            </a:r>
            <a:r>
              <a:rPr kumimoji="1" lang="ja-JP" altLang="en-US" sz="2400" dirty="0" smtClean="0"/>
              <a:t>２０３５年までの需要</a:t>
            </a:r>
            <a:endParaRPr kumimoji="1" lang="en-US" altLang="ja-JP" sz="2400" dirty="0" smtClean="0"/>
          </a:p>
          <a:p>
            <a:pPr algn="r"/>
            <a:r>
              <a:rPr kumimoji="1" lang="ja-JP" altLang="en-US" sz="2400" dirty="0" smtClean="0"/>
              <a:t>・・・予測式で</a:t>
            </a:r>
            <a:r>
              <a:rPr lang="ja-JP" altLang="en-US" sz="2400" dirty="0" smtClean="0"/>
              <a:t>予測</a:t>
            </a:r>
            <a:endParaRPr kumimoji="1" lang="en-US" altLang="ja-JP" sz="2400" dirty="0" smtClean="0"/>
          </a:p>
          <a:p>
            <a:pPr algn="r"/>
            <a:endParaRPr kumimoji="1" lang="en-US" altLang="ja-JP" sz="2400" dirty="0" smtClean="0"/>
          </a:p>
          <a:p>
            <a:r>
              <a:rPr lang="en-US" altLang="ja-JP" sz="2400" dirty="0" smtClean="0"/>
              <a:t>★</a:t>
            </a:r>
            <a:r>
              <a:rPr lang="ja-JP" altLang="en-US" sz="2400" dirty="0" smtClean="0"/>
              <a:t>２０３５年以降の需要</a:t>
            </a:r>
            <a:endParaRPr lang="en-US" altLang="ja-JP" sz="2400" dirty="0" smtClean="0"/>
          </a:p>
          <a:p>
            <a:pPr algn="r"/>
            <a:r>
              <a:rPr lang="ja-JP" altLang="en-US" sz="2400" dirty="0" smtClean="0"/>
              <a:t>・・・アンケートから予測</a:t>
            </a:r>
            <a:endParaRPr kumimoji="1" lang="ja-JP" altLang="en-US" sz="2400" dirty="0"/>
          </a:p>
        </p:txBody>
      </p:sp>
      <p:sp>
        <p:nvSpPr>
          <p:cNvPr id="18" name="正方形/長方形 17"/>
          <p:cNvSpPr/>
          <p:nvPr/>
        </p:nvSpPr>
        <p:spPr>
          <a:xfrm>
            <a:off x="4574205" y="2319062"/>
            <a:ext cx="3633494" cy="1938992"/>
          </a:xfrm>
          <a:prstGeom prst="rect">
            <a:avLst/>
          </a:prstGeom>
        </p:spPr>
        <p:txBody>
          <a:bodyPr wrap="square">
            <a:spAutoFit/>
          </a:bodyPr>
          <a:lstStyle/>
          <a:p>
            <a:r>
              <a:rPr lang="en-US" altLang="ja-JP" sz="2400" dirty="0" smtClean="0"/>
              <a:t>★</a:t>
            </a:r>
            <a:r>
              <a:rPr lang="ja-JP" altLang="en-US" sz="2400" dirty="0" smtClean="0"/>
              <a:t>市</a:t>
            </a:r>
            <a:r>
              <a:rPr lang="ja-JP" altLang="en-US" sz="2400" dirty="0"/>
              <a:t>役所</a:t>
            </a:r>
            <a:r>
              <a:rPr lang="en-US" altLang="en-US" sz="2400" dirty="0"/>
              <a:t>に</a:t>
            </a:r>
            <a:r>
              <a:rPr lang="ja-JP" altLang="en-US" sz="2400" dirty="0"/>
              <a:t>ヒアリング</a:t>
            </a:r>
            <a:r>
              <a:rPr lang="ja-JP" altLang="en-US" sz="2400" dirty="0" smtClean="0"/>
              <a:t>調査</a:t>
            </a:r>
            <a:endParaRPr lang="en-US" altLang="ja-JP" sz="2400" dirty="0" smtClean="0"/>
          </a:p>
          <a:p>
            <a:endParaRPr lang="en-US" altLang="ja-JP" sz="2400" dirty="0" smtClean="0"/>
          </a:p>
          <a:p>
            <a:r>
              <a:rPr lang="en-US" altLang="ja-JP" sz="2400" dirty="0" smtClean="0"/>
              <a:t>★</a:t>
            </a:r>
            <a:r>
              <a:rPr lang="ja-JP" altLang="en-US" sz="2400" dirty="0" smtClean="0"/>
              <a:t>墓地</a:t>
            </a:r>
            <a:r>
              <a:rPr lang="ja-JP" altLang="en-US" sz="2400" dirty="0"/>
              <a:t>情報サイトで</a:t>
            </a:r>
            <a:r>
              <a:rPr lang="ja-JP" altLang="en-US" sz="2400" dirty="0" smtClean="0"/>
              <a:t>検索</a:t>
            </a:r>
            <a:endParaRPr lang="en-US" altLang="ja-JP" sz="2400" dirty="0" smtClean="0"/>
          </a:p>
          <a:p>
            <a:endParaRPr lang="en-US" altLang="ja-JP" sz="2400" dirty="0"/>
          </a:p>
          <a:p>
            <a:r>
              <a:rPr lang="en-US" altLang="ja-JP" sz="2400" dirty="0" smtClean="0"/>
              <a:t>★</a:t>
            </a:r>
            <a:r>
              <a:rPr lang="ja-JP" altLang="en-US" sz="2400" dirty="0" smtClean="0"/>
              <a:t>霊園</a:t>
            </a:r>
            <a:r>
              <a:rPr lang="ja-JP" altLang="en-US" sz="2400" dirty="0"/>
              <a:t>に直接問い合わせ</a:t>
            </a:r>
            <a:endParaRPr lang="en-US" altLang="ja-JP" sz="2400" dirty="0"/>
          </a:p>
        </p:txBody>
      </p:sp>
      <p:sp>
        <p:nvSpPr>
          <p:cNvPr id="20" name="正方形/長方形 19"/>
          <p:cNvSpPr/>
          <p:nvPr/>
        </p:nvSpPr>
        <p:spPr>
          <a:xfrm>
            <a:off x="4497658" y="1369854"/>
            <a:ext cx="4371882" cy="3532586"/>
          </a:xfrm>
          <a:prstGeom prst="rect">
            <a:avLst/>
          </a:prstGeom>
          <a:solidFill>
            <a:schemeClr val="bg1">
              <a:alpha val="5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696027495"/>
      </p:ext>
    </p:extLst>
  </p:cSld>
  <p:clrMapOvr>
    <a:masterClrMapping/>
  </p:clrMapOvr>
  <mc:AlternateContent xmlns:mc="http://schemas.openxmlformats.org/markup-compatibility/2006" xmlns:p14="http://schemas.microsoft.com/office/powerpoint/2010/main">
    <mc:Choice Requires="p14">
      <p:transition spd="slow" p14:dur="2000" advTm="11654"/>
    </mc:Choice>
    <mc:Fallback xmlns="">
      <p:transition xmlns:p14="http://schemas.microsoft.com/office/powerpoint/2010/main" spd="slow" advTm="11654"/>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6103309" y="6408545"/>
            <a:ext cx="2221694" cy="369332"/>
          </a:xfrm>
          <a:prstGeom prst="rect">
            <a:avLst/>
          </a:prstGeom>
          <a:noFill/>
        </p:spPr>
        <p:txBody>
          <a:bodyPr wrap="none" rtlCol="0">
            <a:spAutoFit/>
          </a:bodyPr>
          <a:lstStyle/>
          <a:p>
            <a:r>
              <a:rPr lang="en-US" altLang="ja-JP" dirty="0"/>
              <a:t>http://</a:t>
            </a:r>
            <a:r>
              <a:rPr lang="en-US" altLang="ja-JP" dirty="0" err="1"/>
              <a:t>jp.gdfreak.com</a:t>
            </a:r>
            <a:endParaRPr kumimoji="1" lang="ja-JP" altLang="en-US" dirty="0"/>
          </a:p>
        </p:txBody>
      </p:sp>
      <p:cxnSp>
        <p:nvCxnSpPr>
          <p:cNvPr id="11" name="直線コネクタ 10"/>
          <p:cNvCxnSpPr/>
          <p:nvPr/>
        </p:nvCxnSpPr>
        <p:spPr>
          <a:xfrm>
            <a:off x="-37515" y="1221009"/>
            <a:ext cx="5731027"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タイトル 1"/>
          <p:cNvSpPr txBox="1">
            <a:spLocks/>
          </p:cNvSpPr>
          <p:nvPr/>
        </p:nvSpPr>
        <p:spPr>
          <a:xfrm>
            <a:off x="439593" y="274638"/>
            <a:ext cx="7335449"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algn="l"/>
            <a:r>
              <a:rPr lang="ja-JP" altLang="en-US" dirty="0" smtClean="0"/>
              <a:t>需給予測</a:t>
            </a:r>
            <a:r>
              <a:rPr lang="en-US" altLang="ja-JP" dirty="0" smtClean="0"/>
              <a:t>-</a:t>
            </a:r>
            <a:r>
              <a:rPr lang="ja-JP" altLang="en-US" dirty="0"/>
              <a:t>需要</a:t>
            </a:r>
            <a:r>
              <a:rPr lang="en-US" altLang="ja-JP" dirty="0"/>
              <a:t>-</a:t>
            </a:r>
            <a:endParaRPr lang="ja-JP" altLang="en-US" dirty="0"/>
          </a:p>
        </p:txBody>
      </p:sp>
      <p:graphicFrame>
        <p:nvGraphicFramePr>
          <p:cNvPr id="13" name="グラフ 12"/>
          <p:cNvGraphicFramePr>
            <a:graphicFrameLocks/>
          </p:cNvGraphicFramePr>
          <p:nvPr>
            <p:extLst>
              <p:ext uri="{D42A27DB-BD31-4B8C-83A1-F6EECF244321}">
                <p14:modId xmlns:p14="http://schemas.microsoft.com/office/powerpoint/2010/main" val="2409869876"/>
              </p:ext>
            </p:extLst>
          </p:nvPr>
        </p:nvGraphicFramePr>
        <p:xfrm>
          <a:off x="967252" y="1526506"/>
          <a:ext cx="7286531" cy="4696737"/>
        </p:xfrm>
        <a:graphic>
          <a:graphicData uri="http://schemas.openxmlformats.org/drawingml/2006/chart">
            <c:chart xmlns:c="http://schemas.openxmlformats.org/drawingml/2006/chart" xmlns:r="http://schemas.openxmlformats.org/officeDocument/2006/relationships" r:id="rId3"/>
          </a:graphicData>
        </a:graphic>
      </p:graphicFrame>
      <p:sp>
        <p:nvSpPr>
          <p:cNvPr id="5" name="正方形/長方形 4"/>
          <p:cNvSpPr/>
          <p:nvPr/>
        </p:nvSpPr>
        <p:spPr>
          <a:xfrm>
            <a:off x="6811242" y="2321548"/>
            <a:ext cx="627107" cy="3815337"/>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6967642" y="1409534"/>
            <a:ext cx="1614800" cy="523220"/>
          </a:xfrm>
          <a:prstGeom prst="rect">
            <a:avLst/>
          </a:prstGeom>
          <a:noFill/>
        </p:spPr>
        <p:txBody>
          <a:bodyPr wrap="square" rtlCol="0">
            <a:spAutoFit/>
          </a:bodyPr>
          <a:lstStyle/>
          <a:p>
            <a:r>
              <a:rPr kumimoji="1" lang="ja-JP" altLang="en-US" sz="2800" b="1" dirty="0" smtClean="0">
                <a:solidFill>
                  <a:srgbClr val="FF0000"/>
                </a:solidFill>
              </a:rPr>
              <a:t>ピーク！</a:t>
            </a:r>
            <a:endParaRPr kumimoji="1" lang="ja-JP" altLang="en-US" sz="2800" b="1" dirty="0">
              <a:solidFill>
                <a:srgbClr val="FF0000"/>
              </a:solidFill>
            </a:endParaRPr>
          </a:p>
        </p:txBody>
      </p:sp>
      <p:cxnSp>
        <p:nvCxnSpPr>
          <p:cNvPr id="8" name="直線矢印コネクタ 7"/>
          <p:cNvCxnSpPr>
            <a:endCxn id="5" idx="0"/>
          </p:cNvCxnSpPr>
          <p:nvPr/>
        </p:nvCxnSpPr>
        <p:spPr>
          <a:xfrm flipH="1">
            <a:off x="7124796" y="1866832"/>
            <a:ext cx="183398" cy="454716"/>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直線コネクタ 13"/>
          <p:cNvCxnSpPr/>
          <p:nvPr/>
        </p:nvCxnSpPr>
        <p:spPr>
          <a:xfrm>
            <a:off x="4273013" y="6172492"/>
            <a:ext cx="0" cy="445815"/>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6" name="テキスト ボックス 15"/>
          <p:cNvSpPr txBox="1"/>
          <p:nvPr/>
        </p:nvSpPr>
        <p:spPr>
          <a:xfrm>
            <a:off x="5139519" y="6242362"/>
            <a:ext cx="646331" cy="369332"/>
          </a:xfrm>
          <a:prstGeom prst="rect">
            <a:avLst/>
          </a:prstGeom>
          <a:noFill/>
        </p:spPr>
        <p:txBody>
          <a:bodyPr wrap="none" rtlCol="0">
            <a:spAutoFit/>
          </a:bodyPr>
          <a:lstStyle/>
          <a:p>
            <a:r>
              <a:rPr kumimoji="1" lang="ja-JP" altLang="en-US" dirty="0" smtClean="0"/>
              <a:t>予測</a:t>
            </a:r>
            <a:endParaRPr kumimoji="1" lang="ja-JP" altLang="en-US" dirty="0"/>
          </a:p>
        </p:txBody>
      </p:sp>
      <p:sp>
        <p:nvSpPr>
          <p:cNvPr id="18" name="テキスト ボックス 17"/>
          <p:cNvSpPr txBox="1"/>
          <p:nvPr/>
        </p:nvSpPr>
        <p:spPr>
          <a:xfrm>
            <a:off x="2953612" y="6242362"/>
            <a:ext cx="646331" cy="369332"/>
          </a:xfrm>
          <a:prstGeom prst="rect">
            <a:avLst/>
          </a:prstGeom>
          <a:noFill/>
        </p:spPr>
        <p:txBody>
          <a:bodyPr wrap="none" rtlCol="0">
            <a:spAutoFit/>
          </a:bodyPr>
          <a:lstStyle/>
          <a:p>
            <a:r>
              <a:rPr lang="ja-JP" altLang="en-US" dirty="0" smtClean="0"/>
              <a:t>実績</a:t>
            </a:r>
            <a:endParaRPr kumimoji="1" lang="ja-JP" altLang="en-US" dirty="0"/>
          </a:p>
        </p:txBody>
      </p:sp>
      <p:cxnSp>
        <p:nvCxnSpPr>
          <p:cNvPr id="19" name="直線コネクタ 18"/>
          <p:cNvCxnSpPr/>
          <p:nvPr/>
        </p:nvCxnSpPr>
        <p:spPr>
          <a:xfrm>
            <a:off x="2395721" y="6172492"/>
            <a:ext cx="0" cy="445815"/>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0" name="直線コネクタ 19"/>
          <p:cNvCxnSpPr/>
          <p:nvPr/>
        </p:nvCxnSpPr>
        <p:spPr>
          <a:xfrm>
            <a:off x="8253783" y="6172492"/>
            <a:ext cx="0" cy="445815"/>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nvGrpSpPr>
          <p:cNvPr id="9" name="図形グループ 8"/>
          <p:cNvGrpSpPr/>
          <p:nvPr/>
        </p:nvGrpSpPr>
        <p:grpSpPr>
          <a:xfrm>
            <a:off x="4542806" y="4414523"/>
            <a:ext cx="2356048" cy="1548955"/>
            <a:chOff x="4542806" y="4414523"/>
            <a:chExt cx="2356048" cy="1548955"/>
          </a:xfrm>
        </p:grpSpPr>
        <p:sp>
          <p:nvSpPr>
            <p:cNvPr id="7" name="円形吹き出し 6"/>
            <p:cNvSpPr/>
            <p:nvPr/>
          </p:nvSpPr>
          <p:spPr>
            <a:xfrm>
              <a:off x="4542806" y="4414523"/>
              <a:ext cx="2356048" cy="1548955"/>
            </a:xfrm>
            <a:prstGeom prst="wedgeEllipseCallout">
              <a:avLst>
                <a:gd name="adj1" fmla="val 44249"/>
                <a:gd name="adj2" fmla="val 52500"/>
              </a:avLst>
            </a:prstGeom>
            <a:solidFill>
              <a:schemeClr val="bg1"/>
            </a:solidFill>
            <a:ln w="381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4994708" y="4861004"/>
              <a:ext cx="1582284" cy="646331"/>
            </a:xfrm>
            <a:prstGeom prst="rect">
              <a:avLst/>
            </a:prstGeom>
            <a:noFill/>
          </p:spPr>
          <p:txBody>
            <a:bodyPr wrap="none" rtlCol="0">
              <a:spAutoFit/>
            </a:bodyPr>
            <a:lstStyle/>
            <a:p>
              <a:r>
                <a:rPr kumimoji="1" lang="en-US" altLang="ja-JP" sz="3600" dirty="0" smtClean="0"/>
                <a:t>2035</a:t>
              </a:r>
              <a:r>
                <a:rPr kumimoji="1" lang="ja-JP" altLang="en-US" sz="3600" dirty="0" smtClean="0"/>
                <a:t>年</a:t>
              </a:r>
              <a:endParaRPr kumimoji="1" lang="ja-JP" altLang="en-US" sz="3600" dirty="0"/>
            </a:p>
          </p:txBody>
        </p:sp>
      </p:grpSp>
      <p:sp>
        <p:nvSpPr>
          <p:cNvPr id="2" name="スライド番号プレースホルダー 1"/>
          <p:cNvSpPr>
            <a:spLocks noGrp="1"/>
          </p:cNvSpPr>
          <p:nvPr>
            <p:ph type="sldNum" sz="quarter" idx="12"/>
          </p:nvPr>
        </p:nvSpPr>
        <p:spPr/>
        <p:txBody>
          <a:bodyPr/>
          <a:lstStyle/>
          <a:p>
            <a:fld id="{61F6FC56-51BB-EE4A-AA11-EB67CBAEB284}" type="slidenum">
              <a:rPr kumimoji="1" lang="ja-JP" altLang="en-US" smtClean="0"/>
              <a:t>31</a:t>
            </a:fld>
            <a:endParaRPr kumimoji="1" lang="ja-JP" altLang="en-US"/>
          </a:p>
        </p:txBody>
      </p:sp>
    </p:spTree>
    <p:extLst>
      <p:ext uri="{BB962C8B-B14F-4D97-AF65-F5344CB8AC3E}">
        <p14:creationId xmlns:p14="http://schemas.microsoft.com/office/powerpoint/2010/main" val="339954903"/>
      </p:ext>
    </p:extLst>
  </p:cSld>
  <p:clrMapOvr>
    <a:masterClrMapping/>
  </p:clrMapOvr>
  <mc:AlternateContent xmlns:mc="http://schemas.openxmlformats.org/markup-compatibility/2006" xmlns:p14="http://schemas.microsoft.com/office/powerpoint/2010/main">
    <mc:Choice Requires="p14">
      <p:transition spd="slow" p14:dur="2000" advTm="28630"/>
    </mc:Choice>
    <mc:Fallback xmlns="">
      <p:transition xmlns:p14="http://schemas.microsoft.com/office/powerpoint/2010/main" spd="slow" advTm="2863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37515" y="1221009"/>
            <a:ext cx="5731027"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a:xfrm>
            <a:off x="439593" y="274638"/>
            <a:ext cx="7335449" cy="1143000"/>
          </a:xfrm>
        </p:spPr>
        <p:txBody>
          <a:bodyPr>
            <a:normAutofit/>
          </a:bodyPr>
          <a:lstStyle/>
          <a:p>
            <a:pPr algn="l"/>
            <a:r>
              <a:rPr lang="ja-JP" altLang="en-US" dirty="0" smtClean="0"/>
              <a:t>需給予測</a:t>
            </a:r>
            <a:r>
              <a:rPr lang="en-US" altLang="ja-JP" dirty="0" smtClean="0"/>
              <a:t>-</a:t>
            </a:r>
            <a:r>
              <a:rPr lang="ja-JP" altLang="en-US" dirty="0" smtClean="0"/>
              <a:t>需要</a:t>
            </a:r>
            <a:r>
              <a:rPr lang="en-US" altLang="ja-JP" dirty="0" smtClean="0"/>
              <a:t>-</a:t>
            </a:r>
            <a:endParaRPr kumimoji="1" lang="ja-JP" altLang="en-US" dirty="0"/>
          </a:p>
        </p:txBody>
      </p:sp>
      <p:sp>
        <p:nvSpPr>
          <p:cNvPr id="3" name="コンテンツ プレースホルダー 2"/>
          <p:cNvSpPr>
            <a:spLocks noGrp="1"/>
          </p:cNvSpPr>
          <p:nvPr>
            <p:ph idx="1"/>
          </p:nvPr>
        </p:nvSpPr>
        <p:spPr>
          <a:xfrm>
            <a:off x="605055" y="3115363"/>
            <a:ext cx="7353240" cy="3459315"/>
          </a:xfrm>
        </p:spPr>
        <p:txBody>
          <a:bodyPr>
            <a:normAutofit fontScale="92500" lnSpcReduction="10000"/>
          </a:bodyPr>
          <a:lstStyle/>
          <a:p>
            <a:pPr marL="742950" indent="-742950">
              <a:buFont typeface="+mj-lt"/>
              <a:buAutoNum type="arabicParenR"/>
            </a:pPr>
            <a:r>
              <a:rPr lang="ja-JP" altLang="en-US" sz="3600" dirty="0" smtClean="0"/>
              <a:t>全日本墓園協会方式　　</a:t>
            </a:r>
            <a:r>
              <a:rPr lang="en-US" altLang="ja-JP" sz="3600" dirty="0" smtClean="0"/>
              <a:t> </a:t>
            </a:r>
            <a:r>
              <a:rPr lang="en-US" altLang="ja-JP" sz="2600" dirty="0" smtClean="0">
                <a:solidFill>
                  <a:srgbClr val="FF0000"/>
                </a:solidFill>
              </a:rPr>
              <a:t>①</a:t>
            </a:r>
            <a:r>
              <a:rPr lang="ja-JP" altLang="en-US" sz="2600" dirty="0" smtClean="0"/>
              <a:t>＆</a:t>
            </a:r>
            <a:r>
              <a:rPr lang="en-US" altLang="ja-JP" sz="2600" dirty="0" smtClean="0">
                <a:solidFill>
                  <a:srgbClr val="0000FF"/>
                </a:solidFill>
              </a:rPr>
              <a:t>②</a:t>
            </a:r>
          </a:p>
          <a:p>
            <a:pPr marL="742950" indent="-742950">
              <a:buFont typeface="+mj-lt"/>
              <a:buAutoNum type="arabicParenR"/>
            </a:pPr>
            <a:r>
              <a:rPr lang="ja-JP" altLang="en-US" sz="3600" dirty="0" smtClean="0"/>
              <a:t>大阪府方式　　　　　　　　</a:t>
            </a:r>
            <a:r>
              <a:rPr lang="en-US" altLang="ja-JP" sz="3600" dirty="0" smtClean="0"/>
              <a:t> </a:t>
            </a:r>
            <a:r>
              <a:rPr lang="en-US" altLang="ja-JP" sz="2600" dirty="0" smtClean="0">
                <a:solidFill>
                  <a:srgbClr val="FF0000"/>
                </a:solidFill>
              </a:rPr>
              <a:t>①</a:t>
            </a:r>
            <a:r>
              <a:rPr lang="ja-JP" altLang="en-US" sz="2600" dirty="0"/>
              <a:t>＆</a:t>
            </a:r>
            <a:r>
              <a:rPr lang="en-US" altLang="ja-JP" sz="2600" dirty="0">
                <a:solidFill>
                  <a:srgbClr val="0000FF"/>
                </a:solidFill>
              </a:rPr>
              <a:t>②</a:t>
            </a:r>
            <a:endParaRPr lang="en-US" altLang="ja-JP" sz="2600" dirty="0"/>
          </a:p>
          <a:p>
            <a:pPr marL="742950" indent="-742950">
              <a:buFont typeface="+mj-lt"/>
              <a:buAutoNum type="arabicParenR"/>
            </a:pPr>
            <a:r>
              <a:rPr lang="ja-JP" altLang="en-US" sz="3600" dirty="0" smtClean="0"/>
              <a:t>横田方式　　　　　　　　　 </a:t>
            </a:r>
            <a:r>
              <a:rPr lang="en-US" altLang="ja-JP" sz="3600" dirty="0" smtClean="0"/>
              <a:t> </a:t>
            </a:r>
            <a:r>
              <a:rPr lang="en-US" altLang="ja-JP" sz="2600" dirty="0" smtClean="0">
                <a:solidFill>
                  <a:srgbClr val="FF0000"/>
                </a:solidFill>
              </a:rPr>
              <a:t>①</a:t>
            </a:r>
            <a:r>
              <a:rPr lang="ja-JP" altLang="en-US" sz="2600" dirty="0"/>
              <a:t>＆</a:t>
            </a:r>
            <a:r>
              <a:rPr lang="en-US" altLang="ja-JP" sz="2600" dirty="0">
                <a:solidFill>
                  <a:srgbClr val="0000FF"/>
                </a:solidFill>
              </a:rPr>
              <a:t>②</a:t>
            </a:r>
            <a:endParaRPr lang="en-US" altLang="ja-JP" sz="2600" dirty="0"/>
          </a:p>
          <a:p>
            <a:pPr marL="742950" indent="-742950">
              <a:buFont typeface="+mj-lt"/>
              <a:buAutoNum type="arabicParenR"/>
            </a:pPr>
            <a:r>
              <a:rPr lang="ja-JP" altLang="en-US" sz="3600" dirty="0" smtClean="0"/>
              <a:t>墓地増加率による推定　</a:t>
            </a:r>
            <a:r>
              <a:rPr lang="en-US" altLang="ja-JP" sz="3600" dirty="0" smtClean="0"/>
              <a:t> </a:t>
            </a:r>
            <a:r>
              <a:rPr lang="en-US" altLang="ja-JP" sz="2600" dirty="0" smtClean="0">
                <a:solidFill>
                  <a:srgbClr val="FF0000"/>
                </a:solidFill>
              </a:rPr>
              <a:t>①</a:t>
            </a:r>
            <a:r>
              <a:rPr lang="ja-JP" altLang="en-US" sz="2600" dirty="0"/>
              <a:t>＆</a:t>
            </a:r>
            <a:r>
              <a:rPr lang="en-US" altLang="ja-JP" sz="2600" dirty="0">
                <a:solidFill>
                  <a:srgbClr val="0000FF"/>
                </a:solidFill>
              </a:rPr>
              <a:t>②</a:t>
            </a:r>
            <a:endParaRPr lang="en-US" altLang="ja-JP" sz="2600" dirty="0"/>
          </a:p>
          <a:p>
            <a:pPr marL="742950" indent="-742950">
              <a:buFont typeface="+mj-lt"/>
              <a:buAutoNum type="arabicParenR"/>
            </a:pPr>
            <a:r>
              <a:rPr lang="ja-JP" altLang="en-US" sz="3600" dirty="0" smtClean="0"/>
              <a:t>簡易予測式　　</a:t>
            </a:r>
            <a:r>
              <a:rPr lang="en-US" altLang="ja-JP" sz="3600" dirty="0" smtClean="0"/>
              <a:t>             </a:t>
            </a:r>
            <a:r>
              <a:rPr lang="en-US" altLang="ja-JP" sz="3600" dirty="0"/>
              <a:t> </a:t>
            </a:r>
            <a:r>
              <a:rPr lang="en-US" altLang="ja-JP" sz="3600" dirty="0" smtClean="0"/>
              <a:t> </a:t>
            </a:r>
            <a:r>
              <a:rPr lang="en-US" altLang="ja-JP" sz="3000" dirty="0" smtClean="0">
                <a:solidFill>
                  <a:srgbClr val="FF0000"/>
                </a:solidFill>
              </a:rPr>
              <a:t>①</a:t>
            </a:r>
            <a:r>
              <a:rPr lang="ja-JP" altLang="en-US" sz="3000" dirty="0" smtClean="0">
                <a:solidFill>
                  <a:srgbClr val="FF0000"/>
                </a:solidFill>
              </a:rPr>
              <a:t>のみ</a:t>
            </a:r>
            <a:endParaRPr lang="en-US" altLang="ja-JP" sz="3600" dirty="0" smtClean="0">
              <a:solidFill>
                <a:srgbClr val="FF0000"/>
              </a:solidFill>
            </a:endParaRPr>
          </a:p>
          <a:p>
            <a:pPr marL="0" indent="0">
              <a:buNone/>
            </a:pPr>
            <a:r>
              <a:rPr lang="en-US" altLang="ja-JP" sz="3600" dirty="0" smtClean="0"/>
              <a:t>                                         </a:t>
            </a:r>
          </a:p>
          <a:p>
            <a:pPr marL="0" indent="0">
              <a:buNone/>
            </a:pPr>
            <a:endParaRPr lang="ja-JP" altLang="en-US" sz="3600" dirty="0"/>
          </a:p>
        </p:txBody>
      </p:sp>
      <p:sp>
        <p:nvSpPr>
          <p:cNvPr id="4" name="スライド番号プレースホルダー 3"/>
          <p:cNvSpPr>
            <a:spLocks noGrp="1"/>
          </p:cNvSpPr>
          <p:nvPr>
            <p:ph type="sldNum" sz="quarter" idx="12"/>
          </p:nvPr>
        </p:nvSpPr>
        <p:spPr/>
        <p:txBody>
          <a:bodyPr/>
          <a:lstStyle/>
          <a:p>
            <a:fld id="{D235492C-57CB-1E43-8014-2539370A9343}" type="slidenum">
              <a:rPr kumimoji="1" lang="ja-JP" altLang="en-US" smtClean="0"/>
              <a:t>32</a:t>
            </a:fld>
            <a:endParaRPr kumimoji="1" lang="ja-JP" altLang="en-US"/>
          </a:p>
        </p:txBody>
      </p:sp>
      <p:sp>
        <p:nvSpPr>
          <p:cNvPr id="5" name="テキスト ボックス 4"/>
          <p:cNvSpPr txBox="1"/>
          <p:nvPr/>
        </p:nvSpPr>
        <p:spPr>
          <a:xfrm>
            <a:off x="1569536" y="1525258"/>
            <a:ext cx="6746158" cy="1384995"/>
          </a:xfrm>
          <a:prstGeom prst="rect">
            <a:avLst/>
          </a:prstGeom>
          <a:noFill/>
        </p:spPr>
        <p:txBody>
          <a:bodyPr wrap="none" rtlCol="0">
            <a:spAutoFit/>
          </a:bodyPr>
          <a:lstStyle/>
          <a:p>
            <a:r>
              <a:rPr kumimoji="1" lang="en-US" altLang="ja-JP" sz="2800" dirty="0" smtClean="0">
                <a:solidFill>
                  <a:srgbClr val="FF6600"/>
                </a:solidFill>
              </a:rPr>
              <a:t>①</a:t>
            </a:r>
            <a:r>
              <a:rPr kumimoji="1" lang="ja-JP" altLang="en-US" sz="2800" dirty="0" smtClean="0"/>
              <a:t>国勢調査などから得られる既存のデータ</a:t>
            </a:r>
            <a:endParaRPr kumimoji="1" lang="en-US" altLang="ja-JP" sz="2800" dirty="0" smtClean="0"/>
          </a:p>
          <a:p>
            <a:endParaRPr lang="en-US" altLang="ja-JP" sz="2800" dirty="0" smtClean="0"/>
          </a:p>
          <a:p>
            <a:r>
              <a:rPr lang="en-US" altLang="ja-JP" sz="2800" dirty="0" smtClean="0">
                <a:solidFill>
                  <a:srgbClr val="0000FF"/>
                </a:solidFill>
              </a:rPr>
              <a:t>②</a:t>
            </a:r>
            <a:r>
              <a:rPr lang="ja-JP" altLang="en-US" sz="2800" dirty="0" smtClean="0"/>
              <a:t>アンケート調査などで独自に得るデータ</a:t>
            </a:r>
            <a:endParaRPr kumimoji="1" lang="ja-JP" altLang="en-US" sz="2800" dirty="0"/>
          </a:p>
        </p:txBody>
      </p:sp>
      <p:sp>
        <p:nvSpPr>
          <p:cNvPr id="6" name="角丸四角形 5"/>
          <p:cNvSpPr/>
          <p:nvPr/>
        </p:nvSpPr>
        <p:spPr>
          <a:xfrm>
            <a:off x="439592" y="1525258"/>
            <a:ext cx="1129943" cy="1384995"/>
          </a:xfrm>
          <a:prstGeom prst="round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000" dirty="0" smtClean="0">
                <a:solidFill>
                  <a:schemeClr val="tx1"/>
                </a:solidFill>
              </a:rPr>
              <a:t>必要なデータ</a:t>
            </a:r>
            <a:endParaRPr kumimoji="1" lang="ja-JP" altLang="en-US" sz="2000" dirty="0">
              <a:solidFill>
                <a:schemeClr val="tx1"/>
              </a:solidFill>
            </a:endParaRPr>
          </a:p>
        </p:txBody>
      </p:sp>
      <p:sp>
        <p:nvSpPr>
          <p:cNvPr id="9" name="角丸四角形 8"/>
          <p:cNvSpPr/>
          <p:nvPr/>
        </p:nvSpPr>
        <p:spPr>
          <a:xfrm>
            <a:off x="439593" y="1525258"/>
            <a:ext cx="7893496" cy="1384995"/>
          </a:xfrm>
          <a:prstGeom prst="roundRect">
            <a:avLst/>
          </a:prstGeom>
          <a:no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05055" y="5336902"/>
            <a:ext cx="6742300" cy="546551"/>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6600"/>
              </a:solidFill>
            </a:endParaRPr>
          </a:p>
        </p:txBody>
      </p:sp>
    </p:spTree>
    <p:custDataLst>
      <p:tags r:id="rId1"/>
    </p:custDataLst>
    <p:extLst>
      <p:ext uri="{BB962C8B-B14F-4D97-AF65-F5344CB8AC3E}">
        <p14:creationId xmlns:p14="http://schemas.microsoft.com/office/powerpoint/2010/main" val="486059270"/>
      </p:ext>
    </p:extLst>
  </p:cSld>
  <p:clrMapOvr>
    <a:masterClrMapping/>
  </p:clrMapOvr>
  <mc:AlternateContent xmlns:mc="http://schemas.openxmlformats.org/markup-compatibility/2006" xmlns:p14="http://schemas.microsoft.com/office/powerpoint/2010/main">
    <mc:Choice Requires="p14">
      <p:transition spd="slow" p14:dur="2000" advTm="40700"/>
    </mc:Choice>
    <mc:Fallback xmlns="">
      <p:transition xmlns:p14="http://schemas.microsoft.com/office/powerpoint/2010/main" spd="slow" advTm="407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グラフ 14"/>
          <p:cNvGraphicFramePr>
            <a:graphicFrameLocks/>
          </p:cNvGraphicFramePr>
          <p:nvPr>
            <p:extLst>
              <p:ext uri="{D42A27DB-BD31-4B8C-83A1-F6EECF244321}">
                <p14:modId xmlns:p14="http://schemas.microsoft.com/office/powerpoint/2010/main" val="1191796441"/>
              </p:ext>
            </p:extLst>
          </p:nvPr>
        </p:nvGraphicFramePr>
        <p:xfrm>
          <a:off x="4615639" y="1717446"/>
          <a:ext cx="4345803" cy="3197229"/>
        </p:xfrm>
        <a:graphic>
          <a:graphicData uri="http://schemas.openxmlformats.org/drawingml/2006/chart">
            <c:chart xmlns:c="http://schemas.openxmlformats.org/drawingml/2006/chart" xmlns:r="http://schemas.openxmlformats.org/officeDocument/2006/relationships" r:id="rId4"/>
          </a:graphicData>
        </a:graphic>
      </p:graphicFrame>
      <p:cxnSp>
        <p:nvCxnSpPr>
          <p:cNvPr id="8" name="直線コネクタ 7"/>
          <p:cNvCxnSpPr/>
          <p:nvPr/>
        </p:nvCxnSpPr>
        <p:spPr>
          <a:xfrm>
            <a:off x="-37515" y="1221009"/>
            <a:ext cx="5731027"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a:xfrm>
            <a:off x="165101" y="274638"/>
            <a:ext cx="8656654" cy="1143000"/>
          </a:xfrm>
        </p:spPr>
        <p:txBody>
          <a:bodyPr>
            <a:noAutofit/>
          </a:bodyPr>
          <a:lstStyle/>
          <a:p>
            <a:pPr algn="l"/>
            <a:r>
              <a:rPr lang="en-US" altLang="ja-JP" sz="3600" dirty="0" smtClean="0"/>
              <a:t> 2035</a:t>
            </a:r>
            <a:r>
              <a:rPr lang="ja-JP" altLang="en-US" sz="3600" dirty="0" smtClean="0"/>
              <a:t>年までの累計墓地需要数</a:t>
            </a:r>
            <a:r>
              <a:rPr lang="ja-JP" altLang="en-US" sz="3200" dirty="0" smtClean="0"/>
              <a:t>（簡易予測式）</a:t>
            </a:r>
            <a:endParaRPr kumimoji="1" lang="ja-JP" altLang="en-US" sz="2800" dirty="0"/>
          </a:p>
        </p:txBody>
      </p:sp>
      <p:sp>
        <p:nvSpPr>
          <p:cNvPr id="10" name="テキスト ボックス 9"/>
          <p:cNvSpPr txBox="1"/>
          <p:nvPr/>
        </p:nvSpPr>
        <p:spPr>
          <a:xfrm>
            <a:off x="605055" y="5467863"/>
            <a:ext cx="1073245" cy="523220"/>
          </a:xfrm>
          <a:prstGeom prst="rect">
            <a:avLst/>
          </a:prstGeom>
          <a:noFill/>
        </p:spPr>
        <p:txBody>
          <a:bodyPr wrap="square" rtlCol="0">
            <a:spAutoFit/>
          </a:bodyPr>
          <a:lstStyle/>
          <a:p>
            <a:pPr algn="ctr"/>
            <a:r>
              <a:rPr lang="ja-JP" altLang="en-US" sz="2800" dirty="0" smtClean="0">
                <a:solidFill>
                  <a:srgbClr val="FFFFFF"/>
                </a:solidFill>
              </a:rPr>
              <a:t>仮説</a:t>
            </a:r>
            <a:endParaRPr kumimoji="1" lang="ja-JP" altLang="en-US" sz="2800" dirty="0">
              <a:solidFill>
                <a:srgbClr val="FFFFFF"/>
              </a:solidFill>
            </a:endParaRPr>
          </a:p>
        </p:txBody>
      </p:sp>
      <p:sp>
        <p:nvSpPr>
          <p:cNvPr id="9" name="コンテンツ プレースホルダー 2"/>
          <p:cNvSpPr>
            <a:spLocks noGrp="1"/>
          </p:cNvSpPr>
          <p:nvPr>
            <p:ph idx="1"/>
          </p:nvPr>
        </p:nvSpPr>
        <p:spPr>
          <a:xfrm>
            <a:off x="165100" y="1600200"/>
            <a:ext cx="8656654" cy="3435770"/>
          </a:xfrm>
        </p:spPr>
        <p:txBody>
          <a:bodyPr>
            <a:normAutofit/>
          </a:bodyPr>
          <a:lstStyle/>
          <a:p>
            <a:pPr marL="0" indent="0">
              <a:buNone/>
            </a:pPr>
            <a:r>
              <a:rPr lang="en-US" altLang="ja-JP" sz="2800" dirty="0" smtClean="0"/>
              <a:t>①</a:t>
            </a:r>
            <a:r>
              <a:rPr lang="en-US" altLang="ja-JP" sz="2800" dirty="0"/>
              <a:t> </a:t>
            </a:r>
            <a:r>
              <a:rPr lang="ja-JP" altLang="en-US" sz="2800" dirty="0" smtClean="0"/>
              <a:t>総人口</a:t>
            </a:r>
            <a:r>
              <a:rPr lang="en-US" altLang="ja-JP" sz="2800" dirty="0" smtClean="0"/>
              <a:t>×13÷10,000</a:t>
            </a:r>
          </a:p>
          <a:p>
            <a:pPr marL="0" indent="0">
              <a:buNone/>
            </a:pPr>
            <a:r>
              <a:rPr kumimoji="1" lang="en-US" altLang="ja-JP" sz="2800" dirty="0" smtClean="0"/>
              <a:t>② </a:t>
            </a:r>
            <a:r>
              <a:rPr kumimoji="1" lang="ja-JP" altLang="en-US" sz="2800" dirty="0" smtClean="0"/>
              <a:t>総世帯数</a:t>
            </a:r>
            <a:r>
              <a:rPr kumimoji="1" lang="en-US" altLang="ja-JP" sz="2800" dirty="0" smtClean="0"/>
              <a:t>×4÷1,000</a:t>
            </a:r>
          </a:p>
          <a:p>
            <a:pPr marL="0" indent="0">
              <a:buNone/>
            </a:pPr>
            <a:r>
              <a:rPr kumimoji="1" lang="en-US" altLang="ja-JP" sz="2800" dirty="0" smtClean="0"/>
              <a:t>③ </a:t>
            </a:r>
            <a:r>
              <a:rPr kumimoji="1" lang="ja-JP" altLang="en-US" sz="2800" dirty="0" smtClean="0"/>
              <a:t>死亡者数</a:t>
            </a:r>
            <a:r>
              <a:rPr kumimoji="1" lang="en-US" altLang="ja-JP" sz="2800" dirty="0" smtClean="0"/>
              <a:t>×0.2</a:t>
            </a:r>
          </a:p>
          <a:p>
            <a:pPr marL="0" indent="0">
              <a:buNone/>
            </a:pPr>
            <a:endParaRPr lang="en-US" altLang="ja-JP" sz="2800" dirty="0" smtClean="0"/>
          </a:p>
          <a:p>
            <a:pPr marL="0" indent="0">
              <a:buNone/>
            </a:pPr>
            <a:r>
              <a:rPr kumimoji="1" lang="ja-JP" altLang="en-US" sz="2800" dirty="0" smtClean="0"/>
              <a:t>・</a:t>
            </a:r>
            <a:r>
              <a:rPr kumimoji="1" lang="en-US" altLang="ja-JP" sz="2800" dirty="0" smtClean="0"/>
              <a:t>①②③</a:t>
            </a:r>
            <a:r>
              <a:rPr kumimoji="1" lang="ja-JP" altLang="en-US" sz="2800" dirty="0" smtClean="0"/>
              <a:t>の平均を累計</a:t>
            </a:r>
            <a:endParaRPr kumimoji="1" lang="en-US" altLang="ja-JP" sz="2800" dirty="0" smtClean="0"/>
          </a:p>
          <a:p>
            <a:endParaRPr lang="en-US" altLang="ja-JP" dirty="0"/>
          </a:p>
          <a:p>
            <a:pPr marL="0" indent="0">
              <a:buNone/>
            </a:pPr>
            <a:endParaRPr lang="en-US" altLang="ja-JP" dirty="0"/>
          </a:p>
          <a:p>
            <a:pPr marL="0" indent="0">
              <a:buNone/>
            </a:pPr>
            <a:endParaRPr kumimoji="1" lang="ja-JP" altLang="en-US" dirty="0"/>
          </a:p>
        </p:txBody>
      </p:sp>
      <p:sp>
        <p:nvSpPr>
          <p:cNvPr id="13" name="テキスト ボックス 12"/>
          <p:cNvSpPr txBox="1"/>
          <p:nvPr/>
        </p:nvSpPr>
        <p:spPr>
          <a:xfrm>
            <a:off x="71522" y="6216348"/>
            <a:ext cx="6122189" cy="584776"/>
          </a:xfrm>
          <a:prstGeom prst="rect">
            <a:avLst/>
          </a:prstGeom>
          <a:noFill/>
        </p:spPr>
        <p:txBody>
          <a:bodyPr wrap="none" rtlCol="0">
            <a:spAutoFit/>
          </a:bodyPr>
          <a:lstStyle/>
          <a:p>
            <a:pPr algn="r"/>
            <a:r>
              <a:rPr lang="en-US" altLang="ja-JP" sz="1600" dirty="0" smtClean="0"/>
              <a:t>※</a:t>
            </a:r>
            <a:r>
              <a:rPr lang="ja-JP" altLang="en-US" sz="1600" dirty="0" smtClean="0"/>
              <a:t>総人口、総世帯数、死亡者数・・・人口問題研究所の推計より算出</a:t>
            </a:r>
            <a:endParaRPr lang="en-US" altLang="ja-JP" sz="1600" dirty="0" smtClean="0"/>
          </a:p>
          <a:p>
            <a:pPr algn="r"/>
            <a:endParaRPr kumimoji="1" lang="ja-JP" altLang="en-US" sz="1600" dirty="0"/>
          </a:p>
        </p:txBody>
      </p:sp>
      <p:sp>
        <p:nvSpPr>
          <p:cNvPr id="11" name="下矢印 10"/>
          <p:cNvSpPr/>
          <p:nvPr/>
        </p:nvSpPr>
        <p:spPr>
          <a:xfrm>
            <a:off x="2073117" y="4546113"/>
            <a:ext cx="2358571" cy="489857"/>
          </a:xfrm>
          <a:prstGeom prst="downArrow">
            <a:avLst/>
          </a:prstGeom>
          <a:solidFill>
            <a:schemeClr val="bg2">
              <a:lumMod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 name="テキスト ボックス 2"/>
          <p:cNvSpPr txBox="1"/>
          <p:nvPr/>
        </p:nvSpPr>
        <p:spPr>
          <a:xfrm>
            <a:off x="6193711" y="1233531"/>
            <a:ext cx="2628043" cy="307777"/>
          </a:xfrm>
          <a:prstGeom prst="rect">
            <a:avLst/>
          </a:prstGeom>
          <a:noFill/>
        </p:spPr>
        <p:txBody>
          <a:bodyPr wrap="none" rtlCol="0">
            <a:spAutoFit/>
          </a:bodyPr>
          <a:lstStyle/>
          <a:p>
            <a:r>
              <a:rPr lang="en-US" altLang="ja-JP" sz="1400" dirty="0" smtClean="0"/>
              <a:t>※</a:t>
            </a:r>
            <a:r>
              <a:rPr lang="ja-JP" altLang="en-US" sz="1400" dirty="0" smtClean="0"/>
              <a:t>「宜野湾市</a:t>
            </a:r>
            <a:r>
              <a:rPr lang="ja-JP" altLang="en-US" sz="1400" dirty="0"/>
              <a:t>墓地基本</a:t>
            </a:r>
            <a:r>
              <a:rPr lang="ja-JP" altLang="en-US" sz="1400" dirty="0" smtClean="0"/>
              <a:t>計画」より</a:t>
            </a:r>
            <a:endParaRPr kumimoji="1" lang="ja-JP" altLang="en-US" sz="1400" dirty="0"/>
          </a:p>
        </p:txBody>
      </p:sp>
      <p:sp>
        <p:nvSpPr>
          <p:cNvPr id="4" name="スライド番号プレースホルダー 3"/>
          <p:cNvSpPr>
            <a:spLocks noGrp="1"/>
          </p:cNvSpPr>
          <p:nvPr>
            <p:ph type="sldNum" sz="quarter" idx="12"/>
          </p:nvPr>
        </p:nvSpPr>
        <p:spPr/>
        <p:txBody>
          <a:bodyPr/>
          <a:lstStyle/>
          <a:p>
            <a:fld id="{D235492C-57CB-1E43-8014-2539370A9343}" type="slidenum">
              <a:rPr kumimoji="1" lang="ja-JP" altLang="en-US" smtClean="0"/>
              <a:t>33</a:t>
            </a:fld>
            <a:endParaRPr kumimoji="1" lang="ja-JP" altLang="en-US" dirty="0"/>
          </a:p>
        </p:txBody>
      </p:sp>
      <p:sp>
        <p:nvSpPr>
          <p:cNvPr id="5" name="テキスト ボックス 4"/>
          <p:cNvSpPr txBox="1"/>
          <p:nvPr/>
        </p:nvSpPr>
        <p:spPr>
          <a:xfrm>
            <a:off x="165100" y="5032911"/>
            <a:ext cx="8656654" cy="1323439"/>
          </a:xfrm>
          <a:prstGeom prst="rect">
            <a:avLst/>
          </a:prstGeom>
          <a:noFill/>
        </p:spPr>
        <p:txBody>
          <a:bodyPr wrap="square" rtlCol="0">
            <a:spAutoFit/>
          </a:bodyPr>
          <a:lstStyle/>
          <a:p>
            <a:r>
              <a:rPr lang="ja-JP" altLang="en-US" sz="3200" dirty="0"/>
              <a:t>２０３５年までに、新たに</a:t>
            </a:r>
            <a:r>
              <a:rPr lang="ja-JP" altLang="en-US" sz="3200" dirty="0" smtClean="0"/>
              <a:t>約</a:t>
            </a:r>
            <a:r>
              <a:rPr lang="en-US" altLang="ja-JP" sz="4800" dirty="0" smtClean="0">
                <a:solidFill>
                  <a:srgbClr val="FF0000"/>
                </a:solidFill>
              </a:rPr>
              <a:t>7,228</a:t>
            </a:r>
            <a:r>
              <a:rPr lang="ja-JP" altLang="en-US" sz="3200" dirty="0" smtClean="0"/>
              <a:t>基</a:t>
            </a:r>
            <a:r>
              <a:rPr lang="ja-JP" altLang="en-US" sz="3200" dirty="0"/>
              <a:t>の墓が必要</a:t>
            </a:r>
            <a:endParaRPr lang="en-US" altLang="ja-JP" sz="3200" dirty="0"/>
          </a:p>
          <a:p>
            <a:endParaRPr kumimoji="1" lang="ja-JP" altLang="en-US" sz="3200" dirty="0"/>
          </a:p>
        </p:txBody>
      </p:sp>
    </p:spTree>
    <p:custDataLst>
      <p:tags r:id="rId1"/>
    </p:custDataLst>
    <p:extLst>
      <p:ext uri="{BB962C8B-B14F-4D97-AF65-F5344CB8AC3E}">
        <p14:creationId xmlns:p14="http://schemas.microsoft.com/office/powerpoint/2010/main" val="4159001323"/>
      </p:ext>
    </p:extLst>
  </p:cSld>
  <p:clrMapOvr>
    <a:masterClrMapping/>
  </p:clrMapOvr>
  <mc:AlternateContent xmlns:mc="http://schemas.openxmlformats.org/markup-compatibility/2006" xmlns:p14="http://schemas.microsoft.com/office/powerpoint/2010/main">
    <mc:Choice Requires="p14">
      <p:transition spd="slow" p14:dur="2000" advTm="23667"/>
    </mc:Choice>
    <mc:Fallback xmlns="">
      <p:transition xmlns:p14="http://schemas.microsoft.com/office/powerpoint/2010/main" spd="slow" advTm="23667"/>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37515" y="1221009"/>
            <a:ext cx="5731027"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a:xfrm>
            <a:off x="439593" y="274638"/>
            <a:ext cx="8247207" cy="1143000"/>
          </a:xfrm>
        </p:spPr>
        <p:txBody>
          <a:bodyPr>
            <a:noAutofit/>
          </a:bodyPr>
          <a:lstStyle/>
          <a:p>
            <a:pPr algn="l"/>
            <a:r>
              <a:rPr lang="en-US" altLang="ja-JP" sz="3600" dirty="0" smtClean="0"/>
              <a:t> </a:t>
            </a:r>
            <a:r>
              <a:rPr lang="ja-JP" altLang="en-US" sz="3600" dirty="0" smtClean="0"/>
              <a:t>学生アンケートによる需要予測</a:t>
            </a:r>
            <a:r>
              <a:rPr lang="ja-JP" altLang="en-US" sz="2400" dirty="0" smtClean="0"/>
              <a:t>（</a:t>
            </a:r>
            <a:r>
              <a:rPr lang="en-US" altLang="ja-JP" sz="2400" dirty="0" smtClean="0"/>
              <a:t>2035</a:t>
            </a:r>
            <a:r>
              <a:rPr lang="ja-JP" altLang="en-US" sz="2400" dirty="0" smtClean="0"/>
              <a:t>年以降）</a:t>
            </a:r>
            <a:endParaRPr kumimoji="1" lang="ja-JP" altLang="en-US" sz="1800" dirty="0"/>
          </a:p>
        </p:txBody>
      </p:sp>
      <p:sp>
        <p:nvSpPr>
          <p:cNvPr id="10" name="テキスト ボックス 9"/>
          <p:cNvSpPr txBox="1"/>
          <p:nvPr/>
        </p:nvSpPr>
        <p:spPr>
          <a:xfrm>
            <a:off x="605055" y="5467863"/>
            <a:ext cx="1073245" cy="523220"/>
          </a:xfrm>
          <a:prstGeom prst="rect">
            <a:avLst/>
          </a:prstGeom>
          <a:noFill/>
        </p:spPr>
        <p:txBody>
          <a:bodyPr wrap="square" rtlCol="0">
            <a:spAutoFit/>
          </a:bodyPr>
          <a:lstStyle/>
          <a:p>
            <a:pPr algn="ctr"/>
            <a:r>
              <a:rPr lang="ja-JP" altLang="en-US" sz="2800" dirty="0" smtClean="0">
                <a:solidFill>
                  <a:srgbClr val="FFFFFF"/>
                </a:solidFill>
              </a:rPr>
              <a:t>仮説</a:t>
            </a:r>
            <a:endParaRPr kumimoji="1" lang="ja-JP" altLang="en-US" sz="2800" dirty="0">
              <a:solidFill>
                <a:srgbClr val="FFFFFF"/>
              </a:solidFill>
            </a:endParaRPr>
          </a:p>
        </p:txBody>
      </p:sp>
      <p:sp>
        <p:nvSpPr>
          <p:cNvPr id="9" name="コンテンツ プレースホルダー 2"/>
          <p:cNvSpPr>
            <a:spLocks noGrp="1"/>
          </p:cNvSpPr>
          <p:nvPr>
            <p:ph idx="1"/>
          </p:nvPr>
        </p:nvSpPr>
        <p:spPr>
          <a:xfrm>
            <a:off x="165100" y="1572280"/>
            <a:ext cx="8656654" cy="4390883"/>
          </a:xfrm>
        </p:spPr>
        <p:txBody>
          <a:bodyPr>
            <a:normAutofit/>
          </a:bodyPr>
          <a:lstStyle/>
          <a:p>
            <a:pPr marL="0" indent="0">
              <a:buNone/>
            </a:pPr>
            <a:r>
              <a:rPr lang="ja-JP" altLang="en-US" sz="2800" dirty="0" smtClean="0"/>
              <a:t>つくば市に永住すると仮定した場合、</a:t>
            </a:r>
            <a:endParaRPr lang="en-US" altLang="ja-JP" sz="2800" dirty="0" smtClean="0"/>
          </a:p>
          <a:p>
            <a:pPr marL="0" indent="0">
              <a:buNone/>
            </a:pPr>
            <a:r>
              <a:rPr lang="ja-JP" altLang="en-US" sz="2800" dirty="0" smtClean="0"/>
              <a:t>　　　つくば市にお墓が欲しいと答えた人・・・</a:t>
            </a:r>
            <a:r>
              <a:rPr lang="en-US" altLang="ja-JP" sz="3600" dirty="0" smtClean="0">
                <a:solidFill>
                  <a:srgbClr val="FF0000"/>
                </a:solidFill>
              </a:rPr>
              <a:t>20</a:t>
            </a:r>
            <a:r>
              <a:rPr lang="en-US" altLang="ja-JP" sz="3600" dirty="0" smtClean="0"/>
              <a:t>/183</a:t>
            </a:r>
            <a:r>
              <a:rPr lang="ja-JP" altLang="en-US" sz="3600" dirty="0" smtClean="0"/>
              <a:t>人</a:t>
            </a:r>
            <a:endParaRPr lang="en-US" altLang="ja-JP" sz="3600" dirty="0" smtClean="0"/>
          </a:p>
          <a:p>
            <a:pPr marL="0" indent="0">
              <a:buNone/>
            </a:pPr>
            <a:endParaRPr lang="en-US" altLang="ja-JP" sz="2800" dirty="0"/>
          </a:p>
          <a:p>
            <a:pPr marL="0" indent="0">
              <a:buNone/>
            </a:pPr>
            <a:r>
              <a:rPr kumimoji="1" lang="ja-JP" altLang="en-US" dirty="0" smtClean="0"/>
              <a:t>（</a:t>
            </a:r>
            <a:r>
              <a:rPr kumimoji="1" lang="en-US" altLang="ja-JP" dirty="0" smtClean="0"/>
              <a:t>20÷183</a:t>
            </a:r>
            <a:r>
              <a:rPr kumimoji="1" lang="ja-JP" altLang="en-US" dirty="0" smtClean="0"/>
              <a:t>）</a:t>
            </a:r>
            <a:r>
              <a:rPr kumimoji="1" lang="en-US" altLang="ja-JP" dirty="0" smtClean="0"/>
              <a:t>×</a:t>
            </a:r>
            <a:r>
              <a:rPr lang="en-US" altLang="ja-JP" dirty="0" smtClean="0"/>
              <a:t>2,680</a:t>
            </a:r>
            <a:r>
              <a:rPr kumimoji="1" lang="ja-JP" altLang="en-US" sz="2400" dirty="0" smtClean="0"/>
              <a:t>（</a:t>
            </a:r>
            <a:r>
              <a:rPr kumimoji="1" lang="en-US" altLang="ja-JP" sz="2400" dirty="0" smtClean="0"/>
              <a:t>2035</a:t>
            </a:r>
            <a:r>
              <a:rPr kumimoji="1" lang="ja-JP" altLang="en-US" sz="2400" dirty="0" smtClean="0"/>
              <a:t>年の推計死亡者数）＝約</a:t>
            </a:r>
            <a:r>
              <a:rPr kumimoji="1" lang="en-US" altLang="ja-JP" sz="4400" dirty="0" smtClean="0">
                <a:solidFill>
                  <a:srgbClr val="FF0000"/>
                </a:solidFill>
              </a:rPr>
              <a:t>293</a:t>
            </a:r>
            <a:endParaRPr lang="en-US" altLang="ja-JP" sz="2400" dirty="0">
              <a:solidFill>
                <a:srgbClr val="FF0000"/>
              </a:solidFill>
            </a:endParaRPr>
          </a:p>
          <a:p>
            <a:pPr marL="0" indent="0">
              <a:buNone/>
            </a:pPr>
            <a:endParaRPr kumimoji="1" lang="en-US" altLang="ja-JP" sz="2400" dirty="0" smtClean="0"/>
          </a:p>
          <a:p>
            <a:pPr marL="0" indent="0">
              <a:buNone/>
            </a:pPr>
            <a:endParaRPr lang="en-US" altLang="ja-JP" sz="2400" dirty="0"/>
          </a:p>
          <a:p>
            <a:pPr marL="0" indent="0" algn="ctr">
              <a:buNone/>
            </a:pPr>
            <a:r>
              <a:rPr lang="ja-JP" altLang="en-US" sz="3600" dirty="0" smtClean="0"/>
              <a:t>２０３５年以降、年間約</a:t>
            </a:r>
            <a:r>
              <a:rPr lang="en-US" altLang="en-US" sz="4400" dirty="0" smtClean="0">
                <a:solidFill>
                  <a:srgbClr val="FF0000"/>
                </a:solidFill>
              </a:rPr>
              <a:t>293</a:t>
            </a:r>
            <a:r>
              <a:rPr lang="ja-JP" altLang="en-US" sz="3600" dirty="0" smtClean="0"/>
              <a:t>基の墓が必要</a:t>
            </a:r>
            <a:endParaRPr kumimoji="1" lang="en-US" altLang="ja-JP" sz="3600" dirty="0" smtClean="0"/>
          </a:p>
        </p:txBody>
      </p:sp>
      <p:sp>
        <p:nvSpPr>
          <p:cNvPr id="11" name="下矢印 10"/>
          <p:cNvSpPr/>
          <p:nvPr/>
        </p:nvSpPr>
        <p:spPr>
          <a:xfrm>
            <a:off x="4514226" y="4373035"/>
            <a:ext cx="2358571" cy="489857"/>
          </a:xfrm>
          <a:prstGeom prst="downArrow">
            <a:avLst/>
          </a:prstGeom>
          <a:solidFill>
            <a:schemeClr val="bg2">
              <a:lumMod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4" name="スライド番号プレースホルダー 3"/>
          <p:cNvSpPr>
            <a:spLocks noGrp="1"/>
          </p:cNvSpPr>
          <p:nvPr>
            <p:ph type="sldNum" sz="quarter" idx="12"/>
          </p:nvPr>
        </p:nvSpPr>
        <p:spPr/>
        <p:txBody>
          <a:bodyPr/>
          <a:lstStyle/>
          <a:p>
            <a:fld id="{D235492C-57CB-1E43-8014-2539370A9343}" type="slidenum">
              <a:rPr kumimoji="1" lang="ja-JP" altLang="en-US" smtClean="0"/>
              <a:t>34</a:t>
            </a:fld>
            <a:endParaRPr kumimoji="1" lang="ja-JP" altLang="en-US" dirty="0"/>
          </a:p>
        </p:txBody>
      </p:sp>
      <p:sp>
        <p:nvSpPr>
          <p:cNvPr id="12" name="テキスト ボックス 11"/>
          <p:cNvSpPr txBox="1"/>
          <p:nvPr/>
        </p:nvSpPr>
        <p:spPr>
          <a:xfrm>
            <a:off x="439593" y="6187073"/>
            <a:ext cx="3707265" cy="338554"/>
          </a:xfrm>
          <a:prstGeom prst="rect">
            <a:avLst/>
          </a:prstGeom>
          <a:noFill/>
        </p:spPr>
        <p:txBody>
          <a:bodyPr wrap="none" rtlCol="0">
            <a:spAutoFit/>
          </a:bodyPr>
          <a:lstStyle/>
          <a:p>
            <a:pPr algn="r"/>
            <a:r>
              <a:rPr lang="en-US" altLang="ja-JP" sz="1600" dirty="0" smtClean="0"/>
              <a:t>※</a:t>
            </a:r>
            <a:r>
              <a:rPr lang="ja-JP" altLang="en-US" sz="1600" dirty="0" smtClean="0"/>
              <a:t>アンケート回答者の平均年齢：約２０歳</a:t>
            </a:r>
            <a:endParaRPr kumimoji="1" lang="ja-JP" altLang="en-US" sz="1600" dirty="0"/>
          </a:p>
        </p:txBody>
      </p:sp>
    </p:spTree>
    <p:custDataLst>
      <p:tags r:id="rId1"/>
    </p:custDataLst>
    <p:extLst>
      <p:ext uri="{BB962C8B-B14F-4D97-AF65-F5344CB8AC3E}">
        <p14:creationId xmlns:p14="http://schemas.microsoft.com/office/powerpoint/2010/main" val="149327680"/>
      </p:ext>
    </p:extLst>
  </p:cSld>
  <p:clrMapOvr>
    <a:masterClrMapping/>
  </p:clrMapOvr>
  <mc:AlternateContent xmlns:mc="http://schemas.openxmlformats.org/markup-compatibility/2006" xmlns:p14="http://schemas.microsoft.com/office/powerpoint/2010/main">
    <mc:Choice Requires="p14">
      <p:transition spd="slow" p14:dur="2000" advTm="27436"/>
    </mc:Choice>
    <mc:Fallback xmlns="">
      <p:transition xmlns:p14="http://schemas.microsoft.com/office/powerpoint/2010/main" spd="slow" advTm="27436"/>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円/楕円 18"/>
          <p:cNvSpPr/>
          <p:nvPr/>
        </p:nvSpPr>
        <p:spPr>
          <a:xfrm>
            <a:off x="656076" y="5726268"/>
            <a:ext cx="7551623" cy="893627"/>
          </a:xfrm>
          <a:prstGeom prst="ellipse">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8" name="直線コネクタ 7"/>
          <p:cNvCxnSpPr/>
          <p:nvPr/>
        </p:nvCxnSpPr>
        <p:spPr>
          <a:xfrm>
            <a:off x="-37515" y="1221009"/>
            <a:ext cx="5731027"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a:xfrm>
            <a:off x="439593" y="274638"/>
            <a:ext cx="7335449" cy="1143000"/>
          </a:xfrm>
        </p:spPr>
        <p:txBody>
          <a:bodyPr>
            <a:normAutofit/>
          </a:bodyPr>
          <a:lstStyle/>
          <a:p>
            <a:pPr algn="l"/>
            <a:r>
              <a:rPr lang="ja-JP" altLang="en-US" dirty="0" smtClean="0"/>
              <a:t>需給予測</a:t>
            </a:r>
            <a:r>
              <a:rPr lang="en-US" altLang="ja-JP" dirty="0" smtClean="0"/>
              <a:t>-</a:t>
            </a:r>
            <a:r>
              <a:rPr lang="ja-JP" altLang="en-US" dirty="0" smtClean="0"/>
              <a:t>供給</a:t>
            </a:r>
            <a:r>
              <a:rPr lang="en-US" altLang="ja-JP" dirty="0" smtClean="0"/>
              <a:t>-</a:t>
            </a:r>
            <a:endParaRPr kumimoji="1" lang="ja-JP" altLang="en-US" dirty="0"/>
          </a:p>
        </p:txBody>
      </p:sp>
      <p:sp>
        <p:nvSpPr>
          <p:cNvPr id="4" name="スライド番号プレースホルダー 3"/>
          <p:cNvSpPr>
            <a:spLocks noGrp="1"/>
          </p:cNvSpPr>
          <p:nvPr>
            <p:ph type="sldNum" sz="quarter" idx="12"/>
          </p:nvPr>
        </p:nvSpPr>
        <p:spPr/>
        <p:txBody>
          <a:bodyPr/>
          <a:lstStyle/>
          <a:p>
            <a:fld id="{D235492C-57CB-1E43-8014-2539370A9343}" type="slidenum">
              <a:rPr kumimoji="1" lang="ja-JP" altLang="en-US" smtClean="0"/>
              <a:t>35</a:t>
            </a:fld>
            <a:endParaRPr kumimoji="1" lang="ja-JP" altLang="en-US"/>
          </a:p>
        </p:txBody>
      </p:sp>
      <p:sp>
        <p:nvSpPr>
          <p:cNvPr id="10" name="角丸四角形 9"/>
          <p:cNvSpPr/>
          <p:nvPr/>
        </p:nvSpPr>
        <p:spPr>
          <a:xfrm>
            <a:off x="656076" y="1904837"/>
            <a:ext cx="3715806" cy="2916046"/>
          </a:xfrm>
          <a:prstGeom prst="roundRect">
            <a:avLst/>
          </a:prstGeom>
          <a:noFill/>
          <a:ln w="19050">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904938" y="1612449"/>
            <a:ext cx="1005403" cy="584776"/>
          </a:xfrm>
          <a:prstGeom prst="rect">
            <a:avLst/>
          </a:prstGeom>
          <a:solidFill>
            <a:schemeClr val="bg1"/>
          </a:solidFill>
          <a:ln>
            <a:solidFill>
              <a:schemeClr val="tx1"/>
            </a:solidFill>
          </a:ln>
        </p:spPr>
        <p:txBody>
          <a:bodyPr wrap="none" rtlCol="0">
            <a:spAutoFit/>
          </a:bodyPr>
          <a:lstStyle/>
          <a:p>
            <a:r>
              <a:rPr kumimoji="1" lang="ja-JP" altLang="en-US" sz="3200" dirty="0" smtClean="0"/>
              <a:t>需要</a:t>
            </a:r>
            <a:endParaRPr kumimoji="1" lang="ja-JP" altLang="en-US" sz="3200" dirty="0"/>
          </a:p>
        </p:txBody>
      </p:sp>
      <p:sp>
        <p:nvSpPr>
          <p:cNvPr id="13" name="角丸四角形 12"/>
          <p:cNvSpPr/>
          <p:nvPr/>
        </p:nvSpPr>
        <p:spPr>
          <a:xfrm>
            <a:off x="4574206" y="1904837"/>
            <a:ext cx="3715806" cy="2916046"/>
          </a:xfrm>
          <a:prstGeom prst="roundRect">
            <a:avLst/>
          </a:prstGeom>
          <a:solidFill>
            <a:schemeClr val="accent2">
              <a:lumMod val="20000"/>
              <a:lumOff val="80000"/>
            </a:schemeClr>
          </a:solidFill>
          <a:ln w="19050">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5740755" y="1530143"/>
            <a:ext cx="1313180" cy="769441"/>
          </a:xfrm>
          <a:prstGeom prst="rect">
            <a:avLst/>
          </a:prstGeom>
          <a:solidFill>
            <a:schemeClr val="accent2">
              <a:lumMod val="40000"/>
              <a:lumOff val="60000"/>
            </a:schemeClr>
          </a:solidFill>
          <a:ln>
            <a:solidFill>
              <a:schemeClr val="tx1"/>
            </a:solidFill>
          </a:ln>
        </p:spPr>
        <p:txBody>
          <a:bodyPr wrap="none" rtlCol="0">
            <a:spAutoFit/>
          </a:bodyPr>
          <a:lstStyle/>
          <a:p>
            <a:r>
              <a:rPr lang="ja-JP" altLang="en-US" sz="4400" dirty="0" smtClean="0"/>
              <a:t>供給</a:t>
            </a:r>
            <a:endParaRPr kumimoji="1" lang="ja-JP" altLang="en-US" sz="4400" dirty="0"/>
          </a:p>
        </p:txBody>
      </p:sp>
      <p:sp>
        <p:nvSpPr>
          <p:cNvPr id="15" name="下矢印 14"/>
          <p:cNvSpPr/>
          <p:nvPr/>
        </p:nvSpPr>
        <p:spPr>
          <a:xfrm>
            <a:off x="2910341" y="4950224"/>
            <a:ext cx="2980858" cy="552638"/>
          </a:xfrm>
          <a:prstGeom prst="downArrow">
            <a:avLst/>
          </a:prstGeom>
          <a:solidFill>
            <a:schemeClr val="accent2">
              <a:alpha val="5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1023023" y="5926159"/>
            <a:ext cx="6866784" cy="523220"/>
          </a:xfrm>
          <a:prstGeom prst="rect">
            <a:avLst/>
          </a:prstGeom>
          <a:noFill/>
        </p:spPr>
        <p:txBody>
          <a:bodyPr wrap="none" rtlCol="0">
            <a:spAutoFit/>
          </a:bodyPr>
          <a:lstStyle/>
          <a:p>
            <a:r>
              <a:rPr kumimoji="1" lang="ja-JP" altLang="en-US" sz="2800" dirty="0" smtClean="0"/>
              <a:t>いつまでに墓地の空き区画が埋まるか</a:t>
            </a:r>
            <a:r>
              <a:rPr lang="ja-JP" altLang="en-US" sz="2800" dirty="0" smtClean="0"/>
              <a:t>予測</a:t>
            </a:r>
            <a:endParaRPr kumimoji="1" lang="ja-JP" altLang="en-US" sz="2800" dirty="0"/>
          </a:p>
        </p:txBody>
      </p:sp>
      <p:sp>
        <p:nvSpPr>
          <p:cNvPr id="17" name="テキスト ボックス 16"/>
          <p:cNvSpPr txBox="1"/>
          <p:nvPr/>
        </p:nvSpPr>
        <p:spPr>
          <a:xfrm>
            <a:off x="776085" y="2326566"/>
            <a:ext cx="3489967" cy="1938992"/>
          </a:xfrm>
          <a:prstGeom prst="rect">
            <a:avLst/>
          </a:prstGeom>
          <a:noFill/>
        </p:spPr>
        <p:txBody>
          <a:bodyPr wrap="square" rtlCol="0">
            <a:spAutoFit/>
          </a:bodyPr>
          <a:lstStyle/>
          <a:p>
            <a:r>
              <a:rPr kumimoji="1" lang="en-US" altLang="ja-JP" sz="2400" dirty="0" smtClean="0"/>
              <a:t>★</a:t>
            </a:r>
            <a:r>
              <a:rPr kumimoji="1" lang="ja-JP" altLang="en-US" sz="2400" dirty="0" smtClean="0"/>
              <a:t>２０３５年までの需要</a:t>
            </a:r>
            <a:endParaRPr kumimoji="1" lang="en-US" altLang="ja-JP" sz="2400" dirty="0" smtClean="0"/>
          </a:p>
          <a:p>
            <a:pPr algn="r"/>
            <a:r>
              <a:rPr kumimoji="1" lang="ja-JP" altLang="en-US" sz="2400" dirty="0" smtClean="0"/>
              <a:t>・・・予測式で</a:t>
            </a:r>
            <a:r>
              <a:rPr lang="en-US" altLang="en-US" sz="2400" dirty="0" smtClean="0"/>
              <a:t>予測</a:t>
            </a:r>
            <a:endParaRPr kumimoji="1" lang="en-US" altLang="ja-JP" sz="2400" dirty="0" smtClean="0"/>
          </a:p>
          <a:p>
            <a:pPr algn="r"/>
            <a:endParaRPr kumimoji="1" lang="en-US" altLang="ja-JP" sz="2400" dirty="0" smtClean="0"/>
          </a:p>
          <a:p>
            <a:r>
              <a:rPr lang="en-US" altLang="ja-JP" sz="2400" dirty="0" smtClean="0"/>
              <a:t>★</a:t>
            </a:r>
            <a:r>
              <a:rPr lang="ja-JP" altLang="en-US" sz="2400" dirty="0" smtClean="0"/>
              <a:t>２０３５年以降の需要</a:t>
            </a:r>
            <a:endParaRPr lang="en-US" altLang="ja-JP" sz="2400" dirty="0" smtClean="0"/>
          </a:p>
          <a:p>
            <a:pPr algn="r"/>
            <a:r>
              <a:rPr lang="ja-JP" altLang="en-US" sz="2400" dirty="0" smtClean="0"/>
              <a:t>・・・アンケートから</a:t>
            </a:r>
            <a:r>
              <a:rPr lang="en-US" altLang="en-US" sz="2400" dirty="0" smtClean="0"/>
              <a:t>予測</a:t>
            </a:r>
            <a:endParaRPr kumimoji="1" lang="ja-JP" altLang="en-US" sz="2400" dirty="0"/>
          </a:p>
        </p:txBody>
      </p:sp>
      <p:sp>
        <p:nvSpPr>
          <p:cNvPr id="18" name="正方形/長方形 17"/>
          <p:cNvSpPr/>
          <p:nvPr/>
        </p:nvSpPr>
        <p:spPr>
          <a:xfrm>
            <a:off x="4574205" y="2319062"/>
            <a:ext cx="3633494" cy="1938992"/>
          </a:xfrm>
          <a:prstGeom prst="rect">
            <a:avLst/>
          </a:prstGeom>
        </p:spPr>
        <p:txBody>
          <a:bodyPr wrap="square">
            <a:spAutoFit/>
          </a:bodyPr>
          <a:lstStyle/>
          <a:p>
            <a:r>
              <a:rPr lang="en-US" altLang="ja-JP" sz="2400" dirty="0" smtClean="0"/>
              <a:t>★</a:t>
            </a:r>
            <a:r>
              <a:rPr lang="ja-JP" altLang="en-US" sz="2400" dirty="0" smtClean="0"/>
              <a:t>市</a:t>
            </a:r>
            <a:r>
              <a:rPr lang="ja-JP" altLang="en-US" sz="2400" dirty="0"/>
              <a:t>役所</a:t>
            </a:r>
            <a:r>
              <a:rPr lang="en-US" altLang="en-US" sz="2400" dirty="0"/>
              <a:t>に</a:t>
            </a:r>
            <a:r>
              <a:rPr lang="ja-JP" altLang="en-US" sz="2400" dirty="0"/>
              <a:t>ヒアリング</a:t>
            </a:r>
            <a:r>
              <a:rPr lang="ja-JP" altLang="en-US" sz="2400" dirty="0" smtClean="0"/>
              <a:t>調査</a:t>
            </a:r>
            <a:endParaRPr lang="en-US" altLang="ja-JP" sz="2400" dirty="0" smtClean="0"/>
          </a:p>
          <a:p>
            <a:endParaRPr lang="en-US" altLang="ja-JP" sz="2400" dirty="0" smtClean="0"/>
          </a:p>
          <a:p>
            <a:r>
              <a:rPr lang="en-US" altLang="ja-JP" sz="2400" dirty="0" smtClean="0"/>
              <a:t>★</a:t>
            </a:r>
            <a:r>
              <a:rPr lang="ja-JP" altLang="en-US" sz="2400" dirty="0" smtClean="0"/>
              <a:t>墓地</a:t>
            </a:r>
            <a:r>
              <a:rPr lang="ja-JP" altLang="en-US" sz="2400" dirty="0"/>
              <a:t>情報サイトで</a:t>
            </a:r>
            <a:r>
              <a:rPr lang="ja-JP" altLang="en-US" sz="2400" dirty="0" smtClean="0"/>
              <a:t>検索</a:t>
            </a:r>
            <a:endParaRPr lang="en-US" altLang="ja-JP" sz="2400" dirty="0" smtClean="0"/>
          </a:p>
          <a:p>
            <a:endParaRPr lang="en-US" altLang="ja-JP" sz="2400" dirty="0"/>
          </a:p>
          <a:p>
            <a:r>
              <a:rPr lang="en-US" altLang="ja-JP" sz="2400" dirty="0" smtClean="0"/>
              <a:t>★</a:t>
            </a:r>
            <a:r>
              <a:rPr lang="ja-JP" altLang="en-US" sz="2400" dirty="0" smtClean="0"/>
              <a:t>霊園</a:t>
            </a:r>
            <a:r>
              <a:rPr lang="ja-JP" altLang="en-US" sz="2400" dirty="0"/>
              <a:t>に直接問い合わせ</a:t>
            </a:r>
            <a:endParaRPr lang="en-US" altLang="ja-JP" sz="2400" dirty="0"/>
          </a:p>
        </p:txBody>
      </p:sp>
      <p:sp>
        <p:nvSpPr>
          <p:cNvPr id="5" name="正方形/長方形 4"/>
          <p:cNvSpPr/>
          <p:nvPr/>
        </p:nvSpPr>
        <p:spPr>
          <a:xfrm>
            <a:off x="88023" y="1417638"/>
            <a:ext cx="4371882" cy="3532586"/>
          </a:xfrm>
          <a:prstGeom prst="rect">
            <a:avLst/>
          </a:prstGeom>
          <a:solidFill>
            <a:schemeClr val="bg1">
              <a:alpha val="5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2394657610"/>
      </p:ext>
    </p:extLst>
  </p:cSld>
  <p:clrMapOvr>
    <a:masterClrMapping/>
  </p:clrMapOvr>
  <mc:AlternateContent xmlns:mc="http://schemas.openxmlformats.org/markup-compatibility/2006" xmlns:p14="http://schemas.microsoft.com/office/powerpoint/2010/main">
    <mc:Choice Requires="p14">
      <p:transition spd="slow" p14:dur="2000" advTm="16838"/>
    </mc:Choice>
    <mc:Fallback xmlns="">
      <p:transition xmlns:p14="http://schemas.microsoft.com/office/powerpoint/2010/main" spd="slow" advTm="16838"/>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1920" y="1141488"/>
            <a:ext cx="8229600" cy="1143000"/>
          </a:xfrm>
        </p:spPr>
        <p:txBody>
          <a:bodyPr>
            <a:normAutofit/>
          </a:bodyPr>
          <a:lstStyle/>
          <a:p>
            <a:r>
              <a:rPr kumimoji="1" lang="ja-JP" altLang="en-US" dirty="0" smtClean="0"/>
              <a:t>　墓地の種類</a:t>
            </a:r>
            <a:endParaRPr kumimoji="1" lang="ja-JP" altLang="en-US" dirty="0"/>
          </a:p>
        </p:txBody>
      </p:sp>
      <p:sp>
        <p:nvSpPr>
          <p:cNvPr id="4" name="スライド番号プレースホルダー 3"/>
          <p:cNvSpPr>
            <a:spLocks noGrp="1"/>
          </p:cNvSpPr>
          <p:nvPr>
            <p:ph type="sldNum" sz="quarter" idx="12"/>
          </p:nvPr>
        </p:nvSpPr>
        <p:spPr/>
        <p:txBody>
          <a:bodyPr/>
          <a:lstStyle/>
          <a:p>
            <a:fld id="{D235492C-57CB-1E43-8014-2539370A9343}" type="slidenum">
              <a:rPr kumimoji="1" lang="ja-JP" altLang="en-US" smtClean="0"/>
              <a:t>36</a:t>
            </a:fld>
            <a:endParaRPr kumimoji="1" lang="ja-JP" altLang="en-US"/>
          </a:p>
        </p:txBody>
      </p:sp>
      <p:sp>
        <p:nvSpPr>
          <p:cNvPr id="17" name="正方形/長方形 16"/>
          <p:cNvSpPr/>
          <p:nvPr/>
        </p:nvSpPr>
        <p:spPr>
          <a:xfrm>
            <a:off x="1893355" y="3501186"/>
            <a:ext cx="1210585" cy="8983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dirty="0" smtClean="0"/>
              <a:t>寺院境内</a:t>
            </a:r>
            <a:endParaRPr lang="en-US" altLang="ja-JP" sz="2800" dirty="0" smtClean="0"/>
          </a:p>
        </p:txBody>
      </p:sp>
      <p:sp>
        <p:nvSpPr>
          <p:cNvPr id="18" name="正方形/長方形 17"/>
          <p:cNvSpPr/>
          <p:nvPr/>
        </p:nvSpPr>
        <p:spPr>
          <a:xfrm>
            <a:off x="3261345" y="3498088"/>
            <a:ext cx="1210585" cy="8983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smtClean="0"/>
              <a:t>村落型</a:t>
            </a:r>
            <a:endParaRPr lang="en-US" altLang="ja-JP" sz="2400" dirty="0" smtClean="0"/>
          </a:p>
          <a:p>
            <a:pPr algn="ctr"/>
            <a:r>
              <a:rPr kumimoji="1" lang="ja-JP" altLang="en-US" sz="2400" dirty="0" smtClean="0"/>
              <a:t>共同</a:t>
            </a:r>
            <a:endParaRPr lang="en-US" altLang="ja-JP" sz="2400" dirty="0"/>
          </a:p>
        </p:txBody>
      </p:sp>
      <p:sp>
        <p:nvSpPr>
          <p:cNvPr id="19" name="正方形/長方形 18"/>
          <p:cNvSpPr/>
          <p:nvPr/>
        </p:nvSpPr>
        <p:spPr>
          <a:xfrm>
            <a:off x="4629335" y="3507380"/>
            <a:ext cx="1210585" cy="8983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dirty="0" smtClean="0"/>
              <a:t>個人</a:t>
            </a:r>
            <a:endParaRPr lang="en-US" altLang="ja-JP" sz="2800" dirty="0" smtClean="0"/>
          </a:p>
        </p:txBody>
      </p:sp>
      <p:sp>
        <p:nvSpPr>
          <p:cNvPr id="20" name="正方形/長方形 19"/>
          <p:cNvSpPr/>
          <p:nvPr/>
        </p:nvSpPr>
        <p:spPr>
          <a:xfrm>
            <a:off x="7365314" y="3494990"/>
            <a:ext cx="1321486" cy="8983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dirty="0" smtClean="0"/>
              <a:t>新形態</a:t>
            </a:r>
            <a:endParaRPr lang="en-US" altLang="ja-JP" sz="2800" dirty="0" smtClean="0"/>
          </a:p>
        </p:txBody>
      </p:sp>
      <p:sp>
        <p:nvSpPr>
          <p:cNvPr id="23" name="正方形/長方形 22"/>
          <p:cNvSpPr/>
          <p:nvPr/>
        </p:nvSpPr>
        <p:spPr>
          <a:xfrm>
            <a:off x="5997325" y="3510480"/>
            <a:ext cx="1210585" cy="8983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dirty="0" smtClean="0"/>
              <a:t>公営</a:t>
            </a:r>
            <a:endParaRPr kumimoji="1" lang="ja-JP" altLang="en-US" sz="2800" dirty="0"/>
          </a:p>
        </p:txBody>
      </p:sp>
      <p:sp>
        <p:nvSpPr>
          <p:cNvPr id="39" name="正方形/長方形 38"/>
          <p:cNvSpPr/>
          <p:nvPr/>
        </p:nvSpPr>
        <p:spPr>
          <a:xfrm>
            <a:off x="3513396" y="2286804"/>
            <a:ext cx="2121919" cy="898394"/>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600" dirty="0" smtClean="0"/>
              <a:t>墓地</a:t>
            </a:r>
            <a:endParaRPr lang="en-US" altLang="ja-JP" sz="3600" dirty="0" smtClean="0"/>
          </a:p>
        </p:txBody>
      </p:sp>
      <p:pic>
        <p:nvPicPr>
          <p:cNvPr id="40" name="図 3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836984">
            <a:off x="7251324" y="1149962"/>
            <a:ext cx="1420717" cy="1609878"/>
          </a:xfrm>
          <a:prstGeom prst="rect">
            <a:avLst/>
          </a:prstGeom>
        </p:spPr>
      </p:pic>
      <p:pic>
        <p:nvPicPr>
          <p:cNvPr id="41" name="図 4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9979424">
            <a:off x="636385" y="1111850"/>
            <a:ext cx="1556107" cy="1671237"/>
          </a:xfrm>
          <a:prstGeom prst="rect">
            <a:avLst/>
          </a:prstGeom>
        </p:spPr>
      </p:pic>
      <p:sp>
        <p:nvSpPr>
          <p:cNvPr id="21" name="正方形/長方形 20"/>
          <p:cNvSpPr/>
          <p:nvPr/>
        </p:nvSpPr>
        <p:spPr>
          <a:xfrm>
            <a:off x="525365" y="3504283"/>
            <a:ext cx="1210585" cy="8983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dirty="0" smtClean="0"/>
              <a:t>霊園</a:t>
            </a:r>
            <a:endParaRPr kumimoji="1" lang="ja-JP" altLang="en-US" sz="2800" dirty="0"/>
          </a:p>
        </p:txBody>
      </p:sp>
      <p:sp>
        <p:nvSpPr>
          <p:cNvPr id="3" name="乗算記号 2"/>
          <p:cNvSpPr/>
          <p:nvPr/>
        </p:nvSpPr>
        <p:spPr>
          <a:xfrm>
            <a:off x="3210720" y="3332064"/>
            <a:ext cx="1261210" cy="1261210"/>
          </a:xfrm>
          <a:prstGeom prst="mathMultiply">
            <a:avLst>
              <a:gd name="adj1" fmla="val 13102"/>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乗算記号 13"/>
          <p:cNvSpPr/>
          <p:nvPr/>
        </p:nvSpPr>
        <p:spPr>
          <a:xfrm>
            <a:off x="4634745" y="3332064"/>
            <a:ext cx="1261210" cy="1261210"/>
          </a:xfrm>
          <a:prstGeom prst="mathMultiply">
            <a:avLst>
              <a:gd name="adj1" fmla="val 13102"/>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乗算記号 14"/>
          <p:cNvSpPr/>
          <p:nvPr/>
        </p:nvSpPr>
        <p:spPr>
          <a:xfrm>
            <a:off x="5946700" y="3332064"/>
            <a:ext cx="1261210" cy="1261210"/>
          </a:xfrm>
          <a:prstGeom prst="mathMultiply">
            <a:avLst>
              <a:gd name="adj1" fmla="val 13102"/>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乗算記号 21"/>
          <p:cNvSpPr/>
          <p:nvPr/>
        </p:nvSpPr>
        <p:spPr>
          <a:xfrm>
            <a:off x="1893355" y="3332064"/>
            <a:ext cx="1261210" cy="1261210"/>
          </a:xfrm>
          <a:prstGeom prst="mathMultiply">
            <a:avLst>
              <a:gd name="adj1" fmla="val 13102"/>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乗算記号 23"/>
          <p:cNvSpPr/>
          <p:nvPr/>
        </p:nvSpPr>
        <p:spPr>
          <a:xfrm>
            <a:off x="7360310" y="3332064"/>
            <a:ext cx="1261210" cy="1261210"/>
          </a:xfrm>
          <a:prstGeom prst="mathMultiply">
            <a:avLst>
              <a:gd name="adj1" fmla="val 13102"/>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469514" y="3423612"/>
            <a:ext cx="1323880" cy="1046788"/>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12305" y="4829331"/>
            <a:ext cx="9143999" cy="1634935"/>
          </a:xfrm>
          <a:prstGeom prst="rect">
            <a:avLst/>
          </a:prstGeom>
          <a:solidFill>
            <a:schemeClr val="accent6">
              <a:lumMod val="75000"/>
            </a:schemeClr>
          </a:solidFill>
          <a:ln w="28575"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4400" dirty="0" smtClean="0"/>
              <a:t>民営・宗教不問の</a:t>
            </a:r>
            <a:endParaRPr kumimoji="1" lang="en-US" altLang="ja-JP" sz="4400" dirty="0" smtClean="0"/>
          </a:p>
          <a:p>
            <a:pPr algn="ctr"/>
            <a:r>
              <a:rPr kumimoji="1" lang="ja-JP" altLang="en-US" sz="4400" dirty="0" smtClean="0"/>
              <a:t>霊園のみに絞って調査</a:t>
            </a:r>
            <a:endParaRPr kumimoji="1" lang="ja-JP" altLang="en-US" sz="4400" dirty="0"/>
          </a:p>
        </p:txBody>
      </p:sp>
      <p:cxnSp>
        <p:nvCxnSpPr>
          <p:cNvPr id="28" name="直線コネクタ 27"/>
          <p:cNvCxnSpPr/>
          <p:nvPr/>
        </p:nvCxnSpPr>
        <p:spPr>
          <a:xfrm>
            <a:off x="-37515" y="1055909"/>
            <a:ext cx="5731027"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タイトル 1"/>
          <p:cNvSpPr txBox="1">
            <a:spLocks/>
          </p:cNvSpPr>
          <p:nvPr/>
        </p:nvSpPr>
        <p:spPr>
          <a:xfrm>
            <a:off x="439593" y="109538"/>
            <a:ext cx="7335449"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algn="l"/>
            <a:r>
              <a:rPr lang="ja-JP" altLang="en-US" dirty="0" smtClean="0"/>
              <a:t>需給予測</a:t>
            </a:r>
            <a:r>
              <a:rPr lang="en-US" altLang="ja-JP" dirty="0"/>
              <a:t>-</a:t>
            </a:r>
            <a:r>
              <a:rPr lang="ja-JP" altLang="en-US" dirty="0"/>
              <a:t>供給</a:t>
            </a:r>
            <a:r>
              <a:rPr lang="en-US" altLang="ja-JP" dirty="0"/>
              <a:t>-</a:t>
            </a:r>
            <a:endParaRPr lang="ja-JP" altLang="en-US" dirty="0"/>
          </a:p>
        </p:txBody>
      </p:sp>
    </p:spTree>
    <p:custDataLst>
      <p:tags r:id="rId1"/>
    </p:custDataLst>
    <p:extLst>
      <p:ext uri="{BB962C8B-B14F-4D97-AF65-F5344CB8AC3E}">
        <p14:creationId xmlns:p14="http://schemas.microsoft.com/office/powerpoint/2010/main" val="617015531"/>
      </p:ext>
    </p:extLst>
  </p:cSld>
  <p:clrMapOvr>
    <a:masterClrMapping/>
  </p:clrMapOvr>
  <mc:AlternateContent xmlns:mc="http://schemas.openxmlformats.org/markup-compatibility/2006" xmlns:p14="http://schemas.microsoft.com/office/powerpoint/2010/main">
    <mc:Choice Requires="p14">
      <p:transition spd="slow" p14:dur="2000" advTm="60910"/>
    </mc:Choice>
    <mc:Fallback xmlns="">
      <p:transition xmlns:p14="http://schemas.microsoft.com/office/powerpoint/2010/main" spd="slow" advTm="6091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par>
                          <p:cTn id="33" fill="hold">
                            <p:stCondLst>
                              <p:cond delay="0"/>
                            </p:stCondLst>
                            <p:childTnLst>
                              <p:par>
                                <p:cTn id="34" presetID="2" presetClass="entr" presetSubtype="4"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500" fill="hold"/>
                                        <p:tgtEl>
                                          <p:spTgt spid="25"/>
                                        </p:tgtEl>
                                        <p:attrNameLst>
                                          <p:attrName>ppt_x</p:attrName>
                                        </p:attrNameLst>
                                      </p:cBhvr>
                                      <p:tavLst>
                                        <p:tav tm="0">
                                          <p:val>
                                            <p:strVal val="#ppt_x"/>
                                          </p:val>
                                        </p:tav>
                                        <p:tav tm="100000">
                                          <p:val>
                                            <p:strVal val="#ppt_x"/>
                                          </p:val>
                                        </p:tav>
                                      </p:tavLst>
                                    </p:anim>
                                    <p:anim calcmode="lin" valueType="num">
                                      <p:cBhvr additive="base">
                                        <p:cTn id="3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22" grpId="0" animBg="1"/>
      <p:bldP spid="24" grpId="0" animBg="1"/>
      <p:bldP spid="5" grpId="0" animBg="1"/>
      <p:bldP spid="2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399d7f16baa7d57a7e74f08b100957343ede969.jpg"/>
          <p:cNvPicPr>
            <a:picLocks noChangeAspect="1"/>
          </p:cNvPicPr>
          <p:nvPr/>
        </p:nvPicPr>
        <p:blipFill>
          <a:blip r:embed="rId4">
            <a:alphaModFix amt="51000"/>
            <a:extLst>
              <a:ext uri="{28A0092B-C50C-407E-A947-70E740481C1C}">
                <a14:useLocalDpi xmlns:a14="http://schemas.microsoft.com/office/drawing/2010/main"/>
              </a:ext>
            </a:extLst>
          </a:blip>
          <a:stretch>
            <a:fillRect/>
          </a:stretch>
        </p:blipFill>
        <p:spPr>
          <a:xfrm>
            <a:off x="-92019" y="1"/>
            <a:ext cx="9236019" cy="6927014"/>
          </a:xfrm>
          <a:prstGeom prst="rect">
            <a:avLst/>
          </a:prstGeom>
        </p:spPr>
      </p:pic>
      <p:cxnSp>
        <p:nvCxnSpPr>
          <p:cNvPr id="8" name="直線コネクタ 7"/>
          <p:cNvCxnSpPr/>
          <p:nvPr/>
        </p:nvCxnSpPr>
        <p:spPr>
          <a:xfrm>
            <a:off x="-37515" y="1221009"/>
            <a:ext cx="7389474"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a:xfrm>
            <a:off x="439593" y="274638"/>
            <a:ext cx="7335449" cy="1143000"/>
          </a:xfrm>
        </p:spPr>
        <p:txBody>
          <a:bodyPr>
            <a:normAutofit/>
          </a:bodyPr>
          <a:lstStyle/>
          <a:p>
            <a:pPr algn="l"/>
            <a:r>
              <a:rPr lang="ja-JP" altLang="en-US" dirty="0" smtClean="0"/>
              <a:t>市役所でのヒアリング調査</a:t>
            </a:r>
            <a:endParaRPr kumimoji="1" lang="ja-JP" altLang="en-US" dirty="0"/>
          </a:p>
        </p:txBody>
      </p:sp>
      <p:sp>
        <p:nvSpPr>
          <p:cNvPr id="9" name="角丸四角形吹き出し 8"/>
          <p:cNvSpPr/>
          <p:nvPr/>
        </p:nvSpPr>
        <p:spPr>
          <a:xfrm>
            <a:off x="267424" y="3581803"/>
            <a:ext cx="6380957" cy="1304474"/>
          </a:xfrm>
          <a:prstGeom prst="wedgeRoundRectCallout">
            <a:avLst>
              <a:gd name="adj1" fmla="val 53337"/>
              <a:gd name="adj2" fmla="val -44296"/>
              <a:gd name="adj3" fmla="val 16667"/>
            </a:avLst>
          </a:prstGeom>
          <a:solidFill>
            <a:srgbClr val="FFFFFF"/>
          </a:solidFill>
          <a:ln>
            <a:solidFill>
              <a:srgbClr val="1F497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267423" y="3601847"/>
            <a:ext cx="6380958" cy="1200329"/>
          </a:xfrm>
          <a:prstGeom prst="rect">
            <a:avLst/>
          </a:prstGeom>
          <a:noFill/>
        </p:spPr>
        <p:txBody>
          <a:bodyPr wrap="square" rtlCol="0">
            <a:spAutoFit/>
          </a:bodyPr>
          <a:lstStyle/>
          <a:p>
            <a:pPr algn="ctr"/>
            <a:r>
              <a:rPr kumimoji="1" lang="ja-JP" altLang="en-US" sz="3600" dirty="0" smtClean="0"/>
              <a:t>市内の墓地については</a:t>
            </a:r>
            <a:endParaRPr kumimoji="1" lang="en-US" altLang="ja-JP" sz="3600" dirty="0" smtClean="0"/>
          </a:p>
          <a:p>
            <a:pPr algn="ctr"/>
            <a:r>
              <a:rPr lang="ja-JP" altLang="en-US" sz="3600" dirty="0" smtClean="0"/>
              <a:t>墓地台帳で管理している</a:t>
            </a:r>
            <a:endParaRPr kumimoji="1" lang="ja-JP" altLang="en-US" sz="3600" dirty="0"/>
          </a:p>
        </p:txBody>
      </p:sp>
      <p:sp>
        <p:nvSpPr>
          <p:cNvPr id="3" name="スライド番号プレースホルダー 2"/>
          <p:cNvSpPr>
            <a:spLocks noGrp="1"/>
          </p:cNvSpPr>
          <p:nvPr>
            <p:ph type="sldNum" sz="quarter" idx="12"/>
          </p:nvPr>
        </p:nvSpPr>
        <p:spPr/>
        <p:txBody>
          <a:bodyPr/>
          <a:lstStyle/>
          <a:p>
            <a:fld id="{D235492C-57CB-1E43-8014-2539370A9343}" type="slidenum">
              <a:rPr kumimoji="1" lang="ja-JP" altLang="en-US" smtClean="0"/>
              <a:t>37</a:t>
            </a:fld>
            <a:endParaRPr kumimoji="1" lang="ja-JP" altLang="en-US"/>
          </a:p>
        </p:txBody>
      </p:sp>
      <p:sp>
        <p:nvSpPr>
          <p:cNvPr id="16" name="角丸四角形吹き出し 15"/>
          <p:cNvSpPr/>
          <p:nvPr/>
        </p:nvSpPr>
        <p:spPr>
          <a:xfrm>
            <a:off x="267424" y="1604309"/>
            <a:ext cx="6380957" cy="902423"/>
          </a:xfrm>
          <a:prstGeom prst="wedgeRoundRectCallout">
            <a:avLst>
              <a:gd name="adj1" fmla="val 54646"/>
              <a:gd name="adj2" fmla="val -3695"/>
              <a:gd name="adj3" fmla="val 16667"/>
            </a:avLst>
          </a:prstGeom>
          <a:solidFill>
            <a:srgbClr val="FFFFFF"/>
          </a:solidFill>
          <a:ln>
            <a:solidFill>
              <a:srgbClr val="1F497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267425" y="1733994"/>
            <a:ext cx="6380958" cy="646331"/>
          </a:xfrm>
          <a:prstGeom prst="rect">
            <a:avLst/>
          </a:prstGeom>
          <a:noFill/>
        </p:spPr>
        <p:txBody>
          <a:bodyPr wrap="square" rtlCol="0">
            <a:spAutoFit/>
          </a:bodyPr>
          <a:lstStyle/>
          <a:p>
            <a:pPr algn="ctr"/>
            <a:r>
              <a:rPr lang="ja-JP" altLang="en-US" sz="3600" dirty="0" smtClean="0"/>
              <a:t>具体的な数は把握してない</a:t>
            </a:r>
            <a:endParaRPr kumimoji="1" lang="ja-JP" altLang="en-US" sz="3600" dirty="0"/>
          </a:p>
        </p:txBody>
      </p:sp>
      <p:pic>
        <p:nvPicPr>
          <p:cNvPr id="22" name="図 21" descr="みせられないよ.gi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21418" y="925809"/>
            <a:ext cx="5430541" cy="5430541"/>
          </a:xfrm>
          <a:prstGeom prst="rect">
            <a:avLst/>
          </a:prstGeom>
        </p:spPr>
      </p:pic>
    </p:spTree>
    <p:custDataLst>
      <p:tags r:id="rId1"/>
    </p:custDataLst>
    <p:extLst>
      <p:ext uri="{BB962C8B-B14F-4D97-AF65-F5344CB8AC3E}">
        <p14:creationId xmlns:p14="http://schemas.microsoft.com/office/powerpoint/2010/main" val="3671648125"/>
      </p:ext>
    </p:extLst>
  </p:cSld>
  <p:clrMapOvr>
    <a:masterClrMapping/>
  </p:clrMapOvr>
  <mc:AlternateContent xmlns:mc="http://schemas.openxmlformats.org/markup-compatibility/2006" xmlns:p14="http://schemas.microsoft.com/office/powerpoint/2010/main">
    <mc:Choice Requires="p14">
      <p:transition spd="slow" p14:dur="2000" advTm="19821"/>
    </mc:Choice>
    <mc:Fallback xmlns="">
      <p:transition xmlns:p14="http://schemas.microsoft.com/office/powerpoint/2010/main" spd="slow" advTm="1982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1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1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dissolve">
                                      <p:cBhvr>
                                        <p:cTn id="15" dur="100"/>
                                        <p:tgtEl>
                                          <p:spTgt spid="21"/>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1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1" grpId="0"/>
      <p:bldP spid="16" grpId="0" animBg="1"/>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011859" y="1417638"/>
            <a:ext cx="5167793" cy="5329169"/>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2" name="図 11" descr="つくば市白地図.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59913">
            <a:off x="3525899" y="2379844"/>
            <a:ext cx="1940795" cy="3824839"/>
          </a:xfrm>
          <a:prstGeom prst="rect">
            <a:avLst/>
          </a:prstGeom>
        </p:spPr>
      </p:pic>
      <p:sp>
        <p:nvSpPr>
          <p:cNvPr id="13" name="片側の 2 つの角を切り取った四角形 16"/>
          <p:cNvSpPr/>
          <p:nvPr/>
        </p:nvSpPr>
        <p:spPr>
          <a:xfrm>
            <a:off x="4406928" y="3461771"/>
            <a:ext cx="306843" cy="324930"/>
          </a:xfrm>
          <a:custGeom>
            <a:avLst/>
            <a:gdLst/>
            <a:ahLst/>
            <a:cxnLst/>
            <a:rect l="l" t="t" r="r" b="b"/>
            <a:pathLst>
              <a:path w="583931" h="618351">
                <a:moveTo>
                  <a:pt x="154565" y="0"/>
                </a:moveTo>
                <a:lnTo>
                  <a:pt x="429366" y="0"/>
                </a:lnTo>
                <a:lnTo>
                  <a:pt x="498069" y="68703"/>
                </a:lnTo>
                <a:lnTo>
                  <a:pt x="498069" y="467198"/>
                </a:lnTo>
                <a:lnTo>
                  <a:pt x="583931" y="467198"/>
                </a:lnTo>
                <a:lnTo>
                  <a:pt x="583931" y="618350"/>
                </a:lnTo>
                <a:lnTo>
                  <a:pt x="498069" y="618350"/>
                </a:lnTo>
                <a:lnTo>
                  <a:pt x="498069" y="618351"/>
                </a:lnTo>
                <a:lnTo>
                  <a:pt x="85862" y="618351"/>
                </a:lnTo>
                <a:lnTo>
                  <a:pt x="85862" y="618350"/>
                </a:lnTo>
                <a:lnTo>
                  <a:pt x="0" y="618350"/>
                </a:lnTo>
                <a:lnTo>
                  <a:pt x="0" y="467198"/>
                </a:lnTo>
                <a:lnTo>
                  <a:pt x="85862" y="467198"/>
                </a:lnTo>
                <a:lnTo>
                  <a:pt x="85862" y="68703"/>
                </a:lnTo>
                <a:close/>
              </a:path>
            </a:pathLst>
          </a:custGeom>
          <a:solidFill>
            <a:schemeClr val="accent5"/>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片側の 2 つの角を切り取った四角形 16"/>
          <p:cNvSpPr/>
          <p:nvPr/>
        </p:nvSpPr>
        <p:spPr>
          <a:xfrm>
            <a:off x="4173084" y="3855158"/>
            <a:ext cx="306843" cy="324930"/>
          </a:xfrm>
          <a:custGeom>
            <a:avLst/>
            <a:gdLst/>
            <a:ahLst/>
            <a:cxnLst/>
            <a:rect l="l" t="t" r="r" b="b"/>
            <a:pathLst>
              <a:path w="583931" h="618351">
                <a:moveTo>
                  <a:pt x="154565" y="0"/>
                </a:moveTo>
                <a:lnTo>
                  <a:pt x="429366" y="0"/>
                </a:lnTo>
                <a:lnTo>
                  <a:pt x="498069" y="68703"/>
                </a:lnTo>
                <a:lnTo>
                  <a:pt x="498069" y="467198"/>
                </a:lnTo>
                <a:lnTo>
                  <a:pt x="583931" y="467198"/>
                </a:lnTo>
                <a:lnTo>
                  <a:pt x="583931" y="618350"/>
                </a:lnTo>
                <a:lnTo>
                  <a:pt x="498069" y="618350"/>
                </a:lnTo>
                <a:lnTo>
                  <a:pt x="498069" y="618351"/>
                </a:lnTo>
                <a:lnTo>
                  <a:pt x="85862" y="618351"/>
                </a:lnTo>
                <a:lnTo>
                  <a:pt x="85862" y="618350"/>
                </a:lnTo>
                <a:lnTo>
                  <a:pt x="0" y="618350"/>
                </a:lnTo>
                <a:lnTo>
                  <a:pt x="0" y="467198"/>
                </a:lnTo>
                <a:lnTo>
                  <a:pt x="85862" y="467198"/>
                </a:lnTo>
                <a:lnTo>
                  <a:pt x="85862" y="68703"/>
                </a:lnTo>
                <a:close/>
              </a:path>
            </a:pathLst>
          </a:custGeom>
          <a:solidFill>
            <a:schemeClr val="accent5"/>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片側の 2 つの角を切り取った四角形 16"/>
          <p:cNvSpPr/>
          <p:nvPr/>
        </p:nvSpPr>
        <p:spPr>
          <a:xfrm>
            <a:off x="4791270" y="4972899"/>
            <a:ext cx="306843" cy="324930"/>
          </a:xfrm>
          <a:custGeom>
            <a:avLst/>
            <a:gdLst/>
            <a:ahLst/>
            <a:cxnLst/>
            <a:rect l="l" t="t" r="r" b="b"/>
            <a:pathLst>
              <a:path w="583931" h="618351">
                <a:moveTo>
                  <a:pt x="154565" y="0"/>
                </a:moveTo>
                <a:lnTo>
                  <a:pt x="429366" y="0"/>
                </a:lnTo>
                <a:lnTo>
                  <a:pt x="498069" y="68703"/>
                </a:lnTo>
                <a:lnTo>
                  <a:pt x="498069" y="467198"/>
                </a:lnTo>
                <a:lnTo>
                  <a:pt x="583931" y="467198"/>
                </a:lnTo>
                <a:lnTo>
                  <a:pt x="583931" y="618350"/>
                </a:lnTo>
                <a:lnTo>
                  <a:pt x="498069" y="618350"/>
                </a:lnTo>
                <a:lnTo>
                  <a:pt x="498069" y="618351"/>
                </a:lnTo>
                <a:lnTo>
                  <a:pt x="85862" y="618351"/>
                </a:lnTo>
                <a:lnTo>
                  <a:pt x="85862" y="618350"/>
                </a:lnTo>
                <a:lnTo>
                  <a:pt x="0" y="618350"/>
                </a:lnTo>
                <a:lnTo>
                  <a:pt x="0" y="467198"/>
                </a:lnTo>
                <a:lnTo>
                  <a:pt x="85862" y="467198"/>
                </a:lnTo>
                <a:lnTo>
                  <a:pt x="85862" y="68703"/>
                </a:lnTo>
                <a:close/>
              </a:path>
            </a:pathLst>
          </a:custGeom>
          <a:solidFill>
            <a:schemeClr val="accent5"/>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片側の 2 つの角を切り取った四角形 16"/>
          <p:cNvSpPr/>
          <p:nvPr/>
        </p:nvSpPr>
        <p:spPr>
          <a:xfrm>
            <a:off x="4406928" y="5135364"/>
            <a:ext cx="306843" cy="324930"/>
          </a:xfrm>
          <a:custGeom>
            <a:avLst/>
            <a:gdLst/>
            <a:ahLst/>
            <a:cxnLst/>
            <a:rect l="l" t="t" r="r" b="b"/>
            <a:pathLst>
              <a:path w="583931" h="618351">
                <a:moveTo>
                  <a:pt x="154565" y="0"/>
                </a:moveTo>
                <a:lnTo>
                  <a:pt x="429366" y="0"/>
                </a:lnTo>
                <a:lnTo>
                  <a:pt x="498069" y="68703"/>
                </a:lnTo>
                <a:lnTo>
                  <a:pt x="498069" y="467198"/>
                </a:lnTo>
                <a:lnTo>
                  <a:pt x="583931" y="467198"/>
                </a:lnTo>
                <a:lnTo>
                  <a:pt x="583931" y="618350"/>
                </a:lnTo>
                <a:lnTo>
                  <a:pt x="498069" y="618350"/>
                </a:lnTo>
                <a:lnTo>
                  <a:pt x="498069" y="618351"/>
                </a:lnTo>
                <a:lnTo>
                  <a:pt x="85862" y="618351"/>
                </a:lnTo>
                <a:lnTo>
                  <a:pt x="85862" y="618350"/>
                </a:lnTo>
                <a:lnTo>
                  <a:pt x="0" y="618350"/>
                </a:lnTo>
                <a:lnTo>
                  <a:pt x="0" y="467198"/>
                </a:lnTo>
                <a:lnTo>
                  <a:pt x="85862" y="467198"/>
                </a:lnTo>
                <a:lnTo>
                  <a:pt x="85862" y="68703"/>
                </a:lnTo>
                <a:close/>
              </a:path>
            </a:pathLst>
          </a:custGeom>
          <a:solidFill>
            <a:schemeClr val="accent5"/>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片側の 2 つの角を切り取った四角形 16"/>
          <p:cNvSpPr/>
          <p:nvPr/>
        </p:nvSpPr>
        <p:spPr>
          <a:xfrm>
            <a:off x="4560348" y="5714929"/>
            <a:ext cx="306843" cy="324930"/>
          </a:xfrm>
          <a:custGeom>
            <a:avLst/>
            <a:gdLst/>
            <a:ahLst/>
            <a:cxnLst/>
            <a:rect l="l" t="t" r="r" b="b"/>
            <a:pathLst>
              <a:path w="583931" h="618351">
                <a:moveTo>
                  <a:pt x="154565" y="0"/>
                </a:moveTo>
                <a:lnTo>
                  <a:pt x="429366" y="0"/>
                </a:lnTo>
                <a:lnTo>
                  <a:pt x="498069" y="68703"/>
                </a:lnTo>
                <a:lnTo>
                  <a:pt x="498069" y="467198"/>
                </a:lnTo>
                <a:lnTo>
                  <a:pt x="583931" y="467198"/>
                </a:lnTo>
                <a:lnTo>
                  <a:pt x="583931" y="618350"/>
                </a:lnTo>
                <a:lnTo>
                  <a:pt x="498069" y="618350"/>
                </a:lnTo>
                <a:lnTo>
                  <a:pt x="498069" y="618351"/>
                </a:lnTo>
                <a:lnTo>
                  <a:pt x="85862" y="618351"/>
                </a:lnTo>
                <a:lnTo>
                  <a:pt x="85862" y="618350"/>
                </a:lnTo>
                <a:lnTo>
                  <a:pt x="0" y="618350"/>
                </a:lnTo>
                <a:lnTo>
                  <a:pt x="0" y="467198"/>
                </a:lnTo>
                <a:lnTo>
                  <a:pt x="85862" y="467198"/>
                </a:lnTo>
                <a:lnTo>
                  <a:pt x="85862" y="68703"/>
                </a:lnTo>
                <a:close/>
              </a:path>
            </a:pathLst>
          </a:custGeom>
          <a:solidFill>
            <a:schemeClr val="accent5"/>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片側の 2 つの角を切り取った四角形 16"/>
          <p:cNvSpPr/>
          <p:nvPr/>
        </p:nvSpPr>
        <p:spPr>
          <a:xfrm>
            <a:off x="4406928" y="1507779"/>
            <a:ext cx="271435" cy="287436"/>
          </a:xfrm>
          <a:custGeom>
            <a:avLst/>
            <a:gdLst/>
            <a:ahLst/>
            <a:cxnLst/>
            <a:rect l="l" t="t" r="r" b="b"/>
            <a:pathLst>
              <a:path w="583931" h="618351">
                <a:moveTo>
                  <a:pt x="154565" y="0"/>
                </a:moveTo>
                <a:lnTo>
                  <a:pt x="429366" y="0"/>
                </a:lnTo>
                <a:lnTo>
                  <a:pt x="498069" y="68703"/>
                </a:lnTo>
                <a:lnTo>
                  <a:pt x="498069" y="467198"/>
                </a:lnTo>
                <a:lnTo>
                  <a:pt x="583931" y="467198"/>
                </a:lnTo>
                <a:lnTo>
                  <a:pt x="583931" y="618350"/>
                </a:lnTo>
                <a:lnTo>
                  <a:pt x="498069" y="618350"/>
                </a:lnTo>
                <a:lnTo>
                  <a:pt x="498069" y="618351"/>
                </a:lnTo>
                <a:lnTo>
                  <a:pt x="85862" y="618351"/>
                </a:lnTo>
                <a:lnTo>
                  <a:pt x="85862" y="618350"/>
                </a:lnTo>
                <a:lnTo>
                  <a:pt x="0" y="618350"/>
                </a:lnTo>
                <a:lnTo>
                  <a:pt x="0" y="467198"/>
                </a:lnTo>
                <a:lnTo>
                  <a:pt x="85862" y="467198"/>
                </a:lnTo>
                <a:lnTo>
                  <a:pt x="85862" y="68703"/>
                </a:lnTo>
                <a:close/>
              </a:path>
            </a:pathLst>
          </a:custGeom>
          <a:solidFill>
            <a:srgbClr val="FF3D42"/>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片側の 2 つの角を切り取った四角形 16"/>
          <p:cNvSpPr/>
          <p:nvPr/>
        </p:nvSpPr>
        <p:spPr>
          <a:xfrm>
            <a:off x="4595756" y="1905729"/>
            <a:ext cx="271435" cy="287436"/>
          </a:xfrm>
          <a:custGeom>
            <a:avLst/>
            <a:gdLst/>
            <a:ahLst/>
            <a:cxnLst/>
            <a:rect l="l" t="t" r="r" b="b"/>
            <a:pathLst>
              <a:path w="583931" h="618351">
                <a:moveTo>
                  <a:pt x="154565" y="0"/>
                </a:moveTo>
                <a:lnTo>
                  <a:pt x="429366" y="0"/>
                </a:lnTo>
                <a:lnTo>
                  <a:pt x="498069" y="68703"/>
                </a:lnTo>
                <a:lnTo>
                  <a:pt x="498069" y="467198"/>
                </a:lnTo>
                <a:lnTo>
                  <a:pt x="583931" y="467198"/>
                </a:lnTo>
                <a:lnTo>
                  <a:pt x="583931" y="618350"/>
                </a:lnTo>
                <a:lnTo>
                  <a:pt x="498069" y="618350"/>
                </a:lnTo>
                <a:lnTo>
                  <a:pt x="498069" y="618351"/>
                </a:lnTo>
                <a:lnTo>
                  <a:pt x="85862" y="618351"/>
                </a:lnTo>
                <a:lnTo>
                  <a:pt x="85862" y="618350"/>
                </a:lnTo>
                <a:lnTo>
                  <a:pt x="0" y="618350"/>
                </a:lnTo>
                <a:lnTo>
                  <a:pt x="0" y="467198"/>
                </a:lnTo>
                <a:lnTo>
                  <a:pt x="85862" y="467198"/>
                </a:lnTo>
                <a:lnTo>
                  <a:pt x="85862" y="68703"/>
                </a:lnTo>
                <a:close/>
              </a:path>
            </a:pathLst>
          </a:custGeom>
          <a:solidFill>
            <a:srgbClr val="FF3D42"/>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片側の 2 つの角を切り取った四角形 16"/>
          <p:cNvSpPr/>
          <p:nvPr/>
        </p:nvSpPr>
        <p:spPr>
          <a:xfrm>
            <a:off x="5418855" y="3174336"/>
            <a:ext cx="271435" cy="287436"/>
          </a:xfrm>
          <a:custGeom>
            <a:avLst/>
            <a:gdLst/>
            <a:ahLst/>
            <a:cxnLst/>
            <a:rect l="l" t="t" r="r" b="b"/>
            <a:pathLst>
              <a:path w="583931" h="618351">
                <a:moveTo>
                  <a:pt x="154565" y="0"/>
                </a:moveTo>
                <a:lnTo>
                  <a:pt x="429366" y="0"/>
                </a:lnTo>
                <a:lnTo>
                  <a:pt x="498069" y="68703"/>
                </a:lnTo>
                <a:lnTo>
                  <a:pt x="498069" y="467198"/>
                </a:lnTo>
                <a:lnTo>
                  <a:pt x="583931" y="467198"/>
                </a:lnTo>
                <a:lnTo>
                  <a:pt x="583931" y="618350"/>
                </a:lnTo>
                <a:lnTo>
                  <a:pt x="498069" y="618350"/>
                </a:lnTo>
                <a:lnTo>
                  <a:pt x="498069" y="618351"/>
                </a:lnTo>
                <a:lnTo>
                  <a:pt x="85862" y="618351"/>
                </a:lnTo>
                <a:lnTo>
                  <a:pt x="85862" y="618350"/>
                </a:lnTo>
                <a:lnTo>
                  <a:pt x="0" y="618350"/>
                </a:lnTo>
                <a:lnTo>
                  <a:pt x="0" y="467198"/>
                </a:lnTo>
                <a:lnTo>
                  <a:pt x="85862" y="467198"/>
                </a:lnTo>
                <a:lnTo>
                  <a:pt x="85862" y="68703"/>
                </a:lnTo>
                <a:close/>
              </a:path>
            </a:pathLst>
          </a:custGeom>
          <a:solidFill>
            <a:srgbClr val="FF3D42"/>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片側の 2 つの角を切り取った四角形 16"/>
          <p:cNvSpPr/>
          <p:nvPr/>
        </p:nvSpPr>
        <p:spPr>
          <a:xfrm>
            <a:off x="3302302" y="3892653"/>
            <a:ext cx="271435" cy="287436"/>
          </a:xfrm>
          <a:custGeom>
            <a:avLst/>
            <a:gdLst/>
            <a:ahLst/>
            <a:cxnLst/>
            <a:rect l="l" t="t" r="r" b="b"/>
            <a:pathLst>
              <a:path w="583931" h="618351">
                <a:moveTo>
                  <a:pt x="154565" y="0"/>
                </a:moveTo>
                <a:lnTo>
                  <a:pt x="429366" y="0"/>
                </a:lnTo>
                <a:lnTo>
                  <a:pt x="498069" y="68703"/>
                </a:lnTo>
                <a:lnTo>
                  <a:pt x="498069" y="467198"/>
                </a:lnTo>
                <a:lnTo>
                  <a:pt x="583931" y="467198"/>
                </a:lnTo>
                <a:lnTo>
                  <a:pt x="583931" y="618350"/>
                </a:lnTo>
                <a:lnTo>
                  <a:pt x="498069" y="618350"/>
                </a:lnTo>
                <a:lnTo>
                  <a:pt x="498069" y="618351"/>
                </a:lnTo>
                <a:lnTo>
                  <a:pt x="85862" y="618351"/>
                </a:lnTo>
                <a:lnTo>
                  <a:pt x="85862" y="618350"/>
                </a:lnTo>
                <a:lnTo>
                  <a:pt x="0" y="618350"/>
                </a:lnTo>
                <a:lnTo>
                  <a:pt x="0" y="467198"/>
                </a:lnTo>
                <a:lnTo>
                  <a:pt x="85862" y="467198"/>
                </a:lnTo>
                <a:lnTo>
                  <a:pt x="85862" y="68703"/>
                </a:lnTo>
                <a:close/>
              </a:path>
            </a:pathLst>
          </a:custGeom>
          <a:solidFill>
            <a:srgbClr val="FF3D42"/>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片側の 2 つの角を切り取った四角形 16"/>
          <p:cNvSpPr/>
          <p:nvPr/>
        </p:nvSpPr>
        <p:spPr>
          <a:xfrm>
            <a:off x="5851669" y="5172858"/>
            <a:ext cx="271435" cy="287436"/>
          </a:xfrm>
          <a:custGeom>
            <a:avLst/>
            <a:gdLst/>
            <a:ahLst/>
            <a:cxnLst/>
            <a:rect l="l" t="t" r="r" b="b"/>
            <a:pathLst>
              <a:path w="583931" h="618351">
                <a:moveTo>
                  <a:pt x="154565" y="0"/>
                </a:moveTo>
                <a:lnTo>
                  <a:pt x="429366" y="0"/>
                </a:lnTo>
                <a:lnTo>
                  <a:pt x="498069" y="68703"/>
                </a:lnTo>
                <a:lnTo>
                  <a:pt x="498069" y="467198"/>
                </a:lnTo>
                <a:lnTo>
                  <a:pt x="583931" y="467198"/>
                </a:lnTo>
                <a:lnTo>
                  <a:pt x="583931" y="618350"/>
                </a:lnTo>
                <a:lnTo>
                  <a:pt x="498069" y="618350"/>
                </a:lnTo>
                <a:lnTo>
                  <a:pt x="498069" y="618351"/>
                </a:lnTo>
                <a:lnTo>
                  <a:pt x="85862" y="618351"/>
                </a:lnTo>
                <a:lnTo>
                  <a:pt x="85862" y="618350"/>
                </a:lnTo>
                <a:lnTo>
                  <a:pt x="0" y="618350"/>
                </a:lnTo>
                <a:lnTo>
                  <a:pt x="0" y="467198"/>
                </a:lnTo>
                <a:lnTo>
                  <a:pt x="85862" y="467198"/>
                </a:lnTo>
                <a:lnTo>
                  <a:pt x="85862" y="68703"/>
                </a:lnTo>
                <a:close/>
              </a:path>
            </a:pathLst>
          </a:custGeom>
          <a:solidFill>
            <a:srgbClr val="FF3D42"/>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片側の 2 つの角を切り取った四角形 16"/>
          <p:cNvSpPr/>
          <p:nvPr/>
        </p:nvSpPr>
        <p:spPr>
          <a:xfrm>
            <a:off x="5257568" y="4685463"/>
            <a:ext cx="271435" cy="287436"/>
          </a:xfrm>
          <a:custGeom>
            <a:avLst/>
            <a:gdLst/>
            <a:ahLst/>
            <a:cxnLst/>
            <a:rect l="l" t="t" r="r" b="b"/>
            <a:pathLst>
              <a:path w="583931" h="618351">
                <a:moveTo>
                  <a:pt x="154565" y="0"/>
                </a:moveTo>
                <a:lnTo>
                  <a:pt x="429366" y="0"/>
                </a:lnTo>
                <a:lnTo>
                  <a:pt x="498069" y="68703"/>
                </a:lnTo>
                <a:lnTo>
                  <a:pt x="498069" y="467198"/>
                </a:lnTo>
                <a:lnTo>
                  <a:pt x="583931" y="467198"/>
                </a:lnTo>
                <a:lnTo>
                  <a:pt x="583931" y="618350"/>
                </a:lnTo>
                <a:lnTo>
                  <a:pt x="498069" y="618350"/>
                </a:lnTo>
                <a:lnTo>
                  <a:pt x="498069" y="618351"/>
                </a:lnTo>
                <a:lnTo>
                  <a:pt x="85862" y="618351"/>
                </a:lnTo>
                <a:lnTo>
                  <a:pt x="85862" y="618350"/>
                </a:lnTo>
                <a:lnTo>
                  <a:pt x="0" y="618350"/>
                </a:lnTo>
                <a:lnTo>
                  <a:pt x="0" y="467198"/>
                </a:lnTo>
                <a:lnTo>
                  <a:pt x="85862" y="467198"/>
                </a:lnTo>
                <a:lnTo>
                  <a:pt x="85862" y="68703"/>
                </a:lnTo>
                <a:close/>
              </a:path>
            </a:pathLst>
          </a:custGeom>
          <a:solidFill>
            <a:srgbClr val="FF3D42"/>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片側の 2 つの角を切り取った四角形 16"/>
          <p:cNvSpPr/>
          <p:nvPr/>
        </p:nvSpPr>
        <p:spPr>
          <a:xfrm>
            <a:off x="5275857" y="5154110"/>
            <a:ext cx="271435" cy="287436"/>
          </a:xfrm>
          <a:custGeom>
            <a:avLst/>
            <a:gdLst/>
            <a:ahLst/>
            <a:cxnLst/>
            <a:rect l="l" t="t" r="r" b="b"/>
            <a:pathLst>
              <a:path w="583931" h="618351">
                <a:moveTo>
                  <a:pt x="154565" y="0"/>
                </a:moveTo>
                <a:lnTo>
                  <a:pt x="429366" y="0"/>
                </a:lnTo>
                <a:lnTo>
                  <a:pt x="498069" y="68703"/>
                </a:lnTo>
                <a:lnTo>
                  <a:pt x="498069" y="467198"/>
                </a:lnTo>
                <a:lnTo>
                  <a:pt x="583931" y="467198"/>
                </a:lnTo>
                <a:lnTo>
                  <a:pt x="583931" y="618350"/>
                </a:lnTo>
                <a:lnTo>
                  <a:pt x="498069" y="618350"/>
                </a:lnTo>
                <a:lnTo>
                  <a:pt x="498069" y="618351"/>
                </a:lnTo>
                <a:lnTo>
                  <a:pt x="85862" y="618351"/>
                </a:lnTo>
                <a:lnTo>
                  <a:pt x="85862" y="618350"/>
                </a:lnTo>
                <a:lnTo>
                  <a:pt x="0" y="618350"/>
                </a:lnTo>
                <a:lnTo>
                  <a:pt x="0" y="467198"/>
                </a:lnTo>
                <a:lnTo>
                  <a:pt x="85862" y="467198"/>
                </a:lnTo>
                <a:lnTo>
                  <a:pt x="85862" y="68703"/>
                </a:lnTo>
                <a:close/>
              </a:path>
            </a:pathLst>
          </a:custGeom>
          <a:solidFill>
            <a:srgbClr val="FF3D42"/>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5" name="片側の 2 つの角を切り取った四角形 16"/>
          <p:cNvSpPr/>
          <p:nvPr/>
        </p:nvSpPr>
        <p:spPr>
          <a:xfrm>
            <a:off x="3901650" y="5316575"/>
            <a:ext cx="271435" cy="287436"/>
          </a:xfrm>
          <a:custGeom>
            <a:avLst/>
            <a:gdLst/>
            <a:ahLst/>
            <a:cxnLst/>
            <a:rect l="l" t="t" r="r" b="b"/>
            <a:pathLst>
              <a:path w="583931" h="618351">
                <a:moveTo>
                  <a:pt x="154565" y="0"/>
                </a:moveTo>
                <a:lnTo>
                  <a:pt x="429366" y="0"/>
                </a:lnTo>
                <a:lnTo>
                  <a:pt x="498069" y="68703"/>
                </a:lnTo>
                <a:lnTo>
                  <a:pt x="498069" y="467198"/>
                </a:lnTo>
                <a:lnTo>
                  <a:pt x="583931" y="467198"/>
                </a:lnTo>
                <a:lnTo>
                  <a:pt x="583931" y="618350"/>
                </a:lnTo>
                <a:lnTo>
                  <a:pt x="498069" y="618350"/>
                </a:lnTo>
                <a:lnTo>
                  <a:pt x="498069" y="618351"/>
                </a:lnTo>
                <a:lnTo>
                  <a:pt x="85862" y="618351"/>
                </a:lnTo>
                <a:lnTo>
                  <a:pt x="85862" y="618350"/>
                </a:lnTo>
                <a:lnTo>
                  <a:pt x="0" y="618350"/>
                </a:lnTo>
                <a:lnTo>
                  <a:pt x="0" y="467198"/>
                </a:lnTo>
                <a:lnTo>
                  <a:pt x="85862" y="467198"/>
                </a:lnTo>
                <a:lnTo>
                  <a:pt x="85862" y="68703"/>
                </a:lnTo>
                <a:close/>
              </a:path>
            </a:pathLst>
          </a:custGeom>
          <a:solidFill>
            <a:srgbClr val="FF3D42"/>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 name="片側の 2 つの角を切り取った四角形 16"/>
          <p:cNvSpPr/>
          <p:nvPr/>
        </p:nvSpPr>
        <p:spPr>
          <a:xfrm>
            <a:off x="3030867" y="4991189"/>
            <a:ext cx="271435" cy="287436"/>
          </a:xfrm>
          <a:custGeom>
            <a:avLst/>
            <a:gdLst/>
            <a:ahLst/>
            <a:cxnLst/>
            <a:rect l="l" t="t" r="r" b="b"/>
            <a:pathLst>
              <a:path w="583931" h="618351">
                <a:moveTo>
                  <a:pt x="154565" y="0"/>
                </a:moveTo>
                <a:lnTo>
                  <a:pt x="429366" y="0"/>
                </a:lnTo>
                <a:lnTo>
                  <a:pt x="498069" y="68703"/>
                </a:lnTo>
                <a:lnTo>
                  <a:pt x="498069" y="467198"/>
                </a:lnTo>
                <a:lnTo>
                  <a:pt x="583931" y="467198"/>
                </a:lnTo>
                <a:lnTo>
                  <a:pt x="583931" y="618350"/>
                </a:lnTo>
                <a:lnTo>
                  <a:pt x="498069" y="618350"/>
                </a:lnTo>
                <a:lnTo>
                  <a:pt x="498069" y="618351"/>
                </a:lnTo>
                <a:lnTo>
                  <a:pt x="85862" y="618351"/>
                </a:lnTo>
                <a:lnTo>
                  <a:pt x="85862" y="618350"/>
                </a:lnTo>
                <a:lnTo>
                  <a:pt x="0" y="618350"/>
                </a:lnTo>
                <a:lnTo>
                  <a:pt x="0" y="467198"/>
                </a:lnTo>
                <a:lnTo>
                  <a:pt x="85862" y="467198"/>
                </a:lnTo>
                <a:lnTo>
                  <a:pt x="85862" y="68703"/>
                </a:lnTo>
                <a:close/>
              </a:path>
            </a:pathLst>
          </a:custGeom>
          <a:solidFill>
            <a:srgbClr val="FF3D42"/>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7" name="片側の 2 つの角を切り取った四角形 16"/>
          <p:cNvSpPr/>
          <p:nvPr/>
        </p:nvSpPr>
        <p:spPr>
          <a:xfrm>
            <a:off x="3551653" y="5688811"/>
            <a:ext cx="271435" cy="287436"/>
          </a:xfrm>
          <a:custGeom>
            <a:avLst/>
            <a:gdLst/>
            <a:ahLst/>
            <a:cxnLst/>
            <a:rect l="l" t="t" r="r" b="b"/>
            <a:pathLst>
              <a:path w="583931" h="618351">
                <a:moveTo>
                  <a:pt x="154565" y="0"/>
                </a:moveTo>
                <a:lnTo>
                  <a:pt x="429366" y="0"/>
                </a:lnTo>
                <a:lnTo>
                  <a:pt x="498069" y="68703"/>
                </a:lnTo>
                <a:lnTo>
                  <a:pt x="498069" y="467198"/>
                </a:lnTo>
                <a:lnTo>
                  <a:pt x="583931" y="467198"/>
                </a:lnTo>
                <a:lnTo>
                  <a:pt x="583931" y="618350"/>
                </a:lnTo>
                <a:lnTo>
                  <a:pt x="498069" y="618350"/>
                </a:lnTo>
                <a:lnTo>
                  <a:pt x="498069" y="618351"/>
                </a:lnTo>
                <a:lnTo>
                  <a:pt x="85862" y="618351"/>
                </a:lnTo>
                <a:lnTo>
                  <a:pt x="85862" y="618350"/>
                </a:lnTo>
                <a:lnTo>
                  <a:pt x="0" y="618350"/>
                </a:lnTo>
                <a:lnTo>
                  <a:pt x="0" y="467198"/>
                </a:lnTo>
                <a:lnTo>
                  <a:pt x="85862" y="467198"/>
                </a:lnTo>
                <a:lnTo>
                  <a:pt x="85862" y="68703"/>
                </a:lnTo>
                <a:close/>
              </a:path>
            </a:pathLst>
          </a:custGeom>
          <a:solidFill>
            <a:srgbClr val="FF3D42"/>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円形吹き出し 4"/>
          <p:cNvSpPr/>
          <p:nvPr/>
        </p:nvSpPr>
        <p:spPr>
          <a:xfrm>
            <a:off x="5554572" y="2729338"/>
            <a:ext cx="3325517" cy="2326630"/>
          </a:xfrm>
          <a:prstGeom prst="wedgeEllipseCallout">
            <a:avLst>
              <a:gd name="adj1" fmla="val -59340"/>
              <a:gd name="adj2" fmla="val 21454"/>
            </a:avLst>
          </a:prstGeom>
          <a:solidFill>
            <a:schemeClr val="tx2">
              <a:lumMod val="60000"/>
              <a:lumOff val="4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6" name="円形吹き出し 5"/>
          <p:cNvSpPr/>
          <p:nvPr/>
        </p:nvSpPr>
        <p:spPr>
          <a:xfrm>
            <a:off x="123204" y="1795215"/>
            <a:ext cx="3073820" cy="2462447"/>
          </a:xfrm>
          <a:prstGeom prst="wedgeEllipseCallout">
            <a:avLst>
              <a:gd name="adj1" fmla="val 50166"/>
              <a:gd name="adj2" fmla="val 42481"/>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ltLang="ja-JP" dirty="0" smtClean="0"/>
          </a:p>
        </p:txBody>
      </p:sp>
      <p:sp>
        <p:nvSpPr>
          <p:cNvPr id="29" name="テキスト ボックス 28"/>
          <p:cNvSpPr txBox="1"/>
          <p:nvPr/>
        </p:nvSpPr>
        <p:spPr>
          <a:xfrm>
            <a:off x="260698" y="2193165"/>
            <a:ext cx="2787304" cy="1661993"/>
          </a:xfrm>
          <a:prstGeom prst="rect">
            <a:avLst/>
          </a:prstGeom>
          <a:noFill/>
        </p:spPr>
        <p:txBody>
          <a:bodyPr wrap="none" rtlCol="0">
            <a:spAutoFit/>
          </a:bodyPr>
          <a:lstStyle/>
          <a:p>
            <a:pPr algn="ctr"/>
            <a:r>
              <a:rPr lang="ja-JP" altLang="en-US" sz="2400" dirty="0">
                <a:solidFill>
                  <a:schemeClr val="bg1"/>
                </a:solidFill>
              </a:rPr>
              <a:t>つくば市周辺</a:t>
            </a:r>
            <a:endParaRPr lang="en-US" altLang="ja-JP" sz="2400" dirty="0">
              <a:solidFill>
                <a:schemeClr val="bg1"/>
              </a:solidFill>
            </a:endParaRPr>
          </a:p>
          <a:p>
            <a:pPr algn="ctr"/>
            <a:r>
              <a:rPr lang="en-US" altLang="ja-JP" sz="2400" dirty="0" smtClean="0">
                <a:solidFill>
                  <a:schemeClr val="bg1"/>
                </a:solidFill>
              </a:rPr>
              <a:t>10</a:t>
            </a:r>
            <a:r>
              <a:rPr lang="ja-JP" altLang="en-US" sz="2400" dirty="0" smtClean="0">
                <a:solidFill>
                  <a:schemeClr val="bg1"/>
                </a:solidFill>
              </a:rPr>
              <a:t>ヶ所</a:t>
            </a:r>
            <a:endParaRPr lang="en-US" altLang="ja-JP" sz="2400" dirty="0" smtClean="0">
              <a:solidFill>
                <a:schemeClr val="bg1"/>
              </a:solidFill>
            </a:endParaRPr>
          </a:p>
          <a:p>
            <a:pPr algn="ctr"/>
            <a:r>
              <a:rPr lang="ja-JP" altLang="en-US" sz="3200" dirty="0" smtClean="0">
                <a:solidFill>
                  <a:schemeClr val="bg1"/>
                </a:solidFill>
              </a:rPr>
              <a:t>約</a:t>
            </a:r>
            <a:r>
              <a:rPr lang="en-US" altLang="ja-JP" sz="5400" dirty="0" smtClean="0">
                <a:solidFill>
                  <a:schemeClr val="bg1"/>
                </a:solidFill>
              </a:rPr>
              <a:t>7,260</a:t>
            </a:r>
            <a:r>
              <a:rPr lang="ja-JP" altLang="en-US" sz="2400" dirty="0" smtClean="0">
                <a:solidFill>
                  <a:schemeClr val="bg1"/>
                </a:solidFill>
              </a:rPr>
              <a:t>区画</a:t>
            </a:r>
            <a:endParaRPr lang="ja-JP" altLang="en-US" sz="2400" dirty="0">
              <a:solidFill>
                <a:schemeClr val="bg1"/>
              </a:solidFill>
            </a:endParaRPr>
          </a:p>
        </p:txBody>
      </p:sp>
      <p:sp>
        <p:nvSpPr>
          <p:cNvPr id="30" name="テキスト ボックス 29"/>
          <p:cNvSpPr txBox="1"/>
          <p:nvPr/>
        </p:nvSpPr>
        <p:spPr>
          <a:xfrm>
            <a:off x="6025903" y="3116494"/>
            <a:ext cx="2376935" cy="1661993"/>
          </a:xfrm>
          <a:prstGeom prst="rect">
            <a:avLst/>
          </a:prstGeom>
          <a:noFill/>
        </p:spPr>
        <p:txBody>
          <a:bodyPr wrap="none" rtlCol="0">
            <a:spAutoFit/>
          </a:bodyPr>
          <a:lstStyle/>
          <a:p>
            <a:pPr algn="ctr"/>
            <a:r>
              <a:rPr lang="ja-JP" altLang="en-US" sz="2400" dirty="0">
                <a:solidFill>
                  <a:srgbClr val="FFFFFF"/>
                </a:solidFill>
              </a:rPr>
              <a:t>つくば市内</a:t>
            </a:r>
            <a:endParaRPr lang="en-US" altLang="ja-JP" sz="2400" dirty="0">
              <a:solidFill>
                <a:srgbClr val="FFFFFF"/>
              </a:solidFill>
            </a:endParaRPr>
          </a:p>
          <a:p>
            <a:pPr algn="ctr"/>
            <a:r>
              <a:rPr lang="en-US" altLang="ja-JP" sz="2400" dirty="0">
                <a:solidFill>
                  <a:srgbClr val="FFFFFF"/>
                </a:solidFill>
              </a:rPr>
              <a:t>5</a:t>
            </a:r>
            <a:r>
              <a:rPr lang="ja-JP" altLang="en-US" sz="2400" dirty="0" smtClean="0">
                <a:solidFill>
                  <a:srgbClr val="FFFFFF"/>
                </a:solidFill>
              </a:rPr>
              <a:t>ヶ所</a:t>
            </a:r>
            <a:endParaRPr lang="en-US" altLang="ja-JP" sz="2400" dirty="0" smtClean="0">
              <a:solidFill>
                <a:srgbClr val="FFFFFF"/>
              </a:solidFill>
            </a:endParaRPr>
          </a:p>
          <a:p>
            <a:pPr algn="ctr"/>
            <a:r>
              <a:rPr lang="en-US" altLang="ja-JP" sz="5400" dirty="0" smtClean="0">
                <a:solidFill>
                  <a:srgbClr val="FFFFFF"/>
                </a:solidFill>
              </a:rPr>
              <a:t>8,270</a:t>
            </a:r>
            <a:r>
              <a:rPr lang="ja-JP" altLang="en-US" sz="2400" dirty="0" smtClean="0">
                <a:solidFill>
                  <a:srgbClr val="FFFFFF"/>
                </a:solidFill>
              </a:rPr>
              <a:t>区画</a:t>
            </a:r>
            <a:endParaRPr lang="ja-JP" altLang="en-US" sz="2400" dirty="0">
              <a:solidFill>
                <a:srgbClr val="FFFFFF"/>
              </a:solidFill>
            </a:endParaRPr>
          </a:p>
        </p:txBody>
      </p:sp>
      <p:cxnSp>
        <p:nvCxnSpPr>
          <p:cNvPr id="28" name="直線コネクタ 27"/>
          <p:cNvCxnSpPr/>
          <p:nvPr/>
        </p:nvCxnSpPr>
        <p:spPr>
          <a:xfrm>
            <a:off x="-37515" y="1221009"/>
            <a:ext cx="5731027"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 name="タイトル 1"/>
          <p:cNvSpPr>
            <a:spLocks noGrp="1"/>
          </p:cNvSpPr>
          <p:nvPr>
            <p:ph type="title"/>
          </p:nvPr>
        </p:nvSpPr>
        <p:spPr>
          <a:xfrm>
            <a:off x="439593" y="274638"/>
            <a:ext cx="7335449" cy="1143000"/>
          </a:xfrm>
        </p:spPr>
        <p:txBody>
          <a:bodyPr>
            <a:normAutofit/>
          </a:bodyPr>
          <a:lstStyle/>
          <a:p>
            <a:pPr algn="l"/>
            <a:r>
              <a:rPr lang="ja-JP" altLang="en-US" dirty="0" smtClean="0"/>
              <a:t>需給予測</a:t>
            </a:r>
            <a:r>
              <a:rPr lang="en-US" altLang="ja-JP" dirty="0" smtClean="0"/>
              <a:t>-</a:t>
            </a:r>
            <a:r>
              <a:rPr lang="ja-JP" altLang="en-US" dirty="0" smtClean="0"/>
              <a:t>供給</a:t>
            </a:r>
            <a:r>
              <a:rPr lang="en-US" altLang="ja-JP" dirty="0" smtClean="0"/>
              <a:t>-</a:t>
            </a:r>
            <a:endParaRPr kumimoji="1" lang="ja-JP" altLang="en-US" dirty="0"/>
          </a:p>
        </p:txBody>
      </p:sp>
      <p:sp>
        <p:nvSpPr>
          <p:cNvPr id="3" name="テキスト ボックス 2"/>
          <p:cNvSpPr txBox="1"/>
          <p:nvPr/>
        </p:nvSpPr>
        <p:spPr>
          <a:xfrm>
            <a:off x="3997524" y="4372402"/>
            <a:ext cx="1196463" cy="369332"/>
          </a:xfrm>
          <a:prstGeom prst="rect">
            <a:avLst/>
          </a:prstGeom>
          <a:noFill/>
        </p:spPr>
        <p:txBody>
          <a:bodyPr wrap="square" rtlCol="0">
            <a:spAutoFit/>
          </a:bodyPr>
          <a:lstStyle/>
          <a:p>
            <a:r>
              <a:rPr kumimoji="1" lang="ja-JP" altLang="en-US" dirty="0" smtClean="0">
                <a:solidFill>
                  <a:schemeClr val="accent2"/>
                </a:solidFill>
              </a:rPr>
              <a:t>つくば市</a:t>
            </a:r>
            <a:endParaRPr kumimoji="1" lang="ja-JP" altLang="en-US" dirty="0">
              <a:solidFill>
                <a:schemeClr val="accent2"/>
              </a:solidFill>
            </a:endParaRPr>
          </a:p>
        </p:txBody>
      </p:sp>
      <p:sp>
        <p:nvSpPr>
          <p:cNvPr id="4" name="角丸四角形 3"/>
          <p:cNvSpPr/>
          <p:nvPr/>
        </p:nvSpPr>
        <p:spPr>
          <a:xfrm>
            <a:off x="123203" y="5839563"/>
            <a:ext cx="3314818" cy="859246"/>
          </a:xfrm>
          <a:prstGeom prst="roundRect">
            <a:avLst/>
          </a:prstGeom>
          <a:solidFill>
            <a:srgbClr val="FFFFFF"/>
          </a:solidFill>
          <a:ln w="38100" cmpd="sng">
            <a:solidFill>
              <a:srgbClr val="1F497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dirty="0" smtClean="0">
                <a:solidFill>
                  <a:srgbClr val="1F497D"/>
                </a:solidFill>
              </a:rPr>
              <a:t>空き区画数</a:t>
            </a:r>
            <a:endParaRPr kumimoji="1" lang="ja-JP" altLang="en-US" sz="3200" dirty="0">
              <a:solidFill>
                <a:srgbClr val="1F497D"/>
              </a:solidFill>
            </a:endParaRPr>
          </a:p>
        </p:txBody>
      </p:sp>
      <p:sp>
        <p:nvSpPr>
          <p:cNvPr id="7" name="スライド番号プレースホルダー 6"/>
          <p:cNvSpPr>
            <a:spLocks noGrp="1"/>
          </p:cNvSpPr>
          <p:nvPr>
            <p:ph type="sldNum" sz="quarter" idx="12"/>
          </p:nvPr>
        </p:nvSpPr>
        <p:spPr/>
        <p:txBody>
          <a:bodyPr/>
          <a:lstStyle/>
          <a:p>
            <a:fld id="{61F6FC56-51BB-EE4A-AA11-EB67CBAEB284}" type="slidenum">
              <a:rPr kumimoji="1" lang="ja-JP" altLang="en-US" smtClean="0"/>
              <a:t>38</a:t>
            </a:fld>
            <a:endParaRPr kumimoji="1" lang="ja-JP" altLang="en-US"/>
          </a:p>
        </p:txBody>
      </p:sp>
    </p:spTree>
    <p:extLst>
      <p:ext uri="{BB962C8B-B14F-4D97-AF65-F5344CB8AC3E}">
        <p14:creationId xmlns:p14="http://schemas.microsoft.com/office/powerpoint/2010/main" val="3092971205"/>
      </p:ext>
    </p:extLst>
  </p:cSld>
  <p:clrMapOvr>
    <a:masterClrMapping/>
  </p:clrMapOvr>
  <mc:AlternateContent xmlns:mc="http://schemas.openxmlformats.org/markup-compatibility/2006" xmlns:p14="http://schemas.microsoft.com/office/powerpoint/2010/main">
    <mc:Choice Requires="p14">
      <p:transition spd="slow" p14:dur="2000" advTm="21554"/>
    </mc:Choice>
    <mc:Fallback xmlns="">
      <p:transition xmlns:p14="http://schemas.microsoft.com/office/powerpoint/2010/main" spd="slow" advTm="21554"/>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円/楕円 18"/>
          <p:cNvSpPr/>
          <p:nvPr/>
        </p:nvSpPr>
        <p:spPr>
          <a:xfrm>
            <a:off x="656076" y="5726268"/>
            <a:ext cx="7551623" cy="893627"/>
          </a:xfrm>
          <a:prstGeom prst="ellipse">
            <a:avLst/>
          </a:prstGeom>
          <a:solidFill>
            <a:schemeClr val="accent2"/>
          </a:solidFill>
          <a:ln>
            <a:solidFill>
              <a:srgbClr val="C0504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8" name="直線コネクタ 7"/>
          <p:cNvCxnSpPr/>
          <p:nvPr/>
        </p:nvCxnSpPr>
        <p:spPr>
          <a:xfrm>
            <a:off x="-37515" y="1221009"/>
            <a:ext cx="5731027"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a:xfrm>
            <a:off x="439593" y="274638"/>
            <a:ext cx="7335449" cy="1143000"/>
          </a:xfrm>
        </p:spPr>
        <p:txBody>
          <a:bodyPr>
            <a:normAutofit/>
          </a:bodyPr>
          <a:lstStyle/>
          <a:p>
            <a:pPr algn="l"/>
            <a:r>
              <a:rPr lang="ja-JP" altLang="en-US" dirty="0" smtClean="0"/>
              <a:t>需給予測</a:t>
            </a:r>
            <a:endParaRPr kumimoji="1" lang="ja-JP" altLang="en-US" dirty="0"/>
          </a:p>
        </p:txBody>
      </p:sp>
      <p:sp>
        <p:nvSpPr>
          <p:cNvPr id="4" name="スライド番号プレースホルダー 3"/>
          <p:cNvSpPr>
            <a:spLocks noGrp="1"/>
          </p:cNvSpPr>
          <p:nvPr>
            <p:ph type="sldNum" sz="quarter" idx="12"/>
          </p:nvPr>
        </p:nvSpPr>
        <p:spPr/>
        <p:txBody>
          <a:bodyPr/>
          <a:lstStyle/>
          <a:p>
            <a:fld id="{D235492C-57CB-1E43-8014-2539370A9343}" type="slidenum">
              <a:rPr kumimoji="1" lang="ja-JP" altLang="en-US" smtClean="0"/>
              <a:t>39</a:t>
            </a:fld>
            <a:endParaRPr kumimoji="1" lang="ja-JP" altLang="en-US"/>
          </a:p>
        </p:txBody>
      </p:sp>
      <p:sp>
        <p:nvSpPr>
          <p:cNvPr id="10" name="角丸四角形 9"/>
          <p:cNvSpPr/>
          <p:nvPr/>
        </p:nvSpPr>
        <p:spPr>
          <a:xfrm>
            <a:off x="656076" y="1904837"/>
            <a:ext cx="3715806" cy="2916046"/>
          </a:xfrm>
          <a:prstGeom prst="roundRect">
            <a:avLst/>
          </a:prstGeom>
          <a:noFill/>
          <a:ln w="19050">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904938" y="1612449"/>
            <a:ext cx="1005403" cy="584776"/>
          </a:xfrm>
          <a:prstGeom prst="rect">
            <a:avLst/>
          </a:prstGeom>
          <a:solidFill>
            <a:schemeClr val="bg1"/>
          </a:solidFill>
          <a:ln>
            <a:solidFill>
              <a:schemeClr val="tx1"/>
            </a:solidFill>
          </a:ln>
        </p:spPr>
        <p:txBody>
          <a:bodyPr wrap="none" rtlCol="0">
            <a:spAutoFit/>
          </a:bodyPr>
          <a:lstStyle/>
          <a:p>
            <a:r>
              <a:rPr kumimoji="1" lang="ja-JP" altLang="en-US" sz="3200" dirty="0" smtClean="0"/>
              <a:t>需要</a:t>
            </a:r>
            <a:endParaRPr kumimoji="1" lang="ja-JP" altLang="en-US" sz="3200" dirty="0"/>
          </a:p>
        </p:txBody>
      </p:sp>
      <p:sp>
        <p:nvSpPr>
          <p:cNvPr id="13" name="角丸四角形 12"/>
          <p:cNvSpPr/>
          <p:nvPr/>
        </p:nvSpPr>
        <p:spPr>
          <a:xfrm>
            <a:off x="4574206" y="1904837"/>
            <a:ext cx="3715806" cy="2916046"/>
          </a:xfrm>
          <a:prstGeom prst="roundRect">
            <a:avLst/>
          </a:prstGeom>
          <a:noFill/>
          <a:ln w="19050">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5870104" y="1612449"/>
            <a:ext cx="1005403" cy="584776"/>
          </a:xfrm>
          <a:prstGeom prst="rect">
            <a:avLst/>
          </a:prstGeom>
          <a:solidFill>
            <a:schemeClr val="bg1"/>
          </a:solidFill>
          <a:ln>
            <a:solidFill>
              <a:schemeClr val="tx1"/>
            </a:solidFill>
          </a:ln>
        </p:spPr>
        <p:txBody>
          <a:bodyPr wrap="none" rtlCol="0">
            <a:spAutoFit/>
          </a:bodyPr>
          <a:lstStyle/>
          <a:p>
            <a:r>
              <a:rPr lang="ja-JP" altLang="en-US" sz="3200" dirty="0" smtClean="0"/>
              <a:t>供給</a:t>
            </a:r>
            <a:endParaRPr kumimoji="1" lang="ja-JP" altLang="en-US" sz="3200" dirty="0"/>
          </a:p>
        </p:txBody>
      </p:sp>
      <p:sp>
        <p:nvSpPr>
          <p:cNvPr id="15" name="下矢印 14"/>
          <p:cNvSpPr/>
          <p:nvPr/>
        </p:nvSpPr>
        <p:spPr>
          <a:xfrm>
            <a:off x="2910341" y="4950224"/>
            <a:ext cx="2980858" cy="552638"/>
          </a:xfrm>
          <a:prstGeom prst="downArrow">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1023023" y="5926159"/>
            <a:ext cx="6866784" cy="523220"/>
          </a:xfrm>
          <a:prstGeom prst="rect">
            <a:avLst/>
          </a:prstGeom>
          <a:noFill/>
        </p:spPr>
        <p:txBody>
          <a:bodyPr wrap="none" rtlCol="0">
            <a:spAutoFit/>
          </a:bodyPr>
          <a:lstStyle/>
          <a:p>
            <a:r>
              <a:rPr kumimoji="1" lang="ja-JP" altLang="en-US" sz="2800" dirty="0" smtClean="0">
                <a:solidFill>
                  <a:schemeClr val="bg1"/>
                </a:solidFill>
              </a:rPr>
              <a:t>いつまでに墓地の空き区画が埋まるか</a:t>
            </a:r>
            <a:r>
              <a:rPr lang="ja-JP" altLang="en-US" sz="2800" dirty="0" smtClean="0">
                <a:solidFill>
                  <a:schemeClr val="bg1"/>
                </a:solidFill>
              </a:rPr>
              <a:t>予測</a:t>
            </a:r>
            <a:endParaRPr kumimoji="1" lang="ja-JP" altLang="en-US" sz="2800" dirty="0">
              <a:solidFill>
                <a:schemeClr val="bg1"/>
              </a:solidFill>
            </a:endParaRPr>
          </a:p>
        </p:txBody>
      </p:sp>
      <p:sp>
        <p:nvSpPr>
          <p:cNvPr id="17" name="テキスト ボックス 16"/>
          <p:cNvSpPr txBox="1"/>
          <p:nvPr/>
        </p:nvSpPr>
        <p:spPr>
          <a:xfrm>
            <a:off x="776085" y="2326566"/>
            <a:ext cx="3489967" cy="1938992"/>
          </a:xfrm>
          <a:prstGeom prst="rect">
            <a:avLst/>
          </a:prstGeom>
          <a:noFill/>
        </p:spPr>
        <p:txBody>
          <a:bodyPr wrap="square" rtlCol="0">
            <a:spAutoFit/>
          </a:bodyPr>
          <a:lstStyle/>
          <a:p>
            <a:r>
              <a:rPr kumimoji="1" lang="en-US" altLang="ja-JP" sz="2400" dirty="0" smtClean="0"/>
              <a:t>★</a:t>
            </a:r>
            <a:r>
              <a:rPr kumimoji="1" lang="ja-JP" altLang="en-US" sz="2400" dirty="0" smtClean="0"/>
              <a:t>２０３５年までの需要</a:t>
            </a:r>
            <a:endParaRPr kumimoji="1" lang="en-US" altLang="ja-JP" sz="2400" dirty="0" smtClean="0"/>
          </a:p>
          <a:p>
            <a:pPr algn="r"/>
            <a:r>
              <a:rPr kumimoji="1" lang="ja-JP" altLang="en-US" sz="2400" dirty="0" smtClean="0"/>
              <a:t>・・・予測式で</a:t>
            </a:r>
            <a:r>
              <a:rPr lang="ja-JP" altLang="en-US" sz="2400" dirty="0" smtClean="0"/>
              <a:t>予測</a:t>
            </a:r>
            <a:endParaRPr kumimoji="1" lang="en-US" altLang="ja-JP" sz="2400" dirty="0" smtClean="0"/>
          </a:p>
          <a:p>
            <a:pPr algn="r"/>
            <a:endParaRPr kumimoji="1" lang="en-US" altLang="ja-JP" sz="2400" dirty="0" smtClean="0"/>
          </a:p>
          <a:p>
            <a:r>
              <a:rPr lang="en-US" altLang="ja-JP" sz="2400" dirty="0" smtClean="0"/>
              <a:t>★</a:t>
            </a:r>
            <a:r>
              <a:rPr lang="ja-JP" altLang="en-US" sz="2400" dirty="0" smtClean="0"/>
              <a:t>２０３５年以降の需要</a:t>
            </a:r>
            <a:endParaRPr lang="en-US" altLang="ja-JP" sz="2400" dirty="0" smtClean="0"/>
          </a:p>
          <a:p>
            <a:pPr algn="r"/>
            <a:r>
              <a:rPr lang="ja-JP" altLang="en-US" sz="2400" dirty="0" smtClean="0"/>
              <a:t>・・・アンケートから予測</a:t>
            </a:r>
            <a:endParaRPr kumimoji="1" lang="ja-JP" altLang="en-US" sz="2400" dirty="0"/>
          </a:p>
        </p:txBody>
      </p:sp>
      <p:sp>
        <p:nvSpPr>
          <p:cNvPr id="18" name="正方形/長方形 17"/>
          <p:cNvSpPr/>
          <p:nvPr/>
        </p:nvSpPr>
        <p:spPr>
          <a:xfrm>
            <a:off x="4574205" y="2319062"/>
            <a:ext cx="3633494" cy="1938992"/>
          </a:xfrm>
          <a:prstGeom prst="rect">
            <a:avLst/>
          </a:prstGeom>
        </p:spPr>
        <p:txBody>
          <a:bodyPr wrap="square">
            <a:spAutoFit/>
          </a:bodyPr>
          <a:lstStyle/>
          <a:p>
            <a:r>
              <a:rPr lang="en-US" altLang="ja-JP" sz="2400" dirty="0" smtClean="0"/>
              <a:t>★</a:t>
            </a:r>
            <a:r>
              <a:rPr lang="ja-JP" altLang="en-US" sz="2400" dirty="0" smtClean="0"/>
              <a:t>市</a:t>
            </a:r>
            <a:r>
              <a:rPr lang="ja-JP" altLang="en-US" sz="2400" dirty="0"/>
              <a:t>役所</a:t>
            </a:r>
            <a:r>
              <a:rPr lang="en-US" altLang="en-US" sz="2400" dirty="0"/>
              <a:t>に</a:t>
            </a:r>
            <a:r>
              <a:rPr lang="ja-JP" altLang="en-US" sz="2400" dirty="0"/>
              <a:t>ヒアリング</a:t>
            </a:r>
            <a:r>
              <a:rPr lang="ja-JP" altLang="en-US" sz="2400" dirty="0" smtClean="0"/>
              <a:t>調査</a:t>
            </a:r>
            <a:endParaRPr lang="en-US" altLang="ja-JP" sz="2400" dirty="0" smtClean="0"/>
          </a:p>
          <a:p>
            <a:endParaRPr lang="en-US" altLang="ja-JP" sz="2400" dirty="0" smtClean="0"/>
          </a:p>
          <a:p>
            <a:r>
              <a:rPr lang="en-US" altLang="ja-JP" sz="2400" dirty="0" smtClean="0"/>
              <a:t>★</a:t>
            </a:r>
            <a:r>
              <a:rPr lang="ja-JP" altLang="en-US" sz="2400" dirty="0" smtClean="0"/>
              <a:t>墓地</a:t>
            </a:r>
            <a:r>
              <a:rPr lang="ja-JP" altLang="en-US" sz="2400" dirty="0"/>
              <a:t>情報サイトで</a:t>
            </a:r>
            <a:r>
              <a:rPr lang="ja-JP" altLang="en-US" sz="2400" dirty="0" smtClean="0"/>
              <a:t>検索</a:t>
            </a:r>
            <a:endParaRPr lang="en-US" altLang="ja-JP" sz="2400" dirty="0" smtClean="0"/>
          </a:p>
          <a:p>
            <a:endParaRPr lang="en-US" altLang="ja-JP" sz="2400" dirty="0"/>
          </a:p>
          <a:p>
            <a:r>
              <a:rPr lang="en-US" altLang="ja-JP" sz="2400" dirty="0" smtClean="0"/>
              <a:t>★</a:t>
            </a:r>
            <a:r>
              <a:rPr lang="ja-JP" altLang="en-US" sz="2400" dirty="0" smtClean="0"/>
              <a:t>霊園</a:t>
            </a:r>
            <a:r>
              <a:rPr lang="ja-JP" altLang="en-US" sz="2400" dirty="0"/>
              <a:t>に直接問い合わせ</a:t>
            </a:r>
            <a:endParaRPr lang="en-US" altLang="ja-JP" sz="2400" dirty="0"/>
          </a:p>
        </p:txBody>
      </p:sp>
      <p:sp>
        <p:nvSpPr>
          <p:cNvPr id="20" name="正方形/長方形 19"/>
          <p:cNvSpPr/>
          <p:nvPr/>
        </p:nvSpPr>
        <p:spPr>
          <a:xfrm>
            <a:off x="0" y="1417638"/>
            <a:ext cx="9111440" cy="3532586"/>
          </a:xfrm>
          <a:prstGeom prst="rect">
            <a:avLst/>
          </a:prstGeom>
          <a:solidFill>
            <a:schemeClr val="bg1">
              <a:alpha val="5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3082371683"/>
      </p:ext>
    </p:extLst>
  </p:cSld>
  <p:clrMapOvr>
    <a:masterClrMapping/>
  </p:clrMapOvr>
  <mc:AlternateContent xmlns:mc="http://schemas.openxmlformats.org/markup-compatibility/2006" xmlns:p14="http://schemas.microsoft.com/office/powerpoint/2010/main">
    <mc:Choice Requires="p14">
      <p:transition spd="slow" p14:dur="2000" advTm="5518"/>
    </mc:Choice>
    <mc:Fallback xmlns="">
      <p:transition xmlns:p14="http://schemas.microsoft.com/office/powerpoint/2010/main" spd="slow" advTm="5518"/>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0" y="914400"/>
            <a:ext cx="9144000" cy="5943600"/>
          </a:xfrm>
          <a:prstGeom prst="rect">
            <a:avLst/>
          </a:prstGeom>
        </p:spPr>
      </p:pic>
      <p:sp>
        <p:nvSpPr>
          <p:cNvPr id="7" name="正方形/長方形 6"/>
          <p:cNvSpPr/>
          <p:nvPr/>
        </p:nvSpPr>
        <p:spPr>
          <a:xfrm>
            <a:off x="152209" y="243375"/>
            <a:ext cx="7225857" cy="523220"/>
          </a:xfrm>
          <a:prstGeom prst="rect">
            <a:avLst/>
          </a:prstGeom>
        </p:spPr>
        <p:txBody>
          <a:bodyPr wrap="none">
            <a:spAutoFit/>
          </a:bodyPr>
          <a:lstStyle/>
          <a:p>
            <a:r>
              <a:rPr lang="ja-JP" altLang="en-US" sz="2800" dirty="0" smtClean="0"/>
              <a:t>仁徳天皇陵 </a:t>
            </a:r>
            <a:r>
              <a:rPr lang="en-US" altLang="ja-JP" sz="2800" dirty="0" smtClean="0"/>
              <a:t>〜</a:t>
            </a:r>
            <a:r>
              <a:rPr lang="ja-JP" altLang="en-US" sz="2800" dirty="0" smtClean="0"/>
              <a:t>日本の昔の墓</a:t>
            </a:r>
            <a:r>
              <a:rPr lang="en-US" altLang="ja-JP" sz="2800" dirty="0" smtClean="0"/>
              <a:t>〜</a:t>
            </a:r>
            <a:r>
              <a:rPr lang="ja-JP" altLang="en-US" sz="2800" dirty="0" smtClean="0"/>
              <a:t> （大阪府堺市）</a:t>
            </a:r>
            <a:endParaRPr lang="ja-JP" altLang="en-US" sz="2800" dirty="0"/>
          </a:p>
        </p:txBody>
      </p:sp>
      <p:sp>
        <p:nvSpPr>
          <p:cNvPr id="8" name="テキスト ボックス 7"/>
          <p:cNvSpPr txBox="1"/>
          <p:nvPr/>
        </p:nvSpPr>
        <p:spPr>
          <a:xfrm>
            <a:off x="6462331" y="6488668"/>
            <a:ext cx="2681669" cy="369332"/>
          </a:xfrm>
          <a:prstGeom prst="rect">
            <a:avLst/>
          </a:prstGeom>
          <a:noFill/>
        </p:spPr>
        <p:txBody>
          <a:bodyPr wrap="none" rtlCol="0">
            <a:spAutoFit/>
          </a:bodyPr>
          <a:lstStyle/>
          <a:p>
            <a:r>
              <a:rPr lang="en-US" altLang="ja-JP" dirty="0">
                <a:solidFill>
                  <a:schemeClr val="bg1"/>
                </a:solidFill>
              </a:rPr>
              <a:t>http://</a:t>
            </a:r>
            <a:r>
              <a:rPr lang="en-US" altLang="ja-JP" dirty="0" err="1">
                <a:solidFill>
                  <a:schemeClr val="bg1"/>
                </a:solidFill>
              </a:rPr>
              <a:t>www.city.sakai.lg.jp</a:t>
            </a:r>
            <a:endParaRPr kumimoji="1" lang="ja-JP" altLang="en-US" dirty="0">
              <a:solidFill>
                <a:schemeClr val="bg1"/>
              </a:solidFill>
            </a:endParaRPr>
          </a:p>
        </p:txBody>
      </p:sp>
      <p:sp>
        <p:nvSpPr>
          <p:cNvPr id="2" name="下矢印 1"/>
          <p:cNvSpPr/>
          <p:nvPr/>
        </p:nvSpPr>
        <p:spPr>
          <a:xfrm>
            <a:off x="8204119" y="4512117"/>
            <a:ext cx="939881" cy="1036116"/>
          </a:xfrm>
          <a:prstGeom prst="downArrow">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スライド番号プレースホルダー 2"/>
          <p:cNvSpPr>
            <a:spLocks noGrp="1"/>
          </p:cNvSpPr>
          <p:nvPr>
            <p:ph type="sldNum" sz="quarter" idx="12"/>
          </p:nvPr>
        </p:nvSpPr>
        <p:spPr/>
        <p:txBody>
          <a:bodyPr/>
          <a:lstStyle/>
          <a:p>
            <a:fld id="{61F6FC56-51BB-EE4A-AA11-EB67CBAEB284}" type="slidenum">
              <a:rPr kumimoji="1" lang="ja-JP" altLang="en-US" smtClean="0"/>
              <a:t>4</a:t>
            </a:fld>
            <a:endParaRPr kumimoji="1" lang="ja-JP" altLang="en-US"/>
          </a:p>
        </p:txBody>
      </p:sp>
    </p:spTree>
    <p:extLst>
      <p:ext uri="{BB962C8B-B14F-4D97-AF65-F5344CB8AC3E}">
        <p14:creationId xmlns:p14="http://schemas.microsoft.com/office/powerpoint/2010/main" val="2205579482"/>
      </p:ext>
    </p:extLst>
  </p:cSld>
  <p:clrMapOvr>
    <a:masterClrMapping/>
  </p:clrMapOvr>
  <mc:AlternateContent xmlns:mc="http://schemas.openxmlformats.org/markup-compatibility/2006" xmlns:p14="http://schemas.microsoft.com/office/powerpoint/2010/main">
    <mc:Choice Requires="p14">
      <p:transition spd="slow" p14:dur="2000" advTm="8360"/>
    </mc:Choice>
    <mc:Fallback xmlns="">
      <p:transition xmlns:p14="http://schemas.microsoft.com/office/powerpoint/2010/main" spd="slow" advTm="836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5173146" y="1325184"/>
            <a:ext cx="3525412" cy="5114463"/>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8" name="図 27" descr="つくば市白地図.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59913">
            <a:off x="5828897" y="2287390"/>
            <a:ext cx="1940795" cy="3824839"/>
          </a:xfrm>
          <a:prstGeom prst="rect">
            <a:avLst/>
          </a:prstGeom>
        </p:spPr>
      </p:pic>
      <p:sp>
        <p:nvSpPr>
          <p:cNvPr id="29" name="片側の 2 つの角を切り取った四角形 16"/>
          <p:cNvSpPr/>
          <p:nvPr/>
        </p:nvSpPr>
        <p:spPr>
          <a:xfrm>
            <a:off x="6709926" y="3369317"/>
            <a:ext cx="306843" cy="324930"/>
          </a:xfrm>
          <a:custGeom>
            <a:avLst/>
            <a:gdLst/>
            <a:ahLst/>
            <a:cxnLst/>
            <a:rect l="l" t="t" r="r" b="b"/>
            <a:pathLst>
              <a:path w="583931" h="618351">
                <a:moveTo>
                  <a:pt x="154565" y="0"/>
                </a:moveTo>
                <a:lnTo>
                  <a:pt x="429366" y="0"/>
                </a:lnTo>
                <a:lnTo>
                  <a:pt x="498069" y="68703"/>
                </a:lnTo>
                <a:lnTo>
                  <a:pt x="498069" y="467198"/>
                </a:lnTo>
                <a:lnTo>
                  <a:pt x="583931" y="467198"/>
                </a:lnTo>
                <a:lnTo>
                  <a:pt x="583931" y="618350"/>
                </a:lnTo>
                <a:lnTo>
                  <a:pt x="498069" y="618350"/>
                </a:lnTo>
                <a:lnTo>
                  <a:pt x="498069" y="618351"/>
                </a:lnTo>
                <a:lnTo>
                  <a:pt x="85862" y="618351"/>
                </a:lnTo>
                <a:lnTo>
                  <a:pt x="85862" y="618350"/>
                </a:lnTo>
                <a:lnTo>
                  <a:pt x="0" y="618350"/>
                </a:lnTo>
                <a:lnTo>
                  <a:pt x="0" y="467198"/>
                </a:lnTo>
                <a:lnTo>
                  <a:pt x="85862" y="467198"/>
                </a:lnTo>
                <a:lnTo>
                  <a:pt x="85862" y="68703"/>
                </a:lnTo>
                <a:close/>
              </a:path>
            </a:pathLst>
          </a:custGeom>
          <a:solidFill>
            <a:schemeClr val="accent5"/>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0" name="片側の 2 つの角を切り取った四角形 16"/>
          <p:cNvSpPr/>
          <p:nvPr/>
        </p:nvSpPr>
        <p:spPr>
          <a:xfrm>
            <a:off x="6476082" y="3762704"/>
            <a:ext cx="306843" cy="324930"/>
          </a:xfrm>
          <a:custGeom>
            <a:avLst/>
            <a:gdLst/>
            <a:ahLst/>
            <a:cxnLst/>
            <a:rect l="l" t="t" r="r" b="b"/>
            <a:pathLst>
              <a:path w="583931" h="618351">
                <a:moveTo>
                  <a:pt x="154565" y="0"/>
                </a:moveTo>
                <a:lnTo>
                  <a:pt x="429366" y="0"/>
                </a:lnTo>
                <a:lnTo>
                  <a:pt x="498069" y="68703"/>
                </a:lnTo>
                <a:lnTo>
                  <a:pt x="498069" y="467198"/>
                </a:lnTo>
                <a:lnTo>
                  <a:pt x="583931" y="467198"/>
                </a:lnTo>
                <a:lnTo>
                  <a:pt x="583931" y="618350"/>
                </a:lnTo>
                <a:lnTo>
                  <a:pt x="498069" y="618350"/>
                </a:lnTo>
                <a:lnTo>
                  <a:pt x="498069" y="618351"/>
                </a:lnTo>
                <a:lnTo>
                  <a:pt x="85862" y="618351"/>
                </a:lnTo>
                <a:lnTo>
                  <a:pt x="85862" y="618350"/>
                </a:lnTo>
                <a:lnTo>
                  <a:pt x="0" y="618350"/>
                </a:lnTo>
                <a:lnTo>
                  <a:pt x="0" y="467198"/>
                </a:lnTo>
                <a:lnTo>
                  <a:pt x="85862" y="467198"/>
                </a:lnTo>
                <a:lnTo>
                  <a:pt x="85862" y="68703"/>
                </a:lnTo>
                <a:close/>
              </a:path>
            </a:pathLst>
          </a:custGeom>
          <a:solidFill>
            <a:schemeClr val="accent5"/>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1" name="片側の 2 つの角を切り取った四角形 16"/>
          <p:cNvSpPr/>
          <p:nvPr/>
        </p:nvSpPr>
        <p:spPr>
          <a:xfrm>
            <a:off x="7094268" y="4880445"/>
            <a:ext cx="306843" cy="324930"/>
          </a:xfrm>
          <a:custGeom>
            <a:avLst/>
            <a:gdLst/>
            <a:ahLst/>
            <a:cxnLst/>
            <a:rect l="l" t="t" r="r" b="b"/>
            <a:pathLst>
              <a:path w="583931" h="618351">
                <a:moveTo>
                  <a:pt x="154565" y="0"/>
                </a:moveTo>
                <a:lnTo>
                  <a:pt x="429366" y="0"/>
                </a:lnTo>
                <a:lnTo>
                  <a:pt x="498069" y="68703"/>
                </a:lnTo>
                <a:lnTo>
                  <a:pt x="498069" y="467198"/>
                </a:lnTo>
                <a:lnTo>
                  <a:pt x="583931" y="467198"/>
                </a:lnTo>
                <a:lnTo>
                  <a:pt x="583931" y="618350"/>
                </a:lnTo>
                <a:lnTo>
                  <a:pt x="498069" y="618350"/>
                </a:lnTo>
                <a:lnTo>
                  <a:pt x="498069" y="618351"/>
                </a:lnTo>
                <a:lnTo>
                  <a:pt x="85862" y="618351"/>
                </a:lnTo>
                <a:lnTo>
                  <a:pt x="85862" y="618350"/>
                </a:lnTo>
                <a:lnTo>
                  <a:pt x="0" y="618350"/>
                </a:lnTo>
                <a:lnTo>
                  <a:pt x="0" y="467198"/>
                </a:lnTo>
                <a:lnTo>
                  <a:pt x="85862" y="467198"/>
                </a:lnTo>
                <a:lnTo>
                  <a:pt x="85862" y="68703"/>
                </a:lnTo>
                <a:close/>
              </a:path>
            </a:pathLst>
          </a:custGeom>
          <a:solidFill>
            <a:schemeClr val="accent5"/>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2" name="片側の 2 つの角を切り取った四角形 16"/>
          <p:cNvSpPr/>
          <p:nvPr/>
        </p:nvSpPr>
        <p:spPr>
          <a:xfrm>
            <a:off x="6709926" y="5042910"/>
            <a:ext cx="306843" cy="324930"/>
          </a:xfrm>
          <a:custGeom>
            <a:avLst/>
            <a:gdLst/>
            <a:ahLst/>
            <a:cxnLst/>
            <a:rect l="l" t="t" r="r" b="b"/>
            <a:pathLst>
              <a:path w="583931" h="618351">
                <a:moveTo>
                  <a:pt x="154565" y="0"/>
                </a:moveTo>
                <a:lnTo>
                  <a:pt x="429366" y="0"/>
                </a:lnTo>
                <a:lnTo>
                  <a:pt x="498069" y="68703"/>
                </a:lnTo>
                <a:lnTo>
                  <a:pt x="498069" y="467198"/>
                </a:lnTo>
                <a:lnTo>
                  <a:pt x="583931" y="467198"/>
                </a:lnTo>
                <a:lnTo>
                  <a:pt x="583931" y="618350"/>
                </a:lnTo>
                <a:lnTo>
                  <a:pt x="498069" y="618350"/>
                </a:lnTo>
                <a:lnTo>
                  <a:pt x="498069" y="618351"/>
                </a:lnTo>
                <a:lnTo>
                  <a:pt x="85862" y="618351"/>
                </a:lnTo>
                <a:lnTo>
                  <a:pt x="85862" y="618350"/>
                </a:lnTo>
                <a:lnTo>
                  <a:pt x="0" y="618350"/>
                </a:lnTo>
                <a:lnTo>
                  <a:pt x="0" y="467198"/>
                </a:lnTo>
                <a:lnTo>
                  <a:pt x="85862" y="467198"/>
                </a:lnTo>
                <a:lnTo>
                  <a:pt x="85862" y="68703"/>
                </a:lnTo>
                <a:close/>
              </a:path>
            </a:pathLst>
          </a:custGeom>
          <a:solidFill>
            <a:schemeClr val="accent5"/>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片側の 2 つの角を切り取った四角形 16"/>
          <p:cNvSpPr/>
          <p:nvPr/>
        </p:nvSpPr>
        <p:spPr>
          <a:xfrm>
            <a:off x="6863346" y="5622475"/>
            <a:ext cx="306843" cy="324930"/>
          </a:xfrm>
          <a:custGeom>
            <a:avLst/>
            <a:gdLst/>
            <a:ahLst/>
            <a:cxnLst/>
            <a:rect l="l" t="t" r="r" b="b"/>
            <a:pathLst>
              <a:path w="583931" h="618351">
                <a:moveTo>
                  <a:pt x="154565" y="0"/>
                </a:moveTo>
                <a:lnTo>
                  <a:pt x="429366" y="0"/>
                </a:lnTo>
                <a:lnTo>
                  <a:pt x="498069" y="68703"/>
                </a:lnTo>
                <a:lnTo>
                  <a:pt x="498069" y="467198"/>
                </a:lnTo>
                <a:lnTo>
                  <a:pt x="583931" y="467198"/>
                </a:lnTo>
                <a:lnTo>
                  <a:pt x="583931" y="618350"/>
                </a:lnTo>
                <a:lnTo>
                  <a:pt x="498069" y="618350"/>
                </a:lnTo>
                <a:lnTo>
                  <a:pt x="498069" y="618351"/>
                </a:lnTo>
                <a:lnTo>
                  <a:pt x="85862" y="618351"/>
                </a:lnTo>
                <a:lnTo>
                  <a:pt x="85862" y="618350"/>
                </a:lnTo>
                <a:lnTo>
                  <a:pt x="0" y="618350"/>
                </a:lnTo>
                <a:lnTo>
                  <a:pt x="0" y="467198"/>
                </a:lnTo>
                <a:lnTo>
                  <a:pt x="85862" y="467198"/>
                </a:lnTo>
                <a:lnTo>
                  <a:pt x="85862" y="68703"/>
                </a:lnTo>
                <a:close/>
              </a:path>
            </a:pathLst>
          </a:custGeom>
          <a:solidFill>
            <a:schemeClr val="accent5"/>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 name="片側の 2 つの角を切り取った四角形 16"/>
          <p:cNvSpPr/>
          <p:nvPr/>
        </p:nvSpPr>
        <p:spPr>
          <a:xfrm>
            <a:off x="6709926" y="1415325"/>
            <a:ext cx="271435" cy="287436"/>
          </a:xfrm>
          <a:custGeom>
            <a:avLst/>
            <a:gdLst/>
            <a:ahLst/>
            <a:cxnLst/>
            <a:rect l="l" t="t" r="r" b="b"/>
            <a:pathLst>
              <a:path w="583931" h="618351">
                <a:moveTo>
                  <a:pt x="154565" y="0"/>
                </a:moveTo>
                <a:lnTo>
                  <a:pt x="429366" y="0"/>
                </a:lnTo>
                <a:lnTo>
                  <a:pt x="498069" y="68703"/>
                </a:lnTo>
                <a:lnTo>
                  <a:pt x="498069" y="467198"/>
                </a:lnTo>
                <a:lnTo>
                  <a:pt x="583931" y="467198"/>
                </a:lnTo>
                <a:lnTo>
                  <a:pt x="583931" y="618350"/>
                </a:lnTo>
                <a:lnTo>
                  <a:pt x="498069" y="618350"/>
                </a:lnTo>
                <a:lnTo>
                  <a:pt x="498069" y="618351"/>
                </a:lnTo>
                <a:lnTo>
                  <a:pt x="85862" y="618351"/>
                </a:lnTo>
                <a:lnTo>
                  <a:pt x="85862" y="618350"/>
                </a:lnTo>
                <a:lnTo>
                  <a:pt x="0" y="618350"/>
                </a:lnTo>
                <a:lnTo>
                  <a:pt x="0" y="467198"/>
                </a:lnTo>
                <a:lnTo>
                  <a:pt x="85862" y="467198"/>
                </a:lnTo>
                <a:lnTo>
                  <a:pt x="85862" y="68703"/>
                </a:lnTo>
                <a:close/>
              </a:path>
            </a:pathLst>
          </a:custGeom>
          <a:solidFill>
            <a:srgbClr val="FF3D42"/>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 name="片側の 2 つの角を切り取った四角形 16"/>
          <p:cNvSpPr/>
          <p:nvPr/>
        </p:nvSpPr>
        <p:spPr>
          <a:xfrm>
            <a:off x="6898754" y="1813275"/>
            <a:ext cx="271435" cy="287436"/>
          </a:xfrm>
          <a:custGeom>
            <a:avLst/>
            <a:gdLst/>
            <a:ahLst/>
            <a:cxnLst/>
            <a:rect l="l" t="t" r="r" b="b"/>
            <a:pathLst>
              <a:path w="583931" h="618351">
                <a:moveTo>
                  <a:pt x="154565" y="0"/>
                </a:moveTo>
                <a:lnTo>
                  <a:pt x="429366" y="0"/>
                </a:lnTo>
                <a:lnTo>
                  <a:pt x="498069" y="68703"/>
                </a:lnTo>
                <a:lnTo>
                  <a:pt x="498069" y="467198"/>
                </a:lnTo>
                <a:lnTo>
                  <a:pt x="583931" y="467198"/>
                </a:lnTo>
                <a:lnTo>
                  <a:pt x="583931" y="618350"/>
                </a:lnTo>
                <a:lnTo>
                  <a:pt x="498069" y="618350"/>
                </a:lnTo>
                <a:lnTo>
                  <a:pt x="498069" y="618351"/>
                </a:lnTo>
                <a:lnTo>
                  <a:pt x="85862" y="618351"/>
                </a:lnTo>
                <a:lnTo>
                  <a:pt x="85862" y="618350"/>
                </a:lnTo>
                <a:lnTo>
                  <a:pt x="0" y="618350"/>
                </a:lnTo>
                <a:lnTo>
                  <a:pt x="0" y="467198"/>
                </a:lnTo>
                <a:lnTo>
                  <a:pt x="85862" y="467198"/>
                </a:lnTo>
                <a:lnTo>
                  <a:pt x="85862" y="68703"/>
                </a:lnTo>
                <a:close/>
              </a:path>
            </a:pathLst>
          </a:custGeom>
          <a:solidFill>
            <a:srgbClr val="FF3D42"/>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6" name="片側の 2 つの角を切り取った四角形 16"/>
          <p:cNvSpPr/>
          <p:nvPr/>
        </p:nvSpPr>
        <p:spPr>
          <a:xfrm>
            <a:off x="7721853" y="3081882"/>
            <a:ext cx="271435" cy="287436"/>
          </a:xfrm>
          <a:custGeom>
            <a:avLst/>
            <a:gdLst/>
            <a:ahLst/>
            <a:cxnLst/>
            <a:rect l="l" t="t" r="r" b="b"/>
            <a:pathLst>
              <a:path w="583931" h="618351">
                <a:moveTo>
                  <a:pt x="154565" y="0"/>
                </a:moveTo>
                <a:lnTo>
                  <a:pt x="429366" y="0"/>
                </a:lnTo>
                <a:lnTo>
                  <a:pt x="498069" y="68703"/>
                </a:lnTo>
                <a:lnTo>
                  <a:pt x="498069" y="467198"/>
                </a:lnTo>
                <a:lnTo>
                  <a:pt x="583931" y="467198"/>
                </a:lnTo>
                <a:lnTo>
                  <a:pt x="583931" y="618350"/>
                </a:lnTo>
                <a:lnTo>
                  <a:pt x="498069" y="618350"/>
                </a:lnTo>
                <a:lnTo>
                  <a:pt x="498069" y="618351"/>
                </a:lnTo>
                <a:lnTo>
                  <a:pt x="85862" y="618351"/>
                </a:lnTo>
                <a:lnTo>
                  <a:pt x="85862" y="618350"/>
                </a:lnTo>
                <a:lnTo>
                  <a:pt x="0" y="618350"/>
                </a:lnTo>
                <a:lnTo>
                  <a:pt x="0" y="467198"/>
                </a:lnTo>
                <a:lnTo>
                  <a:pt x="85862" y="467198"/>
                </a:lnTo>
                <a:lnTo>
                  <a:pt x="85862" y="68703"/>
                </a:lnTo>
                <a:close/>
              </a:path>
            </a:pathLst>
          </a:custGeom>
          <a:solidFill>
            <a:srgbClr val="FF3D42"/>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7" name="片側の 2 つの角を切り取った四角形 16"/>
          <p:cNvSpPr/>
          <p:nvPr/>
        </p:nvSpPr>
        <p:spPr>
          <a:xfrm>
            <a:off x="5605300" y="3800199"/>
            <a:ext cx="271435" cy="287436"/>
          </a:xfrm>
          <a:custGeom>
            <a:avLst/>
            <a:gdLst/>
            <a:ahLst/>
            <a:cxnLst/>
            <a:rect l="l" t="t" r="r" b="b"/>
            <a:pathLst>
              <a:path w="583931" h="618351">
                <a:moveTo>
                  <a:pt x="154565" y="0"/>
                </a:moveTo>
                <a:lnTo>
                  <a:pt x="429366" y="0"/>
                </a:lnTo>
                <a:lnTo>
                  <a:pt x="498069" y="68703"/>
                </a:lnTo>
                <a:lnTo>
                  <a:pt x="498069" y="467198"/>
                </a:lnTo>
                <a:lnTo>
                  <a:pt x="583931" y="467198"/>
                </a:lnTo>
                <a:lnTo>
                  <a:pt x="583931" y="618350"/>
                </a:lnTo>
                <a:lnTo>
                  <a:pt x="498069" y="618350"/>
                </a:lnTo>
                <a:lnTo>
                  <a:pt x="498069" y="618351"/>
                </a:lnTo>
                <a:lnTo>
                  <a:pt x="85862" y="618351"/>
                </a:lnTo>
                <a:lnTo>
                  <a:pt x="85862" y="618350"/>
                </a:lnTo>
                <a:lnTo>
                  <a:pt x="0" y="618350"/>
                </a:lnTo>
                <a:lnTo>
                  <a:pt x="0" y="467198"/>
                </a:lnTo>
                <a:lnTo>
                  <a:pt x="85862" y="467198"/>
                </a:lnTo>
                <a:lnTo>
                  <a:pt x="85862" y="68703"/>
                </a:lnTo>
                <a:close/>
              </a:path>
            </a:pathLst>
          </a:custGeom>
          <a:solidFill>
            <a:srgbClr val="FF3D42"/>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 name="片側の 2 つの角を切り取った四角形 16"/>
          <p:cNvSpPr/>
          <p:nvPr/>
        </p:nvSpPr>
        <p:spPr>
          <a:xfrm>
            <a:off x="8154667" y="5080404"/>
            <a:ext cx="271435" cy="287436"/>
          </a:xfrm>
          <a:custGeom>
            <a:avLst/>
            <a:gdLst/>
            <a:ahLst/>
            <a:cxnLst/>
            <a:rect l="l" t="t" r="r" b="b"/>
            <a:pathLst>
              <a:path w="583931" h="618351">
                <a:moveTo>
                  <a:pt x="154565" y="0"/>
                </a:moveTo>
                <a:lnTo>
                  <a:pt x="429366" y="0"/>
                </a:lnTo>
                <a:lnTo>
                  <a:pt x="498069" y="68703"/>
                </a:lnTo>
                <a:lnTo>
                  <a:pt x="498069" y="467198"/>
                </a:lnTo>
                <a:lnTo>
                  <a:pt x="583931" y="467198"/>
                </a:lnTo>
                <a:lnTo>
                  <a:pt x="583931" y="618350"/>
                </a:lnTo>
                <a:lnTo>
                  <a:pt x="498069" y="618350"/>
                </a:lnTo>
                <a:lnTo>
                  <a:pt x="498069" y="618351"/>
                </a:lnTo>
                <a:lnTo>
                  <a:pt x="85862" y="618351"/>
                </a:lnTo>
                <a:lnTo>
                  <a:pt x="85862" y="618350"/>
                </a:lnTo>
                <a:lnTo>
                  <a:pt x="0" y="618350"/>
                </a:lnTo>
                <a:lnTo>
                  <a:pt x="0" y="467198"/>
                </a:lnTo>
                <a:lnTo>
                  <a:pt x="85862" y="467198"/>
                </a:lnTo>
                <a:lnTo>
                  <a:pt x="85862" y="68703"/>
                </a:lnTo>
                <a:close/>
              </a:path>
            </a:pathLst>
          </a:custGeom>
          <a:solidFill>
            <a:srgbClr val="FF3D42"/>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片側の 2 つの角を切り取った四角形 16"/>
          <p:cNvSpPr/>
          <p:nvPr/>
        </p:nvSpPr>
        <p:spPr>
          <a:xfrm>
            <a:off x="7560566" y="4593009"/>
            <a:ext cx="271435" cy="287436"/>
          </a:xfrm>
          <a:custGeom>
            <a:avLst/>
            <a:gdLst/>
            <a:ahLst/>
            <a:cxnLst/>
            <a:rect l="l" t="t" r="r" b="b"/>
            <a:pathLst>
              <a:path w="583931" h="618351">
                <a:moveTo>
                  <a:pt x="154565" y="0"/>
                </a:moveTo>
                <a:lnTo>
                  <a:pt x="429366" y="0"/>
                </a:lnTo>
                <a:lnTo>
                  <a:pt x="498069" y="68703"/>
                </a:lnTo>
                <a:lnTo>
                  <a:pt x="498069" y="467198"/>
                </a:lnTo>
                <a:lnTo>
                  <a:pt x="583931" y="467198"/>
                </a:lnTo>
                <a:lnTo>
                  <a:pt x="583931" y="618350"/>
                </a:lnTo>
                <a:lnTo>
                  <a:pt x="498069" y="618350"/>
                </a:lnTo>
                <a:lnTo>
                  <a:pt x="498069" y="618351"/>
                </a:lnTo>
                <a:lnTo>
                  <a:pt x="85862" y="618351"/>
                </a:lnTo>
                <a:lnTo>
                  <a:pt x="85862" y="618350"/>
                </a:lnTo>
                <a:lnTo>
                  <a:pt x="0" y="618350"/>
                </a:lnTo>
                <a:lnTo>
                  <a:pt x="0" y="467198"/>
                </a:lnTo>
                <a:lnTo>
                  <a:pt x="85862" y="467198"/>
                </a:lnTo>
                <a:lnTo>
                  <a:pt x="85862" y="68703"/>
                </a:lnTo>
                <a:close/>
              </a:path>
            </a:pathLst>
          </a:custGeom>
          <a:solidFill>
            <a:srgbClr val="FF3D42"/>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 name="片側の 2 つの角を切り取った四角形 16"/>
          <p:cNvSpPr/>
          <p:nvPr/>
        </p:nvSpPr>
        <p:spPr>
          <a:xfrm>
            <a:off x="7578855" y="5061656"/>
            <a:ext cx="271435" cy="287436"/>
          </a:xfrm>
          <a:custGeom>
            <a:avLst/>
            <a:gdLst/>
            <a:ahLst/>
            <a:cxnLst/>
            <a:rect l="l" t="t" r="r" b="b"/>
            <a:pathLst>
              <a:path w="583931" h="618351">
                <a:moveTo>
                  <a:pt x="154565" y="0"/>
                </a:moveTo>
                <a:lnTo>
                  <a:pt x="429366" y="0"/>
                </a:lnTo>
                <a:lnTo>
                  <a:pt x="498069" y="68703"/>
                </a:lnTo>
                <a:lnTo>
                  <a:pt x="498069" y="467198"/>
                </a:lnTo>
                <a:lnTo>
                  <a:pt x="583931" y="467198"/>
                </a:lnTo>
                <a:lnTo>
                  <a:pt x="583931" y="618350"/>
                </a:lnTo>
                <a:lnTo>
                  <a:pt x="498069" y="618350"/>
                </a:lnTo>
                <a:lnTo>
                  <a:pt x="498069" y="618351"/>
                </a:lnTo>
                <a:lnTo>
                  <a:pt x="85862" y="618351"/>
                </a:lnTo>
                <a:lnTo>
                  <a:pt x="85862" y="618350"/>
                </a:lnTo>
                <a:lnTo>
                  <a:pt x="0" y="618350"/>
                </a:lnTo>
                <a:lnTo>
                  <a:pt x="0" y="467198"/>
                </a:lnTo>
                <a:lnTo>
                  <a:pt x="85862" y="467198"/>
                </a:lnTo>
                <a:lnTo>
                  <a:pt x="85862" y="68703"/>
                </a:lnTo>
                <a:close/>
              </a:path>
            </a:pathLst>
          </a:custGeom>
          <a:solidFill>
            <a:srgbClr val="FF3D42"/>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 name="片側の 2 つの角を切り取った四角形 16"/>
          <p:cNvSpPr/>
          <p:nvPr/>
        </p:nvSpPr>
        <p:spPr>
          <a:xfrm>
            <a:off x="6204648" y="5224121"/>
            <a:ext cx="271435" cy="287436"/>
          </a:xfrm>
          <a:custGeom>
            <a:avLst/>
            <a:gdLst/>
            <a:ahLst/>
            <a:cxnLst/>
            <a:rect l="l" t="t" r="r" b="b"/>
            <a:pathLst>
              <a:path w="583931" h="618351">
                <a:moveTo>
                  <a:pt x="154565" y="0"/>
                </a:moveTo>
                <a:lnTo>
                  <a:pt x="429366" y="0"/>
                </a:lnTo>
                <a:lnTo>
                  <a:pt x="498069" y="68703"/>
                </a:lnTo>
                <a:lnTo>
                  <a:pt x="498069" y="467198"/>
                </a:lnTo>
                <a:lnTo>
                  <a:pt x="583931" y="467198"/>
                </a:lnTo>
                <a:lnTo>
                  <a:pt x="583931" y="618350"/>
                </a:lnTo>
                <a:lnTo>
                  <a:pt x="498069" y="618350"/>
                </a:lnTo>
                <a:lnTo>
                  <a:pt x="498069" y="618351"/>
                </a:lnTo>
                <a:lnTo>
                  <a:pt x="85862" y="618351"/>
                </a:lnTo>
                <a:lnTo>
                  <a:pt x="85862" y="618350"/>
                </a:lnTo>
                <a:lnTo>
                  <a:pt x="0" y="618350"/>
                </a:lnTo>
                <a:lnTo>
                  <a:pt x="0" y="467198"/>
                </a:lnTo>
                <a:lnTo>
                  <a:pt x="85862" y="467198"/>
                </a:lnTo>
                <a:lnTo>
                  <a:pt x="85862" y="68703"/>
                </a:lnTo>
                <a:close/>
              </a:path>
            </a:pathLst>
          </a:custGeom>
          <a:solidFill>
            <a:srgbClr val="FF3D42"/>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 name="片側の 2 つの角を切り取った四角形 16"/>
          <p:cNvSpPr/>
          <p:nvPr/>
        </p:nvSpPr>
        <p:spPr>
          <a:xfrm>
            <a:off x="5333865" y="4898735"/>
            <a:ext cx="271435" cy="287436"/>
          </a:xfrm>
          <a:custGeom>
            <a:avLst/>
            <a:gdLst/>
            <a:ahLst/>
            <a:cxnLst/>
            <a:rect l="l" t="t" r="r" b="b"/>
            <a:pathLst>
              <a:path w="583931" h="618351">
                <a:moveTo>
                  <a:pt x="154565" y="0"/>
                </a:moveTo>
                <a:lnTo>
                  <a:pt x="429366" y="0"/>
                </a:lnTo>
                <a:lnTo>
                  <a:pt x="498069" y="68703"/>
                </a:lnTo>
                <a:lnTo>
                  <a:pt x="498069" y="467198"/>
                </a:lnTo>
                <a:lnTo>
                  <a:pt x="583931" y="467198"/>
                </a:lnTo>
                <a:lnTo>
                  <a:pt x="583931" y="618350"/>
                </a:lnTo>
                <a:lnTo>
                  <a:pt x="498069" y="618350"/>
                </a:lnTo>
                <a:lnTo>
                  <a:pt x="498069" y="618351"/>
                </a:lnTo>
                <a:lnTo>
                  <a:pt x="85862" y="618351"/>
                </a:lnTo>
                <a:lnTo>
                  <a:pt x="85862" y="618350"/>
                </a:lnTo>
                <a:lnTo>
                  <a:pt x="0" y="618350"/>
                </a:lnTo>
                <a:lnTo>
                  <a:pt x="0" y="467198"/>
                </a:lnTo>
                <a:lnTo>
                  <a:pt x="85862" y="467198"/>
                </a:lnTo>
                <a:lnTo>
                  <a:pt x="85862" y="68703"/>
                </a:lnTo>
                <a:close/>
              </a:path>
            </a:pathLst>
          </a:custGeom>
          <a:solidFill>
            <a:srgbClr val="FF3D42"/>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 name="片側の 2 つの角を切り取った四角形 16"/>
          <p:cNvSpPr/>
          <p:nvPr/>
        </p:nvSpPr>
        <p:spPr>
          <a:xfrm>
            <a:off x="5854651" y="5596357"/>
            <a:ext cx="271435" cy="287436"/>
          </a:xfrm>
          <a:custGeom>
            <a:avLst/>
            <a:gdLst/>
            <a:ahLst/>
            <a:cxnLst/>
            <a:rect l="l" t="t" r="r" b="b"/>
            <a:pathLst>
              <a:path w="583931" h="618351">
                <a:moveTo>
                  <a:pt x="154565" y="0"/>
                </a:moveTo>
                <a:lnTo>
                  <a:pt x="429366" y="0"/>
                </a:lnTo>
                <a:lnTo>
                  <a:pt x="498069" y="68703"/>
                </a:lnTo>
                <a:lnTo>
                  <a:pt x="498069" y="467198"/>
                </a:lnTo>
                <a:lnTo>
                  <a:pt x="583931" y="467198"/>
                </a:lnTo>
                <a:lnTo>
                  <a:pt x="583931" y="618350"/>
                </a:lnTo>
                <a:lnTo>
                  <a:pt x="498069" y="618350"/>
                </a:lnTo>
                <a:lnTo>
                  <a:pt x="498069" y="618351"/>
                </a:lnTo>
                <a:lnTo>
                  <a:pt x="85862" y="618351"/>
                </a:lnTo>
                <a:lnTo>
                  <a:pt x="85862" y="618350"/>
                </a:lnTo>
                <a:lnTo>
                  <a:pt x="0" y="618350"/>
                </a:lnTo>
                <a:lnTo>
                  <a:pt x="0" y="467198"/>
                </a:lnTo>
                <a:lnTo>
                  <a:pt x="85862" y="467198"/>
                </a:lnTo>
                <a:lnTo>
                  <a:pt x="85862" y="68703"/>
                </a:lnTo>
                <a:close/>
              </a:path>
            </a:pathLst>
          </a:custGeom>
          <a:solidFill>
            <a:srgbClr val="FF3D42"/>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 name="テキスト ボックス 49"/>
          <p:cNvSpPr txBox="1"/>
          <p:nvPr/>
        </p:nvSpPr>
        <p:spPr>
          <a:xfrm>
            <a:off x="6300522" y="4279948"/>
            <a:ext cx="1196463" cy="369332"/>
          </a:xfrm>
          <a:prstGeom prst="rect">
            <a:avLst/>
          </a:prstGeom>
          <a:noFill/>
        </p:spPr>
        <p:txBody>
          <a:bodyPr wrap="square" rtlCol="0">
            <a:spAutoFit/>
          </a:bodyPr>
          <a:lstStyle/>
          <a:p>
            <a:r>
              <a:rPr kumimoji="1" lang="ja-JP" altLang="en-US" dirty="0" smtClean="0">
                <a:solidFill>
                  <a:schemeClr val="accent2"/>
                </a:solidFill>
              </a:rPr>
              <a:t>つくば市</a:t>
            </a:r>
            <a:endParaRPr kumimoji="1" lang="ja-JP" altLang="en-US" dirty="0">
              <a:solidFill>
                <a:schemeClr val="accent2"/>
              </a:solidFill>
            </a:endParaRPr>
          </a:p>
        </p:txBody>
      </p:sp>
      <p:sp>
        <p:nvSpPr>
          <p:cNvPr id="12" name="テキスト ボックス 11"/>
          <p:cNvSpPr txBox="1"/>
          <p:nvPr/>
        </p:nvSpPr>
        <p:spPr>
          <a:xfrm>
            <a:off x="1416034" y="1562120"/>
            <a:ext cx="4175109" cy="1323439"/>
          </a:xfrm>
          <a:prstGeom prst="rect">
            <a:avLst/>
          </a:prstGeom>
          <a:noFill/>
        </p:spPr>
        <p:txBody>
          <a:bodyPr wrap="square" rtlCol="0">
            <a:spAutoFit/>
          </a:bodyPr>
          <a:lstStyle/>
          <a:p>
            <a:r>
              <a:rPr lang="ja-JP" altLang="en-US" sz="4000" dirty="0" smtClean="0">
                <a:solidFill>
                  <a:srgbClr val="31859C"/>
                </a:solidFill>
              </a:rPr>
              <a:t>つくば市内の</a:t>
            </a:r>
            <a:endParaRPr lang="en-US" altLang="ja-JP" sz="4000" dirty="0" smtClean="0">
              <a:solidFill>
                <a:srgbClr val="31859C"/>
              </a:solidFill>
            </a:endParaRPr>
          </a:p>
          <a:p>
            <a:r>
              <a:rPr lang="ja-JP" altLang="en-US" sz="4000" dirty="0" smtClean="0">
                <a:solidFill>
                  <a:srgbClr val="31859C"/>
                </a:solidFill>
              </a:rPr>
              <a:t>墓地</a:t>
            </a:r>
            <a:endParaRPr lang="en-US" altLang="ja-JP" sz="4000" dirty="0" smtClean="0">
              <a:solidFill>
                <a:srgbClr val="31859C"/>
              </a:solidFill>
            </a:endParaRPr>
          </a:p>
        </p:txBody>
      </p:sp>
      <p:sp>
        <p:nvSpPr>
          <p:cNvPr id="13" name="テキスト ボックス 12"/>
          <p:cNvSpPr txBox="1"/>
          <p:nvPr/>
        </p:nvSpPr>
        <p:spPr>
          <a:xfrm>
            <a:off x="1416034" y="4242559"/>
            <a:ext cx="4328330" cy="1323439"/>
          </a:xfrm>
          <a:prstGeom prst="rect">
            <a:avLst/>
          </a:prstGeom>
          <a:noFill/>
        </p:spPr>
        <p:txBody>
          <a:bodyPr wrap="square" rtlCol="0">
            <a:spAutoFit/>
          </a:bodyPr>
          <a:lstStyle/>
          <a:p>
            <a:r>
              <a:rPr lang="ja-JP" altLang="en-US" sz="4000" dirty="0" smtClean="0">
                <a:solidFill>
                  <a:srgbClr val="B32831"/>
                </a:solidFill>
              </a:rPr>
              <a:t>つくば市</a:t>
            </a:r>
            <a:r>
              <a:rPr lang="en-US" altLang="en-US" sz="4000" dirty="0" smtClean="0">
                <a:solidFill>
                  <a:srgbClr val="B32831"/>
                </a:solidFill>
              </a:rPr>
              <a:t>周辺</a:t>
            </a:r>
            <a:r>
              <a:rPr lang="ja-JP" altLang="en-US" sz="4000" dirty="0" smtClean="0">
                <a:solidFill>
                  <a:srgbClr val="B32831"/>
                </a:solidFill>
              </a:rPr>
              <a:t>の</a:t>
            </a:r>
            <a:r>
              <a:rPr lang="ja-JP" altLang="ja-JP" sz="4000" dirty="0">
                <a:solidFill>
                  <a:srgbClr val="B32831"/>
                </a:solidFill>
              </a:rPr>
              <a:t>　</a:t>
            </a:r>
            <a:r>
              <a:rPr lang="ja-JP" altLang="en-US" sz="4000" dirty="0" smtClean="0">
                <a:solidFill>
                  <a:srgbClr val="B32831"/>
                </a:solidFill>
              </a:rPr>
              <a:t>　墓地</a:t>
            </a:r>
            <a:endParaRPr lang="en-US" altLang="ja-JP" sz="4000" dirty="0" smtClean="0">
              <a:solidFill>
                <a:srgbClr val="B32831"/>
              </a:solidFill>
            </a:endParaRPr>
          </a:p>
        </p:txBody>
      </p:sp>
      <p:sp>
        <p:nvSpPr>
          <p:cNvPr id="15" name="テキスト ボックス 14"/>
          <p:cNvSpPr txBox="1"/>
          <p:nvPr/>
        </p:nvSpPr>
        <p:spPr>
          <a:xfrm>
            <a:off x="457200" y="1562120"/>
            <a:ext cx="958834" cy="1323439"/>
          </a:xfrm>
          <a:prstGeom prst="rect">
            <a:avLst/>
          </a:prstGeom>
          <a:noFill/>
        </p:spPr>
        <p:txBody>
          <a:bodyPr wrap="square" rtlCol="0">
            <a:spAutoFit/>
          </a:bodyPr>
          <a:lstStyle/>
          <a:p>
            <a:r>
              <a:rPr kumimoji="1" lang="ja-JP" altLang="en-US" sz="8000" dirty="0" smtClean="0">
                <a:solidFill>
                  <a:schemeClr val="accent5">
                    <a:lumMod val="75000"/>
                  </a:schemeClr>
                </a:solidFill>
              </a:rPr>
              <a:t>１</a:t>
            </a:r>
            <a:endParaRPr kumimoji="1" lang="ja-JP" altLang="en-US" sz="8000" dirty="0">
              <a:solidFill>
                <a:schemeClr val="accent5">
                  <a:lumMod val="75000"/>
                </a:schemeClr>
              </a:solidFill>
            </a:endParaRPr>
          </a:p>
        </p:txBody>
      </p:sp>
      <p:sp>
        <p:nvSpPr>
          <p:cNvPr id="16" name="テキスト ボックス 15"/>
          <p:cNvSpPr txBox="1"/>
          <p:nvPr/>
        </p:nvSpPr>
        <p:spPr>
          <a:xfrm>
            <a:off x="457200" y="4242559"/>
            <a:ext cx="958834" cy="1323439"/>
          </a:xfrm>
          <a:prstGeom prst="rect">
            <a:avLst/>
          </a:prstGeom>
          <a:noFill/>
        </p:spPr>
        <p:txBody>
          <a:bodyPr wrap="square" rtlCol="0">
            <a:spAutoFit/>
          </a:bodyPr>
          <a:lstStyle/>
          <a:p>
            <a:r>
              <a:rPr lang="ja-JP" altLang="en-US" sz="8000" dirty="0" smtClean="0">
                <a:solidFill>
                  <a:srgbClr val="B32831"/>
                </a:solidFill>
              </a:rPr>
              <a:t>２</a:t>
            </a:r>
            <a:endParaRPr kumimoji="1" lang="ja-JP" altLang="en-US" sz="8000" dirty="0">
              <a:solidFill>
                <a:srgbClr val="B32831"/>
              </a:solidFill>
            </a:endParaRPr>
          </a:p>
        </p:txBody>
      </p:sp>
      <p:sp>
        <p:nvSpPr>
          <p:cNvPr id="57" name="テキスト ボックス 56"/>
          <p:cNvSpPr txBox="1"/>
          <p:nvPr/>
        </p:nvSpPr>
        <p:spPr>
          <a:xfrm>
            <a:off x="1416034" y="2872724"/>
            <a:ext cx="3591177" cy="1077218"/>
          </a:xfrm>
          <a:prstGeom prst="rect">
            <a:avLst/>
          </a:prstGeom>
          <a:noFill/>
        </p:spPr>
        <p:txBody>
          <a:bodyPr wrap="square" rtlCol="0">
            <a:spAutoFit/>
          </a:bodyPr>
          <a:lstStyle/>
          <a:p>
            <a:r>
              <a:rPr lang="ja-JP" altLang="en-US" sz="2400" dirty="0" smtClean="0"/>
              <a:t>つくば市民が入れる割合</a:t>
            </a:r>
            <a:endParaRPr lang="en-US" altLang="ja-JP" sz="2400" dirty="0" smtClean="0"/>
          </a:p>
          <a:p>
            <a:pPr algn="r"/>
            <a:r>
              <a:rPr kumimoji="1" lang="ja-JP" altLang="en-US" sz="2400" dirty="0" smtClean="0"/>
              <a:t>・・・　</a:t>
            </a:r>
            <a:r>
              <a:rPr kumimoji="1" lang="en-US" altLang="ja-JP" sz="4000" dirty="0" smtClean="0"/>
              <a:t>5</a:t>
            </a:r>
            <a:r>
              <a:rPr kumimoji="1" lang="ja-JP" altLang="en-US" sz="4000" dirty="0" smtClean="0"/>
              <a:t>割</a:t>
            </a:r>
            <a:r>
              <a:rPr lang="en-US" altLang="ja-JP" sz="1400" dirty="0" smtClean="0"/>
              <a:t>(※)</a:t>
            </a:r>
            <a:endParaRPr kumimoji="1" lang="en-US" altLang="ja-JP" sz="4000" dirty="0" smtClean="0"/>
          </a:p>
        </p:txBody>
      </p:sp>
      <p:sp>
        <p:nvSpPr>
          <p:cNvPr id="58" name="テキスト ボックス 57"/>
          <p:cNvSpPr txBox="1"/>
          <p:nvPr/>
        </p:nvSpPr>
        <p:spPr>
          <a:xfrm>
            <a:off x="1416034" y="5526907"/>
            <a:ext cx="3591177" cy="1446550"/>
          </a:xfrm>
          <a:prstGeom prst="rect">
            <a:avLst/>
          </a:prstGeom>
          <a:noFill/>
        </p:spPr>
        <p:txBody>
          <a:bodyPr wrap="square" rtlCol="0">
            <a:spAutoFit/>
          </a:bodyPr>
          <a:lstStyle/>
          <a:p>
            <a:r>
              <a:rPr lang="ja-JP" altLang="en-US" sz="2400" dirty="0"/>
              <a:t>つくば市民が入れる割合</a:t>
            </a:r>
            <a:endParaRPr lang="en-US" altLang="ja-JP" sz="2400" dirty="0"/>
          </a:p>
          <a:p>
            <a:pPr algn="r"/>
            <a:r>
              <a:rPr lang="ja-JP" altLang="en-US" dirty="0"/>
              <a:t>・・・　</a:t>
            </a:r>
            <a:r>
              <a:rPr lang="en-US" altLang="ja-JP" sz="4000" dirty="0" smtClean="0"/>
              <a:t>2</a:t>
            </a:r>
            <a:r>
              <a:rPr lang="ja-JP" altLang="en-US" sz="4000" dirty="0" smtClean="0"/>
              <a:t>割</a:t>
            </a:r>
            <a:r>
              <a:rPr lang="en-US" altLang="ja-JP" sz="1400" dirty="0"/>
              <a:t>(</a:t>
            </a:r>
            <a:r>
              <a:rPr lang="en-US" altLang="ja-JP" sz="1400" dirty="0" smtClean="0"/>
              <a:t>※)</a:t>
            </a:r>
            <a:endParaRPr lang="ja-JP" altLang="en-US" sz="1400" dirty="0"/>
          </a:p>
          <a:p>
            <a:pPr algn="r"/>
            <a:endParaRPr lang="ja-JP" altLang="en-US" sz="2400" dirty="0"/>
          </a:p>
        </p:txBody>
      </p:sp>
      <p:sp>
        <p:nvSpPr>
          <p:cNvPr id="3" name="テキスト ボックス 2"/>
          <p:cNvSpPr txBox="1"/>
          <p:nvPr/>
        </p:nvSpPr>
        <p:spPr>
          <a:xfrm>
            <a:off x="5465795" y="6439647"/>
            <a:ext cx="3256946" cy="369332"/>
          </a:xfrm>
          <a:prstGeom prst="rect">
            <a:avLst/>
          </a:prstGeom>
          <a:noFill/>
        </p:spPr>
        <p:txBody>
          <a:bodyPr wrap="none" rtlCol="0">
            <a:spAutoFit/>
          </a:bodyPr>
          <a:lstStyle/>
          <a:p>
            <a:r>
              <a:rPr lang="en-US" altLang="ja-JP" dirty="0"/>
              <a:t>(</a:t>
            </a:r>
            <a:r>
              <a:rPr lang="en-US" altLang="ja-JP" dirty="0" smtClean="0"/>
              <a:t>※</a:t>
            </a:r>
            <a:r>
              <a:rPr lang="ja-JP" altLang="en-US" dirty="0" smtClean="0"/>
              <a:t>霊園へのヒアリングに基づく</a:t>
            </a:r>
            <a:r>
              <a:rPr lang="en-US" altLang="ja-JP" dirty="0" smtClean="0"/>
              <a:t>)</a:t>
            </a:r>
            <a:endParaRPr kumimoji="1" lang="ja-JP" altLang="en-US" dirty="0"/>
          </a:p>
        </p:txBody>
      </p:sp>
      <p:cxnSp>
        <p:nvCxnSpPr>
          <p:cNvPr id="24" name="直線コネクタ 23"/>
          <p:cNvCxnSpPr/>
          <p:nvPr/>
        </p:nvCxnSpPr>
        <p:spPr>
          <a:xfrm>
            <a:off x="-37515" y="1221009"/>
            <a:ext cx="5731027"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 name="タイトル 1"/>
          <p:cNvSpPr>
            <a:spLocks noGrp="1"/>
          </p:cNvSpPr>
          <p:nvPr>
            <p:ph type="title"/>
          </p:nvPr>
        </p:nvSpPr>
        <p:spPr>
          <a:xfrm>
            <a:off x="439593" y="274638"/>
            <a:ext cx="7335449" cy="1143000"/>
          </a:xfrm>
        </p:spPr>
        <p:txBody>
          <a:bodyPr>
            <a:normAutofit/>
          </a:bodyPr>
          <a:lstStyle/>
          <a:p>
            <a:pPr algn="l"/>
            <a:r>
              <a:rPr lang="ja-JP" altLang="en-US" dirty="0" smtClean="0"/>
              <a:t>需給予測</a:t>
            </a:r>
            <a:endParaRPr kumimoji="1" lang="ja-JP" altLang="en-US" dirty="0"/>
          </a:p>
        </p:txBody>
      </p:sp>
      <p:sp>
        <p:nvSpPr>
          <p:cNvPr id="2" name="スライド番号プレースホルダー 1"/>
          <p:cNvSpPr>
            <a:spLocks noGrp="1"/>
          </p:cNvSpPr>
          <p:nvPr>
            <p:ph type="sldNum" sz="quarter" idx="12"/>
          </p:nvPr>
        </p:nvSpPr>
        <p:spPr/>
        <p:txBody>
          <a:bodyPr/>
          <a:lstStyle/>
          <a:p>
            <a:fld id="{61F6FC56-51BB-EE4A-AA11-EB67CBAEB284}" type="slidenum">
              <a:rPr kumimoji="1" lang="ja-JP" altLang="en-US" smtClean="0"/>
              <a:t>40</a:t>
            </a:fld>
            <a:endParaRPr kumimoji="1" lang="ja-JP" altLang="en-US"/>
          </a:p>
        </p:txBody>
      </p:sp>
    </p:spTree>
    <p:custDataLst>
      <p:tags r:id="rId1"/>
    </p:custDataLst>
    <p:extLst>
      <p:ext uri="{BB962C8B-B14F-4D97-AF65-F5344CB8AC3E}">
        <p14:creationId xmlns:p14="http://schemas.microsoft.com/office/powerpoint/2010/main" val="3602127714"/>
      </p:ext>
    </p:extLst>
  </p:cSld>
  <p:clrMapOvr>
    <a:masterClrMapping/>
  </p:clrMapOvr>
  <mc:AlternateContent xmlns:mc="http://schemas.openxmlformats.org/markup-compatibility/2006" xmlns:p14="http://schemas.microsoft.com/office/powerpoint/2010/main">
    <mc:Choice Requires="p14">
      <p:transition spd="slow" p14:dur="2000" advTm="28641"/>
    </mc:Choice>
    <mc:Fallback xmlns="">
      <p:transition xmlns:p14="http://schemas.microsoft.com/office/powerpoint/2010/main" spd="slow" advTm="28641"/>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図形グループ 8"/>
          <p:cNvGrpSpPr/>
          <p:nvPr/>
        </p:nvGrpSpPr>
        <p:grpSpPr>
          <a:xfrm>
            <a:off x="688243" y="1311816"/>
            <a:ext cx="7607300" cy="4614130"/>
            <a:chOff x="652966" y="1073150"/>
            <a:chExt cx="7607300" cy="4711700"/>
          </a:xfrm>
        </p:grpSpPr>
        <p:graphicFrame>
          <p:nvGraphicFramePr>
            <p:cNvPr id="4" name="グラフ 3"/>
            <p:cNvGraphicFramePr>
              <a:graphicFrameLocks/>
            </p:cNvGraphicFramePr>
            <p:nvPr>
              <p:extLst>
                <p:ext uri="{D42A27DB-BD31-4B8C-83A1-F6EECF244321}">
                  <p14:modId xmlns:p14="http://schemas.microsoft.com/office/powerpoint/2010/main" val="2190544246"/>
                </p:ext>
              </p:extLst>
            </p:nvPr>
          </p:nvGraphicFramePr>
          <p:xfrm>
            <a:off x="652966" y="1073150"/>
            <a:ext cx="7607300" cy="4711700"/>
          </p:xfrm>
          <a:graphic>
            <a:graphicData uri="http://schemas.openxmlformats.org/drawingml/2006/chart">
              <c:chart xmlns:c="http://schemas.openxmlformats.org/drawingml/2006/chart" xmlns:r="http://schemas.openxmlformats.org/officeDocument/2006/relationships" r:id="rId3"/>
            </a:graphicData>
          </a:graphic>
        </p:graphicFrame>
        <p:sp>
          <p:nvSpPr>
            <p:cNvPr id="5" name="円/楕円 4"/>
            <p:cNvSpPr/>
            <p:nvPr/>
          </p:nvSpPr>
          <p:spPr>
            <a:xfrm>
              <a:off x="4291991" y="3950772"/>
              <a:ext cx="164625" cy="141099"/>
            </a:xfrm>
            <a:prstGeom prst="ellipse">
              <a:avLst/>
            </a:prstGeom>
            <a:noFill/>
            <a:ln w="508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線吹き出し 1 (枠付き) 5"/>
            <p:cNvSpPr/>
            <p:nvPr/>
          </p:nvSpPr>
          <p:spPr>
            <a:xfrm>
              <a:off x="2057340" y="2257584"/>
              <a:ext cx="3045550" cy="834835"/>
            </a:xfrm>
            <a:prstGeom prst="borderCallout1">
              <a:avLst>
                <a:gd name="adj1" fmla="val 107482"/>
                <a:gd name="adj2" fmla="val 60006"/>
                <a:gd name="adj3" fmla="val 201232"/>
                <a:gd name="adj4" fmla="val 74795"/>
              </a:avLst>
            </a:prstGeom>
            <a:solidFill>
              <a:schemeClr val="accent5">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3200" b="1" dirty="0" smtClean="0">
                  <a:solidFill>
                    <a:srgbClr val="FC0006"/>
                  </a:solidFill>
                </a:rPr>
                <a:t>2027</a:t>
              </a:r>
              <a:r>
                <a:rPr kumimoji="1" lang="ja-JP" altLang="en-US" sz="3200" b="1" dirty="0" smtClean="0">
                  <a:solidFill>
                    <a:srgbClr val="FC0006"/>
                  </a:solidFill>
                </a:rPr>
                <a:t>年</a:t>
              </a:r>
              <a:r>
                <a:rPr kumimoji="1" lang="ja-JP" altLang="en-US" sz="2000" dirty="0" smtClean="0">
                  <a:solidFill>
                    <a:schemeClr val="tx1"/>
                  </a:solidFill>
                </a:rPr>
                <a:t>つくば市内の</a:t>
              </a:r>
              <a:endParaRPr kumimoji="1" lang="en-US" altLang="ja-JP" sz="2000" dirty="0" smtClean="0">
                <a:solidFill>
                  <a:schemeClr val="tx1"/>
                </a:solidFill>
              </a:endParaRPr>
            </a:p>
            <a:p>
              <a:pPr algn="ctr"/>
              <a:r>
                <a:rPr kumimoji="1" lang="ja-JP" altLang="en-US" sz="2000" dirty="0" smtClean="0">
                  <a:solidFill>
                    <a:schemeClr val="tx1"/>
                  </a:solidFill>
                </a:rPr>
                <a:t>空き区画がなくなる！</a:t>
              </a:r>
              <a:endParaRPr kumimoji="1" lang="ja-JP" altLang="en-US" sz="2000" dirty="0">
                <a:solidFill>
                  <a:schemeClr val="tx1"/>
                </a:solidFill>
              </a:endParaRPr>
            </a:p>
          </p:txBody>
        </p:sp>
        <p:sp>
          <p:nvSpPr>
            <p:cNvPr id="7" name="円/楕円 6"/>
            <p:cNvSpPr/>
            <p:nvPr/>
          </p:nvSpPr>
          <p:spPr>
            <a:xfrm>
              <a:off x="4938265" y="3621541"/>
              <a:ext cx="164625" cy="141099"/>
            </a:xfrm>
            <a:prstGeom prst="ellipse">
              <a:avLst/>
            </a:prstGeom>
            <a:noFill/>
            <a:ln w="508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線吹き出し 1 (枠付き) 7"/>
            <p:cNvSpPr/>
            <p:nvPr/>
          </p:nvSpPr>
          <p:spPr>
            <a:xfrm>
              <a:off x="4621240" y="4302604"/>
              <a:ext cx="3362575" cy="834835"/>
            </a:xfrm>
            <a:prstGeom prst="borderCallout1">
              <a:avLst>
                <a:gd name="adj1" fmla="val -61441"/>
                <a:gd name="adj2" fmla="val 13573"/>
                <a:gd name="adj3" fmla="val -2993"/>
                <a:gd name="adj4" fmla="val 24215"/>
              </a:avLst>
            </a:prstGeom>
            <a:solidFill>
              <a:schemeClr val="accent2">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3200" b="1" dirty="0" smtClean="0">
                  <a:solidFill>
                    <a:schemeClr val="accent5">
                      <a:lumMod val="50000"/>
                    </a:schemeClr>
                  </a:solidFill>
                </a:rPr>
                <a:t>2031</a:t>
              </a:r>
              <a:r>
                <a:rPr kumimoji="1" lang="ja-JP" altLang="en-US" sz="3200" b="1" dirty="0" smtClean="0">
                  <a:solidFill>
                    <a:schemeClr val="accent5">
                      <a:lumMod val="50000"/>
                    </a:schemeClr>
                  </a:solidFill>
                </a:rPr>
                <a:t>年</a:t>
              </a:r>
              <a:r>
                <a:rPr kumimoji="1" lang="ja-JP" altLang="en-US" sz="2000" dirty="0" smtClean="0">
                  <a:solidFill>
                    <a:schemeClr val="tx1"/>
                  </a:solidFill>
                </a:rPr>
                <a:t>つくば市</a:t>
              </a:r>
              <a:r>
                <a:rPr lang="ja-JP" altLang="en-US" sz="2000" dirty="0" smtClean="0">
                  <a:solidFill>
                    <a:schemeClr val="tx1"/>
                  </a:solidFill>
                </a:rPr>
                <a:t>周辺</a:t>
              </a:r>
              <a:r>
                <a:rPr kumimoji="1" lang="ja-JP" altLang="en-US" sz="2000" dirty="0" smtClean="0">
                  <a:solidFill>
                    <a:schemeClr val="tx1"/>
                  </a:solidFill>
                </a:rPr>
                <a:t>の</a:t>
              </a:r>
              <a:endParaRPr kumimoji="1" lang="en-US" altLang="ja-JP" sz="2000" dirty="0" smtClean="0">
                <a:solidFill>
                  <a:schemeClr val="tx1"/>
                </a:solidFill>
              </a:endParaRPr>
            </a:p>
            <a:p>
              <a:pPr algn="ctr"/>
              <a:r>
                <a:rPr kumimoji="1" lang="ja-JP" altLang="en-US" sz="2000" dirty="0" smtClean="0">
                  <a:solidFill>
                    <a:schemeClr val="tx1"/>
                  </a:solidFill>
                </a:rPr>
                <a:t>空き区画もなくなる！</a:t>
              </a:r>
              <a:endParaRPr kumimoji="1" lang="ja-JP" altLang="en-US" sz="2000" dirty="0">
                <a:solidFill>
                  <a:schemeClr val="tx1"/>
                </a:solidFill>
              </a:endParaRPr>
            </a:p>
          </p:txBody>
        </p:sp>
      </p:grpSp>
      <p:sp>
        <p:nvSpPr>
          <p:cNvPr id="10" name="テキスト ボックス 9"/>
          <p:cNvSpPr txBox="1"/>
          <p:nvPr/>
        </p:nvSpPr>
        <p:spPr>
          <a:xfrm>
            <a:off x="652966" y="5928392"/>
            <a:ext cx="4127252" cy="830997"/>
          </a:xfrm>
          <a:prstGeom prst="rect">
            <a:avLst/>
          </a:prstGeom>
          <a:noFill/>
        </p:spPr>
        <p:txBody>
          <a:bodyPr wrap="none" rtlCol="0">
            <a:spAutoFit/>
          </a:bodyPr>
          <a:lstStyle/>
          <a:p>
            <a:r>
              <a:rPr lang="ja-JP" altLang="en-US" sz="1600" dirty="0" smtClean="0"/>
              <a:t>＜仮定＞</a:t>
            </a:r>
            <a:endParaRPr lang="en-US" altLang="ja-JP" sz="1600" dirty="0"/>
          </a:p>
          <a:p>
            <a:r>
              <a:rPr lang="ja-JP" altLang="en-US" sz="1600" dirty="0" smtClean="0"/>
              <a:t>つくば市内の墓地・・・５割がつくば市民向け</a:t>
            </a:r>
            <a:endParaRPr lang="en-US" altLang="ja-JP" sz="1600" dirty="0"/>
          </a:p>
          <a:p>
            <a:r>
              <a:rPr kumimoji="1" lang="ja-JP" altLang="en-US" sz="1600" dirty="0" smtClean="0"/>
              <a:t>つくば市周辺の墓地・・・２割がつくば市民向け</a:t>
            </a:r>
            <a:endParaRPr kumimoji="1" lang="ja-JP" altLang="en-US" sz="1600" dirty="0"/>
          </a:p>
        </p:txBody>
      </p:sp>
      <p:cxnSp>
        <p:nvCxnSpPr>
          <p:cNvPr id="13" name="直線コネクタ 12"/>
          <p:cNvCxnSpPr/>
          <p:nvPr/>
        </p:nvCxnSpPr>
        <p:spPr>
          <a:xfrm>
            <a:off x="-37515" y="1221009"/>
            <a:ext cx="5731027"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タイトル 1"/>
          <p:cNvSpPr>
            <a:spLocks noGrp="1"/>
          </p:cNvSpPr>
          <p:nvPr>
            <p:ph type="title"/>
          </p:nvPr>
        </p:nvSpPr>
        <p:spPr>
          <a:xfrm>
            <a:off x="439593" y="274638"/>
            <a:ext cx="7335449" cy="1143000"/>
          </a:xfrm>
        </p:spPr>
        <p:txBody>
          <a:bodyPr>
            <a:normAutofit/>
          </a:bodyPr>
          <a:lstStyle/>
          <a:p>
            <a:pPr algn="l"/>
            <a:r>
              <a:rPr lang="ja-JP" altLang="en-US" dirty="0" smtClean="0"/>
              <a:t>需給予測</a:t>
            </a:r>
            <a:endParaRPr kumimoji="1" lang="ja-JP" altLang="en-US" dirty="0"/>
          </a:p>
        </p:txBody>
      </p:sp>
      <p:sp>
        <p:nvSpPr>
          <p:cNvPr id="2" name="スライド番号プレースホルダー 1"/>
          <p:cNvSpPr>
            <a:spLocks noGrp="1"/>
          </p:cNvSpPr>
          <p:nvPr>
            <p:ph type="sldNum" sz="quarter" idx="12"/>
          </p:nvPr>
        </p:nvSpPr>
        <p:spPr/>
        <p:txBody>
          <a:bodyPr/>
          <a:lstStyle/>
          <a:p>
            <a:fld id="{61F6FC56-51BB-EE4A-AA11-EB67CBAEB284}" type="slidenum">
              <a:rPr kumimoji="1" lang="ja-JP" altLang="en-US" smtClean="0"/>
              <a:t>41</a:t>
            </a:fld>
            <a:endParaRPr kumimoji="1" lang="ja-JP" altLang="en-US"/>
          </a:p>
        </p:txBody>
      </p:sp>
    </p:spTree>
    <p:extLst>
      <p:ext uri="{BB962C8B-B14F-4D97-AF65-F5344CB8AC3E}">
        <p14:creationId xmlns:p14="http://schemas.microsoft.com/office/powerpoint/2010/main" val="82381635"/>
      </p:ext>
    </p:extLst>
  </p:cSld>
  <p:clrMapOvr>
    <a:masterClrMapping/>
  </p:clrMapOvr>
  <mc:AlternateContent xmlns:mc="http://schemas.openxmlformats.org/markup-compatibility/2006" xmlns:p14="http://schemas.microsoft.com/office/powerpoint/2010/main">
    <mc:Choice Requires="p14">
      <p:transition spd="slow" p14:dur="2000" advTm="19264"/>
    </mc:Choice>
    <mc:Fallback xmlns="">
      <p:transition xmlns:p14="http://schemas.microsoft.com/office/powerpoint/2010/main" spd="slow" advTm="19264"/>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円形吹き出し 21"/>
          <p:cNvSpPr/>
          <p:nvPr/>
        </p:nvSpPr>
        <p:spPr>
          <a:xfrm flipH="1" flipV="1">
            <a:off x="215987" y="369199"/>
            <a:ext cx="8038341" cy="3863631"/>
          </a:xfrm>
          <a:prstGeom prst="wedgeEllipseCallout">
            <a:avLst>
              <a:gd name="adj1" fmla="val -27778"/>
              <a:gd name="adj2" fmla="val -58435"/>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3" name="タイトル 1"/>
          <p:cNvSpPr txBox="1">
            <a:spLocks/>
          </p:cNvSpPr>
          <p:nvPr/>
        </p:nvSpPr>
        <p:spPr>
          <a:xfrm>
            <a:off x="215992" y="590730"/>
            <a:ext cx="7728250" cy="286798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endParaRPr lang="en-US" altLang="ja-JP" sz="4800" dirty="0" smtClean="0"/>
          </a:p>
        </p:txBody>
      </p:sp>
      <p:pic>
        <p:nvPicPr>
          <p:cNvPr id="26" name="図 2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6006" y="3699927"/>
            <a:ext cx="2463118" cy="2836805"/>
          </a:xfrm>
          <a:prstGeom prst="rect">
            <a:avLst/>
          </a:prstGeom>
        </p:spPr>
      </p:pic>
      <p:sp>
        <p:nvSpPr>
          <p:cNvPr id="9" name="タイトル 1"/>
          <p:cNvSpPr txBox="1">
            <a:spLocks/>
          </p:cNvSpPr>
          <p:nvPr/>
        </p:nvSpPr>
        <p:spPr>
          <a:xfrm>
            <a:off x="76370" y="831938"/>
            <a:ext cx="8177961" cy="286798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dirty="0" smtClean="0"/>
              <a:t>じゃあどうしたらいいんだろう？</a:t>
            </a:r>
            <a:endParaRPr lang="en-US" altLang="ja-JP" dirty="0" smtClean="0"/>
          </a:p>
        </p:txBody>
      </p:sp>
      <p:pic>
        <p:nvPicPr>
          <p:cNvPr id="8" name="図 7"/>
          <p:cNvPicPr>
            <a:picLocks noChangeAspect="1"/>
          </p:cNvPicPr>
          <p:nvPr/>
        </p:nvPicPr>
        <p:blipFill>
          <a:blip r:embed="rId4"/>
          <a:stretch>
            <a:fillRect/>
          </a:stretch>
        </p:blipFill>
        <p:spPr>
          <a:xfrm flipH="1">
            <a:off x="6039395" y="3606843"/>
            <a:ext cx="2985329" cy="2985329"/>
          </a:xfrm>
          <a:prstGeom prst="rect">
            <a:avLst/>
          </a:prstGeom>
        </p:spPr>
      </p:pic>
      <p:sp>
        <p:nvSpPr>
          <p:cNvPr id="2" name="スライド番号プレースホルダー 1"/>
          <p:cNvSpPr>
            <a:spLocks noGrp="1"/>
          </p:cNvSpPr>
          <p:nvPr>
            <p:ph type="sldNum" sz="quarter" idx="12"/>
          </p:nvPr>
        </p:nvSpPr>
        <p:spPr/>
        <p:txBody>
          <a:bodyPr/>
          <a:lstStyle/>
          <a:p>
            <a:fld id="{61F6FC56-51BB-EE4A-AA11-EB67CBAEB284}" type="slidenum">
              <a:rPr kumimoji="1" lang="ja-JP" altLang="en-US" smtClean="0"/>
              <a:t>42</a:t>
            </a:fld>
            <a:endParaRPr kumimoji="1" lang="ja-JP" altLang="en-US"/>
          </a:p>
        </p:txBody>
      </p:sp>
    </p:spTree>
    <p:extLst>
      <p:ext uri="{BB962C8B-B14F-4D97-AF65-F5344CB8AC3E}">
        <p14:creationId xmlns:p14="http://schemas.microsoft.com/office/powerpoint/2010/main" val="2314444435"/>
      </p:ext>
    </p:extLst>
  </p:cSld>
  <p:clrMapOvr>
    <a:masterClrMapping/>
  </p:clrMapOvr>
  <mc:AlternateContent xmlns:mc="http://schemas.openxmlformats.org/markup-compatibility/2006" xmlns:p14="http://schemas.microsoft.com/office/powerpoint/2010/main">
    <mc:Choice Requires="p14">
      <p:transition spd="slow" p14:dur="2000" advTm="23194"/>
    </mc:Choice>
    <mc:Fallback xmlns="">
      <p:transition xmlns:p14="http://schemas.microsoft.com/office/powerpoint/2010/main" spd="slow" advTm="23194"/>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ここまでのまとめ</a:t>
            </a:r>
            <a:endParaRPr kumimoji="1" lang="ja-JP" altLang="en-US" dirty="0"/>
          </a:p>
        </p:txBody>
      </p:sp>
      <p:sp>
        <p:nvSpPr>
          <p:cNvPr id="9" name="角丸四角形 8"/>
          <p:cNvSpPr/>
          <p:nvPr/>
        </p:nvSpPr>
        <p:spPr>
          <a:xfrm>
            <a:off x="2489376" y="1417638"/>
            <a:ext cx="6197424" cy="1757187"/>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2548102" y="3353683"/>
            <a:ext cx="6197424" cy="1298325"/>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角丸四角形 13"/>
          <p:cNvSpPr/>
          <p:nvPr/>
        </p:nvSpPr>
        <p:spPr>
          <a:xfrm>
            <a:off x="2514439" y="4778311"/>
            <a:ext cx="6197424" cy="1279252"/>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山形 16"/>
          <p:cNvSpPr/>
          <p:nvPr/>
        </p:nvSpPr>
        <p:spPr>
          <a:xfrm rot="5400000">
            <a:off x="748307" y="1570976"/>
            <a:ext cx="1656000" cy="2238214"/>
          </a:xfrm>
          <a:prstGeom prst="chevron">
            <a:avLst>
              <a:gd name="adj" fmla="val 21300"/>
            </a:avLst>
          </a:prstGeom>
          <a:solidFill>
            <a:srgbClr val="1F49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4" name="山形 3"/>
          <p:cNvSpPr/>
          <p:nvPr/>
        </p:nvSpPr>
        <p:spPr>
          <a:xfrm rot="5400000">
            <a:off x="748307" y="1105896"/>
            <a:ext cx="1656000" cy="2238214"/>
          </a:xfrm>
          <a:prstGeom prst="chevron">
            <a:avLst>
              <a:gd name="adj" fmla="val 21300"/>
            </a:avLst>
          </a:prstGeom>
          <a:solidFill>
            <a:srgbClr val="1F49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6" name="山形 5"/>
          <p:cNvSpPr/>
          <p:nvPr/>
        </p:nvSpPr>
        <p:spPr>
          <a:xfrm rot="5400000">
            <a:off x="749276" y="3061607"/>
            <a:ext cx="1654061" cy="2238214"/>
          </a:xfrm>
          <a:prstGeom prst="chevron">
            <a:avLst>
              <a:gd name="adj" fmla="val 21300"/>
            </a:avLst>
          </a:prstGeom>
          <a:solidFill>
            <a:srgbClr val="1F497D"/>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山形 9"/>
          <p:cNvSpPr/>
          <p:nvPr/>
        </p:nvSpPr>
        <p:spPr>
          <a:xfrm rot="5400000">
            <a:off x="746974" y="4488536"/>
            <a:ext cx="1658664" cy="2238214"/>
          </a:xfrm>
          <a:prstGeom prst="chevron">
            <a:avLst>
              <a:gd name="adj" fmla="val 21300"/>
            </a:avLst>
          </a:prstGeom>
          <a:solidFill>
            <a:srgbClr val="1F497D"/>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5" name="テキスト ボックス 4"/>
          <p:cNvSpPr txBox="1"/>
          <p:nvPr/>
        </p:nvSpPr>
        <p:spPr>
          <a:xfrm>
            <a:off x="598530" y="2184305"/>
            <a:ext cx="1949572" cy="584776"/>
          </a:xfrm>
          <a:prstGeom prst="rect">
            <a:avLst/>
          </a:prstGeom>
          <a:noFill/>
        </p:spPr>
        <p:txBody>
          <a:bodyPr wrap="none" rtlCol="0">
            <a:spAutoFit/>
          </a:bodyPr>
          <a:lstStyle/>
          <a:p>
            <a:r>
              <a:rPr kumimoji="1" lang="ja-JP" altLang="en-US" sz="3200" dirty="0" smtClean="0">
                <a:solidFill>
                  <a:schemeClr val="bg1"/>
                </a:solidFill>
              </a:rPr>
              <a:t>アンケート</a:t>
            </a:r>
            <a:endParaRPr kumimoji="1" lang="en-US" altLang="ja-JP" sz="3200" dirty="0" smtClean="0">
              <a:solidFill>
                <a:schemeClr val="bg1"/>
              </a:solidFill>
            </a:endParaRPr>
          </a:p>
        </p:txBody>
      </p:sp>
      <p:sp>
        <p:nvSpPr>
          <p:cNvPr id="7" name="テキスト ボックス 6"/>
          <p:cNvSpPr txBox="1"/>
          <p:nvPr/>
        </p:nvSpPr>
        <p:spPr>
          <a:xfrm>
            <a:off x="598530" y="3886518"/>
            <a:ext cx="1915909" cy="584776"/>
          </a:xfrm>
          <a:prstGeom prst="rect">
            <a:avLst/>
          </a:prstGeom>
          <a:noFill/>
        </p:spPr>
        <p:txBody>
          <a:bodyPr wrap="none" rtlCol="0">
            <a:spAutoFit/>
          </a:bodyPr>
          <a:lstStyle/>
          <a:p>
            <a:r>
              <a:rPr kumimoji="1" lang="ja-JP" altLang="en-US" sz="3200" dirty="0" smtClean="0">
                <a:solidFill>
                  <a:srgbClr val="FFFFFF"/>
                </a:solidFill>
              </a:rPr>
              <a:t>ヒアリング</a:t>
            </a:r>
            <a:endParaRPr kumimoji="1" lang="ja-JP" altLang="en-US" sz="3200" dirty="0">
              <a:solidFill>
                <a:srgbClr val="FFFFFF"/>
              </a:solidFill>
            </a:endParaRPr>
          </a:p>
        </p:txBody>
      </p:sp>
      <p:sp>
        <p:nvSpPr>
          <p:cNvPr id="8" name="テキスト ボックス 7"/>
          <p:cNvSpPr txBox="1"/>
          <p:nvPr/>
        </p:nvSpPr>
        <p:spPr>
          <a:xfrm>
            <a:off x="663235" y="5396903"/>
            <a:ext cx="1826141" cy="584776"/>
          </a:xfrm>
          <a:prstGeom prst="rect">
            <a:avLst/>
          </a:prstGeom>
          <a:noFill/>
        </p:spPr>
        <p:txBody>
          <a:bodyPr wrap="none" rtlCol="0">
            <a:spAutoFit/>
          </a:bodyPr>
          <a:lstStyle/>
          <a:p>
            <a:r>
              <a:rPr kumimoji="1" lang="ja-JP" altLang="en-US" sz="3200" dirty="0" smtClean="0">
                <a:solidFill>
                  <a:srgbClr val="FFFFFF"/>
                </a:solidFill>
              </a:rPr>
              <a:t>需給予測</a:t>
            </a:r>
            <a:endParaRPr kumimoji="1" lang="ja-JP" altLang="en-US" sz="3200" dirty="0">
              <a:solidFill>
                <a:srgbClr val="FFFFFF"/>
              </a:solidFill>
            </a:endParaRPr>
          </a:p>
        </p:txBody>
      </p:sp>
      <p:sp>
        <p:nvSpPr>
          <p:cNvPr id="11" name="テキスト ボックス 10"/>
          <p:cNvSpPr txBox="1"/>
          <p:nvPr/>
        </p:nvSpPr>
        <p:spPr>
          <a:xfrm>
            <a:off x="2695413" y="1489755"/>
            <a:ext cx="5862675" cy="1569660"/>
          </a:xfrm>
          <a:prstGeom prst="rect">
            <a:avLst/>
          </a:prstGeom>
          <a:noFill/>
        </p:spPr>
        <p:txBody>
          <a:bodyPr wrap="square" rtlCol="0">
            <a:spAutoFit/>
          </a:bodyPr>
          <a:lstStyle/>
          <a:p>
            <a:pPr marL="285750" indent="-285750">
              <a:buFont typeface="Arial"/>
              <a:buChar char="•"/>
            </a:pPr>
            <a:r>
              <a:rPr kumimoji="1" lang="ja-JP" altLang="en-US" sz="2400" dirty="0" smtClean="0"/>
              <a:t>お墓参りにいく頻度が少ない</a:t>
            </a:r>
            <a:r>
              <a:rPr lang="ja-JP" altLang="en-US" sz="2400" dirty="0" smtClean="0"/>
              <a:t>と　　　　　　　お墓参りに対して</a:t>
            </a:r>
            <a:r>
              <a:rPr kumimoji="1" lang="ja-JP" altLang="en-US" sz="2400" dirty="0" smtClean="0"/>
              <a:t>ネガティブ</a:t>
            </a:r>
            <a:endParaRPr kumimoji="1" lang="en-US" altLang="ja-JP" sz="2400" dirty="0" smtClean="0"/>
          </a:p>
          <a:p>
            <a:pPr marL="285750" indent="-285750">
              <a:buFont typeface="Arial"/>
              <a:buChar char="•"/>
            </a:pPr>
            <a:r>
              <a:rPr lang="ja-JP" altLang="en-US" sz="2400" dirty="0" smtClean="0"/>
              <a:t>都市部と非都市部で認識に差がある</a:t>
            </a:r>
            <a:endParaRPr kumimoji="1" lang="en-US" altLang="ja-JP" sz="2400" dirty="0" smtClean="0"/>
          </a:p>
          <a:p>
            <a:pPr marL="285750" indent="-285750">
              <a:buFont typeface="Arial"/>
              <a:buChar char="•"/>
            </a:pPr>
            <a:r>
              <a:rPr kumimoji="1" lang="ja-JP" altLang="en-US" sz="2400" dirty="0" smtClean="0"/>
              <a:t>お墓は近い方がいい</a:t>
            </a:r>
            <a:endParaRPr kumimoji="1" lang="ja-JP" altLang="en-US" sz="2400" dirty="0"/>
          </a:p>
        </p:txBody>
      </p:sp>
      <p:sp>
        <p:nvSpPr>
          <p:cNvPr id="15" name="テキスト ボックス 14"/>
          <p:cNvSpPr txBox="1"/>
          <p:nvPr/>
        </p:nvSpPr>
        <p:spPr>
          <a:xfrm>
            <a:off x="2695414" y="3640297"/>
            <a:ext cx="3877985" cy="830997"/>
          </a:xfrm>
          <a:prstGeom prst="rect">
            <a:avLst/>
          </a:prstGeom>
          <a:noFill/>
        </p:spPr>
        <p:txBody>
          <a:bodyPr wrap="none" rtlCol="0">
            <a:spAutoFit/>
          </a:bodyPr>
          <a:lstStyle/>
          <a:p>
            <a:pPr marL="285750" indent="-285750">
              <a:buFont typeface="Arial"/>
              <a:buChar char="•"/>
            </a:pPr>
            <a:r>
              <a:rPr lang="ja-JP" altLang="en-US" sz="2400" dirty="0" smtClean="0"/>
              <a:t>霊園は空き区画が多い</a:t>
            </a:r>
            <a:endParaRPr lang="en-US" altLang="ja-JP" sz="2400" dirty="0" smtClean="0"/>
          </a:p>
          <a:p>
            <a:pPr marL="285750" indent="-285750">
              <a:buFont typeface="Arial"/>
              <a:buChar char="•"/>
            </a:pPr>
            <a:r>
              <a:rPr lang="ja-JP" altLang="en-US" sz="2400" dirty="0" smtClean="0"/>
              <a:t>つくば市外からの客も多い</a:t>
            </a:r>
            <a:endParaRPr kumimoji="1" lang="en-US" altLang="ja-JP" sz="2400" dirty="0" smtClean="0"/>
          </a:p>
        </p:txBody>
      </p:sp>
      <p:sp>
        <p:nvSpPr>
          <p:cNvPr id="16" name="テキスト ボックス 15"/>
          <p:cNvSpPr txBox="1"/>
          <p:nvPr/>
        </p:nvSpPr>
        <p:spPr>
          <a:xfrm>
            <a:off x="2695414" y="5227626"/>
            <a:ext cx="5147563" cy="461665"/>
          </a:xfrm>
          <a:prstGeom prst="rect">
            <a:avLst/>
          </a:prstGeom>
          <a:noFill/>
        </p:spPr>
        <p:txBody>
          <a:bodyPr wrap="none" rtlCol="0">
            <a:spAutoFit/>
          </a:bodyPr>
          <a:lstStyle/>
          <a:p>
            <a:pPr marL="285750" indent="-285750">
              <a:buFont typeface="Arial"/>
              <a:buChar char="•"/>
            </a:pPr>
            <a:r>
              <a:rPr lang="en-US" altLang="ja-JP" sz="2400" dirty="0" smtClean="0"/>
              <a:t>2031</a:t>
            </a:r>
            <a:r>
              <a:rPr lang="ja-JP" altLang="en-US" sz="2400" dirty="0" smtClean="0"/>
              <a:t>年につくば市で墓地が不足する</a:t>
            </a:r>
            <a:endParaRPr lang="en-US" altLang="ja-JP" sz="2400" dirty="0" smtClean="0"/>
          </a:p>
        </p:txBody>
      </p:sp>
      <p:sp>
        <p:nvSpPr>
          <p:cNvPr id="3" name="スライド番号プレースホルダー 2"/>
          <p:cNvSpPr>
            <a:spLocks noGrp="1"/>
          </p:cNvSpPr>
          <p:nvPr>
            <p:ph type="sldNum" sz="quarter" idx="12"/>
          </p:nvPr>
        </p:nvSpPr>
        <p:spPr/>
        <p:txBody>
          <a:bodyPr/>
          <a:lstStyle/>
          <a:p>
            <a:fld id="{61F6FC56-51BB-EE4A-AA11-EB67CBAEB284}" type="slidenum">
              <a:rPr kumimoji="1" lang="ja-JP" altLang="en-US" smtClean="0"/>
              <a:t>43</a:t>
            </a:fld>
            <a:endParaRPr kumimoji="1" lang="ja-JP" altLang="en-US"/>
          </a:p>
        </p:txBody>
      </p:sp>
    </p:spTree>
    <p:extLst>
      <p:ext uri="{BB962C8B-B14F-4D97-AF65-F5344CB8AC3E}">
        <p14:creationId xmlns:p14="http://schemas.microsoft.com/office/powerpoint/2010/main" val="410268996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33540"/>
            <a:ext cx="9144000" cy="1512698"/>
          </a:xfrm>
          <a:noFill/>
        </p:spPr>
        <p:txBody>
          <a:bodyPr>
            <a:noAutofit/>
          </a:bodyPr>
          <a:lstStyle/>
          <a:p>
            <a:r>
              <a:rPr lang="en-US" altLang="ja-JP" sz="3600" dirty="0" smtClean="0">
                <a:sym typeface="Wingdings"/>
              </a:rPr>
              <a:t>(</a:t>
            </a:r>
            <a:r>
              <a:rPr kumimoji="1" lang="ja-JP" altLang="en-US" sz="3600" dirty="0" smtClean="0"/>
              <a:t>出身地</a:t>
            </a:r>
            <a:r>
              <a:rPr kumimoji="1" lang="en-US" altLang="ja-JP" sz="3600" dirty="0" smtClean="0"/>
              <a:t>≠</a:t>
            </a:r>
            <a:r>
              <a:rPr kumimoji="1" lang="ja-JP" altLang="en-US" sz="3600" dirty="0" smtClean="0"/>
              <a:t>つくば市</a:t>
            </a:r>
            <a:r>
              <a:rPr kumimoji="1" lang="en-US" altLang="ja-JP" sz="3600" dirty="0" smtClean="0"/>
              <a:t>)∩(</a:t>
            </a:r>
            <a:r>
              <a:rPr kumimoji="1" lang="ja-JP" altLang="en-US" sz="3600" dirty="0" smtClean="0"/>
              <a:t>つくばが好きな人</a:t>
            </a:r>
            <a:r>
              <a:rPr kumimoji="1" lang="en-US" altLang="ja-JP" sz="3600" dirty="0" smtClean="0"/>
              <a:t>)</a:t>
            </a:r>
            <a:br>
              <a:rPr kumimoji="1" lang="en-US" altLang="ja-JP" sz="3600" dirty="0" smtClean="0"/>
            </a:br>
            <a:r>
              <a:rPr kumimoji="1" lang="ja-JP" altLang="en-US" sz="3600" dirty="0" smtClean="0"/>
              <a:t>墓参り</a:t>
            </a:r>
            <a:r>
              <a:rPr lang="ja-JP" altLang="en-US" sz="3600" dirty="0" smtClean="0"/>
              <a:t>頻度</a:t>
            </a:r>
            <a:r>
              <a:rPr kumimoji="1" lang="en-US" altLang="ja-JP" sz="3600" dirty="0" smtClean="0"/>
              <a:t>×</a:t>
            </a:r>
            <a:r>
              <a:rPr kumimoji="1" lang="ja-JP" altLang="en-US" sz="3600" dirty="0" smtClean="0"/>
              <a:t>つくばに墓がほしいか</a:t>
            </a:r>
            <a:endParaRPr kumimoji="1" lang="ja-JP" altLang="en-US" sz="3600" dirty="0"/>
          </a:p>
        </p:txBody>
      </p:sp>
      <p:graphicFrame>
        <p:nvGraphicFramePr>
          <p:cNvPr id="8" name="グラフ 7"/>
          <p:cNvGraphicFramePr>
            <a:graphicFrameLocks/>
          </p:cNvGraphicFramePr>
          <p:nvPr>
            <p:extLst>
              <p:ext uri="{D42A27DB-BD31-4B8C-83A1-F6EECF244321}">
                <p14:modId xmlns:p14="http://schemas.microsoft.com/office/powerpoint/2010/main" val="4116786197"/>
              </p:ext>
            </p:extLst>
          </p:nvPr>
        </p:nvGraphicFramePr>
        <p:xfrm>
          <a:off x="152681" y="1479158"/>
          <a:ext cx="8768441" cy="5275450"/>
        </p:xfrm>
        <a:graphic>
          <a:graphicData uri="http://schemas.openxmlformats.org/drawingml/2006/chart">
            <c:chart xmlns:c="http://schemas.openxmlformats.org/drawingml/2006/chart" xmlns:r="http://schemas.openxmlformats.org/officeDocument/2006/relationships" r:id="rId3"/>
          </a:graphicData>
        </a:graphic>
      </p:graphicFrame>
      <p:sp>
        <p:nvSpPr>
          <p:cNvPr id="3" name="正方形/長方形 2"/>
          <p:cNvSpPr/>
          <p:nvPr/>
        </p:nvSpPr>
        <p:spPr>
          <a:xfrm>
            <a:off x="802538" y="2786202"/>
            <a:ext cx="8015646" cy="3968406"/>
          </a:xfrm>
          <a:prstGeom prst="rect">
            <a:avLst/>
          </a:prstGeom>
          <a:noFill/>
          <a:ln w="57150" cmpd="sng">
            <a:solidFill>
              <a:srgbClr val="CC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p:txBody>
          <a:bodyPr/>
          <a:lstStyle/>
          <a:p>
            <a:fld id="{61F6FC56-51BB-EE4A-AA11-EB67CBAEB284}" type="slidenum">
              <a:rPr kumimoji="1" lang="ja-JP" altLang="en-US" smtClean="0"/>
              <a:t>44</a:t>
            </a:fld>
            <a:endParaRPr kumimoji="1" lang="ja-JP" altLang="en-US"/>
          </a:p>
        </p:txBody>
      </p:sp>
    </p:spTree>
    <p:extLst>
      <p:ext uri="{BB962C8B-B14F-4D97-AF65-F5344CB8AC3E}">
        <p14:creationId xmlns:p14="http://schemas.microsoft.com/office/powerpoint/2010/main" val="1050606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37515" y="1221009"/>
            <a:ext cx="5731027"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a:xfrm>
            <a:off x="439593" y="274638"/>
            <a:ext cx="7335449" cy="1143000"/>
          </a:xfrm>
        </p:spPr>
        <p:txBody>
          <a:bodyPr>
            <a:normAutofit/>
          </a:bodyPr>
          <a:lstStyle/>
          <a:p>
            <a:pPr algn="l"/>
            <a:r>
              <a:rPr lang="ja-JP" altLang="en-US" dirty="0" smtClean="0"/>
              <a:t>提案</a:t>
            </a:r>
            <a:endParaRPr kumimoji="1" lang="ja-JP" altLang="en-US" dirty="0"/>
          </a:p>
        </p:txBody>
      </p:sp>
      <p:sp>
        <p:nvSpPr>
          <p:cNvPr id="11" name="右矢印 10"/>
          <p:cNvSpPr/>
          <p:nvPr/>
        </p:nvSpPr>
        <p:spPr>
          <a:xfrm rot="5400000">
            <a:off x="1328186" y="2969175"/>
            <a:ext cx="3143868" cy="2152467"/>
          </a:xfrm>
          <a:prstGeom prst="rightArrow">
            <a:avLst>
              <a:gd name="adj1" fmla="val 50000"/>
              <a:gd name="adj2" fmla="val 22712"/>
            </a:avLst>
          </a:prstGeom>
          <a:solidFill>
            <a:srgbClr val="F0A7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角丸四角形 4"/>
          <p:cNvSpPr/>
          <p:nvPr/>
        </p:nvSpPr>
        <p:spPr>
          <a:xfrm>
            <a:off x="161987" y="1620517"/>
            <a:ext cx="4650938" cy="1192930"/>
          </a:xfrm>
          <a:prstGeom prst="roundRect">
            <a:avLst>
              <a:gd name="adj" fmla="val 50000"/>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3200" dirty="0">
              <a:solidFill>
                <a:schemeClr val="tx2">
                  <a:lumMod val="75000"/>
                </a:schemeClr>
              </a:solidFill>
            </a:endParaRPr>
          </a:p>
        </p:txBody>
      </p:sp>
      <p:sp>
        <p:nvSpPr>
          <p:cNvPr id="12" name="正方形/長方形 11"/>
          <p:cNvSpPr/>
          <p:nvPr/>
        </p:nvSpPr>
        <p:spPr>
          <a:xfrm>
            <a:off x="5693512" y="1278367"/>
            <a:ext cx="3202791" cy="5329169"/>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kumimoji="1" lang="ja-JP" altLang="en-US" kern="1200"/>
          </a:p>
        </p:txBody>
      </p:sp>
      <p:pic>
        <p:nvPicPr>
          <p:cNvPr id="10" name="図 9" descr="つくば市白地図.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59913">
            <a:off x="6400285" y="2030532"/>
            <a:ext cx="1940795" cy="3824839"/>
          </a:xfrm>
          <a:prstGeom prst="rect">
            <a:avLst/>
          </a:prstGeom>
        </p:spPr>
      </p:pic>
      <p:grpSp>
        <p:nvGrpSpPr>
          <p:cNvPr id="13" name="図形グループ 12"/>
          <p:cNvGrpSpPr/>
          <p:nvPr/>
        </p:nvGrpSpPr>
        <p:grpSpPr>
          <a:xfrm>
            <a:off x="5204435" y="1440337"/>
            <a:ext cx="2697263" cy="3108139"/>
            <a:chOff x="5083473" y="1440337"/>
            <a:chExt cx="2697263" cy="3108139"/>
          </a:xfrm>
        </p:grpSpPr>
        <p:pic>
          <p:nvPicPr>
            <p:cNvPr id="4" name="図 3"/>
            <p:cNvPicPr>
              <a:picLocks noChangeAspect="1"/>
            </p:cNvPicPr>
            <p:nvPr/>
          </p:nvPicPr>
          <p:blipFill>
            <a:blip r:embed="rId5"/>
            <a:stretch>
              <a:fillRect/>
            </a:stretch>
          </p:blipFill>
          <p:spPr>
            <a:xfrm rot="18713754" flipV="1">
              <a:off x="6494206" y="3261946"/>
              <a:ext cx="1211049" cy="1362011"/>
            </a:xfrm>
            <a:prstGeom prst="rect">
              <a:avLst/>
            </a:prstGeom>
          </p:spPr>
        </p:pic>
        <p:pic>
          <p:nvPicPr>
            <p:cNvPr id="3" name="図 2"/>
            <p:cNvPicPr>
              <a:picLocks noChangeAspect="1"/>
            </p:cNvPicPr>
            <p:nvPr/>
          </p:nvPicPr>
          <p:blipFill>
            <a:blip r:embed="rId6"/>
            <a:stretch>
              <a:fillRect/>
            </a:stretch>
          </p:blipFill>
          <p:spPr>
            <a:xfrm>
              <a:off x="5083473" y="1440337"/>
              <a:ext cx="2457867" cy="2746220"/>
            </a:xfrm>
            <a:prstGeom prst="rect">
              <a:avLst/>
            </a:prstGeom>
          </p:spPr>
        </p:pic>
      </p:grpSp>
      <p:grpSp>
        <p:nvGrpSpPr>
          <p:cNvPr id="24" name="図形グループ 23"/>
          <p:cNvGrpSpPr/>
          <p:nvPr/>
        </p:nvGrpSpPr>
        <p:grpSpPr>
          <a:xfrm>
            <a:off x="106728" y="1620517"/>
            <a:ext cx="5586784" cy="1192929"/>
            <a:chOff x="106728" y="1620517"/>
            <a:chExt cx="5586784" cy="1192929"/>
          </a:xfrm>
          <a:solidFill>
            <a:schemeClr val="tx2"/>
          </a:solidFill>
        </p:grpSpPr>
        <p:sp>
          <p:nvSpPr>
            <p:cNvPr id="16" name="正方形/長方形 15"/>
            <p:cNvSpPr/>
            <p:nvPr/>
          </p:nvSpPr>
          <p:spPr>
            <a:xfrm>
              <a:off x="106728" y="1620517"/>
              <a:ext cx="5586784" cy="1192929"/>
            </a:xfrm>
            <a:prstGeom prst="rect">
              <a:avLst/>
            </a:prstGeom>
            <a:grp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bg1"/>
                </a:solidFill>
              </a:endParaRPr>
            </a:p>
          </p:txBody>
        </p:sp>
        <p:sp>
          <p:nvSpPr>
            <p:cNvPr id="17" name="テキスト ボックス 16"/>
            <p:cNvSpPr txBox="1"/>
            <p:nvPr/>
          </p:nvSpPr>
          <p:spPr>
            <a:xfrm>
              <a:off x="291474" y="1739928"/>
              <a:ext cx="5217293" cy="954107"/>
            </a:xfrm>
            <a:prstGeom prst="rect">
              <a:avLst/>
            </a:prstGeom>
            <a:grpFill/>
          </p:spPr>
          <p:txBody>
            <a:bodyPr wrap="none" rtlCol="0">
              <a:spAutoFit/>
            </a:bodyPr>
            <a:lstStyle/>
            <a:p>
              <a:pPr lvl="0" algn="ctr"/>
              <a:r>
                <a:rPr lang="ja-JP" altLang="en-US" sz="2800" dirty="0">
                  <a:solidFill>
                    <a:schemeClr val="bg1"/>
                  </a:solidFill>
                </a:rPr>
                <a:t>つくば市外出身</a:t>
              </a:r>
              <a:endParaRPr lang="en-US" altLang="ja-JP" sz="2800" dirty="0">
                <a:solidFill>
                  <a:schemeClr val="bg1"/>
                </a:solidFill>
              </a:endParaRPr>
            </a:p>
            <a:p>
              <a:pPr lvl="0" algn="ctr"/>
              <a:r>
                <a:rPr lang="ja-JP" altLang="en-US" sz="2800" dirty="0">
                  <a:solidFill>
                    <a:schemeClr val="bg1"/>
                  </a:solidFill>
                </a:rPr>
                <a:t>故郷で墓参りにあまり行かない</a:t>
              </a:r>
              <a:r>
                <a:rPr lang="ja-JP" altLang="en-US" sz="2800" dirty="0" smtClean="0">
                  <a:solidFill>
                    <a:schemeClr val="bg1"/>
                  </a:solidFill>
                </a:rPr>
                <a:t>人</a:t>
              </a:r>
              <a:endParaRPr lang="ja-JP" altLang="en-US" sz="2800" dirty="0">
                <a:solidFill>
                  <a:schemeClr val="bg1"/>
                </a:solidFill>
              </a:endParaRPr>
            </a:p>
          </p:txBody>
        </p:sp>
      </p:grpSp>
      <p:grpSp>
        <p:nvGrpSpPr>
          <p:cNvPr id="23" name="図形グループ 22"/>
          <p:cNvGrpSpPr/>
          <p:nvPr/>
        </p:nvGrpSpPr>
        <p:grpSpPr>
          <a:xfrm>
            <a:off x="106728" y="3733505"/>
            <a:ext cx="5586784" cy="963777"/>
            <a:chOff x="106728" y="3222780"/>
            <a:chExt cx="5586784" cy="963777"/>
          </a:xfrm>
        </p:grpSpPr>
        <p:sp>
          <p:nvSpPr>
            <p:cNvPr id="18" name="正方形/長方形 17"/>
            <p:cNvSpPr/>
            <p:nvPr/>
          </p:nvSpPr>
          <p:spPr>
            <a:xfrm>
              <a:off x="106728" y="3222780"/>
              <a:ext cx="5586784" cy="963777"/>
            </a:xfrm>
            <a:prstGeom prst="rect">
              <a:avLst/>
            </a:prstGeom>
            <a:solidFill>
              <a:schemeClr val="accent1">
                <a:lumMod val="20000"/>
                <a:lumOff val="80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358800" y="3443058"/>
              <a:ext cx="5082641" cy="523220"/>
            </a:xfrm>
            <a:prstGeom prst="rect">
              <a:avLst/>
            </a:prstGeom>
            <a:noFill/>
          </p:spPr>
          <p:txBody>
            <a:bodyPr wrap="none" rtlCol="0">
              <a:spAutoFit/>
            </a:bodyPr>
            <a:lstStyle/>
            <a:p>
              <a:r>
                <a:rPr lang="ja-JP" altLang="en-US" sz="2800" dirty="0">
                  <a:solidFill>
                    <a:schemeClr val="tx2">
                      <a:lumMod val="75000"/>
                    </a:schemeClr>
                  </a:solidFill>
                </a:rPr>
                <a:t>つくばに来て つくばを好きに</a:t>
              </a:r>
              <a:r>
                <a:rPr lang="ja-JP" altLang="en-US" sz="2800" dirty="0" smtClean="0">
                  <a:solidFill>
                    <a:schemeClr val="tx2">
                      <a:lumMod val="75000"/>
                    </a:schemeClr>
                  </a:solidFill>
                </a:rPr>
                <a:t>なる</a:t>
              </a:r>
              <a:endParaRPr lang="ja-JP" altLang="en-US" sz="2800" dirty="0">
                <a:solidFill>
                  <a:schemeClr val="tx2">
                    <a:lumMod val="75000"/>
                  </a:schemeClr>
                </a:solidFill>
              </a:endParaRPr>
            </a:p>
          </p:txBody>
        </p:sp>
      </p:grpSp>
      <p:grpSp>
        <p:nvGrpSpPr>
          <p:cNvPr id="22" name="図形グループ 21"/>
          <p:cNvGrpSpPr/>
          <p:nvPr/>
        </p:nvGrpSpPr>
        <p:grpSpPr>
          <a:xfrm>
            <a:off x="106728" y="5617341"/>
            <a:ext cx="5586784" cy="963777"/>
            <a:chOff x="106728" y="5617341"/>
            <a:chExt cx="5586784" cy="963777"/>
          </a:xfrm>
        </p:grpSpPr>
        <p:sp>
          <p:nvSpPr>
            <p:cNvPr id="20" name="正方形/長方形 19"/>
            <p:cNvSpPr/>
            <p:nvPr/>
          </p:nvSpPr>
          <p:spPr>
            <a:xfrm>
              <a:off x="106728" y="5617341"/>
              <a:ext cx="5586784" cy="963777"/>
            </a:xfrm>
            <a:prstGeom prst="rect">
              <a:avLst/>
            </a:prstGeom>
            <a:solidFill>
              <a:schemeClr val="accent1">
                <a:lumMod val="20000"/>
                <a:lumOff val="80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676495" y="5837619"/>
              <a:ext cx="4447251" cy="523220"/>
            </a:xfrm>
            <a:prstGeom prst="rect">
              <a:avLst/>
            </a:prstGeom>
            <a:noFill/>
          </p:spPr>
          <p:txBody>
            <a:bodyPr wrap="none" rtlCol="0">
              <a:spAutoFit/>
            </a:bodyPr>
            <a:lstStyle/>
            <a:p>
              <a:r>
                <a:rPr lang="en-US" altLang="en-US" sz="2800" dirty="0" smtClean="0">
                  <a:solidFill>
                    <a:schemeClr val="tx2">
                      <a:lumMod val="75000"/>
                    </a:schemeClr>
                  </a:solidFill>
                </a:rPr>
                <a:t>お墓が欲しくなる傾向がある</a:t>
              </a:r>
              <a:endParaRPr lang="ja-JP" altLang="en-US" sz="2800" dirty="0">
                <a:solidFill>
                  <a:schemeClr val="tx2">
                    <a:lumMod val="75000"/>
                  </a:schemeClr>
                </a:solidFill>
              </a:endParaRPr>
            </a:p>
          </p:txBody>
        </p:sp>
      </p:grpSp>
      <p:sp>
        <p:nvSpPr>
          <p:cNvPr id="6" name="スライド番号プレースホルダー 5"/>
          <p:cNvSpPr>
            <a:spLocks noGrp="1"/>
          </p:cNvSpPr>
          <p:nvPr>
            <p:ph type="sldNum" sz="quarter" idx="12"/>
          </p:nvPr>
        </p:nvSpPr>
        <p:spPr/>
        <p:txBody>
          <a:bodyPr/>
          <a:lstStyle/>
          <a:p>
            <a:fld id="{61F6FC56-51BB-EE4A-AA11-EB67CBAEB284}" type="slidenum">
              <a:rPr kumimoji="1" lang="ja-JP" altLang="en-US" smtClean="0"/>
              <a:t>45</a:t>
            </a:fld>
            <a:endParaRPr kumimoji="1" lang="ja-JP" altLang="en-US"/>
          </a:p>
        </p:txBody>
      </p:sp>
    </p:spTree>
    <p:custDataLst>
      <p:tags r:id="rId1"/>
    </p:custDataLst>
    <p:extLst>
      <p:ext uri="{BB962C8B-B14F-4D97-AF65-F5344CB8AC3E}">
        <p14:creationId xmlns:p14="http://schemas.microsoft.com/office/powerpoint/2010/main" val="3138516567"/>
      </p:ext>
    </p:extLst>
  </p:cSld>
  <p:clrMapOvr>
    <a:masterClrMapping/>
  </p:clrMapOvr>
  <mc:AlternateContent xmlns:mc="http://schemas.openxmlformats.org/markup-compatibility/2006" xmlns:p14="http://schemas.microsoft.com/office/powerpoint/2010/main">
    <mc:Choice Requires="p14">
      <p:transition spd="slow" p14:dur="2000" advTm="19720"/>
    </mc:Choice>
    <mc:Fallback xmlns="">
      <p:transition xmlns:p14="http://schemas.microsoft.com/office/powerpoint/2010/main" spd="slow" advTm="19720"/>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37515" y="1221009"/>
            <a:ext cx="5731027"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a:xfrm>
            <a:off x="439593" y="274638"/>
            <a:ext cx="7335449" cy="1143000"/>
          </a:xfrm>
        </p:spPr>
        <p:txBody>
          <a:bodyPr>
            <a:normAutofit/>
          </a:bodyPr>
          <a:lstStyle/>
          <a:p>
            <a:pPr algn="l"/>
            <a:r>
              <a:rPr lang="ja-JP" altLang="en-US" dirty="0" smtClean="0"/>
              <a:t>提案</a:t>
            </a:r>
            <a:endParaRPr kumimoji="1" lang="ja-JP" altLang="en-US" dirty="0"/>
          </a:p>
        </p:txBody>
      </p:sp>
      <p:sp>
        <p:nvSpPr>
          <p:cNvPr id="12" name="正方形/長方形 11"/>
          <p:cNvSpPr/>
          <p:nvPr/>
        </p:nvSpPr>
        <p:spPr>
          <a:xfrm>
            <a:off x="5693142" y="1221009"/>
            <a:ext cx="3202791" cy="5329169"/>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kumimoji="1" lang="ja-JP" altLang="en-US" kern="1200"/>
          </a:p>
        </p:txBody>
      </p:sp>
      <p:pic>
        <p:nvPicPr>
          <p:cNvPr id="10" name="図 9" descr="つくば市白地図.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59913">
            <a:off x="6400285" y="2030532"/>
            <a:ext cx="1940795" cy="3824839"/>
          </a:xfrm>
          <a:prstGeom prst="rect">
            <a:avLst/>
          </a:prstGeom>
        </p:spPr>
      </p:pic>
      <p:pic>
        <p:nvPicPr>
          <p:cNvPr id="16" name="図 15"/>
          <p:cNvPicPr>
            <a:picLocks noChangeAspect="1"/>
          </p:cNvPicPr>
          <p:nvPr/>
        </p:nvPicPr>
        <p:blipFill>
          <a:blip r:embed="rId5"/>
          <a:stretch>
            <a:fillRect/>
          </a:stretch>
        </p:blipFill>
        <p:spPr>
          <a:xfrm>
            <a:off x="6312407" y="1916904"/>
            <a:ext cx="1874094" cy="2026048"/>
          </a:xfrm>
          <a:prstGeom prst="rect">
            <a:avLst/>
          </a:prstGeom>
        </p:spPr>
      </p:pic>
      <p:pic>
        <p:nvPicPr>
          <p:cNvPr id="18" name="図 17"/>
          <p:cNvPicPr>
            <a:picLocks noChangeAspect="1"/>
          </p:cNvPicPr>
          <p:nvPr/>
        </p:nvPicPr>
        <p:blipFill rotWithShape="1">
          <a:blip r:embed="rId6"/>
          <a:srcRect t="28197"/>
          <a:stretch/>
        </p:blipFill>
        <p:spPr>
          <a:xfrm rot="20107988">
            <a:off x="6791262" y="2485147"/>
            <a:ext cx="458335" cy="314792"/>
          </a:xfrm>
          <a:prstGeom prst="rect">
            <a:avLst/>
          </a:prstGeom>
        </p:spPr>
      </p:pic>
      <p:pic>
        <p:nvPicPr>
          <p:cNvPr id="19" name="図 18"/>
          <p:cNvPicPr>
            <a:picLocks noChangeAspect="1"/>
          </p:cNvPicPr>
          <p:nvPr/>
        </p:nvPicPr>
        <p:blipFill rotWithShape="1">
          <a:blip r:embed="rId6"/>
          <a:srcRect t="30313"/>
          <a:stretch/>
        </p:blipFill>
        <p:spPr>
          <a:xfrm rot="1084543" flipH="1">
            <a:off x="7150172" y="2361416"/>
            <a:ext cx="645287" cy="458245"/>
          </a:xfrm>
          <a:prstGeom prst="rect">
            <a:avLst/>
          </a:prstGeom>
        </p:spPr>
      </p:pic>
      <p:pic>
        <p:nvPicPr>
          <p:cNvPr id="22" name="図 21"/>
          <p:cNvPicPr>
            <a:picLocks noChangeAspect="1"/>
          </p:cNvPicPr>
          <p:nvPr/>
        </p:nvPicPr>
        <p:blipFill rotWithShape="1">
          <a:blip r:embed="rId6"/>
          <a:srcRect t="30313"/>
          <a:stretch/>
        </p:blipFill>
        <p:spPr>
          <a:xfrm rot="1084543" flipH="1">
            <a:off x="7468626" y="1329976"/>
            <a:ext cx="1150595" cy="817085"/>
          </a:xfrm>
          <a:prstGeom prst="rect">
            <a:avLst/>
          </a:prstGeom>
        </p:spPr>
      </p:pic>
      <p:pic>
        <p:nvPicPr>
          <p:cNvPr id="23" name="図 22"/>
          <p:cNvPicPr>
            <a:picLocks noChangeAspect="1"/>
          </p:cNvPicPr>
          <p:nvPr/>
        </p:nvPicPr>
        <p:blipFill rotWithShape="1">
          <a:blip r:embed="rId6"/>
          <a:srcRect t="30313"/>
          <a:stretch/>
        </p:blipFill>
        <p:spPr>
          <a:xfrm rot="19757050" flipH="1">
            <a:off x="5887045" y="1811515"/>
            <a:ext cx="850724" cy="604134"/>
          </a:xfrm>
          <a:prstGeom prst="rect">
            <a:avLst/>
          </a:prstGeom>
        </p:spPr>
      </p:pic>
      <p:sp>
        <p:nvSpPr>
          <p:cNvPr id="24" name="右矢印 23"/>
          <p:cNvSpPr/>
          <p:nvPr/>
        </p:nvSpPr>
        <p:spPr>
          <a:xfrm rot="5400000">
            <a:off x="1328186" y="2969175"/>
            <a:ext cx="3143868" cy="2152467"/>
          </a:xfrm>
          <a:prstGeom prst="rightArrow">
            <a:avLst>
              <a:gd name="adj1" fmla="val 50000"/>
              <a:gd name="adj2" fmla="val 22712"/>
            </a:avLst>
          </a:prstGeom>
          <a:solidFill>
            <a:srgbClr val="F0A7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25" name="図形グループ 24"/>
          <p:cNvGrpSpPr/>
          <p:nvPr/>
        </p:nvGrpSpPr>
        <p:grpSpPr>
          <a:xfrm>
            <a:off x="106728" y="1620517"/>
            <a:ext cx="5586784" cy="1192929"/>
            <a:chOff x="106728" y="1620517"/>
            <a:chExt cx="5586784" cy="1192929"/>
          </a:xfrm>
        </p:grpSpPr>
        <p:sp>
          <p:nvSpPr>
            <p:cNvPr id="26" name="正方形/長方形 25"/>
            <p:cNvSpPr/>
            <p:nvPr/>
          </p:nvSpPr>
          <p:spPr>
            <a:xfrm>
              <a:off x="106728" y="1620517"/>
              <a:ext cx="5586784" cy="1192929"/>
            </a:xfrm>
            <a:prstGeom prst="rect">
              <a:avLst/>
            </a:prstGeom>
            <a:solidFill>
              <a:schemeClr val="accent1">
                <a:lumMod val="20000"/>
                <a:lumOff val="80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291474" y="1739928"/>
              <a:ext cx="5217293" cy="954107"/>
            </a:xfrm>
            <a:prstGeom prst="rect">
              <a:avLst/>
            </a:prstGeom>
            <a:noFill/>
          </p:spPr>
          <p:txBody>
            <a:bodyPr wrap="none" rtlCol="0">
              <a:spAutoFit/>
            </a:bodyPr>
            <a:lstStyle/>
            <a:p>
              <a:pPr lvl="0" algn="ctr"/>
              <a:r>
                <a:rPr lang="ja-JP" altLang="en-US" sz="2800" dirty="0">
                  <a:solidFill>
                    <a:srgbClr val="1F497D">
                      <a:lumMod val="75000"/>
                    </a:srgbClr>
                  </a:solidFill>
                </a:rPr>
                <a:t>つくば市外出身</a:t>
              </a:r>
              <a:endParaRPr lang="en-US" altLang="ja-JP" sz="2800" dirty="0">
                <a:solidFill>
                  <a:srgbClr val="1F497D">
                    <a:lumMod val="75000"/>
                  </a:srgbClr>
                </a:solidFill>
              </a:endParaRPr>
            </a:p>
            <a:p>
              <a:pPr lvl="0" algn="ctr"/>
              <a:r>
                <a:rPr lang="ja-JP" altLang="en-US" sz="2800" dirty="0">
                  <a:solidFill>
                    <a:srgbClr val="1F497D">
                      <a:lumMod val="75000"/>
                    </a:srgbClr>
                  </a:solidFill>
                </a:rPr>
                <a:t>故郷で墓参りにあまり行かない</a:t>
              </a:r>
              <a:r>
                <a:rPr lang="ja-JP" altLang="en-US" sz="2800" dirty="0" smtClean="0">
                  <a:solidFill>
                    <a:srgbClr val="1F497D">
                      <a:lumMod val="75000"/>
                    </a:srgbClr>
                  </a:solidFill>
                </a:rPr>
                <a:t>人</a:t>
              </a:r>
              <a:endParaRPr lang="ja-JP" altLang="en-US" sz="2800" dirty="0">
                <a:solidFill>
                  <a:srgbClr val="1F497D">
                    <a:lumMod val="75000"/>
                  </a:srgbClr>
                </a:solidFill>
              </a:endParaRPr>
            </a:p>
          </p:txBody>
        </p:sp>
      </p:grpSp>
      <p:grpSp>
        <p:nvGrpSpPr>
          <p:cNvPr id="28" name="図形グループ 27"/>
          <p:cNvGrpSpPr/>
          <p:nvPr/>
        </p:nvGrpSpPr>
        <p:grpSpPr>
          <a:xfrm>
            <a:off x="106728" y="3733505"/>
            <a:ext cx="5586784" cy="963777"/>
            <a:chOff x="106728" y="3222780"/>
            <a:chExt cx="5586784" cy="963777"/>
          </a:xfrm>
          <a:solidFill>
            <a:srgbClr val="1F497D"/>
          </a:solidFill>
        </p:grpSpPr>
        <p:sp>
          <p:nvSpPr>
            <p:cNvPr id="29" name="正方形/長方形 28"/>
            <p:cNvSpPr/>
            <p:nvPr/>
          </p:nvSpPr>
          <p:spPr>
            <a:xfrm>
              <a:off x="106728" y="3222780"/>
              <a:ext cx="5586784" cy="963777"/>
            </a:xfrm>
            <a:prstGeom prst="rect">
              <a:avLst/>
            </a:prstGeom>
            <a:grp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FFFF"/>
                </a:solidFill>
              </a:endParaRPr>
            </a:p>
          </p:txBody>
        </p:sp>
        <p:sp>
          <p:nvSpPr>
            <p:cNvPr id="30" name="テキスト ボックス 29"/>
            <p:cNvSpPr txBox="1"/>
            <p:nvPr/>
          </p:nvSpPr>
          <p:spPr>
            <a:xfrm>
              <a:off x="358800" y="3443058"/>
              <a:ext cx="5082641" cy="523220"/>
            </a:xfrm>
            <a:prstGeom prst="rect">
              <a:avLst/>
            </a:prstGeom>
            <a:grpFill/>
          </p:spPr>
          <p:txBody>
            <a:bodyPr wrap="none" rtlCol="0">
              <a:spAutoFit/>
            </a:bodyPr>
            <a:lstStyle/>
            <a:p>
              <a:r>
                <a:rPr lang="ja-JP" altLang="en-US" sz="2800" dirty="0">
                  <a:solidFill>
                    <a:srgbClr val="FFFFFF"/>
                  </a:solidFill>
                </a:rPr>
                <a:t>つくばに来て つくばを好きに</a:t>
              </a:r>
              <a:r>
                <a:rPr lang="ja-JP" altLang="en-US" sz="2800" dirty="0" smtClean="0">
                  <a:solidFill>
                    <a:srgbClr val="FFFFFF"/>
                  </a:solidFill>
                </a:rPr>
                <a:t>なる</a:t>
              </a:r>
              <a:endParaRPr lang="ja-JP" altLang="en-US" sz="2800" dirty="0">
                <a:solidFill>
                  <a:srgbClr val="FFFFFF"/>
                </a:solidFill>
              </a:endParaRPr>
            </a:p>
          </p:txBody>
        </p:sp>
      </p:grpSp>
      <p:grpSp>
        <p:nvGrpSpPr>
          <p:cNvPr id="31" name="図形グループ 30"/>
          <p:cNvGrpSpPr/>
          <p:nvPr/>
        </p:nvGrpSpPr>
        <p:grpSpPr>
          <a:xfrm>
            <a:off x="106728" y="5617341"/>
            <a:ext cx="5586784" cy="963777"/>
            <a:chOff x="106728" y="5617341"/>
            <a:chExt cx="5586784" cy="963777"/>
          </a:xfrm>
        </p:grpSpPr>
        <p:sp>
          <p:nvSpPr>
            <p:cNvPr id="32" name="正方形/長方形 31"/>
            <p:cNvSpPr/>
            <p:nvPr/>
          </p:nvSpPr>
          <p:spPr>
            <a:xfrm>
              <a:off x="106728" y="5617341"/>
              <a:ext cx="5586784" cy="963777"/>
            </a:xfrm>
            <a:prstGeom prst="rect">
              <a:avLst/>
            </a:prstGeom>
            <a:solidFill>
              <a:schemeClr val="accent1">
                <a:lumMod val="20000"/>
                <a:lumOff val="80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676495" y="5837619"/>
              <a:ext cx="4447251" cy="523220"/>
            </a:xfrm>
            <a:prstGeom prst="rect">
              <a:avLst/>
            </a:prstGeom>
            <a:noFill/>
          </p:spPr>
          <p:txBody>
            <a:bodyPr wrap="none" rtlCol="0">
              <a:spAutoFit/>
            </a:bodyPr>
            <a:lstStyle/>
            <a:p>
              <a:r>
                <a:rPr lang="en-US" altLang="en-US" sz="2800" dirty="0" smtClean="0">
                  <a:solidFill>
                    <a:schemeClr val="tx2">
                      <a:lumMod val="75000"/>
                    </a:schemeClr>
                  </a:solidFill>
                </a:rPr>
                <a:t>お墓が欲しくなる傾向がある</a:t>
              </a:r>
              <a:endParaRPr lang="ja-JP" altLang="en-US" sz="2800" dirty="0">
                <a:solidFill>
                  <a:schemeClr val="tx2">
                    <a:lumMod val="75000"/>
                  </a:schemeClr>
                </a:solidFill>
              </a:endParaRPr>
            </a:p>
          </p:txBody>
        </p:sp>
      </p:grpSp>
      <p:sp>
        <p:nvSpPr>
          <p:cNvPr id="3" name="スライド番号プレースホルダー 2"/>
          <p:cNvSpPr>
            <a:spLocks noGrp="1"/>
          </p:cNvSpPr>
          <p:nvPr>
            <p:ph type="sldNum" sz="quarter" idx="12"/>
          </p:nvPr>
        </p:nvSpPr>
        <p:spPr/>
        <p:txBody>
          <a:bodyPr/>
          <a:lstStyle/>
          <a:p>
            <a:fld id="{61F6FC56-51BB-EE4A-AA11-EB67CBAEB284}" type="slidenum">
              <a:rPr kumimoji="1" lang="ja-JP" altLang="en-US" smtClean="0"/>
              <a:t>46</a:t>
            </a:fld>
            <a:endParaRPr kumimoji="1" lang="ja-JP" altLang="en-US"/>
          </a:p>
        </p:txBody>
      </p:sp>
    </p:spTree>
    <p:custDataLst>
      <p:tags r:id="rId1"/>
    </p:custDataLst>
    <p:extLst>
      <p:ext uri="{BB962C8B-B14F-4D97-AF65-F5344CB8AC3E}">
        <p14:creationId xmlns:p14="http://schemas.microsoft.com/office/powerpoint/2010/main" val="1992209535"/>
      </p:ext>
    </p:extLst>
  </p:cSld>
  <p:clrMapOvr>
    <a:masterClrMapping/>
  </p:clrMapOvr>
  <mc:AlternateContent xmlns:mc="http://schemas.openxmlformats.org/markup-compatibility/2006" xmlns:p14="http://schemas.microsoft.com/office/powerpoint/2010/main">
    <mc:Choice Requires="p14">
      <p:transition spd="med" p14:dur="700" advTm="19720">
        <p:fade/>
      </p:transition>
    </mc:Choice>
    <mc:Fallback xmlns="">
      <p:transition xmlns:p14="http://schemas.microsoft.com/office/powerpoint/2010/main" spd="med" advTm="19720">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37515" y="1221009"/>
            <a:ext cx="5731027"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a:xfrm>
            <a:off x="439593" y="274638"/>
            <a:ext cx="7335449" cy="1143000"/>
          </a:xfrm>
        </p:spPr>
        <p:txBody>
          <a:bodyPr>
            <a:normAutofit/>
          </a:bodyPr>
          <a:lstStyle/>
          <a:p>
            <a:pPr algn="l"/>
            <a:r>
              <a:rPr lang="ja-JP" altLang="en-US" dirty="0" smtClean="0"/>
              <a:t>提案</a:t>
            </a:r>
            <a:endParaRPr kumimoji="1" lang="ja-JP" altLang="en-US" dirty="0"/>
          </a:p>
        </p:txBody>
      </p:sp>
      <p:sp>
        <p:nvSpPr>
          <p:cNvPr id="12" name="正方形/長方形 11"/>
          <p:cNvSpPr/>
          <p:nvPr/>
        </p:nvSpPr>
        <p:spPr>
          <a:xfrm>
            <a:off x="5693512" y="1278367"/>
            <a:ext cx="3202791" cy="5329169"/>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kumimoji="1" lang="ja-JP" altLang="en-US" kern="1200"/>
          </a:p>
        </p:txBody>
      </p:sp>
      <p:pic>
        <p:nvPicPr>
          <p:cNvPr id="10" name="図 9" descr="つくば市白地図.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59913">
            <a:off x="6400285" y="2030532"/>
            <a:ext cx="1940795" cy="3824839"/>
          </a:xfrm>
          <a:prstGeom prst="rect">
            <a:avLst/>
          </a:prstGeom>
        </p:spPr>
      </p:pic>
      <p:sp>
        <p:nvSpPr>
          <p:cNvPr id="16" name="右矢印 15"/>
          <p:cNvSpPr/>
          <p:nvPr/>
        </p:nvSpPr>
        <p:spPr>
          <a:xfrm rot="5400000">
            <a:off x="1328186" y="2969175"/>
            <a:ext cx="3143868" cy="2152467"/>
          </a:xfrm>
          <a:prstGeom prst="rightArrow">
            <a:avLst>
              <a:gd name="adj1" fmla="val 50000"/>
              <a:gd name="adj2" fmla="val 22712"/>
            </a:avLst>
          </a:prstGeom>
          <a:solidFill>
            <a:srgbClr val="F0A7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7" name="図形グループ 16"/>
          <p:cNvGrpSpPr/>
          <p:nvPr/>
        </p:nvGrpSpPr>
        <p:grpSpPr>
          <a:xfrm>
            <a:off x="106728" y="1620517"/>
            <a:ext cx="5586784" cy="1192929"/>
            <a:chOff x="106728" y="1620517"/>
            <a:chExt cx="5586784" cy="1192929"/>
          </a:xfrm>
        </p:grpSpPr>
        <p:sp>
          <p:nvSpPr>
            <p:cNvPr id="18" name="正方形/長方形 17"/>
            <p:cNvSpPr/>
            <p:nvPr/>
          </p:nvSpPr>
          <p:spPr>
            <a:xfrm>
              <a:off x="106728" y="1620517"/>
              <a:ext cx="5586784" cy="1192929"/>
            </a:xfrm>
            <a:prstGeom prst="rect">
              <a:avLst/>
            </a:prstGeom>
            <a:solidFill>
              <a:schemeClr val="accent1">
                <a:lumMod val="20000"/>
                <a:lumOff val="80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291474" y="1739928"/>
              <a:ext cx="5217293" cy="954107"/>
            </a:xfrm>
            <a:prstGeom prst="rect">
              <a:avLst/>
            </a:prstGeom>
            <a:noFill/>
          </p:spPr>
          <p:txBody>
            <a:bodyPr wrap="none" rtlCol="0">
              <a:spAutoFit/>
            </a:bodyPr>
            <a:lstStyle/>
            <a:p>
              <a:pPr lvl="0" algn="ctr"/>
              <a:r>
                <a:rPr lang="ja-JP" altLang="en-US" sz="2800" dirty="0">
                  <a:solidFill>
                    <a:srgbClr val="1F497D">
                      <a:lumMod val="75000"/>
                    </a:srgbClr>
                  </a:solidFill>
                </a:rPr>
                <a:t>つくば市外出身</a:t>
              </a:r>
              <a:endParaRPr lang="en-US" altLang="ja-JP" sz="2800" dirty="0">
                <a:solidFill>
                  <a:srgbClr val="1F497D">
                    <a:lumMod val="75000"/>
                  </a:srgbClr>
                </a:solidFill>
              </a:endParaRPr>
            </a:p>
            <a:p>
              <a:pPr lvl="0" algn="ctr"/>
              <a:r>
                <a:rPr lang="ja-JP" altLang="en-US" sz="2800" dirty="0">
                  <a:solidFill>
                    <a:srgbClr val="1F497D">
                      <a:lumMod val="75000"/>
                    </a:srgbClr>
                  </a:solidFill>
                </a:rPr>
                <a:t>故郷で墓参りにあまり行かない</a:t>
              </a:r>
              <a:r>
                <a:rPr lang="ja-JP" altLang="en-US" sz="2800" dirty="0" smtClean="0">
                  <a:solidFill>
                    <a:srgbClr val="1F497D">
                      <a:lumMod val="75000"/>
                    </a:srgbClr>
                  </a:solidFill>
                </a:rPr>
                <a:t>人</a:t>
              </a:r>
              <a:endParaRPr lang="ja-JP" altLang="en-US" sz="2800" dirty="0">
                <a:solidFill>
                  <a:srgbClr val="1F497D">
                    <a:lumMod val="75000"/>
                  </a:srgbClr>
                </a:solidFill>
              </a:endParaRPr>
            </a:p>
          </p:txBody>
        </p:sp>
      </p:grpSp>
      <p:pic>
        <p:nvPicPr>
          <p:cNvPr id="15" name="図 14"/>
          <p:cNvPicPr>
            <a:picLocks noChangeAspect="1"/>
          </p:cNvPicPr>
          <p:nvPr/>
        </p:nvPicPr>
        <p:blipFill>
          <a:blip r:embed="rId5"/>
          <a:stretch>
            <a:fillRect/>
          </a:stretch>
        </p:blipFill>
        <p:spPr>
          <a:xfrm>
            <a:off x="5042731" y="781709"/>
            <a:ext cx="3386227" cy="4063473"/>
          </a:xfrm>
          <a:prstGeom prst="rect">
            <a:avLst/>
          </a:prstGeom>
        </p:spPr>
      </p:pic>
      <p:pic>
        <p:nvPicPr>
          <p:cNvPr id="13" name="図 12"/>
          <p:cNvPicPr>
            <a:picLocks noChangeAspect="1"/>
          </p:cNvPicPr>
          <p:nvPr/>
        </p:nvPicPr>
        <p:blipFill rotWithShape="1">
          <a:blip r:embed="rId6" cstate="print">
            <a:extLst>
              <a:ext uri="{28A0092B-C50C-407E-A947-70E740481C1C}">
                <a14:useLocalDpi xmlns:a14="http://schemas.microsoft.com/office/drawing/2010/main"/>
              </a:ext>
            </a:extLst>
          </a:blip>
          <a:srcRect r="8139"/>
          <a:stretch/>
        </p:blipFill>
        <p:spPr>
          <a:xfrm>
            <a:off x="5566708" y="1221009"/>
            <a:ext cx="1491398" cy="1869857"/>
          </a:xfrm>
          <a:prstGeom prst="rect">
            <a:avLst/>
          </a:prstGeom>
        </p:spPr>
      </p:pic>
      <p:sp>
        <p:nvSpPr>
          <p:cNvPr id="3" name="テキスト ボックス 2"/>
          <p:cNvSpPr txBox="1"/>
          <p:nvPr/>
        </p:nvSpPr>
        <p:spPr>
          <a:xfrm rot="528073">
            <a:off x="6846594" y="1387312"/>
            <a:ext cx="1107996" cy="1200329"/>
          </a:xfrm>
          <a:prstGeom prst="rect">
            <a:avLst/>
          </a:prstGeom>
          <a:noFill/>
        </p:spPr>
        <p:txBody>
          <a:bodyPr wrap="none" rtlCol="0">
            <a:spAutoFit/>
          </a:bodyPr>
          <a:lstStyle/>
          <a:p>
            <a:r>
              <a:rPr kumimoji="1" lang="ja-JP" altLang="en-US" sz="7200" dirty="0" smtClean="0">
                <a:solidFill>
                  <a:schemeClr val="tx2"/>
                </a:solidFill>
                <a:latin typeface="ヒラギノ角ゴ Std W8"/>
                <a:ea typeface="ヒラギノ角ゴ Std W8"/>
                <a:cs typeface="ヒラギノ角ゴ Std W8"/>
              </a:rPr>
              <a:t>？</a:t>
            </a:r>
            <a:endParaRPr kumimoji="1" lang="ja-JP" altLang="en-US" sz="7200" dirty="0">
              <a:solidFill>
                <a:schemeClr val="tx2"/>
              </a:solidFill>
              <a:latin typeface="ヒラギノ角ゴ Std W8"/>
              <a:ea typeface="ヒラギノ角ゴ Std W8"/>
              <a:cs typeface="ヒラギノ角ゴ Std W8"/>
            </a:endParaRPr>
          </a:p>
        </p:txBody>
      </p:sp>
      <p:grpSp>
        <p:nvGrpSpPr>
          <p:cNvPr id="20" name="図形グループ 19"/>
          <p:cNvGrpSpPr/>
          <p:nvPr/>
        </p:nvGrpSpPr>
        <p:grpSpPr>
          <a:xfrm>
            <a:off x="106728" y="3733505"/>
            <a:ext cx="5586784" cy="963777"/>
            <a:chOff x="106728" y="3222780"/>
            <a:chExt cx="5586784" cy="963777"/>
          </a:xfrm>
        </p:grpSpPr>
        <p:sp>
          <p:nvSpPr>
            <p:cNvPr id="21" name="正方形/長方形 20"/>
            <p:cNvSpPr/>
            <p:nvPr/>
          </p:nvSpPr>
          <p:spPr>
            <a:xfrm>
              <a:off x="106728" y="3222780"/>
              <a:ext cx="5586784" cy="963777"/>
            </a:xfrm>
            <a:prstGeom prst="rect">
              <a:avLst/>
            </a:prstGeom>
            <a:solidFill>
              <a:schemeClr val="accent1">
                <a:lumMod val="20000"/>
                <a:lumOff val="80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358800" y="3443058"/>
              <a:ext cx="5082641" cy="523220"/>
            </a:xfrm>
            <a:prstGeom prst="rect">
              <a:avLst/>
            </a:prstGeom>
            <a:noFill/>
          </p:spPr>
          <p:txBody>
            <a:bodyPr wrap="none" rtlCol="0">
              <a:spAutoFit/>
            </a:bodyPr>
            <a:lstStyle/>
            <a:p>
              <a:r>
                <a:rPr lang="ja-JP" altLang="en-US" sz="2800" dirty="0">
                  <a:solidFill>
                    <a:schemeClr val="tx2">
                      <a:lumMod val="75000"/>
                    </a:schemeClr>
                  </a:solidFill>
                </a:rPr>
                <a:t>つくばに来て つくばを好きに</a:t>
              </a:r>
              <a:r>
                <a:rPr lang="ja-JP" altLang="en-US" sz="2800" dirty="0" smtClean="0">
                  <a:solidFill>
                    <a:schemeClr val="tx2">
                      <a:lumMod val="75000"/>
                    </a:schemeClr>
                  </a:solidFill>
                </a:rPr>
                <a:t>なる</a:t>
              </a:r>
              <a:endParaRPr lang="ja-JP" altLang="en-US" sz="2800" dirty="0">
                <a:solidFill>
                  <a:schemeClr val="tx2">
                    <a:lumMod val="75000"/>
                  </a:schemeClr>
                </a:solidFill>
              </a:endParaRPr>
            </a:p>
          </p:txBody>
        </p:sp>
      </p:grpSp>
      <p:sp>
        <p:nvSpPr>
          <p:cNvPr id="24" name="正方形/長方形 23"/>
          <p:cNvSpPr/>
          <p:nvPr/>
        </p:nvSpPr>
        <p:spPr>
          <a:xfrm>
            <a:off x="106728" y="5638304"/>
            <a:ext cx="5586784" cy="963777"/>
          </a:xfrm>
          <a:prstGeom prst="rect">
            <a:avLst/>
          </a:prstGeom>
          <a:solidFill>
            <a:srgbClr val="1F497D"/>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FFFF"/>
              </a:solidFill>
            </a:endParaRPr>
          </a:p>
        </p:txBody>
      </p:sp>
      <p:sp>
        <p:nvSpPr>
          <p:cNvPr id="25" name="テキスト ボックス 24"/>
          <p:cNvSpPr txBox="1"/>
          <p:nvPr/>
        </p:nvSpPr>
        <p:spPr>
          <a:xfrm>
            <a:off x="358800" y="5825055"/>
            <a:ext cx="5056192" cy="584776"/>
          </a:xfrm>
          <a:prstGeom prst="rect">
            <a:avLst/>
          </a:prstGeom>
          <a:noFill/>
        </p:spPr>
        <p:txBody>
          <a:bodyPr wrap="none" rtlCol="0">
            <a:spAutoFit/>
          </a:bodyPr>
          <a:lstStyle/>
          <a:p>
            <a:r>
              <a:rPr lang="en-US" altLang="en-US" sz="3200" dirty="0" smtClean="0">
                <a:solidFill>
                  <a:srgbClr val="FFFFFF"/>
                </a:solidFill>
              </a:rPr>
              <a:t>お墓が欲しくなる傾向がある</a:t>
            </a:r>
            <a:endParaRPr lang="ja-JP" altLang="en-US" sz="3200" dirty="0">
              <a:solidFill>
                <a:srgbClr val="FFFFFF"/>
              </a:solidFill>
            </a:endParaRPr>
          </a:p>
        </p:txBody>
      </p:sp>
      <p:sp>
        <p:nvSpPr>
          <p:cNvPr id="4" name="スライド番号プレースホルダー 3"/>
          <p:cNvSpPr>
            <a:spLocks noGrp="1"/>
          </p:cNvSpPr>
          <p:nvPr>
            <p:ph type="sldNum" sz="quarter" idx="12"/>
          </p:nvPr>
        </p:nvSpPr>
        <p:spPr/>
        <p:txBody>
          <a:bodyPr/>
          <a:lstStyle/>
          <a:p>
            <a:fld id="{61F6FC56-51BB-EE4A-AA11-EB67CBAEB284}" type="slidenum">
              <a:rPr kumimoji="1" lang="ja-JP" altLang="en-US" smtClean="0"/>
              <a:t>47</a:t>
            </a:fld>
            <a:endParaRPr kumimoji="1" lang="ja-JP" altLang="en-US"/>
          </a:p>
        </p:txBody>
      </p:sp>
    </p:spTree>
    <p:custDataLst>
      <p:tags r:id="rId1"/>
    </p:custDataLst>
    <p:extLst>
      <p:ext uri="{BB962C8B-B14F-4D97-AF65-F5344CB8AC3E}">
        <p14:creationId xmlns:p14="http://schemas.microsoft.com/office/powerpoint/2010/main" val="3990459877"/>
      </p:ext>
    </p:extLst>
  </p:cSld>
  <p:clrMapOvr>
    <a:masterClrMapping/>
  </p:clrMapOvr>
  <mc:AlternateContent xmlns:mc="http://schemas.openxmlformats.org/markup-compatibility/2006" xmlns:p14="http://schemas.microsoft.com/office/powerpoint/2010/main">
    <mc:Choice Requires="p14">
      <p:transition spd="med" p14:dur="700" advTm="19720">
        <p:fade/>
      </p:transition>
    </mc:Choice>
    <mc:Fallback xmlns="">
      <p:transition xmlns:p14="http://schemas.microsoft.com/office/powerpoint/2010/main" spd="med" advTm="19720">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2646209" y="2906729"/>
            <a:ext cx="4503414" cy="3951271"/>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02290" y="4930785"/>
            <a:ext cx="1673347" cy="1927215"/>
          </a:xfrm>
          <a:prstGeom prst="rect">
            <a:avLst/>
          </a:prstGeom>
        </p:spPr>
      </p:pic>
      <p:pic>
        <p:nvPicPr>
          <p:cNvPr id="7" name="図 6"/>
          <p:cNvPicPr>
            <a:picLocks noChangeAspect="1"/>
          </p:cNvPicPr>
          <p:nvPr/>
        </p:nvPicPr>
        <p:blipFill rotWithShape="1">
          <a:blip r:embed="rId5" cstate="print">
            <a:extLst>
              <a:ext uri="{28A0092B-C50C-407E-A947-70E740481C1C}">
                <a14:useLocalDpi xmlns:a14="http://schemas.microsoft.com/office/drawing/2010/main"/>
              </a:ext>
            </a:extLst>
          </a:blip>
          <a:srcRect l="1" r="10967" b="33475"/>
          <a:stretch/>
        </p:blipFill>
        <p:spPr>
          <a:xfrm rot="19433801">
            <a:off x="1130657" y="2822935"/>
            <a:ext cx="1817240" cy="1357824"/>
          </a:xfrm>
          <a:prstGeom prst="rect">
            <a:avLst/>
          </a:prstGeom>
        </p:spPr>
      </p:pic>
      <p:pic>
        <p:nvPicPr>
          <p:cNvPr id="2" name="図 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120991">
            <a:off x="5727865" y="2236685"/>
            <a:ext cx="2041089" cy="2041089"/>
          </a:xfrm>
          <a:prstGeom prst="rect">
            <a:avLst/>
          </a:prstGeom>
        </p:spPr>
      </p:pic>
      <p:sp>
        <p:nvSpPr>
          <p:cNvPr id="13" name="角丸四角形 12"/>
          <p:cNvSpPr/>
          <p:nvPr/>
        </p:nvSpPr>
        <p:spPr>
          <a:xfrm>
            <a:off x="471282" y="1368636"/>
            <a:ext cx="8194270" cy="793564"/>
          </a:xfrm>
          <a:prstGeom prst="roundRect">
            <a:avLst>
              <a:gd name="adj" fmla="val 32365"/>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4800" dirty="0" smtClean="0">
                <a:solidFill>
                  <a:schemeClr val="tx2">
                    <a:lumMod val="75000"/>
                  </a:schemeClr>
                </a:solidFill>
              </a:rPr>
              <a:t>みんなが自然と集まるお墓</a:t>
            </a:r>
            <a:endParaRPr kumimoji="1" lang="ja-JP" altLang="en-US" sz="4800" dirty="0">
              <a:solidFill>
                <a:schemeClr val="tx2">
                  <a:lumMod val="75000"/>
                </a:schemeClr>
              </a:solidFill>
            </a:endParaRPr>
          </a:p>
        </p:txBody>
      </p:sp>
      <p:cxnSp>
        <p:nvCxnSpPr>
          <p:cNvPr id="16" name="直線コネクタ 15"/>
          <p:cNvCxnSpPr/>
          <p:nvPr/>
        </p:nvCxnSpPr>
        <p:spPr>
          <a:xfrm>
            <a:off x="-37515" y="1221009"/>
            <a:ext cx="5731027"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タイトル 1"/>
          <p:cNvSpPr>
            <a:spLocks noGrp="1"/>
          </p:cNvSpPr>
          <p:nvPr>
            <p:ph type="title"/>
          </p:nvPr>
        </p:nvSpPr>
        <p:spPr>
          <a:xfrm>
            <a:off x="439593" y="274638"/>
            <a:ext cx="7335449" cy="1143000"/>
          </a:xfrm>
        </p:spPr>
        <p:txBody>
          <a:bodyPr>
            <a:normAutofit/>
          </a:bodyPr>
          <a:lstStyle/>
          <a:p>
            <a:pPr algn="l"/>
            <a:r>
              <a:rPr lang="ja-JP" altLang="en-US" dirty="0" smtClean="0"/>
              <a:t>提案</a:t>
            </a:r>
            <a:endParaRPr kumimoji="1" lang="ja-JP" altLang="en-US" dirty="0"/>
          </a:p>
        </p:txBody>
      </p:sp>
      <p:sp>
        <p:nvSpPr>
          <p:cNvPr id="3" name="スライド番号プレースホルダー 2"/>
          <p:cNvSpPr>
            <a:spLocks noGrp="1"/>
          </p:cNvSpPr>
          <p:nvPr>
            <p:ph type="sldNum" sz="quarter" idx="12"/>
          </p:nvPr>
        </p:nvSpPr>
        <p:spPr/>
        <p:txBody>
          <a:bodyPr/>
          <a:lstStyle/>
          <a:p>
            <a:fld id="{61F6FC56-51BB-EE4A-AA11-EB67CBAEB284}" type="slidenum">
              <a:rPr kumimoji="1" lang="ja-JP" altLang="en-US" smtClean="0"/>
              <a:t>48</a:t>
            </a:fld>
            <a:endParaRPr kumimoji="1" lang="ja-JP" altLang="en-US"/>
          </a:p>
        </p:txBody>
      </p:sp>
    </p:spTree>
    <p:extLst>
      <p:ext uri="{BB962C8B-B14F-4D97-AF65-F5344CB8AC3E}">
        <p14:creationId xmlns:p14="http://schemas.microsoft.com/office/powerpoint/2010/main" val="2631267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2646209" y="2906729"/>
            <a:ext cx="4503414" cy="3951271"/>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02290" y="4930785"/>
            <a:ext cx="1673347" cy="1927215"/>
          </a:xfrm>
          <a:prstGeom prst="rect">
            <a:avLst/>
          </a:prstGeom>
        </p:spPr>
      </p:pic>
      <p:pic>
        <p:nvPicPr>
          <p:cNvPr id="18" name="図 17" descr="樹木葬.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2794" y="1923179"/>
            <a:ext cx="6579761" cy="4934821"/>
          </a:xfrm>
          <a:prstGeom prst="rect">
            <a:avLst/>
          </a:prstGeom>
        </p:spPr>
      </p:pic>
      <p:pic>
        <p:nvPicPr>
          <p:cNvPr id="7" name="図 6"/>
          <p:cNvPicPr>
            <a:picLocks noChangeAspect="1"/>
          </p:cNvPicPr>
          <p:nvPr/>
        </p:nvPicPr>
        <p:blipFill rotWithShape="1">
          <a:blip r:embed="rId6" cstate="print">
            <a:extLst>
              <a:ext uri="{28A0092B-C50C-407E-A947-70E740481C1C}">
                <a14:useLocalDpi xmlns:a14="http://schemas.microsoft.com/office/drawing/2010/main"/>
              </a:ext>
            </a:extLst>
          </a:blip>
          <a:srcRect l="1" r="10967" b="33475"/>
          <a:stretch/>
        </p:blipFill>
        <p:spPr>
          <a:xfrm rot="19433801">
            <a:off x="999272" y="2998126"/>
            <a:ext cx="1817240" cy="1357824"/>
          </a:xfrm>
          <a:prstGeom prst="rect">
            <a:avLst/>
          </a:prstGeom>
        </p:spPr>
      </p:pic>
      <p:pic>
        <p:nvPicPr>
          <p:cNvPr id="2" name="図 1"/>
          <p:cNvPicPr>
            <a:picLocks noChangeAspect="1"/>
          </p:cNvPicPr>
          <p:nvPr/>
        </p:nvPicPr>
        <p:blipFill rotWithShape="1">
          <a:blip r:embed="rId6" cstate="print">
            <a:extLst>
              <a:ext uri="{28A0092B-C50C-407E-A947-70E740481C1C}">
                <a14:useLocalDpi xmlns:a14="http://schemas.microsoft.com/office/drawing/2010/main"/>
              </a:ext>
            </a:extLst>
          </a:blip>
          <a:srcRect l="-131" t="30008" r="-1"/>
          <a:stretch/>
        </p:blipFill>
        <p:spPr>
          <a:xfrm rot="2387245">
            <a:off x="5861036" y="2825475"/>
            <a:ext cx="2043749" cy="1428599"/>
          </a:xfrm>
          <a:prstGeom prst="rect">
            <a:avLst/>
          </a:prstGeom>
        </p:spPr>
      </p:pic>
      <p:sp>
        <p:nvSpPr>
          <p:cNvPr id="14" name="角丸四角形 13"/>
          <p:cNvSpPr/>
          <p:nvPr/>
        </p:nvSpPr>
        <p:spPr>
          <a:xfrm>
            <a:off x="2729848" y="6055279"/>
            <a:ext cx="3693397" cy="728346"/>
          </a:xfrm>
          <a:prstGeom prst="roundRect">
            <a:avLst>
              <a:gd name="adj" fmla="val 32365"/>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4800" dirty="0" smtClean="0">
                <a:solidFill>
                  <a:schemeClr val="tx2">
                    <a:lumMod val="75000"/>
                  </a:schemeClr>
                </a:solidFill>
              </a:rPr>
              <a:t>樹木葬</a:t>
            </a:r>
            <a:endParaRPr kumimoji="1" lang="ja-JP" altLang="en-US" sz="4800" dirty="0">
              <a:solidFill>
                <a:schemeClr val="tx2">
                  <a:lumMod val="75000"/>
                </a:schemeClr>
              </a:solidFill>
            </a:endParaRPr>
          </a:p>
        </p:txBody>
      </p:sp>
      <p:sp>
        <p:nvSpPr>
          <p:cNvPr id="13" name="角丸四角形 12"/>
          <p:cNvSpPr/>
          <p:nvPr/>
        </p:nvSpPr>
        <p:spPr>
          <a:xfrm>
            <a:off x="471282" y="1368635"/>
            <a:ext cx="8194270" cy="1390623"/>
          </a:xfrm>
          <a:prstGeom prst="roundRect">
            <a:avLst>
              <a:gd name="adj" fmla="val 32365"/>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4800" dirty="0" smtClean="0">
                <a:solidFill>
                  <a:schemeClr val="tx2">
                    <a:lumMod val="75000"/>
                  </a:schemeClr>
                </a:solidFill>
              </a:rPr>
              <a:t>みんなが自然と集まる</a:t>
            </a:r>
            <a:endParaRPr kumimoji="1" lang="en-US" altLang="ja-JP" sz="4800" dirty="0" smtClean="0">
              <a:solidFill>
                <a:schemeClr val="tx2">
                  <a:lumMod val="75000"/>
                </a:schemeClr>
              </a:solidFill>
            </a:endParaRPr>
          </a:p>
          <a:p>
            <a:pPr algn="ctr"/>
            <a:r>
              <a:rPr kumimoji="1" lang="ja-JP" altLang="en-US" sz="4800" dirty="0" smtClean="0">
                <a:solidFill>
                  <a:schemeClr val="tx2">
                    <a:lumMod val="75000"/>
                  </a:schemeClr>
                </a:solidFill>
              </a:rPr>
              <a:t>お墓の形</a:t>
            </a:r>
            <a:endParaRPr kumimoji="1" lang="ja-JP" altLang="en-US" sz="4800" dirty="0">
              <a:solidFill>
                <a:schemeClr val="tx2">
                  <a:lumMod val="75000"/>
                </a:schemeClr>
              </a:solidFill>
            </a:endParaRPr>
          </a:p>
        </p:txBody>
      </p:sp>
      <p:grpSp>
        <p:nvGrpSpPr>
          <p:cNvPr id="11" name="図形グループ 10"/>
          <p:cNvGrpSpPr/>
          <p:nvPr/>
        </p:nvGrpSpPr>
        <p:grpSpPr>
          <a:xfrm>
            <a:off x="5405269" y="4153315"/>
            <a:ext cx="3788148" cy="2644104"/>
            <a:chOff x="5405269" y="4153315"/>
            <a:chExt cx="3788148" cy="2644104"/>
          </a:xfrm>
        </p:grpSpPr>
        <p:sp>
          <p:nvSpPr>
            <p:cNvPr id="15" name="星 16 14"/>
            <p:cNvSpPr/>
            <p:nvPr/>
          </p:nvSpPr>
          <p:spPr>
            <a:xfrm rot="484226">
              <a:off x="5405269" y="4153315"/>
              <a:ext cx="3788148" cy="2644104"/>
            </a:xfrm>
            <a:prstGeom prst="star16">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rot="528970">
              <a:off x="6023920" y="4739823"/>
              <a:ext cx="2571938" cy="1384995"/>
            </a:xfrm>
            <a:prstGeom prst="rect">
              <a:avLst/>
            </a:prstGeom>
            <a:noFill/>
          </p:spPr>
          <p:txBody>
            <a:bodyPr wrap="none" rtlCol="0">
              <a:spAutoFit/>
            </a:bodyPr>
            <a:lstStyle/>
            <a:p>
              <a:pPr algn="ctr"/>
              <a:r>
                <a:rPr lang="ja-JP" altLang="en-US" sz="2800" dirty="0" smtClean="0">
                  <a:solidFill>
                    <a:schemeClr val="bg1"/>
                  </a:solidFill>
                </a:rPr>
                <a:t>現在</a:t>
              </a:r>
              <a:endParaRPr lang="en-US" altLang="ja-JP" sz="2800" dirty="0" smtClean="0">
                <a:solidFill>
                  <a:schemeClr val="bg1"/>
                </a:solidFill>
              </a:endParaRPr>
            </a:p>
            <a:p>
              <a:pPr algn="ctr"/>
              <a:r>
                <a:rPr lang="ja-JP" altLang="en-US" sz="2800" dirty="0" smtClean="0">
                  <a:solidFill>
                    <a:schemeClr val="bg1"/>
                  </a:solidFill>
                </a:rPr>
                <a:t>空き</a:t>
              </a:r>
              <a:r>
                <a:rPr lang="ja-JP" altLang="en-US" sz="2800" dirty="0">
                  <a:solidFill>
                    <a:schemeClr val="bg1"/>
                  </a:solidFill>
                </a:rPr>
                <a:t>区画の</a:t>
              </a:r>
              <a:r>
                <a:rPr lang="ja-JP" altLang="en-US" sz="2800" dirty="0" smtClean="0">
                  <a:solidFill>
                    <a:schemeClr val="bg1"/>
                  </a:solidFill>
                </a:rPr>
                <a:t>ある</a:t>
              </a:r>
              <a:endParaRPr lang="en-US" altLang="ja-JP" sz="2800" dirty="0" smtClean="0">
                <a:solidFill>
                  <a:schemeClr val="bg1"/>
                </a:solidFill>
              </a:endParaRPr>
            </a:p>
            <a:p>
              <a:pPr algn="ctr"/>
              <a:r>
                <a:rPr lang="ja-JP" altLang="en-US" sz="2800" dirty="0" smtClean="0">
                  <a:solidFill>
                    <a:schemeClr val="bg1"/>
                  </a:solidFill>
                </a:rPr>
                <a:t>霊園</a:t>
              </a:r>
              <a:r>
                <a:rPr lang="ja-JP" altLang="en-US" sz="2800" dirty="0">
                  <a:solidFill>
                    <a:schemeClr val="bg1"/>
                  </a:solidFill>
                </a:rPr>
                <a:t>に</a:t>
              </a:r>
              <a:r>
                <a:rPr lang="ja-JP" altLang="en-US" sz="2800" dirty="0" smtClean="0">
                  <a:solidFill>
                    <a:schemeClr val="bg1"/>
                  </a:solidFill>
                </a:rPr>
                <a:t>導入！</a:t>
              </a:r>
              <a:endParaRPr lang="ja-JP" altLang="en-US" sz="2800" dirty="0">
                <a:solidFill>
                  <a:schemeClr val="bg1"/>
                </a:solidFill>
              </a:endParaRPr>
            </a:p>
          </p:txBody>
        </p:sp>
      </p:grpSp>
      <p:cxnSp>
        <p:nvCxnSpPr>
          <p:cNvPr id="16" name="直線コネクタ 15"/>
          <p:cNvCxnSpPr/>
          <p:nvPr/>
        </p:nvCxnSpPr>
        <p:spPr>
          <a:xfrm>
            <a:off x="-37515" y="1221009"/>
            <a:ext cx="5731027"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タイトル 1"/>
          <p:cNvSpPr>
            <a:spLocks noGrp="1"/>
          </p:cNvSpPr>
          <p:nvPr>
            <p:ph type="title"/>
          </p:nvPr>
        </p:nvSpPr>
        <p:spPr>
          <a:xfrm>
            <a:off x="439593" y="274638"/>
            <a:ext cx="7335449" cy="1143000"/>
          </a:xfrm>
        </p:spPr>
        <p:txBody>
          <a:bodyPr>
            <a:normAutofit/>
          </a:bodyPr>
          <a:lstStyle/>
          <a:p>
            <a:pPr algn="l"/>
            <a:r>
              <a:rPr lang="ja-JP" altLang="en-US" dirty="0" smtClean="0"/>
              <a:t>提案</a:t>
            </a:r>
            <a:r>
              <a:rPr lang="en-US" altLang="ja-JP" dirty="0" smtClean="0"/>
              <a:t> –</a:t>
            </a:r>
            <a:r>
              <a:rPr lang="ja-JP" altLang="en-US" dirty="0" smtClean="0"/>
              <a:t>形</a:t>
            </a:r>
            <a:r>
              <a:rPr lang="en-US" altLang="ja-JP" dirty="0" smtClean="0"/>
              <a:t>-</a:t>
            </a:r>
            <a:endParaRPr kumimoji="1" lang="ja-JP" altLang="en-US" dirty="0"/>
          </a:p>
        </p:txBody>
      </p:sp>
      <p:sp>
        <p:nvSpPr>
          <p:cNvPr id="3" name="スライド番号プレースホルダー 2"/>
          <p:cNvSpPr>
            <a:spLocks noGrp="1"/>
          </p:cNvSpPr>
          <p:nvPr>
            <p:ph type="sldNum" sz="quarter" idx="12"/>
          </p:nvPr>
        </p:nvSpPr>
        <p:spPr/>
        <p:txBody>
          <a:bodyPr/>
          <a:lstStyle/>
          <a:p>
            <a:fld id="{61F6FC56-51BB-EE4A-AA11-EB67CBAEB284}" type="slidenum">
              <a:rPr kumimoji="1" lang="ja-JP" altLang="en-US" smtClean="0"/>
              <a:t>49</a:t>
            </a:fld>
            <a:endParaRPr kumimoji="1" lang="ja-JP" altLang="en-US"/>
          </a:p>
        </p:txBody>
      </p:sp>
    </p:spTree>
    <p:extLst>
      <p:ext uri="{BB962C8B-B14F-4D97-AF65-F5344CB8AC3E}">
        <p14:creationId xmlns:p14="http://schemas.microsoft.com/office/powerpoint/2010/main" val="1096844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up)">
                                      <p:cBhvr>
                                        <p:cTn id="14" dur="500"/>
                                        <p:tgtEl>
                                          <p:spTgt spid="11"/>
                                        </p:tgtEl>
                                      </p:cBhvr>
                                    </p:animEffect>
                                  </p:childTnLst>
                                </p:cTn>
                              </p:par>
                            </p:childTnLst>
                          </p:cTn>
                        </p:par>
                        <p:par>
                          <p:cTn id="15" fill="hold">
                            <p:stCondLst>
                              <p:cond delay="500"/>
                            </p:stCondLst>
                            <p:childTnLst>
                              <p:par>
                                <p:cTn id="16" presetID="9"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dissolv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0" y="126511"/>
            <a:ext cx="9144000" cy="523220"/>
          </a:xfrm>
          <a:prstGeom prst="rect">
            <a:avLst/>
          </a:prstGeom>
        </p:spPr>
        <p:txBody>
          <a:bodyPr wrap="square">
            <a:spAutoFit/>
          </a:bodyPr>
          <a:lstStyle/>
          <a:p>
            <a:r>
              <a:rPr lang="ja-JP" altLang="en-US" sz="2800" dirty="0"/>
              <a:t>ギザの</a:t>
            </a:r>
            <a:r>
              <a:rPr lang="ja-JP" altLang="en-US" sz="2800" dirty="0" smtClean="0"/>
              <a:t>大ピラミッド</a:t>
            </a:r>
            <a:r>
              <a:rPr lang="en-US" altLang="ja-JP" sz="2800" dirty="0" smtClean="0"/>
              <a:t> (</a:t>
            </a:r>
            <a:r>
              <a:rPr lang="ja-JP" altLang="en-US" sz="2800" dirty="0" smtClean="0"/>
              <a:t>エジプト</a:t>
            </a:r>
            <a:r>
              <a:rPr lang="en-US" altLang="ja-JP" sz="2800" dirty="0" smtClean="0"/>
              <a:t>)</a:t>
            </a:r>
            <a:endParaRPr lang="ja-JP" altLang="en-US" sz="2800" dirty="0"/>
          </a:p>
        </p:txBody>
      </p:sp>
      <p:pic>
        <p:nvPicPr>
          <p:cNvPr id="10" name="図 9"/>
          <p:cNvPicPr>
            <a:picLocks noChangeAspect="1"/>
          </p:cNvPicPr>
          <p:nvPr/>
        </p:nvPicPr>
        <p:blipFill>
          <a:blip r:embed="rId2"/>
          <a:stretch>
            <a:fillRect/>
          </a:stretch>
        </p:blipFill>
        <p:spPr>
          <a:xfrm>
            <a:off x="0" y="863600"/>
            <a:ext cx="9144000" cy="5994400"/>
          </a:xfrm>
          <a:prstGeom prst="rect">
            <a:avLst/>
          </a:prstGeom>
        </p:spPr>
      </p:pic>
      <p:sp>
        <p:nvSpPr>
          <p:cNvPr id="2" name="スライド番号プレースホルダー 1"/>
          <p:cNvSpPr>
            <a:spLocks noGrp="1"/>
          </p:cNvSpPr>
          <p:nvPr>
            <p:ph type="sldNum" sz="quarter" idx="12"/>
          </p:nvPr>
        </p:nvSpPr>
        <p:spPr/>
        <p:txBody>
          <a:bodyPr/>
          <a:lstStyle/>
          <a:p>
            <a:fld id="{61F6FC56-51BB-EE4A-AA11-EB67CBAEB284}" type="slidenum">
              <a:rPr kumimoji="1" lang="ja-JP" altLang="en-US" smtClean="0"/>
              <a:t>5</a:t>
            </a:fld>
            <a:endParaRPr kumimoji="1" lang="ja-JP" altLang="en-US"/>
          </a:p>
        </p:txBody>
      </p:sp>
    </p:spTree>
    <p:extLst>
      <p:ext uri="{BB962C8B-B14F-4D97-AF65-F5344CB8AC3E}">
        <p14:creationId xmlns:p14="http://schemas.microsoft.com/office/powerpoint/2010/main" val="4213386514"/>
      </p:ext>
    </p:extLst>
  </p:cSld>
  <p:clrMapOvr>
    <a:masterClrMapping/>
  </p:clrMapOvr>
  <mc:AlternateContent xmlns:mc="http://schemas.openxmlformats.org/markup-compatibility/2006" xmlns:p14="http://schemas.microsoft.com/office/powerpoint/2010/main">
    <mc:Choice Requires="p14">
      <p:transition spd="slow" p14:dur="2000" advTm="5021"/>
    </mc:Choice>
    <mc:Fallback xmlns="">
      <p:transition xmlns:p14="http://schemas.microsoft.com/office/powerpoint/2010/main" spd="slow" advTm="5021"/>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樹木葬.jpg"/>
          <p:cNvPicPr>
            <a:picLocks noChangeAspect="1"/>
          </p:cNvPicPr>
          <p:nvPr/>
        </p:nvPicPr>
        <p:blipFill rotWithShape="1">
          <a:blip r:embed="rId4">
            <a:extLst>
              <a:ext uri="{28A0092B-C50C-407E-A947-70E740481C1C}">
                <a14:useLocalDpi xmlns:a14="http://schemas.microsoft.com/office/drawing/2010/main" val="0"/>
              </a:ext>
            </a:extLst>
          </a:blip>
          <a:srcRect l="18213" r="16520"/>
          <a:stretch/>
        </p:blipFill>
        <p:spPr>
          <a:xfrm>
            <a:off x="589421" y="1733737"/>
            <a:ext cx="4294435" cy="4934821"/>
          </a:xfrm>
          <a:prstGeom prst="rect">
            <a:avLst/>
          </a:prstGeom>
        </p:spPr>
      </p:pic>
      <p:grpSp>
        <p:nvGrpSpPr>
          <p:cNvPr id="2" name="図形グループ 1"/>
          <p:cNvGrpSpPr/>
          <p:nvPr/>
        </p:nvGrpSpPr>
        <p:grpSpPr>
          <a:xfrm rot="20034212">
            <a:off x="-192403" y="3683000"/>
            <a:ext cx="4603750" cy="3175000"/>
            <a:chOff x="5016500" y="3398831"/>
            <a:chExt cx="4603750" cy="3175000"/>
          </a:xfrm>
        </p:grpSpPr>
        <p:sp>
          <p:nvSpPr>
            <p:cNvPr id="12" name="星 16 11"/>
            <p:cNvSpPr/>
            <p:nvPr/>
          </p:nvSpPr>
          <p:spPr>
            <a:xfrm rot="484226">
              <a:off x="5016500" y="3398831"/>
              <a:ext cx="4603750" cy="3175000"/>
            </a:xfrm>
            <a:prstGeom prst="star16">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rot="1300327">
              <a:off x="5885814" y="4082223"/>
              <a:ext cx="2864486" cy="1754327"/>
            </a:xfrm>
            <a:prstGeom prst="rect">
              <a:avLst/>
            </a:prstGeom>
            <a:noFill/>
          </p:spPr>
          <p:txBody>
            <a:bodyPr wrap="none" rtlCol="0">
              <a:spAutoFit/>
            </a:bodyPr>
            <a:lstStyle/>
            <a:p>
              <a:pPr algn="ctr"/>
              <a:r>
                <a:rPr kumimoji="1" lang="ja-JP" altLang="en-US" sz="3600" dirty="0" smtClean="0">
                  <a:solidFill>
                    <a:schemeClr val="bg1"/>
                  </a:solidFill>
                </a:rPr>
                <a:t>横浜市</a:t>
              </a:r>
              <a:endParaRPr kumimoji="1" lang="en-US" altLang="ja-JP" sz="3600" dirty="0" smtClean="0">
                <a:solidFill>
                  <a:schemeClr val="bg1"/>
                </a:solidFill>
              </a:endParaRPr>
            </a:p>
            <a:p>
              <a:pPr algn="ctr"/>
              <a:r>
                <a:rPr kumimoji="1" lang="ja-JP" altLang="en-US" sz="3600" dirty="0" smtClean="0">
                  <a:solidFill>
                    <a:schemeClr val="bg1"/>
                  </a:solidFill>
                </a:rPr>
                <a:t>東京都などで</a:t>
              </a:r>
              <a:endParaRPr kumimoji="1" lang="en-US" altLang="ja-JP" sz="3600" dirty="0" smtClean="0">
                <a:solidFill>
                  <a:schemeClr val="bg1"/>
                </a:solidFill>
              </a:endParaRPr>
            </a:p>
            <a:p>
              <a:pPr algn="ctr"/>
              <a:r>
                <a:rPr kumimoji="1" lang="ja-JP" altLang="en-US" sz="3600" dirty="0" smtClean="0">
                  <a:solidFill>
                    <a:schemeClr val="bg1"/>
                  </a:solidFill>
                </a:rPr>
                <a:t>すでに採用！</a:t>
              </a:r>
              <a:endParaRPr kumimoji="1" lang="ja-JP" altLang="en-US" sz="3600" dirty="0">
                <a:solidFill>
                  <a:schemeClr val="bg1"/>
                </a:solidFill>
              </a:endParaRPr>
            </a:p>
          </p:txBody>
        </p:sp>
      </p:grpSp>
      <p:sp>
        <p:nvSpPr>
          <p:cNvPr id="5" name="角丸四角形 4"/>
          <p:cNvSpPr/>
          <p:nvPr/>
        </p:nvSpPr>
        <p:spPr>
          <a:xfrm>
            <a:off x="5397618" y="2029659"/>
            <a:ext cx="3285960" cy="1148793"/>
          </a:xfrm>
          <a:prstGeom prst="roundRect">
            <a:avLst>
              <a:gd name="adj" fmla="val 29387"/>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6000" spc="300" dirty="0" smtClean="0">
                <a:solidFill>
                  <a:schemeClr val="tx2">
                    <a:lumMod val="75000"/>
                  </a:schemeClr>
                </a:solidFill>
              </a:rPr>
              <a:t>墓石</a:t>
            </a:r>
            <a:endParaRPr kumimoji="1" lang="ja-JP" altLang="en-US" sz="6000" spc="300" dirty="0">
              <a:solidFill>
                <a:schemeClr val="tx2">
                  <a:lumMod val="75000"/>
                </a:schemeClr>
              </a:solidFill>
            </a:endParaRPr>
          </a:p>
        </p:txBody>
      </p:sp>
      <p:sp>
        <p:nvSpPr>
          <p:cNvPr id="6" name="乗算記号 5"/>
          <p:cNvSpPr/>
          <p:nvPr/>
        </p:nvSpPr>
        <p:spPr>
          <a:xfrm>
            <a:off x="5341690" y="905147"/>
            <a:ext cx="3397816" cy="3397816"/>
          </a:xfrm>
          <a:prstGeom prst="mathMultiply">
            <a:avLst>
              <a:gd name="adj1" fmla="val 8413"/>
            </a:avLst>
          </a:prstGeom>
          <a:solidFill>
            <a:srgbClr val="BC020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5457151" y="4755293"/>
            <a:ext cx="3166895" cy="1148793"/>
          </a:xfrm>
          <a:prstGeom prst="roundRect">
            <a:avLst>
              <a:gd name="adj" fmla="val 29387"/>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6000" spc="300" dirty="0" smtClean="0">
                <a:solidFill>
                  <a:schemeClr val="tx2">
                    <a:lumMod val="75000"/>
                  </a:schemeClr>
                </a:solidFill>
              </a:rPr>
              <a:t>樹木</a:t>
            </a:r>
            <a:endParaRPr kumimoji="1" lang="ja-JP" altLang="en-US" sz="6000" spc="300" dirty="0">
              <a:solidFill>
                <a:schemeClr val="tx2">
                  <a:lumMod val="75000"/>
                </a:schemeClr>
              </a:solidFill>
            </a:endParaRPr>
          </a:p>
        </p:txBody>
      </p:sp>
      <p:sp>
        <p:nvSpPr>
          <p:cNvPr id="14" name="正方形/長方形 13"/>
          <p:cNvSpPr/>
          <p:nvPr/>
        </p:nvSpPr>
        <p:spPr>
          <a:xfrm>
            <a:off x="0" y="498325"/>
            <a:ext cx="9144000" cy="996651"/>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16" name="タイトル 1"/>
          <p:cNvSpPr>
            <a:spLocks noGrp="1"/>
          </p:cNvSpPr>
          <p:nvPr>
            <p:ph type="title"/>
          </p:nvPr>
        </p:nvSpPr>
        <p:spPr>
          <a:xfrm>
            <a:off x="928324" y="231490"/>
            <a:ext cx="7393324" cy="1453885"/>
          </a:xfrm>
        </p:spPr>
        <p:txBody>
          <a:bodyPr>
            <a:normAutofit/>
          </a:bodyPr>
          <a:lstStyle/>
          <a:p>
            <a:r>
              <a:rPr kumimoji="1" lang="ja-JP" altLang="en-US" dirty="0" smtClean="0">
                <a:solidFill>
                  <a:srgbClr val="FFFFFF"/>
                </a:solidFill>
              </a:rPr>
              <a:t>樹木葬とは</a:t>
            </a:r>
            <a:endParaRPr kumimoji="1" lang="ja-JP" altLang="en-US" dirty="0">
              <a:solidFill>
                <a:srgbClr val="FFFFFF"/>
              </a:solidFill>
            </a:endParaRPr>
          </a:p>
        </p:txBody>
      </p:sp>
      <p:sp>
        <p:nvSpPr>
          <p:cNvPr id="8" name="ドーナツ 7"/>
          <p:cNvSpPr/>
          <p:nvPr/>
        </p:nvSpPr>
        <p:spPr>
          <a:xfrm>
            <a:off x="5701729" y="3990820"/>
            <a:ext cx="2677738" cy="2677738"/>
          </a:xfrm>
          <a:prstGeom prst="donut">
            <a:avLst>
              <a:gd name="adj" fmla="val 10210"/>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3" name="スライド番号プレースホルダー 2"/>
          <p:cNvSpPr>
            <a:spLocks noGrp="1"/>
          </p:cNvSpPr>
          <p:nvPr>
            <p:ph type="sldNum" sz="quarter" idx="12"/>
          </p:nvPr>
        </p:nvSpPr>
        <p:spPr/>
        <p:txBody>
          <a:bodyPr/>
          <a:lstStyle/>
          <a:p>
            <a:fld id="{61F6FC56-51BB-EE4A-AA11-EB67CBAEB284}" type="slidenum">
              <a:rPr kumimoji="1" lang="ja-JP" altLang="en-US" smtClean="0"/>
              <a:t>50</a:t>
            </a:fld>
            <a:endParaRPr kumimoji="1" lang="ja-JP" altLang="en-US"/>
          </a:p>
        </p:txBody>
      </p:sp>
    </p:spTree>
    <p:custDataLst>
      <p:tags r:id="rId1"/>
    </p:custDataLst>
    <p:extLst>
      <p:ext uri="{BB962C8B-B14F-4D97-AF65-F5344CB8AC3E}">
        <p14:creationId xmlns:p14="http://schemas.microsoft.com/office/powerpoint/2010/main" val="353100136"/>
      </p:ext>
    </p:extLst>
  </p:cSld>
  <p:clrMapOvr>
    <a:masterClrMapping/>
  </p:clrMapOvr>
  <mc:AlternateContent xmlns:mc="http://schemas.openxmlformats.org/markup-compatibility/2006" xmlns:p14="http://schemas.microsoft.com/office/powerpoint/2010/main">
    <mc:Choice Requires="p14">
      <p:transition spd="slow" p14:dur="2000" advTm="20534"/>
    </mc:Choice>
    <mc:Fallback xmlns="">
      <p:transition xmlns:p14="http://schemas.microsoft.com/office/powerpoint/2010/main" spd="slow" advTm="2053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3" presetClass="entr" presetSubtype="1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300" fill="hold"/>
                                        <p:tgtEl>
                                          <p:spTgt spid="2"/>
                                        </p:tgtEl>
                                        <p:attrNameLst>
                                          <p:attrName>ppt_x</p:attrName>
                                        </p:attrNameLst>
                                      </p:cBhvr>
                                      <p:tavLst>
                                        <p:tav tm="0">
                                          <p:val>
                                            <p:strVal val="#ppt_x"/>
                                          </p:val>
                                        </p:tav>
                                        <p:tav tm="100000">
                                          <p:val>
                                            <p:strVal val="#ppt_x"/>
                                          </p:val>
                                        </p:tav>
                                      </p:tavLst>
                                    </p:anim>
                                    <p:anim calcmode="lin" valueType="num">
                                      <p:cBhvr additive="base">
                                        <p:cTn id="22" dur="3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536575" y="2025113"/>
            <a:ext cx="8099425" cy="902569"/>
          </a:xfrm>
          <a:prstGeom prst="roundRect">
            <a:avLst>
              <a:gd name="adj" fmla="val 29387"/>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4400" spc="300" dirty="0" smtClean="0">
                <a:solidFill>
                  <a:schemeClr val="accent1">
                    <a:lumMod val="50000"/>
                  </a:schemeClr>
                </a:solidFill>
              </a:rPr>
              <a:t>常に綺麗な状態に！</a:t>
            </a:r>
            <a:endParaRPr kumimoji="1" lang="ja-JP" altLang="en-US" sz="4400" spc="300" dirty="0">
              <a:solidFill>
                <a:schemeClr val="accent1">
                  <a:lumMod val="50000"/>
                </a:schemeClr>
              </a:solidFill>
            </a:endParaRPr>
          </a:p>
        </p:txBody>
      </p:sp>
      <p:sp>
        <p:nvSpPr>
          <p:cNvPr id="14" name="角丸四角形 13"/>
          <p:cNvSpPr/>
          <p:nvPr/>
        </p:nvSpPr>
        <p:spPr>
          <a:xfrm>
            <a:off x="536575" y="3484326"/>
            <a:ext cx="8099425" cy="902569"/>
          </a:xfrm>
          <a:prstGeom prst="roundRect">
            <a:avLst>
              <a:gd name="adj" fmla="val 29387"/>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4400" spc="300" dirty="0" smtClean="0">
                <a:solidFill>
                  <a:schemeClr val="accent1">
                    <a:lumMod val="50000"/>
                  </a:schemeClr>
                </a:solidFill>
              </a:rPr>
              <a:t>需給変化に対応可能！</a:t>
            </a:r>
            <a:endParaRPr kumimoji="1" lang="ja-JP" altLang="en-US" sz="4400" spc="300" dirty="0">
              <a:solidFill>
                <a:schemeClr val="accent1">
                  <a:lumMod val="50000"/>
                </a:schemeClr>
              </a:solidFill>
            </a:endParaRPr>
          </a:p>
        </p:txBody>
      </p:sp>
      <p:sp>
        <p:nvSpPr>
          <p:cNvPr id="20" name="角丸四角形 19"/>
          <p:cNvSpPr/>
          <p:nvPr/>
        </p:nvSpPr>
        <p:spPr>
          <a:xfrm>
            <a:off x="536575" y="4932365"/>
            <a:ext cx="8099425" cy="902569"/>
          </a:xfrm>
          <a:prstGeom prst="roundRect">
            <a:avLst>
              <a:gd name="adj" fmla="val 29387"/>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4400" spc="300" dirty="0" smtClean="0">
                <a:solidFill>
                  <a:schemeClr val="accent1">
                    <a:lumMod val="50000"/>
                  </a:schemeClr>
                </a:solidFill>
              </a:rPr>
              <a:t>低コスト！</a:t>
            </a:r>
            <a:endParaRPr kumimoji="1" lang="ja-JP" altLang="en-US" sz="4400" spc="300" dirty="0">
              <a:solidFill>
                <a:schemeClr val="accent1">
                  <a:lumMod val="50000"/>
                </a:schemeClr>
              </a:solidFill>
            </a:endParaRPr>
          </a:p>
        </p:txBody>
      </p:sp>
      <p:sp>
        <p:nvSpPr>
          <p:cNvPr id="8" name="正方形/長方形 7"/>
          <p:cNvSpPr/>
          <p:nvPr/>
        </p:nvSpPr>
        <p:spPr>
          <a:xfrm>
            <a:off x="0" y="498325"/>
            <a:ext cx="9144000" cy="996651"/>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bg1"/>
              </a:solidFill>
            </a:endParaRPr>
          </a:p>
        </p:txBody>
      </p:sp>
      <p:sp>
        <p:nvSpPr>
          <p:cNvPr id="9" name="タイトル 1"/>
          <p:cNvSpPr txBox="1">
            <a:spLocks/>
          </p:cNvSpPr>
          <p:nvPr/>
        </p:nvSpPr>
        <p:spPr>
          <a:xfrm>
            <a:off x="928324" y="231490"/>
            <a:ext cx="7393324" cy="145388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dirty="0" smtClean="0">
                <a:solidFill>
                  <a:srgbClr val="FFFFFF"/>
                </a:solidFill>
              </a:rPr>
              <a:t>樹木葬のメリット</a:t>
            </a:r>
            <a:endParaRPr lang="en-US" altLang="ja-JP" dirty="0" smtClean="0">
              <a:solidFill>
                <a:srgbClr val="FFFFFF"/>
              </a:solidFill>
            </a:endParaRPr>
          </a:p>
        </p:txBody>
      </p:sp>
      <p:sp>
        <p:nvSpPr>
          <p:cNvPr id="2" name="星 16 1"/>
          <p:cNvSpPr/>
          <p:nvPr/>
        </p:nvSpPr>
        <p:spPr>
          <a:xfrm rot="21214882">
            <a:off x="394154" y="4386895"/>
            <a:ext cx="2907140" cy="1743913"/>
          </a:xfrm>
          <a:prstGeom prst="star16">
            <a:avLst/>
          </a:prstGeom>
          <a:solidFill>
            <a:srgbClr val="D9969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rot="21214882">
            <a:off x="652906" y="4860788"/>
            <a:ext cx="2419653" cy="830997"/>
          </a:xfrm>
          <a:prstGeom prst="rect">
            <a:avLst/>
          </a:prstGeom>
          <a:noFill/>
        </p:spPr>
        <p:txBody>
          <a:bodyPr wrap="none" rtlCol="0">
            <a:spAutoFit/>
          </a:bodyPr>
          <a:lstStyle/>
          <a:p>
            <a:pPr algn="ctr"/>
            <a:r>
              <a:rPr lang="ja-JP" altLang="en-US" sz="2400" dirty="0" smtClean="0"/>
              <a:t>利用者だけでなく</a:t>
            </a:r>
            <a:endParaRPr lang="en-US" altLang="ja-JP" sz="2400" dirty="0" smtClean="0"/>
          </a:p>
          <a:p>
            <a:pPr algn="ctr"/>
            <a:r>
              <a:rPr kumimoji="1" lang="ja-JP" altLang="en-US" sz="2400" dirty="0" smtClean="0"/>
              <a:t>霊園にとっても</a:t>
            </a:r>
            <a:endParaRPr kumimoji="1" lang="ja-JP" altLang="en-US" sz="2400" dirty="0"/>
          </a:p>
        </p:txBody>
      </p:sp>
      <p:sp>
        <p:nvSpPr>
          <p:cNvPr id="4" name="スライド番号プレースホルダー 3"/>
          <p:cNvSpPr>
            <a:spLocks noGrp="1"/>
          </p:cNvSpPr>
          <p:nvPr>
            <p:ph type="sldNum" sz="quarter" idx="12"/>
          </p:nvPr>
        </p:nvSpPr>
        <p:spPr/>
        <p:txBody>
          <a:bodyPr/>
          <a:lstStyle/>
          <a:p>
            <a:fld id="{61F6FC56-51BB-EE4A-AA11-EB67CBAEB284}" type="slidenum">
              <a:rPr kumimoji="1" lang="ja-JP" altLang="en-US" smtClean="0"/>
              <a:t>51</a:t>
            </a:fld>
            <a:endParaRPr kumimoji="1" lang="ja-JP" altLang="en-US"/>
          </a:p>
        </p:txBody>
      </p:sp>
    </p:spTree>
    <p:extLst>
      <p:ext uri="{BB962C8B-B14F-4D97-AF65-F5344CB8AC3E}">
        <p14:creationId xmlns:p14="http://schemas.microsoft.com/office/powerpoint/2010/main" val="2964208584"/>
      </p:ext>
    </p:extLst>
  </p:cSld>
  <p:clrMapOvr>
    <a:masterClrMapping/>
  </p:clrMapOvr>
  <mc:AlternateContent xmlns:mc="http://schemas.openxmlformats.org/markup-compatibility/2006" xmlns:p14="http://schemas.microsoft.com/office/powerpoint/2010/main">
    <mc:Choice Requires="p14">
      <p:transition spd="slow" p14:dur="2000" advTm="52538"/>
    </mc:Choice>
    <mc:Fallback xmlns="">
      <p:transition xmlns:p14="http://schemas.microsoft.com/office/powerpoint/2010/main" spd="slow" advTm="5253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1+#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1+#ppt_w/2"/>
                                          </p:val>
                                        </p:tav>
                                        <p:tav tm="100000">
                                          <p:val>
                                            <p:strVal val="#ppt_x"/>
                                          </p:val>
                                        </p:tav>
                                      </p:tavLst>
                                    </p:anim>
                                    <p:anim calcmode="lin" valueType="num">
                                      <p:cBhvr additive="base">
                                        <p:cTn id="18" dur="500" fill="hold"/>
                                        <p:tgtEl>
                                          <p:spTgt spid="20"/>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1+#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20" grpId="0" animBg="1"/>
      <p:bldP spid="2" grpId="0" animBg="1"/>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498325"/>
            <a:ext cx="9144000" cy="996651"/>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bg1"/>
              </a:solidFill>
            </a:endParaRPr>
          </a:p>
        </p:txBody>
      </p:sp>
      <p:sp>
        <p:nvSpPr>
          <p:cNvPr id="6" name="タイトル 1"/>
          <p:cNvSpPr>
            <a:spLocks noGrp="1"/>
          </p:cNvSpPr>
          <p:nvPr>
            <p:ph type="title"/>
          </p:nvPr>
        </p:nvSpPr>
        <p:spPr>
          <a:xfrm>
            <a:off x="928324" y="231490"/>
            <a:ext cx="7393324" cy="1453885"/>
          </a:xfrm>
        </p:spPr>
        <p:txBody>
          <a:bodyPr>
            <a:normAutofit/>
          </a:bodyPr>
          <a:lstStyle/>
          <a:p>
            <a:r>
              <a:rPr lang="ja-JP" altLang="en-US" dirty="0" smtClean="0">
                <a:solidFill>
                  <a:srgbClr val="FFFFFF"/>
                </a:solidFill>
              </a:rPr>
              <a:t>こんな光景も</a:t>
            </a:r>
            <a:endParaRPr kumimoji="1" lang="ja-JP" altLang="en-US" dirty="0">
              <a:solidFill>
                <a:srgbClr val="FFFFFF"/>
              </a:solidFill>
            </a:endParaRPr>
          </a:p>
        </p:txBody>
      </p:sp>
      <p:pic>
        <p:nvPicPr>
          <p:cNvPr id="9" name="Picture 2" descr="http://pds.exblog.jp/pds/1/200905/22/07/c0191707_1639463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0440" y="1685375"/>
            <a:ext cx="4441027" cy="2987238"/>
          </a:xfrm>
          <a:prstGeom prst="rect">
            <a:avLst/>
          </a:prstGeom>
          <a:noFill/>
          <a:effectLst>
            <a:softEdge rad="88900"/>
          </a:effectLst>
          <a:extLst>
            <a:ext uri="{909E8E84-426E-40dd-AFC4-6F175D3DCCD1}">
              <a14:hiddenFill xmlns:a14="http://schemas.microsoft.com/office/drawing/2010/main">
                <a:solidFill>
                  <a:srgbClr val="FFFFFF"/>
                </a:solidFill>
              </a14:hiddenFill>
            </a:ext>
          </a:extLst>
        </p:spPr>
      </p:pic>
      <p:pic>
        <p:nvPicPr>
          <p:cNvPr id="10" name="図 9" descr="20130322_1 (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77914" y="3196150"/>
            <a:ext cx="4425932" cy="2952926"/>
          </a:xfrm>
          <a:prstGeom prst="rect">
            <a:avLst/>
          </a:prstGeom>
          <a:effectLst>
            <a:softEdge rad="88900"/>
          </a:effectLst>
        </p:spPr>
      </p:pic>
      <p:sp>
        <p:nvSpPr>
          <p:cNvPr id="11" name="正方形/長方形 10"/>
          <p:cNvSpPr/>
          <p:nvPr/>
        </p:nvSpPr>
        <p:spPr>
          <a:xfrm>
            <a:off x="5426229" y="6369322"/>
            <a:ext cx="3070071" cy="307777"/>
          </a:xfrm>
          <a:prstGeom prst="rect">
            <a:avLst/>
          </a:prstGeom>
        </p:spPr>
        <p:txBody>
          <a:bodyPr wrap="none">
            <a:spAutoFit/>
          </a:bodyPr>
          <a:lstStyle/>
          <a:p>
            <a:r>
              <a:rPr lang="en-US" altLang="ja-JP" sz="1400" dirty="0"/>
              <a:t>http://rajaraja.exblog.jp/m2009-05-01/</a:t>
            </a:r>
            <a:endParaRPr lang="ja-JP" altLang="en-US" sz="1400" dirty="0"/>
          </a:p>
        </p:txBody>
      </p:sp>
      <p:sp>
        <p:nvSpPr>
          <p:cNvPr id="12" name="正方形/長方形 11"/>
          <p:cNvSpPr/>
          <p:nvPr/>
        </p:nvSpPr>
        <p:spPr>
          <a:xfrm>
            <a:off x="6298262" y="6061545"/>
            <a:ext cx="2198038" cy="307777"/>
          </a:xfrm>
          <a:prstGeom prst="rect">
            <a:avLst/>
          </a:prstGeom>
        </p:spPr>
        <p:txBody>
          <a:bodyPr wrap="none">
            <a:spAutoFit/>
          </a:bodyPr>
          <a:lstStyle/>
          <a:p>
            <a:pPr algn="r"/>
            <a:r>
              <a:rPr lang="en-US" altLang="ja-JP" sz="1400" dirty="0" smtClean="0"/>
              <a:t>http</a:t>
            </a:r>
            <a:r>
              <a:rPr lang="en-US" altLang="ja-JP" sz="1400" dirty="0"/>
              <a:t>://</a:t>
            </a:r>
            <a:r>
              <a:rPr lang="en-US" altLang="ja-JP" sz="1400" dirty="0" err="1"/>
              <a:t>curet.jp</a:t>
            </a:r>
            <a:r>
              <a:rPr lang="en-US" altLang="ja-JP" sz="1400" dirty="0"/>
              <a:t>/article/3432</a:t>
            </a:r>
          </a:p>
        </p:txBody>
      </p:sp>
      <p:sp>
        <p:nvSpPr>
          <p:cNvPr id="8" name="角丸四角形 7"/>
          <p:cNvSpPr/>
          <p:nvPr/>
        </p:nvSpPr>
        <p:spPr>
          <a:xfrm>
            <a:off x="5175501" y="2836064"/>
            <a:ext cx="3428345" cy="720172"/>
          </a:xfrm>
          <a:prstGeom prst="roundRect">
            <a:avLst>
              <a:gd name="adj" fmla="val 50000"/>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smtClean="0">
                <a:solidFill>
                  <a:schemeClr val="tx2">
                    <a:lumMod val="75000"/>
                  </a:schemeClr>
                </a:solidFill>
              </a:rPr>
              <a:t>お花見</a:t>
            </a:r>
            <a:endParaRPr kumimoji="1" lang="ja-JP" altLang="en-US" sz="3200" dirty="0">
              <a:solidFill>
                <a:schemeClr val="tx2">
                  <a:lumMod val="75000"/>
                </a:schemeClr>
              </a:solidFill>
            </a:endParaRPr>
          </a:p>
        </p:txBody>
      </p:sp>
      <p:sp>
        <p:nvSpPr>
          <p:cNvPr id="13" name="角丸四角形 12"/>
          <p:cNvSpPr/>
          <p:nvPr/>
        </p:nvSpPr>
        <p:spPr>
          <a:xfrm>
            <a:off x="570440" y="4312527"/>
            <a:ext cx="3428345" cy="720172"/>
          </a:xfrm>
          <a:prstGeom prst="roundRect">
            <a:avLst>
              <a:gd name="adj" fmla="val 50000"/>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smtClean="0">
                <a:solidFill>
                  <a:schemeClr val="tx2">
                    <a:lumMod val="75000"/>
                  </a:schemeClr>
                </a:solidFill>
              </a:rPr>
              <a:t>ピクニック</a:t>
            </a:r>
            <a:endParaRPr kumimoji="1" lang="ja-JP" altLang="en-US" sz="3200" dirty="0">
              <a:solidFill>
                <a:schemeClr val="tx2">
                  <a:lumMod val="75000"/>
                </a:schemeClr>
              </a:solidFill>
            </a:endParaRPr>
          </a:p>
        </p:txBody>
      </p:sp>
      <p:sp>
        <p:nvSpPr>
          <p:cNvPr id="2" name="スライド番号プレースホルダー 1"/>
          <p:cNvSpPr>
            <a:spLocks noGrp="1"/>
          </p:cNvSpPr>
          <p:nvPr>
            <p:ph type="sldNum" sz="quarter" idx="12"/>
          </p:nvPr>
        </p:nvSpPr>
        <p:spPr/>
        <p:txBody>
          <a:bodyPr/>
          <a:lstStyle/>
          <a:p>
            <a:fld id="{61F6FC56-51BB-EE4A-AA11-EB67CBAEB284}" type="slidenum">
              <a:rPr kumimoji="1" lang="ja-JP" altLang="en-US" smtClean="0"/>
              <a:t>52</a:t>
            </a:fld>
            <a:endParaRPr kumimoji="1" lang="ja-JP" altLang="en-US"/>
          </a:p>
        </p:txBody>
      </p:sp>
    </p:spTree>
    <p:extLst>
      <p:ext uri="{BB962C8B-B14F-4D97-AF65-F5344CB8AC3E}">
        <p14:creationId xmlns:p14="http://schemas.microsoft.com/office/powerpoint/2010/main" val="83666437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2646209" y="2906729"/>
            <a:ext cx="4503414" cy="3951271"/>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02290" y="4930785"/>
            <a:ext cx="1673347" cy="1927215"/>
          </a:xfrm>
          <a:prstGeom prst="rect">
            <a:avLst/>
          </a:prstGeom>
        </p:spPr>
      </p:pic>
      <p:sp>
        <p:nvSpPr>
          <p:cNvPr id="13" name="角丸四角形 12"/>
          <p:cNvSpPr/>
          <p:nvPr/>
        </p:nvSpPr>
        <p:spPr>
          <a:xfrm>
            <a:off x="471282" y="1368635"/>
            <a:ext cx="8194270" cy="1390623"/>
          </a:xfrm>
          <a:prstGeom prst="roundRect">
            <a:avLst>
              <a:gd name="adj" fmla="val 32365"/>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ltLang="ja-JP" sz="3600" dirty="0" smtClean="0">
              <a:solidFill>
                <a:schemeClr val="tx2">
                  <a:lumMod val="75000"/>
                </a:schemeClr>
              </a:solidFill>
            </a:endParaRPr>
          </a:p>
        </p:txBody>
      </p:sp>
      <p:cxnSp>
        <p:nvCxnSpPr>
          <p:cNvPr id="16" name="直線コネクタ 15"/>
          <p:cNvCxnSpPr/>
          <p:nvPr/>
        </p:nvCxnSpPr>
        <p:spPr>
          <a:xfrm>
            <a:off x="-37515" y="1221009"/>
            <a:ext cx="5731027"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タイトル 1"/>
          <p:cNvSpPr>
            <a:spLocks noGrp="1"/>
          </p:cNvSpPr>
          <p:nvPr>
            <p:ph type="title"/>
          </p:nvPr>
        </p:nvSpPr>
        <p:spPr>
          <a:xfrm>
            <a:off x="439593" y="274638"/>
            <a:ext cx="7335449" cy="1143000"/>
          </a:xfrm>
        </p:spPr>
        <p:txBody>
          <a:bodyPr>
            <a:normAutofit/>
          </a:bodyPr>
          <a:lstStyle/>
          <a:p>
            <a:pPr algn="l"/>
            <a:r>
              <a:rPr lang="ja-JP" altLang="en-US" dirty="0" smtClean="0"/>
              <a:t>提案</a:t>
            </a:r>
            <a:r>
              <a:rPr lang="en-US" altLang="ja-JP" dirty="0" smtClean="0"/>
              <a:t> </a:t>
            </a:r>
            <a:endParaRPr kumimoji="1" lang="ja-JP" altLang="en-US" dirty="0"/>
          </a:p>
        </p:txBody>
      </p:sp>
      <p:sp>
        <p:nvSpPr>
          <p:cNvPr id="19" name="角丸四角形 18"/>
          <p:cNvSpPr/>
          <p:nvPr/>
        </p:nvSpPr>
        <p:spPr>
          <a:xfrm>
            <a:off x="471282" y="5445434"/>
            <a:ext cx="8194270" cy="1390623"/>
          </a:xfrm>
          <a:prstGeom prst="roundRect">
            <a:avLst>
              <a:gd name="adj" fmla="val 32365"/>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4800" dirty="0" smtClean="0">
                <a:solidFill>
                  <a:schemeClr val="tx2">
                    <a:lumMod val="75000"/>
                  </a:schemeClr>
                </a:solidFill>
              </a:rPr>
              <a:t>お墓参り促進ポスター</a:t>
            </a:r>
            <a:endParaRPr kumimoji="1" lang="en-US" altLang="ja-JP" sz="4800" dirty="0" smtClean="0">
              <a:solidFill>
                <a:schemeClr val="tx2">
                  <a:lumMod val="75000"/>
                </a:schemeClr>
              </a:solidFill>
            </a:endParaRPr>
          </a:p>
        </p:txBody>
      </p:sp>
      <p:sp>
        <p:nvSpPr>
          <p:cNvPr id="2" name="テキスト ボックス 1"/>
          <p:cNvSpPr txBox="1"/>
          <p:nvPr/>
        </p:nvSpPr>
        <p:spPr>
          <a:xfrm>
            <a:off x="471282" y="1724297"/>
            <a:ext cx="8194270" cy="707886"/>
          </a:xfrm>
          <a:prstGeom prst="rect">
            <a:avLst/>
          </a:prstGeom>
          <a:noFill/>
        </p:spPr>
        <p:txBody>
          <a:bodyPr wrap="square" rtlCol="0">
            <a:spAutoFit/>
          </a:bodyPr>
          <a:lstStyle/>
          <a:p>
            <a:pPr algn="ctr"/>
            <a:r>
              <a:rPr lang="ja-JP" altLang="en-US" sz="4000" dirty="0" smtClean="0">
                <a:solidFill>
                  <a:schemeClr val="tx2">
                    <a:lumMod val="75000"/>
                  </a:schemeClr>
                </a:solidFill>
              </a:rPr>
              <a:t>みんなに自然</a:t>
            </a:r>
            <a:r>
              <a:rPr lang="ja-JP" altLang="en-US" sz="4000" dirty="0">
                <a:solidFill>
                  <a:schemeClr val="tx2">
                    <a:lumMod val="75000"/>
                  </a:schemeClr>
                </a:solidFill>
              </a:rPr>
              <a:t>と集まってもらうため</a:t>
            </a:r>
            <a:r>
              <a:rPr lang="ja-JP" altLang="en-US" sz="4000" dirty="0" smtClean="0">
                <a:solidFill>
                  <a:schemeClr val="tx2">
                    <a:lumMod val="75000"/>
                  </a:schemeClr>
                </a:solidFill>
              </a:rPr>
              <a:t>に</a:t>
            </a:r>
            <a:endParaRPr lang="en-US" altLang="ja-JP" sz="4000" dirty="0">
              <a:solidFill>
                <a:schemeClr val="tx2">
                  <a:lumMod val="75000"/>
                </a:schemeClr>
              </a:solidFill>
            </a:endParaRPr>
          </a:p>
        </p:txBody>
      </p:sp>
      <p:sp>
        <p:nvSpPr>
          <p:cNvPr id="3" name="スライド番号プレースホルダー 2"/>
          <p:cNvSpPr>
            <a:spLocks noGrp="1"/>
          </p:cNvSpPr>
          <p:nvPr>
            <p:ph type="sldNum" sz="quarter" idx="12"/>
          </p:nvPr>
        </p:nvSpPr>
        <p:spPr/>
        <p:txBody>
          <a:bodyPr/>
          <a:lstStyle/>
          <a:p>
            <a:fld id="{61F6FC56-51BB-EE4A-AA11-EB67CBAEB284}" type="slidenum">
              <a:rPr kumimoji="1" lang="ja-JP" altLang="en-US" smtClean="0"/>
              <a:t>53</a:t>
            </a:fld>
            <a:endParaRPr kumimoji="1" lang="ja-JP" altLang="en-US"/>
          </a:p>
        </p:txBody>
      </p:sp>
    </p:spTree>
    <p:extLst>
      <p:ext uri="{BB962C8B-B14F-4D97-AF65-F5344CB8AC3E}">
        <p14:creationId xmlns:p14="http://schemas.microsoft.com/office/powerpoint/2010/main" val="1115461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3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コンテンツ プレースホルダー 3" descr="IMG_9998.JPG"/>
          <p:cNvPicPr>
            <a:picLocks noChangeAspect="1"/>
          </p:cNvPicPr>
          <p:nvPr/>
        </p:nvPicPr>
        <p:blipFill rotWithShape="1">
          <a:blip r:embed="rId3" cstate="print">
            <a:alphaModFix amt="57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4" name="下矢印 23"/>
          <p:cNvSpPr/>
          <p:nvPr/>
        </p:nvSpPr>
        <p:spPr>
          <a:xfrm>
            <a:off x="3654010" y="4096984"/>
            <a:ext cx="1785072" cy="1164569"/>
          </a:xfrm>
          <a:prstGeom prst="downArrow">
            <a:avLst/>
          </a:prstGeom>
          <a:solidFill>
            <a:schemeClr val="accent6">
              <a:lumMod val="60000"/>
              <a:lumOff val="40000"/>
            </a:scheme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下矢印 5"/>
          <p:cNvSpPr/>
          <p:nvPr/>
        </p:nvSpPr>
        <p:spPr>
          <a:xfrm>
            <a:off x="3654010" y="2056234"/>
            <a:ext cx="1785072" cy="1232711"/>
          </a:xfrm>
          <a:prstGeom prst="downArrow">
            <a:avLst/>
          </a:prstGeom>
          <a:solidFill>
            <a:schemeClr val="accent6">
              <a:lumMod val="60000"/>
              <a:lumOff val="4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457200" y="1259768"/>
            <a:ext cx="8229600" cy="808038"/>
          </a:xfrm>
          <a:prstGeom prst="rect">
            <a:avLst/>
          </a:prstGeom>
          <a:solidFill>
            <a:schemeClr val="accent5">
              <a:lumMod val="40000"/>
              <a:lumOff val="60000"/>
            </a:schemeClr>
          </a:solidFill>
          <a:ln w="381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en-US" altLang="en-US" sz="4000" dirty="0" smtClean="0">
                <a:solidFill>
                  <a:schemeClr val="tx2"/>
                </a:solidFill>
              </a:rPr>
              <a:t>お墓参り</a:t>
            </a:r>
            <a:r>
              <a:rPr lang="ja-JP" altLang="en-US" sz="4000" dirty="0" smtClean="0">
                <a:solidFill>
                  <a:schemeClr val="tx2"/>
                </a:solidFill>
              </a:rPr>
              <a:t>促進</a:t>
            </a:r>
            <a:endParaRPr kumimoji="1" lang="ja-JP" altLang="en-US" sz="4000" dirty="0">
              <a:solidFill>
                <a:schemeClr val="tx2"/>
              </a:solidFill>
            </a:endParaRPr>
          </a:p>
        </p:txBody>
      </p:sp>
      <p:sp>
        <p:nvSpPr>
          <p:cNvPr id="22" name="正方形/長方形 21"/>
          <p:cNvSpPr/>
          <p:nvPr/>
        </p:nvSpPr>
        <p:spPr>
          <a:xfrm>
            <a:off x="457204" y="3288946"/>
            <a:ext cx="8229600" cy="808038"/>
          </a:xfrm>
          <a:prstGeom prst="rect">
            <a:avLst/>
          </a:prstGeom>
          <a:solidFill>
            <a:srgbClr val="B7DEE8"/>
          </a:solidFill>
          <a:ln w="38100" cmpd="sng">
            <a:solidFill>
              <a:srgbClr val="1F497D"/>
            </a:solidFill>
          </a:ln>
          <a:effectLst/>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en-US" altLang="en-US" sz="4000" dirty="0" smtClean="0">
                <a:solidFill>
                  <a:srgbClr val="1F497D"/>
                </a:solidFill>
              </a:rPr>
              <a:t>お墓参り</a:t>
            </a:r>
            <a:r>
              <a:rPr lang="ja-JP" altLang="en-US" sz="4000" dirty="0" smtClean="0">
                <a:solidFill>
                  <a:srgbClr val="1F497D"/>
                </a:solidFill>
              </a:rPr>
              <a:t>にいく頻度が増える</a:t>
            </a:r>
            <a:endParaRPr kumimoji="1" lang="ja-JP" altLang="en-US" sz="4000" dirty="0">
              <a:solidFill>
                <a:srgbClr val="1F497D"/>
              </a:solidFill>
            </a:endParaRPr>
          </a:p>
        </p:txBody>
      </p:sp>
      <p:sp>
        <p:nvSpPr>
          <p:cNvPr id="23" name="正方形/長方形 22"/>
          <p:cNvSpPr/>
          <p:nvPr/>
        </p:nvSpPr>
        <p:spPr>
          <a:xfrm>
            <a:off x="457200" y="5318125"/>
            <a:ext cx="8229600" cy="808038"/>
          </a:xfrm>
          <a:prstGeom prst="rect">
            <a:avLst/>
          </a:prstGeom>
          <a:solidFill>
            <a:srgbClr val="FFFFB7"/>
          </a:solidFill>
          <a:ln w="38100" cmpd="sng">
            <a:solidFill>
              <a:srgbClr val="1F497D"/>
            </a:solidFill>
          </a:ln>
          <a:effectLst/>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en-US" altLang="en-US" sz="4000" dirty="0" smtClean="0">
                <a:solidFill>
                  <a:srgbClr val="1F497D"/>
                </a:solidFill>
              </a:rPr>
              <a:t>お墓</a:t>
            </a:r>
            <a:r>
              <a:rPr lang="ja-JP" altLang="en-US" sz="4000" dirty="0" smtClean="0">
                <a:solidFill>
                  <a:srgbClr val="1F497D"/>
                </a:solidFill>
              </a:rPr>
              <a:t>へのイメージが良くなる！</a:t>
            </a:r>
            <a:endParaRPr kumimoji="1" lang="ja-JP" altLang="en-US" sz="4000" dirty="0">
              <a:solidFill>
                <a:srgbClr val="1F497D"/>
              </a:solidFill>
            </a:endParaRPr>
          </a:p>
        </p:txBody>
      </p:sp>
      <p:sp>
        <p:nvSpPr>
          <p:cNvPr id="2" name="スライド番号プレースホルダー 1"/>
          <p:cNvSpPr>
            <a:spLocks noGrp="1"/>
          </p:cNvSpPr>
          <p:nvPr>
            <p:ph type="sldNum" sz="quarter" idx="12"/>
          </p:nvPr>
        </p:nvSpPr>
        <p:spPr/>
        <p:txBody>
          <a:bodyPr/>
          <a:lstStyle/>
          <a:p>
            <a:fld id="{61F6FC56-51BB-EE4A-AA11-EB67CBAEB284}" type="slidenum">
              <a:rPr kumimoji="1" lang="ja-JP" altLang="en-US" smtClean="0"/>
              <a:t>54</a:t>
            </a:fld>
            <a:endParaRPr kumimoji="1" lang="ja-JP" altLang="en-US"/>
          </a:p>
        </p:txBody>
      </p:sp>
    </p:spTree>
    <p:extLst>
      <p:ext uri="{BB962C8B-B14F-4D97-AF65-F5344CB8AC3E}">
        <p14:creationId xmlns:p14="http://schemas.microsoft.com/office/powerpoint/2010/main" val="1607250292"/>
      </p:ext>
    </p:extLst>
  </p:cSld>
  <p:clrMapOvr>
    <a:masterClrMapping/>
  </p:clrMapOvr>
  <mc:AlternateContent xmlns:mc="http://schemas.openxmlformats.org/markup-compatibility/2006" xmlns:p14="http://schemas.microsoft.com/office/powerpoint/2010/main">
    <mc:Choice Requires="p14">
      <p:transition spd="slow" p14:dur="2000" advTm="15047"/>
    </mc:Choice>
    <mc:Fallback xmlns="">
      <p:transition xmlns:p14="http://schemas.microsoft.com/office/powerpoint/2010/main" spd="slow" advTm="15047"/>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descr="IMG_9998.JPG"/>
          <p:cNvPicPr>
            <a:picLocks noGrp="1" noChangeAspect="1"/>
          </p:cNvPicPr>
          <p:nvPr>
            <p:ph idx="1"/>
          </p:nvPr>
        </p:nvPicPr>
        <p:blipFill rotWithShape="1">
          <a:blip r:embed="rId4" cstate="print">
            <a:extLst>
              <a:ext uri="{28A0092B-C50C-407E-A947-70E740481C1C}">
                <a14:useLocalDpi xmlns:a14="http://schemas.microsoft.com/office/drawing/2010/main"/>
              </a:ext>
            </a:extLst>
          </a:blip>
          <a:srcRect/>
          <a:stretch/>
        </p:blipFill>
        <p:spPr>
          <a:xfrm>
            <a:off x="0" y="0"/>
            <a:ext cx="9144000" cy="6858000"/>
          </a:xfrm>
        </p:spPr>
      </p:pic>
      <p:sp>
        <p:nvSpPr>
          <p:cNvPr id="8" name="テキスト ボックス 7"/>
          <p:cNvSpPr txBox="1"/>
          <p:nvPr/>
        </p:nvSpPr>
        <p:spPr>
          <a:xfrm>
            <a:off x="116234" y="258284"/>
            <a:ext cx="5570756" cy="1384995"/>
          </a:xfrm>
          <a:prstGeom prst="rect">
            <a:avLst/>
          </a:prstGeom>
          <a:noFill/>
        </p:spPr>
        <p:txBody>
          <a:bodyPr wrap="none" rtlCol="0">
            <a:spAutoFit/>
          </a:bodyPr>
          <a:lstStyle/>
          <a:p>
            <a:r>
              <a:rPr lang="ja-JP" altLang="en-US" sz="2800" dirty="0" smtClean="0">
                <a:solidFill>
                  <a:schemeClr val="tx2"/>
                </a:solidFill>
                <a:latin typeface="ＤＦＰ教科書体W3"/>
                <a:ea typeface="ＤＦＰ教科書体W3"/>
                <a:cs typeface="ＤＦＰ教科書体W3"/>
              </a:rPr>
              <a:t>終わる場所を選ぶというだけで、</a:t>
            </a:r>
            <a:endParaRPr kumimoji="1" lang="en-US" altLang="ja-JP" sz="2800" dirty="0" smtClean="0">
              <a:solidFill>
                <a:schemeClr val="tx2"/>
              </a:solidFill>
              <a:latin typeface="ＤＦＰ教科書体W3"/>
              <a:ea typeface="ＤＦＰ教科書体W3"/>
              <a:cs typeface="ＤＦＰ教科書体W3"/>
            </a:endParaRPr>
          </a:p>
          <a:p>
            <a:r>
              <a:rPr lang="ja-JP" altLang="en-US" sz="2800" dirty="0" smtClean="0">
                <a:solidFill>
                  <a:schemeClr val="tx2"/>
                </a:solidFill>
                <a:latin typeface="ＤＦＰ教科書体W3"/>
                <a:ea typeface="ＤＦＰ教科書体W3"/>
                <a:cs typeface="ＤＦＰ教科書体W3"/>
              </a:rPr>
              <a:t>人は幸せになれるものだ。</a:t>
            </a:r>
            <a:endParaRPr lang="en-US" altLang="ja-JP" sz="2800" dirty="0" smtClean="0">
              <a:solidFill>
                <a:schemeClr val="tx2"/>
              </a:solidFill>
              <a:latin typeface="ＤＦＰ教科書体W3"/>
              <a:ea typeface="ＤＦＰ教科書体W3"/>
              <a:cs typeface="ＤＦＰ教科書体W3"/>
            </a:endParaRPr>
          </a:p>
          <a:p>
            <a:r>
              <a:rPr lang="ja-JP" altLang="en-US" sz="2800" dirty="0" smtClean="0">
                <a:solidFill>
                  <a:schemeClr val="tx2"/>
                </a:solidFill>
                <a:latin typeface="ＤＦＰ教科書体W3"/>
                <a:ea typeface="ＤＦＰ教科書体W3"/>
                <a:cs typeface="ＤＦＰ教科書体W3"/>
              </a:rPr>
              <a:t>懐かしいあの人と生きていこう。</a:t>
            </a:r>
            <a:endParaRPr lang="en-US" altLang="ja-JP" sz="2800" dirty="0">
              <a:solidFill>
                <a:schemeClr val="tx2"/>
              </a:solidFill>
              <a:latin typeface="ＤＦＰ教科書体W3"/>
              <a:ea typeface="ＤＦＰ教科書体W3"/>
              <a:cs typeface="ＤＦＰ教科書体W3"/>
            </a:endParaRPr>
          </a:p>
        </p:txBody>
      </p:sp>
      <p:pic>
        <p:nvPicPr>
          <p:cNvPr id="2" name="IMAGINE THE FUTURE 2014  by Chris Har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8548" y="5232400"/>
            <a:ext cx="812800" cy="812800"/>
          </a:xfrm>
          <a:prstGeom prst="rect">
            <a:avLst/>
          </a:prstGeom>
        </p:spPr>
      </p:pic>
      <p:grpSp>
        <p:nvGrpSpPr>
          <p:cNvPr id="3" name="図形グループ 2"/>
          <p:cNvGrpSpPr/>
          <p:nvPr/>
        </p:nvGrpSpPr>
        <p:grpSpPr>
          <a:xfrm>
            <a:off x="53652" y="4735222"/>
            <a:ext cx="1355243" cy="2122778"/>
            <a:chOff x="53652" y="4735222"/>
            <a:chExt cx="1355243" cy="2122778"/>
          </a:xfrm>
        </p:grpSpPr>
        <p:sp>
          <p:nvSpPr>
            <p:cNvPr id="7" name="正方形/長方形 6"/>
            <p:cNvSpPr/>
            <p:nvPr/>
          </p:nvSpPr>
          <p:spPr>
            <a:xfrm>
              <a:off x="53652" y="4735222"/>
              <a:ext cx="1355243" cy="2122778"/>
            </a:xfrm>
            <a:prstGeom prst="rect">
              <a:avLst/>
            </a:prstGeom>
            <a:solidFill>
              <a:srgbClr val="FF3D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116234" y="5187222"/>
              <a:ext cx="1292661" cy="1182375"/>
            </a:xfrm>
            <a:prstGeom prst="rect">
              <a:avLst/>
            </a:prstGeom>
            <a:noFill/>
          </p:spPr>
          <p:txBody>
            <a:bodyPr vert="eaVert" wrap="none" rtlCol="0">
              <a:spAutoFit/>
            </a:bodyPr>
            <a:lstStyle/>
            <a:p>
              <a:r>
                <a:rPr kumimoji="1" lang="ja-JP" altLang="en-US" sz="2400" dirty="0" smtClean="0">
                  <a:solidFill>
                    <a:schemeClr val="bg1"/>
                  </a:solidFill>
                  <a:latin typeface="ヒラギノ明朝 ProN W3"/>
                  <a:ea typeface="ヒラギノ明朝 ProN W3"/>
                  <a:cs typeface="ヒラギノ明朝 ProN W3"/>
                </a:rPr>
                <a:t>そうだ</a:t>
              </a:r>
              <a:endParaRPr kumimoji="1" lang="en-US" altLang="ja-JP" sz="2400" dirty="0" smtClean="0">
                <a:solidFill>
                  <a:schemeClr val="bg1"/>
                </a:solidFill>
                <a:latin typeface="ヒラギノ明朝 ProN W3"/>
                <a:ea typeface="ヒラギノ明朝 ProN W3"/>
                <a:cs typeface="ヒラギノ明朝 ProN W3"/>
              </a:endParaRPr>
            </a:p>
            <a:p>
              <a:r>
                <a:rPr lang="ja-JP" altLang="en-US" sz="2400" dirty="0" smtClean="0">
                  <a:solidFill>
                    <a:schemeClr val="bg1"/>
                  </a:solidFill>
                  <a:latin typeface="ヒラギノ明朝 ProN W3"/>
                  <a:ea typeface="ヒラギノ明朝 ProN W3"/>
                  <a:cs typeface="ヒラギノ明朝 ProN W3"/>
                </a:rPr>
                <a:t>墓地、</a:t>
              </a:r>
              <a:endParaRPr lang="en-US" altLang="ja-JP" sz="2400" dirty="0" smtClean="0">
                <a:solidFill>
                  <a:schemeClr val="bg1"/>
                </a:solidFill>
                <a:latin typeface="ヒラギノ明朝 ProN W3"/>
                <a:ea typeface="ヒラギノ明朝 ProN W3"/>
                <a:cs typeface="ヒラギノ明朝 ProN W3"/>
              </a:endParaRPr>
            </a:p>
            <a:p>
              <a:r>
                <a:rPr lang="ja-JP" altLang="en-US" sz="2400" dirty="0" smtClean="0">
                  <a:solidFill>
                    <a:schemeClr val="bg1"/>
                  </a:solidFill>
                  <a:latin typeface="ヒラギノ明朝 ProN W3"/>
                  <a:ea typeface="ヒラギノ明朝 ProN W3"/>
                  <a:cs typeface="ヒラギノ明朝 ProN W3"/>
                </a:rPr>
                <a:t>行こう</a:t>
              </a:r>
              <a:r>
                <a:rPr kumimoji="1" lang="ja-JP" altLang="en-US" sz="2400" dirty="0" smtClean="0">
                  <a:solidFill>
                    <a:schemeClr val="bg1"/>
                  </a:solidFill>
                  <a:latin typeface="ヒラギノ明朝 ProN W3"/>
                  <a:ea typeface="ヒラギノ明朝 ProN W3"/>
                  <a:cs typeface="ヒラギノ明朝 ProN W3"/>
                </a:rPr>
                <a:t>。</a:t>
              </a:r>
              <a:endParaRPr kumimoji="1" lang="ja-JP" altLang="en-US" sz="2400" dirty="0">
                <a:solidFill>
                  <a:schemeClr val="bg1"/>
                </a:solidFill>
                <a:latin typeface="ヒラギノ明朝 ProN W3"/>
                <a:ea typeface="ヒラギノ明朝 ProN W3"/>
                <a:cs typeface="ヒラギノ明朝 ProN W3"/>
              </a:endParaRPr>
            </a:p>
          </p:txBody>
        </p:sp>
        <p:cxnSp>
          <p:nvCxnSpPr>
            <p:cNvPr id="5" name="直線コネクタ 4"/>
            <p:cNvCxnSpPr/>
            <p:nvPr/>
          </p:nvCxnSpPr>
          <p:spPr>
            <a:xfrm>
              <a:off x="116234" y="4949147"/>
              <a:ext cx="0" cy="178111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9" name="直線コネクタ 8"/>
            <p:cNvCxnSpPr/>
            <p:nvPr/>
          </p:nvCxnSpPr>
          <p:spPr>
            <a:xfrm>
              <a:off x="1346466" y="4949147"/>
              <a:ext cx="0" cy="178111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grpSp>
      <p:sp>
        <p:nvSpPr>
          <p:cNvPr id="10" name="スライド番号プレースホルダー 9"/>
          <p:cNvSpPr>
            <a:spLocks noGrp="1"/>
          </p:cNvSpPr>
          <p:nvPr>
            <p:ph type="sldNum" sz="quarter" idx="12"/>
          </p:nvPr>
        </p:nvSpPr>
        <p:spPr/>
        <p:txBody>
          <a:bodyPr/>
          <a:lstStyle/>
          <a:p>
            <a:fld id="{61F6FC56-51BB-EE4A-AA11-EB67CBAEB284}" type="slidenum">
              <a:rPr kumimoji="1" lang="ja-JP" altLang="en-US" smtClean="0"/>
              <a:t>55</a:t>
            </a:fld>
            <a:endParaRPr kumimoji="1" lang="ja-JP" altLang="en-US"/>
          </a:p>
        </p:txBody>
      </p:sp>
    </p:spTree>
    <p:extLst>
      <p:ext uri="{BB962C8B-B14F-4D97-AF65-F5344CB8AC3E}">
        <p14:creationId xmlns:p14="http://schemas.microsoft.com/office/powerpoint/2010/main" val="979153604"/>
      </p:ext>
    </p:extLst>
  </p:cSld>
  <p:clrMapOvr>
    <a:masterClrMapping/>
  </p:clrMapOvr>
  <mc:AlternateContent xmlns:mc="http://schemas.openxmlformats.org/markup-compatibility/2006" xmlns:p14="http://schemas.microsoft.com/office/powerpoint/2010/main">
    <mc:Choice Requires="p14">
      <p:transition spd="slow" p14:dur="2000" advTm="10786"/>
    </mc:Choice>
    <mc:Fallback xmlns="">
      <p:transition xmlns:p14="http://schemas.microsoft.com/office/powerpoint/2010/main" spd="slow" advTm="1078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7" fill="remove"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0" objId="2"/>
      </p14:showEvtLst>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コンテンツ プレースホルダー 3" descr="IMG_9998.JPG"/>
          <p:cNvPicPr>
            <a:picLocks noChangeAspect="1"/>
          </p:cNvPicPr>
          <p:nvPr/>
        </p:nvPicPr>
        <p:blipFill rotWithShape="1">
          <a:blip r:embed="rId3" cstate="print">
            <a:alphaModFix amt="57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7" name="角丸四角形 6"/>
          <p:cNvSpPr/>
          <p:nvPr/>
        </p:nvSpPr>
        <p:spPr>
          <a:xfrm>
            <a:off x="164625" y="4603656"/>
            <a:ext cx="8689813" cy="1251485"/>
          </a:xfrm>
          <a:prstGeom prst="round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角丸四角形 3"/>
          <p:cNvSpPr/>
          <p:nvPr/>
        </p:nvSpPr>
        <p:spPr>
          <a:xfrm>
            <a:off x="129348" y="1417638"/>
            <a:ext cx="8725090" cy="1251485"/>
          </a:xfrm>
          <a:prstGeom prst="round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t>v</a:t>
            </a:r>
            <a:endParaRPr kumimoji="1" lang="ja-JP" altLang="en-US" dirty="0"/>
          </a:p>
        </p:txBody>
      </p:sp>
      <p:sp>
        <p:nvSpPr>
          <p:cNvPr id="2" name="タイトル 1"/>
          <p:cNvSpPr>
            <a:spLocks noGrp="1"/>
          </p:cNvSpPr>
          <p:nvPr>
            <p:ph type="title"/>
          </p:nvPr>
        </p:nvSpPr>
        <p:spPr/>
        <p:txBody>
          <a:bodyPr/>
          <a:lstStyle/>
          <a:p>
            <a:r>
              <a:rPr kumimoji="1" lang="ja-JP" altLang="en-US" dirty="0" smtClean="0"/>
              <a:t>未来構想</a:t>
            </a:r>
            <a:endParaRPr kumimoji="1" lang="ja-JP" altLang="en-US" dirty="0"/>
          </a:p>
        </p:txBody>
      </p:sp>
      <p:sp>
        <p:nvSpPr>
          <p:cNvPr id="3" name="コンテンツ プレースホルダー 2"/>
          <p:cNvSpPr>
            <a:spLocks noGrp="1"/>
          </p:cNvSpPr>
          <p:nvPr>
            <p:ph idx="1"/>
          </p:nvPr>
        </p:nvSpPr>
        <p:spPr>
          <a:xfrm>
            <a:off x="207150" y="4873845"/>
            <a:ext cx="8725090" cy="1213684"/>
          </a:xfrm>
        </p:spPr>
        <p:txBody>
          <a:bodyPr>
            <a:noAutofit/>
          </a:bodyPr>
          <a:lstStyle/>
          <a:p>
            <a:pPr marL="0" indent="0">
              <a:buNone/>
            </a:pPr>
            <a:r>
              <a:rPr kumimoji="1" lang="ja-JP" altLang="en-US" dirty="0" smtClean="0">
                <a:solidFill>
                  <a:schemeClr val="bg1"/>
                </a:solidFill>
              </a:rPr>
              <a:t>ゆりかごから墓場まで　</a:t>
            </a:r>
            <a:r>
              <a:rPr lang="ja-JP" altLang="en-US" dirty="0" smtClean="0">
                <a:solidFill>
                  <a:schemeClr val="bg1"/>
                </a:solidFill>
              </a:rPr>
              <a:t>住み続けたい</a:t>
            </a:r>
            <a:r>
              <a:rPr kumimoji="1" lang="ja-JP" altLang="en-US" dirty="0" smtClean="0">
                <a:solidFill>
                  <a:schemeClr val="bg1"/>
                </a:solidFill>
              </a:rPr>
              <a:t>まち　つくば</a:t>
            </a:r>
            <a:endParaRPr kumimoji="1" lang="en-US" altLang="ja-JP" dirty="0" smtClean="0">
              <a:solidFill>
                <a:schemeClr val="bg1"/>
              </a:solidFill>
            </a:endParaRPr>
          </a:p>
        </p:txBody>
      </p:sp>
      <p:sp>
        <p:nvSpPr>
          <p:cNvPr id="5" name="テキスト ボックス 4"/>
          <p:cNvSpPr txBox="1"/>
          <p:nvPr/>
        </p:nvSpPr>
        <p:spPr>
          <a:xfrm>
            <a:off x="457200" y="1728379"/>
            <a:ext cx="8110514" cy="646331"/>
          </a:xfrm>
          <a:prstGeom prst="rect">
            <a:avLst/>
          </a:prstGeom>
          <a:noFill/>
        </p:spPr>
        <p:txBody>
          <a:bodyPr wrap="none" rtlCol="0">
            <a:spAutoFit/>
          </a:bodyPr>
          <a:lstStyle/>
          <a:p>
            <a:r>
              <a:rPr lang="ja-JP" altLang="en-US" sz="3600" dirty="0" smtClean="0"/>
              <a:t>住んで</a:t>
            </a:r>
            <a:r>
              <a:rPr lang="ja-JP" altLang="en-US" sz="3600" dirty="0"/>
              <a:t>みたい　住み続けたいまち　</a:t>
            </a:r>
            <a:r>
              <a:rPr lang="ja-JP" altLang="en-US" sz="3600" dirty="0" smtClean="0"/>
              <a:t>つくば</a:t>
            </a:r>
            <a:endParaRPr lang="en-US" altLang="ja-JP" sz="3600" dirty="0"/>
          </a:p>
        </p:txBody>
      </p:sp>
      <p:sp>
        <p:nvSpPr>
          <p:cNvPr id="6" name="下矢印 5"/>
          <p:cNvSpPr/>
          <p:nvPr/>
        </p:nvSpPr>
        <p:spPr>
          <a:xfrm>
            <a:off x="3654006" y="2885566"/>
            <a:ext cx="1785072" cy="1485725"/>
          </a:xfrm>
          <a:prstGeom prst="downArrow">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129348" y="4468135"/>
            <a:ext cx="8802892" cy="1528573"/>
          </a:xfrm>
          <a:prstGeom prst="roundRect">
            <a:avLst/>
          </a:prstGeom>
          <a:noFill/>
          <a:ln w="38100">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0" y="0"/>
            <a:ext cx="9144000" cy="6858000"/>
          </a:xfrm>
          <a:prstGeom prst="rect">
            <a:avLst/>
          </a:prstGeom>
          <a:solidFill>
            <a:schemeClr val="accent5">
              <a:lumMod val="20000"/>
              <a:lumOff val="80000"/>
              <a:alpha val="9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284665" y="2450232"/>
            <a:ext cx="8565165" cy="1754327"/>
          </a:xfrm>
          <a:prstGeom prst="rect">
            <a:avLst/>
          </a:prstGeom>
          <a:noFill/>
        </p:spPr>
        <p:txBody>
          <a:bodyPr wrap="none" lIns="91440" tIns="45720" rIns="91440" bIns="45720">
            <a:spAutoFit/>
          </a:bodyPr>
          <a:lstStyle/>
          <a:p>
            <a:pPr algn="ctr"/>
            <a:r>
              <a:rPr lang="ja-JP" altLang="en-US" sz="5400" b="1" spc="50" dirty="0" smtClean="0">
                <a:ln w="12700" cmpd="sng">
                  <a:solidFill>
                    <a:schemeClr val="accent6">
                      <a:satMod val="120000"/>
                      <a:shade val="80000"/>
                    </a:schemeClr>
                  </a:solidFill>
                  <a:prstDash val="solid"/>
                </a:ln>
                <a:solidFill>
                  <a:schemeClr val="accent6">
                    <a:lumMod val="75000"/>
                  </a:schemeClr>
                </a:solidFill>
                <a:effectLst>
                  <a:glow rad="53100">
                    <a:schemeClr val="accent6">
                      <a:satMod val="180000"/>
                      <a:alpha val="30000"/>
                    </a:schemeClr>
                  </a:glow>
                </a:effectLst>
                <a:latin typeface="ヒラギノ角ゴ StdN W8"/>
                <a:ea typeface="ヒラギノ角ゴ StdN W8"/>
                <a:cs typeface="ヒラギノ角ゴ StdN W8"/>
              </a:rPr>
              <a:t>つくばで</a:t>
            </a:r>
            <a:endParaRPr lang="en-US" altLang="ja-JP" sz="5400" b="1" spc="50" dirty="0" smtClean="0">
              <a:ln w="12700" cmpd="sng">
                <a:solidFill>
                  <a:schemeClr val="accent6">
                    <a:satMod val="120000"/>
                    <a:shade val="80000"/>
                  </a:schemeClr>
                </a:solidFill>
                <a:prstDash val="solid"/>
              </a:ln>
              <a:solidFill>
                <a:schemeClr val="accent6">
                  <a:lumMod val="75000"/>
                </a:schemeClr>
              </a:solidFill>
              <a:effectLst>
                <a:glow rad="53100">
                  <a:schemeClr val="accent6">
                    <a:satMod val="180000"/>
                    <a:alpha val="30000"/>
                  </a:schemeClr>
                </a:glow>
              </a:effectLst>
              <a:latin typeface="ヒラギノ角ゴ StdN W8"/>
              <a:ea typeface="ヒラギノ角ゴ StdN W8"/>
              <a:cs typeface="ヒラギノ角ゴ StdN W8"/>
            </a:endParaRPr>
          </a:p>
          <a:p>
            <a:pPr algn="ctr"/>
            <a:r>
              <a:rPr lang="ja-JP" altLang="en-US" sz="5400" b="1" spc="50" dirty="0" smtClean="0">
                <a:ln w="12700" cmpd="sng">
                  <a:solidFill>
                    <a:schemeClr val="accent6">
                      <a:satMod val="120000"/>
                      <a:shade val="80000"/>
                    </a:schemeClr>
                  </a:solidFill>
                  <a:prstDash val="solid"/>
                </a:ln>
                <a:solidFill>
                  <a:schemeClr val="accent6">
                    <a:lumMod val="75000"/>
                  </a:schemeClr>
                </a:solidFill>
                <a:effectLst>
                  <a:glow rad="53100">
                    <a:schemeClr val="accent6">
                      <a:satMod val="180000"/>
                      <a:alpha val="30000"/>
                    </a:schemeClr>
                  </a:glow>
                </a:effectLst>
                <a:latin typeface="ヒラギノ角ゴ StdN W8"/>
                <a:ea typeface="ヒラギノ角ゴ StdN W8"/>
                <a:cs typeface="ヒラギノ角ゴ StdN W8"/>
              </a:rPr>
              <a:t>豊かな人生を生きていこう</a:t>
            </a:r>
            <a:endParaRPr lang="ja-JP" altLang="en-US" sz="5400" b="1" spc="50" dirty="0">
              <a:ln w="12700" cmpd="sng">
                <a:solidFill>
                  <a:schemeClr val="accent6">
                    <a:satMod val="120000"/>
                    <a:shade val="80000"/>
                  </a:schemeClr>
                </a:solidFill>
                <a:prstDash val="solid"/>
              </a:ln>
              <a:solidFill>
                <a:schemeClr val="accent6">
                  <a:lumMod val="75000"/>
                </a:schemeClr>
              </a:solidFill>
              <a:effectLst>
                <a:glow rad="53100">
                  <a:schemeClr val="accent6">
                    <a:satMod val="180000"/>
                    <a:alpha val="30000"/>
                  </a:schemeClr>
                </a:glow>
              </a:effectLst>
              <a:latin typeface="ヒラギノ角ゴ StdN W8"/>
              <a:ea typeface="ヒラギノ角ゴ StdN W8"/>
              <a:cs typeface="ヒラギノ角ゴ StdN W8"/>
            </a:endParaRPr>
          </a:p>
        </p:txBody>
      </p:sp>
      <p:sp>
        <p:nvSpPr>
          <p:cNvPr id="12" name="スライド番号プレースホルダー 11"/>
          <p:cNvSpPr>
            <a:spLocks noGrp="1"/>
          </p:cNvSpPr>
          <p:nvPr>
            <p:ph type="sldNum" sz="quarter" idx="12"/>
          </p:nvPr>
        </p:nvSpPr>
        <p:spPr/>
        <p:txBody>
          <a:bodyPr/>
          <a:lstStyle/>
          <a:p>
            <a:fld id="{61F6FC56-51BB-EE4A-AA11-EB67CBAEB284}" type="slidenum">
              <a:rPr kumimoji="1" lang="ja-JP" altLang="en-US" smtClean="0"/>
              <a:t>56</a:t>
            </a:fld>
            <a:endParaRPr kumimoji="1" lang="ja-JP" altLang="en-US"/>
          </a:p>
        </p:txBody>
      </p:sp>
    </p:spTree>
    <p:extLst>
      <p:ext uri="{BB962C8B-B14F-4D97-AF65-F5344CB8AC3E}">
        <p14:creationId xmlns:p14="http://schemas.microsoft.com/office/powerpoint/2010/main" val="1791674708"/>
      </p:ext>
    </p:extLst>
  </p:cSld>
  <p:clrMapOvr>
    <a:masterClrMapping/>
  </p:clrMapOvr>
  <mc:AlternateContent xmlns:mc="http://schemas.openxmlformats.org/markup-compatibility/2006" xmlns:p14="http://schemas.microsoft.com/office/powerpoint/2010/main">
    <mc:Choice Requires="p14">
      <p:transition spd="slow" p14:dur="2000" advTm="15047"/>
    </mc:Choice>
    <mc:Fallback xmlns="">
      <p:transition xmlns:p14="http://schemas.microsoft.com/office/powerpoint/2010/main" spd="slow" advTm="1504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3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3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コンテンツ プレースホルダー 3" descr="IMG_9998.JPG"/>
          <p:cNvPicPr>
            <a:picLocks noGrp="1" noChangeAspect="1"/>
          </p:cNvPicPr>
          <p:nvPr>
            <p:ph idx="1"/>
          </p:nvPr>
        </p:nvPicPr>
        <p:blipFill rotWithShape="1">
          <a:blip r:embed="rId2" cstate="print">
            <a:alphaModFix amt="30000"/>
            <a:extLst>
              <a:ext uri="{28A0092B-C50C-407E-A947-70E740481C1C}">
                <a14:useLocalDpi xmlns:a14="http://schemas.microsoft.com/office/drawing/2010/main"/>
              </a:ext>
            </a:extLst>
          </a:blip>
          <a:srcRect/>
          <a:stretch/>
        </p:blipFill>
        <p:spPr>
          <a:xfrm>
            <a:off x="0" y="0"/>
            <a:ext cx="9144000" cy="6858000"/>
          </a:xfrm>
        </p:spPr>
      </p:pic>
      <p:sp>
        <p:nvSpPr>
          <p:cNvPr id="2" name="タイトル 1"/>
          <p:cNvSpPr>
            <a:spLocks noGrp="1"/>
          </p:cNvSpPr>
          <p:nvPr>
            <p:ph type="title"/>
          </p:nvPr>
        </p:nvSpPr>
        <p:spPr>
          <a:xfrm>
            <a:off x="457200" y="274638"/>
            <a:ext cx="8229600" cy="639246"/>
          </a:xfrm>
        </p:spPr>
        <p:txBody>
          <a:bodyPr>
            <a:normAutofit fontScale="90000"/>
          </a:bodyPr>
          <a:lstStyle/>
          <a:p>
            <a:r>
              <a:rPr kumimoji="1" lang="ja-JP" altLang="en-US" dirty="0" smtClean="0"/>
              <a:t>謝辞</a:t>
            </a:r>
            <a:endParaRPr kumimoji="1" lang="ja-JP" altLang="en-US" dirty="0"/>
          </a:p>
        </p:txBody>
      </p:sp>
      <p:sp>
        <p:nvSpPr>
          <p:cNvPr id="4" name="正方形/長方形 3"/>
          <p:cNvSpPr/>
          <p:nvPr/>
        </p:nvSpPr>
        <p:spPr>
          <a:xfrm>
            <a:off x="457200" y="2473631"/>
            <a:ext cx="8229600" cy="1202609"/>
          </a:xfrm>
          <a:prstGeom prst="rect">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867354" y="2980010"/>
            <a:ext cx="184666" cy="369332"/>
          </a:xfrm>
          <a:prstGeom prst="rect">
            <a:avLst/>
          </a:prstGeom>
          <a:noFill/>
        </p:spPr>
        <p:txBody>
          <a:bodyPr wrap="none" rtlCol="0">
            <a:spAutoFit/>
          </a:bodyPr>
          <a:lstStyle/>
          <a:p>
            <a:endParaRPr kumimoji="1" lang="ja-JP" altLang="en-US" dirty="0"/>
          </a:p>
        </p:txBody>
      </p:sp>
      <p:sp>
        <p:nvSpPr>
          <p:cNvPr id="8" name="テキスト ボックス 7"/>
          <p:cNvSpPr txBox="1"/>
          <p:nvPr/>
        </p:nvSpPr>
        <p:spPr>
          <a:xfrm>
            <a:off x="457200" y="2475911"/>
            <a:ext cx="8229600" cy="1200329"/>
          </a:xfrm>
          <a:prstGeom prst="rect">
            <a:avLst/>
          </a:prstGeom>
          <a:noFill/>
        </p:spPr>
        <p:txBody>
          <a:bodyPr wrap="square" rtlCol="0">
            <a:spAutoFit/>
          </a:bodyPr>
          <a:lstStyle/>
          <a:p>
            <a:r>
              <a:rPr lang="en-US" altLang="ja-JP" dirty="0">
                <a:solidFill>
                  <a:srgbClr val="000000"/>
                </a:solidFill>
              </a:rPr>
              <a:t>A</a:t>
            </a:r>
            <a:r>
              <a:rPr lang="ja-JP" altLang="en-US" dirty="0" smtClean="0">
                <a:solidFill>
                  <a:srgbClr val="000000"/>
                </a:solidFill>
              </a:rPr>
              <a:t>霊園 </a:t>
            </a:r>
            <a:r>
              <a:rPr lang="ja-JP" altLang="en-US" dirty="0" smtClean="0">
                <a:solidFill>
                  <a:srgbClr val="000000"/>
                </a:solidFill>
              </a:rPr>
              <a:t>　　　　　　　　</a:t>
            </a:r>
            <a:endParaRPr lang="en-US" altLang="ja-JP" dirty="0" smtClean="0">
              <a:solidFill>
                <a:srgbClr val="000000"/>
              </a:solidFill>
            </a:endParaRPr>
          </a:p>
          <a:p>
            <a:r>
              <a:rPr lang="en-US" altLang="ja-JP" dirty="0">
                <a:solidFill>
                  <a:srgbClr val="000000"/>
                </a:solidFill>
              </a:rPr>
              <a:t>B</a:t>
            </a:r>
            <a:r>
              <a:rPr lang="ja-JP" altLang="en-US" dirty="0" smtClean="0">
                <a:solidFill>
                  <a:srgbClr val="000000"/>
                </a:solidFill>
              </a:rPr>
              <a:t>霊園</a:t>
            </a:r>
            <a:r>
              <a:rPr lang="ja-JP" altLang="en-US" dirty="0" smtClean="0">
                <a:solidFill>
                  <a:srgbClr val="000000"/>
                </a:solidFill>
              </a:rPr>
              <a:t>　　　　　　　　</a:t>
            </a:r>
            <a:endParaRPr lang="en-US" altLang="ja-JP" dirty="0">
              <a:solidFill>
                <a:srgbClr val="000000"/>
              </a:solidFill>
            </a:endParaRPr>
          </a:p>
          <a:p>
            <a:r>
              <a:rPr lang="ja-JP" altLang="en-US" dirty="0" smtClean="0">
                <a:solidFill>
                  <a:srgbClr val="000000"/>
                </a:solidFill>
              </a:rPr>
              <a:t>墓地情報センター</a:t>
            </a:r>
            <a:r>
              <a:rPr lang="ja-JP" altLang="ja-JP" dirty="0">
                <a:solidFill>
                  <a:srgbClr val="000000"/>
                </a:solidFill>
              </a:rPr>
              <a:t>　</a:t>
            </a:r>
            <a:r>
              <a:rPr lang="ja-JP" altLang="en-US" dirty="0" smtClean="0">
                <a:solidFill>
                  <a:srgbClr val="000000"/>
                </a:solidFill>
              </a:rPr>
              <a:t>　　</a:t>
            </a:r>
            <a:endParaRPr lang="en-US" altLang="ja-JP" dirty="0">
              <a:solidFill>
                <a:srgbClr val="000000"/>
              </a:solidFill>
            </a:endParaRPr>
          </a:p>
          <a:p>
            <a:r>
              <a:rPr lang="ja-JP" altLang="en-US" dirty="0" smtClean="0">
                <a:solidFill>
                  <a:srgbClr val="000000"/>
                </a:solidFill>
              </a:rPr>
              <a:t>その他ヒアリング調査にご協力いただいた霊園のみなさま</a:t>
            </a:r>
            <a:endParaRPr lang="en-US" altLang="ja-JP" dirty="0">
              <a:solidFill>
                <a:srgbClr val="000000"/>
              </a:solidFill>
            </a:endParaRPr>
          </a:p>
        </p:txBody>
      </p:sp>
      <p:sp>
        <p:nvSpPr>
          <p:cNvPr id="9" name="テキスト ボックス 8"/>
          <p:cNvSpPr txBox="1"/>
          <p:nvPr/>
        </p:nvSpPr>
        <p:spPr>
          <a:xfrm>
            <a:off x="7168931" y="2475911"/>
            <a:ext cx="1517869" cy="923330"/>
          </a:xfrm>
          <a:prstGeom prst="rect">
            <a:avLst/>
          </a:prstGeom>
          <a:noFill/>
        </p:spPr>
        <p:txBody>
          <a:bodyPr wrap="square" rtlCol="0">
            <a:spAutoFit/>
          </a:bodyPr>
          <a:lstStyle/>
          <a:p>
            <a:pPr algn="r"/>
            <a:r>
              <a:rPr lang="ja-JP" altLang="en-US" dirty="0" smtClean="0">
                <a:solidFill>
                  <a:srgbClr val="000000"/>
                </a:solidFill>
              </a:rPr>
              <a:t> </a:t>
            </a:r>
            <a:r>
              <a:rPr lang="ja-JP" altLang="en-US" dirty="0" smtClean="0">
                <a:solidFill>
                  <a:srgbClr val="000000"/>
                </a:solidFill>
              </a:rPr>
              <a:t>社長</a:t>
            </a:r>
            <a:endParaRPr lang="en-US" altLang="ja-JP" dirty="0" smtClean="0">
              <a:solidFill>
                <a:srgbClr val="000000"/>
              </a:solidFill>
            </a:endParaRPr>
          </a:p>
          <a:p>
            <a:pPr algn="r"/>
            <a:r>
              <a:rPr lang="ja-JP" altLang="en-US" dirty="0" smtClean="0">
                <a:solidFill>
                  <a:srgbClr val="000000"/>
                </a:solidFill>
              </a:rPr>
              <a:t>社長</a:t>
            </a:r>
            <a:endParaRPr lang="en-US" altLang="ja-JP" dirty="0" smtClean="0">
              <a:solidFill>
                <a:srgbClr val="000000"/>
              </a:solidFill>
            </a:endParaRPr>
          </a:p>
          <a:p>
            <a:pPr algn="r"/>
            <a:r>
              <a:rPr lang="ja-JP" altLang="en-US" dirty="0" smtClean="0">
                <a:solidFill>
                  <a:srgbClr val="000000"/>
                </a:solidFill>
              </a:rPr>
              <a:t>矢部</a:t>
            </a:r>
            <a:r>
              <a:rPr lang="en-US" altLang="ja-JP" dirty="0" smtClean="0">
                <a:solidFill>
                  <a:srgbClr val="000000"/>
                </a:solidFill>
              </a:rPr>
              <a:t> </a:t>
            </a:r>
            <a:r>
              <a:rPr lang="ja-JP" altLang="en-US" dirty="0" smtClean="0">
                <a:solidFill>
                  <a:srgbClr val="000000"/>
                </a:solidFill>
              </a:rPr>
              <a:t>裕也 様</a:t>
            </a:r>
            <a:endParaRPr lang="en-US" altLang="ja-JP" dirty="0" smtClean="0">
              <a:solidFill>
                <a:srgbClr val="000000"/>
              </a:solidFill>
            </a:endParaRPr>
          </a:p>
        </p:txBody>
      </p:sp>
      <p:sp>
        <p:nvSpPr>
          <p:cNvPr id="11" name="テキスト ボックス 10"/>
          <p:cNvSpPr txBox="1"/>
          <p:nvPr/>
        </p:nvSpPr>
        <p:spPr>
          <a:xfrm>
            <a:off x="867354" y="3463868"/>
            <a:ext cx="184666" cy="369332"/>
          </a:xfrm>
          <a:prstGeom prst="rect">
            <a:avLst/>
          </a:prstGeom>
          <a:noFill/>
        </p:spPr>
        <p:txBody>
          <a:bodyPr wrap="none" rtlCol="0">
            <a:spAutoFit/>
          </a:bodyPr>
          <a:lstStyle/>
          <a:p>
            <a:endParaRPr kumimoji="1" lang="ja-JP" altLang="en-US" dirty="0"/>
          </a:p>
        </p:txBody>
      </p:sp>
      <p:sp>
        <p:nvSpPr>
          <p:cNvPr id="15" name="正方形/長方形 14"/>
          <p:cNvSpPr/>
          <p:nvPr/>
        </p:nvSpPr>
        <p:spPr>
          <a:xfrm>
            <a:off x="457200" y="3830920"/>
            <a:ext cx="8229600" cy="691045"/>
          </a:xfrm>
          <a:prstGeom prst="rect">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867354" y="4337299"/>
            <a:ext cx="184666" cy="369332"/>
          </a:xfrm>
          <a:prstGeom prst="rect">
            <a:avLst/>
          </a:prstGeom>
          <a:noFill/>
        </p:spPr>
        <p:txBody>
          <a:bodyPr wrap="none" rtlCol="0">
            <a:spAutoFit/>
          </a:bodyPr>
          <a:lstStyle/>
          <a:p>
            <a:endParaRPr kumimoji="1" lang="ja-JP" altLang="en-US" dirty="0"/>
          </a:p>
        </p:txBody>
      </p:sp>
      <p:sp>
        <p:nvSpPr>
          <p:cNvPr id="17" name="テキスト ボックス 16"/>
          <p:cNvSpPr txBox="1"/>
          <p:nvPr/>
        </p:nvSpPr>
        <p:spPr>
          <a:xfrm>
            <a:off x="457200" y="3833200"/>
            <a:ext cx="6450653" cy="369332"/>
          </a:xfrm>
          <a:prstGeom prst="rect">
            <a:avLst/>
          </a:prstGeom>
          <a:noFill/>
        </p:spPr>
        <p:txBody>
          <a:bodyPr wrap="square" rtlCol="0">
            <a:spAutoFit/>
          </a:bodyPr>
          <a:lstStyle/>
          <a:p>
            <a:r>
              <a:rPr lang="en-US" altLang="en-US" dirty="0" smtClean="0">
                <a:solidFill>
                  <a:srgbClr val="000000"/>
                </a:solidFill>
              </a:rPr>
              <a:t>アンケート協力</a:t>
            </a:r>
            <a:endParaRPr lang="en-US" altLang="ja-JP" dirty="0" smtClean="0">
              <a:solidFill>
                <a:srgbClr val="000000"/>
              </a:solidFill>
            </a:endParaRPr>
          </a:p>
        </p:txBody>
      </p:sp>
      <p:sp>
        <p:nvSpPr>
          <p:cNvPr id="19" name="テキスト ボックス 18"/>
          <p:cNvSpPr txBox="1"/>
          <p:nvPr/>
        </p:nvSpPr>
        <p:spPr>
          <a:xfrm>
            <a:off x="457200" y="4152633"/>
            <a:ext cx="8229600" cy="369332"/>
          </a:xfrm>
          <a:prstGeom prst="rect">
            <a:avLst/>
          </a:prstGeom>
          <a:noFill/>
        </p:spPr>
        <p:txBody>
          <a:bodyPr wrap="square" rtlCol="0">
            <a:spAutoFit/>
          </a:bodyPr>
          <a:lstStyle/>
          <a:p>
            <a:pPr algn="r"/>
            <a:r>
              <a:rPr lang="ja-JP" altLang="en-US" dirty="0" smtClean="0">
                <a:solidFill>
                  <a:srgbClr val="000000"/>
                </a:solidFill>
              </a:rPr>
              <a:t>　アンケートにご協力いただいた学生のみなさま</a:t>
            </a:r>
            <a:endParaRPr lang="en-US" altLang="ja-JP" dirty="0" smtClean="0">
              <a:solidFill>
                <a:srgbClr val="000000"/>
              </a:solidFill>
            </a:endParaRPr>
          </a:p>
        </p:txBody>
      </p:sp>
      <p:sp>
        <p:nvSpPr>
          <p:cNvPr id="20" name="正方形/長方形 19"/>
          <p:cNvSpPr/>
          <p:nvPr/>
        </p:nvSpPr>
        <p:spPr>
          <a:xfrm>
            <a:off x="457200" y="5924985"/>
            <a:ext cx="8229600" cy="691045"/>
          </a:xfrm>
          <a:prstGeom prst="rect">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867354" y="6431364"/>
            <a:ext cx="184666" cy="369332"/>
          </a:xfrm>
          <a:prstGeom prst="rect">
            <a:avLst/>
          </a:prstGeom>
          <a:noFill/>
        </p:spPr>
        <p:txBody>
          <a:bodyPr wrap="none" rtlCol="0">
            <a:spAutoFit/>
          </a:bodyPr>
          <a:lstStyle/>
          <a:p>
            <a:endParaRPr kumimoji="1" lang="ja-JP" altLang="en-US" dirty="0"/>
          </a:p>
        </p:txBody>
      </p:sp>
      <p:sp>
        <p:nvSpPr>
          <p:cNvPr id="22" name="テキスト ボックス 21"/>
          <p:cNvSpPr txBox="1"/>
          <p:nvPr/>
        </p:nvSpPr>
        <p:spPr>
          <a:xfrm>
            <a:off x="457200" y="5927265"/>
            <a:ext cx="6450653" cy="369332"/>
          </a:xfrm>
          <a:prstGeom prst="rect">
            <a:avLst/>
          </a:prstGeom>
          <a:noFill/>
        </p:spPr>
        <p:txBody>
          <a:bodyPr wrap="square" rtlCol="0">
            <a:spAutoFit/>
          </a:bodyPr>
          <a:lstStyle/>
          <a:p>
            <a:r>
              <a:rPr lang="ja-JP" altLang="en-US" dirty="0" smtClean="0">
                <a:solidFill>
                  <a:srgbClr val="000000"/>
                </a:solidFill>
              </a:rPr>
              <a:t>森</a:t>
            </a:r>
            <a:r>
              <a:rPr lang="en-US" altLang="ja-JP" dirty="0" smtClean="0">
                <a:solidFill>
                  <a:srgbClr val="000000"/>
                </a:solidFill>
              </a:rPr>
              <a:t> </a:t>
            </a:r>
            <a:r>
              <a:rPr lang="ja-JP" altLang="en-US" dirty="0" smtClean="0">
                <a:solidFill>
                  <a:srgbClr val="000000"/>
                </a:solidFill>
              </a:rPr>
              <a:t>英高</a:t>
            </a:r>
            <a:r>
              <a:rPr lang="en-US" altLang="ja-JP" dirty="0" smtClean="0">
                <a:solidFill>
                  <a:srgbClr val="000000"/>
                </a:solidFill>
              </a:rPr>
              <a:t> </a:t>
            </a:r>
            <a:r>
              <a:rPr lang="ja-JP" altLang="en-US" dirty="0" smtClean="0">
                <a:solidFill>
                  <a:srgbClr val="000000"/>
                </a:solidFill>
              </a:rPr>
              <a:t>様</a:t>
            </a:r>
            <a:endParaRPr lang="en-US" altLang="ja-JP" dirty="0" smtClean="0">
              <a:solidFill>
                <a:srgbClr val="000000"/>
              </a:solidFill>
            </a:endParaRPr>
          </a:p>
        </p:txBody>
      </p:sp>
      <p:sp>
        <p:nvSpPr>
          <p:cNvPr id="24" name="テキスト ボックス 23"/>
          <p:cNvSpPr txBox="1"/>
          <p:nvPr/>
        </p:nvSpPr>
        <p:spPr>
          <a:xfrm>
            <a:off x="457200" y="6246698"/>
            <a:ext cx="8229600" cy="369332"/>
          </a:xfrm>
          <a:prstGeom prst="rect">
            <a:avLst/>
          </a:prstGeom>
          <a:noFill/>
        </p:spPr>
        <p:txBody>
          <a:bodyPr wrap="square" rtlCol="0">
            <a:spAutoFit/>
          </a:bodyPr>
          <a:lstStyle/>
          <a:p>
            <a:r>
              <a:rPr lang="ja-JP" altLang="en-US" dirty="0" smtClean="0">
                <a:solidFill>
                  <a:srgbClr val="000000"/>
                </a:solidFill>
              </a:rPr>
              <a:t>近未来計画学研究室のみなさま</a:t>
            </a:r>
            <a:endParaRPr lang="en-US" altLang="ja-JP" dirty="0" smtClean="0">
              <a:solidFill>
                <a:srgbClr val="000000"/>
              </a:solidFill>
            </a:endParaRPr>
          </a:p>
        </p:txBody>
      </p:sp>
      <p:sp>
        <p:nvSpPr>
          <p:cNvPr id="25" name="正方形/長方形 24"/>
          <p:cNvSpPr/>
          <p:nvPr/>
        </p:nvSpPr>
        <p:spPr>
          <a:xfrm>
            <a:off x="457200" y="4703302"/>
            <a:ext cx="8229600" cy="1027833"/>
          </a:xfrm>
          <a:prstGeom prst="rect">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867354" y="5209681"/>
            <a:ext cx="184666" cy="369332"/>
          </a:xfrm>
          <a:prstGeom prst="rect">
            <a:avLst/>
          </a:prstGeom>
          <a:noFill/>
        </p:spPr>
        <p:txBody>
          <a:bodyPr wrap="none" rtlCol="0">
            <a:spAutoFit/>
          </a:bodyPr>
          <a:lstStyle/>
          <a:p>
            <a:endParaRPr kumimoji="1" lang="ja-JP" altLang="en-US" dirty="0"/>
          </a:p>
        </p:txBody>
      </p:sp>
      <p:sp>
        <p:nvSpPr>
          <p:cNvPr id="27" name="テキスト ボックス 26"/>
          <p:cNvSpPr txBox="1"/>
          <p:nvPr/>
        </p:nvSpPr>
        <p:spPr>
          <a:xfrm>
            <a:off x="457200" y="4705582"/>
            <a:ext cx="6450653" cy="369332"/>
          </a:xfrm>
          <a:prstGeom prst="rect">
            <a:avLst/>
          </a:prstGeom>
          <a:noFill/>
        </p:spPr>
        <p:txBody>
          <a:bodyPr wrap="square" rtlCol="0">
            <a:spAutoFit/>
          </a:bodyPr>
          <a:lstStyle/>
          <a:p>
            <a:r>
              <a:rPr lang="ja-JP" altLang="en-US" dirty="0" smtClean="0">
                <a:solidFill>
                  <a:srgbClr val="000000"/>
                </a:solidFill>
              </a:rPr>
              <a:t>インタビュー協力</a:t>
            </a:r>
            <a:endParaRPr lang="en-US" altLang="ja-JP" dirty="0" smtClean="0">
              <a:solidFill>
                <a:srgbClr val="000000"/>
              </a:solidFill>
            </a:endParaRPr>
          </a:p>
        </p:txBody>
      </p:sp>
      <p:sp>
        <p:nvSpPr>
          <p:cNvPr id="28" name="テキスト ボックス 27"/>
          <p:cNvSpPr txBox="1"/>
          <p:nvPr/>
        </p:nvSpPr>
        <p:spPr>
          <a:xfrm>
            <a:off x="457200" y="5025015"/>
            <a:ext cx="8229600" cy="646331"/>
          </a:xfrm>
          <a:prstGeom prst="rect">
            <a:avLst/>
          </a:prstGeom>
          <a:noFill/>
        </p:spPr>
        <p:txBody>
          <a:bodyPr wrap="square" rtlCol="0">
            <a:spAutoFit/>
          </a:bodyPr>
          <a:lstStyle/>
          <a:p>
            <a:pPr algn="r"/>
            <a:r>
              <a:rPr lang="en-US" altLang="ja-JP" dirty="0" smtClean="0">
                <a:solidFill>
                  <a:srgbClr val="000000"/>
                </a:solidFill>
              </a:rPr>
              <a:t>A</a:t>
            </a:r>
            <a:r>
              <a:rPr lang="ja-JP" altLang="en-US" dirty="0" smtClean="0">
                <a:solidFill>
                  <a:srgbClr val="000000"/>
                </a:solidFill>
              </a:rPr>
              <a:t>霊園</a:t>
            </a:r>
            <a:r>
              <a:rPr lang="ja-JP" altLang="en-US" dirty="0" smtClean="0">
                <a:solidFill>
                  <a:srgbClr val="000000"/>
                </a:solidFill>
              </a:rPr>
              <a:t>来園者の方</a:t>
            </a:r>
            <a:endParaRPr lang="en-US" altLang="ja-JP" dirty="0" smtClean="0">
              <a:solidFill>
                <a:srgbClr val="000000"/>
              </a:solidFill>
            </a:endParaRPr>
          </a:p>
          <a:p>
            <a:pPr algn="r"/>
            <a:r>
              <a:rPr lang="ja-JP" altLang="en-US" dirty="0" smtClean="0">
                <a:solidFill>
                  <a:srgbClr val="000000"/>
                </a:solidFill>
              </a:rPr>
              <a:t>糸井川</a:t>
            </a:r>
            <a:r>
              <a:rPr lang="en-US" altLang="ja-JP" dirty="0" smtClean="0">
                <a:solidFill>
                  <a:srgbClr val="000000"/>
                </a:solidFill>
              </a:rPr>
              <a:t> </a:t>
            </a:r>
            <a:r>
              <a:rPr lang="ja-JP" altLang="en-US" dirty="0" smtClean="0">
                <a:solidFill>
                  <a:srgbClr val="000000"/>
                </a:solidFill>
              </a:rPr>
              <a:t>栄一</a:t>
            </a:r>
            <a:r>
              <a:rPr lang="en-US" altLang="ja-JP" dirty="0" smtClean="0">
                <a:solidFill>
                  <a:srgbClr val="000000"/>
                </a:solidFill>
              </a:rPr>
              <a:t> </a:t>
            </a:r>
            <a:r>
              <a:rPr lang="ja-JP" altLang="en-US" dirty="0" smtClean="0">
                <a:solidFill>
                  <a:srgbClr val="000000"/>
                </a:solidFill>
              </a:rPr>
              <a:t>先生、鈴木</a:t>
            </a:r>
            <a:r>
              <a:rPr lang="en-US" altLang="ja-JP" dirty="0" smtClean="0">
                <a:solidFill>
                  <a:srgbClr val="000000"/>
                </a:solidFill>
              </a:rPr>
              <a:t> </a:t>
            </a:r>
            <a:r>
              <a:rPr lang="ja-JP" altLang="en-US" dirty="0" smtClean="0">
                <a:solidFill>
                  <a:srgbClr val="000000"/>
                </a:solidFill>
              </a:rPr>
              <a:t>勉</a:t>
            </a:r>
            <a:r>
              <a:rPr lang="en-US" altLang="ja-JP" dirty="0" smtClean="0">
                <a:solidFill>
                  <a:srgbClr val="000000"/>
                </a:solidFill>
              </a:rPr>
              <a:t> </a:t>
            </a:r>
            <a:r>
              <a:rPr lang="ja-JP" altLang="en-US" dirty="0" smtClean="0">
                <a:solidFill>
                  <a:srgbClr val="000000"/>
                </a:solidFill>
              </a:rPr>
              <a:t>先生、谷口</a:t>
            </a:r>
            <a:r>
              <a:rPr lang="en-US" altLang="ja-JP" dirty="0" smtClean="0">
                <a:solidFill>
                  <a:srgbClr val="000000"/>
                </a:solidFill>
              </a:rPr>
              <a:t> </a:t>
            </a:r>
            <a:r>
              <a:rPr lang="ja-JP" altLang="en-US" dirty="0" smtClean="0">
                <a:solidFill>
                  <a:srgbClr val="000000"/>
                </a:solidFill>
              </a:rPr>
              <a:t>綾子</a:t>
            </a:r>
            <a:r>
              <a:rPr lang="en-US" altLang="ja-JP" dirty="0">
                <a:solidFill>
                  <a:srgbClr val="000000"/>
                </a:solidFill>
              </a:rPr>
              <a:t> </a:t>
            </a:r>
            <a:r>
              <a:rPr lang="ja-JP" altLang="en-US" dirty="0" smtClean="0">
                <a:solidFill>
                  <a:srgbClr val="000000"/>
                </a:solidFill>
              </a:rPr>
              <a:t>先生、吉野</a:t>
            </a:r>
            <a:r>
              <a:rPr lang="en-US" altLang="ja-JP" dirty="0" smtClean="0">
                <a:solidFill>
                  <a:srgbClr val="000000"/>
                </a:solidFill>
              </a:rPr>
              <a:t> </a:t>
            </a:r>
            <a:r>
              <a:rPr lang="ja-JP" altLang="en-US" dirty="0" smtClean="0">
                <a:solidFill>
                  <a:srgbClr val="000000"/>
                </a:solidFill>
              </a:rPr>
              <a:t>邦彦</a:t>
            </a:r>
            <a:r>
              <a:rPr lang="en-US" altLang="ja-JP" dirty="0" smtClean="0">
                <a:solidFill>
                  <a:srgbClr val="000000"/>
                </a:solidFill>
              </a:rPr>
              <a:t> </a:t>
            </a:r>
            <a:r>
              <a:rPr lang="ja-JP" altLang="en-US" dirty="0" smtClean="0">
                <a:solidFill>
                  <a:srgbClr val="000000"/>
                </a:solidFill>
              </a:rPr>
              <a:t>先生</a:t>
            </a:r>
            <a:endParaRPr lang="en-US" altLang="ja-JP" dirty="0" smtClean="0">
              <a:solidFill>
                <a:srgbClr val="000000"/>
              </a:solidFill>
            </a:endParaRPr>
          </a:p>
        </p:txBody>
      </p:sp>
      <p:sp>
        <p:nvSpPr>
          <p:cNvPr id="30" name="正方形/長方形 29"/>
          <p:cNvSpPr/>
          <p:nvPr/>
        </p:nvSpPr>
        <p:spPr>
          <a:xfrm>
            <a:off x="457200" y="1656367"/>
            <a:ext cx="8229600" cy="691045"/>
          </a:xfrm>
          <a:prstGeom prst="rect">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457200" y="1658647"/>
            <a:ext cx="6450653" cy="369332"/>
          </a:xfrm>
          <a:prstGeom prst="rect">
            <a:avLst/>
          </a:prstGeom>
          <a:noFill/>
        </p:spPr>
        <p:txBody>
          <a:bodyPr wrap="square" rtlCol="0">
            <a:spAutoFit/>
          </a:bodyPr>
          <a:lstStyle/>
          <a:p>
            <a:r>
              <a:rPr lang="ja-JP" altLang="en-US" dirty="0" smtClean="0">
                <a:solidFill>
                  <a:srgbClr val="000000"/>
                </a:solidFill>
              </a:rPr>
              <a:t>つくば市役所</a:t>
            </a:r>
            <a:endParaRPr lang="en-US" altLang="ja-JP" dirty="0" smtClean="0">
              <a:solidFill>
                <a:srgbClr val="000000"/>
              </a:solidFill>
            </a:endParaRPr>
          </a:p>
        </p:txBody>
      </p:sp>
      <p:sp>
        <p:nvSpPr>
          <p:cNvPr id="32" name="テキスト ボックス 31"/>
          <p:cNvSpPr txBox="1"/>
          <p:nvPr/>
        </p:nvSpPr>
        <p:spPr>
          <a:xfrm>
            <a:off x="7168931" y="1656367"/>
            <a:ext cx="1517869" cy="646331"/>
          </a:xfrm>
          <a:prstGeom prst="rect">
            <a:avLst/>
          </a:prstGeom>
          <a:noFill/>
        </p:spPr>
        <p:txBody>
          <a:bodyPr wrap="square" rtlCol="0">
            <a:spAutoFit/>
          </a:bodyPr>
          <a:lstStyle/>
          <a:p>
            <a:pPr algn="r"/>
            <a:endParaRPr lang="en-US" altLang="ja-JP" dirty="0" smtClean="0">
              <a:solidFill>
                <a:srgbClr val="000000"/>
              </a:solidFill>
            </a:endParaRPr>
          </a:p>
          <a:p>
            <a:pPr algn="r"/>
            <a:r>
              <a:rPr lang="ja-JP" altLang="en-US" dirty="0" smtClean="0">
                <a:solidFill>
                  <a:srgbClr val="000000"/>
                </a:solidFill>
              </a:rPr>
              <a:t>冨田</a:t>
            </a:r>
            <a:r>
              <a:rPr lang="en-US" altLang="ja-JP" dirty="0" smtClean="0">
                <a:solidFill>
                  <a:srgbClr val="000000"/>
                </a:solidFill>
              </a:rPr>
              <a:t> </a:t>
            </a:r>
            <a:r>
              <a:rPr lang="ja-JP" altLang="en-US" dirty="0" smtClean="0">
                <a:solidFill>
                  <a:srgbClr val="000000"/>
                </a:solidFill>
              </a:rPr>
              <a:t>徹 様</a:t>
            </a:r>
            <a:endParaRPr lang="en-US" altLang="ja-JP" dirty="0" smtClean="0">
              <a:solidFill>
                <a:srgbClr val="000000"/>
              </a:solidFill>
            </a:endParaRPr>
          </a:p>
        </p:txBody>
      </p:sp>
      <p:sp>
        <p:nvSpPr>
          <p:cNvPr id="33" name="テキスト ボックス 32"/>
          <p:cNvSpPr txBox="1"/>
          <p:nvPr/>
        </p:nvSpPr>
        <p:spPr>
          <a:xfrm>
            <a:off x="457200" y="1978080"/>
            <a:ext cx="6218327" cy="369332"/>
          </a:xfrm>
          <a:prstGeom prst="rect">
            <a:avLst/>
          </a:prstGeom>
          <a:noFill/>
        </p:spPr>
        <p:txBody>
          <a:bodyPr wrap="square" rtlCol="0">
            <a:spAutoFit/>
          </a:bodyPr>
          <a:lstStyle/>
          <a:p>
            <a:r>
              <a:rPr lang="ja-JP" altLang="en-US" dirty="0">
                <a:solidFill>
                  <a:srgbClr val="000000"/>
                </a:solidFill>
              </a:rPr>
              <a:t>　</a:t>
            </a:r>
            <a:r>
              <a:rPr lang="ja-JP" altLang="en-US" dirty="0" smtClean="0">
                <a:solidFill>
                  <a:srgbClr val="000000"/>
                </a:solidFill>
              </a:rPr>
              <a:t>環境生活部　環境保全課</a:t>
            </a:r>
            <a:endParaRPr lang="en-US" altLang="ja-JP" dirty="0" smtClean="0">
              <a:solidFill>
                <a:srgbClr val="000000"/>
              </a:solidFill>
            </a:endParaRPr>
          </a:p>
        </p:txBody>
      </p:sp>
      <p:sp>
        <p:nvSpPr>
          <p:cNvPr id="34" name="サブタイトル 2"/>
          <p:cNvSpPr txBox="1">
            <a:spLocks/>
          </p:cNvSpPr>
          <p:nvPr/>
        </p:nvSpPr>
        <p:spPr>
          <a:xfrm>
            <a:off x="457200" y="913884"/>
            <a:ext cx="8229600" cy="670361"/>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lgn="ctr">
              <a:buNone/>
            </a:pPr>
            <a:r>
              <a:rPr lang="ja-JP" altLang="en-US" sz="8000" dirty="0" smtClean="0"/>
              <a:t>本実習を進めるに際して、多くの方々にご協力いただきました。</a:t>
            </a:r>
            <a:endParaRPr lang="en-US" altLang="ja-JP" sz="8000" dirty="0" smtClean="0"/>
          </a:p>
          <a:p>
            <a:pPr marL="0" indent="0" algn="ctr">
              <a:buNone/>
            </a:pPr>
            <a:r>
              <a:rPr lang="ja-JP" altLang="en-US" sz="8000" dirty="0" smtClean="0"/>
              <a:t>心から感謝いたします。</a:t>
            </a:r>
            <a:endParaRPr lang="en-US" altLang="ja-JP" sz="8000" dirty="0"/>
          </a:p>
        </p:txBody>
      </p:sp>
      <p:sp>
        <p:nvSpPr>
          <p:cNvPr id="3" name="スライド番号プレースホルダー 2"/>
          <p:cNvSpPr>
            <a:spLocks noGrp="1"/>
          </p:cNvSpPr>
          <p:nvPr>
            <p:ph type="sldNum" sz="quarter" idx="12"/>
          </p:nvPr>
        </p:nvSpPr>
        <p:spPr/>
        <p:txBody>
          <a:bodyPr/>
          <a:lstStyle/>
          <a:p>
            <a:fld id="{61F6FC56-51BB-EE4A-AA11-EB67CBAEB284}" type="slidenum">
              <a:rPr kumimoji="1" lang="ja-JP" altLang="en-US" smtClean="0"/>
              <a:t>57</a:t>
            </a:fld>
            <a:endParaRPr kumimoji="1" lang="ja-JP" altLang="en-US"/>
          </a:p>
        </p:txBody>
      </p:sp>
    </p:spTree>
    <p:extLst>
      <p:ext uri="{BB962C8B-B14F-4D97-AF65-F5344CB8AC3E}">
        <p14:creationId xmlns:p14="http://schemas.microsoft.com/office/powerpoint/2010/main" val="3402694826"/>
      </p:ext>
    </p:extLst>
  </p:cSld>
  <p:clrMapOvr>
    <a:masterClrMapping/>
  </p:clrMapOvr>
  <mc:AlternateContent xmlns:mc="http://schemas.openxmlformats.org/markup-compatibility/2006" xmlns:p14="http://schemas.microsoft.com/office/powerpoint/2010/main">
    <mc:Choice Requires="p14">
      <p:transition spd="slow" p14:dur="2000" advTm="6383"/>
    </mc:Choice>
    <mc:Fallback xmlns="">
      <p:transition xmlns:p14="http://schemas.microsoft.com/office/powerpoint/2010/main" spd="slow" advTm="6383"/>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3" descr="IMG_9998.JPG"/>
          <p:cNvPicPr>
            <a:picLocks noChangeAspect="1"/>
          </p:cNvPicPr>
          <p:nvPr/>
        </p:nvPicPr>
        <p:blipFill rotWithShape="1">
          <a:blip r:embed="rId3" cstate="print">
            <a:alphaModFix amt="30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タイトル 1"/>
          <p:cNvSpPr>
            <a:spLocks noGrp="1"/>
          </p:cNvSpPr>
          <p:nvPr>
            <p:ph type="title"/>
          </p:nvPr>
        </p:nvSpPr>
        <p:spPr/>
        <p:txBody>
          <a:bodyPr/>
          <a:lstStyle/>
          <a:p>
            <a:r>
              <a:rPr kumimoji="1" lang="ja-JP" altLang="en-US" dirty="0" smtClean="0"/>
              <a:t>参考文献</a:t>
            </a:r>
            <a:endParaRPr kumimoji="1" lang="ja-JP" altLang="en-US" dirty="0"/>
          </a:p>
        </p:txBody>
      </p:sp>
      <p:sp>
        <p:nvSpPr>
          <p:cNvPr id="3" name="コンテンツ プレースホルダー 2"/>
          <p:cNvSpPr>
            <a:spLocks noGrp="1"/>
          </p:cNvSpPr>
          <p:nvPr>
            <p:ph idx="1"/>
          </p:nvPr>
        </p:nvSpPr>
        <p:spPr>
          <a:xfrm>
            <a:off x="457200" y="1286788"/>
            <a:ext cx="8229600" cy="5278417"/>
          </a:xfrm>
        </p:spPr>
        <p:txBody>
          <a:bodyPr>
            <a:normAutofit/>
          </a:bodyPr>
          <a:lstStyle/>
          <a:p>
            <a:pPr marL="228600" indent="-228600">
              <a:buFont typeface="+mj-lt"/>
              <a:buAutoNum type="arabicParenR"/>
            </a:pPr>
            <a:r>
              <a:rPr lang="ja-JP" altLang="en-US" sz="1400" dirty="0" smtClean="0"/>
              <a:t>いいお墓</a:t>
            </a:r>
            <a:r>
              <a:rPr lang="en-US" altLang="ja-JP" sz="1400" dirty="0" smtClean="0"/>
              <a:t>&lt;</a:t>
            </a:r>
            <a:r>
              <a:rPr lang="en-US" altLang="ja-JP" sz="1400" dirty="0"/>
              <a:t>http://www.e-ohaka.com/&gt;2015</a:t>
            </a:r>
            <a:r>
              <a:rPr lang="ja-JP" altLang="en-US" sz="1400" dirty="0" smtClean="0"/>
              <a:t>年</a:t>
            </a:r>
            <a:r>
              <a:rPr lang="en-US" altLang="ja-JP" sz="1400" dirty="0"/>
              <a:t>6</a:t>
            </a:r>
            <a:r>
              <a:rPr lang="ja-JP" altLang="en-US" sz="1400" dirty="0" smtClean="0"/>
              <a:t>月</a:t>
            </a:r>
            <a:r>
              <a:rPr lang="en-US" altLang="ja-JP" sz="1400" dirty="0" smtClean="0"/>
              <a:t>19</a:t>
            </a:r>
            <a:r>
              <a:rPr lang="ja-JP" altLang="en-US" sz="1400" dirty="0" smtClean="0"/>
              <a:t>日アクセス</a:t>
            </a:r>
            <a:endParaRPr lang="en-US" altLang="ja-JP" sz="1400" dirty="0" smtClean="0"/>
          </a:p>
          <a:p>
            <a:pPr marL="228600" indent="-228600">
              <a:buFont typeface="+mj-lt"/>
              <a:buAutoNum type="arabicParenR"/>
            </a:pPr>
            <a:r>
              <a:rPr lang="ja-JP" altLang="en-US" sz="1400" dirty="0" smtClean="0"/>
              <a:t>政府</a:t>
            </a:r>
            <a:r>
              <a:rPr lang="ja-JP" altLang="en-US" sz="1400" dirty="0"/>
              <a:t>統計の総合</a:t>
            </a:r>
            <a:r>
              <a:rPr lang="ja-JP" altLang="en-US" sz="1400" dirty="0" smtClean="0"/>
              <a:t>窓口</a:t>
            </a:r>
            <a:r>
              <a:rPr lang="en-US" altLang="ja-JP" sz="1400" dirty="0" smtClean="0"/>
              <a:t> e-Stat </a:t>
            </a:r>
            <a:r>
              <a:rPr lang="en-US" altLang="ja-JP" sz="1400" dirty="0"/>
              <a:t>&lt;http://www.e-stat.go.jp/SG1/estat/NewList.do?tid=000001031469&gt;2015</a:t>
            </a:r>
            <a:r>
              <a:rPr lang="ja-JP" altLang="en-US" sz="1400" dirty="0"/>
              <a:t>年</a:t>
            </a:r>
            <a:r>
              <a:rPr lang="en-US" altLang="ja-JP" sz="1400" dirty="0"/>
              <a:t>5</a:t>
            </a:r>
            <a:r>
              <a:rPr lang="ja-JP" altLang="en-US" sz="1400" dirty="0"/>
              <a:t>月</a:t>
            </a:r>
            <a:r>
              <a:rPr lang="en-US" altLang="ja-JP" sz="1400" dirty="0"/>
              <a:t>12</a:t>
            </a:r>
            <a:r>
              <a:rPr lang="ja-JP" altLang="en-US" sz="1400" dirty="0"/>
              <a:t>日</a:t>
            </a:r>
            <a:r>
              <a:rPr lang="ja-JP" altLang="en-US" sz="1400" dirty="0" smtClean="0"/>
              <a:t>アクセス</a:t>
            </a:r>
            <a:endParaRPr lang="en-US" altLang="ja-JP" sz="1400" dirty="0" smtClean="0"/>
          </a:p>
          <a:p>
            <a:pPr marL="228600" indent="-228600">
              <a:buFont typeface="+mj-lt"/>
              <a:buAutoNum type="arabicParenR"/>
            </a:pPr>
            <a:r>
              <a:rPr lang="ja-JP" altLang="en-US" sz="1400" dirty="0" smtClean="0"/>
              <a:t>「</a:t>
            </a:r>
            <a:r>
              <a:rPr lang="ja-JP" altLang="en-US" sz="1400" dirty="0"/>
              <a:t>つくば市未来構想 住んでみたい　住み続けたいまち　つくば　</a:t>
            </a:r>
            <a:r>
              <a:rPr lang="en-US" altLang="ja-JP" sz="1400" dirty="0"/>
              <a:t>〜</a:t>
            </a:r>
            <a:r>
              <a:rPr lang="ja-JP" altLang="en-US" sz="1400" dirty="0"/>
              <a:t>人と自然と科学が育む　スマート・ガーデンシティ</a:t>
            </a:r>
            <a:r>
              <a:rPr lang="en-US" altLang="ja-JP" sz="1400" dirty="0"/>
              <a:t>〜</a:t>
            </a:r>
            <a:r>
              <a:rPr lang="ja-JP" altLang="en-US" sz="1400" dirty="0"/>
              <a:t>」</a:t>
            </a:r>
            <a:r>
              <a:rPr lang="en-US" altLang="ja-JP" sz="1400" dirty="0"/>
              <a:t>,&lt;http://www.city.tsukuba.ibaraki.jp/dbps_data/_material_/_files/000/000/018/084/miraikousou.pdf&gt;2015</a:t>
            </a:r>
            <a:r>
              <a:rPr lang="ja-JP" altLang="en-US" sz="1400" dirty="0" smtClean="0"/>
              <a:t>年</a:t>
            </a:r>
            <a:r>
              <a:rPr lang="en-US" altLang="ja-JP" sz="1400" dirty="0"/>
              <a:t>6</a:t>
            </a:r>
            <a:r>
              <a:rPr lang="ja-JP" altLang="en-US" sz="1400" dirty="0" smtClean="0"/>
              <a:t>月</a:t>
            </a:r>
            <a:r>
              <a:rPr lang="en-US" altLang="ja-JP" sz="1400" dirty="0" smtClean="0"/>
              <a:t>19</a:t>
            </a:r>
            <a:r>
              <a:rPr lang="ja-JP" altLang="en-US" sz="1400" dirty="0" smtClean="0"/>
              <a:t>日</a:t>
            </a:r>
            <a:r>
              <a:rPr lang="ja-JP" altLang="en-US" sz="1400" dirty="0"/>
              <a:t>アクセス</a:t>
            </a:r>
            <a:r>
              <a:rPr lang="en-US" altLang="ja-JP" sz="1400" dirty="0"/>
              <a:t>,</a:t>
            </a:r>
            <a:r>
              <a:rPr lang="ja-JP" altLang="en-US" sz="1400" dirty="0"/>
              <a:t>つくば</a:t>
            </a:r>
            <a:r>
              <a:rPr lang="ja-JP" altLang="en-US" sz="1400" dirty="0" smtClean="0"/>
              <a:t>市</a:t>
            </a:r>
            <a:endParaRPr lang="en-US" altLang="ja-JP" sz="1400" dirty="0" smtClean="0"/>
          </a:p>
          <a:p>
            <a:pPr marL="228600" indent="-228600">
              <a:buFont typeface="+mj-lt"/>
              <a:buAutoNum type="arabicParenR"/>
            </a:pPr>
            <a:r>
              <a:rPr lang="ja-JP" altLang="en-US" sz="1400" dirty="0"/>
              <a:t>「茨城県の人口と世帯（推計）」</a:t>
            </a:r>
            <a:r>
              <a:rPr lang="en-US" altLang="ja-JP" sz="1400" dirty="0"/>
              <a:t>,&lt;http://</a:t>
            </a:r>
            <a:r>
              <a:rPr lang="en-US" altLang="ja-JP" sz="1400" dirty="0" err="1"/>
              <a:t>www.pref.ibaraki.jp</a:t>
            </a:r>
            <a:r>
              <a:rPr lang="en-US" altLang="ja-JP" sz="1400" dirty="0"/>
              <a:t>/</a:t>
            </a:r>
            <a:r>
              <a:rPr lang="en-US" altLang="ja-JP" sz="1400" dirty="0" err="1"/>
              <a:t>kikaku</a:t>
            </a:r>
            <a:r>
              <a:rPr lang="en-US" altLang="ja-JP" sz="1400" dirty="0"/>
              <a:t>/</a:t>
            </a:r>
            <a:r>
              <a:rPr lang="en-US" altLang="ja-JP" sz="1400" dirty="0" err="1"/>
              <a:t>tokei</a:t>
            </a:r>
            <a:r>
              <a:rPr lang="en-US" altLang="ja-JP" sz="1400" dirty="0"/>
              <a:t>/</a:t>
            </a:r>
            <a:r>
              <a:rPr lang="en-US" altLang="ja-JP" sz="1400" dirty="0" err="1"/>
              <a:t>fukyu</a:t>
            </a:r>
            <a:r>
              <a:rPr lang="en-US" altLang="ja-JP" sz="1400" dirty="0"/>
              <a:t>/</a:t>
            </a:r>
            <a:r>
              <a:rPr lang="en-US" altLang="ja-JP" sz="1400" dirty="0" err="1"/>
              <a:t>tokei</a:t>
            </a:r>
            <a:r>
              <a:rPr lang="en-US" altLang="ja-JP" sz="1400" dirty="0"/>
              <a:t>/</a:t>
            </a:r>
            <a:r>
              <a:rPr lang="en-US" altLang="ja-JP" sz="1400" dirty="0" err="1"/>
              <a:t>betsu</a:t>
            </a:r>
            <a:r>
              <a:rPr lang="en-US" altLang="ja-JP" sz="1400" dirty="0"/>
              <a:t>/</a:t>
            </a:r>
            <a:r>
              <a:rPr lang="en-US" altLang="ja-JP" sz="1400" dirty="0" err="1"/>
              <a:t>jinko</a:t>
            </a:r>
            <a:r>
              <a:rPr lang="en-US" altLang="ja-JP" sz="1400" dirty="0"/>
              <a:t>/</a:t>
            </a:r>
            <a:r>
              <a:rPr lang="en-US" altLang="ja-JP" sz="1400" dirty="0" err="1"/>
              <a:t>getsu</a:t>
            </a:r>
            <a:r>
              <a:rPr lang="en-US" altLang="ja-JP" sz="1400" dirty="0"/>
              <a:t>/</a:t>
            </a:r>
            <a:r>
              <a:rPr lang="en-US" altLang="ja-JP" sz="1400" dirty="0" err="1"/>
              <a:t>index.html</a:t>
            </a:r>
            <a:r>
              <a:rPr lang="en-US" altLang="ja-JP" sz="1400" dirty="0"/>
              <a:t>&gt;2015</a:t>
            </a:r>
            <a:r>
              <a:rPr lang="ja-JP" altLang="en-US" sz="1400" dirty="0" smtClean="0"/>
              <a:t>年</a:t>
            </a:r>
            <a:r>
              <a:rPr lang="en-US" altLang="ja-JP" sz="1400" dirty="0" smtClean="0"/>
              <a:t>6</a:t>
            </a:r>
            <a:r>
              <a:rPr lang="ja-JP" altLang="en-US" sz="1400" dirty="0" smtClean="0"/>
              <a:t>月</a:t>
            </a:r>
            <a:r>
              <a:rPr lang="en-US" altLang="ja-JP" sz="1400" dirty="0" smtClean="0"/>
              <a:t>19</a:t>
            </a:r>
            <a:r>
              <a:rPr lang="ja-JP" altLang="en-US" sz="1400" dirty="0" smtClean="0"/>
              <a:t>日アクセス</a:t>
            </a:r>
            <a:endParaRPr lang="en-US" altLang="ja-JP" sz="1400" dirty="0" smtClean="0"/>
          </a:p>
          <a:p>
            <a:pPr marL="228600" indent="-228600">
              <a:buFont typeface="+mj-lt"/>
              <a:buAutoNum type="arabicParenR"/>
            </a:pPr>
            <a:r>
              <a:rPr lang="en-US" altLang="ja-JP" sz="1400" dirty="0"/>
              <a:t>【</a:t>
            </a:r>
            <a:r>
              <a:rPr lang="ja-JP" altLang="en-US" sz="1400" dirty="0"/>
              <a:t>市区町村</a:t>
            </a:r>
            <a:r>
              <a:rPr lang="en-US" altLang="ja-JP" sz="1400" dirty="0"/>
              <a:t>】</a:t>
            </a:r>
            <a:r>
              <a:rPr lang="ja-JP" altLang="en-US" sz="1400" dirty="0"/>
              <a:t>人口・面積・人口密度</a:t>
            </a:r>
            <a:r>
              <a:rPr lang="ja-JP" altLang="en-US" sz="1400" dirty="0" smtClean="0"/>
              <a:t>ランキング</a:t>
            </a:r>
            <a:r>
              <a:rPr lang="en-US" altLang="ja-JP" sz="1400" dirty="0" smtClean="0"/>
              <a:t>, &lt;</a:t>
            </a:r>
            <a:r>
              <a:rPr lang="en-US" altLang="ja-JP" sz="1400" dirty="0"/>
              <a:t>http://</a:t>
            </a:r>
            <a:r>
              <a:rPr lang="en-US" altLang="ja-JP" sz="1400" dirty="0" err="1"/>
              <a:t>uub.jp</a:t>
            </a:r>
            <a:r>
              <a:rPr lang="en-US" altLang="ja-JP" sz="1400" dirty="0"/>
              <a:t>/</a:t>
            </a:r>
            <a:r>
              <a:rPr lang="en-US" altLang="ja-JP" sz="1400" dirty="0" err="1"/>
              <a:t>rnk</a:t>
            </a:r>
            <a:r>
              <a:rPr lang="en-US" altLang="ja-JP" sz="1400" dirty="0"/>
              <a:t>/</a:t>
            </a:r>
            <a:r>
              <a:rPr lang="en-US" altLang="ja-JP" sz="1400" dirty="0" err="1" smtClean="0"/>
              <a:t>cktv_j.html</a:t>
            </a:r>
            <a:r>
              <a:rPr lang="en-US" altLang="ja-JP" sz="1400" dirty="0" smtClean="0"/>
              <a:t>&gt;</a:t>
            </a:r>
            <a:r>
              <a:rPr lang="en-US" altLang="ja-JP" sz="1200" dirty="0" smtClean="0"/>
              <a:t>, 2015</a:t>
            </a:r>
            <a:r>
              <a:rPr lang="ja-JP" altLang="en-US" sz="1200" dirty="0" smtClean="0"/>
              <a:t>年</a:t>
            </a:r>
            <a:r>
              <a:rPr lang="en-US" altLang="ja-JP" sz="1200" dirty="0" smtClean="0"/>
              <a:t>6</a:t>
            </a:r>
            <a:r>
              <a:rPr lang="ja-JP" altLang="en-US" sz="1200" dirty="0" smtClean="0"/>
              <a:t>月</a:t>
            </a:r>
            <a:r>
              <a:rPr lang="en-US" altLang="ja-JP" sz="1200" dirty="0" smtClean="0"/>
              <a:t>19</a:t>
            </a:r>
            <a:r>
              <a:rPr lang="ja-JP" altLang="en-US" sz="1200" dirty="0" smtClean="0"/>
              <a:t>日最終アクセス</a:t>
            </a:r>
            <a:endParaRPr lang="en-US" altLang="ja-JP" sz="1400" dirty="0" smtClean="0"/>
          </a:p>
          <a:p>
            <a:pPr marL="228600" indent="-228600">
              <a:buFont typeface="+mj-lt"/>
              <a:buAutoNum type="arabicParenR"/>
            </a:pPr>
            <a:r>
              <a:rPr lang="en-US" altLang="ja-JP" sz="1400" dirty="0"/>
              <a:t>IMAGINE THE FUTURE </a:t>
            </a:r>
            <a:r>
              <a:rPr lang="ja-JP" altLang="en-US" sz="1400" dirty="0"/>
              <a:t>～未来を想え </a:t>
            </a:r>
            <a:r>
              <a:rPr lang="en-US" altLang="ja-JP" sz="1400" dirty="0"/>
              <a:t>- </a:t>
            </a:r>
            <a:r>
              <a:rPr lang="ja-JP" altLang="en-US" sz="1400" dirty="0"/>
              <a:t>筑波大学 </a:t>
            </a:r>
            <a:r>
              <a:rPr lang="en-US" altLang="ja-JP" sz="1400" dirty="0"/>
              <a:t>&lt;</a:t>
            </a:r>
            <a:r>
              <a:rPr lang="ja-JP" altLang="en-US" sz="1400" dirty="0"/>
              <a:t>筑波大学メッセージソング</a:t>
            </a:r>
            <a:r>
              <a:rPr lang="en-US" altLang="ja-JP" sz="1400" dirty="0" smtClean="0"/>
              <a:t>&gt;</a:t>
            </a:r>
          </a:p>
          <a:p>
            <a:pPr marL="228600" indent="-228600">
              <a:buFont typeface="+mj-lt"/>
              <a:buAutoNum type="arabicParenR"/>
            </a:pPr>
            <a:r>
              <a:rPr lang="ja-JP" altLang="en-US" sz="1400" dirty="0" smtClean="0"/>
              <a:t>堺市</a:t>
            </a:r>
            <a:r>
              <a:rPr lang="ja-JP" altLang="en-US" sz="1400" dirty="0"/>
              <a:t>百舌鳥古墳群写真集 </a:t>
            </a:r>
            <a:r>
              <a:rPr lang="en-US" altLang="ja-JP" sz="1400" dirty="0"/>
              <a:t>&lt;http://</a:t>
            </a:r>
            <a:r>
              <a:rPr lang="en-US" altLang="ja-JP" sz="1400" dirty="0" err="1"/>
              <a:t>www.city.sakai.lg.jp</a:t>
            </a:r>
            <a:r>
              <a:rPr lang="en-US" altLang="ja-JP" sz="1400" dirty="0"/>
              <a:t>&gt; 2015</a:t>
            </a:r>
            <a:r>
              <a:rPr lang="ja-JP" altLang="en-US" sz="1400" dirty="0"/>
              <a:t>年</a:t>
            </a:r>
            <a:r>
              <a:rPr lang="en-US" altLang="ja-JP" sz="1400" dirty="0"/>
              <a:t>6</a:t>
            </a:r>
            <a:r>
              <a:rPr lang="ja-JP" altLang="en-US" sz="1400" dirty="0"/>
              <a:t>月</a:t>
            </a:r>
            <a:r>
              <a:rPr lang="en-US" altLang="ja-JP" sz="1400" dirty="0"/>
              <a:t>16</a:t>
            </a:r>
            <a:r>
              <a:rPr lang="ja-JP" altLang="en-US" sz="1400" dirty="0"/>
              <a:t>日</a:t>
            </a:r>
            <a:r>
              <a:rPr lang="ja-JP" altLang="en-US" sz="1400" dirty="0" smtClean="0"/>
              <a:t>アクセス</a:t>
            </a:r>
            <a:endParaRPr lang="en-US" altLang="ja-JP" sz="1400" dirty="0"/>
          </a:p>
          <a:p>
            <a:pPr marL="228600" indent="-228600">
              <a:buFont typeface="+mj-lt"/>
              <a:buAutoNum type="arabicParenR"/>
            </a:pPr>
            <a:r>
              <a:rPr lang="ja-JP" altLang="en-US" sz="1400" dirty="0" smtClean="0"/>
              <a:t> </a:t>
            </a:r>
            <a:r>
              <a:rPr lang="ja-JP" altLang="en-US" sz="1400" dirty="0"/>
              <a:t>地球の歩き方 レコレタ墓地 </a:t>
            </a:r>
            <a:r>
              <a:rPr lang="en-US" altLang="ja-JP" sz="1400" dirty="0"/>
              <a:t>&lt;http://</a:t>
            </a:r>
            <a:r>
              <a:rPr lang="en-US" altLang="ja-JP" sz="1400" dirty="0" err="1"/>
              <a:t>tokuhain.arukikata.co.jp</a:t>
            </a:r>
            <a:r>
              <a:rPr lang="en-US" altLang="ja-JP" sz="1400" dirty="0"/>
              <a:t>/</a:t>
            </a:r>
            <a:r>
              <a:rPr lang="en-US" altLang="ja-JP" sz="1400" dirty="0" err="1"/>
              <a:t>buenos_aires</a:t>
            </a:r>
            <a:r>
              <a:rPr lang="en-US" altLang="ja-JP" sz="1400" dirty="0"/>
              <a:t>/2012/09/post_222.html&gt;</a:t>
            </a:r>
            <a:r>
              <a:rPr lang="ja-JP" altLang="en-US" sz="1400" dirty="0"/>
              <a:t>  </a:t>
            </a:r>
            <a:r>
              <a:rPr lang="en-US" altLang="ja-JP" sz="1400" dirty="0"/>
              <a:t>2015</a:t>
            </a:r>
            <a:r>
              <a:rPr lang="ja-JP" altLang="en-US" sz="1400" dirty="0"/>
              <a:t>年</a:t>
            </a:r>
            <a:r>
              <a:rPr lang="en-US" altLang="ja-JP" sz="1400" dirty="0"/>
              <a:t>6</a:t>
            </a:r>
            <a:r>
              <a:rPr lang="ja-JP" altLang="en-US" sz="1400" dirty="0"/>
              <a:t>月</a:t>
            </a:r>
            <a:r>
              <a:rPr lang="en-US" altLang="ja-JP" sz="1400" dirty="0"/>
              <a:t>16</a:t>
            </a:r>
            <a:r>
              <a:rPr lang="ja-JP" altLang="en-US" sz="1400" dirty="0"/>
              <a:t>日</a:t>
            </a:r>
            <a:r>
              <a:rPr lang="ja-JP" altLang="en-US" sz="1400" dirty="0" smtClean="0"/>
              <a:t>アクセス</a:t>
            </a:r>
            <a:endParaRPr lang="en-US" altLang="ja-JP" sz="1400" dirty="0"/>
          </a:p>
          <a:p>
            <a:pPr marL="228600" indent="-228600">
              <a:buFont typeface="+mj-lt"/>
              <a:buAutoNum type="arabicParenR"/>
            </a:pPr>
            <a:r>
              <a:rPr lang="ja-JP" altLang="en-US" sz="1400" dirty="0" smtClean="0"/>
              <a:t>「</a:t>
            </a:r>
            <a:r>
              <a:rPr lang="ja-JP" altLang="en-US" sz="1400" dirty="0"/>
              <a:t>宜野湾市墓地基本計画</a:t>
            </a:r>
            <a:r>
              <a:rPr lang="ja-JP" altLang="en-US" sz="1400" dirty="0" smtClean="0"/>
              <a:t>」</a:t>
            </a:r>
            <a:r>
              <a:rPr lang="en-US" altLang="ja-JP" sz="1400" dirty="0" smtClean="0"/>
              <a:t>&lt;</a:t>
            </a:r>
            <a:r>
              <a:rPr lang="en-US" altLang="ja-JP" sz="1400" dirty="0"/>
              <a:t>http://</a:t>
            </a:r>
            <a:r>
              <a:rPr lang="en-US" altLang="ja-JP" sz="1400" dirty="0" err="1"/>
              <a:t>www.city.ginowan.okinawa.jp</a:t>
            </a:r>
            <a:r>
              <a:rPr lang="en-US" altLang="ja-JP" sz="1400" dirty="0"/>
              <a:t>/organization/</a:t>
            </a:r>
            <a:r>
              <a:rPr lang="en-US" altLang="ja-JP" sz="1400" dirty="0" err="1" smtClean="0"/>
              <a:t>kankyotaisakuka</a:t>
            </a:r>
            <a:r>
              <a:rPr lang="en-US" altLang="ja-JP" sz="1400" dirty="0"/>
              <a:t>/</a:t>
            </a:r>
            <a:r>
              <a:rPr lang="en-US" altLang="ja-JP" sz="1400" dirty="0" err="1"/>
              <a:t>newpage</a:t>
            </a:r>
            <a:r>
              <a:rPr lang="en-US" altLang="ja-JP" sz="1400" dirty="0"/>
              <a:t>/</a:t>
            </a:r>
            <a:r>
              <a:rPr lang="en-US" altLang="ja-JP" sz="1400" dirty="0" err="1"/>
              <a:t>bochikihonkeikaku.html</a:t>
            </a:r>
            <a:r>
              <a:rPr lang="en-US" altLang="ja-JP" sz="1400" dirty="0"/>
              <a:t>&gt;2015 </a:t>
            </a:r>
            <a:r>
              <a:rPr lang="ja-JP" altLang="en-US" sz="1400" dirty="0" smtClean="0"/>
              <a:t>年</a:t>
            </a:r>
            <a:r>
              <a:rPr lang="en-US" altLang="ja-JP" sz="1400" dirty="0" smtClean="0"/>
              <a:t>5 </a:t>
            </a:r>
            <a:r>
              <a:rPr lang="ja-JP" altLang="en-US" sz="1400" dirty="0" smtClean="0"/>
              <a:t>月</a:t>
            </a:r>
            <a:r>
              <a:rPr lang="en-US" altLang="ja-JP" sz="1400" dirty="0"/>
              <a:t>12 </a:t>
            </a:r>
            <a:r>
              <a:rPr lang="ja-JP" altLang="en-US" sz="1400" dirty="0"/>
              <a:t>日アクセス</a:t>
            </a:r>
            <a:r>
              <a:rPr lang="en-US" altLang="ja-JP" sz="1400" dirty="0"/>
              <a:t>,</a:t>
            </a:r>
            <a:r>
              <a:rPr lang="ja-JP" altLang="en-US" sz="1400" dirty="0" smtClean="0"/>
              <a:t>宜野湾市</a:t>
            </a:r>
            <a:endParaRPr lang="en-US" altLang="ja-JP" sz="1400" dirty="0"/>
          </a:p>
          <a:p>
            <a:pPr marL="228600" indent="-228600">
              <a:buFont typeface="+mj-lt"/>
              <a:buAutoNum type="arabicParenR"/>
            </a:pPr>
            <a:r>
              <a:rPr lang="ja-JP" altLang="en-US" sz="1400" dirty="0" smtClean="0"/>
              <a:t>東京都平成</a:t>
            </a:r>
            <a:r>
              <a:rPr lang="en-US" altLang="ja-JP" sz="1400" dirty="0"/>
              <a:t>26 </a:t>
            </a:r>
            <a:r>
              <a:rPr lang="ja-JP" altLang="en-US" sz="1400" dirty="0" smtClean="0"/>
              <a:t>年度都立</a:t>
            </a:r>
            <a:r>
              <a:rPr lang="ja-JP" altLang="en-US" sz="1400" dirty="0"/>
              <a:t>霊園公募受付状況と公開抽選に</a:t>
            </a:r>
            <a:r>
              <a:rPr lang="ja-JP" altLang="en-US" sz="1400" dirty="0" smtClean="0"/>
              <a:t>ついて</a:t>
            </a:r>
            <a:r>
              <a:rPr lang="en-US" altLang="ja-JP" sz="1400" dirty="0" smtClean="0"/>
              <a:t>&lt;</a:t>
            </a:r>
            <a:r>
              <a:rPr lang="en-US" altLang="ja-JP" sz="1400" dirty="0"/>
              <a:t>http://</a:t>
            </a:r>
            <a:r>
              <a:rPr lang="en-US" altLang="ja-JP" sz="1400" dirty="0" err="1"/>
              <a:t>www.metro.tokyo.jp</a:t>
            </a:r>
            <a:r>
              <a:rPr lang="en-US" altLang="ja-JP" sz="1400" dirty="0"/>
              <a:t>/INET/OSHIRASE/2014/08/20o8e300.htm</a:t>
            </a:r>
            <a:r>
              <a:rPr lang="en-US" altLang="ja-JP" sz="1400" dirty="0" smtClean="0"/>
              <a:t>&gt;2015 </a:t>
            </a:r>
            <a:r>
              <a:rPr lang="ja-JP" altLang="en-US" sz="1400" dirty="0"/>
              <a:t>年</a:t>
            </a:r>
            <a:r>
              <a:rPr lang="en-US" altLang="ja-JP" sz="1400" dirty="0"/>
              <a:t>6 </a:t>
            </a:r>
            <a:r>
              <a:rPr lang="ja-JP" altLang="en-US" sz="1400" dirty="0"/>
              <a:t>月</a:t>
            </a:r>
            <a:r>
              <a:rPr lang="en-US" altLang="ja-JP" sz="1400" dirty="0"/>
              <a:t>18 </a:t>
            </a:r>
            <a:r>
              <a:rPr lang="ja-JP" altLang="en-US" sz="1400" dirty="0"/>
              <a:t>日</a:t>
            </a:r>
            <a:r>
              <a:rPr lang="ja-JP" altLang="en-US" sz="1400" dirty="0" smtClean="0"/>
              <a:t>アクセス</a:t>
            </a:r>
            <a:endParaRPr lang="en-US" altLang="ja-JP" sz="1400" dirty="0"/>
          </a:p>
          <a:p>
            <a:pPr marL="228600" indent="-228600">
              <a:buFont typeface="+mj-lt"/>
              <a:buAutoNum type="arabicParenR"/>
            </a:pPr>
            <a:r>
              <a:rPr lang="en-US" altLang="ja-JP" sz="1400" dirty="0" smtClean="0"/>
              <a:t> </a:t>
            </a:r>
            <a:r>
              <a:rPr lang="ja-JP" altLang="en-US" sz="1400" dirty="0" smtClean="0"/>
              <a:t>横浜平成</a:t>
            </a:r>
            <a:r>
              <a:rPr lang="en-US" altLang="ja-JP" sz="1400" dirty="0"/>
              <a:t>25 </a:t>
            </a:r>
            <a:r>
              <a:rPr lang="ja-JP" altLang="en-US" sz="1400" dirty="0"/>
              <a:t>年度の横浜市営、メモリアルグリーン・三ツ沢墓地の</a:t>
            </a:r>
            <a:r>
              <a:rPr lang="ja-JP" altLang="en-US" sz="1400" dirty="0" smtClean="0"/>
              <a:t>募</a:t>
            </a:r>
            <a:r>
              <a:rPr lang="ja-JP" altLang="pl-PL" sz="1400" dirty="0" smtClean="0"/>
              <a:t>集数</a:t>
            </a:r>
            <a:r>
              <a:rPr lang="ja-JP" altLang="pl-PL" sz="1400" dirty="0"/>
              <a:t>と倍率</a:t>
            </a:r>
            <a:r>
              <a:rPr lang="pl-PL" altLang="ja-JP" sz="1400" dirty="0"/>
              <a:t>&lt;http:</a:t>
            </a:r>
            <a:r>
              <a:rPr lang="pl-PL" altLang="ja-JP" sz="1400" dirty="0" smtClean="0"/>
              <a:t>//</a:t>
            </a:r>
            <a:r>
              <a:rPr lang="pl-PL" altLang="ja-JP" sz="1400" dirty="0" err="1" smtClean="0"/>
              <a:t>www.ishinoya.co.jp</a:t>
            </a:r>
            <a:r>
              <a:rPr lang="pl-PL" altLang="ja-JP" sz="1400" dirty="0"/>
              <a:t>/info/20130814.html</a:t>
            </a:r>
            <a:r>
              <a:rPr lang="pl-PL" altLang="ja-JP" sz="1400" dirty="0" smtClean="0"/>
              <a:t>&gt;2015</a:t>
            </a:r>
            <a:r>
              <a:rPr lang="ja-JP" altLang="pl-PL" sz="1400" dirty="0" smtClean="0"/>
              <a:t>年</a:t>
            </a:r>
            <a:r>
              <a:rPr lang="pl-PL" altLang="ja-JP" sz="1400" dirty="0"/>
              <a:t>6 </a:t>
            </a:r>
            <a:r>
              <a:rPr lang="ja-JP" altLang="pl-PL" sz="1400" dirty="0"/>
              <a:t>月</a:t>
            </a:r>
            <a:r>
              <a:rPr lang="pl-PL" altLang="ja-JP" sz="1400" dirty="0"/>
              <a:t>17 </a:t>
            </a:r>
            <a:r>
              <a:rPr lang="ja-JP" altLang="pl-PL" sz="1400" dirty="0"/>
              <a:t>日</a:t>
            </a:r>
            <a:endParaRPr lang="en-US" altLang="ja-JP" sz="1400" dirty="0" smtClean="0"/>
          </a:p>
          <a:p>
            <a:pPr marL="228600" indent="-228600">
              <a:buFont typeface="+mj-lt"/>
              <a:buAutoNum type="arabicParenR"/>
            </a:pPr>
            <a:endParaRPr lang="en-US" altLang="ja-JP" sz="1400" dirty="0" smtClean="0"/>
          </a:p>
        </p:txBody>
      </p:sp>
      <p:sp>
        <p:nvSpPr>
          <p:cNvPr id="4" name="スライド番号プレースホルダー 3"/>
          <p:cNvSpPr>
            <a:spLocks noGrp="1"/>
          </p:cNvSpPr>
          <p:nvPr>
            <p:ph type="sldNum" sz="quarter" idx="12"/>
          </p:nvPr>
        </p:nvSpPr>
        <p:spPr/>
        <p:txBody>
          <a:bodyPr/>
          <a:lstStyle/>
          <a:p>
            <a:fld id="{D235492C-57CB-1E43-8014-2539370A9343}" type="slidenum">
              <a:rPr kumimoji="1" lang="ja-JP" altLang="en-US" smtClean="0"/>
              <a:t>58</a:t>
            </a:fld>
            <a:endParaRPr kumimoji="1" lang="ja-JP" altLang="en-US"/>
          </a:p>
        </p:txBody>
      </p:sp>
    </p:spTree>
    <p:extLst>
      <p:ext uri="{BB962C8B-B14F-4D97-AF65-F5344CB8AC3E}">
        <p14:creationId xmlns:p14="http://schemas.microsoft.com/office/powerpoint/2010/main" val="732264622"/>
      </p:ext>
    </p:extLst>
  </p:cSld>
  <p:clrMapOvr>
    <a:masterClrMapping/>
  </p:clrMapOvr>
  <mc:AlternateContent xmlns:mc="http://schemas.openxmlformats.org/markup-compatibility/2006" xmlns:p14="http://schemas.microsoft.com/office/powerpoint/2010/main">
    <mc:Choice Requires="p14">
      <p:transition spd="slow" p14:dur="2000" advTm="2325"/>
    </mc:Choice>
    <mc:Fallback xmlns="">
      <p:transition xmlns:p14="http://schemas.microsoft.com/office/powerpoint/2010/main" spd="slow" advTm="2325"/>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flipH="1">
            <a:off x="3300341" y="1756052"/>
            <a:ext cx="4777516" cy="5029199"/>
          </a:xfrm>
          <a:prstGeom prst="rect">
            <a:avLst/>
          </a:prstGeom>
        </p:spPr>
      </p:pic>
      <p:sp>
        <p:nvSpPr>
          <p:cNvPr id="3" name="円形吹き出し 2"/>
          <p:cNvSpPr/>
          <p:nvPr/>
        </p:nvSpPr>
        <p:spPr>
          <a:xfrm rot="10800000">
            <a:off x="152865" y="2846851"/>
            <a:ext cx="3832379" cy="2197438"/>
          </a:xfrm>
          <a:prstGeom prst="wedgeEllipseCallout">
            <a:avLst>
              <a:gd name="adj1" fmla="val -56233"/>
              <a:gd name="adj2" fmla="val 7515"/>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290581" y="3320171"/>
            <a:ext cx="4020341" cy="1200329"/>
          </a:xfrm>
          <a:prstGeom prst="rect">
            <a:avLst/>
          </a:prstGeom>
          <a:noFill/>
        </p:spPr>
        <p:txBody>
          <a:bodyPr wrap="square" rtlCol="0">
            <a:spAutoFit/>
          </a:bodyPr>
          <a:lstStyle/>
          <a:p>
            <a:r>
              <a:rPr lang="ja-JP" altLang="en-US" sz="3600" dirty="0" smtClean="0"/>
              <a:t>一緒の</a:t>
            </a:r>
            <a:endParaRPr lang="en-US" altLang="ja-JP" sz="3600" dirty="0" smtClean="0"/>
          </a:p>
          <a:p>
            <a:r>
              <a:rPr lang="ja-JP" altLang="en-US" sz="3600" dirty="0" smtClean="0"/>
              <a:t>お墓に入ってくれ！</a:t>
            </a:r>
            <a:endParaRPr lang="en-US" altLang="ja-JP" sz="3600" dirty="0" smtClean="0"/>
          </a:p>
        </p:txBody>
      </p:sp>
      <p:sp>
        <p:nvSpPr>
          <p:cNvPr id="5" name="円形吹き出し 4"/>
          <p:cNvSpPr/>
          <p:nvPr/>
        </p:nvSpPr>
        <p:spPr>
          <a:xfrm rot="10800000" flipH="1">
            <a:off x="5689099" y="335590"/>
            <a:ext cx="3092813" cy="1938029"/>
          </a:xfrm>
          <a:prstGeom prst="wedgeEllipseCallout">
            <a:avLst>
              <a:gd name="adj1" fmla="val -13277"/>
              <a:gd name="adj2" fmla="val -62953"/>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5927271" y="900483"/>
            <a:ext cx="3102428" cy="830997"/>
          </a:xfrm>
          <a:prstGeom prst="rect">
            <a:avLst/>
          </a:prstGeom>
          <a:noFill/>
        </p:spPr>
        <p:txBody>
          <a:bodyPr wrap="square" rtlCol="0">
            <a:spAutoFit/>
          </a:bodyPr>
          <a:lstStyle/>
          <a:p>
            <a:r>
              <a:rPr kumimoji="1" lang="ja-JP" altLang="en-US" sz="4800" dirty="0" smtClean="0"/>
              <a:t>ステキ</a:t>
            </a:r>
            <a:r>
              <a:rPr kumimoji="1" lang="en-US" altLang="ja-JP" sz="4800" dirty="0" smtClean="0"/>
              <a:t>…!</a:t>
            </a:r>
            <a:endParaRPr kumimoji="1" lang="ja-JP" altLang="en-US" sz="4800" dirty="0"/>
          </a:p>
        </p:txBody>
      </p:sp>
      <p:sp>
        <p:nvSpPr>
          <p:cNvPr id="7" name="正方形/長方形 6"/>
          <p:cNvSpPr/>
          <p:nvPr/>
        </p:nvSpPr>
        <p:spPr>
          <a:xfrm>
            <a:off x="152865" y="133539"/>
            <a:ext cx="5377814" cy="854154"/>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4800" dirty="0" smtClean="0">
                <a:solidFill>
                  <a:schemeClr val="accent6">
                    <a:lumMod val="75000"/>
                  </a:schemeClr>
                </a:solidFill>
              </a:rPr>
              <a:t>墓施太郎その後・・・</a:t>
            </a:r>
            <a:endParaRPr kumimoji="1" lang="ja-JP" altLang="en-US" sz="4800" dirty="0">
              <a:solidFill>
                <a:schemeClr val="accent6">
                  <a:lumMod val="75000"/>
                </a:schemeClr>
              </a:solidFill>
            </a:endParaRPr>
          </a:p>
        </p:txBody>
      </p:sp>
      <p:sp>
        <p:nvSpPr>
          <p:cNvPr id="8" name="スライド番号プレースホルダー 7"/>
          <p:cNvSpPr>
            <a:spLocks noGrp="1"/>
          </p:cNvSpPr>
          <p:nvPr>
            <p:ph type="sldNum" sz="quarter" idx="12"/>
          </p:nvPr>
        </p:nvSpPr>
        <p:spPr/>
        <p:txBody>
          <a:bodyPr/>
          <a:lstStyle/>
          <a:p>
            <a:fld id="{61F6FC56-51BB-EE4A-AA11-EB67CBAEB284}" type="slidenum">
              <a:rPr kumimoji="1" lang="ja-JP" altLang="en-US" smtClean="0"/>
              <a:t>59</a:t>
            </a:fld>
            <a:endParaRPr kumimoji="1" lang="ja-JP" altLang="en-US"/>
          </a:p>
        </p:txBody>
      </p:sp>
    </p:spTree>
    <p:extLst>
      <p:ext uri="{BB962C8B-B14F-4D97-AF65-F5344CB8AC3E}">
        <p14:creationId xmlns:p14="http://schemas.microsoft.com/office/powerpoint/2010/main" val="1481820117"/>
      </p:ext>
    </p:extLst>
  </p:cSld>
  <p:clrMapOvr>
    <a:masterClrMapping/>
  </p:clrMapOvr>
  <mc:AlternateContent xmlns:mc="http://schemas.openxmlformats.org/markup-compatibility/2006" xmlns:p14="http://schemas.microsoft.com/office/powerpoint/2010/main">
    <mc:Choice Requires="p14">
      <p:transition spd="slow" p14:dur="2000" advTm="1288"/>
    </mc:Choice>
    <mc:Fallback xmlns="">
      <p:transition xmlns:p14="http://schemas.microsoft.com/office/powerpoint/2010/main" spd="slow" advTm="128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7556" y="815412"/>
            <a:ext cx="9035907" cy="6042588"/>
          </a:xfrm>
          <a:prstGeom prst="rect">
            <a:avLst/>
          </a:prstGeom>
        </p:spPr>
      </p:pic>
      <p:sp>
        <p:nvSpPr>
          <p:cNvPr id="5" name="正方形/長方形 4"/>
          <p:cNvSpPr/>
          <p:nvPr/>
        </p:nvSpPr>
        <p:spPr>
          <a:xfrm>
            <a:off x="0" y="236530"/>
            <a:ext cx="5269538" cy="523220"/>
          </a:xfrm>
          <a:prstGeom prst="rect">
            <a:avLst/>
          </a:prstGeom>
        </p:spPr>
        <p:txBody>
          <a:bodyPr wrap="square">
            <a:spAutoFit/>
          </a:bodyPr>
          <a:lstStyle/>
          <a:p>
            <a:r>
              <a:rPr lang="ja-JP" altLang="en-US" sz="2800" dirty="0" smtClean="0"/>
              <a:t>タージマハル </a:t>
            </a:r>
            <a:r>
              <a:rPr lang="en-US" altLang="ja-JP" sz="2800" dirty="0" smtClean="0"/>
              <a:t>(</a:t>
            </a:r>
            <a:r>
              <a:rPr lang="ja-JP" altLang="en-US" sz="2800" dirty="0" smtClean="0"/>
              <a:t>インド</a:t>
            </a:r>
            <a:r>
              <a:rPr lang="en-US" altLang="ja-JP" sz="2800" dirty="0" smtClean="0"/>
              <a:t>)</a:t>
            </a:r>
            <a:endParaRPr lang="ja-JP" altLang="en-US" sz="2800" dirty="0"/>
          </a:p>
        </p:txBody>
      </p:sp>
      <p:sp>
        <p:nvSpPr>
          <p:cNvPr id="2" name="テキスト ボックス 1"/>
          <p:cNvSpPr txBox="1"/>
          <p:nvPr/>
        </p:nvSpPr>
        <p:spPr>
          <a:xfrm>
            <a:off x="4763813" y="6488668"/>
            <a:ext cx="4339650" cy="369332"/>
          </a:xfrm>
          <a:prstGeom prst="rect">
            <a:avLst/>
          </a:prstGeom>
          <a:noFill/>
        </p:spPr>
        <p:txBody>
          <a:bodyPr wrap="none" rtlCol="0">
            <a:spAutoFit/>
          </a:bodyPr>
          <a:lstStyle/>
          <a:p>
            <a:r>
              <a:rPr lang="en-US" altLang="ja-JP" dirty="0">
                <a:solidFill>
                  <a:srgbClr val="FFFFFF"/>
                </a:solidFill>
              </a:rPr>
              <a:t>https://</a:t>
            </a:r>
            <a:r>
              <a:rPr lang="en-US" altLang="ja-JP" dirty="0" err="1">
                <a:solidFill>
                  <a:srgbClr val="FFFFFF"/>
                </a:solidFill>
              </a:rPr>
              <a:t>ja.wikipedia.org</a:t>
            </a:r>
            <a:r>
              <a:rPr lang="en-US" altLang="ja-JP" dirty="0">
                <a:solidFill>
                  <a:srgbClr val="FFFFFF"/>
                </a:solidFill>
              </a:rPr>
              <a:t>/wiki/</a:t>
            </a:r>
            <a:r>
              <a:rPr lang="ja-JP" altLang="en-US" dirty="0">
                <a:solidFill>
                  <a:srgbClr val="FFFFFF"/>
                </a:solidFill>
              </a:rPr>
              <a:t>タージ・マハル</a:t>
            </a:r>
            <a:endParaRPr kumimoji="1" lang="ja-JP" altLang="en-US" dirty="0">
              <a:solidFill>
                <a:srgbClr val="FFFFFF"/>
              </a:solidFill>
            </a:endParaRPr>
          </a:p>
        </p:txBody>
      </p:sp>
      <p:sp>
        <p:nvSpPr>
          <p:cNvPr id="4" name="スライド番号プレースホルダー 3"/>
          <p:cNvSpPr>
            <a:spLocks noGrp="1"/>
          </p:cNvSpPr>
          <p:nvPr>
            <p:ph type="sldNum" sz="quarter" idx="12"/>
          </p:nvPr>
        </p:nvSpPr>
        <p:spPr/>
        <p:txBody>
          <a:bodyPr/>
          <a:lstStyle/>
          <a:p>
            <a:fld id="{61F6FC56-51BB-EE4A-AA11-EB67CBAEB284}" type="slidenum">
              <a:rPr kumimoji="1" lang="ja-JP" altLang="en-US" smtClean="0"/>
              <a:t>6</a:t>
            </a:fld>
            <a:endParaRPr kumimoji="1" lang="ja-JP" altLang="en-US"/>
          </a:p>
        </p:txBody>
      </p:sp>
    </p:spTree>
    <p:extLst>
      <p:ext uri="{BB962C8B-B14F-4D97-AF65-F5344CB8AC3E}">
        <p14:creationId xmlns:p14="http://schemas.microsoft.com/office/powerpoint/2010/main" val="1682736313"/>
      </p:ext>
    </p:extLst>
  </p:cSld>
  <p:clrMapOvr>
    <a:masterClrMapping/>
  </p:clrMapOvr>
  <mc:AlternateContent xmlns:mc="http://schemas.openxmlformats.org/markup-compatibility/2006" xmlns:p14="http://schemas.microsoft.com/office/powerpoint/2010/main">
    <mc:Choice Requires="p14">
      <p:transition spd="slow" p14:dur="2000" advTm="6570"/>
    </mc:Choice>
    <mc:Fallback xmlns="">
      <p:transition xmlns:p14="http://schemas.microsoft.com/office/powerpoint/2010/main" spd="slow" advTm="6570"/>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コンテンツ プレースホルダー 3" descr="IMG_9998.JPG"/>
          <p:cNvPicPr>
            <a:picLocks noGrp="1" noChangeAspect="1"/>
          </p:cNvPicPr>
          <p:nvPr>
            <p:ph idx="1"/>
          </p:nvPr>
        </p:nvPicPr>
        <p:blipFill rotWithShape="1">
          <a:blip r:embed="rId4" cstate="print">
            <a:alphaModFix amt="39000"/>
            <a:extLst>
              <a:ext uri="{28A0092B-C50C-407E-A947-70E740481C1C}">
                <a14:useLocalDpi xmlns:a14="http://schemas.microsoft.com/office/drawing/2010/main"/>
              </a:ext>
            </a:extLst>
          </a:blip>
          <a:srcRect/>
          <a:stretch/>
        </p:blipFill>
        <p:spPr>
          <a:xfrm>
            <a:off x="0" y="0"/>
            <a:ext cx="9144000" cy="6858000"/>
          </a:xfrm>
        </p:spPr>
      </p:pic>
      <p:sp>
        <p:nvSpPr>
          <p:cNvPr id="4" name="テキスト ボックス 3"/>
          <p:cNvSpPr txBox="1"/>
          <p:nvPr/>
        </p:nvSpPr>
        <p:spPr>
          <a:xfrm>
            <a:off x="0" y="1234618"/>
            <a:ext cx="9144000" cy="7478969"/>
          </a:xfrm>
          <a:prstGeom prst="rect">
            <a:avLst/>
          </a:prstGeom>
          <a:noFill/>
        </p:spPr>
        <p:txBody>
          <a:bodyPr wrap="square" rtlCol="0">
            <a:spAutoFit/>
          </a:bodyPr>
          <a:lstStyle/>
          <a:p>
            <a:pPr algn="ctr"/>
            <a:r>
              <a:rPr kumimoji="1" lang="ja-JP" altLang="en-US" sz="2400" dirty="0" smtClean="0"/>
              <a:t>２０年後、墓施太郎（６６）は安らかな永遠の眠りにつきました。</a:t>
            </a:r>
            <a:endParaRPr kumimoji="1" lang="en-US" altLang="ja-JP" sz="2400" dirty="0" smtClean="0"/>
          </a:p>
          <a:p>
            <a:pPr algn="ctr"/>
            <a:endParaRPr kumimoji="1" lang="en-US" altLang="ja-JP" sz="2400" dirty="0" smtClean="0"/>
          </a:p>
          <a:p>
            <a:pPr algn="ctr"/>
            <a:endParaRPr lang="en-US" altLang="ja-JP" sz="2400" dirty="0" smtClean="0"/>
          </a:p>
          <a:p>
            <a:pPr algn="ctr"/>
            <a:endParaRPr kumimoji="1" lang="en-US" altLang="ja-JP" sz="2400" dirty="0" smtClean="0"/>
          </a:p>
          <a:p>
            <a:pPr algn="ctr"/>
            <a:r>
              <a:rPr kumimoji="1" lang="ja-JP" altLang="en-US" sz="2400" dirty="0" smtClean="0"/>
              <a:t>予てからの不安要素は「樹木葬」という形をとることで解消されました。</a:t>
            </a:r>
            <a:endParaRPr kumimoji="1" lang="en-US" altLang="ja-JP" sz="2400" dirty="0" smtClean="0"/>
          </a:p>
          <a:p>
            <a:pPr algn="ctr"/>
            <a:endParaRPr kumimoji="1" lang="en-US" altLang="ja-JP" sz="2400" dirty="0" smtClean="0"/>
          </a:p>
          <a:p>
            <a:pPr algn="ctr"/>
            <a:endParaRPr lang="en-US" altLang="ja-JP" sz="2400" dirty="0"/>
          </a:p>
          <a:p>
            <a:pPr algn="ctr"/>
            <a:endParaRPr kumimoji="1" lang="en-US" altLang="ja-JP" sz="2400" dirty="0" smtClean="0"/>
          </a:p>
          <a:p>
            <a:pPr algn="ctr"/>
            <a:r>
              <a:rPr lang="ja-JP" altLang="en-US" sz="2400" dirty="0" smtClean="0"/>
              <a:t>「墓参りは楽しい」という意識</a:t>
            </a:r>
            <a:r>
              <a:rPr kumimoji="1" lang="ja-JP" altLang="en-US" sz="2400" dirty="0" smtClean="0"/>
              <a:t>が世に浸透したこともあり、</a:t>
            </a:r>
            <a:endParaRPr kumimoji="1" lang="en-US" altLang="ja-JP" sz="2400" dirty="0" smtClean="0"/>
          </a:p>
          <a:p>
            <a:pPr algn="ctr"/>
            <a:endParaRPr kumimoji="1" lang="en-US" altLang="ja-JP" sz="2400" dirty="0" smtClean="0"/>
          </a:p>
          <a:p>
            <a:pPr algn="ctr"/>
            <a:endParaRPr kumimoji="1" lang="en-US" altLang="ja-JP" sz="2400" dirty="0" smtClean="0"/>
          </a:p>
          <a:p>
            <a:pPr algn="ctr"/>
            <a:r>
              <a:rPr kumimoji="1" lang="ja-JP" altLang="en-US" sz="2400" dirty="0" smtClean="0"/>
              <a:t>今では頻繁に妻と息子がお墓参りをしてくれています。</a:t>
            </a:r>
            <a:endParaRPr kumimoji="1" lang="en-US" altLang="ja-JP" sz="2400" dirty="0" smtClean="0"/>
          </a:p>
          <a:p>
            <a:pPr algn="ctr"/>
            <a:endParaRPr kumimoji="1" lang="en-US" altLang="ja-JP" sz="2400" dirty="0" smtClean="0"/>
          </a:p>
          <a:p>
            <a:pPr algn="ctr"/>
            <a:endParaRPr lang="en-US" altLang="ja-JP" sz="2400" dirty="0"/>
          </a:p>
          <a:p>
            <a:pPr algn="ctr"/>
            <a:endParaRPr kumimoji="1" lang="en-US" altLang="ja-JP" sz="2400" dirty="0" smtClean="0"/>
          </a:p>
          <a:p>
            <a:pPr algn="ctr"/>
            <a:endParaRPr kumimoji="1" lang="en-US" altLang="ja-JP" sz="2400" dirty="0" smtClean="0"/>
          </a:p>
          <a:p>
            <a:pPr algn="ctr"/>
            <a:r>
              <a:rPr lang="ja-JP" altLang="en-US" sz="2400" dirty="0" smtClean="0"/>
              <a:t>墓施太郎のようなつくば市に住む人々に、</a:t>
            </a:r>
            <a:endParaRPr lang="en-US" altLang="ja-JP" sz="2400" dirty="0" smtClean="0"/>
          </a:p>
          <a:p>
            <a:pPr algn="ctr"/>
            <a:endParaRPr lang="en-US" altLang="ja-JP" sz="2400" dirty="0" smtClean="0"/>
          </a:p>
          <a:p>
            <a:pPr algn="ctr"/>
            <a:endParaRPr lang="en-US" altLang="ja-JP" sz="2400" dirty="0" smtClean="0"/>
          </a:p>
          <a:p>
            <a:pPr algn="ctr"/>
            <a:r>
              <a:rPr lang="ja-JP" altLang="en-US" sz="2400" dirty="0" smtClean="0"/>
              <a:t>一切の不安もない安らかな眠りが訪れることを願って・・・・・</a:t>
            </a:r>
            <a:endParaRPr kumimoji="1" lang="ja-JP" altLang="en-US" sz="2400" dirty="0"/>
          </a:p>
        </p:txBody>
      </p:sp>
      <p:sp>
        <p:nvSpPr>
          <p:cNvPr id="2" name="タイトル 1"/>
          <p:cNvSpPr>
            <a:spLocks noGrp="1"/>
          </p:cNvSpPr>
          <p:nvPr>
            <p:ph type="title"/>
          </p:nvPr>
        </p:nvSpPr>
        <p:spPr>
          <a:xfrm>
            <a:off x="457200" y="2752764"/>
            <a:ext cx="8229600" cy="1143000"/>
          </a:xfrm>
        </p:spPr>
        <p:txBody>
          <a:bodyPr/>
          <a:lstStyle/>
          <a:p>
            <a:r>
              <a:rPr lang="ja-JP" altLang="en-US" dirty="0" smtClean="0"/>
              <a:t>ご清聴ありがとうございました。</a:t>
            </a:r>
            <a:endParaRPr kumimoji="1" lang="ja-JP" altLang="en-US" dirty="0"/>
          </a:p>
        </p:txBody>
      </p:sp>
      <p:sp>
        <p:nvSpPr>
          <p:cNvPr id="5" name="スライド番号プレースホルダー 4"/>
          <p:cNvSpPr>
            <a:spLocks noGrp="1"/>
          </p:cNvSpPr>
          <p:nvPr>
            <p:ph type="sldNum" sz="quarter" idx="12"/>
          </p:nvPr>
        </p:nvSpPr>
        <p:spPr/>
        <p:txBody>
          <a:bodyPr/>
          <a:lstStyle/>
          <a:p>
            <a:fld id="{61F6FC56-51BB-EE4A-AA11-EB67CBAEB284}" type="slidenum">
              <a:rPr kumimoji="1" lang="ja-JP" altLang="en-US" smtClean="0"/>
              <a:t>60</a:t>
            </a:fld>
            <a:endParaRPr kumimoji="1" lang="ja-JP" altLang="en-US"/>
          </a:p>
        </p:txBody>
      </p:sp>
    </p:spTree>
    <p:custDataLst>
      <p:tags r:id="rId1"/>
    </p:custDataLst>
    <p:extLst>
      <p:ext uri="{BB962C8B-B14F-4D97-AF65-F5344CB8AC3E}">
        <p14:creationId xmlns:p14="http://schemas.microsoft.com/office/powerpoint/2010/main" val="3527820715"/>
      </p:ext>
    </p:extLst>
  </p:cSld>
  <p:clrMapOvr>
    <a:masterClrMapping/>
  </p:clrMapOvr>
  <mc:AlternateContent xmlns:mc="http://schemas.openxmlformats.org/markup-compatibility/2006" xmlns:p14="http://schemas.microsoft.com/office/powerpoint/2010/main">
    <mc:Choice Requires="p14">
      <p:transition spd="slow" p14:dur="2000" advTm="19977"/>
    </mc:Choice>
    <mc:Fallback xmlns="">
      <p:transition xmlns:p14="http://schemas.microsoft.com/office/powerpoint/2010/main" spd="slow" advTm="1997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grpId="0" nodeType="withEffect">
                                  <p:stCondLst>
                                    <p:cond delay="0"/>
                                  </p:stCondLst>
                                  <p:childTnLst>
                                    <p:animMotion origin="layout" path="M -0.01183 0.69943 L -0.02087 -1.26034 " pathEditMode="relative" rAng="0" ptsTypes="AA">
                                      <p:cBhvr>
                                        <p:cTn id="6" dur="25000" fill="hold"/>
                                        <p:tgtEl>
                                          <p:spTgt spid="4"/>
                                        </p:tgtEl>
                                        <p:attrNameLst>
                                          <p:attrName>ppt_x</p:attrName>
                                          <p:attrName>ppt_y</p:attrName>
                                        </p:attrNameLst>
                                      </p:cBhvr>
                                      <p:rCtr x="-452" y="-97988"/>
                                    </p:animMotion>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2406517" y="1897902"/>
            <a:ext cx="2286000" cy="2286000"/>
          </a:xfrm>
          <a:prstGeom prst="rect">
            <a:avLst/>
          </a:prstGeom>
        </p:spPr>
      </p:pic>
      <p:pic>
        <p:nvPicPr>
          <p:cNvPr id="5" name="図 4"/>
          <p:cNvPicPr>
            <a:picLocks noChangeAspect="1"/>
          </p:cNvPicPr>
          <p:nvPr/>
        </p:nvPicPr>
        <p:blipFill>
          <a:blip r:embed="rId4"/>
          <a:stretch>
            <a:fillRect/>
          </a:stretch>
        </p:blipFill>
        <p:spPr>
          <a:xfrm>
            <a:off x="3136444" y="2489823"/>
            <a:ext cx="2286000" cy="2286000"/>
          </a:xfrm>
          <a:prstGeom prst="rect">
            <a:avLst/>
          </a:prstGeom>
        </p:spPr>
      </p:pic>
      <p:pic>
        <p:nvPicPr>
          <p:cNvPr id="9" name="図 8"/>
          <p:cNvPicPr>
            <a:picLocks noChangeAspect="1"/>
          </p:cNvPicPr>
          <p:nvPr/>
        </p:nvPicPr>
        <p:blipFill>
          <a:blip r:embed="rId5"/>
          <a:stretch>
            <a:fillRect/>
          </a:stretch>
        </p:blipFill>
        <p:spPr>
          <a:xfrm>
            <a:off x="3240269" y="4572000"/>
            <a:ext cx="2286000" cy="2286000"/>
          </a:xfrm>
          <a:prstGeom prst="rect">
            <a:avLst/>
          </a:prstGeom>
        </p:spPr>
      </p:pic>
      <p:pic>
        <p:nvPicPr>
          <p:cNvPr id="11" name="図 10"/>
          <p:cNvPicPr>
            <a:picLocks noChangeAspect="1"/>
          </p:cNvPicPr>
          <p:nvPr/>
        </p:nvPicPr>
        <p:blipFill>
          <a:blip r:embed="rId6"/>
          <a:stretch>
            <a:fillRect/>
          </a:stretch>
        </p:blipFill>
        <p:spPr>
          <a:xfrm>
            <a:off x="4101644" y="3632823"/>
            <a:ext cx="2286000" cy="2286000"/>
          </a:xfrm>
          <a:prstGeom prst="rect">
            <a:avLst/>
          </a:prstGeom>
        </p:spPr>
      </p:pic>
      <p:pic>
        <p:nvPicPr>
          <p:cNvPr id="12" name="図 11"/>
          <p:cNvPicPr>
            <a:picLocks noChangeAspect="1"/>
          </p:cNvPicPr>
          <p:nvPr/>
        </p:nvPicPr>
        <p:blipFill>
          <a:blip r:embed="rId7"/>
          <a:stretch>
            <a:fillRect/>
          </a:stretch>
        </p:blipFill>
        <p:spPr>
          <a:xfrm>
            <a:off x="5422444" y="4572000"/>
            <a:ext cx="2286000" cy="2286000"/>
          </a:xfrm>
          <a:prstGeom prst="rect">
            <a:avLst/>
          </a:prstGeom>
        </p:spPr>
      </p:pic>
      <p:pic>
        <p:nvPicPr>
          <p:cNvPr id="13" name="図 12"/>
          <p:cNvPicPr>
            <a:picLocks noChangeAspect="1"/>
          </p:cNvPicPr>
          <p:nvPr/>
        </p:nvPicPr>
        <p:blipFill>
          <a:blip r:embed="rId8"/>
          <a:stretch>
            <a:fillRect/>
          </a:stretch>
        </p:blipFill>
        <p:spPr>
          <a:xfrm>
            <a:off x="6858000" y="4468622"/>
            <a:ext cx="2286000" cy="2286000"/>
          </a:xfrm>
          <a:prstGeom prst="rect">
            <a:avLst/>
          </a:prstGeom>
        </p:spPr>
      </p:pic>
      <p:pic>
        <p:nvPicPr>
          <p:cNvPr id="14" name="図 13"/>
          <p:cNvPicPr>
            <a:picLocks noChangeAspect="1"/>
          </p:cNvPicPr>
          <p:nvPr/>
        </p:nvPicPr>
        <p:blipFill>
          <a:blip r:embed="rId9"/>
          <a:stretch>
            <a:fillRect/>
          </a:stretch>
        </p:blipFill>
        <p:spPr>
          <a:xfrm>
            <a:off x="-188731" y="4572000"/>
            <a:ext cx="2286000" cy="2286000"/>
          </a:xfrm>
          <a:prstGeom prst="rect">
            <a:avLst/>
          </a:prstGeom>
        </p:spPr>
      </p:pic>
      <p:pic>
        <p:nvPicPr>
          <p:cNvPr id="15" name="図 14"/>
          <p:cNvPicPr>
            <a:picLocks noChangeAspect="1"/>
          </p:cNvPicPr>
          <p:nvPr/>
        </p:nvPicPr>
        <p:blipFill>
          <a:blip r:embed="rId10"/>
          <a:stretch>
            <a:fillRect/>
          </a:stretch>
        </p:blipFill>
        <p:spPr>
          <a:xfrm>
            <a:off x="1093969" y="2146477"/>
            <a:ext cx="2286000" cy="2286000"/>
          </a:xfrm>
          <a:prstGeom prst="rect">
            <a:avLst/>
          </a:prstGeom>
        </p:spPr>
      </p:pic>
      <p:pic>
        <p:nvPicPr>
          <p:cNvPr id="16" name="図 15"/>
          <p:cNvPicPr>
            <a:picLocks noChangeAspect="1"/>
          </p:cNvPicPr>
          <p:nvPr/>
        </p:nvPicPr>
        <p:blipFill>
          <a:blip r:embed="rId11"/>
          <a:stretch>
            <a:fillRect/>
          </a:stretch>
        </p:blipFill>
        <p:spPr>
          <a:xfrm>
            <a:off x="954269" y="4329862"/>
            <a:ext cx="2286000" cy="2286000"/>
          </a:xfrm>
          <a:prstGeom prst="rect">
            <a:avLst/>
          </a:prstGeom>
        </p:spPr>
      </p:pic>
      <p:pic>
        <p:nvPicPr>
          <p:cNvPr id="17" name="図 16"/>
          <p:cNvPicPr>
            <a:picLocks noChangeAspect="1"/>
          </p:cNvPicPr>
          <p:nvPr/>
        </p:nvPicPr>
        <p:blipFill>
          <a:blip r:embed="rId12"/>
          <a:stretch>
            <a:fillRect/>
          </a:stretch>
        </p:blipFill>
        <p:spPr>
          <a:xfrm>
            <a:off x="2286000" y="4572000"/>
            <a:ext cx="2286000" cy="2286000"/>
          </a:xfrm>
          <a:prstGeom prst="rect">
            <a:avLst/>
          </a:prstGeom>
        </p:spPr>
      </p:pic>
      <p:pic>
        <p:nvPicPr>
          <p:cNvPr id="18" name="図 17"/>
          <p:cNvPicPr>
            <a:picLocks noChangeAspect="1"/>
          </p:cNvPicPr>
          <p:nvPr/>
        </p:nvPicPr>
        <p:blipFill>
          <a:blip r:embed="rId13"/>
          <a:stretch>
            <a:fillRect/>
          </a:stretch>
        </p:blipFill>
        <p:spPr>
          <a:xfrm>
            <a:off x="4895717" y="1487855"/>
            <a:ext cx="2286000" cy="2286000"/>
          </a:xfrm>
          <a:prstGeom prst="rect">
            <a:avLst/>
          </a:prstGeom>
        </p:spPr>
      </p:pic>
      <p:pic>
        <p:nvPicPr>
          <p:cNvPr id="19" name="図 18"/>
          <p:cNvPicPr>
            <a:picLocks noChangeAspect="1"/>
          </p:cNvPicPr>
          <p:nvPr/>
        </p:nvPicPr>
        <p:blipFill>
          <a:blip r:embed="rId14"/>
          <a:stretch>
            <a:fillRect/>
          </a:stretch>
        </p:blipFill>
        <p:spPr>
          <a:xfrm>
            <a:off x="6858000" y="1399793"/>
            <a:ext cx="2286000" cy="2286000"/>
          </a:xfrm>
          <a:prstGeom prst="rect">
            <a:avLst/>
          </a:prstGeom>
        </p:spPr>
      </p:pic>
      <p:pic>
        <p:nvPicPr>
          <p:cNvPr id="8" name="図 7"/>
          <p:cNvPicPr>
            <a:picLocks noChangeAspect="1"/>
          </p:cNvPicPr>
          <p:nvPr/>
        </p:nvPicPr>
        <p:blipFill>
          <a:blip r:embed="rId15"/>
          <a:stretch>
            <a:fillRect/>
          </a:stretch>
        </p:blipFill>
        <p:spPr>
          <a:xfrm>
            <a:off x="6137422" y="2630855"/>
            <a:ext cx="2286000" cy="2286000"/>
          </a:xfrm>
          <a:prstGeom prst="rect">
            <a:avLst/>
          </a:prstGeom>
        </p:spPr>
      </p:pic>
      <p:pic>
        <p:nvPicPr>
          <p:cNvPr id="20" name="図 19"/>
          <p:cNvPicPr>
            <a:picLocks noChangeAspect="1"/>
          </p:cNvPicPr>
          <p:nvPr/>
        </p:nvPicPr>
        <p:blipFill>
          <a:blip r:embed="rId16"/>
          <a:stretch>
            <a:fillRect/>
          </a:stretch>
        </p:blipFill>
        <p:spPr>
          <a:xfrm>
            <a:off x="-188731" y="2627935"/>
            <a:ext cx="2286000" cy="2286000"/>
          </a:xfrm>
          <a:prstGeom prst="rect">
            <a:avLst/>
          </a:prstGeom>
        </p:spPr>
      </p:pic>
      <p:pic>
        <p:nvPicPr>
          <p:cNvPr id="10" name="図 9"/>
          <p:cNvPicPr>
            <a:picLocks noChangeAspect="1"/>
          </p:cNvPicPr>
          <p:nvPr/>
        </p:nvPicPr>
        <p:blipFill>
          <a:blip r:embed="rId17"/>
          <a:stretch>
            <a:fillRect/>
          </a:stretch>
        </p:blipFill>
        <p:spPr>
          <a:xfrm flipH="1">
            <a:off x="6247439" y="3555026"/>
            <a:ext cx="3388193" cy="3199596"/>
          </a:xfrm>
          <a:prstGeom prst="rect">
            <a:avLst/>
          </a:prstGeom>
        </p:spPr>
      </p:pic>
      <p:sp>
        <p:nvSpPr>
          <p:cNvPr id="21" name="円形吹き出し 20"/>
          <p:cNvSpPr/>
          <p:nvPr/>
        </p:nvSpPr>
        <p:spPr>
          <a:xfrm flipH="1" flipV="1">
            <a:off x="106946" y="357371"/>
            <a:ext cx="8917782" cy="1540531"/>
          </a:xfrm>
          <a:prstGeom prst="wedgeEllipseCallout">
            <a:avLst>
              <a:gd name="adj1" fmla="val -17379"/>
              <a:gd name="adj2" fmla="val -70786"/>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457200" y="571500"/>
            <a:ext cx="8229600" cy="1143000"/>
          </a:xfrm>
        </p:spPr>
        <p:txBody>
          <a:bodyPr/>
          <a:lstStyle/>
          <a:p>
            <a:r>
              <a:rPr lang="ja-JP" altLang="en-US" dirty="0" smtClean="0"/>
              <a:t>質疑応答タイム</a:t>
            </a:r>
            <a:endParaRPr kumimoji="1" lang="ja-JP" altLang="en-US" dirty="0"/>
          </a:p>
        </p:txBody>
      </p:sp>
      <p:pic>
        <p:nvPicPr>
          <p:cNvPr id="6" name="図 5"/>
          <p:cNvPicPr>
            <a:picLocks noChangeAspect="1"/>
          </p:cNvPicPr>
          <p:nvPr/>
        </p:nvPicPr>
        <p:blipFill>
          <a:blip r:embed="rId18"/>
          <a:stretch>
            <a:fillRect/>
          </a:stretch>
        </p:blipFill>
        <p:spPr>
          <a:xfrm>
            <a:off x="0" y="256793"/>
            <a:ext cx="2286000" cy="2286000"/>
          </a:xfrm>
          <a:prstGeom prst="rect">
            <a:avLst/>
          </a:prstGeom>
        </p:spPr>
      </p:pic>
      <p:pic>
        <p:nvPicPr>
          <p:cNvPr id="7" name="図 6"/>
          <p:cNvPicPr>
            <a:picLocks noChangeAspect="1"/>
          </p:cNvPicPr>
          <p:nvPr/>
        </p:nvPicPr>
        <p:blipFill>
          <a:blip r:embed="rId19"/>
          <a:stretch>
            <a:fillRect/>
          </a:stretch>
        </p:blipFill>
        <p:spPr>
          <a:xfrm>
            <a:off x="6858000" y="-47494"/>
            <a:ext cx="2286000" cy="2286000"/>
          </a:xfrm>
          <a:prstGeom prst="rect">
            <a:avLst/>
          </a:prstGeom>
        </p:spPr>
      </p:pic>
      <p:sp>
        <p:nvSpPr>
          <p:cNvPr id="3" name="スライド番号プレースホルダー 2"/>
          <p:cNvSpPr>
            <a:spLocks noGrp="1"/>
          </p:cNvSpPr>
          <p:nvPr>
            <p:ph type="sldNum" sz="quarter" idx="12"/>
          </p:nvPr>
        </p:nvSpPr>
        <p:spPr/>
        <p:txBody>
          <a:bodyPr/>
          <a:lstStyle/>
          <a:p>
            <a:fld id="{61F6FC56-51BB-EE4A-AA11-EB67CBAEB284}" type="slidenum">
              <a:rPr kumimoji="1" lang="ja-JP" altLang="en-US" smtClean="0"/>
              <a:t>61</a:t>
            </a:fld>
            <a:endParaRPr kumimoji="1" lang="ja-JP" altLang="en-US"/>
          </a:p>
        </p:txBody>
      </p:sp>
    </p:spTree>
    <p:extLst>
      <p:ext uri="{BB962C8B-B14F-4D97-AF65-F5344CB8AC3E}">
        <p14:creationId xmlns:p14="http://schemas.microsoft.com/office/powerpoint/2010/main" val="38954637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問題点</a:t>
            </a:r>
            <a:endParaRPr kumimoji="1" lang="ja-JP" altLang="en-US" dirty="0"/>
          </a:p>
        </p:txBody>
      </p:sp>
      <p:sp>
        <p:nvSpPr>
          <p:cNvPr id="3" name="コンテンツ プレースホルダー 2"/>
          <p:cNvSpPr>
            <a:spLocks noGrp="1"/>
          </p:cNvSpPr>
          <p:nvPr>
            <p:ph idx="1"/>
          </p:nvPr>
        </p:nvSpPr>
        <p:spPr/>
        <p:txBody>
          <a:bodyPr>
            <a:normAutofit fontScale="92500" lnSpcReduction="10000"/>
          </a:bodyPr>
          <a:lstStyle/>
          <a:p>
            <a:r>
              <a:rPr kumimoji="1" lang="ja-JP" altLang="en-US" dirty="0" smtClean="0"/>
              <a:t>台帳が電子化できてないのは、市の業務の中で、墓地の優先順位が低いから。</a:t>
            </a:r>
            <a:endParaRPr kumimoji="1" lang="en-US" altLang="ja-JP" dirty="0" smtClean="0"/>
          </a:p>
          <a:p>
            <a:pPr lvl="1"/>
            <a:r>
              <a:rPr lang="en-US" altLang="en-US" dirty="0" smtClean="0"/>
              <a:t>なぜ優先度が低いのか</a:t>
            </a:r>
            <a:endParaRPr lang="en-US" altLang="ja-JP" i="1" dirty="0" smtClean="0"/>
          </a:p>
          <a:p>
            <a:pPr lvl="1"/>
            <a:r>
              <a:rPr lang="ja-JP" altLang="en-US" i="1" dirty="0" smtClean="0"/>
              <a:t>ー都市にとって最後に必要なインフラが墓地であるー谷口守</a:t>
            </a:r>
            <a:r>
              <a:rPr lang="en-US" altLang="ja-JP" i="1" dirty="0" smtClean="0"/>
              <a:t>(2015.05)</a:t>
            </a:r>
          </a:p>
          <a:p>
            <a:r>
              <a:rPr lang="ja-JP" altLang="en-US" dirty="0" smtClean="0"/>
              <a:t>経営上の問題</a:t>
            </a:r>
            <a:endParaRPr lang="en-US" altLang="ja-JP" dirty="0" smtClean="0"/>
          </a:p>
          <a:p>
            <a:pPr lvl="1"/>
            <a:r>
              <a:rPr lang="ja-JP" altLang="en-US" dirty="0" smtClean="0"/>
              <a:t>管理費払ってくれないよ</a:t>
            </a:r>
            <a:endParaRPr lang="en-US" altLang="ja-JP" dirty="0" smtClean="0"/>
          </a:p>
          <a:p>
            <a:pPr lvl="1"/>
            <a:r>
              <a:rPr lang="ja-JP" altLang="en-US" dirty="0" smtClean="0"/>
              <a:t>どうやって経営を続けていこう</a:t>
            </a:r>
            <a:endParaRPr lang="en-US" altLang="ja-JP" dirty="0" smtClean="0"/>
          </a:p>
          <a:p>
            <a:r>
              <a:rPr lang="ja-JP" altLang="en-US" dirty="0" smtClean="0"/>
              <a:t>墓に対するポジティブ意識の無さ</a:t>
            </a:r>
            <a:endParaRPr lang="en-US" altLang="ja-JP" dirty="0" smtClean="0"/>
          </a:p>
          <a:p>
            <a:r>
              <a:rPr lang="ja-JP" altLang="en-US" dirty="0" smtClean="0"/>
              <a:t>都市計画に含まれていない</a:t>
            </a:r>
            <a:endParaRPr lang="en-US" altLang="ja-JP" dirty="0" smtClean="0"/>
          </a:p>
        </p:txBody>
      </p:sp>
      <p:sp>
        <p:nvSpPr>
          <p:cNvPr id="4" name="スライド番号プレースホルダー 3"/>
          <p:cNvSpPr>
            <a:spLocks noGrp="1"/>
          </p:cNvSpPr>
          <p:nvPr>
            <p:ph type="sldNum" sz="quarter" idx="12"/>
          </p:nvPr>
        </p:nvSpPr>
        <p:spPr/>
        <p:txBody>
          <a:bodyPr/>
          <a:lstStyle/>
          <a:p>
            <a:fld id="{61F6FC56-51BB-EE4A-AA11-EB67CBAEB284}" type="slidenum">
              <a:rPr kumimoji="1" lang="ja-JP" altLang="en-US" smtClean="0"/>
              <a:t>62</a:t>
            </a:fld>
            <a:endParaRPr kumimoji="1" lang="ja-JP" altLang="en-US"/>
          </a:p>
        </p:txBody>
      </p:sp>
    </p:spTree>
    <p:extLst>
      <p:ext uri="{BB962C8B-B14F-4D97-AF65-F5344CB8AC3E}">
        <p14:creationId xmlns:p14="http://schemas.microsoft.com/office/powerpoint/2010/main" val="7622985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実習に至った背景</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つくば市の人口が</a:t>
            </a:r>
            <a:r>
              <a:rPr lang="ja-JP" altLang="en-US" dirty="0" smtClean="0"/>
              <a:t>現在</a:t>
            </a:r>
            <a:r>
              <a:rPr kumimoji="1" lang="ja-JP" altLang="en-US" dirty="0" smtClean="0"/>
              <a:t>増加中</a:t>
            </a:r>
            <a:endParaRPr kumimoji="1" lang="en-US" altLang="ja-JP" dirty="0" smtClean="0"/>
          </a:p>
          <a:p>
            <a:r>
              <a:rPr lang="ja-JP" altLang="en-US" dirty="0" smtClean="0"/>
              <a:t>日本全国で少子高齢化が目立つ中、つくば市でも高齢化が進行中</a:t>
            </a:r>
            <a:endParaRPr lang="en-US" altLang="ja-JP" dirty="0" smtClean="0"/>
          </a:p>
          <a:p>
            <a:r>
              <a:rPr lang="ja-JP" altLang="en-US" dirty="0" smtClean="0"/>
              <a:t>学生の目線で見た筑波研究学園都市はあまりお墓のない土地</a:t>
            </a:r>
            <a:endParaRPr lang="en-US" altLang="ja-JP" dirty="0" smtClean="0"/>
          </a:p>
          <a:p>
            <a:r>
              <a:rPr lang="ja-JP" altLang="en-US" dirty="0" smtClean="0"/>
              <a:t>ニュータウン全体で墓の計画がされていない</a:t>
            </a:r>
            <a:endParaRPr lang="en-US" altLang="ja-JP" dirty="0" smtClean="0"/>
          </a:p>
          <a:p>
            <a:endParaRPr lang="en-US" altLang="ja-JP" dirty="0" smtClean="0"/>
          </a:p>
        </p:txBody>
      </p:sp>
      <p:sp>
        <p:nvSpPr>
          <p:cNvPr id="4" name="スライド番号プレースホルダー 3"/>
          <p:cNvSpPr>
            <a:spLocks noGrp="1"/>
          </p:cNvSpPr>
          <p:nvPr>
            <p:ph type="sldNum" sz="quarter" idx="12"/>
          </p:nvPr>
        </p:nvSpPr>
        <p:spPr/>
        <p:txBody>
          <a:bodyPr/>
          <a:lstStyle/>
          <a:p>
            <a:fld id="{D235492C-57CB-1E43-8014-2539370A9343}" type="slidenum">
              <a:rPr kumimoji="1" lang="ja-JP" altLang="en-US" smtClean="0"/>
              <a:t>63</a:t>
            </a:fld>
            <a:endParaRPr kumimoji="1" lang="ja-JP" altLang="en-US"/>
          </a:p>
        </p:txBody>
      </p:sp>
    </p:spTree>
    <p:extLst>
      <p:ext uri="{BB962C8B-B14F-4D97-AF65-F5344CB8AC3E}">
        <p14:creationId xmlns:p14="http://schemas.microsoft.com/office/powerpoint/2010/main" val="8176133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2931876" y="2828629"/>
            <a:ext cx="3376841" cy="4029371"/>
          </a:xfrm>
          <a:prstGeom prst="rect">
            <a:avLst/>
          </a:prstGeom>
        </p:spPr>
      </p:pic>
      <p:sp>
        <p:nvSpPr>
          <p:cNvPr id="4" name="テキスト ボックス 3"/>
          <p:cNvSpPr txBox="1"/>
          <p:nvPr/>
        </p:nvSpPr>
        <p:spPr>
          <a:xfrm>
            <a:off x="1020203" y="3429254"/>
            <a:ext cx="7276040" cy="1754327"/>
          </a:xfrm>
          <a:prstGeom prst="rect">
            <a:avLst/>
          </a:prstGeom>
          <a:solidFill>
            <a:srgbClr val="FFFF00"/>
          </a:solidFill>
        </p:spPr>
        <p:txBody>
          <a:bodyPr wrap="square" rtlCol="0">
            <a:spAutoFit/>
          </a:bodyPr>
          <a:lstStyle/>
          <a:p>
            <a:pPr algn="ctr"/>
            <a:r>
              <a:rPr kumimoji="1" lang="ja-JP" altLang="en-US" sz="5400" dirty="0" smtClean="0">
                <a:solidFill>
                  <a:srgbClr val="FF0000"/>
                </a:solidFill>
              </a:rPr>
              <a:t>墓地は都市施設</a:t>
            </a:r>
            <a:r>
              <a:rPr lang="ja-JP" altLang="en-US" sz="5400" dirty="0" smtClean="0">
                <a:solidFill>
                  <a:srgbClr val="FF0000"/>
                </a:solidFill>
              </a:rPr>
              <a:t>として計画されるべき</a:t>
            </a:r>
            <a:r>
              <a:rPr kumimoji="1" lang="ja-JP" altLang="en-US" sz="5400" dirty="0" smtClean="0">
                <a:solidFill>
                  <a:srgbClr val="FF0000"/>
                </a:solidFill>
              </a:rPr>
              <a:t>！</a:t>
            </a:r>
            <a:endParaRPr kumimoji="1" lang="ja-JP" altLang="en-US" sz="5400" dirty="0">
              <a:solidFill>
                <a:srgbClr val="FF0000"/>
              </a:solidFill>
            </a:endParaRPr>
          </a:p>
        </p:txBody>
      </p:sp>
      <p:sp>
        <p:nvSpPr>
          <p:cNvPr id="6" name="円/楕円 5"/>
          <p:cNvSpPr/>
          <p:nvPr/>
        </p:nvSpPr>
        <p:spPr>
          <a:xfrm>
            <a:off x="116999" y="710480"/>
            <a:ext cx="2892281" cy="244340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8" name="テキスト ボックス 7"/>
          <p:cNvSpPr txBox="1"/>
          <p:nvPr/>
        </p:nvSpPr>
        <p:spPr>
          <a:xfrm>
            <a:off x="313749" y="1434427"/>
            <a:ext cx="2492990" cy="1015663"/>
          </a:xfrm>
          <a:prstGeom prst="rect">
            <a:avLst/>
          </a:prstGeom>
          <a:noFill/>
        </p:spPr>
        <p:txBody>
          <a:bodyPr wrap="none" rtlCol="0">
            <a:spAutoFit/>
          </a:bodyPr>
          <a:lstStyle/>
          <a:p>
            <a:r>
              <a:rPr kumimoji="1" lang="ja-JP" altLang="en-US" sz="6000" dirty="0" smtClean="0"/>
              <a:t>公共性</a:t>
            </a:r>
            <a:endParaRPr kumimoji="1" lang="ja-JP" altLang="en-US" sz="6000" dirty="0"/>
          </a:p>
        </p:txBody>
      </p:sp>
      <p:sp>
        <p:nvSpPr>
          <p:cNvPr id="9" name="円/楕円 8"/>
          <p:cNvSpPr/>
          <p:nvPr/>
        </p:nvSpPr>
        <p:spPr>
          <a:xfrm>
            <a:off x="3153554" y="435364"/>
            <a:ext cx="2892281" cy="2443401"/>
          </a:xfrm>
          <a:prstGeom prst="ellips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b="1" dirty="0"/>
          </a:p>
        </p:txBody>
      </p:sp>
      <p:sp>
        <p:nvSpPr>
          <p:cNvPr id="10" name="テキスト ボックス 9"/>
          <p:cNvSpPr txBox="1"/>
          <p:nvPr/>
        </p:nvSpPr>
        <p:spPr>
          <a:xfrm>
            <a:off x="3350304" y="1159311"/>
            <a:ext cx="2492990" cy="1015663"/>
          </a:xfrm>
          <a:prstGeom prst="rect">
            <a:avLst/>
          </a:prstGeom>
          <a:noFill/>
        </p:spPr>
        <p:txBody>
          <a:bodyPr wrap="none" rtlCol="0">
            <a:spAutoFit/>
          </a:bodyPr>
          <a:lstStyle/>
          <a:p>
            <a:r>
              <a:rPr lang="ja-JP" altLang="en-US" sz="6000" dirty="0" smtClean="0"/>
              <a:t>永続</a:t>
            </a:r>
            <a:r>
              <a:rPr kumimoji="1" lang="ja-JP" altLang="en-US" sz="6000" dirty="0" smtClean="0"/>
              <a:t>性</a:t>
            </a:r>
            <a:endParaRPr kumimoji="1" lang="ja-JP" altLang="en-US" sz="6000" dirty="0"/>
          </a:p>
        </p:txBody>
      </p:sp>
      <p:sp>
        <p:nvSpPr>
          <p:cNvPr id="11" name="円/楕円 10"/>
          <p:cNvSpPr/>
          <p:nvPr/>
        </p:nvSpPr>
        <p:spPr>
          <a:xfrm>
            <a:off x="6158336" y="710480"/>
            <a:ext cx="2892281" cy="2443401"/>
          </a:xfrm>
          <a:prstGeom prst="ellipse">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2" name="テキスト ボックス 11"/>
          <p:cNvSpPr txBox="1"/>
          <p:nvPr/>
        </p:nvSpPr>
        <p:spPr>
          <a:xfrm>
            <a:off x="6095962" y="1434427"/>
            <a:ext cx="2954655" cy="923330"/>
          </a:xfrm>
          <a:prstGeom prst="rect">
            <a:avLst/>
          </a:prstGeom>
          <a:noFill/>
        </p:spPr>
        <p:txBody>
          <a:bodyPr wrap="none" rtlCol="0">
            <a:spAutoFit/>
          </a:bodyPr>
          <a:lstStyle/>
          <a:p>
            <a:r>
              <a:rPr lang="ja-JP" altLang="en-US" sz="5400" dirty="0" smtClean="0"/>
              <a:t>非営利性</a:t>
            </a:r>
            <a:endParaRPr kumimoji="1" lang="ja-JP" altLang="en-US" sz="5400" dirty="0"/>
          </a:p>
        </p:txBody>
      </p:sp>
      <p:sp>
        <p:nvSpPr>
          <p:cNvPr id="2" name="スライド番号プレースホルダー 1"/>
          <p:cNvSpPr>
            <a:spLocks noGrp="1"/>
          </p:cNvSpPr>
          <p:nvPr>
            <p:ph type="sldNum" sz="quarter" idx="12"/>
          </p:nvPr>
        </p:nvSpPr>
        <p:spPr/>
        <p:txBody>
          <a:bodyPr/>
          <a:lstStyle/>
          <a:p>
            <a:fld id="{D235492C-57CB-1E43-8014-2539370A9343}" type="slidenum">
              <a:rPr kumimoji="1" lang="ja-JP" altLang="en-US" smtClean="0"/>
              <a:t>64</a:t>
            </a:fld>
            <a:endParaRPr kumimoji="1" lang="ja-JP" altLang="en-US"/>
          </a:p>
        </p:txBody>
      </p:sp>
    </p:spTree>
    <p:extLst>
      <p:ext uri="{BB962C8B-B14F-4D97-AF65-F5344CB8AC3E}">
        <p14:creationId xmlns:p14="http://schemas.microsoft.com/office/powerpoint/2010/main" val="29224672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A</a:t>
            </a:r>
            <a:r>
              <a:rPr kumimoji="1" lang="ja-JP" altLang="en-US" dirty="0" smtClean="0"/>
              <a:t>霊園</a:t>
            </a:r>
            <a:endParaRPr kumimoji="1" lang="ja-JP" altLang="en-US" dirty="0"/>
          </a:p>
        </p:txBody>
      </p:sp>
      <p:sp>
        <p:nvSpPr>
          <p:cNvPr id="3" name="コンテンツ プレースホルダー 2"/>
          <p:cNvSpPr>
            <a:spLocks noGrp="1"/>
          </p:cNvSpPr>
          <p:nvPr>
            <p:ph idx="1"/>
          </p:nvPr>
        </p:nvSpPr>
        <p:spPr/>
        <p:txBody>
          <a:bodyPr>
            <a:normAutofit/>
          </a:bodyPr>
          <a:lstStyle/>
          <a:p>
            <a:r>
              <a:rPr kumimoji="1" lang="ja-JP" altLang="en-US" dirty="0" smtClean="0"/>
              <a:t>宗教</a:t>
            </a:r>
            <a:r>
              <a:rPr kumimoji="1" lang="ja-JP" altLang="en-US" dirty="0" smtClean="0"/>
              <a:t>・宗派不問</a:t>
            </a:r>
            <a:endParaRPr kumimoji="1" lang="en-US" altLang="ja-JP" dirty="0" smtClean="0"/>
          </a:p>
          <a:p>
            <a:r>
              <a:rPr lang="ja-JP" altLang="en-US" dirty="0" smtClean="0"/>
              <a:t>経営主体</a:t>
            </a:r>
            <a:r>
              <a:rPr lang="en-US" altLang="ja-JP" dirty="0" smtClean="0"/>
              <a:t>: </a:t>
            </a:r>
            <a:r>
              <a:rPr lang="ja-JP" altLang="en-US" dirty="0" smtClean="0"/>
              <a:t>宗教法人　善空寺</a:t>
            </a:r>
            <a:r>
              <a:rPr lang="en-US" altLang="ja-JP" dirty="0" smtClean="0"/>
              <a:t> (</a:t>
            </a:r>
            <a:r>
              <a:rPr lang="ja-JP" altLang="en-US" dirty="0" smtClean="0"/>
              <a:t>浄土宗</a:t>
            </a:r>
            <a:r>
              <a:rPr lang="en-US" altLang="ja-JP" dirty="0" smtClean="0"/>
              <a:t>)</a:t>
            </a:r>
            <a:endParaRPr lang="en-US" altLang="ja-JP" dirty="0"/>
          </a:p>
          <a:p>
            <a:r>
              <a:rPr lang="ja-JP" altLang="en-US" dirty="0" smtClean="0"/>
              <a:t>事業主体</a:t>
            </a:r>
            <a:r>
              <a:rPr lang="en-US" altLang="ja-JP" dirty="0" smtClean="0"/>
              <a:t>: </a:t>
            </a:r>
            <a:r>
              <a:rPr lang="ja-JP" altLang="en-US" dirty="0" smtClean="0"/>
              <a:t>株式会社 忠友商事</a:t>
            </a:r>
            <a:endParaRPr lang="en-US" altLang="ja-JP" dirty="0"/>
          </a:p>
          <a:p>
            <a:r>
              <a:rPr kumimoji="1" lang="ja-JP" altLang="en-US" dirty="0" smtClean="0"/>
              <a:t>総面積</a:t>
            </a:r>
            <a:r>
              <a:rPr kumimoji="1" lang="en-US" altLang="ja-JP" dirty="0" smtClean="0"/>
              <a:t>: </a:t>
            </a:r>
            <a:r>
              <a:rPr lang="en-US" altLang="ja-JP" dirty="0" smtClean="0"/>
              <a:t>11,700.5㎡</a:t>
            </a:r>
          </a:p>
          <a:p>
            <a:r>
              <a:rPr lang="ja-JP" altLang="en-US" dirty="0" smtClean="0"/>
              <a:t>墓</a:t>
            </a:r>
            <a:r>
              <a:rPr lang="ja-JP" altLang="en-US" dirty="0"/>
              <a:t>地区</a:t>
            </a:r>
            <a:r>
              <a:rPr lang="ja-JP" altLang="en-US" dirty="0" smtClean="0"/>
              <a:t>画数</a:t>
            </a:r>
            <a:r>
              <a:rPr lang="en-US" altLang="en-US" dirty="0" smtClean="0"/>
              <a:t>: </a:t>
            </a:r>
            <a:r>
              <a:rPr lang="en-US" altLang="ja-JP" dirty="0" smtClean="0"/>
              <a:t>1,800</a:t>
            </a:r>
            <a:r>
              <a:rPr lang="ja-JP" altLang="en-US" dirty="0"/>
              <a:t>区画	</a:t>
            </a:r>
            <a:endParaRPr lang="en-US" altLang="ja-JP" dirty="0" smtClean="0"/>
          </a:p>
          <a:p>
            <a:r>
              <a:rPr lang="ja-JP" altLang="en-US" dirty="0"/>
              <a:t>墓地経営</a:t>
            </a:r>
            <a:r>
              <a:rPr lang="ja-JP" altLang="en-US" dirty="0" smtClean="0"/>
              <a:t>許可</a:t>
            </a:r>
            <a:r>
              <a:rPr lang="en-US" altLang="ja-JP" dirty="0" smtClean="0"/>
              <a:t>:</a:t>
            </a:r>
            <a:r>
              <a:rPr lang="ja-JP" altLang="en-US" dirty="0" smtClean="0"/>
              <a:t> 平成</a:t>
            </a:r>
            <a:r>
              <a:rPr lang="en-US" altLang="ja-JP" dirty="0"/>
              <a:t>8</a:t>
            </a:r>
            <a:r>
              <a:rPr lang="ja-JP" altLang="en-US" dirty="0"/>
              <a:t>年</a:t>
            </a:r>
            <a:r>
              <a:rPr lang="en-US" altLang="ja-JP" dirty="0"/>
              <a:t>4</a:t>
            </a:r>
            <a:r>
              <a:rPr lang="ja-JP" altLang="en-US" dirty="0"/>
              <a:t>月</a:t>
            </a:r>
            <a:r>
              <a:rPr lang="en-US" altLang="ja-JP" dirty="0"/>
              <a:t>9</a:t>
            </a:r>
            <a:r>
              <a:rPr lang="ja-JP" altLang="en-US" dirty="0"/>
              <a:t>日	</a:t>
            </a:r>
          </a:p>
          <a:p>
            <a:endParaRPr lang="ja-JP" altLang="en-US" dirty="0"/>
          </a:p>
          <a:p>
            <a:endParaRPr lang="en-US" altLang="ja-JP" dirty="0" smtClean="0"/>
          </a:p>
          <a:p>
            <a:endParaRPr kumimoji="1" lang="en-US" altLang="ja-JP" dirty="0" smtClean="0"/>
          </a:p>
          <a:p>
            <a:endParaRPr kumimoji="1" lang="ja-JP" altLang="en-US" dirty="0"/>
          </a:p>
        </p:txBody>
      </p:sp>
      <p:sp>
        <p:nvSpPr>
          <p:cNvPr id="5" name="スライド番号プレースホルダー 4"/>
          <p:cNvSpPr>
            <a:spLocks noGrp="1"/>
          </p:cNvSpPr>
          <p:nvPr>
            <p:ph type="sldNum" sz="quarter" idx="12"/>
          </p:nvPr>
        </p:nvSpPr>
        <p:spPr/>
        <p:txBody>
          <a:bodyPr/>
          <a:lstStyle/>
          <a:p>
            <a:fld id="{61F6FC56-51BB-EE4A-AA11-EB67CBAEB284}" type="slidenum">
              <a:rPr kumimoji="1" lang="ja-JP" altLang="en-US" smtClean="0"/>
              <a:t>65</a:t>
            </a:fld>
            <a:endParaRPr kumimoji="1" lang="ja-JP" altLang="en-US"/>
          </a:p>
        </p:txBody>
      </p:sp>
    </p:spTree>
    <p:extLst>
      <p:ext uri="{BB962C8B-B14F-4D97-AF65-F5344CB8AC3E}">
        <p14:creationId xmlns:p14="http://schemas.microsoft.com/office/powerpoint/2010/main" val="36294171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霊園事業開始のキッカケ</a:t>
            </a:r>
            <a:endParaRPr kumimoji="1" lang="ja-JP" altLang="en-US" dirty="0"/>
          </a:p>
        </p:txBody>
      </p:sp>
      <p:sp>
        <p:nvSpPr>
          <p:cNvPr id="4" name="正方形/長方形 3"/>
          <p:cNvSpPr/>
          <p:nvPr/>
        </p:nvSpPr>
        <p:spPr>
          <a:xfrm>
            <a:off x="7393361" y="6334780"/>
            <a:ext cx="1082348" cy="523220"/>
          </a:xfrm>
          <a:prstGeom prst="rect">
            <a:avLst/>
          </a:prstGeom>
        </p:spPr>
        <p:txBody>
          <a:bodyPr wrap="none">
            <a:spAutoFit/>
          </a:bodyPr>
          <a:lstStyle/>
          <a:p>
            <a:r>
              <a:rPr lang="ja-JP" altLang="en-US" sz="2800" dirty="0" smtClean="0"/>
              <a:t>つづく</a:t>
            </a:r>
            <a:endParaRPr lang="ja-JP" altLang="en-US" sz="2800" dirty="0"/>
          </a:p>
        </p:txBody>
      </p:sp>
      <p:sp>
        <p:nvSpPr>
          <p:cNvPr id="6" name="テキスト ボックス 5"/>
          <p:cNvSpPr txBox="1"/>
          <p:nvPr/>
        </p:nvSpPr>
        <p:spPr>
          <a:xfrm>
            <a:off x="2965657" y="1455241"/>
            <a:ext cx="5945858" cy="707886"/>
          </a:xfrm>
          <a:prstGeom prst="rect">
            <a:avLst/>
          </a:prstGeom>
          <a:noFill/>
        </p:spPr>
        <p:txBody>
          <a:bodyPr wrap="none" rtlCol="0">
            <a:spAutoFit/>
          </a:bodyPr>
          <a:lstStyle/>
          <a:p>
            <a:pPr marL="514350" indent="-514350">
              <a:buFont typeface="+mj-lt"/>
              <a:buAutoNum type="arabicPeriod"/>
            </a:pPr>
            <a:endParaRPr lang="en-US" altLang="ja-JP" sz="1600" dirty="0"/>
          </a:p>
          <a:p>
            <a:pPr algn="ctr"/>
            <a:r>
              <a:rPr lang="ja-JP" altLang="en-US" sz="2400" dirty="0" smtClean="0"/>
              <a:t>昔々、社長が副業でお墓の事業を開始した。</a:t>
            </a:r>
            <a:endParaRPr kumimoji="1" lang="ja-JP" altLang="en-US" dirty="0"/>
          </a:p>
        </p:txBody>
      </p:sp>
      <p:sp>
        <p:nvSpPr>
          <p:cNvPr id="7" name="テキスト ボックス 6"/>
          <p:cNvSpPr txBox="1"/>
          <p:nvPr/>
        </p:nvSpPr>
        <p:spPr>
          <a:xfrm>
            <a:off x="2461701" y="2702884"/>
            <a:ext cx="7749448" cy="461665"/>
          </a:xfrm>
          <a:prstGeom prst="rect">
            <a:avLst/>
          </a:prstGeom>
          <a:noFill/>
        </p:spPr>
        <p:txBody>
          <a:bodyPr wrap="square" rtlCol="0">
            <a:spAutoFit/>
          </a:bodyPr>
          <a:lstStyle/>
          <a:p>
            <a:r>
              <a:rPr kumimoji="1" lang="ja-JP" altLang="en-US" sz="2400" dirty="0" smtClean="0"/>
              <a:t>社長のお子さん（現社長）が後を継ぎ、経営を維持</a:t>
            </a:r>
            <a:r>
              <a:rPr lang="ja-JP" altLang="en-US" sz="2400" dirty="0" smtClean="0"/>
              <a:t>。</a:t>
            </a:r>
            <a:endParaRPr kumimoji="1" lang="ja-JP" altLang="en-US" sz="2400" dirty="0"/>
          </a:p>
        </p:txBody>
      </p:sp>
      <p:sp>
        <p:nvSpPr>
          <p:cNvPr id="8" name="テキスト ボックス 7"/>
          <p:cNvSpPr txBox="1"/>
          <p:nvPr/>
        </p:nvSpPr>
        <p:spPr>
          <a:xfrm>
            <a:off x="1968216" y="3589795"/>
            <a:ext cx="7354898" cy="461665"/>
          </a:xfrm>
          <a:prstGeom prst="rect">
            <a:avLst/>
          </a:prstGeom>
          <a:noFill/>
        </p:spPr>
        <p:txBody>
          <a:bodyPr wrap="none" rtlCol="0">
            <a:spAutoFit/>
          </a:bodyPr>
          <a:lstStyle/>
          <a:p>
            <a:r>
              <a:rPr lang="ja-JP" altLang="en-US" sz="2400" dirty="0" smtClean="0"/>
              <a:t>霊園の維持はできているが、跡継ぎができるかが問題。</a:t>
            </a:r>
            <a:endParaRPr kumimoji="1" lang="ja-JP" altLang="en-US" sz="2400" dirty="0"/>
          </a:p>
        </p:txBody>
      </p:sp>
      <p:sp>
        <p:nvSpPr>
          <p:cNvPr id="9" name="テキスト ボックス 8"/>
          <p:cNvSpPr txBox="1"/>
          <p:nvPr/>
        </p:nvSpPr>
        <p:spPr>
          <a:xfrm>
            <a:off x="2280802" y="4515767"/>
            <a:ext cx="7042312" cy="461665"/>
          </a:xfrm>
          <a:prstGeom prst="rect">
            <a:avLst/>
          </a:prstGeom>
          <a:noFill/>
        </p:spPr>
        <p:txBody>
          <a:bodyPr wrap="none" rtlCol="0">
            <a:spAutoFit/>
          </a:bodyPr>
          <a:lstStyle/>
          <a:p>
            <a:r>
              <a:rPr lang="ja-JP" altLang="en-US" sz="2400" dirty="0" smtClean="0"/>
              <a:t>霊園事業は、一度始めたらもう後には引けない産業。</a:t>
            </a:r>
            <a:endParaRPr kumimoji="1" lang="ja-JP" altLang="en-US" sz="2400" dirty="0"/>
          </a:p>
        </p:txBody>
      </p:sp>
      <p:sp>
        <p:nvSpPr>
          <p:cNvPr id="10" name="テキスト ボックス 9"/>
          <p:cNvSpPr txBox="1"/>
          <p:nvPr/>
        </p:nvSpPr>
        <p:spPr>
          <a:xfrm>
            <a:off x="2766093" y="5455749"/>
            <a:ext cx="5709616" cy="523220"/>
          </a:xfrm>
          <a:prstGeom prst="rect">
            <a:avLst/>
          </a:prstGeom>
          <a:noFill/>
        </p:spPr>
        <p:txBody>
          <a:bodyPr wrap="none" rtlCol="0">
            <a:spAutoFit/>
          </a:bodyPr>
          <a:lstStyle/>
          <a:p>
            <a:r>
              <a:rPr lang="ja-JP" altLang="en-US" sz="2800" dirty="0" smtClean="0"/>
              <a:t>未来の霊園産業はいかに・・・・・・・・・</a:t>
            </a:r>
            <a:endParaRPr kumimoji="1" lang="ja-JP" altLang="en-US" sz="2800" dirty="0"/>
          </a:p>
        </p:txBody>
      </p:sp>
      <p:pic>
        <p:nvPicPr>
          <p:cNvPr id="1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0" y="1285546"/>
            <a:ext cx="2577159" cy="1417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テキスト ボックス 14"/>
          <p:cNvSpPr txBox="1"/>
          <p:nvPr/>
        </p:nvSpPr>
        <p:spPr>
          <a:xfrm>
            <a:off x="1456298" y="1366908"/>
            <a:ext cx="1005403" cy="584776"/>
          </a:xfrm>
          <a:prstGeom prst="rect">
            <a:avLst/>
          </a:prstGeom>
          <a:noFill/>
        </p:spPr>
        <p:txBody>
          <a:bodyPr wrap="none" rtlCol="0">
            <a:spAutoFit/>
          </a:bodyPr>
          <a:lstStyle/>
          <a:p>
            <a:r>
              <a:rPr kumimoji="1" lang="ja-JP" altLang="en-US" sz="3200" dirty="0" smtClean="0"/>
              <a:t>霊園</a:t>
            </a:r>
            <a:endParaRPr kumimoji="1" lang="ja-JP" altLang="en-US" sz="3200" dirty="0"/>
          </a:p>
        </p:txBody>
      </p:sp>
      <p:pic>
        <p:nvPicPr>
          <p:cNvPr id="16" name="図 15"/>
          <p:cNvPicPr>
            <a:picLocks noChangeAspect="1"/>
          </p:cNvPicPr>
          <p:nvPr/>
        </p:nvPicPr>
        <p:blipFill>
          <a:blip r:embed="rId4"/>
          <a:stretch>
            <a:fillRect/>
          </a:stretch>
        </p:blipFill>
        <p:spPr>
          <a:xfrm>
            <a:off x="457200" y="3264110"/>
            <a:ext cx="1566976" cy="1574700"/>
          </a:xfrm>
          <a:prstGeom prst="rect">
            <a:avLst/>
          </a:prstGeom>
        </p:spPr>
      </p:pic>
      <p:sp>
        <p:nvSpPr>
          <p:cNvPr id="18" name="テキスト ボックス 17"/>
          <p:cNvSpPr txBox="1"/>
          <p:nvPr/>
        </p:nvSpPr>
        <p:spPr>
          <a:xfrm>
            <a:off x="919636" y="2802919"/>
            <a:ext cx="763325" cy="369332"/>
          </a:xfrm>
          <a:prstGeom prst="rect">
            <a:avLst/>
          </a:prstGeom>
          <a:noFill/>
        </p:spPr>
        <p:txBody>
          <a:bodyPr wrap="none" rtlCol="0">
            <a:spAutoFit/>
          </a:bodyPr>
          <a:lstStyle/>
          <a:p>
            <a:r>
              <a:rPr lang="en-US" altLang="ja-JP" dirty="0" smtClean="0"/>
              <a:t>1</a:t>
            </a:r>
            <a:r>
              <a:rPr lang="ja-JP" altLang="en-US" dirty="0" smtClean="0"/>
              <a:t>代目</a:t>
            </a:r>
            <a:endParaRPr kumimoji="1" lang="ja-JP" altLang="en-US" dirty="0"/>
          </a:p>
        </p:txBody>
      </p:sp>
      <p:sp>
        <p:nvSpPr>
          <p:cNvPr id="19" name="正方形/長方形 18"/>
          <p:cNvSpPr/>
          <p:nvPr/>
        </p:nvSpPr>
        <p:spPr>
          <a:xfrm>
            <a:off x="878835" y="5011068"/>
            <a:ext cx="804126" cy="369332"/>
          </a:xfrm>
          <a:prstGeom prst="rect">
            <a:avLst/>
          </a:prstGeom>
        </p:spPr>
        <p:txBody>
          <a:bodyPr wrap="none">
            <a:spAutoFit/>
          </a:bodyPr>
          <a:lstStyle/>
          <a:p>
            <a:r>
              <a:rPr lang="ja-JP" altLang="en-US" dirty="0" smtClean="0"/>
              <a:t>２代目</a:t>
            </a:r>
            <a:endParaRPr lang="ja-JP" altLang="en-US" dirty="0"/>
          </a:p>
        </p:txBody>
      </p:sp>
      <p:sp>
        <p:nvSpPr>
          <p:cNvPr id="20" name="テキスト ボックス 19"/>
          <p:cNvSpPr txBox="1"/>
          <p:nvPr/>
        </p:nvSpPr>
        <p:spPr>
          <a:xfrm>
            <a:off x="919636" y="6488668"/>
            <a:ext cx="767608" cy="369332"/>
          </a:xfrm>
          <a:prstGeom prst="rect">
            <a:avLst/>
          </a:prstGeom>
          <a:noFill/>
        </p:spPr>
        <p:txBody>
          <a:bodyPr wrap="none" rtlCol="0">
            <a:spAutoFit/>
          </a:bodyPr>
          <a:lstStyle/>
          <a:p>
            <a:r>
              <a:rPr lang="en-US" altLang="ja-JP" dirty="0"/>
              <a:t>n</a:t>
            </a:r>
            <a:r>
              <a:rPr kumimoji="1" lang="ja-JP" altLang="en-US" dirty="0" smtClean="0"/>
              <a:t>代目</a:t>
            </a:r>
            <a:endParaRPr kumimoji="1" lang="ja-JP" altLang="en-US" dirty="0"/>
          </a:p>
        </p:txBody>
      </p:sp>
      <p:sp>
        <p:nvSpPr>
          <p:cNvPr id="21" name="テキスト ボックス 20"/>
          <p:cNvSpPr txBox="1"/>
          <p:nvPr/>
        </p:nvSpPr>
        <p:spPr>
          <a:xfrm>
            <a:off x="770798" y="5380400"/>
            <a:ext cx="1031051" cy="1107996"/>
          </a:xfrm>
          <a:prstGeom prst="rect">
            <a:avLst/>
          </a:prstGeom>
          <a:noFill/>
        </p:spPr>
        <p:txBody>
          <a:bodyPr wrap="none" rtlCol="0">
            <a:spAutoFit/>
          </a:bodyPr>
          <a:lstStyle/>
          <a:p>
            <a:r>
              <a:rPr kumimoji="1" lang="ja-JP" altLang="en-US" sz="6600" dirty="0" smtClean="0"/>
              <a:t>？</a:t>
            </a:r>
            <a:endParaRPr kumimoji="1" lang="ja-JP" altLang="en-US" sz="6600" dirty="0"/>
          </a:p>
        </p:txBody>
      </p:sp>
      <p:sp>
        <p:nvSpPr>
          <p:cNvPr id="3" name="スライド番号プレースホルダー 2"/>
          <p:cNvSpPr>
            <a:spLocks noGrp="1"/>
          </p:cNvSpPr>
          <p:nvPr>
            <p:ph type="sldNum" sz="quarter" idx="12"/>
          </p:nvPr>
        </p:nvSpPr>
        <p:spPr/>
        <p:txBody>
          <a:bodyPr/>
          <a:lstStyle/>
          <a:p>
            <a:fld id="{61F6FC56-51BB-EE4A-AA11-EB67CBAEB284}" type="slidenum">
              <a:rPr kumimoji="1" lang="ja-JP" altLang="en-US" smtClean="0"/>
              <a:t>66</a:t>
            </a:fld>
            <a:endParaRPr kumimoji="1" lang="ja-JP" altLang="en-US"/>
          </a:p>
        </p:txBody>
      </p:sp>
    </p:spTree>
    <p:extLst>
      <p:ext uri="{BB962C8B-B14F-4D97-AF65-F5344CB8AC3E}">
        <p14:creationId xmlns:p14="http://schemas.microsoft.com/office/powerpoint/2010/main" val="1550761033"/>
      </p:ext>
    </p:extLst>
  </p:cSld>
  <p:clrMapOvr>
    <a:masterClrMapping/>
  </p:clrMapOvr>
  <mc:AlternateContent xmlns:mc="http://schemas.openxmlformats.org/markup-compatibility/2006">
    <mc:Choice xmlns:p14="http://schemas.microsoft.com/office/powerpoint/2010/main" Requires="p14">
      <p:transition spd="slow" p14:dur="2000" advTm="28435"/>
    </mc:Choice>
    <mc:Fallback>
      <p:transition xmlns:p14="http://schemas.microsoft.com/office/powerpoint/2010/main" spd="slow" advTm="28435"/>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全体的な墓の現状</a:t>
            </a:r>
            <a:endParaRPr kumimoji="1" lang="ja-JP" altLang="en-US" dirty="0"/>
          </a:p>
        </p:txBody>
      </p:sp>
      <p:sp>
        <p:nvSpPr>
          <p:cNvPr id="3" name="コンテンツ プレースホルダー 2"/>
          <p:cNvSpPr>
            <a:spLocks noGrp="1"/>
          </p:cNvSpPr>
          <p:nvPr>
            <p:ph idx="1"/>
          </p:nvPr>
        </p:nvSpPr>
        <p:spPr>
          <a:xfrm>
            <a:off x="948268" y="1705505"/>
            <a:ext cx="7941732" cy="1092199"/>
          </a:xfrm>
        </p:spPr>
        <p:txBody>
          <a:bodyPr>
            <a:normAutofit/>
          </a:bodyPr>
          <a:lstStyle/>
          <a:p>
            <a:pPr marL="0" indent="0">
              <a:buNone/>
            </a:pPr>
            <a:r>
              <a:rPr lang="ja-JP" altLang="en-US" sz="2800" dirty="0" smtClean="0"/>
              <a:t>利用者は墓を</a:t>
            </a:r>
            <a:r>
              <a:rPr kumimoji="1" lang="ja-JP" altLang="en-US" sz="2800" dirty="0" smtClean="0"/>
              <a:t>一基購入して、</a:t>
            </a:r>
            <a:r>
              <a:rPr lang="ja-JP" altLang="en-US" sz="2800" dirty="0" smtClean="0"/>
              <a:t>身内で</a:t>
            </a:r>
            <a:r>
              <a:rPr kumimoji="1" lang="ja-JP" altLang="en-US" sz="2800" dirty="0" smtClean="0"/>
              <a:t>使う。</a:t>
            </a:r>
            <a:endParaRPr kumimoji="1" lang="en-US" altLang="ja-JP" sz="2800" dirty="0" smtClean="0"/>
          </a:p>
          <a:p>
            <a:pPr marL="0" indent="0">
              <a:buNone/>
            </a:pPr>
            <a:endParaRPr kumimoji="1" lang="en-US" altLang="ja-JP" dirty="0" smtClean="0"/>
          </a:p>
          <a:p>
            <a:pPr marL="0" indent="0">
              <a:buNone/>
            </a:pPr>
            <a:endParaRPr lang="en-US" altLang="ja-JP" dirty="0"/>
          </a:p>
          <a:p>
            <a:pPr marL="0" indent="0">
              <a:buNone/>
            </a:pPr>
            <a:endParaRPr lang="en-US" altLang="ja-JP" dirty="0"/>
          </a:p>
        </p:txBody>
      </p:sp>
      <p:sp>
        <p:nvSpPr>
          <p:cNvPr id="4" name="テキスト ボックス 3"/>
          <p:cNvSpPr txBox="1"/>
          <p:nvPr/>
        </p:nvSpPr>
        <p:spPr>
          <a:xfrm>
            <a:off x="203200" y="2571037"/>
            <a:ext cx="8940800" cy="584776"/>
          </a:xfrm>
          <a:prstGeom prst="rect">
            <a:avLst/>
          </a:prstGeom>
          <a:noFill/>
        </p:spPr>
        <p:txBody>
          <a:bodyPr wrap="square" rtlCol="0">
            <a:spAutoFit/>
          </a:bodyPr>
          <a:lstStyle/>
          <a:p>
            <a:r>
              <a:rPr lang="ja-JP" altLang="en-US" sz="3200" b="1" i="1" dirty="0" smtClean="0"/>
              <a:t>墓をたくさん売れない</a:t>
            </a:r>
            <a:r>
              <a:rPr lang="en-US" altLang="ja-JP" sz="3200" b="1" i="1" dirty="0" smtClean="0"/>
              <a:t>=</a:t>
            </a:r>
            <a:r>
              <a:rPr lang="ja-JP" altLang="en-US" sz="3200" b="1" i="1" dirty="0" smtClean="0"/>
              <a:t>利益が出ない！！！！！</a:t>
            </a:r>
            <a:endParaRPr kumimoji="1" lang="ja-JP" altLang="en-US" sz="3200" b="1" i="1" dirty="0"/>
          </a:p>
        </p:txBody>
      </p:sp>
      <p:sp>
        <p:nvSpPr>
          <p:cNvPr id="6" name="テキスト ボックス 5"/>
          <p:cNvSpPr txBox="1"/>
          <p:nvPr/>
        </p:nvSpPr>
        <p:spPr>
          <a:xfrm>
            <a:off x="203200" y="3561165"/>
            <a:ext cx="8940800" cy="1077218"/>
          </a:xfrm>
          <a:prstGeom prst="rect">
            <a:avLst/>
          </a:prstGeom>
          <a:noFill/>
        </p:spPr>
        <p:txBody>
          <a:bodyPr wrap="square" rtlCol="0">
            <a:spAutoFit/>
          </a:bodyPr>
          <a:lstStyle/>
          <a:p>
            <a:r>
              <a:rPr kumimoji="1" lang="ja-JP" altLang="en-US" sz="3200" b="1" i="1" dirty="0" smtClean="0"/>
              <a:t>霊園によっては、</a:t>
            </a:r>
            <a:r>
              <a:rPr lang="ja-JP" altLang="en-US" sz="3200" b="1" i="1" dirty="0" smtClean="0"/>
              <a:t>年に</a:t>
            </a:r>
            <a:r>
              <a:rPr lang="en-US" altLang="ja-JP" sz="3200" b="1" i="1" dirty="0" smtClean="0"/>
              <a:t>2</a:t>
            </a:r>
            <a:r>
              <a:rPr lang="ja-JP" altLang="en-US" sz="3200" b="1" i="1" dirty="0" smtClean="0"/>
              <a:t>基</a:t>
            </a:r>
            <a:r>
              <a:rPr lang="en-US" altLang="ja-JP" sz="3200" b="1" i="1" dirty="0" smtClean="0"/>
              <a:t>〜3</a:t>
            </a:r>
            <a:r>
              <a:rPr lang="ja-JP" altLang="en-US" sz="3200" b="1" i="1" dirty="0" smtClean="0"/>
              <a:t>基しか売れないところも。。。。</a:t>
            </a:r>
            <a:endParaRPr kumimoji="1" lang="ja-JP" altLang="en-US" sz="3200" b="1" i="1" dirty="0"/>
          </a:p>
        </p:txBody>
      </p:sp>
      <p:sp>
        <p:nvSpPr>
          <p:cNvPr id="5" name="スライド番号プレースホルダー 4"/>
          <p:cNvSpPr>
            <a:spLocks noGrp="1"/>
          </p:cNvSpPr>
          <p:nvPr>
            <p:ph type="sldNum" sz="quarter" idx="12"/>
          </p:nvPr>
        </p:nvSpPr>
        <p:spPr/>
        <p:txBody>
          <a:bodyPr/>
          <a:lstStyle/>
          <a:p>
            <a:fld id="{61F6FC56-51BB-EE4A-AA11-EB67CBAEB284}" type="slidenum">
              <a:rPr kumimoji="1" lang="ja-JP" altLang="en-US" smtClean="0"/>
              <a:t>67</a:t>
            </a:fld>
            <a:endParaRPr kumimoji="1" lang="ja-JP" altLang="en-US"/>
          </a:p>
        </p:txBody>
      </p:sp>
    </p:spTree>
    <p:extLst>
      <p:ext uri="{BB962C8B-B14F-4D97-AF65-F5344CB8AC3E}">
        <p14:creationId xmlns:p14="http://schemas.microsoft.com/office/powerpoint/2010/main" val="37379181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a:t>
            </a:r>
            <a:r>
              <a:rPr kumimoji="1" lang="ja-JP" altLang="en-US" dirty="0" smtClean="0"/>
              <a:t>霊園</a:t>
            </a:r>
            <a:r>
              <a:rPr kumimoji="1" lang="ja-JP" altLang="en-US" dirty="0" smtClean="0"/>
              <a:t>来</a:t>
            </a:r>
            <a:r>
              <a:rPr kumimoji="1" lang="ja-JP" altLang="en-US" dirty="0" smtClean="0"/>
              <a:t>園者へのヒアリング</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ja-JP" altLang="en-US" dirty="0" smtClean="0"/>
              <a:t>対象者</a:t>
            </a:r>
            <a:r>
              <a:rPr kumimoji="1" lang="en-US" altLang="ja-JP" dirty="0" smtClean="0"/>
              <a:t>:</a:t>
            </a:r>
            <a:r>
              <a:rPr kumimoji="1" lang="ja-JP" altLang="en-US" dirty="0" smtClean="0"/>
              <a:t> </a:t>
            </a:r>
            <a:r>
              <a:rPr lang="ja-JP" altLang="ja-JP" dirty="0" smtClean="0"/>
              <a:t>5</a:t>
            </a:r>
            <a:r>
              <a:rPr lang="en-US" altLang="ja-JP" dirty="0" smtClean="0"/>
              <a:t>0</a:t>
            </a:r>
            <a:r>
              <a:rPr lang="ja-JP" altLang="en-US" dirty="0" smtClean="0"/>
              <a:t>代の夫婦</a:t>
            </a:r>
            <a:endParaRPr lang="en-US" altLang="ja-JP" dirty="0" smtClean="0"/>
          </a:p>
          <a:p>
            <a:pPr marL="0" indent="0">
              <a:buNone/>
            </a:pPr>
            <a:r>
              <a:rPr lang="ja-JP" altLang="en-US" dirty="0" smtClean="0"/>
              <a:t>出身</a:t>
            </a:r>
            <a:r>
              <a:rPr lang="en-US" altLang="ja-JP" dirty="0" smtClean="0"/>
              <a:t>: </a:t>
            </a:r>
            <a:r>
              <a:rPr lang="ja-JP" altLang="en-US" dirty="0" smtClean="0"/>
              <a:t>新潟</a:t>
            </a:r>
            <a:endParaRPr lang="en-US" altLang="ja-JP" dirty="0" smtClean="0"/>
          </a:p>
          <a:p>
            <a:pPr marL="0" indent="0">
              <a:buNone/>
            </a:pPr>
            <a:r>
              <a:rPr lang="ja-JP" altLang="en-US" dirty="0" smtClean="0"/>
              <a:t>在宅地域</a:t>
            </a:r>
            <a:r>
              <a:rPr lang="en-US" altLang="ja-JP" dirty="0" smtClean="0"/>
              <a:t>: </a:t>
            </a:r>
            <a:r>
              <a:rPr lang="ja-JP" altLang="en-US" dirty="0" smtClean="0"/>
              <a:t>茨城県つくば市松栄</a:t>
            </a:r>
            <a:endParaRPr lang="en-US" altLang="ja-JP" dirty="0" smtClean="0"/>
          </a:p>
          <a:p>
            <a:pPr marL="0" indent="0">
              <a:buNone/>
            </a:pPr>
            <a:r>
              <a:rPr lang="ja-JP" altLang="en-US" dirty="0" smtClean="0"/>
              <a:t>霊園</a:t>
            </a:r>
            <a:r>
              <a:rPr lang="ja-JP" altLang="en-US" dirty="0" smtClean="0"/>
              <a:t>以外の見学先</a:t>
            </a:r>
            <a:r>
              <a:rPr lang="en-US" altLang="ja-JP" dirty="0" smtClean="0"/>
              <a:t>:</a:t>
            </a:r>
            <a:r>
              <a:rPr lang="en-US" altLang="ja-JP" dirty="0"/>
              <a:t> </a:t>
            </a:r>
            <a:r>
              <a:rPr lang="ja-JP" altLang="en-US" dirty="0" smtClean="0"/>
              <a:t>今鹿島の霊園</a:t>
            </a:r>
            <a:endParaRPr lang="en-US" altLang="ja-JP" dirty="0" smtClean="0"/>
          </a:p>
          <a:p>
            <a:pPr marL="0" indent="0">
              <a:buNone/>
            </a:pPr>
            <a:r>
              <a:rPr lang="ja-JP" altLang="en-US" dirty="0" smtClean="0"/>
              <a:t>購入する墓の種類</a:t>
            </a:r>
            <a:r>
              <a:rPr lang="en-US" altLang="ja-JP" dirty="0" smtClean="0"/>
              <a:t>: </a:t>
            </a:r>
            <a:r>
              <a:rPr lang="ja-JP" altLang="en-US" dirty="0" smtClean="0"/>
              <a:t>洋型</a:t>
            </a:r>
            <a:endParaRPr lang="en-US" altLang="ja-JP" dirty="0" smtClean="0"/>
          </a:p>
        </p:txBody>
      </p:sp>
      <p:sp>
        <p:nvSpPr>
          <p:cNvPr id="4" name="テキスト ボックス 3"/>
          <p:cNvSpPr txBox="1"/>
          <p:nvPr/>
        </p:nvSpPr>
        <p:spPr>
          <a:xfrm>
            <a:off x="5339263" y="6488668"/>
            <a:ext cx="3804737" cy="369332"/>
          </a:xfrm>
          <a:prstGeom prst="rect">
            <a:avLst/>
          </a:prstGeom>
          <a:noFill/>
        </p:spPr>
        <p:txBody>
          <a:bodyPr wrap="square" rtlCol="0">
            <a:spAutoFit/>
          </a:bodyPr>
          <a:lstStyle/>
          <a:p>
            <a:r>
              <a:rPr kumimoji="1" lang="en-US" altLang="ja-JP" dirty="0" smtClean="0"/>
              <a:t>2015</a:t>
            </a:r>
            <a:r>
              <a:rPr kumimoji="1" lang="ja-JP" altLang="en-US" dirty="0" smtClean="0"/>
              <a:t>年</a:t>
            </a:r>
            <a:r>
              <a:rPr kumimoji="1" lang="en-US" altLang="ja-JP" dirty="0" smtClean="0"/>
              <a:t>5</a:t>
            </a:r>
            <a:r>
              <a:rPr kumimoji="1" lang="ja-JP" altLang="en-US" dirty="0" smtClean="0"/>
              <a:t>月</a:t>
            </a:r>
            <a:r>
              <a:rPr kumimoji="1" lang="en-US" altLang="ja-JP" dirty="0" smtClean="0"/>
              <a:t>31</a:t>
            </a:r>
            <a:r>
              <a:rPr kumimoji="1" lang="ja-JP" altLang="en-US" dirty="0" smtClean="0"/>
              <a:t>日来園者ヒアリング実施</a:t>
            </a:r>
            <a:endParaRPr kumimoji="1" lang="ja-JP" altLang="en-US" dirty="0"/>
          </a:p>
        </p:txBody>
      </p:sp>
      <p:sp>
        <p:nvSpPr>
          <p:cNvPr id="5" name="スライド番号プレースホルダー 4"/>
          <p:cNvSpPr>
            <a:spLocks noGrp="1"/>
          </p:cNvSpPr>
          <p:nvPr>
            <p:ph type="sldNum" sz="quarter" idx="12"/>
          </p:nvPr>
        </p:nvSpPr>
        <p:spPr/>
        <p:txBody>
          <a:bodyPr/>
          <a:lstStyle/>
          <a:p>
            <a:fld id="{61F6FC56-51BB-EE4A-AA11-EB67CBAEB284}" type="slidenum">
              <a:rPr kumimoji="1" lang="ja-JP" altLang="en-US" smtClean="0"/>
              <a:t>68</a:t>
            </a:fld>
            <a:endParaRPr kumimoji="1" lang="ja-JP" altLang="en-US"/>
          </a:p>
        </p:txBody>
      </p:sp>
    </p:spTree>
    <p:extLst>
      <p:ext uri="{BB962C8B-B14F-4D97-AF65-F5344CB8AC3E}">
        <p14:creationId xmlns:p14="http://schemas.microsoft.com/office/powerpoint/2010/main" val="17078010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なぜ</a:t>
            </a:r>
            <a:r>
              <a:rPr lang="ja-JP" altLang="en-US" dirty="0" smtClean="0"/>
              <a:t>、</a:t>
            </a:r>
            <a:r>
              <a:rPr lang="en-US" altLang="ja-JP" dirty="0" smtClean="0"/>
              <a:t>A</a:t>
            </a:r>
            <a:r>
              <a:rPr kumimoji="1" lang="ja-JP" altLang="en-US" dirty="0" smtClean="0"/>
              <a:t>霊園</a:t>
            </a:r>
            <a:r>
              <a:rPr kumimoji="1" lang="en-US" altLang="ja-JP" dirty="0" smtClean="0"/>
              <a:t>?</a:t>
            </a:r>
            <a:endParaRPr kumimoji="1" lang="ja-JP" altLang="en-US" dirty="0"/>
          </a:p>
        </p:txBody>
      </p:sp>
      <p:sp>
        <p:nvSpPr>
          <p:cNvPr id="3" name="コンテンツ プレースホルダー 2"/>
          <p:cNvSpPr>
            <a:spLocks noGrp="1"/>
          </p:cNvSpPr>
          <p:nvPr>
            <p:ph idx="1"/>
          </p:nvPr>
        </p:nvSpPr>
        <p:spPr>
          <a:xfrm>
            <a:off x="4180417" y="1600200"/>
            <a:ext cx="4506383" cy="3206203"/>
          </a:xfrm>
        </p:spPr>
        <p:txBody>
          <a:bodyPr>
            <a:normAutofit/>
          </a:bodyPr>
          <a:lstStyle/>
          <a:p>
            <a:pPr marL="0" indent="0">
              <a:buNone/>
            </a:pPr>
            <a:r>
              <a:rPr lang="en-US" altLang="ja-JP" dirty="0" smtClean="0"/>
              <a:t>A</a:t>
            </a:r>
            <a:r>
              <a:rPr lang="ja-JP" altLang="en-US" dirty="0" smtClean="0"/>
              <a:t>霊園</a:t>
            </a:r>
            <a:r>
              <a:rPr lang="ja-JP" altLang="en-US" dirty="0" smtClean="0"/>
              <a:t>を選んだ理由</a:t>
            </a:r>
            <a:r>
              <a:rPr lang="en-US" altLang="ja-JP" dirty="0" smtClean="0"/>
              <a:t>:</a:t>
            </a:r>
          </a:p>
          <a:p>
            <a:pPr lvl="1"/>
            <a:r>
              <a:rPr lang="ja-JP" altLang="en-US" dirty="0" smtClean="0"/>
              <a:t>景色の良さ</a:t>
            </a:r>
            <a:endParaRPr lang="en-US" altLang="ja-JP" dirty="0" smtClean="0"/>
          </a:p>
          <a:p>
            <a:pPr lvl="1"/>
            <a:r>
              <a:rPr lang="ja-JP" altLang="en-US" dirty="0" smtClean="0"/>
              <a:t>立地</a:t>
            </a:r>
            <a:endParaRPr lang="en-US" altLang="ja-JP" dirty="0"/>
          </a:p>
          <a:p>
            <a:pPr lvl="1"/>
            <a:r>
              <a:rPr lang="ja-JP" altLang="en-US" dirty="0" smtClean="0"/>
              <a:t>宗教・宗派不問</a:t>
            </a:r>
            <a:endParaRPr lang="en-US" altLang="ja-JP" dirty="0"/>
          </a:p>
          <a:p>
            <a:pPr lvl="1"/>
            <a:r>
              <a:rPr lang="ja-JP" altLang="en-US" dirty="0" smtClean="0"/>
              <a:t>家族が亡くなった</a:t>
            </a:r>
            <a:endParaRPr lang="en-US" altLang="ja-JP" dirty="0" smtClean="0"/>
          </a:p>
          <a:p>
            <a:pPr lvl="1"/>
            <a:r>
              <a:rPr lang="ja-JP" altLang="en-US" dirty="0" smtClean="0"/>
              <a:t>散骨は嫌</a:t>
            </a:r>
            <a:endParaRPr lang="en-US" altLang="ja-JP" dirty="0"/>
          </a:p>
        </p:txBody>
      </p:sp>
      <p:sp>
        <p:nvSpPr>
          <p:cNvPr id="4" name="テキスト ボックス 3"/>
          <p:cNvSpPr txBox="1"/>
          <p:nvPr/>
        </p:nvSpPr>
        <p:spPr>
          <a:xfrm>
            <a:off x="5317311" y="6534834"/>
            <a:ext cx="3826689" cy="646331"/>
          </a:xfrm>
          <a:prstGeom prst="rect">
            <a:avLst/>
          </a:prstGeom>
          <a:noFill/>
        </p:spPr>
        <p:txBody>
          <a:bodyPr wrap="none" rtlCol="0">
            <a:spAutoFit/>
          </a:bodyPr>
          <a:lstStyle/>
          <a:p>
            <a:r>
              <a:rPr lang="en-US" altLang="ja-JP" dirty="0"/>
              <a:t>2015</a:t>
            </a:r>
            <a:r>
              <a:rPr lang="ja-JP" altLang="en-US" dirty="0"/>
              <a:t>年</a:t>
            </a:r>
            <a:r>
              <a:rPr lang="en-US" altLang="ja-JP" dirty="0"/>
              <a:t>5</a:t>
            </a:r>
            <a:r>
              <a:rPr lang="ja-JP" altLang="en-US" dirty="0"/>
              <a:t>月</a:t>
            </a:r>
            <a:r>
              <a:rPr lang="en-US" altLang="ja-JP" dirty="0"/>
              <a:t>31</a:t>
            </a:r>
            <a:r>
              <a:rPr lang="ja-JP" altLang="en-US" dirty="0" smtClean="0"/>
              <a:t>日来園者ヒアリング</a:t>
            </a:r>
            <a:r>
              <a:rPr lang="ja-JP" altLang="en-US" dirty="0"/>
              <a:t>実施</a:t>
            </a:r>
          </a:p>
          <a:p>
            <a:endParaRPr kumimoji="1" lang="ja-JP" altLang="en-US" dirty="0"/>
          </a:p>
        </p:txBody>
      </p:sp>
      <p:sp>
        <p:nvSpPr>
          <p:cNvPr id="5" name="テキスト ボックス 4"/>
          <p:cNvSpPr txBox="1"/>
          <p:nvPr/>
        </p:nvSpPr>
        <p:spPr>
          <a:xfrm>
            <a:off x="4410696" y="4901984"/>
            <a:ext cx="4506283" cy="923330"/>
          </a:xfrm>
          <a:prstGeom prst="rect">
            <a:avLst/>
          </a:prstGeom>
          <a:noFill/>
        </p:spPr>
        <p:txBody>
          <a:bodyPr wrap="square" rtlCol="0">
            <a:spAutoFit/>
          </a:bodyPr>
          <a:lstStyle/>
          <a:p>
            <a:pPr marL="914400" lvl="1" indent="-457200"/>
            <a:r>
              <a:rPr lang="ja-JP" altLang="en-US" dirty="0"/>
              <a:t>霊園内に筑波大学の献体になられた</a:t>
            </a:r>
            <a:r>
              <a:rPr lang="ja-JP" altLang="en-US" dirty="0" smtClean="0"/>
              <a:t>方が祀られて</a:t>
            </a:r>
            <a:r>
              <a:rPr lang="ja-JP" altLang="en-US" dirty="0"/>
              <a:t>おり</a:t>
            </a:r>
            <a:r>
              <a:rPr lang="ja-JP" altLang="en-US" dirty="0" smtClean="0"/>
              <a:t>、大学</a:t>
            </a:r>
            <a:r>
              <a:rPr lang="ja-JP" altLang="en-US" dirty="0"/>
              <a:t>とつくば</a:t>
            </a:r>
            <a:r>
              <a:rPr lang="ja-JP" altLang="en-US" dirty="0" smtClean="0"/>
              <a:t>霊園との</a:t>
            </a:r>
            <a:r>
              <a:rPr lang="ja-JP" altLang="en-US" dirty="0"/>
              <a:t>信頼が厚い</a:t>
            </a:r>
            <a:endParaRPr lang="en-US" altLang="ja-JP" dirty="0"/>
          </a:p>
        </p:txBody>
      </p:sp>
      <p:pic>
        <p:nvPicPr>
          <p:cNvPr id="6" name="図 5" descr="IMG_0031.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200" y="1600200"/>
            <a:ext cx="3283824" cy="218921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図 6" descr="IMG_0007.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0" y="4263690"/>
            <a:ext cx="3283824" cy="218921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 name="スライド番号プレースホルダー 7"/>
          <p:cNvSpPr>
            <a:spLocks noGrp="1"/>
          </p:cNvSpPr>
          <p:nvPr>
            <p:ph type="sldNum" sz="quarter" idx="12"/>
          </p:nvPr>
        </p:nvSpPr>
        <p:spPr/>
        <p:txBody>
          <a:bodyPr/>
          <a:lstStyle/>
          <a:p>
            <a:fld id="{61F6FC56-51BB-EE4A-AA11-EB67CBAEB284}" type="slidenum">
              <a:rPr kumimoji="1" lang="ja-JP" altLang="en-US" smtClean="0"/>
              <a:t>69</a:t>
            </a:fld>
            <a:endParaRPr kumimoji="1" lang="ja-JP" altLang="en-US"/>
          </a:p>
        </p:txBody>
      </p:sp>
    </p:spTree>
    <p:extLst>
      <p:ext uri="{BB962C8B-B14F-4D97-AF65-F5344CB8AC3E}">
        <p14:creationId xmlns:p14="http://schemas.microsoft.com/office/powerpoint/2010/main" val="4825529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2"/>
          <p:cNvSpPr>
            <a:spLocks noGrp="1"/>
          </p:cNvSpPr>
          <p:nvPr>
            <p:ph idx="1"/>
          </p:nvPr>
        </p:nvSpPr>
        <p:spPr>
          <a:xfrm>
            <a:off x="15115" y="654288"/>
            <a:ext cx="9108491" cy="6203711"/>
          </a:xfrm>
        </p:spPr>
        <p:txBody>
          <a:bodyPr>
            <a:normAutofit/>
          </a:bodyPr>
          <a:lstStyle/>
          <a:p>
            <a:pPr marL="0" indent="0">
              <a:buNone/>
            </a:pPr>
            <a:r>
              <a:rPr kumimoji="1" lang="ja-JP" altLang="en-US" sz="8000" dirty="0" smtClean="0">
                <a:solidFill>
                  <a:schemeClr val="accent5">
                    <a:lumMod val="75000"/>
                  </a:schemeClr>
                </a:solidFill>
                <a:latin typeface="ヒラギノ角ゴ Std W8"/>
                <a:ea typeface="ヒラギノ角ゴ Std W8"/>
                <a:cs typeface="ヒラギノ角ゴ Std W8"/>
              </a:rPr>
              <a:t>つくば</a:t>
            </a:r>
            <a:r>
              <a:rPr lang="ja-JP" altLang="en-US" sz="8000" dirty="0" smtClean="0">
                <a:solidFill>
                  <a:schemeClr val="accent5">
                    <a:lumMod val="75000"/>
                  </a:schemeClr>
                </a:solidFill>
                <a:latin typeface="ヒラギノ角ゴ Std W8"/>
                <a:ea typeface="ヒラギノ角ゴ Std W8"/>
                <a:cs typeface="ヒラギノ角ゴ Std W8"/>
              </a:rPr>
              <a:t>の</a:t>
            </a:r>
            <a:r>
              <a:rPr kumimoji="1" lang="ja-JP" altLang="en-US" sz="8000" dirty="0" smtClean="0">
                <a:solidFill>
                  <a:schemeClr val="accent5">
                    <a:lumMod val="75000"/>
                  </a:schemeClr>
                </a:solidFill>
                <a:latin typeface="ヒラギノ角ゴ Std W8"/>
                <a:ea typeface="ヒラギノ角ゴ Std W8"/>
                <a:cs typeface="ヒラギノ角ゴ Std W8"/>
              </a:rPr>
              <a:t>お墓</a:t>
            </a:r>
            <a:endParaRPr kumimoji="1" lang="en-US" altLang="ja-JP" sz="8000" dirty="0" smtClean="0">
              <a:solidFill>
                <a:schemeClr val="accent5">
                  <a:lumMod val="75000"/>
                </a:schemeClr>
              </a:solidFill>
              <a:latin typeface="ヒラギノ角ゴ Std W8"/>
              <a:ea typeface="ヒラギノ角ゴ Std W8"/>
              <a:cs typeface="ヒラギノ角ゴ Std W8"/>
            </a:endParaRPr>
          </a:p>
          <a:p>
            <a:pPr marL="0" indent="0">
              <a:buNone/>
            </a:pPr>
            <a:r>
              <a:rPr kumimoji="1" lang="ja-JP" altLang="en-US" sz="8000" dirty="0" smtClean="0">
                <a:latin typeface="ヒラギノ角ゴ Std W8"/>
                <a:ea typeface="ヒラギノ角ゴ Std W8"/>
                <a:cs typeface="ヒラギノ角ゴ Std W8"/>
              </a:rPr>
              <a:t>のことを</a:t>
            </a:r>
            <a:endParaRPr kumimoji="1" lang="en-US" altLang="ja-JP" sz="8000" dirty="0" smtClean="0">
              <a:latin typeface="ヒラギノ角ゴ Std W8"/>
              <a:ea typeface="ヒラギノ角ゴ Std W8"/>
              <a:cs typeface="ヒラギノ角ゴ Std W8"/>
            </a:endParaRPr>
          </a:p>
          <a:p>
            <a:pPr marL="0" indent="0">
              <a:buNone/>
            </a:pPr>
            <a:r>
              <a:rPr kumimoji="1" lang="ja-JP" altLang="en-US" sz="8000" dirty="0" smtClean="0">
                <a:latin typeface="ヒラギノ角ゴ Std W8"/>
                <a:ea typeface="ヒラギノ角ゴ Std W8"/>
                <a:cs typeface="ヒラギノ角ゴ Std W8"/>
              </a:rPr>
              <a:t>どれだけ</a:t>
            </a:r>
            <a:endParaRPr kumimoji="1" lang="en-US" altLang="ja-JP" sz="8000" dirty="0" smtClean="0">
              <a:latin typeface="ヒラギノ角ゴ Std W8"/>
              <a:ea typeface="ヒラギノ角ゴ Std W8"/>
              <a:cs typeface="ヒラギノ角ゴ Std W8"/>
            </a:endParaRPr>
          </a:p>
          <a:p>
            <a:pPr marL="0" indent="0">
              <a:buNone/>
            </a:pPr>
            <a:r>
              <a:rPr kumimoji="1" lang="ja-JP" altLang="en-US" sz="8000" dirty="0" smtClean="0">
                <a:latin typeface="ヒラギノ角ゴ Std W8"/>
                <a:ea typeface="ヒラギノ角ゴ Std W8"/>
                <a:cs typeface="ヒラギノ角ゴ Std W8"/>
              </a:rPr>
              <a:t>知っ</a:t>
            </a:r>
            <a:r>
              <a:rPr lang="ja-JP" altLang="en-US" sz="8000" dirty="0" smtClean="0">
                <a:latin typeface="ヒラギノ角ゴ Std W8"/>
                <a:ea typeface="ヒラギノ角ゴ Std W8"/>
                <a:cs typeface="ヒラギノ角ゴ Std W8"/>
              </a:rPr>
              <a:t>ていますか？</a:t>
            </a:r>
            <a:endParaRPr kumimoji="1" lang="en-US" altLang="ja-JP" sz="8000" dirty="0" smtClean="0">
              <a:latin typeface="ヒラギノ角ゴ Std W8"/>
              <a:ea typeface="ヒラギノ角ゴ Std W8"/>
              <a:cs typeface="ヒラギノ角ゴ Std W8"/>
            </a:endParaRPr>
          </a:p>
          <a:p>
            <a:pPr marL="0" indent="0">
              <a:buNone/>
            </a:pPr>
            <a:endParaRPr kumimoji="1" lang="en-US" altLang="ja-JP" sz="8000" dirty="0" smtClean="0">
              <a:latin typeface="HGP創英角ﾎﾟｯﾌﾟ体" panose="040B0A00000000000000" pitchFamily="50" charset="-128"/>
              <a:ea typeface="HGP創英角ﾎﾟｯﾌﾟ体" panose="040B0A00000000000000" pitchFamily="50" charset="-128"/>
              <a:cs typeface="ヒラギノ角ゴ Std W8"/>
            </a:endParaRPr>
          </a:p>
          <a:p>
            <a:pPr marL="0" indent="0">
              <a:buNone/>
            </a:pPr>
            <a:endParaRPr kumimoji="1" lang="en-US" altLang="ja-JP" sz="8000" dirty="0" smtClean="0"/>
          </a:p>
        </p:txBody>
      </p:sp>
      <p:sp>
        <p:nvSpPr>
          <p:cNvPr id="2" name="スライド番号プレースホルダー 1"/>
          <p:cNvSpPr>
            <a:spLocks noGrp="1"/>
          </p:cNvSpPr>
          <p:nvPr>
            <p:ph type="sldNum" sz="quarter" idx="12"/>
          </p:nvPr>
        </p:nvSpPr>
        <p:spPr/>
        <p:txBody>
          <a:bodyPr/>
          <a:lstStyle/>
          <a:p>
            <a:fld id="{61F6FC56-51BB-EE4A-AA11-EB67CBAEB284}" type="slidenum">
              <a:rPr kumimoji="1" lang="ja-JP" altLang="en-US" smtClean="0"/>
              <a:t>7</a:t>
            </a:fld>
            <a:endParaRPr kumimoji="1" lang="ja-JP" altLang="en-US"/>
          </a:p>
        </p:txBody>
      </p:sp>
    </p:spTree>
    <p:extLst>
      <p:ext uri="{BB962C8B-B14F-4D97-AF65-F5344CB8AC3E}">
        <p14:creationId xmlns:p14="http://schemas.microsoft.com/office/powerpoint/2010/main" val="511927321"/>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法律上の規定</a:t>
            </a:r>
            <a:endParaRPr kumimoji="1" lang="ja-JP" altLang="en-US" sz="1800" dirty="0"/>
          </a:p>
        </p:txBody>
      </p:sp>
      <p:graphicFrame>
        <p:nvGraphicFramePr>
          <p:cNvPr id="4" name="図表 3"/>
          <p:cNvGraphicFramePr/>
          <p:nvPr>
            <p:extLst>
              <p:ext uri="{D42A27DB-BD31-4B8C-83A1-F6EECF244321}">
                <p14:modId xmlns:p14="http://schemas.microsoft.com/office/powerpoint/2010/main" val="3482418260"/>
              </p:ext>
            </p:extLst>
          </p:nvPr>
        </p:nvGraphicFramePr>
        <p:xfrm>
          <a:off x="962891" y="1238597"/>
          <a:ext cx="4860175" cy="43808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図 4"/>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872942" y="3625598"/>
            <a:ext cx="2886074" cy="3232403"/>
          </a:xfrm>
          <a:prstGeom prst="rect">
            <a:avLst/>
          </a:prstGeom>
        </p:spPr>
      </p:pic>
      <p:sp>
        <p:nvSpPr>
          <p:cNvPr id="6" name="テキスト ボックス 5"/>
          <p:cNvSpPr txBox="1"/>
          <p:nvPr/>
        </p:nvSpPr>
        <p:spPr>
          <a:xfrm>
            <a:off x="5972695" y="6427114"/>
            <a:ext cx="2642408" cy="430887"/>
          </a:xfrm>
          <a:prstGeom prst="rect">
            <a:avLst/>
          </a:prstGeom>
          <a:noFill/>
        </p:spPr>
        <p:txBody>
          <a:bodyPr wrap="square" rtlCol="0">
            <a:spAutoFit/>
          </a:bodyPr>
          <a:lstStyle/>
          <a:p>
            <a:r>
              <a:rPr lang="en-US" altLang="ja-JP" sz="1100" dirty="0">
                <a:solidFill>
                  <a:schemeClr val="bg1"/>
                </a:solidFill>
              </a:rPr>
              <a:t>http://www.nokotsudo.jp/ossuary_difference/images/nakaimage.jpg</a:t>
            </a:r>
            <a:endParaRPr kumimoji="1" lang="ja-JP" altLang="en-US" sz="1100" dirty="0">
              <a:solidFill>
                <a:schemeClr val="bg1"/>
              </a:solidFill>
            </a:endParaRPr>
          </a:p>
        </p:txBody>
      </p:sp>
      <p:pic>
        <p:nvPicPr>
          <p:cNvPr id="7" name="図 6"/>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972695" y="179142"/>
            <a:ext cx="2442902" cy="3023092"/>
          </a:xfrm>
          <a:prstGeom prst="rect">
            <a:avLst/>
          </a:prstGeom>
        </p:spPr>
      </p:pic>
      <p:sp>
        <p:nvSpPr>
          <p:cNvPr id="8" name="テキスト ボックス 7"/>
          <p:cNvSpPr txBox="1"/>
          <p:nvPr/>
        </p:nvSpPr>
        <p:spPr>
          <a:xfrm>
            <a:off x="5872941" y="3075561"/>
            <a:ext cx="3129742" cy="430887"/>
          </a:xfrm>
          <a:prstGeom prst="rect">
            <a:avLst/>
          </a:prstGeom>
          <a:noFill/>
        </p:spPr>
        <p:txBody>
          <a:bodyPr wrap="square" rtlCol="0">
            <a:spAutoFit/>
          </a:bodyPr>
          <a:lstStyle/>
          <a:p>
            <a:r>
              <a:rPr lang="en-US" altLang="ja-JP" sz="1100" dirty="0"/>
              <a:t>http://image.blog.livedoor.jp/illustrationm/imgs/b/a/ba58cba1.jpg</a:t>
            </a:r>
            <a:endParaRPr kumimoji="1" lang="ja-JP" altLang="en-US" sz="1100" dirty="0"/>
          </a:p>
        </p:txBody>
      </p:sp>
      <p:sp>
        <p:nvSpPr>
          <p:cNvPr id="9" name="正方形/長方形 8"/>
          <p:cNvSpPr/>
          <p:nvPr/>
        </p:nvSpPr>
        <p:spPr>
          <a:xfrm>
            <a:off x="-424944" y="1981365"/>
            <a:ext cx="4589288" cy="1077218"/>
          </a:xfrm>
          <a:prstGeom prst="rect">
            <a:avLst/>
          </a:prstGeom>
          <a:noFill/>
        </p:spPr>
        <p:txBody>
          <a:bodyPr wrap="square" lIns="91440" tIns="45720" rIns="91440" bIns="45720">
            <a:spAutoFit/>
          </a:bodyPr>
          <a:lstStyle/>
          <a:p>
            <a:pPr algn="ctr"/>
            <a:r>
              <a:rPr lang="ja-JP" altLang="en-US" sz="3200" cap="none" spc="0" dirty="0" smtClean="0">
                <a:ln w="22225">
                  <a:solidFill>
                    <a:schemeClr val="accent2"/>
                  </a:solidFill>
                  <a:prstDash val="solid"/>
                </a:ln>
                <a:solidFill>
                  <a:schemeClr val="accent2">
                    <a:lumMod val="40000"/>
                    <a:lumOff val="60000"/>
                  </a:schemeClr>
                </a:solidFill>
                <a:effectLst/>
              </a:rPr>
              <a:t>墓地、埋葬等に関する法律</a:t>
            </a:r>
            <a:endParaRPr lang="ja-JP" altLang="en-US" sz="3200" cap="none" spc="0" dirty="0">
              <a:ln w="22225">
                <a:solidFill>
                  <a:schemeClr val="accent2"/>
                </a:solidFill>
                <a:prstDash val="solid"/>
              </a:ln>
              <a:solidFill>
                <a:schemeClr val="accent2">
                  <a:lumMod val="40000"/>
                  <a:lumOff val="60000"/>
                </a:schemeClr>
              </a:solidFill>
              <a:effectLst/>
            </a:endParaRPr>
          </a:p>
        </p:txBody>
      </p:sp>
      <p:sp>
        <p:nvSpPr>
          <p:cNvPr id="11" name="横巻き 10"/>
          <p:cNvSpPr/>
          <p:nvPr/>
        </p:nvSpPr>
        <p:spPr>
          <a:xfrm>
            <a:off x="291465" y="5241798"/>
            <a:ext cx="5023485" cy="1400758"/>
          </a:xfrm>
          <a:prstGeom prst="horizontalScroll">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smtClean="0">
                <a:solidFill>
                  <a:sysClr val="windowText" lastClr="000000"/>
                </a:solidFill>
              </a:rPr>
              <a:t>墓地</a:t>
            </a:r>
            <a:r>
              <a:rPr kumimoji="1" lang="ja-JP" altLang="en-US" sz="3200" dirty="0" smtClean="0">
                <a:solidFill>
                  <a:sysClr val="windowText" lastClr="000000"/>
                </a:solidFill>
              </a:rPr>
              <a:t> </a:t>
            </a:r>
            <a:r>
              <a:rPr kumimoji="1" lang="ja-JP" altLang="en-US" sz="2400" dirty="0" smtClean="0">
                <a:solidFill>
                  <a:sysClr val="windowText" lastClr="000000"/>
                </a:solidFill>
              </a:rPr>
              <a:t>＝ </a:t>
            </a:r>
            <a:r>
              <a:rPr lang="ja-JP" altLang="en-US" sz="2800" dirty="0" smtClean="0">
                <a:solidFill>
                  <a:schemeClr val="tx1"/>
                </a:solidFill>
                <a:effectLst/>
              </a:rPr>
              <a:t>墳墓を設けるための区域</a:t>
            </a:r>
            <a:endParaRPr kumimoji="1" lang="ja-JP" altLang="en-US" sz="2800" dirty="0">
              <a:solidFill>
                <a:schemeClr val="tx1"/>
              </a:solidFill>
            </a:endParaRPr>
          </a:p>
        </p:txBody>
      </p:sp>
      <p:sp>
        <p:nvSpPr>
          <p:cNvPr id="3" name="スライド番号プレースホルダー 2"/>
          <p:cNvSpPr>
            <a:spLocks noGrp="1"/>
          </p:cNvSpPr>
          <p:nvPr>
            <p:ph type="sldNum" sz="quarter" idx="12"/>
          </p:nvPr>
        </p:nvSpPr>
        <p:spPr/>
        <p:txBody>
          <a:bodyPr/>
          <a:lstStyle/>
          <a:p>
            <a:fld id="{D235492C-57CB-1E43-8014-2539370A9343}" type="slidenum">
              <a:rPr kumimoji="1" lang="ja-JP" altLang="en-US" smtClean="0"/>
              <a:t>70</a:t>
            </a:fld>
            <a:endParaRPr kumimoji="1" lang="ja-JP" altLang="en-US"/>
          </a:p>
        </p:txBody>
      </p:sp>
    </p:spTree>
    <p:extLst>
      <p:ext uri="{BB962C8B-B14F-4D97-AF65-F5344CB8AC3E}">
        <p14:creationId xmlns:p14="http://schemas.microsoft.com/office/powerpoint/2010/main" val="18607414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4" descr="写真"/>
          <p:cNvPicPr>
            <a:picLocks noGrp="1" noChangeAspect="1" noChangeArrowheads="1"/>
          </p:cNvPicPr>
          <p:nvPr>
            <p:ph idx="1"/>
          </p:nvPr>
        </p:nvPicPr>
        <p:blipFill>
          <a:blip r:embed="rId3" cstate="screen"/>
          <a:srcRect/>
          <a:stretch>
            <a:fillRect/>
          </a:stretch>
        </p:blipFill>
        <p:spPr bwMode="auto">
          <a:xfrm>
            <a:off x="5008116" y="1269429"/>
            <a:ext cx="3347167" cy="3109146"/>
          </a:xfrm>
          <a:prstGeom prst="rect">
            <a:avLst/>
          </a:prstGeom>
          <a:noFill/>
        </p:spPr>
      </p:pic>
      <p:sp>
        <p:nvSpPr>
          <p:cNvPr id="10" name="テキスト ボックス 9"/>
          <p:cNvSpPr txBox="1"/>
          <p:nvPr/>
        </p:nvSpPr>
        <p:spPr>
          <a:xfrm>
            <a:off x="5800029" y="4439569"/>
            <a:ext cx="1862826" cy="923330"/>
          </a:xfrm>
          <a:prstGeom prst="rect">
            <a:avLst/>
          </a:prstGeom>
          <a:noFill/>
        </p:spPr>
        <p:txBody>
          <a:bodyPr wrap="square" rtlCol="0">
            <a:spAutoFit/>
          </a:bodyPr>
          <a:lstStyle/>
          <a:p>
            <a:r>
              <a:rPr lang="ja-JP" altLang="en-US" dirty="0" smtClean="0"/>
              <a:t>毎日新聞</a:t>
            </a:r>
            <a:r>
              <a:rPr lang="en-US" altLang="ja-JP" dirty="0" smtClean="0"/>
              <a:t>(2012/10/19)</a:t>
            </a:r>
          </a:p>
          <a:p>
            <a:endParaRPr kumimoji="1" lang="ja-JP" altLang="en-US" dirty="0"/>
          </a:p>
        </p:txBody>
      </p:sp>
      <p:sp>
        <p:nvSpPr>
          <p:cNvPr id="11" name="横巻き 10"/>
          <p:cNvSpPr/>
          <p:nvPr/>
        </p:nvSpPr>
        <p:spPr>
          <a:xfrm>
            <a:off x="228904" y="5401055"/>
            <a:ext cx="8455806" cy="1464530"/>
          </a:xfrm>
          <a:prstGeom prst="horizontalScroll">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1694093" y="5671655"/>
            <a:ext cx="5686773" cy="923330"/>
          </a:xfrm>
          <a:prstGeom prst="rect">
            <a:avLst/>
          </a:prstGeom>
          <a:noFill/>
        </p:spPr>
        <p:txBody>
          <a:bodyPr wrap="none" lIns="91440" tIns="45720" rIns="91440" bIns="45720">
            <a:spAutoFit/>
          </a:bodyPr>
          <a:lstStyle/>
          <a:p>
            <a:pPr algn="ctr"/>
            <a:r>
              <a:rPr lang="ja-JP" altLang="en-US" sz="5400" b="1" dirty="0" smtClean="0">
                <a:ln w="22225">
                  <a:solidFill>
                    <a:schemeClr val="accent2">
                      <a:lumMod val="75000"/>
                    </a:schemeClr>
                  </a:solidFill>
                  <a:prstDash val="solid"/>
                </a:ln>
                <a:solidFill>
                  <a:schemeClr val="accent2">
                    <a:lumMod val="60000"/>
                    <a:lumOff val="40000"/>
                  </a:schemeClr>
                </a:solidFill>
              </a:rPr>
              <a:t>お墓＝墳墓（墓地）</a:t>
            </a:r>
            <a:endParaRPr lang="ja-JP" altLang="en-US" sz="5400" b="1" dirty="0">
              <a:ln w="22225">
                <a:solidFill>
                  <a:schemeClr val="accent2">
                    <a:lumMod val="75000"/>
                  </a:schemeClr>
                </a:solidFill>
                <a:prstDash val="solid"/>
              </a:ln>
              <a:solidFill>
                <a:schemeClr val="accent2">
                  <a:lumMod val="60000"/>
                  <a:lumOff val="40000"/>
                </a:schemeClr>
              </a:solidFill>
            </a:endParaRPr>
          </a:p>
        </p:txBody>
      </p:sp>
      <p:pic>
        <p:nvPicPr>
          <p:cNvPr id="2" name="図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38615" y="12130"/>
            <a:ext cx="4385655" cy="5201957"/>
          </a:xfrm>
          <a:prstGeom prst="rect">
            <a:avLst/>
          </a:prstGeom>
        </p:spPr>
      </p:pic>
      <p:sp>
        <p:nvSpPr>
          <p:cNvPr id="8" name="テキスト ボックス 7"/>
          <p:cNvSpPr txBox="1"/>
          <p:nvPr/>
        </p:nvSpPr>
        <p:spPr>
          <a:xfrm>
            <a:off x="5943601" y="384400"/>
            <a:ext cx="2944910" cy="523220"/>
          </a:xfrm>
          <a:prstGeom prst="rect">
            <a:avLst/>
          </a:prstGeom>
          <a:noFill/>
        </p:spPr>
        <p:txBody>
          <a:bodyPr wrap="square" rtlCol="0">
            <a:spAutoFit/>
          </a:bodyPr>
          <a:lstStyle/>
          <a:p>
            <a:r>
              <a:rPr lang="ja-JP" altLang="en-US" sz="2800" dirty="0" smtClean="0">
                <a:solidFill>
                  <a:schemeClr val="bg1"/>
                </a:solidFill>
              </a:rPr>
              <a:t>インターネット</a:t>
            </a:r>
            <a:r>
              <a:rPr lang="ja-JP" altLang="en-US" sz="2800" dirty="0">
                <a:solidFill>
                  <a:schemeClr val="bg1"/>
                </a:solidFill>
              </a:rPr>
              <a:t>墓地</a:t>
            </a:r>
            <a:endParaRPr kumimoji="1" lang="ja-JP" altLang="en-US" sz="2800" dirty="0">
              <a:solidFill>
                <a:schemeClr val="bg1"/>
              </a:solidFill>
            </a:endParaRPr>
          </a:p>
        </p:txBody>
      </p:sp>
      <p:sp>
        <p:nvSpPr>
          <p:cNvPr id="3" name="テキスト ボックス 2"/>
          <p:cNvSpPr txBox="1"/>
          <p:nvPr/>
        </p:nvSpPr>
        <p:spPr>
          <a:xfrm>
            <a:off x="757275" y="4838356"/>
            <a:ext cx="3971851" cy="646331"/>
          </a:xfrm>
          <a:prstGeom prst="rect">
            <a:avLst/>
          </a:prstGeom>
          <a:noFill/>
        </p:spPr>
        <p:txBody>
          <a:bodyPr wrap="square" rtlCol="0">
            <a:spAutoFit/>
          </a:bodyPr>
          <a:lstStyle/>
          <a:p>
            <a:r>
              <a:rPr lang="ja-JP" altLang="en-US" dirty="0" smtClean="0"/>
              <a:t>（写真右）アイキャン株式会社 お墓参り</a:t>
            </a:r>
            <a:r>
              <a:rPr lang="ja-JP" altLang="en-US" dirty="0"/>
              <a:t>画面サンプル</a:t>
            </a:r>
            <a:endParaRPr kumimoji="1" lang="ja-JP" altLang="en-US" dirty="0"/>
          </a:p>
        </p:txBody>
      </p:sp>
      <p:pic>
        <p:nvPicPr>
          <p:cNvPr id="12" name="図 1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8903" y="399012"/>
            <a:ext cx="4092526" cy="4040557"/>
          </a:xfrm>
          <a:prstGeom prst="rect">
            <a:avLst/>
          </a:prstGeom>
        </p:spPr>
      </p:pic>
      <p:sp>
        <p:nvSpPr>
          <p:cNvPr id="7" name="テキスト ボックス 6"/>
          <p:cNvSpPr txBox="1"/>
          <p:nvPr/>
        </p:nvSpPr>
        <p:spPr>
          <a:xfrm>
            <a:off x="1547446" y="323430"/>
            <a:ext cx="1195755" cy="584775"/>
          </a:xfrm>
          <a:prstGeom prst="rect">
            <a:avLst/>
          </a:prstGeom>
          <a:noFill/>
        </p:spPr>
        <p:txBody>
          <a:bodyPr wrap="square" rtlCol="0">
            <a:spAutoFit/>
          </a:bodyPr>
          <a:lstStyle/>
          <a:p>
            <a:r>
              <a:rPr lang="ja-JP" altLang="en-US" sz="3200" b="1" dirty="0">
                <a:ln w="22225">
                  <a:solidFill>
                    <a:schemeClr val="accent2"/>
                  </a:solidFill>
                  <a:prstDash val="solid"/>
                </a:ln>
                <a:solidFill>
                  <a:schemeClr val="accent2">
                    <a:lumMod val="40000"/>
                    <a:lumOff val="60000"/>
                  </a:schemeClr>
                </a:solidFill>
              </a:rPr>
              <a:t>散骨</a:t>
            </a:r>
            <a:endParaRPr kumimoji="1" lang="ja-JP" altLang="en-US" sz="3200" b="1" dirty="0">
              <a:ln w="22225">
                <a:solidFill>
                  <a:schemeClr val="accent2"/>
                </a:solidFill>
                <a:prstDash val="solid"/>
              </a:ln>
              <a:solidFill>
                <a:schemeClr val="accent2">
                  <a:lumMod val="40000"/>
                  <a:lumOff val="60000"/>
                </a:schemeClr>
              </a:solidFill>
            </a:endParaRPr>
          </a:p>
        </p:txBody>
      </p:sp>
      <p:sp>
        <p:nvSpPr>
          <p:cNvPr id="9" name="テキスト ボックス 8"/>
          <p:cNvSpPr txBox="1"/>
          <p:nvPr/>
        </p:nvSpPr>
        <p:spPr>
          <a:xfrm>
            <a:off x="228903" y="3977904"/>
            <a:ext cx="4025714" cy="461665"/>
          </a:xfrm>
          <a:prstGeom prst="rect">
            <a:avLst/>
          </a:prstGeom>
          <a:noFill/>
        </p:spPr>
        <p:txBody>
          <a:bodyPr wrap="square" rtlCol="0">
            <a:spAutoFit/>
          </a:bodyPr>
          <a:lstStyle/>
          <a:p>
            <a:r>
              <a:rPr lang="en-US" altLang="ja-JP" sz="1200" dirty="0">
                <a:solidFill>
                  <a:schemeClr val="bg1"/>
                </a:solidFill>
              </a:rPr>
              <a:t>http://www.gion-j.com/wp-content/themes/gionjyoubyou/images/sankotsu/ph02.jpg</a:t>
            </a:r>
            <a:r>
              <a:rPr lang="en-US" altLang="ja-JP" sz="1200" dirty="0" smtClean="0">
                <a:solidFill>
                  <a:schemeClr val="bg1"/>
                </a:solidFill>
              </a:rPr>
              <a:t>)</a:t>
            </a:r>
          </a:p>
        </p:txBody>
      </p:sp>
      <p:sp>
        <p:nvSpPr>
          <p:cNvPr id="5" name="スライド番号プレースホルダー 4"/>
          <p:cNvSpPr>
            <a:spLocks noGrp="1"/>
          </p:cNvSpPr>
          <p:nvPr>
            <p:ph type="sldNum" sz="quarter" idx="12"/>
          </p:nvPr>
        </p:nvSpPr>
        <p:spPr/>
        <p:txBody>
          <a:bodyPr/>
          <a:lstStyle/>
          <a:p>
            <a:fld id="{D235492C-57CB-1E43-8014-2539370A9343}" type="slidenum">
              <a:rPr kumimoji="1" lang="ja-JP" altLang="en-US" smtClean="0"/>
              <a:t>71</a:t>
            </a:fld>
            <a:endParaRPr kumimoji="1" lang="ja-JP" altLang="en-US"/>
          </a:p>
        </p:txBody>
      </p:sp>
    </p:spTree>
    <p:extLst>
      <p:ext uri="{BB962C8B-B14F-4D97-AF65-F5344CB8AC3E}">
        <p14:creationId xmlns:p14="http://schemas.microsoft.com/office/powerpoint/2010/main" val="1170225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法律</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sz="1800" b="1" dirty="0" smtClean="0"/>
              <a:t>「墓地、埋葬等に関する法律」（墓埋法）</a:t>
            </a:r>
            <a:r>
              <a:rPr lang="ja-JP" altLang="en-US" sz="1800" b="1" dirty="0"/>
              <a:t>は</a:t>
            </a:r>
            <a:r>
              <a:rPr lang="ja-JP" altLang="en-US" sz="1800" b="1" dirty="0" smtClean="0"/>
              <a:t>昭和</a:t>
            </a:r>
            <a:r>
              <a:rPr lang="en-US" altLang="ja-JP" sz="1800" b="1" dirty="0" smtClean="0"/>
              <a:t>23</a:t>
            </a:r>
            <a:r>
              <a:rPr lang="ja-JP" altLang="en-US" sz="1800" b="1" dirty="0" smtClean="0"/>
              <a:t>年制定</a:t>
            </a:r>
            <a:endParaRPr lang="en-US" altLang="ja-JP" sz="1800" b="1" dirty="0" smtClean="0"/>
          </a:p>
          <a:p>
            <a:r>
              <a:rPr lang="ja-JP" altLang="en-US" sz="1800" b="1" dirty="0" smtClean="0">
                <a:effectLst/>
              </a:rPr>
              <a:t>第一章　第二条　</a:t>
            </a:r>
            <a:endParaRPr lang="en-US" altLang="ja-JP" sz="1800" b="1" dirty="0" smtClean="0">
              <a:effectLst/>
            </a:endParaRPr>
          </a:p>
          <a:p>
            <a:r>
              <a:rPr lang="ja-JP" altLang="en-US" sz="1800" b="1" dirty="0" smtClean="0">
                <a:effectLst/>
              </a:rPr>
              <a:t>４</a:t>
            </a:r>
            <a:r>
              <a:rPr lang="ja-JP" altLang="en-US" sz="1800" dirty="0" smtClean="0">
                <a:effectLst/>
              </a:rPr>
              <a:t>この法律で「墳墓」とは、死体を埋葬し、又は焼骨を埋蔵する施設をいう。 </a:t>
            </a:r>
            <a:endParaRPr lang="en-US" altLang="ja-JP" sz="1800" dirty="0" smtClean="0">
              <a:effectLst/>
            </a:endParaRPr>
          </a:p>
          <a:p>
            <a:r>
              <a:rPr lang="ja-JP" altLang="en-US" sz="1800" b="1" dirty="0" smtClean="0">
                <a:effectLst/>
              </a:rPr>
              <a:t>５ </a:t>
            </a:r>
            <a:r>
              <a:rPr lang="ja-JP" altLang="en-US" sz="1800" dirty="0" smtClean="0">
                <a:effectLst/>
              </a:rPr>
              <a:t>　この法律で「墓地」とは、墳墓を設けるために、墓地として都道府県知事（市又は特別区に</a:t>
            </a:r>
            <a:r>
              <a:rPr lang="ja-JP" altLang="en-US" sz="1800" dirty="0" err="1" smtClean="0">
                <a:effectLst/>
              </a:rPr>
              <a:t>あつては</a:t>
            </a:r>
            <a:r>
              <a:rPr lang="ja-JP" altLang="en-US" sz="1800" dirty="0" smtClean="0">
                <a:effectLst/>
              </a:rPr>
              <a:t>、市長又は区長。以下同じ。）の許可を受けた区域をいう。</a:t>
            </a:r>
            <a:endParaRPr lang="en-US" altLang="ja-JP" sz="1800" dirty="0" smtClean="0">
              <a:effectLst/>
            </a:endParaRPr>
          </a:p>
          <a:p>
            <a:r>
              <a:rPr lang="ja-JP" altLang="en-US" sz="1800" b="1" dirty="0" smtClean="0">
                <a:effectLst/>
              </a:rPr>
              <a:t>６ </a:t>
            </a:r>
            <a:r>
              <a:rPr lang="ja-JP" altLang="en-US" sz="1800" dirty="0" smtClean="0">
                <a:effectLst/>
              </a:rPr>
              <a:t>　この法律で「納骨堂」とは、他人の委託をうけて焼骨を収蔵するために、納骨堂として都道府県知事の許可を受けた施設をいう。 </a:t>
            </a:r>
            <a:endParaRPr lang="en-US" altLang="ja-JP" sz="1800" dirty="0"/>
          </a:p>
          <a:p>
            <a:r>
              <a:rPr lang="ja-JP" altLang="en-US" sz="1800" dirty="0" smtClean="0"/>
              <a:t>刑法</a:t>
            </a:r>
            <a:r>
              <a:rPr lang="ja-JP" altLang="en-US" sz="1800" dirty="0"/>
              <a:t>第</a:t>
            </a:r>
            <a:r>
              <a:rPr lang="en-US" altLang="ja-JP" sz="1800" dirty="0"/>
              <a:t>24</a:t>
            </a:r>
            <a:r>
              <a:rPr lang="ja-JP" altLang="en-US" sz="1800" dirty="0"/>
              <a:t>章第</a:t>
            </a:r>
            <a:r>
              <a:rPr lang="en-US" altLang="ja-JP" sz="1800" dirty="0"/>
              <a:t>190</a:t>
            </a:r>
            <a:r>
              <a:rPr lang="ja-JP" altLang="en-US" sz="1800" dirty="0" smtClean="0"/>
              <a:t>条</a:t>
            </a:r>
            <a:endParaRPr kumimoji="0" lang="ja-JP" altLang="ja-JP" sz="1800" b="0" i="0" u="none" strike="noStrike" cap="none" normalizeH="0" baseline="0" dirty="0" smtClean="0">
              <a:ln>
                <a:noFill/>
              </a:ln>
              <a:solidFill>
                <a:schemeClr val="tx1"/>
              </a:solidFill>
              <a:effectLst/>
              <a:latin typeface="Arial" panose="020B0604020202020204" pitchFamily="34" charset="0"/>
            </a:endParaRPr>
          </a:p>
          <a:p>
            <a:pPr marL="0" lvl="0" indent="0" eaLnBrk="0" fontAlgn="base" hangingPunct="0">
              <a:lnSpc>
                <a:spcPct val="100000"/>
              </a:lnSpc>
              <a:spcBef>
                <a:spcPct val="0"/>
              </a:spcBef>
              <a:spcAft>
                <a:spcPct val="0"/>
              </a:spcAft>
              <a:buNone/>
            </a:pPr>
            <a:r>
              <a:rPr kumimoji="0" lang="ja-JP" altLang="ja-JP" sz="1400" b="1" i="0" u="none" strike="noStrike" cap="none" normalizeH="0" baseline="0" dirty="0" smtClean="0">
                <a:ln>
                  <a:noFill/>
                </a:ln>
                <a:solidFill>
                  <a:schemeClr val="tx1"/>
                </a:solidFill>
                <a:effectLst/>
                <a:latin typeface="Arial" panose="020B0604020202020204" pitchFamily="34" charset="0"/>
              </a:rPr>
              <a:t>（</a:t>
            </a:r>
            <a:r>
              <a:rPr kumimoji="0" lang="ja-JP" altLang="ja-JP" sz="1400" b="1" i="0" u="none" strike="noStrike" cap="none" normalizeH="0" baseline="0" dirty="0" smtClean="0" bmk="">
                <a:ln>
                  <a:noFill/>
                </a:ln>
                <a:solidFill>
                  <a:schemeClr val="tx1"/>
                </a:solidFill>
                <a:effectLst/>
                <a:latin typeface="Arial" panose="020B0604020202020204" pitchFamily="34" charset="0"/>
              </a:rPr>
              <a:t>死体損壊等）</a:t>
            </a:r>
            <a:endParaRPr kumimoji="0" lang="ja-JP" altLang="ja-JP" sz="1400" b="0" i="0" u="none" strike="noStrike" cap="none" normalizeH="0" baseline="0" dirty="0" smtClean="0">
              <a:ln>
                <a:noFill/>
              </a:ln>
              <a:solidFill>
                <a:schemeClr val="tx1"/>
              </a:solidFill>
              <a:effectLst/>
              <a:latin typeface="Arial" panose="020B0604020202020204" pitchFamily="34" charset="0"/>
            </a:endParaRPr>
          </a:p>
          <a:p>
            <a:pPr marL="0" lvl="0" indent="0" eaLnBrk="0" fontAlgn="base" hangingPunct="0">
              <a:lnSpc>
                <a:spcPct val="100000"/>
              </a:lnSpc>
              <a:spcBef>
                <a:spcPct val="0"/>
              </a:spcBef>
              <a:spcAft>
                <a:spcPct val="0"/>
              </a:spcAft>
              <a:buNone/>
            </a:pPr>
            <a:r>
              <a:rPr kumimoji="0" lang="ja-JP" altLang="ja-JP" sz="1400" b="1" i="0" u="none" strike="noStrike" cap="none" normalizeH="0" baseline="0" dirty="0" smtClean="0">
                <a:ln>
                  <a:noFill/>
                </a:ln>
                <a:solidFill>
                  <a:schemeClr val="tx1"/>
                </a:solidFill>
                <a:effectLst/>
                <a:latin typeface="Arial" panose="020B0604020202020204" pitchFamily="34" charset="0"/>
              </a:rPr>
              <a:t>第190条 </a:t>
            </a:r>
            <a:r>
              <a:rPr kumimoji="0" lang="ja-JP" altLang="ja-JP" sz="1400" b="0" i="0" u="none" strike="noStrike" cap="none" normalizeH="0" baseline="0" dirty="0" smtClean="0">
                <a:ln>
                  <a:noFill/>
                </a:ln>
                <a:solidFill>
                  <a:schemeClr val="tx1"/>
                </a:solidFill>
                <a:effectLst/>
                <a:latin typeface="Arial" panose="020B0604020202020204" pitchFamily="34" charset="0"/>
              </a:rPr>
              <a:t>　死体、遺骨、遺髪又は棺に納めてある物を損壊し、遺棄し、又は領得した者は、三年以下の懲役に処する。</a:t>
            </a:r>
            <a:endParaRPr kumimoji="1" lang="ja-JP" altLang="en-US" sz="1400" dirty="0"/>
          </a:p>
        </p:txBody>
      </p:sp>
      <p:sp>
        <p:nvSpPr>
          <p:cNvPr id="4" name="スライド番号プレースホルダー 3"/>
          <p:cNvSpPr>
            <a:spLocks noGrp="1"/>
          </p:cNvSpPr>
          <p:nvPr>
            <p:ph type="sldNum" sz="quarter" idx="12"/>
          </p:nvPr>
        </p:nvSpPr>
        <p:spPr/>
        <p:txBody>
          <a:bodyPr/>
          <a:lstStyle/>
          <a:p>
            <a:fld id="{D235492C-57CB-1E43-8014-2539370A9343}" type="slidenum">
              <a:rPr kumimoji="1" lang="ja-JP" altLang="en-US" smtClean="0"/>
              <a:t>72</a:t>
            </a:fld>
            <a:endParaRPr kumimoji="1" lang="ja-JP" altLang="en-US"/>
          </a:p>
        </p:txBody>
      </p:sp>
    </p:spTree>
    <p:extLst>
      <p:ext uri="{BB962C8B-B14F-4D97-AF65-F5344CB8AC3E}">
        <p14:creationId xmlns:p14="http://schemas.microsoft.com/office/powerpoint/2010/main" val="40842579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つくばにある墓地</a:t>
            </a:r>
            <a:endParaRPr kumimoji="1" lang="ja-JP" altLang="en-US"/>
          </a:p>
        </p:txBody>
      </p:sp>
      <p:sp>
        <p:nvSpPr>
          <p:cNvPr id="3" name="コンテンツ プレースホルダー 2"/>
          <p:cNvSpPr>
            <a:spLocks noGrp="1"/>
          </p:cNvSpPr>
          <p:nvPr>
            <p:ph idx="1"/>
          </p:nvPr>
        </p:nvSpPr>
        <p:spPr/>
        <p:txBody>
          <a:bodyPr/>
          <a:lstStyle/>
          <a:p>
            <a:r>
              <a:rPr kumimoji="1" lang="ja-JP" altLang="en-US" dirty="0" smtClean="0"/>
              <a:t>公営墓地（ない）</a:t>
            </a:r>
            <a:endParaRPr kumimoji="1" lang="en-US" altLang="ja-JP" dirty="0" smtClean="0"/>
          </a:p>
          <a:p>
            <a:r>
              <a:rPr lang="ja-JP" altLang="en-US" dirty="0" smtClean="0"/>
              <a:t>霊園墓地（ある）</a:t>
            </a:r>
            <a:endParaRPr lang="en-US" altLang="ja-JP" dirty="0" smtClean="0"/>
          </a:p>
          <a:p>
            <a:r>
              <a:rPr kumimoji="1" lang="ja-JP" altLang="en-US" dirty="0" smtClean="0"/>
              <a:t>寺院境内墓地</a:t>
            </a:r>
            <a:r>
              <a:rPr lang="ja-JP" altLang="en-US" dirty="0"/>
              <a:t>（ある</a:t>
            </a:r>
            <a:r>
              <a:rPr lang="ja-JP" altLang="en-US" dirty="0" smtClean="0"/>
              <a:t>）</a:t>
            </a:r>
            <a:endParaRPr lang="en-US" altLang="ja-JP" dirty="0" smtClean="0"/>
          </a:p>
          <a:p>
            <a:r>
              <a:rPr kumimoji="1" lang="ja-JP" altLang="en-US" dirty="0" smtClean="0"/>
              <a:t>村落型共同墓地</a:t>
            </a:r>
            <a:r>
              <a:rPr lang="ja-JP" altLang="en-US" dirty="0"/>
              <a:t>（ある</a:t>
            </a:r>
            <a:r>
              <a:rPr lang="ja-JP" altLang="en-US" dirty="0" smtClean="0"/>
              <a:t>）</a:t>
            </a:r>
            <a:endParaRPr lang="en-US" altLang="ja-JP" dirty="0" smtClean="0"/>
          </a:p>
          <a:p>
            <a:r>
              <a:rPr kumimoji="1" lang="ja-JP" altLang="en-US" smtClean="0"/>
              <a:t>個人型墓地</a:t>
            </a:r>
            <a:r>
              <a:rPr lang="ja-JP" altLang="en-US"/>
              <a:t>（ある）</a:t>
            </a:r>
            <a:endParaRPr kumimoji="1" lang="ja-JP" altLang="en-US" dirty="0"/>
          </a:p>
        </p:txBody>
      </p:sp>
      <p:sp>
        <p:nvSpPr>
          <p:cNvPr id="4" name="スライド番号プレースホルダー 3"/>
          <p:cNvSpPr>
            <a:spLocks noGrp="1"/>
          </p:cNvSpPr>
          <p:nvPr>
            <p:ph type="sldNum" sz="quarter" idx="12"/>
          </p:nvPr>
        </p:nvSpPr>
        <p:spPr/>
        <p:txBody>
          <a:bodyPr/>
          <a:lstStyle/>
          <a:p>
            <a:fld id="{D235492C-57CB-1E43-8014-2539370A9343}" type="slidenum">
              <a:rPr kumimoji="1" lang="ja-JP" altLang="en-US" smtClean="0"/>
              <a:t>73</a:t>
            </a:fld>
            <a:endParaRPr kumimoji="1" lang="ja-JP" altLang="en-US"/>
          </a:p>
        </p:txBody>
      </p:sp>
    </p:spTree>
    <p:extLst>
      <p:ext uri="{BB962C8B-B14F-4D97-AF65-F5344CB8AC3E}">
        <p14:creationId xmlns:p14="http://schemas.microsoft.com/office/powerpoint/2010/main" val="42711264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1920" y="1141488"/>
            <a:ext cx="8229600" cy="1143000"/>
          </a:xfrm>
        </p:spPr>
        <p:txBody>
          <a:bodyPr>
            <a:normAutofit/>
          </a:bodyPr>
          <a:lstStyle/>
          <a:p>
            <a:r>
              <a:rPr kumimoji="1" lang="ja-JP" altLang="en-US" dirty="0" smtClean="0"/>
              <a:t>　</a:t>
            </a:r>
            <a:r>
              <a:rPr lang="ja-JP" altLang="en-US" dirty="0" smtClean="0"/>
              <a:t>つくば市にある墓地</a:t>
            </a:r>
            <a:endParaRPr kumimoji="1" lang="ja-JP" altLang="en-US" dirty="0"/>
          </a:p>
        </p:txBody>
      </p:sp>
      <p:sp>
        <p:nvSpPr>
          <p:cNvPr id="4" name="スライド番号プレースホルダー 3"/>
          <p:cNvSpPr>
            <a:spLocks noGrp="1"/>
          </p:cNvSpPr>
          <p:nvPr>
            <p:ph type="sldNum" sz="quarter" idx="12"/>
          </p:nvPr>
        </p:nvSpPr>
        <p:spPr/>
        <p:txBody>
          <a:bodyPr/>
          <a:lstStyle/>
          <a:p>
            <a:fld id="{D235492C-57CB-1E43-8014-2539370A9343}" type="slidenum">
              <a:rPr kumimoji="1" lang="ja-JP" altLang="en-US" smtClean="0"/>
              <a:t>74</a:t>
            </a:fld>
            <a:endParaRPr kumimoji="1" lang="ja-JP" altLang="en-US"/>
          </a:p>
        </p:txBody>
      </p:sp>
      <p:sp>
        <p:nvSpPr>
          <p:cNvPr id="17" name="正方形/長方形 16"/>
          <p:cNvSpPr/>
          <p:nvPr/>
        </p:nvSpPr>
        <p:spPr>
          <a:xfrm>
            <a:off x="1893355" y="3501186"/>
            <a:ext cx="1210585" cy="8983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dirty="0" smtClean="0"/>
              <a:t>寺院境内</a:t>
            </a:r>
            <a:endParaRPr lang="en-US" altLang="ja-JP" sz="2800" dirty="0" smtClean="0"/>
          </a:p>
        </p:txBody>
      </p:sp>
      <p:sp>
        <p:nvSpPr>
          <p:cNvPr id="18" name="正方形/長方形 17"/>
          <p:cNvSpPr/>
          <p:nvPr/>
        </p:nvSpPr>
        <p:spPr>
          <a:xfrm>
            <a:off x="3261345" y="3498088"/>
            <a:ext cx="1210585" cy="8983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smtClean="0"/>
              <a:t>村落型</a:t>
            </a:r>
            <a:endParaRPr lang="en-US" altLang="ja-JP" sz="2400" dirty="0" smtClean="0"/>
          </a:p>
          <a:p>
            <a:pPr algn="ctr"/>
            <a:r>
              <a:rPr kumimoji="1" lang="ja-JP" altLang="en-US" sz="2400" dirty="0" smtClean="0"/>
              <a:t>共同</a:t>
            </a:r>
            <a:endParaRPr lang="en-US" altLang="ja-JP" sz="2400" dirty="0"/>
          </a:p>
        </p:txBody>
      </p:sp>
      <p:sp>
        <p:nvSpPr>
          <p:cNvPr id="19" name="正方形/長方形 18"/>
          <p:cNvSpPr/>
          <p:nvPr/>
        </p:nvSpPr>
        <p:spPr>
          <a:xfrm>
            <a:off x="4629335" y="3507380"/>
            <a:ext cx="1210585" cy="8983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dirty="0" smtClean="0"/>
              <a:t>個人</a:t>
            </a:r>
            <a:endParaRPr lang="en-US" altLang="ja-JP" sz="2800" dirty="0" smtClean="0"/>
          </a:p>
        </p:txBody>
      </p:sp>
      <p:sp>
        <p:nvSpPr>
          <p:cNvPr id="20" name="正方形/長方形 19"/>
          <p:cNvSpPr/>
          <p:nvPr/>
        </p:nvSpPr>
        <p:spPr>
          <a:xfrm>
            <a:off x="7365314" y="3494990"/>
            <a:ext cx="1321486" cy="8983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dirty="0" smtClean="0"/>
              <a:t>新形態</a:t>
            </a:r>
            <a:endParaRPr lang="en-US" altLang="ja-JP" sz="2800" dirty="0" smtClean="0"/>
          </a:p>
        </p:txBody>
      </p:sp>
      <p:sp>
        <p:nvSpPr>
          <p:cNvPr id="23" name="正方形/長方形 22"/>
          <p:cNvSpPr/>
          <p:nvPr/>
        </p:nvSpPr>
        <p:spPr>
          <a:xfrm>
            <a:off x="5997325" y="3510480"/>
            <a:ext cx="1210585" cy="8983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dirty="0" smtClean="0"/>
              <a:t>公営</a:t>
            </a:r>
            <a:endParaRPr kumimoji="1" lang="ja-JP" altLang="en-US" sz="2800" dirty="0"/>
          </a:p>
        </p:txBody>
      </p:sp>
      <p:sp>
        <p:nvSpPr>
          <p:cNvPr id="39" name="正方形/長方形 38"/>
          <p:cNvSpPr/>
          <p:nvPr/>
        </p:nvSpPr>
        <p:spPr>
          <a:xfrm>
            <a:off x="3513396" y="2286804"/>
            <a:ext cx="2121919" cy="898394"/>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600" dirty="0" smtClean="0"/>
              <a:t>墓地</a:t>
            </a:r>
            <a:endParaRPr lang="en-US" altLang="ja-JP" sz="3600" dirty="0" smtClean="0"/>
          </a:p>
        </p:txBody>
      </p:sp>
      <p:pic>
        <p:nvPicPr>
          <p:cNvPr id="40" name="図 3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836984">
            <a:off x="7251324" y="1149962"/>
            <a:ext cx="1420717" cy="1609878"/>
          </a:xfrm>
          <a:prstGeom prst="rect">
            <a:avLst/>
          </a:prstGeom>
        </p:spPr>
      </p:pic>
      <p:pic>
        <p:nvPicPr>
          <p:cNvPr id="41" name="図 4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9979424">
            <a:off x="636385" y="1111850"/>
            <a:ext cx="1556107" cy="1671237"/>
          </a:xfrm>
          <a:prstGeom prst="rect">
            <a:avLst/>
          </a:prstGeom>
        </p:spPr>
      </p:pic>
      <p:sp>
        <p:nvSpPr>
          <p:cNvPr id="21" name="正方形/長方形 20"/>
          <p:cNvSpPr/>
          <p:nvPr/>
        </p:nvSpPr>
        <p:spPr>
          <a:xfrm>
            <a:off x="525365" y="3504283"/>
            <a:ext cx="1210585" cy="8983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dirty="0" smtClean="0"/>
              <a:t>霊園</a:t>
            </a:r>
            <a:endParaRPr kumimoji="1" lang="ja-JP" altLang="en-US" sz="2800" dirty="0"/>
          </a:p>
        </p:txBody>
      </p:sp>
      <p:sp>
        <p:nvSpPr>
          <p:cNvPr id="15" name="乗算記号 14"/>
          <p:cNvSpPr/>
          <p:nvPr/>
        </p:nvSpPr>
        <p:spPr>
          <a:xfrm>
            <a:off x="5946700" y="3332064"/>
            <a:ext cx="1261210" cy="1261210"/>
          </a:xfrm>
          <a:prstGeom prst="mathMultiply">
            <a:avLst>
              <a:gd name="adj1" fmla="val 13102"/>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乗算記号 23"/>
          <p:cNvSpPr/>
          <p:nvPr/>
        </p:nvSpPr>
        <p:spPr>
          <a:xfrm>
            <a:off x="7360310" y="3332064"/>
            <a:ext cx="1261210" cy="1261210"/>
          </a:xfrm>
          <a:prstGeom prst="mathMultiply">
            <a:avLst>
              <a:gd name="adj1" fmla="val 13102"/>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8" name="直線コネクタ 27"/>
          <p:cNvCxnSpPr/>
          <p:nvPr/>
        </p:nvCxnSpPr>
        <p:spPr>
          <a:xfrm>
            <a:off x="-37515" y="1055909"/>
            <a:ext cx="5731027"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タイトル 1"/>
          <p:cNvSpPr txBox="1">
            <a:spLocks/>
          </p:cNvSpPr>
          <p:nvPr/>
        </p:nvSpPr>
        <p:spPr>
          <a:xfrm>
            <a:off x="439593" y="109538"/>
            <a:ext cx="7335449"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algn="l"/>
            <a:r>
              <a:rPr lang="ja-JP" altLang="en-US" dirty="0" smtClean="0"/>
              <a:t>需給予測</a:t>
            </a:r>
            <a:r>
              <a:rPr lang="en-US" altLang="ja-JP" dirty="0"/>
              <a:t>-</a:t>
            </a:r>
            <a:r>
              <a:rPr lang="ja-JP" altLang="en-US" dirty="0"/>
              <a:t>供給</a:t>
            </a:r>
            <a:r>
              <a:rPr lang="en-US" altLang="ja-JP" dirty="0"/>
              <a:t>-</a:t>
            </a:r>
            <a:endParaRPr lang="ja-JP" altLang="en-US" dirty="0"/>
          </a:p>
        </p:txBody>
      </p:sp>
    </p:spTree>
    <p:custDataLst>
      <p:tags r:id="rId1"/>
    </p:custDataLst>
    <p:extLst>
      <p:ext uri="{BB962C8B-B14F-4D97-AF65-F5344CB8AC3E}">
        <p14:creationId xmlns:p14="http://schemas.microsoft.com/office/powerpoint/2010/main" val="1545019057"/>
      </p:ext>
    </p:extLst>
  </p:cSld>
  <p:clrMapOvr>
    <a:masterClrMapping/>
  </p:clrMapOvr>
  <mc:AlternateContent xmlns:mc="http://schemas.openxmlformats.org/markup-compatibility/2006">
    <mc:Choice xmlns:p14="http://schemas.microsoft.com/office/powerpoint/2010/main" Requires="p14">
      <p:transition spd="slow" p14:dur="2000" advTm="60910"/>
    </mc:Choice>
    <mc:Fallback>
      <p:transition xmlns:p14="http://schemas.microsoft.com/office/powerpoint/2010/main" spd="slow" advTm="6091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4"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墓の種類</a:t>
            </a:r>
            <a:endParaRPr kumimoji="1" lang="ja-JP" altLang="en-US" dirty="0"/>
          </a:p>
        </p:txBody>
      </p:sp>
      <p:sp>
        <p:nvSpPr>
          <p:cNvPr id="3" name="コンテンツ プレースホルダー 2"/>
          <p:cNvSpPr>
            <a:spLocks noGrp="1"/>
          </p:cNvSpPr>
          <p:nvPr>
            <p:ph idx="1"/>
          </p:nvPr>
        </p:nvSpPr>
        <p:spPr/>
        <p:txBody>
          <a:bodyPr>
            <a:normAutofit lnSpcReduction="10000"/>
          </a:bodyPr>
          <a:lstStyle/>
          <a:p>
            <a:r>
              <a:rPr kumimoji="1" lang="ja-JP" altLang="en-US" sz="2000" b="1" dirty="0" smtClean="0"/>
              <a:t>散骨</a:t>
            </a:r>
            <a:r>
              <a:rPr kumimoji="1" lang="ja-JP" altLang="en-US" sz="2000" dirty="0" smtClean="0"/>
              <a:t>・・</a:t>
            </a:r>
            <a:r>
              <a:rPr lang="ja-JP" altLang="ja-JP" sz="2000" b="1" dirty="0"/>
              <a:t>自然葬</a:t>
            </a:r>
            <a:r>
              <a:rPr lang="ja-JP" altLang="ja-JP" sz="2000" dirty="0"/>
              <a:t> </a:t>
            </a:r>
            <a:r>
              <a:rPr lang="ja-JP" altLang="en-US" sz="2000" dirty="0" smtClean="0"/>
              <a:t>ともいう</a:t>
            </a:r>
            <a:r>
              <a:rPr lang="ja-JP" altLang="en-US" sz="2000" dirty="0"/>
              <a:t>。</a:t>
            </a:r>
            <a:r>
              <a:rPr lang="ja-JP" altLang="ja-JP" sz="2000" dirty="0" smtClean="0">
                <a:hlinkClick r:id="rId2" tooltip="墓"/>
              </a:rPr>
              <a:t>墓</a:t>
            </a:r>
            <a:r>
              <a:rPr lang="ja-JP" altLang="ja-JP" sz="2000" dirty="0"/>
              <a:t>でなく</a:t>
            </a:r>
            <a:r>
              <a:rPr lang="ja-JP" altLang="ja-JP" sz="2000" dirty="0">
                <a:hlinkClick r:id="rId3" tooltip="海"/>
              </a:rPr>
              <a:t>海</a:t>
            </a:r>
            <a:r>
              <a:rPr lang="ja-JP" altLang="ja-JP" sz="2000" dirty="0"/>
              <a:t>や</a:t>
            </a:r>
            <a:r>
              <a:rPr lang="ja-JP" altLang="ja-JP" sz="2000" dirty="0">
                <a:hlinkClick r:id="rId4" tooltip="山"/>
              </a:rPr>
              <a:t>山</a:t>
            </a:r>
            <a:r>
              <a:rPr lang="ja-JP" altLang="ja-JP" sz="2000" dirty="0"/>
              <a:t>などに</a:t>
            </a:r>
            <a:r>
              <a:rPr lang="ja-JP" altLang="ja-JP" sz="2000" dirty="0">
                <a:hlinkClick r:id="rId5" tooltip="遺体"/>
              </a:rPr>
              <a:t>遺体</a:t>
            </a:r>
            <a:r>
              <a:rPr lang="ja-JP" altLang="ja-JP" sz="2000" dirty="0"/>
              <a:t>や</a:t>
            </a:r>
            <a:r>
              <a:rPr lang="ja-JP" altLang="ja-JP" sz="2000" dirty="0">
                <a:hlinkClick r:id="rId6" tooltip="遺灰"/>
              </a:rPr>
              <a:t>遺灰</a:t>
            </a:r>
            <a:r>
              <a:rPr lang="ja-JP" altLang="ja-JP" sz="2000" dirty="0"/>
              <a:t>を還す</a:t>
            </a:r>
            <a:r>
              <a:rPr lang="ja-JP" altLang="ja-JP" sz="2000" dirty="0" smtClean="0"/>
              <a:t>こと</a:t>
            </a:r>
            <a:r>
              <a:rPr lang="ja-JP" altLang="en-US" sz="2000" dirty="0" smtClean="0"/>
              <a:t>。</a:t>
            </a:r>
            <a:endParaRPr lang="en-US" altLang="ja-JP" sz="2000" dirty="0" smtClean="0"/>
          </a:p>
          <a:p>
            <a:pPr marL="0" indent="0">
              <a:buNone/>
            </a:pPr>
            <a:r>
              <a:rPr kumimoji="1" lang="en-US" altLang="ja-JP" sz="2000" dirty="0"/>
              <a:t>	</a:t>
            </a:r>
            <a:r>
              <a:rPr kumimoji="1" lang="en-US" altLang="ja-JP" sz="2000" dirty="0" smtClean="0"/>
              <a:t>	</a:t>
            </a:r>
            <a:r>
              <a:rPr lang="ja-JP" altLang="en-US" sz="1800" dirty="0"/>
              <a:t>もともと自然葬は</a:t>
            </a:r>
            <a:r>
              <a:rPr lang="ja-JP" altLang="en-US" sz="1800" dirty="0" smtClean="0"/>
              <a:t>、</a:t>
            </a:r>
            <a:r>
              <a:rPr lang="ja-JP" altLang="en-US" sz="1800" dirty="0"/>
              <a:t/>
            </a:r>
            <a:br>
              <a:rPr lang="ja-JP" altLang="en-US" sz="1800" dirty="0"/>
            </a:br>
            <a:r>
              <a:rPr lang="ja-JP" altLang="en-US" sz="1800" dirty="0"/>
              <a:t>１</a:t>
            </a:r>
            <a:r>
              <a:rPr lang="en-US" altLang="ja-JP" sz="1800" dirty="0"/>
              <a:t>.</a:t>
            </a:r>
            <a:r>
              <a:rPr lang="ja-JP" altLang="en-US" sz="1800" dirty="0"/>
              <a:t>葬儀される側の「自然へ帰りたい」という思いを叶えるために生まれた散骨。</a:t>
            </a:r>
            <a:br>
              <a:rPr lang="ja-JP" altLang="en-US" sz="1800" dirty="0"/>
            </a:br>
            <a:r>
              <a:rPr lang="ja-JP" altLang="en-US" sz="1800" dirty="0"/>
              <a:t>２</a:t>
            </a:r>
            <a:r>
              <a:rPr lang="en-US" altLang="ja-JP" sz="1800" dirty="0"/>
              <a:t>.</a:t>
            </a:r>
            <a:r>
              <a:rPr lang="ja-JP" altLang="en-US" sz="1800" dirty="0"/>
              <a:t>環境を守るため墓地に人工物をおかず里山を保護しようという理念から生まれたケース。</a:t>
            </a:r>
            <a:br>
              <a:rPr lang="ja-JP" altLang="en-US" sz="1800" dirty="0"/>
            </a:br>
            <a:r>
              <a:rPr lang="en-US" altLang="ja-JP" sz="1800" dirty="0">
                <a:hlinkClick r:id="rId7"/>
              </a:rPr>
              <a:t>http://</a:t>
            </a:r>
            <a:r>
              <a:rPr lang="en-US" altLang="ja-JP" sz="1800" dirty="0" smtClean="0">
                <a:hlinkClick r:id="rId7"/>
              </a:rPr>
              <a:t>archive.is/20121128025823/kazokubotoke.blogspot.com/2011/02/blog-post_07.html#selection-555.1-571.1</a:t>
            </a:r>
            <a:r>
              <a:rPr lang="ja-JP" altLang="en-US" sz="1800" dirty="0" smtClean="0"/>
              <a:t>　</a:t>
            </a:r>
            <a:endParaRPr kumimoji="1" lang="en-US" altLang="ja-JP" sz="1800" dirty="0" smtClean="0"/>
          </a:p>
          <a:p>
            <a:r>
              <a:rPr kumimoji="1" lang="ja-JP" altLang="en-US" sz="2000" b="1" dirty="0" smtClean="0"/>
              <a:t>インターネット墓地</a:t>
            </a:r>
            <a:r>
              <a:rPr kumimoji="1" lang="ja-JP" altLang="en-US" sz="2000" dirty="0" smtClean="0"/>
              <a:t>・・</a:t>
            </a:r>
            <a:r>
              <a:rPr lang="ja-JP" altLang="en-US" sz="2000" dirty="0" smtClean="0"/>
              <a:t>お墓</a:t>
            </a:r>
            <a:r>
              <a:rPr lang="ja-JP" altLang="en-US" sz="2000" dirty="0"/>
              <a:t>の写真を</a:t>
            </a:r>
            <a:r>
              <a:rPr lang="ja-JP" altLang="en-US" sz="2000" dirty="0" smtClean="0"/>
              <a:t>登録</a:t>
            </a:r>
            <a:r>
              <a:rPr lang="ja-JP" altLang="en-US" sz="2000" dirty="0"/>
              <a:t>→</a:t>
            </a:r>
            <a:r>
              <a:rPr lang="ja-JP" altLang="en-US" sz="2000" dirty="0" smtClean="0"/>
              <a:t>いつ</a:t>
            </a:r>
            <a:r>
              <a:rPr lang="ja-JP" altLang="en-US" sz="2000" dirty="0"/>
              <a:t>でも</a:t>
            </a:r>
            <a:r>
              <a:rPr lang="ja-JP" altLang="en-US" sz="2000" dirty="0" smtClean="0"/>
              <a:t>、どこ</a:t>
            </a:r>
            <a:r>
              <a:rPr lang="ja-JP" altLang="en-US" sz="2000" dirty="0"/>
              <a:t>から</a:t>
            </a:r>
            <a:r>
              <a:rPr lang="ja-JP" altLang="en-US" sz="2000" dirty="0" smtClean="0"/>
              <a:t>でも、</a:t>
            </a:r>
            <a:r>
              <a:rPr lang="ja-JP" altLang="en-US" sz="2000" dirty="0"/>
              <a:t>お墓と故人の情報を画面に呼び出して、四季の花に囲まれた中で焼香や献花・供物で</a:t>
            </a:r>
            <a:r>
              <a:rPr lang="ja-JP" altLang="en-US" sz="2000" dirty="0" smtClean="0"/>
              <a:t>供養</a:t>
            </a:r>
            <a:r>
              <a:rPr lang="ja-JP" altLang="en-US" sz="2000" dirty="0"/>
              <a:t>可能</a:t>
            </a:r>
            <a:r>
              <a:rPr lang="ja-JP" altLang="en-US" sz="2000" dirty="0" smtClean="0"/>
              <a:t>。</a:t>
            </a:r>
            <a:r>
              <a:rPr lang="ja-JP" altLang="en-US" sz="2000" dirty="0"/>
              <a:t>故人の写真や経歴等を登録して、好きな時に呼び出して偲ぶ</a:t>
            </a:r>
            <a:r>
              <a:rPr lang="ja-JP" altLang="en-US" sz="2000" dirty="0" smtClean="0"/>
              <a:t>ことも可能。 </a:t>
            </a:r>
            <a:r>
              <a:rPr lang="ja-JP" altLang="en-US" sz="2000" dirty="0" err="1"/>
              <a:t>お経を</a:t>
            </a:r>
            <a:r>
              <a:rPr lang="ja-JP" altLang="en-US" sz="2000" dirty="0"/>
              <a:t>あげることや、故人の好きだった曲をささげることも</a:t>
            </a:r>
            <a:r>
              <a:rPr lang="ja-JP" altLang="en-US" sz="2000" dirty="0" smtClean="0"/>
              <a:t>自由。</a:t>
            </a:r>
            <a:r>
              <a:rPr lang="ja-JP" altLang="en-US" sz="1600" dirty="0" smtClean="0"/>
              <a:t>アイキャン株式会社　</a:t>
            </a:r>
            <a:r>
              <a:rPr lang="en-US" altLang="ja-JP" sz="1600" dirty="0" smtClean="0"/>
              <a:t>HP</a:t>
            </a:r>
            <a:r>
              <a:rPr lang="ja-JP" altLang="en-US" sz="1600" dirty="0" smtClean="0"/>
              <a:t>より　</a:t>
            </a:r>
            <a:r>
              <a:rPr lang="en-US" altLang="ja-JP" sz="1600" dirty="0" smtClean="0">
                <a:hlinkClick r:id="rId8"/>
              </a:rPr>
              <a:t>http</a:t>
            </a:r>
            <a:r>
              <a:rPr lang="en-US" altLang="ja-JP" sz="1600" dirty="0">
                <a:hlinkClick r:id="rId8"/>
              </a:rPr>
              <a:t>://</a:t>
            </a:r>
            <a:r>
              <a:rPr lang="en-US" altLang="ja-JP" sz="1600" dirty="0" smtClean="0">
                <a:hlinkClick r:id="rId8"/>
              </a:rPr>
              <a:t>www.i-can.jp/sousou/nethakamairi.htm</a:t>
            </a:r>
            <a:r>
              <a:rPr lang="ja-JP" altLang="en-US" sz="1600" dirty="0" smtClean="0"/>
              <a:t>　</a:t>
            </a:r>
            <a:endParaRPr lang="en-US" altLang="ja-JP" sz="1600" dirty="0" smtClean="0"/>
          </a:p>
          <a:p>
            <a:r>
              <a:rPr lang="ja-JP" altLang="en-US" sz="1600" b="1" dirty="0"/>
              <a:t>お墓参り</a:t>
            </a:r>
            <a:r>
              <a:rPr lang="ja-JP" altLang="en-US" sz="1600" b="1" dirty="0" smtClean="0"/>
              <a:t>代行も↑</a:t>
            </a:r>
            <a:endParaRPr lang="en-US" altLang="ja-JP" sz="2000" dirty="0" smtClean="0"/>
          </a:p>
          <a:p>
            <a:r>
              <a:rPr kumimoji="1" lang="ja-JP" altLang="en-US" sz="2000" dirty="0" smtClean="0"/>
              <a:t>樹木葬・・・</a:t>
            </a:r>
            <a:r>
              <a:rPr lang="ja-JP" altLang="en-US" sz="2000" dirty="0" smtClean="0"/>
              <a:t>故人</a:t>
            </a:r>
            <a:r>
              <a:rPr lang="ja-JP" altLang="en-US" sz="2000" dirty="0"/>
              <a:t>の遺灰をまいた場所に記念の木を</a:t>
            </a:r>
            <a:r>
              <a:rPr lang="ja-JP" altLang="en-US" sz="2000" dirty="0" smtClean="0"/>
              <a:t>植える</a:t>
            </a:r>
            <a:endParaRPr kumimoji="1" lang="ja-JP" altLang="en-US" sz="2000" dirty="0"/>
          </a:p>
        </p:txBody>
      </p:sp>
      <p:sp>
        <p:nvSpPr>
          <p:cNvPr id="4" name="スライド番号プレースホルダー 3"/>
          <p:cNvSpPr>
            <a:spLocks noGrp="1"/>
          </p:cNvSpPr>
          <p:nvPr>
            <p:ph type="sldNum" sz="quarter" idx="12"/>
          </p:nvPr>
        </p:nvSpPr>
        <p:spPr/>
        <p:txBody>
          <a:bodyPr/>
          <a:lstStyle/>
          <a:p>
            <a:fld id="{D235492C-57CB-1E43-8014-2539370A9343}" type="slidenum">
              <a:rPr kumimoji="1" lang="ja-JP" altLang="en-US" smtClean="0"/>
              <a:t>75</a:t>
            </a:fld>
            <a:endParaRPr kumimoji="1" lang="ja-JP" altLang="en-US"/>
          </a:p>
        </p:txBody>
      </p:sp>
    </p:spTree>
    <p:extLst>
      <p:ext uri="{BB962C8B-B14F-4D97-AF65-F5344CB8AC3E}">
        <p14:creationId xmlns:p14="http://schemas.microsoft.com/office/powerpoint/2010/main" val="32074477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75409" y="344180"/>
            <a:ext cx="5202193" cy="1067170"/>
          </a:xfrm>
        </p:spPr>
        <p:txBody>
          <a:bodyPr/>
          <a:lstStyle/>
          <a:p>
            <a:r>
              <a:rPr kumimoji="1" lang="ja-JP" altLang="en-US" dirty="0" smtClean="0"/>
              <a:t>つくば市について</a:t>
            </a:r>
            <a:endParaRPr kumimoji="1" lang="ja-JP" altLang="en-US" dirty="0"/>
          </a:p>
        </p:txBody>
      </p:sp>
      <p:sp>
        <p:nvSpPr>
          <p:cNvPr id="3" name="サブタイトル 2"/>
          <p:cNvSpPr>
            <a:spLocks noGrp="1"/>
          </p:cNvSpPr>
          <p:nvPr>
            <p:ph type="subTitle" idx="1"/>
          </p:nvPr>
        </p:nvSpPr>
        <p:spPr>
          <a:xfrm>
            <a:off x="413114" y="1441949"/>
            <a:ext cx="8369409" cy="5416051"/>
          </a:xfrm>
        </p:spPr>
        <p:txBody>
          <a:bodyPr>
            <a:normAutofit fontScale="92500" lnSpcReduction="10000"/>
          </a:bodyPr>
          <a:lstStyle/>
          <a:p>
            <a:pPr marL="571500" indent="-571500" algn="l">
              <a:buFont typeface="Arial"/>
              <a:buChar char="•"/>
            </a:pPr>
            <a:r>
              <a:rPr kumimoji="1" lang="ja-JP" altLang="en-US" sz="3600" dirty="0" smtClean="0">
                <a:solidFill>
                  <a:srgbClr val="000000"/>
                </a:solidFill>
                <a:latin typeface="+mj-ea"/>
                <a:ea typeface="+mj-ea"/>
              </a:rPr>
              <a:t>つくば市の人口；</a:t>
            </a:r>
            <a:r>
              <a:rPr kumimoji="1" lang="en-US" altLang="ja-JP" sz="3600" dirty="0" smtClean="0">
                <a:solidFill>
                  <a:srgbClr val="000000"/>
                </a:solidFill>
                <a:latin typeface="+mj-ea"/>
                <a:ea typeface="+mj-ea"/>
              </a:rPr>
              <a:t>221150</a:t>
            </a:r>
            <a:r>
              <a:rPr kumimoji="1" lang="ja-JP" altLang="en-US" sz="3600" dirty="0" smtClean="0">
                <a:solidFill>
                  <a:srgbClr val="000000"/>
                </a:solidFill>
                <a:latin typeface="+mj-ea"/>
                <a:ea typeface="+mj-ea"/>
              </a:rPr>
              <a:t>人</a:t>
            </a:r>
            <a:endParaRPr kumimoji="1" lang="en-US" altLang="ja-JP" sz="3600" dirty="0" smtClean="0">
              <a:solidFill>
                <a:srgbClr val="000000"/>
              </a:solidFill>
              <a:latin typeface="+mj-ea"/>
              <a:ea typeface="+mj-ea"/>
            </a:endParaRPr>
          </a:p>
          <a:p>
            <a:pPr algn="l"/>
            <a:r>
              <a:rPr lang="ja-JP" altLang="en-US" sz="3600" dirty="0" smtClean="0">
                <a:solidFill>
                  <a:srgbClr val="000000"/>
                </a:solidFill>
                <a:latin typeface="+mj-ea"/>
                <a:ea typeface="+mj-ea"/>
              </a:rPr>
              <a:t>　　</a:t>
            </a:r>
            <a:r>
              <a:rPr lang="ja-JP" altLang="en-US" dirty="0" smtClean="0">
                <a:solidFill>
                  <a:srgbClr val="000000"/>
                </a:solidFill>
                <a:latin typeface="+mj-ea"/>
                <a:ea typeface="+mj-ea"/>
              </a:rPr>
              <a:t>（男；</a:t>
            </a:r>
            <a:r>
              <a:rPr lang="en-US" altLang="ja-JP" dirty="0" smtClean="0">
                <a:solidFill>
                  <a:srgbClr val="000000"/>
                </a:solidFill>
                <a:latin typeface="+mj-ea"/>
                <a:ea typeface="+mj-ea"/>
              </a:rPr>
              <a:t>112854</a:t>
            </a:r>
            <a:r>
              <a:rPr lang="ja-JP" altLang="en-US" dirty="0" smtClean="0">
                <a:solidFill>
                  <a:srgbClr val="000000"/>
                </a:solidFill>
                <a:latin typeface="+mj-ea"/>
                <a:ea typeface="+mj-ea"/>
              </a:rPr>
              <a:t>人　女；</a:t>
            </a:r>
            <a:r>
              <a:rPr lang="en-US" altLang="ja-JP" dirty="0" smtClean="0">
                <a:solidFill>
                  <a:srgbClr val="000000"/>
                </a:solidFill>
                <a:latin typeface="+mj-ea"/>
                <a:ea typeface="+mj-ea"/>
              </a:rPr>
              <a:t>108296</a:t>
            </a:r>
            <a:r>
              <a:rPr lang="ja-JP" altLang="en-US" dirty="0" smtClean="0">
                <a:solidFill>
                  <a:srgbClr val="000000"/>
                </a:solidFill>
                <a:latin typeface="+mj-ea"/>
                <a:ea typeface="+mj-ea"/>
              </a:rPr>
              <a:t>人）</a:t>
            </a:r>
            <a:endParaRPr lang="en-US" altLang="ja-JP" dirty="0" smtClean="0">
              <a:solidFill>
                <a:srgbClr val="000000"/>
              </a:solidFill>
              <a:latin typeface="+mj-ea"/>
              <a:ea typeface="+mj-ea"/>
            </a:endParaRPr>
          </a:p>
          <a:p>
            <a:pPr marL="571500" indent="-571500" algn="l">
              <a:buFont typeface="Arial"/>
              <a:buChar char="•"/>
            </a:pPr>
            <a:r>
              <a:rPr kumimoji="1" lang="ja-JP" altLang="en-US" sz="3600" dirty="0" smtClean="0">
                <a:solidFill>
                  <a:srgbClr val="000000"/>
                </a:solidFill>
                <a:latin typeface="+mj-ea"/>
                <a:ea typeface="+mj-ea"/>
              </a:rPr>
              <a:t>つくば市の人口推移</a:t>
            </a:r>
            <a:endParaRPr kumimoji="1" lang="en-US" altLang="ja-JP" sz="3600" dirty="0" smtClean="0">
              <a:solidFill>
                <a:srgbClr val="000000"/>
              </a:solidFill>
              <a:latin typeface="+mj-ea"/>
              <a:ea typeface="+mj-ea"/>
            </a:endParaRPr>
          </a:p>
          <a:p>
            <a:pPr algn="l"/>
            <a:r>
              <a:rPr lang="ja-JP" altLang="ja-JP" sz="3600" dirty="0">
                <a:solidFill>
                  <a:srgbClr val="000000"/>
                </a:solidFill>
                <a:latin typeface="+mj-ea"/>
                <a:ea typeface="+mj-ea"/>
              </a:rPr>
              <a:t>　</a:t>
            </a:r>
            <a:r>
              <a:rPr lang="ja-JP" altLang="en-US" sz="3600" dirty="0" smtClean="0">
                <a:solidFill>
                  <a:srgbClr val="000000"/>
                </a:solidFill>
                <a:latin typeface="+mj-ea"/>
                <a:ea typeface="+mj-ea"/>
              </a:rPr>
              <a:t>　</a:t>
            </a:r>
            <a:r>
              <a:rPr lang="en-US" altLang="ja-JP" dirty="0" smtClean="0">
                <a:solidFill>
                  <a:srgbClr val="000000"/>
                </a:solidFill>
                <a:latin typeface="+mj-ea"/>
                <a:ea typeface="+mj-ea"/>
              </a:rPr>
              <a:t>1980</a:t>
            </a:r>
            <a:r>
              <a:rPr lang="ja-JP" altLang="en-US" dirty="0" smtClean="0">
                <a:solidFill>
                  <a:srgbClr val="000000"/>
                </a:solidFill>
                <a:latin typeface="+mj-ea"/>
                <a:ea typeface="+mj-ea"/>
              </a:rPr>
              <a:t>年；</a:t>
            </a:r>
            <a:r>
              <a:rPr lang="en-US" altLang="ja-JP" dirty="0" smtClean="0">
                <a:solidFill>
                  <a:srgbClr val="000000"/>
                </a:solidFill>
                <a:latin typeface="+mj-ea"/>
                <a:ea typeface="+mj-ea"/>
              </a:rPr>
              <a:t>127402</a:t>
            </a:r>
            <a:r>
              <a:rPr lang="ja-JP" altLang="en-US" dirty="0" smtClean="0">
                <a:solidFill>
                  <a:srgbClr val="000000"/>
                </a:solidFill>
                <a:latin typeface="+mj-ea"/>
                <a:ea typeface="+mj-ea"/>
              </a:rPr>
              <a:t>人　</a:t>
            </a:r>
            <a:r>
              <a:rPr lang="en-US" altLang="ja-JP" dirty="0" smtClean="0">
                <a:solidFill>
                  <a:srgbClr val="000000"/>
                </a:solidFill>
                <a:latin typeface="+mj-ea"/>
                <a:ea typeface="+mj-ea"/>
              </a:rPr>
              <a:t>→</a:t>
            </a:r>
            <a:r>
              <a:rPr lang="ja-JP" altLang="en-US" dirty="0" smtClean="0">
                <a:solidFill>
                  <a:srgbClr val="000000"/>
                </a:solidFill>
                <a:latin typeface="+mj-ea"/>
                <a:ea typeface="+mj-ea"/>
              </a:rPr>
              <a:t>　</a:t>
            </a:r>
            <a:r>
              <a:rPr lang="en-US" altLang="ja-JP" dirty="0" smtClean="0">
                <a:solidFill>
                  <a:srgbClr val="000000"/>
                </a:solidFill>
                <a:latin typeface="+mj-ea"/>
                <a:ea typeface="+mj-ea"/>
              </a:rPr>
              <a:t>2010</a:t>
            </a:r>
            <a:r>
              <a:rPr lang="ja-JP" altLang="en-US" dirty="0" smtClean="0">
                <a:solidFill>
                  <a:srgbClr val="000000"/>
                </a:solidFill>
                <a:latin typeface="+mj-ea"/>
                <a:ea typeface="+mj-ea"/>
              </a:rPr>
              <a:t>年；</a:t>
            </a:r>
            <a:r>
              <a:rPr lang="en-US" altLang="ja-JP" dirty="0" smtClean="0">
                <a:solidFill>
                  <a:srgbClr val="000000"/>
                </a:solidFill>
                <a:latin typeface="+mj-ea"/>
                <a:ea typeface="+mj-ea"/>
              </a:rPr>
              <a:t>214590</a:t>
            </a:r>
            <a:r>
              <a:rPr lang="ja-JP" altLang="en-US" dirty="0" smtClean="0">
                <a:solidFill>
                  <a:srgbClr val="000000"/>
                </a:solidFill>
                <a:latin typeface="+mj-ea"/>
                <a:ea typeface="+mj-ea"/>
              </a:rPr>
              <a:t>人</a:t>
            </a:r>
            <a:endParaRPr lang="en-US" altLang="ja-JP" dirty="0" smtClean="0">
              <a:solidFill>
                <a:srgbClr val="000000"/>
              </a:solidFill>
              <a:latin typeface="+mj-ea"/>
              <a:ea typeface="+mj-ea"/>
            </a:endParaRPr>
          </a:p>
          <a:p>
            <a:pPr algn="l"/>
            <a:r>
              <a:rPr kumimoji="1" lang="ja-JP" altLang="ja-JP" dirty="0">
                <a:solidFill>
                  <a:srgbClr val="000000"/>
                </a:solidFill>
                <a:latin typeface="+mj-ea"/>
                <a:ea typeface="+mj-ea"/>
              </a:rPr>
              <a:t>　</a:t>
            </a:r>
            <a:r>
              <a:rPr kumimoji="1" lang="ja-JP" altLang="en-US" dirty="0" smtClean="0">
                <a:solidFill>
                  <a:srgbClr val="000000"/>
                </a:solidFill>
                <a:latin typeface="+mj-ea"/>
                <a:ea typeface="+mj-ea"/>
              </a:rPr>
              <a:t>　（</a:t>
            </a:r>
            <a:r>
              <a:rPr kumimoji="1" lang="en-US" altLang="ja-JP" dirty="0" smtClean="0">
                <a:solidFill>
                  <a:srgbClr val="000000"/>
                </a:solidFill>
                <a:latin typeface="+mj-ea"/>
                <a:ea typeface="+mj-ea"/>
              </a:rPr>
              <a:t>2035</a:t>
            </a:r>
            <a:r>
              <a:rPr kumimoji="1" lang="ja-JP" altLang="en-US" dirty="0" smtClean="0">
                <a:solidFill>
                  <a:srgbClr val="000000"/>
                </a:solidFill>
                <a:latin typeface="+mj-ea"/>
                <a:ea typeface="+mj-ea"/>
              </a:rPr>
              <a:t>年の人口予想；</a:t>
            </a:r>
            <a:r>
              <a:rPr kumimoji="1" lang="en-US" altLang="ja-JP" dirty="0" smtClean="0">
                <a:solidFill>
                  <a:srgbClr val="000000"/>
                </a:solidFill>
                <a:latin typeface="+mj-ea"/>
                <a:ea typeface="+mj-ea"/>
              </a:rPr>
              <a:t>236</a:t>
            </a:r>
            <a:r>
              <a:rPr lang="en-US" altLang="ja-JP" dirty="0" smtClean="0">
                <a:solidFill>
                  <a:srgbClr val="000000"/>
                </a:solidFill>
                <a:latin typeface="+mj-ea"/>
                <a:ea typeface="+mj-ea"/>
              </a:rPr>
              <a:t>3</a:t>
            </a:r>
            <a:r>
              <a:rPr kumimoji="1" lang="en-US" altLang="ja-JP" dirty="0" smtClean="0">
                <a:solidFill>
                  <a:srgbClr val="000000"/>
                </a:solidFill>
                <a:latin typeface="+mj-ea"/>
                <a:ea typeface="+mj-ea"/>
              </a:rPr>
              <a:t>97</a:t>
            </a:r>
            <a:r>
              <a:rPr kumimoji="1" lang="ja-JP" altLang="en-US" dirty="0" smtClean="0">
                <a:solidFill>
                  <a:srgbClr val="000000"/>
                </a:solidFill>
                <a:latin typeface="+mj-ea"/>
                <a:ea typeface="+mj-ea"/>
              </a:rPr>
              <a:t>人）</a:t>
            </a:r>
            <a:endParaRPr kumimoji="1" lang="en-US" altLang="ja-JP" dirty="0" smtClean="0">
              <a:solidFill>
                <a:srgbClr val="000000"/>
              </a:solidFill>
              <a:latin typeface="+mj-ea"/>
              <a:ea typeface="+mj-ea"/>
            </a:endParaRPr>
          </a:p>
          <a:p>
            <a:pPr marL="457200" indent="-457200" algn="l">
              <a:buFont typeface="Arial"/>
              <a:buChar char="•"/>
            </a:pPr>
            <a:r>
              <a:rPr lang="ja-JP" altLang="en-US" sz="3600" dirty="0" smtClean="0">
                <a:solidFill>
                  <a:srgbClr val="000000"/>
                </a:solidFill>
                <a:latin typeface="+mj-ea"/>
                <a:ea typeface="+mj-ea"/>
              </a:rPr>
              <a:t>高齢者の割合は年々、増加傾向にある</a:t>
            </a:r>
            <a:endParaRPr lang="en-US" altLang="ja-JP" sz="3600" dirty="0" smtClean="0">
              <a:solidFill>
                <a:srgbClr val="000000"/>
              </a:solidFill>
              <a:latin typeface="+mj-ea"/>
              <a:ea typeface="+mj-ea"/>
            </a:endParaRPr>
          </a:p>
          <a:p>
            <a:pPr algn="l"/>
            <a:r>
              <a:rPr kumimoji="1" lang="ja-JP" altLang="ja-JP" sz="3600" dirty="0">
                <a:solidFill>
                  <a:srgbClr val="000000"/>
                </a:solidFill>
                <a:latin typeface="+mj-ea"/>
                <a:ea typeface="+mj-ea"/>
              </a:rPr>
              <a:t>　</a:t>
            </a:r>
            <a:r>
              <a:rPr kumimoji="1" lang="ja-JP" altLang="en-US" sz="3600" dirty="0" smtClean="0">
                <a:solidFill>
                  <a:srgbClr val="000000"/>
                </a:solidFill>
                <a:latin typeface="+mj-ea"/>
                <a:ea typeface="+mj-ea"/>
              </a:rPr>
              <a:t>　</a:t>
            </a:r>
            <a:r>
              <a:rPr kumimoji="1" lang="ja-JP" altLang="en-US" dirty="0" smtClean="0">
                <a:solidFill>
                  <a:srgbClr val="000000"/>
                </a:solidFill>
                <a:latin typeface="+mj-ea"/>
                <a:ea typeface="+mj-ea"/>
              </a:rPr>
              <a:t>老年人口割合　</a:t>
            </a:r>
            <a:r>
              <a:rPr kumimoji="1" lang="en-US" altLang="ja-JP" dirty="0" smtClean="0">
                <a:solidFill>
                  <a:srgbClr val="000000"/>
                </a:solidFill>
                <a:latin typeface="+mj-ea"/>
                <a:ea typeface="+mj-ea"/>
              </a:rPr>
              <a:t>1980</a:t>
            </a:r>
            <a:r>
              <a:rPr kumimoji="1" lang="ja-JP" altLang="en-US" dirty="0" smtClean="0">
                <a:solidFill>
                  <a:srgbClr val="000000"/>
                </a:solidFill>
                <a:latin typeface="+mj-ea"/>
                <a:ea typeface="+mj-ea"/>
              </a:rPr>
              <a:t>年；</a:t>
            </a:r>
            <a:r>
              <a:rPr kumimoji="1" lang="en-US" altLang="ja-JP" dirty="0" smtClean="0">
                <a:solidFill>
                  <a:srgbClr val="000000"/>
                </a:solidFill>
                <a:latin typeface="+mj-ea"/>
                <a:ea typeface="+mj-ea"/>
              </a:rPr>
              <a:t>8.9</a:t>
            </a:r>
            <a:r>
              <a:rPr kumimoji="1" lang="ja-JP" altLang="en-US" dirty="0" smtClean="0">
                <a:solidFill>
                  <a:srgbClr val="000000"/>
                </a:solidFill>
                <a:latin typeface="+mj-ea"/>
                <a:ea typeface="+mj-ea"/>
              </a:rPr>
              <a:t>％　</a:t>
            </a:r>
            <a:endParaRPr kumimoji="1" lang="en-US" altLang="ja-JP" dirty="0" smtClean="0">
              <a:solidFill>
                <a:srgbClr val="000000"/>
              </a:solidFill>
              <a:latin typeface="+mj-ea"/>
              <a:ea typeface="+mj-ea"/>
            </a:endParaRPr>
          </a:p>
          <a:p>
            <a:pPr algn="l"/>
            <a:r>
              <a:rPr lang="ja-JP" altLang="ja-JP" dirty="0">
                <a:solidFill>
                  <a:srgbClr val="000000"/>
                </a:solidFill>
                <a:latin typeface="+mj-ea"/>
                <a:ea typeface="+mj-ea"/>
              </a:rPr>
              <a:t>　</a:t>
            </a:r>
            <a:r>
              <a:rPr lang="ja-JP" altLang="en-US" dirty="0" smtClean="0">
                <a:solidFill>
                  <a:srgbClr val="000000"/>
                </a:solidFill>
                <a:latin typeface="+mj-ea"/>
                <a:ea typeface="+mj-ea"/>
              </a:rPr>
              <a:t>　　　　　　　　　　　</a:t>
            </a:r>
            <a:r>
              <a:rPr lang="en-US" altLang="ja-JP" dirty="0" smtClean="0">
                <a:solidFill>
                  <a:srgbClr val="000000"/>
                </a:solidFill>
                <a:latin typeface="+mj-ea"/>
                <a:ea typeface="+mj-ea"/>
              </a:rPr>
              <a:t> 2010</a:t>
            </a:r>
            <a:r>
              <a:rPr lang="ja-JP" altLang="en-US" dirty="0" smtClean="0">
                <a:solidFill>
                  <a:srgbClr val="000000"/>
                </a:solidFill>
                <a:latin typeface="+mj-ea"/>
                <a:ea typeface="+mj-ea"/>
              </a:rPr>
              <a:t>年；</a:t>
            </a:r>
            <a:r>
              <a:rPr lang="en-US" altLang="ja-JP" dirty="0" smtClean="0">
                <a:solidFill>
                  <a:srgbClr val="000000"/>
                </a:solidFill>
                <a:latin typeface="+mj-ea"/>
                <a:ea typeface="+mj-ea"/>
              </a:rPr>
              <a:t>16.0</a:t>
            </a:r>
            <a:r>
              <a:rPr lang="ja-JP" altLang="en-US" dirty="0" smtClean="0">
                <a:solidFill>
                  <a:srgbClr val="000000"/>
                </a:solidFill>
                <a:latin typeface="+mj-ea"/>
                <a:ea typeface="+mj-ea"/>
              </a:rPr>
              <a:t>％</a:t>
            </a:r>
            <a:endParaRPr lang="en-US" altLang="ja-JP" dirty="0" smtClean="0">
              <a:solidFill>
                <a:srgbClr val="000000"/>
              </a:solidFill>
              <a:latin typeface="+mj-ea"/>
              <a:ea typeface="+mj-ea"/>
            </a:endParaRPr>
          </a:p>
          <a:p>
            <a:pPr algn="l"/>
            <a:r>
              <a:rPr kumimoji="1" lang="ja-JP" altLang="ja-JP" dirty="0">
                <a:solidFill>
                  <a:srgbClr val="000000"/>
                </a:solidFill>
                <a:latin typeface="+mj-ea"/>
                <a:ea typeface="+mj-ea"/>
              </a:rPr>
              <a:t>　</a:t>
            </a:r>
            <a:r>
              <a:rPr kumimoji="1" lang="ja-JP" altLang="en-US" dirty="0" smtClean="0">
                <a:solidFill>
                  <a:srgbClr val="000000"/>
                </a:solidFill>
                <a:latin typeface="+mj-ea"/>
                <a:ea typeface="+mj-ea"/>
              </a:rPr>
              <a:t>　　　　　　　　　　　</a:t>
            </a:r>
            <a:r>
              <a:rPr kumimoji="1" lang="en-US" altLang="ja-JP" dirty="0" smtClean="0">
                <a:solidFill>
                  <a:srgbClr val="000000"/>
                </a:solidFill>
                <a:latin typeface="+mj-ea"/>
                <a:ea typeface="+mj-ea"/>
              </a:rPr>
              <a:t> 2040</a:t>
            </a:r>
            <a:r>
              <a:rPr kumimoji="1" lang="ja-JP" altLang="en-US" dirty="0" smtClean="0">
                <a:solidFill>
                  <a:srgbClr val="000000"/>
                </a:solidFill>
                <a:latin typeface="+mj-ea"/>
                <a:ea typeface="+mj-ea"/>
              </a:rPr>
              <a:t>年</a:t>
            </a:r>
            <a:r>
              <a:rPr lang="ja-JP" altLang="en-US" dirty="0" smtClean="0">
                <a:solidFill>
                  <a:srgbClr val="000000"/>
                </a:solidFill>
                <a:latin typeface="+mj-ea"/>
                <a:ea typeface="+mj-ea"/>
              </a:rPr>
              <a:t>；</a:t>
            </a:r>
            <a:r>
              <a:rPr lang="en-US" altLang="ja-JP" dirty="0" smtClean="0">
                <a:solidFill>
                  <a:srgbClr val="000000"/>
                </a:solidFill>
                <a:latin typeface="+mj-ea"/>
                <a:ea typeface="+mj-ea"/>
              </a:rPr>
              <a:t>29.3</a:t>
            </a:r>
            <a:r>
              <a:rPr lang="ja-JP" altLang="en-US" dirty="0" smtClean="0">
                <a:solidFill>
                  <a:srgbClr val="000000"/>
                </a:solidFill>
                <a:latin typeface="+mj-ea"/>
                <a:ea typeface="+mj-ea"/>
              </a:rPr>
              <a:t>％</a:t>
            </a:r>
            <a:endParaRPr kumimoji="1" lang="en-US" altLang="ja-JP" dirty="0" smtClean="0">
              <a:solidFill>
                <a:srgbClr val="000000"/>
              </a:solidFill>
              <a:latin typeface="+mj-ea"/>
              <a:ea typeface="+mj-ea"/>
            </a:endParaRPr>
          </a:p>
          <a:p>
            <a:pPr algn="l"/>
            <a:r>
              <a:rPr lang="ja-JP" altLang="ja-JP" dirty="0">
                <a:solidFill>
                  <a:srgbClr val="000000"/>
                </a:solidFill>
                <a:latin typeface="+mj-ea"/>
                <a:ea typeface="+mj-ea"/>
              </a:rPr>
              <a:t>　</a:t>
            </a:r>
            <a:r>
              <a:rPr lang="ja-JP" altLang="en-US" dirty="0" smtClean="0">
                <a:solidFill>
                  <a:srgbClr val="000000"/>
                </a:solidFill>
                <a:latin typeface="+mj-ea"/>
                <a:ea typeface="+mj-ea"/>
              </a:rPr>
              <a:t>　　　　　　　　　　　　</a:t>
            </a:r>
            <a:endParaRPr kumimoji="1" lang="en-US" altLang="ja-JP" dirty="0" smtClean="0">
              <a:solidFill>
                <a:srgbClr val="000000"/>
              </a:solidFill>
              <a:latin typeface="+mj-ea"/>
              <a:ea typeface="+mj-ea"/>
            </a:endParaRPr>
          </a:p>
          <a:p>
            <a:pPr algn="l"/>
            <a:endParaRPr kumimoji="1" lang="en-US" altLang="ja-JP" sz="3600" dirty="0" smtClean="0">
              <a:solidFill>
                <a:srgbClr val="000000"/>
              </a:solidFill>
              <a:latin typeface="+mj-ea"/>
              <a:ea typeface="+mj-ea"/>
            </a:endParaRPr>
          </a:p>
        </p:txBody>
      </p:sp>
      <p:sp>
        <p:nvSpPr>
          <p:cNvPr id="4" name="スライド番号プレースホルダー 3"/>
          <p:cNvSpPr>
            <a:spLocks noGrp="1"/>
          </p:cNvSpPr>
          <p:nvPr>
            <p:ph type="sldNum" sz="quarter" idx="12"/>
          </p:nvPr>
        </p:nvSpPr>
        <p:spPr/>
        <p:txBody>
          <a:bodyPr/>
          <a:lstStyle/>
          <a:p>
            <a:fld id="{D235492C-57CB-1E43-8014-2539370A9343}" type="slidenum">
              <a:rPr kumimoji="1" lang="ja-JP" altLang="en-US" smtClean="0"/>
              <a:t>76</a:t>
            </a:fld>
            <a:endParaRPr kumimoji="1" lang="ja-JP" altLang="en-US"/>
          </a:p>
        </p:txBody>
      </p:sp>
    </p:spTree>
    <p:extLst>
      <p:ext uri="{BB962C8B-B14F-4D97-AF65-F5344CB8AC3E}">
        <p14:creationId xmlns:p14="http://schemas.microsoft.com/office/powerpoint/2010/main" val="5722635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公営墓地</a:t>
            </a:r>
            <a:r>
              <a:rPr lang="ja-JP" altLang="en-US" dirty="0" smtClean="0"/>
              <a:t>のメリット・デメリット</a:t>
            </a:r>
            <a:r>
              <a:rPr lang="en-US" altLang="ja-JP" dirty="0" smtClean="0"/>
              <a:t/>
            </a:r>
            <a:br>
              <a:rPr lang="en-US" altLang="ja-JP" dirty="0" smtClean="0"/>
            </a:br>
            <a:r>
              <a:rPr lang="ja-JP" altLang="en-US" sz="3200" dirty="0" smtClean="0"/>
              <a:t>（</a:t>
            </a:r>
            <a:r>
              <a:rPr lang="ja-JP" altLang="en-US" sz="3200" dirty="0"/>
              <a:t>財）東京都公園</a:t>
            </a:r>
            <a:r>
              <a:rPr lang="ja-JP" altLang="en-US" sz="3200" dirty="0" smtClean="0"/>
              <a:t>協会</a:t>
            </a:r>
            <a:endParaRPr kumimoji="1" lang="ja-JP" altLang="en-US" sz="3200" dirty="0"/>
          </a:p>
        </p:txBody>
      </p:sp>
      <p:sp>
        <p:nvSpPr>
          <p:cNvPr id="3" name="コンテンツ プレースホルダー 2"/>
          <p:cNvSpPr>
            <a:spLocks noGrp="1"/>
          </p:cNvSpPr>
          <p:nvPr>
            <p:ph idx="1"/>
          </p:nvPr>
        </p:nvSpPr>
        <p:spPr/>
        <p:txBody>
          <a:bodyPr>
            <a:normAutofit fontScale="77500" lnSpcReduction="20000"/>
          </a:bodyPr>
          <a:lstStyle/>
          <a:p>
            <a:r>
              <a:rPr lang="ja-JP" altLang="en-US" dirty="0" smtClean="0"/>
              <a:t>●メリット</a:t>
            </a:r>
          </a:p>
          <a:p>
            <a:r>
              <a:rPr lang="ja-JP" altLang="en-US" dirty="0" smtClean="0"/>
              <a:t>地方自治体が所有し、管理・運営しているので、安心して利用できる</a:t>
            </a:r>
          </a:p>
          <a:p>
            <a:r>
              <a:rPr lang="ja-JP" altLang="en-US" dirty="0" smtClean="0"/>
              <a:t>永代使用料や管理料が安い</a:t>
            </a:r>
          </a:p>
          <a:p>
            <a:r>
              <a:rPr lang="ja-JP" altLang="en-US" dirty="0" smtClean="0"/>
              <a:t>宗教を問わないので、仏教、神道、キリスト教などどの宗教でも利用できる</a:t>
            </a:r>
          </a:p>
          <a:p>
            <a:r>
              <a:rPr lang="ja-JP" altLang="en-US" dirty="0" smtClean="0"/>
              <a:t>石材店を自由に選べる</a:t>
            </a:r>
          </a:p>
          <a:p>
            <a:r>
              <a:rPr lang="ja-JP" altLang="en-US" dirty="0" smtClean="0"/>
              <a:t>●デメリット</a:t>
            </a:r>
          </a:p>
          <a:p>
            <a:r>
              <a:rPr lang="ja-JP" altLang="en-US" dirty="0" smtClean="0"/>
              <a:t>競争率が激しいので入手が困難</a:t>
            </a:r>
          </a:p>
          <a:p>
            <a:r>
              <a:rPr lang="ja-JP" altLang="en-US" dirty="0" smtClean="0"/>
              <a:t>募集時期が限られている</a:t>
            </a:r>
          </a:p>
          <a:p>
            <a:r>
              <a:rPr lang="ja-JP" altLang="en-US" dirty="0" smtClean="0"/>
              <a:t>申込資格に制約がある（各自治体によりさまざま）</a:t>
            </a:r>
          </a:p>
          <a:p>
            <a:r>
              <a:rPr lang="ja-JP" altLang="en-US" dirty="0" smtClean="0"/>
              <a:t>墓地の敷地が広いため、目的の墓を見つけにくい場合も</a:t>
            </a:r>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fld id="{D235492C-57CB-1E43-8014-2539370A9343}" type="slidenum">
              <a:rPr kumimoji="1" lang="ja-JP" altLang="en-US" smtClean="0"/>
              <a:t>77</a:t>
            </a:fld>
            <a:endParaRPr kumimoji="1" lang="ja-JP" altLang="en-US"/>
          </a:p>
        </p:txBody>
      </p:sp>
    </p:spTree>
    <p:extLst>
      <p:ext uri="{BB962C8B-B14F-4D97-AF65-F5344CB8AC3E}">
        <p14:creationId xmlns:p14="http://schemas.microsoft.com/office/powerpoint/2010/main" val="28419006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141668"/>
            <a:ext cx="7886700" cy="699015"/>
          </a:xfrm>
        </p:spPr>
        <p:txBody>
          <a:bodyPr>
            <a:normAutofit fontScale="90000"/>
          </a:bodyPr>
          <a:lstStyle/>
          <a:p>
            <a:r>
              <a:rPr lang="ja-JP" altLang="en-US" dirty="0"/>
              <a:t>公営墓地</a:t>
            </a:r>
            <a:r>
              <a:rPr lang="ja-JP" altLang="en-US" dirty="0" smtClean="0"/>
              <a:t>の倍率・価格に関して　</a:t>
            </a:r>
            <a:r>
              <a:rPr lang="ja-JP" altLang="en-US" sz="1600" dirty="0" smtClean="0"/>
              <a:t>参考：東京都霊園ガイド</a:t>
            </a:r>
            <a:endParaRPr kumimoji="1" lang="ja-JP" altLang="en-US" dirty="0"/>
          </a:p>
        </p:txBody>
      </p:sp>
      <p:pic>
        <p:nvPicPr>
          <p:cNvPr id="4" name="コンテンツ プレースホルダー 3"/>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393755" y="840683"/>
            <a:ext cx="3788659" cy="5865715"/>
          </a:xfrm>
        </p:spPr>
      </p:pic>
      <p:sp>
        <p:nvSpPr>
          <p:cNvPr id="5" name="コンテンツ プレースホルダー 4"/>
          <p:cNvSpPr>
            <a:spLocks noGrp="1"/>
          </p:cNvSpPr>
          <p:nvPr>
            <p:ph sz="half" idx="2"/>
          </p:nvPr>
        </p:nvSpPr>
        <p:spPr/>
        <p:txBody>
          <a:bodyPr>
            <a:normAutofit lnSpcReduction="10000"/>
          </a:bodyPr>
          <a:lstStyle/>
          <a:p>
            <a:r>
              <a:rPr lang="en-US" altLang="ja-JP" sz="2000" dirty="0"/>
              <a:t>2014</a:t>
            </a:r>
            <a:r>
              <a:rPr lang="ja-JP" altLang="en-US" sz="2000" dirty="0"/>
              <a:t>年は</a:t>
            </a:r>
            <a:r>
              <a:rPr lang="en-US" altLang="ja-JP" sz="2000" dirty="0">
                <a:solidFill>
                  <a:srgbClr val="FF0000"/>
                </a:solidFill>
              </a:rPr>
              <a:t>1.3</a:t>
            </a:r>
            <a:r>
              <a:rPr lang="ja-JP" altLang="en-US" sz="2000" dirty="0">
                <a:solidFill>
                  <a:srgbClr val="FF0000"/>
                </a:solidFill>
              </a:rPr>
              <a:t>倍～</a:t>
            </a:r>
            <a:r>
              <a:rPr lang="en-US" altLang="ja-JP" sz="2000" dirty="0">
                <a:solidFill>
                  <a:srgbClr val="FF0000"/>
                </a:solidFill>
              </a:rPr>
              <a:t>14.7</a:t>
            </a:r>
            <a:r>
              <a:rPr lang="ja-JP" altLang="en-US" sz="2000" dirty="0">
                <a:solidFill>
                  <a:srgbClr val="FF0000"/>
                </a:solidFill>
              </a:rPr>
              <a:t>倍</a:t>
            </a:r>
            <a:r>
              <a:rPr lang="ja-JP" altLang="en-US" sz="2000" dirty="0"/>
              <a:t>の倍率で</a:t>
            </a:r>
            <a:r>
              <a:rPr lang="ja-JP" altLang="en-US" sz="2000" dirty="0" smtClean="0"/>
              <a:t>あった（東京都）</a:t>
            </a:r>
            <a:endParaRPr lang="en-US" altLang="ja-JP" sz="2000" dirty="0" smtClean="0"/>
          </a:p>
          <a:p>
            <a:r>
              <a:rPr lang="ja-JP" altLang="en-US" sz="2000" dirty="0"/>
              <a:t>この権利を得るには、</a:t>
            </a:r>
            <a:r>
              <a:rPr lang="ja-JP" altLang="en-US" sz="2000" u="sng" dirty="0"/>
              <a:t>年一回、東京都公園協会が行う抽選に申込み、当選しなければならない。</a:t>
            </a:r>
            <a:r>
              <a:rPr lang="ja-JP" altLang="en-US" sz="2000" dirty="0"/>
              <a:t/>
            </a:r>
            <a:br>
              <a:rPr lang="ja-JP" altLang="en-US" sz="2000" dirty="0"/>
            </a:br>
            <a:endParaRPr lang="en-US" altLang="ja-JP" sz="2000" dirty="0" smtClean="0"/>
          </a:p>
          <a:p>
            <a:r>
              <a:rPr lang="ja-JP" altLang="en-US" sz="2000" dirty="0" smtClean="0"/>
              <a:t>尚</a:t>
            </a:r>
            <a:r>
              <a:rPr lang="ja-JP" altLang="en-US" sz="2000" dirty="0"/>
              <a:t>、抽選への申込みには、東京都へ何年住んでいるか（居住年数）などの一定の資格が必要である</a:t>
            </a:r>
            <a:r>
              <a:rPr lang="ja-JP" altLang="en-US" sz="2000" dirty="0" smtClean="0"/>
              <a:t>。</a:t>
            </a:r>
            <a:endParaRPr lang="en-US" altLang="ja-JP" sz="2000" dirty="0"/>
          </a:p>
          <a:p>
            <a:r>
              <a:rPr lang="ja-JP" altLang="en-US" sz="2000" dirty="0" smtClean="0"/>
              <a:t>茨城県に公営墓地はない</a:t>
            </a:r>
            <a:endParaRPr lang="en-US" altLang="ja-JP" sz="2000" dirty="0" smtClean="0"/>
          </a:p>
          <a:p>
            <a:r>
              <a:rPr lang="en-US" altLang="ja-JP" sz="2000" b="1" dirty="0">
                <a:hlinkClick r:id="rId3"/>
              </a:rPr>
              <a:t>http://</a:t>
            </a:r>
            <a:r>
              <a:rPr lang="en-US" altLang="ja-JP" sz="2000" b="1" dirty="0" smtClean="0">
                <a:hlinkClick r:id="rId3"/>
              </a:rPr>
              <a:t>www.reien-tokyo.net/toritsu.htm</a:t>
            </a:r>
            <a:r>
              <a:rPr lang="ja-JP" altLang="en-US" sz="2000" b="1" dirty="0" smtClean="0"/>
              <a:t>　</a:t>
            </a:r>
            <a:endParaRPr lang="en-US" altLang="ja-JP" sz="2000" b="1" dirty="0" smtClean="0"/>
          </a:p>
          <a:p>
            <a:pPr marL="0" indent="0">
              <a:buNone/>
            </a:pPr>
            <a:r>
              <a:rPr lang="ja-JP" altLang="en-US" sz="2000" b="1" dirty="0"/>
              <a:t/>
            </a:r>
            <a:br>
              <a:rPr lang="ja-JP" altLang="en-US" sz="2000" b="1" dirty="0"/>
            </a:br>
            <a:endParaRPr kumimoji="1" lang="ja-JP" altLang="en-US" sz="2000" dirty="0"/>
          </a:p>
        </p:txBody>
      </p:sp>
      <p:sp>
        <p:nvSpPr>
          <p:cNvPr id="3" name="スライド番号プレースホルダー 2"/>
          <p:cNvSpPr>
            <a:spLocks noGrp="1"/>
          </p:cNvSpPr>
          <p:nvPr>
            <p:ph type="sldNum" sz="quarter" idx="12"/>
          </p:nvPr>
        </p:nvSpPr>
        <p:spPr/>
        <p:txBody>
          <a:bodyPr/>
          <a:lstStyle/>
          <a:p>
            <a:fld id="{D235492C-57CB-1E43-8014-2539370A9343}" type="slidenum">
              <a:rPr kumimoji="1" lang="ja-JP" altLang="en-US" smtClean="0"/>
              <a:t>78</a:t>
            </a:fld>
            <a:endParaRPr kumimoji="1" lang="ja-JP" altLang="en-US"/>
          </a:p>
        </p:txBody>
      </p:sp>
    </p:spTree>
    <p:extLst>
      <p:ext uri="{BB962C8B-B14F-4D97-AF65-F5344CB8AC3E}">
        <p14:creationId xmlns:p14="http://schemas.microsoft.com/office/powerpoint/2010/main" val="21518131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8" name="直線コネクタ 7"/>
          <p:cNvCxnSpPr/>
          <p:nvPr/>
        </p:nvCxnSpPr>
        <p:spPr>
          <a:xfrm>
            <a:off x="1114865" y="1221009"/>
            <a:ext cx="4298270"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a:xfrm>
            <a:off x="1472696" y="274638"/>
            <a:ext cx="5501587" cy="1143000"/>
          </a:xfrm>
        </p:spPr>
        <p:txBody>
          <a:bodyPr>
            <a:normAutofit/>
          </a:bodyPr>
          <a:lstStyle/>
          <a:p>
            <a:pPr algn="l"/>
            <a:r>
              <a:rPr lang="ja-JP" altLang="en-US" dirty="0" smtClean="0"/>
              <a:t>墓地費用（一般）</a:t>
            </a:r>
            <a:endParaRPr kumimoji="1" lang="ja-JP" altLang="en-US" dirty="0"/>
          </a:p>
        </p:txBody>
      </p:sp>
      <p:sp>
        <p:nvSpPr>
          <p:cNvPr id="3" name="コンテンツ プレースホルダー 2"/>
          <p:cNvSpPr>
            <a:spLocks noGrp="1"/>
          </p:cNvSpPr>
          <p:nvPr>
            <p:ph idx="1"/>
          </p:nvPr>
        </p:nvSpPr>
        <p:spPr>
          <a:xfrm>
            <a:off x="1485900" y="1600201"/>
            <a:ext cx="6172200" cy="3918760"/>
          </a:xfrm>
        </p:spPr>
        <p:txBody>
          <a:bodyPr>
            <a:normAutofit/>
          </a:bodyPr>
          <a:lstStyle/>
          <a:p>
            <a:pPr marL="0" indent="0">
              <a:buNone/>
            </a:pPr>
            <a:endParaRPr kumimoji="1" lang="ja-JP" altLang="en-US" dirty="0"/>
          </a:p>
        </p:txBody>
      </p:sp>
      <p:sp>
        <p:nvSpPr>
          <p:cNvPr id="10" name="テキスト ボックス 9"/>
          <p:cNvSpPr txBox="1"/>
          <p:nvPr/>
        </p:nvSpPr>
        <p:spPr>
          <a:xfrm>
            <a:off x="1596792" y="5467863"/>
            <a:ext cx="804934" cy="954107"/>
          </a:xfrm>
          <a:prstGeom prst="rect">
            <a:avLst/>
          </a:prstGeom>
          <a:noFill/>
        </p:spPr>
        <p:txBody>
          <a:bodyPr wrap="square" rtlCol="0">
            <a:spAutoFit/>
          </a:bodyPr>
          <a:lstStyle/>
          <a:p>
            <a:pPr algn="ctr"/>
            <a:r>
              <a:rPr lang="ja-JP" altLang="en-US" sz="2800" dirty="0">
                <a:solidFill>
                  <a:srgbClr val="FFFFFF"/>
                </a:solidFill>
              </a:rPr>
              <a:t>仮説</a:t>
            </a:r>
          </a:p>
        </p:txBody>
      </p:sp>
      <p:sp>
        <p:nvSpPr>
          <p:cNvPr id="21" name="テキスト ボックス 20"/>
          <p:cNvSpPr txBox="1"/>
          <p:nvPr/>
        </p:nvSpPr>
        <p:spPr>
          <a:xfrm>
            <a:off x="6191086" y="4436813"/>
            <a:ext cx="1627496" cy="3693319"/>
          </a:xfrm>
          <a:prstGeom prst="rect">
            <a:avLst/>
          </a:prstGeom>
          <a:noFill/>
        </p:spPr>
        <p:txBody>
          <a:bodyPr wrap="square" rtlCol="0">
            <a:spAutoFit/>
          </a:bodyPr>
          <a:lstStyle/>
          <a:p>
            <a:pPr algn="ctr"/>
            <a:r>
              <a:rPr lang="ja-JP" altLang="ja-JP" sz="2400" dirty="0"/>
              <a:t>有効期間を</a:t>
            </a:r>
            <a:endParaRPr lang="en-US" altLang="ja-JP" sz="2400" dirty="0"/>
          </a:p>
          <a:p>
            <a:pPr algn="ctr"/>
            <a:r>
              <a:rPr lang="ja-JP" altLang="ja-JP" sz="2400" dirty="0"/>
              <a:t>過ぎて承継者がいなければ合祀墓</a:t>
            </a:r>
            <a:endParaRPr lang="en-US" altLang="ja-JP" sz="2400" dirty="0"/>
          </a:p>
          <a:p>
            <a:pPr algn="ctr"/>
            <a:r>
              <a:rPr lang="ja-JP" altLang="ja-JP" sz="2400" dirty="0"/>
              <a:t>（集合墓）</a:t>
            </a:r>
            <a:endParaRPr lang="en-US" altLang="ja-JP" sz="2400" dirty="0"/>
          </a:p>
          <a:p>
            <a:pPr algn="ctr"/>
            <a:r>
              <a:rPr lang="ja-JP" altLang="ja-JP" sz="2400" dirty="0"/>
              <a:t>に合祀</a:t>
            </a:r>
            <a:r>
              <a:rPr lang="ja-JP" altLang="en-US" sz="2400" dirty="0"/>
              <a:t>される。</a:t>
            </a:r>
            <a:endParaRPr lang="ja-JP" altLang="ja-JP" sz="2400" dirty="0"/>
          </a:p>
          <a:p>
            <a:endParaRPr lang="ja-JP" altLang="en-US" dirty="0"/>
          </a:p>
        </p:txBody>
      </p:sp>
      <p:sp>
        <p:nvSpPr>
          <p:cNvPr id="22" name="テキスト ボックス 21"/>
          <p:cNvSpPr txBox="1"/>
          <p:nvPr/>
        </p:nvSpPr>
        <p:spPr>
          <a:xfrm>
            <a:off x="4686390" y="5650933"/>
            <a:ext cx="1453487" cy="646331"/>
          </a:xfrm>
          <a:prstGeom prst="rect">
            <a:avLst/>
          </a:prstGeom>
          <a:noFill/>
        </p:spPr>
        <p:txBody>
          <a:bodyPr wrap="square" rtlCol="0">
            <a:spAutoFit/>
          </a:bodyPr>
          <a:lstStyle/>
          <a:p>
            <a:r>
              <a:rPr lang="ja-JP" altLang="en-US" dirty="0"/>
              <a:t>参考：いいお墓</a:t>
            </a:r>
          </a:p>
        </p:txBody>
      </p:sp>
      <p:sp>
        <p:nvSpPr>
          <p:cNvPr id="29" name="フローチャート: 結合子 28"/>
          <p:cNvSpPr/>
          <p:nvPr/>
        </p:nvSpPr>
        <p:spPr>
          <a:xfrm>
            <a:off x="1109950" y="2167381"/>
            <a:ext cx="1746974" cy="2270490"/>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ja-JP" dirty="0"/>
              <a:t>永代使用料</a:t>
            </a:r>
            <a:endParaRPr lang="en-US" altLang="ja-JP" dirty="0"/>
          </a:p>
          <a:p>
            <a:pPr algn="ctr"/>
            <a:r>
              <a:rPr lang="en-US" altLang="ja-JP" dirty="0"/>
              <a:t>770,000</a:t>
            </a:r>
            <a:r>
              <a:rPr lang="ja-JP" altLang="en-US" dirty="0"/>
              <a:t>円</a:t>
            </a:r>
          </a:p>
        </p:txBody>
      </p:sp>
      <p:sp>
        <p:nvSpPr>
          <p:cNvPr id="30" name="フローチャート: 結合子 29"/>
          <p:cNvSpPr/>
          <p:nvPr/>
        </p:nvSpPr>
        <p:spPr>
          <a:xfrm>
            <a:off x="2780454" y="1540439"/>
            <a:ext cx="2581280" cy="3337515"/>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a:t>墓石建設費</a:t>
            </a:r>
            <a:endParaRPr lang="en-US" altLang="ja-JP" dirty="0"/>
          </a:p>
          <a:p>
            <a:pPr algn="ctr"/>
            <a:r>
              <a:rPr lang="en-US" altLang="ja-JP" dirty="0"/>
              <a:t>1,340,000</a:t>
            </a:r>
            <a:r>
              <a:rPr lang="ja-JP" altLang="en-US" dirty="0"/>
              <a:t>円</a:t>
            </a:r>
          </a:p>
        </p:txBody>
      </p:sp>
      <p:sp>
        <p:nvSpPr>
          <p:cNvPr id="31" name="フローチャート: 結合子 30"/>
          <p:cNvSpPr/>
          <p:nvPr/>
        </p:nvSpPr>
        <p:spPr>
          <a:xfrm>
            <a:off x="5317953" y="2516937"/>
            <a:ext cx="1125829" cy="1447752"/>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a:t>管理費</a:t>
            </a:r>
            <a:endParaRPr lang="en-US" altLang="ja-JP" dirty="0"/>
          </a:p>
          <a:p>
            <a:pPr algn="ctr"/>
            <a:r>
              <a:rPr lang="en-US" altLang="ja-JP" dirty="0"/>
              <a:t>10,000</a:t>
            </a:r>
            <a:r>
              <a:rPr lang="ja-JP" altLang="en-US" dirty="0"/>
              <a:t>円</a:t>
            </a:r>
          </a:p>
        </p:txBody>
      </p:sp>
      <p:sp>
        <p:nvSpPr>
          <p:cNvPr id="32" name="フローチャート: 結合子 31"/>
          <p:cNvSpPr/>
          <p:nvPr/>
        </p:nvSpPr>
        <p:spPr>
          <a:xfrm>
            <a:off x="6433671" y="2301562"/>
            <a:ext cx="1473707" cy="1878502"/>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a:t>その他</a:t>
            </a:r>
            <a:endParaRPr lang="en-US" altLang="ja-JP" dirty="0"/>
          </a:p>
          <a:p>
            <a:pPr algn="ctr"/>
            <a:r>
              <a:rPr lang="en-US" altLang="ja-JP" dirty="0"/>
              <a:t>50,000</a:t>
            </a:r>
            <a:r>
              <a:rPr lang="ja-JP" altLang="en-US" dirty="0"/>
              <a:t>円</a:t>
            </a:r>
          </a:p>
        </p:txBody>
      </p:sp>
      <p:sp>
        <p:nvSpPr>
          <p:cNvPr id="4" name="スライド番号プレースホルダー 3"/>
          <p:cNvSpPr>
            <a:spLocks noGrp="1"/>
          </p:cNvSpPr>
          <p:nvPr>
            <p:ph type="sldNum" sz="quarter" idx="12"/>
          </p:nvPr>
        </p:nvSpPr>
        <p:spPr/>
        <p:txBody>
          <a:bodyPr/>
          <a:lstStyle/>
          <a:p>
            <a:fld id="{D235492C-57CB-1E43-8014-2539370A9343}" type="slidenum">
              <a:rPr kumimoji="1" lang="ja-JP" altLang="en-US" smtClean="0"/>
              <a:t>79</a:t>
            </a:fld>
            <a:endParaRPr kumimoji="1" lang="ja-JP" altLang="en-US"/>
          </a:p>
        </p:txBody>
      </p:sp>
    </p:spTree>
    <p:extLst>
      <p:ext uri="{BB962C8B-B14F-4D97-AF65-F5344CB8AC3E}">
        <p14:creationId xmlns:p14="http://schemas.microsoft.com/office/powerpoint/2010/main" val="4625337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1600200"/>
            <a:ext cx="8229600" cy="1749425"/>
          </a:xfrm>
        </p:spPr>
        <p:txBody>
          <a:bodyPr>
            <a:normAutofit/>
          </a:bodyPr>
          <a:lstStyle/>
          <a:p>
            <a:pPr marL="0" indent="0">
              <a:buNone/>
            </a:pPr>
            <a:r>
              <a:rPr lang="ja-JP" altLang="en-US" dirty="0" smtClean="0"/>
              <a:t>従来の総合計画に代わる</a:t>
            </a:r>
            <a:endParaRPr lang="en-US" altLang="ja-JP" dirty="0" smtClean="0"/>
          </a:p>
          <a:p>
            <a:pPr marL="0" indent="0" algn="just">
              <a:buNone/>
            </a:pPr>
            <a:r>
              <a:rPr lang="ja-JP" altLang="en-US" dirty="0" smtClean="0"/>
              <a:t>平成</a:t>
            </a:r>
            <a:r>
              <a:rPr lang="en-US" altLang="ja-JP" dirty="0" smtClean="0"/>
              <a:t>27</a:t>
            </a:r>
            <a:r>
              <a:rPr lang="ja-JP" altLang="en-US" dirty="0" smtClean="0"/>
              <a:t>年度から</a:t>
            </a:r>
            <a:r>
              <a:rPr lang="en-US" altLang="ja-JP" dirty="0" smtClean="0"/>
              <a:t>21</a:t>
            </a:r>
            <a:r>
              <a:rPr lang="ja-JP" altLang="en-US" dirty="0" smtClean="0"/>
              <a:t>世紀までのまちづくりの基本指針</a:t>
            </a:r>
            <a:endParaRPr lang="en-US" altLang="ja-JP" dirty="0" smtClean="0"/>
          </a:p>
        </p:txBody>
      </p:sp>
      <p:sp>
        <p:nvSpPr>
          <p:cNvPr id="5" name="正方形/長方形 4"/>
          <p:cNvSpPr/>
          <p:nvPr/>
        </p:nvSpPr>
        <p:spPr>
          <a:xfrm>
            <a:off x="457200" y="3349625"/>
            <a:ext cx="8229600" cy="1079500"/>
          </a:xfrm>
          <a:prstGeom prst="rect">
            <a:avLst/>
          </a:prstGeom>
          <a:solidFill>
            <a:srgbClr val="1F49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smtClean="0"/>
              <a:t>住んでみたい　住み続けたいまち　つくば</a:t>
            </a:r>
            <a:endParaRPr kumimoji="1" lang="ja-JP" altLang="en-US" sz="3600" dirty="0"/>
          </a:p>
        </p:txBody>
      </p:sp>
      <p:sp>
        <p:nvSpPr>
          <p:cNvPr id="6" name="上矢印 5"/>
          <p:cNvSpPr/>
          <p:nvPr/>
        </p:nvSpPr>
        <p:spPr>
          <a:xfrm>
            <a:off x="3667125" y="4667250"/>
            <a:ext cx="1825625" cy="603250"/>
          </a:xfrm>
          <a:prstGeom prst="upArrow">
            <a:avLst/>
          </a:prstGeom>
          <a:solidFill>
            <a:srgbClr val="E46C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タイトル 9"/>
          <p:cNvSpPr>
            <a:spLocks noGrp="1"/>
          </p:cNvSpPr>
          <p:nvPr>
            <p:ph type="title"/>
          </p:nvPr>
        </p:nvSpPr>
        <p:spPr/>
        <p:txBody>
          <a:bodyPr/>
          <a:lstStyle/>
          <a:p>
            <a:r>
              <a:rPr kumimoji="1" lang="ja-JP" altLang="en-US" dirty="0" smtClean="0"/>
              <a:t>つくば市未来構想</a:t>
            </a:r>
            <a:endParaRPr kumimoji="1" lang="ja-JP" altLang="en-US" dirty="0"/>
          </a:p>
        </p:txBody>
      </p:sp>
      <p:sp>
        <p:nvSpPr>
          <p:cNvPr id="19" name="正方形/長方形 18"/>
          <p:cNvSpPr/>
          <p:nvPr/>
        </p:nvSpPr>
        <p:spPr>
          <a:xfrm>
            <a:off x="457200" y="5518150"/>
            <a:ext cx="8229600" cy="1079500"/>
          </a:xfrm>
          <a:prstGeom prst="rect">
            <a:avLst/>
          </a:prstGeom>
          <a:solidFill>
            <a:srgbClr val="1F49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4800" dirty="0" smtClean="0">
                <a:solidFill>
                  <a:srgbClr val="FFFF00"/>
                </a:solidFill>
              </a:rPr>
              <a:t>墓地についての記載なし！</a:t>
            </a:r>
            <a:endParaRPr kumimoji="1" lang="ja-JP" altLang="en-US" sz="4800" dirty="0">
              <a:solidFill>
                <a:srgbClr val="FFFF00"/>
              </a:solidFill>
            </a:endParaRPr>
          </a:p>
        </p:txBody>
      </p:sp>
      <p:sp>
        <p:nvSpPr>
          <p:cNvPr id="2" name="スライド番号プレースホルダー 1"/>
          <p:cNvSpPr>
            <a:spLocks noGrp="1"/>
          </p:cNvSpPr>
          <p:nvPr>
            <p:ph type="sldNum" sz="quarter" idx="12"/>
          </p:nvPr>
        </p:nvSpPr>
        <p:spPr/>
        <p:txBody>
          <a:bodyPr/>
          <a:lstStyle/>
          <a:p>
            <a:fld id="{61F6FC56-51BB-EE4A-AA11-EB67CBAEB284}" type="slidenum">
              <a:rPr kumimoji="1" lang="ja-JP" altLang="en-US" smtClean="0"/>
              <a:t>8</a:t>
            </a:fld>
            <a:endParaRPr kumimoji="1" lang="ja-JP" altLang="en-US"/>
          </a:p>
        </p:txBody>
      </p:sp>
    </p:spTree>
    <p:custDataLst>
      <p:tags r:id="rId1"/>
    </p:custDataLst>
    <p:extLst>
      <p:ext uri="{BB962C8B-B14F-4D97-AF65-F5344CB8AC3E}">
        <p14:creationId xmlns:p14="http://schemas.microsoft.com/office/powerpoint/2010/main" val="1939551105"/>
      </p:ext>
    </p:extLst>
  </p:cSld>
  <p:clrMapOvr>
    <a:masterClrMapping/>
  </p:clrMapOvr>
  <mc:AlternateContent xmlns:mc="http://schemas.openxmlformats.org/markup-compatibility/2006" xmlns:p14="http://schemas.microsoft.com/office/powerpoint/2010/main">
    <mc:Choice Requires="p14">
      <p:transition spd="slow" p14:dur="2000" advTm="26822"/>
    </mc:Choice>
    <mc:Fallback xmlns="">
      <p:transition xmlns:p14="http://schemas.microsoft.com/office/powerpoint/2010/main" spd="slow" advTm="2682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 fill="hold"/>
                                        <p:tgtEl>
                                          <p:spTgt spid="6"/>
                                        </p:tgtEl>
                                        <p:attrNameLst>
                                          <p:attrName>ppt_x</p:attrName>
                                        </p:attrNameLst>
                                      </p:cBhvr>
                                      <p:tavLst>
                                        <p:tav tm="0">
                                          <p:val>
                                            <p:strVal val="#ppt_x"/>
                                          </p:val>
                                        </p:tav>
                                        <p:tav tm="100000">
                                          <p:val>
                                            <p:strVal val="#ppt_x"/>
                                          </p:val>
                                        </p:tav>
                                      </p:tavLst>
                                    </p:anim>
                                    <p:anim calcmode="lin" valueType="num">
                                      <p:cBhvr additive="base">
                                        <p:cTn id="8" dur="3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300"/>
                            </p:stCondLst>
                            <p:childTnLst>
                              <p:par>
                                <p:cTn id="10" presetID="2"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300" fill="hold"/>
                                        <p:tgtEl>
                                          <p:spTgt spid="19"/>
                                        </p:tgtEl>
                                        <p:attrNameLst>
                                          <p:attrName>ppt_x</p:attrName>
                                        </p:attrNameLst>
                                      </p:cBhvr>
                                      <p:tavLst>
                                        <p:tav tm="0">
                                          <p:val>
                                            <p:strVal val="#ppt_x"/>
                                          </p:val>
                                        </p:tav>
                                        <p:tav tm="100000">
                                          <p:val>
                                            <p:strVal val="#ppt_x"/>
                                          </p:val>
                                        </p:tav>
                                      </p:tavLst>
                                    </p:anim>
                                    <p:anim calcmode="lin" valueType="num">
                                      <p:cBhvr additive="base">
                                        <p:cTn id="13" dur="3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寺院境内墓地</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寺院境内墓地（檀信徒）は「</a:t>
            </a:r>
            <a:r>
              <a:rPr lang="ja-JP" altLang="en-US" dirty="0" smtClean="0"/>
              <a:t>寺院に所属する人をいい、檀徒とはそのなかでも、継続的にその寺院で仏事をいとなむもの」</a:t>
            </a:r>
            <a:endParaRPr lang="en-US" altLang="ja-JP" dirty="0" smtClean="0"/>
          </a:p>
          <a:p>
            <a:r>
              <a:rPr lang="ja-JP" altLang="en-US" dirty="0" smtClean="0"/>
              <a:t>一般的には、「檀家」とはその寺にお墓を持っている家のこと。</a:t>
            </a:r>
            <a:endParaRPr lang="en-US" altLang="ja-JP" dirty="0" smtClean="0"/>
          </a:p>
          <a:p>
            <a:r>
              <a:rPr lang="ja-JP" altLang="en-US" dirty="0"/>
              <a:t>「</a:t>
            </a:r>
            <a:r>
              <a:rPr lang="ja-JP" altLang="en-US" dirty="0" smtClean="0"/>
              <a:t>信徒」とはそのお寺にお墓はないけれども、葬儀、法事などをおまかせする人のことをいっていることが多い。 </a:t>
            </a:r>
            <a:endParaRPr lang="en-US" altLang="ja-JP" dirty="0" smtClean="0"/>
          </a:p>
          <a:p>
            <a:endParaRPr kumimoji="1" lang="ja-JP" altLang="en-US" dirty="0"/>
          </a:p>
        </p:txBody>
      </p:sp>
      <p:sp>
        <p:nvSpPr>
          <p:cNvPr id="4" name="スライド番号プレースホルダー 3"/>
          <p:cNvSpPr>
            <a:spLocks noGrp="1"/>
          </p:cNvSpPr>
          <p:nvPr>
            <p:ph type="sldNum" sz="quarter" idx="12"/>
          </p:nvPr>
        </p:nvSpPr>
        <p:spPr/>
        <p:txBody>
          <a:bodyPr/>
          <a:lstStyle/>
          <a:p>
            <a:fld id="{D235492C-57CB-1E43-8014-2539370A9343}" type="slidenum">
              <a:rPr kumimoji="1" lang="ja-JP" altLang="en-US" smtClean="0"/>
              <a:t>80</a:t>
            </a:fld>
            <a:endParaRPr kumimoji="1" lang="ja-JP" altLang="en-US"/>
          </a:p>
        </p:txBody>
      </p:sp>
    </p:spTree>
    <p:extLst>
      <p:ext uri="{BB962C8B-B14F-4D97-AF65-F5344CB8AC3E}">
        <p14:creationId xmlns:p14="http://schemas.microsoft.com/office/powerpoint/2010/main" val="18826980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smtClean="0"/>
              <a:t>権利</a:t>
            </a:r>
            <a:r>
              <a:rPr lang="ja-JP" altLang="en-US" dirty="0" smtClean="0"/>
              <a:t>・</a:t>
            </a:r>
            <a:r>
              <a:rPr lang="ja-JP" altLang="ja-JP" dirty="0" smtClean="0"/>
              <a:t>伝承</a:t>
            </a:r>
            <a:endParaRPr kumimoji="1" lang="ja-JP" altLang="en-US" dirty="0"/>
          </a:p>
        </p:txBody>
      </p:sp>
      <p:sp>
        <p:nvSpPr>
          <p:cNvPr id="3" name="コンテンツ プレースホルダー 2"/>
          <p:cNvSpPr>
            <a:spLocks noGrp="1"/>
          </p:cNvSpPr>
          <p:nvPr>
            <p:ph idx="1"/>
          </p:nvPr>
        </p:nvSpPr>
        <p:spPr/>
        <p:txBody>
          <a:bodyPr>
            <a:normAutofit fontScale="92500" lnSpcReduction="20000"/>
          </a:bodyPr>
          <a:lstStyle/>
          <a:p>
            <a:pPr marL="0" indent="0">
              <a:buNone/>
            </a:pPr>
            <a:r>
              <a:rPr lang="ja-JP" altLang="ja-JP" dirty="0"/>
              <a:t>『使用権入手費用（永代使用料）＋墓石建設費＋管理費</a:t>
            </a:r>
            <a:r>
              <a:rPr lang="ja-JP" altLang="ja-JP" dirty="0" smtClean="0"/>
              <a:t>』</a:t>
            </a:r>
            <a:endParaRPr lang="en-US" altLang="ja-JP" dirty="0" smtClean="0"/>
          </a:p>
          <a:p>
            <a:pPr marL="0" indent="0">
              <a:buNone/>
            </a:pPr>
            <a:r>
              <a:rPr lang="ja-JP" altLang="ja-JP" dirty="0"/>
              <a:t>※管理費の支払いが一定期間途絶えると使用権が</a:t>
            </a:r>
            <a:r>
              <a:rPr lang="ja-JP" altLang="ja-JP" dirty="0" smtClean="0"/>
              <a:t>消滅</a:t>
            </a:r>
            <a:endParaRPr lang="en-US" altLang="ja-JP" dirty="0" smtClean="0"/>
          </a:p>
          <a:p>
            <a:pPr marL="0" indent="0">
              <a:buNone/>
            </a:pPr>
            <a:endParaRPr kumimoji="1" lang="en-US" altLang="ja-JP" dirty="0"/>
          </a:p>
          <a:p>
            <a:pPr marL="0" indent="0">
              <a:buNone/>
            </a:pPr>
            <a:r>
              <a:rPr lang="ja-JP" altLang="ja-JP" dirty="0"/>
              <a:t>永代供養墓（有期限墓地や継承者不在でも墓地が継続する限り永続）</a:t>
            </a:r>
          </a:p>
          <a:p>
            <a:pPr marL="0" indent="0">
              <a:buNone/>
            </a:pPr>
            <a:r>
              <a:rPr lang="ja-JP" altLang="ja-JP" dirty="0" smtClean="0"/>
              <a:t>↳</a:t>
            </a:r>
            <a:r>
              <a:rPr lang="ja-JP" altLang="ja-JP" dirty="0"/>
              <a:t>一定期間は墓を存続</a:t>
            </a:r>
          </a:p>
          <a:p>
            <a:pPr marL="0" indent="0">
              <a:buNone/>
            </a:pPr>
            <a:r>
              <a:rPr lang="ja-JP" altLang="ja-JP" dirty="0" smtClean="0"/>
              <a:t>↳</a:t>
            </a:r>
            <a:r>
              <a:rPr lang="ja-JP" altLang="ja-JP" dirty="0"/>
              <a:t>有効期間を過ぎて承継者がいなければ合祀墓（集合墓）に合祀</a:t>
            </a:r>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fld id="{D235492C-57CB-1E43-8014-2539370A9343}" type="slidenum">
              <a:rPr kumimoji="1" lang="ja-JP" altLang="en-US" smtClean="0"/>
              <a:t>81</a:t>
            </a:fld>
            <a:endParaRPr kumimoji="1" lang="ja-JP" altLang="en-US"/>
          </a:p>
        </p:txBody>
      </p:sp>
    </p:spTree>
    <p:extLst>
      <p:ext uri="{BB962C8B-B14F-4D97-AF65-F5344CB8AC3E}">
        <p14:creationId xmlns:p14="http://schemas.microsoft.com/office/powerpoint/2010/main" val="33423240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3568" y="692698"/>
            <a:ext cx="7772400" cy="1470025"/>
          </a:xfrm>
        </p:spPr>
        <p:txBody>
          <a:bodyPr/>
          <a:lstStyle/>
          <a:p>
            <a:r>
              <a:rPr kumimoji="1" lang="ja-JP" altLang="en-US" dirty="0" smtClean="0"/>
              <a:t>特殊な例：多摩ニュータウン</a:t>
            </a:r>
            <a:endParaRPr kumimoji="1" lang="ja-JP" altLang="en-US" dirty="0"/>
          </a:p>
        </p:txBody>
      </p:sp>
      <p:sp>
        <p:nvSpPr>
          <p:cNvPr id="3" name="サブタイトル 2"/>
          <p:cNvSpPr>
            <a:spLocks noGrp="1"/>
          </p:cNvSpPr>
          <p:nvPr>
            <p:ph type="subTitle" idx="1"/>
          </p:nvPr>
        </p:nvSpPr>
        <p:spPr>
          <a:xfrm>
            <a:off x="1115616" y="2204864"/>
            <a:ext cx="7128792" cy="3960440"/>
          </a:xfrm>
        </p:spPr>
        <p:txBody>
          <a:bodyPr>
            <a:normAutofit fontScale="77500" lnSpcReduction="20000"/>
          </a:bodyPr>
          <a:lstStyle/>
          <a:p>
            <a:endParaRPr lang="ja-JP" altLang="ja-JP" dirty="0"/>
          </a:p>
          <a:p>
            <a:r>
              <a:rPr lang="ja-JP" altLang="ja-JP" dirty="0"/>
              <a:t>墓地の開発は行なわれているが、それは</a:t>
            </a:r>
            <a:r>
              <a:rPr lang="en-US" altLang="ja-JP" dirty="0"/>
              <a:t>1940</a:t>
            </a:r>
            <a:r>
              <a:rPr lang="ja-JP" altLang="ja-JP" dirty="0"/>
              <a:t>年代から増え続ける墓地需要に対処するためのものであり、多摩ニュータウン開発との関連性は疑わしい</a:t>
            </a:r>
            <a:r>
              <a:rPr lang="ja-JP" altLang="ja-JP" dirty="0" smtClean="0"/>
              <a:t>。</a:t>
            </a:r>
            <a:endParaRPr lang="en-US" altLang="ja-JP" dirty="0" smtClean="0"/>
          </a:p>
          <a:p>
            <a:endParaRPr lang="en-US" altLang="ja-JP" dirty="0"/>
          </a:p>
          <a:p>
            <a:r>
              <a:rPr lang="ja-JP" altLang="en-US" dirty="0" smtClean="0"/>
              <a:t>井上清「庭園式墓地の再検討」</a:t>
            </a:r>
            <a:r>
              <a:rPr lang="en-US" altLang="ja-JP" dirty="0" smtClean="0"/>
              <a:t>『</a:t>
            </a:r>
            <a:r>
              <a:rPr lang="ja-JP" altLang="en-US" dirty="0" smtClean="0"/>
              <a:t>公園緑地</a:t>
            </a:r>
            <a:r>
              <a:rPr lang="en-US" altLang="ja-JP" dirty="0" smtClean="0"/>
              <a:t>』1</a:t>
            </a:r>
            <a:r>
              <a:rPr lang="ja-JP" altLang="en-US" dirty="0" smtClean="0"/>
              <a:t>巻３号</a:t>
            </a:r>
            <a:r>
              <a:rPr lang="ja-JP" altLang="en-US" dirty="0"/>
              <a:t>　</a:t>
            </a:r>
            <a:r>
              <a:rPr lang="en-US" altLang="ja-JP" dirty="0" smtClean="0"/>
              <a:t>1937</a:t>
            </a:r>
            <a:r>
              <a:rPr lang="ja-JP" altLang="en-US" dirty="0" smtClean="0"/>
              <a:t>年</a:t>
            </a:r>
            <a:endParaRPr lang="ja-JP" altLang="ja-JP" dirty="0"/>
          </a:p>
          <a:p>
            <a:r>
              <a:rPr lang="en-US" altLang="ja-JP" dirty="0"/>
              <a:t> </a:t>
            </a:r>
            <a:endParaRPr lang="ja-JP" altLang="ja-JP" dirty="0"/>
          </a:p>
          <a:p>
            <a:endParaRPr lang="en-US" altLang="ja-JP" dirty="0" smtClean="0"/>
          </a:p>
          <a:p>
            <a:r>
              <a:rPr lang="en-US" altLang="ja-JP" dirty="0"/>
              <a:t> </a:t>
            </a:r>
            <a:endParaRPr lang="ja-JP" altLang="ja-JP" dirty="0"/>
          </a:p>
        </p:txBody>
      </p:sp>
      <p:sp>
        <p:nvSpPr>
          <p:cNvPr id="4" name="スライド番号プレースホルダー 3"/>
          <p:cNvSpPr>
            <a:spLocks noGrp="1"/>
          </p:cNvSpPr>
          <p:nvPr>
            <p:ph type="sldNum" sz="quarter" idx="12"/>
          </p:nvPr>
        </p:nvSpPr>
        <p:spPr/>
        <p:txBody>
          <a:bodyPr/>
          <a:lstStyle/>
          <a:p>
            <a:fld id="{D235492C-57CB-1E43-8014-2539370A9343}" type="slidenum">
              <a:rPr kumimoji="1" lang="ja-JP" altLang="en-US" smtClean="0"/>
              <a:t>82</a:t>
            </a:fld>
            <a:endParaRPr kumimoji="1" lang="ja-JP" altLang="en-US"/>
          </a:p>
        </p:txBody>
      </p:sp>
    </p:spTree>
    <p:extLst>
      <p:ext uri="{BB962C8B-B14F-4D97-AF65-F5344CB8AC3E}">
        <p14:creationId xmlns:p14="http://schemas.microsoft.com/office/powerpoint/2010/main" val="8539939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45592" y="620688"/>
            <a:ext cx="8229600" cy="1143000"/>
          </a:xfrm>
        </p:spPr>
        <p:txBody>
          <a:bodyPr>
            <a:normAutofit/>
          </a:bodyPr>
          <a:lstStyle/>
          <a:p>
            <a:r>
              <a:rPr kumimoji="1" lang="ja-JP" altLang="en-US" sz="6600" dirty="0" smtClean="0"/>
              <a:t>ニュータウン</a:t>
            </a:r>
            <a:r>
              <a:rPr lang="ja-JP" altLang="en-US" sz="6600" dirty="0"/>
              <a:t>内の</a:t>
            </a:r>
            <a:r>
              <a:rPr kumimoji="1" lang="ja-JP" altLang="en-US" sz="6600" dirty="0" smtClean="0"/>
              <a:t>墓地</a:t>
            </a:r>
            <a:endParaRPr kumimoji="1" lang="ja-JP" altLang="en-US" sz="6600" dirty="0"/>
          </a:p>
        </p:txBody>
      </p:sp>
      <p:sp>
        <p:nvSpPr>
          <p:cNvPr id="3" name="コンテンツ プレースホルダー 2"/>
          <p:cNvSpPr>
            <a:spLocks noGrp="1"/>
          </p:cNvSpPr>
          <p:nvPr>
            <p:ph idx="1"/>
          </p:nvPr>
        </p:nvSpPr>
        <p:spPr>
          <a:xfrm>
            <a:off x="683568" y="2204866"/>
            <a:ext cx="8229600" cy="1180727"/>
          </a:xfrm>
        </p:spPr>
        <p:txBody>
          <a:bodyPr>
            <a:normAutofit fontScale="92500" lnSpcReduction="20000"/>
          </a:bodyPr>
          <a:lstStyle/>
          <a:p>
            <a:pPr marL="0" indent="0">
              <a:buNone/>
            </a:pPr>
            <a:endParaRPr lang="en-US" altLang="ja-JP" dirty="0" smtClean="0"/>
          </a:p>
          <a:p>
            <a:pPr marL="0" indent="0">
              <a:buNone/>
            </a:pPr>
            <a:r>
              <a:rPr lang="ja-JP" altLang="en-US" sz="4800" dirty="0" smtClean="0"/>
              <a:t>青葉ニュータウン（港北）のみ</a:t>
            </a:r>
            <a:endParaRPr lang="en-US" altLang="ja-JP" sz="4800" dirty="0"/>
          </a:p>
          <a:p>
            <a:pPr marL="0" indent="0">
              <a:buNone/>
            </a:pPr>
            <a:endParaRPr kumimoji="1" lang="en-US" altLang="ja-JP" dirty="0" smtClean="0"/>
          </a:p>
          <a:p>
            <a:pPr marL="0" indent="0">
              <a:buNone/>
            </a:pPr>
            <a:endParaRPr lang="en-US" altLang="ja-JP" dirty="0"/>
          </a:p>
          <a:p>
            <a:pPr marL="0" indent="0">
              <a:buNone/>
            </a:pPr>
            <a:endParaRPr kumimoji="1" lang="ja-JP" altLang="en-US" dirty="0"/>
          </a:p>
        </p:txBody>
      </p:sp>
      <p:sp>
        <p:nvSpPr>
          <p:cNvPr id="4" name="テキスト ボックス 3"/>
          <p:cNvSpPr txBox="1"/>
          <p:nvPr/>
        </p:nvSpPr>
        <p:spPr>
          <a:xfrm>
            <a:off x="467545" y="4869161"/>
            <a:ext cx="8280920" cy="1723549"/>
          </a:xfrm>
          <a:prstGeom prst="rect">
            <a:avLst/>
          </a:prstGeom>
          <a:noFill/>
        </p:spPr>
        <p:txBody>
          <a:bodyPr wrap="square" rtlCol="0">
            <a:spAutoFit/>
          </a:bodyPr>
          <a:lstStyle/>
          <a:p>
            <a:r>
              <a:rPr lang="ja-JP" altLang="en-US" sz="4400" dirty="0" smtClean="0"/>
              <a:t>都市</a:t>
            </a:r>
            <a:r>
              <a:rPr lang="ja-JP" altLang="en-US" sz="4400" dirty="0"/>
              <a:t>計画サイド</a:t>
            </a:r>
            <a:r>
              <a:rPr lang="ja-JP" altLang="en-US" sz="4400" dirty="0" smtClean="0"/>
              <a:t>は</a:t>
            </a:r>
            <a:endParaRPr lang="en-US" altLang="ja-JP" sz="4400" dirty="0" smtClean="0"/>
          </a:p>
          <a:p>
            <a:r>
              <a:rPr lang="ja-JP" altLang="en-US" sz="4400" dirty="0" smtClean="0"/>
              <a:t>墓地</a:t>
            </a:r>
            <a:r>
              <a:rPr lang="ja-JP" altLang="en-US" sz="4400" dirty="0"/>
              <a:t>の開発を行って</a:t>
            </a:r>
            <a:r>
              <a:rPr lang="ja-JP" altLang="en-US" sz="4400" dirty="0" smtClean="0"/>
              <a:t>いない</a:t>
            </a:r>
            <a:endParaRPr lang="en-US" altLang="ja-JP" sz="4400" dirty="0"/>
          </a:p>
          <a:p>
            <a:endParaRPr kumimoji="1" lang="ja-JP" altLang="en-US" dirty="0"/>
          </a:p>
        </p:txBody>
      </p:sp>
      <p:sp>
        <p:nvSpPr>
          <p:cNvPr id="6" name="下矢印 5"/>
          <p:cNvSpPr/>
          <p:nvPr/>
        </p:nvSpPr>
        <p:spPr>
          <a:xfrm>
            <a:off x="2987824" y="3636890"/>
            <a:ext cx="2880320" cy="12241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p:cNvSpPr>
            <a:spLocks noGrp="1"/>
          </p:cNvSpPr>
          <p:nvPr>
            <p:ph type="sldNum" sz="quarter" idx="12"/>
          </p:nvPr>
        </p:nvSpPr>
        <p:spPr/>
        <p:txBody>
          <a:bodyPr/>
          <a:lstStyle/>
          <a:p>
            <a:fld id="{D235492C-57CB-1E43-8014-2539370A9343}" type="slidenum">
              <a:rPr kumimoji="1" lang="ja-JP" altLang="en-US" smtClean="0"/>
              <a:t>83</a:t>
            </a:fld>
            <a:endParaRPr kumimoji="1" lang="ja-JP" altLang="en-US"/>
          </a:p>
        </p:txBody>
      </p:sp>
    </p:spTree>
    <p:extLst>
      <p:ext uri="{BB962C8B-B14F-4D97-AF65-F5344CB8AC3E}">
        <p14:creationId xmlns:p14="http://schemas.microsoft.com/office/powerpoint/2010/main" val="34895279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全日本墓園協会方式</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将来</a:t>
            </a:r>
            <a:r>
              <a:rPr kumimoji="1" lang="ja-JP" altLang="en-US" dirty="0" smtClean="0"/>
              <a:t>の親族世帯数の増加分</a:t>
            </a:r>
            <a:endParaRPr kumimoji="1" lang="en-US" altLang="ja-JP" dirty="0" smtClean="0"/>
          </a:p>
          <a:p>
            <a:r>
              <a:rPr kumimoji="1" lang="ja-JP" altLang="en-US" dirty="0" smtClean="0"/>
              <a:t>平均世帯人数</a:t>
            </a:r>
            <a:endParaRPr kumimoji="1" lang="en-US" altLang="ja-JP" dirty="0" smtClean="0"/>
          </a:p>
          <a:p>
            <a:r>
              <a:rPr lang="ja-JP" altLang="en-US" dirty="0" smtClean="0"/>
              <a:t>死亡率</a:t>
            </a:r>
            <a:endParaRPr lang="en-US" altLang="ja-JP" dirty="0" smtClean="0"/>
          </a:p>
          <a:p>
            <a:endParaRPr kumimoji="1" lang="en-US" altLang="ja-JP" dirty="0"/>
          </a:p>
          <a:p>
            <a:r>
              <a:rPr kumimoji="1" lang="ja-JP" altLang="en-US" dirty="0" smtClean="0"/>
              <a:t>特徴：一定期間に新たに成立した世帯の数を墓地需要量の主な対象として算出している</a:t>
            </a:r>
            <a:endParaRPr kumimoji="1" lang="ja-JP" altLang="en-US" dirty="0"/>
          </a:p>
        </p:txBody>
      </p:sp>
      <p:sp>
        <p:nvSpPr>
          <p:cNvPr id="4" name="スライド番号プレースホルダー 3"/>
          <p:cNvSpPr>
            <a:spLocks noGrp="1"/>
          </p:cNvSpPr>
          <p:nvPr>
            <p:ph type="sldNum" sz="quarter" idx="12"/>
          </p:nvPr>
        </p:nvSpPr>
        <p:spPr/>
        <p:txBody>
          <a:bodyPr/>
          <a:lstStyle/>
          <a:p>
            <a:fld id="{D235492C-57CB-1E43-8014-2539370A9343}" type="slidenum">
              <a:rPr kumimoji="1" lang="ja-JP" altLang="en-US" smtClean="0"/>
              <a:t>84</a:t>
            </a:fld>
            <a:endParaRPr kumimoji="1" lang="ja-JP" altLang="en-US"/>
          </a:p>
        </p:txBody>
      </p:sp>
    </p:spTree>
    <p:extLst>
      <p:ext uri="{BB962C8B-B14F-4D97-AF65-F5344CB8AC3E}">
        <p14:creationId xmlns:p14="http://schemas.microsoft.com/office/powerpoint/2010/main" val="2911779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大阪府</a:t>
            </a:r>
            <a:r>
              <a:rPr lang="ja-JP" altLang="en-US" dirty="0" smtClean="0"/>
              <a:t>方式</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世帯数を基準に</a:t>
            </a:r>
            <a:endParaRPr kumimoji="1" lang="en-US" altLang="ja-JP" dirty="0" smtClean="0"/>
          </a:p>
          <a:p>
            <a:r>
              <a:rPr kumimoji="1" lang="ja-JP" altLang="en-US" dirty="0" smtClean="0"/>
              <a:t>居住地への定住性の傾向（定着係数）</a:t>
            </a:r>
            <a:endParaRPr kumimoji="1" lang="en-US" altLang="ja-JP" dirty="0" smtClean="0"/>
          </a:p>
          <a:p>
            <a:r>
              <a:rPr lang="ja-JP" altLang="en-US" dirty="0" smtClean="0"/>
              <a:t>墓地の購入意志（取得世帯率）</a:t>
            </a:r>
            <a:endParaRPr lang="en-US" altLang="ja-JP" dirty="0" smtClean="0"/>
          </a:p>
          <a:p>
            <a:r>
              <a:rPr lang="ja-JP" altLang="en-US" dirty="0" smtClean="0"/>
              <a:t>核家族化の進展と分家していく割合（傍系世帯率）</a:t>
            </a:r>
            <a:endParaRPr lang="en-US" altLang="ja-JP" dirty="0" smtClean="0"/>
          </a:p>
          <a:p>
            <a:endParaRPr kumimoji="1" lang="en-US" altLang="ja-JP" dirty="0"/>
          </a:p>
          <a:p>
            <a:r>
              <a:rPr lang="ja-JP" altLang="en-US" dirty="0" smtClean="0"/>
              <a:t>特徴：分家した世帯が１世帯につき１墓所持つことを仮定して算出</a:t>
            </a:r>
            <a:endParaRPr kumimoji="1" lang="ja-JP" altLang="en-US" dirty="0"/>
          </a:p>
        </p:txBody>
      </p:sp>
      <p:sp>
        <p:nvSpPr>
          <p:cNvPr id="4" name="スライド番号プレースホルダー 3"/>
          <p:cNvSpPr>
            <a:spLocks noGrp="1"/>
          </p:cNvSpPr>
          <p:nvPr>
            <p:ph type="sldNum" sz="quarter" idx="12"/>
          </p:nvPr>
        </p:nvSpPr>
        <p:spPr/>
        <p:txBody>
          <a:bodyPr/>
          <a:lstStyle/>
          <a:p>
            <a:fld id="{D235492C-57CB-1E43-8014-2539370A9343}" type="slidenum">
              <a:rPr kumimoji="1" lang="ja-JP" altLang="en-US" smtClean="0"/>
              <a:t>85</a:t>
            </a:fld>
            <a:endParaRPr kumimoji="1" lang="ja-JP" altLang="en-US"/>
          </a:p>
        </p:txBody>
      </p:sp>
    </p:spTree>
    <p:extLst>
      <p:ext uri="{BB962C8B-B14F-4D97-AF65-F5344CB8AC3E}">
        <p14:creationId xmlns:p14="http://schemas.microsoft.com/office/powerpoint/2010/main" val="11551188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墓地増加率による推定</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過去の墓地増加数</a:t>
            </a:r>
            <a:endParaRPr kumimoji="1" lang="en-US" altLang="ja-JP" dirty="0" smtClean="0"/>
          </a:p>
          <a:p>
            <a:r>
              <a:rPr lang="ja-JP" altLang="en-US" smtClean="0"/>
              <a:t>過去の死亡者数</a:t>
            </a:r>
            <a:endParaRPr lang="en-US" altLang="ja-JP" dirty="0" smtClean="0"/>
          </a:p>
          <a:p>
            <a:endParaRPr kumimoji="1" lang="en-US" altLang="ja-JP" dirty="0"/>
          </a:p>
          <a:p>
            <a:r>
              <a:rPr lang="ja-JP" altLang="en-US" dirty="0" smtClean="0"/>
              <a:t>上記２点から需要を推定</a:t>
            </a:r>
            <a:endParaRPr lang="en-US" altLang="ja-JP" dirty="0" smtClean="0"/>
          </a:p>
        </p:txBody>
      </p:sp>
      <p:sp>
        <p:nvSpPr>
          <p:cNvPr id="4" name="スライド番号プレースホルダー 3"/>
          <p:cNvSpPr>
            <a:spLocks noGrp="1"/>
          </p:cNvSpPr>
          <p:nvPr>
            <p:ph type="sldNum" sz="quarter" idx="12"/>
          </p:nvPr>
        </p:nvSpPr>
        <p:spPr/>
        <p:txBody>
          <a:bodyPr/>
          <a:lstStyle/>
          <a:p>
            <a:fld id="{D235492C-57CB-1E43-8014-2539370A9343}" type="slidenum">
              <a:rPr kumimoji="1" lang="ja-JP" altLang="en-US" smtClean="0"/>
              <a:t>86</a:t>
            </a:fld>
            <a:endParaRPr kumimoji="1" lang="ja-JP" altLang="en-US"/>
          </a:p>
        </p:txBody>
      </p:sp>
    </p:spTree>
    <p:extLst>
      <p:ext uri="{BB962C8B-B14F-4D97-AF65-F5344CB8AC3E}">
        <p14:creationId xmlns:p14="http://schemas.microsoft.com/office/powerpoint/2010/main" val="39541132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横浜市墓地需要推計の算定式</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現在必要数＝親族世帯数</a:t>
            </a:r>
            <a:r>
              <a:rPr kumimoji="1" lang="en-US" altLang="ja-JP" dirty="0" smtClean="0"/>
              <a:t>×</a:t>
            </a:r>
            <a:r>
              <a:rPr kumimoji="1" lang="ja-JP" altLang="en-US" dirty="0" smtClean="0"/>
              <a:t>遺骨保持率</a:t>
            </a:r>
            <a:endParaRPr kumimoji="1" lang="en-US" altLang="ja-JP" dirty="0" smtClean="0"/>
          </a:p>
          <a:p>
            <a:r>
              <a:rPr lang="ja-JP" altLang="en-US" dirty="0" smtClean="0"/>
              <a:t>将来必要数＝死亡予測数</a:t>
            </a:r>
            <a:r>
              <a:rPr lang="en-US" altLang="ja-JP" dirty="0" smtClean="0"/>
              <a:t>×</a:t>
            </a:r>
            <a:r>
              <a:rPr lang="ja-JP" altLang="en-US" dirty="0" smtClean="0"/>
              <a:t>定住志向率</a:t>
            </a:r>
            <a:r>
              <a:rPr lang="en-US" altLang="ja-JP" dirty="0" smtClean="0"/>
              <a:t>×</a:t>
            </a:r>
            <a:r>
              <a:rPr lang="ja-JP" altLang="en-US" dirty="0" smtClean="0"/>
              <a:t>墓地需要率</a:t>
            </a:r>
            <a:endParaRPr lang="en-US" altLang="ja-JP" dirty="0" smtClean="0"/>
          </a:p>
          <a:p>
            <a:endParaRPr kumimoji="1" lang="en-US" altLang="ja-JP" dirty="0"/>
          </a:p>
          <a:p>
            <a:r>
              <a:rPr lang="ja-JP" altLang="en-US" dirty="0" smtClean="0"/>
              <a:t>定住志向率、墓地需要率、遺骨保持率</a:t>
            </a:r>
            <a:r>
              <a:rPr lang="en-US" altLang="ja-JP" dirty="0" smtClean="0"/>
              <a:t>→</a:t>
            </a:r>
            <a:r>
              <a:rPr lang="ja-JP" altLang="en-US" dirty="0" smtClean="0"/>
              <a:t>アンケート調査</a:t>
            </a:r>
            <a:endParaRPr kumimoji="1" lang="ja-JP" altLang="en-US" dirty="0"/>
          </a:p>
        </p:txBody>
      </p:sp>
      <p:sp>
        <p:nvSpPr>
          <p:cNvPr id="4" name="スライド番号プレースホルダー 3"/>
          <p:cNvSpPr>
            <a:spLocks noGrp="1"/>
          </p:cNvSpPr>
          <p:nvPr>
            <p:ph type="sldNum" sz="quarter" idx="12"/>
          </p:nvPr>
        </p:nvSpPr>
        <p:spPr/>
        <p:txBody>
          <a:bodyPr/>
          <a:lstStyle/>
          <a:p>
            <a:fld id="{D235492C-57CB-1E43-8014-2539370A9343}" type="slidenum">
              <a:rPr kumimoji="1" lang="ja-JP" altLang="en-US" smtClean="0"/>
              <a:t>87</a:t>
            </a:fld>
            <a:endParaRPr kumimoji="1" lang="ja-JP" altLang="en-US"/>
          </a:p>
        </p:txBody>
      </p:sp>
    </p:spTree>
    <p:extLst>
      <p:ext uri="{BB962C8B-B14F-4D97-AF65-F5344CB8AC3E}">
        <p14:creationId xmlns:p14="http://schemas.microsoft.com/office/powerpoint/2010/main" val="12832816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福岡市需要予測</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需要＝将来の死亡者数</a:t>
            </a:r>
            <a:r>
              <a:rPr lang="en-US" altLang="ja-JP" dirty="0" smtClean="0"/>
              <a:t>×</a:t>
            </a:r>
            <a:r>
              <a:rPr lang="ja-JP" altLang="en-US" dirty="0" smtClean="0"/>
              <a:t>定着志向係数</a:t>
            </a:r>
            <a:r>
              <a:rPr lang="en-US" altLang="ja-JP" dirty="0" smtClean="0"/>
              <a:t>×</a:t>
            </a:r>
            <a:r>
              <a:rPr lang="ja-JP" altLang="en-US" dirty="0" smtClean="0"/>
              <a:t>必要者割合</a:t>
            </a:r>
            <a:endParaRPr lang="en-US" altLang="ja-JP" dirty="0" smtClean="0"/>
          </a:p>
          <a:p>
            <a:endParaRPr kumimoji="1" lang="en-US" altLang="ja-JP" dirty="0"/>
          </a:p>
          <a:p>
            <a:endParaRPr lang="en-US" altLang="ja-JP" dirty="0" smtClean="0"/>
          </a:p>
          <a:p>
            <a:r>
              <a:rPr kumimoji="1" lang="ja-JP" altLang="en-US" dirty="0" smtClean="0"/>
              <a:t>すべてアンケート調査より収集</a:t>
            </a:r>
            <a:endParaRPr kumimoji="1" lang="ja-JP" altLang="en-US" dirty="0"/>
          </a:p>
        </p:txBody>
      </p:sp>
      <p:sp>
        <p:nvSpPr>
          <p:cNvPr id="4" name="スライド番号プレースホルダー 3"/>
          <p:cNvSpPr>
            <a:spLocks noGrp="1"/>
          </p:cNvSpPr>
          <p:nvPr>
            <p:ph type="sldNum" sz="quarter" idx="12"/>
          </p:nvPr>
        </p:nvSpPr>
        <p:spPr/>
        <p:txBody>
          <a:bodyPr/>
          <a:lstStyle/>
          <a:p>
            <a:fld id="{D235492C-57CB-1E43-8014-2539370A9343}" type="slidenum">
              <a:rPr kumimoji="1" lang="ja-JP" altLang="en-US" smtClean="0"/>
              <a:t>88</a:t>
            </a:fld>
            <a:endParaRPr kumimoji="1" lang="ja-JP" altLang="en-US"/>
          </a:p>
        </p:txBody>
      </p:sp>
    </p:spTree>
    <p:extLst>
      <p:ext uri="{BB962C8B-B14F-4D97-AF65-F5344CB8AC3E}">
        <p14:creationId xmlns:p14="http://schemas.microsoft.com/office/powerpoint/2010/main" val="16714013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簡易予測式（沖縄大学吉川博也教授の算出式）</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総人口</a:t>
            </a:r>
            <a:r>
              <a:rPr kumimoji="1" lang="en-US" altLang="ja-JP" dirty="0" smtClean="0"/>
              <a:t>×</a:t>
            </a:r>
            <a:r>
              <a:rPr kumimoji="1" lang="ja-JP" altLang="en-US" dirty="0" smtClean="0"/>
              <a:t>１３</a:t>
            </a:r>
            <a:r>
              <a:rPr kumimoji="1" lang="en-US" altLang="ja-JP" dirty="0" smtClean="0"/>
              <a:t>÷</a:t>
            </a:r>
            <a:r>
              <a:rPr kumimoji="1" lang="ja-JP" altLang="en-US" dirty="0" smtClean="0"/>
              <a:t>１０，０００＝年間墓地需要数</a:t>
            </a:r>
            <a:endParaRPr kumimoji="1" lang="en-US" altLang="ja-JP" dirty="0" smtClean="0"/>
          </a:p>
          <a:p>
            <a:r>
              <a:rPr kumimoji="1" lang="ja-JP" altLang="en-US" dirty="0" smtClean="0"/>
              <a:t>総世帯数</a:t>
            </a:r>
            <a:r>
              <a:rPr kumimoji="1" lang="en-US" altLang="ja-JP" dirty="0" smtClean="0"/>
              <a:t>×</a:t>
            </a:r>
            <a:r>
              <a:rPr kumimoji="1" lang="ja-JP" altLang="en-US" dirty="0" smtClean="0"/>
              <a:t>４</a:t>
            </a:r>
            <a:r>
              <a:rPr kumimoji="1" lang="en-US" altLang="ja-JP" dirty="0" smtClean="0"/>
              <a:t>÷</a:t>
            </a:r>
            <a:r>
              <a:rPr kumimoji="1" lang="ja-JP" altLang="en-US" dirty="0" smtClean="0"/>
              <a:t>１，０００＝年間墓地需要数</a:t>
            </a:r>
            <a:endParaRPr kumimoji="1" lang="en-US" altLang="ja-JP" dirty="0" smtClean="0"/>
          </a:p>
          <a:p>
            <a:r>
              <a:rPr lang="ja-JP" altLang="en-US" dirty="0" smtClean="0"/>
              <a:t>死亡者数</a:t>
            </a:r>
            <a:r>
              <a:rPr lang="en-US" altLang="ja-JP" dirty="0" smtClean="0"/>
              <a:t>×</a:t>
            </a:r>
            <a:r>
              <a:rPr lang="ja-JP" altLang="en-US" dirty="0" smtClean="0"/>
              <a:t>０．２＝年間墓地需要数</a:t>
            </a:r>
            <a:endParaRPr lang="en-US" altLang="ja-JP" dirty="0" smtClean="0"/>
          </a:p>
          <a:p>
            <a:pPr marL="0" indent="0">
              <a:buNone/>
            </a:pPr>
            <a:r>
              <a:rPr kumimoji="1" lang="ja-JP" altLang="en-US" dirty="0" smtClean="0"/>
              <a:t>上記３つの数値の平均を年間墓地需要数とする</a:t>
            </a:r>
            <a:endParaRPr kumimoji="1" lang="en-US" altLang="ja-JP" dirty="0" smtClean="0"/>
          </a:p>
          <a:p>
            <a:r>
              <a:rPr lang="ja-JP" altLang="en-US" dirty="0" smtClean="0"/>
              <a:t>年間墓地需要面積</a:t>
            </a:r>
            <a:r>
              <a:rPr lang="en-US" altLang="ja-JP" dirty="0" smtClean="0"/>
              <a:t>×</a:t>
            </a:r>
            <a:r>
              <a:rPr lang="ja-JP" altLang="en-US" dirty="0" smtClean="0"/>
              <a:t>墓地平均面積＝年間墓地需要面積</a:t>
            </a:r>
            <a:endParaRPr lang="en-US" altLang="ja-JP" dirty="0"/>
          </a:p>
        </p:txBody>
      </p:sp>
      <p:sp>
        <p:nvSpPr>
          <p:cNvPr id="4" name="スライド番号プレースホルダー 3"/>
          <p:cNvSpPr>
            <a:spLocks noGrp="1"/>
          </p:cNvSpPr>
          <p:nvPr>
            <p:ph type="sldNum" sz="quarter" idx="12"/>
          </p:nvPr>
        </p:nvSpPr>
        <p:spPr/>
        <p:txBody>
          <a:bodyPr/>
          <a:lstStyle/>
          <a:p>
            <a:fld id="{D235492C-57CB-1E43-8014-2539370A9343}" type="slidenum">
              <a:rPr kumimoji="1" lang="ja-JP" altLang="en-US" smtClean="0"/>
              <a:t>89</a:t>
            </a:fld>
            <a:endParaRPr kumimoji="1" lang="ja-JP" altLang="en-US"/>
          </a:p>
        </p:txBody>
      </p:sp>
    </p:spTree>
    <p:extLst>
      <p:ext uri="{BB962C8B-B14F-4D97-AF65-F5344CB8AC3E}">
        <p14:creationId xmlns:p14="http://schemas.microsoft.com/office/powerpoint/2010/main" val="28137604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 name="コンテンツ プレースホルダー 2"/>
          <p:cNvSpPr>
            <a:spLocks noGrp="1"/>
          </p:cNvSpPr>
          <p:nvPr>
            <p:ph idx="1"/>
          </p:nvPr>
        </p:nvSpPr>
        <p:spPr>
          <a:xfrm>
            <a:off x="457200" y="652724"/>
            <a:ext cx="8229600" cy="5473440"/>
          </a:xfrm>
        </p:spPr>
        <p:txBody>
          <a:bodyPr anchor="ctr">
            <a:normAutofit/>
          </a:bodyPr>
          <a:lstStyle/>
          <a:p>
            <a:pPr marL="0" indent="0" algn="ctr">
              <a:buNone/>
            </a:pPr>
            <a:endParaRPr lang="ja-JP" altLang="en-US" sz="2800" i="1" dirty="0">
              <a:solidFill>
                <a:schemeClr val="bg1"/>
              </a:solidFill>
            </a:endParaRPr>
          </a:p>
        </p:txBody>
      </p:sp>
      <p:pic>
        <p:nvPicPr>
          <p:cNvPr id="5" name="プロフェッショナル_名言.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3779" y="3546361"/>
            <a:ext cx="812800" cy="812800"/>
          </a:xfrm>
          <a:prstGeom prst="rect">
            <a:avLst/>
          </a:prstGeom>
        </p:spPr>
      </p:pic>
      <p:sp>
        <p:nvSpPr>
          <p:cNvPr id="6" name="正方形/長方形 5"/>
          <p:cNvSpPr/>
          <p:nvPr/>
        </p:nvSpPr>
        <p:spPr>
          <a:xfrm>
            <a:off x="1"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i="1" dirty="0">
                <a:solidFill>
                  <a:schemeClr val="bg1"/>
                </a:solidFill>
              </a:rPr>
              <a:t>ー都市にとって最後に必要なインフラが墓地であるー</a:t>
            </a:r>
            <a:endParaRPr lang="en-US" altLang="ja-JP" sz="2800" i="1" dirty="0">
              <a:solidFill>
                <a:schemeClr val="bg1"/>
              </a:solidFill>
            </a:endParaRPr>
          </a:p>
          <a:p>
            <a:pPr algn="ctr"/>
            <a:r>
              <a:rPr lang="ja-JP" altLang="en-US" sz="2400" i="1" dirty="0">
                <a:solidFill>
                  <a:schemeClr val="bg1"/>
                </a:solidFill>
              </a:rPr>
              <a:t>谷口守</a:t>
            </a:r>
            <a:r>
              <a:rPr lang="en-US" altLang="ja-JP" sz="2400" i="1" dirty="0">
                <a:solidFill>
                  <a:schemeClr val="bg1"/>
                </a:solidFill>
              </a:rPr>
              <a:t>(</a:t>
            </a:r>
            <a:r>
              <a:rPr lang="en-US" altLang="ja-JP" sz="2400" i="1" dirty="0" smtClean="0">
                <a:solidFill>
                  <a:schemeClr val="bg1"/>
                </a:solidFill>
              </a:rPr>
              <a:t>2015.05.15)</a:t>
            </a:r>
            <a:endParaRPr lang="ja-JP" altLang="en-US" sz="2400" i="1" dirty="0">
              <a:solidFill>
                <a:schemeClr val="bg1"/>
              </a:solidFill>
            </a:endParaRPr>
          </a:p>
        </p:txBody>
      </p:sp>
      <p:sp>
        <p:nvSpPr>
          <p:cNvPr id="2" name="スライド番号プレースホルダー 1"/>
          <p:cNvSpPr>
            <a:spLocks noGrp="1"/>
          </p:cNvSpPr>
          <p:nvPr>
            <p:ph type="sldNum" sz="quarter" idx="12"/>
          </p:nvPr>
        </p:nvSpPr>
        <p:spPr/>
        <p:txBody>
          <a:bodyPr/>
          <a:lstStyle/>
          <a:p>
            <a:fld id="{61F6FC56-51BB-EE4A-AA11-EB67CBAEB284}" type="slidenum">
              <a:rPr kumimoji="1" lang="ja-JP" altLang="en-US" smtClean="0"/>
              <a:t>9</a:t>
            </a:fld>
            <a:endParaRPr kumimoji="1" lang="ja-JP" altLang="en-US"/>
          </a:p>
        </p:txBody>
      </p:sp>
    </p:spTree>
    <p:extLst>
      <p:ext uri="{BB962C8B-B14F-4D97-AF65-F5344CB8AC3E}">
        <p14:creationId xmlns:p14="http://schemas.microsoft.com/office/powerpoint/2010/main" val="1028946792"/>
      </p:ext>
    </p:extLst>
  </p:cSld>
  <p:clrMapOvr>
    <a:masterClrMapping/>
  </p:clrMapOvr>
  <mc:AlternateContent xmlns:mc="http://schemas.openxmlformats.org/markup-compatibility/2006" xmlns:p14="http://schemas.microsoft.com/office/powerpoint/2010/main">
    <mc:Choice Requires="p14">
      <p:transition spd="slow" p14:dur="2000" advTm="7624"/>
    </mc:Choice>
    <mc:Fallback xmlns="">
      <p:transition xmlns:p14="http://schemas.microsoft.com/office/powerpoint/2010/main" spd="slow" advTm="762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00" fill="hold"/>
                                        <p:tgtEl>
                                          <p:spTgt spid="5"/>
                                        </p:tgtEl>
                                      </p:cBhvr>
                                    </p:cmd>
                                  </p:childTnLst>
                                </p:cTn>
                              </p:par>
                              <p:par>
                                <p:cTn id="7" presetID="9" presetClass="entr" presetSubtype="0" fill="hold" grpId="0" nodeType="withEffect">
                                  <p:stCondLst>
                                    <p:cond delay="1000"/>
                                  </p:stCondLst>
                                  <p:childTnLst>
                                    <p:set>
                                      <p:cBhvr>
                                        <p:cTn id="8" dur="1" fill="hold">
                                          <p:stCondLst>
                                            <p:cond delay="0"/>
                                          </p:stCondLst>
                                        </p:cTn>
                                        <p:tgtEl>
                                          <p:spTgt spid="6"/>
                                        </p:tgtEl>
                                        <p:attrNameLst>
                                          <p:attrName>style.visibility</p:attrName>
                                        </p:attrNameLst>
                                      </p:cBhvr>
                                      <p:to>
                                        <p:strVal val="visible"/>
                                      </p:to>
                                    </p:set>
                                    <p:animEffect transition="in" filter="dissolv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0" fill="hold" display="0">
                  <p:stCondLst>
                    <p:cond delay="indefinite"/>
                  </p:stCondLst>
                  <p:endCondLst>
                    <p:cond evt="onStopAudio" delay="0">
                      <p:tgtEl>
                        <p:sldTgt/>
                      </p:tgtEl>
                    </p:cond>
                  </p:endCondLst>
                </p:cTn>
                <p:tgtEl>
                  <p:spTgt spid="5"/>
                </p:tgtEl>
              </p:cMediaNode>
            </p:audio>
          </p:childTnLst>
        </p:cTn>
      </p:par>
    </p:tnLst>
    <p:bldLst>
      <p:bldP spid="6" grpId="0" animBg="1"/>
    </p:bldLst>
  </p:timing>
  <p:extLst mod="1">
    <p:ext uri="{E180D4A7-C9FB-4DFB-919C-405C955672EB}">
      <p14:showEvtLst xmlns:p14="http://schemas.microsoft.com/office/powerpoint/2010/main">
        <p14:playEvt time="0" objId="5"/>
        <p14:stopEvt time="7624" objId="5"/>
      </p14:showEvtLst>
    </p:ext>
  </p:extLst>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横田方式</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年間墓地需要数＝定着志向係数</a:t>
            </a:r>
            <a:r>
              <a:rPr kumimoji="1" lang="en-US" altLang="ja-JP" dirty="0" smtClean="0"/>
              <a:t>×</a:t>
            </a:r>
            <a:r>
              <a:rPr kumimoji="1" lang="ja-JP" altLang="en-US" dirty="0" smtClean="0"/>
              <a:t>死亡者数</a:t>
            </a:r>
            <a:r>
              <a:rPr kumimoji="1" lang="en-US" altLang="ja-JP" dirty="0" smtClean="0"/>
              <a:t>×</a:t>
            </a:r>
            <a:r>
              <a:rPr kumimoji="1" lang="ja-JP" altLang="en-US" dirty="0" smtClean="0"/>
              <a:t>（墓地需要率＋傍系世帯率）</a:t>
            </a:r>
            <a:r>
              <a:rPr kumimoji="1" lang="en-US" altLang="ja-JP" dirty="0" smtClean="0"/>
              <a:t>÷</a:t>
            </a:r>
            <a:r>
              <a:rPr kumimoji="1" lang="ja-JP" altLang="en-US" dirty="0" smtClean="0"/>
              <a:t>２</a:t>
            </a:r>
            <a:endParaRPr kumimoji="1" lang="en-US" altLang="ja-JP" dirty="0" smtClean="0"/>
          </a:p>
          <a:p>
            <a:endParaRPr kumimoji="1" lang="ja-JP" altLang="en-US" dirty="0"/>
          </a:p>
        </p:txBody>
      </p:sp>
      <p:sp>
        <p:nvSpPr>
          <p:cNvPr id="4" name="スライド番号プレースホルダー 3"/>
          <p:cNvSpPr>
            <a:spLocks noGrp="1"/>
          </p:cNvSpPr>
          <p:nvPr>
            <p:ph type="sldNum" sz="quarter" idx="12"/>
          </p:nvPr>
        </p:nvSpPr>
        <p:spPr/>
        <p:txBody>
          <a:bodyPr/>
          <a:lstStyle/>
          <a:p>
            <a:fld id="{D235492C-57CB-1E43-8014-2539370A9343}" type="slidenum">
              <a:rPr kumimoji="1" lang="ja-JP" altLang="en-US" smtClean="0"/>
              <a:t>90</a:t>
            </a:fld>
            <a:endParaRPr kumimoji="1" lang="ja-JP" altLang="en-US"/>
          </a:p>
        </p:txBody>
      </p:sp>
    </p:spTree>
    <p:extLst>
      <p:ext uri="{BB962C8B-B14F-4D97-AF65-F5344CB8AC3E}">
        <p14:creationId xmlns:p14="http://schemas.microsoft.com/office/powerpoint/2010/main" val="25191158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浦添市需要予測</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死亡者予測数</a:t>
            </a:r>
            <a:r>
              <a:rPr lang="ja-JP" altLang="en-US" dirty="0" smtClean="0"/>
              <a:t>（コーホート要因法の将来人口予測の推計過程における死亡者予測数）</a:t>
            </a:r>
            <a:endParaRPr lang="en-US" altLang="ja-JP" dirty="0" smtClean="0"/>
          </a:p>
          <a:p>
            <a:r>
              <a:rPr kumimoji="1" lang="ja-JP" altLang="en-US" dirty="0" smtClean="0"/>
              <a:t>アンケート調査結果</a:t>
            </a:r>
            <a:endParaRPr kumimoji="1" lang="en-US" altLang="ja-JP" dirty="0" smtClean="0"/>
          </a:p>
          <a:p>
            <a:endParaRPr lang="en-US" altLang="ja-JP" dirty="0"/>
          </a:p>
          <a:p>
            <a:r>
              <a:rPr lang="ja-JP" altLang="en-US" dirty="0" smtClean="0"/>
              <a:t>上記２つを用いて、管理形態別、種類別の墓地需要予測をたてている</a:t>
            </a:r>
            <a:endParaRPr kumimoji="1" lang="en-US" altLang="ja-JP" dirty="0" smtClean="0"/>
          </a:p>
        </p:txBody>
      </p:sp>
      <p:sp>
        <p:nvSpPr>
          <p:cNvPr id="4" name="スライド番号プレースホルダー 3"/>
          <p:cNvSpPr>
            <a:spLocks noGrp="1"/>
          </p:cNvSpPr>
          <p:nvPr>
            <p:ph type="sldNum" sz="quarter" idx="12"/>
          </p:nvPr>
        </p:nvSpPr>
        <p:spPr/>
        <p:txBody>
          <a:bodyPr/>
          <a:lstStyle/>
          <a:p>
            <a:fld id="{D235492C-57CB-1E43-8014-2539370A9343}" type="slidenum">
              <a:rPr kumimoji="1" lang="ja-JP" altLang="en-US" smtClean="0"/>
              <a:t>91</a:t>
            </a:fld>
            <a:endParaRPr kumimoji="1" lang="ja-JP" altLang="en-US"/>
          </a:p>
        </p:txBody>
      </p:sp>
    </p:spTree>
    <p:extLst>
      <p:ext uri="{BB962C8B-B14F-4D97-AF65-F5344CB8AC3E}">
        <p14:creationId xmlns:p14="http://schemas.microsoft.com/office/powerpoint/2010/main" val="744900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石垣市需要予測</a:t>
            </a:r>
            <a:endParaRPr kumimoji="1" lang="ja-JP" altLang="en-US" dirty="0"/>
          </a:p>
        </p:txBody>
      </p:sp>
      <p:sp>
        <p:nvSpPr>
          <p:cNvPr id="3" name="コンテンツ プレースホルダー 2"/>
          <p:cNvSpPr>
            <a:spLocks noGrp="1"/>
          </p:cNvSpPr>
          <p:nvPr>
            <p:ph idx="1"/>
          </p:nvPr>
        </p:nvSpPr>
        <p:spPr/>
        <p:txBody>
          <a:bodyPr>
            <a:normAutofit fontScale="77500" lnSpcReduction="20000"/>
          </a:bodyPr>
          <a:lstStyle/>
          <a:p>
            <a:r>
              <a:rPr lang="ja-JP" altLang="en-US" dirty="0" smtClean="0">
                <a:effectLst/>
              </a:rPr>
              <a:t>年平均墓地需要数</a:t>
            </a:r>
            <a:br>
              <a:rPr lang="ja-JP" altLang="en-US" dirty="0" smtClean="0">
                <a:effectLst/>
              </a:rPr>
            </a:br>
            <a:r>
              <a:rPr lang="ja-JP" altLang="en-US" dirty="0" smtClean="0">
                <a:effectLst/>
              </a:rPr>
              <a:t>　世帯数 </a:t>
            </a:r>
            <a:r>
              <a:rPr lang="en-US" altLang="ja-JP" dirty="0" smtClean="0">
                <a:effectLst/>
              </a:rPr>
              <a:t>× </a:t>
            </a:r>
            <a:r>
              <a:rPr lang="ja-JP" altLang="en-US" dirty="0" smtClean="0">
                <a:effectLst/>
              </a:rPr>
              <a:t>世帯あたり死亡者率*</a:t>
            </a:r>
            <a:r>
              <a:rPr lang="en-US" altLang="ja-JP" dirty="0" smtClean="0">
                <a:effectLst/>
              </a:rPr>
              <a:t>1 × </a:t>
            </a:r>
            <a:r>
              <a:rPr lang="ja-JP" altLang="en-US" dirty="0" smtClean="0">
                <a:effectLst/>
              </a:rPr>
              <a:t>墓地需要世帯割合*</a:t>
            </a:r>
            <a:r>
              <a:rPr lang="en-US" altLang="ja-JP" dirty="0" smtClean="0">
                <a:effectLst/>
              </a:rPr>
              <a:t>2 </a:t>
            </a:r>
            <a:r>
              <a:rPr lang="ja-JP" altLang="en-US" dirty="0" smtClean="0">
                <a:effectLst/>
              </a:rPr>
              <a:t>　</a:t>
            </a:r>
            <a:r>
              <a:rPr lang="en-US" altLang="ja-JP" dirty="0" smtClean="0">
                <a:effectLst/>
              </a:rPr>
              <a:t>	</a:t>
            </a:r>
            <a:r>
              <a:rPr lang="ja-JP" altLang="en-US" dirty="0" smtClean="0">
                <a:effectLst/>
              </a:rPr>
              <a:t>　</a:t>
            </a:r>
            <a:r>
              <a:rPr lang="en-US" altLang="ja-JP" dirty="0" smtClean="0">
                <a:effectLst/>
              </a:rPr>
              <a:t>= </a:t>
            </a:r>
            <a:r>
              <a:rPr lang="ja-JP" altLang="en-US" dirty="0" smtClean="0">
                <a:effectLst/>
              </a:rPr>
              <a:t>年平均墓地需要数 </a:t>
            </a:r>
          </a:p>
          <a:p>
            <a:pPr marL="0" indent="0">
              <a:buNone/>
            </a:pPr>
            <a:r>
              <a:rPr lang="ja-JP" altLang="en-US" dirty="0" smtClean="0">
                <a:effectLst/>
              </a:rPr>
              <a:t>　　　</a:t>
            </a:r>
            <a:r>
              <a:rPr lang="en-US" altLang="ja-JP" dirty="0" smtClean="0">
                <a:effectLst/>
              </a:rPr>
              <a:t>✽1 </a:t>
            </a:r>
            <a:r>
              <a:rPr lang="ja-JP" altLang="en-US" dirty="0" smtClean="0">
                <a:effectLst/>
              </a:rPr>
              <a:t>世帯あたり死亡者率 </a:t>
            </a:r>
            <a:r>
              <a:rPr lang="en-US" altLang="ja-JP" dirty="0" smtClean="0">
                <a:effectLst/>
              </a:rPr>
              <a:t>= </a:t>
            </a:r>
            <a:r>
              <a:rPr lang="ja-JP" altLang="en-US" dirty="0" smtClean="0">
                <a:effectLst/>
              </a:rPr>
              <a:t>死亡者数 </a:t>
            </a:r>
            <a:r>
              <a:rPr lang="en-US" altLang="ja-JP" dirty="0" smtClean="0">
                <a:effectLst/>
              </a:rPr>
              <a:t>÷ </a:t>
            </a:r>
            <a:r>
              <a:rPr lang="ja-JP" altLang="en-US" dirty="0" smtClean="0">
                <a:effectLst/>
              </a:rPr>
              <a:t>世帯数 </a:t>
            </a:r>
          </a:p>
          <a:p>
            <a:pPr marL="0" indent="0">
              <a:buNone/>
            </a:pPr>
            <a:r>
              <a:rPr lang="ja-JP" altLang="en-US" dirty="0" smtClean="0">
                <a:effectLst/>
              </a:rPr>
              <a:t>　　　</a:t>
            </a:r>
            <a:r>
              <a:rPr lang="en-US" altLang="ja-JP" dirty="0" smtClean="0">
                <a:effectLst/>
              </a:rPr>
              <a:t>✽2 </a:t>
            </a:r>
            <a:r>
              <a:rPr lang="ja-JP" altLang="en-US" dirty="0" smtClean="0">
                <a:effectLst/>
              </a:rPr>
              <a:t>墓地需要世帯割合</a:t>
            </a:r>
            <a:r>
              <a:rPr lang="en-US" altLang="ja-JP" dirty="0" smtClean="0">
                <a:effectLst/>
              </a:rPr>
              <a:t>:</a:t>
            </a:r>
            <a:r>
              <a:rPr lang="ja-JP" altLang="en-US" dirty="0" smtClean="0">
                <a:effectLst/>
              </a:rPr>
              <a:t>墓地を必要としている世帯割合</a:t>
            </a:r>
            <a:endParaRPr lang="en-US" altLang="ja-JP" dirty="0"/>
          </a:p>
          <a:p>
            <a:endParaRPr lang="en-US" altLang="ja-JP" dirty="0" smtClean="0">
              <a:effectLst/>
            </a:endParaRPr>
          </a:p>
          <a:p>
            <a:r>
              <a:rPr lang="ja-JP" altLang="en-US" dirty="0" smtClean="0">
                <a:effectLst/>
              </a:rPr>
              <a:t>平成 </a:t>
            </a:r>
            <a:r>
              <a:rPr lang="en-US" altLang="ja-JP" dirty="0" smtClean="0">
                <a:effectLst/>
              </a:rPr>
              <a:t>46 </a:t>
            </a:r>
            <a:r>
              <a:rPr lang="ja-JP" altLang="en-US" dirty="0" smtClean="0">
                <a:effectLst/>
              </a:rPr>
              <a:t>年までの墓地需要数</a:t>
            </a:r>
            <a:r>
              <a:rPr lang="en-US" altLang="ja-JP" dirty="0" smtClean="0">
                <a:effectLst/>
              </a:rPr>
              <a:t>(20 </a:t>
            </a:r>
            <a:r>
              <a:rPr lang="ja-JP" altLang="en-US" dirty="0" smtClean="0">
                <a:effectLst/>
              </a:rPr>
              <a:t>年累計</a:t>
            </a:r>
            <a:r>
              <a:rPr lang="en-US" altLang="ja-JP" dirty="0" smtClean="0">
                <a:effectLst/>
              </a:rPr>
              <a:t>) </a:t>
            </a:r>
            <a:endParaRPr lang="ja-JP" altLang="en-US" dirty="0" smtClean="0">
              <a:effectLst/>
            </a:endParaRPr>
          </a:p>
          <a:p>
            <a:pPr marL="0" indent="0">
              <a:buNone/>
            </a:pPr>
            <a:r>
              <a:rPr lang="ja-JP" altLang="en-US" dirty="0" smtClean="0">
                <a:effectLst/>
              </a:rPr>
              <a:t>　　　年平均墓地需要数 </a:t>
            </a:r>
            <a:r>
              <a:rPr lang="en-US" altLang="ja-JP" dirty="0" smtClean="0">
                <a:effectLst/>
              </a:rPr>
              <a:t>× </a:t>
            </a:r>
            <a:r>
              <a:rPr lang="ja-JP" altLang="en-US" dirty="0" smtClean="0">
                <a:effectLst/>
              </a:rPr>
              <a:t>年数 </a:t>
            </a:r>
            <a:r>
              <a:rPr lang="en-US" altLang="ja-JP" dirty="0" smtClean="0">
                <a:effectLst/>
              </a:rPr>
              <a:t>= </a:t>
            </a:r>
            <a:r>
              <a:rPr lang="ja-JP" altLang="en-US" dirty="0" smtClean="0">
                <a:effectLst/>
              </a:rPr>
              <a:t>累計墓地需要数</a:t>
            </a:r>
            <a:endParaRPr lang="en-US" altLang="ja-JP" dirty="0" smtClean="0">
              <a:effectLst/>
            </a:endParaRPr>
          </a:p>
          <a:p>
            <a:endParaRPr lang="en-US" altLang="ja-JP" dirty="0" smtClean="0">
              <a:effectLst/>
            </a:endParaRPr>
          </a:p>
          <a:p>
            <a:r>
              <a:rPr lang="ja-JP" altLang="en-US" dirty="0" smtClean="0">
                <a:effectLst/>
              </a:rPr>
              <a:t>お墓の種類別墓地需要数</a:t>
            </a:r>
            <a:r>
              <a:rPr lang="en-US" altLang="ja-JP" dirty="0" smtClean="0">
                <a:effectLst/>
              </a:rPr>
              <a:t>(20 </a:t>
            </a:r>
            <a:r>
              <a:rPr lang="ja-JP" altLang="en-US" dirty="0" smtClean="0">
                <a:effectLst/>
              </a:rPr>
              <a:t>年累計</a:t>
            </a:r>
            <a:r>
              <a:rPr lang="en-US" altLang="ja-JP" dirty="0" smtClean="0">
                <a:effectLst/>
              </a:rPr>
              <a:t>) </a:t>
            </a:r>
            <a:endParaRPr lang="ja-JP" altLang="en-US" dirty="0" smtClean="0">
              <a:effectLst/>
            </a:endParaRPr>
          </a:p>
          <a:p>
            <a:pPr marL="0" indent="0">
              <a:buNone/>
            </a:pPr>
            <a:r>
              <a:rPr lang="ja-JP" altLang="en-US" dirty="0" smtClean="0">
                <a:effectLst/>
              </a:rPr>
              <a:t>　　　年平均墓地需要数 </a:t>
            </a:r>
            <a:r>
              <a:rPr lang="en-US" altLang="ja-JP" dirty="0" smtClean="0">
                <a:effectLst/>
              </a:rPr>
              <a:t>× </a:t>
            </a:r>
            <a:r>
              <a:rPr lang="ja-JP" altLang="en-US" dirty="0" smtClean="0">
                <a:effectLst/>
              </a:rPr>
              <a:t>希望するお墓の種類別割合 </a:t>
            </a:r>
            <a:r>
              <a:rPr lang="en-US" altLang="ja-JP" dirty="0" smtClean="0">
                <a:effectLst/>
              </a:rPr>
              <a:t>× </a:t>
            </a:r>
            <a:r>
              <a:rPr lang="ja-JP" altLang="en-US" dirty="0" smtClean="0">
                <a:effectLst/>
              </a:rPr>
              <a:t>年数</a:t>
            </a:r>
            <a:r>
              <a:rPr lang="en-US" altLang="ja-JP" dirty="0" smtClean="0">
                <a:effectLst/>
              </a:rPr>
              <a:t>=</a:t>
            </a:r>
            <a:r>
              <a:rPr lang="ja-JP" altLang="en-US" dirty="0" smtClean="0">
                <a:effectLst/>
              </a:rPr>
              <a:t>累計</a:t>
            </a:r>
            <a:r>
              <a:rPr lang="en-US" altLang="ja-JP" dirty="0" smtClean="0">
                <a:effectLst/>
              </a:rPr>
              <a:t>	</a:t>
            </a:r>
            <a:r>
              <a:rPr lang="ja-JP" altLang="en-US" dirty="0" smtClean="0">
                <a:effectLst/>
              </a:rPr>
              <a:t>　お墓の種類別墓地需要数 </a:t>
            </a:r>
          </a:p>
          <a:p>
            <a:pPr marL="0" indent="0">
              <a:buNone/>
            </a:pPr>
            <a:endParaRPr lang="ja-JP" altLang="en-US" dirty="0" smtClean="0"/>
          </a:p>
        </p:txBody>
      </p:sp>
      <p:sp>
        <p:nvSpPr>
          <p:cNvPr id="4" name="スライド番号プレースホルダー 3"/>
          <p:cNvSpPr>
            <a:spLocks noGrp="1"/>
          </p:cNvSpPr>
          <p:nvPr>
            <p:ph type="sldNum" sz="quarter" idx="12"/>
          </p:nvPr>
        </p:nvSpPr>
        <p:spPr/>
        <p:txBody>
          <a:bodyPr/>
          <a:lstStyle/>
          <a:p>
            <a:fld id="{D235492C-57CB-1E43-8014-2539370A9343}" type="slidenum">
              <a:rPr kumimoji="1" lang="ja-JP" altLang="en-US" smtClean="0"/>
              <a:t>92</a:t>
            </a:fld>
            <a:endParaRPr kumimoji="1" lang="ja-JP" altLang="en-US"/>
          </a:p>
        </p:txBody>
      </p:sp>
    </p:spTree>
    <p:extLst>
      <p:ext uri="{BB962C8B-B14F-4D97-AF65-F5344CB8AC3E}">
        <p14:creationId xmlns:p14="http://schemas.microsoft.com/office/powerpoint/2010/main" val="38716648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わかったこと</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ja-JP" altLang="en-US" dirty="0" smtClean="0"/>
              <a:t>需要予測に用いられる数値は、</a:t>
            </a:r>
            <a:endParaRPr lang="en-US" altLang="ja-JP" dirty="0" smtClean="0"/>
          </a:p>
          <a:p>
            <a:r>
              <a:rPr kumimoji="1" lang="ja-JP" altLang="en-US" dirty="0" smtClean="0">
                <a:solidFill>
                  <a:srgbClr val="FF0000"/>
                </a:solidFill>
              </a:rPr>
              <a:t>国勢調査等の既存のデータ</a:t>
            </a:r>
            <a:endParaRPr kumimoji="1" lang="en-US" altLang="ja-JP" dirty="0" smtClean="0">
              <a:solidFill>
                <a:srgbClr val="FF0000"/>
              </a:solidFill>
            </a:endParaRPr>
          </a:p>
          <a:p>
            <a:r>
              <a:rPr lang="ja-JP" altLang="en-US" dirty="0" smtClean="0">
                <a:solidFill>
                  <a:srgbClr val="FF0000"/>
                </a:solidFill>
              </a:rPr>
              <a:t>独自にアンケート調査を行い得たデータ</a:t>
            </a:r>
            <a:endParaRPr lang="en-US" altLang="ja-JP" dirty="0" smtClean="0">
              <a:solidFill>
                <a:srgbClr val="FF0000"/>
              </a:solidFill>
            </a:endParaRPr>
          </a:p>
          <a:p>
            <a:pPr marL="0" indent="0">
              <a:buNone/>
            </a:pPr>
            <a:r>
              <a:rPr lang="ja-JP" altLang="en-US" dirty="0" smtClean="0"/>
              <a:t>の２種類</a:t>
            </a:r>
            <a:endParaRPr lang="en-US" altLang="ja-JP" dirty="0" smtClean="0"/>
          </a:p>
          <a:p>
            <a:pPr marL="0" indent="0">
              <a:buNone/>
            </a:pPr>
            <a:endParaRPr kumimoji="1" lang="en-US" altLang="ja-JP" dirty="0"/>
          </a:p>
          <a:p>
            <a:pPr marL="0" indent="0">
              <a:buNone/>
            </a:pPr>
            <a:r>
              <a:rPr kumimoji="1" lang="ja-JP" altLang="en-US" dirty="0" smtClean="0"/>
              <a:t>アンケート調査をせずに需要予測を行っている例はなし</a:t>
            </a:r>
            <a:endParaRPr kumimoji="1" lang="en-US" altLang="ja-JP" dirty="0" smtClean="0"/>
          </a:p>
        </p:txBody>
      </p:sp>
      <p:sp>
        <p:nvSpPr>
          <p:cNvPr id="4" name="スライド番号プレースホルダー 3"/>
          <p:cNvSpPr>
            <a:spLocks noGrp="1"/>
          </p:cNvSpPr>
          <p:nvPr>
            <p:ph type="sldNum" sz="quarter" idx="12"/>
          </p:nvPr>
        </p:nvSpPr>
        <p:spPr/>
        <p:txBody>
          <a:bodyPr/>
          <a:lstStyle/>
          <a:p>
            <a:fld id="{D235492C-57CB-1E43-8014-2539370A9343}" type="slidenum">
              <a:rPr kumimoji="1" lang="ja-JP" altLang="en-US" smtClean="0"/>
              <a:t>93</a:t>
            </a:fld>
            <a:endParaRPr kumimoji="1" lang="ja-JP" altLang="en-US"/>
          </a:p>
        </p:txBody>
      </p:sp>
    </p:spTree>
    <p:extLst>
      <p:ext uri="{BB962C8B-B14F-4D97-AF65-F5344CB8AC3E}">
        <p14:creationId xmlns:p14="http://schemas.microsoft.com/office/powerpoint/2010/main" val="4915307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6418" y="-724430"/>
            <a:ext cx="8229600" cy="2282295"/>
          </a:xfrm>
        </p:spPr>
        <p:txBody>
          <a:bodyPr>
            <a:normAutofit/>
          </a:bodyPr>
          <a:lstStyle/>
          <a:p>
            <a:r>
              <a:rPr kumimoji="1" lang="en-US" altLang="ja-JP" dirty="0" smtClean="0"/>
              <a:t>Q </a:t>
            </a:r>
            <a:r>
              <a:rPr kumimoji="1" lang="ja-JP" altLang="en-US" dirty="0" smtClean="0"/>
              <a:t>つくば市近辺の墓地は？？</a:t>
            </a:r>
            <a:r>
              <a:rPr kumimoji="1" lang="en-US" altLang="ja-JP" dirty="0" smtClean="0"/>
              <a:t/>
            </a:r>
            <a:br>
              <a:rPr kumimoji="1" lang="en-US" altLang="ja-JP" dirty="0" smtClean="0"/>
            </a:br>
            <a:r>
              <a:rPr lang="ja-JP" altLang="en-US" dirty="0" smtClean="0"/>
              <a:t>空き区画は？</a:t>
            </a:r>
            <a:r>
              <a:rPr lang="en-US" altLang="ja-JP" dirty="0" smtClean="0"/>
              <a:t/>
            </a:r>
            <a:br>
              <a:rPr lang="en-US" altLang="ja-JP" dirty="0" smtClean="0"/>
            </a:br>
            <a:r>
              <a:rPr lang="ja-JP" altLang="en-US" dirty="0" smtClean="0"/>
              <a:t>その墓地の需要はどの地域？</a:t>
            </a:r>
            <a:endParaRPr kumimoji="1" lang="ja-JP" altLang="en-US" dirty="0"/>
          </a:p>
        </p:txBody>
      </p:sp>
      <p:graphicFrame>
        <p:nvGraphicFramePr>
          <p:cNvPr id="5" name="コンテンツ プレースホルダー 4"/>
          <p:cNvGraphicFramePr>
            <a:graphicFrameLocks noGrp="1"/>
          </p:cNvGraphicFramePr>
          <p:nvPr>
            <p:ph idx="1"/>
            <p:extLst>
              <p:ext uri="{D42A27DB-BD31-4B8C-83A1-F6EECF244321}">
                <p14:modId xmlns:p14="http://schemas.microsoft.com/office/powerpoint/2010/main" val="2511574104"/>
              </p:ext>
            </p:extLst>
          </p:nvPr>
        </p:nvGraphicFramePr>
        <p:xfrm>
          <a:off x="260952" y="1557865"/>
          <a:ext cx="8715159" cy="4905314"/>
        </p:xfrm>
        <a:graphic>
          <a:graphicData uri="http://schemas.openxmlformats.org/drawingml/2006/table">
            <a:tbl>
              <a:tblPr/>
              <a:tblGrid>
                <a:gridCol w="278408">
                  <a:extLst>
                    <a:ext uri="{9D8B030D-6E8A-4147-A177-3AD203B41FA5}">
                      <a16:colId xmlns="" xmlns:a16="http://schemas.microsoft.com/office/drawing/2014/main" val="20000"/>
                    </a:ext>
                  </a:extLst>
                </a:gridCol>
                <a:gridCol w="2118997">
                  <a:extLst>
                    <a:ext uri="{9D8B030D-6E8A-4147-A177-3AD203B41FA5}">
                      <a16:colId xmlns="" xmlns:a16="http://schemas.microsoft.com/office/drawing/2014/main" val="20001"/>
                    </a:ext>
                  </a:extLst>
                </a:gridCol>
                <a:gridCol w="800100">
                  <a:extLst>
                    <a:ext uri="{9D8B030D-6E8A-4147-A177-3AD203B41FA5}">
                      <a16:colId xmlns="" xmlns:a16="http://schemas.microsoft.com/office/drawing/2014/main" val="20002"/>
                    </a:ext>
                  </a:extLst>
                </a:gridCol>
                <a:gridCol w="3495973">
                  <a:extLst>
                    <a:ext uri="{9D8B030D-6E8A-4147-A177-3AD203B41FA5}">
                      <a16:colId xmlns="" xmlns:a16="http://schemas.microsoft.com/office/drawing/2014/main" val="20003"/>
                    </a:ext>
                  </a:extLst>
                </a:gridCol>
                <a:gridCol w="914400">
                  <a:extLst>
                    <a:ext uri="{9D8B030D-6E8A-4147-A177-3AD203B41FA5}">
                      <a16:colId xmlns="" xmlns:a16="http://schemas.microsoft.com/office/drawing/2014/main" val="20004"/>
                    </a:ext>
                  </a:extLst>
                </a:gridCol>
                <a:gridCol w="1107281">
                  <a:extLst>
                    <a:ext uri="{9D8B030D-6E8A-4147-A177-3AD203B41FA5}">
                      <a16:colId xmlns="" xmlns:a16="http://schemas.microsoft.com/office/drawing/2014/main" val="20005"/>
                    </a:ext>
                  </a:extLst>
                </a:gridCol>
              </a:tblGrid>
              <a:tr h="333314">
                <a:tc>
                  <a:txBody>
                    <a:bodyPr/>
                    <a:lstStyle/>
                    <a:p>
                      <a:pPr algn="l" fontAlgn="b"/>
                      <a:r>
                        <a:rPr lang="ja-JP" altLang="en-US" sz="1200" b="0" i="0" u="none" strike="noStrike">
                          <a:solidFill>
                            <a:srgbClr val="000000"/>
                          </a:solidFill>
                          <a:effectLst/>
                          <a:latin typeface="ＭＳ Ｐゴシック"/>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800" b="0" i="0" u="none" strike="noStrike" dirty="0">
                          <a:solidFill>
                            <a:srgbClr val="000000"/>
                          </a:solidFill>
                          <a:effectLst/>
                          <a:latin typeface="ＭＳ Ｐゴシック"/>
                        </a:rPr>
                        <a:t>名称</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800" b="0" i="0" u="none" strike="noStrike">
                          <a:solidFill>
                            <a:srgbClr val="000000"/>
                          </a:solidFill>
                          <a:effectLst/>
                          <a:latin typeface="ＭＳ Ｐゴシック"/>
                        </a:rPr>
                        <a:t>市内</a:t>
                      </a:r>
                      <a:r>
                        <a:rPr lang="en-US" altLang="ja-JP" sz="1800" b="0" i="0" u="none" strike="noStrike">
                          <a:solidFill>
                            <a:srgbClr val="000000"/>
                          </a:solidFill>
                          <a:effectLst/>
                          <a:latin typeface="ＭＳ Ｐゴシック"/>
                        </a:rPr>
                        <a:t>/</a:t>
                      </a:r>
                      <a:r>
                        <a:rPr lang="ja-JP" altLang="en-US" sz="1800" b="0" i="0" u="none" strike="noStrike">
                          <a:solidFill>
                            <a:srgbClr val="000000"/>
                          </a:solidFill>
                          <a:effectLst/>
                          <a:latin typeface="ＭＳ Ｐゴシック"/>
                        </a:rPr>
                        <a:t>外</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800" b="0" i="0" u="none" strike="noStrike">
                          <a:solidFill>
                            <a:srgbClr val="000000"/>
                          </a:solidFill>
                          <a:effectLst/>
                          <a:latin typeface="ＭＳ Ｐゴシック"/>
                        </a:rPr>
                        <a:t>住所</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800" b="0" i="0" u="none" strike="noStrike">
                          <a:solidFill>
                            <a:srgbClr val="000000"/>
                          </a:solidFill>
                          <a:effectLst/>
                          <a:latin typeface="ＭＳ Ｐゴシック"/>
                        </a:rPr>
                        <a:t>総区画数</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800" b="0" i="0" u="none" strike="noStrike">
                          <a:solidFill>
                            <a:srgbClr val="000000"/>
                          </a:solidFill>
                          <a:effectLst/>
                          <a:latin typeface="ＭＳ Ｐゴシック"/>
                        </a:rPr>
                        <a:t>空き区画数</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333314">
                <a:tc>
                  <a:txBody>
                    <a:bodyPr/>
                    <a:lstStyle/>
                    <a:p>
                      <a:pPr algn="l" fontAlgn="b"/>
                      <a:r>
                        <a:rPr lang="en-US" altLang="ja-JP" sz="2400" b="0" i="0" u="none" strike="noStrike" dirty="0">
                          <a:solidFill>
                            <a:srgbClr val="000000"/>
                          </a:solidFill>
                          <a:effectLst/>
                          <a:latin typeface="ＭＳ Ｐゴシック"/>
                        </a:rPr>
                        <a: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l" fontAlgn="b"/>
                      <a:r>
                        <a:rPr lang="ja-JP" altLang="en-US" sz="1800" b="0" i="0" u="none" strike="noStrike" dirty="0">
                          <a:solidFill>
                            <a:srgbClr val="000000"/>
                          </a:solidFill>
                          <a:effectLst/>
                          <a:latin typeface="ＭＳ Ｐゴシック"/>
                        </a:rPr>
                        <a:t>筑波茎崎霊園</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l" fontAlgn="b"/>
                      <a:r>
                        <a:rPr lang="ja-JP" altLang="en-US" sz="1800" b="0" i="0" u="none" strike="noStrike">
                          <a:solidFill>
                            <a:srgbClr val="000000"/>
                          </a:solidFill>
                          <a:effectLst/>
                          <a:latin typeface="ＭＳ Ｐゴシック"/>
                        </a:rPr>
                        <a:t>市内</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l" fontAlgn="b"/>
                      <a:r>
                        <a:rPr lang="ja-JP" altLang="en-US" sz="1800" b="0" i="0" u="none" strike="noStrike">
                          <a:solidFill>
                            <a:srgbClr val="000000"/>
                          </a:solidFill>
                          <a:effectLst/>
                          <a:latin typeface="ＭＳ Ｐゴシック"/>
                        </a:rPr>
                        <a:t>茨城県つくば市若栗</a:t>
                      </a:r>
                      <a:r>
                        <a:rPr lang="en-US" altLang="ja-JP" sz="1800" b="0" i="0" u="none" strike="noStrike">
                          <a:solidFill>
                            <a:srgbClr val="000000"/>
                          </a:solidFill>
                          <a:effectLst/>
                          <a:latin typeface="ＭＳ Ｐゴシック"/>
                        </a:rPr>
                        <a:t>465-1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r" fontAlgn="b"/>
                      <a:r>
                        <a:rPr lang="en-US" altLang="ja-JP" sz="1800" b="0" i="0" u="none" strike="noStrike">
                          <a:solidFill>
                            <a:srgbClr val="000000"/>
                          </a:solidFill>
                          <a:effectLst/>
                          <a:latin typeface="ＭＳ Ｐゴシック"/>
                        </a:rPr>
                        <a:t>4000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r" fontAlgn="b"/>
                      <a:r>
                        <a:rPr lang="en-US" altLang="ja-JP" sz="1800" b="0" i="0" u="none" strike="noStrike">
                          <a:solidFill>
                            <a:srgbClr val="000000"/>
                          </a:solidFill>
                          <a:effectLst/>
                          <a:latin typeface="ＭＳ Ｐゴシック"/>
                        </a:rPr>
                        <a:t>2000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extLst>
                  <a:ext uri="{0D108BD9-81ED-4DB2-BD59-A6C34878D82A}">
                    <a16:rowId xmlns="" xmlns:a16="http://schemas.microsoft.com/office/drawing/2014/main" val="10001"/>
                  </a:ext>
                </a:extLst>
              </a:tr>
              <a:tr h="333314">
                <a:tc>
                  <a:txBody>
                    <a:bodyPr/>
                    <a:lstStyle/>
                    <a:p>
                      <a:pPr algn="l" fontAlgn="b"/>
                      <a:r>
                        <a:rPr lang="en-US" altLang="ja-JP" sz="2400" b="0" i="0" u="none" strike="noStrike" dirty="0">
                          <a:solidFill>
                            <a:srgbClr val="000000"/>
                          </a:solidFill>
                          <a:effectLst/>
                          <a:latin typeface="ＭＳ Ｐゴシック"/>
                        </a:rPr>
                        <a:t>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l" fontAlgn="b"/>
                      <a:r>
                        <a:rPr lang="ja-JP" altLang="en-US" sz="1800" b="0" i="0" u="none" strike="noStrike" dirty="0">
                          <a:solidFill>
                            <a:srgbClr val="000000"/>
                          </a:solidFill>
                          <a:effectLst/>
                          <a:latin typeface="ＭＳ Ｐゴシック"/>
                        </a:rPr>
                        <a:t>グリーンメモリアムつくば</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l" fontAlgn="b"/>
                      <a:r>
                        <a:rPr lang="ja-JP" altLang="en-US" sz="1800" b="0" i="0" u="none" strike="noStrike">
                          <a:solidFill>
                            <a:srgbClr val="000000"/>
                          </a:solidFill>
                          <a:effectLst/>
                          <a:latin typeface="ＭＳ Ｐゴシック"/>
                        </a:rPr>
                        <a:t>市内</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l" fontAlgn="b"/>
                      <a:r>
                        <a:rPr lang="ja-JP" altLang="en-US" sz="1800" b="0" i="0" u="none" strike="noStrike" dirty="0">
                          <a:solidFill>
                            <a:srgbClr val="000000"/>
                          </a:solidFill>
                          <a:effectLst/>
                          <a:latin typeface="ＭＳ Ｐゴシック"/>
                        </a:rPr>
                        <a:t>茨城県つくば市菅間</a:t>
                      </a:r>
                      <a:r>
                        <a:rPr lang="en-US" altLang="ja-JP" sz="1800" b="0" i="0" u="none" strike="noStrike" dirty="0">
                          <a:solidFill>
                            <a:srgbClr val="000000"/>
                          </a:solidFill>
                          <a:effectLst/>
                          <a:latin typeface="ＭＳ Ｐゴシック"/>
                        </a:rPr>
                        <a:t>275-1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r" fontAlgn="b"/>
                      <a:r>
                        <a:rPr lang="en-US" altLang="ja-JP" sz="1800" b="0" i="0" u="none" strike="noStrike">
                          <a:solidFill>
                            <a:srgbClr val="000000"/>
                          </a:solidFill>
                          <a:effectLst/>
                          <a:latin typeface="ＭＳ Ｐゴシック"/>
                        </a:rPr>
                        <a:t>1237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r" fontAlgn="b"/>
                      <a:r>
                        <a:rPr lang="en-US" altLang="ja-JP" sz="1800" b="0" i="0" u="none" strike="noStrike">
                          <a:solidFill>
                            <a:srgbClr val="000000"/>
                          </a:solidFill>
                          <a:effectLst/>
                          <a:latin typeface="ＭＳ Ｐゴシック"/>
                        </a:rPr>
                        <a:t>500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extLst>
                  <a:ext uri="{0D108BD9-81ED-4DB2-BD59-A6C34878D82A}">
                    <a16:rowId xmlns="" xmlns:a16="http://schemas.microsoft.com/office/drawing/2014/main" val="10002"/>
                  </a:ext>
                </a:extLst>
              </a:tr>
              <a:tr h="333314">
                <a:tc>
                  <a:txBody>
                    <a:bodyPr/>
                    <a:lstStyle/>
                    <a:p>
                      <a:pPr algn="l" fontAlgn="b"/>
                      <a:r>
                        <a:rPr lang="en-US" altLang="ja-JP" sz="2400" b="0" i="0" u="none" strike="noStrike" dirty="0">
                          <a:solidFill>
                            <a:srgbClr val="000000"/>
                          </a:solidFill>
                          <a:effectLst/>
                          <a:latin typeface="ＭＳ Ｐゴシック"/>
                        </a:rPr>
                        <a:t>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l" fontAlgn="b"/>
                      <a:r>
                        <a:rPr lang="ja-JP" altLang="en-US" sz="1800" b="0" i="0" u="none" strike="noStrike" dirty="0">
                          <a:solidFill>
                            <a:srgbClr val="000000"/>
                          </a:solidFill>
                          <a:effectLst/>
                          <a:latin typeface="ＭＳ Ｐゴシック"/>
                        </a:rPr>
                        <a:t>熊の山霊園</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l" fontAlgn="b"/>
                      <a:r>
                        <a:rPr lang="ja-JP" altLang="en-US" sz="1800" b="0" i="0" u="none" strike="noStrike">
                          <a:solidFill>
                            <a:srgbClr val="000000"/>
                          </a:solidFill>
                          <a:effectLst/>
                          <a:latin typeface="ＭＳ Ｐゴシック"/>
                        </a:rPr>
                        <a:t>市内</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l" fontAlgn="b"/>
                      <a:r>
                        <a:rPr lang="ja-JP" altLang="en-US" sz="1800" b="0" i="0" u="none" strike="noStrike">
                          <a:solidFill>
                            <a:srgbClr val="000000"/>
                          </a:solidFill>
                          <a:effectLst/>
                          <a:latin typeface="ＭＳ Ｐゴシック"/>
                        </a:rPr>
                        <a:t>茨城県つくば市要</a:t>
                      </a:r>
                      <a:r>
                        <a:rPr lang="en-US" altLang="ja-JP" sz="1800" b="0" i="0" u="none" strike="noStrike">
                          <a:solidFill>
                            <a:srgbClr val="000000"/>
                          </a:solidFill>
                          <a:effectLst/>
                          <a:latin typeface="ＭＳ Ｐゴシック"/>
                        </a:rPr>
                        <a:t>109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r" fontAlgn="b"/>
                      <a:r>
                        <a:rPr lang="en-US" altLang="ja-JP" sz="1800" b="0" i="0" u="none" strike="noStrike">
                          <a:solidFill>
                            <a:srgbClr val="000000"/>
                          </a:solidFill>
                          <a:effectLst/>
                          <a:latin typeface="ＭＳ Ｐゴシック"/>
                        </a:rPr>
                        <a:t>430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l" fontAlgn="b"/>
                      <a:r>
                        <a:rPr lang="ja-JP" altLang="en-US" sz="1800" b="0" i="0" u="none" strike="noStrike">
                          <a:solidFill>
                            <a:srgbClr val="000000"/>
                          </a:solidFill>
                          <a:effectLst/>
                          <a:latin typeface="ＭＳ Ｐゴシック"/>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extLst>
                  <a:ext uri="{0D108BD9-81ED-4DB2-BD59-A6C34878D82A}">
                    <a16:rowId xmlns="" xmlns:a16="http://schemas.microsoft.com/office/drawing/2014/main" val="10003"/>
                  </a:ext>
                </a:extLst>
              </a:tr>
              <a:tr h="333314">
                <a:tc>
                  <a:txBody>
                    <a:bodyPr/>
                    <a:lstStyle/>
                    <a:p>
                      <a:pPr algn="l" fontAlgn="b"/>
                      <a:r>
                        <a:rPr lang="en-US" altLang="ja-JP" sz="2400" b="0" i="0" u="none" strike="noStrike" dirty="0">
                          <a:solidFill>
                            <a:srgbClr val="000000"/>
                          </a:solidFill>
                          <a:effectLst/>
                          <a:latin typeface="ＭＳ Ｐゴシック"/>
                        </a:rPr>
                        <a:t>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l" fontAlgn="b"/>
                      <a:r>
                        <a:rPr lang="ja-JP" altLang="en-US" sz="1800" b="0" i="0" u="none" strike="noStrike" dirty="0">
                          <a:solidFill>
                            <a:srgbClr val="000000"/>
                          </a:solidFill>
                          <a:effectLst/>
                          <a:latin typeface="ＭＳ Ｐゴシック"/>
                        </a:rPr>
                        <a:t>牛久沼聖地公苑</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l" fontAlgn="b"/>
                      <a:r>
                        <a:rPr lang="ja-JP" altLang="en-US" sz="1800" b="0" i="0" u="none" strike="noStrike" dirty="0">
                          <a:solidFill>
                            <a:srgbClr val="000000"/>
                          </a:solidFill>
                          <a:effectLst/>
                          <a:latin typeface="ＭＳ Ｐゴシック"/>
                        </a:rPr>
                        <a:t>市内</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l" fontAlgn="b"/>
                      <a:r>
                        <a:rPr lang="ja-JP" altLang="en-US" sz="1800" b="0" i="0" u="none" strike="noStrike">
                          <a:solidFill>
                            <a:srgbClr val="000000"/>
                          </a:solidFill>
                          <a:effectLst/>
                          <a:latin typeface="ＭＳ Ｐゴシック"/>
                        </a:rPr>
                        <a:t>茨城県つくば市泊崎</a:t>
                      </a:r>
                      <a:r>
                        <a:rPr lang="en-US" altLang="ja-JP" sz="1800" b="0" i="0" u="none" strike="noStrike">
                          <a:solidFill>
                            <a:srgbClr val="000000"/>
                          </a:solidFill>
                          <a:effectLst/>
                          <a:latin typeface="ＭＳ Ｐゴシック"/>
                        </a:rPr>
                        <a:t>383-1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r" fontAlgn="b"/>
                      <a:r>
                        <a:rPr lang="en-US" altLang="ja-JP" sz="1800" b="0" i="0" u="none" strike="noStrike" dirty="0">
                          <a:solidFill>
                            <a:srgbClr val="000000"/>
                          </a:solidFill>
                          <a:effectLst/>
                          <a:latin typeface="ＭＳ Ｐゴシック"/>
                        </a:rPr>
                        <a:t>7,949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l" fontAlgn="b"/>
                      <a:r>
                        <a:rPr lang="ja-JP" altLang="en-US" sz="1800" b="0" i="0" u="none" strike="noStrike">
                          <a:solidFill>
                            <a:srgbClr val="000000"/>
                          </a:solidFill>
                          <a:effectLst/>
                          <a:latin typeface="ＭＳ Ｐゴシック"/>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extLst>
                  <a:ext uri="{0D108BD9-81ED-4DB2-BD59-A6C34878D82A}">
                    <a16:rowId xmlns="" xmlns:a16="http://schemas.microsoft.com/office/drawing/2014/main" val="10004"/>
                  </a:ext>
                </a:extLst>
              </a:tr>
              <a:tr h="333314">
                <a:tc>
                  <a:txBody>
                    <a:bodyPr/>
                    <a:lstStyle/>
                    <a:p>
                      <a:pPr algn="l" fontAlgn="b"/>
                      <a:r>
                        <a:rPr lang="en-US" altLang="ja-JP" sz="2400" b="0" i="0" u="none" strike="noStrike">
                          <a:solidFill>
                            <a:srgbClr val="000000"/>
                          </a:solidFill>
                          <a:effectLst/>
                          <a:latin typeface="ＭＳ Ｐゴシック"/>
                        </a:rPr>
                        <a:t>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l" fontAlgn="b"/>
                      <a:r>
                        <a:rPr lang="ja-JP" altLang="en-US" sz="1800" b="0" i="0" u="none" strike="noStrike">
                          <a:solidFill>
                            <a:srgbClr val="000000"/>
                          </a:solidFill>
                          <a:effectLst/>
                          <a:latin typeface="ＭＳ Ｐゴシック"/>
                        </a:rPr>
                        <a:t>つくば霊園</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l" fontAlgn="b"/>
                      <a:r>
                        <a:rPr lang="ja-JP" altLang="en-US" sz="1800" b="0" i="0" u="none" strike="noStrike" dirty="0">
                          <a:solidFill>
                            <a:srgbClr val="000000"/>
                          </a:solidFill>
                          <a:effectLst/>
                          <a:latin typeface="ＭＳ Ｐゴシック"/>
                        </a:rPr>
                        <a:t>市内</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l" fontAlgn="ctr"/>
                      <a:r>
                        <a:rPr lang="ja-JP" altLang="en-US" sz="1800" b="0" i="0" u="none" strike="noStrike">
                          <a:solidFill>
                            <a:srgbClr val="000000"/>
                          </a:solidFill>
                          <a:effectLst/>
                          <a:latin typeface="ＭＳ Ｐゴシック"/>
                        </a:rPr>
                        <a:t>茨城県つくば市大曽根根本</a:t>
                      </a:r>
                      <a:r>
                        <a:rPr lang="en-US" altLang="ja-JP" sz="1800" b="0" i="0" u="none" strike="noStrike">
                          <a:solidFill>
                            <a:srgbClr val="000000"/>
                          </a:solidFill>
                          <a:effectLst/>
                          <a:latin typeface="ＭＳ Ｐゴシック"/>
                        </a:rPr>
                        <a:t>333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r" fontAlgn="b"/>
                      <a:r>
                        <a:rPr lang="en-US" altLang="ja-JP" sz="1800" b="0" i="0" u="none" strike="noStrike">
                          <a:solidFill>
                            <a:srgbClr val="000000"/>
                          </a:solidFill>
                          <a:effectLst/>
                          <a:latin typeface="ＭＳ Ｐゴシック"/>
                        </a:rPr>
                        <a:t>1,800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r" fontAlgn="b"/>
                      <a:r>
                        <a:rPr lang="en-US" altLang="ja-JP" sz="1800" b="0" i="0" u="none" strike="noStrike">
                          <a:solidFill>
                            <a:srgbClr val="000000"/>
                          </a:solidFill>
                          <a:effectLst/>
                          <a:latin typeface="ＭＳ Ｐゴシック"/>
                        </a:rPr>
                        <a:t>1,570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extLst>
                  <a:ext uri="{0D108BD9-81ED-4DB2-BD59-A6C34878D82A}">
                    <a16:rowId xmlns="" xmlns:a16="http://schemas.microsoft.com/office/drawing/2014/main" val="10005"/>
                  </a:ext>
                </a:extLst>
              </a:tr>
              <a:tr h="333314">
                <a:tc>
                  <a:txBody>
                    <a:bodyPr/>
                    <a:lstStyle/>
                    <a:p>
                      <a:pPr algn="l" fontAlgn="b"/>
                      <a:r>
                        <a:rPr lang="en-US" altLang="ja-JP" sz="2400" b="0" i="0" u="none" strike="noStrike">
                          <a:solidFill>
                            <a:srgbClr val="000000"/>
                          </a:solidFill>
                          <a:effectLst/>
                          <a:latin typeface="ＭＳ Ｐゴシック"/>
                        </a:rPr>
                        <a:t>F</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ja-JP" altLang="en-US" sz="1800" b="0" i="0" u="none" strike="noStrike">
                          <a:solidFill>
                            <a:srgbClr val="000000"/>
                          </a:solidFill>
                          <a:effectLst/>
                          <a:latin typeface="ＭＳ Ｐゴシック"/>
                        </a:rPr>
                        <a:t>牛久浄苑</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ja-JP" altLang="en-US" sz="1800" b="0" i="0" u="none" strike="noStrike">
                          <a:solidFill>
                            <a:srgbClr val="000000"/>
                          </a:solidFill>
                          <a:effectLst/>
                          <a:latin typeface="ＭＳ Ｐゴシック"/>
                        </a:rPr>
                        <a:t>市外</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ja-JP" altLang="en-US" sz="1800" b="0" i="0" u="none" strike="noStrike">
                          <a:solidFill>
                            <a:srgbClr val="000000"/>
                          </a:solidFill>
                          <a:effectLst/>
                          <a:latin typeface="ＭＳ Ｐゴシック"/>
                        </a:rPr>
                        <a:t>茨城県牛久市久野町</a:t>
                      </a:r>
                      <a:r>
                        <a:rPr lang="en-US" altLang="ja-JP" sz="1800" b="0" i="0" u="none" strike="noStrike">
                          <a:solidFill>
                            <a:srgbClr val="000000"/>
                          </a:solidFill>
                          <a:effectLst/>
                          <a:latin typeface="ＭＳ Ｐゴシック"/>
                        </a:rPr>
                        <a:t>1923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n-US" altLang="ja-JP" sz="1800" b="0" i="0" u="none" strike="noStrike">
                          <a:solidFill>
                            <a:srgbClr val="000000"/>
                          </a:solidFill>
                          <a:effectLst/>
                          <a:latin typeface="ＭＳ Ｐゴシック"/>
                        </a:rPr>
                        <a:t>1700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ja-JP" altLang="en-US" sz="1800" b="0" i="0" u="none" strike="noStrike">
                          <a:solidFill>
                            <a:srgbClr val="000000"/>
                          </a:solidFill>
                          <a:effectLst/>
                          <a:latin typeface="ＭＳ Ｐゴシック"/>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 xmlns:a16="http://schemas.microsoft.com/office/drawing/2014/main" val="10006"/>
                  </a:ext>
                </a:extLst>
              </a:tr>
              <a:tr h="333314">
                <a:tc>
                  <a:txBody>
                    <a:bodyPr/>
                    <a:lstStyle/>
                    <a:p>
                      <a:pPr algn="l" fontAlgn="b"/>
                      <a:r>
                        <a:rPr lang="en-US" altLang="ja-JP" sz="2400" b="0" i="0" u="none" strike="noStrike" dirty="0">
                          <a:solidFill>
                            <a:srgbClr val="000000"/>
                          </a:solidFill>
                          <a:effectLst/>
                          <a:latin typeface="ＭＳ Ｐゴシック"/>
                        </a:rPr>
                        <a:t>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ja-JP" altLang="en-US" sz="1800" b="0" i="0" u="none" strike="noStrike" dirty="0">
                          <a:solidFill>
                            <a:srgbClr val="000000"/>
                          </a:solidFill>
                          <a:effectLst/>
                          <a:latin typeface="ＭＳ Ｐゴシック"/>
                        </a:rPr>
                        <a:t>牛久霊園</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ja-JP" altLang="en-US" sz="1800" b="0" i="0" u="none" strike="noStrike">
                          <a:solidFill>
                            <a:srgbClr val="000000"/>
                          </a:solidFill>
                          <a:effectLst/>
                          <a:latin typeface="ＭＳ Ｐゴシック"/>
                        </a:rPr>
                        <a:t>市外</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ja-JP" altLang="en-US" sz="1800" b="0" i="0" u="none" strike="noStrike" dirty="0">
                          <a:solidFill>
                            <a:srgbClr val="000000"/>
                          </a:solidFill>
                          <a:effectLst/>
                          <a:latin typeface="ＭＳ Ｐゴシック"/>
                        </a:rPr>
                        <a:t>茨城県牛久市上柏田</a:t>
                      </a:r>
                      <a:r>
                        <a:rPr lang="en-US" altLang="ja-JP" sz="1800" b="0" i="0" u="none" strike="noStrike" dirty="0">
                          <a:solidFill>
                            <a:srgbClr val="000000"/>
                          </a:solidFill>
                          <a:effectLst/>
                          <a:latin typeface="ＭＳ Ｐゴシック"/>
                        </a:rPr>
                        <a:t>4</a:t>
                      </a:r>
                      <a:r>
                        <a:rPr lang="ja-JP" altLang="en-US" sz="1800" b="0" i="0" u="none" strike="noStrike" dirty="0">
                          <a:solidFill>
                            <a:srgbClr val="000000"/>
                          </a:solidFill>
                          <a:effectLst/>
                          <a:latin typeface="ＭＳ Ｐゴシック"/>
                        </a:rPr>
                        <a:t>－</a:t>
                      </a:r>
                      <a:r>
                        <a:rPr lang="en-US" altLang="ja-JP" sz="1800" b="0" i="0" u="none" strike="noStrike" dirty="0">
                          <a:solidFill>
                            <a:srgbClr val="000000"/>
                          </a:solidFill>
                          <a:effectLst/>
                          <a:latin typeface="ＭＳ Ｐゴシック"/>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ja-JP" altLang="en-US" sz="1800" b="0" i="0" u="none" strike="noStrike">
                          <a:solidFill>
                            <a:srgbClr val="000000"/>
                          </a:solidFill>
                          <a:effectLst/>
                          <a:latin typeface="ＭＳ Ｐゴシック"/>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ja-JP" altLang="en-US" sz="1800" b="0" i="0" u="none" strike="noStrike">
                          <a:solidFill>
                            <a:srgbClr val="000000"/>
                          </a:solidFill>
                          <a:effectLst/>
                          <a:latin typeface="ＭＳ Ｐゴシック"/>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 xmlns:a16="http://schemas.microsoft.com/office/drawing/2014/main" val="10007"/>
                  </a:ext>
                </a:extLst>
              </a:tr>
              <a:tr h="333314">
                <a:tc>
                  <a:txBody>
                    <a:bodyPr/>
                    <a:lstStyle/>
                    <a:p>
                      <a:pPr algn="l" fontAlgn="b"/>
                      <a:r>
                        <a:rPr lang="en-US" altLang="ja-JP" sz="2400" b="0" i="0" u="none" strike="noStrike" dirty="0">
                          <a:solidFill>
                            <a:srgbClr val="000000"/>
                          </a:solidFill>
                          <a:effectLst/>
                          <a:latin typeface="ＭＳ Ｐゴシック"/>
                        </a:rPr>
                        <a:t>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ja-JP" altLang="en-US" sz="1800" b="0" i="0" u="none" strike="noStrike" dirty="0">
                          <a:solidFill>
                            <a:srgbClr val="000000"/>
                          </a:solidFill>
                          <a:effectLst/>
                          <a:latin typeface="ＭＳ Ｐゴシック"/>
                        </a:rPr>
                        <a:t>東まみあな霊園</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ja-JP" altLang="en-US" sz="1800" b="0" i="0" u="none" strike="noStrike">
                          <a:solidFill>
                            <a:srgbClr val="000000"/>
                          </a:solidFill>
                          <a:effectLst/>
                          <a:latin typeface="ＭＳ Ｐゴシック"/>
                        </a:rPr>
                        <a:t>市外</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ja-JP" altLang="en-US" sz="1800" b="0" i="0" u="none" strike="noStrike" dirty="0">
                          <a:solidFill>
                            <a:srgbClr val="000000"/>
                          </a:solidFill>
                          <a:effectLst/>
                          <a:latin typeface="ＭＳ Ｐゴシック"/>
                        </a:rPr>
                        <a:t>茨城県牛久市東猯穴町</a:t>
                      </a:r>
                      <a:r>
                        <a:rPr lang="en-US" altLang="ja-JP" sz="1800" b="0" i="0" u="none" strike="noStrike" dirty="0">
                          <a:solidFill>
                            <a:srgbClr val="000000"/>
                          </a:solidFill>
                          <a:effectLst/>
                          <a:latin typeface="ＭＳ Ｐゴシック"/>
                        </a:rPr>
                        <a:t>536-539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ja-JP" altLang="en-US" sz="1800" b="0" i="0" u="none" strike="noStrike">
                          <a:solidFill>
                            <a:srgbClr val="000000"/>
                          </a:solidFill>
                          <a:effectLst/>
                          <a:latin typeface="ＭＳ Ｐゴシック"/>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n-US" altLang="ja-JP" sz="1800" b="0" i="0" u="none" strike="noStrike">
                          <a:solidFill>
                            <a:srgbClr val="000000"/>
                          </a:solidFill>
                          <a:effectLst/>
                          <a:latin typeface="ＭＳ Ｐゴシック"/>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 xmlns:a16="http://schemas.microsoft.com/office/drawing/2014/main" val="10008"/>
                  </a:ext>
                </a:extLst>
              </a:tr>
              <a:tr h="333314">
                <a:tc>
                  <a:txBody>
                    <a:bodyPr/>
                    <a:lstStyle/>
                    <a:p>
                      <a:pPr algn="l" fontAlgn="b"/>
                      <a:r>
                        <a:rPr lang="en-US" altLang="ja-JP" sz="2400" b="0" i="0" u="none" strike="noStrike" dirty="0">
                          <a:solidFill>
                            <a:srgbClr val="000000"/>
                          </a:solidFill>
                          <a:effectLst/>
                          <a:latin typeface="ＭＳ Ｐゴシック"/>
                        </a:rPr>
                        <a:t>I</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ja-JP" altLang="en-US" sz="1800" b="0" i="0" u="none" strike="noStrike">
                          <a:solidFill>
                            <a:srgbClr val="000000"/>
                          </a:solidFill>
                          <a:effectLst/>
                          <a:latin typeface="ＭＳ Ｐゴシック"/>
                        </a:rPr>
                        <a:t>守谷霊園</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ja-JP" altLang="en-US" sz="1800" b="0" i="0" u="none" strike="noStrike">
                          <a:solidFill>
                            <a:srgbClr val="000000"/>
                          </a:solidFill>
                          <a:effectLst/>
                          <a:latin typeface="ＭＳ Ｐゴシック"/>
                        </a:rPr>
                        <a:t>市外</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ja-JP" altLang="en-US" sz="1800" b="0" i="0" u="none" strike="noStrike" dirty="0">
                          <a:solidFill>
                            <a:srgbClr val="000000"/>
                          </a:solidFill>
                          <a:effectLst/>
                          <a:latin typeface="ＭＳ Ｐゴシック"/>
                        </a:rPr>
                        <a:t>茨城県つくばみらい市長渡呂新田</a:t>
                      </a:r>
                      <a:r>
                        <a:rPr lang="en-US" altLang="ja-JP" sz="1800" b="0" i="0" u="none" strike="noStrike" dirty="0">
                          <a:solidFill>
                            <a:srgbClr val="000000"/>
                          </a:solidFill>
                          <a:effectLst/>
                          <a:latin typeface="ＭＳ Ｐゴシック"/>
                        </a:rPr>
                        <a:t>43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n-US" altLang="ja-JP" sz="1800" b="0" i="0" u="none" strike="noStrike">
                          <a:solidFill>
                            <a:srgbClr val="000000"/>
                          </a:solidFill>
                          <a:effectLst/>
                          <a:latin typeface="ＭＳ Ｐゴシック"/>
                        </a:rPr>
                        <a:t>600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ja-JP" altLang="en-US" sz="1800" b="0" i="0" u="none" strike="noStrike">
                          <a:solidFill>
                            <a:srgbClr val="000000"/>
                          </a:solidFill>
                          <a:effectLst/>
                          <a:latin typeface="ＭＳ Ｐゴシック"/>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 xmlns:a16="http://schemas.microsoft.com/office/drawing/2014/main" val="10009"/>
                  </a:ext>
                </a:extLst>
              </a:tr>
              <a:tr h="333314">
                <a:tc>
                  <a:txBody>
                    <a:bodyPr/>
                    <a:lstStyle/>
                    <a:p>
                      <a:pPr algn="l" fontAlgn="b"/>
                      <a:r>
                        <a:rPr lang="en-US" altLang="ja-JP" sz="2400" b="0" i="0" u="none" strike="noStrike" dirty="0">
                          <a:solidFill>
                            <a:srgbClr val="000000"/>
                          </a:solidFill>
                          <a:effectLst/>
                          <a:latin typeface="ＭＳ Ｐゴシック"/>
                        </a:rPr>
                        <a:t>J</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ja-JP" altLang="en-US" sz="1800" b="0" i="0" u="none" strike="noStrike">
                          <a:solidFill>
                            <a:srgbClr val="000000"/>
                          </a:solidFill>
                          <a:effectLst/>
                          <a:latin typeface="ＭＳ Ｐゴシック"/>
                        </a:rPr>
                        <a:t>伊奈聖地公苑</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ja-JP" altLang="en-US" sz="1800" b="0" i="0" u="none" strike="noStrike">
                          <a:solidFill>
                            <a:srgbClr val="000000"/>
                          </a:solidFill>
                          <a:effectLst/>
                          <a:latin typeface="ＭＳ Ｐゴシック"/>
                        </a:rPr>
                        <a:t>市外</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ja-JP" altLang="en-US" sz="1800" b="0" i="0" u="none" strike="noStrike">
                          <a:solidFill>
                            <a:srgbClr val="000000"/>
                          </a:solidFill>
                          <a:effectLst/>
                          <a:latin typeface="ＭＳ Ｐゴシック"/>
                        </a:rPr>
                        <a:t>茨城県つくばみらい市小張</a:t>
                      </a:r>
                      <a:r>
                        <a:rPr lang="en-US" altLang="ja-JP" sz="1800" b="0" i="0" u="none" strike="noStrike">
                          <a:solidFill>
                            <a:srgbClr val="000000"/>
                          </a:solidFill>
                          <a:effectLst/>
                          <a:latin typeface="ＭＳ Ｐゴシック"/>
                        </a:rPr>
                        <a:t>1704-1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n-US" altLang="ja-JP" sz="1800" b="0" i="0" u="none" strike="noStrike" dirty="0">
                          <a:solidFill>
                            <a:srgbClr val="000000"/>
                          </a:solidFill>
                          <a:effectLst/>
                          <a:latin typeface="ＭＳ Ｐゴシック"/>
                        </a:rPr>
                        <a:t>2500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ja-JP" altLang="en-US" sz="1800" b="0" i="0" u="none" strike="noStrike" dirty="0">
                          <a:solidFill>
                            <a:srgbClr val="000000"/>
                          </a:solidFill>
                          <a:effectLst/>
                          <a:latin typeface="ＭＳ Ｐゴシック"/>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 xmlns:a16="http://schemas.microsoft.com/office/drawing/2014/main" val="10010"/>
                  </a:ext>
                </a:extLst>
              </a:tr>
              <a:tr h="333314">
                <a:tc>
                  <a:txBody>
                    <a:bodyPr/>
                    <a:lstStyle/>
                    <a:p>
                      <a:pPr algn="l" fontAlgn="b"/>
                      <a:r>
                        <a:rPr lang="en-US" altLang="ja-JP" sz="2400" b="0" i="0" u="none" strike="noStrike" dirty="0">
                          <a:solidFill>
                            <a:srgbClr val="000000"/>
                          </a:solidFill>
                          <a:effectLst/>
                          <a:latin typeface="ＭＳ Ｐゴシック"/>
                        </a:rPr>
                        <a:t>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ja-JP" altLang="en-US" sz="1200" b="0" i="0" u="none" strike="noStrike">
                          <a:solidFill>
                            <a:srgbClr val="000000"/>
                          </a:solidFill>
                          <a:effectLst/>
                          <a:latin typeface="ＭＳ Ｐゴシック"/>
                        </a:rPr>
                        <a:t>谷和原御廟霊園　永代供養墓</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ja-JP" altLang="en-US" sz="1800" b="0" i="0" u="none" strike="noStrike">
                          <a:solidFill>
                            <a:srgbClr val="000000"/>
                          </a:solidFill>
                          <a:effectLst/>
                          <a:latin typeface="ＭＳ Ｐゴシック"/>
                        </a:rPr>
                        <a:t>市外</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ja-JP" altLang="en-US" sz="1800" b="0" i="0" u="none" strike="noStrike" dirty="0">
                          <a:solidFill>
                            <a:srgbClr val="000000"/>
                          </a:solidFill>
                          <a:effectLst/>
                          <a:latin typeface="ＭＳ Ｐゴシック"/>
                        </a:rPr>
                        <a:t>茨城県常総市坂手町</a:t>
                      </a:r>
                      <a:r>
                        <a:rPr lang="en-US" altLang="ja-JP" sz="1800" b="0" i="0" u="none" strike="noStrike" dirty="0">
                          <a:solidFill>
                            <a:srgbClr val="000000"/>
                          </a:solidFill>
                          <a:effectLst/>
                          <a:latin typeface="ＭＳ Ｐゴシック"/>
                        </a:rPr>
                        <a:t>1307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ja-JP" altLang="en-US" sz="1800" b="0" i="0" u="none" strike="noStrike">
                          <a:solidFill>
                            <a:srgbClr val="000000"/>
                          </a:solidFill>
                          <a:effectLst/>
                          <a:latin typeface="ＭＳ Ｐゴシック"/>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ja-JP" altLang="en-US" sz="1800" b="0" i="0" u="none" strike="noStrike" dirty="0">
                          <a:solidFill>
                            <a:srgbClr val="000000"/>
                          </a:solidFill>
                          <a:effectLst/>
                          <a:latin typeface="ＭＳ Ｐゴシック"/>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 xmlns:a16="http://schemas.microsoft.com/office/drawing/2014/main" val="10011"/>
                  </a:ext>
                </a:extLst>
              </a:tr>
              <a:tr h="333314">
                <a:tc>
                  <a:txBody>
                    <a:bodyPr/>
                    <a:lstStyle/>
                    <a:p>
                      <a:pPr algn="l" fontAlgn="b"/>
                      <a:r>
                        <a:rPr lang="en-US" altLang="ja-JP" sz="2400" b="0" i="0" u="none" strike="noStrike" dirty="0">
                          <a:solidFill>
                            <a:srgbClr val="000000"/>
                          </a:solidFill>
                          <a:effectLst/>
                          <a:latin typeface="ＭＳ Ｐゴシック"/>
                        </a:rPr>
                        <a:t>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ja-JP" altLang="en-US" sz="1200" b="0" i="0" u="none" strike="noStrike">
                          <a:solidFill>
                            <a:srgbClr val="000000"/>
                          </a:solidFill>
                          <a:effectLst/>
                          <a:latin typeface="ＭＳ Ｐゴシック"/>
                        </a:rPr>
                        <a:t>正覚寺墓苑</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ja-JP" altLang="en-US" sz="1800" b="0" i="0" u="none" strike="noStrike">
                          <a:solidFill>
                            <a:srgbClr val="000000"/>
                          </a:solidFill>
                          <a:effectLst/>
                          <a:latin typeface="ＭＳ Ｐゴシック"/>
                        </a:rPr>
                        <a:t>市外</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ja-JP" altLang="en-US" sz="1800" b="0" i="0" u="none" strike="noStrike">
                          <a:solidFill>
                            <a:srgbClr val="000000"/>
                          </a:solidFill>
                          <a:effectLst/>
                          <a:latin typeface="ＭＳ Ｐゴシック"/>
                        </a:rPr>
                        <a:t>茨城県つくばみらい市谷井田</a:t>
                      </a:r>
                      <a:r>
                        <a:rPr lang="en-US" altLang="ja-JP" sz="1800" b="0" i="0" u="none" strike="noStrike">
                          <a:solidFill>
                            <a:srgbClr val="000000"/>
                          </a:solidFill>
                          <a:effectLst/>
                          <a:latin typeface="ＭＳ Ｐゴシック"/>
                        </a:rPr>
                        <a:t>966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n-US" altLang="ja-JP" sz="1800" b="0" i="0" u="none" strike="noStrike" dirty="0">
                          <a:solidFill>
                            <a:srgbClr val="000000"/>
                          </a:solidFill>
                          <a:effectLst/>
                          <a:latin typeface="ＭＳ Ｐゴシック"/>
                        </a:rPr>
                        <a:t>250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ja-JP" altLang="en-US" sz="1800" b="0" i="0" u="none" strike="noStrike" dirty="0">
                          <a:solidFill>
                            <a:srgbClr val="000000"/>
                          </a:solidFill>
                          <a:effectLst/>
                          <a:latin typeface="ＭＳ Ｐゴシック"/>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 xmlns:a16="http://schemas.microsoft.com/office/drawing/2014/main" val="10012"/>
                  </a:ext>
                </a:extLst>
              </a:tr>
            </a:tbl>
          </a:graphicData>
        </a:graphic>
      </p:graphicFrame>
      <p:sp>
        <p:nvSpPr>
          <p:cNvPr id="3" name="スライド番号プレースホルダー 2"/>
          <p:cNvSpPr>
            <a:spLocks noGrp="1"/>
          </p:cNvSpPr>
          <p:nvPr>
            <p:ph type="sldNum" sz="quarter" idx="12"/>
          </p:nvPr>
        </p:nvSpPr>
        <p:spPr/>
        <p:txBody>
          <a:bodyPr/>
          <a:lstStyle/>
          <a:p>
            <a:fld id="{D235492C-57CB-1E43-8014-2539370A9343}" type="slidenum">
              <a:rPr kumimoji="1" lang="ja-JP" altLang="en-US" smtClean="0"/>
              <a:t>94</a:t>
            </a:fld>
            <a:endParaRPr kumimoji="1" lang="ja-JP" altLang="en-US"/>
          </a:p>
        </p:txBody>
      </p:sp>
    </p:spTree>
    <p:extLst>
      <p:ext uri="{BB962C8B-B14F-4D97-AF65-F5344CB8AC3E}">
        <p14:creationId xmlns:p14="http://schemas.microsoft.com/office/powerpoint/2010/main" val="12078603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r>
              <a:rPr lang="ja-JP" altLang="en-US" dirty="0" smtClean="0"/>
              <a:t>つくば市内の霊園</a:t>
            </a:r>
            <a:endParaRPr lang="en-US" altLang="ja-JP" dirty="0" smtClean="0"/>
          </a:p>
          <a:p>
            <a:r>
              <a:rPr kumimoji="1" lang="en-US" altLang="ja-JP" dirty="0" smtClean="0"/>
              <a:t>→</a:t>
            </a:r>
            <a:r>
              <a:rPr kumimoji="1" lang="ja-JP" altLang="en-US" dirty="0" smtClean="0"/>
              <a:t>つくば市外から入ってくる人もいるのでは？</a:t>
            </a:r>
            <a:endParaRPr kumimoji="1" lang="ja-JP" altLang="en-US" dirty="0"/>
          </a:p>
        </p:txBody>
      </p:sp>
      <p:sp>
        <p:nvSpPr>
          <p:cNvPr id="4" name="スライド番号プレースホルダー 3"/>
          <p:cNvSpPr>
            <a:spLocks noGrp="1"/>
          </p:cNvSpPr>
          <p:nvPr>
            <p:ph type="sldNum" sz="quarter" idx="12"/>
          </p:nvPr>
        </p:nvSpPr>
        <p:spPr/>
        <p:txBody>
          <a:bodyPr/>
          <a:lstStyle/>
          <a:p>
            <a:fld id="{D235492C-57CB-1E43-8014-2539370A9343}" type="slidenum">
              <a:rPr kumimoji="1" lang="ja-JP" altLang="en-US" smtClean="0"/>
              <a:t>95</a:t>
            </a:fld>
            <a:endParaRPr kumimoji="1" lang="ja-JP" altLang="en-US"/>
          </a:p>
        </p:txBody>
      </p:sp>
    </p:spTree>
    <p:extLst>
      <p:ext uri="{BB962C8B-B14F-4D97-AF65-F5344CB8AC3E}">
        <p14:creationId xmlns:p14="http://schemas.microsoft.com/office/powerpoint/2010/main" val="26421251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問題点</a:t>
            </a:r>
            <a:endParaRPr kumimoji="1" lang="ja-JP" altLang="en-US" dirty="0"/>
          </a:p>
        </p:txBody>
      </p:sp>
      <p:sp>
        <p:nvSpPr>
          <p:cNvPr id="3" name="コンテンツ プレースホルダー 2"/>
          <p:cNvSpPr>
            <a:spLocks noGrp="1"/>
          </p:cNvSpPr>
          <p:nvPr>
            <p:ph idx="1"/>
          </p:nvPr>
        </p:nvSpPr>
        <p:spPr/>
        <p:txBody>
          <a:bodyPr>
            <a:normAutofit fontScale="92500" lnSpcReduction="10000"/>
          </a:bodyPr>
          <a:lstStyle/>
          <a:p>
            <a:r>
              <a:rPr kumimoji="1" lang="ja-JP" altLang="en-US" dirty="0" smtClean="0"/>
              <a:t>台帳が電子化できてないのは、市の業務の中で、墓地の優先順位が低いから。</a:t>
            </a:r>
            <a:endParaRPr kumimoji="1" lang="en-US" altLang="ja-JP" dirty="0" smtClean="0"/>
          </a:p>
          <a:p>
            <a:pPr lvl="1"/>
            <a:r>
              <a:rPr lang="en-US" altLang="en-US" dirty="0" smtClean="0"/>
              <a:t>なぜ優先度が低いのか</a:t>
            </a:r>
            <a:endParaRPr lang="en-US" altLang="ja-JP" i="1" dirty="0" smtClean="0"/>
          </a:p>
          <a:p>
            <a:pPr lvl="1"/>
            <a:r>
              <a:rPr lang="ja-JP" altLang="en-US" i="1" dirty="0" smtClean="0"/>
              <a:t>ー都市にとって最後に必要なインフラが墓地であるー谷口守</a:t>
            </a:r>
            <a:r>
              <a:rPr lang="en-US" altLang="ja-JP" i="1" dirty="0" smtClean="0"/>
              <a:t>(2015.05)</a:t>
            </a:r>
          </a:p>
          <a:p>
            <a:r>
              <a:rPr lang="ja-JP" altLang="en-US" dirty="0" smtClean="0"/>
              <a:t>経営上の問題</a:t>
            </a:r>
            <a:endParaRPr lang="en-US" altLang="ja-JP" dirty="0" smtClean="0"/>
          </a:p>
          <a:p>
            <a:pPr lvl="1"/>
            <a:r>
              <a:rPr lang="ja-JP" altLang="en-US" dirty="0" smtClean="0"/>
              <a:t>管理費払ってくれないよ</a:t>
            </a:r>
            <a:endParaRPr lang="en-US" altLang="ja-JP" dirty="0" smtClean="0"/>
          </a:p>
          <a:p>
            <a:pPr lvl="1"/>
            <a:r>
              <a:rPr lang="ja-JP" altLang="en-US" dirty="0" smtClean="0"/>
              <a:t>どうやって経営を続けていこう</a:t>
            </a:r>
            <a:endParaRPr lang="en-US" altLang="ja-JP" dirty="0" smtClean="0"/>
          </a:p>
          <a:p>
            <a:r>
              <a:rPr lang="ja-JP" altLang="en-US" dirty="0" smtClean="0"/>
              <a:t>墓に対するポジティブ意識の無さ</a:t>
            </a:r>
            <a:endParaRPr lang="en-US" altLang="ja-JP" dirty="0" smtClean="0"/>
          </a:p>
          <a:p>
            <a:r>
              <a:rPr lang="ja-JP" altLang="en-US" dirty="0" smtClean="0"/>
              <a:t>都市計画に含まれていない</a:t>
            </a:r>
            <a:endParaRPr lang="en-US" altLang="ja-JP" dirty="0" smtClean="0"/>
          </a:p>
        </p:txBody>
      </p:sp>
      <p:sp>
        <p:nvSpPr>
          <p:cNvPr id="4" name="スライド番号プレースホルダー 3"/>
          <p:cNvSpPr>
            <a:spLocks noGrp="1"/>
          </p:cNvSpPr>
          <p:nvPr>
            <p:ph type="sldNum" sz="quarter" idx="12"/>
          </p:nvPr>
        </p:nvSpPr>
        <p:spPr/>
        <p:txBody>
          <a:bodyPr/>
          <a:lstStyle/>
          <a:p>
            <a:fld id="{61F6FC56-51BB-EE4A-AA11-EB67CBAEB284}" type="slidenum">
              <a:rPr kumimoji="1" lang="ja-JP" altLang="en-US" smtClean="0"/>
              <a:t>96</a:t>
            </a:fld>
            <a:endParaRPr kumimoji="1" lang="ja-JP" altLang="en-US"/>
          </a:p>
        </p:txBody>
      </p:sp>
    </p:spTree>
    <p:extLst>
      <p:ext uri="{BB962C8B-B14F-4D97-AF65-F5344CB8AC3E}">
        <p14:creationId xmlns:p14="http://schemas.microsoft.com/office/powerpoint/2010/main" val="40296837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頻度</a:t>
            </a:r>
            <a:r>
              <a:rPr kumimoji="1" lang="en-US" altLang="ja-JP" dirty="0" smtClean="0"/>
              <a:t>×</a:t>
            </a:r>
            <a:r>
              <a:rPr kumimoji="1" lang="ja-JP" altLang="en-US" dirty="0" smtClean="0"/>
              <a:t>認識</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1544295251"/>
              </p:ext>
            </p:extLst>
          </p:nvPr>
        </p:nvGraphicFramePr>
        <p:xfrm>
          <a:off x="457200" y="1600200"/>
          <a:ext cx="8229600" cy="5106777"/>
        </p:xfrm>
        <a:graphic>
          <a:graphicData uri="http://schemas.openxmlformats.org/drawingml/2006/chart">
            <c:chart xmlns:c="http://schemas.openxmlformats.org/drawingml/2006/chart" xmlns:r="http://schemas.openxmlformats.org/officeDocument/2006/relationships" r:id="rId2"/>
          </a:graphicData>
        </a:graphic>
      </p:graphicFrame>
      <p:sp>
        <p:nvSpPr>
          <p:cNvPr id="3" name="スライド番号プレースホルダー 2"/>
          <p:cNvSpPr>
            <a:spLocks noGrp="1"/>
          </p:cNvSpPr>
          <p:nvPr>
            <p:ph type="sldNum" sz="quarter" idx="12"/>
          </p:nvPr>
        </p:nvSpPr>
        <p:spPr/>
        <p:txBody>
          <a:bodyPr/>
          <a:lstStyle/>
          <a:p>
            <a:fld id="{61F6FC56-51BB-EE4A-AA11-EB67CBAEB284}" type="slidenum">
              <a:rPr kumimoji="1" lang="ja-JP" altLang="en-US" smtClean="0"/>
              <a:t>97</a:t>
            </a:fld>
            <a:endParaRPr kumimoji="1" lang="ja-JP" altLang="en-US"/>
          </a:p>
        </p:txBody>
      </p:sp>
    </p:spTree>
    <p:extLst>
      <p:ext uri="{BB962C8B-B14F-4D97-AF65-F5344CB8AC3E}">
        <p14:creationId xmlns:p14="http://schemas.microsoft.com/office/powerpoint/2010/main" val="3999685354"/>
      </p:ext>
    </p:extLst>
  </p:cSld>
  <p:clrMapOvr>
    <a:masterClrMapping/>
  </p:clrMapOvr>
  <mc:AlternateContent xmlns:mc="http://schemas.openxmlformats.org/markup-compatibility/2006">
    <mc:Choice xmlns:p14="http://schemas.microsoft.com/office/powerpoint/2010/main" Requires="p14">
      <p:transition spd="slow" p14:dur="2000" advTm="22344"/>
    </mc:Choice>
    <mc:Fallback>
      <p:transition xmlns:p14="http://schemas.microsoft.com/office/powerpoint/2010/main" spd="slow" advTm="22344"/>
    </mc:Fallback>
  </mc:AlternateContent>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図 4" descr="S_7D61602AF7E3532B7E6845EBE59EE97D.15052605.jpg"/>
          <p:cNvPicPr>
            <a:picLocks noChangeAspect="1"/>
          </p:cNvPicPr>
          <p:nvPr/>
        </p:nvPicPr>
        <p:blipFill rotWithShape="1">
          <a:blip r:embed="rId2">
            <a:extLst>
              <a:ext uri="{28A0092B-C50C-407E-A947-70E740481C1C}">
                <a14:useLocalDpi xmlns:a14="http://schemas.microsoft.com/office/drawing/2010/main" val="0"/>
              </a:ext>
            </a:extLst>
          </a:blip>
          <a:srcRect l="7090" t="16463" r="15306" b="8773"/>
          <a:stretch/>
        </p:blipFill>
        <p:spPr>
          <a:xfrm>
            <a:off x="2586816" y="1238713"/>
            <a:ext cx="3997806" cy="5127332"/>
          </a:xfrm>
          <a:prstGeom prst="rect">
            <a:avLst/>
          </a:prstGeom>
        </p:spPr>
      </p:pic>
      <p:sp>
        <p:nvSpPr>
          <p:cNvPr id="6" name="タイトル 1"/>
          <p:cNvSpPr>
            <a:spLocks noGrp="1"/>
          </p:cNvSpPr>
          <p:nvPr>
            <p:ph type="title"/>
          </p:nvPr>
        </p:nvSpPr>
        <p:spPr>
          <a:xfrm>
            <a:off x="457200" y="274638"/>
            <a:ext cx="8229600" cy="1143000"/>
          </a:xfrm>
        </p:spPr>
        <p:txBody>
          <a:bodyPr>
            <a:normAutofit/>
          </a:bodyPr>
          <a:lstStyle/>
          <a:p>
            <a:r>
              <a:rPr kumimoji="1" lang="ja-JP" altLang="en-US" dirty="0" smtClean="0"/>
              <a:t>土浦市営国分霊園</a:t>
            </a:r>
            <a:endParaRPr kumimoji="1" lang="ja-JP" altLang="en-US" dirty="0"/>
          </a:p>
        </p:txBody>
      </p:sp>
      <p:sp>
        <p:nvSpPr>
          <p:cNvPr id="7" name="テキスト ボックス 6"/>
          <p:cNvSpPr txBox="1"/>
          <p:nvPr/>
        </p:nvSpPr>
        <p:spPr>
          <a:xfrm>
            <a:off x="5750239" y="6462512"/>
            <a:ext cx="2689784" cy="369332"/>
          </a:xfrm>
          <a:prstGeom prst="rect">
            <a:avLst/>
          </a:prstGeom>
          <a:noFill/>
        </p:spPr>
        <p:txBody>
          <a:bodyPr wrap="none" rtlCol="0">
            <a:spAutoFit/>
          </a:bodyPr>
          <a:lstStyle/>
          <a:p>
            <a:r>
              <a:rPr kumimoji="1" lang="en-US" altLang="ja-JP" dirty="0" smtClean="0"/>
              <a:t>2015</a:t>
            </a:r>
            <a:r>
              <a:rPr kumimoji="1" lang="ja-JP" altLang="en-US" dirty="0" smtClean="0"/>
              <a:t>年</a:t>
            </a:r>
            <a:r>
              <a:rPr kumimoji="1" lang="en-US" altLang="ja-JP" dirty="0" smtClean="0"/>
              <a:t>5</a:t>
            </a:r>
            <a:r>
              <a:rPr kumimoji="1" lang="ja-JP" altLang="en-US" dirty="0" smtClean="0"/>
              <a:t>月</a:t>
            </a:r>
            <a:r>
              <a:rPr kumimoji="1" lang="en-US" altLang="ja-JP" dirty="0" smtClean="0"/>
              <a:t>24</a:t>
            </a:r>
            <a:r>
              <a:rPr kumimoji="1" lang="ja-JP" altLang="en-US" dirty="0" smtClean="0"/>
              <a:t>日</a:t>
            </a:r>
            <a:r>
              <a:rPr lang="en-US" altLang="en-US" dirty="0"/>
              <a:t> </a:t>
            </a:r>
            <a:r>
              <a:rPr lang="ja-JP" altLang="en-US" dirty="0" smtClean="0"/>
              <a:t>班員撮影</a:t>
            </a:r>
            <a:endParaRPr kumimoji="1" lang="ja-JP" altLang="en-US" dirty="0"/>
          </a:p>
        </p:txBody>
      </p:sp>
      <p:sp>
        <p:nvSpPr>
          <p:cNvPr id="2" name="スライド番号プレースホルダー 1"/>
          <p:cNvSpPr>
            <a:spLocks noGrp="1"/>
          </p:cNvSpPr>
          <p:nvPr>
            <p:ph type="sldNum" sz="quarter" idx="12"/>
          </p:nvPr>
        </p:nvSpPr>
        <p:spPr/>
        <p:txBody>
          <a:bodyPr/>
          <a:lstStyle/>
          <a:p>
            <a:fld id="{61F6FC56-51BB-EE4A-AA11-EB67CBAEB284}" type="slidenum">
              <a:rPr kumimoji="1" lang="ja-JP" altLang="en-US" smtClean="0"/>
              <a:t>98</a:t>
            </a:fld>
            <a:endParaRPr kumimoji="1" lang="ja-JP" altLang="en-US"/>
          </a:p>
        </p:txBody>
      </p:sp>
    </p:spTree>
    <p:extLst>
      <p:ext uri="{BB962C8B-B14F-4D97-AF65-F5344CB8AC3E}">
        <p14:creationId xmlns:p14="http://schemas.microsoft.com/office/powerpoint/2010/main" val="39525569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3.7"/>
</p:tagLst>
</file>

<file path=ppt/tags/tag10.xml><?xml version="1.0" encoding="utf-8"?>
<p:tagLst xmlns:a="http://schemas.openxmlformats.org/drawingml/2006/main" xmlns:r="http://schemas.openxmlformats.org/officeDocument/2006/relationships" xmlns:p="http://schemas.openxmlformats.org/presentationml/2006/main">
  <p:tag name="TIMING" val="|14.4"/>
</p:tagLst>
</file>

<file path=ppt/tags/tag11.xml><?xml version="1.0" encoding="utf-8"?>
<p:tagLst xmlns:a="http://schemas.openxmlformats.org/drawingml/2006/main" xmlns:r="http://schemas.openxmlformats.org/officeDocument/2006/relationships" xmlns:p="http://schemas.openxmlformats.org/presentationml/2006/main">
  <p:tag name="TIMING" val="|23.9"/>
</p:tagLst>
</file>

<file path=ppt/tags/tag12.xml><?xml version="1.0" encoding="utf-8"?>
<p:tagLst xmlns:a="http://schemas.openxmlformats.org/drawingml/2006/main" xmlns:r="http://schemas.openxmlformats.org/officeDocument/2006/relationships" xmlns:p="http://schemas.openxmlformats.org/presentationml/2006/main">
  <p:tag name="TIMING" val="|98.5"/>
</p:tagLst>
</file>

<file path=ppt/tags/tag13.xml><?xml version="1.0" encoding="utf-8"?>
<p:tagLst xmlns:a="http://schemas.openxmlformats.org/drawingml/2006/main" xmlns:r="http://schemas.openxmlformats.org/officeDocument/2006/relationships" xmlns:p="http://schemas.openxmlformats.org/presentationml/2006/main">
  <p:tag name="TIMING" val="|21.2|19.7|14.1|1.7"/>
</p:tagLst>
</file>

<file path=ppt/tags/tag14.xml><?xml version="1.0" encoding="utf-8"?>
<p:tagLst xmlns:a="http://schemas.openxmlformats.org/drawingml/2006/main" xmlns:r="http://schemas.openxmlformats.org/officeDocument/2006/relationships" xmlns:p="http://schemas.openxmlformats.org/presentationml/2006/main">
  <p:tag name="TIMING" val="|6|4.5|8.4"/>
</p:tagLst>
</file>

<file path=ppt/tags/tag15.xml><?xml version="1.0" encoding="utf-8"?>
<p:tagLst xmlns:a="http://schemas.openxmlformats.org/drawingml/2006/main" xmlns:r="http://schemas.openxmlformats.org/officeDocument/2006/relationships" xmlns:p="http://schemas.openxmlformats.org/presentationml/2006/main">
  <p:tag name="TIMING" val="|98.5"/>
</p:tagLst>
</file>

<file path=ppt/tags/tag16.xml><?xml version="1.0" encoding="utf-8"?>
<p:tagLst xmlns:a="http://schemas.openxmlformats.org/drawingml/2006/main" xmlns:r="http://schemas.openxmlformats.org/officeDocument/2006/relationships" xmlns:p="http://schemas.openxmlformats.org/presentationml/2006/main">
  <p:tag name="TIMING" val="|12.9|2.7"/>
</p:tagLst>
</file>

<file path=ppt/tags/tag17.xml><?xml version="1.0" encoding="utf-8"?>
<p:tagLst xmlns:a="http://schemas.openxmlformats.org/drawingml/2006/main" xmlns:r="http://schemas.openxmlformats.org/officeDocument/2006/relationships" xmlns:p="http://schemas.openxmlformats.org/presentationml/2006/main">
  <p:tag name="TIMING" val="|98.5"/>
</p:tagLst>
</file>

<file path=ppt/tags/tag18.xml><?xml version="1.0" encoding="utf-8"?>
<p:tagLst xmlns:a="http://schemas.openxmlformats.org/drawingml/2006/main" xmlns:r="http://schemas.openxmlformats.org/officeDocument/2006/relationships" xmlns:p="http://schemas.openxmlformats.org/presentationml/2006/main">
  <p:tag name="TIMING" val="|98.5"/>
</p:tagLst>
</file>

<file path=ppt/tags/tag19.xml><?xml version="1.0" encoding="utf-8"?>
<p:tagLst xmlns:a="http://schemas.openxmlformats.org/drawingml/2006/main" xmlns:r="http://schemas.openxmlformats.org/officeDocument/2006/relationships" xmlns:p="http://schemas.openxmlformats.org/presentationml/2006/main">
  <p:tag name="TIMING" val="|98.5"/>
</p:tagLst>
</file>

<file path=ppt/tags/tag2.xml><?xml version="1.0" encoding="utf-8"?>
<p:tagLst xmlns:a="http://schemas.openxmlformats.org/drawingml/2006/main" xmlns:r="http://schemas.openxmlformats.org/officeDocument/2006/relationships" xmlns:p="http://schemas.openxmlformats.org/presentationml/2006/main">
  <p:tag name="TIMING" val="|25.1"/>
</p:tagLst>
</file>

<file path=ppt/tags/tag20.xml><?xml version="1.0" encoding="utf-8"?>
<p:tagLst xmlns:a="http://schemas.openxmlformats.org/drawingml/2006/main" xmlns:r="http://schemas.openxmlformats.org/officeDocument/2006/relationships" xmlns:p="http://schemas.openxmlformats.org/presentationml/2006/main">
  <p:tag name="TIMING" val="|12.2|3.3"/>
</p:tagLst>
</file>

<file path=ppt/tags/tag21.xml><?xml version="1.0" encoding="utf-8"?>
<p:tagLst xmlns:a="http://schemas.openxmlformats.org/drawingml/2006/main" xmlns:r="http://schemas.openxmlformats.org/officeDocument/2006/relationships" xmlns:p="http://schemas.openxmlformats.org/presentationml/2006/main">
  <p:tag name="TIMING" val="|15.6"/>
</p:tagLst>
</file>

<file path=ppt/tags/tag22.xml><?xml version="1.0" encoding="utf-8"?>
<p:tagLst xmlns:a="http://schemas.openxmlformats.org/drawingml/2006/main" xmlns:r="http://schemas.openxmlformats.org/officeDocument/2006/relationships" xmlns:p="http://schemas.openxmlformats.org/presentationml/2006/main">
  <p:tag name="TIMING" val="|21.2|19.7|14.1|1.7"/>
</p:tagLst>
</file>

<file path=ppt/tags/tag3.xml><?xml version="1.0" encoding="utf-8"?>
<p:tagLst xmlns:a="http://schemas.openxmlformats.org/drawingml/2006/main" xmlns:r="http://schemas.openxmlformats.org/officeDocument/2006/relationships" xmlns:p="http://schemas.openxmlformats.org/presentationml/2006/main">
  <p:tag name="TIMING" val="|5.8"/>
</p:tagLst>
</file>

<file path=ppt/tags/tag4.xml><?xml version="1.0" encoding="utf-8"?>
<p:tagLst xmlns:a="http://schemas.openxmlformats.org/drawingml/2006/main" xmlns:r="http://schemas.openxmlformats.org/officeDocument/2006/relationships" xmlns:p="http://schemas.openxmlformats.org/presentationml/2006/main">
  <p:tag name="TIMING" val="|5.7"/>
</p:tagLst>
</file>

<file path=ppt/tags/tag5.xml><?xml version="1.0" encoding="utf-8"?>
<p:tagLst xmlns:a="http://schemas.openxmlformats.org/drawingml/2006/main" xmlns:r="http://schemas.openxmlformats.org/officeDocument/2006/relationships" xmlns:p="http://schemas.openxmlformats.org/presentationml/2006/main">
  <p:tag name="TIMING" val="|42.9"/>
</p:tagLst>
</file>

<file path=ppt/tags/tag6.xml><?xml version="1.0" encoding="utf-8"?>
<p:tagLst xmlns:a="http://schemas.openxmlformats.org/drawingml/2006/main" xmlns:r="http://schemas.openxmlformats.org/officeDocument/2006/relationships" xmlns:p="http://schemas.openxmlformats.org/presentationml/2006/main">
  <p:tag name="TIMING" val="|29.9"/>
</p:tagLst>
</file>

<file path=ppt/tags/tag7.xml><?xml version="1.0" encoding="utf-8"?>
<p:tagLst xmlns:a="http://schemas.openxmlformats.org/drawingml/2006/main" xmlns:r="http://schemas.openxmlformats.org/officeDocument/2006/relationships" xmlns:p="http://schemas.openxmlformats.org/presentationml/2006/main">
  <p:tag name="TIMING" val="|98.5"/>
</p:tagLst>
</file>

<file path=ppt/tags/tag8.xml><?xml version="1.0" encoding="utf-8"?>
<p:tagLst xmlns:a="http://schemas.openxmlformats.org/drawingml/2006/main" xmlns:r="http://schemas.openxmlformats.org/officeDocument/2006/relationships" xmlns:p="http://schemas.openxmlformats.org/presentationml/2006/main">
  <p:tag name="TIMING" val="|98.5"/>
</p:tagLst>
</file>

<file path=ppt/tags/tag9.xml><?xml version="1.0" encoding="utf-8"?>
<p:tagLst xmlns:a="http://schemas.openxmlformats.org/drawingml/2006/main" xmlns:r="http://schemas.openxmlformats.org/officeDocument/2006/relationships" xmlns:p="http://schemas.openxmlformats.org/presentationml/2006/main">
  <p:tag name="TIMING" val="|19.2"/>
</p:tagLst>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598</TotalTime>
  <Words>4416</Words>
  <Application>Microsoft Macintosh PowerPoint</Application>
  <PresentationFormat>画面に合わせる (4:3)</PresentationFormat>
  <Paragraphs>978</Paragraphs>
  <Slides>98</Slides>
  <Notes>59</Notes>
  <HiddenSlides>38</HiddenSlides>
  <MMClips>2</MMClips>
  <ScaleCrop>false</ScaleCrop>
  <HeadingPairs>
    <vt:vector size="4" baseType="variant">
      <vt:variant>
        <vt:lpstr>テーマ</vt:lpstr>
      </vt:variant>
      <vt:variant>
        <vt:i4>1</vt:i4>
      </vt:variant>
      <vt:variant>
        <vt:lpstr>スライド タイトル</vt:lpstr>
      </vt:variant>
      <vt:variant>
        <vt:i4>98</vt:i4>
      </vt:variant>
    </vt:vector>
  </HeadingPairs>
  <TitlesOfParts>
    <vt:vector size="99" baseType="lpstr">
      <vt:lpstr>ホワイト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つくば市未来構想</vt:lpstr>
      <vt:lpstr>PowerPoint プレゼンテーション</vt:lpstr>
      <vt:lpstr>問題提起</vt:lpstr>
      <vt:lpstr>調査内容</vt:lpstr>
      <vt:lpstr>墓　施太郎（４６）</vt:lpstr>
      <vt:lpstr>PowerPoint プレゼンテーション</vt:lpstr>
      <vt:lpstr>学生アンケート概要</vt:lpstr>
      <vt:lpstr>お墓参り経験の有無</vt:lpstr>
      <vt:lpstr>墓参りの頻度</vt:lpstr>
      <vt:lpstr>墓参りについての認識</vt:lpstr>
      <vt:lpstr>PowerPoint プレゼンテーション</vt:lpstr>
      <vt:lpstr>出身地域別比較</vt:lpstr>
      <vt:lpstr>PowerPoint プレゼンテーション</vt:lpstr>
      <vt:lpstr>出身地域×認識</vt:lpstr>
      <vt:lpstr>つくばに永住すると仮定した場合、 つくばにお墓が欲しいか？</vt:lpstr>
      <vt:lpstr>出身地域×つくばにお墓が欲しいかどうか</vt:lpstr>
      <vt:lpstr>PowerPoint プレゼンテーション</vt:lpstr>
      <vt:lpstr>PowerPoint プレゼンテーション</vt:lpstr>
      <vt:lpstr>A霊園(つくば市)</vt:lpstr>
      <vt:lpstr>PowerPoint プレゼンテーション</vt:lpstr>
      <vt:lpstr>PowerPoint プレゼンテーション</vt:lpstr>
      <vt:lpstr>需給予測</vt:lpstr>
      <vt:lpstr>需給予測-需要-</vt:lpstr>
      <vt:lpstr>PowerPoint プレゼンテーション</vt:lpstr>
      <vt:lpstr>需給予測-需要-</vt:lpstr>
      <vt:lpstr> 2035年までの累計墓地需要数（簡易予測式）</vt:lpstr>
      <vt:lpstr> 学生アンケートによる需要予測（2035年以降）</vt:lpstr>
      <vt:lpstr>需給予測-供給-</vt:lpstr>
      <vt:lpstr>　墓地の種類</vt:lpstr>
      <vt:lpstr>市役所でのヒアリング調査</vt:lpstr>
      <vt:lpstr>需給予測-供給-</vt:lpstr>
      <vt:lpstr>需給予測</vt:lpstr>
      <vt:lpstr>需給予測</vt:lpstr>
      <vt:lpstr>需給予測</vt:lpstr>
      <vt:lpstr>PowerPoint プレゼンテーション</vt:lpstr>
      <vt:lpstr>ここまでのまとめ</vt:lpstr>
      <vt:lpstr>(出身地≠つくば市)∩(つくばが好きな人) 墓参り頻度×つくばに墓がほしいか</vt:lpstr>
      <vt:lpstr>提案</vt:lpstr>
      <vt:lpstr>提案</vt:lpstr>
      <vt:lpstr>提案</vt:lpstr>
      <vt:lpstr>提案</vt:lpstr>
      <vt:lpstr>提案 –形-</vt:lpstr>
      <vt:lpstr>樹木葬とは</vt:lpstr>
      <vt:lpstr>PowerPoint プレゼンテーション</vt:lpstr>
      <vt:lpstr>こんな光景も</vt:lpstr>
      <vt:lpstr>提案 </vt:lpstr>
      <vt:lpstr>PowerPoint プレゼンテーション</vt:lpstr>
      <vt:lpstr>PowerPoint プレゼンテーション</vt:lpstr>
      <vt:lpstr>未来構想</vt:lpstr>
      <vt:lpstr>謝辞</vt:lpstr>
      <vt:lpstr>参考文献</vt:lpstr>
      <vt:lpstr>PowerPoint プレゼンテーション</vt:lpstr>
      <vt:lpstr>ご清聴ありがとうございました。</vt:lpstr>
      <vt:lpstr>質疑応答タイム</vt:lpstr>
      <vt:lpstr>問題点</vt:lpstr>
      <vt:lpstr>実習に至った背景</vt:lpstr>
      <vt:lpstr>PowerPoint プレゼンテーション</vt:lpstr>
      <vt:lpstr>A霊園</vt:lpstr>
      <vt:lpstr>霊園事業開始のキッカケ</vt:lpstr>
      <vt:lpstr>全体的な墓の現状</vt:lpstr>
      <vt:lpstr>A霊園来園者へのヒアリング</vt:lpstr>
      <vt:lpstr>なぜ、A霊園?</vt:lpstr>
      <vt:lpstr>法律上の規定</vt:lpstr>
      <vt:lpstr>PowerPoint プレゼンテーション</vt:lpstr>
      <vt:lpstr>法律</vt:lpstr>
      <vt:lpstr>つくばにある墓地</vt:lpstr>
      <vt:lpstr>　つくば市にある墓地</vt:lpstr>
      <vt:lpstr>墓の種類</vt:lpstr>
      <vt:lpstr>つくば市について</vt:lpstr>
      <vt:lpstr>公営墓地のメリット・デメリット （財）東京都公園協会</vt:lpstr>
      <vt:lpstr>公営墓地の倍率・価格に関して　参考：東京都霊園ガイド</vt:lpstr>
      <vt:lpstr>墓地費用（一般）</vt:lpstr>
      <vt:lpstr>寺院境内墓地</vt:lpstr>
      <vt:lpstr>権利・伝承</vt:lpstr>
      <vt:lpstr>特殊な例：多摩ニュータウン</vt:lpstr>
      <vt:lpstr>ニュータウン内の墓地</vt:lpstr>
      <vt:lpstr>全日本墓園協会方式</vt:lpstr>
      <vt:lpstr>大阪府方式</vt:lpstr>
      <vt:lpstr>墓地増加率による推定</vt:lpstr>
      <vt:lpstr>横浜市墓地需要推計の算定式</vt:lpstr>
      <vt:lpstr>福岡市需要予測</vt:lpstr>
      <vt:lpstr>簡易予測式（沖縄大学吉川博也教授の算出式）</vt:lpstr>
      <vt:lpstr>横田方式</vt:lpstr>
      <vt:lpstr>浦添市需要予測</vt:lpstr>
      <vt:lpstr>石垣市需要予測</vt:lpstr>
      <vt:lpstr>わかったこと</vt:lpstr>
      <vt:lpstr>Q つくば市近辺の墓地は？？ 空き区画は？ その墓地の需要はどの地域？</vt:lpstr>
      <vt:lpstr>PowerPoint プレゼンテーション</vt:lpstr>
      <vt:lpstr>問題点</vt:lpstr>
      <vt:lpstr>頻度×認識</vt:lpstr>
      <vt:lpstr>土浦市営国分霊園</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墓施太郎　素材集</dc:title>
  <dc:creator>星野 萌々子</dc:creator>
  <cp:lastModifiedBy>星野 萌々子</cp:lastModifiedBy>
  <cp:revision>63</cp:revision>
  <dcterms:created xsi:type="dcterms:W3CDTF">2015-06-18T12:11:43Z</dcterms:created>
  <dcterms:modified xsi:type="dcterms:W3CDTF">2015-06-23T07:35:55Z</dcterms:modified>
</cp:coreProperties>
</file>