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0"/>
  </p:notesMasterIdLst>
  <p:handoutMasterIdLst>
    <p:handoutMasterId r:id="rId41"/>
  </p:handoutMasterIdLst>
  <p:sldIdLst>
    <p:sldId id="459" r:id="rId2"/>
    <p:sldId id="516" r:id="rId3"/>
    <p:sldId id="477" r:id="rId4"/>
    <p:sldId id="435" r:id="rId5"/>
    <p:sldId id="480" r:id="rId6"/>
    <p:sldId id="479" r:id="rId7"/>
    <p:sldId id="481" r:id="rId8"/>
    <p:sldId id="424" r:id="rId9"/>
    <p:sldId id="526" r:id="rId10"/>
    <p:sldId id="527" r:id="rId11"/>
    <p:sldId id="528" r:id="rId12"/>
    <p:sldId id="529" r:id="rId13"/>
    <p:sldId id="429" r:id="rId14"/>
    <p:sldId id="434" r:id="rId15"/>
    <p:sldId id="524" r:id="rId16"/>
    <p:sldId id="465" r:id="rId17"/>
    <p:sldId id="519" r:id="rId18"/>
    <p:sldId id="520" r:id="rId19"/>
    <p:sldId id="511" r:id="rId20"/>
    <p:sldId id="517" r:id="rId21"/>
    <p:sldId id="504" r:id="rId22"/>
    <p:sldId id="503" r:id="rId23"/>
    <p:sldId id="464" r:id="rId24"/>
    <p:sldId id="445" r:id="rId25"/>
    <p:sldId id="512" r:id="rId26"/>
    <p:sldId id="521" r:id="rId27"/>
    <p:sldId id="518" r:id="rId28"/>
    <p:sldId id="531" r:id="rId29"/>
    <p:sldId id="530" r:id="rId30"/>
    <p:sldId id="535" r:id="rId31"/>
    <p:sldId id="536" r:id="rId32"/>
    <p:sldId id="537" r:id="rId33"/>
    <p:sldId id="533" r:id="rId34"/>
    <p:sldId id="483" r:id="rId35"/>
    <p:sldId id="457" r:id="rId36"/>
    <p:sldId id="538" r:id="rId37"/>
    <p:sldId id="426" r:id="rId38"/>
    <p:sldId id="539" r:id="rId3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admin" initials="w" lastIdx="1" clrIdx="0">
    <p:extLst/>
  </p:cmAuthor>
  <p:cmAuthor id="2" name="Mitsuyo Ohar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A7D"/>
    <a:srgbClr val="F14123"/>
    <a:srgbClr val="5ECCF4"/>
    <a:srgbClr val="3266FF"/>
    <a:srgbClr val="FFE7F1"/>
    <a:srgbClr val="FFC8E5"/>
    <a:srgbClr val="FF62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3857" autoAdjust="0"/>
  </p:normalViewPr>
  <p:slideViewPr>
    <p:cSldViewPr snapToGrid="0" snapToObjects="1">
      <p:cViewPr varScale="1">
        <p:scale>
          <a:sx n="102" d="100"/>
          <a:sy n="102" d="100"/>
        </p:scale>
        <p:origin x="-104" y="-952"/>
      </p:cViewPr>
      <p:guideLst>
        <p:guide orient="horz" pos="2160"/>
        <p:guide pos="2880"/>
      </p:guideLst>
    </p:cSldViewPr>
  </p:slideViewPr>
  <p:outlineViewPr>
    <p:cViewPr>
      <p:scale>
        <a:sx n="33" d="100"/>
        <a:sy n="33" d="100"/>
      </p:scale>
      <p:origin x="0" y="48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P%20UFD%20U3:&#39640;&#40802;&#21270;&#29575;&#25512;&#31227;.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12502;&#12483;&#12463;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P%20UFD%20U3:&#12459;&#12473;&#12511;&#31569;&#27874;&#24215;.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SP%20UFD%20U3:&#12459;&#12473;&#12511;&#31569;&#27874;&#242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ja-JP" altLang="en-US" sz="2400"/>
              <a:t>高齢化率の推移</a:t>
            </a:r>
          </a:p>
        </c:rich>
      </c:tx>
      <c:layout>
        <c:manualLayout>
          <c:xMode val="edge"/>
          <c:yMode val="edge"/>
          <c:x val="0.350764436350919"/>
          <c:y val="0.0270958136676948"/>
        </c:manualLayout>
      </c:layout>
      <c:overlay val="0"/>
    </c:title>
    <c:autoTitleDeleted val="0"/>
    <c:plotArea>
      <c:layout>
        <c:manualLayout>
          <c:layoutTarget val="inner"/>
          <c:xMode val="edge"/>
          <c:yMode val="edge"/>
          <c:x val="0.0798248654321135"/>
          <c:y val="0.175738634121611"/>
          <c:w val="0.920175074838898"/>
          <c:h val="0.641653857332482"/>
        </c:manualLayout>
      </c:layout>
      <c:lineChart>
        <c:grouping val="standard"/>
        <c:varyColors val="0"/>
        <c:ser>
          <c:idx val="0"/>
          <c:order val="0"/>
          <c:tx>
            <c:strRef>
              <c:f>Sheet1!$A$3</c:f>
              <c:strCache>
                <c:ptCount val="1"/>
                <c:pt idx="0">
                  <c:v>つくば市平均</c:v>
                </c:pt>
              </c:strCache>
            </c:strRef>
          </c:tx>
          <c:spPr>
            <a:ln>
              <a:solidFill>
                <a:srgbClr val="3366FF"/>
              </a:solidFill>
            </a:ln>
          </c:spPr>
          <c:marker>
            <c:symbol val="none"/>
          </c:marker>
          <c:cat>
            <c:strRef>
              <c:f>Sheet1!$B$2:$J$2</c:f>
              <c:strCache>
                <c:ptCount val="9"/>
                <c:pt idx="0">
                  <c:v>H18</c:v>
                </c:pt>
                <c:pt idx="1">
                  <c:v>H19</c:v>
                </c:pt>
                <c:pt idx="2">
                  <c:v>H20</c:v>
                </c:pt>
                <c:pt idx="3">
                  <c:v>H21</c:v>
                </c:pt>
                <c:pt idx="4">
                  <c:v>H22</c:v>
                </c:pt>
                <c:pt idx="5">
                  <c:v>H23</c:v>
                </c:pt>
                <c:pt idx="6">
                  <c:v>H24</c:v>
                </c:pt>
                <c:pt idx="7">
                  <c:v>H25</c:v>
                </c:pt>
                <c:pt idx="8">
                  <c:v>H26</c:v>
                </c:pt>
              </c:strCache>
            </c:strRef>
          </c:cat>
          <c:val>
            <c:numRef>
              <c:f>Sheet1!$B$3:$J$3</c:f>
              <c:numCache>
                <c:formatCode>General</c:formatCode>
                <c:ptCount val="9"/>
                <c:pt idx="0">
                  <c:v>14.8</c:v>
                </c:pt>
                <c:pt idx="1">
                  <c:v>15.1</c:v>
                </c:pt>
                <c:pt idx="2">
                  <c:v>15.5</c:v>
                </c:pt>
                <c:pt idx="3">
                  <c:v>15.9</c:v>
                </c:pt>
                <c:pt idx="4">
                  <c:v>16.1</c:v>
                </c:pt>
                <c:pt idx="5">
                  <c:v>16.3</c:v>
                </c:pt>
                <c:pt idx="6">
                  <c:v>16.9</c:v>
                </c:pt>
                <c:pt idx="7">
                  <c:v>17.5</c:v>
                </c:pt>
                <c:pt idx="8">
                  <c:v>18.1</c:v>
                </c:pt>
              </c:numCache>
            </c:numRef>
          </c:val>
          <c:smooth val="0"/>
        </c:ser>
        <c:ser>
          <c:idx val="1"/>
          <c:order val="1"/>
          <c:tx>
            <c:strRef>
              <c:f>Sheet1!$A$4</c:f>
              <c:strCache>
                <c:ptCount val="1"/>
                <c:pt idx="0">
                  <c:v>全国平均</c:v>
                </c:pt>
              </c:strCache>
            </c:strRef>
          </c:tx>
          <c:spPr>
            <a:ln>
              <a:solidFill>
                <a:schemeClr val="accent2"/>
              </a:solidFill>
            </a:ln>
          </c:spPr>
          <c:marker>
            <c:symbol val="none"/>
          </c:marker>
          <c:cat>
            <c:strRef>
              <c:f>Sheet1!$B$2:$J$2</c:f>
              <c:strCache>
                <c:ptCount val="9"/>
                <c:pt idx="0">
                  <c:v>H18</c:v>
                </c:pt>
                <c:pt idx="1">
                  <c:v>H19</c:v>
                </c:pt>
                <c:pt idx="2">
                  <c:v>H20</c:v>
                </c:pt>
                <c:pt idx="3">
                  <c:v>H21</c:v>
                </c:pt>
                <c:pt idx="4">
                  <c:v>H22</c:v>
                </c:pt>
                <c:pt idx="5">
                  <c:v>H23</c:v>
                </c:pt>
                <c:pt idx="6">
                  <c:v>H24</c:v>
                </c:pt>
                <c:pt idx="7">
                  <c:v>H25</c:v>
                </c:pt>
                <c:pt idx="8">
                  <c:v>H26</c:v>
                </c:pt>
              </c:strCache>
            </c:strRef>
          </c:cat>
          <c:val>
            <c:numRef>
              <c:f>Sheet1!$B$4:$J$4</c:f>
              <c:numCache>
                <c:formatCode>General</c:formatCode>
                <c:ptCount val="9"/>
                <c:pt idx="0">
                  <c:v>20.8</c:v>
                </c:pt>
                <c:pt idx="1">
                  <c:v>21.5</c:v>
                </c:pt>
                <c:pt idx="2">
                  <c:v>22.1</c:v>
                </c:pt>
                <c:pt idx="3">
                  <c:v>22.7</c:v>
                </c:pt>
                <c:pt idx="4">
                  <c:v>23.1</c:v>
                </c:pt>
                <c:pt idx="5">
                  <c:v>23.3</c:v>
                </c:pt>
                <c:pt idx="6">
                  <c:v>24.1</c:v>
                </c:pt>
              </c:numCache>
            </c:numRef>
          </c:val>
          <c:smooth val="0"/>
        </c:ser>
        <c:ser>
          <c:idx val="2"/>
          <c:order val="2"/>
          <c:tx>
            <c:strRef>
              <c:f>Sheet1!$A$5</c:f>
              <c:strCache>
                <c:ptCount val="1"/>
                <c:pt idx="0">
                  <c:v>筑波地区</c:v>
                </c:pt>
              </c:strCache>
            </c:strRef>
          </c:tx>
          <c:spPr>
            <a:ln>
              <a:solidFill>
                <a:schemeClr val="accent6"/>
              </a:solidFill>
            </a:ln>
          </c:spPr>
          <c:marker>
            <c:symbol val="none"/>
          </c:marker>
          <c:cat>
            <c:strRef>
              <c:f>Sheet1!$B$2:$J$2</c:f>
              <c:strCache>
                <c:ptCount val="9"/>
                <c:pt idx="0">
                  <c:v>H18</c:v>
                </c:pt>
                <c:pt idx="1">
                  <c:v>H19</c:v>
                </c:pt>
                <c:pt idx="2">
                  <c:v>H20</c:v>
                </c:pt>
                <c:pt idx="3">
                  <c:v>H21</c:v>
                </c:pt>
                <c:pt idx="4">
                  <c:v>H22</c:v>
                </c:pt>
                <c:pt idx="5">
                  <c:v>H23</c:v>
                </c:pt>
                <c:pt idx="6">
                  <c:v>H24</c:v>
                </c:pt>
                <c:pt idx="7">
                  <c:v>H25</c:v>
                </c:pt>
                <c:pt idx="8">
                  <c:v>H26</c:v>
                </c:pt>
              </c:strCache>
            </c:strRef>
          </c:cat>
          <c:val>
            <c:numRef>
              <c:f>Sheet1!$B$5:$J$5</c:f>
              <c:numCache>
                <c:formatCode>General</c:formatCode>
                <c:ptCount val="9"/>
                <c:pt idx="0">
                  <c:v>26.4</c:v>
                </c:pt>
                <c:pt idx="1">
                  <c:v>26.9</c:v>
                </c:pt>
                <c:pt idx="2">
                  <c:v>27.3</c:v>
                </c:pt>
                <c:pt idx="3">
                  <c:v>27.8</c:v>
                </c:pt>
                <c:pt idx="4">
                  <c:v>28.2</c:v>
                </c:pt>
                <c:pt idx="5">
                  <c:v>28.2</c:v>
                </c:pt>
                <c:pt idx="6">
                  <c:v>29.1</c:v>
                </c:pt>
                <c:pt idx="7">
                  <c:v>30.5</c:v>
                </c:pt>
                <c:pt idx="8">
                  <c:v>31.5</c:v>
                </c:pt>
              </c:numCache>
            </c:numRef>
          </c:val>
          <c:smooth val="0"/>
        </c:ser>
        <c:ser>
          <c:idx val="3"/>
          <c:order val="3"/>
          <c:tx>
            <c:strRef>
              <c:f>Sheet1!$A$6</c:f>
              <c:strCache>
                <c:ptCount val="1"/>
                <c:pt idx="0">
                  <c:v>茎崎地区</c:v>
                </c:pt>
              </c:strCache>
            </c:strRef>
          </c:tx>
          <c:spPr>
            <a:ln>
              <a:solidFill>
                <a:srgbClr val="660066"/>
              </a:solidFill>
            </a:ln>
          </c:spPr>
          <c:marker>
            <c:symbol val="none"/>
          </c:marker>
          <c:cat>
            <c:strRef>
              <c:f>Sheet1!$B$2:$J$2</c:f>
              <c:strCache>
                <c:ptCount val="9"/>
                <c:pt idx="0">
                  <c:v>H18</c:v>
                </c:pt>
                <c:pt idx="1">
                  <c:v>H19</c:v>
                </c:pt>
                <c:pt idx="2">
                  <c:v>H20</c:v>
                </c:pt>
                <c:pt idx="3">
                  <c:v>H21</c:v>
                </c:pt>
                <c:pt idx="4">
                  <c:v>H22</c:v>
                </c:pt>
                <c:pt idx="5">
                  <c:v>H23</c:v>
                </c:pt>
                <c:pt idx="6">
                  <c:v>H24</c:v>
                </c:pt>
                <c:pt idx="7">
                  <c:v>H25</c:v>
                </c:pt>
                <c:pt idx="8">
                  <c:v>H26</c:v>
                </c:pt>
              </c:strCache>
            </c:strRef>
          </c:cat>
          <c:val>
            <c:numRef>
              <c:f>Sheet1!$B$6:$J$6</c:f>
              <c:numCache>
                <c:formatCode>General</c:formatCode>
                <c:ptCount val="9"/>
                <c:pt idx="0">
                  <c:v>19.1</c:v>
                </c:pt>
                <c:pt idx="1">
                  <c:v>20.6</c:v>
                </c:pt>
                <c:pt idx="2">
                  <c:v>22.3</c:v>
                </c:pt>
                <c:pt idx="3">
                  <c:v>23.9</c:v>
                </c:pt>
                <c:pt idx="4">
                  <c:v>24.9</c:v>
                </c:pt>
                <c:pt idx="5">
                  <c:v>26.2</c:v>
                </c:pt>
                <c:pt idx="6">
                  <c:v>28.0</c:v>
                </c:pt>
                <c:pt idx="7">
                  <c:v>30.0</c:v>
                </c:pt>
                <c:pt idx="8">
                  <c:v>31.9</c:v>
                </c:pt>
              </c:numCache>
            </c:numRef>
          </c:val>
          <c:smooth val="0"/>
        </c:ser>
        <c:dLbls>
          <c:showLegendKey val="0"/>
          <c:showVal val="0"/>
          <c:showCatName val="0"/>
          <c:showSerName val="0"/>
          <c:showPercent val="0"/>
          <c:showBubbleSize val="0"/>
        </c:dLbls>
        <c:marker val="1"/>
        <c:smooth val="0"/>
        <c:axId val="674360616"/>
        <c:axId val="674363736"/>
      </c:lineChart>
      <c:catAx>
        <c:axId val="674360616"/>
        <c:scaling>
          <c:orientation val="minMax"/>
        </c:scaling>
        <c:delete val="0"/>
        <c:axPos val="b"/>
        <c:majorTickMark val="none"/>
        <c:minorTickMark val="none"/>
        <c:tickLblPos val="nextTo"/>
        <c:txPr>
          <a:bodyPr/>
          <a:lstStyle/>
          <a:p>
            <a:pPr>
              <a:defRPr sz="2000"/>
            </a:pPr>
            <a:endParaRPr lang="ja-JP"/>
          </a:p>
        </c:txPr>
        <c:crossAx val="674363736"/>
        <c:crosses val="autoZero"/>
        <c:auto val="1"/>
        <c:lblAlgn val="ctr"/>
        <c:lblOffset val="100"/>
        <c:noMultiLvlLbl val="0"/>
      </c:catAx>
      <c:valAx>
        <c:axId val="674363736"/>
        <c:scaling>
          <c:orientation val="minMax"/>
        </c:scaling>
        <c:delete val="0"/>
        <c:axPos val="l"/>
        <c:majorGridlines/>
        <c:numFmt formatCode="General" sourceLinked="1"/>
        <c:majorTickMark val="none"/>
        <c:minorTickMark val="none"/>
        <c:tickLblPos val="nextTo"/>
        <c:spPr>
          <a:ln w="6350">
            <a:noFill/>
          </a:ln>
        </c:spPr>
        <c:txPr>
          <a:bodyPr/>
          <a:lstStyle/>
          <a:p>
            <a:pPr>
              <a:defRPr sz="2000"/>
            </a:pPr>
            <a:endParaRPr lang="ja-JP"/>
          </a:p>
        </c:txPr>
        <c:crossAx val="674360616"/>
        <c:crosses val="autoZero"/>
        <c:crossBetween val="between"/>
      </c:valAx>
    </c:plotArea>
    <c:legend>
      <c:legendPos val="b"/>
      <c:layout>
        <c:manualLayout>
          <c:xMode val="edge"/>
          <c:yMode val="edge"/>
          <c:x val="0.0993112235225811"/>
          <c:y val="0.923277922362057"/>
          <c:w val="0.812157670196518"/>
          <c:h val="0.0668690544860543"/>
        </c:manualLayout>
      </c:layout>
      <c:overlay val="0"/>
      <c:txPr>
        <a:bodyPr/>
        <a:lstStyle/>
        <a:p>
          <a:pPr>
            <a:defRPr sz="1600"/>
          </a:pPr>
          <a:endParaRPr lang="ja-JP"/>
        </a:p>
      </c:txPr>
    </c:legend>
    <c:plotVisOnly val="1"/>
    <c:dispBlanksAs val="gap"/>
    <c:showDLblsOverMax val="0"/>
  </c:chart>
  <c:spPr>
    <a:solidFill>
      <a:schemeClr val="bg1"/>
    </a:solidFill>
    <a:ln>
      <a:solidFill>
        <a:srgbClr val="000000"/>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Sheet1!$M$28</c:f>
              <c:strCache>
                <c:ptCount val="1"/>
                <c:pt idx="0">
                  <c:v>特に不便は感じない</c:v>
                </c:pt>
              </c:strCache>
            </c:strRef>
          </c:tx>
          <c:invertIfNegative val="0"/>
          <c:dLbls>
            <c:spPr>
              <a:noFill/>
              <a:ln>
                <a:noFill/>
              </a:ln>
              <a:effectLst/>
            </c:spPr>
            <c:txPr>
              <a:bodyPr/>
              <a:lstStyle/>
              <a:p>
                <a:pPr>
                  <a:defRPr sz="24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Sheet1!$N$27:$O$27</c:f>
              <c:strCache>
                <c:ptCount val="2"/>
                <c:pt idx="0">
                  <c:v>60〜69歳</c:v>
                </c:pt>
                <c:pt idx="1">
                  <c:v>70歳以上</c:v>
                </c:pt>
              </c:strCache>
            </c:strRef>
          </c:cat>
          <c:val>
            <c:numRef>
              <c:f>Sheet1!$N$28:$O$28</c:f>
              <c:numCache>
                <c:formatCode>General</c:formatCode>
                <c:ptCount val="2"/>
                <c:pt idx="0">
                  <c:v>56.6</c:v>
                </c:pt>
                <c:pt idx="1">
                  <c:v>46.8</c:v>
                </c:pt>
              </c:numCache>
            </c:numRef>
          </c:val>
        </c:ser>
        <c:ser>
          <c:idx val="1"/>
          <c:order val="1"/>
          <c:tx>
            <c:strRef>
              <c:f>Sheet1!$M$29</c:f>
              <c:strCache>
                <c:ptCount val="1"/>
                <c:pt idx="0">
                  <c:v>たまに不便を感じる</c:v>
                </c:pt>
              </c:strCache>
            </c:strRef>
          </c:tx>
          <c:invertIfNegative val="0"/>
          <c:dLbls>
            <c:spPr>
              <a:noFill/>
              <a:ln>
                <a:noFill/>
              </a:ln>
              <a:effectLst/>
            </c:spPr>
            <c:txPr>
              <a:bodyPr/>
              <a:lstStyle/>
              <a:p>
                <a:pPr>
                  <a:defRPr sz="24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Sheet1!$N$27:$O$27</c:f>
              <c:strCache>
                <c:ptCount val="2"/>
                <c:pt idx="0">
                  <c:v>60〜69歳</c:v>
                </c:pt>
                <c:pt idx="1">
                  <c:v>70歳以上</c:v>
                </c:pt>
              </c:strCache>
            </c:strRef>
          </c:cat>
          <c:val>
            <c:numRef>
              <c:f>Sheet1!$N$29:$O$29</c:f>
              <c:numCache>
                <c:formatCode>General</c:formatCode>
                <c:ptCount val="2"/>
                <c:pt idx="0">
                  <c:v>29.8</c:v>
                </c:pt>
                <c:pt idx="1">
                  <c:v>29.6</c:v>
                </c:pt>
              </c:numCache>
            </c:numRef>
          </c:val>
        </c:ser>
        <c:ser>
          <c:idx val="2"/>
          <c:order val="2"/>
          <c:tx>
            <c:strRef>
              <c:f>Sheet1!$M$30</c:f>
              <c:strCache>
                <c:ptCount val="1"/>
                <c:pt idx="0">
                  <c:v>よく不便に感じる</c:v>
                </c:pt>
              </c:strCache>
            </c:strRef>
          </c:tx>
          <c:invertIfNegative val="0"/>
          <c:dLbls>
            <c:spPr>
              <a:noFill/>
              <a:ln>
                <a:noFill/>
              </a:ln>
              <a:effectLst/>
            </c:spPr>
            <c:txPr>
              <a:bodyPr/>
              <a:lstStyle/>
              <a:p>
                <a:pPr>
                  <a:defRPr sz="24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Sheet1!$N$27:$O$27</c:f>
              <c:strCache>
                <c:ptCount val="2"/>
                <c:pt idx="0">
                  <c:v>60〜69歳</c:v>
                </c:pt>
                <c:pt idx="1">
                  <c:v>70歳以上</c:v>
                </c:pt>
              </c:strCache>
            </c:strRef>
          </c:cat>
          <c:val>
            <c:numRef>
              <c:f>Sheet1!$N$30:$O$30</c:f>
              <c:numCache>
                <c:formatCode>General</c:formatCode>
                <c:ptCount val="2"/>
                <c:pt idx="0">
                  <c:v>13.6</c:v>
                </c:pt>
                <c:pt idx="1">
                  <c:v>23.7</c:v>
                </c:pt>
              </c:numCache>
            </c:numRef>
          </c:val>
        </c:ser>
        <c:dLbls>
          <c:showLegendKey val="0"/>
          <c:showVal val="0"/>
          <c:showCatName val="0"/>
          <c:showSerName val="0"/>
          <c:showPercent val="0"/>
          <c:showBubbleSize val="0"/>
        </c:dLbls>
        <c:gapWidth val="150"/>
        <c:overlap val="100"/>
        <c:axId val="601952744"/>
        <c:axId val="673156808"/>
      </c:barChart>
      <c:catAx>
        <c:axId val="601952744"/>
        <c:scaling>
          <c:orientation val="minMax"/>
        </c:scaling>
        <c:delete val="0"/>
        <c:axPos val="b"/>
        <c:numFmt formatCode="General" sourceLinked="0"/>
        <c:majorTickMark val="out"/>
        <c:minorTickMark val="none"/>
        <c:tickLblPos val="nextTo"/>
        <c:txPr>
          <a:bodyPr/>
          <a:lstStyle/>
          <a:p>
            <a:pPr>
              <a:defRPr sz="2400"/>
            </a:pPr>
            <a:endParaRPr lang="ja-JP"/>
          </a:p>
        </c:txPr>
        <c:crossAx val="673156808"/>
        <c:crosses val="autoZero"/>
        <c:auto val="1"/>
        <c:lblAlgn val="ctr"/>
        <c:lblOffset val="100"/>
        <c:noMultiLvlLbl val="0"/>
      </c:catAx>
      <c:valAx>
        <c:axId val="673156808"/>
        <c:scaling>
          <c:orientation val="minMax"/>
        </c:scaling>
        <c:delete val="1"/>
        <c:axPos val="l"/>
        <c:majorGridlines/>
        <c:numFmt formatCode="0%" sourceLinked="1"/>
        <c:majorTickMark val="out"/>
        <c:minorTickMark val="none"/>
        <c:tickLblPos val="nextTo"/>
        <c:crossAx val="601952744"/>
        <c:crosses val="autoZero"/>
        <c:crossBetween val="between"/>
      </c:valAx>
    </c:plotArea>
    <c:legend>
      <c:legendPos val="r"/>
      <c:layout>
        <c:manualLayout>
          <c:xMode val="edge"/>
          <c:yMode val="edge"/>
          <c:x val="0.615217758420051"/>
          <c:y val="0.0500383680777593"/>
          <c:w val="0.36445342700595"/>
          <c:h val="0.72379972633853"/>
        </c:manualLayout>
      </c:layout>
      <c:overlay val="0"/>
      <c:txPr>
        <a:bodyPr/>
        <a:lstStyle/>
        <a:p>
          <a:pPr>
            <a:defRPr sz="24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ja-JP" altLang="en-US" sz="2400"/>
              <a:t>来店者層</a:t>
            </a:r>
          </a:p>
        </c:rich>
      </c:tx>
      <c:layout>
        <c:manualLayout>
          <c:xMode val="edge"/>
          <c:yMode val="edge"/>
          <c:x val="0.362041631893343"/>
          <c:y val="0.0346363902956515"/>
        </c:manualLayout>
      </c:layout>
      <c:overlay val="0"/>
    </c:title>
    <c:autoTitleDeleted val="0"/>
    <c:plotArea>
      <c:layout>
        <c:manualLayout>
          <c:layoutTarget val="inner"/>
          <c:xMode val="edge"/>
          <c:yMode val="edge"/>
          <c:x val="0.127013276611307"/>
          <c:y val="0.168679979150598"/>
          <c:w val="0.875992169973167"/>
          <c:h val="0.665848578922064"/>
        </c:manualLayout>
      </c:layout>
      <c:barChart>
        <c:barDir val="col"/>
        <c:grouping val="clustered"/>
        <c:varyColors val="0"/>
        <c:ser>
          <c:idx val="0"/>
          <c:order val="0"/>
          <c:invertIfNegative val="0"/>
          <c:cat>
            <c:strRef>
              <c:f>Sheet1!$B$3:$B$6</c:f>
              <c:strCache>
                <c:ptCount val="4"/>
                <c:pt idx="0">
                  <c:v>0〜20</c:v>
                </c:pt>
                <c:pt idx="1">
                  <c:v>20〜40</c:v>
                </c:pt>
                <c:pt idx="2">
                  <c:v>40〜60</c:v>
                </c:pt>
                <c:pt idx="3">
                  <c:v>60〜</c:v>
                </c:pt>
              </c:strCache>
            </c:strRef>
          </c:cat>
          <c:val>
            <c:numRef>
              <c:f>Sheet1!$C$3:$C$6</c:f>
              <c:numCache>
                <c:formatCode>General</c:formatCode>
                <c:ptCount val="4"/>
                <c:pt idx="0">
                  <c:v>5.0</c:v>
                </c:pt>
                <c:pt idx="1">
                  <c:v>6.0</c:v>
                </c:pt>
                <c:pt idx="2">
                  <c:v>10.0</c:v>
                </c:pt>
                <c:pt idx="3">
                  <c:v>21.0</c:v>
                </c:pt>
              </c:numCache>
            </c:numRef>
          </c:val>
        </c:ser>
        <c:dLbls>
          <c:showLegendKey val="0"/>
          <c:showVal val="0"/>
          <c:showCatName val="0"/>
          <c:showSerName val="0"/>
          <c:showPercent val="0"/>
          <c:showBubbleSize val="0"/>
        </c:dLbls>
        <c:gapWidth val="150"/>
        <c:axId val="784252536"/>
        <c:axId val="784255608"/>
      </c:barChart>
      <c:catAx>
        <c:axId val="784252536"/>
        <c:scaling>
          <c:orientation val="minMax"/>
        </c:scaling>
        <c:delete val="0"/>
        <c:axPos val="b"/>
        <c:majorTickMark val="none"/>
        <c:minorTickMark val="none"/>
        <c:tickLblPos val="nextTo"/>
        <c:spPr>
          <a:solidFill>
            <a:srgbClr val="FFFFFF"/>
          </a:solidFill>
        </c:spPr>
        <c:txPr>
          <a:bodyPr/>
          <a:lstStyle/>
          <a:p>
            <a:pPr>
              <a:defRPr sz="2000"/>
            </a:pPr>
            <a:endParaRPr lang="ja-JP"/>
          </a:p>
        </c:txPr>
        <c:crossAx val="784255608"/>
        <c:crosses val="autoZero"/>
        <c:auto val="1"/>
        <c:lblAlgn val="ctr"/>
        <c:lblOffset val="100"/>
        <c:noMultiLvlLbl val="0"/>
      </c:catAx>
      <c:valAx>
        <c:axId val="784255608"/>
        <c:scaling>
          <c:orientation val="minMax"/>
        </c:scaling>
        <c:delete val="0"/>
        <c:axPos val="l"/>
        <c:majorGridlines/>
        <c:numFmt formatCode="General" sourceLinked="1"/>
        <c:majorTickMark val="none"/>
        <c:minorTickMark val="none"/>
        <c:tickLblPos val="nextTo"/>
        <c:txPr>
          <a:bodyPr/>
          <a:lstStyle/>
          <a:p>
            <a:pPr>
              <a:defRPr sz="2400"/>
            </a:pPr>
            <a:endParaRPr lang="ja-JP"/>
          </a:p>
        </c:txPr>
        <c:crossAx val="784252536"/>
        <c:crosses val="autoZero"/>
        <c:crossBetween val="between"/>
      </c:valAx>
    </c:plotArea>
    <c:plotVisOnly val="1"/>
    <c:dispBlanksAs val="gap"/>
    <c:showDLblsOverMax val="0"/>
  </c:chart>
  <c:spPr>
    <a:solidFill>
      <a:srgbClr val="FFFFFF"/>
    </a:solidFill>
    <a:ln>
      <a:solidFill>
        <a:srgbClr val="000000"/>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ja-JP" altLang="en-US" sz="2400"/>
              <a:t>来店方法</a:t>
            </a:r>
          </a:p>
        </c:rich>
      </c:tx>
      <c:layout>
        <c:manualLayout>
          <c:xMode val="edge"/>
          <c:yMode val="edge"/>
          <c:x val="0.593516001548002"/>
          <c:y val="0.0299276804105628"/>
        </c:manualLayout>
      </c:layout>
      <c:overlay val="0"/>
    </c:title>
    <c:autoTitleDeleted val="0"/>
    <c:plotArea>
      <c:layout/>
      <c:pieChart>
        <c:varyColors val="1"/>
        <c:ser>
          <c:idx val="0"/>
          <c:order val="0"/>
          <c:dLbls>
            <c:dLbl>
              <c:idx val="1"/>
              <c:layout>
                <c:manualLayout>
                  <c:x val="-0.0367647750927686"/>
                  <c:y val="0.0736267403660635"/>
                </c:manualLayout>
              </c:layout>
              <c:showLegendKey val="0"/>
              <c:showVal val="0"/>
              <c:showCatName val="1"/>
              <c:showSerName val="0"/>
              <c:showPercent val="1"/>
              <c:showBubbleSize val="0"/>
            </c:dLbl>
            <c:dLbl>
              <c:idx val="2"/>
              <c:layout>
                <c:manualLayout>
                  <c:x val="0.0203719647141202"/>
                  <c:y val="0.0345591662448442"/>
                </c:manualLayout>
              </c:layout>
              <c:showLegendKey val="0"/>
              <c:showVal val="0"/>
              <c:showCatName val="1"/>
              <c:showSerName val="0"/>
              <c:showPercent val="1"/>
              <c:showBubbleSize val="0"/>
            </c:dLbl>
            <c:txPr>
              <a:bodyPr/>
              <a:lstStyle/>
              <a:p>
                <a:pPr>
                  <a:defRPr sz="2000"/>
                </a:pPr>
                <a:endParaRPr lang="ja-JP"/>
              </a:p>
            </c:txPr>
            <c:showLegendKey val="0"/>
            <c:showVal val="0"/>
            <c:showCatName val="1"/>
            <c:showSerName val="0"/>
            <c:showPercent val="1"/>
            <c:showBubbleSize val="0"/>
            <c:showLeaderLines val="1"/>
          </c:dLbls>
          <c:cat>
            <c:strRef>
              <c:f>Sheet1!$B$9:$B$11</c:f>
              <c:strCache>
                <c:ptCount val="3"/>
                <c:pt idx="0">
                  <c:v>車</c:v>
                </c:pt>
                <c:pt idx="1">
                  <c:v>自転車</c:v>
                </c:pt>
                <c:pt idx="2">
                  <c:v>徒歩</c:v>
                </c:pt>
              </c:strCache>
            </c:strRef>
          </c:cat>
          <c:val>
            <c:numRef>
              <c:f>Sheet1!$C$9:$C$11</c:f>
              <c:numCache>
                <c:formatCode>General</c:formatCode>
                <c:ptCount val="3"/>
                <c:pt idx="0">
                  <c:v>32.0</c:v>
                </c:pt>
                <c:pt idx="1">
                  <c:v>5.0</c:v>
                </c:pt>
                <c:pt idx="2">
                  <c:v>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FFFFFF"/>
    </a:solidFill>
    <a:ln w="28575" cmpd="sng">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74981-25AF-4813-80A7-AD881CAF1845}" type="doc">
      <dgm:prSet loTypeId="urn:microsoft.com/office/officeart/2005/8/layout/hProcess9" loCatId="process" qsTypeId="urn:microsoft.com/office/officeart/2005/8/quickstyle/simple1" qsCatId="simple" csTypeId="urn:microsoft.com/office/officeart/2005/8/colors/accent1_2" csCatId="accent1" phldr="1"/>
      <dgm:spPr/>
    </dgm:pt>
    <dgm:pt modelId="{E1E40D40-6EA8-4C27-9FC5-C2834D564BBC}">
      <dgm:prSet phldrT="[テキスト]" custT="1">
        <dgm:style>
          <a:lnRef idx="2">
            <a:schemeClr val="accent2"/>
          </a:lnRef>
          <a:fillRef idx="1">
            <a:schemeClr val="lt1"/>
          </a:fillRef>
          <a:effectRef idx="0">
            <a:schemeClr val="accent2"/>
          </a:effectRef>
          <a:fontRef idx="minor">
            <a:schemeClr val="dk1"/>
          </a:fontRef>
        </dgm:style>
      </dgm:prSet>
      <dgm:spPr>
        <a:solidFill>
          <a:srgbClr val="5ECCF3"/>
        </a:solidFill>
        <a:ln/>
      </dgm:spPr>
      <dgm:t>
        <a:bodyPr vert="eaVert"/>
        <a:lstStyle/>
        <a:p>
          <a:pPr algn="ctr">
            <a:lnSpc>
              <a:spcPct val="100000"/>
            </a:lnSpc>
          </a:pPr>
          <a:r>
            <a:rPr kumimoji="1" lang="ja-JP" altLang="en-US" sz="3000" dirty="0" smtClean="0">
              <a:solidFill>
                <a:schemeClr val="tx1"/>
              </a:solidFill>
            </a:rPr>
            <a:t>背景</a:t>
          </a:r>
        </a:p>
      </dgm:t>
    </dgm:pt>
    <dgm:pt modelId="{BCD9E537-A0DF-46BA-AF2C-4D7C4176A16A}" type="parTrans" cxnId="{A5DB8F84-6928-4E1D-94DE-DA6EAAD09117}">
      <dgm:prSet/>
      <dgm:spPr/>
      <dgm:t>
        <a:bodyPr/>
        <a:lstStyle/>
        <a:p>
          <a:endParaRPr kumimoji="1" lang="ja-JP" altLang="en-US"/>
        </a:p>
      </dgm:t>
    </dgm:pt>
    <dgm:pt modelId="{98651E80-477C-40FA-900B-21A99DF2DF48}" type="sibTrans" cxnId="{A5DB8F84-6928-4E1D-94DE-DA6EAAD09117}">
      <dgm:prSet/>
      <dgm:spPr/>
      <dgm:t>
        <a:bodyPr/>
        <a:lstStyle/>
        <a:p>
          <a:endParaRPr kumimoji="1" lang="ja-JP" altLang="en-US"/>
        </a:p>
      </dgm:t>
    </dgm:pt>
    <dgm:pt modelId="{0128A2C7-69A8-408B-A8D9-E8816120C9B7}">
      <dgm:prSet phldrT="[テキスト]" custT="1">
        <dgm:style>
          <a:lnRef idx="2">
            <a:schemeClr val="accent2"/>
          </a:lnRef>
          <a:fillRef idx="1">
            <a:schemeClr val="lt1"/>
          </a:fillRef>
          <a:effectRef idx="0">
            <a:schemeClr val="accent2"/>
          </a:effectRef>
          <a:fontRef idx="minor">
            <a:schemeClr val="dk1"/>
          </a:fontRef>
        </dgm:style>
      </dgm:prSet>
      <dgm:spPr>
        <a:solidFill>
          <a:srgbClr val="5ECCF3"/>
        </a:solidFill>
        <a:ln/>
      </dgm:spPr>
      <dgm:t>
        <a:bodyPr vert="eaVert"/>
        <a:lstStyle/>
        <a:p>
          <a:r>
            <a:rPr kumimoji="1" lang="ja-JP" altLang="en-US" sz="3000" dirty="0" smtClean="0">
              <a:solidFill>
                <a:srgbClr val="000000"/>
              </a:solidFill>
            </a:rPr>
            <a:t>現状</a:t>
          </a:r>
          <a:endParaRPr kumimoji="1" lang="ja-JP" altLang="en-US" sz="3000" dirty="0">
            <a:solidFill>
              <a:srgbClr val="000000"/>
            </a:solidFill>
          </a:endParaRPr>
        </a:p>
      </dgm:t>
    </dgm:pt>
    <dgm:pt modelId="{0520AB51-C181-43CF-8D09-A8A8AE35FD97}" type="parTrans" cxnId="{A29B813A-8DAD-4CF6-A0C6-D141F03C1048}">
      <dgm:prSet/>
      <dgm:spPr/>
      <dgm:t>
        <a:bodyPr/>
        <a:lstStyle/>
        <a:p>
          <a:endParaRPr kumimoji="1" lang="ja-JP" altLang="en-US"/>
        </a:p>
      </dgm:t>
    </dgm:pt>
    <dgm:pt modelId="{5123C2DF-B6EB-45A9-A34B-AA8774B6570D}" type="sibTrans" cxnId="{A29B813A-8DAD-4CF6-A0C6-D141F03C1048}">
      <dgm:prSet/>
      <dgm:spPr/>
      <dgm:t>
        <a:bodyPr/>
        <a:lstStyle/>
        <a:p>
          <a:endParaRPr kumimoji="1" lang="ja-JP" altLang="en-US"/>
        </a:p>
      </dgm:t>
    </dgm:pt>
    <dgm:pt modelId="{6FBB3178-6DDB-4BCA-BC88-D8F7C657BBC8}">
      <dgm:prSet phldrT="[テキスト]" custT="1">
        <dgm:style>
          <a:lnRef idx="2">
            <a:schemeClr val="accent2"/>
          </a:lnRef>
          <a:fillRef idx="1">
            <a:schemeClr val="lt1"/>
          </a:fillRef>
          <a:effectRef idx="0">
            <a:schemeClr val="accent2"/>
          </a:effectRef>
          <a:fontRef idx="minor">
            <a:schemeClr val="dk1"/>
          </a:fontRef>
        </dgm:style>
      </dgm:prSet>
      <dgm:spPr>
        <a:solidFill>
          <a:srgbClr val="5ECCF3"/>
        </a:solidFill>
      </dgm:spPr>
      <dgm:t>
        <a:bodyPr vert="eaVert"/>
        <a:lstStyle/>
        <a:p>
          <a:r>
            <a:rPr kumimoji="1" lang="ja-JP" altLang="en-US" sz="3000" dirty="0" smtClean="0">
              <a:solidFill>
                <a:srgbClr val="000000"/>
              </a:solidFill>
            </a:rPr>
            <a:t>目標</a:t>
          </a:r>
          <a:endParaRPr kumimoji="1" lang="en-US" altLang="ja-JP" sz="3000" dirty="0" smtClean="0">
            <a:solidFill>
              <a:srgbClr val="000000"/>
            </a:solidFill>
          </a:endParaRPr>
        </a:p>
      </dgm:t>
    </dgm:pt>
    <dgm:pt modelId="{A318F8BC-244E-4B51-9EE9-85CB9331BC18}" type="parTrans" cxnId="{EAE97012-A285-45FF-AAE8-DFAA9237E7EE}">
      <dgm:prSet/>
      <dgm:spPr/>
      <dgm:t>
        <a:bodyPr/>
        <a:lstStyle/>
        <a:p>
          <a:endParaRPr kumimoji="1" lang="ja-JP" altLang="en-US"/>
        </a:p>
      </dgm:t>
    </dgm:pt>
    <dgm:pt modelId="{A9A78105-A0D9-4AB1-B25F-A9366C2E7577}" type="sibTrans" cxnId="{EAE97012-A285-45FF-AAE8-DFAA9237E7EE}">
      <dgm:prSet/>
      <dgm:spPr/>
      <dgm:t>
        <a:bodyPr/>
        <a:lstStyle/>
        <a:p>
          <a:endParaRPr kumimoji="1" lang="ja-JP" altLang="en-US"/>
        </a:p>
      </dgm:t>
    </dgm:pt>
    <dgm:pt modelId="{507E4C34-39A7-461F-BC6F-4C209F115944}">
      <dgm:prSet phldrT="[テキスト]" custT="1">
        <dgm:style>
          <a:lnRef idx="2">
            <a:schemeClr val="accent2"/>
          </a:lnRef>
          <a:fillRef idx="1">
            <a:schemeClr val="lt1"/>
          </a:fillRef>
          <a:effectRef idx="0">
            <a:schemeClr val="accent2"/>
          </a:effectRef>
          <a:fontRef idx="minor">
            <a:schemeClr val="dk1"/>
          </a:fontRef>
        </dgm:style>
      </dgm:prSet>
      <dgm:spPr>
        <a:solidFill>
          <a:srgbClr val="5ECCF3"/>
        </a:solidFill>
        <a:ln/>
      </dgm:spPr>
      <dgm:t>
        <a:bodyPr vert="eaVert"/>
        <a:lstStyle/>
        <a:p>
          <a:r>
            <a:rPr kumimoji="1" lang="ja-JP" altLang="en-US" sz="3000" dirty="0" smtClean="0">
              <a:solidFill>
                <a:srgbClr val="000000"/>
              </a:solidFill>
            </a:rPr>
            <a:t>調査</a:t>
          </a:r>
          <a:endParaRPr kumimoji="1" lang="ja-JP" altLang="en-US" sz="3000" dirty="0">
            <a:solidFill>
              <a:srgbClr val="000000"/>
            </a:solidFill>
          </a:endParaRPr>
        </a:p>
      </dgm:t>
    </dgm:pt>
    <dgm:pt modelId="{7C1E345A-FFCB-4E9E-9097-4B6BF3D62B1F}" type="parTrans" cxnId="{8B2986E1-742F-443C-961E-BC26CA83FE64}">
      <dgm:prSet/>
      <dgm:spPr/>
      <dgm:t>
        <a:bodyPr/>
        <a:lstStyle/>
        <a:p>
          <a:endParaRPr kumimoji="1" lang="ja-JP" altLang="en-US"/>
        </a:p>
      </dgm:t>
    </dgm:pt>
    <dgm:pt modelId="{0A51FDFA-5FDA-4B6A-A171-E308E4BDBA6F}" type="sibTrans" cxnId="{8B2986E1-742F-443C-961E-BC26CA83FE64}">
      <dgm:prSet/>
      <dgm:spPr/>
      <dgm:t>
        <a:bodyPr/>
        <a:lstStyle/>
        <a:p>
          <a:endParaRPr kumimoji="1" lang="ja-JP" altLang="en-US"/>
        </a:p>
      </dgm:t>
    </dgm:pt>
    <dgm:pt modelId="{9DD0F7B7-C222-4A49-9691-29D98FE9FEFD}">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vert="eaVert"/>
        <a:lstStyle/>
        <a:p>
          <a:r>
            <a:rPr kumimoji="1" lang="ja-JP" altLang="en-US" sz="3000" dirty="0" smtClean="0">
              <a:solidFill>
                <a:srgbClr val="000000"/>
              </a:solidFill>
            </a:rPr>
            <a:t>最終発表に向けて</a:t>
          </a:r>
          <a:endParaRPr kumimoji="1" lang="ja-JP" altLang="en-US" sz="3000" dirty="0">
            <a:solidFill>
              <a:srgbClr val="000000"/>
            </a:solidFill>
          </a:endParaRPr>
        </a:p>
      </dgm:t>
    </dgm:pt>
    <dgm:pt modelId="{7B608B07-4B8C-3440-B951-5F025121870C}" type="parTrans" cxnId="{647B0DE4-CAF4-8048-9BD2-6309E4835A2F}">
      <dgm:prSet/>
      <dgm:spPr/>
      <dgm:t>
        <a:bodyPr/>
        <a:lstStyle/>
        <a:p>
          <a:endParaRPr kumimoji="1" lang="ja-JP" altLang="en-US"/>
        </a:p>
      </dgm:t>
    </dgm:pt>
    <dgm:pt modelId="{006D348B-6264-BB49-861B-A78029FA4A3D}" type="sibTrans" cxnId="{647B0DE4-CAF4-8048-9BD2-6309E4835A2F}">
      <dgm:prSet/>
      <dgm:spPr/>
      <dgm:t>
        <a:bodyPr/>
        <a:lstStyle/>
        <a:p>
          <a:endParaRPr kumimoji="1" lang="ja-JP" altLang="en-US"/>
        </a:p>
      </dgm:t>
    </dgm:pt>
    <dgm:pt modelId="{B0489D54-787F-1143-B8FA-1EF00CD8B980}">
      <dgm:prSet custT="1">
        <dgm:style>
          <a:lnRef idx="2">
            <a:schemeClr val="accent2"/>
          </a:lnRef>
          <a:fillRef idx="1">
            <a:schemeClr val="lt1"/>
          </a:fillRef>
          <a:effectRef idx="0">
            <a:schemeClr val="accent2"/>
          </a:effectRef>
          <a:fontRef idx="minor">
            <a:schemeClr val="dk1"/>
          </a:fontRef>
        </dgm:style>
      </dgm:prSet>
      <dgm:spPr>
        <a:solidFill>
          <a:srgbClr val="5ECCF3"/>
        </a:solidFill>
        <a:ln/>
      </dgm:spPr>
      <dgm:t>
        <a:bodyPr vert="eaVert"/>
        <a:lstStyle/>
        <a:p>
          <a:r>
            <a:rPr kumimoji="1" lang="ja-JP" altLang="en-US" sz="3200" dirty="0" smtClean="0">
              <a:solidFill>
                <a:srgbClr val="000000"/>
              </a:solidFill>
            </a:rPr>
            <a:t>問題提起</a:t>
          </a:r>
          <a:endParaRPr kumimoji="1" lang="ja-JP" altLang="en-US" sz="3200" dirty="0">
            <a:solidFill>
              <a:srgbClr val="000000"/>
            </a:solidFill>
          </a:endParaRPr>
        </a:p>
      </dgm:t>
    </dgm:pt>
    <dgm:pt modelId="{9C37C5FB-C5E6-7E47-952E-47386FC61E56}" type="parTrans" cxnId="{4D3D8236-910A-1248-B4D9-690183B9C49C}">
      <dgm:prSet/>
      <dgm:spPr/>
      <dgm:t>
        <a:bodyPr/>
        <a:lstStyle/>
        <a:p>
          <a:endParaRPr kumimoji="1" lang="ja-JP" altLang="en-US"/>
        </a:p>
      </dgm:t>
    </dgm:pt>
    <dgm:pt modelId="{721CF217-4173-B644-9834-B8C1E5F00AA8}" type="sibTrans" cxnId="{4D3D8236-910A-1248-B4D9-690183B9C49C}">
      <dgm:prSet/>
      <dgm:spPr/>
      <dgm:t>
        <a:bodyPr/>
        <a:lstStyle/>
        <a:p>
          <a:endParaRPr kumimoji="1" lang="ja-JP" altLang="en-US"/>
        </a:p>
      </dgm:t>
    </dgm:pt>
    <dgm:pt modelId="{609D79B4-6945-F446-9AC8-30919C42D633}">
      <dgm:prSet custT="1">
        <dgm:style>
          <a:lnRef idx="2">
            <a:schemeClr val="accent2"/>
          </a:lnRef>
          <a:fillRef idx="1">
            <a:schemeClr val="lt1"/>
          </a:fillRef>
          <a:effectRef idx="0">
            <a:schemeClr val="accent2"/>
          </a:effectRef>
          <a:fontRef idx="minor">
            <a:schemeClr val="dk1"/>
          </a:fontRef>
        </dgm:style>
      </dgm:prSet>
      <dgm:spPr>
        <a:solidFill>
          <a:srgbClr val="5ECCF3"/>
        </a:solidFill>
      </dgm:spPr>
      <dgm:t>
        <a:bodyPr vert="eaVert"/>
        <a:lstStyle/>
        <a:p>
          <a:r>
            <a:rPr kumimoji="1" lang="ja-JP" altLang="en-US" sz="2800" dirty="0" smtClean="0">
              <a:solidFill>
                <a:srgbClr val="000000"/>
              </a:solidFill>
            </a:rPr>
            <a:t>対象地設定</a:t>
          </a:r>
          <a:endParaRPr kumimoji="1" lang="ja-JP" altLang="en-US" sz="2800" dirty="0">
            <a:solidFill>
              <a:srgbClr val="000000"/>
            </a:solidFill>
          </a:endParaRPr>
        </a:p>
      </dgm:t>
    </dgm:pt>
    <dgm:pt modelId="{423120C9-7894-F14F-B569-0DE294F6A247}" type="parTrans" cxnId="{0DA324E9-7311-D244-89FE-8DE2C9980CD2}">
      <dgm:prSet/>
      <dgm:spPr/>
      <dgm:t>
        <a:bodyPr/>
        <a:lstStyle/>
        <a:p>
          <a:endParaRPr kumimoji="1" lang="ja-JP" altLang="en-US"/>
        </a:p>
      </dgm:t>
    </dgm:pt>
    <dgm:pt modelId="{126C85F8-435E-DA4F-B5ED-F91306954456}" type="sibTrans" cxnId="{0DA324E9-7311-D244-89FE-8DE2C9980CD2}">
      <dgm:prSet/>
      <dgm:spPr/>
      <dgm:t>
        <a:bodyPr/>
        <a:lstStyle/>
        <a:p>
          <a:endParaRPr kumimoji="1" lang="ja-JP" altLang="en-US"/>
        </a:p>
      </dgm:t>
    </dgm:pt>
    <dgm:pt modelId="{DB0C50DF-8599-41DF-9782-620A39A86C22}" type="pres">
      <dgm:prSet presAssocID="{BAF74981-25AF-4813-80A7-AD881CAF1845}" presName="CompostProcess" presStyleCnt="0">
        <dgm:presLayoutVars>
          <dgm:dir/>
          <dgm:resizeHandles val="exact"/>
        </dgm:presLayoutVars>
      </dgm:prSet>
      <dgm:spPr/>
    </dgm:pt>
    <dgm:pt modelId="{DE30903C-2717-4CC6-BE89-71A2B5EE8B2A}" type="pres">
      <dgm:prSet presAssocID="{BAF74981-25AF-4813-80A7-AD881CAF1845}" presName="arrow" presStyleLbl="bgShp" presStyleIdx="0" presStyleCnt="1"/>
      <dgm:spPr>
        <a:solidFill>
          <a:schemeClr val="accent1">
            <a:lumMod val="20000"/>
            <a:lumOff val="80000"/>
          </a:schemeClr>
        </a:solidFill>
      </dgm:spPr>
      <dgm:t>
        <a:bodyPr/>
        <a:lstStyle/>
        <a:p>
          <a:endParaRPr kumimoji="1" lang="ja-JP" altLang="en-US"/>
        </a:p>
      </dgm:t>
    </dgm:pt>
    <dgm:pt modelId="{064CF3D4-B383-45FF-B2AA-603EC240D44A}" type="pres">
      <dgm:prSet presAssocID="{BAF74981-25AF-4813-80A7-AD881CAF1845}" presName="linearProcess" presStyleCnt="0"/>
      <dgm:spPr/>
    </dgm:pt>
    <dgm:pt modelId="{7EA94B70-3D28-4B49-9FE3-77AAA8C5644A}" type="pres">
      <dgm:prSet presAssocID="{E1E40D40-6EA8-4C27-9FC5-C2834D564BBC}" presName="textNode" presStyleLbl="node1" presStyleIdx="0" presStyleCnt="7" custScaleY="100595">
        <dgm:presLayoutVars>
          <dgm:bulletEnabled val="1"/>
        </dgm:presLayoutVars>
      </dgm:prSet>
      <dgm:spPr/>
      <dgm:t>
        <a:bodyPr/>
        <a:lstStyle/>
        <a:p>
          <a:endParaRPr kumimoji="1" lang="ja-JP" altLang="en-US"/>
        </a:p>
      </dgm:t>
    </dgm:pt>
    <dgm:pt modelId="{65DF229B-78D9-4804-A2D3-CFB8EFDBBBC8}" type="pres">
      <dgm:prSet presAssocID="{98651E80-477C-40FA-900B-21A99DF2DF48}" presName="sibTrans" presStyleCnt="0"/>
      <dgm:spPr/>
    </dgm:pt>
    <dgm:pt modelId="{AA3CB6B8-A06B-A647-BA6C-6A5FFA8151B4}" type="pres">
      <dgm:prSet presAssocID="{B0489D54-787F-1143-B8FA-1EF00CD8B980}" presName="textNode" presStyleLbl="node1" presStyleIdx="1" presStyleCnt="7" custScaleY="100595">
        <dgm:presLayoutVars>
          <dgm:bulletEnabled val="1"/>
        </dgm:presLayoutVars>
      </dgm:prSet>
      <dgm:spPr/>
      <dgm:t>
        <a:bodyPr/>
        <a:lstStyle/>
        <a:p>
          <a:endParaRPr kumimoji="1" lang="ja-JP" altLang="en-US"/>
        </a:p>
      </dgm:t>
    </dgm:pt>
    <dgm:pt modelId="{0FC842B9-1EAB-1549-98A2-4D6280405A11}" type="pres">
      <dgm:prSet presAssocID="{721CF217-4173-B644-9834-B8C1E5F00AA8}" presName="sibTrans" presStyleCnt="0"/>
      <dgm:spPr/>
    </dgm:pt>
    <dgm:pt modelId="{DA9DE449-C1D6-48CD-8F8D-876DDE195E62}" type="pres">
      <dgm:prSet presAssocID="{6FBB3178-6DDB-4BCA-BC88-D8F7C657BBC8}" presName="textNode" presStyleLbl="node1" presStyleIdx="2" presStyleCnt="7" custScaleY="100595">
        <dgm:presLayoutVars>
          <dgm:bulletEnabled val="1"/>
        </dgm:presLayoutVars>
      </dgm:prSet>
      <dgm:spPr/>
      <dgm:t>
        <a:bodyPr/>
        <a:lstStyle/>
        <a:p>
          <a:endParaRPr kumimoji="1" lang="ja-JP" altLang="en-US"/>
        </a:p>
      </dgm:t>
    </dgm:pt>
    <dgm:pt modelId="{741226FF-3F53-4858-8134-37160163EABA}" type="pres">
      <dgm:prSet presAssocID="{A9A78105-A0D9-4AB1-B25F-A9366C2E7577}" presName="sibTrans" presStyleCnt="0"/>
      <dgm:spPr/>
    </dgm:pt>
    <dgm:pt modelId="{6F0B553B-81B5-40D2-A3EE-57351911CD8A}" type="pres">
      <dgm:prSet presAssocID="{0128A2C7-69A8-408B-A8D9-E8816120C9B7}" presName="textNode" presStyleLbl="node1" presStyleIdx="3" presStyleCnt="7" custScaleY="100595">
        <dgm:presLayoutVars>
          <dgm:bulletEnabled val="1"/>
        </dgm:presLayoutVars>
      </dgm:prSet>
      <dgm:spPr/>
      <dgm:t>
        <a:bodyPr/>
        <a:lstStyle/>
        <a:p>
          <a:endParaRPr kumimoji="1" lang="ja-JP" altLang="en-US"/>
        </a:p>
      </dgm:t>
    </dgm:pt>
    <dgm:pt modelId="{62461F3C-6524-40A3-9F0D-2BCB481B2590}" type="pres">
      <dgm:prSet presAssocID="{5123C2DF-B6EB-45A9-A34B-AA8774B6570D}" presName="sibTrans" presStyleCnt="0"/>
      <dgm:spPr/>
    </dgm:pt>
    <dgm:pt modelId="{5E95C35C-3AE3-4A80-A18F-5F87506AE101}" type="pres">
      <dgm:prSet presAssocID="{507E4C34-39A7-461F-BC6F-4C209F115944}" presName="textNode" presStyleLbl="node1" presStyleIdx="4" presStyleCnt="7" custScaleY="100595">
        <dgm:presLayoutVars>
          <dgm:bulletEnabled val="1"/>
        </dgm:presLayoutVars>
      </dgm:prSet>
      <dgm:spPr/>
      <dgm:t>
        <a:bodyPr/>
        <a:lstStyle/>
        <a:p>
          <a:endParaRPr kumimoji="1" lang="ja-JP" altLang="en-US"/>
        </a:p>
      </dgm:t>
    </dgm:pt>
    <dgm:pt modelId="{9E9FEB5A-AB53-304E-945D-A9741F856B1B}" type="pres">
      <dgm:prSet presAssocID="{0A51FDFA-5FDA-4B6A-A171-E308E4BDBA6F}" presName="sibTrans" presStyleCnt="0"/>
      <dgm:spPr/>
    </dgm:pt>
    <dgm:pt modelId="{0606B567-4BC1-B24E-8D26-A93A99DBB5B5}" type="pres">
      <dgm:prSet presAssocID="{609D79B4-6945-F446-9AC8-30919C42D633}" presName="textNode" presStyleLbl="node1" presStyleIdx="5" presStyleCnt="7" custScaleY="100595">
        <dgm:presLayoutVars>
          <dgm:bulletEnabled val="1"/>
        </dgm:presLayoutVars>
      </dgm:prSet>
      <dgm:spPr/>
      <dgm:t>
        <a:bodyPr/>
        <a:lstStyle/>
        <a:p>
          <a:endParaRPr kumimoji="1" lang="ja-JP" altLang="en-US"/>
        </a:p>
      </dgm:t>
    </dgm:pt>
    <dgm:pt modelId="{1607BC22-E025-7049-9895-8F036E7974C7}" type="pres">
      <dgm:prSet presAssocID="{126C85F8-435E-DA4F-B5ED-F91306954456}" presName="sibTrans" presStyleCnt="0"/>
      <dgm:spPr/>
    </dgm:pt>
    <dgm:pt modelId="{A60A61DC-2563-6540-A7B9-7F12E9FD1D0B}" type="pres">
      <dgm:prSet presAssocID="{9DD0F7B7-C222-4A49-9691-29D98FE9FEFD}" presName="textNode" presStyleLbl="node1" presStyleIdx="6" presStyleCnt="7" custScaleY="100595" custLinFactNeighborX="-6734">
        <dgm:presLayoutVars>
          <dgm:bulletEnabled val="1"/>
        </dgm:presLayoutVars>
      </dgm:prSet>
      <dgm:spPr/>
      <dgm:t>
        <a:bodyPr/>
        <a:lstStyle/>
        <a:p>
          <a:endParaRPr kumimoji="1" lang="ja-JP" altLang="en-US"/>
        </a:p>
      </dgm:t>
    </dgm:pt>
  </dgm:ptLst>
  <dgm:cxnLst>
    <dgm:cxn modelId="{A5DB8F84-6928-4E1D-94DE-DA6EAAD09117}" srcId="{BAF74981-25AF-4813-80A7-AD881CAF1845}" destId="{E1E40D40-6EA8-4C27-9FC5-C2834D564BBC}" srcOrd="0" destOrd="0" parTransId="{BCD9E537-A0DF-46BA-AF2C-4D7C4176A16A}" sibTransId="{98651E80-477C-40FA-900B-21A99DF2DF48}"/>
    <dgm:cxn modelId="{E8471422-124B-4C45-AA78-06DCDBFE7F88}" type="presOf" srcId="{E1E40D40-6EA8-4C27-9FC5-C2834D564BBC}" destId="{7EA94B70-3D28-4B49-9FE3-77AAA8C5644A}" srcOrd="0" destOrd="0" presId="urn:microsoft.com/office/officeart/2005/8/layout/hProcess9"/>
    <dgm:cxn modelId="{EAE97012-A285-45FF-AAE8-DFAA9237E7EE}" srcId="{BAF74981-25AF-4813-80A7-AD881CAF1845}" destId="{6FBB3178-6DDB-4BCA-BC88-D8F7C657BBC8}" srcOrd="2" destOrd="0" parTransId="{A318F8BC-244E-4B51-9EE9-85CB9331BC18}" sibTransId="{A9A78105-A0D9-4AB1-B25F-A9366C2E7577}"/>
    <dgm:cxn modelId="{0DA324E9-7311-D244-89FE-8DE2C9980CD2}" srcId="{BAF74981-25AF-4813-80A7-AD881CAF1845}" destId="{609D79B4-6945-F446-9AC8-30919C42D633}" srcOrd="5" destOrd="0" parTransId="{423120C9-7894-F14F-B569-0DE294F6A247}" sibTransId="{126C85F8-435E-DA4F-B5ED-F91306954456}"/>
    <dgm:cxn modelId="{B3A172B1-DDD2-1C4C-B266-FB059EB3A44B}" type="presOf" srcId="{0128A2C7-69A8-408B-A8D9-E8816120C9B7}" destId="{6F0B553B-81B5-40D2-A3EE-57351911CD8A}" srcOrd="0" destOrd="0" presId="urn:microsoft.com/office/officeart/2005/8/layout/hProcess9"/>
    <dgm:cxn modelId="{495B1112-5CC8-9046-8719-10097C8CB45D}" type="presOf" srcId="{507E4C34-39A7-461F-BC6F-4C209F115944}" destId="{5E95C35C-3AE3-4A80-A18F-5F87506AE101}" srcOrd="0" destOrd="0" presId="urn:microsoft.com/office/officeart/2005/8/layout/hProcess9"/>
    <dgm:cxn modelId="{85C4F53D-B921-7A48-BD03-22DE869E66EF}" type="presOf" srcId="{9DD0F7B7-C222-4A49-9691-29D98FE9FEFD}" destId="{A60A61DC-2563-6540-A7B9-7F12E9FD1D0B}" srcOrd="0" destOrd="0" presId="urn:microsoft.com/office/officeart/2005/8/layout/hProcess9"/>
    <dgm:cxn modelId="{647B0DE4-CAF4-8048-9BD2-6309E4835A2F}" srcId="{BAF74981-25AF-4813-80A7-AD881CAF1845}" destId="{9DD0F7B7-C222-4A49-9691-29D98FE9FEFD}" srcOrd="6" destOrd="0" parTransId="{7B608B07-4B8C-3440-B951-5F025121870C}" sibTransId="{006D348B-6264-BB49-861B-A78029FA4A3D}"/>
    <dgm:cxn modelId="{4D3D8236-910A-1248-B4D9-690183B9C49C}" srcId="{BAF74981-25AF-4813-80A7-AD881CAF1845}" destId="{B0489D54-787F-1143-B8FA-1EF00CD8B980}" srcOrd="1" destOrd="0" parTransId="{9C37C5FB-C5E6-7E47-952E-47386FC61E56}" sibTransId="{721CF217-4173-B644-9834-B8C1E5F00AA8}"/>
    <dgm:cxn modelId="{5A004849-8ED7-8441-A4A9-177682FEBA9C}" type="presOf" srcId="{B0489D54-787F-1143-B8FA-1EF00CD8B980}" destId="{AA3CB6B8-A06B-A647-BA6C-6A5FFA8151B4}" srcOrd="0" destOrd="0" presId="urn:microsoft.com/office/officeart/2005/8/layout/hProcess9"/>
    <dgm:cxn modelId="{7E96B08D-E616-BF44-ABC2-65AB5DC7F48B}" type="presOf" srcId="{6FBB3178-6DDB-4BCA-BC88-D8F7C657BBC8}" destId="{DA9DE449-C1D6-48CD-8F8D-876DDE195E62}" srcOrd="0" destOrd="0" presId="urn:microsoft.com/office/officeart/2005/8/layout/hProcess9"/>
    <dgm:cxn modelId="{A29B813A-8DAD-4CF6-A0C6-D141F03C1048}" srcId="{BAF74981-25AF-4813-80A7-AD881CAF1845}" destId="{0128A2C7-69A8-408B-A8D9-E8816120C9B7}" srcOrd="3" destOrd="0" parTransId="{0520AB51-C181-43CF-8D09-A8A8AE35FD97}" sibTransId="{5123C2DF-B6EB-45A9-A34B-AA8774B6570D}"/>
    <dgm:cxn modelId="{99338ED9-6392-4749-9B4C-4FE539142BCE}" type="presOf" srcId="{BAF74981-25AF-4813-80A7-AD881CAF1845}" destId="{DB0C50DF-8599-41DF-9782-620A39A86C22}" srcOrd="0" destOrd="0" presId="urn:microsoft.com/office/officeart/2005/8/layout/hProcess9"/>
    <dgm:cxn modelId="{D367E42F-0CE4-C641-B10B-4B7A9118C9E9}" type="presOf" srcId="{609D79B4-6945-F446-9AC8-30919C42D633}" destId="{0606B567-4BC1-B24E-8D26-A93A99DBB5B5}" srcOrd="0" destOrd="0" presId="urn:microsoft.com/office/officeart/2005/8/layout/hProcess9"/>
    <dgm:cxn modelId="{8B2986E1-742F-443C-961E-BC26CA83FE64}" srcId="{BAF74981-25AF-4813-80A7-AD881CAF1845}" destId="{507E4C34-39A7-461F-BC6F-4C209F115944}" srcOrd="4" destOrd="0" parTransId="{7C1E345A-FFCB-4E9E-9097-4B6BF3D62B1F}" sibTransId="{0A51FDFA-5FDA-4B6A-A171-E308E4BDBA6F}"/>
    <dgm:cxn modelId="{799C3EA6-660C-764F-AF15-096DA248BD90}" type="presParOf" srcId="{DB0C50DF-8599-41DF-9782-620A39A86C22}" destId="{DE30903C-2717-4CC6-BE89-71A2B5EE8B2A}" srcOrd="0" destOrd="0" presId="urn:microsoft.com/office/officeart/2005/8/layout/hProcess9"/>
    <dgm:cxn modelId="{182BC724-B6FF-7E45-803E-9077A82A63C3}" type="presParOf" srcId="{DB0C50DF-8599-41DF-9782-620A39A86C22}" destId="{064CF3D4-B383-45FF-B2AA-603EC240D44A}" srcOrd="1" destOrd="0" presId="urn:microsoft.com/office/officeart/2005/8/layout/hProcess9"/>
    <dgm:cxn modelId="{744C95D9-BBFF-8A48-9F04-6C2494687EAC}" type="presParOf" srcId="{064CF3D4-B383-45FF-B2AA-603EC240D44A}" destId="{7EA94B70-3D28-4B49-9FE3-77AAA8C5644A}" srcOrd="0" destOrd="0" presId="urn:microsoft.com/office/officeart/2005/8/layout/hProcess9"/>
    <dgm:cxn modelId="{85BC08EC-7CCB-8E47-B851-0EEA30072354}" type="presParOf" srcId="{064CF3D4-B383-45FF-B2AA-603EC240D44A}" destId="{65DF229B-78D9-4804-A2D3-CFB8EFDBBBC8}" srcOrd="1" destOrd="0" presId="urn:microsoft.com/office/officeart/2005/8/layout/hProcess9"/>
    <dgm:cxn modelId="{F7B3B179-4E29-BD41-9F13-49DDC1DF0F8C}" type="presParOf" srcId="{064CF3D4-B383-45FF-B2AA-603EC240D44A}" destId="{AA3CB6B8-A06B-A647-BA6C-6A5FFA8151B4}" srcOrd="2" destOrd="0" presId="urn:microsoft.com/office/officeart/2005/8/layout/hProcess9"/>
    <dgm:cxn modelId="{81F6B3A4-EB53-D049-9503-B313FDCA7B1C}" type="presParOf" srcId="{064CF3D4-B383-45FF-B2AA-603EC240D44A}" destId="{0FC842B9-1EAB-1549-98A2-4D6280405A11}" srcOrd="3" destOrd="0" presId="urn:microsoft.com/office/officeart/2005/8/layout/hProcess9"/>
    <dgm:cxn modelId="{A7698BAE-26E8-234D-ABB0-94514A405EE1}" type="presParOf" srcId="{064CF3D4-B383-45FF-B2AA-603EC240D44A}" destId="{DA9DE449-C1D6-48CD-8F8D-876DDE195E62}" srcOrd="4" destOrd="0" presId="urn:microsoft.com/office/officeart/2005/8/layout/hProcess9"/>
    <dgm:cxn modelId="{0EDBCD1F-6739-544A-A154-3C176C3619CC}" type="presParOf" srcId="{064CF3D4-B383-45FF-B2AA-603EC240D44A}" destId="{741226FF-3F53-4858-8134-37160163EABA}" srcOrd="5" destOrd="0" presId="urn:microsoft.com/office/officeart/2005/8/layout/hProcess9"/>
    <dgm:cxn modelId="{E0238175-9B62-394A-B7D3-3E9544CE5948}" type="presParOf" srcId="{064CF3D4-B383-45FF-B2AA-603EC240D44A}" destId="{6F0B553B-81B5-40D2-A3EE-57351911CD8A}" srcOrd="6" destOrd="0" presId="urn:microsoft.com/office/officeart/2005/8/layout/hProcess9"/>
    <dgm:cxn modelId="{9A9D0E47-5C87-BD46-8AB1-F2CAA0970984}" type="presParOf" srcId="{064CF3D4-B383-45FF-B2AA-603EC240D44A}" destId="{62461F3C-6524-40A3-9F0D-2BCB481B2590}" srcOrd="7" destOrd="0" presId="urn:microsoft.com/office/officeart/2005/8/layout/hProcess9"/>
    <dgm:cxn modelId="{E5C5C7A7-D5F7-894B-8CCF-52550556C22C}" type="presParOf" srcId="{064CF3D4-B383-45FF-B2AA-603EC240D44A}" destId="{5E95C35C-3AE3-4A80-A18F-5F87506AE101}" srcOrd="8" destOrd="0" presId="urn:microsoft.com/office/officeart/2005/8/layout/hProcess9"/>
    <dgm:cxn modelId="{0F7DD5EC-B3F5-B24A-BF10-C88167146D78}" type="presParOf" srcId="{064CF3D4-B383-45FF-B2AA-603EC240D44A}" destId="{9E9FEB5A-AB53-304E-945D-A9741F856B1B}" srcOrd="9" destOrd="0" presId="urn:microsoft.com/office/officeart/2005/8/layout/hProcess9"/>
    <dgm:cxn modelId="{6BC7E9DC-DBEB-6F4C-887D-123716816C5D}" type="presParOf" srcId="{064CF3D4-B383-45FF-B2AA-603EC240D44A}" destId="{0606B567-4BC1-B24E-8D26-A93A99DBB5B5}" srcOrd="10" destOrd="0" presId="urn:microsoft.com/office/officeart/2005/8/layout/hProcess9"/>
    <dgm:cxn modelId="{7B539974-DD01-0F4F-A41C-E6E0527D43C6}" type="presParOf" srcId="{064CF3D4-B383-45FF-B2AA-603EC240D44A}" destId="{1607BC22-E025-7049-9895-8F036E7974C7}" srcOrd="11" destOrd="0" presId="urn:microsoft.com/office/officeart/2005/8/layout/hProcess9"/>
    <dgm:cxn modelId="{30AEA617-FBF4-044E-88F0-C0B4D7039533}" type="presParOf" srcId="{064CF3D4-B383-45FF-B2AA-603EC240D44A}" destId="{A60A61DC-2563-6540-A7B9-7F12E9FD1D0B}"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74981-25AF-4813-80A7-AD881CAF1845}" type="doc">
      <dgm:prSet loTypeId="urn:microsoft.com/office/officeart/2005/8/layout/hProcess9" loCatId="process" qsTypeId="urn:microsoft.com/office/officeart/2005/8/quickstyle/simple1" qsCatId="simple" csTypeId="urn:microsoft.com/office/officeart/2005/8/colors/accent1_2" csCatId="accent1" phldr="1"/>
      <dgm:spPr/>
    </dgm:pt>
    <dgm:pt modelId="{E1E40D40-6EA8-4C27-9FC5-C2834D564BBC}">
      <dgm:prSet phldrT="[テキスト]" custT="1">
        <dgm:style>
          <a:lnRef idx="2">
            <a:schemeClr val="accent2"/>
          </a:lnRef>
          <a:fillRef idx="1">
            <a:schemeClr val="lt1"/>
          </a:fillRef>
          <a:effectRef idx="0">
            <a:schemeClr val="accent2"/>
          </a:effectRef>
          <a:fontRef idx="minor">
            <a:schemeClr val="dk1"/>
          </a:fontRef>
        </dgm:style>
      </dgm:prSet>
      <dgm:spPr>
        <a:solidFill>
          <a:schemeClr val="accent2"/>
        </a:solidFill>
        <a:ln/>
      </dgm:spPr>
      <dgm:t>
        <a:bodyPr vert="eaVert"/>
        <a:lstStyle/>
        <a:p>
          <a:pPr algn="ctr">
            <a:lnSpc>
              <a:spcPct val="100000"/>
            </a:lnSpc>
          </a:pPr>
          <a:r>
            <a:rPr kumimoji="1" lang="ja-JP" altLang="en-US" sz="3000" dirty="0" smtClean="0">
              <a:solidFill>
                <a:srgbClr val="000000"/>
              </a:solidFill>
            </a:rPr>
            <a:t>背景</a:t>
          </a:r>
        </a:p>
      </dgm:t>
    </dgm:pt>
    <dgm:pt modelId="{BCD9E537-A0DF-46BA-AF2C-4D7C4176A16A}" type="parTrans" cxnId="{A5DB8F84-6928-4E1D-94DE-DA6EAAD09117}">
      <dgm:prSet/>
      <dgm:spPr/>
      <dgm:t>
        <a:bodyPr/>
        <a:lstStyle/>
        <a:p>
          <a:endParaRPr kumimoji="1" lang="ja-JP" altLang="en-US"/>
        </a:p>
      </dgm:t>
    </dgm:pt>
    <dgm:pt modelId="{98651E80-477C-40FA-900B-21A99DF2DF48}" type="sibTrans" cxnId="{A5DB8F84-6928-4E1D-94DE-DA6EAAD09117}">
      <dgm:prSet/>
      <dgm:spPr/>
      <dgm:t>
        <a:bodyPr/>
        <a:lstStyle/>
        <a:p>
          <a:endParaRPr kumimoji="1" lang="ja-JP" altLang="en-US"/>
        </a:p>
      </dgm:t>
    </dgm:pt>
    <dgm:pt modelId="{0128A2C7-69A8-408B-A8D9-E8816120C9B7}">
      <dgm:prSet phldrT="[テキスト]" custT="1">
        <dgm:style>
          <a:lnRef idx="2">
            <a:schemeClr val="accent2"/>
          </a:lnRef>
          <a:fillRef idx="1">
            <a:schemeClr val="lt1"/>
          </a:fillRef>
          <a:effectRef idx="0">
            <a:schemeClr val="accent2"/>
          </a:effectRef>
          <a:fontRef idx="minor">
            <a:schemeClr val="dk1"/>
          </a:fontRef>
        </dgm:style>
      </dgm:prSet>
      <dgm:spPr>
        <a:solidFill>
          <a:schemeClr val="accent2"/>
        </a:solidFill>
        <a:ln/>
      </dgm:spPr>
      <dgm:t>
        <a:bodyPr vert="eaVert"/>
        <a:lstStyle/>
        <a:p>
          <a:r>
            <a:rPr kumimoji="1" lang="ja-JP" altLang="en-US" sz="3000" dirty="0" smtClean="0">
              <a:solidFill>
                <a:srgbClr val="000000"/>
              </a:solidFill>
            </a:rPr>
            <a:t>現状</a:t>
          </a:r>
          <a:endParaRPr kumimoji="1" lang="ja-JP" altLang="en-US" sz="3000" dirty="0">
            <a:solidFill>
              <a:srgbClr val="000000"/>
            </a:solidFill>
          </a:endParaRPr>
        </a:p>
      </dgm:t>
    </dgm:pt>
    <dgm:pt modelId="{0520AB51-C181-43CF-8D09-A8A8AE35FD97}" type="parTrans" cxnId="{A29B813A-8DAD-4CF6-A0C6-D141F03C1048}">
      <dgm:prSet/>
      <dgm:spPr/>
      <dgm:t>
        <a:bodyPr/>
        <a:lstStyle/>
        <a:p>
          <a:endParaRPr kumimoji="1" lang="ja-JP" altLang="en-US"/>
        </a:p>
      </dgm:t>
    </dgm:pt>
    <dgm:pt modelId="{5123C2DF-B6EB-45A9-A34B-AA8774B6570D}" type="sibTrans" cxnId="{A29B813A-8DAD-4CF6-A0C6-D141F03C1048}">
      <dgm:prSet/>
      <dgm:spPr/>
      <dgm:t>
        <a:bodyPr/>
        <a:lstStyle/>
        <a:p>
          <a:endParaRPr kumimoji="1" lang="ja-JP" altLang="en-US"/>
        </a:p>
      </dgm:t>
    </dgm:pt>
    <dgm:pt modelId="{6FBB3178-6DDB-4BCA-BC88-D8F7C657BBC8}">
      <dgm:prSet phldrT="[テキスト]"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vert="eaVert"/>
        <a:lstStyle/>
        <a:p>
          <a:r>
            <a:rPr kumimoji="1" lang="ja-JP" altLang="en-US" sz="3000" dirty="0" smtClean="0">
              <a:solidFill>
                <a:srgbClr val="000000"/>
              </a:solidFill>
            </a:rPr>
            <a:t>目標</a:t>
          </a:r>
          <a:endParaRPr kumimoji="1" lang="en-US" altLang="ja-JP" sz="3000" dirty="0" smtClean="0">
            <a:solidFill>
              <a:srgbClr val="000000"/>
            </a:solidFill>
          </a:endParaRPr>
        </a:p>
      </dgm:t>
    </dgm:pt>
    <dgm:pt modelId="{A318F8BC-244E-4B51-9EE9-85CB9331BC18}" type="parTrans" cxnId="{EAE97012-A285-45FF-AAE8-DFAA9237E7EE}">
      <dgm:prSet/>
      <dgm:spPr/>
      <dgm:t>
        <a:bodyPr/>
        <a:lstStyle/>
        <a:p>
          <a:endParaRPr kumimoji="1" lang="ja-JP" altLang="en-US"/>
        </a:p>
      </dgm:t>
    </dgm:pt>
    <dgm:pt modelId="{A9A78105-A0D9-4AB1-B25F-A9366C2E7577}" type="sibTrans" cxnId="{EAE97012-A285-45FF-AAE8-DFAA9237E7EE}">
      <dgm:prSet/>
      <dgm:spPr/>
      <dgm:t>
        <a:bodyPr/>
        <a:lstStyle/>
        <a:p>
          <a:endParaRPr kumimoji="1" lang="ja-JP" altLang="en-US"/>
        </a:p>
      </dgm:t>
    </dgm:pt>
    <dgm:pt modelId="{507E4C34-39A7-461F-BC6F-4C209F115944}">
      <dgm:prSet phldrT="[テキスト]" custT="1">
        <dgm:style>
          <a:lnRef idx="2">
            <a:schemeClr val="accent2"/>
          </a:lnRef>
          <a:fillRef idx="1">
            <a:schemeClr val="lt1"/>
          </a:fillRef>
          <a:effectRef idx="0">
            <a:schemeClr val="accent2"/>
          </a:effectRef>
          <a:fontRef idx="minor">
            <a:schemeClr val="dk1"/>
          </a:fontRef>
        </dgm:style>
      </dgm:prSet>
      <dgm:spPr>
        <a:solidFill>
          <a:schemeClr val="accent2"/>
        </a:solidFill>
        <a:ln/>
      </dgm:spPr>
      <dgm:t>
        <a:bodyPr vert="eaVert"/>
        <a:lstStyle/>
        <a:p>
          <a:r>
            <a:rPr kumimoji="1" lang="ja-JP" altLang="en-US" sz="3000" dirty="0" smtClean="0">
              <a:solidFill>
                <a:srgbClr val="000000"/>
              </a:solidFill>
            </a:rPr>
            <a:t>調査</a:t>
          </a:r>
          <a:endParaRPr kumimoji="1" lang="ja-JP" altLang="en-US" sz="3000" dirty="0">
            <a:solidFill>
              <a:srgbClr val="000000"/>
            </a:solidFill>
          </a:endParaRPr>
        </a:p>
      </dgm:t>
    </dgm:pt>
    <dgm:pt modelId="{7C1E345A-FFCB-4E9E-9097-4B6BF3D62B1F}" type="parTrans" cxnId="{8B2986E1-742F-443C-961E-BC26CA83FE64}">
      <dgm:prSet/>
      <dgm:spPr/>
      <dgm:t>
        <a:bodyPr/>
        <a:lstStyle/>
        <a:p>
          <a:endParaRPr kumimoji="1" lang="ja-JP" altLang="en-US"/>
        </a:p>
      </dgm:t>
    </dgm:pt>
    <dgm:pt modelId="{0A51FDFA-5FDA-4B6A-A171-E308E4BDBA6F}" type="sibTrans" cxnId="{8B2986E1-742F-443C-961E-BC26CA83FE64}">
      <dgm:prSet/>
      <dgm:spPr/>
      <dgm:t>
        <a:bodyPr/>
        <a:lstStyle/>
        <a:p>
          <a:endParaRPr kumimoji="1" lang="ja-JP" altLang="en-US"/>
        </a:p>
      </dgm:t>
    </dgm:pt>
    <dgm:pt modelId="{9DD0F7B7-C222-4A49-9691-29D98FE9FEFD}">
      <dgm:prSet custT="1">
        <dgm:style>
          <a:lnRef idx="2">
            <a:schemeClr val="accent2"/>
          </a:lnRef>
          <a:fillRef idx="1">
            <a:schemeClr val="lt1"/>
          </a:fillRef>
          <a:effectRef idx="0">
            <a:schemeClr val="accent2"/>
          </a:effectRef>
          <a:fontRef idx="minor">
            <a:schemeClr val="dk1"/>
          </a:fontRef>
        </dgm:style>
      </dgm:prSet>
      <dgm:spPr>
        <a:solidFill>
          <a:schemeClr val="accent1"/>
        </a:solidFill>
        <a:ln>
          <a:solidFill>
            <a:schemeClr val="tx2">
              <a:lumMod val="60000"/>
              <a:lumOff val="40000"/>
            </a:schemeClr>
          </a:solidFill>
        </a:ln>
      </dgm:spPr>
      <dgm:t>
        <a:bodyPr vert="eaVert"/>
        <a:lstStyle/>
        <a:p>
          <a:r>
            <a:rPr kumimoji="1" lang="ja-JP" altLang="en-US" sz="3000" dirty="0" smtClean="0">
              <a:solidFill>
                <a:schemeClr val="bg1"/>
              </a:solidFill>
            </a:rPr>
            <a:t>最終発表</a:t>
          </a:r>
          <a:r>
            <a:rPr kumimoji="1" lang="ja-JP" altLang="en-US" sz="3000" dirty="0" smtClean="0">
              <a:solidFill>
                <a:srgbClr val="FFFFFF"/>
              </a:solidFill>
            </a:rPr>
            <a:t>に向けて</a:t>
          </a:r>
          <a:endParaRPr kumimoji="1" lang="ja-JP" altLang="en-US" sz="3000" dirty="0">
            <a:solidFill>
              <a:srgbClr val="FFFFFF"/>
            </a:solidFill>
          </a:endParaRPr>
        </a:p>
      </dgm:t>
    </dgm:pt>
    <dgm:pt modelId="{7B608B07-4B8C-3440-B951-5F025121870C}" type="parTrans" cxnId="{647B0DE4-CAF4-8048-9BD2-6309E4835A2F}">
      <dgm:prSet/>
      <dgm:spPr/>
      <dgm:t>
        <a:bodyPr/>
        <a:lstStyle/>
        <a:p>
          <a:endParaRPr kumimoji="1" lang="ja-JP" altLang="en-US"/>
        </a:p>
      </dgm:t>
    </dgm:pt>
    <dgm:pt modelId="{006D348B-6264-BB49-861B-A78029FA4A3D}" type="sibTrans" cxnId="{647B0DE4-CAF4-8048-9BD2-6309E4835A2F}">
      <dgm:prSet/>
      <dgm:spPr/>
      <dgm:t>
        <a:bodyPr/>
        <a:lstStyle/>
        <a:p>
          <a:endParaRPr kumimoji="1" lang="ja-JP" altLang="en-US"/>
        </a:p>
      </dgm:t>
    </dgm:pt>
    <dgm:pt modelId="{B0489D54-787F-1143-B8FA-1EF00CD8B980}">
      <dgm:prSet custT="1">
        <dgm:style>
          <a:lnRef idx="2">
            <a:schemeClr val="accent2"/>
          </a:lnRef>
          <a:fillRef idx="1">
            <a:schemeClr val="lt1"/>
          </a:fillRef>
          <a:effectRef idx="0">
            <a:schemeClr val="accent2"/>
          </a:effectRef>
          <a:fontRef idx="minor">
            <a:schemeClr val="dk1"/>
          </a:fontRef>
        </dgm:style>
      </dgm:prSet>
      <dgm:spPr>
        <a:solidFill>
          <a:schemeClr val="accent2"/>
        </a:solidFill>
        <a:ln/>
      </dgm:spPr>
      <dgm:t>
        <a:bodyPr vert="eaVert"/>
        <a:lstStyle/>
        <a:p>
          <a:r>
            <a:rPr kumimoji="1" lang="ja-JP" altLang="en-US" sz="3200" dirty="0" smtClean="0">
              <a:solidFill>
                <a:srgbClr val="000000"/>
              </a:solidFill>
            </a:rPr>
            <a:t>問題提起</a:t>
          </a:r>
          <a:endParaRPr kumimoji="1" lang="ja-JP" altLang="en-US" sz="3200" dirty="0">
            <a:solidFill>
              <a:srgbClr val="000000"/>
            </a:solidFill>
          </a:endParaRPr>
        </a:p>
      </dgm:t>
    </dgm:pt>
    <dgm:pt modelId="{9C37C5FB-C5E6-7E47-952E-47386FC61E56}" type="parTrans" cxnId="{4D3D8236-910A-1248-B4D9-690183B9C49C}">
      <dgm:prSet/>
      <dgm:spPr/>
      <dgm:t>
        <a:bodyPr/>
        <a:lstStyle/>
        <a:p>
          <a:endParaRPr kumimoji="1" lang="ja-JP" altLang="en-US"/>
        </a:p>
      </dgm:t>
    </dgm:pt>
    <dgm:pt modelId="{721CF217-4173-B644-9834-B8C1E5F00AA8}" type="sibTrans" cxnId="{4D3D8236-910A-1248-B4D9-690183B9C49C}">
      <dgm:prSet/>
      <dgm:spPr/>
      <dgm:t>
        <a:bodyPr/>
        <a:lstStyle/>
        <a:p>
          <a:endParaRPr kumimoji="1" lang="ja-JP" altLang="en-US"/>
        </a:p>
      </dgm:t>
    </dgm:pt>
    <dgm:pt modelId="{609D79B4-6945-F446-9AC8-30919C42D633}">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vert="eaVert"/>
        <a:lstStyle/>
        <a:p>
          <a:r>
            <a:rPr kumimoji="1" lang="ja-JP" altLang="en-US" sz="2800" dirty="0" smtClean="0">
              <a:solidFill>
                <a:srgbClr val="000000"/>
              </a:solidFill>
            </a:rPr>
            <a:t>対象地設定</a:t>
          </a:r>
          <a:endParaRPr kumimoji="1" lang="ja-JP" altLang="en-US" sz="2800" dirty="0">
            <a:solidFill>
              <a:srgbClr val="000000"/>
            </a:solidFill>
          </a:endParaRPr>
        </a:p>
      </dgm:t>
    </dgm:pt>
    <dgm:pt modelId="{423120C9-7894-F14F-B569-0DE294F6A247}" type="parTrans" cxnId="{0DA324E9-7311-D244-89FE-8DE2C9980CD2}">
      <dgm:prSet/>
      <dgm:spPr/>
      <dgm:t>
        <a:bodyPr/>
        <a:lstStyle/>
        <a:p>
          <a:endParaRPr kumimoji="1" lang="ja-JP" altLang="en-US"/>
        </a:p>
      </dgm:t>
    </dgm:pt>
    <dgm:pt modelId="{126C85F8-435E-DA4F-B5ED-F91306954456}" type="sibTrans" cxnId="{0DA324E9-7311-D244-89FE-8DE2C9980CD2}">
      <dgm:prSet/>
      <dgm:spPr/>
      <dgm:t>
        <a:bodyPr/>
        <a:lstStyle/>
        <a:p>
          <a:endParaRPr kumimoji="1" lang="ja-JP" altLang="en-US"/>
        </a:p>
      </dgm:t>
    </dgm:pt>
    <dgm:pt modelId="{DB0C50DF-8599-41DF-9782-620A39A86C22}" type="pres">
      <dgm:prSet presAssocID="{BAF74981-25AF-4813-80A7-AD881CAF1845}" presName="CompostProcess" presStyleCnt="0">
        <dgm:presLayoutVars>
          <dgm:dir/>
          <dgm:resizeHandles val="exact"/>
        </dgm:presLayoutVars>
      </dgm:prSet>
      <dgm:spPr/>
    </dgm:pt>
    <dgm:pt modelId="{DE30903C-2717-4CC6-BE89-71A2B5EE8B2A}" type="pres">
      <dgm:prSet presAssocID="{BAF74981-25AF-4813-80A7-AD881CAF1845}" presName="arrow" presStyleLbl="bgShp" presStyleIdx="0" presStyleCnt="1"/>
      <dgm:spPr>
        <a:solidFill>
          <a:schemeClr val="accent1">
            <a:lumMod val="20000"/>
            <a:lumOff val="80000"/>
          </a:schemeClr>
        </a:solidFill>
      </dgm:spPr>
      <dgm:t>
        <a:bodyPr/>
        <a:lstStyle/>
        <a:p>
          <a:endParaRPr kumimoji="1" lang="ja-JP" altLang="en-US"/>
        </a:p>
      </dgm:t>
    </dgm:pt>
    <dgm:pt modelId="{064CF3D4-B383-45FF-B2AA-603EC240D44A}" type="pres">
      <dgm:prSet presAssocID="{BAF74981-25AF-4813-80A7-AD881CAF1845}" presName="linearProcess" presStyleCnt="0"/>
      <dgm:spPr/>
    </dgm:pt>
    <dgm:pt modelId="{7EA94B70-3D28-4B49-9FE3-77AAA8C5644A}" type="pres">
      <dgm:prSet presAssocID="{E1E40D40-6EA8-4C27-9FC5-C2834D564BBC}" presName="textNode" presStyleLbl="node1" presStyleIdx="0" presStyleCnt="7" custScaleY="100595">
        <dgm:presLayoutVars>
          <dgm:bulletEnabled val="1"/>
        </dgm:presLayoutVars>
      </dgm:prSet>
      <dgm:spPr/>
      <dgm:t>
        <a:bodyPr/>
        <a:lstStyle/>
        <a:p>
          <a:endParaRPr kumimoji="1" lang="ja-JP" altLang="en-US"/>
        </a:p>
      </dgm:t>
    </dgm:pt>
    <dgm:pt modelId="{65DF229B-78D9-4804-A2D3-CFB8EFDBBBC8}" type="pres">
      <dgm:prSet presAssocID="{98651E80-477C-40FA-900B-21A99DF2DF48}" presName="sibTrans" presStyleCnt="0"/>
      <dgm:spPr/>
    </dgm:pt>
    <dgm:pt modelId="{AA3CB6B8-A06B-A647-BA6C-6A5FFA8151B4}" type="pres">
      <dgm:prSet presAssocID="{B0489D54-787F-1143-B8FA-1EF00CD8B980}" presName="textNode" presStyleLbl="node1" presStyleIdx="1" presStyleCnt="7" custScaleY="100595">
        <dgm:presLayoutVars>
          <dgm:bulletEnabled val="1"/>
        </dgm:presLayoutVars>
      </dgm:prSet>
      <dgm:spPr/>
      <dgm:t>
        <a:bodyPr/>
        <a:lstStyle/>
        <a:p>
          <a:endParaRPr kumimoji="1" lang="ja-JP" altLang="en-US"/>
        </a:p>
      </dgm:t>
    </dgm:pt>
    <dgm:pt modelId="{0FC842B9-1EAB-1549-98A2-4D6280405A11}" type="pres">
      <dgm:prSet presAssocID="{721CF217-4173-B644-9834-B8C1E5F00AA8}" presName="sibTrans" presStyleCnt="0"/>
      <dgm:spPr/>
    </dgm:pt>
    <dgm:pt modelId="{DA9DE449-C1D6-48CD-8F8D-876DDE195E62}" type="pres">
      <dgm:prSet presAssocID="{6FBB3178-6DDB-4BCA-BC88-D8F7C657BBC8}" presName="textNode" presStyleLbl="node1" presStyleIdx="2" presStyleCnt="7" custScaleY="100595">
        <dgm:presLayoutVars>
          <dgm:bulletEnabled val="1"/>
        </dgm:presLayoutVars>
      </dgm:prSet>
      <dgm:spPr/>
      <dgm:t>
        <a:bodyPr/>
        <a:lstStyle/>
        <a:p>
          <a:endParaRPr kumimoji="1" lang="ja-JP" altLang="en-US"/>
        </a:p>
      </dgm:t>
    </dgm:pt>
    <dgm:pt modelId="{741226FF-3F53-4858-8134-37160163EABA}" type="pres">
      <dgm:prSet presAssocID="{A9A78105-A0D9-4AB1-B25F-A9366C2E7577}" presName="sibTrans" presStyleCnt="0"/>
      <dgm:spPr/>
    </dgm:pt>
    <dgm:pt modelId="{6F0B553B-81B5-40D2-A3EE-57351911CD8A}" type="pres">
      <dgm:prSet presAssocID="{0128A2C7-69A8-408B-A8D9-E8816120C9B7}" presName="textNode" presStyleLbl="node1" presStyleIdx="3" presStyleCnt="7" custScaleY="100595">
        <dgm:presLayoutVars>
          <dgm:bulletEnabled val="1"/>
        </dgm:presLayoutVars>
      </dgm:prSet>
      <dgm:spPr/>
      <dgm:t>
        <a:bodyPr/>
        <a:lstStyle/>
        <a:p>
          <a:endParaRPr kumimoji="1" lang="ja-JP" altLang="en-US"/>
        </a:p>
      </dgm:t>
    </dgm:pt>
    <dgm:pt modelId="{62461F3C-6524-40A3-9F0D-2BCB481B2590}" type="pres">
      <dgm:prSet presAssocID="{5123C2DF-B6EB-45A9-A34B-AA8774B6570D}" presName="sibTrans" presStyleCnt="0"/>
      <dgm:spPr/>
    </dgm:pt>
    <dgm:pt modelId="{5E95C35C-3AE3-4A80-A18F-5F87506AE101}" type="pres">
      <dgm:prSet presAssocID="{507E4C34-39A7-461F-BC6F-4C209F115944}" presName="textNode" presStyleLbl="node1" presStyleIdx="4" presStyleCnt="7" custScaleY="100595">
        <dgm:presLayoutVars>
          <dgm:bulletEnabled val="1"/>
        </dgm:presLayoutVars>
      </dgm:prSet>
      <dgm:spPr/>
      <dgm:t>
        <a:bodyPr/>
        <a:lstStyle/>
        <a:p>
          <a:endParaRPr kumimoji="1" lang="ja-JP" altLang="en-US"/>
        </a:p>
      </dgm:t>
    </dgm:pt>
    <dgm:pt modelId="{9E9FEB5A-AB53-304E-945D-A9741F856B1B}" type="pres">
      <dgm:prSet presAssocID="{0A51FDFA-5FDA-4B6A-A171-E308E4BDBA6F}" presName="sibTrans" presStyleCnt="0"/>
      <dgm:spPr/>
    </dgm:pt>
    <dgm:pt modelId="{0606B567-4BC1-B24E-8D26-A93A99DBB5B5}" type="pres">
      <dgm:prSet presAssocID="{609D79B4-6945-F446-9AC8-30919C42D633}" presName="textNode" presStyleLbl="node1" presStyleIdx="5" presStyleCnt="7" custScaleY="100595">
        <dgm:presLayoutVars>
          <dgm:bulletEnabled val="1"/>
        </dgm:presLayoutVars>
      </dgm:prSet>
      <dgm:spPr/>
      <dgm:t>
        <a:bodyPr/>
        <a:lstStyle/>
        <a:p>
          <a:endParaRPr kumimoji="1" lang="ja-JP" altLang="en-US"/>
        </a:p>
      </dgm:t>
    </dgm:pt>
    <dgm:pt modelId="{1607BC22-E025-7049-9895-8F036E7974C7}" type="pres">
      <dgm:prSet presAssocID="{126C85F8-435E-DA4F-B5ED-F91306954456}" presName="sibTrans" presStyleCnt="0"/>
      <dgm:spPr/>
    </dgm:pt>
    <dgm:pt modelId="{A60A61DC-2563-6540-A7B9-7F12E9FD1D0B}" type="pres">
      <dgm:prSet presAssocID="{9DD0F7B7-C222-4A49-9691-29D98FE9FEFD}" presName="textNode" presStyleLbl="node1" presStyleIdx="6" presStyleCnt="7" custScaleY="100595" custLinFactNeighborX="-6734">
        <dgm:presLayoutVars>
          <dgm:bulletEnabled val="1"/>
        </dgm:presLayoutVars>
      </dgm:prSet>
      <dgm:spPr/>
      <dgm:t>
        <a:bodyPr/>
        <a:lstStyle/>
        <a:p>
          <a:endParaRPr kumimoji="1" lang="ja-JP" altLang="en-US"/>
        </a:p>
      </dgm:t>
    </dgm:pt>
  </dgm:ptLst>
  <dgm:cxnLst>
    <dgm:cxn modelId="{E69990DF-2FD9-8143-ABC7-9181FA90465E}" type="presOf" srcId="{E1E40D40-6EA8-4C27-9FC5-C2834D564BBC}" destId="{7EA94B70-3D28-4B49-9FE3-77AAA8C5644A}" srcOrd="0" destOrd="0" presId="urn:microsoft.com/office/officeart/2005/8/layout/hProcess9"/>
    <dgm:cxn modelId="{4D3D8236-910A-1248-B4D9-690183B9C49C}" srcId="{BAF74981-25AF-4813-80A7-AD881CAF1845}" destId="{B0489D54-787F-1143-B8FA-1EF00CD8B980}" srcOrd="1" destOrd="0" parTransId="{9C37C5FB-C5E6-7E47-952E-47386FC61E56}" sibTransId="{721CF217-4173-B644-9834-B8C1E5F00AA8}"/>
    <dgm:cxn modelId="{8B2986E1-742F-443C-961E-BC26CA83FE64}" srcId="{BAF74981-25AF-4813-80A7-AD881CAF1845}" destId="{507E4C34-39A7-461F-BC6F-4C209F115944}" srcOrd="4" destOrd="0" parTransId="{7C1E345A-FFCB-4E9E-9097-4B6BF3D62B1F}" sibTransId="{0A51FDFA-5FDA-4B6A-A171-E308E4BDBA6F}"/>
    <dgm:cxn modelId="{22F93CF7-7291-A84E-979E-DC0DA99305F0}" type="presOf" srcId="{9DD0F7B7-C222-4A49-9691-29D98FE9FEFD}" destId="{A60A61DC-2563-6540-A7B9-7F12E9FD1D0B}" srcOrd="0" destOrd="0" presId="urn:microsoft.com/office/officeart/2005/8/layout/hProcess9"/>
    <dgm:cxn modelId="{A5DB8F84-6928-4E1D-94DE-DA6EAAD09117}" srcId="{BAF74981-25AF-4813-80A7-AD881CAF1845}" destId="{E1E40D40-6EA8-4C27-9FC5-C2834D564BBC}" srcOrd="0" destOrd="0" parTransId="{BCD9E537-A0DF-46BA-AF2C-4D7C4176A16A}" sibTransId="{98651E80-477C-40FA-900B-21A99DF2DF48}"/>
    <dgm:cxn modelId="{99B6921F-1A71-8349-AE6E-87F1D8EB79F2}" type="presOf" srcId="{B0489D54-787F-1143-B8FA-1EF00CD8B980}" destId="{AA3CB6B8-A06B-A647-BA6C-6A5FFA8151B4}" srcOrd="0" destOrd="0" presId="urn:microsoft.com/office/officeart/2005/8/layout/hProcess9"/>
    <dgm:cxn modelId="{E089D18C-10D2-0D48-8B51-4DC4371ACC7D}" type="presOf" srcId="{6FBB3178-6DDB-4BCA-BC88-D8F7C657BBC8}" destId="{DA9DE449-C1D6-48CD-8F8D-876DDE195E62}" srcOrd="0" destOrd="0" presId="urn:microsoft.com/office/officeart/2005/8/layout/hProcess9"/>
    <dgm:cxn modelId="{F6301CC0-D875-0B4A-AF6B-F280D57CC925}" type="presOf" srcId="{507E4C34-39A7-461F-BC6F-4C209F115944}" destId="{5E95C35C-3AE3-4A80-A18F-5F87506AE101}" srcOrd="0" destOrd="0" presId="urn:microsoft.com/office/officeart/2005/8/layout/hProcess9"/>
    <dgm:cxn modelId="{0DA324E9-7311-D244-89FE-8DE2C9980CD2}" srcId="{BAF74981-25AF-4813-80A7-AD881CAF1845}" destId="{609D79B4-6945-F446-9AC8-30919C42D633}" srcOrd="5" destOrd="0" parTransId="{423120C9-7894-F14F-B569-0DE294F6A247}" sibTransId="{126C85F8-435E-DA4F-B5ED-F91306954456}"/>
    <dgm:cxn modelId="{647B0DE4-CAF4-8048-9BD2-6309E4835A2F}" srcId="{BAF74981-25AF-4813-80A7-AD881CAF1845}" destId="{9DD0F7B7-C222-4A49-9691-29D98FE9FEFD}" srcOrd="6" destOrd="0" parTransId="{7B608B07-4B8C-3440-B951-5F025121870C}" sibTransId="{006D348B-6264-BB49-861B-A78029FA4A3D}"/>
    <dgm:cxn modelId="{A29B813A-8DAD-4CF6-A0C6-D141F03C1048}" srcId="{BAF74981-25AF-4813-80A7-AD881CAF1845}" destId="{0128A2C7-69A8-408B-A8D9-E8816120C9B7}" srcOrd="3" destOrd="0" parTransId="{0520AB51-C181-43CF-8D09-A8A8AE35FD97}" sibTransId="{5123C2DF-B6EB-45A9-A34B-AA8774B6570D}"/>
    <dgm:cxn modelId="{EAE97012-A285-45FF-AAE8-DFAA9237E7EE}" srcId="{BAF74981-25AF-4813-80A7-AD881CAF1845}" destId="{6FBB3178-6DDB-4BCA-BC88-D8F7C657BBC8}" srcOrd="2" destOrd="0" parTransId="{A318F8BC-244E-4B51-9EE9-85CB9331BC18}" sibTransId="{A9A78105-A0D9-4AB1-B25F-A9366C2E7577}"/>
    <dgm:cxn modelId="{66BF31E7-C65B-0C49-B5FF-D8194491824F}" type="presOf" srcId="{0128A2C7-69A8-408B-A8D9-E8816120C9B7}" destId="{6F0B553B-81B5-40D2-A3EE-57351911CD8A}" srcOrd="0" destOrd="0" presId="urn:microsoft.com/office/officeart/2005/8/layout/hProcess9"/>
    <dgm:cxn modelId="{261D6C58-C1A5-354C-A464-4767CAA4EA4F}" type="presOf" srcId="{BAF74981-25AF-4813-80A7-AD881CAF1845}" destId="{DB0C50DF-8599-41DF-9782-620A39A86C22}" srcOrd="0" destOrd="0" presId="urn:microsoft.com/office/officeart/2005/8/layout/hProcess9"/>
    <dgm:cxn modelId="{C015A2AF-6B66-BE47-A1E1-25A1A6BF07C8}" type="presOf" srcId="{609D79B4-6945-F446-9AC8-30919C42D633}" destId="{0606B567-4BC1-B24E-8D26-A93A99DBB5B5}" srcOrd="0" destOrd="0" presId="urn:microsoft.com/office/officeart/2005/8/layout/hProcess9"/>
    <dgm:cxn modelId="{55B1641B-21B7-6C4B-97E7-CCCE288BF48D}" type="presParOf" srcId="{DB0C50DF-8599-41DF-9782-620A39A86C22}" destId="{DE30903C-2717-4CC6-BE89-71A2B5EE8B2A}" srcOrd="0" destOrd="0" presId="urn:microsoft.com/office/officeart/2005/8/layout/hProcess9"/>
    <dgm:cxn modelId="{9290A81E-14A4-F741-8FC2-302AA6968B3F}" type="presParOf" srcId="{DB0C50DF-8599-41DF-9782-620A39A86C22}" destId="{064CF3D4-B383-45FF-B2AA-603EC240D44A}" srcOrd="1" destOrd="0" presId="urn:microsoft.com/office/officeart/2005/8/layout/hProcess9"/>
    <dgm:cxn modelId="{B6802D90-A5CE-634F-80F9-026F6F0FB30E}" type="presParOf" srcId="{064CF3D4-B383-45FF-B2AA-603EC240D44A}" destId="{7EA94B70-3D28-4B49-9FE3-77AAA8C5644A}" srcOrd="0" destOrd="0" presId="urn:microsoft.com/office/officeart/2005/8/layout/hProcess9"/>
    <dgm:cxn modelId="{DD0FD47D-502F-AB47-B0A0-7F136B050DC7}" type="presParOf" srcId="{064CF3D4-B383-45FF-B2AA-603EC240D44A}" destId="{65DF229B-78D9-4804-A2D3-CFB8EFDBBBC8}" srcOrd="1" destOrd="0" presId="urn:microsoft.com/office/officeart/2005/8/layout/hProcess9"/>
    <dgm:cxn modelId="{F9B96354-C07A-AB4E-8A68-34C7A0FD681C}" type="presParOf" srcId="{064CF3D4-B383-45FF-B2AA-603EC240D44A}" destId="{AA3CB6B8-A06B-A647-BA6C-6A5FFA8151B4}" srcOrd="2" destOrd="0" presId="urn:microsoft.com/office/officeart/2005/8/layout/hProcess9"/>
    <dgm:cxn modelId="{073C8097-6F51-E243-A206-70E2007D5F63}" type="presParOf" srcId="{064CF3D4-B383-45FF-B2AA-603EC240D44A}" destId="{0FC842B9-1EAB-1549-98A2-4D6280405A11}" srcOrd="3" destOrd="0" presId="urn:microsoft.com/office/officeart/2005/8/layout/hProcess9"/>
    <dgm:cxn modelId="{528CFD3E-1CA4-B94D-B03C-628E0E1102A4}" type="presParOf" srcId="{064CF3D4-B383-45FF-B2AA-603EC240D44A}" destId="{DA9DE449-C1D6-48CD-8F8D-876DDE195E62}" srcOrd="4" destOrd="0" presId="urn:microsoft.com/office/officeart/2005/8/layout/hProcess9"/>
    <dgm:cxn modelId="{E531C939-D499-F447-9286-2F24922065EE}" type="presParOf" srcId="{064CF3D4-B383-45FF-B2AA-603EC240D44A}" destId="{741226FF-3F53-4858-8134-37160163EABA}" srcOrd="5" destOrd="0" presId="urn:microsoft.com/office/officeart/2005/8/layout/hProcess9"/>
    <dgm:cxn modelId="{073CF45F-544B-2D46-A743-FF96825B39A5}" type="presParOf" srcId="{064CF3D4-B383-45FF-B2AA-603EC240D44A}" destId="{6F0B553B-81B5-40D2-A3EE-57351911CD8A}" srcOrd="6" destOrd="0" presId="urn:microsoft.com/office/officeart/2005/8/layout/hProcess9"/>
    <dgm:cxn modelId="{3091FC09-768A-E043-B8B2-DC2F55FEAB5D}" type="presParOf" srcId="{064CF3D4-B383-45FF-B2AA-603EC240D44A}" destId="{62461F3C-6524-40A3-9F0D-2BCB481B2590}" srcOrd="7" destOrd="0" presId="urn:microsoft.com/office/officeart/2005/8/layout/hProcess9"/>
    <dgm:cxn modelId="{32A99D54-167D-FC40-97B5-263AE56AEF00}" type="presParOf" srcId="{064CF3D4-B383-45FF-B2AA-603EC240D44A}" destId="{5E95C35C-3AE3-4A80-A18F-5F87506AE101}" srcOrd="8" destOrd="0" presId="urn:microsoft.com/office/officeart/2005/8/layout/hProcess9"/>
    <dgm:cxn modelId="{55F51DB3-7B26-574D-906E-330109EDF2E3}" type="presParOf" srcId="{064CF3D4-B383-45FF-B2AA-603EC240D44A}" destId="{9E9FEB5A-AB53-304E-945D-A9741F856B1B}" srcOrd="9" destOrd="0" presId="urn:microsoft.com/office/officeart/2005/8/layout/hProcess9"/>
    <dgm:cxn modelId="{EDF811A1-C61C-6B46-AA16-30AB08EB9FDD}" type="presParOf" srcId="{064CF3D4-B383-45FF-B2AA-603EC240D44A}" destId="{0606B567-4BC1-B24E-8D26-A93A99DBB5B5}" srcOrd="10" destOrd="0" presId="urn:microsoft.com/office/officeart/2005/8/layout/hProcess9"/>
    <dgm:cxn modelId="{2B063482-B1D4-584D-8695-7000BCA76A57}" type="presParOf" srcId="{064CF3D4-B383-45FF-B2AA-603EC240D44A}" destId="{1607BC22-E025-7049-9895-8F036E7974C7}" srcOrd="11" destOrd="0" presId="urn:microsoft.com/office/officeart/2005/8/layout/hProcess9"/>
    <dgm:cxn modelId="{A93DA759-CF0D-5947-BC78-920F7CBC3DC5}" type="presParOf" srcId="{064CF3D4-B383-45FF-B2AA-603EC240D44A}" destId="{A60A61DC-2563-6540-A7B9-7F12E9FD1D0B}"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903C-2717-4CC6-BE89-71A2B5EE8B2A}">
      <dsp:nvSpPr>
        <dsp:cNvPr id="0" name=""/>
        <dsp:cNvSpPr/>
      </dsp:nvSpPr>
      <dsp:spPr>
        <a:xfrm>
          <a:off x="659021" y="0"/>
          <a:ext cx="7468906" cy="5232400"/>
        </a:xfrm>
        <a:prstGeom prst="rightArrow">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EA94B70-3D28-4B49-9FE3-77AAA8C5644A}">
      <dsp:nvSpPr>
        <dsp:cNvPr id="0" name=""/>
        <dsp:cNvSpPr/>
      </dsp:nvSpPr>
      <dsp:spPr>
        <a:xfrm>
          <a:off x="1716"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100000"/>
            </a:lnSpc>
            <a:spcBef>
              <a:spcPct val="0"/>
            </a:spcBef>
            <a:spcAft>
              <a:spcPct val="35000"/>
            </a:spcAft>
          </a:pPr>
          <a:r>
            <a:rPr kumimoji="1" lang="ja-JP" altLang="en-US" sz="3000" kern="1200" dirty="0" smtClean="0">
              <a:solidFill>
                <a:schemeClr val="tx1"/>
              </a:solidFill>
            </a:rPr>
            <a:t>背景</a:t>
          </a:r>
        </a:p>
      </dsp:txBody>
      <dsp:txXfrm>
        <a:off x="55313" y="1617090"/>
        <a:ext cx="990745" cy="1998219"/>
      </dsp:txXfrm>
    </dsp:sp>
    <dsp:sp modelId="{AA3CB6B8-A06B-A647-BA6C-6A5FFA8151B4}">
      <dsp:nvSpPr>
        <dsp:cNvPr id="0" name=""/>
        <dsp:cNvSpPr/>
      </dsp:nvSpPr>
      <dsp:spPr>
        <a:xfrm>
          <a:off x="1282645"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rgbClr val="000000"/>
              </a:solidFill>
            </a:rPr>
            <a:t>問題提起</a:t>
          </a:r>
          <a:endParaRPr kumimoji="1" lang="ja-JP" altLang="en-US" sz="3200" kern="1200" dirty="0">
            <a:solidFill>
              <a:srgbClr val="000000"/>
            </a:solidFill>
          </a:endParaRPr>
        </a:p>
      </dsp:txBody>
      <dsp:txXfrm>
        <a:off x="1336242" y="1617090"/>
        <a:ext cx="990745" cy="1998219"/>
      </dsp:txXfrm>
    </dsp:sp>
    <dsp:sp modelId="{DA9DE449-C1D6-48CD-8F8D-876DDE195E62}">
      <dsp:nvSpPr>
        <dsp:cNvPr id="0" name=""/>
        <dsp:cNvSpPr/>
      </dsp:nvSpPr>
      <dsp:spPr>
        <a:xfrm>
          <a:off x="2563575"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目標</a:t>
          </a:r>
          <a:endParaRPr kumimoji="1" lang="en-US" altLang="ja-JP" sz="3000" kern="1200" dirty="0" smtClean="0">
            <a:solidFill>
              <a:srgbClr val="000000"/>
            </a:solidFill>
          </a:endParaRPr>
        </a:p>
      </dsp:txBody>
      <dsp:txXfrm>
        <a:off x="2617172" y="1617090"/>
        <a:ext cx="990745" cy="1998219"/>
      </dsp:txXfrm>
    </dsp:sp>
    <dsp:sp modelId="{6F0B553B-81B5-40D2-A3EE-57351911CD8A}">
      <dsp:nvSpPr>
        <dsp:cNvPr id="0" name=""/>
        <dsp:cNvSpPr/>
      </dsp:nvSpPr>
      <dsp:spPr>
        <a:xfrm>
          <a:off x="3844504"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現状</a:t>
          </a:r>
          <a:endParaRPr kumimoji="1" lang="ja-JP" altLang="en-US" sz="3000" kern="1200" dirty="0">
            <a:solidFill>
              <a:srgbClr val="000000"/>
            </a:solidFill>
          </a:endParaRPr>
        </a:p>
      </dsp:txBody>
      <dsp:txXfrm>
        <a:off x="3898101" y="1617090"/>
        <a:ext cx="990745" cy="1998219"/>
      </dsp:txXfrm>
    </dsp:sp>
    <dsp:sp modelId="{5E95C35C-3AE3-4A80-A18F-5F87506AE101}">
      <dsp:nvSpPr>
        <dsp:cNvPr id="0" name=""/>
        <dsp:cNvSpPr/>
      </dsp:nvSpPr>
      <dsp:spPr>
        <a:xfrm>
          <a:off x="5125434"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調査</a:t>
          </a:r>
          <a:endParaRPr kumimoji="1" lang="ja-JP" altLang="en-US" sz="3000" kern="1200" dirty="0">
            <a:solidFill>
              <a:srgbClr val="000000"/>
            </a:solidFill>
          </a:endParaRPr>
        </a:p>
      </dsp:txBody>
      <dsp:txXfrm>
        <a:off x="5179031" y="1617090"/>
        <a:ext cx="990745" cy="1998219"/>
      </dsp:txXfrm>
    </dsp:sp>
    <dsp:sp modelId="{0606B567-4BC1-B24E-8D26-A93A99DBB5B5}">
      <dsp:nvSpPr>
        <dsp:cNvPr id="0" name=""/>
        <dsp:cNvSpPr/>
      </dsp:nvSpPr>
      <dsp:spPr>
        <a:xfrm>
          <a:off x="6406363" y="1563493"/>
          <a:ext cx="1097939" cy="2105413"/>
        </a:xfrm>
        <a:prstGeom prst="roundRect">
          <a:avLst/>
        </a:prstGeom>
        <a:solidFill>
          <a:srgbClr val="5ECCF3"/>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rgbClr val="000000"/>
              </a:solidFill>
            </a:rPr>
            <a:t>対象地設定</a:t>
          </a:r>
          <a:endParaRPr kumimoji="1" lang="ja-JP" altLang="en-US" sz="2800" kern="1200" dirty="0">
            <a:solidFill>
              <a:srgbClr val="000000"/>
            </a:solidFill>
          </a:endParaRPr>
        </a:p>
      </dsp:txBody>
      <dsp:txXfrm>
        <a:off x="6459960" y="1617090"/>
        <a:ext cx="990745" cy="1998219"/>
      </dsp:txXfrm>
    </dsp:sp>
    <dsp:sp modelId="{A60A61DC-2563-6540-A7B9-7F12E9FD1D0B}">
      <dsp:nvSpPr>
        <dsp:cNvPr id="0" name=""/>
        <dsp:cNvSpPr/>
      </dsp:nvSpPr>
      <dsp:spPr>
        <a:xfrm>
          <a:off x="7674970"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最終発表に向けて</a:t>
          </a:r>
          <a:endParaRPr kumimoji="1" lang="ja-JP" altLang="en-US" sz="3000" kern="1200" dirty="0">
            <a:solidFill>
              <a:srgbClr val="000000"/>
            </a:solidFill>
          </a:endParaRPr>
        </a:p>
      </dsp:txBody>
      <dsp:txXfrm>
        <a:off x="7728567" y="1617090"/>
        <a:ext cx="990745" cy="1998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0903C-2717-4CC6-BE89-71A2B5EE8B2A}">
      <dsp:nvSpPr>
        <dsp:cNvPr id="0" name=""/>
        <dsp:cNvSpPr/>
      </dsp:nvSpPr>
      <dsp:spPr>
        <a:xfrm>
          <a:off x="659021" y="0"/>
          <a:ext cx="7468906" cy="5232400"/>
        </a:xfrm>
        <a:prstGeom prst="rightArrow">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7EA94B70-3D28-4B49-9FE3-77AAA8C5644A}">
      <dsp:nvSpPr>
        <dsp:cNvPr id="0" name=""/>
        <dsp:cNvSpPr/>
      </dsp:nvSpPr>
      <dsp:spPr>
        <a:xfrm>
          <a:off x="1716"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100000"/>
            </a:lnSpc>
            <a:spcBef>
              <a:spcPct val="0"/>
            </a:spcBef>
            <a:spcAft>
              <a:spcPct val="35000"/>
            </a:spcAft>
          </a:pPr>
          <a:r>
            <a:rPr kumimoji="1" lang="ja-JP" altLang="en-US" sz="3000" kern="1200" dirty="0" smtClean="0">
              <a:solidFill>
                <a:srgbClr val="000000"/>
              </a:solidFill>
            </a:rPr>
            <a:t>背景</a:t>
          </a:r>
        </a:p>
      </dsp:txBody>
      <dsp:txXfrm>
        <a:off x="55313" y="1617090"/>
        <a:ext cx="990745" cy="1998219"/>
      </dsp:txXfrm>
    </dsp:sp>
    <dsp:sp modelId="{AA3CB6B8-A06B-A647-BA6C-6A5FFA8151B4}">
      <dsp:nvSpPr>
        <dsp:cNvPr id="0" name=""/>
        <dsp:cNvSpPr/>
      </dsp:nvSpPr>
      <dsp:spPr>
        <a:xfrm>
          <a:off x="1282645"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solidFill>
                <a:srgbClr val="000000"/>
              </a:solidFill>
            </a:rPr>
            <a:t>問題提起</a:t>
          </a:r>
          <a:endParaRPr kumimoji="1" lang="ja-JP" altLang="en-US" sz="3200" kern="1200" dirty="0">
            <a:solidFill>
              <a:srgbClr val="000000"/>
            </a:solidFill>
          </a:endParaRPr>
        </a:p>
      </dsp:txBody>
      <dsp:txXfrm>
        <a:off x="1336242" y="1617090"/>
        <a:ext cx="990745" cy="1998219"/>
      </dsp:txXfrm>
    </dsp:sp>
    <dsp:sp modelId="{DA9DE449-C1D6-48CD-8F8D-876DDE195E62}">
      <dsp:nvSpPr>
        <dsp:cNvPr id="0" name=""/>
        <dsp:cNvSpPr/>
      </dsp:nvSpPr>
      <dsp:spPr>
        <a:xfrm>
          <a:off x="2563575"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目標</a:t>
          </a:r>
          <a:endParaRPr kumimoji="1" lang="en-US" altLang="ja-JP" sz="3000" kern="1200" dirty="0" smtClean="0">
            <a:solidFill>
              <a:srgbClr val="000000"/>
            </a:solidFill>
          </a:endParaRPr>
        </a:p>
      </dsp:txBody>
      <dsp:txXfrm>
        <a:off x="2617172" y="1617090"/>
        <a:ext cx="990745" cy="1998219"/>
      </dsp:txXfrm>
    </dsp:sp>
    <dsp:sp modelId="{6F0B553B-81B5-40D2-A3EE-57351911CD8A}">
      <dsp:nvSpPr>
        <dsp:cNvPr id="0" name=""/>
        <dsp:cNvSpPr/>
      </dsp:nvSpPr>
      <dsp:spPr>
        <a:xfrm>
          <a:off x="3844504"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現状</a:t>
          </a:r>
          <a:endParaRPr kumimoji="1" lang="ja-JP" altLang="en-US" sz="3000" kern="1200" dirty="0">
            <a:solidFill>
              <a:srgbClr val="000000"/>
            </a:solidFill>
          </a:endParaRPr>
        </a:p>
      </dsp:txBody>
      <dsp:txXfrm>
        <a:off x="3898101" y="1617090"/>
        <a:ext cx="990745" cy="1998219"/>
      </dsp:txXfrm>
    </dsp:sp>
    <dsp:sp modelId="{5E95C35C-3AE3-4A80-A18F-5F87506AE101}">
      <dsp:nvSpPr>
        <dsp:cNvPr id="0" name=""/>
        <dsp:cNvSpPr/>
      </dsp:nvSpPr>
      <dsp:spPr>
        <a:xfrm>
          <a:off x="5125434"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rgbClr val="000000"/>
              </a:solidFill>
            </a:rPr>
            <a:t>調査</a:t>
          </a:r>
          <a:endParaRPr kumimoji="1" lang="ja-JP" altLang="en-US" sz="3000" kern="1200" dirty="0">
            <a:solidFill>
              <a:srgbClr val="000000"/>
            </a:solidFill>
          </a:endParaRPr>
        </a:p>
      </dsp:txBody>
      <dsp:txXfrm>
        <a:off x="5179031" y="1617090"/>
        <a:ext cx="990745" cy="1998219"/>
      </dsp:txXfrm>
    </dsp:sp>
    <dsp:sp modelId="{0606B567-4BC1-B24E-8D26-A93A99DBB5B5}">
      <dsp:nvSpPr>
        <dsp:cNvPr id="0" name=""/>
        <dsp:cNvSpPr/>
      </dsp:nvSpPr>
      <dsp:spPr>
        <a:xfrm>
          <a:off x="6406363" y="1563493"/>
          <a:ext cx="1097939" cy="2105413"/>
        </a:xfrm>
        <a:prstGeom prst="roundRect">
          <a:avLst/>
        </a:prstGeom>
        <a:solidFill>
          <a:schemeClr val="accent2"/>
        </a:solidFill>
        <a:ln w="25400" cap="flat" cmpd="dbl"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rgbClr val="000000"/>
              </a:solidFill>
            </a:rPr>
            <a:t>対象地設定</a:t>
          </a:r>
          <a:endParaRPr kumimoji="1" lang="ja-JP" altLang="en-US" sz="2800" kern="1200" dirty="0">
            <a:solidFill>
              <a:srgbClr val="000000"/>
            </a:solidFill>
          </a:endParaRPr>
        </a:p>
      </dsp:txBody>
      <dsp:txXfrm>
        <a:off x="6459960" y="1617090"/>
        <a:ext cx="990745" cy="1998219"/>
      </dsp:txXfrm>
    </dsp:sp>
    <dsp:sp modelId="{A60A61DC-2563-6540-A7B9-7F12E9FD1D0B}">
      <dsp:nvSpPr>
        <dsp:cNvPr id="0" name=""/>
        <dsp:cNvSpPr/>
      </dsp:nvSpPr>
      <dsp:spPr>
        <a:xfrm>
          <a:off x="7674970" y="1563493"/>
          <a:ext cx="1097939" cy="2105413"/>
        </a:xfrm>
        <a:prstGeom prst="roundRect">
          <a:avLst/>
        </a:prstGeom>
        <a:solidFill>
          <a:schemeClr val="accent1"/>
        </a:solidFill>
        <a:ln w="25400" cap="flat" cmpd="dbl" algn="ctr">
          <a:solidFill>
            <a:schemeClr val="tx2">
              <a:lumMod val="60000"/>
              <a:lumOff val="40000"/>
            </a:schemeClr>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eaVert" wrap="square" lIns="114300" tIns="114300" rIns="114300" bIns="1143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solidFill>
                <a:schemeClr val="bg1"/>
              </a:solidFill>
            </a:rPr>
            <a:t>最終発表</a:t>
          </a:r>
          <a:r>
            <a:rPr kumimoji="1" lang="ja-JP" altLang="en-US" sz="3000" kern="1200" dirty="0" smtClean="0">
              <a:solidFill>
                <a:srgbClr val="FFFFFF"/>
              </a:solidFill>
            </a:rPr>
            <a:t>に向けて</a:t>
          </a:r>
          <a:endParaRPr kumimoji="1" lang="ja-JP" altLang="en-US" sz="3000" kern="1200" dirty="0">
            <a:solidFill>
              <a:srgbClr val="FFFFFF"/>
            </a:solidFill>
          </a:endParaRPr>
        </a:p>
      </dsp:txBody>
      <dsp:txXfrm>
        <a:off x="7728567" y="1617090"/>
        <a:ext cx="990745" cy="19982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0.0319</cdr:x>
      <cdr:y>0.04347</cdr:y>
    </cdr:from>
    <cdr:to>
      <cdr:x>0.08258</cdr:x>
      <cdr:y>0.13326</cdr:y>
    </cdr:to>
    <cdr:sp macro="" textlink="">
      <cdr:nvSpPr>
        <cdr:cNvPr id="2" name="テキスト ボックス 1"/>
        <cdr:cNvSpPr txBox="1"/>
      </cdr:nvSpPr>
      <cdr:spPr>
        <a:xfrm xmlns:a="http://schemas.openxmlformats.org/drawingml/2006/main">
          <a:off x="179888" y="162879"/>
          <a:ext cx="285777" cy="3363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2000" b="1"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0.02421</cdr:x>
      <cdr:y>0</cdr:y>
    </cdr:from>
    <cdr:to>
      <cdr:x>0.20857</cdr:x>
      <cdr:y>0.06286</cdr:y>
    </cdr:to>
    <cdr:sp macro="" textlink="">
      <cdr:nvSpPr>
        <cdr:cNvPr id="2" name="テキスト 1"/>
        <cdr:cNvSpPr txBox="1"/>
      </cdr:nvSpPr>
      <cdr:spPr>
        <a:xfrm xmlns:a="http://schemas.openxmlformats.org/drawingml/2006/main">
          <a:off x="165100" y="0"/>
          <a:ext cx="1257300" cy="279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C572A759-6A51-4108-AA02-DFA0A04FC94B}">
            <ma14:wrappingTextBoxFlag xmlns:ma14="http://schemas.microsoft.com/office/mac/drawingml/2011/main"/>
          </a:ext>
        </a:extLst>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non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r>
            <a:rPr lang="en-US" sz="5400" kern="100" dirty="0">
              <a:effectLst/>
              <a:latin typeface="+mj-ea"/>
              <a:ea typeface="+mj-ea"/>
              <a:cs typeface="Times New Roman"/>
            </a:rPr>
            <a:t> </a:t>
          </a:r>
          <a:r>
            <a:rPr lang="ja-JP" altLang="en-US" sz="2400" kern="0" dirty="0">
              <a:solidFill>
                <a:schemeClr val="dk1"/>
              </a:solidFill>
              <a:effectLst/>
              <a:latin typeface="+mn-lt"/>
              <a:ea typeface="+mn-ea"/>
              <a:cs typeface="+mn-cs"/>
            </a:rPr>
            <a:t>人</a:t>
          </a:r>
          <a:endParaRPr lang="en-US" altLang="ja-JP" sz="4400" dirty="0">
            <a:effectLst/>
          </a:endParaRPr>
        </a:p>
      </cdr:txBody>
    </cdr:sp>
  </cdr:relSizeAnchor>
  <cdr:relSizeAnchor xmlns:cdr="http://schemas.openxmlformats.org/drawingml/2006/chartDrawing">
    <cdr:from>
      <cdr:x>0.92179</cdr:x>
      <cdr:y>0.88571</cdr:y>
    </cdr:from>
    <cdr:to>
      <cdr:x>0.95996</cdr:x>
      <cdr:y>1</cdr:y>
    </cdr:to>
    <cdr:sp macro="" textlink="">
      <cdr:nvSpPr>
        <cdr:cNvPr id="4" name="テキスト 1"/>
        <cdr:cNvSpPr txBox="1"/>
      </cdr:nvSpPr>
      <cdr:spPr>
        <a:xfrm xmlns:a="http://schemas.openxmlformats.org/drawingml/2006/main">
          <a:off x="4412567" y="4198300"/>
          <a:ext cx="182718" cy="53995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C572A759-6A51-4108-AA02-DFA0A04FC94B}">
            <ma14:wrappingTextBoxFlag xmlns:ma14="http://schemas.microsoft.com/office/mac/drawingml/2011/main"/>
          </a:ext>
        </a:extLst>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non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gn="just">
            <a:spcAft>
              <a:spcPts val="0"/>
            </a:spcAft>
          </a:pPr>
          <a:r>
            <a:rPr lang="en-US" sz="1200" kern="100" dirty="0">
              <a:effectLst/>
              <a:ea typeface="ＭＳ 明朝"/>
              <a:cs typeface="Times New Roman"/>
            </a:rPr>
            <a:t> </a:t>
          </a:r>
          <a:r>
            <a:rPr lang="ja-JP" altLang="en-US" sz="2400" kern="100" dirty="0">
              <a:effectLst/>
              <a:latin typeface="+mj-ea"/>
              <a:ea typeface="+mj-ea"/>
              <a:cs typeface="Times New Roman"/>
            </a:rPr>
            <a:t>歳</a:t>
          </a:r>
          <a:endParaRPr lang="ja-JP" sz="2400" kern="100" dirty="0">
            <a:effectLst/>
            <a:latin typeface="+mj-ea"/>
            <a:ea typeface="+mj-ea"/>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F20AE6-DB25-1F46-A62D-E250014F8E80}" type="datetime1">
              <a:rPr kumimoji="1" lang="ja-JP" altLang="en-US" smtClean="0"/>
              <a:t>14/07/01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A82A10-61CB-7046-B5EC-1C6166E2D1F6}" type="slidenum">
              <a:rPr kumimoji="1" lang="ja-JP" altLang="en-US" smtClean="0"/>
              <a:t>‹#›</a:t>
            </a:fld>
            <a:endParaRPr kumimoji="1" lang="ja-JP" altLang="en-US"/>
          </a:p>
        </p:txBody>
      </p:sp>
    </p:spTree>
    <p:extLst>
      <p:ext uri="{BB962C8B-B14F-4D97-AF65-F5344CB8AC3E}">
        <p14:creationId xmlns:p14="http://schemas.microsoft.com/office/powerpoint/2010/main" val="3928705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94034-D7E2-AD41-A387-647002F83B21}" type="datetime1">
              <a:rPr kumimoji="1" lang="ja-JP" altLang="en-US" smtClean="0"/>
              <a:t>14/07/01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D5DA2-9121-3C4E-BBB7-ED99DBD24DAA}" type="slidenum">
              <a:rPr kumimoji="1" lang="ja-JP" altLang="en-US" smtClean="0"/>
              <a:t>‹#›</a:t>
            </a:fld>
            <a:endParaRPr kumimoji="1" lang="ja-JP" altLang="en-US"/>
          </a:p>
        </p:txBody>
      </p:sp>
    </p:spTree>
    <p:extLst>
      <p:ext uri="{BB962C8B-B14F-4D97-AF65-F5344CB8AC3E}">
        <p14:creationId xmlns:p14="http://schemas.microsoft.com/office/powerpoint/2010/main" val="7768574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まゆこ</a:t>
            </a:r>
            <a:endParaRPr kumimoji="1" lang="en-US" altLang="ja-JP" dirty="0" smtClean="0"/>
          </a:p>
          <a:p>
            <a:r>
              <a:rPr kumimoji="1" lang="ja-JP" altLang="en-US" dirty="0" smtClean="0"/>
              <a:t>「これからサステイナビリティ班の発表を始めます</a:t>
            </a:r>
            <a:endParaRPr kumimoji="1" lang="en-US" altLang="ja-JP" dirty="0" smtClean="0"/>
          </a:p>
          <a:p>
            <a:r>
              <a:rPr kumimoji="1" lang="ja-JP" altLang="en-US" dirty="0" smtClean="0"/>
              <a:t>タイトルは</a:t>
            </a:r>
            <a:r>
              <a:rPr kumimoji="1" lang="en-US" altLang="ja-JP" dirty="0" smtClean="0"/>
              <a:t>『</a:t>
            </a:r>
            <a:r>
              <a:rPr kumimoji="1" lang="ja-JP" altLang="en-US" dirty="0" smtClean="0"/>
              <a:t>あした、なに買って生きていく？買い物弱者問題、つくば市を対象として</a:t>
            </a:r>
            <a:r>
              <a:rPr kumimoji="1" lang="en-US" altLang="ja-JP" dirty="0" smtClean="0"/>
              <a:t>』</a:t>
            </a:r>
          </a:p>
          <a:p>
            <a:endParaRPr kumimoji="1" lang="en-US" altLang="ja-JP" dirty="0" smtClean="0"/>
          </a:p>
          <a:p>
            <a:r>
              <a:rPr kumimoji="1" lang="ja-JP" altLang="en-US" dirty="0" smtClean="0"/>
              <a:t>しょうへいちゃん</a:t>
            </a:r>
            <a:endParaRPr kumimoji="1" lang="en-US" altLang="ja-JP" dirty="0" smtClean="0"/>
          </a:p>
          <a:p>
            <a:r>
              <a:rPr kumimoji="1" lang="ja-JP" altLang="en-US" dirty="0" smtClean="0"/>
              <a:t>「班のメンバーの紹介をします</a:t>
            </a:r>
            <a:endParaRPr kumimoji="1" lang="en-US" altLang="ja-JP" dirty="0" smtClean="0"/>
          </a:p>
          <a:p>
            <a:r>
              <a:rPr kumimoji="1" lang="ja-JP" altLang="en-US" dirty="0" smtClean="0"/>
              <a:t>わたくし、班長の小野です」</a:t>
            </a:r>
            <a:endParaRPr kumimoji="1" lang="en-US" altLang="ja-JP" dirty="0" smtClean="0"/>
          </a:p>
          <a:p>
            <a:endParaRPr kumimoji="1" lang="en-US" altLang="ja-JP" dirty="0" smtClean="0"/>
          </a:p>
          <a:p>
            <a:r>
              <a:rPr kumimoji="1" lang="ja-JP" altLang="en-US" dirty="0" smtClean="0"/>
              <a:t>・・・つづく</a:t>
            </a:r>
            <a:endParaRPr kumimoji="1" lang="en-US" altLang="ja-JP" dirty="0" smtClean="0"/>
          </a:p>
          <a:p>
            <a:endParaRPr kumimoji="1" lang="en-US" altLang="ja-JP" dirty="0" smtClean="0"/>
          </a:p>
          <a:p>
            <a:r>
              <a:rPr kumimoji="1" lang="ja-JP" altLang="en-US" dirty="0" smtClean="0"/>
              <a:t>まゆこ</a:t>
            </a:r>
            <a:endParaRPr kumimoji="1" lang="en-US" altLang="ja-JP" dirty="0" smtClean="0"/>
          </a:p>
          <a:p>
            <a:r>
              <a:rPr kumimoji="1" lang="ja-JP" altLang="en-US" dirty="0" smtClean="0"/>
              <a:t>「よろしくお願いします」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a:t>
            </a:fld>
            <a:endParaRPr kumimoji="1" lang="ja-JP" altLang="en-US"/>
          </a:p>
        </p:txBody>
      </p:sp>
    </p:spTree>
    <p:extLst>
      <p:ext uri="{BB962C8B-B14F-4D97-AF65-F5344CB8AC3E}">
        <p14:creationId xmlns:p14="http://schemas.microsoft.com/office/powerpoint/2010/main" val="341413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この茎崎地区で行われている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t>
            </a:r>
          </a:p>
          <a:p>
            <a:r>
              <a:rPr kumimoji="1" lang="ja-JP" altLang="en-US" dirty="0" smtClean="0"/>
              <a:t>ここでは以前から問題視されていた</a:t>
            </a:r>
            <a:endParaRPr kumimoji="1" lang="en-US" altLang="ja-JP" dirty="0" smtClean="0"/>
          </a:p>
          <a:p>
            <a:r>
              <a:rPr kumimoji="1" lang="en-US" altLang="ja-JP" dirty="0" smtClean="0"/>
              <a:t>(</a:t>
            </a:r>
            <a:r>
              <a:rPr kumimoji="1" lang="ja-JP" altLang="en-US" dirty="0" smtClean="0"/>
              <a:t>たとえの参考文献はあとでスキャナかけてパワポに盛り込みます</a:t>
            </a:r>
            <a:r>
              <a:rPr kumimoji="1" lang="en-US" altLang="ja-JP"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t>
            </a:r>
          </a:p>
          <a:p>
            <a:r>
              <a:rPr kumimoji="1" lang="ja-JP" altLang="en-US" dirty="0" smtClean="0"/>
              <a:t>ここが問題とされる</a:t>
            </a:r>
            <a:endParaRPr kumimoji="1" lang="en-US" altLang="ja-JP" dirty="0" smtClean="0"/>
          </a:p>
          <a:p>
            <a:r>
              <a:rPr kumimoji="1" lang="ja-JP" altLang="en-US" dirty="0" smtClean="0"/>
              <a:t>理由として、急速な高齢化と、商業施設の不足があげられる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t>
            </a:r>
          </a:p>
          <a:p>
            <a:r>
              <a:rPr kumimoji="1" lang="ja-JP" altLang="en-US" dirty="0" smtClean="0"/>
              <a:t>しかし、このような買い物弱者がいると思われる地域は他にもあるはず</a:t>
            </a:r>
            <a:endParaRPr kumimoji="1" lang="en-US" altLang="ja-JP" dirty="0" smtClean="0"/>
          </a:p>
          <a:p>
            <a:endParaRPr kumimoji="1" lang="en-US" altLang="ja-JP" dirty="0" smtClean="0"/>
          </a:p>
          <a:p>
            <a:r>
              <a:rPr kumimoji="1" lang="ja-JP" altLang="en-US" dirty="0" smtClean="0"/>
              <a:t>そこで高齢化の地区＆商業施設の立地</a:t>
            </a:r>
            <a:r>
              <a:rPr kumimoji="1" lang="en-US" altLang="ja-JP" dirty="0" smtClean="0"/>
              <a:t>(</a:t>
            </a:r>
            <a:r>
              <a:rPr kumimoji="1" lang="ja-JP" altLang="en-US" dirty="0" smtClean="0"/>
              <a:t>？</a:t>
            </a:r>
            <a:r>
              <a:rPr kumimoji="1" lang="en-US" altLang="ja-JP" dirty="0" smtClean="0"/>
              <a:t>)</a:t>
            </a:r>
            <a:r>
              <a:rPr kumimoji="1" lang="ja-JP" altLang="en-US" dirty="0" smtClean="0"/>
              <a:t>について考えてみた</a:t>
            </a:r>
            <a:endParaRPr kumimoji="1" lang="en-US" altLang="ja-JP" dirty="0" smtClean="0"/>
          </a:p>
          <a:p>
            <a:r>
              <a:rPr kumimoji="1" lang="ja-JP" altLang="en-US" dirty="0" smtClean="0"/>
              <a:t>まず高齢化について考えると</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pPr/>
              <a:t>11</a:t>
            </a:fld>
            <a:endParaRPr kumimoji="1" lang="ja-JP" altLang="en-US"/>
          </a:p>
        </p:txBody>
      </p:sp>
    </p:spTree>
    <p:extLst>
      <p:ext uri="{BB962C8B-B14F-4D97-AF65-F5344CB8AC3E}">
        <p14:creationId xmlns:p14="http://schemas.microsoft.com/office/powerpoint/2010/main" val="145437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最後にクリックして終わりだよ！</a:t>
            </a:r>
            <a:endParaRPr kumimoji="1" lang="en-US" altLang="ja-JP" dirty="0" smtClean="0"/>
          </a:p>
          <a:p>
            <a:r>
              <a:rPr kumimoji="1" lang="ja-JP" altLang="en-US" dirty="0" smtClean="0"/>
              <a:t>おつかれさま！！</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12</a:t>
            </a:fld>
            <a:endParaRPr kumimoji="1" lang="ja-JP" altLang="en-US"/>
          </a:p>
        </p:txBody>
      </p:sp>
    </p:spTree>
    <p:extLst>
      <p:ext uri="{BB962C8B-B14F-4D97-AF65-F5344CB8AC3E}">
        <p14:creationId xmlns:p14="http://schemas.microsoft.com/office/powerpoint/2010/main" val="366236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森さんによると、</a:t>
            </a:r>
            <a:endParaRPr kumimoji="1" lang="en-US" altLang="ja-JP" dirty="0" smtClean="0"/>
          </a:p>
          <a:p>
            <a:r>
              <a:rPr kumimoji="1" lang="ja-JP" altLang="en-US" dirty="0" smtClean="0"/>
              <a:t>半径</a:t>
            </a:r>
            <a:r>
              <a:rPr kumimoji="1" lang="en-US" altLang="ja-JP" dirty="0" smtClean="0"/>
              <a:t>500m</a:t>
            </a:r>
            <a:r>
              <a:rPr kumimoji="1" lang="ja-JP" altLang="en-US" dirty="0" smtClean="0"/>
              <a:t>に設定したのは高齢者が歩ける範囲＆いわき市の意向もあった</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13</a:t>
            </a:fld>
            <a:endParaRPr kumimoji="1" lang="ja-JP" altLang="en-US"/>
          </a:p>
        </p:txBody>
      </p:sp>
    </p:spTree>
    <p:extLst>
      <p:ext uri="{BB962C8B-B14F-4D97-AF65-F5344CB8AC3E}">
        <p14:creationId xmlns:p14="http://schemas.microsoft.com/office/powerpoint/2010/main" val="265799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あやこがんばれー！！</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14</a:t>
            </a:fld>
            <a:endParaRPr kumimoji="1" lang="ja-JP" altLang="en-US"/>
          </a:p>
        </p:txBody>
      </p:sp>
    </p:spTree>
    <p:extLst>
      <p:ext uri="{BB962C8B-B14F-4D97-AF65-F5344CB8AC3E}">
        <p14:creationId xmlns:p14="http://schemas.microsoft.com/office/powerpoint/2010/main" val="248631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細井くんふぁいと、ふぁいと！</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17</a:t>
            </a:fld>
            <a:endParaRPr kumimoji="1" lang="ja-JP" altLang="en-US"/>
          </a:p>
        </p:txBody>
      </p:sp>
    </p:spTree>
    <p:extLst>
      <p:ext uri="{BB962C8B-B14F-4D97-AF65-F5344CB8AC3E}">
        <p14:creationId xmlns:p14="http://schemas.microsoft.com/office/powerpoint/2010/main" val="137320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次はゆーきです！</a:t>
            </a:r>
            <a:endParaRPr kumimoji="1" lang="en-US" altLang="ja-JP" dirty="0" smtClean="0"/>
          </a:p>
          <a:p>
            <a:r>
              <a:rPr kumimoji="1" lang="ja-JP" altLang="en-US" dirty="0" smtClean="0"/>
              <a:t>最後クリック忘れずに！！</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18</a:t>
            </a:fld>
            <a:endParaRPr kumimoji="1" lang="ja-JP" altLang="en-US"/>
          </a:p>
        </p:txBody>
      </p:sp>
    </p:spTree>
    <p:extLst>
      <p:ext uri="{BB962C8B-B14F-4D97-AF65-F5344CB8AC3E}">
        <p14:creationId xmlns:p14="http://schemas.microsoft.com/office/powerpoint/2010/main" val="225549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ゆーきだあ！</a:t>
            </a:r>
            <a:endParaRPr kumimoji="1" lang="en-US" altLang="ja-JP" dirty="0" smtClean="0"/>
          </a:p>
          <a:p>
            <a:r>
              <a:rPr kumimoji="1" lang="ja-JP" altLang="en-US" dirty="0" smtClean="0"/>
              <a:t>いつも通りの声の調子なら行ける！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19</a:t>
            </a:fld>
            <a:endParaRPr kumimoji="1" lang="ja-JP" altLang="en-US"/>
          </a:p>
        </p:txBody>
      </p:sp>
    </p:spTree>
    <p:extLst>
      <p:ext uri="{BB962C8B-B14F-4D97-AF65-F5344CB8AC3E}">
        <p14:creationId xmlns:p14="http://schemas.microsoft.com/office/powerpoint/2010/main" val="22777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21</a:t>
            </a:fld>
            <a:endParaRPr kumimoji="1" lang="ja-JP" altLang="en-US"/>
          </a:p>
        </p:txBody>
      </p:sp>
    </p:spTree>
    <p:extLst>
      <p:ext uri="{BB962C8B-B14F-4D97-AF65-F5344CB8AC3E}">
        <p14:creationId xmlns:p14="http://schemas.microsoft.com/office/powerpoint/2010/main" val="313393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あっきー落ち着いて</a:t>
            </a:r>
            <a:r>
              <a:rPr kumimoji="1" lang="en-US" altLang="ja-JP" dirty="0" smtClean="0"/>
              <a:t>〜</a:t>
            </a:r>
          </a:p>
          <a:p>
            <a:r>
              <a:rPr kumimoji="1" lang="ja-JP" altLang="en-US" dirty="0" smtClean="0"/>
              <a:t>ゆっくり話すのだ！</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23</a:t>
            </a:fld>
            <a:endParaRPr kumimoji="1" lang="ja-JP" altLang="en-US"/>
          </a:p>
        </p:txBody>
      </p:sp>
    </p:spTree>
    <p:extLst>
      <p:ext uri="{BB962C8B-B14F-4D97-AF65-F5344CB8AC3E}">
        <p14:creationId xmlns:p14="http://schemas.microsoft.com/office/powerpoint/2010/main" val="75409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FEAC5D9-6E4B-4895-A292-6DD0C910FC7B}" type="slidenum">
              <a:rPr kumimoji="1" lang="ja-JP" altLang="en-US" smtClean="0"/>
              <a:t>26</a:t>
            </a:fld>
            <a:endParaRPr kumimoji="1" lang="ja-JP" altLang="en-US"/>
          </a:p>
        </p:txBody>
      </p:sp>
    </p:spTree>
    <p:extLst>
      <p:ext uri="{BB962C8B-B14F-4D97-AF65-F5344CB8AC3E}">
        <p14:creationId xmlns:p14="http://schemas.microsoft.com/office/powerpoint/2010/main" val="316990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dirty="0" smtClean="0"/>
              <a:t>まゆこ</a:t>
            </a:r>
            <a:endParaRPr kumimoji="1" lang="en-US" altLang="ja-JP" dirty="0" smtClean="0"/>
          </a:p>
          <a:p>
            <a:r>
              <a:rPr kumimoji="1" lang="ja-JP" altLang="en-US" dirty="0" smtClean="0"/>
              <a:t>「本日の発表はこの流れで説明していきたいと思います」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2</a:t>
            </a:fld>
            <a:endParaRPr kumimoji="1" lang="ja-JP" altLang="en-US"/>
          </a:p>
        </p:txBody>
      </p:sp>
    </p:spTree>
    <p:extLst>
      <p:ext uri="{BB962C8B-B14F-4D97-AF65-F5344CB8AC3E}">
        <p14:creationId xmlns:p14="http://schemas.microsoft.com/office/powerpoint/2010/main" val="427197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27</a:t>
            </a:fld>
            <a:endParaRPr kumimoji="1" lang="ja-JP" altLang="en-US"/>
          </a:p>
        </p:txBody>
      </p:sp>
    </p:spTree>
    <p:extLst>
      <p:ext uri="{BB962C8B-B14F-4D97-AF65-F5344CB8AC3E}">
        <p14:creationId xmlns:p14="http://schemas.microsoft.com/office/powerpoint/2010/main" val="427197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最後のシメはしょうくんだあ！</a:t>
            </a:r>
            <a:endParaRPr kumimoji="1" lang="en-US" altLang="ja-JP" dirty="0" smtClean="0"/>
          </a:p>
          <a:p>
            <a:r>
              <a:rPr kumimoji="1" lang="ja-JP" altLang="en-US" dirty="0" smtClean="0"/>
              <a:t>ゆっくりね、落ち着いてね、深呼吸だよ！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28</a:t>
            </a:fld>
            <a:endParaRPr kumimoji="1" lang="ja-JP" altLang="en-US"/>
          </a:p>
        </p:txBody>
      </p:sp>
    </p:spTree>
    <p:extLst>
      <p:ext uri="{BB962C8B-B14F-4D97-AF65-F5344CB8AC3E}">
        <p14:creationId xmlns:p14="http://schemas.microsoft.com/office/powerpoint/2010/main" val="1407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いきなりですが、みなさんこの写真を見てどんなことを思い浮かべますか？これはインターネットであるワードを検索して出てきた写真です。</a:t>
            </a:r>
            <a:endParaRPr kumimoji="1" lang="en-US" altLang="ja-JP" dirty="0" smtClean="0"/>
          </a:p>
          <a:p>
            <a:r>
              <a:rPr kumimoji="1" lang="ja-JP" altLang="en-US" dirty="0" smtClean="0"/>
              <a:t>そのワードとは、</a:t>
            </a:r>
            <a:r>
              <a:rPr kumimoji="1" lang="en-US" altLang="ja-JP" dirty="0" smtClean="0"/>
              <a:t>【</a:t>
            </a:r>
            <a:r>
              <a:rPr kumimoji="1" lang="ja-JP" altLang="en-US" dirty="0" smtClean="0"/>
              <a:t>クリック</a:t>
            </a:r>
            <a:r>
              <a:rPr kumimoji="1" lang="en-US" altLang="ja-JP" dirty="0" smtClean="0"/>
              <a:t>】</a:t>
            </a:r>
            <a:r>
              <a:rPr kumimoji="1" lang="ja-JP" altLang="en-US" dirty="0" smtClean="0"/>
              <a:t>「買い物弱者問題です」</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3</a:t>
            </a:fld>
            <a:endParaRPr kumimoji="1" lang="ja-JP" altLang="en-US"/>
          </a:p>
        </p:txBody>
      </p:sp>
    </p:spTree>
    <p:extLst>
      <p:ext uri="{BB962C8B-B14F-4D97-AF65-F5344CB8AC3E}">
        <p14:creationId xmlns:p14="http://schemas.microsoft.com/office/powerpoint/2010/main" val="388710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1440" algn="l">
              <a:lnSpc>
                <a:spcPct val="120000"/>
              </a:lnSpc>
            </a:pPr>
            <a:r>
              <a:rPr kumimoji="1" lang="ja-JP" altLang="en-US" b="0" i="0" dirty="0" smtClean="0">
                <a:latin typeface="+mn-ea"/>
                <a:ea typeface="+mn-ea"/>
              </a:rPr>
              <a:t>こっから言いにくいけどがんばって！</a:t>
            </a:r>
            <a:endParaRPr kumimoji="1" lang="en-US" altLang="ja-JP" b="0" i="0" dirty="0" smtClean="0">
              <a:latin typeface="+mn-ea"/>
              <a:ea typeface="+mn-ea"/>
            </a:endParaRPr>
          </a:p>
          <a:p>
            <a:pPr indent="-91440" algn="l">
              <a:lnSpc>
                <a:spcPct val="120000"/>
              </a:lnSpc>
            </a:pPr>
            <a:endParaRPr kumimoji="1" lang="en-US" altLang="ja-JP" b="0" i="0" dirty="0" smtClean="0">
              <a:latin typeface="+mn-ea"/>
              <a:ea typeface="+mn-ea"/>
            </a:endParaRPr>
          </a:p>
          <a:p>
            <a:pPr indent="-91440" algn="l">
              <a:lnSpc>
                <a:spcPct val="120000"/>
              </a:lnSpc>
            </a:pPr>
            <a:r>
              <a:rPr kumimoji="1" lang="ja-JP" altLang="en-US" b="0" i="0" dirty="0" smtClean="0">
                <a:latin typeface="+mn-ea"/>
                <a:ea typeface="+mn-ea"/>
              </a:rPr>
              <a:t>買い物弱者問題とは、「</a:t>
            </a:r>
            <a:r>
              <a:rPr lang="ja-JP" altLang="en-US" sz="1200" b="0" i="0" dirty="0" smtClean="0">
                <a:latin typeface="+mn-ea"/>
                <a:ea typeface="+mn-ea"/>
                <a:cs typeface="ＤＦＰ教科書体W3"/>
              </a:rPr>
              <a:t>流通機能や交通網の弱体化とともに食料品等の日常の買い物が困難な状況に置かれている人々</a:t>
            </a:r>
            <a:r>
              <a:rPr kumimoji="1" lang="ja-JP" altLang="en-US" b="0" i="0" dirty="0" smtClean="0">
                <a:latin typeface="+mn-ea"/>
                <a:ea typeface="+mn-ea"/>
              </a:rPr>
              <a:t>」のことです。</a:t>
            </a:r>
            <a:endParaRPr kumimoji="1" lang="en-US" altLang="ja-JP" b="0" i="0" dirty="0" smtClean="0">
              <a:latin typeface="+mn-ea"/>
              <a:ea typeface="+mn-ea"/>
            </a:endParaRPr>
          </a:p>
          <a:p>
            <a:pPr indent="-91440" algn="l">
              <a:lnSpc>
                <a:spcPct val="120000"/>
              </a:lnSpc>
            </a:pPr>
            <a:r>
              <a:rPr kumimoji="1" lang="en-US" altLang="ja-JP" b="0" i="0" dirty="0" smtClean="0">
                <a:latin typeface="+mn-ea"/>
                <a:ea typeface="+mn-ea"/>
              </a:rPr>
              <a:t>【</a:t>
            </a:r>
            <a:r>
              <a:rPr kumimoji="1" lang="ja-JP" altLang="en-US" b="0" i="0" dirty="0" smtClean="0">
                <a:latin typeface="+mn-ea"/>
                <a:ea typeface="+mn-ea"/>
              </a:rPr>
              <a:t>クリック</a:t>
            </a:r>
            <a:r>
              <a:rPr kumimoji="1" lang="en-US" altLang="ja-JP" b="0" i="0" dirty="0" smtClean="0">
                <a:latin typeface="+mn-ea"/>
                <a:ea typeface="+mn-ea"/>
              </a:rPr>
              <a:t>】</a:t>
            </a:r>
          </a:p>
          <a:p>
            <a:pPr indent="-91440" algn="l">
              <a:lnSpc>
                <a:spcPct val="120000"/>
              </a:lnSpc>
            </a:pPr>
            <a:r>
              <a:rPr kumimoji="1" lang="ja-JP" altLang="en-US" b="0" i="0" dirty="0" smtClean="0">
                <a:latin typeface="+mn-ea"/>
                <a:ea typeface="+mn-ea"/>
              </a:rPr>
              <a:t>つまり、買い物に不自由している人のことを買い物弱者と言います</a:t>
            </a:r>
            <a:endParaRPr kumimoji="1" lang="en-US" altLang="ja-JP" b="0" i="0" dirty="0" smtClean="0">
              <a:latin typeface="+mn-ea"/>
              <a:ea typeface="+mn-ea"/>
            </a:endParaRPr>
          </a:p>
          <a:p>
            <a:pPr indent="-91440" algn="l">
              <a:lnSpc>
                <a:spcPct val="120000"/>
              </a:lnSpc>
            </a:pPr>
            <a:endParaRPr kumimoji="1" lang="ja-JP" altLang="en-US" b="0" i="0" dirty="0">
              <a:latin typeface="+mn-ea"/>
              <a:ea typeface="+mn-ea"/>
            </a:endParaRPr>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4</a:t>
            </a:fld>
            <a:endParaRPr kumimoji="1" lang="ja-JP" altLang="en-US"/>
          </a:p>
        </p:txBody>
      </p:sp>
    </p:spTree>
    <p:extLst>
      <p:ext uri="{BB962C8B-B14F-4D97-AF65-F5344CB8AC3E}">
        <p14:creationId xmlns:p14="http://schemas.microsoft.com/office/powerpoint/2010/main" val="97786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買い物弱者問題について、すでに全国各地で問題となっています。これまでも、多くのメディアで取り上げられています。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5</a:t>
            </a:fld>
            <a:endParaRPr kumimoji="1" lang="ja-JP" altLang="en-US"/>
          </a:p>
        </p:txBody>
      </p:sp>
    </p:spTree>
    <p:extLst>
      <p:ext uri="{BB962C8B-B14F-4D97-AF65-F5344CB8AC3E}">
        <p14:creationId xmlns:p14="http://schemas.microsoft.com/office/powerpoint/2010/main" val="49117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まゆこふぁいてぃん！！</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6</a:t>
            </a:fld>
            <a:endParaRPr kumimoji="1" lang="ja-JP" altLang="en-US"/>
          </a:p>
        </p:txBody>
      </p:sp>
    </p:spTree>
    <p:extLst>
      <p:ext uri="{BB962C8B-B14F-4D97-AF65-F5344CB8AC3E}">
        <p14:creationId xmlns:p14="http://schemas.microsoft.com/office/powerpoint/2010/main" val="288785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買い物弱者問題は、つくば市でも例外ではありません。</a:t>
            </a:r>
            <a:endParaRPr kumimoji="1" lang="en-US" altLang="ja-JP" dirty="0" smtClean="0"/>
          </a:p>
          <a:p>
            <a:r>
              <a:rPr kumimoji="1" lang="ja-JP" altLang="en-US" dirty="0" smtClean="0"/>
              <a:t>研究学園都市のイメージは強く、このような問題とは縁がないと思われる方もいるかもしれませんが</a:t>
            </a:r>
            <a:endParaRPr kumimoji="1" lang="en-US" altLang="ja-JP" dirty="0" smtClean="0"/>
          </a:p>
          <a:p>
            <a:r>
              <a:rPr kumimoji="1" lang="ja-JP" altLang="en-US" dirty="0" smtClean="0"/>
              <a:t>一部の地域では、</a:t>
            </a:r>
            <a:endParaRPr kumimoji="1" lang="en-US" altLang="ja-JP" dirty="0" smtClean="0"/>
          </a:p>
          <a:p>
            <a:r>
              <a:rPr kumimoji="1" lang="ja-JP" altLang="en-US" dirty="0" smtClean="0"/>
              <a:t>地域の衰退化、高齢化が進んでいます。</a:t>
            </a:r>
            <a:endParaRPr kumimoji="1" lang="en-US" altLang="ja-JP" dirty="0" smtClean="0"/>
          </a:p>
          <a:p>
            <a:r>
              <a:rPr kumimoji="1" lang="ja-JP" altLang="en-US" dirty="0" smtClean="0"/>
              <a:t>私たちはつくば市にも、買い物弱者に直面している人がいるのではないかと考え、そこに着目しました。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7</a:t>
            </a:fld>
            <a:endParaRPr kumimoji="1" lang="ja-JP" altLang="en-US"/>
          </a:p>
        </p:txBody>
      </p:sp>
    </p:spTree>
    <p:extLst>
      <p:ext uri="{BB962C8B-B14F-4D97-AF65-F5344CB8AC3E}">
        <p14:creationId xmlns:p14="http://schemas.microsoft.com/office/powerpoint/2010/main" val="156594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さいご、クリックしてからかじくんに渡してあげてください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8</a:t>
            </a:fld>
            <a:endParaRPr kumimoji="1" lang="ja-JP" altLang="en-US"/>
          </a:p>
        </p:txBody>
      </p:sp>
    </p:spTree>
    <p:extLst>
      <p:ext uri="{BB962C8B-B14F-4D97-AF65-F5344CB8AC3E}">
        <p14:creationId xmlns:p14="http://schemas.microsoft.com/office/powerpoint/2010/main" val="120413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かじくーん！</a:t>
            </a:r>
            <a:endParaRPr kumimoji="1" lang="en-US" altLang="ja-JP" dirty="0" smtClean="0"/>
          </a:p>
          <a:p>
            <a:r>
              <a:rPr kumimoji="1" lang="ja-JP" altLang="en-US" dirty="0" smtClean="0"/>
              <a:t>がんばれ</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CFD5DA2-9121-3C4E-BBB7-ED99DBD24DAA}" type="slidenum">
              <a:rPr kumimoji="1" lang="ja-JP" altLang="en-US" smtClean="0"/>
              <a:t>9</a:t>
            </a:fld>
            <a:endParaRPr kumimoji="1" lang="ja-JP" altLang="en-US"/>
          </a:p>
        </p:txBody>
      </p:sp>
    </p:spTree>
    <p:extLst>
      <p:ext uri="{BB962C8B-B14F-4D97-AF65-F5344CB8AC3E}">
        <p14:creationId xmlns:p14="http://schemas.microsoft.com/office/powerpoint/2010/main" val="8188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B0FAF674-93C5-B147-93DE-A53E169C109E}"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51A0904-E214-B043-9A0B-0CD21FDD61E4}" type="datetime1">
              <a:rPr kumimoji="1" lang="ja-JP" altLang="en-US" smtClean="0"/>
              <a:t>14/07/01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91BF4305-3C1C-5346-9B50-1391FFA19A70}"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1A752A92-ED5B-F146-A147-C2DCC2A30B37}"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92608B29-83D2-AF43-B462-A9AE799F510C}"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88EF-2DF8-994A-B9DC-EADBBF17AE65}" type="slidenum">
              <a:rPr kumimoji="1" lang="ja-JP" altLang="en-US" smtClean="0"/>
              <a:t>‹#›</a:t>
            </a:fld>
            <a:endParaRPr kumimoji="1" lang="ja-JP" alt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ja-JP" altLang="en-US" smtClean="0"/>
              <a:t>マスター タイトルの書式設定</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4BF24CFF-5855-3649-914F-B6A0E84BF555}"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13288EF-2DF8-994A-B9DC-EADBBF17AE65}" type="slidenum">
              <a:rPr lang="ja-JP" altLang="en-US" smtClean="0"/>
              <a:pPr/>
              <a:t>‹#›</a:t>
            </a:fld>
            <a:endParaRPr lang="ja-JP" alt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510FAE2-96CF-6A47-90FD-78251986CF71}" type="datetime1">
              <a:rPr kumimoji="1" lang="ja-JP" altLang="en-US" smtClean="0"/>
              <a:t>14/07/01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B25C0D58-B53E-CC41-B78C-AD710F5FC5F5}" type="datetime1">
              <a:rPr kumimoji="1" lang="ja-JP" altLang="en-US" smtClean="0"/>
              <a:t>14/07/01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88EF-2DF8-994A-B9DC-EADBBF17AE65}"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7C9E0D84-BE70-9D43-AFF3-ED2342D8C4B6}" type="datetime1">
              <a:rPr kumimoji="1" lang="ja-JP" altLang="en-US" smtClean="0"/>
              <a:t>14/07/01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C0823579-A18A-8542-AF6B-1A62987A7FB2}" type="datetime1">
              <a:rPr kumimoji="1" lang="ja-JP" altLang="en-US" smtClean="0"/>
              <a:t>14/07/01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0A016-1790-6C44-A22D-EB26D1F8935B}" type="datetime1">
              <a:rPr kumimoji="1" lang="ja-JP" altLang="en-US" smtClean="0"/>
              <a:t>14/07/01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13FDEF-2509-F84C-96F7-4A7997A0E861}" type="datetime1">
              <a:rPr kumimoji="1" lang="ja-JP" altLang="en-US" smtClean="0"/>
              <a:t>14/07/01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3288EF-2DF8-994A-B9DC-EADBBF17AE6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3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BF24CFF-5855-3649-914F-B6A0E84BF555}" type="datetime1">
              <a:rPr kumimoji="1" lang="ja-JP" altLang="en-US" smtClean="0"/>
              <a:t>14/07/01</a:t>
            </a:fld>
            <a:endParaRPr kumimoji="1" lang="ja-JP" alt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kumimoji="1" lang="ja-JP" alt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2000">
                <a:solidFill>
                  <a:schemeClr val="tx1">
                    <a:lumMod val="65000"/>
                    <a:lumOff val="35000"/>
                  </a:schemeClr>
                </a:solidFill>
                <a:latin typeface="ＤＦＰ太丸ゴシック体"/>
                <a:ea typeface="ＤＦＰ太丸ゴシック体"/>
                <a:cs typeface="ＤＦＰ太丸ゴシック体"/>
              </a:defRPr>
            </a:lvl1pPr>
          </a:lstStyle>
          <a:p>
            <a:fld id="{A13288EF-2DF8-994A-B9DC-EADBBF17AE65}" type="slidenum">
              <a:rPr lang="ja-JP" altLang="en-US" smtClean="0"/>
              <a:pPr/>
              <a:t>‹#›</a:t>
            </a:fld>
            <a:endParaRPr lang="ja-JP" altLang="en-US" dirty="0"/>
          </a:p>
        </p:txBody>
      </p:sp>
      <p:sp>
        <p:nvSpPr>
          <p:cNvPr id="2" name="Title Placeholder 1"/>
          <p:cNvSpPr>
            <a:spLocks noGrp="1"/>
          </p:cNvSpPr>
          <p:nvPr>
            <p:ph type="title"/>
          </p:nvPr>
        </p:nvSpPr>
        <p:spPr>
          <a:xfrm>
            <a:off x="4616537" y="318274"/>
            <a:ext cx="4201799" cy="1067841"/>
          </a:xfrm>
          <a:prstGeom prst="rect">
            <a:avLst/>
          </a:prstGeom>
          <a:noFill/>
          <a:ln>
            <a:noFill/>
          </a:ln>
        </p:spPr>
        <p:style>
          <a:lnRef idx="1">
            <a:schemeClr val="accent2"/>
          </a:lnRef>
          <a:fillRef idx="3">
            <a:schemeClr val="accent2"/>
          </a:fillRef>
          <a:effectRef idx="2">
            <a:schemeClr val="accent2"/>
          </a:effectRef>
          <a:fontRef idx="none"/>
        </p:style>
        <p:txBody>
          <a:bodyPr vert="horz" lIns="91440" tIns="45720" rIns="91440" bIns="45720" rtlCol="0" anchor="b" anchorCtr="0">
            <a:noAutofit/>
          </a:bodyPr>
          <a:lstStyle/>
          <a:p>
            <a:endParaRPr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kumimoji="1" sz="40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5.png"/><Relationship Id="rId5" Type="http://schemas.microsoft.com/office/2007/relationships/hdphoto" Target="../media/hdphoto3.wdp"/><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microsoft.com/office/2007/relationships/hdphoto" Target="../media/hdphoto5.wdp"/><Relationship Id="rId5" Type="http://schemas.openxmlformats.org/officeDocument/2006/relationships/image" Target="../media/image40.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p:txBody>
          <a:bodyPr/>
          <a:lstStyle/>
          <a:p>
            <a:endParaRPr kumimoji="1" lang="ja-JP" altLang="en-US" dirty="0"/>
          </a:p>
        </p:txBody>
      </p:sp>
      <p:pic>
        <p:nvPicPr>
          <p:cNvPr id="4" name="図 3" descr="タイトル画④(P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285"/>
            <a:ext cx="6878395" cy="6878395"/>
          </a:xfrm>
          <a:prstGeom prst="rect">
            <a:avLst/>
          </a:prstGeom>
        </p:spPr>
      </p:pic>
      <p:sp>
        <p:nvSpPr>
          <p:cNvPr id="2" name="縦書きタイトル 1"/>
          <p:cNvSpPr>
            <a:spLocks noGrp="1"/>
          </p:cNvSpPr>
          <p:nvPr>
            <p:ph type="title" orient="vert"/>
          </p:nvPr>
        </p:nvSpPr>
        <p:spPr>
          <a:xfrm>
            <a:off x="6864282" y="-20395"/>
            <a:ext cx="2279717" cy="6878395"/>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vert="horz" anchor="t">
            <a:normAutofit fontScale="90000"/>
          </a:bodyPr>
          <a:lstStyle/>
          <a:p>
            <a:pPr algn="l">
              <a:tabLst>
                <a:tab pos="985838" algn="l"/>
              </a:tabLst>
            </a:pPr>
            <a:r>
              <a:rPr lang="ja-JP" altLang="en-US" sz="2100" dirty="0" smtClean="0">
                <a:latin typeface="+mn-ea"/>
              </a:rPr>
              <a:t>都市計画実習</a:t>
            </a:r>
            <a:r>
              <a:rPr lang="en-US" altLang="ja-JP" sz="2100" dirty="0" smtClean="0">
                <a:latin typeface="+mn-ea"/>
              </a:rPr>
              <a:t/>
            </a:r>
            <a:br>
              <a:rPr lang="en-US" altLang="ja-JP" sz="2100" dirty="0" smtClean="0">
                <a:latin typeface="+mn-ea"/>
              </a:rPr>
            </a:br>
            <a:r>
              <a:rPr lang="ja-JP" altLang="en-US" sz="2100" dirty="0" smtClean="0">
                <a:latin typeface="+mn-ea"/>
              </a:rPr>
              <a:t>中間発表</a:t>
            </a:r>
            <a:r>
              <a:rPr lang="en-US" altLang="ja-JP" sz="2100" dirty="0" smtClean="0">
                <a:latin typeface="+mn-ea"/>
              </a:rPr>
              <a:t/>
            </a:r>
            <a:br>
              <a:rPr lang="en-US" altLang="ja-JP" sz="2100" dirty="0" smtClean="0">
                <a:latin typeface="+mn-ea"/>
              </a:rPr>
            </a:br>
            <a:r>
              <a:rPr lang="en-US" altLang="ja-JP" sz="2100" dirty="0" smtClean="0">
                <a:latin typeface="+mn-ea"/>
              </a:rPr>
              <a:t/>
            </a:r>
            <a:br>
              <a:rPr lang="en-US" altLang="ja-JP" sz="2100" dirty="0" smtClean="0">
                <a:latin typeface="+mn-ea"/>
              </a:rPr>
            </a:br>
            <a:r>
              <a:rPr lang="en-US" altLang="ja-JP" sz="2100" dirty="0" smtClean="0">
                <a:latin typeface="+mn-ea"/>
              </a:rPr>
              <a:t/>
            </a:r>
            <a:br>
              <a:rPr lang="en-US" altLang="ja-JP" sz="2100" dirty="0" smtClean="0">
                <a:latin typeface="+mn-ea"/>
              </a:rPr>
            </a:br>
            <a:r>
              <a:rPr lang="ja-JP" altLang="en-US" sz="2100" dirty="0" smtClean="0">
                <a:latin typeface="+mn-ea"/>
                <a:ea typeface="+mn-ea"/>
              </a:rPr>
              <a:t>サステイナビリティ</a:t>
            </a:r>
            <a:r>
              <a:rPr lang="ja-JP" altLang="en-US" sz="1800" dirty="0" smtClean="0">
                <a:latin typeface="+mn-ea"/>
                <a:ea typeface="+mn-ea"/>
              </a:rPr>
              <a:t>班</a:t>
            </a:r>
            <a:r>
              <a:rPr lang="en-US" altLang="ja-JP" sz="2400" dirty="0" smtClean="0">
                <a:latin typeface="+mn-ea"/>
                <a:ea typeface="+mn-ea"/>
              </a:rPr>
              <a:t/>
            </a:r>
            <a:br>
              <a:rPr lang="en-US" altLang="ja-JP" sz="2400" dirty="0" smtClean="0">
                <a:latin typeface="+mn-ea"/>
                <a:ea typeface="+mn-ea"/>
              </a:rPr>
            </a:br>
            <a:r>
              <a:rPr lang="en-US" altLang="ja-JP" sz="2000" dirty="0" smtClean="0">
                <a:latin typeface="+mn-ea"/>
              </a:rPr>
              <a:t/>
            </a:r>
            <a:br>
              <a:rPr lang="en-US" altLang="ja-JP" sz="2000" dirty="0" smtClean="0">
                <a:latin typeface="+mn-ea"/>
              </a:rPr>
            </a:br>
            <a:r>
              <a:rPr lang="ja-JP" altLang="en-US" sz="2000" dirty="0" smtClean="0">
                <a:latin typeface="+mn-ea"/>
              </a:rPr>
              <a:t>班長</a:t>
            </a:r>
            <a:r>
              <a:rPr lang="ja-JP" altLang="ja-JP" sz="2000" dirty="0">
                <a:latin typeface="+mn-ea"/>
              </a:rPr>
              <a:t>　</a:t>
            </a:r>
            <a:r>
              <a:rPr lang="ja-JP" altLang="en-US" sz="2000" dirty="0" smtClean="0">
                <a:latin typeface="+mn-ea"/>
              </a:rPr>
              <a:t>　　　</a:t>
            </a:r>
            <a:r>
              <a:rPr lang="ja-JP" altLang="en-US" sz="2200" dirty="0" smtClean="0">
                <a:latin typeface="+mn-ea"/>
                <a:ea typeface="+mn-ea"/>
              </a:rPr>
              <a:t>小野将平</a:t>
            </a:r>
            <a:r>
              <a:rPr lang="en-US" altLang="ja-JP" sz="2000" dirty="0">
                <a:latin typeface="+mn-ea"/>
                <a:ea typeface="+mn-ea"/>
              </a:rPr>
              <a:t/>
            </a:r>
            <a:br>
              <a:rPr lang="en-US" altLang="ja-JP" sz="2000" dirty="0">
                <a:latin typeface="+mn-ea"/>
                <a:ea typeface="+mn-ea"/>
              </a:rPr>
            </a:br>
            <a:r>
              <a:rPr lang="ja-JP" altLang="en-US" sz="2000" dirty="0" smtClean="0">
                <a:latin typeface="+mn-ea"/>
                <a:ea typeface="+mn-ea"/>
              </a:rPr>
              <a:t>副班長　　</a:t>
            </a:r>
            <a:r>
              <a:rPr lang="en-US" altLang="ja-JP" sz="2000" dirty="0" smtClean="0">
                <a:latin typeface="+mn-ea"/>
                <a:ea typeface="+mn-ea"/>
              </a:rPr>
              <a:t> </a:t>
            </a:r>
            <a:r>
              <a:rPr lang="ja-JP" altLang="en-US" sz="2200" dirty="0" smtClean="0">
                <a:latin typeface="+mn-ea"/>
                <a:ea typeface="+mn-ea"/>
              </a:rPr>
              <a:t>秋保佳祐</a:t>
            </a:r>
            <a:r>
              <a:rPr lang="en-US" altLang="ja-JP" sz="2000" dirty="0">
                <a:latin typeface="+mn-ea"/>
                <a:ea typeface="+mn-ea"/>
              </a:rPr>
              <a:t/>
            </a:r>
            <a:br>
              <a:rPr lang="en-US" altLang="ja-JP" sz="2000" dirty="0">
                <a:latin typeface="+mn-ea"/>
                <a:ea typeface="+mn-ea"/>
              </a:rPr>
            </a:br>
            <a:r>
              <a:rPr lang="ja-JP" altLang="en-US" sz="2000" dirty="0">
                <a:latin typeface="+mn-ea"/>
              </a:rPr>
              <a:t>資料</a:t>
            </a:r>
            <a:r>
              <a:rPr lang="en-US" altLang="ja-JP" sz="2000" dirty="0" smtClean="0">
                <a:latin typeface="+mn-ea"/>
              </a:rPr>
              <a:t>DB</a:t>
            </a:r>
            <a:r>
              <a:rPr lang="ja-JP" altLang="en-US" sz="2000" dirty="0" smtClean="0">
                <a:latin typeface="+mn-ea"/>
              </a:rPr>
              <a:t>　　</a:t>
            </a:r>
            <a:r>
              <a:rPr lang="ja-JP" altLang="en-US" sz="2200" dirty="0" smtClean="0">
                <a:latin typeface="+mn-ea"/>
                <a:ea typeface="+mn-ea"/>
              </a:rPr>
              <a:t>大原光代</a:t>
            </a:r>
            <a:r>
              <a:rPr lang="en-US" altLang="ja-JP" sz="2000" dirty="0">
                <a:latin typeface="+mn-ea"/>
                <a:ea typeface="+mn-ea"/>
              </a:rPr>
              <a:t/>
            </a:r>
            <a:br>
              <a:rPr lang="en-US" altLang="ja-JP" sz="2000" dirty="0">
                <a:latin typeface="+mn-ea"/>
                <a:ea typeface="+mn-ea"/>
              </a:rPr>
            </a:br>
            <a:r>
              <a:rPr lang="ja-JP" altLang="en-US" sz="2000" dirty="0">
                <a:latin typeface="+mn-ea"/>
              </a:rPr>
              <a:t>印刷</a:t>
            </a:r>
            <a:r>
              <a:rPr lang="ja-JP" altLang="en-US" sz="2000" dirty="0" smtClean="0">
                <a:latin typeface="+mn-ea"/>
              </a:rPr>
              <a:t>機器</a:t>
            </a:r>
            <a:r>
              <a:rPr lang="en-US" altLang="ja-JP" sz="2000" dirty="0" smtClean="0">
                <a:latin typeface="+mn-ea"/>
              </a:rPr>
              <a:t>  </a:t>
            </a:r>
            <a:r>
              <a:rPr lang="ja-JP" altLang="en-US" sz="2200" dirty="0" smtClean="0">
                <a:latin typeface="+mn-ea"/>
              </a:rPr>
              <a:t>梶塚</a:t>
            </a:r>
            <a:r>
              <a:rPr lang="ja-JP" altLang="en-US" sz="2200" dirty="0">
                <a:latin typeface="+mn-ea"/>
              </a:rPr>
              <a:t>真</a:t>
            </a:r>
            <a:r>
              <a:rPr lang="ja-JP" altLang="en-US" sz="2200" dirty="0" smtClean="0">
                <a:latin typeface="+mn-ea"/>
              </a:rPr>
              <a:t>良</a:t>
            </a:r>
            <a:r>
              <a:rPr lang="en-US" altLang="ja-JP" sz="2000" dirty="0">
                <a:latin typeface="+mn-ea"/>
                <a:ea typeface="+mn-ea"/>
              </a:rPr>
              <a:t/>
            </a:r>
            <a:br>
              <a:rPr lang="en-US" altLang="ja-JP" sz="2000" dirty="0">
                <a:latin typeface="+mn-ea"/>
                <a:ea typeface="+mn-ea"/>
              </a:rPr>
            </a:br>
            <a:r>
              <a:rPr lang="en-US" altLang="ja-JP" sz="2000" dirty="0" smtClean="0">
                <a:latin typeface="+mn-ea"/>
                <a:ea typeface="+mn-ea"/>
              </a:rPr>
              <a:t/>
            </a:r>
            <a:br>
              <a:rPr lang="en-US" altLang="ja-JP" sz="2000" dirty="0" smtClean="0">
                <a:latin typeface="+mn-ea"/>
                <a:ea typeface="+mn-ea"/>
              </a:rPr>
            </a:br>
            <a:r>
              <a:rPr lang="ja-JP" altLang="en-US" sz="2000" dirty="0" smtClean="0">
                <a:latin typeface="+mn-ea"/>
                <a:ea typeface="+mn-ea"/>
              </a:rPr>
              <a:t>　　　　　　　</a:t>
            </a:r>
            <a:r>
              <a:rPr lang="ja-JP" altLang="en-US" sz="2200" dirty="0">
                <a:latin typeface="+mn-ea"/>
              </a:rPr>
              <a:t>石崎</a:t>
            </a:r>
            <a:r>
              <a:rPr lang="ja-JP" altLang="en-US" sz="2200" dirty="0" smtClean="0">
                <a:latin typeface="+mn-ea"/>
              </a:rPr>
              <a:t>絢子</a:t>
            </a:r>
            <a:r>
              <a:rPr lang="en-US" altLang="ja-JP" sz="2200" dirty="0" smtClean="0">
                <a:latin typeface="+mn-ea"/>
              </a:rPr>
              <a:t/>
            </a:r>
            <a:br>
              <a:rPr lang="en-US" altLang="ja-JP" sz="2200" dirty="0" smtClean="0">
                <a:latin typeface="+mn-ea"/>
              </a:rPr>
            </a:br>
            <a:r>
              <a:rPr lang="ja-JP" altLang="en-US" sz="2000" dirty="0" smtClean="0">
                <a:latin typeface="+mn-ea"/>
              </a:rPr>
              <a:t>　　　　</a:t>
            </a:r>
            <a:r>
              <a:rPr lang="en-US" altLang="ja-JP" sz="2000" dirty="0" smtClean="0">
                <a:latin typeface="+mn-ea"/>
              </a:rPr>
              <a:t>   </a:t>
            </a:r>
            <a:r>
              <a:rPr lang="ja-JP" altLang="en-US" sz="2200" dirty="0" smtClean="0">
                <a:latin typeface="+mn-ea"/>
              </a:rPr>
              <a:t>大内</a:t>
            </a:r>
            <a:r>
              <a:rPr lang="ja-JP" altLang="en-US" sz="2200" dirty="0">
                <a:latin typeface="+mn-ea"/>
              </a:rPr>
              <a:t>麻優子</a:t>
            </a:r>
            <a:r>
              <a:rPr lang="en-US" altLang="ja-JP" sz="2200" dirty="0" smtClean="0">
                <a:latin typeface="+mn-ea"/>
              </a:rPr>
              <a:t/>
            </a:r>
            <a:br>
              <a:rPr lang="en-US" altLang="ja-JP" sz="2200" dirty="0" smtClean="0">
                <a:latin typeface="+mn-ea"/>
              </a:rPr>
            </a:br>
            <a:r>
              <a:rPr lang="ja-JP" altLang="en-US" sz="2000" dirty="0" smtClean="0">
                <a:latin typeface="+mn-ea"/>
              </a:rPr>
              <a:t>　　　　　　</a:t>
            </a:r>
            <a:r>
              <a:rPr lang="en-US" altLang="ja-JP" sz="2000" dirty="0" smtClean="0">
                <a:latin typeface="+mn-ea"/>
              </a:rPr>
              <a:t>  </a:t>
            </a:r>
            <a:r>
              <a:rPr lang="ja-JP" altLang="en-US" sz="2200" dirty="0" smtClean="0">
                <a:latin typeface="+mn-ea"/>
              </a:rPr>
              <a:t>田中</a:t>
            </a:r>
            <a:r>
              <a:rPr lang="ja-JP" altLang="en-US" sz="2200" dirty="0">
                <a:latin typeface="+mn-ea"/>
              </a:rPr>
              <a:t>皓</a:t>
            </a:r>
            <a:r>
              <a:rPr lang="ja-JP" altLang="en-US" sz="2200" dirty="0" smtClean="0">
                <a:latin typeface="+mn-ea"/>
              </a:rPr>
              <a:t>介</a:t>
            </a:r>
            <a:r>
              <a:rPr lang="en-US" altLang="ja-JP" sz="2200" dirty="0" smtClean="0">
                <a:latin typeface="+mn-ea"/>
              </a:rPr>
              <a:t/>
            </a:r>
            <a:br>
              <a:rPr lang="en-US" altLang="ja-JP" sz="2200" dirty="0" smtClean="0">
                <a:latin typeface="+mn-ea"/>
              </a:rPr>
            </a:br>
            <a:r>
              <a:rPr lang="ja-JP" altLang="en-US" sz="2200" dirty="0" smtClean="0">
                <a:latin typeface="+mn-ea"/>
              </a:rPr>
              <a:t>　　　　　　細井</a:t>
            </a:r>
            <a:r>
              <a:rPr lang="ja-JP" altLang="en-US" sz="2200" dirty="0">
                <a:latin typeface="+mn-ea"/>
              </a:rPr>
              <a:t>大輔</a:t>
            </a:r>
            <a:r>
              <a:rPr lang="en-US" altLang="ja-JP" sz="2200" dirty="0">
                <a:latin typeface="+mn-ea"/>
              </a:rPr>
              <a:t/>
            </a:r>
            <a:br>
              <a:rPr lang="en-US" altLang="ja-JP" sz="2200" dirty="0">
                <a:latin typeface="+mn-ea"/>
              </a:rPr>
            </a:br>
            <a:r>
              <a:rPr lang="ja-JP" altLang="en-US" sz="2000" dirty="0" smtClean="0">
                <a:latin typeface="+mn-ea"/>
              </a:rPr>
              <a:t>　　　　　　</a:t>
            </a:r>
            <a:r>
              <a:rPr lang="en-US" altLang="ja-JP" sz="2000" dirty="0" smtClean="0">
                <a:latin typeface="+mn-ea"/>
              </a:rPr>
              <a:t>  </a:t>
            </a:r>
            <a:r>
              <a:rPr lang="ja-JP" altLang="en-US" sz="2200" dirty="0" smtClean="0">
                <a:latin typeface="+mn-ea"/>
              </a:rPr>
              <a:t>若林</a:t>
            </a:r>
            <a:r>
              <a:rPr lang="ja-JP" altLang="en-US" sz="2200" dirty="0">
                <a:latin typeface="+mn-ea"/>
              </a:rPr>
              <a:t>優妃</a:t>
            </a:r>
            <a:r>
              <a:rPr lang="en-US" altLang="ja-JP" sz="2000" dirty="0">
                <a:latin typeface="+mn-ea"/>
                <a:ea typeface="+mn-ea"/>
              </a:rPr>
              <a:t/>
            </a:r>
            <a:br>
              <a:rPr lang="en-US" altLang="ja-JP" sz="2000" dirty="0">
                <a:latin typeface="+mn-ea"/>
                <a:ea typeface="+mn-ea"/>
              </a:rPr>
            </a:br>
            <a:r>
              <a:rPr lang="ja-JP" altLang="en-US" sz="2000" dirty="0" smtClean="0">
                <a:latin typeface="+mn-ea"/>
                <a:ea typeface="+mn-ea"/>
              </a:rPr>
              <a:t>　　　　　</a:t>
            </a:r>
            <a:r>
              <a:rPr lang="en-US" altLang="ja-JP" sz="1300" dirty="0">
                <a:latin typeface="+mn-ea"/>
              </a:rPr>
              <a:t/>
            </a:r>
            <a:br>
              <a:rPr lang="en-US" altLang="ja-JP" sz="1300" dirty="0">
                <a:latin typeface="+mn-ea"/>
              </a:rPr>
            </a:br>
            <a:r>
              <a:rPr lang="en-US" altLang="ja-JP" sz="1300" dirty="0" smtClean="0">
                <a:latin typeface="+mn-ea"/>
              </a:rPr>
              <a:t/>
            </a:r>
            <a:br>
              <a:rPr lang="en-US" altLang="ja-JP" sz="1300" dirty="0" smtClean="0">
                <a:latin typeface="+mn-ea"/>
              </a:rPr>
            </a:br>
            <a:r>
              <a:rPr lang="en-US" altLang="ja-JP" sz="1300" dirty="0">
                <a:latin typeface="+mn-ea"/>
              </a:rPr>
              <a:t/>
            </a:r>
            <a:br>
              <a:rPr lang="en-US" altLang="ja-JP" sz="1300" dirty="0">
                <a:latin typeface="+mn-ea"/>
              </a:rPr>
            </a:br>
            <a:r>
              <a:rPr lang="en-US" altLang="ja-JP" sz="1300" dirty="0" smtClean="0">
                <a:latin typeface="+mn-ea"/>
              </a:rPr>
              <a:t/>
            </a:r>
            <a:br>
              <a:rPr lang="en-US" altLang="ja-JP" sz="1300" dirty="0" smtClean="0">
                <a:latin typeface="+mn-ea"/>
              </a:rPr>
            </a:br>
            <a:r>
              <a:rPr lang="en-US" altLang="ja-JP" sz="1300" dirty="0">
                <a:latin typeface="+mn-ea"/>
              </a:rPr>
              <a:t/>
            </a:r>
            <a:br>
              <a:rPr lang="en-US" altLang="ja-JP" sz="1300" dirty="0">
                <a:latin typeface="+mn-ea"/>
              </a:rPr>
            </a:br>
            <a:r>
              <a:rPr lang="en-US" altLang="ja-JP" sz="1300" dirty="0">
                <a:latin typeface="+mn-ea"/>
              </a:rPr>
              <a:t/>
            </a:r>
            <a:br>
              <a:rPr lang="en-US" altLang="ja-JP" sz="1300" dirty="0">
                <a:latin typeface="+mn-ea"/>
              </a:rPr>
            </a:br>
            <a:r>
              <a:rPr lang="ja-JP" altLang="en-US" sz="2000" dirty="0" smtClean="0">
                <a:latin typeface="+mn-ea"/>
              </a:rPr>
              <a:t>指導教員　</a:t>
            </a:r>
            <a:r>
              <a:rPr lang="en-US" altLang="ja-JP" sz="2000" dirty="0" smtClean="0">
                <a:latin typeface="+mn-ea"/>
              </a:rPr>
              <a:t> </a:t>
            </a:r>
            <a:r>
              <a:rPr lang="ja-JP" altLang="en-US" sz="2000" dirty="0" smtClean="0">
                <a:latin typeface="+mn-ea"/>
              </a:rPr>
              <a:t>　</a:t>
            </a:r>
            <a:r>
              <a:rPr lang="ja-JP" altLang="en-US" sz="2200" dirty="0" smtClean="0">
                <a:latin typeface="+mn-ea"/>
                <a:ea typeface="+mn-ea"/>
              </a:rPr>
              <a:t>谷口守</a:t>
            </a:r>
            <a:r>
              <a:rPr lang="en-US" altLang="ja-JP" sz="2000" dirty="0" smtClean="0">
                <a:latin typeface="+mn-ea"/>
                <a:ea typeface="+mn-ea"/>
              </a:rPr>
              <a:t/>
            </a:r>
            <a:br>
              <a:rPr lang="en-US" altLang="ja-JP" sz="2000" dirty="0" smtClean="0">
                <a:latin typeface="+mn-ea"/>
                <a:ea typeface="+mn-ea"/>
              </a:rPr>
            </a:br>
            <a:r>
              <a:rPr lang="en-US" altLang="ja-JP" sz="2000" dirty="0" smtClean="0">
                <a:latin typeface="+mn-ea"/>
                <a:ea typeface="+mn-ea"/>
              </a:rPr>
              <a:t>TA</a:t>
            </a:r>
            <a:r>
              <a:rPr lang="ja-JP" altLang="en-US" sz="2000" dirty="0" smtClean="0">
                <a:latin typeface="+mn-ea"/>
                <a:ea typeface="+mn-ea"/>
              </a:rPr>
              <a:t>　　　　　</a:t>
            </a:r>
            <a:r>
              <a:rPr lang="ja-JP" altLang="en-US" sz="2200" dirty="0" smtClean="0">
                <a:latin typeface="+mn-ea"/>
                <a:ea typeface="+mn-ea"/>
              </a:rPr>
              <a:t>土居千紘</a:t>
            </a:r>
            <a:endParaRPr kumimoji="1" lang="ja-JP" altLang="en-US" sz="2000" dirty="0">
              <a:latin typeface="+mn-ea"/>
              <a:ea typeface="+mn-ea"/>
            </a:endParaRPr>
          </a:p>
        </p:txBody>
      </p:sp>
      <p:sp>
        <p:nvSpPr>
          <p:cNvPr id="5" name="テキスト ボックス 4"/>
          <p:cNvSpPr txBox="1"/>
          <p:nvPr/>
        </p:nvSpPr>
        <p:spPr>
          <a:xfrm>
            <a:off x="183448" y="6437114"/>
            <a:ext cx="4955203" cy="369332"/>
          </a:xfrm>
          <a:prstGeom prst="rect">
            <a:avLst/>
          </a:prstGeom>
          <a:noFill/>
        </p:spPr>
        <p:txBody>
          <a:bodyPr wrap="none" rtlCol="0">
            <a:spAutoFit/>
          </a:bodyPr>
          <a:lstStyle/>
          <a:p>
            <a:r>
              <a:rPr kumimoji="1" lang="ja-JP" altLang="en-US" dirty="0" smtClean="0">
                <a:solidFill>
                  <a:srgbClr val="FFFFFF"/>
                </a:solidFill>
              </a:rPr>
              <a:t>買い物弱者問題ー筑波・茎崎地区を対象としてー</a:t>
            </a:r>
            <a:endParaRPr kumimoji="1" lang="ja-JP" altLang="en-US" dirty="0">
              <a:solidFill>
                <a:srgbClr val="FFFFFF"/>
              </a:solidFill>
            </a:endParaRPr>
          </a:p>
        </p:txBody>
      </p:sp>
    </p:spTree>
    <p:extLst>
      <p:ext uri="{BB962C8B-B14F-4D97-AF65-F5344CB8AC3E}">
        <p14:creationId xmlns:p14="http://schemas.microsoft.com/office/powerpoint/2010/main" val="8811890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pPr/>
              <a:t>10</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15733329"/>
              </p:ext>
            </p:extLst>
          </p:nvPr>
        </p:nvGraphicFramePr>
        <p:xfrm>
          <a:off x="710858" y="1525844"/>
          <a:ext cx="7430833" cy="3296586"/>
        </p:xfrm>
        <a:graphic>
          <a:graphicData uri="http://schemas.openxmlformats.org/drawingml/2006/table">
            <a:tbl>
              <a:tblPr/>
              <a:tblGrid>
                <a:gridCol w="2031111"/>
                <a:gridCol w="2577230"/>
                <a:gridCol w="2822492"/>
              </a:tblGrid>
              <a:tr h="456155">
                <a:tc>
                  <a:txBody>
                    <a:bodyPr/>
                    <a:lstStyle/>
                    <a:p>
                      <a:pPr algn="ctr" fontAlgn="ctr"/>
                      <a:r>
                        <a:rPr lang="ja-JP" altLang="en-US" sz="2400" b="1" i="0" u="none" strike="noStrike" dirty="0">
                          <a:solidFill>
                            <a:srgbClr val="000000"/>
                          </a:solidFill>
                          <a:effectLst/>
                          <a:latin typeface="ＭＳ Ｐゴシック"/>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chemeClr val="accent1"/>
                          </a:solidFill>
                          <a:effectLst/>
                          <a:latin typeface="ＭＳ Ｐゴシック"/>
                        </a:rPr>
                        <a:t>移動販売</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chemeClr val="accent1"/>
                          </a:solidFill>
                          <a:effectLst/>
                          <a:latin typeface="ＭＳ Ｐゴシック"/>
                        </a:rPr>
                        <a:t>無料送迎バス</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677">
                <a:tc>
                  <a:txBody>
                    <a:bodyPr/>
                    <a:lstStyle/>
                    <a:p>
                      <a:pPr algn="ctr" fontAlgn="ctr"/>
                      <a:r>
                        <a:rPr lang="ja-JP" altLang="en-US" sz="2400" b="1" i="0" u="none" strike="noStrike" dirty="0" smtClean="0">
                          <a:solidFill>
                            <a:srgbClr val="000000"/>
                          </a:solidFill>
                          <a:effectLst/>
                          <a:latin typeface="ＭＳ Ｐゴシック"/>
                        </a:rPr>
                        <a:t>経産省の方法</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ja-JP" sz="2400" b="1" i="0" u="none" strike="noStrike" dirty="0" smtClean="0">
                          <a:solidFill>
                            <a:srgbClr val="000000"/>
                          </a:solidFill>
                          <a:effectLst/>
                          <a:latin typeface="ＭＳ Ｐゴシック"/>
                        </a:rPr>
                        <a:t>2</a:t>
                      </a:r>
                      <a:r>
                        <a:rPr lang="en-US" altLang="ja-JP" sz="2400" b="1" i="0" u="none" strike="noStrike" dirty="0" smtClean="0">
                          <a:solidFill>
                            <a:srgbClr val="000000"/>
                          </a:solidFill>
                          <a:effectLst/>
                          <a:latin typeface="ＭＳ Ｐゴシック"/>
                        </a:rPr>
                        <a:t>.</a:t>
                      </a:r>
                      <a:r>
                        <a:rPr lang="ja-JP" altLang="en-US" sz="2400" b="1" i="0" u="none" strike="noStrike" dirty="0" smtClean="0">
                          <a:solidFill>
                            <a:srgbClr val="000000"/>
                          </a:solidFill>
                          <a:effectLst/>
                          <a:latin typeface="ＭＳ Ｐゴシック"/>
                        </a:rPr>
                        <a:t>商品を届ける</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1" i="0" u="none" strike="noStrike" dirty="0" smtClean="0">
                          <a:solidFill>
                            <a:srgbClr val="000000"/>
                          </a:solidFill>
                          <a:effectLst/>
                          <a:latin typeface="ＭＳ Ｐゴシック"/>
                        </a:rPr>
                        <a:t>3.</a:t>
                      </a:r>
                      <a:r>
                        <a:rPr lang="ja-JP" altLang="en-US" sz="2400" b="1" i="0" u="none" strike="noStrike" dirty="0" smtClean="0">
                          <a:solidFill>
                            <a:srgbClr val="000000"/>
                          </a:solidFill>
                          <a:effectLst/>
                          <a:latin typeface="ＭＳ Ｐゴシック"/>
                        </a:rPr>
                        <a:t>出かけやすくする</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7616">
                <a:tc>
                  <a:txBody>
                    <a:bodyPr/>
                    <a:lstStyle/>
                    <a:p>
                      <a:pPr algn="ctr" fontAlgn="ctr"/>
                      <a:r>
                        <a:rPr lang="ja-JP" altLang="en-US" sz="2400" b="1" i="0" u="none" strike="noStrike" dirty="0">
                          <a:solidFill>
                            <a:srgbClr val="000000"/>
                          </a:solidFill>
                          <a:effectLst/>
                          <a:latin typeface="ＭＳ Ｐゴシック"/>
                        </a:rPr>
                        <a:t>期間</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1" i="0" u="none" strike="noStrike" dirty="0">
                          <a:solidFill>
                            <a:srgbClr val="000000"/>
                          </a:solidFill>
                          <a:effectLst/>
                          <a:latin typeface="ＭＳ Ｐゴシック"/>
                        </a:rPr>
                        <a:t>H25</a:t>
                      </a:r>
                      <a:r>
                        <a:rPr lang="ja-JP" altLang="en-US" sz="2400" b="1" i="0" u="none" strike="noStrike" dirty="0">
                          <a:solidFill>
                            <a:srgbClr val="000000"/>
                          </a:solidFill>
                          <a:effectLst/>
                          <a:latin typeface="ＭＳ Ｐゴシック"/>
                        </a:rPr>
                        <a:t>年度</a:t>
                      </a:r>
                      <a:r>
                        <a:rPr lang="ja-JP" altLang="en-US" sz="2400" b="1" i="0" u="none" strike="noStrike" dirty="0" smtClean="0">
                          <a:solidFill>
                            <a:srgbClr val="000000"/>
                          </a:solidFill>
                          <a:effectLst/>
                          <a:latin typeface="ＭＳ Ｐゴシック"/>
                        </a:rPr>
                        <a:t>～</a:t>
                      </a:r>
                      <a:endParaRPr lang="en-US" altLang="ja-JP" sz="2400" b="1" i="0" u="none" strike="noStrike" dirty="0" smtClean="0">
                        <a:solidFill>
                          <a:srgbClr val="000000"/>
                        </a:solidFill>
                        <a:effectLst/>
                        <a:latin typeface="ＭＳ Ｐゴシック"/>
                      </a:endParaRPr>
                    </a:p>
                    <a:p>
                      <a:pPr algn="ctr" fontAlgn="ctr"/>
                      <a:r>
                        <a:rPr lang="ja-JP" altLang="en-US" sz="2000" b="1" i="0" u="none" strike="noStrike" dirty="0" smtClean="0">
                          <a:solidFill>
                            <a:srgbClr val="000000"/>
                          </a:solidFill>
                          <a:effectLst/>
                          <a:latin typeface="ＭＳ Ｐゴシック"/>
                        </a:rPr>
                        <a:t>（</a:t>
                      </a:r>
                      <a:r>
                        <a:rPr lang="en-US" altLang="ja-JP" sz="2000" b="1" i="0" u="none" strike="noStrike" dirty="0">
                          <a:solidFill>
                            <a:srgbClr val="000000"/>
                          </a:solidFill>
                          <a:effectLst/>
                          <a:latin typeface="ＭＳ Ｐゴシック"/>
                        </a:rPr>
                        <a:t>3</a:t>
                      </a:r>
                      <a:r>
                        <a:rPr lang="ja-JP" altLang="en-US" sz="2000" b="1" i="0" u="none" strike="noStrike" dirty="0">
                          <a:solidFill>
                            <a:srgbClr val="000000"/>
                          </a:solidFill>
                          <a:effectLst/>
                          <a:latin typeface="ＭＳ Ｐゴシック"/>
                        </a:rPr>
                        <a:t>年間の期限付き）</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400" b="1" i="0" u="none" strike="noStrike" dirty="0">
                          <a:solidFill>
                            <a:srgbClr val="000000"/>
                          </a:solidFill>
                          <a:effectLst/>
                          <a:latin typeface="ＭＳ Ｐゴシック"/>
                        </a:rPr>
                        <a:t>H25</a:t>
                      </a:r>
                      <a:r>
                        <a:rPr lang="ja-JP" altLang="en-US" sz="2400" b="1" i="0" u="none" strike="noStrike" dirty="0">
                          <a:solidFill>
                            <a:srgbClr val="000000"/>
                          </a:solidFill>
                          <a:effectLst/>
                          <a:latin typeface="ＭＳ Ｐゴシック"/>
                        </a:rPr>
                        <a:t>年度～</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214">
                <a:tc>
                  <a:txBody>
                    <a:bodyPr/>
                    <a:lstStyle/>
                    <a:p>
                      <a:pPr algn="ctr" fontAlgn="ctr"/>
                      <a:r>
                        <a:rPr lang="ja-JP" altLang="en-US" sz="2400" b="1" i="0" u="none" strike="noStrike" dirty="0">
                          <a:solidFill>
                            <a:srgbClr val="000000"/>
                          </a:solidFill>
                          <a:effectLst/>
                          <a:latin typeface="ＭＳ Ｐゴシック"/>
                        </a:rPr>
                        <a:t>頻度</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ＭＳ Ｐゴシック"/>
                        </a:rPr>
                        <a:t>週</a:t>
                      </a:r>
                      <a:r>
                        <a:rPr lang="en-US" altLang="ja-JP" sz="2400" b="1" i="0" u="none" strike="noStrike" dirty="0">
                          <a:solidFill>
                            <a:srgbClr val="000000"/>
                          </a:solidFill>
                          <a:effectLst/>
                          <a:latin typeface="ＭＳ Ｐゴシック"/>
                        </a:rPr>
                        <a:t>1</a:t>
                      </a:r>
                      <a:r>
                        <a:rPr lang="ja-JP" altLang="en-US" sz="2400" b="1" i="0" u="none" strike="noStrike" dirty="0">
                          <a:solidFill>
                            <a:srgbClr val="000000"/>
                          </a:solidFill>
                          <a:effectLst/>
                          <a:latin typeface="ＭＳ Ｐゴシック"/>
                        </a:rPr>
                        <a:t>～</a:t>
                      </a:r>
                      <a:r>
                        <a:rPr lang="en-US" altLang="ja-JP" sz="2400" b="1" i="0" u="none" strike="noStrike" dirty="0">
                          <a:solidFill>
                            <a:srgbClr val="000000"/>
                          </a:solidFill>
                          <a:effectLst/>
                          <a:latin typeface="ＭＳ Ｐゴシック"/>
                        </a:rPr>
                        <a:t>3</a:t>
                      </a:r>
                      <a:r>
                        <a:rPr lang="ja-JP" altLang="en-US" sz="2400" b="1" i="0" u="none" strike="noStrike" dirty="0">
                          <a:solidFill>
                            <a:srgbClr val="000000"/>
                          </a:solidFill>
                          <a:effectLst/>
                          <a:latin typeface="ＭＳ Ｐゴシック"/>
                        </a:rPr>
                        <a:t>回</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ＭＳ Ｐゴシック"/>
                        </a:rPr>
                        <a:t>月</a:t>
                      </a:r>
                      <a:r>
                        <a:rPr lang="en-US" altLang="ja-JP" sz="2400" b="1" i="0" u="none" strike="noStrike" dirty="0">
                          <a:solidFill>
                            <a:srgbClr val="000000"/>
                          </a:solidFill>
                          <a:effectLst/>
                          <a:latin typeface="ＭＳ Ｐゴシック"/>
                        </a:rPr>
                        <a:t>1</a:t>
                      </a:r>
                      <a:r>
                        <a:rPr lang="ja-JP" altLang="en-US" sz="2400" b="1" i="0" u="none" strike="noStrike" dirty="0">
                          <a:solidFill>
                            <a:srgbClr val="000000"/>
                          </a:solidFill>
                          <a:effectLst/>
                          <a:latin typeface="ＭＳ Ｐゴシック"/>
                        </a:rPr>
                        <a:t>回（毎月</a:t>
                      </a:r>
                      <a:r>
                        <a:rPr lang="en-US" altLang="ja-JP" sz="2400" b="1" i="0" u="none" strike="noStrike" dirty="0">
                          <a:solidFill>
                            <a:srgbClr val="000000"/>
                          </a:solidFill>
                          <a:effectLst/>
                          <a:latin typeface="ＭＳ Ｐゴシック"/>
                        </a:rPr>
                        <a:t>15</a:t>
                      </a:r>
                      <a:r>
                        <a:rPr lang="ja-JP" altLang="en-US" sz="2400" b="1" i="0" u="none" strike="noStrike" dirty="0">
                          <a:solidFill>
                            <a:srgbClr val="000000"/>
                          </a:solidFill>
                          <a:effectLst/>
                          <a:latin typeface="ＭＳ Ｐゴシック"/>
                        </a:rPr>
                        <a:t>日）</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462">
                <a:tc>
                  <a:txBody>
                    <a:bodyPr/>
                    <a:lstStyle/>
                    <a:p>
                      <a:pPr algn="ctr" fontAlgn="ctr"/>
                      <a:r>
                        <a:rPr lang="ja-JP" altLang="en-US" sz="2400" b="1" i="0" u="none" strike="noStrike" dirty="0" smtClean="0">
                          <a:solidFill>
                            <a:srgbClr val="000000"/>
                          </a:solidFill>
                          <a:effectLst/>
                          <a:latin typeface="ＭＳ Ｐゴシック"/>
                        </a:rPr>
                        <a:t>事業者</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ＭＳ Ｐゴシック"/>
                        </a:rPr>
                        <a:t>（株）カスミ</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ＭＳ Ｐゴシック"/>
                        </a:rPr>
                        <a:t>（株）イオン</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462">
                <a:tc>
                  <a:txBody>
                    <a:bodyPr/>
                    <a:lstStyle/>
                    <a:p>
                      <a:pPr algn="ctr" fontAlgn="ctr"/>
                      <a:r>
                        <a:rPr lang="ja-JP" altLang="en-US" sz="2400" b="1" i="0" u="none" strike="noStrike" dirty="0" smtClean="0">
                          <a:solidFill>
                            <a:srgbClr val="000000"/>
                          </a:solidFill>
                          <a:effectLst/>
                          <a:latin typeface="ＭＳ Ｐゴシック"/>
                        </a:rPr>
                        <a:t>対象地</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smtClean="0">
                          <a:solidFill>
                            <a:srgbClr val="000000"/>
                          </a:solidFill>
                          <a:effectLst/>
                          <a:latin typeface="ＭＳ Ｐゴシック"/>
                        </a:rPr>
                        <a:t>主に茎崎地区</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1" i="0" u="none" strike="noStrike" dirty="0" smtClean="0">
                          <a:solidFill>
                            <a:srgbClr val="000000"/>
                          </a:solidFill>
                          <a:effectLst/>
                          <a:latin typeface="ＭＳ Ｐゴシック"/>
                        </a:rPr>
                        <a:t>茎崎地区</a:t>
                      </a:r>
                      <a:endParaRPr lang="ja-JP" altLang="en-US" sz="2400" b="1" i="0" u="none" strike="noStrike" dirty="0">
                        <a:solidFill>
                          <a:srgbClr val="000000"/>
                        </a:solidFill>
                        <a:effectLst/>
                        <a:latin typeface="ＭＳ Ｐゴシック"/>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4784183" y="599221"/>
            <a:ext cx="2869696" cy="584776"/>
          </a:xfrm>
          <a:prstGeom prst="rect">
            <a:avLst/>
          </a:prstGeom>
          <a:noFill/>
        </p:spPr>
        <p:txBody>
          <a:bodyPr wrap="none" rtlCol="0">
            <a:spAutoFit/>
          </a:bodyPr>
          <a:lstStyle/>
          <a:p>
            <a:r>
              <a:rPr kumimoji="1" lang="ja-JP" altLang="en-US" sz="3200" dirty="0" smtClean="0">
                <a:solidFill>
                  <a:srgbClr val="000000"/>
                </a:solidFill>
              </a:rPr>
              <a:t>つくば市の事例</a:t>
            </a:r>
            <a:endParaRPr kumimoji="1" lang="ja-JP" altLang="en-US" sz="3200" dirty="0">
              <a:solidFill>
                <a:srgbClr val="000000"/>
              </a:solidFill>
            </a:endParaRPr>
          </a:p>
        </p:txBody>
      </p:sp>
      <p:sp>
        <p:nvSpPr>
          <p:cNvPr id="4" name="テキスト ボックス 3"/>
          <p:cNvSpPr txBox="1"/>
          <p:nvPr/>
        </p:nvSpPr>
        <p:spPr>
          <a:xfrm>
            <a:off x="4131106" y="6550223"/>
            <a:ext cx="4328429" cy="253916"/>
          </a:xfrm>
          <a:prstGeom prst="rect">
            <a:avLst/>
          </a:prstGeom>
          <a:noFill/>
        </p:spPr>
        <p:txBody>
          <a:bodyPr wrap="none" rtlCol="0">
            <a:spAutoFit/>
          </a:bodyPr>
          <a:lstStyle/>
          <a:p>
            <a:pPr algn="r"/>
            <a:r>
              <a:rPr lang="en-US" altLang="ja-JP" sz="1050" dirty="0" smtClean="0"/>
              <a:t>http://www.city.tsukuba.ibaraki.jp/15133/15556/015609.html</a:t>
            </a:r>
            <a:endParaRPr kumimoji="1" lang="ja-JP" altLang="en-US" sz="1050" dirty="0"/>
          </a:p>
        </p:txBody>
      </p:sp>
      <p:pic>
        <p:nvPicPr>
          <p:cNvPr id="17" name="図 16" descr="無料送迎バス.jpg"/>
          <p:cNvPicPr>
            <a:picLocks noChangeAspect="1"/>
          </p:cNvPicPr>
          <p:nvPr/>
        </p:nvPicPr>
        <p:blipFill>
          <a:blip r:embed="rId2"/>
          <a:stretch>
            <a:fillRect/>
          </a:stretch>
        </p:blipFill>
        <p:spPr>
          <a:xfrm>
            <a:off x="5499577" y="4982263"/>
            <a:ext cx="2642114" cy="1486189"/>
          </a:xfrm>
          <a:prstGeom prst="rect">
            <a:avLst/>
          </a:prstGeom>
        </p:spPr>
      </p:pic>
      <p:pic>
        <p:nvPicPr>
          <p:cNvPr id="18" name="図 17" descr="415265.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9492" y="4770863"/>
            <a:ext cx="2628044" cy="1869930"/>
          </a:xfrm>
          <a:prstGeom prst="rect">
            <a:avLst/>
          </a:prstGeom>
        </p:spPr>
      </p:pic>
      <p:grpSp>
        <p:nvGrpSpPr>
          <p:cNvPr id="19" name="図形グループ 18"/>
          <p:cNvGrpSpPr/>
          <p:nvPr/>
        </p:nvGrpSpPr>
        <p:grpSpPr>
          <a:xfrm>
            <a:off x="84788" y="128510"/>
            <a:ext cx="3933430" cy="1067842"/>
            <a:chOff x="-607707" y="883777"/>
            <a:chExt cx="3933430" cy="1067842"/>
          </a:xfrm>
        </p:grpSpPr>
        <p:sp>
          <p:nvSpPr>
            <p:cNvPr id="20" name="ホームベース 19"/>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1" name="ホームベース 20"/>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2" name="ホームベース 21"/>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3" name="ホームベース 22"/>
            <p:cNvSpPr/>
            <p:nvPr/>
          </p:nvSpPr>
          <p:spPr>
            <a:xfrm>
              <a:off x="1002564"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4" name="ホームベース 23"/>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5" name="ホームベース 24"/>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6" name="ホームベース 25"/>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7" name="角丸四角形 26"/>
          <p:cNvSpPr/>
          <p:nvPr/>
        </p:nvSpPr>
        <p:spPr>
          <a:xfrm>
            <a:off x="4686707" y="14186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00000"/>
                </a:solidFill>
              </a:rPr>
              <a:t>つくば市の事例</a:t>
            </a:r>
            <a:endParaRPr lang="ja-JP" altLang="en-US" sz="2800" dirty="0">
              <a:solidFill>
                <a:srgbClr val="000000"/>
              </a:solidFill>
            </a:endParaRPr>
          </a:p>
        </p:txBody>
      </p:sp>
    </p:spTree>
    <p:extLst>
      <p:ext uri="{BB962C8B-B14F-4D97-AF65-F5344CB8AC3E}">
        <p14:creationId xmlns:p14="http://schemas.microsoft.com/office/powerpoint/2010/main" val="222908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84788" y="128510"/>
            <a:ext cx="3933430" cy="1067842"/>
            <a:chOff x="-607707" y="883777"/>
            <a:chExt cx="3933430" cy="1067842"/>
          </a:xfrm>
        </p:grpSpPr>
        <p:sp>
          <p:nvSpPr>
            <p:cNvPr id="27" name="ホームベース 26"/>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8" name="ホームベース 27"/>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9" name="ホームベース 28"/>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0" name="ホームベース 29"/>
            <p:cNvSpPr/>
            <p:nvPr/>
          </p:nvSpPr>
          <p:spPr>
            <a:xfrm>
              <a:off x="1002564"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1" name="ホームベース 30"/>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2" name="ホームベース 31"/>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3" name="ホームベース 32"/>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8" name="テキスト ボックス 7"/>
          <p:cNvSpPr txBox="1"/>
          <p:nvPr/>
        </p:nvSpPr>
        <p:spPr>
          <a:xfrm>
            <a:off x="4858487" y="5152076"/>
            <a:ext cx="227947" cy="646331"/>
          </a:xfrm>
          <a:prstGeom prst="rect">
            <a:avLst/>
          </a:prstGeom>
          <a:noFill/>
        </p:spPr>
        <p:txBody>
          <a:bodyPr wrap="none" rtlCol="0">
            <a:spAutoFit/>
          </a:bodyPr>
          <a:lstStyle/>
          <a:p>
            <a:endParaRPr kumimoji="1" lang="en-US" altLang="ja-JP" dirty="0"/>
          </a:p>
          <a:p>
            <a:endParaRPr kumimoji="1" lang="ja-JP" altLang="en-US" dirty="0"/>
          </a:p>
        </p:txBody>
      </p:sp>
      <p:sp>
        <p:nvSpPr>
          <p:cNvPr id="2" name="スライド番号プレースホルダー 1"/>
          <p:cNvSpPr>
            <a:spLocks noGrp="1"/>
          </p:cNvSpPr>
          <p:nvPr>
            <p:ph type="sldNum" sz="quarter" idx="12"/>
          </p:nvPr>
        </p:nvSpPr>
        <p:spPr>
          <a:xfrm>
            <a:off x="7978589" y="6355080"/>
            <a:ext cx="858099" cy="274320"/>
          </a:xfrm>
        </p:spPr>
        <p:txBody>
          <a:bodyPr>
            <a:noAutofit/>
          </a:bodyPr>
          <a:lstStyle/>
          <a:p>
            <a:fld id="{A13288EF-2DF8-994A-B9DC-EADBBF17AE65}" type="slidenum">
              <a:rPr kumimoji="1" lang="ja-JP" altLang="en-US" smtClean="0"/>
              <a:pPr/>
              <a:t>11</a:t>
            </a:fld>
            <a:endParaRPr kumimoji="1" lang="ja-JP" altLang="en-US" sz="300" dirty="0"/>
          </a:p>
        </p:txBody>
      </p:sp>
      <p:pic>
        <p:nvPicPr>
          <p:cNvPr id="11" name="図 10" descr="地区別.png"/>
          <p:cNvPicPr>
            <a:picLocks noChangeAspect="1"/>
          </p:cNvPicPr>
          <p:nvPr/>
        </p:nvPicPr>
        <p:blipFill rotWithShape="1">
          <a:blip r:embed="rId3" cstate="screen">
            <a:extLst>
              <a:ext uri="{28A0092B-C50C-407E-A947-70E740481C1C}">
                <a14:useLocalDpi xmlns:a14="http://schemas.microsoft.com/office/drawing/2010/main"/>
              </a:ext>
            </a:extLst>
          </a:blip>
          <a:srcRect l="30972" t="2600" r="21904" b="239"/>
          <a:stretch/>
        </p:blipFill>
        <p:spPr>
          <a:xfrm>
            <a:off x="130462" y="1365123"/>
            <a:ext cx="3645300" cy="5314656"/>
          </a:xfrm>
          <a:prstGeom prst="rect">
            <a:avLst/>
          </a:prstGeom>
        </p:spPr>
      </p:pic>
      <p:sp>
        <p:nvSpPr>
          <p:cNvPr id="5" name="テキスト ボックス 4"/>
          <p:cNvSpPr txBox="1"/>
          <p:nvPr/>
        </p:nvSpPr>
        <p:spPr>
          <a:xfrm>
            <a:off x="4230688" y="1346938"/>
            <a:ext cx="4479000" cy="2246769"/>
          </a:xfrm>
          <a:prstGeom prst="rect">
            <a:avLst/>
          </a:prstGeom>
          <a:noFill/>
        </p:spPr>
        <p:txBody>
          <a:bodyPr wrap="square" rtlCol="0">
            <a:spAutoFit/>
          </a:bodyPr>
          <a:lstStyle/>
          <a:p>
            <a:r>
              <a:rPr lang="ja-JP" altLang="en-US" sz="2800" dirty="0" smtClean="0">
                <a:solidFill>
                  <a:schemeClr val="bg2">
                    <a:lumMod val="50000"/>
                  </a:schemeClr>
                </a:solidFill>
              </a:rPr>
              <a:t>✔</a:t>
            </a:r>
            <a:r>
              <a:rPr lang="ja-JP" altLang="en-US" sz="2800" dirty="0" smtClean="0">
                <a:solidFill>
                  <a:srgbClr val="000000"/>
                </a:solidFill>
              </a:rPr>
              <a:t>急速な高齢化</a:t>
            </a:r>
            <a:endParaRPr lang="en-US" altLang="ja-JP" sz="2800" dirty="0" smtClean="0">
              <a:solidFill>
                <a:srgbClr val="000000"/>
              </a:solidFill>
            </a:endParaRPr>
          </a:p>
          <a:p>
            <a:r>
              <a:rPr lang="ja-JP" altLang="en-US" sz="2800" dirty="0" smtClean="0">
                <a:solidFill>
                  <a:srgbClr val="0D79CA"/>
                </a:solidFill>
              </a:rPr>
              <a:t>✔</a:t>
            </a:r>
            <a:r>
              <a:rPr lang="ja-JP" altLang="en-US" sz="2800" dirty="0" smtClean="0">
                <a:solidFill>
                  <a:srgbClr val="000000"/>
                </a:solidFill>
              </a:rPr>
              <a:t>商業施設の不足</a:t>
            </a:r>
            <a:endParaRPr lang="en-US" altLang="ja-JP" sz="2800" dirty="0" smtClean="0">
              <a:solidFill>
                <a:srgbClr val="000000"/>
              </a:solidFill>
            </a:endParaRPr>
          </a:p>
          <a:p>
            <a:endParaRPr lang="en-US" altLang="ja-JP" sz="2800" dirty="0" smtClean="0">
              <a:solidFill>
                <a:srgbClr val="000000"/>
              </a:solidFill>
            </a:endParaRPr>
          </a:p>
          <a:p>
            <a:r>
              <a:rPr lang="en-US" altLang="ja-JP" sz="2800" dirty="0" smtClean="0">
                <a:solidFill>
                  <a:schemeClr val="bg2">
                    <a:lumMod val="50000"/>
                  </a:schemeClr>
                </a:solidFill>
              </a:rPr>
              <a:t>→</a:t>
            </a:r>
            <a:r>
              <a:rPr lang="ja-JP" altLang="en-US" sz="2800" dirty="0" smtClean="0">
                <a:solidFill>
                  <a:schemeClr val="bg2">
                    <a:lumMod val="50000"/>
                  </a:schemeClr>
                </a:solidFill>
              </a:rPr>
              <a:t>買い物弱者問題の</a:t>
            </a:r>
            <a:endParaRPr lang="en-US" altLang="ja-JP" sz="2800" dirty="0" smtClean="0">
              <a:solidFill>
                <a:schemeClr val="bg2">
                  <a:lumMod val="50000"/>
                </a:schemeClr>
              </a:solidFill>
            </a:endParaRPr>
          </a:p>
          <a:p>
            <a:r>
              <a:rPr lang="ja-JP" altLang="en-US" sz="2800" dirty="0" smtClean="0">
                <a:solidFill>
                  <a:schemeClr val="bg2">
                    <a:lumMod val="50000"/>
                  </a:schemeClr>
                </a:solidFill>
              </a:rPr>
              <a:t>　　　　　　　　　　モデル地区</a:t>
            </a:r>
            <a:endParaRPr lang="en-US" altLang="ja-JP" sz="2800" dirty="0" smtClean="0">
              <a:solidFill>
                <a:schemeClr val="bg2">
                  <a:lumMod val="50000"/>
                </a:schemeClr>
              </a:solidFill>
            </a:endParaRPr>
          </a:p>
        </p:txBody>
      </p:sp>
      <p:sp>
        <p:nvSpPr>
          <p:cNvPr id="16" name="線吹き出し 1 (枠付き) 15"/>
          <p:cNvSpPr/>
          <p:nvPr/>
        </p:nvSpPr>
        <p:spPr>
          <a:xfrm>
            <a:off x="4631790" y="312299"/>
            <a:ext cx="2401927" cy="882614"/>
          </a:xfrm>
          <a:prstGeom prst="borderCallout1">
            <a:avLst>
              <a:gd name="adj1" fmla="val 33956"/>
              <a:gd name="adj2" fmla="val -627"/>
              <a:gd name="adj3" fmla="val 556667"/>
              <a:gd name="adj4" fmla="val -77477"/>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solidFill>
                  <a:schemeClr val="tx2"/>
                </a:solidFill>
              </a:rPr>
              <a:t>茎崎地区</a:t>
            </a:r>
            <a:endParaRPr kumimoji="1" lang="ja-JP" altLang="en-US" sz="2800" dirty="0">
              <a:solidFill>
                <a:schemeClr val="tx2"/>
              </a:solidFill>
            </a:endParaRPr>
          </a:p>
        </p:txBody>
      </p:sp>
      <p:sp>
        <p:nvSpPr>
          <p:cNvPr id="22" name="円/楕円 21"/>
          <p:cNvSpPr/>
          <p:nvPr/>
        </p:nvSpPr>
        <p:spPr>
          <a:xfrm>
            <a:off x="1975445" y="5218029"/>
            <a:ext cx="1075724" cy="539396"/>
          </a:xfrm>
          <a:prstGeom prst="ellipse">
            <a:avLst/>
          </a:prstGeom>
          <a:noFill/>
          <a:ln w="5715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4" name="テキスト ボックス 3"/>
          <p:cNvSpPr txBox="1"/>
          <p:nvPr/>
        </p:nvSpPr>
        <p:spPr>
          <a:xfrm>
            <a:off x="6351828" y="6581001"/>
            <a:ext cx="2037337" cy="276999"/>
          </a:xfrm>
          <a:prstGeom prst="rect">
            <a:avLst/>
          </a:prstGeom>
          <a:noFill/>
        </p:spPr>
        <p:txBody>
          <a:bodyPr wrap="none" rtlCol="0">
            <a:spAutoFit/>
          </a:bodyPr>
          <a:lstStyle/>
          <a:p>
            <a:pPr algn="r"/>
            <a:r>
              <a:rPr kumimoji="1" lang="en-US" altLang="ja-JP" sz="1200" dirty="0" smtClean="0"/>
              <a:t>2014</a:t>
            </a:r>
            <a:r>
              <a:rPr kumimoji="1" lang="ja-JP" altLang="en-US" sz="1200" dirty="0" smtClean="0"/>
              <a:t>年</a:t>
            </a:r>
            <a:r>
              <a:rPr lang="en-US" altLang="ja-JP" sz="1200" dirty="0" smtClean="0"/>
              <a:t>5</a:t>
            </a:r>
            <a:r>
              <a:rPr lang="ja-JP" altLang="en-US" sz="1200" dirty="0" smtClean="0"/>
              <a:t>月</a:t>
            </a:r>
            <a:r>
              <a:rPr kumimoji="1" lang="en-US" altLang="ja-JP" sz="1200" dirty="0" smtClean="0"/>
              <a:t>18</a:t>
            </a:r>
            <a:r>
              <a:rPr kumimoji="1" lang="ja-JP" altLang="en-US" sz="1200" dirty="0" smtClean="0"/>
              <a:t>日　班員撮影</a:t>
            </a:r>
            <a:endParaRPr kumimoji="1" lang="ja-JP" altLang="en-US" sz="1200" dirty="0"/>
          </a:p>
        </p:txBody>
      </p:sp>
      <p:grpSp>
        <p:nvGrpSpPr>
          <p:cNvPr id="7" name="図形グループ 6"/>
          <p:cNvGrpSpPr/>
          <p:nvPr/>
        </p:nvGrpSpPr>
        <p:grpSpPr>
          <a:xfrm>
            <a:off x="4230688" y="3670049"/>
            <a:ext cx="3945801" cy="2959351"/>
            <a:chOff x="4230688" y="3670049"/>
            <a:chExt cx="3945801" cy="2959351"/>
          </a:xfrm>
        </p:grpSpPr>
        <p:pic>
          <p:nvPicPr>
            <p:cNvPr id="3" name="図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0688" y="3670049"/>
              <a:ext cx="3945801" cy="2959351"/>
            </a:xfrm>
            <a:prstGeom prst="rect">
              <a:avLst/>
            </a:prstGeom>
          </p:spPr>
        </p:pic>
        <p:sp>
          <p:nvSpPr>
            <p:cNvPr id="6" name="テキスト ボックス 5"/>
            <p:cNvSpPr txBox="1"/>
            <p:nvPr/>
          </p:nvSpPr>
          <p:spPr>
            <a:xfrm>
              <a:off x="4230688" y="3670049"/>
              <a:ext cx="1980029" cy="400110"/>
            </a:xfrm>
            <a:prstGeom prst="rect">
              <a:avLst/>
            </a:prstGeom>
            <a:solidFill>
              <a:schemeClr val="bg1"/>
            </a:solidFill>
          </p:spPr>
          <p:txBody>
            <a:bodyPr wrap="none" rtlCol="0">
              <a:spAutoFit/>
            </a:bodyPr>
            <a:lstStyle/>
            <a:p>
              <a:r>
                <a:rPr kumimoji="1" lang="ja-JP" altLang="en-US" sz="2000" dirty="0" smtClean="0"/>
                <a:t>茎崎地区の団地</a:t>
              </a:r>
              <a:endParaRPr kumimoji="1" lang="ja-JP" altLang="en-US" sz="2000" dirty="0"/>
            </a:p>
          </p:txBody>
        </p:sp>
      </p:grpSp>
    </p:spTree>
    <p:extLst>
      <p:ext uri="{BB962C8B-B14F-4D97-AF65-F5344CB8AC3E}">
        <p14:creationId xmlns:p14="http://schemas.microsoft.com/office/powerpoint/2010/main" val="1471305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図形グループ 13"/>
          <p:cNvGrpSpPr/>
          <p:nvPr/>
        </p:nvGrpSpPr>
        <p:grpSpPr>
          <a:xfrm>
            <a:off x="84788" y="128510"/>
            <a:ext cx="3933430" cy="1067842"/>
            <a:chOff x="-607707" y="883777"/>
            <a:chExt cx="3933430" cy="1067842"/>
          </a:xfrm>
        </p:grpSpPr>
        <p:sp>
          <p:nvSpPr>
            <p:cNvPr id="15" name="ホームベース 14"/>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16" name="ホームベース 15"/>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17" name="ホームベース 16"/>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18" name="ホームベース 17"/>
            <p:cNvSpPr/>
            <p:nvPr/>
          </p:nvSpPr>
          <p:spPr>
            <a:xfrm>
              <a:off x="1002564"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9" name="ホームベース 18"/>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0" name="ホームベース 19"/>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1" name="ホームベース 20"/>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 name="スライド番号プレースホルダ 1"/>
          <p:cNvSpPr>
            <a:spLocks noGrp="1"/>
          </p:cNvSpPr>
          <p:nvPr>
            <p:ph type="sldNum" sz="quarter" idx="12"/>
          </p:nvPr>
        </p:nvSpPr>
        <p:spPr/>
        <p:txBody>
          <a:bodyPr/>
          <a:lstStyle/>
          <a:p>
            <a:fld id="{A13288EF-2DF8-994A-B9DC-EADBBF17AE65}" type="slidenum">
              <a:rPr kumimoji="1" lang="ja-JP" altLang="en-US" smtClean="0"/>
              <a:pPr/>
              <a:t>12</a:t>
            </a:fld>
            <a:endParaRPr kumimoji="1" lang="ja-JP" altLang="en-US"/>
          </a:p>
        </p:txBody>
      </p:sp>
      <p:sp>
        <p:nvSpPr>
          <p:cNvPr id="3" name="雲 2"/>
          <p:cNvSpPr/>
          <p:nvPr/>
        </p:nvSpPr>
        <p:spPr>
          <a:xfrm>
            <a:off x="1369969" y="1402606"/>
            <a:ext cx="6416082" cy="2121427"/>
          </a:xfrm>
          <a:prstGeom prst="cloud">
            <a:avLst/>
          </a:prstGeom>
          <a:solidFill>
            <a:srgbClr val="FFFFFF"/>
          </a:solidFill>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200" dirty="0" smtClean="0"/>
              <a:t>果たして</a:t>
            </a:r>
            <a:endParaRPr lang="en-US" altLang="ja-JP" sz="3200" dirty="0" smtClean="0"/>
          </a:p>
          <a:p>
            <a:pPr algn="ctr"/>
            <a:r>
              <a:rPr lang="ja-JP" altLang="en-US" sz="3600" dirty="0" smtClean="0"/>
              <a:t>茎崎地区</a:t>
            </a:r>
            <a:r>
              <a:rPr lang="ja-JP" altLang="en-US" sz="3600" b="1" dirty="0" smtClean="0">
                <a:solidFill>
                  <a:schemeClr val="accent6"/>
                </a:solidFill>
              </a:rPr>
              <a:t>だけ</a:t>
            </a:r>
            <a:r>
              <a:rPr lang="ja-JP" altLang="en-US" sz="3200" dirty="0" smtClean="0"/>
              <a:t>か？</a:t>
            </a:r>
            <a:endParaRPr lang="ja-JP" altLang="en-US" sz="3200" dirty="0"/>
          </a:p>
        </p:txBody>
      </p:sp>
      <p:sp>
        <p:nvSpPr>
          <p:cNvPr id="4" name="テキスト ボックス 3"/>
          <p:cNvSpPr txBox="1"/>
          <p:nvPr/>
        </p:nvSpPr>
        <p:spPr>
          <a:xfrm>
            <a:off x="2062482" y="4116041"/>
            <a:ext cx="5039526" cy="2123658"/>
          </a:xfrm>
          <a:prstGeom prst="rect">
            <a:avLst/>
          </a:prstGeom>
          <a:solidFill>
            <a:schemeClr val="bg1"/>
          </a:solidFill>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3200" dirty="0" smtClean="0">
                <a:solidFill>
                  <a:srgbClr val="F14124"/>
                </a:solidFill>
              </a:rPr>
              <a:t>つくば市全体</a:t>
            </a:r>
            <a:r>
              <a:rPr lang="ja-JP" altLang="en-US" sz="3200" dirty="0" smtClean="0">
                <a:solidFill>
                  <a:schemeClr val="tx1"/>
                </a:solidFill>
              </a:rPr>
              <a:t>に対し</a:t>
            </a:r>
            <a:endParaRPr lang="en-US" altLang="ja-JP" sz="3200" dirty="0" smtClean="0">
              <a:solidFill>
                <a:schemeClr val="tx1"/>
              </a:solidFill>
            </a:endParaRPr>
          </a:p>
          <a:p>
            <a:pPr algn="ctr"/>
            <a:r>
              <a:rPr lang="ja-JP" altLang="en-US" sz="3200" dirty="0" smtClean="0">
                <a:solidFill>
                  <a:srgbClr val="F14124"/>
                </a:solidFill>
              </a:rPr>
              <a:t>商業施設</a:t>
            </a:r>
            <a:r>
              <a:rPr lang="ja-JP" altLang="en-US" sz="3200" dirty="0" smtClean="0">
                <a:solidFill>
                  <a:schemeClr val="tx1"/>
                </a:solidFill>
              </a:rPr>
              <a:t>・</a:t>
            </a:r>
            <a:r>
              <a:rPr lang="ja-JP" altLang="en-US" sz="3200" dirty="0" smtClean="0">
                <a:solidFill>
                  <a:schemeClr val="accent6"/>
                </a:solidFill>
              </a:rPr>
              <a:t>高齢化率</a:t>
            </a:r>
            <a:r>
              <a:rPr lang="ja-JP" altLang="en-US" sz="2800" dirty="0" smtClean="0">
                <a:solidFill>
                  <a:schemeClr val="tx1"/>
                </a:solidFill>
              </a:rPr>
              <a:t>に着目</a:t>
            </a:r>
            <a:endParaRPr lang="en-US" altLang="ja-JP" sz="2800" dirty="0" smtClean="0">
              <a:solidFill>
                <a:schemeClr val="tx1"/>
              </a:solidFill>
            </a:endParaRPr>
          </a:p>
          <a:p>
            <a:pPr algn="ctr"/>
            <a:r>
              <a:rPr lang="en-US" altLang="ja-JP" sz="3200" dirty="0" smtClean="0">
                <a:solidFill>
                  <a:schemeClr val="tx1"/>
                </a:solidFill>
              </a:rPr>
              <a:t>↓</a:t>
            </a:r>
          </a:p>
          <a:p>
            <a:pPr algn="ctr"/>
            <a:r>
              <a:rPr lang="ja-JP" altLang="en-US" sz="3600" dirty="0" smtClean="0">
                <a:solidFill>
                  <a:schemeClr val="accent4">
                    <a:lumMod val="75000"/>
                  </a:schemeClr>
                </a:solidFill>
              </a:rPr>
              <a:t>対象地の設定</a:t>
            </a:r>
            <a:endParaRPr lang="en-US" altLang="ja-JP" sz="3600" dirty="0" smtClean="0">
              <a:solidFill>
                <a:schemeClr val="accent4">
                  <a:lumMod val="75000"/>
                </a:schemeClr>
              </a:solidFill>
            </a:endParaRPr>
          </a:p>
        </p:txBody>
      </p:sp>
      <p:sp>
        <p:nvSpPr>
          <p:cNvPr id="13" name="右カーブ矢印 12"/>
          <p:cNvSpPr/>
          <p:nvPr/>
        </p:nvSpPr>
        <p:spPr>
          <a:xfrm>
            <a:off x="596970" y="3305625"/>
            <a:ext cx="1048939" cy="1664226"/>
          </a:xfrm>
          <a:prstGeom prst="curvedRightArrow">
            <a:avLst/>
          </a:prstGeom>
          <a:gradFill flip="none" rotWithShape="1">
            <a:gsLst>
              <a:gs pos="0">
                <a:schemeClr val="bg1"/>
              </a:gs>
              <a:gs pos="100000">
                <a:schemeClr val="accent6"/>
              </a:gs>
              <a:gs pos="38000">
                <a:schemeClr val="accent5"/>
              </a:gs>
            </a:gsLst>
            <a:lin ang="5400000" scaled="0"/>
            <a:tileRect/>
          </a:gra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20696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図形グループ 22"/>
          <p:cNvGrpSpPr/>
          <p:nvPr/>
        </p:nvGrpSpPr>
        <p:grpSpPr>
          <a:xfrm>
            <a:off x="84788" y="128510"/>
            <a:ext cx="3933430" cy="1067842"/>
            <a:chOff x="-607707" y="883777"/>
            <a:chExt cx="3933430" cy="1067842"/>
          </a:xfrm>
        </p:grpSpPr>
        <p:sp>
          <p:nvSpPr>
            <p:cNvPr id="24" name="ホームベース 23"/>
            <p:cNvSpPr/>
            <p:nvPr/>
          </p:nvSpPr>
          <p:spPr>
            <a:xfrm>
              <a:off x="1539321"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5" name="ホームベース 24"/>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6" name="ホームベース 25"/>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0" name="ホームベース 29"/>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1" name="ホームベース 30"/>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2" name="ホームベース 31"/>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3" name="ホームベース 32"/>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pic>
        <p:nvPicPr>
          <p:cNvPr id="27" name="図 26" descr="全国きみどり.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8676" y="983201"/>
            <a:ext cx="3306988" cy="3241418"/>
          </a:xfrm>
          <a:prstGeom prst="rect">
            <a:avLst/>
          </a:prstGeom>
        </p:spPr>
      </p:pic>
      <p:sp>
        <p:nvSpPr>
          <p:cNvPr id="3" name="コンテンツ プレースホルダー 2"/>
          <p:cNvSpPr>
            <a:spLocks noGrp="1"/>
          </p:cNvSpPr>
          <p:nvPr>
            <p:ph idx="1"/>
          </p:nvPr>
        </p:nvSpPr>
        <p:spPr>
          <a:xfrm>
            <a:off x="317134" y="1494121"/>
            <a:ext cx="8042276" cy="4449483"/>
          </a:xfrm>
        </p:spPr>
        <p:txBody>
          <a:bodyPr/>
          <a:lstStyle/>
          <a:p>
            <a:pPr marL="0" indent="0">
              <a:buNone/>
            </a:pPr>
            <a:r>
              <a:rPr kumimoji="1" lang="en-US" altLang="ja-JP" sz="2800" dirty="0" smtClean="0">
                <a:solidFill>
                  <a:srgbClr val="000000"/>
                </a:solidFill>
              </a:rPr>
              <a:t>◎</a:t>
            </a:r>
            <a:r>
              <a:rPr kumimoji="1" lang="ja-JP" altLang="en-US" sz="2800" dirty="0" smtClean="0">
                <a:solidFill>
                  <a:srgbClr val="000000"/>
                </a:solidFill>
              </a:rPr>
              <a:t>森英高氏による講演</a:t>
            </a:r>
            <a:r>
              <a:rPr lang="ja-JP" altLang="en-US" dirty="0" smtClean="0">
                <a:solidFill>
                  <a:srgbClr val="000000"/>
                </a:solidFill>
              </a:rPr>
              <a:t>　</a:t>
            </a:r>
            <a:endParaRPr lang="en-US" altLang="ja-JP" dirty="0" smtClean="0">
              <a:solidFill>
                <a:srgbClr val="000000"/>
              </a:solidFill>
            </a:endParaRPr>
          </a:p>
          <a:p>
            <a:pPr marL="0" indent="0">
              <a:lnSpc>
                <a:spcPct val="50000"/>
              </a:lnSpc>
              <a:buNone/>
            </a:pPr>
            <a:r>
              <a:rPr lang="ja-JP" altLang="en-US" dirty="0" smtClean="0">
                <a:solidFill>
                  <a:srgbClr val="000000"/>
                </a:solidFill>
              </a:rPr>
              <a:t>　　講師：森英高氏</a:t>
            </a:r>
            <a:r>
              <a:rPr lang="en-US" altLang="ja-JP" sz="2200" dirty="0" smtClean="0">
                <a:solidFill>
                  <a:srgbClr val="000000"/>
                </a:solidFill>
              </a:rPr>
              <a:t>(</a:t>
            </a:r>
            <a:r>
              <a:rPr lang="ja-JP" altLang="en-US" sz="2200" dirty="0" smtClean="0">
                <a:solidFill>
                  <a:srgbClr val="000000"/>
                </a:solidFill>
              </a:rPr>
              <a:t>筑波大学院</a:t>
            </a:r>
            <a:r>
              <a:rPr lang="en-US" altLang="ja-JP" sz="2200" dirty="0" smtClean="0">
                <a:solidFill>
                  <a:srgbClr val="000000"/>
                </a:solidFill>
              </a:rPr>
              <a:t> </a:t>
            </a:r>
            <a:r>
              <a:rPr lang="ja-JP" altLang="en-US" sz="2200" dirty="0" smtClean="0">
                <a:solidFill>
                  <a:srgbClr val="000000"/>
                </a:solidFill>
              </a:rPr>
              <a:t>修士</a:t>
            </a:r>
            <a:r>
              <a:rPr lang="en-US" altLang="ja-JP" sz="2200" dirty="0" smtClean="0">
                <a:solidFill>
                  <a:srgbClr val="000000"/>
                </a:solidFill>
              </a:rPr>
              <a:t>2</a:t>
            </a:r>
            <a:r>
              <a:rPr lang="ja-JP" altLang="en-US" sz="2200" dirty="0" smtClean="0">
                <a:solidFill>
                  <a:srgbClr val="000000"/>
                </a:solidFill>
              </a:rPr>
              <a:t>年</a:t>
            </a:r>
            <a:r>
              <a:rPr lang="en-US" altLang="ja-JP" sz="2200" dirty="0" smtClean="0">
                <a:solidFill>
                  <a:srgbClr val="000000"/>
                </a:solidFill>
              </a:rPr>
              <a:t>)</a:t>
            </a:r>
          </a:p>
          <a:p>
            <a:pPr marL="0" indent="0">
              <a:lnSpc>
                <a:spcPct val="50000"/>
              </a:lnSpc>
              <a:buNone/>
            </a:pPr>
            <a:r>
              <a:rPr lang="ja-JP" altLang="en-US" dirty="0" smtClean="0">
                <a:solidFill>
                  <a:srgbClr val="000000"/>
                </a:solidFill>
              </a:rPr>
              <a:t>　　日時：</a:t>
            </a:r>
            <a:r>
              <a:rPr lang="en-US" altLang="ja-JP" dirty="0" smtClean="0">
                <a:solidFill>
                  <a:srgbClr val="000000"/>
                </a:solidFill>
              </a:rPr>
              <a:t>4</a:t>
            </a:r>
            <a:r>
              <a:rPr lang="ja-JP" altLang="en-US" dirty="0" smtClean="0">
                <a:solidFill>
                  <a:srgbClr val="000000"/>
                </a:solidFill>
              </a:rPr>
              <a:t>月</a:t>
            </a:r>
            <a:r>
              <a:rPr lang="en-US" altLang="ja-JP" dirty="0" smtClean="0">
                <a:solidFill>
                  <a:srgbClr val="000000"/>
                </a:solidFill>
              </a:rPr>
              <a:t>25</a:t>
            </a:r>
            <a:r>
              <a:rPr lang="ja-JP" altLang="en-US" dirty="0" smtClean="0">
                <a:solidFill>
                  <a:srgbClr val="000000"/>
                </a:solidFill>
              </a:rPr>
              <a:t>日</a:t>
            </a:r>
            <a:r>
              <a:rPr lang="en-US" altLang="ja-JP" dirty="0" smtClean="0">
                <a:solidFill>
                  <a:srgbClr val="000000"/>
                </a:solidFill>
              </a:rPr>
              <a:t>(</a:t>
            </a:r>
            <a:r>
              <a:rPr lang="ja-JP" altLang="en-US" dirty="0" smtClean="0">
                <a:solidFill>
                  <a:srgbClr val="000000"/>
                </a:solidFill>
              </a:rPr>
              <a:t>金</a:t>
            </a:r>
            <a:r>
              <a:rPr lang="en-US" altLang="ja-JP" dirty="0" smtClean="0">
                <a:solidFill>
                  <a:srgbClr val="000000"/>
                </a:solidFill>
              </a:rPr>
              <a:t>)</a:t>
            </a:r>
            <a:r>
              <a:rPr lang="ja-JP" altLang="en-US" dirty="0" smtClean="0">
                <a:solidFill>
                  <a:srgbClr val="000000"/>
                </a:solidFill>
              </a:rPr>
              <a:t>　</a:t>
            </a:r>
            <a:r>
              <a:rPr lang="en-US" altLang="ja-JP" dirty="0" smtClean="0">
                <a:solidFill>
                  <a:srgbClr val="000000"/>
                </a:solidFill>
              </a:rPr>
              <a:t>17:00〜</a:t>
            </a:r>
          </a:p>
          <a:p>
            <a:pPr marL="0" indent="0">
              <a:lnSpc>
                <a:spcPct val="50000"/>
              </a:lnSpc>
              <a:buNone/>
            </a:pPr>
            <a:r>
              <a:rPr kumimoji="1" lang="ja-JP" altLang="en-US" dirty="0" smtClean="0">
                <a:solidFill>
                  <a:srgbClr val="000000"/>
                </a:solidFill>
              </a:rPr>
              <a:t>　　内容：福島県いわき市での買い物状況</a:t>
            </a:r>
            <a:endParaRPr kumimoji="1"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13</a:t>
            </a:fld>
            <a:endParaRPr kumimoji="1" lang="ja-JP" altLang="en-US" dirty="0"/>
          </a:p>
        </p:txBody>
      </p:sp>
      <p:pic>
        <p:nvPicPr>
          <p:cNvPr id="8" name="図 7" descr="DSCN032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277" y="3402854"/>
            <a:ext cx="4231901" cy="3173926"/>
          </a:xfrm>
          <a:prstGeom prst="rect">
            <a:avLst/>
          </a:prstGeom>
        </p:spPr>
      </p:pic>
      <p:grpSp>
        <p:nvGrpSpPr>
          <p:cNvPr id="15" name="図形グループ 14"/>
          <p:cNvGrpSpPr/>
          <p:nvPr/>
        </p:nvGrpSpPr>
        <p:grpSpPr>
          <a:xfrm>
            <a:off x="5100751" y="4224619"/>
            <a:ext cx="3688978" cy="2352161"/>
            <a:chOff x="5199528" y="3402854"/>
            <a:chExt cx="3688978" cy="2352161"/>
          </a:xfrm>
          <a:solidFill>
            <a:schemeClr val="accent2">
              <a:lumMod val="20000"/>
              <a:lumOff val="80000"/>
            </a:schemeClr>
          </a:solidFill>
        </p:grpSpPr>
        <p:sp>
          <p:nvSpPr>
            <p:cNvPr id="13" name="メモ 12"/>
            <p:cNvSpPr/>
            <p:nvPr/>
          </p:nvSpPr>
          <p:spPr>
            <a:xfrm>
              <a:off x="5199528" y="3402854"/>
              <a:ext cx="3688978" cy="2352161"/>
            </a:xfrm>
            <a:prstGeom prst="foldedCorner">
              <a:avLst>
                <a:gd name="adj" fmla="val 33167"/>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US" altLang="ja-JP" sz="2400" dirty="0" smtClean="0"/>
            </a:p>
          </p:txBody>
        </p:sp>
        <p:sp>
          <p:nvSpPr>
            <p:cNvPr id="14" name="テキスト ボックス 13"/>
            <p:cNvSpPr txBox="1"/>
            <p:nvPr/>
          </p:nvSpPr>
          <p:spPr>
            <a:xfrm>
              <a:off x="5233632" y="3612032"/>
              <a:ext cx="3654874" cy="17081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600" dirty="0" smtClean="0">
                  <a:solidFill>
                    <a:srgbClr val="000000"/>
                  </a:solidFill>
                </a:rPr>
                <a:t>　　　　</a:t>
              </a:r>
              <a:r>
                <a:rPr lang="ja-JP" altLang="en-US" sz="2600" b="1" dirty="0" smtClean="0">
                  <a:solidFill>
                    <a:schemeClr val="accent6"/>
                  </a:solidFill>
                </a:rPr>
                <a:t>商業</a:t>
              </a:r>
              <a:r>
                <a:rPr lang="ja-JP" altLang="en-US" sz="2600" b="1" dirty="0">
                  <a:solidFill>
                    <a:schemeClr val="accent6"/>
                  </a:solidFill>
                </a:rPr>
                <a:t>空</a:t>
              </a:r>
              <a:r>
                <a:rPr lang="ja-JP" altLang="en-US" sz="2600" b="1" dirty="0" smtClean="0">
                  <a:solidFill>
                    <a:schemeClr val="accent6"/>
                  </a:solidFill>
                </a:rPr>
                <a:t>白地</a:t>
              </a:r>
              <a:endParaRPr lang="en-US" altLang="ja-JP" sz="2600" b="1" dirty="0" smtClean="0">
                <a:solidFill>
                  <a:schemeClr val="accent6"/>
                </a:solidFill>
                <a:latin typeface="+mn-ea"/>
              </a:endParaRPr>
            </a:p>
            <a:p>
              <a:endParaRPr lang="en-US" altLang="ja-JP" sz="700" dirty="0" smtClean="0">
                <a:solidFill>
                  <a:srgbClr val="000000"/>
                </a:solidFill>
                <a:latin typeface="+mn-ea"/>
              </a:endParaRPr>
            </a:p>
            <a:p>
              <a:r>
                <a:rPr lang="en-US" altLang="ja-JP" sz="2400" dirty="0" smtClean="0">
                  <a:solidFill>
                    <a:srgbClr val="000000"/>
                  </a:solidFill>
                  <a:latin typeface="+mn-ea"/>
                </a:rPr>
                <a:t>①</a:t>
              </a:r>
              <a:r>
                <a:rPr lang="ja-JP" altLang="en-US" sz="2400" dirty="0" smtClean="0">
                  <a:solidFill>
                    <a:srgbClr val="000000"/>
                  </a:solidFill>
                  <a:latin typeface="+mn-ea"/>
                </a:rPr>
                <a:t>移動</a:t>
              </a:r>
              <a:r>
                <a:rPr lang="ja-JP" altLang="en-US" sz="2400" dirty="0">
                  <a:solidFill>
                    <a:srgbClr val="000000"/>
                  </a:solidFill>
                  <a:latin typeface="+mn-ea"/>
                </a:rPr>
                <a:t>販売がきて</a:t>
              </a:r>
              <a:r>
                <a:rPr lang="ja-JP" altLang="en-US" sz="2400" dirty="0" smtClean="0">
                  <a:solidFill>
                    <a:srgbClr val="000000"/>
                  </a:solidFill>
                  <a:latin typeface="+mn-ea"/>
                </a:rPr>
                <a:t>いない</a:t>
              </a:r>
              <a:endParaRPr lang="en-US" altLang="ja-JP" sz="2400" dirty="0" smtClean="0">
                <a:solidFill>
                  <a:srgbClr val="000000"/>
                </a:solidFill>
                <a:latin typeface="+mn-ea"/>
              </a:endParaRPr>
            </a:p>
            <a:p>
              <a:r>
                <a:rPr lang="en-US" altLang="ja-JP" sz="2400" dirty="0" smtClean="0">
                  <a:solidFill>
                    <a:srgbClr val="000000"/>
                  </a:solidFill>
                  <a:latin typeface="+mn-ea"/>
                </a:rPr>
                <a:t>②</a:t>
              </a:r>
              <a:r>
                <a:rPr lang="ja-JP" altLang="en-US" sz="2400" dirty="0">
                  <a:solidFill>
                    <a:srgbClr val="000000"/>
                  </a:solidFill>
                  <a:latin typeface="+mn-ea"/>
                </a:rPr>
                <a:t>商業施設の半径</a:t>
              </a:r>
              <a:r>
                <a:rPr lang="en-US" altLang="ja-JP" sz="2400" dirty="0">
                  <a:solidFill>
                    <a:srgbClr val="000000"/>
                  </a:solidFill>
                  <a:latin typeface="+mn-ea"/>
                </a:rPr>
                <a:t>500m</a:t>
              </a:r>
              <a:r>
                <a:rPr lang="ja-JP" altLang="en-US" sz="2400" dirty="0">
                  <a:solidFill>
                    <a:srgbClr val="000000"/>
                  </a:solidFill>
                  <a:latin typeface="+mn-ea"/>
                </a:rPr>
                <a:t>と</a:t>
              </a:r>
              <a:endParaRPr lang="en-US" altLang="ja-JP" sz="2400" dirty="0">
                <a:solidFill>
                  <a:srgbClr val="000000"/>
                </a:solidFill>
                <a:latin typeface="+mn-ea"/>
              </a:endParaRPr>
            </a:p>
            <a:p>
              <a:r>
                <a:rPr lang="ja-JP" altLang="ja-JP" sz="2400" dirty="0">
                  <a:solidFill>
                    <a:srgbClr val="000000"/>
                  </a:solidFill>
                  <a:latin typeface="+mn-ea"/>
                </a:rPr>
                <a:t>　</a:t>
              </a:r>
              <a:r>
                <a:rPr lang="en-US" altLang="ja-JP" sz="2400" dirty="0">
                  <a:solidFill>
                    <a:srgbClr val="000000"/>
                  </a:solidFill>
                  <a:latin typeface="+mn-ea"/>
                </a:rPr>
                <a:t> </a:t>
              </a:r>
              <a:r>
                <a:rPr lang="ja-JP" altLang="en-US" sz="2400" dirty="0">
                  <a:solidFill>
                    <a:srgbClr val="000000"/>
                  </a:solidFill>
                  <a:latin typeface="+mn-ea"/>
                </a:rPr>
                <a:t>全く重なって</a:t>
              </a:r>
              <a:r>
                <a:rPr lang="ja-JP" altLang="en-US" sz="2400" dirty="0" smtClean="0">
                  <a:solidFill>
                    <a:srgbClr val="000000"/>
                  </a:solidFill>
                  <a:latin typeface="+mn-ea"/>
                </a:rPr>
                <a:t>いない</a:t>
              </a:r>
              <a:endParaRPr lang="en-US" altLang="ja-JP" sz="2400" dirty="0">
                <a:solidFill>
                  <a:srgbClr val="000000"/>
                </a:solidFill>
              </a:endParaRPr>
            </a:p>
          </p:txBody>
        </p:sp>
      </p:grpSp>
      <p:sp>
        <p:nvSpPr>
          <p:cNvPr id="28" name="テキスト ボックス 27"/>
          <p:cNvSpPr txBox="1"/>
          <p:nvPr/>
        </p:nvSpPr>
        <p:spPr>
          <a:xfrm>
            <a:off x="3629508" y="6604084"/>
            <a:ext cx="4729902" cy="253916"/>
          </a:xfrm>
          <a:prstGeom prst="rect">
            <a:avLst/>
          </a:prstGeom>
          <a:noFill/>
        </p:spPr>
        <p:txBody>
          <a:bodyPr wrap="none" rtlCol="0">
            <a:spAutoFit/>
          </a:bodyPr>
          <a:lstStyle/>
          <a:p>
            <a:pPr algn="r"/>
            <a:r>
              <a:rPr lang="ja-JP" altLang="en-US" sz="1050" dirty="0" smtClean="0"/>
              <a:t>画像</a:t>
            </a:r>
            <a:r>
              <a:rPr lang="en-US" altLang="ja-JP" sz="1050" dirty="0" smtClean="0"/>
              <a:t>(</a:t>
            </a:r>
            <a:r>
              <a:rPr lang="ja-JP" altLang="en-US" sz="1050" dirty="0" smtClean="0"/>
              <a:t>全国地図</a:t>
            </a:r>
            <a:r>
              <a:rPr lang="en-US" altLang="ja-JP" sz="1050" dirty="0" smtClean="0"/>
              <a:t>)</a:t>
            </a:r>
            <a:r>
              <a:rPr lang="ja-JP" altLang="en-US" sz="1050" dirty="0" smtClean="0"/>
              <a:t>：</a:t>
            </a:r>
            <a:r>
              <a:rPr lang="en-US" altLang="ja-JP" sz="1050" dirty="0" smtClean="0"/>
              <a:t>https</a:t>
            </a:r>
            <a:r>
              <a:rPr lang="en-US" altLang="ja-JP" sz="1050" dirty="0"/>
              <a:t>://</a:t>
            </a:r>
            <a:r>
              <a:rPr lang="en-US" altLang="ja-JP" sz="1050" dirty="0" err="1"/>
              <a:t>www.hatomarksite.com</a:t>
            </a:r>
            <a:r>
              <a:rPr lang="en-US" altLang="ja-JP" sz="1050" dirty="0"/>
              <a:t>/</a:t>
            </a:r>
            <a:r>
              <a:rPr lang="en-US" altLang="ja-JP" sz="1050" dirty="0" err="1"/>
              <a:t>tohoku</a:t>
            </a:r>
            <a:r>
              <a:rPr lang="en-US" altLang="ja-JP" sz="1050" dirty="0"/>
              <a:t>/</a:t>
            </a:r>
            <a:r>
              <a:rPr lang="en-US" altLang="ja-JP" sz="1050" dirty="0" err="1"/>
              <a:t>fukushima.html</a:t>
            </a:r>
            <a:endParaRPr kumimoji="1" lang="ja-JP" altLang="en-US" sz="1050" dirty="0"/>
          </a:p>
        </p:txBody>
      </p:sp>
      <p:grpSp>
        <p:nvGrpSpPr>
          <p:cNvPr id="2" name="図形グループ 1"/>
          <p:cNvGrpSpPr/>
          <p:nvPr/>
        </p:nvGrpSpPr>
        <p:grpSpPr>
          <a:xfrm>
            <a:off x="7383630" y="2806888"/>
            <a:ext cx="1434321" cy="890222"/>
            <a:chOff x="7383630" y="2708111"/>
            <a:chExt cx="1434321" cy="890222"/>
          </a:xfrm>
        </p:grpSpPr>
        <p:sp>
          <p:nvSpPr>
            <p:cNvPr id="29" name="テキスト ボックス 28"/>
            <p:cNvSpPr txBox="1"/>
            <p:nvPr/>
          </p:nvSpPr>
          <p:spPr>
            <a:xfrm>
              <a:off x="7383630" y="2708111"/>
              <a:ext cx="441146" cy="400110"/>
            </a:xfrm>
            <a:prstGeom prst="rect">
              <a:avLst/>
            </a:prstGeom>
            <a:noFill/>
          </p:spPr>
          <p:txBody>
            <a:bodyPr wrap="none" rtlCol="0">
              <a:spAutoFit/>
            </a:bodyPr>
            <a:lstStyle/>
            <a:p>
              <a:r>
                <a:rPr kumimoji="1" lang="ja-JP" altLang="en-US" sz="2000" b="1" dirty="0" smtClean="0">
                  <a:solidFill>
                    <a:schemeClr val="tx2">
                      <a:lumMod val="75000"/>
                    </a:schemeClr>
                  </a:solidFill>
                  <a:latin typeface="ＤＦＰ太丸ゴシック体"/>
                  <a:ea typeface="ＤＦＰ太丸ゴシック体"/>
                  <a:cs typeface="ＤＦＰ太丸ゴシック体"/>
                </a:rPr>
                <a:t>・</a:t>
              </a:r>
              <a:endParaRPr kumimoji="1" lang="ja-JP" altLang="en-US" sz="2000" b="1" dirty="0">
                <a:solidFill>
                  <a:schemeClr val="tx2">
                    <a:lumMod val="75000"/>
                  </a:schemeClr>
                </a:solidFill>
                <a:latin typeface="ＤＦＰ太丸ゴシック体"/>
                <a:ea typeface="ＤＦＰ太丸ゴシック体"/>
                <a:cs typeface="ＤＦＰ太丸ゴシック体"/>
              </a:endParaRPr>
            </a:p>
          </p:txBody>
        </p:sp>
        <p:cxnSp>
          <p:nvCxnSpPr>
            <p:cNvPr id="37" name="カギ線コネクタ 36"/>
            <p:cNvCxnSpPr/>
            <p:nvPr/>
          </p:nvCxnSpPr>
          <p:spPr>
            <a:xfrm>
              <a:off x="7605889" y="2906888"/>
              <a:ext cx="1209257" cy="691445"/>
            </a:xfrm>
            <a:prstGeom prst="bentConnector3">
              <a:avLst>
                <a:gd name="adj1" fmla="val -178"/>
              </a:avLst>
            </a:prstGeom>
            <a:ln w="38100" cmpd="sng">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46" name="テキスト ボックス 45"/>
            <p:cNvSpPr txBox="1"/>
            <p:nvPr/>
          </p:nvSpPr>
          <p:spPr>
            <a:xfrm>
              <a:off x="7661465" y="3186187"/>
              <a:ext cx="1156486" cy="400110"/>
            </a:xfrm>
            <a:prstGeom prst="rect">
              <a:avLst/>
            </a:prstGeom>
            <a:noFill/>
          </p:spPr>
          <p:txBody>
            <a:bodyPr wrap="none" rtlCol="0">
              <a:spAutoFit/>
            </a:bodyPr>
            <a:lstStyle/>
            <a:p>
              <a:r>
                <a:rPr kumimoji="1" lang="ja-JP" altLang="en-US" sz="2000" dirty="0" smtClean="0"/>
                <a:t>いわき市</a:t>
              </a:r>
              <a:endParaRPr kumimoji="1" lang="ja-JP" altLang="en-US" sz="2000" dirty="0"/>
            </a:p>
          </p:txBody>
        </p:sp>
      </p:grpSp>
      <p:sp>
        <p:nvSpPr>
          <p:cNvPr id="22" name="角丸四角形 21"/>
          <p:cNvSpPr/>
          <p:nvPr/>
        </p:nvSpPr>
        <p:spPr>
          <a:xfrm>
            <a:off x="4686707" y="14186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対象地設定の前に</a:t>
            </a:r>
            <a:endParaRPr lang="en-US" altLang="ja-JP" sz="3200" dirty="0">
              <a:solidFill>
                <a:srgbClr val="09213B"/>
              </a:solidFill>
            </a:endParaRPr>
          </a:p>
        </p:txBody>
      </p:sp>
    </p:spTree>
    <p:extLst>
      <p:ext uri="{BB962C8B-B14F-4D97-AF65-F5344CB8AC3E}">
        <p14:creationId xmlns:p14="http://schemas.microsoft.com/office/powerpoint/2010/main" val="361316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図形グループ 33"/>
          <p:cNvGrpSpPr/>
          <p:nvPr/>
        </p:nvGrpSpPr>
        <p:grpSpPr>
          <a:xfrm>
            <a:off x="84788" y="128510"/>
            <a:ext cx="3933430" cy="1067842"/>
            <a:chOff x="-607707" y="883777"/>
            <a:chExt cx="3933430" cy="1067842"/>
          </a:xfrm>
        </p:grpSpPr>
        <p:sp>
          <p:nvSpPr>
            <p:cNvPr id="39" name="ホームベース 38"/>
            <p:cNvSpPr/>
            <p:nvPr/>
          </p:nvSpPr>
          <p:spPr>
            <a:xfrm>
              <a:off x="1539321"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40" name="ホームベース 39"/>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41" name="ホームベース 40"/>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42" name="ホームベース 41"/>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43" name="ホームベース 42"/>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44" name="ホームベース 43"/>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5" name="ホームベース 44"/>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8" name="角丸四角形 37"/>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3200" dirty="0" smtClean="0">
                <a:solidFill>
                  <a:srgbClr val="09213B"/>
                </a:solidFill>
              </a:rPr>
              <a:t>①</a:t>
            </a:r>
            <a:r>
              <a:rPr lang="ja-JP" altLang="en-US" sz="3200" dirty="0" smtClean="0">
                <a:solidFill>
                  <a:srgbClr val="09213B"/>
                </a:solidFill>
              </a:rPr>
              <a:t>商業施設の立地</a:t>
            </a:r>
            <a:endParaRPr lang="en-US" altLang="ja-JP" sz="3200" dirty="0">
              <a:solidFill>
                <a:srgbClr val="09213B"/>
              </a:solidFill>
            </a:endParaRPr>
          </a:p>
        </p:txBody>
      </p:sp>
      <p:sp>
        <p:nvSpPr>
          <p:cNvPr id="10" name="コンテンツ プレースホルダー 9"/>
          <p:cNvSpPr>
            <a:spLocks noGrp="1"/>
          </p:cNvSpPr>
          <p:nvPr>
            <p:ph idx="1"/>
          </p:nvPr>
        </p:nvSpPr>
        <p:spPr>
          <a:xfrm>
            <a:off x="4440336" y="1600201"/>
            <a:ext cx="4151214" cy="4343400"/>
          </a:xfrm>
        </p:spPr>
        <p:txBody>
          <a:bodyPr>
            <a:normAutofit/>
          </a:bodyPr>
          <a:lstStyle/>
          <a:p>
            <a:pPr marL="0" indent="0">
              <a:buNone/>
            </a:pPr>
            <a:r>
              <a:rPr lang="en-US" altLang="ja-JP" dirty="0" smtClean="0">
                <a:solidFill>
                  <a:schemeClr val="tx1"/>
                </a:solidFill>
              </a:rPr>
              <a:t>◎</a:t>
            </a:r>
            <a:r>
              <a:rPr kumimoji="1" lang="ja-JP" altLang="en-US" dirty="0" smtClean="0">
                <a:solidFill>
                  <a:schemeClr val="tx1"/>
                </a:solidFill>
              </a:rPr>
              <a:t>商業施設</a:t>
            </a:r>
            <a:endParaRPr lang="en-US" altLang="ja-JP" dirty="0">
              <a:solidFill>
                <a:schemeClr val="tx1"/>
              </a:solidFill>
            </a:endParaRPr>
          </a:p>
          <a:p>
            <a:pPr marL="349250" lvl="1" indent="0">
              <a:buNone/>
            </a:pPr>
            <a:r>
              <a:rPr kumimoji="1" lang="en-US" altLang="ja-JP" sz="2400" dirty="0" smtClean="0">
                <a:solidFill>
                  <a:schemeClr val="tx1"/>
                </a:solidFill>
              </a:rPr>
              <a:t>→</a:t>
            </a:r>
            <a:r>
              <a:rPr kumimoji="1" lang="ja-JP" altLang="en-US" sz="2400" dirty="0" smtClean="0">
                <a:solidFill>
                  <a:schemeClr val="tx1"/>
                </a:solidFill>
              </a:rPr>
              <a:t>スーパー＆コンビニ</a:t>
            </a:r>
            <a:endParaRPr lang="en-US" altLang="ja-JP" sz="24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14</a:t>
            </a:fld>
            <a:endParaRPr kumimoji="1" lang="ja-JP" altLang="en-US" dirty="0"/>
          </a:p>
        </p:txBody>
      </p:sp>
      <p:pic>
        <p:nvPicPr>
          <p:cNvPr id="8" name="図 7" descr="地区別.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854" y="1196352"/>
            <a:ext cx="3683364" cy="5506990"/>
          </a:xfrm>
          <a:prstGeom prst="rect">
            <a:avLst/>
          </a:prstGeom>
        </p:spPr>
      </p:pic>
      <p:pic>
        <p:nvPicPr>
          <p:cNvPr id="5" name="図 4" descr="プロット済み.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076" y="1192558"/>
            <a:ext cx="3730752" cy="5510784"/>
          </a:xfrm>
          <a:prstGeom prst="rect">
            <a:avLst/>
          </a:prstGeom>
        </p:spPr>
      </p:pic>
      <p:grpSp>
        <p:nvGrpSpPr>
          <p:cNvPr id="2" name="図形グループ 1"/>
          <p:cNvGrpSpPr/>
          <p:nvPr/>
        </p:nvGrpSpPr>
        <p:grpSpPr>
          <a:xfrm>
            <a:off x="1217874" y="1848743"/>
            <a:ext cx="2076992" cy="3287702"/>
            <a:chOff x="1217874" y="1876965"/>
            <a:chExt cx="2076992" cy="3287702"/>
          </a:xfrm>
        </p:grpSpPr>
        <p:sp>
          <p:nvSpPr>
            <p:cNvPr id="32" name="円/楕円 31"/>
            <p:cNvSpPr/>
            <p:nvPr/>
          </p:nvSpPr>
          <p:spPr>
            <a:xfrm>
              <a:off x="1217874" y="3158713"/>
              <a:ext cx="320237" cy="322312"/>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6" name="円/楕円 75"/>
            <p:cNvSpPr/>
            <p:nvPr/>
          </p:nvSpPr>
          <p:spPr>
            <a:xfrm>
              <a:off x="1683820" y="1876965"/>
              <a:ext cx="394766" cy="39732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7" name="円/楕円 76"/>
            <p:cNvSpPr/>
            <p:nvPr/>
          </p:nvSpPr>
          <p:spPr>
            <a:xfrm>
              <a:off x="2630683" y="1925153"/>
              <a:ext cx="389095" cy="391617"/>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8" name="円/楕円 77"/>
            <p:cNvSpPr/>
            <p:nvPr/>
          </p:nvSpPr>
          <p:spPr>
            <a:xfrm>
              <a:off x="2883383" y="3038748"/>
              <a:ext cx="411483" cy="414149"/>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9" name="円/楕円 78"/>
            <p:cNvSpPr/>
            <p:nvPr/>
          </p:nvSpPr>
          <p:spPr>
            <a:xfrm>
              <a:off x="1260207" y="4128883"/>
              <a:ext cx="494168" cy="497370"/>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0" name="円/楕円 79"/>
            <p:cNvSpPr/>
            <p:nvPr/>
          </p:nvSpPr>
          <p:spPr>
            <a:xfrm>
              <a:off x="2804974" y="4861685"/>
              <a:ext cx="301031" cy="302982"/>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82" name="円/楕円 81"/>
            <p:cNvSpPr/>
            <p:nvPr/>
          </p:nvSpPr>
          <p:spPr>
            <a:xfrm>
              <a:off x="1866091" y="2569373"/>
              <a:ext cx="345912" cy="34815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6" name="円/楕円 25"/>
            <p:cNvSpPr/>
            <p:nvPr/>
          </p:nvSpPr>
          <p:spPr>
            <a:xfrm>
              <a:off x="1256497" y="2481886"/>
              <a:ext cx="345912" cy="34815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6" name="角丸四角形 5"/>
          <p:cNvSpPr/>
          <p:nvPr/>
        </p:nvSpPr>
        <p:spPr>
          <a:xfrm>
            <a:off x="4440336" y="2734084"/>
            <a:ext cx="4151214" cy="563498"/>
          </a:xfrm>
          <a:prstGeom prst="roundRect">
            <a:avLst/>
          </a:prstGeom>
          <a:ln w="57150" cmpd="thinThick"/>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smtClean="0"/>
              <a:t>商業施設から半径</a:t>
            </a:r>
            <a:r>
              <a:rPr kumimoji="1" lang="en-US" altLang="ja-JP" sz="2400" dirty="0" smtClean="0"/>
              <a:t>500m</a:t>
            </a:r>
            <a:r>
              <a:rPr kumimoji="1" lang="ja-JP" altLang="en-US" sz="2400" dirty="0" smtClean="0"/>
              <a:t>圏内</a:t>
            </a:r>
            <a:endParaRPr kumimoji="1" lang="ja-JP" altLang="en-US" sz="2400" dirty="0"/>
          </a:p>
        </p:txBody>
      </p:sp>
      <p:sp>
        <p:nvSpPr>
          <p:cNvPr id="29" name="角丸四角形 28"/>
          <p:cNvSpPr/>
          <p:nvPr/>
        </p:nvSpPr>
        <p:spPr>
          <a:xfrm>
            <a:off x="4440336" y="3457798"/>
            <a:ext cx="4151214" cy="563498"/>
          </a:xfrm>
          <a:prstGeom prst="roundRect">
            <a:avLst/>
          </a:prstGeom>
          <a:ln w="57150" cmpd="thinThick"/>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smtClean="0"/>
              <a:t>移動販売が来ていない</a:t>
            </a:r>
            <a:endParaRPr kumimoji="1" lang="ja-JP" altLang="en-US" sz="2400" dirty="0"/>
          </a:p>
        </p:txBody>
      </p:sp>
      <p:grpSp>
        <p:nvGrpSpPr>
          <p:cNvPr id="19" name="図形グループ 18"/>
          <p:cNvGrpSpPr/>
          <p:nvPr/>
        </p:nvGrpSpPr>
        <p:grpSpPr>
          <a:xfrm>
            <a:off x="4525002" y="4100661"/>
            <a:ext cx="4506110" cy="2518926"/>
            <a:chOff x="4525002" y="4100661"/>
            <a:chExt cx="4506110" cy="2518926"/>
          </a:xfrm>
        </p:grpSpPr>
        <p:sp>
          <p:nvSpPr>
            <p:cNvPr id="30" name="円/楕円 29"/>
            <p:cNvSpPr/>
            <p:nvPr/>
          </p:nvSpPr>
          <p:spPr>
            <a:xfrm>
              <a:off x="4525002" y="5038918"/>
              <a:ext cx="642443" cy="646607"/>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12" name="直線矢印コネクタ 11"/>
            <p:cNvCxnSpPr/>
            <p:nvPr/>
          </p:nvCxnSpPr>
          <p:spPr>
            <a:xfrm>
              <a:off x="4882444" y="5362222"/>
              <a:ext cx="747889" cy="0"/>
            </a:xfrm>
            <a:prstGeom prst="straightConnector1">
              <a:avLst/>
            </a:prstGeom>
            <a:ln w="38100" cmpd="sng">
              <a:tailEnd type="arrow"/>
            </a:ln>
          </p:spPr>
          <p:style>
            <a:lnRef idx="3">
              <a:schemeClr val="dk1"/>
            </a:lnRef>
            <a:fillRef idx="0">
              <a:schemeClr val="dk1"/>
            </a:fillRef>
            <a:effectRef idx="2">
              <a:schemeClr val="dk1"/>
            </a:effectRef>
            <a:fontRef idx="minor">
              <a:schemeClr val="tx1"/>
            </a:fontRef>
          </p:style>
        </p:cxnSp>
        <p:sp>
          <p:nvSpPr>
            <p:cNvPr id="18" name="爆発 1 17"/>
            <p:cNvSpPr/>
            <p:nvPr/>
          </p:nvSpPr>
          <p:spPr>
            <a:xfrm>
              <a:off x="5547161" y="4100661"/>
              <a:ext cx="3483951" cy="2518926"/>
            </a:xfrm>
            <a:prstGeom prst="irregularSeal1">
              <a:avLst/>
            </a:prstGeom>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smtClean="0"/>
                <a:t>商業空白地</a:t>
              </a:r>
              <a:endParaRPr kumimoji="1" lang="ja-JP" altLang="en-US" sz="2400" dirty="0"/>
            </a:p>
          </p:txBody>
        </p:sp>
      </p:grpSp>
      <p:grpSp>
        <p:nvGrpSpPr>
          <p:cNvPr id="13" name="図形グループ 12"/>
          <p:cNvGrpSpPr/>
          <p:nvPr/>
        </p:nvGrpSpPr>
        <p:grpSpPr>
          <a:xfrm>
            <a:off x="2305555" y="4412724"/>
            <a:ext cx="1175390" cy="1910873"/>
            <a:chOff x="2305555" y="4412724"/>
            <a:chExt cx="1175390" cy="1910873"/>
          </a:xfrm>
        </p:grpSpPr>
        <p:sp>
          <p:nvSpPr>
            <p:cNvPr id="33" name="テキスト ボックス 32"/>
            <p:cNvSpPr txBox="1"/>
            <p:nvPr/>
          </p:nvSpPr>
          <p:spPr>
            <a:xfrm>
              <a:off x="2609810" y="5366059"/>
              <a:ext cx="595035" cy="584776"/>
            </a:xfrm>
            <a:prstGeom prst="rect">
              <a:avLst/>
            </a:prstGeom>
            <a:noFill/>
          </p:spPr>
          <p:txBody>
            <a:bodyPr wrap="none" rtlCol="0">
              <a:spAutoFit/>
            </a:bodyPr>
            <a:lstStyle/>
            <a:p>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solidFill>
                  <a:srgbClr val="FF6600"/>
                </a:solidFill>
                <a:latin typeface="ＤＦＰ太丸ゴシック体"/>
                <a:ea typeface="ＤＦＰ太丸ゴシック体"/>
                <a:cs typeface="ＤＦＰ太丸ゴシック体"/>
              </a:endParaRPr>
            </a:p>
          </p:txBody>
        </p:sp>
        <p:sp>
          <p:nvSpPr>
            <p:cNvPr id="3" name="テキスト ボックス 2"/>
            <p:cNvSpPr txBox="1"/>
            <p:nvPr/>
          </p:nvSpPr>
          <p:spPr>
            <a:xfrm>
              <a:off x="2305555" y="5406943"/>
              <a:ext cx="595035" cy="584776"/>
            </a:xfrm>
            <a:prstGeom prst="rect">
              <a:avLst/>
            </a:prstGeom>
            <a:noFill/>
          </p:spPr>
          <p:txBody>
            <a:bodyPr wrap="none" rtlCol="0">
              <a:spAutoFit/>
            </a:bodyPr>
            <a:lstStyle/>
            <a:p>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solidFill>
                  <a:srgbClr val="FF6600"/>
                </a:solidFill>
                <a:latin typeface="ＤＦＰ太丸ゴシック体"/>
                <a:ea typeface="ＤＦＰ太丸ゴシック体"/>
                <a:cs typeface="ＤＦＰ太丸ゴシック体"/>
              </a:endParaRPr>
            </a:p>
          </p:txBody>
        </p:sp>
        <p:sp>
          <p:nvSpPr>
            <p:cNvPr id="31" name="テキスト ボックス 30"/>
            <p:cNvSpPr txBox="1"/>
            <p:nvPr/>
          </p:nvSpPr>
          <p:spPr>
            <a:xfrm>
              <a:off x="2444150" y="5738821"/>
              <a:ext cx="595035" cy="584776"/>
            </a:xfrm>
            <a:prstGeom prst="rect">
              <a:avLst/>
            </a:prstGeom>
            <a:noFill/>
          </p:spPr>
          <p:txBody>
            <a:bodyPr wrap="none" rtlCol="0">
              <a:spAutoFit/>
            </a:bodyPr>
            <a:lstStyle/>
            <a:p>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solidFill>
                  <a:srgbClr val="FF6600"/>
                </a:solidFill>
                <a:latin typeface="ＤＦＰ太丸ゴシック体"/>
                <a:ea typeface="ＤＦＰ太丸ゴシック体"/>
                <a:cs typeface="ＤＦＰ太丸ゴシック体"/>
              </a:endParaRPr>
            </a:p>
          </p:txBody>
        </p:sp>
        <p:sp>
          <p:nvSpPr>
            <p:cNvPr id="35" name="テキスト ボックス 34"/>
            <p:cNvSpPr txBox="1"/>
            <p:nvPr/>
          </p:nvSpPr>
          <p:spPr>
            <a:xfrm>
              <a:off x="2885910" y="5586955"/>
              <a:ext cx="595035" cy="584776"/>
            </a:xfrm>
            <a:prstGeom prst="rect">
              <a:avLst/>
            </a:prstGeom>
            <a:noFill/>
          </p:spPr>
          <p:txBody>
            <a:bodyPr wrap="none" rtlCol="0">
              <a:spAutoFit/>
            </a:bodyPr>
            <a:lstStyle/>
            <a:p>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solidFill>
                  <a:srgbClr val="FF6600"/>
                </a:solidFill>
                <a:latin typeface="ＤＦＰ太丸ゴシック体"/>
                <a:ea typeface="ＤＦＰ太丸ゴシック体"/>
                <a:cs typeface="ＤＦＰ太丸ゴシック体"/>
              </a:endParaRPr>
            </a:p>
          </p:txBody>
        </p:sp>
        <p:sp>
          <p:nvSpPr>
            <p:cNvPr id="37" name="テキスト ボックス 36"/>
            <p:cNvSpPr txBox="1"/>
            <p:nvPr/>
          </p:nvSpPr>
          <p:spPr>
            <a:xfrm>
              <a:off x="2485565" y="4412724"/>
              <a:ext cx="595035" cy="584776"/>
            </a:xfrm>
            <a:prstGeom prst="rect">
              <a:avLst/>
            </a:prstGeom>
            <a:noFill/>
          </p:spPr>
          <p:txBody>
            <a:bodyPr wrap="none" rtlCol="0">
              <a:spAutoFit/>
            </a:bodyPr>
            <a:lstStyle/>
            <a:p>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solidFill>
                  <a:srgbClr val="FF6600"/>
                </a:solidFill>
                <a:latin typeface="ＤＦＰ太丸ゴシック体"/>
                <a:ea typeface="ＤＦＰ太丸ゴシック体"/>
                <a:cs typeface="ＤＦＰ太丸ゴシック体"/>
              </a:endParaRPr>
            </a:p>
          </p:txBody>
        </p:sp>
      </p:grpSp>
      <p:grpSp>
        <p:nvGrpSpPr>
          <p:cNvPr id="11" name="図形グループ 10"/>
          <p:cNvGrpSpPr/>
          <p:nvPr/>
        </p:nvGrpSpPr>
        <p:grpSpPr>
          <a:xfrm>
            <a:off x="477816" y="6397148"/>
            <a:ext cx="1286429" cy="584776"/>
            <a:chOff x="477816" y="6397148"/>
            <a:chExt cx="1286429" cy="584776"/>
          </a:xfrm>
        </p:grpSpPr>
        <p:sp>
          <p:nvSpPr>
            <p:cNvPr id="46" name="テキスト ボックス 45"/>
            <p:cNvSpPr txBox="1"/>
            <p:nvPr/>
          </p:nvSpPr>
          <p:spPr>
            <a:xfrm>
              <a:off x="477816" y="6397148"/>
              <a:ext cx="595035" cy="584776"/>
            </a:xfrm>
            <a:prstGeom prst="rect">
              <a:avLst/>
            </a:prstGeom>
            <a:noFill/>
          </p:spPr>
          <p:txBody>
            <a:bodyPr wrap="none" rtlCol="0" anchor="ctr">
              <a:spAutoFit/>
            </a:bodyPr>
            <a:lstStyle/>
            <a:p>
              <a:pPr algn="ctr"/>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latin typeface="ＤＦＰ太丸ゴシック体"/>
                <a:ea typeface="ＤＦＰ太丸ゴシック体"/>
                <a:cs typeface="ＤＦＰ太丸ゴシック体"/>
              </a:endParaRPr>
            </a:p>
          </p:txBody>
        </p:sp>
        <p:sp>
          <p:nvSpPr>
            <p:cNvPr id="9" name="テキスト ボックス 8"/>
            <p:cNvSpPr txBox="1"/>
            <p:nvPr/>
          </p:nvSpPr>
          <p:spPr>
            <a:xfrm>
              <a:off x="861434" y="6536417"/>
              <a:ext cx="902811" cy="307777"/>
            </a:xfrm>
            <a:prstGeom prst="rect">
              <a:avLst/>
            </a:prstGeom>
            <a:noFill/>
          </p:spPr>
          <p:txBody>
            <a:bodyPr wrap="none" rtlCol="0" anchor="ctr">
              <a:spAutoFit/>
            </a:bodyPr>
            <a:lstStyle/>
            <a:p>
              <a:r>
                <a:rPr kumimoji="1" lang="ja-JP" altLang="en-US" sz="1400" dirty="0" smtClean="0"/>
                <a:t>移動販売</a:t>
              </a:r>
              <a:endParaRPr kumimoji="1" lang="ja-JP" altLang="en-US" sz="1400" dirty="0"/>
            </a:p>
          </p:txBody>
        </p:sp>
      </p:grpSp>
    </p:spTree>
    <p:extLst>
      <p:ext uri="{BB962C8B-B14F-4D97-AF65-F5344CB8AC3E}">
        <p14:creationId xmlns:p14="http://schemas.microsoft.com/office/powerpoint/2010/main" val="4207083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par>
                          <p:cTn id="14" fill="hold">
                            <p:stCondLst>
                              <p:cond delay="1000"/>
                            </p:stCondLst>
                            <p:childTnLst>
                              <p:par>
                                <p:cTn id="15" presetID="10" presetClass="entr" presetSubtype="0" fill="hold" nodeType="after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21"/>
          <p:cNvGraphicFramePr>
            <a:graphicFrameLocks noGrp="1"/>
          </p:cNvGraphicFramePr>
          <p:nvPr>
            <p:ph idx="1"/>
            <p:extLst>
              <p:ext uri="{D42A27DB-BD31-4B8C-83A1-F6EECF244321}">
                <p14:modId xmlns:p14="http://schemas.microsoft.com/office/powerpoint/2010/main" val="4063534534"/>
              </p:ext>
            </p:extLst>
          </p:nvPr>
        </p:nvGraphicFramePr>
        <p:xfrm>
          <a:off x="1158302" y="1354667"/>
          <a:ext cx="7068476" cy="5155778"/>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15</a:t>
            </a:fld>
            <a:endParaRPr kumimoji="1" lang="ja-JP" altLang="en-US" dirty="0"/>
          </a:p>
        </p:txBody>
      </p:sp>
      <p:sp>
        <p:nvSpPr>
          <p:cNvPr id="6" name="円形吹き出し 5"/>
          <p:cNvSpPr/>
          <p:nvPr/>
        </p:nvSpPr>
        <p:spPr>
          <a:xfrm>
            <a:off x="6778573" y="2946251"/>
            <a:ext cx="2252539" cy="672706"/>
          </a:xfrm>
          <a:prstGeom prst="wedgeEllipseCallout">
            <a:avLst>
              <a:gd name="adj1" fmla="val -36200"/>
              <a:gd name="adj2" fmla="val -63497"/>
            </a:avLst>
          </a:prstGeom>
          <a:solidFill>
            <a:srgbClr val="7A2A7D"/>
          </a:solidFill>
          <a:ln>
            <a:solidFill>
              <a:srgbClr val="7A2A7D"/>
            </a:solidFill>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400" dirty="0" smtClean="0">
                <a:solidFill>
                  <a:schemeClr val="bg1"/>
                </a:solidFill>
              </a:rPr>
              <a:t>茎崎地区</a:t>
            </a:r>
            <a:endParaRPr lang="ja-JP" sz="2400" dirty="0">
              <a:solidFill>
                <a:schemeClr val="bg1"/>
              </a:solidFill>
            </a:endParaRPr>
          </a:p>
        </p:txBody>
      </p:sp>
      <p:sp>
        <p:nvSpPr>
          <p:cNvPr id="7" name="円形吹き出し 6"/>
          <p:cNvSpPr/>
          <p:nvPr/>
        </p:nvSpPr>
        <p:spPr>
          <a:xfrm>
            <a:off x="1836633" y="2119954"/>
            <a:ext cx="2276068" cy="656963"/>
          </a:xfrm>
          <a:prstGeom prst="wedgeEllipseCallout">
            <a:avLst>
              <a:gd name="adj1" fmla="val 28357"/>
              <a:gd name="adj2" fmla="val 72990"/>
            </a:avLst>
          </a:prstGeom>
          <a:solidFill>
            <a:srgbClr val="F14123"/>
          </a:solidFill>
          <a:ln>
            <a:solidFill>
              <a:srgbClr val="F14123"/>
            </a:solidFill>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400" dirty="0" smtClean="0">
                <a:solidFill>
                  <a:srgbClr val="FFFFFF"/>
                </a:solidFill>
              </a:rPr>
              <a:t>筑波地区</a:t>
            </a:r>
            <a:endParaRPr lang="ja-JP" sz="2400" dirty="0">
              <a:solidFill>
                <a:srgbClr val="FFFFFF"/>
              </a:solidFill>
            </a:endParaRPr>
          </a:p>
        </p:txBody>
      </p:sp>
      <p:sp>
        <p:nvSpPr>
          <p:cNvPr id="8" name="円形吹き出し 7"/>
          <p:cNvSpPr/>
          <p:nvPr/>
        </p:nvSpPr>
        <p:spPr>
          <a:xfrm>
            <a:off x="2460402" y="4295307"/>
            <a:ext cx="2294827" cy="692329"/>
          </a:xfrm>
          <a:prstGeom prst="wedgeEllipseCallout">
            <a:avLst>
              <a:gd name="adj1" fmla="val 35293"/>
              <a:gd name="adj2" fmla="val -169503"/>
            </a:avLst>
          </a:prstGeom>
          <a:solidFill>
            <a:srgbClr val="5ECCF4"/>
          </a:solidFill>
          <a:ln>
            <a:solidFill>
              <a:srgbClr val="5ECCF4"/>
            </a:solidFill>
          </a:ln>
        </p:spPr>
        <p:style>
          <a:lnRef idx="1">
            <a:schemeClr val="accent4"/>
          </a:lnRef>
          <a:fillRef idx="2">
            <a:schemeClr val="accent4"/>
          </a:fillRef>
          <a:effectRef idx="1">
            <a:schemeClr val="accent4"/>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400" dirty="0" smtClean="0">
                <a:solidFill>
                  <a:srgbClr val="FFFFFF"/>
                </a:solidFill>
              </a:rPr>
              <a:t>全国平均</a:t>
            </a:r>
            <a:endParaRPr lang="ja-JP" sz="2400" dirty="0">
              <a:solidFill>
                <a:srgbClr val="FFFFFF"/>
              </a:solidFill>
            </a:endParaRPr>
          </a:p>
        </p:txBody>
      </p:sp>
      <p:sp>
        <p:nvSpPr>
          <p:cNvPr id="10" name="角丸四角形 9"/>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3200" dirty="0" smtClean="0">
                <a:solidFill>
                  <a:srgbClr val="09213B"/>
                </a:solidFill>
              </a:rPr>
              <a:t>②</a:t>
            </a:r>
            <a:r>
              <a:rPr lang="ja-JP" altLang="en-US" sz="3200" dirty="0" smtClean="0">
                <a:solidFill>
                  <a:srgbClr val="09213B"/>
                </a:solidFill>
              </a:rPr>
              <a:t>高齢化率</a:t>
            </a:r>
            <a:endParaRPr lang="en-US" altLang="ja-JP" sz="3200" dirty="0">
              <a:solidFill>
                <a:srgbClr val="09213B"/>
              </a:solidFill>
            </a:endParaRPr>
          </a:p>
        </p:txBody>
      </p:sp>
      <p:grpSp>
        <p:nvGrpSpPr>
          <p:cNvPr id="11" name="図形グループ 10"/>
          <p:cNvGrpSpPr/>
          <p:nvPr/>
        </p:nvGrpSpPr>
        <p:grpSpPr>
          <a:xfrm>
            <a:off x="84788" y="128510"/>
            <a:ext cx="3933430" cy="1067842"/>
            <a:chOff x="-607707" y="883777"/>
            <a:chExt cx="3933430" cy="1067842"/>
          </a:xfrm>
        </p:grpSpPr>
        <p:sp>
          <p:nvSpPr>
            <p:cNvPr id="12" name="ホームベース 11"/>
            <p:cNvSpPr/>
            <p:nvPr/>
          </p:nvSpPr>
          <p:spPr>
            <a:xfrm>
              <a:off x="1539321"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13" name="ホームベース 12"/>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14" name="ホームベース 13"/>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15" name="ホームベース 14"/>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6" name="ホームベース 15"/>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17" name="ホームベース 16"/>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18" name="ホームベース 17"/>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0" name="テキスト ボックス 19"/>
          <p:cNvSpPr txBox="1"/>
          <p:nvPr/>
        </p:nvSpPr>
        <p:spPr>
          <a:xfrm>
            <a:off x="5310096" y="6513835"/>
            <a:ext cx="3162729" cy="253916"/>
          </a:xfrm>
          <a:prstGeom prst="rect">
            <a:avLst/>
          </a:prstGeom>
          <a:noFill/>
        </p:spPr>
        <p:txBody>
          <a:bodyPr wrap="none" rtlCol="0">
            <a:spAutoFit/>
          </a:bodyPr>
          <a:lstStyle/>
          <a:p>
            <a:pPr algn="r"/>
            <a:r>
              <a:rPr lang="ja-JP" altLang="en-US" sz="1050" dirty="0">
                <a:solidFill>
                  <a:srgbClr val="191D34"/>
                </a:solidFill>
              </a:rPr>
              <a:t>出典：内閣府</a:t>
            </a:r>
            <a:r>
              <a:rPr lang="en-US" altLang="ja-JP" sz="1050" dirty="0">
                <a:solidFill>
                  <a:srgbClr val="191D34"/>
                </a:solidFill>
              </a:rPr>
              <a:t>『</a:t>
            </a:r>
            <a:r>
              <a:rPr lang="ja-JP" altLang="en-US" sz="1050" dirty="0">
                <a:solidFill>
                  <a:srgbClr val="191D34"/>
                </a:solidFill>
              </a:rPr>
              <a:t>高齢社会白書</a:t>
            </a:r>
            <a:r>
              <a:rPr lang="en-US" altLang="ja-JP" sz="1050" dirty="0">
                <a:solidFill>
                  <a:srgbClr val="191D34"/>
                </a:solidFill>
              </a:rPr>
              <a:t>』/</a:t>
            </a:r>
            <a:r>
              <a:rPr lang="ja-JP" altLang="en-US" sz="1050" dirty="0">
                <a:solidFill>
                  <a:srgbClr val="191D34"/>
                </a:solidFill>
              </a:rPr>
              <a:t>つくば市</a:t>
            </a:r>
            <a:r>
              <a:rPr lang="en-US" altLang="ja-JP" sz="1050" dirty="0">
                <a:solidFill>
                  <a:srgbClr val="191D34"/>
                </a:solidFill>
              </a:rPr>
              <a:t>『</a:t>
            </a:r>
            <a:r>
              <a:rPr lang="ja-JP" altLang="en-US" sz="1050" dirty="0">
                <a:solidFill>
                  <a:srgbClr val="191D34"/>
                </a:solidFill>
              </a:rPr>
              <a:t>統計つくば</a:t>
            </a:r>
            <a:r>
              <a:rPr lang="en-US" altLang="ja-JP" sz="1050" dirty="0">
                <a:solidFill>
                  <a:srgbClr val="191D34"/>
                </a:solidFill>
              </a:rPr>
              <a:t>』</a:t>
            </a:r>
            <a:endParaRPr kumimoji="1" lang="ja-JP" altLang="en-US" sz="1050" dirty="0"/>
          </a:p>
        </p:txBody>
      </p:sp>
      <p:sp>
        <p:nvSpPr>
          <p:cNvPr id="24" name="円形吹き出し 23"/>
          <p:cNvSpPr/>
          <p:nvPr/>
        </p:nvSpPr>
        <p:spPr>
          <a:xfrm>
            <a:off x="5395319" y="4245766"/>
            <a:ext cx="2697659" cy="657203"/>
          </a:xfrm>
          <a:prstGeom prst="wedgeEllipseCallout">
            <a:avLst>
              <a:gd name="adj1" fmla="val -31656"/>
              <a:gd name="adj2" fmla="val -74331"/>
            </a:avLst>
          </a:prstGeom>
          <a:solidFill>
            <a:srgbClr val="3266FF"/>
          </a:solidFill>
          <a:ln>
            <a:solidFill>
              <a:srgbClr val="32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つくば市平均</a:t>
            </a:r>
            <a:endParaRPr kumimoji="1" lang="ja-JP" altLang="en-US" sz="2400" dirty="0"/>
          </a:p>
        </p:txBody>
      </p:sp>
    </p:spTree>
    <p:extLst>
      <p:ext uri="{BB962C8B-B14F-4D97-AF65-F5344CB8AC3E}">
        <p14:creationId xmlns:p14="http://schemas.microsoft.com/office/powerpoint/2010/main" val="944120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図形グループ 35"/>
          <p:cNvGrpSpPr/>
          <p:nvPr/>
        </p:nvGrpSpPr>
        <p:grpSpPr>
          <a:xfrm>
            <a:off x="84788" y="128510"/>
            <a:ext cx="3933430" cy="1067842"/>
            <a:chOff x="-607707" y="883777"/>
            <a:chExt cx="3933430" cy="1067842"/>
          </a:xfrm>
        </p:grpSpPr>
        <p:sp>
          <p:nvSpPr>
            <p:cNvPr id="37" name="ホームベース 36"/>
            <p:cNvSpPr/>
            <p:nvPr/>
          </p:nvSpPr>
          <p:spPr>
            <a:xfrm>
              <a:off x="1539321"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38" name="ホームベース 37"/>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39" name="ホームベース 38"/>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40" name="ホームベース 39"/>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41" name="ホームベース 40"/>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42" name="ホームベース 41"/>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3" name="ホームベース 42"/>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16</a:t>
            </a:fld>
            <a:endParaRPr kumimoji="1" lang="ja-JP" altLang="en-US" dirty="0"/>
          </a:p>
        </p:txBody>
      </p:sp>
      <p:sp>
        <p:nvSpPr>
          <p:cNvPr id="8" name="円/楕円 7"/>
          <p:cNvSpPr/>
          <p:nvPr/>
        </p:nvSpPr>
        <p:spPr>
          <a:xfrm>
            <a:off x="5953794" y="1153339"/>
            <a:ext cx="2858940" cy="2065234"/>
          </a:xfrm>
          <a:prstGeom prst="ellipse">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　</a:t>
            </a:r>
            <a:r>
              <a:rPr kumimoji="1" lang="en-US" altLang="ja-JP" sz="2400" dirty="0" smtClean="0"/>
              <a:t> </a:t>
            </a:r>
            <a:r>
              <a:rPr kumimoji="1" lang="ja-JP" altLang="en-US" sz="2400" dirty="0" smtClean="0"/>
              <a:t>商業空白地</a:t>
            </a:r>
            <a:endParaRPr kumimoji="1" lang="ja-JP" altLang="en-US" sz="2400" dirty="0"/>
          </a:p>
        </p:txBody>
      </p:sp>
      <p:pic>
        <p:nvPicPr>
          <p:cNvPr id="12" name="図 11" descr="プロット済み.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863" y="1267012"/>
            <a:ext cx="3638187" cy="5374054"/>
          </a:xfrm>
          <a:prstGeom prst="rect">
            <a:avLst/>
          </a:prstGeom>
        </p:spPr>
      </p:pic>
      <p:pic>
        <p:nvPicPr>
          <p:cNvPr id="11" name="図 10" descr="高齢化率.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863" y="1267012"/>
            <a:ext cx="3638187" cy="5373781"/>
          </a:xfrm>
          <a:prstGeom prst="rect">
            <a:avLst/>
          </a:prstGeom>
        </p:spPr>
      </p:pic>
      <p:sp>
        <p:nvSpPr>
          <p:cNvPr id="16" name="テキスト ボックス 15"/>
          <p:cNvSpPr txBox="1"/>
          <p:nvPr/>
        </p:nvSpPr>
        <p:spPr>
          <a:xfrm>
            <a:off x="6176555" y="5177147"/>
            <a:ext cx="3005951" cy="769441"/>
          </a:xfrm>
          <a:prstGeom prst="rect">
            <a:avLst/>
          </a:prstGeom>
          <a:noFill/>
          <a:ln>
            <a:noFill/>
          </a:ln>
        </p:spPr>
        <p:txBody>
          <a:bodyPr wrap="none" rtlCol="0">
            <a:spAutoFit/>
          </a:bodyPr>
          <a:lstStyle/>
          <a:p>
            <a:r>
              <a:rPr kumimoji="1" lang="ja-JP" altLang="en-US" sz="4400" dirty="0" smtClean="0">
                <a:ln w="3175" cmpd="sng">
                  <a:noFill/>
                  <a:prstDash val="solid"/>
                </a:ln>
                <a:solidFill>
                  <a:schemeClr val="accent6"/>
                </a:solidFill>
                <a:latin typeface="ヒラギノ角ゴ ProN W6"/>
                <a:ea typeface="ヒラギノ角ゴ ProN W6"/>
                <a:cs typeface="ヒラギノ角ゴ ProN W6"/>
              </a:rPr>
              <a:t>対象地！！</a:t>
            </a:r>
            <a:endParaRPr kumimoji="1" lang="ja-JP" altLang="en-US" sz="4400" dirty="0">
              <a:ln w="3175" cmpd="sng">
                <a:noFill/>
                <a:prstDash val="solid"/>
              </a:ln>
              <a:solidFill>
                <a:schemeClr val="accent6"/>
              </a:solidFill>
              <a:latin typeface="ヒラギノ角ゴ ProN W6"/>
              <a:ea typeface="ヒラギノ角ゴ ProN W6"/>
              <a:cs typeface="ヒラギノ角ゴ ProN W6"/>
            </a:endParaRPr>
          </a:p>
        </p:txBody>
      </p:sp>
      <p:grpSp>
        <p:nvGrpSpPr>
          <p:cNvPr id="21" name="図形グループ 20"/>
          <p:cNvGrpSpPr/>
          <p:nvPr/>
        </p:nvGrpSpPr>
        <p:grpSpPr>
          <a:xfrm>
            <a:off x="766484" y="1522599"/>
            <a:ext cx="3327691" cy="1510729"/>
            <a:chOff x="1930035" y="831157"/>
            <a:chExt cx="3327691" cy="1510729"/>
          </a:xfrm>
        </p:grpSpPr>
        <p:sp>
          <p:nvSpPr>
            <p:cNvPr id="22" name="テキスト ボックス 21"/>
            <p:cNvSpPr txBox="1"/>
            <p:nvPr/>
          </p:nvSpPr>
          <p:spPr>
            <a:xfrm>
              <a:off x="2058531" y="1818666"/>
              <a:ext cx="888393" cy="523220"/>
            </a:xfrm>
            <a:prstGeom prst="rect">
              <a:avLst/>
            </a:prstGeom>
            <a:noFill/>
          </p:spPr>
          <p:txBody>
            <a:bodyPr wrap="square" rtlCol="0">
              <a:spAutoFit/>
            </a:bodyPr>
            <a:lstStyle/>
            <a:p>
              <a:r>
                <a:rPr kumimoji="1" lang="ja-JP" altLang="en-US" sz="2800" b="1" dirty="0" smtClean="0"/>
                <a:t>水守</a:t>
              </a:r>
              <a:endParaRPr kumimoji="1" lang="ja-JP" altLang="en-US" sz="2800" b="1" dirty="0"/>
            </a:p>
          </p:txBody>
        </p:sp>
        <p:sp>
          <p:nvSpPr>
            <p:cNvPr id="23" name="テキスト ボックス 22"/>
            <p:cNvSpPr txBox="1"/>
            <p:nvPr/>
          </p:nvSpPr>
          <p:spPr>
            <a:xfrm>
              <a:off x="3966155" y="831157"/>
              <a:ext cx="1291571" cy="523220"/>
            </a:xfrm>
            <a:prstGeom prst="rect">
              <a:avLst/>
            </a:prstGeom>
            <a:noFill/>
          </p:spPr>
          <p:txBody>
            <a:bodyPr wrap="square" rtlCol="0">
              <a:spAutoFit/>
            </a:bodyPr>
            <a:lstStyle/>
            <a:p>
              <a:r>
                <a:rPr kumimoji="1" lang="ja-JP" altLang="en-US" sz="2800" b="1" dirty="0" smtClean="0"/>
                <a:t>臼井</a:t>
              </a:r>
              <a:endParaRPr kumimoji="1" lang="ja-JP" altLang="en-US" sz="2800" b="1" dirty="0"/>
            </a:p>
          </p:txBody>
        </p:sp>
        <p:sp>
          <p:nvSpPr>
            <p:cNvPr id="24" name="テキスト ボックス 23"/>
            <p:cNvSpPr txBox="1"/>
            <p:nvPr/>
          </p:nvSpPr>
          <p:spPr>
            <a:xfrm>
              <a:off x="1930035" y="862016"/>
              <a:ext cx="1194241" cy="523220"/>
            </a:xfrm>
            <a:prstGeom prst="rect">
              <a:avLst/>
            </a:prstGeom>
            <a:noFill/>
          </p:spPr>
          <p:txBody>
            <a:bodyPr wrap="square" rtlCol="0">
              <a:spAutoFit/>
            </a:bodyPr>
            <a:lstStyle/>
            <a:p>
              <a:pPr algn="ctr"/>
              <a:r>
                <a:rPr kumimoji="1" lang="ja-JP" altLang="en-US" sz="2800" b="1" dirty="0" smtClean="0"/>
                <a:t>洞下</a:t>
              </a:r>
              <a:endParaRPr kumimoji="1" lang="ja-JP" altLang="en-US" sz="2800" b="1" dirty="0"/>
            </a:p>
          </p:txBody>
        </p:sp>
      </p:grpSp>
      <p:sp>
        <p:nvSpPr>
          <p:cNvPr id="7" name="円/楕円 6"/>
          <p:cNvSpPr/>
          <p:nvPr/>
        </p:nvSpPr>
        <p:spPr>
          <a:xfrm>
            <a:off x="3672959" y="1153339"/>
            <a:ext cx="2953136" cy="2061291"/>
          </a:xfrm>
          <a:prstGeom prst="ellipse">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高齢化率</a:t>
            </a:r>
            <a:endParaRPr kumimoji="1" lang="ja-JP" altLang="en-US" sz="2400" dirty="0"/>
          </a:p>
        </p:txBody>
      </p:sp>
      <p:grpSp>
        <p:nvGrpSpPr>
          <p:cNvPr id="10" name="図形グループ 9"/>
          <p:cNvGrpSpPr/>
          <p:nvPr/>
        </p:nvGrpSpPr>
        <p:grpSpPr>
          <a:xfrm>
            <a:off x="4091208" y="3844276"/>
            <a:ext cx="4347882" cy="1446747"/>
            <a:chOff x="3944470" y="3998424"/>
            <a:chExt cx="4347882" cy="1446747"/>
          </a:xfrm>
        </p:grpSpPr>
        <p:sp>
          <p:nvSpPr>
            <p:cNvPr id="15" name="雲 14"/>
            <p:cNvSpPr/>
            <p:nvPr/>
          </p:nvSpPr>
          <p:spPr>
            <a:xfrm>
              <a:off x="3944470" y="3998424"/>
              <a:ext cx="4347882" cy="1446747"/>
            </a:xfrm>
            <a:prstGeom prst="cloud">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algn="r"/>
              <a:endParaRPr kumimoji="1" lang="ja-JP" altLang="en-US" sz="2800" dirty="0">
                <a:solidFill>
                  <a:srgbClr val="000000"/>
                </a:solidFill>
              </a:endParaRPr>
            </a:p>
          </p:txBody>
        </p:sp>
        <p:sp>
          <p:nvSpPr>
            <p:cNvPr id="9" name="テキスト ボックス 8"/>
            <p:cNvSpPr txBox="1"/>
            <p:nvPr/>
          </p:nvSpPr>
          <p:spPr>
            <a:xfrm>
              <a:off x="4594101" y="4250178"/>
              <a:ext cx="3057247" cy="800219"/>
            </a:xfrm>
            <a:prstGeom prst="rect">
              <a:avLst/>
            </a:prstGeom>
            <a:noFill/>
            <a:ln w="57150" cmpd="thinThick">
              <a:noFill/>
            </a:ln>
          </p:spPr>
          <p:txBody>
            <a:bodyPr wrap="none" rtlCol="0">
              <a:spAutoFit/>
            </a:bodyPr>
            <a:lstStyle/>
            <a:p>
              <a:r>
                <a:rPr kumimoji="1" lang="ja-JP" altLang="en-US" dirty="0" smtClean="0"/>
                <a:t>ほらげ　　</a:t>
              </a:r>
              <a:r>
                <a:rPr kumimoji="1" lang="en-US" altLang="ja-JP" dirty="0" smtClean="0"/>
                <a:t>   </a:t>
              </a:r>
              <a:r>
                <a:rPr kumimoji="1" lang="ja-JP" altLang="en-US" dirty="0" smtClean="0"/>
                <a:t>うすい</a:t>
              </a:r>
              <a:r>
                <a:rPr kumimoji="1" lang="en-US" altLang="ja-JP" dirty="0" smtClean="0"/>
                <a:t> </a:t>
              </a:r>
              <a:r>
                <a:rPr kumimoji="1" lang="ja-JP" altLang="en-US" dirty="0" smtClean="0"/>
                <a:t>　　</a:t>
              </a:r>
              <a:r>
                <a:rPr kumimoji="1" lang="en-US" altLang="ja-JP" dirty="0" smtClean="0"/>
                <a:t> </a:t>
              </a:r>
              <a:r>
                <a:rPr kumimoji="1" lang="ja-JP" altLang="en-US" dirty="0" smtClean="0"/>
                <a:t>みもり</a:t>
              </a:r>
              <a:endParaRPr kumimoji="1" lang="en-US" altLang="ja-JP" dirty="0" smtClean="0"/>
            </a:p>
            <a:p>
              <a:r>
                <a:rPr lang="ja-JP" altLang="en-US" sz="2800" dirty="0" smtClean="0"/>
                <a:t>洞下</a:t>
              </a:r>
              <a:r>
                <a:rPr lang="ja-JP" altLang="en-US" sz="2800" dirty="0" smtClean="0">
                  <a:latin typeface="ＤＦＰ太丸ゴシック体"/>
                  <a:ea typeface="ＤＦＰ太丸ゴシック体"/>
                  <a:cs typeface="ＤＦＰ太丸ゴシック体"/>
                </a:rPr>
                <a:t>・</a:t>
              </a:r>
              <a:r>
                <a:rPr lang="ja-JP" altLang="en-US" sz="2800" dirty="0" smtClean="0"/>
                <a:t>臼井</a:t>
              </a:r>
              <a:r>
                <a:rPr lang="ja-JP" altLang="en-US" sz="2800" dirty="0" smtClean="0">
                  <a:latin typeface="ＤＦＰ太丸ゴシック体"/>
                  <a:ea typeface="ＤＦＰ太丸ゴシック体"/>
                  <a:cs typeface="ＤＦＰ太丸ゴシック体"/>
                </a:rPr>
                <a:t>・</a:t>
              </a:r>
              <a:r>
                <a:rPr lang="ja-JP" altLang="en-US" sz="2800" dirty="0" smtClean="0"/>
                <a:t>水守</a:t>
              </a:r>
              <a:endParaRPr kumimoji="1" lang="ja-JP" altLang="en-US" sz="2800" dirty="0"/>
            </a:p>
          </p:txBody>
        </p:sp>
      </p:grpSp>
      <p:sp>
        <p:nvSpPr>
          <p:cNvPr id="14" name="下矢印 13"/>
          <p:cNvSpPr/>
          <p:nvPr/>
        </p:nvSpPr>
        <p:spPr>
          <a:xfrm>
            <a:off x="6101660" y="2471531"/>
            <a:ext cx="436912" cy="1538941"/>
          </a:xfrm>
          <a:prstGeom prst="downArrow">
            <a:avLst>
              <a:gd name="adj1" fmla="val 50000"/>
              <a:gd name="adj2" fmla="val 87617"/>
            </a:avLst>
          </a:prstGeom>
          <a:solidFill>
            <a:srgbClr val="DFF5FD"/>
          </a:solidFill>
          <a:ln w="28575"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45" name="円/楕円 44"/>
          <p:cNvSpPr/>
          <p:nvPr/>
        </p:nvSpPr>
        <p:spPr>
          <a:xfrm>
            <a:off x="1641487" y="1905187"/>
            <a:ext cx="394766" cy="39732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3" name="円/楕円 52"/>
          <p:cNvSpPr/>
          <p:nvPr/>
        </p:nvSpPr>
        <p:spPr>
          <a:xfrm>
            <a:off x="2588350" y="1953375"/>
            <a:ext cx="389095" cy="391617"/>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7" name="円/楕円 56"/>
          <p:cNvSpPr/>
          <p:nvPr/>
        </p:nvSpPr>
        <p:spPr>
          <a:xfrm>
            <a:off x="1823758" y="2597595"/>
            <a:ext cx="345912" cy="34815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grpSp>
        <p:nvGrpSpPr>
          <p:cNvPr id="2" name="図形グループ 1"/>
          <p:cNvGrpSpPr/>
          <p:nvPr/>
        </p:nvGrpSpPr>
        <p:grpSpPr>
          <a:xfrm>
            <a:off x="1175541" y="2510108"/>
            <a:ext cx="2076992" cy="2682781"/>
            <a:chOff x="1175541" y="2510108"/>
            <a:chExt cx="2076992" cy="2682781"/>
          </a:xfrm>
        </p:grpSpPr>
        <p:sp>
          <p:nvSpPr>
            <p:cNvPr id="44" name="円/楕円 43"/>
            <p:cNvSpPr/>
            <p:nvPr/>
          </p:nvSpPr>
          <p:spPr>
            <a:xfrm>
              <a:off x="1175541" y="3186935"/>
              <a:ext cx="320237" cy="322312"/>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4" name="円/楕円 53"/>
            <p:cNvSpPr/>
            <p:nvPr/>
          </p:nvSpPr>
          <p:spPr>
            <a:xfrm>
              <a:off x="2841050" y="3066970"/>
              <a:ext cx="411483" cy="414149"/>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5" name="円/楕円 54"/>
            <p:cNvSpPr/>
            <p:nvPr/>
          </p:nvSpPr>
          <p:spPr>
            <a:xfrm>
              <a:off x="1217874" y="4157105"/>
              <a:ext cx="494168" cy="497370"/>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6" name="円/楕円 55"/>
            <p:cNvSpPr/>
            <p:nvPr/>
          </p:nvSpPr>
          <p:spPr>
            <a:xfrm>
              <a:off x="2762641" y="4889907"/>
              <a:ext cx="301031" cy="302982"/>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8" name="円/楕円 57"/>
            <p:cNvSpPr/>
            <p:nvPr/>
          </p:nvSpPr>
          <p:spPr>
            <a:xfrm>
              <a:off x="1214164" y="2510108"/>
              <a:ext cx="345912" cy="348154"/>
            </a:xfrm>
            <a:prstGeom prst="ellipse">
              <a:avLst/>
            </a:prstGeom>
            <a:noFill/>
            <a:ln w="57150" cmpd="sng">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33" name="図形グループ 32"/>
          <p:cNvGrpSpPr/>
          <p:nvPr/>
        </p:nvGrpSpPr>
        <p:grpSpPr>
          <a:xfrm>
            <a:off x="2181310" y="4357500"/>
            <a:ext cx="1175390" cy="1910873"/>
            <a:chOff x="2305555" y="4412724"/>
            <a:chExt cx="1175390" cy="1910873"/>
          </a:xfrm>
        </p:grpSpPr>
        <p:sp>
          <p:nvSpPr>
            <p:cNvPr id="34" name="テキスト ボックス 33"/>
            <p:cNvSpPr txBox="1"/>
            <p:nvPr/>
          </p:nvSpPr>
          <p:spPr>
            <a:xfrm>
              <a:off x="2609810" y="5366059"/>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35" name="テキスト ボックス 34"/>
            <p:cNvSpPr txBox="1"/>
            <p:nvPr/>
          </p:nvSpPr>
          <p:spPr>
            <a:xfrm>
              <a:off x="2305555" y="5406943"/>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46" name="テキスト ボックス 45"/>
            <p:cNvSpPr txBox="1"/>
            <p:nvPr/>
          </p:nvSpPr>
          <p:spPr>
            <a:xfrm>
              <a:off x="2444150" y="5738821"/>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47" name="テキスト ボックス 46"/>
            <p:cNvSpPr txBox="1"/>
            <p:nvPr/>
          </p:nvSpPr>
          <p:spPr>
            <a:xfrm>
              <a:off x="2885910" y="5586955"/>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48" name="テキスト ボックス 47"/>
            <p:cNvSpPr txBox="1"/>
            <p:nvPr/>
          </p:nvSpPr>
          <p:spPr>
            <a:xfrm>
              <a:off x="2485565" y="4412724"/>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grpSp>
      <p:grpSp>
        <p:nvGrpSpPr>
          <p:cNvPr id="49" name="図形グループ 48"/>
          <p:cNvGrpSpPr/>
          <p:nvPr/>
        </p:nvGrpSpPr>
        <p:grpSpPr>
          <a:xfrm>
            <a:off x="450206" y="6314312"/>
            <a:ext cx="1286429" cy="584776"/>
            <a:chOff x="477816" y="6397148"/>
            <a:chExt cx="1286429" cy="584776"/>
          </a:xfrm>
        </p:grpSpPr>
        <p:sp>
          <p:nvSpPr>
            <p:cNvPr id="50" name="テキスト ボックス 49"/>
            <p:cNvSpPr txBox="1"/>
            <p:nvPr/>
          </p:nvSpPr>
          <p:spPr>
            <a:xfrm>
              <a:off x="477816" y="6397148"/>
              <a:ext cx="595035" cy="584776"/>
            </a:xfrm>
            <a:prstGeom prst="rect">
              <a:avLst/>
            </a:prstGeom>
            <a:noFill/>
          </p:spPr>
          <p:txBody>
            <a:bodyPr wrap="none" rtlCol="0" anchor="ctr">
              <a:spAutoFit/>
            </a:bodyPr>
            <a:lstStyle/>
            <a:p>
              <a:pPr algn="ctr"/>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latin typeface="ＤＦＰ太丸ゴシック体"/>
                <a:ea typeface="ＤＦＰ太丸ゴシック体"/>
                <a:cs typeface="ＤＦＰ太丸ゴシック体"/>
              </a:endParaRPr>
            </a:p>
          </p:txBody>
        </p:sp>
        <p:sp>
          <p:nvSpPr>
            <p:cNvPr id="51" name="テキスト ボックス 50"/>
            <p:cNvSpPr txBox="1"/>
            <p:nvPr/>
          </p:nvSpPr>
          <p:spPr>
            <a:xfrm>
              <a:off x="861434" y="6536417"/>
              <a:ext cx="902811" cy="307777"/>
            </a:xfrm>
            <a:prstGeom prst="rect">
              <a:avLst/>
            </a:prstGeom>
            <a:noFill/>
          </p:spPr>
          <p:txBody>
            <a:bodyPr wrap="none" rtlCol="0" anchor="ctr">
              <a:spAutoFit/>
            </a:bodyPr>
            <a:lstStyle/>
            <a:p>
              <a:r>
                <a:rPr kumimoji="1" lang="ja-JP" altLang="en-US" sz="1400" dirty="0" smtClean="0"/>
                <a:t>移動販売</a:t>
              </a:r>
              <a:endParaRPr kumimoji="1" lang="ja-JP" altLang="en-US" sz="1400" dirty="0"/>
            </a:p>
          </p:txBody>
        </p:sp>
      </p:grpSp>
    </p:spTree>
    <p:extLst>
      <p:ext uri="{BB962C8B-B14F-4D97-AF65-F5344CB8AC3E}">
        <p14:creationId xmlns:p14="http://schemas.microsoft.com/office/powerpoint/2010/main" val="3571684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図形グループ 18"/>
          <p:cNvGrpSpPr/>
          <p:nvPr/>
        </p:nvGrpSpPr>
        <p:grpSpPr>
          <a:xfrm>
            <a:off x="84788" y="128510"/>
            <a:ext cx="3933430" cy="1067842"/>
            <a:chOff x="-607707" y="883777"/>
            <a:chExt cx="3933430" cy="1067842"/>
          </a:xfrm>
        </p:grpSpPr>
        <p:sp>
          <p:nvSpPr>
            <p:cNvPr id="22" name="ホームベース 21"/>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3" name="ホームベース 22"/>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4" name="ホームベース 23"/>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5" name="ホームベース 24"/>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6" name="ホームベース 25"/>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7" name="ホームベース 26"/>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8" name="ホームベース 27"/>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1" name="角丸四角形 20"/>
          <p:cNvSpPr/>
          <p:nvPr/>
        </p:nvSpPr>
        <p:spPr>
          <a:xfrm>
            <a:off x="4686707" y="14186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現地調査</a:t>
            </a:r>
            <a:endParaRPr lang="en-US" altLang="ja-JP" sz="3200" dirty="0">
              <a:solidFill>
                <a:srgbClr val="09213B"/>
              </a:solidFill>
            </a:endParaRPr>
          </a:p>
        </p:txBody>
      </p:sp>
      <p:sp>
        <p:nvSpPr>
          <p:cNvPr id="7" name="正方形/長方形 6"/>
          <p:cNvSpPr/>
          <p:nvPr/>
        </p:nvSpPr>
        <p:spPr>
          <a:xfrm>
            <a:off x="2452207" y="5478100"/>
            <a:ext cx="4469000" cy="1243830"/>
          </a:xfrm>
          <a:prstGeom prst="rect">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自動車保有率が</a:t>
            </a:r>
            <a:r>
              <a:rPr kumimoji="1" lang="ja-JP" altLang="en-US" sz="2800" dirty="0" smtClean="0">
                <a:solidFill>
                  <a:srgbClr val="F14124"/>
                </a:solidFill>
              </a:rPr>
              <a:t>高い</a:t>
            </a:r>
            <a:endParaRPr kumimoji="1" lang="en-US" altLang="ja-JP" sz="2800" dirty="0" smtClean="0">
              <a:solidFill>
                <a:srgbClr val="F14124"/>
              </a:solidFill>
            </a:endParaRPr>
          </a:p>
          <a:p>
            <a:pPr algn="ctr"/>
            <a:r>
              <a:rPr kumimoji="1" lang="ja-JP" altLang="en-US" sz="2800" dirty="0" smtClean="0">
                <a:solidFill>
                  <a:schemeClr val="tx1"/>
                </a:solidFill>
              </a:rPr>
              <a:t>商業施設が</a:t>
            </a:r>
            <a:r>
              <a:rPr kumimoji="1" lang="ja-JP" altLang="en-US" sz="2800" dirty="0" smtClean="0">
                <a:solidFill>
                  <a:srgbClr val="F14124"/>
                </a:solidFill>
              </a:rPr>
              <a:t>少ない</a:t>
            </a:r>
            <a:endParaRPr kumimoji="1" lang="ja-JP" altLang="en-US" sz="2800" dirty="0">
              <a:solidFill>
                <a:srgbClr val="F14124"/>
              </a:solidFill>
            </a:endParaRPr>
          </a:p>
        </p:txBody>
      </p:sp>
      <p:sp>
        <p:nvSpPr>
          <p:cNvPr id="2" name="コンテンツ プレースホルダー 1"/>
          <p:cNvSpPr>
            <a:spLocks noGrp="1"/>
          </p:cNvSpPr>
          <p:nvPr>
            <p:ph idx="1"/>
          </p:nvPr>
        </p:nvSpPr>
        <p:spPr>
          <a:xfrm>
            <a:off x="549275" y="1437607"/>
            <a:ext cx="8042276" cy="4343400"/>
          </a:xfrm>
        </p:spPr>
        <p:txBody>
          <a:bodyPr>
            <a:normAutofit/>
          </a:bodyPr>
          <a:lstStyle/>
          <a:p>
            <a:pPr marL="45720" indent="0">
              <a:buNone/>
            </a:pPr>
            <a:r>
              <a:rPr lang="ja-JP" altLang="en-US" sz="2800" dirty="0" smtClean="0">
                <a:solidFill>
                  <a:srgbClr val="000000"/>
                </a:solidFill>
              </a:rPr>
              <a:t>筑波地区フィールドワーク</a:t>
            </a:r>
            <a:r>
              <a:rPr lang="en-US" altLang="ja-JP" dirty="0" smtClean="0">
                <a:solidFill>
                  <a:srgbClr val="000000"/>
                </a:solidFill>
              </a:rPr>
              <a:t>(2014.5.6)</a:t>
            </a:r>
            <a:endParaRPr lang="en-US" altLang="ja-JP" sz="2800" dirty="0" smtClean="0">
              <a:solidFill>
                <a:srgbClr val="000000"/>
              </a:solidFill>
            </a:endParaRPr>
          </a:p>
          <a:p>
            <a:r>
              <a:rPr lang="ja-JP" altLang="en-US" dirty="0" smtClean="0">
                <a:solidFill>
                  <a:srgbClr val="000000"/>
                </a:solidFill>
              </a:rPr>
              <a:t>臼井</a:t>
            </a:r>
            <a:r>
              <a:rPr lang="en-US" altLang="ja-JP" dirty="0" smtClean="0">
                <a:solidFill>
                  <a:srgbClr val="000000"/>
                </a:solidFill>
              </a:rPr>
              <a:t>•</a:t>
            </a:r>
            <a:r>
              <a:rPr lang="ja-JP" altLang="en-US" dirty="0" smtClean="0">
                <a:solidFill>
                  <a:srgbClr val="000000"/>
                </a:solidFill>
              </a:rPr>
              <a:t>洞下</a:t>
            </a:r>
            <a:endParaRPr kumimoji="1" lang="ja-JP" altLang="en-US" dirty="0">
              <a:solidFill>
                <a:srgbClr val="000000"/>
              </a:solidFill>
            </a:endParaRPr>
          </a:p>
        </p:txBody>
      </p:sp>
      <p:sp>
        <p:nvSpPr>
          <p:cNvPr id="10" name="スライド番号プレースホルダー 9"/>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17</a:t>
            </a:fld>
            <a:endParaRPr kumimoji="1" lang="ja-JP" altLang="en-US" dirty="0"/>
          </a:p>
        </p:txBody>
      </p:sp>
      <p:sp>
        <p:nvSpPr>
          <p:cNvPr id="6" name="テキスト ボックス 5"/>
          <p:cNvSpPr txBox="1"/>
          <p:nvPr/>
        </p:nvSpPr>
        <p:spPr>
          <a:xfrm>
            <a:off x="710493" y="4943471"/>
            <a:ext cx="3483428" cy="461665"/>
          </a:xfrm>
          <a:prstGeom prst="rect">
            <a:avLst/>
          </a:prstGeom>
          <a:noFill/>
        </p:spPr>
        <p:txBody>
          <a:bodyPr wrap="square" rtlCol="0">
            <a:spAutoFit/>
          </a:bodyPr>
          <a:lstStyle/>
          <a:p>
            <a:pPr algn="ctr"/>
            <a:r>
              <a:rPr lang="ja-JP" altLang="en-US" sz="2400" dirty="0" smtClean="0">
                <a:solidFill>
                  <a:schemeClr val="tx2"/>
                </a:solidFill>
              </a:rPr>
              <a:t>臼井</a:t>
            </a:r>
            <a:endParaRPr kumimoji="1" lang="ja-JP" altLang="en-US" dirty="0">
              <a:solidFill>
                <a:schemeClr val="tx2"/>
              </a:solidFill>
            </a:endParaRPr>
          </a:p>
        </p:txBody>
      </p:sp>
      <p:sp>
        <p:nvSpPr>
          <p:cNvPr id="20" name="テキスト ボックス 19"/>
          <p:cNvSpPr txBox="1"/>
          <p:nvPr/>
        </p:nvSpPr>
        <p:spPr>
          <a:xfrm>
            <a:off x="5213970" y="4943471"/>
            <a:ext cx="3227672" cy="461665"/>
          </a:xfrm>
          <a:prstGeom prst="rect">
            <a:avLst/>
          </a:prstGeom>
          <a:noFill/>
        </p:spPr>
        <p:txBody>
          <a:bodyPr wrap="square" rtlCol="0">
            <a:spAutoFit/>
          </a:bodyPr>
          <a:lstStyle/>
          <a:p>
            <a:pPr algn="ctr"/>
            <a:r>
              <a:rPr lang="ja-JP" altLang="en-US" sz="2400" dirty="0" smtClean="0"/>
              <a:t>洞下</a:t>
            </a:r>
            <a:endParaRPr kumimoji="1" lang="ja-JP" altLang="en-US" dirty="0"/>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3970" y="2496702"/>
            <a:ext cx="3227672" cy="2420754"/>
          </a:xfrm>
          <a:prstGeom prst="rect">
            <a:avLst/>
          </a:prstGeom>
        </p:spPr>
      </p:pic>
      <p:pic>
        <p:nvPicPr>
          <p:cNvPr id="4" name="図 3" descr="DSC_077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492" y="2553978"/>
            <a:ext cx="3483429" cy="2322286"/>
          </a:xfrm>
          <a:prstGeom prst="rect">
            <a:avLst/>
          </a:prstGeom>
        </p:spPr>
      </p:pic>
      <p:sp>
        <p:nvSpPr>
          <p:cNvPr id="29" name="テキスト ボックス 28"/>
          <p:cNvSpPr txBox="1"/>
          <p:nvPr/>
        </p:nvSpPr>
        <p:spPr>
          <a:xfrm>
            <a:off x="6927127" y="6581001"/>
            <a:ext cx="1941557" cy="276999"/>
          </a:xfrm>
          <a:prstGeom prst="rect">
            <a:avLst/>
          </a:prstGeom>
          <a:noFill/>
        </p:spPr>
        <p:txBody>
          <a:bodyPr wrap="none" rtlCol="0">
            <a:spAutoFit/>
          </a:bodyPr>
          <a:lstStyle/>
          <a:p>
            <a:pPr algn="r"/>
            <a:r>
              <a:rPr kumimoji="1" lang="en-US" altLang="ja-JP" sz="1200" dirty="0" smtClean="0"/>
              <a:t>2014</a:t>
            </a:r>
            <a:r>
              <a:rPr kumimoji="1" lang="ja-JP" altLang="en-US" sz="1200" dirty="0" smtClean="0"/>
              <a:t>年</a:t>
            </a:r>
            <a:r>
              <a:rPr lang="en-US" altLang="ja-JP" sz="1200" dirty="0" smtClean="0"/>
              <a:t>5</a:t>
            </a:r>
            <a:r>
              <a:rPr lang="ja-JP" altLang="en-US" sz="1200" dirty="0" smtClean="0"/>
              <a:t>月</a:t>
            </a:r>
            <a:r>
              <a:rPr lang="en-US" altLang="ja-JP" sz="1200" dirty="0"/>
              <a:t>6</a:t>
            </a:r>
            <a:r>
              <a:rPr kumimoji="1" lang="ja-JP" altLang="en-US" sz="1200" dirty="0" smtClean="0"/>
              <a:t>日　班員撮影</a:t>
            </a:r>
            <a:endParaRPr kumimoji="1" lang="ja-JP" altLang="en-US" sz="1200" dirty="0"/>
          </a:p>
        </p:txBody>
      </p:sp>
      <p:sp>
        <p:nvSpPr>
          <p:cNvPr id="3" name="テキスト ボックス 2"/>
          <p:cNvSpPr txBox="1"/>
          <p:nvPr/>
        </p:nvSpPr>
        <p:spPr>
          <a:xfrm>
            <a:off x="942381" y="1901583"/>
            <a:ext cx="1428596" cy="338554"/>
          </a:xfrm>
          <a:prstGeom prst="rect">
            <a:avLst/>
          </a:prstGeom>
          <a:noFill/>
        </p:spPr>
        <p:txBody>
          <a:bodyPr wrap="none" rtlCol="0">
            <a:spAutoFit/>
          </a:bodyPr>
          <a:lstStyle/>
          <a:p>
            <a:r>
              <a:rPr kumimoji="1" lang="ja-JP" altLang="en-US" sz="1600" dirty="0" smtClean="0"/>
              <a:t>うすい　ほらげ</a:t>
            </a:r>
            <a:endParaRPr kumimoji="1" lang="ja-JP" altLang="en-US" sz="1600" dirty="0"/>
          </a:p>
        </p:txBody>
      </p:sp>
    </p:spTree>
    <p:extLst>
      <p:ext uri="{BB962C8B-B14F-4D97-AF65-F5344CB8AC3E}">
        <p14:creationId xmlns:p14="http://schemas.microsoft.com/office/powerpoint/2010/main" val="151140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6447608" y="6581001"/>
            <a:ext cx="1941557" cy="276999"/>
          </a:xfrm>
          <a:prstGeom prst="rect">
            <a:avLst/>
          </a:prstGeom>
          <a:noFill/>
        </p:spPr>
        <p:txBody>
          <a:bodyPr wrap="none" rtlCol="0">
            <a:spAutoFit/>
          </a:bodyPr>
          <a:lstStyle/>
          <a:p>
            <a:pPr algn="r"/>
            <a:r>
              <a:rPr kumimoji="1" lang="en-US" altLang="ja-JP" sz="1200" dirty="0" smtClean="0"/>
              <a:t>2014</a:t>
            </a:r>
            <a:r>
              <a:rPr kumimoji="1" lang="ja-JP" altLang="en-US" sz="1200" dirty="0" smtClean="0"/>
              <a:t>年</a:t>
            </a:r>
            <a:r>
              <a:rPr lang="en-US" altLang="ja-JP" sz="1200" dirty="0" smtClean="0"/>
              <a:t>5</a:t>
            </a:r>
            <a:r>
              <a:rPr lang="ja-JP" altLang="en-US" sz="1200" dirty="0" smtClean="0"/>
              <a:t>月</a:t>
            </a:r>
            <a:r>
              <a:rPr lang="en-US" altLang="ja-JP" sz="1200" dirty="0"/>
              <a:t>6</a:t>
            </a:r>
            <a:r>
              <a:rPr kumimoji="1" lang="ja-JP" altLang="en-US" sz="1200" dirty="0" smtClean="0"/>
              <a:t>日　班員撮影</a:t>
            </a:r>
            <a:endParaRPr kumimoji="1" lang="ja-JP" altLang="en-US" sz="1200" dirty="0"/>
          </a:p>
        </p:txBody>
      </p:sp>
      <p:grpSp>
        <p:nvGrpSpPr>
          <p:cNvPr id="26" name="図形グループ 25"/>
          <p:cNvGrpSpPr/>
          <p:nvPr/>
        </p:nvGrpSpPr>
        <p:grpSpPr>
          <a:xfrm>
            <a:off x="84788" y="128510"/>
            <a:ext cx="3933430" cy="1067842"/>
            <a:chOff x="-607707" y="883777"/>
            <a:chExt cx="3933430" cy="1067842"/>
          </a:xfrm>
        </p:grpSpPr>
        <p:sp>
          <p:nvSpPr>
            <p:cNvPr id="28" name="ホームベース 27"/>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9" name="ホームベース 28"/>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30" name="ホームベース 29"/>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1" name="ホームベース 30"/>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2" name="ホームベース 31"/>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3" name="ホームベース 32"/>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4" name="ホームベース 33"/>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5" name="角丸四角形 24"/>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現地調査</a:t>
            </a:r>
            <a:endParaRPr lang="en-US" altLang="ja-JP" sz="3200" dirty="0">
              <a:solidFill>
                <a:srgbClr val="09213B"/>
              </a:solidFill>
            </a:endParaRPr>
          </a:p>
        </p:txBody>
      </p:sp>
      <p:sp>
        <p:nvSpPr>
          <p:cNvPr id="3" name="スライド番号プレースホルダー 2"/>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18</a:t>
            </a:fld>
            <a:endParaRPr kumimoji="1" lang="ja-JP" altLang="en-US" dirty="0"/>
          </a:p>
        </p:txBody>
      </p:sp>
      <p:pic>
        <p:nvPicPr>
          <p:cNvPr id="5" name="図 4" descr="DSC_072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545" y="2716462"/>
            <a:ext cx="3671444" cy="2339147"/>
          </a:xfrm>
          <a:prstGeom prst="rect">
            <a:avLst/>
          </a:prstGeom>
        </p:spPr>
      </p:pic>
      <p:sp>
        <p:nvSpPr>
          <p:cNvPr id="9" name="正方形/長方形 8"/>
          <p:cNvSpPr/>
          <p:nvPr/>
        </p:nvSpPr>
        <p:spPr>
          <a:xfrm>
            <a:off x="4228353" y="3122710"/>
            <a:ext cx="2943412" cy="13596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769517" y="3583712"/>
            <a:ext cx="1242247" cy="523220"/>
          </a:xfrm>
          <a:prstGeom prst="rect">
            <a:avLst/>
          </a:prstGeom>
          <a:noFill/>
        </p:spPr>
        <p:txBody>
          <a:bodyPr wrap="none" rtlCol="0">
            <a:spAutoFit/>
          </a:bodyPr>
          <a:lstStyle/>
          <a:p>
            <a:r>
              <a:rPr kumimoji="1" lang="ja-JP" altLang="en-US" sz="2800" dirty="0" smtClean="0">
                <a:solidFill>
                  <a:schemeClr val="tx2"/>
                </a:solidFill>
              </a:rPr>
              <a:t>が</a:t>
            </a:r>
            <a:r>
              <a:rPr kumimoji="1" lang="ja-JP" altLang="en-US" sz="2800" dirty="0" smtClean="0">
                <a:solidFill>
                  <a:schemeClr val="accent6"/>
                </a:solidFill>
              </a:rPr>
              <a:t>多い</a:t>
            </a:r>
            <a:endParaRPr kumimoji="1" lang="ja-JP" altLang="en-US" sz="2800" dirty="0">
              <a:solidFill>
                <a:schemeClr val="accent6"/>
              </a:solidFill>
            </a:endParaRPr>
          </a:p>
        </p:txBody>
      </p:sp>
      <p:sp>
        <p:nvSpPr>
          <p:cNvPr id="14" name="テキスト ボックス 13"/>
          <p:cNvSpPr txBox="1"/>
          <p:nvPr/>
        </p:nvSpPr>
        <p:spPr>
          <a:xfrm>
            <a:off x="4430415" y="3283236"/>
            <a:ext cx="2339102" cy="1112099"/>
          </a:xfrm>
          <a:prstGeom prst="rect">
            <a:avLst/>
          </a:prstGeom>
          <a:noFill/>
        </p:spPr>
        <p:txBody>
          <a:bodyPr wrap="none" rtlCol="0">
            <a:spAutoFit/>
          </a:bodyPr>
          <a:lstStyle/>
          <a:p>
            <a:pPr algn="ctr">
              <a:lnSpc>
                <a:spcPct val="120000"/>
              </a:lnSpc>
            </a:pPr>
            <a:r>
              <a:rPr kumimoji="1" lang="ja-JP" altLang="en-US" sz="2800" dirty="0" smtClean="0">
                <a:solidFill>
                  <a:schemeClr val="tx2"/>
                </a:solidFill>
              </a:rPr>
              <a:t>高齢者</a:t>
            </a:r>
            <a:endParaRPr kumimoji="1" lang="en-US" altLang="ja-JP" sz="2800" dirty="0" smtClean="0">
              <a:solidFill>
                <a:schemeClr val="tx2"/>
              </a:solidFill>
            </a:endParaRPr>
          </a:p>
          <a:p>
            <a:pPr algn="ctr">
              <a:lnSpc>
                <a:spcPct val="120000"/>
              </a:lnSpc>
            </a:pPr>
            <a:r>
              <a:rPr lang="ja-JP" altLang="en-US" sz="2800" dirty="0" smtClean="0">
                <a:solidFill>
                  <a:schemeClr val="tx2"/>
                </a:solidFill>
              </a:rPr>
              <a:t>自動車利用者</a:t>
            </a:r>
            <a:endParaRPr kumimoji="1" lang="ja-JP" altLang="en-US" sz="2800" dirty="0">
              <a:solidFill>
                <a:schemeClr val="tx2"/>
              </a:solidFill>
            </a:endParaRPr>
          </a:p>
        </p:txBody>
      </p:sp>
      <p:grpSp>
        <p:nvGrpSpPr>
          <p:cNvPr id="7" name="図形グループ 6"/>
          <p:cNvGrpSpPr/>
          <p:nvPr/>
        </p:nvGrpSpPr>
        <p:grpSpPr>
          <a:xfrm>
            <a:off x="3937629" y="4482357"/>
            <a:ext cx="4895629" cy="1881518"/>
            <a:chOff x="3937629" y="4186883"/>
            <a:chExt cx="4895629" cy="2176992"/>
          </a:xfrm>
        </p:grpSpPr>
        <p:sp>
          <p:nvSpPr>
            <p:cNvPr id="4" name="雲 3"/>
            <p:cNvSpPr/>
            <p:nvPr/>
          </p:nvSpPr>
          <p:spPr>
            <a:xfrm>
              <a:off x="3937629" y="4186883"/>
              <a:ext cx="4895629" cy="2176992"/>
            </a:xfrm>
            <a:prstGeom prst="cloud">
              <a:avLst/>
            </a:prstGeom>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lnSpc>
                  <a:spcPct val="130000"/>
                </a:lnSpc>
              </a:pPr>
              <a:endParaRPr lang="ja-JP" altLang="en-US" sz="3200" dirty="0"/>
            </a:p>
          </p:txBody>
        </p:sp>
        <p:sp>
          <p:nvSpPr>
            <p:cNvPr id="6" name="テキスト ボックス 5"/>
            <p:cNvSpPr txBox="1"/>
            <p:nvPr/>
          </p:nvSpPr>
          <p:spPr>
            <a:xfrm>
              <a:off x="4929107" y="4671125"/>
              <a:ext cx="2890535" cy="1077218"/>
            </a:xfrm>
            <a:prstGeom prst="rect">
              <a:avLst/>
            </a:prstGeom>
            <a:noFill/>
          </p:spPr>
          <p:txBody>
            <a:bodyPr wrap="none" rtlCol="0">
              <a:spAutoFit/>
            </a:bodyPr>
            <a:lstStyle/>
            <a:p>
              <a:pPr algn="ctr"/>
              <a:r>
                <a:rPr lang="ja-JP" altLang="en-US" sz="3200" dirty="0"/>
                <a:t>自動車なしでは</a:t>
              </a:r>
              <a:endParaRPr lang="en-US" altLang="ja-JP" sz="3200" dirty="0"/>
            </a:p>
            <a:p>
              <a:pPr algn="ctr"/>
              <a:r>
                <a:rPr lang="ja-JP" altLang="en-US" sz="3200" dirty="0"/>
                <a:t>生活できない</a:t>
              </a:r>
              <a:r>
                <a:rPr lang="ja-JP" altLang="en-US" sz="3200" dirty="0" smtClean="0"/>
                <a:t>？</a:t>
              </a:r>
              <a:endParaRPr lang="ja-JP" altLang="en-US" sz="3200" dirty="0"/>
            </a:p>
          </p:txBody>
        </p:sp>
      </p:grpSp>
      <p:pic>
        <p:nvPicPr>
          <p:cNvPr id="12" name="図 11" descr="編：地区別.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6972" y="1672309"/>
            <a:ext cx="2814336" cy="1739523"/>
          </a:xfrm>
          <a:prstGeom prst="rect">
            <a:avLst/>
          </a:prstGeom>
        </p:spPr>
      </p:pic>
      <p:sp>
        <p:nvSpPr>
          <p:cNvPr id="22" name="コンテンツ プレースホルダー 1"/>
          <p:cNvSpPr txBox="1">
            <a:spLocks/>
          </p:cNvSpPr>
          <p:nvPr/>
        </p:nvSpPr>
        <p:spPr>
          <a:xfrm>
            <a:off x="549275" y="1437607"/>
            <a:ext cx="8042276" cy="43434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45720" indent="0">
              <a:buFont typeface="Wingdings 2" pitchFamily="18" charset="2"/>
              <a:buNone/>
            </a:pPr>
            <a:r>
              <a:rPr lang="ja-JP" altLang="en-US" sz="2800" dirty="0" smtClean="0">
                <a:solidFill>
                  <a:srgbClr val="000000"/>
                </a:solidFill>
              </a:rPr>
              <a:t>筑波地区フィールドワーク</a:t>
            </a:r>
            <a:r>
              <a:rPr lang="en-US" altLang="ja-JP" dirty="0" smtClean="0">
                <a:solidFill>
                  <a:srgbClr val="000000"/>
                </a:solidFill>
              </a:rPr>
              <a:t>(2014.5.6)</a:t>
            </a:r>
            <a:endParaRPr lang="en-US" altLang="ja-JP" sz="2800" dirty="0" smtClean="0">
              <a:solidFill>
                <a:srgbClr val="000000"/>
              </a:solidFill>
            </a:endParaRPr>
          </a:p>
          <a:p>
            <a:pPr>
              <a:lnSpc>
                <a:spcPct val="120000"/>
              </a:lnSpc>
            </a:pPr>
            <a:r>
              <a:rPr lang="ja-JP" altLang="en-US" dirty="0">
                <a:solidFill>
                  <a:srgbClr val="000000"/>
                </a:solidFill>
              </a:rPr>
              <a:t>カスミ</a:t>
            </a:r>
            <a:r>
              <a:rPr lang="en-US" altLang="ja-JP" dirty="0">
                <a:solidFill>
                  <a:srgbClr val="000000"/>
                </a:solidFill>
              </a:rPr>
              <a:t> </a:t>
            </a:r>
            <a:r>
              <a:rPr lang="ja-JP" altLang="en-US" dirty="0">
                <a:solidFill>
                  <a:srgbClr val="000000"/>
                </a:solidFill>
              </a:rPr>
              <a:t>筑波店（つくば市北条）</a:t>
            </a:r>
            <a:endParaRPr lang="en-US" altLang="ja-JP" dirty="0">
              <a:solidFill>
                <a:srgbClr val="000000"/>
              </a:solidFill>
            </a:endParaRPr>
          </a:p>
        </p:txBody>
      </p:sp>
      <p:sp>
        <p:nvSpPr>
          <p:cNvPr id="17" name="テキスト ボックス 16"/>
          <p:cNvSpPr txBox="1"/>
          <p:nvPr/>
        </p:nvSpPr>
        <p:spPr>
          <a:xfrm>
            <a:off x="7463794" y="2599490"/>
            <a:ext cx="543739" cy="523220"/>
          </a:xfrm>
          <a:prstGeom prst="rect">
            <a:avLst/>
          </a:prstGeom>
          <a:noFill/>
        </p:spPr>
        <p:txBody>
          <a:bodyPr wrap="none" rtlCol="0">
            <a:spAutoFit/>
          </a:bodyPr>
          <a:lstStyle/>
          <a:p>
            <a:r>
              <a:rPr kumimoji="1" lang="ja-JP" altLang="en-US" sz="2800" b="1" dirty="0" smtClean="0">
                <a:solidFill>
                  <a:schemeClr val="accent4"/>
                </a:solidFill>
                <a:latin typeface="ＤＦＰ太丸ゴシック体"/>
                <a:ea typeface="ＤＦＰ太丸ゴシック体"/>
                <a:cs typeface="ＤＦＰ太丸ゴシック体"/>
              </a:rPr>
              <a:t>・</a:t>
            </a:r>
            <a:endParaRPr kumimoji="1" lang="ja-JP" altLang="en-US" sz="2800" b="1" dirty="0">
              <a:solidFill>
                <a:schemeClr val="accent4"/>
              </a:solidFill>
              <a:latin typeface="ＤＦＰ太丸ゴシック体"/>
              <a:ea typeface="ＤＦＰ太丸ゴシック体"/>
              <a:cs typeface="ＤＦＰ太丸ゴシック体"/>
            </a:endParaRPr>
          </a:p>
        </p:txBody>
      </p:sp>
      <p:sp>
        <p:nvSpPr>
          <p:cNvPr id="38" name="左矢印 37"/>
          <p:cNvSpPr/>
          <p:nvPr/>
        </p:nvSpPr>
        <p:spPr>
          <a:xfrm rot="19251567">
            <a:off x="7925487" y="2435733"/>
            <a:ext cx="572735" cy="473596"/>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7477599" y="1968987"/>
            <a:ext cx="1646404" cy="400110"/>
          </a:xfrm>
          <a:prstGeom prst="rect">
            <a:avLst/>
          </a:prstGeom>
          <a:noFill/>
        </p:spPr>
        <p:txBody>
          <a:bodyPr wrap="none" rtlCol="0">
            <a:spAutoFit/>
          </a:bodyPr>
          <a:lstStyle/>
          <a:p>
            <a:r>
              <a:rPr kumimoji="1" lang="ja-JP" altLang="en-US" sz="2000" u="sng" dirty="0" smtClean="0"/>
              <a:t>カスミ</a:t>
            </a:r>
            <a:r>
              <a:rPr kumimoji="1" lang="en-US" altLang="ja-JP" sz="2000" u="sng" dirty="0" smtClean="0"/>
              <a:t> </a:t>
            </a:r>
            <a:r>
              <a:rPr kumimoji="1" lang="ja-JP" altLang="en-US" sz="2000" u="sng" dirty="0" smtClean="0"/>
              <a:t>筑波店</a:t>
            </a:r>
            <a:endParaRPr kumimoji="1" lang="ja-JP" altLang="en-US" sz="2000" u="sng" dirty="0"/>
          </a:p>
        </p:txBody>
      </p:sp>
    </p:spTree>
    <p:extLst>
      <p:ext uri="{BB962C8B-B14F-4D97-AF65-F5344CB8AC3E}">
        <p14:creationId xmlns:p14="http://schemas.microsoft.com/office/powerpoint/2010/main" val="852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図形グループ 16"/>
          <p:cNvGrpSpPr/>
          <p:nvPr/>
        </p:nvGrpSpPr>
        <p:grpSpPr>
          <a:xfrm>
            <a:off x="84788" y="128510"/>
            <a:ext cx="3933430" cy="1067842"/>
            <a:chOff x="-607707" y="883777"/>
            <a:chExt cx="3933430" cy="1067842"/>
          </a:xfrm>
        </p:grpSpPr>
        <p:sp>
          <p:nvSpPr>
            <p:cNvPr id="19" name="ホームベース 18"/>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0" name="ホームベース 19"/>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2" name="ホームベース 21"/>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3" name="ホームベース 22"/>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4" name="ホームベース 23"/>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5" name="ホームベース 24"/>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6" name="ホームベース 25"/>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1" name="角丸四角形 20"/>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つくば市役所</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004432412"/>
              </p:ext>
            </p:extLst>
          </p:nvPr>
        </p:nvGraphicFramePr>
        <p:xfrm>
          <a:off x="13655" y="2304564"/>
          <a:ext cx="9144000" cy="4563677"/>
        </p:xfrm>
        <a:graphic>
          <a:graphicData uri="http://schemas.openxmlformats.org/drawingml/2006/table">
            <a:tbl>
              <a:tblPr lastCol="1" bandCol="1">
                <a:tableStyleId>{BC89EF96-8CEA-46FF-86C4-4CE0E7609802}</a:tableStyleId>
              </a:tblPr>
              <a:tblGrid>
                <a:gridCol w="1703444"/>
                <a:gridCol w="7440556"/>
              </a:tblGrid>
              <a:tr h="895901">
                <a:tc>
                  <a:txBody>
                    <a:bodyPr/>
                    <a:lstStyle/>
                    <a:p>
                      <a:pPr algn="ctr"/>
                      <a:r>
                        <a:rPr kumimoji="1" lang="ja-JP" altLang="en-US" sz="2400" dirty="0" smtClean="0"/>
                        <a:t>日時</a:t>
                      </a:r>
                      <a:endParaRPr kumimoji="1" lang="ja-JP" altLang="en-US" sz="2400" b="1" dirty="0">
                        <a:latin typeface="ＭＳ Ｐゴシック"/>
                        <a:ea typeface="ＭＳ Ｐゴシック"/>
                        <a:cs typeface="ＭＳ Ｐゴシック"/>
                      </a:endParaRPr>
                    </a:p>
                  </a:txBody>
                  <a:tcPr anchor="ctr"/>
                </a:tc>
                <a:tc>
                  <a:txBody>
                    <a:bodyPr/>
                    <a:lstStyle/>
                    <a:p>
                      <a:r>
                        <a:rPr kumimoji="1" lang="en-US" altLang="ja-JP" sz="2400" b="0" dirty="0" smtClean="0"/>
                        <a:t>5</a:t>
                      </a:r>
                      <a:r>
                        <a:rPr kumimoji="1" lang="ja-JP" altLang="en-US" sz="2400" b="0" dirty="0" smtClean="0"/>
                        <a:t>月</a:t>
                      </a:r>
                      <a:r>
                        <a:rPr kumimoji="1" lang="en-US" altLang="ja-JP" sz="2400" b="0" dirty="0" smtClean="0"/>
                        <a:t>9</a:t>
                      </a:r>
                      <a:r>
                        <a:rPr kumimoji="1" lang="ja-JP" altLang="en-US" sz="2400" b="0" dirty="0" smtClean="0"/>
                        <a:t>日</a:t>
                      </a:r>
                      <a:r>
                        <a:rPr kumimoji="1" lang="en-US" altLang="ja-JP" sz="2400" b="0" dirty="0" smtClean="0"/>
                        <a:t>(</a:t>
                      </a:r>
                      <a:r>
                        <a:rPr kumimoji="1" lang="ja-JP" altLang="en-US" sz="2400" b="0" dirty="0" smtClean="0"/>
                        <a:t>金</a:t>
                      </a:r>
                      <a:r>
                        <a:rPr kumimoji="1" lang="en-US" altLang="ja-JP" sz="2400" b="0" dirty="0" smtClean="0"/>
                        <a:t>) 14:30〜</a:t>
                      </a:r>
                      <a:endParaRPr kumimoji="1" lang="ja-JP" altLang="en-US" sz="2400" b="0" dirty="0">
                        <a:latin typeface="ＭＳ Ｐゴシック"/>
                        <a:ea typeface="ＭＳ Ｐゴシック"/>
                        <a:cs typeface="ＭＳ Ｐゴシック"/>
                      </a:endParaRPr>
                    </a:p>
                  </a:txBody>
                  <a:tcPr anchor="ctr"/>
                </a:tc>
              </a:tr>
              <a:tr h="895901">
                <a:tc>
                  <a:txBody>
                    <a:bodyPr/>
                    <a:lstStyle/>
                    <a:p>
                      <a:pPr algn="ctr"/>
                      <a:r>
                        <a:rPr kumimoji="1" lang="ja-JP" altLang="en-US" sz="2400" dirty="0" smtClean="0"/>
                        <a:t>場所</a:t>
                      </a:r>
                      <a:endParaRPr kumimoji="1" lang="ja-JP" altLang="en-US" sz="2400" b="1" dirty="0">
                        <a:latin typeface="ＭＳ Ｐゴシック"/>
                        <a:ea typeface="ＭＳ Ｐゴシック"/>
                        <a:cs typeface="ＭＳ Ｐゴシック"/>
                      </a:endParaRPr>
                    </a:p>
                  </a:txBody>
                  <a:tcPr anchor="ctr"/>
                </a:tc>
                <a:tc>
                  <a:txBody>
                    <a:bodyPr/>
                    <a:lstStyle/>
                    <a:p>
                      <a:r>
                        <a:rPr kumimoji="1" lang="ja-JP" altLang="en-US" sz="2400" b="0" dirty="0" smtClean="0"/>
                        <a:t>つくば市役所</a:t>
                      </a:r>
                      <a:endParaRPr kumimoji="1" lang="ja-JP" altLang="en-US" sz="2400" b="0" dirty="0">
                        <a:latin typeface="ＭＳ Ｐゴシック"/>
                        <a:ea typeface="ＭＳ Ｐゴシック"/>
                        <a:cs typeface="ＭＳ Ｐゴシック"/>
                      </a:endParaRPr>
                    </a:p>
                  </a:txBody>
                  <a:tcPr anchor="ctr"/>
                </a:tc>
              </a:tr>
              <a:tr h="1344974">
                <a:tc>
                  <a:txBody>
                    <a:bodyPr/>
                    <a:lstStyle/>
                    <a:p>
                      <a:pPr algn="ctr"/>
                      <a:r>
                        <a:rPr kumimoji="1" lang="ja-JP" altLang="en-US" sz="2400" dirty="0" smtClean="0"/>
                        <a:t>対象者</a:t>
                      </a:r>
                      <a:endParaRPr kumimoji="1" lang="ja-JP" altLang="en-US" sz="2400" b="1" dirty="0">
                        <a:latin typeface="ＭＳ Ｐゴシック"/>
                        <a:ea typeface="ＭＳ Ｐゴシック"/>
                        <a:cs typeface="ＭＳ Ｐゴシック"/>
                      </a:endParaRPr>
                    </a:p>
                  </a:txBody>
                  <a:tcPr anchor="ctr"/>
                </a:tc>
                <a:tc>
                  <a:txBody>
                    <a:bodyPr/>
                    <a:lstStyle/>
                    <a:p>
                      <a:r>
                        <a:rPr kumimoji="1" lang="ja-JP" altLang="en-US" sz="2400" b="0" dirty="0" smtClean="0"/>
                        <a:t>経済部産業振興課</a:t>
                      </a:r>
                      <a:endParaRPr kumimoji="1" lang="en-US" altLang="ja-JP" sz="2400" b="0" dirty="0" smtClean="0"/>
                    </a:p>
                    <a:p>
                      <a:r>
                        <a:rPr kumimoji="1" lang="ja-JP" altLang="en-US" sz="2400" b="0" dirty="0" smtClean="0"/>
                        <a:t>永田様、矢島様</a:t>
                      </a:r>
                      <a:endParaRPr kumimoji="1" lang="en-US" altLang="ja-JP" sz="2400" b="0" dirty="0" smtClean="0"/>
                    </a:p>
                    <a:p>
                      <a:r>
                        <a:rPr kumimoji="1" lang="ja-JP" altLang="en-US" sz="2400" b="0" dirty="0" smtClean="0"/>
                        <a:t>宇津野様、山下様</a:t>
                      </a:r>
                      <a:endParaRPr kumimoji="1" lang="ja-JP" altLang="en-US" sz="2400" b="0" dirty="0">
                        <a:latin typeface="ＭＳ Ｐゴシック"/>
                        <a:ea typeface="ＭＳ Ｐゴシック"/>
                        <a:cs typeface="ＭＳ Ｐゴシック"/>
                      </a:endParaRPr>
                    </a:p>
                  </a:txBody>
                  <a:tcPr anchor="ctr"/>
                </a:tc>
              </a:tr>
              <a:tr h="1426901">
                <a:tc>
                  <a:txBody>
                    <a:bodyPr/>
                    <a:lstStyle/>
                    <a:p>
                      <a:pPr algn="ctr"/>
                      <a:r>
                        <a:rPr kumimoji="1" lang="ja-JP" altLang="en-US" sz="2400" dirty="0" smtClean="0"/>
                        <a:t>主な内容</a:t>
                      </a:r>
                      <a:endParaRPr kumimoji="1" lang="ja-JP" altLang="en-US" sz="2400" b="1" dirty="0">
                        <a:latin typeface="ＭＳ Ｐゴシック"/>
                        <a:ea typeface="ＭＳ Ｐゴシック"/>
                        <a:cs typeface="ＭＳ Ｐゴシック"/>
                      </a:endParaRPr>
                    </a:p>
                  </a:txBody>
                  <a:tcPr anchor="ctr"/>
                </a:tc>
                <a:tc>
                  <a:txBody>
                    <a:bodyPr/>
                    <a:lstStyle/>
                    <a:p>
                      <a:r>
                        <a:rPr kumimoji="1" lang="ja-JP" altLang="en-US" sz="2400" b="0" dirty="0" smtClean="0"/>
                        <a:t>・つくば市の取り組み	</a:t>
                      </a:r>
                    </a:p>
                    <a:p>
                      <a:r>
                        <a:rPr kumimoji="1" lang="ja-JP" altLang="en-US" sz="2400" b="0" dirty="0" smtClean="0"/>
                        <a:t>・茎崎地区における買い物環境に関するアンケート</a:t>
                      </a:r>
                      <a:endParaRPr kumimoji="1" lang="ja-JP" altLang="en-US" sz="2400" b="0" dirty="0" smtClean="0">
                        <a:latin typeface="ＭＳ Ｐゴシック"/>
                        <a:ea typeface="ＭＳ Ｐゴシック"/>
                        <a:cs typeface="ＭＳ Ｐゴシック"/>
                      </a:endParaRPr>
                    </a:p>
                  </a:txBody>
                  <a:tcPr anchor="ctr"/>
                </a:tc>
              </a:tr>
            </a:tbl>
          </a:graphicData>
        </a:graphic>
      </p:graphicFrame>
      <p:sp>
        <p:nvSpPr>
          <p:cNvPr id="2" name="コンテンツ プレースホルダー 1"/>
          <p:cNvSpPr>
            <a:spLocks noGrp="1"/>
          </p:cNvSpPr>
          <p:nvPr>
            <p:ph idx="1"/>
          </p:nvPr>
        </p:nvSpPr>
        <p:spPr>
          <a:xfrm>
            <a:off x="380999" y="1406420"/>
            <a:ext cx="8407893" cy="5222986"/>
          </a:xfrm>
        </p:spPr>
        <p:txBody>
          <a:bodyPr>
            <a:normAutofit/>
          </a:bodyPr>
          <a:lstStyle/>
          <a:p>
            <a:pPr marL="0" indent="0">
              <a:buNone/>
            </a:pPr>
            <a:r>
              <a:rPr lang="ja-JP" altLang="en-US" sz="3200" dirty="0" smtClean="0">
                <a:solidFill>
                  <a:schemeClr val="tx1"/>
                </a:solidFill>
              </a:rPr>
              <a:t>つくば</a:t>
            </a:r>
            <a:r>
              <a:rPr lang="ja-JP" altLang="en-US" sz="3200" dirty="0">
                <a:solidFill>
                  <a:schemeClr val="tx1"/>
                </a:solidFill>
              </a:rPr>
              <a:t>市</a:t>
            </a:r>
            <a:r>
              <a:rPr lang="ja-JP" altLang="en-US" sz="3200" dirty="0" smtClean="0">
                <a:solidFill>
                  <a:schemeClr val="tx1"/>
                </a:solidFill>
              </a:rPr>
              <a:t>役所でのヒアリング</a:t>
            </a:r>
            <a:endParaRPr lang="en-US" altLang="ja-JP" sz="3200" dirty="0" smtClean="0">
              <a:solidFill>
                <a:schemeClr val="tx1"/>
              </a:solidFill>
            </a:endParaRPr>
          </a:p>
          <a:p>
            <a:endParaRPr lang="en-US" altLang="ja-JP" sz="2400" dirty="0">
              <a:solidFill>
                <a:schemeClr val="tx1"/>
              </a:solidFill>
            </a:endParaRPr>
          </a:p>
        </p:txBody>
      </p:sp>
      <p:sp>
        <p:nvSpPr>
          <p:cNvPr id="3" name="スライド番号プレースホルダー 2"/>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19</a:t>
            </a:fld>
            <a:endParaRPr kumimoji="1" lang="ja-JP" altLang="en-US"/>
          </a:p>
        </p:txBody>
      </p:sp>
      <p:sp>
        <p:nvSpPr>
          <p:cNvPr id="18" name="テキスト ボックス 17"/>
          <p:cNvSpPr txBox="1"/>
          <p:nvPr/>
        </p:nvSpPr>
        <p:spPr>
          <a:xfrm>
            <a:off x="6516296" y="4834251"/>
            <a:ext cx="2684148" cy="307777"/>
          </a:xfrm>
          <a:prstGeom prst="rect">
            <a:avLst/>
          </a:prstGeom>
          <a:noFill/>
        </p:spPr>
        <p:txBody>
          <a:bodyPr wrap="none" rtlCol="0">
            <a:spAutoFit/>
          </a:bodyPr>
          <a:lstStyle/>
          <a:p>
            <a:pPr algn="r"/>
            <a:r>
              <a:rPr lang="ja-JP" altLang="en-US" sz="1400" dirty="0" smtClean="0"/>
              <a:t>写真左から永田さん、宇津野さん</a:t>
            </a:r>
            <a:endParaRPr kumimoji="1" lang="ja-JP" altLang="en-US" sz="1400" dirty="0"/>
          </a:p>
        </p:txBody>
      </p:sp>
      <p:pic>
        <p:nvPicPr>
          <p:cNvPr id="4" name="図 3" descr="DSCN033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5684" y="2178692"/>
            <a:ext cx="3956538" cy="2663642"/>
          </a:xfrm>
          <a:prstGeom prst="rect">
            <a:avLst/>
          </a:prstGeom>
        </p:spPr>
      </p:pic>
    </p:spTree>
    <p:extLst>
      <p:ext uri="{BB962C8B-B14F-4D97-AF65-F5344CB8AC3E}">
        <p14:creationId xmlns:p14="http://schemas.microsoft.com/office/powerpoint/2010/main" val="3607400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9275" y="1484442"/>
            <a:ext cx="8042276" cy="4343400"/>
          </a:xfrm>
        </p:spPr>
        <p:txBody>
          <a:bodyPr/>
          <a:lstStyle/>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fld id="{A13288EF-2DF8-994A-B9DC-EADBBF17AE65}" type="slidenum">
              <a:rPr kumimoji="1" lang="ja-JP" altLang="en-US" smtClean="0"/>
              <a:t>2</a:t>
            </a:fld>
            <a:endParaRPr kumimoji="1" lang="ja-JP" altLang="en-US"/>
          </a:p>
        </p:txBody>
      </p:sp>
      <p:graphicFrame>
        <p:nvGraphicFramePr>
          <p:cNvPr id="5" name="図表 4"/>
          <p:cNvGraphicFramePr/>
          <p:nvPr>
            <p:extLst>
              <p:ext uri="{D42A27DB-BD31-4B8C-83A1-F6EECF244321}">
                <p14:modId xmlns:p14="http://schemas.microsoft.com/office/powerpoint/2010/main" val="326650393"/>
              </p:ext>
            </p:extLst>
          </p:nvPr>
        </p:nvGraphicFramePr>
        <p:xfrm>
          <a:off x="171995" y="1245304"/>
          <a:ext cx="8786949"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角丸四角形 6"/>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発表の流れ</a:t>
            </a:r>
            <a:endParaRPr lang="en-US" altLang="ja-JP" sz="2800" dirty="0">
              <a:solidFill>
                <a:srgbClr val="09213B"/>
              </a:solidFill>
            </a:endParaRPr>
          </a:p>
        </p:txBody>
      </p:sp>
    </p:spTree>
    <p:extLst>
      <p:ext uri="{BB962C8B-B14F-4D97-AF65-F5344CB8AC3E}">
        <p14:creationId xmlns:p14="http://schemas.microsoft.com/office/powerpoint/2010/main" val="7877151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図形グループ 24"/>
          <p:cNvGrpSpPr/>
          <p:nvPr/>
        </p:nvGrpSpPr>
        <p:grpSpPr>
          <a:xfrm>
            <a:off x="84788" y="128510"/>
            <a:ext cx="3933430" cy="1067842"/>
            <a:chOff x="-607707" y="883777"/>
            <a:chExt cx="3933430" cy="1067842"/>
          </a:xfrm>
        </p:grpSpPr>
        <p:sp>
          <p:nvSpPr>
            <p:cNvPr id="26" name="ホームベース 25"/>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7" name="ホームベース 26"/>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8" name="ホームベース 27"/>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9" name="ホームベース 28"/>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0" name="ホームベース 29"/>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1" name="ホームベース 30"/>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2" name="ホームベース 31"/>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スライド番号プレースホルダー 2"/>
          <p:cNvSpPr>
            <a:spLocks noGrp="1"/>
          </p:cNvSpPr>
          <p:nvPr>
            <p:ph type="sldNum" sz="quarter" idx="12"/>
          </p:nvPr>
        </p:nvSpPr>
        <p:spPr/>
        <p:txBody>
          <a:bodyPr/>
          <a:lstStyle/>
          <a:p>
            <a:fld id="{A13288EF-2DF8-994A-B9DC-EADBBF17AE65}" type="slidenum">
              <a:rPr kumimoji="1" lang="ja-JP" altLang="en-US" smtClean="0"/>
              <a:t>20</a:t>
            </a:fld>
            <a:endParaRPr kumimoji="1" lang="ja-JP" altLang="en-US"/>
          </a:p>
        </p:txBody>
      </p:sp>
      <p:graphicFrame>
        <p:nvGraphicFramePr>
          <p:cNvPr id="39" name="グラフ 38"/>
          <p:cNvGraphicFramePr>
            <a:graphicFrameLocks/>
          </p:cNvGraphicFramePr>
          <p:nvPr>
            <p:extLst>
              <p:ext uri="{D42A27DB-BD31-4B8C-83A1-F6EECF244321}">
                <p14:modId xmlns:p14="http://schemas.microsoft.com/office/powerpoint/2010/main" val="3643217287"/>
              </p:ext>
            </p:extLst>
          </p:nvPr>
        </p:nvGraphicFramePr>
        <p:xfrm>
          <a:off x="0" y="3152347"/>
          <a:ext cx="4997832" cy="3402273"/>
        </p:xfrm>
        <a:graphic>
          <a:graphicData uri="http://schemas.openxmlformats.org/drawingml/2006/chart">
            <c:chart xmlns:c="http://schemas.openxmlformats.org/drawingml/2006/chart" xmlns:r="http://schemas.openxmlformats.org/officeDocument/2006/relationships" r:id="rId2"/>
          </a:graphicData>
        </a:graphic>
      </p:graphicFrame>
      <p:sp>
        <p:nvSpPr>
          <p:cNvPr id="42" name="正方形/長方形 41"/>
          <p:cNvSpPr/>
          <p:nvPr/>
        </p:nvSpPr>
        <p:spPr>
          <a:xfrm>
            <a:off x="606327" y="2322824"/>
            <a:ext cx="2572691" cy="461665"/>
          </a:xfrm>
          <a:prstGeom prst="rect">
            <a:avLst/>
          </a:prstGeom>
        </p:spPr>
        <p:txBody>
          <a:bodyPr wrap="square">
            <a:spAutoFit/>
          </a:bodyPr>
          <a:lstStyle/>
          <a:p>
            <a:r>
              <a:rPr lang="ja-JP" altLang="ja-JP" sz="2400" dirty="0"/>
              <a:t>年齢による不便感</a:t>
            </a:r>
            <a:endParaRPr lang="ja-JP" altLang="en-US" sz="2400" dirty="0"/>
          </a:p>
        </p:txBody>
      </p:sp>
      <p:sp>
        <p:nvSpPr>
          <p:cNvPr id="40" name="テキスト ボックス 39"/>
          <p:cNvSpPr txBox="1"/>
          <p:nvPr/>
        </p:nvSpPr>
        <p:spPr>
          <a:xfrm>
            <a:off x="151738" y="1591310"/>
            <a:ext cx="8992262" cy="584776"/>
          </a:xfrm>
          <a:prstGeom prst="rect">
            <a:avLst/>
          </a:prstGeom>
          <a:noFill/>
        </p:spPr>
        <p:txBody>
          <a:bodyPr wrap="square" rtlCol="0">
            <a:spAutoFit/>
          </a:bodyPr>
          <a:lstStyle/>
          <a:p>
            <a:r>
              <a:rPr lang="ja-JP" altLang="en-US" sz="3200" dirty="0"/>
              <a:t>茎崎地区に</a:t>
            </a:r>
            <a:r>
              <a:rPr lang="ja-JP" altLang="en-US" sz="3200" dirty="0" smtClean="0"/>
              <a:t>おける買い物</a:t>
            </a:r>
            <a:r>
              <a:rPr lang="ja-JP" altLang="en-US" sz="3200" dirty="0"/>
              <a:t>環境に関する</a:t>
            </a:r>
            <a:r>
              <a:rPr lang="ja-JP" altLang="en-US" sz="3200" dirty="0" smtClean="0"/>
              <a:t>アンケート</a:t>
            </a:r>
            <a:endParaRPr lang="en-US" altLang="ja-JP" sz="3200" dirty="0"/>
          </a:p>
        </p:txBody>
      </p:sp>
      <p:sp>
        <p:nvSpPr>
          <p:cNvPr id="43" name="角丸四角形 42"/>
          <p:cNvSpPr/>
          <p:nvPr/>
        </p:nvSpPr>
        <p:spPr>
          <a:xfrm>
            <a:off x="5200120" y="2964975"/>
            <a:ext cx="3798824" cy="2722034"/>
          </a:xfrm>
          <a:prstGeom prst="roundRect">
            <a:avLst/>
          </a:prstGeom>
          <a:solidFill>
            <a:srgbClr val="FFFFFF"/>
          </a:solidFill>
          <a:ln w="5715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lvl="1" algn="ctr"/>
            <a:endParaRPr lang="en-US" altLang="ja-JP" sz="2400" dirty="0">
              <a:solidFill>
                <a:srgbClr val="000000"/>
              </a:solidFill>
            </a:endParaRPr>
          </a:p>
        </p:txBody>
      </p:sp>
      <p:sp>
        <p:nvSpPr>
          <p:cNvPr id="4" name="テキスト ボックス 3"/>
          <p:cNvSpPr txBox="1"/>
          <p:nvPr/>
        </p:nvSpPr>
        <p:spPr>
          <a:xfrm>
            <a:off x="5200120" y="3445205"/>
            <a:ext cx="4283256" cy="1908215"/>
          </a:xfrm>
          <a:prstGeom prst="rect">
            <a:avLst/>
          </a:prstGeom>
          <a:noFill/>
        </p:spPr>
        <p:txBody>
          <a:bodyPr wrap="square" rtlCol="0">
            <a:spAutoFit/>
          </a:bodyPr>
          <a:lstStyle/>
          <a:p>
            <a:r>
              <a:rPr kumimoji="1" lang="ja-JP" altLang="en-US" sz="2400" b="1" dirty="0" smtClean="0"/>
              <a:t>買い物が不便に感じる理由</a:t>
            </a:r>
            <a:endParaRPr kumimoji="1" lang="en-US" altLang="ja-JP" sz="2400" b="1" dirty="0" smtClean="0"/>
          </a:p>
          <a:p>
            <a:r>
              <a:rPr lang="en-US" altLang="ja-JP" sz="2400" dirty="0" smtClean="0"/>
              <a:t>○</a:t>
            </a:r>
            <a:r>
              <a:rPr lang="ja-JP" altLang="en-US" sz="2400" dirty="0" smtClean="0"/>
              <a:t>店舗が</a:t>
            </a:r>
            <a:r>
              <a:rPr lang="ja-JP" altLang="en-US" sz="2400" dirty="0" smtClean="0">
                <a:solidFill>
                  <a:srgbClr val="FF0000"/>
                </a:solidFill>
              </a:rPr>
              <a:t>近くにない</a:t>
            </a:r>
            <a:r>
              <a:rPr lang="ja-JP" altLang="en-US" sz="2400" dirty="0" smtClean="0"/>
              <a:t>、</a:t>
            </a:r>
            <a:r>
              <a:rPr lang="ja-JP" altLang="en-US" sz="2400" dirty="0" smtClean="0">
                <a:solidFill>
                  <a:srgbClr val="FF0000"/>
                </a:solidFill>
              </a:rPr>
              <a:t>遠い</a:t>
            </a:r>
            <a:endParaRPr lang="en-US" altLang="ja-JP" sz="2400" dirty="0" smtClean="0">
              <a:solidFill>
                <a:srgbClr val="FF0000"/>
              </a:solidFill>
            </a:endParaRPr>
          </a:p>
          <a:p>
            <a:r>
              <a:rPr lang="ja-JP" altLang="en-US" sz="2400" dirty="0" smtClean="0"/>
              <a:t>　</a:t>
            </a:r>
            <a:r>
              <a:rPr lang="en-US" altLang="ja-JP" sz="2400" dirty="0" smtClean="0"/>
              <a:t>•</a:t>
            </a:r>
            <a:r>
              <a:rPr lang="ja-JP" altLang="en-US" sz="2400" dirty="0" smtClean="0"/>
              <a:t>車を使わないと行けない</a:t>
            </a:r>
            <a:endParaRPr lang="en-US" altLang="ja-JP" sz="2400" dirty="0" smtClean="0"/>
          </a:p>
          <a:p>
            <a:r>
              <a:rPr lang="ja-JP" altLang="en-US" sz="2400" dirty="0" smtClean="0"/>
              <a:t>　</a:t>
            </a:r>
            <a:r>
              <a:rPr lang="en-US" altLang="ja-JP" sz="2400" dirty="0" smtClean="0"/>
              <a:t>•</a:t>
            </a:r>
            <a:r>
              <a:rPr lang="ja-JP" altLang="en-US" sz="2400" dirty="0" smtClean="0"/>
              <a:t>急な買い物に不便</a:t>
            </a:r>
            <a:endParaRPr lang="en-US" altLang="ja-JP" sz="2400" dirty="0" smtClean="0"/>
          </a:p>
          <a:p>
            <a:endParaRPr kumimoji="1" lang="ja-JP" altLang="en-US" dirty="0"/>
          </a:p>
        </p:txBody>
      </p:sp>
      <p:sp>
        <p:nvSpPr>
          <p:cNvPr id="24" name="角丸四角形 23"/>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つくば市役所</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
        <p:nvSpPr>
          <p:cNvPr id="2" name="タイトル 1"/>
          <p:cNvSpPr>
            <a:spLocks noGrp="1"/>
          </p:cNvSpPr>
          <p:nvPr>
            <p:ph type="title"/>
          </p:nvPr>
        </p:nvSpPr>
        <p:spPr/>
        <p:txBody>
          <a:bodyPr/>
          <a:lstStyle/>
          <a:p>
            <a:endParaRPr kumimoji="1" lang="ja-JP" altLang="en-US" dirty="0"/>
          </a:p>
        </p:txBody>
      </p:sp>
      <p:grpSp>
        <p:nvGrpSpPr>
          <p:cNvPr id="7" name="グループ化 6"/>
          <p:cNvGrpSpPr/>
          <p:nvPr/>
        </p:nvGrpSpPr>
        <p:grpSpPr>
          <a:xfrm>
            <a:off x="317500" y="2647502"/>
            <a:ext cx="4680332" cy="2397181"/>
            <a:chOff x="247600" y="2725253"/>
            <a:chExt cx="4680332" cy="2397181"/>
          </a:xfrm>
        </p:grpSpPr>
        <p:grpSp>
          <p:nvGrpSpPr>
            <p:cNvPr id="50" name="図形グループ 49"/>
            <p:cNvGrpSpPr/>
            <p:nvPr/>
          </p:nvGrpSpPr>
          <p:grpSpPr>
            <a:xfrm>
              <a:off x="340879" y="3250205"/>
              <a:ext cx="4587053" cy="1872229"/>
              <a:chOff x="4389996" y="3065640"/>
              <a:chExt cx="4587053" cy="1872229"/>
            </a:xfrm>
          </p:grpSpPr>
          <p:sp>
            <p:nvSpPr>
              <p:cNvPr id="44" name="ドーナツ 43"/>
              <p:cNvSpPr/>
              <p:nvPr/>
            </p:nvSpPr>
            <p:spPr>
              <a:xfrm>
                <a:off x="4389996" y="3065640"/>
                <a:ext cx="930548" cy="547435"/>
              </a:xfrm>
              <a:prstGeom prst="donut">
                <a:avLst>
                  <a:gd name="adj" fmla="val 531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フレーム 45"/>
              <p:cNvSpPr/>
              <p:nvPr/>
            </p:nvSpPr>
            <p:spPr>
              <a:xfrm>
                <a:off x="7083110" y="3065640"/>
                <a:ext cx="1893939" cy="1872229"/>
              </a:xfrm>
              <a:prstGeom prst="frame">
                <a:avLst>
                  <a:gd name="adj1" fmla="val 2136"/>
                </a:avLst>
              </a:prstGeom>
              <a:solidFill>
                <a:srgbClr val="F14124"/>
              </a:solidFill>
              <a:ln>
                <a:solidFill>
                  <a:srgbClr val="F14124"/>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47" name="ドーナツ 46"/>
              <p:cNvSpPr/>
              <p:nvPr/>
            </p:nvSpPr>
            <p:spPr>
              <a:xfrm>
                <a:off x="4389996" y="3613075"/>
                <a:ext cx="930548" cy="547435"/>
              </a:xfrm>
              <a:prstGeom prst="donut">
                <a:avLst>
                  <a:gd name="adj" fmla="val 531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ドーナツ 47"/>
              <p:cNvSpPr/>
              <p:nvPr/>
            </p:nvSpPr>
            <p:spPr>
              <a:xfrm>
                <a:off x="5835631" y="3886792"/>
                <a:ext cx="930548" cy="547435"/>
              </a:xfrm>
              <a:prstGeom prst="donut">
                <a:avLst>
                  <a:gd name="adj" fmla="val 531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ドーナツ 48"/>
              <p:cNvSpPr/>
              <p:nvPr/>
            </p:nvSpPr>
            <p:spPr>
              <a:xfrm>
                <a:off x="5840830" y="3218040"/>
                <a:ext cx="930548" cy="547435"/>
              </a:xfrm>
              <a:prstGeom prst="donut">
                <a:avLst>
                  <a:gd name="adj" fmla="val 5313"/>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 name="テキスト ボックス 4"/>
            <p:cNvSpPr txBox="1"/>
            <p:nvPr/>
          </p:nvSpPr>
          <p:spPr>
            <a:xfrm>
              <a:off x="247600" y="2735934"/>
              <a:ext cx="1352984" cy="523220"/>
            </a:xfrm>
            <a:prstGeom prst="rect">
              <a:avLst/>
            </a:prstGeom>
            <a:noFill/>
          </p:spPr>
          <p:txBody>
            <a:bodyPr wrap="square" rtlCol="0">
              <a:spAutoFit/>
            </a:bodyPr>
            <a:lstStyle/>
            <a:p>
              <a:r>
                <a:rPr lang="en-US" altLang="ja-JP" sz="2800" b="1" dirty="0" smtClean="0">
                  <a:solidFill>
                    <a:srgbClr val="FF0000"/>
                  </a:solidFill>
                </a:rPr>
                <a:t>43.4</a:t>
              </a:r>
              <a:r>
                <a:rPr lang="ja-JP" altLang="en-US" sz="2800" b="1" dirty="0" smtClean="0">
                  <a:solidFill>
                    <a:srgbClr val="FF0000"/>
                  </a:solidFill>
                </a:rPr>
                <a:t>％</a:t>
              </a:r>
              <a:endParaRPr kumimoji="1" lang="ja-JP" altLang="en-US" sz="2800" b="1" dirty="0">
                <a:solidFill>
                  <a:srgbClr val="FF0000"/>
                </a:solidFill>
              </a:endParaRPr>
            </a:p>
          </p:txBody>
        </p:sp>
        <p:sp>
          <p:nvSpPr>
            <p:cNvPr id="6" name="テキスト ボックス 5"/>
            <p:cNvSpPr txBox="1"/>
            <p:nvPr/>
          </p:nvSpPr>
          <p:spPr>
            <a:xfrm>
              <a:off x="1866766" y="2725253"/>
              <a:ext cx="1555833" cy="523220"/>
            </a:xfrm>
            <a:prstGeom prst="rect">
              <a:avLst/>
            </a:prstGeom>
            <a:noFill/>
          </p:spPr>
          <p:txBody>
            <a:bodyPr wrap="square" rtlCol="0">
              <a:spAutoFit/>
            </a:bodyPr>
            <a:lstStyle/>
            <a:p>
              <a:r>
                <a:rPr kumimoji="1" lang="en-US" altLang="ja-JP" sz="2800" b="1" dirty="0" smtClean="0">
                  <a:solidFill>
                    <a:srgbClr val="FF0000"/>
                  </a:solidFill>
                </a:rPr>
                <a:t>53.3</a:t>
              </a:r>
              <a:r>
                <a:rPr kumimoji="1" lang="ja-JP" altLang="en-US" sz="2800" b="1" dirty="0" smtClean="0">
                  <a:solidFill>
                    <a:srgbClr val="FF0000"/>
                  </a:solidFill>
                </a:rPr>
                <a:t>％</a:t>
              </a:r>
              <a:endParaRPr kumimoji="1" lang="ja-JP" altLang="en-US" sz="2800" b="1" dirty="0">
                <a:solidFill>
                  <a:srgbClr val="FF0000"/>
                </a:solidFill>
              </a:endParaRPr>
            </a:p>
          </p:txBody>
        </p:sp>
      </p:grpSp>
      <p:sp>
        <p:nvSpPr>
          <p:cNvPr id="33" name="テキスト ボックス 32"/>
          <p:cNvSpPr txBox="1"/>
          <p:nvPr/>
        </p:nvSpPr>
        <p:spPr>
          <a:xfrm>
            <a:off x="1133727" y="4981491"/>
            <a:ext cx="426357"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34" name="テキスト ボックス 33"/>
          <p:cNvSpPr txBox="1"/>
          <p:nvPr/>
        </p:nvSpPr>
        <p:spPr>
          <a:xfrm>
            <a:off x="1244127" y="3324854"/>
            <a:ext cx="426357"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35" name="テキスト ボックス 34"/>
          <p:cNvSpPr txBox="1"/>
          <p:nvPr/>
        </p:nvSpPr>
        <p:spPr>
          <a:xfrm>
            <a:off x="2677536" y="5166157"/>
            <a:ext cx="426357"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36" name="テキスト ボックス 35"/>
          <p:cNvSpPr txBox="1"/>
          <p:nvPr/>
        </p:nvSpPr>
        <p:spPr>
          <a:xfrm>
            <a:off x="2677536" y="3445205"/>
            <a:ext cx="426357"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37" name="テキスト ボックス 36"/>
          <p:cNvSpPr txBox="1"/>
          <p:nvPr/>
        </p:nvSpPr>
        <p:spPr>
          <a:xfrm>
            <a:off x="2677536" y="4162198"/>
            <a:ext cx="426357"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38" name="テキスト ボックス 37"/>
          <p:cNvSpPr txBox="1"/>
          <p:nvPr/>
        </p:nvSpPr>
        <p:spPr>
          <a:xfrm>
            <a:off x="1111956" y="3872289"/>
            <a:ext cx="426357" cy="369332"/>
          </a:xfrm>
          <a:prstGeom prst="rect">
            <a:avLst/>
          </a:prstGeom>
          <a:noFill/>
        </p:spPr>
        <p:txBody>
          <a:bodyPr wrap="squar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73888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図形グループ 25"/>
          <p:cNvGrpSpPr/>
          <p:nvPr/>
        </p:nvGrpSpPr>
        <p:grpSpPr>
          <a:xfrm>
            <a:off x="84788" y="128510"/>
            <a:ext cx="3933430" cy="1067842"/>
            <a:chOff x="-607707" y="883777"/>
            <a:chExt cx="3933430" cy="1067842"/>
          </a:xfrm>
        </p:grpSpPr>
        <p:sp>
          <p:nvSpPr>
            <p:cNvPr id="35" name="ホームベース 34"/>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36" name="ホームベース 35"/>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37" name="ホームベース 36"/>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8" name="ホームベース 37"/>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9" name="ホームベース 38"/>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40" name="ホームベース 39"/>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1" name="ホームベース 40"/>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13" name="ドーナツ 12"/>
          <p:cNvSpPr/>
          <p:nvPr/>
        </p:nvSpPr>
        <p:spPr>
          <a:xfrm>
            <a:off x="549276" y="1778001"/>
            <a:ext cx="1873194" cy="431999"/>
          </a:xfrm>
          <a:prstGeom prst="donut">
            <a:avLst/>
          </a:prstGeom>
          <a:noFill/>
          <a:ln w="3175"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8" name="図形グループ 17"/>
          <p:cNvGrpSpPr/>
          <p:nvPr/>
        </p:nvGrpSpPr>
        <p:grpSpPr>
          <a:xfrm>
            <a:off x="672353" y="3176412"/>
            <a:ext cx="7676379" cy="993214"/>
            <a:chOff x="466562" y="2584824"/>
            <a:chExt cx="7676379" cy="1120588"/>
          </a:xfrm>
        </p:grpSpPr>
        <p:sp>
          <p:nvSpPr>
            <p:cNvPr id="14" name="角丸四角形 13"/>
            <p:cNvSpPr/>
            <p:nvPr/>
          </p:nvSpPr>
          <p:spPr>
            <a:xfrm>
              <a:off x="466562" y="2584824"/>
              <a:ext cx="1750117" cy="1120588"/>
            </a:xfrm>
            <a:prstGeom prst="roundRect">
              <a:avLst/>
            </a:prstGeom>
            <a:solidFill>
              <a:schemeClr val="accent2">
                <a:lumMod val="20000"/>
                <a:lumOff val="80000"/>
              </a:schemeClr>
            </a:solidFill>
            <a:ln w="57150" cmpd="thinThick"/>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t>事前調査</a:t>
              </a:r>
              <a:endParaRPr kumimoji="1" lang="ja-JP" altLang="en-US" sz="2800" dirty="0"/>
            </a:p>
          </p:txBody>
        </p:sp>
        <p:grpSp>
          <p:nvGrpSpPr>
            <p:cNvPr id="17" name="図形グループ 16"/>
            <p:cNvGrpSpPr/>
            <p:nvPr/>
          </p:nvGrpSpPr>
          <p:grpSpPr>
            <a:xfrm>
              <a:off x="2988235" y="2584824"/>
              <a:ext cx="5154706" cy="1120588"/>
              <a:chOff x="2988235" y="2584824"/>
              <a:chExt cx="5154706" cy="1120588"/>
            </a:xfrm>
          </p:grpSpPr>
          <p:sp>
            <p:nvSpPr>
              <p:cNvPr id="15" name="角丸四角形 14"/>
              <p:cNvSpPr/>
              <p:nvPr/>
            </p:nvSpPr>
            <p:spPr>
              <a:xfrm>
                <a:off x="2988235" y="2584824"/>
                <a:ext cx="2554941" cy="1120588"/>
              </a:xfrm>
              <a:prstGeom prst="roundRect">
                <a:avLst/>
              </a:prstGeom>
              <a:solidFill>
                <a:schemeClr val="accent3">
                  <a:lumMod val="20000"/>
                  <a:lumOff val="80000"/>
                </a:schemeClr>
              </a:solidFill>
              <a:ln w="57150" cmpd="thinThick"/>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3200" dirty="0" smtClean="0"/>
                  <a:t>移動販売</a:t>
                </a:r>
                <a:endParaRPr kumimoji="1" lang="en-US" altLang="ja-JP" sz="3200" dirty="0" smtClean="0"/>
              </a:p>
              <a:p>
                <a:pPr algn="ctr"/>
                <a:r>
                  <a:rPr kumimoji="1" lang="ja-JP" altLang="en-US" sz="3200" dirty="0" smtClean="0"/>
                  <a:t>実施</a:t>
                </a:r>
                <a:endParaRPr kumimoji="1" lang="ja-JP" altLang="en-US" sz="3200" dirty="0"/>
              </a:p>
            </p:txBody>
          </p:sp>
          <p:sp>
            <p:nvSpPr>
              <p:cNvPr id="16" name="角丸四角形 15"/>
              <p:cNvSpPr/>
              <p:nvPr/>
            </p:nvSpPr>
            <p:spPr>
              <a:xfrm>
                <a:off x="6439647" y="2584824"/>
                <a:ext cx="1703294" cy="1120588"/>
              </a:xfrm>
              <a:prstGeom prst="roundRect">
                <a:avLst/>
              </a:prstGeom>
              <a:solidFill>
                <a:schemeClr val="accent4">
                  <a:lumMod val="20000"/>
                  <a:lumOff val="80000"/>
                </a:schemeClr>
              </a:solidFill>
              <a:ln w="57150" cmpd="thinThick"/>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smtClean="0"/>
                  <a:t>事後調査</a:t>
                </a:r>
                <a:endParaRPr kumimoji="1" lang="ja-JP" altLang="en-US" sz="2800" dirty="0"/>
              </a:p>
            </p:txBody>
          </p:sp>
        </p:grpSp>
      </p:grpSp>
      <p:sp>
        <p:nvSpPr>
          <p:cNvPr id="19" name="乗算記号 18"/>
          <p:cNvSpPr/>
          <p:nvPr/>
        </p:nvSpPr>
        <p:spPr>
          <a:xfrm>
            <a:off x="6007849" y="2313372"/>
            <a:ext cx="2986741" cy="2719294"/>
          </a:xfrm>
          <a:prstGeom prst="mathMultiply">
            <a:avLst>
              <a:gd name="adj1" fmla="val 5938"/>
            </a:avLst>
          </a:prstGeom>
          <a:solidFill>
            <a:srgbClr val="F14124"/>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21" name="直線矢印コネクタ 20"/>
          <p:cNvCxnSpPr>
            <a:stCxn id="14" idx="3"/>
            <a:endCxn id="15" idx="1"/>
          </p:cNvCxnSpPr>
          <p:nvPr/>
        </p:nvCxnSpPr>
        <p:spPr>
          <a:xfrm>
            <a:off x="2422470" y="3673019"/>
            <a:ext cx="771556" cy="0"/>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a:stCxn id="15" idx="3"/>
            <a:endCxn id="16" idx="1"/>
          </p:cNvCxnSpPr>
          <p:nvPr/>
        </p:nvCxnSpPr>
        <p:spPr>
          <a:xfrm>
            <a:off x="5748967" y="3673019"/>
            <a:ext cx="896471" cy="0"/>
          </a:xfrm>
          <a:prstGeom prst="straightConnector1">
            <a:avLst/>
          </a:prstGeom>
          <a:ln w="57150" cmpd="sng">
            <a:tailEnd type="arrow"/>
          </a:ln>
        </p:spPr>
        <p:style>
          <a:lnRef idx="3">
            <a:schemeClr val="accent4"/>
          </a:lnRef>
          <a:fillRef idx="0">
            <a:schemeClr val="accent4"/>
          </a:fillRef>
          <a:effectRef idx="2">
            <a:schemeClr val="accent4"/>
          </a:effectRef>
          <a:fontRef idx="minor">
            <a:schemeClr val="tx1"/>
          </a:fontRef>
        </p:style>
      </p:cxnSp>
      <p:sp>
        <p:nvSpPr>
          <p:cNvPr id="2" name="ドーナツ 1"/>
          <p:cNvSpPr/>
          <p:nvPr/>
        </p:nvSpPr>
        <p:spPr>
          <a:xfrm>
            <a:off x="672353" y="2837226"/>
            <a:ext cx="1684967" cy="1671585"/>
          </a:xfrm>
          <a:prstGeom prst="donut">
            <a:avLst>
              <a:gd name="adj" fmla="val 4118"/>
            </a:avLst>
          </a:prstGeom>
          <a:solidFill>
            <a:srgbClr val="F14124"/>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31" name="角丸四角形 30"/>
          <p:cNvSpPr/>
          <p:nvPr/>
        </p:nvSpPr>
        <p:spPr>
          <a:xfrm>
            <a:off x="221294" y="5136894"/>
            <a:ext cx="8773296" cy="980440"/>
          </a:xfrm>
          <a:prstGeom prst="roundRect">
            <a:avLst/>
          </a:prstGeom>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200" dirty="0" smtClean="0">
                <a:solidFill>
                  <a:schemeClr val="tx1"/>
                </a:solidFill>
              </a:rPr>
              <a:t>移動販売実施後、改善されたか？</a:t>
            </a:r>
            <a:endParaRPr kumimoji="1" lang="ja-JP" altLang="en-US" sz="3200" dirty="0">
              <a:solidFill>
                <a:schemeClr val="tx1"/>
              </a:solidFill>
            </a:endParaRPr>
          </a:p>
        </p:txBody>
      </p:sp>
      <p:sp>
        <p:nvSpPr>
          <p:cNvPr id="32" name="角丸四角形 31"/>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つくば市役所</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
        <p:nvSpPr>
          <p:cNvPr id="4" name="タイトル 3"/>
          <p:cNvSpPr>
            <a:spLocks noGrp="1"/>
          </p:cNvSpPr>
          <p:nvPr>
            <p:ph type="title"/>
          </p:nvPr>
        </p:nvSpPr>
        <p:spPr/>
        <p:txBody>
          <a:bodyPr/>
          <a:lstStyle/>
          <a:p>
            <a:endParaRPr kumimoji="1" lang="ja-JP" altLang="en-US" dirty="0"/>
          </a:p>
        </p:txBody>
      </p:sp>
      <p:sp>
        <p:nvSpPr>
          <p:cNvPr id="33" name="テキスト ボックス 32"/>
          <p:cNvSpPr txBox="1"/>
          <p:nvPr/>
        </p:nvSpPr>
        <p:spPr>
          <a:xfrm>
            <a:off x="151738" y="1591310"/>
            <a:ext cx="8992262" cy="584776"/>
          </a:xfrm>
          <a:prstGeom prst="rect">
            <a:avLst/>
          </a:prstGeom>
          <a:noFill/>
        </p:spPr>
        <p:txBody>
          <a:bodyPr wrap="square" rtlCol="0">
            <a:spAutoFit/>
          </a:bodyPr>
          <a:lstStyle/>
          <a:p>
            <a:r>
              <a:rPr lang="ja-JP" altLang="en-US" sz="3200" dirty="0"/>
              <a:t>茎崎地区に</a:t>
            </a:r>
            <a:r>
              <a:rPr lang="ja-JP" altLang="en-US" sz="3200" dirty="0" smtClean="0"/>
              <a:t>おける買い物</a:t>
            </a:r>
            <a:r>
              <a:rPr lang="ja-JP" altLang="en-US" sz="3200" dirty="0"/>
              <a:t>環境に関する</a:t>
            </a:r>
            <a:r>
              <a:rPr lang="ja-JP" altLang="en-US" sz="3200" dirty="0" smtClean="0"/>
              <a:t>アンケート</a:t>
            </a:r>
            <a:endParaRPr lang="en-US" altLang="ja-JP" sz="3200" dirty="0"/>
          </a:p>
        </p:txBody>
      </p:sp>
      <p:sp>
        <p:nvSpPr>
          <p:cNvPr id="34" name="スライド番号プレースホルダー 2"/>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21</a:t>
            </a:fld>
            <a:endParaRPr kumimoji="1" lang="ja-JP" altLang="en-US" dirty="0"/>
          </a:p>
        </p:txBody>
      </p:sp>
    </p:spTree>
    <p:extLst>
      <p:ext uri="{BB962C8B-B14F-4D97-AF65-F5344CB8AC3E}">
        <p14:creationId xmlns:p14="http://schemas.microsoft.com/office/powerpoint/2010/main" val="3557068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 grpId="1"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図形グループ 19"/>
          <p:cNvGrpSpPr/>
          <p:nvPr/>
        </p:nvGrpSpPr>
        <p:grpSpPr>
          <a:xfrm>
            <a:off x="84788" y="128510"/>
            <a:ext cx="3933430" cy="1067842"/>
            <a:chOff x="-607707" y="883777"/>
            <a:chExt cx="3933430" cy="1067842"/>
          </a:xfrm>
        </p:grpSpPr>
        <p:sp>
          <p:nvSpPr>
            <p:cNvPr id="23" name="ホームベース 22"/>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4" name="ホームベース 23"/>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5" name="ホームベース 24"/>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6" name="ホームベース 25"/>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7" name="ホームベース 26"/>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8" name="ホームベース 27"/>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9" name="ホームベース 28"/>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スライド番号プレースホルダー 2"/>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22</a:t>
            </a:fld>
            <a:endParaRPr kumimoji="1" lang="ja-JP" altLang="en-US" dirty="0"/>
          </a:p>
        </p:txBody>
      </p:sp>
      <p:sp>
        <p:nvSpPr>
          <p:cNvPr id="7" name="テキスト ボックス 6"/>
          <p:cNvSpPr txBox="1"/>
          <p:nvPr/>
        </p:nvSpPr>
        <p:spPr>
          <a:xfrm>
            <a:off x="356485" y="1383253"/>
            <a:ext cx="4658360" cy="769441"/>
          </a:xfrm>
          <a:prstGeom prst="rect">
            <a:avLst/>
          </a:prstGeom>
          <a:noFill/>
        </p:spPr>
        <p:txBody>
          <a:bodyPr wrap="square" rtlCol="0">
            <a:spAutoFit/>
          </a:bodyPr>
          <a:lstStyle/>
          <a:p>
            <a:r>
              <a:rPr kumimoji="1" lang="ja-JP" altLang="en-US" sz="4400" b="1" dirty="0" smtClean="0">
                <a:solidFill>
                  <a:schemeClr val="tx2"/>
                </a:solidFill>
              </a:rPr>
              <a:t>カスミの移動販売</a:t>
            </a:r>
            <a:endParaRPr kumimoji="1" lang="ja-JP" altLang="en-US" sz="4400" b="1" dirty="0">
              <a:solidFill>
                <a:schemeClr val="tx2"/>
              </a:solidFill>
            </a:endParaRPr>
          </a:p>
        </p:txBody>
      </p:sp>
      <p:pic>
        <p:nvPicPr>
          <p:cNvPr id="10" name="図 9" descr="415265.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6360" y="1940972"/>
            <a:ext cx="4197080" cy="2986344"/>
          </a:xfrm>
          <a:prstGeom prst="rect">
            <a:avLst/>
          </a:prstGeom>
        </p:spPr>
      </p:pic>
      <p:sp>
        <p:nvSpPr>
          <p:cNvPr id="17" name="爆発 2 16"/>
          <p:cNvSpPr/>
          <p:nvPr/>
        </p:nvSpPr>
        <p:spPr>
          <a:xfrm>
            <a:off x="356485" y="2332465"/>
            <a:ext cx="4213060" cy="2297042"/>
          </a:xfrm>
          <a:prstGeom prst="irregularSeal2">
            <a:avLst/>
          </a:prstGeom>
          <a:solidFill>
            <a:schemeClr val="bg1"/>
          </a:solidFill>
          <a:ln w="762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0" dirty="0" smtClean="0">
                <a:solidFill>
                  <a:schemeClr val="accent6"/>
                </a:solidFill>
              </a:rPr>
              <a:t>赤字</a:t>
            </a:r>
            <a:endParaRPr kumimoji="1" lang="ja-JP" altLang="en-US" sz="6000" dirty="0">
              <a:solidFill>
                <a:schemeClr val="accent6"/>
              </a:solidFill>
            </a:endParaRPr>
          </a:p>
        </p:txBody>
      </p:sp>
      <p:sp>
        <p:nvSpPr>
          <p:cNvPr id="18" name="角丸四角形 17"/>
          <p:cNvSpPr/>
          <p:nvPr/>
        </p:nvSpPr>
        <p:spPr>
          <a:xfrm>
            <a:off x="980738" y="5136894"/>
            <a:ext cx="7177613" cy="980440"/>
          </a:xfrm>
          <a:prstGeom prst="roundRect">
            <a:avLst/>
          </a:prstGeom>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3200" dirty="0" smtClean="0">
                <a:solidFill>
                  <a:schemeClr val="tx1"/>
                </a:solidFill>
              </a:rPr>
              <a:t>今後も続けられるのか</a:t>
            </a:r>
            <a:r>
              <a:rPr kumimoji="1" lang="en-US" altLang="ja-JP" sz="3200" dirty="0" smtClean="0">
                <a:solidFill>
                  <a:schemeClr val="tx1"/>
                </a:solidFill>
              </a:rPr>
              <a:t>…</a:t>
            </a:r>
            <a:r>
              <a:rPr kumimoji="1" lang="ja-JP" altLang="en-US" sz="3200" dirty="0" smtClean="0">
                <a:solidFill>
                  <a:schemeClr val="tx1"/>
                </a:solidFill>
              </a:rPr>
              <a:t>？</a:t>
            </a:r>
            <a:endParaRPr kumimoji="1" lang="ja-JP" altLang="en-US" sz="3200" dirty="0">
              <a:solidFill>
                <a:schemeClr val="tx1"/>
              </a:solidFill>
            </a:endParaRPr>
          </a:p>
        </p:txBody>
      </p:sp>
      <p:sp>
        <p:nvSpPr>
          <p:cNvPr id="21" name="角丸四角形 20"/>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つくば市役所</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
        <p:nvSpPr>
          <p:cNvPr id="2" name="タイトル 1"/>
          <p:cNvSpPr>
            <a:spLocks noGrp="1"/>
          </p:cNvSpPr>
          <p:nvPr>
            <p:ph type="title"/>
          </p:nvPr>
        </p:nvSpPr>
        <p:spPr/>
        <p:txBody>
          <a:bodyPr/>
          <a:lstStyle/>
          <a:p>
            <a:endParaRPr kumimoji="1" lang="ja-JP" altLang="en-US" dirty="0"/>
          </a:p>
        </p:txBody>
      </p:sp>
      <p:sp>
        <p:nvSpPr>
          <p:cNvPr id="22" name="テキスト ボックス 21"/>
          <p:cNvSpPr txBox="1"/>
          <p:nvPr/>
        </p:nvSpPr>
        <p:spPr>
          <a:xfrm>
            <a:off x="5388906" y="6513835"/>
            <a:ext cx="2900197" cy="253916"/>
          </a:xfrm>
          <a:prstGeom prst="rect">
            <a:avLst/>
          </a:prstGeom>
          <a:noFill/>
        </p:spPr>
        <p:txBody>
          <a:bodyPr wrap="none" rtlCol="0">
            <a:spAutoFit/>
          </a:bodyPr>
          <a:lstStyle/>
          <a:p>
            <a:pPr algn="r"/>
            <a:r>
              <a:rPr lang="en-US" altLang="ja-JP" sz="1050" dirty="0"/>
              <a:t>http://e-</a:t>
            </a:r>
            <a:r>
              <a:rPr lang="en-US" altLang="ja-JP" sz="1050" dirty="0" err="1"/>
              <a:t>nenpi.com</a:t>
            </a:r>
            <a:r>
              <a:rPr lang="en-US" altLang="ja-JP" sz="1050" dirty="0"/>
              <a:t>/article/detail/170810</a:t>
            </a:r>
            <a:endParaRPr kumimoji="1" lang="ja-JP" altLang="en-US" sz="1050" dirty="0"/>
          </a:p>
        </p:txBody>
      </p:sp>
    </p:spTree>
    <p:extLst>
      <p:ext uri="{BB962C8B-B14F-4D97-AF65-F5344CB8AC3E}">
        <p14:creationId xmlns:p14="http://schemas.microsoft.com/office/powerpoint/2010/main" val="287378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図形グループ 16"/>
          <p:cNvGrpSpPr/>
          <p:nvPr/>
        </p:nvGrpSpPr>
        <p:grpSpPr>
          <a:xfrm>
            <a:off x="84788" y="128510"/>
            <a:ext cx="3933430" cy="1067842"/>
            <a:chOff x="-607707" y="883777"/>
            <a:chExt cx="3933430" cy="1067842"/>
          </a:xfrm>
        </p:grpSpPr>
        <p:sp>
          <p:nvSpPr>
            <p:cNvPr id="18" name="ホームベース 17"/>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19" name="ホームベース 18"/>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0" name="ホームベース 19"/>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1" name="ホームベース 20"/>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2" name="ホームベース 21"/>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3" name="ホームベース 22"/>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4" name="ホームベース 23"/>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 name="コンテンツ プレースホルダー 1"/>
          <p:cNvSpPr>
            <a:spLocks noGrp="1"/>
          </p:cNvSpPr>
          <p:nvPr>
            <p:ph idx="1"/>
          </p:nvPr>
        </p:nvSpPr>
        <p:spPr>
          <a:xfrm>
            <a:off x="201708" y="1381121"/>
            <a:ext cx="8568766" cy="4910329"/>
          </a:xfrm>
        </p:spPr>
        <p:txBody>
          <a:bodyPr>
            <a:normAutofit/>
          </a:bodyPr>
          <a:lstStyle/>
          <a:p>
            <a:pPr marL="0" indent="0">
              <a:buNone/>
            </a:pPr>
            <a:r>
              <a:rPr kumimoji="1" lang="ja-JP" altLang="en-US" sz="3000" dirty="0" smtClean="0">
                <a:solidFill>
                  <a:srgbClr val="000000"/>
                </a:solidFill>
              </a:rPr>
              <a:t>臼井・水守・洞下の各区会長へのヒアリング</a:t>
            </a:r>
            <a:endParaRPr kumimoji="1" lang="en-US" altLang="ja-JP" sz="3000" dirty="0" smtClean="0">
              <a:solidFill>
                <a:srgbClr val="000000"/>
              </a:solidFill>
            </a:endParaRPr>
          </a:p>
        </p:txBody>
      </p:sp>
      <p:sp>
        <p:nvSpPr>
          <p:cNvPr id="3" name="スライド番号プレースホルダー 2"/>
          <p:cNvSpPr>
            <a:spLocks noGrp="1"/>
          </p:cNvSpPr>
          <p:nvPr>
            <p:ph type="sldNum" sz="quarter" idx="12"/>
          </p:nvPr>
        </p:nvSpPr>
        <p:spPr/>
        <p:txBody>
          <a:bodyPr/>
          <a:lstStyle/>
          <a:p>
            <a:fld id="{A13288EF-2DF8-994A-B9DC-EADBBF17AE65}" type="slidenum">
              <a:rPr kumimoji="1" lang="ja-JP" altLang="en-US" smtClean="0"/>
              <a:t>23</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2316542623"/>
              </p:ext>
            </p:extLst>
          </p:nvPr>
        </p:nvGraphicFramePr>
        <p:xfrm>
          <a:off x="0" y="2143765"/>
          <a:ext cx="9144000" cy="4714236"/>
        </p:xfrm>
        <a:graphic>
          <a:graphicData uri="http://schemas.openxmlformats.org/drawingml/2006/table">
            <a:tbl>
              <a:tblPr firstRow="1" bandRow="1" bandCol="1">
                <a:tableStyleId>{69012ECD-51FC-41F1-AA8D-1B2483CD663E}</a:tableStyleId>
              </a:tblPr>
              <a:tblGrid>
                <a:gridCol w="2286000"/>
                <a:gridCol w="2286000"/>
                <a:gridCol w="2286000"/>
                <a:gridCol w="2286000"/>
              </a:tblGrid>
              <a:tr h="904139">
                <a:tc>
                  <a:txBody>
                    <a:bodyPr/>
                    <a:lstStyle/>
                    <a:p>
                      <a:pPr algn="ctr"/>
                      <a:r>
                        <a:rPr kumimoji="1" lang="ja-JP" altLang="en-US" sz="2400" b="0" dirty="0" smtClean="0">
                          <a:solidFill>
                            <a:srgbClr val="000000"/>
                          </a:solidFill>
                        </a:rPr>
                        <a:t>地区名</a:t>
                      </a:r>
                      <a:endParaRPr kumimoji="1" lang="ja-JP" altLang="en-US" sz="2400" b="0" dirty="0">
                        <a:solidFill>
                          <a:srgbClr val="000000"/>
                        </a:solidFill>
                      </a:endParaRPr>
                    </a:p>
                  </a:txBody>
                  <a:tcPr anchor="ctr">
                    <a:solidFill>
                      <a:schemeClr val="accent1">
                        <a:lumMod val="20000"/>
                        <a:lumOff val="80000"/>
                      </a:schemeClr>
                    </a:solidFill>
                  </a:tcPr>
                </a:tc>
                <a:tc>
                  <a:txBody>
                    <a:bodyPr/>
                    <a:lstStyle/>
                    <a:p>
                      <a:pPr algn="ctr"/>
                      <a:r>
                        <a:rPr kumimoji="1" lang="ja-JP" altLang="en-US" sz="2400" b="0" dirty="0" smtClean="0">
                          <a:solidFill>
                            <a:srgbClr val="000000"/>
                          </a:solidFill>
                        </a:rPr>
                        <a:t>臼井</a:t>
                      </a:r>
                      <a:endParaRPr kumimoji="1" lang="ja-JP" altLang="en-US" sz="2400" b="0" dirty="0">
                        <a:solidFill>
                          <a:srgbClr val="000000"/>
                        </a:solidFill>
                      </a:endParaRPr>
                    </a:p>
                  </a:txBody>
                  <a:tcPr anchor="ctr">
                    <a:solidFill>
                      <a:schemeClr val="accent1">
                        <a:lumMod val="20000"/>
                        <a:lumOff val="80000"/>
                      </a:schemeClr>
                    </a:solidFill>
                  </a:tcPr>
                </a:tc>
                <a:tc>
                  <a:txBody>
                    <a:bodyPr/>
                    <a:lstStyle/>
                    <a:p>
                      <a:pPr algn="ctr"/>
                      <a:r>
                        <a:rPr kumimoji="1" lang="ja-JP" altLang="en-US" sz="2400" b="0" dirty="0" smtClean="0">
                          <a:solidFill>
                            <a:srgbClr val="000000"/>
                          </a:solidFill>
                        </a:rPr>
                        <a:t>水守</a:t>
                      </a:r>
                      <a:endParaRPr kumimoji="1" lang="ja-JP" altLang="en-US" sz="2400" b="0" dirty="0">
                        <a:solidFill>
                          <a:srgbClr val="000000"/>
                        </a:solidFill>
                      </a:endParaRPr>
                    </a:p>
                  </a:txBody>
                  <a:tcPr anchor="ctr">
                    <a:solidFill>
                      <a:schemeClr val="accent1">
                        <a:lumMod val="20000"/>
                        <a:lumOff val="80000"/>
                      </a:schemeClr>
                    </a:solidFill>
                  </a:tcPr>
                </a:tc>
                <a:tc>
                  <a:txBody>
                    <a:bodyPr/>
                    <a:lstStyle/>
                    <a:p>
                      <a:pPr algn="ctr"/>
                      <a:r>
                        <a:rPr kumimoji="1" lang="ja-JP" altLang="en-US" sz="2400" b="0" dirty="0" smtClean="0">
                          <a:solidFill>
                            <a:srgbClr val="000000"/>
                          </a:solidFill>
                        </a:rPr>
                        <a:t>洞下</a:t>
                      </a:r>
                      <a:endParaRPr kumimoji="1" lang="ja-JP" altLang="en-US" sz="2400" b="0" dirty="0">
                        <a:solidFill>
                          <a:srgbClr val="000000"/>
                        </a:solidFill>
                      </a:endParaRPr>
                    </a:p>
                  </a:txBody>
                  <a:tcPr anchor="ctr">
                    <a:solidFill>
                      <a:schemeClr val="accent1">
                        <a:lumMod val="20000"/>
                        <a:lumOff val="80000"/>
                      </a:schemeClr>
                    </a:solidFill>
                  </a:tcPr>
                </a:tc>
              </a:tr>
              <a:tr h="1008361">
                <a:tc>
                  <a:txBody>
                    <a:bodyPr/>
                    <a:lstStyle/>
                    <a:p>
                      <a:pPr algn="ctr"/>
                      <a:r>
                        <a:rPr kumimoji="1" lang="ja-JP" altLang="en-US" sz="2400" b="0" dirty="0" smtClean="0">
                          <a:solidFill>
                            <a:srgbClr val="000000"/>
                          </a:solidFill>
                        </a:rPr>
                        <a:t>日時</a:t>
                      </a:r>
                      <a:endParaRPr kumimoji="1" lang="ja-JP" altLang="en-US" sz="2400" b="0" dirty="0">
                        <a:solidFill>
                          <a:srgbClr val="000000"/>
                        </a:solidFill>
                      </a:endParaRPr>
                    </a:p>
                  </a:txBody>
                  <a:tcPr anchor="ctr">
                    <a:solidFill>
                      <a:schemeClr val="accent1">
                        <a:lumMod val="20000"/>
                        <a:lumOff val="80000"/>
                      </a:schemeClr>
                    </a:solidFill>
                  </a:tcPr>
                </a:tc>
                <a:tc>
                  <a:txBody>
                    <a:bodyPr/>
                    <a:lstStyle/>
                    <a:p>
                      <a:pPr algn="ctr"/>
                      <a:r>
                        <a:rPr kumimoji="1" lang="en-US" altLang="ja-JP" sz="2400" b="0" dirty="0" smtClean="0">
                          <a:solidFill>
                            <a:srgbClr val="000000"/>
                          </a:solidFill>
                        </a:rPr>
                        <a:t>5</a:t>
                      </a:r>
                      <a:r>
                        <a:rPr kumimoji="1" lang="ja-JP" altLang="en-US" sz="2400" b="0" dirty="0" smtClean="0">
                          <a:solidFill>
                            <a:srgbClr val="000000"/>
                          </a:solidFill>
                        </a:rPr>
                        <a:t>月</a:t>
                      </a:r>
                      <a:r>
                        <a:rPr kumimoji="1" lang="en-US" altLang="ja-JP" sz="2400" b="0" dirty="0" smtClean="0">
                          <a:solidFill>
                            <a:srgbClr val="000000"/>
                          </a:solidFill>
                        </a:rPr>
                        <a:t>8</a:t>
                      </a:r>
                      <a:r>
                        <a:rPr kumimoji="1" lang="ja-JP" altLang="en-US" sz="2400" b="0" dirty="0" smtClean="0">
                          <a:solidFill>
                            <a:srgbClr val="000000"/>
                          </a:solidFill>
                        </a:rPr>
                        <a:t>日</a:t>
                      </a:r>
                      <a:r>
                        <a:rPr kumimoji="1" lang="en-US" altLang="ja-JP" sz="2400" b="0" dirty="0" smtClean="0">
                          <a:solidFill>
                            <a:srgbClr val="000000"/>
                          </a:solidFill>
                        </a:rPr>
                        <a:t>(</a:t>
                      </a:r>
                      <a:r>
                        <a:rPr kumimoji="1" lang="ja-JP" altLang="en-US" sz="2400" b="0" dirty="0" smtClean="0">
                          <a:solidFill>
                            <a:srgbClr val="000000"/>
                          </a:solidFill>
                        </a:rPr>
                        <a:t>木</a:t>
                      </a:r>
                      <a:r>
                        <a:rPr kumimoji="1" lang="en-US" altLang="ja-JP" sz="2400" b="0" dirty="0" smtClean="0">
                          <a:solidFill>
                            <a:srgbClr val="000000"/>
                          </a:solidFill>
                        </a:rPr>
                        <a:t>)</a:t>
                      </a:r>
                      <a:endParaRPr kumimoji="1" lang="ja-JP" altLang="en-US" sz="2400" b="0" dirty="0">
                        <a:solidFill>
                          <a:srgbClr val="000000"/>
                        </a:solidFill>
                      </a:endParaRPr>
                    </a:p>
                  </a:txBody>
                  <a:tcPr anchor="ctr"/>
                </a:tc>
                <a:tc>
                  <a:txBody>
                    <a:bodyPr/>
                    <a:lstStyle/>
                    <a:p>
                      <a:pPr algn="ctr"/>
                      <a:r>
                        <a:rPr kumimoji="1" lang="en-US" altLang="ja-JP" sz="2400" b="0" dirty="0" smtClean="0">
                          <a:solidFill>
                            <a:srgbClr val="000000"/>
                          </a:solidFill>
                        </a:rPr>
                        <a:t>5</a:t>
                      </a:r>
                      <a:r>
                        <a:rPr kumimoji="1" lang="ja-JP" altLang="en-US" sz="2400" b="0" dirty="0" smtClean="0">
                          <a:solidFill>
                            <a:srgbClr val="000000"/>
                          </a:solidFill>
                        </a:rPr>
                        <a:t>月</a:t>
                      </a:r>
                      <a:r>
                        <a:rPr kumimoji="1" lang="en-US" altLang="ja-JP" sz="2400" b="0" dirty="0" smtClean="0">
                          <a:solidFill>
                            <a:srgbClr val="000000"/>
                          </a:solidFill>
                        </a:rPr>
                        <a:t>13</a:t>
                      </a:r>
                      <a:r>
                        <a:rPr kumimoji="1" lang="ja-JP" altLang="en-US" sz="2400" b="0" dirty="0" smtClean="0">
                          <a:solidFill>
                            <a:srgbClr val="000000"/>
                          </a:solidFill>
                        </a:rPr>
                        <a:t>日</a:t>
                      </a:r>
                      <a:r>
                        <a:rPr kumimoji="1" lang="en-US" altLang="ja-JP" sz="2400" b="0" dirty="0" smtClean="0">
                          <a:solidFill>
                            <a:srgbClr val="000000"/>
                          </a:solidFill>
                        </a:rPr>
                        <a:t>(</a:t>
                      </a:r>
                      <a:r>
                        <a:rPr kumimoji="1" lang="ja-JP" altLang="en-US" sz="2400" b="0" dirty="0" smtClean="0">
                          <a:solidFill>
                            <a:srgbClr val="000000"/>
                          </a:solidFill>
                        </a:rPr>
                        <a:t>火</a:t>
                      </a:r>
                      <a:r>
                        <a:rPr kumimoji="1" lang="en-US" altLang="ja-JP" sz="2400" b="0" dirty="0" smtClean="0">
                          <a:solidFill>
                            <a:srgbClr val="000000"/>
                          </a:solidFill>
                        </a:rPr>
                        <a:t>)</a:t>
                      </a:r>
                      <a:endParaRPr kumimoji="1" lang="ja-JP" altLang="en-US" sz="2400" b="0" dirty="0">
                        <a:solidFill>
                          <a:srgbClr val="000000"/>
                        </a:solidFill>
                      </a:endParaRPr>
                    </a:p>
                  </a:txBody>
                  <a:tcPr anchor="ctr"/>
                </a:tc>
                <a:tc>
                  <a:txBody>
                    <a:bodyPr/>
                    <a:lstStyle/>
                    <a:p>
                      <a:pPr algn="ctr"/>
                      <a:r>
                        <a:rPr kumimoji="1" lang="en-US" altLang="ja-JP" sz="2400" b="0" dirty="0" smtClean="0">
                          <a:solidFill>
                            <a:srgbClr val="000000"/>
                          </a:solidFill>
                        </a:rPr>
                        <a:t>5</a:t>
                      </a:r>
                      <a:r>
                        <a:rPr kumimoji="1" lang="ja-JP" altLang="en-US" sz="2400" b="0" dirty="0" smtClean="0">
                          <a:solidFill>
                            <a:srgbClr val="000000"/>
                          </a:solidFill>
                        </a:rPr>
                        <a:t>月</a:t>
                      </a:r>
                      <a:r>
                        <a:rPr kumimoji="1" lang="en-US" altLang="ja-JP" sz="2400" b="0" dirty="0" smtClean="0">
                          <a:solidFill>
                            <a:srgbClr val="000000"/>
                          </a:solidFill>
                        </a:rPr>
                        <a:t>16</a:t>
                      </a:r>
                      <a:r>
                        <a:rPr kumimoji="1" lang="ja-JP" altLang="en-US" sz="2400" b="0" dirty="0" smtClean="0">
                          <a:solidFill>
                            <a:srgbClr val="000000"/>
                          </a:solidFill>
                        </a:rPr>
                        <a:t>日</a:t>
                      </a:r>
                      <a:r>
                        <a:rPr kumimoji="1" lang="en-US" altLang="ja-JP" sz="2400" b="0" dirty="0" smtClean="0">
                          <a:solidFill>
                            <a:srgbClr val="000000"/>
                          </a:solidFill>
                        </a:rPr>
                        <a:t>(</a:t>
                      </a:r>
                      <a:r>
                        <a:rPr kumimoji="1" lang="ja-JP" altLang="en-US" sz="2400" b="0" dirty="0" smtClean="0">
                          <a:solidFill>
                            <a:srgbClr val="000000"/>
                          </a:solidFill>
                        </a:rPr>
                        <a:t>金</a:t>
                      </a:r>
                      <a:r>
                        <a:rPr kumimoji="1" lang="en-US" altLang="ja-JP" sz="2400" b="0" dirty="0" smtClean="0">
                          <a:solidFill>
                            <a:srgbClr val="000000"/>
                          </a:solidFill>
                        </a:rPr>
                        <a:t>)</a:t>
                      </a:r>
                      <a:endParaRPr kumimoji="1" lang="ja-JP" altLang="en-US" sz="2400" b="0" dirty="0">
                        <a:solidFill>
                          <a:srgbClr val="000000"/>
                        </a:solidFill>
                      </a:endParaRPr>
                    </a:p>
                  </a:txBody>
                  <a:tcPr anchor="ctr"/>
                </a:tc>
              </a:tr>
              <a:tr h="1143811">
                <a:tc>
                  <a:txBody>
                    <a:bodyPr/>
                    <a:lstStyle/>
                    <a:p>
                      <a:pPr algn="ctr"/>
                      <a:r>
                        <a:rPr kumimoji="1" lang="ja-JP" altLang="en-US" sz="2400" b="0" dirty="0" smtClean="0">
                          <a:solidFill>
                            <a:srgbClr val="000000"/>
                          </a:solidFill>
                        </a:rPr>
                        <a:t>対象者</a:t>
                      </a:r>
                      <a:endParaRPr kumimoji="1" lang="ja-JP" altLang="en-US" sz="2400" b="0" dirty="0">
                        <a:solidFill>
                          <a:srgbClr val="000000"/>
                        </a:solidFill>
                      </a:endParaRPr>
                    </a:p>
                  </a:txBody>
                  <a:tcPr anchor="ctr">
                    <a:solidFill>
                      <a:schemeClr val="accent1">
                        <a:lumMod val="20000"/>
                        <a:lumOff val="80000"/>
                      </a:schemeClr>
                    </a:solidFill>
                  </a:tcPr>
                </a:tc>
                <a:tc>
                  <a:txBody>
                    <a:bodyPr/>
                    <a:lstStyle/>
                    <a:p>
                      <a:pPr algn="ctr"/>
                      <a:r>
                        <a:rPr kumimoji="1" lang="ja-JP" altLang="en-US" sz="2400" b="0" dirty="0" smtClean="0">
                          <a:solidFill>
                            <a:srgbClr val="000000"/>
                          </a:solidFill>
                        </a:rPr>
                        <a:t>杉田様</a:t>
                      </a:r>
                      <a:endParaRPr kumimoji="1" lang="ja-JP" altLang="en-US" sz="2400" b="0" dirty="0">
                        <a:solidFill>
                          <a:srgbClr val="000000"/>
                        </a:solidFill>
                      </a:endParaRPr>
                    </a:p>
                  </a:txBody>
                  <a:tcPr anchor="ctr"/>
                </a:tc>
                <a:tc>
                  <a:txBody>
                    <a:bodyPr/>
                    <a:lstStyle/>
                    <a:p>
                      <a:pPr algn="ctr"/>
                      <a:r>
                        <a:rPr kumimoji="1" lang="ja-JP" altLang="en-US" sz="2400" b="0" dirty="0" smtClean="0">
                          <a:solidFill>
                            <a:srgbClr val="000000"/>
                          </a:solidFill>
                        </a:rPr>
                        <a:t>馬場様</a:t>
                      </a:r>
                      <a:endParaRPr kumimoji="1" lang="en-US" altLang="ja-JP" sz="2400" b="0" dirty="0" smtClean="0">
                        <a:solidFill>
                          <a:srgbClr val="000000"/>
                        </a:solidFill>
                      </a:endParaRPr>
                    </a:p>
                    <a:p>
                      <a:pPr algn="ctr"/>
                      <a:r>
                        <a:rPr kumimoji="1" lang="ja-JP" altLang="en-US" sz="2400" b="0" dirty="0" smtClean="0">
                          <a:solidFill>
                            <a:srgbClr val="000000"/>
                          </a:solidFill>
                        </a:rPr>
                        <a:t>木村様</a:t>
                      </a:r>
                      <a:endParaRPr kumimoji="1" lang="ja-JP" altLang="en-US" sz="2400" b="0" dirty="0">
                        <a:solidFill>
                          <a:srgbClr val="000000"/>
                        </a:solidFill>
                      </a:endParaRPr>
                    </a:p>
                  </a:txBody>
                  <a:tcPr anchor="ctr"/>
                </a:tc>
                <a:tc>
                  <a:txBody>
                    <a:bodyPr/>
                    <a:lstStyle/>
                    <a:p>
                      <a:pPr algn="ctr"/>
                      <a:r>
                        <a:rPr kumimoji="1" lang="ja-JP" altLang="en-US" sz="2400" b="0" dirty="0" smtClean="0">
                          <a:solidFill>
                            <a:srgbClr val="000000"/>
                          </a:solidFill>
                        </a:rPr>
                        <a:t>古宇田様</a:t>
                      </a:r>
                      <a:endParaRPr kumimoji="1" lang="ja-JP" altLang="en-US" sz="2400" b="0" dirty="0">
                        <a:solidFill>
                          <a:srgbClr val="000000"/>
                        </a:solidFill>
                      </a:endParaRPr>
                    </a:p>
                  </a:txBody>
                  <a:tcPr anchor="ctr"/>
                </a:tc>
              </a:tr>
              <a:tr h="1657925">
                <a:tc>
                  <a:txBody>
                    <a:bodyPr/>
                    <a:lstStyle/>
                    <a:p>
                      <a:pPr algn="ctr"/>
                      <a:r>
                        <a:rPr kumimoji="1" lang="ja-JP" altLang="en-US" sz="2400" b="0" dirty="0" smtClean="0">
                          <a:solidFill>
                            <a:srgbClr val="000000"/>
                          </a:solidFill>
                        </a:rPr>
                        <a:t>主な内容</a:t>
                      </a:r>
                      <a:endParaRPr kumimoji="1" lang="ja-JP" altLang="en-US" sz="2400" b="0" dirty="0">
                        <a:solidFill>
                          <a:srgbClr val="000000"/>
                        </a:solidFill>
                      </a:endParaRPr>
                    </a:p>
                  </a:txBody>
                  <a:tcPr anchor="ctr">
                    <a:solidFill>
                      <a:schemeClr val="accent1">
                        <a:lumMod val="20000"/>
                        <a:lumOff val="80000"/>
                      </a:schemeClr>
                    </a:solidFill>
                  </a:tcPr>
                </a:tc>
                <a:tc gridSpan="3">
                  <a:txBody>
                    <a:bodyPr/>
                    <a:lstStyle/>
                    <a:p>
                      <a:pPr algn="l"/>
                      <a:r>
                        <a:rPr kumimoji="1" lang="ja-JP" altLang="en-US" sz="2400" b="0" dirty="0" smtClean="0">
                          <a:solidFill>
                            <a:srgbClr val="000000"/>
                          </a:solidFill>
                        </a:rPr>
                        <a:t>・昔から今にかけての環境の変化、買い物事情</a:t>
                      </a:r>
                      <a:endParaRPr kumimoji="1" lang="en-US" altLang="ja-JP" sz="2400" b="0" dirty="0" smtClean="0">
                        <a:solidFill>
                          <a:srgbClr val="000000"/>
                        </a:solidFill>
                      </a:endParaRPr>
                    </a:p>
                    <a:p>
                      <a:pPr algn="l"/>
                      <a:r>
                        <a:rPr kumimoji="1" lang="ja-JP" altLang="en-US" sz="2400" b="0" dirty="0" smtClean="0">
                          <a:solidFill>
                            <a:srgbClr val="000000"/>
                          </a:solidFill>
                        </a:rPr>
                        <a:t>・地区での取り組み</a:t>
                      </a:r>
                      <a:endParaRPr kumimoji="1" lang="en-US" altLang="ja-JP" sz="2400" b="0" dirty="0" smtClean="0">
                        <a:solidFill>
                          <a:srgbClr val="000000"/>
                        </a:solidFill>
                      </a:endParaRPr>
                    </a:p>
                    <a:p>
                      <a:pPr algn="l"/>
                      <a:r>
                        <a:rPr kumimoji="1" lang="ja-JP" altLang="en-US" sz="2400" b="0" dirty="0" smtClean="0">
                          <a:solidFill>
                            <a:srgbClr val="000000"/>
                          </a:solidFill>
                        </a:rPr>
                        <a:t>・交通利便性</a:t>
                      </a:r>
                      <a:endParaRPr kumimoji="1" lang="en-US" altLang="ja-JP" sz="2400" b="0" dirty="0" smtClean="0">
                        <a:solidFill>
                          <a:srgbClr val="000000"/>
                        </a:solidFill>
                      </a:endParaRPr>
                    </a:p>
                    <a:p>
                      <a:pPr algn="l"/>
                      <a:r>
                        <a:rPr kumimoji="1" lang="ja-JP" altLang="en-US" sz="2400" b="0" dirty="0" smtClean="0">
                          <a:solidFill>
                            <a:srgbClr val="000000"/>
                          </a:solidFill>
                        </a:rPr>
                        <a:t>・将来への危機感</a:t>
                      </a:r>
                      <a:r>
                        <a:rPr kumimoji="1" lang="en-US" altLang="ja-JP" sz="2400" b="0" dirty="0" smtClean="0">
                          <a:solidFill>
                            <a:srgbClr val="000000"/>
                          </a:solidFill>
                        </a:rPr>
                        <a:t> </a:t>
                      </a:r>
                      <a:r>
                        <a:rPr kumimoji="1" lang="ja-JP" altLang="en-US" sz="2400" b="0" dirty="0" smtClean="0">
                          <a:solidFill>
                            <a:srgbClr val="000000"/>
                          </a:solidFill>
                        </a:rPr>
                        <a:t>等</a:t>
                      </a:r>
                      <a:endParaRPr kumimoji="1" lang="ja-JP" altLang="en-US" sz="2400" b="0" dirty="0">
                        <a:solidFill>
                          <a:srgbClr val="000000"/>
                        </a:solidFill>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5" name="角丸四角形 14"/>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各区会長</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
        <p:nvSpPr>
          <p:cNvPr id="4" name="タイトル 3"/>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6591910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図形グループ 20"/>
          <p:cNvGrpSpPr/>
          <p:nvPr/>
        </p:nvGrpSpPr>
        <p:grpSpPr>
          <a:xfrm>
            <a:off x="84788" y="128510"/>
            <a:ext cx="3933430" cy="1067842"/>
            <a:chOff x="-607707" y="883777"/>
            <a:chExt cx="3933430" cy="1067842"/>
          </a:xfrm>
        </p:grpSpPr>
        <p:sp>
          <p:nvSpPr>
            <p:cNvPr id="25" name="ホームベース 24"/>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6" name="ホームベース 25"/>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7" name="ホームベース 26"/>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8" name="ホームベース 27"/>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9" name="ホームベース 28"/>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0" name="ホームベース 29"/>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1" name="ホームベース 30"/>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pic>
        <p:nvPicPr>
          <p:cNvPr id="6" name="図 5" descr="59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711600" y="3932672"/>
            <a:ext cx="2429152" cy="3002328"/>
          </a:xfrm>
          <a:prstGeom prst="rect">
            <a:avLst/>
          </a:prstGeom>
          <a:ln>
            <a:noFill/>
          </a:ln>
          <a:effectLst>
            <a:softEdge rad="112500"/>
          </a:effectLst>
        </p:spPr>
      </p:pic>
      <p:sp>
        <p:nvSpPr>
          <p:cNvPr id="3" name="コンテンツ プレースホルダー 2"/>
          <p:cNvSpPr>
            <a:spLocks noGrp="1"/>
          </p:cNvSpPr>
          <p:nvPr>
            <p:ph idx="1"/>
          </p:nvPr>
        </p:nvSpPr>
        <p:spPr>
          <a:xfrm>
            <a:off x="549275" y="2745092"/>
            <a:ext cx="8042276" cy="3280964"/>
          </a:xfrm>
        </p:spPr>
        <p:txBody>
          <a:bodyPr>
            <a:normAutofit/>
          </a:bodyPr>
          <a:lstStyle/>
          <a:p>
            <a:r>
              <a:rPr kumimoji="1" lang="ja-JP" altLang="en-US" sz="2800" dirty="0" smtClean="0">
                <a:solidFill>
                  <a:srgbClr val="000000"/>
                </a:solidFill>
              </a:rPr>
              <a:t>公共交通に不便は感じてない</a:t>
            </a:r>
            <a:endParaRPr kumimoji="1" lang="en-US" altLang="ja-JP" sz="2800" dirty="0" smtClean="0">
              <a:solidFill>
                <a:srgbClr val="000000"/>
              </a:solidFill>
            </a:endParaRPr>
          </a:p>
          <a:p>
            <a:r>
              <a:rPr lang="ja-JP" altLang="en-US" sz="2800" dirty="0" smtClean="0">
                <a:solidFill>
                  <a:srgbClr val="000000"/>
                </a:solidFill>
              </a:rPr>
              <a:t>遠くても品揃えが良いところへ</a:t>
            </a:r>
            <a:endParaRPr kumimoji="1" lang="en-US" altLang="ja-JP" sz="2800" dirty="0" smtClean="0">
              <a:solidFill>
                <a:srgbClr val="000000"/>
              </a:solidFill>
            </a:endParaRPr>
          </a:p>
          <a:p>
            <a:endParaRPr kumimoji="1"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24</a:t>
            </a:fld>
            <a:endParaRPr kumimoji="1" lang="ja-JP" altLang="en-US" dirty="0"/>
          </a:p>
        </p:txBody>
      </p:sp>
      <p:sp>
        <p:nvSpPr>
          <p:cNvPr id="5" name="角丸四角形 4"/>
          <p:cNvSpPr/>
          <p:nvPr/>
        </p:nvSpPr>
        <p:spPr>
          <a:xfrm>
            <a:off x="535626" y="1590901"/>
            <a:ext cx="8042276" cy="911412"/>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smtClean="0">
                <a:solidFill>
                  <a:srgbClr val="000000"/>
                </a:solidFill>
              </a:rPr>
              <a:t>自動車に乗るのは当たり前！</a:t>
            </a:r>
            <a:endParaRPr kumimoji="1" lang="ja-JP" altLang="en-US" sz="4000" dirty="0">
              <a:solidFill>
                <a:srgbClr val="000000"/>
              </a:solidFill>
            </a:endParaRPr>
          </a:p>
        </p:txBody>
      </p:sp>
      <p:sp>
        <p:nvSpPr>
          <p:cNvPr id="17" name="テキスト ボックス 16"/>
          <p:cNvSpPr txBox="1"/>
          <p:nvPr/>
        </p:nvSpPr>
        <p:spPr>
          <a:xfrm>
            <a:off x="453233" y="6521637"/>
            <a:ext cx="2236510" cy="338554"/>
          </a:xfrm>
          <a:prstGeom prst="rect">
            <a:avLst/>
          </a:prstGeom>
          <a:noFill/>
        </p:spPr>
        <p:txBody>
          <a:bodyPr wrap="none" rtlCol="0">
            <a:spAutoFit/>
          </a:bodyPr>
          <a:lstStyle/>
          <a:p>
            <a:r>
              <a:rPr lang="ja-JP" altLang="en-US" sz="1600" dirty="0" smtClean="0"/>
              <a:t>水守</a:t>
            </a:r>
            <a:r>
              <a:rPr lang="ja-JP" altLang="en-US" sz="1400" dirty="0" smtClean="0"/>
              <a:t>でのヒアリングの様子</a:t>
            </a:r>
            <a:endParaRPr kumimoji="1" lang="ja-JP" altLang="en-US" sz="1400" dirty="0"/>
          </a:p>
        </p:txBody>
      </p:sp>
      <p:grpSp>
        <p:nvGrpSpPr>
          <p:cNvPr id="24" name="図形グループ 23"/>
          <p:cNvGrpSpPr/>
          <p:nvPr/>
        </p:nvGrpSpPr>
        <p:grpSpPr>
          <a:xfrm>
            <a:off x="3427340" y="3626556"/>
            <a:ext cx="5746723" cy="3157330"/>
            <a:chOff x="3697110" y="3767666"/>
            <a:chExt cx="5191395" cy="2672473"/>
          </a:xfrm>
          <a:solidFill>
            <a:schemeClr val="accent5">
              <a:lumMod val="20000"/>
              <a:lumOff val="80000"/>
            </a:schemeClr>
          </a:solidFill>
        </p:grpSpPr>
        <p:sp>
          <p:nvSpPr>
            <p:cNvPr id="22" name="爆発 1 21"/>
            <p:cNvSpPr/>
            <p:nvPr/>
          </p:nvSpPr>
          <p:spPr>
            <a:xfrm>
              <a:off x="3697110" y="3767666"/>
              <a:ext cx="5191395" cy="2672473"/>
            </a:xfrm>
            <a:prstGeom prst="irregularSeal1">
              <a:avLst/>
            </a:prstGeom>
            <a:grpFill/>
            <a:ln w="38100" cmpd="sng"/>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23" name="テキスト ボックス 22"/>
            <p:cNvSpPr txBox="1"/>
            <p:nvPr/>
          </p:nvSpPr>
          <p:spPr>
            <a:xfrm>
              <a:off x="4565804" y="4670703"/>
              <a:ext cx="3454005" cy="91179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ja-JP" altLang="en-US" sz="3200" dirty="0">
                  <a:solidFill>
                    <a:srgbClr val="000000"/>
                  </a:solidFill>
                </a:rPr>
                <a:t>車に乗れなくなったら</a:t>
              </a:r>
              <a:endParaRPr lang="en-US" altLang="ja-JP" sz="3200" dirty="0">
                <a:solidFill>
                  <a:srgbClr val="000000"/>
                </a:solidFill>
              </a:endParaRPr>
            </a:p>
            <a:p>
              <a:pPr algn="ctr"/>
              <a:r>
                <a:rPr lang="ja-JP" altLang="en-US" sz="3200" dirty="0">
                  <a:solidFill>
                    <a:srgbClr val="000000"/>
                  </a:solidFill>
                </a:rPr>
                <a:t>どうする</a:t>
              </a:r>
              <a:r>
                <a:rPr lang="ja-JP" altLang="en-US" sz="3200" dirty="0" smtClean="0">
                  <a:solidFill>
                    <a:srgbClr val="000000"/>
                  </a:solidFill>
                </a:rPr>
                <a:t>の！？</a:t>
              </a:r>
              <a:endParaRPr lang="ja-JP" altLang="en-US" sz="3200" dirty="0">
                <a:solidFill>
                  <a:srgbClr val="000000"/>
                </a:solidFill>
              </a:endParaRPr>
            </a:p>
          </p:txBody>
        </p:sp>
      </p:grpSp>
      <p:sp>
        <p:nvSpPr>
          <p:cNvPr id="2" name="タイトル 1"/>
          <p:cNvSpPr>
            <a:spLocks noGrp="1"/>
          </p:cNvSpPr>
          <p:nvPr>
            <p:ph type="title"/>
          </p:nvPr>
        </p:nvSpPr>
        <p:spPr/>
        <p:txBody>
          <a:bodyPr/>
          <a:lstStyle/>
          <a:p>
            <a:endParaRPr kumimoji="1" lang="ja-JP" altLang="en-US"/>
          </a:p>
        </p:txBody>
      </p:sp>
      <p:sp>
        <p:nvSpPr>
          <p:cNvPr id="20" name="角丸四角形 19"/>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各区会長</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Tree>
    <p:extLst>
      <p:ext uri="{BB962C8B-B14F-4D97-AF65-F5344CB8AC3E}">
        <p14:creationId xmlns:p14="http://schemas.microsoft.com/office/powerpoint/2010/main" val="121060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90"/>
                                          </p:val>
                                        </p:tav>
                                        <p:tav tm="100000">
                                          <p:val>
                                            <p:fltVal val="0"/>
                                          </p:val>
                                        </p:tav>
                                      </p:tavLst>
                                    </p:anim>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図形グループ 17"/>
          <p:cNvGrpSpPr/>
          <p:nvPr/>
        </p:nvGrpSpPr>
        <p:grpSpPr>
          <a:xfrm>
            <a:off x="84788" y="128510"/>
            <a:ext cx="3933430" cy="1067842"/>
            <a:chOff x="-607707" y="883777"/>
            <a:chExt cx="3933430" cy="1067842"/>
          </a:xfrm>
        </p:grpSpPr>
        <p:sp>
          <p:nvSpPr>
            <p:cNvPr id="21" name="ホームベース 20"/>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2" name="ホームベース 21"/>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3" name="ホームベース 22"/>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4" name="ホームベース 23"/>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5" name="ホームベース 24"/>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26" name="ホームベース 25"/>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27" name="ホームベース 26"/>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25</a:t>
            </a:fld>
            <a:endParaRPr kumimoji="1" lang="ja-JP" altLang="en-US" dirty="0"/>
          </a:p>
        </p:txBody>
      </p:sp>
      <p:pic>
        <p:nvPicPr>
          <p:cNvPr id="2" name="図 1" descr="くるま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1633" y="3421491"/>
            <a:ext cx="4405923" cy="2711337"/>
          </a:xfrm>
          <a:prstGeom prst="rect">
            <a:avLst/>
          </a:prstGeom>
        </p:spPr>
      </p:pic>
      <p:sp>
        <p:nvSpPr>
          <p:cNvPr id="17" name="角丸四角形 16"/>
          <p:cNvSpPr/>
          <p:nvPr/>
        </p:nvSpPr>
        <p:spPr>
          <a:xfrm>
            <a:off x="595399" y="1627925"/>
            <a:ext cx="8042276" cy="911412"/>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b="1" dirty="0">
                <a:solidFill>
                  <a:srgbClr val="000000"/>
                </a:solidFill>
              </a:rPr>
              <a:t>子どもが買い物の手助けを</a:t>
            </a:r>
            <a:endParaRPr lang="en-US" altLang="ja-JP" sz="4000" b="1" dirty="0">
              <a:solidFill>
                <a:srgbClr val="000000"/>
              </a:solidFill>
            </a:endParaRPr>
          </a:p>
        </p:txBody>
      </p:sp>
      <p:sp>
        <p:nvSpPr>
          <p:cNvPr id="5" name="角丸四角形 4"/>
          <p:cNvSpPr/>
          <p:nvPr/>
        </p:nvSpPr>
        <p:spPr>
          <a:xfrm>
            <a:off x="596970" y="4089302"/>
            <a:ext cx="3944361" cy="2186366"/>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marL="349250" lvl="1" indent="0">
              <a:buNone/>
            </a:pPr>
            <a:r>
              <a:rPr lang="ja-JP" altLang="en-US" sz="3200" dirty="0" smtClean="0">
                <a:solidFill>
                  <a:srgbClr val="000000"/>
                </a:solidFill>
              </a:rPr>
              <a:t>　長男</a:t>
            </a:r>
            <a:r>
              <a:rPr lang="ja-JP" altLang="en-US" sz="3200" dirty="0">
                <a:solidFill>
                  <a:srgbClr val="000000"/>
                </a:solidFill>
              </a:rPr>
              <a:t>、長女</a:t>
            </a:r>
            <a:r>
              <a:rPr lang="ja-JP" altLang="en-US" sz="3200" dirty="0" smtClean="0">
                <a:solidFill>
                  <a:srgbClr val="000000"/>
                </a:solidFill>
              </a:rPr>
              <a:t>が</a:t>
            </a:r>
            <a:endParaRPr lang="en-US" altLang="ja-JP" sz="3200" dirty="0">
              <a:solidFill>
                <a:srgbClr val="000000"/>
              </a:solidFill>
            </a:endParaRPr>
          </a:p>
          <a:p>
            <a:pPr marL="349250" lvl="1" indent="0">
              <a:buNone/>
            </a:pPr>
            <a:r>
              <a:rPr lang="ja-JP" altLang="en-US" sz="3200" dirty="0" smtClean="0">
                <a:solidFill>
                  <a:srgbClr val="000000"/>
                </a:solidFill>
              </a:rPr>
              <a:t>　家に残るのは</a:t>
            </a:r>
          </a:p>
          <a:p>
            <a:pPr marL="349250" lvl="1" indent="0" algn="ctr">
              <a:buNone/>
            </a:pPr>
            <a:r>
              <a:rPr lang="ja-JP" altLang="en-US" sz="3600" dirty="0" smtClean="0">
                <a:solidFill>
                  <a:srgbClr val="000000"/>
                </a:solidFill>
              </a:rPr>
              <a:t>当たり前！！！</a:t>
            </a:r>
            <a:endParaRPr lang="en-US" altLang="ja-JP" sz="3600" dirty="0">
              <a:solidFill>
                <a:srgbClr val="000000"/>
              </a:solidFill>
            </a:endParaRPr>
          </a:p>
        </p:txBody>
      </p:sp>
      <p:sp>
        <p:nvSpPr>
          <p:cNvPr id="19" name="角丸四角形 18"/>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solidFill>
                  <a:srgbClr val="09213B"/>
                </a:solidFill>
              </a:rPr>
              <a:t>各区会長</a:t>
            </a:r>
            <a:endParaRPr lang="en-US" altLang="ja-JP" sz="3200" dirty="0" smtClean="0">
              <a:solidFill>
                <a:srgbClr val="09213B"/>
              </a:solidFill>
            </a:endParaRPr>
          </a:p>
          <a:p>
            <a:pPr algn="ctr"/>
            <a:r>
              <a:rPr lang="ja-JP" altLang="en-US" sz="3200" dirty="0" smtClean="0">
                <a:solidFill>
                  <a:srgbClr val="09213B"/>
                </a:solidFill>
              </a:rPr>
              <a:t>ヒアリング調査</a:t>
            </a:r>
            <a:endParaRPr lang="en-US" altLang="ja-JP" sz="3200" dirty="0" smtClean="0">
              <a:solidFill>
                <a:srgbClr val="09213B"/>
              </a:solidFill>
            </a:endParaRPr>
          </a:p>
        </p:txBody>
      </p:sp>
      <p:sp>
        <p:nvSpPr>
          <p:cNvPr id="3" name="タイトル 2"/>
          <p:cNvSpPr>
            <a:spLocks noGrp="1"/>
          </p:cNvSpPr>
          <p:nvPr>
            <p:ph type="title"/>
          </p:nvPr>
        </p:nvSpPr>
        <p:spPr/>
        <p:txBody>
          <a:bodyPr/>
          <a:lstStyle/>
          <a:p>
            <a:endParaRPr kumimoji="1" lang="ja-JP" altLang="en-US" dirty="0"/>
          </a:p>
        </p:txBody>
      </p:sp>
      <p:sp>
        <p:nvSpPr>
          <p:cNvPr id="20" name="コンテンツ プレースホルダー 2"/>
          <p:cNvSpPr txBox="1">
            <a:spLocks/>
          </p:cNvSpPr>
          <p:nvPr/>
        </p:nvSpPr>
        <p:spPr>
          <a:xfrm>
            <a:off x="549275" y="2745092"/>
            <a:ext cx="8042276" cy="3280964"/>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r>
              <a:rPr lang="ja-JP" altLang="en-US" sz="2800" dirty="0">
                <a:solidFill>
                  <a:srgbClr val="000000"/>
                </a:solidFill>
              </a:rPr>
              <a:t>同居している</a:t>
            </a:r>
            <a:endParaRPr lang="en-US" altLang="ja-JP" sz="2800" dirty="0">
              <a:solidFill>
                <a:srgbClr val="000000"/>
              </a:solidFill>
            </a:endParaRPr>
          </a:p>
          <a:p>
            <a:r>
              <a:rPr lang="ja-JP" altLang="en-US" sz="2800" dirty="0">
                <a:solidFill>
                  <a:srgbClr val="000000"/>
                </a:solidFill>
              </a:rPr>
              <a:t>近くに住んでいる</a:t>
            </a:r>
            <a:endParaRPr lang="en-US" altLang="ja-JP" sz="2800" dirty="0">
              <a:solidFill>
                <a:srgbClr val="000000"/>
              </a:solidFill>
            </a:endParaRPr>
          </a:p>
          <a:p>
            <a:pPr marL="349250" lvl="1" indent="0">
              <a:buNone/>
            </a:pPr>
            <a:endParaRPr lang="en-US" altLang="ja-JP" sz="4000" dirty="0">
              <a:solidFill>
                <a:srgbClr val="000000"/>
              </a:solidFill>
            </a:endParaRPr>
          </a:p>
          <a:p>
            <a:endParaRPr lang="ja-JP" altLang="en-US" sz="2800" dirty="0">
              <a:solidFill>
                <a:srgbClr val="000000"/>
              </a:solidFill>
            </a:endParaRPr>
          </a:p>
        </p:txBody>
      </p:sp>
      <p:sp>
        <p:nvSpPr>
          <p:cNvPr id="6" name="コンテンツ プレースホルダー 5"/>
          <p:cNvSpPr>
            <a:spLocks noGrp="1"/>
          </p:cNvSpPr>
          <p:nvPr>
            <p:ph idx="1"/>
          </p:nvPr>
        </p:nvSpPr>
        <p:spPr/>
        <p:txBody>
          <a:bodyPr/>
          <a:lstStyle/>
          <a:p>
            <a:endParaRPr kumimoji="1" lang="ja-JP" altLang="en-US" dirty="0"/>
          </a:p>
        </p:txBody>
      </p:sp>
      <p:sp>
        <p:nvSpPr>
          <p:cNvPr id="7" name="正方形/長方形 6"/>
          <p:cNvSpPr/>
          <p:nvPr/>
        </p:nvSpPr>
        <p:spPr>
          <a:xfrm>
            <a:off x="5733300" y="6519435"/>
            <a:ext cx="2630301" cy="253916"/>
          </a:xfrm>
          <a:prstGeom prst="rect">
            <a:avLst/>
          </a:prstGeom>
        </p:spPr>
        <p:txBody>
          <a:bodyPr wrap="none">
            <a:spAutoFit/>
          </a:bodyPr>
          <a:lstStyle/>
          <a:p>
            <a:pPr algn="r"/>
            <a:r>
              <a:rPr lang="en-US" altLang="ja-JP" sz="1050" dirty="0">
                <a:solidFill>
                  <a:srgbClr val="000000"/>
                </a:solidFill>
              </a:rPr>
              <a:t>http://</a:t>
            </a:r>
            <a:r>
              <a:rPr lang="en-US" altLang="ja-JP" sz="1050" dirty="0" err="1">
                <a:solidFill>
                  <a:srgbClr val="000000"/>
                </a:solidFill>
              </a:rPr>
              <a:t>kids.wanpug.com</a:t>
            </a:r>
            <a:r>
              <a:rPr lang="en-US" altLang="ja-JP" sz="1050" dirty="0">
                <a:solidFill>
                  <a:srgbClr val="000000"/>
                </a:solidFill>
              </a:rPr>
              <a:t>/illust28.html</a:t>
            </a:r>
            <a:endParaRPr lang="ja-JP" altLang="en-US" sz="1050" dirty="0">
              <a:solidFill>
                <a:srgbClr val="000000"/>
              </a:solidFill>
            </a:endParaRPr>
          </a:p>
        </p:txBody>
      </p:sp>
    </p:spTree>
    <p:extLst>
      <p:ext uri="{BB962C8B-B14F-4D97-AF65-F5344CB8AC3E}">
        <p14:creationId xmlns:p14="http://schemas.microsoft.com/office/powerpoint/2010/main" val="37990612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図形グループ 22"/>
          <p:cNvGrpSpPr/>
          <p:nvPr/>
        </p:nvGrpSpPr>
        <p:grpSpPr>
          <a:xfrm>
            <a:off x="84788" y="128510"/>
            <a:ext cx="3933430" cy="1067842"/>
            <a:chOff x="-607707" y="883777"/>
            <a:chExt cx="3933430" cy="1067842"/>
          </a:xfrm>
        </p:grpSpPr>
        <p:sp>
          <p:nvSpPr>
            <p:cNvPr id="25" name="ホームベース 24"/>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6" name="ホームベース 25"/>
            <p:cNvSpPr/>
            <p:nvPr/>
          </p:nvSpPr>
          <p:spPr>
            <a:xfrm>
              <a:off x="2076078"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7" name="ホームベース 26"/>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8" name="ホームベース 27"/>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9" name="ホームベース 28"/>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0" name="ホームベース 29"/>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1" name="ホームベース 30"/>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スライド番号プレースホルダー 2"/>
          <p:cNvSpPr>
            <a:spLocks noGrp="1"/>
          </p:cNvSpPr>
          <p:nvPr>
            <p:ph type="sldNum" sz="quarter" idx="12"/>
          </p:nvPr>
        </p:nvSpPr>
        <p:spPr/>
        <p:txBody>
          <a:bodyPr/>
          <a:lstStyle/>
          <a:p>
            <a:fld id="{A13288EF-2DF8-994A-B9DC-EADBBF17AE65}" type="slidenum">
              <a:rPr lang="ja-JP" altLang="en-US" smtClean="0"/>
              <a:pPr/>
              <a:t>26</a:t>
            </a:fld>
            <a:endParaRPr lang="ja-JP" altLang="en-US" dirty="0"/>
          </a:p>
        </p:txBody>
      </p:sp>
      <p:sp>
        <p:nvSpPr>
          <p:cNvPr id="9" name="テキスト ボックス 8"/>
          <p:cNvSpPr txBox="1"/>
          <p:nvPr/>
        </p:nvSpPr>
        <p:spPr>
          <a:xfrm>
            <a:off x="549276" y="1444003"/>
            <a:ext cx="8339231" cy="1508105"/>
          </a:xfrm>
          <a:prstGeom prst="rect">
            <a:avLst/>
          </a:prstGeom>
          <a:noFill/>
        </p:spPr>
        <p:txBody>
          <a:bodyPr wrap="square" rtlCol="0">
            <a:spAutoFit/>
          </a:bodyPr>
          <a:lstStyle/>
          <a:p>
            <a:pPr marL="571500" indent="-571500">
              <a:buFont typeface="Wingdings" charset="2"/>
              <a:buChar char="l"/>
            </a:pPr>
            <a:r>
              <a:rPr kumimoji="1" lang="ja-JP" altLang="en-US" sz="3600" dirty="0" smtClean="0"/>
              <a:t>市役所へのヒアリング</a:t>
            </a:r>
            <a:endParaRPr kumimoji="1" lang="en-US" altLang="ja-JP" sz="3600" dirty="0" smtClean="0"/>
          </a:p>
          <a:p>
            <a:r>
              <a:rPr lang="ja-JP" altLang="en-US" sz="2800" dirty="0" smtClean="0"/>
              <a:t>　カスミの移動販売導入前の、住民の買い物環境への</a:t>
            </a:r>
            <a:endParaRPr lang="en-US" altLang="ja-JP" sz="2800" dirty="0"/>
          </a:p>
          <a:p>
            <a:r>
              <a:rPr lang="ja-JP" altLang="ja-JP" sz="2800" dirty="0" smtClean="0"/>
              <a:t>　</a:t>
            </a:r>
            <a:r>
              <a:rPr lang="ja-JP" altLang="en-US" sz="2800" dirty="0" smtClean="0"/>
              <a:t>不便感は調査済み</a:t>
            </a:r>
            <a:endParaRPr lang="en-US" altLang="ja-JP" sz="2800" dirty="0" smtClean="0"/>
          </a:p>
        </p:txBody>
      </p:sp>
      <p:sp>
        <p:nvSpPr>
          <p:cNvPr id="10" name="テキスト ボックス 9"/>
          <p:cNvSpPr txBox="1"/>
          <p:nvPr/>
        </p:nvSpPr>
        <p:spPr>
          <a:xfrm>
            <a:off x="549276" y="4126045"/>
            <a:ext cx="8464400" cy="1508105"/>
          </a:xfrm>
          <a:prstGeom prst="rect">
            <a:avLst/>
          </a:prstGeom>
          <a:noFill/>
        </p:spPr>
        <p:txBody>
          <a:bodyPr wrap="square" rtlCol="0">
            <a:spAutoFit/>
          </a:bodyPr>
          <a:lstStyle/>
          <a:p>
            <a:pPr marL="571500" indent="-571500">
              <a:buFont typeface="Wingdings" charset="2"/>
              <a:buChar char="l"/>
            </a:pPr>
            <a:r>
              <a:rPr kumimoji="1" lang="ja-JP" altLang="en-US" sz="3600" dirty="0" smtClean="0"/>
              <a:t>各区会長へのヒアリング</a:t>
            </a:r>
            <a:endParaRPr kumimoji="1" lang="en-US" altLang="ja-JP" sz="3600" dirty="0" smtClean="0"/>
          </a:p>
          <a:p>
            <a:r>
              <a:rPr lang="ja-JP" altLang="en-US" dirty="0"/>
              <a:t>　</a:t>
            </a:r>
            <a:r>
              <a:rPr lang="ja-JP" altLang="en-US" dirty="0" smtClean="0"/>
              <a:t>　</a:t>
            </a:r>
            <a:r>
              <a:rPr lang="ja-JP" altLang="en-US" sz="2800" dirty="0" smtClean="0"/>
              <a:t>「家族や近所のつながりが強く、買い物には車が利用できているため苦労していない。」</a:t>
            </a:r>
            <a:endParaRPr lang="en-US" altLang="ja-JP" sz="2800" dirty="0" smtClean="0"/>
          </a:p>
        </p:txBody>
      </p:sp>
      <p:sp>
        <p:nvSpPr>
          <p:cNvPr id="12" name="テキスト ボックス 11"/>
          <p:cNvSpPr txBox="1"/>
          <p:nvPr/>
        </p:nvSpPr>
        <p:spPr>
          <a:xfrm>
            <a:off x="1024362" y="2966813"/>
            <a:ext cx="7864143" cy="1077218"/>
          </a:xfrm>
          <a:prstGeom prst="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3200" dirty="0" smtClean="0"/>
              <a:t>カスミの移動販売が行われたことによる</a:t>
            </a:r>
            <a:endParaRPr kumimoji="1" lang="en-US" altLang="ja-JP" sz="3200" dirty="0" smtClean="0"/>
          </a:p>
          <a:p>
            <a:r>
              <a:rPr kumimoji="1" lang="ja-JP" altLang="en-US" sz="3200" dirty="0" smtClean="0"/>
              <a:t>買い物環境への影響はまだわかっていない</a:t>
            </a:r>
            <a:endParaRPr kumimoji="1" lang="ja-JP" altLang="en-US" sz="3200" dirty="0"/>
          </a:p>
        </p:txBody>
      </p:sp>
      <p:sp>
        <p:nvSpPr>
          <p:cNvPr id="13" name="テキスト ボックス 12"/>
          <p:cNvSpPr txBox="1"/>
          <p:nvPr/>
        </p:nvSpPr>
        <p:spPr>
          <a:xfrm>
            <a:off x="1024364" y="5694919"/>
            <a:ext cx="7864141" cy="1077218"/>
          </a:xfrm>
          <a:prstGeom prst="rect">
            <a:avLst/>
          </a:prstGeom>
          <a:ln w="57150" cmpd="thinThick"/>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3200" dirty="0" smtClean="0"/>
              <a:t>今のところ筑波地区に買い物弱者と呼べる人は少ない</a:t>
            </a:r>
            <a:endParaRPr kumimoji="1" lang="en-US" altLang="ja-JP" sz="3200" dirty="0" smtClean="0"/>
          </a:p>
        </p:txBody>
      </p:sp>
      <p:sp>
        <p:nvSpPr>
          <p:cNvPr id="14" name="右矢印 13"/>
          <p:cNvSpPr/>
          <p:nvPr/>
        </p:nvSpPr>
        <p:spPr>
          <a:xfrm>
            <a:off x="549278" y="3230186"/>
            <a:ext cx="422275" cy="484632"/>
          </a:xfrm>
          <a:prstGeom prst="rightArrow">
            <a:avLst/>
          </a:prstGeom>
          <a:gradFill>
            <a:lin ang="108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右矢印 14"/>
          <p:cNvSpPr/>
          <p:nvPr/>
        </p:nvSpPr>
        <p:spPr>
          <a:xfrm>
            <a:off x="549278" y="5744990"/>
            <a:ext cx="422275" cy="484632"/>
          </a:xfrm>
          <a:prstGeom prst="rightArrow">
            <a:avLst/>
          </a:prstGeom>
          <a:gradFill>
            <a:lin ang="108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4" name="角丸四角形 23"/>
          <p:cNvSpPr/>
          <p:nvPr/>
        </p:nvSpPr>
        <p:spPr>
          <a:xfrm>
            <a:off x="4686708"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これまでの調査のまとめ</a:t>
            </a:r>
            <a:endParaRPr lang="en-US" altLang="ja-JP" sz="2800" dirty="0">
              <a:solidFill>
                <a:srgbClr val="09213B"/>
              </a:solidFill>
            </a:endParaRPr>
          </a:p>
        </p:txBody>
      </p:sp>
    </p:spTree>
    <p:extLst>
      <p:ext uri="{BB962C8B-B14F-4D97-AF65-F5344CB8AC3E}">
        <p14:creationId xmlns:p14="http://schemas.microsoft.com/office/powerpoint/2010/main" val="1124615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9275" y="1484442"/>
            <a:ext cx="8042276" cy="4343400"/>
          </a:xfrm>
        </p:spPr>
        <p:txBody>
          <a:bodyPr/>
          <a:lstStyle/>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normAutofit fontScale="92500" lnSpcReduction="10000"/>
          </a:bodyPr>
          <a:lstStyle/>
          <a:p>
            <a:fld id="{A13288EF-2DF8-994A-B9DC-EADBBF17AE65}" type="slidenum">
              <a:rPr kumimoji="1" lang="ja-JP" altLang="en-US" smtClean="0"/>
              <a:t>27</a:t>
            </a:fld>
            <a:endParaRPr kumimoji="1" lang="ja-JP" altLang="en-US" dirty="0"/>
          </a:p>
        </p:txBody>
      </p:sp>
      <p:graphicFrame>
        <p:nvGraphicFramePr>
          <p:cNvPr id="5" name="図表 4"/>
          <p:cNvGraphicFramePr/>
          <p:nvPr>
            <p:extLst>
              <p:ext uri="{D42A27DB-BD31-4B8C-83A1-F6EECF244321}">
                <p14:modId xmlns:p14="http://schemas.microsoft.com/office/powerpoint/2010/main" val="4029606287"/>
              </p:ext>
            </p:extLst>
          </p:nvPr>
        </p:nvGraphicFramePr>
        <p:xfrm>
          <a:off x="171995" y="1245304"/>
          <a:ext cx="8786949"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角丸四角形 6"/>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発表の流れ</a:t>
            </a:r>
            <a:endParaRPr lang="en-US" altLang="ja-JP" sz="2800" dirty="0">
              <a:solidFill>
                <a:srgbClr val="09213B"/>
              </a:solidFill>
            </a:endParaRPr>
          </a:p>
        </p:txBody>
      </p:sp>
    </p:spTree>
    <p:extLst>
      <p:ext uri="{BB962C8B-B14F-4D97-AF65-F5344CB8AC3E}">
        <p14:creationId xmlns:p14="http://schemas.microsoft.com/office/powerpoint/2010/main" val="20147310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pSp>
        <p:nvGrpSpPr>
          <p:cNvPr id="5" name="図形グループ 4"/>
          <p:cNvGrpSpPr/>
          <p:nvPr/>
        </p:nvGrpSpPr>
        <p:grpSpPr>
          <a:xfrm>
            <a:off x="84788" y="128510"/>
            <a:ext cx="3933430" cy="1067842"/>
            <a:chOff x="-607707" y="883777"/>
            <a:chExt cx="3933430" cy="1067842"/>
          </a:xfrm>
        </p:grpSpPr>
        <p:sp>
          <p:nvSpPr>
            <p:cNvPr id="6" name="ホームベース 5"/>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7" name="ホームベース 6"/>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8" name="ホームベース 7"/>
            <p:cNvSpPr/>
            <p:nvPr/>
          </p:nvSpPr>
          <p:spPr>
            <a:xfrm>
              <a:off x="2612836" y="883777"/>
              <a:ext cx="712887"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9" name="ホームベース 8"/>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0" name="ホームベース 9"/>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11" name="ホームベース 10"/>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12" name="ホームベース 11"/>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6" name="角丸四角形 25"/>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最終発表に向けて</a:t>
            </a:r>
            <a:endParaRPr lang="en-US" altLang="ja-JP" sz="2800" dirty="0">
              <a:solidFill>
                <a:srgbClr val="09213B"/>
              </a:solidFill>
            </a:endParaRPr>
          </a:p>
        </p:txBody>
      </p:sp>
      <p:pic>
        <p:nvPicPr>
          <p:cNvPr id="29" name="図 28" descr="編：高齢化率.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6746" y="1384495"/>
            <a:ext cx="3580348" cy="5288350"/>
          </a:xfrm>
          <a:prstGeom prst="rect">
            <a:avLst/>
          </a:prstGeom>
        </p:spPr>
      </p:pic>
      <p:sp>
        <p:nvSpPr>
          <p:cNvPr id="19" name="テキスト ボックス 18"/>
          <p:cNvSpPr txBox="1"/>
          <p:nvPr/>
        </p:nvSpPr>
        <p:spPr>
          <a:xfrm>
            <a:off x="284252" y="2239650"/>
            <a:ext cx="2482383" cy="2252924"/>
          </a:xfrm>
          <a:prstGeom prst="rect">
            <a:avLst/>
          </a:prstGeom>
          <a:ln w="57150" cmpd="thinThick"/>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kumimoji="1" lang="ja-JP" altLang="en-US" sz="2600" dirty="0" smtClean="0">
                <a:solidFill>
                  <a:schemeClr val="tx1"/>
                </a:solidFill>
              </a:rPr>
              <a:t>商業空白地</a:t>
            </a:r>
            <a:endParaRPr kumimoji="1" lang="en-US" altLang="ja-JP" sz="2600" dirty="0" smtClean="0">
              <a:solidFill>
                <a:schemeClr val="tx1"/>
              </a:solidFill>
            </a:endParaRPr>
          </a:p>
          <a:p>
            <a:pPr>
              <a:lnSpc>
                <a:spcPct val="110000"/>
              </a:lnSpc>
            </a:pPr>
            <a:r>
              <a:rPr lang="en-US" altLang="ja-JP" sz="2200" dirty="0" smtClean="0">
                <a:solidFill>
                  <a:schemeClr val="tx1"/>
                </a:solidFill>
              </a:rPr>
              <a:t>①</a:t>
            </a:r>
            <a:r>
              <a:rPr lang="ja-JP" altLang="en-US" sz="2200" dirty="0" smtClean="0">
                <a:solidFill>
                  <a:schemeClr val="tx1"/>
                </a:solidFill>
              </a:rPr>
              <a:t>移動販売が来て</a:t>
            </a:r>
            <a:endParaRPr lang="en-US" altLang="ja-JP" sz="2200" dirty="0" smtClean="0">
              <a:solidFill>
                <a:schemeClr val="tx1"/>
              </a:solidFill>
            </a:endParaRPr>
          </a:p>
          <a:p>
            <a:pPr>
              <a:lnSpc>
                <a:spcPct val="110000"/>
              </a:lnSpc>
            </a:pPr>
            <a:r>
              <a:rPr lang="ja-JP" altLang="ja-JP" sz="2200" dirty="0">
                <a:solidFill>
                  <a:schemeClr val="tx1"/>
                </a:solidFill>
              </a:rPr>
              <a:t>　</a:t>
            </a:r>
            <a:r>
              <a:rPr lang="en-US" altLang="ja-JP" sz="2200" dirty="0" smtClean="0">
                <a:solidFill>
                  <a:schemeClr val="tx1"/>
                </a:solidFill>
              </a:rPr>
              <a:t> </a:t>
            </a:r>
            <a:r>
              <a:rPr lang="ja-JP" altLang="en-US" sz="2200" dirty="0" smtClean="0">
                <a:solidFill>
                  <a:schemeClr val="tx1"/>
                </a:solidFill>
              </a:rPr>
              <a:t>いない</a:t>
            </a:r>
            <a:endParaRPr lang="en-US" altLang="ja-JP" sz="2200" dirty="0" smtClean="0">
              <a:solidFill>
                <a:schemeClr val="tx1"/>
              </a:solidFill>
            </a:endParaRPr>
          </a:p>
          <a:p>
            <a:r>
              <a:rPr kumimoji="1" lang="en-US" altLang="ja-JP" sz="2200" dirty="0" smtClean="0">
                <a:solidFill>
                  <a:schemeClr val="tx1"/>
                </a:solidFill>
              </a:rPr>
              <a:t>②</a:t>
            </a:r>
            <a:r>
              <a:rPr kumimoji="1" lang="ja-JP" altLang="en-US" sz="2200" dirty="0" smtClean="0">
                <a:solidFill>
                  <a:schemeClr val="tx1"/>
                </a:solidFill>
              </a:rPr>
              <a:t>商業施設の半径　</a:t>
            </a:r>
            <a:endParaRPr kumimoji="1" lang="en-US" altLang="ja-JP" sz="2200" dirty="0" smtClean="0">
              <a:solidFill>
                <a:schemeClr val="tx1"/>
              </a:solidFill>
            </a:endParaRPr>
          </a:p>
          <a:p>
            <a:r>
              <a:rPr lang="ja-JP" altLang="ja-JP" sz="2200" dirty="0">
                <a:solidFill>
                  <a:schemeClr val="tx1"/>
                </a:solidFill>
              </a:rPr>
              <a:t>　</a:t>
            </a:r>
            <a:r>
              <a:rPr lang="en-US" altLang="ja-JP" sz="2200" dirty="0" smtClean="0">
                <a:solidFill>
                  <a:schemeClr val="tx1"/>
                </a:solidFill>
              </a:rPr>
              <a:t> </a:t>
            </a:r>
            <a:r>
              <a:rPr kumimoji="1" lang="en-US" altLang="ja-JP" sz="2200" dirty="0" smtClean="0">
                <a:solidFill>
                  <a:schemeClr val="tx1"/>
                </a:solidFill>
              </a:rPr>
              <a:t>500m</a:t>
            </a:r>
            <a:r>
              <a:rPr lang="ja-JP" altLang="en-US" sz="2200" dirty="0" smtClean="0">
                <a:solidFill>
                  <a:schemeClr val="tx1"/>
                </a:solidFill>
              </a:rPr>
              <a:t>と全く重な</a:t>
            </a:r>
            <a:endParaRPr lang="en-US" altLang="ja-JP" sz="2200" dirty="0" smtClean="0">
              <a:solidFill>
                <a:schemeClr val="tx1"/>
              </a:solidFill>
            </a:endParaRPr>
          </a:p>
          <a:p>
            <a:r>
              <a:rPr lang="ja-JP" altLang="ja-JP" sz="2200" dirty="0">
                <a:solidFill>
                  <a:schemeClr val="tx1"/>
                </a:solidFill>
              </a:rPr>
              <a:t>　</a:t>
            </a:r>
            <a:r>
              <a:rPr lang="en-US" altLang="ja-JP" sz="2200" dirty="0" smtClean="0">
                <a:solidFill>
                  <a:schemeClr val="tx1"/>
                </a:solidFill>
              </a:rPr>
              <a:t> </a:t>
            </a:r>
            <a:r>
              <a:rPr lang="ja-JP" altLang="en-US" sz="2200" dirty="0" smtClean="0">
                <a:solidFill>
                  <a:schemeClr val="tx1"/>
                </a:solidFill>
              </a:rPr>
              <a:t>っていない</a:t>
            </a:r>
            <a:endParaRPr kumimoji="1" lang="ja-JP" altLang="en-US" sz="2200" dirty="0">
              <a:solidFill>
                <a:schemeClr val="tx1"/>
              </a:solidFill>
            </a:endParaRPr>
          </a:p>
        </p:txBody>
      </p:sp>
      <p:sp>
        <p:nvSpPr>
          <p:cNvPr id="34" name="円/楕円 33"/>
          <p:cNvSpPr/>
          <p:nvPr/>
        </p:nvSpPr>
        <p:spPr>
          <a:xfrm>
            <a:off x="3783855" y="2293942"/>
            <a:ext cx="1230036" cy="38467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スライド番号プレースホルダー 3"/>
          <p:cNvSpPr>
            <a:spLocks noGrp="1"/>
          </p:cNvSpPr>
          <p:nvPr>
            <p:ph type="sldNum" sz="quarter" idx="12"/>
          </p:nvPr>
        </p:nvSpPr>
        <p:spPr>
          <a:xfrm>
            <a:off x="7911711" y="6482758"/>
            <a:ext cx="990600" cy="365125"/>
          </a:xfrm>
        </p:spPr>
        <p:txBody>
          <a:bodyPr>
            <a:normAutofit fontScale="92500" lnSpcReduction="10000"/>
          </a:bodyPr>
          <a:lstStyle/>
          <a:p>
            <a:fld id="{A13288EF-2DF8-994A-B9DC-EADBBF17AE65}" type="slidenum">
              <a:rPr kumimoji="1" lang="ja-JP" altLang="en-US" smtClean="0"/>
              <a:t>28</a:t>
            </a:fld>
            <a:endParaRPr kumimoji="1" lang="ja-JP" altLang="en-US" dirty="0"/>
          </a:p>
        </p:txBody>
      </p:sp>
      <p:grpSp>
        <p:nvGrpSpPr>
          <p:cNvPr id="55" name="図形グループ 54"/>
          <p:cNvGrpSpPr/>
          <p:nvPr/>
        </p:nvGrpSpPr>
        <p:grpSpPr>
          <a:xfrm>
            <a:off x="5097649" y="1552220"/>
            <a:ext cx="3719996" cy="1820335"/>
            <a:chOff x="5843111" y="4806529"/>
            <a:chExt cx="3016640" cy="1329265"/>
          </a:xfrm>
        </p:grpSpPr>
        <p:sp>
          <p:nvSpPr>
            <p:cNvPr id="56" name="左矢印吹き出し 55"/>
            <p:cNvSpPr/>
            <p:nvPr/>
          </p:nvSpPr>
          <p:spPr>
            <a:xfrm>
              <a:off x="5843111" y="4806529"/>
              <a:ext cx="3016640" cy="1329265"/>
            </a:xfrm>
            <a:prstGeom prst="leftArrowCallout">
              <a:avLst>
                <a:gd name="adj1" fmla="val 25000"/>
                <a:gd name="adj2" fmla="val 25000"/>
                <a:gd name="adj3" fmla="val 25000"/>
                <a:gd name="adj4" fmla="val 67696"/>
              </a:avLst>
            </a:prstGeom>
            <a:solidFill>
              <a:srgbClr val="DFF5FD"/>
            </a:solidFill>
            <a:ln w="57150" cmpd="thinThick"/>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a:solidFill>
                    <a:schemeClr val="tx1"/>
                  </a:solidFill>
                </a:rPr>
                <a:t>商業空</a:t>
              </a:r>
              <a:r>
                <a:rPr lang="ja-JP" altLang="en-US" sz="2800" dirty="0" smtClean="0">
                  <a:solidFill>
                    <a:schemeClr val="tx1"/>
                  </a:solidFill>
                </a:rPr>
                <a:t>白地</a:t>
              </a:r>
              <a:endParaRPr lang="en-US" altLang="ja-JP" sz="2800" dirty="0" smtClean="0">
                <a:solidFill>
                  <a:schemeClr val="tx1"/>
                </a:solidFill>
              </a:endParaRPr>
            </a:p>
            <a:p>
              <a:pPr algn="ctr"/>
              <a:endParaRPr lang="en-US" altLang="ja-JP" sz="3600" dirty="0">
                <a:solidFill>
                  <a:schemeClr val="tx1"/>
                </a:solidFill>
              </a:endParaRPr>
            </a:p>
            <a:p>
              <a:pPr algn="ctr"/>
              <a:r>
                <a:rPr lang="ja-JP" altLang="en-US" sz="2800" dirty="0">
                  <a:solidFill>
                    <a:schemeClr val="tx1"/>
                  </a:solidFill>
                </a:rPr>
                <a:t>不便</a:t>
              </a:r>
              <a:r>
                <a:rPr lang="ja-JP" altLang="en-US" sz="2800" b="1" dirty="0">
                  <a:solidFill>
                    <a:srgbClr val="FF0000"/>
                  </a:solidFill>
                </a:rPr>
                <a:t>している</a:t>
              </a:r>
              <a:endParaRPr lang="en-US" altLang="ja-JP" sz="2800" b="1" dirty="0">
                <a:solidFill>
                  <a:srgbClr val="FF0000"/>
                </a:solidFill>
              </a:endParaRPr>
            </a:p>
          </p:txBody>
        </p:sp>
        <p:sp>
          <p:nvSpPr>
            <p:cNvPr id="57" name="下矢印 56"/>
            <p:cNvSpPr/>
            <p:nvPr/>
          </p:nvSpPr>
          <p:spPr>
            <a:xfrm>
              <a:off x="7453815" y="5327548"/>
              <a:ext cx="743037" cy="355333"/>
            </a:xfrm>
            <a:prstGeom prst="downArrow">
              <a:avLst/>
            </a:prstGeom>
            <a:gradFill>
              <a:lin ang="1620000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grpSp>
      <p:grpSp>
        <p:nvGrpSpPr>
          <p:cNvPr id="59" name="図形グループ 58"/>
          <p:cNvGrpSpPr/>
          <p:nvPr/>
        </p:nvGrpSpPr>
        <p:grpSpPr>
          <a:xfrm>
            <a:off x="5702001" y="4487332"/>
            <a:ext cx="3143866" cy="1990611"/>
            <a:chOff x="5702001" y="4487332"/>
            <a:chExt cx="3143866" cy="1990611"/>
          </a:xfrm>
        </p:grpSpPr>
        <p:sp>
          <p:nvSpPr>
            <p:cNvPr id="52" name="左矢印吹き出し 51"/>
            <p:cNvSpPr/>
            <p:nvPr/>
          </p:nvSpPr>
          <p:spPr>
            <a:xfrm>
              <a:off x="5702001" y="4487332"/>
              <a:ext cx="3143866" cy="1990611"/>
            </a:xfrm>
            <a:prstGeom prst="leftArrowCallout">
              <a:avLst>
                <a:gd name="adj1" fmla="val 25000"/>
                <a:gd name="adj2" fmla="val 25000"/>
                <a:gd name="adj3" fmla="val 25000"/>
                <a:gd name="adj4" fmla="val 80622"/>
              </a:avLst>
            </a:prstGeom>
            <a:solidFill>
              <a:srgbClr val="DFF5FD"/>
            </a:solidFill>
            <a:ln w="57150" cmpd="thinThick"/>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a:solidFill>
                    <a:schemeClr val="tx1"/>
                  </a:solidFill>
                </a:rPr>
                <a:t>商業空</a:t>
              </a:r>
              <a:r>
                <a:rPr lang="ja-JP" altLang="en-US" sz="2800" dirty="0" smtClean="0">
                  <a:solidFill>
                    <a:schemeClr val="tx1"/>
                  </a:solidFill>
                </a:rPr>
                <a:t>白地</a:t>
              </a:r>
              <a:endParaRPr lang="en-US" altLang="ja-JP" sz="2800" dirty="0" smtClean="0">
                <a:solidFill>
                  <a:schemeClr val="tx1"/>
                </a:solidFill>
              </a:endParaRPr>
            </a:p>
            <a:p>
              <a:pPr algn="ctr"/>
              <a:r>
                <a:rPr lang="ja-JP" altLang="en-US" sz="2800" dirty="0" smtClean="0">
                  <a:solidFill>
                    <a:schemeClr val="tx1"/>
                  </a:solidFill>
                </a:rPr>
                <a:t>ではない</a:t>
              </a:r>
              <a:endParaRPr lang="en-US" altLang="ja-JP" sz="2800" dirty="0">
                <a:solidFill>
                  <a:schemeClr val="tx1"/>
                </a:solidFill>
              </a:endParaRPr>
            </a:p>
            <a:p>
              <a:pPr algn="ctr"/>
              <a:endParaRPr lang="en-US" altLang="ja-JP" sz="3200" dirty="0">
                <a:solidFill>
                  <a:schemeClr val="tx1"/>
                </a:solidFill>
              </a:endParaRPr>
            </a:p>
            <a:p>
              <a:pPr algn="ctr"/>
              <a:r>
                <a:rPr lang="ja-JP" altLang="en-US" sz="2800" dirty="0">
                  <a:solidFill>
                    <a:schemeClr val="tx1"/>
                  </a:solidFill>
                </a:rPr>
                <a:t>不便</a:t>
              </a:r>
              <a:r>
                <a:rPr lang="ja-JP" altLang="en-US" sz="2800" b="1" dirty="0">
                  <a:solidFill>
                    <a:srgbClr val="FF0000"/>
                  </a:solidFill>
                </a:rPr>
                <a:t>して</a:t>
              </a:r>
              <a:r>
                <a:rPr lang="ja-JP" altLang="en-US" sz="2800" b="1" dirty="0" smtClean="0">
                  <a:solidFill>
                    <a:srgbClr val="FF0000"/>
                  </a:solidFill>
                </a:rPr>
                <a:t>いない</a:t>
              </a:r>
              <a:endParaRPr lang="en-US" altLang="ja-JP" sz="2800" b="1" dirty="0">
                <a:solidFill>
                  <a:srgbClr val="FF0000"/>
                </a:solidFill>
              </a:endParaRPr>
            </a:p>
          </p:txBody>
        </p:sp>
        <p:sp>
          <p:nvSpPr>
            <p:cNvPr id="58" name="下矢印 57"/>
            <p:cNvSpPr/>
            <p:nvPr/>
          </p:nvSpPr>
          <p:spPr>
            <a:xfrm>
              <a:off x="7083903" y="5460814"/>
              <a:ext cx="916283" cy="526788"/>
            </a:xfrm>
            <a:prstGeom prst="downArrow">
              <a:avLst/>
            </a:prstGeom>
            <a:gradFill>
              <a:lin ang="1620000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61" name="テキスト ボックス 60"/>
          <p:cNvSpPr txBox="1"/>
          <p:nvPr/>
        </p:nvSpPr>
        <p:spPr>
          <a:xfrm>
            <a:off x="284252" y="1390697"/>
            <a:ext cx="2313454" cy="584776"/>
          </a:xfrm>
          <a:prstGeom prst="rect">
            <a:avLst/>
          </a:prstGeom>
          <a:noFill/>
        </p:spPr>
        <p:txBody>
          <a:bodyPr wrap="none" rtlCol="0">
            <a:spAutoFit/>
          </a:bodyPr>
          <a:lstStyle/>
          <a:p>
            <a:r>
              <a:rPr kumimoji="1" lang="ja-JP" altLang="en-US" sz="3200" dirty="0" smtClean="0">
                <a:solidFill>
                  <a:schemeClr val="accent6"/>
                </a:solidFill>
              </a:rPr>
              <a:t>調査前</a:t>
            </a:r>
            <a:r>
              <a:rPr kumimoji="1" lang="ja-JP" altLang="en-US" sz="2800" dirty="0" smtClean="0"/>
              <a:t>は・・・</a:t>
            </a:r>
            <a:endParaRPr kumimoji="1" lang="ja-JP" altLang="en-US" sz="3200" dirty="0"/>
          </a:p>
        </p:txBody>
      </p:sp>
      <p:sp>
        <p:nvSpPr>
          <p:cNvPr id="62" name="爆発 1 61"/>
          <p:cNvSpPr/>
          <p:nvPr/>
        </p:nvSpPr>
        <p:spPr>
          <a:xfrm rot="21190185">
            <a:off x="5648301" y="3200179"/>
            <a:ext cx="3561065" cy="1356183"/>
          </a:xfrm>
          <a:prstGeom prst="irregularSeal1">
            <a:avLst/>
          </a:prstGeom>
          <a:solidFill>
            <a:schemeClr val="bg1"/>
          </a:solidFill>
          <a:ln w="38100" cmpd="sng"/>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smtClean="0"/>
              <a:t>しかし！</a:t>
            </a:r>
            <a:endParaRPr kumimoji="1" lang="ja-JP" altLang="en-US" sz="3600" dirty="0"/>
          </a:p>
        </p:txBody>
      </p:sp>
      <p:grpSp>
        <p:nvGrpSpPr>
          <p:cNvPr id="63" name="図形グループ 62"/>
          <p:cNvGrpSpPr/>
          <p:nvPr/>
        </p:nvGrpSpPr>
        <p:grpSpPr>
          <a:xfrm>
            <a:off x="4370976" y="4465312"/>
            <a:ext cx="1175390" cy="1910873"/>
            <a:chOff x="2305555" y="4412724"/>
            <a:chExt cx="1175390" cy="1910873"/>
          </a:xfrm>
        </p:grpSpPr>
        <p:sp>
          <p:nvSpPr>
            <p:cNvPr id="64" name="テキスト ボックス 63"/>
            <p:cNvSpPr txBox="1"/>
            <p:nvPr/>
          </p:nvSpPr>
          <p:spPr>
            <a:xfrm>
              <a:off x="2609810" y="5366059"/>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65" name="テキスト ボックス 64"/>
            <p:cNvSpPr txBox="1"/>
            <p:nvPr/>
          </p:nvSpPr>
          <p:spPr>
            <a:xfrm>
              <a:off x="2305555" y="5406943"/>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66" name="テキスト ボックス 65"/>
            <p:cNvSpPr txBox="1"/>
            <p:nvPr/>
          </p:nvSpPr>
          <p:spPr>
            <a:xfrm>
              <a:off x="2444150" y="5738821"/>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67" name="テキスト ボックス 66"/>
            <p:cNvSpPr txBox="1"/>
            <p:nvPr/>
          </p:nvSpPr>
          <p:spPr>
            <a:xfrm>
              <a:off x="2885910" y="5586955"/>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sp>
          <p:nvSpPr>
            <p:cNvPr id="68" name="テキスト ボックス 67"/>
            <p:cNvSpPr txBox="1"/>
            <p:nvPr/>
          </p:nvSpPr>
          <p:spPr>
            <a:xfrm>
              <a:off x="2485565" y="4412724"/>
              <a:ext cx="595035" cy="584776"/>
            </a:xfrm>
            <a:prstGeom prst="rect">
              <a:avLst/>
            </a:prstGeom>
            <a:noFill/>
          </p:spPr>
          <p:txBody>
            <a:bodyPr wrap="none" rtlCol="0">
              <a:spAutoFit/>
            </a:bodyPr>
            <a:lstStyle/>
            <a:p>
              <a:r>
                <a:rPr kumimoji="1" lang="ja-JP" altLang="en-US" sz="3200" dirty="0" smtClean="0">
                  <a:solidFill>
                    <a:schemeClr val="accent5"/>
                  </a:solidFill>
                  <a:latin typeface="ＤＦＰ太丸ゴシック体"/>
                  <a:ea typeface="ＤＦＰ太丸ゴシック体"/>
                  <a:cs typeface="ＤＦＰ太丸ゴシック体"/>
                </a:rPr>
                <a:t>・</a:t>
              </a:r>
              <a:endParaRPr kumimoji="1" lang="ja-JP" altLang="en-US" sz="3200" dirty="0">
                <a:solidFill>
                  <a:schemeClr val="accent5"/>
                </a:solidFill>
                <a:latin typeface="ＤＦＰ太丸ゴシック体"/>
                <a:ea typeface="ＤＦＰ太丸ゴシック体"/>
                <a:cs typeface="ＤＦＰ太丸ゴシック体"/>
              </a:endParaRPr>
            </a:p>
          </p:txBody>
        </p:sp>
      </p:grpSp>
      <p:sp>
        <p:nvSpPr>
          <p:cNvPr id="35" name="円/楕円 34"/>
          <p:cNvSpPr/>
          <p:nvPr/>
        </p:nvSpPr>
        <p:spPr>
          <a:xfrm>
            <a:off x="4380499" y="5305593"/>
            <a:ext cx="1230036" cy="384677"/>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9" name="図形グループ 68"/>
          <p:cNvGrpSpPr/>
          <p:nvPr/>
        </p:nvGrpSpPr>
        <p:grpSpPr>
          <a:xfrm>
            <a:off x="2637540" y="6346503"/>
            <a:ext cx="1286429" cy="584776"/>
            <a:chOff x="477816" y="6397148"/>
            <a:chExt cx="1286429" cy="584776"/>
          </a:xfrm>
        </p:grpSpPr>
        <p:sp>
          <p:nvSpPr>
            <p:cNvPr id="70" name="テキスト ボックス 69"/>
            <p:cNvSpPr txBox="1"/>
            <p:nvPr/>
          </p:nvSpPr>
          <p:spPr>
            <a:xfrm>
              <a:off x="477816" y="6397148"/>
              <a:ext cx="595035" cy="584776"/>
            </a:xfrm>
            <a:prstGeom prst="rect">
              <a:avLst/>
            </a:prstGeom>
            <a:noFill/>
          </p:spPr>
          <p:txBody>
            <a:bodyPr wrap="none" rtlCol="0" anchor="ctr">
              <a:spAutoFit/>
            </a:bodyPr>
            <a:lstStyle/>
            <a:p>
              <a:pPr algn="ctr"/>
              <a:r>
                <a:rPr kumimoji="1" lang="ja-JP" altLang="en-US" sz="3200" dirty="0" smtClean="0">
                  <a:solidFill>
                    <a:srgbClr val="FF6600"/>
                  </a:solidFill>
                  <a:latin typeface="ＤＦＰ太丸ゴシック体"/>
                  <a:ea typeface="ＤＦＰ太丸ゴシック体"/>
                  <a:cs typeface="ＤＦＰ太丸ゴシック体"/>
                </a:rPr>
                <a:t>・</a:t>
              </a:r>
              <a:endParaRPr kumimoji="1" lang="ja-JP" altLang="en-US" sz="3200" dirty="0">
                <a:latin typeface="ＤＦＰ太丸ゴシック体"/>
                <a:ea typeface="ＤＦＰ太丸ゴシック体"/>
                <a:cs typeface="ＤＦＰ太丸ゴシック体"/>
              </a:endParaRPr>
            </a:p>
          </p:txBody>
        </p:sp>
        <p:sp>
          <p:nvSpPr>
            <p:cNvPr id="71" name="テキスト ボックス 70"/>
            <p:cNvSpPr txBox="1"/>
            <p:nvPr/>
          </p:nvSpPr>
          <p:spPr>
            <a:xfrm>
              <a:off x="861434" y="6536417"/>
              <a:ext cx="902811" cy="307777"/>
            </a:xfrm>
            <a:prstGeom prst="rect">
              <a:avLst/>
            </a:prstGeom>
            <a:noFill/>
          </p:spPr>
          <p:txBody>
            <a:bodyPr wrap="none" rtlCol="0" anchor="ctr">
              <a:spAutoFit/>
            </a:bodyPr>
            <a:lstStyle/>
            <a:p>
              <a:r>
                <a:rPr kumimoji="1" lang="ja-JP" altLang="en-US" sz="1400" dirty="0" smtClean="0"/>
                <a:t>移動販売</a:t>
              </a:r>
              <a:endParaRPr kumimoji="1" lang="ja-JP" altLang="en-US" sz="1400" dirty="0"/>
            </a:p>
          </p:txBody>
        </p:sp>
      </p:grpSp>
    </p:spTree>
    <p:extLst>
      <p:ext uri="{BB962C8B-B14F-4D97-AF65-F5344CB8AC3E}">
        <p14:creationId xmlns:p14="http://schemas.microsoft.com/office/powerpoint/2010/main" val="4056441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heel(1)">
                                      <p:cBhvr>
                                        <p:cTn id="10" dur="500"/>
                                        <p:tgtEl>
                                          <p:spTgt spid="3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par>
                          <p:cTn id="15" fill="hold">
                            <p:stCondLst>
                              <p:cond delay="1000"/>
                            </p:stCondLst>
                            <p:childTnLst>
                              <p:par>
                                <p:cTn id="16" presetID="21" presetClass="entr" presetSubtype="1" fill="hold" grpId="0" nodeType="afterEffect">
                                  <p:stCondLst>
                                    <p:cond delay="5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500"/>
                                        <p:tgtEl>
                                          <p:spTgt spid="35"/>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1" grpId="0"/>
      <p:bldP spid="62"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29</a:t>
            </a:fld>
            <a:endParaRPr kumimoji="1" lang="ja-JP" altLang="en-US" dirty="0"/>
          </a:p>
        </p:txBody>
      </p:sp>
      <p:grpSp>
        <p:nvGrpSpPr>
          <p:cNvPr id="5" name="図形グループ 4"/>
          <p:cNvGrpSpPr/>
          <p:nvPr/>
        </p:nvGrpSpPr>
        <p:grpSpPr>
          <a:xfrm>
            <a:off x="84788" y="128510"/>
            <a:ext cx="3933430" cy="1067842"/>
            <a:chOff x="-607707" y="883777"/>
            <a:chExt cx="3933430" cy="1067842"/>
          </a:xfrm>
        </p:grpSpPr>
        <p:sp>
          <p:nvSpPr>
            <p:cNvPr id="6" name="ホームベース 5"/>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7" name="ホームベース 6"/>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8" name="ホームベース 7"/>
            <p:cNvSpPr/>
            <p:nvPr/>
          </p:nvSpPr>
          <p:spPr>
            <a:xfrm>
              <a:off x="2612836" y="883777"/>
              <a:ext cx="712887"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9" name="ホームベース 8"/>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0" name="ホームベース 9"/>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11" name="ホームベース 10"/>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12" name="ホームベース 11"/>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24" name="コンテンツ プレースホルダ 6"/>
          <p:cNvSpPr txBox="1">
            <a:spLocks/>
          </p:cNvSpPr>
          <p:nvPr/>
        </p:nvSpPr>
        <p:spPr>
          <a:xfrm>
            <a:off x="2301601" y="2184490"/>
            <a:ext cx="2196961" cy="2721142"/>
          </a:xfrm>
          <a:prstGeom prst="roundRect">
            <a:avLst/>
          </a:prstGeom>
          <a:noFill/>
          <a:ln w="38100" cap="flat" cmpd="dbl"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dk1"/>
                </a:solidFill>
                <a:latin typeface="+mn-lt"/>
                <a:ea typeface="+mn-ea"/>
                <a:cs typeface="+mn-cs"/>
              </a:defRPr>
            </a:lvl9pPr>
          </a:lstStyle>
          <a:p>
            <a:pPr marL="0" indent="0" algn="ctr">
              <a:buFont typeface="Wingdings 2" pitchFamily="18" charset="2"/>
              <a:buNone/>
              <a:defRPr/>
            </a:pPr>
            <a:r>
              <a:rPr lang="ja-JP" altLang="en-US" sz="3200" dirty="0" smtClean="0">
                <a:solidFill>
                  <a:schemeClr val="tx1"/>
                </a:solidFill>
              </a:rPr>
              <a:t>筑波地区</a:t>
            </a:r>
            <a:endParaRPr lang="en-US" altLang="ja-JP" sz="3200" dirty="0" smtClean="0">
              <a:solidFill>
                <a:schemeClr val="tx1"/>
              </a:solidFill>
            </a:endParaRPr>
          </a:p>
          <a:p>
            <a:pPr marL="0" indent="0" algn="ctr">
              <a:buFont typeface="Wingdings 2" pitchFamily="18" charset="2"/>
              <a:buNone/>
              <a:defRPr/>
            </a:pPr>
            <a:endParaRPr lang="en-US" altLang="ja-JP" sz="2800" dirty="0" smtClean="0">
              <a:solidFill>
                <a:schemeClr val="tx1"/>
              </a:solidFill>
            </a:endParaRPr>
          </a:p>
          <a:p>
            <a:pPr marL="0" indent="0" algn="ctr">
              <a:lnSpc>
                <a:spcPct val="50000"/>
              </a:lnSpc>
              <a:buFont typeface="Wingdings 2" pitchFamily="18" charset="2"/>
              <a:buNone/>
              <a:defRPr/>
            </a:pPr>
            <a:r>
              <a:rPr lang="ja-JP" altLang="en-US" sz="2800" dirty="0" smtClean="0">
                <a:solidFill>
                  <a:schemeClr val="tx1"/>
                </a:solidFill>
              </a:rPr>
              <a:t>不便して</a:t>
            </a:r>
            <a:endParaRPr lang="en-US" altLang="ja-JP" sz="2800" dirty="0">
              <a:solidFill>
                <a:schemeClr val="tx1"/>
              </a:solidFill>
            </a:endParaRPr>
          </a:p>
          <a:p>
            <a:pPr marL="0" indent="0" algn="ctr">
              <a:lnSpc>
                <a:spcPct val="50000"/>
              </a:lnSpc>
              <a:buFont typeface="Wingdings 2" pitchFamily="18" charset="2"/>
              <a:buNone/>
              <a:defRPr/>
            </a:pPr>
            <a:r>
              <a:rPr lang="ja-JP" altLang="en-US" sz="2800" dirty="0" smtClean="0">
                <a:solidFill>
                  <a:schemeClr val="accent6"/>
                </a:solidFill>
              </a:rPr>
              <a:t>いない</a:t>
            </a:r>
            <a:endParaRPr lang="en-US" altLang="ja-JP" sz="2800" dirty="0" smtClean="0">
              <a:solidFill>
                <a:schemeClr val="accent6"/>
              </a:solidFill>
            </a:endParaRPr>
          </a:p>
        </p:txBody>
      </p:sp>
      <p:sp>
        <p:nvSpPr>
          <p:cNvPr id="16" name="下矢印 15"/>
          <p:cNvSpPr/>
          <p:nvPr/>
        </p:nvSpPr>
        <p:spPr>
          <a:xfrm>
            <a:off x="2979021" y="3039604"/>
            <a:ext cx="743037" cy="571500"/>
          </a:xfrm>
          <a:prstGeom prst="downArrow">
            <a:avLst/>
          </a:prstGeom>
          <a:gradFill>
            <a:lin ang="16200000" scaled="0"/>
          </a:gra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17" name="図 16" descr="face_obaasan_trouble.jpg"/>
          <p:cNvPicPr>
            <a:picLocks noChangeAspect="1"/>
          </p:cNvPicPr>
          <p:nvPr/>
        </p:nvPicPr>
        <p:blipFill>
          <a:blip r:embed="rId2" cstate="screen">
            <a:extLst>
              <a:ext uri="{BEBA8EAE-BF5A-486C-A8C5-ECC9F3942E4B}">
                <a14:imgProps xmlns:a14="http://schemas.microsoft.com/office/drawing/2010/main">
                  <a14:imgLayer r:embed="rId3">
                    <a14:imgEffect>
                      <a14:backgroundRemoval t="1292" b="100000" l="0" r="100000"/>
                    </a14:imgEffect>
                  </a14:imgLayer>
                </a14:imgProps>
              </a:ext>
              <a:ext uri="{28A0092B-C50C-407E-A947-70E740481C1C}">
                <a14:useLocalDpi xmlns:a14="http://schemas.microsoft.com/office/drawing/2010/main"/>
              </a:ext>
            </a:extLst>
          </a:blip>
          <a:stretch>
            <a:fillRect/>
          </a:stretch>
        </p:blipFill>
        <p:spPr>
          <a:xfrm rot="21229463">
            <a:off x="4594279" y="2994566"/>
            <a:ext cx="1268323" cy="1847934"/>
          </a:xfrm>
          <a:prstGeom prst="rect">
            <a:avLst/>
          </a:prstGeom>
        </p:spPr>
      </p:pic>
      <p:sp>
        <p:nvSpPr>
          <p:cNvPr id="26" name="コンテンツ プレースホルダ 6"/>
          <p:cNvSpPr txBox="1">
            <a:spLocks/>
          </p:cNvSpPr>
          <p:nvPr/>
        </p:nvSpPr>
        <p:spPr>
          <a:xfrm>
            <a:off x="5494537" y="2184490"/>
            <a:ext cx="2196961" cy="2721142"/>
          </a:xfrm>
          <a:prstGeom prst="roundRect">
            <a:avLst/>
          </a:prstGeom>
          <a:noFill/>
          <a:ln w="38100" cap="flat" cmpd="dbl"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dk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dk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dk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dk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dk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dk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dk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dk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dk1"/>
                </a:solidFill>
                <a:latin typeface="+mn-lt"/>
                <a:ea typeface="+mn-ea"/>
                <a:cs typeface="+mn-cs"/>
              </a:defRPr>
            </a:lvl9pPr>
          </a:lstStyle>
          <a:p>
            <a:pPr marL="0" indent="0" algn="ctr">
              <a:buFont typeface="Wingdings 2" pitchFamily="18" charset="2"/>
              <a:buNone/>
              <a:defRPr/>
            </a:pPr>
            <a:r>
              <a:rPr lang="ja-JP" altLang="en-US" sz="3200" dirty="0" smtClean="0">
                <a:solidFill>
                  <a:schemeClr val="tx1"/>
                </a:solidFill>
              </a:rPr>
              <a:t>茎崎地区</a:t>
            </a:r>
            <a:endParaRPr lang="en-US" altLang="ja-JP" sz="3200" dirty="0" smtClean="0">
              <a:solidFill>
                <a:schemeClr val="tx1"/>
              </a:solidFill>
            </a:endParaRPr>
          </a:p>
          <a:p>
            <a:pPr marL="0" indent="0" algn="ctr">
              <a:buFont typeface="Wingdings 2" pitchFamily="18" charset="2"/>
              <a:buNone/>
              <a:defRPr/>
            </a:pPr>
            <a:endParaRPr lang="en-US" altLang="ja-JP" sz="2800" dirty="0" smtClean="0">
              <a:solidFill>
                <a:schemeClr val="tx1"/>
              </a:solidFill>
            </a:endParaRPr>
          </a:p>
          <a:p>
            <a:pPr marL="0" indent="0" algn="ctr">
              <a:lnSpc>
                <a:spcPct val="50000"/>
              </a:lnSpc>
              <a:buFont typeface="Wingdings 2" pitchFamily="18" charset="2"/>
              <a:buNone/>
              <a:defRPr/>
            </a:pPr>
            <a:r>
              <a:rPr lang="ja-JP" altLang="en-US" sz="2800" dirty="0" smtClean="0">
                <a:solidFill>
                  <a:schemeClr val="tx1"/>
                </a:solidFill>
              </a:rPr>
              <a:t>不便して</a:t>
            </a:r>
            <a:endParaRPr lang="en-US" altLang="ja-JP" sz="2800" dirty="0" smtClean="0">
              <a:solidFill>
                <a:schemeClr val="tx1"/>
              </a:solidFill>
            </a:endParaRPr>
          </a:p>
          <a:p>
            <a:pPr marL="0" indent="0" algn="ctr">
              <a:lnSpc>
                <a:spcPct val="50000"/>
              </a:lnSpc>
              <a:buFont typeface="Wingdings 2" pitchFamily="18" charset="2"/>
              <a:buNone/>
              <a:defRPr/>
            </a:pPr>
            <a:r>
              <a:rPr lang="ja-JP" altLang="en-US" sz="2800" dirty="0" smtClean="0">
                <a:solidFill>
                  <a:srgbClr val="F14124"/>
                </a:solidFill>
              </a:rPr>
              <a:t>いる</a:t>
            </a:r>
            <a:r>
              <a:rPr lang="ja-JP" altLang="en-US" dirty="0" smtClean="0">
                <a:solidFill>
                  <a:srgbClr val="F14124"/>
                </a:solidFill>
              </a:rPr>
              <a:t>はず</a:t>
            </a:r>
            <a:endParaRPr lang="ja-JP" altLang="en-US" dirty="0">
              <a:solidFill>
                <a:srgbClr val="F14124"/>
              </a:solidFill>
            </a:endParaRPr>
          </a:p>
        </p:txBody>
      </p:sp>
      <p:sp>
        <p:nvSpPr>
          <p:cNvPr id="47" name="下矢印 46"/>
          <p:cNvSpPr/>
          <p:nvPr/>
        </p:nvSpPr>
        <p:spPr>
          <a:xfrm>
            <a:off x="6164494" y="3039605"/>
            <a:ext cx="743037" cy="571499"/>
          </a:xfrm>
          <a:prstGeom prst="downArrow">
            <a:avLst/>
          </a:prstGeom>
          <a:gradFill>
            <a:lin ang="16200000" scaled="0"/>
          </a:gra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18" name="図 17" descr="face_obaasan_laugh.jpg"/>
          <p:cNvPicPr>
            <a:picLocks noChangeAspect="1"/>
          </p:cNvPicPr>
          <p:nvPr/>
        </p:nvPicPr>
        <p:blipFill>
          <a:blip r:embed="rId4" cstate="screen">
            <a:extLst>
              <a:ext uri="{BEBA8EAE-BF5A-486C-A8C5-ECC9F3942E4B}">
                <a14:imgProps xmlns:a14="http://schemas.microsoft.com/office/drawing/2010/main">
                  <a14:imgLayer r:embed="rId5">
                    <a14:imgEffect>
                      <a14:backgroundRemoval t="369" b="100000" l="538" r="100000"/>
                    </a14:imgEffect>
                  </a14:imgLayer>
                </a14:imgProps>
              </a:ext>
              <a:ext uri="{28A0092B-C50C-407E-A947-70E740481C1C}">
                <a14:useLocalDpi xmlns:a14="http://schemas.microsoft.com/office/drawing/2010/main"/>
              </a:ext>
            </a:extLst>
          </a:blip>
          <a:stretch>
            <a:fillRect/>
          </a:stretch>
        </p:blipFill>
        <p:spPr>
          <a:xfrm rot="21096679">
            <a:off x="1403526" y="3004751"/>
            <a:ext cx="1272412" cy="1853891"/>
          </a:xfrm>
          <a:prstGeom prst="rect">
            <a:avLst/>
          </a:prstGeom>
        </p:spPr>
      </p:pic>
      <p:sp>
        <p:nvSpPr>
          <p:cNvPr id="51" name="角丸四角形 50"/>
          <p:cNvSpPr/>
          <p:nvPr/>
        </p:nvSpPr>
        <p:spPr>
          <a:xfrm>
            <a:off x="1329013" y="5205804"/>
            <a:ext cx="6362485" cy="1069864"/>
          </a:xfrm>
          <a:prstGeom prst="roundRect">
            <a:avLst/>
          </a:prstGeom>
          <a:ln w="57150" cmpd="thinThick"/>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rgbClr val="000000"/>
                </a:solidFill>
              </a:rPr>
              <a:t>商業空白地の定義</a:t>
            </a:r>
            <a:r>
              <a:rPr lang="ja-JP" altLang="en-US" sz="3200" dirty="0" smtClean="0">
                <a:solidFill>
                  <a:srgbClr val="000000"/>
                </a:solidFill>
              </a:rPr>
              <a:t>のみで</a:t>
            </a:r>
            <a:endParaRPr lang="en-US" altLang="ja-JP" sz="3200" dirty="0">
              <a:solidFill>
                <a:srgbClr val="000000"/>
              </a:solidFill>
            </a:endParaRPr>
          </a:p>
          <a:p>
            <a:pPr algn="ctr"/>
            <a:r>
              <a:rPr kumimoji="1" lang="ja-JP" altLang="en-US" sz="3200" dirty="0" smtClean="0">
                <a:solidFill>
                  <a:srgbClr val="000000"/>
                </a:solidFill>
              </a:rPr>
              <a:t>買い物環境</a:t>
            </a:r>
            <a:r>
              <a:rPr lang="ja-JP" altLang="en-US" sz="3200" dirty="0" smtClean="0">
                <a:solidFill>
                  <a:srgbClr val="000000"/>
                </a:solidFill>
              </a:rPr>
              <a:t>を判断できない</a:t>
            </a:r>
            <a:endParaRPr lang="en-US" altLang="ja-JP" sz="3200" dirty="0" smtClean="0">
              <a:solidFill>
                <a:srgbClr val="000000"/>
              </a:solidFill>
            </a:endParaRPr>
          </a:p>
        </p:txBody>
      </p:sp>
      <p:sp>
        <p:nvSpPr>
          <p:cNvPr id="2" name="正方形/長方形 1"/>
          <p:cNvSpPr/>
          <p:nvPr/>
        </p:nvSpPr>
        <p:spPr>
          <a:xfrm>
            <a:off x="6395735" y="6513835"/>
            <a:ext cx="1980906" cy="253916"/>
          </a:xfrm>
          <a:prstGeom prst="rect">
            <a:avLst/>
          </a:prstGeom>
        </p:spPr>
        <p:txBody>
          <a:bodyPr wrap="none">
            <a:spAutoFit/>
          </a:bodyPr>
          <a:lstStyle/>
          <a:p>
            <a:pPr algn="r"/>
            <a:r>
              <a:rPr lang="en-US" altLang="ja-JP" sz="1050" dirty="0"/>
              <a:t>http://</a:t>
            </a:r>
            <a:r>
              <a:rPr lang="en-US" altLang="ja-JP" sz="1050" dirty="0" err="1"/>
              <a:t>irasuton.blogspot.jp</a:t>
            </a:r>
            <a:r>
              <a:rPr lang="en-US" altLang="ja-JP" sz="1050" dirty="0"/>
              <a:t>/</a:t>
            </a:r>
            <a:endParaRPr lang="ja-JP" altLang="en-US" sz="1050" dirty="0"/>
          </a:p>
        </p:txBody>
      </p:sp>
      <p:sp>
        <p:nvSpPr>
          <p:cNvPr id="22" name="角丸四角形 21"/>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最終発表に向けて</a:t>
            </a:r>
            <a:endParaRPr lang="en-US" altLang="ja-JP" sz="2800" dirty="0">
              <a:solidFill>
                <a:srgbClr val="09213B"/>
              </a:solidFill>
            </a:endParaRPr>
          </a:p>
        </p:txBody>
      </p:sp>
      <p:sp>
        <p:nvSpPr>
          <p:cNvPr id="14" name="テキスト ボックス 13"/>
          <p:cNvSpPr txBox="1"/>
          <p:nvPr/>
        </p:nvSpPr>
        <p:spPr>
          <a:xfrm>
            <a:off x="770237" y="1550214"/>
            <a:ext cx="2364750" cy="707886"/>
          </a:xfrm>
          <a:prstGeom prst="rect">
            <a:avLst/>
          </a:prstGeom>
          <a:noFill/>
        </p:spPr>
        <p:txBody>
          <a:bodyPr wrap="none" rtlCol="0">
            <a:spAutoFit/>
          </a:bodyPr>
          <a:lstStyle/>
          <a:p>
            <a:r>
              <a:rPr kumimoji="1" lang="ja-JP" altLang="en-US" sz="4000" dirty="0" smtClean="0"/>
              <a:t>実際</a:t>
            </a:r>
            <a:r>
              <a:rPr kumimoji="1" lang="ja-JP" altLang="en-US" sz="3600" dirty="0" smtClean="0"/>
              <a:t>は・・・</a:t>
            </a:r>
            <a:endParaRPr kumimoji="1" lang="ja-JP" altLang="en-US" sz="3600" dirty="0"/>
          </a:p>
        </p:txBody>
      </p:sp>
    </p:spTree>
    <p:extLst>
      <p:ext uri="{BB962C8B-B14F-4D97-AF65-F5344CB8AC3E}">
        <p14:creationId xmlns:p14="http://schemas.microsoft.com/office/powerpoint/2010/main" val="2508917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t>3</a:t>
            </a:fld>
            <a:endParaRPr kumimoji="1" lang="ja-JP" altLang="en-US"/>
          </a:p>
        </p:txBody>
      </p:sp>
      <p:pic>
        <p:nvPicPr>
          <p:cNvPr id="19" name="図 18" descr="買い物弱者.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2907" y="482990"/>
            <a:ext cx="6944341" cy="5792680"/>
          </a:xfrm>
          <a:prstGeom prst="rect">
            <a:avLst/>
          </a:prstGeom>
        </p:spPr>
      </p:pic>
      <p:sp>
        <p:nvSpPr>
          <p:cNvPr id="16" name="正方形/長方形 15"/>
          <p:cNvSpPr/>
          <p:nvPr/>
        </p:nvSpPr>
        <p:spPr>
          <a:xfrm>
            <a:off x="459396" y="2332403"/>
            <a:ext cx="8429110" cy="2092881"/>
          </a:xfrm>
          <a:prstGeom prst="rect">
            <a:avLst/>
          </a:prstGeom>
          <a:noFill/>
          <a:ln>
            <a:noFill/>
          </a:ln>
        </p:spPr>
        <p:txBody>
          <a:bodyPr wrap="none" lIns="91440" tIns="45720" rIns="91440" bIns="45720">
            <a:spAutoFit/>
          </a:bodyPr>
          <a:lstStyle/>
          <a:p>
            <a:pPr algn="ctr"/>
            <a:r>
              <a:rPr lang="ja-JP" altLang="en-US" sz="13000" b="1" dirty="0" smtClean="0">
                <a:ln w="28575" cmpd="sng">
                  <a:solidFill>
                    <a:schemeClr val="bg2">
                      <a:lumMod val="25000"/>
                    </a:schemeClr>
                  </a:solidFill>
                  <a:prstDash val="solid"/>
                </a:ln>
                <a:solidFill>
                  <a:schemeClr val="accent2">
                    <a:lumMod val="75000"/>
                  </a:schemeClr>
                </a:solidFill>
              </a:rPr>
              <a:t>買い物弱者</a:t>
            </a:r>
            <a:endParaRPr lang="ja-JP" altLang="en-US" sz="13000" b="1" dirty="0">
              <a:ln w="28575" cmpd="sng">
                <a:solidFill>
                  <a:schemeClr val="bg2">
                    <a:lumMod val="25000"/>
                  </a:schemeClr>
                </a:solidFill>
                <a:prstDash val="solid"/>
              </a:ln>
              <a:solidFill>
                <a:schemeClr val="accent2">
                  <a:lumMod val="75000"/>
                </a:schemeClr>
              </a:solidFill>
            </a:endParaRPr>
          </a:p>
        </p:txBody>
      </p:sp>
      <p:sp>
        <p:nvSpPr>
          <p:cNvPr id="20" name="テキスト ボックス 19"/>
          <p:cNvSpPr txBox="1"/>
          <p:nvPr/>
        </p:nvSpPr>
        <p:spPr>
          <a:xfrm>
            <a:off x="2804158" y="6513835"/>
            <a:ext cx="5592979" cy="253916"/>
          </a:xfrm>
          <a:prstGeom prst="rect">
            <a:avLst/>
          </a:prstGeom>
          <a:noFill/>
        </p:spPr>
        <p:txBody>
          <a:bodyPr wrap="none" rtlCol="0">
            <a:spAutoFit/>
          </a:bodyPr>
          <a:lstStyle/>
          <a:p>
            <a:pPr algn="r"/>
            <a:r>
              <a:rPr lang="en-US" altLang="ja-JP" sz="1050" dirty="0"/>
              <a:t>http://</a:t>
            </a:r>
            <a:r>
              <a:rPr lang="en-US" altLang="ja-JP" sz="1050" dirty="0" err="1"/>
              <a:t>www.fukushi-sweden.net</a:t>
            </a:r>
            <a:r>
              <a:rPr lang="en-US" altLang="ja-JP" sz="1050" dirty="0"/>
              <a:t>/welfare/</a:t>
            </a:r>
            <a:r>
              <a:rPr lang="en-US" altLang="ja-JP" sz="1050" dirty="0" err="1"/>
              <a:t>fukusi.joho</a:t>
            </a:r>
            <a:r>
              <a:rPr lang="en-US" altLang="ja-JP" sz="1050" dirty="0"/>
              <a:t>/2009/fukyotofukushi.0901.</a:t>
            </a:r>
            <a:r>
              <a:rPr lang="en-US" altLang="ja-JP" sz="1050" dirty="0" smtClean="0"/>
              <a:t>html</a:t>
            </a:r>
            <a:endParaRPr kumimoji="1" lang="ja-JP" altLang="en-US" sz="1050" dirty="0"/>
          </a:p>
        </p:txBody>
      </p:sp>
    </p:spTree>
    <p:extLst>
      <p:ext uri="{BB962C8B-B14F-4D97-AF65-F5344CB8AC3E}">
        <p14:creationId xmlns:p14="http://schemas.microsoft.com/office/powerpoint/2010/main" val="199536060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458967" y="3342524"/>
            <a:ext cx="3840480" cy="1729509"/>
          </a:xfrm>
          <a:noFill/>
          <a:ln w="38100" cmpd="sng"/>
        </p:spPr>
        <p:style>
          <a:lnRef idx="2">
            <a:schemeClr val="accent2"/>
          </a:lnRef>
          <a:fillRef idx="1">
            <a:schemeClr val="lt1"/>
          </a:fillRef>
          <a:effectRef idx="0">
            <a:schemeClr val="accent2"/>
          </a:effectRef>
          <a:fontRef idx="minor">
            <a:schemeClr val="dk1"/>
          </a:fontRef>
        </p:style>
        <p:txBody>
          <a:bodyPr anchor="t">
            <a:normAutofit/>
          </a:bodyPr>
          <a:lstStyle/>
          <a:p>
            <a:pPr>
              <a:buClr>
                <a:schemeClr val="accent2">
                  <a:lumMod val="75000"/>
                </a:schemeClr>
              </a:buClr>
              <a:buFont typeface="Wingdings" charset="2"/>
              <a:buChar char="l"/>
            </a:pPr>
            <a:r>
              <a:rPr kumimoji="1" lang="ja-JP" altLang="en-US" sz="2400" dirty="0" smtClean="0"/>
              <a:t>カスミへのヒアリング</a:t>
            </a:r>
            <a:endParaRPr kumimoji="1" lang="en-US" altLang="ja-JP" sz="2400" dirty="0" smtClean="0"/>
          </a:p>
          <a:p>
            <a:pPr>
              <a:lnSpc>
                <a:spcPct val="70000"/>
              </a:lnSpc>
              <a:buClr>
                <a:schemeClr val="accent2">
                  <a:lumMod val="75000"/>
                </a:schemeClr>
              </a:buClr>
              <a:buFont typeface="Wingdings" charset="2"/>
              <a:buChar char="l"/>
            </a:pPr>
            <a:r>
              <a:rPr lang="ja-JP" altLang="en-US" sz="2400" dirty="0" smtClean="0"/>
              <a:t>利用者へのアンケート</a:t>
            </a:r>
            <a:endParaRPr lang="en-US" altLang="ja-JP" sz="2400" dirty="0"/>
          </a:p>
          <a:p>
            <a:pPr marL="349250" lvl="1" indent="0">
              <a:lnSpc>
                <a:spcPct val="70000"/>
              </a:lnSpc>
              <a:buClr>
                <a:schemeClr val="accent2">
                  <a:lumMod val="75000"/>
                </a:schemeClr>
              </a:buClr>
              <a:buNone/>
            </a:pPr>
            <a:r>
              <a:rPr kumimoji="1" lang="ja-JP" altLang="en-US" sz="2200" dirty="0" smtClean="0"/>
              <a:t>（予定）</a:t>
            </a:r>
            <a:endParaRPr kumimoji="1" lang="ja-JP" altLang="en-US" sz="2200" dirty="0"/>
          </a:p>
        </p:txBody>
      </p:sp>
      <p:sp>
        <p:nvSpPr>
          <p:cNvPr id="6" name="コンテンツ プレースホルダー 5"/>
          <p:cNvSpPr>
            <a:spLocks noGrp="1"/>
          </p:cNvSpPr>
          <p:nvPr>
            <p:ph sz="quarter" idx="4"/>
          </p:nvPr>
        </p:nvSpPr>
        <p:spPr>
          <a:xfrm>
            <a:off x="4909591" y="3321421"/>
            <a:ext cx="3840480" cy="1729510"/>
          </a:xfrm>
          <a:noFill/>
          <a:ln w="38100" cmpd="sng"/>
        </p:spPr>
        <p:style>
          <a:lnRef idx="2">
            <a:schemeClr val="accent3"/>
          </a:lnRef>
          <a:fillRef idx="1">
            <a:schemeClr val="lt1"/>
          </a:fillRef>
          <a:effectRef idx="0">
            <a:schemeClr val="accent3"/>
          </a:effectRef>
          <a:fontRef idx="minor">
            <a:schemeClr val="dk1"/>
          </a:fontRef>
        </p:style>
        <p:txBody>
          <a:bodyPr>
            <a:normAutofit/>
          </a:bodyPr>
          <a:lstStyle/>
          <a:p>
            <a:pPr defTabSz="457200">
              <a:buClr>
                <a:schemeClr val="accent4">
                  <a:lumMod val="75000"/>
                </a:schemeClr>
              </a:buClr>
              <a:buFont typeface="Wingdings" charset="2"/>
              <a:buChar char="l"/>
            </a:pPr>
            <a:r>
              <a:rPr lang="ja-JP" altLang="en-US" sz="2400" dirty="0">
                <a:solidFill>
                  <a:srgbClr val="09213B"/>
                </a:solidFill>
              </a:rPr>
              <a:t>イオンモールつくば店へのヒアリング</a:t>
            </a:r>
            <a:endParaRPr lang="en-US" altLang="ja-JP" sz="2400" dirty="0">
              <a:solidFill>
                <a:srgbClr val="09213B"/>
              </a:solidFill>
            </a:endParaRPr>
          </a:p>
          <a:p>
            <a:pPr defTabSz="457200">
              <a:lnSpc>
                <a:spcPct val="70000"/>
              </a:lnSpc>
              <a:buClr>
                <a:schemeClr val="accent4">
                  <a:lumMod val="75000"/>
                </a:schemeClr>
              </a:buClr>
              <a:buFont typeface="Wingdings" charset="2"/>
              <a:buChar char="l"/>
            </a:pPr>
            <a:r>
              <a:rPr lang="ja-JP" altLang="en-US" sz="2400" dirty="0">
                <a:solidFill>
                  <a:srgbClr val="09213B"/>
                </a:solidFill>
              </a:rPr>
              <a:t>利用者への</a:t>
            </a:r>
            <a:r>
              <a:rPr lang="ja-JP" altLang="en-US" sz="2400" dirty="0" smtClean="0">
                <a:solidFill>
                  <a:srgbClr val="09213B"/>
                </a:solidFill>
              </a:rPr>
              <a:t>アンケート</a:t>
            </a:r>
            <a:r>
              <a:rPr lang="en-US" altLang="ja-JP" sz="2400" dirty="0">
                <a:solidFill>
                  <a:srgbClr val="09213B"/>
                </a:solidFill>
              </a:rPr>
              <a:t>	</a:t>
            </a:r>
            <a:endParaRPr lang="en-US" altLang="ja-JP" sz="2400" dirty="0" smtClean="0">
              <a:solidFill>
                <a:srgbClr val="09213B"/>
              </a:solidFill>
            </a:endParaRPr>
          </a:p>
          <a:p>
            <a:pPr marL="336550" lvl="1" indent="0" defTabSz="457200">
              <a:lnSpc>
                <a:spcPct val="70000"/>
              </a:lnSpc>
              <a:buClr>
                <a:srgbClr val="2C7C9F"/>
              </a:buClr>
              <a:buNone/>
            </a:pPr>
            <a:r>
              <a:rPr lang="ja-JP" altLang="en-US" sz="2200" dirty="0" smtClean="0">
                <a:solidFill>
                  <a:srgbClr val="09213B"/>
                </a:solidFill>
              </a:rPr>
              <a:t>（予定）</a:t>
            </a:r>
            <a:endParaRPr lang="ja-JP" altLang="en-US" sz="2200" dirty="0">
              <a:solidFill>
                <a:srgbClr val="09213B"/>
              </a:solidFill>
            </a:endParaRPr>
          </a:p>
        </p:txBody>
      </p:sp>
      <p:sp>
        <p:nvSpPr>
          <p:cNvPr id="7" name="スライド番号プレースホルダー 6"/>
          <p:cNvSpPr>
            <a:spLocks noGrp="1"/>
          </p:cNvSpPr>
          <p:nvPr>
            <p:ph type="sldNum" sz="quarter" idx="12"/>
          </p:nvPr>
        </p:nvSpPr>
        <p:spPr/>
        <p:txBody>
          <a:bodyPr/>
          <a:lstStyle/>
          <a:p>
            <a:fld id="{A13288EF-2DF8-994A-B9DC-EADBBF17AE65}" type="slidenum">
              <a:rPr kumimoji="1" lang="ja-JP" altLang="en-US" smtClean="0"/>
              <a:t>30</a:t>
            </a:fld>
            <a:endParaRPr kumimoji="1" lang="ja-JP" altLang="en-US"/>
          </a:p>
        </p:txBody>
      </p:sp>
      <p:sp>
        <p:nvSpPr>
          <p:cNvPr id="17" name="角丸四角形 16"/>
          <p:cNvSpPr/>
          <p:nvPr/>
        </p:nvSpPr>
        <p:spPr>
          <a:xfrm>
            <a:off x="1157368" y="2664853"/>
            <a:ext cx="2534195" cy="522514"/>
          </a:xfrm>
          <a:prstGeom prst="roundRect">
            <a:avLst/>
          </a:prstGeom>
          <a:solidFill>
            <a:schemeClr val="accent2">
              <a:lumMod val="20000"/>
              <a:lumOff val="80000"/>
            </a:schemeClr>
          </a:solidFill>
          <a:ln w="57150" cmpd="thinThick"/>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ja-JP" altLang="en-US" sz="2400" dirty="0">
                <a:solidFill>
                  <a:schemeClr val="accent2">
                    <a:lumMod val="50000"/>
                  </a:schemeClr>
                </a:solidFill>
              </a:rPr>
              <a:t>移動販売</a:t>
            </a:r>
          </a:p>
        </p:txBody>
      </p:sp>
      <p:sp>
        <p:nvSpPr>
          <p:cNvPr id="20" name="角丸四角形 19"/>
          <p:cNvSpPr/>
          <p:nvPr/>
        </p:nvSpPr>
        <p:spPr>
          <a:xfrm>
            <a:off x="5586595" y="2664853"/>
            <a:ext cx="2534195" cy="522514"/>
          </a:xfrm>
          <a:prstGeom prst="roundRect">
            <a:avLst/>
          </a:prstGeom>
          <a:solidFill>
            <a:schemeClr val="accent3">
              <a:lumMod val="20000"/>
              <a:lumOff val="80000"/>
            </a:schemeClr>
          </a:solidFill>
          <a:ln w="57150" cmpd="thinThick"/>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ja-JP" altLang="en-US" sz="2400" dirty="0" smtClean="0">
                <a:solidFill>
                  <a:schemeClr val="accent4">
                    <a:lumMod val="50000"/>
                  </a:schemeClr>
                </a:solidFill>
              </a:rPr>
              <a:t>無料送迎バス</a:t>
            </a:r>
            <a:endParaRPr lang="ja-JP" altLang="en-US" sz="2400" dirty="0">
              <a:solidFill>
                <a:schemeClr val="accent4">
                  <a:lumMod val="50000"/>
                </a:schemeClr>
              </a:solidFill>
            </a:endParaRPr>
          </a:p>
        </p:txBody>
      </p:sp>
      <p:sp>
        <p:nvSpPr>
          <p:cNvPr id="21" name="角丸四角形 20"/>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600" dirty="0" smtClean="0">
                <a:solidFill>
                  <a:srgbClr val="000000"/>
                </a:solidFill>
              </a:rPr>
              <a:t>茎崎地区での</a:t>
            </a:r>
            <a:endParaRPr lang="en-US" altLang="ja-JP" sz="2600" dirty="0" smtClean="0">
              <a:solidFill>
                <a:srgbClr val="000000"/>
              </a:solidFill>
            </a:endParaRPr>
          </a:p>
          <a:p>
            <a:pPr algn="ctr"/>
            <a:r>
              <a:rPr lang="ja-JP" altLang="en-US" sz="2600" dirty="0" smtClean="0">
                <a:solidFill>
                  <a:srgbClr val="000000"/>
                </a:solidFill>
              </a:rPr>
              <a:t>買い物支援の評価</a:t>
            </a:r>
            <a:endParaRPr lang="en-US" altLang="ja-JP" sz="2600" dirty="0" smtClean="0">
              <a:solidFill>
                <a:srgbClr val="000000"/>
              </a:solidFill>
            </a:endParaRPr>
          </a:p>
        </p:txBody>
      </p:sp>
      <p:sp>
        <p:nvSpPr>
          <p:cNvPr id="22" name="角丸四角形 21"/>
          <p:cNvSpPr/>
          <p:nvPr/>
        </p:nvSpPr>
        <p:spPr>
          <a:xfrm>
            <a:off x="762397" y="1484026"/>
            <a:ext cx="7358393" cy="1076986"/>
          </a:xfrm>
          <a:prstGeom prst="roundRect">
            <a:avLst/>
          </a:prstGeom>
          <a:noFill/>
          <a:ln w="57150" cmpd="thinThick">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Clr>
                <a:schemeClr val="accent1">
                  <a:lumMod val="60000"/>
                  <a:lumOff val="40000"/>
                </a:schemeClr>
              </a:buClr>
              <a:buFont typeface="Wingdings" charset="2"/>
              <a:buChar char="l"/>
            </a:pPr>
            <a:r>
              <a:rPr lang="ja-JP" altLang="en-US" sz="2400" dirty="0" smtClean="0">
                <a:solidFill>
                  <a:srgbClr val="000000"/>
                </a:solidFill>
              </a:rPr>
              <a:t>移動販売導入前のアンケート「不便している」の声</a:t>
            </a:r>
            <a:endParaRPr lang="en-US" altLang="ja-JP" sz="2400" dirty="0" smtClean="0">
              <a:solidFill>
                <a:srgbClr val="000000"/>
              </a:solidFill>
            </a:endParaRPr>
          </a:p>
          <a:p>
            <a:pPr marL="342900" indent="-342900">
              <a:buClr>
                <a:schemeClr val="accent1">
                  <a:lumMod val="60000"/>
                  <a:lumOff val="40000"/>
                </a:schemeClr>
              </a:buClr>
              <a:buFont typeface="Wingdings" charset="2"/>
              <a:buChar char="l"/>
            </a:pPr>
            <a:r>
              <a:rPr kumimoji="1" lang="ja-JP" altLang="en-US" sz="2400" dirty="0" smtClean="0">
                <a:solidFill>
                  <a:srgbClr val="000000"/>
                </a:solidFill>
              </a:rPr>
              <a:t>導入されてからの評価なし</a:t>
            </a:r>
            <a:endParaRPr kumimoji="1" lang="ja-JP" altLang="en-US" sz="2400" dirty="0">
              <a:solidFill>
                <a:srgbClr val="000000"/>
              </a:solidFill>
            </a:endParaRPr>
          </a:p>
        </p:txBody>
      </p:sp>
      <p:grpSp>
        <p:nvGrpSpPr>
          <p:cNvPr id="24" name="図形グループ 23"/>
          <p:cNvGrpSpPr/>
          <p:nvPr/>
        </p:nvGrpSpPr>
        <p:grpSpPr>
          <a:xfrm>
            <a:off x="237188" y="280910"/>
            <a:ext cx="3933430" cy="1067842"/>
            <a:chOff x="-607707" y="883777"/>
            <a:chExt cx="3933430" cy="1067842"/>
          </a:xfrm>
        </p:grpSpPr>
        <p:sp>
          <p:nvSpPr>
            <p:cNvPr id="25" name="ホームベース 24"/>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6" name="ホームベース 25"/>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27" name="ホームベース 26"/>
            <p:cNvSpPr/>
            <p:nvPr/>
          </p:nvSpPr>
          <p:spPr>
            <a:xfrm>
              <a:off x="2612836" y="883777"/>
              <a:ext cx="712887"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28" name="ホームベース 27"/>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29" name="ホームベース 28"/>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0" name="ホームベース 29"/>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1" name="ホームベース 30"/>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grpSp>
        <p:nvGrpSpPr>
          <p:cNvPr id="3" name="図形グループ 2"/>
          <p:cNvGrpSpPr/>
          <p:nvPr/>
        </p:nvGrpSpPr>
        <p:grpSpPr>
          <a:xfrm>
            <a:off x="889300" y="5173050"/>
            <a:ext cx="7008606" cy="1539004"/>
            <a:chOff x="889300" y="5173050"/>
            <a:chExt cx="7008606" cy="1539004"/>
          </a:xfrm>
        </p:grpSpPr>
        <p:sp>
          <p:nvSpPr>
            <p:cNvPr id="23" name="右矢印 22"/>
            <p:cNvSpPr/>
            <p:nvPr/>
          </p:nvSpPr>
          <p:spPr>
            <a:xfrm>
              <a:off x="889300" y="5173050"/>
              <a:ext cx="536135" cy="1539004"/>
            </a:xfrm>
            <a:prstGeom prst="rightArrow">
              <a:avLst>
                <a:gd name="adj1" fmla="val 65442"/>
                <a:gd name="adj2" fmla="val 60319"/>
              </a:avLst>
            </a:prstGeom>
            <a:gradFill>
              <a:lin ang="10800000" scaled="0"/>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 name="角丸四角形 1"/>
            <p:cNvSpPr/>
            <p:nvPr/>
          </p:nvSpPr>
          <p:spPr>
            <a:xfrm>
              <a:off x="1705340" y="5284299"/>
              <a:ext cx="6192566" cy="1356494"/>
            </a:xfrm>
            <a:prstGeom prst="roundRect">
              <a:avLst/>
            </a:prstGeom>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lnSpc>
                  <a:spcPct val="90000"/>
                </a:lnSpc>
                <a:buClr>
                  <a:schemeClr val="accent5"/>
                </a:buClr>
              </a:pPr>
              <a:r>
                <a:rPr lang="ja-JP" altLang="en-US" sz="2800" dirty="0" smtClean="0">
                  <a:solidFill>
                    <a:srgbClr val="000000"/>
                  </a:solidFill>
                </a:rPr>
                <a:t>どれ</a:t>
              </a:r>
              <a:r>
                <a:rPr lang="ja-JP" altLang="en-US" sz="2800" dirty="0">
                  <a:solidFill>
                    <a:srgbClr val="000000"/>
                  </a:solidFill>
                </a:rPr>
                <a:t>だけ支援ができているか？</a:t>
              </a:r>
              <a:endParaRPr lang="en-US" altLang="ja-JP" sz="2800" dirty="0">
                <a:solidFill>
                  <a:srgbClr val="000000"/>
                </a:solidFill>
              </a:endParaRPr>
            </a:p>
            <a:p>
              <a:pPr algn="ctr">
                <a:buClr>
                  <a:schemeClr val="accent5"/>
                </a:buClr>
              </a:pPr>
              <a:r>
                <a:rPr lang="ja-JP" altLang="en-US" sz="2800" dirty="0">
                  <a:solidFill>
                    <a:srgbClr val="000000"/>
                  </a:solidFill>
                </a:rPr>
                <a:t>事業として今後もやっていくのか？</a:t>
              </a:r>
              <a:endParaRPr lang="en-US" altLang="ja-JP" sz="2800" dirty="0">
                <a:solidFill>
                  <a:srgbClr val="000000"/>
                </a:solidFill>
              </a:endParaRPr>
            </a:p>
          </p:txBody>
        </p:sp>
      </p:grpSp>
    </p:spTree>
    <p:extLst>
      <p:ext uri="{BB962C8B-B14F-4D97-AF65-F5344CB8AC3E}">
        <p14:creationId xmlns:p14="http://schemas.microsoft.com/office/powerpoint/2010/main" val="3933192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31</a:t>
            </a:fld>
            <a:endParaRPr kumimoji="1" lang="ja-JP" altLang="en-US" dirty="0"/>
          </a:p>
        </p:txBody>
      </p:sp>
      <p:grpSp>
        <p:nvGrpSpPr>
          <p:cNvPr id="5" name="図形グループ 4"/>
          <p:cNvGrpSpPr/>
          <p:nvPr/>
        </p:nvGrpSpPr>
        <p:grpSpPr>
          <a:xfrm>
            <a:off x="237188" y="280910"/>
            <a:ext cx="3933430" cy="1067842"/>
            <a:chOff x="-607707" y="883777"/>
            <a:chExt cx="3933430" cy="1067842"/>
          </a:xfrm>
        </p:grpSpPr>
        <p:sp>
          <p:nvSpPr>
            <p:cNvPr id="6" name="ホームベース 5"/>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7" name="ホームベース 6"/>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8" name="ホームベース 7"/>
            <p:cNvSpPr/>
            <p:nvPr/>
          </p:nvSpPr>
          <p:spPr>
            <a:xfrm>
              <a:off x="2612836" y="883777"/>
              <a:ext cx="712887"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9" name="ホームベース 8"/>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0" name="ホームベース 9"/>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11" name="ホームベース 10"/>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12" name="ホームベース 11"/>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grpSp>
        <p:nvGrpSpPr>
          <p:cNvPr id="3" name="図形グループ 2"/>
          <p:cNvGrpSpPr/>
          <p:nvPr/>
        </p:nvGrpSpPr>
        <p:grpSpPr>
          <a:xfrm>
            <a:off x="5007733" y="2534024"/>
            <a:ext cx="3963003" cy="927994"/>
            <a:chOff x="5007733" y="2534024"/>
            <a:chExt cx="3963003" cy="927994"/>
          </a:xfrm>
        </p:grpSpPr>
        <p:sp>
          <p:nvSpPr>
            <p:cNvPr id="14" name="右矢印 13"/>
            <p:cNvSpPr/>
            <p:nvPr/>
          </p:nvSpPr>
          <p:spPr>
            <a:xfrm>
              <a:off x="5007733" y="2771942"/>
              <a:ext cx="611710" cy="588818"/>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6" name="角丸四角形 15"/>
            <p:cNvSpPr/>
            <p:nvPr/>
          </p:nvSpPr>
          <p:spPr>
            <a:xfrm>
              <a:off x="5697674" y="2534024"/>
              <a:ext cx="3273062" cy="927994"/>
            </a:xfrm>
            <a:prstGeom prst="roundRect">
              <a:avLst/>
            </a:prstGeom>
            <a:solidFill>
              <a:schemeClr val="accent5">
                <a:lumMod val="20000"/>
                <a:lumOff val="80000"/>
              </a:schemeClr>
            </a:solidFill>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smtClean="0">
                  <a:solidFill>
                    <a:schemeClr val="tx1"/>
                  </a:solidFill>
                </a:rPr>
                <a:t>地区全体で撤退？</a:t>
              </a:r>
              <a:endParaRPr kumimoji="1" lang="ja-JP" altLang="en-US" sz="2800" dirty="0">
                <a:solidFill>
                  <a:schemeClr val="tx1"/>
                </a:solidFill>
              </a:endParaRPr>
            </a:p>
          </p:txBody>
        </p:sp>
      </p:grpSp>
      <p:grpSp>
        <p:nvGrpSpPr>
          <p:cNvPr id="17" name="図形グループ 16"/>
          <p:cNvGrpSpPr/>
          <p:nvPr/>
        </p:nvGrpSpPr>
        <p:grpSpPr>
          <a:xfrm>
            <a:off x="5007733" y="4093387"/>
            <a:ext cx="3963003" cy="912419"/>
            <a:chOff x="5007733" y="4093387"/>
            <a:chExt cx="3963003" cy="912419"/>
          </a:xfrm>
        </p:grpSpPr>
        <p:sp>
          <p:nvSpPr>
            <p:cNvPr id="15" name="右矢印 14"/>
            <p:cNvSpPr/>
            <p:nvPr/>
          </p:nvSpPr>
          <p:spPr>
            <a:xfrm>
              <a:off x="5007733" y="4281387"/>
              <a:ext cx="611710" cy="588818"/>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8" name="角丸四角形 17"/>
            <p:cNvSpPr/>
            <p:nvPr/>
          </p:nvSpPr>
          <p:spPr>
            <a:xfrm>
              <a:off x="5697674" y="4093387"/>
              <a:ext cx="3273062" cy="912419"/>
            </a:xfrm>
            <a:prstGeom prst="roundRect">
              <a:avLst/>
            </a:prstGeom>
            <a:solidFill>
              <a:srgbClr val="FFE6D3"/>
            </a:solidFill>
            <a:ln w="57150" cmpd="thinThick"/>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smtClean="0">
                  <a:solidFill>
                    <a:schemeClr val="tx1"/>
                  </a:solidFill>
                </a:rPr>
                <a:t>現状維持？</a:t>
              </a:r>
              <a:endParaRPr kumimoji="1" lang="ja-JP" altLang="en-US" sz="2800" dirty="0">
                <a:solidFill>
                  <a:schemeClr val="tx1"/>
                </a:solidFill>
              </a:endParaRPr>
            </a:p>
          </p:txBody>
        </p:sp>
      </p:grpSp>
      <p:pic>
        <p:nvPicPr>
          <p:cNvPr id="19" name="図 18" descr="茎崎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188" y="2227197"/>
            <a:ext cx="3433152" cy="2574864"/>
          </a:xfrm>
          <a:prstGeom prst="rect">
            <a:avLst/>
          </a:prstGeom>
        </p:spPr>
      </p:pic>
      <p:sp>
        <p:nvSpPr>
          <p:cNvPr id="20" name="テキスト ボックス 19"/>
          <p:cNvSpPr txBox="1"/>
          <p:nvPr/>
        </p:nvSpPr>
        <p:spPr>
          <a:xfrm>
            <a:off x="237188" y="4887070"/>
            <a:ext cx="2339102" cy="461665"/>
          </a:xfrm>
          <a:prstGeom prst="rect">
            <a:avLst/>
          </a:prstGeom>
          <a:noFill/>
        </p:spPr>
        <p:txBody>
          <a:bodyPr wrap="none" rtlCol="0">
            <a:spAutoFit/>
          </a:bodyPr>
          <a:lstStyle/>
          <a:p>
            <a:pPr algn="ctr"/>
            <a:r>
              <a:rPr kumimoji="1" lang="ja-JP" altLang="en-US" sz="2400" dirty="0" smtClean="0"/>
              <a:t>茎崎地区の団地</a:t>
            </a:r>
            <a:endParaRPr kumimoji="1" lang="en-US" altLang="ja-JP" sz="2400" dirty="0" smtClean="0"/>
          </a:p>
        </p:txBody>
      </p:sp>
      <p:pic>
        <p:nvPicPr>
          <p:cNvPr id="25" name="図 24" descr="考えるおじさん.jpg"/>
          <p:cNvPicPr>
            <a:picLocks noChangeAspect="1"/>
          </p:cNvPicPr>
          <p:nvPr/>
        </p:nvPicPr>
        <p:blipFill>
          <a:blip r:embed="rId3">
            <a:extLst>
              <a:ext uri="{BEBA8EAE-BF5A-486C-A8C5-ECC9F3942E4B}">
                <a14:imgProps xmlns:a14="http://schemas.microsoft.com/office/drawing/2010/main">
                  <a14:imgLayer r:embed="rId4">
                    <a14:imgEffect>
                      <a14:backgroundRemoval t="0" b="100000" l="1596" r="94149">
                        <a14:foregroundMark x1="94149" y1="89925" x2="94149" y2="89925"/>
                      </a14:backgroundRemoval>
                    </a14:imgEffect>
                  </a14:imgLayer>
                </a14:imgProps>
              </a:ext>
              <a:ext uri="{28A0092B-C50C-407E-A947-70E740481C1C}">
                <a14:useLocalDpi xmlns:a14="http://schemas.microsoft.com/office/drawing/2010/main"/>
              </a:ext>
            </a:extLst>
          </a:blip>
          <a:stretch>
            <a:fillRect/>
          </a:stretch>
        </p:blipFill>
        <p:spPr>
          <a:xfrm>
            <a:off x="3491078" y="2949658"/>
            <a:ext cx="1359080" cy="1937412"/>
          </a:xfrm>
          <a:prstGeom prst="rect">
            <a:avLst/>
          </a:prstGeom>
        </p:spPr>
      </p:pic>
      <p:sp>
        <p:nvSpPr>
          <p:cNvPr id="26" name="円形吹き出し 25"/>
          <p:cNvSpPr/>
          <p:nvPr/>
        </p:nvSpPr>
        <p:spPr>
          <a:xfrm flipH="1">
            <a:off x="1001069" y="1911394"/>
            <a:ext cx="3150441" cy="877455"/>
          </a:xfrm>
          <a:prstGeom prst="wedgeEllipseCallout">
            <a:avLst>
              <a:gd name="adj1" fmla="val -33363"/>
              <a:gd name="adj2" fmla="val 97744"/>
            </a:avLst>
          </a:prstGeom>
          <a:ln w="28575" cmpd="sng"/>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000000"/>
                </a:solidFill>
              </a:rPr>
              <a:t>少子高齢化</a:t>
            </a:r>
            <a:endParaRPr kumimoji="1" lang="en-US" altLang="ja-JP" sz="2400" dirty="0" smtClean="0">
              <a:solidFill>
                <a:srgbClr val="000000"/>
              </a:solidFill>
            </a:endParaRPr>
          </a:p>
          <a:p>
            <a:pPr algn="ctr"/>
            <a:r>
              <a:rPr kumimoji="1" lang="ja-JP" altLang="en-US" sz="2400" dirty="0" smtClean="0">
                <a:solidFill>
                  <a:srgbClr val="000000"/>
                </a:solidFill>
              </a:rPr>
              <a:t>進行するし</a:t>
            </a:r>
            <a:r>
              <a:rPr kumimoji="1" lang="en-US" altLang="ja-JP" sz="2400" dirty="0" smtClean="0">
                <a:solidFill>
                  <a:srgbClr val="000000"/>
                </a:solidFill>
              </a:rPr>
              <a:t>…</a:t>
            </a:r>
            <a:endParaRPr kumimoji="1" lang="ja-JP" altLang="en-US" sz="2400" dirty="0">
              <a:solidFill>
                <a:srgbClr val="000000"/>
              </a:solidFill>
            </a:endParaRPr>
          </a:p>
        </p:txBody>
      </p:sp>
      <p:sp>
        <p:nvSpPr>
          <p:cNvPr id="27" name="円形吹き出し 26"/>
          <p:cNvSpPr/>
          <p:nvPr/>
        </p:nvSpPr>
        <p:spPr>
          <a:xfrm flipH="1">
            <a:off x="453720" y="5398213"/>
            <a:ext cx="4232987" cy="877455"/>
          </a:xfrm>
          <a:prstGeom prst="wedgeEllipseCallout">
            <a:avLst>
              <a:gd name="adj1" fmla="val -26374"/>
              <a:gd name="adj2" fmla="val -92317"/>
            </a:avLst>
          </a:prstGeom>
          <a:ln w="28575" cmpd="sng"/>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000000"/>
                </a:solidFill>
              </a:rPr>
              <a:t>でも、今のままでも</a:t>
            </a:r>
            <a:endParaRPr lang="en-US" altLang="ja-JP" sz="2400" dirty="0" smtClean="0">
              <a:solidFill>
                <a:srgbClr val="000000"/>
              </a:solidFill>
            </a:endParaRPr>
          </a:p>
          <a:p>
            <a:pPr algn="ctr"/>
            <a:r>
              <a:rPr lang="ja-JP" altLang="en-US" sz="2400" dirty="0" smtClean="0">
                <a:solidFill>
                  <a:srgbClr val="000000"/>
                </a:solidFill>
              </a:rPr>
              <a:t>なんとかなってるし</a:t>
            </a:r>
            <a:r>
              <a:rPr lang="en-US" altLang="ja-JP" sz="2400" dirty="0" smtClean="0">
                <a:solidFill>
                  <a:srgbClr val="000000"/>
                </a:solidFill>
              </a:rPr>
              <a:t>…</a:t>
            </a:r>
            <a:endParaRPr kumimoji="1" lang="ja-JP" altLang="en-US" sz="2400" dirty="0">
              <a:solidFill>
                <a:srgbClr val="000000"/>
              </a:solidFill>
            </a:endParaRPr>
          </a:p>
        </p:txBody>
      </p:sp>
      <p:sp>
        <p:nvSpPr>
          <p:cNvPr id="28" name="角丸四角形 27"/>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a:solidFill>
                  <a:srgbClr val="09213B"/>
                </a:solidFill>
              </a:rPr>
              <a:t>今後の茎崎地区</a:t>
            </a:r>
            <a:endParaRPr lang="en-US" altLang="ja-JP" sz="2800" dirty="0">
              <a:solidFill>
                <a:srgbClr val="09213B"/>
              </a:solidFill>
            </a:endParaRPr>
          </a:p>
        </p:txBody>
      </p:sp>
      <p:sp>
        <p:nvSpPr>
          <p:cNvPr id="29" name="テキスト ボックス 28"/>
          <p:cNvSpPr txBox="1"/>
          <p:nvPr/>
        </p:nvSpPr>
        <p:spPr>
          <a:xfrm>
            <a:off x="6351828" y="6581001"/>
            <a:ext cx="2037337" cy="276999"/>
          </a:xfrm>
          <a:prstGeom prst="rect">
            <a:avLst/>
          </a:prstGeom>
          <a:noFill/>
        </p:spPr>
        <p:txBody>
          <a:bodyPr wrap="none" rtlCol="0">
            <a:spAutoFit/>
          </a:bodyPr>
          <a:lstStyle/>
          <a:p>
            <a:pPr algn="r"/>
            <a:r>
              <a:rPr kumimoji="1" lang="en-US" altLang="ja-JP" sz="1200" dirty="0" smtClean="0"/>
              <a:t>2014</a:t>
            </a:r>
            <a:r>
              <a:rPr kumimoji="1" lang="ja-JP" altLang="en-US" sz="1200" dirty="0" smtClean="0"/>
              <a:t>年</a:t>
            </a:r>
            <a:r>
              <a:rPr lang="en-US" altLang="ja-JP" sz="1200" dirty="0" smtClean="0"/>
              <a:t>5</a:t>
            </a:r>
            <a:r>
              <a:rPr lang="ja-JP" altLang="en-US" sz="1200" dirty="0" smtClean="0"/>
              <a:t>月</a:t>
            </a:r>
            <a:r>
              <a:rPr kumimoji="1" lang="en-US" altLang="ja-JP" sz="1200" dirty="0" smtClean="0"/>
              <a:t>18</a:t>
            </a:r>
            <a:r>
              <a:rPr kumimoji="1" lang="ja-JP" altLang="en-US" sz="1200" dirty="0" smtClean="0"/>
              <a:t>日　班員撮影</a:t>
            </a:r>
            <a:endParaRPr kumimoji="1" lang="ja-JP" altLang="en-US" sz="1200" dirty="0"/>
          </a:p>
        </p:txBody>
      </p:sp>
    </p:spTree>
    <p:extLst>
      <p:ext uri="{BB962C8B-B14F-4D97-AF65-F5344CB8AC3E}">
        <p14:creationId xmlns:p14="http://schemas.microsoft.com/office/powerpoint/2010/main" val="1543661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コンテンツ プレースホルダー 27" descr="1111.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78603" y="4220812"/>
            <a:ext cx="4457577" cy="2407408"/>
          </a:xfrm>
        </p:spPr>
      </p:pic>
      <p:sp>
        <p:nvSpPr>
          <p:cNvPr id="2" name="タイトル 1"/>
          <p:cNvSpPr>
            <a:spLocks noGrp="1"/>
          </p:cNvSpPr>
          <p:nvPr>
            <p:ph type="title"/>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32</a:t>
            </a:fld>
            <a:endParaRPr kumimoji="1" lang="ja-JP" altLang="en-US" dirty="0"/>
          </a:p>
        </p:txBody>
      </p:sp>
      <p:grpSp>
        <p:nvGrpSpPr>
          <p:cNvPr id="5" name="図形グループ 4"/>
          <p:cNvGrpSpPr/>
          <p:nvPr/>
        </p:nvGrpSpPr>
        <p:grpSpPr>
          <a:xfrm>
            <a:off x="237188" y="280910"/>
            <a:ext cx="3933430" cy="1067842"/>
            <a:chOff x="-607707" y="883777"/>
            <a:chExt cx="3933430" cy="1067842"/>
          </a:xfrm>
        </p:grpSpPr>
        <p:sp>
          <p:nvSpPr>
            <p:cNvPr id="6" name="ホームベース 5"/>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7" name="ホームベース 6"/>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8" name="ホームベース 7"/>
            <p:cNvSpPr/>
            <p:nvPr/>
          </p:nvSpPr>
          <p:spPr>
            <a:xfrm>
              <a:off x="2612836" y="883777"/>
              <a:ext cx="712887"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9" name="ホームベース 8"/>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10" name="ホームベース 9"/>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11" name="ホームベース 10"/>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12" name="ホームベース 11"/>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grpSp>
        <p:nvGrpSpPr>
          <p:cNvPr id="25" name="図形グループ 24"/>
          <p:cNvGrpSpPr/>
          <p:nvPr/>
        </p:nvGrpSpPr>
        <p:grpSpPr>
          <a:xfrm>
            <a:off x="546829" y="1186649"/>
            <a:ext cx="6295325" cy="2097624"/>
            <a:chOff x="546829" y="1186649"/>
            <a:chExt cx="6295325" cy="2097624"/>
          </a:xfrm>
        </p:grpSpPr>
        <p:sp>
          <p:nvSpPr>
            <p:cNvPr id="16" name="角丸四角形 15"/>
            <p:cNvSpPr/>
            <p:nvPr/>
          </p:nvSpPr>
          <p:spPr>
            <a:xfrm>
              <a:off x="1499082" y="2491891"/>
              <a:ext cx="5343072" cy="572983"/>
            </a:xfrm>
            <a:prstGeom prst="roundRect">
              <a:avLst/>
            </a:prstGeom>
            <a:solidFill>
              <a:schemeClr val="accent3">
                <a:lumMod val="20000"/>
                <a:lumOff val="80000"/>
              </a:schemeClr>
            </a:solidFill>
            <a:ln w="57150" cmpd="thinThick"/>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smtClean="0">
                  <a:solidFill>
                    <a:srgbClr val="000000"/>
                  </a:solidFill>
                </a:rPr>
                <a:t>今は買い物に不便はしていない</a:t>
              </a:r>
              <a:endParaRPr kumimoji="1" lang="ja-JP" altLang="en-US" sz="2400" dirty="0">
                <a:solidFill>
                  <a:srgbClr val="000000"/>
                </a:solidFill>
              </a:endParaRPr>
            </a:p>
          </p:txBody>
        </p:sp>
        <p:pic>
          <p:nvPicPr>
            <p:cNvPr id="21" name="図 20"/>
            <p:cNvPicPr>
              <a:picLocks noChangeAspect="1"/>
            </p:cNvPicPr>
            <p:nvPr/>
          </p:nvPicPr>
          <p:blipFill>
            <a:blip r:embed="rId3">
              <a:extLst>
                <a:ext uri="{BEBA8EAE-BF5A-486C-A8C5-ECC9F3942E4B}">
                  <a14:imgProps xmlns:a14="http://schemas.microsoft.com/office/drawing/2010/main">
                    <a14:imgLayer r:embed="rId4">
                      <a14:imgEffect>
                        <a14:backgroundRemoval t="10000" b="96667" l="3030" r="96364"/>
                      </a14:imgEffect>
                    </a14:imgLayer>
                  </a14:imgProps>
                </a:ext>
              </a:extLst>
            </a:blip>
            <a:stretch>
              <a:fillRect/>
            </a:stretch>
          </p:blipFill>
          <p:spPr>
            <a:xfrm>
              <a:off x="546829" y="1186649"/>
              <a:ext cx="1442117" cy="2097624"/>
            </a:xfrm>
            <a:prstGeom prst="rect">
              <a:avLst/>
            </a:prstGeom>
          </p:spPr>
        </p:pic>
      </p:grpSp>
      <p:sp>
        <p:nvSpPr>
          <p:cNvPr id="19" name="角丸四角形 18"/>
          <p:cNvSpPr/>
          <p:nvPr/>
        </p:nvSpPr>
        <p:spPr>
          <a:xfrm>
            <a:off x="3433155" y="3471530"/>
            <a:ext cx="4636468" cy="573552"/>
          </a:xfrm>
          <a:prstGeom prst="roundRect">
            <a:avLst/>
          </a:prstGeom>
          <a:solidFill>
            <a:schemeClr val="accent2">
              <a:lumMod val="20000"/>
              <a:lumOff val="80000"/>
            </a:schemeClr>
          </a:solidFill>
          <a:ln w="57150" cmpd="thinThick"/>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solidFill>
                  <a:schemeClr val="tx1"/>
                </a:solidFill>
              </a:rPr>
              <a:t>将来は不便するはずだ</a:t>
            </a:r>
            <a:endParaRPr kumimoji="1" lang="ja-JP" altLang="en-US" sz="2400" dirty="0">
              <a:solidFill>
                <a:schemeClr val="tx1"/>
              </a:solidFill>
            </a:endParaRPr>
          </a:p>
        </p:txBody>
      </p:sp>
      <p:sp>
        <p:nvSpPr>
          <p:cNvPr id="29" name="正方形/長方形 28"/>
          <p:cNvSpPr/>
          <p:nvPr/>
        </p:nvSpPr>
        <p:spPr>
          <a:xfrm>
            <a:off x="2907096" y="6561070"/>
            <a:ext cx="1787669" cy="307777"/>
          </a:xfrm>
          <a:prstGeom prst="rect">
            <a:avLst/>
          </a:prstGeom>
        </p:spPr>
        <p:txBody>
          <a:bodyPr wrap="none">
            <a:spAutoFit/>
          </a:bodyPr>
          <a:lstStyle/>
          <a:p>
            <a:pPr algn="ctr"/>
            <a:r>
              <a:rPr lang="ja-JP" altLang="en-US" sz="1400" dirty="0" smtClean="0"/>
              <a:t>臼井地区</a:t>
            </a:r>
            <a:r>
              <a:rPr lang="ja-JP" altLang="en-US" sz="1050" dirty="0" smtClean="0"/>
              <a:t>　</a:t>
            </a:r>
            <a:r>
              <a:rPr lang="en-US" altLang="ja-JP" sz="1050" dirty="0" smtClean="0"/>
              <a:t>5</a:t>
            </a:r>
            <a:r>
              <a:rPr lang="ja-JP" altLang="en-US" sz="1050" dirty="0"/>
              <a:t>月</a:t>
            </a:r>
            <a:r>
              <a:rPr lang="en-US" altLang="ja-JP" sz="1050" dirty="0"/>
              <a:t>18</a:t>
            </a:r>
            <a:r>
              <a:rPr lang="ja-JP" altLang="en-US" sz="1050" dirty="0"/>
              <a:t>日撮影</a:t>
            </a:r>
          </a:p>
        </p:txBody>
      </p:sp>
      <p:pic>
        <p:nvPicPr>
          <p:cNvPr id="32" name="図 31"/>
          <p:cNvPicPr>
            <a:picLocks noChangeAspect="1"/>
          </p:cNvPicPr>
          <p:nvPr/>
        </p:nvPicPr>
        <p:blipFill>
          <a:blip r:embed="rId5">
            <a:extLst>
              <a:ext uri="{BEBA8EAE-BF5A-486C-A8C5-ECC9F3942E4B}">
                <a14:imgProps xmlns:a14="http://schemas.microsoft.com/office/drawing/2010/main">
                  <a14:imgLayer r:embed="rId6">
                    <a14:imgEffect>
                      <a14:backgroundRemoval t="0" b="95833" l="0" r="98788"/>
                    </a14:imgEffect>
                  </a14:imgLayer>
                </a14:imgProps>
              </a:ext>
            </a:extLst>
          </a:blip>
          <a:stretch>
            <a:fillRect/>
          </a:stretch>
        </p:blipFill>
        <p:spPr>
          <a:xfrm rot="504730">
            <a:off x="7325871" y="2141413"/>
            <a:ext cx="1419893" cy="2065299"/>
          </a:xfrm>
          <a:prstGeom prst="rect">
            <a:avLst/>
          </a:prstGeom>
        </p:spPr>
      </p:pic>
      <p:sp>
        <p:nvSpPr>
          <p:cNvPr id="3" name="正方形/長方形 2"/>
          <p:cNvSpPr/>
          <p:nvPr/>
        </p:nvSpPr>
        <p:spPr>
          <a:xfrm>
            <a:off x="6397406" y="6501262"/>
            <a:ext cx="1980906" cy="253916"/>
          </a:xfrm>
          <a:prstGeom prst="rect">
            <a:avLst/>
          </a:prstGeom>
        </p:spPr>
        <p:txBody>
          <a:bodyPr wrap="none">
            <a:spAutoFit/>
          </a:bodyPr>
          <a:lstStyle/>
          <a:p>
            <a:pPr algn="r"/>
            <a:r>
              <a:rPr lang="en-US" altLang="ja-JP" sz="1050" dirty="0"/>
              <a:t>http://</a:t>
            </a:r>
            <a:r>
              <a:rPr lang="en-US" altLang="ja-JP" sz="1050" dirty="0" err="1"/>
              <a:t>irasuton.blogspot.jp</a:t>
            </a:r>
            <a:r>
              <a:rPr lang="en-US" altLang="ja-JP" sz="1050" dirty="0"/>
              <a:t>/</a:t>
            </a:r>
            <a:endParaRPr lang="ja-JP" altLang="en-US" sz="1050" dirty="0"/>
          </a:p>
        </p:txBody>
      </p:sp>
      <p:sp>
        <p:nvSpPr>
          <p:cNvPr id="22" name="角丸四角形 21"/>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a:solidFill>
                  <a:srgbClr val="09213B"/>
                </a:solidFill>
              </a:rPr>
              <a:t>今後</a:t>
            </a:r>
            <a:r>
              <a:rPr lang="ja-JP" altLang="en-US" sz="2800" dirty="0" smtClean="0">
                <a:solidFill>
                  <a:srgbClr val="09213B"/>
                </a:solidFill>
              </a:rPr>
              <a:t>の筑波地区</a:t>
            </a:r>
            <a:endParaRPr lang="en-US" altLang="ja-JP" sz="2800" dirty="0">
              <a:solidFill>
                <a:srgbClr val="09213B"/>
              </a:solidFill>
            </a:endParaRPr>
          </a:p>
        </p:txBody>
      </p:sp>
      <p:grpSp>
        <p:nvGrpSpPr>
          <p:cNvPr id="15" name="図形グループ 14"/>
          <p:cNvGrpSpPr/>
          <p:nvPr/>
        </p:nvGrpSpPr>
        <p:grpSpPr>
          <a:xfrm>
            <a:off x="3457731" y="4220812"/>
            <a:ext cx="5651055" cy="2637188"/>
            <a:chOff x="3457731" y="4220812"/>
            <a:chExt cx="5651055" cy="2637188"/>
          </a:xfrm>
        </p:grpSpPr>
        <p:sp>
          <p:nvSpPr>
            <p:cNvPr id="27" name="爆発 2 26"/>
            <p:cNvSpPr/>
            <p:nvPr/>
          </p:nvSpPr>
          <p:spPr>
            <a:xfrm>
              <a:off x="3457731" y="4220812"/>
              <a:ext cx="5651055" cy="2637188"/>
            </a:xfrm>
            <a:prstGeom prst="irregularSeal2">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800" b="1" dirty="0">
                <a:solidFill>
                  <a:schemeClr val="tx1"/>
                </a:solidFill>
              </a:endParaRPr>
            </a:p>
          </p:txBody>
        </p:sp>
        <p:sp>
          <p:nvSpPr>
            <p:cNvPr id="14" name="テキスト ボックス 13"/>
            <p:cNvSpPr txBox="1"/>
            <p:nvPr/>
          </p:nvSpPr>
          <p:spPr>
            <a:xfrm rot="21181462">
              <a:off x="4658870" y="5091072"/>
              <a:ext cx="2997936" cy="1077218"/>
            </a:xfrm>
            <a:prstGeom prst="rect">
              <a:avLst/>
            </a:prstGeom>
            <a:noFill/>
          </p:spPr>
          <p:txBody>
            <a:bodyPr wrap="none" rtlCol="0">
              <a:spAutoFit/>
            </a:bodyPr>
            <a:lstStyle/>
            <a:p>
              <a:r>
                <a:rPr lang="ja-JP" altLang="en-US" sz="3200" b="1" dirty="0"/>
                <a:t>将来発生</a:t>
              </a:r>
              <a:r>
                <a:rPr lang="ja-JP" altLang="en-US" sz="3200" b="1" dirty="0" smtClean="0"/>
                <a:t>し得る</a:t>
              </a:r>
              <a:endParaRPr lang="en-US" altLang="ja-JP" sz="3200" b="1" dirty="0" smtClean="0"/>
            </a:p>
            <a:p>
              <a:r>
                <a:rPr lang="ja-JP" altLang="en-US" sz="3200" b="1" dirty="0" smtClean="0"/>
                <a:t>問題点</a:t>
              </a:r>
              <a:r>
                <a:rPr lang="ja-JP" altLang="en-US" sz="3200" b="1" dirty="0"/>
                <a:t>を予測</a:t>
              </a:r>
              <a:r>
                <a:rPr lang="ja-JP" altLang="en-US" sz="3200" b="1" dirty="0" smtClean="0"/>
                <a:t>！</a:t>
              </a:r>
              <a:endParaRPr lang="ja-JP" altLang="en-US" sz="3200" b="1" dirty="0"/>
            </a:p>
          </p:txBody>
        </p:sp>
      </p:grpSp>
    </p:spTree>
    <p:extLst>
      <p:ext uri="{BB962C8B-B14F-4D97-AF65-F5344CB8AC3E}">
        <p14:creationId xmlns:p14="http://schemas.microsoft.com/office/powerpoint/2010/main" val="4011978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solidFill>
                  <a:srgbClr val="000000"/>
                </a:solidFill>
              </a:rPr>
              <a:t>つくば市役所　</a:t>
            </a:r>
            <a:r>
              <a:rPr lang="ja-JP" altLang="en-US" dirty="0" smtClean="0">
                <a:solidFill>
                  <a:srgbClr val="000000"/>
                </a:solidFill>
              </a:rPr>
              <a:t>経済部　産業振興課</a:t>
            </a:r>
            <a:endParaRPr lang="en-US" altLang="ja-JP" dirty="0" smtClean="0">
              <a:solidFill>
                <a:srgbClr val="000000"/>
              </a:solidFill>
            </a:endParaRPr>
          </a:p>
          <a:p>
            <a:pPr marL="0" indent="0">
              <a:lnSpc>
                <a:spcPct val="60000"/>
              </a:lnSpc>
              <a:buNone/>
            </a:pPr>
            <a:r>
              <a:rPr kumimoji="1" lang="en-US" altLang="ja-JP" dirty="0" smtClean="0">
                <a:solidFill>
                  <a:srgbClr val="000000"/>
                </a:solidFill>
              </a:rPr>
              <a:t>	</a:t>
            </a:r>
            <a:r>
              <a:rPr kumimoji="1" lang="ja-JP" altLang="en-US" dirty="0" smtClean="0">
                <a:solidFill>
                  <a:srgbClr val="000000"/>
                </a:solidFill>
              </a:rPr>
              <a:t>永田悦男様</a:t>
            </a:r>
            <a:r>
              <a:rPr lang="ja-JP" altLang="en-US" dirty="0" smtClean="0">
                <a:solidFill>
                  <a:srgbClr val="000000"/>
                </a:solidFill>
              </a:rPr>
              <a:t>、矢島正弘様、宇津野功様、山下貴史様</a:t>
            </a:r>
            <a:endParaRPr lang="en-US" altLang="ja-JP" dirty="0" smtClean="0">
              <a:solidFill>
                <a:srgbClr val="000000"/>
              </a:solidFill>
            </a:endParaRPr>
          </a:p>
          <a:p>
            <a:r>
              <a:rPr lang="ja-JP" altLang="en-US" dirty="0" smtClean="0">
                <a:solidFill>
                  <a:srgbClr val="000000"/>
                </a:solidFill>
              </a:rPr>
              <a:t>臼井区会長　　　杉田様</a:t>
            </a:r>
            <a:endParaRPr lang="en-US" altLang="ja-JP" dirty="0" smtClean="0">
              <a:solidFill>
                <a:srgbClr val="000000"/>
              </a:solidFill>
            </a:endParaRPr>
          </a:p>
          <a:p>
            <a:r>
              <a:rPr lang="ja-JP" altLang="en-US" dirty="0" smtClean="0">
                <a:solidFill>
                  <a:srgbClr val="000000"/>
                </a:solidFill>
              </a:rPr>
              <a:t>水守区会長　　　馬場様</a:t>
            </a:r>
            <a:endParaRPr lang="en-US" altLang="ja-JP" dirty="0" smtClean="0">
              <a:solidFill>
                <a:srgbClr val="000000"/>
              </a:solidFill>
            </a:endParaRPr>
          </a:p>
          <a:p>
            <a:r>
              <a:rPr lang="ja-JP" altLang="en-US" dirty="0" smtClean="0">
                <a:solidFill>
                  <a:srgbClr val="000000"/>
                </a:solidFill>
              </a:rPr>
              <a:t>水守区会役員　</a:t>
            </a:r>
            <a:r>
              <a:rPr lang="en-US" altLang="ja-JP" dirty="0" smtClean="0">
                <a:solidFill>
                  <a:srgbClr val="000000"/>
                </a:solidFill>
              </a:rPr>
              <a:t> </a:t>
            </a:r>
            <a:r>
              <a:rPr lang="ja-JP" altLang="en-US" dirty="0" smtClean="0">
                <a:solidFill>
                  <a:srgbClr val="000000"/>
                </a:solidFill>
              </a:rPr>
              <a:t>木村様</a:t>
            </a:r>
            <a:endParaRPr lang="en-US" altLang="ja-JP" dirty="0" smtClean="0">
              <a:solidFill>
                <a:srgbClr val="000000"/>
              </a:solidFill>
            </a:endParaRPr>
          </a:p>
          <a:p>
            <a:r>
              <a:rPr lang="ja-JP" altLang="en-US" dirty="0" smtClean="0">
                <a:solidFill>
                  <a:srgbClr val="000000"/>
                </a:solidFill>
              </a:rPr>
              <a:t>洞下区会長　　　古宇田</a:t>
            </a:r>
            <a:r>
              <a:rPr lang="ja-JP" altLang="en-US" dirty="0">
                <a:solidFill>
                  <a:srgbClr val="000000"/>
                </a:solidFill>
              </a:rPr>
              <a:t>様</a:t>
            </a:r>
          </a:p>
          <a:p>
            <a:endParaRPr lang="en-US" altLang="ja-JP"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33</a:t>
            </a:fld>
            <a:endParaRPr kumimoji="1" lang="ja-JP" altLang="en-US" dirty="0"/>
          </a:p>
        </p:txBody>
      </p:sp>
      <p:sp>
        <p:nvSpPr>
          <p:cNvPr id="6" name="角丸四角形 5"/>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a:solidFill>
                  <a:srgbClr val="09213B"/>
                </a:solidFill>
              </a:rPr>
              <a:t>ご協力頂いた方々</a:t>
            </a:r>
            <a:endParaRPr lang="en-US" altLang="ja-JP" sz="2800" dirty="0">
              <a:solidFill>
                <a:srgbClr val="09213B"/>
              </a:solidFill>
            </a:endParaRPr>
          </a:p>
        </p:txBody>
      </p:sp>
    </p:spTree>
    <p:extLst>
      <p:ext uri="{BB962C8B-B14F-4D97-AF65-F5344CB8AC3E}">
        <p14:creationId xmlns:p14="http://schemas.microsoft.com/office/powerpoint/2010/main" val="18090076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1995" y="1542965"/>
            <a:ext cx="8716511" cy="5248036"/>
          </a:xfrm>
        </p:spPr>
        <p:txBody>
          <a:bodyPr>
            <a:noAutofit/>
          </a:bodyPr>
          <a:lstStyle/>
          <a:p>
            <a:pPr>
              <a:lnSpc>
                <a:spcPct val="80000"/>
              </a:lnSpc>
            </a:pPr>
            <a:r>
              <a:rPr lang="ja-JP" altLang="en-US" sz="1800" dirty="0" smtClean="0">
                <a:solidFill>
                  <a:schemeClr val="tx1"/>
                </a:solidFill>
              </a:rPr>
              <a:t>谷口守、森英高</a:t>
            </a:r>
            <a:r>
              <a:rPr lang="en-US" altLang="ja-JP" sz="1800" dirty="0" smtClean="0">
                <a:solidFill>
                  <a:schemeClr val="tx1"/>
                </a:solidFill>
              </a:rPr>
              <a:t>(2013)</a:t>
            </a:r>
            <a:r>
              <a:rPr lang="ja-JP" altLang="en-US" sz="1800" dirty="0" smtClean="0">
                <a:solidFill>
                  <a:schemeClr val="tx1"/>
                </a:solidFill>
              </a:rPr>
              <a:t>「被災地に見る移動販売の利用実態とその今後について」</a:t>
            </a:r>
            <a:endParaRPr lang="en-US" altLang="ja-JP" sz="1800" dirty="0" smtClean="0">
              <a:solidFill>
                <a:schemeClr val="tx1"/>
              </a:solidFill>
            </a:endParaRPr>
          </a:p>
          <a:p>
            <a:r>
              <a:rPr lang="ja-JP" altLang="en-US" sz="1800" dirty="0">
                <a:solidFill>
                  <a:schemeClr val="tx1"/>
                </a:solidFill>
              </a:rPr>
              <a:t>谷口守、森英高</a:t>
            </a:r>
            <a:r>
              <a:rPr lang="en-US" altLang="ja-JP" sz="1800" dirty="0">
                <a:solidFill>
                  <a:schemeClr val="tx1"/>
                </a:solidFill>
              </a:rPr>
              <a:t>(</a:t>
            </a:r>
            <a:r>
              <a:rPr lang="en-US" altLang="ja-JP" sz="1800" dirty="0" smtClean="0">
                <a:solidFill>
                  <a:schemeClr val="tx1"/>
                </a:solidFill>
              </a:rPr>
              <a:t>2013)</a:t>
            </a:r>
            <a:r>
              <a:rPr lang="ja-JP" altLang="en-US" sz="1800" dirty="0" smtClean="0">
                <a:solidFill>
                  <a:schemeClr val="tx1"/>
                </a:solidFill>
              </a:rPr>
              <a:t>「</a:t>
            </a:r>
            <a:r>
              <a:rPr lang="ja-JP" altLang="en-US" sz="1800" dirty="0">
                <a:solidFill>
                  <a:schemeClr val="tx1"/>
                </a:solidFill>
              </a:rPr>
              <a:t>震災による</a:t>
            </a:r>
            <a:r>
              <a:rPr lang="ja-JP" altLang="en-US" sz="1800" dirty="0" smtClean="0">
                <a:solidFill>
                  <a:schemeClr val="tx1"/>
                </a:solidFill>
              </a:rPr>
              <a:t>買い物</a:t>
            </a:r>
            <a:r>
              <a:rPr lang="ja-JP" altLang="en-US" sz="1800" dirty="0">
                <a:solidFill>
                  <a:schemeClr val="tx1"/>
                </a:solidFill>
              </a:rPr>
              <a:t>環境の変化</a:t>
            </a:r>
            <a:r>
              <a:rPr lang="ja-JP" altLang="en-US" sz="1800" dirty="0" smtClean="0">
                <a:solidFill>
                  <a:schemeClr val="tx1"/>
                </a:solidFill>
              </a:rPr>
              <a:t>と将来</a:t>
            </a:r>
            <a:r>
              <a:rPr lang="ja-JP" altLang="en-US" sz="1800" dirty="0">
                <a:solidFill>
                  <a:schemeClr val="tx1"/>
                </a:solidFill>
              </a:rPr>
              <a:t>に向けた</a:t>
            </a:r>
            <a:r>
              <a:rPr lang="ja-JP" altLang="en-US" sz="1800" dirty="0" smtClean="0">
                <a:solidFill>
                  <a:schemeClr val="tx1"/>
                </a:solidFill>
              </a:rPr>
              <a:t>買い物</a:t>
            </a:r>
            <a:r>
              <a:rPr lang="ja-JP" altLang="en-US" sz="1800" dirty="0">
                <a:solidFill>
                  <a:schemeClr val="tx1"/>
                </a:solidFill>
              </a:rPr>
              <a:t>利便性</a:t>
            </a:r>
            <a:r>
              <a:rPr lang="ja-JP" altLang="en-US" sz="1800" dirty="0" smtClean="0">
                <a:solidFill>
                  <a:schemeClr val="tx1"/>
                </a:solidFill>
              </a:rPr>
              <a:t>の確保</a:t>
            </a:r>
            <a:r>
              <a:rPr lang="ja-JP" altLang="en-US" sz="1800" dirty="0">
                <a:solidFill>
                  <a:schemeClr val="tx1"/>
                </a:solidFill>
              </a:rPr>
              <a:t>と向上に</a:t>
            </a:r>
            <a:r>
              <a:rPr lang="ja-JP" altLang="en-US" sz="1800" dirty="0" smtClean="0">
                <a:solidFill>
                  <a:schemeClr val="tx1"/>
                </a:solidFill>
              </a:rPr>
              <a:t>ついて」</a:t>
            </a:r>
            <a:endParaRPr lang="en-US" altLang="ja-JP" sz="1800" dirty="0" smtClean="0">
              <a:solidFill>
                <a:schemeClr val="tx1"/>
              </a:solidFill>
            </a:endParaRPr>
          </a:p>
          <a:p>
            <a:r>
              <a:rPr lang="ja-JP" altLang="ja-JP" sz="1800" dirty="0">
                <a:solidFill>
                  <a:schemeClr val="tx1"/>
                </a:solidFill>
              </a:rPr>
              <a:t>橋本雄一編</a:t>
            </a:r>
            <a:r>
              <a:rPr lang="en-US" altLang="ja-JP" sz="1800" dirty="0">
                <a:solidFill>
                  <a:schemeClr val="tx1"/>
                </a:solidFill>
              </a:rPr>
              <a:t>(2014)</a:t>
            </a:r>
            <a:r>
              <a:rPr lang="ja-JP" altLang="en-US" sz="1800" dirty="0">
                <a:solidFill>
                  <a:schemeClr val="tx1"/>
                </a:solidFill>
              </a:rPr>
              <a:t>「</a:t>
            </a:r>
            <a:r>
              <a:rPr lang="ja-JP" altLang="ja-JP" sz="1800" dirty="0">
                <a:solidFill>
                  <a:schemeClr val="tx1"/>
                </a:solidFill>
              </a:rPr>
              <a:t>三訂版</a:t>
            </a:r>
            <a:r>
              <a:rPr lang="en-US" altLang="ja-JP" sz="1800" dirty="0">
                <a:solidFill>
                  <a:schemeClr val="tx1"/>
                </a:solidFill>
              </a:rPr>
              <a:t> GIS</a:t>
            </a:r>
            <a:r>
              <a:rPr lang="ja-JP" altLang="ja-JP" sz="1800" dirty="0">
                <a:solidFill>
                  <a:schemeClr val="tx1"/>
                </a:solidFill>
              </a:rPr>
              <a:t>と地理空間情報</a:t>
            </a:r>
            <a:r>
              <a:rPr lang="en-US" altLang="ja-JP" sz="1800" dirty="0">
                <a:solidFill>
                  <a:schemeClr val="tx1"/>
                </a:solidFill>
              </a:rPr>
              <a:t> ArcGIS10.2</a:t>
            </a:r>
            <a:r>
              <a:rPr lang="ja-JP" altLang="ja-JP" sz="1800" dirty="0">
                <a:solidFill>
                  <a:schemeClr val="tx1"/>
                </a:solidFill>
              </a:rPr>
              <a:t>とダウンロードデータの活用</a:t>
            </a:r>
            <a:r>
              <a:rPr lang="ja-JP" altLang="en-US" sz="1800" dirty="0">
                <a:solidFill>
                  <a:schemeClr val="tx1"/>
                </a:solidFill>
              </a:rPr>
              <a:t>」</a:t>
            </a:r>
            <a:r>
              <a:rPr lang="en-US" altLang="ja-JP" sz="1800" dirty="0">
                <a:solidFill>
                  <a:schemeClr val="tx1"/>
                </a:solidFill>
              </a:rPr>
              <a:t>, </a:t>
            </a:r>
            <a:r>
              <a:rPr lang="ja-JP" altLang="ja-JP" sz="1800" dirty="0">
                <a:solidFill>
                  <a:schemeClr val="tx1"/>
                </a:solidFill>
              </a:rPr>
              <a:t>古今</a:t>
            </a:r>
            <a:r>
              <a:rPr lang="ja-JP" altLang="ja-JP" sz="1800" dirty="0" smtClean="0">
                <a:solidFill>
                  <a:schemeClr val="tx1"/>
                </a:solidFill>
              </a:rPr>
              <a:t>書院</a:t>
            </a:r>
            <a:endParaRPr lang="en-US" altLang="ja-JP" sz="1800" dirty="0">
              <a:solidFill>
                <a:schemeClr val="tx1"/>
              </a:solidFill>
            </a:endParaRPr>
          </a:p>
          <a:p>
            <a:pPr>
              <a:lnSpc>
                <a:spcPct val="80000"/>
              </a:lnSpc>
            </a:pPr>
            <a:r>
              <a:rPr lang="ja-JP" altLang="en-US" sz="1800" dirty="0" smtClean="0">
                <a:solidFill>
                  <a:schemeClr val="tx1"/>
                </a:solidFill>
              </a:rPr>
              <a:t>つくば市</a:t>
            </a:r>
            <a:r>
              <a:rPr lang="en-US" altLang="ja-JP" sz="1800" dirty="0" smtClean="0">
                <a:solidFill>
                  <a:schemeClr val="tx1"/>
                </a:solidFill>
              </a:rPr>
              <a:t>(2012)</a:t>
            </a:r>
            <a:r>
              <a:rPr lang="ja-JP" altLang="en-US" sz="1800" dirty="0" smtClean="0">
                <a:solidFill>
                  <a:schemeClr val="tx1"/>
                </a:solidFill>
              </a:rPr>
              <a:t>「つくば</a:t>
            </a:r>
            <a:r>
              <a:rPr lang="ja-JP" altLang="en-US" sz="1800" dirty="0">
                <a:solidFill>
                  <a:schemeClr val="tx1"/>
                </a:solidFill>
              </a:rPr>
              <a:t>市高齢者福祉計画（</a:t>
            </a:r>
            <a:r>
              <a:rPr lang="ja-JP" altLang="en-US" sz="1800" dirty="0" smtClean="0">
                <a:solidFill>
                  <a:schemeClr val="tx1"/>
                </a:solidFill>
              </a:rPr>
              <a:t>平成</a:t>
            </a:r>
            <a:r>
              <a:rPr lang="en-US" altLang="ja-JP" sz="1800" dirty="0" smtClean="0">
                <a:solidFill>
                  <a:schemeClr val="tx1"/>
                </a:solidFill>
              </a:rPr>
              <a:t>24</a:t>
            </a:r>
            <a:r>
              <a:rPr lang="ja-JP" altLang="en-US" sz="1800" dirty="0" smtClean="0">
                <a:solidFill>
                  <a:schemeClr val="tx1"/>
                </a:solidFill>
              </a:rPr>
              <a:t>年度</a:t>
            </a:r>
            <a:r>
              <a:rPr lang="ja-JP" altLang="en-US" sz="1800" dirty="0">
                <a:solidFill>
                  <a:schemeClr val="tx1"/>
                </a:solidFill>
              </a:rPr>
              <a:t>～</a:t>
            </a:r>
            <a:r>
              <a:rPr lang="ja-JP" altLang="en-US" sz="1800" dirty="0" smtClean="0">
                <a:solidFill>
                  <a:schemeClr val="tx1"/>
                </a:solidFill>
              </a:rPr>
              <a:t>平成</a:t>
            </a:r>
            <a:r>
              <a:rPr lang="en-US" altLang="ja-JP" sz="1800" dirty="0" smtClean="0">
                <a:solidFill>
                  <a:schemeClr val="tx1"/>
                </a:solidFill>
              </a:rPr>
              <a:t>26</a:t>
            </a:r>
            <a:r>
              <a:rPr lang="ja-JP" altLang="en-US" sz="1800" dirty="0" smtClean="0">
                <a:solidFill>
                  <a:schemeClr val="tx1"/>
                </a:solidFill>
              </a:rPr>
              <a:t>年度）」</a:t>
            </a:r>
            <a:endParaRPr lang="en-US" altLang="ja-JP" sz="1800" dirty="0" smtClean="0">
              <a:solidFill>
                <a:schemeClr val="tx1"/>
              </a:solidFill>
            </a:endParaRPr>
          </a:p>
          <a:p>
            <a:pPr>
              <a:lnSpc>
                <a:spcPct val="80000"/>
              </a:lnSpc>
            </a:pPr>
            <a:r>
              <a:rPr lang="ja-JP" altLang="en-US" sz="1800" dirty="0" smtClean="0">
                <a:solidFill>
                  <a:schemeClr val="tx1"/>
                </a:solidFill>
              </a:rPr>
              <a:t>つくば市</a:t>
            </a:r>
            <a:r>
              <a:rPr lang="en-US" altLang="ja-JP" sz="1800" dirty="0" smtClean="0">
                <a:solidFill>
                  <a:schemeClr val="tx1"/>
                </a:solidFill>
              </a:rPr>
              <a:t>(2011)</a:t>
            </a:r>
            <a:r>
              <a:rPr lang="ja-JP" altLang="en-US" sz="1800" dirty="0" smtClean="0">
                <a:solidFill>
                  <a:schemeClr val="tx1"/>
                </a:solidFill>
              </a:rPr>
              <a:t>「買い物</a:t>
            </a:r>
            <a:r>
              <a:rPr lang="ja-JP" altLang="en-US" sz="1800" dirty="0">
                <a:solidFill>
                  <a:schemeClr val="tx1"/>
                </a:solidFill>
              </a:rPr>
              <a:t>環境</a:t>
            </a:r>
            <a:r>
              <a:rPr lang="ja-JP" altLang="en-US" sz="1800" dirty="0" smtClean="0">
                <a:solidFill>
                  <a:schemeClr val="tx1"/>
                </a:solidFill>
              </a:rPr>
              <a:t>に関するアンケート調査」</a:t>
            </a:r>
            <a:endParaRPr lang="en-US" altLang="ja-JP" sz="18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A13288EF-2DF8-994A-B9DC-EADBBF17AE65}" type="slidenum">
              <a:rPr kumimoji="1" lang="ja-JP" altLang="en-US" smtClean="0"/>
              <a:t>34</a:t>
            </a:fld>
            <a:endParaRPr kumimoji="1" lang="ja-JP" altLang="en-US"/>
          </a:p>
        </p:txBody>
      </p:sp>
      <p:sp>
        <p:nvSpPr>
          <p:cNvPr id="14" name="角丸四角形 13"/>
          <p:cNvSpPr/>
          <p:nvPr/>
        </p:nvSpPr>
        <p:spPr>
          <a:xfrm>
            <a:off x="4866500" y="305131"/>
            <a:ext cx="4022006" cy="751135"/>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23" name="角丸四角形 22"/>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参考文献</a:t>
            </a:r>
            <a:endParaRPr lang="en-US" altLang="ja-JP" sz="2800" dirty="0">
              <a:solidFill>
                <a:srgbClr val="09213B"/>
              </a:solidFill>
            </a:endParaRPr>
          </a:p>
        </p:txBody>
      </p:sp>
    </p:spTree>
    <p:extLst>
      <p:ext uri="{BB962C8B-B14F-4D97-AF65-F5344CB8AC3E}">
        <p14:creationId xmlns:p14="http://schemas.microsoft.com/office/powerpoint/2010/main" val="2114125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13288EF-2DF8-994A-B9DC-EADBBF17AE65}" type="slidenum">
              <a:rPr kumimoji="1" lang="ja-JP" altLang="en-US" smtClean="0"/>
              <a:t>35</a:t>
            </a:fld>
            <a:endParaRPr kumimoji="1" lang="ja-JP" altLang="en-US"/>
          </a:p>
        </p:txBody>
      </p:sp>
      <p:sp>
        <p:nvSpPr>
          <p:cNvPr id="5" name="テキスト ボックス 4"/>
          <p:cNvSpPr txBox="1"/>
          <p:nvPr/>
        </p:nvSpPr>
        <p:spPr>
          <a:xfrm>
            <a:off x="343647" y="3143794"/>
            <a:ext cx="8473998" cy="584776"/>
          </a:xfrm>
          <a:prstGeom prst="rect">
            <a:avLst/>
          </a:prstGeom>
          <a:noFill/>
        </p:spPr>
        <p:txBody>
          <a:bodyPr wrap="square" rtlCol="0">
            <a:spAutoFit/>
          </a:bodyPr>
          <a:lstStyle/>
          <a:p>
            <a:pPr algn="ctr"/>
            <a:r>
              <a:rPr kumimoji="1" lang="ja-JP" altLang="en-US" sz="3200" dirty="0" smtClean="0"/>
              <a:t>ご静聴ありがとうございました。</a:t>
            </a:r>
            <a:endParaRPr kumimoji="1" lang="ja-JP" altLang="en-US" sz="3200" dirty="0"/>
          </a:p>
        </p:txBody>
      </p:sp>
    </p:spTree>
    <p:extLst>
      <p:ext uri="{BB962C8B-B14F-4D97-AF65-F5344CB8AC3E}">
        <p14:creationId xmlns:p14="http://schemas.microsoft.com/office/powerpoint/2010/main" val="9958357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t>36</a:t>
            </a:fld>
            <a:endParaRPr kumimoji="1" lang="ja-JP" altLang="en-US"/>
          </a:p>
        </p:txBody>
      </p:sp>
      <p:sp>
        <p:nvSpPr>
          <p:cNvPr id="3" name="角丸四角形 2"/>
          <p:cNvSpPr/>
          <p:nvPr/>
        </p:nvSpPr>
        <p:spPr>
          <a:xfrm>
            <a:off x="4686707" y="141866"/>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9213B"/>
                </a:solidFill>
              </a:rPr>
              <a:t>現地調査</a:t>
            </a:r>
            <a:endParaRPr lang="en-US" altLang="ja-JP" sz="2800" dirty="0">
              <a:solidFill>
                <a:srgbClr val="09213B"/>
              </a:solidFill>
            </a:endParaRPr>
          </a:p>
        </p:txBody>
      </p:sp>
      <p:graphicFrame>
        <p:nvGraphicFramePr>
          <p:cNvPr id="4" name="グラフ 3"/>
          <p:cNvGraphicFramePr>
            <a:graphicFrameLocks/>
          </p:cNvGraphicFramePr>
          <p:nvPr>
            <p:extLst>
              <p:ext uri="{D42A27DB-BD31-4B8C-83A1-F6EECF244321}">
                <p14:modId xmlns:p14="http://schemas.microsoft.com/office/powerpoint/2010/main" val="4017675302"/>
              </p:ext>
            </p:extLst>
          </p:nvPr>
        </p:nvGraphicFramePr>
        <p:xfrm>
          <a:off x="3935893" y="1974220"/>
          <a:ext cx="4786955" cy="4351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2544075104"/>
              </p:ext>
            </p:extLst>
          </p:nvPr>
        </p:nvGraphicFramePr>
        <p:xfrm>
          <a:off x="151738" y="2871593"/>
          <a:ext cx="3645991" cy="3192496"/>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151738" y="1298922"/>
            <a:ext cx="8992262" cy="984885"/>
          </a:xfrm>
          <a:prstGeom prst="rect">
            <a:avLst/>
          </a:prstGeom>
          <a:noFill/>
        </p:spPr>
        <p:txBody>
          <a:bodyPr wrap="square" rtlCol="0">
            <a:spAutoFit/>
          </a:bodyPr>
          <a:lstStyle/>
          <a:p>
            <a:r>
              <a:rPr lang="ja-JP" altLang="en-US" sz="3200" b="1" dirty="0" smtClean="0"/>
              <a:t>カスミ筑波店にて</a:t>
            </a:r>
            <a:endParaRPr lang="en-US" altLang="ja-JP" sz="3200" b="1" dirty="0"/>
          </a:p>
          <a:p>
            <a:r>
              <a:rPr lang="en-US" altLang="ja-JP" sz="2600" b="1" dirty="0" smtClean="0"/>
              <a:t>5</a:t>
            </a:r>
            <a:r>
              <a:rPr lang="ja-JP" altLang="en-US" sz="2600" b="1" dirty="0"/>
              <a:t>月</a:t>
            </a:r>
            <a:r>
              <a:rPr lang="en-US" altLang="ja-JP" sz="2600" b="1" dirty="0"/>
              <a:t>18</a:t>
            </a:r>
            <a:r>
              <a:rPr lang="ja-JP" altLang="en-US" sz="2600" b="1" dirty="0" smtClean="0"/>
              <a:t>日</a:t>
            </a:r>
            <a:r>
              <a:rPr lang="en-US" altLang="ja-JP" sz="2600" b="1" dirty="0" smtClean="0"/>
              <a:t>12</a:t>
            </a:r>
            <a:r>
              <a:rPr lang="ja-JP" altLang="en-US" sz="2600" b="1" dirty="0"/>
              <a:t>：</a:t>
            </a:r>
            <a:r>
              <a:rPr lang="en-US" altLang="ja-JP" sz="2600" b="1" dirty="0"/>
              <a:t>50〜13</a:t>
            </a:r>
            <a:r>
              <a:rPr lang="ja-JP" altLang="en-US" sz="2600" b="1" dirty="0"/>
              <a:t>：</a:t>
            </a:r>
            <a:r>
              <a:rPr lang="en-US" altLang="ja-JP" sz="2600" b="1" dirty="0"/>
              <a:t>20</a:t>
            </a:r>
            <a:endParaRPr lang="ja-JP" altLang="en-US" sz="2600" b="1" dirty="0"/>
          </a:p>
        </p:txBody>
      </p:sp>
    </p:spTree>
    <p:extLst>
      <p:ext uri="{BB962C8B-B14F-4D97-AF65-F5344CB8AC3E}">
        <p14:creationId xmlns:p14="http://schemas.microsoft.com/office/powerpoint/2010/main" val="2962397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t>37</a:t>
            </a:fld>
            <a:endParaRPr kumimoji="1" lang="ja-JP" altLang="en-US"/>
          </a:p>
        </p:txBody>
      </p:sp>
      <p:sp>
        <p:nvSpPr>
          <p:cNvPr id="3" name="正方形/長方形 2"/>
          <p:cNvSpPr/>
          <p:nvPr/>
        </p:nvSpPr>
        <p:spPr>
          <a:xfrm>
            <a:off x="4646770" y="187563"/>
            <a:ext cx="4241738" cy="830997"/>
          </a:xfrm>
          <a:prstGeom prst="rect">
            <a:avLst/>
          </a:prstGeom>
        </p:spPr>
        <p:txBody>
          <a:bodyPr wrap="square">
            <a:spAutoFit/>
          </a:bodyPr>
          <a:lstStyle/>
          <a:p>
            <a:r>
              <a:rPr lang="ja-JP" altLang="en-US" sz="2400" dirty="0">
                <a:solidFill>
                  <a:schemeClr val="tx2"/>
                </a:solidFill>
              </a:rPr>
              <a:t>つくば市議会だより第</a:t>
            </a:r>
            <a:r>
              <a:rPr lang="en-US" altLang="ja-JP" sz="2400" dirty="0">
                <a:solidFill>
                  <a:schemeClr val="tx2"/>
                </a:solidFill>
              </a:rPr>
              <a:t>117</a:t>
            </a:r>
            <a:r>
              <a:rPr lang="ja-JP" altLang="en-US" sz="2400" dirty="0" smtClean="0">
                <a:solidFill>
                  <a:schemeClr val="tx2"/>
                </a:solidFill>
              </a:rPr>
              <a:t>号</a:t>
            </a:r>
            <a:endParaRPr lang="en-US" altLang="ja-JP" sz="2400" dirty="0" smtClean="0">
              <a:solidFill>
                <a:schemeClr val="tx2"/>
              </a:solidFill>
            </a:endParaRPr>
          </a:p>
          <a:p>
            <a:r>
              <a:rPr lang="en-US" altLang="ja-JP" sz="2400" dirty="0" smtClean="0">
                <a:solidFill>
                  <a:schemeClr val="tx2"/>
                </a:solidFill>
              </a:rPr>
              <a:t>(</a:t>
            </a:r>
            <a:r>
              <a:rPr lang="ja-JP" altLang="en-US" sz="2400" dirty="0">
                <a:solidFill>
                  <a:schemeClr val="tx2"/>
                </a:solidFill>
              </a:rPr>
              <a:t>平成</a:t>
            </a:r>
            <a:r>
              <a:rPr lang="en-US" altLang="ja-JP" sz="2400" dirty="0">
                <a:solidFill>
                  <a:schemeClr val="tx2"/>
                </a:solidFill>
              </a:rPr>
              <a:t>23</a:t>
            </a:r>
            <a:r>
              <a:rPr lang="ja-JP" altLang="en-US" sz="2400" dirty="0">
                <a:solidFill>
                  <a:schemeClr val="tx2"/>
                </a:solidFill>
              </a:rPr>
              <a:t>年</a:t>
            </a:r>
            <a:r>
              <a:rPr lang="en-US" altLang="ja-JP" sz="2400" dirty="0">
                <a:solidFill>
                  <a:schemeClr val="tx2"/>
                </a:solidFill>
              </a:rPr>
              <a:t>5</a:t>
            </a:r>
            <a:r>
              <a:rPr lang="ja-JP" altLang="en-US" sz="2400" dirty="0">
                <a:solidFill>
                  <a:schemeClr val="tx2"/>
                </a:solidFill>
              </a:rPr>
              <a:t>月</a:t>
            </a:r>
            <a:r>
              <a:rPr lang="en-US" altLang="ja-JP" sz="2400" dirty="0">
                <a:solidFill>
                  <a:schemeClr val="tx2"/>
                </a:solidFill>
              </a:rPr>
              <a:t>15</a:t>
            </a:r>
            <a:r>
              <a:rPr lang="ja-JP" altLang="en-US" sz="2400" dirty="0">
                <a:solidFill>
                  <a:schemeClr val="tx2"/>
                </a:solidFill>
              </a:rPr>
              <a:t>日発行</a:t>
            </a:r>
            <a:r>
              <a:rPr lang="en-US" altLang="ja-JP" sz="2400" dirty="0">
                <a:solidFill>
                  <a:schemeClr val="tx2"/>
                </a:solidFill>
              </a:rPr>
              <a:t>)</a:t>
            </a:r>
            <a:endParaRPr lang="ja-JP" altLang="en-US" sz="2400" dirty="0">
              <a:solidFill>
                <a:schemeClr val="tx2"/>
              </a:solidFill>
            </a:endParaRPr>
          </a:p>
        </p:txBody>
      </p:sp>
      <p:pic>
        <p:nvPicPr>
          <p:cNvPr id="4" name="図 3" descr="つくば市議会だより第117号 平成23年5月15日発行.pdf"/>
          <p:cNvPicPr>
            <a:picLocks noChangeAspect="1"/>
          </p:cNvPicPr>
          <p:nvPr/>
        </p:nvPicPr>
        <p:blipFill rotWithShape="1">
          <a:blip r:embed="rId2" cstate="screen">
            <a:extLst>
              <a:ext uri="{28A0092B-C50C-407E-A947-70E740481C1C}">
                <a14:useLocalDpi xmlns:a14="http://schemas.microsoft.com/office/drawing/2010/main"/>
              </a:ext>
            </a:extLst>
          </a:blip>
          <a:srcRect l="2498" t="50747" r="51378" b="3168"/>
          <a:stretch/>
        </p:blipFill>
        <p:spPr>
          <a:xfrm>
            <a:off x="164354" y="112857"/>
            <a:ext cx="4482414" cy="6670441"/>
          </a:xfrm>
          <a:prstGeom prst="rect">
            <a:avLst/>
          </a:prstGeom>
        </p:spPr>
      </p:pic>
    </p:spTree>
    <p:extLst>
      <p:ext uri="{BB962C8B-B14F-4D97-AF65-F5344CB8AC3E}">
        <p14:creationId xmlns:p14="http://schemas.microsoft.com/office/powerpoint/2010/main" val="3135437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t>38</a:t>
            </a:fld>
            <a:endParaRPr kumimoji="1" lang="ja-JP" altLang="en-US"/>
          </a:p>
        </p:txBody>
      </p:sp>
      <p:pic>
        <p:nvPicPr>
          <p:cNvPr id="3" name="図 2" descr="リーガルハイ×堺雅人.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0668"/>
            <a:ext cx="9144000" cy="5715000"/>
          </a:xfrm>
          <a:prstGeom prst="rect">
            <a:avLst/>
          </a:prstGeom>
        </p:spPr>
      </p:pic>
    </p:spTree>
    <p:extLst>
      <p:ext uri="{BB962C8B-B14F-4D97-AF65-F5344CB8AC3E}">
        <p14:creationId xmlns:p14="http://schemas.microsoft.com/office/powerpoint/2010/main" val="701731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endParaRPr kumimoji="1" lang="en-US" altLang="ja-JP" sz="2800" dirty="0" smtClean="0"/>
          </a:p>
          <a:p>
            <a:pPr marL="0" indent="0">
              <a:buNone/>
            </a:pPr>
            <a:endParaRPr kumimoji="1" lang="en-US" altLang="ja-JP" sz="2800" dirty="0" smtClean="0"/>
          </a:p>
          <a:p>
            <a:pPr marL="0" indent="0">
              <a:buNone/>
            </a:pPr>
            <a:endParaRPr lang="en-US" altLang="ja-JP" sz="2800" dirty="0" smtClean="0"/>
          </a:p>
        </p:txBody>
      </p:sp>
      <p:sp>
        <p:nvSpPr>
          <p:cNvPr id="4" name="スライド番号プレースホルダー 3"/>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4</a:t>
            </a:fld>
            <a:endParaRPr kumimoji="1" lang="ja-JP" altLang="en-US" dirty="0"/>
          </a:p>
        </p:txBody>
      </p:sp>
      <p:grpSp>
        <p:nvGrpSpPr>
          <p:cNvPr id="2" name="図形グループ 1"/>
          <p:cNvGrpSpPr/>
          <p:nvPr/>
        </p:nvGrpSpPr>
        <p:grpSpPr>
          <a:xfrm>
            <a:off x="246185" y="3601756"/>
            <a:ext cx="8757770" cy="2822947"/>
            <a:chOff x="194235" y="3466358"/>
            <a:chExt cx="9127566" cy="2980204"/>
          </a:xfrm>
          <a:solidFill>
            <a:schemeClr val="accent5">
              <a:lumMod val="20000"/>
              <a:lumOff val="80000"/>
            </a:schemeClr>
          </a:solidFill>
        </p:grpSpPr>
        <p:sp>
          <p:nvSpPr>
            <p:cNvPr id="12" name="爆発 2 11"/>
            <p:cNvSpPr/>
            <p:nvPr/>
          </p:nvSpPr>
          <p:spPr>
            <a:xfrm>
              <a:off x="194235" y="3466358"/>
              <a:ext cx="9127566" cy="2980204"/>
            </a:xfrm>
            <a:prstGeom prst="irregularSeal2">
              <a:avLst/>
            </a:prstGeom>
            <a:grpFill/>
            <a:ln w="28575" cmpd="sng"/>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solidFill>
                  <a:schemeClr val="accent6"/>
                </a:solidFill>
              </a:endParaRPr>
            </a:p>
          </p:txBody>
        </p:sp>
        <p:sp>
          <p:nvSpPr>
            <p:cNvPr id="15" name="テキスト ボックス 14"/>
            <p:cNvSpPr txBox="1"/>
            <p:nvPr/>
          </p:nvSpPr>
          <p:spPr>
            <a:xfrm rot="21381853">
              <a:off x="1757437" y="4682212"/>
              <a:ext cx="5660003" cy="682336"/>
            </a:xfrm>
            <a:prstGeom prst="rect">
              <a:avLst/>
            </a:prstGeom>
            <a:grp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kumimoji="1" lang="ja-JP" altLang="en-US" sz="3600" dirty="0" smtClean="0">
                  <a:solidFill>
                    <a:schemeClr val="accent6"/>
                  </a:solidFill>
                </a:rPr>
                <a:t>買い物に不自由してい</a:t>
              </a:r>
              <a:r>
                <a:rPr lang="ja-JP" altLang="en-US" sz="3600" dirty="0" smtClean="0">
                  <a:solidFill>
                    <a:schemeClr val="accent6"/>
                  </a:solidFill>
                </a:rPr>
                <a:t>る人</a:t>
              </a:r>
              <a:endParaRPr kumimoji="1" lang="ja-JP" altLang="en-US" sz="3600" dirty="0">
                <a:solidFill>
                  <a:schemeClr val="accent6"/>
                </a:solidFill>
              </a:endParaRPr>
            </a:p>
          </p:txBody>
        </p:sp>
      </p:grpSp>
      <p:sp>
        <p:nvSpPr>
          <p:cNvPr id="9" name="コンテンツ プレースホルダー 2"/>
          <p:cNvSpPr txBox="1">
            <a:spLocks/>
          </p:cNvSpPr>
          <p:nvPr/>
        </p:nvSpPr>
        <p:spPr>
          <a:xfrm>
            <a:off x="549277" y="1419416"/>
            <a:ext cx="8042276" cy="452418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endParaRPr lang="en-US" altLang="ja-JP" sz="2800" smtClean="0"/>
          </a:p>
          <a:p>
            <a:pPr marL="0" indent="0">
              <a:buFont typeface="Wingdings 2" pitchFamily="18" charset="2"/>
              <a:buNone/>
            </a:pPr>
            <a:endParaRPr lang="en-US" altLang="ja-JP" sz="2800" smtClean="0"/>
          </a:p>
          <a:p>
            <a:pPr marL="0" indent="0">
              <a:buFont typeface="Wingdings 2" pitchFamily="18" charset="2"/>
              <a:buNone/>
            </a:pPr>
            <a:endParaRPr lang="en-US" altLang="ja-JP" sz="2800" dirty="0" smtClean="0"/>
          </a:p>
        </p:txBody>
      </p:sp>
      <p:sp>
        <p:nvSpPr>
          <p:cNvPr id="13" name="テキスト ボックス 12"/>
          <p:cNvSpPr txBox="1"/>
          <p:nvPr/>
        </p:nvSpPr>
        <p:spPr>
          <a:xfrm>
            <a:off x="549277" y="2181405"/>
            <a:ext cx="8042276" cy="1039259"/>
          </a:xfrm>
          <a:prstGeom prst="rect">
            <a:avLst/>
          </a:prstGeom>
          <a:noFill/>
        </p:spPr>
        <p:txBody>
          <a:bodyPr wrap="square" rtlCol="0">
            <a:spAutoFit/>
          </a:bodyPr>
          <a:lstStyle/>
          <a:p>
            <a:pPr indent="-91440" algn="ctr">
              <a:lnSpc>
                <a:spcPct val="120000"/>
              </a:lnSpc>
            </a:pPr>
            <a:r>
              <a:rPr lang="ja-JP" altLang="en-US" sz="2600" b="1" i="1" dirty="0">
                <a:latin typeface="ＤＦＰ教科書体W3"/>
                <a:ea typeface="ＤＦＰ教科書体W3"/>
                <a:cs typeface="ＤＦＰ教科書体W3"/>
              </a:rPr>
              <a:t>流通機能や交通網の弱体化とともに食料品等</a:t>
            </a:r>
            <a:r>
              <a:rPr lang="ja-JP" altLang="en-US" sz="2600" b="1" i="1" dirty="0" smtClean="0">
                <a:latin typeface="ＤＦＰ教科書体W3"/>
                <a:ea typeface="ＤＦＰ教科書体W3"/>
                <a:cs typeface="ＤＦＰ教科書体W3"/>
              </a:rPr>
              <a:t>の</a:t>
            </a:r>
            <a:endParaRPr lang="en-US" altLang="ja-JP" sz="2600" b="1" i="1" dirty="0" smtClean="0">
              <a:latin typeface="ＤＦＰ教科書体W3"/>
              <a:ea typeface="ＤＦＰ教科書体W3"/>
              <a:cs typeface="ＤＦＰ教科書体W3"/>
            </a:endParaRPr>
          </a:p>
          <a:p>
            <a:pPr indent="-91440" algn="ctr">
              <a:lnSpc>
                <a:spcPct val="120000"/>
              </a:lnSpc>
            </a:pPr>
            <a:r>
              <a:rPr lang="ja-JP" altLang="en-US" sz="2600" b="1" i="1" dirty="0" smtClean="0">
                <a:latin typeface="ＤＦＰ教科書体W3"/>
                <a:ea typeface="ＤＦＰ教科書体W3"/>
                <a:cs typeface="ＤＦＰ教科書体W3"/>
              </a:rPr>
              <a:t>日常の買い物</a:t>
            </a:r>
            <a:r>
              <a:rPr lang="ja-JP" altLang="en-US" sz="2600" b="1" i="1" dirty="0">
                <a:latin typeface="ＤＦＰ教科書体W3"/>
                <a:ea typeface="ＤＦＰ教科書体W3"/>
                <a:cs typeface="ＤＦＰ教科書体W3"/>
              </a:rPr>
              <a:t>が困難な状況に置かれている</a:t>
            </a:r>
            <a:r>
              <a:rPr lang="ja-JP" altLang="en-US" sz="2600" b="1" i="1" dirty="0" smtClean="0">
                <a:latin typeface="ＤＦＰ教科書体W3"/>
                <a:ea typeface="ＤＦＰ教科書体W3"/>
                <a:cs typeface="ＤＦＰ教科書体W3"/>
              </a:rPr>
              <a:t>人々</a:t>
            </a:r>
            <a:endParaRPr lang="en-US" altLang="ja-JP" sz="2600" b="1" i="1" dirty="0" smtClean="0">
              <a:latin typeface="ＤＦＰ教科書体W3"/>
              <a:ea typeface="ＤＦＰ教科書体W3"/>
              <a:cs typeface="ＤＦＰ教科書体W3"/>
            </a:endParaRPr>
          </a:p>
        </p:txBody>
      </p:sp>
      <p:sp>
        <p:nvSpPr>
          <p:cNvPr id="14" name="テキスト ボックス 13"/>
          <p:cNvSpPr txBox="1"/>
          <p:nvPr/>
        </p:nvSpPr>
        <p:spPr>
          <a:xfrm>
            <a:off x="3884360" y="3168610"/>
            <a:ext cx="1380306" cy="646331"/>
          </a:xfrm>
          <a:prstGeom prst="rect">
            <a:avLst/>
          </a:prstGeom>
          <a:noFill/>
        </p:spPr>
        <p:txBody>
          <a:bodyPr wrap="none" rtlCol="0">
            <a:spAutoFit/>
          </a:bodyPr>
          <a:lstStyle/>
          <a:p>
            <a:r>
              <a:rPr kumimoji="1" lang="ja-JP" altLang="en-US" sz="3600" dirty="0" smtClean="0"/>
              <a:t>つまり</a:t>
            </a:r>
            <a:endParaRPr kumimoji="1" lang="ja-JP" altLang="en-US" sz="3600" dirty="0"/>
          </a:p>
        </p:txBody>
      </p:sp>
      <p:sp>
        <p:nvSpPr>
          <p:cNvPr id="18" name="テキスト ボックス 17"/>
          <p:cNvSpPr txBox="1"/>
          <p:nvPr/>
        </p:nvSpPr>
        <p:spPr>
          <a:xfrm>
            <a:off x="5349685" y="6513835"/>
            <a:ext cx="3206978" cy="253916"/>
          </a:xfrm>
          <a:prstGeom prst="rect">
            <a:avLst/>
          </a:prstGeom>
          <a:noFill/>
        </p:spPr>
        <p:txBody>
          <a:bodyPr wrap="none" rtlCol="0">
            <a:spAutoFit/>
          </a:bodyPr>
          <a:lstStyle/>
          <a:p>
            <a:pPr marL="0" lvl="1" algn="r"/>
            <a:r>
              <a:rPr lang="ja-JP" altLang="en-US" sz="1050" dirty="0" smtClean="0">
                <a:latin typeface="+mn-ea"/>
                <a:cs typeface="ＤＦＰ教科書体W3"/>
              </a:rPr>
              <a:t>出典：経済</a:t>
            </a:r>
            <a:r>
              <a:rPr lang="ja-JP" altLang="en-US" sz="1050" dirty="0">
                <a:latin typeface="+mn-ea"/>
                <a:cs typeface="ＤＦＰ教科書体W3"/>
              </a:rPr>
              <a:t>産業省</a:t>
            </a:r>
            <a:r>
              <a:rPr lang="en-US" altLang="ja-JP" sz="1050" dirty="0">
                <a:latin typeface="+mn-ea"/>
                <a:cs typeface="ＤＦＰ教科書体W3"/>
              </a:rPr>
              <a:t>HP</a:t>
            </a:r>
            <a:r>
              <a:rPr lang="ja-JP" altLang="en-US" sz="1050" dirty="0">
                <a:latin typeface="+mn-ea"/>
                <a:cs typeface="ＤＦＰ教科書体W3"/>
              </a:rPr>
              <a:t>「買い物弱者対策支援について</a:t>
            </a:r>
            <a:r>
              <a:rPr lang="ja-JP" altLang="en-US" sz="1050" dirty="0" smtClean="0">
                <a:latin typeface="+mn-ea"/>
                <a:cs typeface="ＤＦＰ教科書体W3"/>
              </a:rPr>
              <a:t>」</a:t>
            </a:r>
            <a:endParaRPr lang="en-US" altLang="ja-JP" sz="1050" dirty="0">
              <a:latin typeface="+mn-ea"/>
              <a:cs typeface="ＤＦＰ教科書体W3"/>
            </a:endParaRPr>
          </a:p>
        </p:txBody>
      </p:sp>
      <p:sp>
        <p:nvSpPr>
          <p:cNvPr id="6" name="テキスト ボックス 5"/>
          <p:cNvSpPr txBox="1"/>
          <p:nvPr/>
        </p:nvSpPr>
        <p:spPr>
          <a:xfrm>
            <a:off x="423557" y="1419416"/>
            <a:ext cx="3714478" cy="707886"/>
          </a:xfrm>
          <a:prstGeom prst="rect">
            <a:avLst/>
          </a:prstGeom>
          <a:noFill/>
          <a:ln>
            <a:noFill/>
          </a:ln>
          <a:effectLst>
            <a:glow rad="228600">
              <a:schemeClr val="accent6">
                <a:satMod val="175000"/>
                <a:alpha val="40000"/>
              </a:schemeClr>
            </a:glow>
            <a:innerShdw blurRad="63500" dist="50800">
              <a:prstClr val="black">
                <a:alpha val="50000"/>
              </a:prstClr>
            </a:inn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4000" dirty="0" smtClean="0">
                <a:solidFill>
                  <a:schemeClr val="accent6"/>
                </a:solidFill>
              </a:rPr>
              <a:t>買い物</a:t>
            </a:r>
            <a:r>
              <a:rPr lang="ja-JP" altLang="en-US" sz="4000" dirty="0">
                <a:solidFill>
                  <a:schemeClr val="accent6"/>
                </a:solidFill>
              </a:rPr>
              <a:t>弱者</a:t>
            </a:r>
            <a:r>
              <a:rPr lang="ja-JP" altLang="en-US" sz="2800" dirty="0">
                <a:solidFill>
                  <a:schemeClr val="tx1">
                    <a:lumMod val="65000"/>
                    <a:lumOff val="35000"/>
                  </a:schemeClr>
                </a:solidFill>
              </a:rPr>
              <a:t>とは？</a:t>
            </a:r>
            <a:endParaRPr kumimoji="1" lang="ja-JP" altLang="en-US" sz="2800" dirty="0">
              <a:solidFill>
                <a:schemeClr val="tx1">
                  <a:lumMod val="65000"/>
                  <a:lumOff val="35000"/>
                </a:schemeClr>
              </a:solidFill>
            </a:endParaRPr>
          </a:p>
        </p:txBody>
      </p:sp>
      <p:grpSp>
        <p:nvGrpSpPr>
          <p:cNvPr id="50" name="図形グループ 49"/>
          <p:cNvGrpSpPr/>
          <p:nvPr/>
        </p:nvGrpSpPr>
        <p:grpSpPr>
          <a:xfrm>
            <a:off x="84788" y="141866"/>
            <a:ext cx="3933430" cy="1067842"/>
            <a:chOff x="-607707" y="883777"/>
            <a:chExt cx="3933430" cy="1067842"/>
          </a:xfrm>
        </p:grpSpPr>
        <p:sp>
          <p:nvSpPr>
            <p:cNvPr id="51" name="ホームベース 50"/>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52" name="ホームベース 51"/>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53" name="ホームベース 52"/>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54" name="ホームベース 53"/>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55" name="ホームベース 54"/>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56" name="ホームベース 55"/>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57" name="ホームベース 56"/>
            <p:cNvSpPr/>
            <p:nvPr/>
          </p:nvSpPr>
          <p:spPr>
            <a:xfrm>
              <a:off x="-607707"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Tree>
    <p:extLst>
      <p:ext uri="{BB962C8B-B14F-4D97-AF65-F5344CB8AC3E}">
        <p14:creationId xmlns:p14="http://schemas.microsoft.com/office/powerpoint/2010/main" val="3900157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300" fill="hold"/>
                                        <p:tgtEl>
                                          <p:spTgt spid="2"/>
                                        </p:tgtEl>
                                        <p:attrNameLst>
                                          <p:attrName>ppt_w</p:attrName>
                                        </p:attrNameLst>
                                      </p:cBhvr>
                                      <p:tavLst>
                                        <p:tav tm="0">
                                          <p:val>
                                            <p:fltVal val="0"/>
                                          </p:val>
                                        </p:tav>
                                        <p:tav tm="100000">
                                          <p:val>
                                            <p:strVal val="#ppt_w"/>
                                          </p:val>
                                        </p:tav>
                                      </p:tavLst>
                                    </p:anim>
                                    <p:anim calcmode="lin" valueType="num">
                                      <p:cBhvr>
                                        <p:cTn id="11" dur="300" fill="hold"/>
                                        <p:tgtEl>
                                          <p:spTgt spid="2"/>
                                        </p:tgtEl>
                                        <p:attrNameLst>
                                          <p:attrName>ppt_h</p:attrName>
                                        </p:attrNameLst>
                                      </p:cBhvr>
                                      <p:tavLst>
                                        <p:tav tm="0">
                                          <p:val>
                                            <p:fltVal val="0"/>
                                          </p:val>
                                        </p:tav>
                                        <p:tav tm="100000">
                                          <p:val>
                                            <p:strVal val="#ppt_h"/>
                                          </p:val>
                                        </p:tav>
                                      </p:tavLst>
                                    </p:anim>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図形グループ 10"/>
          <p:cNvGrpSpPr/>
          <p:nvPr/>
        </p:nvGrpSpPr>
        <p:grpSpPr>
          <a:xfrm>
            <a:off x="4829931" y="13702"/>
            <a:ext cx="3863310" cy="3908494"/>
            <a:chOff x="4122794" y="13702"/>
            <a:chExt cx="3863310" cy="3908494"/>
          </a:xfrm>
        </p:grpSpPr>
        <p:pic>
          <p:nvPicPr>
            <p:cNvPr id="4" name="図 3" descr="平成24年6月4日北国新聞.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2794" y="383034"/>
              <a:ext cx="3863310" cy="3539162"/>
            </a:xfrm>
            <a:prstGeom prst="rect">
              <a:avLst/>
            </a:prstGeom>
          </p:spPr>
        </p:pic>
        <p:sp>
          <p:nvSpPr>
            <p:cNvPr id="8" name="テキスト ボックス 7"/>
            <p:cNvSpPr txBox="1"/>
            <p:nvPr/>
          </p:nvSpPr>
          <p:spPr>
            <a:xfrm>
              <a:off x="4848457" y="13702"/>
              <a:ext cx="3137647" cy="400110"/>
            </a:xfrm>
            <a:prstGeom prst="rect">
              <a:avLst/>
            </a:prstGeom>
            <a:noFill/>
          </p:spPr>
          <p:txBody>
            <a:bodyPr wrap="square" rtlCol="0">
              <a:spAutoFit/>
            </a:bodyPr>
            <a:lstStyle/>
            <a:p>
              <a:pPr algn="r"/>
              <a:r>
                <a:rPr lang="ja-JP" altLang="en-US" sz="2000" dirty="0" smtClean="0"/>
                <a:t>北國</a:t>
              </a:r>
              <a:r>
                <a:rPr kumimoji="1" lang="ja-JP" altLang="en-US" sz="2000" dirty="0" smtClean="0"/>
                <a:t>新聞</a:t>
              </a:r>
              <a:r>
                <a:rPr kumimoji="1" lang="en-US" altLang="ja-JP" sz="2000" dirty="0" smtClean="0"/>
                <a:t> </a:t>
              </a:r>
              <a:r>
                <a:rPr lang="en-US" altLang="ja-JP" sz="2000" dirty="0" smtClean="0"/>
                <a:t>2012.6.4</a:t>
              </a:r>
              <a:endParaRPr kumimoji="1" lang="ja-JP" altLang="en-US" sz="2000" dirty="0"/>
            </a:p>
          </p:txBody>
        </p:sp>
      </p:grpSp>
      <p:sp>
        <p:nvSpPr>
          <p:cNvPr id="2" name="スライド番号プレースホルダー 1"/>
          <p:cNvSpPr>
            <a:spLocks noGrp="1"/>
          </p:cNvSpPr>
          <p:nvPr>
            <p:ph type="sldNum" sz="quarter" idx="12"/>
          </p:nvPr>
        </p:nvSpPr>
        <p:spPr/>
        <p:txBody>
          <a:bodyPr/>
          <a:lstStyle/>
          <a:p>
            <a:fld id="{A13288EF-2DF8-994A-B9DC-EADBBF17AE65}" type="slidenum">
              <a:rPr kumimoji="1" lang="ja-JP" altLang="en-US" smtClean="0"/>
              <a:t>5</a:t>
            </a:fld>
            <a:endParaRPr kumimoji="1" lang="ja-JP" altLang="en-US"/>
          </a:p>
        </p:txBody>
      </p:sp>
      <p:grpSp>
        <p:nvGrpSpPr>
          <p:cNvPr id="10" name="図形グループ 9"/>
          <p:cNvGrpSpPr/>
          <p:nvPr/>
        </p:nvGrpSpPr>
        <p:grpSpPr>
          <a:xfrm>
            <a:off x="-485314" y="818004"/>
            <a:ext cx="5551610" cy="4587731"/>
            <a:chOff x="394980" y="1068865"/>
            <a:chExt cx="5551610" cy="4587731"/>
          </a:xfrm>
        </p:grpSpPr>
        <p:sp>
          <p:nvSpPr>
            <p:cNvPr id="6" name="テキスト ボックス 5"/>
            <p:cNvSpPr txBox="1"/>
            <p:nvPr/>
          </p:nvSpPr>
          <p:spPr>
            <a:xfrm>
              <a:off x="897638" y="5256486"/>
              <a:ext cx="3137647" cy="400110"/>
            </a:xfrm>
            <a:prstGeom prst="rect">
              <a:avLst/>
            </a:prstGeom>
            <a:noFill/>
          </p:spPr>
          <p:txBody>
            <a:bodyPr wrap="square" rtlCol="0">
              <a:spAutoFit/>
            </a:bodyPr>
            <a:lstStyle/>
            <a:p>
              <a:r>
                <a:rPr kumimoji="1" lang="ja-JP" altLang="en-US" sz="2000" dirty="0" smtClean="0"/>
                <a:t>朝日新聞</a:t>
              </a:r>
              <a:r>
                <a:rPr kumimoji="1" lang="en-US" altLang="ja-JP" sz="2000" dirty="0" smtClean="0"/>
                <a:t> </a:t>
              </a:r>
              <a:r>
                <a:rPr lang="en-US" altLang="ja-JP" sz="2000" dirty="0" smtClean="0"/>
                <a:t>2010.5.16</a:t>
              </a:r>
              <a:endParaRPr kumimoji="1" lang="ja-JP" altLang="en-US" sz="2000" dirty="0"/>
            </a:p>
          </p:txBody>
        </p:sp>
        <p:pic>
          <p:nvPicPr>
            <p:cNvPr id="3" name="コンテンツ プレースホルダー 5" descr="img3009a5b4zik3zj.jpeg"/>
            <p:cNvPicPr>
              <a:picLocks noChangeAspect="1"/>
            </p:cNvPicPr>
            <p:nvPr/>
          </p:nvPicPr>
          <p:blipFill rotWithShape="1">
            <a:blip r:embed="rId4" cstate="screen">
              <a:extLst>
                <a:ext uri="{28A0092B-C50C-407E-A947-70E740481C1C}">
                  <a14:useLocalDpi xmlns:a14="http://schemas.microsoft.com/office/drawing/2010/main"/>
                </a:ext>
              </a:extLst>
            </a:blip>
            <a:srcRect l="-1848"/>
            <a:stretch/>
          </p:blipFill>
          <p:spPr>
            <a:xfrm>
              <a:off x="394980" y="1068865"/>
              <a:ext cx="5551610" cy="4163708"/>
            </a:xfrm>
            <a:prstGeom prst="rect">
              <a:avLst/>
            </a:prstGeom>
          </p:spPr>
        </p:pic>
      </p:grpSp>
      <p:grpSp>
        <p:nvGrpSpPr>
          <p:cNvPr id="16" name="図形グループ 15"/>
          <p:cNvGrpSpPr/>
          <p:nvPr/>
        </p:nvGrpSpPr>
        <p:grpSpPr>
          <a:xfrm>
            <a:off x="371781" y="2563184"/>
            <a:ext cx="8084925" cy="6858000"/>
            <a:chOff x="371781" y="2563184"/>
            <a:chExt cx="8084925" cy="6858000"/>
          </a:xfrm>
        </p:grpSpPr>
        <p:pic>
          <p:nvPicPr>
            <p:cNvPr id="14" name="図 13" descr="2010.5.9読売新聞.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87922" y="2563184"/>
              <a:ext cx="4868784" cy="6858000"/>
            </a:xfrm>
            <a:prstGeom prst="rect">
              <a:avLst/>
            </a:prstGeom>
          </p:spPr>
        </p:pic>
        <p:sp>
          <p:nvSpPr>
            <p:cNvPr id="15" name="テキスト ボックス 14"/>
            <p:cNvSpPr txBox="1"/>
            <p:nvPr/>
          </p:nvSpPr>
          <p:spPr>
            <a:xfrm>
              <a:off x="371781" y="6304528"/>
              <a:ext cx="3137647" cy="400110"/>
            </a:xfrm>
            <a:prstGeom prst="rect">
              <a:avLst/>
            </a:prstGeom>
            <a:noFill/>
          </p:spPr>
          <p:txBody>
            <a:bodyPr wrap="square" rtlCol="0">
              <a:spAutoFit/>
            </a:bodyPr>
            <a:lstStyle/>
            <a:p>
              <a:pPr algn="r"/>
              <a:r>
                <a:rPr kumimoji="1" lang="ja-JP" altLang="en-US" sz="2000" dirty="0" smtClean="0"/>
                <a:t>読売新聞</a:t>
              </a:r>
              <a:r>
                <a:rPr kumimoji="1" lang="en-US" altLang="ja-JP" sz="2000" dirty="0" smtClean="0"/>
                <a:t> </a:t>
              </a:r>
              <a:r>
                <a:rPr lang="en-US" altLang="ja-JP" sz="2000" dirty="0" smtClean="0"/>
                <a:t>2010.5.9</a:t>
              </a:r>
              <a:endParaRPr kumimoji="1" lang="ja-JP" altLang="en-US" sz="2000" dirty="0"/>
            </a:p>
          </p:txBody>
        </p:sp>
      </p:grpSp>
    </p:spTree>
    <p:extLst>
      <p:ext uri="{BB962C8B-B14F-4D97-AF65-F5344CB8AC3E}">
        <p14:creationId xmlns:p14="http://schemas.microsoft.com/office/powerpoint/2010/main" val="2725523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1+#ppt_w/2"/>
                                          </p:val>
                                        </p:tav>
                                        <p:tav tm="100000">
                                          <p:val>
                                            <p:strVal val="#ppt_x"/>
                                          </p:val>
                                        </p:tav>
                                      </p:tavLst>
                                    </p:anim>
                                    <p:anim calcmode="lin" valueType="num">
                                      <p:cBhvr additive="base">
                                        <p:cTn id="8" dur="3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 fill="hold"/>
                                        <p:tgtEl>
                                          <p:spTgt spid="10"/>
                                        </p:tgtEl>
                                        <p:attrNameLst>
                                          <p:attrName>ppt_x</p:attrName>
                                        </p:attrNameLst>
                                      </p:cBhvr>
                                      <p:tavLst>
                                        <p:tav tm="0">
                                          <p:val>
                                            <p:strVal val="0-#ppt_w/2"/>
                                          </p:val>
                                        </p:tav>
                                        <p:tav tm="100000">
                                          <p:val>
                                            <p:strVal val="#ppt_x"/>
                                          </p:val>
                                        </p:tav>
                                      </p:tavLst>
                                    </p:anim>
                                    <p:anim calcmode="lin" valueType="num">
                                      <p:cBhvr additive="base">
                                        <p:cTn id="13" dur="3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図形グループ 39"/>
          <p:cNvGrpSpPr/>
          <p:nvPr/>
        </p:nvGrpSpPr>
        <p:grpSpPr>
          <a:xfrm>
            <a:off x="97843" y="131519"/>
            <a:ext cx="3933430" cy="1067842"/>
            <a:chOff x="-607707" y="883777"/>
            <a:chExt cx="3933430" cy="1067842"/>
          </a:xfrm>
        </p:grpSpPr>
        <p:sp>
          <p:nvSpPr>
            <p:cNvPr id="41" name="ホームベース 40"/>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42" name="ホームベース 41"/>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43" name="ホームベース 42"/>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44" name="ホームベース 43"/>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45" name="ホームベース 44"/>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46" name="ホームベース 45"/>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7" name="ホームベース 46"/>
            <p:cNvSpPr/>
            <p:nvPr/>
          </p:nvSpPr>
          <p:spPr>
            <a:xfrm>
              <a:off x="-607707"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コンテンツ プレースホルダー 2"/>
          <p:cNvSpPr>
            <a:spLocks noGrp="1"/>
          </p:cNvSpPr>
          <p:nvPr>
            <p:ph idx="1"/>
          </p:nvPr>
        </p:nvSpPr>
        <p:spPr>
          <a:xfrm>
            <a:off x="549277" y="1897526"/>
            <a:ext cx="8042276" cy="4524189"/>
          </a:xfr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6</a:t>
            </a:fld>
            <a:endParaRPr kumimoji="1" lang="ja-JP" altLang="en-US" dirty="0"/>
          </a:p>
        </p:txBody>
      </p:sp>
      <p:sp>
        <p:nvSpPr>
          <p:cNvPr id="5" name="テキスト ボックス 4"/>
          <p:cNvSpPr txBox="1"/>
          <p:nvPr/>
        </p:nvSpPr>
        <p:spPr>
          <a:xfrm>
            <a:off x="549277" y="1255051"/>
            <a:ext cx="8042276" cy="1323439"/>
          </a:xfrm>
          <a:prstGeom prst="rect">
            <a:avLst/>
          </a:prstGeom>
          <a:noFill/>
        </p:spPr>
        <p:txBody>
          <a:bodyPr wrap="square" rtlCol="0">
            <a:spAutoFit/>
          </a:bodyPr>
          <a:lstStyle/>
          <a:p>
            <a:pPr algn="ctr"/>
            <a:r>
              <a:rPr kumimoji="1" lang="ja-JP" altLang="en-US" sz="4000" dirty="0" smtClean="0"/>
              <a:t>もし、将来あなたが</a:t>
            </a:r>
            <a:endParaRPr kumimoji="1" lang="en-US" altLang="ja-JP" sz="4000" dirty="0" smtClean="0"/>
          </a:p>
          <a:p>
            <a:pPr algn="ctr"/>
            <a:r>
              <a:rPr kumimoji="1" lang="ja-JP" altLang="en-US" sz="4000" dirty="0" smtClean="0"/>
              <a:t>買い物弱者になった</a:t>
            </a:r>
            <a:r>
              <a:rPr lang="ja-JP" altLang="en-US" sz="4000" dirty="0" smtClean="0"/>
              <a:t>ら</a:t>
            </a:r>
            <a:r>
              <a:rPr lang="en-US" altLang="ja-JP" sz="4000" dirty="0" smtClean="0"/>
              <a:t>‥</a:t>
            </a:r>
            <a:endParaRPr kumimoji="1" lang="en-US" altLang="ja-JP" sz="4000" dirty="0" smtClean="0"/>
          </a:p>
        </p:txBody>
      </p:sp>
      <p:sp>
        <p:nvSpPr>
          <p:cNvPr id="6" name="テキスト ボックス 5"/>
          <p:cNvSpPr txBox="1"/>
          <p:nvPr/>
        </p:nvSpPr>
        <p:spPr>
          <a:xfrm>
            <a:off x="5822444" y="6521007"/>
            <a:ext cx="2769109" cy="261610"/>
          </a:xfrm>
          <a:prstGeom prst="rect">
            <a:avLst/>
          </a:prstGeom>
          <a:noFill/>
        </p:spPr>
        <p:txBody>
          <a:bodyPr wrap="square" rtlCol="0">
            <a:spAutoFit/>
          </a:bodyPr>
          <a:lstStyle/>
          <a:p>
            <a:pPr algn="r"/>
            <a:r>
              <a:rPr lang="en-US" altLang="ja-JP" sz="1100" dirty="0"/>
              <a:t>http://</a:t>
            </a:r>
            <a:r>
              <a:rPr lang="en-US" altLang="ja-JP" sz="1100" dirty="0" err="1"/>
              <a:t>kids.wanpug.com</a:t>
            </a:r>
            <a:r>
              <a:rPr lang="en-US" altLang="ja-JP" sz="1100" dirty="0"/>
              <a:t>/illust28.html</a:t>
            </a:r>
            <a:endParaRPr lang="ja-JP" altLang="en-US" sz="1100" dirty="0"/>
          </a:p>
        </p:txBody>
      </p:sp>
      <p:pic>
        <p:nvPicPr>
          <p:cNvPr id="7" name="図 6" descr="p9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441" y="2905638"/>
            <a:ext cx="2898587" cy="2898587"/>
          </a:xfrm>
          <a:prstGeom prst="rect">
            <a:avLst/>
          </a:prstGeom>
        </p:spPr>
      </p:pic>
      <p:pic>
        <p:nvPicPr>
          <p:cNvPr id="8" name="図 7" descr="p21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8976" y="2592708"/>
            <a:ext cx="3211517" cy="3211517"/>
          </a:xfrm>
          <a:prstGeom prst="rect">
            <a:avLst/>
          </a:prstGeom>
        </p:spPr>
      </p:pic>
      <p:pic>
        <p:nvPicPr>
          <p:cNvPr id="9" name="図 8" descr="AA02635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3032" y="4191724"/>
            <a:ext cx="1673346" cy="1665215"/>
          </a:xfrm>
          <a:prstGeom prst="rect">
            <a:avLst/>
          </a:prstGeom>
        </p:spPr>
      </p:pic>
      <p:pic>
        <p:nvPicPr>
          <p:cNvPr id="10" name="図 9" descr="AA02625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2746" y="3511674"/>
            <a:ext cx="1851255" cy="1166074"/>
          </a:xfrm>
          <a:prstGeom prst="rect">
            <a:avLst/>
          </a:prstGeom>
        </p:spPr>
      </p:pic>
      <p:pic>
        <p:nvPicPr>
          <p:cNvPr id="11" name="図 10" descr="stk19992boj.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2230" y="2189822"/>
            <a:ext cx="537761" cy="1894425"/>
          </a:xfrm>
          <a:prstGeom prst="rect">
            <a:avLst/>
          </a:prstGeom>
        </p:spPr>
      </p:pic>
      <p:sp>
        <p:nvSpPr>
          <p:cNvPr id="12" name="乗算記号 11"/>
          <p:cNvSpPr/>
          <p:nvPr/>
        </p:nvSpPr>
        <p:spPr>
          <a:xfrm>
            <a:off x="6456367" y="1912575"/>
            <a:ext cx="2645424" cy="2495177"/>
          </a:xfrm>
          <a:prstGeom prst="mathMultiply">
            <a:avLst>
              <a:gd name="adj1" fmla="val 7352"/>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乗算記号 12"/>
          <p:cNvSpPr/>
          <p:nvPr/>
        </p:nvSpPr>
        <p:spPr>
          <a:xfrm>
            <a:off x="5700205" y="3802527"/>
            <a:ext cx="2645424" cy="2495177"/>
          </a:xfrm>
          <a:prstGeom prst="mathMultiply">
            <a:avLst>
              <a:gd name="adj1" fmla="val 7352"/>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乗算記号 13"/>
          <p:cNvSpPr/>
          <p:nvPr/>
        </p:nvSpPr>
        <p:spPr>
          <a:xfrm>
            <a:off x="438435" y="2725268"/>
            <a:ext cx="2645424" cy="2495177"/>
          </a:xfrm>
          <a:prstGeom prst="mathMultiply">
            <a:avLst>
              <a:gd name="adj1" fmla="val 7352"/>
            </a:avLst>
          </a:prstGeom>
          <a:solidFill>
            <a:srgbClr val="FF00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22" name="テキスト ボックス 21"/>
          <p:cNvSpPr txBox="1"/>
          <p:nvPr/>
        </p:nvSpPr>
        <p:spPr>
          <a:xfrm>
            <a:off x="549277" y="5882371"/>
            <a:ext cx="8042276" cy="769441"/>
          </a:xfrm>
          <a:prstGeom prst="rect">
            <a:avLst/>
          </a:prstGeom>
          <a:noFill/>
        </p:spPr>
        <p:txBody>
          <a:bodyPr wrap="square" rtlCol="0">
            <a:spAutoFit/>
          </a:bodyPr>
          <a:lstStyle/>
          <a:p>
            <a:pPr algn="ctr"/>
            <a:r>
              <a:rPr kumimoji="1" lang="ja-JP" altLang="en-US" sz="4400" dirty="0" smtClean="0">
                <a:solidFill>
                  <a:schemeClr val="accent6"/>
                </a:solidFill>
              </a:rPr>
              <a:t>どうしますか？</a:t>
            </a:r>
            <a:endParaRPr kumimoji="1" lang="ja-JP" altLang="en-US" sz="4400" dirty="0">
              <a:solidFill>
                <a:schemeClr val="accent6"/>
              </a:solidFill>
            </a:endParaRPr>
          </a:p>
        </p:txBody>
      </p:sp>
    </p:spTree>
    <p:extLst>
      <p:ext uri="{BB962C8B-B14F-4D97-AF65-F5344CB8AC3E}">
        <p14:creationId xmlns:p14="http://schemas.microsoft.com/office/powerpoint/2010/main" val="278596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図形グループ 26"/>
          <p:cNvGrpSpPr/>
          <p:nvPr/>
        </p:nvGrpSpPr>
        <p:grpSpPr>
          <a:xfrm>
            <a:off x="84788" y="128510"/>
            <a:ext cx="3933430" cy="1067842"/>
            <a:chOff x="-607707" y="883777"/>
            <a:chExt cx="3933430" cy="1067842"/>
          </a:xfrm>
        </p:grpSpPr>
        <p:sp>
          <p:nvSpPr>
            <p:cNvPr id="28" name="ホームベース 27"/>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29" name="ホームベース 28"/>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30" name="ホームベース 29"/>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1" name="ホームベース 30"/>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2" name="ホームベース 31"/>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3" name="ホームベース 32"/>
            <p:cNvSpPr/>
            <p:nvPr/>
          </p:nvSpPr>
          <p:spPr>
            <a:xfrm>
              <a:off x="-70950"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34" name="ホームベース 33"/>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897906" y="6275668"/>
            <a:ext cx="990600" cy="365125"/>
          </a:xfrm>
        </p:spPr>
        <p:txBody>
          <a:bodyPr/>
          <a:lstStyle/>
          <a:p>
            <a:fld id="{A13288EF-2DF8-994A-B9DC-EADBBF17AE65}" type="slidenum">
              <a:rPr kumimoji="1" lang="ja-JP" altLang="en-US" smtClean="0"/>
              <a:t>7</a:t>
            </a:fld>
            <a:endParaRPr kumimoji="1" lang="ja-JP" altLang="en-US" dirty="0"/>
          </a:p>
        </p:txBody>
      </p:sp>
      <p:pic>
        <p:nvPicPr>
          <p:cNvPr id="5" name="図 4" descr="老人いっぱい.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3178332" y="1475328"/>
            <a:ext cx="2876556" cy="3610592"/>
          </a:xfrm>
          <a:prstGeom prst="rect">
            <a:avLst/>
          </a:prstGeom>
          <a:ln>
            <a:noFill/>
          </a:ln>
          <a:effectLst>
            <a:softEdge rad="112500"/>
          </a:effectLst>
        </p:spPr>
      </p:pic>
      <p:sp>
        <p:nvSpPr>
          <p:cNvPr id="6" name="テキスト ボックス 5"/>
          <p:cNvSpPr txBox="1"/>
          <p:nvPr/>
        </p:nvSpPr>
        <p:spPr>
          <a:xfrm>
            <a:off x="549277" y="5097435"/>
            <a:ext cx="8042276" cy="1200329"/>
          </a:xfrm>
          <a:prstGeom prst="rect">
            <a:avLst/>
          </a:prstGeom>
          <a:ln w="57150" cmpd="thinThick"/>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3600" dirty="0" smtClean="0">
                <a:solidFill>
                  <a:schemeClr val="tx1"/>
                </a:solidFill>
              </a:rPr>
              <a:t>つくば市</a:t>
            </a:r>
            <a:r>
              <a:rPr lang="ja-JP" altLang="en-US" sz="3200" dirty="0" smtClean="0">
                <a:solidFill>
                  <a:schemeClr val="tx1"/>
                </a:solidFill>
              </a:rPr>
              <a:t>にも</a:t>
            </a:r>
            <a:r>
              <a:rPr lang="ja-JP" altLang="en-US" sz="3600" b="1" dirty="0" smtClean="0">
                <a:solidFill>
                  <a:schemeClr val="accent6"/>
                </a:solidFill>
              </a:rPr>
              <a:t>買い物弱者問題</a:t>
            </a:r>
            <a:r>
              <a:rPr lang="ja-JP" altLang="en-US" sz="3200" dirty="0" smtClean="0">
                <a:solidFill>
                  <a:schemeClr val="tx1"/>
                </a:solidFill>
              </a:rPr>
              <a:t>に</a:t>
            </a:r>
            <a:endParaRPr lang="en-US" altLang="ja-JP" sz="3600" dirty="0" smtClean="0">
              <a:solidFill>
                <a:schemeClr val="tx1"/>
              </a:solidFill>
            </a:endParaRPr>
          </a:p>
          <a:p>
            <a:pPr algn="ctr"/>
            <a:r>
              <a:rPr lang="ja-JP" altLang="en-US" sz="3600" dirty="0" smtClean="0">
                <a:solidFill>
                  <a:schemeClr val="tx1"/>
                </a:solidFill>
              </a:rPr>
              <a:t>直面している</a:t>
            </a:r>
            <a:r>
              <a:rPr lang="ja-JP" altLang="en-US" sz="3200" dirty="0" smtClean="0">
                <a:solidFill>
                  <a:schemeClr val="tx1"/>
                </a:solidFill>
              </a:rPr>
              <a:t>人がいるの</a:t>
            </a:r>
            <a:r>
              <a:rPr lang="ja-JP" altLang="en-US" sz="3600" dirty="0" smtClean="0">
                <a:solidFill>
                  <a:schemeClr val="tx1"/>
                </a:solidFill>
              </a:rPr>
              <a:t>では？</a:t>
            </a:r>
            <a:endParaRPr kumimoji="1" lang="ja-JP" altLang="en-US" sz="3400" dirty="0">
              <a:solidFill>
                <a:schemeClr val="tx1"/>
              </a:solidFill>
            </a:endParaRPr>
          </a:p>
        </p:txBody>
      </p:sp>
      <p:sp>
        <p:nvSpPr>
          <p:cNvPr id="8" name="雲 7"/>
          <p:cNvSpPr/>
          <p:nvPr/>
        </p:nvSpPr>
        <p:spPr>
          <a:xfrm>
            <a:off x="5905477" y="3914968"/>
            <a:ext cx="2536663" cy="1060818"/>
          </a:xfrm>
          <a:prstGeom prst="cloud">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　高齢化</a:t>
            </a:r>
            <a:endParaRPr kumimoji="1" lang="ja-JP" altLang="en-US" sz="2800" dirty="0"/>
          </a:p>
        </p:txBody>
      </p:sp>
      <p:sp>
        <p:nvSpPr>
          <p:cNvPr id="9" name="雲 8"/>
          <p:cNvSpPr/>
          <p:nvPr/>
        </p:nvSpPr>
        <p:spPr>
          <a:xfrm>
            <a:off x="399271" y="1475328"/>
            <a:ext cx="3380847" cy="1199142"/>
          </a:xfrm>
          <a:prstGeom prst="cloud">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r"/>
            <a:r>
              <a:rPr kumimoji="1" lang="ja-JP" altLang="en-US" sz="2400" dirty="0" smtClean="0"/>
              <a:t>地域の衰退化</a:t>
            </a:r>
            <a:endParaRPr kumimoji="1" lang="ja-JP" altLang="en-US" sz="2400" dirty="0"/>
          </a:p>
        </p:txBody>
      </p:sp>
      <p:sp>
        <p:nvSpPr>
          <p:cNvPr id="10" name="テキスト ボックス 9"/>
          <p:cNvSpPr txBox="1"/>
          <p:nvPr/>
        </p:nvSpPr>
        <p:spPr>
          <a:xfrm>
            <a:off x="5947179" y="6513835"/>
            <a:ext cx="2558438" cy="253916"/>
          </a:xfrm>
          <a:prstGeom prst="rect">
            <a:avLst/>
          </a:prstGeom>
          <a:noFill/>
        </p:spPr>
        <p:txBody>
          <a:bodyPr wrap="none" rtlCol="0">
            <a:spAutoFit/>
          </a:bodyPr>
          <a:lstStyle/>
          <a:p>
            <a:pPr algn="r"/>
            <a:r>
              <a:rPr lang="en-US" altLang="ja-JP" sz="1050" dirty="0" smtClean="0"/>
              <a:t>2014</a:t>
            </a:r>
            <a:r>
              <a:rPr lang="ja-JP" altLang="en-US" sz="1050" dirty="0" smtClean="0"/>
              <a:t>年</a:t>
            </a:r>
            <a:r>
              <a:rPr lang="en-US" altLang="ja-JP" sz="1050" dirty="0"/>
              <a:t>5</a:t>
            </a:r>
            <a:r>
              <a:rPr lang="ja-JP" altLang="en-US" sz="1050" dirty="0" smtClean="0"/>
              <a:t>月</a:t>
            </a:r>
            <a:r>
              <a:rPr lang="en-US" altLang="ja-JP" sz="1050" dirty="0"/>
              <a:t>6</a:t>
            </a:r>
            <a:r>
              <a:rPr lang="ja-JP" altLang="en-US" sz="1050" dirty="0" smtClean="0"/>
              <a:t>日</a:t>
            </a:r>
            <a:r>
              <a:rPr lang="en-US" altLang="ja-JP" sz="1050" dirty="0" smtClean="0"/>
              <a:t> </a:t>
            </a:r>
            <a:r>
              <a:rPr lang="ja-JP" altLang="en-US" sz="1050" dirty="0" smtClean="0"/>
              <a:t>筑波地区にて</a:t>
            </a:r>
            <a:r>
              <a:rPr lang="en-US" altLang="ja-JP" sz="1050" dirty="0" smtClean="0"/>
              <a:t>(</a:t>
            </a:r>
            <a:r>
              <a:rPr lang="ja-JP" altLang="en-US" sz="1050" dirty="0" smtClean="0"/>
              <a:t>班員撮影</a:t>
            </a:r>
            <a:r>
              <a:rPr lang="en-US" altLang="ja-JP" sz="1050" dirty="0" smtClean="0"/>
              <a:t>)</a:t>
            </a:r>
            <a:endParaRPr kumimoji="1" lang="ja-JP" altLang="en-US" sz="1050" dirty="0"/>
          </a:p>
        </p:txBody>
      </p:sp>
      <p:sp>
        <p:nvSpPr>
          <p:cNvPr id="19" name="角丸四角形 18"/>
          <p:cNvSpPr/>
          <p:nvPr/>
        </p:nvSpPr>
        <p:spPr>
          <a:xfrm>
            <a:off x="4686707" y="16393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00000"/>
                </a:solidFill>
              </a:rPr>
              <a:t>問題提起</a:t>
            </a:r>
            <a:endParaRPr lang="ja-JP" altLang="en-US" sz="2800" dirty="0">
              <a:solidFill>
                <a:srgbClr val="000000"/>
              </a:solidFill>
            </a:endParaRPr>
          </a:p>
        </p:txBody>
      </p:sp>
    </p:spTree>
    <p:extLst>
      <p:ext uri="{BB962C8B-B14F-4D97-AF65-F5344CB8AC3E}">
        <p14:creationId xmlns:p14="http://schemas.microsoft.com/office/powerpoint/2010/main" val="4191009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図形グループ 32"/>
          <p:cNvGrpSpPr/>
          <p:nvPr/>
        </p:nvGrpSpPr>
        <p:grpSpPr>
          <a:xfrm>
            <a:off x="84788" y="128510"/>
            <a:ext cx="3933430" cy="1067842"/>
            <a:chOff x="-607707" y="883777"/>
            <a:chExt cx="3933430" cy="1067842"/>
          </a:xfrm>
        </p:grpSpPr>
        <p:sp>
          <p:nvSpPr>
            <p:cNvPr id="34" name="ホームベース 33"/>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35" name="ホームベース 34"/>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36" name="ホームベース 35"/>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37" name="ホームベース 36"/>
            <p:cNvSpPr/>
            <p:nvPr/>
          </p:nvSpPr>
          <p:spPr>
            <a:xfrm>
              <a:off x="1002564"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38" name="ホームベース 37"/>
            <p:cNvSpPr/>
            <p:nvPr/>
          </p:nvSpPr>
          <p:spPr>
            <a:xfrm>
              <a:off x="465807"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39" name="ホームベース 38"/>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0" name="ホームベース 39"/>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
        <p:nvSpPr>
          <p:cNvPr id="3" name="コンテンツ プレースホルダー 2"/>
          <p:cNvSpPr>
            <a:spLocks noGrp="1"/>
          </p:cNvSpPr>
          <p:nvPr>
            <p:ph idx="1"/>
          </p:nvPr>
        </p:nvSpPr>
        <p:spPr/>
        <p:txBody>
          <a:bodyPr/>
          <a:lstStyle/>
          <a:p>
            <a:endParaRPr kumimoji="1" lang="en-US" altLang="ja-JP" dirty="0" smtClean="0"/>
          </a:p>
        </p:txBody>
      </p:sp>
      <p:sp>
        <p:nvSpPr>
          <p:cNvPr id="4" name="スライド番号プレースホルダー 3"/>
          <p:cNvSpPr>
            <a:spLocks noGrp="1"/>
          </p:cNvSpPr>
          <p:nvPr>
            <p:ph type="sldNum" sz="quarter" idx="12"/>
          </p:nvPr>
        </p:nvSpPr>
        <p:spPr/>
        <p:txBody>
          <a:bodyPr/>
          <a:lstStyle/>
          <a:p>
            <a:fld id="{A13288EF-2DF8-994A-B9DC-EADBBF17AE65}" type="slidenum">
              <a:rPr kumimoji="1" lang="ja-JP" altLang="en-US" smtClean="0"/>
              <a:t>8</a:t>
            </a:fld>
            <a:endParaRPr kumimoji="1" lang="ja-JP" altLang="en-US" dirty="0"/>
          </a:p>
        </p:txBody>
      </p:sp>
      <p:sp>
        <p:nvSpPr>
          <p:cNvPr id="6" name="下矢印 5"/>
          <p:cNvSpPr/>
          <p:nvPr/>
        </p:nvSpPr>
        <p:spPr>
          <a:xfrm>
            <a:off x="4064757" y="3611436"/>
            <a:ext cx="1097220" cy="776941"/>
          </a:xfrm>
          <a:prstGeom prst="downArrow">
            <a:avLst/>
          </a:prstGeom>
          <a:gradFill flip="none" rotWithShape="1">
            <a:gsLst>
              <a:gs pos="0">
                <a:schemeClr val="accent2">
                  <a:lumMod val="20000"/>
                  <a:lumOff val="80000"/>
                </a:schemeClr>
              </a:gs>
              <a:gs pos="100000">
                <a:schemeClr val="accent4"/>
              </a:gs>
              <a:gs pos="36000">
                <a:schemeClr val="accent2">
                  <a:lumMod val="40000"/>
                  <a:lumOff val="6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雲 1"/>
          <p:cNvSpPr/>
          <p:nvPr/>
        </p:nvSpPr>
        <p:spPr>
          <a:xfrm>
            <a:off x="1742262" y="1463040"/>
            <a:ext cx="5680932" cy="1839146"/>
          </a:xfrm>
          <a:prstGeom prst="cloud">
            <a:avLst/>
          </a:prstGeom>
          <a:solidFill>
            <a:schemeClr val="bg2"/>
          </a:solidFill>
          <a:ln w="381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dirty="0">
                <a:solidFill>
                  <a:schemeClr val="tx1"/>
                </a:solidFill>
              </a:rPr>
              <a:t>買い物</a:t>
            </a:r>
            <a:r>
              <a:rPr lang="ja-JP" altLang="en-US" sz="4000" dirty="0" smtClean="0">
                <a:solidFill>
                  <a:schemeClr val="tx1"/>
                </a:solidFill>
              </a:rPr>
              <a:t>弱者を</a:t>
            </a:r>
            <a:endParaRPr lang="en-US" altLang="ja-JP" sz="4000" dirty="0" smtClean="0">
              <a:solidFill>
                <a:schemeClr val="tx1"/>
              </a:solidFill>
            </a:endParaRPr>
          </a:p>
          <a:p>
            <a:pPr algn="ctr"/>
            <a:r>
              <a:rPr lang="ja-JP" altLang="en-US" sz="4000" dirty="0" smtClean="0">
                <a:solidFill>
                  <a:schemeClr val="tx1"/>
                </a:solidFill>
              </a:rPr>
              <a:t>救おう</a:t>
            </a:r>
            <a:r>
              <a:rPr lang="ja-JP" altLang="en-US" sz="4000" dirty="0">
                <a:solidFill>
                  <a:schemeClr val="tx1"/>
                </a:solidFill>
              </a:rPr>
              <a:t>！</a:t>
            </a:r>
          </a:p>
        </p:txBody>
      </p:sp>
      <p:sp>
        <p:nvSpPr>
          <p:cNvPr id="9" name="角丸四角形 8"/>
          <p:cNvSpPr/>
          <p:nvPr/>
        </p:nvSpPr>
        <p:spPr>
          <a:xfrm>
            <a:off x="1414393" y="4505947"/>
            <a:ext cx="6353436" cy="1496827"/>
          </a:xfrm>
          <a:prstGeom prst="roundRect">
            <a:avLst/>
          </a:prstGeom>
          <a:solidFill>
            <a:schemeClr val="accent4">
              <a:lumMod val="20000"/>
              <a:lumOff val="80000"/>
            </a:schemeClr>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5400" dirty="0" smtClean="0">
                <a:solidFill>
                  <a:schemeClr val="tx1"/>
                </a:solidFill>
              </a:rPr>
              <a:t>提言・提案をしよう！</a:t>
            </a:r>
            <a:endParaRPr kumimoji="1" lang="ja-JP" altLang="en-US" sz="5400" dirty="0">
              <a:solidFill>
                <a:schemeClr val="tx1"/>
              </a:solidFill>
            </a:endParaRPr>
          </a:p>
        </p:txBody>
      </p:sp>
      <p:sp>
        <p:nvSpPr>
          <p:cNvPr id="18" name="角丸四角形 17"/>
          <p:cNvSpPr/>
          <p:nvPr/>
        </p:nvSpPr>
        <p:spPr>
          <a:xfrm>
            <a:off x="4686707" y="16393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solidFill>
                  <a:srgbClr val="000000"/>
                </a:solidFill>
              </a:rPr>
              <a:t>目標</a:t>
            </a:r>
            <a:endParaRPr lang="ja-JP" altLang="en-US" sz="2800" dirty="0">
              <a:solidFill>
                <a:srgbClr val="000000"/>
              </a:solidFill>
            </a:endParaRPr>
          </a:p>
        </p:txBody>
      </p:sp>
    </p:spTree>
    <p:extLst>
      <p:ext uri="{BB962C8B-B14F-4D97-AF65-F5344CB8AC3E}">
        <p14:creationId xmlns:p14="http://schemas.microsoft.com/office/powerpoint/2010/main" val="14441348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A13288EF-2DF8-994A-B9DC-EADBBF17AE65}" type="slidenum">
              <a:rPr kumimoji="1" lang="ja-JP" altLang="en-US" smtClean="0"/>
              <a:pPr/>
              <a:t>9</a:t>
            </a:fld>
            <a:endParaRPr kumimoji="1" lang="ja-JP" altLang="en-US" dirty="0"/>
          </a:p>
        </p:txBody>
      </p:sp>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9559" y="4620422"/>
            <a:ext cx="1831200" cy="1831200"/>
          </a:xfrm>
          <a:prstGeom prst="rect">
            <a:avLst/>
          </a:prstGeom>
        </p:spPr>
      </p:pic>
      <p:sp>
        <p:nvSpPr>
          <p:cNvPr id="6" name="テキスト ボックス 5"/>
          <p:cNvSpPr txBox="1"/>
          <p:nvPr/>
        </p:nvSpPr>
        <p:spPr>
          <a:xfrm>
            <a:off x="4625946" y="6544634"/>
            <a:ext cx="3894046" cy="253916"/>
          </a:xfrm>
          <a:prstGeom prst="rect">
            <a:avLst/>
          </a:prstGeom>
          <a:noFill/>
        </p:spPr>
        <p:txBody>
          <a:bodyPr wrap="none" rtlCol="0">
            <a:spAutoFit/>
          </a:bodyPr>
          <a:lstStyle/>
          <a:p>
            <a:pPr algn="r"/>
            <a:r>
              <a:rPr lang="ja-JP" altLang="en-US" sz="1050" dirty="0"/>
              <a:t>出典：経済産業省「買い物弱者応援マニュアル</a:t>
            </a:r>
            <a:r>
              <a:rPr lang="en-US" altLang="ja-JP" sz="1050" dirty="0"/>
              <a:t>ver2.0</a:t>
            </a:r>
            <a:r>
              <a:rPr lang="ja-JP" altLang="en-US" sz="1050" dirty="0"/>
              <a:t>」</a:t>
            </a:r>
            <a:r>
              <a:rPr lang="en-US" altLang="ja-JP" sz="1050" dirty="0">
                <a:latin typeface="ＭＳ Ｐゴシック"/>
              </a:rPr>
              <a:t>(</a:t>
            </a:r>
            <a:r>
              <a:rPr lang="ja-JP" altLang="en-US" sz="1050" dirty="0">
                <a:latin typeface="ＭＳ Ｐゴシック"/>
              </a:rPr>
              <a:t>平成</a:t>
            </a:r>
            <a:r>
              <a:rPr lang="en-US" altLang="ja-JP" sz="1050" dirty="0">
                <a:latin typeface="ＭＳ Ｐゴシック"/>
              </a:rPr>
              <a:t>23</a:t>
            </a:r>
            <a:r>
              <a:rPr lang="ja-JP" altLang="en-US" sz="1050" dirty="0">
                <a:latin typeface="ＭＳ Ｐゴシック"/>
              </a:rPr>
              <a:t>年</a:t>
            </a:r>
            <a:r>
              <a:rPr lang="en-US" altLang="ja-JP" sz="1050" dirty="0" smtClean="0">
                <a:latin typeface="ＭＳ Ｐゴシック"/>
              </a:rPr>
              <a:t>)</a:t>
            </a:r>
            <a:endParaRPr lang="en-US" altLang="ja-JP" sz="1050" dirty="0" smtClean="0"/>
          </a:p>
        </p:txBody>
      </p:sp>
      <p:sp>
        <p:nvSpPr>
          <p:cNvPr id="7" name="コンテンツ プレースホルダ 6"/>
          <p:cNvSpPr>
            <a:spLocks noGrp="1"/>
          </p:cNvSpPr>
          <p:nvPr>
            <p:ph idx="1"/>
          </p:nvPr>
        </p:nvSpPr>
        <p:spPr>
          <a:xfrm>
            <a:off x="704448" y="2848222"/>
            <a:ext cx="910053" cy="5575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buNone/>
            </a:pPr>
            <a:r>
              <a:rPr kumimoji="1" lang="ja-JP" altLang="en-US" dirty="0" smtClean="0">
                <a:solidFill>
                  <a:srgbClr val="000000"/>
                </a:solidFill>
              </a:rPr>
              <a:t>自宅</a:t>
            </a:r>
            <a:endParaRPr kumimoji="1" lang="ja-JP" altLang="en-US" dirty="0">
              <a:solidFill>
                <a:srgbClr val="000000"/>
              </a:solidFill>
            </a:endParaRPr>
          </a:p>
        </p:txBody>
      </p:sp>
      <p:sp>
        <p:nvSpPr>
          <p:cNvPr id="8" name="コンテンツ プレースホルダ 6"/>
          <p:cNvSpPr txBox="1">
            <a:spLocks/>
          </p:cNvSpPr>
          <p:nvPr/>
        </p:nvSpPr>
        <p:spPr>
          <a:xfrm>
            <a:off x="2387386" y="1360827"/>
            <a:ext cx="3875191" cy="472594"/>
          </a:xfrm>
          <a:prstGeom prst="roundRect">
            <a:avLst/>
          </a:prstGeom>
          <a:solidFill>
            <a:schemeClr val="accent2">
              <a:lumMod val="20000"/>
              <a:lumOff val="80000"/>
            </a:schemeClr>
          </a:solidFill>
          <a:ln w="38100" cmpd="db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marL="349250" lvl="0" indent="-349250" algn="ctr" defTabSz="914400">
              <a:spcBef>
                <a:spcPts val="2000"/>
              </a:spcBef>
              <a:buClr>
                <a:schemeClr val="accent1">
                  <a:lumMod val="60000"/>
                  <a:lumOff val="40000"/>
                </a:schemeClr>
              </a:buClr>
              <a:buSzPct val="110000"/>
              <a:defRPr/>
            </a:pPr>
            <a:r>
              <a:rPr lang="en-US" altLang="ja-JP" sz="2400" dirty="0" smtClean="0">
                <a:solidFill>
                  <a:srgbClr val="000000"/>
                </a:solidFill>
              </a:rPr>
              <a:t>1.</a:t>
            </a:r>
            <a:r>
              <a:rPr lang="en-US" altLang="en-US" sz="2400" dirty="0" smtClean="0">
                <a:solidFill>
                  <a:srgbClr val="000000"/>
                </a:solidFill>
              </a:rPr>
              <a:t>身近な</a:t>
            </a:r>
            <a:r>
              <a:rPr lang="ja-JP" altLang="en-US" sz="2400" dirty="0" smtClean="0">
                <a:solidFill>
                  <a:srgbClr val="000000"/>
                </a:solidFill>
              </a:rPr>
              <a:t>場所に</a:t>
            </a:r>
            <a:r>
              <a:rPr lang="ja-JP" altLang="en-US" sz="2400" dirty="0" smtClean="0">
                <a:solidFill>
                  <a:srgbClr val="FF0000"/>
                </a:solidFill>
              </a:rPr>
              <a:t>店をつくる</a:t>
            </a:r>
            <a:endParaRPr kumimoji="1" lang="ja-JP" altLang="en-US" sz="2400" b="0" i="0" u="none" strike="noStrike" kern="1200" cap="none" spc="0" normalizeH="0" baseline="0" noProof="0" dirty="0">
              <a:ln>
                <a:noFill/>
              </a:ln>
              <a:solidFill>
                <a:srgbClr val="FF0000"/>
              </a:solidFill>
              <a:effectLst/>
              <a:uLnTx/>
              <a:uFillTx/>
            </a:endParaRPr>
          </a:p>
        </p:txBody>
      </p:sp>
      <p:sp>
        <p:nvSpPr>
          <p:cNvPr id="9" name="コンテンツ プレースホルダ 6"/>
          <p:cNvSpPr txBox="1">
            <a:spLocks/>
          </p:cNvSpPr>
          <p:nvPr/>
        </p:nvSpPr>
        <p:spPr>
          <a:xfrm>
            <a:off x="492274" y="5787287"/>
            <a:ext cx="2789551" cy="450653"/>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lang="en-US" altLang="ja-JP" sz="2400" dirty="0" smtClean="0">
                <a:solidFill>
                  <a:srgbClr val="000000"/>
                </a:solidFill>
              </a:rPr>
              <a:t>3.</a:t>
            </a:r>
            <a:r>
              <a:rPr lang="ja-JP" altLang="en-US" sz="2400" dirty="0" smtClean="0">
                <a:solidFill>
                  <a:srgbClr val="FF0000"/>
                </a:solidFill>
              </a:rPr>
              <a:t>出かけやすくする</a:t>
            </a:r>
            <a:endParaRPr kumimoji="1" lang="ja-JP" altLang="en-US" sz="2400" b="0" i="0" u="none" strike="noStrike" kern="1200" cap="none" spc="0" normalizeH="0" baseline="0" noProof="0" dirty="0">
              <a:ln>
                <a:noFill/>
              </a:ln>
              <a:solidFill>
                <a:srgbClr val="FF0000"/>
              </a:solidFill>
              <a:effectLst/>
              <a:uLnTx/>
              <a:uFillTx/>
            </a:endParaRP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9372" y="1960259"/>
            <a:ext cx="1263335" cy="1355168"/>
          </a:xfrm>
          <a:prstGeom prst="rect">
            <a:avLst/>
          </a:prstGeom>
        </p:spPr>
      </p:pic>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9546" y="3611113"/>
            <a:ext cx="1124138" cy="1763678"/>
          </a:xfrm>
          <a:prstGeom prst="rect">
            <a:avLst/>
          </a:prstGeom>
        </p:spPr>
      </p:pic>
      <p:sp>
        <p:nvSpPr>
          <p:cNvPr id="16" name="コンテンツ プレースホルダ 6"/>
          <p:cNvSpPr txBox="1">
            <a:spLocks/>
          </p:cNvSpPr>
          <p:nvPr/>
        </p:nvSpPr>
        <p:spPr>
          <a:xfrm>
            <a:off x="5578886" y="2937117"/>
            <a:ext cx="2551418" cy="47061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lang="ja-JP" altLang="en-US" sz="2400" noProof="0" dirty="0" smtClean="0">
                <a:solidFill>
                  <a:srgbClr val="000000"/>
                </a:solidFill>
              </a:rPr>
              <a:t>2</a:t>
            </a:r>
            <a:r>
              <a:rPr lang="en-US" altLang="ja-JP" sz="2400" noProof="0" dirty="0" smtClean="0">
                <a:solidFill>
                  <a:srgbClr val="000000"/>
                </a:solidFill>
              </a:rPr>
              <a:t>.</a:t>
            </a:r>
            <a:r>
              <a:rPr lang="ja-JP" altLang="en-US" sz="2400" noProof="0" dirty="0" smtClean="0">
                <a:solidFill>
                  <a:srgbClr val="000000"/>
                </a:solidFill>
              </a:rPr>
              <a:t>商品を</a:t>
            </a:r>
            <a:r>
              <a:rPr lang="ja-JP" altLang="en-US" sz="2400" noProof="0" dirty="0" smtClean="0">
                <a:solidFill>
                  <a:srgbClr val="FF0000"/>
                </a:solidFill>
              </a:rPr>
              <a:t>届ける</a:t>
            </a:r>
            <a:endParaRPr kumimoji="1" lang="ja-JP" altLang="en-US" sz="2400" b="0" i="0" u="none" strike="noStrike" kern="1200" cap="none" spc="0" normalizeH="0" baseline="0" noProof="0" dirty="0">
              <a:ln>
                <a:noFill/>
              </a:ln>
              <a:solidFill>
                <a:srgbClr val="FF0000"/>
              </a:solidFill>
              <a:effectLst/>
              <a:uLnTx/>
              <a:uFillTx/>
            </a:endParaRPr>
          </a:p>
        </p:txBody>
      </p:sp>
      <p:sp>
        <p:nvSpPr>
          <p:cNvPr id="15" name="左右矢印 14"/>
          <p:cNvSpPr/>
          <p:nvPr/>
        </p:nvSpPr>
        <p:spPr>
          <a:xfrm rot="1742126">
            <a:off x="2079856" y="4848971"/>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左矢印 16"/>
          <p:cNvSpPr/>
          <p:nvPr/>
        </p:nvSpPr>
        <p:spPr>
          <a:xfrm>
            <a:off x="3305331" y="3988761"/>
            <a:ext cx="2143065"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0" name="左右矢印 29"/>
          <p:cNvSpPr/>
          <p:nvPr/>
        </p:nvSpPr>
        <p:spPr>
          <a:xfrm rot="19530601">
            <a:off x="2213076" y="3109770"/>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657982" y="3315427"/>
            <a:ext cx="1877437" cy="369332"/>
          </a:xfrm>
          <a:prstGeom prst="rect">
            <a:avLst/>
          </a:prstGeom>
          <a:noFill/>
        </p:spPr>
        <p:txBody>
          <a:bodyPr wrap="none" rtlCol="0">
            <a:spAutoFit/>
          </a:bodyPr>
          <a:lstStyle/>
          <a:p>
            <a:r>
              <a:rPr lang="en-US" altLang="ja-JP" sz="900" dirty="0">
                <a:solidFill>
                  <a:schemeClr val="tx1">
                    <a:lumMod val="95000"/>
                    <a:lumOff val="5000"/>
                  </a:schemeClr>
                </a:solidFill>
              </a:rPr>
              <a:t>http://</a:t>
            </a:r>
            <a:r>
              <a:rPr lang="en-US" altLang="ja-JP" sz="900" dirty="0" smtClean="0">
                <a:solidFill>
                  <a:schemeClr val="tx1">
                    <a:lumMod val="95000"/>
                    <a:lumOff val="5000"/>
                  </a:schemeClr>
                </a:solidFill>
              </a:rPr>
              <a:t>www.icapsule.leyline.jp/</a:t>
            </a:r>
          </a:p>
          <a:p>
            <a:r>
              <a:rPr lang="en-US" altLang="ja-JP" sz="900" dirty="0" err="1" smtClean="0">
                <a:solidFill>
                  <a:schemeClr val="tx1">
                    <a:lumMod val="95000"/>
                    <a:lumOff val="5000"/>
                  </a:schemeClr>
                </a:solidFill>
              </a:rPr>
              <a:t>illust</a:t>
            </a:r>
            <a:r>
              <a:rPr lang="en-US" altLang="ja-JP" sz="900" dirty="0">
                <a:solidFill>
                  <a:schemeClr val="tx1">
                    <a:lumMod val="95000"/>
                    <a:lumOff val="5000"/>
                  </a:schemeClr>
                </a:solidFill>
              </a:rPr>
              <a:t>/078.png</a:t>
            </a:r>
          </a:p>
        </p:txBody>
      </p:sp>
      <p:sp>
        <p:nvSpPr>
          <p:cNvPr id="32" name="テキスト ボックス 31"/>
          <p:cNvSpPr txBox="1"/>
          <p:nvPr/>
        </p:nvSpPr>
        <p:spPr>
          <a:xfrm>
            <a:off x="6023034" y="5374791"/>
            <a:ext cx="2289490" cy="369332"/>
          </a:xfrm>
          <a:prstGeom prst="rect">
            <a:avLst/>
          </a:prstGeom>
          <a:noFill/>
        </p:spPr>
        <p:txBody>
          <a:bodyPr wrap="none" rtlCol="0">
            <a:spAutoFit/>
          </a:bodyPr>
          <a:lstStyle/>
          <a:p>
            <a:r>
              <a:rPr lang="en-US" altLang="ja-JP" sz="900" dirty="0">
                <a:solidFill>
                  <a:schemeClr val="tx1">
                    <a:lumMod val="95000"/>
                    <a:lumOff val="5000"/>
                  </a:schemeClr>
                </a:solidFill>
              </a:rPr>
              <a:t>http://photolibrary.jp/</a:t>
            </a:r>
            <a:r>
              <a:rPr lang="en-US" altLang="ja-JP" sz="900" dirty="0" smtClean="0">
                <a:solidFill>
                  <a:schemeClr val="tx1">
                    <a:lumMod val="95000"/>
                    <a:lumOff val="5000"/>
                  </a:schemeClr>
                </a:solidFill>
              </a:rPr>
              <a:t>mhd4/img284/</a:t>
            </a:r>
          </a:p>
          <a:p>
            <a:r>
              <a:rPr lang="en-US" altLang="ja-JP" sz="900" dirty="0" smtClean="0">
                <a:solidFill>
                  <a:schemeClr val="tx1">
                    <a:lumMod val="95000"/>
                    <a:lumOff val="5000"/>
                  </a:schemeClr>
                </a:solidFill>
              </a:rPr>
              <a:t>450</a:t>
            </a:r>
            <a:r>
              <a:rPr lang="en-US" altLang="ja-JP" sz="900" dirty="0">
                <a:solidFill>
                  <a:schemeClr val="tx1">
                    <a:lumMod val="95000"/>
                    <a:lumOff val="5000"/>
                  </a:schemeClr>
                </a:solidFill>
              </a:rPr>
              <a:t>-20130318192640166127.jpg</a:t>
            </a:r>
          </a:p>
        </p:txBody>
      </p:sp>
      <p:sp>
        <p:nvSpPr>
          <p:cNvPr id="33" name="テキスト ボックス 32"/>
          <p:cNvSpPr txBox="1"/>
          <p:nvPr/>
        </p:nvSpPr>
        <p:spPr>
          <a:xfrm>
            <a:off x="3484848" y="6217858"/>
            <a:ext cx="2504149" cy="369332"/>
          </a:xfrm>
          <a:prstGeom prst="rect">
            <a:avLst/>
          </a:prstGeom>
          <a:noFill/>
        </p:spPr>
        <p:txBody>
          <a:bodyPr wrap="none" rtlCol="0">
            <a:spAutoFit/>
          </a:bodyPr>
          <a:lstStyle/>
          <a:p>
            <a:r>
              <a:rPr lang="en-US" altLang="ja-JP" sz="900" dirty="0">
                <a:solidFill>
                  <a:schemeClr val="tx1">
                    <a:lumMod val="95000"/>
                    <a:lumOff val="5000"/>
                  </a:schemeClr>
                </a:solidFill>
              </a:rPr>
              <a:t>http://www.mu0592.com/blog/wp</a:t>
            </a:r>
            <a:r>
              <a:rPr lang="en-US" altLang="ja-JP" sz="900" dirty="0" smtClean="0">
                <a:solidFill>
                  <a:schemeClr val="tx1">
                    <a:lumMod val="95000"/>
                    <a:lumOff val="5000"/>
                  </a:schemeClr>
                </a:solidFill>
              </a:rPr>
              <a:t>-</a:t>
            </a:r>
          </a:p>
          <a:p>
            <a:r>
              <a:rPr lang="en-US" altLang="ja-JP" sz="900" dirty="0" smtClean="0">
                <a:solidFill>
                  <a:schemeClr val="tx1">
                    <a:lumMod val="95000"/>
                    <a:lumOff val="5000"/>
                  </a:schemeClr>
                </a:solidFill>
              </a:rPr>
              <a:t>content</a:t>
            </a:r>
            <a:r>
              <a:rPr lang="en-US" altLang="ja-JP" sz="900" dirty="0">
                <a:solidFill>
                  <a:schemeClr val="tx1">
                    <a:lumMod val="95000"/>
                    <a:lumOff val="5000"/>
                  </a:schemeClr>
                </a:solidFill>
              </a:rPr>
              <a:t>/uploads/2013/10/illust3886.png</a:t>
            </a:r>
            <a:endParaRPr lang="ja-JP" altLang="en-US" sz="900" dirty="0">
              <a:solidFill>
                <a:schemeClr val="tx1">
                  <a:lumMod val="95000"/>
                  <a:lumOff val="5000"/>
                </a:schemeClr>
              </a:solidFill>
            </a:endParaRPr>
          </a:p>
        </p:txBody>
      </p:sp>
      <p:pic>
        <p:nvPicPr>
          <p:cNvPr id="34" name="図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501" y="3469283"/>
            <a:ext cx="1441033" cy="1441033"/>
          </a:xfrm>
          <a:prstGeom prst="rect">
            <a:avLst/>
          </a:prstGeom>
        </p:spPr>
      </p:pic>
      <p:sp>
        <p:nvSpPr>
          <p:cNvPr id="35" name="テキスト ボックス 34"/>
          <p:cNvSpPr txBox="1"/>
          <p:nvPr/>
        </p:nvSpPr>
        <p:spPr>
          <a:xfrm>
            <a:off x="436501" y="4850988"/>
            <a:ext cx="1635315" cy="369332"/>
          </a:xfrm>
          <a:prstGeom prst="rect">
            <a:avLst/>
          </a:prstGeom>
          <a:noFill/>
        </p:spPr>
        <p:txBody>
          <a:bodyPr wrap="none" rtlCol="0">
            <a:spAutoFit/>
          </a:bodyPr>
          <a:lstStyle/>
          <a:p>
            <a:r>
              <a:rPr lang="en-US" altLang="ja-JP" sz="900" dirty="0"/>
              <a:t>http://illust-cafe.net/</a:t>
            </a:r>
            <a:r>
              <a:rPr lang="en-US" altLang="ja-JP" sz="900" dirty="0" smtClean="0"/>
              <a:t>build</a:t>
            </a:r>
          </a:p>
          <a:p>
            <a:r>
              <a:rPr lang="en-US" altLang="ja-JP" sz="900" dirty="0" err="1" smtClean="0"/>
              <a:t>ing</a:t>
            </a:r>
            <a:r>
              <a:rPr lang="en-US" altLang="ja-JP" sz="900" dirty="0"/>
              <a:t>/images/matu089.gif</a:t>
            </a:r>
            <a:endParaRPr kumimoji="1" lang="ja-JP" altLang="en-US" sz="900" dirty="0"/>
          </a:p>
        </p:txBody>
      </p:sp>
      <p:sp>
        <p:nvSpPr>
          <p:cNvPr id="2" name="テキスト ボックス 1"/>
          <p:cNvSpPr txBox="1"/>
          <p:nvPr/>
        </p:nvSpPr>
        <p:spPr>
          <a:xfrm>
            <a:off x="4922707" y="1833421"/>
            <a:ext cx="1877437" cy="369332"/>
          </a:xfrm>
          <a:prstGeom prst="rect">
            <a:avLst/>
          </a:prstGeom>
          <a:noFill/>
        </p:spPr>
        <p:txBody>
          <a:bodyPr wrap="none" rtlCol="0">
            <a:spAutoFit/>
          </a:bodyPr>
          <a:lstStyle/>
          <a:p>
            <a:r>
              <a:rPr lang="ja-JP" altLang="en-US" dirty="0" smtClean="0"/>
              <a:t>例：小型スーパー</a:t>
            </a:r>
            <a:endParaRPr kumimoji="1" lang="ja-JP" altLang="en-US" dirty="0"/>
          </a:p>
        </p:txBody>
      </p:sp>
      <p:sp>
        <p:nvSpPr>
          <p:cNvPr id="3" name="テキスト ボックス 2"/>
          <p:cNvSpPr txBox="1"/>
          <p:nvPr/>
        </p:nvSpPr>
        <p:spPr>
          <a:xfrm>
            <a:off x="7241271" y="3469283"/>
            <a:ext cx="1454244" cy="369332"/>
          </a:xfrm>
          <a:prstGeom prst="rect">
            <a:avLst/>
          </a:prstGeom>
          <a:noFill/>
        </p:spPr>
        <p:txBody>
          <a:bodyPr wrap="none" rtlCol="0">
            <a:spAutoFit/>
          </a:bodyPr>
          <a:lstStyle/>
          <a:p>
            <a:r>
              <a:rPr kumimoji="1" lang="ja-JP" altLang="en-US" dirty="0" smtClean="0"/>
              <a:t>例：移動販売</a:t>
            </a:r>
            <a:endParaRPr kumimoji="1" lang="ja-JP" altLang="en-US" dirty="0"/>
          </a:p>
        </p:txBody>
      </p:sp>
      <p:sp>
        <p:nvSpPr>
          <p:cNvPr id="10" name="テキスト ボックス 9"/>
          <p:cNvSpPr txBox="1"/>
          <p:nvPr/>
        </p:nvSpPr>
        <p:spPr>
          <a:xfrm>
            <a:off x="926263" y="6303721"/>
            <a:ext cx="2174694" cy="369332"/>
          </a:xfrm>
          <a:prstGeom prst="rect">
            <a:avLst/>
          </a:prstGeom>
          <a:noFill/>
        </p:spPr>
        <p:txBody>
          <a:bodyPr wrap="none" rtlCol="0">
            <a:spAutoFit/>
          </a:bodyPr>
          <a:lstStyle/>
          <a:p>
            <a:r>
              <a:rPr kumimoji="1" lang="ja-JP" altLang="en-US" dirty="0" smtClean="0"/>
              <a:t>例：乗り合いタクシー</a:t>
            </a:r>
            <a:endParaRPr kumimoji="1" lang="ja-JP" altLang="en-US" dirty="0"/>
          </a:p>
        </p:txBody>
      </p:sp>
      <p:sp>
        <p:nvSpPr>
          <p:cNvPr id="11" name="ドーナツ 10"/>
          <p:cNvSpPr/>
          <p:nvPr/>
        </p:nvSpPr>
        <p:spPr>
          <a:xfrm>
            <a:off x="4066104" y="3896139"/>
            <a:ext cx="667039" cy="667039"/>
          </a:xfrm>
          <a:prstGeom prst="donut">
            <a:avLst>
              <a:gd name="adj" fmla="val 11615"/>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solidFill>
                <a:schemeClr val="tx1"/>
              </a:solidFill>
            </a:endParaRPr>
          </a:p>
        </p:txBody>
      </p:sp>
      <p:sp>
        <p:nvSpPr>
          <p:cNvPr id="36" name="ドーナツ 35"/>
          <p:cNvSpPr/>
          <p:nvPr/>
        </p:nvSpPr>
        <p:spPr>
          <a:xfrm>
            <a:off x="2322149" y="4772732"/>
            <a:ext cx="667039" cy="667039"/>
          </a:xfrm>
          <a:prstGeom prst="donut">
            <a:avLst>
              <a:gd name="adj" fmla="val 11615"/>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solidFill>
                <a:schemeClr val="tx1"/>
              </a:solidFill>
            </a:endParaRPr>
          </a:p>
        </p:txBody>
      </p:sp>
      <p:sp>
        <p:nvSpPr>
          <p:cNvPr id="37" name="角丸四角形 36"/>
          <p:cNvSpPr/>
          <p:nvPr/>
        </p:nvSpPr>
        <p:spPr>
          <a:xfrm>
            <a:off x="4686707" y="163937"/>
            <a:ext cx="4201799" cy="1067841"/>
          </a:xfrm>
          <a:prstGeom prst="roundRect">
            <a:avLst>
              <a:gd name="adj" fmla="val 31696"/>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a:solidFill>
                  <a:srgbClr val="000000"/>
                </a:solidFill>
              </a:rPr>
              <a:t>買い物弱者を応援</a:t>
            </a:r>
            <a:r>
              <a:rPr lang="ja-JP" altLang="en-US" sz="2800" dirty="0" smtClean="0">
                <a:solidFill>
                  <a:srgbClr val="000000"/>
                </a:solidFill>
              </a:rPr>
              <a:t>する</a:t>
            </a:r>
            <a:endParaRPr lang="en-US" altLang="ja-JP" sz="2800" dirty="0" smtClean="0">
              <a:solidFill>
                <a:srgbClr val="000000"/>
              </a:solidFill>
            </a:endParaRPr>
          </a:p>
          <a:p>
            <a:r>
              <a:rPr lang="en-US" altLang="ja-JP" sz="2800" dirty="0" smtClean="0">
                <a:solidFill>
                  <a:srgbClr val="000000"/>
                </a:solidFill>
              </a:rPr>
              <a:t>3</a:t>
            </a:r>
            <a:r>
              <a:rPr lang="ja-JP" altLang="en-US" sz="2800" dirty="0" err="1">
                <a:solidFill>
                  <a:srgbClr val="000000"/>
                </a:solidFill>
              </a:rPr>
              <a:t>つの</a:t>
            </a:r>
            <a:r>
              <a:rPr lang="ja-JP" altLang="en-US" sz="2800" dirty="0" smtClean="0">
                <a:solidFill>
                  <a:srgbClr val="000000"/>
                </a:solidFill>
              </a:rPr>
              <a:t>方法</a:t>
            </a:r>
            <a:endParaRPr lang="ja-JP" altLang="en-US" sz="2800" dirty="0">
              <a:solidFill>
                <a:srgbClr val="000000"/>
              </a:solidFill>
            </a:endParaRPr>
          </a:p>
        </p:txBody>
      </p:sp>
      <p:grpSp>
        <p:nvGrpSpPr>
          <p:cNvPr id="38" name="図形グループ 37"/>
          <p:cNvGrpSpPr/>
          <p:nvPr/>
        </p:nvGrpSpPr>
        <p:grpSpPr>
          <a:xfrm>
            <a:off x="84788" y="128510"/>
            <a:ext cx="3933430" cy="1067842"/>
            <a:chOff x="-607707" y="883777"/>
            <a:chExt cx="3933430" cy="1067842"/>
          </a:xfrm>
        </p:grpSpPr>
        <p:sp>
          <p:nvSpPr>
            <p:cNvPr id="39" name="ホームベース 38"/>
            <p:cNvSpPr/>
            <p:nvPr/>
          </p:nvSpPr>
          <p:spPr>
            <a:xfrm>
              <a:off x="1539321"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対象地設定</a:t>
              </a:r>
              <a:endParaRPr lang="en-US" altLang="ja-JP" sz="1400" dirty="0" smtClean="0">
                <a:solidFill>
                  <a:schemeClr val="tx1"/>
                </a:solidFill>
              </a:endParaRPr>
            </a:p>
          </p:txBody>
        </p:sp>
        <p:sp>
          <p:nvSpPr>
            <p:cNvPr id="40" name="ホームベース 39"/>
            <p:cNvSpPr/>
            <p:nvPr/>
          </p:nvSpPr>
          <p:spPr>
            <a:xfrm>
              <a:off x="2076078"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調査</a:t>
              </a:r>
              <a:endParaRPr lang="en-US" altLang="ja-JP" sz="1400" dirty="0" smtClean="0">
                <a:solidFill>
                  <a:schemeClr val="tx1"/>
                </a:solidFill>
              </a:endParaRPr>
            </a:p>
          </p:txBody>
        </p:sp>
        <p:sp>
          <p:nvSpPr>
            <p:cNvPr id="41" name="ホームベース 40"/>
            <p:cNvSpPr/>
            <p:nvPr/>
          </p:nvSpPr>
          <p:spPr>
            <a:xfrm>
              <a:off x="2612836" y="883777"/>
              <a:ext cx="712887"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最終発表に</a:t>
              </a:r>
              <a:endParaRPr lang="en-US" altLang="ja-JP" sz="1400" dirty="0" smtClean="0">
                <a:solidFill>
                  <a:schemeClr val="tx1"/>
                </a:solidFill>
              </a:endParaRPr>
            </a:p>
            <a:p>
              <a:pPr algn="ctr"/>
              <a:r>
                <a:rPr lang="ja-JP" altLang="en-US" sz="1400" dirty="0" smtClean="0">
                  <a:solidFill>
                    <a:schemeClr val="tx1"/>
                  </a:solidFill>
                </a:rPr>
                <a:t>向けて</a:t>
              </a:r>
              <a:endParaRPr lang="en-US" altLang="ja-JP" sz="1400" dirty="0" smtClean="0">
                <a:solidFill>
                  <a:schemeClr val="tx1"/>
                </a:solidFill>
              </a:endParaRPr>
            </a:p>
          </p:txBody>
        </p:sp>
        <p:sp>
          <p:nvSpPr>
            <p:cNvPr id="42" name="ホームベース 41"/>
            <p:cNvSpPr/>
            <p:nvPr/>
          </p:nvSpPr>
          <p:spPr>
            <a:xfrm>
              <a:off x="1002564" y="883777"/>
              <a:ext cx="512182" cy="106784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solidFill>
                    <a:schemeClr val="tx1"/>
                  </a:solidFill>
                </a:rPr>
                <a:t>現状</a:t>
              </a:r>
              <a:endParaRPr lang="en-US" altLang="ja-JP" sz="1400" dirty="0" smtClean="0">
                <a:solidFill>
                  <a:schemeClr val="tx1"/>
                </a:solidFill>
              </a:endParaRPr>
            </a:p>
          </p:txBody>
        </p:sp>
        <p:sp>
          <p:nvSpPr>
            <p:cNvPr id="43" name="ホームベース 42"/>
            <p:cNvSpPr/>
            <p:nvPr/>
          </p:nvSpPr>
          <p:spPr>
            <a:xfrm>
              <a:off x="4658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目標</a:t>
              </a:r>
              <a:endParaRPr lang="en-US" altLang="ja-JP" sz="1400" dirty="0" smtClean="0">
                <a:solidFill>
                  <a:schemeClr val="tx1"/>
                </a:solidFill>
              </a:endParaRPr>
            </a:p>
          </p:txBody>
        </p:sp>
        <p:sp>
          <p:nvSpPr>
            <p:cNvPr id="44" name="ホームベース 43"/>
            <p:cNvSpPr/>
            <p:nvPr/>
          </p:nvSpPr>
          <p:spPr>
            <a:xfrm>
              <a:off x="-70950"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問題提起</a:t>
              </a:r>
              <a:endParaRPr lang="en-US" altLang="ja-JP" sz="1400" dirty="0" smtClean="0">
                <a:solidFill>
                  <a:schemeClr val="tx1"/>
                </a:solidFill>
              </a:endParaRPr>
            </a:p>
          </p:txBody>
        </p:sp>
        <p:sp>
          <p:nvSpPr>
            <p:cNvPr id="45" name="ホームベース 44"/>
            <p:cNvSpPr/>
            <p:nvPr/>
          </p:nvSpPr>
          <p:spPr>
            <a:xfrm>
              <a:off x="-607707" y="883777"/>
              <a:ext cx="512182" cy="1067842"/>
            </a:xfrm>
            <a:prstGeom prst="homePlate">
              <a:avLst/>
            </a:prstGeom>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dirty="0" smtClean="0">
                  <a:solidFill>
                    <a:schemeClr val="tx1"/>
                  </a:solidFill>
                </a:rPr>
                <a:t>背景</a:t>
              </a:r>
              <a:endParaRPr lang="en-US" altLang="ja-JP" sz="1400" dirty="0" smtClean="0">
                <a:solidFill>
                  <a:schemeClr val="tx1"/>
                </a:solidFill>
              </a:endParaRPr>
            </a:p>
          </p:txBody>
        </p:sp>
      </p:grpSp>
    </p:spTree>
    <p:extLst>
      <p:ext uri="{BB962C8B-B14F-4D97-AF65-F5344CB8AC3E}">
        <p14:creationId xmlns:p14="http://schemas.microsoft.com/office/powerpoint/2010/main" val="594202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5" grpId="0" animBg="1"/>
      <p:bldP spid="17" grpId="0" animBg="1"/>
      <p:bldP spid="30" grpId="0" animBg="1"/>
      <p:bldP spid="32" grpId="0"/>
      <p:bldP spid="33" grpId="0"/>
      <p:bldP spid="11" grpId="0" animBg="1"/>
      <p:bldP spid="3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そよ風">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そよ風">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そよ風">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そよ風.thmx</Template>
  <TotalTime>5351</TotalTime>
  <Words>2233</Words>
  <Application>Microsoft Macintosh PowerPoint</Application>
  <PresentationFormat>画面に合わせる (4:3)</PresentationFormat>
  <Paragraphs>683</Paragraphs>
  <Slides>38</Slides>
  <Notes>21</Notes>
  <HiddenSlides>3</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そよ風</vt:lpstr>
      <vt:lpstr>都市計画実習 中間発表   サステイナビリティ班  班長　　　　小野将平 副班長　　 秋保佳祐 資料DB　　大原光代 印刷機器  梶塚真良  　　　　　　　石崎絢子 　　　　   大内麻優子 　　　　　　  田中皓介 　　　　　　細井大輔 　　　　　　  若林優妃 　　　　　      指導教員　 　谷口守 TA　　　　　土居千紘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Mitsuyo Ohara</dc:creator>
  <cp:lastModifiedBy>若林 s1211323</cp:lastModifiedBy>
  <cp:revision>498</cp:revision>
  <dcterms:created xsi:type="dcterms:W3CDTF">2014-05-09T09:24:53Z</dcterms:created>
  <dcterms:modified xsi:type="dcterms:W3CDTF">2014-07-01T03:06:39Z</dcterms:modified>
</cp:coreProperties>
</file>