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71"/>
  </p:notesMasterIdLst>
  <p:handoutMasterIdLst>
    <p:handoutMasterId r:id="rId72"/>
  </p:handoutMasterIdLst>
  <p:sldIdLst>
    <p:sldId id="456" r:id="rId2"/>
    <p:sldId id="463" r:id="rId3"/>
    <p:sldId id="457" r:id="rId4"/>
    <p:sldId id="458" r:id="rId5"/>
    <p:sldId id="459" r:id="rId6"/>
    <p:sldId id="297" r:id="rId7"/>
    <p:sldId id="471" r:id="rId8"/>
    <p:sldId id="318" r:id="rId9"/>
    <p:sldId id="470" r:id="rId10"/>
    <p:sldId id="344" r:id="rId11"/>
    <p:sldId id="321" r:id="rId12"/>
    <p:sldId id="362" r:id="rId13"/>
    <p:sldId id="392" r:id="rId14"/>
    <p:sldId id="431" r:id="rId15"/>
    <p:sldId id="417" r:id="rId16"/>
    <p:sldId id="496" r:id="rId17"/>
    <p:sldId id="451" r:id="rId18"/>
    <p:sldId id="450" r:id="rId19"/>
    <p:sldId id="304" r:id="rId20"/>
    <p:sldId id="327" r:id="rId21"/>
    <p:sldId id="364" r:id="rId22"/>
    <p:sldId id="445" r:id="rId23"/>
    <p:sldId id="365" r:id="rId24"/>
    <p:sldId id="380" r:id="rId25"/>
    <p:sldId id="443" r:id="rId26"/>
    <p:sldId id="473" r:id="rId27"/>
    <p:sldId id="403" r:id="rId28"/>
    <p:sldId id="497" r:id="rId29"/>
    <p:sldId id="469" r:id="rId30"/>
    <p:sldId id="407" r:id="rId31"/>
    <p:sldId id="408" r:id="rId32"/>
    <p:sldId id="409" r:id="rId33"/>
    <p:sldId id="436" r:id="rId34"/>
    <p:sldId id="455" r:id="rId35"/>
    <p:sldId id="433" r:id="rId36"/>
    <p:sldId id="437" r:id="rId37"/>
    <p:sldId id="432" r:id="rId38"/>
    <p:sldId id="453" r:id="rId39"/>
    <p:sldId id="464" r:id="rId40"/>
    <p:sldId id="401" r:id="rId41"/>
    <p:sldId id="385" r:id="rId42"/>
    <p:sldId id="423" r:id="rId43"/>
    <p:sldId id="454" r:id="rId44"/>
    <p:sldId id="461" r:id="rId45"/>
    <p:sldId id="462" r:id="rId46"/>
    <p:sldId id="465" r:id="rId47"/>
    <p:sldId id="472" r:id="rId48"/>
    <p:sldId id="474" r:id="rId49"/>
    <p:sldId id="406" r:id="rId50"/>
    <p:sldId id="476" r:id="rId51"/>
    <p:sldId id="477" r:id="rId52"/>
    <p:sldId id="478" r:id="rId53"/>
    <p:sldId id="479" r:id="rId54"/>
    <p:sldId id="480" r:id="rId55"/>
    <p:sldId id="481" r:id="rId56"/>
    <p:sldId id="482" r:id="rId57"/>
    <p:sldId id="483" r:id="rId58"/>
    <p:sldId id="484" r:id="rId59"/>
    <p:sldId id="485" r:id="rId60"/>
    <p:sldId id="486" r:id="rId61"/>
    <p:sldId id="487" r:id="rId62"/>
    <p:sldId id="488" r:id="rId63"/>
    <p:sldId id="489" r:id="rId64"/>
    <p:sldId id="490" r:id="rId65"/>
    <p:sldId id="491" r:id="rId66"/>
    <p:sldId id="492" r:id="rId67"/>
    <p:sldId id="493" r:id="rId68"/>
    <p:sldId id="494" r:id="rId69"/>
    <p:sldId id="495" r:id="rId70"/>
  </p:sldIdLst>
  <p:sldSz cx="9144000" cy="6858000" type="screen4x3"/>
  <p:notesSz cx="9144000" cy="6858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AD5"/>
    <a:srgbClr val="FCEAFC"/>
    <a:srgbClr val="F3B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中間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中間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淡色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中間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中間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淡色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6" autoAdjust="0"/>
    <p:restoredTop sz="89931" autoAdjust="0"/>
  </p:normalViewPr>
  <p:slideViewPr>
    <p:cSldViewPr snapToGrid="0" snapToObjects="1">
      <p:cViewPr>
        <p:scale>
          <a:sx n="36" d="100"/>
          <a:sy n="36" d="100"/>
        </p:scale>
        <p:origin x="-96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2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P%20UFD%20U3:&#39640;&#40802;&#21270;&#29575;&#25512;&#31227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EEEE:&#26149;AB&#25480;&#26989;:&#37117;&#24066;&#35336;&#30011;&#23455;&#32722;:&#12450;&#12531;&#12465;&#12540;&#12488;:&#12304;&#20998;&#26512;&#20013;&#12305;&#12450;&#12531;&#12465;&#12540;&#12488;&#38598;&#35336;_140610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ColorStyle" Target="colors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EEEE:&#26149;AB&#25480;&#26989;:&#37117;&#24066;&#35336;&#30011;&#23455;&#32722;:&#26368;&#32066;&#30330;&#34920;:&#26862;&#12398;&#37324;&#20154;&#21475;&#32113;&#35336;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2502;&#12483;&#12463;3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icrosoft%20Office%20PowerPoint%20&#20869;&#12398;&#12464;&#12521;&#12501;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24844846328999E-2"/>
          <c:y val="9.2854433265562406E-2"/>
          <c:w val="0.92017507483889804"/>
          <c:h val="0.77596302622137203"/>
        </c:manualLayout>
      </c:layout>
      <c:lineChart>
        <c:grouping val="standar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つくば市平均</c:v>
                </c:pt>
              </c:strCache>
            </c:strRef>
          </c:tx>
          <c:spPr>
            <a:ln>
              <a:solidFill>
                <a:srgbClr val="000090"/>
              </a:solidFill>
            </a:ln>
          </c:spPr>
          <c:marker>
            <c:symbol val="none"/>
          </c:marker>
          <c:cat>
            <c:strRef>
              <c:f>Sheet1!$B$2:$J$2</c:f>
              <c:strCache>
                <c:ptCount val="9"/>
                <c:pt idx="0">
                  <c:v>H18</c:v>
                </c:pt>
                <c:pt idx="1">
                  <c:v>H19</c:v>
                </c:pt>
                <c:pt idx="2">
                  <c:v>H20</c:v>
                </c:pt>
                <c:pt idx="3">
                  <c:v>H21</c:v>
                </c:pt>
                <c:pt idx="4">
                  <c:v>H22</c:v>
                </c:pt>
                <c:pt idx="5">
                  <c:v>H23</c:v>
                </c:pt>
                <c:pt idx="6">
                  <c:v>H24</c:v>
                </c:pt>
                <c:pt idx="7">
                  <c:v>H25</c:v>
                </c:pt>
                <c:pt idx="8">
                  <c:v>H26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14.8</c:v>
                </c:pt>
                <c:pt idx="1">
                  <c:v>15.1</c:v>
                </c:pt>
                <c:pt idx="2">
                  <c:v>15.5</c:v>
                </c:pt>
                <c:pt idx="3">
                  <c:v>15.9</c:v>
                </c:pt>
                <c:pt idx="4">
                  <c:v>16.100000000000001</c:v>
                </c:pt>
                <c:pt idx="5">
                  <c:v>16.3</c:v>
                </c:pt>
                <c:pt idx="6">
                  <c:v>16.899999999999999</c:v>
                </c:pt>
                <c:pt idx="7">
                  <c:v>17.5</c:v>
                </c:pt>
                <c:pt idx="8">
                  <c:v>18.100000000000001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全国平均</c:v>
                </c:pt>
              </c:strCache>
            </c:strRef>
          </c:tx>
          <c:spPr>
            <a:ln>
              <a:solidFill>
                <a:srgbClr val="000090"/>
              </a:solidFill>
            </a:ln>
          </c:spPr>
          <c:marker>
            <c:symbol val="none"/>
          </c:marker>
          <c:cat>
            <c:strRef>
              <c:f>Sheet1!$B$2:$J$2</c:f>
              <c:strCache>
                <c:ptCount val="9"/>
                <c:pt idx="0">
                  <c:v>H18</c:v>
                </c:pt>
                <c:pt idx="1">
                  <c:v>H19</c:v>
                </c:pt>
                <c:pt idx="2">
                  <c:v>H20</c:v>
                </c:pt>
                <c:pt idx="3">
                  <c:v>H21</c:v>
                </c:pt>
                <c:pt idx="4">
                  <c:v>H22</c:v>
                </c:pt>
                <c:pt idx="5">
                  <c:v>H23</c:v>
                </c:pt>
                <c:pt idx="6">
                  <c:v>H24</c:v>
                </c:pt>
                <c:pt idx="7">
                  <c:v>H25</c:v>
                </c:pt>
                <c:pt idx="8">
                  <c:v>H26</c:v>
                </c:pt>
              </c:strCache>
            </c:strRef>
          </c:cat>
          <c:val>
            <c:numRef>
              <c:f>Sheet1!$B$4:$J$4</c:f>
              <c:numCache>
                <c:formatCode>General</c:formatCode>
                <c:ptCount val="9"/>
                <c:pt idx="0">
                  <c:v>20.8</c:v>
                </c:pt>
                <c:pt idx="1">
                  <c:v>21.5</c:v>
                </c:pt>
                <c:pt idx="2">
                  <c:v>22.1</c:v>
                </c:pt>
                <c:pt idx="3">
                  <c:v>22.7</c:v>
                </c:pt>
                <c:pt idx="4">
                  <c:v>23.1</c:v>
                </c:pt>
                <c:pt idx="5">
                  <c:v>23.3</c:v>
                </c:pt>
                <c:pt idx="6">
                  <c:v>24.1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筑波地区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strRef>
              <c:f>Sheet1!$B$2:$J$2</c:f>
              <c:strCache>
                <c:ptCount val="9"/>
                <c:pt idx="0">
                  <c:v>H18</c:v>
                </c:pt>
                <c:pt idx="1">
                  <c:v>H19</c:v>
                </c:pt>
                <c:pt idx="2">
                  <c:v>H20</c:v>
                </c:pt>
                <c:pt idx="3">
                  <c:v>H21</c:v>
                </c:pt>
                <c:pt idx="4">
                  <c:v>H22</c:v>
                </c:pt>
                <c:pt idx="5">
                  <c:v>H23</c:v>
                </c:pt>
                <c:pt idx="6">
                  <c:v>H24</c:v>
                </c:pt>
                <c:pt idx="7">
                  <c:v>H25</c:v>
                </c:pt>
                <c:pt idx="8">
                  <c:v>H26</c:v>
                </c:pt>
              </c:strCache>
            </c:strRef>
          </c:cat>
          <c:val>
            <c:numRef>
              <c:f>Sheet1!$B$5:$J$5</c:f>
              <c:numCache>
                <c:formatCode>General</c:formatCode>
                <c:ptCount val="9"/>
                <c:pt idx="0">
                  <c:v>26.4</c:v>
                </c:pt>
                <c:pt idx="1">
                  <c:v>26.9</c:v>
                </c:pt>
                <c:pt idx="2">
                  <c:v>27.3</c:v>
                </c:pt>
                <c:pt idx="3">
                  <c:v>27.8</c:v>
                </c:pt>
                <c:pt idx="4">
                  <c:v>28.2</c:v>
                </c:pt>
                <c:pt idx="5">
                  <c:v>28.2</c:v>
                </c:pt>
                <c:pt idx="6">
                  <c:v>29.1</c:v>
                </c:pt>
                <c:pt idx="7">
                  <c:v>30.5</c:v>
                </c:pt>
                <c:pt idx="8">
                  <c:v>31.5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茎崎地区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Sheet1!$B$2:$J$2</c:f>
              <c:strCache>
                <c:ptCount val="9"/>
                <c:pt idx="0">
                  <c:v>H18</c:v>
                </c:pt>
                <c:pt idx="1">
                  <c:v>H19</c:v>
                </c:pt>
                <c:pt idx="2">
                  <c:v>H20</c:v>
                </c:pt>
                <c:pt idx="3">
                  <c:v>H21</c:v>
                </c:pt>
                <c:pt idx="4">
                  <c:v>H22</c:v>
                </c:pt>
                <c:pt idx="5">
                  <c:v>H23</c:v>
                </c:pt>
                <c:pt idx="6">
                  <c:v>H24</c:v>
                </c:pt>
                <c:pt idx="7">
                  <c:v>H25</c:v>
                </c:pt>
                <c:pt idx="8">
                  <c:v>H26</c:v>
                </c:pt>
              </c:strCache>
            </c:strRef>
          </c:cat>
          <c:val>
            <c:numRef>
              <c:f>Sheet1!$B$6:$J$6</c:f>
              <c:numCache>
                <c:formatCode>General</c:formatCode>
                <c:ptCount val="9"/>
                <c:pt idx="0">
                  <c:v>19.100000000000001</c:v>
                </c:pt>
                <c:pt idx="1">
                  <c:v>20.6</c:v>
                </c:pt>
                <c:pt idx="2">
                  <c:v>22.3</c:v>
                </c:pt>
                <c:pt idx="3">
                  <c:v>23.9</c:v>
                </c:pt>
                <c:pt idx="4">
                  <c:v>24.9</c:v>
                </c:pt>
                <c:pt idx="5">
                  <c:v>26.2</c:v>
                </c:pt>
                <c:pt idx="6">
                  <c:v>28</c:v>
                </c:pt>
                <c:pt idx="7">
                  <c:v>30</c:v>
                </c:pt>
                <c:pt idx="8">
                  <c:v>31.9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686976"/>
        <c:axId val="92709248"/>
      </c:lineChart>
      <c:catAx>
        <c:axId val="92686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ja-JP"/>
          </a:p>
        </c:txPr>
        <c:crossAx val="92709248"/>
        <c:crosses val="autoZero"/>
        <c:auto val="1"/>
        <c:lblAlgn val="ctr"/>
        <c:lblOffset val="100"/>
        <c:noMultiLvlLbl val="0"/>
      </c:catAx>
      <c:valAx>
        <c:axId val="927092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 sz="2000"/>
            </a:pPr>
            <a:endParaRPr lang="ja-JP"/>
          </a:p>
        </c:txPr>
        <c:crossAx val="9268697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rgbClr val="000000"/>
      </a:solidFill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2203637481184902"/>
          <c:y val="6.0185185185185203E-2"/>
          <c:w val="0.53350081698094098"/>
          <c:h val="0.740417031204433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店舗!$G$31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店舗!$F$32:$F$36</c:f>
              <c:strCache>
                <c:ptCount val="5"/>
                <c:pt idx="0">
                  <c:v>カスミ　牛久ししこ店</c:v>
                </c:pt>
                <c:pt idx="1">
                  <c:v>マスダ 茎崎店</c:v>
                </c:pt>
                <c:pt idx="2">
                  <c:v>イズミヤ 牛久店</c:v>
                </c:pt>
                <c:pt idx="3">
                  <c:v>イオンモールつくば</c:v>
                </c:pt>
                <c:pt idx="4">
                  <c:v>うおまつ　高見原店</c:v>
                </c:pt>
              </c:strCache>
            </c:strRef>
          </c:cat>
          <c:val>
            <c:numRef>
              <c:f>店舗!$G$32:$G$36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店舗!$H$31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店舗!$F$32:$F$36</c:f>
              <c:strCache>
                <c:ptCount val="5"/>
                <c:pt idx="0">
                  <c:v>カスミ　牛久ししこ店</c:v>
                </c:pt>
                <c:pt idx="1">
                  <c:v>マスダ 茎崎店</c:v>
                </c:pt>
                <c:pt idx="2">
                  <c:v>イズミヤ 牛久店</c:v>
                </c:pt>
                <c:pt idx="3">
                  <c:v>イオンモールつくば</c:v>
                </c:pt>
                <c:pt idx="4">
                  <c:v>うおまつ　高見原店</c:v>
                </c:pt>
              </c:strCache>
            </c:strRef>
          </c:cat>
          <c:val>
            <c:numRef>
              <c:f>店舗!$H$32:$H$36</c:f>
              <c:numCache>
                <c:formatCode>General</c:formatCode>
                <c:ptCount val="5"/>
              </c:numCache>
            </c:numRef>
          </c:val>
        </c:ser>
        <c:ser>
          <c:idx val="3"/>
          <c:order val="2"/>
          <c:tx>
            <c:strRef>
              <c:f>店舗!$J$31</c:f>
              <c:strCache>
                <c:ptCount val="1"/>
                <c:pt idx="0">
                  <c:v>出現回数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店舗!$F$32:$F$36</c:f>
              <c:strCache>
                <c:ptCount val="5"/>
                <c:pt idx="0">
                  <c:v>カスミ　牛久ししこ店</c:v>
                </c:pt>
                <c:pt idx="1">
                  <c:v>マスダ 茎崎店</c:v>
                </c:pt>
                <c:pt idx="2">
                  <c:v>イズミヤ 牛久店</c:v>
                </c:pt>
                <c:pt idx="3">
                  <c:v>イオンモールつくば</c:v>
                </c:pt>
                <c:pt idx="4">
                  <c:v>うおまつ　高見原店</c:v>
                </c:pt>
              </c:strCache>
            </c:strRef>
          </c:cat>
          <c:val>
            <c:numRef>
              <c:f>店舗!$J$32:$J$36</c:f>
              <c:numCache>
                <c:formatCode>General</c:formatCode>
                <c:ptCount val="5"/>
                <c:pt idx="0">
                  <c:v>57</c:v>
                </c:pt>
                <c:pt idx="1">
                  <c:v>53</c:v>
                </c:pt>
                <c:pt idx="2">
                  <c:v>18</c:v>
                </c:pt>
                <c:pt idx="3">
                  <c:v>9</c:v>
                </c:pt>
                <c:pt idx="4">
                  <c:v>9</c:v>
                </c:pt>
              </c:numCache>
            </c:numRef>
          </c:val>
        </c:ser>
        <c:ser>
          <c:idx val="2"/>
          <c:order val="3"/>
          <c:tx>
            <c:strRef>
              <c:f>店舗!$I$31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店舗!$F$32:$F$36</c:f>
              <c:strCache>
                <c:ptCount val="5"/>
                <c:pt idx="0">
                  <c:v>カスミ　牛久ししこ店</c:v>
                </c:pt>
                <c:pt idx="1">
                  <c:v>マスダ 茎崎店</c:v>
                </c:pt>
                <c:pt idx="2">
                  <c:v>イズミヤ 牛久店</c:v>
                </c:pt>
                <c:pt idx="3">
                  <c:v>イオンモールつくば</c:v>
                </c:pt>
                <c:pt idx="4">
                  <c:v>うおまつ　高見原店</c:v>
                </c:pt>
              </c:strCache>
            </c:strRef>
          </c:cat>
          <c:val>
            <c:numRef>
              <c:f>店舗!$I$32:$I$36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60"/>
        <c:axId val="211482880"/>
        <c:axId val="211484672"/>
      </c:barChart>
      <c:catAx>
        <c:axId val="21148288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 algn="l">
              <a:defRPr sz="1800"/>
            </a:pPr>
            <a:endParaRPr lang="ja-JP"/>
          </a:p>
        </c:txPr>
        <c:crossAx val="211484672"/>
        <c:crosses val="autoZero"/>
        <c:auto val="1"/>
        <c:lblAlgn val="ctr"/>
        <c:lblOffset val="100"/>
        <c:noMultiLvlLbl val="0"/>
      </c:catAx>
      <c:valAx>
        <c:axId val="21148467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ja-JP"/>
          </a:p>
        </c:txPr>
        <c:crossAx val="211482880"/>
        <c:crosses val="max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55691875964346"/>
          <c:w val="0.64111651729391805"/>
          <c:h val="0.82489519424912106"/>
        </c:manualLayout>
      </c:layout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explosion val="2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explosion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ja-JP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Sheet3!$D$2:$D$7</c:f>
              <c:strCache>
                <c:ptCount val="6"/>
                <c:pt idx="0">
                  <c:v>ほぼ毎日</c:v>
                </c:pt>
                <c:pt idx="1">
                  <c:v>週に2,3回</c:v>
                </c:pt>
                <c:pt idx="2">
                  <c:v>週に1回</c:v>
                </c:pt>
                <c:pt idx="3">
                  <c:v>月に1回</c:v>
                </c:pt>
                <c:pt idx="4">
                  <c:v>ほとんど行かない</c:v>
                </c:pt>
                <c:pt idx="5">
                  <c:v>その他</c:v>
                </c:pt>
              </c:strCache>
            </c:strRef>
          </c:cat>
          <c:val>
            <c:numRef>
              <c:f>Sheet3!$E$2:$E$7</c:f>
              <c:numCache>
                <c:formatCode>General</c:formatCode>
                <c:ptCount val="6"/>
                <c:pt idx="0">
                  <c:v>33</c:v>
                </c:pt>
                <c:pt idx="1">
                  <c:v>89</c:v>
                </c:pt>
                <c:pt idx="2">
                  <c:v>27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538150690075998"/>
          <c:y val="0.38260538977596598"/>
          <c:w val="0.36628506301022701"/>
          <c:h val="0.61386777881268495"/>
        </c:manualLayout>
      </c:layout>
      <c:overlay val="1"/>
      <c:txPr>
        <a:bodyPr/>
        <a:lstStyle/>
        <a:p>
          <a:pPr>
            <a:lnSpc>
              <a:spcPct val="80000"/>
            </a:lnSpc>
            <a:defRPr sz="180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Sheet3!$C$3:$C$8</c:f>
              <c:strCache>
                <c:ptCount val="6"/>
                <c:pt idx="0">
                  <c:v>ほぼ毎日</c:v>
                </c:pt>
                <c:pt idx="1">
                  <c:v>週に2・3回</c:v>
                </c:pt>
                <c:pt idx="2">
                  <c:v>週に1回程度</c:v>
                </c:pt>
                <c:pt idx="3">
                  <c:v>月に1回程度</c:v>
                </c:pt>
                <c:pt idx="4">
                  <c:v>ほとんど行かない</c:v>
                </c:pt>
                <c:pt idx="5">
                  <c:v>その他</c:v>
                </c:pt>
              </c:strCache>
            </c:strRef>
          </c:cat>
          <c:val>
            <c:numRef>
              <c:f>Sheet3!$D$3:$D$8</c:f>
              <c:numCache>
                <c:formatCode>General</c:formatCode>
                <c:ptCount val="6"/>
                <c:pt idx="0">
                  <c:v>33</c:v>
                </c:pt>
                <c:pt idx="1">
                  <c:v>91</c:v>
                </c:pt>
                <c:pt idx="2">
                  <c:v>27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Sheet3!$C$26:$C$35</c:f>
              <c:strCache>
                <c:ptCount val="10"/>
                <c:pt idx="0">
                  <c:v>つくバス</c:v>
                </c:pt>
                <c:pt idx="1">
                  <c:v>つくタク</c:v>
                </c:pt>
                <c:pt idx="2">
                  <c:v>関鉄バス</c:v>
                </c:pt>
                <c:pt idx="3">
                  <c:v>自分で車を運転</c:v>
                </c:pt>
                <c:pt idx="4">
                  <c:v>他者が車を運転</c:v>
                </c:pt>
                <c:pt idx="5">
                  <c:v>民間タクシー</c:v>
                </c:pt>
                <c:pt idx="6">
                  <c:v>原付・自動二輪</c:v>
                </c:pt>
                <c:pt idx="7">
                  <c:v>自転車</c:v>
                </c:pt>
                <c:pt idx="8">
                  <c:v>徒歩</c:v>
                </c:pt>
                <c:pt idx="9">
                  <c:v>その他</c:v>
                </c:pt>
              </c:strCache>
            </c:strRef>
          </c:cat>
          <c:val>
            <c:numRef>
              <c:f>Sheet3!$D$26:$D$35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9</c:v>
                </c:pt>
                <c:pt idx="3">
                  <c:v>98</c:v>
                </c:pt>
                <c:pt idx="4">
                  <c:v>25</c:v>
                </c:pt>
                <c:pt idx="5">
                  <c:v>0</c:v>
                </c:pt>
                <c:pt idx="6">
                  <c:v>5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 altLang="en-US"/>
              <a:t>買い物頻度が少ない理由</a:t>
            </a:r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4166666666666705"/>
          <c:y val="0.14685990338164201"/>
          <c:w val="0.35"/>
          <c:h val="0.853140096618357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Sheet3!$C$14:$C$20</c:f>
              <c:strCache>
                <c:ptCount val="7"/>
                <c:pt idx="0">
                  <c:v>現在の買い物の頻度で不便していないから</c:v>
                </c:pt>
                <c:pt idx="1">
                  <c:v>身体的・体力的に難しいから</c:v>
                </c:pt>
                <c:pt idx="2">
                  <c:v>車を利用しなくなったから</c:v>
                </c:pt>
                <c:pt idx="3">
                  <c:v>地域の交通サービスが悪いから</c:v>
                </c:pt>
                <c:pt idx="4">
                  <c:v>買い物を手伝ってくれる家族・知人・ボランティア等がいないから</c:v>
                </c:pt>
                <c:pt idx="5">
                  <c:v>自分以外の誰かが行ってくれるから</c:v>
                </c:pt>
                <c:pt idx="6">
                  <c:v>その他</c:v>
                </c:pt>
              </c:strCache>
            </c:strRef>
          </c:cat>
          <c:val>
            <c:numRef>
              <c:f>Sheet3!$D$14:$D$20</c:f>
              <c:numCache>
                <c:formatCode>General</c:formatCode>
                <c:ptCount val="7"/>
                <c:pt idx="0">
                  <c:v>16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3</c:v>
                </c:pt>
                <c:pt idx="5">
                  <c:v>3</c:v>
                </c:pt>
                <c:pt idx="6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166666666666705"/>
          <c:y val="2.6830737942697701E-2"/>
          <c:w val="0.35"/>
          <c:h val="0.97316926205730203"/>
        </c:manualLayout>
      </c:layout>
      <c:overlay val="0"/>
      <c:txPr>
        <a:bodyPr/>
        <a:lstStyle/>
        <a:p>
          <a:pPr>
            <a:defRPr sz="16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Sheet3!$C$49:$C$52</c:f>
              <c:strCache>
                <c:ptCount val="4"/>
                <c:pt idx="0">
                  <c:v>サービスの存在を知らなかったから</c:v>
                </c:pt>
                <c:pt idx="1">
                  <c:v>利用の仕方がよくわからないから</c:v>
                </c:pt>
                <c:pt idx="2">
                  <c:v>現状、特に買い物について不便はしていないから</c:v>
                </c:pt>
                <c:pt idx="3">
                  <c:v>その他</c:v>
                </c:pt>
              </c:strCache>
            </c:strRef>
          </c:cat>
          <c:val>
            <c:numRef>
              <c:f>Sheet3!$D$49:$D$52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62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751932050160395"/>
          <c:y val="0.18061504258872599"/>
          <c:w val="0.38241895110333401"/>
          <c:h val="0.76335754401880895"/>
        </c:manualLayout>
      </c:layout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Sheet3!$C$57:$C$59</c:f>
              <c:strCache>
                <c:ptCount val="3"/>
                <c:pt idx="0">
                  <c:v>適正に管理されていればそのままで構わない</c:v>
                </c:pt>
                <c:pt idx="1">
                  <c:v>個人として活用したい</c:v>
                </c:pt>
                <c:pt idx="2">
                  <c:v>地域協同で活用したい</c:v>
                </c:pt>
              </c:strCache>
            </c:strRef>
          </c:cat>
          <c:val>
            <c:numRef>
              <c:f>Sheet3!$D$57:$D$59</c:f>
              <c:numCache>
                <c:formatCode>General</c:formatCode>
                <c:ptCount val="3"/>
                <c:pt idx="0">
                  <c:v>101</c:v>
                </c:pt>
                <c:pt idx="1">
                  <c:v>7</c:v>
                </c:pt>
                <c:pt idx="2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210569164965502"/>
          <c:y val="5.5217861922423998E-2"/>
          <c:w val="0.33394369106639399"/>
          <c:h val="0.906400251173065"/>
        </c:manualLayout>
      </c:layout>
      <c:overlay val="0"/>
      <c:txPr>
        <a:bodyPr/>
        <a:lstStyle/>
        <a:p>
          <a:pPr>
            <a:defRPr sz="20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Sheet3!$C$64:$C$70</c:f>
              <c:strCache>
                <c:ptCount val="7"/>
                <c:pt idx="0">
                  <c:v>食料品を扱う店舗として</c:v>
                </c:pt>
                <c:pt idx="1">
                  <c:v>地域協同の菜園・農園として</c:v>
                </c:pt>
                <c:pt idx="2">
                  <c:v>地域の公園・イベント広場として</c:v>
                </c:pt>
                <c:pt idx="3">
                  <c:v>災害時の避難場所として</c:v>
                </c:pt>
                <c:pt idx="4">
                  <c:v>地域の集会所として</c:v>
                </c:pt>
                <c:pt idx="5">
                  <c:v>地域住民の交流の場として</c:v>
                </c:pt>
                <c:pt idx="6">
                  <c:v>その他</c:v>
                </c:pt>
              </c:strCache>
            </c:strRef>
          </c:cat>
          <c:val>
            <c:numRef>
              <c:f>Sheet3!$D$64:$D$70</c:f>
              <c:numCache>
                <c:formatCode>General</c:formatCode>
                <c:ptCount val="7"/>
                <c:pt idx="0">
                  <c:v>23</c:v>
                </c:pt>
                <c:pt idx="1">
                  <c:v>11</c:v>
                </c:pt>
                <c:pt idx="2">
                  <c:v>6</c:v>
                </c:pt>
                <c:pt idx="3">
                  <c:v>6</c:v>
                </c:pt>
                <c:pt idx="4">
                  <c:v>9</c:v>
                </c:pt>
                <c:pt idx="5">
                  <c:v>13</c:v>
                </c:pt>
                <c:pt idx="6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703169048313397"/>
          <c:y val="3.7975564537315001E-2"/>
          <c:w val="0.38364732186254502"/>
          <c:h val="0.90833486707690703"/>
        </c:manualLayout>
      </c:layout>
      <c:overlay val="0"/>
      <c:txPr>
        <a:bodyPr/>
        <a:lstStyle/>
        <a:p>
          <a:pPr>
            <a:defRPr sz="20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Sheet3!$C$75:$C$79</c:f>
              <c:strCache>
                <c:ptCount val="5"/>
                <c:pt idx="0">
                  <c:v>よく利用する</c:v>
                </c:pt>
                <c:pt idx="1">
                  <c:v>たまに利用する</c:v>
                </c:pt>
                <c:pt idx="2">
                  <c:v>あまり利用しない</c:v>
                </c:pt>
                <c:pt idx="3">
                  <c:v>全く利用しない</c:v>
                </c:pt>
                <c:pt idx="4">
                  <c:v>わからない</c:v>
                </c:pt>
              </c:strCache>
            </c:strRef>
          </c:cat>
          <c:val>
            <c:numRef>
              <c:f>Sheet3!$D$75:$D$79</c:f>
              <c:numCache>
                <c:formatCode>General</c:formatCode>
                <c:ptCount val="5"/>
                <c:pt idx="0">
                  <c:v>29</c:v>
                </c:pt>
                <c:pt idx="1">
                  <c:v>87</c:v>
                </c:pt>
                <c:pt idx="2">
                  <c:v>17</c:v>
                </c:pt>
                <c:pt idx="3">
                  <c:v>3</c:v>
                </c:pt>
                <c:pt idx="4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351766793039698"/>
          <c:y val="0.26006973543530998"/>
          <c:w val="0.31629714688441701"/>
          <c:h val="0.49108443882550501"/>
        </c:manualLayout>
      </c:layout>
      <c:overlay val="0"/>
      <c:txPr>
        <a:bodyPr/>
        <a:lstStyle/>
        <a:p>
          <a:pPr>
            <a:defRPr sz="2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tblT000572C08220!$T$23</c:f>
              <c:strCache>
                <c:ptCount val="1"/>
                <c:pt idx="0">
                  <c:v>1人当たり店舗数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tblT000572C08220!$S$24:$S$29</c:f>
              <c:strCache>
                <c:ptCount val="6"/>
                <c:pt idx="0">
                  <c:v>谷田部</c:v>
                </c:pt>
                <c:pt idx="1">
                  <c:v>大穂</c:v>
                </c:pt>
                <c:pt idx="2">
                  <c:v>桜</c:v>
                </c:pt>
                <c:pt idx="3">
                  <c:v>豊里</c:v>
                </c:pt>
                <c:pt idx="4">
                  <c:v>筑波</c:v>
                </c:pt>
                <c:pt idx="5">
                  <c:v>茎崎</c:v>
                </c:pt>
              </c:strCache>
            </c:strRef>
          </c:cat>
          <c:val>
            <c:numRef>
              <c:f>tblT000572C08220!$T$24:$T$29</c:f>
              <c:numCache>
                <c:formatCode>0.00</c:formatCode>
                <c:ptCount val="6"/>
                <c:pt idx="0">
                  <c:v>0.90940093200000005</c:v>
                </c:pt>
                <c:pt idx="1">
                  <c:v>0.71658903600000001</c:v>
                </c:pt>
                <c:pt idx="2">
                  <c:v>0.66576698199999995</c:v>
                </c:pt>
                <c:pt idx="3">
                  <c:v>0.56067779699999998</c:v>
                </c:pt>
                <c:pt idx="4">
                  <c:v>0.50410848399999997</c:v>
                </c:pt>
                <c:pt idx="5">
                  <c:v>0.491480996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828928"/>
        <c:axId val="88843008"/>
      </c:barChart>
      <c:catAx>
        <c:axId val="8882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88843008"/>
        <c:crosses val="autoZero"/>
        <c:auto val="1"/>
        <c:lblAlgn val="ctr"/>
        <c:lblOffset val="100"/>
        <c:noMultiLvlLbl val="0"/>
      </c:catAx>
      <c:valAx>
        <c:axId val="8884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8882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ja-JP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Sheet3!$C$84</c:f>
              <c:strCache>
                <c:ptCount val="1"/>
                <c:pt idx="0">
                  <c:v>価格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Sheet3!$D$83:$I$83</c:f>
              <c:strCache>
                <c:ptCount val="6"/>
                <c:pt idx="0">
                  <c:v>重視する</c:v>
                </c:pt>
                <c:pt idx="1">
                  <c:v>やや重視する</c:v>
                </c:pt>
                <c:pt idx="2">
                  <c:v>どちらとも言えない</c:v>
                </c:pt>
                <c:pt idx="3">
                  <c:v>あまり重視しない</c:v>
                </c:pt>
                <c:pt idx="4">
                  <c:v>重視しない</c:v>
                </c:pt>
                <c:pt idx="5">
                  <c:v>欠損</c:v>
                </c:pt>
              </c:strCache>
            </c:strRef>
          </c:cat>
          <c:val>
            <c:numRef>
              <c:f>Sheet3!$D$84:$I$84</c:f>
              <c:numCache>
                <c:formatCode>General</c:formatCode>
                <c:ptCount val="6"/>
                <c:pt idx="0">
                  <c:v>66</c:v>
                </c:pt>
                <c:pt idx="1">
                  <c:v>60</c:v>
                </c:pt>
                <c:pt idx="2">
                  <c:v>21</c:v>
                </c:pt>
                <c:pt idx="3">
                  <c:v>0</c:v>
                </c:pt>
                <c:pt idx="4">
                  <c:v>1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Sheet3!$C$85</c:f>
              <c:strCache>
                <c:ptCount val="1"/>
                <c:pt idx="0">
                  <c:v>品質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Sheet3!$D$83:$H$83</c:f>
              <c:strCache>
                <c:ptCount val="5"/>
                <c:pt idx="0">
                  <c:v>重視する</c:v>
                </c:pt>
                <c:pt idx="1">
                  <c:v>やや重視する</c:v>
                </c:pt>
                <c:pt idx="2">
                  <c:v>どちらとも言えない</c:v>
                </c:pt>
                <c:pt idx="3">
                  <c:v>あまり重視しない</c:v>
                </c:pt>
                <c:pt idx="4">
                  <c:v>重視しない</c:v>
                </c:pt>
              </c:strCache>
            </c:strRef>
          </c:cat>
          <c:val>
            <c:numRef>
              <c:f>Sheet3!$D$85:$H$85</c:f>
              <c:numCache>
                <c:formatCode>General</c:formatCode>
                <c:ptCount val="5"/>
                <c:pt idx="0">
                  <c:v>109</c:v>
                </c:pt>
                <c:pt idx="1">
                  <c:v>34</c:v>
                </c:pt>
                <c:pt idx="2">
                  <c:v>6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Sheet3!$C$86</c:f>
              <c:strCache>
                <c:ptCount val="1"/>
                <c:pt idx="0">
                  <c:v>品揃え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Sheet3!$D$83:$H$83</c:f>
              <c:strCache>
                <c:ptCount val="5"/>
                <c:pt idx="0">
                  <c:v>重視する</c:v>
                </c:pt>
                <c:pt idx="1">
                  <c:v>やや重視する</c:v>
                </c:pt>
                <c:pt idx="2">
                  <c:v>どちらとも言えない</c:v>
                </c:pt>
                <c:pt idx="3">
                  <c:v>あまり重視しない</c:v>
                </c:pt>
                <c:pt idx="4">
                  <c:v>重視しない</c:v>
                </c:pt>
              </c:strCache>
            </c:strRef>
          </c:cat>
          <c:val>
            <c:numRef>
              <c:f>Sheet3!$D$86:$H$86</c:f>
              <c:numCache>
                <c:formatCode>General</c:formatCode>
                <c:ptCount val="5"/>
                <c:pt idx="0">
                  <c:v>80</c:v>
                </c:pt>
                <c:pt idx="1">
                  <c:v>45</c:v>
                </c:pt>
                <c:pt idx="2">
                  <c:v>19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Sheet3!$C$87</c:f>
              <c:strCache>
                <c:ptCount val="1"/>
                <c:pt idx="0">
                  <c:v>接客・サービス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Sheet3!$D$83:$H$83</c:f>
              <c:strCache>
                <c:ptCount val="5"/>
                <c:pt idx="0">
                  <c:v>重視する</c:v>
                </c:pt>
                <c:pt idx="1">
                  <c:v>やや重視する</c:v>
                </c:pt>
                <c:pt idx="2">
                  <c:v>どちらとも言えない</c:v>
                </c:pt>
                <c:pt idx="3">
                  <c:v>あまり重視しない</c:v>
                </c:pt>
                <c:pt idx="4">
                  <c:v>重視しない</c:v>
                </c:pt>
              </c:strCache>
            </c:strRef>
          </c:cat>
          <c:val>
            <c:numRef>
              <c:f>Sheet3!$D$87:$H$87</c:f>
              <c:numCache>
                <c:formatCode>General</c:formatCode>
                <c:ptCount val="5"/>
                <c:pt idx="0">
                  <c:v>33</c:v>
                </c:pt>
                <c:pt idx="1">
                  <c:v>57</c:v>
                </c:pt>
                <c:pt idx="2">
                  <c:v>32</c:v>
                </c:pt>
                <c:pt idx="3">
                  <c:v>20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Sheet3!$C$88</c:f>
              <c:strCache>
                <c:ptCount val="1"/>
                <c:pt idx="0">
                  <c:v>営業日・時間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Sheet3!$D$83:$H$83</c:f>
              <c:strCache>
                <c:ptCount val="5"/>
                <c:pt idx="0">
                  <c:v>重視する</c:v>
                </c:pt>
                <c:pt idx="1">
                  <c:v>やや重視する</c:v>
                </c:pt>
                <c:pt idx="2">
                  <c:v>どちらとも言えない</c:v>
                </c:pt>
                <c:pt idx="3">
                  <c:v>あまり重視しない</c:v>
                </c:pt>
                <c:pt idx="4">
                  <c:v>重視しない</c:v>
                </c:pt>
              </c:strCache>
            </c:strRef>
          </c:cat>
          <c:val>
            <c:numRef>
              <c:f>Sheet3!$D$88:$H$88</c:f>
              <c:numCache>
                <c:formatCode>General</c:formatCode>
                <c:ptCount val="5"/>
                <c:pt idx="0">
                  <c:v>44</c:v>
                </c:pt>
                <c:pt idx="1">
                  <c:v>51</c:v>
                </c:pt>
                <c:pt idx="2">
                  <c:v>28</c:v>
                </c:pt>
                <c:pt idx="3">
                  <c:v>23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Sheet3!$C$89</c:f>
              <c:strCache>
                <c:ptCount val="1"/>
                <c:pt idx="0">
                  <c:v>住民との交流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Sheet3!$D$83:$H$83</c:f>
              <c:strCache>
                <c:ptCount val="5"/>
                <c:pt idx="0">
                  <c:v>重視する</c:v>
                </c:pt>
                <c:pt idx="1">
                  <c:v>やや重視する</c:v>
                </c:pt>
                <c:pt idx="2">
                  <c:v>どちらとも言えない</c:v>
                </c:pt>
                <c:pt idx="3">
                  <c:v>あまり重視しない</c:v>
                </c:pt>
                <c:pt idx="4">
                  <c:v>重視しない</c:v>
                </c:pt>
              </c:strCache>
            </c:strRef>
          </c:cat>
          <c:val>
            <c:numRef>
              <c:f>Sheet3!$D$89:$H$89</c:f>
              <c:numCache>
                <c:formatCode>General</c:formatCode>
                <c:ptCount val="5"/>
                <c:pt idx="0">
                  <c:v>21</c:v>
                </c:pt>
                <c:pt idx="1">
                  <c:v>39</c:v>
                </c:pt>
                <c:pt idx="2">
                  <c:v>36</c:v>
                </c:pt>
                <c:pt idx="3">
                  <c:v>35</c:v>
                </c:pt>
                <c:pt idx="4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Sheet3!$C$93:$C$97</c:f>
              <c:strCache>
                <c:ptCount val="5"/>
                <c:pt idx="0">
                  <c:v>客として</c:v>
                </c:pt>
                <c:pt idx="1">
                  <c:v>有償で販売員として</c:v>
                </c:pt>
                <c:pt idx="2">
                  <c:v>無償で販売員として</c:v>
                </c:pt>
                <c:pt idx="3">
                  <c:v>参加できない</c:v>
                </c:pt>
                <c:pt idx="4">
                  <c:v>その他</c:v>
                </c:pt>
              </c:strCache>
            </c:strRef>
          </c:cat>
          <c:val>
            <c:numRef>
              <c:f>Sheet3!$D$93:$D$97</c:f>
              <c:numCache>
                <c:formatCode>General</c:formatCode>
                <c:ptCount val="5"/>
                <c:pt idx="0">
                  <c:v>85</c:v>
                </c:pt>
                <c:pt idx="1">
                  <c:v>4</c:v>
                </c:pt>
                <c:pt idx="2">
                  <c:v>1</c:v>
                </c:pt>
                <c:pt idx="3">
                  <c:v>31</c:v>
                </c:pt>
                <c:pt idx="4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Sheet2!$B$5:$B$12</c:f>
              <c:strCache>
                <c:ptCount val="8"/>
                <c:pt idx="0">
                  <c:v>～１９歳</c:v>
                </c:pt>
                <c:pt idx="1">
                  <c:v>２０～２９歳</c:v>
                </c:pt>
                <c:pt idx="2">
                  <c:v>３０～３９歳</c:v>
                </c:pt>
                <c:pt idx="3">
                  <c:v>４０～４９歳</c:v>
                </c:pt>
                <c:pt idx="4">
                  <c:v>５０～５９歳</c:v>
                </c:pt>
                <c:pt idx="5">
                  <c:v>６０～６４歳</c:v>
                </c:pt>
                <c:pt idx="6">
                  <c:v>６５～６９歳</c:v>
                </c:pt>
                <c:pt idx="7">
                  <c:v>７０歳～</c:v>
                </c:pt>
              </c:strCache>
            </c:strRef>
          </c:cat>
          <c:val>
            <c:numRef>
              <c:f>Sheet2!$C$5:$C$12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3</c:v>
                </c:pt>
                <c:pt idx="4">
                  <c:v>11</c:v>
                </c:pt>
                <c:pt idx="5">
                  <c:v>40</c:v>
                </c:pt>
                <c:pt idx="6">
                  <c:v>44</c:v>
                </c:pt>
                <c:pt idx="7">
                  <c:v>49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Sheet2!$B$13:$B$21</c:f>
              <c:strCache>
                <c:ptCount val="9"/>
                <c:pt idx="0">
                  <c:v>農林水産業</c:v>
                </c:pt>
                <c:pt idx="1">
                  <c:v>自営業</c:v>
                </c:pt>
                <c:pt idx="2">
                  <c:v>公務員</c:v>
                </c:pt>
                <c:pt idx="3">
                  <c:v>会社員</c:v>
                </c:pt>
                <c:pt idx="4">
                  <c:v>主婦</c:v>
                </c:pt>
                <c:pt idx="5">
                  <c:v>学生</c:v>
                </c:pt>
                <c:pt idx="6">
                  <c:v>パート・アルバイト</c:v>
                </c:pt>
                <c:pt idx="7">
                  <c:v>無職</c:v>
                </c:pt>
                <c:pt idx="8">
                  <c:v>その他</c:v>
                </c:pt>
              </c:strCache>
            </c:strRef>
          </c:cat>
          <c:val>
            <c:numRef>
              <c:f>Sheet2!$C$13:$C$21</c:f>
              <c:numCache>
                <c:formatCode>General</c:formatCode>
                <c:ptCount val="9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7</c:v>
                </c:pt>
                <c:pt idx="4">
                  <c:v>62</c:v>
                </c:pt>
                <c:pt idx="5">
                  <c:v>0</c:v>
                </c:pt>
                <c:pt idx="6">
                  <c:v>26</c:v>
                </c:pt>
                <c:pt idx="7">
                  <c:v>49</c:v>
                </c:pt>
                <c:pt idx="8">
                  <c:v>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effectLst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Sheet2!$B$13:$B$21</c:f>
              <c:strCache>
                <c:ptCount val="9"/>
                <c:pt idx="0">
                  <c:v>農林水産業</c:v>
                </c:pt>
                <c:pt idx="1">
                  <c:v>自営業</c:v>
                </c:pt>
                <c:pt idx="2">
                  <c:v>公務員</c:v>
                </c:pt>
                <c:pt idx="3">
                  <c:v>会社員</c:v>
                </c:pt>
                <c:pt idx="4">
                  <c:v>主婦</c:v>
                </c:pt>
                <c:pt idx="5">
                  <c:v>学生</c:v>
                </c:pt>
                <c:pt idx="6">
                  <c:v>パート・アルバイト</c:v>
                </c:pt>
                <c:pt idx="7">
                  <c:v>無職</c:v>
                </c:pt>
                <c:pt idx="8">
                  <c:v>その他</c:v>
                </c:pt>
              </c:strCache>
            </c:strRef>
          </c:cat>
          <c:val>
            <c:numRef>
              <c:f>Sheet2!$C$13:$C$21</c:f>
              <c:numCache>
                <c:formatCode>General</c:formatCode>
                <c:ptCount val="9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7</c:v>
                </c:pt>
                <c:pt idx="4">
                  <c:v>62</c:v>
                </c:pt>
                <c:pt idx="5">
                  <c:v>0</c:v>
                </c:pt>
                <c:pt idx="6">
                  <c:v>26</c:v>
                </c:pt>
                <c:pt idx="7">
                  <c:v>49</c:v>
                </c:pt>
                <c:pt idx="8">
                  <c:v>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15159300628899"/>
          <c:y val="6.3544702462105598E-2"/>
          <c:w val="0.75453660744835405"/>
          <c:h val="0.801469141854557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Sheet1!$H$3</c:f>
              <c:strCache>
                <c:ptCount val="1"/>
                <c:pt idx="0">
                  <c:v>男(％)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rgbClr val="FFFF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Sheet1!$G$4:$G$23</c:f>
              <c:strCache>
                <c:ptCount val="20"/>
                <c:pt idx="0">
                  <c:v>０−</c:v>
                </c:pt>
                <c:pt idx="1">
                  <c:v>５ー</c:v>
                </c:pt>
                <c:pt idx="2">
                  <c:v>１０−</c:v>
                </c:pt>
                <c:pt idx="3">
                  <c:v>１５−</c:v>
                </c:pt>
                <c:pt idx="4">
                  <c:v>２０−</c:v>
                </c:pt>
                <c:pt idx="5">
                  <c:v>２５−</c:v>
                </c:pt>
                <c:pt idx="6">
                  <c:v>３０−</c:v>
                </c:pt>
                <c:pt idx="7">
                  <c:v>３５−</c:v>
                </c:pt>
                <c:pt idx="8">
                  <c:v>４０−</c:v>
                </c:pt>
                <c:pt idx="9">
                  <c:v>４５−</c:v>
                </c:pt>
                <c:pt idx="10">
                  <c:v>５０−</c:v>
                </c:pt>
                <c:pt idx="11">
                  <c:v>５５−</c:v>
                </c:pt>
                <c:pt idx="12">
                  <c:v>６０−</c:v>
                </c:pt>
                <c:pt idx="13">
                  <c:v>６５−</c:v>
                </c:pt>
                <c:pt idx="14">
                  <c:v>７０−</c:v>
                </c:pt>
                <c:pt idx="15">
                  <c:v>７５−</c:v>
                </c:pt>
                <c:pt idx="16">
                  <c:v>８０−</c:v>
                </c:pt>
                <c:pt idx="17">
                  <c:v>８５−</c:v>
                </c:pt>
                <c:pt idx="18">
                  <c:v>９０−</c:v>
                </c:pt>
                <c:pt idx="19">
                  <c:v>９５−</c:v>
                </c:pt>
              </c:strCache>
            </c:strRef>
          </c:cat>
          <c:val>
            <c:numRef>
              <c:f>Sheet1!$H$4:$H$23</c:f>
              <c:numCache>
                <c:formatCode>0;0</c:formatCode>
                <c:ptCount val="20"/>
                <c:pt idx="0">
                  <c:v>-2.6490066225165561</c:v>
                </c:pt>
                <c:pt idx="1">
                  <c:v>-3.3774834437086061</c:v>
                </c:pt>
                <c:pt idx="2">
                  <c:v>-2.9801324503311259</c:v>
                </c:pt>
                <c:pt idx="3">
                  <c:v>-2.516556291390728</c:v>
                </c:pt>
                <c:pt idx="4">
                  <c:v>-2.7814569536423841</c:v>
                </c:pt>
                <c:pt idx="5">
                  <c:v>-3.3774834437086061</c:v>
                </c:pt>
                <c:pt idx="6">
                  <c:v>-6.8211920529801322</c:v>
                </c:pt>
                <c:pt idx="7">
                  <c:v>-7.2185430463576159</c:v>
                </c:pt>
                <c:pt idx="8">
                  <c:v>-5.6291390728476767</c:v>
                </c:pt>
                <c:pt idx="9">
                  <c:v>-3.2450331125827812</c:v>
                </c:pt>
                <c:pt idx="10">
                  <c:v>-2.2516556291390439</c:v>
                </c:pt>
                <c:pt idx="11">
                  <c:v>-4.9668874172185404</c:v>
                </c:pt>
                <c:pt idx="12">
                  <c:v>-11.12582781456954</c:v>
                </c:pt>
                <c:pt idx="13">
                  <c:v>-19.205298013245031</c:v>
                </c:pt>
                <c:pt idx="14">
                  <c:v>-13.11258278145695</c:v>
                </c:pt>
                <c:pt idx="15">
                  <c:v>-6.0264900662251648</c:v>
                </c:pt>
                <c:pt idx="16">
                  <c:v>-1.4569536423841061</c:v>
                </c:pt>
                <c:pt idx="17">
                  <c:v>-0.99337748344370902</c:v>
                </c:pt>
                <c:pt idx="18">
                  <c:v>-0.13245033112582799</c:v>
                </c:pt>
                <c:pt idx="19">
                  <c:v>-0.13245033112582799</c:v>
                </c:pt>
              </c:numCache>
            </c:numRef>
          </c:val>
        </c:ser>
        <c:ser>
          <c:idx val="1"/>
          <c:order val="1"/>
          <c:tx>
            <c:strRef>
              <c:f>Sheet1!$I$3</c:f>
              <c:strCache>
                <c:ptCount val="1"/>
                <c:pt idx="0">
                  <c:v>女(％)</c:v>
                </c:pt>
              </c:strCache>
            </c:strRef>
          </c:tx>
          <c:spPr>
            <a:solidFill>
              <a:srgbClr val="F3B7D5"/>
            </a:solidFill>
            <a:ln w="9525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Sheet1!$G$4:$G$23</c:f>
              <c:strCache>
                <c:ptCount val="20"/>
                <c:pt idx="0">
                  <c:v>０−</c:v>
                </c:pt>
                <c:pt idx="1">
                  <c:v>５ー</c:v>
                </c:pt>
                <c:pt idx="2">
                  <c:v>１０−</c:v>
                </c:pt>
                <c:pt idx="3">
                  <c:v>１５−</c:v>
                </c:pt>
                <c:pt idx="4">
                  <c:v>２０−</c:v>
                </c:pt>
                <c:pt idx="5">
                  <c:v>２５−</c:v>
                </c:pt>
                <c:pt idx="6">
                  <c:v>３０−</c:v>
                </c:pt>
                <c:pt idx="7">
                  <c:v>３５−</c:v>
                </c:pt>
                <c:pt idx="8">
                  <c:v>４０−</c:v>
                </c:pt>
                <c:pt idx="9">
                  <c:v>４５−</c:v>
                </c:pt>
                <c:pt idx="10">
                  <c:v>５０−</c:v>
                </c:pt>
                <c:pt idx="11">
                  <c:v>５５−</c:v>
                </c:pt>
                <c:pt idx="12">
                  <c:v>６０−</c:v>
                </c:pt>
                <c:pt idx="13">
                  <c:v>６５−</c:v>
                </c:pt>
                <c:pt idx="14">
                  <c:v>７０−</c:v>
                </c:pt>
                <c:pt idx="15">
                  <c:v>７５−</c:v>
                </c:pt>
                <c:pt idx="16">
                  <c:v>８０−</c:v>
                </c:pt>
                <c:pt idx="17">
                  <c:v>８５−</c:v>
                </c:pt>
                <c:pt idx="18">
                  <c:v>９０−</c:v>
                </c:pt>
                <c:pt idx="19">
                  <c:v>９５−</c:v>
                </c:pt>
              </c:strCache>
            </c:strRef>
          </c:cat>
          <c:val>
            <c:numRef>
              <c:f>Sheet1!$I$4:$I$23</c:f>
              <c:numCache>
                <c:formatCode>General</c:formatCode>
                <c:ptCount val="20"/>
                <c:pt idx="0">
                  <c:v>2.0278833967046892</c:v>
                </c:pt>
                <c:pt idx="1">
                  <c:v>3.4854245880861852</c:v>
                </c:pt>
                <c:pt idx="2">
                  <c:v>2.8517110266159702</c:v>
                </c:pt>
                <c:pt idx="3">
                  <c:v>3.1051964512040562</c:v>
                </c:pt>
                <c:pt idx="4">
                  <c:v>2.7249683143219272</c:v>
                </c:pt>
                <c:pt idx="5">
                  <c:v>3.4854245880861852</c:v>
                </c:pt>
                <c:pt idx="6">
                  <c:v>6.0202788339670468</c:v>
                </c:pt>
                <c:pt idx="7">
                  <c:v>6.9074778200253446</c:v>
                </c:pt>
                <c:pt idx="8">
                  <c:v>5.1964512040557667</c:v>
                </c:pt>
                <c:pt idx="9">
                  <c:v>3.29531051964512</c:v>
                </c:pt>
                <c:pt idx="10">
                  <c:v>2.7249683143219272</c:v>
                </c:pt>
                <c:pt idx="11">
                  <c:v>6.3371356147021549</c:v>
                </c:pt>
                <c:pt idx="12">
                  <c:v>16.539923954372629</c:v>
                </c:pt>
                <c:pt idx="13">
                  <c:v>16.34980988593156</c:v>
                </c:pt>
                <c:pt idx="14">
                  <c:v>9.6958174904942958</c:v>
                </c:pt>
                <c:pt idx="15">
                  <c:v>3.041825095057034</c:v>
                </c:pt>
                <c:pt idx="16">
                  <c:v>2.2813688212927761</c:v>
                </c:pt>
                <c:pt idx="17">
                  <c:v>2.2813688212927761</c:v>
                </c:pt>
                <c:pt idx="18">
                  <c:v>1.3307984790874521</c:v>
                </c:pt>
                <c:pt idx="19">
                  <c:v>0.31685678073510798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95"/>
        <c:axId val="101454976"/>
        <c:axId val="101456512"/>
      </c:barChart>
      <c:catAx>
        <c:axId val="1014549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600"/>
            </a:pPr>
            <a:endParaRPr lang="ja-JP"/>
          </a:p>
        </c:txPr>
        <c:crossAx val="101456512"/>
        <c:crosses val="autoZero"/>
        <c:auto val="1"/>
        <c:lblAlgn val="ctr"/>
        <c:lblOffset val="100"/>
        <c:noMultiLvlLbl val="0"/>
      </c:catAx>
      <c:valAx>
        <c:axId val="101456512"/>
        <c:scaling>
          <c:orientation val="minMax"/>
          <c:min val="-20"/>
        </c:scaling>
        <c:delete val="0"/>
        <c:axPos val="b"/>
        <c:majorGridlines/>
        <c:numFmt formatCode="0;0" sourceLinked="1"/>
        <c:majorTickMark val="out"/>
        <c:minorTickMark val="none"/>
        <c:tickLblPos val="nextTo"/>
        <c:txPr>
          <a:bodyPr anchor="t"/>
          <a:lstStyle/>
          <a:p>
            <a:pPr>
              <a:defRPr sz="1600"/>
            </a:pPr>
            <a:endParaRPr lang="ja-JP"/>
          </a:p>
        </c:txPr>
        <c:crossAx val="1014549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Sheet2!$B$28:$B$32</c:f>
              <c:strCache>
                <c:ptCount val="5"/>
                <c:pt idx="0">
                  <c:v>０～４年</c:v>
                </c:pt>
                <c:pt idx="1">
                  <c:v>５～９年</c:v>
                </c:pt>
                <c:pt idx="2">
                  <c:v>１０～１９年</c:v>
                </c:pt>
                <c:pt idx="3">
                  <c:v>２０～２９年</c:v>
                </c:pt>
                <c:pt idx="4">
                  <c:v>30年～</c:v>
                </c:pt>
              </c:strCache>
            </c:strRef>
          </c:cat>
          <c:val>
            <c:numRef>
              <c:f>Sheet2!$C$28:$C$32</c:f>
              <c:numCache>
                <c:formatCode>General</c:formatCode>
                <c:ptCount val="5"/>
                <c:pt idx="0">
                  <c:v>5</c:v>
                </c:pt>
                <c:pt idx="1">
                  <c:v>11</c:v>
                </c:pt>
                <c:pt idx="2">
                  <c:v>13</c:v>
                </c:pt>
                <c:pt idx="3">
                  <c:v>15</c:v>
                </c:pt>
                <c:pt idx="4">
                  <c:v>110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Sheet2!$B$33:$B$35</c:f>
              <c:strCache>
                <c:ptCount val="3"/>
                <c:pt idx="0">
                  <c:v>自分が運転</c:v>
                </c:pt>
                <c:pt idx="1">
                  <c:v>家族が運転</c:v>
                </c:pt>
                <c:pt idx="2">
                  <c:v>誰も運転しない</c:v>
                </c:pt>
              </c:strCache>
            </c:strRef>
          </c:cat>
          <c:val>
            <c:numRef>
              <c:f>Sheet2!$C$33:$C$35</c:f>
              <c:numCache>
                <c:formatCode>General</c:formatCode>
                <c:ptCount val="3"/>
                <c:pt idx="0">
                  <c:v>103</c:v>
                </c:pt>
                <c:pt idx="1">
                  <c:v>44</c:v>
                </c:pt>
                <c:pt idx="2">
                  <c:v>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Sheet2!$B$36:$B$37</c:f>
              <c:strCache>
                <c:ptCount val="2"/>
                <c:pt idx="0">
                  <c:v>する</c:v>
                </c:pt>
                <c:pt idx="1">
                  <c:v>しない</c:v>
                </c:pt>
              </c:strCache>
            </c:strRef>
          </c:cat>
          <c:val>
            <c:numRef>
              <c:f>Sheet2!$C$36:$C$37</c:f>
              <c:numCache>
                <c:formatCode>General</c:formatCode>
                <c:ptCount val="2"/>
                <c:pt idx="0">
                  <c:v>51</c:v>
                </c:pt>
                <c:pt idx="1">
                  <c:v>98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083063466504597E-2"/>
          <c:y val="0.27806902910116699"/>
          <c:w val="0.91206384714473998"/>
          <c:h val="0.5009464963142470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Sheet3!$E$27</c:f>
              <c:strCache>
                <c:ptCount val="1"/>
                <c:pt idx="0">
                  <c:v>ほぼ毎日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Sheet3!$E$28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</c:ser>
        <c:ser>
          <c:idx val="1"/>
          <c:order val="1"/>
          <c:tx>
            <c:strRef>
              <c:f>Sheet3!$F$27</c:f>
              <c:strCache>
                <c:ptCount val="1"/>
                <c:pt idx="0">
                  <c:v>週に2,3回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Sheet3!$F$28</c:f>
              <c:numCache>
                <c:formatCode>General</c:formatCode>
                <c:ptCount val="1"/>
                <c:pt idx="0">
                  <c:v>89</c:v>
                </c:pt>
              </c:numCache>
            </c:numRef>
          </c:val>
        </c:ser>
        <c:ser>
          <c:idx val="2"/>
          <c:order val="2"/>
          <c:tx>
            <c:strRef>
              <c:f>Sheet3!$G$27</c:f>
              <c:strCache>
                <c:ptCount val="1"/>
                <c:pt idx="0">
                  <c:v>週に1回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Sheet3!$G$28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</c:ser>
        <c:ser>
          <c:idx val="3"/>
          <c:order val="3"/>
          <c:tx>
            <c:strRef>
              <c:f>Sheet3!$H$27</c:f>
              <c:strCache>
                <c:ptCount val="1"/>
                <c:pt idx="0">
                  <c:v>月に1回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Sheet3!$H$28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4"/>
          <c:order val="4"/>
          <c:tx>
            <c:strRef>
              <c:f>Sheet3!$I$27</c:f>
              <c:strCache>
                <c:ptCount val="1"/>
                <c:pt idx="0">
                  <c:v>ほとんど行かない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Sheet3!$I$28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5"/>
          <c:tx>
            <c:strRef>
              <c:f>Sheet3!$J$27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Sheet3!$J$28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701376"/>
        <c:axId val="129702912"/>
      </c:barChart>
      <c:catAx>
        <c:axId val="129701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9702912"/>
        <c:crosses val="autoZero"/>
        <c:auto val="1"/>
        <c:lblAlgn val="ctr"/>
        <c:lblOffset val="100"/>
        <c:noMultiLvlLbl val="0"/>
      </c:catAx>
      <c:valAx>
        <c:axId val="129702912"/>
        <c:scaling>
          <c:orientation val="minMax"/>
        </c:scaling>
        <c:delete val="0"/>
        <c:axPos val="b"/>
        <c:majorGridlines>
          <c:spPr>
            <a:ln w="381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2970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40893953171496E-2"/>
          <c:y val="9.2333178940867705E-2"/>
          <c:w val="0.85008918540718603"/>
          <c:h val="0.463131078448155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Sheet3!$BM$2:$BM$11</c:f>
              <c:strCache>
                <c:ptCount val="10"/>
                <c:pt idx="0">
                  <c:v>自分で車を運転</c:v>
                </c:pt>
                <c:pt idx="1">
                  <c:v>他者が車を運転</c:v>
                </c:pt>
                <c:pt idx="2">
                  <c:v>関鉄バス</c:v>
                </c:pt>
                <c:pt idx="3">
                  <c:v>原付・自動二輪</c:v>
                </c:pt>
                <c:pt idx="4">
                  <c:v>自転車</c:v>
                </c:pt>
                <c:pt idx="5">
                  <c:v>つくバス</c:v>
                </c:pt>
                <c:pt idx="6">
                  <c:v>つくタク</c:v>
                </c:pt>
                <c:pt idx="7">
                  <c:v>徒歩</c:v>
                </c:pt>
                <c:pt idx="8">
                  <c:v>民間タクシー</c:v>
                </c:pt>
                <c:pt idx="9">
                  <c:v>その他</c:v>
                </c:pt>
              </c:strCache>
            </c:strRef>
          </c:cat>
          <c:val>
            <c:numRef>
              <c:f>Sheet3!$BN$2:$BN$11</c:f>
              <c:numCache>
                <c:formatCode>General</c:formatCode>
                <c:ptCount val="10"/>
                <c:pt idx="0">
                  <c:v>98</c:v>
                </c:pt>
                <c:pt idx="1">
                  <c:v>25</c:v>
                </c:pt>
                <c:pt idx="2">
                  <c:v>9</c:v>
                </c:pt>
                <c:pt idx="3">
                  <c:v>5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682048"/>
        <c:axId val="133165440"/>
      </c:barChart>
      <c:catAx>
        <c:axId val="12968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eaVert"/>
          <a:lstStyle/>
          <a:p>
            <a:pPr>
              <a:defRPr b="0"/>
            </a:pPr>
            <a:endParaRPr lang="ja-JP"/>
          </a:p>
        </c:txPr>
        <c:crossAx val="133165440"/>
        <c:crosses val="autoZero"/>
        <c:auto val="1"/>
        <c:lblAlgn val="ctr"/>
        <c:lblOffset val="100"/>
        <c:noMultiLvlLbl val="0"/>
      </c:catAx>
      <c:valAx>
        <c:axId val="1331654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0"/>
            </a:pPr>
            <a:endParaRPr lang="ja-JP"/>
          </a:p>
        </c:txPr>
        <c:crossAx val="12968204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 b="1">
          <a:solidFill>
            <a:srgbClr val="000000"/>
          </a:solidFill>
        </a:defRPr>
      </a:pPr>
      <a:endParaRPr lang="ja-JP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Sheet1!$E$4</c:f>
              <c:strCache>
                <c:ptCount val="1"/>
                <c:pt idx="0">
                  <c:v>利用したい</c:v>
                </c:pt>
              </c:strCache>
            </c:strRef>
          </c:tx>
          <c:spPr>
            <a:solidFill>
              <a:schemeClr val="accent1"/>
            </a:solidFill>
            <a:ln w="28575" cmpd="sng">
              <a:solidFill>
                <a:srgbClr val="FFFFFF"/>
              </a:solidFill>
            </a:ln>
          </c:spPr>
          <c:invertIfNegative val="0"/>
          <c:val>
            <c:numRef>
              <c:f>Sheet1!$F$4</c:f>
              <c:numCache>
                <c:formatCode>0.00%</c:formatCode>
                <c:ptCount val="1"/>
                <c:pt idx="0">
                  <c:v>0.17699999999999999</c:v>
                </c:pt>
              </c:numCache>
            </c:numRef>
          </c:val>
        </c:ser>
        <c:ser>
          <c:idx val="1"/>
          <c:order val="1"/>
          <c:tx>
            <c:strRef>
              <c:f>Sheet1!$E$5</c:f>
              <c:strCache>
                <c:ptCount val="1"/>
                <c:pt idx="0">
                  <c:v>なるべく利用したい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FFFF"/>
              </a:solidFill>
            </a:ln>
          </c:spPr>
          <c:invertIfNegative val="0"/>
          <c:val>
            <c:numRef>
              <c:f>Sheet1!$F$5</c:f>
              <c:numCache>
                <c:formatCode>0.00%</c:formatCode>
                <c:ptCount val="1"/>
                <c:pt idx="0">
                  <c:v>0.38500000000000001</c:v>
                </c:pt>
              </c:numCache>
            </c:numRef>
          </c:val>
        </c:ser>
        <c:ser>
          <c:idx val="2"/>
          <c:order val="2"/>
          <c:tx>
            <c:strRef>
              <c:f>Sheet1!$E$6</c:f>
              <c:strCache>
                <c:ptCount val="1"/>
                <c:pt idx="0">
                  <c:v>あまり利用しない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c:spPr>
          <c:invertIfNegative val="0"/>
          <c:val>
            <c:numRef>
              <c:f>Sheet1!$F$6</c:f>
              <c:numCache>
                <c:formatCode>0.00%</c:formatCode>
                <c:ptCount val="1"/>
                <c:pt idx="0">
                  <c:v>0.29599999999999999</c:v>
                </c:pt>
              </c:numCache>
            </c:numRef>
          </c:val>
        </c:ser>
        <c:ser>
          <c:idx val="3"/>
          <c:order val="3"/>
          <c:tx>
            <c:strRef>
              <c:f>Sheet1!$E$7</c:f>
              <c:strCache>
                <c:ptCount val="1"/>
                <c:pt idx="0">
                  <c:v>利用しない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rgbClr val="FFFFFF"/>
              </a:solidFill>
            </a:ln>
          </c:spPr>
          <c:invertIfNegative val="0"/>
          <c:val>
            <c:numRef>
              <c:f>Sheet1!$F$7</c:f>
              <c:numCache>
                <c:formatCode>0.00%</c:formatCode>
                <c:ptCount val="1"/>
                <c:pt idx="0">
                  <c:v>0.14199999999999999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80801920"/>
        <c:axId val="180803456"/>
      </c:barChart>
      <c:catAx>
        <c:axId val="180801920"/>
        <c:scaling>
          <c:orientation val="minMax"/>
        </c:scaling>
        <c:delete val="1"/>
        <c:axPos val="l"/>
        <c:majorTickMark val="out"/>
        <c:minorTickMark val="none"/>
        <c:tickLblPos val="nextTo"/>
        <c:crossAx val="180803456"/>
        <c:crosses val="autoZero"/>
        <c:auto val="1"/>
        <c:lblAlgn val="ctr"/>
        <c:lblOffset val="100"/>
        <c:noMultiLvlLbl val="0"/>
      </c:catAx>
      <c:valAx>
        <c:axId val="18080345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180801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'[Microsoft Office PowerPoint 内のグラフ]Sheet3'!$AA$2</c:f>
              <c:strCache>
                <c:ptCount val="1"/>
                <c:pt idx="0">
                  <c:v>よく利用する</c:v>
                </c:pt>
              </c:strCache>
            </c:strRef>
          </c:tx>
          <c:spPr>
            <a:solidFill>
              <a:schemeClr val="accent1"/>
            </a:solidFill>
            <a:ln w="19050" cmpd="sng">
              <a:solidFill>
                <a:srgbClr val="FFFFFF"/>
              </a:solidFill>
            </a:ln>
          </c:spPr>
          <c:invertIfNegative val="0"/>
          <c:dLbls>
            <c:delete val="1"/>
          </c:dLbls>
          <c:val>
            <c:numRef>
              <c:f>'[Microsoft Office PowerPoint 内のグラフ]Sheet3'!$AB$2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</c:ser>
        <c:ser>
          <c:idx val="1"/>
          <c:order val="1"/>
          <c:tx>
            <c:strRef>
              <c:f>'[Microsoft Office PowerPoint 内のグラフ]Sheet3'!$AA$3</c:f>
              <c:strCache>
                <c:ptCount val="1"/>
                <c:pt idx="0">
                  <c:v>たまに利用する</c:v>
                </c:pt>
              </c:strCache>
            </c:strRef>
          </c:tx>
          <c:spPr>
            <a:ln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3D3FE"/>
              </a:solidFill>
              <a:ln>
                <a:solidFill>
                  <a:srgbClr val="FFFFFF"/>
                </a:solidFill>
              </a:ln>
            </c:spPr>
          </c:dPt>
          <c:dLbls>
            <c:delete val="1"/>
          </c:dLbls>
          <c:val>
            <c:numRef>
              <c:f>'[Microsoft Office PowerPoint 内のグラフ]Sheet3'!$AB$3</c:f>
              <c:numCache>
                <c:formatCode>General</c:formatCode>
                <c:ptCount val="1"/>
                <c:pt idx="0">
                  <c:v>87</c:v>
                </c:pt>
              </c:numCache>
            </c:numRef>
          </c:val>
        </c:ser>
        <c:ser>
          <c:idx val="2"/>
          <c:order val="2"/>
          <c:tx>
            <c:strRef>
              <c:f>'[Microsoft Office PowerPoint 内のグラフ]Sheet3'!$AA$4</c:f>
              <c:strCache>
                <c:ptCount val="1"/>
                <c:pt idx="0">
                  <c:v>あまり利用しない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FFFF"/>
              </a:solidFill>
            </a:ln>
          </c:spPr>
          <c:invertIfNegative val="0"/>
          <c:dLbls>
            <c:delete val="1"/>
          </c:dLbls>
          <c:val>
            <c:numRef>
              <c:f>'[Microsoft Office PowerPoint 内のグラフ]Sheet3'!$AB$4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3"/>
          <c:order val="3"/>
          <c:tx>
            <c:strRef>
              <c:f>'[Microsoft Office PowerPoint 内のグラフ]Sheet3'!$AA$5</c:f>
              <c:strCache>
                <c:ptCount val="1"/>
                <c:pt idx="0">
                  <c:v>全く利用しない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rgbClr val="FFFFFF"/>
              </a:solidFill>
            </a:ln>
          </c:spPr>
          <c:invertIfNegative val="0"/>
          <c:dLbls>
            <c:delete val="1"/>
          </c:dLbls>
          <c:val>
            <c:numRef>
              <c:f>'[Microsoft Office PowerPoint 内のグラフ]Sheet3'!$AB$5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4"/>
          <c:order val="4"/>
          <c:tx>
            <c:strRef>
              <c:f>'[Microsoft Office PowerPoint 内のグラフ]Sheet3'!$AA$6</c:f>
              <c:strCache>
                <c:ptCount val="1"/>
                <c:pt idx="0">
                  <c:v>わからない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rgbClr val="FFFFFF"/>
              </a:solidFill>
            </a:ln>
          </c:spPr>
          <c:invertIfNegative val="0"/>
          <c:dLbls>
            <c:delete val="1"/>
          </c:dLbls>
          <c:val>
            <c:numRef>
              <c:f>'[Microsoft Office PowerPoint 内のグラフ]Sheet3'!$AB$6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1"/>
          <c:showPercent val="0"/>
          <c:showBubbleSize val="0"/>
        </c:dLbls>
        <c:gapWidth val="20"/>
        <c:overlap val="100"/>
        <c:axId val="200495488"/>
        <c:axId val="200497024"/>
      </c:barChart>
      <c:catAx>
        <c:axId val="200495488"/>
        <c:scaling>
          <c:orientation val="minMax"/>
        </c:scaling>
        <c:delete val="1"/>
        <c:axPos val="l"/>
        <c:majorTickMark val="out"/>
        <c:minorTickMark val="none"/>
        <c:tickLblPos val="nextTo"/>
        <c:crossAx val="200497024"/>
        <c:crosses val="autoZero"/>
        <c:auto val="1"/>
        <c:lblAlgn val="ctr"/>
        <c:lblOffset val="100"/>
        <c:noMultiLvlLbl val="0"/>
      </c:catAx>
      <c:valAx>
        <c:axId val="20049702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20049548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90529308836401"/>
          <c:y val="7.9664260717410298E-2"/>
          <c:w val="0.78577603480565605"/>
          <c:h val="0.48518117526975801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Sheet3!$AM$2:$AM$6</c:f>
              <c:strCache>
                <c:ptCount val="5"/>
                <c:pt idx="0">
                  <c:v>移動販売</c:v>
                </c:pt>
                <c:pt idx="1">
                  <c:v>無料送迎バス</c:v>
                </c:pt>
                <c:pt idx="2">
                  <c:v>宅配サービス</c:v>
                </c:pt>
                <c:pt idx="3">
                  <c:v>どれも利用したことが無い</c:v>
                </c:pt>
                <c:pt idx="4">
                  <c:v>その他</c:v>
                </c:pt>
              </c:strCache>
            </c:strRef>
          </c:cat>
          <c:val>
            <c:numRef>
              <c:f>Sheet3!$AN$2:$AN$6</c:f>
              <c:numCache>
                <c:formatCode>General</c:formatCode>
                <c:ptCount val="5"/>
                <c:pt idx="0">
                  <c:v>56</c:v>
                </c:pt>
                <c:pt idx="1">
                  <c:v>20</c:v>
                </c:pt>
                <c:pt idx="2">
                  <c:v>32</c:v>
                </c:pt>
                <c:pt idx="3">
                  <c:v>75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415488"/>
        <c:axId val="85987328"/>
      </c:barChart>
      <c:catAx>
        <c:axId val="200415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eaVert" anchor="ctr" anchorCtr="1"/>
          <a:lstStyle/>
          <a:p>
            <a:pPr>
              <a:defRPr sz="2000"/>
            </a:pPr>
            <a:endParaRPr lang="ja-JP"/>
          </a:p>
        </c:txPr>
        <c:crossAx val="85987328"/>
        <c:crosses val="autoZero"/>
        <c:auto val="1"/>
        <c:lblAlgn val="ctr"/>
        <c:lblOffset val="100"/>
        <c:noMultiLvlLbl val="0"/>
      </c:catAx>
      <c:valAx>
        <c:axId val="85987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ja-JP"/>
          </a:p>
        </c:txPr>
        <c:crossAx val="200415488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764162178956102E-2"/>
          <c:y val="0"/>
          <c:w val="0.56535790436684297"/>
          <c:h val="0.74783518350353095"/>
        </c:manualLayout>
      </c:layout>
      <c:pieChart>
        <c:varyColors val="1"/>
        <c:ser>
          <c:idx val="0"/>
          <c:order val="0"/>
          <c:spPr>
            <a:ln w="19050" cmpd="sng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215124377506238"/>
                  <c:y val="-0.21608746641552501"/>
                </c:manualLayout>
              </c:layout>
              <c:spPr/>
              <c:txPr>
                <a:bodyPr/>
                <a:lstStyle/>
                <a:p>
                  <a:pPr>
                    <a:defRPr sz="2400"/>
                  </a:pPr>
                  <a:endParaRPr lang="ja-JP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ja-JP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Sheet3!$BA$7:$BA$10</c:f>
              <c:strCache>
                <c:ptCount val="4"/>
                <c:pt idx="0">
                  <c:v>現状、買い物に不便していないから</c:v>
                </c:pt>
                <c:pt idx="1">
                  <c:v>利用の仕方がよくわからないから</c:v>
                </c:pt>
                <c:pt idx="2">
                  <c:v>サービスの存在を知らなかったから</c:v>
                </c:pt>
                <c:pt idx="3">
                  <c:v>その他</c:v>
                </c:pt>
              </c:strCache>
            </c:strRef>
          </c:cat>
          <c:val>
            <c:numRef>
              <c:f>Sheet3!$BB$7:$BB$10</c:f>
              <c:numCache>
                <c:formatCode>General</c:formatCode>
                <c:ptCount val="4"/>
                <c:pt idx="0">
                  <c:v>62</c:v>
                </c:pt>
                <c:pt idx="1">
                  <c:v>4</c:v>
                </c:pt>
                <c:pt idx="2">
                  <c:v>1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71C3D5-358D-4A49-9B64-3A97B57EDE12}" type="doc">
      <dgm:prSet loTypeId="urn:microsoft.com/office/officeart/2005/8/layout/hProcess9" loCatId="" qsTypeId="urn:microsoft.com/office/officeart/2005/8/quickstyle/simple5" qsCatId="simple" csTypeId="urn:microsoft.com/office/officeart/2005/8/colors/accent1_2" csCatId="accent1" phldr="1"/>
      <dgm:spPr/>
    </dgm:pt>
    <dgm:pt modelId="{373A3B82-16BD-DC40-9BB6-72B5C82BFD7A}">
      <dgm:prSet phldrT="[テキスト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  <a:ln w="38100" cmpd="sng">
          <a:solidFill>
            <a:schemeClr val="bg1"/>
          </a:solidFill>
        </a:ln>
      </dgm:spPr>
      <dgm:t>
        <a:bodyPr vert="eaVert"/>
        <a:lstStyle/>
        <a:p>
          <a:r>
            <a:rPr kumimoji="1" lang="ja-JP" altLang="en-US" sz="3000" dirty="0" smtClean="0">
              <a:solidFill>
                <a:srgbClr val="000000"/>
              </a:solidFill>
            </a:rPr>
            <a:t>背景</a:t>
          </a:r>
          <a:endParaRPr kumimoji="1" lang="ja-JP" altLang="en-US" sz="3000" dirty="0">
            <a:solidFill>
              <a:srgbClr val="000000"/>
            </a:solidFill>
          </a:endParaRPr>
        </a:p>
      </dgm:t>
    </dgm:pt>
    <dgm:pt modelId="{7A637FF3-62A5-2148-A3BC-3E0270017BC1}" type="parTrans" cxnId="{CF284B07-2FC6-EE4B-AD2A-D0A3BA013C93}">
      <dgm:prSet/>
      <dgm:spPr/>
      <dgm:t>
        <a:bodyPr/>
        <a:lstStyle/>
        <a:p>
          <a:endParaRPr kumimoji="1" lang="ja-JP" altLang="en-US" sz="2400"/>
        </a:p>
      </dgm:t>
    </dgm:pt>
    <dgm:pt modelId="{CE97AF8D-B9B7-804A-BD85-E5F0F539F890}" type="sibTrans" cxnId="{CF284B07-2FC6-EE4B-AD2A-D0A3BA013C93}">
      <dgm:prSet/>
      <dgm:spPr/>
      <dgm:t>
        <a:bodyPr/>
        <a:lstStyle/>
        <a:p>
          <a:endParaRPr kumimoji="1" lang="ja-JP" altLang="en-US" sz="2400"/>
        </a:p>
      </dgm:t>
    </dgm:pt>
    <dgm:pt modelId="{A6A2BE44-9959-3947-BE39-7C832D132958}">
      <dgm:prSet phldrT="[テキスト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6">
            <a:lumMod val="40000"/>
            <a:lumOff val="60000"/>
          </a:schemeClr>
        </a:solidFill>
        <a:ln w="38100" cmpd="sng">
          <a:solidFill>
            <a:schemeClr val="bg1"/>
          </a:solidFill>
        </a:ln>
      </dgm:spPr>
      <dgm:t>
        <a:bodyPr vert="eaVert"/>
        <a:lstStyle/>
        <a:p>
          <a:r>
            <a:rPr kumimoji="1" lang="ja-JP" altLang="en-US" sz="3000" dirty="0" smtClean="0">
              <a:solidFill>
                <a:srgbClr val="000000"/>
              </a:solidFill>
            </a:rPr>
            <a:t>目標</a:t>
          </a:r>
          <a:endParaRPr kumimoji="1" lang="ja-JP" altLang="en-US" sz="3000" dirty="0">
            <a:solidFill>
              <a:srgbClr val="000000"/>
            </a:solidFill>
          </a:endParaRPr>
        </a:p>
      </dgm:t>
    </dgm:pt>
    <dgm:pt modelId="{FB53E243-25A7-5244-9E18-7FCF21283171}" type="parTrans" cxnId="{63310BD3-026A-574F-BCDF-D05395BAFD2F}">
      <dgm:prSet/>
      <dgm:spPr/>
      <dgm:t>
        <a:bodyPr/>
        <a:lstStyle/>
        <a:p>
          <a:endParaRPr kumimoji="1" lang="ja-JP" altLang="en-US" sz="2400"/>
        </a:p>
      </dgm:t>
    </dgm:pt>
    <dgm:pt modelId="{38D8217D-C863-784F-98D3-E85B49388D7C}" type="sibTrans" cxnId="{63310BD3-026A-574F-BCDF-D05395BAFD2F}">
      <dgm:prSet/>
      <dgm:spPr/>
      <dgm:t>
        <a:bodyPr/>
        <a:lstStyle/>
        <a:p>
          <a:endParaRPr kumimoji="1" lang="ja-JP" altLang="en-US" sz="2400"/>
        </a:p>
      </dgm:t>
    </dgm:pt>
    <dgm:pt modelId="{680DE4A3-458A-D64F-BBC8-122FC034C324}">
      <dgm:prSet phldrT="[テキスト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  <a:ln w="38100" cmpd="sng">
          <a:solidFill>
            <a:schemeClr val="bg1"/>
          </a:solidFill>
        </a:ln>
      </dgm:spPr>
      <dgm:t>
        <a:bodyPr vert="eaVert"/>
        <a:lstStyle/>
        <a:p>
          <a:r>
            <a:rPr kumimoji="1" lang="ja-JP" altLang="en-US" sz="3000" dirty="0" smtClean="0">
              <a:solidFill>
                <a:srgbClr val="000000"/>
              </a:solidFill>
            </a:rPr>
            <a:t>対象地設定</a:t>
          </a:r>
          <a:endParaRPr kumimoji="1" lang="ja-JP" altLang="en-US" sz="3000" dirty="0">
            <a:solidFill>
              <a:srgbClr val="000000"/>
            </a:solidFill>
          </a:endParaRPr>
        </a:p>
      </dgm:t>
    </dgm:pt>
    <dgm:pt modelId="{4CAD7EA2-ECF1-7841-9B2C-3EBF8B6F2F35}" type="parTrans" cxnId="{C9F47099-7C4C-F740-BC1A-F06024DDF892}">
      <dgm:prSet/>
      <dgm:spPr/>
      <dgm:t>
        <a:bodyPr/>
        <a:lstStyle/>
        <a:p>
          <a:endParaRPr kumimoji="1" lang="ja-JP" altLang="en-US" sz="2400"/>
        </a:p>
      </dgm:t>
    </dgm:pt>
    <dgm:pt modelId="{F6B97EEF-9BE2-B741-B9B1-95A5EA2D1BE3}" type="sibTrans" cxnId="{C9F47099-7C4C-F740-BC1A-F06024DDF892}">
      <dgm:prSet/>
      <dgm:spPr/>
      <dgm:t>
        <a:bodyPr/>
        <a:lstStyle/>
        <a:p>
          <a:endParaRPr kumimoji="1" lang="ja-JP" altLang="en-US" sz="2400"/>
        </a:p>
      </dgm:t>
    </dgm:pt>
    <dgm:pt modelId="{74041023-7856-0E47-9498-76A981230CB2}">
      <dgm:prSet phldrT="[テキスト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tx2">
            <a:lumMod val="40000"/>
            <a:lumOff val="60000"/>
          </a:schemeClr>
        </a:solidFill>
        <a:ln w="38100" cmpd="sng">
          <a:solidFill>
            <a:schemeClr val="bg1"/>
          </a:solidFill>
        </a:ln>
      </dgm:spPr>
      <dgm:t>
        <a:bodyPr vert="eaVert"/>
        <a:lstStyle/>
        <a:p>
          <a:r>
            <a:rPr kumimoji="1" lang="ja-JP" altLang="en-US" sz="3000" dirty="0" smtClean="0">
              <a:solidFill>
                <a:srgbClr val="000000"/>
              </a:solidFill>
            </a:rPr>
            <a:t>調査</a:t>
          </a:r>
          <a:endParaRPr kumimoji="1" lang="ja-JP" altLang="en-US" sz="3000" dirty="0">
            <a:solidFill>
              <a:srgbClr val="000000"/>
            </a:solidFill>
          </a:endParaRPr>
        </a:p>
      </dgm:t>
    </dgm:pt>
    <dgm:pt modelId="{B24276DD-F341-BD43-9F7E-A356A811B9BC}" type="parTrans" cxnId="{F5816422-AECF-EC42-8DE4-357F70BF8138}">
      <dgm:prSet/>
      <dgm:spPr/>
      <dgm:t>
        <a:bodyPr/>
        <a:lstStyle/>
        <a:p>
          <a:endParaRPr kumimoji="1" lang="ja-JP" altLang="en-US" sz="2400"/>
        </a:p>
      </dgm:t>
    </dgm:pt>
    <dgm:pt modelId="{86CA165E-92E9-4C43-8D6A-1CE1A08D72C9}" type="sibTrans" cxnId="{F5816422-AECF-EC42-8DE4-357F70BF8138}">
      <dgm:prSet/>
      <dgm:spPr/>
      <dgm:t>
        <a:bodyPr/>
        <a:lstStyle/>
        <a:p>
          <a:endParaRPr kumimoji="1" lang="ja-JP" altLang="en-US" sz="2400"/>
        </a:p>
      </dgm:t>
    </dgm:pt>
    <dgm:pt modelId="{0C8B1AF4-449D-214F-B0F4-72E646EAE434}">
      <dgm:prSet phldrT="[テキスト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2"/>
        </a:solidFill>
        <a:ln w="38100" cmpd="sng">
          <a:solidFill>
            <a:schemeClr val="bg1"/>
          </a:solidFill>
        </a:ln>
      </dgm:spPr>
      <dgm:t>
        <a:bodyPr vert="eaVert"/>
        <a:lstStyle/>
        <a:p>
          <a:r>
            <a:rPr kumimoji="1" lang="ja-JP" altLang="en-US" sz="3000" dirty="0" smtClean="0">
              <a:solidFill>
                <a:schemeClr val="tx1"/>
              </a:solidFill>
            </a:rPr>
            <a:t>提案</a:t>
          </a:r>
          <a:endParaRPr kumimoji="1" lang="ja-JP" altLang="en-US" sz="3000" dirty="0">
            <a:solidFill>
              <a:schemeClr val="tx1"/>
            </a:solidFill>
          </a:endParaRPr>
        </a:p>
      </dgm:t>
    </dgm:pt>
    <dgm:pt modelId="{C800055B-0B8D-7F42-A6D3-B773899CFB68}" type="parTrans" cxnId="{9183D97B-5E1B-5046-9D83-7B256D64C079}">
      <dgm:prSet/>
      <dgm:spPr/>
      <dgm:t>
        <a:bodyPr/>
        <a:lstStyle/>
        <a:p>
          <a:endParaRPr kumimoji="1" lang="ja-JP" altLang="en-US" sz="2400"/>
        </a:p>
      </dgm:t>
    </dgm:pt>
    <dgm:pt modelId="{2358481C-2BA5-7E4A-8B6F-A5CFC042B784}" type="sibTrans" cxnId="{9183D97B-5E1B-5046-9D83-7B256D64C079}">
      <dgm:prSet/>
      <dgm:spPr/>
      <dgm:t>
        <a:bodyPr/>
        <a:lstStyle/>
        <a:p>
          <a:endParaRPr kumimoji="1" lang="ja-JP" altLang="en-US" sz="2400"/>
        </a:p>
      </dgm:t>
    </dgm:pt>
    <dgm:pt modelId="{5BD3197F-6909-A147-88CC-BC91E3C3FF27}">
      <dgm:prSet phldrT="[テキスト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bg2">
            <a:lumMod val="50000"/>
          </a:schemeClr>
        </a:solidFill>
        <a:ln w="38100" cmpd="sng">
          <a:solidFill>
            <a:schemeClr val="bg1"/>
          </a:solidFill>
        </a:ln>
      </dgm:spPr>
      <dgm:t>
        <a:bodyPr vert="eaVert"/>
        <a:lstStyle/>
        <a:p>
          <a:r>
            <a:rPr kumimoji="1" lang="ja-JP" altLang="en-US" sz="3000" dirty="0" smtClean="0">
              <a:solidFill>
                <a:schemeClr val="tx1"/>
              </a:solidFill>
            </a:rPr>
            <a:t>まとめ</a:t>
          </a:r>
          <a:endParaRPr kumimoji="1" lang="ja-JP" altLang="en-US" sz="3000" dirty="0">
            <a:solidFill>
              <a:schemeClr val="tx1"/>
            </a:solidFill>
          </a:endParaRPr>
        </a:p>
      </dgm:t>
    </dgm:pt>
    <dgm:pt modelId="{149D1D76-B4C4-F343-B6E7-9C3A9B905A2C}" type="sibTrans" cxnId="{A6B2511F-3A61-B045-A926-5337309337DA}">
      <dgm:prSet/>
      <dgm:spPr/>
      <dgm:t>
        <a:bodyPr/>
        <a:lstStyle/>
        <a:p>
          <a:endParaRPr kumimoji="1" lang="ja-JP" altLang="en-US" sz="2400"/>
        </a:p>
      </dgm:t>
    </dgm:pt>
    <dgm:pt modelId="{16B11F15-29DB-1F4C-A1A2-1937B7E5F381}" type="parTrans" cxnId="{A6B2511F-3A61-B045-A926-5337309337DA}">
      <dgm:prSet/>
      <dgm:spPr/>
      <dgm:t>
        <a:bodyPr/>
        <a:lstStyle/>
        <a:p>
          <a:endParaRPr kumimoji="1" lang="ja-JP" altLang="en-US" sz="2400"/>
        </a:p>
      </dgm:t>
    </dgm:pt>
    <dgm:pt modelId="{FD826D7A-4584-4F47-A5B5-3427B9F22182}" type="pres">
      <dgm:prSet presAssocID="{A771C3D5-358D-4A49-9B64-3A97B57EDE12}" presName="CompostProcess" presStyleCnt="0">
        <dgm:presLayoutVars>
          <dgm:dir/>
          <dgm:resizeHandles val="exact"/>
        </dgm:presLayoutVars>
      </dgm:prSet>
      <dgm:spPr/>
    </dgm:pt>
    <dgm:pt modelId="{20551DBD-0F31-084B-8B25-AB15334F9882}" type="pres">
      <dgm:prSet presAssocID="{A771C3D5-358D-4A49-9B64-3A97B57EDE12}" presName="arrow" presStyleLbl="bgShp" presStyleIdx="0" presStyleCnt="1"/>
      <dgm:sp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  <a:gs pos="40000">
              <a:schemeClr val="accent2">
                <a:lumMod val="40000"/>
                <a:lumOff val="60000"/>
              </a:schemeClr>
            </a:gs>
          </a:gsLst>
          <a:lin ang="0" scaled="1"/>
          <a:tileRect/>
        </a:gradFill>
      </dgm:spPr>
      <dgm:t>
        <a:bodyPr/>
        <a:lstStyle/>
        <a:p>
          <a:endParaRPr kumimoji="1" lang="ja-JP" altLang="en-US"/>
        </a:p>
      </dgm:t>
    </dgm:pt>
    <dgm:pt modelId="{B6383CC1-18AD-5348-A343-78D16CE7896D}" type="pres">
      <dgm:prSet presAssocID="{A771C3D5-358D-4A49-9B64-3A97B57EDE12}" presName="linearProcess" presStyleCnt="0"/>
      <dgm:spPr/>
    </dgm:pt>
    <dgm:pt modelId="{7C8ABEB3-450C-F24A-91CC-006FAE31CDD4}" type="pres">
      <dgm:prSet presAssocID="{373A3B82-16BD-DC40-9BB6-72B5C82BFD7A}" presName="textNode" presStyleLbl="node1" presStyleIdx="0" presStyleCnt="6" custScaleX="38134" custScaleY="115796" custLinFactNeighborX="696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2474224-7147-2B4A-8A55-3ABF97FF376F}" type="pres">
      <dgm:prSet presAssocID="{CE97AF8D-B9B7-804A-BD85-E5F0F539F890}" presName="sibTrans" presStyleCnt="0"/>
      <dgm:spPr/>
    </dgm:pt>
    <dgm:pt modelId="{5C2971CA-6FDC-A948-83C5-B21BB608CE32}" type="pres">
      <dgm:prSet presAssocID="{A6A2BE44-9959-3947-BE39-7C832D132958}" presName="textNode" presStyleLbl="node1" presStyleIdx="1" presStyleCnt="6" custScaleX="38134" custScaleY="115796" custLinFactNeighborX="696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028471C-4AD3-B145-906A-6E45AA09CD79}" type="pres">
      <dgm:prSet presAssocID="{38D8217D-C863-784F-98D3-E85B49388D7C}" presName="sibTrans" presStyleCnt="0"/>
      <dgm:spPr/>
    </dgm:pt>
    <dgm:pt modelId="{33AACD37-1958-8D48-96BA-C23E6D9B76FC}" type="pres">
      <dgm:prSet presAssocID="{680DE4A3-458A-D64F-BBC8-122FC034C324}" presName="textNode" presStyleLbl="node1" presStyleIdx="2" presStyleCnt="6" custScaleX="38134" custScaleY="115796" custLinFactNeighborX="696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37DE3C1-A473-B34F-B79F-D076DC8C0D87}" type="pres">
      <dgm:prSet presAssocID="{F6B97EEF-9BE2-B741-B9B1-95A5EA2D1BE3}" presName="sibTrans" presStyleCnt="0"/>
      <dgm:spPr/>
    </dgm:pt>
    <dgm:pt modelId="{026C9709-EEB0-9541-A6BA-F7170B81FCCD}" type="pres">
      <dgm:prSet presAssocID="{74041023-7856-0E47-9498-76A981230CB2}" presName="textNode" presStyleLbl="node1" presStyleIdx="3" presStyleCnt="6" custScaleX="38134" custScaleY="115796" custLinFactNeighborX="696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E45D470-28C9-BE47-9D56-3A026DAB386E}" type="pres">
      <dgm:prSet presAssocID="{86CA165E-92E9-4C43-8D6A-1CE1A08D72C9}" presName="sibTrans" presStyleCnt="0"/>
      <dgm:spPr/>
    </dgm:pt>
    <dgm:pt modelId="{B7A53FDA-ED01-7542-99AA-E16FF7FE360B}" type="pres">
      <dgm:prSet presAssocID="{0C8B1AF4-449D-214F-B0F4-72E646EAE434}" presName="textNode" presStyleLbl="node1" presStyleIdx="4" presStyleCnt="6" custScaleX="38134" custScaleY="11579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4B9A562-59A7-9943-9CDB-9478C40B8643}" type="pres">
      <dgm:prSet presAssocID="{2358481C-2BA5-7E4A-8B6F-A5CFC042B784}" presName="sibTrans" presStyleCnt="0"/>
      <dgm:spPr/>
    </dgm:pt>
    <dgm:pt modelId="{3A766CA9-36C9-6A4E-B80A-FC8194C21963}" type="pres">
      <dgm:prSet presAssocID="{5BD3197F-6909-A147-88CC-BC91E3C3FF27}" presName="textNode" presStyleLbl="node1" presStyleIdx="5" presStyleCnt="6" custScaleX="41214" custScaleY="11579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A481C90-230C-8343-B83D-C1CDB33C9121}" type="presOf" srcId="{5BD3197F-6909-A147-88CC-BC91E3C3FF27}" destId="{3A766CA9-36C9-6A4E-B80A-FC8194C21963}" srcOrd="0" destOrd="0" presId="urn:microsoft.com/office/officeart/2005/8/layout/hProcess9"/>
    <dgm:cxn modelId="{782D8490-664D-0443-94B7-6EA8FD875671}" type="presOf" srcId="{74041023-7856-0E47-9498-76A981230CB2}" destId="{026C9709-EEB0-9541-A6BA-F7170B81FCCD}" srcOrd="0" destOrd="0" presId="urn:microsoft.com/office/officeart/2005/8/layout/hProcess9"/>
    <dgm:cxn modelId="{4084A00B-6E28-F640-B8D5-04B4F3C3F7C8}" type="presOf" srcId="{A771C3D5-358D-4A49-9B64-3A97B57EDE12}" destId="{FD826D7A-4584-4F47-A5B5-3427B9F22182}" srcOrd="0" destOrd="0" presId="urn:microsoft.com/office/officeart/2005/8/layout/hProcess9"/>
    <dgm:cxn modelId="{63310BD3-026A-574F-BCDF-D05395BAFD2F}" srcId="{A771C3D5-358D-4A49-9B64-3A97B57EDE12}" destId="{A6A2BE44-9959-3947-BE39-7C832D132958}" srcOrd="1" destOrd="0" parTransId="{FB53E243-25A7-5244-9E18-7FCF21283171}" sibTransId="{38D8217D-C863-784F-98D3-E85B49388D7C}"/>
    <dgm:cxn modelId="{F5816422-AECF-EC42-8DE4-357F70BF8138}" srcId="{A771C3D5-358D-4A49-9B64-3A97B57EDE12}" destId="{74041023-7856-0E47-9498-76A981230CB2}" srcOrd="3" destOrd="0" parTransId="{B24276DD-F341-BD43-9F7E-A356A811B9BC}" sibTransId="{86CA165E-92E9-4C43-8D6A-1CE1A08D72C9}"/>
    <dgm:cxn modelId="{A6B2511F-3A61-B045-A926-5337309337DA}" srcId="{A771C3D5-358D-4A49-9B64-3A97B57EDE12}" destId="{5BD3197F-6909-A147-88CC-BC91E3C3FF27}" srcOrd="5" destOrd="0" parTransId="{16B11F15-29DB-1F4C-A1A2-1937B7E5F381}" sibTransId="{149D1D76-B4C4-F343-B6E7-9C3A9B905A2C}"/>
    <dgm:cxn modelId="{C9F47099-7C4C-F740-BC1A-F06024DDF892}" srcId="{A771C3D5-358D-4A49-9B64-3A97B57EDE12}" destId="{680DE4A3-458A-D64F-BBC8-122FC034C324}" srcOrd="2" destOrd="0" parTransId="{4CAD7EA2-ECF1-7841-9B2C-3EBF8B6F2F35}" sibTransId="{F6B97EEF-9BE2-B741-B9B1-95A5EA2D1BE3}"/>
    <dgm:cxn modelId="{332A695C-125D-554D-A4C5-0858A2C92D9D}" type="presOf" srcId="{A6A2BE44-9959-3947-BE39-7C832D132958}" destId="{5C2971CA-6FDC-A948-83C5-B21BB608CE32}" srcOrd="0" destOrd="0" presId="urn:microsoft.com/office/officeart/2005/8/layout/hProcess9"/>
    <dgm:cxn modelId="{FD5675E0-28E9-CF40-B45A-73E71F69B38D}" type="presOf" srcId="{0C8B1AF4-449D-214F-B0F4-72E646EAE434}" destId="{B7A53FDA-ED01-7542-99AA-E16FF7FE360B}" srcOrd="0" destOrd="0" presId="urn:microsoft.com/office/officeart/2005/8/layout/hProcess9"/>
    <dgm:cxn modelId="{355AB8FA-88AB-2A40-AE9E-24D3442ACCF6}" type="presOf" srcId="{373A3B82-16BD-DC40-9BB6-72B5C82BFD7A}" destId="{7C8ABEB3-450C-F24A-91CC-006FAE31CDD4}" srcOrd="0" destOrd="0" presId="urn:microsoft.com/office/officeart/2005/8/layout/hProcess9"/>
    <dgm:cxn modelId="{CF284B07-2FC6-EE4B-AD2A-D0A3BA013C93}" srcId="{A771C3D5-358D-4A49-9B64-3A97B57EDE12}" destId="{373A3B82-16BD-DC40-9BB6-72B5C82BFD7A}" srcOrd="0" destOrd="0" parTransId="{7A637FF3-62A5-2148-A3BC-3E0270017BC1}" sibTransId="{CE97AF8D-B9B7-804A-BD85-E5F0F539F890}"/>
    <dgm:cxn modelId="{BEC1C2BD-000F-3A4B-984D-49F8A6C52E0E}" type="presOf" srcId="{680DE4A3-458A-D64F-BBC8-122FC034C324}" destId="{33AACD37-1958-8D48-96BA-C23E6D9B76FC}" srcOrd="0" destOrd="0" presId="urn:microsoft.com/office/officeart/2005/8/layout/hProcess9"/>
    <dgm:cxn modelId="{9183D97B-5E1B-5046-9D83-7B256D64C079}" srcId="{A771C3D5-358D-4A49-9B64-3A97B57EDE12}" destId="{0C8B1AF4-449D-214F-B0F4-72E646EAE434}" srcOrd="4" destOrd="0" parTransId="{C800055B-0B8D-7F42-A6D3-B773899CFB68}" sibTransId="{2358481C-2BA5-7E4A-8B6F-A5CFC042B784}"/>
    <dgm:cxn modelId="{DF6B57BE-CA2E-384C-9BB3-C2BCA81C6260}" type="presParOf" srcId="{FD826D7A-4584-4F47-A5B5-3427B9F22182}" destId="{20551DBD-0F31-084B-8B25-AB15334F9882}" srcOrd="0" destOrd="0" presId="urn:microsoft.com/office/officeart/2005/8/layout/hProcess9"/>
    <dgm:cxn modelId="{113C7FF3-5FE8-C543-8ADE-5ECB5B74D76F}" type="presParOf" srcId="{FD826D7A-4584-4F47-A5B5-3427B9F22182}" destId="{B6383CC1-18AD-5348-A343-78D16CE7896D}" srcOrd="1" destOrd="0" presId="urn:microsoft.com/office/officeart/2005/8/layout/hProcess9"/>
    <dgm:cxn modelId="{28930411-8325-3745-9DD5-CAA15E8DB35F}" type="presParOf" srcId="{B6383CC1-18AD-5348-A343-78D16CE7896D}" destId="{7C8ABEB3-450C-F24A-91CC-006FAE31CDD4}" srcOrd="0" destOrd="0" presId="urn:microsoft.com/office/officeart/2005/8/layout/hProcess9"/>
    <dgm:cxn modelId="{622C885D-35B7-9A41-8C8B-E7A6E5B9A0B5}" type="presParOf" srcId="{B6383CC1-18AD-5348-A343-78D16CE7896D}" destId="{12474224-7147-2B4A-8A55-3ABF97FF376F}" srcOrd="1" destOrd="0" presId="urn:microsoft.com/office/officeart/2005/8/layout/hProcess9"/>
    <dgm:cxn modelId="{67A41530-250E-1D45-BBE8-06C45DD3A4DD}" type="presParOf" srcId="{B6383CC1-18AD-5348-A343-78D16CE7896D}" destId="{5C2971CA-6FDC-A948-83C5-B21BB608CE32}" srcOrd="2" destOrd="0" presId="urn:microsoft.com/office/officeart/2005/8/layout/hProcess9"/>
    <dgm:cxn modelId="{66C8CBAF-3B77-E143-ADF9-C41CA8BC89DF}" type="presParOf" srcId="{B6383CC1-18AD-5348-A343-78D16CE7896D}" destId="{8028471C-4AD3-B145-906A-6E45AA09CD79}" srcOrd="3" destOrd="0" presId="urn:microsoft.com/office/officeart/2005/8/layout/hProcess9"/>
    <dgm:cxn modelId="{4C90BBDA-5366-D548-ADD5-6520E9F2EC43}" type="presParOf" srcId="{B6383CC1-18AD-5348-A343-78D16CE7896D}" destId="{33AACD37-1958-8D48-96BA-C23E6D9B76FC}" srcOrd="4" destOrd="0" presId="urn:microsoft.com/office/officeart/2005/8/layout/hProcess9"/>
    <dgm:cxn modelId="{35761EC3-6229-EE4F-AD54-AB90CC684934}" type="presParOf" srcId="{B6383CC1-18AD-5348-A343-78D16CE7896D}" destId="{A37DE3C1-A473-B34F-B79F-D076DC8C0D87}" srcOrd="5" destOrd="0" presId="urn:microsoft.com/office/officeart/2005/8/layout/hProcess9"/>
    <dgm:cxn modelId="{CDAACB57-1E1E-564A-BC10-38FC53432D15}" type="presParOf" srcId="{B6383CC1-18AD-5348-A343-78D16CE7896D}" destId="{026C9709-EEB0-9541-A6BA-F7170B81FCCD}" srcOrd="6" destOrd="0" presId="urn:microsoft.com/office/officeart/2005/8/layout/hProcess9"/>
    <dgm:cxn modelId="{452A6C63-97A4-B746-93F6-3D017DC6A358}" type="presParOf" srcId="{B6383CC1-18AD-5348-A343-78D16CE7896D}" destId="{FE45D470-28C9-BE47-9D56-3A026DAB386E}" srcOrd="7" destOrd="0" presId="urn:microsoft.com/office/officeart/2005/8/layout/hProcess9"/>
    <dgm:cxn modelId="{C1E16E1B-2F6E-BF4F-AEC0-F587A458F463}" type="presParOf" srcId="{B6383CC1-18AD-5348-A343-78D16CE7896D}" destId="{B7A53FDA-ED01-7542-99AA-E16FF7FE360B}" srcOrd="8" destOrd="0" presId="urn:microsoft.com/office/officeart/2005/8/layout/hProcess9"/>
    <dgm:cxn modelId="{BCDF06E8-1B6E-0245-BA6D-D67B374D2662}" type="presParOf" srcId="{B6383CC1-18AD-5348-A343-78D16CE7896D}" destId="{A4B9A562-59A7-9943-9CDB-9478C40B8643}" srcOrd="9" destOrd="0" presId="urn:microsoft.com/office/officeart/2005/8/layout/hProcess9"/>
    <dgm:cxn modelId="{77D12921-C000-B747-8982-A6BEEEF13E01}" type="presParOf" srcId="{B6383CC1-18AD-5348-A343-78D16CE7896D}" destId="{3A766CA9-36C9-6A4E-B80A-FC8194C21963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51DBD-0F31-084B-8B25-AB15334F9882}">
      <dsp:nvSpPr>
        <dsp:cNvPr id="0" name=""/>
        <dsp:cNvSpPr/>
      </dsp:nvSpPr>
      <dsp:spPr>
        <a:xfrm>
          <a:off x="617219" y="0"/>
          <a:ext cx="6995160" cy="5274537"/>
        </a:xfrm>
        <a:prstGeom prst="rightArrow">
          <a:avLst/>
        </a:prstGeom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  <a:gs pos="40000">
              <a:schemeClr val="accent2">
                <a:lumMod val="40000"/>
                <a:lumOff val="60000"/>
              </a:scheme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8ABEB3-450C-F24A-91CC-006FAE31CDD4}">
      <dsp:nvSpPr>
        <dsp:cNvPr id="0" name=""/>
        <dsp:cNvSpPr/>
      </dsp:nvSpPr>
      <dsp:spPr>
        <a:xfrm>
          <a:off x="252274" y="1415727"/>
          <a:ext cx="941482" cy="244308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mpd="sng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eaVert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000" kern="1200" dirty="0" smtClean="0">
              <a:solidFill>
                <a:srgbClr val="000000"/>
              </a:solidFill>
            </a:rPr>
            <a:t>背景</a:t>
          </a:r>
          <a:endParaRPr kumimoji="1" lang="ja-JP" altLang="en-US" sz="3000" kern="1200" dirty="0">
            <a:solidFill>
              <a:srgbClr val="000000"/>
            </a:solidFill>
          </a:endParaRPr>
        </a:p>
      </dsp:txBody>
      <dsp:txXfrm>
        <a:off x="298233" y="1461686"/>
        <a:ext cx="849564" cy="2351163"/>
      </dsp:txXfrm>
    </dsp:sp>
    <dsp:sp modelId="{5C2971CA-6FDC-A948-83C5-B21BB608CE32}">
      <dsp:nvSpPr>
        <dsp:cNvPr id="0" name=""/>
        <dsp:cNvSpPr/>
      </dsp:nvSpPr>
      <dsp:spPr>
        <a:xfrm>
          <a:off x="1605236" y="1415727"/>
          <a:ext cx="941482" cy="244308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38100" cmpd="sng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eaVert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000" kern="1200" dirty="0" smtClean="0">
              <a:solidFill>
                <a:srgbClr val="000000"/>
              </a:solidFill>
            </a:rPr>
            <a:t>目標</a:t>
          </a:r>
          <a:endParaRPr kumimoji="1" lang="ja-JP" altLang="en-US" sz="3000" kern="1200" dirty="0">
            <a:solidFill>
              <a:srgbClr val="000000"/>
            </a:solidFill>
          </a:endParaRPr>
        </a:p>
      </dsp:txBody>
      <dsp:txXfrm>
        <a:off x="1651195" y="1461686"/>
        <a:ext cx="849564" cy="2351163"/>
      </dsp:txXfrm>
    </dsp:sp>
    <dsp:sp modelId="{33AACD37-1958-8D48-96BA-C23E6D9B76FC}">
      <dsp:nvSpPr>
        <dsp:cNvPr id="0" name=""/>
        <dsp:cNvSpPr/>
      </dsp:nvSpPr>
      <dsp:spPr>
        <a:xfrm>
          <a:off x="2958199" y="1415727"/>
          <a:ext cx="941482" cy="244308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38100" cmpd="sng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eaVert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000" kern="1200" dirty="0" smtClean="0">
              <a:solidFill>
                <a:srgbClr val="000000"/>
              </a:solidFill>
            </a:rPr>
            <a:t>対象地設定</a:t>
          </a:r>
          <a:endParaRPr kumimoji="1" lang="ja-JP" altLang="en-US" sz="3000" kern="1200" dirty="0">
            <a:solidFill>
              <a:srgbClr val="000000"/>
            </a:solidFill>
          </a:endParaRPr>
        </a:p>
      </dsp:txBody>
      <dsp:txXfrm>
        <a:off x="3004158" y="1461686"/>
        <a:ext cx="849564" cy="2351163"/>
      </dsp:txXfrm>
    </dsp:sp>
    <dsp:sp modelId="{026C9709-EEB0-9541-A6BA-F7170B81FCCD}">
      <dsp:nvSpPr>
        <dsp:cNvPr id="0" name=""/>
        <dsp:cNvSpPr/>
      </dsp:nvSpPr>
      <dsp:spPr>
        <a:xfrm>
          <a:off x="4311162" y="1415727"/>
          <a:ext cx="941482" cy="2443081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38100" cmpd="sng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eaVert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000" kern="1200" dirty="0" smtClean="0">
              <a:solidFill>
                <a:srgbClr val="000000"/>
              </a:solidFill>
            </a:rPr>
            <a:t>調査</a:t>
          </a:r>
          <a:endParaRPr kumimoji="1" lang="ja-JP" altLang="en-US" sz="3000" kern="1200" dirty="0">
            <a:solidFill>
              <a:srgbClr val="000000"/>
            </a:solidFill>
          </a:endParaRPr>
        </a:p>
      </dsp:txBody>
      <dsp:txXfrm>
        <a:off x="4357121" y="1461686"/>
        <a:ext cx="849564" cy="2351163"/>
      </dsp:txXfrm>
    </dsp:sp>
    <dsp:sp modelId="{B7A53FDA-ED01-7542-99AA-E16FF7FE360B}">
      <dsp:nvSpPr>
        <dsp:cNvPr id="0" name=""/>
        <dsp:cNvSpPr/>
      </dsp:nvSpPr>
      <dsp:spPr>
        <a:xfrm>
          <a:off x="5635481" y="1415727"/>
          <a:ext cx="941482" cy="2443081"/>
        </a:xfrm>
        <a:prstGeom prst="roundRect">
          <a:avLst/>
        </a:prstGeom>
        <a:solidFill>
          <a:schemeClr val="accent2"/>
        </a:solidFill>
        <a:ln w="38100" cmpd="sng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eaVert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000" kern="1200" dirty="0" smtClean="0">
              <a:solidFill>
                <a:schemeClr val="tx1"/>
              </a:solidFill>
            </a:rPr>
            <a:t>提案</a:t>
          </a:r>
          <a:endParaRPr kumimoji="1" lang="ja-JP" altLang="en-US" sz="3000" kern="1200" dirty="0">
            <a:solidFill>
              <a:schemeClr val="tx1"/>
            </a:solidFill>
          </a:endParaRPr>
        </a:p>
      </dsp:txBody>
      <dsp:txXfrm>
        <a:off x="5681440" y="1461686"/>
        <a:ext cx="849564" cy="2351163"/>
      </dsp:txXfrm>
    </dsp:sp>
    <dsp:sp modelId="{3A766CA9-36C9-6A4E-B80A-FC8194C21963}">
      <dsp:nvSpPr>
        <dsp:cNvPr id="0" name=""/>
        <dsp:cNvSpPr/>
      </dsp:nvSpPr>
      <dsp:spPr>
        <a:xfrm>
          <a:off x="6988444" y="1415727"/>
          <a:ext cx="1017524" cy="2443081"/>
        </a:xfrm>
        <a:prstGeom prst="roundRect">
          <a:avLst/>
        </a:prstGeom>
        <a:solidFill>
          <a:schemeClr val="bg2">
            <a:lumMod val="50000"/>
          </a:schemeClr>
        </a:solidFill>
        <a:ln w="38100" cmpd="sng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eaVert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000" kern="1200" dirty="0" smtClean="0">
              <a:solidFill>
                <a:schemeClr val="tx1"/>
              </a:solidFill>
            </a:rPr>
            <a:t>まとめ</a:t>
          </a:r>
          <a:endParaRPr kumimoji="1" lang="ja-JP" altLang="en-US" sz="3000" kern="1200" dirty="0">
            <a:solidFill>
              <a:schemeClr val="tx1"/>
            </a:solidFill>
          </a:endParaRPr>
        </a:p>
      </dsp:txBody>
      <dsp:txXfrm>
        <a:off x="7038115" y="1465398"/>
        <a:ext cx="918182" cy="2343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0.86072</cdr:x>
      <cdr:y>0.86154</cdr:y>
    </cdr:from>
    <cdr:to>
      <cdr:x>0.95074</cdr:x>
      <cdr:y>1</cdr:y>
    </cdr:to>
    <cdr:sp macro="" textlink="">
      <cdr:nvSpPr>
        <cdr:cNvPr id="2" name="正方形/長方形 1"/>
        <cdr:cNvSpPr/>
      </cdr:nvSpPr>
      <cdr:spPr>
        <a:xfrm xmlns:a="http://schemas.openxmlformats.org/drawingml/2006/main">
          <a:off x="6835786" y="2810535"/>
          <a:ext cx="714941" cy="4516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/>
        </a:p>
      </cdr:txBody>
    </cdr:sp>
  </cdr:relSizeAnchor>
  <cdr:relSizeAnchor xmlns:cdr="http://schemas.openxmlformats.org/drawingml/2006/chartDrawing">
    <cdr:from>
      <cdr:x>0.71705</cdr:x>
      <cdr:y>0.86154</cdr:y>
    </cdr:from>
    <cdr:to>
      <cdr:x>0.80707</cdr:x>
      <cdr:y>1</cdr:y>
    </cdr:to>
    <cdr:sp macro="" textlink="">
      <cdr:nvSpPr>
        <cdr:cNvPr id="3" name="正方形/長方形 2"/>
        <cdr:cNvSpPr/>
      </cdr:nvSpPr>
      <cdr:spPr>
        <a:xfrm xmlns:a="http://schemas.openxmlformats.org/drawingml/2006/main">
          <a:off x="5694761" y="2810536"/>
          <a:ext cx="714941" cy="4516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B58D3-7192-C740-861D-3803C975C404}" type="datetimeFigureOut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E352B-C495-744B-B8B8-632F3AA7C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86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A8266-6084-F04B-8E01-747D22F81DC7}" type="datetimeFigureOut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7681E-C81E-924C-BF65-FE764309C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2829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7681E-C81E-924C-BF65-FE764309C71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320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7681E-C81E-924C-BF65-FE764309C71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363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7681E-C81E-924C-BF65-FE764309C71A}" type="slidenum">
              <a:rPr lang="ja-JP" altLang="en-US" smtClean="0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4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7681E-C81E-924C-BF65-FE764309C71A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06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7681E-C81E-924C-BF65-FE764309C71A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714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7681E-C81E-924C-BF65-FE764309C71A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513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7681E-C81E-924C-BF65-FE764309C71A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22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659FD-499F-5242-87F7-A400DF604F76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807DB-F3EB-9E43-8DC3-557F294D4988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8CC8-E075-CC46-B9DC-37A5E9B255EC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57B7-BC9F-2A4D-A69E-86CADE0890E0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F64A-0E23-334F-8364-3D8889F4CC7C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BA8C-951D-AA4E-9FA2-6EB15EA787D9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2EEF-5A9E-0F4F-9C60-D12437FF80DB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DEE5-E6DA-1044-8AEC-476B53843A04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8B3E-44A4-A04F-ADFF-77C67D88B590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B9E1-F1DB-EB4C-8191-ACF16FC8611C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7D15-B55E-D544-BB55-718F0F3B538F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373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7368"/>
            <a:ext cx="8229600" cy="4588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5168CAF-F22B-6B4A-8BFE-CB01F362B519}" type="datetime1">
              <a:rPr kumimoji="1" lang="ja-JP" altLang="en-US" smtClean="0"/>
              <a:t>2014/6/25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ＤＦＰ太丸ゴシック体"/>
                <a:ea typeface="ＤＦＰ太丸ゴシック体"/>
                <a:cs typeface="ＤＦＰ太丸ゴシック体"/>
              </a:defRPr>
            </a:lvl1pPr>
          </a:lstStyle>
          <a:p>
            <a:fld id="{EB991226-00A6-6A4C-9009-AC518480FF0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kumimoji="1" sz="40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rgbClr val="000000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rgbClr val="00000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rgbClr val="00000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rgbClr val="00000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rgbClr val="00000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1401954144170.jp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8974" y="1143108"/>
            <a:ext cx="7772400" cy="1601954"/>
          </a:xfrm>
        </p:spPr>
        <p:txBody>
          <a:bodyPr/>
          <a:lstStyle/>
          <a:p>
            <a:pPr algn="l"/>
            <a:r>
              <a:rPr kumimoji="1" lang="ja-JP" altLang="en-US" sz="4800" dirty="0" smtClean="0"/>
              <a:t>あした、</a:t>
            </a:r>
            <a:r>
              <a:rPr kumimoji="1" lang="en-US" altLang="ja-JP" sz="4800" dirty="0" smtClean="0"/>
              <a:t/>
            </a:r>
            <a:br>
              <a:rPr kumimoji="1" lang="en-US" altLang="ja-JP" sz="4800" dirty="0" smtClean="0"/>
            </a:br>
            <a:r>
              <a:rPr lang="ja-JP" altLang="en-US" sz="4800" dirty="0" smtClean="0"/>
              <a:t>なに買って生きていく？</a:t>
            </a:r>
            <a:endParaRPr kumimoji="1" lang="ja-JP" altLang="en-US" sz="4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8974" y="145993"/>
            <a:ext cx="2646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n w="3175" cmpd="sng">
                  <a:noFill/>
                  <a:prstDash val="dot"/>
                </a:ln>
              </a:rPr>
              <a:t>都市計画実習</a:t>
            </a:r>
            <a:r>
              <a:rPr lang="ja-JP" altLang="ja-JP" dirty="0">
                <a:ln w="3175" cmpd="sng">
                  <a:noFill/>
                  <a:prstDash val="dot"/>
                </a:ln>
              </a:rPr>
              <a:t>　</a:t>
            </a:r>
            <a:r>
              <a:rPr kumimoji="1" lang="ja-JP" altLang="en-US" dirty="0" smtClean="0">
                <a:ln w="3175" cmpd="sng">
                  <a:noFill/>
                  <a:prstDash val="dot"/>
                </a:ln>
              </a:rPr>
              <a:t>最終発表</a:t>
            </a:r>
            <a:endParaRPr kumimoji="1" lang="en-US" altLang="ja-JP" dirty="0" smtClean="0">
              <a:ln w="3175" cmpd="sng">
                <a:noFill/>
                <a:prstDash val="dot"/>
              </a:ln>
            </a:endParaRPr>
          </a:p>
          <a:p>
            <a:r>
              <a:rPr lang="ja-JP" altLang="en-US" dirty="0" smtClean="0">
                <a:ln w="3175" cmpd="sng">
                  <a:noFill/>
                  <a:prstDash val="dot"/>
                </a:ln>
              </a:rPr>
              <a:t>サステイナビリティ班</a:t>
            </a:r>
            <a:endParaRPr kumimoji="1" lang="ja-JP" altLang="en-US" dirty="0">
              <a:ln w="3175" cmpd="sng">
                <a:noFill/>
                <a:prstDash val="dot"/>
              </a:ln>
            </a:endParaRP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5488956" y="3766609"/>
            <a:ext cx="2496307" cy="217707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0178" y="2836856"/>
            <a:ext cx="496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買い物弱者問題ー筑波・茎崎地区を対象としてー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-321311" y="5411450"/>
            <a:ext cx="94959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小野将平</a:t>
            </a:r>
            <a:r>
              <a:rPr lang="ja-JP" altLang="en-US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（班長）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秋保佳祐</a:t>
            </a:r>
            <a:r>
              <a:rPr lang="ja-JP" altLang="en-US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（副班長）</a:t>
            </a:r>
            <a:r>
              <a:rPr lang="ja-JP" altLang="en-US" sz="2200" b="1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大原光代</a:t>
            </a:r>
            <a:r>
              <a:rPr lang="ja-JP" altLang="en-US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（資料</a:t>
            </a:r>
            <a:r>
              <a:rPr lang="en-US" altLang="ja-JP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DB</a:t>
            </a:r>
            <a:r>
              <a:rPr lang="ja-JP" altLang="en-US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）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梶塚</a:t>
            </a:r>
            <a:r>
              <a:rPr lang="ja-JP" altLang="en-US" sz="2200" b="1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真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良</a:t>
            </a:r>
            <a:r>
              <a:rPr lang="en-US" altLang="ja-JP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(</a:t>
            </a:r>
            <a:r>
              <a:rPr lang="ja-JP" altLang="en-US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印刷機器</a:t>
            </a:r>
            <a:r>
              <a:rPr lang="en-US" altLang="ja-JP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)</a:t>
            </a:r>
            <a:endParaRPr lang="en-US" altLang="ja-JP" sz="2200" b="1" dirty="0" smtClean="0">
              <a:ln>
                <a:solidFill>
                  <a:srgbClr val="FFFFFF"/>
                </a:solidFill>
              </a:ln>
              <a:solidFill>
                <a:schemeClr val="bg1"/>
              </a:solidFill>
              <a:latin typeface="+mn-ea"/>
              <a:cs typeface="ヒラギノ明朝 ProN W6"/>
            </a:endParaRPr>
          </a:p>
          <a:p>
            <a:pPr algn="r"/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石崎絢子　　　大内</a:t>
            </a:r>
            <a:r>
              <a:rPr lang="ja-JP" altLang="en-US" sz="2200" b="1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麻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優子</a:t>
            </a:r>
            <a:r>
              <a:rPr lang="ja-JP" altLang="en-US" sz="2200" b="1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　田中</a:t>
            </a:r>
            <a:r>
              <a:rPr lang="ja-JP" altLang="en-US" sz="2200" b="1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皓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介</a:t>
            </a:r>
            <a:r>
              <a:rPr lang="ja-JP" altLang="en-US" sz="2200" b="1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　細井大輔</a:t>
            </a:r>
            <a:r>
              <a:rPr lang="ja-JP" altLang="en-US" sz="2200" b="1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　若林</a:t>
            </a:r>
            <a:r>
              <a:rPr lang="ja-JP" altLang="en-US" sz="2200" b="1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優妃</a:t>
            </a:r>
            <a:endParaRPr lang="en-US" altLang="ja-JP" sz="2200" b="1" dirty="0">
              <a:ln>
                <a:solidFill>
                  <a:srgbClr val="FFFFFF"/>
                </a:solidFill>
              </a:ln>
              <a:solidFill>
                <a:schemeClr val="bg1"/>
              </a:solidFill>
              <a:latin typeface="+mn-ea"/>
              <a:cs typeface="ヒラギノ明朝 ProN W6"/>
            </a:endParaRPr>
          </a:p>
          <a:p>
            <a:pPr algn="r"/>
            <a:endParaRPr kumimoji="1" lang="en-US" altLang="ja-JP" sz="2200" b="1" dirty="0" smtClean="0">
              <a:ln>
                <a:solidFill>
                  <a:srgbClr val="FFFFFF"/>
                </a:solidFill>
              </a:ln>
              <a:solidFill>
                <a:schemeClr val="bg1"/>
              </a:solidFill>
              <a:latin typeface="+mn-ea"/>
              <a:cs typeface="ヒラギノ明朝 ProN W6"/>
            </a:endParaRPr>
          </a:p>
          <a:p>
            <a:pPr algn="r"/>
            <a:r>
              <a:rPr lang="ja-JP" altLang="en-US" sz="20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担当教員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谷口守　　</a:t>
            </a:r>
            <a:r>
              <a:rPr lang="en-US" altLang="ja-JP" sz="20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TA</a:t>
            </a:r>
            <a:r>
              <a:rPr lang="ja-JP" altLang="en-US" sz="2200" b="1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+mn-ea"/>
                <a:cs typeface="ヒラギノ明朝 ProN W6"/>
              </a:rPr>
              <a:t>　土居千紘</a:t>
            </a:r>
            <a:endParaRPr kumimoji="1" lang="ja-JP" altLang="en-US" sz="2200" b="1" dirty="0">
              <a:ln>
                <a:solidFill>
                  <a:srgbClr val="FFFFFF"/>
                </a:solidFill>
              </a:ln>
              <a:solidFill>
                <a:schemeClr val="bg1"/>
              </a:solidFill>
              <a:latin typeface="+mn-ea"/>
              <a:cs typeface="ヒラギノ明朝 ProN W6"/>
            </a:endParaRPr>
          </a:p>
        </p:txBody>
      </p:sp>
      <p:sp>
        <p:nvSpPr>
          <p:cNvPr id="12" name="サブタイトル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198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57393"/>
            <a:ext cx="8229600" cy="4568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 smtClean="0"/>
              <a:t>筑波・茎崎各地区のフィールドワーク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対象地設定</a:t>
            </a:r>
            <a:endParaRPr kumimoji="1" lang="ja-JP" altLang="en-US" sz="2800" dirty="0"/>
          </a:p>
        </p:txBody>
      </p:sp>
      <p:pic>
        <p:nvPicPr>
          <p:cNvPr id="6" name="図 5" descr="編：地区別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629" y="2071077"/>
            <a:ext cx="3038990" cy="454358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093619" y="197119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u="sng" dirty="0" smtClean="0">
                <a:solidFill>
                  <a:srgbClr val="A5D028"/>
                </a:solidFill>
              </a:rPr>
              <a:t>筑波地区</a:t>
            </a:r>
            <a:endParaRPr kumimoji="1" lang="ja-JP" altLang="en-US" sz="2400" u="sng" dirty="0">
              <a:solidFill>
                <a:srgbClr val="A5D028"/>
              </a:solidFill>
            </a:endParaRPr>
          </a:p>
        </p:txBody>
      </p:sp>
      <p:pic>
        <p:nvPicPr>
          <p:cNvPr id="9" name="図 8" descr="筑波_農村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417" y="2343846"/>
            <a:ext cx="2850587" cy="190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線吹き出し 2 (枠付き) 6"/>
          <p:cNvSpPr/>
          <p:nvPr/>
        </p:nvSpPr>
        <p:spPr>
          <a:xfrm>
            <a:off x="4094228" y="2722372"/>
            <a:ext cx="1198747" cy="570757"/>
          </a:xfrm>
          <a:prstGeom prst="borderCallout2">
            <a:avLst>
              <a:gd name="adj1" fmla="val 33750"/>
              <a:gd name="adj2" fmla="val 98810"/>
              <a:gd name="adj3" fmla="val 33838"/>
              <a:gd name="adj4" fmla="val 123272"/>
              <a:gd name="adj5" fmla="val -57413"/>
              <a:gd name="adj6" fmla="val 181862"/>
            </a:avLst>
          </a:prstGeom>
          <a:noFill/>
          <a:ln>
            <a:solidFill>
              <a:srgbClr val="A5D02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49782" y="410632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u="sng" dirty="0" smtClean="0">
                <a:solidFill>
                  <a:schemeClr val="accent1"/>
                </a:solidFill>
              </a:rPr>
              <a:t>茎崎地区</a:t>
            </a:r>
            <a:endParaRPr kumimoji="1" lang="ja-JP" altLang="en-US" sz="2400" u="sng" dirty="0">
              <a:solidFill>
                <a:schemeClr val="accent1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7404856" y="3969392"/>
            <a:ext cx="1428148" cy="568127"/>
          </a:xfrm>
          <a:prstGeom prst="roundRect">
            <a:avLst/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dirty="0" smtClean="0"/>
              <a:t>農村地帯</a:t>
            </a:r>
            <a:endParaRPr kumimoji="1" lang="ja-JP" altLang="en-US" sz="2200" dirty="0"/>
          </a:p>
        </p:txBody>
      </p:sp>
      <p:pic>
        <p:nvPicPr>
          <p:cNvPr id="10" name="図 9" descr="IMG_524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01" y="4403626"/>
            <a:ext cx="2848628" cy="178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角丸四角形 13"/>
          <p:cNvSpPr/>
          <p:nvPr/>
        </p:nvSpPr>
        <p:spPr>
          <a:xfrm>
            <a:off x="206001" y="5912956"/>
            <a:ext cx="1711958" cy="878558"/>
          </a:xfrm>
          <a:prstGeom prst="roundRect">
            <a:avLst/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dirty="0" smtClean="0"/>
              <a:t>農村地帯＆新興住宅地</a:t>
            </a:r>
            <a:endParaRPr kumimoji="1" lang="ja-JP" altLang="en-US" sz="2200" dirty="0"/>
          </a:p>
        </p:txBody>
      </p:sp>
      <p:sp>
        <p:nvSpPr>
          <p:cNvPr id="12" name="線吹き出し 2 (枠付き) 11"/>
          <p:cNvSpPr/>
          <p:nvPr/>
        </p:nvSpPr>
        <p:spPr>
          <a:xfrm>
            <a:off x="4636517" y="5371169"/>
            <a:ext cx="1198747" cy="464821"/>
          </a:xfrm>
          <a:prstGeom prst="borderCallout2">
            <a:avLst>
              <a:gd name="adj1" fmla="val 61377"/>
              <a:gd name="adj2" fmla="val 1191"/>
              <a:gd name="adj3" fmla="val 64536"/>
              <a:gd name="adj4" fmla="val -36252"/>
              <a:gd name="adj5" fmla="val -181668"/>
              <a:gd name="adj6" fmla="val -17289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06168" y="6414609"/>
            <a:ext cx="228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000" dirty="0" smtClean="0"/>
              <a:t>茎崎地区：</a:t>
            </a:r>
            <a:r>
              <a:rPr kumimoji="1" lang="en-US" altLang="ja-JP" sz="1000" dirty="0" smtClean="0"/>
              <a:t>2014</a:t>
            </a:r>
            <a:r>
              <a:rPr kumimoji="1" lang="ja-JP" altLang="en-US" sz="1000" dirty="0" smtClean="0"/>
              <a:t>年</a:t>
            </a:r>
            <a:r>
              <a:rPr kumimoji="1" lang="en-US" altLang="ja-JP" sz="1000" dirty="0" smtClean="0"/>
              <a:t>5</a:t>
            </a:r>
            <a:r>
              <a:rPr kumimoji="1" lang="ja-JP" altLang="en-US" sz="1000" dirty="0" smtClean="0"/>
              <a:t>月</a:t>
            </a:r>
            <a:r>
              <a:rPr kumimoji="1" lang="en-US" altLang="ja-JP" sz="1000" dirty="0" smtClean="0"/>
              <a:t>18</a:t>
            </a:r>
            <a:r>
              <a:rPr kumimoji="1" lang="ja-JP" altLang="en-US" sz="1000" dirty="0" smtClean="0"/>
              <a:t>日（班員撮影）</a:t>
            </a:r>
            <a:endParaRPr kumimoji="1" lang="en-US" altLang="ja-JP" sz="1000" dirty="0" smtClean="0"/>
          </a:p>
          <a:p>
            <a:pPr algn="r"/>
            <a:r>
              <a:rPr lang="ja-JP" altLang="en-US" sz="1000" dirty="0" smtClean="0"/>
              <a:t>筑波地区：</a:t>
            </a:r>
            <a:r>
              <a:rPr lang="en-US" altLang="ja-JP" sz="1000" dirty="0" smtClean="0"/>
              <a:t>2014</a:t>
            </a:r>
            <a:r>
              <a:rPr lang="ja-JP" altLang="en-US" sz="1000" dirty="0" smtClean="0"/>
              <a:t>年</a:t>
            </a:r>
            <a:r>
              <a:rPr lang="en-US" altLang="ja-JP" sz="1000" dirty="0" smtClean="0"/>
              <a:t>5</a:t>
            </a:r>
            <a:r>
              <a:rPr lang="ja-JP" altLang="en-US" sz="1000" dirty="0" smtClean="0"/>
              <a:t>月</a:t>
            </a:r>
            <a:r>
              <a:rPr lang="en-US" altLang="ja-JP" sz="1000" dirty="0" smtClean="0"/>
              <a:t>  8</a:t>
            </a:r>
            <a:r>
              <a:rPr lang="ja-JP" altLang="en-US" sz="1000" dirty="0" smtClean="0"/>
              <a:t>日（班員撮影）</a:t>
            </a:r>
            <a:endParaRPr kumimoji="1" lang="ja-JP" altLang="en-US" sz="1000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7" name="右矢印吹き出し 16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8" name="右矢印吹き出し 17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9" name="右矢印吹き出し 18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0" name="右矢印吹き出し 19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1" name="右矢印吹き出し 20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864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02127"/>
            <a:ext cx="8229600" cy="4924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 smtClean="0"/>
              <a:t>筑波・茎崎の</a:t>
            </a:r>
            <a:r>
              <a:rPr lang="ja-JP" altLang="en-US" sz="3200" dirty="0" smtClean="0"/>
              <a:t>各区会長ヒアリングより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11</a:t>
            </a:fld>
            <a:endParaRPr kumimoji="1" lang="ja-JP" altLang="en-US"/>
          </a:p>
        </p:txBody>
      </p:sp>
      <p:graphicFrame>
        <p:nvGraphicFramePr>
          <p:cNvPr id="5" name="コンテンツ プレースホルダー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8498593"/>
              </p:ext>
            </p:extLst>
          </p:nvPr>
        </p:nvGraphicFramePr>
        <p:xfrm>
          <a:off x="457200" y="1897528"/>
          <a:ext cx="8229600" cy="390229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14800"/>
                <a:gridCol w="4114800"/>
              </a:tblGrid>
              <a:tr h="6475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筑波地区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茎崎地区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475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農村地帯</a:t>
                      </a:r>
                      <a:endParaRPr kumimoji="1" lang="ja-JP" altLang="en-US" sz="2400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農村地帯と</a:t>
                      </a:r>
                      <a:r>
                        <a:rPr kumimoji="1" lang="ja-JP" altLang="en-US" sz="2400" dirty="0" smtClean="0">
                          <a:solidFill>
                            <a:srgbClr val="FF0000"/>
                          </a:solidFill>
                        </a:rPr>
                        <a:t>新興住宅地</a:t>
                      </a:r>
                      <a:r>
                        <a:rPr kumimoji="1" lang="ja-JP" altLang="en-US" sz="2400" dirty="0" smtClean="0"/>
                        <a:t>の混在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7557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高齢化率の上昇</a:t>
                      </a:r>
                      <a:endParaRPr kumimoji="1" lang="ja-JP" altLang="en-US" sz="2400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4507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商業施設の撤退</a:t>
                      </a:r>
                      <a:endParaRPr kumimoji="1" lang="ja-JP" altLang="en-US" sz="2400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47557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地域の衰退</a:t>
                      </a:r>
                      <a:endParaRPr kumimoji="1" lang="ja-JP" altLang="en-US" sz="2400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475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地縁の存在</a:t>
                      </a:r>
                      <a:endParaRPr kumimoji="1" lang="ja-JP" altLang="en-US" sz="2400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地縁の欠如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対象地設定</a:t>
            </a:r>
            <a:endParaRPr kumimoji="1" lang="ja-JP" altLang="en-US" sz="2800" dirty="0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6335059" y="3310521"/>
            <a:ext cx="2715365" cy="1493856"/>
            <a:chOff x="6408917" y="1355159"/>
            <a:chExt cx="2687743" cy="1584239"/>
          </a:xfrm>
        </p:grpSpPr>
        <p:sp>
          <p:nvSpPr>
            <p:cNvPr id="17" name="円形吹き出し 16"/>
            <p:cNvSpPr/>
            <p:nvPr/>
          </p:nvSpPr>
          <p:spPr>
            <a:xfrm>
              <a:off x="6550286" y="1355159"/>
              <a:ext cx="2397491" cy="1584239"/>
            </a:xfrm>
            <a:prstGeom prst="wedgeEllipseCallout">
              <a:avLst>
                <a:gd name="adj1" fmla="val -30809"/>
                <a:gd name="adj2" fmla="val -64223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408917" y="1646284"/>
              <a:ext cx="2687743" cy="1175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 smtClean="0"/>
                <a:t>1970</a:t>
              </a:r>
              <a:r>
                <a:rPr lang="ja-JP" altLang="en-US" sz="2200" dirty="0" smtClean="0"/>
                <a:t>～</a:t>
              </a:r>
              <a:r>
                <a:rPr lang="en-US" altLang="ja-JP" sz="2200" dirty="0" smtClean="0"/>
                <a:t>80</a:t>
              </a:r>
              <a:r>
                <a:rPr lang="ja-JP" altLang="en-US" sz="2200" dirty="0" smtClean="0"/>
                <a:t>年代に</a:t>
              </a:r>
              <a:endParaRPr lang="en-US" altLang="ja-JP" sz="2200" dirty="0" smtClean="0"/>
            </a:p>
            <a:p>
              <a:pPr algn="ctr"/>
              <a:r>
                <a:rPr lang="ja-JP" altLang="en-US" sz="2200" dirty="0" smtClean="0"/>
                <a:t>かけて開発</a:t>
              </a:r>
              <a:r>
                <a:rPr lang="ja-JP" altLang="en-US" sz="2200" dirty="0"/>
                <a:t>された</a:t>
              </a:r>
              <a:endParaRPr lang="en-US" altLang="ja-JP" sz="2200" dirty="0"/>
            </a:p>
            <a:p>
              <a:pPr algn="ctr"/>
              <a:r>
                <a:rPr lang="ja-JP" altLang="en-US" sz="2200" dirty="0"/>
                <a:t>大規模</a:t>
              </a:r>
              <a:r>
                <a:rPr lang="ja-JP" altLang="en-US" sz="2200" dirty="0" smtClean="0"/>
                <a:t>団地</a:t>
              </a:r>
              <a:endParaRPr lang="ja-JP" altLang="en-US" sz="2200" dirty="0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7182201" y="1396360"/>
            <a:ext cx="1908111" cy="1201910"/>
            <a:chOff x="9083644" y="2850979"/>
            <a:chExt cx="2066386" cy="1201910"/>
          </a:xfrm>
        </p:grpSpPr>
        <p:sp>
          <p:nvSpPr>
            <p:cNvPr id="19" name="円形吹き出し 18"/>
            <p:cNvSpPr/>
            <p:nvPr/>
          </p:nvSpPr>
          <p:spPr>
            <a:xfrm>
              <a:off x="9083644" y="2850979"/>
              <a:ext cx="2066386" cy="1201910"/>
            </a:xfrm>
            <a:prstGeom prst="wedgeEllipseCallout">
              <a:avLst>
                <a:gd name="adj1" fmla="val -36904"/>
                <a:gd name="adj2" fmla="val 6069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9263528" y="3050503"/>
              <a:ext cx="17235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FF0000"/>
                  </a:solidFill>
                </a:rPr>
                <a:t>団塊世代</a:t>
              </a:r>
              <a:r>
                <a:rPr lang="ja-JP" altLang="en-US" sz="2400" dirty="0" smtClean="0"/>
                <a:t>の</a:t>
              </a:r>
              <a:endParaRPr lang="en-US" altLang="ja-JP" sz="2400" dirty="0" smtClean="0"/>
            </a:p>
            <a:p>
              <a:pPr algn="ctr"/>
              <a:r>
                <a:rPr lang="ja-JP" altLang="en-US" sz="2400" dirty="0" smtClean="0"/>
                <a:t>高齢者多数</a:t>
              </a:r>
              <a:endParaRPr lang="ja-JP" altLang="en-US" sz="2400" dirty="0"/>
            </a:p>
          </p:txBody>
        </p:sp>
      </p:grpSp>
      <p:sp>
        <p:nvSpPr>
          <p:cNvPr id="7" name="円形吹き出し 6"/>
          <p:cNvSpPr/>
          <p:nvPr/>
        </p:nvSpPr>
        <p:spPr>
          <a:xfrm>
            <a:off x="774700" y="3952731"/>
            <a:ext cx="2381250" cy="1012617"/>
          </a:xfrm>
          <a:prstGeom prst="wedgeEllipseCallout">
            <a:avLst>
              <a:gd name="adj1" fmla="val 18442"/>
              <a:gd name="adj2" fmla="val 7983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子が残って</a:t>
            </a:r>
            <a:endParaRPr lang="en-US" altLang="ja-JP" sz="2400" dirty="0"/>
          </a:p>
          <a:p>
            <a:pPr algn="ctr"/>
            <a:r>
              <a:rPr lang="ja-JP" altLang="en-US" sz="2400" dirty="0"/>
              <a:t>親を看る</a:t>
            </a: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1441025" y="5681783"/>
            <a:ext cx="2166979" cy="1008371"/>
            <a:chOff x="1441025" y="5681783"/>
            <a:chExt cx="2166979" cy="1008371"/>
          </a:xfrm>
        </p:grpSpPr>
        <p:sp>
          <p:nvSpPr>
            <p:cNvPr id="9" name="下矢印 8"/>
            <p:cNvSpPr/>
            <p:nvPr/>
          </p:nvSpPr>
          <p:spPr>
            <a:xfrm>
              <a:off x="2143364" y="5681783"/>
              <a:ext cx="746955" cy="489204"/>
            </a:xfrm>
            <a:prstGeom prst="downArrow">
              <a:avLst>
                <a:gd name="adj1" fmla="val 50000"/>
                <a:gd name="adj2" fmla="val 56166"/>
              </a:avLst>
            </a:prstGeom>
            <a:ln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441025" y="6197711"/>
              <a:ext cx="216697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600" u="sng" dirty="0" smtClean="0"/>
                <a:t>買い物大丈夫</a:t>
              </a:r>
              <a:endParaRPr kumimoji="1" lang="ja-JP" altLang="en-US" sz="2600" u="sng" dirty="0"/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5385496" y="5669486"/>
            <a:ext cx="2500404" cy="1006008"/>
            <a:chOff x="5385496" y="5669486"/>
            <a:chExt cx="2500404" cy="1006008"/>
          </a:xfrm>
        </p:grpSpPr>
        <p:sp>
          <p:nvSpPr>
            <p:cNvPr id="20" name="下矢印 19"/>
            <p:cNvSpPr/>
            <p:nvPr/>
          </p:nvSpPr>
          <p:spPr>
            <a:xfrm>
              <a:off x="6253813" y="5669486"/>
              <a:ext cx="746955" cy="489204"/>
            </a:xfrm>
            <a:prstGeom prst="downArrow">
              <a:avLst>
                <a:gd name="adj1" fmla="val 50000"/>
                <a:gd name="adj2" fmla="val 56166"/>
              </a:avLst>
            </a:prstGeom>
            <a:ln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385496" y="6183051"/>
              <a:ext cx="250040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600" u="sng" dirty="0" smtClean="0">
                  <a:solidFill>
                    <a:srgbClr val="FF0000"/>
                  </a:solidFill>
                </a:rPr>
                <a:t>買い物大丈夫？</a:t>
              </a:r>
              <a:endParaRPr kumimoji="1" lang="ja-JP" altLang="en-US" sz="2600" u="sng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3" name="右矢印吹き出し 22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24" name="右矢印吹き出し 23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25" name="右矢印吹き出し 24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6" name="右矢印吹き出し 25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7" name="右矢印吹き出し 26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506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40118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56000" y="1240118"/>
            <a:ext cx="5130800" cy="4886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u="sng" dirty="0" smtClean="0"/>
              <a:t>茎崎地区森の里</a:t>
            </a:r>
            <a:endParaRPr lang="en-US" altLang="ja-JP" u="sng" dirty="0" smtClean="0"/>
          </a:p>
          <a:p>
            <a:pPr marL="0" indent="0">
              <a:buNone/>
            </a:pPr>
            <a:r>
              <a:rPr kumimoji="1" lang="en-US" altLang="ja-JP" dirty="0" smtClean="0"/>
              <a:t> ■ </a:t>
            </a:r>
            <a:r>
              <a:rPr kumimoji="1" lang="en-US" altLang="ja-JP" dirty="0" smtClean="0">
                <a:latin typeface="ヒラギノ丸ゴ ProN W4"/>
                <a:ea typeface="ヒラギノ丸ゴ ProN W4"/>
                <a:cs typeface="ヒラギノ丸ゴ ProN W4"/>
              </a:rPr>
              <a:t>1977</a:t>
            </a:r>
            <a:r>
              <a:rPr kumimoji="1" lang="ja-JP" altLang="en-US" dirty="0" smtClean="0"/>
              <a:t>年入居開始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 ■ </a:t>
            </a:r>
            <a:r>
              <a:rPr lang="ja-JP" altLang="en-US" dirty="0" smtClean="0"/>
              <a:t>生鮮食料品店がない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 ■ </a:t>
            </a:r>
            <a:r>
              <a:rPr kumimoji="1" lang="ja-JP" altLang="en-US" dirty="0" smtClean="0"/>
              <a:t>自治会加入者の減少</a:t>
            </a:r>
            <a:endParaRPr kumimoji="1" lang="en-US" altLang="ja-JP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■ </a:t>
            </a:r>
            <a:r>
              <a:rPr lang="ja-JP" altLang="en-US" dirty="0" smtClean="0"/>
              <a:t>高齢化率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38.1</a:t>
            </a:r>
            <a:r>
              <a:rPr lang="ja-JP" altLang="en-US" sz="2600" dirty="0" smtClean="0"/>
              <a:t>％</a:t>
            </a:r>
            <a:r>
              <a:rPr lang="en-US" altLang="ja-JP" sz="1800" dirty="0" smtClean="0"/>
              <a:t>(2014</a:t>
            </a:r>
            <a:r>
              <a:rPr lang="ja-JP" altLang="en-US" sz="1800" dirty="0" smtClean="0"/>
              <a:t>年</a:t>
            </a:r>
            <a:r>
              <a:rPr lang="en-US" altLang="ja-JP" sz="1800" dirty="0" smtClean="0"/>
              <a:t>6</a:t>
            </a:r>
            <a:r>
              <a:rPr lang="ja-JP" altLang="en-US" sz="1800" dirty="0" smtClean="0"/>
              <a:t>月現在</a:t>
            </a:r>
            <a:r>
              <a:rPr lang="en-US" altLang="ja-JP" sz="1800" dirty="0" smtClean="0"/>
              <a:t>)</a:t>
            </a:r>
            <a:endParaRPr kumimoji="1" lang="en-US" altLang="ja-JP" sz="2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対象地設定</a:t>
            </a:r>
            <a:endParaRPr kumimoji="1" lang="ja-JP" altLang="en-US" sz="2800" dirty="0"/>
          </a:p>
        </p:txBody>
      </p:sp>
      <p:pic>
        <p:nvPicPr>
          <p:cNvPr id="7" name="図 6" descr="編：地区別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1492798"/>
            <a:ext cx="3098801" cy="290500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211297" y="3275983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accent2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・</a:t>
            </a:r>
            <a:endParaRPr kumimoji="1" lang="ja-JP" altLang="en-US" sz="3200" b="1" dirty="0">
              <a:solidFill>
                <a:schemeClr val="accent2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graphicFrame>
        <p:nvGraphicFramePr>
          <p:cNvPr id="30" name="グラフ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56615"/>
              </p:ext>
            </p:extLst>
          </p:nvPr>
        </p:nvGraphicFramePr>
        <p:xfrm>
          <a:off x="4516631" y="3828140"/>
          <a:ext cx="3790663" cy="2786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3" name="図 32" descr="IMG_535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38" y="4472512"/>
            <a:ext cx="3220266" cy="199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5563283" y="400570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chemeClr val="tx2">
                    <a:lumMod val="75000"/>
                  </a:schemeClr>
                </a:solidFill>
              </a:rPr>
              <a:t>男性</a:t>
            </a:r>
            <a:endParaRPr kumimoji="1" lang="ja-JP" alt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22353" y="400570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32AD5"/>
                </a:solidFill>
              </a:rPr>
              <a:t>女性</a:t>
            </a:r>
            <a:endParaRPr kumimoji="1" lang="ja-JP" altLang="en-US" sz="2000" b="1" dirty="0">
              <a:solidFill>
                <a:srgbClr val="F32AD5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15924" y="6356350"/>
            <a:ext cx="1672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00" dirty="0" smtClean="0"/>
              <a:t>2014</a:t>
            </a:r>
            <a:r>
              <a:rPr kumimoji="1" lang="ja-JP" altLang="en-US" sz="1000" dirty="0" smtClean="0"/>
              <a:t>年</a:t>
            </a:r>
            <a:r>
              <a:rPr kumimoji="1" lang="en-US" altLang="ja-JP" sz="1000" dirty="0" smtClean="0"/>
              <a:t>5</a:t>
            </a:r>
            <a:r>
              <a:rPr kumimoji="1" lang="ja-JP" altLang="en-US" sz="1000" dirty="0" smtClean="0"/>
              <a:t>月</a:t>
            </a:r>
            <a:r>
              <a:rPr kumimoji="1" lang="en-US" altLang="ja-JP" sz="1000" dirty="0" smtClean="0"/>
              <a:t>18</a:t>
            </a:r>
            <a:r>
              <a:rPr kumimoji="1" lang="ja-JP" altLang="en-US" sz="1000" dirty="0" smtClean="0"/>
              <a:t>日　班員撮影</a:t>
            </a:r>
            <a:endParaRPr kumimoji="1" lang="ja-JP" altLang="en-US" sz="1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78823" y="370642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森の里地区の人口比率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5445" y="378135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（歳）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53741" y="6598364"/>
            <a:ext cx="3033059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ja-JP" altLang="en-US" sz="1000" dirty="0" smtClean="0"/>
              <a:t>つくば市高齢者福祉計画</a:t>
            </a:r>
            <a:r>
              <a:rPr lang="en-US" altLang="ja-JP" sz="1000" dirty="0" smtClean="0"/>
              <a:t>(</a:t>
            </a:r>
            <a:r>
              <a:rPr lang="ja-JP" altLang="en-US" sz="1000" dirty="0" smtClean="0"/>
              <a:t>平成</a:t>
            </a:r>
            <a:r>
              <a:rPr lang="en-US" altLang="ja-JP" sz="1000" dirty="0" smtClean="0"/>
              <a:t>24</a:t>
            </a:r>
            <a:r>
              <a:rPr lang="ja-JP" altLang="en-US" sz="1000" dirty="0" smtClean="0"/>
              <a:t>年度</a:t>
            </a:r>
            <a:r>
              <a:rPr lang="en-US" altLang="ja-JP" sz="1000" dirty="0" smtClean="0"/>
              <a:t>〜</a:t>
            </a:r>
            <a:r>
              <a:rPr lang="ja-JP" altLang="en-US" sz="1000" dirty="0" smtClean="0"/>
              <a:t>平成</a:t>
            </a:r>
            <a:r>
              <a:rPr lang="en-US" altLang="ja-JP" sz="1000" dirty="0" smtClean="0"/>
              <a:t>26</a:t>
            </a:r>
            <a:r>
              <a:rPr lang="ja-JP" altLang="en-US" sz="1000" dirty="0" smtClean="0"/>
              <a:t>年度</a:t>
            </a:r>
            <a:r>
              <a:rPr lang="en-US" altLang="ja-JP" sz="1000" dirty="0" smtClean="0"/>
              <a:t>)</a:t>
            </a: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6851143" y="1299883"/>
            <a:ext cx="2079898" cy="1632053"/>
            <a:chOff x="6851143" y="1299883"/>
            <a:chExt cx="2079898" cy="1632053"/>
          </a:xfrm>
        </p:grpSpPr>
        <p:sp>
          <p:nvSpPr>
            <p:cNvPr id="10" name="角丸四角形吹き出し 9"/>
            <p:cNvSpPr/>
            <p:nvPr/>
          </p:nvSpPr>
          <p:spPr>
            <a:xfrm>
              <a:off x="6851143" y="1299883"/>
              <a:ext cx="2079898" cy="1632053"/>
            </a:xfrm>
            <a:prstGeom prst="wedgeRoundRectCallout">
              <a:avLst>
                <a:gd name="adj1" fmla="val -44884"/>
                <a:gd name="adj2" fmla="val 66532"/>
                <a:gd name="adj3" fmla="val 16667"/>
              </a:avLst>
            </a:prstGeom>
            <a:ln w="57150" cmpd="thinThick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200" dirty="0" smtClean="0"/>
                <a:t>  </a:t>
              </a:r>
              <a:endParaRPr kumimoji="1" lang="ja-JP" altLang="en-US" sz="22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971925" y="1480817"/>
              <a:ext cx="18522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000" dirty="0"/>
                <a:t>全国</a:t>
              </a:r>
              <a:r>
                <a:rPr lang="en-US" altLang="ja-JP" sz="2000" dirty="0"/>
                <a:t> 22.8</a:t>
              </a:r>
              <a:r>
                <a:rPr lang="ja-JP" altLang="en-US" sz="2000" dirty="0"/>
                <a:t>％</a:t>
              </a:r>
              <a:endParaRPr lang="en-US" altLang="ja-JP" sz="2000" dirty="0"/>
            </a:p>
            <a:p>
              <a:pPr algn="ctr"/>
              <a:r>
                <a:rPr lang="en-US" altLang="ja-JP" sz="2000" dirty="0"/>
                <a:t> </a:t>
              </a:r>
              <a:r>
                <a:rPr lang="ja-JP" altLang="en-US" sz="2000" dirty="0"/>
                <a:t>茨城県</a:t>
              </a:r>
              <a:r>
                <a:rPr lang="en-US" altLang="ja-JP" sz="2000" dirty="0"/>
                <a:t> 22.4</a:t>
              </a:r>
              <a:r>
                <a:rPr lang="ja-JP" altLang="en-US" sz="2000" dirty="0"/>
                <a:t>％</a:t>
              </a:r>
              <a:endParaRPr lang="en-US" altLang="ja-JP" sz="2000" dirty="0"/>
            </a:p>
            <a:p>
              <a:pPr algn="ctr"/>
              <a:r>
                <a:rPr lang="ja-JP" altLang="en-US" sz="2000" dirty="0"/>
                <a:t>つくば市</a:t>
              </a:r>
              <a:r>
                <a:rPr lang="en-US" altLang="ja-JP" sz="2000" dirty="0"/>
                <a:t> </a:t>
              </a:r>
              <a:r>
                <a:rPr lang="en-US" altLang="ja-JP" sz="2000" dirty="0" smtClean="0"/>
                <a:t>16.1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127342" y="2511421"/>
              <a:ext cx="18036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1600" dirty="0"/>
                <a:t>(</a:t>
              </a:r>
              <a:r>
                <a:rPr kumimoji="1" lang="en-US" altLang="ja-JP" sz="1600" dirty="0" smtClean="0"/>
                <a:t>2013</a:t>
              </a:r>
              <a:r>
                <a:rPr kumimoji="1" lang="ja-JP" altLang="en-US" sz="1600" dirty="0" smtClean="0"/>
                <a:t>年度末現在</a:t>
              </a:r>
              <a:r>
                <a:rPr kumimoji="1" lang="en-US" altLang="ja-JP" sz="1600" dirty="0" smtClean="0"/>
                <a:t>)</a:t>
              </a:r>
              <a:endParaRPr kumimoji="1" lang="ja-JP" altLang="en-US" sz="1600" dirty="0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7661655" y="3851814"/>
            <a:ext cx="116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(2014</a:t>
            </a:r>
            <a:r>
              <a:rPr lang="ja-JP" altLang="en-US" sz="1400" dirty="0"/>
              <a:t>年</a:t>
            </a:r>
            <a:r>
              <a:rPr lang="en-US" altLang="ja-JP" sz="1400" dirty="0"/>
              <a:t>6</a:t>
            </a:r>
            <a:r>
              <a:rPr lang="ja-JP" altLang="en-US" sz="1400" dirty="0"/>
              <a:t>月</a:t>
            </a:r>
            <a:r>
              <a:rPr lang="en-US" altLang="ja-JP" sz="1400" dirty="0" smtClean="0"/>
              <a:t>)</a:t>
            </a:r>
            <a:endParaRPr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49507" y="3453621"/>
            <a:ext cx="11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ja-JP" altLang="en-US" sz="2400" b="1" dirty="0">
                <a:solidFill>
                  <a:prstClr val="black"/>
                </a:solidFill>
              </a:rPr>
              <a:t>森の里</a:t>
            </a:r>
          </a:p>
        </p:txBody>
      </p:sp>
      <p:cxnSp>
        <p:nvCxnSpPr>
          <p:cNvPr id="20" name="カギ線コネクタ 19"/>
          <p:cNvCxnSpPr/>
          <p:nvPr/>
        </p:nvCxnSpPr>
        <p:spPr>
          <a:xfrm rot="10800000" flipV="1">
            <a:off x="1210237" y="3631716"/>
            <a:ext cx="1299882" cy="299282"/>
          </a:xfrm>
          <a:prstGeom prst="bentConnector3">
            <a:avLst>
              <a:gd name="adj1" fmla="val 575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1" name="図形グループ 30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32" name="右矢印吹き出し 31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34" name="右矢印吹き出し 33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35" name="右矢印吹き出し 34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36" name="右矢印吹き出し 35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37" name="右矢印吹き出し 36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8112369" y="612243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09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対象地設定</a:t>
            </a:r>
            <a:endParaRPr kumimoji="1" lang="ja-JP" altLang="en-US" sz="2800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8" name="右矢印吹き出し 7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9" name="右矢印吹き出し 8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0" name="右矢印吹き出し 9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11" name="右矢印吹き出し 10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12" name="右矢印吹き出し 11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動画　森の里　を流す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15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37368"/>
            <a:ext cx="8229600" cy="45887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u="sng" dirty="0" smtClean="0"/>
              <a:t>茎崎地区森の里</a:t>
            </a:r>
            <a:endParaRPr kumimoji="1" lang="en-US" altLang="ja-JP" sz="3200" u="sng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　　　</a:t>
            </a:r>
            <a:r>
              <a:rPr lang="ja-JP" altLang="en-US" sz="2800" dirty="0" smtClean="0"/>
              <a:t>高齢化率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14</a:t>
            </a:fld>
            <a:endParaRPr lang="ja-JP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ja-JP" altLang="en-US" sz="2800" dirty="0">
                <a:solidFill>
                  <a:prstClr val="black"/>
                </a:solidFill>
              </a:rPr>
              <a:t>対象地設定</a:t>
            </a:r>
          </a:p>
        </p:txBody>
      </p:sp>
      <p:pic>
        <p:nvPicPr>
          <p:cNvPr id="7" name="図 6" descr="編：地区別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4058640"/>
            <a:ext cx="2794852" cy="262006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983898" y="3207679"/>
            <a:ext cx="1593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altLang="ja-JP" sz="4000" b="1" dirty="0">
                <a:solidFill>
                  <a:srgbClr val="FF0000"/>
                </a:solidFill>
              </a:rPr>
              <a:t>38.1</a:t>
            </a:r>
            <a:r>
              <a:rPr lang="ja-JP" altLang="en-US" sz="3200" dirty="0">
                <a:solidFill>
                  <a:prstClr val="black"/>
                </a:solidFill>
              </a:rPr>
              <a:t>％</a:t>
            </a:r>
            <a:endParaRPr lang="ja-JP" altLang="en-US" sz="4000" dirty="0">
              <a:solidFill>
                <a:prstClr val="black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51862" y="3269234"/>
            <a:ext cx="1057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3600" b="1" dirty="0" smtClean="0">
                <a:solidFill>
                  <a:prstClr val="black"/>
                </a:solidFill>
              </a:rPr>
              <a:t>24</a:t>
            </a:r>
            <a:r>
              <a:rPr lang="ja-JP" altLang="en-US" sz="2800" dirty="0" smtClean="0">
                <a:solidFill>
                  <a:prstClr val="black"/>
                </a:solidFill>
              </a:rPr>
              <a:t>％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783636" y="3146124"/>
            <a:ext cx="1633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altLang="ja-JP" sz="4400" b="1" dirty="0" smtClean="0">
                <a:solidFill>
                  <a:prstClr val="black"/>
                </a:solidFill>
              </a:rPr>
              <a:t>50</a:t>
            </a:r>
            <a:r>
              <a:rPr lang="ja-JP" altLang="en-US" sz="2800" dirty="0" smtClean="0">
                <a:solidFill>
                  <a:prstClr val="black"/>
                </a:solidFill>
              </a:rPr>
              <a:t>％</a:t>
            </a:r>
            <a:r>
              <a:rPr lang="ja-JP" altLang="en-US" sz="3600" dirty="0" smtClean="0">
                <a:solidFill>
                  <a:prstClr val="black"/>
                </a:solidFill>
              </a:rPr>
              <a:t>？</a:t>
            </a:r>
            <a:endParaRPr lang="ja-JP" altLang="en-US" sz="4800" dirty="0">
              <a:solidFill>
                <a:prstClr val="black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51862" y="2705580"/>
            <a:ext cx="117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altLang="ja-JP" sz="2400" dirty="0" smtClean="0">
                <a:solidFill>
                  <a:prstClr val="black"/>
                </a:solidFill>
              </a:rPr>
              <a:t>2010</a:t>
            </a:r>
            <a:r>
              <a:rPr lang="ja-JP" altLang="en-US" sz="2400" dirty="0" smtClean="0">
                <a:solidFill>
                  <a:prstClr val="black"/>
                </a:solidFill>
              </a:rPr>
              <a:t>年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41295" y="2714942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altLang="ja-JP" sz="2400" dirty="0">
                <a:solidFill>
                  <a:prstClr val="black"/>
                </a:solidFill>
              </a:rPr>
              <a:t>2014</a:t>
            </a:r>
            <a:r>
              <a:rPr lang="ja-JP" altLang="en-US" sz="2400" dirty="0">
                <a:solidFill>
                  <a:prstClr val="black"/>
                </a:solidFill>
              </a:rPr>
              <a:t>年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805486" y="2662834"/>
            <a:ext cx="117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altLang="ja-JP" sz="2400" dirty="0" smtClean="0">
                <a:solidFill>
                  <a:prstClr val="black"/>
                </a:solidFill>
              </a:rPr>
              <a:t>2040</a:t>
            </a:r>
            <a:r>
              <a:rPr lang="ja-JP" altLang="en-US" sz="2400" dirty="0" smtClean="0">
                <a:solidFill>
                  <a:prstClr val="black"/>
                </a:solidFill>
              </a:rPr>
              <a:t>年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3087701" y="3292621"/>
            <a:ext cx="536222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5813617" y="3292621"/>
            <a:ext cx="536222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3623922" y="5559761"/>
            <a:ext cx="5189001" cy="859403"/>
          </a:xfrm>
          <a:prstGeom prst="roundRect">
            <a:avLst/>
          </a:prstGeom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ja-JP" altLang="en-US" sz="2800" dirty="0">
                <a:solidFill>
                  <a:prstClr val="black"/>
                </a:solidFill>
              </a:rPr>
              <a:t>買い物支援が必要ではないか？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23923" y="4061264"/>
            <a:ext cx="5062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ja-JP" altLang="en-US" sz="2800" dirty="0" smtClean="0">
                <a:solidFill>
                  <a:prstClr val="black"/>
                </a:solidFill>
              </a:rPr>
              <a:t>高齢化が進行</a:t>
            </a:r>
            <a:endParaRPr lang="en-US" altLang="ja-JP" sz="280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ja-JP" altLang="en-US" sz="2800" dirty="0">
                <a:solidFill>
                  <a:prstClr val="black"/>
                </a:solidFill>
              </a:rPr>
              <a:t>地縁がない</a:t>
            </a:r>
            <a:endParaRPr lang="en-US" altLang="ja-JP" sz="280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ja-JP" altLang="en-US" sz="2800" dirty="0">
                <a:solidFill>
                  <a:prstClr val="black"/>
                </a:solidFill>
              </a:rPr>
              <a:t>団地内に生鮮食料品店がない</a:t>
            </a:r>
          </a:p>
        </p:txBody>
      </p:sp>
      <p:sp>
        <p:nvSpPr>
          <p:cNvPr id="10" name="雲形吹き出し 9"/>
          <p:cNvSpPr/>
          <p:nvPr/>
        </p:nvSpPr>
        <p:spPr>
          <a:xfrm>
            <a:off x="4041295" y="1426576"/>
            <a:ext cx="3969943" cy="1292804"/>
          </a:xfrm>
          <a:prstGeom prst="cloudCallout">
            <a:avLst>
              <a:gd name="adj1" fmla="val -10111"/>
              <a:gd name="adj2" fmla="val 83462"/>
            </a:avLst>
          </a:prstGeom>
          <a:solidFill>
            <a:schemeClr val="bg1"/>
          </a:solidFill>
          <a:ln w="57150" cmpd="thinThick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このまま高齢化が</a:t>
            </a:r>
            <a:endParaRPr kumimoji="1" lang="en-US" altLang="ja-JP" sz="2400" dirty="0" smtClean="0"/>
          </a:p>
          <a:p>
            <a:pPr algn="ctr"/>
            <a:r>
              <a:rPr kumimoji="1" lang="ja-JP" altLang="en-US" sz="2400" dirty="0" smtClean="0"/>
              <a:t>進行すると・・・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69347" y="6523751"/>
            <a:ext cx="20192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000" dirty="0" smtClean="0"/>
              <a:t>平成</a:t>
            </a:r>
            <a:r>
              <a:rPr lang="en-US" altLang="ja-JP" sz="1000" dirty="0" smtClean="0"/>
              <a:t>22</a:t>
            </a:r>
            <a:r>
              <a:rPr lang="ja-JP" altLang="en-US" sz="1000" dirty="0" smtClean="0"/>
              <a:t>年国勢調査</a:t>
            </a:r>
            <a:r>
              <a:rPr lang="en-US" altLang="ja-JP" sz="1000" dirty="0" smtClean="0"/>
              <a:t>&gt;</a:t>
            </a:r>
            <a:r>
              <a:rPr lang="ja-JP" altLang="en-US" sz="1000" dirty="0" smtClean="0"/>
              <a:t>小域集計より</a:t>
            </a:r>
            <a:endParaRPr kumimoji="1" lang="ja-JP" altLang="en-US" sz="1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89787" y="5496024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accent2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・</a:t>
            </a:r>
            <a:endParaRPr kumimoji="1" lang="ja-JP" altLang="en-US" sz="3200" b="1" dirty="0">
              <a:solidFill>
                <a:schemeClr val="accent2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27997" y="5673662"/>
            <a:ext cx="11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ja-JP" altLang="en-US" sz="2400" b="1" dirty="0">
                <a:solidFill>
                  <a:prstClr val="black"/>
                </a:solidFill>
              </a:rPr>
              <a:t>森の里</a:t>
            </a:r>
          </a:p>
        </p:txBody>
      </p:sp>
      <p:cxnSp>
        <p:nvCxnSpPr>
          <p:cNvPr id="29" name="カギ線コネクタ 28"/>
          <p:cNvCxnSpPr/>
          <p:nvPr/>
        </p:nvCxnSpPr>
        <p:spPr>
          <a:xfrm rot="10800000" flipV="1">
            <a:off x="988727" y="5851757"/>
            <a:ext cx="1299882" cy="299282"/>
          </a:xfrm>
          <a:prstGeom prst="bentConnector3">
            <a:avLst>
              <a:gd name="adj1" fmla="val 575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2" name="図形グループ 21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30" name="右矢印吹き出し 29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31" name="右矢印吹き出し 30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32" name="右矢印吹き出し 31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33" name="右矢印吹き出し 32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34" name="右矢印吹き出し 33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016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453632" y="6475878"/>
            <a:ext cx="561975" cy="365125"/>
          </a:xfrm>
        </p:spPr>
        <p:txBody>
          <a:bodyPr/>
          <a:lstStyle/>
          <a:p>
            <a:fld id="{EB991226-00A6-6A4C-9009-AC518480FF08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6" name="コンテンツ プレースホルダ 6"/>
          <p:cNvSpPr txBox="1">
            <a:spLocks/>
          </p:cNvSpPr>
          <p:nvPr/>
        </p:nvSpPr>
        <p:spPr>
          <a:xfrm>
            <a:off x="912071" y="2755342"/>
            <a:ext cx="670140" cy="4672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ja-JP" altLang="en-US" sz="2000" dirty="0" smtClean="0">
                <a:solidFill>
                  <a:srgbClr val="000000"/>
                </a:solidFill>
              </a:rPr>
              <a:t>自宅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8" name="コンテンツ プレースホルダ 6"/>
          <p:cNvSpPr txBox="1">
            <a:spLocks/>
          </p:cNvSpPr>
          <p:nvPr/>
        </p:nvSpPr>
        <p:spPr>
          <a:xfrm>
            <a:off x="904734" y="5567250"/>
            <a:ext cx="2789551" cy="4506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9250" marR="0" lvl="0" indent="-3492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lang="en-US" altLang="ja-JP" sz="2400" dirty="0" smtClean="0">
                <a:solidFill>
                  <a:schemeClr val="tx1"/>
                </a:solidFill>
              </a:rPr>
              <a:t>②</a:t>
            </a:r>
            <a:r>
              <a:rPr lang="ja-JP" altLang="en-US" sz="2400" dirty="0" smtClean="0">
                <a:solidFill>
                  <a:srgbClr val="FF0000"/>
                </a:solidFill>
              </a:rPr>
              <a:t>出かけやすくしよう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コンテンツ プレースホルダ 6"/>
          <p:cNvSpPr txBox="1">
            <a:spLocks/>
          </p:cNvSpPr>
          <p:nvPr/>
        </p:nvSpPr>
        <p:spPr>
          <a:xfrm>
            <a:off x="1217572" y="1894374"/>
            <a:ext cx="2551418" cy="4706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349250" marR="0" lvl="0" indent="-34925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lang="en-US" altLang="ja-JP" sz="2400" dirty="0" smtClean="0">
                <a:solidFill>
                  <a:srgbClr val="000000"/>
                </a:solidFill>
              </a:rPr>
              <a:t>①</a:t>
            </a:r>
            <a:r>
              <a:rPr lang="ja-JP" altLang="en-US" sz="2400" noProof="0" dirty="0" smtClean="0">
                <a:solidFill>
                  <a:srgbClr val="000000"/>
                </a:solidFill>
              </a:rPr>
              <a:t>商品を</a:t>
            </a:r>
            <a:r>
              <a:rPr lang="ja-JP" altLang="en-US" sz="2400" noProof="0" dirty="0" smtClean="0">
                <a:solidFill>
                  <a:srgbClr val="FF0000"/>
                </a:solidFill>
              </a:rPr>
              <a:t>届けよう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" name="左右矢印 11"/>
          <p:cNvSpPr/>
          <p:nvPr/>
        </p:nvSpPr>
        <p:spPr>
          <a:xfrm rot="1742126">
            <a:off x="1998398" y="4738237"/>
            <a:ext cx="1216152" cy="484632"/>
          </a:xfrm>
          <a:prstGeom prst="leftRight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左矢印 12"/>
          <p:cNvSpPr/>
          <p:nvPr/>
        </p:nvSpPr>
        <p:spPr>
          <a:xfrm rot="19119472">
            <a:off x="1984433" y="2961385"/>
            <a:ext cx="1215289" cy="540940"/>
          </a:xfrm>
          <a:prstGeom prst="left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左右矢印 13"/>
          <p:cNvSpPr/>
          <p:nvPr/>
        </p:nvSpPr>
        <p:spPr>
          <a:xfrm>
            <a:off x="2094858" y="3955829"/>
            <a:ext cx="2793828" cy="484632"/>
          </a:xfrm>
          <a:prstGeom prst="leftRight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86439" y="4615757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例：小型スーパー</a:t>
            </a:r>
            <a:endParaRPr kumimoji="1" lang="ja-JP" altLang="en-US" dirty="0"/>
          </a:p>
        </p:txBody>
      </p:sp>
      <p:sp>
        <p:nvSpPr>
          <p:cNvPr id="25" name="角丸四角形 2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現状</a:t>
            </a:r>
            <a:endParaRPr kumimoji="1" lang="en-US" altLang="ja-JP" sz="2800" dirty="0" smtClean="0"/>
          </a:p>
        </p:txBody>
      </p:sp>
      <p:pic>
        <p:nvPicPr>
          <p:cNvPr id="26" name="図 25" descr="生協.gif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5" l="1575" r="98819">
                        <a14:foregroundMark x1="34252" y1="38889" x2="51181" y2="31197"/>
                        <a14:foregroundMark x1="64961" y1="21795" x2="48425" y2="18376"/>
                        <a14:foregroundMark x1="37402" y1="21368" x2="41732" y2="21368"/>
                        <a14:foregroundMark x1="24409" y1="47009" x2="41339" y2="87607"/>
                        <a14:foregroundMark x1="48425" y1="93162" x2="50787" y2="91026"/>
                        <a14:foregroundMark x1="68898" y1="58547" x2="60236" y2="54701"/>
                        <a14:foregroundMark x1="45669" y1="46581" x2="51181" y2="46581"/>
                        <a14:foregroundMark x1="64567" y1="64103" x2="64567" y2="64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346" y="2134844"/>
            <a:ext cx="1411533" cy="1300389"/>
          </a:xfrm>
          <a:prstGeom prst="rect">
            <a:avLst/>
          </a:prstGeom>
        </p:spPr>
      </p:pic>
      <p:pic>
        <p:nvPicPr>
          <p:cNvPr id="27" name="図 26" descr="カスミ移動販売車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5172" r="96207">
                        <a14:foregroundMark x1="64483" y1="42222" x2="87241" y2="51667"/>
                        <a14:foregroundMark x1="92759" y1="57778" x2="71379" y2="93333"/>
                        <a14:foregroundMark x1="55862" y1="77778" x2="68276" y2="97778"/>
                        <a14:foregroundMark x1="82759" y1="90000" x2="93448" y2="80556"/>
                        <a14:foregroundMark x1="87241" y1="76111" x2="93103" y2="72778"/>
                        <a14:foregroundMark x1="62759" y1="93333" x2="39310" y2="83889"/>
                        <a14:foregroundMark x1="60345" y1="13333" x2="78621" y2="27778"/>
                        <a14:foregroundMark x1="77586" y1="23333" x2="84138" y2="28333"/>
                        <a14:foregroundMark x1="73793" y1="16667" x2="77931" y2="21667"/>
                        <a14:foregroundMark x1="93103" y1="84444" x2="85862" y2="91111"/>
                        <a14:foregroundMark x1="93793" y1="66667" x2="93103" y2="76667"/>
                        <a14:foregroundMark x1="94138" y1="75000" x2="94828" y2="84444"/>
                        <a14:foregroundMark x1="18966" y1="68889" x2="18966" y2="68889"/>
                        <a14:foregroundMark x1="17931" y1="80556" x2="17931" y2="80556"/>
                        <a14:foregroundMark x1="21379" y1="81111" x2="21379" y2="81111"/>
                        <a14:backgroundMark x1="29310" y1="96111" x2="46897" y2="96667"/>
                        <a14:backgroundMark x1="54828" y1="96111" x2="54828" y2="96111"/>
                        <a14:backgroundMark x1="57241" y1="96667" x2="62069" y2="97222"/>
                        <a14:backgroundMark x1="64828" y1="96111" x2="64828" y2="96111"/>
                        <a14:backgroundMark x1="68966" y1="96667" x2="68966" y2="96667"/>
                        <a14:backgroundMark x1="91034" y1="36667" x2="91034" y2="36667"/>
                        <a14:backgroundMark x1="93103" y1="50556" x2="93103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417" y="1699797"/>
            <a:ext cx="2336345" cy="1451162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3308436" y="3076434"/>
            <a:ext cx="3079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カスミの移動販売</a:t>
            </a:r>
            <a:r>
              <a:rPr kumimoji="1" lang="en-US" altLang="ja-JP" dirty="0" smtClean="0"/>
              <a:t>(2013〜)</a:t>
            </a:r>
            <a:endParaRPr kumimoji="1" lang="ja-JP" altLang="en-US" sz="2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230072" y="174106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生活協同組合</a:t>
            </a:r>
            <a:endParaRPr kumimoji="1" lang="ja-JP" altLang="en-US" sz="20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301355" y="6174406"/>
            <a:ext cx="3599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イオン</a:t>
            </a:r>
            <a:r>
              <a:rPr kumimoji="1" lang="ja-JP" altLang="en-US" dirty="0" smtClean="0"/>
              <a:t>の</a:t>
            </a:r>
            <a:r>
              <a:rPr kumimoji="1" lang="ja-JP" altLang="en-US" sz="2000" dirty="0" smtClean="0"/>
              <a:t>無料送迎バス</a:t>
            </a:r>
            <a:r>
              <a:rPr kumimoji="1" lang="en-US" altLang="ja-JP" dirty="0" smtClean="0"/>
              <a:t>(2013〜)</a:t>
            </a:r>
            <a:endParaRPr kumimoji="1" lang="ja-JP" altLang="en-US" sz="2000" dirty="0"/>
          </a:p>
        </p:txBody>
      </p:sp>
      <p:pic>
        <p:nvPicPr>
          <p:cNvPr id="33" name="図 32" descr="つくばイオンバス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953" y="4984997"/>
            <a:ext cx="1868540" cy="1244151"/>
          </a:xfrm>
          <a:prstGeom prst="rect">
            <a:avLst/>
          </a:prstGeom>
        </p:spPr>
      </p:pic>
      <p:pic>
        <p:nvPicPr>
          <p:cNvPr id="35" name="図 34" descr="遠足バス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5" b="96471" l="1000" r="97250">
                        <a14:foregroundMark x1="16250" y1="67843" x2="54500" y2="66667"/>
                        <a14:foregroundMark x1="8750" y1="67059" x2="13250" y2="65490"/>
                        <a14:foregroundMark x1="26750" y1="81176" x2="29750" y2="85490"/>
                        <a14:foregroundMark x1="77750" y1="79608" x2="77250" y2="82745"/>
                        <a14:foregroundMark x1="37750" y1="40000" x2="37000" y2="4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98" y="5301636"/>
            <a:ext cx="1485695" cy="947130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5991725" y="5081823"/>
            <a:ext cx="322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NPO</a:t>
            </a:r>
            <a:r>
              <a:rPr kumimoji="1" lang="ja-JP" altLang="en-US" dirty="0" smtClean="0"/>
              <a:t>法人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友の会たすけあいの</a:t>
            </a:r>
            <a:endParaRPr kumimoji="1" lang="en-US" altLang="ja-JP" dirty="0" smtClean="0"/>
          </a:p>
          <a:p>
            <a:r>
              <a:rPr lang="ja-JP" altLang="en-US" dirty="0" smtClean="0"/>
              <a:t>　　　　　　　　　　移動支援活動</a:t>
            </a:r>
            <a:endParaRPr kumimoji="1" lang="en-US" altLang="ja-JP" dirty="0" smtClean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57200" y="1186112"/>
            <a:ext cx="7003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買い物</a:t>
            </a:r>
            <a:r>
              <a:rPr lang="ja-JP" altLang="en-US" sz="2800" dirty="0"/>
              <a:t>弱者を応援する</a:t>
            </a:r>
            <a:r>
              <a:rPr lang="en-US" altLang="ja-JP" sz="2800" dirty="0"/>
              <a:t>3</a:t>
            </a:r>
            <a:r>
              <a:rPr lang="ja-JP" altLang="en-US" sz="2800" dirty="0"/>
              <a:t>つの</a:t>
            </a:r>
            <a:r>
              <a:rPr lang="ja-JP" altLang="en-US" sz="2800" dirty="0" smtClean="0"/>
              <a:t>方法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経済産業省</a:t>
            </a:r>
            <a:r>
              <a:rPr lang="en-US" altLang="ja-JP" sz="2400" dirty="0" smtClean="0"/>
              <a:t>)</a:t>
            </a:r>
            <a:endParaRPr kumimoji="1" lang="ja-JP" altLang="en-US" sz="2800" dirty="0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667" l="1333" r="94667">
                        <a14:foregroundMark x1="47333" y1="76333" x2="47333" y2="76333"/>
                        <a14:foregroundMark x1="39667" y1="77000" x2="67667" y2="76333"/>
                        <a14:foregroundMark x1="64000" y1="79667" x2="87667" y2="91000"/>
                        <a14:foregroundMark x1="70000" y1="79000" x2="94667" y2="69333"/>
                        <a14:foregroundMark x1="45000" y1="39667" x2="66667" y2="44000"/>
                        <a14:foregroundMark x1="88333" y1="62333" x2="89333" y2="4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80" y="3170846"/>
            <a:ext cx="1441033" cy="1441033"/>
          </a:xfrm>
          <a:prstGeom prst="rect">
            <a:avLst/>
          </a:prstGeom>
        </p:spPr>
      </p:pic>
      <p:grpSp>
        <p:nvGrpSpPr>
          <p:cNvPr id="5" name="図形グループ 4"/>
          <p:cNvGrpSpPr/>
          <p:nvPr/>
        </p:nvGrpSpPr>
        <p:grpSpPr>
          <a:xfrm>
            <a:off x="5089713" y="3747415"/>
            <a:ext cx="3080179" cy="879458"/>
            <a:chOff x="5283946" y="3926707"/>
            <a:chExt cx="3080179" cy="879458"/>
          </a:xfrm>
        </p:grpSpPr>
        <p:sp>
          <p:nvSpPr>
            <p:cNvPr id="7" name="コンテンツ プレースホルダ 6"/>
            <p:cNvSpPr txBox="1">
              <a:spLocks/>
            </p:cNvSpPr>
            <p:nvPr/>
          </p:nvSpPr>
          <p:spPr>
            <a:xfrm>
              <a:off x="5283946" y="3926707"/>
              <a:ext cx="3080179" cy="879458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/>
            <a:p>
              <a:pPr marL="349250" lvl="0" indent="-349250" defTabSz="914400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295320" y="3964052"/>
              <a:ext cx="30688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③</a:t>
              </a:r>
              <a:r>
                <a:rPr kumimoji="1" lang="ja-JP" altLang="en-US" sz="2400" dirty="0" smtClean="0"/>
                <a:t>身近な場所に</a:t>
              </a:r>
              <a:endParaRPr kumimoji="1" lang="en-US" altLang="ja-JP" sz="2400" dirty="0" smtClean="0"/>
            </a:p>
            <a:p>
              <a:r>
                <a:rPr lang="ja-JP" altLang="ja-JP" sz="2400" dirty="0">
                  <a:solidFill>
                    <a:srgbClr val="FF0000"/>
                  </a:solidFill>
                </a:rPr>
                <a:t>　</a:t>
              </a:r>
              <a:r>
                <a:rPr lang="ja-JP" altLang="en-US" sz="2400" dirty="0" smtClean="0">
                  <a:solidFill>
                    <a:srgbClr val="FF0000"/>
                  </a:solidFill>
                </a:rPr>
                <a:t>　　　　　</a:t>
              </a:r>
              <a:r>
                <a:rPr lang="en-US" altLang="ja-JP" sz="2400" dirty="0" smtClean="0">
                  <a:solidFill>
                    <a:srgbClr val="FF0000"/>
                  </a:solidFill>
                </a:rPr>
                <a:t> </a:t>
              </a:r>
              <a:r>
                <a:rPr kumimoji="1" lang="ja-JP" altLang="en-US" sz="2400" dirty="0" smtClean="0">
                  <a:solidFill>
                    <a:srgbClr val="FF0000"/>
                  </a:solidFill>
                </a:rPr>
                <a:t>店をつくろう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1" name="十字形 40"/>
          <p:cNvSpPr/>
          <p:nvPr/>
        </p:nvSpPr>
        <p:spPr>
          <a:xfrm rot="18920473">
            <a:off x="4114248" y="3402146"/>
            <a:ext cx="1606225" cy="1642131"/>
          </a:xfrm>
          <a:prstGeom prst="plus">
            <a:avLst>
              <a:gd name="adj" fmla="val 45786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850375" y="6499811"/>
            <a:ext cx="2789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000" dirty="0" smtClean="0"/>
              <a:t>経済</a:t>
            </a:r>
            <a:r>
              <a:rPr lang="ja-JP" altLang="en-US" sz="1000" dirty="0"/>
              <a:t>産業省「買い物弱者応援マニュアル</a:t>
            </a:r>
            <a:r>
              <a:rPr lang="en-US" altLang="ja-JP" sz="1000" dirty="0"/>
              <a:t>ver2.0</a:t>
            </a:r>
            <a:r>
              <a:rPr lang="ja-JP" altLang="en-US" sz="1000" dirty="0" smtClean="0"/>
              <a:t>」</a:t>
            </a:r>
            <a:endParaRPr lang="en-US" altLang="ja-JP" sz="1000" dirty="0" smtClean="0"/>
          </a:p>
          <a:p>
            <a:pPr algn="r"/>
            <a:r>
              <a:rPr lang="en-US" altLang="ja-JP" sz="1000" dirty="0" smtClean="0">
                <a:latin typeface="ＭＳ Ｐゴシック"/>
              </a:rPr>
              <a:t>(</a:t>
            </a:r>
            <a:r>
              <a:rPr lang="ja-JP" altLang="en-US" sz="1000" dirty="0">
                <a:latin typeface="ＭＳ Ｐゴシック"/>
              </a:rPr>
              <a:t>平成</a:t>
            </a:r>
            <a:r>
              <a:rPr lang="en-US" altLang="ja-JP" sz="1000" dirty="0">
                <a:latin typeface="ＭＳ Ｐゴシック"/>
              </a:rPr>
              <a:t>23</a:t>
            </a:r>
            <a:r>
              <a:rPr lang="ja-JP" altLang="en-US" sz="1000" dirty="0">
                <a:latin typeface="ＭＳ Ｐゴシック"/>
              </a:rPr>
              <a:t>年</a:t>
            </a:r>
            <a:r>
              <a:rPr lang="en-US" altLang="ja-JP" sz="1000" dirty="0" smtClean="0">
                <a:latin typeface="ＭＳ Ｐゴシック"/>
              </a:rPr>
              <a:t>)</a:t>
            </a:r>
            <a:endParaRPr lang="en-US" altLang="ja-JP" sz="1000" dirty="0" smtClean="0"/>
          </a:p>
        </p:txBody>
      </p:sp>
      <p:grpSp>
        <p:nvGrpSpPr>
          <p:cNvPr id="43" name="図形グループ 42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44" name="右矢印吹き出し 43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45" name="右矢印吹き出し 44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46" name="右矢印吹き出し 45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47" name="右矢印吹き出し 46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48" name="右矢印吹き出し 47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327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20" grpId="0"/>
      <p:bldP spid="32" grpId="0"/>
      <p:bldP spid="36" grpId="0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smtClean="0"/>
              <a:t>ヒアリング調査</a:t>
            </a:r>
            <a:endParaRPr kumimoji="1" lang="en-US" altLang="ja-JP" sz="2800" dirty="0" smtClean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7" name="右矢印吹き出し 6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8" name="右矢印吹き出し 7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9" name="右矢印吹き出し 8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10" name="右矢印吹き出し 9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11" name="右矢印吹き出し 10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  <p:graphicFrame>
        <p:nvGraphicFramePr>
          <p:cNvPr id="25" name="コンテンツ プレースホルダー 2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596336"/>
              </p:ext>
            </p:extLst>
          </p:nvPr>
        </p:nvGraphicFramePr>
        <p:xfrm>
          <a:off x="457200" y="1705943"/>
          <a:ext cx="8229600" cy="506240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412565"/>
                <a:gridCol w="4817035"/>
              </a:tblGrid>
              <a:tr h="42026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 smtClean="0">
                          <a:solidFill>
                            <a:schemeClr val="tx1"/>
                          </a:solidFill>
                        </a:rPr>
                        <a:t>対象者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 smtClean="0">
                          <a:solidFill>
                            <a:schemeClr val="tx1"/>
                          </a:solidFill>
                        </a:rPr>
                        <a:t>調査内容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94113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つくば市役所</a:t>
                      </a:r>
                      <a:endParaRPr kumimoji="1" lang="ja-JP" altLang="en-US" sz="2000" dirty="0"/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1.</a:t>
                      </a:r>
                      <a:r>
                        <a:rPr lang="ja-JP" sz="2000" kern="100" dirty="0">
                          <a:effectLst/>
                        </a:rPr>
                        <a:t>つくば市の取り組み</a:t>
                      </a:r>
                    </a:p>
                    <a:p>
                      <a:pPr marL="127000" indent="-1270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2.</a:t>
                      </a:r>
                      <a:r>
                        <a:rPr lang="ja-JP" sz="2000" kern="100" dirty="0">
                          <a:effectLst/>
                        </a:rPr>
                        <a:t>買い物環境アンケート（茎崎）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3.</a:t>
                      </a:r>
                      <a:r>
                        <a:rPr lang="ja-JP" sz="2000" kern="100" dirty="0">
                          <a:effectLst/>
                        </a:rPr>
                        <a:t>買い物弱者問題の現状、認識</a:t>
                      </a:r>
                      <a:endParaRPr lang="ja-JP" sz="200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675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ja-JP" altLang="en-US" sz="2000" dirty="0" smtClean="0"/>
                        <a:t>株</a:t>
                      </a:r>
                      <a:r>
                        <a:rPr kumimoji="1" lang="en-US" altLang="ja-JP" sz="2000" dirty="0" smtClean="0"/>
                        <a:t>)</a:t>
                      </a:r>
                      <a:r>
                        <a:rPr kumimoji="1" lang="ja-JP" altLang="en-US" sz="2000" dirty="0" smtClean="0"/>
                        <a:t>カスミ</a:t>
                      </a:r>
                      <a:endParaRPr kumimoji="1" lang="en-US" altLang="ja-JP" sz="2000" dirty="0" smtClean="0"/>
                    </a:p>
                    <a:p>
                      <a:pPr algn="r"/>
                      <a:r>
                        <a:rPr kumimoji="1" lang="ja-JP" altLang="en-US" sz="2000" dirty="0" smtClean="0"/>
                        <a:t>ー移動販売</a:t>
                      </a:r>
                      <a:endParaRPr kumimoji="1" lang="en-US" altLang="ja-JP" sz="2000" dirty="0" smtClean="0"/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1</a:t>
                      </a:r>
                      <a:r>
                        <a:rPr lang="en-US" sz="2000" kern="100" dirty="0">
                          <a:effectLst/>
                        </a:rPr>
                        <a:t>.</a:t>
                      </a:r>
                      <a:r>
                        <a:rPr lang="ja-JP" sz="2000" kern="100" dirty="0">
                          <a:effectLst/>
                        </a:rPr>
                        <a:t>実施に至る</a:t>
                      </a:r>
                      <a:r>
                        <a:rPr lang="ja-JP" sz="2000" kern="100" dirty="0" smtClean="0">
                          <a:effectLst/>
                        </a:rPr>
                        <a:t>経緯</a:t>
                      </a:r>
                      <a:endParaRPr lang="ja-JP" sz="2000" kern="1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2000" kern="100" dirty="0" smtClean="0">
                          <a:effectLst/>
                        </a:rPr>
                        <a:t>2.</a:t>
                      </a:r>
                      <a:r>
                        <a:rPr lang="ja-JP" altLang="en-US" sz="2000" kern="100" dirty="0" smtClean="0">
                          <a:effectLst/>
                        </a:rPr>
                        <a:t>現状と</a:t>
                      </a:r>
                      <a:r>
                        <a:rPr lang="ja-JP" sz="2000" kern="100" dirty="0" smtClean="0">
                          <a:effectLst/>
                        </a:rPr>
                        <a:t>今後</a:t>
                      </a:r>
                      <a:r>
                        <a:rPr lang="ja-JP" sz="2000" kern="100" dirty="0">
                          <a:effectLst/>
                        </a:rPr>
                        <a:t>の展望･課題</a:t>
                      </a:r>
                      <a:endParaRPr lang="ja-JP" sz="200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766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イオンモールつくば</a:t>
                      </a:r>
                      <a:endParaRPr kumimoji="1" lang="en-US" altLang="ja-JP" sz="2000" dirty="0" smtClean="0"/>
                    </a:p>
                    <a:p>
                      <a:pPr algn="r"/>
                      <a:r>
                        <a:rPr kumimoji="1" lang="ja-JP" altLang="en-US" sz="2000" dirty="0" smtClean="0"/>
                        <a:t>ー無料送迎バス</a:t>
                      </a:r>
                      <a:endParaRPr kumimoji="1" lang="ja-JP" altLang="en-US" sz="2000" dirty="0"/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smtClean="0">
                          <a:effectLst/>
                        </a:rPr>
                        <a:t>1</a:t>
                      </a:r>
                      <a:r>
                        <a:rPr lang="en-US" sz="2000" kern="100" dirty="0">
                          <a:effectLst/>
                        </a:rPr>
                        <a:t>.</a:t>
                      </a:r>
                      <a:r>
                        <a:rPr lang="ja-JP" sz="2000" kern="100" dirty="0">
                          <a:effectLst/>
                        </a:rPr>
                        <a:t>実施に</a:t>
                      </a:r>
                      <a:r>
                        <a:rPr lang="ja-JP" sz="2000" kern="100">
                          <a:effectLst/>
                        </a:rPr>
                        <a:t>至る</a:t>
                      </a:r>
                      <a:r>
                        <a:rPr lang="ja-JP" sz="2000" kern="100" smtClean="0">
                          <a:effectLst/>
                        </a:rPr>
                        <a:t>経緯</a:t>
                      </a:r>
                      <a:endParaRPr lang="en-US" altLang="ja-JP" sz="2000" kern="10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smtClean="0">
                          <a:effectLst/>
                        </a:rPr>
                        <a:t>2.</a:t>
                      </a:r>
                      <a:r>
                        <a:rPr lang="ja-JP" altLang="en-US" sz="2000" kern="100" smtClean="0">
                          <a:effectLst/>
                        </a:rPr>
                        <a:t>現状と</a:t>
                      </a:r>
                      <a:r>
                        <a:rPr lang="ja-JP" sz="2000" kern="100" smtClean="0">
                          <a:effectLst/>
                        </a:rPr>
                        <a:t>今後</a:t>
                      </a:r>
                      <a:r>
                        <a:rPr lang="ja-JP" sz="2000" kern="100" dirty="0">
                          <a:effectLst/>
                        </a:rPr>
                        <a:t>の展望･課題</a:t>
                      </a:r>
                      <a:endParaRPr lang="ja-JP" sz="200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766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筑波地区各区会長</a:t>
                      </a:r>
                      <a:endParaRPr kumimoji="1" lang="en-US" altLang="ja-JP" sz="2000" dirty="0" smtClean="0"/>
                    </a:p>
                    <a:p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ja-JP" altLang="en-US" sz="2000" dirty="0" smtClean="0"/>
                        <a:t>水守・臼井・洞下</a:t>
                      </a:r>
                      <a:r>
                        <a:rPr kumimoji="1" lang="en-US" altLang="ja-JP" sz="2000" dirty="0" smtClean="0"/>
                        <a:t>)</a:t>
                      </a:r>
                      <a:endParaRPr kumimoji="1" lang="ja-JP" altLang="en-US" sz="2000" dirty="0"/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1</a:t>
                      </a:r>
                      <a:r>
                        <a:rPr lang="en-US" sz="2000" kern="100" dirty="0">
                          <a:effectLst/>
                        </a:rPr>
                        <a:t>.</a:t>
                      </a:r>
                      <a:r>
                        <a:rPr lang="ja-JP" sz="2000" kern="100" dirty="0">
                          <a:effectLst/>
                        </a:rPr>
                        <a:t>現状の買い物</a:t>
                      </a:r>
                      <a:r>
                        <a:rPr lang="ja-JP" sz="2000" kern="100" dirty="0" smtClean="0">
                          <a:effectLst/>
                        </a:rPr>
                        <a:t>事業</a:t>
                      </a:r>
                      <a:endParaRPr lang="en-US" altLang="ja-JP" sz="2000" kern="100" baseline="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2</a:t>
                      </a:r>
                      <a:r>
                        <a:rPr lang="en-US" sz="2000" kern="100" dirty="0">
                          <a:effectLst/>
                        </a:rPr>
                        <a:t>.</a:t>
                      </a:r>
                      <a:r>
                        <a:rPr lang="ja-JP" sz="2000" kern="100" dirty="0">
                          <a:effectLst/>
                        </a:rPr>
                        <a:t>地区での</a:t>
                      </a:r>
                      <a:r>
                        <a:rPr lang="ja-JP" sz="2000" kern="100" dirty="0" smtClean="0">
                          <a:effectLst/>
                        </a:rPr>
                        <a:t>取り組み</a:t>
                      </a:r>
                      <a:endParaRPr lang="ja-JP" sz="2000" kern="1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766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茎崎地区自治会長</a:t>
                      </a:r>
                      <a:endParaRPr kumimoji="1" lang="en-US" altLang="ja-JP" sz="2000" dirty="0" smtClean="0"/>
                    </a:p>
                    <a:p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ja-JP" altLang="en-US" sz="2000" dirty="0" smtClean="0"/>
                        <a:t>森の里</a:t>
                      </a:r>
                      <a:r>
                        <a:rPr kumimoji="1" lang="en-US" altLang="ja-JP" sz="2000" dirty="0" smtClean="0"/>
                        <a:t>)</a:t>
                      </a:r>
                      <a:endParaRPr kumimoji="1" lang="ja-JP" altLang="en-US" sz="2000" dirty="0"/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1</a:t>
                      </a:r>
                      <a:r>
                        <a:rPr lang="en-US" sz="2000" kern="100" dirty="0">
                          <a:effectLst/>
                        </a:rPr>
                        <a:t>.</a:t>
                      </a:r>
                      <a:r>
                        <a:rPr lang="ja-JP" sz="2000" kern="100" dirty="0">
                          <a:effectLst/>
                        </a:rPr>
                        <a:t>買い物環境の変化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2.</a:t>
                      </a:r>
                      <a:r>
                        <a:rPr lang="ja-JP" sz="2000" kern="100" dirty="0">
                          <a:effectLst/>
                        </a:rPr>
                        <a:t>空き家、空き店舗について</a:t>
                      </a:r>
                      <a:endParaRPr lang="ja-JP" sz="200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766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NPO</a:t>
                      </a:r>
                      <a:r>
                        <a:rPr kumimoji="1" lang="ja-JP" altLang="en-US" sz="2000" dirty="0" smtClean="0"/>
                        <a:t>法人</a:t>
                      </a:r>
                      <a:endParaRPr kumimoji="1" lang="en-US" altLang="ja-JP" sz="2000" dirty="0" smtClean="0"/>
                    </a:p>
                    <a:p>
                      <a:r>
                        <a:rPr kumimoji="1" lang="ja-JP" altLang="en-US" sz="2000" dirty="0" smtClean="0"/>
                        <a:t>友の会たすけあい</a:t>
                      </a:r>
                      <a:endParaRPr kumimoji="1" lang="ja-JP" altLang="en-US" sz="2000" dirty="0"/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1.</a:t>
                      </a:r>
                      <a:r>
                        <a:rPr lang="ja-JP" sz="2000" kern="100" dirty="0">
                          <a:effectLst/>
                        </a:rPr>
                        <a:t>これまでの取り組み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2.</a:t>
                      </a:r>
                      <a:r>
                        <a:rPr lang="ja-JP" sz="2000" kern="100" dirty="0">
                          <a:effectLst/>
                        </a:rPr>
                        <a:t>今後の展望</a:t>
                      </a:r>
                      <a:endParaRPr lang="ja-JP" sz="2000" kern="100" dirty="0"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" name="テキスト ボックス 25"/>
          <p:cNvSpPr txBox="1"/>
          <p:nvPr/>
        </p:nvSpPr>
        <p:spPr>
          <a:xfrm>
            <a:off x="457200" y="1108272"/>
            <a:ext cx="4119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各ヒアリング調査について</a:t>
            </a:r>
            <a:endParaRPr kumimoji="1" lang="ja-JP" altLang="en-US" sz="2800" dirty="0"/>
          </a:p>
        </p:txBody>
      </p:sp>
      <p:grpSp>
        <p:nvGrpSpPr>
          <p:cNvPr id="30" name="図形グループ 29"/>
          <p:cNvGrpSpPr/>
          <p:nvPr/>
        </p:nvGrpSpPr>
        <p:grpSpPr>
          <a:xfrm>
            <a:off x="457200" y="2136588"/>
            <a:ext cx="8233836" cy="3899647"/>
            <a:chOff x="457200" y="2136588"/>
            <a:chExt cx="8233836" cy="3899647"/>
          </a:xfrm>
        </p:grpSpPr>
        <p:sp>
          <p:nvSpPr>
            <p:cNvPr id="27" name="正方形/長方形 26"/>
            <p:cNvSpPr/>
            <p:nvPr/>
          </p:nvSpPr>
          <p:spPr>
            <a:xfrm>
              <a:off x="457200" y="2136588"/>
              <a:ext cx="8229600" cy="9144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61436" y="5292164"/>
              <a:ext cx="8229600" cy="74407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457200" y="3050988"/>
              <a:ext cx="8229600" cy="74407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915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89530"/>
            <a:ext cx="8229600" cy="473663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つくば市役所でのヒアリング</a:t>
            </a:r>
            <a:endParaRPr kumimoji="1" lang="en-US" altLang="ja-JP" sz="2800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つくば市役所が</a:t>
            </a:r>
            <a:r>
              <a:rPr lang="ja-JP" altLang="en-US" dirty="0" smtClean="0"/>
              <a:t>これまで行ってきた成果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アンケート</a:t>
            </a:r>
            <a:r>
              <a:rPr lang="en-US" altLang="ja-JP" dirty="0" smtClean="0"/>
              <a:t>→</a:t>
            </a:r>
            <a:r>
              <a:rPr lang="ja-JP" altLang="en-US" dirty="0" smtClean="0"/>
              <a:t>危機意識を持っていたため行っていた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ヒアリング調査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</a:t>
            </a:r>
            <a:r>
              <a:rPr lang="ja-JP" altLang="en-US" sz="2400" dirty="0" smtClean="0"/>
              <a:t>つくば市役所</a:t>
            </a:r>
            <a:r>
              <a:rPr lang="en-US" altLang="ja-JP" sz="2400" dirty="0" smtClean="0"/>
              <a:t>-</a:t>
            </a:r>
            <a:endParaRPr kumimoji="1" lang="ja-JP" altLang="en-US" sz="2400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287500"/>
              </p:ext>
            </p:extLst>
          </p:nvPr>
        </p:nvGraphicFramePr>
        <p:xfrm>
          <a:off x="497636" y="2027023"/>
          <a:ext cx="8148728" cy="4270407"/>
        </p:xfrm>
        <a:graphic>
          <a:graphicData uri="http://schemas.openxmlformats.org/drawingml/2006/table">
            <a:tbl>
              <a:tblPr firstCol="1">
                <a:tableStyleId>{93296810-A885-4BE3-A3E7-6D5BEEA58F35}</a:tableStyleId>
              </a:tblPr>
              <a:tblGrid>
                <a:gridCol w="1629746"/>
                <a:gridCol w="6518982"/>
              </a:tblGrid>
              <a:tr h="10247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日時</a:t>
                      </a:r>
                      <a:endParaRPr kumimoji="1" lang="en-US" altLang="ja-JP" sz="24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5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月</a:t>
                      </a:r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9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日</a:t>
                      </a:r>
                      <a:r>
                        <a:rPr kumimoji="1" lang="en-US" altLang="ja-JP" sz="2400" baseline="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 (</a:t>
                      </a:r>
                      <a:r>
                        <a:rPr kumimoji="1" lang="ja-JP" altLang="en-US" sz="2400" baseline="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金</a:t>
                      </a:r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)</a:t>
                      </a:r>
                    </a:p>
                    <a:p>
                      <a:pPr algn="l"/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14:30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～</a:t>
                      </a:r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16:30</a:t>
                      </a:r>
                      <a:endParaRPr kumimoji="1" lang="ja-JP" altLang="en-US" sz="240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247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場所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つくば市役所</a:t>
                      </a:r>
                      <a:endParaRPr kumimoji="1" lang="en-US" altLang="ja-JP" sz="2400" dirty="0" smtClean="0"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247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対象者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0" dirty="0" smtClean="0"/>
                        <a:t>経済部産業振興課</a:t>
                      </a:r>
                      <a:endParaRPr kumimoji="1" lang="en-US" altLang="ja-JP" sz="2400" b="0" dirty="0" smtClean="0"/>
                    </a:p>
                    <a:p>
                      <a:r>
                        <a:rPr kumimoji="1" lang="ja-JP" altLang="en-US" sz="2400" b="0" dirty="0" smtClean="0"/>
                        <a:t>永田様、矢島様、宇津野様、山下様</a:t>
                      </a:r>
                      <a:endParaRPr kumimoji="1" lang="ja-JP" altLang="en-US" sz="2400" b="0" dirty="0">
                        <a:latin typeface="ＭＳ Ｐゴシック"/>
                        <a:ea typeface="+mn-ea"/>
                        <a:cs typeface="ＭＳ Ｐゴシック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247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主な内容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0" dirty="0" smtClean="0"/>
                        <a:t>つくば市の取り組み	</a:t>
                      </a:r>
                    </a:p>
                    <a:p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茎崎地区における買い物環境に関するアンケート</a:t>
                      </a:r>
                      <a:endParaRPr kumimoji="1" lang="en-US" altLang="ja-JP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ja-JP" altLang="en-US" sz="2400" b="0" dirty="0" smtClean="0">
                          <a:latin typeface="ＭＳ Ｐゴシック"/>
                          <a:ea typeface="+mn-ea"/>
                          <a:cs typeface="ＭＳ Ｐゴシック"/>
                        </a:rPr>
                        <a:t>買い物弱者問題の現状・認識</a:t>
                      </a: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7" name="図 6" descr="DSCN033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9764" y="1849987"/>
            <a:ext cx="3547035" cy="238795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257929" y="4237941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400" dirty="0" smtClean="0"/>
              <a:t>写真左から永田様、宇津野様</a:t>
            </a:r>
            <a:endParaRPr kumimoji="1" lang="ja-JP" altLang="en-US" sz="1400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7" name="右矢印吹き出し 16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8" name="右矢印吹き出し 17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9" name="右矢印吹き出し 18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0" name="右矢印吹き出し 19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1" name="右矢印吹き出し 20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002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63897"/>
            <a:ext cx="8229600" cy="506226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つくば市役所の取り組み</a:t>
            </a:r>
            <a:endParaRPr kumimoji="1" lang="en-US" altLang="ja-JP" sz="2800" dirty="0" smtClean="0"/>
          </a:p>
          <a:p>
            <a:pPr marL="0" indent="0">
              <a:buNone/>
            </a:pP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ヒアリング調査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/>
              <a:t>-</a:t>
            </a:r>
            <a:r>
              <a:rPr lang="ja-JP" altLang="en-US" sz="2400" dirty="0"/>
              <a:t>つくば市役所</a:t>
            </a:r>
            <a:r>
              <a:rPr lang="en-US" altLang="ja-JP" sz="2400" dirty="0" smtClean="0"/>
              <a:t>-</a:t>
            </a:r>
            <a:endParaRPr lang="ja-JP" altLang="en-US" sz="2400" dirty="0"/>
          </a:p>
        </p:txBody>
      </p:sp>
      <p:sp>
        <p:nvSpPr>
          <p:cNvPr id="6" name="角丸四角形 5"/>
          <p:cNvSpPr/>
          <p:nvPr/>
        </p:nvSpPr>
        <p:spPr>
          <a:xfrm>
            <a:off x="2091765" y="1643534"/>
            <a:ext cx="4960470" cy="68729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地域商業の機能低下</a:t>
            </a:r>
            <a:endParaRPr kumimoji="1" lang="ja-JP" altLang="en-US" sz="2400" dirty="0"/>
          </a:p>
        </p:txBody>
      </p:sp>
      <p:sp>
        <p:nvSpPr>
          <p:cNvPr id="7" name="角丸四角形 6"/>
          <p:cNvSpPr/>
          <p:nvPr/>
        </p:nvSpPr>
        <p:spPr>
          <a:xfrm>
            <a:off x="2091765" y="2671613"/>
            <a:ext cx="4960470" cy="6872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茎崎地区</a:t>
            </a:r>
            <a:r>
              <a:rPr lang="ja-JP" altLang="en-US" sz="2400" dirty="0" smtClean="0">
                <a:solidFill>
                  <a:schemeClr val="tx1"/>
                </a:solidFill>
              </a:rPr>
              <a:t>をモデル</a:t>
            </a:r>
            <a:r>
              <a:rPr lang="ja-JP" altLang="en-US" sz="2400" dirty="0">
                <a:solidFill>
                  <a:schemeClr val="tx1"/>
                </a:solidFill>
              </a:rPr>
              <a:t>地区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091765" y="3864043"/>
            <a:ext cx="4960470" cy="687294"/>
          </a:xfrm>
          <a:prstGeom prst="roundRect">
            <a:avLst/>
          </a:prstGeom>
          <a:solidFill>
            <a:srgbClr val="C8FEFD"/>
          </a:solidFill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買い物環境に関するアンケート調査</a:t>
            </a:r>
            <a:endParaRPr kumimoji="1" lang="en-US" altLang="ja-JP" sz="2400" dirty="0" smtClean="0"/>
          </a:p>
        </p:txBody>
      </p:sp>
      <p:sp>
        <p:nvSpPr>
          <p:cNvPr id="9" name="角丸四角形 8"/>
          <p:cNvSpPr/>
          <p:nvPr/>
        </p:nvSpPr>
        <p:spPr>
          <a:xfrm>
            <a:off x="2091765" y="5056474"/>
            <a:ext cx="4960470" cy="687294"/>
          </a:xfrm>
          <a:prstGeom prst="roundRect">
            <a:avLst/>
          </a:prstGeom>
          <a:ln w="57150" cmpd="thinThick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200" dirty="0" smtClean="0"/>
              <a:t>　　　</a:t>
            </a:r>
            <a:r>
              <a:rPr lang="en-US" altLang="ja-JP" sz="2200" dirty="0" smtClean="0"/>
              <a:t> </a:t>
            </a:r>
            <a:r>
              <a:rPr kumimoji="1" lang="en-US" altLang="ja-JP" sz="2400" dirty="0" smtClean="0"/>
              <a:t>(</a:t>
            </a:r>
            <a:r>
              <a:rPr kumimoji="1" lang="ja-JP" altLang="en-US" sz="2400" dirty="0" smtClean="0"/>
              <a:t>株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カスミの移動販売実施</a:t>
            </a:r>
            <a:endParaRPr kumimoji="1" lang="en-US" altLang="ja-JP" sz="2400" dirty="0" smtClean="0"/>
          </a:p>
        </p:txBody>
      </p:sp>
      <p:sp>
        <p:nvSpPr>
          <p:cNvPr id="10" name="下矢印 9"/>
          <p:cNvSpPr/>
          <p:nvPr/>
        </p:nvSpPr>
        <p:spPr>
          <a:xfrm>
            <a:off x="4332942" y="2226241"/>
            <a:ext cx="484632" cy="537878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8"/>
          <p:cNvSpPr/>
          <p:nvPr/>
        </p:nvSpPr>
        <p:spPr>
          <a:xfrm>
            <a:off x="457200" y="1966665"/>
            <a:ext cx="2095177" cy="943176"/>
          </a:xfrm>
          <a:prstGeom prst="wedgeRoundRectCallout">
            <a:avLst>
              <a:gd name="adj1" fmla="val 35526"/>
              <a:gd name="adj2" fmla="val 63093"/>
              <a:gd name="adj3" fmla="val 16667"/>
            </a:avLst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/>
              <a:t>大型住宅団地</a:t>
            </a:r>
            <a:endParaRPr lang="en-US" altLang="ja-JP" sz="2000" dirty="0"/>
          </a:p>
          <a:p>
            <a:pPr algn="ctr"/>
            <a:r>
              <a:rPr lang="ja-JP" altLang="en-US" sz="2000" dirty="0"/>
              <a:t>高齢化の</a:t>
            </a:r>
            <a:r>
              <a:rPr lang="ja-JP" altLang="en-US" sz="2000" dirty="0" smtClean="0"/>
              <a:t>上昇</a:t>
            </a:r>
            <a:endParaRPr lang="ja-JP" altLang="en-US" sz="2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46711" y="3376711"/>
            <a:ext cx="4551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地域のニーズに合った事業を考えるため</a:t>
            </a:r>
            <a:endParaRPr kumimoji="1" lang="ja-JP" altLang="en-US" sz="2000" dirty="0"/>
          </a:p>
        </p:txBody>
      </p:sp>
      <p:sp>
        <p:nvSpPr>
          <p:cNvPr id="30" name="円形吹き出し 29"/>
          <p:cNvSpPr/>
          <p:nvPr/>
        </p:nvSpPr>
        <p:spPr>
          <a:xfrm>
            <a:off x="6125883" y="4481613"/>
            <a:ext cx="2979370" cy="1001118"/>
          </a:xfrm>
          <a:prstGeom prst="wedgeEllipseCallout">
            <a:avLst>
              <a:gd name="adj1" fmla="val -40893"/>
              <a:gd name="adj2" fmla="val 47576"/>
            </a:avLst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0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342579" y="4640983"/>
            <a:ext cx="2643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2013</a:t>
            </a:r>
            <a:r>
              <a:rPr lang="ja-JP" altLang="en-US" sz="2000" dirty="0"/>
              <a:t>年からの</a:t>
            </a:r>
            <a:r>
              <a:rPr lang="en-US" altLang="ja-JP" sz="2000" dirty="0"/>
              <a:t>3</a:t>
            </a:r>
            <a:r>
              <a:rPr lang="ja-JP" altLang="en-US" sz="2000" dirty="0"/>
              <a:t>年間は</a:t>
            </a:r>
            <a:endParaRPr lang="en-US" altLang="ja-JP" sz="2000" dirty="0"/>
          </a:p>
          <a:p>
            <a:pPr algn="ctr"/>
            <a:r>
              <a:rPr lang="ja-JP" altLang="en-US" sz="2000" dirty="0"/>
              <a:t>つくば市から補助</a:t>
            </a:r>
            <a:r>
              <a:rPr lang="ja-JP" altLang="en-US" sz="2000" dirty="0" smtClean="0"/>
              <a:t>金</a:t>
            </a:r>
            <a:endParaRPr lang="ja-JP" altLang="en-US" sz="2000" dirty="0"/>
          </a:p>
        </p:txBody>
      </p:sp>
      <p:sp>
        <p:nvSpPr>
          <p:cNvPr id="33" name="角丸四角形 32"/>
          <p:cNvSpPr/>
          <p:nvPr/>
        </p:nvSpPr>
        <p:spPr>
          <a:xfrm>
            <a:off x="457200" y="5929752"/>
            <a:ext cx="8086078" cy="6955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</a:rPr>
              <a:t>つくば市も買い物弱者問題に取り組んでいる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5" name="下矢印 34"/>
          <p:cNvSpPr/>
          <p:nvPr/>
        </p:nvSpPr>
        <p:spPr>
          <a:xfrm>
            <a:off x="4332942" y="3298707"/>
            <a:ext cx="484632" cy="675646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下矢印 35"/>
          <p:cNvSpPr/>
          <p:nvPr/>
        </p:nvSpPr>
        <p:spPr>
          <a:xfrm>
            <a:off x="4332942" y="4481613"/>
            <a:ext cx="484632" cy="664507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雲形吹き出し 12"/>
          <p:cNvSpPr/>
          <p:nvPr/>
        </p:nvSpPr>
        <p:spPr>
          <a:xfrm>
            <a:off x="6125883" y="1257368"/>
            <a:ext cx="2560917" cy="1028637"/>
          </a:xfrm>
          <a:prstGeom prst="cloudCallout">
            <a:avLst>
              <a:gd name="adj1" fmla="val -50345"/>
              <a:gd name="adj2" fmla="val 3918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45588" y="1412018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既存商店街</a:t>
            </a:r>
            <a:r>
              <a:rPr lang="ja-JP" altLang="en-US" sz="2000" dirty="0" smtClean="0"/>
              <a:t>の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減少</a:t>
            </a:r>
            <a:r>
              <a:rPr lang="ja-JP" altLang="en-US" sz="2000" dirty="0"/>
              <a:t>、</a:t>
            </a:r>
            <a:r>
              <a:rPr lang="ja-JP" altLang="en-US" sz="2000" dirty="0" smtClean="0"/>
              <a:t>衰退</a:t>
            </a:r>
            <a:endParaRPr lang="ja-JP" altLang="en-US" sz="2000" dirty="0"/>
          </a:p>
        </p:txBody>
      </p:sp>
      <p:grpSp>
        <p:nvGrpSpPr>
          <p:cNvPr id="43" name="図形グループ 42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44" name="右矢印吹き出し 43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45" name="右矢印吹き出し 44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46" name="右矢印吹き出し 45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47" name="右矢印吹き出し 46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48" name="右矢印吹き出し 47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27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68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>
                <a:latin typeface="+mn-ea"/>
              </a:rPr>
              <a:t>(</a:t>
            </a:r>
            <a:r>
              <a:rPr lang="ja-JP" altLang="en-US" sz="2800" dirty="0" smtClean="0">
                <a:latin typeface="+mn-ea"/>
              </a:rPr>
              <a:t>株</a:t>
            </a:r>
            <a:r>
              <a:rPr lang="en-US" altLang="ja-JP" sz="2800" dirty="0" smtClean="0">
                <a:latin typeface="+mn-ea"/>
              </a:rPr>
              <a:t>)</a:t>
            </a:r>
            <a:r>
              <a:rPr lang="ja-JP" altLang="en-US" sz="2800" dirty="0" smtClean="0"/>
              <a:t>カスミにヒアリング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ヒアリング調査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-(</a:t>
            </a:r>
            <a:r>
              <a:rPr lang="ja-JP" altLang="en-US" sz="2400" dirty="0" smtClean="0"/>
              <a:t>株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カスミ</a:t>
            </a:r>
            <a:r>
              <a:rPr lang="en-US" altLang="ja-JP" sz="2400" dirty="0" smtClean="0"/>
              <a:t>-</a:t>
            </a:r>
            <a:endParaRPr kumimoji="1" lang="en-US" altLang="ja-JP" sz="2400" dirty="0" smtClean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868592"/>
              </p:ext>
            </p:extLst>
          </p:nvPr>
        </p:nvGraphicFramePr>
        <p:xfrm>
          <a:off x="538072" y="1937271"/>
          <a:ext cx="8148728" cy="4294409"/>
        </p:xfrm>
        <a:graphic>
          <a:graphicData uri="http://schemas.openxmlformats.org/drawingml/2006/table">
            <a:tbl>
              <a:tblPr firstCol="1">
                <a:tableStyleId>{93296810-A885-4BE3-A3E7-6D5BEEA58F35}</a:tableStyleId>
              </a:tblPr>
              <a:tblGrid>
                <a:gridCol w="1629746"/>
                <a:gridCol w="6518982"/>
              </a:tblGrid>
              <a:tr h="9429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日時</a:t>
                      </a:r>
                      <a:endParaRPr kumimoji="1" lang="en-US" altLang="ja-JP" sz="24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5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月</a:t>
                      </a:r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21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日</a:t>
                      </a:r>
                      <a:r>
                        <a:rPr kumimoji="1" lang="en-US" altLang="ja-JP" sz="2400" baseline="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 (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水</a:t>
                      </a:r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)</a:t>
                      </a:r>
                    </a:p>
                    <a:p>
                      <a:pPr algn="l"/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12:50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～</a:t>
                      </a:r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14:30</a:t>
                      </a:r>
                      <a:endParaRPr kumimoji="1" lang="ja-JP" altLang="en-US" sz="240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429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場所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カスミつくばセンター</a:t>
                      </a:r>
                      <a:endParaRPr kumimoji="1" lang="en-US" altLang="ja-JP" sz="2400" dirty="0" smtClean="0"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429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対象者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新規事業開発　宅配事業推進部</a:t>
                      </a:r>
                      <a:endParaRPr kumimoji="1" lang="en-US" altLang="ja-JP" sz="2400" dirty="0" smtClean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大場様、君和田様、鈴木様</a:t>
                      </a:r>
                      <a:endParaRPr kumimoji="1" lang="ja-JP" altLang="en-US" sz="2400" dirty="0"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6569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主な内容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移動販売開始に至る経緯</a:t>
                      </a:r>
                      <a:endParaRPr kumimoji="1" lang="en-US" altLang="ja-JP" sz="2400" dirty="0" smtClean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移動販売の特徴・課題</a:t>
                      </a:r>
                      <a:endParaRPr kumimoji="1" lang="en-US" altLang="ja-JP" sz="2400" dirty="0" smtClean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今後の展望</a:t>
                      </a:r>
                      <a:endParaRPr kumimoji="1" lang="ja-JP" altLang="en-US" sz="2400" dirty="0"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6" name="図 5" descr="IMG_529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073" y="4338341"/>
            <a:ext cx="2687727" cy="201579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602302" y="6354136"/>
            <a:ext cx="3084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600" dirty="0" smtClean="0"/>
              <a:t>奥から大場様、君和田様、鈴木様</a:t>
            </a:r>
            <a:endParaRPr kumimoji="1" lang="ja-JP" altLang="en-US" sz="1600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4" name="右矢印吹き出し 23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25" name="右矢印吹き出し 24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26" name="右矢印吹き出し 25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7" name="右矢印吹き出し 26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8" name="右矢印吹き出し 27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94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</a:t>
            </a:fld>
            <a:endParaRPr kumimoji="1" lang="ja-JP" altLang="en-US"/>
          </a:p>
        </p:txBody>
      </p:sp>
      <p:graphicFrame>
        <p:nvGraphicFramePr>
          <p:cNvPr id="8" name="図表 7"/>
          <p:cNvGraphicFramePr/>
          <p:nvPr>
            <p:extLst>
              <p:ext uri="{D42A27DB-BD31-4B8C-83A1-F6EECF244321}">
                <p14:modId xmlns:p14="http://schemas.microsoft.com/office/powerpoint/2010/main" val="1258014951"/>
              </p:ext>
            </p:extLst>
          </p:nvPr>
        </p:nvGraphicFramePr>
        <p:xfrm>
          <a:off x="457200" y="1184320"/>
          <a:ext cx="8229600" cy="527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角丸四角形 8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発表の流れ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29303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800" dirty="0" smtClean="0">
                <a:latin typeface="+mn-ea"/>
              </a:rPr>
              <a:t>(</a:t>
            </a:r>
            <a:r>
              <a:rPr kumimoji="1" lang="ja-JP" altLang="en-US" sz="2800" dirty="0" smtClean="0">
                <a:latin typeface="+mn-ea"/>
              </a:rPr>
              <a:t>株</a:t>
            </a:r>
            <a:r>
              <a:rPr kumimoji="1" lang="en-US" altLang="ja-JP" sz="2800" dirty="0" smtClean="0">
                <a:latin typeface="+mn-ea"/>
              </a:rPr>
              <a:t>)</a:t>
            </a:r>
            <a:r>
              <a:rPr kumimoji="1" lang="ja-JP" altLang="en-US" sz="2800" dirty="0" smtClean="0"/>
              <a:t>カスミでのヒアリング結果</a:t>
            </a:r>
            <a:endParaRPr kumimoji="1" lang="en-US" altLang="ja-JP" sz="2800" dirty="0" smtClean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ヒアリング調査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-(</a:t>
            </a:r>
            <a:r>
              <a:rPr lang="ja-JP" altLang="en-US" sz="2400" dirty="0" smtClean="0"/>
              <a:t>株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カスミ</a:t>
            </a:r>
            <a:r>
              <a:rPr lang="en-US" altLang="ja-JP" sz="2400" dirty="0" smtClean="0"/>
              <a:t>-</a:t>
            </a:r>
            <a:endParaRPr kumimoji="1" lang="en-US" altLang="ja-JP" sz="2400" dirty="0" smtClean="0"/>
          </a:p>
        </p:txBody>
      </p:sp>
      <p:sp>
        <p:nvSpPr>
          <p:cNvPr id="8" name="角丸四角形吹き出し 7"/>
          <p:cNvSpPr/>
          <p:nvPr/>
        </p:nvSpPr>
        <p:spPr>
          <a:xfrm>
            <a:off x="2151529" y="3815242"/>
            <a:ext cx="6648824" cy="814782"/>
          </a:xfrm>
          <a:prstGeom prst="wedgeRoundRectCallout">
            <a:avLst>
              <a:gd name="adj1" fmla="val -53089"/>
              <a:gd name="adj2" fmla="val -33849"/>
              <a:gd name="adj3" fmla="val 16667"/>
            </a:avLst>
          </a:prstGeom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買い物</a:t>
            </a:r>
            <a:r>
              <a:rPr lang="ja-JP" altLang="en-US" sz="2400" dirty="0"/>
              <a:t>弱者</a:t>
            </a:r>
            <a:r>
              <a:rPr lang="ja-JP" altLang="en-US" sz="2400" dirty="0" smtClean="0"/>
              <a:t>問題は</a:t>
            </a:r>
            <a:r>
              <a:rPr lang="ja-JP" altLang="en-US" sz="2400" dirty="0" smtClean="0">
                <a:solidFill>
                  <a:srgbClr val="FF0000"/>
                </a:solidFill>
              </a:rPr>
              <a:t>一主体だけ</a:t>
            </a:r>
            <a:r>
              <a:rPr lang="ja-JP" altLang="en-US" sz="2400" dirty="0" smtClean="0"/>
              <a:t>では解決</a:t>
            </a:r>
            <a:r>
              <a:rPr lang="ja-JP" altLang="en-US" sz="2400" dirty="0" smtClean="0">
                <a:solidFill>
                  <a:srgbClr val="FF0000"/>
                </a:solidFill>
              </a:rPr>
              <a:t>できない</a:t>
            </a:r>
            <a:endParaRPr lang="en-US" altLang="ja-JP" sz="2400" dirty="0" smtClean="0">
              <a:solidFill>
                <a:srgbClr val="FF0000"/>
              </a:solidFill>
            </a:endParaRPr>
          </a:p>
        </p:txBody>
      </p:sp>
      <p:pic>
        <p:nvPicPr>
          <p:cNvPr id="16" name="図 15" descr="カスミさま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9" y="2911556"/>
            <a:ext cx="1519428" cy="2079217"/>
          </a:xfrm>
          <a:prstGeom prst="rect">
            <a:avLst/>
          </a:prstGeom>
        </p:spPr>
      </p:pic>
      <p:sp>
        <p:nvSpPr>
          <p:cNvPr id="18" name="角丸四角形吹き出し 17"/>
          <p:cNvSpPr/>
          <p:nvPr/>
        </p:nvSpPr>
        <p:spPr>
          <a:xfrm>
            <a:off x="2151529" y="2661482"/>
            <a:ext cx="6648824" cy="807104"/>
          </a:xfrm>
          <a:prstGeom prst="wedgeRoundRectCallout">
            <a:avLst>
              <a:gd name="adj1" fmla="val -53759"/>
              <a:gd name="adj2" fmla="val 41954"/>
              <a:gd name="adj3" fmla="val 16667"/>
            </a:avLst>
          </a:prstGeom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ja-JP" altLang="en-US" sz="2400" kern="0" dirty="0" smtClean="0">
                <a:solidFill>
                  <a:schemeClr val="tx1"/>
                </a:solidFill>
                <a:latin typeface="News Gothic MT"/>
              </a:rPr>
              <a:t>移動販売の</a:t>
            </a:r>
            <a:r>
              <a:rPr kumimoji="0" lang="ja-JP" altLang="en-US" sz="2400" kern="0" dirty="0" smtClean="0">
                <a:solidFill>
                  <a:srgbClr val="FF0000"/>
                </a:solidFill>
                <a:latin typeface="News Gothic MT"/>
              </a:rPr>
              <a:t>事業化</a:t>
            </a:r>
            <a:r>
              <a:rPr kumimoji="0" lang="en-US" altLang="ja-JP" sz="2400" kern="0" dirty="0" smtClean="0">
                <a:solidFill>
                  <a:schemeClr val="tx1"/>
                </a:solidFill>
                <a:latin typeface="News Gothic MT"/>
              </a:rPr>
              <a:t>(</a:t>
            </a:r>
            <a:r>
              <a:rPr kumimoji="0" lang="ja-JP" altLang="en-US" sz="2400" kern="0" dirty="0" smtClean="0">
                <a:solidFill>
                  <a:schemeClr val="tx1"/>
                </a:solidFill>
                <a:latin typeface="News Gothic MT"/>
              </a:rPr>
              <a:t>＝黒字化</a:t>
            </a:r>
            <a:r>
              <a:rPr kumimoji="0" lang="en-US" altLang="ja-JP" sz="2400" kern="0" dirty="0" smtClean="0">
                <a:solidFill>
                  <a:schemeClr val="tx1"/>
                </a:solidFill>
                <a:latin typeface="News Gothic MT"/>
              </a:rPr>
              <a:t>)</a:t>
            </a:r>
            <a:r>
              <a:rPr kumimoji="0" lang="ja-JP" altLang="en-US" sz="2400" kern="0" dirty="0" smtClean="0">
                <a:solidFill>
                  <a:srgbClr val="000000"/>
                </a:solidFill>
                <a:latin typeface="News Gothic MT"/>
              </a:rPr>
              <a:t>を目指している</a:t>
            </a:r>
            <a:endParaRPr kumimoji="0" lang="ja-JP" altLang="en-US" sz="2400" kern="0" dirty="0">
              <a:solidFill>
                <a:srgbClr val="000000"/>
              </a:solidFill>
              <a:latin typeface="News Gothic MT"/>
            </a:endParaRPr>
          </a:p>
        </p:txBody>
      </p:sp>
      <p:sp>
        <p:nvSpPr>
          <p:cNvPr id="11" name="雲形吹き出し 10"/>
          <p:cNvSpPr/>
          <p:nvPr/>
        </p:nvSpPr>
        <p:spPr>
          <a:xfrm>
            <a:off x="4567909" y="4736776"/>
            <a:ext cx="3158564" cy="1016059"/>
          </a:xfrm>
          <a:prstGeom prst="cloudCallout">
            <a:avLst>
              <a:gd name="adj1" fmla="val -22549"/>
              <a:gd name="adj2" fmla="val -77403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ja-JP" altLang="en-US" sz="2400" dirty="0" smtClean="0"/>
              <a:t>住民、行政</a:t>
            </a:r>
            <a:r>
              <a:rPr kumimoji="1" lang="en-US" altLang="ja-JP" sz="2400" dirty="0" smtClean="0"/>
              <a:t>…</a:t>
            </a:r>
            <a:endParaRPr kumimoji="1" lang="ja-JP" altLang="en-US" sz="2400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4" name="右矢印吹き出し 23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25" name="右矢印吹き出し 24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26" name="右矢印吹き出し 25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7" name="右矢印吹き出し 26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8" name="右矢印吹き出し 27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672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68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森の里自治会長ヒアリング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ヒアリング調査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</a:t>
            </a:r>
            <a:r>
              <a:rPr lang="ja-JP" altLang="en-US" sz="2400" dirty="0" smtClean="0"/>
              <a:t>森の里自治会長</a:t>
            </a:r>
            <a:r>
              <a:rPr lang="en-US" altLang="ja-JP" sz="2400" dirty="0" smtClean="0"/>
              <a:t>-</a:t>
            </a:r>
            <a:endParaRPr kumimoji="1" lang="en-US" altLang="ja-JP" sz="2400" dirty="0" smtClean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789348"/>
              </p:ext>
            </p:extLst>
          </p:nvPr>
        </p:nvGraphicFramePr>
        <p:xfrm>
          <a:off x="538072" y="2027023"/>
          <a:ext cx="8148728" cy="4099140"/>
        </p:xfrm>
        <a:graphic>
          <a:graphicData uri="http://schemas.openxmlformats.org/drawingml/2006/table">
            <a:tbl>
              <a:tblPr firstCol="1">
                <a:tableStyleId>{93296810-A885-4BE3-A3E7-6D5BEEA58F35}</a:tableStyleId>
              </a:tblPr>
              <a:tblGrid>
                <a:gridCol w="1629746"/>
                <a:gridCol w="6518982"/>
              </a:tblGrid>
              <a:tr h="10247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日時</a:t>
                      </a:r>
                      <a:endParaRPr kumimoji="1" lang="en-US" altLang="ja-JP" sz="24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6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月</a:t>
                      </a:r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2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日</a:t>
                      </a:r>
                      <a:r>
                        <a:rPr kumimoji="1" lang="en-US" altLang="ja-JP" sz="2400" baseline="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 (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月</a:t>
                      </a:r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)</a:t>
                      </a:r>
                    </a:p>
                    <a:p>
                      <a:pPr algn="l"/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10:00</a:t>
                      </a:r>
                      <a:r>
                        <a:rPr kumimoji="1" lang="ja-JP" altLang="en-US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～</a:t>
                      </a:r>
                      <a:r>
                        <a:rPr kumimoji="1" lang="en-US" altLang="ja-JP" sz="2400" dirty="0" smtClean="0"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11:40</a:t>
                      </a:r>
                      <a:endParaRPr kumimoji="1" lang="ja-JP" altLang="en-US" sz="240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247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場所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森の里自治会公会堂</a:t>
                      </a:r>
                      <a:endParaRPr kumimoji="1" lang="en-US" altLang="ja-JP" sz="2400" dirty="0" smtClean="0"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247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対象者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森の里自治会長</a:t>
                      </a:r>
                      <a:r>
                        <a:rPr kumimoji="1" lang="en-US" altLang="ja-JP" sz="24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倉本様</a:t>
                      </a:r>
                      <a:endParaRPr kumimoji="1" lang="ja-JP" altLang="en-US" sz="2400" dirty="0"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247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主な内容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森の里地区の過去・現在の買い物環境の変化</a:t>
                      </a:r>
                      <a:endParaRPr kumimoji="1" lang="en-US" altLang="ja-JP" sz="2400" dirty="0" smtClean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400" dirty="0" smtClean="0">
                          <a:latin typeface="+mn-ea"/>
                          <a:ea typeface="+mn-ea"/>
                        </a:rPr>
                        <a:t>森の里地区の住民について</a:t>
                      </a:r>
                      <a:endParaRPr kumimoji="1" lang="en-US" altLang="ja-JP" sz="2400" dirty="0" smtClean="0">
                        <a:latin typeface="+mn-ea"/>
                        <a:ea typeface="+mn-ea"/>
                      </a:endParaRPr>
                    </a:p>
                  </a:txBody>
                  <a:tcPr marL="98772" marR="98772" marT="49386" marB="49386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9" name="図 8" descr="写真 2014-06-02 11 37 3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284" y="2027023"/>
            <a:ext cx="2865515" cy="2149137"/>
          </a:xfrm>
          <a:prstGeom prst="rect">
            <a:avLst/>
          </a:prstGeom>
        </p:spPr>
      </p:pic>
      <p:grpSp>
        <p:nvGrpSpPr>
          <p:cNvPr id="16" name="図形グループ 15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7" name="右矢印吹き出し 16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8" name="右矢印吹き出し 17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9" name="右矢印吹き出し 18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0" name="右矢印吹き出し 19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1" name="右矢印吹き出し 20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08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84942"/>
            <a:ext cx="8229600" cy="4841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 smtClean="0"/>
              <a:t>“空き家”情報</a:t>
            </a:r>
            <a:endParaRPr kumimoji="1" lang="en-US" altLang="ja-JP" sz="3200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ヒアリング調査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</a:t>
            </a:r>
            <a:r>
              <a:rPr lang="ja-JP" altLang="en-US" sz="2400" dirty="0" smtClean="0"/>
              <a:t>森の里自治会長</a:t>
            </a:r>
            <a:r>
              <a:rPr lang="en-US" altLang="ja-JP" sz="2400" dirty="0" smtClean="0"/>
              <a:t>-</a:t>
            </a:r>
            <a:endParaRPr kumimoji="1" lang="en-US" altLang="ja-JP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8210" y="4386629"/>
            <a:ext cx="1980029" cy="679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ja-JP" altLang="en-US" sz="2000" dirty="0" smtClean="0"/>
              <a:t>森の里自治会長</a:t>
            </a:r>
            <a:endParaRPr kumimoji="1" lang="en-US" altLang="ja-JP" sz="2000" dirty="0" smtClean="0"/>
          </a:p>
          <a:p>
            <a:pPr algn="ctr">
              <a:lnSpc>
                <a:spcPct val="90000"/>
              </a:lnSpc>
            </a:pPr>
            <a:r>
              <a:rPr lang="ja-JP" altLang="en-US" sz="2200" dirty="0" smtClean="0"/>
              <a:t>倉本様</a:t>
            </a:r>
            <a:endParaRPr kumimoji="1" lang="ja-JP" altLang="en-US" sz="2200" dirty="0"/>
          </a:p>
        </p:txBody>
      </p:sp>
      <p:pic>
        <p:nvPicPr>
          <p:cNvPr id="10" name="図 9" descr="おじいさん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7500" l="2424" r="987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93" y="2285370"/>
            <a:ext cx="1489877" cy="216709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981238" y="3476117"/>
            <a:ext cx="408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約</a:t>
            </a:r>
            <a:r>
              <a:rPr lang="en-US" altLang="ja-JP" sz="3600" dirty="0" smtClean="0"/>
              <a:t>1200</a:t>
            </a:r>
            <a:r>
              <a:rPr lang="ja-JP" altLang="en-US" sz="3200" dirty="0"/>
              <a:t>戸</a:t>
            </a:r>
            <a:r>
              <a:rPr lang="ja-JP" altLang="en-US" sz="3200" dirty="0" smtClean="0"/>
              <a:t>あたり</a:t>
            </a:r>
            <a:r>
              <a:rPr kumimoji="1" lang="en-US" altLang="ja-JP" sz="4000" dirty="0" smtClean="0">
                <a:solidFill>
                  <a:srgbClr val="FF0000"/>
                </a:solidFill>
              </a:rPr>
              <a:t>86</a:t>
            </a:r>
            <a:r>
              <a:rPr kumimoji="1" lang="ja-JP" altLang="en-US" sz="3200" dirty="0" smtClean="0"/>
              <a:t>戸</a:t>
            </a:r>
            <a:endParaRPr kumimoji="1" lang="ja-JP" altLang="en-US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64118" y="2868697"/>
            <a:ext cx="232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森の里</a:t>
            </a:r>
            <a:r>
              <a:rPr lang="ja-JP" altLang="en-US" sz="2400" dirty="0" smtClean="0"/>
              <a:t>自治会に</a:t>
            </a:r>
            <a:endParaRPr lang="en-US" altLang="ja-JP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13177" y="4362818"/>
            <a:ext cx="233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6</a:t>
            </a:r>
            <a:r>
              <a:rPr lang="ja-JP" altLang="en-US" dirty="0" smtClean="0"/>
              <a:t>月</a:t>
            </a:r>
            <a:r>
              <a:rPr lang="en-US" altLang="ja-JP" dirty="0" smtClean="0"/>
              <a:t>1</a:t>
            </a:r>
            <a:r>
              <a:rPr lang="ja-JP" altLang="en-US" dirty="0" smtClean="0"/>
              <a:t>日現在）</a:t>
            </a:r>
            <a:endParaRPr lang="en-US" altLang="ja-JP" dirty="0"/>
          </a:p>
        </p:txBody>
      </p:sp>
      <p:pic>
        <p:nvPicPr>
          <p:cNvPr id="15" name="図 14" descr="2014-06-03-15-21-20_deco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5821" y="5054094"/>
            <a:ext cx="2328234" cy="1667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1983194" y="6596520"/>
            <a:ext cx="1595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00" dirty="0" smtClean="0"/>
              <a:t>2014</a:t>
            </a:r>
            <a:r>
              <a:rPr kumimoji="1" lang="ja-JP" altLang="en-US" sz="1000" dirty="0" smtClean="0"/>
              <a:t>年</a:t>
            </a:r>
            <a:r>
              <a:rPr lang="en-US" altLang="ja-JP" sz="1000" dirty="0"/>
              <a:t>6</a:t>
            </a:r>
            <a:r>
              <a:rPr kumimoji="1" lang="ja-JP" altLang="en-US" sz="1000" dirty="0" smtClean="0"/>
              <a:t>月</a:t>
            </a:r>
            <a:r>
              <a:rPr lang="en-US" altLang="ja-JP" sz="1000" dirty="0"/>
              <a:t>3</a:t>
            </a:r>
            <a:r>
              <a:rPr lang="ja-JP" altLang="en-US" sz="1000" dirty="0" smtClean="0"/>
              <a:t>日</a:t>
            </a:r>
            <a:r>
              <a:rPr lang="en-US" altLang="ja-JP" sz="1000" dirty="0" smtClean="0"/>
              <a:t>(</a:t>
            </a:r>
            <a:r>
              <a:rPr lang="ja-JP" altLang="en-US" sz="1000" dirty="0" smtClean="0"/>
              <a:t>班員撮影</a:t>
            </a:r>
            <a:r>
              <a:rPr lang="en-US" altLang="ja-JP" sz="1000" dirty="0" smtClean="0"/>
              <a:t>)</a:t>
            </a:r>
            <a:endParaRPr kumimoji="1" lang="ja-JP" altLang="en-US" sz="1000" dirty="0"/>
          </a:p>
        </p:txBody>
      </p:sp>
      <p:sp>
        <p:nvSpPr>
          <p:cNvPr id="17" name="対角する 2 つの角を丸めた四角形 16"/>
          <p:cNvSpPr/>
          <p:nvPr/>
        </p:nvSpPr>
        <p:spPr>
          <a:xfrm>
            <a:off x="5085186" y="4853646"/>
            <a:ext cx="3601614" cy="1634392"/>
          </a:xfrm>
          <a:prstGeom prst="round2DiagRect">
            <a:avLst/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2000" dirty="0" smtClean="0"/>
              <a:t>同時期に開発された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ニュータウンの空き家率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 smtClean="0"/>
              <a:t>泉北</a:t>
            </a:r>
            <a:r>
              <a:rPr lang="en-US" altLang="ja-JP" sz="2000" dirty="0" smtClean="0"/>
              <a:t>NT…</a:t>
            </a:r>
            <a:r>
              <a:rPr lang="en-US" altLang="ja-JP" sz="2400" dirty="0" smtClean="0">
                <a:solidFill>
                  <a:srgbClr val="0000FF"/>
                </a:solidFill>
              </a:rPr>
              <a:t>2.61</a:t>
            </a:r>
            <a:r>
              <a:rPr lang="en-US" altLang="ja-JP" sz="2000" dirty="0" smtClean="0"/>
              <a:t>%</a:t>
            </a:r>
          </a:p>
          <a:p>
            <a:pPr algn="ctr"/>
            <a:r>
              <a:rPr lang="ja-JP" altLang="en-US" sz="2000" dirty="0" smtClean="0"/>
              <a:t>千里</a:t>
            </a:r>
            <a:r>
              <a:rPr lang="en-US" altLang="ja-JP" sz="2000" dirty="0" smtClean="0"/>
              <a:t>NT…</a:t>
            </a:r>
            <a:r>
              <a:rPr lang="en-US" altLang="ja-JP" sz="2400" dirty="0" smtClean="0">
                <a:solidFill>
                  <a:srgbClr val="0000FF"/>
                </a:solidFill>
              </a:rPr>
              <a:t>3.82</a:t>
            </a:r>
            <a:r>
              <a:rPr lang="ja-JP" altLang="en-US" sz="2000" dirty="0" smtClean="0"/>
              <a:t>％</a:t>
            </a:r>
            <a:endParaRPr lang="en-US" altLang="ja-JP" sz="2000" dirty="0" smtClean="0"/>
          </a:p>
        </p:txBody>
      </p:sp>
      <p:grpSp>
        <p:nvGrpSpPr>
          <p:cNvPr id="19" name="図形グループ 18"/>
          <p:cNvGrpSpPr/>
          <p:nvPr/>
        </p:nvGrpSpPr>
        <p:grpSpPr>
          <a:xfrm>
            <a:off x="5812123" y="2256116"/>
            <a:ext cx="2988230" cy="1518537"/>
            <a:chOff x="6245412" y="2580251"/>
            <a:chExt cx="2659528" cy="1134638"/>
          </a:xfrm>
        </p:grpSpPr>
        <p:sp>
          <p:nvSpPr>
            <p:cNvPr id="14" name="爆発 1 13"/>
            <p:cNvSpPr/>
            <p:nvPr/>
          </p:nvSpPr>
          <p:spPr>
            <a:xfrm>
              <a:off x="6245412" y="2580251"/>
              <a:ext cx="2659528" cy="1134638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579958" y="2726645"/>
              <a:ext cx="2113503" cy="758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0" dirty="0" smtClean="0">
                  <a:solidFill>
                    <a:srgbClr val="FF0000"/>
                  </a:solidFill>
                </a:rPr>
                <a:t>7.17</a:t>
              </a:r>
              <a:r>
                <a:rPr kumimoji="1" lang="ja-JP" altLang="en-US" sz="4800" dirty="0" smtClean="0"/>
                <a:t>％</a:t>
              </a:r>
              <a:endParaRPr kumimoji="1" lang="ja-JP" altLang="en-US" sz="5400" dirty="0"/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7" name="右矢印吹き出し 26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28" name="右矢印吹き出し 27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29" name="右矢印吹き出し 28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30" name="右矢印吹き出し 29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31" name="右矢印吹き出し 30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  <p:sp>
        <p:nvSpPr>
          <p:cNvPr id="8" name="正方形/長方形 7"/>
          <p:cNvSpPr/>
          <p:nvPr/>
        </p:nvSpPr>
        <p:spPr>
          <a:xfrm>
            <a:off x="6205616" y="6488038"/>
            <a:ext cx="22012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dirty="0"/>
              <a:t>http://www4.osk.3web.ne.jp/~oreca/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523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485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森の里地区の過去の事例</a:t>
            </a:r>
            <a:endParaRPr kumimoji="1" lang="en-US" altLang="ja-JP" sz="2800" dirty="0"/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ja-JP" altLang="en-US" sz="2800" b="1" dirty="0"/>
              <a:t>米屋</a:t>
            </a:r>
            <a:endParaRPr lang="en-US" altLang="ja-JP" sz="2800" b="1" dirty="0"/>
          </a:p>
          <a:p>
            <a:pPr marL="0" indent="0">
              <a:buClr>
                <a:schemeClr val="accent6"/>
              </a:buClr>
              <a:buNone/>
            </a:pPr>
            <a:r>
              <a:rPr lang="ja-JP" altLang="en-US" sz="2600" dirty="0"/>
              <a:t>　</a:t>
            </a:r>
            <a:r>
              <a:rPr lang="ja-JP" altLang="ja-JP" sz="2600" dirty="0"/>
              <a:t>　</a:t>
            </a:r>
            <a:r>
              <a:rPr lang="en-US" altLang="ja-JP" sz="2600" dirty="0"/>
              <a:t>→</a:t>
            </a:r>
            <a:r>
              <a:rPr lang="ja-JP" altLang="en-US" sz="2600" dirty="0"/>
              <a:t>テナント料</a:t>
            </a:r>
            <a:r>
              <a:rPr lang="en-US" altLang="ja-JP" sz="2600" dirty="0">
                <a:solidFill>
                  <a:srgbClr val="FF0000"/>
                </a:solidFill>
              </a:rPr>
              <a:t>8</a:t>
            </a:r>
            <a:r>
              <a:rPr lang="ja-JP" altLang="en-US" sz="2600" dirty="0">
                <a:solidFill>
                  <a:srgbClr val="FF0000"/>
                </a:solidFill>
              </a:rPr>
              <a:t>万円</a:t>
            </a:r>
            <a:r>
              <a:rPr lang="ja-JP" altLang="en-US" sz="2600" dirty="0"/>
              <a:t>が高くて</a:t>
            </a:r>
            <a:r>
              <a:rPr lang="ja-JP" altLang="en-US" sz="2600" dirty="0" smtClean="0"/>
              <a:t>払えない！</a:t>
            </a:r>
            <a:endParaRPr lang="en-US" altLang="ja-JP" sz="1000" b="1" dirty="0" smtClean="0"/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ja-JP" altLang="en-US" sz="2800" b="1" dirty="0" smtClean="0"/>
              <a:t>市民</a:t>
            </a:r>
            <a:r>
              <a:rPr lang="ja-JP" altLang="en-US" sz="2800" b="1" dirty="0"/>
              <a:t>による野菜直売所</a:t>
            </a:r>
            <a:endParaRPr lang="en-US" altLang="ja-JP" sz="2800" b="1" dirty="0"/>
          </a:p>
          <a:p>
            <a:pPr marL="0" indent="0">
              <a:buClr>
                <a:schemeClr val="accent6"/>
              </a:buClr>
              <a:buNone/>
            </a:pPr>
            <a:r>
              <a:rPr lang="ja-JP" altLang="en-US" sz="2600" dirty="0"/>
              <a:t>　</a:t>
            </a:r>
            <a:r>
              <a:rPr lang="ja-JP" altLang="ja-JP" sz="2600" dirty="0"/>
              <a:t>　</a:t>
            </a:r>
            <a:r>
              <a:rPr lang="en-US" altLang="ja-JP" sz="2600" dirty="0"/>
              <a:t>→</a:t>
            </a:r>
            <a:r>
              <a:rPr lang="ja-JP" altLang="en-US" sz="2600" dirty="0"/>
              <a:t>買い手が</a:t>
            </a:r>
            <a:r>
              <a:rPr lang="ja-JP" altLang="en-US" sz="2600" dirty="0" smtClean="0"/>
              <a:t>少ない！</a:t>
            </a:r>
            <a:endParaRPr lang="en-US" altLang="ja-JP" sz="1000" b="1" dirty="0" smtClean="0"/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ja-JP" altLang="en-US" sz="2800" b="1" dirty="0" smtClean="0"/>
              <a:t>ボランティアによる定期市「里の市」</a:t>
            </a:r>
            <a:endParaRPr lang="en-US" altLang="ja-JP" sz="2800" b="1" dirty="0" smtClean="0"/>
          </a:p>
          <a:p>
            <a:pPr marL="0" indent="0">
              <a:buClr>
                <a:schemeClr val="accent6"/>
              </a:buClr>
              <a:buNone/>
            </a:pPr>
            <a:r>
              <a:rPr lang="ja-JP" altLang="en-US" sz="2600" dirty="0" smtClean="0"/>
              <a:t>　</a:t>
            </a:r>
            <a:r>
              <a:rPr lang="ja-JP" altLang="ja-JP" sz="2600" dirty="0" smtClean="0"/>
              <a:t>　</a:t>
            </a:r>
            <a:r>
              <a:rPr lang="en-US" altLang="ja-JP" sz="2600" dirty="0" smtClean="0"/>
              <a:t>→</a:t>
            </a:r>
            <a:r>
              <a:rPr lang="ja-JP" altLang="en-US" sz="2600" dirty="0" smtClean="0"/>
              <a:t>需要が少ない！</a:t>
            </a:r>
            <a:endParaRPr lang="en-US" altLang="ja-JP" sz="2600" dirty="0" smtClean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ヒアリング調査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</a:t>
            </a:r>
            <a:r>
              <a:rPr lang="ja-JP" altLang="en-US" sz="2400" dirty="0" smtClean="0"/>
              <a:t>森の里自治会長</a:t>
            </a:r>
            <a:r>
              <a:rPr lang="en-US" altLang="ja-JP" sz="2400" dirty="0" smtClean="0"/>
              <a:t>-</a:t>
            </a:r>
            <a:endParaRPr kumimoji="1" lang="en-US" altLang="ja-JP" sz="2000" dirty="0" smtClean="0"/>
          </a:p>
        </p:txBody>
      </p:sp>
      <p:pic>
        <p:nvPicPr>
          <p:cNvPr id="10" name="図 9" descr="IMG_538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564" y="3139367"/>
            <a:ext cx="2555647" cy="1916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テキスト ボックス 10"/>
          <p:cNvSpPr txBox="1"/>
          <p:nvPr/>
        </p:nvSpPr>
        <p:spPr>
          <a:xfrm>
            <a:off x="7169206" y="5449008"/>
            <a:ext cx="1667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00" dirty="0" smtClean="0"/>
              <a:t>2014</a:t>
            </a:r>
            <a:r>
              <a:rPr kumimoji="1" lang="ja-JP" altLang="en-US" sz="1000" dirty="0" smtClean="0"/>
              <a:t>年</a:t>
            </a:r>
            <a:r>
              <a:rPr lang="en-US" altLang="ja-JP" sz="1000" dirty="0" smtClean="0"/>
              <a:t>5</a:t>
            </a:r>
            <a:r>
              <a:rPr kumimoji="1" lang="ja-JP" altLang="en-US" sz="1000" dirty="0" smtClean="0"/>
              <a:t>月</a:t>
            </a:r>
            <a:r>
              <a:rPr lang="en-US" altLang="ja-JP" sz="1000" dirty="0" smtClean="0"/>
              <a:t>18</a:t>
            </a:r>
            <a:r>
              <a:rPr lang="ja-JP" altLang="en-US" sz="1000" dirty="0" smtClean="0"/>
              <a:t>日</a:t>
            </a:r>
            <a:r>
              <a:rPr lang="en-US" altLang="ja-JP" sz="1000" dirty="0" smtClean="0"/>
              <a:t>(</a:t>
            </a:r>
            <a:r>
              <a:rPr lang="ja-JP" altLang="en-US" sz="1000" dirty="0" smtClean="0"/>
              <a:t>班員撮影</a:t>
            </a:r>
            <a:r>
              <a:rPr lang="en-US" altLang="ja-JP" sz="1000" dirty="0" smtClean="0"/>
              <a:t>)</a:t>
            </a:r>
            <a:endParaRPr kumimoji="1" lang="ja-JP" altLang="en-US" sz="1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76288" y="4940600"/>
            <a:ext cx="21467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↑ </a:t>
            </a:r>
            <a:r>
              <a:rPr kumimoji="1" lang="ja-JP" altLang="en-US" sz="1600" dirty="0" smtClean="0"/>
              <a:t>野菜直売所と米屋が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　入っているテナント</a:t>
            </a:r>
            <a:endParaRPr kumimoji="1" lang="ja-JP" altLang="en-US" sz="1600" dirty="0"/>
          </a:p>
        </p:txBody>
      </p:sp>
      <p:pic>
        <p:nvPicPr>
          <p:cNvPr id="8" name="図 7" descr="里の市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15" y="4813710"/>
            <a:ext cx="2523340" cy="187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テキスト ボックス 8"/>
          <p:cNvSpPr txBox="1"/>
          <p:nvPr/>
        </p:nvSpPr>
        <p:spPr>
          <a:xfrm>
            <a:off x="2233538" y="655449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+mn-ea"/>
              </a:rPr>
              <a:t>↑</a:t>
            </a:r>
            <a:r>
              <a:rPr lang="ja-JP" altLang="en-US" sz="1400" dirty="0" smtClean="0">
                <a:latin typeface="+mn-ea"/>
              </a:rPr>
              <a:t>里の市の様子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19396" y="6638894"/>
            <a:ext cx="2381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700" dirty="0" smtClean="0"/>
              <a:t>http</a:t>
            </a:r>
            <a:r>
              <a:rPr lang="en-US" altLang="ja-JP" sz="700" dirty="0"/>
              <a:t>://www11.ocn.ne.jp/~outdoor2/season/</a:t>
            </a:r>
            <a:r>
              <a:rPr lang="en-US" altLang="ja-JP" sz="700" dirty="0" err="1" smtClean="0"/>
              <a:t>season.htm</a:t>
            </a:r>
            <a:endParaRPr kumimoji="1" lang="ja-JP" altLang="en-US" sz="700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1" name="右矢印吹き出し 20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22" name="右矢印吹き出し 21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23" name="右矢印吹き出し 22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4" name="右矢印吹き出し 23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5" name="右矢印吹き出し 24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263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457200" y="3914588"/>
            <a:ext cx="8229600" cy="2396939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800" dirty="0" smtClean="0"/>
              <a:t>▼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森</a:t>
            </a:r>
            <a:r>
              <a:rPr lang="ja-JP" altLang="en-US" sz="2800" dirty="0"/>
              <a:t>の</a:t>
            </a:r>
            <a:r>
              <a:rPr lang="ja-JP" altLang="en-US" sz="2800" dirty="0" smtClean="0"/>
              <a:t>里自治会長</a:t>
            </a:r>
            <a:r>
              <a:rPr lang="ja-JP" altLang="en-US" sz="2800" dirty="0"/>
              <a:t>へのヒアリング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dirty="0" smtClean="0"/>
              <a:t>　　過去に店</a:t>
            </a:r>
            <a:r>
              <a:rPr lang="ja-JP" altLang="en-US" dirty="0"/>
              <a:t>や定期市が存在していた</a:t>
            </a:r>
            <a:r>
              <a:rPr lang="ja-JP" altLang="en-US" dirty="0" smtClean="0"/>
              <a:t>が、需要が縮小し倒産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3"/>
          </p:nvPr>
        </p:nvSpPr>
        <p:spPr>
          <a:xfrm>
            <a:off x="457200" y="1567250"/>
            <a:ext cx="8229600" cy="2347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800" dirty="0" smtClean="0"/>
              <a:t>▼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latin typeface="+mn-ea"/>
              </a:rPr>
              <a:t>(</a:t>
            </a:r>
            <a:r>
              <a:rPr lang="ja-JP" altLang="en-US" sz="2800" dirty="0" smtClean="0">
                <a:latin typeface="+mn-ea"/>
              </a:rPr>
              <a:t>株</a:t>
            </a:r>
            <a:r>
              <a:rPr lang="en-US" altLang="ja-JP" sz="2800" dirty="0" smtClean="0">
                <a:latin typeface="+mn-ea"/>
              </a:rPr>
              <a:t>)</a:t>
            </a:r>
            <a:r>
              <a:rPr lang="ja-JP" altLang="en-US" sz="2800" dirty="0" smtClean="0"/>
              <a:t>カスミ</a:t>
            </a:r>
            <a:r>
              <a:rPr lang="ja-JP" altLang="en-US" sz="2800" dirty="0"/>
              <a:t>への</a:t>
            </a:r>
            <a:r>
              <a:rPr lang="ja-JP" altLang="en-US" sz="2800" dirty="0" smtClean="0"/>
              <a:t>ヒアリング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ja-JP" dirty="0" smtClean="0"/>
              <a:t>　</a:t>
            </a:r>
            <a:r>
              <a:rPr lang="ja-JP" altLang="en-US" dirty="0" smtClean="0"/>
              <a:t>　買い物</a:t>
            </a:r>
            <a:r>
              <a:rPr lang="ja-JP" altLang="en-US" dirty="0"/>
              <a:t>弱者問題は一主体だけでは解決</a:t>
            </a:r>
            <a:r>
              <a:rPr lang="ja-JP" altLang="en-US" dirty="0" smtClean="0"/>
              <a:t>できない</a:t>
            </a:r>
            <a:endParaRPr lang="en-US" altLang="ja-JP" dirty="0"/>
          </a:p>
        </p:txBody>
      </p:sp>
      <p:sp>
        <p:nvSpPr>
          <p:cNvPr id="6" name="角丸四角形 5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これまでの調査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</a:t>
            </a:r>
            <a:r>
              <a:rPr lang="ja-JP" altLang="en-US" sz="2400" dirty="0" smtClean="0"/>
              <a:t>まとめ</a:t>
            </a:r>
            <a:r>
              <a:rPr lang="en-US" altLang="ja-JP" sz="2400" dirty="0" smtClean="0"/>
              <a:t>-</a:t>
            </a:r>
            <a:endParaRPr kumimoji="1" lang="en-US" altLang="ja-JP" sz="2400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457199" y="2611115"/>
            <a:ext cx="8229601" cy="10046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</a:rPr>
              <a:t>民間</a:t>
            </a:r>
            <a:r>
              <a:rPr kumimoji="1" lang="ja-JP" altLang="en-US" sz="2800" dirty="0" smtClean="0"/>
              <a:t>、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自治会</a:t>
            </a:r>
            <a:r>
              <a:rPr kumimoji="1" lang="ja-JP" altLang="en-US" sz="2800" dirty="0" smtClean="0"/>
              <a:t>、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行政</a:t>
            </a:r>
            <a:r>
              <a:rPr kumimoji="1" lang="ja-JP" altLang="en-US" sz="2800" dirty="0" smtClean="0"/>
              <a:t>等が</a:t>
            </a:r>
            <a:endParaRPr kumimoji="1" lang="en-US" altLang="ja-JP" sz="2800" dirty="0" smtClean="0"/>
          </a:p>
          <a:p>
            <a:pPr algn="ctr"/>
            <a:r>
              <a:rPr kumimoji="1" lang="ja-JP" altLang="en-US" sz="2800" dirty="0" smtClean="0"/>
              <a:t>互いに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協力</a:t>
            </a:r>
            <a:r>
              <a:rPr kumimoji="1" lang="ja-JP" altLang="en-US" sz="2800" dirty="0" smtClean="0"/>
              <a:t>していくことが望ましい</a:t>
            </a:r>
            <a:endParaRPr kumimoji="1" lang="ja-JP" altLang="en-US" sz="2800" dirty="0"/>
          </a:p>
        </p:txBody>
      </p:sp>
      <p:sp>
        <p:nvSpPr>
          <p:cNvPr id="9" name="正方形/長方形 8"/>
          <p:cNvSpPr/>
          <p:nvPr/>
        </p:nvSpPr>
        <p:spPr>
          <a:xfrm>
            <a:off x="457200" y="5050116"/>
            <a:ext cx="8229600" cy="11205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</a:rPr>
              <a:t>事業の</a:t>
            </a:r>
            <a:r>
              <a:rPr lang="ja-JP" altLang="en-US" sz="2800" dirty="0" smtClean="0">
                <a:solidFill>
                  <a:srgbClr val="FF0000"/>
                </a:solidFill>
              </a:rPr>
              <a:t>参入・継続</a:t>
            </a:r>
            <a:r>
              <a:rPr lang="ja-JP" altLang="en-US" sz="2800" dirty="0" smtClean="0"/>
              <a:t>には</a:t>
            </a:r>
            <a:r>
              <a:rPr lang="ja-JP" altLang="en-US" sz="2800" dirty="0" smtClean="0">
                <a:solidFill>
                  <a:srgbClr val="FF0000"/>
                </a:solidFill>
              </a:rPr>
              <a:t>経済的補助</a:t>
            </a:r>
            <a:r>
              <a:rPr lang="ja-JP" altLang="en-US" sz="2800" dirty="0" smtClean="0"/>
              <a:t>が必要</a:t>
            </a:r>
            <a:endParaRPr lang="en-US" altLang="ja-JP" sz="2800" dirty="0" smtClean="0"/>
          </a:p>
          <a:p>
            <a:pPr algn="ctr"/>
            <a:r>
              <a:rPr kumimoji="1" lang="ja-JP" altLang="en-US" sz="2800" dirty="0" smtClean="0"/>
              <a:t>住民が積極的に利用することが必要</a:t>
            </a:r>
            <a:endParaRPr kumimoji="1" lang="ja-JP" altLang="en-US" sz="2800" dirty="0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8" name="右矢印吹き出し 17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9" name="右矢印吹き出し 18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20" name="右矢印吹き出し 19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1" name="右矢印吹き出し 20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2" name="右矢印吹き出し 21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25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提案に向けて</a:t>
            </a:r>
            <a:endParaRPr kumimoji="1"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1319398"/>
            <a:ext cx="782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森の里ではどのような買い物支援ができるだろうか</a:t>
            </a:r>
            <a:endParaRPr kumimoji="1" lang="ja-JP" altLang="en-US" sz="28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562588"/>
              </p:ext>
            </p:extLst>
          </p:nvPr>
        </p:nvGraphicFramePr>
        <p:xfrm>
          <a:off x="457202" y="2394838"/>
          <a:ext cx="8419849" cy="240244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675195"/>
                <a:gridCol w="3229209"/>
                <a:gridCol w="2515445"/>
              </a:tblGrid>
              <a:tr h="42401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000000"/>
                          </a:solidFill>
                        </a:rPr>
                        <a:t>支援の方法</a:t>
                      </a:r>
                      <a:endParaRPr kumimoji="1" lang="ja-JP" alt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000000"/>
                          </a:solidFill>
                        </a:rPr>
                        <a:t>メリット</a:t>
                      </a:r>
                      <a:endParaRPr kumimoji="1" lang="ja-JP" alt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000000"/>
                          </a:solidFill>
                        </a:rPr>
                        <a:t>デメリット</a:t>
                      </a:r>
                      <a:endParaRPr kumimoji="1" lang="ja-JP" alt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08478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①商品を届けよう</a:t>
                      </a:r>
                      <a:endParaRPr kumimoji="1" lang="en-US" altLang="ja-JP" sz="2000" dirty="0" smtClean="0"/>
                    </a:p>
                    <a:p>
                      <a:r>
                        <a:rPr kumimoji="1" lang="ja-JP" altLang="en-US" sz="2000" dirty="0" smtClean="0"/>
                        <a:t>　　（カスミ移動販売）</a:t>
                      </a:r>
                      <a:endParaRPr kumimoji="1" lang="ja-JP" altLang="en-US" sz="2000" dirty="0"/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店を持たず、コストが安い</a:t>
                      </a:r>
                      <a:endParaRPr kumimoji="1" lang="en-US" altLang="ja-JP" sz="2000" dirty="0" smtClean="0"/>
                    </a:p>
                    <a:p>
                      <a:r>
                        <a:rPr kumimoji="1" lang="ja-JP" altLang="en-US" sz="2000" dirty="0" smtClean="0"/>
                        <a:t>自宅近くで買い物ができる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買い物時間が限定される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412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②出かけやすくしよう</a:t>
                      </a:r>
                      <a:endParaRPr kumimoji="1" lang="en-US" altLang="ja-JP" sz="2000" dirty="0" smtClean="0"/>
                    </a:p>
                    <a:p>
                      <a:r>
                        <a:rPr kumimoji="1" lang="ja-JP" altLang="en-US" sz="2000" dirty="0" smtClean="0"/>
                        <a:t>（イオン無料送迎バス）</a:t>
                      </a:r>
                      <a:endParaRPr kumimoji="1" lang="ja-JP" altLang="en-US" sz="2000" dirty="0"/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現地で様々な店舗を見て回れる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頻度が少ない</a:t>
                      </a:r>
                      <a:endParaRPr kumimoji="1" lang="en-US" altLang="ja-JP" sz="2000" dirty="0" smtClean="0"/>
                    </a:p>
                    <a:p>
                      <a:r>
                        <a:rPr kumimoji="1" lang="ja-JP" altLang="en-US" sz="2000" dirty="0" smtClean="0"/>
                        <a:t>（月１回）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536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③店をつくろう</a:t>
                      </a:r>
                      <a:endParaRPr kumimoji="1" lang="ja-JP" altLang="en-US" sz="2000" dirty="0"/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時間の制約がない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維持・運営費が高い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57200" y="1994728"/>
            <a:ext cx="52309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経済産業省の「</a:t>
            </a:r>
            <a:r>
              <a:rPr kumimoji="1" lang="en-US" altLang="ja-JP" sz="2000" dirty="0" smtClean="0"/>
              <a:t>3</a:t>
            </a:r>
            <a:r>
              <a:rPr kumimoji="1" lang="ja-JP" altLang="en-US" sz="2000" dirty="0" err="1" smtClean="0"/>
              <a:t>つの</a:t>
            </a:r>
            <a:r>
              <a:rPr kumimoji="1" lang="ja-JP" altLang="en-US" sz="2000" dirty="0" smtClean="0"/>
              <a:t>支援」のメリット・デメリット</a:t>
            </a:r>
            <a:endParaRPr kumimoji="1" lang="ja-JP" altLang="en-US" sz="2000" dirty="0"/>
          </a:p>
        </p:txBody>
      </p:sp>
      <p:grpSp>
        <p:nvGrpSpPr>
          <p:cNvPr id="2" name="図形グループ 1"/>
          <p:cNvGrpSpPr/>
          <p:nvPr/>
        </p:nvGrpSpPr>
        <p:grpSpPr>
          <a:xfrm>
            <a:off x="3209747" y="5018567"/>
            <a:ext cx="5624623" cy="1531089"/>
            <a:chOff x="457200" y="5018567"/>
            <a:chExt cx="5624623" cy="1531089"/>
          </a:xfrm>
        </p:grpSpPr>
        <p:sp>
          <p:nvSpPr>
            <p:cNvPr id="11" name="雲 10"/>
            <p:cNvSpPr/>
            <p:nvPr/>
          </p:nvSpPr>
          <p:spPr>
            <a:xfrm>
              <a:off x="457200" y="5018567"/>
              <a:ext cx="5624623" cy="1531089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 cmpd="thinThick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08147" y="5137466"/>
              <a:ext cx="541391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600" dirty="0" smtClean="0">
                  <a:solidFill>
                    <a:srgbClr val="FF6600"/>
                  </a:solidFill>
                </a:rPr>
                <a:t>いつでも気軽に</a:t>
              </a:r>
              <a:r>
                <a:rPr kumimoji="1" lang="ja-JP" altLang="en-US" sz="2600" dirty="0" smtClean="0"/>
                <a:t>使えて、</a:t>
              </a:r>
              <a:endParaRPr kumimoji="1" lang="en-US" altLang="ja-JP" sz="2600" dirty="0" smtClean="0"/>
            </a:p>
            <a:p>
              <a:pPr algn="ctr"/>
              <a:r>
                <a:rPr kumimoji="1" lang="ja-JP" altLang="en-US" sz="2600" dirty="0" smtClean="0"/>
                <a:t>いつまでも</a:t>
              </a:r>
              <a:r>
                <a:rPr kumimoji="1" lang="ja-JP" altLang="en-US" sz="2600" dirty="0" smtClean="0">
                  <a:solidFill>
                    <a:srgbClr val="FF6600"/>
                  </a:solidFill>
                </a:rPr>
                <a:t>持続する</a:t>
              </a:r>
              <a:r>
                <a:rPr kumimoji="1" lang="ja-JP" altLang="en-US" sz="2600" dirty="0" smtClean="0"/>
                <a:t>支援の方法は</a:t>
              </a:r>
              <a:endParaRPr kumimoji="1" lang="en-US" altLang="ja-JP" sz="2600" dirty="0" smtClean="0"/>
            </a:p>
            <a:p>
              <a:pPr algn="ctr"/>
              <a:r>
                <a:rPr lang="ja-JP" altLang="en-US" sz="2600" dirty="0" smtClean="0"/>
                <a:t>な</a:t>
              </a:r>
              <a:r>
                <a:rPr kumimoji="1" lang="ja-JP" altLang="en-US" sz="2600" dirty="0" smtClean="0"/>
                <a:t>いだろうか？</a:t>
              </a:r>
              <a:endParaRPr kumimoji="1" lang="ja-JP" altLang="en-US" sz="2600" dirty="0"/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1" name="右矢印吹き出し 20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22" name="右矢印吹き出し 21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23" name="右矢印吹き出し 22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4" name="右矢印吹き出し 23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5" name="右矢印吹き出し 24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149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904" y="1683241"/>
            <a:ext cx="2060146" cy="496832"/>
          </a:xfrm>
          <a:prstGeom prst="rect">
            <a:avLst/>
          </a:prstGeom>
        </p:spPr>
      </p:pic>
      <p:sp>
        <p:nvSpPr>
          <p:cNvPr id="12" name="左矢印 11"/>
          <p:cNvSpPr/>
          <p:nvPr/>
        </p:nvSpPr>
        <p:spPr>
          <a:xfrm>
            <a:off x="2767199" y="1708761"/>
            <a:ext cx="2772383" cy="620366"/>
          </a:xfrm>
          <a:prstGeom prst="left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252986" y="1322115"/>
            <a:ext cx="2439508" cy="2833442"/>
            <a:chOff x="2755223" y="2435625"/>
            <a:chExt cx="2439508" cy="2833442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2893712" y="2435625"/>
              <a:ext cx="2038985" cy="2683364"/>
              <a:chOff x="3266999" y="2188379"/>
              <a:chExt cx="2038985" cy="2683364"/>
            </a:xfrm>
          </p:grpSpPr>
          <p:sp>
            <p:nvSpPr>
              <p:cNvPr id="6" name="正方形/長方形 5"/>
              <p:cNvSpPr/>
              <p:nvPr/>
            </p:nvSpPr>
            <p:spPr>
              <a:xfrm>
                <a:off x="3515150" y="4702466"/>
                <a:ext cx="1492612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500" dirty="0"/>
                  <a:t>http://www.icapsule.leyline.jp/illust/078.png</a:t>
                </a:r>
                <a:endParaRPr lang="ja-JP" altLang="en-US" sz="500" dirty="0"/>
              </a:p>
            </p:txBody>
          </p:sp>
          <p:pic>
            <p:nvPicPr>
              <p:cNvPr id="1028" name="Picture 4" descr="http://www.icapsule.leyline.jp/illust/07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6999" y="2188379"/>
                <a:ext cx="2038985" cy="2187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角丸四角形 13"/>
            <p:cNvSpPr/>
            <p:nvPr/>
          </p:nvSpPr>
          <p:spPr>
            <a:xfrm>
              <a:off x="2755223" y="4668566"/>
              <a:ext cx="2439508" cy="60050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 smtClean="0"/>
                <a:t>スーパー森の里</a:t>
              </a:r>
              <a:endParaRPr kumimoji="1" lang="ja-JP" altLang="en-US" sz="2400" dirty="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5931805" y="4415461"/>
            <a:ext cx="1321888" cy="2149564"/>
            <a:chOff x="6658598" y="317632"/>
            <a:chExt cx="1394191" cy="2309285"/>
          </a:xfrm>
        </p:grpSpPr>
        <p:pic>
          <p:nvPicPr>
            <p:cNvPr id="16" name="図 15" descr="おじいさん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7500" l="2424" r="987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8598" y="317632"/>
              <a:ext cx="1394191" cy="2027914"/>
            </a:xfrm>
            <a:prstGeom prst="rect">
              <a:avLst/>
            </a:prstGeom>
          </p:spPr>
        </p:pic>
        <p:sp>
          <p:nvSpPr>
            <p:cNvPr id="15" name="角丸四角形 14"/>
            <p:cNvSpPr/>
            <p:nvPr/>
          </p:nvSpPr>
          <p:spPr>
            <a:xfrm>
              <a:off x="6837078" y="2159819"/>
              <a:ext cx="1100936" cy="46709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 smtClean="0"/>
                <a:t>住民</a:t>
              </a:r>
              <a:endParaRPr kumimoji="1" lang="ja-JP" altLang="en-US" sz="2400" dirty="0"/>
            </a:p>
          </p:txBody>
        </p:sp>
      </p:grpSp>
      <p:sp>
        <p:nvSpPr>
          <p:cNvPr id="17" name="左矢印 16"/>
          <p:cNvSpPr/>
          <p:nvPr/>
        </p:nvSpPr>
        <p:spPr>
          <a:xfrm rot="1744436">
            <a:off x="2689555" y="4430849"/>
            <a:ext cx="2880724" cy="648119"/>
          </a:xfrm>
          <a:prstGeom prst="left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左矢印 20"/>
          <p:cNvSpPr/>
          <p:nvPr/>
        </p:nvSpPr>
        <p:spPr>
          <a:xfrm>
            <a:off x="2818164" y="3094964"/>
            <a:ext cx="2721418" cy="620366"/>
          </a:xfrm>
          <a:prstGeom prst="left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32" name="Picture 8" descr="http://www.xn--tckuex38i1ib8zzf93csvhb9s.biz/img/illust42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70" y="2505048"/>
            <a:ext cx="1531223" cy="155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角丸四角形 23"/>
          <p:cNvSpPr/>
          <p:nvPr/>
        </p:nvSpPr>
        <p:spPr>
          <a:xfrm>
            <a:off x="5957272" y="3961423"/>
            <a:ext cx="1323433" cy="4564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つくば</a:t>
            </a:r>
            <a:r>
              <a:rPr lang="ja-JP" altLang="en-US" sz="2400" dirty="0"/>
              <a:t>市</a:t>
            </a:r>
            <a:endParaRPr kumimoji="1" lang="ja-JP" altLang="en-US" sz="2400" dirty="0"/>
          </a:p>
        </p:txBody>
      </p:sp>
      <p:sp>
        <p:nvSpPr>
          <p:cNvPr id="25" name="角丸四角形 24"/>
          <p:cNvSpPr/>
          <p:nvPr/>
        </p:nvSpPr>
        <p:spPr>
          <a:xfrm rot="3879">
            <a:off x="3405128" y="1820730"/>
            <a:ext cx="1661120" cy="358405"/>
          </a:xfrm>
          <a:prstGeom prst="roundRect">
            <a:avLst/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200" dirty="0" smtClean="0"/>
              <a:t>商品を</a:t>
            </a:r>
            <a:r>
              <a:rPr kumimoji="1" lang="ja-JP" altLang="en-US" sz="2200" dirty="0" smtClean="0"/>
              <a:t>配送</a:t>
            </a:r>
            <a:endParaRPr kumimoji="1" lang="ja-JP" altLang="en-US" sz="2200" dirty="0"/>
          </a:p>
        </p:txBody>
      </p:sp>
      <p:sp>
        <p:nvSpPr>
          <p:cNvPr id="26" name="角丸四角形 25"/>
          <p:cNvSpPr/>
          <p:nvPr/>
        </p:nvSpPr>
        <p:spPr>
          <a:xfrm>
            <a:off x="3527252" y="3233485"/>
            <a:ext cx="1569080" cy="392552"/>
          </a:xfrm>
          <a:prstGeom prst="roundRect">
            <a:avLst/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dirty="0" smtClean="0"/>
              <a:t>家賃補助</a:t>
            </a:r>
            <a:endParaRPr kumimoji="1" lang="ja-JP" altLang="en-US" sz="2200" dirty="0"/>
          </a:p>
        </p:txBody>
      </p:sp>
      <p:sp>
        <p:nvSpPr>
          <p:cNvPr id="27" name="角丸四角形 26"/>
          <p:cNvSpPr/>
          <p:nvPr/>
        </p:nvSpPr>
        <p:spPr>
          <a:xfrm rot="1745490">
            <a:off x="3447044" y="4554199"/>
            <a:ext cx="1893201" cy="664477"/>
          </a:xfrm>
          <a:prstGeom prst="roundRect">
            <a:avLst/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200" dirty="0"/>
              <a:t>運営費</a:t>
            </a:r>
            <a:r>
              <a:rPr lang="ja-JP" altLang="en-US" sz="2200" dirty="0" smtClean="0"/>
              <a:t>負担</a:t>
            </a:r>
            <a:endParaRPr lang="en-US" altLang="ja-JP" sz="2200" dirty="0" smtClean="0"/>
          </a:p>
          <a:p>
            <a:pPr algn="ctr"/>
            <a:r>
              <a:rPr lang="ja-JP" altLang="en-US" sz="2200" dirty="0" smtClean="0"/>
              <a:t>買い支え</a:t>
            </a:r>
            <a:endParaRPr lang="en-US" altLang="ja-JP" sz="2200" dirty="0" smtClean="0"/>
          </a:p>
        </p:txBody>
      </p:sp>
      <p:sp>
        <p:nvSpPr>
          <p:cNvPr id="18" name="右カーブ矢印 17"/>
          <p:cNvSpPr/>
          <p:nvPr/>
        </p:nvSpPr>
        <p:spPr>
          <a:xfrm rot="10800000">
            <a:off x="7856069" y="1479177"/>
            <a:ext cx="1134960" cy="4716866"/>
          </a:xfrm>
          <a:prstGeom prst="curvedRightArrow">
            <a:avLst>
              <a:gd name="adj1" fmla="val 21862"/>
              <a:gd name="adj2" fmla="val 82994"/>
              <a:gd name="adj3" fmla="val 25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0" name="図形グループ 36"/>
          <p:cNvGrpSpPr/>
          <p:nvPr/>
        </p:nvGrpSpPr>
        <p:grpSpPr>
          <a:xfrm>
            <a:off x="42923" y="5199230"/>
            <a:ext cx="5173871" cy="1631642"/>
            <a:chOff x="3974064" y="5447222"/>
            <a:chExt cx="4990355" cy="1561114"/>
          </a:xfrm>
        </p:grpSpPr>
        <p:sp>
          <p:nvSpPr>
            <p:cNvPr id="31" name="爆発 1 30"/>
            <p:cNvSpPr/>
            <p:nvPr/>
          </p:nvSpPr>
          <p:spPr>
            <a:xfrm>
              <a:off x="3974064" y="5447222"/>
              <a:ext cx="4990355" cy="1561114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711279" y="5683207"/>
              <a:ext cx="3797415" cy="1325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rgbClr val="FF0000"/>
                  </a:solidFill>
                </a:rPr>
                <a:t>店舗運営のためには</a:t>
              </a:r>
              <a:endParaRPr kumimoji="1" lang="en-US" altLang="ja-JP" sz="28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ja-JP" altLang="en-US" sz="2800" dirty="0" smtClean="0">
                  <a:solidFill>
                    <a:srgbClr val="FF0000"/>
                  </a:solidFill>
                </a:rPr>
                <a:t>民間・行政・住民３主体の負担が必要！</a:t>
              </a:r>
              <a:endParaRPr kumimoji="1" lang="ja-JP" alt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角丸四角形 33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提案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-③</a:t>
            </a:r>
            <a:r>
              <a:rPr lang="ja-JP" altLang="en-US" sz="2400" dirty="0" smtClean="0"/>
              <a:t>店をつくる</a:t>
            </a:r>
            <a:r>
              <a:rPr lang="en-US" altLang="ja-JP" sz="2400" dirty="0" smtClean="0"/>
              <a:t>-</a:t>
            </a:r>
            <a:endParaRPr kumimoji="1" lang="en-US" altLang="ja-JP" sz="2400" dirty="0" smtClean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7465020" y="3233485"/>
            <a:ext cx="1595309" cy="438373"/>
            <a:chOff x="7459756" y="3197930"/>
            <a:chExt cx="1595309" cy="438373"/>
          </a:xfrm>
        </p:grpSpPr>
        <p:sp>
          <p:nvSpPr>
            <p:cNvPr id="28" name="角丸四角形 27"/>
            <p:cNvSpPr/>
            <p:nvPr/>
          </p:nvSpPr>
          <p:spPr>
            <a:xfrm>
              <a:off x="7482478" y="3197930"/>
              <a:ext cx="1569080" cy="438373"/>
            </a:xfrm>
            <a:prstGeom prst="roundRect">
              <a:avLst/>
            </a:prstGeom>
            <a:ln w="57150" cmpd="thinThick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2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7459756" y="3197930"/>
              <a:ext cx="15953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200" dirty="0" smtClean="0"/>
                <a:t>配送費補助</a:t>
              </a:r>
              <a:endParaRPr lang="ja-JP" altLang="en-US" sz="2200" dirty="0"/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35" name="右矢印吹き出し 34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36" name="右矢印吹き出し 35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37" name="右矢印吹き出し 36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38" name="右矢印吹き出し 37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39" name="右矢印吹き出し 38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65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37368"/>
            <a:ext cx="8229600" cy="4588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 smtClean="0"/>
              <a:t>森の里地区住民にアンケート調査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アンケート調査</a:t>
            </a:r>
            <a:endParaRPr kumimoji="1" lang="en-US" altLang="ja-JP" sz="2800" dirty="0" smtClean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55962"/>
              </p:ext>
            </p:extLst>
          </p:nvPr>
        </p:nvGraphicFramePr>
        <p:xfrm>
          <a:off x="457200" y="2112535"/>
          <a:ext cx="8229600" cy="4572000"/>
        </p:xfrm>
        <a:graphic>
          <a:graphicData uri="http://schemas.openxmlformats.org/drawingml/2006/table">
            <a:tbl>
              <a:tblPr firstCol="1" bandRow="1">
                <a:tableStyleId>{2A488322-F2BA-4B5B-9748-0D474271808F}</a:tableStyleId>
              </a:tblPr>
              <a:tblGrid>
                <a:gridCol w="2710912"/>
                <a:gridCol w="5518688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0" dirty="0" smtClean="0">
                          <a:solidFill>
                            <a:srgbClr val="000000"/>
                          </a:solidFill>
                        </a:rPr>
                        <a:t>調査名</a:t>
                      </a:r>
                      <a:endParaRPr kumimoji="1" lang="ja-JP" alt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dirty="0" smtClean="0"/>
                        <a:t>買い物環境に関する</a:t>
                      </a:r>
                      <a:endParaRPr kumimoji="1" lang="en-US" altLang="ja-JP" sz="2200" dirty="0" smtClean="0"/>
                    </a:p>
                    <a:p>
                      <a:pPr algn="ctr"/>
                      <a:r>
                        <a:rPr kumimoji="1" lang="ja-JP" altLang="en-US" sz="2200" dirty="0" smtClean="0"/>
                        <a:t>地域住民アンケート</a:t>
                      </a:r>
                      <a:endParaRPr kumimoji="1" lang="ja-JP" altLang="en-US" sz="2200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0" dirty="0" smtClean="0">
                          <a:solidFill>
                            <a:srgbClr val="000000"/>
                          </a:solidFill>
                        </a:rPr>
                        <a:t>調査対象</a:t>
                      </a:r>
                      <a:endParaRPr kumimoji="1" lang="ja-JP" alt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dirty="0" smtClean="0"/>
                        <a:t>森の里地区全世帯</a:t>
                      </a:r>
                      <a:endParaRPr kumimoji="1" lang="en-US" altLang="ja-JP" sz="2200" dirty="0" smtClean="0"/>
                    </a:p>
                    <a:p>
                      <a:pPr algn="ctr"/>
                      <a:r>
                        <a:rPr kumimoji="1" lang="en-US" altLang="ja-JP" sz="2200" dirty="0" smtClean="0"/>
                        <a:t>&lt;</a:t>
                      </a:r>
                      <a:r>
                        <a:rPr kumimoji="1" lang="ja-JP" altLang="en-US" sz="2200" dirty="0" smtClean="0"/>
                        <a:t>全数調査</a:t>
                      </a:r>
                      <a:r>
                        <a:rPr kumimoji="1" lang="en-US" altLang="ja-JP" sz="2200" dirty="0" smtClean="0"/>
                        <a:t>&gt;</a:t>
                      </a:r>
                      <a:endParaRPr kumimoji="1" lang="ja-JP" altLang="en-US" sz="2200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0" dirty="0" smtClean="0">
                          <a:solidFill>
                            <a:srgbClr val="000000"/>
                          </a:solidFill>
                        </a:rPr>
                        <a:t>配布・回収方法</a:t>
                      </a:r>
                      <a:endParaRPr kumimoji="1" lang="ja-JP" alt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dirty="0" smtClean="0"/>
                        <a:t>ポスティング</a:t>
                      </a:r>
                      <a:endParaRPr kumimoji="1" lang="ja-JP" altLang="en-US" sz="2200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0" dirty="0" smtClean="0">
                          <a:solidFill>
                            <a:srgbClr val="000000"/>
                          </a:solidFill>
                        </a:rPr>
                        <a:t>配布実施期間</a:t>
                      </a:r>
                      <a:endParaRPr kumimoji="1" lang="ja-JP" alt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/>
                        <a:t>2014</a:t>
                      </a:r>
                      <a:r>
                        <a:rPr kumimoji="1" lang="ja-JP" altLang="en-US" sz="2200" dirty="0" smtClean="0"/>
                        <a:t>年</a:t>
                      </a:r>
                      <a:r>
                        <a:rPr kumimoji="1" lang="en-US" altLang="ja-JP" sz="2200" dirty="0" smtClean="0"/>
                        <a:t>6</a:t>
                      </a:r>
                      <a:r>
                        <a:rPr kumimoji="1" lang="ja-JP" altLang="en-US" sz="2200" dirty="0" smtClean="0"/>
                        <a:t>月</a:t>
                      </a:r>
                      <a:r>
                        <a:rPr kumimoji="1" lang="en-US" altLang="ja-JP" sz="2200" dirty="0" smtClean="0"/>
                        <a:t>3</a:t>
                      </a:r>
                      <a:r>
                        <a:rPr kumimoji="1" lang="ja-JP" altLang="en-US" sz="2200" dirty="0" smtClean="0"/>
                        <a:t>日</a:t>
                      </a:r>
                      <a:r>
                        <a:rPr kumimoji="1" lang="en-US" altLang="ja-JP" sz="2200" dirty="0" smtClean="0"/>
                        <a:t>(</a:t>
                      </a:r>
                      <a:r>
                        <a:rPr kumimoji="1" lang="ja-JP" altLang="en-US" sz="2200" dirty="0" smtClean="0"/>
                        <a:t>火</a:t>
                      </a:r>
                      <a:r>
                        <a:rPr kumimoji="1" lang="en-US" altLang="ja-JP" sz="2200" dirty="0" smtClean="0"/>
                        <a:t>)【</a:t>
                      </a:r>
                      <a:r>
                        <a:rPr kumimoji="1" lang="ja-JP" altLang="en-US" sz="2200" dirty="0" smtClean="0"/>
                        <a:t>配布</a:t>
                      </a:r>
                      <a:r>
                        <a:rPr kumimoji="1" lang="en-US" altLang="ja-JP" sz="2200" dirty="0" smtClean="0"/>
                        <a:t>】</a:t>
                      </a:r>
                    </a:p>
                    <a:p>
                      <a:pPr algn="ctr"/>
                      <a:r>
                        <a:rPr kumimoji="1" lang="en-US" altLang="ja-JP" sz="2200" dirty="0" smtClean="0"/>
                        <a:t>〜6</a:t>
                      </a:r>
                      <a:r>
                        <a:rPr kumimoji="1" lang="ja-JP" altLang="en-US" sz="2200" dirty="0" smtClean="0"/>
                        <a:t>月</a:t>
                      </a:r>
                      <a:r>
                        <a:rPr kumimoji="1" lang="en-US" altLang="ja-JP" sz="2200" dirty="0" smtClean="0"/>
                        <a:t>7</a:t>
                      </a:r>
                      <a:r>
                        <a:rPr kumimoji="1" lang="ja-JP" altLang="en-US" sz="2200" dirty="0" smtClean="0"/>
                        <a:t>日</a:t>
                      </a:r>
                      <a:r>
                        <a:rPr kumimoji="1" lang="en-US" altLang="ja-JP" sz="2200" dirty="0" smtClean="0"/>
                        <a:t>(</a:t>
                      </a:r>
                      <a:r>
                        <a:rPr kumimoji="1" lang="ja-JP" altLang="en-US" sz="2200" dirty="0" smtClean="0"/>
                        <a:t>土</a:t>
                      </a:r>
                      <a:r>
                        <a:rPr kumimoji="1" lang="en-US" altLang="ja-JP" sz="2200" dirty="0" smtClean="0"/>
                        <a:t>)【</a:t>
                      </a:r>
                      <a:r>
                        <a:rPr kumimoji="1" lang="ja-JP" altLang="en-US" sz="2200" dirty="0" smtClean="0"/>
                        <a:t>回収</a:t>
                      </a:r>
                      <a:r>
                        <a:rPr kumimoji="1" lang="en-US" altLang="ja-JP" sz="2200" dirty="0" smtClean="0"/>
                        <a:t>】</a:t>
                      </a:r>
                      <a:endParaRPr kumimoji="1" lang="ja-JP" altLang="en-US" sz="2200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0" dirty="0" smtClean="0">
                          <a:solidFill>
                            <a:srgbClr val="000000"/>
                          </a:solidFill>
                        </a:rPr>
                        <a:t>配布部数</a:t>
                      </a:r>
                      <a:endParaRPr kumimoji="1" lang="ja-JP" alt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/>
                        <a:t>1100</a:t>
                      </a:r>
                      <a:r>
                        <a:rPr kumimoji="1" lang="ja-JP" altLang="en-US" sz="2200" dirty="0" smtClean="0"/>
                        <a:t>部</a:t>
                      </a:r>
                      <a:endParaRPr kumimoji="1" lang="ja-JP" altLang="en-US" sz="2200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0" dirty="0" smtClean="0">
                          <a:solidFill>
                            <a:srgbClr val="000000"/>
                          </a:solidFill>
                        </a:rPr>
                        <a:t>回収部数</a:t>
                      </a:r>
                      <a:r>
                        <a:rPr kumimoji="1" lang="en-US" altLang="ja-JP" sz="2200" b="0" dirty="0" smtClean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kumimoji="1" lang="ja-JP" altLang="en-US" sz="2200" b="0" dirty="0" smtClean="0">
                          <a:solidFill>
                            <a:srgbClr val="000000"/>
                          </a:solidFill>
                        </a:rPr>
                        <a:t>回収率</a:t>
                      </a:r>
                      <a:r>
                        <a:rPr kumimoji="1" lang="en-US" altLang="ja-JP" sz="2200" b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kumimoji="1" lang="ja-JP" altLang="en-US" sz="2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/>
                        <a:t>156</a:t>
                      </a:r>
                      <a:r>
                        <a:rPr kumimoji="1" lang="ja-JP" altLang="en-US" sz="2200" dirty="0" smtClean="0"/>
                        <a:t>部</a:t>
                      </a:r>
                      <a:r>
                        <a:rPr kumimoji="1" lang="en-US" altLang="ja-JP" sz="2200" dirty="0" smtClean="0"/>
                        <a:t>(14.2</a:t>
                      </a:r>
                      <a:r>
                        <a:rPr kumimoji="1" lang="ja-JP" altLang="en-US" sz="2200" dirty="0" smtClean="0"/>
                        <a:t>％</a:t>
                      </a:r>
                      <a:r>
                        <a:rPr kumimoji="1" lang="en-US" altLang="ja-JP" sz="2200" dirty="0" smtClean="0"/>
                        <a:t>)</a:t>
                      </a:r>
                      <a:endParaRPr kumimoji="1" lang="ja-JP" altLang="en-US" sz="2200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15" name="図形グループ 14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6" name="右矢印吹き出し 15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7" name="右矢印吹き出し 16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8" name="右矢印吹き出し 17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19" name="右矢印吹き出し 18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0" name="右矢印吹き出し 19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03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3935506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アンケート調査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-(1)</a:t>
            </a:r>
            <a:r>
              <a:rPr lang="ja-JP" altLang="en-US" sz="2400" dirty="0" smtClean="0"/>
              <a:t>買い物の現状について</a:t>
            </a:r>
            <a:r>
              <a:rPr lang="en-US" altLang="ja-JP" sz="2400" dirty="0" smtClean="0"/>
              <a:t>-</a:t>
            </a:r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9122159"/>
              </p:ext>
            </p:extLst>
          </p:nvPr>
        </p:nvGraphicFramePr>
        <p:xfrm>
          <a:off x="142805" y="3979895"/>
          <a:ext cx="8844177" cy="1799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6544" y="3943689"/>
            <a:ext cx="2895600" cy="595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>
                <a:solidFill>
                  <a:schemeClr val="tx1"/>
                </a:solidFill>
              </a:rPr>
              <a:t>買い物頻度</a:t>
            </a:r>
            <a:r>
              <a:rPr kumimoji="1" lang="en-US" altLang="ja-JP" dirty="0" smtClean="0">
                <a:solidFill>
                  <a:schemeClr val="tx1"/>
                </a:solidFill>
                <a:latin typeface="+mn-ea"/>
              </a:rPr>
              <a:t>(n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</a:rPr>
              <a:t>＝</a:t>
            </a:r>
            <a:r>
              <a:rPr kumimoji="1" lang="en-US" altLang="ja-JP" dirty="0" smtClean="0">
                <a:solidFill>
                  <a:schemeClr val="tx1"/>
                </a:solidFill>
                <a:latin typeface="+mn-ea"/>
              </a:rPr>
              <a:t>153)</a:t>
            </a: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457200" y="5997994"/>
            <a:ext cx="8086078" cy="6955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600" dirty="0" smtClean="0">
                <a:solidFill>
                  <a:schemeClr val="tx1"/>
                </a:solidFill>
              </a:rPr>
              <a:t>現在は、車</a:t>
            </a:r>
            <a:r>
              <a:rPr lang="ja-JP" altLang="en-US" sz="2600" dirty="0">
                <a:solidFill>
                  <a:schemeClr val="tx1"/>
                </a:solidFill>
              </a:rPr>
              <a:t>の利用により買い物には不自由していない</a:t>
            </a:r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482774"/>
              </p:ext>
            </p:extLst>
          </p:nvPr>
        </p:nvGraphicFramePr>
        <p:xfrm>
          <a:off x="263237" y="1439082"/>
          <a:ext cx="8561027" cy="2453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142805" y="133163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（人）</a:t>
            </a:r>
            <a:endParaRPr kumimoji="1" lang="ja-JP" altLang="en-US" sz="1400" dirty="0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618233" y="1021334"/>
            <a:ext cx="4526177" cy="372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dirty="0" smtClean="0">
                <a:solidFill>
                  <a:schemeClr val="tx1"/>
                </a:solidFill>
              </a:rPr>
              <a:t>買い物の移動手段</a:t>
            </a:r>
            <a:r>
              <a:rPr lang="en-US" altLang="ja-JP" dirty="0" smtClean="0">
                <a:solidFill>
                  <a:schemeClr val="tx1"/>
                </a:solidFill>
                <a:latin typeface="+mn-ea"/>
              </a:rPr>
              <a:t>(n</a:t>
            </a:r>
            <a:r>
              <a:rPr lang="ja-JP" altLang="en-US" dirty="0" smtClean="0">
                <a:solidFill>
                  <a:schemeClr val="tx1"/>
                </a:solidFill>
                <a:latin typeface="+mn-ea"/>
              </a:rPr>
              <a:t>＝</a:t>
            </a:r>
            <a:r>
              <a:rPr lang="en-US" altLang="ja-JP" dirty="0" smtClean="0">
                <a:solidFill>
                  <a:schemeClr val="tx1"/>
                </a:solidFill>
                <a:latin typeface="+mn-ea"/>
              </a:rPr>
              <a:t>143)</a:t>
            </a:r>
            <a:endParaRPr lang="ja-JP" altLang="en-US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15" name="図形グループ 16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6" name="右矢印吹き出し 15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7" name="右矢印吹き出し 16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8" name="右矢印吹き出し 17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19" name="右矢印吹き出し 18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0" name="右矢印吹き出し 19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  <p:sp>
        <p:nvSpPr>
          <p:cNvPr id="22" name="正方形/長方形 21"/>
          <p:cNvSpPr/>
          <p:nvPr/>
        </p:nvSpPr>
        <p:spPr>
          <a:xfrm>
            <a:off x="1126836" y="1439082"/>
            <a:ext cx="1394691" cy="2363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2715489" y="1639413"/>
            <a:ext cx="4321717" cy="49626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車を利用する人が多い！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142805" y="3892422"/>
            <a:ext cx="8917524" cy="237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714365" y="449601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ほぼ毎日</a:t>
            </a:r>
            <a:endParaRPr lang="en-US" altLang="ja-JP" sz="2000" dirty="0" smtClean="0"/>
          </a:p>
          <a:p>
            <a:pPr algn="ctr"/>
            <a:r>
              <a:rPr lang="en-US" altLang="ja-JP" sz="2000" dirty="0" smtClean="0"/>
              <a:t>22%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846722" y="4539301"/>
            <a:ext cx="129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週に</a:t>
            </a:r>
            <a:r>
              <a:rPr lang="en-US" altLang="ja-JP" sz="2000" dirty="0" smtClean="0"/>
              <a:t>2,3</a:t>
            </a:r>
            <a:r>
              <a:rPr lang="ja-JP" altLang="en-US" sz="2000" dirty="0" smtClean="0"/>
              <a:t>回</a:t>
            </a:r>
            <a:endParaRPr lang="en-US" altLang="ja-JP" sz="2000" dirty="0" smtClean="0"/>
          </a:p>
          <a:p>
            <a:pPr algn="ctr"/>
            <a:r>
              <a:rPr lang="en-US" altLang="ja-JP" sz="2000" dirty="0" smtClean="0"/>
              <a:t>58%</a:t>
            </a:r>
            <a:endParaRPr kumimoji="1" lang="ja-JP" altLang="en-US" sz="2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144870" y="4496011"/>
            <a:ext cx="1081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週に</a:t>
            </a:r>
            <a:r>
              <a:rPr lang="en-US" altLang="ja-JP" sz="2000" dirty="0" smtClean="0"/>
              <a:t>1</a:t>
            </a:r>
            <a:r>
              <a:rPr lang="ja-JP" altLang="en-US" sz="2000" dirty="0" smtClean="0"/>
              <a:t>回</a:t>
            </a:r>
            <a:endParaRPr lang="en-US" altLang="ja-JP" sz="2000" dirty="0" smtClean="0"/>
          </a:p>
          <a:p>
            <a:pPr algn="ctr"/>
            <a:r>
              <a:rPr lang="en-US" altLang="ja-JP" sz="2000" dirty="0" smtClean="0"/>
              <a:t>18%</a:t>
            </a:r>
            <a:endParaRPr kumimoji="1" lang="ja-JP" altLang="en-US" sz="2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323790" y="3969682"/>
            <a:ext cx="2753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ほとんど行かない</a:t>
            </a:r>
            <a:r>
              <a:rPr lang="en-US" altLang="ja-JP" sz="2000" dirty="0" smtClean="0"/>
              <a:t> 0.5%</a:t>
            </a:r>
            <a:endParaRPr kumimoji="1" lang="ja-JP" altLang="en-US" sz="2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226591" y="3917568"/>
            <a:ext cx="934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000000"/>
                </a:solidFill>
              </a:rPr>
              <a:t>その他</a:t>
            </a:r>
            <a:endParaRPr lang="en-US" altLang="ja-JP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0.5%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581579" y="5090422"/>
            <a:ext cx="1523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月に</a:t>
            </a:r>
            <a:r>
              <a:rPr lang="en-US" altLang="ja-JP" sz="2000" dirty="0" smtClean="0"/>
              <a:t>1</a:t>
            </a:r>
            <a:r>
              <a:rPr lang="ja-JP" altLang="en-US" sz="2000" dirty="0" smtClean="0"/>
              <a:t>回</a:t>
            </a:r>
            <a:r>
              <a:rPr lang="en-US" altLang="ja-JP" sz="2000" dirty="0" smtClean="0"/>
              <a:t> 1%</a:t>
            </a:r>
            <a:endParaRPr kumimoji="1" lang="ja-JP" altLang="en-US" sz="2000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7827208" y="4312072"/>
            <a:ext cx="514054" cy="4499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8423242" y="4892028"/>
            <a:ext cx="0" cy="2416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8485554" y="4524871"/>
            <a:ext cx="91541" cy="3527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8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3"/>
          </p:nvPr>
        </p:nvSpPr>
        <p:spPr>
          <a:xfrm>
            <a:off x="457199" y="1600200"/>
            <a:ext cx="4041648" cy="452628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199" y="2294600"/>
            <a:ext cx="4023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aseline="30000" dirty="0" smtClean="0"/>
              <a:t>※</a:t>
            </a:r>
            <a:r>
              <a:rPr kumimoji="1" lang="ja-JP" altLang="en-US" sz="2400" dirty="0" smtClean="0"/>
              <a:t>事前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「移動販売を</a:t>
            </a:r>
            <a:r>
              <a:rPr lang="ja-JP" altLang="en-US" sz="2400" dirty="0" smtClean="0">
                <a:solidFill>
                  <a:srgbClr val="FF6600"/>
                </a:solidFill>
              </a:rPr>
              <a:t>利用しますか</a:t>
            </a:r>
            <a:r>
              <a:rPr lang="ja-JP" altLang="en-US" sz="2400" dirty="0" smtClean="0"/>
              <a:t>？」</a:t>
            </a:r>
            <a:endParaRPr kumimoji="1" lang="ja-JP" altLang="en-US" sz="2600" dirty="0"/>
          </a:p>
        </p:txBody>
      </p:sp>
      <p:sp>
        <p:nvSpPr>
          <p:cNvPr id="14" name="角丸四角形 13"/>
          <p:cNvSpPr/>
          <p:nvPr/>
        </p:nvSpPr>
        <p:spPr>
          <a:xfrm>
            <a:off x="457199" y="141111"/>
            <a:ext cx="4458448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アンケート調査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-(2)</a:t>
            </a:r>
            <a:r>
              <a:rPr lang="ja-JP" altLang="en-US" sz="2400" dirty="0" smtClean="0"/>
              <a:t>買い物支援の実現について</a:t>
            </a:r>
            <a:r>
              <a:rPr lang="en-US" altLang="ja-JP" sz="2400" dirty="0" smtClean="0"/>
              <a:t>-</a:t>
            </a:r>
            <a:endParaRPr kumimoji="1" lang="en-US" altLang="ja-JP" sz="24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199" y="1278826"/>
            <a:ext cx="5920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買い物支援サービスの利用アンケート</a:t>
            </a:r>
            <a:endParaRPr kumimoji="1" lang="ja-JP" altLang="en-US" sz="28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88995" y="2294600"/>
            <a:ext cx="41713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現在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「移動販売を</a:t>
            </a:r>
            <a:endParaRPr kumimoji="1" lang="en-US" altLang="ja-JP" sz="2400" dirty="0" smtClean="0"/>
          </a:p>
          <a:p>
            <a:r>
              <a:rPr kumimoji="1" lang="ja-JP" altLang="en-US" sz="2400" dirty="0" smtClean="0">
                <a:solidFill>
                  <a:srgbClr val="FF6600"/>
                </a:solidFill>
              </a:rPr>
              <a:t>　利用したことがありますか</a:t>
            </a:r>
            <a:r>
              <a:rPr kumimoji="1" lang="ja-JP" altLang="en-US" sz="2400" dirty="0" smtClean="0"/>
              <a:t>？」</a:t>
            </a:r>
            <a:endParaRPr kumimoji="1" lang="ja-JP" altLang="en-US" sz="20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39764" y="3311919"/>
            <a:ext cx="33966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>
                <a:solidFill>
                  <a:srgbClr val="FF0000"/>
                </a:solidFill>
              </a:rPr>
              <a:t>56</a:t>
            </a:r>
            <a:r>
              <a:rPr kumimoji="1" lang="ja-JP" altLang="en-US" sz="2800" dirty="0" smtClean="0"/>
              <a:t>人</a:t>
            </a:r>
            <a:r>
              <a:rPr kumimoji="1" lang="en-US" altLang="ja-JP" sz="4000" dirty="0" smtClean="0"/>
              <a:t>/150</a:t>
            </a:r>
            <a:r>
              <a:rPr kumimoji="1" lang="ja-JP" altLang="en-US" sz="2800" dirty="0" smtClean="0"/>
              <a:t>人中</a:t>
            </a:r>
            <a:endParaRPr kumimoji="1" lang="ja-JP" altLang="en-US" sz="36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432715" y="5474008"/>
            <a:ext cx="249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全体の約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56</a:t>
            </a:r>
            <a:r>
              <a:rPr kumimoji="1" lang="ja-JP" altLang="en-US" sz="2800" dirty="0" smtClean="0"/>
              <a:t>％</a:t>
            </a:r>
            <a:endParaRPr kumimoji="1" lang="ja-JP" altLang="en-US" sz="28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57199" y="6176360"/>
            <a:ext cx="3201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つくば市によるアンケート</a:t>
            </a:r>
            <a:endParaRPr kumimoji="1" lang="en-US" altLang="ja-JP" dirty="0" smtClean="0"/>
          </a:p>
          <a:p>
            <a:r>
              <a:rPr kumimoji="1" lang="en-US" altLang="ja-JP" dirty="0" smtClean="0"/>
              <a:t>2012</a:t>
            </a:r>
            <a:r>
              <a:rPr lang="ja-JP" altLang="en-US" dirty="0" smtClean="0"/>
              <a:t>年度森の里地区にて実施</a:t>
            </a:r>
            <a:endParaRPr kumimoji="1" lang="ja-JP" altLang="en-US" dirty="0"/>
          </a:p>
        </p:txBody>
      </p:sp>
      <p:sp>
        <p:nvSpPr>
          <p:cNvPr id="47" name="爆発 1 46"/>
          <p:cNvSpPr/>
          <p:nvPr/>
        </p:nvSpPr>
        <p:spPr>
          <a:xfrm>
            <a:off x="5645230" y="4175177"/>
            <a:ext cx="3561421" cy="1452282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/>
              <a:t>約</a:t>
            </a:r>
            <a:r>
              <a:rPr kumimoji="1" lang="en-US" altLang="ja-JP" sz="4800" b="1" dirty="0" smtClean="0">
                <a:solidFill>
                  <a:srgbClr val="FF0000"/>
                </a:solidFill>
              </a:rPr>
              <a:t>37</a:t>
            </a:r>
            <a:r>
              <a:rPr kumimoji="1" lang="ja-JP" altLang="en-US" sz="4400" dirty="0" smtClean="0"/>
              <a:t>％</a:t>
            </a:r>
            <a:endParaRPr kumimoji="1" lang="ja-JP" altLang="en-US" sz="4400" dirty="0"/>
          </a:p>
        </p:txBody>
      </p:sp>
      <p:sp>
        <p:nvSpPr>
          <p:cNvPr id="49" name="右矢印 48"/>
          <p:cNvSpPr/>
          <p:nvPr/>
        </p:nvSpPr>
        <p:spPr>
          <a:xfrm>
            <a:off x="4425636" y="2484936"/>
            <a:ext cx="530614" cy="7602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030941" y="54983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grpSp>
        <p:nvGrpSpPr>
          <p:cNvPr id="31" name="図形グループ 30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33" name="右矢印吹き出し 32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35" name="右矢印吹き出し 34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36" name="右矢印吹き出し 35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37" name="右矢印吹き出し 36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38" name="右矢印吹き出し 37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  <p:sp>
        <p:nvSpPr>
          <p:cNvPr id="8" name="角丸四角形 7"/>
          <p:cNvSpPr/>
          <p:nvPr/>
        </p:nvSpPr>
        <p:spPr>
          <a:xfrm>
            <a:off x="4468965" y="5692589"/>
            <a:ext cx="4187953" cy="1028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「利用する」と言っていても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本当に利用するとは限らない</a:t>
            </a:r>
            <a:endParaRPr kumimoji="1" lang="ja-JP" altLang="en-US" sz="2400" dirty="0"/>
          </a:p>
        </p:txBody>
      </p:sp>
      <p:graphicFrame>
        <p:nvGraphicFramePr>
          <p:cNvPr id="41" name="グラフ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791438"/>
              </p:ext>
            </p:extLst>
          </p:nvPr>
        </p:nvGraphicFramePr>
        <p:xfrm>
          <a:off x="0" y="28842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298824" y="3264642"/>
            <a:ext cx="2195012" cy="164511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カギ線コネクタ 33"/>
          <p:cNvCxnSpPr/>
          <p:nvPr/>
        </p:nvCxnSpPr>
        <p:spPr>
          <a:xfrm rot="16200000" flipH="1">
            <a:off x="609645" y="5002348"/>
            <a:ext cx="932238" cy="806823"/>
          </a:xfrm>
          <a:prstGeom prst="bentConnector3">
            <a:avLst>
              <a:gd name="adj1" fmla="val 96479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229489" y="3761106"/>
            <a:ext cx="859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利用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したい</a:t>
            </a:r>
            <a:endParaRPr kumimoji="1" lang="ja-JP" altLang="en-US" sz="2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69892" y="3761106"/>
            <a:ext cx="1544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なるべく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 smtClean="0"/>
              <a:t>利用したい</a:t>
            </a:r>
            <a:endParaRPr kumimoji="1" lang="ja-JP" altLang="en-US" sz="2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89249" y="3760387"/>
            <a:ext cx="1402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あまり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 smtClean="0"/>
              <a:t>利用しない</a:t>
            </a:r>
            <a:endParaRPr kumimoji="1" lang="ja-JP" altLang="en-US" sz="2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39105" y="3760387"/>
            <a:ext cx="854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利用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しない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9210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47" grpId="0" animBg="1"/>
      <p:bldP spid="49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04684"/>
            <a:ext cx="8229600" cy="732683"/>
          </a:xfrm>
        </p:spPr>
        <p:txBody>
          <a:bodyPr/>
          <a:lstStyle/>
          <a:p>
            <a:pPr algn="l"/>
            <a:r>
              <a:rPr kumimoji="1" lang="en-US" altLang="ja-JP" dirty="0" smtClean="0"/>
              <a:t>  </a:t>
            </a:r>
            <a:r>
              <a:rPr kumimoji="1" lang="ja-JP" altLang="en-US" dirty="0" smtClean="0"/>
              <a:t>買い物しようと街まで・・・</a:t>
            </a:r>
            <a:endParaRPr kumimoji="1" lang="ja-JP" altLang="en-US" dirty="0"/>
          </a:p>
        </p:txBody>
      </p:sp>
      <p:pic>
        <p:nvPicPr>
          <p:cNvPr id="5" name="saza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255" y="6538912"/>
            <a:ext cx="145473" cy="145473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3071808" y="1537368"/>
            <a:ext cx="2811755" cy="4010451"/>
            <a:chOff x="5639159" y="1753041"/>
            <a:chExt cx="2428805" cy="3776792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8F7F3"/>
                </a:clrFrom>
                <a:clrTo>
                  <a:srgbClr val="F8F7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159" y="1753041"/>
              <a:ext cx="2428805" cy="3776792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 rot="1394434">
              <a:off x="6626329" y="2389406"/>
              <a:ext cx="984167" cy="1282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タイトル 1"/>
          <p:cNvSpPr txBox="1">
            <a:spLocks/>
          </p:cNvSpPr>
          <p:nvPr/>
        </p:nvSpPr>
        <p:spPr>
          <a:xfrm>
            <a:off x="959720" y="5449232"/>
            <a:ext cx="7222136" cy="7326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kumimoji="1" sz="4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dirty="0" smtClean="0"/>
              <a:t>出かけたら・・・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54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730"/>
    </mc:Choice>
    <mc:Fallback xmlns="">
      <p:transition xmlns:p14="http://schemas.microsoft.com/office/powerpoint/2010/main" spd="slow" advClick="0" advTm="1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8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199" y="141111"/>
            <a:ext cx="4458448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アンケート調査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-(2)</a:t>
            </a:r>
            <a:r>
              <a:rPr lang="ja-JP" altLang="en-US" sz="2400" dirty="0" smtClean="0"/>
              <a:t>買い物支援の実現について</a:t>
            </a:r>
            <a:r>
              <a:rPr lang="en-US" altLang="ja-JP" sz="2400" dirty="0" smtClean="0"/>
              <a:t>-</a:t>
            </a:r>
            <a:endParaRPr kumimoji="1" lang="en-US" altLang="ja-JP" sz="24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200" y="1971412"/>
            <a:ext cx="8313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accent2"/>
                </a:solidFill>
              </a:rPr>
              <a:t>自宅から楽に歩いて行ける</a:t>
            </a:r>
            <a:r>
              <a:rPr lang="ja-JP" altLang="en-US" sz="2800" dirty="0" smtClean="0"/>
              <a:t>場所に</a:t>
            </a:r>
            <a:endParaRPr lang="en-US" altLang="ja-JP" sz="2800" dirty="0" smtClean="0"/>
          </a:p>
          <a:p>
            <a:r>
              <a:rPr lang="ja-JP" altLang="en-US" sz="2800" dirty="0" smtClean="0"/>
              <a:t>空き家を利用した</a:t>
            </a:r>
            <a:r>
              <a:rPr lang="ja-JP" altLang="en-US" sz="2800" dirty="0" smtClean="0">
                <a:solidFill>
                  <a:srgbClr val="FF0000"/>
                </a:solidFill>
              </a:rPr>
              <a:t>店舗</a:t>
            </a:r>
            <a:r>
              <a:rPr lang="ja-JP" altLang="en-US" sz="2800" dirty="0" smtClean="0"/>
              <a:t>ができた場合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n=153</a:t>
            </a:r>
            <a:r>
              <a:rPr lang="ja-JP" altLang="en-US" sz="2400" dirty="0" smtClean="0"/>
              <a:t>）</a:t>
            </a:r>
            <a:endParaRPr kumimoji="1" lang="ja-JP" altLang="en-US" sz="2400" dirty="0"/>
          </a:p>
        </p:txBody>
      </p:sp>
      <p:grpSp>
        <p:nvGrpSpPr>
          <p:cNvPr id="21" name="図形グループ 20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6" name="右矢印吹き出し 25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28" name="右矢印吹き出し 27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29" name="右矢印吹き出し 28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30" name="右矢印吹き出し 29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31" name="右矢印吹き出し 30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1566583" y="2859335"/>
            <a:ext cx="6010835" cy="3191832"/>
            <a:chOff x="-2693895" y="2241733"/>
            <a:chExt cx="6553200" cy="3943350"/>
          </a:xfrm>
        </p:grpSpPr>
        <p:graphicFrame>
          <p:nvGraphicFramePr>
            <p:cNvPr id="33" name="グラフ 3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51720151"/>
                </p:ext>
              </p:extLst>
            </p:nvPr>
          </p:nvGraphicFramePr>
          <p:xfrm>
            <a:off x="-2693895" y="2241733"/>
            <a:ext cx="6553200" cy="39433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テキスト ボックス 1"/>
            <p:cNvSpPr txBox="1"/>
            <p:nvPr/>
          </p:nvSpPr>
          <p:spPr>
            <a:xfrm>
              <a:off x="-588317" y="3803730"/>
              <a:ext cx="2043345" cy="874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たまに利用する</a:t>
              </a:r>
              <a:endParaRPr kumimoji="1" lang="en-US" altLang="ja-JP" sz="2000" dirty="0" smtClean="0"/>
            </a:p>
            <a:p>
              <a:pPr algn="ctr"/>
              <a:r>
                <a:rPr lang="en-US" altLang="ja-JP" sz="2000" dirty="0" smtClean="0"/>
                <a:t>57%</a:t>
              </a:r>
              <a:endParaRPr kumimoji="1" lang="ja-JP" altLang="en-US" sz="2000" dirty="0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-2415603" y="3566506"/>
              <a:ext cx="1270887" cy="1254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よく</a:t>
              </a:r>
              <a:endParaRPr kumimoji="1" lang="en-US" altLang="ja-JP" sz="2000" dirty="0" smtClean="0"/>
            </a:p>
            <a:p>
              <a:pPr algn="ctr"/>
              <a:r>
                <a:rPr kumimoji="1" lang="ja-JP" altLang="en-US" sz="2000" dirty="0" smtClean="0"/>
                <a:t>利用する</a:t>
              </a:r>
              <a:endParaRPr kumimoji="1" lang="en-US" altLang="ja-JP" sz="2000" dirty="0" smtClean="0"/>
            </a:p>
            <a:p>
              <a:pPr algn="ctr"/>
              <a:r>
                <a:rPr lang="en-US" altLang="ja-JP" sz="2000" dirty="0" smtClean="0"/>
                <a:t>19%</a:t>
              </a: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5636647" y="2878413"/>
            <a:ext cx="2594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あまり</a:t>
            </a:r>
            <a:r>
              <a:rPr kumimoji="1" lang="ja-JP" altLang="en-US" sz="2000" dirty="0" smtClean="0"/>
              <a:t>利用しない </a:t>
            </a:r>
            <a:r>
              <a:rPr kumimoji="1" lang="en-US" altLang="ja-JP" sz="2000" dirty="0" smtClean="0"/>
              <a:t>11%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29771" y="3299921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まったく利用しない</a:t>
            </a:r>
            <a:endParaRPr kumimoji="1" lang="en-US" altLang="ja-JP" sz="2000" dirty="0" smtClean="0"/>
          </a:p>
          <a:p>
            <a:pPr algn="ctr"/>
            <a:r>
              <a:rPr lang="en-US" altLang="ja-JP" sz="2000" dirty="0" smtClean="0"/>
              <a:t>2%</a:t>
            </a:r>
            <a:endParaRPr kumimoji="1" lang="ja-JP" altLang="en-US" sz="2000" dirty="0"/>
          </a:p>
        </p:txBody>
      </p:sp>
      <p:cxnSp>
        <p:nvCxnSpPr>
          <p:cNvPr id="27" name="直線コネクタ 26"/>
          <p:cNvCxnSpPr/>
          <p:nvPr/>
        </p:nvCxnSpPr>
        <p:spPr>
          <a:xfrm flipH="1">
            <a:off x="6125883" y="3218757"/>
            <a:ext cx="113553" cy="6211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6508376" y="3544799"/>
            <a:ext cx="451277" cy="540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604588" y="4285578"/>
            <a:ext cx="1377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わからない</a:t>
            </a:r>
            <a:endParaRPr lang="en-US" altLang="ja-JP" sz="2000" dirty="0" smtClean="0"/>
          </a:p>
          <a:p>
            <a:pPr algn="ctr"/>
            <a:r>
              <a:rPr kumimoji="1" lang="en-US" altLang="ja-JP" sz="2000" dirty="0" smtClean="0"/>
              <a:t>11%</a:t>
            </a:r>
            <a:endParaRPr kumimoji="1" lang="ja-JP" altLang="en-US" sz="2000" dirty="0"/>
          </a:p>
        </p:txBody>
      </p:sp>
      <p:sp>
        <p:nvSpPr>
          <p:cNvPr id="36" name="正方形/長方形 35"/>
          <p:cNvSpPr/>
          <p:nvPr/>
        </p:nvSpPr>
        <p:spPr>
          <a:xfrm>
            <a:off x="1848658" y="3218151"/>
            <a:ext cx="4040632" cy="21009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カギ線コネクタ 36"/>
          <p:cNvCxnSpPr/>
          <p:nvPr/>
        </p:nvCxnSpPr>
        <p:spPr>
          <a:xfrm rot="16200000" flipH="1">
            <a:off x="2133205" y="5525634"/>
            <a:ext cx="1060824" cy="647658"/>
          </a:xfrm>
          <a:prstGeom prst="bentConnector3">
            <a:avLst>
              <a:gd name="adj1" fmla="val 100704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2957436" y="5976462"/>
            <a:ext cx="2453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全体の約</a:t>
            </a:r>
            <a:r>
              <a:rPr kumimoji="1" lang="en-US" altLang="ja-JP" sz="3600" dirty="0" smtClean="0">
                <a:solidFill>
                  <a:srgbClr val="FF0000"/>
                </a:solidFill>
              </a:rPr>
              <a:t>75</a:t>
            </a:r>
            <a:r>
              <a:rPr kumimoji="1" lang="en-US" altLang="ja-JP" sz="2800" dirty="0" smtClean="0"/>
              <a:t>%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57200" y="1448192"/>
            <a:ext cx="414728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提案「店をつくる」</a:t>
            </a:r>
            <a:r>
              <a:rPr lang="ja-JP" altLang="en-US" sz="2800" dirty="0" smtClean="0"/>
              <a:t>に</a:t>
            </a:r>
            <a:r>
              <a:rPr lang="ja-JP" altLang="en-US" sz="2800" dirty="0"/>
              <a:t>向</a:t>
            </a:r>
            <a:r>
              <a:rPr lang="ja-JP" altLang="en-US" sz="2800" dirty="0" smtClean="0"/>
              <a:t>けて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48931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457199" y="141111"/>
            <a:ext cx="4458448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アンケート調査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-(2)</a:t>
            </a:r>
            <a:r>
              <a:rPr lang="ja-JP" altLang="en-US" sz="2400" dirty="0" smtClean="0"/>
              <a:t>買い物支援の実現について</a:t>
            </a:r>
            <a:r>
              <a:rPr lang="en-US" altLang="ja-JP" sz="2400" dirty="0" smtClean="0"/>
              <a:t>-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31</a:t>
            </a:fld>
            <a:endParaRPr kumimoji="1" lang="ja-JP" altLang="en-US"/>
          </a:p>
        </p:txBody>
      </p:sp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017622"/>
              </p:ext>
            </p:extLst>
          </p:nvPr>
        </p:nvGraphicFramePr>
        <p:xfrm>
          <a:off x="395536" y="1923734"/>
          <a:ext cx="4032448" cy="38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41864" y="1261063"/>
            <a:ext cx="43925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買い物支援サービスの利用状況</a:t>
            </a:r>
            <a:endParaRPr kumimoji="1" lang="en-US" altLang="ja-JP" sz="2400" dirty="0" smtClean="0"/>
          </a:p>
          <a:p>
            <a:r>
              <a:rPr lang="en-US" altLang="ja-JP" sz="2000" dirty="0" smtClean="0"/>
              <a:t>(n=150)</a:t>
            </a:r>
            <a:endParaRPr kumimoji="1" lang="ja-JP" altLang="en-US" sz="2400" dirty="0"/>
          </a:p>
        </p:txBody>
      </p:sp>
      <p:sp>
        <p:nvSpPr>
          <p:cNvPr id="3" name="正方形/長方形 2"/>
          <p:cNvSpPr/>
          <p:nvPr/>
        </p:nvSpPr>
        <p:spPr>
          <a:xfrm>
            <a:off x="2699792" y="1913871"/>
            <a:ext cx="792088" cy="392806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4288118" y="1792941"/>
            <a:ext cx="4746245" cy="3842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1" name="グラフ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0068891"/>
              </p:ext>
            </p:extLst>
          </p:nvPr>
        </p:nvGraphicFramePr>
        <p:xfrm>
          <a:off x="5437907" y="3102666"/>
          <a:ext cx="4288798" cy="3355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テキスト ボックス 21"/>
          <p:cNvSpPr txBox="1"/>
          <p:nvPr/>
        </p:nvSpPr>
        <p:spPr>
          <a:xfrm>
            <a:off x="4534413" y="1798849"/>
            <a:ext cx="449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サービスを利用したことが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無い</a:t>
            </a:r>
            <a:r>
              <a:rPr kumimoji="1" lang="ja-JP" altLang="en-US" sz="2400" dirty="0" smtClean="0"/>
              <a:t>理由</a:t>
            </a:r>
            <a:r>
              <a:rPr kumimoji="1" lang="ja-JP" altLang="en-US" sz="2000" dirty="0" smtClean="0"/>
              <a:t>（</a:t>
            </a:r>
            <a:r>
              <a:rPr kumimoji="1" lang="en-US" altLang="ja-JP" sz="2000" dirty="0" smtClean="0"/>
              <a:t>n=75</a:t>
            </a:r>
            <a:r>
              <a:rPr kumimoji="1" lang="ja-JP" altLang="en-US" sz="2000" dirty="0" smtClean="0"/>
              <a:t>）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1864" y="6038493"/>
            <a:ext cx="3791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000" u="sng" dirty="0" smtClean="0">
                <a:solidFill>
                  <a:srgbClr val="FF0000"/>
                </a:solidFill>
              </a:rPr>
              <a:t>全体のうちの半分も！</a:t>
            </a:r>
            <a:endParaRPr kumimoji="1" lang="ja-JP" altLang="en-US" sz="3000" u="sng" dirty="0">
              <a:solidFill>
                <a:srgbClr val="FF0000"/>
              </a:solidFill>
            </a:endParaRPr>
          </a:p>
        </p:txBody>
      </p:sp>
      <p:sp>
        <p:nvSpPr>
          <p:cNvPr id="14" name="下矢印 13"/>
          <p:cNvSpPr/>
          <p:nvPr/>
        </p:nvSpPr>
        <p:spPr>
          <a:xfrm>
            <a:off x="2815708" y="5711158"/>
            <a:ext cx="484632" cy="436897"/>
          </a:xfrm>
          <a:prstGeom prst="down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3330222" y="2166471"/>
            <a:ext cx="1681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112884" y="165058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※</a:t>
            </a:r>
            <a:r>
              <a:rPr kumimoji="1" lang="ja-JP" altLang="en-US" dirty="0" smtClean="0"/>
              <a:t>複数回答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6948" y="3733384"/>
            <a:ext cx="20328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200" dirty="0" smtClean="0">
                <a:solidFill>
                  <a:srgbClr val="FF0000"/>
                </a:solidFill>
              </a:rPr>
              <a:t>現状、買い物に</a:t>
            </a:r>
            <a:endParaRPr kumimoji="1" lang="en-US" altLang="ja-JP" sz="2200" dirty="0" smtClean="0">
              <a:solidFill>
                <a:srgbClr val="FF0000"/>
              </a:solidFill>
            </a:endParaRPr>
          </a:p>
          <a:p>
            <a:r>
              <a:rPr kumimoji="1" lang="ja-JP" altLang="en-US" sz="2200" dirty="0" smtClean="0">
                <a:solidFill>
                  <a:srgbClr val="FF0000"/>
                </a:solidFill>
              </a:rPr>
              <a:t>不便していない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88118" y="304890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利用の仕方が</a:t>
            </a:r>
            <a:endParaRPr kumimoji="1" lang="en-US" altLang="ja-JP" sz="2000" dirty="0" smtClean="0"/>
          </a:p>
          <a:p>
            <a:r>
              <a:rPr lang="ja-JP" altLang="ja-JP" sz="2000" dirty="0"/>
              <a:t>　</a:t>
            </a:r>
            <a:r>
              <a:rPr kumimoji="1" lang="ja-JP" altLang="en-US" sz="2000" dirty="0" smtClean="0"/>
              <a:t>わからない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32127" y="2656227"/>
            <a:ext cx="3522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サービスの存在</a:t>
            </a:r>
            <a:r>
              <a:rPr lang="ja-JP" altLang="en-US" sz="2000" dirty="0" smtClean="0"/>
              <a:t>を知らなかった</a:t>
            </a:r>
            <a:endParaRPr kumimoji="1" lang="ja-JP" altLang="en-US" sz="2000" dirty="0"/>
          </a:p>
        </p:txBody>
      </p:sp>
      <p:cxnSp>
        <p:nvCxnSpPr>
          <p:cNvPr id="40" name="直線コネクタ 39"/>
          <p:cNvCxnSpPr/>
          <p:nvPr/>
        </p:nvCxnSpPr>
        <p:spPr>
          <a:xfrm flipH="1">
            <a:off x="6011667" y="2974195"/>
            <a:ext cx="233745" cy="5201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7633200" y="3094218"/>
            <a:ext cx="934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その他</a:t>
            </a:r>
            <a:endParaRPr kumimoji="1" lang="ja-JP" altLang="en-US" sz="2000" dirty="0"/>
          </a:p>
        </p:txBody>
      </p:sp>
      <p:cxnSp>
        <p:nvCxnSpPr>
          <p:cNvPr id="46" name="直線コネクタ 45"/>
          <p:cNvCxnSpPr/>
          <p:nvPr/>
        </p:nvCxnSpPr>
        <p:spPr>
          <a:xfrm flipH="1">
            <a:off x="6463552" y="3324155"/>
            <a:ext cx="1199530" cy="4092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9" name="図形グループ 28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30" name="右矢印吹き出し 29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31" name="右矢印吹き出し 30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32" name="右矢印吹き出し 31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33" name="右矢印吹き出し 32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34" name="右矢印吹き出し 33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  <p:sp>
        <p:nvSpPr>
          <p:cNvPr id="28" name="雲 27"/>
          <p:cNvSpPr/>
          <p:nvPr/>
        </p:nvSpPr>
        <p:spPr>
          <a:xfrm>
            <a:off x="4315865" y="5709791"/>
            <a:ext cx="4350699" cy="10919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676645" y="5831656"/>
            <a:ext cx="3594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店をつくっても本当に利用</a:t>
            </a:r>
            <a:r>
              <a:rPr lang="ja-JP" altLang="en-US" sz="2400" dirty="0" smtClean="0"/>
              <a:t>してくれ</a:t>
            </a:r>
            <a:r>
              <a:rPr kumimoji="1" lang="ja-JP" altLang="en-US" sz="2400" dirty="0" smtClean="0"/>
              <a:t>るのか？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706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アンケート調査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</a:t>
            </a:r>
            <a:r>
              <a:rPr lang="ja-JP" altLang="en-US" sz="2400" dirty="0" smtClean="0"/>
              <a:t>まとめ</a:t>
            </a:r>
            <a:r>
              <a:rPr lang="en-US" altLang="ja-JP" sz="2400" dirty="0" smtClean="0"/>
              <a:t>-</a:t>
            </a:r>
            <a:endParaRPr kumimoji="1" lang="en-US" altLang="ja-JP" sz="2400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487082" y="1627344"/>
            <a:ext cx="136815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u="sng" dirty="0" smtClean="0">
                <a:solidFill>
                  <a:schemeClr val="tx1"/>
                </a:solidFill>
              </a:rPr>
              <a:t>現実</a:t>
            </a:r>
            <a:endParaRPr kumimoji="1" lang="ja-JP" altLang="en-US" sz="3600" u="sng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1917" y="1954805"/>
            <a:ext cx="8096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買い物に困る状況でなければ、</a:t>
            </a:r>
            <a:endParaRPr kumimoji="1" lang="en-US" altLang="ja-JP" sz="3200" dirty="0" smtClean="0"/>
          </a:p>
          <a:p>
            <a:pPr algn="ctr"/>
            <a:r>
              <a:rPr kumimoji="1" lang="ja-JP" altLang="en-US" sz="3200" dirty="0" smtClean="0"/>
              <a:t>買い物支援サービスは利用されない</a:t>
            </a:r>
            <a:endParaRPr kumimoji="1" lang="ja-JP" altLang="en-US" sz="3200" dirty="0"/>
          </a:p>
        </p:txBody>
      </p:sp>
      <p:sp>
        <p:nvSpPr>
          <p:cNvPr id="8" name="下矢印 7"/>
          <p:cNvSpPr/>
          <p:nvPr/>
        </p:nvSpPr>
        <p:spPr>
          <a:xfrm>
            <a:off x="3959932" y="3041060"/>
            <a:ext cx="1224136" cy="489204"/>
          </a:xfrm>
          <a:prstGeom prst="down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31917" y="3647218"/>
            <a:ext cx="8096172" cy="720080"/>
          </a:xfrm>
          <a:prstGeom prst="rect">
            <a:avLst/>
          </a:prstGeom>
          <a:ln w="57150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将来、買い物に困ることになるのは確実・・・</a:t>
            </a:r>
            <a:endParaRPr kumimoji="1" lang="ja-JP" altLang="en-US" sz="2800" dirty="0"/>
          </a:p>
        </p:txBody>
      </p:sp>
      <p:sp>
        <p:nvSpPr>
          <p:cNvPr id="11" name="下矢印 10"/>
          <p:cNvSpPr/>
          <p:nvPr/>
        </p:nvSpPr>
        <p:spPr>
          <a:xfrm>
            <a:off x="3959932" y="4514134"/>
            <a:ext cx="1224136" cy="489204"/>
          </a:xfrm>
          <a:prstGeom prst="down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571738" y="5150174"/>
            <a:ext cx="8056351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困って</a:t>
            </a:r>
            <a:r>
              <a:rPr lang="ja-JP" altLang="en-US" sz="3200" dirty="0" smtClean="0"/>
              <a:t>から考えていては遅いのでは？</a:t>
            </a:r>
            <a:endParaRPr kumimoji="1" lang="ja-JP" altLang="en-US" sz="3200" dirty="0"/>
          </a:p>
        </p:txBody>
      </p:sp>
      <p:sp>
        <p:nvSpPr>
          <p:cNvPr id="1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EB991226-00A6-6A4C-9009-AC518480FF08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  <p:grpSp>
        <p:nvGrpSpPr>
          <p:cNvPr id="21" name="図形グループ 20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2" name="右矢印吹き出し 21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23" name="右矢印吹き出し 22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24" name="右矢印吹き出し 23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5" name="右矢印吹き出し 24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6" name="右矢印吹き出し 25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22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経済産業省の「</a:t>
            </a:r>
            <a:r>
              <a:rPr lang="ja-JP" altLang="en-US" dirty="0" smtClean="0">
                <a:latin typeface="+mn-ea"/>
              </a:rPr>
              <a:t>３</a:t>
            </a:r>
            <a:r>
              <a:rPr lang="ja-JP" altLang="en-US" dirty="0" smtClean="0"/>
              <a:t>つの</a:t>
            </a:r>
            <a:r>
              <a:rPr lang="ja-JP" altLang="en-US" dirty="0"/>
              <a:t>支援</a:t>
            </a:r>
            <a:r>
              <a:rPr lang="ja-JP" altLang="en-US" dirty="0" smtClean="0"/>
              <a:t>」に加え、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sz="3000" dirty="0" smtClean="0">
                <a:solidFill>
                  <a:srgbClr val="FF0000"/>
                </a:solidFill>
                <a:latin typeface="+mn-ea"/>
              </a:rPr>
              <a:t>第４の支援</a:t>
            </a:r>
            <a:r>
              <a:rPr lang="en-US" altLang="ja-JP" sz="3000" dirty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sz="3000" dirty="0" smtClean="0">
                <a:solidFill>
                  <a:srgbClr val="FF0000"/>
                </a:solidFill>
                <a:latin typeface="+mn-ea"/>
              </a:rPr>
              <a:t>住民</a:t>
            </a:r>
            <a:r>
              <a:rPr lang="ja-JP" altLang="en-US" sz="3000" dirty="0">
                <a:solidFill>
                  <a:srgbClr val="FF0000"/>
                </a:solidFill>
                <a:latin typeface="+mn-ea"/>
              </a:rPr>
              <a:t>の</a:t>
            </a:r>
            <a:r>
              <a:rPr lang="ja-JP" altLang="en-US" sz="3000" u="sng" dirty="0">
                <a:solidFill>
                  <a:srgbClr val="FF0000"/>
                </a:solidFill>
                <a:latin typeface="+mn-ea"/>
              </a:rPr>
              <a:t>意識を</a:t>
            </a:r>
            <a:r>
              <a:rPr lang="ja-JP" altLang="en-US" sz="3000" u="sng" dirty="0" smtClean="0">
                <a:solidFill>
                  <a:srgbClr val="FF0000"/>
                </a:solidFill>
                <a:latin typeface="+mn-ea"/>
              </a:rPr>
              <a:t>変えよう</a:t>
            </a:r>
            <a:r>
              <a:rPr lang="en-US" altLang="ja-JP" sz="3000" u="sng" dirty="0" smtClean="0">
                <a:solidFill>
                  <a:srgbClr val="FF0000"/>
                </a:solidFill>
                <a:latin typeface="+mn-ea"/>
              </a:rPr>
              <a:t>】</a:t>
            </a:r>
            <a:endParaRPr kumimoji="1" lang="ja-JP" altLang="en-US" sz="3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提案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-④</a:t>
            </a:r>
            <a:r>
              <a:rPr lang="ja-JP" altLang="en-US" sz="2400" dirty="0" smtClean="0"/>
              <a:t>第</a:t>
            </a:r>
            <a:r>
              <a:rPr lang="en-US" altLang="ja-JP" sz="2400" dirty="0" smtClean="0"/>
              <a:t>4</a:t>
            </a:r>
            <a:r>
              <a:rPr lang="ja-JP" altLang="en-US" sz="2400" dirty="0" smtClean="0"/>
              <a:t>の支援</a:t>
            </a:r>
            <a:r>
              <a:rPr lang="en-US" altLang="ja-JP" sz="2400" dirty="0" smtClean="0"/>
              <a:t>-</a:t>
            </a:r>
            <a:endParaRPr kumimoji="1" lang="en-US" altLang="ja-JP" sz="2800" dirty="0" smtClean="0"/>
          </a:p>
        </p:txBody>
      </p:sp>
      <p:sp>
        <p:nvSpPr>
          <p:cNvPr id="7" name="角丸四角形 6"/>
          <p:cNvSpPr/>
          <p:nvPr/>
        </p:nvSpPr>
        <p:spPr>
          <a:xfrm>
            <a:off x="642471" y="4072941"/>
            <a:ext cx="2898588" cy="735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000" dirty="0" smtClean="0">
                <a:solidFill>
                  <a:srgbClr val="FF0000"/>
                </a:solidFill>
              </a:rPr>
              <a:t>行動を変える！</a:t>
            </a:r>
            <a:endParaRPr kumimoji="1" lang="ja-JP" altLang="en-US" sz="3000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3557235" y="4165877"/>
            <a:ext cx="5512060" cy="1882584"/>
            <a:chOff x="2153831" y="4975417"/>
            <a:chExt cx="5512060" cy="1882584"/>
          </a:xfrm>
        </p:grpSpPr>
        <p:sp>
          <p:nvSpPr>
            <p:cNvPr id="13" name="爆発 1 12"/>
            <p:cNvSpPr/>
            <p:nvPr/>
          </p:nvSpPr>
          <p:spPr>
            <a:xfrm>
              <a:off x="2153831" y="4975417"/>
              <a:ext cx="5512060" cy="1882584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452655" y="5381482"/>
              <a:ext cx="491713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rgbClr val="FF0000"/>
                  </a:solidFill>
                </a:rPr>
                <a:t>いまは大丈夫でも</a:t>
              </a:r>
              <a:endParaRPr kumimoji="1" lang="en-US" altLang="ja-JP" sz="2800" dirty="0" smtClean="0">
                <a:solidFill>
                  <a:srgbClr val="FF0000"/>
                </a:solidFill>
              </a:endParaRPr>
            </a:p>
            <a:p>
              <a:pPr algn="ctr"/>
              <a:r>
                <a:rPr kumimoji="1" lang="ja-JP" altLang="en-US" sz="2800" dirty="0" smtClean="0">
                  <a:solidFill>
                    <a:srgbClr val="FF0000"/>
                  </a:solidFill>
                </a:rPr>
                <a:t>将来</a:t>
              </a:r>
              <a:r>
                <a:rPr lang="ja-JP" altLang="en-US" sz="2800" dirty="0" smtClean="0">
                  <a:solidFill>
                    <a:srgbClr val="FF0000"/>
                  </a:solidFill>
                </a:rPr>
                <a:t>、あなたも</a:t>
              </a:r>
              <a:r>
                <a:rPr kumimoji="1" lang="ja-JP" altLang="en-US" sz="2800" dirty="0" smtClean="0">
                  <a:solidFill>
                    <a:srgbClr val="FF0000"/>
                  </a:solidFill>
                </a:rPr>
                <a:t>買い物弱者</a:t>
              </a:r>
              <a:r>
                <a:rPr lang="ja-JP" altLang="en-US" sz="2800" dirty="0" smtClean="0">
                  <a:solidFill>
                    <a:srgbClr val="FF0000"/>
                  </a:solidFill>
                </a:rPr>
                <a:t>！？</a:t>
              </a:r>
              <a:endParaRPr kumimoji="1" lang="ja-JP" alt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角丸四角形 14"/>
          <p:cNvSpPr/>
          <p:nvPr/>
        </p:nvSpPr>
        <p:spPr>
          <a:xfrm>
            <a:off x="911412" y="2850767"/>
            <a:ext cx="2360707" cy="735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意識を変える</a:t>
            </a:r>
            <a:endParaRPr kumimoji="1" lang="ja-JP" altLang="en-US" sz="2400" dirty="0"/>
          </a:p>
        </p:txBody>
      </p:sp>
      <p:sp>
        <p:nvSpPr>
          <p:cNvPr id="16" name="左カーブ矢印 15"/>
          <p:cNvSpPr/>
          <p:nvPr/>
        </p:nvSpPr>
        <p:spPr>
          <a:xfrm>
            <a:off x="3376706" y="3137647"/>
            <a:ext cx="865991" cy="1509059"/>
          </a:xfrm>
          <a:prstGeom prst="curvedLeftArrow">
            <a:avLst>
              <a:gd name="adj1" fmla="val 25000"/>
              <a:gd name="adj2" fmla="val 52059"/>
              <a:gd name="adj3" fmla="val 25000"/>
            </a:avLst>
          </a:prstGeom>
          <a:solidFill>
            <a:schemeClr val="bg2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57638" y="3601684"/>
            <a:ext cx="3468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映像媒体による</a:t>
            </a:r>
            <a:r>
              <a:rPr lang="ja-JP" altLang="en-US" sz="2400" dirty="0" smtClean="0">
                <a:solidFill>
                  <a:srgbClr val="FF6600"/>
                </a:solidFill>
              </a:rPr>
              <a:t>意識改革</a:t>
            </a:r>
            <a:endParaRPr lang="en-US" altLang="ja-JP" sz="2400" dirty="0" smtClean="0">
              <a:solidFill>
                <a:srgbClr val="FF66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74108" y="6273224"/>
            <a:ext cx="65990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u="sng" dirty="0" smtClean="0"/>
              <a:t>意識啓発</a:t>
            </a:r>
            <a:r>
              <a:rPr lang="ja-JP" altLang="en-US" sz="2800" u="sng" dirty="0" smtClean="0"/>
              <a:t>のための</a:t>
            </a:r>
            <a:r>
              <a:rPr kumimoji="1" lang="ja-JP" altLang="en-US" sz="3200" u="sng" dirty="0" smtClean="0"/>
              <a:t>動画</a:t>
            </a:r>
            <a:r>
              <a:rPr kumimoji="1" lang="ja-JP" altLang="en-US" sz="2800" u="sng" dirty="0" smtClean="0"/>
              <a:t>作成！</a:t>
            </a:r>
            <a:r>
              <a:rPr kumimoji="1" lang="en-US" altLang="ja-JP" sz="2000" dirty="0" smtClean="0"/>
              <a:t>→</a:t>
            </a:r>
            <a:r>
              <a:rPr kumimoji="1" lang="ja-JP" altLang="en-US" sz="2000" dirty="0" smtClean="0"/>
              <a:t>のちほど！</a:t>
            </a:r>
            <a:endParaRPr kumimoji="1" lang="ja-JP" altLang="en-US" sz="2000" dirty="0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8" name="右矢印吹き出し 27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29" name="右矢印吹き出し 28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30" name="右矢印吹き出し 29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31" name="右矢印吹き出し 30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32" name="右矢印吹き出し 31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690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4651248" y="3052491"/>
            <a:ext cx="4038600" cy="309039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sz="2200" dirty="0" smtClean="0">
                <a:latin typeface="+mn-ea"/>
              </a:rPr>
              <a:t>①</a:t>
            </a:r>
            <a:r>
              <a:rPr lang="ja-JP" altLang="en-US" sz="2200" dirty="0" smtClean="0">
                <a:latin typeface="+mn-ea"/>
              </a:rPr>
              <a:t>出かけやすくしよう</a:t>
            </a:r>
            <a:endParaRPr lang="en-US" altLang="ja-JP" sz="2200" dirty="0">
              <a:latin typeface="+mn-ea"/>
            </a:endParaRPr>
          </a:p>
          <a:p>
            <a:pPr marL="0" indent="0">
              <a:buNone/>
            </a:pPr>
            <a:r>
              <a:rPr lang="en-US" altLang="ja-JP" sz="2200" dirty="0" smtClean="0">
                <a:latin typeface="+mn-ea"/>
              </a:rPr>
              <a:t>②</a:t>
            </a:r>
            <a:r>
              <a:rPr lang="ja-JP" altLang="en-US" sz="2200" dirty="0" smtClean="0">
                <a:latin typeface="+mn-ea"/>
              </a:rPr>
              <a:t>商品</a:t>
            </a:r>
            <a:r>
              <a:rPr lang="ja-JP" altLang="en-US" sz="2200" dirty="0">
                <a:latin typeface="+mn-ea"/>
              </a:rPr>
              <a:t>を</a:t>
            </a:r>
            <a:r>
              <a:rPr lang="ja-JP" altLang="en-US" sz="2200" dirty="0" smtClean="0">
                <a:latin typeface="+mn-ea"/>
              </a:rPr>
              <a:t>届けよう</a:t>
            </a:r>
            <a:endParaRPr lang="en-US" altLang="ja-JP" sz="2200" dirty="0">
              <a:latin typeface="+mn-ea"/>
            </a:endParaRPr>
          </a:p>
          <a:p>
            <a:pPr marL="0" indent="0">
              <a:buNone/>
            </a:pPr>
            <a:r>
              <a:rPr lang="en-US" altLang="ja-JP" sz="2200" dirty="0" smtClean="0">
                <a:latin typeface="+mn-ea"/>
              </a:rPr>
              <a:t>③</a:t>
            </a:r>
            <a:r>
              <a:rPr lang="ja-JP" altLang="en-US" sz="2200" dirty="0" smtClean="0">
                <a:latin typeface="+mn-ea"/>
              </a:rPr>
              <a:t>店</a:t>
            </a:r>
            <a:r>
              <a:rPr lang="ja-JP" altLang="en-US" sz="2200" dirty="0">
                <a:latin typeface="+mn-ea"/>
              </a:rPr>
              <a:t>を</a:t>
            </a:r>
            <a:r>
              <a:rPr lang="ja-JP" altLang="en-US" sz="2200" dirty="0" smtClean="0">
                <a:latin typeface="+mn-ea"/>
              </a:rPr>
              <a:t>つくろう</a:t>
            </a:r>
            <a:endParaRPr lang="en-US" altLang="ja-JP" sz="2200" dirty="0">
              <a:latin typeface="+mn-ea"/>
            </a:endParaRPr>
          </a:p>
          <a:p>
            <a:pPr marL="0" indent="0">
              <a:buNone/>
            </a:pPr>
            <a:r>
              <a:rPr lang="en-US" altLang="ja-JP" sz="2200" dirty="0" smtClean="0">
                <a:solidFill>
                  <a:srgbClr val="FF0000"/>
                </a:solidFill>
                <a:latin typeface="+mn-ea"/>
              </a:rPr>
              <a:t>④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住民の</a:t>
            </a:r>
            <a:r>
              <a:rPr lang="ja-JP" altLang="en-US" u="sng" dirty="0" smtClean="0">
                <a:solidFill>
                  <a:srgbClr val="FF0000"/>
                </a:solidFill>
                <a:latin typeface="+mn-ea"/>
              </a:rPr>
              <a:t>意識を変えよう</a:t>
            </a:r>
            <a:endParaRPr lang="en-US" altLang="ja-JP" sz="2200" u="sng" dirty="0">
              <a:solidFill>
                <a:srgbClr val="FF0000"/>
              </a:solidFill>
              <a:latin typeface="+mn-ea"/>
            </a:endParaRPr>
          </a:p>
          <a:p>
            <a:pPr marL="0" indent="0">
              <a:buNone/>
            </a:pPr>
            <a:endParaRPr kumimoji="1" lang="ja-JP" altLang="en-US" sz="2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3"/>
          </p:nvPr>
        </p:nvSpPr>
        <p:spPr>
          <a:xfrm>
            <a:off x="457200" y="1316601"/>
            <a:ext cx="4041648" cy="4826281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まとめ</a:t>
            </a:r>
            <a:endParaRPr kumimoji="1" lang="en-US" altLang="ja-JP" sz="2800" dirty="0" smtClean="0"/>
          </a:p>
        </p:txBody>
      </p:sp>
      <p:sp>
        <p:nvSpPr>
          <p:cNvPr id="7" name="角丸四角形 6"/>
          <p:cNvSpPr/>
          <p:nvPr/>
        </p:nvSpPr>
        <p:spPr>
          <a:xfrm>
            <a:off x="452329" y="1391306"/>
            <a:ext cx="4041648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rgbClr val="FF0000"/>
                </a:solidFill>
              </a:rPr>
              <a:t>三位一体の協力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645152" y="1391306"/>
            <a:ext cx="4041648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FF0000"/>
                </a:solidFill>
              </a:rPr>
              <a:t>第４の支援策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2319788" y="3770174"/>
            <a:ext cx="2179060" cy="2179060"/>
            <a:chOff x="4354002" y="2384230"/>
            <a:chExt cx="3303782" cy="3303782"/>
          </a:xfrm>
          <a:solidFill>
            <a:schemeClr val="accent5">
              <a:lumMod val="40000"/>
              <a:lumOff val="60000"/>
              <a:alpha val="61000"/>
            </a:schemeClr>
          </a:solidFill>
        </p:grpSpPr>
        <p:sp>
          <p:nvSpPr>
            <p:cNvPr id="10" name="円/楕円 9"/>
            <p:cNvSpPr/>
            <p:nvPr/>
          </p:nvSpPr>
          <p:spPr>
            <a:xfrm>
              <a:off x="4354002" y="2384230"/>
              <a:ext cx="3303782" cy="3303782"/>
            </a:xfrm>
            <a:prstGeom prst="ellipse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1" name="円/楕円 6"/>
            <p:cNvSpPr/>
            <p:nvPr/>
          </p:nvSpPr>
          <p:spPr>
            <a:xfrm>
              <a:off x="4756338" y="3240846"/>
              <a:ext cx="2561141" cy="18170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79388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tabLst/>
              </a:pPr>
              <a:r>
                <a:rPr kumimoji="1" lang="ja-JP" altLang="en-US" sz="2800" kern="1200" dirty="0" smtClean="0">
                  <a:latin typeface="+mn-ea"/>
                  <a:cs typeface="メイリオ" pitchFamily="50" charset="-128"/>
                </a:rPr>
                <a:t>民間</a:t>
              </a:r>
            </a:p>
            <a:p>
              <a:pPr lvl="0" algn="ctr" defTabSz="179388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tabLst/>
              </a:pPr>
              <a:r>
                <a:rPr kumimoji="1" lang="ja-JP" altLang="en-US" sz="2200" kern="1200" dirty="0" smtClean="0">
                  <a:latin typeface="+mn-ea"/>
                  <a:cs typeface="メイリオ" pitchFamily="50" charset="-128"/>
                </a:rPr>
                <a:t>社会貢献活動</a:t>
              </a:r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382495" y="3757730"/>
            <a:ext cx="2161208" cy="2161208"/>
            <a:chOff x="1534597" y="2384230"/>
            <a:chExt cx="3303782" cy="3303782"/>
          </a:xfrm>
          <a:solidFill>
            <a:schemeClr val="accent4">
              <a:lumMod val="40000"/>
              <a:lumOff val="60000"/>
              <a:alpha val="79000"/>
            </a:schemeClr>
          </a:solidFill>
        </p:grpSpPr>
        <p:sp>
          <p:nvSpPr>
            <p:cNvPr id="13" name="円/楕円 12"/>
            <p:cNvSpPr/>
            <p:nvPr/>
          </p:nvSpPr>
          <p:spPr>
            <a:xfrm>
              <a:off x="1534597" y="2384230"/>
              <a:ext cx="3303782" cy="330378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円/楕円 8"/>
            <p:cNvSpPr/>
            <p:nvPr/>
          </p:nvSpPr>
          <p:spPr>
            <a:xfrm>
              <a:off x="1641350" y="3130954"/>
              <a:ext cx="3134164" cy="18170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ja-JP" altLang="en-US" sz="2800" kern="1200" dirty="0" smtClean="0">
                  <a:latin typeface="+mn-ea"/>
                  <a:cs typeface="メイリオ" pitchFamily="50" charset="-128"/>
                </a:rPr>
                <a:t>行政</a:t>
              </a:r>
              <a:endParaRPr kumimoji="1" lang="en-US" altLang="ja-JP" sz="3200" kern="1200" dirty="0" smtClean="0">
                <a:latin typeface="+mn-ea"/>
                <a:cs typeface="メイリオ" pitchFamily="50" charset="-128"/>
              </a:endParaRPr>
            </a:p>
            <a:p>
              <a:pPr algn="ctr">
                <a:lnSpc>
                  <a:spcPct val="120000"/>
                </a:lnSpc>
              </a:pPr>
              <a:r>
                <a:rPr lang="ja-JP" altLang="en-US" sz="2200" dirty="0" smtClean="0">
                  <a:latin typeface="+mn-ea"/>
                  <a:cs typeface="メイリオ" pitchFamily="50" charset="-128"/>
                </a:rPr>
                <a:t>買い物支援施策</a:t>
              </a:r>
              <a:endParaRPr lang="en-US" altLang="ja-JP" sz="2200" dirty="0">
                <a:latin typeface="+mn-ea"/>
                <a:cs typeface="メイリオ" pitchFamily="50" charset="-128"/>
              </a:endParaRPr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1342743" y="2392610"/>
            <a:ext cx="2270563" cy="2179060"/>
            <a:chOff x="2764683" y="20824"/>
            <a:chExt cx="3442513" cy="3303782"/>
          </a:xfrm>
          <a:solidFill>
            <a:schemeClr val="accent1">
              <a:lumMod val="60000"/>
              <a:lumOff val="40000"/>
              <a:alpha val="70000"/>
            </a:schemeClr>
          </a:solidFill>
        </p:grpSpPr>
        <p:sp>
          <p:nvSpPr>
            <p:cNvPr id="16" name="円/楕円 15"/>
            <p:cNvSpPr/>
            <p:nvPr/>
          </p:nvSpPr>
          <p:spPr>
            <a:xfrm>
              <a:off x="2859029" y="20824"/>
              <a:ext cx="3303782" cy="3303782"/>
            </a:xfrm>
            <a:prstGeom prst="ellipse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7" name="円/楕円 4"/>
            <p:cNvSpPr/>
            <p:nvPr/>
          </p:nvSpPr>
          <p:spPr>
            <a:xfrm>
              <a:off x="2764683" y="652325"/>
              <a:ext cx="3442513" cy="18982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ja-JP" altLang="en-US" sz="2800" kern="1200" dirty="0" smtClean="0">
                  <a:latin typeface="+mn-ea"/>
                  <a:cs typeface="メイリオ" pitchFamily="50" charset="-128"/>
                </a:rPr>
                <a:t>住民</a:t>
              </a:r>
            </a:p>
            <a:p>
              <a:pPr lvl="0" algn="ctr" defTabSz="14224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2200" dirty="0" smtClean="0">
                  <a:solidFill>
                    <a:srgbClr val="FF6600"/>
                  </a:solidFill>
                  <a:latin typeface="+mn-ea"/>
                  <a:cs typeface="メイリオ" pitchFamily="50" charset="-128"/>
                </a:rPr>
                <a:t>危機意識</a:t>
              </a:r>
              <a:r>
                <a:rPr lang="ja-JP" altLang="en-US" sz="2200" dirty="0" smtClean="0">
                  <a:latin typeface="+mn-ea"/>
                  <a:cs typeface="メイリオ" pitchFamily="50" charset="-128"/>
                </a:rPr>
                <a:t>を基に</a:t>
              </a:r>
              <a:endParaRPr lang="en-US" altLang="ja-JP" sz="2200" dirty="0" smtClean="0">
                <a:latin typeface="+mn-ea"/>
                <a:cs typeface="メイリオ" pitchFamily="50" charset="-128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2200" dirty="0" smtClean="0">
                  <a:solidFill>
                    <a:srgbClr val="FF0000"/>
                  </a:solidFill>
                  <a:latin typeface="+mn-ea"/>
                  <a:cs typeface="メイリオ" pitchFamily="50" charset="-128"/>
                </a:rPr>
                <a:t>自発的</a:t>
              </a:r>
              <a:r>
                <a:rPr lang="ja-JP" altLang="en-US" sz="2200" dirty="0" smtClean="0">
                  <a:latin typeface="+mn-ea"/>
                  <a:cs typeface="メイリオ" pitchFamily="50" charset="-128"/>
                </a:rPr>
                <a:t>な行動</a:t>
              </a:r>
              <a:endParaRPr lang="en-US" altLang="ja-JP" sz="2200" dirty="0">
                <a:latin typeface="+mn-ea"/>
                <a:cs typeface="メイリオ" pitchFamily="50" charset="-128"/>
              </a:endParaRPr>
            </a:p>
          </p:txBody>
        </p:sp>
      </p:grpSp>
      <p:sp>
        <p:nvSpPr>
          <p:cNvPr id="18" name="右中かっこ 17"/>
          <p:cNvSpPr/>
          <p:nvPr/>
        </p:nvSpPr>
        <p:spPr>
          <a:xfrm>
            <a:off x="7273367" y="3312647"/>
            <a:ext cx="469212" cy="84601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631608" y="3381193"/>
            <a:ext cx="1223412" cy="619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ja-JP" altLang="en-US" sz="2200" b="1" dirty="0" smtClean="0">
                <a:solidFill>
                  <a:srgbClr val="0000FF"/>
                </a:solidFill>
              </a:rPr>
              <a:t>ハード的</a:t>
            </a:r>
            <a:endParaRPr kumimoji="1" lang="en-US" altLang="ja-JP" sz="2200" b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ja-JP" altLang="en-US" sz="2000" dirty="0" smtClean="0"/>
              <a:t>支援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028391" y="4783693"/>
            <a:ext cx="18351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600" dirty="0" smtClean="0">
                <a:solidFill>
                  <a:srgbClr val="FF0000"/>
                </a:solidFill>
              </a:rPr>
              <a:t>ソフト的</a:t>
            </a:r>
            <a:r>
              <a:rPr kumimoji="1" lang="ja-JP" altLang="en-US" sz="2200" dirty="0" smtClean="0"/>
              <a:t>支援</a:t>
            </a:r>
            <a:endParaRPr kumimoji="1" lang="ja-JP" altLang="en-US" sz="2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48200" y="2291285"/>
            <a:ext cx="3147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+mn-ea"/>
              </a:rPr>
              <a:t>買い物弱者を応援</a:t>
            </a:r>
            <a:r>
              <a:rPr lang="ja-JP" altLang="en-US" sz="2400" dirty="0" smtClean="0">
                <a:latin typeface="+mn-ea"/>
              </a:rPr>
              <a:t>する</a:t>
            </a:r>
            <a:endParaRPr lang="en-US" altLang="ja-JP" sz="2400" dirty="0">
              <a:latin typeface="+mn-ea"/>
            </a:endParaRPr>
          </a:p>
          <a:p>
            <a:r>
              <a:rPr lang="en-US" altLang="ja-JP" sz="2400" dirty="0" smtClean="0">
                <a:latin typeface="+mn-ea"/>
              </a:rPr>
              <a:t>3</a:t>
            </a:r>
            <a:r>
              <a:rPr lang="ja-JP" altLang="en-US" sz="2400" dirty="0">
                <a:latin typeface="+mn-ea"/>
              </a:rPr>
              <a:t>つの</a:t>
            </a:r>
            <a:r>
              <a:rPr lang="ja-JP" altLang="en-US" sz="2400" dirty="0" smtClean="0">
                <a:latin typeface="+mn-ea"/>
              </a:rPr>
              <a:t>方法</a:t>
            </a:r>
            <a:endParaRPr lang="en-US" altLang="ja-JP" sz="2400" dirty="0">
              <a:latin typeface="+mn-e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57200" y="5891734"/>
            <a:ext cx="404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u="sng" dirty="0" smtClean="0">
                <a:solidFill>
                  <a:srgbClr val="FF0000"/>
                </a:solidFill>
              </a:rPr>
              <a:t>三つの支援策の実現には</a:t>
            </a:r>
            <a:endParaRPr lang="en-US" altLang="ja-JP" sz="2400" u="sng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2400" u="sng" dirty="0" smtClean="0">
                <a:solidFill>
                  <a:srgbClr val="FF0000"/>
                </a:solidFill>
              </a:rPr>
              <a:t>三位一体の協力が必要？</a:t>
            </a:r>
            <a:endParaRPr kumimoji="1" lang="ja-JP" altLang="en-US" sz="2400" u="sng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648200" y="5949234"/>
            <a:ext cx="403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u="sng" dirty="0" smtClean="0">
                <a:solidFill>
                  <a:srgbClr val="FF0000"/>
                </a:solidFill>
              </a:rPr>
              <a:t>ハード的支援</a:t>
            </a:r>
            <a:r>
              <a:rPr kumimoji="1" lang="en-US" altLang="ja-JP" sz="2600" u="sng" dirty="0" smtClean="0">
                <a:solidFill>
                  <a:srgbClr val="FF0000"/>
                </a:solidFill>
              </a:rPr>
              <a:t>+</a:t>
            </a:r>
            <a:r>
              <a:rPr kumimoji="1" lang="ja-JP" altLang="en-US" sz="2600" u="sng" dirty="0" smtClean="0">
                <a:solidFill>
                  <a:srgbClr val="FF0000"/>
                </a:solidFill>
              </a:rPr>
              <a:t>ソフト的支援</a:t>
            </a:r>
            <a:endParaRPr kumimoji="1" lang="ja-JP" altLang="en-US" sz="2600" u="sng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988352" y="6580445"/>
            <a:ext cx="3698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000" dirty="0"/>
              <a:t>出典：経済産業省「買い物弱者応援マニュアル</a:t>
            </a:r>
            <a:r>
              <a:rPr lang="en-US" altLang="ja-JP" sz="1000" dirty="0"/>
              <a:t>ver2.0</a:t>
            </a:r>
            <a:r>
              <a:rPr lang="ja-JP" altLang="en-US" sz="1000" dirty="0"/>
              <a:t>」</a:t>
            </a:r>
            <a:r>
              <a:rPr lang="en-US" altLang="ja-JP" sz="1000" dirty="0">
                <a:latin typeface="ＭＳ Ｐゴシック"/>
              </a:rPr>
              <a:t>(</a:t>
            </a:r>
            <a:r>
              <a:rPr lang="ja-JP" altLang="en-US" sz="1000" dirty="0">
                <a:latin typeface="ＭＳ Ｐゴシック"/>
              </a:rPr>
              <a:t>平成</a:t>
            </a:r>
            <a:r>
              <a:rPr lang="en-US" altLang="ja-JP" sz="1000" dirty="0">
                <a:latin typeface="ＭＳ Ｐゴシック"/>
              </a:rPr>
              <a:t>23</a:t>
            </a:r>
            <a:r>
              <a:rPr lang="ja-JP" altLang="en-US" sz="1000" dirty="0">
                <a:latin typeface="ＭＳ Ｐゴシック"/>
              </a:rPr>
              <a:t>年</a:t>
            </a:r>
            <a:r>
              <a:rPr lang="en-US" altLang="ja-JP" sz="1000" dirty="0" smtClean="0">
                <a:latin typeface="ＭＳ Ｐゴシック"/>
              </a:rPr>
              <a:t>)</a:t>
            </a:r>
            <a:endParaRPr lang="en-US" altLang="ja-JP" sz="1000" dirty="0" smtClean="0"/>
          </a:p>
        </p:txBody>
      </p:sp>
      <p:cxnSp>
        <p:nvCxnSpPr>
          <p:cNvPr id="28" name="カギ線コネクタ 27"/>
          <p:cNvCxnSpPr>
            <a:endCxn id="23" idx="1"/>
          </p:cNvCxnSpPr>
          <p:nvPr/>
        </p:nvCxnSpPr>
        <p:spPr>
          <a:xfrm>
            <a:off x="6290235" y="4783693"/>
            <a:ext cx="738156" cy="246222"/>
          </a:xfrm>
          <a:prstGeom prst="bentConnector3">
            <a:avLst>
              <a:gd name="adj1" fmla="val -603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図形グループ 25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7" name="右矢印吹き出し 26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31" name="右矢印吹き出し 30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32" name="右矢印吹き出し 31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33" name="右矢印吹き出し 32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36" name="右矢印吹き出し 35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599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8" grpId="0" animBg="1"/>
      <p:bldP spid="19" grpId="0"/>
      <p:bldP spid="23" grpId="0"/>
      <p:bldP spid="29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1475" y="1314450"/>
            <a:ext cx="8401050" cy="5543550"/>
          </a:xfrm>
        </p:spPr>
        <p:txBody>
          <a:bodyPr>
            <a:normAutofit/>
          </a:bodyPr>
          <a:lstStyle/>
          <a:p>
            <a:pPr lvl="0"/>
            <a:r>
              <a:rPr lang="ja-JP" altLang="en-US" dirty="0">
                <a:latin typeface="+mn-ea"/>
              </a:rPr>
              <a:t>経済産業省「買い物対策支援について」</a:t>
            </a:r>
          </a:p>
          <a:p>
            <a:pPr marL="0" lvl="0" indent="0">
              <a:buNone/>
            </a:pPr>
            <a:r>
              <a:rPr lang="en-US" altLang="ja-JP" sz="1200" dirty="0" smtClean="0">
                <a:latin typeface="+mn-ea"/>
              </a:rPr>
              <a:t>	</a:t>
            </a:r>
            <a:r>
              <a:rPr lang="en-US" altLang="ja-JP" sz="1400" dirty="0" smtClean="0">
                <a:latin typeface="+mn-ea"/>
              </a:rPr>
              <a:t>http</a:t>
            </a:r>
            <a:r>
              <a:rPr lang="en-US" altLang="ja-JP" sz="1400" dirty="0">
                <a:latin typeface="+mn-ea"/>
              </a:rPr>
              <a:t>://www.meti.go.jp/policy/economy/distribution/kaimonoshien2010.html (2014/</a:t>
            </a:r>
            <a:r>
              <a:rPr lang="ja-JP" altLang="en-US" sz="1400" dirty="0">
                <a:latin typeface="+mn-ea"/>
              </a:rPr>
              <a:t>アクセス</a:t>
            </a:r>
            <a:r>
              <a:rPr lang="en-US" altLang="ja-JP" sz="1400" dirty="0">
                <a:latin typeface="+mn-ea"/>
              </a:rPr>
              <a:t>)</a:t>
            </a:r>
          </a:p>
          <a:p>
            <a:pPr lvl="0"/>
            <a:r>
              <a:rPr lang="ja-JP" altLang="en-US" dirty="0">
                <a:latin typeface="+mn-ea"/>
              </a:rPr>
              <a:t>谷口守、森英高</a:t>
            </a:r>
            <a:r>
              <a:rPr lang="en-US" altLang="ja-JP" dirty="0">
                <a:latin typeface="+mn-ea"/>
              </a:rPr>
              <a:t>(2013)</a:t>
            </a:r>
            <a:r>
              <a:rPr lang="ja-JP" altLang="en-US" dirty="0">
                <a:latin typeface="+mn-ea"/>
              </a:rPr>
              <a:t>「被災地に見る移動販売の利用実態とその今後について」</a:t>
            </a:r>
            <a:r>
              <a:rPr lang="en-US" altLang="ja-JP" dirty="0">
                <a:latin typeface="+mn-ea"/>
              </a:rPr>
              <a:t>『</a:t>
            </a:r>
            <a:r>
              <a:rPr lang="ja-JP" altLang="en-US" dirty="0">
                <a:latin typeface="+mn-ea"/>
              </a:rPr>
              <a:t>第</a:t>
            </a:r>
            <a:r>
              <a:rPr lang="en-US" altLang="ja-JP" dirty="0">
                <a:latin typeface="+mn-ea"/>
              </a:rPr>
              <a:t>33</a:t>
            </a:r>
            <a:r>
              <a:rPr lang="ja-JP" altLang="en-US" dirty="0">
                <a:latin typeface="+mn-ea"/>
              </a:rPr>
              <a:t>回交通工学研究発表会論文集</a:t>
            </a:r>
            <a:r>
              <a:rPr lang="en-US" altLang="ja-JP" dirty="0">
                <a:latin typeface="+mn-ea"/>
              </a:rPr>
              <a:t>』No.45,pp.239-244.</a:t>
            </a:r>
            <a:r>
              <a:rPr lang="ja-JP" altLang="en-US" dirty="0">
                <a:latin typeface="+mn-ea"/>
              </a:rPr>
              <a:t>交通工学研究会</a:t>
            </a:r>
          </a:p>
          <a:p>
            <a:pPr lvl="0"/>
            <a:r>
              <a:rPr lang="ja-JP" altLang="en-US" dirty="0">
                <a:latin typeface="+mn-ea"/>
              </a:rPr>
              <a:t>内閣府「高齢社会白書</a:t>
            </a:r>
            <a:r>
              <a:rPr lang="ja-JP" altLang="en-US" dirty="0" smtClean="0">
                <a:latin typeface="+mn-ea"/>
              </a:rPr>
              <a:t>」</a:t>
            </a:r>
            <a:endParaRPr lang="en-US" altLang="ja-JP" dirty="0" smtClean="0">
              <a:latin typeface="+mn-ea"/>
            </a:endParaRPr>
          </a:p>
          <a:p>
            <a:pPr marL="0" lvl="0" indent="0">
              <a:buNone/>
            </a:pPr>
            <a:r>
              <a:rPr lang="en-US" altLang="ja-JP" sz="1100" dirty="0">
                <a:latin typeface="+mn-ea"/>
              </a:rPr>
              <a:t>	</a:t>
            </a:r>
            <a:r>
              <a:rPr lang="en-US" altLang="ja-JP" sz="1400" dirty="0" smtClean="0">
                <a:latin typeface="+mn-ea"/>
              </a:rPr>
              <a:t>http</a:t>
            </a:r>
            <a:r>
              <a:rPr lang="en-US" altLang="ja-JP" sz="1400" dirty="0">
                <a:latin typeface="+mn-ea"/>
              </a:rPr>
              <a:t>://www8.cao.go.jp/kourei/whitepaper/index-w.html(2014/</a:t>
            </a:r>
            <a:r>
              <a:rPr lang="ja-JP" altLang="en-US" sz="1400" dirty="0">
                <a:latin typeface="+mn-ea"/>
              </a:rPr>
              <a:t>アクセス</a:t>
            </a:r>
            <a:r>
              <a:rPr lang="en-US" altLang="ja-JP" sz="1400" dirty="0">
                <a:latin typeface="+mn-ea"/>
              </a:rPr>
              <a:t>)</a:t>
            </a:r>
          </a:p>
          <a:p>
            <a:pPr lvl="0"/>
            <a:r>
              <a:rPr lang="ja-JP" altLang="en-US" dirty="0">
                <a:latin typeface="+mn-ea"/>
              </a:rPr>
              <a:t>つくば市「統計つくば」</a:t>
            </a:r>
          </a:p>
          <a:p>
            <a:pPr marL="0" lvl="0" indent="0">
              <a:buNone/>
            </a:pPr>
            <a:r>
              <a:rPr lang="en-US" altLang="ja-JP" sz="1100" dirty="0" smtClean="0">
                <a:latin typeface="+mn-ea"/>
              </a:rPr>
              <a:t>	</a:t>
            </a:r>
            <a:r>
              <a:rPr lang="en-US" altLang="ja-JP" sz="1400" dirty="0" smtClean="0">
                <a:latin typeface="+mn-ea"/>
              </a:rPr>
              <a:t>http</a:t>
            </a:r>
            <a:r>
              <a:rPr lang="en-US" altLang="ja-JP" sz="1400" dirty="0">
                <a:latin typeface="+mn-ea"/>
              </a:rPr>
              <a:t>://www.city.tsukuba.ibaraki.jp/14278/14279/14412/010572.html</a:t>
            </a:r>
            <a:r>
              <a:rPr lang="ja-JP" altLang="en-US" sz="1400" dirty="0">
                <a:latin typeface="+mn-ea"/>
              </a:rPr>
              <a:t>　</a:t>
            </a:r>
            <a:r>
              <a:rPr lang="en-US" altLang="ja-JP" sz="1400" dirty="0">
                <a:latin typeface="+mn-ea"/>
              </a:rPr>
              <a:t>(2014/</a:t>
            </a:r>
            <a:r>
              <a:rPr lang="ja-JP" altLang="en-US" sz="1400" dirty="0">
                <a:latin typeface="+mn-ea"/>
              </a:rPr>
              <a:t>アクセス</a:t>
            </a:r>
            <a:r>
              <a:rPr lang="en-US" altLang="ja-JP" sz="1400" dirty="0">
                <a:latin typeface="+mn-ea"/>
              </a:rPr>
              <a:t>)</a:t>
            </a:r>
          </a:p>
          <a:p>
            <a:pPr lvl="0"/>
            <a:r>
              <a:rPr lang="ja-JP" altLang="en-US" dirty="0">
                <a:latin typeface="+mn-ea"/>
              </a:rPr>
              <a:t>つくば市「平成</a:t>
            </a:r>
            <a:r>
              <a:rPr lang="en-US" altLang="ja-JP" dirty="0">
                <a:latin typeface="+mn-ea"/>
              </a:rPr>
              <a:t>20</a:t>
            </a:r>
            <a:r>
              <a:rPr lang="ja-JP" altLang="en-US" dirty="0">
                <a:latin typeface="+mn-ea"/>
              </a:rPr>
              <a:t>年度　市民意識調査報告書」</a:t>
            </a:r>
          </a:p>
          <a:p>
            <a:pPr marL="0" lvl="0" indent="0">
              <a:buNone/>
            </a:pPr>
            <a:r>
              <a:rPr lang="en-US" altLang="ja-JP" sz="1100" dirty="0" smtClean="0">
                <a:latin typeface="+mn-ea"/>
              </a:rPr>
              <a:t>	</a:t>
            </a:r>
            <a:r>
              <a:rPr lang="en-US" altLang="ja-JP" sz="1400" dirty="0" smtClean="0">
                <a:latin typeface="+mn-ea"/>
              </a:rPr>
              <a:t>https</a:t>
            </a:r>
            <a:r>
              <a:rPr lang="en-US" altLang="ja-JP" sz="1400" dirty="0">
                <a:latin typeface="+mn-ea"/>
              </a:rPr>
              <a:t>://www.city.tsukuba.ibaraki.jp/14278/14279/5492/005497.html</a:t>
            </a:r>
            <a:r>
              <a:rPr lang="ja-JP" altLang="en-US" sz="1400" dirty="0">
                <a:latin typeface="+mn-ea"/>
              </a:rPr>
              <a:t>　</a:t>
            </a:r>
            <a:r>
              <a:rPr lang="en-US" altLang="ja-JP" sz="1400" dirty="0">
                <a:latin typeface="+mn-ea"/>
              </a:rPr>
              <a:t>(2014/</a:t>
            </a:r>
            <a:r>
              <a:rPr lang="ja-JP" altLang="en-US" sz="1400" dirty="0">
                <a:latin typeface="+mn-ea"/>
              </a:rPr>
              <a:t>アクセス</a:t>
            </a:r>
            <a:r>
              <a:rPr lang="en-US" altLang="ja-JP" sz="1400" dirty="0">
                <a:latin typeface="+mn-ea"/>
              </a:rPr>
              <a:t>)</a:t>
            </a:r>
          </a:p>
          <a:p>
            <a:pPr lvl="0"/>
            <a:r>
              <a:rPr lang="ja-JP" altLang="en-US" dirty="0">
                <a:latin typeface="+mn-ea"/>
              </a:rPr>
              <a:t>つくば市「空き家等の適正管理は所有者・管理者の責任です」</a:t>
            </a:r>
          </a:p>
          <a:p>
            <a:pPr marL="0" lvl="0" indent="0">
              <a:buNone/>
            </a:pPr>
            <a:r>
              <a:rPr lang="en-US" altLang="ja-JP" sz="1000" dirty="0" smtClean="0">
                <a:latin typeface="+mn-ea"/>
              </a:rPr>
              <a:t>	</a:t>
            </a:r>
            <a:r>
              <a:rPr lang="en-US" altLang="ja-JP" sz="1400" dirty="0" smtClean="0">
                <a:latin typeface="+mn-ea"/>
              </a:rPr>
              <a:t>https</a:t>
            </a:r>
            <a:r>
              <a:rPr lang="en-US" altLang="ja-JP" sz="1400" dirty="0">
                <a:latin typeface="+mn-ea"/>
              </a:rPr>
              <a:t>://www.city.tsukuba.ibaraki.jp/14211/14248/14913/014914.html</a:t>
            </a:r>
            <a:r>
              <a:rPr lang="ja-JP" altLang="en-US" sz="1400" dirty="0">
                <a:latin typeface="+mn-ea"/>
              </a:rPr>
              <a:t>　</a:t>
            </a:r>
            <a:r>
              <a:rPr lang="en-US" altLang="ja-JP" sz="1400" dirty="0">
                <a:latin typeface="+mn-ea"/>
              </a:rPr>
              <a:t>(2014/</a:t>
            </a:r>
            <a:r>
              <a:rPr lang="ja-JP" altLang="en-US" sz="1400" dirty="0">
                <a:latin typeface="+mn-ea"/>
              </a:rPr>
              <a:t>アクセス</a:t>
            </a:r>
            <a:r>
              <a:rPr lang="en-US" altLang="ja-JP" sz="1400" dirty="0">
                <a:latin typeface="+mn-ea"/>
              </a:rPr>
              <a:t>)</a:t>
            </a:r>
          </a:p>
          <a:p>
            <a:pPr lvl="0"/>
            <a:r>
              <a:rPr lang="ja-JP" altLang="en-US" dirty="0">
                <a:latin typeface="+mn-ea"/>
              </a:rPr>
              <a:t>茎崎町</a:t>
            </a:r>
            <a:r>
              <a:rPr lang="en-US" altLang="ja-JP" dirty="0">
                <a:latin typeface="+mn-ea"/>
              </a:rPr>
              <a:t>(1994)</a:t>
            </a:r>
            <a:r>
              <a:rPr lang="ja-JP" altLang="en-US" dirty="0">
                <a:latin typeface="+mn-ea"/>
              </a:rPr>
              <a:t>「茎崎町史」茎崎町史編さん委員会</a:t>
            </a:r>
          </a:p>
          <a:p>
            <a:pPr lvl="0"/>
            <a:endParaRPr lang="ja-JP" altLang="ja-JP" dirty="0"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/>
              <a:t>参考文献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9639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1" y="3013502"/>
            <a:ext cx="822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 smtClean="0"/>
              <a:t>それではご覧ください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3683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提案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-④</a:t>
            </a:r>
            <a:r>
              <a:rPr lang="ja-JP" altLang="en-US" sz="2400" dirty="0" smtClean="0"/>
              <a:t>第</a:t>
            </a:r>
            <a:r>
              <a:rPr lang="en-US" altLang="ja-JP" sz="2400" dirty="0" smtClean="0"/>
              <a:t>4</a:t>
            </a:r>
            <a:r>
              <a:rPr lang="ja-JP" altLang="en-US" sz="2400" dirty="0" smtClean="0"/>
              <a:t>の支援</a:t>
            </a:r>
            <a:r>
              <a:rPr lang="en-US" altLang="ja-JP" sz="2400" dirty="0" smtClean="0"/>
              <a:t>-</a:t>
            </a:r>
            <a:endParaRPr kumimoji="1" lang="en-US" altLang="ja-JP" sz="2800" dirty="0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mtClean="0"/>
              <a:t>動画　フードデザートを流す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0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2009618"/>
            <a:ext cx="8408892" cy="3854823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ja-JP" altLang="en-US" sz="2200" dirty="0">
                <a:latin typeface="+mn-ea"/>
              </a:rPr>
              <a:t>つくば市</a:t>
            </a:r>
            <a:r>
              <a:rPr lang="ja-JP" altLang="en-US" sz="2200" dirty="0" smtClean="0">
                <a:latin typeface="+mn-ea"/>
              </a:rPr>
              <a:t>役所</a:t>
            </a:r>
            <a:endParaRPr lang="en-US" altLang="ja-JP" sz="22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　経済部</a:t>
            </a:r>
            <a:r>
              <a:rPr lang="en-US" altLang="ja-JP" sz="2200" dirty="0" smtClean="0">
                <a:latin typeface="+mn-ea"/>
              </a:rPr>
              <a:t> </a:t>
            </a:r>
            <a:r>
              <a:rPr lang="ja-JP" altLang="en-US" sz="2200" dirty="0" smtClean="0">
                <a:latin typeface="+mn-ea"/>
              </a:rPr>
              <a:t>産業振興課　　　　　　</a:t>
            </a:r>
            <a:endParaRPr lang="en-US" altLang="ja-JP" sz="2200" dirty="0">
              <a:latin typeface="+mn-ea"/>
            </a:endParaRPr>
          </a:p>
          <a:p>
            <a:pPr marL="0" indent="0">
              <a:buNone/>
            </a:pPr>
            <a:r>
              <a:rPr lang="ja-JP" altLang="ja-JP" sz="2200" dirty="0" smtClean="0"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永田様</a:t>
            </a:r>
            <a:r>
              <a:rPr lang="ja-JP" altLang="en-US" sz="2000" dirty="0">
                <a:latin typeface="+mn-ea"/>
              </a:rPr>
              <a:t>、</a:t>
            </a:r>
            <a:r>
              <a:rPr lang="ja-JP" altLang="en-US" sz="2000" dirty="0" smtClean="0">
                <a:latin typeface="+mn-ea"/>
              </a:rPr>
              <a:t>矢島様</a:t>
            </a:r>
            <a:r>
              <a:rPr lang="ja-JP" altLang="en-US" sz="2000" dirty="0">
                <a:latin typeface="+mn-ea"/>
              </a:rPr>
              <a:t>、</a:t>
            </a:r>
            <a:r>
              <a:rPr lang="ja-JP" altLang="en-US" sz="2000" dirty="0" smtClean="0">
                <a:latin typeface="+mn-ea"/>
              </a:rPr>
              <a:t>宇津野様</a:t>
            </a:r>
            <a:r>
              <a:rPr lang="ja-JP" altLang="en-US" sz="2000" dirty="0">
                <a:latin typeface="+mn-ea"/>
              </a:rPr>
              <a:t>、</a:t>
            </a:r>
            <a:r>
              <a:rPr lang="ja-JP" altLang="en-US" sz="2000" dirty="0" smtClean="0">
                <a:latin typeface="+mn-ea"/>
              </a:rPr>
              <a:t>山下様</a:t>
            </a:r>
            <a:endParaRPr lang="en-US" altLang="ja-JP" sz="2000" dirty="0">
              <a:latin typeface="+mn-ea"/>
            </a:endParaRPr>
          </a:p>
          <a:p>
            <a:pPr marL="0" indent="0">
              <a:buNone/>
            </a:pPr>
            <a:endParaRPr lang="en-US" altLang="ja-JP" sz="10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カスミ</a:t>
            </a:r>
            <a:endParaRPr lang="en-US" altLang="ja-JP" sz="2200" dirty="0">
              <a:latin typeface="+mn-ea"/>
            </a:endParaRP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新規事業開発</a:t>
            </a:r>
            <a:r>
              <a:rPr lang="en-US" altLang="ja-JP" sz="2000" dirty="0" smtClean="0">
                <a:latin typeface="+mn-ea"/>
              </a:rPr>
              <a:t> </a:t>
            </a:r>
            <a:r>
              <a:rPr lang="ja-JP" altLang="en-US" sz="2000" dirty="0" smtClean="0">
                <a:latin typeface="+mn-ea"/>
              </a:rPr>
              <a:t>宅配事業推進部</a:t>
            </a:r>
            <a:endParaRPr lang="ja-JP" altLang="en-US" sz="2000" dirty="0">
              <a:latin typeface="+mn-ea"/>
            </a:endParaRPr>
          </a:p>
          <a:p>
            <a:pPr marL="0" indent="0">
              <a:buNone/>
            </a:pPr>
            <a:r>
              <a:rPr lang="ja-JP" altLang="ja-JP" sz="2200" dirty="0">
                <a:latin typeface="+mn-ea"/>
              </a:rPr>
              <a:t>　</a:t>
            </a:r>
            <a:r>
              <a:rPr lang="ja-JP" altLang="en-US" sz="2200" dirty="0" smtClean="0">
                <a:latin typeface="+mn-ea"/>
              </a:rPr>
              <a:t>　　　</a:t>
            </a:r>
            <a:r>
              <a:rPr lang="en-US" altLang="ja-JP" sz="2200" dirty="0" smtClean="0">
                <a:latin typeface="+mn-ea"/>
              </a:rPr>
              <a:t> </a:t>
            </a:r>
            <a:r>
              <a:rPr lang="ja-JP" altLang="en-US" sz="2200" dirty="0" smtClean="0">
                <a:latin typeface="+mn-ea"/>
              </a:rPr>
              <a:t>大場様、君和田様、鈴木様</a:t>
            </a:r>
            <a:endParaRPr lang="en-US" altLang="ja-JP" sz="2200" dirty="0" smtClean="0">
              <a:latin typeface="+mn-ea"/>
            </a:endParaRPr>
          </a:p>
          <a:p>
            <a:pPr marL="0" indent="0">
              <a:buNone/>
            </a:pPr>
            <a:endParaRPr lang="en-US" altLang="ja-JP" sz="10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イオンモール</a:t>
            </a:r>
            <a:r>
              <a:rPr lang="ja-JP" altLang="en-US" sz="2200" dirty="0">
                <a:latin typeface="+mn-ea"/>
              </a:rPr>
              <a:t>つくば</a:t>
            </a:r>
            <a:r>
              <a:rPr lang="ja-JP" altLang="en-US" sz="2200" dirty="0" smtClean="0">
                <a:latin typeface="+mn-ea"/>
              </a:rPr>
              <a:t>店　　</a:t>
            </a:r>
            <a:r>
              <a:rPr lang="ja-JP" altLang="ja-JP" sz="2200" dirty="0">
                <a:latin typeface="+mn-ea"/>
              </a:rPr>
              <a:t>　</a:t>
            </a:r>
            <a:r>
              <a:rPr lang="ja-JP" altLang="en-US" sz="2200" dirty="0" smtClean="0">
                <a:latin typeface="+mn-ea"/>
              </a:rPr>
              <a:t>　　原</a:t>
            </a:r>
            <a:r>
              <a:rPr lang="ja-JP" altLang="en-US" sz="2200" dirty="0">
                <a:latin typeface="+mn-ea"/>
              </a:rPr>
              <a:t>様</a:t>
            </a:r>
            <a:endParaRPr lang="en-US" altLang="ja-JP" sz="2200" dirty="0">
              <a:latin typeface="+mn-ea"/>
            </a:endParaRPr>
          </a:p>
          <a:p>
            <a:pPr marL="0" indent="0">
              <a:buNone/>
            </a:pPr>
            <a:endParaRPr lang="en-US" altLang="ja-JP" sz="12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ja-JP" sz="2200" dirty="0" smtClean="0">
                <a:latin typeface="+mn-ea"/>
              </a:rPr>
              <a:t>NPO</a:t>
            </a:r>
            <a:r>
              <a:rPr lang="ja-JP" altLang="en-US" sz="2200" dirty="0" smtClean="0">
                <a:latin typeface="+mn-ea"/>
              </a:rPr>
              <a:t>友の会たすけあい　　　　鷺様</a:t>
            </a:r>
            <a:endParaRPr lang="en-US" altLang="ja-JP" sz="22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　</a:t>
            </a:r>
            <a:r>
              <a:rPr lang="en-US" altLang="ja-JP" sz="2200" dirty="0">
                <a:latin typeface="+mn-ea"/>
              </a:rPr>
              <a:t> </a:t>
            </a:r>
            <a:r>
              <a:rPr lang="en-US" altLang="ja-JP" sz="2200" dirty="0" smtClean="0">
                <a:latin typeface="+mn-ea"/>
              </a:rPr>
              <a:t> </a:t>
            </a:r>
            <a:r>
              <a:rPr lang="ja-JP" altLang="en-US" sz="2200" dirty="0" smtClean="0">
                <a:latin typeface="+mn-ea"/>
              </a:rPr>
              <a:t>筑波</a:t>
            </a:r>
            <a:r>
              <a:rPr lang="ja-JP" altLang="en-US" sz="2200" dirty="0">
                <a:latin typeface="+mn-ea"/>
              </a:rPr>
              <a:t>地区</a:t>
            </a: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　　</a:t>
            </a:r>
            <a:r>
              <a:rPr lang="en-US" altLang="ja-JP" sz="2200" dirty="0" smtClean="0">
                <a:latin typeface="+mn-ea"/>
              </a:rPr>
              <a:t>  </a:t>
            </a:r>
            <a:r>
              <a:rPr lang="ja-JP" altLang="en-US" sz="2200" dirty="0" smtClean="0">
                <a:latin typeface="+mn-ea"/>
              </a:rPr>
              <a:t>臼井区</a:t>
            </a:r>
            <a:r>
              <a:rPr lang="ja-JP" altLang="en-US" sz="2200" dirty="0">
                <a:latin typeface="+mn-ea"/>
              </a:rPr>
              <a:t>会長　　　　　　</a:t>
            </a:r>
            <a:r>
              <a:rPr lang="en-US" altLang="ja-JP" sz="2200" dirty="0">
                <a:latin typeface="+mn-ea"/>
              </a:rPr>
              <a:t> </a:t>
            </a:r>
            <a:r>
              <a:rPr lang="ja-JP" altLang="en-US" sz="2200" dirty="0" smtClean="0">
                <a:latin typeface="+mn-ea"/>
              </a:rPr>
              <a:t>杉田</a:t>
            </a:r>
            <a:r>
              <a:rPr lang="ja-JP" altLang="en-US" sz="2200" dirty="0">
                <a:latin typeface="+mn-ea"/>
              </a:rPr>
              <a:t>様</a:t>
            </a: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　　</a:t>
            </a:r>
            <a:r>
              <a:rPr lang="en-US" altLang="ja-JP" sz="2200" dirty="0" smtClean="0">
                <a:latin typeface="+mn-ea"/>
              </a:rPr>
              <a:t>  </a:t>
            </a:r>
            <a:r>
              <a:rPr lang="ja-JP" altLang="en-US" sz="2200" dirty="0" smtClean="0">
                <a:latin typeface="+mn-ea"/>
              </a:rPr>
              <a:t>水守</a:t>
            </a:r>
            <a:r>
              <a:rPr lang="ja-JP" altLang="en-US" sz="2200" dirty="0">
                <a:latin typeface="+mn-ea"/>
              </a:rPr>
              <a:t>区会長　　　　</a:t>
            </a:r>
            <a:r>
              <a:rPr lang="en-US" altLang="ja-JP" sz="2200" dirty="0" smtClean="0">
                <a:latin typeface="+mn-ea"/>
              </a:rPr>
              <a:t> </a:t>
            </a:r>
            <a:r>
              <a:rPr lang="ja-JP" altLang="en-US" sz="2200" dirty="0">
                <a:latin typeface="+mn-ea"/>
              </a:rPr>
              <a:t>　　馬場様</a:t>
            </a: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　　</a:t>
            </a:r>
            <a:r>
              <a:rPr lang="en-US" altLang="ja-JP" sz="2200" dirty="0" smtClean="0">
                <a:latin typeface="+mn-ea"/>
              </a:rPr>
              <a:t>  </a:t>
            </a:r>
            <a:r>
              <a:rPr lang="ja-JP" altLang="en-US" sz="2200" dirty="0" smtClean="0">
                <a:latin typeface="+mn-ea"/>
              </a:rPr>
              <a:t>水守</a:t>
            </a:r>
            <a:r>
              <a:rPr lang="ja-JP" altLang="en-US" sz="2200" dirty="0">
                <a:latin typeface="+mn-ea"/>
              </a:rPr>
              <a:t>区会</a:t>
            </a:r>
            <a:r>
              <a:rPr lang="ja-JP" altLang="en-US" sz="2200" dirty="0" smtClean="0">
                <a:latin typeface="+mn-ea"/>
              </a:rPr>
              <a:t>役員 </a:t>
            </a:r>
            <a:r>
              <a:rPr lang="ja-JP" altLang="en-US" sz="2200" dirty="0">
                <a:latin typeface="+mn-ea"/>
              </a:rPr>
              <a:t>　</a:t>
            </a:r>
            <a:r>
              <a:rPr lang="ja-JP" altLang="en-US" sz="2200" dirty="0" smtClean="0">
                <a:latin typeface="+mn-ea"/>
              </a:rPr>
              <a:t>　</a:t>
            </a:r>
            <a:r>
              <a:rPr lang="en-US" altLang="ja-JP" sz="2200" dirty="0" smtClean="0">
                <a:latin typeface="+mn-ea"/>
              </a:rPr>
              <a:t>   </a:t>
            </a:r>
            <a:r>
              <a:rPr lang="ja-JP" altLang="en-US" sz="2200" dirty="0">
                <a:latin typeface="+mn-ea"/>
              </a:rPr>
              <a:t>　木村様</a:t>
            </a: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　　</a:t>
            </a:r>
            <a:r>
              <a:rPr lang="en-US" altLang="ja-JP" sz="2200" dirty="0" smtClean="0">
                <a:latin typeface="+mn-ea"/>
              </a:rPr>
              <a:t>  </a:t>
            </a:r>
            <a:r>
              <a:rPr lang="ja-JP" altLang="en-US" sz="2200" dirty="0" smtClean="0">
                <a:latin typeface="+mn-ea"/>
              </a:rPr>
              <a:t>洞</a:t>
            </a:r>
            <a:r>
              <a:rPr lang="ja-JP" altLang="en-US" sz="2200" dirty="0">
                <a:latin typeface="+mn-ea"/>
              </a:rPr>
              <a:t>下区会長　　　　</a:t>
            </a:r>
            <a:r>
              <a:rPr lang="en-US" altLang="ja-JP" sz="2200" dirty="0" smtClean="0">
                <a:latin typeface="+mn-ea"/>
              </a:rPr>
              <a:t>  </a:t>
            </a:r>
            <a:r>
              <a:rPr lang="ja-JP" altLang="en-US" sz="2200" dirty="0">
                <a:latin typeface="+mn-ea"/>
              </a:rPr>
              <a:t>古宇田様</a:t>
            </a:r>
            <a:endParaRPr lang="en-US" altLang="ja-JP" sz="2200" dirty="0" smtClean="0">
              <a:latin typeface="+mn-ea"/>
            </a:endParaRPr>
          </a:p>
          <a:p>
            <a:pPr marL="0" indent="0">
              <a:buNone/>
            </a:pPr>
            <a:endParaRPr lang="en-US" altLang="ja-JP" sz="105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　</a:t>
            </a:r>
            <a:r>
              <a:rPr lang="en-US" altLang="ja-JP" sz="2200" dirty="0" smtClean="0">
                <a:latin typeface="+mn-ea"/>
              </a:rPr>
              <a:t>  </a:t>
            </a:r>
            <a:r>
              <a:rPr lang="ja-JP" altLang="en-US" sz="2200" dirty="0" smtClean="0">
                <a:latin typeface="+mn-ea"/>
              </a:rPr>
              <a:t>茎崎地区</a:t>
            </a:r>
            <a:endParaRPr lang="en-US" altLang="ja-JP" sz="22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　　</a:t>
            </a:r>
            <a:r>
              <a:rPr lang="en-US" altLang="ja-JP" sz="2200" dirty="0" smtClean="0">
                <a:latin typeface="+mn-ea"/>
              </a:rPr>
              <a:t>  </a:t>
            </a:r>
            <a:r>
              <a:rPr lang="ja-JP" altLang="en-US" sz="2200" dirty="0" smtClean="0">
                <a:latin typeface="+mn-ea"/>
              </a:rPr>
              <a:t>森</a:t>
            </a:r>
            <a:r>
              <a:rPr lang="ja-JP" altLang="en-US" sz="2200" dirty="0">
                <a:latin typeface="+mn-ea"/>
              </a:rPr>
              <a:t>の</a:t>
            </a:r>
            <a:r>
              <a:rPr lang="ja-JP" altLang="en-US" sz="2200" dirty="0" smtClean="0">
                <a:latin typeface="+mn-ea"/>
              </a:rPr>
              <a:t>里自治会長</a:t>
            </a:r>
            <a:r>
              <a:rPr lang="en-US" altLang="ja-JP" sz="2200" dirty="0">
                <a:latin typeface="+mn-ea"/>
              </a:rPr>
              <a:t> </a:t>
            </a:r>
            <a:r>
              <a:rPr lang="ja-JP" altLang="en-US" sz="2200" dirty="0" smtClean="0">
                <a:latin typeface="+mn-ea"/>
              </a:rPr>
              <a:t>　　　倉本様</a:t>
            </a:r>
            <a:endParaRPr lang="en-US" altLang="ja-JP" sz="22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200" dirty="0" smtClean="0">
                <a:latin typeface="+mn-ea"/>
              </a:rPr>
              <a:t>　　</a:t>
            </a:r>
            <a:r>
              <a:rPr lang="en-US" altLang="ja-JP" sz="2200" dirty="0" smtClean="0">
                <a:latin typeface="+mn-ea"/>
              </a:rPr>
              <a:t>  </a:t>
            </a:r>
            <a:r>
              <a:rPr lang="ja-JP" altLang="en-US" sz="2200" dirty="0" smtClean="0">
                <a:latin typeface="+mn-ea"/>
              </a:rPr>
              <a:t>アンケート協力</a:t>
            </a:r>
            <a:endParaRPr lang="en-US" altLang="ja-JP" sz="2200" dirty="0">
              <a:latin typeface="+mn-ea"/>
            </a:endParaRPr>
          </a:p>
          <a:p>
            <a:pPr marL="0" indent="0">
              <a:buNone/>
            </a:pPr>
            <a:r>
              <a:rPr lang="en-US" altLang="ja-JP" sz="2200" dirty="0" smtClean="0">
                <a:latin typeface="+mn-ea"/>
              </a:rPr>
              <a:t>            </a:t>
            </a:r>
            <a:r>
              <a:rPr lang="ja-JP" altLang="en-US" sz="2200" dirty="0" smtClean="0">
                <a:latin typeface="+mn-ea"/>
              </a:rPr>
              <a:t>森の里の住民のみなさま</a:t>
            </a:r>
            <a:endParaRPr lang="en-US" altLang="ja-JP" sz="2200" dirty="0">
              <a:latin typeface="+mn-ea"/>
            </a:endParaRPr>
          </a:p>
          <a:p>
            <a:endParaRPr kumimoji="1" lang="ja-JP" altLang="en-US" sz="2200" dirty="0"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謝辞</a:t>
            </a:r>
            <a:endParaRPr kumimoji="1"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1055511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ja-JP" sz="2800" dirty="0" smtClean="0">
                <a:latin typeface="ＭＳ Ｐゴシック" pitchFamily="50" charset="-128"/>
                <a:ea typeface="ＭＳ Ｐゴシック" pitchFamily="50" charset="-128"/>
              </a:rPr>
              <a:t>今回</a:t>
            </a:r>
            <a:r>
              <a:rPr lang="ja-JP" altLang="en-US" sz="28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ja-JP" sz="2800" dirty="0" smtClean="0">
                <a:latin typeface="ＭＳ Ｐゴシック" pitchFamily="50" charset="-128"/>
                <a:ea typeface="ＭＳ Ｐゴシック" pitchFamily="50" charset="-128"/>
              </a:rPr>
              <a:t>実習</a:t>
            </a:r>
            <a:r>
              <a:rPr lang="ja-JP" altLang="en-US" sz="2800" dirty="0" smtClean="0">
                <a:latin typeface="ＭＳ Ｐゴシック" pitchFamily="50" charset="-128"/>
                <a:ea typeface="ＭＳ Ｐゴシック" pitchFamily="50" charset="-128"/>
              </a:rPr>
              <a:t>の中で</a:t>
            </a:r>
            <a:r>
              <a:rPr lang="ja-JP" altLang="ja-JP" sz="28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ja-JP" sz="2800" dirty="0">
                <a:latin typeface="ＭＳ Ｐゴシック" pitchFamily="50" charset="-128"/>
                <a:ea typeface="ＭＳ Ｐゴシック" pitchFamily="50" charset="-128"/>
              </a:rPr>
              <a:t>多くの方</a:t>
            </a:r>
            <a:r>
              <a:rPr lang="ja-JP" altLang="ja-JP" sz="2800" dirty="0" smtClean="0">
                <a:latin typeface="ＭＳ Ｐゴシック" pitchFamily="50" charset="-128"/>
                <a:ea typeface="ＭＳ Ｐゴシック" pitchFamily="50" charset="-128"/>
              </a:rPr>
              <a:t>にご協力</a:t>
            </a:r>
            <a:r>
              <a:rPr lang="ja-JP" altLang="ja-JP" sz="2800" dirty="0">
                <a:latin typeface="ＭＳ Ｐゴシック" pitchFamily="50" charset="-128"/>
                <a:ea typeface="ＭＳ Ｐゴシック" pitchFamily="50" charset="-128"/>
              </a:rPr>
              <a:t>頂きま</a:t>
            </a:r>
            <a:r>
              <a:rPr lang="ja-JP" altLang="en-US" sz="2800" dirty="0">
                <a:latin typeface="ＭＳ Ｐゴシック" pitchFamily="50" charset="-128"/>
                <a:ea typeface="ＭＳ Ｐゴシック" pitchFamily="50" charset="-128"/>
              </a:rPr>
              <a:t>し</a:t>
            </a:r>
            <a:r>
              <a:rPr lang="ja-JP" altLang="ja-JP" sz="2800" dirty="0">
                <a:latin typeface="ＭＳ Ｐゴシック" pitchFamily="50" charset="-128"/>
                <a:ea typeface="ＭＳ Ｐゴシック" pitchFamily="50" charset="-128"/>
              </a:rPr>
              <a:t>た</a:t>
            </a:r>
            <a:r>
              <a:rPr lang="ja-JP" altLang="ja-JP" sz="28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en-US" altLang="ja-JP" sz="2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ja-JP" sz="2800" dirty="0" smtClean="0">
                <a:latin typeface="ＭＳ Ｐゴシック" pitchFamily="50" charset="-128"/>
                <a:ea typeface="ＭＳ Ｐゴシック" pitchFamily="50" charset="-128"/>
              </a:rPr>
              <a:t>心</a:t>
            </a:r>
            <a:r>
              <a:rPr lang="ja-JP" altLang="ja-JP" sz="2800" dirty="0">
                <a:latin typeface="ＭＳ Ｐゴシック" pitchFamily="50" charset="-128"/>
                <a:ea typeface="ＭＳ Ｐゴシック" pitchFamily="50" charset="-128"/>
              </a:rPr>
              <a:t>より感謝申し上げます</a:t>
            </a:r>
            <a:r>
              <a:rPr lang="ja-JP" altLang="ja-JP" sz="28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en-US" altLang="ja-JP" sz="28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200" y="603587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ご清聴ありがとうございました</a:t>
            </a:r>
            <a:endParaRPr kumimoji="1" lang="ja-JP" altLang="en-US" sz="2800" dirty="0"/>
          </a:p>
        </p:txBody>
      </p:sp>
      <p:sp>
        <p:nvSpPr>
          <p:cNvPr id="8" name="正方形/長方形 7"/>
          <p:cNvSpPr/>
          <p:nvPr/>
        </p:nvSpPr>
        <p:spPr>
          <a:xfrm>
            <a:off x="457200" y="2009618"/>
            <a:ext cx="4204447" cy="1307323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57200" y="3443972"/>
            <a:ext cx="4204447" cy="1187794"/>
          </a:xfrm>
          <a:prstGeom prst="rect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900703" y="2009618"/>
            <a:ext cx="3786097" cy="2054382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900703" y="4258234"/>
            <a:ext cx="3786097" cy="1606207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457200" y="4773371"/>
            <a:ext cx="4204447" cy="456041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57200" y="5408400"/>
            <a:ext cx="4204447" cy="456041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64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元ある支援の強化では足りないのか？</a:t>
            </a:r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ja-JP" dirty="0"/>
              <a:t>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ja-JP" dirty="0" smtClean="0"/>
              <a:t>　</a:t>
            </a:r>
            <a:r>
              <a:rPr lang="ja-JP" altLang="en-US" dirty="0" smtClean="0"/>
              <a:t>移動</a:t>
            </a:r>
            <a:r>
              <a:rPr lang="ja-JP" altLang="en-US" dirty="0"/>
              <a:t>販売以外にもセブンミールなど民間が既に行って</a:t>
            </a:r>
            <a:r>
              <a:rPr lang="ja-JP" altLang="en-US" dirty="0" smtClean="0"/>
              <a:t>いる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sz="900" dirty="0" smtClean="0"/>
          </a:p>
          <a:p>
            <a:pPr marL="0" indent="0">
              <a:buNone/>
            </a:pPr>
            <a:endParaRPr lang="en-US" altLang="ja-JP" u="sng" dirty="0" smtClean="0"/>
          </a:p>
          <a:p>
            <a:pPr marL="0" indent="0">
              <a:buNone/>
            </a:pPr>
            <a:r>
              <a:rPr lang="ja-JP" altLang="en-US" u="sng" dirty="0" smtClean="0"/>
              <a:t>イオン</a:t>
            </a:r>
            <a:r>
              <a:rPr lang="ja-JP" altLang="en-US" u="sng" dirty="0"/>
              <a:t>無料送迎</a:t>
            </a:r>
            <a:r>
              <a:rPr lang="ja-JP" altLang="en-US" u="sng" dirty="0" smtClean="0"/>
              <a:t>バス</a:t>
            </a:r>
            <a:endParaRPr lang="en-US" altLang="ja-JP" u="sng" dirty="0" smtClean="0"/>
          </a:p>
          <a:p>
            <a:pPr marL="0" indent="0">
              <a:buNone/>
            </a:pPr>
            <a:r>
              <a:rPr lang="ja-JP" altLang="en-US" dirty="0" smtClean="0"/>
              <a:t>　「</a:t>
            </a:r>
            <a:r>
              <a:rPr lang="ja-JP" altLang="en-US" dirty="0"/>
              <a:t>足りてない」のアンケートの声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→</a:t>
            </a:r>
            <a:r>
              <a:rPr lang="ja-JP" altLang="en-US" dirty="0" smtClean="0"/>
              <a:t>イオン側</a:t>
            </a:r>
            <a:r>
              <a:rPr lang="en-US" altLang="ja-JP" dirty="0" smtClean="0"/>
              <a:t>『</a:t>
            </a:r>
            <a:r>
              <a:rPr lang="ja-JP" altLang="en-US" dirty="0" smtClean="0"/>
              <a:t>今の方法で利用者増加を目指したい</a:t>
            </a:r>
            <a:r>
              <a:rPr lang="en-US" altLang="ja-JP" dirty="0" smtClean="0"/>
              <a:t>』</a:t>
            </a:r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199" y="141111"/>
            <a:ext cx="3243143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“</a:t>
            </a:r>
            <a:r>
              <a:rPr lang="en-US" altLang="ja-JP" sz="2400" dirty="0" smtClean="0"/>
              <a:t>3</a:t>
            </a:r>
            <a:r>
              <a:rPr lang="ja-JP" altLang="en-US" sz="2400" dirty="0" smtClean="0"/>
              <a:t>つの</a:t>
            </a:r>
            <a:r>
              <a:rPr kumimoji="1" lang="ja-JP" altLang="en-US" sz="2400" dirty="0" smtClean="0"/>
              <a:t>支援”について</a:t>
            </a:r>
            <a:endParaRPr kumimoji="1" lang="en-US" altLang="ja-JP" sz="24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2480234"/>
            <a:ext cx="2264262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200" dirty="0"/>
              <a:t>①</a:t>
            </a:r>
            <a:r>
              <a:rPr lang="ja-JP" altLang="en-US" sz="2200" dirty="0"/>
              <a:t>商品を</a:t>
            </a:r>
            <a:r>
              <a:rPr lang="ja-JP" altLang="en-US" sz="2200" dirty="0" smtClean="0"/>
              <a:t>届けよう</a:t>
            </a:r>
            <a:endParaRPr lang="en-US" altLang="ja-JP" sz="2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200" y="3556002"/>
            <a:ext cx="2676434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200" dirty="0"/>
              <a:t>②</a:t>
            </a:r>
            <a:r>
              <a:rPr lang="ja-JP" altLang="en-US" sz="2200" dirty="0"/>
              <a:t>出かけやすく</a:t>
            </a:r>
            <a:r>
              <a:rPr lang="ja-JP" altLang="en-US" sz="2200" dirty="0" smtClean="0"/>
              <a:t>しよう</a:t>
            </a:r>
            <a:endParaRPr lang="en-US" altLang="ja-JP" sz="2200" dirty="0"/>
          </a:p>
        </p:txBody>
      </p:sp>
      <p:sp>
        <p:nvSpPr>
          <p:cNvPr id="8" name="角丸四角形 7"/>
          <p:cNvSpPr/>
          <p:nvPr/>
        </p:nvSpPr>
        <p:spPr>
          <a:xfrm>
            <a:off x="457201" y="5647765"/>
            <a:ext cx="8229599" cy="7085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「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店をつくろう</a:t>
            </a:r>
            <a:r>
              <a:rPr kumimoji="1" lang="ja-JP" altLang="en-US" sz="2800" dirty="0" smtClean="0"/>
              <a:t>」の支援の優先度が高いのでは？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296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270572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800" dirty="0" smtClean="0">
                <a:solidFill>
                  <a:schemeClr val="bg1"/>
                </a:solidFill>
              </a:rPr>
              <a:t>店が、</a:t>
            </a:r>
            <a:r>
              <a:rPr lang="ja-JP" altLang="en-US" sz="8800" dirty="0" smtClean="0">
                <a:solidFill>
                  <a:schemeClr val="bg1"/>
                </a:solidFill>
              </a:rPr>
              <a:t>な</a:t>
            </a:r>
            <a:r>
              <a:rPr kumimoji="1" lang="ja-JP" altLang="en-US" sz="8800" dirty="0" smtClean="0">
                <a:solidFill>
                  <a:schemeClr val="bg1"/>
                </a:solidFill>
              </a:rPr>
              <a:t>かった。</a:t>
            </a:r>
            <a:endParaRPr kumimoji="1" lang="ja-JP" alt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592126" y="6356350"/>
            <a:ext cx="561975" cy="365125"/>
          </a:xfrm>
        </p:spPr>
        <p:txBody>
          <a:bodyPr/>
          <a:lstStyle/>
          <a:p>
            <a:fld id="{EB991226-00A6-6A4C-9009-AC518480FF08}" type="slidenum">
              <a:rPr kumimoji="1" lang="ja-JP" altLang="en-US" smtClean="0"/>
              <a:t>40</a:t>
            </a:fld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57199" y="141111"/>
            <a:ext cx="3243143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ヒアリング調査</a:t>
            </a:r>
            <a:endParaRPr kumimoji="1" lang="en-US" altLang="ja-JP" sz="2800" dirty="0" smtClean="0"/>
          </a:p>
          <a:p>
            <a:pPr algn="ctr"/>
            <a:r>
              <a:rPr lang="en-US" altLang="ja-JP" sz="2000" dirty="0" smtClean="0"/>
              <a:t>-NPO</a:t>
            </a:r>
            <a:r>
              <a:rPr lang="ja-JP" altLang="en-US" sz="2000" dirty="0" smtClean="0"/>
              <a:t>友の会たすけあい</a:t>
            </a:r>
            <a:r>
              <a:rPr lang="en-US" altLang="ja-JP" sz="2000" dirty="0" smtClean="0"/>
              <a:t>-</a:t>
            </a:r>
            <a:endParaRPr kumimoji="1" lang="en-US" altLang="ja-JP" dirty="0" smtClean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688434"/>
              </p:ext>
            </p:extLst>
          </p:nvPr>
        </p:nvGraphicFramePr>
        <p:xfrm>
          <a:off x="457200" y="2181640"/>
          <a:ext cx="8229601" cy="3769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1379"/>
                <a:gridCol w="6798222"/>
              </a:tblGrid>
              <a:tr h="10153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</a:rPr>
                        <a:t>日時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6</a:t>
                      </a:r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月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3</a:t>
                      </a:r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日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 (</a:t>
                      </a:r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火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)</a:t>
                      </a:r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　</a:t>
                      </a:r>
                      <a:endParaRPr kumimoji="1" lang="en-US" altLang="ja-JP" sz="2400" b="0" dirty="0" smtClean="0">
                        <a:solidFill>
                          <a:schemeClr val="tx1"/>
                        </a:solidFill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10:15</a:t>
                      </a:r>
                      <a:r>
                        <a:rPr kumimoji="1" lang="ja-JP" altLang="en-US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～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ヒラギノ角ゴ ProN W3"/>
                          <a:ea typeface="ヒラギノ角ゴ ProN W3"/>
                          <a:cs typeface="ヒラギノ角ゴ ProN W3"/>
                        </a:rPr>
                        <a:t>11:45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1817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場所</a:t>
                      </a:r>
                      <a:endParaRPr kumimoji="1" lang="en-US" altLang="ja-JP" sz="2400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茎崎高齢者交流センター内</a:t>
                      </a:r>
                      <a:endParaRPr kumimoji="1" lang="en-US" altLang="ja-JP" sz="2400" dirty="0" smtClean="0"/>
                    </a:p>
                    <a:p>
                      <a:r>
                        <a:rPr kumimoji="1" lang="ja-JP" altLang="en-US" sz="2400" dirty="0" smtClean="0"/>
                        <a:t>友の会たすけあい事務所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1817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対象者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友の会たすけあい</a:t>
                      </a:r>
                      <a:endParaRPr kumimoji="1" lang="en-US" altLang="ja-JP" sz="2400" dirty="0" smtClean="0"/>
                    </a:p>
                    <a:p>
                      <a:r>
                        <a:rPr kumimoji="1" lang="ja-JP" altLang="en-US" sz="2400" dirty="0" smtClean="0"/>
                        <a:t>理事長　鷺様</a:t>
                      </a:r>
                      <a:endParaRPr kumimoji="1" lang="en-US" altLang="ja-JP" sz="2400" dirty="0" smtClean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1817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主な内容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友の会たすけあいの活動状況について</a:t>
                      </a:r>
                      <a:endParaRPr kumimoji="1" lang="en-US" altLang="ja-JP" sz="2400" dirty="0" smtClean="0"/>
                    </a:p>
                    <a:p>
                      <a:r>
                        <a:rPr kumimoji="1" lang="ja-JP" altLang="en-US" sz="2400" dirty="0" smtClean="0"/>
                        <a:t>茎崎地区の買い物環境について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57200" y="1359647"/>
            <a:ext cx="8229600" cy="4766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NPO</a:t>
            </a:r>
            <a:r>
              <a:rPr lang="ja-JP" altLang="en-US" sz="2800" dirty="0"/>
              <a:t>法人　友の会たすけあいにてヒアリング</a:t>
            </a:r>
            <a:endParaRPr lang="en-US" altLang="ja-JP" sz="2800" dirty="0"/>
          </a:p>
          <a:p>
            <a:pPr marL="0" indent="0">
              <a:lnSpc>
                <a:spcPct val="90000"/>
              </a:lnSpc>
              <a:buNone/>
            </a:pPr>
            <a:r>
              <a:rPr lang="ja-JP" altLang="en-US" sz="2200" dirty="0" smtClean="0">
                <a:solidFill>
                  <a:schemeClr val="tx1"/>
                </a:solidFill>
              </a:rPr>
              <a:t>　</a:t>
            </a:r>
            <a:endParaRPr lang="en-US" altLang="ja-JP" sz="2200" dirty="0"/>
          </a:p>
        </p:txBody>
      </p:sp>
      <p:sp>
        <p:nvSpPr>
          <p:cNvPr id="9" name="メモ 8"/>
          <p:cNvSpPr/>
          <p:nvPr/>
        </p:nvSpPr>
        <p:spPr>
          <a:xfrm>
            <a:off x="6015225" y="1991776"/>
            <a:ext cx="2874776" cy="2870870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15226" y="2174731"/>
            <a:ext cx="2874775" cy="268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2200" dirty="0" smtClean="0"/>
              <a:t>NPO</a:t>
            </a:r>
            <a:r>
              <a:rPr lang="ja-JP" altLang="en-US" sz="2200" dirty="0" smtClean="0"/>
              <a:t>法人</a:t>
            </a:r>
            <a:r>
              <a:rPr lang="en-US" altLang="ja-JP" sz="2200" dirty="0" smtClean="0"/>
              <a:t> </a:t>
            </a:r>
            <a:r>
              <a:rPr lang="ja-JP" altLang="en-US" sz="2200" dirty="0" smtClean="0"/>
              <a:t>友の会</a:t>
            </a:r>
            <a:endParaRPr lang="en-US" altLang="ja-JP" sz="2200" dirty="0" smtClean="0"/>
          </a:p>
          <a:p>
            <a:pPr algn="ctr">
              <a:lnSpc>
                <a:spcPct val="90000"/>
              </a:lnSpc>
            </a:pPr>
            <a:r>
              <a:rPr lang="ja-JP" altLang="en-US" sz="2200" dirty="0" smtClean="0"/>
              <a:t>たすけあいとは？</a:t>
            </a:r>
            <a:endParaRPr lang="en-US" altLang="ja-JP" sz="2200" dirty="0" smtClean="0"/>
          </a:p>
          <a:p>
            <a:pPr>
              <a:lnSpc>
                <a:spcPct val="90000"/>
              </a:lnSpc>
            </a:pPr>
            <a:endParaRPr lang="en-US" altLang="ja-JP" sz="1100" dirty="0" smtClean="0"/>
          </a:p>
          <a:p>
            <a:pPr>
              <a:lnSpc>
                <a:spcPct val="90000"/>
              </a:lnSpc>
            </a:pPr>
            <a:r>
              <a:rPr lang="ja-JP" altLang="en-US" sz="2200" dirty="0"/>
              <a:t>茎崎地区を中心</a:t>
            </a:r>
            <a:r>
              <a:rPr lang="ja-JP" altLang="en-US" sz="2200" dirty="0" smtClean="0"/>
              <a:t>に、</a:t>
            </a:r>
            <a:endParaRPr lang="ja-JP" altLang="en-US" sz="2200" dirty="0"/>
          </a:p>
          <a:p>
            <a:pPr>
              <a:lnSpc>
                <a:spcPct val="90000"/>
              </a:lnSpc>
            </a:pPr>
            <a:r>
              <a:rPr lang="ja-JP" altLang="en-US" sz="2200" dirty="0" smtClean="0">
                <a:solidFill>
                  <a:srgbClr val="FF6600"/>
                </a:solidFill>
              </a:rPr>
              <a:t>外出</a:t>
            </a:r>
            <a:r>
              <a:rPr lang="ja-JP" altLang="en-US" sz="2200" dirty="0">
                <a:solidFill>
                  <a:srgbClr val="FF6600"/>
                </a:solidFill>
              </a:rPr>
              <a:t>が困難な高齢者</a:t>
            </a:r>
            <a:r>
              <a:rPr lang="ja-JP" altLang="en-US" sz="2200" dirty="0"/>
              <a:t>や</a:t>
            </a:r>
            <a:r>
              <a:rPr lang="ja-JP" altLang="en-US" sz="2200" dirty="0" smtClean="0">
                <a:solidFill>
                  <a:srgbClr val="FF6600"/>
                </a:solidFill>
              </a:rPr>
              <a:t>障害者</a:t>
            </a:r>
            <a:r>
              <a:rPr lang="ja-JP" altLang="en-US" sz="2200" dirty="0" smtClean="0"/>
              <a:t>に向けて、</a:t>
            </a:r>
            <a:endParaRPr lang="en-US" altLang="ja-JP" sz="2200" dirty="0" smtClean="0"/>
          </a:p>
          <a:p>
            <a:pPr>
              <a:lnSpc>
                <a:spcPct val="90000"/>
              </a:lnSpc>
            </a:pPr>
            <a:r>
              <a:rPr lang="ja-JP" altLang="en-US" sz="2200" dirty="0" smtClean="0"/>
              <a:t>移動</a:t>
            </a:r>
            <a:r>
              <a:rPr lang="ja-JP" altLang="en-US" sz="2200" dirty="0"/>
              <a:t>支援</a:t>
            </a:r>
            <a:r>
              <a:rPr lang="ja-JP" altLang="en-US" sz="2200" dirty="0" smtClean="0"/>
              <a:t>活動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有償</a:t>
            </a:r>
            <a:r>
              <a:rPr lang="en-US" altLang="ja-JP" sz="2200" dirty="0" smtClean="0"/>
              <a:t>)</a:t>
            </a:r>
            <a:r>
              <a:rPr lang="ja-JP" altLang="en-US" sz="2200" dirty="0" smtClean="0"/>
              <a:t>を</a:t>
            </a:r>
            <a:r>
              <a:rPr lang="ja-JP" altLang="en-US" sz="2200" dirty="0"/>
              <a:t>行って</a:t>
            </a:r>
            <a:r>
              <a:rPr lang="ja-JP" altLang="en-US" sz="2200" dirty="0" smtClean="0"/>
              <a:t>いる</a:t>
            </a:r>
            <a:endParaRPr lang="en-US" altLang="ja-JP" sz="2200" dirty="0" smtClean="0"/>
          </a:p>
          <a:p>
            <a:pPr>
              <a:lnSpc>
                <a:spcPct val="90000"/>
              </a:lnSpc>
            </a:pPr>
            <a:r>
              <a:rPr lang="en-US" altLang="ja-JP" sz="2200" dirty="0" smtClean="0"/>
              <a:t>1997</a:t>
            </a:r>
            <a:r>
              <a:rPr lang="ja-JP" altLang="en-US" sz="2200" dirty="0" smtClean="0"/>
              <a:t>年から</a:t>
            </a:r>
            <a:endParaRPr lang="en-US" altLang="ja-JP" sz="2200" dirty="0" smtClean="0"/>
          </a:p>
        </p:txBody>
      </p:sp>
    </p:spTree>
    <p:extLst>
      <p:ext uri="{BB962C8B-B14F-4D97-AF65-F5344CB8AC3E}">
        <p14:creationId xmlns:p14="http://schemas.microsoft.com/office/powerpoint/2010/main" val="24054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485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u="sng" dirty="0" smtClean="0"/>
              <a:t>利用者</a:t>
            </a:r>
            <a:r>
              <a:rPr kumimoji="1" lang="ja-JP" altLang="en-US" sz="2800" dirty="0" smtClean="0"/>
              <a:t>の買い物環境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　　　老</a:t>
            </a:r>
            <a:r>
              <a:rPr lang="ja-JP" altLang="en-US" dirty="0">
                <a:solidFill>
                  <a:srgbClr val="FF0000"/>
                </a:solidFill>
              </a:rPr>
              <a:t>老家族（高齢者夫婦のみ）</a:t>
            </a:r>
            <a:r>
              <a:rPr lang="ja-JP" altLang="en-US" dirty="0"/>
              <a:t>や</a:t>
            </a:r>
            <a:r>
              <a:rPr lang="ja-JP" altLang="en-US" dirty="0">
                <a:solidFill>
                  <a:srgbClr val="FF0000"/>
                </a:solidFill>
              </a:rPr>
              <a:t>独居老人</a:t>
            </a:r>
            <a:r>
              <a:rPr lang="ja-JP" altLang="en-US" dirty="0"/>
              <a:t>が</a:t>
            </a:r>
            <a:r>
              <a:rPr lang="ja-JP" altLang="en-US" dirty="0" smtClean="0"/>
              <a:t>多い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sz="1400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sz="2600" dirty="0" smtClean="0"/>
              <a:t>　　　</a:t>
            </a:r>
            <a:r>
              <a:rPr lang="ja-JP" altLang="en-US" sz="2600" u="sng" dirty="0" smtClean="0"/>
              <a:t>利用者の声</a:t>
            </a:r>
            <a:endParaRPr lang="en-US" altLang="ja-JP" sz="2600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199" y="141111"/>
            <a:ext cx="3243143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ヒアリング調査</a:t>
            </a:r>
            <a:endParaRPr kumimoji="1" lang="en-US" altLang="ja-JP" sz="2800" dirty="0" smtClean="0"/>
          </a:p>
          <a:p>
            <a:pPr algn="ctr"/>
            <a:r>
              <a:rPr lang="en-US" altLang="ja-JP" sz="2000" dirty="0" smtClean="0"/>
              <a:t>-NPO</a:t>
            </a:r>
            <a:r>
              <a:rPr lang="ja-JP" altLang="en-US" sz="2000" dirty="0" smtClean="0"/>
              <a:t>友の会たすけあい</a:t>
            </a:r>
            <a:r>
              <a:rPr lang="en-US" altLang="ja-JP" sz="2000" dirty="0" smtClean="0"/>
              <a:t>-</a:t>
            </a:r>
            <a:endParaRPr kumimoji="1" lang="en-US" altLang="ja-JP" dirty="0" smtClean="0"/>
          </a:p>
        </p:txBody>
      </p:sp>
      <p:pic>
        <p:nvPicPr>
          <p:cNvPr id="6" name="Picture 4" descr="C:\Users\KOUSUKE\AppData\Local\Microsoft\Windows\Temporary Internet Files\Content.IE5\X0JJ1UAZ\MC900355283[1].wmf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439" y="3451463"/>
            <a:ext cx="1736783" cy="15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角丸四角形吹き出し 6"/>
          <p:cNvSpPr/>
          <p:nvPr/>
        </p:nvSpPr>
        <p:spPr>
          <a:xfrm>
            <a:off x="3419163" y="4414580"/>
            <a:ext cx="3543430" cy="754972"/>
          </a:xfrm>
          <a:prstGeom prst="wedgeRoundRectCallout">
            <a:avLst>
              <a:gd name="adj1" fmla="val -53293"/>
              <a:gd name="adj2" fmla="val -33537"/>
              <a:gd name="adj3" fmla="val 16667"/>
            </a:avLst>
          </a:prstGeom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dirty="0" smtClean="0">
                <a:solidFill>
                  <a:schemeClr val="tx1"/>
                </a:solidFill>
              </a:rPr>
              <a:t>イオンのバスは月に</a:t>
            </a:r>
            <a:r>
              <a:rPr kumimoji="1" lang="en-US" altLang="ja-JP" sz="2200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sz="2200" dirty="0" smtClean="0">
                <a:solidFill>
                  <a:schemeClr val="tx1"/>
                </a:solidFill>
              </a:rPr>
              <a:t>回</a:t>
            </a:r>
            <a:r>
              <a:rPr lang="ja-JP" altLang="en-US" sz="2200" dirty="0" smtClean="0">
                <a:solidFill>
                  <a:schemeClr val="tx1"/>
                </a:solidFill>
              </a:rPr>
              <a:t>・・</a:t>
            </a:r>
            <a:r>
              <a:rPr lang="ja-JP" altLang="en-US" sz="2200" dirty="0">
                <a:solidFill>
                  <a:schemeClr val="tx1"/>
                </a:solidFill>
              </a:rPr>
              <a:t>・</a:t>
            </a:r>
            <a:endParaRPr kumimoji="1" lang="ja-JP" altLang="en-US" sz="2200" dirty="0">
              <a:solidFill>
                <a:schemeClr val="tx1"/>
              </a:solidFill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3419163" y="3419562"/>
            <a:ext cx="3558371" cy="782149"/>
          </a:xfrm>
          <a:prstGeom prst="wedgeRoundRectCallout">
            <a:avLst>
              <a:gd name="adj1" fmla="val -54253"/>
              <a:gd name="adj2" fmla="val 31840"/>
              <a:gd name="adj3" fmla="val 16667"/>
            </a:avLst>
          </a:prstGeom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dirty="0" smtClean="0">
                <a:solidFill>
                  <a:schemeClr val="tx1"/>
                </a:solidFill>
              </a:rPr>
              <a:t>移動販売の場所が遠い・・・</a:t>
            </a:r>
            <a:endParaRPr kumimoji="1" lang="ja-JP" altLang="en-US" sz="2200" dirty="0">
              <a:solidFill>
                <a:schemeClr val="tx1"/>
              </a:solidFill>
            </a:endParaRPr>
          </a:p>
        </p:txBody>
      </p:sp>
      <p:sp>
        <p:nvSpPr>
          <p:cNvPr id="13" name="円形吹き出し 12"/>
          <p:cNvSpPr/>
          <p:nvPr/>
        </p:nvSpPr>
        <p:spPr>
          <a:xfrm>
            <a:off x="627529" y="2265745"/>
            <a:ext cx="2540000" cy="667453"/>
          </a:xfrm>
          <a:prstGeom prst="wedgeEllipseCallout">
            <a:avLst>
              <a:gd name="adj1" fmla="val -28479"/>
              <a:gd name="adj2" fmla="val -61733"/>
            </a:avLst>
          </a:prstGeom>
          <a:solidFill>
            <a:schemeClr val="bg1"/>
          </a:solidFill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dirty="0" smtClean="0"/>
              <a:t>車が使えない</a:t>
            </a:r>
            <a:endParaRPr kumimoji="1" lang="ja-JP" altLang="en-US" sz="2200" dirty="0"/>
          </a:p>
        </p:txBody>
      </p:sp>
      <p:sp>
        <p:nvSpPr>
          <p:cNvPr id="14" name="角丸四角形 13"/>
          <p:cNvSpPr/>
          <p:nvPr/>
        </p:nvSpPr>
        <p:spPr>
          <a:xfrm>
            <a:off x="457200" y="5722470"/>
            <a:ext cx="8447744" cy="7235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</a:rPr>
              <a:t>今後、さらに利用者</a:t>
            </a:r>
            <a:r>
              <a:rPr lang="ja-JP" altLang="en-US" sz="2800" dirty="0" smtClean="0">
                <a:solidFill>
                  <a:srgbClr val="FF0000"/>
                </a:solidFill>
              </a:rPr>
              <a:t>の要望</a:t>
            </a:r>
            <a:r>
              <a:rPr lang="ja-JP" altLang="en-US" sz="2800" dirty="0">
                <a:solidFill>
                  <a:srgbClr val="FF0000"/>
                </a:solidFill>
              </a:rPr>
              <a:t>は</a:t>
            </a:r>
            <a:r>
              <a:rPr lang="ja-JP" altLang="en-US" sz="2800" dirty="0" smtClean="0">
                <a:solidFill>
                  <a:srgbClr val="FF0000"/>
                </a:solidFill>
              </a:rPr>
              <a:t>増加する</a:t>
            </a:r>
            <a:r>
              <a:rPr lang="ja-JP" altLang="en-US" sz="2800" dirty="0" smtClean="0"/>
              <a:t>だろう</a:t>
            </a:r>
            <a:endParaRPr lang="en-US" altLang="ja-JP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7200" y="5246760"/>
            <a:ext cx="748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利用者の中に</a:t>
            </a:r>
            <a:r>
              <a:rPr lang="ja-JP" altLang="en-US" sz="2400" dirty="0" smtClean="0"/>
              <a:t>は高齢化率</a:t>
            </a:r>
            <a:r>
              <a:rPr lang="en-US" altLang="ja-JP" sz="2400" dirty="0">
                <a:solidFill>
                  <a:srgbClr val="FF0000"/>
                </a:solidFill>
              </a:rPr>
              <a:t>5</a:t>
            </a:r>
            <a:r>
              <a:rPr lang="ja-JP" altLang="en-US" sz="2400" dirty="0" smtClean="0">
                <a:solidFill>
                  <a:srgbClr val="FF0000"/>
                </a:solidFill>
              </a:rPr>
              <a:t>割</a:t>
            </a:r>
            <a:r>
              <a:rPr lang="ja-JP" altLang="en-US" sz="2400" dirty="0" smtClean="0"/>
              <a:t>を超える地区に住む人も</a:t>
            </a:r>
            <a:r>
              <a:rPr lang="en-US" altLang="ja-JP" sz="2400" dirty="0" smtClean="0"/>
              <a:t>…</a:t>
            </a:r>
            <a:endParaRPr lang="ja-JP" altLang="en-US" sz="2400" dirty="0"/>
          </a:p>
        </p:txBody>
      </p:sp>
      <p:cxnSp>
        <p:nvCxnSpPr>
          <p:cNvPr id="11" name="カギ線コネクタ 10"/>
          <p:cNvCxnSpPr/>
          <p:nvPr/>
        </p:nvCxnSpPr>
        <p:spPr>
          <a:xfrm>
            <a:off x="776941" y="1722964"/>
            <a:ext cx="358588" cy="323977"/>
          </a:xfrm>
          <a:prstGeom prst="bentConnector3">
            <a:avLst>
              <a:gd name="adj1" fmla="val -4167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3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80094" y="1855637"/>
            <a:ext cx="5006706" cy="42705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農林水産省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食料品アクセスマップ参照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 ■ </a:t>
            </a:r>
            <a:r>
              <a:rPr lang="ja-JP" altLang="en-US" dirty="0" smtClean="0"/>
              <a:t>商業施設から半径約</a:t>
            </a:r>
            <a:r>
              <a:rPr lang="en-US" altLang="ja-JP" dirty="0" smtClean="0"/>
              <a:t>500m</a:t>
            </a:r>
            <a:r>
              <a:rPr lang="ja-JP" altLang="en-US" dirty="0" smtClean="0"/>
              <a:t>圏内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■ </a:t>
            </a:r>
            <a:r>
              <a:rPr lang="ja-JP" altLang="en-US" dirty="0" smtClean="0"/>
              <a:t>商業施設</a:t>
            </a:r>
            <a:r>
              <a:rPr lang="en-US" altLang="ja-JP" dirty="0" smtClean="0"/>
              <a:t>→</a:t>
            </a:r>
            <a:r>
              <a:rPr lang="ja-JP" altLang="en-US" dirty="0" smtClean="0"/>
              <a:t>コンビニ・スーパー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42</a:t>
            </a:fld>
            <a:endParaRPr kumimoji="1" lang="ja-JP" altLang="en-US" dirty="0"/>
          </a:p>
        </p:txBody>
      </p:sp>
      <p:pic>
        <p:nvPicPr>
          <p:cNvPr id="5" name="図 4" descr="編：高齢化率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55637"/>
            <a:ext cx="3222894" cy="4760373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商業施設</a:t>
            </a:r>
            <a:r>
              <a:rPr kumimoji="1" lang="ja-JP" altLang="en-US" sz="2400" dirty="0" smtClean="0"/>
              <a:t>について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1227830"/>
            <a:ext cx="3611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/>
              <a:t>つくば市内の商業施設</a:t>
            </a:r>
            <a:endParaRPr kumimoji="1" lang="ja-JP" altLang="en-US" sz="2800" dirty="0"/>
          </a:p>
        </p:txBody>
      </p:sp>
      <p:sp>
        <p:nvSpPr>
          <p:cNvPr id="10" name="角丸四角形 9"/>
          <p:cNvSpPr/>
          <p:nvPr/>
        </p:nvSpPr>
        <p:spPr>
          <a:xfrm>
            <a:off x="3869765" y="5247715"/>
            <a:ext cx="4817035" cy="11086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筑波地区・茎崎地区において</a:t>
            </a:r>
            <a:endParaRPr kumimoji="1" lang="en-US" altLang="ja-JP" sz="2800" dirty="0" smtClean="0"/>
          </a:p>
          <a:p>
            <a:pPr algn="ctr"/>
            <a:r>
              <a:rPr kumimoji="1" lang="ja-JP" altLang="en-US" sz="2800" dirty="0" smtClean="0"/>
              <a:t>商業施設が少ない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95014" y="6521420"/>
            <a:ext cx="16482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700" dirty="0"/>
              <a:t>http://</a:t>
            </a:r>
            <a:r>
              <a:rPr lang="en-US" altLang="ja-JP" sz="700" dirty="0" err="1"/>
              <a:t>cse.primaff.affrc.go.jp</a:t>
            </a:r>
            <a:r>
              <a:rPr lang="en-US" altLang="ja-JP" sz="700" dirty="0"/>
              <a:t>/</a:t>
            </a:r>
            <a:r>
              <a:rPr lang="en-US" altLang="ja-JP" sz="700" dirty="0" err="1"/>
              <a:t>katsuyat</a:t>
            </a:r>
            <a:r>
              <a:rPr lang="en-US" altLang="ja-JP" sz="700" dirty="0"/>
              <a:t>/</a:t>
            </a:r>
            <a:endParaRPr kumimoji="1"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33715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1" y="1359647"/>
            <a:ext cx="8086078" cy="49967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3000" dirty="0" smtClean="0"/>
              <a:t>事例紹介</a:t>
            </a:r>
            <a:r>
              <a:rPr lang="ja-JP" altLang="ja-JP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chemeClr val="accent1"/>
                </a:solidFill>
              </a:rPr>
              <a:t>「</a:t>
            </a:r>
            <a:r>
              <a:rPr kumimoji="1" lang="ja-JP" altLang="en-US" sz="2800" dirty="0" smtClean="0">
                <a:solidFill>
                  <a:schemeClr val="accent1"/>
                </a:solidFill>
              </a:rPr>
              <a:t>青研」（熊本県荒尾市）</a:t>
            </a:r>
            <a:endParaRPr kumimoji="1" lang="en-US" altLang="ja-JP" sz="28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ja-JP" altLang="ja-JP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→</a:t>
            </a:r>
            <a:r>
              <a:rPr lang="ja-JP" altLang="en-US" dirty="0" smtClean="0"/>
              <a:t>半径</a:t>
            </a:r>
            <a:r>
              <a:rPr lang="en-US" altLang="ja-JP" dirty="0" smtClean="0"/>
              <a:t>300m</a:t>
            </a:r>
            <a:r>
              <a:rPr lang="ja-JP" altLang="ja-JP" dirty="0" smtClean="0"/>
              <a:t>圏内の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</a:t>
            </a:r>
            <a:r>
              <a:rPr lang="en-US" altLang="ja-JP" dirty="0" smtClean="0"/>
              <a:t> </a:t>
            </a:r>
            <a:r>
              <a:rPr lang="ja-JP" altLang="ja-JP" dirty="0" smtClean="0"/>
              <a:t>高齢者をターゲット</a:t>
            </a:r>
            <a:r>
              <a:rPr lang="ja-JP" altLang="ja-JP" dirty="0"/>
              <a:t>と</a:t>
            </a:r>
            <a:r>
              <a:rPr lang="ja-JP" altLang="ja-JP" dirty="0" smtClean="0"/>
              <a:t>し</a:t>
            </a:r>
            <a:r>
              <a:rPr lang="ja-JP" altLang="en-US" dirty="0" smtClean="0"/>
              <a:t>た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</a:t>
            </a:r>
            <a:r>
              <a:rPr lang="en-US" altLang="ja-JP" dirty="0"/>
              <a:t> </a:t>
            </a:r>
            <a:r>
              <a:rPr lang="ja-JP" altLang="en-US" dirty="0" smtClean="0"/>
              <a:t>ミニ</a:t>
            </a:r>
            <a:r>
              <a:rPr lang="ja-JP" altLang="ja-JP" dirty="0" smtClean="0"/>
              <a:t>スーパーマーケット</a:t>
            </a:r>
            <a:endParaRPr lang="en-US" altLang="ja-JP" dirty="0"/>
          </a:p>
          <a:p>
            <a:pPr marL="0" indent="0">
              <a:buNone/>
            </a:pPr>
            <a:r>
              <a:rPr lang="ja-JP" altLang="ja-JP" dirty="0" smtClean="0"/>
              <a:t>　</a:t>
            </a:r>
            <a:endParaRPr lang="en-US" altLang="ja-JP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600" dirty="0" smtClean="0"/>
              <a:t>得られた成果</a:t>
            </a:r>
            <a:endParaRPr lang="en-US" altLang="ja-JP" sz="2600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▽</a:t>
            </a:r>
            <a:r>
              <a:rPr lang="ja-JP" altLang="ja-JP" dirty="0" smtClean="0"/>
              <a:t>対象</a:t>
            </a:r>
            <a:r>
              <a:rPr lang="ja-JP" altLang="ja-JP" dirty="0"/>
              <a:t>商圏はわずか</a:t>
            </a:r>
            <a:r>
              <a:rPr lang="en-US" altLang="ja-JP" dirty="0"/>
              <a:t>150</a:t>
            </a:r>
            <a:r>
              <a:rPr lang="ja-JP" altLang="ja-JP" dirty="0"/>
              <a:t>世帯ながら、日販</a:t>
            </a:r>
            <a:r>
              <a:rPr lang="en-US" altLang="ja-JP" dirty="0"/>
              <a:t>10</a:t>
            </a:r>
            <a:r>
              <a:rPr lang="ja-JP" altLang="ja-JP" dirty="0"/>
              <a:t>万円を</a:t>
            </a:r>
            <a:r>
              <a:rPr lang="ja-JP" altLang="ja-JP" dirty="0" smtClean="0"/>
              <a:t>達成</a:t>
            </a:r>
            <a:endParaRPr lang="ja-JP" altLang="ja-JP" dirty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▽</a:t>
            </a:r>
            <a:r>
              <a:rPr lang="ja-JP" altLang="ja-JP" dirty="0" smtClean="0"/>
              <a:t>歩いて</a:t>
            </a:r>
            <a:r>
              <a:rPr lang="ja-JP" altLang="ja-JP" dirty="0"/>
              <a:t>くる高齢者向けに生鮮品をそろえて</a:t>
            </a:r>
            <a:r>
              <a:rPr lang="ja-JP" altLang="ja-JP" dirty="0" smtClean="0"/>
              <a:t>いる</a:t>
            </a:r>
            <a:endParaRPr lang="ja-JP" altLang="ja-JP" dirty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▽</a:t>
            </a:r>
            <a:r>
              <a:rPr lang="ja-JP" altLang="ja-JP" dirty="0" smtClean="0"/>
              <a:t>レジ</a:t>
            </a:r>
            <a:r>
              <a:rPr lang="ja-JP" altLang="ja-JP" dirty="0"/>
              <a:t>での会話がコミュニケーションの機会になって</a:t>
            </a:r>
            <a:r>
              <a:rPr lang="ja-JP" altLang="ja-JP" dirty="0" smtClean="0"/>
              <a:t>いる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9" name="図 8" descr="24_919_5100_up_EHP206QU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358" y="1541454"/>
            <a:ext cx="3511752" cy="264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テキスト ボックス 10"/>
          <p:cNvSpPr txBox="1"/>
          <p:nvPr/>
        </p:nvSpPr>
        <p:spPr>
          <a:xfrm>
            <a:off x="4806358" y="6545666"/>
            <a:ext cx="37369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800" dirty="0"/>
              <a:t>http://</a:t>
            </a:r>
            <a:r>
              <a:rPr lang="en-US" altLang="ja-JP" sz="800" dirty="0" err="1"/>
              <a:t>www.city.arao.lg.jp</a:t>
            </a:r>
            <a:r>
              <a:rPr lang="en-US" altLang="ja-JP" sz="800" dirty="0"/>
              <a:t>/life/pub/</a:t>
            </a:r>
            <a:r>
              <a:rPr lang="en-US" altLang="ja-JP" sz="800" dirty="0" err="1"/>
              <a:t>Detail.aspx?c_id</a:t>
            </a:r>
            <a:r>
              <a:rPr lang="en-US" altLang="ja-JP" sz="800" dirty="0"/>
              <a:t>=24&amp;id=919&amp;pg=1&amp;type=list</a:t>
            </a:r>
            <a:endParaRPr kumimoji="1" lang="ja-JP" altLang="en-US" sz="800" dirty="0"/>
          </a:p>
        </p:txBody>
      </p:sp>
      <p:sp>
        <p:nvSpPr>
          <p:cNvPr id="8" name="角丸四角形 7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事例調査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3694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44</a:t>
            </a:fld>
            <a:endParaRPr kumimoji="1" lang="ja-JP" altLang="en-US"/>
          </a:p>
        </p:txBody>
      </p:sp>
      <p:graphicFrame>
        <p:nvGraphicFramePr>
          <p:cNvPr id="13" name="コンテンツ プレースホルダー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371812"/>
              </p:ext>
            </p:extLst>
          </p:nvPr>
        </p:nvGraphicFramePr>
        <p:xfrm>
          <a:off x="3773274" y="574235"/>
          <a:ext cx="3724656" cy="1280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62328"/>
                <a:gridCol w="1862328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200" dirty="0" smtClean="0"/>
                        <a:t>家賃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80,000</a:t>
                      </a:r>
                      <a:r>
                        <a:rPr kumimoji="1" lang="ja-JP" altLang="en-US" sz="2200" dirty="0" smtClean="0"/>
                        <a:t>円</a:t>
                      </a:r>
                      <a:r>
                        <a:rPr kumimoji="1" lang="en-US" altLang="ja-JP" sz="2200" dirty="0" smtClean="0"/>
                        <a:t>/</a:t>
                      </a:r>
                      <a:r>
                        <a:rPr kumimoji="1" lang="ja-JP" altLang="en-US" sz="2200" dirty="0" smtClean="0"/>
                        <a:t>月</a:t>
                      </a:r>
                      <a:endParaRPr kumimoji="1" lang="ja-JP" alt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200" dirty="0" smtClean="0"/>
                        <a:t>光熱費</a:t>
                      </a:r>
                      <a:endParaRPr kumimoji="1" lang="en-US" altLang="ja-JP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60,000</a:t>
                      </a:r>
                      <a:r>
                        <a:rPr kumimoji="1" lang="ja-JP" altLang="en-US" sz="2200" dirty="0" smtClean="0"/>
                        <a:t>円</a:t>
                      </a:r>
                      <a:r>
                        <a:rPr kumimoji="1" lang="en-US" altLang="ja-JP" sz="2200" dirty="0" smtClean="0"/>
                        <a:t>/</a:t>
                      </a:r>
                      <a:r>
                        <a:rPr kumimoji="1" lang="ja-JP" altLang="en-US" sz="2200" dirty="0" smtClean="0"/>
                        <a:t>月</a:t>
                      </a:r>
                      <a:endParaRPr kumimoji="1" lang="ja-JP" alt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200" dirty="0" smtClean="0"/>
                        <a:t>人件費</a:t>
                      </a:r>
                      <a:endParaRPr kumimoji="1" lang="ja-JP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dirty="0" smtClean="0"/>
                        <a:t>150,000</a:t>
                      </a:r>
                      <a:r>
                        <a:rPr kumimoji="1" lang="ja-JP" altLang="en-US" sz="2200" dirty="0" smtClean="0"/>
                        <a:t>円</a:t>
                      </a:r>
                      <a:r>
                        <a:rPr kumimoji="1" lang="en-US" altLang="ja-JP" sz="2200" dirty="0" smtClean="0"/>
                        <a:t>/</a:t>
                      </a:r>
                      <a:r>
                        <a:rPr kumimoji="1" lang="ja-JP" altLang="en-US" sz="2200" dirty="0" smtClean="0"/>
                        <a:t>月</a:t>
                      </a:r>
                      <a:endParaRPr kumimoji="1" lang="ja-JP" altLang="en-US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角丸四角形 13"/>
          <p:cNvSpPr/>
          <p:nvPr/>
        </p:nvSpPr>
        <p:spPr>
          <a:xfrm>
            <a:off x="4619584" y="141111"/>
            <a:ext cx="2259365" cy="392552"/>
          </a:xfrm>
          <a:prstGeom prst="roundRect">
            <a:avLst/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dirty="0" smtClean="0"/>
              <a:t>ランニングコスト</a:t>
            </a:r>
            <a:endParaRPr kumimoji="1" lang="ja-JP" altLang="en-US" sz="2200" dirty="0"/>
          </a:p>
        </p:txBody>
      </p:sp>
      <p:sp>
        <p:nvSpPr>
          <p:cNvPr id="17" name="角丸四角形 16"/>
          <p:cNvSpPr/>
          <p:nvPr/>
        </p:nvSpPr>
        <p:spPr>
          <a:xfrm>
            <a:off x="3237184" y="2048043"/>
            <a:ext cx="2249216" cy="5589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つくば市の負担</a:t>
            </a:r>
            <a:endParaRPr kumimoji="1" lang="ja-JP" altLang="en-US" sz="2400" dirty="0"/>
          </a:p>
        </p:txBody>
      </p:sp>
      <p:sp>
        <p:nvSpPr>
          <p:cNvPr id="18" name="角丸四角形 17"/>
          <p:cNvSpPr/>
          <p:nvPr/>
        </p:nvSpPr>
        <p:spPr>
          <a:xfrm>
            <a:off x="6012135" y="2051393"/>
            <a:ext cx="1797696" cy="5589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住民の負担</a:t>
            </a:r>
            <a:endParaRPr kumimoji="1" lang="ja-JP" altLang="en-US" sz="2400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613106" y="2051393"/>
            <a:ext cx="2411907" cy="2481657"/>
            <a:chOff x="897237" y="3365230"/>
            <a:chExt cx="2411907" cy="2481657"/>
          </a:xfrm>
        </p:grpSpPr>
        <p:sp>
          <p:nvSpPr>
            <p:cNvPr id="16" name="角丸四角形 15"/>
            <p:cNvSpPr/>
            <p:nvPr/>
          </p:nvSpPr>
          <p:spPr>
            <a:xfrm>
              <a:off x="897237" y="3365230"/>
              <a:ext cx="1919629" cy="57638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 smtClean="0"/>
                <a:t>カスミの負担</a:t>
              </a:r>
              <a:endParaRPr kumimoji="1" lang="ja-JP" altLang="en-US" sz="2400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999885" y="4061783"/>
              <a:ext cx="2309259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200" dirty="0" smtClean="0"/>
                <a:t>配送にかかる</a:t>
              </a:r>
              <a:endParaRPr lang="en-US" altLang="ja-JP" sz="2200" dirty="0"/>
            </a:p>
            <a:p>
              <a:r>
                <a:rPr lang="ja-JP" altLang="en-US" sz="2200" dirty="0"/>
                <a:t>・</a:t>
              </a:r>
              <a:r>
                <a:rPr lang="ja-JP" altLang="en-US" sz="2200" dirty="0" smtClean="0"/>
                <a:t>人件費</a:t>
              </a:r>
              <a:endParaRPr lang="en-US" altLang="ja-JP" sz="2200" dirty="0" smtClean="0"/>
            </a:p>
            <a:p>
              <a:r>
                <a:rPr lang="ja-JP" altLang="en-US" sz="2200" dirty="0" smtClean="0"/>
                <a:t>・車両費</a:t>
              </a:r>
              <a:endParaRPr lang="en-US" altLang="ja-JP" sz="2200" dirty="0" smtClean="0"/>
            </a:p>
            <a:p>
              <a:r>
                <a:rPr lang="ja-JP" altLang="en-US" sz="2200" dirty="0" smtClean="0"/>
                <a:t>・燃料費</a:t>
              </a:r>
              <a:endParaRPr lang="en-US" altLang="ja-JP" sz="2200" dirty="0" smtClean="0"/>
            </a:p>
            <a:p>
              <a:endParaRPr kumimoji="1" lang="en-US" altLang="ja-JP" sz="2200" dirty="0" smtClean="0"/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3226948" y="2747946"/>
            <a:ext cx="2922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 smtClean="0"/>
              <a:t>家賃補助</a:t>
            </a:r>
            <a:endParaRPr kumimoji="1" lang="en-US" altLang="ja-JP" sz="2200" dirty="0" smtClean="0"/>
          </a:p>
          <a:p>
            <a:r>
              <a:rPr lang="ja-JP" altLang="en-US" sz="2200" dirty="0"/>
              <a:t>　</a:t>
            </a:r>
            <a:r>
              <a:rPr lang="ja-JP" altLang="en-US" sz="2200" dirty="0" smtClean="0"/>
              <a:t>　　</a:t>
            </a:r>
            <a:r>
              <a:rPr kumimoji="1" lang="en-US" altLang="ja-JP" sz="2200" dirty="0" smtClean="0">
                <a:solidFill>
                  <a:srgbClr val="FF0000"/>
                </a:solidFill>
              </a:rPr>
              <a:t>40,000</a:t>
            </a:r>
            <a:r>
              <a:rPr kumimoji="1" lang="ja-JP" altLang="en-US" sz="2200" dirty="0" smtClean="0">
                <a:solidFill>
                  <a:srgbClr val="FF0000"/>
                </a:solidFill>
              </a:rPr>
              <a:t>円</a:t>
            </a:r>
            <a:r>
              <a:rPr kumimoji="1" lang="en-US" altLang="ja-JP" sz="2200" dirty="0" smtClean="0">
                <a:solidFill>
                  <a:srgbClr val="FF0000"/>
                </a:solidFill>
              </a:rPr>
              <a:t>/</a:t>
            </a:r>
            <a:r>
              <a:rPr kumimoji="1" lang="ja-JP" altLang="en-US" sz="2200" dirty="0" smtClean="0">
                <a:solidFill>
                  <a:srgbClr val="FF0000"/>
                </a:solidFill>
              </a:rPr>
              <a:t>月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2912762" y="1913806"/>
            <a:ext cx="5929" cy="295375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749267" y="1913806"/>
            <a:ext cx="0" cy="29555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861516" y="2745730"/>
            <a:ext cx="30118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 smtClean="0"/>
              <a:t>・家賃　    </a:t>
            </a:r>
            <a:r>
              <a:rPr lang="en-US" altLang="ja-JP" sz="2200" dirty="0" smtClean="0"/>
              <a:t>40,000</a:t>
            </a:r>
            <a:r>
              <a:rPr lang="ja-JP" altLang="en-US" sz="2200" dirty="0" smtClean="0"/>
              <a:t>円</a:t>
            </a:r>
            <a:r>
              <a:rPr lang="en-US" altLang="ja-JP" sz="2200" dirty="0" smtClean="0"/>
              <a:t>/</a:t>
            </a:r>
            <a:r>
              <a:rPr lang="ja-JP" altLang="en-US" sz="2200" dirty="0" smtClean="0"/>
              <a:t>月</a:t>
            </a:r>
            <a:endParaRPr lang="en-US" altLang="ja-JP" sz="2200" dirty="0" smtClean="0"/>
          </a:p>
          <a:p>
            <a:r>
              <a:rPr kumimoji="1" lang="ja-JP" altLang="en-US" sz="2200" dirty="0" smtClean="0"/>
              <a:t>・光熱費　</a:t>
            </a:r>
            <a:r>
              <a:rPr kumimoji="1" lang="en-US" altLang="ja-JP" sz="2200" dirty="0" smtClean="0"/>
              <a:t>6</a:t>
            </a:r>
            <a:r>
              <a:rPr lang="en-US" altLang="ja-JP" sz="2200" dirty="0" smtClean="0"/>
              <a:t>0,000</a:t>
            </a:r>
            <a:r>
              <a:rPr lang="ja-JP" altLang="en-US" sz="2200" dirty="0" smtClean="0"/>
              <a:t>円</a:t>
            </a:r>
            <a:r>
              <a:rPr lang="en-US" altLang="ja-JP" sz="2200" dirty="0" smtClean="0"/>
              <a:t>/</a:t>
            </a:r>
            <a:r>
              <a:rPr lang="ja-JP" altLang="en-US" sz="2200" dirty="0" smtClean="0"/>
              <a:t>月</a:t>
            </a:r>
            <a:endParaRPr lang="en-US" altLang="ja-JP" sz="2200" dirty="0" smtClean="0"/>
          </a:p>
          <a:p>
            <a:r>
              <a:rPr kumimoji="1" lang="ja-JP" altLang="en-US" sz="2200" dirty="0" smtClean="0"/>
              <a:t>・人件費</a:t>
            </a:r>
            <a:r>
              <a:rPr lang="ja-JP" altLang="en-US" sz="2200" dirty="0"/>
              <a:t>　</a:t>
            </a:r>
            <a:r>
              <a:rPr lang="en-US" altLang="ja-JP" sz="2200" dirty="0" smtClean="0"/>
              <a:t>150,000</a:t>
            </a:r>
            <a:r>
              <a:rPr lang="ja-JP" altLang="en-US" sz="2200" dirty="0" smtClean="0"/>
              <a:t>円</a:t>
            </a:r>
            <a:r>
              <a:rPr lang="en-US" altLang="ja-JP" sz="2200" dirty="0" smtClean="0"/>
              <a:t>/</a:t>
            </a:r>
            <a:r>
              <a:rPr lang="ja-JP" altLang="en-US" sz="2200" dirty="0" smtClean="0"/>
              <a:t>月</a:t>
            </a:r>
            <a:endParaRPr lang="en-US" altLang="ja-JP" sz="2200" dirty="0" smtClean="0"/>
          </a:p>
          <a:p>
            <a:r>
              <a:rPr lang="ja-JP" altLang="en-US" sz="2200" dirty="0" smtClean="0"/>
              <a:t>・カスミの配送費補助</a:t>
            </a:r>
            <a:endParaRPr lang="en-US" altLang="ja-JP" sz="2200" dirty="0" smtClean="0"/>
          </a:p>
          <a:p>
            <a:r>
              <a:rPr lang="en-US" altLang="ja-JP" sz="2200" dirty="0"/>
              <a:t>	</a:t>
            </a:r>
            <a:r>
              <a:rPr lang="en-US" altLang="ja-JP" sz="2200" dirty="0" smtClean="0"/>
              <a:t>	</a:t>
            </a:r>
            <a:r>
              <a:rPr lang="ja-JP" altLang="en-US" sz="2200" dirty="0" smtClean="0"/>
              <a:t>　</a:t>
            </a:r>
            <a:r>
              <a:rPr lang="ja-JP" altLang="en-US" sz="2200" dirty="0"/>
              <a:t> </a:t>
            </a:r>
            <a:r>
              <a:rPr lang="en-US" altLang="ja-JP" sz="2200" dirty="0" smtClean="0"/>
              <a:t>200,000</a:t>
            </a:r>
            <a:r>
              <a:rPr lang="ja-JP" altLang="en-US" sz="2200" dirty="0" smtClean="0"/>
              <a:t>円</a:t>
            </a:r>
            <a:r>
              <a:rPr lang="en-US" altLang="ja-JP" sz="2200" dirty="0" smtClean="0"/>
              <a:t>/</a:t>
            </a:r>
            <a:r>
              <a:rPr lang="ja-JP" altLang="en-US" sz="2200" dirty="0" smtClean="0"/>
              <a:t>月</a:t>
            </a:r>
            <a:endParaRPr lang="en-US" altLang="ja-JP" sz="2200" dirty="0"/>
          </a:p>
          <a:p>
            <a:endParaRPr lang="en-US" altLang="ja-JP" sz="2200" dirty="0" smtClean="0"/>
          </a:p>
        </p:txBody>
      </p:sp>
      <p:grpSp>
        <p:nvGrpSpPr>
          <p:cNvPr id="45" name="図形グループ 14"/>
          <p:cNvGrpSpPr/>
          <p:nvPr/>
        </p:nvGrpSpPr>
        <p:grpSpPr>
          <a:xfrm>
            <a:off x="3694929" y="4215973"/>
            <a:ext cx="2310383" cy="928766"/>
            <a:chOff x="6550286" y="1355159"/>
            <a:chExt cx="2397491" cy="1584239"/>
          </a:xfrm>
        </p:grpSpPr>
        <p:sp>
          <p:nvSpPr>
            <p:cNvPr id="46" name="円形吹き出し 45"/>
            <p:cNvSpPr/>
            <p:nvPr/>
          </p:nvSpPr>
          <p:spPr>
            <a:xfrm>
              <a:off x="6550286" y="1355159"/>
              <a:ext cx="2397491" cy="1584239"/>
            </a:xfrm>
            <a:prstGeom prst="wedgeEllipseCallout">
              <a:avLst>
                <a:gd name="adj1" fmla="val 64242"/>
                <a:gd name="adj2" fmla="val 8771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6702803" y="1589184"/>
              <a:ext cx="2153662" cy="12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 smtClean="0"/>
                <a:t>森の里の人口は</a:t>
              </a:r>
              <a:endParaRPr lang="en-US" altLang="ja-JP" sz="2000" dirty="0" smtClean="0"/>
            </a:p>
            <a:p>
              <a:pPr algn="ctr"/>
              <a:r>
                <a:rPr lang="ja-JP" altLang="en-US" sz="2000" dirty="0" smtClean="0"/>
                <a:t>約</a:t>
              </a:r>
              <a:r>
                <a:rPr lang="en-US" altLang="ja-JP" sz="2000" dirty="0" smtClean="0"/>
                <a:t>3,000</a:t>
              </a:r>
              <a:r>
                <a:rPr lang="ja-JP" altLang="en-US" sz="2000" dirty="0" smtClean="0"/>
                <a:t>人</a:t>
              </a:r>
              <a:endParaRPr lang="en-US" altLang="ja-JP" sz="2000" dirty="0" smtClean="0"/>
            </a:p>
          </p:txBody>
        </p:sp>
      </p:grpSp>
      <p:sp>
        <p:nvSpPr>
          <p:cNvPr id="48" name="角丸四角形 47"/>
          <p:cNvSpPr/>
          <p:nvPr/>
        </p:nvSpPr>
        <p:spPr>
          <a:xfrm>
            <a:off x="769142" y="5530023"/>
            <a:ext cx="7706576" cy="914400"/>
          </a:xfrm>
          <a:prstGeom prst="roundRect">
            <a:avLst/>
          </a:prstGeom>
          <a:solidFill>
            <a:srgbClr val="DEF6E4"/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月</a:t>
            </a:r>
            <a:r>
              <a:rPr lang="en-US" altLang="ja-JP" sz="2400" dirty="0" smtClean="0">
                <a:solidFill>
                  <a:srgbClr val="FF0000"/>
                </a:solidFill>
              </a:rPr>
              <a:t>150</a:t>
            </a:r>
            <a:r>
              <a:rPr lang="ja-JP" altLang="en-US" sz="2400" dirty="0" smtClean="0">
                <a:solidFill>
                  <a:srgbClr val="FF0000"/>
                </a:solidFill>
              </a:rPr>
              <a:t>円</a:t>
            </a:r>
            <a:r>
              <a:rPr lang="ja-JP" altLang="en-US" sz="2400" dirty="0" smtClean="0">
                <a:solidFill>
                  <a:schemeClr val="tx1"/>
                </a:solidFill>
              </a:rPr>
              <a:t>を全住民が負担すれば常設店が</a:t>
            </a:r>
            <a:r>
              <a:rPr lang="ja-JP" altLang="en-US" sz="2400" dirty="0" smtClean="0">
                <a:solidFill>
                  <a:srgbClr val="FF0000"/>
                </a:solidFill>
              </a:rPr>
              <a:t>運営</a:t>
            </a:r>
            <a:r>
              <a:rPr lang="ja-JP" altLang="en-US" sz="2400" dirty="0" smtClean="0">
                <a:solidFill>
                  <a:schemeClr val="tx1"/>
                </a:solidFill>
              </a:rPr>
              <a:t>できる！</a:t>
            </a:r>
            <a:endParaRPr lang="en-US" altLang="ja-JP" sz="2400" dirty="0" smtClean="0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49108" y="4552553"/>
            <a:ext cx="3116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>
                <a:latin typeface="+mn-ea"/>
              </a:rPr>
              <a:t>　合計</a:t>
            </a:r>
            <a:r>
              <a:rPr lang="en-US" altLang="ja-JP" sz="2200" dirty="0">
                <a:latin typeface="+mn-ea"/>
              </a:rPr>
              <a:t>: </a:t>
            </a:r>
            <a:r>
              <a:rPr lang="en-US" altLang="ja-JP" sz="2200" dirty="0">
                <a:solidFill>
                  <a:srgbClr val="FF0000"/>
                </a:solidFill>
              </a:rPr>
              <a:t>450,000</a:t>
            </a:r>
            <a:r>
              <a:rPr lang="ja-JP" altLang="en-US" sz="2200" dirty="0">
                <a:solidFill>
                  <a:srgbClr val="FF0000"/>
                </a:solidFill>
              </a:rPr>
              <a:t>円</a:t>
            </a:r>
            <a:r>
              <a:rPr lang="en-US" altLang="ja-JP" sz="2200" dirty="0">
                <a:solidFill>
                  <a:srgbClr val="FF0000"/>
                </a:solidFill>
              </a:rPr>
              <a:t>/</a:t>
            </a:r>
            <a:r>
              <a:rPr lang="ja-JP" altLang="en-US" sz="2200" dirty="0" smtClean="0">
                <a:solidFill>
                  <a:srgbClr val="FF0000"/>
                </a:solidFill>
              </a:rPr>
              <a:t>月</a:t>
            </a:r>
            <a:endParaRPr lang="en-US" altLang="ja-JP" sz="2200" dirty="0">
              <a:solidFill>
                <a:srgbClr val="FF0000"/>
              </a:solidFill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店舗運営モデル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41185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9" y="1558638"/>
            <a:ext cx="2215189" cy="534223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5308962" y="4181597"/>
            <a:ext cx="116884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dirty="0"/>
              <a:t>http://www.kaisha-logo.</a:t>
            </a:r>
            <a:r>
              <a:rPr lang="ja-JP" altLang="en-US" sz="600" dirty="0" smtClean="0"/>
              <a:t>com</a:t>
            </a:r>
            <a:r>
              <a:rPr lang="en-US" altLang="ja-JP" sz="600" dirty="0" smtClean="0"/>
              <a:t>//</a:t>
            </a:r>
            <a:endParaRPr lang="ja-JP" altLang="en-US" sz="600" dirty="0"/>
          </a:p>
        </p:txBody>
      </p:sp>
      <p:sp>
        <p:nvSpPr>
          <p:cNvPr id="11" name="左矢印 10"/>
          <p:cNvSpPr/>
          <p:nvPr/>
        </p:nvSpPr>
        <p:spPr>
          <a:xfrm rot="10800000">
            <a:off x="3005242" y="1541618"/>
            <a:ext cx="2623503" cy="620366"/>
          </a:xfrm>
          <a:prstGeom prst="left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4" descr="http://www.icapsule.leyline.jp/illust/0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429" y="1054108"/>
            <a:ext cx="1445445" cy="169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角丸四角形 13"/>
          <p:cNvSpPr/>
          <p:nvPr/>
        </p:nvSpPr>
        <p:spPr>
          <a:xfrm>
            <a:off x="5525530" y="2765330"/>
            <a:ext cx="2140042" cy="464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200" dirty="0" smtClean="0"/>
              <a:t>スーパー森の里</a:t>
            </a:r>
            <a:endParaRPr kumimoji="1" lang="ja-JP" altLang="en-US" sz="2200" dirty="0"/>
          </a:p>
        </p:txBody>
      </p:sp>
      <p:sp>
        <p:nvSpPr>
          <p:cNvPr id="17" name="角丸四角形 16"/>
          <p:cNvSpPr/>
          <p:nvPr/>
        </p:nvSpPr>
        <p:spPr>
          <a:xfrm>
            <a:off x="1022030" y="2235075"/>
            <a:ext cx="1039026" cy="530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カスミ</a:t>
            </a:r>
            <a:endParaRPr kumimoji="1" lang="ja-JP" altLang="en-US" sz="2400" dirty="0"/>
          </a:p>
        </p:txBody>
      </p:sp>
      <p:sp>
        <p:nvSpPr>
          <p:cNvPr id="20" name="角丸四角形 19"/>
          <p:cNvSpPr/>
          <p:nvPr/>
        </p:nvSpPr>
        <p:spPr>
          <a:xfrm>
            <a:off x="2977564" y="2204074"/>
            <a:ext cx="2420295" cy="930082"/>
          </a:xfrm>
          <a:prstGeom prst="roundRect">
            <a:avLst/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Ｘ円で卸す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（自社スーパーでの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販売価格）</a:t>
            </a:r>
            <a:endParaRPr kumimoji="1" lang="ja-JP" altLang="en-US" sz="2000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6090520" y="4581533"/>
            <a:ext cx="1080513" cy="2105891"/>
            <a:chOff x="6658598" y="317632"/>
            <a:chExt cx="1394191" cy="2532347"/>
          </a:xfrm>
        </p:grpSpPr>
        <p:sp>
          <p:nvSpPr>
            <p:cNvPr id="22" name="角丸四角形 21"/>
            <p:cNvSpPr/>
            <p:nvPr/>
          </p:nvSpPr>
          <p:spPr>
            <a:xfrm>
              <a:off x="6878470" y="2382881"/>
              <a:ext cx="1100936" cy="46709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 smtClean="0"/>
                <a:t>住民</a:t>
              </a:r>
              <a:endParaRPr kumimoji="1" lang="ja-JP" altLang="en-US" sz="2400" dirty="0"/>
            </a:p>
          </p:txBody>
        </p:sp>
        <p:pic>
          <p:nvPicPr>
            <p:cNvPr id="23" name="図 22" descr="おじいさん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7500" l="2424" r="987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8598" y="317632"/>
              <a:ext cx="1394191" cy="2027914"/>
            </a:xfrm>
            <a:prstGeom prst="rect">
              <a:avLst/>
            </a:prstGeom>
          </p:spPr>
        </p:pic>
      </p:grpSp>
      <p:sp>
        <p:nvSpPr>
          <p:cNvPr id="24" name="左矢印 23"/>
          <p:cNvSpPr/>
          <p:nvPr/>
        </p:nvSpPr>
        <p:spPr>
          <a:xfrm rot="16200000">
            <a:off x="5945324" y="3689162"/>
            <a:ext cx="1348509" cy="620366"/>
          </a:xfrm>
          <a:prstGeom prst="left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6929762" y="3650633"/>
            <a:ext cx="1512274" cy="515050"/>
          </a:xfrm>
          <a:prstGeom prst="roundRect">
            <a:avLst/>
          </a:prstGeom>
          <a:ln w="57150" cmpd="thinThick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dirty="0" smtClean="0"/>
              <a:t>Ｘ円で販売</a:t>
            </a:r>
            <a:endParaRPr kumimoji="1" lang="ja-JP" altLang="en-US" sz="2200" dirty="0"/>
          </a:p>
        </p:txBody>
      </p:sp>
      <p:pic>
        <p:nvPicPr>
          <p:cNvPr id="3074" name="Picture 2" descr="http://okasanta.co.uk/image-sozai/m/m0100/oka2-M018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6458" y="1061114"/>
            <a:ext cx="790687" cy="7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正方形/長方形 25"/>
          <p:cNvSpPr/>
          <p:nvPr/>
        </p:nvSpPr>
        <p:spPr>
          <a:xfrm>
            <a:off x="5994429" y="6629142"/>
            <a:ext cx="254884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700" dirty="0"/>
              <a:t>http://okasanta.co.uk</a:t>
            </a:r>
            <a:r>
              <a:rPr lang="ja-JP" altLang="en-US" sz="700" dirty="0" smtClean="0"/>
              <a:t>/</a:t>
            </a:r>
            <a:endParaRPr lang="ja-JP" altLang="en-US" sz="700" dirty="0"/>
          </a:p>
        </p:txBody>
      </p:sp>
      <p:pic>
        <p:nvPicPr>
          <p:cNvPr id="3076" name="Picture 4" descr="http://illpop.com/img_illust/food/drink_a2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73" y="3480440"/>
            <a:ext cx="469723" cy="76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698688"/>
              </p:ext>
            </p:extLst>
          </p:nvPr>
        </p:nvGraphicFramePr>
        <p:xfrm>
          <a:off x="805718" y="3256197"/>
          <a:ext cx="4064554" cy="81649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2277"/>
                <a:gridCol w="2032277"/>
              </a:tblGrid>
              <a:tr h="420257">
                <a:tc>
                  <a:txBody>
                    <a:bodyPr/>
                    <a:lstStyle/>
                    <a:p>
                      <a:r>
                        <a:rPr lang="ja-JP" altLang="en-US" sz="2000" dirty="0" smtClean="0"/>
                        <a:t>売り上げ目標　　　　　　　　　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dirty="0" smtClean="0"/>
                        <a:t>月販２５０万円</a:t>
                      </a:r>
                      <a:endParaRPr lang="en-US" altLang="ja-JP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dirty="0" smtClean="0"/>
                        <a:t>日販</a:t>
                      </a:r>
                      <a:r>
                        <a:rPr lang="en-US" altLang="ja-JP" sz="2000" dirty="0" smtClean="0"/>
                        <a:t>10</a:t>
                      </a:r>
                      <a:r>
                        <a:rPr lang="ja-JP" altLang="en-US" sz="2000" dirty="0" smtClean="0"/>
                        <a:t>万円</a:t>
                      </a:r>
                      <a:endParaRPr lang="en-US" altLang="ja-JP" sz="20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805718" y="4581533"/>
            <a:ext cx="46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01966" y="4219505"/>
            <a:ext cx="451734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アンケート結果から・・・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週２回以上</a:t>
            </a:r>
            <a:r>
              <a:rPr lang="ja-JP" altLang="en-US" dirty="0" smtClean="0"/>
              <a:t>買い物に行く人は全体の</a:t>
            </a:r>
            <a:r>
              <a:rPr lang="ja-JP" altLang="en-US" dirty="0" smtClean="0">
                <a:solidFill>
                  <a:srgbClr val="FF0000"/>
                </a:solidFill>
              </a:rPr>
              <a:t>８０％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kumimoji="1" lang="ja-JP" altLang="en-US" dirty="0" smtClean="0"/>
              <a:t>森の里の人口から推計すると</a:t>
            </a:r>
            <a:r>
              <a:rPr kumimoji="1" lang="ja-JP" altLang="en-US" dirty="0" smtClean="0">
                <a:solidFill>
                  <a:srgbClr val="FF0000"/>
                </a:solidFill>
              </a:rPr>
              <a:t>約</a:t>
            </a:r>
            <a:r>
              <a:rPr kumimoji="1" lang="en-US" altLang="ja-JP" dirty="0" smtClean="0">
                <a:solidFill>
                  <a:srgbClr val="FF0000"/>
                </a:solidFill>
              </a:rPr>
              <a:t>2400</a:t>
            </a:r>
            <a:r>
              <a:rPr kumimoji="1" lang="ja-JP" altLang="en-US" dirty="0" smtClean="0">
                <a:solidFill>
                  <a:srgbClr val="FF0000"/>
                </a:solidFill>
              </a:rPr>
              <a:t>人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3073" name="グループ化 3072"/>
          <p:cNvGrpSpPr/>
          <p:nvPr/>
        </p:nvGrpSpPr>
        <p:grpSpPr>
          <a:xfrm>
            <a:off x="633664" y="5334805"/>
            <a:ext cx="4687800" cy="1063437"/>
            <a:chOff x="8043709" y="4950864"/>
            <a:chExt cx="4687800" cy="1063437"/>
          </a:xfrm>
        </p:grpSpPr>
        <p:sp>
          <p:nvSpPr>
            <p:cNvPr id="31" name="角丸四角形 30"/>
            <p:cNvSpPr/>
            <p:nvPr/>
          </p:nvSpPr>
          <p:spPr>
            <a:xfrm>
              <a:off x="8043709" y="4950864"/>
              <a:ext cx="4687800" cy="1063437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/>
            </a:p>
          </p:txBody>
        </p:sp>
        <p:sp>
          <p:nvSpPr>
            <p:cNvPr id="3072" name="テキスト ボックス 3071"/>
            <p:cNvSpPr txBox="1"/>
            <p:nvPr/>
          </p:nvSpPr>
          <p:spPr>
            <a:xfrm>
              <a:off x="8112010" y="5011397"/>
              <a:ext cx="4321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売り上げ目標を達成するために・・・</a:t>
              </a:r>
              <a:endParaRPr lang="en-US" altLang="ja-JP" dirty="0" smtClean="0"/>
            </a:p>
            <a:p>
              <a:r>
                <a:rPr lang="en-US" altLang="ja-JP" dirty="0" smtClean="0"/>
                <a:t>2400</a:t>
              </a:r>
              <a:r>
                <a:rPr lang="ja-JP" altLang="en-US" dirty="0" smtClean="0"/>
                <a:t>人の約</a:t>
              </a:r>
              <a:r>
                <a:rPr lang="en-US" altLang="ja-JP" dirty="0" smtClean="0"/>
                <a:t>25%</a:t>
              </a:r>
              <a:r>
                <a:rPr lang="ja-JP" altLang="en-US" dirty="0" err="1" smtClean="0"/>
                <a:t>、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625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人</a:t>
              </a:r>
              <a:r>
                <a:rPr lang="ja-JP" altLang="en-US" dirty="0" smtClean="0"/>
                <a:t>が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週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1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回、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1000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円</a:t>
              </a:r>
              <a:r>
                <a:rPr lang="ja-JP" altLang="en-US" dirty="0"/>
                <a:t>森の</a:t>
              </a:r>
              <a:r>
                <a:rPr lang="ja-JP" altLang="en-US" dirty="0" smtClean="0"/>
                <a:t>里スーパーで買えばよい！</a:t>
              </a:r>
              <a:endParaRPr lang="en-US" altLang="ja-JP" dirty="0" smtClean="0"/>
            </a:p>
          </p:txBody>
        </p:sp>
      </p:grpSp>
      <p:sp>
        <p:nvSpPr>
          <p:cNvPr id="32" name="角丸四角形 31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/>
              <a:t>店舗運営モデル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3310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/>
          <a:lstStyle/>
          <a:p>
            <a:pPr marL="0" indent="0">
              <a:buNone/>
            </a:pPr>
            <a:endParaRPr lang="ja-JP" altLang="en-US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今後の課題</a:t>
            </a:r>
            <a:endParaRPr kumimoji="1" lang="en-US" altLang="ja-JP" sz="28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0584" y="1171832"/>
            <a:ext cx="865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行政がある特定の民間企業を支援するということは・・・</a:t>
            </a:r>
            <a:endParaRPr kumimoji="1" lang="ja-JP" altLang="en-US" sz="2800" dirty="0"/>
          </a:p>
        </p:txBody>
      </p:sp>
      <p:sp>
        <p:nvSpPr>
          <p:cNvPr id="10" name="角丸四角形 9"/>
          <p:cNvSpPr/>
          <p:nvPr/>
        </p:nvSpPr>
        <p:spPr>
          <a:xfrm>
            <a:off x="360584" y="1918231"/>
            <a:ext cx="914400" cy="6005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行政</a:t>
            </a:r>
            <a:endParaRPr kumimoji="1" lang="ja-JP" altLang="en-US" sz="2400" dirty="0"/>
          </a:p>
        </p:txBody>
      </p:sp>
      <p:sp>
        <p:nvSpPr>
          <p:cNvPr id="12" name="角丸四角形 11"/>
          <p:cNvSpPr/>
          <p:nvPr/>
        </p:nvSpPr>
        <p:spPr>
          <a:xfrm>
            <a:off x="4091027" y="1918231"/>
            <a:ext cx="1139019" cy="6005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民間</a:t>
            </a:r>
            <a:r>
              <a:rPr lang="en-US" altLang="ja-JP" sz="2400" dirty="0" smtClean="0"/>
              <a:t>A</a:t>
            </a:r>
            <a:endParaRPr kumimoji="1" lang="ja-JP" altLang="en-US" sz="24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" y="2590184"/>
            <a:ext cx="3732262" cy="3096080"/>
          </a:xfrm>
          <a:prstGeom prst="rect">
            <a:avLst/>
          </a:prstGeom>
        </p:spPr>
      </p:pic>
      <p:sp>
        <p:nvSpPr>
          <p:cNvPr id="14" name="左右矢印 13"/>
          <p:cNvSpPr/>
          <p:nvPr/>
        </p:nvSpPr>
        <p:spPr>
          <a:xfrm>
            <a:off x="4469241" y="3316406"/>
            <a:ext cx="1112693" cy="518615"/>
          </a:xfrm>
          <a:prstGeom prst="leftRight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64" y="2762332"/>
            <a:ext cx="2738790" cy="2756847"/>
          </a:xfrm>
          <a:prstGeom prst="rect">
            <a:avLst/>
          </a:prstGeom>
        </p:spPr>
      </p:pic>
      <p:sp>
        <p:nvSpPr>
          <p:cNvPr id="18" name="角丸四角形 17"/>
          <p:cNvSpPr/>
          <p:nvPr/>
        </p:nvSpPr>
        <p:spPr>
          <a:xfrm>
            <a:off x="5484494" y="1918231"/>
            <a:ext cx="1139019" cy="6005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民間</a:t>
            </a:r>
            <a:r>
              <a:rPr lang="en-US" altLang="ja-JP" sz="2400" dirty="0"/>
              <a:t>B</a:t>
            </a:r>
            <a:endParaRPr kumimoji="1" lang="ja-JP" altLang="en-US" sz="2400" dirty="0"/>
          </a:p>
        </p:txBody>
      </p:sp>
      <p:sp>
        <p:nvSpPr>
          <p:cNvPr id="19" name="雲形吹き出し 18"/>
          <p:cNvSpPr/>
          <p:nvPr/>
        </p:nvSpPr>
        <p:spPr>
          <a:xfrm>
            <a:off x="6453317" y="1998693"/>
            <a:ext cx="2690683" cy="1222492"/>
          </a:xfrm>
          <a:prstGeom prst="cloudCallout">
            <a:avLst>
              <a:gd name="adj1" fmla="val -2889"/>
              <a:gd name="adj2" fmla="val 7988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latin typeface="+mn-ea"/>
              </a:rPr>
              <a:t>ウチの経営は苦しいのに</a:t>
            </a:r>
            <a:r>
              <a:rPr lang="en-US" altLang="ja-JP" sz="2000" b="1" dirty="0" smtClean="0">
                <a:latin typeface="+mn-ea"/>
              </a:rPr>
              <a:t>…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20" name="下カーブ矢印 19"/>
          <p:cNvSpPr/>
          <p:nvPr/>
        </p:nvSpPr>
        <p:spPr>
          <a:xfrm>
            <a:off x="2197290" y="2544175"/>
            <a:ext cx="1132932" cy="646510"/>
          </a:xfrm>
          <a:prstGeom prst="curvedDownArrow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84" y="1565972"/>
            <a:ext cx="1386838" cy="1386838"/>
          </a:xfrm>
          <a:prstGeom prst="rect">
            <a:avLst/>
          </a:prstGeom>
        </p:spPr>
      </p:pic>
      <p:sp>
        <p:nvSpPr>
          <p:cNvPr id="22" name="角丸四角形 21"/>
          <p:cNvSpPr/>
          <p:nvPr/>
        </p:nvSpPr>
        <p:spPr>
          <a:xfrm>
            <a:off x="718712" y="5742126"/>
            <a:ext cx="7706576" cy="914400"/>
          </a:xfrm>
          <a:prstGeom prst="roundRect">
            <a:avLst/>
          </a:prstGeom>
          <a:solidFill>
            <a:srgbClr val="DEF6E4"/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買い物支援事業の開始・継続には行政の役割が重要</a:t>
            </a:r>
            <a:r>
              <a:rPr lang="ja-JP" altLang="en-US" sz="2400" smtClean="0">
                <a:solidFill>
                  <a:srgbClr val="FF0000"/>
                </a:solidFill>
              </a:rPr>
              <a:t>だが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民業圧迫とならないようバランスが求められる</a:t>
            </a:r>
            <a:endParaRPr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958967" y="4194594"/>
            <a:ext cx="3288286" cy="7096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買い物支援事業の実施</a:t>
            </a:r>
            <a:endParaRPr kumimoji="1" lang="ja-JP" altLang="en-US" sz="2400" dirty="0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EB991226-00A6-6A4C-9009-AC518480FF08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21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>
          <a:xfrm>
            <a:off x="457200" y="141111"/>
            <a:ext cx="3935506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アンケート調査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-(1)</a:t>
            </a:r>
            <a:r>
              <a:rPr lang="ja-JP" altLang="en-US" sz="2400" dirty="0" smtClean="0"/>
              <a:t>買い物の現状について</a:t>
            </a:r>
            <a:r>
              <a:rPr lang="en-US" altLang="ja-JP" sz="2400" dirty="0" smtClean="0"/>
              <a:t>-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4447" y="1163900"/>
            <a:ext cx="8229600" cy="4867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800" dirty="0" smtClean="0">
                <a:latin typeface="+mn-ea"/>
              </a:rPr>
              <a:t>よく買い物に行く場所</a:t>
            </a:r>
            <a:r>
              <a:rPr lang="en-US" altLang="ja-JP" sz="2800" dirty="0" smtClean="0">
                <a:latin typeface="+mn-ea"/>
              </a:rPr>
              <a:t> </a:t>
            </a:r>
            <a:r>
              <a:rPr lang="ja-JP" altLang="en-US" sz="2800" dirty="0" smtClean="0">
                <a:latin typeface="+mn-ea"/>
              </a:rPr>
              <a:t>上位５店</a:t>
            </a:r>
            <a:r>
              <a:rPr lang="en-US" altLang="ja-JP" dirty="0" smtClean="0">
                <a:latin typeface="+mn-ea"/>
              </a:rPr>
              <a:t>(n</a:t>
            </a:r>
            <a:r>
              <a:rPr lang="ja-JP" altLang="en-US" dirty="0" smtClean="0">
                <a:latin typeface="+mn-ea"/>
              </a:rPr>
              <a:t>＝</a:t>
            </a:r>
            <a:r>
              <a:rPr lang="en-US" altLang="ja-JP" dirty="0" smtClean="0">
                <a:latin typeface="+mn-ea"/>
              </a:rPr>
              <a:t>146)</a:t>
            </a:r>
            <a:endParaRPr kumimoji="1" lang="ja-JP" altLang="en-US" sz="2800" dirty="0"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47</a:t>
            </a:fld>
            <a:endParaRPr kumimoji="1" lang="ja-JP" alt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5760769" y="1393555"/>
            <a:ext cx="3299661" cy="2206378"/>
            <a:chOff x="5611359" y="4373929"/>
            <a:chExt cx="3299661" cy="2409365"/>
          </a:xfrm>
        </p:grpSpPr>
        <p:sp>
          <p:nvSpPr>
            <p:cNvPr id="57" name="爆発 1 56"/>
            <p:cNvSpPr/>
            <p:nvPr/>
          </p:nvSpPr>
          <p:spPr>
            <a:xfrm>
              <a:off x="5611359" y="4373929"/>
              <a:ext cx="3299661" cy="2409365"/>
            </a:xfrm>
            <a:prstGeom prst="irregularSeal1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084892" y="5057095"/>
              <a:ext cx="2337599" cy="974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600" dirty="0"/>
                <a:t>徒歩では</a:t>
              </a:r>
              <a:endParaRPr lang="en-US" altLang="ja-JP" sz="2600" dirty="0"/>
            </a:p>
            <a:p>
              <a:r>
                <a:rPr lang="ja-JP" altLang="en-US" sz="2600" dirty="0"/>
                <a:t>　行けない</a:t>
              </a:r>
              <a:r>
                <a:rPr lang="ja-JP" altLang="en-US" sz="2600" dirty="0" smtClean="0"/>
                <a:t>距離</a:t>
              </a:r>
              <a:endParaRPr lang="ja-JP" altLang="en-US" sz="2600" dirty="0"/>
            </a:p>
          </p:txBody>
        </p:sp>
      </p:grpSp>
      <p:pic>
        <p:nvPicPr>
          <p:cNvPr id="32" name="図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46" y="1688352"/>
            <a:ext cx="3520947" cy="4757644"/>
          </a:xfrm>
          <a:prstGeom prst="rect">
            <a:avLst/>
          </a:prstGeom>
        </p:spPr>
      </p:pic>
      <p:graphicFrame>
        <p:nvGraphicFramePr>
          <p:cNvPr id="30" name="グラフ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556830"/>
              </p:ext>
            </p:extLst>
          </p:nvPr>
        </p:nvGraphicFramePr>
        <p:xfrm>
          <a:off x="4221093" y="3671641"/>
          <a:ext cx="483933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603042" y="56624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（店）</a:t>
            </a:r>
            <a:endParaRPr kumimoji="1" lang="ja-JP" altLang="en-US" dirty="0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2" name="右矢印吹き出し 11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3" name="右矢印吹き出し 12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4" name="右矢印吹き出し 13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15" name="右矢印吹き出し 14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16" name="右矢印吹き出し 15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31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提案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-③</a:t>
            </a:r>
            <a:r>
              <a:rPr lang="ja-JP" altLang="en-US" sz="2400" dirty="0" smtClean="0"/>
              <a:t>店をつくる</a:t>
            </a:r>
            <a:r>
              <a:rPr lang="en-US" altLang="ja-JP" sz="2400" dirty="0" smtClean="0"/>
              <a:t>-</a:t>
            </a:r>
            <a:endParaRPr kumimoji="1" lang="en-US" altLang="ja-JP" sz="2800" dirty="0" smtClean="0"/>
          </a:p>
        </p:txBody>
      </p:sp>
      <p:sp>
        <p:nvSpPr>
          <p:cNvPr id="6" name="角丸四角形 5"/>
          <p:cNvSpPr/>
          <p:nvPr/>
        </p:nvSpPr>
        <p:spPr>
          <a:xfrm>
            <a:off x="457201" y="1387157"/>
            <a:ext cx="8229600" cy="11918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</a:rPr>
              <a:t>自宅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から歩いていける距離に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、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空きテナント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・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空き家を活用した食料品の常設店舗をつくる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grpSp>
        <p:nvGrpSpPr>
          <p:cNvPr id="7" name="グループ化 1"/>
          <p:cNvGrpSpPr/>
          <p:nvPr/>
        </p:nvGrpSpPr>
        <p:grpSpPr>
          <a:xfrm>
            <a:off x="457201" y="2689419"/>
            <a:ext cx="8229600" cy="4078778"/>
            <a:chOff x="538170" y="1285759"/>
            <a:chExt cx="8229600" cy="4078778"/>
          </a:xfrm>
        </p:grpSpPr>
        <p:sp>
          <p:nvSpPr>
            <p:cNvPr id="11" name="円/楕円 10"/>
            <p:cNvSpPr/>
            <p:nvPr/>
          </p:nvSpPr>
          <p:spPr>
            <a:xfrm>
              <a:off x="2833908" y="1285759"/>
              <a:ext cx="3638123" cy="180787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mpd="thinThick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en-US" altLang="ja-JP" sz="2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5129647" y="3540855"/>
              <a:ext cx="3638123" cy="182368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 cmpd="thinThick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dirty="0" smtClean="0">
                  <a:solidFill>
                    <a:srgbClr val="000000"/>
                  </a:solidFill>
                </a:rPr>
                <a:t>行政</a:t>
              </a:r>
              <a:endParaRPr lang="en-US" altLang="ja-JP" sz="4000" dirty="0" smtClean="0">
                <a:solidFill>
                  <a:srgbClr val="000000"/>
                </a:solidFill>
              </a:endParaRPr>
            </a:p>
            <a:p>
              <a:pPr algn="ctr"/>
              <a:r>
                <a:rPr kumimoji="1" lang="ja-JP" altLang="en-US" sz="2400" dirty="0" smtClean="0">
                  <a:solidFill>
                    <a:srgbClr val="000000"/>
                  </a:solidFill>
                </a:rPr>
                <a:t>つくば市が運営費の一部を補助する</a:t>
              </a:r>
              <a:endParaRPr kumimoji="1" lang="ja-JP" alt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538170" y="3570736"/>
              <a:ext cx="3638123" cy="17938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 cmpd="thinThick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 smtClean="0">
                  <a:solidFill>
                    <a:srgbClr val="000000"/>
                  </a:solidFill>
                </a:rPr>
                <a:t>民間</a:t>
              </a:r>
            </a:p>
            <a:p>
              <a:pPr algn="ctr"/>
              <a:r>
                <a:rPr lang="ja-JP" altLang="en-US" sz="2400" dirty="0" smtClean="0">
                  <a:solidFill>
                    <a:srgbClr val="000000"/>
                  </a:solidFill>
                </a:rPr>
                <a:t>カスミが店に</a:t>
              </a:r>
              <a:endParaRPr lang="en-US" altLang="ja-JP" sz="24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ja-JP" altLang="en-US" sz="2400" dirty="0" smtClean="0">
                  <a:solidFill>
                    <a:srgbClr val="000000"/>
                  </a:solidFill>
                </a:rPr>
                <a:t>商品をおろす</a:t>
              </a:r>
              <a:endParaRPr lang="en-US" altLang="ja-JP" sz="2400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6" name="右矢印吹き出し 15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7" name="右矢印吹き出し 16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8" name="右矢印吹き出し 17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19" name="右矢印吹き出し 18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0" name="右矢印吹き出し 19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  <p:sp>
        <p:nvSpPr>
          <p:cNvPr id="24" name="左右矢印 23"/>
          <p:cNvSpPr/>
          <p:nvPr/>
        </p:nvSpPr>
        <p:spPr>
          <a:xfrm rot="18142167" flipH="1" flipV="1">
            <a:off x="2470759" y="4336910"/>
            <a:ext cx="849943" cy="484632"/>
          </a:xfrm>
          <a:prstGeom prst="leftRigh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左右矢印 24"/>
          <p:cNvSpPr/>
          <p:nvPr/>
        </p:nvSpPr>
        <p:spPr>
          <a:xfrm rot="3457833" flipH="1">
            <a:off x="5652331" y="4368878"/>
            <a:ext cx="854883" cy="484632"/>
          </a:xfrm>
          <a:prstGeom prst="leftRight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/>
              </a:gs>
              <a:gs pos="40000">
                <a:schemeClr val="accent1">
                  <a:lumMod val="40000"/>
                  <a:lumOff val="60000"/>
                </a:schemeClr>
              </a:gs>
            </a:gsLst>
            <a:lin ang="1080000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左右矢印 25"/>
          <p:cNvSpPr/>
          <p:nvPr/>
        </p:nvSpPr>
        <p:spPr>
          <a:xfrm flipH="1" flipV="1">
            <a:off x="4132417" y="5828471"/>
            <a:ext cx="849943" cy="484632"/>
          </a:xfrm>
          <a:prstGeom prst="leftRigh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2"/>
              </a:gs>
              <a:gs pos="52000">
                <a:schemeClr val="accent6">
                  <a:lumMod val="40000"/>
                  <a:lumOff val="60000"/>
                </a:schemeClr>
              </a:gs>
            </a:gsLst>
            <a:lin ang="1080000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1267011" y="4437532"/>
            <a:ext cx="6589059" cy="784463"/>
          </a:xfrm>
          <a:prstGeom prst="rect">
            <a:avLst/>
          </a:prstGeom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住民・行政・民間の三位一体</a:t>
            </a:r>
            <a:endParaRPr kumimoji="1" lang="ja-JP" altLang="en-US" sz="3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896413" y="2939844"/>
            <a:ext cx="34163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/>
              <a:t>住民</a:t>
            </a:r>
            <a:endParaRPr lang="en-US" altLang="ja-JP" sz="3200" dirty="0"/>
          </a:p>
          <a:p>
            <a:pPr algn="ctr"/>
            <a:r>
              <a:rPr lang="ja-JP" altLang="en-US" sz="2400" dirty="0"/>
              <a:t>運営</a:t>
            </a:r>
            <a:r>
              <a:rPr lang="ja-JP" altLang="en-US" sz="2400" dirty="0" smtClean="0"/>
              <a:t>参加・運営費負担や</a:t>
            </a:r>
            <a:endParaRPr lang="en-US" altLang="ja-JP" sz="2400" dirty="0"/>
          </a:p>
          <a:p>
            <a:pPr algn="ctr"/>
            <a:r>
              <a:rPr lang="ja-JP" altLang="en-US" sz="2400" dirty="0"/>
              <a:t>買い支えを</a:t>
            </a:r>
            <a:r>
              <a:rPr lang="ja-JP" altLang="en-US" sz="2400" dirty="0" smtClean="0"/>
              <a:t>する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7845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角丸四角形 48"/>
          <p:cNvSpPr/>
          <p:nvPr/>
        </p:nvSpPr>
        <p:spPr>
          <a:xfrm>
            <a:off x="457200" y="141111"/>
            <a:ext cx="3935506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アンケート調査</a:t>
            </a:r>
            <a:endParaRPr kumimoji="1" lang="en-US" altLang="ja-JP" sz="2800" dirty="0" smtClean="0"/>
          </a:p>
          <a:p>
            <a:pPr algn="ctr"/>
            <a:r>
              <a:rPr lang="en-US" altLang="ja-JP" sz="2400" dirty="0" smtClean="0"/>
              <a:t>-(1)</a:t>
            </a:r>
            <a:r>
              <a:rPr lang="ja-JP" altLang="en-US" sz="2400" dirty="0" smtClean="0"/>
              <a:t>買い物の現状について</a:t>
            </a:r>
            <a:r>
              <a:rPr lang="en-US" altLang="ja-JP" sz="2400" dirty="0" smtClean="0"/>
              <a:t>-</a:t>
            </a:r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6498460"/>
              </p:ext>
            </p:extLst>
          </p:nvPr>
        </p:nvGraphicFramePr>
        <p:xfrm>
          <a:off x="2658164" y="2019099"/>
          <a:ext cx="5378828" cy="3600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63721"/>
            <a:ext cx="3188447" cy="595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 smtClean="0">
                <a:solidFill>
                  <a:schemeClr val="tx1"/>
                </a:solidFill>
              </a:rPr>
              <a:t>買い物頻度</a:t>
            </a:r>
            <a:r>
              <a:rPr kumimoji="1" lang="en-US" altLang="ja-JP" dirty="0" smtClean="0">
                <a:solidFill>
                  <a:schemeClr val="tx1"/>
                </a:solidFill>
                <a:latin typeface="+mn-ea"/>
              </a:rPr>
              <a:t>(n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</a:rPr>
              <a:t>＝</a:t>
            </a:r>
            <a:r>
              <a:rPr kumimoji="1" lang="en-US" altLang="ja-JP" dirty="0" smtClean="0">
                <a:solidFill>
                  <a:schemeClr val="tx1"/>
                </a:solidFill>
                <a:latin typeface="+mn-ea"/>
              </a:rPr>
              <a:t>153)</a:t>
            </a: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47578" y="1470309"/>
            <a:ext cx="3562930" cy="1200328"/>
          </a:xfrm>
          <a:prstGeom prst="rect">
            <a:avLst/>
          </a:prstGeom>
          <a:noFill/>
          <a:ln w="57150" cmpd="thinThick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6600"/>
                </a:solidFill>
              </a:rPr>
              <a:t>買い物に週</a:t>
            </a:r>
            <a:r>
              <a:rPr kumimoji="1" lang="en-US" altLang="ja-JP" sz="2400" dirty="0" smtClean="0">
                <a:solidFill>
                  <a:srgbClr val="FF6600"/>
                </a:solidFill>
              </a:rPr>
              <a:t>2</a:t>
            </a:r>
            <a:r>
              <a:rPr kumimoji="1" lang="ja-JP" altLang="en-US" sz="2400" dirty="0" smtClean="0">
                <a:solidFill>
                  <a:srgbClr val="FF6600"/>
                </a:solidFill>
              </a:rPr>
              <a:t>回以上行く人</a:t>
            </a:r>
            <a:endParaRPr kumimoji="1" lang="en-US" altLang="ja-JP" sz="2400" dirty="0" smtClean="0">
              <a:solidFill>
                <a:srgbClr val="FF6600"/>
              </a:solidFill>
            </a:endParaRPr>
          </a:p>
          <a:p>
            <a:pPr algn="ctr"/>
            <a:r>
              <a:rPr lang="ja-JP" altLang="en-US" sz="2400" dirty="0" smtClean="0"/>
              <a:t>約</a:t>
            </a:r>
            <a:r>
              <a:rPr lang="en-US" altLang="ja-JP" sz="4800" dirty="0" smtClean="0">
                <a:solidFill>
                  <a:srgbClr val="FF0000"/>
                </a:solidFill>
              </a:rPr>
              <a:t>80</a:t>
            </a:r>
            <a:r>
              <a:rPr lang="ja-JP" altLang="en-US" sz="2400" dirty="0" smtClean="0"/>
              <a:t>％</a:t>
            </a:r>
            <a:endParaRPr kumimoji="1" lang="en-US" altLang="ja-JP" sz="2400" dirty="0" smtClean="0"/>
          </a:p>
        </p:txBody>
      </p:sp>
      <p:sp>
        <p:nvSpPr>
          <p:cNvPr id="9" name="パイ 8"/>
          <p:cNvSpPr/>
          <p:nvPr/>
        </p:nvSpPr>
        <p:spPr>
          <a:xfrm>
            <a:off x="2960257" y="2612944"/>
            <a:ext cx="2866802" cy="2934092"/>
          </a:xfrm>
          <a:prstGeom prst="pie">
            <a:avLst>
              <a:gd name="adj1" fmla="val 16227264"/>
              <a:gd name="adj2" fmla="val 11892144"/>
            </a:avLst>
          </a:prstGeom>
          <a:noFill/>
          <a:ln w="635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00"/>
              </a:solidFill>
            </a:endParaRPr>
          </a:p>
        </p:txBody>
      </p:sp>
      <p:cxnSp>
        <p:nvCxnSpPr>
          <p:cNvPr id="22" name="カギ線コネクタ 21"/>
          <p:cNvCxnSpPr/>
          <p:nvPr/>
        </p:nvCxnSpPr>
        <p:spPr>
          <a:xfrm flipV="1">
            <a:off x="5347579" y="2271060"/>
            <a:ext cx="1107012" cy="732123"/>
          </a:xfrm>
          <a:prstGeom prst="bentConnector3">
            <a:avLst>
              <a:gd name="adj1" fmla="val 62"/>
            </a:avLst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角丸四角形 38"/>
          <p:cNvSpPr/>
          <p:nvPr/>
        </p:nvSpPr>
        <p:spPr>
          <a:xfrm>
            <a:off x="457200" y="5989516"/>
            <a:ext cx="8086078" cy="6955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600" dirty="0" smtClean="0">
                <a:solidFill>
                  <a:schemeClr val="tx1"/>
                </a:solidFill>
              </a:rPr>
              <a:t>現在は、車</a:t>
            </a:r>
            <a:r>
              <a:rPr lang="ja-JP" altLang="en-US" sz="2600" dirty="0">
                <a:solidFill>
                  <a:schemeClr val="tx1"/>
                </a:solidFill>
              </a:rPr>
              <a:t>の利用により買い物には不自由していない</a:t>
            </a:r>
          </a:p>
        </p:txBody>
      </p:sp>
      <p:sp>
        <p:nvSpPr>
          <p:cNvPr id="44" name="雲形吹き出し 43"/>
          <p:cNvSpPr/>
          <p:nvPr/>
        </p:nvSpPr>
        <p:spPr>
          <a:xfrm>
            <a:off x="116813" y="4228354"/>
            <a:ext cx="3020834" cy="1613794"/>
          </a:xfrm>
          <a:prstGeom prst="cloudCallout">
            <a:avLst>
              <a:gd name="adj1" fmla="val 41183"/>
              <a:gd name="adj2" fmla="val -107807"/>
            </a:avLst>
          </a:prstGeom>
          <a:solidFill>
            <a:schemeClr val="accent5">
              <a:lumMod val="20000"/>
              <a:lumOff val="80000"/>
            </a:schemeClr>
          </a:solidFill>
          <a:ln w="57150" cmpd="thinThick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2407" y="2228275"/>
            <a:ext cx="33737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008000"/>
                </a:solidFill>
              </a:rPr>
              <a:t>買い物に週１回以下しか</a:t>
            </a:r>
            <a:endParaRPr kumimoji="1" lang="en-US" altLang="ja-JP" sz="2400" dirty="0" smtClean="0">
              <a:solidFill>
                <a:srgbClr val="008000"/>
              </a:solidFill>
            </a:endParaRPr>
          </a:p>
          <a:p>
            <a:pPr algn="ctr"/>
            <a:r>
              <a:rPr kumimoji="1" lang="ja-JP" altLang="en-US" sz="2400" dirty="0" smtClean="0">
                <a:solidFill>
                  <a:srgbClr val="008000"/>
                </a:solidFill>
              </a:rPr>
              <a:t>　　　行かない人</a:t>
            </a:r>
            <a:r>
              <a:rPr lang="ja-JP" altLang="en-US" sz="2400" dirty="0" smtClean="0">
                <a:solidFill>
                  <a:srgbClr val="008000"/>
                </a:solidFill>
              </a:rPr>
              <a:t>　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06459" y="4716039"/>
            <a:ext cx="2907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/>
              <a:t>現在の買い物頻度</a:t>
            </a:r>
            <a:r>
              <a:rPr lang="ja-JP" altLang="en-US" sz="2400" dirty="0" smtClean="0"/>
              <a:t>で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不便</a:t>
            </a:r>
            <a:r>
              <a:rPr lang="ja-JP" altLang="en-US" sz="2400" dirty="0">
                <a:solidFill>
                  <a:srgbClr val="FF0000"/>
                </a:solidFill>
              </a:rPr>
              <a:t>していない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8" name="パイ 47"/>
          <p:cNvSpPr/>
          <p:nvPr/>
        </p:nvSpPr>
        <p:spPr>
          <a:xfrm>
            <a:off x="2960257" y="2612944"/>
            <a:ext cx="2866802" cy="2934092"/>
          </a:xfrm>
          <a:prstGeom prst="pie">
            <a:avLst>
              <a:gd name="adj1" fmla="val 12050956"/>
              <a:gd name="adj2" fmla="val 16097554"/>
            </a:avLst>
          </a:prstGeom>
          <a:noFill/>
          <a:ln w="57150" cmpd="sng"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3084344" y="2640755"/>
            <a:ext cx="337186" cy="33254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6469532" y="2566050"/>
            <a:ext cx="137458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図形グループ 23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25" name="右矢印吹き出し 24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26" name="右矢印吹き出し 25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27" name="右矢印吹き出し 26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FFFF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28" name="右矢印吹き出し 27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9" name="右矢印吹き出し 28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229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ja-JP" altLang="en-US" sz="6000" dirty="0" smtClean="0">
                <a:solidFill>
                  <a:schemeClr val="bg1"/>
                </a:solidFill>
              </a:rPr>
              <a:t>経済産業省によると</a:t>
            </a:r>
            <a:r>
              <a:rPr lang="ja-JP" altLang="en-US" sz="6600" b="1" dirty="0" smtClean="0">
                <a:solidFill>
                  <a:srgbClr val="FF0000"/>
                </a:solidFill>
              </a:rPr>
              <a:t>買い物弱者</a:t>
            </a:r>
            <a:r>
              <a:rPr lang="ja-JP" altLang="en-US" sz="6000" dirty="0" smtClean="0">
                <a:solidFill>
                  <a:schemeClr val="bg1"/>
                </a:solidFill>
              </a:rPr>
              <a:t>は日本に</a:t>
            </a:r>
            <a:r>
              <a:rPr lang="ja-JP" altLang="en-US" sz="6000" dirty="0" smtClean="0">
                <a:solidFill>
                  <a:srgbClr val="FF0000"/>
                </a:solidFill>
              </a:rPr>
              <a:t>約</a:t>
            </a:r>
            <a:r>
              <a:rPr lang="en-US" altLang="ja-JP" sz="6600" dirty="0" smtClean="0">
                <a:solidFill>
                  <a:srgbClr val="FF0000"/>
                </a:solidFill>
              </a:rPr>
              <a:t>600</a:t>
            </a:r>
            <a:r>
              <a:rPr lang="ja-JP" altLang="en-US" sz="6000" dirty="0" smtClean="0">
                <a:solidFill>
                  <a:srgbClr val="FF0000"/>
                </a:solidFill>
              </a:rPr>
              <a:t>万人</a:t>
            </a:r>
            <a:r>
              <a:rPr lang="ja-JP" altLang="en-US" sz="6000" dirty="0" smtClean="0">
                <a:solidFill>
                  <a:srgbClr val="FFFFFF"/>
                </a:solidFill>
              </a:rPr>
              <a:t>、</a:t>
            </a:r>
            <a:r>
              <a:rPr lang="ja-JP" altLang="en-US" sz="6000" dirty="0" smtClean="0">
                <a:solidFill>
                  <a:schemeClr val="bg1"/>
                </a:solidFill>
              </a:rPr>
              <a:t>日本国民の</a:t>
            </a:r>
            <a:r>
              <a:rPr lang="en-US" altLang="ja-JP" sz="6600" dirty="0" smtClean="0">
                <a:solidFill>
                  <a:srgbClr val="FF0000"/>
                </a:solidFill>
              </a:rPr>
              <a:t>20</a:t>
            </a:r>
            <a:r>
              <a:rPr lang="ja-JP" altLang="en-US" sz="6000" dirty="0" smtClean="0">
                <a:solidFill>
                  <a:srgbClr val="FF0000"/>
                </a:solidFill>
              </a:rPr>
              <a:t>人</a:t>
            </a:r>
            <a:r>
              <a:rPr lang="ja-JP" altLang="en-US" sz="6000" dirty="0" smtClean="0">
                <a:solidFill>
                  <a:schemeClr val="bg1"/>
                </a:solidFill>
              </a:rPr>
              <a:t>に</a:t>
            </a:r>
            <a:r>
              <a:rPr lang="en-US" altLang="ja-JP" sz="6600" dirty="0" smtClean="0">
                <a:solidFill>
                  <a:srgbClr val="FF0000"/>
                </a:solidFill>
              </a:rPr>
              <a:t>1</a:t>
            </a:r>
            <a:r>
              <a:rPr lang="ja-JP" altLang="en-US" sz="6000" dirty="0" smtClean="0">
                <a:solidFill>
                  <a:srgbClr val="FF0000"/>
                </a:solidFill>
              </a:rPr>
              <a:t>人</a:t>
            </a:r>
            <a:r>
              <a:rPr lang="ja-JP" altLang="en-US" sz="5400" dirty="0" smtClean="0">
                <a:solidFill>
                  <a:schemeClr val="bg1"/>
                </a:solidFill>
              </a:rPr>
              <a:t>だと</a:t>
            </a:r>
            <a:r>
              <a:rPr lang="ja-JP" altLang="en-US" sz="6000" dirty="0" smtClean="0">
                <a:solidFill>
                  <a:schemeClr val="bg1"/>
                </a:solidFill>
              </a:rPr>
              <a:t>推計されている。</a:t>
            </a:r>
            <a:endParaRPr lang="en-US" altLang="ja-JP" sz="60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ja-JP" altLang="en-US" sz="6000" dirty="0" smtClean="0">
                <a:solidFill>
                  <a:schemeClr val="bg1"/>
                </a:solidFill>
              </a:rPr>
              <a:t>この数は今後増えていくと予想されている。</a:t>
            </a:r>
            <a:endParaRPr kumimoji="1" lang="ja-JP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買い物頻度</a:t>
            </a:r>
            <a:r>
              <a:rPr kumimoji="1" lang="en-US" altLang="ja-JP" dirty="0" smtClean="0"/>
              <a:t>(n=155)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5200832"/>
              </p:ext>
            </p:extLst>
          </p:nvPr>
        </p:nvGraphicFramePr>
        <p:xfrm>
          <a:off x="457200" y="1600200"/>
          <a:ext cx="8229600" cy="50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81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買い物への移動手段（</a:t>
            </a:r>
            <a:r>
              <a:rPr kumimoji="1" lang="en-US" altLang="ja-JP" dirty="0" smtClean="0"/>
              <a:t>n=143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42411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39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買い物頻度が少ない理由</a:t>
            </a:r>
            <a:r>
              <a:rPr kumimoji="1" lang="en-US" altLang="ja-JP" dirty="0" smtClean="0"/>
              <a:t>(n=47)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92459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904691"/>
              </p:ext>
            </p:extLst>
          </p:nvPr>
        </p:nvGraphicFramePr>
        <p:xfrm>
          <a:off x="395536" y="1340768"/>
          <a:ext cx="856895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41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3600" dirty="0" smtClean="0"/>
              <a:t>買い物支援サービスを</a:t>
            </a:r>
            <a:r>
              <a:rPr lang="ja-JP" altLang="en-US" sz="3600" dirty="0" smtClean="0"/>
              <a:t>利用しない理由（</a:t>
            </a:r>
            <a:r>
              <a:rPr lang="en-US" altLang="ja-JP" sz="3600" dirty="0" smtClean="0"/>
              <a:t>n=75</a:t>
            </a:r>
            <a:r>
              <a:rPr lang="ja-JP" altLang="en-US" sz="3600" dirty="0" smtClean="0"/>
              <a:t>）</a:t>
            </a:r>
            <a:endParaRPr kumimoji="1" lang="ja-JP" altLang="en-US" sz="36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5322325"/>
              </p:ext>
            </p:extLst>
          </p:nvPr>
        </p:nvGraphicFramePr>
        <p:xfrm>
          <a:off x="467544" y="155679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01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空き地・空き家の活用法（</a:t>
            </a:r>
            <a:r>
              <a:rPr kumimoji="1" lang="en-US" altLang="ja-JP" dirty="0" smtClean="0"/>
              <a:t>n=147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96244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9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空き家・空き地の</a:t>
            </a:r>
            <a:r>
              <a:rPr kumimoji="1" lang="en-US" altLang="ja-JP" sz="3600" dirty="0" smtClean="0"/>
              <a:t/>
            </a:r>
            <a:br>
              <a:rPr kumimoji="1" lang="en-US" altLang="ja-JP" sz="3600" dirty="0" smtClean="0"/>
            </a:br>
            <a:r>
              <a:rPr kumimoji="1" lang="ja-JP" altLang="en-US" sz="3600" dirty="0" smtClean="0"/>
              <a:t>活用法として望ましいもの</a:t>
            </a:r>
            <a:r>
              <a:rPr kumimoji="1" lang="en-US" altLang="ja-JP" sz="3600" dirty="0" smtClean="0"/>
              <a:t>(n=75)</a:t>
            </a:r>
            <a:endParaRPr kumimoji="1" lang="ja-JP" altLang="en-US" sz="36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0205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71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1143000"/>
          </a:xfrm>
        </p:spPr>
        <p:txBody>
          <a:bodyPr>
            <a:noAutofit/>
          </a:bodyPr>
          <a:lstStyle/>
          <a:p>
            <a:r>
              <a:rPr kumimoji="1" lang="ja-JP" altLang="en-US" sz="3200" dirty="0" smtClean="0"/>
              <a:t>徒歩圏内に食料品の常設店舗が開設</a:t>
            </a:r>
            <a:r>
              <a:rPr kumimoji="1" lang="en-US" altLang="ja-JP" sz="3200" dirty="0" smtClean="0"/>
              <a:t>(n=153)</a:t>
            </a:r>
            <a:endParaRPr kumimoji="1" lang="ja-JP" altLang="en-US" sz="32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19730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62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店</a:t>
            </a:r>
            <a:r>
              <a:rPr lang="ja-JP" altLang="en-US" sz="3600" dirty="0" smtClean="0"/>
              <a:t>ができたら価格を重視するか</a:t>
            </a:r>
            <a:r>
              <a:rPr lang="en-US" altLang="ja-JP" sz="3600" dirty="0" smtClean="0"/>
              <a:t>(n=147)</a:t>
            </a:r>
            <a:endParaRPr kumimoji="1" lang="ja-JP" altLang="en-US" sz="36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3670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55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店ができたら品質を重視するか（</a:t>
            </a:r>
            <a:r>
              <a:rPr lang="en-US" altLang="ja-JP" sz="3600" dirty="0" smtClean="0"/>
              <a:t>n=150</a:t>
            </a:r>
            <a:r>
              <a:rPr kumimoji="1" lang="ja-JP" altLang="en-US" sz="3600" dirty="0" smtClean="0"/>
              <a:t>）</a:t>
            </a:r>
            <a:endParaRPr kumimoji="1" lang="ja-JP" altLang="en-US" sz="36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84192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55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店ができたら品揃えを重視するか</a:t>
            </a:r>
            <a:r>
              <a:rPr kumimoji="1" lang="en-US" altLang="ja-JP" sz="3600" dirty="0" smtClean="0"/>
              <a:t>(n=148)</a:t>
            </a:r>
            <a:endParaRPr kumimoji="1" lang="ja-JP" altLang="en-US" sz="36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2590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50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 smtClean="0">
                <a:solidFill>
                  <a:schemeClr val="accent3"/>
                </a:solidFill>
              </a:rPr>
              <a:t>買い物弱者</a:t>
            </a:r>
            <a:r>
              <a:rPr kumimoji="1" lang="ja-JP" altLang="en-US" sz="3200" dirty="0" smtClean="0"/>
              <a:t>とは</a:t>
            </a:r>
            <a:r>
              <a:rPr kumimoji="1" lang="ja-JP" altLang="en-US" sz="2800" dirty="0" smtClean="0"/>
              <a:t>？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背景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37908" y="2397318"/>
            <a:ext cx="5548892" cy="2959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1440">
              <a:lnSpc>
                <a:spcPct val="120000"/>
              </a:lnSpc>
            </a:pPr>
            <a:r>
              <a:rPr lang="ja-JP" altLang="en-US" sz="2600" dirty="0" smtClean="0">
                <a:latin typeface="ＤＦＰ中楷書体"/>
                <a:ea typeface="ＤＦＰ中楷書体"/>
                <a:cs typeface="ＤＦＰ中楷書体"/>
              </a:rPr>
              <a:t>流通</a:t>
            </a:r>
            <a:r>
              <a:rPr lang="ja-JP" altLang="en-US" sz="2600" dirty="0">
                <a:latin typeface="ＤＦＰ中楷書体"/>
                <a:ea typeface="ＤＦＰ中楷書体"/>
                <a:cs typeface="ＤＦＰ中楷書体"/>
              </a:rPr>
              <a:t>機能や交通網の弱体化とともに食料品等</a:t>
            </a:r>
            <a:r>
              <a:rPr lang="ja-JP" altLang="en-US" sz="2600" dirty="0" smtClean="0">
                <a:latin typeface="ＤＦＰ中楷書体"/>
                <a:ea typeface="ＤＦＰ中楷書体"/>
                <a:cs typeface="ＤＦＰ中楷書体"/>
              </a:rPr>
              <a:t>の日常の買い物</a:t>
            </a:r>
            <a:r>
              <a:rPr lang="ja-JP" altLang="en-US" sz="2600" dirty="0">
                <a:latin typeface="ＤＦＰ中楷書体"/>
                <a:ea typeface="ＤＦＰ中楷書体"/>
                <a:cs typeface="ＤＦＰ中楷書体"/>
              </a:rPr>
              <a:t>が困難な状況に置かれている</a:t>
            </a:r>
            <a:r>
              <a:rPr lang="ja-JP" altLang="en-US" sz="2600" dirty="0" smtClean="0">
                <a:latin typeface="ＤＦＰ中楷書体"/>
                <a:ea typeface="ＤＦＰ中楷書体"/>
                <a:cs typeface="ＤＦＰ中楷書体"/>
              </a:rPr>
              <a:t>人々。</a:t>
            </a:r>
            <a:endParaRPr lang="en-US" altLang="ja-JP" sz="2600" dirty="0" smtClean="0">
              <a:latin typeface="ＤＦＰ中楷書体"/>
              <a:ea typeface="ＤＦＰ中楷書体"/>
              <a:cs typeface="ＤＦＰ中楷書体"/>
            </a:endParaRPr>
          </a:p>
          <a:p>
            <a:pPr indent="-91440">
              <a:lnSpc>
                <a:spcPct val="120000"/>
              </a:lnSpc>
            </a:pPr>
            <a:r>
              <a:rPr lang="ja-JP" altLang="en-US" sz="2600" b="1" dirty="0" smtClean="0">
                <a:solidFill>
                  <a:srgbClr val="FF0000"/>
                </a:solidFill>
                <a:latin typeface="ＤＦＰ中楷書体"/>
                <a:ea typeface="ＤＦＰ中楷書体"/>
                <a:cs typeface="ＤＦＰ中楷書体"/>
              </a:rPr>
              <a:t>高齢者</a:t>
            </a:r>
            <a:r>
              <a:rPr lang="ja-JP" altLang="en-US" sz="2600" dirty="0" smtClean="0">
                <a:latin typeface="ＤＦＰ中楷書体"/>
                <a:ea typeface="ＤＦＰ中楷書体"/>
                <a:cs typeface="ＤＦＰ中楷書体"/>
              </a:rPr>
              <a:t>が多く暮らす過疎地等で見られ始める。</a:t>
            </a:r>
            <a:endParaRPr lang="en-US" altLang="ja-JP" sz="2600" dirty="0" smtClean="0">
              <a:latin typeface="ＤＦＰ中楷書体"/>
              <a:ea typeface="ＤＦＰ中楷書体"/>
              <a:cs typeface="ＤＦＰ中楷書体"/>
            </a:endParaRPr>
          </a:p>
          <a:p>
            <a:pPr indent="-91440">
              <a:lnSpc>
                <a:spcPct val="120000"/>
              </a:lnSpc>
            </a:pPr>
            <a:r>
              <a:rPr lang="en-US" altLang="ja-JP" sz="2600" dirty="0" smtClean="0">
                <a:latin typeface="ＤＦＰ中楷書体"/>
                <a:ea typeface="ＤＦＰ中楷書体"/>
                <a:cs typeface="ＤＦＰ中楷書体"/>
              </a:rPr>
              <a:t>(</a:t>
            </a:r>
            <a:r>
              <a:rPr lang="ja-JP" altLang="en-US" sz="2600" dirty="0" smtClean="0">
                <a:latin typeface="ＤＦＰ中楷書体"/>
                <a:ea typeface="ＤＦＰ中楷書体"/>
                <a:cs typeface="ＤＦＰ中楷書体"/>
              </a:rPr>
              <a:t>経済産業省</a:t>
            </a:r>
            <a:r>
              <a:rPr lang="en-US" altLang="ja-JP" sz="2600" dirty="0" smtClean="0">
                <a:latin typeface="ＤＦＰ中楷書体"/>
                <a:ea typeface="ＤＦＰ中楷書体"/>
                <a:cs typeface="ＤＦＰ中楷書体"/>
              </a:rPr>
              <a:t>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79822" y="6557549"/>
            <a:ext cx="32069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ja-JP" altLang="en-US" sz="1050" dirty="0" smtClean="0">
                <a:latin typeface="+mn-ea"/>
                <a:cs typeface="ＤＦＰ教科書体W3"/>
              </a:rPr>
              <a:t>出典：経済</a:t>
            </a:r>
            <a:r>
              <a:rPr lang="ja-JP" altLang="en-US" sz="1050" dirty="0">
                <a:latin typeface="+mn-ea"/>
                <a:cs typeface="ＤＦＰ教科書体W3"/>
              </a:rPr>
              <a:t>産業省</a:t>
            </a:r>
            <a:r>
              <a:rPr lang="en-US" altLang="ja-JP" sz="1050" dirty="0">
                <a:latin typeface="+mn-ea"/>
                <a:cs typeface="ＤＦＰ教科書体W3"/>
              </a:rPr>
              <a:t>HP</a:t>
            </a:r>
            <a:r>
              <a:rPr lang="ja-JP" altLang="en-US" sz="1050" dirty="0">
                <a:latin typeface="+mn-ea"/>
                <a:cs typeface="ＤＦＰ教科書体W3"/>
              </a:rPr>
              <a:t>「買い物弱者対策支援に</a:t>
            </a:r>
            <a:r>
              <a:rPr lang="ja-JP" altLang="en-US" sz="1050" dirty="0" smtClean="0">
                <a:latin typeface="+mn-ea"/>
                <a:cs typeface="ＤＦＰ教科書体W3"/>
              </a:rPr>
              <a:t>ついて」</a:t>
            </a:r>
            <a:endParaRPr lang="en-US" altLang="ja-JP" sz="1050" dirty="0" smtClean="0">
              <a:latin typeface="+mn-ea"/>
              <a:cs typeface="ＤＦＰ教科書体W3"/>
            </a:endParaRP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4860217" y="4875058"/>
            <a:ext cx="4097361" cy="1310865"/>
            <a:chOff x="4445917" y="4875459"/>
            <a:chExt cx="4097361" cy="1623120"/>
          </a:xfrm>
        </p:grpSpPr>
        <p:sp>
          <p:nvSpPr>
            <p:cNvPr id="22" name="雲 21"/>
            <p:cNvSpPr/>
            <p:nvPr/>
          </p:nvSpPr>
          <p:spPr>
            <a:xfrm>
              <a:off x="4445917" y="4875459"/>
              <a:ext cx="4097361" cy="1623120"/>
            </a:xfrm>
            <a:prstGeom prst="cloud">
              <a:avLst/>
            </a:prstGeom>
            <a:ln w="57150" cmpd="thinThick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100566" y="5167810"/>
              <a:ext cx="28476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dirty="0" smtClean="0"/>
                <a:t>つくば市も</a:t>
              </a:r>
              <a:endParaRPr lang="en-US" altLang="ja-JP" sz="2400" dirty="0" smtClean="0"/>
            </a:p>
            <a:p>
              <a:pPr algn="ctr"/>
              <a:r>
                <a:rPr lang="ja-JP" altLang="en-US" sz="2400" dirty="0" smtClean="0"/>
                <a:t>例外でないのでは？</a:t>
              </a:r>
              <a:endParaRPr lang="ja-JP" altLang="en-US" sz="2400" dirty="0"/>
            </a:p>
          </p:txBody>
        </p:sp>
      </p:grpSp>
      <p:pic>
        <p:nvPicPr>
          <p:cNvPr id="15" name="図 14" descr="老人いっぱい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2404054"/>
            <a:ext cx="2680709" cy="336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図形グループ 12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4" name="右矢印吹き出し 13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7" name="右矢印吹き出し 16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8" name="右矢印吹き出し 17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19" name="右矢印吹き出し 18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20" name="右矢印吹き出し 19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95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3200" dirty="0" smtClean="0"/>
              <a:t>店ができたら接客・サービスを重視するか</a:t>
            </a:r>
            <a:r>
              <a:rPr kumimoji="1" lang="en-US" altLang="ja-JP" sz="3200" dirty="0" smtClean="0"/>
              <a:t>(n=142)</a:t>
            </a:r>
            <a:endParaRPr kumimoji="1" lang="ja-JP" altLang="en-US" sz="32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131757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1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/>
              <a:t>店</a:t>
            </a:r>
            <a:r>
              <a:rPr lang="ja-JP" altLang="en-US" sz="3600" dirty="0" smtClean="0"/>
              <a:t>ができたら営業日・時間を重視するか</a:t>
            </a:r>
            <a:r>
              <a:rPr lang="en-US" altLang="ja-JP" sz="3600" dirty="0" smtClean="0"/>
              <a:t>(n=146)</a:t>
            </a:r>
            <a:endParaRPr kumimoji="1" lang="ja-JP" altLang="en-US" sz="36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59361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32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店ができたら住民との交流を重視するか（</a:t>
            </a:r>
            <a:r>
              <a:rPr kumimoji="1" lang="en-US" altLang="ja-JP" dirty="0" smtClean="0"/>
              <a:t>n=131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02944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97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200" dirty="0"/>
              <a:t>店舗</a:t>
            </a:r>
            <a:r>
              <a:rPr lang="ja-JP" altLang="en-US" sz="3200" dirty="0" smtClean="0"/>
              <a:t>の運営にどのような形で参加したいか</a:t>
            </a:r>
            <a:r>
              <a:rPr lang="en-US" altLang="ja-JP" sz="3200" dirty="0" smtClean="0"/>
              <a:t>(n=139)</a:t>
            </a:r>
            <a:endParaRPr kumimoji="1" lang="ja-JP" altLang="en-US" sz="32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667549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46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年齢</a:t>
            </a:r>
            <a:r>
              <a:rPr lang="en-US" altLang="ja-JP" dirty="0" smtClean="0"/>
              <a:t>(n=154)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175025"/>
              </p:ext>
            </p:extLst>
          </p:nvPr>
        </p:nvGraphicFramePr>
        <p:xfrm>
          <a:off x="457200" y="1268760"/>
          <a:ext cx="822960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86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職業</a:t>
            </a:r>
            <a:r>
              <a:rPr kumimoji="1" lang="en-US" altLang="ja-JP" dirty="0" smtClean="0"/>
              <a:t>(n=156)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0118231"/>
              </p:ext>
            </p:extLst>
          </p:nvPr>
        </p:nvGraphicFramePr>
        <p:xfrm>
          <a:off x="457200" y="1124744"/>
          <a:ext cx="822960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73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世帯構成（</a:t>
            </a:r>
            <a:r>
              <a:rPr kumimoji="1" lang="en-US" altLang="ja-JP" dirty="0" smtClean="0"/>
              <a:t>n=150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9000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40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居住年数</a:t>
            </a:r>
            <a:r>
              <a:rPr kumimoji="1" lang="en-US" altLang="ja-JP" dirty="0" smtClean="0"/>
              <a:t>(n=154)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72448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397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車の利用</a:t>
            </a:r>
            <a:r>
              <a:rPr kumimoji="1" lang="en-US" altLang="ja-JP" dirty="0" smtClean="0"/>
              <a:t>(n=156)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6815025"/>
              </p:ext>
            </p:extLst>
          </p:nvPr>
        </p:nvGraphicFramePr>
        <p:xfrm>
          <a:off x="457200" y="1340768"/>
          <a:ext cx="82296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30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ネットは利用するか</a:t>
            </a:r>
            <a:r>
              <a:rPr kumimoji="1" lang="en-US" altLang="ja-JP" dirty="0" smtClean="0"/>
              <a:t>(n=149)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17212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549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目標</a:t>
            </a:r>
            <a:endParaRPr kumimoji="1" lang="ja-JP" altLang="en-US" sz="2800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708924" y="1600200"/>
            <a:ext cx="7705916" cy="2229033"/>
            <a:chOff x="2429546" y="3372872"/>
            <a:chExt cx="4252827" cy="1708114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雲 6"/>
            <p:cNvSpPr/>
            <p:nvPr/>
          </p:nvSpPr>
          <p:spPr>
            <a:xfrm>
              <a:off x="2429546" y="3372872"/>
              <a:ext cx="4252827" cy="1708114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 cmpd="thinThick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602815" y="3733624"/>
              <a:ext cx="3916877" cy="9198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dirty="0" smtClean="0">
                  <a:solidFill>
                    <a:srgbClr val="FF0000"/>
                  </a:solidFill>
                </a:rPr>
                <a:t>つくば市</a:t>
              </a:r>
              <a:r>
                <a:rPr lang="ja-JP" altLang="en-US" sz="3600" dirty="0" smtClean="0"/>
                <a:t>の</a:t>
              </a:r>
              <a:endParaRPr lang="en-US" altLang="ja-JP" sz="3600" dirty="0" smtClean="0"/>
            </a:p>
            <a:p>
              <a:pPr algn="ctr"/>
              <a:r>
                <a:rPr lang="ja-JP" altLang="en-US" sz="3600" dirty="0" smtClean="0"/>
                <a:t>買い物</a:t>
              </a:r>
              <a:r>
                <a:rPr lang="ja-JP" altLang="en-US" sz="3600" dirty="0"/>
                <a:t>弱者を救おう</a:t>
              </a:r>
              <a:r>
                <a:rPr lang="ja-JP" altLang="en-US" sz="3600" dirty="0" smtClean="0"/>
                <a:t>！</a:t>
              </a:r>
              <a:endParaRPr lang="en-US" altLang="ja-JP" sz="3600" dirty="0"/>
            </a:p>
          </p:txBody>
        </p:sp>
      </p:grpSp>
      <p:sp>
        <p:nvSpPr>
          <p:cNvPr id="9" name="下矢印 8"/>
          <p:cNvSpPr/>
          <p:nvPr/>
        </p:nvSpPr>
        <p:spPr>
          <a:xfrm>
            <a:off x="4064757" y="3971040"/>
            <a:ext cx="1097220" cy="776941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  <a:gs pos="36000">
                <a:schemeClr val="accent3">
                  <a:lumMod val="20000"/>
                  <a:lumOff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1414393" y="4913803"/>
            <a:ext cx="6353436" cy="11257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>
                <a:solidFill>
                  <a:schemeClr val="tx1"/>
                </a:solidFill>
              </a:rPr>
              <a:t>　提言・提案をしよう！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2" name="右矢印吹き出し 11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3" name="右矢印吹き出し 12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4" name="右矢印吹き出し 13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15" name="右矢印吹き出し 14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16" name="右矢印吹き出し 15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53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57368"/>
            <a:ext cx="8229600" cy="4868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 smtClean="0"/>
              <a:t>つくば市の高齢化率の推移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8</a:t>
            </a:fld>
            <a:endParaRPr kumimoji="1" lang="ja-JP" altLang="en-US"/>
          </a:p>
        </p:txBody>
      </p:sp>
      <p:graphicFrame>
        <p:nvGraphicFramePr>
          <p:cNvPr id="6" name="コンテンツ プレースホルダー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007192"/>
              </p:ext>
            </p:extLst>
          </p:nvPr>
        </p:nvGraphicFramePr>
        <p:xfrm>
          <a:off x="929970" y="2068748"/>
          <a:ext cx="7068476" cy="428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円形吹き出し 6"/>
          <p:cNvSpPr/>
          <p:nvPr/>
        </p:nvSpPr>
        <p:spPr>
          <a:xfrm>
            <a:off x="6353552" y="3182614"/>
            <a:ext cx="2252539" cy="672706"/>
          </a:xfrm>
          <a:prstGeom prst="wedgeEllipseCallout">
            <a:avLst>
              <a:gd name="adj1" fmla="val -36200"/>
              <a:gd name="adj2" fmla="val -63497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茎崎地区</a:t>
            </a:r>
            <a:endParaRPr lang="ja-JP" sz="2400" dirty="0">
              <a:solidFill>
                <a:schemeClr val="tx1"/>
              </a:solidFill>
            </a:endParaRPr>
          </a:p>
        </p:txBody>
      </p:sp>
      <p:sp>
        <p:nvSpPr>
          <p:cNvPr id="8" name="円形吹き出し 7"/>
          <p:cNvSpPr/>
          <p:nvPr/>
        </p:nvSpPr>
        <p:spPr>
          <a:xfrm>
            <a:off x="1556453" y="2284052"/>
            <a:ext cx="2276068" cy="656963"/>
          </a:xfrm>
          <a:prstGeom prst="wedgeEllipseCallout">
            <a:avLst>
              <a:gd name="adj1" fmla="val 28357"/>
              <a:gd name="adj2" fmla="val 72990"/>
            </a:avLst>
          </a:prstGeom>
          <a:solidFill>
            <a:schemeClr val="accent4"/>
          </a:solidFill>
          <a:ln w="28575" cmpd="sng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筑波地区</a:t>
            </a:r>
            <a:endParaRPr lang="ja-JP" sz="2400" dirty="0">
              <a:solidFill>
                <a:schemeClr val="tx1"/>
              </a:solidFill>
            </a:endParaRPr>
          </a:p>
        </p:txBody>
      </p:sp>
      <p:sp>
        <p:nvSpPr>
          <p:cNvPr id="9" name="円形吹き出し 8"/>
          <p:cNvSpPr/>
          <p:nvPr/>
        </p:nvSpPr>
        <p:spPr>
          <a:xfrm>
            <a:off x="1943750" y="4378988"/>
            <a:ext cx="2294827" cy="657203"/>
          </a:xfrm>
          <a:prstGeom prst="wedgeEllipseCallout">
            <a:avLst>
              <a:gd name="adj1" fmla="val 40259"/>
              <a:gd name="adj2" fmla="val -156424"/>
            </a:avLst>
          </a:prstGeom>
          <a:solidFill>
            <a:srgbClr val="00009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 smtClean="0">
                <a:solidFill>
                  <a:srgbClr val="FFFFFF"/>
                </a:solidFill>
              </a:rPr>
              <a:t>全国平均</a:t>
            </a:r>
            <a:endParaRPr lang="ja-JP" sz="2400" dirty="0">
              <a:solidFill>
                <a:srgbClr val="FFFFFF"/>
              </a:solidFill>
            </a:endParaRPr>
          </a:p>
        </p:txBody>
      </p:sp>
      <p:sp>
        <p:nvSpPr>
          <p:cNvPr id="10" name="円形吹き出し 9"/>
          <p:cNvSpPr/>
          <p:nvPr/>
        </p:nvSpPr>
        <p:spPr>
          <a:xfrm>
            <a:off x="5300787" y="4378988"/>
            <a:ext cx="2697659" cy="657203"/>
          </a:xfrm>
          <a:prstGeom prst="wedgeEllipseCallout">
            <a:avLst>
              <a:gd name="adj1" fmla="val -27953"/>
              <a:gd name="adj2" fmla="val -69988"/>
            </a:avLst>
          </a:prstGeom>
          <a:solidFill>
            <a:srgbClr val="00009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つくば市平均</a:t>
            </a:r>
            <a:endParaRPr kumimoji="1" lang="ja-JP" altLang="en-US" sz="2400" dirty="0"/>
          </a:p>
        </p:txBody>
      </p:sp>
      <p:sp>
        <p:nvSpPr>
          <p:cNvPr id="11" name="角丸四角形 10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対象地設定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58083" y="6613305"/>
            <a:ext cx="2988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000" dirty="0">
                <a:solidFill>
                  <a:srgbClr val="191D34"/>
                </a:solidFill>
              </a:rPr>
              <a:t>出典：内閣府</a:t>
            </a:r>
            <a:r>
              <a:rPr lang="en-US" altLang="ja-JP" sz="1000" dirty="0">
                <a:solidFill>
                  <a:srgbClr val="191D34"/>
                </a:solidFill>
              </a:rPr>
              <a:t>『</a:t>
            </a:r>
            <a:r>
              <a:rPr lang="ja-JP" altLang="en-US" sz="1000" dirty="0">
                <a:solidFill>
                  <a:srgbClr val="191D34"/>
                </a:solidFill>
              </a:rPr>
              <a:t>高齢社会白書</a:t>
            </a:r>
            <a:r>
              <a:rPr lang="en-US" altLang="ja-JP" sz="1000" dirty="0">
                <a:solidFill>
                  <a:srgbClr val="191D34"/>
                </a:solidFill>
              </a:rPr>
              <a:t>』/</a:t>
            </a:r>
            <a:r>
              <a:rPr lang="ja-JP" altLang="en-US" sz="1000" dirty="0">
                <a:solidFill>
                  <a:srgbClr val="191D34"/>
                </a:solidFill>
              </a:rPr>
              <a:t>つくば市</a:t>
            </a:r>
            <a:r>
              <a:rPr lang="en-US" altLang="ja-JP" sz="1000" dirty="0">
                <a:solidFill>
                  <a:srgbClr val="191D34"/>
                </a:solidFill>
              </a:rPr>
              <a:t>『</a:t>
            </a:r>
            <a:r>
              <a:rPr lang="ja-JP" altLang="en-US" sz="1000" dirty="0">
                <a:solidFill>
                  <a:srgbClr val="191D34"/>
                </a:solidFill>
              </a:rPr>
              <a:t>統計つくば</a:t>
            </a:r>
            <a:r>
              <a:rPr lang="en-US" altLang="ja-JP" sz="1000" dirty="0" smtClean="0">
                <a:solidFill>
                  <a:srgbClr val="191D34"/>
                </a:solidFill>
              </a:rPr>
              <a:t>』</a:t>
            </a:r>
            <a:endParaRPr lang="ja-JP" altLang="en-US" sz="1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57974" y="1993891"/>
            <a:ext cx="58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(%)</a:t>
            </a:r>
            <a:endParaRPr kumimoji="1" lang="ja-JP" altLang="en-US" sz="2000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5" name="右矢印吹き出し 14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6" name="右矢印吹き出し 15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7" name="右矢印吹き出し 16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18" name="右矢印吹き出し 17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19" name="右矢印吹き出し 18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911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グラフ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4738938"/>
              </p:ext>
            </p:extLst>
          </p:nvPr>
        </p:nvGraphicFramePr>
        <p:xfrm>
          <a:off x="457200" y="2393941"/>
          <a:ext cx="7941915" cy="326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1226-00A6-6A4C-9009-AC518480FF08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7200" y="1227438"/>
            <a:ext cx="8223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つくば</a:t>
            </a:r>
            <a:r>
              <a:rPr lang="ja-JP" altLang="en-US" sz="2800" dirty="0"/>
              <a:t>市</a:t>
            </a:r>
            <a:r>
              <a:rPr lang="ja-JP" altLang="en-US" sz="2800" dirty="0" smtClean="0"/>
              <a:t>の各地区における人口</a:t>
            </a:r>
            <a:r>
              <a:rPr lang="en-US" altLang="ja-JP" sz="2800" dirty="0" smtClean="0"/>
              <a:t>1000</a:t>
            </a:r>
            <a:r>
              <a:rPr lang="ja-JP" altLang="en-US" sz="2800" dirty="0" smtClean="0"/>
              <a:t>人あたり店舗数</a:t>
            </a:r>
            <a:endParaRPr lang="en-US" altLang="ja-JP" sz="2800" dirty="0" smtClean="0"/>
          </a:p>
          <a:p>
            <a:r>
              <a:rPr lang="ja-JP" altLang="en-US" sz="2800" dirty="0"/>
              <a:t>（スーパーマーケット・コンビニ）</a:t>
            </a:r>
            <a:endParaRPr kumimoji="1" lang="ja-JP" altLang="en-US" sz="2800" dirty="0"/>
          </a:p>
        </p:txBody>
      </p:sp>
      <p:sp>
        <p:nvSpPr>
          <p:cNvPr id="8" name="角丸四角形 7"/>
          <p:cNvSpPr/>
          <p:nvPr/>
        </p:nvSpPr>
        <p:spPr>
          <a:xfrm>
            <a:off x="457200" y="141111"/>
            <a:ext cx="2873022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対象地設定</a:t>
            </a:r>
            <a:endParaRPr kumimoji="1" lang="ja-JP" altLang="en-US" sz="2800" dirty="0"/>
          </a:p>
        </p:txBody>
      </p:sp>
      <p:sp>
        <p:nvSpPr>
          <p:cNvPr id="9" name="角丸四角形 8"/>
          <p:cNvSpPr/>
          <p:nvPr/>
        </p:nvSpPr>
        <p:spPr>
          <a:xfrm>
            <a:off x="457200" y="5737412"/>
            <a:ext cx="8086078" cy="9028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600" dirty="0" smtClean="0">
                <a:solidFill>
                  <a:schemeClr val="tx1"/>
                </a:solidFill>
              </a:rPr>
              <a:t>高齢化率・商業施設から</a:t>
            </a:r>
            <a:r>
              <a:rPr lang="ja-JP" altLang="en-US" sz="2800" dirty="0" smtClean="0">
                <a:solidFill>
                  <a:schemeClr val="accent3">
                    <a:lumMod val="75000"/>
                  </a:schemeClr>
                </a:solidFill>
              </a:rPr>
              <a:t>筑波</a:t>
            </a:r>
            <a:r>
              <a:rPr lang="ja-JP" altLang="en-US" sz="2800" dirty="0" smtClean="0">
                <a:solidFill>
                  <a:srgbClr val="000000"/>
                </a:solidFill>
              </a:rPr>
              <a:t>地区・</a:t>
            </a:r>
            <a:r>
              <a:rPr lang="ja-JP" altLang="en-US" sz="2800" dirty="0">
                <a:solidFill>
                  <a:schemeClr val="accent1"/>
                </a:solidFill>
              </a:rPr>
              <a:t>茎崎</a:t>
            </a:r>
            <a:r>
              <a:rPr lang="ja-JP" altLang="en-US" sz="2800" dirty="0" smtClean="0">
                <a:solidFill>
                  <a:schemeClr val="tx1"/>
                </a:solidFill>
              </a:rPr>
              <a:t>地区</a:t>
            </a:r>
            <a:r>
              <a:rPr lang="ja-JP" altLang="en-US" sz="2800" dirty="0" smtClean="0">
                <a:solidFill>
                  <a:srgbClr val="000000"/>
                </a:solidFill>
              </a:rPr>
              <a:t>に着目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5011270" y="73048"/>
            <a:ext cx="4049059" cy="1184320"/>
            <a:chOff x="4637741" y="73048"/>
            <a:chExt cx="4049059" cy="1184320"/>
          </a:xfrm>
        </p:grpSpPr>
        <p:sp>
          <p:nvSpPr>
            <p:cNvPr id="11" name="右矢印吹き出し 10"/>
            <p:cNvSpPr/>
            <p:nvPr/>
          </p:nvSpPr>
          <p:spPr>
            <a:xfrm>
              <a:off x="46377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背景</a:t>
              </a:r>
              <a:endParaRPr kumimoji="1" lang="ja-JP" altLang="en-US" sz="1600" dirty="0"/>
            </a:p>
          </p:txBody>
        </p:sp>
        <p:sp>
          <p:nvSpPr>
            <p:cNvPr id="12" name="右矢印吹き出し 11"/>
            <p:cNvSpPr/>
            <p:nvPr/>
          </p:nvSpPr>
          <p:spPr>
            <a:xfrm>
              <a:off x="53489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目標</a:t>
              </a:r>
              <a:endParaRPr kumimoji="1" lang="ja-JP" altLang="en-US" sz="1600" dirty="0"/>
            </a:p>
          </p:txBody>
        </p:sp>
        <p:sp>
          <p:nvSpPr>
            <p:cNvPr id="13" name="右矢印吹き出し 12"/>
            <p:cNvSpPr/>
            <p:nvPr/>
          </p:nvSpPr>
          <p:spPr>
            <a:xfrm>
              <a:off x="60601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  <a:solidFill>
              <a:srgbClr val="31B6FD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対象地設定</a:t>
              </a:r>
              <a:endParaRPr kumimoji="1" lang="ja-JP" altLang="en-US" sz="1600" dirty="0"/>
            </a:p>
          </p:txBody>
        </p:sp>
        <p:sp>
          <p:nvSpPr>
            <p:cNvPr id="14" name="右矢印吹き出し 13"/>
            <p:cNvSpPr/>
            <p:nvPr/>
          </p:nvSpPr>
          <p:spPr>
            <a:xfrm>
              <a:off x="67713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調査</a:t>
              </a:r>
              <a:endParaRPr kumimoji="1" lang="ja-JP" altLang="en-US" sz="1600" dirty="0"/>
            </a:p>
          </p:txBody>
        </p:sp>
        <p:sp>
          <p:nvSpPr>
            <p:cNvPr id="15" name="右矢印吹き出し 14"/>
            <p:cNvSpPr/>
            <p:nvPr/>
          </p:nvSpPr>
          <p:spPr>
            <a:xfrm>
              <a:off x="7482541" y="73048"/>
              <a:ext cx="711200" cy="1184320"/>
            </a:xfrm>
            <a:prstGeom prst="rightArrowCallout">
              <a:avLst>
                <a:gd name="adj1" fmla="val 25000"/>
                <a:gd name="adj2" fmla="val 25000"/>
                <a:gd name="adj3" fmla="val 22899"/>
                <a:gd name="adj4" fmla="val 6497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提案</a:t>
              </a:r>
              <a:endParaRPr kumimoji="1" lang="ja-JP" altLang="en-US" sz="16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8187678" y="73048"/>
              <a:ext cx="499122" cy="1184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sz="1600" dirty="0" smtClean="0"/>
                <a:t>まとめ</a:t>
              </a:r>
              <a:endParaRPr kumimoji="1" lang="ja-JP" altLang="en-US" sz="1600" dirty="0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554181" y="213734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（店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千人）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428560" y="664022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 smtClean="0"/>
              <a:t>出典：政府統計総合窓口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359504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エグゼクティ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エッセンシャル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エグゼクティ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エグゼクティブ.thmx</Template>
  <TotalTime>5363</TotalTime>
  <Words>3094</Words>
  <Application>Microsoft Office PowerPoint</Application>
  <PresentationFormat>画面に合わせる (4:3)</PresentationFormat>
  <Paragraphs>901</Paragraphs>
  <Slides>69</Slides>
  <Notes>7</Notes>
  <HiddenSlides>31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69</vt:i4>
      </vt:variant>
    </vt:vector>
  </HeadingPairs>
  <TitlesOfParts>
    <vt:vector size="70" baseType="lpstr">
      <vt:lpstr>エグゼクティブ</vt:lpstr>
      <vt:lpstr>あした、 なに買って生きていく？</vt:lpstr>
      <vt:lpstr>PowerPoint プレゼンテーション</vt:lpstr>
      <vt:lpstr>  買い物しようと街まで・・・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買い物頻度(n=155)</vt:lpstr>
      <vt:lpstr>買い物への移動手段（n=143）</vt:lpstr>
      <vt:lpstr>買い物頻度が少ない理由(n=47)</vt:lpstr>
      <vt:lpstr>買い物支援サービスを利用しない理由（n=75）</vt:lpstr>
      <vt:lpstr>空き地・空き家の活用法（n=147）</vt:lpstr>
      <vt:lpstr>空き家・空き地の 活用法として望ましいもの(n=75)</vt:lpstr>
      <vt:lpstr>徒歩圏内に食料品の常設店舗が開設(n=153)</vt:lpstr>
      <vt:lpstr>店ができたら価格を重視するか(n=147)</vt:lpstr>
      <vt:lpstr>店ができたら品質を重視するか（n=150）</vt:lpstr>
      <vt:lpstr>店ができたら品揃えを重視するか(n=148)</vt:lpstr>
      <vt:lpstr>店ができたら接客・サービスを重視するか(n=142)</vt:lpstr>
      <vt:lpstr>店ができたら営業日・時間を重視するか(n=146)</vt:lpstr>
      <vt:lpstr>店ができたら住民との交流を重視するか（n=131）</vt:lpstr>
      <vt:lpstr>店舗の運営にどのような形で参加したいか(n=139)</vt:lpstr>
      <vt:lpstr>年齢(n=154)</vt:lpstr>
      <vt:lpstr>職業(n=156)</vt:lpstr>
      <vt:lpstr>世帯構成（n=150）</vt:lpstr>
      <vt:lpstr>居住年数(n=154)</vt:lpstr>
      <vt:lpstr>車の利用(n=156)</vt:lpstr>
      <vt:lpstr>ネットは利用するか(n=149)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大原 s1211229</dc:creator>
  <cp:lastModifiedBy>Yuki Wakabayashi</cp:lastModifiedBy>
  <cp:revision>444</cp:revision>
  <cp:lastPrinted>2014-06-19T16:31:48Z</cp:lastPrinted>
  <dcterms:created xsi:type="dcterms:W3CDTF">2014-06-04T05:29:58Z</dcterms:created>
  <dcterms:modified xsi:type="dcterms:W3CDTF">2014-06-25T05:32:17Z</dcterms:modified>
</cp:coreProperties>
</file>