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10.xml" ContentType="application/vnd.openxmlformats-officedocument.presentationml.tags+xml"/>
  <Override PartName="/ppt/notesSlides/notesSlide2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135" r:id="rId1"/>
  </p:sldMasterIdLst>
  <p:notesMasterIdLst>
    <p:notesMasterId r:id="rId42"/>
  </p:notesMasterIdLst>
  <p:handoutMasterIdLst>
    <p:handoutMasterId r:id="rId43"/>
  </p:handoutMasterIdLst>
  <p:sldIdLst>
    <p:sldId id="296" r:id="rId2"/>
    <p:sldId id="271" r:id="rId3"/>
    <p:sldId id="277" r:id="rId4"/>
    <p:sldId id="265" r:id="rId5"/>
    <p:sldId id="266" r:id="rId6"/>
    <p:sldId id="267" r:id="rId7"/>
    <p:sldId id="278" r:id="rId8"/>
    <p:sldId id="315" r:id="rId9"/>
    <p:sldId id="319" r:id="rId10"/>
    <p:sldId id="320" r:id="rId11"/>
    <p:sldId id="269" r:id="rId12"/>
    <p:sldId id="281" r:id="rId13"/>
    <p:sldId id="321" r:id="rId14"/>
    <p:sldId id="301" r:id="rId15"/>
    <p:sldId id="322" r:id="rId16"/>
    <p:sldId id="323" r:id="rId17"/>
    <p:sldId id="303" r:id="rId18"/>
    <p:sldId id="326" r:id="rId19"/>
    <p:sldId id="274" r:id="rId20"/>
    <p:sldId id="275" r:id="rId21"/>
    <p:sldId id="318" r:id="rId22"/>
    <p:sldId id="304" r:id="rId23"/>
    <p:sldId id="312" r:id="rId24"/>
    <p:sldId id="313" r:id="rId25"/>
    <p:sldId id="280" r:id="rId26"/>
    <p:sldId id="314" r:id="rId27"/>
    <p:sldId id="324" r:id="rId28"/>
    <p:sldId id="307" r:id="rId29"/>
    <p:sldId id="306" r:id="rId30"/>
    <p:sldId id="311" r:id="rId31"/>
    <p:sldId id="283" r:id="rId32"/>
    <p:sldId id="284" r:id="rId33"/>
    <p:sldId id="285" r:id="rId34"/>
    <p:sldId id="286" r:id="rId35"/>
    <p:sldId id="288" r:id="rId36"/>
    <p:sldId id="325" r:id="rId37"/>
    <p:sldId id="309" r:id="rId38"/>
    <p:sldId id="290" r:id="rId39"/>
    <p:sldId id="295" r:id="rId40"/>
    <p:sldId id="272" r:id="rId4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55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DB0F"/>
    <a:srgbClr val="E4E4E4"/>
    <a:srgbClr val="F2F2F2"/>
    <a:srgbClr val="E7D2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71" autoAdjust="0"/>
  </p:normalViewPr>
  <p:slideViewPr>
    <p:cSldViewPr snapToGrid="0" snapToObjects="1" showGuides="1">
      <p:cViewPr>
        <p:scale>
          <a:sx n="85" d="100"/>
          <a:sy n="85" d="100"/>
        </p:scale>
        <p:origin x="-2320" y="-648"/>
      </p:cViewPr>
      <p:guideLst>
        <p:guide orient="horz" pos="4319"/>
        <p:guide pos="5597"/>
      </p:guideLst>
    </p:cSldViewPr>
  </p:slideViewPr>
  <p:notesTextViewPr>
    <p:cViewPr>
      <p:scale>
        <a:sx n="100" d="100"/>
        <a:sy n="100" d="100"/>
      </p:scale>
      <p:origin x="0" y="0"/>
    </p:cViewPr>
  </p:notesTextViewPr>
  <p:sorterViewPr>
    <p:cViewPr>
      <p:scale>
        <a:sx n="279" d="100"/>
        <a:sy n="279" d="100"/>
      </p:scale>
      <p:origin x="0" y="401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50" normalizeH="0" baseline="0">
                <a:solidFill>
                  <a:schemeClr val="tx1">
                    <a:lumMod val="65000"/>
                    <a:lumOff val="35000"/>
                  </a:schemeClr>
                </a:solidFill>
                <a:latin typeface="+mj-lt"/>
                <a:ea typeface="+mj-ea"/>
                <a:cs typeface="+mj-cs"/>
              </a:defRPr>
            </a:pPr>
            <a:r>
              <a:rPr lang="ja-JP" sz="2000"/>
              <a:t>歩きスマホをしている人の割合</a:t>
            </a:r>
          </a:p>
        </c:rich>
      </c:tx>
      <c:layout>
        <c:manualLayout>
          <c:xMode val="edge"/>
          <c:yMode val="edge"/>
          <c:x val="1.29640533690922E-3"/>
          <c:y val="0"/>
        </c:manualLayout>
      </c:layout>
      <c:overlay val="0"/>
      <c:spPr>
        <a:noFill/>
        <a:ln>
          <a:noFill/>
        </a:ln>
        <a:effectLst/>
      </c:spPr>
    </c:title>
    <c:autoTitleDeleted val="0"/>
    <c:plotArea>
      <c:layout>
        <c:manualLayout>
          <c:layoutTarget val="inner"/>
          <c:xMode val="edge"/>
          <c:yMode val="edge"/>
          <c:x val="0.15358813145837899"/>
          <c:y val="0.11786918555275"/>
          <c:w val="0.82626073504036202"/>
          <c:h val="0.56692484699094403"/>
        </c:manualLayout>
      </c:layout>
      <c:barChart>
        <c:barDir val="col"/>
        <c:grouping val="clustered"/>
        <c:varyColors val="0"/>
        <c:ser>
          <c:idx val="0"/>
          <c:order val="0"/>
          <c:tx>
            <c:strRef>
              <c:f>Sheet1!$A$15</c:f>
              <c:strCache>
                <c:ptCount val="1"/>
                <c:pt idx="0">
                  <c:v>歩きスマホをしている人の割合</c:v>
                </c:pt>
              </c:strCache>
            </c:strRef>
          </c:tx>
          <c:spPr>
            <a:solidFill>
              <a:schemeClr val="accent1">
                <a:alpha val="70000"/>
              </a:schemeClr>
            </a:solidFill>
            <a:ln>
              <a:noFill/>
            </a:ln>
            <a:effectLst/>
          </c:spPr>
          <c:invertIfNegative val="0"/>
          <c:dLbls>
            <c:dLbl>
              <c:idx val="0"/>
              <c:layout>
                <c:manualLayout>
                  <c:x val="0"/>
                  <c:y val="-4.81594784877698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C6-4F2F-B0BB-9B5190168B0A}"/>
                </c:ext>
              </c:extLst>
            </c:dLbl>
            <c:dLbl>
              <c:idx val="1"/>
              <c:layout>
                <c:manualLayout>
                  <c:x val="6.8027210884353401E-3"/>
                  <c:y val="-7.0987594357457704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C6-4F2F-B0BB-9B5190168B0A}"/>
                </c:ext>
              </c:extLst>
            </c:dLbl>
            <c:dLbl>
              <c:idx val="2"/>
              <c:layout>
                <c:manualLayout>
                  <c:x val="0"/>
                  <c:y val="1.58638592443034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C6-4F2F-B0BB-9B5190168B0A}"/>
                </c:ext>
              </c:extLst>
            </c:dLbl>
            <c:dLbl>
              <c:idx val="3"/>
              <c:layout>
                <c:manualLayout>
                  <c:x val="0"/>
                  <c:y val="4.67397266006198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C6-4F2F-B0BB-9B5190168B0A}"/>
                </c:ext>
              </c:extLst>
            </c:dLbl>
            <c:dLbl>
              <c:idx val="4"/>
              <c:layout>
                <c:manualLayout>
                  <c:x val="0"/>
                  <c:y val="4.67397266006207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C6-4F2F-B0BB-9B5190168B0A}"/>
                </c:ext>
              </c:extLst>
            </c:dLbl>
            <c:dLbl>
              <c:idx val="5"/>
              <c:layout>
                <c:manualLayout>
                  <c:x val="-3.4013605442178101E-3"/>
                  <c:y val="4.67397266006207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C6-4F2F-B0BB-9B5190168B0A}"/>
                </c:ext>
              </c:extLst>
            </c:dLbl>
            <c:dLbl>
              <c:idx val="6"/>
              <c:layout>
                <c:manualLayout>
                  <c:x val="-1.2471511256835899E-16"/>
                  <c:y val="1.89088534233207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C6-4F2F-B0BB-9B5190168B0A}"/>
                </c:ext>
              </c:extLst>
            </c:dLbl>
            <c:dLbl>
              <c:idx val="7"/>
              <c:layout>
                <c:manualLayout>
                  <c:x val="-3.40136054421769E-3"/>
                  <c:y val="4.67397266006205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C6-4F2F-B0BB-9B5190168B0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Sheet1!$B$1:$I$2</c:f>
              <c:multiLvlStrCache>
                <c:ptCount val="8"/>
                <c:lvl>
                  <c:pt idx="0">
                    <c:v>授業間</c:v>
                  </c:pt>
                  <c:pt idx="1">
                    <c:v>昼休み</c:v>
                  </c:pt>
                  <c:pt idx="2">
                    <c:v>授業間</c:v>
                  </c:pt>
                  <c:pt idx="3">
                    <c:v>昼休み</c:v>
                  </c:pt>
                  <c:pt idx="4">
                    <c:v>授業間</c:v>
                  </c:pt>
                  <c:pt idx="5">
                    <c:v>昼休み</c:v>
                  </c:pt>
                </c:lvl>
                <c:lvl>
                  <c:pt idx="0">
                    <c:v>５C棟前</c:v>
                  </c:pt>
                  <c:pt idx="2">
                    <c:v>スチューデントプラザ前</c:v>
                  </c:pt>
                  <c:pt idx="4">
                    <c:v>3学丸善前</c:v>
                  </c:pt>
                  <c:pt idx="6">
                    <c:v>TXつくば駅</c:v>
                  </c:pt>
                  <c:pt idx="7">
                    <c:v>JR秋葉原駅</c:v>
                  </c:pt>
                </c:lvl>
              </c:multiLvlStrCache>
            </c:multiLvlStrRef>
          </c:cat>
          <c:val>
            <c:numRef>
              <c:f>Sheet1!$B$15:$I$15</c:f>
              <c:numCache>
                <c:formatCode>0.00%</c:formatCode>
                <c:ptCount val="8"/>
                <c:pt idx="0">
                  <c:v>3.85E-2</c:v>
                </c:pt>
                <c:pt idx="1">
                  <c:v>7.3899999999999993E-2</c:v>
                </c:pt>
                <c:pt idx="2">
                  <c:v>1.2500000000000001E-2</c:v>
                </c:pt>
                <c:pt idx="3">
                  <c:v>3.2599999999999997E-2</c:v>
                </c:pt>
                <c:pt idx="4">
                  <c:v>0.05</c:v>
                </c:pt>
                <c:pt idx="5">
                  <c:v>4.5999999999999999E-2</c:v>
                </c:pt>
                <c:pt idx="6">
                  <c:v>4.2000000000000003E-2</c:v>
                </c:pt>
                <c:pt idx="7">
                  <c:v>0.13930000000000001</c:v>
                </c:pt>
              </c:numCache>
            </c:numRef>
          </c:val>
        </c:ser>
        <c:dLbls>
          <c:dLblPos val="inEnd"/>
          <c:showLegendKey val="0"/>
          <c:showVal val="1"/>
          <c:showCatName val="0"/>
          <c:showSerName val="0"/>
          <c:showPercent val="0"/>
          <c:showBubbleSize val="0"/>
        </c:dLbls>
        <c:gapWidth val="80"/>
        <c:overlap val="25"/>
        <c:axId val="1196268783"/>
        <c:axId val="1196272239"/>
      </c:barChart>
      <c:catAx>
        <c:axId val="1196268783"/>
        <c:scaling>
          <c:orientation val="minMax"/>
        </c:scaling>
        <c:delete val="0"/>
        <c:axPos val="b"/>
        <c:numFmt formatCode="General" sourceLinked="0"/>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mn-lt"/>
                <a:ea typeface="+mn-ea"/>
                <a:cs typeface="+mn-cs"/>
              </a:defRPr>
            </a:pPr>
            <a:endParaRPr lang="ja-JP"/>
          </a:p>
        </c:txPr>
        <c:crossAx val="1196272239"/>
        <c:crosses val="autoZero"/>
        <c:auto val="1"/>
        <c:lblAlgn val="ctr"/>
        <c:lblOffset val="100"/>
        <c:noMultiLvlLbl val="0"/>
      </c:catAx>
      <c:valAx>
        <c:axId val="1196272239"/>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spc="20" baseline="0">
                <a:solidFill>
                  <a:schemeClr val="tx1">
                    <a:lumMod val="65000"/>
                    <a:lumOff val="35000"/>
                  </a:schemeClr>
                </a:solidFill>
                <a:latin typeface="+mn-lt"/>
                <a:ea typeface="+mn-ea"/>
                <a:cs typeface="+mn-cs"/>
              </a:defRPr>
            </a:pPr>
            <a:endParaRPr lang="ja-JP"/>
          </a:p>
        </c:txPr>
        <c:crossAx val="1196268783"/>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50" normalizeH="0" baseline="0">
                <a:solidFill>
                  <a:schemeClr val="tx1">
                    <a:lumMod val="65000"/>
                    <a:lumOff val="35000"/>
                  </a:schemeClr>
                </a:solidFill>
                <a:latin typeface="+mj-lt"/>
                <a:ea typeface="+mj-ea"/>
                <a:cs typeface="+mj-cs"/>
              </a:defRPr>
            </a:pPr>
            <a:r>
              <a:rPr lang="ja-JP" sz="2000"/>
              <a:t>歩きスマホをしている人の割合</a:t>
            </a:r>
          </a:p>
        </c:rich>
      </c:tx>
      <c:layout>
        <c:manualLayout>
          <c:xMode val="edge"/>
          <c:yMode val="edge"/>
          <c:x val="1.29640533690922E-3"/>
          <c:y val="0"/>
        </c:manualLayout>
      </c:layout>
      <c:overlay val="0"/>
      <c:spPr>
        <a:noFill/>
        <a:ln>
          <a:noFill/>
        </a:ln>
        <a:effectLst/>
      </c:spPr>
    </c:title>
    <c:autoTitleDeleted val="0"/>
    <c:plotArea>
      <c:layout>
        <c:manualLayout>
          <c:layoutTarget val="inner"/>
          <c:xMode val="edge"/>
          <c:yMode val="edge"/>
          <c:x val="0.15358813145837899"/>
          <c:y val="0.11786918555275"/>
          <c:w val="0.82626073504036202"/>
          <c:h val="0.56692484699094403"/>
        </c:manualLayout>
      </c:layout>
      <c:barChart>
        <c:barDir val="col"/>
        <c:grouping val="clustered"/>
        <c:varyColors val="0"/>
        <c:ser>
          <c:idx val="0"/>
          <c:order val="0"/>
          <c:tx>
            <c:strRef>
              <c:f>Sheet1!$A$15</c:f>
              <c:strCache>
                <c:ptCount val="1"/>
                <c:pt idx="0">
                  <c:v>歩きスマホをしている人の割合</c:v>
                </c:pt>
              </c:strCache>
            </c:strRef>
          </c:tx>
          <c:spPr>
            <a:solidFill>
              <a:schemeClr val="accent1">
                <a:alpha val="70000"/>
              </a:schemeClr>
            </a:solidFill>
            <a:ln>
              <a:noFill/>
            </a:ln>
            <a:effectLst/>
          </c:spPr>
          <c:invertIfNegative val="0"/>
          <c:dLbls>
            <c:delete val="1"/>
          </c:dLbls>
          <c:cat>
            <c:multiLvlStrRef>
              <c:f>Sheet1!$B$1:$I$2</c:f>
              <c:multiLvlStrCache>
                <c:ptCount val="8"/>
                <c:lvl>
                  <c:pt idx="0">
                    <c:v>授業間</c:v>
                  </c:pt>
                  <c:pt idx="1">
                    <c:v>昼休み</c:v>
                  </c:pt>
                  <c:pt idx="2">
                    <c:v>授業間</c:v>
                  </c:pt>
                  <c:pt idx="3">
                    <c:v>昼休み</c:v>
                  </c:pt>
                  <c:pt idx="4">
                    <c:v>授業間</c:v>
                  </c:pt>
                  <c:pt idx="5">
                    <c:v>昼休み</c:v>
                  </c:pt>
                </c:lvl>
                <c:lvl>
                  <c:pt idx="0">
                    <c:v>５C棟前</c:v>
                  </c:pt>
                  <c:pt idx="2">
                    <c:v>スチューデントプラザ前</c:v>
                  </c:pt>
                  <c:pt idx="4">
                    <c:v>3学丸善前</c:v>
                  </c:pt>
                  <c:pt idx="6">
                    <c:v>TXつくば駅</c:v>
                  </c:pt>
                  <c:pt idx="7">
                    <c:v>JR秋葉原駅</c:v>
                  </c:pt>
                </c:lvl>
              </c:multiLvlStrCache>
            </c:multiLvlStrRef>
          </c:cat>
          <c:val>
            <c:numRef>
              <c:f>Sheet1!$B$15:$I$15</c:f>
              <c:numCache>
                <c:formatCode>0.00%</c:formatCode>
                <c:ptCount val="8"/>
                <c:pt idx="0">
                  <c:v>3.85E-2</c:v>
                </c:pt>
                <c:pt idx="1">
                  <c:v>7.3899999999999993E-2</c:v>
                </c:pt>
                <c:pt idx="2">
                  <c:v>1.2500000000000001E-2</c:v>
                </c:pt>
                <c:pt idx="3">
                  <c:v>3.2599999999999997E-2</c:v>
                </c:pt>
                <c:pt idx="4">
                  <c:v>0.05</c:v>
                </c:pt>
                <c:pt idx="5">
                  <c:v>4.5999999999999999E-2</c:v>
                </c:pt>
                <c:pt idx="6">
                  <c:v>4.2000000000000003E-2</c:v>
                </c:pt>
                <c:pt idx="7">
                  <c:v>0.13930000000000001</c:v>
                </c:pt>
              </c:numCache>
            </c:numRef>
          </c:val>
        </c:ser>
        <c:dLbls>
          <c:dLblPos val="inEnd"/>
          <c:showLegendKey val="0"/>
          <c:showVal val="1"/>
          <c:showCatName val="0"/>
          <c:showSerName val="0"/>
          <c:showPercent val="0"/>
          <c:showBubbleSize val="0"/>
        </c:dLbls>
        <c:gapWidth val="80"/>
        <c:overlap val="25"/>
        <c:axId val="1196269167"/>
        <c:axId val="1196263023"/>
      </c:barChart>
      <c:catAx>
        <c:axId val="1196269167"/>
        <c:scaling>
          <c:orientation val="minMax"/>
        </c:scaling>
        <c:delete val="0"/>
        <c:axPos val="b"/>
        <c:numFmt formatCode="General" sourceLinked="0"/>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mn-lt"/>
                <a:ea typeface="+mn-ea"/>
                <a:cs typeface="+mn-cs"/>
              </a:defRPr>
            </a:pPr>
            <a:endParaRPr lang="ja-JP"/>
          </a:p>
        </c:txPr>
        <c:crossAx val="1196263023"/>
        <c:crosses val="autoZero"/>
        <c:auto val="1"/>
        <c:lblAlgn val="ctr"/>
        <c:lblOffset val="100"/>
        <c:noMultiLvlLbl val="0"/>
      </c:catAx>
      <c:valAx>
        <c:axId val="1196263023"/>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spc="20" baseline="0">
                <a:solidFill>
                  <a:schemeClr val="tx1">
                    <a:lumMod val="65000"/>
                    <a:lumOff val="35000"/>
                  </a:schemeClr>
                </a:solidFill>
                <a:latin typeface="+mn-lt"/>
                <a:ea typeface="+mn-ea"/>
                <a:cs typeface="+mn-cs"/>
              </a:defRPr>
            </a:pPr>
            <a:endParaRPr lang="ja-JP"/>
          </a:p>
        </c:txPr>
        <c:crossAx val="1196269167"/>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689FA-6A21-0A44-B070-1DB40212D9A9}" type="doc">
      <dgm:prSet loTypeId="urn:microsoft.com/office/officeart/2005/8/layout/chevron2" loCatId="" qsTypeId="urn:microsoft.com/office/officeart/2005/8/quickstyle/simple1" qsCatId="simple" csTypeId="urn:microsoft.com/office/officeart/2005/8/colors/accent2_5" csCatId="accent2" phldr="1"/>
      <dgm:spPr/>
      <dgm:t>
        <a:bodyPr/>
        <a:lstStyle/>
        <a:p>
          <a:endParaRPr kumimoji="1" lang="ja-JP" altLang="en-US"/>
        </a:p>
      </dgm:t>
    </dgm:pt>
    <dgm:pt modelId="{79A5A866-BAAC-FC44-8346-461815B062DA}">
      <dgm:prSet phldrT="[テキスト]"/>
      <dgm:spPr/>
      <dgm:t>
        <a:bodyPr/>
        <a:lstStyle/>
        <a:p>
          <a:r>
            <a:rPr kumimoji="1" lang="ja-JP" altLang="en-US" dirty="0" smtClean="0"/>
            <a:t>事前調査</a:t>
          </a:r>
          <a:endParaRPr kumimoji="1" lang="ja-JP" altLang="en-US" dirty="0"/>
        </a:p>
      </dgm:t>
    </dgm:pt>
    <dgm:pt modelId="{100D4535-33CC-8349-AFF8-C8583609E7D4}" type="parTrans" cxnId="{3FC70665-2E3E-3246-AB90-74ECF7602C85}">
      <dgm:prSet/>
      <dgm:spPr/>
      <dgm:t>
        <a:bodyPr/>
        <a:lstStyle/>
        <a:p>
          <a:endParaRPr kumimoji="1" lang="ja-JP" altLang="en-US"/>
        </a:p>
      </dgm:t>
    </dgm:pt>
    <dgm:pt modelId="{153500BD-6143-D84E-866D-4A10DDAB49E1}" type="sibTrans" cxnId="{3FC70665-2E3E-3246-AB90-74ECF7602C85}">
      <dgm:prSet/>
      <dgm:spPr/>
      <dgm:t>
        <a:bodyPr/>
        <a:lstStyle/>
        <a:p>
          <a:endParaRPr kumimoji="1" lang="ja-JP" altLang="en-US"/>
        </a:p>
      </dgm:t>
    </dgm:pt>
    <dgm:pt modelId="{AB9C4989-1069-844A-BD3F-7AF074D5AE3F}">
      <dgm:prSet phldrT="[テキスト]"/>
      <dgm:spPr/>
      <dgm:t>
        <a:bodyPr/>
        <a:lstStyle/>
        <a:p>
          <a:r>
            <a:rPr kumimoji="1" lang="ja-JP" altLang="en-US" dirty="0" smtClean="0"/>
            <a:t>仮説設定</a:t>
          </a:r>
          <a:endParaRPr kumimoji="1" lang="ja-JP" altLang="en-US" dirty="0"/>
        </a:p>
      </dgm:t>
    </dgm:pt>
    <dgm:pt modelId="{463B408B-D8B8-8448-92EF-A5B6294FAA80}" type="parTrans" cxnId="{A62F9CAE-AEB5-5A4E-9167-B639156FACDF}">
      <dgm:prSet/>
      <dgm:spPr/>
      <dgm:t>
        <a:bodyPr/>
        <a:lstStyle/>
        <a:p>
          <a:endParaRPr kumimoji="1" lang="ja-JP" altLang="en-US"/>
        </a:p>
      </dgm:t>
    </dgm:pt>
    <dgm:pt modelId="{52338486-593A-2D40-8BC9-6D679DAFE275}" type="sibTrans" cxnId="{A62F9CAE-AEB5-5A4E-9167-B639156FACDF}">
      <dgm:prSet/>
      <dgm:spPr/>
      <dgm:t>
        <a:bodyPr/>
        <a:lstStyle/>
        <a:p>
          <a:endParaRPr kumimoji="1" lang="ja-JP" altLang="en-US"/>
        </a:p>
      </dgm:t>
    </dgm:pt>
    <dgm:pt modelId="{D9222E2F-BBD1-144A-BCF6-731467D51ECA}">
      <dgm:prSet phldrT="[テキスト]"/>
      <dgm:spPr/>
      <dgm:t>
        <a:bodyPr/>
        <a:lstStyle/>
        <a:p>
          <a:r>
            <a:rPr kumimoji="1" lang="ja-JP" altLang="en-US" dirty="0" smtClean="0"/>
            <a:t>仮説検証</a:t>
          </a:r>
          <a:endParaRPr kumimoji="1" lang="ja-JP" altLang="en-US" dirty="0"/>
        </a:p>
      </dgm:t>
    </dgm:pt>
    <dgm:pt modelId="{2B973A83-07FD-D849-9935-20A3BE48904C}" type="parTrans" cxnId="{FE993964-7F19-E244-97FB-D6E75D8E04DF}">
      <dgm:prSet/>
      <dgm:spPr/>
      <dgm:t>
        <a:bodyPr/>
        <a:lstStyle/>
        <a:p>
          <a:endParaRPr kumimoji="1" lang="ja-JP" altLang="en-US"/>
        </a:p>
      </dgm:t>
    </dgm:pt>
    <dgm:pt modelId="{B2C5CC53-A552-C343-A2B8-2C3992C84F0D}" type="sibTrans" cxnId="{FE993964-7F19-E244-97FB-D6E75D8E04DF}">
      <dgm:prSet/>
      <dgm:spPr/>
      <dgm:t>
        <a:bodyPr/>
        <a:lstStyle/>
        <a:p>
          <a:endParaRPr kumimoji="1" lang="ja-JP" altLang="en-US"/>
        </a:p>
      </dgm:t>
    </dgm:pt>
    <dgm:pt modelId="{DD3E3423-A98D-1A4F-B063-103EBEF17212}">
      <dgm:prSet phldrT="[テキスト]"/>
      <dgm:spPr/>
      <dgm:t>
        <a:bodyPr/>
        <a:lstStyle/>
        <a:p>
          <a:r>
            <a:rPr kumimoji="1" lang="ja-JP" altLang="en-US" dirty="0" smtClean="0"/>
            <a:t>仮説検証</a:t>
          </a:r>
          <a:endParaRPr kumimoji="1" lang="ja-JP" altLang="en-US" dirty="0"/>
        </a:p>
      </dgm:t>
    </dgm:pt>
    <dgm:pt modelId="{EA51344C-31D0-204D-92D7-A36D113EFD37}" type="parTrans" cxnId="{4CC336A0-114A-4C4F-9FFE-904EB7BE610F}">
      <dgm:prSet/>
      <dgm:spPr/>
      <dgm:t>
        <a:bodyPr/>
        <a:lstStyle/>
        <a:p>
          <a:endParaRPr kumimoji="1" lang="ja-JP" altLang="en-US"/>
        </a:p>
      </dgm:t>
    </dgm:pt>
    <dgm:pt modelId="{A5EC2A9F-DB78-544D-9474-45CC340565D5}" type="sibTrans" cxnId="{4CC336A0-114A-4C4F-9FFE-904EB7BE610F}">
      <dgm:prSet/>
      <dgm:spPr/>
      <dgm:t>
        <a:bodyPr/>
        <a:lstStyle/>
        <a:p>
          <a:endParaRPr kumimoji="1" lang="ja-JP" altLang="en-US"/>
        </a:p>
      </dgm:t>
    </dgm:pt>
    <dgm:pt modelId="{A0FD1FE1-C6D3-2749-8CD9-392F15B31F95}">
      <dgm:prSet phldrT="[テキスト]"/>
      <dgm:spPr/>
      <dgm:t>
        <a:bodyPr/>
        <a:lstStyle/>
        <a:p>
          <a:r>
            <a:rPr kumimoji="1" lang="ja-JP" altLang="en-US" dirty="0" smtClean="0"/>
            <a:t>調査</a:t>
          </a:r>
          <a:endParaRPr kumimoji="1" lang="ja-JP" altLang="en-US" dirty="0"/>
        </a:p>
      </dgm:t>
    </dgm:pt>
    <dgm:pt modelId="{F57398E1-6F88-F544-9080-A93AAE65C173}" type="parTrans" cxnId="{65926092-496D-5A4B-AF21-506956F2A289}">
      <dgm:prSet/>
      <dgm:spPr/>
      <dgm:t>
        <a:bodyPr/>
        <a:lstStyle/>
        <a:p>
          <a:endParaRPr kumimoji="1" lang="ja-JP" altLang="en-US"/>
        </a:p>
      </dgm:t>
    </dgm:pt>
    <dgm:pt modelId="{192DDC67-47CD-E04F-A7DB-BF9E5346C537}" type="sibTrans" cxnId="{65926092-496D-5A4B-AF21-506956F2A289}">
      <dgm:prSet/>
      <dgm:spPr/>
      <dgm:t>
        <a:bodyPr/>
        <a:lstStyle/>
        <a:p>
          <a:endParaRPr kumimoji="1" lang="ja-JP" altLang="en-US"/>
        </a:p>
      </dgm:t>
    </dgm:pt>
    <dgm:pt modelId="{4B4CD102-5C80-5748-B32C-17A820226DA6}">
      <dgm:prSet phldrT="[テキスト]"/>
      <dgm:spPr/>
      <dgm:t>
        <a:bodyPr/>
        <a:lstStyle/>
        <a:p>
          <a:r>
            <a:rPr kumimoji="1" lang="ja-JP" altLang="en-US" dirty="0" smtClean="0"/>
            <a:t>コミュニケーション調査</a:t>
          </a:r>
          <a:endParaRPr kumimoji="1" lang="ja-JP" altLang="en-US" dirty="0"/>
        </a:p>
      </dgm:t>
    </dgm:pt>
    <dgm:pt modelId="{83133292-019E-5D46-9FD0-8362DC614115}" type="parTrans" cxnId="{4F8D8437-C002-5548-8B4B-9A6E026B6CF4}">
      <dgm:prSet/>
      <dgm:spPr/>
      <dgm:t>
        <a:bodyPr/>
        <a:lstStyle/>
        <a:p>
          <a:endParaRPr kumimoji="1" lang="ja-JP" altLang="en-US"/>
        </a:p>
      </dgm:t>
    </dgm:pt>
    <dgm:pt modelId="{ED17FC71-2146-9141-924E-4250C43782CF}" type="sibTrans" cxnId="{4F8D8437-C002-5548-8B4B-9A6E026B6CF4}">
      <dgm:prSet/>
      <dgm:spPr/>
      <dgm:t>
        <a:bodyPr/>
        <a:lstStyle/>
        <a:p>
          <a:endParaRPr kumimoji="1" lang="ja-JP" altLang="en-US"/>
        </a:p>
      </dgm:t>
    </dgm:pt>
    <dgm:pt modelId="{D9F2B4A5-F502-E24A-957E-623F5ECE95AC}">
      <dgm:prSet phldrT="[テキスト]"/>
      <dgm:spPr/>
      <dgm:t>
        <a:bodyPr/>
        <a:lstStyle/>
        <a:p>
          <a:r>
            <a:rPr lang="ja-JP" altLang="en-US" dirty="0" smtClean="0">
              <a:solidFill>
                <a:schemeClr val="tx1"/>
              </a:solidFill>
            </a:rPr>
            <a:t>コミュニケーションツール作成</a:t>
          </a:r>
          <a:endParaRPr lang="ja-JP" altLang="en-US" dirty="0">
            <a:solidFill>
              <a:schemeClr val="tx1"/>
            </a:solidFill>
          </a:endParaRPr>
        </a:p>
      </dgm:t>
    </dgm:pt>
    <dgm:pt modelId="{AF87665C-0E27-D54A-9217-9D7C32B9650F}" type="parTrans" cxnId="{DBC37D08-AA05-2F46-8FBE-C4EB26A5A703}">
      <dgm:prSet/>
      <dgm:spPr/>
      <dgm:t>
        <a:bodyPr/>
        <a:lstStyle/>
        <a:p>
          <a:endParaRPr kumimoji="1" lang="ja-JP" altLang="en-US"/>
        </a:p>
      </dgm:t>
    </dgm:pt>
    <dgm:pt modelId="{56DACBCB-DC9B-794A-A04D-C4AB8EB1ED6D}" type="sibTrans" cxnId="{DBC37D08-AA05-2F46-8FBE-C4EB26A5A703}">
      <dgm:prSet/>
      <dgm:spPr/>
      <dgm:t>
        <a:bodyPr/>
        <a:lstStyle/>
        <a:p>
          <a:endParaRPr kumimoji="1" lang="ja-JP" altLang="en-US"/>
        </a:p>
      </dgm:t>
    </dgm:pt>
    <dgm:pt modelId="{B45B08C6-2366-0B42-8212-C4F966A82D68}">
      <dgm:prSet phldrT="[テキスト]"/>
      <dgm:spPr/>
      <dgm:t>
        <a:bodyPr/>
        <a:lstStyle/>
        <a:p>
          <a:r>
            <a:rPr lang="ja-JP" altLang="en-US" dirty="0" smtClean="0">
              <a:solidFill>
                <a:schemeClr val="tx1"/>
              </a:solidFill>
            </a:rPr>
            <a:t>アンケート作成</a:t>
          </a:r>
          <a:endParaRPr lang="ja-JP" altLang="en-US" dirty="0">
            <a:solidFill>
              <a:schemeClr val="tx1"/>
            </a:solidFill>
          </a:endParaRPr>
        </a:p>
      </dgm:t>
    </dgm:pt>
    <dgm:pt modelId="{8F6F3D2C-4025-BA48-BC27-1032D43FCE73}" type="parTrans" cxnId="{786BEC50-0434-B444-80F4-54ABCCB410F3}">
      <dgm:prSet/>
      <dgm:spPr/>
      <dgm:t>
        <a:bodyPr/>
        <a:lstStyle/>
        <a:p>
          <a:endParaRPr kumimoji="1" lang="ja-JP" altLang="en-US"/>
        </a:p>
      </dgm:t>
    </dgm:pt>
    <dgm:pt modelId="{56CC38EA-B2A1-0143-A9CF-4F8967139100}" type="sibTrans" cxnId="{786BEC50-0434-B444-80F4-54ABCCB410F3}">
      <dgm:prSet/>
      <dgm:spPr/>
      <dgm:t>
        <a:bodyPr/>
        <a:lstStyle/>
        <a:p>
          <a:endParaRPr kumimoji="1" lang="ja-JP" altLang="en-US"/>
        </a:p>
      </dgm:t>
    </dgm:pt>
    <dgm:pt modelId="{4A3DD49C-53EC-804D-A405-5C2A0AB7D976}">
      <dgm:prSet phldrT="[テキスト]"/>
      <dgm:spPr/>
      <dgm:t>
        <a:bodyPr/>
        <a:lstStyle/>
        <a:p>
          <a:r>
            <a:rPr kumimoji="1" lang="ja-JP" altLang="en-US" dirty="0" smtClean="0"/>
            <a:t>ヒアリング調査</a:t>
          </a:r>
          <a:endParaRPr kumimoji="1" lang="ja-JP" altLang="en-US" dirty="0"/>
        </a:p>
      </dgm:t>
    </dgm:pt>
    <dgm:pt modelId="{158122B7-EB2C-154B-8D6F-F4B61A90AB3B}" type="parTrans" cxnId="{FA9E7498-21DC-5041-ADB1-EDADDD1032A8}">
      <dgm:prSet/>
      <dgm:spPr/>
      <dgm:t>
        <a:bodyPr/>
        <a:lstStyle/>
        <a:p>
          <a:endParaRPr kumimoji="1" lang="ja-JP" altLang="en-US"/>
        </a:p>
      </dgm:t>
    </dgm:pt>
    <dgm:pt modelId="{08D20E2F-6CFE-6144-8334-51BF69B211AA}" type="sibTrans" cxnId="{FA9E7498-21DC-5041-ADB1-EDADDD1032A8}">
      <dgm:prSet/>
      <dgm:spPr/>
      <dgm:t>
        <a:bodyPr/>
        <a:lstStyle/>
        <a:p>
          <a:endParaRPr kumimoji="1" lang="ja-JP" altLang="en-US"/>
        </a:p>
      </dgm:t>
    </dgm:pt>
    <dgm:pt modelId="{9881D85E-CC7D-0345-A23E-0B9A3336C9C4}">
      <dgm:prSet phldrT="[テキスト]"/>
      <dgm:spPr/>
      <dgm:t>
        <a:bodyPr/>
        <a:lstStyle/>
        <a:p>
          <a:r>
            <a:rPr kumimoji="1" lang="ja-JP" altLang="en-US" dirty="0" smtClean="0"/>
            <a:t>歩きスマホ実態調査</a:t>
          </a:r>
          <a:endParaRPr kumimoji="1" lang="ja-JP" altLang="en-US" dirty="0"/>
        </a:p>
      </dgm:t>
    </dgm:pt>
    <dgm:pt modelId="{A22ED73C-5787-BA4C-B3D6-8AD8C1A21372}" type="parTrans" cxnId="{D631B3F9-3321-7A4E-94D4-42D642777EDD}">
      <dgm:prSet/>
      <dgm:spPr/>
      <dgm:t>
        <a:bodyPr/>
        <a:lstStyle/>
        <a:p>
          <a:endParaRPr kumimoji="1" lang="ja-JP" altLang="en-US"/>
        </a:p>
      </dgm:t>
    </dgm:pt>
    <dgm:pt modelId="{5890DFD7-C9E7-D941-858A-2C6AABE6C806}" type="sibTrans" cxnId="{D631B3F9-3321-7A4E-94D4-42D642777EDD}">
      <dgm:prSet/>
      <dgm:spPr/>
      <dgm:t>
        <a:bodyPr/>
        <a:lstStyle/>
        <a:p>
          <a:endParaRPr kumimoji="1" lang="ja-JP" altLang="en-US"/>
        </a:p>
      </dgm:t>
    </dgm:pt>
    <dgm:pt modelId="{4339F153-3FA0-EB40-84E5-92F4C9B73D57}">
      <dgm:prSet phldrT="[テキスト]"/>
      <dgm:spPr/>
      <dgm:t>
        <a:bodyPr/>
        <a:lstStyle/>
        <a:p>
          <a:r>
            <a:rPr kumimoji="1" lang="ja-JP" altLang="en-US" dirty="0" smtClean="0"/>
            <a:t>プレパフォーマンス調査</a:t>
          </a:r>
          <a:endParaRPr kumimoji="1" lang="ja-JP" altLang="en-US" dirty="0"/>
        </a:p>
      </dgm:t>
    </dgm:pt>
    <dgm:pt modelId="{7EC52D89-8F31-DB46-A699-C575CDE5F125}" type="parTrans" cxnId="{CDF07D72-03A8-944A-91AE-4403CD6E31EE}">
      <dgm:prSet/>
      <dgm:spPr/>
      <dgm:t>
        <a:bodyPr/>
        <a:lstStyle/>
        <a:p>
          <a:endParaRPr kumimoji="1" lang="ja-JP" altLang="en-US"/>
        </a:p>
      </dgm:t>
    </dgm:pt>
    <dgm:pt modelId="{3DA0C2E5-CB7B-DD44-8168-EE789A849532}" type="sibTrans" cxnId="{CDF07D72-03A8-944A-91AE-4403CD6E31EE}">
      <dgm:prSet/>
      <dgm:spPr/>
      <dgm:t>
        <a:bodyPr/>
        <a:lstStyle/>
        <a:p>
          <a:endParaRPr kumimoji="1" lang="ja-JP" altLang="en-US"/>
        </a:p>
      </dgm:t>
    </dgm:pt>
    <dgm:pt modelId="{EEEA82F5-5ED5-B440-980A-0EB59FCA2726}">
      <dgm:prSet phldrT="[テキスト]"/>
      <dgm:spPr/>
      <dgm:t>
        <a:bodyPr/>
        <a:lstStyle/>
        <a:p>
          <a:r>
            <a:rPr kumimoji="1" lang="ja-JP" altLang="en-US" dirty="0" smtClean="0"/>
            <a:t>パフォーマンス調査</a:t>
          </a:r>
          <a:endParaRPr kumimoji="1" lang="ja-JP" altLang="en-US" dirty="0"/>
        </a:p>
      </dgm:t>
    </dgm:pt>
    <dgm:pt modelId="{A652834E-F64C-5849-823F-1E972E122CC0}" type="parTrans" cxnId="{5F443639-FCE3-154F-AF9D-7487F9E9DB29}">
      <dgm:prSet/>
      <dgm:spPr/>
      <dgm:t>
        <a:bodyPr/>
        <a:lstStyle/>
        <a:p>
          <a:endParaRPr kumimoji="1" lang="ja-JP" altLang="en-US"/>
        </a:p>
      </dgm:t>
    </dgm:pt>
    <dgm:pt modelId="{01E3D8FB-6BFA-1E47-8DCC-EADDBD361736}" type="sibTrans" cxnId="{5F443639-FCE3-154F-AF9D-7487F9E9DB29}">
      <dgm:prSet/>
      <dgm:spPr/>
      <dgm:t>
        <a:bodyPr/>
        <a:lstStyle/>
        <a:p>
          <a:endParaRPr kumimoji="1" lang="ja-JP" altLang="en-US"/>
        </a:p>
      </dgm:t>
    </dgm:pt>
    <dgm:pt modelId="{1BC5D3DC-78CE-F546-B1CD-EFF7CE2DAC5D}">
      <dgm:prSet phldrT="[テキスト]"/>
      <dgm:spPr/>
      <dgm:t>
        <a:bodyPr/>
        <a:lstStyle/>
        <a:p>
          <a:r>
            <a:rPr kumimoji="1" lang="ja-JP" altLang="en-US" dirty="0" smtClean="0"/>
            <a:t>大学への提案</a:t>
          </a:r>
          <a:endParaRPr kumimoji="1" lang="ja-JP" altLang="en-US" dirty="0"/>
        </a:p>
      </dgm:t>
    </dgm:pt>
    <dgm:pt modelId="{8E3C0E7F-54D8-7D4A-96BA-BEADF2637443}" type="parTrans" cxnId="{CF335A79-3BDE-8B46-A35A-D3DA1FDD5AFC}">
      <dgm:prSet/>
      <dgm:spPr/>
      <dgm:t>
        <a:bodyPr/>
        <a:lstStyle/>
        <a:p>
          <a:endParaRPr kumimoji="1" lang="ja-JP" altLang="en-US"/>
        </a:p>
      </dgm:t>
    </dgm:pt>
    <dgm:pt modelId="{0FAA7A64-751B-F24C-9921-45A52707F396}" type="sibTrans" cxnId="{CF335A79-3BDE-8B46-A35A-D3DA1FDD5AFC}">
      <dgm:prSet/>
      <dgm:spPr/>
      <dgm:t>
        <a:bodyPr/>
        <a:lstStyle/>
        <a:p>
          <a:endParaRPr kumimoji="1" lang="ja-JP" altLang="en-US"/>
        </a:p>
      </dgm:t>
    </dgm:pt>
    <dgm:pt modelId="{56FB4CFB-AA61-5B44-9347-FD14AA2212FC}" type="pres">
      <dgm:prSet presAssocID="{A5F689FA-6A21-0A44-B070-1DB40212D9A9}" presName="linearFlow" presStyleCnt="0">
        <dgm:presLayoutVars>
          <dgm:dir/>
          <dgm:animLvl val="lvl"/>
          <dgm:resizeHandles val="exact"/>
        </dgm:presLayoutVars>
      </dgm:prSet>
      <dgm:spPr/>
      <dgm:t>
        <a:bodyPr/>
        <a:lstStyle/>
        <a:p>
          <a:endParaRPr kumimoji="1" lang="ja-JP" altLang="en-US"/>
        </a:p>
      </dgm:t>
    </dgm:pt>
    <dgm:pt modelId="{FCB32AFA-9CC3-AD4B-8010-F7B7783BDE69}" type="pres">
      <dgm:prSet presAssocID="{79A5A866-BAAC-FC44-8346-461815B062DA}" presName="composite" presStyleCnt="0"/>
      <dgm:spPr/>
    </dgm:pt>
    <dgm:pt modelId="{62C9B8AA-1EBA-8E42-81A0-60368CDDD49F}" type="pres">
      <dgm:prSet presAssocID="{79A5A866-BAAC-FC44-8346-461815B062DA}" presName="parentText" presStyleLbl="alignNode1" presStyleIdx="0" presStyleCnt="4">
        <dgm:presLayoutVars>
          <dgm:chMax val="1"/>
          <dgm:bulletEnabled val="1"/>
        </dgm:presLayoutVars>
      </dgm:prSet>
      <dgm:spPr/>
      <dgm:t>
        <a:bodyPr/>
        <a:lstStyle/>
        <a:p>
          <a:endParaRPr kumimoji="1" lang="ja-JP" altLang="en-US"/>
        </a:p>
      </dgm:t>
    </dgm:pt>
    <dgm:pt modelId="{2639A985-C493-D74C-BC75-B464FDCD20A9}" type="pres">
      <dgm:prSet presAssocID="{79A5A866-BAAC-FC44-8346-461815B062DA}" presName="descendantText" presStyleLbl="alignAcc1" presStyleIdx="0" presStyleCnt="4" custLinFactNeighborX="0" custLinFactNeighborY="-338">
        <dgm:presLayoutVars>
          <dgm:bulletEnabled val="1"/>
        </dgm:presLayoutVars>
      </dgm:prSet>
      <dgm:spPr/>
      <dgm:t>
        <a:bodyPr/>
        <a:lstStyle/>
        <a:p>
          <a:endParaRPr kumimoji="1" lang="ja-JP" altLang="en-US"/>
        </a:p>
      </dgm:t>
    </dgm:pt>
    <dgm:pt modelId="{9B10E215-9C14-8141-A3F4-C70369E366D4}" type="pres">
      <dgm:prSet presAssocID="{153500BD-6143-D84E-866D-4A10DDAB49E1}" presName="sp" presStyleCnt="0"/>
      <dgm:spPr/>
    </dgm:pt>
    <dgm:pt modelId="{8A24BE26-82C7-504C-8241-846A94FD2E26}" type="pres">
      <dgm:prSet presAssocID="{AB9C4989-1069-844A-BD3F-7AF074D5AE3F}" presName="composite" presStyleCnt="0"/>
      <dgm:spPr/>
    </dgm:pt>
    <dgm:pt modelId="{2C1A4F9F-D1B5-4E4D-AF08-BD8E897AC480}" type="pres">
      <dgm:prSet presAssocID="{AB9C4989-1069-844A-BD3F-7AF074D5AE3F}" presName="parentText" presStyleLbl="alignNode1" presStyleIdx="1" presStyleCnt="4">
        <dgm:presLayoutVars>
          <dgm:chMax val="1"/>
          <dgm:bulletEnabled val="1"/>
        </dgm:presLayoutVars>
      </dgm:prSet>
      <dgm:spPr/>
      <dgm:t>
        <a:bodyPr/>
        <a:lstStyle/>
        <a:p>
          <a:endParaRPr kumimoji="1" lang="ja-JP" altLang="en-US"/>
        </a:p>
      </dgm:t>
    </dgm:pt>
    <dgm:pt modelId="{275A895D-24FF-E34B-8A39-7E40E4C1CEE9}" type="pres">
      <dgm:prSet presAssocID="{AB9C4989-1069-844A-BD3F-7AF074D5AE3F}" presName="descendantText" presStyleLbl="alignAcc1" presStyleIdx="1" presStyleCnt="4">
        <dgm:presLayoutVars>
          <dgm:bulletEnabled val="1"/>
        </dgm:presLayoutVars>
      </dgm:prSet>
      <dgm:spPr/>
      <dgm:t>
        <a:bodyPr/>
        <a:lstStyle/>
        <a:p>
          <a:endParaRPr kumimoji="1" lang="ja-JP" altLang="en-US"/>
        </a:p>
      </dgm:t>
    </dgm:pt>
    <dgm:pt modelId="{4B88175C-50DC-7640-B448-0DAE3B1C8884}" type="pres">
      <dgm:prSet presAssocID="{52338486-593A-2D40-8BC9-6D679DAFE275}" presName="sp" presStyleCnt="0"/>
      <dgm:spPr/>
    </dgm:pt>
    <dgm:pt modelId="{2C1BF4FC-1C56-304C-8A9B-AD2CF6E8C461}" type="pres">
      <dgm:prSet presAssocID="{A0FD1FE1-C6D3-2749-8CD9-392F15B31F95}" presName="composite" presStyleCnt="0"/>
      <dgm:spPr/>
    </dgm:pt>
    <dgm:pt modelId="{EB992FF7-0189-A946-859C-D846BC79D90A}" type="pres">
      <dgm:prSet presAssocID="{A0FD1FE1-C6D3-2749-8CD9-392F15B31F95}" presName="parentText" presStyleLbl="alignNode1" presStyleIdx="2" presStyleCnt="4">
        <dgm:presLayoutVars>
          <dgm:chMax val="1"/>
          <dgm:bulletEnabled val="1"/>
        </dgm:presLayoutVars>
      </dgm:prSet>
      <dgm:spPr/>
      <dgm:t>
        <a:bodyPr/>
        <a:lstStyle/>
        <a:p>
          <a:endParaRPr kumimoji="1" lang="ja-JP" altLang="en-US"/>
        </a:p>
      </dgm:t>
    </dgm:pt>
    <dgm:pt modelId="{5D21E5E3-535E-5046-BD0B-75E4E5E0AED3}" type="pres">
      <dgm:prSet presAssocID="{A0FD1FE1-C6D3-2749-8CD9-392F15B31F95}" presName="descendantText" presStyleLbl="alignAcc1" presStyleIdx="2" presStyleCnt="4">
        <dgm:presLayoutVars>
          <dgm:bulletEnabled val="1"/>
        </dgm:presLayoutVars>
      </dgm:prSet>
      <dgm:spPr/>
      <dgm:t>
        <a:bodyPr/>
        <a:lstStyle/>
        <a:p>
          <a:endParaRPr kumimoji="1" lang="ja-JP" altLang="en-US"/>
        </a:p>
      </dgm:t>
    </dgm:pt>
    <dgm:pt modelId="{0580F836-8356-054F-AB5C-83903757045B}" type="pres">
      <dgm:prSet presAssocID="{192DDC67-47CD-E04F-A7DB-BF9E5346C537}" presName="sp" presStyleCnt="0"/>
      <dgm:spPr/>
    </dgm:pt>
    <dgm:pt modelId="{BDB30B02-B98F-4040-8209-6CD84AE9DFA1}" type="pres">
      <dgm:prSet presAssocID="{D9222E2F-BBD1-144A-BCF6-731467D51ECA}" presName="composite" presStyleCnt="0"/>
      <dgm:spPr/>
    </dgm:pt>
    <dgm:pt modelId="{8D00B346-89DB-4A43-8FA2-4162B2C61F60}" type="pres">
      <dgm:prSet presAssocID="{D9222E2F-BBD1-144A-BCF6-731467D51ECA}" presName="parentText" presStyleLbl="alignNode1" presStyleIdx="3" presStyleCnt="4">
        <dgm:presLayoutVars>
          <dgm:chMax val="1"/>
          <dgm:bulletEnabled val="1"/>
        </dgm:presLayoutVars>
      </dgm:prSet>
      <dgm:spPr/>
      <dgm:t>
        <a:bodyPr/>
        <a:lstStyle/>
        <a:p>
          <a:endParaRPr kumimoji="1" lang="ja-JP" altLang="en-US"/>
        </a:p>
      </dgm:t>
    </dgm:pt>
    <dgm:pt modelId="{86B795F2-2A94-5940-A6F1-4AD3A3499577}" type="pres">
      <dgm:prSet presAssocID="{D9222E2F-BBD1-144A-BCF6-731467D51ECA}" presName="descendantText" presStyleLbl="alignAcc1" presStyleIdx="3" presStyleCnt="4">
        <dgm:presLayoutVars>
          <dgm:bulletEnabled val="1"/>
        </dgm:presLayoutVars>
      </dgm:prSet>
      <dgm:spPr/>
      <dgm:t>
        <a:bodyPr/>
        <a:lstStyle/>
        <a:p>
          <a:endParaRPr kumimoji="1" lang="ja-JP" altLang="en-US"/>
        </a:p>
      </dgm:t>
    </dgm:pt>
  </dgm:ptLst>
  <dgm:cxnLst>
    <dgm:cxn modelId="{1FCA6675-3579-4D56-AA30-B1F0B9B2D3F5}" type="presOf" srcId="{9881D85E-CC7D-0345-A23E-0B9A3336C9C4}" destId="{2639A985-C493-D74C-BC75-B464FDCD20A9}" srcOrd="0" destOrd="1" presId="urn:microsoft.com/office/officeart/2005/8/layout/chevron2"/>
    <dgm:cxn modelId="{CDF07D72-03A8-944A-91AE-4403CD6E31EE}" srcId="{79A5A866-BAAC-FC44-8346-461815B062DA}" destId="{4339F153-3FA0-EB40-84E5-92F4C9B73D57}" srcOrd="2" destOrd="0" parTransId="{7EC52D89-8F31-DB46-A699-C575CDE5F125}" sibTransId="{3DA0C2E5-CB7B-DD44-8168-EE789A849532}"/>
    <dgm:cxn modelId="{D6ED7205-F382-4F19-8706-D120D0A7333D}" type="presOf" srcId="{A0FD1FE1-C6D3-2749-8CD9-392F15B31F95}" destId="{EB992FF7-0189-A946-859C-D846BC79D90A}" srcOrd="0" destOrd="0" presId="urn:microsoft.com/office/officeart/2005/8/layout/chevron2"/>
    <dgm:cxn modelId="{47C31303-722D-4C70-9D26-4C01646BBD48}" type="presOf" srcId="{D9F2B4A5-F502-E24A-957E-623F5ECE95AC}" destId="{275A895D-24FF-E34B-8A39-7E40E4C1CEE9}" srcOrd="0" destOrd="0" presId="urn:microsoft.com/office/officeart/2005/8/layout/chevron2"/>
    <dgm:cxn modelId="{F0F1573F-41C5-42E2-A7D1-0DB50745ACCC}" type="presOf" srcId="{EEEA82F5-5ED5-B440-980A-0EB59FCA2726}" destId="{5D21E5E3-535E-5046-BD0B-75E4E5E0AED3}" srcOrd="0" destOrd="1" presId="urn:microsoft.com/office/officeart/2005/8/layout/chevron2"/>
    <dgm:cxn modelId="{D631B3F9-3321-7A4E-94D4-42D642777EDD}" srcId="{79A5A866-BAAC-FC44-8346-461815B062DA}" destId="{9881D85E-CC7D-0345-A23E-0B9A3336C9C4}" srcOrd="1" destOrd="0" parTransId="{A22ED73C-5787-BA4C-B3D6-8AD8C1A21372}" sibTransId="{5890DFD7-C9E7-D941-858A-2C6AABE6C806}"/>
    <dgm:cxn modelId="{4CC336A0-114A-4C4F-9FFE-904EB7BE610F}" srcId="{D9222E2F-BBD1-144A-BCF6-731467D51ECA}" destId="{DD3E3423-A98D-1A4F-B063-103EBEF17212}" srcOrd="0" destOrd="0" parTransId="{EA51344C-31D0-204D-92D7-A36D113EFD37}" sibTransId="{A5EC2A9F-DB78-544D-9474-45CC340565D5}"/>
    <dgm:cxn modelId="{A62F9CAE-AEB5-5A4E-9167-B639156FACDF}" srcId="{A5F689FA-6A21-0A44-B070-1DB40212D9A9}" destId="{AB9C4989-1069-844A-BD3F-7AF074D5AE3F}" srcOrd="1" destOrd="0" parTransId="{463B408B-D8B8-8448-92EF-A5B6294FAA80}" sibTransId="{52338486-593A-2D40-8BC9-6D679DAFE275}"/>
    <dgm:cxn modelId="{FA9E7498-21DC-5041-ADB1-EDADDD1032A8}" srcId="{79A5A866-BAAC-FC44-8346-461815B062DA}" destId="{4A3DD49C-53EC-804D-A405-5C2A0AB7D976}" srcOrd="0" destOrd="0" parTransId="{158122B7-EB2C-154B-8D6F-F4B61A90AB3B}" sibTransId="{08D20E2F-6CFE-6144-8334-51BF69B211AA}"/>
    <dgm:cxn modelId="{C87B9CC1-4F85-4BAE-81F5-F661FA7E5934}" type="presOf" srcId="{4A3DD49C-53EC-804D-A405-5C2A0AB7D976}" destId="{2639A985-C493-D74C-BC75-B464FDCD20A9}" srcOrd="0" destOrd="0" presId="urn:microsoft.com/office/officeart/2005/8/layout/chevron2"/>
    <dgm:cxn modelId="{5F443639-FCE3-154F-AF9D-7487F9E9DB29}" srcId="{A0FD1FE1-C6D3-2749-8CD9-392F15B31F95}" destId="{EEEA82F5-5ED5-B440-980A-0EB59FCA2726}" srcOrd="1" destOrd="0" parTransId="{A652834E-F64C-5849-823F-1E972E122CC0}" sibTransId="{01E3D8FB-6BFA-1E47-8DCC-EADDBD361736}"/>
    <dgm:cxn modelId="{DB369154-FFF6-4BF0-8314-AB8E36422369}" type="presOf" srcId="{A5F689FA-6A21-0A44-B070-1DB40212D9A9}" destId="{56FB4CFB-AA61-5B44-9347-FD14AA2212FC}" srcOrd="0" destOrd="0" presId="urn:microsoft.com/office/officeart/2005/8/layout/chevron2"/>
    <dgm:cxn modelId="{786BEC50-0434-B444-80F4-54ABCCB410F3}" srcId="{AB9C4989-1069-844A-BD3F-7AF074D5AE3F}" destId="{B45B08C6-2366-0B42-8212-C4F966A82D68}" srcOrd="1" destOrd="0" parTransId="{8F6F3D2C-4025-BA48-BC27-1032D43FCE73}" sibTransId="{56CC38EA-B2A1-0143-A9CF-4F8967139100}"/>
    <dgm:cxn modelId="{4F8D8437-C002-5548-8B4B-9A6E026B6CF4}" srcId="{A0FD1FE1-C6D3-2749-8CD9-392F15B31F95}" destId="{4B4CD102-5C80-5748-B32C-17A820226DA6}" srcOrd="0" destOrd="0" parTransId="{83133292-019E-5D46-9FD0-8362DC614115}" sibTransId="{ED17FC71-2146-9141-924E-4250C43782CF}"/>
    <dgm:cxn modelId="{FE993964-7F19-E244-97FB-D6E75D8E04DF}" srcId="{A5F689FA-6A21-0A44-B070-1DB40212D9A9}" destId="{D9222E2F-BBD1-144A-BCF6-731467D51ECA}" srcOrd="3" destOrd="0" parTransId="{2B973A83-07FD-D849-9935-20A3BE48904C}" sibTransId="{B2C5CC53-A552-C343-A2B8-2C3992C84F0D}"/>
    <dgm:cxn modelId="{9AA2DD6E-6D14-483C-96DF-8A93EE4F79D3}" type="presOf" srcId="{B45B08C6-2366-0B42-8212-C4F966A82D68}" destId="{275A895D-24FF-E34B-8A39-7E40E4C1CEE9}" srcOrd="0" destOrd="1" presId="urn:microsoft.com/office/officeart/2005/8/layout/chevron2"/>
    <dgm:cxn modelId="{65926092-496D-5A4B-AF21-506956F2A289}" srcId="{A5F689FA-6A21-0A44-B070-1DB40212D9A9}" destId="{A0FD1FE1-C6D3-2749-8CD9-392F15B31F95}" srcOrd="2" destOrd="0" parTransId="{F57398E1-6F88-F544-9080-A93AAE65C173}" sibTransId="{192DDC67-47CD-E04F-A7DB-BF9E5346C537}"/>
    <dgm:cxn modelId="{484A2656-60FB-45E7-BE58-F3A7DB6F697C}" type="presOf" srcId="{1BC5D3DC-78CE-F546-B1CD-EFF7CE2DAC5D}" destId="{86B795F2-2A94-5940-A6F1-4AD3A3499577}" srcOrd="0" destOrd="1" presId="urn:microsoft.com/office/officeart/2005/8/layout/chevron2"/>
    <dgm:cxn modelId="{3C80D67E-80E5-47C0-98C6-614C1409188F}" type="presOf" srcId="{DD3E3423-A98D-1A4F-B063-103EBEF17212}" destId="{86B795F2-2A94-5940-A6F1-4AD3A3499577}" srcOrd="0" destOrd="0" presId="urn:microsoft.com/office/officeart/2005/8/layout/chevron2"/>
    <dgm:cxn modelId="{A9C4FB1B-0B9B-4629-93B9-79C0CC9D5D00}" type="presOf" srcId="{4B4CD102-5C80-5748-B32C-17A820226DA6}" destId="{5D21E5E3-535E-5046-BD0B-75E4E5E0AED3}" srcOrd="0" destOrd="0" presId="urn:microsoft.com/office/officeart/2005/8/layout/chevron2"/>
    <dgm:cxn modelId="{DBC37D08-AA05-2F46-8FBE-C4EB26A5A703}" srcId="{AB9C4989-1069-844A-BD3F-7AF074D5AE3F}" destId="{D9F2B4A5-F502-E24A-957E-623F5ECE95AC}" srcOrd="0" destOrd="0" parTransId="{AF87665C-0E27-D54A-9217-9D7C32B9650F}" sibTransId="{56DACBCB-DC9B-794A-A04D-C4AB8EB1ED6D}"/>
    <dgm:cxn modelId="{D0E4FE2E-8251-4679-B5DC-B2A14BBC1BB4}" type="presOf" srcId="{79A5A866-BAAC-FC44-8346-461815B062DA}" destId="{62C9B8AA-1EBA-8E42-81A0-60368CDDD49F}" srcOrd="0" destOrd="0" presId="urn:microsoft.com/office/officeart/2005/8/layout/chevron2"/>
    <dgm:cxn modelId="{7C78C24B-06E3-4610-859E-CD6414C5E8B9}" type="presOf" srcId="{4339F153-3FA0-EB40-84E5-92F4C9B73D57}" destId="{2639A985-C493-D74C-BC75-B464FDCD20A9}" srcOrd="0" destOrd="2" presId="urn:microsoft.com/office/officeart/2005/8/layout/chevron2"/>
    <dgm:cxn modelId="{70560424-D20B-48B3-BF9B-61F81FF3FCC8}" type="presOf" srcId="{AB9C4989-1069-844A-BD3F-7AF074D5AE3F}" destId="{2C1A4F9F-D1B5-4E4D-AF08-BD8E897AC480}" srcOrd="0" destOrd="0" presId="urn:microsoft.com/office/officeart/2005/8/layout/chevron2"/>
    <dgm:cxn modelId="{CF335A79-3BDE-8B46-A35A-D3DA1FDD5AFC}" srcId="{D9222E2F-BBD1-144A-BCF6-731467D51ECA}" destId="{1BC5D3DC-78CE-F546-B1CD-EFF7CE2DAC5D}" srcOrd="1" destOrd="0" parTransId="{8E3C0E7F-54D8-7D4A-96BA-BEADF2637443}" sibTransId="{0FAA7A64-751B-F24C-9921-45A52707F396}"/>
    <dgm:cxn modelId="{3FC70665-2E3E-3246-AB90-74ECF7602C85}" srcId="{A5F689FA-6A21-0A44-B070-1DB40212D9A9}" destId="{79A5A866-BAAC-FC44-8346-461815B062DA}" srcOrd="0" destOrd="0" parTransId="{100D4535-33CC-8349-AFF8-C8583609E7D4}" sibTransId="{153500BD-6143-D84E-866D-4A10DDAB49E1}"/>
    <dgm:cxn modelId="{2DB47783-22B7-4277-BD11-8965A2E76733}" type="presOf" srcId="{D9222E2F-BBD1-144A-BCF6-731467D51ECA}" destId="{8D00B346-89DB-4A43-8FA2-4162B2C61F60}" srcOrd="0" destOrd="0" presId="urn:microsoft.com/office/officeart/2005/8/layout/chevron2"/>
    <dgm:cxn modelId="{E9FFFCA4-F456-4D92-A0A7-0ED4B24C180E}" type="presParOf" srcId="{56FB4CFB-AA61-5B44-9347-FD14AA2212FC}" destId="{FCB32AFA-9CC3-AD4B-8010-F7B7783BDE69}" srcOrd="0" destOrd="0" presId="urn:microsoft.com/office/officeart/2005/8/layout/chevron2"/>
    <dgm:cxn modelId="{3EAF2485-AF4C-4625-90E7-FCD399FE3AA6}" type="presParOf" srcId="{FCB32AFA-9CC3-AD4B-8010-F7B7783BDE69}" destId="{62C9B8AA-1EBA-8E42-81A0-60368CDDD49F}" srcOrd="0" destOrd="0" presId="urn:microsoft.com/office/officeart/2005/8/layout/chevron2"/>
    <dgm:cxn modelId="{3C444B55-ADC2-4218-A1BF-CDD4FD7EC02A}" type="presParOf" srcId="{FCB32AFA-9CC3-AD4B-8010-F7B7783BDE69}" destId="{2639A985-C493-D74C-BC75-B464FDCD20A9}" srcOrd="1" destOrd="0" presId="urn:microsoft.com/office/officeart/2005/8/layout/chevron2"/>
    <dgm:cxn modelId="{9F939945-CB60-4B64-B9BF-1A10B88512F3}" type="presParOf" srcId="{56FB4CFB-AA61-5B44-9347-FD14AA2212FC}" destId="{9B10E215-9C14-8141-A3F4-C70369E366D4}" srcOrd="1" destOrd="0" presId="urn:microsoft.com/office/officeart/2005/8/layout/chevron2"/>
    <dgm:cxn modelId="{EB8E68BC-7D5C-4585-AEFC-2C8CB77C2ADC}" type="presParOf" srcId="{56FB4CFB-AA61-5B44-9347-FD14AA2212FC}" destId="{8A24BE26-82C7-504C-8241-846A94FD2E26}" srcOrd="2" destOrd="0" presId="urn:microsoft.com/office/officeart/2005/8/layout/chevron2"/>
    <dgm:cxn modelId="{1E531246-F006-4209-AD51-2F59241E9933}" type="presParOf" srcId="{8A24BE26-82C7-504C-8241-846A94FD2E26}" destId="{2C1A4F9F-D1B5-4E4D-AF08-BD8E897AC480}" srcOrd="0" destOrd="0" presId="urn:microsoft.com/office/officeart/2005/8/layout/chevron2"/>
    <dgm:cxn modelId="{F945803C-D235-42AA-BF36-56D5CF263935}" type="presParOf" srcId="{8A24BE26-82C7-504C-8241-846A94FD2E26}" destId="{275A895D-24FF-E34B-8A39-7E40E4C1CEE9}" srcOrd="1" destOrd="0" presId="urn:microsoft.com/office/officeart/2005/8/layout/chevron2"/>
    <dgm:cxn modelId="{E86D828A-00D4-4331-B0FC-589A236335A0}" type="presParOf" srcId="{56FB4CFB-AA61-5B44-9347-FD14AA2212FC}" destId="{4B88175C-50DC-7640-B448-0DAE3B1C8884}" srcOrd="3" destOrd="0" presId="urn:microsoft.com/office/officeart/2005/8/layout/chevron2"/>
    <dgm:cxn modelId="{732B21B7-E899-4FB7-B677-DBD8FB882D96}" type="presParOf" srcId="{56FB4CFB-AA61-5B44-9347-FD14AA2212FC}" destId="{2C1BF4FC-1C56-304C-8A9B-AD2CF6E8C461}" srcOrd="4" destOrd="0" presId="urn:microsoft.com/office/officeart/2005/8/layout/chevron2"/>
    <dgm:cxn modelId="{7E650C64-AE89-433F-836B-8F3EFD3E0CBC}" type="presParOf" srcId="{2C1BF4FC-1C56-304C-8A9B-AD2CF6E8C461}" destId="{EB992FF7-0189-A946-859C-D846BC79D90A}" srcOrd="0" destOrd="0" presId="urn:microsoft.com/office/officeart/2005/8/layout/chevron2"/>
    <dgm:cxn modelId="{CED8FE86-460C-4B0F-B1FF-9E1715C4A832}" type="presParOf" srcId="{2C1BF4FC-1C56-304C-8A9B-AD2CF6E8C461}" destId="{5D21E5E3-535E-5046-BD0B-75E4E5E0AED3}" srcOrd="1" destOrd="0" presId="urn:microsoft.com/office/officeart/2005/8/layout/chevron2"/>
    <dgm:cxn modelId="{5BF17466-AD6E-4F7D-BF6C-573F34CE665D}" type="presParOf" srcId="{56FB4CFB-AA61-5B44-9347-FD14AA2212FC}" destId="{0580F836-8356-054F-AB5C-83903757045B}" srcOrd="5" destOrd="0" presId="urn:microsoft.com/office/officeart/2005/8/layout/chevron2"/>
    <dgm:cxn modelId="{9F280B3F-B1AF-431D-9758-27EF10FBA160}" type="presParOf" srcId="{56FB4CFB-AA61-5B44-9347-FD14AA2212FC}" destId="{BDB30B02-B98F-4040-8209-6CD84AE9DFA1}" srcOrd="6" destOrd="0" presId="urn:microsoft.com/office/officeart/2005/8/layout/chevron2"/>
    <dgm:cxn modelId="{2C2E4EAE-9CCF-4D37-A040-3D166EC04170}" type="presParOf" srcId="{BDB30B02-B98F-4040-8209-6CD84AE9DFA1}" destId="{8D00B346-89DB-4A43-8FA2-4162B2C61F60}" srcOrd="0" destOrd="0" presId="urn:microsoft.com/office/officeart/2005/8/layout/chevron2"/>
    <dgm:cxn modelId="{D1C1EE9F-DA73-4F18-8E76-0475AF94CFE3}" type="presParOf" srcId="{BDB30B02-B98F-4040-8209-6CD84AE9DFA1}" destId="{86B795F2-2A94-5940-A6F1-4AD3A349957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0.36518</cdr:x>
      <cdr:y>0.91417</cdr:y>
    </cdr:from>
    <cdr:to>
      <cdr:x>0.66139</cdr:x>
      <cdr:y>1</cdr:y>
    </cdr:to>
    <cdr:sp macro="" textlink="">
      <cdr:nvSpPr>
        <cdr:cNvPr id="2" name="テキスト ボックス 1"/>
        <cdr:cNvSpPr txBox="1"/>
      </cdr:nvSpPr>
      <cdr:spPr>
        <a:xfrm xmlns:a="http://schemas.openxmlformats.org/drawingml/2006/main">
          <a:off x="2548948" y="4419434"/>
          <a:ext cx="2067567" cy="4149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2000" dirty="0" smtClean="0"/>
            <a:t>n=5690</a:t>
          </a:r>
          <a:endParaRPr lang="ja-JP" altLang="en-US" sz="2000" dirty="0"/>
        </a:p>
      </cdr:txBody>
    </cdr:sp>
  </cdr:relSizeAnchor>
</c:userShapes>
</file>

<file path=ppt/drawings/drawing2.xml><?xml version="1.0" encoding="utf-8"?>
<c:userShapes xmlns:c="http://schemas.openxmlformats.org/drawingml/2006/chart">
  <cdr:relSizeAnchor xmlns:cdr="http://schemas.openxmlformats.org/drawingml/2006/chartDrawing">
    <cdr:from>
      <cdr:x>0.37362</cdr:x>
      <cdr:y>0.91417</cdr:y>
    </cdr:from>
    <cdr:to>
      <cdr:x>0.66983</cdr:x>
      <cdr:y>1</cdr:y>
    </cdr:to>
    <cdr:sp macro="" textlink="">
      <cdr:nvSpPr>
        <cdr:cNvPr id="3" name="テキスト ボックス 2"/>
        <cdr:cNvSpPr txBox="1"/>
      </cdr:nvSpPr>
      <cdr:spPr>
        <a:xfrm xmlns:a="http://schemas.openxmlformats.org/drawingml/2006/main">
          <a:off x="2607869" y="4419434"/>
          <a:ext cx="2067567" cy="4149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2000" dirty="0" smtClean="0"/>
            <a:t>n=5690</a:t>
          </a:r>
          <a:endParaRPr lang="ja-JP" altLang="en-US" sz="2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457451-38CE-8A45-BE93-CB991CC9EEFC}" type="datetime1">
              <a:rPr kumimoji="1" lang="ja-JP" altLang="en-US" smtClean="0"/>
              <a:t>2014/6/6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4301A3-F108-5142-AE78-51BEB082B135}" type="slidenum">
              <a:rPr kumimoji="1" lang="ja-JP" altLang="en-US" smtClean="0"/>
              <a:t>0</a:t>
            </a:fld>
            <a:endParaRPr kumimoji="1" lang="ja-JP" altLang="en-US"/>
          </a:p>
        </p:txBody>
      </p:sp>
    </p:spTree>
    <p:extLst>
      <p:ext uri="{BB962C8B-B14F-4D97-AF65-F5344CB8AC3E}">
        <p14:creationId xmlns:p14="http://schemas.microsoft.com/office/powerpoint/2010/main" val="77620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D52123-23C2-3742-B5C5-0CC683106C72}" type="datetime1">
              <a:rPr kumimoji="1" lang="ja-JP" altLang="en-US" smtClean="0"/>
              <a:t>2014/6/6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182E5-835F-B044-8AC6-553ABD086F58}" type="slidenum">
              <a:rPr kumimoji="1" lang="ja-JP" altLang="en-US" smtClean="0"/>
              <a:t>‹#›</a:t>
            </a:fld>
            <a:endParaRPr kumimoji="1" lang="ja-JP" altLang="en-US"/>
          </a:p>
        </p:txBody>
      </p:sp>
    </p:spTree>
    <p:extLst>
      <p:ext uri="{BB962C8B-B14F-4D97-AF65-F5344CB8AC3E}">
        <p14:creationId xmlns:p14="http://schemas.microsoft.com/office/powerpoint/2010/main" val="10082785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a:t>
            </a:fld>
            <a:endParaRPr kumimoji="1" lang="ja-JP" altLang="en-US"/>
          </a:p>
        </p:txBody>
      </p:sp>
    </p:spTree>
    <p:extLst>
      <p:ext uri="{BB962C8B-B14F-4D97-AF65-F5344CB8AC3E}">
        <p14:creationId xmlns:p14="http://schemas.microsoft.com/office/powerpoint/2010/main" val="223906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solidFill>
                  <a:srgbClr val="C0504D"/>
                </a:solidFill>
              </a:rPr>
              <a:t>社会的ジレンマとは、短期的・利己的</a:t>
            </a:r>
            <a:r>
              <a:rPr lang="ja-JP" altLang="en-US" sz="1200" dirty="0" smtClean="0"/>
              <a:t>に</a:t>
            </a:r>
            <a:r>
              <a:rPr lang="ja-JP" altLang="en-US" dirty="0" smtClean="0">
                <a:solidFill>
                  <a:schemeClr val="accent2"/>
                </a:solidFill>
              </a:rPr>
              <a:t>メリット</a:t>
            </a:r>
            <a:r>
              <a:rPr lang="ja-JP" altLang="en-US" sz="1200" dirty="0" smtClean="0"/>
              <a:t>のある行動（非協力的行動）を行うと</a:t>
            </a:r>
            <a:r>
              <a:rPr lang="ja-JP" altLang="en-US" dirty="0" smtClean="0">
                <a:solidFill>
                  <a:schemeClr val="accent1"/>
                </a:solidFill>
              </a:rPr>
              <a:t>長期的・社会的</a:t>
            </a:r>
            <a:r>
              <a:rPr lang="ja-JP" altLang="en-US" sz="1200" dirty="0" smtClean="0"/>
              <a:t>に</a:t>
            </a:r>
            <a:r>
              <a:rPr lang="ja-JP" altLang="en-US" dirty="0" smtClean="0">
                <a:solidFill>
                  <a:srgbClr val="4F81BD"/>
                </a:solidFill>
              </a:rPr>
              <a:t>デメリット</a:t>
            </a:r>
            <a:r>
              <a:rPr lang="ja-JP" altLang="en-US" sz="1200" dirty="0" smtClean="0"/>
              <a:t>が大きくなることの社会状況をさす。</a:t>
            </a:r>
            <a:endParaRPr lang="en-US" altLang="ja-JP" sz="1200" dirty="0" smtClean="0"/>
          </a:p>
          <a:p>
            <a:pPr marL="0" indent="0">
              <a:buNone/>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10</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11</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solidFill>
                  <a:srgbClr val="C0504D"/>
                </a:solidFill>
              </a:rPr>
              <a:t>社会的ジレンマとは、短期的・利己的</a:t>
            </a:r>
            <a:r>
              <a:rPr lang="ja-JP" altLang="en-US" sz="1200" dirty="0" smtClean="0"/>
              <a:t>に</a:t>
            </a:r>
            <a:r>
              <a:rPr lang="ja-JP" altLang="en-US" dirty="0" smtClean="0">
                <a:solidFill>
                  <a:schemeClr val="accent2"/>
                </a:solidFill>
              </a:rPr>
              <a:t>メリット</a:t>
            </a:r>
            <a:r>
              <a:rPr lang="ja-JP" altLang="en-US" sz="1200" dirty="0" smtClean="0"/>
              <a:t>のある行動（非協力的行動）を行うと</a:t>
            </a:r>
            <a:r>
              <a:rPr lang="ja-JP" altLang="en-US" dirty="0" smtClean="0">
                <a:solidFill>
                  <a:schemeClr val="accent1"/>
                </a:solidFill>
              </a:rPr>
              <a:t>長期的・社会的</a:t>
            </a:r>
            <a:r>
              <a:rPr lang="ja-JP" altLang="en-US" sz="1200" dirty="0" smtClean="0"/>
              <a:t>に</a:t>
            </a:r>
            <a:r>
              <a:rPr lang="ja-JP" altLang="en-US" dirty="0" smtClean="0">
                <a:solidFill>
                  <a:srgbClr val="4F81BD"/>
                </a:solidFill>
              </a:rPr>
              <a:t>デメリット</a:t>
            </a:r>
            <a:r>
              <a:rPr lang="ja-JP" altLang="en-US" sz="1200" dirty="0" smtClean="0"/>
              <a:t>が大きくなることの社会状況をさす。</a:t>
            </a:r>
            <a:endParaRPr lang="en-US" altLang="ja-JP" sz="1200" dirty="0" smtClean="0"/>
          </a:p>
          <a:p>
            <a:pPr marL="0" indent="0">
              <a:buNone/>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12</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13</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14</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鉄道自動車と</a:t>
            </a:r>
            <a:r>
              <a:rPr kumimoji="1" lang="en-US" altLang="ja-JP" dirty="0" smtClean="0"/>
              <a:t>TX</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15</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16</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17</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18</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19</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solidFill>
                  <a:srgbClr val="C0504D"/>
                </a:solidFill>
              </a:rPr>
              <a:t>社会的ジレンマとは、短期的・利己的</a:t>
            </a:r>
            <a:r>
              <a:rPr lang="ja-JP" altLang="en-US" sz="1200" dirty="0" smtClean="0"/>
              <a:t>に</a:t>
            </a:r>
            <a:r>
              <a:rPr lang="ja-JP" altLang="en-US" dirty="0" smtClean="0">
                <a:solidFill>
                  <a:schemeClr val="accent2"/>
                </a:solidFill>
              </a:rPr>
              <a:t>メリット</a:t>
            </a:r>
            <a:r>
              <a:rPr lang="ja-JP" altLang="en-US" sz="1200" dirty="0" smtClean="0"/>
              <a:t>のある行動（非協力的行動）を行うと</a:t>
            </a:r>
            <a:r>
              <a:rPr lang="ja-JP" altLang="en-US" dirty="0" smtClean="0">
                <a:solidFill>
                  <a:schemeClr val="accent1"/>
                </a:solidFill>
              </a:rPr>
              <a:t>長期的・社会的</a:t>
            </a:r>
            <a:r>
              <a:rPr lang="ja-JP" altLang="en-US" sz="1200" dirty="0" smtClean="0"/>
              <a:t>に</a:t>
            </a:r>
            <a:r>
              <a:rPr lang="ja-JP" altLang="en-US" dirty="0" smtClean="0">
                <a:solidFill>
                  <a:srgbClr val="4F81BD"/>
                </a:solidFill>
              </a:rPr>
              <a:t>デメリット</a:t>
            </a:r>
            <a:r>
              <a:rPr lang="ja-JP" altLang="en-US" sz="1200" dirty="0" smtClean="0"/>
              <a:t>が大きくなることの社会状況をさす。</a:t>
            </a:r>
            <a:endParaRPr lang="en-US" altLang="ja-JP" sz="1200" dirty="0" smtClean="0"/>
          </a:p>
          <a:p>
            <a:pPr marL="0" indent="0">
              <a:buNone/>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20</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21</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22</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23</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24</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25</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26</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27</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30</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31</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solidFill>
                  <a:srgbClr val="C0504D"/>
                </a:solidFill>
              </a:rPr>
              <a:t>社会的ジレンマとは、短期的・利己的</a:t>
            </a:r>
            <a:r>
              <a:rPr lang="ja-JP" altLang="en-US" sz="1200" dirty="0" smtClean="0"/>
              <a:t>に</a:t>
            </a:r>
            <a:r>
              <a:rPr lang="ja-JP" altLang="en-US" dirty="0" smtClean="0">
                <a:solidFill>
                  <a:schemeClr val="accent2"/>
                </a:solidFill>
              </a:rPr>
              <a:t>メリット</a:t>
            </a:r>
            <a:r>
              <a:rPr lang="ja-JP" altLang="en-US" sz="1200" dirty="0" smtClean="0"/>
              <a:t>のある行動（非協力的行動）を行うと</a:t>
            </a:r>
            <a:r>
              <a:rPr lang="ja-JP" altLang="en-US" dirty="0" smtClean="0">
                <a:solidFill>
                  <a:schemeClr val="accent1"/>
                </a:solidFill>
              </a:rPr>
              <a:t>長期的・社会的</a:t>
            </a:r>
            <a:r>
              <a:rPr lang="ja-JP" altLang="en-US" sz="1200" dirty="0" smtClean="0"/>
              <a:t>に</a:t>
            </a:r>
            <a:r>
              <a:rPr lang="ja-JP" altLang="en-US" dirty="0" smtClean="0">
                <a:solidFill>
                  <a:srgbClr val="4F81BD"/>
                </a:solidFill>
              </a:rPr>
              <a:t>デメリット</a:t>
            </a:r>
            <a:r>
              <a:rPr lang="ja-JP" altLang="en-US" sz="1200" dirty="0" smtClean="0"/>
              <a:t>が大きくなることの社会状況をさす。</a:t>
            </a:r>
            <a:endParaRPr lang="en-US" altLang="ja-JP" sz="1200" dirty="0" smtClean="0"/>
          </a:p>
          <a:p>
            <a:pPr marL="0" indent="0">
              <a:buNone/>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32</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33</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34</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solidFill>
                  <a:srgbClr val="C0504D"/>
                </a:solidFill>
              </a:rPr>
              <a:t>社会的ジレンマとは、短期的・利己的</a:t>
            </a:r>
            <a:r>
              <a:rPr lang="ja-JP" altLang="en-US" sz="1200" dirty="0" smtClean="0"/>
              <a:t>に</a:t>
            </a:r>
            <a:r>
              <a:rPr lang="ja-JP" altLang="en-US" dirty="0" smtClean="0">
                <a:solidFill>
                  <a:schemeClr val="accent2"/>
                </a:solidFill>
              </a:rPr>
              <a:t>メリット</a:t>
            </a:r>
            <a:r>
              <a:rPr lang="ja-JP" altLang="en-US" sz="1200" dirty="0" smtClean="0"/>
              <a:t>のある行動（非協力的行動）を行うと</a:t>
            </a:r>
            <a:r>
              <a:rPr lang="ja-JP" altLang="en-US" dirty="0" smtClean="0">
                <a:solidFill>
                  <a:schemeClr val="accent1"/>
                </a:solidFill>
              </a:rPr>
              <a:t>長期的・社会的</a:t>
            </a:r>
            <a:r>
              <a:rPr lang="ja-JP" altLang="en-US" sz="1200" dirty="0" smtClean="0"/>
              <a:t>に</a:t>
            </a:r>
            <a:r>
              <a:rPr lang="ja-JP" altLang="en-US" dirty="0" smtClean="0">
                <a:solidFill>
                  <a:srgbClr val="4F81BD"/>
                </a:solidFill>
              </a:rPr>
              <a:t>デメリット</a:t>
            </a:r>
            <a:r>
              <a:rPr lang="ja-JP" altLang="en-US" sz="1200" dirty="0" smtClean="0"/>
              <a:t>が大きくなることの社会状況をさす。</a:t>
            </a:r>
            <a:endParaRPr lang="en-US" altLang="ja-JP" sz="1200" dirty="0" smtClean="0"/>
          </a:p>
          <a:p>
            <a:pPr marL="0" indent="0">
              <a:buNone/>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35</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36</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37</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38</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39</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4</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solidFill>
                  <a:srgbClr val="C0504D"/>
                </a:solidFill>
              </a:rPr>
              <a:t>社会的ジレンマとは、短期的・利己的</a:t>
            </a:r>
            <a:r>
              <a:rPr lang="ja-JP" altLang="en-US" sz="1200" dirty="0" smtClean="0"/>
              <a:t>に</a:t>
            </a:r>
            <a:r>
              <a:rPr lang="ja-JP" altLang="en-US" dirty="0" smtClean="0">
                <a:solidFill>
                  <a:schemeClr val="accent2"/>
                </a:solidFill>
              </a:rPr>
              <a:t>メリット</a:t>
            </a:r>
            <a:r>
              <a:rPr lang="ja-JP" altLang="en-US" sz="1200" dirty="0" smtClean="0"/>
              <a:t>のある行動（非協力的行動）を行うと</a:t>
            </a:r>
            <a:r>
              <a:rPr lang="ja-JP" altLang="en-US" dirty="0" smtClean="0">
                <a:solidFill>
                  <a:schemeClr val="accent1"/>
                </a:solidFill>
              </a:rPr>
              <a:t>長期的・社会的</a:t>
            </a:r>
            <a:r>
              <a:rPr lang="ja-JP" altLang="en-US" sz="1200" dirty="0" smtClean="0"/>
              <a:t>に</a:t>
            </a:r>
            <a:r>
              <a:rPr lang="ja-JP" altLang="en-US" dirty="0" smtClean="0">
                <a:solidFill>
                  <a:srgbClr val="4F81BD"/>
                </a:solidFill>
              </a:rPr>
              <a:t>デメリット</a:t>
            </a:r>
            <a:r>
              <a:rPr lang="ja-JP" altLang="en-US" sz="1200" dirty="0" smtClean="0"/>
              <a:t>が大きくなることの社会状況をさす。</a:t>
            </a:r>
            <a:endParaRPr lang="en-US" altLang="ja-JP" sz="1200" dirty="0" smtClean="0"/>
          </a:p>
          <a:p>
            <a:pPr marL="0" indent="0">
              <a:buNone/>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5</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社会的ジレンマとして取り上げたものは、スマートフォンを利用したいという個人の利益を選択することによって、事故が起きる危険性が発生するという社会全体の不利益が起き、事故に遭う危険性が大きくなるという個人的不利益につながるといった社会的ジレンマがおこると考えたためである。 </a:t>
            </a:r>
          </a:p>
          <a:p>
            <a:r>
              <a:rPr kumimoji="1" lang="ja-JP" altLang="en-US" sz="1200" kern="1200" dirty="0" smtClean="0">
                <a:solidFill>
                  <a:schemeClr val="tx1"/>
                </a:solidFill>
                <a:latin typeface="+mn-lt"/>
                <a:ea typeface="+mn-ea"/>
                <a:cs typeface="+mn-cs"/>
              </a:rPr>
              <a:t> </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6</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solidFill>
                  <a:srgbClr val="C0504D"/>
                </a:solidFill>
              </a:rPr>
              <a:t>社会的ジレンマとは、短期的・利己的</a:t>
            </a:r>
            <a:r>
              <a:rPr lang="ja-JP" altLang="en-US" sz="1200" dirty="0" smtClean="0"/>
              <a:t>に</a:t>
            </a:r>
            <a:r>
              <a:rPr lang="ja-JP" altLang="en-US" dirty="0" smtClean="0">
                <a:solidFill>
                  <a:schemeClr val="accent2"/>
                </a:solidFill>
              </a:rPr>
              <a:t>メリット</a:t>
            </a:r>
            <a:r>
              <a:rPr lang="ja-JP" altLang="en-US" sz="1200" dirty="0" smtClean="0"/>
              <a:t>のある行動（非協力的行動）を行うと</a:t>
            </a:r>
            <a:r>
              <a:rPr lang="ja-JP" altLang="en-US" dirty="0" smtClean="0">
                <a:solidFill>
                  <a:schemeClr val="accent1"/>
                </a:solidFill>
              </a:rPr>
              <a:t>長期的・社会的</a:t>
            </a:r>
            <a:r>
              <a:rPr lang="ja-JP" altLang="en-US" sz="1200" dirty="0" smtClean="0"/>
              <a:t>に</a:t>
            </a:r>
            <a:r>
              <a:rPr lang="ja-JP" altLang="en-US" dirty="0" smtClean="0">
                <a:solidFill>
                  <a:srgbClr val="4F81BD"/>
                </a:solidFill>
              </a:rPr>
              <a:t>デメリット</a:t>
            </a:r>
            <a:r>
              <a:rPr lang="ja-JP" altLang="en-US" sz="1200" dirty="0" smtClean="0"/>
              <a:t>が大きくなることの社会状況をさす。</a:t>
            </a:r>
            <a:endParaRPr lang="en-US" altLang="ja-JP" sz="1200" dirty="0" smtClean="0"/>
          </a:p>
          <a:p>
            <a:pPr marL="0" indent="0">
              <a:buNone/>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7</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筑波大学生を対象とし、歩きスマホをしてしまう人を</a:t>
            </a:r>
            <a:r>
              <a:rPr kumimoji="1" lang="en-US" altLang="ja-JP" sz="1200" kern="1200" dirty="0" smtClean="0">
                <a:solidFill>
                  <a:schemeClr val="tx1"/>
                </a:solidFill>
                <a:latin typeface="+mn-lt"/>
                <a:ea typeface="+mn-ea"/>
                <a:cs typeface="+mn-cs"/>
              </a:rPr>
              <a:t>NTT</a:t>
            </a:r>
            <a:r>
              <a:rPr kumimoji="1" lang="ja-JP" altLang="en-US" sz="1200" kern="1200" dirty="0" smtClean="0">
                <a:solidFill>
                  <a:schemeClr val="tx1"/>
                </a:solidFill>
                <a:latin typeface="+mn-lt"/>
                <a:ea typeface="+mn-ea"/>
                <a:cs typeface="+mn-cs"/>
              </a:rPr>
              <a:t>ドコモモバイル社会研究所が発表した「歩きスマホ」の世代傾向と意識に関する調査（シンポジウム「モバイル’</a:t>
            </a:r>
            <a:r>
              <a:rPr kumimoji="1" lang="en-US" altLang="ja-JP" sz="1200" kern="1200" dirty="0" smtClean="0">
                <a:solidFill>
                  <a:schemeClr val="tx1"/>
                </a:solidFill>
                <a:latin typeface="+mn-lt"/>
                <a:ea typeface="+mn-ea"/>
                <a:cs typeface="+mn-cs"/>
              </a:rPr>
              <a:t>14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2014/3/13-14</a:t>
            </a:r>
            <a:r>
              <a:rPr kumimoji="1" lang="ja-JP" altLang="en-US" sz="1200" kern="1200" dirty="0" smtClean="0">
                <a:solidFill>
                  <a:schemeClr val="tx1"/>
                </a:solidFill>
                <a:latin typeface="+mn-lt"/>
                <a:ea typeface="+mn-ea"/>
                <a:cs typeface="+mn-cs"/>
              </a:rPr>
              <a:t>発表）で行われた、クラスター分析という分類化を行い、クラスター別にどのような対策が一番効果があるか、発見することを目的とする。 </a:t>
            </a:r>
          </a:p>
          <a:p>
            <a:r>
              <a:rPr kumimoji="1" lang="ja-JP" altLang="en-US" sz="1200" kern="1200" dirty="0" smtClean="0">
                <a:solidFill>
                  <a:schemeClr val="tx1"/>
                </a:solidFill>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8</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solidFill>
                  <a:srgbClr val="C0504D"/>
                </a:solidFill>
              </a:rPr>
              <a:t>社会的ジレンマとは、短期的・利己的</a:t>
            </a:r>
            <a:r>
              <a:rPr lang="ja-JP" altLang="en-US" sz="1200" dirty="0" smtClean="0"/>
              <a:t>に</a:t>
            </a:r>
            <a:r>
              <a:rPr lang="ja-JP" altLang="en-US" dirty="0" smtClean="0">
                <a:solidFill>
                  <a:schemeClr val="accent2"/>
                </a:solidFill>
              </a:rPr>
              <a:t>メリット</a:t>
            </a:r>
            <a:r>
              <a:rPr lang="ja-JP" altLang="en-US" sz="1200" dirty="0" smtClean="0"/>
              <a:t>のある行動（非協力的行動）を行うと</a:t>
            </a:r>
            <a:r>
              <a:rPr lang="ja-JP" altLang="en-US" dirty="0" smtClean="0">
                <a:solidFill>
                  <a:schemeClr val="accent1"/>
                </a:solidFill>
              </a:rPr>
              <a:t>長期的・社会的</a:t>
            </a:r>
            <a:r>
              <a:rPr lang="ja-JP" altLang="en-US" sz="1200" dirty="0" smtClean="0"/>
              <a:t>に</a:t>
            </a:r>
            <a:r>
              <a:rPr lang="ja-JP" altLang="en-US" dirty="0" smtClean="0">
                <a:solidFill>
                  <a:srgbClr val="4F81BD"/>
                </a:solidFill>
              </a:rPr>
              <a:t>デメリット</a:t>
            </a:r>
            <a:r>
              <a:rPr lang="ja-JP" altLang="en-US" sz="1200" dirty="0" smtClean="0"/>
              <a:t>が大きくなることの社会状況をさす。</a:t>
            </a:r>
            <a:endParaRPr lang="en-US" altLang="ja-JP" sz="1200" dirty="0" smtClean="0"/>
          </a:p>
          <a:p>
            <a:pPr marL="0" indent="0">
              <a:buNone/>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8D182E5-835F-B044-8AC6-553ABD086F58}" type="slidenum">
              <a:rPr kumimoji="1" lang="ja-JP" altLang="en-US" smtClean="0"/>
              <a:t>9</a:t>
            </a:fld>
            <a:endParaRPr kumimoji="1" lang="ja-JP" altLang="en-US"/>
          </a:p>
        </p:txBody>
      </p:sp>
    </p:spTree>
    <p:extLst>
      <p:ext uri="{BB962C8B-B14F-4D97-AF65-F5344CB8AC3E}">
        <p14:creationId xmlns:p14="http://schemas.microsoft.com/office/powerpoint/2010/main" val="202423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90B4968-C28C-7B4E-9F99-E62A728A97BC}" type="datetime1">
              <a:rPr lang="ja-JP" altLang="en-US" smtClean="0"/>
              <a:t>2014/6/6</a:t>
            </a:fld>
            <a:endParaRPr lang="en-US" dirty="0"/>
          </a:p>
        </p:txBody>
      </p:sp>
      <p:sp>
        <p:nvSpPr>
          <p:cNvPr id="5" name="フッター プレースホルダー 4"/>
          <p:cNvSpPr>
            <a:spLocks noGrp="1"/>
          </p:cNvSpPr>
          <p:nvPr>
            <p:ph type="ftr" sz="quarter" idx="11"/>
          </p:nvPr>
        </p:nvSpPr>
        <p:spPr/>
        <p:txBody>
          <a:bodyPr/>
          <a:lstStyle/>
          <a:p>
            <a:fld id="{4D6B6BF4-FC3D-DA43-B88A-A9628D365EF3}" type="slidenum">
              <a:rPr kumimoji="1" lang="ja-JP" altLang="en-US" smtClean="0"/>
              <a:pPr/>
              <a:t>‹#›</a:t>
            </a:fld>
            <a:endParaRPr lang="en-US" dirty="0"/>
          </a:p>
        </p:txBody>
      </p:sp>
      <p:sp>
        <p:nvSpPr>
          <p:cNvPr id="6" name="スライド番号プレースホルダー 5"/>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2119833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AF3DAE0-9208-9D4A-ABF7-5F3B13078706}" type="datetime1">
              <a:rPr kumimoji="1" lang="ja-JP" altLang="en-US" smtClean="0"/>
              <a:t>2014/6/6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D00305-8622-E94D-8A23-62C5E634FB1A}" type="slidenum">
              <a:rPr kumimoji="1" lang="ja-JP" altLang="en-US" smtClean="0"/>
              <a:t>‹#›</a:t>
            </a:fld>
            <a:endParaRPr kumimoji="1" lang="ja-JP" altLang="en-US"/>
          </a:p>
        </p:txBody>
      </p:sp>
    </p:spTree>
    <p:extLst>
      <p:ext uri="{BB962C8B-B14F-4D97-AF65-F5344CB8AC3E}">
        <p14:creationId xmlns:p14="http://schemas.microsoft.com/office/powerpoint/2010/main" val="165786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433FCB3-B476-EA40-976D-49CC69E5450D}" type="datetime1">
              <a:rPr kumimoji="1" lang="ja-JP" altLang="en-US" smtClean="0"/>
              <a:t>2014/6/6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D00305-8622-E94D-8A23-62C5E634FB1A}" type="slidenum">
              <a:rPr kumimoji="1" lang="ja-JP" altLang="en-US" smtClean="0"/>
              <a:t>‹#›</a:t>
            </a:fld>
            <a:endParaRPr kumimoji="1" lang="ja-JP" altLang="en-US"/>
          </a:p>
        </p:txBody>
      </p:sp>
    </p:spTree>
    <p:extLst>
      <p:ext uri="{BB962C8B-B14F-4D97-AF65-F5344CB8AC3E}">
        <p14:creationId xmlns:p14="http://schemas.microsoft.com/office/powerpoint/2010/main" val="173368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A6B4E8D-7883-A641-9D86-EBE25471B8D7}" type="datetime1">
              <a:rPr kumimoji="1" lang="ja-JP" altLang="en-US" smtClean="0"/>
              <a:t>2014/6/6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D00305-8622-E94D-8A23-62C5E634FB1A}" type="slidenum">
              <a:rPr kumimoji="1" lang="ja-JP" altLang="en-US" smtClean="0"/>
              <a:t>‹#›</a:t>
            </a:fld>
            <a:endParaRPr kumimoji="1" lang="ja-JP" altLang="en-US"/>
          </a:p>
        </p:txBody>
      </p:sp>
    </p:spTree>
    <p:extLst>
      <p:ext uri="{BB962C8B-B14F-4D97-AF65-F5344CB8AC3E}">
        <p14:creationId xmlns:p14="http://schemas.microsoft.com/office/powerpoint/2010/main" val="247515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FBDE471-17C4-0346-838E-2F9407CEF5E3}" type="datetime1">
              <a:rPr lang="ja-JP" altLang="en-US" smtClean="0"/>
              <a:t>2014/6/6</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098109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F8A3365-0ED8-CD49-A065-52B2E57F473C}" type="datetime1">
              <a:rPr kumimoji="1" lang="ja-JP" altLang="en-US" smtClean="0"/>
              <a:t>2014/6/6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D00305-8622-E94D-8A23-62C5E634FB1A}" type="slidenum">
              <a:rPr kumimoji="1" lang="ja-JP" altLang="en-US" smtClean="0"/>
              <a:t>‹#›</a:t>
            </a:fld>
            <a:endParaRPr kumimoji="1" lang="ja-JP" altLang="en-US"/>
          </a:p>
        </p:txBody>
      </p:sp>
    </p:spTree>
    <p:extLst>
      <p:ext uri="{BB962C8B-B14F-4D97-AF65-F5344CB8AC3E}">
        <p14:creationId xmlns:p14="http://schemas.microsoft.com/office/powerpoint/2010/main" val="23519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366711B-A1FF-7A46-A2BB-72814649B797}" type="datetime1">
              <a:rPr kumimoji="1" lang="ja-JP" altLang="en-US" smtClean="0"/>
              <a:t>2014/6/6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ED00305-8622-E94D-8A23-62C5E634FB1A}" type="slidenum">
              <a:rPr kumimoji="1" lang="ja-JP" altLang="en-US" smtClean="0"/>
              <a:t>‹#›</a:t>
            </a:fld>
            <a:endParaRPr kumimoji="1" lang="ja-JP" altLang="en-US"/>
          </a:p>
        </p:txBody>
      </p:sp>
    </p:spTree>
    <p:extLst>
      <p:ext uri="{BB962C8B-B14F-4D97-AF65-F5344CB8AC3E}">
        <p14:creationId xmlns:p14="http://schemas.microsoft.com/office/powerpoint/2010/main" val="269272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170585A-62EA-7944-AFB1-241B77D262CD}" type="datetime1">
              <a:rPr kumimoji="1" lang="ja-JP" altLang="en-US" smtClean="0"/>
              <a:t>2014/6/6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ED00305-8622-E94D-8A23-62C5E634FB1A}" type="slidenum">
              <a:rPr kumimoji="1" lang="ja-JP" altLang="en-US" smtClean="0"/>
              <a:t>‹#›</a:t>
            </a:fld>
            <a:endParaRPr kumimoji="1" lang="ja-JP" altLang="en-US"/>
          </a:p>
        </p:txBody>
      </p:sp>
    </p:spTree>
    <p:extLst>
      <p:ext uri="{BB962C8B-B14F-4D97-AF65-F5344CB8AC3E}">
        <p14:creationId xmlns:p14="http://schemas.microsoft.com/office/powerpoint/2010/main" val="226548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E007FEE-D174-EA48-81F3-531299D47143}" type="datetime1">
              <a:rPr kumimoji="1" lang="ja-JP" altLang="en-US" smtClean="0"/>
              <a:t>2014/6/6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ED00305-8622-E94D-8A23-62C5E634FB1A}" type="slidenum">
              <a:rPr kumimoji="1" lang="ja-JP" altLang="en-US" smtClean="0"/>
              <a:t>‹#›</a:t>
            </a:fld>
            <a:endParaRPr kumimoji="1" lang="ja-JP" altLang="en-US"/>
          </a:p>
        </p:txBody>
      </p:sp>
    </p:spTree>
    <p:extLst>
      <p:ext uri="{BB962C8B-B14F-4D97-AF65-F5344CB8AC3E}">
        <p14:creationId xmlns:p14="http://schemas.microsoft.com/office/powerpoint/2010/main" val="175093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1349760-D94E-F140-B987-B2FAA4D5FB1D}" type="datetime1">
              <a:rPr kumimoji="1" lang="ja-JP" altLang="en-US" smtClean="0"/>
              <a:t>2014/6/6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D6B6BF4-FC3D-DA43-B88A-A9628D365EF3}" type="slidenum">
              <a:rPr kumimoji="1" lang="ja-JP" altLang="en-US" smtClean="0"/>
              <a:t>‹#›</a:t>
            </a:fld>
            <a:endParaRPr kumimoji="1" lang="ja-JP" altLang="en-US"/>
          </a:p>
        </p:txBody>
      </p:sp>
    </p:spTree>
    <p:extLst>
      <p:ext uri="{BB962C8B-B14F-4D97-AF65-F5344CB8AC3E}">
        <p14:creationId xmlns:p14="http://schemas.microsoft.com/office/powerpoint/2010/main" val="249213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B8CC24E-0746-7347-AA7C-9C72733D4DEE}" type="datetime1">
              <a:rPr kumimoji="1" lang="ja-JP" altLang="en-US" smtClean="0"/>
              <a:t>2014/6/6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D00305-8622-E94D-8A23-62C5E634FB1A}" type="slidenum">
              <a:rPr kumimoji="1" lang="ja-JP" altLang="en-US" smtClean="0"/>
              <a:t>‹#›</a:t>
            </a:fld>
            <a:endParaRPr kumimoji="1" lang="ja-JP" altLang="en-US"/>
          </a:p>
        </p:txBody>
      </p:sp>
    </p:spTree>
    <p:extLst>
      <p:ext uri="{BB962C8B-B14F-4D97-AF65-F5344CB8AC3E}">
        <p14:creationId xmlns:p14="http://schemas.microsoft.com/office/powerpoint/2010/main" val="2969956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2794563" y="630717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6897F-A289-FE4B-AD9C-03D48EFACFD8}" type="datetime1">
              <a:rPr kumimoji="1" lang="ja-JP" altLang="en-US" smtClean="0"/>
              <a:t>2014/6/6</a:t>
            </a:fld>
            <a:endParaRPr kumimoji="1" lang="ja-JP" altLang="en-US"/>
          </a:p>
        </p:txBody>
      </p:sp>
      <p:sp>
        <p:nvSpPr>
          <p:cNvPr id="5" name="フッター プレースホルダー 4"/>
          <p:cNvSpPr>
            <a:spLocks noGrp="1"/>
          </p:cNvSpPr>
          <p:nvPr>
            <p:ph type="ftr" sz="quarter" idx="3"/>
          </p:nvPr>
        </p:nvSpPr>
        <p:spPr>
          <a:xfrm>
            <a:off x="4042313" y="63112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168054" y="6311247"/>
            <a:ext cx="2133600" cy="365125"/>
          </a:xfrm>
          <a:prstGeom prst="rect">
            <a:avLst/>
          </a:prstGeom>
        </p:spPr>
        <p:txBody>
          <a:bodyPr vert="horz" lIns="91440" tIns="45720" rIns="91440" bIns="45720" rtlCol="0" anchor="ctr"/>
          <a:lstStyle>
            <a:lvl1pPr algn="l">
              <a:defRPr sz="2400">
                <a:solidFill>
                  <a:schemeClr val="tx1">
                    <a:tint val="75000"/>
                  </a:schemeClr>
                </a:solidFill>
              </a:defRPr>
            </a:lvl1pPr>
          </a:lstStyle>
          <a:p>
            <a:fld id="{7ED00305-8622-E94D-8A23-62C5E634FB1A}" type="slidenum">
              <a:rPr lang="ja-JP" altLang="en-US" smtClean="0"/>
              <a:pPr/>
              <a:t>‹#›</a:t>
            </a:fld>
            <a:endParaRPr lang="ja-JP" altLang="en-US" dirty="0"/>
          </a:p>
        </p:txBody>
      </p:sp>
    </p:spTree>
    <p:extLst>
      <p:ext uri="{BB962C8B-B14F-4D97-AF65-F5344CB8AC3E}">
        <p14:creationId xmlns:p14="http://schemas.microsoft.com/office/powerpoint/2010/main" val="712719748"/>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chart" Target="../charts/chart1.xml"/><Relationship Id="rId5" Type="http://schemas.openxmlformats.org/officeDocument/2006/relationships/image" Target="../media/image3.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chart" Target="../charts/chart2.xml"/><Relationship Id="rId5" Type="http://schemas.openxmlformats.org/officeDocument/2006/relationships/image" Target="../media/image3.jp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hyperlink" Target="https://www.mlit.go.jp/report/press/tetsudo08_hh_000059.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youtube.com/watch?v=N5SWgWI8Cag&amp;feature=youtu.be(%E6%9C%80%E7%B5%82%E9%96%B2%E8%A6%A7%E6%97%A5:2014/05/15"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3.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honda3.jpg"/>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5966"/>
          <a:stretch/>
        </p:blipFill>
        <p:spPr>
          <a:xfrm>
            <a:off x="-3" y="0"/>
            <a:ext cx="9142416" cy="6875168"/>
          </a:xfrm>
          <a:prstGeom prst="rect">
            <a:avLst/>
          </a:prstGeom>
        </p:spPr>
      </p:pic>
      <p:sp>
        <p:nvSpPr>
          <p:cNvPr id="6" name="テキスト ボックス 5"/>
          <p:cNvSpPr txBox="1"/>
          <p:nvPr/>
        </p:nvSpPr>
        <p:spPr>
          <a:xfrm>
            <a:off x="544319" y="-40077"/>
            <a:ext cx="1107996" cy="7386638"/>
          </a:xfrm>
          <a:prstGeom prst="rect">
            <a:avLst/>
          </a:prstGeom>
          <a:noFill/>
        </p:spPr>
        <p:txBody>
          <a:bodyPr wrap="none" rtlCol="0">
            <a:spAutoFit/>
          </a:bodyPr>
          <a:lstStyle/>
          <a:p>
            <a:r>
              <a:rPr lang="ja-JP" altLang="en-US" sz="7200" dirty="0" smtClean="0">
                <a:solidFill>
                  <a:srgbClr val="000000"/>
                </a:solidFill>
                <a:latin typeface="メイリオ"/>
                <a:ea typeface="メイリオ"/>
                <a:cs typeface="メイリオ"/>
              </a:rPr>
              <a:t>俺</a:t>
            </a:r>
            <a:endParaRPr lang="en-US" altLang="ja-JP" sz="7200" dirty="0" smtClean="0">
              <a:solidFill>
                <a:srgbClr val="000000"/>
              </a:solidFill>
              <a:latin typeface="メイリオ"/>
              <a:ea typeface="メイリオ"/>
              <a:cs typeface="メイリオ"/>
            </a:endParaRPr>
          </a:p>
          <a:p>
            <a:r>
              <a:rPr lang="ja-JP" altLang="en-US" sz="7200" dirty="0" smtClean="0">
                <a:solidFill>
                  <a:srgbClr val="000000"/>
                </a:solidFill>
                <a:latin typeface="メイリオ"/>
                <a:ea typeface="メイリオ"/>
                <a:cs typeface="メイリオ"/>
              </a:rPr>
              <a:t>は</a:t>
            </a:r>
            <a:endParaRPr lang="en-US" altLang="ja-JP" sz="7200" dirty="0" smtClean="0">
              <a:solidFill>
                <a:srgbClr val="000000"/>
              </a:solidFill>
              <a:latin typeface="メイリオ"/>
              <a:ea typeface="メイリオ"/>
              <a:cs typeface="メイリオ"/>
            </a:endParaRPr>
          </a:p>
          <a:p>
            <a:r>
              <a:rPr lang="ja-JP" altLang="en-US" sz="7200" dirty="0" smtClean="0">
                <a:solidFill>
                  <a:srgbClr val="000000"/>
                </a:solidFill>
                <a:latin typeface="メイリオ"/>
                <a:ea typeface="メイリオ"/>
                <a:cs typeface="メイリオ"/>
              </a:rPr>
              <a:t>見</a:t>
            </a:r>
            <a:endParaRPr lang="en-US" altLang="ja-JP" sz="7200" dirty="0" smtClean="0">
              <a:solidFill>
                <a:srgbClr val="000000"/>
              </a:solidFill>
              <a:latin typeface="メイリオ"/>
              <a:ea typeface="メイリオ"/>
              <a:cs typeface="メイリオ"/>
            </a:endParaRPr>
          </a:p>
          <a:p>
            <a:r>
              <a:rPr lang="ja-JP" altLang="en-US" sz="7200" dirty="0" smtClean="0">
                <a:solidFill>
                  <a:srgbClr val="000000"/>
                </a:solidFill>
                <a:latin typeface="メイリオ"/>
                <a:ea typeface="メイリオ"/>
                <a:cs typeface="メイリオ"/>
              </a:rPr>
              <a:t>え</a:t>
            </a:r>
            <a:endParaRPr lang="en-US" altLang="ja-JP" sz="7200" dirty="0" smtClean="0">
              <a:solidFill>
                <a:srgbClr val="000000"/>
              </a:solidFill>
              <a:latin typeface="メイリオ"/>
              <a:ea typeface="メイリオ"/>
              <a:cs typeface="メイリオ"/>
            </a:endParaRPr>
          </a:p>
          <a:p>
            <a:r>
              <a:rPr lang="ja-JP" altLang="en-US" sz="7200" dirty="0" smtClean="0">
                <a:solidFill>
                  <a:srgbClr val="000000"/>
                </a:solidFill>
                <a:latin typeface="メイリオ"/>
                <a:ea typeface="メイリオ"/>
                <a:cs typeface="メイリオ"/>
              </a:rPr>
              <a:t>て</a:t>
            </a:r>
            <a:endParaRPr lang="en-US" altLang="ja-JP" sz="7200" dirty="0" smtClean="0">
              <a:solidFill>
                <a:srgbClr val="000000"/>
              </a:solidFill>
              <a:latin typeface="メイリオ"/>
              <a:ea typeface="メイリオ"/>
              <a:cs typeface="メイリオ"/>
            </a:endParaRPr>
          </a:p>
          <a:p>
            <a:r>
              <a:rPr lang="ja-JP" altLang="en-US" sz="7200" dirty="0" smtClean="0">
                <a:solidFill>
                  <a:srgbClr val="000000"/>
                </a:solidFill>
                <a:latin typeface="メイリオ"/>
                <a:ea typeface="メイリオ"/>
                <a:cs typeface="メイリオ"/>
              </a:rPr>
              <a:t>る</a:t>
            </a:r>
          </a:p>
          <a:p>
            <a:pPr>
              <a:lnSpc>
                <a:spcPct val="50000"/>
              </a:lnSpc>
            </a:pPr>
            <a:endParaRPr lang="en-US" altLang="ja-JP" sz="7200" dirty="0" smtClean="0">
              <a:solidFill>
                <a:srgbClr val="000000"/>
              </a:solidFill>
              <a:latin typeface="メイリオ"/>
              <a:ea typeface="メイリオ"/>
              <a:cs typeface="メイリオ"/>
            </a:endParaRPr>
          </a:p>
        </p:txBody>
      </p:sp>
      <p:sp>
        <p:nvSpPr>
          <p:cNvPr id="7" name="テキスト ボックス 6"/>
          <p:cNvSpPr txBox="1"/>
          <p:nvPr/>
        </p:nvSpPr>
        <p:spPr>
          <a:xfrm>
            <a:off x="6051983" y="129908"/>
            <a:ext cx="2646878" cy="461665"/>
          </a:xfrm>
          <a:prstGeom prst="rect">
            <a:avLst/>
          </a:prstGeom>
          <a:noFill/>
        </p:spPr>
        <p:txBody>
          <a:bodyPr wrap="none" rtlCol="0">
            <a:spAutoFit/>
          </a:bodyPr>
          <a:lstStyle/>
          <a:p>
            <a:r>
              <a:rPr kumimoji="1" lang="ja-JP" altLang="en-US" sz="2400" dirty="0" smtClean="0">
                <a:solidFill>
                  <a:schemeClr val="bg1"/>
                </a:solidFill>
                <a:latin typeface="メイリオ"/>
                <a:ea typeface="メイリオ"/>
                <a:cs typeface="メイリオ"/>
              </a:rPr>
              <a:t>社会的ジレンマ班</a:t>
            </a:r>
            <a:endParaRPr kumimoji="1" lang="ja-JP" altLang="en-US" sz="2400" dirty="0">
              <a:solidFill>
                <a:schemeClr val="bg1"/>
              </a:solidFill>
              <a:latin typeface="メイリオ"/>
              <a:ea typeface="メイリオ"/>
              <a:cs typeface="メイリオ"/>
            </a:endParaRPr>
          </a:p>
        </p:txBody>
      </p:sp>
      <p:sp>
        <p:nvSpPr>
          <p:cNvPr id="8" name="テキスト ボックス 7"/>
          <p:cNvSpPr txBox="1"/>
          <p:nvPr/>
        </p:nvSpPr>
        <p:spPr>
          <a:xfrm>
            <a:off x="6051983" y="660602"/>
            <a:ext cx="1545215" cy="1631216"/>
          </a:xfrm>
          <a:prstGeom prst="rect">
            <a:avLst/>
          </a:prstGeom>
          <a:noFill/>
        </p:spPr>
        <p:txBody>
          <a:bodyPr wrap="none" rtlCol="0">
            <a:spAutoFit/>
          </a:bodyPr>
          <a:lstStyle/>
          <a:p>
            <a:r>
              <a:rPr kumimoji="1" lang="ja-JP" altLang="en-US" sz="2000" dirty="0" smtClean="0">
                <a:latin typeface="メイリオ"/>
                <a:ea typeface="メイリオ"/>
                <a:cs typeface="メイリオ"/>
              </a:rPr>
              <a:t>遠藤</a:t>
            </a:r>
            <a:r>
              <a:rPr kumimoji="1" lang="en-US" altLang="ja-JP" sz="2000" dirty="0" smtClean="0">
                <a:latin typeface="メイリオ"/>
                <a:ea typeface="メイリオ"/>
                <a:cs typeface="メイリオ"/>
              </a:rPr>
              <a:t> </a:t>
            </a:r>
            <a:r>
              <a:rPr kumimoji="1" lang="ja-JP" altLang="en-US" sz="2000" dirty="0" smtClean="0">
                <a:latin typeface="メイリオ"/>
                <a:ea typeface="メイリオ"/>
                <a:cs typeface="メイリオ"/>
              </a:rPr>
              <a:t>茉弥</a:t>
            </a:r>
            <a:endParaRPr kumimoji="1" lang="en-US" altLang="ja-JP" sz="2000" dirty="0" smtClean="0">
              <a:latin typeface="メイリオ"/>
              <a:ea typeface="メイリオ"/>
              <a:cs typeface="メイリオ"/>
            </a:endParaRPr>
          </a:p>
          <a:p>
            <a:r>
              <a:rPr lang="ja-JP" altLang="en-US" sz="2000" dirty="0" smtClean="0">
                <a:latin typeface="メイリオ"/>
                <a:ea typeface="メイリオ"/>
                <a:cs typeface="メイリオ"/>
              </a:rPr>
              <a:t>大野</a:t>
            </a:r>
            <a:r>
              <a:rPr lang="en-US" altLang="ja-JP" sz="2000" dirty="0" smtClean="0">
                <a:latin typeface="メイリオ"/>
                <a:ea typeface="メイリオ"/>
                <a:cs typeface="メイリオ"/>
              </a:rPr>
              <a:t> </a:t>
            </a:r>
            <a:r>
              <a:rPr lang="ja-JP" altLang="en-US" sz="2000" dirty="0" smtClean="0">
                <a:latin typeface="メイリオ"/>
                <a:ea typeface="メイリオ"/>
                <a:cs typeface="メイリオ"/>
              </a:rPr>
              <a:t>銀河</a:t>
            </a:r>
            <a:endParaRPr lang="en-US" altLang="ja-JP" sz="2000" dirty="0" smtClean="0">
              <a:latin typeface="メイリオ"/>
              <a:ea typeface="メイリオ"/>
              <a:cs typeface="メイリオ"/>
            </a:endParaRPr>
          </a:p>
          <a:p>
            <a:r>
              <a:rPr kumimoji="1" lang="ja-JP" altLang="en-US" sz="2000" dirty="0" smtClean="0">
                <a:latin typeface="メイリオ"/>
                <a:ea typeface="メイリオ"/>
                <a:cs typeface="メイリオ"/>
              </a:rPr>
              <a:t>佐々木</a:t>
            </a:r>
            <a:r>
              <a:rPr kumimoji="1" lang="en-US" altLang="ja-JP" sz="2000" dirty="0" smtClean="0">
                <a:latin typeface="メイリオ"/>
                <a:ea typeface="メイリオ"/>
                <a:cs typeface="メイリオ"/>
              </a:rPr>
              <a:t> </a:t>
            </a:r>
            <a:r>
              <a:rPr kumimoji="1" lang="ja-JP" altLang="en-US" sz="2000" dirty="0" smtClean="0">
                <a:latin typeface="メイリオ"/>
                <a:ea typeface="メイリオ"/>
                <a:cs typeface="メイリオ"/>
              </a:rPr>
              <a:t>洋典</a:t>
            </a:r>
            <a:endParaRPr kumimoji="1" lang="en-US" altLang="ja-JP" sz="2000" dirty="0" smtClean="0">
              <a:latin typeface="メイリオ"/>
              <a:ea typeface="メイリオ"/>
              <a:cs typeface="メイリオ"/>
            </a:endParaRPr>
          </a:p>
          <a:p>
            <a:r>
              <a:rPr kumimoji="1" lang="ja-JP" altLang="en-US" sz="2000" dirty="0" smtClean="0">
                <a:latin typeface="メイリオ"/>
                <a:ea typeface="メイリオ"/>
                <a:cs typeface="メイリオ"/>
              </a:rPr>
              <a:t>武若</a:t>
            </a:r>
            <a:r>
              <a:rPr kumimoji="1" lang="en-US" altLang="ja-JP" sz="2000" dirty="0" smtClean="0">
                <a:latin typeface="メイリオ"/>
                <a:ea typeface="メイリオ"/>
                <a:cs typeface="メイリオ"/>
              </a:rPr>
              <a:t> </a:t>
            </a:r>
            <a:r>
              <a:rPr kumimoji="1" lang="ja-JP" altLang="en-US" sz="2000" dirty="0" smtClean="0">
                <a:latin typeface="メイリオ"/>
                <a:ea typeface="メイリオ"/>
                <a:cs typeface="メイリオ"/>
              </a:rPr>
              <a:t>苑子</a:t>
            </a:r>
            <a:endParaRPr kumimoji="1" lang="en-US" altLang="ja-JP" sz="2000" dirty="0" smtClean="0">
              <a:latin typeface="メイリオ"/>
              <a:ea typeface="メイリオ"/>
              <a:cs typeface="メイリオ"/>
            </a:endParaRPr>
          </a:p>
          <a:p>
            <a:r>
              <a:rPr lang="ja-JP" altLang="en-US" sz="2000" dirty="0" smtClean="0">
                <a:latin typeface="メイリオ"/>
                <a:ea typeface="メイリオ"/>
                <a:cs typeface="メイリオ"/>
              </a:rPr>
              <a:t>田中</a:t>
            </a:r>
            <a:r>
              <a:rPr lang="en-US" altLang="ja-JP" sz="2000" dirty="0" smtClean="0">
                <a:latin typeface="メイリオ"/>
                <a:ea typeface="メイリオ"/>
                <a:cs typeface="メイリオ"/>
              </a:rPr>
              <a:t> </a:t>
            </a:r>
            <a:r>
              <a:rPr lang="ja-JP" altLang="en-US" sz="2000" dirty="0" smtClean="0">
                <a:latin typeface="メイリオ"/>
                <a:ea typeface="メイリオ"/>
                <a:cs typeface="メイリオ"/>
              </a:rPr>
              <a:t>敬済</a:t>
            </a:r>
          </a:p>
        </p:txBody>
      </p:sp>
      <p:sp>
        <p:nvSpPr>
          <p:cNvPr id="9" name="テキスト ボックス 8"/>
          <p:cNvSpPr txBox="1"/>
          <p:nvPr/>
        </p:nvSpPr>
        <p:spPr>
          <a:xfrm>
            <a:off x="6051983" y="2436772"/>
            <a:ext cx="2754480" cy="707886"/>
          </a:xfrm>
          <a:prstGeom prst="rect">
            <a:avLst/>
          </a:prstGeom>
          <a:noFill/>
        </p:spPr>
        <p:txBody>
          <a:bodyPr wrap="none" rtlCol="0">
            <a:spAutoFit/>
          </a:bodyPr>
          <a:lstStyle/>
          <a:p>
            <a:r>
              <a:rPr kumimoji="1" lang="ja-JP" altLang="en-US" sz="2000" dirty="0" smtClean="0">
                <a:latin typeface="メイリオ"/>
                <a:ea typeface="メイリオ"/>
                <a:cs typeface="メイリオ"/>
              </a:rPr>
              <a:t>担当教員</a:t>
            </a:r>
            <a:r>
              <a:rPr kumimoji="1" lang="en-US" altLang="ja-JP" sz="2000" dirty="0" smtClean="0">
                <a:latin typeface="メイリオ"/>
                <a:ea typeface="メイリオ"/>
                <a:cs typeface="メイリオ"/>
              </a:rPr>
              <a:t> </a:t>
            </a:r>
            <a:r>
              <a:rPr kumimoji="1" lang="ja-JP" altLang="en-US" sz="2000" dirty="0" smtClean="0">
                <a:latin typeface="メイリオ"/>
                <a:ea typeface="メイリオ"/>
                <a:cs typeface="メイリオ"/>
              </a:rPr>
              <a:t>：</a:t>
            </a:r>
            <a:r>
              <a:rPr kumimoji="1" lang="en-US" altLang="ja-JP" sz="2000" dirty="0" smtClean="0">
                <a:latin typeface="メイリオ"/>
                <a:ea typeface="メイリオ"/>
                <a:cs typeface="メイリオ"/>
              </a:rPr>
              <a:t> </a:t>
            </a:r>
            <a:r>
              <a:rPr kumimoji="1" lang="ja-JP" altLang="en-US" sz="2000" dirty="0" smtClean="0">
                <a:latin typeface="メイリオ"/>
                <a:ea typeface="メイリオ"/>
                <a:cs typeface="メイリオ"/>
              </a:rPr>
              <a:t>谷口</a:t>
            </a:r>
            <a:r>
              <a:rPr kumimoji="1" lang="en-US" altLang="ja-JP" sz="2000" dirty="0" smtClean="0">
                <a:latin typeface="メイリオ"/>
                <a:ea typeface="メイリオ"/>
                <a:cs typeface="メイリオ"/>
              </a:rPr>
              <a:t> </a:t>
            </a:r>
            <a:r>
              <a:rPr kumimoji="1" lang="ja-JP" altLang="en-US" sz="2000" dirty="0" smtClean="0">
                <a:latin typeface="メイリオ"/>
                <a:ea typeface="メイリオ"/>
                <a:cs typeface="メイリオ"/>
              </a:rPr>
              <a:t>綾子</a:t>
            </a:r>
            <a:endParaRPr kumimoji="1" lang="en-US" altLang="ja-JP" sz="2000" dirty="0" smtClean="0">
              <a:latin typeface="メイリオ"/>
              <a:ea typeface="メイリオ"/>
              <a:cs typeface="メイリオ"/>
            </a:endParaRPr>
          </a:p>
          <a:p>
            <a:r>
              <a:rPr lang="en-US" altLang="ja-JP" sz="2000" dirty="0" smtClean="0">
                <a:latin typeface="メイリオ"/>
                <a:ea typeface="メイリオ"/>
                <a:cs typeface="メイリオ"/>
              </a:rPr>
              <a:t>TA : </a:t>
            </a:r>
            <a:r>
              <a:rPr lang="ja-JP" altLang="en-US" sz="2000" dirty="0" smtClean="0">
                <a:latin typeface="メイリオ"/>
                <a:ea typeface="メイリオ"/>
                <a:cs typeface="メイリオ"/>
              </a:rPr>
              <a:t>佐藤</a:t>
            </a:r>
            <a:r>
              <a:rPr lang="en-US" altLang="ja-JP" sz="2000" dirty="0" smtClean="0">
                <a:latin typeface="メイリオ"/>
                <a:ea typeface="メイリオ"/>
                <a:cs typeface="メイリオ"/>
              </a:rPr>
              <a:t> </a:t>
            </a:r>
            <a:r>
              <a:rPr lang="ja-JP" altLang="en-US" sz="2000" dirty="0" smtClean="0">
                <a:latin typeface="メイリオ"/>
                <a:ea typeface="メイリオ"/>
                <a:cs typeface="メイリオ"/>
              </a:rPr>
              <a:t>良太</a:t>
            </a:r>
            <a:endParaRPr kumimoji="1" lang="ja-JP" altLang="en-US" sz="2000" dirty="0">
              <a:latin typeface="メイリオ"/>
              <a:ea typeface="メイリオ"/>
              <a:cs typeface="メイリオ"/>
            </a:endParaRPr>
          </a:p>
        </p:txBody>
      </p:sp>
      <p:sp>
        <p:nvSpPr>
          <p:cNvPr id="13" name="テキスト ボックス 12"/>
          <p:cNvSpPr txBox="1"/>
          <p:nvPr/>
        </p:nvSpPr>
        <p:spPr>
          <a:xfrm>
            <a:off x="7597198" y="660602"/>
            <a:ext cx="1545215" cy="1323439"/>
          </a:xfrm>
          <a:prstGeom prst="rect">
            <a:avLst/>
          </a:prstGeom>
          <a:noFill/>
        </p:spPr>
        <p:txBody>
          <a:bodyPr wrap="none" rtlCol="0">
            <a:spAutoFit/>
          </a:bodyPr>
          <a:lstStyle/>
          <a:p>
            <a:r>
              <a:rPr lang="ja-JP" altLang="en-US" sz="2000" dirty="0" smtClean="0">
                <a:latin typeface="メイリオ"/>
                <a:ea typeface="メイリオ"/>
                <a:cs typeface="メイリオ"/>
              </a:rPr>
              <a:t>田邉</a:t>
            </a:r>
            <a:r>
              <a:rPr lang="en-US" altLang="ja-JP" sz="2000" dirty="0" smtClean="0">
                <a:latin typeface="メイリオ"/>
                <a:ea typeface="メイリオ"/>
                <a:cs typeface="メイリオ"/>
              </a:rPr>
              <a:t> </a:t>
            </a:r>
            <a:r>
              <a:rPr lang="ja-JP" altLang="en-US" sz="2000" dirty="0" smtClean="0">
                <a:latin typeface="メイリオ"/>
                <a:ea typeface="メイリオ"/>
                <a:cs typeface="メイリオ"/>
              </a:rPr>
              <a:t>淳一郎</a:t>
            </a:r>
            <a:endParaRPr lang="en-US" altLang="ja-JP" sz="2000" dirty="0" smtClean="0">
              <a:latin typeface="メイリオ"/>
              <a:ea typeface="メイリオ"/>
              <a:cs typeface="メイリオ"/>
            </a:endParaRPr>
          </a:p>
          <a:p>
            <a:r>
              <a:rPr lang="ja-JP" altLang="en-US" sz="2000" dirty="0">
                <a:latin typeface="メイリオ"/>
                <a:ea typeface="メイリオ"/>
                <a:cs typeface="メイリオ"/>
              </a:rPr>
              <a:t>豊川</a:t>
            </a:r>
            <a:r>
              <a:rPr lang="en-US" altLang="ja-JP" sz="2000" dirty="0">
                <a:latin typeface="メイリオ"/>
                <a:ea typeface="メイリオ"/>
                <a:cs typeface="メイリオ"/>
              </a:rPr>
              <a:t> </a:t>
            </a:r>
            <a:r>
              <a:rPr lang="ja-JP" altLang="en-US" sz="2000" dirty="0">
                <a:latin typeface="メイリオ"/>
                <a:ea typeface="メイリオ"/>
                <a:cs typeface="メイリオ"/>
              </a:rPr>
              <a:t>季絵</a:t>
            </a:r>
            <a:endParaRPr lang="en-US" altLang="ja-JP" sz="2000" dirty="0">
              <a:latin typeface="メイリオ"/>
              <a:ea typeface="メイリオ"/>
              <a:cs typeface="メイリオ"/>
            </a:endParaRPr>
          </a:p>
          <a:p>
            <a:r>
              <a:rPr lang="ja-JP" altLang="en-US" sz="2000" dirty="0">
                <a:latin typeface="メイリオ"/>
                <a:ea typeface="メイリオ"/>
                <a:cs typeface="メイリオ"/>
              </a:rPr>
              <a:t>永村　葉菜</a:t>
            </a:r>
            <a:endParaRPr lang="en-US" altLang="ja-JP" sz="2000" dirty="0">
              <a:latin typeface="メイリオ"/>
              <a:ea typeface="メイリオ"/>
              <a:cs typeface="メイリオ"/>
            </a:endParaRPr>
          </a:p>
          <a:p>
            <a:r>
              <a:rPr lang="ja-JP" altLang="en-US" sz="2000" dirty="0">
                <a:latin typeface="メイリオ"/>
                <a:ea typeface="メイリオ"/>
                <a:cs typeface="メイリオ"/>
              </a:rPr>
              <a:t>宮島</a:t>
            </a:r>
            <a:r>
              <a:rPr lang="en-US" altLang="ja-JP" sz="2000" dirty="0">
                <a:latin typeface="メイリオ"/>
                <a:ea typeface="メイリオ"/>
                <a:cs typeface="メイリオ"/>
              </a:rPr>
              <a:t> </a:t>
            </a:r>
            <a:r>
              <a:rPr lang="ja-JP" altLang="en-US" sz="2000" dirty="0" smtClean="0">
                <a:latin typeface="メイリオ"/>
                <a:ea typeface="メイリオ"/>
                <a:cs typeface="メイリオ"/>
              </a:rPr>
              <a:t>渉</a:t>
            </a:r>
            <a:endParaRPr lang="en-US" altLang="ja-JP" sz="2000" dirty="0">
              <a:latin typeface="メイリオ"/>
              <a:ea typeface="メイリオ"/>
              <a:cs typeface="メイリオ"/>
            </a:endParaRPr>
          </a:p>
        </p:txBody>
      </p:sp>
      <p:sp>
        <p:nvSpPr>
          <p:cNvPr id="11" name="テキスト ボックス 10"/>
          <p:cNvSpPr txBox="1"/>
          <p:nvPr/>
        </p:nvSpPr>
        <p:spPr>
          <a:xfrm>
            <a:off x="1606955" y="65749"/>
            <a:ext cx="697627" cy="4401205"/>
          </a:xfrm>
          <a:prstGeom prst="rect">
            <a:avLst/>
          </a:prstGeom>
          <a:noFill/>
        </p:spPr>
        <p:txBody>
          <a:bodyPr wrap="none" rtlCol="0">
            <a:spAutoFit/>
          </a:bodyPr>
          <a:lstStyle/>
          <a:p>
            <a:r>
              <a:rPr kumimoji="1" lang="ja-JP" altLang="en-US" sz="4000" dirty="0" smtClean="0">
                <a:solidFill>
                  <a:srgbClr val="FFFFFF"/>
                </a:solidFill>
                <a:latin typeface="メイリオ"/>
                <a:ea typeface="メイリオ"/>
                <a:cs typeface="メイリオ"/>
              </a:rPr>
              <a:t>周</a:t>
            </a:r>
            <a:endParaRPr kumimoji="1" lang="en-US" altLang="ja-JP" sz="4000" dirty="0" smtClean="0">
              <a:solidFill>
                <a:srgbClr val="FFFFFF"/>
              </a:solidFill>
              <a:latin typeface="メイリオ"/>
              <a:ea typeface="メイリオ"/>
              <a:cs typeface="メイリオ"/>
            </a:endParaRPr>
          </a:p>
          <a:p>
            <a:r>
              <a:rPr kumimoji="1" lang="ja-JP" altLang="en-US" sz="4000" dirty="0" smtClean="0">
                <a:solidFill>
                  <a:srgbClr val="FFFFFF"/>
                </a:solidFill>
                <a:latin typeface="メイリオ"/>
                <a:ea typeface="メイリオ"/>
                <a:cs typeface="メイリオ"/>
              </a:rPr>
              <a:t>り</a:t>
            </a:r>
            <a:endParaRPr kumimoji="1" lang="en-US" altLang="ja-JP" sz="4000" dirty="0" smtClean="0">
              <a:solidFill>
                <a:srgbClr val="FFFFFF"/>
              </a:solidFill>
              <a:latin typeface="メイリオ"/>
              <a:ea typeface="メイリオ"/>
              <a:cs typeface="メイリオ"/>
            </a:endParaRPr>
          </a:p>
          <a:p>
            <a:r>
              <a:rPr kumimoji="1" lang="ja-JP" altLang="en-US" sz="4000" dirty="0" smtClean="0">
                <a:solidFill>
                  <a:srgbClr val="FFFFFF"/>
                </a:solidFill>
                <a:latin typeface="メイリオ"/>
                <a:ea typeface="メイリオ"/>
                <a:cs typeface="メイリオ"/>
              </a:rPr>
              <a:t>見</a:t>
            </a:r>
            <a:endParaRPr kumimoji="1" lang="en-US" altLang="ja-JP" sz="4000" dirty="0" smtClean="0">
              <a:solidFill>
                <a:srgbClr val="FFFFFF"/>
              </a:solidFill>
              <a:latin typeface="メイリオ"/>
              <a:ea typeface="メイリオ"/>
              <a:cs typeface="メイリオ"/>
            </a:endParaRPr>
          </a:p>
          <a:p>
            <a:r>
              <a:rPr kumimoji="1" lang="ja-JP" altLang="en-US" sz="4000" dirty="0" smtClean="0">
                <a:solidFill>
                  <a:srgbClr val="FFFFFF"/>
                </a:solidFill>
                <a:latin typeface="メイリオ"/>
                <a:ea typeface="メイリオ"/>
                <a:cs typeface="メイリオ"/>
              </a:rPr>
              <a:t>え</a:t>
            </a:r>
            <a:endParaRPr kumimoji="1" lang="en-US" altLang="ja-JP" sz="4000" dirty="0" smtClean="0">
              <a:solidFill>
                <a:srgbClr val="FFFFFF"/>
              </a:solidFill>
              <a:latin typeface="メイリオ"/>
              <a:ea typeface="メイリオ"/>
              <a:cs typeface="メイリオ"/>
            </a:endParaRPr>
          </a:p>
          <a:p>
            <a:r>
              <a:rPr kumimoji="1" lang="ja-JP" altLang="en-US" sz="4000" dirty="0" smtClean="0">
                <a:solidFill>
                  <a:srgbClr val="FFFFFF"/>
                </a:solidFill>
                <a:latin typeface="メイリオ"/>
                <a:ea typeface="メイリオ"/>
                <a:cs typeface="メイリオ"/>
              </a:rPr>
              <a:t>て</a:t>
            </a:r>
            <a:endParaRPr kumimoji="1" lang="en-US" altLang="ja-JP" sz="4000" dirty="0" smtClean="0">
              <a:solidFill>
                <a:srgbClr val="FFFFFF"/>
              </a:solidFill>
              <a:latin typeface="メイリオ"/>
              <a:ea typeface="メイリオ"/>
              <a:cs typeface="メイリオ"/>
            </a:endParaRPr>
          </a:p>
          <a:p>
            <a:r>
              <a:rPr kumimoji="1" lang="ja-JP" altLang="en-US" sz="4000" dirty="0" smtClean="0">
                <a:solidFill>
                  <a:srgbClr val="FFFFFF"/>
                </a:solidFill>
                <a:latin typeface="メイリオ"/>
                <a:ea typeface="メイリオ"/>
                <a:cs typeface="メイリオ"/>
              </a:rPr>
              <a:t>る</a:t>
            </a:r>
            <a:endParaRPr kumimoji="1" lang="en-US" altLang="ja-JP" sz="4000" dirty="0" smtClean="0">
              <a:solidFill>
                <a:srgbClr val="FFFFFF"/>
              </a:solidFill>
              <a:latin typeface="メイリオ"/>
              <a:ea typeface="メイリオ"/>
              <a:cs typeface="メイリオ"/>
            </a:endParaRPr>
          </a:p>
          <a:p>
            <a:r>
              <a:rPr kumimoji="1" lang="ja-JP" altLang="en-US" sz="4000" dirty="0" smtClean="0">
                <a:solidFill>
                  <a:srgbClr val="FFFFFF"/>
                </a:solidFill>
                <a:latin typeface="メイリオ"/>
                <a:ea typeface="メイリオ"/>
                <a:cs typeface="メイリオ"/>
              </a:rPr>
              <a:t>？</a:t>
            </a:r>
            <a:endParaRPr kumimoji="1" lang="ja-JP" altLang="en-US" sz="4000" dirty="0">
              <a:solidFill>
                <a:srgbClr val="FFFFFF"/>
              </a:solidFill>
              <a:latin typeface="メイリオ"/>
              <a:ea typeface="メイリオ"/>
              <a:cs typeface="メイリオ"/>
            </a:endParaRPr>
          </a:p>
        </p:txBody>
      </p:sp>
      <p:sp>
        <p:nvSpPr>
          <p:cNvPr id="12" name="テキスト ボックス 11"/>
          <p:cNvSpPr txBox="1"/>
          <p:nvPr/>
        </p:nvSpPr>
        <p:spPr>
          <a:xfrm>
            <a:off x="1060506" y="6238693"/>
            <a:ext cx="1107996" cy="738664"/>
          </a:xfrm>
          <a:prstGeom prst="rect">
            <a:avLst/>
          </a:prstGeom>
          <a:noFill/>
        </p:spPr>
        <p:txBody>
          <a:bodyPr wrap="none" rtlCol="0">
            <a:spAutoFit/>
          </a:bodyPr>
          <a:lstStyle/>
          <a:p>
            <a:pPr>
              <a:lnSpc>
                <a:spcPct val="50000"/>
              </a:lnSpc>
            </a:pPr>
            <a:r>
              <a:rPr kumimoji="1" lang="ja-JP" altLang="en-US" sz="7200" dirty="0" smtClean="0">
                <a:solidFill>
                  <a:srgbClr val="000000"/>
                </a:solidFill>
                <a:latin typeface="メイリオ"/>
                <a:ea typeface="メイリオ"/>
                <a:cs typeface="メイリオ"/>
              </a:rPr>
              <a:t>。</a:t>
            </a:r>
            <a:endParaRPr kumimoji="1" lang="ja-JP" altLang="en-US" sz="7200" dirty="0">
              <a:solidFill>
                <a:srgbClr val="000000"/>
              </a:solidFill>
              <a:latin typeface="メイリオ"/>
              <a:ea typeface="メイリオ"/>
              <a:cs typeface="メイリオ"/>
            </a:endParaRPr>
          </a:p>
        </p:txBody>
      </p:sp>
      <p:sp>
        <p:nvSpPr>
          <p:cNvPr id="16" name="テキスト ボックス 15"/>
          <p:cNvSpPr txBox="1"/>
          <p:nvPr/>
        </p:nvSpPr>
        <p:spPr>
          <a:xfrm>
            <a:off x="31437" y="524540"/>
            <a:ext cx="615553" cy="5478423"/>
          </a:xfrm>
          <a:prstGeom prst="rect">
            <a:avLst/>
          </a:prstGeom>
          <a:noFill/>
        </p:spPr>
        <p:txBody>
          <a:bodyPr vert="eaVert" wrap="none" rtlCol="0">
            <a:spAutoFit/>
          </a:bodyPr>
          <a:lstStyle/>
          <a:p>
            <a:r>
              <a:rPr kumimoji="1" lang="en-US" altLang="ja-JP" sz="2800" dirty="0" smtClean="0">
                <a:solidFill>
                  <a:srgbClr val="FFFFFF"/>
                </a:solidFill>
                <a:latin typeface="メイリオ"/>
                <a:ea typeface="メイリオ"/>
                <a:cs typeface="メイリオ"/>
              </a:rPr>
              <a:t>〜</a:t>
            </a:r>
            <a:r>
              <a:rPr kumimoji="1" lang="ja-JP" altLang="en-US" sz="2800" dirty="0" smtClean="0">
                <a:solidFill>
                  <a:srgbClr val="FFFFFF"/>
                </a:solidFill>
                <a:latin typeface="メイリオ"/>
                <a:ea typeface="メイリオ"/>
                <a:cs typeface="メイリオ"/>
              </a:rPr>
              <a:t>スマホで見えないモノがある</a:t>
            </a:r>
            <a:r>
              <a:rPr kumimoji="1" lang="en-US" altLang="ja-JP" sz="2800" dirty="0" smtClean="0">
                <a:solidFill>
                  <a:srgbClr val="FFFFFF"/>
                </a:solidFill>
                <a:latin typeface="メイリオ"/>
                <a:ea typeface="メイリオ"/>
                <a:cs typeface="メイリオ"/>
              </a:rPr>
              <a:t>〜</a:t>
            </a:r>
            <a:endParaRPr kumimoji="1" lang="ja-JP" altLang="en-US" sz="2800" dirty="0">
              <a:solidFill>
                <a:srgbClr val="FFFFFF"/>
              </a:solidFill>
              <a:latin typeface="メイリオ"/>
              <a:ea typeface="メイリオ"/>
              <a:cs typeface="メイリオ"/>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a:t>
            </a:fld>
            <a:endParaRPr kumimoji="1" lang="ja-JP" altLang="en-US"/>
          </a:p>
        </p:txBody>
      </p:sp>
    </p:spTree>
    <p:custDataLst>
      <p:tags r:id="rId1"/>
    </p:custDataLst>
    <p:extLst>
      <p:ext uri="{BB962C8B-B14F-4D97-AF65-F5344CB8AC3E}">
        <p14:creationId xmlns:p14="http://schemas.microsoft.com/office/powerpoint/2010/main" val="2788780338"/>
      </p:ext>
    </p:extLst>
  </p:cSld>
  <p:clrMapOvr>
    <a:masterClrMapping/>
  </p:clrMapOvr>
  <mc:AlternateContent xmlns:mc="http://schemas.openxmlformats.org/markup-compatibility/2006">
    <mc:Choice xmlns:p14="http://schemas.microsoft.com/office/powerpoint/2010/main" Requires="p14">
      <p:transition spd="slow" p14:dur="2000" advTm="9463"/>
    </mc:Choice>
    <mc:Fallback>
      <p:transition spd="slow" advTm="9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6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6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6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p:bldP spid="12"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345212"/>
            <a:ext cx="9234931" cy="752068"/>
          </a:xfrm>
          <a:noFill/>
          <a:ln>
            <a:noFill/>
          </a:ln>
        </p:spPr>
        <p:txBody>
          <a:bodyPr>
            <a:noAutofit/>
          </a:bodyPr>
          <a:lstStyle/>
          <a:p>
            <a:pPr algn="l"/>
            <a:r>
              <a:rPr lang="ja-JP" altLang="ja-JP" dirty="0" smtClean="0"/>
              <a:t>　</a:t>
            </a:r>
            <a:r>
              <a:rPr lang="en-US" altLang="ja-JP" dirty="0" smtClean="0"/>
              <a:t> </a:t>
            </a:r>
            <a:r>
              <a:rPr lang="en-US" altLang="ja-JP" sz="4000" dirty="0">
                <a:solidFill>
                  <a:schemeClr val="accent2">
                    <a:lumMod val="75000"/>
                  </a:schemeClr>
                </a:solidFill>
                <a:latin typeface="メイリオ"/>
                <a:ea typeface="メイリオ"/>
                <a:cs typeface="メイリオ"/>
              </a:rPr>
              <a:t>Ⅱ. </a:t>
            </a:r>
            <a:r>
              <a:rPr lang="ja-JP" altLang="en-US" sz="4000" dirty="0" smtClean="0">
                <a:solidFill>
                  <a:schemeClr val="accent2">
                    <a:lumMod val="75000"/>
                  </a:schemeClr>
                </a:solidFill>
                <a:latin typeface="メイリオ"/>
                <a:ea typeface="メイリオ"/>
                <a:cs typeface="メイリオ"/>
              </a:rPr>
              <a:t>パフォーマンス</a:t>
            </a:r>
            <a:r>
              <a:rPr lang="ja-JP" altLang="en-US" sz="2800" dirty="0" smtClean="0">
                <a:solidFill>
                  <a:schemeClr val="accent2">
                    <a:lumMod val="75000"/>
                  </a:schemeClr>
                </a:solidFill>
                <a:latin typeface="メイリオ"/>
                <a:ea typeface="メイリオ"/>
                <a:cs typeface="メイリオ"/>
              </a:rPr>
              <a:t>（</a:t>
            </a:r>
            <a:r>
              <a:rPr lang="en-US" altLang="ja-JP" sz="2800" dirty="0" smtClean="0">
                <a:solidFill>
                  <a:schemeClr val="accent2">
                    <a:lumMod val="75000"/>
                  </a:schemeClr>
                </a:solidFill>
                <a:latin typeface="メイリオ"/>
                <a:ea typeface="メイリオ"/>
                <a:cs typeface="メイリオ"/>
              </a:rPr>
              <a:t>Seeing Eye People</a:t>
            </a:r>
            <a:r>
              <a:rPr lang="ja-JP" altLang="en-US" sz="2800" dirty="0" smtClean="0">
                <a:solidFill>
                  <a:schemeClr val="accent2">
                    <a:lumMod val="75000"/>
                  </a:schemeClr>
                </a:solidFill>
                <a:latin typeface="メイリオ"/>
                <a:ea typeface="メイリオ"/>
                <a:cs typeface="メイリオ"/>
              </a:rPr>
              <a:t>）</a:t>
            </a:r>
            <a:endParaRPr kumimoji="1" lang="ja-JP" altLang="en-US" sz="2800" dirty="0">
              <a:ln w="18415" cmpd="sng">
                <a:solidFill>
                  <a:srgbClr val="FFFFFF"/>
                </a:solidFill>
                <a:prstDash val="solid"/>
              </a:ln>
              <a:solidFill>
                <a:srgbClr val="000000"/>
              </a:solidFill>
              <a:effectLst>
                <a:outerShdw blurRad="63500" dir="3600000" algn="tl" rotWithShape="0">
                  <a:srgbClr val="000000">
                    <a:alpha val="70000"/>
                  </a:srgbClr>
                </a:outerShdw>
              </a:effectLst>
              <a:latin typeface="メイリオ"/>
              <a:ea typeface="メイリオ"/>
              <a:cs typeface="メイリオ"/>
            </a:endParaRPr>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1571"/>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10</a:t>
            </a:fld>
            <a:endParaRPr kumimoji="1" lang="ja-JP" altLang="en-US"/>
          </a:p>
        </p:txBody>
      </p:sp>
      <p:sp>
        <p:nvSpPr>
          <p:cNvPr id="3" name="正方形/長方形 2"/>
          <p:cNvSpPr/>
          <p:nvPr/>
        </p:nvSpPr>
        <p:spPr>
          <a:xfrm>
            <a:off x="235978" y="0"/>
            <a:ext cx="1723549" cy="523220"/>
          </a:xfrm>
          <a:prstGeom prst="rect">
            <a:avLst/>
          </a:prstGeom>
        </p:spPr>
        <p:txBody>
          <a:bodyPr wrap="none">
            <a:spAutoFit/>
          </a:bodyPr>
          <a:lstStyle/>
          <a:p>
            <a:r>
              <a:rPr lang="ja-JP" altLang="en-US" sz="2400" dirty="0" smtClean="0">
                <a:solidFill>
                  <a:schemeClr val="tx1">
                    <a:lumMod val="50000"/>
                    <a:lumOff val="50000"/>
                  </a:schemeClr>
                </a:solidFill>
                <a:latin typeface="メイリオ"/>
                <a:ea typeface="メイリオ"/>
                <a:cs typeface="メイリオ"/>
              </a:rPr>
              <a:t>心理的方略</a:t>
            </a:r>
            <a:r>
              <a:rPr lang="en-US" altLang="ja-JP" sz="2800" dirty="0" smtClean="0">
                <a:solidFill>
                  <a:schemeClr val="tx1">
                    <a:lumMod val="50000"/>
                    <a:lumOff val="50000"/>
                  </a:schemeClr>
                </a:solidFill>
                <a:latin typeface="メイリオ"/>
                <a:ea typeface="メイリオ"/>
                <a:cs typeface="メイリオ"/>
              </a:rPr>
              <a:t> </a:t>
            </a:r>
            <a:endParaRPr lang="ja-JP" altLang="en-US" sz="2800" dirty="0">
              <a:solidFill>
                <a:schemeClr val="tx1">
                  <a:lumMod val="50000"/>
                  <a:lumOff val="50000"/>
                </a:schemeClr>
              </a:solidFill>
            </a:endParaRPr>
          </a:p>
        </p:txBody>
      </p:sp>
      <p:pic>
        <p:nvPicPr>
          <p:cNvPr id="10" name="SEP（28秒） (A64ED0BA-1E6D-4B9C-8033-54DB64EC7D8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179666"/>
            <a:ext cx="9144000" cy="5143500"/>
          </a:xfrm>
          <a:prstGeom prst="rect">
            <a:avLst/>
          </a:prstGeom>
        </p:spPr>
      </p:pic>
    </p:spTree>
    <p:extLst>
      <p:ext uri="{BB962C8B-B14F-4D97-AF65-F5344CB8AC3E}">
        <p14:creationId xmlns:p14="http://schemas.microsoft.com/office/powerpoint/2010/main" val="2232744885"/>
      </p:ext>
    </p:extLst>
  </p:cSld>
  <p:clrMapOvr>
    <a:masterClrMapping/>
  </p:clrMapOvr>
  <mc:AlternateContent xmlns:mc="http://schemas.openxmlformats.org/markup-compatibility/2006">
    <mc:Choice xmlns:p14="http://schemas.microsoft.com/office/powerpoint/2010/main" Requires="p14">
      <p:transition spd="slow" p14:dur="2000" advTm="29617"/>
    </mc:Choice>
    <mc:Fallback>
      <p:transition spd="slow" advTm="2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p:ext uri="{E180D4A7-C9FB-4DFB-919C-405C955672EB}">
      <p14:showEvtLst xmlns:p14="http://schemas.microsoft.com/office/powerpoint/2010/main">
        <p14:playEvt time="0" objId="10"/>
        <p14:stopEvt time="28325" objId="1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0"/>
            <a:ext cx="6937200" cy="1164049"/>
          </a:xfrm>
          <a:noFill/>
        </p:spPr>
        <p:txBody>
          <a:bodyPr/>
          <a:lstStyle/>
          <a:p>
            <a:pPr algn="just"/>
            <a:r>
              <a:rPr lang="en-US" altLang="ja-JP" dirty="0" smtClean="0">
                <a:solidFill>
                  <a:schemeClr val="accent2"/>
                </a:solidFill>
              </a:rPr>
              <a:t>   </a:t>
            </a:r>
            <a:r>
              <a:rPr lang="ja-JP" altLang="en-US" dirty="0" smtClean="0">
                <a:solidFill>
                  <a:schemeClr val="accent2"/>
                </a:solidFill>
                <a:latin typeface="メイリオ"/>
                <a:ea typeface="メイリオ"/>
                <a:cs typeface="メイリオ"/>
              </a:rPr>
              <a:t>調査の流れ</a:t>
            </a:r>
            <a:endParaRPr kumimoji="1" lang="ja-JP" altLang="en-US" dirty="0">
              <a:solidFill>
                <a:schemeClr val="accent2"/>
              </a:solidFill>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graphicFrame>
        <p:nvGraphicFramePr>
          <p:cNvPr id="22" name="図表 21"/>
          <p:cNvGraphicFramePr/>
          <p:nvPr>
            <p:extLst>
              <p:ext uri="{D42A27DB-BD31-4B8C-83A1-F6EECF244321}">
                <p14:modId xmlns:p14="http://schemas.microsoft.com/office/powerpoint/2010/main" val="2942768006"/>
              </p:ext>
            </p:extLst>
          </p:nvPr>
        </p:nvGraphicFramePr>
        <p:xfrm>
          <a:off x="618485" y="1330402"/>
          <a:ext cx="8031449" cy="5339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図 22" descr="arukisumaho01_0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pic>
        <p:nvPicPr>
          <p:cNvPr id="24" name="図 23" descr="soccer090811_2_01.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11</a:t>
            </a:fld>
            <a:endParaRPr kumimoji="1" lang="ja-JP" altLang="en-US"/>
          </a:p>
        </p:txBody>
      </p:sp>
      <p:grpSp>
        <p:nvGrpSpPr>
          <p:cNvPr id="13" name="図形グループ 12"/>
          <p:cNvGrpSpPr/>
          <p:nvPr/>
        </p:nvGrpSpPr>
        <p:grpSpPr>
          <a:xfrm>
            <a:off x="5475194" y="2635949"/>
            <a:ext cx="2358710" cy="928450"/>
            <a:chOff x="5240390" y="2635949"/>
            <a:chExt cx="2358710" cy="928450"/>
          </a:xfrm>
        </p:grpSpPr>
        <p:sp>
          <p:nvSpPr>
            <p:cNvPr id="11" name="星 12 10"/>
            <p:cNvSpPr/>
            <p:nvPr/>
          </p:nvSpPr>
          <p:spPr>
            <a:xfrm>
              <a:off x="5240390" y="2635949"/>
              <a:ext cx="2358710" cy="928450"/>
            </a:xfrm>
            <a:prstGeom prst="star12">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688651" y="2934760"/>
              <a:ext cx="1632953" cy="369332"/>
            </a:xfrm>
            <a:prstGeom prst="rect">
              <a:avLst/>
            </a:prstGeom>
            <a:noFill/>
          </p:spPr>
          <p:txBody>
            <a:bodyPr wrap="square" rtlCol="0">
              <a:spAutoFit/>
            </a:bodyPr>
            <a:lstStyle/>
            <a:p>
              <a:r>
                <a:rPr lang="ja-JP" altLang="en-US" dirty="0" smtClean="0"/>
                <a:t>現在作成中！</a:t>
              </a:r>
              <a:endParaRPr kumimoji="1" lang="ja-JP" altLang="en-US" dirty="0"/>
            </a:p>
          </p:txBody>
        </p:sp>
      </p:grpSp>
    </p:spTree>
    <p:extLst>
      <p:ext uri="{BB962C8B-B14F-4D97-AF65-F5344CB8AC3E}">
        <p14:creationId xmlns:p14="http://schemas.microsoft.com/office/powerpoint/2010/main" val="339033790"/>
      </p:ext>
    </p:extLst>
  </p:cSld>
  <p:clrMapOvr>
    <a:masterClrMapping/>
  </p:clrMapOvr>
  <mc:AlternateContent xmlns:mc="http://schemas.openxmlformats.org/markup-compatibility/2006">
    <mc:Choice xmlns:p14="http://schemas.microsoft.com/office/powerpoint/2010/main" Requires="p14">
      <p:transition spd="slow" p14:dur="2000" advTm="13962"/>
    </mc:Choice>
    <mc:Fallback>
      <p:transition spd="slow" advTm="1396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138218" y="3131982"/>
            <a:ext cx="7659023" cy="1384995"/>
          </a:xfrm>
          <a:prstGeom prst="rect">
            <a:avLst/>
          </a:prstGeom>
        </p:spPr>
        <p:txBody>
          <a:bodyPr wrap="square">
            <a:spAutoFit/>
          </a:bodyPr>
          <a:lstStyle/>
          <a:p>
            <a:r>
              <a:rPr lang="ja-JP" altLang="en-US" sz="3600" dirty="0" smtClean="0">
                <a:latin typeface="メイリオ"/>
                <a:ea typeface="メイリオ"/>
                <a:cs typeface="メイリオ"/>
              </a:rPr>
              <a:t>歩きスマホ実態調査</a:t>
            </a:r>
            <a:endParaRPr lang="en-US" altLang="ja-JP" sz="3600" dirty="0" smtClean="0">
              <a:latin typeface="メイリオ"/>
              <a:ea typeface="メイリオ"/>
              <a:cs typeface="メイリオ"/>
            </a:endParaRPr>
          </a:p>
          <a:p>
            <a:r>
              <a:rPr lang="ja-JP" altLang="en-US" sz="2400" dirty="0" smtClean="0">
                <a:solidFill>
                  <a:srgbClr val="95B3D7"/>
                </a:solidFill>
                <a:latin typeface="メイリオ"/>
                <a:ea typeface="メイリオ"/>
                <a:cs typeface="メイリオ"/>
              </a:rPr>
              <a:t>歩きスマホ問題の対象を明確にし、その対象に影響を与える諸要因を調査</a:t>
            </a:r>
            <a:endParaRPr lang="en-US" altLang="ja-JP" sz="2400" dirty="0" smtClean="0">
              <a:solidFill>
                <a:srgbClr val="95B3D7"/>
              </a:solidFill>
              <a:latin typeface="メイリオ"/>
              <a:ea typeface="メイリオ"/>
              <a:cs typeface="メイリオ"/>
            </a:endParaRPr>
          </a:p>
        </p:txBody>
      </p:sp>
      <p:sp>
        <p:nvSpPr>
          <p:cNvPr id="12" name="テキスト ボックス 11"/>
          <p:cNvSpPr txBox="1"/>
          <p:nvPr/>
        </p:nvSpPr>
        <p:spPr>
          <a:xfrm>
            <a:off x="202116" y="2872118"/>
            <a:ext cx="808635" cy="1569660"/>
          </a:xfrm>
          <a:prstGeom prst="rect">
            <a:avLst/>
          </a:prstGeom>
          <a:noFill/>
        </p:spPr>
        <p:txBody>
          <a:bodyPr wrap="none" rtlCol="0">
            <a:spAutoFit/>
          </a:bodyPr>
          <a:lstStyle/>
          <a:p>
            <a:r>
              <a:rPr lang="en-US" altLang="ja-JP" sz="9600" dirty="0" smtClean="0">
                <a:solidFill>
                  <a:schemeClr val="tx1">
                    <a:lumMod val="65000"/>
                    <a:lumOff val="35000"/>
                  </a:schemeClr>
                </a:solidFill>
              </a:rPr>
              <a:t>2</a:t>
            </a:r>
          </a:p>
        </p:txBody>
      </p:sp>
      <p:sp>
        <p:nvSpPr>
          <p:cNvPr id="16" name="正方形/長方形 15"/>
          <p:cNvSpPr/>
          <p:nvPr/>
        </p:nvSpPr>
        <p:spPr>
          <a:xfrm>
            <a:off x="1138219" y="4740499"/>
            <a:ext cx="6784818" cy="1323439"/>
          </a:xfrm>
          <a:prstGeom prst="rect">
            <a:avLst/>
          </a:prstGeom>
        </p:spPr>
        <p:txBody>
          <a:bodyPr wrap="square">
            <a:spAutoFit/>
          </a:bodyPr>
          <a:lstStyle/>
          <a:p>
            <a:r>
              <a:rPr lang="ja-JP" altLang="en-US" sz="3200" dirty="0" smtClean="0">
                <a:solidFill>
                  <a:srgbClr val="000000"/>
                </a:solidFill>
                <a:latin typeface="メイリオ"/>
                <a:ea typeface="メイリオ"/>
                <a:cs typeface="メイリオ"/>
              </a:rPr>
              <a:t>プレパフォーマンス調査</a:t>
            </a:r>
            <a:endParaRPr lang="en-US" altLang="ja-JP" sz="3200" dirty="0" smtClean="0">
              <a:solidFill>
                <a:srgbClr val="000000"/>
              </a:solidFill>
              <a:latin typeface="メイリオ"/>
              <a:ea typeface="メイリオ"/>
              <a:cs typeface="メイリオ"/>
            </a:endParaRPr>
          </a:p>
          <a:p>
            <a:r>
              <a:rPr lang="en-US" altLang="ja-JP" sz="2400" dirty="0" smtClean="0">
                <a:solidFill>
                  <a:srgbClr val="95B3D7"/>
                </a:solidFill>
                <a:latin typeface="メイリオ"/>
                <a:ea typeface="メイリオ"/>
                <a:cs typeface="メイリオ"/>
              </a:rPr>
              <a:t>Seeing Eye People</a:t>
            </a:r>
            <a:r>
              <a:rPr lang="ja-JP" altLang="en-US" sz="2400" dirty="0" smtClean="0">
                <a:solidFill>
                  <a:srgbClr val="95B3D7"/>
                </a:solidFill>
                <a:latin typeface="メイリオ"/>
                <a:ea typeface="メイリオ"/>
                <a:cs typeface="メイリオ"/>
              </a:rPr>
              <a:t>を予行し、どの程度の注目を集めるかの検証、問題点や改善点の発見</a:t>
            </a:r>
            <a:endParaRPr lang="en-US" altLang="ja-JP" sz="2400" dirty="0" smtClean="0">
              <a:solidFill>
                <a:srgbClr val="95B3D7"/>
              </a:solidFill>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13" name="正方形/長方形 12"/>
          <p:cNvSpPr/>
          <p:nvPr/>
        </p:nvSpPr>
        <p:spPr>
          <a:xfrm>
            <a:off x="202116" y="4494278"/>
            <a:ext cx="808635" cy="1569660"/>
          </a:xfrm>
          <a:prstGeom prst="rect">
            <a:avLst/>
          </a:prstGeom>
        </p:spPr>
        <p:txBody>
          <a:bodyPr wrap="none">
            <a:spAutoFit/>
          </a:bodyPr>
          <a:lstStyle/>
          <a:p>
            <a:r>
              <a:rPr lang="en-US" altLang="ja-JP" sz="9600" dirty="0">
                <a:solidFill>
                  <a:schemeClr val="tx1">
                    <a:lumMod val="65000"/>
                    <a:lumOff val="35000"/>
                  </a:schemeClr>
                </a:solidFill>
              </a:rPr>
              <a:t>3</a:t>
            </a:r>
            <a:endParaRPr lang="en-US" altLang="ja-JP" sz="9600" dirty="0" smtClean="0">
              <a:solidFill>
                <a:schemeClr val="tx1">
                  <a:lumMod val="65000"/>
                  <a:lumOff val="35000"/>
                </a:schemeClr>
              </a:solidFill>
            </a:endParaRPr>
          </a:p>
        </p:txBody>
      </p:sp>
      <p:sp>
        <p:nvSpPr>
          <p:cNvPr id="14" name="正方形/長方形 13"/>
          <p:cNvSpPr/>
          <p:nvPr/>
        </p:nvSpPr>
        <p:spPr>
          <a:xfrm>
            <a:off x="1138219" y="1484180"/>
            <a:ext cx="7659022" cy="1384995"/>
          </a:xfrm>
          <a:prstGeom prst="rect">
            <a:avLst/>
          </a:prstGeom>
        </p:spPr>
        <p:txBody>
          <a:bodyPr wrap="square">
            <a:spAutoFit/>
          </a:bodyPr>
          <a:lstStyle/>
          <a:p>
            <a:r>
              <a:rPr lang="ja-JP" altLang="en-US" sz="3600" dirty="0" smtClean="0">
                <a:latin typeface="メイリオ"/>
                <a:ea typeface="メイリオ"/>
                <a:cs typeface="メイリオ"/>
              </a:rPr>
              <a:t>ヒアリング調査</a:t>
            </a:r>
          </a:p>
          <a:p>
            <a:r>
              <a:rPr lang="ja-JP" altLang="en-US" sz="2400" dirty="0">
                <a:solidFill>
                  <a:schemeClr val="accent1">
                    <a:lumMod val="60000"/>
                    <a:lumOff val="40000"/>
                  </a:schemeClr>
                </a:solidFill>
                <a:latin typeface="メイリオ"/>
                <a:ea typeface="メイリオ"/>
                <a:cs typeface="メイリオ"/>
              </a:rPr>
              <a:t>専門家</a:t>
            </a:r>
            <a:r>
              <a:rPr lang="ja-JP" altLang="en-US" sz="2400" dirty="0" smtClean="0">
                <a:solidFill>
                  <a:schemeClr val="accent1">
                    <a:lumMod val="60000"/>
                    <a:lumOff val="40000"/>
                  </a:schemeClr>
                </a:solidFill>
                <a:latin typeface="メイリオ"/>
                <a:ea typeface="メイリオ"/>
                <a:cs typeface="メイリオ"/>
              </a:rPr>
              <a:t>や鉄道会社、筑波大学学生課等に、歩きスマホ問題の現状に関してのヒアリング調査</a:t>
            </a:r>
            <a:endParaRPr lang="en-US" altLang="ja-JP" sz="2400" dirty="0" smtClean="0">
              <a:solidFill>
                <a:schemeClr val="accent1">
                  <a:lumMod val="60000"/>
                  <a:lumOff val="40000"/>
                </a:schemeClr>
              </a:solidFill>
              <a:latin typeface="メイリオ"/>
              <a:ea typeface="メイリオ"/>
              <a:cs typeface="メイリオ"/>
            </a:endParaRPr>
          </a:p>
        </p:txBody>
      </p:sp>
      <p:sp>
        <p:nvSpPr>
          <p:cNvPr id="36" name="正方形/長方形 35"/>
          <p:cNvSpPr/>
          <p:nvPr/>
        </p:nvSpPr>
        <p:spPr>
          <a:xfrm>
            <a:off x="202116" y="1237959"/>
            <a:ext cx="808635" cy="1569660"/>
          </a:xfrm>
          <a:prstGeom prst="rect">
            <a:avLst/>
          </a:prstGeom>
        </p:spPr>
        <p:txBody>
          <a:bodyPr wrap="none">
            <a:spAutoFit/>
          </a:bodyPr>
          <a:lstStyle/>
          <a:p>
            <a:r>
              <a:rPr lang="en-US" altLang="ja-JP" sz="9600" dirty="0" smtClean="0">
                <a:solidFill>
                  <a:schemeClr val="tx1">
                    <a:lumMod val="65000"/>
                    <a:lumOff val="35000"/>
                  </a:schemeClr>
                </a:solidFill>
              </a:rPr>
              <a:t>1</a:t>
            </a:r>
          </a:p>
        </p:txBody>
      </p:sp>
      <p:sp>
        <p:nvSpPr>
          <p:cNvPr id="18" name="タイトル 17"/>
          <p:cNvSpPr>
            <a:spLocks noGrp="1"/>
          </p:cNvSpPr>
          <p:nvPr>
            <p:ph type="title"/>
          </p:nvPr>
        </p:nvSpPr>
        <p:spPr>
          <a:xfrm>
            <a:off x="1" y="0"/>
            <a:ext cx="6937200" cy="1164049"/>
          </a:xfrm>
          <a:noFill/>
        </p:spPr>
        <p:txBody>
          <a:bodyPr>
            <a:normAutofit/>
          </a:bodyPr>
          <a:lstStyle/>
          <a:p>
            <a:pPr algn="just"/>
            <a:r>
              <a:rPr lang="ja-JP" altLang="ja-JP" dirty="0" smtClean="0"/>
              <a:t>　</a:t>
            </a:r>
            <a:r>
              <a:rPr lang="ja-JP" altLang="en-US" dirty="0" smtClean="0">
                <a:solidFill>
                  <a:schemeClr val="accent1"/>
                </a:solidFill>
                <a:latin typeface="メイリオ"/>
                <a:ea typeface="メイリオ"/>
                <a:cs typeface="メイリオ"/>
              </a:rPr>
              <a:t>事前調査</a:t>
            </a:r>
            <a:endParaRPr kumimoji="1" lang="ja-JP" altLang="en-US" sz="3600" dirty="0">
              <a:solidFill>
                <a:schemeClr val="accent1"/>
              </a:solidFill>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7" name="図 16"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12</a:t>
            </a:fld>
            <a:endParaRPr kumimoji="1" lang="ja-JP" altLang="en-US"/>
          </a:p>
        </p:txBody>
      </p:sp>
    </p:spTree>
    <p:extLst>
      <p:ext uri="{BB962C8B-B14F-4D97-AF65-F5344CB8AC3E}">
        <p14:creationId xmlns:p14="http://schemas.microsoft.com/office/powerpoint/2010/main" val="3364429978"/>
      </p:ext>
    </p:extLst>
  </p:cSld>
  <p:clrMapOvr>
    <a:masterClrMapping/>
  </p:clrMapOvr>
  <mc:AlternateContent xmlns:mc="http://schemas.openxmlformats.org/markup-compatibility/2006">
    <mc:Choice xmlns:p14="http://schemas.microsoft.com/office/powerpoint/2010/main" Requires="p14">
      <p:transition spd="slow" p14:dur="2000" advTm="12508"/>
    </mc:Choice>
    <mc:Fallback>
      <p:transition spd="slow" advTm="1250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315537" y="1521555"/>
            <a:ext cx="8714310" cy="3935923"/>
          </a:xfrm>
        </p:spPr>
        <p:txBody>
          <a:bodyPr>
            <a:normAutofit/>
          </a:bodyPr>
          <a:lstStyle/>
          <a:p>
            <a:pPr marL="0" indent="0" algn="just">
              <a:buNone/>
            </a:pPr>
            <a:r>
              <a:rPr lang="ja-JP" altLang="en-US" sz="2800" dirty="0" smtClean="0">
                <a:solidFill>
                  <a:srgbClr val="595959"/>
                </a:solidFill>
                <a:latin typeface="メイリオ"/>
                <a:ea typeface="メイリオ"/>
                <a:cs typeface="メイリオ"/>
              </a:rPr>
              <a:t>対象：</a:t>
            </a:r>
            <a:r>
              <a:rPr lang="ja-JP" altLang="en-US" sz="2800" dirty="0" smtClean="0">
                <a:latin typeface="メイリオ"/>
                <a:ea typeface="メイリオ"/>
                <a:cs typeface="メイリオ"/>
              </a:rPr>
              <a:t>国土交通省</a:t>
            </a:r>
            <a:endParaRPr lang="en-US" altLang="ja-JP" sz="2800" dirty="0" smtClean="0">
              <a:latin typeface="メイリオ"/>
              <a:ea typeface="メイリオ"/>
              <a:cs typeface="メイリオ"/>
            </a:endParaRPr>
          </a:p>
          <a:p>
            <a:pPr marL="0" indent="0" algn="just">
              <a:buNone/>
            </a:pPr>
            <a:r>
              <a:rPr lang="en-US" altLang="ja-JP" sz="2400" dirty="0" smtClean="0">
                <a:latin typeface="メイリオ"/>
                <a:ea typeface="メイリオ"/>
                <a:cs typeface="メイリオ"/>
              </a:rPr>
              <a:t>(</a:t>
            </a:r>
            <a:r>
              <a:rPr lang="ja-JP" altLang="en-US" sz="2400" dirty="0" smtClean="0">
                <a:latin typeface="メイリオ"/>
                <a:ea typeface="メイリオ"/>
                <a:cs typeface="メイリオ"/>
              </a:rPr>
              <a:t>担当：</a:t>
            </a:r>
            <a:r>
              <a:rPr lang="ja-JP" altLang="en-US" sz="2400" dirty="0" smtClean="0"/>
              <a:t>国土</a:t>
            </a:r>
            <a:r>
              <a:rPr lang="ja-JP" altLang="en-US" sz="2400" dirty="0"/>
              <a:t>交通省鉄道局安全監理官室　横</a:t>
            </a:r>
            <a:r>
              <a:rPr lang="ja-JP" altLang="en-US" sz="2400" dirty="0" smtClean="0"/>
              <a:t>飛さん</a:t>
            </a:r>
            <a:r>
              <a:rPr lang="en-US" altLang="ja-JP" sz="2400" dirty="0"/>
              <a:t>)</a:t>
            </a:r>
            <a:endParaRPr lang="en-US" altLang="ja-JP" sz="2400" dirty="0" smtClean="0">
              <a:latin typeface="メイリオ"/>
              <a:ea typeface="メイリオ"/>
              <a:cs typeface="メイリオ"/>
            </a:endParaRPr>
          </a:p>
          <a:p>
            <a:pPr marL="0" indent="0" algn="just">
              <a:buNone/>
            </a:pPr>
            <a:endParaRPr lang="en-US" altLang="ja-JP" sz="2800" dirty="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日時：</a:t>
            </a:r>
            <a:r>
              <a:rPr lang="en-US" altLang="ja-JP" sz="2800" dirty="0" smtClean="0">
                <a:latin typeface="メイリオ"/>
                <a:ea typeface="メイリオ"/>
                <a:cs typeface="メイリオ"/>
              </a:rPr>
              <a:t>2014 / 5 / 2 (</a:t>
            </a:r>
            <a:r>
              <a:rPr lang="ja-JP" altLang="en-US" sz="2800" dirty="0" smtClean="0">
                <a:latin typeface="メイリオ"/>
                <a:ea typeface="メイリオ"/>
                <a:cs typeface="メイリオ"/>
              </a:rPr>
              <a:t>金</a:t>
            </a:r>
            <a:r>
              <a:rPr lang="en-US" altLang="ja-JP" sz="2800" dirty="0" smtClean="0">
                <a:latin typeface="メイリオ"/>
                <a:ea typeface="メイリオ"/>
                <a:cs typeface="メイリオ"/>
              </a:rPr>
              <a:t>)</a:t>
            </a: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質問内容：</a:t>
            </a:r>
            <a:r>
              <a:rPr lang="ja-JP" altLang="en-US" sz="2800" dirty="0" smtClean="0">
                <a:latin typeface="メイリオ"/>
                <a:ea typeface="メイリオ"/>
                <a:cs typeface="メイリオ"/>
              </a:rPr>
              <a:t>プラットホーム事故</a:t>
            </a:r>
            <a:r>
              <a:rPr lang="en-US" altLang="ja-JP" sz="2800" dirty="0" smtClean="0">
                <a:latin typeface="メイリオ"/>
                <a:ea typeface="メイリオ"/>
                <a:cs typeface="メイリオ"/>
              </a:rPr>
              <a:t>0</a:t>
            </a:r>
            <a:r>
              <a:rPr lang="ja-JP" altLang="en-US" sz="2800" dirty="0" smtClean="0">
                <a:latin typeface="メイリオ"/>
                <a:ea typeface="メイリオ"/>
                <a:cs typeface="メイリオ"/>
              </a:rPr>
              <a:t>運動について</a:t>
            </a:r>
            <a:endParaRPr lang="en-US" altLang="ja-JP" sz="2800" dirty="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1"/>
                </a:solidFill>
                <a:latin typeface="メイリオ"/>
                <a:ea typeface="メイリオ"/>
                <a:cs typeface="メイリオ"/>
              </a:rPr>
              <a:t>ヒアリング調査</a:t>
            </a:r>
            <a:r>
              <a:rPr lang="en-US" altLang="ja-JP" dirty="0" smtClean="0">
                <a:latin typeface="メイリオ"/>
                <a:ea typeface="メイリオ"/>
                <a:cs typeface="メイリオ"/>
              </a:rPr>
              <a:t>Ⅰ−Ⅰ</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26532"/>
            <a:ext cx="576955" cy="780586"/>
          </a:xfrm>
          <a:prstGeom prst="rect">
            <a:avLst/>
          </a:prstGeom>
        </p:spPr>
      </p:pic>
      <p:sp>
        <p:nvSpPr>
          <p:cNvPr id="4" name="正方形/長方形 3"/>
          <p:cNvSpPr/>
          <p:nvPr/>
        </p:nvSpPr>
        <p:spPr>
          <a:xfrm>
            <a:off x="554432" y="5028902"/>
            <a:ext cx="6521868" cy="1384995"/>
          </a:xfrm>
          <a:prstGeom prst="rect">
            <a:avLst/>
          </a:prstGeom>
        </p:spPr>
        <p:txBody>
          <a:bodyPr wrap="square">
            <a:spAutoFit/>
          </a:bodyPr>
          <a:lstStyle/>
          <a:p>
            <a:pPr algn="just"/>
            <a:r>
              <a:rPr lang="ja-JP" altLang="en-US" sz="2800" dirty="0" smtClean="0">
                <a:solidFill>
                  <a:schemeClr val="tx2">
                    <a:lumMod val="60000"/>
                    <a:lumOff val="40000"/>
                  </a:schemeClr>
                </a:solidFill>
                <a:latin typeface="メイリオ"/>
                <a:ea typeface="メイリオ"/>
                <a:cs typeface="メイリオ"/>
              </a:rPr>
              <a:t>＊プラットホーム</a:t>
            </a:r>
            <a:r>
              <a:rPr lang="ja-JP" altLang="en-US" sz="2800" dirty="0">
                <a:solidFill>
                  <a:schemeClr val="tx2">
                    <a:lumMod val="60000"/>
                    <a:lumOff val="40000"/>
                  </a:schemeClr>
                </a:solidFill>
                <a:latin typeface="メイリオ"/>
                <a:ea typeface="メイリオ"/>
                <a:cs typeface="メイリオ"/>
              </a:rPr>
              <a:t>事故</a:t>
            </a:r>
            <a:r>
              <a:rPr lang="en-US" altLang="ja-JP" sz="2800" dirty="0">
                <a:solidFill>
                  <a:schemeClr val="tx2">
                    <a:lumMod val="60000"/>
                    <a:lumOff val="40000"/>
                  </a:schemeClr>
                </a:solidFill>
                <a:latin typeface="メイリオ"/>
                <a:ea typeface="メイリオ"/>
                <a:cs typeface="メイリオ"/>
              </a:rPr>
              <a:t>0</a:t>
            </a:r>
            <a:r>
              <a:rPr lang="ja-JP" altLang="en-US" sz="2800" dirty="0">
                <a:solidFill>
                  <a:schemeClr val="tx2">
                    <a:lumMod val="60000"/>
                    <a:lumOff val="40000"/>
                  </a:schemeClr>
                </a:solidFill>
                <a:latin typeface="メイリオ"/>
                <a:ea typeface="メイリオ"/>
                <a:cs typeface="メイリオ"/>
              </a:rPr>
              <a:t>運動とは</a:t>
            </a:r>
            <a:r>
              <a:rPr lang="en-US" altLang="ja-JP" sz="2800" dirty="0">
                <a:solidFill>
                  <a:schemeClr val="tx2">
                    <a:lumMod val="60000"/>
                    <a:lumOff val="40000"/>
                  </a:schemeClr>
                </a:solidFill>
                <a:latin typeface="メイリオ"/>
                <a:ea typeface="メイリオ"/>
                <a:cs typeface="メイリオ"/>
              </a:rPr>
              <a:t>…</a:t>
            </a:r>
          </a:p>
          <a:p>
            <a:pPr algn="just"/>
            <a:r>
              <a:rPr lang="ja-JP" altLang="en-US" sz="2800" dirty="0">
                <a:latin typeface="メイリオ"/>
                <a:ea typeface="メイリオ"/>
                <a:cs typeface="メイリオ"/>
              </a:rPr>
              <a:t>関東の鉄道事業者</a:t>
            </a:r>
            <a:r>
              <a:rPr lang="en-US" altLang="ja-JP" sz="2800" dirty="0">
                <a:latin typeface="メイリオ"/>
                <a:ea typeface="メイリオ"/>
                <a:cs typeface="メイリオ"/>
              </a:rPr>
              <a:t>23</a:t>
            </a:r>
            <a:r>
              <a:rPr lang="ja-JP" altLang="en-US" sz="2800" dirty="0">
                <a:latin typeface="メイリオ"/>
                <a:ea typeface="メイリオ"/>
                <a:cs typeface="メイリオ"/>
              </a:rPr>
              <a:t>社で、歩きスマホをやめるように啓発する運動</a:t>
            </a:r>
            <a:endParaRPr lang="en-US" altLang="ja-JP" sz="2800" dirty="0">
              <a:latin typeface="メイリオ"/>
              <a:ea typeface="メイリオ"/>
              <a:cs typeface="メイリオ"/>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13</a:t>
            </a:fld>
            <a:endParaRPr kumimoji="1" lang="ja-JP" altLang="en-US"/>
          </a:p>
        </p:txBody>
      </p:sp>
      <p:pic>
        <p:nvPicPr>
          <p:cNvPr id="3" name="図 2" descr="00102040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05335" y="1205843"/>
            <a:ext cx="1559106" cy="2205311"/>
          </a:xfrm>
          <a:prstGeom prst="rect">
            <a:avLst/>
          </a:prstGeom>
        </p:spPr>
      </p:pic>
      <p:sp>
        <p:nvSpPr>
          <p:cNvPr id="8" name="テキスト ボックス 7"/>
          <p:cNvSpPr txBox="1"/>
          <p:nvPr/>
        </p:nvSpPr>
        <p:spPr>
          <a:xfrm>
            <a:off x="7280090" y="3411154"/>
            <a:ext cx="1559105" cy="577081"/>
          </a:xfrm>
          <a:prstGeom prst="rect">
            <a:avLst/>
          </a:prstGeom>
          <a:noFill/>
        </p:spPr>
        <p:txBody>
          <a:bodyPr wrap="square" rtlCol="0">
            <a:spAutoFit/>
          </a:bodyPr>
          <a:lstStyle/>
          <a:p>
            <a:r>
              <a:rPr lang="ja-JP" altLang="en-US" sz="1050" dirty="0" smtClean="0"/>
              <a:t>プラットホーム事故</a:t>
            </a:r>
            <a:r>
              <a:rPr lang="en-US" altLang="ja-JP" sz="1050" dirty="0" smtClean="0"/>
              <a:t>0</a:t>
            </a:r>
            <a:r>
              <a:rPr lang="ja-JP" altLang="en-US" sz="1050" dirty="0" smtClean="0"/>
              <a:t>運動ポスター</a:t>
            </a:r>
            <a:r>
              <a:rPr lang="en-US" altLang="ja-JP" sz="1050" dirty="0" smtClean="0"/>
              <a:t>,</a:t>
            </a:r>
            <a:r>
              <a:rPr lang="ja-JP" altLang="en-US" sz="1050" dirty="0" smtClean="0"/>
              <a:t>国土交通省</a:t>
            </a:r>
            <a:r>
              <a:rPr lang="en-US" altLang="ja-JP" sz="1050" dirty="0" smtClean="0"/>
              <a:t>,</a:t>
            </a:r>
            <a:r>
              <a:rPr lang="ja-JP" altLang="en-US" sz="1050" dirty="0" smtClean="0"/>
              <a:t>平成</a:t>
            </a:r>
            <a:r>
              <a:rPr lang="en-US" altLang="ja-JP" sz="1050" dirty="0" smtClean="0"/>
              <a:t>25</a:t>
            </a:r>
            <a:r>
              <a:rPr lang="ja-JP" altLang="en-US" sz="1050" dirty="0" smtClean="0"/>
              <a:t>年</a:t>
            </a:r>
            <a:r>
              <a:rPr lang="en-US" altLang="ja-JP" sz="1050" dirty="0" smtClean="0"/>
              <a:t>~</a:t>
            </a:r>
            <a:r>
              <a:rPr lang="ja-JP" altLang="en-US" sz="1050" dirty="0" smtClean="0"/>
              <a:t>平成</a:t>
            </a:r>
            <a:r>
              <a:rPr lang="en-US" altLang="ja-JP" sz="1050" dirty="0" smtClean="0"/>
              <a:t>26</a:t>
            </a:r>
            <a:r>
              <a:rPr lang="ja-JP" altLang="en-US" sz="1050" dirty="0" smtClean="0"/>
              <a:t>年</a:t>
            </a:r>
            <a:endParaRPr lang="en-US" altLang="ja-JP" sz="1050" dirty="0" smtClean="0"/>
          </a:p>
        </p:txBody>
      </p:sp>
    </p:spTree>
    <p:extLst>
      <p:ext uri="{BB962C8B-B14F-4D97-AF65-F5344CB8AC3E}">
        <p14:creationId xmlns:p14="http://schemas.microsoft.com/office/powerpoint/2010/main" val="2111479100"/>
      </p:ext>
    </p:extLst>
  </p:cSld>
  <p:clrMapOvr>
    <a:masterClrMapping/>
  </p:clrMapOvr>
  <mc:AlternateContent xmlns:mc="http://schemas.openxmlformats.org/markup-compatibility/2006">
    <mc:Choice xmlns:p14="http://schemas.microsoft.com/office/powerpoint/2010/main" Requires="p14">
      <p:transition spd="slow" p14:dur="2000" advTm="22163"/>
    </mc:Choice>
    <mc:Fallback>
      <p:transition spd="slow" advTm="2216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1"/>
                </a:solidFill>
                <a:latin typeface="メイリオ"/>
                <a:ea typeface="メイリオ"/>
                <a:cs typeface="メイリオ"/>
              </a:rPr>
              <a:t>ヒアリング調査</a:t>
            </a:r>
            <a:r>
              <a:rPr lang="en-US" altLang="ja-JP" dirty="0" smtClean="0">
                <a:latin typeface="メイリオ"/>
                <a:ea typeface="メイリオ"/>
                <a:cs typeface="メイリオ"/>
              </a:rPr>
              <a:t>Ⅰ−Ⅱ</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26532"/>
            <a:ext cx="576955" cy="780586"/>
          </a:xfrm>
          <a:prstGeom prst="rect">
            <a:avLst/>
          </a:prstGeom>
        </p:spPr>
      </p:pic>
      <p:sp>
        <p:nvSpPr>
          <p:cNvPr id="3" name="正方形/長方形 2"/>
          <p:cNvSpPr/>
          <p:nvPr/>
        </p:nvSpPr>
        <p:spPr>
          <a:xfrm>
            <a:off x="405020" y="5109896"/>
            <a:ext cx="7812627" cy="954107"/>
          </a:xfrm>
          <a:prstGeom prst="rect">
            <a:avLst/>
          </a:prstGeom>
        </p:spPr>
        <p:txBody>
          <a:bodyPr wrap="square">
            <a:spAutoFit/>
          </a:bodyPr>
          <a:lstStyle/>
          <a:p>
            <a:pPr algn="just"/>
            <a:r>
              <a:rPr lang="en-US" altLang="ja-JP" sz="2800" dirty="0" smtClean="0">
                <a:solidFill>
                  <a:srgbClr val="C0504D"/>
                </a:solidFill>
                <a:latin typeface="メイリオ"/>
                <a:ea typeface="メイリオ"/>
                <a:cs typeface="メイリオ"/>
              </a:rPr>
              <a:t>	A</a:t>
            </a:r>
            <a:r>
              <a:rPr lang="en-US" altLang="ja-JP" sz="2800" dirty="0">
                <a:solidFill>
                  <a:srgbClr val="C0504D"/>
                </a:solidFill>
                <a:latin typeface="メイリオ"/>
                <a:ea typeface="メイリオ"/>
                <a:cs typeface="メイリオ"/>
              </a:rPr>
              <a:t>:</a:t>
            </a:r>
            <a:r>
              <a:rPr lang="ja-JP" altLang="en-US" sz="2800" dirty="0">
                <a:latin typeface="メイリオ"/>
                <a:ea typeface="メイリオ"/>
                <a:cs typeface="メイリオ"/>
              </a:rPr>
              <a:t>今後新たに対策をする予定はなく</a:t>
            </a:r>
            <a:r>
              <a:rPr lang="ja-JP" altLang="en-US" sz="2800" dirty="0" smtClean="0">
                <a:latin typeface="メイリオ"/>
                <a:ea typeface="メイリオ"/>
                <a:cs typeface="メイリオ"/>
              </a:rPr>
              <a:t>、</a:t>
            </a:r>
            <a:endParaRPr lang="en-US" altLang="ja-JP" sz="2800" dirty="0" smtClean="0">
              <a:latin typeface="メイリオ"/>
              <a:ea typeface="メイリオ"/>
              <a:cs typeface="メイリオ"/>
            </a:endParaRPr>
          </a:p>
          <a:p>
            <a:pPr algn="just"/>
            <a:r>
              <a:rPr lang="en-US" altLang="ja-JP" sz="2800" dirty="0" smtClean="0">
                <a:latin typeface="メイリオ"/>
                <a:ea typeface="メイリオ"/>
                <a:cs typeface="メイリオ"/>
              </a:rPr>
              <a:t>		</a:t>
            </a:r>
            <a:r>
              <a:rPr lang="ja-JP" altLang="en-US" sz="2800" dirty="0" smtClean="0">
                <a:latin typeface="メイリオ"/>
                <a:ea typeface="メイリオ"/>
                <a:cs typeface="メイリオ"/>
              </a:rPr>
              <a:t>　現在の啓発活動を続けていく。</a:t>
            </a:r>
            <a:endParaRPr lang="en-US" altLang="ja-JP" sz="2800" dirty="0">
              <a:latin typeface="メイリオ"/>
              <a:ea typeface="メイリオ"/>
              <a:cs typeface="メイリオ"/>
            </a:endParaRPr>
          </a:p>
        </p:txBody>
      </p:sp>
      <p:sp>
        <p:nvSpPr>
          <p:cNvPr id="8" name="正方形/長方形 7"/>
          <p:cNvSpPr/>
          <p:nvPr/>
        </p:nvSpPr>
        <p:spPr>
          <a:xfrm>
            <a:off x="554432" y="1641102"/>
            <a:ext cx="7988536" cy="954107"/>
          </a:xfrm>
          <a:prstGeom prst="rect">
            <a:avLst/>
          </a:prstGeom>
          <a:noFill/>
        </p:spPr>
        <p:txBody>
          <a:bodyPr wrap="square">
            <a:spAutoFit/>
          </a:bodyPr>
          <a:lstStyle/>
          <a:p>
            <a:pPr algn="just"/>
            <a:r>
              <a:rPr lang="en-US" altLang="ja-JP" sz="2800" dirty="0" smtClean="0">
                <a:solidFill>
                  <a:schemeClr val="tx2"/>
                </a:solidFill>
                <a:latin typeface="メイリオ"/>
                <a:ea typeface="メイリオ"/>
                <a:cs typeface="メイリオ"/>
              </a:rPr>
              <a:t>Q:</a:t>
            </a:r>
            <a:r>
              <a:rPr lang="ja-JP" altLang="en-US" sz="2800" dirty="0" smtClean="0">
                <a:solidFill>
                  <a:schemeClr val="tx2"/>
                </a:solidFill>
                <a:latin typeface="メイリオ"/>
                <a:ea typeface="メイリオ"/>
                <a:cs typeface="メイリオ"/>
              </a:rPr>
              <a:t>プラットホーム</a:t>
            </a:r>
            <a:r>
              <a:rPr lang="ja-JP" altLang="en-US" sz="2800" dirty="0">
                <a:solidFill>
                  <a:schemeClr val="tx2"/>
                </a:solidFill>
                <a:latin typeface="メイリオ"/>
                <a:ea typeface="メイリオ"/>
                <a:cs typeface="メイリオ"/>
              </a:rPr>
              <a:t>事故</a:t>
            </a:r>
            <a:r>
              <a:rPr lang="en-US" altLang="ja-JP" sz="2800" dirty="0">
                <a:solidFill>
                  <a:schemeClr val="tx2"/>
                </a:solidFill>
                <a:latin typeface="メイリオ"/>
                <a:ea typeface="メイリオ"/>
                <a:cs typeface="メイリオ"/>
              </a:rPr>
              <a:t>0</a:t>
            </a:r>
            <a:r>
              <a:rPr lang="ja-JP" altLang="en-US" sz="2800" dirty="0">
                <a:solidFill>
                  <a:schemeClr val="tx2"/>
                </a:solidFill>
                <a:latin typeface="メイリオ"/>
                <a:ea typeface="メイリオ"/>
                <a:cs typeface="メイリオ"/>
              </a:rPr>
              <a:t>運動による歩きスマホへ</a:t>
            </a:r>
            <a:endParaRPr lang="en-US" altLang="ja-JP" sz="2800" dirty="0">
              <a:solidFill>
                <a:schemeClr val="tx2"/>
              </a:solidFill>
              <a:latin typeface="メイリオ"/>
              <a:ea typeface="メイリオ"/>
              <a:cs typeface="メイリオ"/>
            </a:endParaRPr>
          </a:p>
          <a:p>
            <a:pPr algn="just"/>
            <a:r>
              <a:rPr lang="ja-JP" altLang="ja-JP" sz="2800" dirty="0">
                <a:solidFill>
                  <a:schemeClr val="tx2"/>
                </a:solidFill>
                <a:latin typeface="メイリオ"/>
                <a:ea typeface="メイリオ"/>
                <a:cs typeface="メイリオ"/>
              </a:rPr>
              <a:t>　</a:t>
            </a:r>
            <a:r>
              <a:rPr lang="ja-JP" altLang="en-US" sz="2800" dirty="0" smtClean="0">
                <a:solidFill>
                  <a:schemeClr val="tx2"/>
                </a:solidFill>
                <a:latin typeface="メイリオ"/>
                <a:ea typeface="メイリオ"/>
                <a:cs typeface="メイリオ"/>
              </a:rPr>
              <a:t>の</a:t>
            </a:r>
            <a:r>
              <a:rPr lang="ja-JP" altLang="en-US" sz="2800" dirty="0">
                <a:solidFill>
                  <a:schemeClr val="tx2"/>
                </a:solidFill>
                <a:latin typeface="メイリオ"/>
                <a:ea typeface="メイリオ"/>
                <a:cs typeface="メイリオ"/>
              </a:rPr>
              <a:t>効果は計測されていますか</a:t>
            </a:r>
            <a:r>
              <a:rPr lang="ja-JP" altLang="en-US" sz="2800" dirty="0" smtClean="0">
                <a:solidFill>
                  <a:schemeClr val="tx2"/>
                </a:solidFill>
                <a:latin typeface="メイリオ"/>
                <a:ea typeface="メイリオ"/>
                <a:cs typeface="メイリオ"/>
              </a:rPr>
              <a:t>？</a:t>
            </a:r>
            <a:endParaRPr lang="en-US" altLang="ja-JP" sz="2800" dirty="0">
              <a:solidFill>
                <a:schemeClr val="tx2"/>
              </a:solidFill>
              <a:latin typeface="メイリオ"/>
              <a:ea typeface="メイリオ"/>
              <a:cs typeface="メイリオ"/>
            </a:endParaRPr>
          </a:p>
        </p:txBody>
      </p:sp>
      <p:sp>
        <p:nvSpPr>
          <p:cNvPr id="16" name="正方形/長方形 15"/>
          <p:cNvSpPr/>
          <p:nvPr/>
        </p:nvSpPr>
        <p:spPr>
          <a:xfrm>
            <a:off x="558418" y="3951165"/>
            <a:ext cx="7988536" cy="954107"/>
          </a:xfrm>
          <a:prstGeom prst="rect">
            <a:avLst/>
          </a:prstGeom>
          <a:noFill/>
        </p:spPr>
        <p:txBody>
          <a:bodyPr wrap="square">
            <a:spAutoFit/>
          </a:bodyPr>
          <a:lstStyle/>
          <a:p>
            <a:pPr algn="just"/>
            <a:r>
              <a:rPr lang="en-US" altLang="ja-JP" sz="2800" dirty="0" smtClean="0">
                <a:solidFill>
                  <a:srgbClr val="1F497D"/>
                </a:solidFill>
                <a:latin typeface="メイリオ"/>
                <a:ea typeface="メイリオ"/>
                <a:cs typeface="メイリオ"/>
              </a:rPr>
              <a:t>Q</a:t>
            </a:r>
            <a:r>
              <a:rPr lang="en-US" altLang="ja-JP" sz="2800" dirty="0">
                <a:solidFill>
                  <a:srgbClr val="1F497D"/>
                </a:solidFill>
                <a:latin typeface="メイリオ"/>
                <a:ea typeface="メイリオ"/>
                <a:cs typeface="メイリオ"/>
              </a:rPr>
              <a:t>:</a:t>
            </a:r>
            <a:r>
              <a:rPr lang="ja-JP" altLang="en-US" sz="2800" dirty="0">
                <a:solidFill>
                  <a:srgbClr val="1F497D"/>
                </a:solidFill>
                <a:latin typeface="メイリオ"/>
                <a:ea typeface="メイリオ"/>
                <a:cs typeface="メイリオ"/>
              </a:rPr>
              <a:t>今後、国土交通省としては歩きスマホ対策を</a:t>
            </a:r>
            <a:endParaRPr lang="en-US" altLang="ja-JP" sz="2800" dirty="0">
              <a:solidFill>
                <a:srgbClr val="1F497D"/>
              </a:solidFill>
              <a:latin typeface="メイリオ"/>
              <a:ea typeface="メイリオ"/>
              <a:cs typeface="メイリオ"/>
            </a:endParaRPr>
          </a:p>
          <a:p>
            <a:pPr algn="just"/>
            <a:r>
              <a:rPr lang="en-US" altLang="ja-JP" sz="2800" dirty="0">
                <a:solidFill>
                  <a:srgbClr val="1F497D"/>
                </a:solidFill>
                <a:latin typeface="メイリオ"/>
                <a:ea typeface="メイリオ"/>
                <a:cs typeface="メイリオ"/>
              </a:rPr>
              <a:t>   </a:t>
            </a:r>
            <a:r>
              <a:rPr lang="ja-JP" altLang="en-US" sz="2800" dirty="0">
                <a:solidFill>
                  <a:srgbClr val="1F497D"/>
                </a:solidFill>
                <a:latin typeface="メイリオ"/>
                <a:ea typeface="メイリオ"/>
                <a:cs typeface="メイリオ"/>
              </a:rPr>
              <a:t>どのようにしていきますか</a:t>
            </a:r>
            <a:r>
              <a:rPr lang="ja-JP" altLang="en-US" sz="2800" dirty="0" smtClean="0">
                <a:solidFill>
                  <a:srgbClr val="1F497D"/>
                </a:solidFill>
                <a:latin typeface="メイリオ"/>
                <a:ea typeface="メイリオ"/>
                <a:cs typeface="メイリオ"/>
              </a:rPr>
              <a:t>？</a:t>
            </a:r>
            <a:endParaRPr lang="en-US" altLang="ja-JP" sz="2800" dirty="0">
              <a:solidFill>
                <a:srgbClr val="1F497D"/>
              </a:solidFill>
              <a:latin typeface="メイリオ"/>
              <a:ea typeface="メイリオ"/>
              <a:cs typeface="メイリオ"/>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14</a:t>
            </a:fld>
            <a:endParaRPr kumimoji="1" lang="ja-JP" altLang="en-US"/>
          </a:p>
        </p:txBody>
      </p:sp>
      <p:sp>
        <p:nvSpPr>
          <p:cNvPr id="4" name="テキスト ボックス 3"/>
          <p:cNvSpPr txBox="1"/>
          <p:nvPr/>
        </p:nvSpPr>
        <p:spPr>
          <a:xfrm>
            <a:off x="1009115" y="2823882"/>
            <a:ext cx="6324318" cy="523220"/>
          </a:xfrm>
          <a:prstGeom prst="rect">
            <a:avLst/>
          </a:prstGeom>
          <a:noFill/>
        </p:spPr>
        <p:txBody>
          <a:bodyPr wrap="none" rtlCol="0">
            <a:spAutoFit/>
          </a:bodyPr>
          <a:lstStyle/>
          <a:p>
            <a:r>
              <a:rPr lang="en-US" altLang="ja-JP" sz="2800" dirty="0">
                <a:solidFill>
                  <a:schemeClr val="accent2"/>
                </a:solidFill>
                <a:latin typeface="メイリオ"/>
                <a:ea typeface="メイリオ"/>
                <a:cs typeface="メイリオ"/>
              </a:rPr>
              <a:t>A:</a:t>
            </a:r>
            <a:r>
              <a:rPr lang="ja-JP" altLang="en-US" sz="2800" dirty="0">
                <a:latin typeface="メイリオ"/>
                <a:ea typeface="メイリオ"/>
                <a:cs typeface="メイリオ"/>
              </a:rPr>
              <a:t>そのような統計は行っていません</a:t>
            </a:r>
            <a:r>
              <a:rPr lang="ja-JP" altLang="en-US" sz="2800" dirty="0" smtClean="0">
                <a:latin typeface="メイリオ"/>
                <a:ea typeface="メイリオ"/>
                <a:cs typeface="メイリオ"/>
              </a:rPr>
              <a:t>。</a:t>
            </a:r>
            <a:endParaRPr lang="en-US" altLang="ja-JP" sz="2800" dirty="0">
              <a:latin typeface="メイリオ"/>
              <a:ea typeface="メイリオ"/>
              <a:cs typeface="メイリオ"/>
            </a:endParaRPr>
          </a:p>
        </p:txBody>
      </p:sp>
    </p:spTree>
    <p:extLst>
      <p:ext uri="{BB962C8B-B14F-4D97-AF65-F5344CB8AC3E}">
        <p14:creationId xmlns:p14="http://schemas.microsoft.com/office/powerpoint/2010/main" val="826829378"/>
      </p:ext>
    </p:extLst>
  </p:cSld>
  <p:clrMapOvr>
    <a:masterClrMapping/>
  </p:clrMapOvr>
  <mc:AlternateContent xmlns:mc="http://schemas.openxmlformats.org/markup-compatibility/2006">
    <mc:Choice xmlns:p14="http://schemas.microsoft.com/office/powerpoint/2010/main" Requires="p14">
      <p:transition spd="slow" p14:dur="2000" advTm="27954"/>
    </mc:Choice>
    <mc:Fallback>
      <p:transition spd="slow" advTm="279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250535" y="1747903"/>
            <a:ext cx="7972464" cy="4202842"/>
          </a:xfrm>
        </p:spPr>
        <p:txBody>
          <a:bodyPr>
            <a:normAutofit/>
          </a:bodyPr>
          <a:lstStyle/>
          <a:p>
            <a:pPr marL="0" indent="0" algn="just">
              <a:buNone/>
            </a:pPr>
            <a:r>
              <a:rPr lang="ja-JP" altLang="en-US" sz="2800" dirty="0" smtClean="0">
                <a:solidFill>
                  <a:srgbClr val="595959"/>
                </a:solidFill>
                <a:latin typeface="メイリオ"/>
                <a:ea typeface="メイリオ"/>
                <a:cs typeface="メイリオ"/>
              </a:rPr>
              <a:t>対象：</a:t>
            </a:r>
            <a:r>
              <a:rPr lang="ja-JP" altLang="en-US" sz="2800" dirty="0" smtClean="0">
                <a:latin typeface="メイリオ"/>
                <a:ea typeface="メイリオ"/>
                <a:cs typeface="メイリオ"/>
              </a:rPr>
              <a:t>鉄道事業者</a:t>
            </a:r>
            <a:endParaRPr lang="en-US" altLang="ja-JP" sz="2800" dirty="0">
              <a:latin typeface="メイリオ"/>
              <a:ea typeface="メイリオ"/>
              <a:cs typeface="メイリオ"/>
            </a:endParaRPr>
          </a:p>
          <a:p>
            <a:pPr marL="0" indent="0" algn="just">
              <a:buNone/>
            </a:pPr>
            <a:r>
              <a:rPr lang="ja-JP" altLang="en-US" sz="2600" dirty="0" smtClean="0">
                <a:latin typeface="メイリオ"/>
                <a:ea typeface="メイリオ"/>
                <a:cs typeface="メイリオ"/>
              </a:rPr>
              <a:t>　　</a:t>
            </a:r>
            <a:r>
              <a:rPr lang="ja-JP" altLang="en-US" sz="2800" dirty="0" smtClean="0">
                <a:latin typeface="メイリオ"/>
                <a:ea typeface="メイリオ"/>
                <a:cs typeface="メイリオ"/>
              </a:rPr>
              <a:t>（応答会社：</a:t>
            </a:r>
            <a:r>
              <a:rPr lang="ja-JP" altLang="en-US" sz="2800" dirty="0" smtClean="0"/>
              <a:t>東急</a:t>
            </a:r>
            <a:r>
              <a:rPr lang="ja-JP" altLang="en-US" sz="2800" dirty="0"/>
              <a:t>、西武、横浜高速</a:t>
            </a:r>
            <a:r>
              <a:rPr lang="ja-JP" altLang="en-US" sz="2800" dirty="0" smtClean="0"/>
              <a:t>鉄道、</a:t>
            </a:r>
            <a:r>
              <a:rPr lang="en-US" altLang="ja-JP" sz="2800" dirty="0" smtClean="0"/>
              <a:t>TX</a:t>
            </a:r>
            <a:r>
              <a:rPr lang="ja-JP" altLang="en-US" sz="2800" dirty="0" smtClean="0"/>
              <a:t>）</a:t>
            </a:r>
            <a:endParaRPr lang="en-US" altLang="ja-JP" sz="2800" dirty="0" smtClean="0">
              <a:latin typeface="メイリオ"/>
              <a:ea typeface="メイリオ"/>
              <a:cs typeface="メイリオ"/>
            </a:endParaRPr>
          </a:p>
          <a:p>
            <a:pPr marL="0" indent="0" algn="just">
              <a:buNone/>
            </a:pPr>
            <a:endParaRPr lang="en-US" altLang="ja-JP" sz="2800" dirty="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日時：</a:t>
            </a:r>
            <a:r>
              <a:rPr lang="en-US" altLang="ja-JP" sz="2800" dirty="0" smtClean="0">
                <a:latin typeface="メイリオ"/>
                <a:ea typeface="メイリオ"/>
                <a:cs typeface="メイリオ"/>
              </a:rPr>
              <a:t>2014 / 5 / 2 (</a:t>
            </a:r>
            <a:r>
              <a:rPr lang="ja-JP" altLang="en-US" sz="2800" dirty="0" smtClean="0">
                <a:latin typeface="メイリオ"/>
                <a:ea typeface="メイリオ"/>
                <a:cs typeface="メイリオ"/>
              </a:rPr>
              <a:t>金</a:t>
            </a:r>
            <a:r>
              <a:rPr lang="en-US" altLang="ja-JP" sz="2800" dirty="0" smtClean="0">
                <a:latin typeface="メイリオ"/>
                <a:ea typeface="メイリオ"/>
                <a:cs typeface="メイリオ"/>
              </a:rPr>
              <a:t>)</a:t>
            </a:r>
            <a:r>
              <a:rPr lang="ja-JP" altLang="en-US" sz="2800" dirty="0" smtClean="0">
                <a:latin typeface="メイリオ"/>
                <a:ea typeface="メイリオ"/>
                <a:cs typeface="メイリオ"/>
              </a:rPr>
              <a:t>、</a:t>
            </a:r>
            <a:r>
              <a:rPr lang="en-US" altLang="ja-JP" sz="2800" dirty="0" smtClean="0">
                <a:latin typeface="メイリオ"/>
                <a:ea typeface="メイリオ"/>
                <a:cs typeface="メイリオ"/>
              </a:rPr>
              <a:t>5 / 9 (</a:t>
            </a:r>
            <a:r>
              <a:rPr lang="ja-JP" altLang="en-US" sz="2800" dirty="0" smtClean="0">
                <a:latin typeface="メイリオ"/>
                <a:ea typeface="メイリオ"/>
                <a:cs typeface="メイリオ"/>
              </a:rPr>
              <a:t>金</a:t>
            </a:r>
            <a:r>
              <a:rPr lang="en-US" altLang="ja-JP" sz="2800" dirty="0" smtClean="0">
                <a:latin typeface="メイリオ"/>
                <a:ea typeface="メイリオ"/>
                <a:cs typeface="メイリオ"/>
              </a:rPr>
              <a:t>)</a:t>
            </a: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質問内容：</a:t>
            </a:r>
            <a:r>
              <a:rPr lang="ja-JP" altLang="en-US" sz="2800" dirty="0" smtClean="0">
                <a:latin typeface="メイリオ"/>
                <a:ea typeface="メイリオ"/>
                <a:cs typeface="メイリオ"/>
              </a:rPr>
              <a:t>プラットホーム事故</a:t>
            </a:r>
            <a:r>
              <a:rPr lang="en-US" altLang="ja-JP" sz="2800" dirty="0" smtClean="0">
                <a:latin typeface="メイリオ"/>
                <a:ea typeface="メイリオ"/>
                <a:cs typeface="メイリオ"/>
              </a:rPr>
              <a:t>0</a:t>
            </a:r>
            <a:r>
              <a:rPr lang="ja-JP" altLang="en-US" sz="2800" dirty="0" smtClean="0">
                <a:latin typeface="メイリオ"/>
                <a:ea typeface="メイリオ"/>
                <a:cs typeface="メイリオ"/>
              </a:rPr>
              <a:t>運動について</a:t>
            </a:r>
            <a:endParaRPr lang="en-US" altLang="ja-JP" sz="2800" dirty="0" smtClean="0">
              <a:latin typeface="メイリオ"/>
              <a:ea typeface="メイリオ"/>
              <a:cs typeface="メイリオ"/>
            </a:endParaRPr>
          </a:p>
          <a:p>
            <a:pPr marL="0" indent="0" algn="just">
              <a:buNone/>
            </a:pPr>
            <a:r>
              <a:rPr lang="ja-JP" altLang="ja-JP" sz="2800" dirty="0">
                <a:latin typeface="メイリオ"/>
                <a:ea typeface="メイリオ"/>
                <a:cs typeface="メイリオ"/>
              </a:rPr>
              <a:t>　</a:t>
            </a:r>
            <a:r>
              <a:rPr lang="ja-JP" altLang="en-US" sz="2800" dirty="0" smtClean="0">
                <a:latin typeface="メイリオ"/>
                <a:ea typeface="メイリオ"/>
                <a:cs typeface="メイリオ"/>
              </a:rPr>
              <a:t>　　　</a:t>
            </a:r>
            <a:r>
              <a:rPr lang="en-US" altLang="ja-JP" sz="2800" dirty="0" smtClean="0">
                <a:latin typeface="メイリオ"/>
                <a:ea typeface="メイリオ"/>
                <a:cs typeface="メイリオ"/>
              </a:rPr>
              <a:t> </a:t>
            </a:r>
            <a:r>
              <a:rPr lang="ja-JP" altLang="en-US" sz="2800" dirty="0" smtClean="0">
                <a:latin typeface="メイリオ"/>
                <a:ea typeface="メイリオ"/>
                <a:cs typeface="メイリオ"/>
              </a:rPr>
              <a:t>歩きスマホの事故に関して</a:t>
            </a:r>
            <a:endParaRPr lang="en-US" altLang="ja-JP" sz="2800" dirty="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lstStyle/>
          <a:p>
            <a:pPr algn="just"/>
            <a:r>
              <a:rPr lang="en-US" altLang="ja-JP" dirty="0" smtClean="0">
                <a:solidFill>
                  <a:schemeClr val="accent2"/>
                </a:solidFill>
                <a:latin typeface="メイリオ"/>
                <a:ea typeface="メイリオ"/>
                <a:cs typeface="メイリオ"/>
              </a:rPr>
              <a:t> </a:t>
            </a:r>
            <a:r>
              <a:rPr lang="en-US" altLang="ja-JP" dirty="0" smtClean="0">
                <a:solidFill>
                  <a:schemeClr val="accent1"/>
                </a:solidFill>
                <a:latin typeface="メイリオ"/>
                <a:ea typeface="メイリオ"/>
                <a:cs typeface="メイリオ"/>
              </a:rPr>
              <a:t> </a:t>
            </a:r>
            <a:r>
              <a:rPr lang="ja-JP" altLang="en-US" dirty="0" smtClean="0">
                <a:solidFill>
                  <a:schemeClr val="accent1"/>
                </a:solidFill>
                <a:latin typeface="メイリオ"/>
                <a:ea typeface="メイリオ"/>
                <a:cs typeface="メイリオ"/>
              </a:rPr>
              <a:t>ヒアリング</a:t>
            </a:r>
            <a:r>
              <a:rPr lang="ja-JP" altLang="en-US" dirty="0" smtClean="0">
                <a:solidFill>
                  <a:srgbClr val="4F81BD"/>
                </a:solidFill>
                <a:latin typeface="メイリオ"/>
                <a:ea typeface="メイリオ"/>
                <a:cs typeface="メイリオ"/>
              </a:rPr>
              <a:t>調査</a:t>
            </a:r>
            <a:r>
              <a:rPr lang="en-US" altLang="ja-JP" dirty="0" smtClean="0">
                <a:solidFill>
                  <a:srgbClr val="4F81BD"/>
                </a:solidFill>
                <a:latin typeface="メイリオ"/>
                <a:ea typeface="メイリオ"/>
                <a:cs typeface="メイリオ"/>
              </a:rPr>
              <a:t> </a:t>
            </a:r>
            <a:r>
              <a:rPr lang="en-US" altLang="ja-JP" dirty="0" smtClean="0">
                <a:latin typeface="メイリオ"/>
                <a:ea typeface="メイリオ"/>
                <a:cs typeface="メイリオ"/>
              </a:rPr>
              <a:t>Ⅱ−Ⅰ</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15</a:t>
            </a:fld>
            <a:endParaRPr kumimoji="1" lang="ja-JP" altLang="en-US"/>
          </a:p>
        </p:txBody>
      </p:sp>
    </p:spTree>
    <p:extLst>
      <p:ext uri="{BB962C8B-B14F-4D97-AF65-F5344CB8AC3E}">
        <p14:creationId xmlns:p14="http://schemas.microsoft.com/office/powerpoint/2010/main" val="3276522497"/>
      </p:ext>
    </p:extLst>
  </p:cSld>
  <p:clrMapOvr>
    <a:masterClrMapping/>
  </p:clrMapOvr>
  <mc:AlternateContent xmlns:mc="http://schemas.openxmlformats.org/markup-compatibility/2006">
    <mc:Choice xmlns:p14="http://schemas.microsoft.com/office/powerpoint/2010/main" Requires="p14">
      <p:transition spd="slow" p14:dur="2000" advTm="12082"/>
    </mc:Choice>
    <mc:Fallback>
      <p:transition spd="slow" advTm="1208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0"/>
            <a:ext cx="6937200" cy="1164049"/>
          </a:xfrm>
          <a:noFill/>
        </p:spPr>
        <p:txBody>
          <a:bodyPr/>
          <a:lstStyle/>
          <a:p>
            <a:pPr algn="just"/>
            <a:r>
              <a:rPr lang="en-US" altLang="ja-JP" dirty="0" smtClean="0">
                <a:solidFill>
                  <a:schemeClr val="accent2"/>
                </a:solidFill>
                <a:latin typeface="メイリオ"/>
                <a:ea typeface="メイリオ"/>
                <a:cs typeface="メイリオ"/>
              </a:rPr>
              <a:t> </a:t>
            </a:r>
            <a:r>
              <a:rPr lang="en-US" altLang="ja-JP" dirty="0" smtClean="0">
                <a:solidFill>
                  <a:schemeClr val="accent1"/>
                </a:solidFill>
                <a:latin typeface="メイリオ"/>
                <a:ea typeface="メイリオ"/>
                <a:cs typeface="メイリオ"/>
              </a:rPr>
              <a:t> </a:t>
            </a:r>
            <a:r>
              <a:rPr lang="ja-JP" altLang="en-US" dirty="0" smtClean="0">
                <a:solidFill>
                  <a:schemeClr val="accent1"/>
                </a:solidFill>
                <a:latin typeface="メイリオ"/>
                <a:ea typeface="メイリオ"/>
                <a:cs typeface="メイリオ"/>
              </a:rPr>
              <a:t>ヒアリング</a:t>
            </a:r>
            <a:r>
              <a:rPr lang="ja-JP" altLang="en-US" dirty="0" smtClean="0">
                <a:solidFill>
                  <a:srgbClr val="4F81BD"/>
                </a:solidFill>
                <a:latin typeface="メイリオ"/>
                <a:ea typeface="メイリオ"/>
                <a:cs typeface="メイリオ"/>
              </a:rPr>
              <a:t>調査</a:t>
            </a:r>
            <a:r>
              <a:rPr lang="en-US" altLang="ja-JP" dirty="0" smtClean="0">
                <a:solidFill>
                  <a:srgbClr val="4F81BD"/>
                </a:solidFill>
                <a:latin typeface="メイリオ"/>
                <a:ea typeface="メイリオ"/>
                <a:cs typeface="メイリオ"/>
              </a:rPr>
              <a:t> </a:t>
            </a:r>
            <a:r>
              <a:rPr lang="en-US" altLang="ja-JP" dirty="0" smtClean="0">
                <a:latin typeface="メイリオ"/>
                <a:ea typeface="メイリオ"/>
                <a:cs typeface="メイリオ"/>
              </a:rPr>
              <a:t>Ⅱ−Ⅱ</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12" name="コンテンツ プレースホルダー 10"/>
          <p:cNvSpPr>
            <a:spLocks noGrp="1"/>
          </p:cNvSpPr>
          <p:nvPr>
            <p:ph idx="1"/>
          </p:nvPr>
        </p:nvSpPr>
        <p:spPr>
          <a:xfrm>
            <a:off x="256854" y="1164049"/>
            <a:ext cx="8632535" cy="5512323"/>
          </a:xfrm>
        </p:spPr>
        <p:txBody>
          <a:bodyPr>
            <a:normAutofit/>
          </a:bodyPr>
          <a:lstStyle/>
          <a:p>
            <a:pPr marL="0" indent="0" algn="just">
              <a:buNone/>
            </a:pPr>
            <a:r>
              <a:rPr lang="en-US" altLang="ja-JP" sz="2800" dirty="0" smtClean="0">
                <a:solidFill>
                  <a:schemeClr val="tx2"/>
                </a:solidFill>
                <a:latin typeface="メイリオ"/>
                <a:ea typeface="メイリオ"/>
                <a:cs typeface="メイリオ"/>
              </a:rPr>
              <a:t>Q:</a:t>
            </a:r>
            <a:r>
              <a:rPr lang="ja-JP" altLang="en-US" sz="2800" dirty="0" smtClean="0">
                <a:solidFill>
                  <a:schemeClr val="tx2"/>
                </a:solidFill>
                <a:latin typeface="メイリオ"/>
                <a:ea typeface="メイリオ"/>
                <a:cs typeface="メイリオ"/>
              </a:rPr>
              <a:t>駅においてどのような歩きスマホの事故が発生</a:t>
            </a:r>
            <a:endParaRPr lang="en-US" altLang="ja-JP" sz="2800" dirty="0" smtClean="0">
              <a:solidFill>
                <a:schemeClr val="tx2"/>
              </a:solidFill>
              <a:latin typeface="メイリオ"/>
              <a:ea typeface="メイリオ"/>
              <a:cs typeface="メイリオ"/>
            </a:endParaRPr>
          </a:p>
          <a:p>
            <a:pPr marL="0" indent="0" algn="just">
              <a:buNone/>
            </a:pPr>
            <a:r>
              <a:rPr lang="ja-JP" altLang="ja-JP" sz="2800" dirty="0">
                <a:solidFill>
                  <a:schemeClr val="tx2"/>
                </a:solidFill>
                <a:latin typeface="メイリオ"/>
                <a:ea typeface="メイリオ"/>
                <a:cs typeface="メイリオ"/>
              </a:rPr>
              <a:t>　</a:t>
            </a:r>
            <a:r>
              <a:rPr lang="ja-JP" altLang="en-US" sz="2800" dirty="0" smtClean="0">
                <a:solidFill>
                  <a:schemeClr val="tx2"/>
                </a:solidFill>
                <a:latin typeface="メイリオ"/>
                <a:ea typeface="メイリオ"/>
                <a:cs typeface="メイリオ"/>
              </a:rPr>
              <a:t>していますか？</a:t>
            </a:r>
            <a:endParaRPr lang="en-US" altLang="ja-JP" sz="2800" dirty="0" smtClean="0">
              <a:solidFill>
                <a:schemeClr val="tx2"/>
              </a:solidFill>
              <a:latin typeface="メイリオ"/>
              <a:ea typeface="メイリオ"/>
              <a:cs typeface="メイリオ"/>
            </a:endParaRPr>
          </a:p>
          <a:p>
            <a:pPr marL="0" indent="0" algn="just">
              <a:buNone/>
            </a:pPr>
            <a:endParaRPr lang="en-US" altLang="ja-JP" sz="1050" dirty="0" smtClean="0">
              <a:solidFill>
                <a:schemeClr val="tx2"/>
              </a:solidFill>
              <a:latin typeface="メイリオ"/>
              <a:ea typeface="メイリオ"/>
              <a:cs typeface="メイリオ"/>
            </a:endParaRPr>
          </a:p>
          <a:p>
            <a:pPr marL="0" indent="0" algn="just">
              <a:buNone/>
            </a:pPr>
            <a:r>
              <a:rPr lang="ja-JP" altLang="en-US" sz="2400" dirty="0" smtClean="0">
                <a:solidFill>
                  <a:schemeClr val="accent2"/>
                </a:solidFill>
                <a:latin typeface="メイリオ"/>
                <a:ea typeface="メイリオ"/>
                <a:cs typeface="メイリオ"/>
              </a:rPr>
              <a:t>＜</a:t>
            </a:r>
            <a:r>
              <a:rPr lang="en-US" altLang="ja-JP" sz="2400" dirty="0" smtClean="0">
                <a:solidFill>
                  <a:schemeClr val="accent2"/>
                </a:solidFill>
                <a:latin typeface="メイリオ"/>
                <a:ea typeface="メイリオ"/>
                <a:cs typeface="メイリオ"/>
              </a:rPr>
              <a:t>TX</a:t>
            </a:r>
            <a:r>
              <a:rPr lang="ja-JP" altLang="en-US" sz="2400" dirty="0" smtClean="0">
                <a:solidFill>
                  <a:schemeClr val="accent2"/>
                </a:solidFill>
                <a:latin typeface="メイリオ"/>
                <a:ea typeface="メイリオ"/>
                <a:cs typeface="メイリオ"/>
              </a:rPr>
              <a:t>の回答＞</a:t>
            </a:r>
            <a:endParaRPr lang="en-US" altLang="ja-JP" sz="2400" dirty="0" smtClean="0">
              <a:solidFill>
                <a:schemeClr val="accent2"/>
              </a:solidFill>
              <a:latin typeface="メイリオ"/>
              <a:ea typeface="メイリオ"/>
              <a:cs typeface="メイリオ"/>
            </a:endParaRPr>
          </a:p>
          <a:p>
            <a:pPr marL="0" indent="0" algn="just">
              <a:buNone/>
            </a:pPr>
            <a:r>
              <a:rPr lang="en-US" altLang="ja-JP" sz="2800" dirty="0" smtClean="0">
                <a:solidFill>
                  <a:schemeClr val="accent2"/>
                </a:solidFill>
                <a:latin typeface="メイリオ"/>
                <a:ea typeface="メイリオ"/>
                <a:cs typeface="メイリオ"/>
              </a:rPr>
              <a:t>A1:</a:t>
            </a:r>
            <a:r>
              <a:rPr lang="ja-JP" altLang="en-US" sz="2800" dirty="0" smtClean="0">
                <a:latin typeface="メイリオ"/>
                <a:ea typeface="メイリオ"/>
                <a:cs typeface="メイリオ"/>
              </a:rPr>
              <a:t>エスカレーターを逆走しようとした旅客がいた</a:t>
            </a:r>
            <a:endParaRPr lang="en-US" altLang="ja-JP" sz="2800" dirty="0" smtClean="0">
              <a:latin typeface="メイリオ"/>
              <a:ea typeface="メイリオ"/>
              <a:cs typeface="メイリオ"/>
            </a:endParaRPr>
          </a:p>
          <a:p>
            <a:pPr marL="0" indent="0" algn="just">
              <a:buNone/>
            </a:pPr>
            <a:r>
              <a:rPr lang="en-US" altLang="ja-JP" sz="2800" dirty="0" smtClean="0">
                <a:solidFill>
                  <a:srgbClr val="C0504D"/>
                </a:solidFill>
                <a:latin typeface="メイリオ"/>
                <a:ea typeface="メイリオ"/>
                <a:cs typeface="メイリオ"/>
              </a:rPr>
              <a:t>A2:</a:t>
            </a:r>
            <a:r>
              <a:rPr lang="ja-JP" altLang="en-US" sz="2800" dirty="0" smtClean="0">
                <a:latin typeface="メイリオ"/>
                <a:ea typeface="メイリオ"/>
                <a:cs typeface="メイリオ"/>
              </a:rPr>
              <a:t>ホーム下にスマホを落とすケースが発生した</a:t>
            </a:r>
            <a:endParaRPr lang="en-US" altLang="ja-JP" sz="2800" dirty="0" smtClean="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r>
              <a:rPr lang="en-US" altLang="ja-JP" sz="2800" dirty="0" smtClean="0">
                <a:solidFill>
                  <a:srgbClr val="1F497D"/>
                </a:solidFill>
                <a:latin typeface="メイリオ"/>
                <a:ea typeface="メイリオ"/>
                <a:cs typeface="メイリオ"/>
              </a:rPr>
              <a:t>Q:</a:t>
            </a:r>
            <a:r>
              <a:rPr lang="ja-JP" altLang="en-US" sz="2800" dirty="0" smtClean="0">
                <a:solidFill>
                  <a:srgbClr val="1F497D"/>
                </a:solidFill>
                <a:latin typeface="メイリオ"/>
                <a:ea typeface="メイリオ"/>
                <a:cs typeface="メイリオ"/>
              </a:rPr>
              <a:t>ポスター以外に啓発活動を行っていますか？</a:t>
            </a:r>
            <a:endParaRPr lang="en-US" altLang="ja-JP" sz="2800" dirty="0" smtClean="0">
              <a:solidFill>
                <a:srgbClr val="1F497D"/>
              </a:solidFill>
              <a:latin typeface="メイリオ"/>
              <a:ea typeface="メイリオ"/>
              <a:cs typeface="メイリオ"/>
            </a:endParaRPr>
          </a:p>
          <a:p>
            <a:pPr marL="0" indent="0" algn="just">
              <a:buNone/>
            </a:pPr>
            <a:endParaRPr lang="en-US" altLang="ja-JP" sz="1050" dirty="0" smtClean="0">
              <a:solidFill>
                <a:srgbClr val="1F497D"/>
              </a:solidFill>
              <a:latin typeface="メイリオ"/>
              <a:ea typeface="メイリオ"/>
              <a:cs typeface="メイリオ"/>
            </a:endParaRPr>
          </a:p>
          <a:p>
            <a:pPr marL="0" indent="0" algn="just">
              <a:buNone/>
            </a:pPr>
            <a:r>
              <a:rPr lang="ja-JP" altLang="en-US" sz="2400" dirty="0" smtClean="0">
                <a:solidFill>
                  <a:srgbClr val="C0504D"/>
                </a:solidFill>
                <a:latin typeface="メイリオ"/>
                <a:ea typeface="メイリオ"/>
                <a:cs typeface="メイリオ"/>
              </a:rPr>
              <a:t>＜東急、横浜高速鉄道、</a:t>
            </a:r>
            <a:r>
              <a:rPr lang="en-US" altLang="ja-JP" sz="2400" dirty="0" smtClean="0">
                <a:solidFill>
                  <a:srgbClr val="C0504D"/>
                </a:solidFill>
                <a:latin typeface="メイリオ"/>
                <a:ea typeface="メイリオ"/>
                <a:cs typeface="メイリオ"/>
              </a:rPr>
              <a:t>TX</a:t>
            </a:r>
            <a:r>
              <a:rPr lang="ja-JP" altLang="en-US" sz="2400" dirty="0" smtClean="0">
                <a:solidFill>
                  <a:srgbClr val="C0504D"/>
                </a:solidFill>
                <a:latin typeface="メイリオ"/>
                <a:ea typeface="メイリオ"/>
                <a:cs typeface="メイリオ"/>
              </a:rPr>
              <a:t>の回答＞</a:t>
            </a:r>
            <a:endParaRPr lang="en-US" altLang="ja-JP" sz="2400" dirty="0" smtClean="0">
              <a:solidFill>
                <a:srgbClr val="C0504D"/>
              </a:solidFill>
              <a:latin typeface="メイリオ"/>
              <a:ea typeface="メイリオ"/>
              <a:cs typeface="メイリオ"/>
            </a:endParaRPr>
          </a:p>
          <a:p>
            <a:pPr marL="0" indent="0" algn="just">
              <a:buNone/>
            </a:pPr>
            <a:r>
              <a:rPr lang="en-US" altLang="ja-JP" sz="2800" dirty="0" smtClean="0">
                <a:solidFill>
                  <a:srgbClr val="C0504D"/>
                </a:solidFill>
                <a:latin typeface="メイリオ"/>
                <a:ea typeface="メイリオ"/>
                <a:cs typeface="メイリオ"/>
              </a:rPr>
              <a:t>A:</a:t>
            </a:r>
            <a:r>
              <a:rPr lang="ja-JP" altLang="en-US" sz="2800" dirty="0" smtClean="0">
                <a:latin typeface="メイリオ"/>
                <a:ea typeface="メイリオ"/>
                <a:cs typeface="メイリオ"/>
              </a:rPr>
              <a:t>車内放送による呼びかけや、テロップ表示</a:t>
            </a:r>
            <a:endParaRPr lang="en-US" altLang="ja-JP" sz="2800" dirty="0" smtClean="0">
              <a:latin typeface="メイリオ"/>
              <a:ea typeface="メイリオ"/>
              <a:cs typeface="メイリオ"/>
            </a:endParaRPr>
          </a:p>
          <a:p>
            <a:pPr marL="0" indent="0" algn="just">
              <a:buNone/>
            </a:pPr>
            <a:r>
              <a:rPr lang="en-US" altLang="ja-JP" sz="2800" dirty="0">
                <a:latin typeface="メイリオ"/>
                <a:ea typeface="メイリオ"/>
                <a:cs typeface="メイリオ"/>
              </a:rPr>
              <a:t> </a:t>
            </a:r>
            <a:r>
              <a:rPr lang="en-US" altLang="ja-JP" sz="2800" dirty="0" smtClean="0">
                <a:latin typeface="メイリオ"/>
                <a:ea typeface="メイリオ"/>
                <a:cs typeface="メイリオ"/>
              </a:rPr>
              <a:t>  </a:t>
            </a:r>
            <a:r>
              <a:rPr lang="ja-JP" altLang="en-US" sz="2800" dirty="0" smtClean="0">
                <a:latin typeface="メイリオ"/>
                <a:ea typeface="メイリオ"/>
                <a:cs typeface="メイリオ"/>
              </a:rPr>
              <a:t>などを行った。</a:t>
            </a:r>
            <a:endParaRPr lang="en-US" altLang="ja-JP" sz="24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16</a:t>
            </a:fld>
            <a:endParaRPr kumimoji="1" lang="ja-JP" altLang="en-US"/>
          </a:p>
        </p:txBody>
      </p:sp>
    </p:spTree>
    <p:custDataLst>
      <p:tags r:id="rId1"/>
    </p:custDataLst>
    <p:extLst>
      <p:ext uri="{BB962C8B-B14F-4D97-AF65-F5344CB8AC3E}">
        <p14:creationId xmlns:p14="http://schemas.microsoft.com/office/powerpoint/2010/main" val="3693633162"/>
      </p:ext>
    </p:extLst>
  </p:cSld>
  <p:clrMapOvr>
    <a:masterClrMapping/>
  </p:clrMapOvr>
  <mc:AlternateContent xmlns:mc="http://schemas.openxmlformats.org/markup-compatibility/2006">
    <mc:Choice xmlns:p14="http://schemas.microsoft.com/office/powerpoint/2010/main" Requires="p14">
      <p:transition spd="slow" p14:dur="2000" advTm="60318"/>
    </mc:Choice>
    <mc:Fallback>
      <p:transition spd="slow" advTm="60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297387" y="1335097"/>
            <a:ext cx="8608468" cy="2776095"/>
          </a:xfrm>
        </p:spPr>
        <p:txBody>
          <a:bodyPr>
            <a:normAutofit/>
          </a:bodyPr>
          <a:lstStyle/>
          <a:p>
            <a:pPr marL="0" indent="0" algn="just">
              <a:buNone/>
            </a:pPr>
            <a:r>
              <a:rPr lang="ja-JP" altLang="en-US" sz="2800" dirty="0" smtClean="0">
                <a:solidFill>
                  <a:schemeClr val="tx1">
                    <a:lumMod val="65000"/>
                    <a:lumOff val="35000"/>
                  </a:schemeClr>
                </a:solidFill>
                <a:latin typeface="メイリオ"/>
                <a:ea typeface="メイリオ"/>
                <a:cs typeface="メイリオ"/>
              </a:rPr>
              <a:t>対象：</a:t>
            </a:r>
            <a:r>
              <a:rPr lang="ja-JP" altLang="en-US" sz="2800" dirty="0" smtClean="0">
                <a:latin typeface="メイリオ"/>
                <a:ea typeface="メイリオ"/>
                <a:cs typeface="メイリオ"/>
              </a:rPr>
              <a:t>学生生活課</a:t>
            </a:r>
            <a:r>
              <a:rPr lang="en-US" altLang="ja-JP" sz="2800" dirty="0" smtClean="0">
                <a:latin typeface="メイリオ"/>
                <a:ea typeface="メイリオ"/>
                <a:cs typeface="メイリオ"/>
              </a:rPr>
              <a:t> </a:t>
            </a:r>
            <a:r>
              <a:rPr lang="ja-JP" altLang="en-US" sz="2800" dirty="0" smtClean="0">
                <a:latin typeface="メイリオ"/>
                <a:ea typeface="メイリオ"/>
                <a:cs typeface="メイリオ"/>
              </a:rPr>
              <a:t>担当職員</a:t>
            </a:r>
            <a:r>
              <a:rPr lang="en-US" altLang="ja-JP" sz="2800" dirty="0" smtClean="0">
                <a:latin typeface="メイリオ"/>
                <a:ea typeface="メイリオ"/>
                <a:cs typeface="メイリオ"/>
              </a:rPr>
              <a:t> </a:t>
            </a:r>
            <a:r>
              <a:rPr lang="ja-JP" altLang="en-US" sz="2800" dirty="0" smtClean="0">
                <a:latin typeface="メイリオ"/>
                <a:ea typeface="メイリオ"/>
                <a:cs typeface="メイリオ"/>
              </a:rPr>
              <a:t>菊池さん</a:t>
            </a:r>
            <a:endParaRPr lang="en-US" altLang="ja-JP" sz="2800" dirty="0" smtClean="0">
              <a:latin typeface="メイリオ"/>
              <a:ea typeface="メイリオ"/>
              <a:cs typeface="メイリオ"/>
            </a:endParaRPr>
          </a:p>
          <a:p>
            <a:pPr marL="0" indent="0" algn="just">
              <a:buNone/>
            </a:pPr>
            <a:endParaRPr lang="en-US" altLang="ja-JP" sz="2800" dirty="0">
              <a:latin typeface="メイリオ"/>
              <a:ea typeface="メイリオ"/>
              <a:cs typeface="メイリオ"/>
            </a:endParaRPr>
          </a:p>
          <a:p>
            <a:pPr marL="0" indent="0" algn="just">
              <a:buNone/>
            </a:pPr>
            <a:r>
              <a:rPr lang="ja-JP" altLang="en-US" sz="2800" dirty="0" smtClean="0">
                <a:solidFill>
                  <a:schemeClr val="tx1">
                    <a:lumMod val="65000"/>
                    <a:lumOff val="35000"/>
                  </a:schemeClr>
                </a:solidFill>
                <a:latin typeface="メイリオ"/>
                <a:ea typeface="メイリオ"/>
                <a:cs typeface="メイリオ"/>
              </a:rPr>
              <a:t>日時：</a:t>
            </a:r>
            <a:r>
              <a:rPr lang="en-US" altLang="ja-JP" sz="2800" dirty="0" smtClean="0">
                <a:latin typeface="メイリオ"/>
                <a:ea typeface="メイリオ"/>
                <a:cs typeface="メイリオ"/>
              </a:rPr>
              <a:t>2014 / 4 / 30 (</a:t>
            </a:r>
            <a:r>
              <a:rPr lang="ja-JP" altLang="en-US" sz="2800" dirty="0" smtClean="0">
                <a:latin typeface="メイリオ"/>
                <a:ea typeface="メイリオ"/>
                <a:cs typeface="メイリオ"/>
              </a:rPr>
              <a:t>水</a:t>
            </a:r>
            <a:r>
              <a:rPr lang="en-US" altLang="ja-JP" sz="2800" dirty="0" smtClean="0">
                <a:latin typeface="メイリオ"/>
                <a:ea typeface="メイリオ"/>
                <a:cs typeface="メイリオ"/>
              </a:rPr>
              <a:t>)</a:t>
            </a:r>
            <a:r>
              <a:rPr lang="ja-JP" altLang="en-US" sz="2800" dirty="0" smtClean="0">
                <a:latin typeface="メイリオ"/>
                <a:ea typeface="メイリオ"/>
                <a:cs typeface="メイリオ"/>
              </a:rPr>
              <a:t>、</a:t>
            </a:r>
            <a:r>
              <a:rPr lang="en-US" altLang="ja-JP" sz="2800" dirty="0" smtClean="0">
                <a:latin typeface="メイリオ"/>
                <a:ea typeface="メイリオ"/>
                <a:cs typeface="メイリオ"/>
              </a:rPr>
              <a:t>5 / 1 (</a:t>
            </a:r>
            <a:r>
              <a:rPr lang="ja-JP" altLang="en-US" sz="2800" dirty="0" smtClean="0">
                <a:latin typeface="メイリオ"/>
                <a:ea typeface="メイリオ"/>
                <a:cs typeface="メイリオ"/>
              </a:rPr>
              <a:t>木</a:t>
            </a:r>
            <a:r>
              <a:rPr lang="en-US" altLang="ja-JP" sz="2800" dirty="0" smtClean="0">
                <a:latin typeface="メイリオ"/>
                <a:ea typeface="メイリオ"/>
                <a:cs typeface="メイリオ"/>
              </a:rPr>
              <a:t>)</a:t>
            </a: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質問内容：</a:t>
            </a:r>
            <a:r>
              <a:rPr lang="ja-JP" altLang="en-US" sz="2800" dirty="0" smtClean="0">
                <a:latin typeface="メイリオ"/>
                <a:ea typeface="メイリオ"/>
                <a:cs typeface="メイリオ"/>
              </a:rPr>
              <a:t>筑波大学内の歩きスマホの現状に関して</a:t>
            </a:r>
            <a:endParaRPr lang="en-US" altLang="ja-JP" sz="2800" dirty="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a:solidFill>
                  <a:schemeClr val="accent2"/>
                </a:solidFill>
                <a:latin typeface="メイリオ"/>
                <a:ea typeface="メイリオ"/>
                <a:cs typeface="メイリオ"/>
              </a:rPr>
              <a:t>	</a:t>
            </a:r>
            <a:r>
              <a:rPr lang="ja-JP" altLang="en-US" dirty="0" smtClean="0">
                <a:solidFill>
                  <a:srgbClr val="4F81BD"/>
                </a:solidFill>
                <a:latin typeface="メイリオ"/>
                <a:ea typeface="メイリオ"/>
                <a:cs typeface="メイリオ"/>
              </a:rPr>
              <a:t>ヒアリング調査</a:t>
            </a:r>
            <a:r>
              <a:rPr lang="en-US" altLang="ja-JP" dirty="0">
                <a:solidFill>
                  <a:srgbClr val="4F81BD"/>
                </a:solidFill>
                <a:latin typeface="メイリオ"/>
                <a:ea typeface="メイリオ"/>
                <a:cs typeface="メイリオ"/>
              </a:rPr>
              <a:t> </a:t>
            </a:r>
            <a:r>
              <a:rPr lang="en-US" altLang="ja-JP" dirty="0" smtClean="0">
                <a:latin typeface="メイリオ"/>
                <a:ea typeface="メイリオ"/>
                <a:cs typeface="メイリオ"/>
              </a:rPr>
              <a:t>Ⅲ−Ⅰ</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17</a:t>
            </a:fld>
            <a:endParaRPr kumimoji="1" lang="ja-JP" altLang="en-US"/>
          </a:p>
        </p:txBody>
      </p:sp>
      <p:pic>
        <p:nvPicPr>
          <p:cNvPr id="3" name="図 2" descr="スクリーンショット（2014-05-18 21.43.1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0741" y="3941880"/>
            <a:ext cx="1528787" cy="2165518"/>
          </a:xfrm>
          <a:prstGeom prst="rect">
            <a:avLst/>
          </a:prstGeom>
        </p:spPr>
      </p:pic>
      <p:sp>
        <p:nvSpPr>
          <p:cNvPr id="5" name="テキスト ボックス 4"/>
          <p:cNvSpPr txBox="1"/>
          <p:nvPr/>
        </p:nvSpPr>
        <p:spPr>
          <a:xfrm>
            <a:off x="868246" y="6214707"/>
            <a:ext cx="3343508" cy="461665"/>
          </a:xfrm>
          <a:prstGeom prst="rect">
            <a:avLst/>
          </a:prstGeom>
          <a:noFill/>
        </p:spPr>
        <p:txBody>
          <a:bodyPr wrap="none" rtlCol="0">
            <a:spAutoFit/>
          </a:bodyPr>
          <a:lstStyle/>
          <a:p>
            <a:r>
              <a:rPr lang="ja-JP" altLang="en-US" sz="1200" b="1" dirty="0" smtClean="0"/>
              <a:t>つくば</a:t>
            </a:r>
            <a:r>
              <a:rPr lang="en-US" altLang="ja-JP" sz="1200" b="1" dirty="0" smtClean="0"/>
              <a:t>Students,</a:t>
            </a:r>
            <a:r>
              <a:rPr lang="en-US" altLang="ja-JP" sz="1200" dirty="0" smtClean="0"/>
              <a:t>2012</a:t>
            </a:r>
            <a:r>
              <a:rPr lang="ja-JP" altLang="en-US" sz="1200" dirty="0"/>
              <a:t>安全特集・冬号（通巻</a:t>
            </a:r>
            <a:r>
              <a:rPr lang="en-US" altLang="ja-JP" sz="1200" dirty="0"/>
              <a:t>642</a:t>
            </a:r>
            <a:r>
              <a:rPr lang="ja-JP" altLang="en-US" sz="1200" dirty="0"/>
              <a:t>号）　</a:t>
            </a:r>
            <a:endParaRPr lang="en-US" altLang="ja-JP" sz="1200" dirty="0" smtClean="0"/>
          </a:p>
          <a:p>
            <a:r>
              <a:rPr lang="ja-JP" altLang="en-US" sz="1200" dirty="0" smtClean="0"/>
              <a:t>（</a:t>
            </a:r>
            <a:r>
              <a:rPr lang="en-US" altLang="ja-JP" sz="1200" dirty="0"/>
              <a:t>2012.12.01</a:t>
            </a:r>
            <a:r>
              <a:rPr lang="ja-JP" altLang="en-US" sz="1200" dirty="0"/>
              <a:t>発行）</a:t>
            </a:r>
            <a:endParaRPr kumimoji="1" lang="ja-JP" altLang="en-US" sz="1200" dirty="0"/>
          </a:p>
        </p:txBody>
      </p:sp>
      <p:pic>
        <p:nvPicPr>
          <p:cNvPr id="4" name="図 3" descr="スクリーンショット 2014-05-18 22.54.1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00224" y="3976444"/>
            <a:ext cx="2999295" cy="2130954"/>
          </a:xfrm>
          <a:prstGeom prst="rect">
            <a:avLst/>
          </a:prstGeom>
          <a:ln>
            <a:solidFill>
              <a:schemeClr val="tx1">
                <a:lumMod val="50000"/>
                <a:lumOff val="50000"/>
              </a:schemeClr>
            </a:solidFill>
          </a:ln>
        </p:spPr>
      </p:pic>
      <p:sp>
        <p:nvSpPr>
          <p:cNvPr id="8" name="テキスト ボックス 7"/>
          <p:cNvSpPr txBox="1"/>
          <p:nvPr/>
        </p:nvSpPr>
        <p:spPr>
          <a:xfrm>
            <a:off x="4774790" y="6176229"/>
            <a:ext cx="2685351" cy="461665"/>
          </a:xfrm>
          <a:prstGeom prst="rect">
            <a:avLst/>
          </a:prstGeom>
          <a:noFill/>
        </p:spPr>
        <p:txBody>
          <a:bodyPr wrap="none" rtlCol="0">
            <a:spAutoFit/>
          </a:bodyPr>
          <a:lstStyle/>
          <a:p>
            <a:r>
              <a:rPr kumimoji="1" lang="ja-JP" altLang="en-US" sz="1200" dirty="0" smtClean="0"/>
              <a:t>茨城県道路交通法施行細則一部改正</a:t>
            </a:r>
            <a:r>
              <a:rPr lang="en-US" altLang="ja-JP" sz="1200" dirty="0" smtClean="0"/>
              <a:t>,</a:t>
            </a:r>
          </a:p>
          <a:p>
            <a:r>
              <a:rPr lang="ja-JP" altLang="en-US" sz="1200" dirty="0" smtClean="0"/>
              <a:t>平成</a:t>
            </a:r>
            <a:r>
              <a:rPr lang="en-US" altLang="ja-JP" sz="1200" dirty="0" smtClean="0"/>
              <a:t>25</a:t>
            </a:r>
            <a:r>
              <a:rPr lang="ja-JP" altLang="en-US" sz="1200" dirty="0" smtClean="0"/>
              <a:t>年７月１日施行</a:t>
            </a:r>
            <a:endParaRPr kumimoji="1" lang="ja-JP" altLang="en-US" sz="1200" dirty="0"/>
          </a:p>
        </p:txBody>
      </p:sp>
    </p:spTree>
    <p:extLst>
      <p:ext uri="{BB962C8B-B14F-4D97-AF65-F5344CB8AC3E}">
        <p14:creationId xmlns:p14="http://schemas.microsoft.com/office/powerpoint/2010/main" val="813302915"/>
      </p:ext>
    </p:extLst>
  </p:cSld>
  <p:clrMapOvr>
    <a:masterClrMapping/>
  </p:clrMapOvr>
  <mc:AlternateContent xmlns:mc="http://schemas.openxmlformats.org/markup-compatibility/2006">
    <mc:Choice xmlns:p14="http://schemas.microsoft.com/office/powerpoint/2010/main" Requires="p14">
      <p:transition spd="slow" p14:dur="2000" advTm="32717"/>
    </mc:Choice>
    <mc:Fallback>
      <p:transition spd="slow" advTm="32717"/>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1"/>
                </a:solidFill>
                <a:latin typeface="メイリオ"/>
                <a:ea typeface="メイリオ"/>
                <a:cs typeface="メイリオ"/>
              </a:rPr>
              <a:t>ヒアリング調査</a:t>
            </a:r>
            <a:r>
              <a:rPr lang="en-US" altLang="ja-JP" dirty="0" smtClean="0">
                <a:latin typeface="メイリオ"/>
                <a:ea typeface="メイリオ"/>
                <a:cs typeface="メイリオ"/>
              </a:rPr>
              <a:t>Ⅲ−Ⅱ</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26532"/>
            <a:ext cx="576955" cy="780586"/>
          </a:xfrm>
          <a:prstGeom prst="rect">
            <a:avLst/>
          </a:prstGeom>
        </p:spPr>
      </p:pic>
      <p:sp>
        <p:nvSpPr>
          <p:cNvPr id="3" name="正方形/長方形 2"/>
          <p:cNvSpPr/>
          <p:nvPr/>
        </p:nvSpPr>
        <p:spPr>
          <a:xfrm>
            <a:off x="554432" y="2841994"/>
            <a:ext cx="7988536" cy="4524315"/>
          </a:xfrm>
          <a:prstGeom prst="rect">
            <a:avLst/>
          </a:prstGeom>
        </p:spPr>
        <p:txBody>
          <a:bodyPr wrap="square">
            <a:spAutoFit/>
          </a:bodyPr>
          <a:lstStyle/>
          <a:p>
            <a:pPr algn="just"/>
            <a:endParaRPr lang="en-US" altLang="ja-JP" sz="2800" dirty="0">
              <a:latin typeface="メイリオ"/>
              <a:ea typeface="メイリオ"/>
              <a:cs typeface="メイリオ"/>
            </a:endParaRPr>
          </a:p>
          <a:p>
            <a:pPr algn="just"/>
            <a:r>
              <a:rPr lang="en-US" altLang="ja-JP" sz="2800" dirty="0" smtClean="0">
                <a:solidFill>
                  <a:schemeClr val="accent2"/>
                </a:solidFill>
                <a:latin typeface="メイリオ"/>
                <a:ea typeface="メイリオ"/>
                <a:cs typeface="メイリオ"/>
              </a:rPr>
              <a:t>A:</a:t>
            </a:r>
            <a:r>
              <a:rPr lang="ja-JP" altLang="en-US" sz="2800" dirty="0" smtClean="0">
                <a:latin typeface="メイリオ"/>
                <a:ea typeface="メイリオ"/>
                <a:cs typeface="メイリオ"/>
              </a:rPr>
              <a:t>現時点では事故の詳細は把握しきれていない。</a:t>
            </a:r>
            <a:endParaRPr lang="en-US" altLang="ja-JP" sz="2800" dirty="0" smtClean="0">
              <a:latin typeface="メイリオ"/>
              <a:ea typeface="メイリオ"/>
              <a:cs typeface="メイリオ"/>
            </a:endParaRPr>
          </a:p>
          <a:p>
            <a:pPr algn="just"/>
            <a:r>
              <a:rPr lang="ja-JP" altLang="en-US" sz="2800" dirty="0" smtClean="0">
                <a:latin typeface="メイリオ"/>
                <a:ea typeface="メイリオ"/>
                <a:cs typeface="メイリオ"/>
              </a:rPr>
              <a:t>　</a:t>
            </a:r>
            <a:endParaRPr lang="en-US" altLang="ja-JP" sz="2800" dirty="0">
              <a:latin typeface="メイリオ"/>
              <a:ea typeface="メイリオ"/>
              <a:cs typeface="メイリオ"/>
            </a:endParaRPr>
          </a:p>
          <a:p>
            <a:pPr algn="just"/>
            <a:r>
              <a:rPr lang="en-US" altLang="ja-JP" sz="2800" dirty="0" smtClean="0">
                <a:solidFill>
                  <a:schemeClr val="accent2"/>
                </a:solidFill>
                <a:latin typeface="メイリオ"/>
                <a:ea typeface="メイリオ"/>
                <a:cs typeface="メイリオ"/>
              </a:rPr>
              <a:t>	</a:t>
            </a:r>
            <a:r>
              <a:rPr lang="ja-JP" altLang="en-US" sz="2800" dirty="0" smtClean="0">
                <a:solidFill>
                  <a:srgbClr val="000000"/>
                </a:solidFill>
                <a:latin typeface="メイリオ"/>
                <a:ea typeface="メイリオ"/>
                <a:cs typeface="メイリオ"/>
              </a:rPr>
              <a:t>ただ、</a:t>
            </a:r>
            <a:r>
              <a:rPr lang="ja-JP" altLang="en-US" sz="2800" dirty="0">
                <a:solidFill>
                  <a:srgbClr val="000000"/>
                </a:solidFill>
                <a:latin typeface="メイリオ"/>
                <a:ea typeface="メイリオ"/>
                <a:cs typeface="メイリオ"/>
              </a:rPr>
              <a:t>過去</a:t>
            </a:r>
            <a:r>
              <a:rPr lang="ja-JP" altLang="en-US" sz="2800" dirty="0" smtClean="0">
                <a:solidFill>
                  <a:srgbClr val="000000"/>
                </a:solidFill>
                <a:latin typeface="メイリオ"/>
                <a:ea typeface="メイリオ"/>
                <a:cs typeface="メイリオ"/>
              </a:rPr>
              <a:t>３年間における筑波大学内の総事故</a:t>
            </a:r>
            <a:r>
              <a:rPr lang="en-US" altLang="ja-JP" sz="2800" dirty="0" smtClean="0">
                <a:solidFill>
                  <a:srgbClr val="000000"/>
                </a:solidFill>
                <a:latin typeface="メイリオ"/>
                <a:ea typeface="メイリオ"/>
                <a:cs typeface="メイリオ"/>
              </a:rPr>
              <a:t>	</a:t>
            </a:r>
            <a:r>
              <a:rPr lang="ja-JP" altLang="en-US" sz="2800" dirty="0" smtClean="0">
                <a:solidFill>
                  <a:srgbClr val="000000"/>
                </a:solidFill>
                <a:latin typeface="メイリオ"/>
                <a:ea typeface="メイリオ"/>
                <a:cs typeface="メイリオ"/>
              </a:rPr>
              <a:t>数については、</a:t>
            </a:r>
            <a:r>
              <a:rPr lang="ja-JP" altLang="en-US" sz="3600" dirty="0" smtClean="0">
                <a:solidFill>
                  <a:schemeClr val="accent2"/>
                </a:solidFill>
                <a:latin typeface="メイリオ"/>
                <a:ea typeface="メイリオ"/>
                <a:cs typeface="メイリオ"/>
              </a:rPr>
              <a:t>年々増加傾向</a:t>
            </a:r>
            <a:r>
              <a:rPr lang="ja-JP" altLang="en-US" sz="2800" dirty="0" smtClean="0">
                <a:solidFill>
                  <a:srgbClr val="000000"/>
                </a:solidFill>
                <a:latin typeface="メイリオ"/>
                <a:ea typeface="メイリオ"/>
                <a:cs typeface="メイリオ"/>
              </a:rPr>
              <a:t>である。</a:t>
            </a:r>
            <a:endParaRPr lang="en-US" altLang="ja-JP" sz="2800" dirty="0" smtClean="0">
              <a:solidFill>
                <a:srgbClr val="000000"/>
              </a:solidFill>
              <a:latin typeface="メイリオ"/>
              <a:ea typeface="メイリオ"/>
              <a:cs typeface="メイリオ"/>
            </a:endParaRPr>
          </a:p>
          <a:p>
            <a:pPr algn="just"/>
            <a:r>
              <a:rPr lang="en-US" altLang="ja-JP" sz="2800" dirty="0">
                <a:solidFill>
                  <a:schemeClr val="accent2"/>
                </a:solidFill>
                <a:latin typeface="メイリオ"/>
                <a:ea typeface="メイリオ"/>
                <a:cs typeface="メイリオ"/>
              </a:rPr>
              <a:t>	</a:t>
            </a:r>
            <a:endParaRPr lang="en-US" altLang="ja-JP" sz="2800" dirty="0">
              <a:latin typeface="メイリオ"/>
              <a:ea typeface="メイリオ"/>
              <a:cs typeface="メイリオ"/>
            </a:endParaRPr>
          </a:p>
          <a:p>
            <a:pPr algn="just"/>
            <a:endParaRPr lang="en-US" altLang="ja-JP" sz="2800" dirty="0">
              <a:latin typeface="メイリオ"/>
              <a:ea typeface="メイリオ"/>
              <a:cs typeface="メイリオ"/>
            </a:endParaRPr>
          </a:p>
          <a:p>
            <a:pPr algn="just"/>
            <a:endParaRPr lang="en-US" altLang="ja-JP" sz="2800" dirty="0" smtClean="0">
              <a:latin typeface="メイリオ"/>
              <a:ea typeface="メイリオ"/>
              <a:cs typeface="メイリオ"/>
            </a:endParaRPr>
          </a:p>
          <a:p>
            <a:pPr algn="just"/>
            <a:endParaRPr lang="en-US" altLang="ja-JP" sz="2800" dirty="0">
              <a:latin typeface="メイリオ"/>
              <a:ea typeface="メイリオ"/>
              <a:cs typeface="メイリオ"/>
            </a:endParaRPr>
          </a:p>
          <a:p>
            <a:pPr algn="just"/>
            <a:r>
              <a:rPr lang="en-US" altLang="ja-JP" sz="2800" dirty="0" smtClean="0">
                <a:solidFill>
                  <a:srgbClr val="C0504D"/>
                </a:solidFill>
                <a:latin typeface="メイリオ"/>
                <a:ea typeface="メイリオ"/>
                <a:cs typeface="メイリオ"/>
              </a:rPr>
              <a:t>	</a:t>
            </a:r>
            <a:endParaRPr lang="en-US" altLang="ja-JP" sz="2800" dirty="0">
              <a:latin typeface="メイリオ"/>
              <a:ea typeface="メイリオ"/>
              <a:cs typeface="メイリオ"/>
            </a:endParaRPr>
          </a:p>
        </p:txBody>
      </p:sp>
      <p:sp>
        <p:nvSpPr>
          <p:cNvPr id="8" name="正方形/長方形 7"/>
          <p:cNvSpPr/>
          <p:nvPr/>
        </p:nvSpPr>
        <p:spPr>
          <a:xfrm>
            <a:off x="554432" y="1641102"/>
            <a:ext cx="7988536" cy="954107"/>
          </a:xfrm>
          <a:prstGeom prst="rect">
            <a:avLst/>
          </a:prstGeom>
          <a:noFill/>
        </p:spPr>
        <p:txBody>
          <a:bodyPr wrap="square">
            <a:spAutoFit/>
          </a:bodyPr>
          <a:lstStyle/>
          <a:p>
            <a:pPr algn="just"/>
            <a:r>
              <a:rPr lang="en-US" altLang="ja-JP" sz="2800" dirty="0" smtClean="0">
                <a:solidFill>
                  <a:schemeClr val="tx2"/>
                </a:solidFill>
                <a:latin typeface="メイリオ"/>
                <a:ea typeface="メイリオ"/>
                <a:cs typeface="メイリオ"/>
              </a:rPr>
              <a:t>Q:</a:t>
            </a:r>
            <a:r>
              <a:rPr lang="ja-JP" altLang="en-US" sz="2800" dirty="0" smtClean="0">
                <a:solidFill>
                  <a:schemeClr val="tx2"/>
                </a:solidFill>
                <a:latin typeface="メイリオ"/>
                <a:ea typeface="メイリオ"/>
                <a:cs typeface="メイリオ"/>
              </a:rPr>
              <a:t>筑波大学内における歩きスマホに関する事故は発生していますか？</a:t>
            </a:r>
            <a:endParaRPr lang="en-US" altLang="ja-JP" sz="2800" dirty="0">
              <a:solidFill>
                <a:schemeClr val="tx2"/>
              </a:solidFill>
              <a:latin typeface="メイリオ"/>
              <a:ea typeface="メイリオ"/>
              <a:cs typeface="メイリオ"/>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18</a:t>
            </a:fld>
            <a:endParaRPr kumimoji="1" lang="ja-JP" altLang="en-US" dirty="0"/>
          </a:p>
        </p:txBody>
      </p:sp>
    </p:spTree>
    <p:extLst>
      <p:ext uri="{BB962C8B-B14F-4D97-AF65-F5344CB8AC3E}">
        <p14:creationId xmlns:p14="http://schemas.microsoft.com/office/powerpoint/2010/main" val="3101363843"/>
      </p:ext>
    </p:extLst>
  </p:cSld>
  <p:clrMapOvr>
    <a:masterClrMapping/>
  </p:clrMapOvr>
  <mc:AlternateContent xmlns:mc="http://schemas.openxmlformats.org/markup-compatibility/2006">
    <mc:Choice xmlns:p14="http://schemas.microsoft.com/office/powerpoint/2010/main" Requires="p14">
      <p:transition spd="slow" p14:dur="2000" advTm="24730"/>
    </mc:Choice>
    <mc:Fallback>
      <p:transition spd="slow" advTm="2473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a:solidFill>
                  <a:schemeClr val="accent2"/>
                </a:solidFill>
                <a:latin typeface="メイリオ"/>
                <a:ea typeface="メイリオ"/>
                <a:cs typeface="メイリオ"/>
              </a:rPr>
              <a:t>	</a:t>
            </a:r>
            <a:r>
              <a:rPr lang="ja-JP" altLang="en-US" dirty="0" smtClean="0">
                <a:solidFill>
                  <a:srgbClr val="4F81BD"/>
                </a:solidFill>
                <a:latin typeface="メイリオ"/>
                <a:ea typeface="メイリオ"/>
                <a:cs typeface="メイリオ"/>
              </a:rPr>
              <a:t>ヒアリング調査</a:t>
            </a:r>
            <a:r>
              <a:rPr lang="en-US" altLang="ja-JP" dirty="0">
                <a:solidFill>
                  <a:srgbClr val="4F81BD"/>
                </a:solidFill>
                <a:latin typeface="メイリオ"/>
                <a:ea typeface="メイリオ"/>
                <a:cs typeface="メイリオ"/>
              </a:rPr>
              <a:t> </a:t>
            </a:r>
            <a:r>
              <a:rPr lang="en-US" altLang="ja-JP" dirty="0" smtClean="0">
                <a:latin typeface="メイリオ"/>
                <a:ea typeface="メイリオ"/>
                <a:cs typeface="メイリオ"/>
              </a:rPr>
              <a:t>Ⅲ−Ⅲ</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7662" y="1614659"/>
            <a:ext cx="5751998" cy="4292868"/>
          </a:xfrm>
          <a:prstGeom prst="rect">
            <a:avLst/>
          </a:prstGeom>
          <a:noFill/>
          <a:ln>
            <a:noFill/>
          </a:ln>
        </p:spPr>
      </p:pic>
      <p:sp>
        <p:nvSpPr>
          <p:cNvPr id="5" name="テキスト ボックス 4"/>
          <p:cNvSpPr txBox="1"/>
          <p:nvPr/>
        </p:nvSpPr>
        <p:spPr>
          <a:xfrm>
            <a:off x="743425" y="5998235"/>
            <a:ext cx="7148111" cy="461665"/>
          </a:xfrm>
          <a:prstGeom prst="rect">
            <a:avLst/>
          </a:prstGeom>
          <a:noFill/>
        </p:spPr>
        <p:txBody>
          <a:bodyPr wrap="none" rtlCol="0">
            <a:spAutoFit/>
          </a:bodyPr>
          <a:lstStyle/>
          <a:p>
            <a:r>
              <a:rPr kumimoji="1" lang="ja-JP" altLang="en-US" sz="2400" dirty="0" smtClean="0">
                <a:latin typeface="メイリオ"/>
                <a:ea typeface="メイリオ"/>
                <a:cs typeface="メイリオ"/>
              </a:rPr>
              <a:t>図：筑波大学内における過去</a:t>
            </a:r>
            <a:r>
              <a:rPr kumimoji="1" lang="en-US" altLang="ja-JP" sz="2400" dirty="0" smtClean="0">
                <a:latin typeface="メイリオ"/>
                <a:ea typeface="メイリオ"/>
                <a:cs typeface="メイリオ"/>
              </a:rPr>
              <a:t>3</a:t>
            </a:r>
            <a:r>
              <a:rPr kumimoji="1" lang="ja-JP" altLang="en-US" sz="2400" dirty="0" smtClean="0">
                <a:latin typeface="メイリオ"/>
                <a:ea typeface="メイリオ"/>
                <a:cs typeface="メイリオ"/>
              </a:rPr>
              <a:t>年間の事故発生件数</a:t>
            </a:r>
            <a:endParaRPr kumimoji="1" lang="ja-JP" altLang="en-US" sz="2400" dirty="0">
              <a:latin typeface="メイリオ"/>
              <a:ea typeface="メイリオ"/>
              <a:cs typeface="メイリオ"/>
            </a:endParaRPr>
          </a:p>
        </p:txBody>
      </p:sp>
      <p:sp>
        <p:nvSpPr>
          <p:cNvPr id="8" name="テキスト ボックス 7"/>
          <p:cNvSpPr txBox="1"/>
          <p:nvPr/>
        </p:nvSpPr>
        <p:spPr>
          <a:xfrm>
            <a:off x="1318052" y="2559813"/>
            <a:ext cx="7520007" cy="769441"/>
          </a:xfrm>
          <a:prstGeom prst="rect">
            <a:avLst/>
          </a:prstGeom>
          <a:solidFill>
            <a:srgbClr val="C0504D"/>
          </a:solidFill>
        </p:spPr>
        <p:txBody>
          <a:bodyPr wrap="none" rtlCol="0">
            <a:spAutoFit/>
          </a:bodyPr>
          <a:lstStyle/>
          <a:p>
            <a:r>
              <a:rPr lang="ja-JP" altLang="en-US" sz="4400" dirty="0" smtClean="0">
                <a:solidFill>
                  <a:schemeClr val="bg1"/>
                </a:solidFill>
              </a:rPr>
              <a:t>学内事故が年々増加中！！！</a:t>
            </a:r>
            <a:endParaRPr lang="en-US" altLang="ja-JP" sz="4400" dirty="0" smtClean="0">
              <a:solidFill>
                <a:schemeClr val="bg1"/>
              </a:solidFill>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19</a:t>
            </a:fld>
            <a:endParaRPr kumimoji="1" lang="ja-JP" altLang="en-US"/>
          </a:p>
        </p:txBody>
      </p:sp>
      <p:sp>
        <p:nvSpPr>
          <p:cNvPr id="3" name="テキスト ボックス 2"/>
          <p:cNvSpPr txBox="1"/>
          <p:nvPr/>
        </p:nvSpPr>
        <p:spPr>
          <a:xfrm>
            <a:off x="5577553" y="5341266"/>
            <a:ext cx="646331" cy="369332"/>
          </a:xfrm>
          <a:prstGeom prst="rect">
            <a:avLst/>
          </a:prstGeom>
          <a:noFill/>
        </p:spPr>
        <p:txBody>
          <a:bodyPr wrap="none" rtlCol="0">
            <a:spAutoFit/>
          </a:bodyPr>
          <a:lstStyle/>
          <a:p>
            <a:r>
              <a:rPr kumimoji="1" lang="ja-JP" altLang="en-US" dirty="0" smtClean="0">
                <a:solidFill>
                  <a:schemeClr val="tx1">
                    <a:lumMod val="50000"/>
                    <a:lumOff val="50000"/>
                  </a:schemeClr>
                </a:solidFill>
              </a:rPr>
              <a:t>年度</a:t>
            </a:r>
            <a:endParaRPr kumimoji="1" lang="ja-JP" altLang="en-US" dirty="0">
              <a:solidFill>
                <a:schemeClr val="tx1">
                  <a:lumMod val="50000"/>
                  <a:lumOff val="50000"/>
                </a:schemeClr>
              </a:solidFill>
            </a:endParaRPr>
          </a:p>
        </p:txBody>
      </p:sp>
      <p:sp>
        <p:nvSpPr>
          <p:cNvPr id="4" name="テキスト ボックス 3"/>
          <p:cNvSpPr txBox="1"/>
          <p:nvPr/>
        </p:nvSpPr>
        <p:spPr>
          <a:xfrm>
            <a:off x="757662" y="1671238"/>
            <a:ext cx="646331" cy="369332"/>
          </a:xfrm>
          <a:prstGeom prst="rect">
            <a:avLst/>
          </a:prstGeom>
          <a:noFill/>
        </p:spPr>
        <p:txBody>
          <a:bodyPr wrap="none" rtlCol="0">
            <a:spAutoFit/>
          </a:bodyPr>
          <a:lstStyle/>
          <a:p>
            <a:r>
              <a:rPr kumimoji="1" lang="ja-JP" altLang="en-US" dirty="0" smtClean="0">
                <a:solidFill>
                  <a:srgbClr val="7F7F7F"/>
                </a:solidFill>
              </a:rPr>
              <a:t>件数</a:t>
            </a:r>
            <a:endParaRPr kumimoji="1" lang="ja-JP" altLang="en-US" dirty="0">
              <a:solidFill>
                <a:srgbClr val="7F7F7F"/>
              </a:solidFill>
            </a:endParaRPr>
          </a:p>
        </p:txBody>
      </p:sp>
      <p:sp>
        <p:nvSpPr>
          <p:cNvPr id="11" name="円形吹き出し 10"/>
          <p:cNvSpPr/>
          <p:nvPr/>
        </p:nvSpPr>
        <p:spPr>
          <a:xfrm>
            <a:off x="3107766" y="3629740"/>
            <a:ext cx="4965214" cy="1500267"/>
          </a:xfrm>
          <a:prstGeom prst="wedgeEllipseCallout">
            <a:avLst>
              <a:gd name="adj1" fmla="val 43079"/>
              <a:gd name="adj2" fmla="val 8441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smtClean="0">
                <a:solidFill>
                  <a:srgbClr val="FF0000"/>
                </a:solidFill>
              </a:rPr>
              <a:t>歩き</a:t>
            </a:r>
            <a:r>
              <a:rPr lang="ja-JP" altLang="en-US" sz="2800" dirty="0" smtClean="0">
                <a:solidFill>
                  <a:srgbClr val="FF0000"/>
                </a:solidFill>
              </a:rPr>
              <a:t>スマホ</a:t>
            </a:r>
            <a:r>
              <a:rPr lang="ja-JP" altLang="en-US" sz="2800" dirty="0" smtClean="0">
                <a:solidFill>
                  <a:schemeClr val="tx1"/>
                </a:solidFill>
              </a:rPr>
              <a:t>が関係しているのでは</a:t>
            </a:r>
            <a:r>
              <a:rPr lang="en-US" altLang="ja-JP" sz="2800" dirty="0" smtClean="0">
                <a:solidFill>
                  <a:schemeClr val="tx1"/>
                </a:solidFill>
              </a:rPr>
              <a:t>…</a:t>
            </a:r>
            <a:r>
              <a:rPr lang="ja-JP" altLang="en-US" sz="2800" dirty="0" smtClean="0">
                <a:solidFill>
                  <a:schemeClr val="tx1"/>
                </a:solidFill>
              </a:rPr>
              <a:t>？</a:t>
            </a:r>
            <a:endParaRPr kumimoji="1" lang="ja-JP" altLang="en-US" sz="2800" dirty="0">
              <a:solidFill>
                <a:schemeClr val="tx1"/>
              </a:solidFill>
            </a:endParaRPr>
          </a:p>
        </p:txBody>
      </p:sp>
    </p:spTree>
    <p:custDataLst>
      <p:tags r:id="rId1"/>
    </p:custDataLst>
    <p:extLst>
      <p:ext uri="{BB962C8B-B14F-4D97-AF65-F5344CB8AC3E}">
        <p14:creationId xmlns:p14="http://schemas.microsoft.com/office/powerpoint/2010/main" val="3559611410"/>
      </p:ext>
    </p:extLst>
  </p:cSld>
  <p:clrMapOvr>
    <a:masterClrMapping/>
  </p:clrMapOvr>
  <mc:AlternateContent xmlns:mc="http://schemas.openxmlformats.org/markup-compatibility/2006">
    <mc:Choice xmlns:p14="http://schemas.microsoft.com/office/powerpoint/2010/main" Requires="p14">
      <p:transition spd="slow" p14:dur="2000" advTm="13298"/>
    </mc:Choice>
    <mc:Fallback>
      <p:transition spd="slow" advTm="132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407990" y="1795905"/>
            <a:ext cx="9647308" cy="4700763"/>
          </a:xfrm>
        </p:spPr>
        <p:txBody>
          <a:bodyPr>
            <a:normAutofit/>
          </a:bodyPr>
          <a:lstStyle/>
          <a:p>
            <a:pPr marL="0" indent="0" algn="just">
              <a:buNone/>
            </a:pPr>
            <a:r>
              <a:rPr lang="ja-JP" altLang="en-US" sz="3600" dirty="0" smtClean="0">
                <a:solidFill>
                  <a:srgbClr val="C0504D"/>
                </a:solidFill>
                <a:latin typeface="メイリオ"/>
                <a:ea typeface="メイリオ"/>
                <a:cs typeface="メイリオ"/>
              </a:rPr>
              <a:t>短期的・利己的</a:t>
            </a:r>
            <a:r>
              <a:rPr lang="ja-JP" altLang="en-US" sz="2800" dirty="0" smtClean="0">
                <a:latin typeface="メイリオ"/>
                <a:ea typeface="メイリオ"/>
                <a:cs typeface="メイリオ"/>
              </a:rPr>
              <a:t>に</a:t>
            </a:r>
            <a:r>
              <a:rPr lang="ja-JP" altLang="en-US" sz="3600" dirty="0" smtClean="0">
                <a:solidFill>
                  <a:schemeClr val="accent2"/>
                </a:solidFill>
                <a:latin typeface="メイリオ"/>
                <a:ea typeface="メイリオ"/>
                <a:cs typeface="メイリオ"/>
              </a:rPr>
              <a:t>メリット</a:t>
            </a:r>
            <a:r>
              <a:rPr lang="ja-JP" altLang="en-US" sz="2800" dirty="0" smtClean="0">
                <a:latin typeface="メイリオ"/>
                <a:ea typeface="メイリオ"/>
                <a:cs typeface="メイリオ"/>
              </a:rPr>
              <a:t>のある行動</a:t>
            </a:r>
            <a:endParaRPr lang="en-US" altLang="ja-JP" sz="2800" dirty="0" smtClean="0">
              <a:latin typeface="メイリオ"/>
              <a:ea typeface="メイリオ"/>
              <a:cs typeface="メイリオ"/>
            </a:endParaRPr>
          </a:p>
          <a:p>
            <a:pPr marL="0" indent="0" algn="just">
              <a:buNone/>
            </a:pPr>
            <a:r>
              <a:rPr lang="ja-JP" altLang="en-US" sz="2800" dirty="0" smtClean="0">
                <a:latin typeface="メイリオ"/>
                <a:ea typeface="メイリオ"/>
                <a:cs typeface="メイリオ"/>
              </a:rPr>
              <a:t>を行うと</a:t>
            </a:r>
            <a:endParaRPr lang="en-US" altLang="ja-JP" sz="2800" dirty="0" smtClean="0">
              <a:latin typeface="メイリオ"/>
              <a:ea typeface="メイリオ"/>
              <a:cs typeface="メイリオ"/>
            </a:endParaRPr>
          </a:p>
          <a:p>
            <a:pPr marL="0" indent="0" algn="just">
              <a:buNone/>
            </a:pPr>
            <a:r>
              <a:rPr lang="ja-JP" altLang="en-US" sz="3600" dirty="0" smtClean="0">
                <a:solidFill>
                  <a:schemeClr val="accent1"/>
                </a:solidFill>
                <a:latin typeface="メイリオ"/>
                <a:ea typeface="メイリオ"/>
                <a:cs typeface="メイリオ"/>
              </a:rPr>
              <a:t>長期的・社会的</a:t>
            </a:r>
            <a:r>
              <a:rPr lang="ja-JP" altLang="en-US" sz="2800" dirty="0" smtClean="0">
                <a:latin typeface="メイリオ"/>
                <a:ea typeface="メイリオ"/>
                <a:cs typeface="メイリオ"/>
              </a:rPr>
              <a:t>に</a:t>
            </a:r>
            <a:r>
              <a:rPr lang="ja-JP" altLang="en-US" sz="3600" dirty="0" smtClean="0">
                <a:solidFill>
                  <a:srgbClr val="4F81BD"/>
                </a:solidFill>
                <a:latin typeface="メイリオ"/>
                <a:ea typeface="メイリオ"/>
                <a:cs typeface="メイリオ"/>
              </a:rPr>
              <a:t>デメリット</a:t>
            </a:r>
            <a:r>
              <a:rPr lang="ja-JP" altLang="en-US" sz="2800" dirty="0" smtClean="0">
                <a:latin typeface="メイリオ"/>
                <a:ea typeface="メイリオ"/>
                <a:cs typeface="メイリオ"/>
              </a:rPr>
              <a:t>が大きくなる</a:t>
            </a:r>
            <a:endParaRPr lang="en-US" altLang="ja-JP" sz="2800" dirty="0" smtClean="0">
              <a:latin typeface="メイリオ"/>
              <a:ea typeface="メイリオ"/>
              <a:cs typeface="メイリオ"/>
            </a:endParaRPr>
          </a:p>
          <a:p>
            <a:pPr marL="0" indent="0" algn="just">
              <a:buNone/>
            </a:pPr>
            <a:r>
              <a:rPr lang="ja-JP" altLang="en-US" sz="2800" dirty="0" smtClean="0">
                <a:latin typeface="メイリオ"/>
                <a:ea typeface="メイリオ"/>
                <a:cs typeface="メイリオ"/>
              </a:rPr>
              <a:t>ことの社会状況をさす</a:t>
            </a:r>
            <a:endParaRPr lang="en-US" altLang="ja-JP" sz="28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r>
              <a:rPr lang="en-US" altLang="ja-JP" sz="2400" dirty="0">
                <a:solidFill>
                  <a:schemeClr val="tx1">
                    <a:lumMod val="65000"/>
                    <a:lumOff val="35000"/>
                  </a:schemeClr>
                </a:solidFill>
              </a:rPr>
              <a:t>	</a:t>
            </a:r>
            <a:endParaRPr lang="en-US" altLang="ja-JP" sz="2400" dirty="0" smtClean="0">
              <a:solidFill>
                <a:schemeClr val="tx1">
                  <a:lumMod val="65000"/>
                  <a:lumOff val="35000"/>
                </a:schemeClr>
              </a:solidFill>
            </a:endParaRPr>
          </a:p>
          <a:p>
            <a:pPr marL="0" indent="0" algn="just">
              <a:buNone/>
            </a:pPr>
            <a:endParaRPr kumimoji="1" lang="ja-JP" altLang="en-US" dirty="0"/>
          </a:p>
        </p:txBody>
      </p:sp>
      <p:sp>
        <p:nvSpPr>
          <p:cNvPr id="18" name="タイトル 17"/>
          <p:cNvSpPr>
            <a:spLocks noGrp="1"/>
          </p:cNvSpPr>
          <p:nvPr>
            <p:ph type="title"/>
          </p:nvPr>
        </p:nvSpPr>
        <p:spPr>
          <a:xfrm>
            <a:off x="1" y="0"/>
            <a:ext cx="6937200" cy="1164049"/>
          </a:xfrm>
          <a:noFill/>
        </p:spPr>
        <p:txBody>
          <a:bodyPr/>
          <a:lstStyle/>
          <a:p>
            <a:pPr algn="just"/>
            <a:r>
              <a:rPr lang="ja-JP" altLang="ja-JP" b="1" dirty="0" smtClean="0"/>
              <a:t>　</a:t>
            </a:r>
            <a:r>
              <a:rPr lang="en-US" altLang="ja-JP" dirty="0" smtClean="0"/>
              <a:t>What’s </a:t>
            </a:r>
            <a:r>
              <a:rPr lang="ja-JP" altLang="en-US" dirty="0" smtClean="0">
                <a:solidFill>
                  <a:schemeClr val="accent1"/>
                </a:solidFill>
                <a:latin typeface="メイリオ"/>
                <a:ea typeface="メイリオ"/>
                <a:cs typeface="メイリオ"/>
              </a:rPr>
              <a:t>社会的ジレンマ</a:t>
            </a:r>
            <a:r>
              <a:rPr lang="ja-JP" altLang="en-US" dirty="0" smtClean="0">
                <a:latin typeface="メイリオ"/>
                <a:ea typeface="メイリオ"/>
                <a:cs typeface="メイリオ"/>
              </a:rPr>
              <a:t>？</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solidFill>
              <a:schemeClr val="tx1"/>
            </a:solidFill>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2" name="図 1" descr="soccer090811_2_01.jpg"/>
          <p:cNvPicPr>
            <a:picLocks/>
          </p:cNvPicPr>
          <p:nvPr/>
        </p:nvPicPr>
        <p:blipFill>
          <a:blip r:embed="rId4">
            <a:extLst>
              <a:ext uri="{28A0092B-C50C-407E-A947-70E740481C1C}">
                <a14:useLocalDpi xmlns:a14="http://schemas.microsoft.com/office/drawing/2010/main"/>
              </a:ext>
            </a:extLst>
          </a:blip>
          <a:stretch>
            <a:fillRect/>
          </a:stretch>
        </p:blipFill>
        <p:spPr>
          <a:xfrm>
            <a:off x="8074763" y="5215003"/>
            <a:ext cx="576000" cy="792000"/>
          </a:xfrm>
          <a:prstGeom prst="rect">
            <a:avLst/>
          </a:prstGeom>
        </p:spPr>
      </p:pic>
      <p:sp>
        <p:nvSpPr>
          <p:cNvPr id="8" name="正方形/長方形 7"/>
          <p:cNvSpPr/>
          <p:nvPr/>
        </p:nvSpPr>
        <p:spPr>
          <a:xfrm>
            <a:off x="1053874" y="4534684"/>
            <a:ext cx="4572000" cy="1015663"/>
          </a:xfrm>
          <a:prstGeom prst="rect">
            <a:avLst/>
          </a:prstGeom>
        </p:spPr>
        <p:txBody>
          <a:bodyPr>
            <a:spAutoFit/>
          </a:bodyPr>
          <a:lstStyle/>
          <a:p>
            <a:pPr algn="just"/>
            <a:r>
              <a:rPr lang="en-US" altLang="ja-JP" sz="3200" dirty="0"/>
              <a:t>For Example</a:t>
            </a:r>
            <a:r>
              <a:rPr lang="en-US" altLang="ja-JP" sz="3200" dirty="0" smtClean="0"/>
              <a:t>…</a:t>
            </a:r>
          </a:p>
          <a:p>
            <a:pPr algn="just"/>
            <a:r>
              <a:rPr lang="en-US" altLang="ja-JP" sz="2800" dirty="0" smtClean="0">
                <a:solidFill>
                  <a:schemeClr val="tx1">
                    <a:lumMod val="65000"/>
                    <a:lumOff val="35000"/>
                  </a:schemeClr>
                </a:solidFill>
              </a:rPr>
              <a:t>   </a:t>
            </a:r>
            <a:r>
              <a:rPr lang="ja-JP" altLang="en-US" sz="2800" dirty="0" smtClean="0">
                <a:solidFill>
                  <a:schemeClr val="tx1">
                    <a:lumMod val="65000"/>
                    <a:lumOff val="35000"/>
                  </a:schemeClr>
                </a:solidFill>
              </a:rPr>
              <a:t>筑波</a:t>
            </a:r>
            <a:r>
              <a:rPr lang="ja-JP" altLang="en-US" sz="2800" dirty="0">
                <a:solidFill>
                  <a:schemeClr val="tx1">
                    <a:lumMod val="65000"/>
                    <a:lumOff val="35000"/>
                  </a:schemeClr>
                </a:solidFill>
              </a:rPr>
              <a:t>大学の駐輪問題</a:t>
            </a:r>
            <a:endParaRPr lang="en-US" altLang="ja-JP" sz="2800" dirty="0">
              <a:solidFill>
                <a:schemeClr val="tx1">
                  <a:lumMod val="65000"/>
                  <a:lumOff val="35000"/>
                </a:schemeClr>
              </a:solidFill>
            </a:endParaRPr>
          </a:p>
        </p:txBody>
      </p:sp>
      <p:sp>
        <p:nvSpPr>
          <p:cNvPr id="3" name="スライド番号プレースホルダー 2"/>
          <p:cNvSpPr>
            <a:spLocks noGrp="1"/>
          </p:cNvSpPr>
          <p:nvPr>
            <p:ph type="sldNum" sz="quarter" idx="12"/>
          </p:nvPr>
        </p:nvSpPr>
        <p:spPr/>
        <p:txBody>
          <a:bodyPr/>
          <a:lstStyle/>
          <a:p>
            <a:fld id="{7ED00305-8622-E94D-8A23-62C5E634FB1A}" type="slidenum">
              <a:rPr kumimoji="1" lang="ja-JP" altLang="en-US" smtClean="0"/>
              <a:pPr/>
              <a:t>2</a:t>
            </a:fld>
            <a:endParaRPr kumimoji="1" lang="ja-JP" altLang="en-US" dirty="0"/>
          </a:p>
        </p:txBody>
      </p:sp>
    </p:spTree>
    <p:extLst>
      <p:ext uri="{BB962C8B-B14F-4D97-AF65-F5344CB8AC3E}">
        <p14:creationId xmlns:p14="http://schemas.microsoft.com/office/powerpoint/2010/main" val="2857027113"/>
      </p:ext>
    </p:extLst>
  </p:cSld>
  <p:clrMapOvr>
    <a:masterClrMapping/>
  </p:clrMapOvr>
  <mc:AlternateContent xmlns:mc="http://schemas.openxmlformats.org/markup-compatibility/2006">
    <mc:Choice xmlns:p14="http://schemas.microsoft.com/office/powerpoint/2010/main" Requires="p14">
      <p:transition spd="slow" p14:dur="2000" advTm="42363"/>
    </mc:Choice>
    <mc:Fallback>
      <p:transition spd="slow" advTm="4236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554432" y="1795905"/>
            <a:ext cx="8229600" cy="3783714"/>
          </a:xfrm>
        </p:spPr>
        <p:txBody>
          <a:bodyPr>
            <a:normAutofit/>
          </a:bodyPr>
          <a:lstStyle/>
          <a:p>
            <a:pPr marL="0" indent="0" algn="just">
              <a:buNone/>
            </a:pPr>
            <a:r>
              <a:rPr lang="ja-JP" altLang="en-US" sz="2800" dirty="0" smtClean="0">
                <a:solidFill>
                  <a:srgbClr val="595959"/>
                </a:solidFill>
                <a:latin typeface="メイリオ"/>
                <a:ea typeface="メイリオ"/>
                <a:cs typeface="メイリオ"/>
              </a:rPr>
              <a:t>対象：</a:t>
            </a:r>
            <a:r>
              <a:rPr lang="ja-JP" altLang="ja-JP" sz="2800" dirty="0">
                <a:latin typeface="メイリオ"/>
                <a:ea typeface="メイリオ"/>
                <a:cs typeface="メイリオ"/>
              </a:rPr>
              <a:t>徳田克己教授 </a:t>
            </a:r>
            <a:endParaRPr lang="en-US" altLang="ja-JP" sz="2800" dirty="0" smtClean="0">
              <a:latin typeface="メイリオ"/>
              <a:ea typeface="メイリオ"/>
              <a:cs typeface="メイリオ"/>
            </a:endParaRPr>
          </a:p>
          <a:p>
            <a:pPr marL="1257300" lvl="3" indent="0" algn="just">
              <a:buNone/>
            </a:pPr>
            <a:r>
              <a:rPr lang="ja-JP" altLang="en-US" sz="2800" dirty="0" smtClean="0">
                <a:latin typeface="メイリオ"/>
                <a:ea typeface="メイリオ"/>
                <a:cs typeface="メイリオ"/>
              </a:rPr>
              <a:t>（</a:t>
            </a:r>
            <a:r>
              <a:rPr lang="ja-JP" altLang="ja-JP" sz="2800" dirty="0">
                <a:latin typeface="メイリオ"/>
                <a:ea typeface="メイリオ"/>
                <a:cs typeface="メイリオ"/>
              </a:rPr>
              <a:t>筑波大学医学医療系 </a:t>
            </a:r>
            <a:r>
              <a:rPr lang="ja-JP" altLang="en-US" sz="2800" dirty="0" smtClean="0">
                <a:latin typeface="メイリオ"/>
                <a:ea typeface="メイリオ"/>
                <a:cs typeface="メイリオ"/>
              </a:rPr>
              <a:t>）</a:t>
            </a:r>
            <a:endParaRPr lang="en-US" altLang="ja-JP" sz="2800" dirty="0">
              <a:latin typeface="メイリオ"/>
              <a:ea typeface="メイリオ"/>
              <a:cs typeface="メイリオ"/>
            </a:endParaRPr>
          </a:p>
          <a:p>
            <a:pPr marL="0" indent="0" algn="just">
              <a:buNone/>
            </a:pPr>
            <a:endParaRPr lang="en-US" altLang="ja-JP" sz="2800" dirty="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日時：</a:t>
            </a:r>
            <a:r>
              <a:rPr lang="en-US" altLang="ja-JP" sz="2800" dirty="0" smtClean="0">
                <a:latin typeface="メイリオ"/>
                <a:ea typeface="メイリオ"/>
                <a:cs typeface="メイリオ"/>
              </a:rPr>
              <a:t>2014 / 5 / 8 (</a:t>
            </a:r>
            <a:r>
              <a:rPr lang="ja-JP" altLang="en-US" sz="2800" dirty="0" smtClean="0">
                <a:latin typeface="メイリオ"/>
                <a:ea typeface="メイリオ"/>
                <a:cs typeface="メイリオ"/>
              </a:rPr>
              <a:t>木</a:t>
            </a:r>
            <a:r>
              <a:rPr lang="en-US" altLang="ja-JP" sz="2800" dirty="0" smtClean="0">
                <a:latin typeface="メイリオ"/>
                <a:ea typeface="メイリオ"/>
                <a:cs typeface="メイリオ"/>
              </a:rPr>
              <a:t>)</a:t>
            </a: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質問内容：</a:t>
            </a:r>
            <a:r>
              <a:rPr lang="ja-JP" altLang="en-US" sz="2800" dirty="0" smtClean="0">
                <a:solidFill>
                  <a:srgbClr val="000000"/>
                </a:solidFill>
                <a:latin typeface="メイリオ"/>
                <a:ea typeface="メイリオ"/>
                <a:cs typeface="メイリオ"/>
              </a:rPr>
              <a:t>歩きスマホに対しての解決策</a:t>
            </a:r>
            <a:endParaRPr lang="en-US" altLang="ja-JP" sz="2800" dirty="0" smtClean="0">
              <a:solidFill>
                <a:srgbClr val="000000"/>
              </a:solidFill>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lstStyle/>
          <a:p>
            <a:pPr algn="just"/>
            <a:r>
              <a:rPr lang="en-US" altLang="ja-JP" dirty="0" smtClean="0">
                <a:solidFill>
                  <a:schemeClr val="accent2"/>
                </a:solidFill>
                <a:latin typeface="メイリオ"/>
                <a:ea typeface="メイリオ"/>
                <a:cs typeface="メイリオ"/>
              </a:rPr>
              <a:t> </a:t>
            </a:r>
            <a:r>
              <a:rPr lang="en-US" altLang="ja-JP" dirty="0" smtClean="0">
                <a:solidFill>
                  <a:schemeClr val="accent1"/>
                </a:solidFill>
                <a:latin typeface="メイリオ"/>
                <a:ea typeface="メイリオ"/>
                <a:cs typeface="メイリオ"/>
              </a:rPr>
              <a:t> </a:t>
            </a:r>
            <a:r>
              <a:rPr lang="ja-JP" altLang="en-US" dirty="0" smtClean="0">
                <a:solidFill>
                  <a:schemeClr val="accent1"/>
                </a:solidFill>
                <a:latin typeface="メイリオ"/>
                <a:ea typeface="メイリオ"/>
                <a:cs typeface="メイリオ"/>
              </a:rPr>
              <a:t>ヒアリング</a:t>
            </a:r>
            <a:r>
              <a:rPr lang="ja-JP" altLang="en-US" dirty="0" smtClean="0">
                <a:solidFill>
                  <a:srgbClr val="4F81BD"/>
                </a:solidFill>
                <a:latin typeface="メイリオ"/>
                <a:ea typeface="メイリオ"/>
                <a:cs typeface="メイリオ"/>
              </a:rPr>
              <a:t>調査</a:t>
            </a:r>
            <a:r>
              <a:rPr lang="en-US" altLang="ja-JP" sz="3600" dirty="0" smtClean="0">
                <a:latin typeface="メイリオ"/>
                <a:ea typeface="メイリオ"/>
                <a:cs typeface="メイリオ"/>
              </a:rPr>
              <a:t> </a:t>
            </a:r>
            <a:r>
              <a:rPr lang="en-US" altLang="ja-JP" dirty="0" smtClean="0">
                <a:latin typeface="メイリオ"/>
                <a:ea typeface="メイリオ"/>
                <a:cs typeface="メイリオ"/>
              </a:rPr>
              <a:t>Ⅳ−Ⅰ</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9204" y="5247414"/>
            <a:ext cx="524505" cy="709624"/>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20</a:t>
            </a:fld>
            <a:endParaRPr kumimoji="1" lang="ja-JP" altLang="en-US"/>
          </a:p>
        </p:txBody>
      </p:sp>
      <p:pic>
        <p:nvPicPr>
          <p:cNvPr id="3" name="図 2" descr="img1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70833" y="1248607"/>
            <a:ext cx="2470118" cy="2523816"/>
          </a:xfrm>
          <a:prstGeom prst="rect">
            <a:avLst/>
          </a:prstGeom>
        </p:spPr>
      </p:pic>
    </p:spTree>
    <p:extLst>
      <p:ext uri="{BB962C8B-B14F-4D97-AF65-F5344CB8AC3E}">
        <p14:creationId xmlns:p14="http://schemas.microsoft.com/office/powerpoint/2010/main" val="1485739305"/>
      </p:ext>
    </p:extLst>
  </p:cSld>
  <p:clrMapOvr>
    <a:masterClrMapping/>
  </p:clrMapOvr>
  <mc:AlternateContent xmlns:mc="http://schemas.openxmlformats.org/markup-compatibility/2006">
    <mc:Choice xmlns:p14="http://schemas.microsoft.com/office/powerpoint/2010/main" Requires="p14">
      <p:transition spd="slow" p14:dur="2000" advTm="12229"/>
    </mc:Choice>
    <mc:Fallback>
      <p:transition spd="slow" advTm="1222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257048" y="1795905"/>
            <a:ext cx="9007917" cy="3783714"/>
          </a:xfrm>
        </p:spPr>
        <p:txBody>
          <a:bodyPr>
            <a:normAutofit/>
          </a:bodyPr>
          <a:lstStyle/>
          <a:p>
            <a:pPr marL="0" indent="0" algn="just">
              <a:buNone/>
            </a:pPr>
            <a:r>
              <a:rPr lang="en-US" altLang="ja-JP" sz="2800" dirty="0" smtClean="0">
                <a:solidFill>
                  <a:schemeClr val="tx2"/>
                </a:solidFill>
                <a:latin typeface="メイリオ"/>
                <a:ea typeface="メイリオ"/>
                <a:cs typeface="メイリオ"/>
              </a:rPr>
              <a:t>Q:</a:t>
            </a:r>
            <a:r>
              <a:rPr lang="ja-JP" altLang="en-US" sz="2800" dirty="0" smtClean="0">
                <a:solidFill>
                  <a:schemeClr val="tx2"/>
                </a:solidFill>
                <a:latin typeface="メイリオ"/>
                <a:ea typeface="メイリオ"/>
                <a:cs typeface="メイリオ"/>
              </a:rPr>
              <a:t>歩きスマホに関して、最も効果がある手段は何か？</a:t>
            </a:r>
            <a:endParaRPr lang="en-US" altLang="ja-JP" sz="2800" dirty="0" smtClean="0">
              <a:solidFill>
                <a:schemeClr val="tx2"/>
              </a:solidFill>
              <a:latin typeface="メイリオ"/>
              <a:ea typeface="メイリオ"/>
              <a:cs typeface="メイリオ"/>
            </a:endParaRPr>
          </a:p>
          <a:p>
            <a:pPr marL="0" indent="0" algn="just">
              <a:buNone/>
            </a:pPr>
            <a:endParaRPr lang="en-US" altLang="ja-JP" sz="2800" dirty="0">
              <a:solidFill>
                <a:schemeClr val="tx2"/>
              </a:solidFill>
              <a:latin typeface="メイリオ"/>
              <a:ea typeface="メイリオ"/>
              <a:cs typeface="メイリオ"/>
            </a:endParaRPr>
          </a:p>
          <a:p>
            <a:pPr marL="0" indent="0" algn="just">
              <a:buNone/>
            </a:pPr>
            <a:r>
              <a:rPr lang="en-US" altLang="ja-JP" sz="2800" dirty="0" smtClean="0">
                <a:latin typeface="メイリオ"/>
                <a:ea typeface="メイリオ"/>
                <a:cs typeface="メイリオ"/>
              </a:rPr>
              <a:t>	</a:t>
            </a:r>
            <a:r>
              <a:rPr lang="en-US" altLang="ja-JP" sz="2800" dirty="0" smtClean="0">
                <a:solidFill>
                  <a:schemeClr val="accent2"/>
                </a:solidFill>
                <a:latin typeface="メイリオ"/>
                <a:ea typeface="メイリオ"/>
                <a:cs typeface="メイリオ"/>
              </a:rPr>
              <a:t>A:</a:t>
            </a:r>
            <a:r>
              <a:rPr lang="ja-JP" altLang="en-US" sz="2800" dirty="0" smtClean="0">
                <a:latin typeface="メイリオ"/>
                <a:ea typeface="メイリオ"/>
                <a:cs typeface="メイリオ"/>
              </a:rPr>
              <a:t>「</a:t>
            </a:r>
            <a:r>
              <a:rPr lang="ja-JP" altLang="en-US" sz="4000" dirty="0" smtClean="0">
                <a:solidFill>
                  <a:schemeClr val="accent2">
                    <a:lumMod val="75000"/>
                  </a:schemeClr>
                </a:solidFill>
                <a:latin typeface="メイリオ"/>
                <a:ea typeface="メイリオ"/>
                <a:cs typeface="メイリオ"/>
              </a:rPr>
              <a:t>教育</a:t>
            </a:r>
            <a:r>
              <a:rPr lang="ja-JP" altLang="en-US" sz="2800" dirty="0" smtClean="0">
                <a:latin typeface="メイリオ"/>
                <a:ea typeface="メイリオ"/>
                <a:cs typeface="メイリオ"/>
              </a:rPr>
              <a:t>」である。</a:t>
            </a:r>
            <a:endParaRPr lang="en-US" altLang="ja-JP" sz="2800" dirty="0" smtClean="0">
              <a:latin typeface="メイリオ"/>
              <a:ea typeface="メイリオ"/>
              <a:cs typeface="メイリオ"/>
            </a:endParaRPr>
          </a:p>
          <a:p>
            <a:pPr marL="0" indent="0" algn="just">
              <a:buNone/>
            </a:pPr>
            <a:r>
              <a:rPr lang="ja-JP" altLang="ja-JP" sz="2800" dirty="0">
                <a:latin typeface="メイリオ"/>
                <a:ea typeface="メイリオ"/>
                <a:cs typeface="メイリオ"/>
              </a:rPr>
              <a:t>　</a:t>
            </a:r>
            <a:r>
              <a:rPr lang="en-US" altLang="ja-JP" sz="2800" dirty="0">
                <a:latin typeface="メイリオ"/>
                <a:ea typeface="メイリオ"/>
                <a:cs typeface="メイリオ"/>
              </a:rPr>
              <a:t> </a:t>
            </a:r>
            <a:r>
              <a:rPr lang="en-US" altLang="ja-JP" sz="2800" dirty="0" smtClean="0">
                <a:latin typeface="メイリオ"/>
                <a:ea typeface="メイリオ"/>
                <a:cs typeface="メイリオ"/>
              </a:rPr>
              <a:t>	 </a:t>
            </a:r>
            <a:r>
              <a:rPr lang="ja-JP" altLang="en-US" sz="2800" dirty="0" smtClean="0">
                <a:latin typeface="メイリオ"/>
                <a:ea typeface="メイリオ"/>
                <a:cs typeface="メイリオ"/>
              </a:rPr>
              <a:t>いつ、どのように、何をすべきなのかという</a:t>
            </a:r>
            <a:endParaRPr lang="en-US" altLang="ja-JP" sz="2800" dirty="0" smtClean="0">
              <a:latin typeface="メイリオ"/>
              <a:ea typeface="メイリオ"/>
              <a:cs typeface="メイリオ"/>
            </a:endParaRPr>
          </a:p>
          <a:p>
            <a:pPr marL="0" indent="0" algn="just">
              <a:buNone/>
            </a:pPr>
            <a:r>
              <a:rPr lang="ja-JP" altLang="ja-JP" sz="2800" dirty="0">
                <a:latin typeface="メイリオ"/>
                <a:ea typeface="メイリオ"/>
                <a:cs typeface="メイリオ"/>
              </a:rPr>
              <a:t>　</a:t>
            </a:r>
            <a:r>
              <a:rPr lang="en-US" altLang="ja-JP" sz="2800" dirty="0">
                <a:latin typeface="メイリオ"/>
                <a:ea typeface="メイリオ"/>
                <a:cs typeface="メイリオ"/>
              </a:rPr>
              <a:t> </a:t>
            </a:r>
            <a:r>
              <a:rPr lang="en-US" altLang="ja-JP" sz="2800" dirty="0" smtClean="0">
                <a:latin typeface="メイリオ"/>
                <a:ea typeface="メイリオ"/>
                <a:cs typeface="メイリオ"/>
              </a:rPr>
              <a:t>	 </a:t>
            </a:r>
            <a:r>
              <a:rPr lang="ja-JP" altLang="en-US" sz="2800" dirty="0" smtClean="0">
                <a:latin typeface="メイリオ"/>
                <a:ea typeface="メイリオ"/>
                <a:cs typeface="メイリオ"/>
              </a:rPr>
              <a:t>正しい使い方についての教育が必要</a:t>
            </a:r>
            <a:endParaRPr lang="en-US" altLang="ja-JP" sz="2800" dirty="0" smtClean="0">
              <a:latin typeface="メイリオ"/>
              <a:ea typeface="メイリオ"/>
              <a:cs typeface="メイリオ"/>
            </a:endParaRPr>
          </a:p>
          <a:p>
            <a:pPr marL="0" indent="0" algn="just">
              <a:buNone/>
            </a:pPr>
            <a:endParaRPr lang="en-US" altLang="ja-JP" sz="2800" dirty="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endParaRPr kumimoji="1" lang="ja-JP" altLang="en-US" sz="2800"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lstStyle/>
          <a:p>
            <a:pPr algn="just"/>
            <a:r>
              <a:rPr lang="en-US" altLang="ja-JP" dirty="0" smtClean="0">
                <a:solidFill>
                  <a:schemeClr val="accent2"/>
                </a:solidFill>
                <a:latin typeface="メイリオ"/>
                <a:ea typeface="メイリオ"/>
                <a:cs typeface="メイリオ"/>
              </a:rPr>
              <a:t> </a:t>
            </a:r>
            <a:r>
              <a:rPr lang="en-US" altLang="ja-JP" dirty="0" smtClean="0">
                <a:solidFill>
                  <a:schemeClr val="accent1"/>
                </a:solidFill>
                <a:latin typeface="メイリオ"/>
                <a:ea typeface="メイリオ"/>
                <a:cs typeface="メイリオ"/>
              </a:rPr>
              <a:t> </a:t>
            </a:r>
            <a:r>
              <a:rPr lang="ja-JP" altLang="en-US" dirty="0" smtClean="0">
                <a:solidFill>
                  <a:schemeClr val="accent1"/>
                </a:solidFill>
                <a:latin typeface="メイリオ"/>
                <a:ea typeface="メイリオ"/>
                <a:cs typeface="メイリオ"/>
              </a:rPr>
              <a:t>ヒアリング</a:t>
            </a:r>
            <a:r>
              <a:rPr lang="ja-JP" altLang="en-US" dirty="0" smtClean="0">
                <a:solidFill>
                  <a:srgbClr val="4F81BD"/>
                </a:solidFill>
                <a:latin typeface="メイリオ"/>
                <a:ea typeface="メイリオ"/>
                <a:cs typeface="メイリオ"/>
              </a:rPr>
              <a:t>調査</a:t>
            </a:r>
            <a:r>
              <a:rPr lang="en-US" altLang="ja-JP" sz="3600" dirty="0" smtClean="0">
                <a:latin typeface="メイリオ"/>
                <a:ea typeface="メイリオ"/>
                <a:cs typeface="メイリオ"/>
              </a:rPr>
              <a:t> </a:t>
            </a:r>
            <a:r>
              <a:rPr lang="en-US" altLang="ja-JP" dirty="0" smtClean="0">
                <a:latin typeface="メイリオ"/>
                <a:ea typeface="メイリオ"/>
                <a:cs typeface="メイリオ"/>
              </a:rPr>
              <a:t>Ⅳ−Ⅱ</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0" name="図 9"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9204" y="5247414"/>
            <a:ext cx="524505" cy="709624"/>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21</a:t>
            </a:fld>
            <a:endParaRPr kumimoji="1" lang="ja-JP" altLang="en-US"/>
          </a:p>
        </p:txBody>
      </p:sp>
    </p:spTree>
    <p:extLst>
      <p:ext uri="{BB962C8B-B14F-4D97-AF65-F5344CB8AC3E}">
        <p14:creationId xmlns:p14="http://schemas.microsoft.com/office/powerpoint/2010/main" val="2959286"/>
      </p:ext>
    </p:extLst>
  </p:cSld>
  <p:clrMapOvr>
    <a:masterClrMapping/>
  </p:clrMapOvr>
  <mc:AlternateContent xmlns:mc="http://schemas.openxmlformats.org/markup-compatibility/2006">
    <mc:Choice xmlns:p14="http://schemas.microsoft.com/office/powerpoint/2010/main" Requires="p14">
      <p:transition spd="slow" p14:dur="2000" advTm="21783"/>
    </mc:Choice>
    <mc:Fallback>
      <p:transition spd="slow" advTm="2178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650477" y="1322530"/>
            <a:ext cx="8587981" cy="4988717"/>
          </a:xfrm>
        </p:spPr>
        <p:txBody>
          <a:bodyPr>
            <a:normAutofit lnSpcReduction="10000"/>
          </a:bodyPr>
          <a:lstStyle/>
          <a:p>
            <a:pPr marL="0" indent="0" algn="just">
              <a:buNone/>
            </a:pPr>
            <a:r>
              <a:rPr lang="ja-JP" altLang="en-US" sz="2800" dirty="0" smtClean="0">
                <a:solidFill>
                  <a:schemeClr val="tx1">
                    <a:lumMod val="65000"/>
                    <a:lumOff val="35000"/>
                  </a:schemeClr>
                </a:solidFill>
                <a:latin typeface="メイリオ"/>
                <a:ea typeface="メイリオ"/>
                <a:cs typeface="メイリオ"/>
              </a:rPr>
              <a:t>場所：</a:t>
            </a:r>
            <a:r>
              <a:rPr lang="ja-JP" altLang="en-US" sz="2800" dirty="0">
                <a:solidFill>
                  <a:srgbClr val="000000"/>
                </a:solidFill>
                <a:latin typeface="メイリオ"/>
                <a:ea typeface="メイリオ"/>
                <a:cs typeface="メイリオ"/>
              </a:rPr>
              <a:t>・筑波大学内</a:t>
            </a:r>
            <a:endParaRPr lang="en-US" altLang="ja-JP" sz="2800" dirty="0">
              <a:solidFill>
                <a:srgbClr val="000000"/>
              </a:solidFill>
              <a:latin typeface="メイリオ"/>
              <a:ea typeface="メイリオ"/>
              <a:cs typeface="メイリオ"/>
            </a:endParaRPr>
          </a:p>
          <a:p>
            <a:pPr marL="400050" lvl="1" indent="0" algn="just">
              <a:buNone/>
            </a:pPr>
            <a:r>
              <a:rPr lang="en-US" altLang="ja-JP" sz="2400" dirty="0" smtClean="0">
                <a:latin typeface="メイリオ"/>
                <a:ea typeface="メイリオ"/>
                <a:cs typeface="メイリオ"/>
              </a:rPr>
              <a:t>		          (</a:t>
            </a:r>
            <a:r>
              <a:rPr lang="en-US" altLang="ja-JP" sz="2400" dirty="0">
                <a:latin typeface="メイリオ"/>
                <a:ea typeface="メイリオ"/>
                <a:cs typeface="メイリオ"/>
              </a:rPr>
              <a:t>5C</a:t>
            </a:r>
            <a:r>
              <a:rPr lang="ja-JP" altLang="en-US" sz="2400" dirty="0">
                <a:latin typeface="メイリオ"/>
                <a:ea typeface="メイリオ"/>
                <a:cs typeface="メイリオ"/>
              </a:rPr>
              <a:t>棟前、スチューデントプラザ前、</a:t>
            </a:r>
            <a:r>
              <a:rPr lang="en-US" altLang="ja-JP" sz="2400" dirty="0">
                <a:latin typeface="メイリオ"/>
                <a:ea typeface="メイリオ"/>
                <a:cs typeface="メイリオ"/>
              </a:rPr>
              <a:t>3</a:t>
            </a:r>
            <a:r>
              <a:rPr lang="ja-JP" altLang="en-US" sz="2400" dirty="0">
                <a:latin typeface="メイリオ"/>
                <a:ea typeface="メイリオ"/>
                <a:cs typeface="メイリオ"/>
              </a:rPr>
              <a:t>学丸善前</a:t>
            </a:r>
            <a:r>
              <a:rPr lang="en-US" altLang="ja-JP" sz="2400" dirty="0">
                <a:latin typeface="メイリオ"/>
                <a:ea typeface="メイリオ"/>
                <a:cs typeface="メイリオ"/>
              </a:rPr>
              <a:t>)</a:t>
            </a:r>
            <a:endParaRPr lang="en-US" altLang="ja-JP" sz="2400" dirty="0">
              <a:solidFill>
                <a:srgbClr val="000000"/>
              </a:solidFill>
              <a:latin typeface="メイリオ"/>
              <a:ea typeface="メイリオ"/>
              <a:cs typeface="メイリオ"/>
            </a:endParaRPr>
          </a:p>
          <a:p>
            <a:pPr marL="0" indent="0" algn="just">
              <a:buNone/>
            </a:pPr>
            <a:r>
              <a:rPr lang="en-US" altLang="ja-JP" sz="2800" dirty="0" smtClean="0">
                <a:solidFill>
                  <a:srgbClr val="000000"/>
                </a:solidFill>
                <a:latin typeface="メイリオ"/>
                <a:ea typeface="メイリオ"/>
                <a:cs typeface="メイリオ"/>
              </a:rPr>
              <a:t>         </a:t>
            </a:r>
            <a:r>
              <a:rPr lang="ja-JP" altLang="en-US" sz="2800" dirty="0" smtClean="0">
                <a:solidFill>
                  <a:srgbClr val="000000"/>
                </a:solidFill>
                <a:latin typeface="メイリオ"/>
                <a:ea typeface="メイリオ"/>
                <a:cs typeface="メイリオ"/>
              </a:rPr>
              <a:t>・</a:t>
            </a:r>
            <a:r>
              <a:rPr lang="en-US" altLang="ja-JP" sz="2800" dirty="0">
                <a:solidFill>
                  <a:srgbClr val="000000"/>
                </a:solidFill>
                <a:latin typeface="メイリオ"/>
                <a:ea typeface="メイリオ"/>
                <a:cs typeface="メイリオ"/>
              </a:rPr>
              <a:t>TX</a:t>
            </a:r>
            <a:r>
              <a:rPr lang="ja-JP" altLang="en-US" sz="2800" dirty="0">
                <a:solidFill>
                  <a:srgbClr val="000000"/>
                </a:solidFill>
                <a:latin typeface="メイリオ"/>
                <a:ea typeface="メイリオ"/>
                <a:cs typeface="メイリオ"/>
              </a:rPr>
              <a:t>つくば駅</a:t>
            </a:r>
            <a:endParaRPr lang="en-US" altLang="ja-JP" sz="2800" dirty="0">
              <a:solidFill>
                <a:srgbClr val="000000"/>
              </a:solidFill>
              <a:latin typeface="メイリオ"/>
              <a:ea typeface="メイリオ"/>
              <a:cs typeface="メイリオ"/>
            </a:endParaRPr>
          </a:p>
          <a:p>
            <a:pPr marL="0" indent="0" algn="just">
              <a:buNone/>
            </a:pPr>
            <a:r>
              <a:rPr lang="en-US" altLang="ja-JP" sz="2800" dirty="0" smtClean="0">
                <a:solidFill>
                  <a:srgbClr val="000000"/>
                </a:solidFill>
                <a:latin typeface="メイリオ"/>
                <a:ea typeface="メイリオ"/>
                <a:cs typeface="メイリオ"/>
              </a:rPr>
              <a:t>         </a:t>
            </a:r>
            <a:r>
              <a:rPr lang="ja-JP" altLang="en-US" sz="2800" dirty="0" smtClean="0">
                <a:solidFill>
                  <a:srgbClr val="000000"/>
                </a:solidFill>
                <a:latin typeface="メイリオ"/>
                <a:ea typeface="メイリオ"/>
                <a:cs typeface="メイリオ"/>
              </a:rPr>
              <a:t>・</a:t>
            </a:r>
            <a:r>
              <a:rPr lang="en-US" altLang="ja-JP" sz="2800" dirty="0">
                <a:solidFill>
                  <a:srgbClr val="000000"/>
                </a:solidFill>
                <a:latin typeface="メイリオ"/>
                <a:ea typeface="メイリオ"/>
                <a:cs typeface="メイリオ"/>
              </a:rPr>
              <a:t>JR</a:t>
            </a:r>
            <a:r>
              <a:rPr lang="ja-JP" altLang="en-US" sz="2800" dirty="0" smtClean="0">
                <a:solidFill>
                  <a:srgbClr val="000000"/>
                </a:solidFill>
                <a:latin typeface="メイリオ"/>
                <a:ea typeface="メイリオ"/>
                <a:cs typeface="メイリオ"/>
              </a:rPr>
              <a:t>秋葉原駅</a:t>
            </a:r>
            <a:endParaRPr lang="en-US" altLang="ja-JP" sz="2800" dirty="0" smtClean="0">
              <a:solidFill>
                <a:schemeClr val="tx1">
                  <a:lumMod val="65000"/>
                  <a:lumOff val="35000"/>
                </a:schemeClr>
              </a:solidFill>
              <a:latin typeface="メイリオ"/>
              <a:ea typeface="メイリオ"/>
              <a:cs typeface="メイリオ"/>
            </a:endParaRPr>
          </a:p>
          <a:p>
            <a:pPr marL="0" indent="0" algn="just">
              <a:buNone/>
            </a:pPr>
            <a:endParaRPr lang="en-US" altLang="ja-JP" sz="2800" dirty="0" smtClean="0">
              <a:solidFill>
                <a:srgbClr val="000000"/>
              </a:solidFill>
              <a:latin typeface="メイリオ"/>
              <a:ea typeface="メイリオ"/>
              <a:cs typeface="メイリオ"/>
            </a:endParaRPr>
          </a:p>
          <a:p>
            <a:pPr marL="0" indent="0" algn="just">
              <a:buNone/>
            </a:pPr>
            <a:r>
              <a:rPr lang="ja-JP" altLang="en-US" sz="2800" dirty="0" smtClean="0">
                <a:solidFill>
                  <a:schemeClr val="tx1">
                    <a:lumMod val="65000"/>
                    <a:lumOff val="35000"/>
                  </a:schemeClr>
                </a:solidFill>
                <a:latin typeface="メイリオ"/>
                <a:ea typeface="メイリオ"/>
                <a:cs typeface="メイリオ"/>
              </a:rPr>
              <a:t>日時：</a:t>
            </a:r>
            <a:r>
              <a:rPr lang="en-US" altLang="ja-JP" sz="2800" dirty="0" smtClean="0">
                <a:latin typeface="メイリオ"/>
                <a:ea typeface="メイリオ"/>
                <a:cs typeface="メイリオ"/>
              </a:rPr>
              <a:t>2014 / 4 / 26 (</a:t>
            </a:r>
            <a:r>
              <a:rPr lang="ja-JP" altLang="en-US" sz="2800" dirty="0" smtClean="0">
                <a:latin typeface="メイリオ"/>
                <a:ea typeface="メイリオ"/>
                <a:cs typeface="メイリオ"/>
              </a:rPr>
              <a:t>土</a:t>
            </a:r>
            <a:r>
              <a:rPr lang="en-US" altLang="ja-JP" sz="2800" dirty="0" smtClean="0">
                <a:latin typeface="メイリオ"/>
                <a:ea typeface="メイリオ"/>
                <a:cs typeface="メイリオ"/>
              </a:rPr>
              <a:t>)</a:t>
            </a:r>
            <a:r>
              <a:rPr lang="ja-JP" altLang="en-US" sz="2800" dirty="0" smtClean="0">
                <a:latin typeface="メイリオ"/>
                <a:ea typeface="メイリオ"/>
                <a:cs typeface="メイリオ"/>
              </a:rPr>
              <a:t>、</a:t>
            </a:r>
            <a:r>
              <a:rPr lang="en-US" altLang="ja-JP" sz="2800" dirty="0" smtClean="0">
                <a:latin typeface="メイリオ"/>
                <a:ea typeface="メイリオ"/>
                <a:cs typeface="メイリオ"/>
              </a:rPr>
              <a:t>4 / 28 (</a:t>
            </a:r>
            <a:r>
              <a:rPr lang="ja-JP" altLang="en-US" sz="2800" dirty="0" smtClean="0">
                <a:latin typeface="メイリオ"/>
                <a:ea typeface="メイリオ"/>
                <a:cs typeface="メイリオ"/>
              </a:rPr>
              <a:t>月</a:t>
            </a:r>
            <a:r>
              <a:rPr lang="en-US" altLang="ja-JP" sz="2800" dirty="0" smtClean="0">
                <a:latin typeface="メイリオ"/>
                <a:ea typeface="メイリオ"/>
                <a:cs typeface="メイリオ"/>
              </a:rPr>
              <a:t>)</a:t>
            </a: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目的：</a:t>
            </a:r>
            <a:r>
              <a:rPr lang="ja-JP" altLang="en-US" sz="2800" dirty="0" smtClean="0">
                <a:latin typeface="メイリオ"/>
                <a:ea typeface="メイリオ"/>
                <a:cs typeface="メイリオ"/>
              </a:rPr>
              <a:t>歩きスマホ問題の現状を知る</a:t>
            </a:r>
            <a:endParaRPr lang="en-US" altLang="ja-JP" sz="2800" dirty="0" smtClean="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調査総人数：</a:t>
            </a:r>
            <a:r>
              <a:rPr lang="ja-JP" altLang="ja-JP" sz="2800" dirty="0" smtClean="0">
                <a:latin typeface="メイリオ"/>
                <a:ea typeface="メイリオ"/>
                <a:cs typeface="メイリオ"/>
              </a:rPr>
              <a:t>5</a:t>
            </a:r>
            <a:r>
              <a:rPr lang="en-US" altLang="ja-JP" sz="2800" dirty="0" smtClean="0">
                <a:latin typeface="メイリオ"/>
                <a:ea typeface="メイリオ"/>
                <a:cs typeface="メイリオ"/>
              </a:rPr>
              <a:t>690</a:t>
            </a:r>
            <a:r>
              <a:rPr lang="ja-JP" altLang="en-US" sz="2800" dirty="0" smtClean="0">
                <a:latin typeface="メイリオ"/>
                <a:ea typeface="メイリオ"/>
                <a:cs typeface="メイリオ"/>
              </a:rPr>
              <a:t>人</a:t>
            </a:r>
            <a:endParaRPr lang="en-US" altLang="ja-JP" sz="28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fontScale="90000"/>
          </a:bodyPr>
          <a:lstStyle/>
          <a:p>
            <a:pPr algn="just"/>
            <a:r>
              <a:rPr lang="en-US" altLang="ja-JP" dirty="0" smtClean="0">
                <a:solidFill>
                  <a:schemeClr val="accent2"/>
                </a:solidFill>
                <a:latin typeface="メイリオ"/>
                <a:ea typeface="メイリオ"/>
                <a:cs typeface="メイリオ"/>
              </a:rPr>
              <a:t>  </a:t>
            </a:r>
            <a:r>
              <a:rPr lang="ja-JP" altLang="en-US" dirty="0" smtClean="0">
                <a:solidFill>
                  <a:srgbClr val="4F81BD"/>
                </a:solidFill>
                <a:latin typeface="メイリオ"/>
                <a:ea typeface="メイリオ"/>
                <a:cs typeface="メイリオ"/>
              </a:rPr>
              <a:t>歩きスマホ実態調査</a:t>
            </a:r>
            <a:r>
              <a:rPr lang="en-US" altLang="ja-JP" dirty="0" smtClean="0">
                <a:solidFill>
                  <a:srgbClr val="4F81BD"/>
                </a:solidFill>
                <a:latin typeface="メイリオ"/>
                <a:ea typeface="メイリオ"/>
                <a:cs typeface="メイリオ"/>
              </a:rPr>
              <a:t> </a:t>
            </a:r>
            <a:r>
              <a:rPr lang="en-US" altLang="ja-JP" dirty="0" smtClean="0">
                <a:latin typeface="メイリオ"/>
                <a:ea typeface="メイリオ"/>
                <a:cs typeface="メイリオ"/>
              </a:rPr>
              <a:t>Ⅰ−Ⅰ</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9" name="図 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22</a:t>
            </a:fld>
            <a:endParaRPr kumimoji="1" lang="ja-JP" altLang="en-US"/>
          </a:p>
        </p:txBody>
      </p:sp>
    </p:spTree>
    <p:extLst>
      <p:ext uri="{BB962C8B-B14F-4D97-AF65-F5344CB8AC3E}">
        <p14:creationId xmlns:p14="http://schemas.microsoft.com/office/powerpoint/2010/main" val="1708024001"/>
      </p:ext>
    </p:extLst>
  </p:cSld>
  <p:clrMapOvr>
    <a:masterClrMapping/>
  </p:clrMapOvr>
  <mc:AlternateContent xmlns:mc="http://schemas.openxmlformats.org/markup-compatibility/2006">
    <mc:Choice xmlns:p14="http://schemas.microsoft.com/office/powerpoint/2010/main" Requires="p14">
      <p:transition spd="slow" p14:dur="2000" advTm="20844"/>
    </mc:Choice>
    <mc:Fallback>
      <p:transition spd="slow" advTm="20844"/>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18" name="タイトル 17"/>
          <p:cNvSpPr>
            <a:spLocks noGrp="1"/>
          </p:cNvSpPr>
          <p:nvPr>
            <p:ph type="title"/>
          </p:nvPr>
        </p:nvSpPr>
        <p:spPr>
          <a:xfrm>
            <a:off x="1" y="0"/>
            <a:ext cx="6937200" cy="1164049"/>
          </a:xfrm>
          <a:noFill/>
        </p:spPr>
        <p:txBody>
          <a:bodyPr>
            <a:normAutofit fontScale="90000"/>
          </a:bodyPr>
          <a:lstStyle/>
          <a:p>
            <a:pPr algn="just"/>
            <a:r>
              <a:rPr lang="en-US" altLang="ja-JP" dirty="0" smtClean="0">
                <a:solidFill>
                  <a:schemeClr val="accent2"/>
                </a:solidFill>
                <a:latin typeface="メイリオ"/>
                <a:ea typeface="メイリオ"/>
                <a:cs typeface="メイリオ"/>
              </a:rPr>
              <a:t>  </a:t>
            </a:r>
            <a:r>
              <a:rPr lang="ja-JP" altLang="en-US" dirty="0" smtClean="0">
                <a:solidFill>
                  <a:srgbClr val="4F81BD"/>
                </a:solidFill>
                <a:latin typeface="メイリオ"/>
                <a:ea typeface="メイリオ"/>
                <a:cs typeface="メイリオ"/>
              </a:rPr>
              <a:t>歩きスマホ実態調査</a:t>
            </a:r>
            <a:r>
              <a:rPr lang="en-US" altLang="ja-JP" dirty="0" smtClean="0">
                <a:solidFill>
                  <a:srgbClr val="4F81BD"/>
                </a:solidFill>
                <a:latin typeface="メイリオ"/>
                <a:ea typeface="メイリオ"/>
                <a:cs typeface="メイリオ"/>
              </a:rPr>
              <a:t> </a:t>
            </a:r>
            <a:r>
              <a:rPr lang="en-US" altLang="ja-JP" dirty="0" smtClean="0">
                <a:latin typeface="メイリオ"/>
                <a:ea typeface="メイリオ"/>
                <a:cs typeface="メイリオ"/>
              </a:rPr>
              <a:t>Ⅰ−Ⅱ</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9" name="図 8" descr="soccer090811_2_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3" name="正方形/長方形 2"/>
          <p:cNvSpPr/>
          <p:nvPr/>
        </p:nvSpPr>
        <p:spPr>
          <a:xfrm>
            <a:off x="7257742" y="2415560"/>
            <a:ext cx="226804" cy="2268000"/>
          </a:xfrm>
          <a:prstGeom prst="rect">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23</a:t>
            </a:fld>
            <a:endParaRPr kumimoji="1" lang="ja-JP" altLang="en-US"/>
          </a:p>
        </p:txBody>
      </p:sp>
      <p:graphicFrame>
        <p:nvGraphicFramePr>
          <p:cNvPr id="13" name="グラフ 12"/>
          <p:cNvGraphicFramePr/>
          <p:nvPr>
            <p:extLst>
              <p:ext uri="{D42A27DB-BD31-4B8C-83A1-F6EECF244321}">
                <p14:modId xmlns:p14="http://schemas.microsoft.com/office/powerpoint/2010/main" val="1947193984"/>
              </p:ext>
            </p:extLst>
          </p:nvPr>
        </p:nvGraphicFramePr>
        <p:xfrm>
          <a:off x="1092909" y="1301966"/>
          <a:ext cx="6980070" cy="4834351"/>
        </p:xfrm>
        <a:graphic>
          <a:graphicData uri="http://schemas.openxmlformats.org/drawingml/2006/chart">
            <c:chart xmlns:c="http://schemas.openxmlformats.org/drawingml/2006/chart" xmlns:r="http://schemas.openxmlformats.org/officeDocument/2006/relationships" r:id="rId6"/>
          </a:graphicData>
        </a:graphic>
      </p:graphicFrame>
      <p:sp>
        <p:nvSpPr>
          <p:cNvPr id="7" name="テキスト ボックス 6"/>
          <p:cNvSpPr txBox="1"/>
          <p:nvPr/>
        </p:nvSpPr>
        <p:spPr>
          <a:xfrm>
            <a:off x="390118" y="2566743"/>
            <a:ext cx="6302727" cy="707886"/>
          </a:xfrm>
          <a:prstGeom prst="rect">
            <a:avLst/>
          </a:prstGeom>
          <a:solidFill>
            <a:srgbClr val="C0504D"/>
          </a:solidFill>
        </p:spPr>
        <p:txBody>
          <a:bodyPr wrap="none" rtlCol="0">
            <a:spAutoFit/>
          </a:bodyPr>
          <a:lstStyle/>
          <a:p>
            <a:r>
              <a:rPr kumimoji="1" lang="en-US" altLang="ja-JP" sz="4000" dirty="0" smtClean="0">
                <a:solidFill>
                  <a:schemeClr val="bg1"/>
                </a:solidFill>
                <a:latin typeface="メイリオ"/>
                <a:ea typeface="メイリオ"/>
                <a:cs typeface="メイリオ"/>
              </a:rPr>
              <a:t>JR</a:t>
            </a:r>
            <a:r>
              <a:rPr kumimoji="1" lang="ja-JP" altLang="en-US" sz="4000" dirty="0" smtClean="0">
                <a:solidFill>
                  <a:schemeClr val="bg1"/>
                </a:solidFill>
                <a:latin typeface="メイリオ"/>
                <a:ea typeface="メイリオ"/>
                <a:cs typeface="メイリオ"/>
              </a:rPr>
              <a:t>秋葉原駅</a:t>
            </a:r>
            <a:r>
              <a:rPr kumimoji="1" lang="ja-JP" altLang="en-US" sz="3200" dirty="0" smtClean="0">
                <a:solidFill>
                  <a:schemeClr val="bg1"/>
                </a:solidFill>
                <a:latin typeface="メイリオ"/>
                <a:ea typeface="メイリオ"/>
                <a:cs typeface="メイリオ"/>
              </a:rPr>
              <a:t>の割合が最も</a:t>
            </a:r>
            <a:r>
              <a:rPr kumimoji="1" lang="ja-JP" altLang="en-US" sz="4000" dirty="0" smtClean="0">
                <a:solidFill>
                  <a:schemeClr val="bg1"/>
                </a:solidFill>
                <a:latin typeface="メイリオ"/>
                <a:ea typeface="メイリオ"/>
                <a:cs typeface="メイリオ"/>
              </a:rPr>
              <a:t>高い</a:t>
            </a:r>
            <a:endParaRPr kumimoji="1" lang="ja-JP" altLang="en-US" sz="4000" dirty="0">
              <a:solidFill>
                <a:schemeClr val="bg1"/>
              </a:solidFill>
              <a:latin typeface="メイリオ"/>
              <a:ea typeface="メイリオ"/>
              <a:cs typeface="メイリオ"/>
            </a:endParaRPr>
          </a:p>
        </p:txBody>
      </p:sp>
    </p:spTree>
    <p:custDataLst>
      <p:tags r:id="rId1"/>
    </p:custDataLst>
    <p:extLst>
      <p:ext uri="{BB962C8B-B14F-4D97-AF65-F5344CB8AC3E}">
        <p14:creationId xmlns:p14="http://schemas.microsoft.com/office/powerpoint/2010/main" val="768605303"/>
      </p:ext>
    </p:extLst>
  </p:cSld>
  <p:clrMapOvr>
    <a:masterClrMapping/>
  </p:clrMapOvr>
  <mc:AlternateContent xmlns:mc="http://schemas.openxmlformats.org/markup-compatibility/2006">
    <mc:Choice xmlns:p14="http://schemas.microsoft.com/office/powerpoint/2010/main" Requires="p14">
      <p:transition spd="slow" p14:dur="2000" advTm="10197"/>
    </mc:Choice>
    <mc:Fallback>
      <p:transition spd="slow" advTm="101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18" name="タイトル 17"/>
          <p:cNvSpPr>
            <a:spLocks noGrp="1"/>
          </p:cNvSpPr>
          <p:nvPr>
            <p:ph type="title"/>
          </p:nvPr>
        </p:nvSpPr>
        <p:spPr>
          <a:xfrm>
            <a:off x="1" y="0"/>
            <a:ext cx="6937200" cy="1164049"/>
          </a:xfrm>
          <a:noFill/>
        </p:spPr>
        <p:txBody>
          <a:bodyPr>
            <a:normAutofit fontScale="90000"/>
          </a:bodyPr>
          <a:lstStyle/>
          <a:p>
            <a:pPr algn="just"/>
            <a:r>
              <a:rPr lang="en-US" altLang="ja-JP" dirty="0" smtClean="0">
                <a:solidFill>
                  <a:schemeClr val="accent2"/>
                </a:solidFill>
                <a:latin typeface="メイリオ"/>
                <a:ea typeface="メイリオ"/>
                <a:cs typeface="メイリオ"/>
              </a:rPr>
              <a:t>  </a:t>
            </a:r>
            <a:r>
              <a:rPr lang="ja-JP" altLang="en-US" dirty="0" smtClean="0">
                <a:solidFill>
                  <a:srgbClr val="4F81BD"/>
                </a:solidFill>
                <a:latin typeface="メイリオ"/>
                <a:ea typeface="メイリオ"/>
                <a:cs typeface="メイリオ"/>
              </a:rPr>
              <a:t>歩きスマホ実態調査</a:t>
            </a:r>
            <a:r>
              <a:rPr lang="en-US" altLang="ja-JP" dirty="0" smtClean="0">
                <a:solidFill>
                  <a:srgbClr val="4F81BD"/>
                </a:solidFill>
                <a:latin typeface="メイリオ"/>
                <a:ea typeface="メイリオ"/>
                <a:cs typeface="メイリオ"/>
              </a:rPr>
              <a:t> </a:t>
            </a:r>
            <a:r>
              <a:rPr lang="en-US" altLang="ja-JP" dirty="0" smtClean="0">
                <a:latin typeface="メイリオ"/>
                <a:ea typeface="メイリオ"/>
                <a:cs typeface="メイリオ"/>
              </a:rPr>
              <a:t>Ⅰ−Ⅱ</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9" name="図 8" descr="soccer090811_2_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24</a:t>
            </a:fld>
            <a:endParaRPr kumimoji="1" lang="ja-JP" altLang="en-US"/>
          </a:p>
        </p:txBody>
      </p:sp>
      <p:graphicFrame>
        <p:nvGraphicFramePr>
          <p:cNvPr id="22" name="グラフ 21"/>
          <p:cNvGraphicFramePr/>
          <p:nvPr>
            <p:extLst>
              <p:ext uri="{D42A27DB-BD31-4B8C-83A1-F6EECF244321}">
                <p14:modId xmlns:p14="http://schemas.microsoft.com/office/powerpoint/2010/main" val="3024573209"/>
              </p:ext>
            </p:extLst>
          </p:nvPr>
        </p:nvGraphicFramePr>
        <p:xfrm>
          <a:off x="1079573" y="1301966"/>
          <a:ext cx="6980070" cy="4834351"/>
        </p:xfrm>
        <a:graphic>
          <a:graphicData uri="http://schemas.openxmlformats.org/drawingml/2006/chart">
            <c:chart xmlns:c="http://schemas.openxmlformats.org/drawingml/2006/chart" xmlns:r="http://schemas.openxmlformats.org/officeDocument/2006/relationships" r:id="rId6"/>
          </a:graphicData>
        </a:graphic>
      </p:graphicFrame>
      <p:sp>
        <p:nvSpPr>
          <p:cNvPr id="3" name="正方形/長方形 2"/>
          <p:cNvSpPr/>
          <p:nvPr/>
        </p:nvSpPr>
        <p:spPr>
          <a:xfrm>
            <a:off x="2301654" y="3952491"/>
            <a:ext cx="423798" cy="663505"/>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039378" y="3346279"/>
            <a:ext cx="410245" cy="1269717"/>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763550" y="4395113"/>
            <a:ext cx="406678" cy="220883"/>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484154" y="4058887"/>
            <a:ext cx="403110" cy="557109"/>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201191" y="3749403"/>
            <a:ext cx="417379" cy="866593"/>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921795" y="3817184"/>
            <a:ext cx="417379" cy="798812"/>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264508" y="2219023"/>
            <a:ext cx="6688049" cy="707886"/>
          </a:xfrm>
          <a:prstGeom prst="rect">
            <a:avLst/>
          </a:prstGeom>
          <a:solidFill>
            <a:srgbClr val="C0504D"/>
          </a:solidFill>
        </p:spPr>
        <p:txBody>
          <a:bodyPr wrap="none" rtlCol="0">
            <a:spAutoFit/>
          </a:bodyPr>
          <a:lstStyle/>
          <a:p>
            <a:r>
              <a:rPr lang="ja-JP" altLang="en-US" sz="4000" dirty="0" smtClean="0">
                <a:solidFill>
                  <a:schemeClr val="bg1"/>
                </a:solidFill>
                <a:latin typeface="メイリオ"/>
                <a:ea typeface="メイリオ"/>
                <a:cs typeface="メイリオ"/>
              </a:rPr>
              <a:t>筑波大学</a:t>
            </a:r>
            <a:r>
              <a:rPr lang="ja-JP" altLang="en-US" sz="3200" dirty="0" smtClean="0">
                <a:solidFill>
                  <a:schemeClr val="bg1"/>
                </a:solidFill>
                <a:latin typeface="メイリオ"/>
                <a:ea typeface="メイリオ"/>
                <a:cs typeface="メイリオ"/>
              </a:rPr>
              <a:t>における割合は</a:t>
            </a:r>
            <a:r>
              <a:rPr lang="en-US" altLang="ja-JP" sz="4000" dirty="0" smtClean="0">
                <a:solidFill>
                  <a:schemeClr val="bg1"/>
                </a:solidFill>
                <a:latin typeface="メイリオ"/>
                <a:ea typeface="メイリオ"/>
                <a:cs typeface="メイリオ"/>
              </a:rPr>
              <a:t>3~5%</a:t>
            </a:r>
            <a:endParaRPr kumimoji="1" lang="ja-JP" altLang="en-US" sz="4000" dirty="0">
              <a:solidFill>
                <a:schemeClr val="bg1"/>
              </a:solidFill>
              <a:latin typeface="メイリオ"/>
              <a:ea typeface="メイリオ"/>
              <a:cs typeface="メイリオ"/>
            </a:endParaRPr>
          </a:p>
        </p:txBody>
      </p:sp>
    </p:spTree>
    <p:custDataLst>
      <p:tags r:id="rId1"/>
    </p:custDataLst>
    <p:extLst>
      <p:ext uri="{BB962C8B-B14F-4D97-AF65-F5344CB8AC3E}">
        <p14:creationId xmlns:p14="http://schemas.microsoft.com/office/powerpoint/2010/main" val="1510921040"/>
      </p:ext>
    </p:extLst>
  </p:cSld>
  <p:clrMapOvr>
    <a:masterClrMapping/>
  </p:clrMapOvr>
  <mc:AlternateContent xmlns:mc="http://schemas.openxmlformats.org/markup-compatibility/2006">
    <mc:Choice xmlns:p14="http://schemas.microsoft.com/office/powerpoint/2010/main" Requires="p14">
      <p:transition spd="slow" p14:dur="2000" advTm="9143"/>
    </mc:Choice>
    <mc:Fallback>
      <p:transition spd="slow" advTm="9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10" grpId="0" animBg="1"/>
      <p:bldP spid="2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209259" y="1374588"/>
            <a:ext cx="8933154" cy="4880529"/>
          </a:xfrm>
        </p:spPr>
        <p:txBody>
          <a:bodyPr>
            <a:normAutofit/>
          </a:bodyPr>
          <a:lstStyle/>
          <a:p>
            <a:pPr marL="0" indent="0" algn="just">
              <a:buNone/>
            </a:pPr>
            <a:r>
              <a:rPr lang="ja-JP" altLang="en-US" sz="2800" dirty="0" smtClean="0">
                <a:solidFill>
                  <a:schemeClr val="tx1">
                    <a:lumMod val="65000"/>
                    <a:lumOff val="35000"/>
                  </a:schemeClr>
                </a:solidFill>
                <a:latin typeface="メイリオ"/>
                <a:ea typeface="メイリオ"/>
                <a:cs typeface="メイリオ"/>
              </a:rPr>
              <a:t>場所：</a:t>
            </a:r>
            <a:r>
              <a:rPr lang="ja-JP" altLang="en-US" sz="2800" dirty="0" smtClean="0">
                <a:solidFill>
                  <a:srgbClr val="000000"/>
                </a:solidFill>
                <a:latin typeface="メイリオ"/>
                <a:ea typeface="メイリオ"/>
                <a:cs typeface="メイリオ"/>
              </a:rPr>
              <a:t>筑波大学内スチューデントプラザ前、５</a:t>
            </a:r>
            <a:r>
              <a:rPr lang="en-US" altLang="ja-JP" sz="2800" dirty="0" smtClean="0">
                <a:solidFill>
                  <a:srgbClr val="000000"/>
                </a:solidFill>
                <a:latin typeface="メイリオ"/>
                <a:ea typeface="メイリオ"/>
                <a:cs typeface="メイリオ"/>
              </a:rPr>
              <a:t>C</a:t>
            </a:r>
            <a:r>
              <a:rPr lang="ja-JP" altLang="en-US" sz="2800" dirty="0" smtClean="0">
                <a:solidFill>
                  <a:srgbClr val="000000"/>
                </a:solidFill>
                <a:latin typeface="メイリオ"/>
                <a:ea typeface="メイリオ"/>
                <a:cs typeface="メイリオ"/>
              </a:rPr>
              <a:t>棟前</a:t>
            </a:r>
            <a:endParaRPr lang="en-US" altLang="ja-JP" sz="2800" dirty="0" smtClean="0">
              <a:solidFill>
                <a:srgbClr val="000000"/>
              </a:solidFill>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chemeClr val="tx1">
                    <a:lumMod val="65000"/>
                    <a:lumOff val="35000"/>
                  </a:schemeClr>
                </a:solidFill>
                <a:latin typeface="メイリオ"/>
                <a:ea typeface="メイリオ"/>
                <a:cs typeface="メイリオ"/>
              </a:rPr>
              <a:t>日時：</a:t>
            </a:r>
            <a:r>
              <a:rPr lang="en-US" altLang="ja-JP" sz="2800" dirty="0" smtClean="0">
                <a:latin typeface="メイリオ"/>
                <a:ea typeface="メイリオ"/>
                <a:cs typeface="メイリオ"/>
              </a:rPr>
              <a:t>2014 / 5 / 10 (</a:t>
            </a:r>
            <a:r>
              <a:rPr lang="ja-JP" altLang="en-US" sz="2800" dirty="0" smtClean="0">
                <a:latin typeface="メイリオ"/>
                <a:ea typeface="メイリオ"/>
                <a:cs typeface="メイリオ"/>
              </a:rPr>
              <a:t>金</a:t>
            </a:r>
            <a:r>
              <a:rPr lang="en-US" altLang="ja-JP" sz="2800" dirty="0" smtClean="0">
                <a:latin typeface="メイリオ"/>
                <a:ea typeface="メイリオ"/>
                <a:cs typeface="メイリオ"/>
              </a:rPr>
              <a:t>)</a:t>
            </a: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rgbClr val="595959"/>
                </a:solidFill>
                <a:latin typeface="メイリオ"/>
                <a:ea typeface="メイリオ"/>
                <a:cs typeface="メイリオ"/>
              </a:rPr>
              <a:t>目的：</a:t>
            </a:r>
            <a:r>
              <a:rPr lang="ja-JP" altLang="en-US" sz="2800" dirty="0" smtClean="0">
                <a:latin typeface="メイリオ"/>
                <a:ea typeface="メイリオ"/>
                <a:cs typeface="メイリオ"/>
              </a:rPr>
              <a:t>前回調査しなかった項目</a:t>
            </a:r>
            <a:endParaRPr lang="en-US" altLang="ja-JP" sz="2800" dirty="0" smtClean="0">
              <a:latin typeface="メイリオ"/>
              <a:ea typeface="メイリオ"/>
              <a:cs typeface="メイリオ"/>
            </a:endParaRPr>
          </a:p>
          <a:p>
            <a:pPr marL="0" indent="0" algn="just">
              <a:buNone/>
            </a:pPr>
            <a:r>
              <a:rPr lang="en-US" altLang="ja-JP" dirty="0" smtClean="0">
                <a:latin typeface="メイリオ"/>
                <a:ea typeface="メイリオ"/>
                <a:cs typeface="メイリオ"/>
              </a:rPr>
              <a:t>		</a:t>
            </a:r>
            <a:r>
              <a:rPr lang="ja-JP" altLang="en-US" dirty="0" smtClean="0">
                <a:latin typeface="メイリオ"/>
                <a:ea typeface="メイリオ"/>
                <a:cs typeface="メイリオ"/>
              </a:rPr>
              <a:t>　</a:t>
            </a:r>
            <a:r>
              <a:rPr lang="ja-JP" altLang="en-US" sz="2800" dirty="0" smtClean="0">
                <a:latin typeface="メイリオ"/>
                <a:ea typeface="メイリオ"/>
                <a:cs typeface="メイリオ"/>
              </a:rPr>
              <a:t>（総男女数、道幅、自転車、徒歩の総人数）</a:t>
            </a:r>
            <a:endParaRPr lang="en-US" altLang="ja-JP" sz="2800" dirty="0" smtClean="0">
              <a:latin typeface="メイリオ"/>
              <a:ea typeface="メイリオ"/>
              <a:cs typeface="メイリオ"/>
            </a:endParaRPr>
          </a:p>
          <a:p>
            <a:pPr marL="0" indent="0" algn="just">
              <a:buNone/>
            </a:pPr>
            <a:r>
              <a:rPr lang="ja-JP" altLang="en-US" sz="2800" dirty="0" smtClean="0">
                <a:latin typeface="メイリオ"/>
                <a:ea typeface="メイリオ"/>
                <a:cs typeface="メイリオ"/>
              </a:rPr>
              <a:t>　　　を増やして調査</a:t>
            </a:r>
            <a:endParaRPr lang="en-US" altLang="ja-JP" sz="2800" dirty="0" smtClean="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chemeClr val="tx1">
                    <a:lumMod val="65000"/>
                    <a:lumOff val="35000"/>
                  </a:schemeClr>
                </a:solidFill>
                <a:latin typeface="メイリオ"/>
                <a:ea typeface="メイリオ"/>
                <a:cs typeface="メイリオ"/>
              </a:rPr>
              <a:t>調査総人数：</a:t>
            </a:r>
            <a:r>
              <a:rPr lang="ja-JP" altLang="ja-JP" sz="2800" dirty="0" smtClean="0">
                <a:latin typeface="メイリオ"/>
                <a:ea typeface="メイリオ"/>
                <a:cs typeface="メイリオ"/>
              </a:rPr>
              <a:t>1</a:t>
            </a:r>
            <a:r>
              <a:rPr lang="en-US" altLang="ja-JP" sz="2800" dirty="0" smtClean="0">
                <a:latin typeface="メイリオ"/>
                <a:ea typeface="メイリオ"/>
                <a:cs typeface="メイリオ"/>
              </a:rPr>
              <a:t>736</a:t>
            </a:r>
            <a:r>
              <a:rPr lang="ja-JP" altLang="en-US" sz="2800" dirty="0" smtClean="0">
                <a:latin typeface="メイリオ"/>
                <a:ea typeface="メイリオ"/>
                <a:cs typeface="メイリオ"/>
              </a:rPr>
              <a:t>人</a:t>
            </a:r>
            <a:endParaRPr lang="en-US" altLang="ja-JP" sz="2800" dirty="0" smtClean="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fontScale="90000"/>
          </a:bodyPr>
          <a:lstStyle/>
          <a:p>
            <a:pPr algn="just"/>
            <a:r>
              <a:rPr lang="en-US" altLang="ja-JP" dirty="0" smtClean="0">
                <a:solidFill>
                  <a:schemeClr val="accent2"/>
                </a:solidFill>
                <a:latin typeface="メイリオ"/>
                <a:ea typeface="メイリオ"/>
                <a:cs typeface="メイリオ"/>
              </a:rPr>
              <a:t>  </a:t>
            </a:r>
            <a:r>
              <a:rPr lang="ja-JP" altLang="en-US" dirty="0" smtClean="0">
                <a:solidFill>
                  <a:srgbClr val="4F81BD"/>
                </a:solidFill>
                <a:latin typeface="メイリオ"/>
                <a:ea typeface="メイリオ"/>
                <a:cs typeface="メイリオ"/>
              </a:rPr>
              <a:t>歩きスマホ実態調査</a:t>
            </a:r>
            <a:r>
              <a:rPr lang="en-US" altLang="ja-JP" dirty="0" smtClean="0">
                <a:solidFill>
                  <a:srgbClr val="4F81BD"/>
                </a:solidFill>
                <a:latin typeface="メイリオ"/>
                <a:ea typeface="メイリオ"/>
                <a:cs typeface="メイリオ"/>
              </a:rPr>
              <a:t> </a:t>
            </a:r>
            <a:r>
              <a:rPr lang="en-US" altLang="ja-JP" dirty="0" smtClean="0">
                <a:latin typeface="メイリオ"/>
                <a:ea typeface="メイリオ"/>
                <a:cs typeface="メイリオ"/>
              </a:rPr>
              <a:t>Ⅱ−Ⅰ</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9" name="図 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25</a:t>
            </a:fld>
            <a:endParaRPr kumimoji="1" lang="ja-JP" altLang="en-US"/>
          </a:p>
        </p:txBody>
      </p:sp>
    </p:spTree>
    <p:extLst>
      <p:ext uri="{BB962C8B-B14F-4D97-AF65-F5344CB8AC3E}">
        <p14:creationId xmlns:p14="http://schemas.microsoft.com/office/powerpoint/2010/main" val="1520209064"/>
      </p:ext>
    </p:extLst>
  </p:cSld>
  <p:clrMapOvr>
    <a:masterClrMapping/>
  </p:clrMapOvr>
  <mc:AlternateContent xmlns:mc="http://schemas.openxmlformats.org/markup-compatibility/2006">
    <mc:Choice xmlns:p14="http://schemas.microsoft.com/office/powerpoint/2010/main" Requires="p14">
      <p:transition spd="slow" p14:dur="2000" advTm="9049"/>
    </mc:Choice>
    <mc:Fallback>
      <p:transition spd="slow" advTm="904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0"/>
            <a:ext cx="6937200" cy="1164049"/>
          </a:xfrm>
          <a:noFill/>
        </p:spPr>
        <p:txBody>
          <a:bodyPr>
            <a:normAutofit fontScale="90000"/>
          </a:bodyPr>
          <a:lstStyle/>
          <a:p>
            <a:pPr algn="just"/>
            <a:r>
              <a:rPr lang="en-US" altLang="ja-JP" dirty="0" smtClean="0">
                <a:solidFill>
                  <a:schemeClr val="accent2"/>
                </a:solidFill>
                <a:latin typeface="メイリオ"/>
                <a:ea typeface="メイリオ"/>
                <a:cs typeface="メイリオ"/>
              </a:rPr>
              <a:t>  </a:t>
            </a:r>
            <a:r>
              <a:rPr lang="ja-JP" altLang="en-US" dirty="0" smtClean="0">
                <a:solidFill>
                  <a:srgbClr val="4F81BD"/>
                </a:solidFill>
                <a:latin typeface="メイリオ"/>
                <a:ea typeface="メイリオ"/>
                <a:cs typeface="メイリオ"/>
              </a:rPr>
              <a:t>歩きスマホ実態調査</a:t>
            </a:r>
            <a:r>
              <a:rPr lang="en-US" altLang="ja-JP" dirty="0" smtClean="0">
                <a:solidFill>
                  <a:srgbClr val="4F81BD"/>
                </a:solidFill>
                <a:latin typeface="メイリオ"/>
                <a:ea typeface="メイリオ"/>
                <a:cs typeface="メイリオ"/>
              </a:rPr>
              <a:t> </a:t>
            </a:r>
            <a:r>
              <a:rPr lang="en-US" altLang="ja-JP" dirty="0" smtClean="0">
                <a:latin typeface="メイリオ"/>
                <a:ea typeface="メイリオ"/>
                <a:cs typeface="メイリオ"/>
              </a:rPr>
              <a:t>Ⅱ−Ⅰ</a:t>
            </a:r>
            <a:endParaRPr kumimoji="1" lang="ja-JP" altLang="en-US"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9" name="図 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3" name="円/楕円 2"/>
          <p:cNvSpPr>
            <a:spLocks noChangeAspect="1"/>
          </p:cNvSpPr>
          <p:nvPr/>
        </p:nvSpPr>
        <p:spPr>
          <a:xfrm>
            <a:off x="1007545" y="1624852"/>
            <a:ext cx="2948349" cy="2948349"/>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円/楕円 11"/>
          <p:cNvSpPr>
            <a:spLocks noChangeAspect="1"/>
          </p:cNvSpPr>
          <p:nvPr/>
        </p:nvSpPr>
        <p:spPr>
          <a:xfrm>
            <a:off x="5353547" y="2048209"/>
            <a:ext cx="2172924" cy="2172924"/>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4142959" y="2524030"/>
            <a:ext cx="1210588" cy="1323439"/>
          </a:xfrm>
          <a:prstGeom prst="rect">
            <a:avLst/>
          </a:prstGeom>
          <a:noFill/>
        </p:spPr>
        <p:txBody>
          <a:bodyPr wrap="none" rtlCol="0">
            <a:spAutoFit/>
          </a:bodyPr>
          <a:lstStyle/>
          <a:p>
            <a:r>
              <a:rPr kumimoji="1" lang="ja-JP" altLang="en-US" sz="8000" dirty="0" smtClean="0">
                <a:latin typeface="メイリオ"/>
                <a:ea typeface="メイリオ"/>
                <a:cs typeface="メイリオ"/>
              </a:rPr>
              <a:t>＞</a:t>
            </a:r>
            <a:endParaRPr kumimoji="1" lang="ja-JP" altLang="en-US" sz="8000" dirty="0">
              <a:latin typeface="メイリオ"/>
              <a:ea typeface="メイリオ"/>
              <a:cs typeface="メイリオ"/>
            </a:endParaRPr>
          </a:p>
        </p:txBody>
      </p:sp>
      <p:sp>
        <p:nvSpPr>
          <p:cNvPr id="5" name="テキスト ボックス 4"/>
          <p:cNvSpPr txBox="1"/>
          <p:nvPr/>
        </p:nvSpPr>
        <p:spPr>
          <a:xfrm>
            <a:off x="1602753" y="4666070"/>
            <a:ext cx="6335438" cy="1538883"/>
          </a:xfrm>
          <a:prstGeom prst="rect">
            <a:avLst/>
          </a:prstGeom>
          <a:noFill/>
        </p:spPr>
        <p:txBody>
          <a:bodyPr wrap="none" rtlCol="0">
            <a:spAutoFit/>
          </a:bodyPr>
          <a:lstStyle/>
          <a:p>
            <a:r>
              <a:rPr kumimoji="1" lang="ja-JP" altLang="en-US" sz="4000" dirty="0" smtClean="0">
                <a:solidFill>
                  <a:schemeClr val="accent2"/>
                </a:solidFill>
              </a:rPr>
              <a:t>女性</a:t>
            </a:r>
            <a:r>
              <a:rPr kumimoji="1" lang="ja-JP" altLang="en-US" sz="3200" dirty="0" smtClean="0"/>
              <a:t>の歩きスマホをする割合は、</a:t>
            </a:r>
            <a:endParaRPr kumimoji="1" lang="en-US" altLang="ja-JP" sz="3200" dirty="0" smtClean="0"/>
          </a:p>
          <a:p>
            <a:r>
              <a:rPr kumimoji="1" lang="ja-JP" altLang="en-US" sz="4000" dirty="0" smtClean="0">
                <a:solidFill>
                  <a:schemeClr val="accent1"/>
                </a:solidFill>
              </a:rPr>
              <a:t>男性</a:t>
            </a:r>
            <a:r>
              <a:rPr kumimoji="1" lang="ja-JP" altLang="en-US" sz="3200" dirty="0" smtClean="0"/>
              <a:t>の</a:t>
            </a:r>
            <a:r>
              <a:rPr kumimoji="1" lang="en-US" altLang="ja-JP" sz="3200" dirty="0" smtClean="0"/>
              <a:t> </a:t>
            </a:r>
            <a:r>
              <a:rPr lang="ja-JP" altLang="en-US" sz="5400" b="1" dirty="0" smtClean="0">
                <a:solidFill>
                  <a:schemeClr val="accent2">
                    <a:lumMod val="75000"/>
                  </a:schemeClr>
                </a:solidFill>
              </a:rPr>
              <a:t>約２倍！！</a:t>
            </a:r>
            <a:endParaRPr lang="en-US" altLang="ja-JP" sz="5400" b="1" dirty="0" smtClean="0">
              <a:solidFill>
                <a:schemeClr val="accent2">
                  <a:lumMod val="75000"/>
                </a:schemeClr>
              </a:solidFill>
            </a:endParaRPr>
          </a:p>
        </p:txBody>
      </p:sp>
      <p:sp>
        <p:nvSpPr>
          <p:cNvPr id="10" name="テキスト ボックス 9"/>
          <p:cNvSpPr txBox="1"/>
          <p:nvPr/>
        </p:nvSpPr>
        <p:spPr>
          <a:xfrm>
            <a:off x="1484058" y="2154775"/>
            <a:ext cx="2013742" cy="1200329"/>
          </a:xfrm>
          <a:prstGeom prst="rect">
            <a:avLst/>
          </a:prstGeom>
          <a:noFill/>
        </p:spPr>
        <p:txBody>
          <a:bodyPr wrap="none" rtlCol="0">
            <a:spAutoFit/>
          </a:bodyPr>
          <a:lstStyle/>
          <a:p>
            <a:r>
              <a:rPr lang="en-US" altLang="ja-JP" sz="7200" dirty="0">
                <a:solidFill>
                  <a:schemeClr val="bg1"/>
                </a:solidFill>
              </a:rPr>
              <a:t>5</a:t>
            </a:r>
            <a:r>
              <a:rPr kumimoji="1" lang="en-US" altLang="ja-JP" sz="7200" dirty="0" smtClean="0">
                <a:solidFill>
                  <a:schemeClr val="bg1"/>
                </a:solidFill>
              </a:rPr>
              <a:t>.8%</a:t>
            </a:r>
            <a:endParaRPr kumimoji="1" lang="ja-JP" altLang="en-US" sz="7200" dirty="0">
              <a:solidFill>
                <a:schemeClr val="bg1"/>
              </a:solidFill>
            </a:endParaRPr>
          </a:p>
        </p:txBody>
      </p:sp>
      <p:sp>
        <p:nvSpPr>
          <p:cNvPr id="17" name="テキスト ボックス 16"/>
          <p:cNvSpPr txBox="1"/>
          <p:nvPr/>
        </p:nvSpPr>
        <p:spPr>
          <a:xfrm>
            <a:off x="5867083" y="2296940"/>
            <a:ext cx="1200820" cy="707886"/>
          </a:xfrm>
          <a:prstGeom prst="rect">
            <a:avLst/>
          </a:prstGeom>
          <a:noFill/>
        </p:spPr>
        <p:txBody>
          <a:bodyPr wrap="none" rtlCol="0">
            <a:spAutoFit/>
          </a:bodyPr>
          <a:lstStyle/>
          <a:p>
            <a:r>
              <a:rPr lang="en-US" altLang="ja-JP" sz="4000" dirty="0" smtClean="0">
                <a:solidFill>
                  <a:schemeClr val="bg1"/>
                </a:solidFill>
              </a:rPr>
              <a:t>3</a:t>
            </a:r>
            <a:r>
              <a:rPr kumimoji="1" lang="en-US" altLang="ja-JP" sz="4000" dirty="0" smtClean="0">
                <a:solidFill>
                  <a:schemeClr val="bg1"/>
                </a:solidFill>
              </a:rPr>
              <a:t>.0%</a:t>
            </a:r>
            <a:endParaRPr kumimoji="1" lang="ja-JP" altLang="en-US" sz="4000" dirty="0">
              <a:solidFill>
                <a:schemeClr val="bg1"/>
              </a:solidFill>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26</a:t>
            </a:fld>
            <a:endParaRPr kumimoji="1" lang="ja-JP" altLang="en-US"/>
          </a:p>
        </p:txBody>
      </p:sp>
      <p:sp>
        <p:nvSpPr>
          <p:cNvPr id="8" name="テキスト ボックス 7"/>
          <p:cNvSpPr txBox="1"/>
          <p:nvPr/>
        </p:nvSpPr>
        <p:spPr>
          <a:xfrm>
            <a:off x="1484058" y="3340551"/>
            <a:ext cx="2050712" cy="646331"/>
          </a:xfrm>
          <a:prstGeom prst="rect">
            <a:avLst/>
          </a:prstGeom>
          <a:noFill/>
        </p:spPr>
        <p:txBody>
          <a:bodyPr wrap="none" rtlCol="0">
            <a:spAutoFit/>
          </a:bodyPr>
          <a:lstStyle/>
          <a:p>
            <a:r>
              <a:rPr kumimoji="1" lang="ja-JP" altLang="en-US" dirty="0" smtClean="0"/>
              <a:t>女性総人数：</a:t>
            </a:r>
            <a:r>
              <a:rPr kumimoji="1" lang="en-US" altLang="ja-JP" dirty="0" smtClean="0"/>
              <a:t>586</a:t>
            </a:r>
          </a:p>
          <a:p>
            <a:r>
              <a:rPr lang="ja-JP" altLang="en-US" dirty="0" smtClean="0"/>
              <a:t>歩きスマホ人数：</a:t>
            </a:r>
            <a:r>
              <a:rPr lang="en-US" altLang="ja-JP" dirty="0" smtClean="0"/>
              <a:t>34</a:t>
            </a:r>
            <a:endParaRPr kumimoji="1" lang="en-US" altLang="ja-JP" dirty="0" smtClean="0"/>
          </a:p>
        </p:txBody>
      </p:sp>
      <p:sp>
        <p:nvSpPr>
          <p:cNvPr id="11" name="テキスト ボックス 10"/>
          <p:cNvSpPr txBox="1"/>
          <p:nvPr/>
        </p:nvSpPr>
        <p:spPr>
          <a:xfrm>
            <a:off x="5436144" y="3031938"/>
            <a:ext cx="2049134" cy="646331"/>
          </a:xfrm>
          <a:prstGeom prst="rect">
            <a:avLst/>
          </a:prstGeom>
          <a:noFill/>
        </p:spPr>
        <p:txBody>
          <a:bodyPr wrap="none" rtlCol="0">
            <a:spAutoFit/>
          </a:bodyPr>
          <a:lstStyle/>
          <a:p>
            <a:r>
              <a:rPr kumimoji="1" lang="ja-JP" altLang="en-US" dirty="0" smtClean="0"/>
              <a:t>男性総人数：</a:t>
            </a:r>
            <a:r>
              <a:rPr kumimoji="1" lang="en-US" altLang="ja-JP" dirty="0" smtClean="0"/>
              <a:t>1056</a:t>
            </a:r>
          </a:p>
          <a:p>
            <a:r>
              <a:rPr lang="ja-JP" altLang="en-US" dirty="0" smtClean="0"/>
              <a:t>歩きスマホ人数</a:t>
            </a:r>
            <a:r>
              <a:rPr kumimoji="1" lang="ja-JP" altLang="en-US" dirty="0" smtClean="0"/>
              <a:t>：</a:t>
            </a:r>
            <a:r>
              <a:rPr lang="ja-JP" altLang="ja-JP" dirty="0" smtClean="0"/>
              <a:t>3</a:t>
            </a:r>
            <a:r>
              <a:rPr lang="en-US" altLang="ja-JP" dirty="0" smtClean="0"/>
              <a:t>2</a:t>
            </a:r>
            <a:endParaRPr kumimoji="1" lang="ja-JP" altLang="en-US" dirty="0"/>
          </a:p>
        </p:txBody>
      </p:sp>
    </p:spTree>
    <p:extLst>
      <p:ext uri="{BB962C8B-B14F-4D97-AF65-F5344CB8AC3E}">
        <p14:creationId xmlns:p14="http://schemas.microsoft.com/office/powerpoint/2010/main" val="737759446"/>
      </p:ext>
    </p:extLst>
  </p:cSld>
  <p:clrMapOvr>
    <a:masterClrMapping/>
  </p:clrMapOvr>
  <mc:AlternateContent xmlns:mc="http://schemas.openxmlformats.org/markup-compatibility/2006">
    <mc:Choice xmlns:p14="http://schemas.microsoft.com/office/powerpoint/2010/main" Requires="p14">
      <p:transition spd="slow" p14:dur="2000" advTm="10909"/>
    </mc:Choice>
    <mc:Fallback>
      <p:transition spd="slow" advTm="10909"/>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486871" y="1795905"/>
            <a:ext cx="8587981" cy="4459212"/>
          </a:xfrm>
        </p:spPr>
        <p:txBody>
          <a:bodyPr>
            <a:normAutofit/>
          </a:bodyPr>
          <a:lstStyle/>
          <a:p>
            <a:pPr marL="0" indent="0" algn="just">
              <a:buNone/>
            </a:pPr>
            <a:r>
              <a:rPr lang="ja-JP" altLang="en-US" sz="2800" dirty="0" smtClean="0">
                <a:solidFill>
                  <a:schemeClr val="tx1">
                    <a:lumMod val="65000"/>
                    <a:lumOff val="35000"/>
                  </a:schemeClr>
                </a:solidFill>
                <a:latin typeface="メイリオ"/>
                <a:ea typeface="メイリオ"/>
                <a:cs typeface="メイリオ"/>
              </a:rPr>
              <a:t>場所：</a:t>
            </a:r>
            <a:r>
              <a:rPr lang="ja-JP" altLang="en-US" sz="2800" dirty="0" smtClean="0">
                <a:solidFill>
                  <a:srgbClr val="000000"/>
                </a:solidFill>
                <a:latin typeface="メイリオ"/>
                <a:ea typeface="メイリオ"/>
                <a:cs typeface="メイリオ"/>
              </a:rPr>
              <a:t>石の広場、１</a:t>
            </a:r>
            <a:r>
              <a:rPr lang="en-US" altLang="ja-JP" sz="2800" dirty="0" smtClean="0">
                <a:solidFill>
                  <a:srgbClr val="000000"/>
                </a:solidFill>
                <a:latin typeface="メイリオ"/>
                <a:ea typeface="メイリオ"/>
                <a:cs typeface="メイリオ"/>
              </a:rPr>
              <a:t>〜</a:t>
            </a:r>
            <a:r>
              <a:rPr lang="ja-JP" altLang="en-US" sz="2800" dirty="0" smtClean="0">
                <a:solidFill>
                  <a:srgbClr val="000000"/>
                </a:solidFill>
                <a:latin typeface="メイリオ"/>
                <a:ea typeface="メイリオ"/>
                <a:cs typeface="メイリオ"/>
              </a:rPr>
              <a:t>３学周辺</a:t>
            </a:r>
            <a:endParaRPr lang="en-US" altLang="ja-JP" sz="2800" dirty="0" smtClean="0">
              <a:solidFill>
                <a:srgbClr val="000000"/>
              </a:solidFill>
              <a:latin typeface="メイリオ"/>
              <a:ea typeface="メイリオ"/>
              <a:cs typeface="メイリオ"/>
            </a:endParaRPr>
          </a:p>
          <a:p>
            <a:pPr marL="0" indent="0" algn="just">
              <a:buNone/>
            </a:pPr>
            <a:endParaRPr lang="en-US" altLang="ja-JP" sz="2800" dirty="0">
              <a:latin typeface="メイリオ"/>
              <a:ea typeface="メイリオ"/>
              <a:cs typeface="メイリオ"/>
            </a:endParaRPr>
          </a:p>
          <a:p>
            <a:pPr marL="0" indent="0" algn="just">
              <a:buNone/>
            </a:pPr>
            <a:r>
              <a:rPr lang="ja-JP" altLang="en-US" sz="2800" dirty="0" smtClean="0">
                <a:solidFill>
                  <a:schemeClr val="tx1">
                    <a:lumMod val="65000"/>
                    <a:lumOff val="35000"/>
                  </a:schemeClr>
                </a:solidFill>
                <a:latin typeface="メイリオ"/>
                <a:ea typeface="メイリオ"/>
                <a:cs typeface="メイリオ"/>
              </a:rPr>
              <a:t>日時：</a:t>
            </a:r>
            <a:r>
              <a:rPr lang="en-US" altLang="ja-JP" sz="2800" dirty="0" smtClean="0">
                <a:latin typeface="メイリオ"/>
                <a:ea typeface="メイリオ"/>
                <a:cs typeface="メイリオ"/>
              </a:rPr>
              <a:t>2014 / 5 / 13 (</a:t>
            </a:r>
            <a:r>
              <a:rPr lang="ja-JP" altLang="en-US" sz="2800" dirty="0" smtClean="0">
                <a:latin typeface="メイリオ"/>
                <a:ea typeface="メイリオ"/>
                <a:cs typeface="メイリオ"/>
              </a:rPr>
              <a:t>火</a:t>
            </a:r>
            <a:r>
              <a:rPr lang="en-US" altLang="ja-JP" sz="2800" dirty="0" smtClean="0">
                <a:latin typeface="メイリオ"/>
                <a:ea typeface="メイリオ"/>
                <a:cs typeface="メイリオ"/>
              </a:rPr>
              <a:t>)</a:t>
            </a:r>
          </a:p>
          <a:p>
            <a:pPr marL="0" indent="0" algn="just">
              <a:buNone/>
            </a:pPr>
            <a:r>
              <a:rPr lang="en-US" altLang="ja-JP" sz="2800" dirty="0">
                <a:latin typeface="メイリオ"/>
                <a:ea typeface="メイリオ"/>
                <a:cs typeface="メイリオ"/>
              </a:rPr>
              <a:t>	</a:t>
            </a:r>
            <a:r>
              <a:rPr lang="en-US" altLang="ja-JP" sz="2800" dirty="0" smtClean="0">
                <a:latin typeface="メイリオ"/>
                <a:ea typeface="メイリオ"/>
                <a:cs typeface="メイリオ"/>
              </a:rPr>
              <a:t>						</a:t>
            </a:r>
            <a:r>
              <a:rPr lang="ja-JP" altLang="en-US" sz="2800" dirty="0" smtClean="0">
                <a:latin typeface="メイリオ"/>
                <a:ea typeface="メイリオ"/>
                <a:cs typeface="メイリオ"/>
              </a:rPr>
              <a:t>　</a:t>
            </a:r>
            <a:r>
              <a:rPr lang="en-US" altLang="ja-JP" sz="2800" dirty="0" smtClean="0">
                <a:latin typeface="メイリオ"/>
                <a:ea typeface="メイリオ"/>
                <a:cs typeface="メイリオ"/>
              </a:rPr>
              <a:t>  11</a:t>
            </a:r>
            <a:r>
              <a:rPr lang="ja-JP" altLang="en-US" sz="2800" dirty="0" smtClean="0">
                <a:latin typeface="メイリオ"/>
                <a:ea typeface="メイリオ"/>
                <a:cs typeface="メイリオ"/>
              </a:rPr>
              <a:t>：</a:t>
            </a:r>
            <a:r>
              <a:rPr lang="en-US" altLang="ja-JP" sz="2800" dirty="0" smtClean="0">
                <a:latin typeface="メイリオ"/>
                <a:ea typeface="メイリオ"/>
                <a:cs typeface="メイリオ"/>
              </a:rPr>
              <a:t>25〜12</a:t>
            </a:r>
            <a:r>
              <a:rPr lang="ja-JP" altLang="en-US" sz="2800" dirty="0" smtClean="0">
                <a:latin typeface="メイリオ"/>
                <a:ea typeface="メイリオ"/>
                <a:cs typeface="メイリオ"/>
              </a:rPr>
              <a:t>：</a:t>
            </a:r>
            <a:r>
              <a:rPr lang="en-US" altLang="ja-JP" sz="2800" dirty="0" smtClean="0">
                <a:latin typeface="メイリオ"/>
                <a:ea typeface="メイリオ"/>
                <a:cs typeface="メイリオ"/>
              </a:rPr>
              <a:t>00</a:t>
            </a:r>
            <a:endParaRPr lang="en-US" altLang="ja-JP" sz="1600" dirty="0" smtClean="0">
              <a:latin typeface="メイリオ"/>
              <a:ea typeface="メイリオ"/>
              <a:cs typeface="メイリオ"/>
            </a:endParaRPr>
          </a:p>
          <a:p>
            <a:pPr marL="0" indent="0" algn="just">
              <a:buNone/>
            </a:pPr>
            <a:r>
              <a:rPr lang="en-US" altLang="ja-JP" sz="2800" dirty="0" smtClean="0">
                <a:latin typeface="メイリオ"/>
                <a:ea typeface="メイリオ"/>
                <a:cs typeface="メイリオ"/>
              </a:rPr>
              <a:t>		</a:t>
            </a:r>
          </a:p>
          <a:p>
            <a:pPr marL="0" indent="0" algn="just">
              <a:buNone/>
            </a:pPr>
            <a:r>
              <a:rPr lang="ja-JP" altLang="en-US" sz="2800" dirty="0" smtClean="0">
                <a:solidFill>
                  <a:srgbClr val="595959"/>
                </a:solidFill>
                <a:latin typeface="メイリオ"/>
                <a:ea typeface="メイリオ"/>
                <a:cs typeface="メイリオ"/>
              </a:rPr>
              <a:t>目的：</a:t>
            </a:r>
            <a:r>
              <a:rPr lang="ja-JP" altLang="en-US" sz="2800" dirty="0" smtClean="0">
                <a:latin typeface="メイリオ"/>
                <a:ea typeface="メイリオ"/>
                <a:cs typeface="メイリオ"/>
              </a:rPr>
              <a:t>後に行う</a:t>
            </a:r>
            <a:r>
              <a:rPr lang="en-US" altLang="ja-JP" sz="2800" dirty="0" smtClean="0">
                <a:latin typeface="メイリオ"/>
                <a:ea typeface="メイリオ"/>
                <a:cs typeface="メイリオ"/>
              </a:rPr>
              <a:t>Seeing Eye People</a:t>
            </a:r>
            <a:r>
              <a:rPr lang="ja-JP" altLang="en-US" sz="2800" dirty="0" smtClean="0">
                <a:latin typeface="メイリオ"/>
                <a:ea typeface="メイリオ"/>
                <a:cs typeface="メイリオ"/>
              </a:rPr>
              <a:t>の予行練習</a:t>
            </a:r>
            <a:endParaRPr lang="en-US" altLang="ja-JP" sz="2800" dirty="0" smtClean="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chemeClr val="tx1">
                    <a:lumMod val="65000"/>
                    <a:lumOff val="35000"/>
                  </a:schemeClr>
                </a:solidFill>
                <a:latin typeface="メイリオ"/>
                <a:ea typeface="メイリオ"/>
                <a:cs typeface="メイリオ"/>
              </a:rPr>
              <a:t>協力人数：</a:t>
            </a:r>
            <a:r>
              <a:rPr lang="en-US" altLang="ja-JP" sz="2800" dirty="0" smtClean="0">
                <a:latin typeface="メイリオ"/>
                <a:ea typeface="メイリオ"/>
                <a:cs typeface="メイリオ"/>
              </a:rPr>
              <a:t>7</a:t>
            </a:r>
            <a:r>
              <a:rPr lang="ja-JP" altLang="en-US" sz="2800" dirty="0" smtClean="0">
                <a:latin typeface="メイリオ"/>
                <a:ea typeface="メイリオ"/>
                <a:cs typeface="メイリオ"/>
              </a:rPr>
              <a:t>人（班員：</a:t>
            </a:r>
            <a:r>
              <a:rPr lang="en-US" altLang="ja-JP" sz="2800" dirty="0" smtClean="0">
                <a:latin typeface="メイリオ"/>
                <a:ea typeface="メイリオ"/>
                <a:cs typeface="メイリオ"/>
              </a:rPr>
              <a:t>7</a:t>
            </a:r>
            <a:r>
              <a:rPr lang="ja-JP" altLang="en-US" sz="2800" dirty="0" smtClean="0">
                <a:latin typeface="メイリオ"/>
                <a:ea typeface="メイリオ"/>
                <a:cs typeface="メイリオ"/>
              </a:rPr>
              <a:t>人、協力者：</a:t>
            </a:r>
            <a:r>
              <a:rPr lang="en-US" altLang="ja-JP" sz="2800" dirty="0" smtClean="0">
                <a:latin typeface="メイリオ"/>
                <a:ea typeface="メイリオ"/>
                <a:cs typeface="メイリオ"/>
              </a:rPr>
              <a:t>7</a:t>
            </a:r>
            <a:r>
              <a:rPr lang="ja-JP" altLang="en-US" sz="2800" dirty="0" smtClean="0">
                <a:latin typeface="メイリオ"/>
                <a:ea typeface="メイリオ"/>
                <a:cs typeface="メイリオ"/>
              </a:rPr>
              <a:t>人）</a:t>
            </a:r>
            <a:endParaRPr lang="en-US" altLang="ja-JP" sz="28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1"/>
                </a:solidFill>
                <a:latin typeface="メイリオ"/>
                <a:ea typeface="メイリオ"/>
                <a:cs typeface="メイリオ"/>
              </a:rPr>
              <a:t>プレパフォーマンス調査</a:t>
            </a:r>
            <a:endParaRPr kumimoji="1" lang="ja-JP" altLang="en-US" dirty="0">
              <a:solidFill>
                <a:schemeClr val="accent1"/>
              </a:solidFill>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9" name="図 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27</a:t>
            </a:fld>
            <a:endParaRPr kumimoji="1" lang="ja-JP" altLang="en-US"/>
          </a:p>
        </p:txBody>
      </p:sp>
    </p:spTree>
    <p:extLst>
      <p:ext uri="{BB962C8B-B14F-4D97-AF65-F5344CB8AC3E}">
        <p14:creationId xmlns:p14="http://schemas.microsoft.com/office/powerpoint/2010/main" val="1055354411"/>
      </p:ext>
    </p:extLst>
  </p:cSld>
  <p:clrMapOvr>
    <a:masterClrMapping/>
  </p:clrMapOvr>
  <mc:AlternateContent xmlns:mc="http://schemas.openxmlformats.org/markup-compatibility/2006">
    <mc:Choice xmlns:p14="http://schemas.microsoft.com/office/powerpoint/2010/main" Requires="p14">
      <p:transition spd="slow" p14:dur="2000" advTm="13859"/>
    </mc:Choice>
    <mc:Fallback>
      <p:transition spd="slow" advTm="1385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 3" descr="IMGP5134.JP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p:blipFill>
        <p:spPr>
          <a:xfrm>
            <a:off x="-756592" y="0"/>
            <a:ext cx="9899005" cy="6858000"/>
          </a:xfrm>
          <a:prstGeom prst="rect">
            <a:avLst/>
          </a:prstGeom>
        </p:spPr>
      </p:pic>
      <p:grpSp>
        <p:nvGrpSpPr>
          <p:cNvPr id="3" name="グループ化 8"/>
          <p:cNvGrpSpPr/>
          <p:nvPr/>
        </p:nvGrpSpPr>
        <p:grpSpPr>
          <a:xfrm>
            <a:off x="0" y="341851"/>
            <a:ext cx="3552949" cy="1997578"/>
            <a:chOff x="179512" y="548680"/>
            <a:chExt cx="3435242" cy="1944216"/>
          </a:xfrm>
        </p:grpSpPr>
        <p:sp>
          <p:nvSpPr>
            <p:cNvPr id="4" name="円形吹き出し 3"/>
            <p:cNvSpPr/>
            <p:nvPr/>
          </p:nvSpPr>
          <p:spPr>
            <a:xfrm>
              <a:off x="179512" y="548680"/>
              <a:ext cx="3168352" cy="1944216"/>
            </a:xfrm>
            <a:prstGeom prst="wedgeEllipseCallou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66298" y="1024870"/>
              <a:ext cx="3248456" cy="969496"/>
            </a:xfrm>
            <a:prstGeom prst="rect">
              <a:avLst/>
            </a:prstGeom>
            <a:noFill/>
            <a:ln>
              <a:noFill/>
            </a:ln>
          </p:spPr>
          <p:txBody>
            <a:bodyPr wrap="square" rtlCol="0">
              <a:spAutoFit/>
            </a:bodyPr>
            <a:lstStyle/>
            <a:p>
              <a:r>
                <a:rPr kumimoji="1" lang="ja-JP" altLang="en-US" sz="3200" dirty="0" smtClean="0">
                  <a:latin typeface="メイリオ"/>
                  <a:ea typeface="メイリオ"/>
                  <a:cs typeface="メイリオ"/>
                </a:rPr>
                <a:t>何してるんだろ</a:t>
              </a:r>
              <a:endParaRPr kumimoji="1" lang="en-US" altLang="ja-JP" sz="3200" dirty="0" smtClean="0">
                <a:latin typeface="メイリオ"/>
                <a:ea typeface="メイリオ"/>
                <a:cs typeface="メイリオ"/>
              </a:endParaRPr>
            </a:p>
            <a:p>
              <a:r>
                <a:rPr kumimoji="1" lang="ja-JP" altLang="en-US" sz="3200" dirty="0" smtClean="0">
                  <a:latin typeface="メイリオ"/>
                  <a:ea typeface="メイリオ"/>
                  <a:cs typeface="メイリオ"/>
                </a:rPr>
                <a:t>あれ・・・？</a:t>
              </a:r>
              <a:endParaRPr kumimoji="1" lang="ja-JP" altLang="en-US" sz="3200" dirty="0">
                <a:latin typeface="メイリオ"/>
                <a:ea typeface="メイリオ"/>
                <a:cs typeface="メイリオ"/>
              </a:endParaRPr>
            </a:p>
          </p:txBody>
        </p:sp>
      </p:grpSp>
      <p:grpSp>
        <p:nvGrpSpPr>
          <p:cNvPr id="6" name="グループ化 13"/>
          <p:cNvGrpSpPr/>
          <p:nvPr/>
        </p:nvGrpSpPr>
        <p:grpSpPr>
          <a:xfrm>
            <a:off x="5611418" y="260648"/>
            <a:ext cx="3168352" cy="2232248"/>
            <a:chOff x="5975648" y="260648"/>
            <a:chExt cx="3168352" cy="2232248"/>
          </a:xfrm>
        </p:grpSpPr>
        <p:sp>
          <p:nvSpPr>
            <p:cNvPr id="7" name="円形吹き出し 6"/>
            <p:cNvSpPr/>
            <p:nvPr/>
          </p:nvSpPr>
          <p:spPr>
            <a:xfrm>
              <a:off x="5975648" y="260648"/>
              <a:ext cx="3168352" cy="2232248"/>
            </a:xfrm>
            <a:prstGeom prst="wedgeEllipseCallout">
              <a:avLst/>
            </a:prstGeom>
            <a:solidFill>
              <a:schemeClr val="bg1">
                <a:alpha val="7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336749" y="1052736"/>
              <a:ext cx="2716531" cy="584776"/>
            </a:xfrm>
            <a:prstGeom prst="rect">
              <a:avLst/>
            </a:prstGeom>
            <a:noFill/>
            <a:ln>
              <a:noFill/>
            </a:ln>
          </p:spPr>
          <p:txBody>
            <a:bodyPr wrap="square" rtlCol="0">
              <a:spAutoFit/>
            </a:bodyPr>
            <a:lstStyle/>
            <a:p>
              <a:r>
                <a:rPr kumimoji="1" lang="ja-JP" altLang="en-US" sz="3200" dirty="0" smtClean="0">
                  <a:latin typeface="メイリオ"/>
                  <a:ea typeface="メイリオ"/>
                  <a:cs typeface="メイリオ"/>
                </a:rPr>
                <a:t>歩きスマホ？</a:t>
              </a:r>
              <a:endParaRPr kumimoji="1" lang="ja-JP" altLang="en-US" sz="3200" dirty="0">
                <a:latin typeface="メイリオ"/>
                <a:ea typeface="メイリオ"/>
                <a:cs typeface="メイリオ"/>
              </a:endParaRPr>
            </a:p>
          </p:txBody>
        </p:sp>
      </p:grpSp>
      <p:sp>
        <p:nvSpPr>
          <p:cNvPr id="9" name="円/楕円 8"/>
          <p:cNvSpPr/>
          <p:nvPr/>
        </p:nvSpPr>
        <p:spPr>
          <a:xfrm>
            <a:off x="1749763" y="2492896"/>
            <a:ext cx="3179453" cy="3174825"/>
          </a:xfrm>
          <a:prstGeom prst="ellipse">
            <a:avLst/>
          </a:prstGeom>
          <a:noFill/>
          <a:ln w="76200" cmpd="sng">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rgbClr val="953735"/>
              </a:solidFill>
            </a:endParaRPr>
          </a:p>
        </p:txBody>
      </p:sp>
      <p:sp>
        <p:nvSpPr>
          <p:cNvPr id="10" name="テキスト ボックス 9"/>
          <p:cNvSpPr txBox="1"/>
          <p:nvPr/>
        </p:nvSpPr>
        <p:spPr>
          <a:xfrm>
            <a:off x="3552949" y="4733062"/>
            <a:ext cx="4741202" cy="707886"/>
          </a:xfrm>
          <a:prstGeom prst="rect">
            <a:avLst/>
          </a:prstGeom>
          <a:solidFill>
            <a:schemeClr val="accent2">
              <a:lumMod val="75000"/>
            </a:schemeClr>
          </a:solidFill>
          <a:ln>
            <a:noFill/>
          </a:ln>
        </p:spPr>
        <p:txBody>
          <a:bodyPr wrap="none" rtlCol="0">
            <a:spAutoFit/>
          </a:bodyPr>
          <a:lstStyle/>
          <a:p>
            <a:r>
              <a:rPr kumimoji="1" lang="en-US" altLang="ja-JP" sz="4000" dirty="0" smtClean="0">
                <a:solidFill>
                  <a:schemeClr val="bg1"/>
                </a:solidFill>
                <a:latin typeface="メイリオ"/>
                <a:ea typeface="メイリオ"/>
                <a:cs typeface="メイリオ"/>
              </a:rPr>
              <a:t>Seeing Eye People</a:t>
            </a:r>
            <a:endParaRPr kumimoji="1" lang="ja-JP" altLang="en-US" sz="4000" dirty="0">
              <a:solidFill>
                <a:schemeClr val="bg1"/>
              </a:solidFill>
              <a:latin typeface="メイリオ"/>
              <a:ea typeface="メイリオ"/>
              <a:cs typeface="メイリオ"/>
            </a:endParaRPr>
          </a:p>
        </p:txBody>
      </p:sp>
      <p:sp>
        <p:nvSpPr>
          <p:cNvPr id="11" name="スライド番号プレースホルダー 10"/>
          <p:cNvSpPr>
            <a:spLocks noGrp="1"/>
          </p:cNvSpPr>
          <p:nvPr>
            <p:ph type="sldNum" sz="quarter" idx="12"/>
          </p:nvPr>
        </p:nvSpPr>
        <p:spPr/>
        <p:txBody>
          <a:bodyPr/>
          <a:lstStyle/>
          <a:p>
            <a:fld id="{7ED00305-8622-E94D-8A23-62C5E634FB1A}" type="slidenum">
              <a:rPr kumimoji="1" lang="ja-JP" altLang="en-US" smtClean="0"/>
              <a:t>28</a:t>
            </a:fld>
            <a:endParaRPr kumimoji="1" lang="ja-JP" altLang="en-US"/>
          </a:p>
        </p:txBody>
      </p:sp>
    </p:spTree>
    <p:extLst>
      <p:ext uri="{BB962C8B-B14F-4D97-AF65-F5344CB8AC3E}">
        <p14:creationId xmlns:p14="http://schemas.microsoft.com/office/powerpoint/2010/main" val="675954286"/>
      </p:ext>
    </p:extLst>
  </p:cSld>
  <p:clrMapOvr>
    <a:masterClrMapping/>
  </p:clrMapOvr>
  <mc:AlternateContent xmlns:mc="http://schemas.openxmlformats.org/markup-compatibility/2006">
    <mc:Choice xmlns:p14="http://schemas.microsoft.com/office/powerpoint/2010/main" Requires="p14">
      <p:transition spd="slow" p14:dur="2000" advTm="13756"/>
    </mc:Choice>
    <mc:Fallback>
      <p:transition spd="slow" advTm="1375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 3" descr="IMGP5118.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66000"/>
                    </a14:imgEffect>
                  </a14:imgLayer>
                </a14:imgProps>
              </a:ext>
            </a:extLst>
          </a:blip>
          <a:stretch>
            <a:fillRect/>
          </a:stretch>
        </p:blipFill>
        <p:spPr>
          <a:xfrm>
            <a:off x="-1190227" y="-814"/>
            <a:ext cx="10332640" cy="6843696"/>
          </a:xfrm>
          <a:prstGeom prst="rect">
            <a:avLst/>
          </a:prstGeom>
        </p:spPr>
      </p:pic>
      <p:grpSp>
        <p:nvGrpSpPr>
          <p:cNvPr id="3" name="グループ化 6"/>
          <p:cNvGrpSpPr/>
          <p:nvPr/>
        </p:nvGrpSpPr>
        <p:grpSpPr>
          <a:xfrm>
            <a:off x="1186037" y="418968"/>
            <a:ext cx="4172124" cy="1897024"/>
            <a:chOff x="1187624" y="404664"/>
            <a:chExt cx="4172124" cy="1897024"/>
          </a:xfrm>
        </p:grpSpPr>
        <p:sp>
          <p:nvSpPr>
            <p:cNvPr id="4" name="円形吹き出し 3"/>
            <p:cNvSpPr/>
            <p:nvPr/>
          </p:nvSpPr>
          <p:spPr>
            <a:xfrm>
              <a:off x="1187624" y="404664"/>
              <a:ext cx="3744416" cy="1897024"/>
            </a:xfrm>
            <a:prstGeom prst="wedgeEllipseCallou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471316" y="980728"/>
              <a:ext cx="3888432" cy="646331"/>
            </a:xfrm>
            <a:prstGeom prst="rect">
              <a:avLst/>
            </a:prstGeom>
            <a:noFill/>
          </p:spPr>
          <p:txBody>
            <a:bodyPr wrap="square" rtlCol="0">
              <a:spAutoFit/>
            </a:bodyPr>
            <a:lstStyle/>
            <a:p>
              <a:r>
                <a:rPr kumimoji="1" lang="ja-JP" altLang="en-US" sz="3600" dirty="0" smtClean="0">
                  <a:latin typeface="メイリオ"/>
                  <a:ea typeface="メイリオ"/>
                  <a:cs typeface="メイリオ"/>
                </a:rPr>
                <a:t>止められねえ！</a:t>
              </a:r>
              <a:endParaRPr kumimoji="1" lang="ja-JP" altLang="en-US" sz="3600" dirty="0">
                <a:latin typeface="メイリオ"/>
                <a:ea typeface="メイリオ"/>
                <a:cs typeface="メイリオ"/>
              </a:endParaRPr>
            </a:p>
          </p:txBody>
        </p:sp>
      </p:grpSp>
      <p:sp>
        <p:nvSpPr>
          <p:cNvPr id="6" name="スライド番号プレースホルダー 5"/>
          <p:cNvSpPr>
            <a:spLocks noGrp="1"/>
          </p:cNvSpPr>
          <p:nvPr>
            <p:ph type="sldNum" sz="quarter" idx="12"/>
          </p:nvPr>
        </p:nvSpPr>
        <p:spPr/>
        <p:txBody>
          <a:bodyPr/>
          <a:lstStyle/>
          <a:p>
            <a:fld id="{7ED00305-8622-E94D-8A23-62C5E634FB1A}" type="slidenum">
              <a:rPr kumimoji="1" lang="ja-JP" altLang="en-US" smtClean="0"/>
              <a:t>29</a:t>
            </a:fld>
            <a:endParaRPr kumimoji="1" lang="ja-JP" altLang="en-US"/>
          </a:p>
        </p:txBody>
      </p:sp>
    </p:spTree>
    <p:extLst>
      <p:ext uri="{BB962C8B-B14F-4D97-AF65-F5344CB8AC3E}">
        <p14:creationId xmlns:p14="http://schemas.microsoft.com/office/powerpoint/2010/main" val="2353439772"/>
      </p:ext>
    </p:extLst>
  </p:cSld>
  <p:clrMapOvr>
    <a:masterClrMapping/>
  </p:clrMapOvr>
  <mc:AlternateContent xmlns:mc="http://schemas.openxmlformats.org/markup-compatibility/2006">
    <mc:Choice xmlns:p14="http://schemas.microsoft.com/office/powerpoint/2010/main" Requires="p14">
      <p:transition spd="slow" p14:dur="2000" advTm="15298"/>
    </mc:Choice>
    <mc:Fallback>
      <p:transition spd="slow" advTm="1529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60122" y="1771383"/>
            <a:ext cx="1236637" cy="1938992"/>
          </a:xfrm>
          <a:prstGeom prst="rect">
            <a:avLst/>
          </a:prstGeom>
        </p:spPr>
        <p:txBody>
          <a:bodyPr wrap="none">
            <a:spAutoFit/>
          </a:bodyPr>
          <a:lstStyle/>
          <a:p>
            <a:r>
              <a:rPr lang="ja-JP" altLang="en-US" sz="12000" dirty="0" smtClean="0">
                <a:solidFill>
                  <a:schemeClr val="tx1">
                    <a:lumMod val="50000"/>
                    <a:lumOff val="50000"/>
                  </a:schemeClr>
                </a:solidFill>
              </a:rPr>
              <a:t>１</a:t>
            </a:r>
            <a:endParaRPr lang="en-US" altLang="ja-JP" sz="12000" dirty="0" smtClean="0">
              <a:solidFill>
                <a:schemeClr val="tx1">
                  <a:lumMod val="50000"/>
                  <a:lumOff val="50000"/>
                </a:schemeClr>
              </a:solidFill>
            </a:endParaRPr>
          </a:p>
        </p:txBody>
      </p:sp>
      <p:sp>
        <p:nvSpPr>
          <p:cNvPr id="10" name="正方形/長方形 9"/>
          <p:cNvSpPr/>
          <p:nvPr/>
        </p:nvSpPr>
        <p:spPr>
          <a:xfrm>
            <a:off x="1776073" y="2083122"/>
            <a:ext cx="7252693" cy="1508105"/>
          </a:xfrm>
          <a:prstGeom prst="rect">
            <a:avLst/>
          </a:prstGeom>
        </p:spPr>
        <p:txBody>
          <a:bodyPr wrap="square">
            <a:spAutoFit/>
          </a:bodyPr>
          <a:lstStyle/>
          <a:p>
            <a:r>
              <a:rPr lang="ja-JP" altLang="en-US" sz="3600" dirty="0" smtClean="0">
                <a:solidFill>
                  <a:schemeClr val="tx2">
                    <a:lumMod val="60000"/>
                    <a:lumOff val="40000"/>
                  </a:schemeClr>
                </a:solidFill>
                <a:latin typeface="メイリオ"/>
                <a:ea typeface="メイリオ"/>
                <a:cs typeface="メイリオ"/>
              </a:rPr>
              <a:t>構造的方略</a:t>
            </a:r>
            <a:endParaRPr lang="en-US" altLang="ja-JP" sz="3600" dirty="0" smtClean="0">
              <a:solidFill>
                <a:schemeClr val="tx2">
                  <a:lumMod val="60000"/>
                  <a:lumOff val="40000"/>
                </a:schemeClr>
              </a:solidFill>
              <a:latin typeface="メイリオ"/>
              <a:ea typeface="メイリオ"/>
              <a:cs typeface="メイリオ"/>
            </a:endParaRPr>
          </a:p>
          <a:p>
            <a:r>
              <a:rPr lang="ja-JP" altLang="en-US" sz="2800" dirty="0" smtClean="0">
                <a:solidFill>
                  <a:schemeClr val="tx1">
                    <a:lumMod val="50000"/>
                    <a:lumOff val="50000"/>
                  </a:schemeClr>
                </a:solidFill>
                <a:latin typeface="メイリオ"/>
                <a:ea typeface="メイリオ"/>
                <a:cs typeface="メイリオ"/>
              </a:rPr>
              <a:t>社会環境そのものを変化させることで、</a:t>
            </a:r>
            <a:endParaRPr lang="en-US" altLang="ja-JP" sz="2800" dirty="0" smtClean="0">
              <a:solidFill>
                <a:schemeClr val="tx1">
                  <a:lumMod val="50000"/>
                  <a:lumOff val="50000"/>
                </a:schemeClr>
              </a:solidFill>
              <a:latin typeface="メイリオ"/>
              <a:ea typeface="メイリオ"/>
              <a:cs typeface="メイリオ"/>
            </a:endParaRPr>
          </a:p>
          <a:p>
            <a:r>
              <a:rPr lang="ja-JP" altLang="en-US" sz="2800" dirty="0" smtClean="0">
                <a:solidFill>
                  <a:schemeClr val="tx1">
                    <a:lumMod val="50000"/>
                    <a:lumOff val="50000"/>
                  </a:schemeClr>
                </a:solidFill>
                <a:latin typeface="メイリオ"/>
                <a:ea typeface="メイリオ"/>
                <a:cs typeface="メイリオ"/>
              </a:rPr>
              <a:t>人々の行動変容を促す</a:t>
            </a:r>
            <a:endParaRPr lang="en-US" altLang="ja-JP" sz="2800" dirty="0" smtClean="0">
              <a:solidFill>
                <a:schemeClr val="tx1">
                  <a:lumMod val="50000"/>
                  <a:lumOff val="50000"/>
                </a:schemeClr>
              </a:solidFill>
              <a:latin typeface="メイリオ"/>
              <a:ea typeface="メイリオ"/>
              <a:cs typeface="メイリオ"/>
            </a:endParaRPr>
          </a:p>
        </p:txBody>
      </p:sp>
      <p:sp>
        <p:nvSpPr>
          <p:cNvPr id="12" name="テキスト ボックス 11"/>
          <p:cNvSpPr txBox="1"/>
          <p:nvPr/>
        </p:nvSpPr>
        <p:spPr>
          <a:xfrm>
            <a:off x="460122" y="3710375"/>
            <a:ext cx="1236637" cy="1938992"/>
          </a:xfrm>
          <a:prstGeom prst="rect">
            <a:avLst/>
          </a:prstGeom>
          <a:noFill/>
        </p:spPr>
        <p:txBody>
          <a:bodyPr wrap="none" rtlCol="0">
            <a:spAutoFit/>
          </a:bodyPr>
          <a:lstStyle/>
          <a:p>
            <a:r>
              <a:rPr lang="ja-JP" altLang="en-US" sz="12000" dirty="0" smtClean="0"/>
              <a:t>２</a:t>
            </a:r>
            <a:endParaRPr lang="en-US" altLang="ja-JP" sz="12000" dirty="0" smtClean="0"/>
          </a:p>
        </p:txBody>
      </p:sp>
      <p:sp>
        <p:nvSpPr>
          <p:cNvPr id="16" name="正方形/長方形 15"/>
          <p:cNvSpPr/>
          <p:nvPr/>
        </p:nvSpPr>
        <p:spPr>
          <a:xfrm>
            <a:off x="1776073" y="3991337"/>
            <a:ext cx="7552230" cy="1508105"/>
          </a:xfrm>
          <a:prstGeom prst="rect">
            <a:avLst/>
          </a:prstGeom>
        </p:spPr>
        <p:txBody>
          <a:bodyPr wrap="square">
            <a:spAutoFit/>
          </a:bodyPr>
          <a:lstStyle/>
          <a:p>
            <a:r>
              <a:rPr lang="ja-JP" altLang="en-US" sz="3600" dirty="0" smtClean="0">
                <a:solidFill>
                  <a:srgbClr val="376092"/>
                </a:solidFill>
                <a:latin typeface="メイリオ"/>
                <a:ea typeface="メイリオ"/>
                <a:cs typeface="メイリオ"/>
              </a:rPr>
              <a:t>心理的方略</a:t>
            </a:r>
            <a:endParaRPr lang="en-US" altLang="ja-JP" sz="3600" dirty="0" smtClean="0">
              <a:solidFill>
                <a:srgbClr val="376092"/>
              </a:solidFill>
              <a:latin typeface="メイリオ"/>
              <a:ea typeface="メイリオ"/>
              <a:cs typeface="メイリオ"/>
            </a:endParaRPr>
          </a:p>
          <a:p>
            <a:r>
              <a:rPr lang="ja-JP" altLang="en-US" sz="2800" dirty="0" smtClean="0">
                <a:latin typeface="メイリオ"/>
                <a:ea typeface="メイリオ"/>
                <a:cs typeface="メイリオ"/>
              </a:rPr>
              <a:t>人々の意識が自発的に変わるように訴え、</a:t>
            </a:r>
            <a:endParaRPr lang="en-US" altLang="ja-JP" sz="2800" dirty="0" smtClean="0">
              <a:latin typeface="メイリオ"/>
              <a:ea typeface="メイリオ"/>
              <a:cs typeface="メイリオ"/>
            </a:endParaRPr>
          </a:p>
          <a:p>
            <a:r>
              <a:rPr lang="ja-JP" altLang="en-US" sz="2800" dirty="0" smtClean="0">
                <a:latin typeface="メイリオ"/>
                <a:ea typeface="メイリオ"/>
                <a:cs typeface="メイリオ"/>
              </a:rPr>
              <a:t>行動変容を促す</a:t>
            </a:r>
            <a:endParaRPr lang="en-US" altLang="ja-JP" sz="2800" dirty="0" smtClean="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a:bodyPr>
          <a:lstStyle/>
          <a:p>
            <a:pPr algn="just"/>
            <a:r>
              <a:rPr lang="ja-JP" altLang="ja-JP" dirty="0" smtClean="0"/>
              <a:t>　</a:t>
            </a:r>
            <a:r>
              <a:rPr lang="ja-JP" altLang="en-US" dirty="0" smtClean="0">
                <a:solidFill>
                  <a:srgbClr val="4F81BD"/>
                </a:solidFill>
                <a:latin typeface="メイリオ"/>
                <a:ea typeface="メイリオ"/>
                <a:cs typeface="メイリオ"/>
              </a:rPr>
              <a:t>社会的ジレンマ</a:t>
            </a:r>
            <a:r>
              <a:rPr lang="ja-JP" altLang="en-US" sz="3600" dirty="0" smtClean="0">
                <a:latin typeface="メイリオ"/>
                <a:ea typeface="メイリオ"/>
                <a:cs typeface="メイリオ"/>
              </a:rPr>
              <a:t>の解決策</a:t>
            </a:r>
            <a:endParaRPr kumimoji="1" lang="ja-JP" altLang="en-US" sz="3600" dirty="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3" name="図 12"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a:t>
            </a:fld>
            <a:endParaRPr kumimoji="1" lang="ja-JP" altLang="en-US"/>
          </a:p>
        </p:txBody>
      </p:sp>
    </p:spTree>
    <p:extLst>
      <p:ext uri="{BB962C8B-B14F-4D97-AF65-F5344CB8AC3E}">
        <p14:creationId xmlns:p14="http://schemas.microsoft.com/office/powerpoint/2010/main" val="2495162999"/>
      </p:ext>
    </p:extLst>
  </p:cSld>
  <p:clrMapOvr>
    <a:masterClrMapping/>
  </p:clrMapOvr>
  <mc:AlternateContent xmlns:mc="http://schemas.openxmlformats.org/markup-compatibility/2006">
    <mc:Choice xmlns:p14="http://schemas.microsoft.com/office/powerpoint/2010/main" Requires="p14">
      <p:transition spd="slow" p14:dur="2000" advTm="35164"/>
    </mc:Choice>
    <mc:Fallback>
      <p:transition spd="slow" advTm="35164"/>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486871" y="1795905"/>
            <a:ext cx="8587981" cy="4459212"/>
          </a:xfrm>
        </p:spPr>
        <p:txBody>
          <a:bodyPr>
            <a:normAutofit/>
          </a:bodyPr>
          <a:lstStyle/>
          <a:p>
            <a:pPr marL="0" indent="0" algn="just">
              <a:buNone/>
            </a:pPr>
            <a:r>
              <a:rPr lang="ja-JP" altLang="en-US" sz="2800" dirty="0" smtClean="0">
                <a:solidFill>
                  <a:schemeClr val="accent2">
                    <a:lumMod val="75000"/>
                  </a:schemeClr>
                </a:solidFill>
                <a:latin typeface="メイリオ"/>
                <a:ea typeface="メイリオ"/>
                <a:cs typeface="メイリオ"/>
              </a:rPr>
              <a:t>見た目の工夫</a:t>
            </a:r>
            <a:endParaRPr lang="en-US" altLang="ja-JP" sz="2800" dirty="0" smtClean="0">
              <a:solidFill>
                <a:schemeClr val="accent2">
                  <a:lumMod val="75000"/>
                </a:schemeClr>
              </a:solidFill>
              <a:latin typeface="メイリオ"/>
              <a:ea typeface="メイリオ"/>
              <a:cs typeface="メイリオ"/>
            </a:endParaRPr>
          </a:p>
          <a:p>
            <a:pPr algn="just"/>
            <a:r>
              <a:rPr lang="ja-JP" altLang="en-US" sz="2800" dirty="0" smtClean="0">
                <a:latin typeface="メイリオ"/>
                <a:ea typeface="メイリオ"/>
                <a:cs typeface="メイリオ"/>
              </a:rPr>
              <a:t>わかりやすい服装</a:t>
            </a:r>
            <a:endParaRPr lang="en-US" altLang="ja-JP" sz="2800" dirty="0" smtClean="0">
              <a:latin typeface="メイリオ"/>
              <a:ea typeface="メイリオ"/>
              <a:cs typeface="メイリオ"/>
            </a:endParaRPr>
          </a:p>
          <a:p>
            <a:pPr algn="just"/>
            <a:r>
              <a:rPr lang="ja-JP" altLang="en-US" sz="2800" dirty="0" smtClean="0">
                <a:latin typeface="メイリオ"/>
                <a:ea typeface="メイリオ"/>
                <a:cs typeface="メイリオ"/>
              </a:rPr>
              <a:t>看板を持つ</a:t>
            </a:r>
            <a:endParaRPr lang="en-US" altLang="ja-JP" sz="2800" dirty="0">
              <a:latin typeface="メイリオ"/>
              <a:ea typeface="メイリオ"/>
              <a:cs typeface="メイリオ"/>
            </a:endParaRPr>
          </a:p>
          <a:p>
            <a:pPr marL="0" indent="0" algn="just">
              <a:buNone/>
            </a:pPr>
            <a:endParaRPr lang="en-US" altLang="ja-JP" sz="2800" dirty="0" smtClean="0">
              <a:latin typeface="メイリオ"/>
              <a:ea typeface="メイリオ"/>
              <a:cs typeface="メイリオ"/>
            </a:endParaRPr>
          </a:p>
          <a:p>
            <a:pPr marL="0" indent="0" algn="just">
              <a:buNone/>
            </a:pPr>
            <a:r>
              <a:rPr lang="ja-JP" altLang="en-US" sz="2800" dirty="0" smtClean="0">
                <a:solidFill>
                  <a:schemeClr val="accent1">
                    <a:lumMod val="75000"/>
                  </a:schemeClr>
                </a:solidFill>
                <a:latin typeface="メイリオ"/>
                <a:ea typeface="メイリオ"/>
                <a:cs typeface="メイリオ"/>
              </a:rPr>
              <a:t>人数構成</a:t>
            </a:r>
            <a:endParaRPr lang="en-US" altLang="ja-JP" sz="2800" dirty="0" smtClean="0">
              <a:solidFill>
                <a:schemeClr val="accent1">
                  <a:lumMod val="75000"/>
                </a:schemeClr>
              </a:solidFill>
              <a:latin typeface="メイリオ"/>
              <a:ea typeface="メイリオ"/>
              <a:cs typeface="メイリオ"/>
            </a:endParaRPr>
          </a:p>
          <a:p>
            <a:pPr algn="just"/>
            <a:r>
              <a:rPr lang="ja-JP" altLang="en-US" sz="2800" dirty="0" smtClean="0">
                <a:latin typeface="メイリオ"/>
                <a:ea typeface="メイリオ"/>
                <a:cs typeface="メイリオ"/>
              </a:rPr>
              <a:t>大規模にする</a:t>
            </a:r>
            <a:endParaRPr lang="en-US" altLang="ja-JP" sz="2400" dirty="0">
              <a:latin typeface="メイリオ"/>
              <a:ea typeface="メイリオ"/>
              <a:cs typeface="メイリオ"/>
            </a:endParaRPr>
          </a:p>
          <a:p>
            <a:pPr algn="just"/>
            <a:r>
              <a:rPr lang="ja-JP" altLang="en-US" sz="2800" dirty="0" smtClean="0">
                <a:latin typeface="メイリオ"/>
                <a:ea typeface="メイリオ"/>
                <a:cs typeface="メイリオ"/>
              </a:rPr>
              <a:t>一人で多くの人を引っ張る</a:t>
            </a:r>
            <a:endParaRPr lang="en-US" altLang="ja-JP" sz="2800" dirty="0" smtClean="0">
              <a:latin typeface="メイリオ"/>
              <a:ea typeface="メイリオ"/>
              <a:cs typeface="メイリオ"/>
            </a:endParaRPr>
          </a:p>
          <a:p>
            <a:pPr algn="just"/>
            <a:endParaRPr lang="en-US" altLang="ja-JP" sz="2800" dirty="0" smtClean="0">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7667" y="2706635"/>
            <a:ext cx="737597" cy="903402"/>
          </a:xfrm>
          <a:prstGeom prst="rect">
            <a:avLst/>
          </a:prstGeom>
        </p:spPr>
      </p:pic>
      <p:pic>
        <p:nvPicPr>
          <p:cNvPr id="9" name="図 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17667" y="2215459"/>
            <a:ext cx="576955" cy="780586"/>
          </a:xfrm>
          <a:prstGeom prst="rect">
            <a:avLst/>
          </a:prstGeom>
        </p:spPr>
      </p:pic>
      <p:pic>
        <p:nvPicPr>
          <p:cNvPr id="3" name="図 2" descr="can-stock-photo_csp889298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52754" y="2555375"/>
            <a:ext cx="926806" cy="1296426"/>
          </a:xfrm>
          <a:prstGeom prst="rect">
            <a:avLst/>
          </a:prstGeom>
          <a:solidFill>
            <a:srgbClr val="FFFF00"/>
          </a:solidFill>
        </p:spPr>
      </p:pic>
      <p:sp>
        <p:nvSpPr>
          <p:cNvPr id="25" name="正方形/長方形 24"/>
          <p:cNvSpPr/>
          <p:nvPr/>
        </p:nvSpPr>
        <p:spPr>
          <a:xfrm rot="20304179">
            <a:off x="4484872" y="2247959"/>
            <a:ext cx="914440" cy="2657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2" name="図 11"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762619">
            <a:off x="5223800" y="2189162"/>
            <a:ext cx="576955" cy="780586"/>
          </a:xfrm>
          <a:prstGeom prst="rect">
            <a:avLst/>
          </a:prstGeom>
        </p:spPr>
      </p:pic>
      <p:cxnSp>
        <p:nvCxnSpPr>
          <p:cNvPr id="5" name="直線コネクタ 4"/>
          <p:cNvCxnSpPr/>
          <p:nvPr/>
        </p:nvCxnSpPr>
        <p:spPr>
          <a:xfrm flipV="1">
            <a:off x="5608415" y="3023655"/>
            <a:ext cx="1609252" cy="215390"/>
          </a:xfrm>
          <a:prstGeom prst="line">
            <a:avLst/>
          </a:prstGeom>
          <a:ln w="38100" cmpd="sng">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pic>
        <p:nvPicPr>
          <p:cNvPr id="16" name="図 15"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30709" y="4101213"/>
            <a:ext cx="737597" cy="903402"/>
          </a:xfrm>
          <a:prstGeom prst="rect">
            <a:avLst/>
          </a:prstGeom>
        </p:spPr>
      </p:pic>
      <p:pic>
        <p:nvPicPr>
          <p:cNvPr id="17" name="図 16"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0709" y="3610037"/>
            <a:ext cx="576955" cy="780586"/>
          </a:xfrm>
          <a:prstGeom prst="rect">
            <a:avLst/>
          </a:prstGeom>
        </p:spPr>
      </p:pic>
      <p:cxnSp>
        <p:nvCxnSpPr>
          <p:cNvPr id="23" name="直線コネクタ 22"/>
          <p:cNvCxnSpPr/>
          <p:nvPr/>
        </p:nvCxnSpPr>
        <p:spPr>
          <a:xfrm>
            <a:off x="5608415" y="3296701"/>
            <a:ext cx="1055375" cy="2130187"/>
          </a:xfrm>
          <a:prstGeom prst="line">
            <a:avLst/>
          </a:prstGeom>
          <a:ln w="38100" cmpd="sng">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pic>
        <p:nvPicPr>
          <p:cNvPr id="19" name="図 18"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3790" y="5137478"/>
            <a:ext cx="737597" cy="903402"/>
          </a:xfrm>
          <a:prstGeom prst="rect">
            <a:avLst/>
          </a:prstGeom>
        </p:spPr>
      </p:pic>
      <p:pic>
        <p:nvPicPr>
          <p:cNvPr id="21" name="図 20"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3790" y="4646302"/>
            <a:ext cx="576955" cy="780586"/>
          </a:xfrm>
          <a:prstGeom prst="rect">
            <a:avLst/>
          </a:prstGeom>
        </p:spPr>
      </p:pic>
      <p:cxnSp>
        <p:nvCxnSpPr>
          <p:cNvPr id="22" name="直線コネクタ 21"/>
          <p:cNvCxnSpPr/>
          <p:nvPr/>
        </p:nvCxnSpPr>
        <p:spPr>
          <a:xfrm>
            <a:off x="5608415" y="3296701"/>
            <a:ext cx="1922294" cy="1131518"/>
          </a:xfrm>
          <a:prstGeom prst="line">
            <a:avLst/>
          </a:prstGeom>
          <a:ln w="38100" cmpd="sng">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27" name="直線コネクタ 26"/>
          <p:cNvCxnSpPr/>
          <p:nvPr/>
        </p:nvCxnSpPr>
        <p:spPr>
          <a:xfrm>
            <a:off x="4942092" y="2504398"/>
            <a:ext cx="288476" cy="734647"/>
          </a:xfrm>
          <a:prstGeom prst="line">
            <a:avLst/>
          </a:prstGeom>
          <a:ln/>
        </p:spPr>
        <p:style>
          <a:lnRef idx="3">
            <a:schemeClr val="accent2"/>
          </a:lnRef>
          <a:fillRef idx="0">
            <a:schemeClr val="accent2"/>
          </a:fillRef>
          <a:effectRef idx="2">
            <a:schemeClr val="accent2"/>
          </a:effectRef>
          <a:fontRef idx="minor">
            <a:schemeClr val="tx1"/>
          </a:fontRef>
        </p:style>
      </p:cxnSp>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1"/>
                </a:solidFill>
                <a:latin typeface="メイリオ"/>
                <a:ea typeface="メイリオ"/>
                <a:cs typeface="メイリオ"/>
              </a:rPr>
              <a:t>  </a:t>
            </a:r>
            <a:r>
              <a:rPr lang="ja-JP" altLang="en-US" dirty="0" smtClean="0">
                <a:solidFill>
                  <a:schemeClr val="accent1"/>
                </a:solidFill>
                <a:latin typeface="メイリオ"/>
                <a:ea typeface="メイリオ"/>
                <a:cs typeface="メイリオ"/>
              </a:rPr>
              <a:t>改善点</a:t>
            </a:r>
            <a:endParaRPr kumimoji="1" lang="ja-JP" altLang="en-US" dirty="0">
              <a:solidFill>
                <a:schemeClr val="accent1"/>
              </a:solidFill>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30</a:t>
            </a:fld>
            <a:endParaRPr kumimoji="1" lang="ja-JP" altLang="en-US"/>
          </a:p>
        </p:txBody>
      </p:sp>
    </p:spTree>
    <p:extLst>
      <p:ext uri="{BB962C8B-B14F-4D97-AF65-F5344CB8AC3E}">
        <p14:creationId xmlns:p14="http://schemas.microsoft.com/office/powerpoint/2010/main" val="2922067596"/>
      </p:ext>
    </p:extLst>
  </p:cSld>
  <p:clrMapOvr>
    <a:masterClrMapping/>
  </p:clrMapOvr>
  <mc:AlternateContent xmlns:mc="http://schemas.openxmlformats.org/markup-compatibility/2006">
    <mc:Choice xmlns:p14="http://schemas.microsoft.com/office/powerpoint/2010/main" Requires="p14">
      <p:transition spd="slow" p14:dur="2000" advTm="22742"/>
    </mc:Choice>
    <mc:Fallback>
      <p:transition spd="slow" advTm="22742"/>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60482" y="4964960"/>
            <a:ext cx="9021451" cy="1135759"/>
          </a:xfrm>
        </p:spPr>
        <p:txBody>
          <a:bodyPr>
            <a:normAutofit lnSpcReduction="10000"/>
          </a:bodyPr>
          <a:lstStyle/>
          <a:p>
            <a:pPr marL="0" indent="0" algn="just">
              <a:buNone/>
            </a:pPr>
            <a:r>
              <a:rPr lang="ja-JP" altLang="en-US" dirty="0">
                <a:latin typeface="メイリオ"/>
                <a:ea typeface="メイリオ"/>
                <a:cs typeface="メイリオ"/>
              </a:rPr>
              <a:t>歩きスマホをする人</a:t>
            </a:r>
            <a:r>
              <a:rPr lang="ja-JP" altLang="en-US" dirty="0" smtClean="0">
                <a:latin typeface="メイリオ"/>
                <a:ea typeface="メイリオ"/>
                <a:cs typeface="メイリオ"/>
              </a:rPr>
              <a:t>は</a:t>
            </a:r>
            <a:r>
              <a:rPr lang="ja-JP" altLang="en-US" sz="3600" dirty="0" smtClean="0">
                <a:solidFill>
                  <a:schemeClr val="accent2"/>
                </a:solidFill>
                <a:latin typeface="メイリオ"/>
                <a:ea typeface="メイリオ"/>
                <a:cs typeface="メイリオ"/>
              </a:rPr>
              <a:t>利用</a:t>
            </a:r>
            <a:r>
              <a:rPr lang="ja-JP" altLang="en-US" sz="3600" dirty="0">
                <a:solidFill>
                  <a:schemeClr val="accent2"/>
                </a:solidFill>
                <a:latin typeface="メイリオ"/>
                <a:ea typeface="メイリオ"/>
                <a:cs typeface="メイリオ"/>
              </a:rPr>
              <a:t>目的</a:t>
            </a:r>
            <a:r>
              <a:rPr lang="ja-JP" altLang="en-US" dirty="0">
                <a:latin typeface="メイリオ"/>
                <a:ea typeface="メイリオ"/>
                <a:cs typeface="メイリオ"/>
              </a:rPr>
              <a:t>や</a:t>
            </a:r>
            <a:r>
              <a:rPr lang="ja-JP" altLang="en-US" sz="3600" dirty="0">
                <a:solidFill>
                  <a:srgbClr val="C0504D"/>
                </a:solidFill>
                <a:latin typeface="メイリオ"/>
                <a:ea typeface="メイリオ"/>
                <a:cs typeface="メイリオ"/>
              </a:rPr>
              <a:t>心理的要因</a:t>
            </a:r>
            <a:r>
              <a:rPr lang="ja-JP" altLang="en-US" dirty="0">
                <a:latin typeface="メイリオ"/>
                <a:ea typeface="メイリオ"/>
                <a:cs typeface="メイリオ"/>
              </a:rPr>
              <a:t>などによって</a:t>
            </a:r>
            <a:r>
              <a:rPr lang="ja-JP" altLang="en-US" sz="3600" dirty="0">
                <a:solidFill>
                  <a:schemeClr val="accent2"/>
                </a:solidFill>
                <a:latin typeface="メイリオ"/>
                <a:ea typeface="メイリオ"/>
                <a:cs typeface="メイリオ"/>
              </a:rPr>
              <a:t>分類することが</a:t>
            </a:r>
            <a:r>
              <a:rPr lang="ja-JP" altLang="en-US" sz="3600" dirty="0" smtClean="0">
                <a:solidFill>
                  <a:schemeClr val="accent2"/>
                </a:solidFill>
                <a:latin typeface="メイリオ"/>
                <a:ea typeface="メイリオ"/>
                <a:cs typeface="メイリオ"/>
              </a:rPr>
              <a:t>できる </a:t>
            </a:r>
            <a:r>
              <a:rPr lang="ja-JP" altLang="en-US" sz="3600" dirty="0">
                <a:solidFill>
                  <a:schemeClr val="accent2"/>
                </a:solidFill>
                <a:latin typeface="メイリオ"/>
                <a:ea typeface="メイリオ"/>
                <a:cs typeface="メイリオ"/>
              </a:rPr>
              <a:t> </a:t>
            </a:r>
            <a:r>
              <a:rPr lang="ja-JP" altLang="en-US" sz="3600" dirty="0" smtClean="0">
                <a:solidFill>
                  <a:schemeClr val="accent2"/>
                </a:solidFill>
                <a:latin typeface="メイリオ"/>
                <a:ea typeface="メイリオ"/>
                <a:cs typeface="メイリオ"/>
              </a:rPr>
              <a:t> </a:t>
            </a:r>
            <a:r>
              <a:rPr lang="ja-JP" altLang="en-US" sz="3600" dirty="0">
                <a:solidFill>
                  <a:schemeClr val="accent2"/>
                </a:solidFill>
                <a:latin typeface="メイリオ"/>
                <a:ea typeface="メイリオ"/>
                <a:cs typeface="メイリオ"/>
              </a:rPr>
              <a:t> </a:t>
            </a:r>
            <a:endParaRPr kumimoji="1" lang="ja-JP" altLang="en-US" sz="3600" dirty="0">
              <a:solidFill>
                <a:schemeClr val="accent2"/>
              </a:solidFill>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2"/>
                </a:solidFill>
                <a:latin typeface="メイリオ"/>
                <a:ea typeface="メイリオ"/>
                <a:cs typeface="メイリオ"/>
              </a:rPr>
              <a:t>仮説</a:t>
            </a:r>
            <a:r>
              <a:rPr lang="en-US" altLang="ja-JP" dirty="0" smtClean="0">
                <a:solidFill>
                  <a:schemeClr val="accent2"/>
                </a:solidFill>
                <a:latin typeface="メイリオ"/>
                <a:ea typeface="メイリオ"/>
                <a:cs typeface="メイリオ"/>
              </a:rPr>
              <a:t> </a:t>
            </a:r>
            <a:r>
              <a:rPr lang="en-US" altLang="ja-JP" dirty="0" smtClean="0">
                <a:latin typeface="メイリオ"/>
                <a:ea typeface="メイリオ"/>
                <a:cs typeface="メイリオ"/>
              </a:rPr>
              <a:t>Ⅰ</a:t>
            </a:r>
            <a:endParaRPr kumimoji="1" lang="ja-JP" altLang="en-US" dirty="0">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9" name="図 8"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70934" y="3022855"/>
            <a:ext cx="1266665" cy="1551396"/>
          </a:xfrm>
          <a:prstGeom prst="rect">
            <a:avLst/>
          </a:prstGeom>
        </p:spPr>
      </p:pic>
      <p:sp>
        <p:nvSpPr>
          <p:cNvPr id="2" name="円形吹き出し 1"/>
          <p:cNvSpPr/>
          <p:nvPr/>
        </p:nvSpPr>
        <p:spPr>
          <a:xfrm>
            <a:off x="5243962" y="1733005"/>
            <a:ext cx="2262036" cy="1878485"/>
          </a:xfrm>
          <a:prstGeom prst="wedgeEllipseCallout">
            <a:avLst>
              <a:gd name="adj1" fmla="val -65590"/>
              <a:gd name="adj2" fmla="val 1628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 name="テキスト ボックス 2"/>
          <p:cNvSpPr txBox="1"/>
          <p:nvPr/>
        </p:nvSpPr>
        <p:spPr>
          <a:xfrm>
            <a:off x="5656168" y="2197109"/>
            <a:ext cx="2473720" cy="954107"/>
          </a:xfrm>
          <a:prstGeom prst="rect">
            <a:avLst/>
          </a:prstGeom>
          <a:noFill/>
        </p:spPr>
        <p:txBody>
          <a:bodyPr wrap="square" rtlCol="0">
            <a:spAutoFit/>
          </a:bodyPr>
          <a:lstStyle/>
          <a:p>
            <a:r>
              <a:rPr kumimoji="1" lang="en-US" altLang="ja-JP" sz="2800" dirty="0" smtClean="0">
                <a:solidFill>
                  <a:schemeClr val="accent3">
                    <a:lumMod val="75000"/>
                  </a:schemeClr>
                </a:solidFill>
                <a:latin typeface="メイリオ"/>
                <a:ea typeface="メイリオ"/>
                <a:cs typeface="メイリオ"/>
              </a:rPr>
              <a:t>LINE </a:t>
            </a:r>
            <a:r>
              <a:rPr kumimoji="1" lang="en-US" altLang="ja-JP" sz="2800" dirty="0" smtClean="0">
                <a:latin typeface="メイリオ"/>
                <a:ea typeface="メイリオ"/>
                <a:cs typeface="メイリオ"/>
              </a:rPr>
              <a:t>?</a:t>
            </a:r>
            <a:r>
              <a:rPr lang="en-US" altLang="ja-JP" sz="2800" dirty="0">
                <a:solidFill>
                  <a:schemeClr val="accent5">
                    <a:lumMod val="50000"/>
                  </a:schemeClr>
                </a:solidFill>
                <a:latin typeface="メイリオ"/>
                <a:ea typeface="メイリオ"/>
                <a:cs typeface="メイリオ"/>
              </a:rPr>
              <a:t> </a:t>
            </a:r>
            <a:r>
              <a:rPr lang="en-US" altLang="ja-JP" sz="2800" dirty="0" smtClean="0">
                <a:solidFill>
                  <a:schemeClr val="accent5">
                    <a:lumMod val="75000"/>
                  </a:schemeClr>
                </a:solidFill>
                <a:latin typeface="メイリオ"/>
                <a:ea typeface="メイリオ"/>
                <a:cs typeface="メイリオ"/>
              </a:rPr>
              <a:t>Twitter</a:t>
            </a:r>
            <a:r>
              <a:rPr lang="en-US" altLang="ja-JP" sz="2800" dirty="0" smtClean="0">
                <a:latin typeface="メイリオ"/>
                <a:ea typeface="メイリオ"/>
                <a:cs typeface="メイリオ"/>
              </a:rPr>
              <a:t>?</a:t>
            </a:r>
            <a:endParaRPr kumimoji="1" lang="ja-JP" altLang="en-US" sz="2800" dirty="0">
              <a:latin typeface="メイリオ"/>
              <a:ea typeface="メイリオ"/>
              <a:cs typeface="メイリオ"/>
            </a:endParaRPr>
          </a:p>
        </p:txBody>
      </p:sp>
      <p:sp>
        <p:nvSpPr>
          <p:cNvPr id="12" name="円形吹き出し 11"/>
          <p:cNvSpPr/>
          <p:nvPr/>
        </p:nvSpPr>
        <p:spPr>
          <a:xfrm flipH="1">
            <a:off x="566234" y="1479768"/>
            <a:ext cx="2645602" cy="2054453"/>
          </a:xfrm>
          <a:prstGeom prst="wedgeEllipseCallout">
            <a:avLst>
              <a:gd name="adj1" fmla="val -63298"/>
              <a:gd name="adj2" fmla="val 29050"/>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テキスト ボックス 3"/>
          <p:cNvSpPr txBox="1"/>
          <p:nvPr/>
        </p:nvSpPr>
        <p:spPr>
          <a:xfrm>
            <a:off x="695880" y="2192644"/>
            <a:ext cx="1475846" cy="584776"/>
          </a:xfrm>
          <a:prstGeom prst="rect">
            <a:avLst/>
          </a:prstGeom>
          <a:noFill/>
        </p:spPr>
        <p:txBody>
          <a:bodyPr wrap="square" rtlCol="0">
            <a:spAutoFit/>
          </a:bodyPr>
          <a:lstStyle/>
          <a:p>
            <a:r>
              <a:rPr lang="ja-JP" altLang="en-US" sz="3200" dirty="0" smtClean="0">
                <a:solidFill>
                  <a:schemeClr val="accent1">
                    <a:lumMod val="50000"/>
                  </a:schemeClr>
                </a:solidFill>
                <a:latin typeface="メイリオ"/>
                <a:ea typeface="メイリオ"/>
                <a:cs typeface="メイリオ"/>
              </a:rPr>
              <a:t>寂しい</a:t>
            </a:r>
            <a:endParaRPr kumimoji="1" lang="ja-JP" altLang="en-US" sz="3200" dirty="0">
              <a:solidFill>
                <a:schemeClr val="accent1">
                  <a:lumMod val="50000"/>
                </a:schemeClr>
              </a:solidFill>
              <a:latin typeface="メイリオ"/>
              <a:ea typeface="メイリオ"/>
              <a:cs typeface="メイリオ"/>
            </a:endParaRPr>
          </a:p>
        </p:txBody>
      </p:sp>
      <p:sp>
        <p:nvSpPr>
          <p:cNvPr id="5" name="テキスト ボックス 4"/>
          <p:cNvSpPr txBox="1"/>
          <p:nvPr/>
        </p:nvSpPr>
        <p:spPr>
          <a:xfrm>
            <a:off x="1553208" y="1669424"/>
            <a:ext cx="1289576" cy="523220"/>
          </a:xfrm>
          <a:prstGeom prst="rect">
            <a:avLst/>
          </a:prstGeom>
          <a:noFill/>
        </p:spPr>
        <p:txBody>
          <a:bodyPr wrap="square" rtlCol="0">
            <a:spAutoFit/>
          </a:bodyPr>
          <a:lstStyle/>
          <a:p>
            <a:r>
              <a:rPr kumimoji="1" lang="ja-JP" altLang="en-US" sz="2800" dirty="0" smtClean="0">
                <a:solidFill>
                  <a:schemeClr val="accent6">
                    <a:lumMod val="75000"/>
                  </a:schemeClr>
                </a:solidFill>
                <a:latin typeface="メイリオ"/>
                <a:ea typeface="メイリオ"/>
                <a:cs typeface="メイリオ"/>
              </a:rPr>
              <a:t>楽しい</a:t>
            </a:r>
            <a:endParaRPr kumimoji="1" lang="ja-JP" altLang="en-US" sz="2800" dirty="0">
              <a:solidFill>
                <a:schemeClr val="accent6">
                  <a:lumMod val="75000"/>
                </a:schemeClr>
              </a:solidFill>
              <a:latin typeface="メイリオ"/>
              <a:ea typeface="メイリオ"/>
              <a:cs typeface="メイリオ"/>
            </a:endParaRPr>
          </a:p>
        </p:txBody>
      </p:sp>
      <p:sp>
        <p:nvSpPr>
          <p:cNvPr id="8" name="テキスト ボックス 7"/>
          <p:cNvSpPr txBox="1"/>
          <p:nvPr/>
        </p:nvSpPr>
        <p:spPr>
          <a:xfrm>
            <a:off x="1433803" y="2812558"/>
            <a:ext cx="1408981" cy="461665"/>
          </a:xfrm>
          <a:prstGeom prst="rect">
            <a:avLst/>
          </a:prstGeom>
          <a:noFill/>
        </p:spPr>
        <p:txBody>
          <a:bodyPr wrap="square" rtlCol="0">
            <a:spAutoFit/>
          </a:bodyPr>
          <a:lstStyle/>
          <a:p>
            <a:r>
              <a:rPr lang="ja-JP" altLang="en-US" sz="2400" dirty="0" smtClean="0">
                <a:solidFill>
                  <a:schemeClr val="accent4">
                    <a:lumMod val="75000"/>
                  </a:schemeClr>
                </a:solidFill>
                <a:latin typeface="メイリオ"/>
                <a:ea typeface="メイリオ"/>
                <a:cs typeface="メイリオ"/>
              </a:rPr>
              <a:t>気になる</a:t>
            </a:r>
            <a:endParaRPr kumimoji="1" lang="ja-JP" altLang="en-US" sz="2400" dirty="0">
              <a:solidFill>
                <a:schemeClr val="accent4">
                  <a:lumMod val="75000"/>
                </a:schemeClr>
              </a:solidFill>
              <a:latin typeface="メイリオ"/>
              <a:ea typeface="メイリオ"/>
              <a:cs typeface="メイリオ"/>
            </a:endParaRPr>
          </a:p>
        </p:txBody>
      </p:sp>
      <p:pic>
        <p:nvPicPr>
          <p:cNvPr id="19" name="図 1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65093" y="1809053"/>
            <a:ext cx="1197392" cy="1620000"/>
          </a:xfrm>
          <a:prstGeom prst="rect">
            <a:avLst/>
          </a:prstGeom>
        </p:spPr>
      </p:pic>
      <p:sp>
        <p:nvSpPr>
          <p:cNvPr id="10" name="スライド番号プレースホルダー 9"/>
          <p:cNvSpPr>
            <a:spLocks noGrp="1"/>
          </p:cNvSpPr>
          <p:nvPr>
            <p:ph type="sldNum" sz="quarter" idx="12"/>
          </p:nvPr>
        </p:nvSpPr>
        <p:spPr/>
        <p:txBody>
          <a:bodyPr/>
          <a:lstStyle/>
          <a:p>
            <a:fld id="{7ED00305-8622-E94D-8A23-62C5E634FB1A}" type="slidenum">
              <a:rPr kumimoji="1" lang="ja-JP" altLang="en-US" smtClean="0"/>
              <a:t>31</a:t>
            </a:fld>
            <a:endParaRPr kumimoji="1" lang="ja-JP" altLang="en-US"/>
          </a:p>
        </p:txBody>
      </p:sp>
    </p:spTree>
    <p:extLst>
      <p:ext uri="{BB962C8B-B14F-4D97-AF65-F5344CB8AC3E}">
        <p14:creationId xmlns:p14="http://schemas.microsoft.com/office/powerpoint/2010/main" val="3917531868"/>
      </p:ext>
    </p:extLst>
  </p:cSld>
  <p:clrMapOvr>
    <a:masterClrMapping/>
  </p:clrMapOvr>
  <mc:AlternateContent xmlns:mc="http://schemas.openxmlformats.org/markup-compatibility/2006">
    <mc:Choice xmlns:p14="http://schemas.microsoft.com/office/powerpoint/2010/main" Requires="p14">
      <p:transition spd="slow" p14:dur="2000" advTm="19671"/>
    </mc:Choice>
    <mc:Fallback>
      <p:transition spd="slow" advTm="1967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70934" y="3022855"/>
            <a:ext cx="1266665" cy="1551396"/>
          </a:xfrm>
          <a:prstGeom prst="rect">
            <a:avLst/>
          </a:prstGeom>
        </p:spPr>
      </p:pic>
      <p:sp>
        <p:nvSpPr>
          <p:cNvPr id="23" name="円形吹き出し 22"/>
          <p:cNvSpPr/>
          <p:nvPr/>
        </p:nvSpPr>
        <p:spPr>
          <a:xfrm>
            <a:off x="5243962" y="1733005"/>
            <a:ext cx="2262036" cy="1878485"/>
          </a:xfrm>
          <a:prstGeom prst="wedgeEllipseCallout">
            <a:avLst>
              <a:gd name="adj1" fmla="val -65590"/>
              <a:gd name="adj2" fmla="val 1628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4" name="円形吹き出し 23"/>
          <p:cNvSpPr/>
          <p:nvPr/>
        </p:nvSpPr>
        <p:spPr>
          <a:xfrm flipH="1">
            <a:off x="566234" y="1479768"/>
            <a:ext cx="2645602" cy="2054453"/>
          </a:xfrm>
          <a:prstGeom prst="wedgeEllipseCallout">
            <a:avLst>
              <a:gd name="adj1" fmla="val -63298"/>
              <a:gd name="adj2" fmla="val 29050"/>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25" name="図 24"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65093" y="1809053"/>
            <a:ext cx="1197392" cy="1620000"/>
          </a:xfrm>
          <a:prstGeom prst="rect">
            <a:avLst/>
          </a:prstGeom>
        </p:spPr>
      </p:pic>
      <p:sp>
        <p:nvSpPr>
          <p:cNvPr id="26" name="テキスト ボックス 25"/>
          <p:cNvSpPr txBox="1"/>
          <p:nvPr/>
        </p:nvSpPr>
        <p:spPr>
          <a:xfrm>
            <a:off x="581354" y="2252601"/>
            <a:ext cx="2646878" cy="461665"/>
          </a:xfrm>
          <a:prstGeom prst="rect">
            <a:avLst/>
          </a:prstGeom>
          <a:noFill/>
        </p:spPr>
        <p:txBody>
          <a:bodyPr wrap="none" rtlCol="0">
            <a:spAutoFit/>
          </a:bodyPr>
          <a:lstStyle/>
          <a:p>
            <a:r>
              <a:rPr kumimoji="1" lang="ja-JP" altLang="en-US" sz="2400" dirty="0" smtClean="0">
                <a:solidFill>
                  <a:srgbClr val="31859C"/>
                </a:solidFill>
                <a:latin typeface="メイリオ"/>
                <a:ea typeface="メイリオ"/>
                <a:cs typeface="メイリオ"/>
              </a:rPr>
              <a:t>俺はぶつからへん</a:t>
            </a:r>
            <a:endParaRPr kumimoji="1" lang="ja-JP" altLang="en-US" sz="2400" dirty="0">
              <a:solidFill>
                <a:srgbClr val="31859C"/>
              </a:solidFill>
              <a:latin typeface="メイリオ"/>
              <a:ea typeface="メイリオ"/>
              <a:cs typeface="メイリオ"/>
            </a:endParaRPr>
          </a:p>
        </p:txBody>
      </p:sp>
      <p:pic>
        <p:nvPicPr>
          <p:cNvPr id="4" name="図 3" descr="roadtrafficsign9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18144" y="2047142"/>
            <a:ext cx="1306800" cy="1310058"/>
          </a:xfrm>
          <a:prstGeom prst="rect">
            <a:avLst/>
          </a:prstGeom>
        </p:spPr>
      </p:pic>
      <p:cxnSp>
        <p:nvCxnSpPr>
          <p:cNvPr id="16" name="直線コネクタ 15"/>
          <p:cNvCxnSpPr/>
          <p:nvPr/>
        </p:nvCxnSpPr>
        <p:spPr>
          <a:xfrm>
            <a:off x="5955474" y="2164551"/>
            <a:ext cx="845631" cy="1034395"/>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1" name="直線コネクタ 20"/>
          <p:cNvCxnSpPr/>
          <p:nvPr/>
        </p:nvCxnSpPr>
        <p:spPr>
          <a:xfrm flipV="1">
            <a:off x="5955474" y="2164848"/>
            <a:ext cx="835449" cy="1034069"/>
          </a:xfrm>
          <a:prstGeom prst="line">
            <a:avLst/>
          </a:prstGeom>
          <a:ln/>
        </p:spPr>
        <p:style>
          <a:lnRef idx="3">
            <a:schemeClr val="accent2"/>
          </a:lnRef>
          <a:fillRef idx="0">
            <a:schemeClr val="accent2"/>
          </a:fillRef>
          <a:effectRef idx="2">
            <a:schemeClr val="accent2"/>
          </a:effectRef>
          <a:fontRef idx="minor">
            <a:schemeClr val="tx1"/>
          </a:fontRef>
        </p:style>
      </p:cxnSp>
      <p:sp>
        <p:nvSpPr>
          <p:cNvPr id="11" name="コンテンツ プレースホルダー 10"/>
          <p:cNvSpPr>
            <a:spLocks noGrp="1"/>
          </p:cNvSpPr>
          <p:nvPr>
            <p:ph idx="1"/>
          </p:nvPr>
        </p:nvSpPr>
        <p:spPr>
          <a:xfrm>
            <a:off x="235653" y="4964960"/>
            <a:ext cx="8500098" cy="1135759"/>
          </a:xfrm>
        </p:spPr>
        <p:txBody>
          <a:bodyPr>
            <a:normAutofit lnSpcReduction="10000"/>
          </a:bodyPr>
          <a:lstStyle/>
          <a:p>
            <a:pPr marL="0" indent="0" algn="just">
              <a:buNone/>
            </a:pPr>
            <a:r>
              <a:rPr lang="ja-JP" altLang="en-US" dirty="0">
                <a:latin typeface="メイリオ"/>
                <a:ea typeface="メイリオ"/>
                <a:cs typeface="メイリオ"/>
              </a:rPr>
              <a:t>歩きスマホをする人は、しない人に</a:t>
            </a:r>
            <a:r>
              <a:rPr lang="ja-JP" altLang="en-US" dirty="0" smtClean="0">
                <a:latin typeface="メイリオ"/>
                <a:ea typeface="メイリオ"/>
                <a:cs typeface="メイリオ"/>
              </a:rPr>
              <a:t>比べて</a:t>
            </a:r>
            <a:endParaRPr lang="en-US" altLang="ja-JP" dirty="0" smtClean="0">
              <a:latin typeface="メイリオ"/>
              <a:ea typeface="メイリオ"/>
              <a:cs typeface="メイリオ"/>
            </a:endParaRPr>
          </a:p>
          <a:p>
            <a:pPr marL="0" indent="0" algn="just">
              <a:buNone/>
            </a:pPr>
            <a:r>
              <a:rPr lang="ja-JP" altLang="en-US" sz="3600" dirty="0" smtClean="0">
                <a:solidFill>
                  <a:srgbClr val="C0504D"/>
                </a:solidFill>
                <a:latin typeface="メイリオ"/>
                <a:ea typeface="メイリオ"/>
                <a:cs typeface="メイリオ"/>
              </a:rPr>
              <a:t>危機意識が低い</a:t>
            </a:r>
            <a:endParaRPr kumimoji="1" lang="ja-JP" altLang="en-US" sz="3600" dirty="0">
              <a:solidFill>
                <a:srgbClr val="C0504D"/>
              </a:solidFill>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2"/>
                </a:solidFill>
                <a:latin typeface="メイリオ"/>
                <a:ea typeface="メイリオ"/>
                <a:cs typeface="メイリオ"/>
              </a:rPr>
              <a:t>仮説</a:t>
            </a:r>
            <a:r>
              <a:rPr lang="en-US" altLang="ja-JP" dirty="0" smtClean="0">
                <a:solidFill>
                  <a:schemeClr val="accent2"/>
                </a:solidFill>
                <a:latin typeface="メイリオ"/>
                <a:ea typeface="メイリオ"/>
                <a:cs typeface="メイリオ"/>
              </a:rPr>
              <a:t> </a:t>
            </a:r>
            <a:r>
              <a:rPr lang="en-US" altLang="ja-JP" dirty="0" smtClean="0">
                <a:latin typeface="メイリオ"/>
                <a:ea typeface="メイリオ"/>
                <a:cs typeface="メイリオ"/>
              </a:rPr>
              <a:t>Ⅱ</a:t>
            </a:r>
            <a:endParaRPr kumimoji="1" lang="ja-JP" altLang="en-US" dirty="0">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32</a:t>
            </a:fld>
            <a:endParaRPr kumimoji="1" lang="ja-JP" altLang="en-US"/>
          </a:p>
        </p:txBody>
      </p:sp>
    </p:spTree>
    <p:extLst>
      <p:ext uri="{BB962C8B-B14F-4D97-AF65-F5344CB8AC3E}">
        <p14:creationId xmlns:p14="http://schemas.microsoft.com/office/powerpoint/2010/main" val="2922981335"/>
      </p:ext>
    </p:extLst>
  </p:cSld>
  <p:clrMapOvr>
    <a:masterClrMapping/>
  </p:clrMapOvr>
  <mc:AlternateContent xmlns:mc="http://schemas.openxmlformats.org/markup-compatibility/2006">
    <mc:Choice xmlns:p14="http://schemas.microsoft.com/office/powerpoint/2010/main" Requires="p14">
      <p:transition spd="slow" p14:dur="2000" advTm="18774"/>
    </mc:Choice>
    <mc:Fallback>
      <p:transition spd="slow" advTm="18774"/>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4945" y="3373391"/>
            <a:ext cx="1154708" cy="1414272"/>
          </a:xfrm>
          <a:prstGeom prst="rect">
            <a:avLst/>
          </a:prstGeom>
        </p:spPr>
      </p:pic>
      <p:pic>
        <p:nvPicPr>
          <p:cNvPr id="19" name="図 1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4945" y="2494258"/>
            <a:ext cx="931305" cy="1260000"/>
          </a:xfrm>
          <a:prstGeom prst="rect">
            <a:avLst/>
          </a:prstGeom>
        </p:spPr>
      </p:pic>
      <p:sp>
        <p:nvSpPr>
          <p:cNvPr id="12" name="円形吹き出し 11"/>
          <p:cNvSpPr/>
          <p:nvPr/>
        </p:nvSpPr>
        <p:spPr>
          <a:xfrm flipH="1">
            <a:off x="264866" y="1496700"/>
            <a:ext cx="2092492" cy="1369221"/>
          </a:xfrm>
          <a:prstGeom prst="wedgeEllipseCallout">
            <a:avLst>
              <a:gd name="adj1" fmla="val -38998"/>
              <a:gd name="adj2" fmla="val 48935"/>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6" name="テキスト ボックス 25"/>
          <p:cNvSpPr txBox="1"/>
          <p:nvPr/>
        </p:nvSpPr>
        <p:spPr>
          <a:xfrm>
            <a:off x="377329" y="1805631"/>
            <a:ext cx="1980029" cy="707886"/>
          </a:xfrm>
          <a:prstGeom prst="rect">
            <a:avLst/>
          </a:prstGeom>
          <a:noFill/>
        </p:spPr>
        <p:txBody>
          <a:bodyPr wrap="none" rtlCol="0">
            <a:spAutoFit/>
          </a:bodyPr>
          <a:lstStyle/>
          <a:p>
            <a:r>
              <a:rPr kumimoji="1" lang="ja-JP" altLang="en-US" sz="2000" dirty="0" smtClean="0">
                <a:solidFill>
                  <a:schemeClr val="accent6">
                    <a:lumMod val="75000"/>
                  </a:schemeClr>
                </a:solidFill>
                <a:latin typeface="メイリオ"/>
                <a:ea typeface="メイリオ"/>
                <a:cs typeface="メイリオ"/>
              </a:rPr>
              <a:t>みんなやってる</a:t>
            </a:r>
            <a:endParaRPr kumimoji="1" lang="en-US" altLang="ja-JP" sz="2000" dirty="0" smtClean="0">
              <a:solidFill>
                <a:schemeClr val="accent6">
                  <a:lumMod val="75000"/>
                </a:schemeClr>
              </a:solidFill>
              <a:latin typeface="メイリオ"/>
              <a:ea typeface="メイリオ"/>
              <a:cs typeface="メイリオ"/>
            </a:endParaRPr>
          </a:p>
          <a:p>
            <a:r>
              <a:rPr kumimoji="1" lang="ja-JP" altLang="en-US" sz="2000" dirty="0" smtClean="0">
                <a:solidFill>
                  <a:schemeClr val="accent6">
                    <a:lumMod val="75000"/>
                  </a:schemeClr>
                </a:solidFill>
                <a:latin typeface="メイリオ"/>
                <a:ea typeface="メイリオ"/>
                <a:cs typeface="メイリオ"/>
              </a:rPr>
              <a:t>からええ</a:t>
            </a:r>
            <a:r>
              <a:rPr lang="ja-JP" altLang="en-US" sz="2000" dirty="0" smtClean="0">
                <a:solidFill>
                  <a:schemeClr val="accent6">
                    <a:lumMod val="75000"/>
                  </a:schemeClr>
                </a:solidFill>
                <a:latin typeface="メイリオ"/>
                <a:ea typeface="メイリオ"/>
                <a:cs typeface="メイリオ"/>
              </a:rPr>
              <a:t>ね</a:t>
            </a:r>
            <a:r>
              <a:rPr kumimoji="1" lang="ja-JP" altLang="en-US" sz="2000" dirty="0" smtClean="0">
                <a:solidFill>
                  <a:schemeClr val="accent6">
                    <a:lumMod val="75000"/>
                  </a:schemeClr>
                </a:solidFill>
                <a:latin typeface="メイリオ"/>
                <a:ea typeface="メイリオ"/>
                <a:cs typeface="メイリオ"/>
              </a:rPr>
              <a:t>ん</a:t>
            </a:r>
            <a:endParaRPr kumimoji="1" lang="ja-JP" altLang="en-US" sz="2000" dirty="0">
              <a:solidFill>
                <a:schemeClr val="accent6">
                  <a:lumMod val="75000"/>
                </a:schemeClr>
              </a:solidFill>
              <a:latin typeface="メイリオ"/>
              <a:ea typeface="メイリオ"/>
              <a:cs typeface="メイリオ"/>
            </a:endParaRPr>
          </a:p>
        </p:txBody>
      </p:sp>
      <p:sp>
        <p:nvSpPr>
          <p:cNvPr id="11" name="コンテンツ プレースホルダー 10"/>
          <p:cNvSpPr>
            <a:spLocks noGrp="1"/>
          </p:cNvSpPr>
          <p:nvPr>
            <p:ph idx="1"/>
          </p:nvPr>
        </p:nvSpPr>
        <p:spPr>
          <a:xfrm>
            <a:off x="261939" y="4964960"/>
            <a:ext cx="8880474" cy="1135759"/>
          </a:xfrm>
        </p:spPr>
        <p:txBody>
          <a:bodyPr>
            <a:noAutofit/>
          </a:bodyPr>
          <a:lstStyle/>
          <a:p>
            <a:pPr marL="0" indent="0" algn="just">
              <a:buNone/>
            </a:pPr>
            <a:r>
              <a:rPr lang="ja-JP" altLang="en-US" dirty="0">
                <a:latin typeface="メイリオ"/>
                <a:ea typeface="メイリオ"/>
                <a:cs typeface="メイリオ"/>
              </a:rPr>
              <a:t>歩きスマホをする人</a:t>
            </a:r>
            <a:r>
              <a:rPr lang="ja-JP" altLang="en-US" dirty="0" smtClean="0">
                <a:latin typeface="メイリオ"/>
                <a:ea typeface="メイリオ"/>
                <a:cs typeface="メイリオ"/>
              </a:rPr>
              <a:t>は「</a:t>
            </a:r>
            <a:r>
              <a:rPr lang="ja-JP" altLang="en-US" sz="3600" dirty="0" smtClean="0">
                <a:solidFill>
                  <a:srgbClr val="C0504D"/>
                </a:solidFill>
                <a:latin typeface="メイリオ"/>
                <a:ea typeface="メイリオ"/>
                <a:cs typeface="メイリオ"/>
              </a:rPr>
              <a:t>みんな</a:t>
            </a:r>
            <a:r>
              <a:rPr lang="ja-JP" altLang="en-US" sz="3600" dirty="0">
                <a:solidFill>
                  <a:srgbClr val="C0504D"/>
                </a:solidFill>
                <a:latin typeface="メイリオ"/>
                <a:ea typeface="メイリオ"/>
                <a:cs typeface="メイリオ"/>
              </a:rPr>
              <a:t>がやっている</a:t>
            </a:r>
            <a:r>
              <a:rPr lang="ja-JP" altLang="en-US" sz="3600" dirty="0" smtClean="0">
                <a:solidFill>
                  <a:srgbClr val="C0504D"/>
                </a:solidFill>
                <a:latin typeface="メイリオ"/>
                <a:ea typeface="メイリオ"/>
                <a:cs typeface="メイリオ"/>
              </a:rPr>
              <a:t>からいい</a:t>
            </a:r>
            <a:r>
              <a:rPr lang="ja-JP" altLang="en-US" sz="3600" dirty="0">
                <a:solidFill>
                  <a:srgbClr val="C0504D"/>
                </a:solidFill>
                <a:latin typeface="メイリオ"/>
                <a:ea typeface="メイリオ"/>
                <a:cs typeface="メイリオ"/>
              </a:rPr>
              <a:t>や</a:t>
            </a:r>
            <a:r>
              <a:rPr lang="ja-JP" altLang="en-US" dirty="0" smtClean="0">
                <a:latin typeface="メイリオ"/>
                <a:ea typeface="メイリオ"/>
                <a:cs typeface="メイリオ"/>
              </a:rPr>
              <a:t>」と</a:t>
            </a:r>
            <a:r>
              <a:rPr lang="ja-JP" altLang="en-US" dirty="0">
                <a:latin typeface="メイリオ"/>
                <a:ea typeface="メイリオ"/>
                <a:cs typeface="メイリオ"/>
              </a:rPr>
              <a:t>いう意識にとらわれて</a:t>
            </a:r>
            <a:r>
              <a:rPr lang="ja-JP" altLang="en-US" dirty="0" smtClean="0">
                <a:latin typeface="メイリオ"/>
                <a:ea typeface="メイリオ"/>
                <a:cs typeface="メイリオ"/>
              </a:rPr>
              <a:t>いる</a:t>
            </a:r>
            <a:r>
              <a:rPr lang="ja-JP" altLang="en-US" dirty="0">
                <a:latin typeface="メイリオ"/>
                <a:ea typeface="メイリオ"/>
                <a:cs typeface="メイリオ"/>
              </a:rPr>
              <a:t> </a:t>
            </a:r>
            <a:endParaRPr kumimoji="1" lang="ja-JP" altLang="en-US" dirty="0">
              <a:solidFill>
                <a:srgbClr val="C0504D"/>
              </a:solidFill>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2"/>
                </a:solidFill>
                <a:latin typeface="メイリオ"/>
                <a:ea typeface="メイリオ"/>
                <a:cs typeface="メイリオ"/>
              </a:rPr>
              <a:t>仮説</a:t>
            </a:r>
            <a:r>
              <a:rPr lang="en-US" altLang="ja-JP" dirty="0" smtClean="0">
                <a:solidFill>
                  <a:schemeClr val="accent2"/>
                </a:solidFill>
                <a:latin typeface="メイリオ"/>
                <a:ea typeface="メイリオ"/>
                <a:cs typeface="メイリオ"/>
              </a:rPr>
              <a:t> </a:t>
            </a:r>
            <a:r>
              <a:rPr lang="en-US" altLang="ja-JP" dirty="0" smtClean="0">
                <a:latin typeface="メイリオ"/>
                <a:ea typeface="メイリオ"/>
                <a:cs typeface="メイリオ"/>
              </a:rPr>
              <a:t>Ⅲ</a:t>
            </a:r>
            <a:endParaRPr kumimoji="1" lang="ja-JP" altLang="en-US" dirty="0">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37" name="図 36"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2188" y="3371435"/>
            <a:ext cx="1154708" cy="1414272"/>
          </a:xfrm>
          <a:prstGeom prst="rect">
            <a:avLst/>
          </a:prstGeom>
        </p:spPr>
      </p:pic>
      <p:pic>
        <p:nvPicPr>
          <p:cNvPr id="38" name="図 37"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2188" y="2492302"/>
            <a:ext cx="931305" cy="1260000"/>
          </a:xfrm>
          <a:prstGeom prst="rect">
            <a:avLst/>
          </a:prstGeom>
        </p:spPr>
      </p:pic>
      <p:sp>
        <p:nvSpPr>
          <p:cNvPr id="39" name="円形吹き出し 38"/>
          <p:cNvSpPr/>
          <p:nvPr/>
        </p:nvSpPr>
        <p:spPr>
          <a:xfrm flipH="1">
            <a:off x="2902109" y="1494744"/>
            <a:ext cx="2092492" cy="1369221"/>
          </a:xfrm>
          <a:prstGeom prst="wedgeEllipseCallout">
            <a:avLst>
              <a:gd name="adj1" fmla="val -38998"/>
              <a:gd name="adj2" fmla="val 48935"/>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0" name="テキスト ボックス 39"/>
          <p:cNvSpPr txBox="1"/>
          <p:nvPr/>
        </p:nvSpPr>
        <p:spPr>
          <a:xfrm>
            <a:off x="3014572" y="1803675"/>
            <a:ext cx="1980029" cy="707886"/>
          </a:xfrm>
          <a:prstGeom prst="rect">
            <a:avLst/>
          </a:prstGeom>
          <a:noFill/>
        </p:spPr>
        <p:txBody>
          <a:bodyPr wrap="none" rtlCol="0">
            <a:spAutoFit/>
          </a:bodyPr>
          <a:lstStyle/>
          <a:p>
            <a:r>
              <a:rPr kumimoji="1" lang="ja-JP" altLang="en-US" sz="2000" dirty="0" smtClean="0">
                <a:solidFill>
                  <a:schemeClr val="accent3">
                    <a:lumMod val="75000"/>
                  </a:schemeClr>
                </a:solidFill>
                <a:latin typeface="メイリオ"/>
                <a:ea typeface="メイリオ"/>
                <a:cs typeface="メイリオ"/>
              </a:rPr>
              <a:t>みんなやってる</a:t>
            </a:r>
            <a:endParaRPr kumimoji="1" lang="en-US" altLang="ja-JP" sz="2000" dirty="0" smtClean="0">
              <a:solidFill>
                <a:schemeClr val="accent3">
                  <a:lumMod val="75000"/>
                </a:schemeClr>
              </a:solidFill>
              <a:latin typeface="メイリオ"/>
              <a:ea typeface="メイリオ"/>
              <a:cs typeface="メイリオ"/>
            </a:endParaRPr>
          </a:p>
          <a:p>
            <a:r>
              <a:rPr kumimoji="1" lang="ja-JP" altLang="en-US" sz="2000" dirty="0" smtClean="0">
                <a:solidFill>
                  <a:schemeClr val="accent3">
                    <a:lumMod val="75000"/>
                  </a:schemeClr>
                </a:solidFill>
                <a:latin typeface="メイリオ"/>
                <a:ea typeface="メイリオ"/>
                <a:cs typeface="メイリオ"/>
              </a:rPr>
              <a:t>からええねん</a:t>
            </a:r>
            <a:endParaRPr kumimoji="1" lang="ja-JP" altLang="en-US" sz="2000" dirty="0">
              <a:solidFill>
                <a:schemeClr val="accent3">
                  <a:lumMod val="75000"/>
                </a:schemeClr>
              </a:solidFill>
              <a:latin typeface="メイリオ"/>
              <a:ea typeface="メイリオ"/>
              <a:cs typeface="メイリオ"/>
            </a:endParaRPr>
          </a:p>
        </p:txBody>
      </p:sp>
      <p:pic>
        <p:nvPicPr>
          <p:cNvPr id="41" name="図 40"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3602" y="3355923"/>
            <a:ext cx="1154708" cy="1414272"/>
          </a:xfrm>
          <a:prstGeom prst="rect">
            <a:avLst/>
          </a:prstGeom>
        </p:spPr>
      </p:pic>
      <p:pic>
        <p:nvPicPr>
          <p:cNvPr id="42" name="図 41"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602" y="2476790"/>
            <a:ext cx="931305" cy="1260000"/>
          </a:xfrm>
          <a:prstGeom prst="rect">
            <a:avLst/>
          </a:prstGeom>
        </p:spPr>
      </p:pic>
      <p:sp>
        <p:nvSpPr>
          <p:cNvPr id="43" name="円形吹き出し 42"/>
          <p:cNvSpPr/>
          <p:nvPr/>
        </p:nvSpPr>
        <p:spPr>
          <a:xfrm flipH="1">
            <a:off x="5603523" y="1479232"/>
            <a:ext cx="2092492" cy="1369221"/>
          </a:xfrm>
          <a:prstGeom prst="wedgeEllipseCallout">
            <a:avLst>
              <a:gd name="adj1" fmla="val -38998"/>
              <a:gd name="adj2" fmla="val 48935"/>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4" name="テキスト ボックス 43"/>
          <p:cNvSpPr txBox="1"/>
          <p:nvPr/>
        </p:nvSpPr>
        <p:spPr>
          <a:xfrm>
            <a:off x="5715986" y="1788163"/>
            <a:ext cx="1980029" cy="707886"/>
          </a:xfrm>
          <a:prstGeom prst="rect">
            <a:avLst/>
          </a:prstGeom>
          <a:noFill/>
        </p:spPr>
        <p:txBody>
          <a:bodyPr wrap="none" rtlCol="0">
            <a:spAutoFit/>
          </a:bodyPr>
          <a:lstStyle/>
          <a:p>
            <a:r>
              <a:rPr kumimoji="1" lang="ja-JP" altLang="en-US" sz="2000" dirty="0" smtClean="0">
                <a:solidFill>
                  <a:schemeClr val="accent5">
                    <a:lumMod val="75000"/>
                  </a:schemeClr>
                </a:solidFill>
                <a:latin typeface="メイリオ"/>
                <a:ea typeface="メイリオ"/>
                <a:cs typeface="メイリオ"/>
              </a:rPr>
              <a:t>みんなやってる</a:t>
            </a:r>
            <a:endParaRPr kumimoji="1" lang="en-US" altLang="ja-JP" sz="2000" dirty="0" smtClean="0">
              <a:solidFill>
                <a:schemeClr val="accent5">
                  <a:lumMod val="75000"/>
                </a:schemeClr>
              </a:solidFill>
              <a:latin typeface="メイリオ"/>
              <a:ea typeface="メイリオ"/>
              <a:cs typeface="メイリオ"/>
            </a:endParaRPr>
          </a:p>
          <a:p>
            <a:r>
              <a:rPr kumimoji="1" lang="ja-JP" altLang="en-US" sz="2000" dirty="0" smtClean="0">
                <a:solidFill>
                  <a:schemeClr val="accent5">
                    <a:lumMod val="75000"/>
                  </a:schemeClr>
                </a:solidFill>
                <a:latin typeface="メイリオ"/>
                <a:ea typeface="メイリオ"/>
                <a:cs typeface="メイリオ"/>
              </a:rPr>
              <a:t>からええねん</a:t>
            </a:r>
            <a:endParaRPr kumimoji="1" lang="ja-JP" altLang="en-US" sz="2000" dirty="0">
              <a:solidFill>
                <a:schemeClr val="accent5">
                  <a:lumMod val="75000"/>
                </a:schemeClr>
              </a:solidFill>
              <a:latin typeface="メイリオ"/>
              <a:ea typeface="メイリオ"/>
              <a:cs typeface="メイリオ"/>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33</a:t>
            </a:fld>
            <a:endParaRPr kumimoji="1" lang="ja-JP" altLang="en-US"/>
          </a:p>
        </p:txBody>
      </p:sp>
    </p:spTree>
    <p:extLst>
      <p:ext uri="{BB962C8B-B14F-4D97-AF65-F5344CB8AC3E}">
        <p14:creationId xmlns:p14="http://schemas.microsoft.com/office/powerpoint/2010/main" val="3739195366"/>
      </p:ext>
    </p:extLst>
  </p:cSld>
  <p:clrMapOvr>
    <a:masterClrMapping/>
  </p:clrMapOvr>
  <mc:AlternateContent xmlns:mc="http://schemas.openxmlformats.org/markup-compatibility/2006">
    <mc:Choice xmlns:p14="http://schemas.microsoft.com/office/powerpoint/2010/main" Requires="p14">
      <p:transition spd="slow" p14:dur="2000" advTm="17942"/>
    </mc:Choice>
    <mc:Fallback>
      <p:transition spd="slow" advTm="17942"/>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72393" y="4743539"/>
            <a:ext cx="8960969" cy="1135759"/>
          </a:xfrm>
        </p:spPr>
        <p:txBody>
          <a:bodyPr>
            <a:noAutofit/>
          </a:bodyPr>
          <a:lstStyle/>
          <a:p>
            <a:pPr marL="0" indent="0" algn="just">
              <a:buNone/>
            </a:pPr>
            <a:r>
              <a:rPr lang="ja-JP" altLang="en-US" sz="3600" dirty="0">
                <a:solidFill>
                  <a:schemeClr val="accent2"/>
                </a:solidFill>
                <a:latin typeface="メイリオ"/>
                <a:ea typeface="メイリオ"/>
                <a:cs typeface="メイリオ"/>
              </a:rPr>
              <a:t>コミュニケーションツール</a:t>
            </a:r>
            <a:r>
              <a:rPr lang="ja-JP" altLang="en-US" dirty="0">
                <a:latin typeface="メイリオ"/>
                <a:ea typeface="メイリオ"/>
                <a:cs typeface="メイリオ"/>
              </a:rPr>
              <a:t>を利用することによって</a:t>
            </a:r>
            <a:r>
              <a:rPr lang="ja-JP" altLang="en-US" dirty="0" smtClean="0">
                <a:latin typeface="メイリオ"/>
                <a:ea typeface="メイリオ"/>
                <a:cs typeface="メイリオ"/>
              </a:rPr>
              <a:t>、歩き</a:t>
            </a:r>
            <a:r>
              <a:rPr lang="ja-JP" altLang="en-US" dirty="0">
                <a:latin typeface="メイリオ"/>
                <a:ea typeface="メイリオ"/>
                <a:cs typeface="メイリオ"/>
              </a:rPr>
              <a:t>スマホをする人の</a:t>
            </a:r>
            <a:r>
              <a:rPr lang="ja-JP" altLang="en-US" sz="3600" dirty="0">
                <a:solidFill>
                  <a:srgbClr val="C0504D"/>
                </a:solidFill>
                <a:latin typeface="メイリオ"/>
                <a:ea typeface="メイリオ"/>
                <a:cs typeface="メイリオ"/>
              </a:rPr>
              <a:t>意識を変える</a:t>
            </a:r>
            <a:r>
              <a:rPr lang="ja-JP" altLang="en-US" dirty="0">
                <a:latin typeface="メイリオ"/>
                <a:ea typeface="メイリオ"/>
                <a:cs typeface="メイリオ"/>
              </a:rPr>
              <a:t>ことができる </a:t>
            </a:r>
            <a:endParaRPr kumimoji="1" lang="ja-JP" altLang="en-US" dirty="0">
              <a:solidFill>
                <a:srgbClr val="C0504D"/>
              </a:solidFill>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2"/>
                </a:solidFill>
                <a:latin typeface="メイリオ"/>
                <a:ea typeface="メイリオ"/>
                <a:cs typeface="メイリオ"/>
              </a:rPr>
              <a:t>仮説</a:t>
            </a:r>
            <a:r>
              <a:rPr lang="en-US" altLang="ja-JP" dirty="0" smtClean="0">
                <a:solidFill>
                  <a:schemeClr val="accent2"/>
                </a:solidFill>
                <a:latin typeface="メイリオ"/>
                <a:ea typeface="メイリオ"/>
                <a:cs typeface="メイリオ"/>
              </a:rPr>
              <a:t> </a:t>
            </a:r>
            <a:r>
              <a:rPr lang="en-US" altLang="ja-JP" dirty="0" smtClean="0">
                <a:latin typeface="メイリオ"/>
                <a:ea typeface="メイリオ"/>
                <a:cs typeface="メイリオ"/>
              </a:rPr>
              <a:t>Ⅳ</a:t>
            </a:r>
            <a:endParaRPr kumimoji="1" lang="ja-JP" altLang="en-US" dirty="0">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27" name="図 26"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1253" y="2769724"/>
            <a:ext cx="986939" cy="1208791"/>
          </a:xfrm>
          <a:prstGeom prst="rect">
            <a:avLst/>
          </a:prstGeom>
        </p:spPr>
      </p:pic>
      <p:pic>
        <p:nvPicPr>
          <p:cNvPr id="2" name="図 1" descr="2014010802561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255" y="2750543"/>
            <a:ext cx="1863658" cy="1863658"/>
          </a:xfrm>
          <a:prstGeom prst="rect">
            <a:avLst/>
          </a:prstGeom>
        </p:spPr>
      </p:pic>
      <p:sp>
        <p:nvSpPr>
          <p:cNvPr id="3" name="正方形/長方形 2"/>
          <p:cNvSpPr/>
          <p:nvPr/>
        </p:nvSpPr>
        <p:spPr>
          <a:xfrm>
            <a:off x="1345706" y="1617652"/>
            <a:ext cx="4188069" cy="258379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1" name="図 20" descr="roadtrafficsign9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4254" y="2156214"/>
            <a:ext cx="1437480" cy="1441064"/>
          </a:xfrm>
          <a:prstGeom prst="rect">
            <a:avLst/>
          </a:prstGeom>
        </p:spPr>
      </p:pic>
      <p:sp>
        <p:nvSpPr>
          <p:cNvPr id="4" name="テキスト ボックス 3"/>
          <p:cNvSpPr txBox="1"/>
          <p:nvPr/>
        </p:nvSpPr>
        <p:spPr>
          <a:xfrm>
            <a:off x="3039541" y="2565035"/>
            <a:ext cx="595035" cy="584776"/>
          </a:xfrm>
          <a:prstGeom prst="rect">
            <a:avLst/>
          </a:prstGeom>
          <a:noFill/>
        </p:spPr>
        <p:txBody>
          <a:bodyPr wrap="none" rtlCol="0">
            <a:spAutoFit/>
          </a:bodyPr>
          <a:lstStyle/>
          <a:p>
            <a:r>
              <a:rPr kumimoji="1" lang="ja-JP" altLang="en-US" sz="3200" dirty="0" smtClean="0"/>
              <a:t>＝</a:t>
            </a:r>
            <a:endParaRPr kumimoji="1" lang="ja-JP" altLang="en-US" sz="3200" dirty="0"/>
          </a:p>
        </p:txBody>
      </p:sp>
      <p:pic>
        <p:nvPicPr>
          <p:cNvPr id="14" name="図 13" descr="soccer090811_2_01.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65030" y="1832637"/>
            <a:ext cx="931303" cy="1260000"/>
          </a:xfrm>
          <a:prstGeom prst="rect">
            <a:avLst/>
          </a:prstGeom>
        </p:spPr>
      </p:pic>
      <p:pic>
        <p:nvPicPr>
          <p:cNvPr id="19" name="図 18" descr="soccer090811_2_01.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08575" y="2146817"/>
            <a:ext cx="824867" cy="1116000"/>
          </a:xfrm>
          <a:prstGeom prst="rect">
            <a:avLst/>
          </a:prstGeom>
        </p:spPr>
      </p:pic>
      <p:sp>
        <p:nvSpPr>
          <p:cNvPr id="5" name="スライド番号プレースホルダー 4"/>
          <p:cNvSpPr>
            <a:spLocks noGrp="1"/>
          </p:cNvSpPr>
          <p:nvPr>
            <p:ph type="sldNum" sz="quarter" idx="12"/>
          </p:nvPr>
        </p:nvSpPr>
        <p:spPr/>
        <p:txBody>
          <a:bodyPr/>
          <a:lstStyle/>
          <a:p>
            <a:fld id="{7ED00305-8622-E94D-8A23-62C5E634FB1A}" type="slidenum">
              <a:rPr kumimoji="1" lang="ja-JP" altLang="en-US" smtClean="0"/>
              <a:t>34</a:t>
            </a:fld>
            <a:endParaRPr kumimoji="1" lang="ja-JP" altLang="en-US"/>
          </a:p>
        </p:txBody>
      </p:sp>
    </p:spTree>
    <p:extLst>
      <p:ext uri="{BB962C8B-B14F-4D97-AF65-F5344CB8AC3E}">
        <p14:creationId xmlns:p14="http://schemas.microsoft.com/office/powerpoint/2010/main" val="2109511842"/>
      </p:ext>
    </p:extLst>
  </p:cSld>
  <p:clrMapOvr>
    <a:masterClrMapping/>
  </p:clrMapOvr>
  <mc:AlternateContent xmlns:mc="http://schemas.openxmlformats.org/markup-compatibility/2006">
    <mc:Choice xmlns:p14="http://schemas.microsoft.com/office/powerpoint/2010/main" Requires="p14">
      <p:transition spd="slow" p14:dur="2000" advTm="16845"/>
    </mc:Choice>
    <mc:Fallback>
      <p:transition spd="slow" advTm="16845"/>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377292" y="3320798"/>
            <a:ext cx="756637" cy="1446550"/>
          </a:xfrm>
          <a:prstGeom prst="rect">
            <a:avLst/>
          </a:prstGeom>
          <a:noFill/>
        </p:spPr>
        <p:txBody>
          <a:bodyPr wrap="none" rtlCol="0">
            <a:spAutoFit/>
          </a:bodyPr>
          <a:lstStyle/>
          <a:p>
            <a:r>
              <a:rPr lang="en-US" altLang="ja-JP" sz="8800" dirty="0" smtClean="0">
                <a:solidFill>
                  <a:schemeClr val="tx1">
                    <a:lumMod val="65000"/>
                    <a:lumOff val="35000"/>
                  </a:schemeClr>
                </a:solidFill>
              </a:rPr>
              <a:t>2</a:t>
            </a:r>
          </a:p>
        </p:txBody>
      </p:sp>
      <p:sp>
        <p:nvSpPr>
          <p:cNvPr id="16" name="正方形/長方形 15"/>
          <p:cNvSpPr/>
          <p:nvPr/>
        </p:nvSpPr>
        <p:spPr>
          <a:xfrm>
            <a:off x="1313394" y="3567019"/>
            <a:ext cx="7714990" cy="1569660"/>
          </a:xfrm>
          <a:prstGeom prst="rect">
            <a:avLst/>
          </a:prstGeom>
        </p:spPr>
        <p:txBody>
          <a:bodyPr wrap="square">
            <a:spAutoFit/>
          </a:bodyPr>
          <a:lstStyle/>
          <a:p>
            <a:r>
              <a:rPr lang="ja-JP" altLang="en-US" sz="4000" dirty="0" smtClean="0">
                <a:solidFill>
                  <a:srgbClr val="000000"/>
                </a:solidFill>
                <a:latin typeface="メイリオ"/>
                <a:ea typeface="メイリオ"/>
                <a:cs typeface="メイリオ"/>
              </a:rPr>
              <a:t>パフォーマンス調査</a:t>
            </a:r>
            <a:endParaRPr lang="en-US" altLang="ja-JP" sz="4000" dirty="0" smtClean="0">
              <a:solidFill>
                <a:srgbClr val="000000"/>
              </a:solidFill>
              <a:latin typeface="メイリオ"/>
              <a:ea typeface="メイリオ"/>
              <a:cs typeface="メイリオ"/>
            </a:endParaRPr>
          </a:p>
          <a:p>
            <a:r>
              <a:rPr lang="en-US" altLang="ja-JP" sz="2800" dirty="0" smtClean="0">
                <a:solidFill>
                  <a:srgbClr val="4F81BD"/>
                </a:solidFill>
                <a:latin typeface="メイリオ"/>
                <a:ea typeface="メイリオ"/>
                <a:cs typeface="メイリオ"/>
              </a:rPr>
              <a:t>Seeing Eye People</a:t>
            </a:r>
            <a:r>
              <a:rPr lang="ja-JP" altLang="en-US" sz="2800" dirty="0" smtClean="0">
                <a:solidFill>
                  <a:srgbClr val="4F81BD"/>
                </a:solidFill>
                <a:latin typeface="メイリオ"/>
                <a:ea typeface="メイリオ"/>
                <a:cs typeface="メイリオ"/>
              </a:rPr>
              <a:t>を行い、歩きスマホをする人に効果があるか検証</a:t>
            </a:r>
            <a:endParaRPr lang="en-US" altLang="ja-JP" sz="2800" dirty="0" smtClean="0">
              <a:solidFill>
                <a:srgbClr val="4F81BD"/>
              </a:solidFill>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14" name="正方形/長方形 13"/>
          <p:cNvSpPr/>
          <p:nvPr/>
        </p:nvSpPr>
        <p:spPr>
          <a:xfrm>
            <a:off x="1313394" y="1887974"/>
            <a:ext cx="7252693" cy="1138773"/>
          </a:xfrm>
          <a:prstGeom prst="rect">
            <a:avLst/>
          </a:prstGeom>
        </p:spPr>
        <p:txBody>
          <a:bodyPr wrap="square">
            <a:spAutoFit/>
          </a:bodyPr>
          <a:lstStyle/>
          <a:p>
            <a:r>
              <a:rPr lang="ja-JP" altLang="en-US" sz="4000" dirty="0" smtClean="0">
                <a:latin typeface="メイリオ"/>
                <a:ea typeface="メイリオ"/>
                <a:cs typeface="メイリオ"/>
              </a:rPr>
              <a:t>コミュニケーション調査</a:t>
            </a:r>
          </a:p>
          <a:p>
            <a:r>
              <a:rPr lang="en-US" altLang="ja-JP" sz="2800" dirty="0" smtClean="0">
                <a:solidFill>
                  <a:schemeClr val="accent1"/>
                </a:solidFill>
                <a:latin typeface="メイリオ"/>
                <a:ea typeface="メイリオ"/>
                <a:cs typeface="メイリオ"/>
              </a:rPr>
              <a:t>4</a:t>
            </a:r>
            <a:r>
              <a:rPr lang="ja-JP" altLang="en-US" sz="2800" dirty="0" smtClean="0">
                <a:solidFill>
                  <a:schemeClr val="accent1"/>
                </a:solidFill>
                <a:latin typeface="メイリオ"/>
                <a:ea typeface="メイリオ"/>
                <a:cs typeface="メイリオ"/>
              </a:rPr>
              <a:t>つの仮説検証</a:t>
            </a:r>
            <a:endParaRPr lang="en-US" altLang="ja-JP" sz="2800" dirty="0" smtClean="0">
              <a:solidFill>
                <a:schemeClr val="accent1"/>
              </a:solidFill>
              <a:latin typeface="メイリオ"/>
              <a:ea typeface="メイリオ"/>
              <a:cs typeface="メイリオ"/>
            </a:endParaRPr>
          </a:p>
        </p:txBody>
      </p:sp>
      <p:sp>
        <p:nvSpPr>
          <p:cNvPr id="36" name="正方形/長方形 35"/>
          <p:cNvSpPr/>
          <p:nvPr/>
        </p:nvSpPr>
        <p:spPr>
          <a:xfrm>
            <a:off x="377292" y="1628243"/>
            <a:ext cx="756637" cy="1446550"/>
          </a:xfrm>
          <a:prstGeom prst="rect">
            <a:avLst/>
          </a:prstGeom>
        </p:spPr>
        <p:txBody>
          <a:bodyPr wrap="none">
            <a:spAutoFit/>
          </a:bodyPr>
          <a:lstStyle/>
          <a:p>
            <a:r>
              <a:rPr lang="en-US" altLang="ja-JP" sz="8800" dirty="0" smtClean="0">
                <a:solidFill>
                  <a:schemeClr val="tx1">
                    <a:lumMod val="65000"/>
                    <a:lumOff val="35000"/>
                  </a:schemeClr>
                </a:solidFill>
              </a:rPr>
              <a:t>1</a:t>
            </a:r>
          </a:p>
        </p:txBody>
      </p:sp>
      <p:sp>
        <p:nvSpPr>
          <p:cNvPr id="18" name="タイトル 17"/>
          <p:cNvSpPr>
            <a:spLocks noGrp="1"/>
          </p:cNvSpPr>
          <p:nvPr>
            <p:ph type="title"/>
          </p:nvPr>
        </p:nvSpPr>
        <p:spPr>
          <a:xfrm>
            <a:off x="1" y="0"/>
            <a:ext cx="6937200" cy="1164049"/>
          </a:xfrm>
          <a:noFill/>
        </p:spPr>
        <p:txBody>
          <a:bodyPr>
            <a:normAutofit/>
          </a:bodyPr>
          <a:lstStyle/>
          <a:p>
            <a:pPr algn="just"/>
            <a:r>
              <a:rPr lang="ja-JP" altLang="ja-JP" dirty="0" smtClean="0"/>
              <a:t>　</a:t>
            </a:r>
            <a:r>
              <a:rPr lang="ja-JP" altLang="en-US" dirty="0" smtClean="0">
                <a:solidFill>
                  <a:schemeClr val="accent1"/>
                </a:solidFill>
                <a:latin typeface="メイリオ"/>
                <a:ea typeface="メイリオ"/>
                <a:cs typeface="メイリオ"/>
              </a:rPr>
              <a:t>調査について</a:t>
            </a:r>
            <a:endParaRPr kumimoji="1" lang="ja-JP" altLang="en-US" sz="3600" dirty="0">
              <a:solidFill>
                <a:schemeClr val="accent1"/>
              </a:solidFill>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3" name="図 12"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35</a:t>
            </a:fld>
            <a:endParaRPr kumimoji="1" lang="ja-JP" altLang="en-US"/>
          </a:p>
        </p:txBody>
      </p:sp>
    </p:spTree>
    <p:extLst>
      <p:ext uri="{BB962C8B-B14F-4D97-AF65-F5344CB8AC3E}">
        <p14:creationId xmlns:p14="http://schemas.microsoft.com/office/powerpoint/2010/main" val="3880080279"/>
      </p:ext>
    </p:extLst>
  </p:cSld>
  <p:clrMapOvr>
    <a:masterClrMapping/>
  </p:clrMapOvr>
  <mc:AlternateContent xmlns:mc="http://schemas.openxmlformats.org/markup-compatibility/2006">
    <mc:Choice xmlns:p14="http://schemas.microsoft.com/office/powerpoint/2010/main" Requires="p14">
      <p:transition spd="slow" p14:dur="2000" advTm="9364"/>
    </mc:Choice>
    <mc:Fallback>
      <p:transition spd="slow" advTm="9364"/>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0"/>
            <a:ext cx="6937200" cy="1164049"/>
          </a:xfrm>
          <a:noFill/>
        </p:spPr>
        <p:txBody>
          <a:bodyPr>
            <a:normAutofit/>
          </a:bodyPr>
          <a:lstStyle/>
          <a:p>
            <a:pPr algn="just"/>
            <a:r>
              <a:rPr lang="ja-JP" altLang="en-US" dirty="0" smtClean="0">
                <a:solidFill>
                  <a:schemeClr val="accent1"/>
                </a:solidFill>
                <a:latin typeface="メイリオ"/>
                <a:ea typeface="メイリオ"/>
                <a:cs typeface="メイリオ"/>
              </a:rPr>
              <a:t>　アンケート調査</a:t>
            </a:r>
            <a:r>
              <a:rPr lang="ja-JP" altLang="en-US" dirty="0">
                <a:solidFill>
                  <a:schemeClr val="accent1"/>
                </a:solidFill>
                <a:latin typeface="メイリオ"/>
                <a:ea typeface="メイリオ"/>
                <a:cs typeface="メイリオ"/>
              </a:rPr>
              <a:t>日程</a:t>
            </a:r>
            <a:endParaRPr kumimoji="1" lang="ja-JP" altLang="en-US" dirty="0">
              <a:solidFill>
                <a:schemeClr val="accent1"/>
              </a:solidFill>
              <a:latin typeface="メイリオ"/>
              <a:ea typeface="メイリオ"/>
              <a:cs typeface="メイリオ"/>
            </a:endParaRPr>
          </a:p>
        </p:txBody>
      </p:sp>
      <p:graphicFrame>
        <p:nvGraphicFramePr>
          <p:cNvPr id="4" name="表 3"/>
          <p:cNvGraphicFramePr>
            <a:graphicFrameLocks noGrp="1"/>
          </p:cNvGraphicFramePr>
          <p:nvPr>
            <p:extLst>
              <p:ext uri="{D42A27DB-BD31-4B8C-83A1-F6EECF244321}">
                <p14:modId xmlns:p14="http://schemas.microsoft.com/office/powerpoint/2010/main" val="1509470972"/>
              </p:ext>
            </p:extLst>
          </p:nvPr>
        </p:nvGraphicFramePr>
        <p:xfrm>
          <a:off x="574561" y="2575540"/>
          <a:ext cx="7998640" cy="3312159"/>
        </p:xfrm>
        <a:graphic>
          <a:graphicData uri="http://schemas.openxmlformats.org/drawingml/2006/table">
            <a:tbl>
              <a:tblPr firstRow="1" bandRow="1">
                <a:tableStyleId>{21E4AEA4-8DFA-4A89-87EB-49C32662AFE0}</a:tableStyleId>
              </a:tblPr>
              <a:tblGrid>
                <a:gridCol w="2252927">
                  <a:extLst>
                    <a:ext uri="{9D8B030D-6E8A-4147-A177-3AD203B41FA5}">
                      <a16:colId xmlns:a16="http://schemas.microsoft.com/office/drawing/2014/main" val="3414760174"/>
                    </a:ext>
                  </a:extLst>
                </a:gridCol>
                <a:gridCol w="5745713">
                  <a:extLst>
                    <a:ext uri="{9D8B030D-6E8A-4147-A177-3AD203B41FA5}">
                      <a16:colId xmlns:a16="http://schemas.microsoft.com/office/drawing/2014/main" val="3586867583"/>
                    </a:ext>
                  </a:extLst>
                </a:gridCol>
              </a:tblGrid>
              <a:tr h="1043718">
                <a:tc>
                  <a:txBody>
                    <a:bodyPr/>
                    <a:lstStyle/>
                    <a:p>
                      <a:pPr marL="0" indent="0">
                        <a:buFont typeface="Arial"/>
                        <a:buNone/>
                      </a:pPr>
                      <a:r>
                        <a:rPr lang="en-US" altLang="ja-JP" sz="2800" dirty="0" smtClean="0"/>
                        <a:t>5/28</a:t>
                      </a:r>
                      <a:r>
                        <a:rPr lang="ja-JP" altLang="en-US" sz="2800" dirty="0" smtClean="0"/>
                        <a:t>（水）</a:t>
                      </a:r>
                      <a:endParaRPr lang="en-US" altLang="ja-JP" sz="2800" dirty="0" smtClean="0"/>
                    </a:p>
                    <a:p>
                      <a:pPr marL="0" indent="0">
                        <a:buFont typeface="Arial"/>
                        <a:buNone/>
                      </a:pPr>
                      <a:r>
                        <a:rPr lang="ja-JP" altLang="ja-JP" sz="2800" dirty="0" smtClean="0"/>
                        <a:t>　</a:t>
                      </a:r>
                      <a:r>
                        <a:rPr lang="en-US" altLang="ja-JP" sz="2800" dirty="0" smtClean="0"/>
                        <a:t>29</a:t>
                      </a:r>
                      <a:r>
                        <a:rPr lang="ja-JP" altLang="en-US" sz="2800" dirty="0" smtClean="0"/>
                        <a:t>（木）</a:t>
                      </a:r>
                      <a:endParaRPr lang="en-US" altLang="ja-JP" sz="2800" dirty="0" smtClean="0"/>
                    </a:p>
                  </a:txBody>
                  <a:tcPr>
                    <a:solidFill>
                      <a:schemeClr val="accent1"/>
                    </a:solidFill>
                  </a:tcPr>
                </a:tc>
                <a:tc>
                  <a:txBody>
                    <a:bodyPr/>
                    <a:lstStyle/>
                    <a:p>
                      <a:r>
                        <a:rPr lang="ja-JP" altLang="en-US" sz="2800" dirty="0" smtClean="0"/>
                        <a:t>事前アンケート調査 </a:t>
                      </a:r>
                      <a:endParaRPr lang="en-US" altLang="ja-JP" sz="2800" dirty="0" smtClean="0"/>
                    </a:p>
                    <a:p>
                      <a:r>
                        <a:rPr lang="ja-JP" altLang="en-US" sz="2800" dirty="0" smtClean="0"/>
                        <a:t>コミュニケーション実施（制御群以外） </a:t>
                      </a:r>
                    </a:p>
                    <a:p>
                      <a:r>
                        <a:rPr lang="ja-JP" altLang="en-US" sz="2800" dirty="0" smtClean="0"/>
                        <a:t>直後アンケート調査（制御群以外） </a:t>
                      </a:r>
                    </a:p>
                  </a:txBody>
                  <a:tcPr>
                    <a:solidFill>
                      <a:schemeClr val="accent1"/>
                    </a:solidFill>
                  </a:tcPr>
                </a:tc>
                <a:extLst>
                  <a:ext uri="{0D108BD9-81ED-4DB2-BD59-A6C34878D82A}">
                    <a16:rowId xmlns:a16="http://schemas.microsoft.com/office/drawing/2014/main" val="346579099"/>
                  </a:ext>
                </a:extLst>
              </a:tr>
              <a:tr h="920403">
                <a:tc>
                  <a:txBody>
                    <a:bodyPr/>
                    <a:lstStyle/>
                    <a:p>
                      <a:pPr marL="0" indent="0">
                        <a:buNone/>
                      </a:pPr>
                      <a:r>
                        <a:rPr lang="en-US" altLang="ja-JP" sz="2800" dirty="0" smtClean="0">
                          <a:solidFill>
                            <a:schemeClr val="tx1">
                              <a:lumMod val="65000"/>
                              <a:lumOff val="35000"/>
                            </a:schemeClr>
                          </a:solidFill>
                          <a:latin typeface="メイリオ"/>
                          <a:ea typeface="メイリオ"/>
                          <a:cs typeface="メイリオ"/>
                        </a:rPr>
                        <a:t>5/30</a:t>
                      </a:r>
                      <a:r>
                        <a:rPr lang="ja-JP" altLang="en-US" sz="2800" dirty="0" smtClean="0">
                          <a:solidFill>
                            <a:schemeClr val="tx1">
                              <a:lumMod val="65000"/>
                              <a:lumOff val="35000"/>
                            </a:schemeClr>
                          </a:solidFill>
                          <a:latin typeface="メイリオ"/>
                          <a:ea typeface="メイリオ"/>
                          <a:cs typeface="メイリオ"/>
                        </a:rPr>
                        <a:t>（金）</a:t>
                      </a:r>
                      <a:endParaRPr lang="en-US" altLang="ja-JP" sz="2800" dirty="0" smtClean="0">
                        <a:solidFill>
                          <a:schemeClr val="tx1">
                            <a:lumMod val="65000"/>
                            <a:lumOff val="35000"/>
                          </a:schemeClr>
                        </a:solidFill>
                        <a:latin typeface="メイリオ"/>
                        <a:ea typeface="メイリオ"/>
                        <a:cs typeface="メイリオ"/>
                      </a:endParaRPr>
                    </a:p>
                    <a:p>
                      <a:pPr marL="0" indent="0">
                        <a:buNone/>
                      </a:pPr>
                      <a:r>
                        <a:rPr lang="en-US" altLang="ja-JP" sz="2800" dirty="0" smtClean="0">
                          <a:solidFill>
                            <a:schemeClr val="tx1">
                              <a:lumMod val="65000"/>
                              <a:lumOff val="35000"/>
                            </a:schemeClr>
                          </a:solidFill>
                          <a:latin typeface="メイリオ"/>
                          <a:ea typeface="メイリオ"/>
                          <a:cs typeface="メイリオ"/>
                        </a:rPr>
                        <a:t>〜6/3</a:t>
                      </a:r>
                      <a:r>
                        <a:rPr lang="ja-JP" altLang="en-US" sz="2800" dirty="0" smtClean="0">
                          <a:solidFill>
                            <a:schemeClr val="tx1">
                              <a:lumMod val="65000"/>
                              <a:lumOff val="35000"/>
                            </a:schemeClr>
                          </a:solidFill>
                          <a:latin typeface="メイリオ"/>
                          <a:ea typeface="メイリオ"/>
                          <a:cs typeface="メイリオ"/>
                        </a:rPr>
                        <a:t>（火）</a:t>
                      </a:r>
                    </a:p>
                  </a:txBody>
                  <a:tcPr>
                    <a:solidFill>
                      <a:schemeClr val="accent1">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2800" dirty="0" smtClean="0">
                          <a:solidFill>
                            <a:schemeClr val="tx1">
                              <a:lumMod val="65000"/>
                              <a:lumOff val="35000"/>
                            </a:schemeClr>
                          </a:solidFill>
                          <a:latin typeface="メイリオ"/>
                          <a:ea typeface="メイリオ"/>
                          <a:cs typeface="メイリオ"/>
                        </a:rPr>
                        <a:t>Seeing Eye People</a:t>
                      </a:r>
                      <a:r>
                        <a:rPr lang="ja-JP" altLang="en-US" sz="2800" dirty="0" smtClean="0">
                          <a:solidFill>
                            <a:schemeClr val="tx1">
                              <a:lumMod val="65000"/>
                              <a:lumOff val="35000"/>
                            </a:schemeClr>
                          </a:solidFill>
                          <a:latin typeface="メイリオ"/>
                          <a:ea typeface="メイリオ"/>
                          <a:cs typeface="メイリオ"/>
                        </a:rPr>
                        <a:t>の実施</a:t>
                      </a:r>
                    </a:p>
                    <a:p>
                      <a:endParaRPr kumimoji="1" lang="ja-JP" altLang="en-US" sz="2800" dirty="0">
                        <a:solidFill>
                          <a:schemeClr val="tx1">
                            <a:lumMod val="65000"/>
                            <a:lumOff val="35000"/>
                          </a:schemeClr>
                        </a:solidFill>
                      </a:endParaRPr>
                    </a:p>
                  </a:txBody>
                  <a:tcPr>
                    <a:solidFill>
                      <a:schemeClr val="accent1">
                        <a:lumMod val="40000"/>
                        <a:lumOff val="60000"/>
                      </a:schemeClr>
                    </a:solidFill>
                  </a:tcPr>
                </a:tc>
                <a:extLst>
                  <a:ext uri="{0D108BD9-81ED-4DB2-BD59-A6C34878D82A}">
                    <a16:rowId xmlns:a16="http://schemas.microsoft.com/office/drawing/2014/main" val="3458078037"/>
                  </a:ext>
                </a:extLst>
              </a:tr>
              <a:tr h="920403">
                <a:tc>
                  <a:txBody>
                    <a:bodyPr/>
                    <a:lstStyle/>
                    <a:p>
                      <a:pPr marL="0" indent="0">
                        <a:buFont typeface="Arial"/>
                        <a:buNone/>
                      </a:pPr>
                      <a:r>
                        <a:rPr lang="en-US" altLang="ja-JP" sz="2800" dirty="0" smtClean="0">
                          <a:solidFill>
                            <a:schemeClr val="tx1"/>
                          </a:solidFill>
                          <a:latin typeface="メイリオ"/>
                          <a:ea typeface="メイリオ"/>
                          <a:cs typeface="メイリオ"/>
                        </a:rPr>
                        <a:t>6/4</a:t>
                      </a:r>
                      <a:r>
                        <a:rPr lang="ja-JP" altLang="en-US" sz="2800" dirty="0" smtClean="0">
                          <a:solidFill>
                            <a:schemeClr val="tx1"/>
                          </a:solidFill>
                          <a:latin typeface="メイリオ"/>
                          <a:ea typeface="メイリオ"/>
                          <a:cs typeface="メイリオ"/>
                        </a:rPr>
                        <a:t>（水）</a:t>
                      </a:r>
                      <a:endParaRPr lang="en-US" altLang="ja-JP" sz="2800" dirty="0" smtClean="0">
                        <a:solidFill>
                          <a:schemeClr val="tx1"/>
                        </a:solidFill>
                        <a:latin typeface="メイリオ"/>
                        <a:ea typeface="メイリオ"/>
                        <a:cs typeface="メイリオ"/>
                      </a:endParaRPr>
                    </a:p>
                    <a:p>
                      <a:pPr marL="0" indent="0">
                        <a:buFont typeface="Arial"/>
                        <a:buNone/>
                      </a:pPr>
                      <a:r>
                        <a:rPr lang="ja-JP" altLang="ja-JP" sz="2800" dirty="0" smtClean="0">
                          <a:solidFill>
                            <a:schemeClr val="tx1"/>
                          </a:solidFill>
                          <a:latin typeface="メイリオ"/>
                          <a:ea typeface="メイリオ"/>
                          <a:cs typeface="メイリオ"/>
                        </a:rPr>
                        <a:t>　</a:t>
                      </a:r>
                      <a:r>
                        <a:rPr lang="en-US" altLang="ja-JP" sz="2800" dirty="0" smtClean="0">
                          <a:solidFill>
                            <a:schemeClr val="tx1"/>
                          </a:solidFill>
                          <a:latin typeface="メイリオ"/>
                          <a:ea typeface="メイリオ"/>
                          <a:cs typeface="メイリオ"/>
                        </a:rPr>
                        <a:t>5</a:t>
                      </a:r>
                      <a:r>
                        <a:rPr lang="ja-JP" altLang="en-US" sz="2800" dirty="0" smtClean="0">
                          <a:solidFill>
                            <a:schemeClr val="tx1"/>
                          </a:solidFill>
                          <a:latin typeface="メイリオ"/>
                          <a:ea typeface="メイリオ"/>
                          <a:cs typeface="メイリオ"/>
                        </a:rPr>
                        <a:t>（木）</a:t>
                      </a:r>
                      <a:endParaRPr lang="en-US" altLang="ja-JP" sz="2800" dirty="0" smtClean="0">
                        <a:solidFill>
                          <a:schemeClr val="tx1"/>
                        </a:solidFill>
                        <a:latin typeface="メイリオ"/>
                        <a:ea typeface="メイリオ"/>
                        <a:cs typeface="メイリオ"/>
                      </a:endParaRPr>
                    </a:p>
                  </a:txBody>
                  <a:tcP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2800" dirty="0" smtClean="0">
                          <a:latin typeface="メイリオ"/>
                          <a:ea typeface="メイリオ"/>
                          <a:cs typeface="メイリオ"/>
                        </a:rPr>
                        <a:t>事後アンケートの実施</a:t>
                      </a:r>
                    </a:p>
                    <a:p>
                      <a:endParaRPr kumimoji="1" lang="ja-JP" altLang="en-US" sz="2800" dirty="0"/>
                    </a:p>
                  </a:txBody>
                  <a:tcPr>
                    <a:solidFill>
                      <a:schemeClr val="accent1">
                        <a:lumMod val="20000"/>
                        <a:lumOff val="80000"/>
                      </a:schemeClr>
                    </a:solidFill>
                  </a:tcPr>
                </a:tc>
                <a:extLst>
                  <a:ext uri="{0D108BD9-81ED-4DB2-BD59-A6C34878D82A}">
                    <a16:rowId xmlns:a16="http://schemas.microsoft.com/office/drawing/2014/main" val="2496296012"/>
                  </a:ext>
                </a:extLst>
              </a:tr>
            </a:tbl>
          </a:graphicData>
        </a:graphic>
      </p:graphicFrame>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9" name="図 1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36</a:t>
            </a:fld>
            <a:endParaRPr kumimoji="1" lang="ja-JP" altLang="en-US"/>
          </a:p>
        </p:txBody>
      </p:sp>
      <p:sp>
        <p:nvSpPr>
          <p:cNvPr id="3" name="テキスト ボックス 2"/>
          <p:cNvSpPr txBox="1"/>
          <p:nvPr/>
        </p:nvSpPr>
        <p:spPr>
          <a:xfrm>
            <a:off x="574561" y="1344434"/>
            <a:ext cx="7986080" cy="1231106"/>
          </a:xfrm>
          <a:prstGeom prst="rect">
            <a:avLst/>
          </a:prstGeom>
          <a:noFill/>
        </p:spPr>
        <p:txBody>
          <a:bodyPr wrap="none" rtlCol="0">
            <a:spAutoFit/>
          </a:bodyPr>
          <a:lstStyle/>
          <a:p>
            <a:pPr algn="just"/>
            <a:r>
              <a:rPr lang="ja-JP" altLang="en-US" sz="2800" dirty="0">
                <a:solidFill>
                  <a:schemeClr val="tx1">
                    <a:lumMod val="65000"/>
                    <a:lumOff val="35000"/>
                  </a:schemeClr>
                </a:solidFill>
                <a:latin typeface="メイリオ"/>
                <a:ea typeface="メイリオ"/>
                <a:cs typeface="メイリオ"/>
              </a:rPr>
              <a:t>対象：</a:t>
            </a:r>
            <a:r>
              <a:rPr lang="ja-JP" altLang="en-US" sz="2800" dirty="0">
                <a:solidFill>
                  <a:srgbClr val="000000"/>
                </a:solidFill>
                <a:latin typeface="メイリオ"/>
                <a:ea typeface="メイリオ"/>
                <a:cs typeface="メイリオ"/>
              </a:rPr>
              <a:t>社工</a:t>
            </a:r>
            <a:r>
              <a:rPr lang="en-US" altLang="ja-JP" sz="2800" dirty="0">
                <a:solidFill>
                  <a:srgbClr val="000000"/>
                </a:solidFill>
                <a:latin typeface="メイリオ"/>
                <a:ea typeface="メイリオ"/>
                <a:cs typeface="メイリオ"/>
              </a:rPr>
              <a:t>1</a:t>
            </a:r>
            <a:r>
              <a:rPr lang="ja-JP" altLang="en-US" sz="2800" dirty="0">
                <a:solidFill>
                  <a:srgbClr val="000000"/>
                </a:solidFill>
                <a:latin typeface="メイリオ"/>
                <a:ea typeface="メイリオ"/>
                <a:cs typeface="メイリオ"/>
              </a:rPr>
              <a:t>年</a:t>
            </a:r>
            <a:r>
              <a:rPr lang="en-US" altLang="ja-JP" sz="2800" dirty="0">
                <a:solidFill>
                  <a:srgbClr val="000000"/>
                </a:solidFill>
                <a:latin typeface="メイリオ"/>
                <a:ea typeface="メイリオ"/>
                <a:cs typeface="メイリオ"/>
              </a:rPr>
              <a:t>1〜6</a:t>
            </a:r>
            <a:r>
              <a:rPr lang="ja-JP" altLang="en-US" sz="2800" dirty="0">
                <a:solidFill>
                  <a:srgbClr val="000000"/>
                </a:solidFill>
                <a:latin typeface="メイリオ"/>
                <a:ea typeface="メイリオ"/>
                <a:cs typeface="メイリオ"/>
              </a:rPr>
              <a:t>クラス、国際</a:t>
            </a:r>
            <a:r>
              <a:rPr lang="en-US" altLang="ja-JP" sz="2800" dirty="0">
                <a:solidFill>
                  <a:srgbClr val="000000"/>
                </a:solidFill>
                <a:latin typeface="メイリオ"/>
                <a:ea typeface="メイリオ"/>
                <a:cs typeface="メイリオ"/>
              </a:rPr>
              <a:t>1</a:t>
            </a:r>
            <a:r>
              <a:rPr lang="ja-JP" altLang="en-US" sz="2800" dirty="0">
                <a:solidFill>
                  <a:srgbClr val="000000"/>
                </a:solidFill>
                <a:latin typeface="メイリオ"/>
                <a:ea typeface="メイリオ"/>
                <a:cs typeface="メイリオ"/>
              </a:rPr>
              <a:t>年</a:t>
            </a:r>
            <a:r>
              <a:rPr lang="en-US" altLang="ja-JP" sz="2800" dirty="0">
                <a:solidFill>
                  <a:srgbClr val="000000"/>
                </a:solidFill>
                <a:latin typeface="メイリオ"/>
                <a:ea typeface="メイリオ"/>
                <a:cs typeface="メイリオ"/>
              </a:rPr>
              <a:t>1〜3</a:t>
            </a:r>
            <a:r>
              <a:rPr lang="ja-JP" altLang="en-US" sz="2800" dirty="0">
                <a:solidFill>
                  <a:srgbClr val="000000"/>
                </a:solidFill>
                <a:latin typeface="メイリオ"/>
                <a:ea typeface="メイリオ"/>
                <a:cs typeface="メイリオ"/>
              </a:rPr>
              <a:t>クラス</a:t>
            </a:r>
            <a:endParaRPr lang="en-US" altLang="ja-JP" sz="2800" dirty="0">
              <a:solidFill>
                <a:srgbClr val="000000"/>
              </a:solidFill>
              <a:latin typeface="メイリオ"/>
              <a:ea typeface="メイリオ"/>
              <a:cs typeface="メイリオ"/>
            </a:endParaRPr>
          </a:p>
          <a:p>
            <a:pPr algn="just"/>
            <a:r>
              <a:rPr lang="ja-JP" altLang="en-US" sz="2800" dirty="0">
                <a:solidFill>
                  <a:srgbClr val="595959"/>
                </a:solidFill>
                <a:latin typeface="メイリオ"/>
                <a:ea typeface="メイリオ"/>
                <a:cs typeface="メイリオ"/>
              </a:rPr>
              <a:t>人数：</a:t>
            </a:r>
            <a:r>
              <a:rPr lang="en-US" altLang="ja-JP" sz="2800" dirty="0">
                <a:latin typeface="メイリオ"/>
                <a:ea typeface="メイリオ"/>
                <a:cs typeface="メイリオ"/>
              </a:rPr>
              <a:t>180</a:t>
            </a:r>
            <a:r>
              <a:rPr lang="ja-JP" altLang="en-US" sz="2800" dirty="0">
                <a:latin typeface="メイリオ"/>
                <a:ea typeface="メイリオ"/>
                <a:cs typeface="メイリオ"/>
              </a:rPr>
              <a:t>人</a:t>
            </a:r>
            <a:endParaRPr lang="en-US" altLang="ja-JP" sz="2800" dirty="0">
              <a:latin typeface="メイリオ"/>
              <a:ea typeface="メイリオ"/>
              <a:cs typeface="メイリオ"/>
            </a:endParaRPr>
          </a:p>
          <a:p>
            <a:endParaRPr kumimoji="1" lang="ja-JP" altLang="en-US" dirty="0"/>
          </a:p>
        </p:txBody>
      </p:sp>
    </p:spTree>
    <p:extLst>
      <p:ext uri="{BB962C8B-B14F-4D97-AF65-F5344CB8AC3E}">
        <p14:creationId xmlns:p14="http://schemas.microsoft.com/office/powerpoint/2010/main" val="661260507"/>
      </p:ext>
    </p:extLst>
  </p:cSld>
  <p:clrMapOvr>
    <a:masterClrMapping/>
  </p:clrMapOvr>
  <mc:AlternateContent xmlns:mc="http://schemas.openxmlformats.org/markup-compatibility/2006">
    <mc:Choice xmlns:p14="http://schemas.microsoft.com/office/powerpoint/2010/main" Requires="p14">
      <p:transition spd="slow" p14:dur="2000" advTm="23145"/>
    </mc:Choice>
    <mc:Fallback>
      <p:transition spd="slow" advTm="23145"/>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486871" y="1372720"/>
            <a:ext cx="8587981" cy="5692995"/>
          </a:xfrm>
        </p:spPr>
        <p:txBody>
          <a:bodyPr>
            <a:normAutofit/>
          </a:bodyPr>
          <a:lstStyle/>
          <a:p>
            <a:pPr marL="0" indent="0" algn="just">
              <a:buNone/>
            </a:pPr>
            <a:r>
              <a:rPr lang="ja-JP" altLang="en-US" sz="2800" dirty="0" smtClean="0">
                <a:solidFill>
                  <a:schemeClr val="accent1"/>
                </a:solidFill>
                <a:latin typeface="メイリオ"/>
                <a:ea typeface="メイリオ"/>
                <a:cs typeface="メイリオ"/>
              </a:rPr>
              <a:t>＜調査項目＞</a:t>
            </a:r>
            <a:endParaRPr lang="en-US" altLang="ja-JP" sz="2800" dirty="0" smtClean="0">
              <a:solidFill>
                <a:schemeClr val="accent1"/>
              </a:solidFill>
              <a:latin typeface="メイリオ"/>
              <a:ea typeface="メイリオ"/>
              <a:cs typeface="メイリオ"/>
            </a:endParaRPr>
          </a:p>
          <a:p>
            <a:pPr marL="0" indent="0" algn="just">
              <a:buNone/>
            </a:pPr>
            <a:r>
              <a:rPr lang="ja-JP" altLang="en-US" sz="2800" dirty="0" smtClean="0">
                <a:solidFill>
                  <a:srgbClr val="000000"/>
                </a:solidFill>
                <a:latin typeface="メイリオ"/>
                <a:ea typeface="メイリオ"/>
                <a:cs typeface="メイリオ"/>
              </a:rPr>
              <a:t>・個人属性</a:t>
            </a:r>
            <a:endParaRPr lang="en-US" altLang="ja-JP" sz="2800" dirty="0" smtClean="0">
              <a:solidFill>
                <a:srgbClr val="000000"/>
              </a:solidFill>
              <a:latin typeface="メイリオ"/>
              <a:ea typeface="メイリオ"/>
              <a:cs typeface="メイリオ"/>
            </a:endParaRPr>
          </a:p>
          <a:p>
            <a:pPr marL="0" indent="0" algn="just">
              <a:buNone/>
            </a:pPr>
            <a:r>
              <a:rPr lang="ja-JP" altLang="en-US" sz="2800" dirty="0" smtClean="0">
                <a:solidFill>
                  <a:srgbClr val="000000"/>
                </a:solidFill>
                <a:latin typeface="メイリオ"/>
                <a:ea typeface="メイリオ"/>
                <a:cs typeface="メイリオ"/>
              </a:rPr>
              <a:t>・歩き</a:t>
            </a:r>
            <a:r>
              <a:rPr lang="ja-JP" altLang="en-US" sz="2800" dirty="0">
                <a:solidFill>
                  <a:srgbClr val="000000"/>
                </a:solidFill>
                <a:latin typeface="メイリオ"/>
                <a:ea typeface="メイリオ"/>
                <a:cs typeface="メイリオ"/>
              </a:rPr>
              <a:t>スマホをする頻度・用途・要因</a:t>
            </a:r>
            <a:endParaRPr lang="en-US" altLang="ja-JP" sz="2800" dirty="0">
              <a:solidFill>
                <a:srgbClr val="000000"/>
              </a:solidFill>
              <a:latin typeface="メイリオ"/>
              <a:ea typeface="メイリオ"/>
              <a:cs typeface="メイリオ"/>
            </a:endParaRPr>
          </a:p>
          <a:p>
            <a:pPr marL="0" indent="0" algn="just">
              <a:buNone/>
            </a:pPr>
            <a:r>
              <a:rPr lang="ja-JP" altLang="en-US" sz="2800" dirty="0" smtClean="0">
                <a:solidFill>
                  <a:srgbClr val="000000"/>
                </a:solidFill>
                <a:latin typeface="メイリオ"/>
                <a:ea typeface="メイリオ"/>
                <a:cs typeface="メイリオ"/>
              </a:rPr>
              <a:t>・歩き</a:t>
            </a:r>
            <a:r>
              <a:rPr lang="ja-JP" altLang="en-US" sz="2800" dirty="0">
                <a:solidFill>
                  <a:srgbClr val="000000"/>
                </a:solidFill>
                <a:latin typeface="メイリオ"/>
                <a:ea typeface="メイリオ"/>
                <a:cs typeface="メイリオ"/>
              </a:rPr>
              <a:t>スマホに関する危険意識・リスク認知</a:t>
            </a:r>
            <a:endParaRPr lang="en-US" altLang="ja-JP" sz="2800" dirty="0">
              <a:solidFill>
                <a:srgbClr val="000000"/>
              </a:solidFill>
              <a:latin typeface="メイリオ"/>
              <a:ea typeface="メイリオ"/>
              <a:cs typeface="メイリオ"/>
            </a:endParaRPr>
          </a:p>
          <a:p>
            <a:pPr marL="0" indent="0" algn="just">
              <a:buNone/>
            </a:pPr>
            <a:r>
              <a:rPr lang="ja-JP" altLang="en-US" sz="2800" dirty="0" smtClean="0">
                <a:latin typeface="メイリオ"/>
                <a:ea typeface="メイリオ"/>
                <a:cs typeface="メイリオ"/>
              </a:rPr>
              <a:t>・歩き</a:t>
            </a:r>
            <a:r>
              <a:rPr lang="ja-JP" altLang="en-US" sz="2800" dirty="0">
                <a:latin typeface="メイリオ"/>
                <a:ea typeface="メイリオ"/>
                <a:cs typeface="メイリオ"/>
              </a:rPr>
              <a:t>スマホに関する具体的な行動頻度</a:t>
            </a:r>
            <a:endParaRPr lang="en-US" altLang="ja-JP" sz="2800" dirty="0">
              <a:latin typeface="メイリオ"/>
              <a:ea typeface="メイリオ"/>
              <a:cs typeface="メイリオ"/>
            </a:endParaRPr>
          </a:p>
          <a:p>
            <a:pPr marL="0" indent="0" algn="just">
              <a:buNone/>
            </a:pPr>
            <a:r>
              <a:rPr lang="ja-JP" altLang="en-US" sz="2800" dirty="0" smtClean="0">
                <a:latin typeface="メイリオ"/>
                <a:ea typeface="メイリオ"/>
                <a:cs typeface="メイリオ"/>
              </a:rPr>
              <a:t>・歩き</a:t>
            </a:r>
            <a:r>
              <a:rPr lang="ja-JP" altLang="en-US" sz="2800" dirty="0">
                <a:latin typeface="メイリオ"/>
                <a:ea typeface="メイリオ"/>
                <a:cs typeface="メイリオ"/>
              </a:rPr>
              <a:t>スマホに関する具体的な行動要因</a:t>
            </a:r>
            <a:endParaRPr lang="en-US" altLang="ja-JP" sz="2800" dirty="0">
              <a:latin typeface="メイリオ"/>
              <a:ea typeface="メイリオ"/>
              <a:cs typeface="メイリオ"/>
            </a:endParaRPr>
          </a:p>
          <a:p>
            <a:pPr marL="0" indent="0" algn="just">
              <a:buNone/>
            </a:pPr>
            <a:r>
              <a:rPr lang="ja-JP" altLang="en-US" sz="2800" dirty="0" smtClean="0">
                <a:latin typeface="メイリオ"/>
                <a:ea typeface="メイリオ"/>
                <a:cs typeface="メイリオ"/>
              </a:rPr>
              <a:t>・歩き</a:t>
            </a:r>
            <a:r>
              <a:rPr lang="ja-JP" altLang="en-US" sz="2800" dirty="0">
                <a:latin typeface="メイリオ"/>
                <a:ea typeface="メイリオ"/>
                <a:cs typeface="メイリオ"/>
              </a:rPr>
              <a:t>スマホに関する記述的</a:t>
            </a:r>
            <a:r>
              <a:rPr lang="ja-JP" altLang="en-US" sz="2800" dirty="0" smtClean="0">
                <a:latin typeface="メイリオ"/>
                <a:ea typeface="メイリオ"/>
                <a:cs typeface="メイリオ"/>
              </a:rPr>
              <a:t>規範</a:t>
            </a:r>
            <a:endParaRPr lang="en-US" altLang="ja-JP" sz="2800" dirty="0" smtClean="0">
              <a:latin typeface="メイリオ"/>
              <a:ea typeface="メイリオ"/>
              <a:cs typeface="メイリオ"/>
            </a:endParaRPr>
          </a:p>
          <a:p>
            <a:pPr marL="0" indent="0" algn="just">
              <a:buNone/>
            </a:pPr>
            <a:r>
              <a:rPr lang="ja-JP" altLang="en-US" sz="2800" dirty="0" smtClean="0">
                <a:latin typeface="メイリオ"/>
                <a:ea typeface="メイリオ"/>
                <a:cs typeface="メイリオ"/>
              </a:rPr>
              <a:t>・</a:t>
            </a:r>
            <a:r>
              <a:rPr lang="en-US" altLang="ja-JP" sz="2800" dirty="0" smtClean="0">
                <a:latin typeface="メイリオ"/>
                <a:ea typeface="メイリオ"/>
                <a:cs typeface="メイリオ"/>
              </a:rPr>
              <a:t>Seeing</a:t>
            </a:r>
            <a:r>
              <a:rPr lang="en-US" altLang="ja-JP" sz="2800" dirty="0">
                <a:latin typeface="メイリオ"/>
                <a:ea typeface="メイリオ"/>
                <a:cs typeface="メイリオ"/>
              </a:rPr>
              <a:t> </a:t>
            </a:r>
            <a:r>
              <a:rPr lang="en-US" altLang="ja-JP" sz="2800" dirty="0" smtClean="0">
                <a:latin typeface="メイリオ"/>
                <a:ea typeface="メイリオ"/>
                <a:cs typeface="メイリオ"/>
              </a:rPr>
              <a:t>Eye People </a:t>
            </a:r>
            <a:r>
              <a:rPr lang="ja-JP" altLang="en-US" sz="2800" dirty="0" smtClean="0">
                <a:latin typeface="メイリオ"/>
                <a:ea typeface="メイリオ"/>
                <a:cs typeface="メイリオ"/>
              </a:rPr>
              <a:t>の印象、注目度</a:t>
            </a:r>
            <a:endParaRPr lang="ja-JP" altLang="en-US" sz="2800" dirty="0">
              <a:latin typeface="メイリオ"/>
              <a:ea typeface="メイリオ"/>
              <a:cs typeface="メイリオ"/>
            </a:endParaRPr>
          </a:p>
          <a:p>
            <a:pPr marL="0" indent="0" algn="just">
              <a:buNone/>
            </a:pPr>
            <a:endParaRPr lang="en-US" altLang="ja-JP" sz="2800" dirty="0">
              <a:solidFill>
                <a:schemeClr val="tx1">
                  <a:lumMod val="65000"/>
                  <a:lumOff val="35000"/>
                </a:schemeClr>
              </a:solidFill>
              <a:latin typeface="メイリオ"/>
              <a:ea typeface="メイリオ"/>
              <a:cs typeface="メイリオ"/>
            </a:endParaRPr>
          </a:p>
        </p:txBody>
      </p:sp>
      <p:sp>
        <p:nvSpPr>
          <p:cNvPr id="18" name="タイトル 17"/>
          <p:cNvSpPr>
            <a:spLocks noGrp="1"/>
          </p:cNvSpPr>
          <p:nvPr>
            <p:ph type="title"/>
          </p:nvPr>
        </p:nvSpPr>
        <p:spPr>
          <a:xfrm>
            <a:off x="467436" y="343647"/>
            <a:ext cx="4661646" cy="687293"/>
          </a:xfrm>
          <a:noFill/>
        </p:spPr>
        <p:txBody>
          <a:bodyPr>
            <a:noAutofit/>
          </a:bodyPr>
          <a:lstStyle/>
          <a:p>
            <a:pPr algn="just"/>
            <a:r>
              <a:rPr lang="ja-JP" altLang="en-US" dirty="0" smtClean="0">
                <a:solidFill>
                  <a:schemeClr val="accent1"/>
                </a:solidFill>
                <a:latin typeface="メイリオ"/>
                <a:ea typeface="メイリオ"/>
                <a:cs typeface="メイリオ"/>
              </a:rPr>
              <a:t>アンケート</a:t>
            </a:r>
            <a:endParaRPr kumimoji="1" lang="ja-JP" altLang="en-US" dirty="0">
              <a:solidFill>
                <a:schemeClr val="accent1"/>
              </a:solidFill>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9" name="図 8"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37</a:t>
            </a:fld>
            <a:endParaRPr kumimoji="1" lang="ja-JP" altLang="en-US"/>
          </a:p>
        </p:txBody>
      </p:sp>
    </p:spTree>
    <p:extLst>
      <p:ext uri="{BB962C8B-B14F-4D97-AF65-F5344CB8AC3E}">
        <p14:creationId xmlns:p14="http://schemas.microsoft.com/office/powerpoint/2010/main" val="2424739967"/>
      </p:ext>
    </p:extLst>
  </p:cSld>
  <p:clrMapOvr>
    <a:masterClrMapping/>
  </p:clrMapOvr>
  <mc:AlternateContent xmlns:mc="http://schemas.openxmlformats.org/markup-compatibility/2006">
    <mc:Choice xmlns:p14="http://schemas.microsoft.com/office/powerpoint/2010/main" Requires="p14">
      <p:transition spd="slow" p14:dur="2000" advTm="21001"/>
    </mc:Choice>
    <mc:Fallback>
      <p:transition spd="slow" advTm="2100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19" name="コンテンツ プレースホルダー 10"/>
          <p:cNvSpPr txBox="1">
            <a:spLocks/>
          </p:cNvSpPr>
          <p:nvPr/>
        </p:nvSpPr>
        <p:spPr>
          <a:xfrm>
            <a:off x="977866" y="1428467"/>
            <a:ext cx="4134410" cy="19263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dirty="0" smtClean="0">
                <a:solidFill>
                  <a:schemeClr val="accent2">
                    <a:lumMod val="60000"/>
                    <a:lumOff val="40000"/>
                  </a:schemeClr>
                </a:solidFill>
                <a:latin typeface="メイリオ"/>
                <a:ea typeface="メイリオ"/>
                <a:cs typeface="メイリオ"/>
              </a:rPr>
              <a:t>制御群（</a:t>
            </a:r>
            <a:r>
              <a:rPr lang="en-US" altLang="ja-JP" dirty="0" smtClean="0">
                <a:solidFill>
                  <a:schemeClr val="accent2">
                    <a:lumMod val="60000"/>
                    <a:lumOff val="40000"/>
                  </a:schemeClr>
                </a:solidFill>
                <a:latin typeface="メイリオ"/>
                <a:ea typeface="メイリオ"/>
                <a:cs typeface="メイリオ"/>
              </a:rPr>
              <a:t>60</a:t>
            </a:r>
            <a:r>
              <a:rPr lang="ja-JP" altLang="en-US" dirty="0" smtClean="0">
                <a:solidFill>
                  <a:schemeClr val="accent2">
                    <a:lumMod val="60000"/>
                    <a:lumOff val="40000"/>
                  </a:schemeClr>
                </a:solidFill>
                <a:latin typeface="メイリオ"/>
                <a:ea typeface="メイリオ"/>
                <a:cs typeface="メイリオ"/>
              </a:rPr>
              <a:t>人）</a:t>
            </a:r>
            <a:endParaRPr lang="en-US" altLang="ja-JP" dirty="0">
              <a:solidFill>
                <a:schemeClr val="accent2">
                  <a:lumMod val="60000"/>
                  <a:lumOff val="40000"/>
                </a:schemeClr>
              </a:solidFill>
              <a:latin typeface="メイリオ"/>
              <a:ea typeface="メイリオ"/>
              <a:cs typeface="メイリオ"/>
            </a:endParaRPr>
          </a:p>
          <a:p>
            <a:pPr marL="0" indent="0">
              <a:buFont typeface="Arial"/>
              <a:buNone/>
            </a:pPr>
            <a:r>
              <a:rPr lang="ja-JP" altLang="en-US" sz="2400" dirty="0" smtClean="0">
                <a:solidFill>
                  <a:schemeClr val="bg1">
                    <a:lumMod val="50000"/>
                  </a:schemeClr>
                </a:solidFill>
                <a:latin typeface="メイリオ"/>
                <a:ea typeface="メイリオ"/>
                <a:cs typeface="メイリオ"/>
              </a:rPr>
              <a:t>情報提供を行わない</a:t>
            </a:r>
            <a:endParaRPr lang="en-US" altLang="ja-JP" sz="2400" dirty="0" smtClean="0">
              <a:solidFill>
                <a:schemeClr val="bg1">
                  <a:lumMod val="50000"/>
                </a:schemeClr>
              </a:solidFill>
              <a:latin typeface="メイリオ"/>
              <a:ea typeface="メイリオ"/>
              <a:cs typeface="メイリオ"/>
            </a:endParaRPr>
          </a:p>
          <a:p>
            <a:pPr marL="0" indent="0">
              <a:lnSpc>
                <a:spcPct val="150000"/>
              </a:lnSpc>
              <a:buFont typeface="Arial"/>
              <a:buNone/>
            </a:pPr>
            <a:r>
              <a:rPr lang="ja-JP" altLang="en-US" sz="2400" dirty="0" smtClean="0">
                <a:solidFill>
                  <a:schemeClr val="bg1">
                    <a:lumMod val="50000"/>
                  </a:schemeClr>
                </a:solidFill>
                <a:latin typeface="メイリオ"/>
                <a:ea typeface="メイリオ"/>
                <a:cs typeface="メイリオ"/>
              </a:rPr>
              <a:t>　　</a:t>
            </a:r>
            <a:endParaRPr lang="en-US" altLang="ja-JP" sz="2400" dirty="0">
              <a:solidFill>
                <a:schemeClr val="bg1">
                  <a:lumMod val="50000"/>
                </a:schemeClr>
              </a:solidFill>
              <a:latin typeface="メイリオ"/>
              <a:ea typeface="メイリオ"/>
              <a:cs typeface="メイリオ"/>
            </a:endParaRPr>
          </a:p>
        </p:txBody>
      </p:sp>
      <p:sp>
        <p:nvSpPr>
          <p:cNvPr id="21" name="正方形/長方形 20"/>
          <p:cNvSpPr/>
          <p:nvPr/>
        </p:nvSpPr>
        <p:spPr>
          <a:xfrm>
            <a:off x="1117069" y="2703494"/>
            <a:ext cx="5480166" cy="2339102"/>
          </a:xfrm>
          <a:prstGeom prst="rect">
            <a:avLst/>
          </a:prstGeom>
        </p:spPr>
        <p:txBody>
          <a:bodyPr wrap="square">
            <a:spAutoFit/>
          </a:bodyPr>
          <a:lstStyle/>
          <a:p>
            <a:r>
              <a:rPr lang="ja-JP" altLang="en-US" sz="3600" dirty="0" smtClean="0">
                <a:solidFill>
                  <a:schemeClr val="accent2"/>
                </a:solidFill>
                <a:latin typeface="メイリオ"/>
                <a:ea typeface="メイリオ"/>
                <a:cs typeface="メイリオ"/>
              </a:rPr>
              <a:t>情報提供群（</a:t>
            </a:r>
            <a:r>
              <a:rPr lang="en-US" altLang="ja-JP" sz="3600" dirty="0" smtClean="0">
                <a:solidFill>
                  <a:schemeClr val="accent2"/>
                </a:solidFill>
                <a:latin typeface="メイリオ"/>
                <a:ea typeface="メイリオ"/>
                <a:cs typeface="メイリオ"/>
              </a:rPr>
              <a:t>60</a:t>
            </a:r>
            <a:r>
              <a:rPr lang="ja-JP" altLang="en-US" sz="3600" dirty="0" smtClean="0">
                <a:solidFill>
                  <a:schemeClr val="accent2"/>
                </a:solidFill>
                <a:latin typeface="メイリオ"/>
                <a:ea typeface="メイリオ"/>
                <a:cs typeface="メイリオ"/>
              </a:rPr>
              <a:t>人）</a:t>
            </a:r>
            <a:endParaRPr lang="en-US" altLang="ja-JP" sz="3600" dirty="0" smtClean="0">
              <a:solidFill>
                <a:schemeClr val="accent2"/>
              </a:solidFill>
              <a:latin typeface="メイリオ"/>
              <a:ea typeface="メイリオ"/>
              <a:cs typeface="メイリオ"/>
            </a:endParaRPr>
          </a:p>
          <a:p>
            <a:r>
              <a:rPr lang="ja-JP" altLang="en-US" sz="2400" dirty="0" smtClean="0">
                <a:solidFill>
                  <a:schemeClr val="tx1">
                    <a:lumMod val="65000"/>
                    <a:lumOff val="35000"/>
                  </a:schemeClr>
                </a:solidFill>
                <a:latin typeface="メイリオ"/>
                <a:ea typeface="メイリオ"/>
                <a:cs typeface="メイリオ"/>
              </a:rPr>
              <a:t>リーフレット</a:t>
            </a:r>
            <a:r>
              <a:rPr lang="ja-JP" altLang="en-US" sz="2400" dirty="0">
                <a:solidFill>
                  <a:schemeClr val="tx1">
                    <a:lumMod val="65000"/>
                    <a:lumOff val="35000"/>
                  </a:schemeClr>
                </a:solidFill>
                <a:latin typeface="メイリオ"/>
                <a:ea typeface="メイリオ"/>
                <a:cs typeface="メイリオ"/>
              </a:rPr>
              <a:t>を配布し、歩きスマホの情報を強く提供</a:t>
            </a:r>
            <a:endParaRPr lang="en-US" altLang="ja-JP" sz="2400" dirty="0">
              <a:solidFill>
                <a:schemeClr val="tx1">
                  <a:lumMod val="65000"/>
                  <a:lumOff val="35000"/>
                </a:schemeClr>
              </a:solidFill>
              <a:latin typeface="メイリオ"/>
              <a:ea typeface="メイリオ"/>
              <a:cs typeface="メイリオ"/>
            </a:endParaRPr>
          </a:p>
          <a:p>
            <a:endParaRPr lang="en-US" altLang="ja-JP" sz="2800" dirty="0" smtClean="0">
              <a:solidFill>
                <a:schemeClr val="tx1">
                  <a:lumMod val="65000"/>
                  <a:lumOff val="35000"/>
                </a:schemeClr>
              </a:solidFill>
              <a:latin typeface="メイリオ"/>
              <a:ea typeface="メイリオ"/>
              <a:cs typeface="メイリオ"/>
            </a:endParaRPr>
          </a:p>
          <a:p>
            <a:pPr>
              <a:lnSpc>
                <a:spcPct val="150000"/>
              </a:lnSpc>
            </a:pPr>
            <a:r>
              <a:rPr lang="ja-JP" altLang="ja-JP" sz="2400" dirty="0">
                <a:solidFill>
                  <a:schemeClr val="bg1">
                    <a:lumMod val="50000"/>
                  </a:schemeClr>
                </a:solidFill>
                <a:latin typeface="メイリオ"/>
                <a:ea typeface="メイリオ"/>
                <a:cs typeface="メイリオ"/>
              </a:rPr>
              <a:t>　</a:t>
            </a:r>
            <a:r>
              <a:rPr lang="ja-JP" altLang="en-US" sz="2400" dirty="0" smtClean="0">
                <a:solidFill>
                  <a:schemeClr val="bg1">
                    <a:lumMod val="50000"/>
                  </a:schemeClr>
                </a:solidFill>
                <a:latin typeface="メイリオ"/>
                <a:ea typeface="メイリオ"/>
                <a:cs typeface="メイリオ"/>
              </a:rPr>
              <a:t>　</a:t>
            </a:r>
            <a:endParaRPr lang="en-US" altLang="ja-JP" sz="2400" dirty="0" smtClean="0">
              <a:solidFill>
                <a:schemeClr val="bg1">
                  <a:lumMod val="50000"/>
                </a:schemeClr>
              </a:solidFill>
              <a:latin typeface="メイリオ"/>
              <a:ea typeface="メイリオ"/>
              <a:cs typeface="メイリオ"/>
            </a:endParaRPr>
          </a:p>
        </p:txBody>
      </p:sp>
      <p:sp>
        <p:nvSpPr>
          <p:cNvPr id="22" name="正方形/長方形 21"/>
          <p:cNvSpPr/>
          <p:nvPr/>
        </p:nvSpPr>
        <p:spPr>
          <a:xfrm>
            <a:off x="1234425" y="4255561"/>
            <a:ext cx="7028046" cy="2431435"/>
          </a:xfrm>
          <a:prstGeom prst="rect">
            <a:avLst/>
          </a:prstGeom>
        </p:spPr>
        <p:txBody>
          <a:bodyPr wrap="square">
            <a:spAutoFit/>
          </a:bodyPr>
          <a:lstStyle/>
          <a:p>
            <a:r>
              <a:rPr lang="ja-JP" altLang="en-US" sz="4000" dirty="0" smtClean="0">
                <a:solidFill>
                  <a:schemeClr val="accent2">
                    <a:lumMod val="75000"/>
                  </a:schemeClr>
                </a:solidFill>
                <a:latin typeface="メイリオ"/>
                <a:ea typeface="メイリオ"/>
                <a:cs typeface="メイリオ"/>
              </a:rPr>
              <a:t>情報・行動プラン群（</a:t>
            </a:r>
            <a:r>
              <a:rPr lang="en-US" altLang="ja-JP" sz="4000" dirty="0" smtClean="0">
                <a:solidFill>
                  <a:schemeClr val="accent2">
                    <a:lumMod val="75000"/>
                  </a:schemeClr>
                </a:solidFill>
                <a:latin typeface="メイリオ"/>
                <a:ea typeface="メイリオ"/>
                <a:cs typeface="メイリオ"/>
              </a:rPr>
              <a:t>60</a:t>
            </a:r>
            <a:r>
              <a:rPr lang="ja-JP" altLang="en-US" sz="4000" dirty="0" smtClean="0">
                <a:solidFill>
                  <a:schemeClr val="accent2">
                    <a:lumMod val="75000"/>
                  </a:schemeClr>
                </a:solidFill>
                <a:latin typeface="メイリオ"/>
                <a:ea typeface="メイリオ"/>
                <a:cs typeface="メイリオ"/>
              </a:rPr>
              <a:t>人）</a:t>
            </a:r>
            <a:endParaRPr lang="en-US" altLang="ja-JP" sz="4000" dirty="0" smtClean="0">
              <a:solidFill>
                <a:schemeClr val="accent2">
                  <a:lumMod val="75000"/>
                </a:schemeClr>
              </a:solidFill>
              <a:latin typeface="メイリオ"/>
              <a:ea typeface="メイリオ"/>
              <a:cs typeface="メイリオ"/>
            </a:endParaRPr>
          </a:p>
          <a:p>
            <a:r>
              <a:rPr lang="ja-JP" altLang="en-US" sz="2400" dirty="0">
                <a:latin typeface="メイリオ"/>
                <a:ea typeface="メイリオ"/>
                <a:cs typeface="メイリオ"/>
              </a:rPr>
              <a:t>リーフレットを配布し、情報提供群と同様の情報を提供後、歩きスマホに対する自分の考え</a:t>
            </a:r>
            <a:r>
              <a:rPr lang="ja-JP" altLang="en-US" sz="2400" dirty="0" smtClean="0">
                <a:latin typeface="メイリオ"/>
                <a:ea typeface="メイリオ"/>
                <a:cs typeface="メイリオ"/>
              </a:rPr>
              <a:t>を記して</a:t>
            </a:r>
            <a:r>
              <a:rPr lang="ja-JP" altLang="en-US" sz="2400" dirty="0">
                <a:latin typeface="メイリオ"/>
                <a:ea typeface="メイリオ"/>
                <a:cs typeface="メイリオ"/>
              </a:rPr>
              <a:t>もらう</a:t>
            </a:r>
          </a:p>
          <a:p>
            <a:endParaRPr lang="en-US" altLang="ja-JP" sz="4000" dirty="0">
              <a:solidFill>
                <a:schemeClr val="accent2">
                  <a:lumMod val="75000"/>
                </a:schemeClr>
              </a:solidFill>
              <a:latin typeface="メイリオ"/>
              <a:ea typeface="メイリオ"/>
              <a:cs typeface="メイリオ"/>
            </a:endParaRPr>
          </a:p>
        </p:txBody>
      </p:sp>
      <p:sp>
        <p:nvSpPr>
          <p:cNvPr id="23" name="テキスト ボックス 22"/>
          <p:cNvSpPr txBox="1"/>
          <p:nvPr/>
        </p:nvSpPr>
        <p:spPr>
          <a:xfrm>
            <a:off x="383354" y="3887141"/>
            <a:ext cx="594512" cy="1785104"/>
          </a:xfrm>
          <a:prstGeom prst="rect">
            <a:avLst/>
          </a:prstGeom>
          <a:noFill/>
        </p:spPr>
        <p:txBody>
          <a:bodyPr wrap="square" rtlCol="0">
            <a:spAutoFit/>
          </a:bodyPr>
          <a:lstStyle/>
          <a:p>
            <a:r>
              <a:rPr kumimoji="1" lang="en-US" altLang="ja-JP" sz="11000" dirty="0" smtClean="0"/>
              <a:t>3</a:t>
            </a:r>
            <a:endParaRPr kumimoji="1" lang="ja-JP" altLang="en-US" sz="11000" dirty="0"/>
          </a:p>
        </p:txBody>
      </p:sp>
      <p:sp>
        <p:nvSpPr>
          <p:cNvPr id="24" name="テキスト ボックス 23"/>
          <p:cNvSpPr txBox="1"/>
          <p:nvPr/>
        </p:nvSpPr>
        <p:spPr>
          <a:xfrm>
            <a:off x="369842" y="2384005"/>
            <a:ext cx="808635" cy="1569660"/>
          </a:xfrm>
          <a:prstGeom prst="rect">
            <a:avLst/>
          </a:prstGeom>
          <a:noFill/>
        </p:spPr>
        <p:txBody>
          <a:bodyPr wrap="none" rtlCol="0">
            <a:spAutoFit/>
          </a:bodyPr>
          <a:lstStyle/>
          <a:p>
            <a:r>
              <a:rPr kumimoji="1" lang="en-US" altLang="ja-JP" sz="9600" dirty="0" smtClean="0">
                <a:solidFill>
                  <a:schemeClr val="tx1">
                    <a:lumMod val="65000"/>
                    <a:lumOff val="35000"/>
                  </a:schemeClr>
                </a:solidFill>
              </a:rPr>
              <a:t>2</a:t>
            </a:r>
            <a:endParaRPr kumimoji="1" lang="ja-JP" altLang="en-US" sz="9600" dirty="0">
              <a:solidFill>
                <a:schemeClr val="tx1">
                  <a:lumMod val="65000"/>
                  <a:lumOff val="35000"/>
                </a:schemeClr>
              </a:solidFill>
            </a:endParaRPr>
          </a:p>
        </p:txBody>
      </p:sp>
      <p:sp>
        <p:nvSpPr>
          <p:cNvPr id="25" name="テキスト ボックス 24"/>
          <p:cNvSpPr txBox="1"/>
          <p:nvPr/>
        </p:nvSpPr>
        <p:spPr>
          <a:xfrm>
            <a:off x="369842" y="1206448"/>
            <a:ext cx="730639" cy="1523495"/>
          </a:xfrm>
          <a:prstGeom prst="rect">
            <a:avLst/>
          </a:prstGeom>
          <a:noFill/>
        </p:spPr>
        <p:txBody>
          <a:bodyPr wrap="none" rtlCol="0">
            <a:spAutoFit/>
          </a:bodyPr>
          <a:lstStyle/>
          <a:p>
            <a:r>
              <a:rPr kumimoji="1" lang="en-US" altLang="ja-JP" sz="8400" dirty="0" smtClean="0">
                <a:solidFill>
                  <a:schemeClr val="bg1">
                    <a:lumMod val="65000"/>
                  </a:schemeClr>
                </a:solidFill>
              </a:rPr>
              <a:t>1</a:t>
            </a:r>
            <a:r>
              <a:rPr kumimoji="1" lang="en-US" altLang="ja-JP" sz="7200" dirty="0" smtClean="0"/>
              <a:t> </a:t>
            </a:r>
            <a:endParaRPr kumimoji="1" lang="ja-JP" altLang="en-US" sz="7200" dirty="0"/>
          </a:p>
        </p:txBody>
      </p:sp>
      <p:pic>
        <p:nvPicPr>
          <p:cNvPr id="14" name="図 13"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7" name="タイトル 17"/>
          <p:cNvSpPr>
            <a:spLocks noGrp="1"/>
          </p:cNvSpPr>
          <p:nvPr>
            <p:ph type="title"/>
          </p:nvPr>
        </p:nvSpPr>
        <p:spPr>
          <a:xfrm>
            <a:off x="1" y="120944"/>
            <a:ext cx="6937200" cy="1164049"/>
          </a:xfrm>
          <a:noFill/>
        </p:spPr>
        <p:txBody>
          <a:bodyPr>
            <a:normAutofit/>
          </a:bodyPr>
          <a:lstStyle/>
          <a:p>
            <a:pPr algn="just"/>
            <a:r>
              <a:rPr lang="en-US" altLang="ja-JP" dirty="0" smtClean="0">
                <a:solidFill>
                  <a:srgbClr val="4F81BD"/>
                </a:solidFill>
                <a:latin typeface="メイリオ"/>
                <a:ea typeface="メイリオ"/>
                <a:cs typeface="メイリオ"/>
              </a:rPr>
              <a:t>  </a:t>
            </a:r>
            <a:endParaRPr kumimoji="1" lang="ja-JP" altLang="en-US" sz="4000" dirty="0">
              <a:solidFill>
                <a:schemeClr val="accent2"/>
              </a:solidFill>
              <a:latin typeface="メイリオ"/>
              <a:ea typeface="メイリオ"/>
              <a:cs typeface="メイリオ"/>
            </a:endParaRPr>
          </a:p>
        </p:txBody>
      </p:sp>
      <p:sp>
        <p:nvSpPr>
          <p:cNvPr id="29" name="正方形/長方形 28"/>
          <p:cNvSpPr/>
          <p:nvPr/>
        </p:nvSpPr>
        <p:spPr>
          <a:xfrm>
            <a:off x="369842" y="261728"/>
            <a:ext cx="1877437" cy="769441"/>
          </a:xfrm>
          <a:prstGeom prst="rect">
            <a:avLst/>
          </a:prstGeom>
        </p:spPr>
        <p:txBody>
          <a:bodyPr wrap="none">
            <a:spAutoFit/>
          </a:bodyPr>
          <a:lstStyle/>
          <a:p>
            <a:r>
              <a:rPr lang="ja-JP" altLang="en-US" sz="4400" dirty="0" smtClean="0">
                <a:solidFill>
                  <a:schemeClr val="accent2"/>
                </a:solidFill>
                <a:latin typeface="メイリオ"/>
                <a:ea typeface="メイリオ"/>
                <a:cs typeface="メイリオ"/>
              </a:rPr>
              <a:t>調査群</a:t>
            </a:r>
            <a:endParaRPr lang="ja-JP" altLang="en-US" sz="4400" dirty="0">
              <a:solidFill>
                <a:schemeClr val="accent2"/>
              </a:solidFill>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38</a:t>
            </a:fld>
            <a:endParaRPr kumimoji="1" lang="ja-JP" altLang="en-US"/>
          </a:p>
        </p:txBody>
      </p:sp>
    </p:spTree>
    <p:extLst>
      <p:ext uri="{BB962C8B-B14F-4D97-AF65-F5344CB8AC3E}">
        <p14:creationId xmlns:p14="http://schemas.microsoft.com/office/powerpoint/2010/main" val="3795615254"/>
      </p:ext>
    </p:extLst>
  </p:cSld>
  <p:clrMapOvr>
    <a:masterClrMapping/>
  </p:clrMapOvr>
  <mc:AlternateContent xmlns:mc="http://schemas.openxmlformats.org/markup-compatibility/2006">
    <mc:Choice xmlns:p14="http://schemas.microsoft.com/office/powerpoint/2010/main" Requires="p14">
      <p:transition spd="slow" p14:dur="2000" advTm="32226"/>
    </mc:Choice>
    <mc:Fallback>
      <p:transition spd="slow" advTm="3222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1" y="0"/>
            <a:ext cx="6937200" cy="1164049"/>
          </a:xfrm>
          <a:noFill/>
        </p:spPr>
        <p:txBody>
          <a:bodyPr>
            <a:normAutofit/>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1"/>
                </a:solidFill>
                <a:latin typeface="メイリオ"/>
                <a:ea typeface="メイリオ"/>
                <a:cs typeface="メイリオ"/>
              </a:rPr>
              <a:t>参考資料</a:t>
            </a:r>
            <a:endParaRPr kumimoji="1" lang="ja-JP" altLang="en-US" dirty="0">
              <a:solidFill>
                <a:schemeClr val="accent1"/>
              </a:solidFill>
              <a:latin typeface="メイリオ"/>
              <a:ea typeface="メイリオ"/>
              <a:cs typeface="メイリオ"/>
            </a:endParaRP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3" name="正方形/長方形 2"/>
          <p:cNvSpPr/>
          <p:nvPr/>
        </p:nvSpPr>
        <p:spPr>
          <a:xfrm>
            <a:off x="188317" y="1269489"/>
            <a:ext cx="9077288" cy="4833631"/>
          </a:xfrm>
          <a:prstGeom prst="rect">
            <a:avLst/>
          </a:prstGeom>
        </p:spPr>
        <p:txBody>
          <a:bodyPr wrap="square">
            <a:spAutoFit/>
          </a:bodyPr>
          <a:lstStyle/>
          <a:p>
            <a:pPr>
              <a:lnSpc>
                <a:spcPct val="90000"/>
              </a:lnSpc>
            </a:pPr>
            <a:r>
              <a:rPr lang="en-US" altLang="ja-JP" dirty="0" smtClean="0"/>
              <a:t>1. </a:t>
            </a:r>
            <a:r>
              <a:rPr lang="ja-JP" altLang="en-US" dirty="0" smtClean="0"/>
              <a:t>藤井</a:t>
            </a:r>
            <a:r>
              <a:rPr lang="ja-JP" altLang="en-US" dirty="0"/>
              <a:t>聡</a:t>
            </a:r>
            <a:r>
              <a:rPr lang="en-US" altLang="ja-JP" dirty="0"/>
              <a:t>:</a:t>
            </a:r>
            <a:r>
              <a:rPr lang="ja-JP" altLang="en-US" dirty="0"/>
              <a:t>社会的ジレンマの処方箋</a:t>
            </a:r>
            <a:r>
              <a:rPr lang="en-US" altLang="ja-JP" dirty="0"/>
              <a:t>,</a:t>
            </a:r>
            <a:r>
              <a:rPr lang="ja-JP" altLang="en-US" dirty="0"/>
              <a:t>ナカニシヤ出版 </a:t>
            </a:r>
          </a:p>
          <a:p>
            <a:pPr>
              <a:lnSpc>
                <a:spcPct val="90000"/>
              </a:lnSpc>
            </a:pPr>
            <a:endParaRPr lang="en-US" altLang="ja-JP" dirty="0" smtClean="0"/>
          </a:p>
          <a:p>
            <a:pPr>
              <a:lnSpc>
                <a:spcPct val="90000"/>
              </a:lnSpc>
            </a:pPr>
            <a:r>
              <a:rPr lang="en-US" altLang="ja-JP" dirty="0" smtClean="0"/>
              <a:t>2. </a:t>
            </a:r>
            <a:r>
              <a:rPr lang="ja-JP" altLang="en-US" dirty="0" smtClean="0"/>
              <a:t>東京</a:t>
            </a:r>
            <a:r>
              <a:rPr lang="ja-JP" altLang="en-US" dirty="0"/>
              <a:t>消防庁</a:t>
            </a:r>
            <a:r>
              <a:rPr lang="en-US" altLang="ja-JP" dirty="0"/>
              <a:t>:</a:t>
            </a:r>
            <a:r>
              <a:rPr lang="ja-JP" altLang="en-US" dirty="0"/>
              <a:t>歩きスマホに関わり事故に</a:t>
            </a:r>
            <a:r>
              <a:rPr lang="ja-JP" altLang="en-US" dirty="0" smtClean="0"/>
              <a:t>注意</a:t>
            </a:r>
            <a:endParaRPr lang="en-US" altLang="ja-JP" dirty="0" smtClean="0"/>
          </a:p>
          <a:p>
            <a:pPr>
              <a:lnSpc>
                <a:spcPct val="90000"/>
              </a:lnSpc>
            </a:pPr>
            <a:r>
              <a:rPr lang="en-US" altLang="ja-JP" dirty="0"/>
              <a:t> </a:t>
            </a:r>
            <a:r>
              <a:rPr lang="en-US" altLang="ja-JP" dirty="0" smtClean="0"/>
              <a:t>    http</a:t>
            </a:r>
            <a:r>
              <a:rPr lang="en-US" altLang="ja-JP" dirty="0"/>
              <a:t>://</a:t>
            </a:r>
            <a:r>
              <a:rPr lang="en-US" altLang="ja-JP" dirty="0" err="1"/>
              <a:t>www.tfd.metro.tokyo.jp</a:t>
            </a:r>
            <a:r>
              <a:rPr lang="en-US" altLang="ja-JP" dirty="0"/>
              <a:t>/</a:t>
            </a:r>
            <a:r>
              <a:rPr lang="en-US" altLang="ja-JP" dirty="0" err="1"/>
              <a:t>lfe</a:t>
            </a:r>
            <a:r>
              <a:rPr lang="en-US" altLang="ja-JP" dirty="0"/>
              <a:t>/topics</a:t>
            </a:r>
            <a:r>
              <a:rPr lang="en-US" altLang="ja-JP" dirty="0" smtClean="0"/>
              <a:t>/ 201403</a:t>
            </a:r>
            <a:r>
              <a:rPr lang="en-US" altLang="ja-JP" dirty="0"/>
              <a:t>/</a:t>
            </a:r>
            <a:r>
              <a:rPr lang="en-US" altLang="ja-JP" dirty="0" err="1"/>
              <a:t>mobile.html</a:t>
            </a:r>
            <a:r>
              <a:rPr lang="ja-JP" altLang="en-US" dirty="0"/>
              <a:t>（最終閲覧</a:t>
            </a:r>
            <a:r>
              <a:rPr lang="ja-JP" altLang="en-US" dirty="0" smtClean="0"/>
              <a:t>日</a:t>
            </a:r>
            <a:r>
              <a:rPr lang="en-US" altLang="ja-JP" dirty="0" smtClean="0"/>
              <a:t>:2014</a:t>
            </a:r>
            <a:r>
              <a:rPr lang="en-US" altLang="ja-JP" dirty="0"/>
              <a:t>/05/15</a:t>
            </a:r>
            <a:r>
              <a:rPr lang="ja-JP" altLang="en-US" dirty="0"/>
              <a:t>） </a:t>
            </a:r>
          </a:p>
          <a:p>
            <a:pPr>
              <a:lnSpc>
                <a:spcPct val="90000"/>
              </a:lnSpc>
            </a:pPr>
            <a:endParaRPr lang="en-US" altLang="ja-JP" dirty="0" smtClean="0"/>
          </a:p>
          <a:p>
            <a:pPr>
              <a:lnSpc>
                <a:spcPct val="90000"/>
              </a:lnSpc>
            </a:pPr>
            <a:r>
              <a:rPr lang="en-US" altLang="ja-JP" dirty="0" smtClean="0"/>
              <a:t>3. </a:t>
            </a:r>
            <a:r>
              <a:rPr lang="ja-JP" altLang="en-US" dirty="0" smtClean="0"/>
              <a:t>我孫子</a:t>
            </a:r>
            <a:r>
              <a:rPr lang="ja-JP" altLang="en-US" dirty="0"/>
              <a:t>友祐</a:t>
            </a:r>
            <a:r>
              <a:rPr lang="en-US" altLang="ja-JP" dirty="0"/>
              <a:t>,</a:t>
            </a:r>
            <a:r>
              <a:rPr lang="ja-JP" altLang="en-US" dirty="0"/>
              <a:t>尾仲秀敏</a:t>
            </a:r>
            <a:r>
              <a:rPr lang="en-US" altLang="ja-JP" dirty="0"/>
              <a:t>:</a:t>
            </a:r>
            <a:r>
              <a:rPr lang="ja-JP" altLang="en-US" dirty="0"/>
              <a:t>「歩きスマホ」の世代傾向と意識に関する調査</a:t>
            </a:r>
            <a:r>
              <a:rPr lang="ja-JP" altLang="en-US" dirty="0" smtClean="0"/>
              <a:t>，</a:t>
            </a:r>
            <a:endParaRPr lang="en-US" altLang="ja-JP" dirty="0" smtClean="0"/>
          </a:p>
          <a:p>
            <a:pPr>
              <a:lnSpc>
                <a:spcPct val="90000"/>
              </a:lnSpc>
            </a:pPr>
            <a:r>
              <a:rPr lang="en-US" altLang="ja-JP" dirty="0"/>
              <a:t> </a:t>
            </a:r>
            <a:r>
              <a:rPr lang="en-US" altLang="ja-JP" dirty="0" smtClean="0"/>
              <a:t>   </a:t>
            </a:r>
            <a:r>
              <a:rPr lang="ja-JP" altLang="en-US" dirty="0" smtClean="0"/>
              <a:t>シンポジウム</a:t>
            </a:r>
            <a:r>
              <a:rPr lang="ja-JP" altLang="en-US" dirty="0"/>
              <a:t>「モバイル’</a:t>
            </a:r>
            <a:r>
              <a:rPr lang="en-US" altLang="ja-JP" dirty="0"/>
              <a:t>14</a:t>
            </a:r>
            <a:r>
              <a:rPr lang="ja-JP" altLang="en-US" dirty="0"/>
              <a:t>」</a:t>
            </a:r>
            <a:r>
              <a:rPr lang="en-US" altLang="ja-JP" dirty="0"/>
              <a:t>,2014  </a:t>
            </a:r>
            <a:endParaRPr lang="ja-JP" altLang="en-US" dirty="0"/>
          </a:p>
          <a:p>
            <a:pPr>
              <a:lnSpc>
                <a:spcPct val="90000"/>
              </a:lnSpc>
            </a:pPr>
            <a:endParaRPr lang="en-US" altLang="ja-JP" dirty="0" smtClean="0"/>
          </a:p>
          <a:p>
            <a:pPr>
              <a:lnSpc>
                <a:spcPct val="90000"/>
              </a:lnSpc>
            </a:pPr>
            <a:r>
              <a:rPr lang="en-US" altLang="ja-JP" dirty="0" smtClean="0"/>
              <a:t>4. </a:t>
            </a:r>
            <a:r>
              <a:rPr lang="ja-JP" altLang="en-US" dirty="0" smtClean="0"/>
              <a:t>国土</a:t>
            </a:r>
            <a:r>
              <a:rPr lang="ja-JP" altLang="en-US" dirty="0"/>
              <a:t>交通省</a:t>
            </a:r>
            <a:r>
              <a:rPr lang="en-US" altLang="ja-JP" dirty="0"/>
              <a:t>:</a:t>
            </a:r>
            <a:r>
              <a:rPr lang="ja-JP" altLang="en-US" dirty="0"/>
              <a:t>プラットホーム事故</a:t>
            </a:r>
            <a:r>
              <a:rPr lang="en-US" altLang="ja-JP" dirty="0"/>
              <a:t>0</a:t>
            </a:r>
            <a:r>
              <a:rPr lang="ja-JP" altLang="en-US" dirty="0" smtClean="0"/>
              <a:t>運動</a:t>
            </a:r>
            <a:r>
              <a:rPr lang="en-US" altLang="ja-JP" dirty="0" smtClean="0"/>
              <a:t>              </a:t>
            </a:r>
            <a:r>
              <a:rPr lang="en-US" altLang="ja-JP" dirty="0" smtClean="0">
                <a:hlinkClick r:id="rId3"/>
              </a:rPr>
              <a:t>https</a:t>
            </a:r>
            <a:r>
              <a:rPr lang="en-US" altLang="ja-JP" dirty="0">
                <a:hlinkClick r:id="rId3"/>
              </a:rPr>
              <a:t>://www.mlit.go.jp/report/press/tetsudo08_hh_000059.html</a:t>
            </a:r>
            <a:r>
              <a:rPr lang="ja-JP" altLang="en-US" dirty="0">
                <a:hlinkClick r:id="rId3"/>
              </a:rPr>
              <a:t>（最終閲覧日</a:t>
            </a:r>
            <a:r>
              <a:rPr lang="en-US" altLang="ja-JP" dirty="0">
                <a:hlinkClick r:id="rId3"/>
              </a:rPr>
              <a:t>:2014/05/15</a:t>
            </a:r>
            <a:r>
              <a:rPr lang="ja-JP" altLang="en-US" dirty="0" smtClean="0">
                <a:hlinkClick r:id="rId3"/>
              </a:rPr>
              <a:t>）</a:t>
            </a:r>
            <a:endParaRPr lang="ja-JP" altLang="en-US" dirty="0">
              <a:hlinkClick r:id="rId3"/>
            </a:endParaRPr>
          </a:p>
          <a:p>
            <a:pPr>
              <a:lnSpc>
                <a:spcPct val="90000"/>
              </a:lnSpc>
            </a:pPr>
            <a:endParaRPr lang="ja-JP" altLang="en-US" dirty="0" smtClean="0"/>
          </a:p>
          <a:p>
            <a:pPr>
              <a:lnSpc>
                <a:spcPct val="90000"/>
              </a:lnSpc>
            </a:pPr>
            <a:r>
              <a:rPr lang="en-US" altLang="ja-JP" dirty="0"/>
              <a:t>5</a:t>
            </a:r>
            <a:r>
              <a:rPr lang="en-US" altLang="ja-JP" dirty="0" smtClean="0"/>
              <a:t>. </a:t>
            </a:r>
            <a:r>
              <a:rPr lang="ja-JP" altLang="en-US" dirty="0" smtClean="0"/>
              <a:t>筑波</a:t>
            </a:r>
            <a:r>
              <a:rPr lang="ja-JP" altLang="en-US" dirty="0"/>
              <a:t>大学学生生活課</a:t>
            </a:r>
            <a:r>
              <a:rPr lang="en-US" altLang="ja-JP" dirty="0"/>
              <a:t>:</a:t>
            </a:r>
            <a:r>
              <a:rPr lang="ja-JP" altLang="en-US" dirty="0"/>
              <a:t>平成</a:t>
            </a:r>
            <a:r>
              <a:rPr lang="en-US" altLang="ja-JP" dirty="0"/>
              <a:t>25</a:t>
            </a:r>
            <a:r>
              <a:rPr lang="ja-JP" altLang="en-US" dirty="0"/>
              <a:t>年度学生の事件</a:t>
            </a:r>
            <a:r>
              <a:rPr lang="en-US" altLang="ja-JP" dirty="0"/>
              <a:t>･</a:t>
            </a:r>
            <a:r>
              <a:rPr lang="ja-JP" altLang="en-US" dirty="0"/>
              <a:t>事故の内訳 </a:t>
            </a:r>
          </a:p>
          <a:p>
            <a:pPr>
              <a:lnSpc>
                <a:spcPct val="90000"/>
              </a:lnSpc>
            </a:pPr>
            <a:endParaRPr lang="en-US" altLang="ja-JP" dirty="0" smtClean="0"/>
          </a:p>
          <a:p>
            <a:pPr>
              <a:lnSpc>
                <a:spcPct val="90000"/>
              </a:lnSpc>
            </a:pPr>
            <a:r>
              <a:rPr lang="en-US" altLang="ja-JP" dirty="0" smtClean="0"/>
              <a:t>6. </a:t>
            </a:r>
            <a:r>
              <a:rPr lang="en-US" altLang="ja-JP" dirty="0" err="1" smtClean="0"/>
              <a:t>SeeingEyePeople</a:t>
            </a:r>
            <a:r>
              <a:rPr lang="en-US" altLang="ja-JP" dirty="0"/>
              <a:t>: </a:t>
            </a:r>
            <a:r>
              <a:rPr lang="en-US" altLang="ja-JP" dirty="0" smtClean="0"/>
              <a:t>  </a:t>
            </a:r>
            <a:r>
              <a:rPr lang="en-US" altLang="ja-JP" dirty="0" smtClean="0">
                <a:hlinkClick r:id="rId4"/>
              </a:rPr>
              <a:t>https</a:t>
            </a:r>
            <a:r>
              <a:rPr lang="en-US" altLang="ja-JP" dirty="0">
                <a:hlinkClick r:id="rId4"/>
              </a:rPr>
              <a:t>://www.youtube.com/watch?v=N5SWgWI8Cag&amp;feature=youtu.be(</a:t>
            </a:r>
            <a:r>
              <a:rPr lang="ja-JP" altLang="en-US" dirty="0">
                <a:hlinkClick r:id="rId4"/>
              </a:rPr>
              <a:t>最終閲覧日</a:t>
            </a:r>
            <a:r>
              <a:rPr lang="en-US" altLang="ja-JP" dirty="0">
                <a:hlinkClick r:id="rId4"/>
              </a:rPr>
              <a:t>:2014/05/15) </a:t>
            </a:r>
          </a:p>
          <a:p>
            <a:pPr>
              <a:lnSpc>
                <a:spcPct val="90000"/>
              </a:lnSpc>
            </a:pPr>
            <a:endParaRPr lang="en-US" altLang="ja-JP" dirty="0" smtClean="0"/>
          </a:p>
          <a:p>
            <a:pPr>
              <a:lnSpc>
                <a:spcPct val="90000"/>
              </a:lnSpc>
            </a:pPr>
            <a:r>
              <a:rPr lang="en-US" altLang="ja-JP" dirty="0" smtClean="0"/>
              <a:t>7. </a:t>
            </a:r>
            <a:r>
              <a:rPr lang="ja-JP" altLang="en-US" dirty="0" smtClean="0"/>
              <a:t>藤井</a:t>
            </a:r>
            <a:r>
              <a:rPr lang="ja-JP" altLang="en-US" dirty="0"/>
              <a:t>聡</a:t>
            </a:r>
            <a:r>
              <a:rPr lang="en-US" altLang="ja-JP" dirty="0"/>
              <a:t>,</a:t>
            </a:r>
            <a:r>
              <a:rPr lang="ja-JP" altLang="en-US" dirty="0"/>
              <a:t>西中卓也</a:t>
            </a:r>
            <a:r>
              <a:rPr lang="en-US" altLang="ja-JP" dirty="0"/>
              <a:t>,</a:t>
            </a:r>
            <a:r>
              <a:rPr lang="ja-JP" altLang="en-US" dirty="0"/>
              <a:t>北村隆一</a:t>
            </a:r>
            <a:r>
              <a:rPr lang="en-US" altLang="ja-JP" dirty="0"/>
              <a:t>:  </a:t>
            </a:r>
            <a:r>
              <a:rPr lang="ja-JP" altLang="en-US" dirty="0"/>
              <a:t>自動車免許非保有者に対するコミュニケーション実験 </a:t>
            </a:r>
            <a:r>
              <a:rPr lang="en-US" altLang="ja-JP" dirty="0"/>
              <a:t>, </a:t>
            </a:r>
            <a:endParaRPr lang="en-US" altLang="ja-JP" dirty="0" smtClean="0"/>
          </a:p>
          <a:p>
            <a:pPr>
              <a:lnSpc>
                <a:spcPct val="90000"/>
              </a:lnSpc>
            </a:pPr>
            <a:r>
              <a:rPr lang="en-US" altLang="ja-JP" dirty="0"/>
              <a:t> </a:t>
            </a:r>
            <a:r>
              <a:rPr lang="en-US" altLang="ja-JP" dirty="0" smtClean="0"/>
              <a:t>   </a:t>
            </a:r>
            <a:r>
              <a:rPr lang="ja-JP" altLang="en-US" dirty="0" smtClean="0"/>
              <a:t>土木</a:t>
            </a:r>
            <a:r>
              <a:rPr lang="ja-JP" altLang="en-US" dirty="0"/>
              <a:t>計画学研究・論文集</a:t>
            </a:r>
            <a:r>
              <a:rPr lang="en-US" altLang="ja-JP" dirty="0" smtClean="0"/>
              <a:t>,</a:t>
            </a:r>
            <a:r>
              <a:rPr lang="en-US" altLang="ja-JP" dirty="0"/>
              <a:t> </a:t>
            </a:r>
            <a:r>
              <a:rPr lang="en-US" altLang="ja-JP" dirty="0" smtClean="0"/>
              <a:t>pp1003~1008,2003</a:t>
            </a:r>
            <a:r>
              <a:rPr lang="en-US" altLang="ja-JP" dirty="0"/>
              <a:t> </a:t>
            </a:r>
            <a:endParaRPr lang="ja-JP" altLang="en-US" dirty="0"/>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39</a:t>
            </a:fld>
            <a:endParaRPr kumimoji="1" lang="ja-JP" altLang="en-US"/>
          </a:p>
        </p:txBody>
      </p:sp>
    </p:spTree>
    <p:extLst>
      <p:ext uri="{BB962C8B-B14F-4D97-AF65-F5344CB8AC3E}">
        <p14:creationId xmlns:p14="http://schemas.microsoft.com/office/powerpoint/2010/main" val="2150699087"/>
      </p:ext>
    </p:extLst>
  </p:cSld>
  <p:clrMapOvr>
    <a:masterClrMapping/>
  </p:clrMapOvr>
  <mc:AlternateContent xmlns:mc="http://schemas.openxmlformats.org/markup-compatibility/2006">
    <mc:Choice xmlns:p14="http://schemas.microsoft.com/office/powerpoint/2010/main" Requires="p14">
      <p:transition spd="slow" p14:dur="2000" advTm="3038"/>
    </mc:Choice>
    <mc:Fallback>
      <p:transition spd="slow" advTm="303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567640" y="1445327"/>
            <a:ext cx="8229600" cy="4876542"/>
          </a:xfrm>
        </p:spPr>
        <p:txBody>
          <a:bodyPr>
            <a:normAutofit/>
          </a:bodyPr>
          <a:lstStyle/>
          <a:p>
            <a:pPr marL="0" indent="0" algn="just">
              <a:buNone/>
            </a:pPr>
            <a:r>
              <a:rPr lang="ja-JP" altLang="en-US" sz="2800" dirty="0" smtClean="0">
                <a:latin typeface="メイリオ"/>
                <a:ea typeface="メイリオ"/>
                <a:cs typeface="メイリオ"/>
              </a:rPr>
              <a:t>近年</a:t>
            </a:r>
            <a:r>
              <a:rPr lang="ja-JP" altLang="en-US" sz="2800" dirty="0">
                <a:latin typeface="メイリオ"/>
                <a:ea typeface="メイリオ"/>
                <a:cs typeface="メイリオ"/>
              </a:rPr>
              <a:t>、</a:t>
            </a:r>
            <a:r>
              <a:rPr lang="ja-JP" altLang="en-US" sz="3600" dirty="0">
                <a:solidFill>
                  <a:srgbClr val="C0504D"/>
                </a:solidFill>
                <a:latin typeface="メイリオ"/>
                <a:ea typeface="メイリオ"/>
                <a:cs typeface="メイリオ"/>
              </a:rPr>
              <a:t>歩きスマホ</a:t>
            </a:r>
            <a:r>
              <a:rPr lang="ja-JP" altLang="en-US" sz="3600" dirty="0">
                <a:latin typeface="メイリオ"/>
                <a:ea typeface="メイリオ"/>
                <a:cs typeface="メイリオ"/>
              </a:rPr>
              <a:t>に関する事故</a:t>
            </a:r>
            <a:r>
              <a:rPr lang="ja-JP" altLang="en-US" sz="2800" dirty="0">
                <a:latin typeface="メイリオ"/>
                <a:ea typeface="メイリオ"/>
                <a:cs typeface="メイリオ"/>
              </a:rPr>
              <a:t>が</a:t>
            </a:r>
            <a:r>
              <a:rPr lang="ja-JP" altLang="en-US" sz="3600" dirty="0">
                <a:latin typeface="メイリオ"/>
                <a:ea typeface="メイリオ"/>
                <a:cs typeface="メイリオ"/>
              </a:rPr>
              <a:t>多発</a:t>
            </a:r>
            <a:endParaRPr lang="en-US" altLang="ja-JP" sz="3600" dirty="0">
              <a:latin typeface="メイリオ"/>
              <a:ea typeface="メイリオ"/>
              <a:cs typeface="メイリオ"/>
            </a:endParaRPr>
          </a:p>
          <a:p>
            <a:pPr marL="0" indent="0" algn="just">
              <a:buNone/>
            </a:pPr>
            <a:endParaRPr kumimoji="1" lang="ja-JP" altLang="en-US" dirty="0"/>
          </a:p>
        </p:txBody>
      </p:sp>
      <p:pic>
        <p:nvPicPr>
          <p:cNvPr id="15" name="図 14" descr="arukisumaho01_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pic>
        <p:nvPicPr>
          <p:cNvPr id="12" name="図 11" descr="soccer090811_2_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8" name="テキスト ボックス 7"/>
          <p:cNvSpPr txBox="1"/>
          <p:nvPr/>
        </p:nvSpPr>
        <p:spPr>
          <a:xfrm>
            <a:off x="1534109" y="5943089"/>
            <a:ext cx="5227813" cy="461665"/>
          </a:xfrm>
          <a:prstGeom prst="rect">
            <a:avLst/>
          </a:prstGeom>
          <a:noFill/>
        </p:spPr>
        <p:txBody>
          <a:bodyPr wrap="none" rtlCol="0">
            <a:spAutoFit/>
          </a:bodyPr>
          <a:lstStyle/>
          <a:p>
            <a:r>
              <a:rPr lang="ja-JP" altLang="en-US" sz="2400" dirty="0" smtClean="0">
                <a:solidFill>
                  <a:schemeClr val="tx1">
                    <a:lumMod val="65000"/>
                    <a:lumOff val="35000"/>
                  </a:schemeClr>
                </a:solidFill>
              </a:rPr>
              <a:t>参照：しんぶん赤旗　</a:t>
            </a:r>
            <a:r>
              <a:rPr lang="en-US" altLang="ja-JP" sz="2400" dirty="0" smtClean="0">
                <a:solidFill>
                  <a:schemeClr val="tx1">
                    <a:lumMod val="65000"/>
                    <a:lumOff val="35000"/>
                  </a:schemeClr>
                </a:solidFill>
              </a:rPr>
              <a:t>2014</a:t>
            </a:r>
            <a:r>
              <a:rPr lang="ja-JP" altLang="en-US" sz="2400" dirty="0" smtClean="0">
                <a:solidFill>
                  <a:schemeClr val="tx1">
                    <a:lumMod val="65000"/>
                    <a:lumOff val="35000"/>
                  </a:schemeClr>
                </a:solidFill>
              </a:rPr>
              <a:t>年</a:t>
            </a:r>
            <a:r>
              <a:rPr lang="ja-JP" altLang="ja-JP" sz="2400" dirty="0" smtClean="0">
                <a:solidFill>
                  <a:schemeClr val="tx1">
                    <a:lumMod val="65000"/>
                    <a:lumOff val="35000"/>
                  </a:schemeClr>
                </a:solidFill>
              </a:rPr>
              <a:t>4</a:t>
            </a:r>
            <a:r>
              <a:rPr lang="ja-JP" altLang="en-US" sz="2400" dirty="0" smtClean="0">
                <a:solidFill>
                  <a:schemeClr val="tx1">
                    <a:lumMod val="65000"/>
                    <a:lumOff val="35000"/>
                  </a:schemeClr>
                </a:solidFill>
              </a:rPr>
              <a:t>月</a:t>
            </a:r>
            <a:r>
              <a:rPr lang="ja-JP" altLang="ja-JP" sz="2400" dirty="0" smtClean="0">
                <a:solidFill>
                  <a:schemeClr val="tx1">
                    <a:lumMod val="65000"/>
                    <a:lumOff val="35000"/>
                  </a:schemeClr>
                </a:solidFill>
              </a:rPr>
              <a:t>3</a:t>
            </a:r>
            <a:r>
              <a:rPr lang="en-US" altLang="ja-JP" sz="2400" dirty="0" smtClean="0">
                <a:solidFill>
                  <a:schemeClr val="tx1">
                    <a:lumMod val="65000"/>
                    <a:lumOff val="35000"/>
                  </a:schemeClr>
                </a:solidFill>
              </a:rPr>
              <a:t>0</a:t>
            </a:r>
            <a:r>
              <a:rPr lang="ja-JP" altLang="en-US" sz="2400" dirty="0" smtClean="0">
                <a:solidFill>
                  <a:schemeClr val="tx1">
                    <a:lumMod val="65000"/>
                    <a:lumOff val="35000"/>
                  </a:schemeClr>
                </a:solidFill>
              </a:rPr>
              <a:t>日号</a:t>
            </a:r>
            <a:endParaRPr kumimoji="1" lang="ja-JP" altLang="en-US" sz="2400" dirty="0">
              <a:solidFill>
                <a:schemeClr val="tx1">
                  <a:lumMod val="65000"/>
                  <a:lumOff val="35000"/>
                </a:schemeClr>
              </a:solidFill>
            </a:endParaRPr>
          </a:p>
        </p:txBody>
      </p:sp>
      <p:sp>
        <p:nvSpPr>
          <p:cNvPr id="18" name="タイトル 17"/>
          <p:cNvSpPr>
            <a:spLocks noGrp="1"/>
          </p:cNvSpPr>
          <p:nvPr>
            <p:ph type="title"/>
          </p:nvPr>
        </p:nvSpPr>
        <p:spPr>
          <a:xfrm>
            <a:off x="1" y="0"/>
            <a:ext cx="6937200" cy="1164049"/>
          </a:xfrm>
          <a:noFill/>
        </p:spPr>
        <p:txBody>
          <a:bodyPr/>
          <a:lstStyle/>
          <a:p>
            <a:pPr algn="just"/>
            <a:r>
              <a:rPr lang="ja-JP" altLang="ja-JP" dirty="0" smtClean="0"/>
              <a:t>　</a:t>
            </a:r>
            <a:r>
              <a:rPr lang="ja-JP" altLang="en-US" dirty="0" smtClean="0">
                <a:solidFill>
                  <a:srgbClr val="000000"/>
                </a:solidFill>
                <a:latin typeface="メイリオ"/>
                <a:ea typeface="メイリオ"/>
                <a:cs typeface="メイリオ"/>
              </a:rPr>
              <a:t>背景</a:t>
            </a:r>
            <a:endParaRPr kumimoji="1" lang="ja-JP" altLang="en-US" dirty="0">
              <a:solidFill>
                <a:srgbClr val="000000"/>
              </a:solidFill>
              <a:latin typeface="メイリオ"/>
              <a:ea typeface="メイリオ"/>
              <a:cs typeface="メイリオ"/>
            </a:endParaRPr>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4</a:t>
            </a:fld>
            <a:endParaRPr kumimoji="1" lang="ja-JP" altLang="en-US"/>
          </a:p>
        </p:txBody>
      </p:sp>
      <p:pic>
        <p:nvPicPr>
          <p:cNvPr id="4" name="図 3" descr="2014:4:30シしんぶん赤旗.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8541" y="2012241"/>
            <a:ext cx="4565440" cy="3847574"/>
          </a:xfrm>
          <a:prstGeom prst="rect">
            <a:avLst/>
          </a:prstGeom>
        </p:spPr>
      </p:pic>
      <p:sp>
        <p:nvSpPr>
          <p:cNvPr id="9" name="テキスト ボックス 8"/>
          <p:cNvSpPr txBox="1"/>
          <p:nvPr/>
        </p:nvSpPr>
        <p:spPr>
          <a:xfrm>
            <a:off x="2542561" y="3181723"/>
            <a:ext cx="5847777" cy="1754327"/>
          </a:xfrm>
          <a:prstGeom prst="rect">
            <a:avLst/>
          </a:prstGeom>
          <a:solidFill>
            <a:schemeClr val="accent2">
              <a:lumMod val="75000"/>
            </a:schemeClr>
          </a:solidFill>
        </p:spPr>
        <p:txBody>
          <a:bodyPr wrap="square" rtlCol="0">
            <a:spAutoFit/>
          </a:bodyPr>
          <a:lstStyle/>
          <a:p>
            <a:r>
              <a:rPr kumimoji="1" lang="ja-JP" altLang="en-US" sz="3200" dirty="0" smtClean="0">
                <a:solidFill>
                  <a:schemeClr val="bg1"/>
                </a:solidFill>
              </a:rPr>
              <a:t>年々、</a:t>
            </a:r>
            <a:endParaRPr kumimoji="1" lang="en-US" altLang="ja-JP" sz="3200" dirty="0" smtClean="0">
              <a:solidFill>
                <a:schemeClr val="bg1"/>
              </a:solidFill>
            </a:endParaRPr>
          </a:p>
          <a:p>
            <a:r>
              <a:rPr kumimoji="1" lang="ja-JP" altLang="en-US" sz="3600" dirty="0" smtClean="0">
                <a:solidFill>
                  <a:schemeClr val="bg1"/>
                </a:solidFill>
              </a:rPr>
              <a:t>歩きスマホが原因の事故が</a:t>
            </a:r>
            <a:r>
              <a:rPr kumimoji="1" lang="ja-JP" altLang="en-US" sz="4000" dirty="0" smtClean="0">
                <a:solidFill>
                  <a:schemeClr val="bg1"/>
                </a:solidFill>
              </a:rPr>
              <a:t>増加中！！</a:t>
            </a:r>
            <a:endParaRPr kumimoji="1" lang="ja-JP" altLang="en-US" sz="4000" dirty="0">
              <a:solidFill>
                <a:schemeClr val="bg1"/>
              </a:solidFill>
            </a:endParaRPr>
          </a:p>
        </p:txBody>
      </p:sp>
    </p:spTree>
    <p:custDataLst>
      <p:tags r:id="rId1"/>
    </p:custDataLst>
    <p:extLst>
      <p:ext uri="{BB962C8B-B14F-4D97-AF65-F5344CB8AC3E}">
        <p14:creationId xmlns:p14="http://schemas.microsoft.com/office/powerpoint/2010/main" val="653716960"/>
      </p:ext>
    </p:extLst>
  </p:cSld>
  <p:clrMapOvr>
    <a:masterClrMapping/>
  </p:clrMapOvr>
  <mc:AlternateContent xmlns:mc="http://schemas.openxmlformats.org/markup-compatibility/2006">
    <mc:Choice xmlns:p14="http://schemas.microsoft.com/office/powerpoint/2010/main" Requires="p14">
      <p:transition spd="slow" p14:dur="2000" advTm="28415"/>
    </mc:Choice>
    <mc:Fallback>
      <p:transition spd="slow" advTm="284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 y="3580144"/>
            <a:ext cx="9144000" cy="2039096"/>
          </a:xfrm>
          <a:solidFill>
            <a:schemeClr val="accent2">
              <a:alpha val="80000"/>
            </a:schemeClr>
          </a:solidFill>
        </p:spPr>
        <p:txBody>
          <a:bodyPr>
            <a:normAutofit/>
          </a:bodyPr>
          <a:lstStyle/>
          <a:p>
            <a:pPr algn="just"/>
            <a:r>
              <a:rPr kumimoji="1" lang="en-US" altLang="ja-JP" sz="6000" dirty="0" smtClean="0"/>
              <a:t>				END</a:t>
            </a:r>
            <a:endParaRPr kumimoji="1" lang="ja-JP" altLang="en-US" sz="6000" dirty="0"/>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40</a:t>
            </a:fld>
            <a:endParaRPr kumimoji="1" lang="ja-JP" altLang="en-US"/>
          </a:p>
        </p:txBody>
      </p:sp>
    </p:spTree>
    <p:extLst>
      <p:ext uri="{BB962C8B-B14F-4D97-AF65-F5344CB8AC3E}">
        <p14:creationId xmlns:p14="http://schemas.microsoft.com/office/powerpoint/2010/main" val="881614596"/>
      </p:ext>
    </p:extLst>
  </p:cSld>
  <p:clrMapOvr>
    <a:masterClrMapping/>
  </p:clrMapOvr>
  <mc:AlternateContent xmlns:mc="http://schemas.openxmlformats.org/markup-compatibility/2006">
    <mc:Choice xmlns:p14="http://schemas.microsoft.com/office/powerpoint/2010/main" Requires="p14">
      <p:transition spd="slow" p14:dur="2000" advTm="9174"/>
    </mc:Choice>
    <mc:Fallback>
      <p:transition spd="slow" advTm="917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2013040900032_1.jpg"/>
          <p:cNvPicPr>
            <a:picLocks noChangeAspect="1"/>
          </p:cNvPicPr>
          <p:nvPr/>
        </p:nvPicPr>
        <p:blipFill rotWithShape="1">
          <a:blip r:embed="rId4" cstate="print">
            <a:alphaModFix amt="82000"/>
            <a:extLst>
              <a:ext uri="{BEBA8EAE-BF5A-486C-A8C5-ECC9F3942E4B}">
                <a14:imgProps xmlns:a14="http://schemas.microsoft.com/office/drawing/2010/main">
                  <a14:imgLayer r:embed="rId5">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l="34819" r="25447"/>
          <a:stretch/>
        </p:blipFill>
        <p:spPr>
          <a:xfrm>
            <a:off x="5286375" y="15395"/>
            <a:ext cx="3857626" cy="6827487"/>
          </a:xfrm>
          <a:prstGeom prst="rect">
            <a:avLst/>
          </a:prstGeom>
        </p:spPr>
      </p:pic>
      <p:sp>
        <p:nvSpPr>
          <p:cNvPr id="18" name="タイトル 17"/>
          <p:cNvSpPr>
            <a:spLocks noGrp="1"/>
          </p:cNvSpPr>
          <p:nvPr>
            <p:ph type="title"/>
          </p:nvPr>
        </p:nvSpPr>
        <p:spPr>
          <a:xfrm>
            <a:off x="1" y="0"/>
            <a:ext cx="6937200" cy="1164049"/>
          </a:xfrm>
          <a:noFill/>
        </p:spPr>
        <p:txBody>
          <a:bodyPr/>
          <a:lstStyle/>
          <a:p>
            <a:pPr algn="just"/>
            <a:r>
              <a:rPr lang="ja-JP" altLang="ja-JP" dirty="0" smtClean="0"/>
              <a:t>　</a:t>
            </a:r>
            <a:r>
              <a:rPr lang="en-US" altLang="ja-JP" dirty="0" smtClean="0">
                <a:latin typeface="+mn-lt"/>
                <a:ea typeface="メイリオ"/>
                <a:cs typeface="メイリオ"/>
              </a:rPr>
              <a:t>What’s</a:t>
            </a:r>
            <a:r>
              <a:rPr lang="en-US" altLang="ja-JP" dirty="0" smtClean="0">
                <a:latin typeface="メイリオ"/>
                <a:ea typeface="メイリオ"/>
                <a:cs typeface="メイリオ"/>
              </a:rPr>
              <a:t> </a:t>
            </a:r>
            <a:r>
              <a:rPr lang="ja-JP" altLang="en-US" dirty="0" smtClean="0">
                <a:solidFill>
                  <a:schemeClr val="accent2"/>
                </a:solidFill>
                <a:latin typeface="メイリオ"/>
                <a:ea typeface="メイリオ"/>
                <a:cs typeface="メイリオ"/>
              </a:rPr>
              <a:t>歩きスマホ</a:t>
            </a:r>
            <a:r>
              <a:rPr lang="ja-JP" altLang="en-US" dirty="0" smtClean="0">
                <a:ea typeface="メイリオ"/>
                <a:cs typeface="メイリオ"/>
              </a:rPr>
              <a:t>？</a:t>
            </a:r>
            <a:endParaRPr kumimoji="1" lang="ja-JP" altLang="en-US" dirty="0">
              <a:ea typeface="メイリオ"/>
              <a:cs typeface="メイリオ"/>
            </a:endParaRPr>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11" name="コンテンツ プレースホルダー 10"/>
          <p:cNvSpPr>
            <a:spLocks noGrp="1"/>
          </p:cNvSpPr>
          <p:nvPr>
            <p:ph idx="1"/>
          </p:nvPr>
        </p:nvSpPr>
        <p:spPr>
          <a:xfrm>
            <a:off x="526955" y="1795905"/>
            <a:ext cx="5310072" cy="4525963"/>
          </a:xfrm>
        </p:spPr>
        <p:txBody>
          <a:bodyPr>
            <a:normAutofit/>
          </a:bodyPr>
          <a:lstStyle/>
          <a:p>
            <a:pPr marL="0" indent="0" algn="just">
              <a:buNone/>
            </a:pPr>
            <a:r>
              <a:rPr lang="ja-JP" altLang="en-US" dirty="0" smtClean="0">
                <a:solidFill>
                  <a:srgbClr val="C0504D"/>
                </a:solidFill>
                <a:latin typeface="メイリオ"/>
                <a:ea typeface="メイリオ"/>
                <a:cs typeface="メイリオ"/>
              </a:rPr>
              <a:t>歩きながらスマホ</a:t>
            </a:r>
            <a:endParaRPr lang="en-US" altLang="ja-JP" dirty="0" smtClean="0">
              <a:solidFill>
                <a:srgbClr val="C0504D"/>
              </a:solidFill>
              <a:latin typeface="メイリオ"/>
              <a:ea typeface="メイリオ"/>
              <a:cs typeface="メイリオ"/>
            </a:endParaRPr>
          </a:p>
          <a:p>
            <a:pPr marL="0" indent="0" algn="just">
              <a:buNone/>
            </a:pPr>
            <a:r>
              <a:rPr lang="ja-JP" altLang="en-US" sz="2400" dirty="0" smtClean="0">
                <a:latin typeface="メイリオ"/>
                <a:ea typeface="メイリオ"/>
                <a:cs typeface="メイリオ"/>
              </a:rPr>
              <a:t>を使用する行動</a:t>
            </a:r>
            <a:endParaRPr lang="en-US" altLang="ja-JP" sz="24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r>
              <a:rPr lang="ja-JP" altLang="en-US" sz="2400" dirty="0" smtClean="0">
                <a:latin typeface="メイリオ"/>
                <a:ea typeface="メイリオ"/>
                <a:cs typeface="メイリオ"/>
              </a:rPr>
              <a:t>歩きスマホをすると</a:t>
            </a:r>
            <a:r>
              <a:rPr lang="en-US" altLang="ja-JP" sz="2400" dirty="0" smtClean="0">
                <a:latin typeface="メイリオ"/>
                <a:ea typeface="メイリオ"/>
                <a:cs typeface="メイリオ"/>
              </a:rPr>
              <a:t>...</a:t>
            </a:r>
            <a:endParaRPr lang="en-US" altLang="ja-JP" sz="2400" dirty="0">
              <a:latin typeface="メイリオ"/>
              <a:ea typeface="メイリオ"/>
              <a:cs typeface="メイリオ"/>
            </a:endParaRPr>
          </a:p>
          <a:p>
            <a:pPr marL="0" indent="0" algn="just">
              <a:buNone/>
            </a:pPr>
            <a:r>
              <a:rPr lang="ja-JP" altLang="en-US" sz="2400" dirty="0" smtClean="0">
                <a:latin typeface="メイリオ"/>
                <a:ea typeface="メイリオ"/>
                <a:cs typeface="メイリオ"/>
              </a:rPr>
              <a:t>視野が狭まり、</a:t>
            </a:r>
            <a:endParaRPr lang="en-US" altLang="ja-JP" sz="2400" dirty="0" smtClean="0">
              <a:latin typeface="メイリオ"/>
              <a:ea typeface="メイリオ"/>
              <a:cs typeface="メイリオ"/>
            </a:endParaRPr>
          </a:p>
          <a:p>
            <a:pPr marL="0" indent="0" algn="just">
              <a:buNone/>
            </a:pPr>
            <a:r>
              <a:rPr lang="ja-JP" altLang="en-US" sz="2400" dirty="0" smtClean="0">
                <a:latin typeface="メイリオ"/>
                <a:ea typeface="メイリオ"/>
                <a:cs typeface="メイリオ"/>
              </a:rPr>
              <a:t>危険に対して反応が遅れる</a:t>
            </a:r>
            <a:endParaRPr lang="en-US" altLang="ja-JP" sz="2400" dirty="0" smtClean="0">
              <a:latin typeface="メイリオ"/>
              <a:ea typeface="メイリオ"/>
              <a:cs typeface="メイリオ"/>
            </a:endParaRPr>
          </a:p>
          <a:p>
            <a:pPr marL="0" indent="0" algn="just">
              <a:buNone/>
            </a:pPr>
            <a:endParaRPr lang="en-US" altLang="ja-JP" sz="2400" dirty="0" smtClean="0">
              <a:latin typeface="メイリオ"/>
              <a:ea typeface="メイリオ"/>
              <a:cs typeface="メイリオ"/>
            </a:endParaRPr>
          </a:p>
          <a:p>
            <a:pPr marL="0" indent="0" algn="just">
              <a:buNone/>
            </a:pPr>
            <a:r>
              <a:rPr lang="en-US" altLang="ja-JP" sz="2400" dirty="0" smtClean="0">
                <a:latin typeface="メイリオ"/>
                <a:ea typeface="メイリオ"/>
                <a:cs typeface="メイリオ"/>
              </a:rPr>
              <a:t>   </a:t>
            </a:r>
          </a:p>
        </p:txBody>
      </p:sp>
      <p:sp>
        <p:nvSpPr>
          <p:cNvPr id="5" name="テキスト ボックス 4"/>
          <p:cNvSpPr txBox="1"/>
          <p:nvPr/>
        </p:nvSpPr>
        <p:spPr>
          <a:xfrm>
            <a:off x="526955" y="5477061"/>
            <a:ext cx="3877985" cy="584776"/>
          </a:xfrm>
          <a:prstGeom prst="rect">
            <a:avLst/>
          </a:prstGeom>
          <a:solidFill>
            <a:schemeClr val="accent2">
              <a:lumMod val="75000"/>
            </a:schemeClr>
          </a:solidFill>
          <a:ln>
            <a:noFill/>
          </a:ln>
        </p:spPr>
        <p:txBody>
          <a:bodyPr wrap="none" rtlCol="0">
            <a:spAutoFit/>
          </a:bodyPr>
          <a:lstStyle/>
          <a:p>
            <a:r>
              <a:rPr kumimoji="1" lang="ja-JP" altLang="en-US" sz="3200" dirty="0" smtClean="0">
                <a:solidFill>
                  <a:schemeClr val="bg1"/>
                </a:solidFill>
                <a:latin typeface="メイリオ"/>
                <a:ea typeface="メイリオ"/>
                <a:cs typeface="メイリオ"/>
              </a:rPr>
              <a:t>事故のリスクが増加</a:t>
            </a:r>
            <a:endParaRPr kumimoji="1" lang="ja-JP" altLang="en-US" sz="3200" dirty="0">
              <a:solidFill>
                <a:schemeClr val="bg1"/>
              </a:solidFill>
              <a:latin typeface="メイリオ"/>
              <a:ea typeface="メイリオ"/>
              <a:cs typeface="メイリオ"/>
            </a:endParaRPr>
          </a:p>
        </p:txBody>
      </p:sp>
      <p:sp>
        <p:nvSpPr>
          <p:cNvPr id="16" name="二等辺三角形 15"/>
          <p:cNvSpPr>
            <a:spLocks noChangeAspect="1"/>
          </p:cNvSpPr>
          <p:nvPr/>
        </p:nvSpPr>
        <p:spPr>
          <a:xfrm rot="10800000" flipH="1">
            <a:off x="2026800" y="4887675"/>
            <a:ext cx="360000" cy="274396"/>
          </a:xfrm>
          <a:prstGeom prst="triangl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5</a:t>
            </a:fld>
            <a:endParaRPr kumimoji="1" lang="ja-JP" altLang="en-US"/>
          </a:p>
        </p:txBody>
      </p:sp>
    </p:spTree>
    <p:custDataLst>
      <p:tags r:id="rId1"/>
    </p:custDataLst>
    <p:extLst>
      <p:ext uri="{BB962C8B-B14F-4D97-AF65-F5344CB8AC3E}">
        <p14:creationId xmlns:p14="http://schemas.microsoft.com/office/powerpoint/2010/main" val="219935993"/>
      </p:ext>
    </p:extLst>
  </p:cSld>
  <p:clrMapOvr>
    <a:masterClrMapping/>
  </p:clrMapOvr>
  <mc:AlternateContent xmlns:mc="http://schemas.openxmlformats.org/markup-compatibility/2006">
    <mc:Choice xmlns:p14="http://schemas.microsoft.com/office/powerpoint/2010/main" Requires="p14">
      <p:transition spd="slow" p14:dur="2000" advTm="26026"/>
    </mc:Choice>
    <mc:Fallback>
      <p:transition spd="slow" advTm="26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a:xfrm>
            <a:off x="0" y="0"/>
            <a:ext cx="7678697" cy="1164049"/>
          </a:xfrm>
          <a:noFill/>
        </p:spPr>
        <p:txBody>
          <a:bodyPr>
            <a:normAutofit/>
          </a:bodyPr>
          <a:lstStyle/>
          <a:p>
            <a:pPr algn="just"/>
            <a:r>
              <a:rPr lang="en-US" altLang="ja-JP" sz="3600" dirty="0">
                <a:solidFill>
                  <a:srgbClr val="C0504D"/>
                </a:solidFill>
                <a:latin typeface="メイリオ"/>
                <a:ea typeface="メイリオ"/>
                <a:cs typeface="メイリオ"/>
              </a:rPr>
              <a:t> </a:t>
            </a:r>
            <a:r>
              <a:rPr lang="en-US" altLang="ja-JP" sz="3600" dirty="0" smtClean="0">
                <a:solidFill>
                  <a:srgbClr val="C0504D"/>
                </a:solidFill>
                <a:latin typeface="メイリオ"/>
                <a:ea typeface="メイリオ"/>
                <a:cs typeface="メイリオ"/>
              </a:rPr>
              <a:t> </a:t>
            </a:r>
            <a:r>
              <a:rPr lang="ja-JP" altLang="en-US" sz="4000" dirty="0" smtClean="0">
                <a:solidFill>
                  <a:srgbClr val="C0504D"/>
                </a:solidFill>
                <a:latin typeface="メイリオ"/>
                <a:ea typeface="メイリオ"/>
                <a:cs typeface="メイリオ"/>
              </a:rPr>
              <a:t>歩きスマホ</a:t>
            </a:r>
            <a:r>
              <a:rPr lang="en-US" altLang="ja-JP" sz="4000" dirty="0" smtClean="0">
                <a:solidFill>
                  <a:srgbClr val="C0504D"/>
                </a:solidFill>
                <a:latin typeface="メイリオ"/>
                <a:ea typeface="メイリオ"/>
                <a:cs typeface="メイリオ"/>
              </a:rPr>
              <a:t> </a:t>
            </a:r>
            <a:r>
              <a:rPr lang="en-US" altLang="ja-JP" sz="4000" dirty="0" smtClean="0">
                <a:latin typeface="メイリオ"/>
                <a:ea typeface="メイリオ"/>
                <a:cs typeface="メイリオ"/>
              </a:rPr>
              <a:t>× </a:t>
            </a:r>
            <a:r>
              <a:rPr lang="ja-JP" altLang="en-US" sz="4000" dirty="0" smtClean="0">
                <a:solidFill>
                  <a:schemeClr val="accent1"/>
                </a:solidFill>
                <a:latin typeface="メイリオ"/>
                <a:ea typeface="メイリオ"/>
                <a:cs typeface="メイリオ"/>
              </a:rPr>
              <a:t>社会的ジレンマ</a:t>
            </a:r>
            <a:endParaRPr kumimoji="1" lang="ja-JP" altLang="en-US" sz="4000" dirty="0">
              <a:latin typeface="メイリオ"/>
              <a:ea typeface="メイリオ"/>
              <a:cs typeface="メイリオ"/>
            </a:endParaRPr>
          </a:p>
        </p:txBody>
      </p:sp>
      <p:pic>
        <p:nvPicPr>
          <p:cNvPr id="15" name="図 14" descr="arukisumaho01_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16" name="コンテンツ プレースホルダー 10"/>
          <p:cNvSpPr txBox="1">
            <a:spLocks/>
          </p:cNvSpPr>
          <p:nvPr/>
        </p:nvSpPr>
        <p:spPr>
          <a:xfrm>
            <a:off x="1143850" y="1736925"/>
            <a:ext cx="4134410" cy="17512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dirty="0" smtClean="0">
                <a:solidFill>
                  <a:schemeClr val="accent1"/>
                </a:solidFill>
                <a:latin typeface="メイリオ"/>
                <a:ea typeface="メイリオ"/>
                <a:cs typeface="メイリオ"/>
              </a:rPr>
              <a:t>個人的利益</a:t>
            </a:r>
            <a:endParaRPr lang="en-US" altLang="ja-JP" dirty="0">
              <a:solidFill>
                <a:schemeClr val="tx1">
                  <a:lumMod val="65000"/>
                  <a:lumOff val="35000"/>
                </a:schemeClr>
              </a:solidFill>
              <a:latin typeface="メイリオ"/>
              <a:ea typeface="メイリオ"/>
              <a:cs typeface="メイリオ"/>
            </a:endParaRPr>
          </a:p>
          <a:p>
            <a:pPr marL="0" indent="0">
              <a:buFont typeface="Arial"/>
              <a:buNone/>
            </a:pPr>
            <a:r>
              <a:rPr lang="ja-JP" altLang="en-US" sz="2800" dirty="0" smtClean="0">
                <a:solidFill>
                  <a:schemeClr val="bg1">
                    <a:lumMod val="50000"/>
                  </a:schemeClr>
                </a:solidFill>
                <a:latin typeface="メイリオ"/>
                <a:ea typeface="メイリオ"/>
                <a:cs typeface="メイリオ"/>
              </a:rPr>
              <a:t>「スマホを使いたい！」</a:t>
            </a:r>
            <a:endParaRPr lang="en-US" altLang="ja-JP" sz="2800" dirty="0" smtClean="0">
              <a:solidFill>
                <a:schemeClr val="bg1">
                  <a:lumMod val="50000"/>
                </a:schemeClr>
              </a:solidFill>
              <a:latin typeface="メイリオ"/>
              <a:ea typeface="メイリオ"/>
              <a:cs typeface="メイリオ"/>
            </a:endParaRPr>
          </a:p>
          <a:p>
            <a:pPr marL="0" indent="0">
              <a:lnSpc>
                <a:spcPct val="150000"/>
              </a:lnSpc>
              <a:buFont typeface="Arial"/>
              <a:buNone/>
            </a:pPr>
            <a:r>
              <a:rPr lang="ja-JP" altLang="en-US" sz="2400" dirty="0" smtClean="0">
                <a:solidFill>
                  <a:schemeClr val="bg1">
                    <a:lumMod val="50000"/>
                  </a:schemeClr>
                </a:solidFill>
                <a:latin typeface="メイリオ"/>
                <a:ea typeface="メイリオ"/>
                <a:cs typeface="メイリオ"/>
              </a:rPr>
              <a:t>　　</a:t>
            </a:r>
            <a:endParaRPr lang="en-US" altLang="ja-JP" sz="2400" dirty="0">
              <a:solidFill>
                <a:schemeClr val="bg1">
                  <a:lumMod val="50000"/>
                </a:schemeClr>
              </a:solidFill>
              <a:latin typeface="メイリオ"/>
              <a:ea typeface="メイリオ"/>
              <a:cs typeface="メイリオ"/>
            </a:endParaRPr>
          </a:p>
        </p:txBody>
      </p:sp>
      <p:sp>
        <p:nvSpPr>
          <p:cNvPr id="17" name="正方形/長方形 16"/>
          <p:cNvSpPr/>
          <p:nvPr/>
        </p:nvSpPr>
        <p:spPr>
          <a:xfrm>
            <a:off x="1500189" y="3103868"/>
            <a:ext cx="5098247" cy="1661994"/>
          </a:xfrm>
          <a:prstGeom prst="rect">
            <a:avLst/>
          </a:prstGeom>
        </p:spPr>
        <p:txBody>
          <a:bodyPr wrap="square">
            <a:spAutoFit/>
          </a:bodyPr>
          <a:lstStyle/>
          <a:p>
            <a:r>
              <a:rPr lang="ja-JP" altLang="en-US" sz="3600" dirty="0">
                <a:solidFill>
                  <a:schemeClr val="accent1">
                    <a:lumMod val="75000"/>
                  </a:schemeClr>
                </a:solidFill>
                <a:latin typeface="メイリオ"/>
                <a:ea typeface="メイリオ"/>
                <a:cs typeface="メイリオ"/>
              </a:rPr>
              <a:t>社会的</a:t>
            </a:r>
            <a:r>
              <a:rPr lang="ja-JP" altLang="en-US" sz="3600" dirty="0" smtClean="0">
                <a:solidFill>
                  <a:schemeClr val="accent1">
                    <a:lumMod val="75000"/>
                  </a:schemeClr>
                </a:solidFill>
                <a:latin typeface="メイリオ"/>
                <a:ea typeface="メイリオ"/>
                <a:cs typeface="メイリオ"/>
              </a:rPr>
              <a:t>不利益</a:t>
            </a:r>
            <a:endParaRPr lang="en-US" altLang="ja-JP" sz="3600" dirty="0" smtClean="0">
              <a:solidFill>
                <a:schemeClr val="tx1">
                  <a:lumMod val="75000"/>
                  <a:lumOff val="25000"/>
                </a:schemeClr>
              </a:solidFill>
              <a:latin typeface="メイリオ"/>
              <a:ea typeface="メイリオ"/>
              <a:cs typeface="メイリオ"/>
            </a:endParaRPr>
          </a:p>
          <a:p>
            <a:r>
              <a:rPr lang="ja-JP" altLang="en-US" sz="3200" dirty="0" smtClean="0">
                <a:solidFill>
                  <a:schemeClr val="tx1">
                    <a:lumMod val="65000"/>
                    <a:lumOff val="35000"/>
                  </a:schemeClr>
                </a:solidFill>
                <a:latin typeface="メイリオ"/>
                <a:ea typeface="メイリオ"/>
                <a:cs typeface="メイリオ"/>
              </a:rPr>
              <a:t>事故</a:t>
            </a:r>
            <a:r>
              <a:rPr lang="ja-JP" altLang="en-US" sz="3200" dirty="0">
                <a:solidFill>
                  <a:schemeClr val="tx1">
                    <a:lumMod val="65000"/>
                    <a:lumOff val="35000"/>
                  </a:schemeClr>
                </a:solidFill>
                <a:latin typeface="メイリオ"/>
                <a:ea typeface="メイリオ"/>
                <a:cs typeface="メイリオ"/>
              </a:rPr>
              <a:t>が起きる危険が</a:t>
            </a:r>
            <a:r>
              <a:rPr lang="ja-JP" altLang="en-US" sz="3200" dirty="0" smtClean="0">
                <a:solidFill>
                  <a:schemeClr val="tx1">
                    <a:lumMod val="65000"/>
                    <a:lumOff val="35000"/>
                  </a:schemeClr>
                </a:solidFill>
                <a:latin typeface="メイリオ"/>
                <a:ea typeface="メイリオ"/>
                <a:cs typeface="メイリオ"/>
              </a:rPr>
              <a:t>発生</a:t>
            </a:r>
            <a:endParaRPr lang="en-US" altLang="ja-JP" sz="3200" dirty="0" smtClean="0">
              <a:solidFill>
                <a:schemeClr val="tx1">
                  <a:lumMod val="65000"/>
                  <a:lumOff val="35000"/>
                </a:schemeClr>
              </a:solidFill>
              <a:latin typeface="メイリオ"/>
              <a:ea typeface="メイリオ"/>
              <a:cs typeface="メイリオ"/>
            </a:endParaRPr>
          </a:p>
          <a:p>
            <a:pPr>
              <a:lnSpc>
                <a:spcPct val="150000"/>
              </a:lnSpc>
            </a:pPr>
            <a:r>
              <a:rPr lang="ja-JP" altLang="ja-JP" sz="2400" dirty="0">
                <a:solidFill>
                  <a:schemeClr val="bg1">
                    <a:lumMod val="50000"/>
                  </a:schemeClr>
                </a:solidFill>
                <a:latin typeface="メイリオ"/>
                <a:ea typeface="メイリオ"/>
                <a:cs typeface="メイリオ"/>
              </a:rPr>
              <a:t>　</a:t>
            </a:r>
            <a:r>
              <a:rPr lang="ja-JP" altLang="en-US" sz="2400" dirty="0" smtClean="0">
                <a:solidFill>
                  <a:schemeClr val="bg1">
                    <a:lumMod val="50000"/>
                  </a:schemeClr>
                </a:solidFill>
                <a:latin typeface="メイリオ"/>
                <a:ea typeface="メイリオ"/>
                <a:cs typeface="メイリオ"/>
              </a:rPr>
              <a:t>　</a:t>
            </a:r>
            <a:endParaRPr lang="en-US" altLang="ja-JP" sz="2400" dirty="0" smtClean="0">
              <a:solidFill>
                <a:schemeClr val="bg1">
                  <a:lumMod val="50000"/>
                </a:schemeClr>
              </a:solidFill>
              <a:latin typeface="メイリオ"/>
              <a:ea typeface="メイリオ"/>
              <a:cs typeface="メイリオ"/>
            </a:endParaRPr>
          </a:p>
        </p:txBody>
      </p:sp>
      <p:sp>
        <p:nvSpPr>
          <p:cNvPr id="19" name="正方形/長方形 18"/>
          <p:cNvSpPr/>
          <p:nvPr/>
        </p:nvSpPr>
        <p:spPr>
          <a:xfrm>
            <a:off x="1914386" y="4521071"/>
            <a:ext cx="5830472" cy="1261884"/>
          </a:xfrm>
          <a:prstGeom prst="rect">
            <a:avLst/>
          </a:prstGeom>
        </p:spPr>
        <p:txBody>
          <a:bodyPr wrap="square">
            <a:spAutoFit/>
          </a:bodyPr>
          <a:lstStyle/>
          <a:p>
            <a:r>
              <a:rPr lang="ja-JP" altLang="en-US" sz="4000" dirty="0" smtClean="0">
                <a:solidFill>
                  <a:schemeClr val="tx2">
                    <a:lumMod val="75000"/>
                  </a:schemeClr>
                </a:solidFill>
                <a:latin typeface="メイリオ"/>
                <a:ea typeface="メイリオ"/>
                <a:cs typeface="メイリオ"/>
              </a:rPr>
              <a:t>個人的不利益</a:t>
            </a:r>
            <a:endParaRPr lang="en-US" altLang="ja-JP" sz="4000" dirty="0">
              <a:solidFill>
                <a:schemeClr val="tx2">
                  <a:lumMod val="75000"/>
                </a:schemeClr>
              </a:solidFill>
              <a:latin typeface="メイリオ"/>
              <a:ea typeface="メイリオ"/>
              <a:cs typeface="メイリオ"/>
            </a:endParaRPr>
          </a:p>
          <a:p>
            <a:r>
              <a:rPr lang="ja-JP" altLang="en-US" sz="3600" dirty="0" smtClean="0">
                <a:latin typeface="メイリオ"/>
                <a:ea typeface="メイリオ"/>
                <a:cs typeface="メイリオ"/>
              </a:rPr>
              <a:t>事故に遭う危険性が高まる</a:t>
            </a:r>
            <a:endParaRPr lang="ja-JP" altLang="en-US" sz="3600" dirty="0">
              <a:latin typeface="メイリオ"/>
              <a:ea typeface="メイリオ"/>
              <a:cs typeface="メイリオ"/>
            </a:endParaRPr>
          </a:p>
        </p:txBody>
      </p:sp>
      <p:sp>
        <p:nvSpPr>
          <p:cNvPr id="5" name="テキスト ボックス 4"/>
          <p:cNvSpPr txBox="1"/>
          <p:nvPr/>
        </p:nvSpPr>
        <p:spPr>
          <a:xfrm>
            <a:off x="1063315" y="4152651"/>
            <a:ext cx="594512" cy="1785104"/>
          </a:xfrm>
          <a:prstGeom prst="rect">
            <a:avLst/>
          </a:prstGeom>
          <a:noFill/>
        </p:spPr>
        <p:txBody>
          <a:bodyPr wrap="square" rtlCol="0">
            <a:spAutoFit/>
          </a:bodyPr>
          <a:lstStyle/>
          <a:p>
            <a:r>
              <a:rPr kumimoji="1" lang="en-US" altLang="ja-JP" sz="11000" dirty="0" smtClean="0"/>
              <a:t>3</a:t>
            </a:r>
            <a:endParaRPr kumimoji="1" lang="ja-JP" altLang="en-US" sz="11000" dirty="0"/>
          </a:p>
        </p:txBody>
      </p:sp>
      <p:sp>
        <p:nvSpPr>
          <p:cNvPr id="8" name="テキスト ボックス 7"/>
          <p:cNvSpPr txBox="1"/>
          <p:nvPr/>
        </p:nvSpPr>
        <p:spPr>
          <a:xfrm>
            <a:off x="752962" y="2784379"/>
            <a:ext cx="808635" cy="1569660"/>
          </a:xfrm>
          <a:prstGeom prst="rect">
            <a:avLst/>
          </a:prstGeom>
          <a:noFill/>
        </p:spPr>
        <p:txBody>
          <a:bodyPr wrap="none" rtlCol="0">
            <a:spAutoFit/>
          </a:bodyPr>
          <a:lstStyle/>
          <a:p>
            <a:r>
              <a:rPr kumimoji="1" lang="en-US" altLang="ja-JP" sz="9600" dirty="0" smtClean="0">
                <a:solidFill>
                  <a:schemeClr val="tx1">
                    <a:lumMod val="65000"/>
                    <a:lumOff val="35000"/>
                  </a:schemeClr>
                </a:solidFill>
              </a:rPr>
              <a:t>2</a:t>
            </a:r>
            <a:endParaRPr kumimoji="1" lang="ja-JP" altLang="en-US" sz="9600" dirty="0">
              <a:solidFill>
                <a:schemeClr val="tx1">
                  <a:lumMod val="65000"/>
                  <a:lumOff val="35000"/>
                </a:schemeClr>
              </a:solidFill>
            </a:endParaRPr>
          </a:p>
        </p:txBody>
      </p:sp>
      <p:sp>
        <p:nvSpPr>
          <p:cNvPr id="9" name="テキスト ボックス 8"/>
          <p:cNvSpPr txBox="1"/>
          <p:nvPr/>
        </p:nvSpPr>
        <p:spPr>
          <a:xfrm>
            <a:off x="535826" y="1496594"/>
            <a:ext cx="730639" cy="1384995"/>
          </a:xfrm>
          <a:prstGeom prst="rect">
            <a:avLst/>
          </a:prstGeom>
          <a:noFill/>
        </p:spPr>
        <p:txBody>
          <a:bodyPr wrap="none" rtlCol="0">
            <a:spAutoFit/>
          </a:bodyPr>
          <a:lstStyle/>
          <a:p>
            <a:r>
              <a:rPr kumimoji="1" lang="en-US" altLang="ja-JP" sz="8400" dirty="0" smtClean="0">
                <a:solidFill>
                  <a:schemeClr val="bg1">
                    <a:lumMod val="65000"/>
                  </a:schemeClr>
                </a:solidFill>
              </a:rPr>
              <a:t>1</a:t>
            </a:r>
            <a:r>
              <a:rPr kumimoji="1" lang="en-US" altLang="ja-JP" sz="7200" dirty="0" smtClean="0"/>
              <a:t> </a:t>
            </a:r>
            <a:endParaRPr kumimoji="1" lang="ja-JP" altLang="en-US" sz="7200" dirty="0"/>
          </a:p>
        </p:txBody>
      </p:sp>
      <p:pic>
        <p:nvPicPr>
          <p:cNvPr id="14" name="図 13" descr="soccer090811_2_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6</a:t>
            </a:fld>
            <a:endParaRPr kumimoji="1" lang="ja-JP" altLang="en-US"/>
          </a:p>
        </p:txBody>
      </p:sp>
    </p:spTree>
    <p:custDataLst>
      <p:tags r:id="rId1"/>
    </p:custDataLst>
    <p:extLst>
      <p:ext uri="{BB962C8B-B14F-4D97-AF65-F5344CB8AC3E}">
        <p14:creationId xmlns:p14="http://schemas.microsoft.com/office/powerpoint/2010/main" val="3474393016"/>
      </p:ext>
    </p:extLst>
  </p:cSld>
  <p:clrMapOvr>
    <a:masterClrMapping/>
  </p:clrMapOvr>
  <mc:AlternateContent xmlns:mc="http://schemas.openxmlformats.org/markup-compatibility/2006">
    <mc:Choice xmlns:p14="http://schemas.microsoft.com/office/powerpoint/2010/main" Requires="p14">
      <p:transition spd="slow" p14:dur="2000" advTm="35299"/>
    </mc:Choice>
    <mc:Fallback>
      <p:transition spd="slow" advTm="352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18707" y="1605711"/>
            <a:ext cx="1236637" cy="1938992"/>
          </a:xfrm>
          <a:prstGeom prst="rect">
            <a:avLst/>
          </a:prstGeom>
        </p:spPr>
        <p:txBody>
          <a:bodyPr wrap="none">
            <a:spAutoFit/>
          </a:bodyPr>
          <a:lstStyle/>
          <a:p>
            <a:r>
              <a:rPr lang="ja-JP" altLang="en-US" sz="12000" dirty="0" smtClean="0">
                <a:solidFill>
                  <a:schemeClr val="tx1">
                    <a:lumMod val="50000"/>
                    <a:lumOff val="50000"/>
                  </a:schemeClr>
                </a:solidFill>
              </a:rPr>
              <a:t>１</a:t>
            </a:r>
            <a:endParaRPr lang="en-US" altLang="ja-JP" sz="12000" dirty="0" smtClean="0">
              <a:solidFill>
                <a:schemeClr val="tx1">
                  <a:lumMod val="50000"/>
                  <a:lumOff val="50000"/>
                </a:schemeClr>
              </a:solidFill>
            </a:endParaRPr>
          </a:p>
        </p:txBody>
      </p:sp>
      <p:sp>
        <p:nvSpPr>
          <p:cNvPr id="10" name="正方形/長方形 9"/>
          <p:cNvSpPr/>
          <p:nvPr/>
        </p:nvSpPr>
        <p:spPr>
          <a:xfrm>
            <a:off x="1734658" y="1929045"/>
            <a:ext cx="7252693" cy="1508105"/>
          </a:xfrm>
          <a:prstGeom prst="rect">
            <a:avLst/>
          </a:prstGeom>
        </p:spPr>
        <p:txBody>
          <a:bodyPr wrap="square">
            <a:spAutoFit/>
          </a:bodyPr>
          <a:lstStyle/>
          <a:p>
            <a:r>
              <a:rPr lang="ja-JP" altLang="en-US" sz="3600" dirty="0" smtClean="0">
                <a:solidFill>
                  <a:schemeClr val="tx2">
                    <a:lumMod val="60000"/>
                    <a:lumOff val="40000"/>
                  </a:schemeClr>
                </a:solidFill>
                <a:latin typeface="メイリオ"/>
                <a:ea typeface="メイリオ"/>
                <a:cs typeface="メイリオ"/>
              </a:rPr>
              <a:t>構造的方略</a:t>
            </a:r>
            <a:endParaRPr lang="en-US" altLang="ja-JP" sz="3600" dirty="0" smtClean="0">
              <a:solidFill>
                <a:schemeClr val="tx2">
                  <a:lumMod val="60000"/>
                  <a:lumOff val="40000"/>
                </a:schemeClr>
              </a:solidFill>
              <a:latin typeface="メイリオ"/>
              <a:ea typeface="メイリオ"/>
              <a:cs typeface="メイリオ"/>
            </a:endParaRPr>
          </a:p>
          <a:p>
            <a:r>
              <a:rPr lang="ja-JP" altLang="en-US" sz="2800" dirty="0" smtClean="0">
                <a:solidFill>
                  <a:schemeClr val="tx1">
                    <a:lumMod val="50000"/>
                    <a:lumOff val="50000"/>
                  </a:schemeClr>
                </a:solidFill>
                <a:latin typeface="メイリオ"/>
                <a:ea typeface="メイリオ"/>
                <a:cs typeface="メイリオ"/>
              </a:rPr>
              <a:t>賞罰や規制などを導入することよって、</a:t>
            </a:r>
            <a:endParaRPr lang="en-US" altLang="ja-JP" sz="2800" dirty="0" smtClean="0">
              <a:solidFill>
                <a:schemeClr val="tx1">
                  <a:lumMod val="50000"/>
                  <a:lumOff val="50000"/>
                </a:schemeClr>
              </a:solidFill>
              <a:latin typeface="メイリオ"/>
              <a:ea typeface="メイリオ"/>
              <a:cs typeface="メイリオ"/>
            </a:endParaRPr>
          </a:p>
          <a:p>
            <a:r>
              <a:rPr lang="ja-JP" altLang="en-US" sz="2800" dirty="0" smtClean="0">
                <a:solidFill>
                  <a:schemeClr val="tx1">
                    <a:lumMod val="50000"/>
                    <a:lumOff val="50000"/>
                  </a:schemeClr>
                </a:solidFill>
                <a:latin typeface="メイリオ"/>
                <a:ea typeface="メイリオ"/>
                <a:cs typeface="メイリオ"/>
              </a:rPr>
              <a:t>人々の歩きスマホに対する意識を変える</a:t>
            </a:r>
            <a:endParaRPr lang="en-US" altLang="ja-JP" sz="2800" dirty="0" smtClean="0">
              <a:solidFill>
                <a:schemeClr val="tx1">
                  <a:lumMod val="50000"/>
                  <a:lumOff val="50000"/>
                </a:schemeClr>
              </a:solidFill>
              <a:latin typeface="メイリオ"/>
              <a:ea typeface="メイリオ"/>
              <a:cs typeface="メイリオ"/>
            </a:endParaRPr>
          </a:p>
        </p:txBody>
      </p:sp>
      <p:sp>
        <p:nvSpPr>
          <p:cNvPr id="12" name="テキスト ボックス 11"/>
          <p:cNvSpPr txBox="1"/>
          <p:nvPr/>
        </p:nvSpPr>
        <p:spPr>
          <a:xfrm>
            <a:off x="418707" y="3544703"/>
            <a:ext cx="1236637" cy="1938992"/>
          </a:xfrm>
          <a:prstGeom prst="rect">
            <a:avLst/>
          </a:prstGeom>
          <a:noFill/>
        </p:spPr>
        <p:txBody>
          <a:bodyPr wrap="none" rtlCol="0">
            <a:spAutoFit/>
          </a:bodyPr>
          <a:lstStyle/>
          <a:p>
            <a:r>
              <a:rPr lang="ja-JP" altLang="en-US" sz="12000" dirty="0" smtClean="0"/>
              <a:t>２</a:t>
            </a:r>
            <a:endParaRPr lang="en-US" altLang="ja-JP" sz="12000" dirty="0" smtClean="0"/>
          </a:p>
        </p:txBody>
      </p:sp>
      <p:sp>
        <p:nvSpPr>
          <p:cNvPr id="16" name="正方形/長方形 15"/>
          <p:cNvSpPr/>
          <p:nvPr/>
        </p:nvSpPr>
        <p:spPr>
          <a:xfrm>
            <a:off x="1734658" y="3825665"/>
            <a:ext cx="7252693" cy="1508105"/>
          </a:xfrm>
          <a:prstGeom prst="rect">
            <a:avLst/>
          </a:prstGeom>
        </p:spPr>
        <p:txBody>
          <a:bodyPr wrap="square">
            <a:spAutoFit/>
          </a:bodyPr>
          <a:lstStyle/>
          <a:p>
            <a:r>
              <a:rPr lang="ja-JP" altLang="en-US" sz="3600" dirty="0" smtClean="0">
                <a:solidFill>
                  <a:schemeClr val="accent1">
                    <a:lumMod val="75000"/>
                  </a:schemeClr>
                </a:solidFill>
                <a:latin typeface="メイリオ"/>
                <a:ea typeface="メイリオ"/>
                <a:cs typeface="メイリオ"/>
              </a:rPr>
              <a:t>心理的方略</a:t>
            </a:r>
          </a:p>
          <a:p>
            <a:r>
              <a:rPr lang="ja-JP" altLang="en-US" sz="2800" dirty="0" smtClean="0">
                <a:latin typeface="メイリオ"/>
                <a:ea typeface="メイリオ"/>
                <a:cs typeface="メイリオ"/>
              </a:rPr>
              <a:t>コミュニケーションツールを用いて、</a:t>
            </a:r>
            <a:endParaRPr lang="en-US" altLang="ja-JP" sz="2800" dirty="0" smtClean="0">
              <a:latin typeface="メイリオ"/>
              <a:ea typeface="メイリオ"/>
              <a:cs typeface="メイリオ"/>
            </a:endParaRPr>
          </a:p>
          <a:p>
            <a:r>
              <a:rPr lang="ja-JP" altLang="en-US" sz="2800" dirty="0" smtClean="0">
                <a:latin typeface="メイリオ"/>
                <a:ea typeface="メイリオ"/>
                <a:cs typeface="メイリオ"/>
              </a:rPr>
              <a:t>人々の歩きスマホに対する意識を変える</a:t>
            </a:r>
            <a:endParaRPr lang="en-US" altLang="ja-JP" sz="2800" dirty="0" smtClean="0">
              <a:latin typeface="メイリオ"/>
              <a:ea typeface="メイリオ"/>
              <a:cs typeface="メイリオ"/>
            </a:endParaRPr>
          </a:p>
        </p:txBody>
      </p:sp>
      <p:sp>
        <p:nvSpPr>
          <p:cNvPr id="18" name="タイトル 17"/>
          <p:cNvSpPr>
            <a:spLocks noGrp="1"/>
          </p:cNvSpPr>
          <p:nvPr>
            <p:ph type="title"/>
          </p:nvPr>
        </p:nvSpPr>
        <p:spPr>
          <a:xfrm>
            <a:off x="0" y="0"/>
            <a:ext cx="7512469" cy="1164049"/>
          </a:xfrm>
          <a:noFill/>
        </p:spPr>
        <p:txBody>
          <a:bodyPr>
            <a:normAutofit fontScale="90000"/>
          </a:bodyPr>
          <a:lstStyle/>
          <a:p>
            <a:pPr algn="just"/>
            <a:r>
              <a:rPr lang="ja-JP" altLang="ja-JP" dirty="0" smtClean="0"/>
              <a:t>　</a:t>
            </a:r>
            <a:r>
              <a:rPr lang="ja-JP" altLang="en-US" dirty="0" smtClean="0">
                <a:solidFill>
                  <a:schemeClr val="accent2"/>
                </a:solidFill>
                <a:latin typeface="メイリオ"/>
                <a:ea typeface="メイリオ"/>
                <a:cs typeface="メイリオ"/>
              </a:rPr>
              <a:t>歩きスマホ</a:t>
            </a:r>
            <a:r>
              <a:rPr lang="ja-JP" altLang="en-US" sz="3600" dirty="0" smtClean="0">
                <a:latin typeface="メイリオ"/>
                <a:ea typeface="メイリオ"/>
                <a:cs typeface="メイリオ"/>
              </a:rPr>
              <a:t>の</a:t>
            </a:r>
            <a:r>
              <a:rPr lang="ja-JP" altLang="en-US" dirty="0" smtClean="0">
                <a:solidFill>
                  <a:schemeClr val="accent1"/>
                </a:solidFill>
                <a:latin typeface="メイリオ"/>
                <a:ea typeface="メイリオ"/>
                <a:cs typeface="メイリオ"/>
              </a:rPr>
              <a:t>ジレンマ</a:t>
            </a:r>
            <a:r>
              <a:rPr lang="ja-JP" altLang="en-US" sz="3600" dirty="0" smtClean="0">
                <a:latin typeface="メイリオ"/>
                <a:ea typeface="メイリオ"/>
                <a:cs typeface="メイリオ"/>
              </a:rPr>
              <a:t>の解決策</a:t>
            </a:r>
            <a:endParaRPr kumimoji="1" lang="ja-JP" altLang="en-US" sz="3600" dirty="0">
              <a:latin typeface="メイリオ"/>
              <a:ea typeface="メイリオ"/>
              <a:cs typeface="メイリオ"/>
            </a:endParaRPr>
          </a:p>
        </p:txBody>
      </p:sp>
      <p:pic>
        <p:nvPicPr>
          <p:cNvPr id="15" name="図 14" descr="arukisumaho01_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4" name="テキスト ボックス 3"/>
          <p:cNvSpPr txBox="1"/>
          <p:nvPr/>
        </p:nvSpPr>
        <p:spPr>
          <a:xfrm rot="760286">
            <a:off x="2654172" y="2160892"/>
            <a:ext cx="3320305" cy="923330"/>
          </a:xfrm>
          <a:prstGeom prst="rect">
            <a:avLst/>
          </a:prstGeom>
          <a:solidFill>
            <a:schemeClr val="accent2"/>
          </a:solidFill>
        </p:spPr>
        <p:txBody>
          <a:bodyPr wrap="square" rtlCol="0">
            <a:spAutoFit/>
          </a:bodyPr>
          <a:lstStyle/>
          <a:p>
            <a:pPr algn="ctr"/>
            <a:r>
              <a:rPr lang="ja-JP" altLang="en-US" sz="5400" dirty="0" smtClean="0">
                <a:solidFill>
                  <a:srgbClr val="FFFFFF"/>
                </a:solidFill>
                <a:latin typeface="メイリオ"/>
                <a:ea typeface="メイリオ"/>
                <a:cs typeface="メイリオ"/>
              </a:rPr>
              <a:t>導入困難</a:t>
            </a:r>
            <a:endParaRPr kumimoji="1" lang="ja-JP" altLang="en-US" sz="5400" dirty="0">
              <a:solidFill>
                <a:srgbClr val="FFFFFF"/>
              </a:solidFill>
              <a:latin typeface="メイリオ"/>
              <a:ea typeface="メイリオ"/>
              <a:cs typeface="メイリオ"/>
            </a:endParaRPr>
          </a:p>
        </p:txBody>
      </p:sp>
      <p:pic>
        <p:nvPicPr>
          <p:cNvPr id="13" name="図 12" descr="soccer090811_2_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7</a:t>
            </a:fld>
            <a:endParaRPr kumimoji="1" lang="ja-JP" altLang="en-US"/>
          </a:p>
        </p:txBody>
      </p:sp>
    </p:spTree>
    <p:custDataLst>
      <p:tags r:id="rId1"/>
    </p:custDataLst>
    <p:extLst>
      <p:ext uri="{BB962C8B-B14F-4D97-AF65-F5344CB8AC3E}">
        <p14:creationId xmlns:p14="http://schemas.microsoft.com/office/powerpoint/2010/main" val="4231543076"/>
      </p:ext>
    </p:extLst>
  </p:cSld>
  <p:clrMapOvr>
    <a:masterClrMapping/>
  </p:clrMapOvr>
  <mc:AlternateContent xmlns:mc="http://schemas.openxmlformats.org/markup-compatibility/2006">
    <mc:Choice xmlns:p14="http://schemas.microsoft.com/office/powerpoint/2010/main" Requires="p14">
      <p:transition spd="slow" p14:dur="2000" advTm="30988"/>
    </mc:Choice>
    <mc:Fallback>
      <p:transition spd="slow" advTm="309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554432" y="1675364"/>
            <a:ext cx="8589568" cy="2656130"/>
          </a:xfrm>
        </p:spPr>
        <p:txBody>
          <a:bodyPr>
            <a:normAutofit/>
          </a:bodyPr>
          <a:lstStyle/>
          <a:p>
            <a:pPr marL="0" indent="0" algn="just">
              <a:buNone/>
            </a:pPr>
            <a:r>
              <a:rPr lang="en-US" altLang="ja-JP" dirty="0" smtClean="0">
                <a:solidFill>
                  <a:schemeClr val="accent2"/>
                </a:solidFill>
                <a:latin typeface="メイリオ"/>
                <a:ea typeface="メイリオ"/>
                <a:cs typeface="メイリオ"/>
              </a:rPr>
              <a:t>Ⅰ. </a:t>
            </a:r>
            <a:r>
              <a:rPr lang="ja-JP" altLang="en-US" dirty="0" smtClean="0">
                <a:solidFill>
                  <a:schemeClr val="accent2"/>
                </a:solidFill>
                <a:latin typeface="メイリオ"/>
                <a:ea typeface="メイリオ"/>
                <a:cs typeface="メイリオ"/>
              </a:rPr>
              <a:t>コミュニケーション</a:t>
            </a:r>
            <a:endParaRPr lang="en-US" altLang="ja-JP" dirty="0">
              <a:solidFill>
                <a:schemeClr val="accent2"/>
              </a:solidFill>
              <a:latin typeface="メイリオ"/>
              <a:ea typeface="メイリオ"/>
              <a:cs typeface="メイリオ"/>
            </a:endParaRPr>
          </a:p>
          <a:p>
            <a:pPr marL="0" indent="0" algn="just">
              <a:buNone/>
            </a:pPr>
            <a:r>
              <a:rPr lang="en-US" altLang="ja-JP" dirty="0" smtClean="0">
                <a:solidFill>
                  <a:schemeClr val="accent2">
                    <a:lumMod val="75000"/>
                  </a:schemeClr>
                </a:solidFill>
                <a:latin typeface="メイリオ"/>
                <a:ea typeface="メイリオ"/>
                <a:cs typeface="メイリオ"/>
              </a:rPr>
              <a:t>Ⅱ.</a:t>
            </a:r>
            <a:r>
              <a:rPr lang="en-US" altLang="ja-JP" dirty="0">
                <a:solidFill>
                  <a:schemeClr val="accent2">
                    <a:lumMod val="75000"/>
                  </a:schemeClr>
                </a:solidFill>
                <a:latin typeface="メイリオ"/>
                <a:ea typeface="メイリオ"/>
                <a:cs typeface="メイリオ"/>
              </a:rPr>
              <a:t> </a:t>
            </a:r>
            <a:r>
              <a:rPr lang="ja-JP" altLang="en-US" dirty="0" smtClean="0">
                <a:solidFill>
                  <a:schemeClr val="accent2">
                    <a:lumMod val="75000"/>
                  </a:schemeClr>
                </a:solidFill>
                <a:latin typeface="メイリオ"/>
                <a:ea typeface="メイリオ"/>
                <a:cs typeface="メイリオ"/>
              </a:rPr>
              <a:t>パフォーマンス</a:t>
            </a:r>
            <a:r>
              <a:rPr lang="ja-JP" altLang="en-US" dirty="0">
                <a:solidFill>
                  <a:schemeClr val="accent2">
                    <a:lumMod val="75000"/>
                  </a:schemeClr>
                </a:solidFill>
                <a:latin typeface="メイリオ"/>
                <a:ea typeface="メイリオ"/>
                <a:cs typeface="メイリオ"/>
              </a:rPr>
              <a:t>（</a:t>
            </a:r>
            <a:r>
              <a:rPr lang="en-US" altLang="ja-JP" dirty="0">
                <a:solidFill>
                  <a:schemeClr val="accent2">
                    <a:lumMod val="75000"/>
                  </a:schemeClr>
                </a:solidFill>
                <a:latin typeface="メイリオ"/>
                <a:ea typeface="メイリオ"/>
                <a:cs typeface="メイリオ"/>
              </a:rPr>
              <a:t>Seeing Eye People</a:t>
            </a:r>
            <a:r>
              <a:rPr lang="ja-JP" altLang="en-US" dirty="0">
                <a:solidFill>
                  <a:schemeClr val="accent2">
                    <a:lumMod val="75000"/>
                  </a:schemeClr>
                </a:solidFill>
                <a:latin typeface="メイリオ"/>
                <a:ea typeface="メイリオ"/>
                <a:cs typeface="メイリオ"/>
              </a:rPr>
              <a:t>）</a:t>
            </a:r>
            <a:endParaRPr lang="en-US" altLang="ja-JP" sz="2400" dirty="0">
              <a:solidFill>
                <a:schemeClr val="accent2">
                  <a:lumMod val="75000"/>
                </a:schemeClr>
              </a:solidFill>
              <a:latin typeface="メイリオ"/>
              <a:ea typeface="メイリオ"/>
              <a:cs typeface="メイリオ"/>
            </a:endParaRPr>
          </a:p>
          <a:p>
            <a:pPr marL="0" indent="0" algn="just">
              <a:buNone/>
            </a:pPr>
            <a:r>
              <a:rPr lang="ja-JP" altLang="en-US" sz="2800" dirty="0" smtClean="0">
                <a:latin typeface="メイリオ"/>
                <a:ea typeface="メイリオ"/>
                <a:cs typeface="メイリオ"/>
              </a:rPr>
              <a:t>この</a:t>
            </a:r>
            <a:r>
              <a:rPr lang="en-US" altLang="ja-JP" sz="2800" dirty="0" smtClean="0">
                <a:latin typeface="メイリオ"/>
                <a:ea typeface="メイリオ"/>
                <a:cs typeface="メイリオ"/>
              </a:rPr>
              <a:t>2</a:t>
            </a:r>
            <a:r>
              <a:rPr lang="ja-JP" altLang="en-US" sz="2800" dirty="0" smtClean="0">
                <a:latin typeface="メイリオ"/>
                <a:ea typeface="メイリオ"/>
                <a:cs typeface="メイリオ"/>
              </a:rPr>
              <a:t>つを利用した</a:t>
            </a:r>
            <a:r>
              <a:rPr lang="ja-JP" altLang="en-US" dirty="0" smtClean="0">
                <a:solidFill>
                  <a:schemeClr val="accent1"/>
                </a:solidFill>
                <a:latin typeface="メイリオ"/>
                <a:ea typeface="メイリオ"/>
                <a:cs typeface="メイリオ"/>
              </a:rPr>
              <a:t>心理的方略</a:t>
            </a:r>
            <a:r>
              <a:rPr lang="ja-JP" altLang="en-US" sz="2800" dirty="0" smtClean="0">
                <a:latin typeface="メイリオ"/>
                <a:ea typeface="メイリオ"/>
                <a:cs typeface="メイリオ"/>
              </a:rPr>
              <a:t>によって</a:t>
            </a:r>
            <a:endParaRPr lang="en-US" altLang="ja-JP" sz="2800" dirty="0" smtClean="0">
              <a:latin typeface="メイリオ"/>
              <a:ea typeface="メイリオ"/>
              <a:cs typeface="メイリオ"/>
            </a:endParaRPr>
          </a:p>
          <a:p>
            <a:pPr marL="0" indent="0" algn="just">
              <a:buNone/>
            </a:pPr>
            <a:endParaRPr lang="en-US" altLang="ja-JP" dirty="0" smtClean="0">
              <a:latin typeface="メイリオ"/>
              <a:ea typeface="メイリオ"/>
              <a:cs typeface="メイリオ"/>
            </a:endParaRPr>
          </a:p>
          <a:p>
            <a:pPr marL="0" indent="0" algn="just">
              <a:buNone/>
            </a:pPr>
            <a:endParaRPr lang="en-US" altLang="ja-JP" sz="1800" dirty="0" smtClean="0">
              <a:latin typeface="メイリオ"/>
              <a:ea typeface="メイリオ"/>
              <a:cs typeface="メイリオ"/>
            </a:endParaRPr>
          </a:p>
          <a:p>
            <a:pPr marL="0" indent="0" algn="just">
              <a:buNone/>
            </a:pPr>
            <a:endParaRPr lang="en-US" altLang="ja-JP" sz="1800" dirty="0">
              <a:latin typeface="メイリオ"/>
              <a:ea typeface="メイリオ"/>
              <a:cs typeface="メイリオ"/>
            </a:endParaRPr>
          </a:p>
          <a:p>
            <a:pPr marL="0" indent="0" algn="just">
              <a:buNone/>
            </a:pPr>
            <a:endParaRPr kumimoji="1" lang="ja-JP" altLang="en-US" dirty="0">
              <a:latin typeface="メイリオ"/>
              <a:ea typeface="メイリオ"/>
              <a:cs typeface="メイリオ"/>
            </a:endParaRPr>
          </a:p>
        </p:txBody>
      </p:sp>
      <p:sp>
        <p:nvSpPr>
          <p:cNvPr id="18" name="タイトル 17"/>
          <p:cNvSpPr>
            <a:spLocks noGrp="1"/>
          </p:cNvSpPr>
          <p:nvPr>
            <p:ph type="title"/>
          </p:nvPr>
        </p:nvSpPr>
        <p:spPr>
          <a:xfrm>
            <a:off x="1" y="0"/>
            <a:ext cx="6937200" cy="1164049"/>
          </a:xfrm>
          <a:noFill/>
        </p:spPr>
        <p:txBody>
          <a:bodyPr/>
          <a:lstStyle/>
          <a:p>
            <a:pPr algn="just"/>
            <a:r>
              <a:rPr lang="en-US" altLang="ja-JP" dirty="0" smtClean="0">
                <a:solidFill>
                  <a:schemeClr val="accent2"/>
                </a:solidFill>
                <a:latin typeface="メイリオ"/>
                <a:ea typeface="メイリオ"/>
                <a:cs typeface="メイリオ"/>
              </a:rPr>
              <a:t>  </a:t>
            </a:r>
            <a:r>
              <a:rPr lang="ja-JP" altLang="en-US" dirty="0" smtClean="0">
                <a:solidFill>
                  <a:schemeClr val="accent1"/>
                </a:solidFill>
                <a:latin typeface="メイリオ"/>
                <a:ea typeface="メイリオ"/>
                <a:cs typeface="メイリオ"/>
              </a:rPr>
              <a:t>研究目的</a:t>
            </a:r>
            <a:endParaRPr kumimoji="1" lang="ja-JP" altLang="en-US" dirty="0">
              <a:solidFill>
                <a:schemeClr val="accent1"/>
              </a:solidFill>
              <a:latin typeface="メイリオ"/>
              <a:ea typeface="メイリオ"/>
              <a:cs typeface="メイリオ"/>
            </a:endParaRPr>
          </a:p>
        </p:txBody>
      </p:sp>
      <p:pic>
        <p:nvPicPr>
          <p:cNvPr id="15" name="図 14" descr="arukisumaho01_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2" name="二等辺三角形 1"/>
          <p:cNvSpPr>
            <a:spLocks noChangeAspect="1"/>
          </p:cNvSpPr>
          <p:nvPr/>
        </p:nvSpPr>
        <p:spPr>
          <a:xfrm rot="5400000" flipH="1">
            <a:off x="821898" y="4014296"/>
            <a:ext cx="360000" cy="274396"/>
          </a:xfrm>
          <a:prstGeom prst="triangl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1214979" y="3851801"/>
            <a:ext cx="6858000" cy="1138773"/>
          </a:xfrm>
          <a:prstGeom prst="rect">
            <a:avLst/>
          </a:prstGeom>
        </p:spPr>
        <p:txBody>
          <a:bodyPr wrap="square">
            <a:spAutoFit/>
          </a:bodyPr>
          <a:lstStyle/>
          <a:p>
            <a:pPr algn="just"/>
            <a:r>
              <a:rPr lang="ja-JP" altLang="en-US" sz="2800" dirty="0" smtClean="0">
                <a:latin typeface="メイリオ"/>
                <a:ea typeface="メイリオ"/>
                <a:cs typeface="メイリオ"/>
              </a:rPr>
              <a:t>筑波大学生の</a:t>
            </a:r>
            <a:r>
              <a:rPr lang="ja-JP" altLang="en-US" sz="2800" dirty="0" smtClean="0">
                <a:solidFill>
                  <a:srgbClr val="000000"/>
                </a:solidFill>
                <a:latin typeface="メイリオ"/>
                <a:ea typeface="メイリオ"/>
                <a:cs typeface="メイリオ"/>
              </a:rPr>
              <a:t>歩きスマホに対する</a:t>
            </a:r>
            <a:endParaRPr lang="en-US" altLang="ja-JP" sz="2800" dirty="0" smtClean="0">
              <a:solidFill>
                <a:srgbClr val="000000"/>
              </a:solidFill>
              <a:latin typeface="メイリオ"/>
              <a:ea typeface="メイリオ"/>
              <a:cs typeface="メイリオ"/>
            </a:endParaRPr>
          </a:p>
          <a:p>
            <a:pPr algn="just"/>
            <a:r>
              <a:rPr lang="ja-JP" altLang="en-US" sz="4000" dirty="0" smtClean="0">
                <a:solidFill>
                  <a:schemeClr val="accent1">
                    <a:lumMod val="75000"/>
                  </a:schemeClr>
                </a:solidFill>
                <a:latin typeface="メイリオ"/>
                <a:ea typeface="メイリオ"/>
                <a:cs typeface="メイリオ"/>
              </a:rPr>
              <a:t>危険意識を持たせる</a:t>
            </a:r>
            <a:r>
              <a:rPr lang="en-US" altLang="ja-JP" sz="4000" dirty="0" smtClean="0">
                <a:solidFill>
                  <a:schemeClr val="accent1">
                    <a:lumMod val="75000"/>
                  </a:schemeClr>
                </a:solidFill>
                <a:latin typeface="メイリオ"/>
                <a:ea typeface="メイリオ"/>
                <a:cs typeface="メイリオ"/>
              </a:rPr>
              <a:t>!!!!!</a:t>
            </a:r>
          </a:p>
        </p:txBody>
      </p:sp>
      <p:pic>
        <p:nvPicPr>
          <p:cNvPr id="12" name="図 11" descr="soccer090811_2_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4" name="スライド番号プレースホルダー 3"/>
          <p:cNvSpPr>
            <a:spLocks noGrp="1"/>
          </p:cNvSpPr>
          <p:nvPr>
            <p:ph type="sldNum" sz="quarter" idx="12"/>
          </p:nvPr>
        </p:nvSpPr>
        <p:spPr/>
        <p:txBody>
          <a:bodyPr/>
          <a:lstStyle/>
          <a:p>
            <a:fld id="{7ED00305-8622-E94D-8A23-62C5E634FB1A}" type="slidenum">
              <a:rPr kumimoji="1" lang="ja-JP" altLang="en-US" smtClean="0"/>
              <a:t>8</a:t>
            </a:fld>
            <a:endParaRPr kumimoji="1" lang="ja-JP" altLang="en-US"/>
          </a:p>
        </p:txBody>
      </p:sp>
    </p:spTree>
    <p:custDataLst>
      <p:tags r:id="rId1"/>
    </p:custDataLst>
    <p:extLst>
      <p:ext uri="{BB962C8B-B14F-4D97-AF65-F5344CB8AC3E}">
        <p14:creationId xmlns:p14="http://schemas.microsoft.com/office/powerpoint/2010/main" val="2937293790"/>
      </p:ext>
    </p:extLst>
  </p:cSld>
  <p:clrMapOvr>
    <a:masterClrMapping/>
  </p:clrMapOvr>
  <mc:AlternateContent xmlns:mc="http://schemas.openxmlformats.org/markup-compatibility/2006">
    <mc:Choice xmlns:p14="http://schemas.microsoft.com/office/powerpoint/2010/main" Requires="p14">
      <p:transition spd="slow" p14:dur="2000" advTm="23315"/>
    </mc:Choice>
    <mc:Fallback>
      <p:transition spd="slow" advTm="233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455738" y="3075057"/>
            <a:ext cx="7767637" cy="1077218"/>
          </a:xfrm>
          <a:prstGeom prst="rect">
            <a:avLst/>
          </a:prstGeom>
        </p:spPr>
        <p:txBody>
          <a:bodyPr wrap="square">
            <a:spAutoFit/>
          </a:bodyPr>
          <a:lstStyle/>
          <a:p>
            <a:r>
              <a:rPr lang="ja-JP" altLang="en-US" sz="3600" dirty="0" smtClean="0">
                <a:latin typeface="メイリオ"/>
                <a:ea typeface="メイリオ"/>
                <a:cs typeface="メイリオ"/>
              </a:rPr>
              <a:t>プレゼンテーション</a:t>
            </a:r>
            <a:endParaRPr lang="en-US" altLang="ja-JP" sz="3600" dirty="0" smtClean="0">
              <a:latin typeface="メイリオ"/>
              <a:ea typeface="メイリオ"/>
              <a:cs typeface="メイリオ"/>
            </a:endParaRPr>
          </a:p>
          <a:p>
            <a:r>
              <a:rPr lang="ja-JP" altLang="en-US" sz="2800" dirty="0" smtClean="0">
                <a:solidFill>
                  <a:srgbClr val="D99694"/>
                </a:solidFill>
                <a:latin typeface="メイリオ"/>
                <a:ea typeface="メイリオ"/>
                <a:cs typeface="メイリオ"/>
              </a:rPr>
              <a:t>リーフレットに基づいたプレゼンテーション</a:t>
            </a:r>
            <a:endParaRPr lang="en-US" altLang="ja-JP" sz="2800" dirty="0" smtClean="0">
              <a:solidFill>
                <a:srgbClr val="D99694"/>
              </a:solidFill>
              <a:latin typeface="メイリオ"/>
              <a:ea typeface="メイリオ"/>
              <a:cs typeface="メイリオ"/>
            </a:endParaRPr>
          </a:p>
        </p:txBody>
      </p:sp>
      <p:sp>
        <p:nvSpPr>
          <p:cNvPr id="12" name="テキスト ボックス 11"/>
          <p:cNvSpPr txBox="1"/>
          <p:nvPr/>
        </p:nvSpPr>
        <p:spPr>
          <a:xfrm>
            <a:off x="519636" y="2796528"/>
            <a:ext cx="808635" cy="1569660"/>
          </a:xfrm>
          <a:prstGeom prst="rect">
            <a:avLst/>
          </a:prstGeom>
          <a:noFill/>
        </p:spPr>
        <p:txBody>
          <a:bodyPr wrap="none" rtlCol="0">
            <a:spAutoFit/>
          </a:bodyPr>
          <a:lstStyle/>
          <a:p>
            <a:r>
              <a:rPr lang="en-US" altLang="ja-JP" sz="9600" dirty="0" smtClean="0">
                <a:solidFill>
                  <a:schemeClr val="tx1">
                    <a:lumMod val="65000"/>
                    <a:lumOff val="35000"/>
                  </a:schemeClr>
                </a:solidFill>
              </a:rPr>
              <a:t>2</a:t>
            </a:r>
          </a:p>
        </p:txBody>
      </p:sp>
      <p:sp>
        <p:nvSpPr>
          <p:cNvPr id="16" name="正方形/長方形 15"/>
          <p:cNvSpPr/>
          <p:nvPr/>
        </p:nvSpPr>
        <p:spPr>
          <a:xfrm>
            <a:off x="1455738" y="4695145"/>
            <a:ext cx="7252693" cy="1077218"/>
          </a:xfrm>
          <a:prstGeom prst="rect">
            <a:avLst/>
          </a:prstGeom>
        </p:spPr>
        <p:txBody>
          <a:bodyPr wrap="square">
            <a:spAutoFit/>
          </a:bodyPr>
          <a:lstStyle/>
          <a:p>
            <a:r>
              <a:rPr lang="ja-JP" altLang="en-US" sz="3600" dirty="0" smtClean="0">
                <a:solidFill>
                  <a:srgbClr val="000000"/>
                </a:solidFill>
                <a:latin typeface="メイリオ"/>
                <a:ea typeface="メイリオ"/>
                <a:cs typeface="メイリオ"/>
              </a:rPr>
              <a:t>行動プラン要請法</a:t>
            </a:r>
            <a:endParaRPr lang="en-US" altLang="ja-JP" sz="3600" dirty="0" smtClean="0">
              <a:solidFill>
                <a:srgbClr val="000000"/>
              </a:solidFill>
              <a:latin typeface="メイリオ"/>
              <a:ea typeface="メイリオ"/>
              <a:cs typeface="メイリオ"/>
            </a:endParaRPr>
          </a:p>
          <a:p>
            <a:r>
              <a:rPr lang="ja-JP" altLang="en-US" sz="2800" dirty="0" smtClean="0">
                <a:solidFill>
                  <a:srgbClr val="D99694"/>
                </a:solidFill>
                <a:latin typeface="メイリオ"/>
                <a:ea typeface="メイリオ"/>
                <a:cs typeface="メイリオ"/>
              </a:rPr>
              <a:t>被験者に行動計画を考えさせる</a:t>
            </a:r>
            <a:endParaRPr lang="en-US" altLang="ja-JP" sz="2800" dirty="0" smtClean="0">
              <a:solidFill>
                <a:srgbClr val="D99694"/>
              </a:solidFill>
              <a:latin typeface="メイリオ"/>
              <a:ea typeface="メイリオ"/>
              <a:cs typeface="メイリオ"/>
            </a:endParaRPr>
          </a:p>
        </p:txBody>
      </p:sp>
      <p:pic>
        <p:nvPicPr>
          <p:cNvPr id="15" name="図 14" descr="arukisumaho01_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9643" y="5721400"/>
            <a:ext cx="737597" cy="903402"/>
          </a:xfrm>
          <a:prstGeom prst="rect">
            <a:avLst/>
          </a:prstGeom>
        </p:spPr>
      </p:pic>
      <p:cxnSp>
        <p:nvCxnSpPr>
          <p:cNvPr id="28" name="直線コネクタ 27"/>
          <p:cNvCxnSpPr/>
          <p:nvPr/>
        </p:nvCxnSpPr>
        <p:spPr>
          <a:xfrm>
            <a:off x="2206800" y="6668599"/>
            <a:ext cx="6937200" cy="0"/>
          </a:xfrm>
          <a:prstGeom prst="line">
            <a:avLst/>
          </a:prstGeom>
          <a:ln/>
          <a:effectLst/>
        </p:spPr>
        <p:style>
          <a:lnRef idx="3">
            <a:schemeClr val="dk1"/>
          </a:lnRef>
          <a:fillRef idx="0">
            <a:schemeClr val="dk1"/>
          </a:fillRef>
          <a:effectRef idx="2">
            <a:schemeClr val="dk1"/>
          </a:effectRef>
          <a:fontRef idx="minor">
            <a:schemeClr val="tx1"/>
          </a:fontRef>
        </p:style>
      </p:cxnSp>
      <p:sp>
        <p:nvSpPr>
          <p:cNvPr id="13" name="正方形/長方形 12"/>
          <p:cNvSpPr/>
          <p:nvPr/>
        </p:nvSpPr>
        <p:spPr>
          <a:xfrm>
            <a:off x="519636" y="4418688"/>
            <a:ext cx="808635" cy="1569660"/>
          </a:xfrm>
          <a:prstGeom prst="rect">
            <a:avLst/>
          </a:prstGeom>
        </p:spPr>
        <p:txBody>
          <a:bodyPr wrap="none">
            <a:spAutoFit/>
          </a:bodyPr>
          <a:lstStyle/>
          <a:p>
            <a:r>
              <a:rPr lang="en-US" altLang="ja-JP" sz="9600" dirty="0">
                <a:solidFill>
                  <a:schemeClr val="tx1">
                    <a:lumMod val="65000"/>
                    <a:lumOff val="35000"/>
                  </a:schemeClr>
                </a:solidFill>
              </a:rPr>
              <a:t>3</a:t>
            </a:r>
            <a:endParaRPr lang="en-US" altLang="ja-JP" sz="9600" dirty="0" smtClean="0">
              <a:solidFill>
                <a:schemeClr val="tx1">
                  <a:lumMod val="65000"/>
                  <a:lumOff val="35000"/>
                </a:schemeClr>
              </a:solidFill>
            </a:endParaRPr>
          </a:p>
        </p:txBody>
      </p:sp>
      <p:sp>
        <p:nvSpPr>
          <p:cNvPr id="14" name="正方形/長方形 13"/>
          <p:cNvSpPr/>
          <p:nvPr/>
        </p:nvSpPr>
        <p:spPr>
          <a:xfrm>
            <a:off x="1455738" y="1514416"/>
            <a:ext cx="7252693" cy="1077218"/>
          </a:xfrm>
          <a:prstGeom prst="rect">
            <a:avLst/>
          </a:prstGeom>
        </p:spPr>
        <p:txBody>
          <a:bodyPr wrap="square">
            <a:spAutoFit/>
          </a:bodyPr>
          <a:lstStyle/>
          <a:p>
            <a:r>
              <a:rPr lang="ja-JP" altLang="en-US" sz="3600" dirty="0" smtClean="0">
                <a:latin typeface="メイリオ"/>
                <a:ea typeface="メイリオ"/>
                <a:cs typeface="メイリオ"/>
              </a:rPr>
              <a:t>リーフレット</a:t>
            </a:r>
          </a:p>
          <a:p>
            <a:r>
              <a:rPr lang="ja-JP" altLang="en-US" sz="2800" dirty="0" smtClean="0">
                <a:solidFill>
                  <a:schemeClr val="accent2">
                    <a:lumMod val="60000"/>
                    <a:lumOff val="40000"/>
                  </a:schemeClr>
                </a:solidFill>
                <a:latin typeface="メイリオ"/>
                <a:ea typeface="メイリオ"/>
                <a:cs typeface="メイリオ"/>
              </a:rPr>
              <a:t>歩きスマホの危険性を提示</a:t>
            </a:r>
            <a:endParaRPr lang="en-US" altLang="ja-JP" sz="2800" dirty="0" smtClean="0">
              <a:solidFill>
                <a:schemeClr val="accent2">
                  <a:lumMod val="60000"/>
                  <a:lumOff val="40000"/>
                </a:schemeClr>
              </a:solidFill>
              <a:latin typeface="メイリオ"/>
              <a:ea typeface="メイリオ"/>
              <a:cs typeface="メイリオ"/>
            </a:endParaRPr>
          </a:p>
        </p:txBody>
      </p:sp>
      <p:sp>
        <p:nvSpPr>
          <p:cNvPr id="36" name="正方形/長方形 35"/>
          <p:cNvSpPr/>
          <p:nvPr/>
        </p:nvSpPr>
        <p:spPr>
          <a:xfrm>
            <a:off x="519636" y="1162369"/>
            <a:ext cx="808635" cy="1569660"/>
          </a:xfrm>
          <a:prstGeom prst="rect">
            <a:avLst/>
          </a:prstGeom>
        </p:spPr>
        <p:txBody>
          <a:bodyPr wrap="none">
            <a:spAutoFit/>
          </a:bodyPr>
          <a:lstStyle/>
          <a:p>
            <a:r>
              <a:rPr lang="en-US" altLang="ja-JP" sz="9600" dirty="0" smtClean="0">
                <a:solidFill>
                  <a:schemeClr val="tx1">
                    <a:lumMod val="65000"/>
                    <a:lumOff val="35000"/>
                  </a:schemeClr>
                </a:solidFill>
              </a:rPr>
              <a:t>1</a:t>
            </a:r>
          </a:p>
        </p:txBody>
      </p:sp>
      <p:sp>
        <p:nvSpPr>
          <p:cNvPr id="6" name="テキスト ボックス 5"/>
          <p:cNvSpPr txBox="1"/>
          <p:nvPr/>
        </p:nvSpPr>
        <p:spPr>
          <a:xfrm>
            <a:off x="-1449511" y="4058887"/>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469366" y="3851801"/>
            <a:ext cx="184666" cy="369332"/>
          </a:xfrm>
          <a:prstGeom prst="rect">
            <a:avLst/>
          </a:prstGeom>
          <a:noFill/>
        </p:spPr>
        <p:txBody>
          <a:bodyPr wrap="none" rtlCol="0">
            <a:spAutoFit/>
          </a:bodyPr>
          <a:lstStyle/>
          <a:p>
            <a:endParaRPr kumimoji="1" lang="ja-JP" altLang="en-US" dirty="0"/>
          </a:p>
        </p:txBody>
      </p:sp>
      <p:cxnSp>
        <p:nvCxnSpPr>
          <p:cNvPr id="20" name="直線コネクタ 19"/>
          <p:cNvCxnSpPr/>
          <p:nvPr/>
        </p:nvCxnSpPr>
        <p:spPr>
          <a:xfrm>
            <a:off x="0" y="1164049"/>
            <a:ext cx="6937200" cy="0"/>
          </a:xfrm>
          <a:prstGeom prst="line">
            <a:avLst/>
          </a:prstGeom>
          <a:ln/>
          <a:effectLst/>
        </p:spPr>
        <p:style>
          <a:lnRef idx="3">
            <a:schemeClr val="dk1"/>
          </a:lnRef>
          <a:fillRef idx="0">
            <a:schemeClr val="dk1"/>
          </a:fillRef>
          <a:effectRef idx="2">
            <a:schemeClr val="dk1"/>
          </a:effectRef>
          <a:fontRef idx="minor">
            <a:schemeClr val="tx1"/>
          </a:fontRef>
        </p:style>
      </p:cxnSp>
      <p:pic>
        <p:nvPicPr>
          <p:cNvPr id="17" name="図 16" descr="soccer090811_2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979" y="5211933"/>
            <a:ext cx="576955" cy="780586"/>
          </a:xfrm>
          <a:prstGeom prst="rect">
            <a:avLst/>
          </a:prstGeom>
        </p:spPr>
      </p:pic>
      <p:sp>
        <p:nvSpPr>
          <p:cNvPr id="19" name="タイトル 17"/>
          <p:cNvSpPr>
            <a:spLocks noGrp="1"/>
          </p:cNvSpPr>
          <p:nvPr>
            <p:ph type="title"/>
          </p:nvPr>
        </p:nvSpPr>
        <p:spPr>
          <a:xfrm>
            <a:off x="31487" y="90288"/>
            <a:ext cx="8797239" cy="1292415"/>
          </a:xfrm>
          <a:noFill/>
          <a:ln>
            <a:noFill/>
          </a:ln>
        </p:spPr>
        <p:txBody>
          <a:bodyPr>
            <a:normAutofit/>
          </a:bodyPr>
          <a:lstStyle/>
          <a:p>
            <a:pPr algn="just"/>
            <a:r>
              <a:rPr lang="ja-JP" altLang="ja-JP" dirty="0" smtClean="0"/>
              <a:t>　</a:t>
            </a:r>
            <a:r>
              <a:rPr lang="en-US" altLang="ja-JP" sz="4000" dirty="0">
                <a:solidFill>
                  <a:schemeClr val="accent2"/>
                </a:solidFill>
                <a:latin typeface="メイリオ"/>
                <a:ea typeface="メイリオ"/>
                <a:cs typeface="メイリオ"/>
              </a:rPr>
              <a:t>Ⅰ. </a:t>
            </a:r>
            <a:r>
              <a:rPr lang="en-US" altLang="ja-JP" sz="4000" dirty="0" smtClean="0"/>
              <a:t> </a:t>
            </a:r>
            <a:r>
              <a:rPr lang="ja-JP" altLang="en-US" sz="4000" dirty="0" smtClean="0">
                <a:solidFill>
                  <a:schemeClr val="accent2"/>
                </a:solidFill>
                <a:latin typeface="メイリオ"/>
                <a:ea typeface="メイリオ"/>
                <a:cs typeface="メイリオ"/>
              </a:rPr>
              <a:t>コミュニケーション</a:t>
            </a:r>
            <a:r>
              <a:rPr lang="en-US" altLang="ja-JP" sz="4000" dirty="0" smtClean="0">
                <a:solidFill>
                  <a:schemeClr val="accent2"/>
                </a:solidFill>
                <a:latin typeface="メイリオ"/>
                <a:ea typeface="メイリオ"/>
                <a:cs typeface="メイリオ"/>
              </a:rPr>
              <a:t> </a:t>
            </a:r>
            <a:endParaRPr kumimoji="1" lang="ja-JP" altLang="en-US" sz="4000" dirty="0">
              <a:ln w="18415" cmpd="sng">
                <a:solidFill>
                  <a:srgbClr val="FFFFFF"/>
                </a:solidFill>
                <a:prstDash val="solid"/>
              </a:ln>
              <a:solidFill>
                <a:srgbClr val="000000"/>
              </a:solidFill>
              <a:effectLst>
                <a:outerShdw blurRad="63500" dir="3600000" algn="tl" rotWithShape="0">
                  <a:srgbClr val="000000">
                    <a:alpha val="70000"/>
                  </a:srgbClr>
                </a:outerShdw>
              </a:effectLst>
              <a:latin typeface="メイリオ"/>
              <a:ea typeface="メイリオ"/>
              <a:cs typeface="メイリオ"/>
            </a:endParaRPr>
          </a:p>
        </p:txBody>
      </p:sp>
      <p:sp>
        <p:nvSpPr>
          <p:cNvPr id="2" name="スライド番号プレースホルダー 1"/>
          <p:cNvSpPr>
            <a:spLocks noGrp="1"/>
          </p:cNvSpPr>
          <p:nvPr>
            <p:ph type="sldNum" sz="quarter" idx="12"/>
          </p:nvPr>
        </p:nvSpPr>
        <p:spPr/>
        <p:txBody>
          <a:bodyPr/>
          <a:lstStyle/>
          <a:p>
            <a:fld id="{7ED00305-8622-E94D-8A23-62C5E634FB1A}" type="slidenum">
              <a:rPr kumimoji="1" lang="ja-JP" altLang="en-US" smtClean="0"/>
              <a:t>9</a:t>
            </a:fld>
            <a:endParaRPr kumimoji="1" lang="ja-JP" altLang="en-US"/>
          </a:p>
        </p:txBody>
      </p:sp>
      <p:sp>
        <p:nvSpPr>
          <p:cNvPr id="3" name="正方形/長方形 2"/>
          <p:cNvSpPr/>
          <p:nvPr/>
        </p:nvSpPr>
        <p:spPr>
          <a:xfrm>
            <a:off x="205252" y="54061"/>
            <a:ext cx="1701842" cy="461665"/>
          </a:xfrm>
          <a:prstGeom prst="rect">
            <a:avLst/>
          </a:prstGeom>
        </p:spPr>
        <p:txBody>
          <a:bodyPr wrap="square">
            <a:spAutoFit/>
          </a:bodyPr>
          <a:lstStyle/>
          <a:p>
            <a:r>
              <a:rPr lang="ja-JP" altLang="en-US" sz="2400" dirty="0" smtClean="0">
                <a:solidFill>
                  <a:schemeClr val="tx1">
                    <a:lumMod val="50000"/>
                    <a:lumOff val="50000"/>
                  </a:schemeClr>
                </a:solidFill>
                <a:latin typeface="メイリオ"/>
                <a:ea typeface="メイリオ"/>
                <a:cs typeface="メイリオ"/>
              </a:rPr>
              <a:t>心理的方略</a:t>
            </a:r>
            <a:r>
              <a:rPr lang="en-US" altLang="ja-JP" sz="2400" dirty="0" smtClean="0">
                <a:solidFill>
                  <a:schemeClr val="tx1">
                    <a:lumMod val="50000"/>
                    <a:lumOff val="50000"/>
                  </a:schemeClr>
                </a:solidFill>
                <a:latin typeface="メイリオ"/>
                <a:ea typeface="メイリオ"/>
                <a:cs typeface="メイリオ"/>
              </a:rPr>
              <a:t> </a:t>
            </a:r>
            <a:endParaRPr lang="ja-JP" altLang="en-US" sz="2400" dirty="0">
              <a:solidFill>
                <a:schemeClr val="tx1">
                  <a:lumMod val="50000"/>
                  <a:lumOff val="50000"/>
                </a:schemeClr>
              </a:solidFill>
            </a:endParaRPr>
          </a:p>
        </p:txBody>
      </p:sp>
      <p:pic>
        <p:nvPicPr>
          <p:cNvPr id="4" name="図 3" descr="スクリーンショット（2014-05-18 1.12.34）.png"/>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859039">
            <a:off x="6125581" y="922048"/>
            <a:ext cx="2534258" cy="2069498"/>
          </a:xfrm>
          <a:prstGeom prst="rect">
            <a:avLst/>
          </a:prstGeom>
          <a:ln>
            <a:solidFill>
              <a:schemeClr val="accent6"/>
            </a:solidFill>
          </a:ln>
        </p:spPr>
      </p:pic>
    </p:spTree>
    <p:extLst>
      <p:ext uri="{BB962C8B-B14F-4D97-AF65-F5344CB8AC3E}">
        <p14:creationId xmlns:p14="http://schemas.microsoft.com/office/powerpoint/2010/main" val="1168340906"/>
      </p:ext>
    </p:extLst>
  </p:cSld>
  <p:clrMapOvr>
    <a:masterClrMapping/>
  </p:clrMapOvr>
  <mc:AlternateContent xmlns:mc="http://schemas.openxmlformats.org/markup-compatibility/2006">
    <mc:Choice xmlns:p14="http://schemas.microsoft.com/office/powerpoint/2010/main" Requires="p14">
      <p:transition spd="slow" p14:dur="2000" advTm="11412"/>
    </mc:Choice>
    <mc:Fallback>
      <p:transition spd="slow" advTm="11412"/>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2"/>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26.9"/>
</p:tagLst>
</file>

<file path=ppt/tags/tag3.xml><?xml version="1.0" encoding="utf-8"?>
<p:tagLst xmlns:a="http://schemas.openxmlformats.org/drawingml/2006/main" xmlns:r="http://schemas.openxmlformats.org/officeDocument/2006/relationships" xmlns:p="http://schemas.openxmlformats.org/presentationml/2006/main">
  <p:tag name="TIMING" val="|17.7"/>
</p:tagLst>
</file>

<file path=ppt/tags/tag4.xml><?xml version="1.0" encoding="utf-8"?>
<p:tagLst xmlns:a="http://schemas.openxmlformats.org/drawingml/2006/main" xmlns:r="http://schemas.openxmlformats.org/officeDocument/2006/relationships" xmlns:p="http://schemas.openxmlformats.org/presentationml/2006/main">
  <p:tag name="TIMING" val="|19.4|10.7"/>
</p:tagLst>
</file>

<file path=ppt/tags/tag5.xml><?xml version="1.0" encoding="utf-8"?>
<p:tagLst xmlns:a="http://schemas.openxmlformats.org/drawingml/2006/main" xmlns:r="http://schemas.openxmlformats.org/officeDocument/2006/relationships" xmlns:p="http://schemas.openxmlformats.org/presentationml/2006/main">
  <p:tag name="TIMING" val="|17.1"/>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33.4"/>
</p:tagLst>
</file>

<file path=ppt/tags/tag8.xml><?xml version="1.0" encoding="utf-8"?>
<p:tagLst xmlns:a="http://schemas.openxmlformats.org/drawingml/2006/main" xmlns:r="http://schemas.openxmlformats.org/officeDocument/2006/relationships" xmlns:p="http://schemas.openxmlformats.org/presentationml/2006/main">
  <p:tag name="TIMING" val="|6.6|4.5"/>
</p:tagLst>
</file>

<file path=ppt/tags/tag9.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5039</TotalTime>
  <Words>3617</Words>
  <Application>Microsoft Office PowerPoint</Application>
  <PresentationFormat>画面に合わせる (4:3)</PresentationFormat>
  <Paragraphs>504</Paragraphs>
  <Slides>40</Slides>
  <Notes>37</Notes>
  <HiddenSlides>0</HiddenSlides>
  <MMClips>1</MMClips>
  <ScaleCrop>false</ScaleCrop>
  <HeadingPairs>
    <vt:vector size="4" baseType="variant">
      <vt:variant>
        <vt:lpstr>テーマ</vt:lpstr>
      </vt:variant>
      <vt:variant>
        <vt:i4>1</vt:i4>
      </vt:variant>
      <vt:variant>
        <vt:lpstr>スライド タイトル</vt:lpstr>
      </vt:variant>
      <vt:variant>
        <vt:i4>40</vt:i4>
      </vt:variant>
    </vt:vector>
  </HeadingPairs>
  <TitlesOfParts>
    <vt:vector size="41" baseType="lpstr">
      <vt:lpstr>ホワイト</vt:lpstr>
      <vt:lpstr>PowerPoint プレゼンテーション</vt:lpstr>
      <vt:lpstr>　What’s 社会的ジレンマ？</vt:lpstr>
      <vt:lpstr>　社会的ジレンマの解決策</vt:lpstr>
      <vt:lpstr>　背景</vt:lpstr>
      <vt:lpstr>　What’s 歩きスマホ？</vt:lpstr>
      <vt:lpstr>  歩きスマホ × 社会的ジレンマ</vt:lpstr>
      <vt:lpstr>　歩きスマホのジレンマの解決策</vt:lpstr>
      <vt:lpstr>  研究目的</vt:lpstr>
      <vt:lpstr>　Ⅰ.  コミュニケーション </vt:lpstr>
      <vt:lpstr>　 Ⅱ. パフォーマンス（Seeing Eye People）</vt:lpstr>
      <vt:lpstr>   調査の流れ</vt:lpstr>
      <vt:lpstr>　事前調査</vt:lpstr>
      <vt:lpstr>  ヒアリング調査Ⅰ−Ⅰ</vt:lpstr>
      <vt:lpstr>  ヒアリング調査Ⅰ−Ⅱ</vt:lpstr>
      <vt:lpstr>  ヒアリング調査 Ⅱ−Ⅰ</vt:lpstr>
      <vt:lpstr>  ヒアリング調査 Ⅱ−Ⅱ</vt:lpstr>
      <vt:lpstr> ヒアリング調査 Ⅲ−Ⅰ</vt:lpstr>
      <vt:lpstr>  ヒアリング調査Ⅲ−Ⅱ</vt:lpstr>
      <vt:lpstr> ヒアリング調査 Ⅲ−Ⅲ</vt:lpstr>
      <vt:lpstr>  ヒアリング調査 Ⅳ−Ⅰ</vt:lpstr>
      <vt:lpstr>  ヒアリング調査 Ⅳ−Ⅱ</vt:lpstr>
      <vt:lpstr>  歩きスマホ実態調査 Ⅰ−Ⅰ</vt:lpstr>
      <vt:lpstr>  歩きスマホ実態調査 Ⅰ−Ⅱ</vt:lpstr>
      <vt:lpstr>  歩きスマホ実態調査 Ⅰ−Ⅱ</vt:lpstr>
      <vt:lpstr>  歩きスマホ実態調査 Ⅱ−Ⅰ</vt:lpstr>
      <vt:lpstr>  歩きスマホ実態調査 Ⅱ−Ⅰ</vt:lpstr>
      <vt:lpstr>  プレパフォーマンス調査</vt:lpstr>
      <vt:lpstr>PowerPoint プレゼンテーション</vt:lpstr>
      <vt:lpstr>PowerPoint プレゼンテーション</vt:lpstr>
      <vt:lpstr>  改善点</vt:lpstr>
      <vt:lpstr>  仮説 Ⅰ</vt:lpstr>
      <vt:lpstr>  仮説 Ⅱ</vt:lpstr>
      <vt:lpstr>  仮説 Ⅲ</vt:lpstr>
      <vt:lpstr>  仮説 Ⅳ</vt:lpstr>
      <vt:lpstr>　調査について</vt:lpstr>
      <vt:lpstr>　アンケート調査日程</vt:lpstr>
      <vt:lpstr>アンケート</vt:lpstr>
      <vt:lpstr>  </vt:lpstr>
      <vt:lpstr>  参考資料</vt:lpstr>
      <vt:lpstr>    END</vt:lpstr>
    </vt:vector>
  </TitlesOfParts>
  <Company/>
  <LinksUpToDate>false</LinksUpToDate>
  <SharedDoc>false</SharedDoc>
  <HLinks>
    <vt:vector size="60" baseType="variant">
      <vt:variant>
        <vt:i4>7</vt:i4>
      </vt:variant>
      <vt:variant>
        <vt:i4>6</vt:i4>
      </vt:variant>
      <vt:variant>
        <vt:i4>0</vt:i4>
      </vt:variant>
      <vt:variant>
        <vt:i4>7</vt:i4>
      </vt:variant>
      <vt:variant>
        <vt:lpwstr>https://www.mlit.go.jp/report/press/tetsudo08_hh_000059.html</vt:lpwstr>
      </vt:variant>
      <vt:variant>
        <vt:lpwstr/>
      </vt:variant>
      <vt:variant>
        <vt:i4>7</vt:i4>
      </vt:variant>
      <vt:variant>
        <vt:i4>6</vt:i4>
      </vt:variant>
      <vt:variant>
        <vt:i4>0</vt:i4>
      </vt:variant>
      <vt:variant>
        <vt:i4>7</vt:i4>
      </vt:variant>
      <vt:variant>
        <vt:lpwstr>https://www.mlit.go.jp/report/press/tetsudo08_hh_000059.html</vt:lpwstr>
      </vt:variant>
      <vt:variant>
        <vt:lpwstr/>
      </vt:variant>
      <vt:variant>
        <vt:i4>7</vt:i4>
      </vt:variant>
      <vt:variant>
        <vt:i4>6</vt:i4>
      </vt:variant>
      <vt:variant>
        <vt:i4>0</vt:i4>
      </vt:variant>
      <vt:variant>
        <vt:i4>7</vt:i4>
      </vt:variant>
      <vt:variant>
        <vt:lpwstr>https://www.mlit.go.jp/report/press/tetsudo08_hh_000059.html</vt:lpwstr>
      </vt:variant>
      <vt:variant>
        <vt:lpwstr/>
      </vt:variant>
      <vt:variant>
        <vt:i4>7</vt:i4>
      </vt:variant>
      <vt:variant>
        <vt:i4>6</vt:i4>
      </vt:variant>
      <vt:variant>
        <vt:i4>0</vt:i4>
      </vt:variant>
      <vt:variant>
        <vt:i4>7</vt:i4>
      </vt:variant>
      <vt:variant>
        <vt:lpwstr>https://www.mlit.go.jp/report/press/tetsudo08_hh_000059.html</vt:lpwstr>
      </vt:variant>
      <vt:variant>
        <vt:lpwstr/>
      </vt:variant>
      <vt:variant>
        <vt:i4>7</vt:i4>
      </vt:variant>
      <vt:variant>
        <vt:i4>6</vt:i4>
      </vt:variant>
      <vt:variant>
        <vt:i4>0</vt:i4>
      </vt:variant>
      <vt:variant>
        <vt:i4>7</vt:i4>
      </vt:variant>
      <vt:variant>
        <vt:lpwstr>https://www.mlit.go.jp/report/press/tetsudo08_hh_000059.html</vt:lpwstr>
      </vt:variant>
      <vt:variant>
        <vt:lpwstr/>
      </vt:variant>
      <vt:variant>
        <vt:i4>7</vt:i4>
      </vt:variant>
      <vt:variant>
        <vt:i4>6</vt:i4>
      </vt:variant>
      <vt:variant>
        <vt:i4>0</vt:i4>
      </vt:variant>
      <vt:variant>
        <vt:i4>7</vt:i4>
      </vt:variant>
      <vt:variant>
        <vt:lpwstr>https://www.mlit.go.jp/report/press/tetsudo08_hh_000059.html</vt:lpwstr>
      </vt:variant>
      <vt:variant>
        <vt:lpwstr/>
      </vt:variant>
      <vt:variant>
        <vt:i4>7</vt:i4>
      </vt:variant>
      <vt:variant>
        <vt:i4>6</vt:i4>
      </vt:variant>
      <vt:variant>
        <vt:i4>0</vt:i4>
      </vt:variant>
      <vt:variant>
        <vt:i4>7</vt:i4>
      </vt:variant>
      <vt:variant>
        <vt:lpwstr>https://www.youtube.com/watch?v=N5SWgWI8Cag&amp;feature=youtu.be(%E6%9C%80%E7%B5%82%E9%96%B2%E8%A6%A7%E6%97%A5:2014/05/15</vt:lpwstr>
      </vt:variant>
      <vt:variant>
        <vt:lpwstr/>
      </vt:variant>
      <vt:variant>
        <vt:i4>7</vt:i4>
      </vt:variant>
      <vt:variant>
        <vt:i4>6</vt:i4>
      </vt:variant>
      <vt:variant>
        <vt:i4>0</vt:i4>
      </vt:variant>
      <vt:variant>
        <vt:i4>7</vt:i4>
      </vt:variant>
      <vt:variant>
        <vt:lpwstr>https://www.youtube.com/watch?v=N5SWgWI8Cag&amp;feature=youtu.be(%E6%9C%80%E7%B5%82%E9%96%B2%E8%A6%A7%E6%97%A5:2014/05/15</vt:lpwstr>
      </vt:variant>
      <vt:variant>
        <vt:lpwstr/>
      </vt:variant>
      <vt:variant>
        <vt:i4>7</vt:i4>
      </vt:variant>
      <vt:variant>
        <vt:i4>6</vt:i4>
      </vt:variant>
      <vt:variant>
        <vt:i4>0</vt:i4>
      </vt:variant>
      <vt:variant>
        <vt:i4>7</vt:i4>
      </vt:variant>
      <vt:variant>
        <vt:lpwstr>https://www.youtube.com/watch?v=N5SWgWI8Cag&amp;feature=youtu.be(%E6%9C%80%E7%B5%82%E9%96%B2%E8%A6%A7%E6%97%A5:2014/05/15</vt:lpwstr>
      </vt:variant>
      <vt:variant>
        <vt:lpwstr/>
      </vt:variant>
      <vt:variant>
        <vt:i4>7</vt:i4>
      </vt:variant>
      <vt:variant>
        <vt:i4>6</vt:i4>
      </vt:variant>
      <vt:variant>
        <vt:i4>0</vt:i4>
      </vt:variant>
      <vt:variant>
        <vt:i4>7</vt:i4>
      </vt:variant>
      <vt:variant>
        <vt:lpwstr>https://www.youtube.com/watch?v=N5SWgWI8Cag&amp;feature=youtu.be(%E6%9C%80%E7%B5%82%E9%96%B2%E8%A6%A7%E6%97%A5:2014/05/15</vt:lpwstr>
      </vt:variant>
      <vt:variant>
        <vt:lpwstr/>
      </vt:variant>
    </vt:vector>
  </HLinks>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Ohno Ginga</dc:creator>
  <cp:lastModifiedBy>遠藤 茉弥</cp:lastModifiedBy>
  <cp:revision>242</cp:revision>
  <dcterms:created xsi:type="dcterms:W3CDTF">2014-05-13T07:26:25Z</dcterms:created>
  <dcterms:modified xsi:type="dcterms:W3CDTF">2014-06-06T04:22:01Z</dcterms:modified>
</cp:coreProperties>
</file>