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unknown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charts/chart3.xml" ContentType="application/vnd.openxmlformats-officedocument.drawingml.chart+xml"/>
  <Override PartName="/ppt/notesSlides/notesSlide21.xml" ContentType="application/vnd.openxmlformats-officedocument.presentationml.notesSlide+xml"/>
  <Override PartName="/ppt/charts/chart4.xml" ContentType="application/vnd.openxmlformats-officedocument.drawingml.chart+xml"/>
  <Override PartName="/ppt/notesSlides/notesSlide22.xml" ContentType="application/vnd.openxmlformats-officedocument.presentationml.notesSlide+xml"/>
  <Override PartName="/ppt/charts/chart5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6.xml" ContentType="application/vnd.openxmlformats-officedocument.drawingml.chart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7.xml" ContentType="application/vnd.openxmlformats-officedocument.drawingml.chart+xml"/>
  <Override PartName="/ppt/drawings/drawing1.xml" ContentType="application/vnd.openxmlformats-officedocument.drawingml.chartshapes+xml"/>
  <Override PartName="/ppt/notesSlides/notesSlide27.xml" ContentType="application/vnd.openxmlformats-officedocument.presentationml.notesSlide+xml"/>
  <Override PartName="/ppt/charts/chart8.xml" ContentType="application/vnd.openxmlformats-officedocument.drawingml.chart+xml"/>
  <Override PartName="/ppt/drawings/drawing2.xml" ContentType="application/vnd.openxmlformats-officedocument.drawingml.chartshapes+xml"/>
  <Override PartName="/ppt/charts/chart9.xml" ContentType="application/vnd.openxmlformats-officedocument.drawingml.chart+xml"/>
  <Override PartName="/ppt/drawings/drawing3.xml" ContentType="application/vnd.openxmlformats-officedocument.drawingml.chartshapes+xml"/>
  <Override PartName="/ppt/charts/chart10.xml" ContentType="application/vnd.openxmlformats-officedocument.drawingml.chart+xml"/>
  <Override PartName="/ppt/drawings/drawing4.xml" ContentType="application/vnd.openxmlformats-officedocument.drawingml.chartshapes+xml"/>
  <Override PartName="/ppt/notesSlides/notesSlide28.xml" ContentType="application/vnd.openxmlformats-officedocument.presentationml.notesSlide+xml"/>
  <Override PartName="/ppt/charts/chart11.xml" ContentType="application/vnd.openxmlformats-officedocument.drawingml.chart+xml"/>
  <Override PartName="/ppt/drawings/drawing5.xml" ContentType="application/vnd.openxmlformats-officedocument.drawingml.chartshapes+xml"/>
  <Override PartName="/ppt/notesSlides/notesSlide29.xml" ContentType="application/vnd.openxmlformats-officedocument.presentationml.notesSlide+xml"/>
  <Override PartName="/ppt/charts/chart12.xml" ContentType="application/vnd.openxmlformats-officedocument.drawingml.chart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13.xml" ContentType="application/vnd.openxmlformats-officedocument.drawingml.chart+xml"/>
  <Override PartName="/ppt/drawings/drawing6.xml" ContentType="application/vnd.openxmlformats-officedocument.drawingml.chartshapes+xml"/>
  <Override PartName="/ppt/charts/chart14.xml" ContentType="application/vnd.openxmlformats-officedocument.drawingml.chart+xml"/>
  <Override PartName="/ppt/notesSlides/notesSlide33.xml" ContentType="application/vnd.openxmlformats-officedocument.presentationml.notesSlide+xml"/>
  <Override PartName="/ppt/charts/chart15.xml" ContentType="application/vnd.openxmlformats-officedocument.drawingml.chart+xml"/>
  <Override PartName="/ppt/notesSlides/notesSlide34.xml" ContentType="application/vnd.openxmlformats-officedocument.presentationml.notesSlide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56" r:id="rId2"/>
    <p:sldId id="456" r:id="rId3"/>
    <p:sldId id="492" r:id="rId4"/>
    <p:sldId id="263" r:id="rId5"/>
    <p:sldId id="493" r:id="rId6"/>
    <p:sldId id="453" r:id="rId7"/>
    <p:sldId id="454" r:id="rId8"/>
    <p:sldId id="455" r:id="rId9"/>
    <p:sldId id="466" r:id="rId10"/>
    <p:sldId id="407" r:id="rId11"/>
    <p:sldId id="264" r:id="rId12"/>
    <p:sldId id="457" r:id="rId13"/>
    <p:sldId id="270" r:id="rId14"/>
    <p:sldId id="458" r:id="rId15"/>
    <p:sldId id="467" r:id="rId16"/>
    <p:sldId id="483" r:id="rId17"/>
    <p:sldId id="265" r:id="rId18"/>
    <p:sldId id="311" r:id="rId19"/>
    <p:sldId id="312" r:id="rId20"/>
    <p:sldId id="313" r:id="rId21"/>
    <p:sldId id="314" r:id="rId22"/>
    <p:sldId id="408" r:id="rId23"/>
    <p:sldId id="470" r:id="rId24"/>
    <p:sldId id="471" r:id="rId25"/>
    <p:sldId id="472" r:id="rId26"/>
    <p:sldId id="473" r:id="rId27"/>
    <p:sldId id="474" r:id="rId28"/>
    <p:sldId id="475" r:id="rId29"/>
    <p:sldId id="476" r:id="rId30"/>
    <p:sldId id="477" r:id="rId31"/>
    <p:sldId id="478" r:id="rId32"/>
    <p:sldId id="479" r:id="rId33"/>
    <p:sldId id="491" r:id="rId34"/>
    <p:sldId id="372" r:id="rId35"/>
    <p:sldId id="409" r:id="rId36"/>
    <p:sldId id="445" r:id="rId37"/>
    <p:sldId id="448" r:id="rId38"/>
    <p:sldId id="449" r:id="rId39"/>
    <p:sldId id="450" r:id="rId40"/>
    <p:sldId id="452" r:id="rId41"/>
    <p:sldId id="461" r:id="rId42"/>
    <p:sldId id="383" r:id="rId43"/>
    <p:sldId id="384" r:id="rId44"/>
    <p:sldId id="482" r:id="rId45"/>
    <p:sldId id="462" r:id="rId46"/>
    <p:sldId id="411" r:id="rId47"/>
    <p:sldId id="423" r:id="rId48"/>
    <p:sldId id="426" r:id="rId49"/>
    <p:sldId id="427" r:id="rId50"/>
    <p:sldId id="429" r:id="rId51"/>
    <p:sldId id="463" r:id="rId52"/>
    <p:sldId id="413" r:id="rId53"/>
    <p:sldId id="414" r:id="rId54"/>
    <p:sldId id="415" r:id="rId55"/>
    <p:sldId id="416" r:id="rId56"/>
    <p:sldId id="417" r:id="rId57"/>
    <p:sldId id="418" r:id="rId58"/>
    <p:sldId id="465" r:id="rId59"/>
    <p:sldId id="421" r:id="rId60"/>
    <p:sldId id="422" r:id="rId61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よーてん" initials="佐々木" lastIdx="22" clrIdx="0"/>
  <p:cmAuthor id="1" name="遠藤 茉弥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テーマ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テーマ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8603FDC-E32A-4AB5-989C-0864C3EAD2B8}" styleName="テーマ 2 - アクセント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淡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660B408-B3CF-4A94-85FC-2B1E0A45F4A2}" styleName="濃色 2 - アクセント 1/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テーマ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テーマ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27102A9-8310-4765-A935-A1911B00CA55}" styleName="淡色 1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淡色 1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10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handoutMaster" Target="handoutMasters/handoutMaster1.xml"/><Relationship Id="rId64" Type="http://schemas.openxmlformats.org/officeDocument/2006/relationships/printerSettings" Target="printerSettings/printerSettings1.bin"/><Relationship Id="rId65" Type="http://schemas.openxmlformats.org/officeDocument/2006/relationships/commentAuthors" Target="commentAuthors.xml"/><Relationship Id="rId66" Type="http://schemas.openxmlformats.org/officeDocument/2006/relationships/presProps" Target="presProps.xml"/><Relationship Id="rId67" Type="http://schemas.openxmlformats.org/officeDocument/2006/relationships/viewProps" Target="viewProps.xml"/><Relationship Id="rId68" Type="http://schemas.openxmlformats.org/officeDocument/2006/relationships/theme" Target="theme/theme1.xml"/><Relationship Id="rId69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meo_mellow:Desktop:&#20998;&#26512;:&#22522;&#26412;&#38598;&#35336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ie\Documents\&#20206;&#35500;4&#26908;&#35388;.xlsx" TargetMode="External"/><Relationship Id="rId2" Type="http://schemas.openxmlformats.org/officeDocument/2006/relationships/chartUserShapes" Target="../drawings/drawing4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maya:Downloads:%E4%BB%AE%E8%AA%AC4.xlsx" TargetMode="External"/><Relationship Id="rId2" Type="http://schemas.openxmlformats.org/officeDocument/2006/relationships/chartUserShapes" Target="../drawings/drawing5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maya:Downloads:%E4%BB%AE%E8%AA%AC4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maya:Downloads:sep%20%E3%82%AF%E3%82%99%E3%83%A9%E3%83%95%200614.xlsx" TargetMode="External"/><Relationship Id="rId2" Type="http://schemas.openxmlformats.org/officeDocument/2006/relationships/chartUserShapes" Target="../drawings/drawing6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maya:Downloads:sep%20%E3%82%AF%E3%82%99%E3%83%A9%E3%83%95%200614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maya:Downloads:sep%20%E3%82%AF%E3%82%99%E3%83%A9%E3%83%95%20%E8%BF%BD%E5%8A%A0%200614-2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maya:Downloads:sep%20%E3%82%AF%E3%82%99%E3%83%A9%E3%83%95%20%E8%BF%BD%E5%8A%A0%200614-2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maya:Downloads:sep%20%E3%82%AF%E3%82%99%E3%83%A9%E3%83%95%20%E8%BF%BD%E5%8A%A0%200614-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meo_mellow:Desktop:&#20998;&#26512;:&#22522;&#26412;&#38598;&#35336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meo_mellow:Desktop:&#20998;&#26512;:&#22522;&#26412;&#38598;&#35336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meo_mellow:Desktop:&#20998;&#26512;:&#22522;&#26412;&#38598;&#35336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ameo_mellow:Desktop:&#20998;&#26512;:&#38598;&#35336;:&#22522;&#26412;&#38598;&#35336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&#12502;&#12483;&#12463;1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&#20206;&#35500;2&#26908;&#35388;0606.xlsx" TargetMode="External"/><Relationship Id="rId2" Type="http://schemas.openxmlformats.org/officeDocument/2006/relationships/chartUserShapes" Target="../drawings/drawing1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ie\Documents\&#20206;&#35500;4&#26908;&#35388;.xlsx" TargetMode="External"/><Relationship Id="rId2" Type="http://schemas.openxmlformats.org/officeDocument/2006/relationships/chartUserShapes" Target="../drawings/drawing2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ie\Documents\&#20206;&#35500;4&#26908;&#35388;.xlsx" TargetMode="External"/><Relationship Id="rId2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cat>
            <c:strRef>
              <c:f>Sheet2!$A$2:$A$4</c:f>
              <c:strCache>
                <c:ptCount val="3"/>
                <c:pt idx="0">
                  <c:v>スマートフォン</c:v>
                </c:pt>
                <c:pt idx="1">
                  <c:v>従来型の携帯電話</c:v>
                </c:pt>
                <c:pt idx="2">
                  <c:v>両方持っている</c:v>
                </c:pt>
              </c:strCache>
            </c:strRef>
          </c:cat>
          <c:val>
            <c:numRef>
              <c:f>Sheet2!$B$2:$B$4</c:f>
              <c:numCache>
                <c:formatCode>General</c:formatCode>
                <c:ptCount val="3"/>
                <c:pt idx="0">
                  <c:v>159.0</c:v>
                </c:pt>
                <c:pt idx="1">
                  <c:v>12.0</c:v>
                </c:pt>
                <c:pt idx="2">
                  <c:v>10.0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0"/>
      </c:doughnut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9827561223487"/>
          <c:y val="0.0"/>
          <c:w val="0.510756508175471"/>
          <c:h val="0.826325725432076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全群まとめ・グラフ!$B$30</c:f>
              <c:strCache>
                <c:ptCount val="1"/>
                <c:pt idx="0">
                  <c:v>事後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全群まとめ・グラフ!$C$3:$E$4</c:f>
              <c:strCache>
                <c:ptCount val="3"/>
                <c:pt idx="0">
                  <c:v>行動プラン群</c:v>
                </c:pt>
                <c:pt idx="1">
                  <c:v>情報提供群</c:v>
                </c:pt>
                <c:pt idx="2">
                  <c:v>制御群</c:v>
                </c:pt>
              </c:strCache>
            </c:strRef>
          </c:cat>
          <c:val>
            <c:numRef>
              <c:f>全群まとめ・グラフ!$C$30:$E$30</c:f>
              <c:numCache>
                <c:formatCode>General</c:formatCode>
                <c:ptCount val="3"/>
                <c:pt idx="0">
                  <c:v>4.42</c:v>
                </c:pt>
                <c:pt idx="1">
                  <c:v>4.609999999999998</c:v>
                </c:pt>
                <c:pt idx="2">
                  <c:v>4.121999999999995</c:v>
                </c:pt>
              </c:numCache>
            </c:numRef>
          </c:val>
        </c:ser>
        <c:ser>
          <c:idx val="0"/>
          <c:order val="1"/>
          <c:tx>
            <c:strRef>
              <c:f>全群まとめ・グラフ!$B$29</c:f>
              <c:strCache>
                <c:ptCount val="1"/>
                <c:pt idx="0">
                  <c:v>事前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全群まとめ・グラフ!$C$3:$E$4</c:f>
              <c:strCache>
                <c:ptCount val="3"/>
                <c:pt idx="0">
                  <c:v>行動プラン群</c:v>
                </c:pt>
                <c:pt idx="1">
                  <c:v>情報提供群</c:v>
                </c:pt>
                <c:pt idx="2">
                  <c:v>制御群</c:v>
                </c:pt>
              </c:strCache>
            </c:strRef>
          </c:cat>
          <c:val>
            <c:numRef>
              <c:f>全群まとめ・グラフ!$C$29:$E$29</c:f>
              <c:numCache>
                <c:formatCode>General</c:formatCode>
                <c:ptCount val="3"/>
                <c:pt idx="0">
                  <c:v>4.37</c:v>
                </c:pt>
                <c:pt idx="1">
                  <c:v>4.5</c:v>
                </c:pt>
                <c:pt idx="2">
                  <c:v>4.49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8390584"/>
        <c:axId val="2128393592"/>
      </c:barChart>
      <c:catAx>
        <c:axId val="212839058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ja-JP"/>
          </a:p>
        </c:txPr>
        <c:crossAx val="2128393592"/>
        <c:crosses val="autoZero"/>
        <c:auto val="1"/>
        <c:lblAlgn val="ctr"/>
        <c:lblOffset val="100"/>
        <c:noMultiLvlLbl val="0"/>
      </c:catAx>
      <c:valAx>
        <c:axId val="2128393592"/>
        <c:scaling>
          <c:orientation val="minMax"/>
          <c:max val="5.0"/>
          <c:min val="1.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ja-JP"/>
          </a:p>
        </c:txPr>
        <c:crossAx val="2128390584"/>
        <c:crosses val="autoZero"/>
        <c:crossBetween val="between"/>
        <c:majorUnit val="1.0"/>
      </c:valAx>
    </c:plotArea>
    <c:legend>
      <c:legendPos val="r"/>
      <c:layout>
        <c:manualLayout>
          <c:xMode val="edge"/>
          <c:yMode val="edge"/>
          <c:x val="0.755598617191451"/>
          <c:y val="0.00256189341543999"/>
          <c:w val="0.0971791444859082"/>
          <c:h val="0.170976773659165"/>
        </c:manualLayout>
      </c:layout>
      <c:overlay val="0"/>
      <c:txPr>
        <a:bodyPr/>
        <a:lstStyle/>
        <a:p>
          <a:pPr>
            <a:defRPr sz="2000"/>
          </a:pPr>
          <a:endParaRPr lang="ja-JP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Pt>
            <c:idx val="1"/>
            <c:bubble3D val="0"/>
            <c:spPr>
              <a:solidFill>
                <a:schemeClr val="accent3"/>
              </a:solidFill>
            </c:spPr>
          </c:dPt>
          <c:dPt>
            <c:idx val="2"/>
            <c:bubble3D val="0"/>
            <c:spPr>
              <a:solidFill>
                <a:schemeClr val="accent2"/>
              </a:solidFill>
            </c:spPr>
          </c:dPt>
          <c:cat>
            <c:strRef>
              <c:f>SEPの集計!$A$7:$A$9</c:f>
              <c:strCache>
                <c:ptCount val="3"/>
                <c:pt idx="0">
                  <c:v>見ていない</c:v>
                </c:pt>
                <c:pt idx="1">
                  <c:v>twitter等で見た</c:v>
                </c:pt>
                <c:pt idx="2">
                  <c:v>実際に見た</c:v>
                </c:pt>
              </c:strCache>
            </c:strRef>
          </c:cat>
          <c:val>
            <c:numRef>
              <c:f>SEPの集計!$B$7:$B$9</c:f>
              <c:numCache>
                <c:formatCode>General</c:formatCode>
                <c:ptCount val="3"/>
                <c:pt idx="0">
                  <c:v>111.0</c:v>
                </c:pt>
                <c:pt idx="1">
                  <c:v>3.0</c:v>
                </c:pt>
                <c:pt idx="2">
                  <c:v>50.0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55932864426493"/>
          <c:y val="0.543496234164724"/>
          <c:w val="0.248814294997726"/>
          <c:h val="0.31347560221693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3"/>
              <c:layout>
                <c:manualLayout>
                  <c:x val="-0.00597307817347347"/>
                  <c:y val="0.0"/>
                </c:manualLayout>
              </c:layout>
              <c:spPr/>
              <c:txPr>
                <a:bodyPr/>
                <a:lstStyle/>
                <a:p>
                  <a:pPr>
                    <a:defRPr sz="4000" b="1">
                      <a:solidFill>
                        <a:schemeClr val="accent2"/>
                      </a:solidFill>
                      <a:latin typeface="+mn-lt"/>
                      <a:ea typeface="+mj-ea"/>
                    </a:defRPr>
                  </a:pPr>
                  <a:endParaRPr lang="ja-JP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/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SEPの集計!$A$13:$A$17</c:f>
              <c:strCache>
                <c:ptCount val="5"/>
                <c:pt idx="0">
                  <c:v>まったく印象に残らない</c:v>
                </c:pt>
                <c:pt idx="1">
                  <c:v>印象に残らない</c:v>
                </c:pt>
                <c:pt idx="2">
                  <c:v>どちらでもない</c:v>
                </c:pt>
                <c:pt idx="3">
                  <c:v>印象に残った</c:v>
                </c:pt>
                <c:pt idx="4">
                  <c:v>とても印象に残った</c:v>
                </c:pt>
              </c:strCache>
            </c:strRef>
          </c:cat>
          <c:val>
            <c:numRef>
              <c:f>SEPの集計!$B$13:$B$17</c:f>
              <c:numCache>
                <c:formatCode>General</c:formatCode>
                <c:ptCount val="5"/>
                <c:pt idx="0">
                  <c:v>0.0</c:v>
                </c:pt>
                <c:pt idx="1">
                  <c:v>6.0</c:v>
                </c:pt>
                <c:pt idx="2">
                  <c:v>7.0</c:v>
                </c:pt>
                <c:pt idx="3">
                  <c:v>26.0</c:v>
                </c:pt>
                <c:pt idx="4">
                  <c:v>13.0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4764936"/>
        <c:axId val="2124767880"/>
      </c:barChart>
      <c:catAx>
        <c:axId val="2124764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124767880"/>
        <c:crosses val="autoZero"/>
        <c:auto val="1"/>
        <c:lblAlgn val="ctr"/>
        <c:lblOffset val="100"/>
        <c:noMultiLvlLbl val="0"/>
      </c:catAx>
      <c:valAx>
        <c:axId val="21247678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247649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ja-JP" altLang="ja-JP" sz="1800" b="1" i="0" u="none" strike="noStrike" baseline="0">
                <a:effectLst/>
              </a:rPr>
              <a:t>自分にとって危険がなさそうだから </a:t>
            </a:r>
            <a:endParaRPr lang="ja-JP" altLang="en-US"/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'[sep%20%E3%82%AF%E3%82%99%E3%83%A9%E3%83%95%200614.xlsx]Sheet1'!$B$1</c:f>
              <c:strCache>
                <c:ptCount val="1"/>
                <c:pt idx="0">
                  <c:v>事後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'[sep%20%E3%82%AF%E3%82%99%E3%83%A9%E3%83%95%200614.xlsx]Sheet1'!$A$2:$A$3</c:f>
              <c:strCache>
                <c:ptCount val="2"/>
                <c:pt idx="0">
                  <c:v>SEPを見ていない</c:v>
                </c:pt>
                <c:pt idx="1">
                  <c:v>SEPを見た</c:v>
                </c:pt>
              </c:strCache>
            </c:strRef>
          </c:cat>
          <c:val>
            <c:numRef>
              <c:f>'[sep%20%E3%82%AF%E3%82%99%E3%83%A9%E3%83%95%200614.xlsx]Sheet1'!$B$2:$B$3</c:f>
              <c:numCache>
                <c:formatCode>General</c:formatCode>
                <c:ptCount val="2"/>
                <c:pt idx="0">
                  <c:v>3.13</c:v>
                </c:pt>
                <c:pt idx="1">
                  <c:v>2.332999999999997</c:v>
                </c:pt>
              </c:numCache>
            </c:numRef>
          </c:val>
        </c:ser>
        <c:ser>
          <c:idx val="1"/>
          <c:order val="1"/>
          <c:tx>
            <c:strRef>
              <c:f>'[sep%20%E3%82%AF%E3%82%99%E3%83%A9%E3%83%95%200614.xlsx]Sheet1'!$C$1</c:f>
              <c:strCache>
                <c:ptCount val="1"/>
                <c:pt idx="0">
                  <c:v>事前</c:v>
                </c:pt>
              </c:strCache>
            </c:strRef>
          </c:tx>
          <c:spPr>
            <a:solidFill>
              <a:srgbClr val="4F81BD"/>
            </a:solidFill>
          </c:spPr>
          <c:invertIfNegative val="0"/>
          <c:cat>
            <c:strRef>
              <c:f>'[sep%20%E3%82%AF%E3%82%99%E3%83%A9%E3%83%95%200614.xlsx]Sheet1'!$A$2:$A$3</c:f>
              <c:strCache>
                <c:ptCount val="2"/>
                <c:pt idx="0">
                  <c:v>SEPを見ていない</c:v>
                </c:pt>
                <c:pt idx="1">
                  <c:v>SEPを見た</c:v>
                </c:pt>
              </c:strCache>
            </c:strRef>
          </c:cat>
          <c:val>
            <c:numRef>
              <c:f>'[sep%20%E3%82%AF%E3%82%99%E3%83%A9%E3%83%95%200614.xlsx]Sheet1'!$C$2:$C$3</c:f>
              <c:numCache>
                <c:formatCode>General</c:formatCode>
                <c:ptCount val="2"/>
                <c:pt idx="0">
                  <c:v>2.44</c:v>
                </c:pt>
                <c:pt idx="1">
                  <c:v>2.17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7275704"/>
        <c:axId val="2121425688"/>
      </c:barChart>
      <c:catAx>
        <c:axId val="212727570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2121425688"/>
        <c:crosses val="autoZero"/>
        <c:auto val="1"/>
        <c:lblAlgn val="ctr"/>
        <c:lblOffset val="100"/>
        <c:noMultiLvlLbl val="0"/>
      </c:catAx>
      <c:valAx>
        <c:axId val="2121425688"/>
        <c:scaling>
          <c:orientation val="minMax"/>
          <c:max val="5.0"/>
          <c:min val="1.0"/>
        </c:scaling>
        <c:delete val="0"/>
        <c:axPos val="b"/>
        <c:majorGridlines/>
        <c:numFmt formatCode="General" sourceLinked="0"/>
        <c:majorTickMark val="out"/>
        <c:minorTickMark val="none"/>
        <c:tickLblPos val="nextTo"/>
        <c:crossAx val="2127275704"/>
        <c:crosses val="autoZero"/>
        <c:crossBetween val="between"/>
        <c:majorUnit val="1.0"/>
      </c:valAx>
    </c:plotArea>
    <c:legend>
      <c:legendPos val="r"/>
      <c:layout>
        <c:manualLayout>
          <c:xMode val="edge"/>
          <c:yMode val="edge"/>
          <c:x val="0.858839284827156"/>
          <c:y val="0.16575416121532"/>
          <c:w val="0.117125426827451"/>
          <c:h val="0.124558337105934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ja-JP" altLang="ja-JP" sz="1800" b="1" i="0" u="none" strike="noStrike" baseline="0">
                <a:effectLst/>
              </a:rPr>
              <a:t>周りの歩行者を巻き込む危険がな</a:t>
            </a:r>
            <a:r>
              <a:rPr lang="ja-JP" altLang="en-US" sz="1800" b="1" i="0" u="none" strike="noStrike" baseline="0">
                <a:effectLst/>
              </a:rPr>
              <a:t>さ</a:t>
            </a:r>
            <a:r>
              <a:rPr lang="ja-JP" altLang="ja-JP" sz="1800" b="1" i="0" u="none" strike="noStrike" baseline="0">
                <a:effectLst/>
              </a:rPr>
              <a:t>そうだから</a:t>
            </a:r>
            <a:endParaRPr lang="ja-JP" altLang="en-US" sz="1800"/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'[sep%20%E3%82%AF%E3%82%99%E3%83%A9%E3%83%95%200614.xlsx]Sheet1'!$B$5</c:f>
              <c:strCache>
                <c:ptCount val="1"/>
                <c:pt idx="0">
                  <c:v>事後</c:v>
                </c:pt>
              </c:strCache>
            </c:strRef>
          </c:tx>
          <c:spPr>
            <a:solidFill>
              <a:srgbClr val="C0504D"/>
            </a:solidFill>
          </c:spPr>
          <c:invertIfNegative val="0"/>
          <c:cat>
            <c:strRef>
              <c:f>'[sep%20%E3%82%AF%E3%82%99%E3%83%A9%E3%83%95%200614.xlsx]Sheet1'!$A$6:$A$7</c:f>
              <c:strCache>
                <c:ptCount val="2"/>
                <c:pt idx="0">
                  <c:v>SEPを見ていない</c:v>
                </c:pt>
                <c:pt idx="1">
                  <c:v>SEPを見た</c:v>
                </c:pt>
              </c:strCache>
            </c:strRef>
          </c:cat>
          <c:val>
            <c:numRef>
              <c:f>'[sep%20%E3%82%AF%E3%82%99%E3%83%A9%E3%83%95%200614.xlsx]Sheet1'!$B$6:$B$7</c:f>
              <c:numCache>
                <c:formatCode>General</c:formatCode>
                <c:ptCount val="2"/>
                <c:pt idx="0">
                  <c:v>3.261</c:v>
                </c:pt>
                <c:pt idx="1">
                  <c:v>2.332999999999997</c:v>
                </c:pt>
              </c:numCache>
            </c:numRef>
          </c:val>
        </c:ser>
        <c:ser>
          <c:idx val="1"/>
          <c:order val="1"/>
          <c:tx>
            <c:strRef>
              <c:f>'[sep%20%E3%82%AF%E3%82%99%E3%83%A9%E3%83%95%200614.xlsx]Sheet1'!$C$5</c:f>
              <c:strCache>
                <c:ptCount val="1"/>
                <c:pt idx="0">
                  <c:v>事前</c:v>
                </c:pt>
              </c:strCache>
            </c:strRef>
          </c:tx>
          <c:spPr>
            <a:solidFill>
              <a:srgbClr val="4F81BD"/>
            </a:solidFill>
          </c:spPr>
          <c:invertIfNegative val="0"/>
          <c:cat>
            <c:strRef>
              <c:f>'[sep%20%E3%82%AF%E3%82%99%E3%83%A9%E3%83%95%200614.xlsx]Sheet1'!$A$6:$A$7</c:f>
              <c:strCache>
                <c:ptCount val="2"/>
                <c:pt idx="0">
                  <c:v>SEPを見ていない</c:v>
                </c:pt>
                <c:pt idx="1">
                  <c:v>SEPを見た</c:v>
                </c:pt>
              </c:strCache>
            </c:strRef>
          </c:cat>
          <c:val>
            <c:numRef>
              <c:f>'[sep%20%E3%82%AF%E3%82%99%E3%83%A9%E3%83%95%200614.xlsx]Sheet1'!$C$6:$C$7</c:f>
              <c:numCache>
                <c:formatCode>General</c:formatCode>
                <c:ptCount val="2"/>
                <c:pt idx="0">
                  <c:v>2.48</c:v>
                </c:pt>
                <c:pt idx="1">
                  <c:v>2.17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6931512"/>
        <c:axId val="2121464040"/>
      </c:barChart>
      <c:catAx>
        <c:axId val="211693151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2121464040"/>
        <c:crosses val="autoZero"/>
        <c:auto val="1"/>
        <c:lblAlgn val="ctr"/>
        <c:lblOffset val="100"/>
        <c:noMultiLvlLbl val="0"/>
      </c:catAx>
      <c:valAx>
        <c:axId val="2121464040"/>
        <c:scaling>
          <c:orientation val="minMax"/>
          <c:max val="5.0"/>
          <c:min val="1.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116931512"/>
        <c:crosses val="autoZero"/>
        <c:crossBetween val="between"/>
        <c:majorUnit val="1.0"/>
      </c:valAx>
    </c:plotArea>
    <c:legend>
      <c:legendPos val="r"/>
      <c:layout>
        <c:manualLayout>
          <c:xMode val="edge"/>
          <c:yMode val="edge"/>
          <c:x val="0.854330033745782"/>
          <c:y val="0.174148308273406"/>
          <c:w val="0.111384251968504"/>
          <c:h val="0.134313676539655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ja-JP"/>
              <a:t>規制が必要だと思う</a:t>
            </a:r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'[sep%20%E3%82%AF%E3%82%99%E3%83%A9%E3%83%95%20%E8%BF%BD%E5%8A%A0%200614-2.xlsx]情報提供群'!$B$5</c:f>
              <c:strCache>
                <c:ptCount val="1"/>
                <c:pt idx="0">
                  <c:v>事後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'[sep%20%E3%82%AF%E3%82%99%E3%83%A9%E3%83%95%20%E8%BF%BD%E5%8A%A0%200614-2.xlsx]情報提供群'!$A$6:$A$7</c:f>
              <c:strCache>
                <c:ptCount val="2"/>
                <c:pt idx="0">
                  <c:v>SEPを見ていない</c:v>
                </c:pt>
                <c:pt idx="1">
                  <c:v>SEPを見た</c:v>
                </c:pt>
              </c:strCache>
            </c:strRef>
          </c:cat>
          <c:val>
            <c:numRef>
              <c:f>'[sep%20%E3%82%AF%E3%82%99%E3%83%A9%E3%83%95%20%E8%BF%BD%E5%8A%A0%200614-2.xlsx]情報提供群'!$B$6:$B$7</c:f>
              <c:numCache>
                <c:formatCode>General</c:formatCode>
                <c:ptCount val="2"/>
                <c:pt idx="0">
                  <c:v>3.75</c:v>
                </c:pt>
                <c:pt idx="1">
                  <c:v>3.44</c:v>
                </c:pt>
              </c:numCache>
            </c:numRef>
          </c:val>
        </c:ser>
        <c:ser>
          <c:idx val="1"/>
          <c:order val="1"/>
          <c:tx>
            <c:strRef>
              <c:f>'[sep%20%E3%82%AF%E3%82%99%E3%83%A9%E3%83%95%20%E8%BF%BD%E5%8A%A0%200614-2.xlsx]情報提供群'!$C$5</c:f>
              <c:strCache>
                <c:ptCount val="1"/>
                <c:pt idx="0">
                  <c:v>事前</c:v>
                </c:pt>
              </c:strCache>
            </c:strRef>
          </c:tx>
          <c:spPr>
            <a:solidFill>
              <a:srgbClr val="4F81BD"/>
            </a:solidFill>
          </c:spPr>
          <c:invertIfNegative val="0"/>
          <c:cat>
            <c:strRef>
              <c:f>'[sep%20%E3%82%AF%E3%82%99%E3%83%A9%E3%83%95%20%E8%BF%BD%E5%8A%A0%200614-2.xlsx]情報提供群'!$A$6:$A$7</c:f>
              <c:strCache>
                <c:ptCount val="2"/>
                <c:pt idx="0">
                  <c:v>SEPを見ていない</c:v>
                </c:pt>
                <c:pt idx="1">
                  <c:v>SEPを見た</c:v>
                </c:pt>
              </c:strCache>
            </c:strRef>
          </c:cat>
          <c:val>
            <c:numRef>
              <c:f>'[sep%20%E3%82%AF%E3%82%99%E3%83%A9%E3%83%95%20%E8%BF%BD%E5%8A%A0%200614-2.xlsx]情報提供群'!$C$6:$C$7</c:f>
              <c:numCache>
                <c:formatCode>General</c:formatCode>
                <c:ptCount val="2"/>
                <c:pt idx="0">
                  <c:v>3.48</c:v>
                </c:pt>
                <c:pt idx="1">
                  <c:v>2.56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4569640"/>
        <c:axId val="2124565080"/>
      </c:barChart>
      <c:catAx>
        <c:axId val="212456964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2124565080"/>
        <c:crosses val="autoZero"/>
        <c:auto val="1"/>
        <c:lblAlgn val="ctr"/>
        <c:lblOffset val="100"/>
        <c:noMultiLvlLbl val="0"/>
      </c:catAx>
      <c:valAx>
        <c:axId val="2124565080"/>
        <c:scaling>
          <c:orientation val="minMax"/>
          <c:max val="5.0"/>
          <c:min val="1.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124569640"/>
        <c:crosses val="autoZero"/>
        <c:crossBetween val="between"/>
        <c:majorUnit val="1.0"/>
      </c:valAx>
    </c:plotArea>
    <c:legend>
      <c:legendPos val="r"/>
      <c:layout>
        <c:manualLayout>
          <c:xMode val="edge"/>
          <c:yMode val="edge"/>
          <c:x val="0.859639800742012"/>
          <c:y val="0.152515612055345"/>
          <c:w val="0.114034154300566"/>
          <c:h val="0.112753831286356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ja-JP"/>
              <a:t>他人に迷惑をかけないから</a:t>
            </a:r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'[sep%20%E3%82%AF%E3%82%99%E3%83%A9%E3%83%95%20%E8%BF%BD%E5%8A%A0%200614-2.xlsx]行動プラン群'!$B$5</c:f>
              <c:strCache>
                <c:ptCount val="1"/>
                <c:pt idx="0">
                  <c:v>事後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'[sep%20%E3%82%AF%E3%82%99%E3%83%A9%E3%83%95%20%E8%BF%BD%E5%8A%A0%200614-2.xlsx]行動プラン群'!$A$6:$A$7</c:f>
              <c:strCache>
                <c:ptCount val="2"/>
                <c:pt idx="0">
                  <c:v>SEPを見ていない</c:v>
                </c:pt>
                <c:pt idx="1">
                  <c:v>SEPを見た</c:v>
                </c:pt>
              </c:strCache>
            </c:strRef>
          </c:cat>
          <c:val>
            <c:numRef>
              <c:f>'[sep%20%E3%82%AF%E3%82%99%E3%83%A9%E3%83%95%20%E8%BF%BD%E5%8A%A0%200614-2.xlsx]行動プラン群'!$B$6:$B$7</c:f>
              <c:numCache>
                <c:formatCode>General</c:formatCode>
                <c:ptCount val="2"/>
                <c:pt idx="0">
                  <c:v>2.09</c:v>
                </c:pt>
                <c:pt idx="1">
                  <c:v>2.0</c:v>
                </c:pt>
              </c:numCache>
            </c:numRef>
          </c:val>
        </c:ser>
        <c:ser>
          <c:idx val="1"/>
          <c:order val="1"/>
          <c:tx>
            <c:strRef>
              <c:f>'[sep%20%E3%82%AF%E3%82%99%E3%83%A9%E3%83%95%20%E8%BF%BD%E5%8A%A0%200614-2.xlsx]行動プラン群'!$C$5</c:f>
              <c:strCache>
                <c:ptCount val="1"/>
                <c:pt idx="0">
                  <c:v>事前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'[sep%20%E3%82%AF%E3%82%99%E3%83%A9%E3%83%95%20%E8%BF%BD%E5%8A%A0%200614-2.xlsx]行動プラン群'!$A$6:$A$7</c:f>
              <c:strCache>
                <c:ptCount val="2"/>
                <c:pt idx="0">
                  <c:v>SEPを見ていない</c:v>
                </c:pt>
                <c:pt idx="1">
                  <c:v>SEPを見た</c:v>
                </c:pt>
              </c:strCache>
            </c:strRef>
          </c:cat>
          <c:val>
            <c:numRef>
              <c:f>'[sep%20%E3%82%AF%E3%82%99%E3%83%A9%E3%83%95%20%E8%BF%BD%E5%8A%A0%200614-2.xlsx]行動プラン群'!$C$6:$C$7</c:f>
              <c:numCache>
                <c:formatCode>General</c:formatCode>
                <c:ptCount val="2"/>
                <c:pt idx="0">
                  <c:v>1.69</c:v>
                </c:pt>
                <c:pt idx="1">
                  <c:v>2.28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1602280"/>
        <c:axId val="2121577112"/>
      </c:barChart>
      <c:catAx>
        <c:axId val="212160228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2121577112"/>
        <c:crosses val="autoZero"/>
        <c:auto val="1"/>
        <c:lblAlgn val="ctr"/>
        <c:lblOffset val="100"/>
        <c:noMultiLvlLbl val="0"/>
      </c:catAx>
      <c:valAx>
        <c:axId val="2121577112"/>
        <c:scaling>
          <c:orientation val="minMax"/>
          <c:max val="5.0"/>
          <c:min val="1.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121602280"/>
        <c:crosses val="autoZero"/>
        <c:crossBetween val="between"/>
        <c:majorUnit val="1.0"/>
      </c:valAx>
    </c:plotArea>
    <c:legend>
      <c:legendPos val="r"/>
      <c:layout>
        <c:manualLayout>
          <c:xMode val="edge"/>
          <c:yMode val="edge"/>
          <c:x val="0.859836458587006"/>
          <c:y val="0.161299721674591"/>
          <c:w val="0.107173850691344"/>
          <c:h val="0.10563650370272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ja-JP"/>
              <a:t>周りの人を巻き込む危険がないから</a:t>
            </a:r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'[sep%20%E3%82%AF%E3%82%99%E3%83%A9%E3%83%95%20%E8%BF%BD%E5%8A%A0%200614-2.xlsx]行動プラン群'!$B$1</c:f>
              <c:strCache>
                <c:ptCount val="1"/>
                <c:pt idx="0">
                  <c:v>事後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'[sep%20%E3%82%AF%E3%82%99%E3%83%A9%E3%83%95%20%E8%BF%BD%E5%8A%A0%200614-2.xlsx]行動プラン群'!$A$2:$A$3</c:f>
              <c:strCache>
                <c:ptCount val="2"/>
                <c:pt idx="0">
                  <c:v>SEPを見ていない</c:v>
                </c:pt>
                <c:pt idx="1">
                  <c:v>SEPを見た</c:v>
                </c:pt>
              </c:strCache>
            </c:strRef>
          </c:cat>
          <c:val>
            <c:numRef>
              <c:f>'[sep%20%E3%82%AF%E3%82%99%E3%83%A9%E3%83%95%20%E8%BF%BD%E5%8A%A0%200614-2.xlsx]行動プラン群'!$B$2:$B$3</c:f>
              <c:numCache>
                <c:formatCode>General</c:formatCode>
                <c:ptCount val="2"/>
                <c:pt idx="0">
                  <c:v>2.3</c:v>
                </c:pt>
                <c:pt idx="1">
                  <c:v>2.26</c:v>
                </c:pt>
              </c:numCache>
            </c:numRef>
          </c:val>
        </c:ser>
        <c:ser>
          <c:idx val="1"/>
          <c:order val="1"/>
          <c:tx>
            <c:strRef>
              <c:f>'[sep%20%E3%82%AF%E3%82%99%E3%83%A9%E3%83%95%20%E8%BF%BD%E5%8A%A0%200614-2.xlsx]行動プラン群'!$C$1</c:f>
              <c:strCache>
                <c:ptCount val="1"/>
                <c:pt idx="0">
                  <c:v>事前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'[sep%20%E3%82%AF%E3%82%99%E3%83%A9%E3%83%95%20%E8%BF%BD%E5%8A%A0%200614-2.xlsx]行動プラン群'!$A$2:$A$3</c:f>
              <c:strCache>
                <c:ptCount val="2"/>
                <c:pt idx="0">
                  <c:v>SEPを見ていない</c:v>
                </c:pt>
                <c:pt idx="1">
                  <c:v>SEPを見た</c:v>
                </c:pt>
              </c:strCache>
            </c:strRef>
          </c:cat>
          <c:val>
            <c:numRef>
              <c:f>'[sep%20%E3%82%AF%E3%82%99%E3%83%A9%E3%83%95%20%E8%BF%BD%E5%8A%A0%200614-2.xlsx]行動プラン群'!$C$2:$C$3</c:f>
              <c:numCache>
                <c:formatCode>General</c:formatCode>
                <c:ptCount val="2"/>
                <c:pt idx="0">
                  <c:v>1.92</c:v>
                </c:pt>
                <c:pt idx="1">
                  <c:v>2.0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1811480"/>
        <c:axId val="2121825752"/>
      </c:barChart>
      <c:catAx>
        <c:axId val="212181148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2121825752"/>
        <c:crosses val="autoZero"/>
        <c:auto val="1"/>
        <c:lblAlgn val="ctr"/>
        <c:lblOffset val="100"/>
        <c:noMultiLvlLbl val="0"/>
      </c:catAx>
      <c:valAx>
        <c:axId val="2121825752"/>
        <c:scaling>
          <c:orientation val="minMax"/>
          <c:max val="5.0"/>
          <c:min val="1.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121811480"/>
        <c:crosses val="autoZero"/>
        <c:crossBetween val="between"/>
        <c:majorUnit val="1.0"/>
      </c:valAx>
    </c:plotArea>
    <c:legend>
      <c:legendPos val="r"/>
      <c:layout>
        <c:manualLayout>
          <c:xMode val="edge"/>
          <c:yMode val="edge"/>
          <c:x val="0.870833022160891"/>
          <c:y val="0.179395665454916"/>
          <c:w val="0.107173850691344"/>
          <c:h val="0.104878876705136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cat>
            <c:strRef>
              <c:f>Sheet2!$A$16:$A$20</c:f>
              <c:strCache>
                <c:ptCount val="5"/>
                <c:pt idx="0">
                  <c:v>する</c:v>
                </c:pt>
                <c:pt idx="1">
                  <c:v>1日に1回以上</c:v>
                </c:pt>
                <c:pt idx="2">
                  <c:v>週に1回以上</c:v>
                </c:pt>
                <c:pt idx="3">
                  <c:v>月に1回以上</c:v>
                </c:pt>
                <c:pt idx="4">
                  <c:v>しない</c:v>
                </c:pt>
              </c:strCache>
            </c:strRef>
          </c:cat>
          <c:val>
            <c:numRef>
              <c:f>Sheet2!$B$16:$B$20</c:f>
              <c:numCache>
                <c:formatCode>General</c:formatCode>
                <c:ptCount val="5"/>
                <c:pt idx="0">
                  <c:v>146.0</c:v>
                </c:pt>
                <c:pt idx="4">
                  <c:v>35.0</c:v>
                </c:pt>
              </c:numCache>
            </c:numRef>
          </c:val>
        </c:ser>
        <c:ser>
          <c:idx val="1"/>
          <c:order val="1"/>
          <c:cat>
            <c:strRef>
              <c:f>Sheet2!$A$16:$A$20</c:f>
              <c:strCache>
                <c:ptCount val="5"/>
                <c:pt idx="0">
                  <c:v>する</c:v>
                </c:pt>
                <c:pt idx="1">
                  <c:v>1日に1回以上</c:v>
                </c:pt>
                <c:pt idx="2">
                  <c:v>週に1回以上</c:v>
                </c:pt>
                <c:pt idx="3">
                  <c:v>月に1回以上</c:v>
                </c:pt>
                <c:pt idx="4">
                  <c:v>しない</c:v>
                </c:pt>
              </c:strCache>
            </c:strRef>
          </c:cat>
          <c:val>
            <c:numRef>
              <c:f>Sheet2!$C$16:$C$20</c:f>
              <c:numCache>
                <c:formatCode>General</c:formatCode>
                <c:ptCount val="5"/>
                <c:pt idx="1">
                  <c:v>106.0</c:v>
                </c:pt>
                <c:pt idx="2">
                  <c:v>31.0</c:v>
                </c:pt>
                <c:pt idx="3">
                  <c:v>9.0</c:v>
                </c:pt>
                <c:pt idx="4">
                  <c:v>35.0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0"/>
      </c:doughnut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Sheet2!$A$30</c:f>
              <c:strCache>
                <c:ptCount val="1"/>
                <c:pt idx="0">
                  <c:v>ほとんどない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Sheet2!$B$29:$K$29</c:f>
              <c:strCache>
                <c:ptCount val="10"/>
                <c:pt idx="0">
                  <c:v>読書</c:v>
                </c:pt>
                <c:pt idx="1">
                  <c:v>ゲーム</c:v>
                </c:pt>
                <c:pt idx="2">
                  <c:v>動画視聴</c:v>
                </c:pt>
                <c:pt idx="3">
                  <c:v>Web</c:v>
                </c:pt>
                <c:pt idx="4">
                  <c:v>メール</c:v>
                </c:pt>
                <c:pt idx="5">
                  <c:v>通話</c:v>
                </c:pt>
                <c:pt idx="6">
                  <c:v>乗換情報</c:v>
                </c:pt>
                <c:pt idx="7">
                  <c:v>SNS</c:v>
                </c:pt>
                <c:pt idx="8">
                  <c:v>地図</c:v>
                </c:pt>
                <c:pt idx="9">
                  <c:v>メッセンジャー</c:v>
                </c:pt>
              </c:strCache>
            </c:strRef>
          </c:cat>
          <c:val>
            <c:numRef>
              <c:f>Sheet2!$B$30:$K$30</c:f>
              <c:numCache>
                <c:formatCode>General</c:formatCode>
                <c:ptCount val="10"/>
                <c:pt idx="0">
                  <c:v>140.0</c:v>
                </c:pt>
                <c:pt idx="1">
                  <c:v>129.0</c:v>
                </c:pt>
                <c:pt idx="2">
                  <c:v>125.0</c:v>
                </c:pt>
                <c:pt idx="3">
                  <c:v>64.0</c:v>
                </c:pt>
                <c:pt idx="4">
                  <c:v>58.0</c:v>
                </c:pt>
                <c:pt idx="5">
                  <c:v>53.0</c:v>
                </c:pt>
                <c:pt idx="6">
                  <c:v>38.0</c:v>
                </c:pt>
                <c:pt idx="7">
                  <c:v>50.0</c:v>
                </c:pt>
                <c:pt idx="8">
                  <c:v>24.0</c:v>
                </c:pt>
                <c:pt idx="9">
                  <c:v>17.0</c:v>
                </c:pt>
              </c:numCache>
            </c:numRef>
          </c:val>
        </c:ser>
        <c:ser>
          <c:idx val="1"/>
          <c:order val="1"/>
          <c:tx>
            <c:strRef>
              <c:f>Sheet2!$A$31</c:f>
              <c:strCache>
                <c:ptCount val="1"/>
                <c:pt idx="0">
                  <c:v>あまりない</c:v>
                </c:pt>
              </c:strCache>
            </c:strRef>
          </c:tx>
          <c:invertIfNegative val="0"/>
          <c:dLbls>
            <c:dLbl>
              <c:idx val="0"/>
              <c:delete val="1"/>
            </c:dLbl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Sheet2!$B$29:$K$29</c:f>
              <c:strCache>
                <c:ptCount val="10"/>
                <c:pt idx="0">
                  <c:v>読書</c:v>
                </c:pt>
                <c:pt idx="1">
                  <c:v>ゲーム</c:v>
                </c:pt>
                <c:pt idx="2">
                  <c:v>動画視聴</c:v>
                </c:pt>
                <c:pt idx="3">
                  <c:v>Web</c:v>
                </c:pt>
                <c:pt idx="4">
                  <c:v>メール</c:v>
                </c:pt>
                <c:pt idx="5">
                  <c:v>通話</c:v>
                </c:pt>
                <c:pt idx="6">
                  <c:v>乗換情報</c:v>
                </c:pt>
                <c:pt idx="7">
                  <c:v>SNS</c:v>
                </c:pt>
                <c:pt idx="8">
                  <c:v>地図</c:v>
                </c:pt>
                <c:pt idx="9">
                  <c:v>メッセンジャー</c:v>
                </c:pt>
              </c:strCache>
            </c:strRef>
          </c:cat>
          <c:val>
            <c:numRef>
              <c:f>Sheet2!$B$31:$K$31</c:f>
              <c:numCache>
                <c:formatCode>General</c:formatCode>
                <c:ptCount val="10"/>
                <c:pt idx="0">
                  <c:v>2.0</c:v>
                </c:pt>
                <c:pt idx="1">
                  <c:v>11.0</c:v>
                </c:pt>
                <c:pt idx="2">
                  <c:v>15.0</c:v>
                </c:pt>
                <c:pt idx="3">
                  <c:v>31.0</c:v>
                </c:pt>
                <c:pt idx="4">
                  <c:v>26.0</c:v>
                </c:pt>
                <c:pt idx="5">
                  <c:v>30.0</c:v>
                </c:pt>
                <c:pt idx="6">
                  <c:v>24.0</c:v>
                </c:pt>
                <c:pt idx="7">
                  <c:v>12.0</c:v>
                </c:pt>
                <c:pt idx="8">
                  <c:v>15.0</c:v>
                </c:pt>
                <c:pt idx="9">
                  <c:v>7.0</c:v>
                </c:pt>
              </c:numCache>
            </c:numRef>
          </c:val>
        </c:ser>
        <c:ser>
          <c:idx val="2"/>
          <c:order val="2"/>
          <c:tx>
            <c:strRef>
              <c:f>Sheet2!$A$32</c:f>
              <c:strCache>
                <c:ptCount val="1"/>
                <c:pt idx="0">
                  <c:v>どちらでもない</c:v>
                </c:pt>
              </c:strCache>
            </c:strRef>
          </c:tx>
          <c:invertIfNegative val="0"/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Sheet2!$B$29:$K$29</c:f>
              <c:strCache>
                <c:ptCount val="10"/>
                <c:pt idx="0">
                  <c:v>読書</c:v>
                </c:pt>
                <c:pt idx="1">
                  <c:v>ゲーム</c:v>
                </c:pt>
                <c:pt idx="2">
                  <c:v>動画視聴</c:v>
                </c:pt>
                <c:pt idx="3">
                  <c:v>Web</c:v>
                </c:pt>
                <c:pt idx="4">
                  <c:v>メール</c:v>
                </c:pt>
                <c:pt idx="5">
                  <c:v>通話</c:v>
                </c:pt>
                <c:pt idx="6">
                  <c:v>乗換情報</c:v>
                </c:pt>
                <c:pt idx="7">
                  <c:v>SNS</c:v>
                </c:pt>
                <c:pt idx="8">
                  <c:v>地図</c:v>
                </c:pt>
                <c:pt idx="9">
                  <c:v>メッセンジャー</c:v>
                </c:pt>
              </c:strCache>
            </c:strRef>
          </c:cat>
          <c:val>
            <c:numRef>
              <c:f>Sheet2!$B$32:$K$32</c:f>
              <c:numCache>
                <c:formatCode>General</c:formatCode>
                <c:ptCount val="10"/>
                <c:pt idx="0">
                  <c:v>2.0</c:v>
                </c:pt>
                <c:pt idx="1">
                  <c:v>4.0</c:v>
                </c:pt>
                <c:pt idx="2">
                  <c:v>3.0</c:v>
                </c:pt>
                <c:pt idx="3">
                  <c:v>23.0</c:v>
                </c:pt>
                <c:pt idx="4">
                  <c:v>20.0</c:v>
                </c:pt>
                <c:pt idx="5">
                  <c:v>21.0</c:v>
                </c:pt>
                <c:pt idx="6">
                  <c:v>20.0</c:v>
                </c:pt>
                <c:pt idx="7">
                  <c:v>12.0</c:v>
                </c:pt>
                <c:pt idx="8">
                  <c:v>23.0</c:v>
                </c:pt>
                <c:pt idx="9">
                  <c:v>11.0</c:v>
                </c:pt>
              </c:numCache>
            </c:numRef>
          </c:val>
        </c:ser>
        <c:ser>
          <c:idx val="3"/>
          <c:order val="3"/>
          <c:tx>
            <c:strRef>
              <c:f>Sheet2!$A$33</c:f>
              <c:strCache>
                <c:ptCount val="1"/>
                <c:pt idx="0">
                  <c:v>ややある</c:v>
                </c:pt>
              </c:strCache>
            </c:strRef>
          </c:tx>
          <c:invertIfNegative val="0"/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Sheet2!$B$29:$K$29</c:f>
              <c:strCache>
                <c:ptCount val="10"/>
                <c:pt idx="0">
                  <c:v>読書</c:v>
                </c:pt>
                <c:pt idx="1">
                  <c:v>ゲーム</c:v>
                </c:pt>
                <c:pt idx="2">
                  <c:v>動画視聴</c:v>
                </c:pt>
                <c:pt idx="3">
                  <c:v>Web</c:v>
                </c:pt>
                <c:pt idx="4">
                  <c:v>メール</c:v>
                </c:pt>
                <c:pt idx="5">
                  <c:v>通話</c:v>
                </c:pt>
                <c:pt idx="6">
                  <c:v>乗換情報</c:v>
                </c:pt>
                <c:pt idx="7">
                  <c:v>SNS</c:v>
                </c:pt>
                <c:pt idx="8">
                  <c:v>地図</c:v>
                </c:pt>
                <c:pt idx="9">
                  <c:v>メッセンジャー</c:v>
                </c:pt>
              </c:strCache>
            </c:strRef>
          </c:cat>
          <c:val>
            <c:numRef>
              <c:f>Sheet2!$B$33:$K$33</c:f>
              <c:numCache>
                <c:formatCode>General</c:formatCode>
                <c:ptCount val="10"/>
                <c:pt idx="0">
                  <c:v>1.0</c:v>
                </c:pt>
                <c:pt idx="1">
                  <c:v>0.0</c:v>
                </c:pt>
                <c:pt idx="2">
                  <c:v>2.0</c:v>
                </c:pt>
                <c:pt idx="3">
                  <c:v>18.0</c:v>
                </c:pt>
                <c:pt idx="4">
                  <c:v>32.0</c:v>
                </c:pt>
                <c:pt idx="5">
                  <c:v>26.0</c:v>
                </c:pt>
                <c:pt idx="6">
                  <c:v>42.0</c:v>
                </c:pt>
                <c:pt idx="7">
                  <c:v>39.0</c:v>
                </c:pt>
                <c:pt idx="8">
                  <c:v>39.0</c:v>
                </c:pt>
                <c:pt idx="9">
                  <c:v>45.0</c:v>
                </c:pt>
              </c:numCache>
            </c:numRef>
          </c:val>
        </c:ser>
        <c:ser>
          <c:idx val="4"/>
          <c:order val="4"/>
          <c:tx>
            <c:strRef>
              <c:f>Sheet2!$A$34</c:f>
              <c:strCache>
                <c:ptCount val="1"/>
                <c:pt idx="0">
                  <c:v>よくある</c:v>
                </c:pt>
              </c:strCache>
            </c:strRef>
          </c:tx>
          <c:invertIfNegative val="0"/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Sheet2!$B$29:$K$29</c:f>
              <c:strCache>
                <c:ptCount val="10"/>
                <c:pt idx="0">
                  <c:v>読書</c:v>
                </c:pt>
                <c:pt idx="1">
                  <c:v>ゲーム</c:v>
                </c:pt>
                <c:pt idx="2">
                  <c:v>動画視聴</c:v>
                </c:pt>
                <c:pt idx="3">
                  <c:v>Web</c:v>
                </c:pt>
                <c:pt idx="4">
                  <c:v>メール</c:v>
                </c:pt>
                <c:pt idx="5">
                  <c:v>通話</c:v>
                </c:pt>
                <c:pt idx="6">
                  <c:v>乗換情報</c:v>
                </c:pt>
                <c:pt idx="7">
                  <c:v>SNS</c:v>
                </c:pt>
                <c:pt idx="8">
                  <c:v>地図</c:v>
                </c:pt>
                <c:pt idx="9">
                  <c:v>メッセンジャー</c:v>
                </c:pt>
              </c:strCache>
            </c:strRef>
          </c:cat>
          <c:val>
            <c:numRef>
              <c:f>Sheet2!$B$34:$K$34</c:f>
              <c:numCache>
                <c:formatCode>General</c:formatCode>
                <c:ptCount val="10"/>
                <c:pt idx="0">
                  <c:v>1.0</c:v>
                </c:pt>
                <c:pt idx="1">
                  <c:v>2.0</c:v>
                </c:pt>
                <c:pt idx="2">
                  <c:v>1.0</c:v>
                </c:pt>
                <c:pt idx="3">
                  <c:v>9.0</c:v>
                </c:pt>
                <c:pt idx="4">
                  <c:v>10.0</c:v>
                </c:pt>
                <c:pt idx="5">
                  <c:v>16.0</c:v>
                </c:pt>
                <c:pt idx="6">
                  <c:v>22.0</c:v>
                </c:pt>
                <c:pt idx="7">
                  <c:v>33.0</c:v>
                </c:pt>
                <c:pt idx="8">
                  <c:v>45.0</c:v>
                </c:pt>
                <c:pt idx="9">
                  <c:v>66.0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serLines/>
        <c:axId val="2118023480"/>
        <c:axId val="2118026456"/>
      </c:barChart>
      <c:catAx>
        <c:axId val="2118023480"/>
        <c:scaling>
          <c:orientation val="minMax"/>
        </c:scaling>
        <c:delete val="0"/>
        <c:axPos val="l"/>
        <c:majorTickMark val="none"/>
        <c:minorTickMark val="none"/>
        <c:tickLblPos val="nextTo"/>
        <c:crossAx val="2118026456"/>
        <c:crosses val="autoZero"/>
        <c:auto val="1"/>
        <c:lblAlgn val="ctr"/>
        <c:lblOffset val="100"/>
        <c:noMultiLvlLbl val="0"/>
      </c:catAx>
      <c:valAx>
        <c:axId val="2118026456"/>
        <c:scaling>
          <c:orientation val="minMax"/>
        </c:scaling>
        <c:delete val="0"/>
        <c:axPos val="b"/>
        <c:majorGridlines/>
        <c:numFmt formatCode="0%" sourceLinked="1"/>
        <c:majorTickMark val="none"/>
        <c:minorTickMark val="none"/>
        <c:tickLblPos val="nextTo"/>
        <c:crossAx val="211802348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cat>
            <c:strRef>
              <c:f>Sheet2!$A$43:$A$44</c:f>
              <c:strCache>
                <c:ptCount val="2"/>
                <c:pt idx="0">
                  <c:v>ない</c:v>
                </c:pt>
                <c:pt idx="1">
                  <c:v>ある</c:v>
                </c:pt>
              </c:strCache>
            </c:strRef>
          </c:cat>
          <c:val>
            <c:numRef>
              <c:f>Sheet2!$B$43:$B$44</c:f>
              <c:numCache>
                <c:formatCode>General</c:formatCode>
                <c:ptCount val="2"/>
                <c:pt idx="0">
                  <c:v>134.0</c:v>
                </c:pt>
                <c:pt idx="1">
                  <c:v>12.0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0"/>
      </c:doughnut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Sheet2!$A$56</c:f>
              <c:strCache>
                <c:ptCount val="1"/>
                <c:pt idx="0">
                  <c:v>ほとんどあてはまらない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Sheet2!$B$55:$L$55</c:f>
              <c:strCache>
                <c:ptCount val="11"/>
                <c:pt idx="0">
                  <c:v>かっこいい</c:v>
                </c:pt>
                <c:pt idx="1">
                  <c:v>みんながやっている</c:v>
                </c:pt>
                <c:pt idx="2">
                  <c:v>誰からも干渉されず自由に使える</c:v>
                </c:pt>
                <c:pt idx="3">
                  <c:v>他人に迷惑をかけない</c:v>
                </c:pt>
                <c:pt idx="4">
                  <c:v>楽しい</c:v>
                </c:pt>
                <c:pt idx="5">
                  <c:v>周りの歩行者を巻き込む危険がなさそう</c:v>
                </c:pt>
                <c:pt idx="6">
                  <c:v>自分にとって危険がなさそう</c:v>
                </c:pt>
                <c:pt idx="7">
                  <c:v>きりのよいところまでやりたい</c:v>
                </c:pt>
                <c:pt idx="8">
                  <c:v>つい無意識にやってしまう</c:v>
                </c:pt>
                <c:pt idx="9">
                  <c:v>時間を有効に活用できる</c:v>
                </c:pt>
                <c:pt idx="10">
                  <c:v>そのときに必要</c:v>
                </c:pt>
              </c:strCache>
            </c:strRef>
          </c:cat>
          <c:val>
            <c:numRef>
              <c:f>Sheet2!$B$56:$L$56</c:f>
              <c:numCache>
                <c:formatCode>General</c:formatCode>
                <c:ptCount val="11"/>
                <c:pt idx="0">
                  <c:v>129.0</c:v>
                </c:pt>
                <c:pt idx="1">
                  <c:v>75.0</c:v>
                </c:pt>
                <c:pt idx="2">
                  <c:v>75.0</c:v>
                </c:pt>
                <c:pt idx="3">
                  <c:v>56.0</c:v>
                </c:pt>
                <c:pt idx="4">
                  <c:v>61.0</c:v>
                </c:pt>
                <c:pt idx="5">
                  <c:v>52.0</c:v>
                </c:pt>
                <c:pt idx="6">
                  <c:v>47.0</c:v>
                </c:pt>
                <c:pt idx="7">
                  <c:v>39.0</c:v>
                </c:pt>
                <c:pt idx="8">
                  <c:v>39.0</c:v>
                </c:pt>
                <c:pt idx="9">
                  <c:v>25.0</c:v>
                </c:pt>
                <c:pt idx="10">
                  <c:v>4.0</c:v>
                </c:pt>
              </c:numCache>
            </c:numRef>
          </c:val>
        </c:ser>
        <c:ser>
          <c:idx val="1"/>
          <c:order val="1"/>
          <c:tx>
            <c:strRef>
              <c:f>Sheet2!$A$57</c:f>
              <c:strCache>
                <c:ptCount val="1"/>
                <c:pt idx="0">
                  <c:v>あまりあてはまらない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Sheet2!$B$55:$L$55</c:f>
              <c:strCache>
                <c:ptCount val="11"/>
                <c:pt idx="0">
                  <c:v>かっこいい</c:v>
                </c:pt>
                <c:pt idx="1">
                  <c:v>みんながやっている</c:v>
                </c:pt>
                <c:pt idx="2">
                  <c:v>誰からも干渉されず自由に使える</c:v>
                </c:pt>
                <c:pt idx="3">
                  <c:v>他人に迷惑をかけない</c:v>
                </c:pt>
                <c:pt idx="4">
                  <c:v>楽しい</c:v>
                </c:pt>
                <c:pt idx="5">
                  <c:v>周りの歩行者を巻き込む危険がなさそう</c:v>
                </c:pt>
                <c:pt idx="6">
                  <c:v>自分にとって危険がなさそう</c:v>
                </c:pt>
                <c:pt idx="7">
                  <c:v>きりのよいところまでやりたい</c:v>
                </c:pt>
                <c:pt idx="8">
                  <c:v>つい無意識にやってしまう</c:v>
                </c:pt>
                <c:pt idx="9">
                  <c:v>時間を有効に活用できる</c:v>
                </c:pt>
                <c:pt idx="10">
                  <c:v>そのときに必要</c:v>
                </c:pt>
              </c:strCache>
            </c:strRef>
          </c:cat>
          <c:val>
            <c:numRef>
              <c:f>Sheet2!$B$57:$L$57</c:f>
              <c:numCache>
                <c:formatCode>General</c:formatCode>
                <c:ptCount val="11"/>
                <c:pt idx="0">
                  <c:v>12.0</c:v>
                </c:pt>
                <c:pt idx="1">
                  <c:v>39.0</c:v>
                </c:pt>
                <c:pt idx="2">
                  <c:v>35.0</c:v>
                </c:pt>
                <c:pt idx="3">
                  <c:v>44.0</c:v>
                </c:pt>
                <c:pt idx="4">
                  <c:v>31.0</c:v>
                </c:pt>
                <c:pt idx="5">
                  <c:v>36.0</c:v>
                </c:pt>
                <c:pt idx="6">
                  <c:v>43.0</c:v>
                </c:pt>
                <c:pt idx="7">
                  <c:v>24.0</c:v>
                </c:pt>
                <c:pt idx="8">
                  <c:v>18.0</c:v>
                </c:pt>
                <c:pt idx="9">
                  <c:v>17.0</c:v>
                </c:pt>
                <c:pt idx="10">
                  <c:v>5.0</c:v>
                </c:pt>
              </c:numCache>
            </c:numRef>
          </c:val>
        </c:ser>
        <c:ser>
          <c:idx val="2"/>
          <c:order val="2"/>
          <c:tx>
            <c:strRef>
              <c:f>Sheet2!$A$58</c:f>
              <c:strCache>
                <c:ptCount val="1"/>
                <c:pt idx="0">
                  <c:v>どちらでもない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Sheet2!$B$55:$L$55</c:f>
              <c:strCache>
                <c:ptCount val="11"/>
                <c:pt idx="0">
                  <c:v>かっこいい</c:v>
                </c:pt>
                <c:pt idx="1">
                  <c:v>みんながやっている</c:v>
                </c:pt>
                <c:pt idx="2">
                  <c:v>誰からも干渉されず自由に使える</c:v>
                </c:pt>
                <c:pt idx="3">
                  <c:v>他人に迷惑をかけない</c:v>
                </c:pt>
                <c:pt idx="4">
                  <c:v>楽しい</c:v>
                </c:pt>
                <c:pt idx="5">
                  <c:v>周りの歩行者を巻き込む危険がなさそう</c:v>
                </c:pt>
                <c:pt idx="6">
                  <c:v>自分にとって危険がなさそう</c:v>
                </c:pt>
                <c:pt idx="7">
                  <c:v>きりのよいところまでやりたい</c:v>
                </c:pt>
                <c:pt idx="8">
                  <c:v>つい無意識にやってしまう</c:v>
                </c:pt>
                <c:pt idx="9">
                  <c:v>時間を有効に活用できる</c:v>
                </c:pt>
                <c:pt idx="10">
                  <c:v>そのときに必要</c:v>
                </c:pt>
              </c:strCache>
            </c:strRef>
          </c:cat>
          <c:val>
            <c:numRef>
              <c:f>Sheet2!$B$58:$L$58</c:f>
              <c:numCache>
                <c:formatCode>General</c:formatCode>
                <c:ptCount val="11"/>
                <c:pt idx="0">
                  <c:v>3.0</c:v>
                </c:pt>
                <c:pt idx="1">
                  <c:v>22.0</c:v>
                </c:pt>
                <c:pt idx="2">
                  <c:v>25.0</c:v>
                </c:pt>
                <c:pt idx="3">
                  <c:v>33.0</c:v>
                </c:pt>
                <c:pt idx="4">
                  <c:v>36.0</c:v>
                </c:pt>
                <c:pt idx="5">
                  <c:v>28.0</c:v>
                </c:pt>
                <c:pt idx="6">
                  <c:v>25.0</c:v>
                </c:pt>
                <c:pt idx="7">
                  <c:v>21.0</c:v>
                </c:pt>
                <c:pt idx="8">
                  <c:v>20.0</c:v>
                </c:pt>
                <c:pt idx="9">
                  <c:v>28.0</c:v>
                </c:pt>
                <c:pt idx="10">
                  <c:v>6.0</c:v>
                </c:pt>
              </c:numCache>
            </c:numRef>
          </c:val>
        </c:ser>
        <c:ser>
          <c:idx val="3"/>
          <c:order val="3"/>
          <c:tx>
            <c:strRef>
              <c:f>Sheet2!$A$59</c:f>
              <c:strCache>
                <c:ptCount val="1"/>
                <c:pt idx="0">
                  <c:v>ややあてはまる</c:v>
                </c:pt>
              </c:strCache>
            </c:strRef>
          </c:tx>
          <c:invertIfNegative val="0"/>
          <c:dLbls>
            <c:dLbl>
              <c:idx val="0"/>
              <c:delete val="1"/>
            </c:dLbl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Sheet2!$B$55:$L$55</c:f>
              <c:strCache>
                <c:ptCount val="11"/>
                <c:pt idx="0">
                  <c:v>かっこいい</c:v>
                </c:pt>
                <c:pt idx="1">
                  <c:v>みんながやっている</c:v>
                </c:pt>
                <c:pt idx="2">
                  <c:v>誰からも干渉されず自由に使える</c:v>
                </c:pt>
                <c:pt idx="3">
                  <c:v>他人に迷惑をかけない</c:v>
                </c:pt>
                <c:pt idx="4">
                  <c:v>楽しい</c:v>
                </c:pt>
                <c:pt idx="5">
                  <c:v>周りの歩行者を巻き込む危険がなさそう</c:v>
                </c:pt>
                <c:pt idx="6">
                  <c:v>自分にとって危険がなさそう</c:v>
                </c:pt>
                <c:pt idx="7">
                  <c:v>きりのよいところまでやりたい</c:v>
                </c:pt>
                <c:pt idx="8">
                  <c:v>つい無意識にやってしまう</c:v>
                </c:pt>
                <c:pt idx="9">
                  <c:v>時間を有効に活用できる</c:v>
                </c:pt>
                <c:pt idx="10">
                  <c:v>そのときに必要</c:v>
                </c:pt>
              </c:strCache>
            </c:strRef>
          </c:cat>
          <c:val>
            <c:numRef>
              <c:f>Sheet2!$B$59:$L$59</c:f>
              <c:numCache>
                <c:formatCode>General</c:formatCode>
                <c:ptCount val="11"/>
                <c:pt idx="0">
                  <c:v>1.0</c:v>
                </c:pt>
                <c:pt idx="1">
                  <c:v>6.0</c:v>
                </c:pt>
                <c:pt idx="2">
                  <c:v>7.0</c:v>
                </c:pt>
                <c:pt idx="3">
                  <c:v>12.0</c:v>
                </c:pt>
                <c:pt idx="4">
                  <c:v>10.0</c:v>
                </c:pt>
                <c:pt idx="5">
                  <c:v>23.0</c:v>
                </c:pt>
                <c:pt idx="6">
                  <c:v>24.0</c:v>
                </c:pt>
                <c:pt idx="7">
                  <c:v>39.0</c:v>
                </c:pt>
                <c:pt idx="8">
                  <c:v>45.0</c:v>
                </c:pt>
                <c:pt idx="9">
                  <c:v>49.0</c:v>
                </c:pt>
                <c:pt idx="10">
                  <c:v>49.0</c:v>
                </c:pt>
              </c:numCache>
            </c:numRef>
          </c:val>
        </c:ser>
        <c:ser>
          <c:idx val="4"/>
          <c:order val="4"/>
          <c:tx>
            <c:strRef>
              <c:f>Sheet2!$A$60</c:f>
              <c:strCache>
                <c:ptCount val="1"/>
                <c:pt idx="0">
                  <c:v>非常にあてはまる</c:v>
                </c:pt>
              </c:strCache>
            </c:strRef>
          </c:tx>
          <c:invertIfNegative val="0"/>
          <c:dLbls>
            <c:dLbl>
              <c:idx val="0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Sheet2!$B$55:$L$55</c:f>
              <c:strCache>
                <c:ptCount val="11"/>
                <c:pt idx="0">
                  <c:v>かっこいい</c:v>
                </c:pt>
                <c:pt idx="1">
                  <c:v>みんながやっている</c:v>
                </c:pt>
                <c:pt idx="2">
                  <c:v>誰からも干渉されず自由に使える</c:v>
                </c:pt>
                <c:pt idx="3">
                  <c:v>他人に迷惑をかけない</c:v>
                </c:pt>
                <c:pt idx="4">
                  <c:v>楽しい</c:v>
                </c:pt>
                <c:pt idx="5">
                  <c:v>周りの歩行者を巻き込む危険がなさそう</c:v>
                </c:pt>
                <c:pt idx="6">
                  <c:v>自分にとって危険がなさそう</c:v>
                </c:pt>
                <c:pt idx="7">
                  <c:v>きりのよいところまでやりたい</c:v>
                </c:pt>
                <c:pt idx="8">
                  <c:v>つい無意識にやってしまう</c:v>
                </c:pt>
                <c:pt idx="9">
                  <c:v>時間を有効に活用できる</c:v>
                </c:pt>
                <c:pt idx="10">
                  <c:v>そのときに必要</c:v>
                </c:pt>
              </c:strCache>
            </c:strRef>
          </c:cat>
          <c:val>
            <c:numRef>
              <c:f>Sheet2!$B$60:$L$60</c:f>
              <c:numCache>
                <c:formatCode>General</c:formatCode>
                <c:ptCount val="11"/>
                <c:pt idx="0">
                  <c:v>1.0</c:v>
                </c:pt>
                <c:pt idx="1">
                  <c:v>4.0</c:v>
                </c:pt>
                <c:pt idx="2">
                  <c:v>4.0</c:v>
                </c:pt>
                <c:pt idx="3">
                  <c:v>1.0</c:v>
                </c:pt>
                <c:pt idx="4">
                  <c:v>8.0</c:v>
                </c:pt>
                <c:pt idx="5">
                  <c:v>7.0</c:v>
                </c:pt>
                <c:pt idx="6">
                  <c:v>7.0</c:v>
                </c:pt>
                <c:pt idx="7">
                  <c:v>23.0</c:v>
                </c:pt>
                <c:pt idx="8">
                  <c:v>24.0</c:v>
                </c:pt>
                <c:pt idx="9">
                  <c:v>26.0</c:v>
                </c:pt>
                <c:pt idx="10">
                  <c:v>82.0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serLines/>
        <c:axId val="2125156632"/>
        <c:axId val="2125161752"/>
      </c:barChart>
      <c:catAx>
        <c:axId val="2125156632"/>
        <c:scaling>
          <c:orientation val="minMax"/>
        </c:scaling>
        <c:delete val="0"/>
        <c:axPos val="l"/>
        <c:majorTickMark val="none"/>
        <c:minorTickMark val="none"/>
        <c:tickLblPos val="nextTo"/>
        <c:crossAx val="2125161752"/>
        <c:crosses val="autoZero"/>
        <c:auto val="1"/>
        <c:lblAlgn val="ctr"/>
        <c:lblOffset val="100"/>
        <c:noMultiLvlLbl val="0"/>
      </c:catAx>
      <c:valAx>
        <c:axId val="2125161752"/>
        <c:scaling>
          <c:orientation val="minMax"/>
        </c:scaling>
        <c:delete val="0"/>
        <c:axPos val="b"/>
        <c:majorGridlines/>
        <c:numFmt formatCode="0%" sourceLinked="1"/>
        <c:majorTickMark val="none"/>
        <c:minorTickMark val="none"/>
        <c:tickLblPos val="nextTo"/>
        <c:crossAx val="2125156632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200"/>
      </a:pPr>
      <a:endParaRPr lang="ja-JP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ja-JP"/>
              <a:t>クラスター別の歩きスマホの頻度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Sheet1!$A$13</c:f>
              <c:strCache>
                <c:ptCount val="1"/>
                <c:pt idx="0">
                  <c:v>まわりみえてない型</c:v>
                </c:pt>
              </c:strCache>
            </c:strRef>
          </c:tx>
          <c:invertIfNegative val="0"/>
          <c:cat>
            <c:strRef>
              <c:f>Sheet1!$B$12:$K$12</c:f>
              <c:strCache>
                <c:ptCount val="10"/>
                <c:pt idx="0">
                  <c:v>メール</c:v>
                </c:pt>
                <c:pt idx="1">
                  <c:v>通話</c:v>
                </c:pt>
                <c:pt idx="2">
                  <c:v>乗換情報</c:v>
                </c:pt>
                <c:pt idx="3">
                  <c:v>SNS</c:v>
                </c:pt>
                <c:pt idx="4">
                  <c:v>地図</c:v>
                </c:pt>
                <c:pt idx="5">
                  <c:v>Web</c:v>
                </c:pt>
                <c:pt idx="6">
                  <c:v>ゲーム</c:v>
                </c:pt>
                <c:pt idx="7">
                  <c:v>メッセンジャー</c:v>
                </c:pt>
                <c:pt idx="8">
                  <c:v>動画</c:v>
                </c:pt>
                <c:pt idx="9">
                  <c:v>読書</c:v>
                </c:pt>
              </c:strCache>
            </c:strRef>
          </c:cat>
          <c:val>
            <c:numRef>
              <c:f>Sheet1!$B$13:$K$13</c:f>
              <c:numCache>
                <c:formatCode>General</c:formatCode>
                <c:ptCount val="10"/>
                <c:pt idx="0">
                  <c:v>2.56</c:v>
                </c:pt>
                <c:pt idx="1">
                  <c:v>2.26</c:v>
                </c:pt>
                <c:pt idx="2">
                  <c:v>2.94</c:v>
                </c:pt>
                <c:pt idx="3">
                  <c:v>2.93</c:v>
                </c:pt>
                <c:pt idx="4">
                  <c:v>3.56</c:v>
                </c:pt>
                <c:pt idx="5">
                  <c:v>2.3</c:v>
                </c:pt>
                <c:pt idx="6">
                  <c:v>1.15</c:v>
                </c:pt>
                <c:pt idx="7">
                  <c:v>4.06</c:v>
                </c:pt>
                <c:pt idx="8">
                  <c:v>1.190000000000001</c:v>
                </c:pt>
                <c:pt idx="9">
                  <c:v>1.06</c:v>
                </c:pt>
              </c:numCache>
            </c:numRef>
          </c:val>
        </c:ser>
        <c:ser>
          <c:idx val="1"/>
          <c:order val="1"/>
          <c:tx>
            <c:strRef>
              <c:f>Sheet1!$A$14</c:f>
              <c:strCache>
                <c:ptCount val="1"/>
                <c:pt idx="0">
                  <c:v>気づいたらいじってる型</c:v>
                </c:pt>
              </c:strCache>
            </c:strRef>
          </c:tx>
          <c:invertIfNegative val="0"/>
          <c:cat>
            <c:strRef>
              <c:f>Sheet1!$B$12:$K$12</c:f>
              <c:strCache>
                <c:ptCount val="10"/>
                <c:pt idx="0">
                  <c:v>メール</c:v>
                </c:pt>
                <c:pt idx="1">
                  <c:v>通話</c:v>
                </c:pt>
                <c:pt idx="2">
                  <c:v>乗換情報</c:v>
                </c:pt>
                <c:pt idx="3">
                  <c:v>SNS</c:v>
                </c:pt>
                <c:pt idx="4">
                  <c:v>地図</c:v>
                </c:pt>
                <c:pt idx="5">
                  <c:v>Web</c:v>
                </c:pt>
                <c:pt idx="6">
                  <c:v>ゲーム</c:v>
                </c:pt>
                <c:pt idx="7">
                  <c:v>メッセンジャー</c:v>
                </c:pt>
                <c:pt idx="8">
                  <c:v>動画</c:v>
                </c:pt>
                <c:pt idx="9">
                  <c:v>読書</c:v>
                </c:pt>
              </c:strCache>
            </c:strRef>
          </c:cat>
          <c:val>
            <c:numRef>
              <c:f>Sheet1!$B$14:$K$14</c:f>
              <c:numCache>
                <c:formatCode>General</c:formatCode>
                <c:ptCount val="10"/>
                <c:pt idx="0">
                  <c:v>2.14</c:v>
                </c:pt>
                <c:pt idx="1">
                  <c:v>2.4</c:v>
                </c:pt>
                <c:pt idx="2">
                  <c:v>2.57</c:v>
                </c:pt>
                <c:pt idx="3">
                  <c:v>2.43</c:v>
                </c:pt>
                <c:pt idx="4">
                  <c:v>3.19</c:v>
                </c:pt>
                <c:pt idx="5">
                  <c:v>1.76</c:v>
                </c:pt>
                <c:pt idx="6">
                  <c:v>1.02</c:v>
                </c:pt>
                <c:pt idx="7">
                  <c:v>3.43</c:v>
                </c:pt>
                <c:pt idx="8">
                  <c:v>1.02</c:v>
                </c:pt>
                <c:pt idx="9">
                  <c:v>1.0</c:v>
                </c:pt>
              </c:numCache>
            </c:numRef>
          </c:val>
        </c:ser>
        <c:ser>
          <c:idx val="2"/>
          <c:order val="2"/>
          <c:tx>
            <c:strRef>
              <c:f>Sheet1!$A$15</c:f>
              <c:strCache>
                <c:ptCount val="1"/>
                <c:pt idx="0">
                  <c:v>必要だから仕方ない型</c:v>
                </c:pt>
              </c:strCache>
            </c:strRef>
          </c:tx>
          <c:invertIfNegative val="0"/>
          <c:cat>
            <c:strRef>
              <c:f>Sheet1!$B$12:$K$12</c:f>
              <c:strCache>
                <c:ptCount val="10"/>
                <c:pt idx="0">
                  <c:v>メール</c:v>
                </c:pt>
                <c:pt idx="1">
                  <c:v>通話</c:v>
                </c:pt>
                <c:pt idx="2">
                  <c:v>乗換情報</c:v>
                </c:pt>
                <c:pt idx="3">
                  <c:v>SNS</c:v>
                </c:pt>
                <c:pt idx="4">
                  <c:v>地図</c:v>
                </c:pt>
                <c:pt idx="5">
                  <c:v>Web</c:v>
                </c:pt>
                <c:pt idx="6">
                  <c:v>ゲーム</c:v>
                </c:pt>
                <c:pt idx="7">
                  <c:v>メッセンジャー</c:v>
                </c:pt>
                <c:pt idx="8">
                  <c:v>動画</c:v>
                </c:pt>
                <c:pt idx="9">
                  <c:v>読書</c:v>
                </c:pt>
              </c:strCache>
            </c:strRef>
          </c:cat>
          <c:val>
            <c:numRef>
              <c:f>Sheet1!$B$15:$K$15</c:f>
              <c:numCache>
                <c:formatCode>General</c:formatCode>
                <c:ptCount val="10"/>
                <c:pt idx="0">
                  <c:v>2.43</c:v>
                </c:pt>
                <c:pt idx="1">
                  <c:v>2.71</c:v>
                </c:pt>
                <c:pt idx="2">
                  <c:v>3.12</c:v>
                </c:pt>
                <c:pt idx="3">
                  <c:v>3.45</c:v>
                </c:pt>
                <c:pt idx="4">
                  <c:v>3.53</c:v>
                </c:pt>
                <c:pt idx="5">
                  <c:v>2.349999999999999</c:v>
                </c:pt>
                <c:pt idx="6">
                  <c:v>1.37</c:v>
                </c:pt>
                <c:pt idx="7">
                  <c:v>4.270000000000001</c:v>
                </c:pt>
                <c:pt idx="8">
                  <c:v>1.41</c:v>
                </c:pt>
                <c:pt idx="9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8143496"/>
        <c:axId val="2128146472"/>
      </c:barChart>
      <c:catAx>
        <c:axId val="2128143496"/>
        <c:scaling>
          <c:orientation val="minMax"/>
        </c:scaling>
        <c:delete val="0"/>
        <c:axPos val="b"/>
        <c:majorTickMark val="out"/>
        <c:minorTickMark val="none"/>
        <c:tickLblPos val="nextTo"/>
        <c:crossAx val="2128146472"/>
        <c:crosses val="autoZero"/>
        <c:auto val="1"/>
        <c:lblAlgn val="ctr"/>
        <c:lblOffset val="100"/>
        <c:noMultiLvlLbl val="0"/>
      </c:catAx>
      <c:valAx>
        <c:axId val="2128146472"/>
        <c:scaling>
          <c:orientation val="minMax"/>
          <c:max val="5.0"/>
          <c:min val="1.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28143496"/>
        <c:crosses val="autoZero"/>
        <c:crossBetween val="between"/>
        <c:majorUnit val="1.0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09315636232585"/>
          <c:y val="0.0"/>
          <c:w val="0.34660283950266"/>
          <c:h val="0.875312658161439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グラフ!$L$4</c:f>
              <c:strCache>
                <c:ptCount val="1"/>
                <c:pt idx="0">
                  <c:v>歩きスマホしない</c:v>
                </c:pt>
              </c:strCache>
            </c:strRef>
          </c:tx>
          <c:invertIfNegative val="0"/>
          <c:cat>
            <c:strRef>
              <c:f>グラフ!$M$3:$S$3</c:f>
              <c:strCache>
                <c:ptCount val="7"/>
                <c:pt idx="0">
                  <c:v>歩きスマホをすると、人や物体と衝突するリスクがあると思う</c:v>
                </c:pt>
                <c:pt idx="1">
                  <c:v>移動中にスマホを使いたくなったら、端で立ち止まってするべきだ</c:v>
                </c:pt>
                <c:pt idx="2">
                  <c:v>自分にとって安全な状況だと思えば、歩きスマホをしてもよい</c:v>
                </c:pt>
                <c:pt idx="3">
                  <c:v>全ての人の歩きスマホに対するマナーの向上が必要だと思う</c:v>
                </c:pt>
                <c:pt idx="4">
                  <c:v>歩きスマホに対して、規制が必要だと思う</c:v>
                </c:pt>
                <c:pt idx="5">
                  <c:v>歩きスマホは精神的健康（依存症やうつなど）に影響がありそう</c:v>
                </c:pt>
                <c:pt idx="6">
                  <c:v>歩きスマホは身体的健康（首や眼など）に影響がありそう</c:v>
                </c:pt>
              </c:strCache>
            </c:strRef>
          </c:cat>
          <c:val>
            <c:numRef>
              <c:f>グラフ!$M$4:$S$4</c:f>
              <c:numCache>
                <c:formatCode>###0.00</c:formatCode>
                <c:ptCount val="7"/>
                <c:pt idx="0">
                  <c:v>4.685714285714286</c:v>
                </c:pt>
                <c:pt idx="1">
                  <c:v>4.314285714285694</c:v>
                </c:pt>
                <c:pt idx="2">
                  <c:v>2.542857142857143</c:v>
                </c:pt>
                <c:pt idx="3">
                  <c:v>4.142857142857141</c:v>
                </c:pt>
                <c:pt idx="4">
                  <c:v>3.8</c:v>
                </c:pt>
                <c:pt idx="5">
                  <c:v>3.085714285714287</c:v>
                </c:pt>
                <c:pt idx="6">
                  <c:v>2.914285714285714</c:v>
                </c:pt>
              </c:numCache>
            </c:numRef>
          </c:val>
        </c:ser>
        <c:ser>
          <c:idx val="0"/>
          <c:order val="1"/>
          <c:tx>
            <c:strRef>
              <c:f>グラフ!$L$5</c:f>
              <c:strCache>
                <c:ptCount val="1"/>
                <c:pt idx="0">
                  <c:v>歩きスマホする</c:v>
                </c:pt>
              </c:strCache>
            </c:strRef>
          </c:tx>
          <c:invertIfNegative val="0"/>
          <c:cat>
            <c:strRef>
              <c:f>グラフ!$M$3:$S$3</c:f>
              <c:strCache>
                <c:ptCount val="7"/>
                <c:pt idx="0">
                  <c:v>歩きスマホをすると、人や物体と衝突するリスクがあると思う</c:v>
                </c:pt>
                <c:pt idx="1">
                  <c:v>移動中にスマホを使いたくなったら、端で立ち止まってするべきだ</c:v>
                </c:pt>
                <c:pt idx="2">
                  <c:v>自分にとって安全な状況だと思えば、歩きスマホをしてもよい</c:v>
                </c:pt>
                <c:pt idx="3">
                  <c:v>全ての人の歩きスマホに対するマナーの向上が必要だと思う</c:v>
                </c:pt>
                <c:pt idx="4">
                  <c:v>歩きスマホに対して、規制が必要だと思う</c:v>
                </c:pt>
                <c:pt idx="5">
                  <c:v>歩きスマホは精神的健康（依存症やうつなど）に影響がありそう</c:v>
                </c:pt>
                <c:pt idx="6">
                  <c:v>歩きスマホは身体的健康（首や眼など）に影響がありそう</c:v>
                </c:pt>
              </c:strCache>
            </c:strRef>
          </c:cat>
          <c:val>
            <c:numRef>
              <c:f>グラフ!$M$5:$S$5</c:f>
              <c:numCache>
                <c:formatCode>###0.00</c:formatCode>
                <c:ptCount val="7"/>
                <c:pt idx="0">
                  <c:v>4.393103448275862</c:v>
                </c:pt>
                <c:pt idx="1">
                  <c:v>3.717241379310345</c:v>
                </c:pt>
                <c:pt idx="2">
                  <c:v>3.048275862068965</c:v>
                </c:pt>
                <c:pt idx="3">
                  <c:v>4.034482758620689</c:v>
                </c:pt>
                <c:pt idx="4">
                  <c:v>3.117241379310345</c:v>
                </c:pt>
                <c:pt idx="5">
                  <c:v>2.397260273972602</c:v>
                </c:pt>
                <c:pt idx="6">
                  <c:v>2.787671232876714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2180328"/>
        <c:axId val="2122286696"/>
      </c:barChart>
      <c:catAx>
        <c:axId val="212218032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 rot="0"/>
          <a:lstStyle/>
          <a:p>
            <a:pPr>
              <a:defRPr sz="1600"/>
            </a:pPr>
            <a:endParaRPr lang="ja-JP"/>
          </a:p>
        </c:txPr>
        <c:crossAx val="2122286696"/>
        <c:crosses val="autoZero"/>
        <c:auto val="1"/>
        <c:lblAlgn val="l"/>
        <c:lblOffset val="100"/>
        <c:noMultiLvlLbl val="0"/>
      </c:catAx>
      <c:valAx>
        <c:axId val="2122286696"/>
        <c:scaling>
          <c:orientation val="minMax"/>
          <c:min val="1.0"/>
        </c:scaling>
        <c:delete val="0"/>
        <c:axPos val="b"/>
        <c:majorGridlines/>
        <c:numFmt formatCode="###0.00" sourceLinked="1"/>
        <c:majorTickMark val="out"/>
        <c:minorTickMark val="none"/>
        <c:tickLblPos val="nextTo"/>
        <c:crossAx val="2122180328"/>
        <c:crosses val="autoZero"/>
        <c:crossBetween val="between"/>
        <c:majorUnit val="1.0"/>
      </c:valAx>
    </c:plotArea>
    <c:legend>
      <c:legendPos val="r"/>
      <c:layout>
        <c:manualLayout>
          <c:xMode val="edge"/>
          <c:yMode val="edge"/>
          <c:x val="0.771034986390493"/>
          <c:y val="0.527544971854979"/>
          <c:w val="0.213909200405914"/>
          <c:h val="0.111481054574183"/>
        </c:manualLayout>
      </c:layout>
      <c:overlay val="0"/>
      <c:txPr>
        <a:bodyPr/>
        <a:lstStyle/>
        <a:p>
          <a:pPr>
            <a:defRPr sz="1600"/>
          </a:pPr>
          <a:endParaRPr lang="ja-JP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ja-JP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32327537182852"/>
          <c:y val="0.018069590484948"/>
          <c:w val="0.51075656167979"/>
          <c:h val="0.805502505351769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全群まとめ・グラフ!$B$22</c:f>
              <c:strCache>
                <c:ptCount val="1"/>
                <c:pt idx="0">
                  <c:v>事後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00"/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全群まとめ・グラフ!$C$3:$E$4</c:f>
              <c:strCache>
                <c:ptCount val="3"/>
                <c:pt idx="0">
                  <c:v>行動プラン群</c:v>
                </c:pt>
                <c:pt idx="1">
                  <c:v>情報提供群</c:v>
                </c:pt>
                <c:pt idx="2">
                  <c:v>制御群</c:v>
                </c:pt>
              </c:strCache>
            </c:strRef>
          </c:cat>
          <c:val>
            <c:numRef>
              <c:f>全群まとめ・グラフ!$C$22:$E$22</c:f>
              <c:numCache>
                <c:formatCode>General</c:formatCode>
                <c:ptCount val="3"/>
                <c:pt idx="0">
                  <c:v>3.58</c:v>
                </c:pt>
                <c:pt idx="1">
                  <c:v>3.73</c:v>
                </c:pt>
                <c:pt idx="2">
                  <c:v>3.286</c:v>
                </c:pt>
              </c:numCache>
            </c:numRef>
          </c:val>
        </c:ser>
        <c:ser>
          <c:idx val="0"/>
          <c:order val="1"/>
          <c:tx>
            <c:strRef>
              <c:f>全群まとめ・グラフ!$B$21</c:f>
              <c:strCache>
                <c:ptCount val="1"/>
                <c:pt idx="0">
                  <c:v>事前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00"/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全群まとめ・グラフ!$C$3:$E$4</c:f>
              <c:strCache>
                <c:ptCount val="3"/>
                <c:pt idx="0">
                  <c:v>行動プラン群</c:v>
                </c:pt>
                <c:pt idx="1">
                  <c:v>情報提供群</c:v>
                </c:pt>
                <c:pt idx="2">
                  <c:v>制御群</c:v>
                </c:pt>
              </c:strCache>
            </c:strRef>
          </c:cat>
          <c:val>
            <c:numRef>
              <c:f>全群まとめ・グラフ!$C$21:$E$21</c:f>
              <c:numCache>
                <c:formatCode>General</c:formatCode>
                <c:ptCount val="3"/>
                <c:pt idx="0">
                  <c:v>3.1</c:v>
                </c:pt>
                <c:pt idx="1">
                  <c:v>3.28</c:v>
                </c:pt>
                <c:pt idx="2">
                  <c:v>3.29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8339592"/>
        <c:axId val="2128342600"/>
      </c:barChart>
      <c:catAx>
        <c:axId val="212833959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ja-JP"/>
          </a:p>
        </c:txPr>
        <c:crossAx val="2128342600"/>
        <c:crosses val="autoZero"/>
        <c:auto val="1"/>
        <c:lblAlgn val="ctr"/>
        <c:lblOffset val="100"/>
        <c:noMultiLvlLbl val="0"/>
      </c:catAx>
      <c:valAx>
        <c:axId val="2128342600"/>
        <c:scaling>
          <c:orientation val="minMax"/>
          <c:max val="5.0"/>
          <c:min val="1.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1283395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8376421697288"/>
          <c:y val="0.00136751636426021"/>
          <c:w val="0.0971791338582677"/>
          <c:h val="0.166063804963873"/>
        </c:manualLayout>
      </c:layout>
      <c:overlay val="0"/>
      <c:txPr>
        <a:bodyPr/>
        <a:lstStyle/>
        <a:p>
          <a:pPr>
            <a:defRPr sz="2000"/>
          </a:pPr>
          <a:endParaRPr lang="ja-JP"/>
        </a:p>
      </c:txPr>
    </c:legend>
    <c:plotVisOnly val="1"/>
    <c:dispBlanksAs val="gap"/>
    <c:showDLblsOverMax val="0"/>
  </c:chart>
  <c:txPr>
    <a:bodyPr/>
    <a:lstStyle/>
    <a:p>
      <a:pPr>
        <a:defRPr sz="1600"/>
      </a:pPr>
      <a:endParaRPr lang="ja-JP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2260531496063"/>
          <c:y val="0.0208810229728247"/>
          <c:w val="0.509367672790901"/>
          <c:h val="0.811166085930341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全群まとめ・グラフ!$B$28</c:f>
              <c:strCache>
                <c:ptCount val="1"/>
                <c:pt idx="0">
                  <c:v>事後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全群まとめ・グラフ!$C$3:$E$4</c:f>
              <c:strCache>
                <c:ptCount val="3"/>
                <c:pt idx="0">
                  <c:v>行動プラン群</c:v>
                </c:pt>
                <c:pt idx="1">
                  <c:v>情報提供群</c:v>
                </c:pt>
                <c:pt idx="2">
                  <c:v>制御群</c:v>
                </c:pt>
              </c:strCache>
            </c:strRef>
          </c:cat>
          <c:val>
            <c:numRef>
              <c:f>全群まとめ・グラフ!$C$28:$E$28</c:f>
              <c:numCache>
                <c:formatCode>General</c:formatCode>
                <c:ptCount val="3"/>
                <c:pt idx="0">
                  <c:v>4.159999999999997</c:v>
                </c:pt>
                <c:pt idx="1">
                  <c:v>4.06</c:v>
                </c:pt>
                <c:pt idx="2">
                  <c:v>3.612</c:v>
                </c:pt>
              </c:numCache>
            </c:numRef>
          </c:val>
        </c:ser>
        <c:ser>
          <c:idx val="0"/>
          <c:order val="1"/>
          <c:tx>
            <c:strRef>
              <c:f>全群まとめ・グラフ!$B$27</c:f>
              <c:strCache>
                <c:ptCount val="1"/>
                <c:pt idx="0">
                  <c:v>事前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全群まとめ・グラフ!$C$3:$E$4</c:f>
              <c:strCache>
                <c:ptCount val="3"/>
                <c:pt idx="0">
                  <c:v>行動プラン群</c:v>
                </c:pt>
                <c:pt idx="1">
                  <c:v>情報提供群</c:v>
                </c:pt>
                <c:pt idx="2">
                  <c:v>制御群</c:v>
                </c:pt>
              </c:strCache>
            </c:strRef>
          </c:cat>
          <c:val>
            <c:numRef>
              <c:f>全群まとめ・グラフ!$C$27:$E$27</c:f>
              <c:numCache>
                <c:formatCode>General</c:formatCode>
                <c:ptCount val="3"/>
                <c:pt idx="0">
                  <c:v>3.73</c:v>
                </c:pt>
                <c:pt idx="1">
                  <c:v>3.93</c:v>
                </c:pt>
                <c:pt idx="2">
                  <c:v>3.65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0817752"/>
        <c:axId val="2120810216"/>
      </c:barChart>
      <c:catAx>
        <c:axId val="212081775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ja-JP"/>
          </a:p>
        </c:txPr>
        <c:crossAx val="2120810216"/>
        <c:crosses val="autoZero"/>
        <c:auto val="1"/>
        <c:lblAlgn val="ctr"/>
        <c:lblOffset val="100"/>
        <c:noMultiLvlLbl val="0"/>
      </c:catAx>
      <c:valAx>
        <c:axId val="2120810216"/>
        <c:scaling>
          <c:orientation val="minMax"/>
          <c:max val="5.0"/>
          <c:min val="1.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ja-JP"/>
          </a:p>
        </c:txPr>
        <c:crossAx val="2120817752"/>
        <c:crosses val="autoZero"/>
        <c:crossBetween val="between"/>
        <c:majorUnit val="1.0"/>
      </c:valAx>
    </c:plotArea>
    <c:legend>
      <c:legendPos val="r"/>
      <c:layout>
        <c:manualLayout>
          <c:xMode val="edge"/>
          <c:yMode val="edge"/>
          <c:x val="0.745876421697288"/>
          <c:y val="0.00103274744526034"/>
          <c:w val="0.0971791338582677"/>
          <c:h val="0.167913841939699"/>
        </c:manualLayout>
      </c:layout>
      <c:overlay val="0"/>
      <c:txPr>
        <a:bodyPr/>
        <a:lstStyle/>
        <a:p>
          <a:pPr>
            <a:defRPr sz="2000"/>
          </a:pPr>
          <a:endParaRPr lang="ja-JP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F689FA-6A21-0A44-B070-1DB40212D9A9}" type="doc">
      <dgm:prSet loTypeId="urn:microsoft.com/office/officeart/2005/8/layout/chevron2" loCatId="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kumimoji="1" lang="ja-JP" altLang="en-US"/>
        </a:p>
      </dgm:t>
    </dgm:pt>
    <dgm:pt modelId="{79A5A866-BAAC-FC44-8346-461815B062DA}">
      <dgm:prSet phldrT="[テキスト]"/>
      <dgm:spPr/>
      <dgm:t>
        <a:bodyPr/>
        <a:lstStyle/>
        <a:p>
          <a:r>
            <a:rPr kumimoji="1" lang="ja-JP" altLang="en-US" dirty="0" smtClean="0"/>
            <a:t>事前調査</a:t>
          </a:r>
          <a:endParaRPr kumimoji="1" lang="ja-JP" altLang="en-US" dirty="0"/>
        </a:p>
      </dgm:t>
    </dgm:pt>
    <dgm:pt modelId="{100D4535-33CC-8349-AFF8-C8583609E7D4}" type="parTrans" cxnId="{3FC70665-2E3E-3246-AB90-74ECF7602C85}">
      <dgm:prSet/>
      <dgm:spPr/>
      <dgm:t>
        <a:bodyPr/>
        <a:lstStyle/>
        <a:p>
          <a:endParaRPr kumimoji="1" lang="ja-JP" altLang="en-US"/>
        </a:p>
      </dgm:t>
    </dgm:pt>
    <dgm:pt modelId="{153500BD-6143-D84E-866D-4A10DDAB49E1}" type="sibTrans" cxnId="{3FC70665-2E3E-3246-AB90-74ECF7602C85}">
      <dgm:prSet/>
      <dgm:spPr/>
      <dgm:t>
        <a:bodyPr/>
        <a:lstStyle/>
        <a:p>
          <a:endParaRPr kumimoji="1" lang="ja-JP" altLang="en-US"/>
        </a:p>
      </dgm:t>
    </dgm:pt>
    <dgm:pt modelId="{AB9C4989-1069-844A-BD3F-7AF074D5AE3F}">
      <dgm:prSet phldrT="[テキスト]"/>
      <dgm:spPr/>
      <dgm:t>
        <a:bodyPr/>
        <a:lstStyle/>
        <a:p>
          <a:r>
            <a:rPr kumimoji="1" lang="ja-JP" altLang="en-US" dirty="0" smtClean="0"/>
            <a:t>仮説設定</a:t>
          </a:r>
          <a:endParaRPr kumimoji="1" lang="ja-JP" altLang="en-US" dirty="0"/>
        </a:p>
      </dgm:t>
    </dgm:pt>
    <dgm:pt modelId="{463B408B-D8B8-8448-92EF-A5B6294FAA80}" type="parTrans" cxnId="{A62F9CAE-AEB5-5A4E-9167-B639156FACDF}">
      <dgm:prSet/>
      <dgm:spPr/>
      <dgm:t>
        <a:bodyPr/>
        <a:lstStyle/>
        <a:p>
          <a:endParaRPr kumimoji="1" lang="ja-JP" altLang="en-US"/>
        </a:p>
      </dgm:t>
    </dgm:pt>
    <dgm:pt modelId="{52338486-593A-2D40-8BC9-6D679DAFE275}" type="sibTrans" cxnId="{A62F9CAE-AEB5-5A4E-9167-B639156FACDF}">
      <dgm:prSet/>
      <dgm:spPr/>
      <dgm:t>
        <a:bodyPr/>
        <a:lstStyle/>
        <a:p>
          <a:endParaRPr kumimoji="1" lang="ja-JP" altLang="en-US"/>
        </a:p>
      </dgm:t>
    </dgm:pt>
    <dgm:pt modelId="{D9222E2F-BBD1-144A-BCF6-731467D51ECA}">
      <dgm:prSet phldrT="[テキスト]"/>
      <dgm:spPr/>
      <dgm:t>
        <a:bodyPr/>
        <a:lstStyle/>
        <a:p>
          <a:r>
            <a:rPr kumimoji="1" lang="ja-JP" altLang="en-US" dirty="0" smtClean="0"/>
            <a:t>仮説検証</a:t>
          </a:r>
          <a:endParaRPr kumimoji="1" lang="ja-JP" altLang="en-US" dirty="0"/>
        </a:p>
      </dgm:t>
    </dgm:pt>
    <dgm:pt modelId="{2B973A83-07FD-D849-9935-20A3BE48904C}" type="parTrans" cxnId="{FE993964-7F19-E244-97FB-D6E75D8E04DF}">
      <dgm:prSet/>
      <dgm:spPr/>
      <dgm:t>
        <a:bodyPr/>
        <a:lstStyle/>
        <a:p>
          <a:endParaRPr kumimoji="1" lang="ja-JP" altLang="en-US"/>
        </a:p>
      </dgm:t>
    </dgm:pt>
    <dgm:pt modelId="{B2C5CC53-A552-C343-A2B8-2C3992C84F0D}" type="sibTrans" cxnId="{FE993964-7F19-E244-97FB-D6E75D8E04DF}">
      <dgm:prSet/>
      <dgm:spPr/>
      <dgm:t>
        <a:bodyPr/>
        <a:lstStyle/>
        <a:p>
          <a:endParaRPr kumimoji="1" lang="ja-JP" altLang="en-US"/>
        </a:p>
      </dgm:t>
    </dgm:pt>
    <dgm:pt modelId="{DD3E3423-A98D-1A4F-B063-103EBEF17212}">
      <dgm:prSet phldrT="[テキスト]"/>
      <dgm:spPr/>
      <dgm:t>
        <a:bodyPr/>
        <a:lstStyle/>
        <a:p>
          <a:r>
            <a:rPr kumimoji="1" lang="ja-JP" altLang="en-US" dirty="0" smtClean="0"/>
            <a:t>仮説検証</a:t>
          </a:r>
          <a:endParaRPr kumimoji="1" lang="ja-JP" altLang="en-US" dirty="0"/>
        </a:p>
      </dgm:t>
    </dgm:pt>
    <dgm:pt modelId="{EA51344C-31D0-204D-92D7-A36D113EFD37}" type="parTrans" cxnId="{4CC336A0-114A-4C4F-9FFE-904EB7BE610F}">
      <dgm:prSet/>
      <dgm:spPr/>
      <dgm:t>
        <a:bodyPr/>
        <a:lstStyle/>
        <a:p>
          <a:endParaRPr kumimoji="1" lang="ja-JP" altLang="en-US"/>
        </a:p>
      </dgm:t>
    </dgm:pt>
    <dgm:pt modelId="{A5EC2A9F-DB78-544D-9474-45CC340565D5}" type="sibTrans" cxnId="{4CC336A0-114A-4C4F-9FFE-904EB7BE610F}">
      <dgm:prSet/>
      <dgm:spPr/>
      <dgm:t>
        <a:bodyPr/>
        <a:lstStyle/>
        <a:p>
          <a:endParaRPr kumimoji="1" lang="ja-JP" altLang="en-US"/>
        </a:p>
      </dgm:t>
    </dgm:pt>
    <dgm:pt modelId="{A0FD1FE1-C6D3-2749-8CD9-392F15B31F95}">
      <dgm:prSet phldrT="[テキスト]"/>
      <dgm:spPr/>
      <dgm:t>
        <a:bodyPr/>
        <a:lstStyle/>
        <a:p>
          <a:r>
            <a:rPr kumimoji="1" lang="ja-JP" altLang="en-US" dirty="0" smtClean="0"/>
            <a:t>調査</a:t>
          </a:r>
          <a:endParaRPr kumimoji="1" lang="ja-JP" altLang="en-US" dirty="0"/>
        </a:p>
      </dgm:t>
    </dgm:pt>
    <dgm:pt modelId="{F57398E1-6F88-F544-9080-A93AAE65C173}" type="parTrans" cxnId="{65926092-496D-5A4B-AF21-506956F2A289}">
      <dgm:prSet/>
      <dgm:spPr/>
      <dgm:t>
        <a:bodyPr/>
        <a:lstStyle/>
        <a:p>
          <a:endParaRPr kumimoji="1" lang="ja-JP" altLang="en-US"/>
        </a:p>
      </dgm:t>
    </dgm:pt>
    <dgm:pt modelId="{192DDC67-47CD-E04F-A7DB-BF9E5346C537}" type="sibTrans" cxnId="{65926092-496D-5A4B-AF21-506956F2A289}">
      <dgm:prSet/>
      <dgm:spPr/>
      <dgm:t>
        <a:bodyPr/>
        <a:lstStyle/>
        <a:p>
          <a:endParaRPr kumimoji="1" lang="ja-JP" altLang="en-US"/>
        </a:p>
      </dgm:t>
    </dgm:pt>
    <dgm:pt modelId="{4B4CD102-5C80-5748-B32C-17A820226DA6}">
      <dgm:prSet phldrT="[テキスト]"/>
      <dgm:spPr/>
      <dgm:t>
        <a:bodyPr/>
        <a:lstStyle/>
        <a:p>
          <a:r>
            <a:rPr kumimoji="1" lang="ja-JP" altLang="en-US" dirty="0" smtClean="0"/>
            <a:t>コミュニケーション調査</a:t>
          </a:r>
          <a:endParaRPr kumimoji="1" lang="ja-JP" altLang="en-US" dirty="0"/>
        </a:p>
      </dgm:t>
    </dgm:pt>
    <dgm:pt modelId="{83133292-019E-5D46-9FD0-8362DC614115}" type="parTrans" cxnId="{4F8D8437-C002-5548-8B4B-9A6E026B6CF4}">
      <dgm:prSet/>
      <dgm:spPr/>
      <dgm:t>
        <a:bodyPr/>
        <a:lstStyle/>
        <a:p>
          <a:endParaRPr kumimoji="1" lang="ja-JP" altLang="en-US"/>
        </a:p>
      </dgm:t>
    </dgm:pt>
    <dgm:pt modelId="{ED17FC71-2146-9141-924E-4250C43782CF}" type="sibTrans" cxnId="{4F8D8437-C002-5548-8B4B-9A6E026B6CF4}">
      <dgm:prSet/>
      <dgm:spPr/>
      <dgm:t>
        <a:bodyPr/>
        <a:lstStyle/>
        <a:p>
          <a:endParaRPr kumimoji="1" lang="ja-JP" altLang="en-US"/>
        </a:p>
      </dgm:t>
    </dgm:pt>
    <dgm:pt modelId="{D9F2B4A5-F502-E24A-957E-623F5ECE95AC}">
      <dgm:prSet phldrT="[テキスト]"/>
      <dgm:spPr/>
      <dgm:t>
        <a:bodyPr/>
        <a:lstStyle/>
        <a:p>
          <a:r>
            <a:rPr lang="ja-JP" altLang="en-US" dirty="0" smtClean="0">
              <a:solidFill>
                <a:schemeClr val="tx1"/>
              </a:solidFill>
            </a:rPr>
            <a:t>コミュニケーションツール作成</a:t>
          </a:r>
          <a:endParaRPr lang="ja-JP" altLang="en-US" dirty="0">
            <a:solidFill>
              <a:schemeClr val="tx1"/>
            </a:solidFill>
          </a:endParaRPr>
        </a:p>
      </dgm:t>
    </dgm:pt>
    <dgm:pt modelId="{AF87665C-0E27-D54A-9217-9D7C32B9650F}" type="parTrans" cxnId="{DBC37D08-AA05-2F46-8FBE-C4EB26A5A703}">
      <dgm:prSet/>
      <dgm:spPr/>
      <dgm:t>
        <a:bodyPr/>
        <a:lstStyle/>
        <a:p>
          <a:endParaRPr kumimoji="1" lang="ja-JP" altLang="en-US"/>
        </a:p>
      </dgm:t>
    </dgm:pt>
    <dgm:pt modelId="{56DACBCB-DC9B-794A-A04D-C4AB8EB1ED6D}" type="sibTrans" cxnId="{DBC37D08-AA05-2F46-8FBE-C4EB26A5A703}">
      <dgm:prSet/>
      <dgm:spPr/>
      <dgm:t>
        <a:bodyPr/>
        <a:lstStyle/>
        <a:p>
          <a:endParaRPr kumimoji="1" lang="ja-JP" altLang="en-US"/>
        </a:p>
      </dgm:t>
    </dgm:pt>
    <dgm:pt modelId="{4A3DD49C-53EC-804D-A405-5C2A0AB7D976}">
      <dgm:prSet phldrT="[テキスト]"/>
      <dgm:spPr/>
      <dgm:t>
        <a:bodyPr/>
        <a:lstStyle/>
        <a:p>
          <a:r>
            <a:rPr kumimoji="1" lang="ja-JP" altLang="en-US" dirty="0" smtClean="0"/>
            <a:t>ヒアリング調査</a:t>
          </a:r>
          <a:endParaRPr kumimoji="1" lang="ja-JP" altLang="en-US" dirty="0"/>
        </a:p>
      </dgm:t>
    </dgm:pt>
    <dgm:pt modelId="{158122B7-EB2C-154B-8D6F-F4B61A90AB3B}" type="parTrans" cxnId="{FA9E7498-21DC-5041-ADB1-EDADDD1032A8}">
      <dgm:prSet/>
      <dgm:spPr/>
      <dgm:t>
        <a:bodyPr/>
        <a:lstStyle/>
        <a:p>
          <a:endParaRPr kumimoji="1" lang="ja-JP" altLang="en-US"/>
        </a:p>
      </dgm:t>
    </dgm:pt>
    <dgm:pt modelId="{08D20E2F-6CFE-6144-8334-51BF69B211AA}" type="sibTrans" cxnId="{FA9E7498-21DC-5041-ADB1-EDADDD1032A8}">
      <dgm:prSet/>
      <dgm:spPr/>
      <dgm:t>
        <a:bodyPr/>
        <a:lstStyle/>
        <a:p>
          <a:endParaRPr kumimoji="1" lang="ja-JP" altLang="en-US"/>
        </a:p>
      </dgm:t>
    </dgm:pt>
    <dgm:pt modelId="{9881D85E-CC7D-0345-A23E-0B9A3336C9C4}">
      <dgm:prSet phldrT="[テキスト]"/>
      <dgm:spPr/>
      <dgm:t>
        <a:bodyPr/>
        <a:lstStyle/>
        <a:p>
          <a:r>
            <a:rPr kumimoji="1" lang="ja-JP" altLang="en-US" dirty="0" smtClean="0"/>
            <a:t>歩きスマホ実態調査</a:t>
          </a:r>
          <a:endParaRPr kumimoji="1" lang="ja-JP" altLang="en-US" dirty="0"/>
        </a:p>
      </dgm:t>
    </dgm:pt>
    <dgm:pt modelId="{A22ED73C-5787-BA4C-B3D6-8AD8C1A21372}" type="parTrans" cxnId="{D631B3F9-3321-7A4E-94D4-42D642777EDD}">
      <dgm:prSet/>
      <dgm:spPr/>
      <dgm:t>
        <a:bodyPr/>
        <a:lstStyle/>
        <a:p>
          <a:endParaRPr kumimoji="1" lang="ja-JP" altLang="en-US"/>
        </a:p>
      </dgm:t>
    </dgm:pt>
    <dgm:pt modelId="{5890DFD7-C9E7-D941-858A-2C6AABE6C806}" type="sibTrans" cxnId="{D631B3F9-3321-7A4E-94D4-42D642777EDD}">
      <dgm:prSet/>
      <dgm:spPr/>
      <dgm:t>
        <a:bodyPr/>
        <a:lstStyle/>
        <a:p>
          <a:endParaRPr kumimoji="1" lang="ja-JP" altLang="en-US"/>
        </a:p>
      </dgm:t>
    </dgm:pt>
    <dgm:pt modelId="{4339F153-3FA0-EB40-84E5-92F4C9B73D57}">
      <dgm:prSet phldrT="[テキスト]"/>
      <dgm:spPr/>
      <dgm:t>
        <a:bodyPr/>
        <a:lstStyle/>
        <a:p>
          <a:r>
            <a:rPr kumimoji="1" lang="ja-JP" altLang="en-US" dirty="0" smtClean="0"/>
            <a:t>プレパフォーマンス調査</a:t>
          </a:r>
          <a:endParaRPr kumimoji="1" lang="ja-JP" altLang="en-US" dirty="0"/>
        </a:p>
      </dgm:t>
    </dgm:pt>
    <dgm:pt modelId="{7EC52D89-8F31-DB46-A699-C575CDE5F125}" type="parTrans" cxnId="{CDF07D72-03A8-944A-91AE-4403CD6E31EE}">
      <dgm:prSet/>
      <dgm:spPr/>
      <dgm:t>
        <a:bodyPr/>
        <a:lstStyle/>
        <a:p>
          <a:endParaRPr kumimoji="1" lang="ja-JP" altLang="en-US"/>
        </a:p>
      </dgm:t>
    </dgm:pt>
    <dgm:pt modelId="{3DA0C2E5-CB7B-DD44-8168-EE789A849532}" type="sibTrans" cxnId="{CDF07D72-03A8-944A-91AE-4403CD6E31EE}">
      <dgm:prSet/>
      <dgm:spPr/>
      <dgm:t>
        <a:bodyPr/>
        <a:lstStyle/>
        <a:p>
          <a:endParaRPr kumimoji="1" lang="ja-JP" altLang="en-US"/>
        </a:p>
      </dgm:t>
    </dgm:pt>
    <dgm:pt modelId="{EEEA82F5-5ED5-B440-980A-0EB59FCA2726}">
      <dgm:prSet phldrT="[テキスト]"/>
      <dgm:spPr/>
      <dgm:t>
        <a:bodyPr/>
        <a:lstStyle/>
        <a:p>
          <a:r>
            <a:rPr kumimoji="1" lang="ja-JP" altLang="en-US" dirty="0" smtClean="0"/>
            <a:t>パフォーマンス調査</a:t>
          </a:r>
          <a:endParaRPr kumimoji="1" lang="ja-JP" altLang="en-US" dirty="0"/>
        </a:p>
      </dgm:t>
    </dgm:pt>
    <dgm:pt modelId="{A652834E-F64C-5849-823F-1E972E122CC0}" type="parTrans" cxnId="{5F443639-FCE3-154F-AF9D-7487F9E9DB29}">
      <dgm:prSet/>
      <dgm:spPr/>
      <dgm:t>
        <a:bodyPr/>
        <a:lstStyle/>
        <a:p>
          <a:endParaRPr kumimoji="1" lang="ja-JP" altLang="en-US"/>
        </a:p>
      </dgm:t>
    </dgm:pt>
    <dgm:pt modelId="{01E3D8FB-6BFA-1E47-8DCC-EADDBD361736}" type="sibTrans" cxnId="{5F443639-FCE3-154F-AF9D-7487F9E9DB29}">
      <dgm:prSet/>
      <dgm:spPr/>
      <dgm:t>
        <a:bodyPr/>
        <a:lstStyle/>
        <a:p>
          <a:endParaRPr kumimoji="1" lang="ja-JP" altLang="en-US"/>
        </a:p>
      </dgm:t>
    </dgm:pt>
    <dgm:pt modelId="{1BC5D3DC-78CE-F546-B1CD-EFF7CE2DAC5D}">
      <dgm:prSet phldrT="[テキスト]"/>
      <dgm:spPr/>
      <dgm:t>
        <a:bodyPr/>
        <a:lstStyle/>
        <a:p>
          <a:r>
            <a:rPr kumimoji="1" lang="ja-JP" altLang="en-US" dirty="0" smtClean="0"/>
            <a:t>大学への提案</a:t>
          </a:r>
          <a:endParaRPr kumimoji="1" lang="ja-JP" altLang="en-US" dirty="0"/>
        </a:p>
      </dgm:t>
    </dgm:pt>
    <dgm:pt modelId="{8E3C0E7F-54D8-7D4A-96BA-BEADF2637443}" type="parTrans" cxnId="{CF335A79-3BDE-8B46-A35A-D3DA1FDD5AFC}">
      <dgm:prSet/>
      <dgm:spPr/>
      <dgm:t>
        <a:bodyPr/>
        <a:lstStyle/>
        <a:p>
          <a:endParaRPr kumimoji="1" lang="ja-JP" altLang="en-US"/>
        </a:p>
      </dgm:t>
    </dgm:pt>
    <dgm:pt modelId="{0FAA7A64-751B-F24C-9921-45A52707F396}" type="sibTrans" cxnId="{CF335A79-3BDE-8B46-A35A-D3DA1FDD5AFC}">
      <dgm:prSet/>
      <dgm:spPr/>
      <dgm:t>
        <a:bodyPr/>
        <a:lstStyle/>
        <a:p>
          <a:endParaRPr kumimoji="1" lang="ja-JP" altLang="en-US"/>
        </a:p>
      </dgm:t>
    </dgm:pt>
    <dgm:pt modelId="{B45B08C6-2366-0B42-8212-C4F966A82D68}">
      <dgm:prSet phldrT="[テキスト]"/>
      <dgm:spPr/>
      <dgm:t>
        <a:bodyPr/>
        <a:lstStyle/>
        <a:p>
          <a:r>
            <a:rPr lang="ja-JP" altLang="en-US" dirty="0" smtClean="0">
              <a:solidFill>
                <a:schemeClr val="tx1"/>
              </a:solidFill>
            </a:rPr>
            <a:t>アンケート作成</a:t>
          </a:r>
          <a:endParaRPr lang="ja-JP" altLang="en-US" dirty="0">
            <a:solidFill>
              <a:schemeClr val="tx1"/>
            </a:solidFill>
          </a:endParaRPr>
        </a:p>
      </dgm:t>
    </dgm:pt>
    <dgm:pt modelId="{56CC38EA-B2A1-0143-A9CF-4F8967139100}" type="sibTrans" cxnId="{786BEC50-0434-B444-80F4-54ABCCB410F3}">
      <dgm:prSet/>
      <dgm:spPr/>
      <dgm:t>
        <a:bodyPr/>
        <a:lstStyle/>
        <a:p>
          <a:endParaRPr kumimoji="1" lang="ja-JP" altLang="en-US"/>
        </a:p>
      </dgm:t>
    </dgm:pt>
    <dgm:pt modelId="{8F6F3D2C-4025-BA48-BC27-1032D43FCE73}" type="parTrans" cxnId="{786BEC50-0434-B444-80F4-54ABCCB410F3}">
      <dgm:prSet/>
      <dgm:spPr/>
      <dgm:t>
        <a:bodyPr/>
        <a:lstStyle/>
        <a:p>
          <a:endParaRPr kumimoji="1" lang="ja-JP" altLang="en-US"/>
        </a:p>
      </dgm:t>
    </dgm:pt>
    <dgm:pt modelId="{56FB4CFB-AA61-5B44-9347-FD14AA2212FC}" type="pres">
      <dgm:prSet presAssocID="{A5F689FA-6A21-0A44-B070-1DB40212D9A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FCB32AFA-9CC3-AD4B-8010-F7B7783BDE69}" type="pres">
      <dgm:prSet presAssocID="{79A5A866-BAAC-FC44-8346-461815B062DA}" presName="composite" presStyleCnt="0"/>
      <dgm:spPr/>
    </dgm:pt>
    <dgm:pt modelId="{62C9B8AA-1EBA-8E42-81A0-60368CDDD49F}" type="pres">
      <dgm:prSet presAssocID="{79A5A866-BAAC-FC44-8346-461815B062DA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639A985-C493-D74C-BC75-B464FDCD20A9}" type="pres">
      <dgm:prSet presAssocID="{79A5A866-BAAC-FC44-8346-461815B062DA}" presName="descendantText" presStyleLbl="alignAcc1" presStyleIdx="0" presStyleCnt="4" custLinFactNeighborX="0" custLinFactNeighborY="-338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B10E215-9C14-8141-A3F4-C70369E366D4}" type="pres">
      <dgm:prSet presAssocID="{153500BD-6143-D84E-866D-4A10DDAB49E1}" presName="sp" presStyleCnt="0"/>
      <dgm:spPr/>
    </dgm:pt>
    <dgm:pt modelId="{8A24BE26-82C7-504C-8241-846A94FD2E26}" type="pres">
      <dgm:prSet presAssocID="{AB9C4989-1069-844A-BD3F-7AF074D5AE3F}" presName="composite" presStyleCnt="0"/>
      <dgm:spPr/>
    </dgm:pt>
    <dgm:pt modelId="{2C1A4F9F-D1B5-4E4D-AF08-BD8E897AC480}" type="pres">
      <dgm:prSet presAssocID="{AB9C4989-1069-844A-BD3F-7AF074D5AE3F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75A895D-24FF-E34B-8A39-7E40E4C1CEE9}" type="pres">
      <dgm:prSet presAssocID="{AB9C4989-1069-844A-BD3F-7AF074D5AE3F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B88175C-50DC-7640-B448-0DAE3B1C8884}" type="pres">
      <dgm:prSet presAssocID="{52338486-593A-2D40-8BC9-6D679DAFE275}" presName="sp" presStyleCnt="0"/>
      <dgm:spPr/>
    </dgm:pt>
    <dgm:pt modelId="{2C1BF4FC-1C56-304C-8A9B-AD2CF6E8C461}" type="pres">
      <dgm:prSet presAssocID="{A0FD1FE1-C6D3-2749-8CD9-392F15B31F95}" presName="composite" presStyleCnt="0"/>
      <dgm:spPr/>
    </dgm:pt>
    <dgm:pt modelId="{EB992FF7-0189-A946-859C-D846BC79D90A}" type="pres">
      <dgm:prSet presAssocID="{A0FD1FE1-C6D3-2749-8CD9-392F15B31F95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D21E5E3-535E-5046-BD0B-75E4E5E0AED3}" type="pres">
      <dgm:prSet presAssocID="{A0FD1FE1-C6D3-2749-8CD9-392F15B31F95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580F836-8356-054F-AB5C-83903757045B}" type="pres">
      <dgm:prSet presAssocID="{192DDC67-47CD-E04F-A7DB-BF9E5346C537}" presName="sp" presStyleCnt="0"/>
      <dgm:spPr/>
    </dgm:pt>
    <dgm:pt modelId="{BDB30B02-B98F-4040-8209-6CD84AE9DFA1}" type="pres">
      <dgm:prSet presAssocID="{D9222E2F-BBD1-144A-BCF6-731467D51ECA}" presName="composite" presStyleCnt="0"/>
      <dgm:spPr/>
    </dgm:pt>
    <dgm:pt modelId="{8D00B346-89DB-4A43-8FA2-4162B2C61F60}" type="pres">
      <dgm:prSet presAssocID="{D9222E2F-BBD1-144A-BCF6-731467D51ECA}" presName="parentText" presStyleLbl="alignNode1" presStyleIdx="3" presStyleCnt="4" custLinFactNeighborX="0" custLinFactNeighborY="4579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6B795F2-2A94-5940-A6F1-4AD3A3499577}" type="pres">
      <dgm:prSet presAssocID="{D9222E2F-BBD1-144A-BCF6-731467D51ECA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CDF07D72-03A8-944A-91AE-4403CD6E31EE}" srcId="{79A5A866-BAAC-FC44-8346-461815B062DA}" destId="{4339F153-3FA0-EB40-84E5-92F4C9B73D57}" srcOrd="2" destOrd="0" parTransId="{7EC52D89-8F31-DB46-A699-C575CDE5F125}" sibTransId="{3DA0C2E5-CB7B-DD44-8168-EE789A849532}"/>
    <dgm:cxn modelId="{F2A77350-6E4A-8940-86A7-F35FEFB13F7F}" type="presOf" srcId="{AB9C4989-1069-844A-BD3F-7AF074D5AE3F}" destId="{2C1A4F9F-D1B5-4E4D-AF08-BD8E897AC480}" srcOrd="0" destOrd="0" presId="urn:microsoft.com/office/officeart/2005/8/layout/chevron2"/>
    <dgm:cxn modelId="{8E86CF9D-6985-3C42-8F8E-8890AAB0EFAE}" type="presOf" srcId="{A5F689FA-6A21-0A44-B070-1DB40212D9A9}" destId="{56FB4CFB-AA61-5B44-9347-FD14AA2212FC}" srcOrd="0" destOrd="0" presId="urn:microsoft.com/office/officeart/2005/8/layout/chevron2"/>
    <dgm:cxn modelId="{E489941D-A16C-A64D-9A99-0964F86BF089}" type="presOf" srcId="{9881D85E-CC7D-0345-A23E-0B9A3336C9C4}" destId="{2639A985-C493-D74C-BC75-B464FDCD20A9}" srcOrd="0" destOrd="1" presId="urn:microsoft.com/office/officeart/2005/8/layout/chevron2"/>
    <dgm:cxn modelId="{BF14AA75-40EC-6C42-8488-253678734947}" type="presOf" srcId="{A0FD1FE1-C6D3-2749-8CD9-392F15B31F95}" destId="{EB992FF7-0189-A946-859C-D846BC79D90A}" srcOrd="0" destOrd="0" presId="urn:microsoft.com/office/officeart/2005/8/layout/chevron2"/>
    <dgm:cxn modelId="{2AB1508B-A5B0-FB45-A55B-39C9B4B32CE7}" type="presOf" srcId="{4B4CD102-5C80-5748-B32C-17A820226DA6}" destId="{5D21E5E3-535E-5046-BD0B-75E4E5E0AED3}" srcOrd="0" destOrd="0" presId="urn:microsoft.com/office/officeart/2005/8/layout/chevron2"/>
    <dgm:cxn modelId="{D631B3F9-3321-7A4E-94D4-42D642777EDD}" srcId="{79A5A866-BAAC-FC44-8346-461815B062DA}" destId="{9881D85E-CC7D-0345-A23E-0B9A3336C9C4}" srcOrd="1" destOrd="0" parTransId="{A22ED73C-5787-BA4C-B3D6-8AD8C1A21372}" sibTransId="{5890DFD7-C9E7-D941-858A-2C6AABE6C806}"/>
    <dgm:cxn modelId="{4CC336A0-114A-4C4F-9FFE-904EB7BE610F}" srcId="{D9222E2F-BBD1-144A-BCF6-731467D51ECA}" destId="{DD3E3423-A98D-1A4F-B063-103EBEF17212}" srcOrd="0" destOrd="0" parTransId="{EA51344C-31D0-204D-92D7-A36D113EFD37}" sibTransId="{A5EC2A9F-DB78-544D-9474-45CC340565D5}"/>
    <dgm:cxn modelId="{A62F9CAE-AEB5-5A4E-9167-B639156FACDF}" srcId="{A5F689FA-6A21-0A44-B070-1DB40212D9A9}" destId="{AB9C4989-1069-844A-BD3F-7AF074D5AE3F}" srcOrd="1" destOrd="0" parTransId="{463B408B-D8B8-8448-92EF-A5B6294FAA80}" sibTransId="{52338486-593A-2D40-8BC9-6D679DAFE275}"/>
    <dgm:cxn modelId="{FA9E7498-21DC-5041-ADB1-EDADDD1032A8}" srcId="{79A5A866-BAAC-FC44-8346-461815B062DA}" destId="{4A3DD49C-53EC-804D-A405-5C2A0AB7D976}" srcOrd="0" destOrd="0" parTransId="{158122B7-EB2C-154B-8D6F-F4B61A90AB3B}" sibTransId="{08D20E2F-6CFE-6144-8334-51BF69B211AA}"/>
    <dgm:cxn modelId="{84E53D69-F675-2143-A85E-A3CB1E1BA02D}" type="presOf" srcId="{79A5A866-BAAC-FC44-8346-461815B062DA}" destId="{62C9B8AA-1EBA-8E42-81A0-60368CDDD49F}" srcOrd="0" destOrd="0" presId="urn:microsoft.com/office/officeart/2005/8/layout/chevron2"/>
    <dgm:cxn modelId="{5F443639-FCE3-154F-AF9D-7487F9E9DB29}" srcId="{A0FD1FE1-C6D3-2749-8CD9-392F15B31F95}" destId="{EEEA82F5-5ED5-B440-980A-0EB59FCA2726}" srcOrd="1" destOrd="0" parTransId="{A652834E-F64C-5849-823F-1E972E122CC0}" sibTransId="{01E3D8FB-6BFA-1E47-8DCC-EADDBD361736}"/>
    <dgm:cxn modelId="{786BEC50-0434-B444-80F4-54ABCCB410F3}" srcId="{AB9C4989-1069-844A-BD3F-7AF074D5AE3F}" destId="{B45B08C6-2366-0B42-8212-C4F966A82D68}" srcOrd="1" destOrd="0" parTransId="{8F6F3D2C-4025-BA48-BC27-1032D43FCE73}" sibTransId="{56CC38EA-B2A1-0143-A9CF-4F8967139100}"/>
    <dgm:cxn modelId="{A38A626F-08D6-BE43-B699-BE1FB5874EDB}" type="presOf" srcId="{DD3E3423-A98D-1A4F-B063-103EBEF17212}" destId="{86B795F2-2A94-5940-A6F1-4AD3A3499577}" srcOrd="0" destOrd="0" presId="urn:microsoft.com/office/officeart/2005/8/layout/chevron2"/>
    <dgm:cxn modelId="{E825E3A5-80BE-624F-AE07-F2FC2A093563}" type="presOf" srcId="{D9222E2F-BBD1-144A-BCF6-731467D51ECA}" destId="{8D00B346-89DB-4A43-8FA2-4162B2C61F60}" srcOrd="0" destOrd="0" presId="urn:microsoft.com/office/officeart/2005/8/layout/chevron2"/>
    <dgm:cxn modelId="{4F8D8437-C002-5548-8B4B-9A6E026B6CF4}" srcId="{A0FD1FE1-C6D3-2749-8CD9-392F15B31F95}" destId="{4B4CD102-5C80-5748-B32C-17A820226DA6}" srcOrd="0" destOrd="0" parTransId="{83133292-019E-5D46-9FD0-8362DC614115}" sibTransId="{ED17FC71-2146-9141-924E-4250C43782CF}"/>
    <dgm:cxn modelId="{3E05F6B0-69D3-BD4D-9CCB-9DD12AD048A2}" type="presOf" srcId="{4339F153-3FA0-EB40-84E5-92F4C9B73D57}" destId="{2639A985-C493-D74C-BC75-B464FDCD20A9}" srcOrd="0" destOrd="2" presId="urn:microsoft.com/office/officeart/2005/8/layout/chevron2"/>
    <dgm:cxn modelId="{020FA286-F5F4-6D4E-BCC8-9A500FD6CD89}" type="presOf" srcId="{B45B08C6-2366-0B42-8212-C4F966A82D68}" destId="{275A895D-24FF-E34B-8A39-7E40E4C1CEE9}" srcOrd="0" destOrd="1" presId="urn:microsoft.com/office/officeart/2005/8/layout/chevron2"/>
    <dgm:cxn modelId="{FE993964-7F19-E244-97FB-D6E75D8E04DF}" srcId="{A5F689FA-6A21-0A44-B070-1DB40212D9A9}" destId="{D9222E2F-BBD1-144A-BCF6-731467D51ECA}" srcOrd="3" destOrd="0" parTransId="{2B973A83-07FD-D849-9935-20A3BE48904C}" sibTransId="{B2C5CC53-A552-C343-A2B8-2C3992C84F0D}"/>
    <dgm:cxn modelId="{65926092-496D-5A4B-AF21-506956F2A289}" srcId="{A5F689FA-6A21-0A44-B070-1DB40212D9A9}" destId="{A0FD1FE1-C6D3-2749-8CD9-392F15B31F95}" srcOrd="2" destOrd="0" parTransId="{F57398E1-6F88-F544-9080-A93AAE65C173}" sibTransId="{192DDC67-47CD-E04F-A7DB-BF9E5346C537}"/>
    <dgm:cxn modelId="{366F21D6-B609-1C45-B8B9-AA51D38DEA44}" type="presOf" srcId="{1BC5D3DC-78CE-F546-B1CD-EFF7CE2DAC5D}" destId="{86B795F2-2A94-5940-A6F1-4AD3A3499577}" srcOrd="0" destOrd="1" presId="urn:microsoft.com/office/officeart/2005/8/layout/chevron2"/>
    <dgm:cxn modelId="{DBC37D08-AA05-2F46-8FBE-C4EB26A5A703}" srcId="{AB9C4989-1069-844A-BD3F-7AF074D5AE3F}" destId="{D9F2B4A5-F502-E24A-957E-623F5ECE95AC}" srcOrd="0" destOrd="0" parTransId="{AF87665C-0E27-D54A-9217-9D7C32B9650F}" sibTransId="{56DACBCB-DC9B-794A-A04D-C4AB8EB1ED6D}"/>
    <dgm:cxn modelId="{EBEA7ABF-9055-8F42-A796-C2A06110C16D}" type="presOf" srcId="{D9F2B4A5-F502-E24A-957E-623F5ECE95AC}" destId="{275A895D-24FF-E34B-8A39-7E40E4C1CEE9}" srcOrd="0" destOrd="0" presId="urn:microsoft.com/office/officeart/2005/8/layout/chevron2"/>
    <dgm:cxn modelId="{C99FA688-6A4A-E44E-AC75-3519224301D8}" type="presOf" srcId="{EEEA82F5-5ED5-B440-980A-0EB59FCA2726}" destId="{5D21E5E3-535E-5046-BD0B-75E4E5E0AED3}" srcOrd="0" destOrd="1" presId="urn:microsoft.com/office/officeart/2005/8/layout/chevron2"/>
    <dgm:cxn modelId="{CF335A79-3BDE-8B46-A35A-D3DA1FDD5AFC}" srcId="{D9222E2F-BBD1-144A-BCF6-731467D51ECA}" destId="{1BC5D3DC-78CE-F546-B1CD-EFF7CE2DAC5D}" srcOrd="1" destOrd="0" parTransId="{8E3C0E7F-54D8-7D4A-96BA-BEADF2637443}" sibTransId="{0FAA7A64-751B-F24C-9921-45A52707F396}"/>
    <dgm:cxn modelId="{3FC70665-2E3E-3246-AB90-74ECF7602C85}" srcId="{A5F689FA-6A21-0A44-B070-1DB40212D9A9}" destId="{79A5A866-BAAC-FC44-8346-461815B062DA}" srcOrd="0" destOrd="0" parTransId="{100D4535-33CC-8349-AFF8-C8583609E7D4}" sibTransId="{153500BD-6143-D84E-866D-4A10DDAB49E1}"/>
    <dgm:cxn modelId="{BDBCC271-4C97-784F-84EE-EDFE5E3058F7}" type="presOf" srcId="{4A3DD49C-53EC-804D-A405-5C2A0AB7D976}" destId="{2639A985-C493-D74C-BC75-B464FDCD20A9}" srcOrd="0" destOrd="0" presId="urn:microsoft.com/office/officeart/2005/8/layout/chevron2"/>
    <dgm:cxn modelId="{6E97BEAE-7077-6F47-AA38-1044689B5C75}" type="presParOf" srcId="{56FB4CFB-AA61-5B44-9347-FD14AA2212FC}" destId="{FCB32AFA-9CC3-AD4B-8010-F7B7783BDE69}" srcOrd="0" destOrd="0" presId="urn:microsoft.com/office/officeart/2005/8/layout/chevron2"/>
    <dgm:cxn modelId="{73F3EBC0-9F03-504A-8E05-F17A7D07BC71}" type="presParOf" srcId="{FCB32AFA-9CC3-AD4B-8010-F7B7783BDE69}" destId="{62C9B8AA-1EBA-8E42-81A0-60368CDDD49F}" srcOrd="0" destOrd="0" presId="urn:microsoft.com/office/officeart/2005/8/layout/chevron2"/>
    <dgm:cxn modelId="{D7EFA8C1-486D-4048-9D7C-7102AFFA9CB5}" type="presParOf" srcId="{FCB32AFA-9CC3-AD4B-8010-F7B7783BDE69}" destId="{2639A985-C493-D74C-BC75-B464FDCD20A9}" srcOrd="1" destOrd="0" presId="urn:microsoft.com/office/officeart/2005/8/layout/chevron2"/>
    <dgm:cxn modelId="{12D6E8E5-971D-6E40-876C-4651B08250B6}" type="presParOf" srcId="{56FB4CFB-AA61-5B44-9347-FD14AA2212FC}" destId="{9B10E215-9C14-8141-A3F4-C70369E366D4}" srcOrd="1" destOrd="0" presId="urn:microsoft.com/office/officeart/2005/8/layout/chevron2"/>
    <dgm:cxn modelId="{998D1EC8-1534-6C43-96AD-429CCE451FA3}" type="presParOf" srcId="{56FB4CFB-AA61-5B44-9347-FD14AA2212FC}" destId="{8A24BE26-82C7-504C-8241-846A94FD2E26}" srcOrd="2" destOrd="0" presId="urn:microsoft.com/office/officeart/2005/8/layout/chevron2"/>
    <dgm:cxn modelId="{262C0BF2-3C06-6F49-A1AF-E1A672726233}" type="presParOf" srcId="{8A24BE26-82C7-504C-8241-846A94FD2E26}" destId="{2C1A4F9F-D1B5-4E4D-AF08-BD8E897AC480}" srcOrd="0" destOrd="0" presId="urn:microsoft.com/office/officeart/2005/8/layout/chevron2"/>
    <dgm:cxn modelId="{54108057-A8F4-7440-8B97-92E23B2592CC}" type="presParOf" srcId="{8A24BE26-82C7-504C-8241-846A94FD2E26}" destId="{275A895D-24FF-E34B-8A39-7E40E4C1CEE9}" srcOrd="1" destOrd="0" presId="urn:microsoft.com/office/officeart/2005/8/layout/chevron2"/>
    <dgm:cxn modelId="{0D14ABFE-40F7-9A49-878C-044B62AB8C53}" type="presParOf" srcId="{56FB4CFB-AA61-5B44-9347-FD14AA2212FC}" destId="{4B88175C-50DC-7640-B448-0DAE3B1C8884}" srcOrd="3" destOrd="0" presId="urn:microsoft.com/office/officeart/2005/8/layout/chevron2"/>
    <dgm:cxn modelId="{F2614444-BF28-4C42-8A52-33150CDB7794}" type="presParOf" srcId="{56FB4CFB-AA61-5B44-9347-FD14AA2212FC}" destId="{2C1BF4FC-1C56-304C-8A9B-AD2CF6E8C461}" srcOrd="4" destOrd="0" presId="urn:microsoft.com/office/officeart/2005/8/layout/chevron2"/>
    <dgm:cxn modelId="{A60D2DD6-E974-5B45-BA01-477175A9EDCB}" type="presParOf" srcId="{2C1BF4FC-1C56-304C-8A9B-AD2CF6E8C461}" destId="{EB992FF7-0189-A946-859C-D846BC79D90A}" srcOrd="0" destOrd="0" presId="urn:microsoft.com/office/officeart/2005/8/layout/chevron2"/>
    <dgm:cxn modelId="{09B3C0F9-449E-8C4C-9F8C-AC70E52783CD}" type="presParOf" srcId="{2C1BF4FC-1C56-304C-8A9B-AD2CF6E8C461}" destId="{5D21E5E3-535E-5046-BD0B-75E4E5E0AED3}" srcOrd="1" destOrd="0" presId="urn:microsoft.com/office/officeart/2005/8/layout/chevron2"/>
    <dgm:cxn modelId="{4BB24483-1206-D249-8508-7C846802DABF}" type="presParOf" srcId="{56FB4CFB-AA61-5B44-9347-FD14AA2212FC}" destId="{0580F836-8356-054F-AB5C-83903757045B}" srcOrd="5" destOrd="0" presId="urn:microsoft.com/office/officeart/2005/8/layout/chevron2"/>
    <dgm:cxn modelId="{C54DD5EB-52DD-5A42-B5AB-7EAF621CD89F}" type="presParOf" srcId="{56FB4CFB-AA61-5B44-9347-FD14AA2212FC}" destId="{BDB30B02-B98F-4040-8209-6CD84AE9DFA1}" srcOrd="6" destOrd="0" presId="urn:microsoft.com/office/officeart/2005/8/layout/chevron2"/>
    <dgm:cxn modelId="{32BCD8F9-E829-FA47-A0D1-1B85E983EF32}" type="presParOf" srcId="{BDB30B02-B98F-4040-8209-6CD84AE9DFA1}" destId="{8D00B346-89DB-4A43-8FA2-4162B2C61F60}" srcOrd="0" destOrd="0" presId="urn:microsoft.com/office/officeart/2005/8/layout/chevron2"/>
    <dgm:cxn modelId="{30A5051B-2141-E545-9DD3-90AE623913E2}" type="presParOf" srcId="{BDB30B02-B98F-4040-8209-6CD84AE9DFA1}" destId="{86B795F2-2A94-5940-A6F1-4AD3A349957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C9B8AA-1EBA-8E42-81A0-60368CDDD49F}">
      <dsp:nvSpPr>
        <dsp:cNvPr id="0" name=""/>
        <dsp:cNvSpPr/>
      </dsp:nvSpPr>
      <dsp:spPr>
        <a:xfrm rot="5400000">
          <a:off x="-209886" y="210817"/>
          <a:ext cx="1399246" cy="979472"/>
        </a:xfrm>
        <a:prstGeom prst="chevron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事前調査</a:t>
          </a:r>
          <a:endParaRPr kumimoji="1" lang="ja-JP" altLang="en-US" sz="1800" kern="1200" dirty="0"/>
        </a:p>
      </dsp:txBody>
      <dsp:txXfrm rot="-5400000">
        <a:off x="1" y="490666"/>
        <a:ext cx="979472" cy="419774"/>
      </dsp:txXfrm>
    </dsp:sp>
    <dsp:sp modelId="{2639A985-C493-D74C-BC75-B464FDCD20A9}">
      <dsp:nvSpPr>
        <dsp:cNvPr id="0" name=""/>
        <dsp:cNvSpPr/>
      </dsp:nvSpPr>
      <dsp:spPr>
        <a:xfrm rot="5400000">
          <a:off x="4050705" y="-3071233"/>
          <a:ext cx="909510" cy="705197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700" kern="1200" dirty="0" smtClean="0"/>
            <a:t>ヒアリング調査</a:t>
          </a:r>
          <a:endParaRPr kumimoji="1" lang="ja-JP" alt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700" kern="1200" dirty="0" smtClean="0"/>
            <a:t>歩きスマホ実態調査</a:t>
          </a:r>
          <a:endParaRPr kumimoji="1" lang="ja-JP" alt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700" kern="1200" dirty="0" smtClean="0"/>
            <a:t>プレパフォーマンス調査</a:t>
          </a:r>
          <a:endParaRPr kumimoji="1" lang="ja-JP" altLang="en-US" sz="1700" kern="1200" dirty="0"/>
        </a:p>
      </dsp:txBody>
      <dsp:txXfrm rot="-5400000">
        <a:off x="979473" y="44398"/>
        <a:ext cx="7007577" cy="820712"/>
      </dsp:txXfrm>
    </dsp:sp>
    <dsp:sp modelId="{2C1A4F9F-D1B5-4E4D-AF08-BD8E897AC480}">
      <dsp:nvSpPr>
        <dsp:cNvPr id="0" name=""/>
        <dsp:cNvSpPr/>
      </dsp:nvSpPr>
      <dsp:spPr>
        <a:xfrm rot="5400000">
          <a:off x="-209886" y="1464896"/>
          <a:ext cx="1399246" cy="979472"/>
        </a:xfrm>
        <a:prstGeom prst="chevron">
          <a:avLst/>
        </a:prstGeom>
        <a:solidFill>
          <a:schemeClr val="accent2">
            <a:alpha val="90000"/>
            <a:hueOff val="0"/>
            <a:satOff val="0"/>
            <a:lumOff val="0"/>
            <a:alphaOff val="-13333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仮説設定</a:t>
          </a:r>
          <a:endParaRPr kumimoji="1" lang="ja-JP" altLang="en-US" sz="1800" kern="1200" dirty="0"/>
        </a:p>
      </dsp:txBody>
      <dsp:txXfrm rot="-5400000">
        <a:off x="1" y="1744745"/>
        <a:ext cx="979472" cy="419774"/>
      </dsp:txXfrm>
    </dsp:sp>
    <dsp:sp modelId="{275A895D-24FF-E34B-8A39-7E40E4C1CEE9}">
      <dsp:nvSpPr>
        <dsp:cNvPr id="0" name=""/>
        <dsp:cNvSpPr/>
      </dsp:nvSpPr>
      <dsp:spPr>
        <a:xfrm rot="5400000">
          <a:off x="4050705" y="-1816223"/>
          <a:ext cx="909510" cy="705197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ja-JP" altLang="en-US" sz="1700" kern="1200" dirty="0" smtClean="0">
              <a:solidFill>
                <a:schemeClr val="tx1"/>
              </a:solidFill>
            </a:rPr>
            <a:t>コミュニケーションツール作成</a:t>
          </a:r>
          <a:endParaRPr lang="ja-JP" altLang="en-US" sz="1700" kern="1200" dirty="0">
            <a:solidFill>
              <a:schemeClr val="tx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ja-JP" altLang="en-US" sz="1700" kern="1200" dirty="0" smtClean="0">
              <a:solidFill>
                <a:schemeClr val="tx1"/>
              </a:solidFill>
            </a:rPr>
            <a:t>アンケート作成</a:t>
          </a:r>
          <a:endParaRPr lang="ja-JP" altLang="en-US" sz="1700" kern="1200" dirty="0">
            <a:solidFill>
              <a:schemeClr val="tx1"/>
            </a:solidFill>
          </a:endParaRPr>
        </a:p>
      </dsp:txBody>
      <dsp:txXfrm rot="-5400000">
        <a:off x="979473" y="1299408"/>
        <a:ext cx="7007577" cy="820712"/>
      </dsp:txXfrm>
    </dsp:sp>
    <dsp:sp modelId="{EB992FF7-0189-A946-859C-D846BC79D90A}">
      <dsp:nvSpPr>
        <dsp:cNvPr id="0" name=""/>
        <dsp:cNvSpPr/>
      </dsp:nvSpPr>
      <dsp:spPr>
        <a:xfrm rot="5400000">
          <a:off x="-209886" y="2718975"/>
          <a:ext cx="1399246" cy="979472"/>
        </a:xfrm>
        <a:prstGeom prst="chevron">
          <a:avLst/>
        </a:prstGeom>
        <a:solidFill>
          <a:schemeClr val="accent2">
            <a:alpha val="90000"/>
            <a:hueOff val="0"/>
            <a:satOff val="0"/>
            <a:lumOff val="0"/>
            <a:alphaOff val="-26667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調査</a:t>
          </a:r>
          <a:endParaRPr kumimoji="1" lang="ja-JP" altLang="en-US" sz="1800" kern="1200" dirty="0"/>
        </a:p>
      </dsp:txBody>
      <dsp:txXfrm rot="-5400000">
        <a:off x="1" y="2998824"/>
        <a:ext cx="979472" cy="419774"/>
      </dsp:txXfrm>
    </dsp:sp>
    <dsp:sp modelId="{5D21E5E3-535E-5046-BD0B-75E4E5E0AED3}">
      <dsp:nvSpPr>
        <dsp:cNvPr id="0" name=""/>
        <dsp:cNvSpPr/>
      </dsp:nvSpPr>
      <dsp:spPr>
        <a:xfrm rot="5400000">
          <a:off x="4050705" y="-562144"/>
          <a:ext cx="909510" cy="705197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700" kern="1200" dirty="0" smtClean="0"/>
            <a:t>コミュニケーション調査</a:t>
          </a:r>
          <a:endParaRPr kumimoji="1" lang="ja-JP" alt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700" kern="1200" dirty="0" smtClean="0"/>
            <a:t>パフォーマンス調査</a:t>
          </a:r>
          <a:endParaRPr kumimoji="1" lang="ja-JP" altLang="en-US" sz="1700" kern="1200" dirty="0"/>
        </a:p>
      </dsp:txBody>
      <dsp:txXfrm rot="-5400000">
        <a:off x="979473" y="2553487"/>
        <a:ext cx="7007577" cy="820712"/>
      </dsp:txXfrm>
    </dsp:sp>
    <dsp:sp modelId="{8D00B346-89DB-4A43-8FA2-4162B2C61F60}">
      <dsp:nvSpPr>
        <dsp:cNvPr id="0" name=""/>
        <dsp:cNvSpPr/>
      </dsp:nvSpPr>
      <dsp:spPr>
        <a:xfrm rot="5400000">
          <a:off x="-209886" y="3973985"/>
          <a:ext cx="1399246" cy="979472"/>
        </a:xfrm>
        <a:prstGeom prst="chevron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仮説検証</a:t>
          </a:r>
          <a:endParaRPr kumimoji="1" lang="ja-JP" altLang="en-US" sz="1800" kern="1200" dirty="0"/>
        </a:p>
      </dsp:txBody>
      <dsp:txXfrm rot="-5400000">
        <a:off x="1" y="4253834"/>
        <a:ext cx="979472" cy="419774"/>
      </dsp:txXfrm>
    </dsp:sp>
    <dsp:sp modelId="{86B795F2-2A94-5940-A6F1-4AD3A3499577}">
      <dsp:nvSpPr>
        <dsp:cNvPr id="0" name=""/>
        <dsp:cNvSpPr/>
      </dsp:nvSpPr>
      <dsp:spPr>
        <a:xfrm rot="5400000">
          <a:off x="4050705" y="691934"/>
          <a:ext cx="909510" cy="705197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700" kern="1200" dirty="0" smtClean="0"/>
            <a:t>仮説検証</a:t>
          </a:r>
          <a:endParaRPr kumimoji="1" lang="ja-JP" alt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700" kern="1200" dirty="0" smtClean="0"/>
            <a:t>大学への提案</a:t>
          </a:r>
          <a:endParaRPr kumimoji="1" lang="ja-JP" altLang="en-US" sz="1700" kern="1200" dirty="0"/>
        </a:p>
      </dsp:txBody>
      <dsp:txXfrm rot="-5400000">
        <a:off x="979473" y="3807566"/>
        <a:ext cx="7007577" cy="8207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0.72708</cdr:x>
      <cdr:y>0.14384</cdr:y>
    </cdr:from>
    <cdr:to>
      <cdr:x>0.83548</cdr:x>
      <cdr:y>0.32021</cdr:y>
    </cdr:to>
    <cdr:sp macro="" textlink="">
      <cdr:nvSpPr>
        <cdr:cNvPr id="10" name="テキスト ボックス 1"/>
        <cdr:cNvSpPr txBox="1"/>
      </cdr:nvSpPr>
      <cdr:spPr>
        <a:xfrm xmlns:a="http://schemas.openxmlformats.org/drawingml/2006/main">
          <a:off x="6133139" y="74572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ja-JP" altLang="en-US" sz="4800" dirty="0">
            <a:solidFill>
              <a:srgbClr val="FF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0.82059</cdr:x>
      <cdr:y>0.06876</cdr:y>
    </cdr:from>
    <cdr:to>
      <cdr:x>1</cdr:x>
      <cdr:y>0.27504</cdr:y>
    </cdr:to>
    <cdr:sp macro="" textlink="">
      <cdr:nvSpPr>
        <cdr:cNvPr id="2" name="テキスト ボックス 1"/>
        <cdr:cNvSpPr txBox="1"/>
      </cdr:nvSpPr>
      <cdr:spPr>
        <a:xfrm xmlns:a="http://schemas.openxmlformats.org/drawingml/2006/main">
          <a:off x="2657475" y="146050"/>
          <a:ext cx="581025" cy="4381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ja-JP" altLang="en-US" sz="1100" dirty="0"/>
        </a:p>
      </cdr:txBody>
    </cdr:sp>
  </cdr:relSizeAnchor>
  <cdr:relSizeAnchor xmlns:cdr="http://schemas.openxmlformats.org/drawingml/2006/chartDrawing">
    <cdr:from>
      <cdr:x>0.18655</cdr:x>
      <cdr:y>0.90462</cdr:y>
    </cdr:from>
    <cdr:to>
      <cdr:x>0.28732</cdr:x>
      <cdr:y>1</cdr:y>
    </cdr:to>
    <cdr:sp macro="" textlink="">
      <cdr:nvSpPr>
        <cdr:cNvPr id="3" name="テキスト ボックス 2"/>
        <cdr:cNvSpPr txBox="1"/>
      </cdr:nvSpPr>
      <cdr:spPr>
        <a:xfrm xmlns:a="http://schemas.openxmlformats.org/drawingml/2006/main">
          <a:off x="1705842" y="4450631"/>
          <a:ext cx="921404" cy="4692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ja-JP" altLang="en-US" sz="2000" dirty="0" smtClean="0"/>
            <a:t>全く思わない</a:t>
          </a:r>
          <a:endParaRPr lang="ja-JP" altLang="en-US" sz="2000" dirty="0"/>
        </a:p>
      </cdr:txBody>
    </cdr:sp>
  </cdr:relSizeAnchor>
  <cdr:relSizeAnchor xmlns:cdr="http://schemas.openxmlformats.org/drawingml/2006/chartDrawing">
    <cdr:from>
      <cdr:x>0.43438</cdr:x>
      <cdr:y>0.90382</cdr:y>
    </cdr:from>
    <cdr:to>
      <cdr:x>0.53243</cdr:x>
      <cdr:y>1</cdr:y>
    </cdr:to>
    <cdr:sp macro="" textlink="">
      <cdr:nvSpPr>
        <cdr:cNvPr id="4" name="テキスト ボックス 3"/>
        <cdr:cNvSpPr txBox="1"/>
      </cdr:nvSpPr>
      <cdr:spPr>
        <a:xfrm xmlns:a="http://schemas.openxmlformats.org/drawingml/2006/main">
          <a:off x="3971997" y="4446688"/>
          <a:ext cx="896502" cy="4731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US" altLang="ja-JP" sz="2000" dirty="0" smtClean="0"/>
            <a:t>←———→</a:t>
          </a:r>
          <a:endParaRPr lang="ja-JP" altLang="en-US" sz="2000" dirty="0"/>
        </a:p>
      </cdr:txBody>
    </cdr:sp>
  </cdr:relSizeAnchor>
  <cdr:relSizeAnchor xmlns:cdr="http://schemas.openxmlformats.org/drawingml/2006/chartDrawing">
    <cdr:from>
      <cdr:x>0.68746</cdr:x>
      <cdr:y>0.89247</cdr:y>
    </cdr:from>
    <cdr:to>
      <cdr:x>0.78822</cdr:x>
      <cdr:y>0.98531</cdr:y>
    </cdr:to>
    <cdr:sp macro="" textlink="">
      <cdr:nvSpPr>
        <cdr:cNvPr id="5" name="テキスト ボックス 4"/>
        <cdr:cNvSpPr txBox="1"/>
      </cdr:nvSpPr>
      <cdr:spPr>
        <a:xfrm xmlns:a="http://schemas.openxmlformats.org/drawingml/2006/main">
          <a:off x="6286174" y="4390836"/>
          <a:ext cx="921349" cy="4567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ja-JP" altLang="en-US" sz="2000" dirty="0" smtClean="0"/>
            <a:t>とてもそう思う</a:t>
          </a:r>
          <a:endParaRPr lang="ja-JP" altLang="en-US" sz="20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0.82267</cdr:x>
      <cdr:y>0.06755</cdr:y>
    </cdr:from>
    <cdr:to>
      <cdr:x>1</cdr:x>
      <cdr:y>0.27019</cdr:y>
    </cdr:to>
    <cdr:sp macro="" textlink="">
      <cdr:nvSpPr>
        <cdr:cNvPr id="2" name="テキスト ボックス 1"/>
        <cdr:cNvSpPr txBox="1"/>
      </cdr:nvSpPr>
      <cdr:spPr>
        <a:xfrm xmlns:a="http://schemas.openxmlformats.org/drawingml/2006/main">
          <a:off x="2695575" y="146050"/>
          <a:ext cx="581025" cy="4381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ja-JP" altLang="en-US" sz="1100" dirty="0"/>
        </a:p>
      </cdr:txBody>
    </cdr:sp>
  </cdr:relSizeAnchor>
  <cdr:relSizeAnchor xmlns:cdr="http://schemas.openxmlformats.org/drawingml/2006/chartDrawing">
    <cdr:from>
      <cdr:x>0.17838</cdr:x>
      <cdr:y>0.90612</cdr:y>
    </cdr:from>
    <cdr:to>
      <cdr:x>0.2737</cdr:x>
      <cdr:y>1</cdr:y>
    </cdr:to>
    <cdr:sp macro="" textlink="">
      <cdr:nvSpPr>
        <cdr:cNvPr id="3" name="テキスト ボックス 2"/>
        <cdr:cNvSpPr txBox="1"/>
      </cdr:nvSpPr>
      <cdr:spPr>
        <a:xfrm xmlns:a="http://schemas.openxmlformats.org/drawingml/2006/main">
          <a:off x="1631133" y="4408877"/>
          <a:ext cx="871598" cy="4567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ja-JP" altLang="en-US" sz="2000" dirty="0" smtClean="0"/>
            <a:t>全く思わない</a:t>
          </a:r>
          <a:endParaRPr lang="ja-JP" altLang="en-US" sz="2000" dirty="0"/>
        </a:p>
      </cdr:txBody>
    </cdr:sp>
  </cdr:relSizeAnchor>
  <cdr:relSizeAnchor xmlns:cdr="http://schemas.openxmlformats.org/drawingml/2006/chartDrawing">
    <cdr:from>
      <cdr:x>0.42757</cdr:x>
      <cdr:y>0.90612</cdr:y>
    </cdr:from>
    <cdr:to>
      <cdr:x>0.5297</cdr:x>
      <cdr:y>1</cdr:y>
    </cdr:to>
    <cdr:sp macro="" textlink="">
      <cdr:nvSpPr>
        <cdr:cNvPr id="4" name="テキスト ボックス 3"/>
        <cdr:cNvSpPr txBox="1"/>
      </cdr:nvSpPr>
      <cdr:spPr>
        <a:xfrm xmlns:a="http://schemas.openxmlformats.org/drawingml/2006/main">
          <a:off x="3909741" y="4408877"/>
          <a:ext cx="933855" cy="4567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US" altLang="ja-JP" sz="2000" dirty="0" smtClean="0"/>
            <a:t>←———→</a:t>
          </a:r>
          <a:endParaRPr lang="ja-JP" altLang="en-US" sz="2000" dirty="0"/>
        </a:p>
      </cdr:txBody>
    </cdr:sp>
  </cdr:relSizeAnchor>
  <cdr:relSizeAnchor xmlns:cdr="http://schemas.openxmlformats.org/drawingml/2006/chartDrawing">
    <cdr:from>
      <cdr:x>0.68494</cdr:x>
      <cdr:y>0.90339</cdr:y>
    </cdr:from>
    <cdr:to>
      <cdr:x>0.78026</cdr:x>
      <cdr:y>1</cdr:y>
    </cdr:to>
    <cdr:sp macro="" textlink="">
      <cdr:nvSpPr>
        <cdr:cNvPr id="5" name="テキスト ボックス 4"/>
        <cdr:cNvSpPr txBox="1"/>
      </cdr:nvSpPr>
      <cdr:spPr>
        <a:xfrm xmlns:a="http://schemas.openxmlformats.org/drawingml/2006/main">
          <a:off x="6263057" y="4395595"/>
          <a:ext cx="871598" cy="4700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ja-JP" altLang="en-US" sz="2000" dirty="0" smtClean="0"/>
            <a:t>とてもそう思う</a:t>
          </a:r>
          <a:endParaRPr lang="ja-JP" altLang="en-US" sz="20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0.82267</cdr:x>
      <cdr:y>0.07195</cdr:y>
    </cdr:from>
    <cdr:to>
      <cdr:x>1</cdr:x>
      <cdr:y>0.2746</cdr:y>
    </cdr:to>
    <cdr:sp macro="" textlink="">
      <cdr:nvSpPr>
        <cdr:cNvPr id="2" name="テキスト ボックス 1"/>
        <cdr:cNvSpPr txBox="1"/>
      </cdr:nvSpPr>
      <cdr:spPr>
        <a:xfrm xmlns:a="http://schemas.openxmlformats.org/drawingml/2006/main">
          <a:off x="2687725" y="155564"/>
          <a:ext cx="579350" cy="4381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ja-JP" altLang="en-US" sz="1100" dirty="0"/>
        </a:p>
      </cdr:txBody>
    </cdr:sp>
  </cdr:relSizeAnchor>
  <cdr:relSizeAnchor xmlns:cdr="http://schemas.openxmlformats.org/drawingml/2006/chartDrawing">
    <cdr:from>
      <cdr:x>0.1743</cdr:x>
      <cdr:y>0.90441</cdr:y>
    </cdr:from>
    <cdr:to>
      <cdr:x>0.27234</cdr:x>
      <cdr:y>1</cdr:y>
    </cdr:to>
    <cdr:sp macro="" textlink="">
      <cdr:nvSpPr>
        <cdr:cNvPr id="3" name="テキスト ボックス 2"/>
        <cdr:cNvSpPr txBox="1"/>
      </cdr:nvSpPr>
      <cdr:spPr>
        <a:xfrm xmlns:a="http://schemas.openxmlformats.org/drawingml/2006/main">
          <a:off x="1593778" y="4321712"/>
          <a:ext cx="896501" cy="4567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ja-JP" altLang="en-US" sz="2000" dirty="0" smtClean="0"/>
            <a:t>全く思わない</a:t>
          </a:r>
          <a:endParaRPr lang="en-US" altLang="ja-JP" sz="2000" dirty="0" smtClean="0"/>
        </a:p>
      </cdr:txBody>
    </cdr:sp>
  </cdr:relSizeAnchor>
  <cdr:relSizeAnchor xmlns:cdr="http://schemas.openxmlformats.org/drawingml/2006/chartDrawing">
    <cdr:from>
      <cdr:x>0.42621</cdr:x>
      <cdr:y>0.9018</cdr:y>
    </cdr:from>
    <cdr:to>
      <cdr:x>0.52426</cdr:x>
      <cdr:y>1</cdr:y>
    </cdr:to>
    <cdr:sp macro="" textlink="">
      <cdr:nvSpPr>
        <cdr:cNvPr id="4" name="テキスト ボックス 3"/>
        <cdr:cNvSpPr txBox="1"/>
      </cdr:nvSpPr>
      <cdr:spPr>
        <a:xfrm xmlns:a="http://schemas.openxmlformats.org/drawingml/2006/main">
          <a:off x="3897289" y="4309260"/>
          <a:ext cx="896501" cy="4692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US" altLang="ja-JP" sz="2000" dirty="0" smtClean="0"/>
            <a:t>←———→</a:t>
          </a:r>
          <a:endParaRPr lang="ja-JP" altLang="en-US" sz="2000" dirty="0"/>
        </a:p>
      </cdr:txBody>
    </cdr:sp>
  </cdr:relSizeAnchor>
  <cdr:relSizeAnchor xmlns:cdr="http://schemas.openxmlformats.org/drawingml/2006/chartDrawing">
    <cdr:from>
      <cdr:x>0.68085</cdr:x>
      <cdr:y>0.90441</cdr:y>
    </cdr:from>
    <cdr:to>
      <cdr:x>0.78026</cdr:x>
      <cdr:y>1</cdr:y>
    </cdr:to>
    <cdr:sp macro="" textlink="">
      <cdr:nvSpPr>
        <cdr:cNvPr id="5" name="テキスト ボックス 4"/>
        <cdr:cNvSpPr txBox="1"/>
      </cdr:nvSpPr>
      <cdr:spPr>
        <a:xfrm xmlns:a="http://schemas.openxmlformats.org/drawingml/2006/main">
          <a:off x="6225701" y="4321712"/>
          <a:ext cx="908953" cy="4567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ja-JP" altLang="en-US" sz="2000" dirty="0" smtClean="0"/>
            <a:t>とてもそう思う</a:t>
          </a:r>
          <a:endParaRPr lang="ja-JP" altLang="en-US" sz="20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0.57808</cdr:x>
      <cdr:y>0.66667</cdr:y>
    </cdr:from>
    <cdr:to>
      <cdr:x>0.77521</cdr:x>
      <cdr:y>1</cdr:y>
    </cdr:to>
    <cdr:sp macro="" textlink="">
      <cdr:nvSpPr>
        <cdr:cNvPr id="2" name="テキスト ボックス 1"/>
        <cdr:cNvSpPr txBox="1"/>
      </cdr:nvSpPr>
      <cdr:spPr>
        <a:xfrm xmlns:a="http://schemas.openxmlformats.org/drawingml/2006/main">
          <a:off x="2681525" y="19536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ja-JP" altLang="en-US" sz="11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0.80206</cdr:x>
      <cdr:y>0.31189</cdr:y>
    </cdr:from>
    <cdr:to>
      <cdr:x>1</cdr:x>
      <cdr:y>0.64522</cdr:y>
    </cdr:to>
    <cdr:sp macro="" textlink="">
      <cdr:nvSpPr>
        <cdr:cNvPr id="2" name="テキスト ボックス 1"/>
        <cdr:cNvSpPr txBox="1"/>
      </cdr:nvSpPr>
      <cdr:spPr>
        <a:xfrm xmlns:a="http://schemas.openxmlformats.org/drawingml/2006/main">
          <a:off x="4159250" y="85556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ja-JP" alt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E1AD5-76C5-E644-9311-BA79D70972A1}" type="datetime1">
              <a:rPr kumimoji="1" lang="ja-JP" altLang="en-US" smtClean="0"/>
              <a:pPr/>
              <a:t>2014/06/27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FA2262-CE69-B340-BE59-80E463B8077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84156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9E5BB-A02B-D742-A66F-929BA7D308D5}" type="datetime1">
              <a:rPr kumimoji="1" lang="ja-JP" altLang="en-US" smtClean="0"/>
              <a:pPr/>
              <a:t>2014/06/27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F8ED04-D09E-C047-B167-8098FCC84A4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59709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E9788-37CE-5343-A3A9-6163F17EDD17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5550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E9788-37CE-5343-A3A9-6163F17EDD17}" type="slidenum">
              <a:rPr kumimoji="1" lang="ja-JP" altLang="en-US" smtClean="0"/>
              <a:pPr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86928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「ある」と答えた人の中でも、ほとんどの人は</a:t>
            </a:r>
            <a:r>
              <a:rPr kumimoji="1" lang="en-US" altLang="ja-JP" dirty="0" smtClean="0"/>
              <a:t>1</a:t>
            </a:r>
            <a:r>
              <a:rPr kumimoji="1" lang="ja-JP" altLang="en-US" dirty="0" smtClean="0"/>
              <a:t>回から</a:t>
            </a:r>
            <a:r>
              <a:rPr kumimoji="1" lang="en-US" altLang="ja-JP" dirty="0" smtClean="0"/>
              <a:t>3</a:t>
            </a:r>
            <a:r>
              <a:rPr kumimoji="1" lang="ja-JP" altLang="en-US" dirty="0" smtClean="0"/>
              <a:t>回程度であった。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E9788-37CE-5343-A3A9-6163F17EDD17}" type="slidenum">
              <a:rPr kumimoji="1" lang="ja-JP" altLang="en-US" smtClean="0"/>
              <a:pPr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10132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37242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5173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35670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42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43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44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46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47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48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49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50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ちゃん数字</a:t>
            </a:r>
            <a:endParaRPr kumimoji="1" lang="en-US" altLang="ja-JP" dirty="0" smtClean="0"/>
          </a:p>
          <a:p>
            <a:r>
              <a:rPr kumimoji="1" lang="ja-JP" altLang="en-US" dirty="0" smtClean="0"/>
              <a:t>これから取り締まりや注意喚起していく必要性が明確になった。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52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53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54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55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56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57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58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59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60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ED04-D09E-C047-B167-8098FCC84A49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957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▷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5103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▷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6625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▷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6017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▷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7039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▷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9121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▷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672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▷</a:t>
            </a:r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8033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▷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6416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▷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835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▷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5642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▷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144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smtClean="0"/>
              <a:t>▷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FA3B1-DA47-2C41-A06C-B8EBD76EFAD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3750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diagramData" Target="../diagrams/data1.xml"/><Relationship Id="rId5" Type="http://schemas.openxmlformats.org/officeDocument/2006/relationships/diagramLayout" Target="../diagrams/layout1.xml"/><Relationship Id="rId6" Type="http://schemas.openxmlformats.org/officeDocument/2006/relationships/diagramQuickStyle" Target="../diagrams/quickStyle1.xml"/><Relationship Id="rId7" Type="http://schemas.openxmlformats.org/officeDocument/2006/relationships/diagramColors" Target="../diagrams/colors1.xml"/><Relationship Id="rId8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6.jpeg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Relationship Id="rId3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5.xml"/><Relationship Id="rId3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6.xml"/><Relationship Id="rId3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8.xml"/><Relationship Id="rId3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9.xml"/><Relationship Id="rId3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10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0.jpe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chart" Target="../charts/chart11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chart" Target="../charts/chart12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chart" Target="../charts/chart13.xml"/><Relationship Id="rId5" Type="http://schemas.openxmlformats.org/officeDocument/2006/relationships/chart" Target="../charts/chart14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chart" Target="../charts/chart15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chart" Target="../charts/chart16.xml"/><Relationship Id="rId5" Type="http://schemas.openxmlformats.org/officeDocument/2006/relationships/chart" Target="../charts/chart17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2.jpe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38.png"/><Relationship Id="rId5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43.xml"/><Relationship Id="rId5" Type="http://schemas.openxmlformats.org/officeDocument/2006/relationships/image" Target="../media/image3.png"/><Relationship Id="rId6" Type="http://schemas.openxmlformats.org/officeDocument/2006/relationships/image" Target="../media/image40.png"/><Relationship Id="rId7" Type="http://schemas.openxmlformats.org/officeDocument/2006/relationships/image" Target="../media/image38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hyperlink" Target="http://www.hakuhodo.co.jp/uploads/2014/04/20140411.pdf" TargetMode="External"/><Relationship Id="rId5" Type="http://schemas.openxmlformats.org/officeDocument/2006/relationships/hyperlink" Target="https://www.youtube.com/watch?v=N5SWgWI8Cag&amp;feature=youtu.be(%E6%9C%80%E7%B5%82%E9%96%B2%E8%A6%A7%E6%97%A5:2014/05/15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0.png"/><Relationship Id="rId5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3340778" y="299584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pic>
        <p:nvPicPr>
          <p:cNvPr id="11" name="図 10" descr="wK50.jpg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7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39550" y="3995678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 smtClean="0">
                <a:solidFill>
                  <a:schemeClr val="bg1"/>
                </a:solidFill>
              </a:rPr>
              <a:t>考えてみてくださいよ。</a:t>
            </a:r>
            <a:endParaRPr kumimoji="1" lang="en-US" altLang="ja-JP" sz="6000" dirty="0" smtClean="0">
              <a:solidFill>
                <a:schemeClr val="bg1"/>
              </a:solidFill>
            </a:endParaRPr>
          </a:p>
          <a:p>
            <a:r>
              <a:rPr kumimoji="1" lang="ja-JP" altLang="en-US" sz="6000" dirty="0" smtClean="0">
                <a:solidFill>
                  <a:schemeClr val="bg1"/>
                </a:solidFill>
              </a:rPr>
              <a:t>ブラジルの選手</a:t>
            </a:r>
            <a:r>
              <a:rPr lang="ja-JP" altLang="en-US" sz="6000" dirty="0" smtClean="0">
                <a:solidFill>
                  <a:schemeClr val="bg1"/>
                </a:solidFill>
              </a:rPr>
              <a:t>、</a:t>
            </a:r>
            <a:endParaRPr lang="en-US" altLang="ja-JP" sz="6000" dirty="0" smtClean="0">
              <a:solidFill>
                <a:schemeClr val="bg1"/>
              </a:solidFill>
            </a:endParaRPr>
          </a:p>
          <a:p>
            <a:r>
              <a:rPr kumimoji="1" lang="ja-JP" altLang="en-US" sz="6000" dirty="0" smtClean="0">
                <a:solidFill>
                  <a:schemeClr val="bg1"/>
                </a:solidFill>
              </a:rPr>
              <a:t>歩きスマホしないでしょ？</a:t>
            </a:r>
            <a:endParaRPr kumimoji="1" lang="ja-JP" altLang="en-US" sz="6000" dirty="0">
              <a:solidFill>
                <a:schemeClr val="bg1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39550" y="19379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社会的ジレンマ班</a:t>
            </a:r>
            <a:endParaRPr kumimoji="1" lang="ja-JP" altLang="en-US" sz="2400" dirty="0">
              <a:solidFill>
                <a:schemeClr val="accent1">
                  <a:lumMod val="40000"/>
                  <a:lumOff val="6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39550" y="724489"/>
            <a:ext cx="154521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遠藤</a:t>
            </a:r>
            <a:r>
              <a:rPr kumimoji="1" lang="en-US" altLang="ja-JP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kumimoji="1"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茉弥</a:t>
            </a:r>
            <a:endParaRPr kumimoji="1" lang="en-US" altLang="ja-JP" sz="2000" dirty="0" smtClean="0">
              <a:solidFill>
                <a:schemeClr val="accent1">
                  <a:lumMod val="40000"/>
                  <a:lumOff val="60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r>
              <a:rPr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大野</a:t>
            </a:r>
            <a:r>
              <a:rPr lang="en-US" altLang="ja-JP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銀河</a:t>
            </a:r>
            <a:endParaRPr lang="en-US" altLang="ja-JP" sz="2000" dirty="0" smtClean="0">
              <a:solidFill>
                <a:schemeClr val="accent1">
                  <a:lumMod val="40000"/>
                  <a:lumOff val="60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r>
              <a:rPr kumimoji="1"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佐々木</a:t>
            </a:r>
            <a:r>
              <a:rPr kumimoji="1" lang="en-US" altLang="ja-JP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kumimoji="1"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洋典</a:t>
            </a:r>
            <a:endParaRPr kumimoji="1" lang="en-US" altLang="ja-JP" sz="2000" dirty="0" smtClean="0">
              <a:solidFill>
                <a:schemeClr val="accent1">
                  <a:lumMod val="40000"/>
                  <a:lumOff val="60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r>
              <a:rPr kumimoji="1"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武若</a:t>
            </a:r>
            <a:r>
              <a:rPr kumimoji="1" lang="en-US" altLang="ja-JP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kumimoji="1"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苑子</a:t>
            </a:r>
            <a:endParaRPr kumimoji="1" lang="en-US" altLang="ja-JP" sz="2000" dirty="0" smtClean="0">
              <a:solidFill>
                <a:schemeClr val="accent1">
                  <a:lumMod val="40000"/>
                  <a:lumOff val="60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r>
              <a:rPr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田中</a:t>
            </a:r>
            <a:r>
              <a:rPr lang="en-US" altLang="ja-JP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敬済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39550" y="2500659"/>
            <a:ext cx="27544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担当教員</a:t>
            </a:r>
            <a:r>
              <a:rPr kumimoji="1" lang="en-US" altLang="ja-JP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kumimoji="1"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：</a:t>
            </a:r>
            <a:r>
              <a:rPr kumimoji="1" lang="en-US" altLang="ja-JP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kumimoji="1"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谷口</a:t>
            </a:r>
            <a:r>
              <a:rPr kumimoji="1" lang="en-US" altLang="ja-JP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kumimoji="1"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綾子</a:t>
            </a:r>
            <a:endParaRPr kumimoji="1" lang="en-US" altLang="ja-JP" sz="2000" dirty="0" smtClean="0">
              <a:solidFill>
                <a:schemeClr val="accent1">
                  <a:lumMod val="40000"/>
                  <a:lumOff val="60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r>
              <a:rPr lang="en-US" altLang="ja-JP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TA : </a:t>
            </a:r>
            <a:r>
              <a:rPr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佐藤</a:t>
            </a:r>
            <a:r>
              <a:rPr lang="en-US" altLang="ja-JP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良太</a:t>
            </a:r>
            <a:endParaRPr kumimoji="1" lang="ja-JP" altLang="en-US" sz="2000" dirty="0">
              <a:solidFill>
                <a:schemeClr val="accent1">
                  <a:lumMod val="40000"/>
                  <a:lumOff val="6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684765" y="724489"/>
            <a:ext cx="15452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田邉</a:t>
            </a:r>
            <a:r>
              <a:rPr lang="en-US" altLang="ja-JP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淳一郎</a:t>
            </a:r>
            <a:endParaRPr lang="en-US" altLang="ja-JP" sz="2000" dirty="0" smtClean="0">
              <a:solidFill>
                <a:schemeClr val="accent1">
                  <a:lumMod val="40000"/>
                  <a:lumOff val="60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r>
              <a:rPr lang="ja-JP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豊川</a:t>
            </a:r>
            <a:r>
              <a:rPr lang="en-US" altLang="ja-JP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lang="ja-JP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季絵</a:t>
            </a:r>
            <a:endParaRPr lang="en-US" altLang="ja-JP" sz="2000" dirty="0">
              <a:solidFill>
                <a:schemeClr val="accent1">
                  <a:lumMod val="40000"/>
                  <a:lumOff val="60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r>
              <a:rPr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永村</a:t>
            </a:r>
            <a:r>
              <a:rPr lang="en-US" altLang="ja-JP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葉</a:t>
            </a:r>
            <a:r>
              <a:rPr lang="ja-JP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菜</a:t>
            </a:r>
            <a:endParaRPr lang="en-US" altLang="ja-JP" sz="2000" dirty="0">
              <a:solidFill>
                <a:schemeClr val="accent1">
                  <a:lumMod val="40000"/>
                  <a:lumOff val="60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r>
              <a:rPr lang="ja-JP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宮島</a:t>
            </a:r>
            <a:r>
              <a:rPr lang="en-US" altLang="ja-JP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lang="ja-JP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メイリオ"/>
                <a:ea typeface="メイリオ"/>
                <a:cs typeface="メイリオ"/>
              </a:rPr>
              <a:t>渉</a:t>
            </a:r>
            <a:endParaRPr lang="en-US" altLang="ja-JP" sz="2000" dirty="0">
              <a:solidFill>
                <a:schemeClr val="accent1">
                  <a:lumMod val="40000"/>
                  <a:lumOff val="6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95710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latin typeface="+mn-ea"/>
              </a:rPr>
              <a:t>研究目的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1575286" y="1692716"/>
            <a:ext cx="5988269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ja-JP" altLang="en-US" sz="3200" dirty="0" smtClean="0">
                <a:latin typeface="+mj-ea"/>
                <a:ea typeface="+mj-ea"/>
                <a:cs typeface="メイリオ"/>
              </a:rPr>
              <a:t>筑波大生に</a:t>
            </a:r>
            <a:r>
              <a:rPr lang="ja-JP" altLang="en-US" sz="3200" dirty="0" smtClean="0">
                <a:solidFill>
                  <a:srgbClr val="000000"/>
                </a:solidFill>
                <a:latin typeface="+mj-ea"/>
                <a:ea typeface="+mj-ea"/>
                <a:cs typeface="メイリオ"/>
              </a:rPr>
              <a:t>歩きスマホに対する</a:t>
            </a:r>
            <a:endParaRPr lang="en-US" altLang="ja-JP" sz="3200" dirty="0" smtClean="0">
              <a:solidFill>
                <a:srgbClr val="000000"/>
              </a:solidFill>
              <a:latin typeface="+mj-ea"/>
              <a:ea typeface="+mj-ea"/>
              <a:cs typeface="メイリオ"/>
            </a:endParaRPr>
          </a:p>
          <a:p>
            <a:pPr algn="just"/>
            <a:r>
              <a:rPr lang="ja-JP" altLang="en-US" sz="44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メイリオ"/>
              </a:rPr>
              <a:t>危険意識を持たせる</a:t>
            </a:r>
            <a:r>
              <a:rPr lang="en-US" altLang="ja-JP" sz="44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メイリオ"/>
              </a:rPr>
              <a:t>!!!!!</a:t>
            </a: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328616" y="5581218"/>
            <a:ext cx="8512266" cy="584776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/>
                </a:solidFill>
              </a:rPr>
              <a:t>２つの心理的方略により啓発効果を検証していく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8616" y="3746787"/>
            <a:ext cx="84980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800" dirty="0" smtClean="0"/>
              <a:t>①</a:t>
            </a:r>
            <a:r>
              <a:rPr kumimoji="1" lang="ja-JP" altLang="en-US" sz="2800" dirty="0" smtClean="0"/>
              <a:t>コミュニケーション</a:t>
            </a:r>
            <a:endParaRPr kumimoji="1" lang="en-US" altLang="ja-JP" sz="2800" dirty="0" smtClean="0"/>
          </a:p>
          <a:p>
            <a:r>
              <a:rPr kumimoji="1" lang="ja-JP" altLang="en-US" sz="2800" dirty="0" smtClean="0"/>
              <a:t>（リーフレット、プレゼンテーション、行動プラン要請法）</a:t>
            </a:r>
            <a:endParaRPr kumimoji="1" lang="ja-JP" altLang="en-US" sz="28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921883" y="4817042"/>
            <a:ext cx="2902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②</a:t>
            </a:r>
            <a:r>
              <a:rPr kumimoji="1" lang="ja-JP" altLang="en-US" sz="2800" dirty="0" smtClean="0"/>
              <a:t>パフォーマンス</a:t>
            </a:r>
            <a:endParaRPr kumimoji="1" lang="ja-JP" altLang="en-US" sz="28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275667" y="3054484"/>
            <a:ext cx="59503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▼</a:t>
            </a:r>
            <a:endParaRPr kumimoji="1" lang="ja-JP" alt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2" name="直線コネクタ 11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94551" y="6393065"/>
            <a:ext cx="2245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　</a:t>
            </a:r>
            <a:r>
              <a:rPr kumimoji="1"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調査の背景と目的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7316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 animBg="1"/>
      <p:bldP spid="7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実習の流れ</a:t>
            </a:r>
            <a:endParaRPr kumimoji="1" lang="ja-JP" altLang="en-US" sz="3600" dirty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図表 11"/>
          <p:cNvGraphicFramePr/>
          <p:nvPr>
            <p:extLst>
              <p:ext uri="{D42A27DB-BD31-4B8C-83A1-F6EECF244321}">
                <p14:modId xmlns:p14="http://schemas.microsoft.com/office/powerpoint/2010/main" val="996612760"/>
              </p:ext>
            </p:extLst>
          </p:nvPr>
        </p:nvGraphicFramePr>
        <p:xfrm>
          <a:off x="618485" y="1076848"/>
          <a:ext cx="8031449" cy="5163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8" name="直線コネクタ 7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>
          <a:xfrm>
            <a:off x="294551" y="6393065"/>
            <a:ext cx="2245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　</a:t>
            </a:r>
            <a:r>
              <a:rPr kumimoji="1"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調査の背景と目的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9708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soccer090811_2_01.jpg"/>
          <p:cNvPicPr>
            <a:picLocks noChangeAspect="1"/>
          </p:cNvPicPr>
          <p:nvPr/>
        </p:nvPicPr>
        <p:blipFill rotWithShape="1">
          <a:blip r:embed="rId2" cstate="print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3978" y="0"/>
            <a:ext cx="3000022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986669" y="1289788"/>
            <a:ext cx="337143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調査の背景と目的</a:t>
            </a:r>
            <a:endParaRPr kumimoji="1" lang="en-US" altLang="ja-JP" sz="32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39983" y="1874564"/>
            <a:ext cx="10054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accent6"/>
                </a:solidFill>
              </a:rPr>
              <a:t>仮説</a:t>
            </a:r>
            <a:endParaRPr kumimoji="1" lang="ja-JP" altLang="en-US" sz="3200" dirty="0">
              <a:solidFill>
                <a:schemeClr val="accent6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31783" y="2459340"/>
            <a:ext cx="182614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調査概要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13326" y="3624671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仮説検証</a:t>
            </a:r>
            <a:r>
              <a:rPr lang="en-US" altLang="ja-JP" sz="2400" dirty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>
                <a:solidFill>
                  <a:schemeClr val="bg1">
                    <a:lumMod val="75000"/>
                  </a:schemeClr>
                </a:solidFill>
              </a:rPr>
              <a:t>コミュニケーション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39983" y="5420749"/>
            <a:ext cx="439735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考察と今後の活動・提案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039983" y="3039895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基本集計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kumimoji="1"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コミュニケーション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9" name="直線コネクタ 8"/>
          <p:cNvCxnSpPr/>
          <p:nvPr/>
        </p:nvCxnSpPr>
        <p:spPr>
          <a:xfrm>
            <a:off x="328616" y="971118"/>
            <a:ext cx="54992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図 20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1013326" y="15834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/>
              <a:t>目次</a:t>
            </a:r>
            <a:endParaRPr kumimoji="1" lang="ja-JP" altLang="en-US" sz="3600" dirty="0"/>
          </a:p>
        </p:txBody>
      </p:sp>
      <p:cxnSp>
        <p:nvCxnSpPr>
          <p:cNvPr id="24" name="直線コネクタ 23"/>
          <p:cNvCxnSpPr/>
          <p:nvPr/>
        </p:nvCxnSpPr>
        <p:spPr>
          <a:xfrm>
            <a:off x="328616" y="6359412"/>
            <a:ext cx="54992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442937" y="1192582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１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1017981" y="4209447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基本集計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パフォーマンス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1039983" y="4835973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仮説検証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パフォーマンス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442937" y="1745292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accent6"/>
                </a:solidFill>
              </a:rPr>
              <a:t>２</a:t>
            </a:r>
            <a:endParaRPr kumimoji="1" lang="ja-JP" altLang="en-US" sz="4400" dirty="0">
              <a:solidFill>
                <a:schemeClr val="accent6"/>
              </a:solidFill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442937" y="2341460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３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442937" y="292980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４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442937" y="3506107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５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442937" y="4076234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６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442937" y="4674538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７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442937" y="528753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８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0862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仮説</a:t>
            </a:r>
            <a:endParaRPr lang="en-US" altLang="ja-JP" sz="3600" dirty="0" smtClean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コンテンツ プレースホルダー 10"/>
          <p:cNvSpPr txBox="1">
            <a:spLocks/>
          </p:cNvSpPr>
          <p:nvPr/>
        </p:nvSpPr>
        <p:spPr>
          <a:xfrm>
            <a:off x="1264806" y="3746340"/>
            <a:ext cx="7992138" cy="88006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/>
              <a:buNone/>
            </a:pPr>
            <a:r>
              <a:rPr lang="ja-JP" altLang="en-US" sz="2800" dirty="0" smtClean="0">
                <a:solidFill>
                  <a:schemeClr val="accent6"/>
                </a:solidFill>
                <a:latin typeface="+mn-ea"/>
                <a:cs typeface="メイリオ"/>
              </a:rPr>
              <a:t>コミュニケーション</a:t>
            </a:r>
            <a:r>
              <a:rPr lang="ja-JP" altLang="en-US" sz="2800" dirty="0" smtClean="0">
                <a:latin typeface="+mn-ea"/>
                <a:cs typeface="メイリオ"/>
              </a:rPr>
              <a:t>によって、</a:t>
            </a:r>
            <a:endParaRPr lang="en-US" altLang="ja-JP" sz="2800" dirty="0">
              <a:latin typeface="+mn-ea"/>
              <a:cs typeface="メイリオ"/>
            </a:endParaRPr>
          </a:p>
          <a:p>
            <a:pPr marL="0" indent="0" algn="just">
              <a:buFont typeface="Arial"/>
              <a:buNone/>
            </a:pPr>
            <a:r>
              <a:rPr lang="ja-JP" altLang="en-US" sz="2800" dirty="0" smtClean="0">
                <a:latin typeface="+mn-ea"/>
                <a:cs typeface="メイリオ"/>
              </a:rPr>
              <a:t>歩きスマホをする人の</a:t>
            </a:r>
            <a:r>
              <a:rPr lang="ja-JP" altLang="en-US" sz="2800" dirty="0" smtClean="0">
                <a:solidFill>
                  <a:srgbClr val="F79646"/>
                </a:solidFill>
                <a:latin typeface="+mn-ea"/>
                <a:cs typeface="メイリオ"/>
              </a:rPr>
              <a:t>意識を変える</a:t>
            </a:r>
            <a:r>
              <a:rPr lang="ja-JP" altLang="en-US" sz="2800" dirty="0" smtClean="0">
                <a:latin typeface="+mn-ea"/>
                <a:cs typeface="メイリオ"/>
              </a:rPr>
              <a:t>ことができる </a:t>
            </a:r>
          </a:p>
          <a:p>
            <a:pPr marL="0" indent="0" algn="just">
              <a:buFont typeface="Arial"/>
              <a:buNone/>
            </a:pPr>
            <a:endParaRPr lang="ja-JP" altLang="en-US" sz="2800" dirty="0">
              <a:latin typeface="+mn-ea"/>
              <a:cs typeface="メイリオ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264806" y="1202011"/>
            <a:ext cx="79921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ja-JP" altLang="en-US" sz="2800" dirty="0" smtClean="0">
                <a:latin typeface="+mn-ea"/>
                <a:cs typeface="メイリオ"/>
              </a:rPr>
              <a:t>歩き</a:t>
            </a:r>
            <a:r>
              <a:rPr lang="ja-JP" altLang="en-US" sz="2800" dirty="0">
                <a:latin typeface="+mn-ea"/>
                <a:cs typeface="メイリオ"/>
              </a:rPr>
              <a:t>スマホをする人は</a:t>
            </a:r>
            <a:r>
              <a:rPr lang="ja-JP" altLang="en-US" sz="2800" dirty="0">
                <a:solidFill>
                  <a:schemeClr val="accent2"/>
                </a:solidFill>
                <a:latin typeface="+mn-ea"/>
                <a:cs typeface="メイリオ"/>
              </a:rPr>
              <a:t>利用目的</a:t>
            </a:r>
            <a:r>
              <a:rPr lang="ja-JP" altLang="en-US" sz="2800" dirty="0">
                <a:latin typeface="+mn-ea"/>
                <a:cs typeface="メイリオ"/>
              </a:rPr>
              <a:t>や</a:t>
            </a:r>
            <a:r>
              <a:rPr lang="ja-JP" altLang="en-US" sz="2800" dirty="0">
                <a:solidFill>
                  <a:srgbClr val="C0504D"/>
                </a:solidFill>
                <a:latin typeface="+mn-ea"/>
                <a:cs typeface="メイリオ"/>
              </a:rPr>
              <a:t>心理的要因</a:t>
            </a:r>
            <a:r>
              <a:rPr lang="ja-JP" altLang="en-US" sz="2800" dirty="0" smtClean="0">
                <a:latin typeface="+mn-ea"/>
                <a:cs typeface="メイリオ"/>
              </a:rPr>
              <a:t>など</a:t>
            </a:r>
            <a:endParaRPr lang="en-US" altLang="ja-JP" sz="2800" dirty="0" smtClean="0">
              <a:latin typeface="+mn-ea"/>
              <a:cs typeface="メイリオ"/>
            </a:endParaRPr>
          </a:p>
          <a:p>
            <a:pPr algn="just"/>
            <a:r>
              <a:rPr lang="ja-JP" altLang="en-US" sz="2800" dirty="0" smtClean="0">
                <a:latin typeface="+mn-ea"/>
                <a:cs typeface="メイリオ"/>
              </a:rPr>
              <a:t>に</a:t>
            </a:r>
            <a:r>
              <a:rPr lang="ja-JP" altLang="en-US" sz="2800" dirty="0">
                <a:latin typeface="+mn-ea"/>
                <a:cs typeface="メイリオ"/>
              </a:rPr>
              <a:t>よって分類することができる</a:t>
            </a:r>
            <a:endParaRPr lang="en-US" altLang="ja-JP" sz="2800" dirty="0">
              <a:latin typeface="+mn-ea"/>
              <a:cs typeface="メイリオ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335477" y="2468116"/>
            <a:ext cx="79921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ja-JP" altLang="en-US" sz="2800" dirty="0" smtClean="0">
                <a:latin typeface="+mn-ea"/>
                <a:cs typeface="メイリオ"/>
              </a:rPr>
              <a:t>歩きスマホ</a:t>
            </a:r>
            <a:r>
              <a:rPr lang="ja-JP" altLang="en-US" sz="2800" dirty="0">
                <a:latin typeface="+mn-ea"/>
                <a:cs typeface="メイリオ"/>
              </a:rPr>
              <a:t>をする人は、しない人に</a:t>
            </a:r>
            <a:r>
              <a:rPr lang="ja-JP" altLang="en-US" sz="2800" dirty="0" smtClean="0">
                <a:latin typeface="+mn-ea"/>
                <a:cs typeface="メイリオ"/>
              </a:rPr>
              <a:t>比べて</a:t>
            </a:r>
            <a:endParaRPr lang="en-US" altLang="ja-JP" sz="2800" dirty="0" smtClean="0">
              <a:latin typeface="+mn-ea"/>
              <a:cs typeface="メイリオ"/>
            </a:endParaRPr>
          </a:p>
          <a:p>
            <a:pPr algn="just"/>
            <a:r>
              <a:rPr lang="ja-JP" altLang="en-US" sz="2800" dirty="0" smtClean="0">
                <a:solidFill>
                  <a:schemeClr val="accent1"/>
                </a:solidFill>
                <a:latin typeface="+mn-ea"/>
                <a:cs typeface="メイリオ"/>
              </a:rPr>
              <a:t>危機意識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  <a:cs typeface="メイリオ"/>
              </a:rPr>
              <a:t>が低い</a:t>
            </a:r>
            <a:endParaRPr lang="en-US" altLang="ja-JP" sz="2800" dirty="0">
              <a:solidFill>
                <a:schemeClr val="accent1"/>
              </a:solidFill>
              <a:latin typeface="+mn-ea"/>
              <a:cs typeface="メイリオ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28616" y="889249"/>
            <a:ext cx="10262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600" dirty="0" smtClean="0">
                <a:solidFill>
                  <a:schemeClr val="accent2"/>
                </a:solidFill>
              </a:rPr>
              <a:t>１</a:t>
            </a:r>
            <a:endParaRPr kumimoji="1" lang="ja-JP" altLang="en-US" sz="9600" dirty="0">
              <a:solidFill>
                <a:schemeClr val="accent2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328616" y="2163882"/>
            <a:ext cx="10262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600" dirty="0" smtClean="0">
                <a:solidFill>
                  <a:schemeClr val="accent1"/>
                </a:solidFill>
              </a:rPr>
              <a:t>２</a:t>
            </a:r>
            <a:endParaRPr kumimoji="1" lang="ja-JP" altLang="en-US" sz="9600" dirty="0">
              <a:solidFill>
                <a:schemeClr val="accent1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28616" y="3472886"/>
            <a:ext cx="10262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9600" dirty="0" smtClean="0">
                <a:solidFill>
                  <a:schemeClr val="accent6"/>
                </a:solidFill>
              </a:rPr>
              <a:t>３</a:t>
            </a:r>
            <a:endParaRPr kumimoji="1" lang="ja-JP" altLang="en-US" sz="9600" dirty="0">
              <a:solidFill>
                <a:schemeClr val="accent6"/>
              </a:solidFill>
            </a:endParaRPr>
          </a:p>
        </p:txBody>
      </p:sp>
      <p:cxnSp>
        <p:nvCxnSpPr>
          <p:cNvPr id="15" name="直線コネクタ 14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94551" y="6393065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　仮説</a:t>
            </a:r>
            <a:endParaRPr kumimoji="1" lang="ja-JP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28616" y="4864336"/>
            <a:ext cx="10262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9600" dirty="0" smtClean="0">
                <a:solidFill>
                  <a:srgbClr val="9BBB59"/>
                </a:solidFill>
              </a:rPr>
              <a:t>４</a:t>
            </a:r>
            <a:endParaRPr kumimoji="1" lang="ja-JP" altLang="en-US" sz="9600" dirty="0">
              <a:solidFill>
                <a:srgbClr val="9BBB59"/>
              </a:solidFill>
            </a:endParaRPr>
          </a:p>
        </p:txBody>
      </p:sp>
      <p:sp>
        <p:nvSpPr>
          <p:cNvPr id="17" name="コンテンツ プレースホルダー 10"/>
          <p:cNvSpPr txBox="1">
            <a:spLocks/>
          </p:cNvSpPr>
          <p:nvPr/>
        </p:nvSpPr>
        <p:spPr>
          <a:xfrm>
            <a:off x="1335477" y="5202965"/>
            <a:ext cx="7992138" cy="88006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/>
              <a:buNone/>
            </a:pPr>
            <a:r>
              <a:rPr lang="ja-JP" altLang="en-US" sz="2800" dirty="0" smtClean="0">
                <a:solidFill>
                  <a:schemeClr val="accent3"/>
                </a:solidFill>
                <a:latin typeface="+mn-ea"/>
                <a:cs typeface="メイリオ"/>
              </a:rPr>
              <a:t>パフォーマンス</a:t>
            </a:r>
            <a:r>
              <a:rPr lang="ja-JP" altLang="en-US" sz="2800" dirty="0" smtClean="0">
                <a:latin typeface="+mn-ea"/>
                <a:cs typeface="メイリオ"/>
              </a:rPr>
              <a:t>によって、</a:t>
            </a:r>
            <a:endParaRPr lang="en-US" altLang="ja-JP" sz="2800" dirty="0" smtClean="0">
              <a:latin typeface="+mn-ea"/>
              <a:cs typeface="メイリオ"/>
            </a:endParaRPr>
          </a:p>
          <a:p>
            <a:pPr marL="0" indent="0" algn="just">
              <a:buFont typeface="Arial"/>
              <a:buNone/>
            </a:pPr>
            <a:r>
              <a:rPr lang="ja-JP" altLang="en-US" sz="2800" dirty="0" smtClean="0">
                <a:latin typeface="+mn-ea"/>
                <a:cs typeface="メイリオ"/>
              </a:rPr>
              <a:t>歩きスマホをする人の</a:t>
            </a:r>
            <a:r>
              <a:rPr lang="ja-JP" altLang="en-US" sz="2800" dirty="0" smtClean="0">
                <a:solidFill>
                  <a:srgbClr val="9BBB59"/>
                </a:solidFill>
                <a:latin typeface="+mn-ea"/>
                <a:cs typeface="メイリオ"/>
              </a:rPr>
              <a:t>意識を変える</a:t>
            </a:r>
            <a:r>
              <a:rPr lang="ja-JP" altLang="en-US" sz="2800" dirty="0" smtClean="0">
                <a:latin typeface="+mn-ea"/>
                <a:cs typeface="メイリオ"/>
              </a:rPr>
              <a:t>ことができる </a:t>
            </a:r>
          </a:p>
          <a:p>
            <a:pPr marL="0" indent="0" algn="just">
              <a:buFont typeface="Arial"/>
              <a:buNone/>
            </a:pPr>
            <a:endParaRPr lang="ja-JP" altLang="en-US" sz="2800" dirty="0">
              <a:latin typeface="+mn-ea"/>
              <a:cs typeface="メイリオ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2317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9" grpId="0"/>
      <p:bldP spid="11" grpId="0"/>
      <p:bldP spid="20" grpId="0"/>
      <p:bldP spid="22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soccer090811_2_01.jpg"/>
          <p:cNvPicPr>
            <a:picLocks noChangeAspect="1"/>
          </p:cNvPicPr>
          <p:nvPr/>
        </p:nvPicPr>
        <p:blipFill rotWithShape="1">
          <a:blip r:embed="rId2" cstate="print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3978" y="0"/>
            <a:ext cx="3000022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986669" y="1289788"/>
            <a:ext cx="337143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調査の背景と目的</a:t>
            </a:r>
            <a:endParaRPr kumimoji="1" lang="en-US" altLang="ja-JP" sz="32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39983" y="1874564"/>
            <a:ext cx="10054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31783" y="2459340"/>
            <a:ext cx="182614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accent3"/>
                </a:solidFill>
              </a:rPr>
              <a:t>調査概要</a:t>
            </a:r>
            <a:endParaRPr kumimoji="1" lang="ja-JP" altLang="en-US" sz="3200" dirty="0">
              <a:solidFill>
                <a:schemeClr val="accent3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13326" y="3624671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仮説検証</a:t>
            </a:r>
            <a:r>
              <a:rPr lang="en-US" altLang="ja-JP" sz="2400" dirty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>
                <a:solidFill>
                  <a:schemeClr val="bg1">
                    <a:lumMod val="75000"/>
                  </a:schemeClr>
                </a:solidFill>
              </a:rPr>
              <a:t>コミュニケーション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39983" y="5420749"/>
            <a:ext cx="439735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考察と今後の活動・提案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039983" y="3039895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基本集計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kumimoji="1"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コミュニケーション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9" name="直線コネクタ 8"/>
          <p:cNvCxnSpPr/>
          <p:nvPr/>
        </p:nvCxnSpPr>
        <p:spPr>
          <a:xfrm>
            <a:off x="328616" y="971118"/>
            <a:ext cx="54992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図 20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1013326" y="15834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/>
              <a:t>目次</a:t>
            </a:r>
            <a:endParaRPr kumimoji="1" lang="ja-JP" altLang="en-US" sz="3600" dirty="0"/>
          </a:p>
        </p:txBody>
      </p:sp>
      <p:cxnSp>
        <p:nvCxnSpPr>
          <p:cNvPr id="24" name="直線コネクタ 23"/>
          <p:cNvCxnSpPr/>
          <p:nvPr/>
        </p:nvCxnSpPr>
        <p:spPr>
          <a:xfrm>
            <a:off x="328616" y="6359412"/>
            <a:ext cx="54992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442937" y="1192582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１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1017981" y="4209447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基本集計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パフォーマンス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1039983" y="4835973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仮説検証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パフォーマンス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442937" y="1745292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２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442937" y="2341460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accent3"/>
                </a:solidFill>
              </a:rPr>
              <a:t>３</a:t>
            </a:r>
            <a:endParaRPr kumimoji="1" lang="ja-JP" altLang="en-US" sz="4400" dirty="0">
              <a:solidFill>
                <a:schemeClr val="accent3"/>
              </a:solidFill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442937" y="292980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４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442937" y="3506107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５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442937" y="4076234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６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442937" y="4674538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７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442937" y="528753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８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2737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線コネクタ 35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調査の流れ</a:t>
            </a:r>
            <a:r>
              <a:rPr lang="en-US" altLang="ja-JP" sz="3600" dirty="0" smtClean="0">
                <a:latin typeface="+mn-ea"/>
              </a:rPr>
              <a:t> </a:t>
            </a: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正方形/長方形 14"/>
          <p:cNvSpPr/>
          <p:nvPr/>
        </p:nvSpPr>
        <p:spPr>
          <a:xfrm>
            <a:off x="6001908" y="1074886"/>
            <a:ext cx="2535686" cy="51622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/>
        </p:nvSpPr>
        <p:spPr>
          <a:xfrm>
            <a:off x="3381556" y="1074885"/>
            <a:ext cx="2535686" cy="516222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altLang="ja-JP" sz="1100" dirty="0">
              <a:solidFill>
                <a:prstClr val="black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756807" y="1074885"/>
            <a:ext cx="2535686" cy="51622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フローチャート: 処理 17"/>
          <p:cNvSpPr/>
          <p:nvPr/>
        </p:nvSpPr>
        <p:spPr>
          <a:xfrm>
            <a:off x="945445" y="2014046"/>
            <a:ext cx="7464778" cy="379563"/>
          </a:xfrm>
          <a:prstGeom prst="flowChartProces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/>
              <a:t>事前</a:t>
            </a:r>
            <a:r>
              <a:rPr lang="ja-JP" altLang="en-US" sz="2400" dirty="0" smtClean="0"/>
              <a:t>アンケート</a:t>
            </a:r>
            <a:r>
              <a:rPr lang="ja-JP" altLang="en-US" sz="1100" dirty="0" smtClean="0">
                <a:solidFill>
                  <a:srgbClr val="000000"/>
                </a:solidFill>
              </a:rPr>
              <a:t>（社工</a:t>
            </a:r>
            <a:r>
              <a:rPr lang="en-US" altLang="ja-JP" sz="1100" dirty="0" smtClean="0">
                <a:solidFill>
                  <a:srgbClr val="000000"/>
                </a:solidFill>
              </a:rPr>
              <a:t>:2014/5/29</a:t>
            </a:r>
            <a:r>
              <a:rPr lang="ja-JP" altLang="en-US" sz="1100" dirty="0" smtClean="0">
                <a:solidFill>
                  <a:srgbClr val="000000"/>
                </a:solidFill>
              </a:rPr>
              <a:t>・比文</a:t>
            </a:r>
            <a:r>
              <a:rPr lang="en-US" altLang="ja-JP" sz="1100" dirty="0" smtClean="0">
                <a:solidFill>
                  <a:srgbClr val="000000"/>
                </a:solidFill>
              </a:rPr>
              <a:t>:2014/6/2</a:t>
            </a:r>
            <a:r>
              <a:rPr lang="ja-JP" altLang="en-US" sz="1100" dirty="0" smtClean="0">
                <a:solidFill>
                  <a:srgbClr val="000000"/>
                </a:solidFill>
              </a:rPr>
              <a:t>）</a:t>
            </a:r>
            <a:endParaRPr kumimoji="1" lang="ja-JP" altLang="en-US" sz="1100" dirty="0">
              <a:solidFill>
                <a:srgbClr val="000000"/>
              </a:solidFill>
            </a:endParaRPr>
          </a:p>
        </p:txBody>
      </p:sp>
      <p:sp>
        <p:nvSpPr>
          <p:cNvPr id="20" name="フローチャート: 処理 19"/>
          <p:cNvSpPr/>
          <p:nvPr/>
        </p:nvSpPr>
        <p:spPr>
          <a:xfrm>
            <a:off x="3605845" y="2583262"/>
            <a:ext cx="4804378" cy="865040"/>
          </a:xfrm>
          <a:prstGeom prst="flowChartProcess">
            <a:avLst/>
          </a:prstGeom>
          <a:solidFill>
            <a:srgbClr val="C05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リーフレット配布</a:t>
            </a:r>
            <a:endParaRPr kumimoji="1" lang="en-US" altLang="ja-JP" sz="2400" dirty="0" smtClean="0"/>
          </a:p>
          <a:p>
            <a:pPr algn="ctr"/>
            <a:r>
              <a:rPr lang="ja-JP" altLang="en-US" sz="2400" dirty="0" smtClean="0"/>
              <a:t>プレゼン</a:t>
            </a:r>
            <a:endParaRPr kumimoji="1" lang="en-US" altLang="ja-JP" sz="2400" dirty="0" smtClean="0"/>
          </a:p>
        </p:txBody>
      </p:sp>
      <p:sp>
        <p:nvSpPr>
          <p:cNvPr id="22" name="フローチャート: 処理 21"/>
          <p:cNvSpPr/>
          <p:nvPr/>
        </p:nvSpPr>
        <p:spPr>
          <a:xfrm>
            <a:off x="3591364" y="4264887"/>
            <a:ext cx="4804377" cy="457200"/>
          </a:xfrm>
          <a:prstGeom prst="flowChart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/>
              <a:t>直</a:t>
            </a:r>
            <a:r>
              <a:rPr kumimoji="1" lang="ja-JP" altLang="en-US" sz="2400" dirty="0" smtClean="0"/>
              <a:t>後アンケート</a:t>
            </a:r>
            <a:endParaRPr kumimoji="1" lang="ja-JP" altLang="en-US" sz="2400" dirty="0"/>
          </a:p>
        </p:txBody>
      </p:sp>
      <p:sp>
        <p:nvSpPr>
          <p:cNvPr id="23" name="フローチャート: 処理 22"/>
          <p:cNvSpPr/>
          <p:nvPr/>
        </p:nvSpPr>
        <p:spPr>
          <a:xfrm>
            <a:off x="945444" y="5663830"/>
            <a:ext cx="7464777" cy="465827"/>
          </a:xfrm>
          <a:prstGeom prst="flowChartProces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（一週間後）事後アンケート</a:t>
            </a:r>
            <a:r>
              <a:rPr lang="ja-JP" altLang="en-US" sz="1100" dirty="0">
                <a:solidFill>
                  <a:schemeClr val="tx1"/>
                </a:solidFill>
              </a:rPr>
              <a:t>（社工</a:t>
            </a:r>
            <a:r>
              <a:rPr lang="en-US" altLang="ja-JP" sz="1100" dirty="0">
                <a:solidFill>
                  <a:schemeClr val="tx1"/>
                </a:solidFill>
              </a:rPr>
              <a:t>:2014/6/5</a:t>
            </a:r>
            <a:r>
              <a:rPr lang="ja-JP" altLang="en-US" sz="1100" dirty="0">
                <a:solidFill>
                  <a:schemeClr val="tx1"/>
                </a:solidFill>
              </a:rPr>
              <a:t>・比文</a:t>
            </a:r>
            <a:r>
              <a:rPr lang="en-US" altLang="ja-JP" sz="1100" dirty="0">
                <a:solidFill>
                  <a:schemeClr val="tx1"/>
                </a:solidFill>
              </a:rPr>
              <a:t>:2014/6</a:t>
            </a:r>
            <a:r>
              <a:rPr lang="en-US" altLang="ja-JP" sz="1100" dirty="0" smtClean="0">
                <a:solidFill>
                  <a:schemeClr val="tx1"/>
                </a:solidFill>
              </a:rPr>
              <a:t>/10</a:t>
            </a:r>
            <a:r>
              <a:rPr lang="ja-JP" altLang="en-US" sz="1100" dirty="0" smtClean="0">
                <a:solidFill>
                  <a:schemeClr val="tx1"/>
                </a:solidFill>
              </a:rPr>
              <a:t>）</a:t>
            </a:r>
            <a:endParaRPr kumimoji="1" lang="en-US" altLang="ja-JP" sz="1100" dirty="0" smtClean="0"/>
          </a:p>
        </p:txBody>
      </p:sp>
      <p:sp>
        <p:nvSpPr>
          <p:cNvPr id="24" name="フローチャート : 代替処理 9"/>
          <p:cNvSpPr/>
          <p:nvPr/>
        </p:nvSpPr>
        <p:spPr>
          <a:xfrm>
            <a:off x="6080773" y="3642131"/>
            <a:ext cx="2314968" cy="422695"/>
          </a:xfrm>
          <a:prstGeom prst="flowChartAlternateProcess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行動プラン記入</a:t>
            </a:r>
            <a:endParaRPr kumimoji="1" lang="ja-JP" altLang="en-US" sz="2400" dirty="0"/>
          </a:p>
        </p:txBody>
      </p:sp>
      <p:cxnSp>
        <p:nvCxnSpPr>
          <p:cNvPr id="25" name="直線矢印コネクタ 24"/>
          <p:cNvCxnSpPr/>
          <p:nvPr/>
        </p:nvCxnSpPr>
        <p:spPr>
          <a:xfrm>
            <a:off x="4677833" y="2393609"/>
            <a:ext cx="1" cy="1896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/>
          <p:cNvCxnSpPr/>
          <p:nvPr/>
        </p:nvCxnSpPr>
        <p:spPr>
          <a:xfrm>
            <a:off x="4677833" y="3448302"/>
            <a:ext cx="1" cy="8278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>
            <a:endCxn id="23" idx="0"/>
          </p:cNvCxnSpPr>
          <p:nvPr/>
        </p:nvCxnSpPr>
        <p:spPr>
          <a:xfrm>
            <a:off x="4677833" y="4737854"/>
            <a:ext cx="0" cy="92597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>
            <a:off x="2064966" y="2393609"/>
            <a:ext cx="0" cy="32702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>
            <a:off x="7252740" y="3404743"/>
            <a:ext cx="0" cy="2846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>
            <a:off x="7252741" y="2393609"/>
            <a:ext cx="4506" cy="1896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>
            <a:off x="7257247" y="4087087"/>
            <a:ext cx="0" cy="1890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テキスト ボックス 36"/>
          <p:cNvSpPr txBox="1"/>
          <p:nvPr/>
        </p:nvSpPr>
        <p:spPr>
          <a:xfrm>
            <a:off x="1055057" y="1323243"/>
            <a:ext cx="200995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/>
              <a:t>制御群</a:t>
            </a:r>
            <a:endParaRPr kumimoji="1" lang="en-US" altLang="ja-JP" sz="2800" dirty="0" smtClean="0"/>
          </a:p>
          <a:p>
            <a:pPr algn="ctr"/>
            <a:r>
              <a:rPr lang="ja-JP" altLang="en-US" sz="1100" dirty="0" smtClean="0"/>
              <a:t>（配布時</a:t>
            </a:r>
            <a:r>
              <a:rPr lang="en-US" altLang="ja-JP" sz="1100" dirty="0" smtClean="0"/>
              <a:t>n=60 ,</a:t>
            </a:r>
            <a:r>
              <a:rPr lang="ja-JP" altLang="en-US" sz="1100" dirty="0" smtClean="0"/>
              <a:t>社工</a:t>
            </a:r>
            <a:r>
              <a:rPr lang="en-US" altLang="ja-JP" sz="1100" dirty="0" smtClean="0"/>
              <a:t>40,</a:t>
            </a:r>
            <a:r>
              <a:rPr lang="ja-JP" altLang="en-US" sz="1100" dirty="0"/>
              <a:t>比</a:t>
            </a:r>
            <a:r>
              <a:rPr lang="ja-JP" altLang="en-US" sz="1100" dirty="0" smtClean="0"/>
              <a:t>文</a:t>
            </a:r>
            <a:r>
              <a:rPr lang="en-US" altLang="ja-JP" sz="1100" dirty="0" smtClean="0"/>
              <a:t>20)</a:t>
            </a: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3446680" y="1323243"/>
            <a:ext cx="244234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dirty="0"/>
              <a:t>情報</a:t>
            </a:r>
            <a:r>
              <a:rPr lang="ja-JP" altLang="en-US" sz="2800" dirty="0" smtClean="0"/>
              <a:t>提供群</a:t>
            </a:r>
            <a:endParaRPr lang="en-US" altLang="ja-JP" sz="2800" dirty="0" smtClean="0"/>
          </a:p>
          <a:p>
            <a:pPr lvl="0" algn="ctr"/>
            <a:r>
              <a:rPr lang="ja-JP" altLang="en-US" sz="1100" dirty="0">
                <a:solidFill>
                  <a:prstClr val="black"/>
                </a:solidFill>
              </a:rPr>
              <a:t>（配布時</a:t>
            </a:r>
            <a:r>
              <a:rPr lang="en-US" altLang="ja-JP" sz="1100" dirty="0" smtClean="0">
                <a:solidFill>
                  <a:prstClr val="black"/>
                </a:solidFill>
              </a:rPr>
              <a:t>n=61 </a:t>
            </a:r>
            <a:r>
              <a:rPr lang="en-US" altLang="ja-JP" sz="1100" dirty="0">
                <a:solidFill>
                  <a:prstClr val="black"/>
                </a:solidFill>
              </a:rPr>
              <a:t>,</a:t>
            </a:r>
            <a:r>
              <a:rPr lang="ja-JP" altLang="en-US" sz="1100" dirty="0">
                <a:solidFill>
                  <a:prstClr val="black"/>
                </a:solidFill>
              </a:rPr>
              <a:t>社工</a:t>
            </a:r>
            <a:r>
              <a:rPr lang="en-US" altLang="ja-JP" sz="1100" dirty="0" smtClean="0">
                <a:solidFill>
                  <a:prstClr val="black"/>
                </a:solidFill>
              </a:rPr>
              <a:t>41,</a:t>
            </a:r>
            <a:r>
              <a:rPr lang="ja-JP" altLang="en-US" sz="1100" dirty="0">
                <a:solidFill>
                  <a:prstClr val="black"/>
                </a:solidFill>
              </a:rPr>
              <a:t>比文</a:t>
            </a:r>
            <a:r>
              <a:rPr lang="en-US" altLang="ja-JP" sz="1100" dirty="0">
                <a:solidFill>
                  <a:prstClr val="black"/>
                </a:solidFill>
              </a:rPr>
              <a:t>20</a:t>
            </a:r>
            <a:r>
              <a:rPr lang="en-US" altLang="ja-JP" sz="1100" dirty="0" smtClean="0">
                <a:solidFill>
                  <a:prstClr val="black"/>
                </a:solidFill>
              </a:rPr>
              <a:t>)</a:t>
            </a:r>
            <a:endParaRPr lang="en-US" altLang="ja-JP" sz="1100" dirty="0">
              <a:solidFill>
                <a:prstClr val="black"/>
              </a:solidFill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6095254" y="1323243"/>
            <a:ext cx="244234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dirty="0"/>
              <a:t>行動</a:t>
            </a:r>
            <a:r>
              <a:rPr lang="ja-JP" altLang="en-US" sz="2800" dirty="0" smtClean="0"/>
              <a:t>プラン群</a:t>
            </a:r>
            <a:endParaRPr lang="en-US" altLang="ja-JP" sz="2800" dirty="0" smtClean="0"/>
          </a:p>
          <a:p>
            <a:pPr lvl="0" algn="ctr"/>
            <a:r>
              <a:rPr lang="ja-JP" altLang="en-US" sz="1100" dirty="0">
                <a:solidFill>
                  <a:prstClr val="black"/>
                </a:solidFill>
              </a:rPr>
              <a:t>（配布時</a:t>
            </a:r>
            <a:r>
              <a:rPr lang="en-US" altLang="ja-JP" sz="1100" dirty="0">
                <a:solidFill>
                  <a:prstClr val="black"/>
                </a:solidFill>
              </a:rPr>
              <a:t>n=60 ,</a:t>
            </a:r>
            <a:r>
              <a:rPr lang="ja-JP" altLang="en-US" sz="1100" dirty="0">
                <a:solidFill>
                  <a:prstClr val="black"/>
                </a:solidFill>
              </a:rPr>
              <a:t>社工</a:t>
            </a:r>
            <a:r>
              <a:rPr lang="en-US" altLang="ja-JP" sz="1100" dirty="0">
                <a:solidFill>
                  <a:prstClr val="black"/>
                </a:solidFill>
              </a:rPr>
              <a:t>40,</a:t>
            </a:r>
            <a:r>
              <a:rPr lang="ja-JP" altLang="en-US" sz="1100" dirty="0">
                <a:solidFill>
                  <a:prstClr val="black"/>
                </a:solidFill>
              </a:rPr>
              <a:t>比文</a:t>
            </a:r>
            <a:r>
              <a:rPr lang="en-US" altLang="ja-JP" sz="1100" dirty="0">
                <a:solidFill>
                  <a:prstClr val="black"/>
                </a:solidFill>
              </a:rPr>
              <a:t>20</a:t>
            </a:r>
            <a:r>
              <a:rPr lang="en-US" altLang="ja-JP" sz="1100" dirty="0" smtClean="0">
                <a:solidFill>
                  <a:prstClr val="black"/>
                </a:solidFill>
              </a:rPr>
              <a:t>)</a:t>
            </a:r>
            <a:endParaRPr lang="en-US" altLang="ja-JP" sz="1100" dirty="0">
              <a:solidFill>
                <a:prstClr val="black"/>
              </a:solidFill>
            </a:endParaRPr>
          </a:p>
        </p:txBody>
      </p:sp>
      <p:cxnSp>
        <p:nvCxnSpPr>
          <p:cNvPr id="84" name="直線矢印コネクタ 83"/>
          <p:cNvCxnSpPr/>
          <p:nvPr/>
        </p:nvCxnSpPr>
        <p:spPr>
          <a:xfrm>
            <a:off x="7252738" y="4722087"/>
            <a:ext cx="4509" cy="94174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フローチャート: 処理 25"/>
          <p:cNvSpPr/>
          <p:nvPr/>
        </p:nvSpPr>
        <p:spPr>
          <a:xfrm>
            <a:off x="945444" y="4953677"/>
            <a:ext cx="7464777" cy="465827"/>
          </a:xfrm>
          <a:prstGeom prst="flowChartProcess">
            <a:avLst/>
          </a:prstGeom>
          <a:solidFill>
            <a:schemeClr val="accent3">
              <a:alpha val="33000"/>
            </a:schemeClr>
          </a:solidFill>
          <a:ln>
            <a:solidFill>
              <a:schemeClr val="accent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>
                <a:solidFill>
                  <a:schemeClr val="tx1"/>
                </a:solidFill>
              </a:rPr>
              <a:t>Seeing Eye People</a:t>
            </a:r>
            <a:r>
              <a:rPr lang="ja-JP" altLang="en-US" sz="1100" dirty="0" smtClean="0">
                <a:solidFill>
                  <a:schemeClr val="tx1"/>
                </a:solidFill>
              </a:rPr>
              <a:t>（</a:t>
            </a:r>
            <a:r>
              <a:rPr lang="en-US" altLang="ja-JP" sz="1100" dirty="0" smtClean="0">
                <a:solidFill>
                  <a:schemeClr val="tx1"/>
                </a:solidFill>
              </a:rPr>
              <a:t>2014</a:t>
            </a:r>
            <a:r>
              <a:rPr lang="en-US" altLang="ja-JP" sz="1100" dirty="0">
                <a:solidFill>
                  <a:schemeClr val="tx1"/>
                </a:solidFill>
              </a:rPr>
              <a:t>/6</a:t>
            </a:r>
            <a:r>
              <a:rPr lang="en-US" altLang="ja-JP" sz="1100" dirty="0" smtClean="0">
                <a:solidFill>
                  <a:schemeClr val="tx1"/>
                </a:solidFill>
              </a:rPr>
              <a:t>/3~5</a:t>
            </a:r>
            <a:r>
              <a:rPr lang="ja-JP" altLang="en-US" sz="1100" dirty="0" smtClean="0">
                <a:solidFill>
                  <a:schemeClr val="tx1"/>
                </a:solidFill>
              </a:rPr>
              <a:t>）</a:t>
            </a:r>
            <a:endParaRPr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294551" y="6393065"/>
            <a:ext cx="1376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C3D69B"/>
                </a:solidFill>
              </a:rPr>
              <a:t>▶</a:t>
            </a:r>
            <a:r>
              <a:rPr lang="ja-JP" altLang="en-US" dirty="0" smtClean="0">
                <a:solidFill>
                  <a:srgbClr val="C3D69B"/>
                </a:solidFill>
              </a:rPr>
              <a:t>　調査概要</a:t>
            </a:r>
            <a:endParaRPr kumimoji="1" lang="ja-JP" altLang="en-US" dirty="0">
              <a:solidFill>
                <a:srgbClr val="C3D69B"/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059989" y="6094740"/>
            <a:ext cx="20099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ja-JP" altLang="en-US" sz="1100" dirty="0">
                <a:solidFill>
                  <a:prstClr val="black"/>
                </a:solidFill>
              </a:rPr>
              <a:t>回収</a:t>
            </a:r>
            <a:r>
              <a:rPr lang="ja-JP" altLang="en-US" sz="1100" dirty="0" smtClean="0">
                <a:solidFill>
                  <a:prstClr val="black"/>
                </a:solidFill>
              </a:rPr>
              <a:t>時</a:t>
            </a:r>
            <a:r>
              <a:rPr lang="en-US" altLang="ja-JP" sz="1100" dirty="0" smtClean="0">
                <a:solidFill>
                  <a:prstClr val="black"/>
                </a:solidFill>
              </a:rPr>
              <a:t>n=52 </a:t>
            </a:r>
            <a:r>
              <a:rPr lang="en-US" altLang="ja-JP" sz="1100" dirty="0">
                <a:solidFill>
                  <a:prstClr val="black"/>
                </a:solidFill>
              </a:rPr>
              <a:t>,</a:t>
            </a:r>
            <a:r>
              <a:rPr lang="ja-JP" altLang="en-US" sz="1100" dirty="0" smtClean="0">
                <a:solidFill>
                  <a:prstClr val="black"/>
                </a:solidFill>
              </a:rPr>
              <a:t>社工</a:t>
            </a:r>
            <a:r>
              <a:rPr lang="en-US" altLang="ja-JP" sz="1100" dirty="0" smtClean="0">
                <a:solidFill>
                  <a:prstClr val="black"/>
                </a:solidFill>
              </a:rPr>
              <a:t>33,</a:t>
            </a:r>
            <a:r>
              <a:rPr lang="ja-JP" altLang="en-US" sz="1100" dirty="0">
                <a:solidFill>
                  <a:prstClr val="black"/>
                </a:solidFill>
              </a:rPr>
              <a:t>比</a:t>
            </a:r>
            <a:r>
              <a:rPr lang="ja-JP" altLang="en-US" sz="1100" dirty="0" smtClean="0">
                <a:solidFill>
                  <a:prstClr val="black"/>
                </a:solidFill>
              </a:rPr>
              <a:t>文</a:t>
            </a:r>
            <a:r>
              <a:rPr lang="en-US" altLang="ja-JP" sz="1100" dirty="0">
                <a:solidFill>
                  <a:prstClr val="black"/>
                </a:solidFill>
              </a:rPr>
              <a:t>19</a:t>
            </a:r>
            <a:r>
              <a:rPr lang="en-US" altLang="ja-JP" sz="1100" dirty="0" smtClean="0">
                <a:solidFill>
                  <a:prstClr val="black"/>
                </a:solidFill>
              </a:rPr>
              <a:t>)</a:t>
            </a:r>
            <a:endParaRPr lang="en-US" altLang="ja-JP" sz="1100" dirty="0">
              <a:solidFill>
                <a:prstClr val="black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3672857" y="6107898"/>
            <a:ext cx="20099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ja-JP" altLang="en-US" sz="1100" dirty="0">
                <a:solidFill>
                  <a:prstClr val="black"/>
                </a:solidFill>
              </a:rPr>
              <a:t>回収</a:t>
            </a:r>
            <a:r>
              <a:rPr lang="ja-JP" altLang="en-US" sz="1100" dirty="0" smtClean="0">
                <a:solidFill>
                  <a:prstClr val="black"/>
                </a:solidFill>
              </a:rPr>
              <a:t>時</a:t>
            </a:r>
            <a:r>
              <a:rPr lang="en-US" altLang="ja-JP" sz="1100" dirty="0" smtClean="0">
                <a:solidFill>
                  <a:prstClr val="black"/>
                </a:solidFill>
              </a:rPr>
              <a:t>n=56 </a:t>
            </a:r>
            <a:r>
              <a:rPr lang="en-US" altLang="ja-JP" sz="1100" dirty="0">
                <a:solidFill>
                  <a:prstClr val="black"/>
                </a:solidFill>
              </a:rPr>
              <a:t>,</a:t>
            </a:r>
            <a:r>
              <a:rPr lang="ja-JP" altLang="en-US" sz="1100" dirty="0" smtClean="0">
                <a:solidFill>
                  <a:prstClr val="black"/>
                </a:solidFill>
              </a:rPr>
              <a:t>社工</a:t>
            </a:r>
            <a:r>
              <a:rPr lang="en-US" altLang="ja-JP" sz="1100" dirty="0" smtClean="0">
                <a:solidFill>
                  <a:prstClr val="black"/>
                </a:solidFill>
              </a:rPr>
              <a:t>38,</a:t>
            </a:r>
            <a:r>
              <a:rPr lang="ja-JP" altLang="en-US" sz="1100" dirty="0">
                <a:solidFill>
                  <a:prstClr val="black"/>
                </a:solidFill>
              </a:rPr>
              <a:t>比</a:t>
            </a:r>
            <a:r>
              <a:rPr lang="ja-JP" altLang="en-US" sz="1100" dirty="0" smtClean="0">
                <a:solidFill>
                  <a:prstClr val="black"/>
                </a:solidFill>
              </a:rPr>
              <a:t>文</a:t>
            </a:r>
            <a:r>
              <a:rPr lang="en-US" altLang="ja-JP" sz="1100" dirty="0" smtClean="0">
                <a:solidFill>
                  <a:prstClr val="black"/>
                </a:solidFill>
              </a:rPr>
              <a:t>18)</a:t>
            </a:r>
            <a:endParaRPr lang="en-US" altLang="ja-JP" sz="1100" dirty="0">
              <a:solidFill>
                <a:prstClr val="black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6252270" y="6124372"/>
            <a:ext cx="20099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ja-JP" altLang="en-US" sz="1100" dirty="0">
                <a:solidFill>
                  <a:prstClr val="black"/>
                </a:solidFill>
              </a:rPr>
              <a:t>回収</a:t>
            </a:r>
            <a:r>
              <a:rPr lang="ja-JP" altLang="en-US" sz="1100" dirty="0" smtClean="0">
                <a:solidFill>
                  <a:prstClr val="black"/>
                </a:solidFill>
              </a:rPr>
              <a:t>時</a:t>
            </a:r>
            <a:r>
              <a:rPr lang="en-US" altLang="ja-JP" sz="1100" dirty="0" smtClean="0">
                <a:solidFill>
                  <a:prstClr val="black"/>
                </a:solidFill>
              </a:rPr>
              <a:t>n=5</a:t>
            </a:r>
            <a:r>
              <a:rPr lang="en-US" altLang="ja-JP" sz="1100" dirty="0">
                <a:solidFill>
                  <a:prstClr val="black"/>
                </a:solidFill>
              </a:rPr>
              <a:t>5</a:t>
            </a:r>
            <a:r>
              <a:rPr lang="en-US" altLang="ja-JP" sz="1100" dirty="0" smtClean="0">
                <a:solidFill>
                  <a:prstClr val="black"/>
                </a:solidFill>
              </a:rPr>
              <a:t> </a:t>
            </a:r>
            <a:r>
              <a:rPr lang="en-US" altLang="ja-JP" sz="1100" dirty="0">
                <a:solidFill>
                  <a:prstClr val="black"/>
                </a:solidFill>
              </a:rPr>
              <a:t>,</a:t>
            </a:r>
            <a:r>
              <a:rPr lang="ja-JP" altLang="en-US" sz="1100" dirty="0" smtClean="0">
                <a:solidFill>
                  <a:prstClr val="black"/>
                </a:solidFill>
              </a:rPr>
              <a:t>社工</a:t>
            </a:r>
            <a:r>
              <a:rPr lang="en-US" altLang="ja-JP" sz="1100" dirty="0" smtClean="0">
                <a:solidFill>
                  <a:prstClr val="black"/>
                </a:solidFill>
              </a:rPr>
              <a:t>34,</a:t>
            </a:r>
            <a:r>
              <a:rPr lang="ja-JP" altLang="en-US" sz="1100" dirty="0">
                <a:solidFill>
                  <a:prstClr val="black"/>
                </a:solidFill>
              </a:rPr>
              <a:t>比</a:t>
            </a:r>
            <a:r>
              <a:rPr lang="ja-JP" altLang="en-US" sz="1100" dirty="0" smtClean="0">
                <a:solidFill>
                  <a:prstClr val="black"/>
                </a:solidFill>
              </a:rPr>
              <a:t>文</a:t>
            </a:r>
            <a:r>
              <a:rPr lang="en-US" altLang="ja-JP" sz="1100">
                <a:solidFill>
                  <a:prstClr val="black"/>
                </a:solidFill>
              </a:rPr>
              <a:t>21</a:t>
            </a:r>
            <a:r>
              <a:rPr lang="en-US" altLang="ja-JP" sz="1100" smtClean="0">
                <a:solidFill>
                  <a:prstClr val="black"/>
                </a:solidFill>
              </a:rPr>
              <a:t>)</a:t>
            </a:r>
            <a:endParaRPr lang="en-US" altLang="ja-JP" sz="1100" dirty="0">
              <a:solidFill>
                <a:prstClr val="black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7096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40384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600" dirty="0" smtClean="0">
                <a:latin typeface="+mn-ea"/>
              </a:rPr>
              <a:t>About </a:t>
            </a:r>
            <a:r>
              <a:rPr lang="ja-JP" altLang="en-US" sz="3600" dirty="0" smtClean="0">
                <a:latin typeface="+mn-ea"/>
              </a:rPr>
              <a:t>行動プラン群</a:t>
            </a:r>
            <a:endParaRPr lang="en-US" altLang="ja-JP" sz="4000" dirty="0" smtClean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96143" y="4159907"/>
            <a:ext cx="5713597" cy="940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8274" y="3494106"/>
            <a:ext cx="849312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正方形/長方形 5"/>
          <p:cNvSpPr/>
          <p:nvPr/>
        </p:nvSpPr>
        <p:spPr>
          <a:xfrm>
            <a:off x="328616" y="1617420"/>
            <a:ext cx="8504995" cy="8650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 smtClean="0">
                <a:solidFill>
                  <a:schemeClr val="bg1"/>
                </a:solidFill>
              </a:rPr>
              <a:t>行動プラン法が歩きスマホに対する意識の変容に</a:t>
            </a:r>
            <a:endParaRPr lang="en-US" altLang="ja-JP" sz="2800" dirty="0" smtClean="0">
              <a:solidFill>
                <a:schemeClr val="bg1"/>
              </a:solidFill>
            </a:endParaRPr>
          </a:p>
          <a:p>
            <a:pPr algn="ctr"/>
            <a:r>
              <a:rPr lang="ja-JP" altLang="en-US" sz="2800" dirty="0" smtClean="0">
                <a:solidFill>
                  <a:schemeClr val="bg1"/>
                </a:solidFill>
              </a:rPr>
              <a:t>つながるか調査したい</a:t>
            </a:r>
            <a:endParaRPr lang="en-US" altLang="ja-JP" sz="2800" dirty="0" smtClean="0">
              <a:solidFill>
                <a:schemeClr val="bg1"/>
              </a:solidFill>
            </a:endParaRPr>
          </a:p>
        </p:txBody>
      </p:sp>
      <p:cxnSp>
        <p:nvCxnSpPr>
          <p:cNvPr id="11" name="直線コネクタ 10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/>
          <p:cNvSpPr txBox="1"/>
          <p:nvPr/>
        </p:nvSpPr>
        <p:spPr>
          <a:xfrm>
            <a:off x="4181531" y="97111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▼</a:t>
            </a:r>
            <a:endParaRPr kumimoji="1" lang="ja-JP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7839" y="3053089"/>
            <a:ext cx="4878683" cy="3157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テキスト ボックス 9"/>
          <p:cNvSpPr txBox="1"/>
          <p:nvPr/>
        </p:nvSpPr>
        <p:spPr>
          <a:xfrm>
            <a:off x="737839" y="2487626"/>
            <a:ext cx="3167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実際、行ったアンケート</a:t>
            </a:r>
            <a:endParaRPr kumimoji="1" lang="ja-JP" altLang="en-US" sz="2400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294551" y="6393065"/>
            <a:ext cx="1376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C3D69B"/>
                </a:solidFill>
              </a:rPr>
              <a:t>▶</a:t>
            </a:r>
            <a:r>
              <a:rPr lang="ja-JP" altLang="en-US" dirty="0" smtClean="0">
                <a:solidFill>
                  <a:srgbClr val="C3D69B"/>
                </a:solidFill>
              </a:rPr>
              <a:t>　調査概要</a:t>
            </a:r>
            <a:endParaRPr kumimoji="1" lang="ja-JP" altLang="en-US" dirty="0">
              <a:solidFill>
                <a:srgbClr val="C3D69B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237" y="4843850"/>
            <a:ext cx="8255182" cy="151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円形吹き出し 1"/>
          <p:cNvSpPr/>
          <p:nvPr/>
        </p:nvSpPr>
        <p:spPr>
          <a:xfrm>
            <a:off x="4742725" y="2347784"/>
            <a:ext cx="3944075" cy="2602782"/>
          </a:xfrm>
          <a:prstGeom prst="wedgeEllipseCallout">
            <a:avLst>
              <a:gd name="adj1" fmla="val -42788"/>
              <a:gd name="adj2" fmla="val 48012"/>
            </a:avLst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800" dirty="0" smtClean="0">
                <a:solidFill>
                  <a:schemeClr val="bg1"/>
                </a:solidFill>
              </a:rPr>
              <a:t>歩きスマホに</a:t>
            </a:r>
            <a:endParaRPr kumimoji="1" lang="en-US" altLang="ja-JP" sz="2800" dirty="0" smtClean="0">
              <a:solidFill>
                <a:schemeClr val="bg1"/>
              </a:solidFill>
            </a:endParaRPr>
          </a:p>
          <a:p>
            <a:r>
              <a:rPr kumimoji="1" lang="ja-JP" altLang="en-US" sz="2800" dirty="0" smtClean="0">
                <a:solidFill>
                  <a:schemeClr val="bg1"/>
                </a:solidFill>
              </a:rPr>
              <a:t>ついて望ましいと思われる行動を書いてもらう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124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0" grpId="0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3665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600" dirty="0" smtClean="0">
                <a:latin typeface="+mn-ea"/>
              </a:rPr>
              <a:t>About </a:t>
            </a:r>
            <a:r>
              <a:rPr lang="ja-JP" altLang="en-US" sz="3600" dirty="0" smtClean="0">
                <a:latin typeface="+mn-ea"/>
              </a:rPr>
              <a:t>リーフレット</a:t>
            </a:r>
            <a:endParaRPr kumimoji="1" lang="ja-JP" altLang="en-US" sz="3600" dirty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図 8" descr="20140523164229-0001 のコピー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328615" y="1497123"/>
            <a:ext cx="3936472" cy="3936472"/>
          </a:xfrm>
          <a:prstGeom prst="rect">
            <a:avLst/>
          </a:prstGeom>
          <a:ln w="3175" cmpd="sng">
            <a:solidFill>
              <a:schemeClr val="tx1"/>
            </a:solidFill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2758" y="1442274"/>
            <a:ext cx="3980853" cy="3991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直線コネクタ 10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1834443" y="546077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表紙</a:t>
            </a:r>
            <a:endParaRPr kumimoji="1" lang="ja-JP" altLang="en-US" sz="28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553200" y="5418217"/>
            <a:ext cx="552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P1</a:t>
            </a:r>
            <a:endParaRPr kumimoji="1" lang="ja-JP" altLang="en-US" sz="28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94551" y="6393065"/>
            <a:ext cx="1376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C3D69B"/>
                </a:solidFill>
              </a:rPr>
              <a:t>▶</a:t>
            </a:r>
            <a:r>
              <a:rPr lang="ja-JP" altLang="en-US" dirty="0" smtClean="0">
                <a:solidFill>
                  <a:srgbClr val="C3D69B"/>
                </a:solidFill>
              </a:rPr>
              <a:t>　調査概要</a:t>
            </a:r>
            <a:endParaRPr kumimoji="1" lang="ja-JP" altLang="en-US" dirty="0">
              <a:solidFill>
                <a:srgbClr val="C3D69B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572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3665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600" dirty="0" smtClean="0">
                <a:latin typeface="+mn-ea"/>
              </a:rPr>
              <a:t>About </a:t>
            </a:r>
            <a:r>
              <a:rPr lang="ja-JP" altLang="en-US" sz="3600" dirty="0" smtClean="0">
                <a:latin typeface="+mn-ea"/>
              </a:rPr>
              <a:t>リーフレット</a:t>
            </a:r>
            <a:endParaRPr kumimoji="1" lang="ja-JP" altLang="en-US" sz="3600" dirty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1834443" y="5460775"/>
            <a:ext cx="552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P3</a:t>
            </a:r>
            <a:endParaRPr kumimoji="1" lang="ja-JP" altLang="en-US" sz="28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553200" y="5418217"/>
            <a:ext cx="552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P4</a:t>
            </a:r>
            <a:endParaRPr kumimoji="1" lang="ja-JP" altLang="en-US" sz="28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6" y="1519103"/>
            <a:ext cx="3936473" cy="394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2758" y="1485075"/>
            <a:ext cx="3980853" cy="3980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テキスト ボックス 19"/>
          <p:cNvSpPr txBox="1"/>
          <p:nvPr/>
        </p:nvSpPr>
        <p:spPr>
          <a:xfrm>
            <a:off x="294551" y="6393065"/>
            <a:ext cx="1376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C3D69B"/>
                </a:solidFill>
              </a:rPr>
              <a:t>▶</a:t>
            </a:r>
            <a:r>
              <a:rPr lang="ja-JP" altLang="en-US" dirty="0" smtClean="0">
                <a:solidFill>
                  <a:srgbClr val="C3D69B"/>
                </a:solidFill>
              </a:rPr>
              <a:t>　調査概要</a:t>
            </a:r>
            <a:endParaRPr kumimoji="1" lang="ja-JP" altLang="en-US" dirty="0">
              <a:solidFill>
                <a:srgbClr val="C3D69B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278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3665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600" dirty="0" smtClean="0">
                <a:latin typeface="+mn-ea"/>
              </a:rPr>
              <a:t>About </a:t>
            </a:r>
            <a:r>
              <a:rPr lang="ja-JP" altLang="en-US" sz="3600" dirty="0" smtClean="0">
                <a:latin typeface="+mn-ea"/>
              </a:rPr>
              <a:t>リーフレット</a:t>
            </a:r>
            <a:endParaRPr kumimoji="1" lang="ja-JP" altLang="en-US" sz="3600" dirty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1834443" y="5460775"/>
            <a:ext cx="552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P5</a:t>
            </a:r>
            <a:endParaRPr kumimoji="1" lang="ja-JP" altLang="en-US" sz="28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553200" y="5418217"/>
            <a:ext cx="552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P6</a:t>
            </a:r>
            <a:endParaRPr kumimoji="1" lang="ja-JP" altLang="en-US" sz="2800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340" y="1519104"/>
            <a:ext cx="3936473" cy="39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3157" y="1464980"/>
            <a:ext cx="3990454" cy="4000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テキスト ボックス 20"/>
          <p:cNvSpPr txBox="1"/>
          <p:nvPr/>
        </p:nvSpPr>
        <p:spPr>
          <a:xfrm>
            <a:off x="294551" y="6393065"/>
            <a:ext cx="1376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C3D69B"/>
                </a:solidFill>
              </a:rPr>
              <a:t>▶</a:t>
            </a:r>
            <a:r>
              <a:rPr lang="ja-JP" altLang="en-US" dirty="0" smtClean="0">
                <a:solidFill>
                  <a:srgbClr val="C3D69B"/>
                </a:solidFill>
              </a:rPr>
              <a:t>　調査概要</a:t>
            </a:r>
            <a:endParaRPr kumimoji="1" lang="ja-JP" altLang="en-US" dirty="0">
              <a:solidFill>
                <a:srgbClr val="C3D69B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191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soccer090811_2_01.jpg"/>
          <p:cNvPicPr>
            <a:picLocks noChangeAspect="1"/>
          </p:cNvPicPr>
          <p:nvPr/>
        </p:nvPicPr>
        <p:blipFill rotWithShape="1">
          <a:blip r:embed="rId2" cstate="print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3978" y="0"/>
            <a:ext cx="3000022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986669" y="1289788"/>
            <a:ext cx="337143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accent2"/>
                </a:solidFill>
              </a:rPr>
              <a:t>調査の背景と目的</a:t>
            </a:r>
            <a:endParaRPr kumimoji="1" lang="en-US" altLang="ja-JP" sz="3200" dirty="0" smtClean="0">
              <a:solidFill>
                <a:schemeClr val="accent2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39983" y="1874564"/>
            <a:ext cx="10054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31783" y="2459340"/>
            <a:ext cx="182614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調査概要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13326" y="3624671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仮説検証</a:t>
            </a:r>
            <a:r>
              <a:rPr lang="en-US" altLang="ja-JP" sz="2400" dirty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>
                <a:solidFill>
                  <a:schemeClr val="bg1">
                    <a:lumMod val="75000"/>
                  </a:schemeClr>
                </a:solidFill>
              </a:rPr>
              <a:t>コミュニケーション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39983" y="5420749"/>
            <a:ext cx="439735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考察と今後の活動・提案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039983" y="3039895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基本集計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kumimoji="1"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コミュニケーション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9" name="直線コネクタ 8"/>
          <p:cNvCxnSpPr/>
          <p:nvPr/>
        </p:nvCxnSpPr>
        <p:spPr>
          <a:xfrm>
            <a:off x="328616" y="971118"/>
            <a:ext cx="54992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図 20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1013326" y="15834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/>
              <a:t>目次</a:t>
            </a:r>
            <a:endParaRPr kumimoji="1" lang="ja-JP" altLang="en-US" sz="3600" dirty="0"/>
          </a:p>
        </p:txBody>
      </p:sp>
      <p:cxnSp>
        <p:nvCxnSpPr>
          <p:cNvPr id="24" name="直線コネクタ 23"/>
          <p:cNvCxnSpPr/>
          <p:nvPr/>
        </p:nvCxnSpPr>
        <p:spPr>
          <a:xfrm>
            <a:off x="328616" y="6359412"/>
            <a:ext cx="54992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442937" y="1192582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accent2"/>
                </a:solidFill>
              </a:rPr>
              <a:t>１</a:t>
            </a:r>
            <a:endParaRPr kumimoji="1" lang="ja-JP" altLang="en-US" sz="4400" dirty="0">
              <a:solidFill>
                <a:schemeClr val="accent2"/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1017981" y="4209447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基本集計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パフォーマンス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1039983" y="4835973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仮説検証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パフォーマンス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442937" y="1745292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２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442937" y="2341460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３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442937" y="292980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４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442937" y="3506107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５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442937" y="4076234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６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442937" y="4674538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７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442937" y="528753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８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983848" y="1286967"/>
            <a:ext cx="337143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/>
              <a:t>調査の背景と目的</a:t>
            </a:r>
            <a:endParaRPr kumimoji="1" lang="en-US" altLang="ja-JP" sz="3200" dirty="0" smtClean="0"/>
          </a:p>
        </p:txBody>
      </p:sp>
      <p:sp>
        <p:nvSpPr>
          <p:cNvPr id="78" name="テキスト ボックス 77"/>
          <p:cNvSpPr txBox="1"/>
          <p:nvPr/>
        </p:nvSpPr>
        <p:spPr>
          <a:xfrm>
            <a:off x="1038418" y="1876620"/>
            <a:ext cx="10054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/>
              <a:t>仮説</a:t>
            </a:r>
            <a:endParaRPr kumimoji="1" lang="ja-JP" altLang="en-US" sz="3200" dirty="0"/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1038418" y="2461396"/>
            <a:ext cx="182614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/>
              <a:t>調査概要</a:t>
            </a:r>
            <a:endParaRPr kumimoji="1" lang="ja-JP" altLang="en-US" sz="3200" dirty="0"/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1011761" y="3626727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/>
              <a:t>仮説検証</a:t>
            </a:r>
            <a:r>
              <a:rPr lang="en-US" altLang="ja-JP" sz="2400" dirty="0"/>
              <a:t>−</a:t>
            </a:r>
            <a:r>
              <a:rPr lang="ja-JP" altLang="en-US" sz="2400" dirty="0"/>
              <a:t>コミュニケーション</a:t>
            </a:r>
            <a:endParaRPr kumimoji="1" lang="ja-JP" altLang="en-US" sz="2400" dirty="0"/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1038418" y="3041951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/>
              <a:t>基本集計</a:t>
            </a:r>
            <a:r>
              <a:rPr kumimoji="1" lang="en-US" altLang="ja-JP" sz="2400" dirty="0" smtClean="0"/>
              <a:t>−</a:t>
            </a:r>
            <a:r>
              <a:rPr kumimoji="1" lang="ja-JP" altLang="en-US" sz="2400" dirty="0" smtClean="0"/>
              <a:t>コミュニケーション</a:t>
            </a:r>
            <a:endParaRPr kumimoji="1" lang="ja-JP" altLang="en-US" sz="2400" dirty="0"/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440116" y="1189761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/>
              <a:t>１</a:t>
            </a:r>
            <a:endParaRPr kumimoji="1" lang="ja-JP" altLang="en-US" sz="4400" dirty="0"/>
          </a:p>
        </p:txBody>
      </p:sp>
      <p:sp>
        <p:nvSpPr>
          <p:cNvPr id="85" name="テキスト ボックス 84"/>
          <p:cNvSpPr txBox="1"/>
          <p:nvPr/>
        </p:nvSpPr>
        <p:spPr>
          <a:xfrm>
            <a:off x="1016416" y="4211503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/>
              <a:t>基本集計</a:t>
            </a:r>
            <a:r>
              <a:rPr kumimoji="1" lang="en-US" altLang="ja-JP" sz="2400" dirty="0" smtClean="0"/>
              <a:t>−</a:t>
            </a:r>
            <a:r>
              <a:rPr lang="ja-JP" altLang="en-US" sz="2400" dirty="0" smtClean="0"/>
              <a:t>パフォーマンス</a:t>
            </a:r>
            <a:endParaRPr kumimoji="1" lang="ja-JP" altLang="en-US" sz="2400" dirty="0"/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1038418" y="4838029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 smtClean="0"/>
              <a:t>仮説検証</a:t>
            </a:r>
            <a:r>
              <a:rPr kumimoji="1" lang="en-US" altLang="ja-JP" sz="2400" dirty="0" smtClean="0"/>
              <a:t>−</a:t>
            </a:r>
            <a:r>
              <a:rPr lang="ja-JP" altLang="en-US" sz="2400" dirty="0" smtClean="0"/>
              <a:t>パフォーマンス</a:t>
            </a:r>
            <a:endParaRPr kumimoji="1" lang="ja-JP" altLang="en-US" sz="2400" dirty="0"/>
          </a:p>
        </p:txBody>
      </p:sp>
      <p:sp>
        <p:nvSpPr>
          <p:cNvPr id="87" name="テキスト ボックス 86"/>
          <p:cNvSpPr txBox="1"/>
          <p:nvPr/>
        </p:nvSpPr>
        <p:spPr>
          <a:xfrm>
            <a:off x="440116" y="1742471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/>
              <a:t>２</a:t>
            </a:r>
            <a:endParaRPr kumimoji="1" lang="ja-JP" altLang="en-US" sz="4400" dirty="0"/>
          </a:p>
        </p:txBody>
      </p:sp>
      <p:sp>
        <p:nvSpPr>
          <p:cNvPr id="88" name="テキスト ボックス 87"/>
          <p:cNvSpPr txBox="1"/>
          <p:nvPr/>
        </p:nvSpPr>
        <p:spPr>
          <a:xfrm>
            <a:off x="440116" y="2338639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/>
              <a:t>３</a:t>
            </a:r>
            <a:endParaRPr kumimoji="1" lang="ja-JP" altLang="en-US" sz="4400" dirty="0"/>
          </a:p>
        </p:txBody>
      </p:sp>
      <p:sp>
        <p:nvSpPr>
          <p:cNvPr id="89" name="テキスト ボックス 88"/>
          <p:cNvSpPr txBox="1"/>
          <p:nvPr/>
        </p:nvSpPr>
        <p:spPr>
          <a:xfrm>
            <a:off x="440116" y="2926985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/>
              <a:t>４</a:t>
            </a:r>
            <a:endParaRPr kumimoji="1" lang="ja-JP" altLang="en-US" sz="4400" dirty="0"/>
          </a:p>
        </p:txBody>
      </p:sp>
      <p:sp>
        <p:nvSpPr>
          <p:cNvPr id="90" name="テキスト ボックス 89"/>
          <p:cNvSpPr txBox="1"/>
          <p:nvPr/>
        </p:nvSpPr>
        <p:spPr>
          <a:xfrm>
            <a:off x="440116" y="350328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/>
              <a:t>５</a:t>
            </a:r>
            <a:endParaRPr kumimoji="1" lang="ja-JP" altLang="en-US" sz="4400" dirty="0"/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440116" y="4073413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/>
              <a:t>６</a:t>
            </a:r>
            <a:endParaRPr kumimoji="1" lang="ja-JP" altLang="en-US" sz="4400" dirty="0"/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440116" y="4671717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/>
              <a:t>７</a:t>
            </a:r>
            <a:endParaRPr kumimoji="1" lang="ja-JP" altLang="en-US" sz="4400" dirty="0"/>
          </a:p>
        </p:txBody>
      </p:sp>
      <p:sp>
        <p:nvSpPr>
          <p:cNvPr id="93" name="テキスト ボックス 92"/>
          <p:cNvSpPr txBox="1"/>
          <p:nvPr/>
        </p:nvSpPr>
        <p:spPr>
          <a:xfrm>
            <a:off x="440116" y="5284715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/>
              <a:t>８</a:t>
            </a:r>
            <a:endParaRPr kumimoji="1" lang="ja-JP" altLang="en-US" sz="4400" dirty="0"/>
          </a:p>
        </p:txBody>
      </p:sp>
      <p:sp>
        <p:nvSpPr>
          <p:cNvPr id="95" name="テキスト ボックス 94"/>
          <p:cNvSpPr txBox="1"/>
          <p:nvPr/>
        </p:nvSpPr>
        <p:spPr>
          <a:xfrm>
            <a:off x="1038418" y="5422805"/>
            <a:ext cx="439735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/>
              <a:t>考察と今後の活動・提案</a:t>
            </a:r>
            <a:endParaRPr kumimoji="1" lang="ja-JP" altLang="en-US" sz="3200" dirty="0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7754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2" grpId="0"/>
      <p:bldP spid="83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3665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600" dirty="0" smtClean="0">
                <a:latin typeface="+mn-ea"/>
              </a:rPr>
              <a:t>About </a:t>
            </a:r>
            <a:r>
              <a:rPr lang="ja-JP" altLang="en-US" sz="3600" dirty="0" smtClean="0">
                <a:latin typeface="+mn-ea"/>
              </a:rPr>
              <a:t>リーフレット</a:t>
            </a:r>
            <a:endParaRPr kumimoji="1" lang="ja-JP" altLang="en-US" sz="3600" dirty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1834443" y="5460775"/>
            <a:ext cx="552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P7</a:t>
            </a:r>
            <a:endParaRPr kumimoji="1" lang="ja-JP" altLang="en-US" sz="28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553200" y="5418217"/>
            <a:ext cx="552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P8</a:t>
            </a:r>
            <a:endParaRPr kumimoji="1" lang="ja-JP" altLang="en-US" sz="28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6" y="1485020"/>
            <a:ext cx="3933197" cy="3933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9926" y="1494241"/>
            <a:ext cx="3913685" cy="3923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テキスト ボックス 15"/>
          <p:cNvSpPr txBox="1"/>
          <p:nvPr/>
        </p:nvSpPr>
        <p:spPr>
          <a:xfrm>
            <a:off x="294551" y="6393065"/>
            <a:ext cx="1376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C3D69B"/>
                </a:solidFill>
              </a:rPr>
              <a:t>▶</a:t>
            </a:r>
            <a:r>
              <a:rPr lang="ja-JP" altLang="en-US" dirty="0" smtClean="0">
                <a:solidFill>
                  <a:srgbClr val="C3D69B"/>
                </a:solidFill>
              </a:rPr>
              <a:t>　調査概要</a:t>
            </a:r>
            <a:endParaRPr kumimoji="1" lang="ja-JP" altLang="en-US" dirty="0">
              <a:solidFill>
                <a:srgbClr val="C3D69B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132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3665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600" dirty="0" smtClean="0">
                <a:latin typeface="+mn-ea"/>
              </a:rPr>
              <a:t>About </a:t>
            </a:r>
            <a:r>
              <a:rPr lang="ja-JP" altLang="en-US" sz="3600" dirty="0" smtClean="0">
                <a:latin typeface="+mn-ea"/>
              </a:rPr>
              <a:t>リーフレット</a:t>
            </a:r>
            <a:endParaRPr kumimoji="1" lang="ja-JP" altLang="en-US" sz="3600" dirty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1834443" y="5460775"/>
            <a:ext cx="552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P9</a:t>
            </a:r>
            <a:endParaRPr kumimoji="1" lang="ja-JP" altLang="en-US" sz="28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553200" y="5418217"/>
            <a:ext cx="734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P10</a:t>
            </a:r>
            <a:endParaRPr kumimoji="1" lang="ja-JP" altLang="en-US" sz="2800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6" y="1456935"/>
            <a:ext cx="3950893" cy="3961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1212" y="1456935"/>
            <a:ext cx="3950894" cy="3961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テキスト ボックス 16"/>
          <p:cNvSpPr txBox="1"/>
          <p:nvPr/>
        </p:nvSpPr>
        <p:spPr>
          <a:xfrm>
            <a:off x="294551" y="6393065"/>
            <a:ext cx="1376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　調査概要</a:t>
            </a:r>
            <a:endParaRPr kumimoji="1" lang="ja-JP" alt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355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45143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600" dirty="0" smtClean="0">
                <a:latin typeface="+mn-ea"/>
              </a:rPr>
              <a:t>About </a:t>
            </a:r>
            <a:r>
              <a:rPr lang="ja-JP" altLang="en-US" sz="3600" dirty="0" smtClean="0">
                <a:latin typeface="+mn-ea"/>
              </a:rPr>
              <a:t>パフォーマンス</a:t>
            </a:r>
            <a:r>
              <a:rPr lang="en-US" altLang="ja-JP" sz="4000" dirty="0" smtClean="0">
                <a:latin typeface="+mn-ea"/>
              </a:rPr>
              <a:t> </a:t>
            </a: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2723444" y="316088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pic>
        <p:nvPicPr>
          <p:cNvPr id="6" name="コンテンツ プレースホルダー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16" b="-1"/>
          <a:stretch/>
        </p:blipFill>
        <p:spPr>
          <a:xfrm>
            <a:off x="5264685" y="1012742"/>
            <a:ext cx="3770237" cy="5343608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4924947" y="963437"/>
            <a:ext cx="45916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6000" b="1" cap="none" spc="0" dirty="0" smtClean="0">
                <a:ln w="22225">
                  <a:solidFill>
                    <a:schemeClr val="bg1">
                      <a:alpha val="60000"/>
                    </a:schemeClr>
                  </a:solidFill>
                  <a:prstDash val="solid"/>
                </a:ln>
                <a:solidFill>
                  <a:schemeClr val="accent2"/>
                </a:solidFill>
                <a:effectLst/>
              </a:rPr>
              <a:t>Seeing</a:t>
            </a:r>
            <a:r>
              <a:rPr lang="ja-JP" altLang="en-US" sz="6000" b="1" cap="none" spc="0" dirty="0" smtClean="0">
                <a:ln w="22225">
                  <a:solidFill>
                    <a:schemeClr val="bg1">
                      <a:alpha val="60000"/>
                    </a:schemeClr>
                  </a:solidFill>
                  <a:prstDash val="solid"/>
                </a:ln>
                <a:solidFill>
                  <a:schemeClr val="accent2"/>
                </a:solidFill>
                <a:effectLst/>
              </a:rPr>
              <a:t> </a:t>
            </a:r>
            <a:r>
              <a:rPr lang="en-US" altLang="ja-JP" sz="6000" b="1" cap="none" spc="0" dirty="0" smtClean="0">
                <a:ln w="22225">
                  <a:solidFill>
                    <a:schemeClr val="bg1">
                      <a:alpha val="60000"/>
                    </a:schemeClr>
                  </a:solidFill>
                  <a:prstDash val="solid"/>
                </a:ln>
                <a:solidFill>
                  <a:schemeClr val="accent2"/>
                </a:solidFill>
                <a:effectLst/>
              </a:rPr>
              <a:t>Eye</a:t>
            </a:r>
          </a:p>
          <a:p>
            <a:pPr algn="ctr"/>
            <a:r>
              <a:rPr lang="ja-JP" altLang="en-US" sz="6000" b="1" cap="none" spc="0" dirty="0" smtClean="0">
                <a:ln w="22225">
                  <a:solidFill>
                    <a:schemeClr val="bg1">
                      <a:alpha val="60000"/>
                    </a:schemeClr>
                  </a:solidFill>
                  <a:prstDash val="solid"/>
                </a:ln>
                <a:solidFill>
                  <a:schemeClr val="accent2"/>
                </a:solidFill>
                <a:effectLst/>
              </a:rPr>
              <a:t> </a:t>
            </a:r>
            <a:r>
              <a:rPr lang="en-US" altLang="ja-JP" sz="6000" b="1" cap="none" spc="0" dirty="0" smtClean="0">
                <a:ln w="22225">
                  <a:solidFill>
                    <a:schemeClr val="bg1">
                      <a:alpha val="60000"/>
                    </a:schemeClr>
                  </a:solidFill>
                  <a:prstDash val="solid"/>
                </a:ln>
                <a:solidFill>
                  <a:schemeClr val="accent2"/>
                </a:solidFill>
                <a:effectLst/>
              </a:rPr>
              <a:t>People</a:t>
            </a:r>
            <a:r>
              <a:rPr lang="ja-JP" altLang="en-US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/>
                </a:solidFill>
                <a:effectLst/>
              </a:rPr>
              <a:t>　</a:t>
            </a:r>
            <a:endParaRPr lang="ja-JP" altLang="en-US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/>
              </a:solidFill>
              <a:effectLst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41115" y="1012741"/>
            <a:ext cx="51235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solidFill>
                  <a:schemeClr val="accent1"/>
                </a:solidFill>
              </a:rPr>
              <a:t>実施日</a:t>
            </a:r>
            <a:r>
              <a:rPr lang="ja-JP" altLang="en-US" sz="2800" dirty="0" smtClean="0"/>
              <a:t>：</a:t>
            </a:r>
            <a:r>
              <a:rPr lang="en-US" altLang="ja-JP" sz="2800" dirty="0" smtClean="0"/>
              <a:t>6</a:t>
            </a:r>
            <a:r>
              <a:rPr lang="ja-JP" altLang="en-US" sz="2800" dirty="0" smtClean="0"/>
              <a:t>月</a:t>
            </a:r>
            <a:r>
              <a:rPr lang="en-US" altLang="ja-JP" sz="2800" dirty="0" smtClean="0"/>
              <a:t>3</a:t>
            </a:r>
            <a:r>
              <a:rPr lang="ja-JP" altLang="en-US" sz="2800" dirty="0" smtClean="0"/>
              <a:t>、</a:t>
            </a:r>
            <a:r>
              <a:rPr lang="en-US" altLang="ja-JP" sz="2800" dirty="0" smtClean="0"/>
              <a:t>4</a:t>
            </a:r>
            <a:r>
              <a:rPr lang="ja-JP" altLang="en-US" sz="2800" dirty="0" smtClean="0"/>
              <a:t>、</a:t>
            </a:r>
            <a:r>
              <a:rPr lang="en-US" altLang="ja-JP" sz="2800" dirty="0" smtClean="0"/>
              <a:t>5</a:t>
            </a:r>
            <a:r>
              <a:rPr lang="ja-JP" altLang="en-US" sz="2800" dirty="0" smtClean="0"/>
              <a:t>日</a:t>
            </a:r>
            <a:r>
              <a:rPr lang="ja-JP" altLang="en-US" sz="2400" dirty="0" smtClean="0"/>
              <a:t>の</a:t>
            </a:r>
            <a:r>
              <a:rPr kumimoji="1" lang="ja-JP" altLang="en-US" sz="2800" kern="1200" dirty="0" smtClean="0">
                <a:solidFill>
                  <a:schemeClr val="tx1"/>
                </a:solidFill>
              </a:rPr>
              <a:t>昼休み</a:t>
            </a:r>
            <a:endParaRPr kumimoji="1" lang="en-US" altLang="ja-JP" sz="2800" kern="1200" dirty="0" smtClean="0">
              <a:solidFill>
                <a:schemeClr val="tx1"/>
              </a:solidFill>
            </a:endParaRPr>
          </a:p>
          <a:p>
            <a:r>
              <a:rPr lang="ja-JP" altLang="en-US" sz="2800" dirty="0" smtClean="0">
                <a:solidFill>
                  <a:srgbClr val="4F81BD"/>
                </a:solidFill>
              </a:rPr>
              <a:t>場所</a:t>
            </a:r>
            <a:r>
              <a:rPr lang="ja-JP" altLang="en-US" sz="2800" dirty="0" smtClean="0"/>
              <a:t>：</a:t>
            </a:r>
            <a:r>
              <a:rPr lang="ja-JP" altLang="en-US" sz="2800" dirty="0"/>
              <a:t>石</a:t>
            </a:r>
            <a:r>
              <a:rPr lang="ja-JP" altLang="en-US" sz="2800" dirty="0" smtClean="0"/>
              <a:t>の広場周辺</a:t>
            </a:r>
            <a:endParaRPr lang="en-US" altLang="ja-JP" sz="2800" dirty="0" smtClean="0"/>
          </a:p>
        </p:txBody>
      </p:sp>
      <p:cxnSp>
        <p:nvCxnSpPr>
          <p:cNvPr id="13" name="直線コネクタ 12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94551" y="6393065"/>
            <a:ext cx="1376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　調査概要</a:t>
            </a:r>
            <a:endParaRPr kumimoji="1" lang="ja-JP" alt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67575" y="3699842"/>
            <a:ext cx="4911738" cy="83099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ja-JP" altLang="en-US" sz="2400" dirty="0">
                <a:solidFill>
                  <a:schemeClr val="bg1"/>
                </a:solidFill>
              </a:rPr>
              <a:t>歩きスマホをしている人を安全に</a:t>
            </a:r>
            <a:endParaRPr lang="en-US" altLang="ja-JP" sz="2400" dirty="0">
              <a:solidFill>
                <a:schemeClr val="bg1"/>
              </a:solidFill>
            </a:endParaRPr>
          </a:p>
          <a:p>
            <a:r>
              <a:rPr lang="ja-JP" altLang="en-US" sz="2400" dirty="0">
                <a:solidFill>
                  <a:schemeClr val="bg1"/>
                </a:solidFill>
              </a:rPr>
              <a:t>目的地へ誘導するパフォーマンス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67575" y="2240494"/>
            <a:ext cx="478383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800" dirty="0"/>
              <a:t>Seeing Eye </a:t>
            </a:r>
            <a:r>
              <a:rPr lang="en-US" altLang="ja-JP" sz="3200" dirty="0">
                <a:solidFill>
                  <a:schemeClr val="accent2"/>
                </a:solidFill>
              </a:rPr>
              <a:t>Dog</a:t>
            </a:r>
            <a:r>
              <a:rPr lang="en-US" altLang="ja-JP" sz="2800" dirty="0"/>
              <a:t> (</a:t>
            </a:r>
            <a:r>
              <a:rPr lang="ja-JP" altLang="en-US" sz="2800" dirty="0"/>
              <a:t>盲導</a:t>
            </a:r>
            <a:r>
              <a:rPr lang="ja-JP" altLang="en-US" sz="2800" dirty="0">
                <a:solidFill>
                  <a:srgbClr val="C0504D"/>
                </a:solidFill>
              </a:rPr>
              <a:t>犬</a:t>
            </a:r>
            <a:r>
              <a:rPr lang="en-US" altLang="ja-JP" sz="2800" dirty="0"/>
              <a:t>)</a:t>
            </a:r>
          </a:p>
          <a:p>
            <a:r>
              <a:rPr lang="en-US" altLang="ja-JP" sz="2800" dirty="0"/>
              <a:t>⇒Seeing Eye </a:t>
            </a:r>
            <a:r>
              <a:rPr lang="en-US" altLang="ja-JP" sz="3200" dirty="0">
                <a:solidFill>
                  <a:srgbClr val="C0504D"/>
                </a:solidFill>
              </a:rPr>
              <a:t>People</a:t>
            </a:r>
            <a:r>
              <a:rPr lang="en-US" altLang="ja-JP" sz="2800" dirty="0"/>
              <a:t>(</a:t>
            </a:r>
            <a:r>
              <a:rPr lang="ja-JP" altLang="en-US" sz="2800" dirty="0"/>
              <a:t>盲導</a:t>
            </a:r>
            <a:r>
              <a:rPr lang="ja-JP" altLang="en-US" sz="2800" dirty="0">
                <a:solidFill>
                  <a:srgbClr val="C0504D"/>
                </a:solidFill>
              </a:rPr>
              <a:t>人</a:t>
            </a:r>
            <a:r>
              <a:rPr lang="en-US" altLang="ja-JP" sz="2800" dirty="0"/>
              <a:t>)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294551" y="4698158"/>
            <a:ext cx="493607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400" dirty="0"/>
              <a:t>パフォーマンスの</a:t>
            </a:r>
            <a:r>
              <a:rPr lang="ja-JP" altLang="en-US" sz="3200" dirty="0">
                <a:solidFill>
                  <a:schemeClr val="accent2"/>
                </a:solidFill>
              </a:rPr>
              <a:t>注目度</a:t>
            </a:r>
            <a:r>
              <a:rPr lang="ja-JP" altLang="en-US" sz="2800" dirty="0"/>
              <a:t>、</a:t>
            </a:r>
            <a:r>
              <a:rPr lang="ja-JP" altLang="en-US" sz="3200" dirty="0">
                <a:solidFill>
                  <a:srgbClr val="C0504D"/>
                </a:solidFill>
              </a:rPr>
              <a:t>印象</a:t>
            </a:r>
            <a:endParaRPr lang="en-US" altLang="ja-JP" sz="3200" dirty="0"/>
          </a:p>
          <a:p>
            <a:r>
              <a:rPr lang="ja-JP" altLang="en-US" sz="2400" dirty="0"/>
              <a:t>事前事後でパフォーマンスを</a:t>
            </a:r>
            <a:endParaRPr lang="en-US" altLang="ja-JP" sz="2400" dirty="0"/>
          </a:p>
          <a:p>
            <a:r>
              <a:rPr lang="ja-JP" altLang="en-US" sz="2400" dirty="0"/>
              <a:t>見たことによる</a:t>
            </a:r>
            <a:r>
              <a:rPr lang="ja-JP" altLang="en-US" sz="3200" dirty="0">
                <a:solidFill>
                  <a:srgbClr val="C0504D"/>
                </a:solidFill>
              </a:rPr>
              <a:t>意識の違い</a:t>
            </a:r>
            <a:r>
              <a:rPr lang="ja-JP" altLang="en-US" sz="2400" dirty="0"/>
              <a:t>を分析</a:t>
            </a:r>
            <a:endParaRPr lang="en-US" altLang="ja-JP" sz="2400" dirty="0"/>
          </a:p>
        </p:txBody>
      </p:sp>
      <p:sp>
        <p:nvSpPr>
          <p:cNvPr id="11" name="スライド番号プレースホルダー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569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soccer090811_2_01.jpg"/>
          <p:cNvPicPr>
            <a:picLocks noChangeAspect="1"/>
          </p:cNvPicPr>
          <p:nvPr/>
        </p:nvPicPr>
        <p:blipFill rotWithShape="1">
          <a:blip r:embed="rId2" cstate="print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3978" y="0"/>
            <a:ext cx="3000022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986669" y="1289788"/>
            <a:ext cx="337143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調査の背景と目的</a:t>
            </a:r>
            <a:endParaRPr kumimoji="1" lang="en-US" altLang="ja-JP" sz="32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39983" y="1874564"/>
            <a:ext cx="10054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31783" y="2459340"/>
            <a:ext cx="182614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調査概要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13326" y="3624671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仮説検証</a:t>
            </a:r>
            <a:r>
              <a:rPr lang="en-US" altLang="ja-JP" sz="2400" dirty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>
                <a:solidFill>
                  <a:schemeClr val="bg1">
                    <a:lumMod val="75000"/>
                  </a:schemeClr>
                </a:solidFill>
              </a:rPr>
              <a:t>コミュニケーション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39983" y="5420749"/>
            <a:ext cx="439735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考察と今後の活動・提案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039983" y="3039895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accent5"/>
                </a:solidFill>
              </a:rPr>
              <a:t>基本集計</a:t>
            </a:r>
            <a:r>
              <a:rPr kumimoji="1" lang="en-US" altLang="ja-JP" sz="2400" dirty="0" smtClean="0">
                <a:solidFill>
                  <a:schemeClr val="accent5"/>
                </a:solidFill>
              </a:rPr>
              <a:t>−</a:t>
            </a:r>
            <a:r>
              <a:rPr kumimoji="1" lang="ja-JP" altLang="en-US" sz="2400" dirty="0" smtClean="0">
                <a:solidFill>
                  <a:schemeClr val="accent5"/>
                </a:solidFill>
              </a:rPr>
              <a:t>コミュニケーション</a:t>
            </a:r>
            <a:endParaRPr kumimoji="1" lang="ja-JP" altLang="en-US" sz="2400" dirty="0">
              <a:solidFill>
                <a:schemeClr val="accent5"/>
              </a:solidFill>
            </a:endParaRPr>
          </a:p>
        </p:txBody>
      </p:sp>
      <p:cxnSp>
        <p:nvCxnSpPr>
          <p:cNvPr id="9" name="直線コネクタ 8"/>
          <p:cNvCxnSpPr/>
          <p:nvPr/>
        </p:nvCxnSpPr>
        <p:spPr>
          <a:xfrm>
            <a:off x="328616" y="971118"/>
            <a:ext cx="54992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図 20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1013326" y="15834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/>
              <a:t>目次</a:t>
            </a:r>
            <a:endParaRPr kumimoji="1" lang="ja-JP" altLang="en-US" sz="3600" dirty="0"/>
          </a:p>
        </p:txBody>
      </p:sp>
      <p:cxnSp>
        <p:nvCxnSpPr>
          <p:cNvPr id="24" name="直線コネクタ 23"/>
          <p:cNvCxnSpPr/>
          <p:nvPr/>
        </p:nvCxnSpPr>
        <p:spPr>
          <a:xfrm>
            <a:off x="328616" y="6359412"/>
            <a:ext cx="54992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442937" y="1192582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１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1017981" y="4209447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基本集計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パフォーマンス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1039983" y="4835973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仮説検証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パフォーマンス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442937" y="1745292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２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442937" y="2341460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３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442937" y="292980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accent5"/>
                </a:solidFill>
              </a:rPr>
              <a:t>４</a:t>
            </a:r>
            <a:endParaRPr kumimoji="1" lang="ja-JP" altLang="en-US" sz="4400" dirty="0">
              <a:solidFill>
                <a:schemeClr val="accent5"/>
              </a:solidFill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442937" y="3506107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５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442937" y="4076234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６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442937" y="4674538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７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442937" y="528753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８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0409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244903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3245541" y="4399655"/>
            <a:ext cx="14487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800" dirty="0" smtClean="0">
                <a:solidFill>
                  <a:schemeClr val="bg1"/>
                </a:solidFill>
              </a:rPr>
              <a:t>87.8%</a:t>
            </a:r>
          </a:p>
          <a:p>
            <a:pPr algn="ctr"/>
            <a:r>
              <a:rPr lang="ja-JP" altLang="en-US" sz="2800" dirty="0" smtClean="0">
                <a:solidFill>
                  <a:schemeClr val="bg1"/>
                </a:solidFill>
              </a:rPr>
              <a:t>（</a:t>
            </a:r>
            <a:r>
              <a:rPr lang="en-US" altLang="ja-JP" sz="2800" dirty="0" smtClean="0">
                <a:solidFill>
                  <a:schemeClr val="bg1"/>
                </a:solidFill>
              </a:rPr>
              <a:t>159</a:t>
            </a:r>
            <a:r>
              <a:rPr lang="ja-JP" altLang="en-US" sz="2800" dirty="0" smtClean="0">
                <a:solidFill>
                  <a:schemeClr val="bg1"/>
                </a:solidFill>
              </a:rPr>
              <a:t>人）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897094" y="2255599"/>
            <a:ext cx="12667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800" dirty="0" smtClean="0">
                <a:solidFill>
                  <a:srgbClr val="FFFFFF"/>
                </a:solidFill>
              </a:rPr>
              <a:t>6.6%</a:t>
            </a:r>
          </a:p>
          <a:p>
            <a:pPr algn="ctr"/>
            <a:r>
              <a:rPr lang="ja-JP" altLang="en-US" sz="2800" dirty="0" smtClean="0">
                <a:solidFill>
                  <a:srgbClr val="FFFFFF"/>
                </a:solidFill>
              </a:rPr>
              <a:t>（</a:t>
            </a:r>
            <a:r>
              <a:rPr lang="en-US" altLang="ja-JP" sz="2800" dirty="0" smtClean="0">
                <a:solidFill>
                  <a:srgbClr val="FFFFFF"/>
                </a:solidFill>
              </a:rPr>
              <a:t>12</a:t>
            </a:r>
            <a:r>
              <a:rPr lang="ja-JP" altLang="en-US" sz="2800" dirty="0" smtClean="0">
                <a:solidFill>
                  <a:srgbClr val="FFFFFF"/>
                </a:solidFill>
              </a:rPr>
              <a:t>人）</a:t>
            </a:r>
            <a:endParaRPr kumimoji="1" lang="ja-JP" altLang="en-US" sz="2800" dirty="0">
              <a:solidFill>
                <a:srgbClr val="FFFFFF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968376" y="2041712"/>
            <a:ext cx="12667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800" dirty="0" smtClean="0">
                <a:solidFill>
                  <a:srgbClr val="FFFFFF"/>
                </a:solidFill>
              </a:rPr>
              <a:t>5.5</a:t>
            </a:r>
            <a:r>
              <a:rPr kumimoji="1" lang="en-US" altLang="ja-JP" sz="2800" dirty="0" smtClean="0">
                <a:solidFill>
                  <a:srgbClr val="FFFFFF"/>
                </a:solidFill>
              </a:rPr>
              <a:t>%</a:t>
            </a:r>
          </a:p>
          <a:p>
            <a:pPr algn="ctr"/>
            <a:r>
              <a:rPr lang="ja-JP" altLang="en-US" sz="2800" dirty="0" smtClean="0">
                <a:solidFill>
                  <a:srgbClr val="FFFFFF"/>
                </a:solidFill>
              </a:rPr>
              <a:t>（</a:t>
            </a:r>
            <a:r>
              <a:rPr lang="en-US" altLang="ja-JP" sz="2800" dirty="0" smtClean="0">
                <a:solidFill>
                  <a:srgbClr val="FFFFFF"/>
                </a:solidFill>
              </a:rPr>
              <a:t>10</a:t>
            </a:r>
            <a:r>
              <a:rPr lang="ja-JP" altLang="en-US" sz="2800" dirty="0" smtClean="0">
                <a:solidFill>
                  <a:srgbClr val="FFFFFF"/>
                </a:solidFill>
              </a:rPr>
              <a:t>人）</a:t>
            </a:r>
            <a:endParaRPr kumimoji="1" lang="ja-JP" altLang="en-US" sz="2800" dirty="0">
              <a:solidFill>
                <a:srgbClr val="FFFFFF"/>
              </a:solidFill>
            </a:endParaRPr>
          </a:p>
        </p:txBody>
      </p:sp>
      <p:pic>
        <p:nvPicPr>
          <p:cNvPr id="13" name="図 12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1055057" y="158347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携帯電話の所有</a:t>
            </a:r>
            <a:endParaRPr kumimoji="1" lang="ja-JP" altLang="en-US" sz="3600" dirty="0">
              <a:latin typeface="+mn-ea"/>
            </a:endParaRPr>
          </a:p>
        </p:txBody>
      </p:sp>
      <p:cxnSp>
        <p:nvCxnSpPr>
          <p:cNvPr id="16" name="直線コネクタ 15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正方形/長方形 20"/>
          <p:cNvSpPr/>
          <p:nvPr/>
        </p:nvSpPr>
        <p:spPr>
          <a:xfrm>
            <a:off x="1149288" y="3108962"/>
            <a:ext cx="6845444" cy="646331"/>
          </a:xfrm>
          <a:prstGeom prst="rect">
            <a:avLst/>
          </a:prstGeom>
          <a:solidFill>
            <a:schemeClr val="accent6"/>
          </a:solidFill>
          <a:ln w="19050" cmpd="sng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just"/>
            <a:r>
              <a:rPr lang="ja-JP" altLang="en-US" sz="3600" dirty="0" smtClean="0"/>
              <a:t>スマートフォンを持つ人は</a:t>
            </a:r>
            <a:r>
              <a:rPr lang="en-US" altLang="ja-JP" sz="3600" dirty="0" smtClean="0"/>
              <a:t>90%</a:t>
            </a:r>
            <a:r>
              <a:rPr lang="ja-JP" altLang="en-US" sz="3600" dirty="0" smtClean="0"/>
              <a:t>以上</a:t>
            </a:r>
            <a:endParaRPr kumimoji="1" lang="ja-JP" altLang="en-US" sz="3600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6415913" y="4430157"/>
            <a:ext cx="771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n=181</a:t>
            </a:r>
            <a:endParaRPr kumimoji="1" lang="ja-JP" altLang="en-US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94551" y="6393065"/>
            <a:ext cx="321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　</a:t>
            </a:r>
            <a:r>
              <a:rPr lang="ja-JP" alt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基本集計</a:t>
            </a:r>
            <a:r>
              <a:rPr lang="en-US" altLang="ja-JP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コミュニケーション</a:t>
            </a:r>
            <a:endParaRPr lang="ja-JP" alt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575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703053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2377786" y="2406975"/>
            <a:ext cx="11122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 smtClean="0"/>
              <a:t>19.3%</a:t>
            </a:r>
          </a:p>
          <a:p>
            <a:pPr algn="ctr"/>
            <a:r>
              <a:rPr lang="ja-JP" altLang="en-US" sz="2400" dirty="0" smtClean="0"/>
              <a:t>（</a:t>
            </a:r>
            <a:r>
              <a:rPr lang="en-US" altLang="ja-JP" sz="2400" dirty="0" smtClean="0"/>
              <a:t>35</a:t>
            </a:r>
            <a:r>
              <a:rPr lang="ja-JP" altLang="en-US" sz="2400" dirty="0" smtClean="0"/>
              <a:t>％）</a:t>
            </a:r>
            <a:endParaRPr kumimoji="1" lang="ja-JP" altLang="en-US" sz="24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708213" y="3997493"/>
            <a:ext cx="12681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 smtClean="0">
                <a:solidFill>
                  <a:schemeClr val="bg1"/>
                </a:solidFill>
              </a:rPr>
              <a:t>80.7%</a:t>
            </a:r>
          </a:p>
          <a:p>
            <a:pPr algn="ctr"/>
            <a:r>
              <a:rPr lang="ja-JP" altLang="en-US" sz="2400" dirty="0" smtClean="0">
                <a:solidFill>
                  <a:schemeClr val="bg1"/>
                </a:solidFill>
              </a:rPr>
              <a:t>（</a:t>
            </a:r>
            <a:r>
              <a:rPr lang="en-US" altLang="ja-JP" sz="2400" dirty="0" smtClean="0">
                <a:solidFill>
                  <a:schemeClr val="bg1"/>
                </a:solidFill>
              </a:rPr>
              <a:t>143</a:t>
            </a:r>
            <a:r>
              <a:rPr lang="ja-JP" altLang="en-US" sz="2400" dirty="0" smtClean="0">
                <a:solidFill>
                  <a:schemeClr val="bg1"/>
                </a:solidFill>
              </a:rPr>
              <a:t>人）</a:t>
            </a:r>
            <a:endParaRPr kumimoji="1" lang="ja-JP" altLang="en-US" sz="2400" dirty="0">
              <a:solidFill>
                <a:schemeClr val="bg1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262711" y="4865789"/>
            <a:ext cx="14487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800" dirty="0" smtClean="0"/>
              <a:t>58.6</a:t>
            </a:r>
            <a:r>
              <a:rPr kumimoji="1" lang="en-US" altLang="ja-JP" sz="2800" dirty="0" smtClean="0"/>
              <a:t>%</a:t>
            </a:r>
          </a:p>
          <a:p>
            <a:pPr algn="ctr"/>
            <a:r>
              <a:rPr lang="ja-JP" altLang="en-US" sz="2800" dirty="0" smtClean="0"/>
              <a:t>（</a:t>
            </a:r>
            <a:r>
              <a:rPr lang="en-US" altLang="ja-JP" sz="2800" dirty="0" smtClean="0"/>
              <a:t>103</a:t>
            </a:r>
            <a:r>
              <a:rPr lang="ja-JP" altLang="en-US" sz="2800" dirty="0" smtClean="0"/>
              <a:t>人）</a:t>
            </a:r>
            <a:endParaRPr kumimoji="1" lang="ja-JP" altLang="en-US" sz="28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44952" y="4828490"/>
            <a:ext cx="12667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800" dirty="0" smtClean="0"/>
              <a:t>17.1%</a:t>
            </a:r>
          </a:p>
          <a:p>
            <a:pPr algn="ctr"/>
            <a:r>
              <a:rPr kumimoji="1" lang="ja-JP" altLang="en-US" sz="2800" dirty="0" smtClean="0"/>
              <a:t>（</a:t>
            </a:r>
            <a:r>
              <a:rPr kumimoji="1" lang="en-US" altLang="ja-JP" sz="2800" dirty="0" smtClean="0"/>
              <a:t>31</a:t>
            </a:r>
            <a:r>
              <a:rPr kumimoji="1" lang="ja-JP" altLang="en-US" sz="2800" dirty="0" smtClean="0"/>
              <a:t>人）</a:t>
            </a:r>
            <a:endParaRPr kumimoji="1" lang="ja-JP" altLang="en-US" sz="28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86448" y="2937400"/>
            <a:ext cx="10848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800" dirty="0" smtClean="0"/>
              <a:t>5.0%</a:t>
            </a:r>
          </a:p>
          <a:p>
            <a:pPr algn="ctr"/>
            <a:r>
              <a:rPr kumimoji="1" lang="ja-JP" altLang="en-US" sz="2800" dirty="0" smtClean="0"/>
              <a:t>（</a:t>
            </a:r>
            <a:r>
              <a:rPr kumimoji="1" lang="en-US" altLang="ja-JP" sz="2800" dirty="0" smtClean="0"/>
              <a:t>9</a:t>
            </a:r>
            <a:r>
              <a:rPr kumimoji="1" lang="ja-JP" altLang="en-US" sz="2800" dirty="0" smtClean="0"/>
              <a:t>人）</a:t>
            </a:r>
            <a:endParaRPr kumimoji="1" lang="ja-JP" altLang="en-US" sz="2800" dirty="0"/>
          </a:p>
        </p:txBody>
      </p:sp>
      <p:pic>
        <p:nvPicPr>
          <p:cNvPr id="15" name="図 14" descr="iphone-4-ico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17" name="テキスト ボックス 16"/>
          <p:cNvSpPr txBox="1"/>
          <p:nvPr/>
        </p:nvSpPr>
        <p:spPr>
          <a:xfrm>
            <a:off x="1055057" y="158347"/>
            <a:ext cx="36796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latin typeface="+mn-ea"/>
              </a:rPr>
              <a:t>歩きスマホの頻度</a:t>
            </a:r>
            <a:endParaRPr kumimoji="1" lang="ja-JP" altLang="en-US" sz="3600" dirty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正方形/長方形 23"/>
          <p:cNvSpPr/>
          <p:nvPr/>
        </p:nvSpPr>
        <p:spPr>
          <a:xfrm>
            <a:off x="1469492" y="2831963"/>
            <a:ext cx="6205044" cy="1200329"/>
          </a:xfrm>
          <a:prstGeom prst="rect">
            <a:avLst/>
          </a:prstGeom>
          <a:solidFill>
            <a:srgbClr val="F79646"/>
          </a:solidFill>
          <a:ln w="19050" cmpd="sng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just"/>
            <a:r>
              <a:rPr lang="ja-JP" altLang="en-US" sz="2800" dirty="0" smtClean="0"/>
              <a:t>歩きスマホを「する」人は</a:t>
            </a:r>
            <a:r>
              <a:rPr lang="en-US" altLang="ja-JP" sz="3600" dirty="0"/>
              <a:t>8</a:t>
            </a:r>
            <a:r>
              <a:rPr lang="en-US" altLang="ja-JP" sz="3600" dirty="0" smtClean="0"/>
              <a:t>0%</a:t>
            </a:r>
            <a:r>
              <a:rPr lang="ja-JP" altLang="en-US" sz="3600" dirty="0" smtClean="0"/>
              <a:t>以上</a:t>
            </a:r>
            <a:endParaRPr lang="en-US" altLang="ja-JP" sz="3600" dirty="0" smtClean="0"/>
          </a:p>
          <a:p>
            <a:pPr algn="just"/>
            <a:r>
              <a:rPr kumimoji="1" lang="ja-JP" altLang="en-US" sz="2800" dirty="0" smtClean="0"/>
              <a:t>「する」人の大半は</a:t>
            </a:r>
            <a:r>
              <a:rPr kumimoji="1" lang="ja-JP" altLang="en-US" sz="3600" dirty="0" smtClean="0"/>
              <a:t>「</a:t>
            </a:r>
            <a:r>
              <a:rPr kumimoji="1" lang="en-US" altLang="ja-JP" sz="3600" dirty="0" smtClean="0"/>
              <a:t>1</a:t>
            </a:r>
            <a:r>
              <a:rPr kumimoji="1" lang="ja-JP" altLang="en-US" sz="3600" dirty="0" smtClean="0"/>
              <a:t>日に</a:t>
            </a:r>
            <a:r>
              <a:rPr kumimoji="1" lang="en-US" altLang="ja-JP" sz="3600" dirty="0" smtClean="0"/>
              <a:t>1</a:t>
            </a:r>
            <a:r>
              <a:rPr kumimoji="1" lang="ja-JP" altLang="en-US" sz="3600" dirty="0" smtClean="0"/>
              <a:t>回以上」</a:t>
            </a:r>
            <a:endParaRPr kumimoji="1" lang="ja-JP" altLang="en-US" sz="3600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6896422" y="4799489"/>
            <a:ext cx="771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n=181</a:t>
            </a:r>
            <a:endParaRPr kumimoji="1" lang="ja-JP" altLang="en-US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94551" y="6393065"/>
            <a:ext cx="321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　</a:t>
            </a:r>
            <a:r>
              <a:rPr lang="ja-JP" alt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基本集計</a:t>
            </a:r>
            <a:r>
              <a:rPr lang="en-US" altLang="ja-JP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コミュニケーション</a:t>
            </a:r>
            <a:endParaRPr lang="ja-JP" alt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5451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751309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図 4" descr="iphone-4-ico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055057" y="158347"/>
            <a:ext cx="5115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歩きスマホの用途</a:t>
            </a:r>
            <a:r>
              <a:rPr lang="en-US" altLang="ja-JP" sz="3600" dirty="0" smtClean="0">
                <a:latin typeface="+mn-ea"/>
              </a:rPr>
              <a:t>(n=146)</a:t>
            </a:r>
            <a:endParaRPr kumimoji="1" lang="ja-JP" altLang="en-US" sz="3600" dirty="0">
              <a:latin typeface="+mn-ea"/>
            </a:endParaRPr>
          </a:p>
        </p:txBody>
      </p:sp>
      <p:cxnSp>
        <p:nvCxnSpPr>
          <p:cNvPr id="7" name="直線コネクタ 6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/>
          <p:cNvSpPr/>
          <p:nvPr/>
        </p:nvSpPr>
        <p:spPr>
          <a:xfrm>
            <a:off x="2040993" y="1744761"/>
            <a:ext cx="6310735" cy="1047067"/>
          </a:xfrm>
          <a:prstGeom prst="rect">
            <a:avLst/>
          </a:prstGeom>
          <a:noFill/>
          <a:ln w="38100">
            <a:solidFill>
              <a:schemeClr val="accent6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3761643" y="2943990"/>
            <a:ext cx="2905964" cy="1754327"/>
          </a:xfrm>
          <a:prstGeom prst="rect">
            <a:avLst/>
          </a:prstGeom>
          <a:solidFill>
            <a:srgbClr val="F79646"/>
          </a:solidFill>
          <a:ln w="19050" cmpd="sng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just"/>
            <a:r>
              <a:rPr kumimoji="1" lang="ja-JP" altLang="en-US" sz="3600" dirty="0" smtClean="0"/>
              <a:t>メッセンジャー</a:t>
            </a:r>
            <a:endParaRPr kumimoji="1" lang="en-US" altLang="ja-JP" sz="3600" dirty="0" smtClean="0"/>
          </a:p>
          <a:p>
            <a:pPr algn="just"/>
            <a:r>
              <a:rPr lang="ja-JP" altLang="en-US" sz="3600" dirty="0" smtClean="0"/>
              <a:t>地図</a:t>
            </a:r>
            <a:endParaRPr lang="en-US" altLang="ja-JP" sz="3600" dirty="0" smtClean="0"/>
          </a:p>
          <a:p>
            <a:pPr algn="just"/>
            <a:r>
              <a:rPr kumimoji="1" lang="en-US" altLang="ja-JP" sz="3600" dirty="0" smtClean="0"/>
              <a:t>SNS</a:t>
            </a:r>
            <a:endParaRPr kumimoji="1" lang="ja-JP" altLang="en-US" sz="3600" dirty="0"/>
          </a:p>
        </p:txBody>
      </p:sp>
      <p:sp>
        <p:nvSpPr>
          <p:cNvPr id="14" name="正方形/長方形 13"/>
          <p:cNvSpPr/>
          <p:nvPr/>
        </p:nvSpPr>
        <p:spPr>
          <a:xfrm>
            <a:off x="2040993" y="4105452"/>
            <a:ext cx="6310735" cy="1047067"/>
          </a:xfrm>
          <a:prstGeom prst="rect">
            <a:avLst/>
          </a:prstGeom>
          <a:noFill/>
          <a:ln w="38100">
            <a:solidFill>
              <a:schemeClr val="accent6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4198965" y="2219226"/>
            <a:ext cx="2031325" cy="1754327"/>
          </a:xfrm>
          <a:prstGeom prst="rect">
            <a:avLst/>
          </a:prstGeom>
          <a:solidFill>
            <a:srgbClr val="F79646"/>
          </a:solidFill>
          <a:ln w="19050" cmpd="sng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just"/>
            <a:r>
              <a:rPr kumimoji="1" lang="ja-JP" altLang="en-US" sz="3600" dirty="0" smtClean="0"/>
              <a:t>動画視聴</a:t>
            </a:r>
            <a:endParaRPr kumimoji="1" lang="en-US" altLang="ja-JP" sz="3600" dirty="0" smtClean="0"/>
          </a:p>
          <a:p>
            <a:pPr algn="just"/>
            <a:r>
              <a:rPr lang="ja-JP" altLang="en-US" sz="3600" dirty="0" smtClean="0"/>
              <a:t>ゲーム</a:t>
            </a:r>
            <a:endParaRPr lang="en-US" altLang="ja-JP" sz="3600" dirty="0" smtClean="0"/>
          </a:p>
          <a:p>
            <a:pPr algn="just"/>
            <a:r>
              <a:rPr kumimoji="1" lang="ja-JP" altLang="en-US" sz="3600" dirty="0" smtClean="0"/>
              <a:t>読書</a:t>
            </a:r>
            <a:endParaRPr kumimoji="1" lang="ja-JP" altLang="en-US" sz="36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94551" y="6393065"/>
            <a:ext cx="321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　</a:t>
            </a:r>
            <a:r>
              <a:rPr lang="ja-JP" alt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基本集計</a:t>
            </a:r>
            <a:r>
              <a:rPr lang="en-US" altLang="ja-JP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コミュニケーション</a:t>
            </a:r>
            <a:endParaRPr lang="ja-JP" alt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4442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2846359"/>
              </p:ext>
            </p:extLst>
          </p:nvPr>
        </p:nvGraphicFramePr>
        <p:xfrm>
          <a:off x="457200" y="158512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3571672" y="4299367"/>
            <a:ext cx="18099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3600" dirty="0" smtClean="0">
                <a:solidFill>
                  <a:schemeClr val="bg1"/>
                </a:solidFill>
              </a:rPr>
              <a:t>91.8%</a:t>
            </a:r>
          </a:p>
          <a:p>
            <a:pPr algn="ctr"/>
            <a:r>
              <a:rPr lang="ja-JP" altLang="en-US" sz="3600" dirty="0" smtClean="0">
                <a:solidFill>
                  <a:schemeClr val="bg1"/>
                </a:solidFill>
              </a:rPr>
              <a:t>（</a:t>
            </a:r>
            <a:r>
              <a:rPr lang="en-US" altLang="ja-JP" sz="3600" dirty="0" smtClean="0">
                <a:solidFill>
                  <a:schemeClr val="bg1"/>
                </a:solidFill>
              </a:rPr>
              <a:t>134</a:t>
            </a:r>
            <a:r>
              <a:rPr lang="ja-JP" altLang="en-US" sz="3600" dirty="0" smtClean="0">
                <a:solidFill>
                  <a:schemeClr val="bg1"/>
                </a:solidFill>
              </a:rPr>
              <a:t>人）</a:t>
            </a:r>
            <a:endParaRPr lang="en-US" altLang="ja-JP" sz="3600" dirty="0" smtClean="0">
              <a:solidFill>
                <a:schemeClr val="bg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249218" y="2070083"/>
            <a:ext cx="11122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 smtClean="0">
                <a:solidFill>
                  <a:schemeClr val="bg1"/>
                </a:solidFill>
              </a:rPr>
              <a:t>8.2%</a:t>
            </a:r>
          </a:p>
          <a:p>
            <a:pPr algn="ctr"/>
            <a:r>
              <a:rPr lang="ja-JP" altLang="en-US" sz="2400" dirty="0" smtClean="0">
                <a:solidFill>
                  <a:schemeClr val="bg1"/>
                </a:solidFill>
              </a:rPr>
              <a:t>（</a:t>
            </a:r>
            <a:r>
              <a:rPr lang="en-US" altLang="ja-JP" sz="2400" dirty="0" smtClean="0">
                <a:solidFill>
                  <a:schemeClr val="bg1"/>
                </a:solidFill>
              </a:rPr>
              <a:t>12</a:t>
            </a:r>
            <a:r>
              <a:rPr lang="ja-JP" altLang="en-US" sz="2400" dirty="0" smtClean="0">
                <a:solidFill>
                  <a:schemeClr val="bg1"/>
                </a:solidFill>
              </a:rPr>
              <a:t>人）</a:t>
            </a:r>
            <a:endParaRPr lang="en-US" altLang="ja-JP" sz="2400" dirty="0" smtClean="0">
              <a:solidFill>
                <a:schemeClr val="bg1"/>
              </a:solidFill>
            </a:endParaRPr>
          </a:p>
        </p:txBody>
      </p:sp>
      <p:pic>
        <p:nvPicPr>
          <p:cNvPr id="7" name="図 6" descr="iphone-4-ico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1055057" y="158347"/>
            <a:ext cx="5372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歩きスマホによる事故経験</a:t>
            </a:r>
            <a:endParaRPr kumimoji="1" lang="ja-JP" altLang="en-US" sz="3600" dirty="0">
              <a:latin typeface="+mn-ea"/>
            </a:endParaRPr>
          </a:p>
        </p:txBody>
      </p:sp>
      <p:cxnSp>
        <p:nvCxnSpPr>
          <p:cNvPr id="9" name="直線コネクタ 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7817767" y="4199723"/>
            <a:ext cx="771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n</a:t>
            </a:r>
            <a:r>
              <a:rPr kumimoji="1" lang="en-US" altLang="ja-JP" dirty="0" smtClean="0"/>
              <a:t>=146</a:t>
            </a:r>
            <a:endParaRPr kumimoji="1" lang="ja-JP" altLang="en-US" dirty="0"/>
          </a:p>
        </p:txBody>
      </p:sp>
      <p:sp>
        <p:nvSpPr>
          <p:cNvPr id="14" name="正方形/長方形 13"/>
          <p:cNvSpPr/>
          <p:nvPr/>
        </p:nvSpPr>
        <p:spPr>
          <a:xfrm>
            <a:off x="1677437" y="2831963"/>
            <a:ext cx="5789165" cy="1200329"/>
          </a:xfrm>
          <a:prstGeom prst="rect">
            <a:avLst/>
          </a:prstGeom>
          <a:solidFill>
            <a:srgbClr val="F79646"/>
          </a:solidFill>
          <a:ln w="19050" cmpd="sng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just"/>
            <a:r>
              <a:rPr kumimoji="1" lang="ja-JP" altLang="en-US" sz="2800" dirty="0" smtClean="0"/>
              <a:t>事故経験がない人</a:t>
            </a:r>
            <a:r>
              <a:rPr kumimoji="1" lang="en-US" altLang="ja-JP" sz="2800" dirty="0" smtClean="0"/>
              <a:t> </a:t>
            </a:r>
            <a:r>
              <a:rPr lang="en-US" altLang="ja-JP" sz="2800" dirty="0" smtClean="0"/>
              <a:t>— </a:t>
            </a:r>
            <a:r>
              <a:rPr kumimoji="1" lang="en-US" altLang="ja-JP" sz="3600" dirty="0" smtClean="0"/>
              <a:t>90%</a:t>
            </a:r>
            <a:r>
              <a:rPr kumimoji="1" lang="ja-JP" altLang="en-US" sz="3600" dirty="0" smtClean="0"/>
              <a:t>以上</a:t>
            </a:r>
            <a:endParaRPr kumimoji="1" lang="en-US" altLang="ja-JP" sz="3600" dirty="0" smtClean="0"/>
          </a:p>
          <a:p>
            <a:pPr algn="just"/>
            <a:r>
              <a:rPr lang="ja-JP" altLang="en-US" sz="2800" dirty="0" smtClean="0"/>
              <a:t>事故経験がある人</a:t>
            </a:r>
            <a:r>
              <a:rPr lang="en-US" altLang="ja-JP" sz="2800" dirty="0" smtClean="0"/>
              <a:t> — </a:t>
            </a:r>
            <a:r>
              <a:rPr lang="en-US" altLang="ja-JP" sz="3600" dirty="0" smtClean="0"/>
              <a:t>1〜3</a:t>
            </a:r>
            <a:r>
              <a:rPr lang="ja-JP" altLang="en-US" sz="3600" dirty="0" smtClean="0"/>
              <a:t>回程度</a:t>
            </a:r>
            <a:endParaRPr kumimoji="1" lang="ja-JP" altLang="en-US" sz="36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94551" y="6393065"/>
            <a:ext cx="321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　</a:t>
            </a:r>
            <a:r>
              <a:rPr lang="ja-JP" alt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基本集計</a:t>
            </a:r>
            <a:r>
              <a:rPr lang="en-US" altLang="ja-JP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コミュニケーション</a:t>
            </a:r>
            <a:endParaRPr lang="ja-JP" alt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2115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soccer090811_2_01.jpg"/>
          <p:cNvPicPr>
            <a:picLocks noChangeAspect="1"/>
          </p:cNvPicPr>
          <p:nvPr/>
        </p:nvPicPr>
        <p:blipFill rotWithShape="1">
          <a:blip r:embed="rId2" cstate="print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3978" y="0"/>
            <a:ext cx="3000022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986669" y="1289788"/>
            <a:ext cx="337143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調査の背景と目的</a:t>
            </a:r>
            <a:endParaRPr kumimoji="1" lang="en-US" altLang="ja-JP" sz="32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39983" y="1874564"/>
            <a:ext cx="10054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31783" y="2459340"/>
            <a:ext cx="182614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調査概要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13326" y="3624671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accent4"/>
                </a:solidFill>
              </a:rPr>
              <a:t>仮説検証</a:t>
            </a:r>
            <a:r>
              <a:rPr lang="en-US" altLang="ja-JP" sz="2400" dirty="0">
                <a:solidFill>
                  <a:schemeClr val="accent4"/>
                </a:solidFill>
              </a:rPr>
              <a:t>−</a:t>
            </a:r>
            <a:r>
              <a:rPr lang="ja-JP" altLang="en-US" sz="2400" dirty="0">
                <a:solidFill>
                  <a:schemeClr val="accent4"/>
                </a:solidFill>
              </a:rPr>
              <a:t>コミュニケーション</a:t>
            </a:r>
            <a:endParaRPr kumimoji="1" lang="ja-JP" altLang="en-US" sz="2400" dirty="0">
              <a:solidFill>
                <a:schemeClr val="accent4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39983" y="5420749"/>
            <a:ext cx="439735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考察と今後の活動・提案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039983" y="3039895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基本集計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kumimoji="1"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コミュニケーション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9" name="直線コネクタ 8"/>
          <p:cNvCxnSpPr/>
          <p:nvPr/>
        </p:nvCxnSpPr>
        <p:spPr>
          <a:xfrm>
            <a:off x="328616" y="971118"/>
            <a:ext cx="54992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図 20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1013326" y="15834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/>
              <a:t>目次</a:t>
            </a:r>
            <a:endParaRPr kumimoji="1" lang="ja-JP" altLang="en-US" sz="3600" dirty="0"/>
          </a:p>
        </p:txBody>
      </p:sp>
      <p:cxnSp>
        <p:nvCxnSpPr>
          <p:cNvPr id="24" name="直線コネクタ 23"/>
          <p:cNvCxnSpPr/>
          <p:nvPr/>
        </p:nvCxnSpPr>
        <p:spPr>
          <a:xfrm>
            <a:off x="328616" y="6359412"/>
            <a:ext cx="54992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442937" y="1192582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１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1017981" y="4209447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基本集計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パフォーマンス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1039983" y="4835973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仮説検証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パフォーマンス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442937" y="1745292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２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442937" y="2341460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３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442937" y="292980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４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442937" y="3506107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accent4"/>
                </a:solidFill>
              </a:rPr>
              <a:t>５</a:t>
            </a:r>
            <a:endParaRPr kumimoji="1" lang="ja-JP" altLang="en-US" sz="4400" dirty="0">
              <a:solidFill>
                <a:schemeClr val="accent4"/>
              </a:solidFill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442937" y="4076234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６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442937" y="4674538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７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442937" y="528753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８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6261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3930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仮説検証</a:t>
            </a:r>
            <a:r>
              <a:rPr lang="en-US" altLang="ja-JP" sz="3600" dirty="0" smtClean="0">
                <a:latin typeface="+mn-ea"/>
              </a:rPr>
              <a:t> – </a:t>
            </a:r>
            <a:r>
              <a:rPr lang="ja-JP" altLang="en-US" sz="3600" dirty="0" smtClean="0">
                <a:solidFill>
                  <a:schemeClr val="accent2"/>
                </a:solidFill>
                <a:latin typeface="+mn-ea"/>
              </a:rPr>
              <a:t>仮説</a:t>
            </a:r>
            <a:r>
              <a:rPr lang="en-US" altLang="ja-JP" sz="3600" dirty="0" smtClean="0">
                <a:solidFill>
                  <a:schemeClr val="accent2"/>
                </a:solidFill>
                <a:latin typeface="+mn-ea"/>
              </a:rPr>
              <a:t>① </a:t>
            </a: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コンテンツ プレースホルダー 4"/>
          <p:cNvSpPr txBox="1">
            <a:spLocks/>
          </p:cNvSpPr>
          <p:nvPr/>
        </p:nvSpPr>
        <p:spPr>
          <a:xfrm>
            <a:off x="871614" y="4227690"/>
            <a:ext cx="7093828" cy="121919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ctr">
              <a:lnSpc>
                <a:spcPct val="120000"/>
              </a:lnSpc>
              <a:buNone/>
            </a:pPr>
            <a:r>
              <a:rPr lang="ja-JP" altLang="en-US" dirty="0" smtClean="0"/>
              <a:t>「歩きスマホをする理由」について因子分析</a:t>
            </a:r>
            <a:endParaRPr lang="en-US" altLang="ja-JP" dirty="0" smtClean="0"/>
          </a:p>
          <a:p>
            <a:pPr marL="457200" lvl="1" indent="0" algn="ctr">
              <a:lnSpc>
                <a:spcPct val="120000"/>
              </a:lnSpc>
              <a:buNone/>
            </a:pPr>
            <a:r>
              <a:rPr lang="en-US" altLang="ja-JP" dirty="0" smtClean="0">
                <a:solidFill>
                  <a:srgbClr val="7F7F7F"/>
                </a:solidFill>
              </a:rPr>
              <a:t>▼</a:t>
            </a:r>
            <a:endParaRPr lang="en-US" altLang="ja-JP" dirty="0">
              <a:solidFill>
                <a:srgbClr val="7F7F7F"/>
              </a:solidFill>
            </a:endParaRPr>
          </a:p>
          <a:p>
            <a:pPr marL="457200" lvl="1" indent="0" algn="ctr">
              <a:lnSpc>
                <a:spcPct val="120000"/>
              </a:lnSpc>
              <a:buNone/>
            </a:pPr>
            <a:r>
              <a:rPr lang="ja-JP" altLang="en-US" dirty="0" smtClean="0"/>
              <a:t>因子得点に基づくクラスター分析</a:t>
            </a:r>
            <a:endParaRPr lang="en-US" altLang="ja-JP" dirty="0"/>
          </a:p>
        </p:txBody>
      </p:sp>
      <p:sp>
        <p:nvSpPr>
          <p:cNvPr id="8" name="正方形/長方形 7"/>
          <p:cNvSpPr/>
          <p:nvPr/>
        </p:nvSpPr>
        <p:spPr>
          <a:xfrm>
            <a:off x="1264806" y="1604065"/>
            <a:ext cx="79921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ja-JP" altLang="en-US" sz="2800" dirty="0" smtClean="0">
                <a:latin typeface="+mn-ea"/>
                <a:cs typeface="メイリオ"/>
              </a:rPr>
              <a:t>歩き</a:t>
            </a:r>
            <a:r>
              <a:rPr lang="ja-JP" altLang="en-US" sz="2800" dirty="0">
                <a:latin typeface="+mn-ea"/>
                <a:cs typeface="メイリオ"/>
              </a:rPr>
              <a:t>スマホをする人は</a:t>
            </a:r>
            <a:r>
              <a:rPr lang="ja-JP" altLang="en-US" sz="2800" dirty="0">
                <a:solidFill>
                  <a:schemeClr val="accent2"/>
                </a:solidFill>
                <a:latin typeface="+mn-ea"/>
                <a:cs typeface="メイリオ"/>
              </a:rPr>
              <a:t>利用目的</a:t>
            </a:r>
            <a:r>
              <a:rPr lang="ja-JP" altLang="en-US" sz="2800" dirty="0">
                <a:latin typeface="+mn-ea"/>
                <a:cs typeface="メイリオ"/>
              </a:rPr>
              <a:t>や</a:t>
            </a:r>
            <a:r>
              <a:rPr lang="ja-JP" altLang="en-US" sz="2800" dirty="0">
                <a:solidFill>
                  <a:srgbClr val="C0504D"/>
                </a:solidFill>
                <a:latin typeface="+mn-ea"/>
                <a:cs typeface="メイリオ"/>
              </a:rPr>
              <a:t>心理的要因</a:t>
            </a:r>
            <a:r>
              <a:rPr lang="ja-JP" altLang="en-US" sz="2800" dirty="0" smtClean="0">
                <a:latin typeface="+mn-ea"/>
                <a:cs typeface="メイリオ"/>
              </a:rPr>
              <a:t>など</a:t>
            </a:r>
            <a:endParaRPr lang="en-US" altLang="ja-JP" sz="2800" dirty="0" smtClean="0">
              <a:latin typeface="+mn-ea"/>
              <a:cs typeface="メイリオ"/>
            </a:endParaRPr>
          </a:p>
          <a:p>
            <a:pPr algn="just"/>
            <a:r>
              <a:rPr lang="ja-JP" altLang="en-US" sz="2800" dirty="0" smtClean="0">
                <a:latin typeface="+mn-ea"/>
                <a:cs typeface="メイリオ"/>
              </a:rPr>
              <a:t>に</a:t>
            </a:r>
            <a:r>
              <a:rPr lang="ja-JP" altLang="en-US" sz="2800" dirty="0">
                <a:latin typeface="+mn-ea"/>
                <a:cs typeface="メイリオ"/>
              </a:rPr>
              <a:t>よって分類することができる</a:t>
            </a:r>
            <a:endParaRPr lang="en-US" altLang="ja-JP" sz="2800" dirty="0">
              <a:latin typeface="+mn-ea"/>
              <a:cs typeface="メイリオ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39851" y="1485734"/>
            <a:ext cx="8158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200" dirty="0" smtClean="0">
                <a:solidFill>
                  <a:schemeClr val="accent2"/>
                </a:solidFill>
              </a:rPr>
              <a:t>１</a:t>
            </a:r>
            <a:endParaRPr kumimoji="1" lang="ja-JP" altLang="en-US" sz="7200" dirty="0">
              <a:solidFill>
                <a:schemeClr val="accent2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306117" y="3421277"/>
            <a:ext cx="2646878" cy="584776"/>
          </a:xfrm>
          <a:prstGeom prst="rect">
            <a:avLst/>
          </a:prstGeom>
          <a:solidFill>
            <a:srgbClr val="C0504D"/>
          </a:solidFill>
        </p:spPr>
        <p:txBody>
          <a:bodyPr wrap="none" rtlCol="0">
            <a:spAutoFit/>
          </a:bodyPr>
          <a:lstStyle/>
          <a:p>
            <a:r>
              <a:rPr lang="en-US" altLang="ja-JP" sz="3200" dirty="0" smtClean="0">
                <a:solidFill>
                  <a:schemeClr val="bg1"/>
                </a:solidFill>
              </a:rPr>
              <a:t>▼</a:t>
            </a:r>
            <a:r>
              <a:rPr lang="ja-JP" altLang="en-US" sz="3200" dirty="0" smtClean="0">
                <a:solidFill>
                  <a:schemeClr val="bg1"/>
                </a:solidFill>
              </a:rPr>
              <a:t>検証方法</a:t>
            </a:r>
            <a:r>
              <a:rPr lang="en-US" altLang="ja-JP" sz="3200" dirty="0" smtClean="0">
                <a:solidFill>
                  <a:schemeClr val="bg1"/>
                </a:solidFill>
              </a:rPr>
              <a:t>▼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cxnSp>
        <p:nvCxnSpPr>
          <p:cNvPr id="10" name="直線コネクタ 9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294551" y="6393065"/>
            <a:ext cx="321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コミュニケーション</a:t>
            </a:r>
            <a:endParaRPr kumimoji="1" lang="ja-JP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5675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13326" y="158347"/>
            <a:ext cx="5209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dirty="0" smtClean="0"/>
              <a:t>What’s</a:t>
            </a:r>
            <a:r>
              <a:rPr kumimoji="1" lang="ja-JP" altLang="en-US" sz="3600" dirty="0" smtClean="0"/>
              <a:t>　</a:t>
            </a:r>
            <a:r>
              <a:rPr kumimoji="1" lang="ja-JP" altLang="en-US" sz="3600" dirty="0" smtClean="0">
                <a:latin typeface="+mn-ea"/>
                <a:cs typeface="メイリオ"/>
              </a:rPr>
              <a:t>社会的ジレンマ</a:t>
            </a:r>
            <a:r>
              <a:rPr kumimoji="1" lang="en-US" altLang="ja-JP" sz="3600" dirty="0" smtClean="0">
                <a:latin typeface="+mn-ea"/>
                <a:cs typeface="メイリオ"/>
              </a:rPr>
              <a:t> </a:t>
            </a:r>
            <a:r>
              <a:rPr kumimoji="1" lang="en-US" altLang="ja-JP" sz="3600" dirty="0" smtClean="0">
                <a:latin typeface="メイリオ"/>
                <a:ea typeface="メイリオ"/>
                <a:cs typeface="メイリオ"/>
              </a:rPr>
              <a:t>?</a:t>
            </a:r>
            <a:endParaRPr kumimoji="1" lang="ja-JP" altLang="en-US" sz="3600" dirty="0"/>
          </a:p>
        </p:txBody>
      </p:sp>
      <p:pic>
        <p:nvPicPr>
          <p:cNvPr id="7" name="図 6" descr="arukisumaho01_0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86415" y="4252306"/>
            <a:ext cx="503999" cy="649974"/>
          </a:xfrm>
          <a:prstGeom prst="rect">
            <a:avLst/>
          </a:prstGeom>
        </p:spPr>
      </p:pic>
      <p:sp>
        <p:nvSpPr>
          <p:cNvPr id="8" name="円/楕円 7"/>
          <p:cNvSpPr>
            <a:spLocks noChangeAspect="1"/>
          </p:cNvSpPr>
          <p:nvPr/>
        </p:nvSpPr>
        <p:spPr>
          <a:xfrm>
            <a:off x="586824" y="1091347"/>
            <a:ext cx="3600000" cy="26584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63303" y="1819565"/>
            <a:ext cx="3523521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solidFill>
                  <a:schemeClr val="bg1"/>
                </a:solidFill>
              </a:rPr>
              <a:t>短期的・利己的</a:t>
            </a:r>
            <a:r>
              <a:rPr kumimoji="1" lang="ja-JP" altLang="en-US" sz="2800" dirty="0" smtClean="0"/>
              <a:t>に</a:t>
            </a:r>
            <a:endParaRPr kumimoji="1" lang="en-US" altLang="ja-JP" sz="2800" dirty="0" smtClean="0"/>
          </a:p>
          <a:p>
            <a:r>
              <a:rPr kumimoji="1" lang="ja-JP" altLang="en-US" sz="3600" dirty="0" smtClean="0">
                <a:solidFill>
                  <a:srgbClr val="FFFFFF"/>
                </a:solidFill>
              </a:rPr>
              <a:t>メリット</a:t>
            </a:r>
            <a:r>
              <a:rPr kumimoji="1" lang="ja-JP" altLang="en-US" sz="2800" dirty="0" smtClean="0"/>
              <a:t>のある行動</a:t>
            </a:r>
            <a:endParaRPr kumimoji="1" lang="en-US" altLang="ja-JP" sz="2800" dirty="0" smtClean="0"/>
          </a:p>
        </p:txBody>
      </p:sp>
      <p:pic>
        <p:nvPicPr>
          <p:cNvPr id="9" name="図 8" descr="arukisumaho01_0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640670" y="5010280"/>
            <a:ext cx="615658" cy="793973"/>
          </a:xfrm>
          <a:prstGeom prst="rect">
            <a:avLst/>
          </a:prstGeom>
        </p:spPr>
      </p:pic>
      <p:sp>
        <p:nvSpPr>
          <p:cNvPr id="10" name="円/楕円 9"/>
          <p:cNvSpPr>
            <a:spLocks noChangeAspect="1"/>
          </p:cNvSpPr>
          <p:nvPr/>
        </p:nvSpPr>
        <p:spPr>
          <a:xfrm>
            <a:off x="4977319" y="1091347"/>
            <a:ext cx="3600000" cy="26584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053798" y="1819565"/>
            <a:ext cx="3571410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solidFill>
                  <a:schemeClr val="bg1"/>
                </a:solidFill>
              </a:rPr>
              <a:t>長期的・社会的</a:t>
            </a:r>
            <a:r>
              <a:rPr kumimoji="1" lang="ja-JP" altLang="en-US" sz="2800" dirty="0" smtClean="0"/>
              <a:t>に</a:t>
            </a:r>
            <a:endParaRPr kumimoji="1" lang="en-US" altLang="ja-JP" sz="2800" dirty="0" smtClean="0"/>
          </a:p>
          <a:p>
            <a:r>
              <a:rPr kumimoji="1" lang="ja-JP" altLang="en-US" sz="3600" dirty="0" smtClean="0">
                <a:solidFill>
                  <a:srgbClr val="FFFFFF"/>
                </a:solidFill>
              </a:rPr>
              <a:t>デメリット</a:t>
            </a:r>
            <a:r>
              <a:rPr lang="ja-JP" altLang="en-US" sz="2800" dirty="0" smtClean="0"/>
              <a:t>が増大</a:t>
            </a:r>
            <a:endParaRPr kumimoji="1" lang="en-US" altLang="ja-JP" sz="2800" dirty="0" smtClean="0"/>
          </a:p>
        </p:txBody>
      </p:sp>
      <p:sp>
        <p:nvSpPr>
          <p:cNvPr id="12" name="二等辺三角形 11"/>
          <p:cNvSpPr/>
          <p:nvPr/>
        </p:nvSpPr>
        <p:spPr>
          <a:xfrm rot="10800000">
            <a:off x="2045134" y="3623043"/>
            <a:ext cx="648828" cy="49700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二等辺三角形 13"/>
          <p:cNvSpPr/>
          <p:nvPr/>
        </p:nvSpPr>
        <p:spPr>
          <a:xfrm rot="10800000">
            <a:off x="6581651" y="3623043"/>
            <a:ext cx="648828" cy="497007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 descr="arukisumaho01_0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352962" y="4357858"/>
            <a:ext cx="559829" cy="721974"/>
          </a:xfrm>
          <a:prstGeom prst="rect">
            <a:avLst/>
          </a:prstGeom>
        </p:spPr>
      </p:pic>
      <p:pic>
        <p:nvPicPr>
          <p:cNvPr id="16" name="図 15" descr="arukisumaho01_0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937824" y="4828813"/>
            <a:ext cx="615658" cy="793973"/>
          </a:xfrm>
          <a:prstGeom prst="rect">
            <a:avLst/>
          </a:prstGeom>
        </p:spPr>
      </p:pic>
      <p:pic>
        <p:nvPicPr>
          <p:cNvPr id="17" name="図 16" descr="arukisumaho01_01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69801" y="4035319"/>
            <a:ext cx="420254" cy="541974"/>
          </a:xfrm>
          <a:prstGeom prst="rect">
            <a:avLst/>
          </a:prstGeom>
        </p:spPr>
      </p:pic>
      <p:pic>
        <p:nvPicPr>
          <p:cNvPr id="18" name="図 17" descr="arukisumaho01_0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361351" flipH="1">
            <a:off x="5683836" y="4889623"/>
            <a:ext cx="615658" cy="793973"/>
          </a:xfrm>
          <a:prstGeom prst="rect">
            <a:avLst/>
          </a:prstGeom>
        </p:spPr>
      </p:pic>
      <p:pic>
        <p:nvPicPr>
          <p:cNvPr id="19" name="図 18" descr="arukisumaho01_0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44149">
            <a:off x="6658043" y="4911027"/>
            <a:ext cx="624900" cy="793973"/>
          </a:xfrm>
          <a:prstGeom prst="rect">
            <a:avLst/>
          </a:prstGeom>
        </p:spPr>
      </p:pic>
      <p:sp>
        <p:nvSpPr>
          <p:cNvPr id="20" name="爆発 1 19"/>
          <p:cNvSpPr/>
          <p:nvPr/>
        </p:nvSpPr>
        <p:spPr>
          <a:xfrm>
            <a:off x="5991665" y="4846980"/>
            <a:ext cx="914400" cy="91440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図 20" descr="arukisumaho01_01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361351" flipH="1">
            <a:off x="7075391" y="4361653"/>
            <a:ext cx="476083" cy="613973"/>
          </a:xfrm>
          <a:prstGeom prst="rect">
            <a:avLst/>
          </a:prstGeom>
        </p:spPr>
      </p:pic>
      <p:pic>
        <p:nvPicPr>
          <p:cNvPr id="22" name="図 21" descr="arukisumaho01_01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44149">
            <a:off x="7912311" y="4265321"/>
            <a:ext cx="483230" cy="613973"/>
          </a:xfrm>
          <a:prstGeom prst="rect">
            <a:avLst/>
          </a:prstGeom>
        </p:spPr>
      </p:pic>
      <p:sp>
        <p:nvSpPr>
          <p:cNvPr id="23" name="爆発 1 22"/>
          <p:cNvSpPr>
            <a:spLocks noChangeAspect="1"/>
          </p:cNvSpPr>
          <p:nvPr/>
        </p:nvSpPr>
        <p:spPr>
          <a:xfrm>
            <a:off x="7408499" y="4265041"/>
            <a:ext cx="719999" cy="719999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9" name="直線コネクタ 28"/>
          <p:cNvCxnSpPr/>
          <p:nvPr/>
        </p:nvCxnSpPr>
        <p:spPr>
          <a:xfrm>
            <a:off x="510181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814921" y="5822310"/>
            <a:ext cx="32804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「</a:t>
            </a:r>
            <a:r>
              <a:rPr lang="ja-JP" altLang="en-US" sz="2400" dirty="0" smtClean="0"/>
              <a:t>歩きスマホをしたい</a:t>
            </a:r>
            <a:r>
              <a:rPr kumimoji="1" lang="ja-JP" altLang="en-US" sz="2400" dirty="0" smtClean="0"/>
              <a:t>！」</a:t>
            </a:r>
            <a:endParaRPr kumimoji="1" lang="ja-JP" altLang="en-US" sz="2400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5339021" y="5822310"/>
            <a:ext cx="31722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 smtClean="0"/>
              <a:t>事故が起きる危険が！</a:t>
            </a:r>
            <a:endParaRPr kumimoji="1" lang="ja-JP" altLang="en-US" sz="2400" dirty="0"/>
          </a:p>
        </p:txBody>
      </p:sp>
      <p:sp>
        <p:nvSpPr>
          <p:cNvPr id="13" name="二等辺三角形 12"/>
          <p:cNvSpPr/>
          <p:nvPr/>
        </p:nvSpPr>
        <p:spPr>
          <a:xfrm rot="5400000">
            <a:off x="4397062" y="2222727"/>
            <a:ext cx="414146" cy="31708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bg1"/>
              </a:solidFill>
            </a:endParaRPr>
          </a:p>
        </p:txBody>
      </p:sp>
      <p:cxnSp>
        <p:nvCxnSpPr>
          <p:cNvPr id="25" name="直線コネクタ 24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294551" y="6393065"/>
            <a:ext cx="2245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　</a:t>
            </a:r>
            <a:r>
              <a:rPr kumimoji="1"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調査の背景と目的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9276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10" grpId="0" animBg="1"/>
      <p:bldP spid="11" grpId="0"/>
      <p:bldP spid="12" grpId="0" animBg="1"/>
      <p:bldP spid="14" grpId="0" animBg="1"/>
      <p:bldP spid="20" grpId="0" animBg="1"/>
      <p:bldP spid="23" grpId="0" animBg="1"/>
      <p:bldP spid="30" grpId="0"/>
      <p:bldP spid="31" grpId="0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429702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3127863" y="1775510"/>
            <a:ext cx="5338532" cy="305715"/>
          </a:xfrm>
          <a:prstGeom prst="rect">
            <a:avLst/>
          </a:prstGeom>
          <a:noFill/>
          <a:ln w="38100">
            <a:solidFill>
              <a:srgbClr val="F79646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3127863" y="4067470"/>
            <a:ext cx="5338532" cy="1294293"/>
          </a:xfrm>
          <a:prstGeom prst="rect">
            <a:avLst/>
          </a:prstGeom>
          <a:noFill/>
          <a:ln w="38100">
            <a:solidFill>
              <a:srgbClr val="F79646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813829" y="2214873"/>
            <a:ext cx="3172864" cy="646331"/>
          </a:xfrm>
          <a:prstGeom prst="rect">
            <a:avLst/>
          </a:prstGeom>
          <a:solidFill>
            <a:srgbClr val="F79646"/>
          </a:solidFill>
          <a:ln w="19050" cmpd="sng">
            <a:noFill/>
          </a:ln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600" dirty="0" smtClean="0">
                <a:solidFill>
                  <a:schemeClr val="bg1"/>
                </a:solidFill>
              </a:rPr>
              <a:t>そのときに必要</a:t>
            </a:r>
            <a:endParaRPr kumimoji="1" lang="ja-JP" altLang="en-US" sz="3600" dirty="0">
              <a:solidFill>
                <a:schemeClr val="bg1"/>
              </a:solidFill>
            </a:endParaRPr>
          </a:p>
        </p:txBody>
      </p:sp>
      <p:pic>
        <p:nvPicPr>
          <p:cNvPr id="8" name="図 7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1055057" y="158347"/>
            <a:ext cx="60911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j-lt"/>
              </a:rPr>
              <a:t>歩きスマホをする理由（</a:t>
            </a:r>
            <a:r>
              <a:rPr lang="en-US" altLang="ja-JP" sz="3600" dirty="0" smtClean="0">
                <a:latin typeface="+mj-lt"/>
              </a:rPr>
              <a:t>n=145</a:t>
            </a:r>
            <a:r>
              <a:rPr lang="ja-JP" altLang="en-US" sz="3600" dirty="0" smtClean="0">
                <a:latin typeface="+mj-lt"/>
              </a:rPr>
              <a:t>）</a:t>
            </a:r>
            <a:r>
              <a:rPr lang="en-US" altLang="ja-JP" sz="3600" dirty="0" smtClean="0">
                <a:latin typeface="+mj-lt"/>
              </a:rPr>
              <a:t> </a:t>
            </a:r>
          </a:p>
        </p:txBody>
      </p:sp>
      <p:cxnSp>
        <p:nvCxnSpPr>
          <p:cNvPr id="10" name="直線コネクタ 9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94551" y="6393065"/>
            <a:ext cx="321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コミュニケーション</a:t>
            </a:r>
            <a:endParaRPr kumimoji="1" lang="ja-JP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009972" y="1600200"/>
            <a:ext cx="6676828" cy="2308324"/>
          </a:xfrm>
          <a:prstGeom prst="rect">
            <a:avLst/>
          </a:prstGeom>
          <a:solidFill>
            <a:srgbClr val="F79646"/>
          </a:solidFill>
          <a:ln w="19050" cmpd="sng">
            <a:noFill/>
          </a:ln>
          <a:effectLst/>
        </p:spPr>
        <p:txBody>
          <a:bodyPr wrap="none" rtlCol="0">
            <a:spAutoFit/>
          </a:bodyPr>
          <a:lstStyle/>
          <a:p>
            <a:pPr algn="just"/>
            <a:r>
              <a:rPr kumimoji="1" lang="ja-JP" altLang="en-US" sz="3600" dirty="0" smtClean="0">
                <a:solidFill>
                  <a:srgbClr val="FFFFFF"/>
                </a:solidFill>
              </a:rPr>
              <a:t>他人に迷惑をかけない</a:t>
            </a:r>
            <a:endParaRPr kumimoji="1" lang="en-US" altLang="ja-JP" sz="3600" dirty="0" smtClean="0">
              <a:solidFill>
                <a:srgbClr val="FFFFFF"/>
              </a:solidFill>
            </a:endParaRPr>
          </a:p>
          <a:p>
            <a:pPr algn="just"/>
            <a:r>
              <a:rPr lang="ja-JP" altLang="en-US" sz="3600" dirty="0" smtClean="0">
                <a:solidFill>
                  <a:srgbClr val="FFFFFF"/>
                </a:solidFill>
              </a:rPr>
              <a:t>誰からも干渉されず自由に使える</a:t>
            </a:r>
            <a:endParaRPr lang="en-US" altLang="ja-JP" sz="3600" dirty="0" smtClean="0">
              <a:solidFill>
                <a:srgbClr val="FFFFFF"/>
              </a:solidFill>
            </a:endParaRPr>
          </a:p>
          <a:p>
            <a:pPr algn="just"/>
            <a:r>
              <a:rPr kumimoji="1" lang="ja-JP" altLang="en-US" sz="3600" dirty="0" smtClean="0">
                <a:solidFill>
                  <a:srgbClr val="FFFFFF"/>
                </a:solidFill>
              </a:rPr>
              <a:t>みんながやっている</a:t>
            </a:r>
            <a:endParaRPr kumimoji="1" lang="en-US" altLang="ja-JP" sz="3600" dirty="0" smtClean="0">
              <a:solidFill>
                <a:srgbClr val="FFFFFF"/>
              </a:solidFill>
            </a:endParaRPr>
          </a:p>
          <a:p>
            <a:pPr algn="just"/>
            <a:r>
              <a:rPr lang="ja-JP" altLang="en-US" sz="3600" dirty="0" smtClean="0">
                <a:solidFill>
                  <a:srgbClr val="FFFFFF"/>
                </a:solidFill>
              </a:rPr>
              <a:t>かっこいい</a:t>
            </a:r>
            <a:endParaRPr kumimoji="1" lang="ja-JP" altLang="en-US" sz="3600" dirty="0">
              <a:solidFill>
                <a:srgbClr val="FFFFFF"/>
              </a:solidFill>
            </a:endParaRPr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9213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3" grpId="0" animBg="1"/>
      <p:bldP spid="3" grpId="1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graphicFrame>
        <p:nvGraphicFramePr>
          <p:cNvPr id="6" name="コンテンツ プレースホルダー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5820926"/>
              </p:ext>
            </p:extLst>
          </p:nvPr>
        </p:nvGraphicFramePr>
        <p:xfrm>
          <a:off x="457201" y="1417277"/>
          <a:ext cx="8229599" cy="46974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5529"/>
                <a:gridCol w="1633854"/>
                <a:gridCol w="1620216"/>
              </a:tblGrid>
              <a:tr h="377164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ja-JP" sz="1800" kern="100" dirty="0">
                          <a:effectLst/>
                        </a:rPr>
                        <a:t>質問項目</a:t>
                      </a:r>
                      <a:endParaRPr lang="ja-JP" sz="1800" b="0" kern="100" dirty="0">
                        <a:effectLst/>
                        <a:latin typeface="+mj-lt"/>
                        <a:ea typeface="+mj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ja-JP" altLang="en-US" sz="1800" b="1" kern="100" dirty="0" smtClean="0">
                          <a:effectLst/>
                          <a:latin typeface="+mn-lt"/>
                          <a:ea typeface="+mn-ea"/>
                        </a:rPr>
                        <a:t>気分・利便性</a:t>
                      </a:r>
                      <a:endParaRPr lang="en-US" altLang="ja-JP" sz="1800" b="1" kern="100" dirty="0" smtClean="0">
                        <a:effectLst/>
                        <a:latin typeface="+mn-lt"/>
                        <a:ea typeface="+mn-ea"/>
                      </a:endParaRPr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ja-JP" altLang="en-US" sz="1800" b="1" kern="100" dirty="0" smtClean="0">
                          <a:effectLst/>
                          <a:latin typeface="+mn-lt"/>
                          <a:ea typeface="+mn-ea"/>
                        </a:rPr>
                        <a:t>優先</a:t>
                      </a:r>
                      <a:endParaRPr lang="ja-JP" sz="1800" b="1" kern="100" dirty="0">
                        <a:effectLst/>
                        <a:latin typeface="+mj-lt"/>
                        <a:ea typeface="+mj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ja-JP" altLang="en-US" sz="1800" b="1" kern="100" dirty="0" smtClean="0">
                          <a:effectLst/>
                          <a:latin typeface="+mj-lt"/>
                          <a:ea typeface="+mj-ea"/>
                          <a:cs typeface="Times New Roman"/>
                        </a:rPr>
                        <a:t>危険意識なし</a:t>
                      </a:r>
                      <a:endParaRPr lang="ja-JP" sz="1800" b="1" kern="100" dirty="0">
                        <a:effectLst/>
                        <a:latin typeface="+mj-lt"/>
                        <a:ea typeface="+mj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7164">
                <a:tc>
                  <a:txBody>
                    <a:bodyPr/>
                    <a:lstStyle/>
                    <a:p>
                      <a:pPr algn="just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800" kern="100" dirty="0" smtClean="0">
                          <a:effectLst/>
                        </a:rPr>
                        <a:t>09.</a:t>
                      </a:r>
                      <a:r>
                        <a:rPr lang="en-US" altLang="ja-JP" sz="1800" kern="100" baseline="0" dirty="0" smtClean="0">
                          <a:effectLst/>
                        </a:rPr>
                        <a:t> </a:t>
                      </a:r>
                      <a:r>
                        <a:rPr lang="ja-JP" sz="1800" kern="100" dirty="0" smtClean="0">
                          <a:effectLst/>
                        </a:rPr>
                        <a:t>誰</a:t>
                      </a:r>
                      <a:r>
                        <a:rPr lang="ja-JP" sz="1800" kern="100" dirty="0">
                          <a:effectLst/>
                        </a:rPr>
                        <a:t>からも干渉されず自由に使える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</a:rPr>
                        <a:t>.683</a:t>
                      </a:r>
                      <a:endParaRPr lang="ja-JP" sz="1800" b="1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.014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7164">
                <a:tc>
                  <a:txBody>
                    <a:bodyPr/>
                    <a:lstStyle/>
                    <a:p>
                      <a:pPr algn="just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effectLst/>
                        </a:rPr>
                        <a:t>07</a:t>
                      </a:r>
                      <a:r>
                        <a:rPr lang="en-US" sz="1800" kern="100" dirty="0">
                          <a:effectLst/>
                        </a:rPr>
                        <a:t>. </a:t>
                      </a:r>
                      <a:r>
                        <a:rPr lang="ja-JP" sz="1800" kern="100" dirty="0">
                          <a:effectLst/>
                        </a:rPr>
                        <a:t>きりのよいところまでやりたい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</a:rPr>
                        <a:t>.633</a:t>
                      </a:r>
                      <a:endParaRPr lang="ja-JP" sz="1800" b="1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-.068</a:t>
                      </a:r>
                      <a:endParaRPr lang="ja-JP" sz="1800" kern="10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7164">
                <a:tc>
                  <a:txBody>
                    <a:bodyPr/>
                    <a:lstStyle/>
                    <a:p>
                      <a:pPr algn="just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effectLst/>
                        </a:rPr>
                        <a:t>05</a:t>
                      </a:r>
                      <a:r>
                        <a:rPr lang="en-US" sz="1800" kern="100" dirty="0">
                          <a:effectLst/>
                        </a:rPr>
                        <a:t>. </a:t>
                      </a:r>
                      <a:r>
                        <a:rPr lang="ja-JP" sz="1800" kern="100" dirty="0">
                          <a:effectLst/>
                        </a:rPr>
                        <a:t>楽しい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</a:rPr>
                        <a:t>.620</a:t>
                      </a:r>
                      <a:endParaRPr lang="ja-JP" sz="1800" b="1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.029</a:t>
                      </a:r>
                      <a:endParaRPr lang="ja-JP" sz="1800" kern="10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7164">
                <a:tc>
                  <a:txBody>
                    <a:bodyPr/>
                    <a:lstStyle/>
                    <a:p>
                      <a:pPr algn="just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10. </a:t>
                      </a:r>
                      <a:r>
                        <a:rPr lang="ja-JP" sz="1800" kern="100" dirty="0">
                          <a:effectLst/>
                        </a:rPr>
                        <a:t>つい無意識にやってしまう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</a:rPr>
                        <a:t>.573</a:t>
                      </a:r>
                      <a:endParaRPr lang="ja-JP" sz="1800" b="1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-.191</a:t>
                      </a:r>
                      <a:endParaRPr lang="ja-JP" sz="1800" kern="10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7164">
                <a:tc>
                  <a:txBody>
                    <a:bodyPr/>
                    <a:lstStyle/>
                    <a:p>
                      <a:pPr algn="just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effectLst/>
                        </a:rPr>
                        <a:t>03</a:t>
                      </a:r>
                      <a:r>
                        <a:rPr lang="en-US" sz="1800" kern="100" dirty="0">
                          <a:effectLst/>
                        </a:rPr>
                        <a:t>. </a:t>
                      </a:r>
                      <a:r>
                        <a:rPr lang="ja-JP" sz="1800" kern="100" dirty="0">
                          <a:effectLst/>
                        </a:rPr>
                        <a:t>みんながやっている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</a:rPr>
                        <a:t>.556</a:t>
                      </a:r>
                      <a:endParaRPr lang="ja-JP" sz="1800" b="1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.134</a:t>
                      </a:r>
                      <a:endParaRPr lang="ja-JP" sz="1800" kern="10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7164">
                <a:tc>
                  <a:txBody>
                    <a:bodyPr/>
                    <a:lstStyle/>
                    <a:p>
                      <a:pPr algn="just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effectLst/>
                        </a:rPr>
                        <a:t>08</a:t>
                      </a:r>
                      <a:r>
                        <a:rPr lang="en-US" sz="1800" kern="100" dirty="0">
                          <a:effectLst/>
                        </a:rPr>
                        <a:t>. </a:t>
                      </a:r>
                      <a:r>
                        <a:rPr lang="ja-JP" sz="1800" kern="100" dirty="0">
                          <a:effectLst/>
                        </a:rPr>
                        <a:t>時間を有効に活用できる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</a:rPr>
                        <a:t>.406</a:t>
                      </a:r>
                      <a:endParaRPr lang="ja-JP" sz="1800" b="1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.101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7164">
                <a:tc>
                  <a:txBody>
                    <a:bodyPr/>
                    <a:lstStyle/>
                    <a:p>
                      <a:pPr algn="just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effectLst/>
                        </a:rPr>
                        <a:t>02.</a:t>
                      </a:r>
                      <a:r>
                        <a:rPr lang="en-US" sz="1800" kern="100" baseline="0" dirty="0" smtClean="0">
                          <a:effectLst/>
                        </a:rPr>
                        <a:t> </a:t>
                      </a:r>
                      <a:r>
                        <a:rPr lang="ja-JP" sz="1800" kern="100" dirty="0" smtClean="0">
                          <a:effectLst/>
                        </a:rPr>
                        <a:t>周り</a:t>
                      </a:r>
                      <a:r>
                        <a:rPr lang="ja-JP" sz="1800" kern="100" dirty="0">
                          <a:effectLst/>
                        </a:rPr>
                        <a:t>の歩行者を巻き込む危険がなさそう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-.133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</a:rPr>
                        <a:t>.976</a:t>
                      </a:r>
                      <a:endParaRPr lang="ja-JP" sz="1800" b="1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7164">
                <a:tc>
                  <a:txBody>
                    <a:bodyPr/>
                    <a:lstStyle/>
                    <a:p>
                      <a:pPr algn="just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effectLst/>
                        </a:rPr>
                        <a:t>01</a:t>
                      </a:r>
                      <a:r>
                        <a:rPr lang="en-US" sz="1800" kern="100" dirty="0">
                          <a:effectLst/>
                        </a:rPr>
                        <a:t>. </a:t>
                      </a:r>
                      <a:r>
                        <a:rPr lang="ja-JP" sz="1800" kern="100" dirty="0">
                          <a:effectLst/>
                        </a:rPr>
                        <a:t>自分にとって危険がなさそう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-.050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</a:rPr>
                        <a:t>.888</a:t>
                      </a:r>
                      <a:endParaRPr lang="ja-JP" sz="1800" b="1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7164">
                <a:tc>
                  <a:txBody>
                    <a:bodyPr/>
                    <a:lstStyle/>
                    <a:p>
                      <a:pPr algn="just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effectLst/>
                        </a:rPr>
                        <a:t>04</a:t>
                      </a:r>
                      <a:r>
                        <a:rPr lang="en-US" sz="1800" kern="100" dirty="0">
                          <a:effectLst/>
                        </a:rPr>
                        <a:t>. </a:t>
                      </a:r>
                      <a:r>
                        <a:rPr lang="ja-JP" sz="1800" kern="100" dirty="0">
                          <a:effectLst/>
                        </a:rPr>
                        <a:t>他人に迷惑をかけない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.339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</a:rPr>
                        <a:t>.558</a:t>
                      </a:r>
                      <a:endParaRPr lang="ja-JP" sz="1800" b="1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7164">
                <a:tc>
                  <a:txBody>
                    <a:bodyPr/>
                    <a:lstStyle/>
                    <a:p>
                      <a:pPr algn="just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ja-JP" sz="1800" kern="100" dirty="0">
                          <a:effectLst/>
                        </a:rPr>
                        <a:t>相関係数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-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.403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7164">
                <a:tc>
                  <a:txBody>
                    <a:bodyPr/>
                    <a:lstStyle/>
                    <a:p>
                      <a:pPr algn="just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α</a:t>
                      </a:r>
                      <a:r>
                        <a:rPr lang="ja-JP" sz="1800" kern="100" dirty="0">
                          <a:effectLst/>
                        </a:rPr>
                        <a:t>係数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.736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1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.857</a:t>
                      </a:r>
                      <a:endParaRPr lang="ja-JP" sz="1800" kern="100" dirty="0">
                        <a:effectLst/>
                        <a:latin typeface="Helvetica"/>
                        <a:ea typeface="小塚ゴシック Pro R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5422904" y="1968010"/>
            <a:ext cx="1636024" cy="2265500"/>
          </a:xfrm>
          <a:prstGeom prst="rect">
            <a:avLst/>
          </a:prstGeom>
          <a:noFill/>
          <a:ln w="76200" cmpd="sng">
            <a:solidFill>
              <a:srgbClr val="F79646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7058928" y="4233510"/>
            <a:ext cx="1627872" cy="1121308"/>
          </a:xfrm>
          <a:prstGeom prst="rect">
            <a:avLst/>
          </a:prstGeom>
          <a:noFill/>
          <a:ln w="76200" cmpd="sng">
            <a:solidFill>
              <a:srgbClr val="F79646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1236778" y="4614299"/>
            <a:ext cx="6671894" cy="1077218"/>
          </a:xfrm>
          <a:prstGeom prst="rect">
            <a:avLst/>
          </a:prstGeom>
          <a:solidFill>
            <a:srgbClr val="F79646"/>
          </a:solidFill>
          <a:ln w="19050" cmpd="sng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just"/>
            <a:r>
              <a:rPr lang="ja-JP" altLang="en-US" sz="2800" dirty="0" smtClean="0"/>
              <a:t>「自由に使える」「楽しい」など</a:t>
            </a:r>
            <a:endParaRPr lang="en-US" altLang="ja-JP" sz="2800" dirty="0" smtClean="0"/>
          </a:p>
          <a:p>
            <a:pPr algn="just"/>
            <a:r>
              <a:rPr kumimoji="1" lang="en-US" altLang="ja-JP" sz="2800" dirty="0" smtClean="0"/>
              <a:t>→ </a:t>
            </a:r>
            <a:r>
              <a:rPr lang="ja-JP" altLang="en-US" sz="3600" dirty="0" smtClean="0"/>
              <a:t>使うときの気分や利便性を優先</a:t>
            </a:r>
            <a:endParaRPr kumimoji="1" lang="ja-JP" altLang="en-US" sz="3600" dirty="0"/>
          </a:p>
        </p:txBody>
      </p:sp>
      <p:sp>
        <p:nvSpPr>
          <p:cNvPr id="8" name="正方形/長方形 7"/>
          <p:cNvSpPr/>
          <p:nvPr/>
        </p:nvSpPr>
        <p:spPr>
          <a:xfrm>
            <a:off x="950172" y="3198196"/>
            <a:ext cx="7244892" cy="646331"/>
          </a:xfrm>
          <a:prstGeom prst="rect">
            <a:avLst/>
          </a:prstGeom>
          <a:solidFill>
            <a:srgbClr val="F79646"/>
          </a:solidFill>
          <a:ln w="19050" cmpd="sng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ja-JP" altLang="en-US" sz="3600" dirty="0" smtClean="0"/>
              <a:t>歩きスマホへの危険・迷惑意識なし</a:t>
            </a:r>
            <a:endParaRPr kumimoji="1" lang="ja-JP" altLang="en-US" sz="3600" dirty="0"/>
          </a:p>
        </p:txBody>
      </p:sp>
      <p:pic>
        <p:nvPicPr>
          <p:cNvPr id="9" name="図 8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1055057" y="158347"/>
            <a:ext cx="36674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j-lt"/>
              </a:rPr>
              <a:t>因子分析（</a:t>
            </a:r>
            <a:r>
              <a:rPr lang="en-US" altLang="ja-JP" sz="3600" dirty="0" smtClean="0">
                <a:latin typeface="+mj-lt"/>
              </a:rPr>
              <a:t>n=145</a:t>
            </a:r>
            <a:r>
              <a:rPr lang="ja-JP" altLang="en-US" sz="3600" dirty="0" smtClean="0">
                <a:latin typeface="+mj-lt"/>
              </a:rPr>
              <a:t>）</a:t>
            </a:r>
            <a:endParaRPr lang="en-US" altLang="ja-JP" sz="3600" dirty="0" smtClean="0">
              <a:latin typeface="+mj-lt"/>
            </a:endParaRPr>
          </a:p>
        </p:txBody>
      </p:sp>
      <p:cxnSp>
        <p:nvCxnSpPr>
          <p:cNvPr id="11" name="直線コネクタ 10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294551" y="6393065"/>
            <a:ext cx="321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コミュニケーション</a:t>
            </a:r>
            <a:endParaRPr kumimoji="1" lang="ja-JP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8730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7" grpId="0" animBg="1"/>
      <p:bldP spid="7" grpId="1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pic>
        <p:nvPicPr>
          <p:cNvPr id="6" name="図 5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1055057" y="158347"/>
            <a:ext cx="47025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3600" dirty="0" smtClean="0">
                <a:latin typeface="+mj-lt"/>
              </a:rPr>
              <a:t>クラスター分析</a:t>
            </a:r>
            <a:r>
              <a:rPr lang="ja-JP" altLang="en-US" sz="3600" dirty="0" smtClean="0">
                <a:latin typeface="+mj-lt"/>
              </a:rPr>
              <a:t>（</a:t>
            </a:r>
            <a:r>
              <a:rPr lang="en-US" altLang="en-US" sz="3600" dirty="0" smtClean="0">
                <a:latin typeface="+mj-lt"/>
              </a:rPr>
              <a:t>n=145</a:t>
            </a:r>
            <a:r>
              <a:rPr lang="ja-JP" altLang="en-US" sz="3600" dirty="0" smtClean="0">
                <a:latin typeface="+mj-lt"/>
              </a:rPr>
              <a:t>）</a:t>
            </a:r>
            <a:r>
              <a:rPr lang="en-US" altLang="ja-JP" sz="3600" dirty="0" smtClean="0">
                <a:latin typeface="+mj-lt"/>
              </a:rPr>
              <a:t> </a:t>
            </a:r>
          </a:p>
        </p:txBody>
      </p:sp>
      <p:cxnSp>
        <p:nvCxnSpPr>
          <p:cNvPr id="8" name="直線コネクタ 7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コンテンツ プレースホルダー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4450162"/>
              </p:ext>
            </p:extLst>
          </p:nvPr>
        </p:nvGraphicFramePr>
        <p:xfrm>
          <a:off x="328614" y="1455382"/>
          <a:ext cx="8504996" cy="4699193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126249"/>
                <a:gridCol w="2126249"/>
                <a:gridCol w="2126249"/>
                <a:gridCol w="2126249"/>
              </a:tblGrid>
              <a:tr h="837509">
                <a:tc>
                  <a:txBody>
                    <a:bodyPr/>
                    <a:lstStyle/>
                    <a:p>
                      <a:pPr algn="ctr" fontAlgn="ctr"/>
                      <a:endParaRPr 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08000" marR="108000" marT="46800" marB="46800" anchor="ctr">
                    <a:lnB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u="none" strike="noStrike" dirty="0" smtClean="0">
                          <a:effectLst/>
                        </a:rPr>
                        <a:t>気分・利便性優先</a:t>
                      </a:r>
                      <a:endParaRPr lang="en-US" altLang="ja-JP" sz="2400" u="none" strike="noStrike" dirty="0" smtClean="0">
                        <a:effectLst/>
                      </a:endParaRPr>
                    </a:p>
                  </a:txBody>
                  <a:tcPr marL="108000" marR="108000" marT="46800" marB="46800" anchor="ctr">
                    <a:lnB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2400" u="none" strike="noStrike" dirty="0" smtClean="0">
                          <a:effectLst/>
                        </a:rPr>
                        <a:t>危険</a:t>
                      </a:r>
                      <a:r>
                        <a:rPr lang="ja-JP" sz="2400" u="none" strike="noStrike" dirty="0">
                          <a:effectLst/>
                        </a:rPr>
                        <a:t>意識なし</a:t>
                      </a:r>
                      <a:endParaRPr 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08000" marR="108000" marT="46800" marB="4680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2400" u="none" strike="noStrike" dirty="0">
                          <a:effectLst/>
                        </a:rPr>
                        <a:t>人数</a:t>
                      </a:r>
                      <a:endParaRPr 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08000" marR="108000" marT="46800" marB="4680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  <a:tr h="46210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2400" u="none" strike="noStrike" dirty="0" smtClean="0">
                          <a:effectLst/>
                        </a:rPr>
                        <a:t>まわりみえてない型</a:t>
                      </a:r>
                      <a:endParaRPr lang="en-US" altLang="ja-JP" sz="2400" b="0" u="none" strike="noStrike" dirty="0" smtClean="0">
                        <a:effectLst/>
                        <a:latin typeface="+mj-lt"/>
                        <a:ea typeface="+mj-ea"/>
                      </a:endParaRPr>
                    </a:p>
                  </a:txBody>
                  <a:tcPr marL="108000" marR="108000" marT="46800" marB="46800" anchor="ctr">
                    <a:lnT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u="none" strike="noStrike" dirty="0" smtClean="0">
                          <a:effectLst/>
                        </a:rPr>
                        <a:t>.440</a:t>
                      </a:r>
                      <a:endParaRPr 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8000" marR="108000" marT="46800" marB="46800" anchor="ctr">
                    <a:lnT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u="none" strike="noStrike" dirty="0" smtClean="0">
                          <a:effectLst/>
                        </a:rPr>
                        <a:t>1.075</a:t>
                      </a:r>
                      <a:endParaRPr 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8000" marR="108000" marT="46800" marB="468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u="none" strike="noStrike" dirty="0" smtClean="0">
                          <a:effectLst/>
                        </a:rPr>
                        <a:t>54</a:t>
                      </a:r>
                      <a:endParaRPr 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8000" marR="108000" marT="46800" marB="468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1564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ja-JP" sz="2400" u="none" strike="noStrike" dirty="0">
                          <a:effectLst/>
                        </a:rPr>
                        <a:t>危険迷惑の意識がなく、気分の趣くまま</a:t>
                      </a:r>
                      <a:r>
                        <a:rPr lang="ja-JP" sz="2400" u="none" strike="noStrike" dirty="0" smtClean="0">
                          <a:effectLst/>
                        </a:rPr>
                        <a:t>に</a:t>
                      </a:r>
                      <a:r>
                        <a:rPr lang="en-US" altLang="ja-JP" sz="2400" u="none" strike="noStrike" dirty="0" smtClean="0">
                          <a:effectLst/>
                        </a:rPr>
                        <a:t/>
                      </a:r>
                      <a:br>
                        <a:rPr lang="en-US" altLang="ja-JP" sz="2400" u="none" strike="noStrike" dirty="0" smtClean="0">
                          <a:effectLst/>
                        </a:rPr>
                      </a:br>
                      <a:r>
                        <a:rPr lang="ja-JP" sz="2400" u="none" strike="noStrike" dirty="0" smtClean="0">
                          <a:effectLst/>
                        </a:rPr>
                        <a:t>歩き</a:t>
                      </a:r>
                      <a:r>
                        <a:rPr lang="ja-JP" sz="2400" u="none" strike="noStrike" dirty="0">
                          <a:effectLst/>
                        </a:rPr>
                        <a:t>スマホをするクラスター</a:t>
                      </a:r>
                      <a:endParaRPr 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8000" marR="108000" marT="46800" marB="468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46210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2400" u="none" strike="noStrike" dirty="0" smtClean="0">
                          <a:effectLst/>
                        </a:rPr>
                        <a:t>気づいたら</a:t>
                      </a:r>
                      <a:r>
                        <a:rPr lang="en-US" altLang="ja-JP" sz="2400" u="none" strike="noStrike" dirty="0" smtClean="0">
                          <a:effectLst/>
                        </a:rPr>
                        <a:t/>
                      </a:r>
                      <a:br>
                        <a:rPr lang="en-US" altLang="ja-JP" sz="2400" u="none" strike="noStrike" dirty="0" smtClean="0">
                          <a:effectLst/>
                        </a:rPr>
                      </a:br>
                      <a:r>
                        <a:rPr lang="ja-JP" altLang="en-US" sz="2400" u="none" strike="noStrike" dirty="0" smtClean="0">
                          <a:effectLst/>
                        </a:rPr>
                        <a:t>いじってる型</a:t>
                      </a:r>
                      <a:endParaRPr 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</a:endParaRPr>
                    </a:p>
                  </a:txBody>
                  <a:tcPr marL="108000" marR="108000" marT="46800" marB="4680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u="none" strike="noStrike" dirty="0" smtClean="0">
                          <a:effectLst/>
                        </a:rPr>
                        <a:t>-.963</a:t>
                      </a:r>
                      <a:endParaRPr 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8000" marR="108000" marT="46800" marB="4680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u="none" strike="noStrike" dirty="0" smtClean="0">
                          <a:effectLst/>
                        </a:rPr>
                        <a:t>-.991</a:t>
                      </a:r>
                      <a:endParaRPr 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8000" marR="108000" marT="46800" marB="4680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u="none" strike="noStrike" dirty="0" smtClean="0">
                          <a:effectLst/>
                        </a:rPr>
                        <a:t>42</a:t>
                      </a:r>
                      <a:endParaRPr 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8000" marR="108000" marT="46800" marB="4680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81564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ja-JP" sz="2400" u="none" strike="noStrike" dirty="0">
                          <a:effectLst/>
                        </a:rPr>
                        <a:t>危険迷惑の</a:t>
                      </a:r>
                      <a:r>
                        <a:rPr lang="ja-JP" sz="2400" u="none" strike="noStrike" dirty="0" smtClean="0">
                          <a:effectLst/>
                        </a:rPr>
                        <a:t>意識</a:t>
                      </a:r>
                      <a:r>
                        <a:rPr lang="ja-JP" altLang="en-US" sz="2400" u="none" strike="noStrike" dirty="0" smtClean="0">
                          <a:effectLst/>
                        </a:rPr>
                        <a:t>は</a:t>
                      </a:r>
                      <a:r>
                        <a:rPr lang="ja-JP" sz="2400" u="none" strike="noStrike" dirty="0" smtClean="0">
                          <a:effectLst/>
                        </a:rPr>
                        <a:t>ある</a:t>
                      </a:r>
                      <a:r>
                        <a:rPr lang="ja-JP" sz="2400" u="none" strike="noStrike" dirty="0">
                          <a:effectLst/>
                        </a:rPr>
                        <a:t>が、明確な理由因子が</a:t>
                      </a:r>
                      <a:r>
                        <a:rPr lang="ja-JP" sz="2400" u="none" strike="noStrike" dirty="0" smtClean="0">
                          <a:effectLst/>
                        </a:rPr>
                        <a:t>なく歩き</a:t>
                      </a:r>
                      <a:r>
                        <a:rPr lang="ja-JP" sz="2400" u="none" strike="noStrike" dirty="0">
                          <a:effectLst/>
                        </a:rPr>
                        <a:t>スマホをするクラスター</a:t>
                      </a:r>
                      <a:endParaRPr 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8000" marR="108000" marT="46800" marB="4680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46210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2400" u="none" strike="noStrike" dirty="0" smtClean="0">
                          <a:effectLst/>
                        </a:rPr>
                        <a:t>必要だから</a:t>
                      </a:r>
                      <a:r>
                        <a:rPr lang="en-US" altLang="ja-JP" sz="2400" u="none" strike="noStrike" dirty="0" smtClean="0">
                          <a:effectLst/>
                        </a:rPr>
                        <a:t/>
                      </a:r>
                      <a:br>
                        <a:rPr lang="en-US" altLang="ja-JP" sz="2400" u="none" strike="noStrike" dirty="0" smtClean="0">
                          <a:effectLst/>
                        </a:rPr>
                      </a:br>
                      <a:r>
                        <a:rPr lang="ja-JP" altLang="en-US" sz="2400" u="none" strike="noStrike" dirty="0" smtClean="0">
                          <a:effectLst/>
                        </a:rPr>
                        <a:t>仕方ない型</a:t>
                      </a:r>
                      <a:endParaRPr lang="en-US" altLang="ja-JP" sz="2400" u="none" strike="noStrike" dirty="0" smtClean="0">
                        <a:effectLst/>
                      </a:endParaRPr>
                    </a:p>
                  </a:txBody>
                  <a:tcPr marL="108000" marR="108000" marT="46800" marB="4680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u="none" strike="noStrike" dirty="0" smtClean="0">
                          <a:effectLst/>
                        </a:rPr>
                        <a:t>.340</a:t>
                      </a:r>
                      <a:endParaRPr 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8000" marR="108000" marT="46800" marB="468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u="none" strike="noStrike" dirty="0" smtClean="0">
                          <a:effectLst/>
                        </a:rPr>
                        <a:t>-.335</a:t>
                      </a:r>
                      <a:endParaRPr 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8000" marR="108000" marT="46800" marB="468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u="none" strike="noStrike" dirty="0" smtClean="0">
                          <a:effectLst/>
                        </a:rPr>
                        <a:t>49</a:t>
                      </a:r>
                      <a:endParaRPr 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8000" marR="108000" marT="46800" marB="468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1564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ja-JP" sz="2400" u="none" strike="noStrike" dirty="0">
                          <a:effectLst/>
                        </a:rPr>
                        <a:t>危険迷惑の</a:t>
                      </a:r>
                      <a:r>
                        <a:rPr lang="ja-JP" sz="2400" u="none" strike="noStrike" dirty="0" smtClean="0">
                          <a:effectLst/>
                        </a:rPr>
                        <a:t>意識</a:t>
                      </a:r>
                      <a:r>
                        <a:rPr lang="ja-JP" altLang="en-US" sz="2400" u="none" strike="noStrike" dirty="0" smtClean="0">
                          <a:effectLst/>
                        </a:rPr>
                        <a:t>は</a:t>
                      </a:r>
                      <a:r>
                        <a:rPr lang="ja-JP" sz="2400" u="none" strike="noStrike" dirty="0" smtClean="0">
                          <a:effectLst/>
                        </a:rPr>
                        <a:t>やや</a:t>
                      </a:r>
                      <a:r>
                        <a:rPr lang="ja-JP" sz="2400" u="none" strike="noStrike" dirty="0">
                          <a:effectLst/>
                        </a:rPr>
                        <a:t>あるが</a:t>
                      </a:r>
                      <a:r>
                        <a:rPr lang="ja-JP" sz="2400" u="none" strike="noStrike" dirty="0" smtClean="0">
                          <a:effectLst/>
                        </a:rPr>
                        <a:t>、</a:t>
                      </a:r>
                      <a:r>
                        <a:rPr lang="ja-JP" altLang="en-US" sz="2400" u="none" strike="noStrike" dirty="0" smtClean="0">
                          <a:effectLst/>
                        </a:rPr>
                        <a:t>利便性</a:t>
                      </a:r>
                      <a:r>
                        <a:rPr lang="ja-JP" sz="2400" u="none" strike="noStrike" dirty="0" smtClean="0">
                          <a:effectLst/>
                        </a:rPr>
                        <a:t>を</a:t>
                      </a:r>
                      <a:r>
                        <a:rPr lang="ja-JP" altLang="en-US" sz="2400" u="none" strike="noStrike" baseline="0" dirty="0" smtClean="0">
                          <a:effectLst/>
                        </a:rPr>
                        <a:t>やや</a:t>
                      </a:r>
                      <a:r>
                        <a:rPr lang="ja-JP" sz="2400" u="none" strike="noStrike" dirty="0" smtClean="0">
                          <a:effectLst/>
                        </a:rPr>
                        <a:t>優先して歩き</a:t>
                      </a:r>
                      <a:r>
                        <a:rPr lang="ja-JP" sz="2400" u="none" strike="noStrike" dirty="0">
                          <a:effectLst/>
                        </a:rPr>
                        <a:t>スマホをするクラスター</a:t>
                      </a:r>
                      <a:endParaRPr 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8000" marR="108000" marT="46800" marB="4680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9" name="直線コネクタ 8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294551" y="6393065"/>
            <a:ext cx="321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コミュニケーション</a:t>
            </a:r>
            <a:endParaRPr kumimoji="1" lang="ja-JP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707493" y="141760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b="1" dirty="0" smtClean="0">
                <a:solidFill>
                  <a:schemeClr val="bg1"/>
                </a:solidFill>
              </a:rPr>
              <a:t>因子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71411" y="1835164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b="1" dirty="0" smtClean="0">
                <a:solidFill>
                  <a:schemeClr val="bg1"/>
                </a:solidFill>
              </a:rPr>
              <a:t>クラスター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5136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コンテンツ プレースホルダー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1900568"/>
              </p:ext>
            </p:extLst>
          </p:nvPr>
        </p:nvGraphicFramePr>
        <p:xfrm>
          <a:off x="328615" y="2173966"/>
          <a:ext cx="8504995" cy="395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テキスト ボックス 3"/>
          <p:cNvSpPr txBox="1"/>
          <p:nvPr/>
        </p:nvSpPr>
        <p:spPr>
          <a:xfrm>
            <a:off x="3304245" y="327225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**</a:t>
            </a:r>
            <a:endParaRPr kumimoji="1"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690833" y="431874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**</a:t>
            </a:r>
            <a:endParaRPr kumimoji="1" lang="ja-JP" altLang="en-US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6470540" y="283495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**</a:t>
            </a:r>
            <a:endParaRPr kumimoji="1" lang="ja-JP" altLang="en-US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7269678" y="428829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**</a:t>
            </a:r>
            <a:endParaRPr kumimoji="1" lang="ja-JP" altLang="en-US" dirty="0"/>
          </a:p>
        </p:txBody>
      </p:sp>
      <p:pic>
        <p:nvPicPr>
          <p:cNvPr id="10" name="図 9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1055057" y="158347"/>
            <a:ext cx="3989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各クラスターの特徴</a:t>
            </a:r>
            <a:endParaRPr lang="en-US" altLang="ja-JP" sz="3600" dirty="0" smtClean="0">
              <a:latin typeface="+mn-ea"/>
            </a:endParaRPr>
          </a:p>
        </p:txBody>
      </p:sp>
      <p:cxnSp>
        <p:nvCxnSpPr>
          <p:cNvPr id="12" name="直線コネクタ 11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コンテンツ プレースホルダー 2"/>
          <p:cNvSpPr txBox="1">
            <a:spLocks/>
          </p:cNvSpPr>
          <p:nvPr/>
        </p:nvSpPr>
        <p:spPr>
          <a:xfrm>
            <a:off x="457200" y="1235728"/>
            <a:ext cx="8229600" cy="48915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ja-JP" altLang="en-US" sz="2800" dirty="0" smtClean="0"/>
              <a:t>クラスター別に用途に差があるのか分析</a:t>
            </a:r>
            <a:endParaRPr lang="en-US" altLang="ja-JP" sz="2800" dirty="0"/>
          </a:p>
          <a:p>
            <a:pPr marL="0" indent="0" algn="ctr">
              <a:buNone/>
            </a:pPr>
            <a:r>
              <a:rPr lang="ja-JP" altLang="en-US" sz="2400" dirty="0" smtClean="0"/>
              <a:t>（一元配置分散分析・ノンパラメトリック分析）</a:t>
            </a:r>
            <a:endParaRPr lang="ja-JP" altLang="en-US" sz="2400" dirty="0"/>
          </a:p>
        </p:txBody>
      </p:sp>
      <p:cxnSp>
        <p:nvCxnSpPr>
          <p:cNvPr id="13" name="直線コネクタ 12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294551" y="6393065"/>
            <a:ext cx="321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コミュニケーション</a:t>
            </a:r>
            <a:endParaRPr kumimoji="1" lang="ja-JP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439906" y="1573801"/>
            <a:ext cx="8246894" cy="1200329"/>
          </a:xfrm>
          <a:prstGeom prst="rect">
            <a:avLst/>
          </a:prstGeom>
          <a:solidFill>
            <a:schemeClr val="accent1"/>
          </a:solidFill>
          <a:ln w="19050" cmpd="sng">
            <a:solidFill>
              <a:schemeClr val="bg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just"/>
            <a:r>
              <a:rPr lang="ja-JP" altLang="en-US" sz="3600" dirty="0" smtClean="0">
                <a:solidFill>
                  <a:srgbClr val="FFFF00"/>
                </a:solidFill>
              </a:rPr>
              <a:t>＜まわりみえてない型＞</a:t>
            </a:r>
            <a:endParaRPr lang="en-US" altLang="ja-JP" sz="3600" dirty="0" smtClean="0">
              <a:solidFill>
                <a:srgbClr val="FFFF00"/>
              </a:solidFill>
            </a:endParaRPr>
          </a:p>
          <a:p>
            <a:r>
              <a:rPr kumimoji="1" lang="en-US" altLang="ja-JP" sz="3600" dirty="0" smtClean="0"/>
              <a:t>— </a:t>
            </a:r>
            <a:r>
              <a:rPr kumimoji="1" lang="ja-JP" altLang="en-US" sz="3600" dirty="0" smtClean="0"/>
              <a:t>自分が行動主体である「メール」が高い</a:t>
            </a:r>
            <a:endParaRPr kumimoji="1" lang="ja-JP" altLang="en-US" sz="3600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7512756" y="2902927"/>
            <a:ext cx="1174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**: p&lt;0.05</a:t>
            </a:r>
            <a:endParaRPr kumimoji="1"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433224" y="3041426"/>
            <a:ext cx="8253576" cy="1200329"/>
          </a:xfrm>
          <a:prstGeom prst="rect">
            <a:avLst/>
          </a:prstGeom>
          <a:solidFill>
            <a:srgbClr val="C0504D"/>
          </a:solidFill>
          <a:ln w="19050" cmpd="sng">
            <a:solidFill>
              <a:schemeClr val="bg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ja-JP" altLang="en-US" sz="3600" dirty="0" smtClean="0">
                <a:solidFill>
                  <a:srgbClr val="FFFF00"/>
                </a:solidFill>
              </a:rPr>
              <a:t>＜気づいたらいじってる型＞</a:t>
            </a:r>
            <a:endParaRPr lang="en-US" altLang="ja-JP" sz="3600" dirty="0" smtClean="0">
              <a:solidFill>
                <a:srgbClr val="FFFF00"/>
              </a:solidFill>
            </a:endParaRPr>
          </a:p>
          <a:p>
            <a:r>
              <a:rPr kumimoji="1" lang="en-US" altLang="ja-JP" sz="3600" dirty="0" smtClean="0"/>
              <a:t>— </a:t>
            </a:r>
            <a:r>
              <a:rPr kumimoji="1" lang="ja-JP" altLang="en-US" sz="3600" dirty="0" smtClean="0"/>
              <a:t>歩きスマホの頻度を認識していない？</a:t>
            </a:r>
            <a:endParaRPr kumimoji="1" lang="ja-JP" altLang="en-US" sz="3600" dirty="0"/>
          </a:p>
        </p:txBody>
      </p:sp>
      <p:sp>
        <p:nvSpPr>
          <p:cNvPr id="23" name="正方形/長方形 22"/>
          <p:cNvSpPr/>
          <p:nvPr/>
        </p:nvSpPr>
        <p:spPr>
          <a:xfrm>
            <a:off x="433224" y="4522705"/>
            <a:ext cx="8253576" cy="1200329"/>
          </a:xfrm>
          <a:prstGeom prst="rect">
            <a:avLst/>
          </a:prstGeom>
          <a:solidFill>
            <a:schemeClr val="accent3"/>
          </a:solidFill>
          <a:ln w="19050" cmpd="sng">
            <a:solidFill>
              <a:schemeClr val="bg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kumimoji="1" lang="ja-JP" altLang="en-US" sz="3600" dirty="0" smtClean="0">
                <a:solidFill>
                  <a:srgbClr val="FFFF00"/>
                </a:solidFill>
              </a:rPr>
              <a:t>＜必要だから仕方ない型＞</a:t>
            </a:r>
            <a:endParaRPr kumimoji="1" lang="en-US" altLang="ja-JP" sz="3600" dirty="0" smtClean="0">
              <a:solidFill>
                <a:srgbClr val="FFFF00"/>
              </a:solidFill>
            </a:endParaRPr>
          </a:p>
          <a:p>
            <a:r>
              <a:rPr kumimoji="1" lang="en-US" altLang="ja-JP" sz="3600" dirty="0" smtClean="0"/>
              <a:t>— </a:t>
            </a:r>
            <a:r>
              <a:rPr kumimoji="1" lang="ja-JP" altLang="en-US" sz="3600" dirty="0" smtClean="0"/>
              <a:t>やむを得ない場合もある「通話」が高い</a:t>
            </a:r>
            <a:endParaRPr kumimoji="1" lang="ja-JP" altLang="en-US" sz="36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4949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6" grpId="0" animBg="1"/>
      <p:bldP spid="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3930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仮説検証</a:t>
            </a:r>
            <a:r>
              <a:rPr lang="en-US" altLang="ja-JP" sz="3600" dirty="0" smtClean="0">
                <a:latin typeface="+mn-ea"/>
              </a:rPr>
              <a:t> – </a:t>
            </a:r>
            <a:r>
              <a:rPr lang="ja-JP" altLang="en-US" sz="3600" dirty="0" smtClean="0">
                <a:solidFill>
                  <a:schemeClr val="accent1"/>
                </a:solidFill>
                <a:latin typeface="+mn-ea"/>
              </a:rPr>
              <a:t>仮説</a:t>
            </a:r>
            <a:r>
              <a:rPr lang="en-US" altLang="ja-JP" sz="3600" dirty="0" smtClean="0">
                <a:solidFill>
                  <a:schemeClr val="accent1"/>
                </a:solidFill>
                <a:latin typeface="+mn-ea"/>
              </a:rPr>
              <a:t>② </a:t>
            </a: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コンテンツ プレースホルダー 4"/>
          <p:cNvSpPr txBox="1">
            <a:spLocks/>
          </p:cNvSpPr>
          <p:nvPr/>
        </p:nvSpPr>
        <p:spPr>
          <a:xfrm>
            <a:off x="615695" y="4200774"/>
            <a:ext cx="7562713" cy="162842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ctr">
              <a:lnSpc>
                <a:spcPct val="120000"/>
              </a:lnSpc>
              <a:buNone/>
            </a:pPr>
            <a:r>
              <a:rPr lang="ja-JP" altLang="en-US" dirty="0"/>
              <a:t>歩きスマホをする人としない人に</a:t>
            </a:r>
            <a:r>
              <a:rPr lang="ja-JP" altLang="en-US" dirty="0" smtClean="0"/>
              <a:t>分類</a:t>
            </a:r>
            <a:endParaRPr lang="en-US" altLang="ja-JP" dirty="0" smtClean="0"/>
          </a:p>
          <a:p>
            <a:pPr marL="457200" lvl="1" indent="0" algn="ctr">
              <a:lnSpc>
                <a:spcPct val="120000"/>
              </a:lnSpc>
              <a:buNone/>
            </a:pPr>
            <a:r>
              <a:rPr lang="en-US" altLang="ja-JP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▼</a:t>
            </a:r>
            <a:endParaRPr lang="en-US" altLang="ja-JP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lvl="1" indent="0" algn="ctr">
              <a:lnSpc>
                <a:spcPct val="120000"/>
              </a:lnSpc>
              <a:buNone/>
            </a:pPr>
            <a:r>
              <a:rPr lang="ja-JP" altLang="en-US" dirty="0"/>
              <a:t>歩きスマホに対する危機意識の違いをｔ検定</a:t>
            </a:r>
            <a:endParaRPr lang="en-US" altLang="ja-JP" dirty="0"/>
          </a:p>
        </p:txBody>
      </p:sp>
      <p:sp>
        <p:nvSpPr>
          <p:cNvPr id="11" name="正方形/長方形 10"/>
          <p:cNvSpPr/>
          <p:nvPr/>
        </p:nvSpPr>
        <p:spPr>
          <a:xfrm>
            <a:off x="1264806" y="1628464"/>
            <a:ext cx="79921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ja-JP" altLang="en-US" sz="2800" dirty="0" smtClean="0">
                <a:latin typeface="+mn-ea"/>
                <a:cs typeface="メイリオ"/>
              </a:rPr>
              <a:t>歩きスマホ</a:t>
            </a:r>
            <a:r>
              <a:rPr lang="ja-JP" altLang="en-US" sz="2800" dirty="0">
                <a:latin typeface="+mn-ea"/>
                <a:cs typeface="メイリオ"/>
              </a:rPr>
              <a:t>をする人は、しない人に</a:t>
            </a:r>
            <a:r>
              <a:rPr lang="ja-JP" altLang="en-US" sz="2800" dirty="0" smtClean="0">
                <a:latin typeface="+mn-ea"/>
                <a:cs typeface="メイリオ"/>
              </a:rPr>
              <a:t>比べて</a:t>
            </a:r>
            <a:endParaRPr lang="en-US" altLang="ja-JP" sz="2800" dirty="0" smtClean="0">
              <a:latin typeface="+mn-ea"/>
              <a:cs typeface="メイリオ"/>
            </a:endParaRPr>
          </a:p>
          <a:p>
            <a:pPr algn="just"/>
            <a:r>
              <a:rPr lang="ja-JP" altLang="en-US" sz="2800" dirty="0" smtClean="0">
                <a:solidFill>
                  <a:schemeClr val="accent1"/>
                </a:solidFill>
                <a:latin typeface="+mn-ea"/>
                <a:cs typeface="メイリオ"/>
              </a:rPr>
              <a:t>危機意識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  <a:cs typeface="メイリオ"/>
              </a:rPr>
              <a:t>が低い</a:t>
            </a:r>
            <a:endParaRPr lang="en-US" altLang="ja-JP" sz="2800" dirty="0">
              <a:solidFill>
                <a:schemeClr val="accent1"/>
              </a:solidFill>
              <a:latin typeface="+mn-ea"/>
              <a:cs typeface="メイリオ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11173" y="1485734"/>
            <a:ext cx="8158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200" dirty="0" smtClean="0">
                <a:solidFill>
                  <a:schemeClr val="accent1"/>
                </a:solidFill>
              </a:rPr>
              <a:t>２</a:t>
            </a:r>
            <a:endParaRPr kumimoji="1" lang="ja-JP" altLang="en-US" sz="7200" dirty="0">
              <a:solidFill>
                <a:schemeClr val="accent1"/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-973667" y="3640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306117" y="3421277"/>
            <a:ext cx="2646878" cy="584776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altLang="ja-JP" sz="3200" dirty="0" smtClean="0">
                <a:solidFill>
                  <a:schemeClr val="bg1"/>
                </a:solidFill>
              </a:rPr>
              <a:t>▼</a:t>
            </a:r>
            <a:r>
              <a:rPr lang="ja-JP" altLang="en-US" sz="3200" dirty="0" smtClean="0">
                <a:solidFill>
                  <a:schemeClr val="bg1"/>
                </a:solidFill>
              </a:rPr>
              <a:t>検証方法</a:t>
            </a:r>
            <a:r>
              <a:rPr lang="en-US" altLang="ja-JP" sz="3200" dirty="0" smtClean="0">
                <a:solidFill>
                  <a:schemeClr val="bg1"/>
                </a:solidFill>
              </a:rPr>
              <a:t>▼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cxnSp>
        <p:nvCxnSpPr>
          <p:cNvPr id="14" name="直線コネクタ 13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294551" y="6393065"/>
            <a:ext cx="321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コミュニケーション</a:t>
            </a:r>
            <a:endParaRPr kumimoji="1" lang="ja-JP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9763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5064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歩きスマホへの危機意識</a:t>
            </a:r>
            <a:r>
              <a:rPr lang="en-US" altLang="ja-JP" sz="3600" dirty="0" smtClean="0">
                <a:solidFill>
                  <a:schemeClr val="accent1"/>
                </a:solidFill>
                <a:latin typeface="+mn-ea"/>
              </a:rPr>
              <a:t> </a:t>
            </a:r>
          </a:p>
        </p:txBody>
      </p:sp>
      <p:cxnSp>
        <p:nvCxnSpPr>
          <p:cNvPr id="7" name="直線コネクタ 6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3035189"/>
              </p:ext>
            </p:extLst>
          </p:nvPr>
        </p:nvGraphicFramePr>
        <p:xfrm>
          <a:off x="328616" y="1133725"/>
          <a:ext cx="8435280" cy="476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6737328" y="1227880"/>
            <a:ext cx="189468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***</a:t>
            </a:r>
            <a:r>
              <a:rPr kumimoji="1" lang="en-US" altLang="ja-JP" dirty="0" smtClean="0"/>
              <a:t>	p&lt;0.01</a:t>
            </a:r>
          </a:p>
          <a:p>
            <a:r>
              <a:rPr lang="en-US" altLang="ja-JP" dirty="0" smtClean="0"/>
              <a:t>**	p&lt;0.05</a:t>
            </a:r>
            <a:endParaRPr kumimoji="1" lang="ja-JP" altLang="en-US" dirty="0"/>
          </a:p>
        </p:txBody>
      </p:sp>
      <p:cxnSp>
        <p:nvCxnSpPr>
          <p:cNvPr id="13" name="曲線コネクタ 12"/>
          <p:cNvCxnSpPr/>
          <p:nvPr/>
        </p:nvCxnSpPr>
        <p:spPr>
          <a:xfrm>
            <a:off x="4940419" y="1874211"/>
            <a:ext cx="432048" cy="288032"/>
          </a:xfrm>
          <a:prstGeom prst="curvedConnector3">
            <a:avLst>
              <a:gd name="adj1" fmla="val 369093"/>
            </a:avLst>
          </a:prstGeom>
          <a:ln w="38100" cmpd="sng">
            <a:solidFill>
              <a:schemeClr val="accent6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曲線コネクタ 13"/>
          <p:cNvCxnSpPr/>
          <p:nvPr/>
        </p:nvCxnSpPr>
        <p:spPr>
          <a:xfrm>
            <a:off x="6290441" y="5070360"/>
            <a:ext cx="432048" cy="288032"/>
          </a:xfrm>
          <a:prstGeom prst="curvedConnector3">
            <a:avLst>
              <a:gd name="adj1" fmla="val 245363"/>
            </a:avLst>
          </a:prstGeom>
          <a:ln w="38100" cmpd="sng">
            <a:solidFill>
              <a:srgbClr val="4BACC6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曲線コネクタ 14"/>
          <p:cNvCxnSpPr/>
          <p:nvPr/>
        </p:nvCxnSpPr>
        <p:spPr>
          <a:xfrm rot="10800000" flipV="1">
            <a:off x="4907587" y="3762208"/>
            <a:ext cx="372969" cy="288033"/>
          </a:xfrm>
          <a:prstGeom prst="curvedConnector3">
            <a:avLst>
              <a:gd name="adj1" fmla="val -172537"/>
            </a:avLst>
          </a:prstGeom>
          <a:ln w="38100" cmpd="sng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曲線コネクタ 17"/>
          <p:cNvCxnSpPr/>
          <p:nvPr/>
        </p:nvCxnSpPr>
        <p:spPr>
          <a:xfrm>
            <a:off x="5372467" y="2500612"/>
            <a:ext cx="520710" cy="288003"/>
          </a:xfrm>
          <a:prstGeom prst="curvedConnector3">
            <a:avLst>
              <a:gd name="adj1" fmla="val 330994"/>
            </a:avLst>
          </a:prstGeom>
          <a:ln w="38100">
            <a:solidFill>
              <a:srgbClr val="F79646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曲線コネクタ 18"/>
          <p:cNvCxnSpPr/>
          <p:nvPr/>
        </p:nvCxnSpPr>
        <p:spPr>
          <a:xfrm>
            <a:off x="5884903" y="4380250"/>
            <a:ext cx="432055" cy="288003"/>
          </a:xfrm>
          <a:prstGeom prst="curvedConnector3">
            <a:avLst>
              <a:gd name="adj1" fmla="val 186754"/>
            </a:avLst>
          </a:prstGeom>
          <a:ln w="38100" cmpd="sng">
            <a:solidFill>
              <a:schemeClr val="accent6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6776370" y="4163749"/>
            <a:ext cx="914384" cy="91440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4800" dirty="0" smtClean="0">
                <a:solidFill>
                  <a:srgbClr val="F79646"/>
                </a:solidFill>
              </a:rPr>
              <a:t>***</a:t>
            </a:r>
            <a:endParaRPr lang="ja-JP" altLang="en-US" sz="4800" dirty="0">
              <a:solidFill>
                <a:srgbClr val="F79646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7081632" y="2436452"/>
            <a:ext cx="914384" cy="91440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4800" dirty="0" smtClean="0">
                <a:solidFill>
                  <a:srgbClr val="F79646"/>
                </a:solidFill>
              </a:rPr>
              <a:t>***</a:t>
            </a:r>
            <a:endParaRPr lang="ja-JP" altLang="en-US" sz="4800" dirty="0">
              <a:solidFill>
                <a:srgbClr val="F79646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585143" y="1705041"/>
            <a:ext cx="914384" cy="91440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4800" dirty="0" smtClean="0">
                <a:solidFill>
                  <a:srgbClr val="F79646"/>
                </a:solidFill>
              </a:rPr>
              <a:t>***</a:t>
            </a:r>
            <a:endParaRPr lang="ja-JP" altLang="en-US" sz="4800" dirty="0">
              <a:solidFill>
                <a:srgbClr val="F79646"/>
              </a:solidFill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5978555" y="3625406"/>
            <a:ext cx="7978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800" dirty="0">
                <a:solidFill>
                  <a:srgbClr val="4BACC6"/>
                </a:solidFill>
              </a:rPr>
              <a:t>**</a:t>
            </a:r>
            <a:endParaRPr lang="ja-JP" altLang="en-US" sz="4800" dirty="0">
              <a:solidFill>
                <a:srgbClr val="4BACC6"/>
              </a:solidFill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7451771" y="4942893"/>
            <a:ext cx="7978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800" dirty="0">
                <a:solidFill>
                  <a:srgbClr val="4BACC6"/>
                </a:solidFill>
              </a:rPr>
              <a:t>**</a:t>
            </a:r>
            <a:endParaRPr lang="ja-JP" altLang="en-US" sz="4800" dirty="0">
              <a:solidFill>
                <a:srgbClr val="4BACC6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94551" y="6393065"/>
            <a:ext cx="321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コミュニケーション</a:t>
            </a:r>
            <a:endParaRPr kumimoji="1" lang="ja-JP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6305280" y="435346"/>
            <a:ext cx="2108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平均値の差のｔ検定</a:t>
            </a:r>
            <a:endParaRPr kumimoji="1" lang="ja-JP" altLang="en-US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062006" y="5878504"/>
            <a:ext cx="896478" cy="456777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600" dirty="0" smtClean="0"/>
              <a:t>全く思わない</a:t>
            </a:r>
            <a:endParaRPr lang="en-US" altLang="ja-JP" sz="1600" dirty="0" smtClean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684105" y="5878504"/>
            <a:ext cx="896569" cy="46924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1600" dirty="0" smtClean="0"/>
              <a:t>←———→</a:t>
            </a:r>
            <a:endParaRPr lang="ja-JP" altLang="en-US" sz="1600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6257963" y="5878504"/>
            <a:ext cx="909005" cy="456777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600" dirty="0" smtClean="0"/>
              <a:t>とてもそう思う</a:t>
            </a:r>
            <a:endParaRPr lang="ja-JP" altLang="en-US" sz="160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6263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4" grpId="0"/>
      <p:bldP spid="2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コンテンツ プレースホルダー 10"/>
          <p:cNvSpPr txBox="1">
            <a:spLocks/>
          </p:cNvSpPr>
          <p:nvPr/>
        </p:nvSpPr>
        <p:spPr>
          <a:xfrm>
            <a:off x="1264806" y="1558657"/>
            <a:ext cx="7992138" cy="88006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/>
              <a:buNone/>
            </a:pPr>
            <a:r>
              <a:rPr lang="ja-JP" altLang="en-US" sz="2800" dirty="0" smtClean="0">
                <a:solidFill>
                  <a:schemeClr val="accent6"/>
                </a:solidFill>
                <a:latin typeface="+mn-ea"/>
                <a:cs typeface="メイリオ"/>
              </a:rPr>
              <a:t>コミュニケーション</a:t>
            </a:r>
            <a:r>
              <a:rPr lang="ja-JP" altLang="en-US" sz="2800" dirty="0" smtClean="0">
                <a:latin typeface="+mn-ea"/>
                <a:cs typeface="メイリオ"/>
              </a:rPr>
              <a:t>によって、</a:t>
            </a:r>
            <a:endParaRPr lang="en-US" altLang="ja-JP" sz="2800" dirty="0" smtClean="0">
              <a:latin typeface="+mn-ea"/>
              <a:cs typeface="メイリオ"/>
            </a:endParaRPr>
          </a:p>
          <a:p>
            <a:pPr marL="0" indent="0" algn="just">
              <a:buFont typeface="Arial"/>
              <a:buNone/>
            </a:pPr>
            <a:r>
              <a:rPr lang="ja-JP" altLang="en-US" sz="2800" dirty="0" smtClean="0">
                <a:latin typeface="+mn-ea"/>
                <a:cs typeface="メイリオ"/>
              </a:rPr>
              <a:t>歩きスマホをする人の</a:t>
            </a:r>
            <a:r>
              <a:rPr lang="ja-JP" altLang="en-US" sz="2800" dirty="0" smtClean="0">
                <a:solidFill>
                  <a:srgbClr val="F79646"/>
                </a:solidFill>
                <a:latin typeface="+mn-ea"/>
                <a:cs typeface="メイリオ"/>
              </a:rPr>
              <a:t>意識を変える</a:t>
            </a:r>
            <a:r>
              <a:rPr lang="ja-JP" altLang="en-US" sz="2800" dirty="0" smtClean="0">
                <a:latin typeface="+mn-ea"/>
                <a:cs typeface="メイリオ"/>
              </a:rPr>
              <a:t>ことができる </a:t>
            </a:r>
          </a:p>
          <a:p>
            <a:pPr marL="0" indent="0" algn="just">
              <a:buFont typeface="Arial"/>
              <a:buNone/>
            </a:pPr>
            <a:endParaRPr lang="ja-JP" altLang="en-US" sz="2800" dirty="0">
              <a:latin typeface="+mn-ea"/>
              <a:cs typeface="メイリオ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28616" y="1474026"/>
            <a:ext cx="8158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7200" dirty="0" smtClean="0">
                <a:solidFill>
                  <a:schemeClr val="accent6"/>
                </a:solidFill>
              </a:rPr>
              <a:t>３</a:t>
            </a:r>
            <a:endParaRPr kumimoji="1" lang="ja-JP" altLang="en-US" sz="7200" dirty="0">
              <a:solidFill>
                <a:schemeClr val="accent6"/>
              </a:solidFill>
            </a:endParaRPr>
          </a:p>
        </p:txBody>
      </p:sp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3930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仮説検証</a:t>
            </a:r>
            <a:r>
              <a:rPr lang="en-US" altLang="ja-JP" sz="3600" dirty="0" smtClean="0">
                <a:latin typeface="+mn-ea"/>
              </a:rPr>
              <a:t> – </a:t>
            </a:r>
            <a:r>
              <a:rPr lang="ja-JP" altLang="en-US" sz="3600" dirty="0" smtClean="0">
                <a:solidFill>
                  <a:srgbClr val="F79646"/>
                </a:solidFill>
                <a:latin typeface="+mn-ea"/>
              </a:rPr>
              <a:t>仮説</a:t>
            </a:r>
            <a:r>
              <a:rPr lang="en-US" altLang="ja-JP" sz="3600" dirty="0" smtClean="0">
                <a:solidFill>
                  <a:srgbClr val="F79646"/>
                </a:solidFill>
                <a:latin typeface="+mn-ea"/>
              </a:rPr>
              <a:t>③</a:t>
            </a:r>
            <a:r>
              <a:rPr lang="en-US" altLang="ja-JP" sz="3600" dirty="0" smtClean="0">
                <a:solidFill>
                  <a:schemeClr val="accent1"/>
                </a:solidFill>
                <a:latin typeface="+mn-ea"/>
              </a:rPr>
              <a:t> </a:t>
            </a: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-973667" y="3640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306117" y="3181556"/>
            <a:ext cx="2646878" cy="584776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altLang="ja-JP" sz="3200" dirty="0" smtClean="0">
                <a:solidFill>
                  <a:schemeClr val="bg1"/>
                </a:solidFill>
              </a:rPr>
              <a:t>▼</a:t>
            </a:r>
            <a:r>
              <a:rPr lang="ja-JP" altLang="en-US" sz="3200" dirty="0" smtClean="0">
                <a:solidFill>
                  <a:schemeClr val="bg1"/>
                </a:solidFill>
              </a:rPr>
              <a:t>検証方法</a:t>
            </a:r>
            <a:r>
              <a:rPr lang="en-US" altLang="ja-JP" sz="3200" dirty="0" smtClean="0">
                <a:solidFill>
                  <a:schemeClr val="bg1"/>
                </a:solidFill>
              </a:rPr>
              <a:t>▼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cxnSp>
        <p:nvCxnSpPr>
          <p:cNvPr id="14" name="直線コネクタ 13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コンテンツ プレースホルダー 4"/>
          <p:cNvSpPr txBox="1">
            <a:spLocks/>
          </p:cNvSpPr>
          <p:nvPr/>
        </p:nvSpPr>
        <p:spPr>
          <a:xfrm>
            <a:off x="565193" y="3761330"/>
            <a:ext cx="8000953" cy="243344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ctr">
              <a:lnSpc>
                <a:spcPct val="120000"/>
              </a:lnSpc>
              <a:buNone/>
            </a:pPr>
            <a:r>
              <a:rPr lang="ja-JP" altLang="en-US" dirty="0" smtClean="0"/>
              <a:t>「歩きスマホに対する意識」の差を</a:t>
            </a:r>
            <a:endParaRPr lang="en-US" altLang="ja-JP" dirty="0" smtClean="0"/>
          </a:p>
          <a:p>
            <a:pPr marL="457200" lvl="1" indent="0" algn="ctr">
              <a:lnSpc>
                <a:spcPct val="120000"/>
              </a:lnSpc>
              <a:buNone/>
            </a:pPr>
            <a:r>
              <a:rPr lang="ja-JP" altLang="en-US" dirty="0" smtClean="0"/>
              <a:t>コミュニケーション実施前後でｔ検定</a:t>
            </a:r>
            <a:endParaRPr lang="en-US" altLang="ja-JP" dirty="0" smtClean="0"/>
          </a:p>
          <a:p>
            <a:pPr marL="457200" lvl="1" indent="0" algn="ctr">
              <a:lnSpc>
                <a:spcPct val="120000"/>
              </a:lnSpc>
              <a:buNone/>
            </a:pPr>
            <a:r>
              <a:rPr lang="en-US" altLang="ja-JP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▼</a:t>
            </a:r>
          </a:p>
          <a:p>
            <a:pPr marL="457200" lvl="1" indent="0" algn="ctr">
              <a:lnSpc>
                <a:spcPct val="120000"/>
              </a:lnSpc>
              <a:buNone/>
            </a:pPr>
            <a:r>
              <a:rPr lang="ja-JP" altLang="en-US" dirty="0" smtClean="0"/>
              <a:t>制御群・情報提供群・行動プラン群での比較</a:t>
            </a:r>
            <a:endParaRPr lang="en-US" altLang="ja-JP" dirty="0" smtClean="0"/>
          </a:p>
          <a:p>
            <a:pPr marL="457200" lvl="1" indent="0" algn="ctr">
              <a:lnSpc>
                <a:spcPct val="120000"/>
              </a:lnSpc>
              <a:buNone/>
            </a:pPr>
            <a:endParaRPr lang="en-US" altLang="ja-JP" dirty="0" smtClean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94551" y="6393065"/>
            <a:ext cx="321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コミュニケーション</a:t>
            </a:r>
            <a:endParaRPr kumimoji="1" lang="ja-JP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7919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グラフ 2"/>
          <p:cNvGraphicFramePr/>
          <p:nvPr>
            <p:extLst>
              <p:ext uri="{D42A27DB-BD31-4B8C-83A1-F6EECF244321}">
                <p14:modId xmlns:p14="http://schemas.microsoft.com/office/powerpoint/2010/main" val="1979605445"/>
              </p:ext>
            </p:extLst>
          </p:nvPr>
        </p:nvGraphicFramePr>
        <p:xfrm>
          <a:off x="358007" y="1296458"/>
          <a:ext cx="9144000" cy="4919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1612735" y="361366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dirty="0" smtClean="0">
                <a:solidFill>
                  <a:schemeClr val="tx2"/>
                </a:solidFill>
              </a:rPr>
              <a:t>*</a:t>
            </a:r>
            <a:r>
              <a:rPr lang="ja-JP" altLang="en-US" dirty="0">
                <a:solidFill>
                  <a:schemeClr val="tx2"/>
                </a:solidFill>
              </a:rPr>
              <a:t>*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1555027" y="4896070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dirty="0" smtClean="0">
                <a:solidFill>
                  <a:srgbClr val="1F497D"/>
                </a:solidFill>
              </a:rPr>
              <a:t>***</a:t>
            </a:r>
            <a:endParaRPr lang="ja-JP" altLang="en-US" dirty="0">
              <a:solidFill>
                <a:srgbClr val="1F497D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361562" y="2361794"/>
            <a:ext cx="11948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***ｐ</a:t>
            </a:r>
            <a:r>
              <a:rPr lang="en-US" altLang="ja-JP" dirty="0"/>
              <a:t>&lt;0.01</a:t>
            </a:r>
          </a:p>
          <a:p>
            <a:r>
              <a:rPr lang="ja-JP" altLang="en-US" dirty="0"/>
              <a:t>**ｐ</a:t>
            </a:r>
            <a:r>
              <a:rPr lang="en-US" altLang="ja-JP" dirty="0"/>
              <a:t>&lt;0.05</a:t>
            </a:r>
            <a:r>
              <a:rPr lang="ja-JP" altLang="en-US" dirty="0"/>
              <a:t>　</a:t>
            </a:r>
            <a:endParaRPr lang="en-US" altLang="ja-JP" dirty="0"/>
          </a:p>
          <a:p>
            <a:r>
              <a:rPr lang="ja-JP" altLang="en-US" dirty="0"/>
              <a:t>*ｐ</a:t>
            </a:r>
            <a:r>
              <a:rPr lang="en-US" altLang="ja-JP" dirty="0"/>
              <a:t>&lt;0.10</a:t>
            </a:r>
          </a:p>
        </p:txBody>
      </p:sp>
      <p:pic>
        <p:nvPicPr>
          <p:cNvPr id="7" name="図 6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cxnSp>
        <p:nvCxnSpPr>
          <p:cNvPr id="8" name="直線コネクタ 7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1055057" y="8804"/>
            <a:ext cx="1010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 smtClean="0">
                <a:solidFill>
                  <a:srgbClr val="000000"/>
                </a:solidFill>
                <a:latin typeface="+mn-ea"/>
              </a:rPr>
              <a:t>質問１</a:t>
            </a:r>
            <a:r>
              <a:rPr lang="en-US" altLang="ja-JP" sz="2400" dirty="0" smtClean="0">
                <a:solidFill>
                  <a:srgbClr val="000000"/>
                </a:solidFill>
                <a:latin typeface="+mn-ea"/>
              </a:rPr>
              <a:t> 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1055056" y="395800"/>
            <a:ext cx="8413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800" dirty="0">
                <a:solidFill>
                  <a:srgbClr val="C0504D"/>
                </a:solidFill>
              </a:rPr>
              <a:t>歩き</a:t>
            </a:r>
            <a:r>
              <a:rPr lang="ja-JP" altLang="en-US" sz="2800" dirty="0" smtClean="0">
                <a:solidFill>
                  <a:srgbClr val="C0504D"/>
                </a:solidFill>
              </a:rPr>
              <a:t>スマホに対して、規制が必要だと思う</a:t>
            </a:r>
            <a:endParaRPr lang="ja-JP" altLang="en-US" sz="2800" dirty="0">
              <a:solidFill>
                <a:srgbClr val="C0504D"/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028233" y="2921168"/>
            <a:ext cx="5628263" cy="1384995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</a:rPr>
              <a:t>情報提供群・行動プラン群には、</a:t>
            </a:r>
            <a:endParaRPr kumimoji="1" lang="en-US" altLang="ja-JP" sz="2800" dirty="0" smtClean="0">
              <a:solidFill>
                <a:schemeClr val="bg1"/>
              </a:solidFill>
            </a:endParaRPr>
          </a:p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</a:rPr>
              <a:t>歩きスマホを控えるべきであるという</a:t>
            </a:r>
            <a:endParaRPr kumimoji="1" lang="en-US" altLang="ja-JP" sz="2800" dirty="0" smtClean="0">
              <a:solidFill>
                <a:schemeClr val="bg1"/>
              </a:solidFill>
            </a:endParaRPr>
          </a:p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</a:rPr>
              <a:t>重要性認知がなされた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94551" y="6393065"/>
            <a:ext cx="321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コミュニケーション</a:t>
            </a:r>
            <a:endParaRPr kumimoji="1" lang="ja-JP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005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グラフ 2"/>
          <p:cNvGraphicFramePr/>
          <p:nvPr>
            <p:extLst>
              <p:ext uri="{D42A27DB-BD31-4B8C-83A1-F6EECF244321}">
                <p14:modId xmlns:p14="http://schemas.microsoft.com/office/powerpoint/2010/main" val="896075803"/>
              </p:ext>
            </p:extLst>
          </p:nvPr>
        </p:nvGraphicFramePr>
        <p:xfrm>
          <a:off x="328616" y="1216227"/>
          <a:ext cx="9144000" cy="4865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1436216" y="4835469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dirty="0">
                <a:solidFill>
                  <a:srgbClr val="1F497D"/>
                </a:solidFill>
              </a:rPr>
              <a:t>***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7242573" y="2271466"/>
            <a:ext cx="129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***ｐ</a:t>
            </a:r>
            <a:r>
              <a:rPr lang="en-US" altLang="ja-JP" dirty="0"/>
              <a:t>&lt;0.01</a:t>
            </a:r>
          </a:p>
          <a:p>
            <a:r>
              <a:rPr lang="ja-JP" altLang="en-US" dirty="0"/>
              <a:t>**ｐ</a:t>
            </a:r>
            <a:r>
              <a:rPr lang="en-US" altLang="ja-JP" dirty="0"/>
              <a:t>&lt;0.05</a:t>
            </a:r>
            <a:r>
              <a:rPr lang="ja-JP" altLang="en-US" dirty="0"/>
              <a:t>　</a:t>
            </a:r>
            <a:endParaRPr lang="en-US" altLang="ja-JP" dirty="0"/>
          </a:p>
          <a:p>
            <a:r>
              <a:rPr lang="ja-JP" altLang="en-US" dirty="0"/>
              <a:t>*ｐ</a:t>
            </a:r>
            <a:r>
              <a:rPr lang="en-US" altLang="ja-JP" dirty="0"/>
              <a:t>&lt;0.10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362195" y="2950127"/>
            <a:ext cx="6528750" cy="954107"/>
          </a:xfrm>
          <a:prstGeom prst="rect">
            <a:avLst/>
          </a:prstGeom>
          <a:solidFill>
            <a:srgbClr val="F79646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rgbClr val="FFFFFF"/>
                </a:solidFill>
              </a:rPr>
              <a:t>行動プラン群</a:t>
            </a:r>
            <a:r>
              <a:rPr lang="ja-JP" altLang="en-US" sz="2800" dirty="0" smtClean="0">
                <a:solidFill>
                  <a:srgbClr val="FFFFFF"/>
                </a:solidFill>
              </a:rPr>
              <a:t>のみ、</a:t>
            </a:r>
            <a:endParaRPr lang="en-US" altLang="ja-JP" sz="2800" dirty="0" smtClean="0">
              <a:solidFill>
                <a:srgbClr val="FFFFFF"/>
              </a:solidFill>
            </a:endParaRPr>
          </a:p>
          <a:p>
            <a:pPr algn="ctr"/>
            <a:r>
              <a:rPr lang="ja-JP" altLang="en-US" sz="2800" dirty="0" smtClean="0">
                <a:solidFill>
                  <a:srgbClr val="FFFFFF"/>
                </a:solidFill>
              </a:rPr>
              <a:t>「実行意図」への意識に変容がみられた！</a:t>
            </a:r>
            <a:endParaRPr lang="en-US" altLang="ja-JP" sz="2800" dirty="0" smtClean="0">
              <a:solidFill>
                <a:srgbClr val="FFFFFF"/>
              </a:solidFill>
            </a:endParaRPr>
          </a:p>
        </p:txBody>
      </p:sp>
      <p:pic>
        <p:nvPicPr>
          <p:cNvPr id="8" name="図 7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cxnSp>
        <p:nvCxnSpPr>
          <p:cNvPr id="9" name="直線コネクタ 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899836" y="8804"/>
            <a:ext cx="1010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 smtClean="0">
                <a:solidFill>
                  <a:srgbClr val="000000"/>
                </a:solidFill>
                <a:latin typeface="+mn-ea"/>
              </a:rPr>
              <a:t>質問２</a:t>
            </a:r>
            <a:r>
              <a:rPr lang="en-US" altLang="ja-JP" sz="2400" dirty="0" smtClean="0">
                <a:solidFill>
                  <a:srgbClr val="000000"/>
                </a:solidFill>
                <a:latin typeface="+mn-ea"/>
              </a:rPr>
              <a:t> 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899834" y="395800"/>
            <a:ext cx="863927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400" dirty="0" smtClean="0">
                <a:solidFill>
                  <a:srgbClr val="C0504D"/>
                </a:solidFill>
              </a:rPr>
              <a:t>移動中にスマホを使いたくなったら、端で立ち止まってすべきだ</a:t>
            </a:r>
            <a:endParaRPr lang="ja-JP" altLang="en-US" sz="2400" dirty="0">
              <a:solidFill>
                <a:srgbClr val="C0504D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94551" y="6393065"/>
            <a:ext cx="321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コミュニケーション</a:t>
            </a:r>
            <a:endParaRPr kumimoji="1" lang="ja-JP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38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42744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グラフ 2"/>
          <p:cNvGraphicFramePr/>
          <p:nvPr>
            <p:extLst>
              <p:ext uri="{D42A27DB-BD31-4B8C-83A1-F6EECF244321}">
                <p14:modId xmlns:p14="http://schemas.microsoft.com/office/powerpoint/2010/main" val="1938613031"/>
              </p:ext>
            </p:extLst>
          </p:nvPr>
        </p:nvGraphicFramePr>
        <p:xfrm>
          <a:off x="328616" y="1232836"/>
          <a:ext cx="9143999" cy="47784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1425892" y="2356434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dirty="0">
                <a:solidFill>
                  <a:srgbClr val="FF0000"/>
                </a:solidFill>
              </a:rPr>
              <a:t>***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79535" y="2356434"/>
            <a:ext cx="11948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***ｐ</a:t>
            </a:r>
            <a:r>
              <a:rPr lang="en-US" altLang="ja-JP" dirty="0"/>
              <a:t>&lt;0.01</a:t>
            </a:r>
          </a:p>
          <a:p>
            <a:r>
              <a:rPr lang="ja-JP" altLang="en-US" dirty="0"/>
              <a:t>**ｐ</a:t>
            </a:r>
            <a:r>
              <a:rPr lang="en-US" altLang="ja-JP" dirty="0"/>
              <a:t>&lt;0.05</a:t>
            </a:r>
            <a:r>
              <a:rPr lang="ja-JP" altLang="en-US" dirty="0"/>
              <a:t>　</a:t>
            </a:r>
            <a:endParaRPr lang="en-US" altLang="ja-JP" dirty="0"/>
          </a:p>
          <a:p>
            <a:r>
              <a:rPr lang="ja-JP" altLang="en-US" dirty="0"/>
              <a:t>*ｐ</a:t>
            </a:r>
            <a:r>
              <a:rPr lang="en-US" altLang="ja-JP" dirty="0"/>
              <a:t>&lt;0.10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71250" y="2627623"/>
            <a:ext cx="6305733" cy="1815882"/>
          </a:xfrm>
          <a:prstGeom prst="rect">
            <a:avLst/>
          </a:prstGeom>
          <a:solidFill>
            <a:srgbClr val="F79646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rgbClr val="FFFFFF"/>
                </a:solidFill>
              </a:rPr>
              <a:t>制御群のみ衝突リスクへの意識が低下</a:t>
            </a:r>
            <a:endParaRPr kumimoji="1" lang="en-US" altLang="ja-JP" sz="2800" dirty="0" smtClean="0">
              <a:solidFill>
                <a:srgbClr val="FFFFFF"/>
              </a:solidFill>
            </a:endParaRPr>
          </a:p>
          <a:p>
            <a:pPr algn="ctr"/>
            <a:r>
              <a:rPr lang="en-US" altLang="ja-JP" sz="2800" dirty="0" smtClean="0">
                <a:solidFill>
                  <a:srgbClr val="FFFFFF"/>
                </a:solidFill>
              </a:rPr>
              <a:t>↓</a:t>
            </a:r>
            <a:endParaRPr kumimoji="1" lang="en-US" altLang="ja-JP" sz="2800" dirty="0" smtClean="0">
              <a:solidFill>
                <a:srgbClr val="FFFFFF"/>
              </a:solidFill>
            </a:endParaRPr>
          </a:p>
          <a:p>
            <a:pPr algn="ctr"/>
            <a:r>
              <a:rPr lang="ja-JP" altLang="en-US" sz="2800" dirty="0" smtClean="0">
                <a:solidFill>
                  <a:srgbClr val="FFFFFF"/>
                </a:solidFill>
              </a:rPr>
              <a:t>コミュニケーションを行わなければ、</a:t>
            </a:r>
            <a:endParaRPr lang="en-US" altLang="ja-JP" sz="2800" dirty="0" smtClean="0">
              <a:solidFill>
                <a:srgbClr val="FFFFFF"/>
              </a:solidFill>
            </a:endParaRPr>
          </a:p>
          <a:p>
            <a:pPr algn="ctr"/>
            <a:r>
              <a:rPr kumimoji="1" lang="ja-JP" altLang="en-US" sz="2800" dirty="0" smtClean="0">
                <a:solidFill>
                  <a:srgbClr val="FFFFFF"/>
                </a:solidFill>
              </a:rPr>
              <a:t>衝突リスクが軽視されてしまうことが判明</a:t>
            </a:r>
            <a:endParaRPr kumimoji="1" lang="ja-JP" altLang="en-US" sz="2800" dirty="0">
              <a:solidFill>
                <a:srgbClr val="FFFFFF"/>
              </a:solidFill>
            </a:endParaRPr>
          </a:p>
        </p:txBody>
      </p:sp>
      <p:pic>
        <p:nvPicPr>
          <p:cNvPr id="7" name="図 6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cxnSp>
        <p:nvCxnSpPr>
          <p:cNvPr id="8" name="直線コネクタ 7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899836" y="8804"/>
            <a:ext cx="1010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 smtClean="0">
                <a:solidFill>
                  <a:srgbClr val="000000"/>
                </a:solidFill>
                <a:latin typeface="+mn-ea"/>
              </a:rPr>
              <a:t>質問３</a:t>
            </a:r>
            <a:endParaRPr lang="en-US" altLang="ja-JP" sz="2400" dirty="0" smtClean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899834" y="395800"/>
            <a:ext cx="863927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500" dirty="0" smtClean="0">
                <a:solidFill>
                  <a:srgbClr val="C0504D"/>
                </a:solidFill>
              </a:rPr>
              <a:t>歩きスマホをすると、人や物体と衝突するリスクがあると思う</a:t>
            </a:r>
            <a:endParaRPr lang="ja-JP" altLang="en-US" sz="2500" dirty="0">
              <a:solidFill>
                <a:srgbClr val="C0504D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94551" y="6393065"/>
            <a:ext cx="321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コミュニケーション</a:t>
            </a:r>
            <a:endParaRPr kumimoji="1" lang="ja-JP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39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9627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5039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latin typeface="+mn-ea"/>
                <a:cs typeface="メイリオ"/>
              </a:rPr>
              <a:t>社会的ジレンマ</a:t>
            </a:r>
            <a:r>
              <a:rPr lang="ja-JP" altLang="en-US" sz="3600" dirty="0" smtClean="0">
                <a:latin typeface="+mn-ea"/>
                <a:cs typeface="メイリオ"/>
              </a:rPr>
              <a:t>の改善策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626836" y="1031069"/>
            <a:ext cx="1324301" cy="209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3000" dirty="0" smtClean="0">
                <a:solidFill>
                  <a:schemeClr val="accent2"/>
                </a:solidFill>
              </a:rPr>
              <a:t>１</a:t>
            </a:r>
            <a:endParaRPr lang="en-US" altLang="ja-JP" sz="13000" dirty="0" smtClean="0">
              <a:solidFill>
                <a:schemeClr val="accent2"/>
              </a:solidFill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1951137" y="1323878"/>
            <a:ext cx="725269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3600" dirty="0" smtClean="0">
                <a:solidFill>
                  <a:schemeClr val="accent2"/>
                </a:solidFill>
                <a:latin typeface="+mn-ea"/>
                <a:cs typeface="メイリオ"/>
              </a:rPr>
              <a:t>構造的方略</a:t>
            </a:r>
            <a:endParaRPr lang="en-US" altLang="ja-JP" sz="3600" dirty="0" smtClean="0">
              <a:solidFill>
                <a:schemeClr val="accent2"/>
              </a:solidFill>
              <a:latin typeface="+mn-ea"/>
              <a:cs typeface="メイリオ"/>
            </a:endParaRPr>
          </a:p>
          <a:p>
            <a:r>
              <a:rPr lang="ja-JP" altLang="en-US" sz="2800" dirty="0" smtClean="0">
                <a:latin typeface="+mn-ea"/>
                <a:cs typeface="メイリオ"/>
              </a:rPr>
              <a:t>社会環境そのものを変化させることで、</a:t>
            </a:r>
            <a:endParaRPr lang="en-US" altLang="ja-JP" sz="2800" dirty="0" smtClean="0">
              <a:latin typeface="+mn-ea"/>
              <a:cs typeface="メイリオ"/>
            </a:endParaRPr>
          </a:p>
          <a:p>
            <a:r>
              <a:rPr lang="ja-JP" altLang="en-US" sz="2800" dirty="0" smtClean="0">
                <a:latin typeface="+mn-ea"/>
                <a:cs typeface="メイリオ"/>
              </a:rPr>
              <a:t>人々の行動変容を促す</a:t>
            </a:r>
            <a:endParaRPr lang="en-US" altLang="ja-JP" sz="2800" dirty="0" smtClean="0">
              <a:latin typeface="+mn-ea"/>
              <a:cs typeface="メイリオ"/>
            </a:endParaRPr>
          </a:p>
        </p:txBody>
      </p:sp>
      <p:cxnSp>
        <p:nvCxnSpPr>
          <p:cNvPr id="14" name="直線コネクタ 13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図 1" descr="img_0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8671" y="3191365"/>
            <a:ext cx="1776191" cy="2459341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608638" y="5831116"/>
            <a:ext cx="32053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/>
              <a:t>歩きスマホを禁止するアプリ</a:t>
            </a:r>
            <a:endParaRPr kumimoji="1" lang="ja-JP" altLang="en-US" sz="2000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9983" y="3191365"/>
            <a:ext cx="1471466" cy="2463591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5609983" y="583111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/>
              <a:t>規制や懲罰</a:t>
            </a:r>
            <a:endParaRPr kumimoji="1" lang="ja-JP" altLang="en-US" sz="2000" dirty="0"/>
          </a:p>
        </p:txBody>
      </p:sp>
      <p:sp>
        <p:nvSpPr>
          <p:cNvPr id="9" name="爆発 2 8"/>
          <p:cNvSpPr/>
          <p:nvPr/>
        </p:nvSpPr>
        <p:spPr>
          <a:xfrm rot="799088">
            <a:off x="1258955" y="1569226"/>
            <a:ext cx="6539002" cy="4388066"/>
          </a:xfrm>
          <a:prstGeom prst="irregularSeal2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79646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712933" y="3314382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dirty="0" smtClean="0">
                <a:solidFill>
                  <a:schemeClr val="bg1"/>
                </a:solidFill>
              </a:rPr>
              <a:t>導入困難</a:t>
            </a:r>
            <a:endParaRPr kumimoji="1" lang="ja-JP" altLang="en-US" sz="6000" dirty="0">
              <a:solidFill>
                <a:schemeClr val="bg1"/>
              </a:solidFill>
            </a:endParaRPr>
          </a:p>
        </p:txBody>
      </p:sp>
      <p:cxnSp>
        <p:nvCxnSpPr>
          <p:cNvPr id="16" name="直線コネクタ 15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294551" y="6393065"/>
            <a:ext cx="2245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　</a:t>
            </a:r>
            <a:r>
              <a:rPr kumimoji="1"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調査の背景と目的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7049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iphone-4-icon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1055057" y="158347"/>
            <a:ext cx="4025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仮説３検証のまとめ</a:t>
            </a:r>
            <a:r>
              <a:rPr lang="en-US" altLang="ja-JP" sz="3600" dirty="0" smtClean="0">
                <a:latin typeface="+mn-ea"/>
              </a:rPr>
              <a:t> </a:t>
            </a:r>
            <a:r>
              <a:rPr lang="en-US" altLang="ja-JP" sz="3600" dirty="0" smtClean="0">
                <a:solidFill>
                  <a:schemeClr val="accent2"/>
                </a:solidFill>
                <a:latin typeface="+mn-ea"/>
              </a:rPr>
              <a:t> </a:t>
            </a:r>
          </a:p>
        </p:txBody>
      </p:sp>
      <p:cxnSp>
        <p:nvCxnSpPr>
          <p:cNvPr id="12" name="直線コネクタ 11"/>
          <p:cNvCxnSpPr/>
          <p:nvPr/>
        </p:nvCxnSpPr>
        <p:spPr>
          <a:xfrm>
            <a:off x="328616" y="896610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表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608099"/>
              </p:ext>
            </p:extLst>
          </p:nvPr>
        </p:nvGraphicFramePr>
        <p:xfrm>
          <a:off x="177418" y="866232"/>
          <a:ext cx="8870870" cy="5396729"/>
        </p:xfrm>
        <a:graphic>
          <a:graphicData uri="http://schemas.openxmlformats.org/drawingml/2006/table">
            <a:tbl>
              <a:tblPr bandRow="1">
                <a:tableStyleId>{5940675A-B579-460E-94D1-54222C63F5DA}</a:tableStyleId>
              </a:tblPr>
              <a:tblGrid>
                <a:gridCol w="2700065"/>
                <a:gridCol w="3026923"/>
                <a:gridCol w="3143882"/>
              </a:tblGrid>
              <a:tr h="575690">
                <a:tc>
                  <a:txBody>
                    <a:bodyPr/>
                    <a:lstStyle/>
                    <a:p>
                      <a:pPr algn="ctr"/>
                      <a:endParaRPr kumimoji="1" lang="ja-JP" altLang="en-US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817609">
                <a:tc>
                  <a:txBody>
                    <a:bodyPr/>
                    <a:lstStyle/>
                    <a:p>
                      <a:pPr marL="342900" indent="-342900" algn="l">
                        <a:buFont typeface="Arial"/>
                        <a:buChar char="•"/>
                      </a:pPr>
                      <a:endParaRPr lang="en-US" altLang="ja-JP" sz="2400" dirty="0" smtClean="0"/>
                    </a:p>
                    <a:p>
                      <a:pPr marL="0" indent="0" algn="ctr">
                        <a:buFont typeface="Arial"/>
                        <a:buNone/>
                      </a:pPr>
                      <a:endParaRPr lang="en-US" altLang="ja-JP" sz="2400" dirty="0" smtClean="0"/>
                    </a:p>
                    <a:p>
                      <a:pPr marL="0" indent="0" algn="ctr">
                        <a:buFont typeface="Arial"/>
                        <a:buNone/>
                      </a:pPr>
                      <a:endParaRPr lang="en-US" altLang="ja-JP" sz="2400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ctr">
                        <a:buFont typeface="Arial"/>
                        <a:buChar char="•"/>
                      </a:pPr>
                      <a:endParaRPr kumimoji="1" lang="en-US" altLang="ja-JP" sz="2400" dirty="0" smtClean="0"/>
                    </a:p>
                    <a:p>
                      <a:pPr marL="0" indent="0" algn="l">
                        <a:buFont typeface="Arial"/>
                        <a:buNone/>
                      </a:pPr>
                      <a:endParaRPr kumimoji="1" lang="en-US" altLang="ja-JP" sz="2400" dirty="0" smtClean="0"/>
                    </a:p>
                    <a:p>
                      <a:pPr marL="0" indent="0" algn="l">
                        <a:buFont typeface="Arial"/>
                        <a:buNone/>
                      </a:pPr>
                      <a:endParaRPr kumimoji="1" lang="en-US" altLang="ja-JP" sz="2400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/>
                        <a:buNone/>
                      </a:pPr>
                      <a:endParaRPr kumimoji="1" lang="en-US" altLang="ja-JP" sz="2400" dirty="0" smtClean="0"/>
                    </a:p>
                    <a:p>
                      <a:pPr marL="0" indent="0" algn="l">
                        <a:buFont typeface="Arial"/>
                        <a:buNone/>
                      </a:pPr>
                      <a:endParaRPr kumimoji="1" lang="en-US" altLang="ja-JP" sz="2400" baseline="0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正方形/長方形 16"/>
          <p:cNvSpPr/>
          <p:nvPr/>
        </p:nvSpPr>
        <p:spPr>
          <a:xfrm>
            <a:off x="177418" y="866233"/>
            <a:ext cx="2715360" cy="646331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ja-JP" altLang="en-US" sz="3600" dirty="0">
                <a:solidFill>
                  <a:schemeClr val="bg1"/>
                </a:solidFill>
              </a:rPr>
              <a:t>制御群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2892777" y="866232"/>
            <a:ext cx="3018023" cy="64633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ja-JP" altLang="en-US" sz="3600" dirty="0">
                <a:solidFill>
                  <a:srgbClr val="FFFFFF"/>
                </a:solidFill>
              </a:rPr>
              <a:t>情報提供群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5910800" y="866233"/>
            <a:ext cx="3137487" cy="646331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/>
            <a:r>
              <a:rPr lang="ja-JP" altLang="en-US" sz="3600" dirty="0">
                <a:solidFill>
                  <a:srgbClr val="FFFFFF"/>
                </a:solidFill>
              </a:rPr>
              <a:t>行動プラン群</a:t>
            </a:r>
          </a:p>
        </p:txBody>
      </p:sp>
      <p:cxnSp>
        <p:nvCxnSpPr>
          <p:cNvPr id="21" name="直線コネクタ 20"/>
          <p:cNvCxnSpPr/>
          <p:nvPr/>
        </p:nvCxnSpPr>
        <p:spPr>
          <a:xfrm>
            <a:off x="2892777" y="804678"/>
            <a:ext cx="1" cy="5486993"/>
          </a:xfrm>
          <a:prstGeom prst="line">
            <a:avLst/>
          </a:prstGeom>
          <a:ln w="762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>
            <a:off x="5910800" y="804678"/>
            <a:ext cx="1" cy="5486993"/>
          </a:xfrm>
          <a:prstGeom prst="line">
            <a:avLst/>
          </a:prstGeom>
          <a:ln w="762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94551" y="6393065"/>
            <a:ext cx="321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コミュニケーション</a:t>
            </a:r>
            <a:endParaRPr kumimoji="1" lang="ja-JP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92411" y="2606194"/>
            <a:ext cx="2800366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Arial"/>
              <a:buChar char="•"/>
            </a:pPr>
            <a:r>
              <a:rPr lang="ja-JP" altLang="en-US" sz="2400" dirty="0"/>
              <a:t>衝突リスク軽視</a:t>
            </a:r>
            <a:endParaRPr lang="en-US" altLang="ja-JP" sz="2400" dirty="0"/>
          </a:p>
          <a:p>
            <a:pPr algn="ctr"/>
            <a:r>
              <a:rPr lang="en-US" altLang="ja-JP" sz="2400" dirty="0"/>
              <a:t>↓</a:t>
            </a:r>
          </a:p>
          <a:p>
            <a:pPr algn="ctr"/>
            <a:r>
              <a:rPr lang="ja-JP" altLang="en-US" sz="2400" dirty="0">
                <a:solidFill>
                  <a:srgbClr val="FF6600"/>
                </a:solidFill>
              </a:rPr>
              <a:t>危機意識</a:t>
            </a:r>
            <a:r>
              <a:rPr lang="ja-JP" altLang="en-US" sz="2400" dirty="0"/>
              <a:t>の</a:t>
            </a:r>
            <a:r>
              <a:rPr lang="ja-JP" altLang="en-US" sz="2400" dirty="0" smtClean="0"/>
              <a:t>低下</a:t>
            </a:r>
            <a:endParaRPr lang="en-US" altLang="ja-JP" sz="2400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2892777" y="2521112"/>
            <a:ext cx="30628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ctr">
              <a:buFont typeface="Arial"/>
              <a:buChar char="•"/>
            </a:pPr>
            <a:r>
              <a:rPr lang="ja-JP" altLang="en-US" sz="2400" dirty="0"/>
              <a:t>「規制するべきだ」</a:t>
            </a:r>
            <a:endParaRPr lang="en-US" altLang="ja-JP" sz="2400" dirty="0"/>
          </a:p>
          <a:p>
            <a:pPr algn="ctr"/>
            <a:r>
              <a:rPr lang="ja-JP" altLang="ja-JP" sz="2400" dirty="0"/>
              <a:t>　</a:t>
            </a:r>
            <a:r>
              <a:rPr lang="ja-JP" altLang="en-US" sz="2400" dirty="0"/>
              <a:t>という歩きスマホを</a:t>
            </a:r>
            <a:endParaRPr lang="en-US" altLang="ja-JP" sz="2400" dirty="0"/>
          </a:p>
          <a:p>
            <a:pPr algn="ctr"/>
            <a:r>
              <a:rPr lang="ja-JP" altLang="ja-JP" sz="2400" dirty="0"/>
              <a:t>　</a:t>
            </a:r>
            <a:r>
              <a:rPr lang="ja-JP" altLang="en-US" sz="2400" dirty="0"/>
              <a:t>控えることへの</a:t>
            </a:r>
            <a:endParaRPr lang="en-US" altLang="ja-JP" sz="2400" dirty="0"/>
          </a:p>
          <a:p>
            <a:pPr algn="ctr"/>
            <a:r>
              <a:rPr lang="ja-JP" altLang="ja-JP" sz="2400" dirty="0"/>
              <a:t>　</a:t>
            </a:r>
            <a:r>
              <a:rPr lang="ja-JP" altLang="en-US" sz="2400" dirty="0" smtClean="0">
                <a:solidFill>
                  <a:srgbClr val="FF6600"/>
                </a:solidFill>
              </a:rPr>
              <a:t>重要性</a:t>
            </a:r>
            <a:r>
              <a:rPr lang="ja-JP" altLang="en-US" sz="2400" dirty="0" smtClean="0">
                <a:solidFill>
                  <a:srgbClr val="000000"/>
                </a:solidFill>
              </a:rPr>
              <a:t>が</a:t>
            </a:r>
            <a:r>
              <a:rPr lang="ja-JP" altLang="en-US" sz="2400" dirty="0" smtClean="0">
                <a:solidFill>
                  <a:srgbClr val="FF6600"/>
                </a:solidFill>
              </a:rPr>
              <a:t>認知</a:t>
            </a:r>
            <a:r>
              <a:rPr lang="ja-JP" altLang="en-US" sz="2400" dirty="0" smtClean="0"/>
              <a:t>された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/>
        </p:nvSpPr>
        <p:spPr>
          <a:xfrm>
            <a:off x="5955713" y="3833133"/>
            <a:ext cx="31374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ja-JP" altLang="en-US" sz="2400" dirty="0"/>
              <a:t>「いつ、どこで</a:t>
            </a:r>
            <a:r>
              <a:rPr lang="ja-JP" altLang="en-US" sz="2400" dirty="0" smtClean="0"/>
              <a:t>、どの</a:t>
            </a:r>
            <a:r>
              <a:rPr lang="ja-JP" altLang="en-US" sz="2400" dirty="0"/>
              <a:t>ようにおこなうか」</a:t>
            </a:r>
            <a:endParaRPr lang="en-US" altLang="ja-JP" sz="2400" dirty="0"/>
          </a:p>
          <a:p>
            <a:pPr algn="ctr"/>
            <a:r>
              <a:rPr lang="en-US" altLang="ja-JP" sz="2400" dirty="0"/>
              <a:t> </a:t>
            </a:r>
            <a:r>
              <a:rPr lang="ja-JP" altLang="en-US" sz="2400" dirty="0"/>
              <a:t>という</a:t>
            </a:r>
            <a:r>
              <a:rPr lang="ja-JP" altLang="en-US" sz="2400" dirty="0">
                <a:solidFill>
                  <a:srgbClr val="FF6600"/>
                </a:solidFill>
              </a:rPr>
              <a:t>実行意図</a:t>
            </a:r>
            <a:r>
              <a:rPr lang="ja-JP" altLang="en-US" sz="2400" dirty="0"/>
              <a:t>の</a:t>
            </a:r>
            <a:endParaRPr lang="en-US" altLang="ja-JP" sz="2400" dirty="0"/>
          </a:p>
          <a:p>
            <a:pPr algn="ctr"/>
            <a:r>
              <a:rPr lang="ja-JP" altLang="en-US" sz="2400" dirty="0"/>
              <a:t>意識</a:t>
            </a:r>
            <a:r>
              <a:rPr lang="ja-JP" altLang="en-US" sz="2400" dirty="0" smtClean="0"/>
              <a:t>が向上</a:t>
            </a:r>
            <a:r>
              <a:rPr lang="en-US" altLang="ja-JP" sz="2400" dirty="0" smtClean="0"/>
              <a:t> </a:t>
            </a:r>
            <a:endParaRPr lang="en-US" altLang="ja-JP" sz="2400" dirty="0"/>
          </a:p>
        </p:txBody>
      </p:sp>
      <p:sp>
        <p:nvSpPr>
          <p:cNvPr id="30" name="正方形/長方形 29"/>
          <p:cNvSpPr/>
          <p:nvPr/>
        </p:nvSpPr>
        <p:spPr>
          <a:xfrm>
            <a:off x="5729468" y="1736282"/>
            <a:ext cx="34145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Arial"/>
              <a:buChar char="•"/>
            </a:pPr>
            <a:r>
              <a:rPr lang="ja-JP" altLang="en-US" sz="2400" dirty="0"/>
              <a:t>「規制するべきだ」</a:t>
            </a:r>
            <a:endParaRPr lang="en-US" altLang="ja-JP" sz="2400" dirty="0"/>
          </a:p>
          <a:p>
            <a:pPr algn="ctr"/>
            <a:r>
              <a:rPr lang="ja-JP" altLang="ja-JP" sz="2400" dirty="0"/>
              <a:t>　</a:t>
            </a:r>
            <a:r>
              <a:rPr lang="ja-JP" altLang="en-US" sz="2400" dirty="0"/>
              <a:t>という歩きスマホを</a:t>
            </a:r>
            <a:endParaRPr lang="en-US" altLang="ja-JP" sz="2400" dirty="0"/>
          </a:p>
          <a:p>
            <a:pPr algn="ctr"/>
            <a:r>
              <a:rPr lang="ja-JP" altLang="ja-JP" sz="2400" dirty="0"/>
              <a:t>　</a:t>
            </a:r>
            <a:r>
              <a:rPr lang="ja-JP" altLang="en-US" sz="2400" dirty="0"/>
              <a:t>控えることへの</a:t>
            </a:r>
            <a:endParaRPr lang="en-US" altLang="ja-JP" sz="2400" dirty="0"/>
          </a:p>
          <a:p>
            <a:pPr algn="ctr"/>
            <a:r>
              <a:rPr lang="ja-JP" altLang="ja-JP" sz="2400" dirty="0"/>
              <a:t>　</a:t>
            </a:r>
            <a:r>
              <a:rPr lang="ja-JP" altLang="en-US" sz="2400" dirty="0" smtClean="0">
                <a:solidFill>
                  <a:srgbClr val="FF6600"/>
                </a:solidFill>
              </a:rPr>
              <a:t>重要性</a:t>
            </a:r>
            <a:r>
              <a:rPr lang="ja-JP" altLang="en-US" sz="2400" dirty="0" smtClean="0">
                <a:solidFill>
                  <a:srgbClr val="000000"/>
                </a:solidFill>
              </a:rPr>
              <a:t>が</a:t>
            </a:r>
            <a:r>
              <a:rPr lang="ja-JP" altLang="en-US" sz="2400" dirty="0" smtClean="0">
                <a:solidFill>
                  <a:srgbClr val="FF6600"/>
                </a:solidFill>
              </a:rPr>
              <a:t>認知</a:t>
            </a:r>
            <a:r>
              <a:rPr lang="ja-JP" altLang="en-US" sz="2400" dirty="0" smtClean="0"/>
              <a:t>された</a:t>
            </a:r>
            <a:endParaRPr lang="en-US" altLang="ja-JP" sz="2400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40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5207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  <p:bldP spid="29" grpId="0"/>
      <p:bldP spid="3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soccer090811_2_01.jpg"/>
          <p:cNvPicPr>
            <a:picLocks noChangeAspect="1"/>
          </p:cNvPicPr>
          <p:nvPr/>
        </p:nvPicPr>
        <p:blipFill rotWithShape="1">
          <a:blip r:embed="rId2" cstate="print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3978" y="0"/>
            <a:ext cx="3000022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986669" y="1289788"/>
            <a:ext cx="337143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調査の背景と目的</a:t>
            </a:r>
            <a:endParaRPr kumimoji="1" lang="en-US" altLang="ja-JP" sz="32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39983" y="1874564"/>
            <a:ext cx="10054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31783" y="2459340"/>
            <a:ext cx="182614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調査概要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13326" y="3624671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仮説検証</a:t>
            </a:r>
            <a:r>
              <a:rPr lang="en-US" altLang="ja-JP" sz="2400" dirty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>
                <a:solidFill>
                  <a:schemeClr val="bg1">
                    <a:lumMod val="75000"/>
                  </a:schemeClr>
                </a:solidFill>
              </a:rPr>
              <a:t>コミュニケーション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39983" y="5420749"/>
            <a:ext cx="439735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考察と今後の活動・提案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039983" y="3039895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基本集計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kumimoji="1"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コミュニケーション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9" name="直線コネクタ 8"/>
          <p:cNvCxnSpPr/>
          <p:nvPr/>
        </p:nvCxnSpPr>
        <p:spPr>
          <a:xfrm>
            <a:off x="328616" y="971118"/>
            <a:ext cx="54992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図 20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1013326" y="15834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/>
              <a:t>目次</a:t>
            </a:r>
            <a:endParaRPr kumimoji="1" lang="ja-JP" altLang="en-US" sz="3600" dirty="0"/>
          </a:p>
        </p:txBody>
      </p:sp>
      <p:cxnSp>
        <p:nvCxnSpPr>
          <p:cNvPr id="24" name="直線コネクタ 23"/>
          <p:cNvCxnSpPr/>
          <p:nvPr/>
        </p:nvCxnSpPr>
        <p:spPr>
          <a:xfrm>
            <a:off x="328616" y="6359412"/>
            <a:ext cx="54992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442937" y="1192582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１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1017981" y="4209447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accent6"/>
                </a:solidFill>
              </a:rPr>
              <a:t>基本集計</a:t>
            </a:r>
            <a:r>
              <a:rPr kumimoji="1" lang="en-US" altLang="ja-JP" sz="2400" dirty="0" smtClean="0">
                <a:solidFill>
                  <a:schemeClr val="accent6"/>
                </a:solidFill>
              </a:rPr>
              <a:t>−</a:t>
            </a:r>
            <a:r>
              <a:rPr lang="ja-JP" altLang="en-US" sz="2400" dirty="0" smtClean="0">
                <a:solidFill>
                  <a:schemeClr val="accent6"/>
                </a:solidFill>
              </a:rPr>
              <a:t>パフォーマンス</a:t>
            </a:r>
            <a:endParaRPr kumimoji="1" lang="ja-JP" altLang="en-US" sz="2400" dirty="0">
              <a:solidFill>
                <a:schemeClr val="accent6"/>
              </a:solidFill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1039983" y="4835973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仮説検証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パフォーマンス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442937" y="1745292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２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442937" y="2341460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３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442937" y="292980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４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442937" y="3506107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５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442937" y="4076234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accent6"/>
                </a:solidFill>
              </a:rPr>
              <a:t>６</a:t>
            </a:r>
            <a:endParaRPr kumimoji="1" lang="ja-JP" altLang="en-US" sz="4400" dirty="0">
              <a:solidFill>
                <a:schemeClr val="accent6"/>
              </a:solidFill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442937" y="4674538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７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442937" y="528753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８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41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749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49131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パフォーマンス集計結果</a:t>
            </a:r>
            <a:r>
              <a:rPr lang="en-US" altLang="ja-JP" sz="3600" dirty="0" smtClean="0">
                <a:latin typeface="+mn-ea"/>
              </a:rPr>
              <a:t> </a:t>
            </a:r>
            <a:r>
              <a:rPr lang="en-US" altLang="ja-JP" sz="4000" dirty="0" smtClean="0">
                <a:solidFill>
                  <a:schemeClr val="accent2"/>
                </a:solidFill>
                <a:latin typeface="+mn-ea"/>
              </a:rPr>
              <a:t> </a:t>
            </a: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2"/>
          <p:cNvSpPr txBox="1"/>
          <p:nvPr/>
        </p:nvSpPr>
        <p:spPr>
          <a:xfrm>
            <a:off x="328616" y="1232417"/>
            <a:ext cx="82317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Q:</a:t>
            </a:r>
            <a:r>
              <a:rPr lang="ja-JP" altLang="en-US" sz="2800" dirty="0" smtClean="0"/>
              <a:t>学内で行われていた</a:t>
            </a:r>
            <a:r>
              <a:rPr lang="en-US" altLang="ja-JP" sz="2800" dirty="0" smtClean="0"/>
              <a:t>Seeing Eye People</a:t>
            </a:r>
            <a:r>
              <a:rPr lang="ja-JP" altLang="en-US" sz="2800" dirty="0" smtClean="0"/>
              <a:t>を見ましたか</a:t>
            </a:r>
            <a:endParaRPr lang="en-US" altLang="ja-JP" sz="2800" dirty="0" smtClean="0"/>
          </a:p>
        </p:txBody>
      </p:sp>
      <p:graphicFrame>
        <p:nvGraphicFramePr>
          <p:cNvPr id="7" name="グラフ 6">
            <a:extLst>
              <a:ext uri="{FF2B5EF4-FFF2-40B4-BE49-F238E27FC236}">
                <a16:creationId xmlns:lc="http://schemas.openxmlformats.org/drawingml/2006/lockedCanvas" xmlns:a16="http://schemas.microsoft.com/office/drawing/2014/main" xmlns:xdr="http://schemas.openxmlformats.org/drawingml/2006/spreadsheetDrawing" xmlns="" id="{00000000-0008-0000-06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091256"/>
              </p:ext>
            </p:extLst>
          </p:nvPr>
        </p:nvGraphicFramePr>
        <p:xfrm>
          <a:off x="841473" y="2279648"/>
          <a:ext cx="7466444" cy="3615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3872168" y="4368677"/>
            <a:ext cx="146787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 smtClean="0"/>
              <a:t>67.7%</a:t>
            </a:r>
          </a:p>
          <a:p>
            <a:r>
              <a:rPr lang="en-US" altLang="ja-JP" sz="3200" dirty="0" smtClean="0"/>
              <a:t>(111</a:t>
            </a:r>
            <a:r>
              <a:rPr lang="ja-JP" altLang="en-US" sz="3200" dirty="0" smtClean="0"/>
              <a:t>人</a:t>
            </a:r>
            <a:r>
              <a:rPr lang="en-US" altLang="ja-JP" sz="3200" dirty="0" smtClean="0"/>
              <a:t>)</a:t>
            </a:r>
            <a:endParaRPr kumimoji="1" lang="ja-JP" altLang="en-US" sz="32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841473" y="4368677"/>
            <a:ext cx="1084802" cy="954107"/>
          </a:xfrm>
          <a:prstGeom prst="rect">
            <a:avLst/>
          </a:prstGeom>
          <a:solidFill>
            <a:srgbClr val="F79646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>
                <a:solidFill>
                  <a:srgbClr val="FFFFFF"/>
                </a:solidFill>
              </a:rPr>
              <a:t>1.8</a:t>
            </a:r>
            <a:r>
              <a:rPr kumimoji="1" lang="ja-JP" altLang="en-US" sz="2800" dirty="0" smtClean="0">
                <a:solidFill>
                  <a:srgbClr val="FFFFFF"/>
                </a:solidFill>
              </a:rPr>
              <a:t>％</a:t>
            </a:r>
            <a:endParaRPr kumimoji="1" lang="en-US" altLang="ja-JP" sz="2800" dirty="0" smtClean="0">
              <a:solidFill>
                <a:srgbClr val="FFFFFF"/>
              </a:solidFill>
            </a:endParaRPr>
          </a:p>
          <a:p>
            <a:r>
              <a:rPr lang="ja-JP" altLang="en-US" sz="2800" dirty="0" smtClean="0">
                <a:solidFill>
                  <a:srgbClr val="FFFFFF"/>
                </a:solidFill>
              </a:rPr>
              <a:t>（</a:t>
            </a:r>
            <a:r>
              <a:rPr lang="en-US" altLang="ja-JP" sz="2800" dirty="0" smtClean="0">
                <a:solidFill>
                  <a:srgbClr val="FFFFFF"/>
                </a:solidFill>
              </a:rPr>
              <a:t>3</a:t>
            </a:r>
            <a:r>
              <a:rPr lang="ja-JP" altLang="en-US" sz="2800" dirty="0" smtClean="0">
                <a:solidFill>
                  <a:srgbClr val="FFFFFF"/>
                </a:solidFill>
              </a:rPr>
              <a:t>人）</a:t>
            </a:r>
            <a:endParaRPr kumimoji="1" lang="ja-JP" altLang="en-US" sz="2800" dirty="0">
              <a:solidFill>
                <a:srgbClr val="FFFFFF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269999" y="2317063"/>
            <a:ext cx="1259880" cy="1077218"/>
          </a:xfrm>
          <a:prstGeom prst="rect">
            <a:avLst/>
          </a:prstGeom>
          <a:solidFill>
            <a:srgbClr val="F79646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3200" dirty="0" smtClean="0">
                <a:solidFill>
                  <a:srgbClr val="FFFFFF"/>
                </a:solidFill>
              </a:rPr>
              <a:t>30</a:t>
            </a:r>
            <a:r>
              <a:rPr lang="en-US" altLang="ja-JP" sz="3200" dirty="0" smtClean="0">
                <a:solidFill>
                  <a:srgbClr val="FFFFFF"/>
                </a:solidFill>
              </a:rPr>
              <a:t>.5%</a:t>
            </a:r>
          </a:p>
          <a:p>
            <a:r>
              <a:rPr kumimoji="1" lang="en-US" altLang="ja-JP" sz="3200" dirty="0" smtClean="0">
                <a:solidFill>
                  <a:srgbClr val="FFFFFF"/>
                </a:solidFill>
              </a:rPr>
              <a:t>(50</a:t>
            </a:r>
            <a:r>
              <a:rPr kumimoji="1" lang="ja-JP" altLang="en-US" sz="3200" dirty="0" smtClean="0">
                <a:solidFill>
                  <a:srgbClr val="FFFFFF"/>
                </a:solidFill>
              </a:rPr>
              <a:t>人</a:t>
            </a:r>
            <a:r>
              <a:rPr kumimoji="1" lang="en-US" altLang="ja-JP" sz="3200" dirty="0" smtClean="0">
                <a:solidFill>
                  <a:srgbClr val="FFFFFF"/>
                </a:solidFill>
              </a:rPr>
              <a:t>)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730109" y="5395677"/>
            <a:ext cx="28302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n=164(</a:t>
            </a:r>
            <a:r>
              <a:rPr lang="ja-JP" altLang="en-US" sz="2400" dirty="0" smtClean="0"/>
              <a:t>欠損値を除く</a:t>
            </a:r>
            <a:r>
              <a:rPr lang="en-US" altLang="ja-JP" sz="2400" dirty="0" smtClean="0"/>
              <a:t>)</a:t>
            </a:r>
          </a:p>
        </p:txBody>
      </p:sp>
      <p:cxnSp>
        <p:nvCxnSpPr>
          <p:cNvPr id="12" name="直線コネクタ 11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94551" y="6393065"/>
            <a:ext cx="2932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　基本集計</a:t>
            </a:r>
            <a:r>
              <a:rPr lang="en-US" altLang="ja-JP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パフォーマンス</a:t>
            </a:r>
            <a:endParaRPr kumimoji="1" lang="ja-JP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 rot="21142049">
            <a:off x="863528" y="2978782"/>
            <a:ext cx="7479031" cy="830997"/>
          </a:xfrm>
          <a:prstGeom prst="rect">
            <a:avLst/>
          </a:prstGeom>
          <a:solidFill>
            <a:srgbClr val="9BBB59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800" dirty="0" smtClean="0">
                <a:solidFill>
                  <a:schemeClr val="bg1"/>
                </a:solidFill>
              </a:rPr>
              <a:t>１</a:t>
            </a:r>
            <a:r>
              <a:rPr kumimoji="1" lang="en-US" altLang="ja-JP" sz="4800" dirty="0" smtClean="0">
                <a:solidFill>
                  <a:schemeClr val="bg1"/>
                </a:solidFill>
              </a:rPr>
              <a:t>/</a:t>
            </a:r>
            <a:r>
              <a:rPr kumimoji="1" lang="ja-JP" altLang="en-US" sz="4800" dirty="0" smtClean="0">
                <a:solidFill>
                  <a:schemeClr val="bg1"/>
                </a:solidFill>
              </a:rPr>
              <a:t>３がパフォーマンスを見た</a:t>
            </a:r>
            <a:endParaRPr kumimoji="1" lang="ja-JP" altLang="en-US" sz="4800" dirty="0">
              <a:solidFill>
                <a:schemeClr val="bg1"/>
              </a:solidFill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42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0660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49131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パフォーマンス集計結果</a:t>
            </a:r>
            <a:r>
              <a:rPr lang="en-US" altLang="ja-JP" sz="3600" dirty="0" smtClean="0">
                <a:latin typeface="+mn-ea"/>
              </a:rPr>
              <a:t> </a:t>
            </a:r>
            <a:r>
              <a:rPr lang="en-US" altLang="ja-JP" sz="4000" dirty="0" smtClean="0">
                <a:solidFill>
                  <a:schemeClr val="accent2"/>
                </a:solidFill>
                <a:latin typeface="+mn-ea"/>
              </a:rPr>
              <a:t> </a:t>
            </a: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グラフ 12">
            <a:extLst>
              <a:ext uri="{FF2B5EF4-FFF2-40B4-BE49-F238E27FC236}">
                <a16:creationId xmlns:lc="http://schemas.openxmlformats.org/drawingml/2006/lockedCanvas" xmlns:a16="http://schemas.microsoft.com/office/drawing/2014/main" xmlns:xdr="http://schemas.openxmlformats.org/drawingml/2006/spreadsheetDrawing" xmlns="" id="{00000000-0008-0000-0600-00000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216879"/>
              </p:ext>
            </p:extLst>
          </p:nvPr>
        </p:nvGraphicFramePr>
        <p:xfrm>
          <a:off x="328616" y="1230680"/>
          <a:ext cx="8504995" cy="3175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328616" y="1044172"/>
            <a:ext cx="726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人数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993928" y="4286251"/>
            <a:ext cx="3416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図：学内</a:t>
            </a:r>
            <a:r>
              <a:rPr lang="ja-JP" altLang="en-US" dirty="0" smtClean="0"/>
              <a:t>実施の</a:t>
            </a:r>
            <a:r>
              <a:rPr kumimoji="1" lang="en-US" altLang="ja-JP" dirty="0" smtClean="0"/>
              <a:t>SEP</a:t>
            </a:r>
            <a:r>
              <a:rPr kumimoji="1" lang="ja-JP" altLang="en-US" dirty="0" smtClean="0"/>
              <a:t>の印象（</a:t>
            </a:r>
            <a:r>
              <a:rPr lang="en-US" altLang="ja-JP" dirty="0" smtClean="0"/>
              <a:t>n=52</a:t>
            </a:r>
            <a:r>
              <a:rPr kumimoji="1" lang="ja-JP" altLang="en-US" dirty="0" smtClean="0"/>
              <a:t>）</a:t>
            </a:r>
            <a:endParaRPr kumimoji="1" lang="ja-JP" altLang="en-US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328616" y="4709858"/>
            <a:ext cx="5317932" cy="523220"/>
          </a:xfrm>
          <a:prstGeom prst="rect">
            <a:avLst/>
          </a:prstGeom>
          <a:solidFill>
            <a:srgbClr val="F79646"/>
          </a:solidFill>
        </p:spPr>
        <p:txBody>
          <a:bodyPr wrap="none" rtlCol="0">
            <a:spAutoFit/>
          </a:bodyPr>
          <a:lstStyle/>
          <a:p>
            <a:r>
              <a:rPr lang="en-US" altLang="ja-JP" sz="2800" dirty="0" smtClean="0">
                <a:solidFill>
                  <a:schemeClr val="bg1"/>
                </a:solidFill>
              </a:rPr>
              <a:t>Q</a:t>
            </a:r>
            <a:r>
              <a:rPr lang="ja-JP" altLang="en-US" sz="2800" dirty="0" smtClean="0">
                <a:solidFill>
                  <a:schemeClr val="bg1"/>
                </a:solidFill>
              </a:rPr>
              <a:t>：何を目的としていますか（</a:t>
            </a:r>
            <a:r>
              <a:rPr lang="en-US" altLang="ja-JP" sz="2800" dirty="0" smtClean="0">
                <a:solidFill>
                  <a:schemeClr val="bg1"/>
                </a:solidFill>
              </a:rPr>
              <a:t>n=52</a:t>
            </a:r>
            <a:r>
              <a:rPr lang="ja-JP" altLang="en-US" sz="2800" dirty="0" smtClean="0">
                <a:solidFill>
                  <a:schemeClr val="bg1"/>
                </a:solidFill>
              </a:rPr>
              <a:t>）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28616" y="5836109"/>
            <a:ext cx="7084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「わからない」などの回答＝</a:t>
            </a:r>
            <a:r>
              <a:rPr kumimoji="1" lang="en-US" altLang="ja-JP" sz="2400" dirty="0" smtClean="0"/>
              <a:t>19.2</a:t>
            </a:r>
            <a:r>
              <a:rPr kumimoji="1" lang="ja-JP" altLang="en-US" sz="2400" dirty="0" smtClean="0"/>
              <a:t>％（</a:t>
            </a:r>
            <a:r>
              <a:rPr kumimoji="1" lang="en-US" altLang="ja-JP" sz="2400" dirty="0" smtClean="0"/>
              <a:t>10</a:t>
            </a:r>
            <a:r>
              <a:rPr kumimoji="1" lang="ja-JP" altLang="en-US" sz="2400" dirty="0" smtClean="0"/>
              <a:t>人）</a:t>
            </a:r>
            <a:endParaRPr kumimoji="1" lang="ja-JP" altLang="en-US" sz="2400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28616" y="5232018"/>
            <a:ext cx="87413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 smtClean="0"/>
              <a:t>「歩き</a:t>
            </a:r>
            <a:r>
              <a:rPr lang="ja-JP" altLang="en-US" sz="2400" dirty="0"/>
              <a:t>スマホの危険性を訴える</a:t>
            </a:r>
            <a:r>
              <a:rPr lang="ja-JP" altLang="en-US" sz="2400" dirty="0" smtClean="0"/>
              <a:t>ため」などの回答＝</a:t>
            </a:r>
            <a:r>
              <a:rPr lang="en-US" altLang="ja-JP" sz="3600" dirty="0" smtClean="0">
                <a:solidFill>
                  <a:srgbClr val="FF6600"/>
                </a:solidFill>
              </a:rPr>
              <a:t>80.7</a:t>
            </a:r>
            <a:r>
              <a:rPr lang="ja-JP" altLang="en-US" sz="3600" dirty="0" smtClean="0">
                <a:solidFill>
                  <a:srgbClr val="FF6600"/>
                </a:solidFill>
              </a:rPr>
              <a:t>％</a:t>
            </a:r>
            <a:r>
              <a:rPr lang="ja-JP" altLang="en-US" sz="2400" dirty="0" smtClean="0"/>
              <a:t>（</a:t>
            </a:r>
            <a:r>
              <a:rPr lang="en-US" altLang="ja-JP" sz="2400" dirty="0" smtClean="0"/>
              <a:t>42</a:t>
            </a:r>
            <a:r>
              <a:rPr lang="ja-JP" altLang="en-US" sz="2400" dirty="0" smtClean="0"/>
              <a:t>人）</a:t>
            </a:r>
            <a:endParaRPr kumimoji="1" lang="ja-JP" altLang="en-US" sz="2400" dirty="0"/>
          </a:p>
        </p:txBody>
      </p:sp>
      <p:cxnSp>
        <p:nvCxnSpPr>
          <p:cNvPr id="12" name="直線コネクタ 11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94551" y="6393065"/>
            <a:ext cx="2932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　基本集計</a:t>
            </a:r>
            <a:r>
              <a:rPr lang="en-US" altLang="ja-JP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パフォーマンス</a:t>
            </a:r>
            <a:endParaRPr kumimoji="1" lang="ja-JP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 rot="21222180">
            <a:off x="482028" y="2363821"/>
            <a:ext cx="8066631" cy="1446550"/>
          </a:xfrm>
          <a:prstGeom prst="rect">
            <a:avLst/>
          </a:prstGeom>
          <a:solidFill>
            <a:srgbClr val="9BBB59"/>
          </a:solidFill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rgbClr val="FFFFFF"/>
                </a:solidFill>
              </a:rPr>
              <a:t>印象に残すことができた</a:t>
            </a:r>
            <a:endParaRPr lang="en-US" altLang="ja-JP" sz="4400" dirty="0" smtClean="0">
              <a:solidFill>
                <a:srgbClr val="FFFFFF"/>
              </a:solidFill>
            </a:endParaRPr>
          </a:p>
          <a:p>
            <a:r>
              <a:rPr kumimoji="1" lang="ja-JP" altLang="en-US" sz="4400" dirty="0" smtClean="0">
                <a:solidFill>
                  <a:srgbClr val="FFFFFF"/>
                </a:solidFill>
              </a:rPr>
              <a:t>パフォーマンスの趣旨が伝わった</a:t>
            </a:r>
            <a:endParaRPr kumimoji="1" lang="ja-JP" altLang="en-US" sz="4400" dirty="0">
              <a:solidFill>
                <a:srgbClr val="FFFFFF"/>
              </a:solidFill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43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5269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5" grpId="0"/>
      <p:bldP spid="21" grpId="0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60143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 smtClean="0"/>
              <a:t>Seeing </a:t>
            </a:r>
            <a:r>
              <a:rPr lang="en-US" altLang="ja-JP" sz="4000" dirty="0"/>
              <a:t>Eye People</a:t>
            </a:r>
            <a:r>
              <a:rPr lang="ja-JP" altLang="en-US" sz="4000" dirty="0"/>
              <a:t>の</a:t>
            </a:r>
            <a:r>
              <a:rPr lang="ja-JP" altLang="en-US" sz="4000" dirty="0" smtClean="0"/>
              <a:t>注目度</a:t>
            </a:r>
            <a:endParaRPr lang="ja-JP" altLang="en-US" sz="4000" dirty="0"/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94551" y="6393065"/>
            <a:ext cx="2932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　基本集計</a:t>
            </a:r>
            <a:r>
              <a:rPr lang="en-US" altLang="ja-JP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パフォーマンス</a:t>
            </a:r>
            <a:endParaRPr kumimoji="1" lang="ja-JP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133850" y="1535594"/>
            <a:ext cx="3552950" cy="403187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ja-JP" sz="4800" u="sng" dirty="0" smtClean="0">
                <a:solidFill>
                  <a:schemeClr val="accent2"/>
                </a:solidFill>
                <a:latin typeface="ＭＳ Ｐゴシック"/>
                <a:ea typeface="ＭＳ Ｐゴシック"/>
              </a:rPr>
              <a:t>Twitter</a:t>
            </a:r>
            <a:endParaRPr lang="ja-JP" altLang="en-US" sz="4800" u="sng" dirty="0">
              <a:solidFill>
                <a:schemeClr val="accent2"/>
              </a:solidFill>
              <a:latin typeface="ＭＳ Ｐゴシック"/>
              <a:ea typeface="ＭＳ Ｐゴシック"/>
            </a:endParaRPr>
          </a:p>
          <a:p>
            <a:r>
              <a:rPr lang="ja-JP" altLang="en-US" sz="2600" dirty="0" smtClean="0">
                <a:latin typeface="ＭＳ Ｐゴシック"/>
                <a:ea typeface="ＭＳ Ｐゴシック"/>
              </a:rPr>
              <a:t>Ｔ</a:t>
            </a:r>
            <a:r>
              <a:rPr lang="en-US" altLang="ja-JP" sz="2600" dirty="0" err="1" smtClean="0">
                <a:latin typeface="ＭＳ Ｐゴシック"/>
                <a:ea typeface="ＭＳ Ｐゴシック"/>
              </a:rPr>
              <a:t>witter</a:t>
            </a:r>
            <a:r>
              <a:rPr lang="ja-JP" altLang="en-US" sz="2600" dirty="0">
                <a:latin typeface="ＭＳ Ｐゴシック"/>
                <a:ea typeface="ＭＳ Ｐゴシック"/>
              </a:rPr>
              <a:t>にとりあげられた記事</a:t>
            </a:r>
            <a:r>
              <a:rPr lang="ja-JP" altLang="en-US" sz="2600" dirty="0" smtClean="0">
                <a:latin typeface="ＭＳ Ｐゴシック"/>
                <a:ea typeface="ＭＳ Ｐゴシック"/>
              </a:rPr>
              <a:t>に注目された。</a:t>
            </a:r>
            <a:endParaRPr lang="en-US" altLang="ja-JP" sz="2600" dirty="0">
              <a:latin typeface="ＭＳ Ｐゴシック"/>
              <a:ea typeface="ＭＳ Ｐゴシック"/>
            </a:endParaRPr>
          </a:p>
          <a:p>
            <a:endParaRPr lang="en-US" altLang="ja-JP" sz="2600" dirty="0">
              <a:latin typeface="ＭＳ Ｐゴシック"/>
              <a:ea typeface="ＭＳ Ｐゴシック"/>
            </a:endParaRPr>
          </a:p>
          <a:p>
            <a:r>
              <a:rPr lang="ja-JP" altLang="en-US" sz="2600" u="sng" dirty="0" smtClean="0">
                <a:solidFill>
                  <a:srgbClr val="C00000"/>
                </a:solidFill>
                <a:latin typeface="ＭＳ Ｐゴシック"/>
                <a:ea typeface="ＭＳ Ｐゴシック"/>
              </a:rPr>
              <a:t>筑波</a:t>
            </a:r>
            <a:r>
              <a:rPr lang="ja-JP" altLang="en-US" sz="2600" u="sng" dirty="0">
                <a:solidFill>
                  <a:srgbClr val="C00000"/>
                </a:solidFill>
                <a:latin typeface="ＭＳ Ｐゴシック"/>
                <a:ea typeface="ＭＳ Ｐゴシック"/>
              </a:rPr>
              <a:t>大学</a:t>
            </a:r>
            <a:r>
              <a:rPr lang="ja-JP" altLang="en-US" sz="2600" u="sng" dirty="0" smtClean="0">
                <a:solidFill>
                  <a:srgbClr val="C00000"/>
                </a:solidFill>
                <a:latin typeface="ＭＳ Ｐゴシック"/>
                <a:ea typeface="ＭＳ Ｐゴシック"/>
              </a:rPr>
              <a:t>新聞７月号</a:t>
            </a:r>
            <a:endParaRPr lang="en-US" altLang="ja-JP" sz="2600" u="sng" dirty="0" smtClean="0">
              <a:solidFill>
                <a:srgbClr val="C00000"/>
              </a:solidFill>
              <a:latin typeface="ＭＳ Ｐゴシック"/>
              <a:ea typeface="ＭＳ Ｐゴシック"/>
            </a:endParaRPr>
          </a:p>
          <a:p>
            <a:r>
              <a:rPr lang="ja-JP" altLang="en-US" sz="2600" u="sng" dirty="0" smtClean="0">
                <a:solidFill>
                  <a:srgbClr val="C00000"/>
                </a:solidFill>
                <a:latin typeface="ＭＳ Ｐゴシック"/>
                <a:ea typeface="ＭＳ Ｐゴシック"/>
              </a:rPr>
              <a:t>ラヂオつくば</a:t>
            </a:r>
            <a:endParaRPr lang="en-US" altLang="ja-JP" sz="2600" u="sng" dirty="0">
              <a:solidFill>
                <a:srgbClr val="C00000"/>
              </a:solidFill>
              <a:latin typeface="ＭＳ Ｐゴシック"/>
              <a:ea typeface="ＭＳ Ｐゴシック"/>
            </a:endParaRPr>
          </a:p>
          <a:p>
            <a:r>
              <a:rPr lang="ja-JP" altLang="en-US" sz="2600" dirty="0">
                <a:latin typeface="ＭＳ Ｐゴシック"/>
                <a:ea typeface="ＭＳ Ｐゴシック"/>
              </a:rPr>
              <a:t>取り上げられる予定</a:t>
            </a:r>
            <a:endParaRPr lang="en-US" altLang="ja-JP" sz="2600" dirty="0">
              <a:latin typeface="ＭＳ Ｐゴシック"/>
              <a:ea typeface="ＭＳ Ｐゴシック"/>
            </a:endParaRPr>
          </a:p>
          <a:p>
            <a:endParaRPr lang="en-US" altLang="ja-JP" sz="2600" dirty="0">
              <a:latin typeface="ＭＳ Ｐゴシック"/>
              <a:ea typeface="ＭＳ Ｐゴシック"/>
            </a:endParaRPr>
          </a:p>
          <a:p>
            <a:endParaRPr lang="en-US" altLang="ja-JP" sz="2600" dirty="0">
              <a:latin typeface="ＭＳ Ｐゴシック"/>
              <a:ea typeface="ＭＳ Ｐゴシック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08533" y="5784387"/>
            <a:ext cx="2639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err="1" smtClean="0"/>
              <a:t>Togetter</a:t>
            </a:r>
            <a:r>
              <a:rPr kumimoji="1" lang="en-US" altLang="ja-JP" sz="2400" dirty="0" smtClean="0"/>
              <a:t>(6/</a:t>
            </a:r>
            <a:r>
              <a:rPr lang="en-US" altLang="ja-JP" sz="2400" dirty="0" smtClean="0"/>
              <a:t>20</a:t>
            </a:r>
            <a:r>
              <a:rPr kumimoji="1" lang="ja-JP" altLang="en-US" sz="2400" dirty="0" smtClean="0"/>
              <a:t>現在</a:t>
            </a:r>
            <a:r>
              <a:rPr kumimoji="1" lang="en-US" altLang="ja-JP" sz="2400" dirty="0" smtClean="0"/>
              <a:t>)</a:t>
            </a:r>
            <a:endParaRPr kumimoji="1" lang="ja-JP" altLang="en-US" sz="24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44</a:t>
            </a:fld>
            <a:endParaRPr kumimoji="1" lang="ja-JP" altLang="en-US"/>
          </a:p>
        </p:txBody>
      </p:sp>
      <p:pic>
        <p:nvPicPr>
          <p:cNvPr id="8" name="図 7" descr="スクリーンショット 2014-06-20 10.17.2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52" y="971119"/>
            <a:ext cx="4134298" cy="4890884"/>
          </a:xfrm>
          <a:prstGeom prst="rect">
            <a:avLst/>
          </a:prstGeom>
        </p:spPr>
      </p:pic>
      <p:sp>
        <p:nvSpPr>
          <p:cNvPr id="6" name="角丸四角形吹き出し 5"/>
          <p:cNvSpPr/>
          <p:nvPr/>
        </p:nvSpPr>
        <p:spPr>
          <a:xfrm>
            <a:off x="841473" y="2994305"/>
            <a:ext cx="2988892" cy="878417"/>
          </a:xfrm>
          <a:prstGeom prst="wedgeRoundRectCallout">
            <a:avLst>
              <a:gd name="adj1" fmla="val -7273"/>
              <a:gd name="adj2" fmla="val 134789"/>
              <a:gd name="adj3" fmla="val 1666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800" dirty="0">
                <a:solidFill>
                  <a:srgbClr val="FFFFFF"/>
                </a:solidFill>
              </a:rPr>
              <a:t>閲覧者</a:t>
            </a:r>
            <a:r>
              <a:rPr lang="ja-JP" altLang="en-US" sz="2800" dirty="0" smtClean="0">
                <a:solidFill>
                  <a:srgbClr val="FFFFFF"/>
                </a:solidFill>
              </a:rPr>
              <a:t>数</a:t>
            </a:r>
            <a:r>
              <a:rPr lang="en-US" altLang="ja-JP" sz="2800" dirty="0" smtClean="0">
                <a:solidFill>
                  <a:srgbClr val="FFFFFF"/>
                </a:solidFill>
              </a:rPr>
              <a:t>5079</a:t>
            </a:r>
            <a:r>
              <a:rPr lang="ja-JP" altLang="en-US" sz="2800" dirty="0" smtClean="0">
                <a:solidFill>
                  <a:srgbClr val="FFFFFF"/>
                </a:solidFill>
              </a:rPr>
              <a:t>人</a:t>
            </a:r>
            <a:endParaRPr lang="ja-JP" altLang="en-US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378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soccer090811_2_01.jpg"/>
          <p:cNvPicPr>
            <a:picLocks noChangeAspect="1"/>
          </p:cNvPicPr>
          <p:nvPr/>
        </p:nvPicPr>
        <p:blipFill rotWithShape="1">
          <a:blip r:embed="rId2" cstate="print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3978" y="0"/>
            <a:ext cx="3000022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986669" y="1289788"/>
            <a:ext cx="337143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調査の背景と目的</a:t>
            </a:r>
            <a:endParaRPr kumimoji="1" lang="en-US" altLang="ja-JP" sz="32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39983" y="1874564"/>
            <a:ext cx="10054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31783" y="2459340"/>
            <a:ext cx="182614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調査概要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13326" y="3624671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仮説検証</a:t>
            </a:r>
            <a:r>
              <a:rPr lang="en-US" altLang="ja-JP" sz="2400" dirty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>
                <a:solidFill>
                  <a:schemeClr val="bg1">
                    <a:lumMod val="75000"/>
                  </a:schemeClr>
                </a:solidFill>
              </a:rPr>
              <a:t>コミュニケーション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39983" y="5420749"/>
            <a:ext cx="439735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考察と今後の活動・提案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039983" y="3039895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基本集計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kumimoji="1"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コミュニケーション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9" name="直線コネクタ 8"/>
          <p:cNvCxnSpPr/>
          <p:nvPr/>
        </p:nvCxnSpPr>
        <p:spPr>
          <a:xfrm>
            <a:off x="328616" y="971118"/>
            <a:ext cx="54992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図 20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1013326" y="15834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/>
              <a:t>目次</a:t>
            </a:r>
            <a:endParaRPr kumimoji="1" lang="ja-JP" altLang="en-US" sz="3600" dirty="0"/>
          </a:p>
        </p:txBody>
      </p:sp>
      <p:cxnSp>
        <p:nvCxnSpPr>
          <p:cNvPr id="24" name="直線コネクタ 23"/>
          <p:cNvCxnSpPr/>
          <p:nvPr/>
        </p:nvCxnSpPr>
        <p:spPr>
          <a:xfrm>
            <a:off x="328616" y="6359412"/>
            <a:ext cx="54992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442937" y="1192582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１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1017981" y="4209447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基本集計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パフォーマンス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1039983" y="4835973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 smtClean="0">
                <a:solidFill>
                  <a:schemeClr val="accent2"/>
                </a:solidFill>
              </a:rPr>
              <a:t>仮説検証</a:t>
            </a:r>
            <a:r>
              <a:rPr kumimoji="1" lang="en-US" altLang="ja-JP" sz="2400" dirty="0" smtClean="0">
                <a:solidFill>
                  <a:schemeClr val="accent2"/>
                </a:solidFill>
              </a:rPr>
              <a:t>−</a:t>
            </a:r>
            <a:r>
              <a:rPr lang="ja-JP" altLang="en-US" sz="2400" dirty="0" smtClean="0">
                <a:solidFill>
                  <a:schemeClr val="accent2"/>
                </a:solidFill>
              </a:rPr>
              <a:t>パフォーマンス</a:t>
            </a:r>
            <a:endParaRPr kumimoji="1" lang="ja-JP" altLang="en-US" sz="2400" dirty="0">
              <a:solidFill>
                <a:schemeClr val="accent2"/>
              </a:solidFill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442937" y="1745292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２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442937" y="2341460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３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442937" y="292980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４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442937" y="3506107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５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442937" y="4076234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６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442937" y="4674538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accent2"/>
                </a:solidFill>
              </a:rPr>
              <a:t>７</a:t>
            </a:r>
            <a:endParaRPr kumimoji="1" lang="ja-JP" altLang="en-US" sz="4400" dirty="0">
              <a:solidFill>
                <a:schemeClr val="accent2"/>
              </a:solidFill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442937" y="528753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８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45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22995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コンテンツ プレースホルダー 10"/>
          <p:cNvSpPr txBox="1">
            <a:spLocks/>
          </p:cNvSpPr>
          <p:nvPr/>
        </p:nvSpPr>
        <p:spPr>
          <a:xfrm>
            <a:off x="1264806" y="1558657"/>
            <a:ext cx="7568805" cy="88006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/>
              <a:buNone/>
            </a:pPr>
            <a:r>
              <a:rPr lang="ja-JP" altLang="en-US" sz="2800" dirty="0" smtClean="0">
                <a:solidFill>
                  <a:srgbClr val="9BBB59"/>
                </a:solidFill>
                <a:latin typeface="+mn-ea"/>
                <a:cs typeface="メイリオ"/>
              </a:rPr>
              <a:t>パフォーマンス</a:t>
            </a:r>
            <a:r>
              <a:rPr lang="ja-JP" altLang="en-US" sz="2800" dirty="0" smtClean="0">
                <a:latin typeface="+mn-ea"/>
                <a:cs typeface="メイリオ"/>
              </a:rPr>
              <a:t>によって、</a:t>
            </a:r>
            <a:endParaRPr lang="en-US" altLang="ja-JP" sz="2800" dirty="0" smtClean="0">
              <a:latin typeface="+mn-ea"/>
              <a:cs typeface="メイリオ"/>
            </a:endParaRPr>
          </a:p>
          <a:p>
            <a:pPr marL="0" indent="0" algn="just">
              <a:buFont typeface="Arial"/>
              <a:buNone/>
            </a:pPr>
            <a:r>
              <a:rPr lang="ja-JP" altLang="en-US" sz="2800" dirty="0" smtClean="0">
                <a:latin typeface="+mn-ea"/>
                <a:cs typeface="メイリオ"/>
              </a:rPr>
              <a:t>歩きスマホをする人の</a:t>
            </a:r>
            <a:r>
              <a:rPr lang="ja-JP" altLang="en-US" sz="2800" dirty="0" smtClean="0">
                <a:solidFill>
                  <a:srgbClr val="9BBB59"/>
                </a:solidFill>
                <a:latin typeface="+mn-ea"/>
                <a:cs typeface="メイリオ"/>
              </a:rPr>
              <a:t>意識を変える</a:t>
            </a:r>
            <a:r>
              <a:rPr lang="ja-JP" altLang="en-US" sz="2800" dirty="0" smtClean="0">
                <a:latin typeface="+mn-ea"/>
                <a:cs typeface="メイリオ"/>
              </a:rPr>
              <a:t>ことができる </a:t>
            </a:r>
          </a:p>
          <a:p>
            <a:pPr marL="0" indent="0" algn="just">
              <a:buFont typeface="Arial"/>
              <a:buNone/>
            </a:pPr>
            <a:endParaRPr lang="ja-JP" altLang="en-US" sz="2800" dirty="0">
              <a:latin typeface="+mn-ea"/>
              <a:cs typeface="メイリオ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28616" y="1474026"/>
            <a:ext cx="6976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0" dirty="0" smtClean="0">
                <a:solidFill>
                  <a:schemeClr val="accent3"/>
                </a:solidFill>
                <a:latin typeface="+mj-ea"/>
                <a:ea typeface="+mj-ea"/>
              </a:rPr>
              <a:t>4</a:t>
            </a:r>
            <a:endParaRPr kumimoji="1" lang="ja-JP" altLang="en-US" sz="80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3930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仮説検証</a:t>
            </a:r>
            <a:r>
              <a:rPr lang="en-US" altLang="ja-JP" sz="3600" dirty="0" smtClean="0">
                <a:latin typeface="+mn-ea"/>
              </a:rPr>
              <a:t> – </a:t>
            </a:r>
            <a:r>
              <a:rPr lang="ja-JP" altLang="en-US" sz="3600" dirty="0" smtClean="0">
                <a:solidFill>
                  <a:srgbClr val="9BBB59"/>
                </a:solidFill>
                <a:latin typeface="+mn-ea"/>
              </a:rPr>
              <a:t>仮説</a:t>
            </a:r>
            <a:r>
              <a:rPr lang="en-US" altLang="ja-JP" sz="3600" dirty="0" smtClean="0">
                <a:solidFill>
                  <a:srgbClr val="9BBB59"/>
                </a:solidFill>
                <a:latin typeface="+mn-ea"/>
              </a:rPr>
              <a:t>④</a:t>
            </a: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-973667" y="3640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306117" y="2788198"/>
            <a:ext cx="2646878" cy="584776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US" altLang="ja-JP" sz="3200" dirty="0" smtClean="0">
                <a:solidFill>
                  <a:schemeClr val="bg1"/>
                </a:solidFill>
              </a:rPr>
              <a:t>▼</a:t>
            </a:r>
            <a:r>
              <a:rPr lang="ja-JP" altLang="en-US" sz="3200" dirty="0" smtClean="0">
                <a:solidFill>
                  <a:schemeClr val="bg1"/>
                </a:solidFill>
              </a:rPr>
              <a:t>検証方法</a:t>
            </a:r>
            <a:r>
              <a:rPr lang="en-US" altLang="ja-JP" sz="3200" dirty="0" smtClean="0">
                <a:solidFill>
                  <a:schemeClr val="bg1"/>
                </a:solidFill>
              </a:rPr>
              <a:t>▼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cxnSp>
        <p:nvCxnSpPr>
          <p:cNvPr id="14" name="直線コネクタ 13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コンテンツ プレースホルダー 4"/>
          <p:cNvSpPr txBox="1">
            <a:spLocks/>
          </p:cNvSpPr>
          <p:nvPr/>
        </p:nvSpPr>
        <p:spPr>
          <a:xfrm>
            <a:off x="565193" y="3294704"/>
            <a:ext cx="8000953" cy="306164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ctr">
              <a:lnSpc>
                <a:spcPct val="120000"/>
              </a:lnSpc>
              <a:buNone/>
            </a:pPr>
            <a:r>
              <a:rPr lang="ja-JP" altLang="en-US" dirty="0" smtClean="0"/>
              <a:t>「歩きスマホに対する意識」の差を</a:t>
            </a:r>
            <a:endParaRPr lang="en-US" altLang="ja-JP" dirty="0" smtClean="0"/>
          </a:p>
          <a:p>
            <a:pPr marL="457200" lvl="1" indent="0" algn="ctr">
              <a:lnSpc>
                <a:spcPct val="120000"/>
              </a:lnSpc>
              <a:buNone/>
            </a:pPr>
            <a:r>
              <a:rPr lang="ja-JP" altLang="en-US" dirty="0" smtClean="0"/>
              <a:t>パフォーマンス実施前後でｔ検定</a:t>
            </a:r>
            <a:endParaRPr lang="en-US" altLang="ja-JP" dirty="0" smtClean="0"/>
          </a:p>
          <a:p>
            <a:pPr marL="457200" lvl="1" indent="0" algn="ctr">
              <a:lnSpc>
                <a:spcPct val="120000"/>
              </a:lnSpc>
              <a:buNone/>
            </a:pPr>
            <a:r>
              <a:rPr lang="en-US" altLang="ja-JP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▼</a:t>
            </a:r>
          </a:p>
          <a:p>
            <a:pPr marL="457200" lvl="1" indent="0" algn="ctr">
              <a:lnSpc>
                <a:spcPct val="120000"/>
              </a:lnSpc>
              <a:buNone/>
            </a:pPr>
            <a:r>
              <a:rPr lang="ja-JP" altLang="en-US" dirty="0" smtClean="0"/>
              <a:t>制御群・情報提供群・行動プラン群で</a:t>
            </a:r>
            <a:endParaRPr lang="en-US" altLang="ja-JP" dirty="0" smtClean="0"/>
          </a:p>
          <a:p>
            <a:pPr marL="457200" lvl="1" indent="0" algn="ctr">
              <a:lnSpc>
                <a:spcPct val="120000"/>
              </a:lnSpc>
              <a:buNone/>
            </a:pPr>
            <a:r>
              <a:rPr lang="en-US" altLang="ja-JP" dirty="0" smtClean="0"/>
              <a:t>SEP</a:t>
            </a:r>
            <a:r>
              <a:rPr lang="ja-JP" altLang="en-US" dirty="0" smtClean="0"/>
              <a:t>を見た人見ていない人で比較</a:t>
            </a:r>
            <a:endParaRPr lang="en-US" altLang="ja-JP" dirty="0" smtClean="0"/>
          </a:p>
          <a:p>
            <a:pPr marL="457200" lvl="1" indent="0" algn="ctr">
              <a:lnSpc>
                <a:spcPct val="120000"/>
              </a:lnSpc>
              <a:buNone/>
            </a:pPr>
            <a:endParaRPr lang="en-US" altLang="ja-JP" dirty="0" smtClean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94551" y="6393065"/>
            <a:ext cx="2932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パフォーマンス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46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1948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69052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パフォーマンス検証結果</a:t>
            </a:r>
            <a:r>
              <a:rPr lang="en-US" altLang="ja-JP" sz="3600" dirty="0" smtClean="0">
                <a:latin typeface="+mn-ea"/>
              </a:rPr>
              <a:t> </a:t>
            </a:r>
            <a:r>
              <a:rPr lang="en-US" altLang="ja-JP" sz="4000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ja-JP" alt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制御群</a:t>
            </a:r>
            <a:r>
              <a:rPr lang="en-US" altLang="ja-JP" sz="4000" dirty="0" smtClean="0">
                <a:solidFill>
                  <a:srgbClr val="000000"/>
                </a:solidFill>
                <a:latin typeface="+mn-ea"/>
              </a:rPr>
              <a:t>)</a:t>
            </a:r>
          </a:p>
        </p:txBody>
      </p:sp>
      <p:cxnSp>
        <p:nvCxnSpPr>
          <p:cNvPr id="19" name="直線コネクタ 18"/>
          <p:cNvCxnSpPr/>
          <p:nvPr/>
        </p:nvCxnSpPr>
        <p:spPr>
          <a:xfrm>
            <a:off x="26658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/>
          <p:cNvSpPr/>
          <p:nvPr/>
        </p:nvSpPr>
        <p:spPr>
          <a:xfrm>
            <a:off x="6357303" y="-241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ja-JP" altLang="en-US" dirty="0"/>
              <a:t> </a:t>
            </a:r>
          </a:p>
        </p:txBody>
      </p:sp>
      <p:graphicFrame>
        <p:nvGraphicFramePr>
          <p:cNvPr id="13" name="グラフ 12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3714560"/>
              </p:ext>
            </p:extLst>
          </p:nvPr>
        </p:nvGraphicFramePr>
        <p:xfrm>
          <a:off x="229916" y="1156970"/>
          <a:ext cx="4227118" cy="46426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グラフ 13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8999115"/>
              </p:ext>
            </p:extLst>
          </p:nvPr>
        </p:nvGraphicFramePr>
        <p:xfrm>
          <a:off x="4539567" y="1164167"/>
          <a:ext cx="4517764" cy="46355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3777172" y="2825666"/>
            <a:ext cx="762395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50" dirty="0" smtClean="0"/>
              <a:t>***p&lt;0.01</a:t>
            </a:r>
          </a:p>
          <a:p>
            <a:r>
              <a:rPr kumimoji="1" lang="en-US" altLang="ja-JP" sz="1050" dirty="0" smtClean="0"/>
              <a:t>**p&lt;0.05</a:t>
            </a:r>
          </a:p>
          <a:p>
            <a:r>
              <a:rPr lang="en-US" altLang="ja-JP" sz="1050" dirty="0" smtClean="0"/>
              <a:t>*p&lt;0.1</a:t>
            </a:r>
            <a:endParaRPr kumimoji="1" lang="ja-JP" altLang="en-US" sz="105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920423" y="5799668"/>
            <a:ext cx="736967" cy="29558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000" dirty="0" smtClean="0"/>
              <a:t>全く思わない</a:t>
            </a:r>
            <a:endParaRPr lang="ja-JP" altLang="en-US" sz="1000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2281545" y="5802957"/>
            <a:ext cx="454241" cy="27788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1000" dirty="0" smtClean="0"/>
              <a:t>←——―→</a:t>
            </a:r>
            <a:endParaRPr lang="ja-JP" altLang="en-US" sz="1000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173656" y="5810204"/>
            <a:ext cx="1207031" cy="28505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000" dirty="0" smtClean="0"/>
              <a:t>とてもそう思う</a:t>
            </a:r>
            <a:endParaRPr lang="ja-JP" altLang="en-US" sz="10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61002" y="4881086"/>
            <a:ext cx="414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3366FF"/>
                </a:solidFill>
              </a:rPr>
              <a:t>**</a:t>
            </a:r>
            <a:endParaRPr kumimoji="1" lang="ja-JP" altLang="en-US" dirty="0">
              <a:solidFill>
                <a:srgbClr val="3366FF"/>
              </a:solidFill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4946784" y="4955170"/>
            <a:ext cx="414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3366FF"/>
                </a:solidFill>
              </a:rPr>
              <a:t>**</a:t>
            </a:r>
            <a:endParaRPr lang="ja-JP" altLang="en-US" dirty="0">
              <a:solidFill>
                <a:srgbClr val="3366FF"/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5389813" y="5810204"/>
            <a:ext cx="736967" cy="29558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000" dirty="0" smtClean="0"/>
              <a:t>全く思わない</a:t>
            </a:r>
            <a:endParaRPr lang="ja-JP" altLang="en-US" sz="1000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6768394" y="5810204"/>
            <a:ext cx="454241" cy="27788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1000" dirty="0" smtClean="0"/>
              <a:t>←——―→</a:t>
            </a:r>
            <a:endParaRPr lang="ja-JP" altLang="en-US" sz="1000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7712717" y="5795789"/>
            <a:ext cx="1207031" cy="28505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000" dirty="0" smtClean="0"/>
              <a:t>とてもそう思う</a:t>
            </a:r>
            <a:endParaRPr lang="ja-JP" altLang="en-US" sz="1000" dirty="0"/>
          </a:p>
        </p:txBody>
      </p:sp>
      <p:sp>
        <p:nvSpPr>
          <p:cNvPr id="33" name="正方形/長方形 32"/>
          <p:cNvSpPr/>
          <p:nvPr/>
        </p:nvSpPr>
        <p:spPr>
          <a:xfrm>
            <a:off x="8394254" y="2825666"/>
            <a:ext cx="75465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050" dirty="0"/>
              <a:t>***p&lt;0.01</a:t>
            </a:r>
          </a:p>
          <a:p>
            <a:r>
              <a:rPr lang="en-US" altLang="ja-JP" sz="1050" dirty="0"/>
              <a:t>**p&lt;0.05</a:t>
            </a:r>
          </a:p>
          <a:p>
            <a:r>
              <a:rPr lang="en-US" altLang="ja-JP" sz="1050" dirty="0"/>
              <a:t>*p&lt;0.1</a:t>
            </a:r>
            <a:endParaRPr lang="ja-JP" altLang="en-US" sz="1050" dirty="0"/>
          </a:p>
        </p:txBody>
      </p:sp>
      <p:cxnSp>
        <p:nvCxnSpPr>
          <p:cNvPr id="35" name="直線コネクタ 34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294551" y="6393065"/>
            <a:ext cx="2932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パフォーマンス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0" y="5235041"/>
            <a:ext cx="9156674" cy="1077218"/>
          </a:xfrm>
          <a:prstGeom prst="rect">
            <a:avLst/>
          </a:prstGeom>
          <a:solidFill>
            <a:srgbClr val="F7964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solidFill>
                  <a:schemeClr val="bg1"/>
                </a:solidFill>
              </a:rPr>
              <a:t>SEP</a:t>
            </a:r>
            <a:r>
              <a:rPr lang="ja-JP" altLang="en-US" sz="3200" dirty="0" smtClean="0">
                <a:solidFill>
                  <a:schemeClr val="bg1"/>
                </a:solidFill>
              </a:rPr>
              <a:t>を見ていたら、</a:t>
            </a:r>
            <a:endParaRPr lang="en-US" altLang="ja-JP" sz="3200" dirty="0" smtClean="0">
              <a:solidFill>
                <a:schemeClr val="bg1"/>
              </a:solidFill>
            </a:endParaRPr>
          </a:p>
          <a:p>
            <a:pPr algn="ctr"/>
            <a:r>
              <a:rPr lang="ja-JP" altLang="en-US" sz="3200" dirty="0" smtClean="0">
                <a:solidFill>
                  <a:schemeClr val="bg1"/>
                </a:solidFill>
              </a:rPr>
              <a:t>危険意識の低下を防止することができた</a:t>
            </a:r>
            <a:endParaRPr lang="en-US" altLang="ja-JP" sz="3200" dirty="0" smtClean="0">
              <a:solidFill>
                <a:schemeClr val="bg1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47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312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7683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パフォーマンス検証結果（</a:t>
            </a:r>
            <a:r>
              <a:rPr lang="ja-JP" altLang="en-US" sz="3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+mn-ea"/>
              </a:rPr>
              <a:t>情報提供群</a:t>
            </a:r>
            <a:r>
              <a:rPr lang="ja-JP" altLang="en-US" sz="3600" dirty="0" smtClean="0">
                <a:latin typeface="+mn-ea"/>
              </a:rPr>
              <a:t>）</a:t>
            </a:r>
            <a:endParaRPr lang="en-US" altLang="ja-JP" sz="4000" dirty="0" smtClean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26658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/>
          <p:cNvSpPr/>
          <p:nvPr/>
        </p:nvSpPr>
        <p:spPr>
          <a:xfrm>
            <a:off x="6357303" y="-241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ja-JP" altLang="en-US" dirty="0"/>
              <a:t> </a:t>
            </a:r>
          </a:p>
        </p:txBody>
      </p:sp>
      <p:graphicFrame>
        <p:nvGraphicFramePr>
          <p:cNvPr id="35" name="グラフ 34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2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8642572"/>
              </p:ext>
            </p:extLst>
          </p:nvPr>
        </p:nvGraphicFramePr>
        <p:xfrm>
          <a:off x="1530557" y="1016538"/>
          <a:ext cx="6060913" cy="4899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正方形/長方形 25"/>
          <p:cNvSpPr/>
          <p:nvPr/>
        </p:nvSpPr>
        <p:spPr>
          <a:xfrm>
            <a:off x="2076075" y="2775646"/>
            <a:ext cx="414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3366FF"/>
                </a:solidFill>
              </a:rPr>
              <a:t>**</a:t>
            </a:r>
            <a:endParaRPr lang="ja-JP" altLang="en-US" dirty="0">
              <a:solidFill>
                <a:srgbClr val="3366FF"/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2076075" y="5917129"/>
            <a:ext cx="1279545" cy="29558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000" dirty="0" smtClean="0"/>
              <a:t>全く必要だと思わない</a:t>
            </a:r>
            <a:endParaRPr lang="ja-JP" altLang="en-US" sz="1000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4157474" y="5954705"/>
            <a:ext cx="1172341" cy="24638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1000" dirty="0" smtClean="0"/>
              <a:t>←——―→</a:t>
            </a:r>
            <a:endParaRPr lang="ja-JP" altLang="en-US" sz="1000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6309286" y="5916036"/>
            <a:ext cx="1207031" cy="28505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000" dirty="0" smtClean="0"/>
              <a:t>必要であると思う</a:t>
            </a:r>
            <a:endParaRPr lang="ja-JP" altLang="en-US" sz="1000" dirty="0"/>
          </a:p>
        </p:txBody>
      </p:sp>
      <p:sp>
        <p:nvSpPr>
          <p:cNvPr id="33" name="正方形/長方形 32"/>
          <p:cNvSpPr/>
          <p:nvPr/>
        </p:nvSpPr>
        <p:spPr>
          <a:xfrm>
            <a:off x="6912802" y="2477431"/>
            <a:ext cx="75465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050" dirty="0"/>
              <a:t>***p&lt;0.01</a:t>
            </a:r>
          </a:p>
          <a:p>
            <a:r>
              <a:rPr lang="en-US" altLang="ja-JP" sz="1050" dirty="0"/>
              <a:t>**p&lt;0.05</a:t>
            </a:r>
          </a:p>
          <a:p>
            <a:r>
              <a:rPr lang="en-US" altLang="ja-JP" sz="1050" dirty="0"/>
              <a:t>*p&lt;0.1</a:t>
            </a:r>
            <a:endParaRPr lang="ja-JP" altLang="en-US" sz="1050" dirty="0"/>
          </a:p>
        </p:txBody>
      </p:sp>
      <p:cxnSp>
        <p:nvCxnSpPr>
          <p:cNvPr id="25" name="直線コネクタ 24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0" y="5159083"/>
            <a:ext cx="9187102" cy="1200329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dirty="0" smtClean="0">
                <a:solidFill>
                  <a:srgbClr val="FFFFFF"/>
                </a:solidFill>
              </a:rPr>
              <a:t>歩きスマホの必要性に対する</a:t>
            </a:r>
            <a:endParaRPr kumimoji="1" lang="en-US" altLang="ja-JP" sz="3600" dirty="0" smtClean="0">
              <a:solidFill>
                <a:srgbClr val="FFFFFF"/>
              </a:solidFill>
            </a:endParaRPr>
          </a:p>
          <a:p>
            <a:pPr algn="ctr"/>
            <a:r>
              <a:rPr kumimoji="1" lang="ja-JP" altLang="en-US" sz="3600" dirty="0" smtClean="0">
                <a:solidFill>
                  <a:srgbClr val="FFFFFF"/>
                </a:solidFill>
              </a:rPr>
              <a:t>意識が変わった！</a:t>
            </a:r>
            <a:endParaRPr kumimoji="1" lang="ja-JP" altLang="en-US" sz="3600" dirty="0">
              <a:solidFill>
                <a:srgbClr val="FFFFFF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94551" y="6393065"/>
            <a:ext cx="2932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パフォーマンス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48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3513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80365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パフォーマンス検証結果（</a:t>
            </a:r>
            <a:r>
              <a:rPr lang="ja-JP" altLang="en-US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+mn-ea"/>
              </a:rPr>
              <a:t>行動プラン群</a:t>
            </a:r>
            <a:r>
              <a:rPr lang="ja-JP" altLang="en-US" sz="3600" dirty="0" smtClean="0">
                <a:latin typeface="+mn-ea"/>
              </a:rPr>
              <a:t>）</a:t>
            </a:r>
            <a:endParaRPr lang="en-US" altLang="ja-JP" sz="4000" dirty="0" smtClean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26658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グラフ 29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3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0986808"/>
              </p:ext>
            </p:extLst>
          </p:nvPr>
        </p:nvGraphicFramePr>
        <p:xfrm>
          <a:off x="4347809" y="1055655"/>
          <a:ext cx="4619625" cy="4828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グラフ 22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5058526"/>
              </p:ext>
            </p:extLst>
          </p:nvPr>
        </p:nvGraphicFramePr>
        <p:xfrm>
          <a:off x="0" y="1041736"/>
          <a:ext cx="4619625" cy="4863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6357303" y="-241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ja-JP" altLang="en-US" dirty="0"/>
              <a:t> 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841473" y="5905500"/>
            <a:ext cx="736967" cy="29558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000" dirty="0" smtClean="0"/>
              <a:t>全くないと思う</a:t>
            </a:r>
            <a:endParaRPr lang="ja-JP" altLang="en-US" sz="1000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2186295" y="5901668"/>
            <a:ext cx="454241" cy="27788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1000" dirty="0" smtClean="0"/>
              <a:t>←——―→</a:t>
            </a:r>
            <a:endParaRPr lang="ja-JP" altLang="en-US" sz="1000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146488" y="5870616"/>
            <a:ext cx="1207031" cy="28505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000" dirty="0" smtClean="0"/>
              <a:t>非常にあると思う</a:t>
            </a:r>
            <a:endParaRPr lang="ja-JP" altLang="en-US" sz="10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28616" y="4733878"/>
            <a:ext cx="414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3366FF"/>
                </a:solidFill>
              </a:rPr>
              <a:t>**</a:t>
            </a:r>
            <a:endParaRPr kumimoji="1" lang="ja-JP" altLang="en-US" dirty="0">
              <a:solidFill>
                <a:srgbClr val="3366FF"/>
              </a:solidFill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4729006" y="4733878"/>
            <a:ext cx="414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3366FF"/>
                </a:solidFill>
              </a:rPr>
              <a:t>**</a:t>
            </a:r>
            <a:endParaRPr lang="ja-JP" altLang="en-US" dirty="0">
              <a:solidFill>
                <a:srgbClr val="3366FF"/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881223" y="5895662"/>
            <a:ext cx="1111291" cy="29558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000" dirty="0" smtClean="0"/>
              <a:t>全く迷惑ではないと思う</a:t>
            </a:r>
            <a:endParaRPr lang="en-US" altLang="ja-JP" sz="1000" dirty="0" smtClean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6662561" y="5884535"/>
            <a:ext cx="454241" cy="27788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1000" dirty="0" smtClean="0"/>
              <a:t>←——―→</a:t>
            </a:r>
            <a:endParaRPr lang="ja-JP" altLang="en-US" sz="1000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7526155" y="5916036"/>
            <a:ext cx="1207031" cy="28505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000" dirty="0" smtClean="0"/>
              <a:t>非常に迷惑だと思う</a:t>
            </a:r>
            <a:endParaRPr lang="ja-JP" altLang="en-US" sz="1000" dirty="0"/>
          </a:p>
        </p:txBody>
      </p:sp>
      <p:sp>
        <p:nvSpPr>
          <p:cNvPr id="33" name="正方形/長方形 32"/>
          <p:cNvSpPr/>
          <p:nvPr/>
        </p:nvSpPr>
        <p:spPr>
          <a:xfrm>
            <a:off x="8333506" y="2681047"/>
            <a:ext cx="75465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050" dirty="0"/>
              <a:t>***p&lt;0.01</a:t>
            </a:r>
          </a:p>
          <a:p>
            <a:r>
              <a:rPr lang="en-US" altLang="ja-JP" sz="1050" dirty="0"/>
              <a:t>**p&lt;0.05</a:t>
            </a:r>
          </a:p>
          <a:p>
            <a:r>
              <a:rPr lang="en-US" altLang="ja-JP" sz="1050" dirty="0"/>
              <a:t>*p&lt;0.1</a:t>
            </a:r>
            <a:endParaRPr lang="ja-JP" altLang="en-US" sz="1050" dirty="0"/>
          </a:p>
        </p:txBody>
      </p:sp>
      <p:cxnSp>
        <p:nvCxnSpPr>
          <p:cNvPr id="25" name="直線コネクタ 24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3966611" y="2701877"/>
            <a:ext cx="762395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50" dirty="0" smtClean="0"/>
              <a:t>***p&lt;0.01</a:t>
            </a:r>
          </a:p>
          <a:p>
            <a:r>
              <a:rPr kumimoji="1" lang="en-US" altLang="ja-JP" sz="1050" dirty="0" smtClean="0"/>
              <a:t>**p&lt;0.05</a:t>
            </a:r>
          </a:p>
          <a:p>
            <a:r>
              <a:rPr lang="en-US" altLang="ja-JP" sz="1050" dirty="0" smtClean="0"/>
              <a:t>*p&lt;0.1</a:t>
            </a:r>
            <a:endParaRPr kumimoji="1" lang="ja-JP" altLang="en-US" sz="1050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294551" y="6393065"/>
            <a:ext cx="2932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パフォーマンス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-12674" y="5228986"/>
            <a:ext cx="9156674" cy="1077218"/>
          </a:xfrm>
          <a:prstGeom prst="rect">
            <a:avLst/>
          </a:prstGeom>
          <a:solidFill>
            <a:srgbClr val="F7964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solidFill>
                  <a:schemeClr val="bg1"/>
                </a:solidFill>
              </a:rPr>
              <a:t>SEP</a:t>
            </a:r>
            <a:r>
              <a:rPr lang="ja-JP" altLang="en-US" sz="3200" dirty="0" smtClean="0">
                <a:solidFill>
                  <a:schemeClr val="bg1"/>
                </a:solidFill>
              </a:rPr>
              <a:t>を見ていたら、</a:t>
            </a:r>
            <a:endParaRPr lang="en-US" altLang="ja-JP" sz="3200" dirty="0" smtClean="0">
              <a:solidFill>
                <a:schemeClr val="bg1"/>
              </a:solidFill>
            </a:endParaRPr>
          </a:p>
          <a:p>
            <a:pPr algn="ctr"/>
            <a:r>
              <a:rPr lang="ja-JP" altLang="en-US" sz="3200" dirty="0" smtClean="0">
                <a:solidFill>
                  <a:schemeClr val="bg1"/>
                </a:solidFill>
              </a:rPr>
              <a:t>危険意識の低下を防止することができた</a:t>
            </a:r>
            <a:endParaRPr lang="en-US" altLang="ja-JP" sz="3200" dirty="0" smtClean="0">
              <a:solidFill>
                <a:schemeClr val="bg1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49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6243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5039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latin typeface="+mn-ea"/>
                <a:cs typeface="メイリオ"/>
              </a:rPr>
              <a:t>社会的ジレンマ</a:t>
            </a:r>
            <a:r>
              <a:rPr lang="ja-JP" altLang="en-US" sz="3600" dirty="0" smtClean="0">
                <a:latin typeface="+mn-ea"/>
                <a:cs typeface="メイリオ"/>
              </a:rPr>
              <a:t>の改善策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26836" y="981468"/>
            <a:ext cx="1324301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3000" dirty="0" smtClean="0">
                <a:solidFill>
                  <a:schemeClr val="accent1"/>
                </a:solidFill>
              </a:rPr>
              <a:t>２</a:t>
            </a:r>
            <a:endParaRPr lang="en-US" altLang="ja-JP" sz="13000" dirty="0" smtClean="0">
              <a:solidFill>
                <a:schemeClr val="accent1"/>
              </a:solidFill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1951137" y="1262430"/>
            <a:ext cx="755223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3600" dirty="0" smtClean="0">
                <a:solidFill>
                  <a:schemeClr val="accent1"/>
                </a:solidFill>
                <a:latin typeface="+mn-ea"/>
                <a:cs typeface="メイリオ"/>
              </a:rPr>
              <a:t>心理的方略</a:t>
            </a:r>
            <a:endParaRPr lang="en-US" altLang="ja-JP" sz="3600" dirty="0" smtClean="0">
              <a:solidFill>
                <a:schemeClr val="accent1"/>
              </a:solidFill>
              <a:latin typeface="+mn-ea"/>
              <a:cs typeface="メイリオ"/>
            </a:endParaRPr>
          </a:p>
          <a:p>
            <a:r>
              <a:rPr lang="ja-JP" altLang="en-US" sz="2800" dirty="0" smtClean="0">
                <a:latin typeface="+mn-ea"/>
                <a:cs typeface="メイリオ"/>
              </a:rPr>
              <a:t>人々の意識が自発的に変わるように訴え、</a:t>
            </a:r>
            <a:endParaRPr lang="en-US" altLang="ja-JP" sz="2800" dirty="0" smtClean="0">
              <a:latin typeface="+mn-ea"/>
              <a:cs typeface="メイリオ"/>
            </a:endParaRPr>
          </a:p>
          <a:p>
            <a:r>
              <a:rPr lang="ja-JP" altLang="en-US" sz="2800" dirty="0" smtClean="0">
                <a:latin typeface="+mn-ea"/>
                <a:cs typeface="メイリオ"/>
              </a:rPr>
              <a:t>行動変容を促す</a:t>
            </a:r>
            <a:endParaRPr lang="en-US" altLang="ja-JP" sz="2800" dirty="0" smtClean="0">
              <a:latin typeface="+mn-ea"/>
              <a:cs typeface="メイリオ"/>
            </a:endParaRPr>
          </a:p>
        </p:txBody>
      </p:sp>
      <p:cxnSp>
        <p:nvCxnSpPr>
          <p:cNvPr id="14" name="直線コネクタ 13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図 7" descr="03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836" y="3377717"/>
            <a:ext cx="2320224" cy="1965669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1231011" y="5533909"/>
            <a:ext cx="1103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/>
              <a:t>ポスター</a:t>
            </a:r>
            <a:endParaRPr kumimoji="1" lang="ja-JP" altLang="en-US" sz="2000" dirty="0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6266" y="3392276"/>
            <a:ext cx="2436460" cy="1951110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3455493" y="5533909"/>
            <a:ext cx="21002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/>
              <a:t>コミュニケーション</a:t>
            </a:r>
            <a:endParaRPr kumimoji="1" lang="ja-JP" altLang="en-US" sz="2000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7900" y="3377717"/>
            <a:ext cx="2563960" cy="1958963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6450392" y="5562446"/>
            <a:ext cx="17856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/>
              <a:t>パフォーマンス</a:t>
            </a:r>
            <a:endParaRPr kumimoji="1" lang="ja-JP" altLang="en-US" sz="2000" dirty="0"/>
          </a:p>
        </p:txBody>
      </p:sp>
      <p:cxnSp>
        <p:nvCxnSpPr>
          <p:cNvPr id="16" name="直線コネクタ 15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294551" y="6393065"/>
            <a:ext cx="2245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　</a:t>
            </a:r>
            <a:r>
              <a:rPr kumimoji="1"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調査の背景と目的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414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9" grpId="0"/>
      <p:bldP spid="11" grpId="0"/>
      <p:bldP spid="1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4358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solidFill>
                  <a:schemeClr val="accent3"/>
                </a:solidFill>
                <a:latin typeface="+mn-ea"/>
              </a:rPr>
              <a:t>仮説</a:t>
            </a:r>
            <a:r>
              <a:rPr lang="en-US" altLang="ja-JP" sz="4000" dirty="0">
                <a:solidFill>
                  <a:schemeClr val="accent3"/>
                </a:solidFill>
                <a:latin typeface="+mn-ea"/>
              </a:rPr>
              <a:t>4</a:t>
            </a:r>
            <a:r>
              <a:rPr lang="ja-JP" altLang="en-US" sz="4000" dirty="0">
                <a:latin typeface="+mn-ea"/>
              </a:rPr>
              <a:t>検証のまとめ</a:t>
            </a:r>
            <a:r>
              <a:rPr lang="en-US" altLang="ja-JP" sz="4000" dirty="0">
                <a:latin typeface="+mn-ea"/>
              </a:rPr>
              <a:t> </a:t>
            </a:r>
            <a:r>
              <a:rPr lang="en-US" altLang="ja-JP" sz="4000" dirty="0">
                <a:solidFill>
                  <a:schemeClr val="accent2"/>
                </a:solidFill>
                <a:latin typeface="+mn-ea"/>
              </a:rPr>
              <a:t> </a:t>
            </a: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/>
        </p:nvSpPr>
        <p:spPr>
          <a:xfrm>
            <a:off x="483948" y="3039149"/>
            <a:ext cx="79921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400" dirty="0" smtClean="0"/>
              <a:t>「</a:t>
            </a:r>
            <a:r>
              <a:rPr lang="ja-JP" altLang="en-US" sz="2400" dirty="0"/>
              <a:t>規制するべきだ</a:t>
            </a:r>
            <a:r>
              <a:rPr lang="ja-JP" altLang="en-US" sz="2400" dirty="0" smtClean="0"/>
              <a:t>」という</a:t>
            </a:r>
            <a:endParaRPr lang="en-US" altLang="ja-JP" sz="2400" dirty="0" smtClean="0"/>
          </a:p>
          <a:p>
            <a:pPr algn="ctr"/>
            <a:r>
              <a:rPr lang="ja-JP" altLang="en-US" sz="2400" dirty="0" smtClean="0"/>
              <a:t>歩き</a:t>
            </a:r>
            <a:r>
              <a:rPr lang="ja-JP" altLang="en-US" sz="2400" dirty="0"/>
              <a:t>スマホ</a:t>
            </a:r>
            <a:r>
              <a:rPr lang="ja-JP" altLang="en-US" sz="2400" dirty="0" smtClean="0"/>
              <a:t>を控えることへの重要性が認知された</a:t>
            </a:r>
            <a:endParaRPr lang="en-US" altLang="ja-JP" sz="2400" dirty="0"/>
          </a:p>
        </p:txBody>
      </p:sp>
      <p:cxnSp>
        <p:nvCxnSpPr>
          <p:cNvPr id="12" name="直線コネクタ 11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294551" y="6393065"/>
            <a:ext cx="2932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　仮説検証</a:t>
            </a:r>
            <a:r>
              <a:rPr lang="en-US" altLang="ja-JP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−</a:t>
            </a:r>
            <a:r>
              <a:rPr lang="ja-JP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パフォーマンス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342853" y="1388730"/>
            <a:ext cx="6380272" cy="1015663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algn="just"/>
            <a:r>
              <a:rPr lang="ja-JP" altLang="en-US" sz="2800" dirty="0">
                <a:latin typeface="+mn-ea"/>
                <a:cs typeface="メイリオ"/>
              </a:rPr>
              <a:t>パフォーマンスを行うことで、</a:t>
            </a:r>
            <a:endParaRPr lang="en-US" altLang="ja-JP" sz="2800" dirty="0">
              <a:latin typeface="+mn-ea"/>
              <a:cs typeface="メイリオ"/>
            </a:endParaRPr>
          </a:p>
          <a:p>
            <a:pPr algn="just"/>
            <a:r>
              <a:rPr lang="ja-JP" altLang="en-US" sz="3200" dirty="0">
                <a:solidFill>
                  <a:schemeClr val="bg1"/>
                </a:solidFill>
                <a:latin typeface="+mn-ea"/>
                <a:cs typeface="メイリオ"/>
              </a:rPr>
              <a:t>危険意識の低下を防ぐことが</a:t>
            </a:r>
            <a:r>
              <a:rPr lang="ja-JP" altLang="en-US" sz="3200" dirty="0" smtClean="0">
                <a:solidFill>
                  <a:schemeClr val="bg1"/>
                </a:solidFill>
                <a:latin typeface="+mn-ea"/>
                <a:cs typeface="メイリオ"/>
              </a:rPr>
              <a:t>出来る</a:t>
            </a:r>
            <a:endParaRPr lang="en-US" altLang="ja-JP" sz="3200" dirty="0">
              <a:solidFill>
                <a:schemeClr val="bg1"/>
              </a:solidFill>
              <a:latin typeface="+mn-ea"/>
              <a:cs typeface="メイリオ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466730" y="4830479"/>
            <a:ext cx="6370078" cy="954107"/>
          </a:xfrm>
          <a:prstGeom prst="rect">
            <a:avLst/>
          </a:prstGeom>
          <a:solidFill>
            <a:srgbClr val="9BBB59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ja-JP" sz="2800" dirty="0"/>
              <a:t>SEP</a:t>
            </a:r>
            <a:r>
              <a:rPr lang="ja-JP" altLang="en-US" sz="2800" dirty="0"/>
              <a:t>によって歩きスマホを抑制する効果が</a:t>
            </a:r>
            <a:endParaRPr lang="en-US" altLang="ja-JP" sz="2800" dirty="0"/>
          </a:p>
          <a:p>
            <a:pPr algn="ctr"/>
            <a:r>
              <a:rPr lang="ja-JP" altLang="en-US" sz="2800" dirty="0">
                <a:solidFill>
                  <a:srgbClr val="FFFFFF"/>
                </a:solidFill>
                <a:latin typeface="+mn-ea"/>
                <a:cs typeface="メイリオ"/>
              </a:rPr>
              <a:t>情報提供群に対して</a:t>
            </a:r>
            <a:r>
              <a:rPr lang="ja-JP" altLang="en-US" sz="2800" dirty="0" smtClean="0"/>
              <a:t>あった</a:t>
            </a:r>
            <a:endParaRPr lang="en-US" altLang="ja-JP" sz="28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076772" y="387743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▼</a:t>
            </a:r>
            <a:endParaRPr kumimoji="1" lang="ja-JP" altLang="en-US" sz="4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50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4846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 animBg="1"/>
      <p:bldP spid="6" grpId="0" animBg="1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soccer090811_2_01.jpg"/>
          <p:cNvPicPr>
            <a:picLocks noChangeAspect="1"/>
          </p:cNvPicPr>
          <p:nvPr/>
        </p:nvPicPr>
        <p:blipFill rotWithShape="1">
          <a:blip r:embed="rId2" cstate="print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3978" y="0"/>
            <a:ext cx="3000022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986669" y="1289788"/>
            <a:ext cx="337143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調査の背景と目的</a:t>
            </a:r>
            <a:endParaRPr kumimoji="1" lang="en-US" altLang="ja-JP" sz="32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39983" y="1874564"/>
            <a:ext cx="10054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31783" y="2459340"/>
            <a:ext cx="182614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調査概要</a:t>
            </a:r>
            <a:endParaRPr kumimoji="1" lang="ja-JP" alt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13326" y="3624671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仮説検証</a:t>
            </a:r>
            <a:r>
              <a:rPr lang="en-US" altLang="ja-JP" sz="2400" dirty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>
                <a:solidFill>
                  <a:schemeClr val="bg1">
                    <a:lumMod val="75000"/>
                  </a:schemeClr>
                </a:solidFill>
              </a:rPr>
              <a:t>コミュニケーション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39983" y="5420749"/>
            <a:ext cx="439735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accent1"/>
                </a:solidFill>
              </a:rPr>
              <a:t>考察と今後の活動・提案</a:t>
            </a:r>
            <a:endParaRPr kumimoji="1" lang="ja-JP" altLang="en-US" sz="3200" dirty="0">
              <a:solidFill>
                <a:schemeClr val="accent1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039983" y="3039895"/>
            <a:ext cx="427813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基本集計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kumimoji="1"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コミュニケーション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9" name="直線コネクタ 8"/>
          <p:cNvCxnSpPr/>
          <p:nvPr/>
        </p:nvCxnSpPr>
        <p:spPr>
          <a:xfrm>
            <a:off x="328616" y="971118"/>
            <a:ext cx="54992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図 20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1013326" y="15834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/>
              <a:t>目次</a:t>
            </a:r>
            <a:endParaRPr kumimoji="1" lang="ja-JP" altLang="en-US" sz="3600" dirty="0"/>
          </a:p>
        </p:txBody>
      </p:sp>
      <p:cxnSp>
        <p:nvCxnSpPr>
          <p:cNvPr id="24" name="直線コネクタ 23"/>
          <p:cNvCxnSpPr/>
          <p:nvPr/>
        </p:nvCxnSpPr>
        <p:spPr>
          <a:xfrm>
            <a:off x="328616" y="6359412"/>
            <a:ext cx="54992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442937" y="1192582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１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1017981" y="4209447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基本集計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パフォーマンス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1039983" y="4835973"/>
            <a:ext cx="39006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 smtClean="0">
                <a:solidFill>
                  <a:schemeClr val="bg1">
                    <a:lumMod val="75000"/>
                  </a:schemeClr>
                </a:solidFill>
              </a:rPr>
              <a:t>仮説検証</a:t>
            </a:r>
            <a:r>
              <a:rPr kumimoji="1" lang="en-US" altLang="ja-JP" sz="2400" dirty="0" smtClean="0">
                <a:solidFill>
                  <a:schemeClr val="bg1">
                    <a:lumMod val="75000"/>
                  </a:schemeClr>
                </a:solidFill>
              </a:rPr>
              <a:t>−</a:t>
            </a:r>
            <a:r>
              <a:rPr lang="ja-JP" altLang="en-US" sz="2400" dirty="0" smtClean="0">
                <a:solidFill>
                  <a:schemeClr val="bg1">
                    <a:lumMod val="75000"/>
                  </a:schemeClr>
                </a:solidFill>
              </a:rPr>
              <a:t>パフォーマンス</a:t>
            </a:r>
            <a:endParaRPr kumimoji="1" lang="ja-JP" alt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442937" y="1745292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２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442937" y="2341460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３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442937" y="292980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４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442937" y="3506107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５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442937" y="4076234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６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442937" y="4674538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bg1">
                    <a:lumMod val="75000"/>
                  </a:schemeClr>
                </a:solidFill>
              </a:rPr>
              <a:t>７</a:t>
            </a:r>
            <a:endParaRPr kumimoji="1" lang="ja-JP" alt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442937" y="5287536"/>
            <a:ext cx="570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 smtClean="0">
                <a:solidFill>
                  <a:schemeClr val="accent1"/>
                </a:solidFill>
              </a:rPr>
              <a:t>８</a:t>
            </a:r>
            <a:endParaRPr kumimoji="1" lang="ja-JP" altLang="en-US" sz="4400" dirty="0">
              <a:solidFill>
                <a:schemeClr val="accent1"/>
              </a:solidFill>
            </a:endParaRPr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51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4249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11079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考察</a:t>
            </a:r>
            <a:r>
              <a:rPr lang="en-US" altLang="ja-JP" sz="3600" dirty="0" smtClean="0">
                <a:latin typeface="+mn-ea"/>
              </a:rPr>
              <a:t> </a:t>
            </a:r>
            <a:r>
              <a:rPr lang="en-US" altLang="ja-JP" sz="4000" dirty="0" smtClean="0">
                <a:solidFill>
                  <a:schemeClr val="accent2"/>
                </a:solidFill>
                <a:latin typeface="+mn-ea"/>
              </a:rPr>
              <a:t> </a:t>
            </a: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/>
        </p:nvSpPr>
        <p:spPr>
          <a:xfrm>
            <a:off x="933532" y="1310965"/>
            <a:ext cx="79960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ja-JP" altLang="en-US" sz="2800" dirty="0" smtClean="0">
                <a:latin typeface="+mn-ea"/>
                <a:cs typeface="メイリオ"/>
              </a:rPr>
              <a:t>歩き</a:t>
            </a:r>
            <a:r>
              <a:rPr lang="ja-JP" altLang="en-US" sz="2800" dirty="0">
                <a:latin typeface="+mn-ea"/>
                <a:cs typeface="メイリオ"/>
              </a:rPr>
              <a:t>スマホをする人は</a:t>
            </a:r>
            <a:r>
              <a:rPr lang="ja-JP" altLang="en-US" sz="2800" dirty="0">
                <a:solidFill>
                  <a:schemeClr val="accent2"/>
                </a:solidFill>
                <a:latin typeface="+mn-ea"/>
                <a:cs typeface="メイリオ"/>
              </a:rPr>
              <a:t>利用目的</a:t>
            </a:r>
            <a:r>
              <a:rPr lang="ja-JP" altLang="en-US" sz="2800" dirty="0">
                <a:latin typeface="+mn-ea"/>
                <a:cs typeface="メイリオ"/>
              </a:rPr>
              <a:t>や</a:t>
            </a:r>
            <a:r>
              <a:rPr lang="ja-JP" altLang="en-US" sz="2800" dirty="0">
                <a:solidFill>
                  <a:srgbClr val="C0504D"/>
                </a:solidFill>
                <a:latin typeface="+mn-ea"/>
                <a:cs typeface="メイリオ"/>
              </a:rPr>
              <a:t>心理的要因</a:t>
            </a:r>
            <a:r>
              <a:rPr lang="ja-JP" altLang="en-US" sz="2800" dirty="0" smtClean="0">
                <a:latin typeface="+mn-ea"/>
                <a:cs typeface="メイリオ"/>
              </a:rPr>
              <a:t>など</a:t>
            </a:r>
            <a:endParaRPr lang="en-US" altLang="ja-JP" sz="2800" dirty="0" smtClean="0">
              <a:latin typeface="+mn-ea"/>
              <a:cs typeface="メイリオ"/>
            </a:endParaRPr>
          </a:p>
          <a:p>
            <a:pPr algn="just"/>
            <a:r>
              <a:rPr lang="ja-JP" altLang="en-US" sz="2800" dirty="0" smtClean="0">
                <a:latin typeface="+mn-ea"/>
                <a:cs typeface="メイリオ"/>
              </a:rPr>
              <a:t>によって以下の</a:t>
            </a:r>
            <a:r>
              <a:rPr lang="en-US" altLang="ja-JP" sz="2800" dirty="0" smtClean="0">
                <a:solidFill>
                  <a:schemeClr val="accent2"/>
                </a:solidFill>
                <a:latin typeface="+mn-ea"/>
                <a:cs typeface="メイリオ"/>
              </a:rPr>
              <a:t>3</a:t>
            </a:r>
            <a:r>
              <a:rPr lang="ja-JP" altLang="en-US" sz="2800" dirty="0">
                <a:solidFill>
                  <a:schemeClr val="accent2"/>
                </a:solidFill>
                <a:latin typeface="+mn-ea"/>
                <a:cs typeface="メイリオ"/>
              </a:rPr>
              <a:t>つに分類</a:t>
            </a:r>
            <a:r>
              <a:rPr lang="ja-JP" altLang="en-US" sz="2800" dirty="0">
                <a:latin typeface="+mn-ea"/>
                <a:cs typeface="メイリオ"/>
              </a:rPr>
              <a:t>することが</a:t>
            </a:r>
            <a:r>
              <a:rPr lang="ja-JP" altLang="en-US" sz="2800" dirty="0" smtClean="0">
                <a:latin typeface="+mn-ea"/>
                <a:cs typeface="メイリオ"/>
              </a:rPr>
              <a:t>できる</a:t>
            </a:r>
            <a:endParaRPr lang="en-US" altLang="ja-JP" sz="2800" dirty="0" smtClean="0">
              <a:latin typeface="+mn-ea"/>
              <a:cs typeface="メイリオ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81786" y="1064743"/>
            <a:ext cx="8158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200" dirty="0" smtClean="0">
                <a:solidFill>
                  <a:schemeClr val="accent2"/>
                </a:solidFill>
              </a:rPr>
              <a:t>１</a:t>
            </a:r>
            <a:endParaRPr kumimoji="1" lang="ja-JP" altLang="en-US" sz="7200" dirty="0">
              <a:solidFill>
                <a:schemeClr val="accent2"/>
              </a:solidFill>
            </a:endParaRPr>
          </a:p>
        </p:txBody>
      </p:sp>
      <p:cxnSp>
        <p:nvCxnSpPr>
          <p:cNvPr id="12" name="直線コネクタ 11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294551" y="6393065"/>
            <a:ext cx="2826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　考察と今後の活動・提案</a:t>
            </a:r>
            <a:endParaRPr kumimoji="1" lang="ja-JP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41223" y="3070140"/>
            <a:ext cx="8866323" cy="304698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ja-JP" altLang="en-US" sz="3200" dirty="0" smtClean="0">
                <a:solidFill>
                  <a:schemeClr val="bg1"/>
                </a:solidFill>
                <a:latin typeface="+mn-ea"/>
                <a:cs typeface="メイリオ"/>
              </a:rPr>
              <a:t>周り</a:t>
            </a:r>
            <a:r>
              <a:rPr lang="ja-JP" altLang="en-US" sz="3200" dirty="0">
                <a:solidFill>
                  <a:schemeClr val="bg1"/>
                </a:solidFill>
                <a:latin typeface="+mn-ea"/>
                <a:cs typeface="メイリオ"/>
              </a:rPr>
              <a:t>見えてない</a:t>
            </a:r>
            <a:r>
              <a:rPr lang="ja-JP" altLang="en-US" sz="3200" dirty="0" smtClean="0">
                <a:solidFill>
                  <a:schemeClr val="bg1"/>
                </a:solidFill>
                <a:latin typeface="+mn-ea"/>
                <a:cs typeface="メイリオ"/>
              </a:rPr>
              <a:t>型</a:t>
            </a:r>
            <a:endParaRPr lang="en-US" altLang="ja-JP" sz="3200" dirty="0" smtClean="0">
              <a:solidFill>
                <a:schemeClr val="bg1"/>
              </a:solidFill>
              <a:latin typeface="+mn-ea"/>
              <a:cs typeface="メイリオ"/>
            </a:endParaRPr>
          </a:p>
          <a:p>
            <a:pPr algn="just"/>
            <a:endParaRPr lang="en-US" altLang="ja-JP" sz="3200" dirty="0" smtClean="0">
              <a:solidFill>
                <a:schemeClr val="bg1"/>
              </a:solidFill>
              <a:latin typeface="+mn-ea"/>
              <a:cs typeface="メイリオ"/>
            </a:endParaRPr>
          </a:p>
          <a:p>
            <a:pPr algn="just"/>
            <a:r>
              <a:rPr lang="ja-JP" altLang="en-US" sz="3200" dirty="0" smtClean="0">
                <a:solidFill>
                  <a:schemeClr val="bg1"/>
                </a:solidFill>
                <a:latin typeface="+mn-ea"/>
                <a:cs typeface="メイリオ"/>
              </a:rPr>
              <a:t>気づいたら</a:t>
            </a:r>
            <a:r>
              <a:rPr lang="ja-JP" altLang="en-US" sz="3200" dirty="0">
                <a:solidFill>
                  <a:schemeClr val="bg1"/>
                </a:solidFill>
                <a:latin typeface="+mn-ea"/>
                <a:cs typeface="メイリオ"/>
              </a:rPr>
              <a:t>いじってる</a:t>
            </a:r>
            <a:r>
              <a:rPr lang="ja-JP" altLang="en-US" sz="3200" dirty="0" smtClean="0">
                <a:solidFill>
                  <a:schemeClr val="bg1"/>
                </a:solidFill>
                <a:latin typeface="+mn-ea"/>
                <a:cs typeface="メイリオ"/>
              </a:rPr>
              <a:t>型</a:t>
            </a:r>
            <a:endParaRPr lang="en-US" altLang="ja-JP" sz="3200" dirty="0" smtClean="0">
              <a:solidFill>
                <a:schemeClr val="bg1"/>
              </a:solidFill>
              <a:latin typeface="+mn-ea"/>
              <a:cs typeface="メイリオ"/>
            </a:endParaRPr>
          </a:p>
          <a:p>
            <a:pPr algn="just"/>
            <a:endParaRPr lang="en-US" altLang="ja-JP" sz="3200" dirty="0" smtClean="0">
              <a:solidFill>
                <a:schemeClr val="bg1"/>
              </a:solidFill>
              <a:latin typeface="+mn-ea"/>
              <a:cs typeface="メイリオ"/>
            </a:endParaRPr>
          </a:p>
          <a:p>
            <a:pPr algn="just"/>
            <a:r>
              <a:rPr lang="ja-JP" altLang="en-US" sz="3200" dirty="0" smtClean="0">
                <a:solidFill>
                  <a:schemeClr val="bg1"/>
                </a:solidFill>
                <a:latin typeface="+mn-ea"/>
                <a:cs typeface="メイリオ"/>
              </a:rPr>
              <a:t>必要</a:t>
            </a:r>
            <a:r>
              <a:rPr lang="ja-JP" altLang="en-US" sz="3200" dirty="0">
                <a:solidFill>
                  <a:schemeClr val="bg1"/>
                </a:solidFill>
                <a:latin typeface="+mn-ea"/>
                <a:cs typeface="メイリオ"/>
              </a:rPr>
              <a:t>だから仕方ない</a:t>
            </a:r>
            <a:r>
              <a:rPr lang="ja-JP" altLang="en-US" sz="3200" dirty="0" smtClean="0">
                <a:solidFill>
                  <a:schemeClr val="bg1"/>
                </a:solidFill>
                <a:latin typeface="+mn-ea"/>
                <a:cs typeface="メイリオ"/>
              </a:rPr>
              <a:t>型</a:t>
            </a:r>
            <a:endParaRPr lang="en-US" altLang="ja-JP" sz="3200" dirty="0" smtClean="0">
              <a:solidFill>
                <a:schemeClr val="bg1"/>
              </a:solidFill>
              <a:latin typeface="+mn-ea"/>
              <a:cs typeface="メイリオ"/>
            </a:endParaRPr>
          </a:p>
          <a:p>
            <a:pPr algn="just"/>
            <a:endParaRPr kumimoji="1" lang="en-US" altLang="ja-JP" sz="3200" dirty="0" smtClean="0">
              <a:solidFill>
                <a:schemeClr val="bg1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912303" y="223553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▼</a:t>
            </a:r>
            <a:endParaRPr kumimoji="1" lang="ja-JP" altLang="en-US" sz="4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3832127" y="3345526"/>
            <a:ext cx="44051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ja-JP" sz="2800" dirty="0">
                <a:solidFill>
                  <a:srgbClr val="FFFFFF"/>
                </a:solidFill>
                <a:latin typeface="+mn-ea"/>
                <a:cs typeface="メイリオ"/>
              </a:rPr>
              <a:t>⇒</a:t>
            </a:r>
            <a:r>
              <a:rPr lang="ja-JP" altLang="en-US" sz="4000" dirty="0">
                <a:latin typeface="+mn-ea"/>
                <a:cs typeface="メイリオ"/>
              </a:rPr>
              <a:t>危険だと自覚</a:t>
            </a:r>
            <a:r>
              <a:rPr lang="ja-JP" altLang="en-US" sz="2800" dirty="0">
                <a:solidFill>
                  <a:srgbClr val="FFFFFF"/>
                </a:solidFill>
                <a:latin typeface="+mn-ea"/>
                <a:cs typeface="メイリオ"/>
              </a:rPr>
              <a:t>させる</a:t>
            </a:r>
            <a:endParaRPr lang="en-US" altLang="ja-JP" sz="2800" dirty="0">
              <a:solidFill>
                <a:srgbClr val="FFFFFF"/>
              </a:solidFill>
              <a:latin typeface="+mn-ea"/>
              <a:cs typeface="メイリオ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3832127" y="4440189"/>
            <a:ext cx="44193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ja-JP" sz="2800" dirty="0">
                <a:solidFill>
                  <a:srgbClr val="FFFFFF"/>
                </a:solidFill>
                <a:latin typeface="+mn-ea"/>
                <a:cs typeface="メイリオ"/>
              </a:rPr>
              <a:t>⇒</a:t>
            </a:r>
            <a:r>
              <a:rPr lang="ja-JP" altLang="en-US" sz="4000" dirty="0">
                <a:solidFill>
                  <a:srgbClr val="000000"/>
                </a:solidFill>
                <a:latin typeface="+mn-ea"/>
                <a:cs typeface="メイリオ"/>
              </a:rPr>
              <a:t>依存症</a:t>
            </a:r>
            <a:r>
              <a:rPr lang="ja-JP" altLang="en-US" sz="2800" dirty="0">
                <a:solidFill>
                  <a:srgbClr val="FFFFFF"/>
                </a:solidFill>
                <a:latin typeface="+mn-ea"/>
                <a:cs typeface="メイリオ"/>
              </a:rPr>
              <a:t>だと気づかせる</a:t>
            </a:r>
            <a:endParaRPr lang="en-US" altLang="ja-JP" sz="2800" dirty="0">
              <a:solidFill>
                <a:srgbClr val="FFFFFF"/>
              </a:solidFill>
              <a:latin typeface="+mn-ea"/>
              <a:cs typeface="メイリオ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3832127" y="5409242"/>
            <a:ext cx="41506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ja-JP" sz="2800" dirty="0">
                <a:solidFill>
                  <a:srgbClr val="FFFFFF"/>
                </a:solidFill>
                <a:latin typeface="+mn-ea"/>
                <a:cs typeface="メイリオ"/>
              </a:rPr>
              <a:t>⇒</a:t>
            </a:r>
            <a:r>
              <a:rPr lang="ja-JP" altLang="en-US" sz="4000" dirty="0">
                <a:solidFill>
                  <a:srgbClr val="000000"/>
                </a:solidFill>
                <a:latin typeface="+mn-ea"/>
                <a:cs typeface="メイリオ"/>
              </a:rPr>
              <a:t>構造的</a:t>
            </a:r>
            <a:r>
              <a:rPr lang="ja-JP" altLang="en-US" sz="4000" dirty="0" smtClean="0">
                <a:solidFill>
                  <a:srgbClr val="000000"/>
                </a:solidFill>
                <a:latin typeface="+mn-ea"/>
                <a:cs typeface="メイリオ"/>
              </a:rPr>
              <a:t>方略</a:t>
            </a:r>
            <a:r>
              <a:rPr lang="ja-JP" altLang="en-US" sz="2800" dirty="0" smtClean="0">
                <a:solidFill>
                  <a:srgbClr val="FFFFFF"/>
                </a:solidFill>
                <a:latin typeface="+mn-ea"/>
                <a:cs typeface="メイリオ"/>
              </a:rPr>
              <a:t>で</a:t>
            </a:r>
            <a:r>
              <a:rPr lang="ja-JP" altLang="en-US" sz="2800" dirty="0">
                <a:solidFill>
                  <a:srgbClr val="FFFFFF"/>
                </a:solidFill>
                <a:latin typeface="+mn-ea"/>
                <a:cs typeface="メイリオ"/>
              </a:rPr>
              <a:t>規制</a:t>
            </a:r>
            <a:endParaRPr lang="en-US" altLang="ja-JP" sz="2800" dirty="0">
              <a:solidFill>
                <a:srgbClr val="FFFFFF"/>
              </a:solidFill>
              <a:latin typeface="+mn-ea"/>
              <a:cs typeface="メイリオ"/>
            </a:endParaRPr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52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0871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7" grpId="0"/>
      <p:bldP spid="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+mn-ea"/>
              </a:rPr>
              <a:t>考察</a:t>
            </a:r>
            <a:endParaRPr lang="en-US" altLang="ja-JP" sz="4000" dirty="0" smtClean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-973667" y="3640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cxnSp>
        <p:nvCxnSpPr>
          <p:cNvPr id="9" name="直線コネクタ 8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294551" y="6393065"/>
            <a:ext cx="2826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　考察と今後の活動・提案</a:t>
            </a:r>
            <a:endParaRPr kumimoji="1" lang="ja-JP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1264806" y="1794758"/>
            <a:ext cx="79921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ja-JP" altLang="en-US" sz="3200" dirty="0" smtClean="0">
                <a:latin typeface="+mn-ea"/>
                <a:cs typeface="メイリオ"/>
              </a:rPr>
              <a:t>歩きスマホ</a:t>
            </a:r>
            <a:r>
              <a:rPr lang="ja-JP" altLang="en-US" sz="3200" dirty="0">
                <a:latin typeface="+mn-ea"/>
                <a:cs typeface="メイリオ"/>
              </a:rPr>
              <a:t>をする人は、しない人に</a:t>
            </a:r>
            <a:r>
              <a:rPr lang="ja-JP" altLang="en-US" sz="3200" dirty="0" smtClean="0">
                <a:latin typeface="+mn-ea"/>
                <a:cs typeface="メイリオ"/>
              </a:rPr>
              <a:t>比べて</a:t>
            </a:r>
            <a:endParaRPr lang="en-US" altLang="ja-JP" sz="3200" dirty="0" smtClean="0">
              <a:solidFill>
                <a:schemeClr val="accent1"/>
              </a:solidFill>
              <a:latin typeface="+mn-ea"/>
              <a:cs typeface="メイリオ"/>
            </a:endParaRPr>
          </a:p>
          <a:p>
            <a:pPr algn="just"/>
            <a:r>
              <a:rPr lang="ja-JP" altLang="en-US" sz="3200" dirty="0" smtClean="0">
                <a:solidFill>
                  <a:schemeClr val="accent1"/>
                </a:solidFill>
                <a:latin typeface="+mn-ea"/>
                <a:cs typeface="メイリオ"/>
              </a:rPr>
              <a:t>危機意識</a:t>
            </a:r>
            <a:r>
              <a:rPr lang="ja-JP" altLang="en-US" sz="3200" dirty="0">
                <a:solidFill>
                  <a:schemeClr val="accent1"/>
                </a:solidFill>
                <a:latin typeface="+mn-ea"/>
                <a:cs typeface="メイリオ"/>
              </a:rPr>
              <a:t>が低い</a:t>
            </a:r>
            <a:endParaRPr lang="en-US" altLang="ja-JP" sz="3200" dirty="0">
              <a:solidFill>
                <a:schemeClr val="accent1"/>
              </a:solidFill>
              <a:latin typeface="+mn-ea"/>
              <a:cs typeface="メイリオ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28616" y="1548536"/>
            <a:ext cx="8859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000" dirty="0" smtClean="0">
                <a:solidFill>
                  <a:schemeClr val="accent1"/>
                </a:solidFill>
              </a:rPr>
              <a:t>２</a:t>
            </a:r>
            <a:endParaRPr kumimoji="1" lang="ja-JP" altLang="en-US" sz="8000" dirty="0">
              <a:solidFill>
                <a:schemeClr val="accent1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264806" y="3886290"/>
            <a:ext cx="6640760" cy="206210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solidFill>
                  <a:schemeClr val="bg1"/>
                </a:solidFill>
              </a:rPr>
              <a:t>歩きスマホをする人に対し、</a:t>
            </a:r>
            <a:endParaRPr lang="en-US" altLang="ja-JP" sz="4000" dirty="0" smtClean="0">
              <a:solidFill>
                <a:schemeClr val="bg1"/>
              </a:solidFill>
            </a:endParaRPr>
          </a:p>
          <a:p>
            <a:r>
              <a:rPr lang="ja-JP" altLang="en-US" sz="4000" dirty="0" smtClean="0">
                <a:solidFill>
                  <a:schemeClr val="bg1"/>
                </a:solidFill>
              </a:rPr>
              <a:t>取り締まり</a:t>
            </a:r>
            <a:r>
              <a:rPr lang="ja-JP" altLang="en-US" sz="4000" dirty="0">
                <a:solidFill>
                  <a:schemeClr val="bg1"/>
                </a:solidFill>
              </a:rPr>
              <a:t>や注意喚起して</a:t>
            </a:r>
            <a:r>
              <a:rPr lang="ja-JP" altLang="en-US" sz="4000" dirty="0" smtClean="0">
                <a:solidFill>
                  <a:schemeClr val="bg1"/>
                </a:solidFill>
              </a:rPr>
              <a:t>いく</a:t>
            </a:r>
            <a:endParaRPr lang="en-US" altLang="ja-JP" sz="4000" dirty="0" smtClean="0">
              <a:solidFill>
                <a:schemeClr val="bg1"/>
              </a:solidFill>
            </a:endParaRPr>
          </a:p>
          <a:p>
            <a:r>
              <a:rPr lang="ja-JP" altLang="en-US" sz="4800" dirty="0" smtClean="0">
                <a:solidFill>
                  <a:schemeClr val="tx2"/>
                </a:solidFill>
              </a:rPr>
              <a:t>必要性</a:t>
            </a:r>
            <a:r>
              <a:rPr lang="ja-JP" altLang="en-US" sz="4800" dirty="0">
                <a:solidFill>
                  <a:schemeClr val="tx2"/>
                </a:solidFill>
              </a:rPr>
              <a:t>が明確</a:t>
            </a:r>
            <a:r>
              <a:rPr lang="ja-JP" altLang="en-US" sz="4000" dirty="0">
                <a:solidFill>
                  <a:schemeClr val="bg1"/>
                </a:solidFill>
              </a:rPr>
              <a:t>に</a:t>
            </a:r>
            <a:r>
              <a:rPr lang="ja-JP" altLang="en-US" sz="4000" dirty="0" smtClean="0">
                <a:solidFill>
                  <a:schemeClr val="bg1"/>
                </a:solidFill>
              </a:rPr>
              <a:t>なった</a:t>
            </a:r>
            <a:endParaRPr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912303" y="291045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▼</a:t>
            </a:r>
            <a:endParaRPr kumimoji="1" lang="ja-JP" altLang="en-US" sz="4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53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0039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ボックス 11"/>
          <p:cNvSpPr txBox="1"/>
          <p:nvPr/>
        </p:nvSpPr>
        <p:spPr>
          <a:xfrm>
            <a:off x="294551" y="1643812"/>
            <a:ext cx="8158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7200" dirty="0" smtClean="0">
                <a:solidFill>
                  <a:schemeClr val="accent6"/>
                </a:solidFill>
              </a:rPr>
              <a:t>３</a:t>
            </a:r>
            <a:endParaRPr kumimoji="1" lang="ja-JP" altLang="en-US" sz="7200" dirty="0">
              <a:solidFill>
                <a:schemeClr val="accent6"/>
              </a:solidFill>
            </a:endParaRPr>
          </a:p>
        </p:txBody>
      </p:sp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+mn-ea"/>
              </a:rPr>
              <a:t>考察</a:t>
            </a:r>
            <a:endParaRPr lang="en-US" altLang="ja-JP" sz="4000" dirty="0" smtClean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-973667" y="3640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3" name="正方形/長方形 2"/>
          <p:cNvSpPr/>
          <p:nvPr/>
        </p:nvSpPr>
        <p:spPr>
          <a:xfrm>
            <a:off x="1230741" y="1744629"/>
            <a:ext cx="787919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ja-JP" altLang="en-US" sz="2800" dirty="0" smtClean="0">
                <a:solidFill>
                  <a:schemeClr val="accent6"/>
                </a:solidFill>
                <a:latin typeface="+mn-ea"/>
                <a:cs typeface="メイリオ"/>
              </a:rPr>
              <a:t>コミュニケーション</a:t>
            </a:r>
            <a:r>
              <a:rPr lang="ja-JP" altLang="en-US" sz="2800" dirty="0" smtClean="0">
                <a:latin typeface="+mn-ea"/>
                <a:cs typeface="メイリオ"/>
              </a:rPr>
              <a:t>に</a:t>
            </a:r>
            <a:r>
              <a:rPr lang="ja-JP" altLang="en-US" sz="2800" dirty="0">
                <a:latin typeface="+mn-ea"/>
                <a:cs typeface="メイリオ"/>
              </a:rPr>
              <a:t>よって、</a:t>
            </a:r>
            <a:endParaRPr lang="en-US" altLang="ja-JP" sz="2800" dirty="0">
              <a:latin typeface="+mn-ea"/>
              <a:cs typeface="メイリオ"/>
            </a:endParaRPr>
          </a:p>
          <a:p>
            <a:pPr algn="just"/>
            <a:r>
              <a:rPr lang="ja-JP" altLang="en-US" sz="2800" dirty="0">
                <a:latin typeface="+mn-ea"/>
                <a:cs typeface="メイリオ"/>
              </a:rPr>
              <a:t>歩きスマホをする人の</a:t>
            </a:r>
            <a:r>
              <a:rPr lang="ja-JP" altLang="en-US" sz="2800" dirty="0">
                <a:solidFill>
                  <a:srgbClr val="F79646"/>
                </a:solidFill>
                <a:latin typeface="+mn-ea"/>
                <a:cs typeface="メイリオ"/>
              </a:rPr>
              <a:t>意識を変える</a:t>
            </a:r>
            <a:r>
              <a:rPr lang="ja-JP" altLang="en-US" sz="2800" dirty="0">
                <a:latin typeface="+mn-ea"/>
                <a:cs typeface="メイリオ"/>
              </a:rPr>
              <a:t>ことが</a:t>
            </a:r>
            <a:r>
              <a:rPr lang="ja-JP" altLang="en-US" sz="2800" dirty="0" smtClean="0">
                <a:latin typeface="+mn-ea"/>
                <a:cs typeface="メイリオ"/>
              </a:rPr>
              <a:t>できた</a:t>
            </a:r>
            <a:r>
              <a:rPr lang="ja-JP" altLang="en-US" sz="2800" dirty="0">
                <a:latin typeface="+mn-ea"/>
                <a:cs typeface="メイリオ"/>
              </a:rPr>
              <a:t> </a:t>
            </a:r>
          </a:p>
          <a:p>
            <a:pPr algn="just"/>
            <a:endParaRPr lang="ja-JP" altLang="en-US" dirty="0">
              <a:latin typeface="+mn-ea"/>
              <a:cs typeface="メイリオ"/>
            </a:endParaRPr>
          </a:p>
        </p:txBody>
      </p:sp>
      <p:cxnSp>
        <p:nvCxnSpPr>
          <p:cNvPr id="9" name="直線コネクタ 8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294551" y="6393065"/>
            <a:ext cx="2826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　考察と今後の活動・提案</a:t>
            </a:r>
            <a:endParaRPr kumimoji="1" lang="ja-JP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294551" y="3847166"/>
            <a:ext cx="8781318" cy="1200329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algn="just"/>
            <a:r>
              <a:rPr lang="ja-JP" altLang="en-US" sz="3600" dirty="0" smtClean="0">
                <a:solidFill>
                  <a:schemeClr val="bg1"/>
                </a:solidFill>
                <a:latin typeface="+mj-ea"/>
                <a:ea typeface="+mj-ea"/>
                <a:cs typeface="メイリオ"/>
              </a:rPr>
              <a:t>情報提供群・行動プラン群に</a:t>
            </a:r>
            <a:endParaRPr lang="en-US" altLang="ja-JP" sz="3600" dirty="0" smtClean="0">
              <a:solidFill>
                <a:schemeClr val="bg1"/>
              </a:solidFill>
              <a:latin typeface="+mj-ea"/>
              <a:ea typeface="+mj-ea"/>
              <a:cs typeface="メイリオ"/>
            </a:endParaRPr>
          </a:p>
          <a:p>
            <a:pPr algn="just"/>
            <a:r>
              <a:rPr lang="ja-JP" altLang="en-US" sz="3600" dirty="0" smtClean="0">
                <a:solidFill>
                  <a:schemeClr val="bg1"/>
                </a:solidFill>
                <a:latin typeface="+mj-ea"/>
                <a:ea typeface="+mj-ea"/>
                <a:cs typeface="メイリオ"/>
              </a:rPr>
              <a:t>歩きスマホの危機意識に関する</a:t>
            </a:r>
            <a:r>
              <a:rPr lang="ja-JP" altLang="en-US" sz="3600" smtClean="0">
                <a:solidFill>
                  <a:schemeClr val="bg1"/>
                </a:solidFill>
                <a:latin typeface="+mj-ea"/>
                <a:ea typeface="+mj-ea"/>
                <a:cs typeface="メイリオ"/>
              </a:rPr>
              <a:t>効果がある</a:t>
            </a:r>
            <a:endParaRPr lang="en-US" altLang="ja-JP" sz="3600" dirty="0" smtClean="0">
              <a:solidFill>
                <a:schemeClr val="bg1"/>
              </a:solidFill>
              <a:latin typeface="+mj-ea"/>
              <a:ea typeface="+mj-ea"/>
              <a:cs typeface="メイリオ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912303" y="291045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▼</a:t>
            </a:r>
            <a:endParaRPr kumimoji="1" lang="ja-JP" altLang="en-US" sz="4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54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0393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コンテンツ プレースホルダー 10"/>
          <p:cNvSpPr txBox="1">
            <a:spLocks/>
          </p:cNvSpPr>
          <p:nvPr/>
        </p:nvSpPr>
        <p:spPr>
          <a:xfrm>
            <a:off x="1144464" y="1528146"/>
            <a:ext cx="8367888" cy="116204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/>
              <a:buNone/>
            </a:pPr>
            <a:r>
              <a:rPr lang="ja-JP" altLang="en-US" sz="2800" dirty="0" smtClean="0">
                <a:solidFill>
                  <a:srgbClr val="9BBB59"/>
                </a:solidFill>
                <a:latin typeface="+mn-ea"/>
                <a:cs typeface="メイリオ"/>
              </a:rPr>
              <a:t>パフォーマンス</a:t>
            </a:r>
            <a:r>
              <a:rPr lang="ja-JP" altLang="en-US" sz="2800" dirty="0" smtClean="0">
                <a:latin typeface="+mn-ea"/>
                <a:cs typeface="メイリオ"/>
              </a:rPr>
              <a:t>によって、</a:t>
            </a:r>
            <a:endParaRPr lang="en-US" altLang="ja-JP" sz="2800" dirty="0" smtClean="0">
              <a:latin typeface="+mn-ea"/>
              <a:cs typeface="メイリオ"/>
            </a:endParaRPr>
          </a:p>
          <a:p>
            <a:pPr marL="0" indent="0" algn="just">
              <a:buFont typeface="Arial"/>
              <a:buNone/>
            </a:pPr>
            <a:r>
              <a:rPr lang="ja-JP" altLang="en-US" sz="2800" dirty="0" smtClean="0">
                <a:latin typeface="+mn-ea"/>
                <a:cs typeface="メイリオ"/>
              </a:rPr>
              <a:t>歩きスマホをする人の</a:t>
            </a:r>
            <a:r>
              <a:rPr lang="ja-JP" altLang="en-US" sz="2800" dirty="0" smtClean="0">
                <a:solidFill>
                  <a:srgbClr val="9BBB59"/>
                </a:solidFill>
                <a:latin typeface="+mn-ea"/>
                <a:cs typeface="メイリオ"/>
              </a:rPr>
              <a:t>意識を変える</a:t>
            </a:r>
            <a:r>
              <a:rPr lang="ja-JP" altLang="en-US" sz="2800" dirty="0" smtClean="0">
                <a:latin typeface="+mn-ea"/>
                <a:cs typeface="メイリオ"/>
              </a:rPr>
              <a:t>ことができた</a:t>
            </a:r>
            <a:endParaRPr lang="ja-JP" altLang="en-US" sz="2800" dirty="0">
              <a:latin typeface="+mn-ea"/>
              <a:cs typeface="メイリオ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28616" y="1474026"/>
            <a:ext cx="8158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7200" dirty="0" smtClean="0">
                <a:solidFill>
                  <a:schemeClr val="accent3"/>
                </a:solidFill>
              </a:rPr>
              <a:t>４</a:t>
            </a:r>
            <a:endParaRPr kumimoji="1" lang="ja-JP" altLang="en-US" sz="7200" dirty="0">
              <a:solidFill>
                <a:schemeClr val="accent3"/>
              </a:solidFill>
            </a:endParaRPr>
          </a:p>
        </p:txBody>
      </p:sp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+mn-ea"/>
              </a:rPr>
              <a:t>考察</a:t>
            </a:r>
            <a:endParaRPr lang="en-US" altLang="ja-JP" sz="4000" dirty="0" smtClean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-973667" y="3640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cxnSp>
        <p:nvCxnSpPr>
          <p:cNvPr id="9" name="直線コネクタ 8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294551" y="6393065"/>
            <a:ext cx="2826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　考察と今後の活動・提案</a:t>
            </a:r>
            <a:endParaRPr kumimoji="1" lang="ja-JP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13884" y="3471390"/>
            <a:ext cx="8589210" cy="1077218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 smtClean="0">
                <a:solidFill>
                  <a:schemeClr val="bg1"/>
                </a:solidFill>
              </a:rPr>
              <a:t>メディアに発信することによって認知度が上がり、</a:t>
            </a:r>
            <a:endParaRPr lang="en-US" altLang="ja-JP" sz="3200" dirty="0" smtClean="0">
              <a:solidFill>
                <a:schemeClr val="bg1"/>
              </a:solidFill>
            </a:endParaRPr>
          </a:p>
          <a:p>
            <a:pPr algn="ctr"/>
            <a:r>
              <a:rPr lang="ja-JP" altLang="en-US" sz="3200" dirty="0" smtClean="0">
                <a:solidFill>
                  <a:schemeClr val="bg1"/>
                </a:solidFill>
              </a:rPr>
              <a:t>より効果が得られるのでは？</a:t>
            </a:r>
            <a:endParaRPr lang="en-US" altLang="ja-JP" sz="3200" dirty="0" smtClean="0">
              <a:solidFill>
                <a:schemeClr val="bg1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009998" y="2674355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▼</a:t>
            </a:r>
            <a:endParaRPr kumimoji="1" lang="ja-JP" altLang="en-US" sz="4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55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1757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+mn-ea"/>
              </a:rPr>
              <a:t>今後の提案</a:t>
            </a:r>
            <a:r>
              <a:rPr lang="en-US" altLang="ja-JP" sz="4000" dirty="0" smtClean="0">
                <a:latin typeface="+mn-ea"/>
              </a:rPr>
              <a:t>①</a:t>
            </a:r>
            <a:endParaRPr kumimoji="1" lang="ja-JP" altLang="en-US" sz="4000" dirty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1361702" y="5284376"/>
            <a:ext cx="6505507" cy="646331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solidFill>
                  <a:schemeClr val="bg1"/>
                </a:solidFill>
              </a:rPr>
              <a:t>行動プランを書かせることを提案</a:t>
            </a:r>
            <a:endParaRPr kumimoji="1" lang="ja-JP" altLang="en-US" sz="3600" dirty="0">
              <a:solidFill>
                <a:schemeClr val="bg1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05698" y="1193847"/>
            <a:ext cx="7261965" cy="13849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dirty="0" smtClean="0"/>
              <a:t>学生生活課は入学時に全新入生に向けて、</a:t>
            </a:r>
            <a:endParaRPr lang="en-US" altLang="ja-JP" sz="2800" dirty="0" smtClean="0"/>
          </a:p>
          <a:p>
            <a:pPr algn="ctr"/>
            <a:r>
              <a:rPr lang="ja-JP" altLang="en-US" sz="2800" dirty="0" smtClean="0"/>
              <a:t>冊子を配布し、直接歩きスマホを含めた</a:t>
            </a:r>
            <a:endParaRPr lang="en-US" altLang="ja-JP" sz="2800" dirty="0" smtClean="0"/>
          </a:p>
          <a:p>
            <a:pPr algn="ctr"/>
            <a:r>
              <a:rPr lang="ja-JP" altLang="en-US" sz="2800" dirty="0" smtClean="0"/>
              <a:t>注意喚起を</a:t>
            </a:r>
            <a:r>
              <a:rPr lang="ja-JP" altLang="en-US" sz="2800" dirty="0"/>
              <a:t>行って</a:t>
            </a:r>
            <a:r>
              <a:rPr lang="ja-JP" altLang="en-US" sz="2800" dirty="0" smtClean="0"/>
              <a:t>いる</a:t>
            </a:r>
            <a:r>
              <a:rPr lang="ja-JP" altLang="en-US" sz="2800" dirty="0"/>
              <a:t> </a:t>
            </a:r>
            <a:endParaRPr kumimoji="1" lang="ja-JP" altLang="en-US" sz="2800" dirty="0"/>
          </a:p>
        </p:txBody>
      </p:sp>
      <p:sp>
        <p:nvSpPr>
          <p:cNvPr id="6" name="加算記号 5"/>
          <p:cNvSpPr/>
          <p:nvPr/>
        </p:nvSpPr>
        <p:spPr>
          <a:xfrm>
            <a:off x="3882773" y="4377320"/>
            <a:ext cx="914400" cy="914400"/>
          </a:xfrm>
          <a:prstGeom prst="mathPlus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" name="直線コネクタ 10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94551" y="6393065"/>
            <a:ext cx="2826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　考察と今後の活動・提案</a:t>
            </a:r>
            <a:endParaRPr kumimoji="1" lang="ja-JP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048250" y="267435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▼</a:t>
            </a:r>
            <a:endParaRPr kumimoji="1" lang="ja-JP" altLang="en-US" sz="4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841473" y="3506806"/>
            <a:ext cx="7704754" cy="646331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solidFill>
                  <a:schemeClr val="bg1"/>
                </a:solidFill>
              </a:rPr>
              <a:t>今回作成したリーフレットの活用を</a:t>
            </a:r>
            <a:r>
              <a:rPr kumimoji="1" lang="ja-JP" altLang="en-US" sz="3600" dirty="0" smtClean="0">
                <a:solidFill>
                  <a:schemeClr val="bg1"/>
                </a:solidFill>
              </a:rPr>
              <a:t>提案</a:t>
            </a:r>
            <a:endParaRPr kumimoji="1" lang="ja-JP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56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0446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32323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+mn-ea"/>
              </a:rPr>
              <a:t>今後の提案</a:t>
            </a:r>
            <a:r>
              <a:rPr lang="en-US" altLang="ja-JP" sz="4000" dirty="0" smtClean="0">
                <a:latin typeface="+mn-ea"/>
              </a:rPr>
              <a:t>②</a:t>
            </a:r>
            <a:endParaRPr kumimoji="1" lang="ja-JP" altLang="en-US" sz="4000" dirty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/>
          <p:cNvSpPr txBox="1"/>
          <p:nvPr/>
        </p:nvSpPr>
        <p:spPr>
          <a:xfrm>
            <a:off x="1251635" y="4131405"/>
            <a:ext cx="7068762" cy="156966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4800" dirty="0" smtClean="0">
                <a:solidFill>
                  <a:schemeClr val="bg1"/>
                </a:solidFill>
              </a:rPr>
              <a:t>SEP</a:t>
            </a:r>
            <a:r>
              <a:rPr kumimoji="1" lang="ja-JP" altLang="en-US" sz="4800" dirty="0" smtClean="0">
                <a:solidFill>
                  <a:schemeClr val="bg1"/>
                </a:solidFill>
              </a:rPr>
              <a:t>の動画を作成し、</a:t>
            </a:r>
            <a:endParaRPr kumimoji="1" lang="en-US" altLang="ja-JP" sz="4800" dirty="0" smtClean="0">
              <a:solidFill>
                <a:schemeClr val="bg1"/>
              </a:solidFill>
            </a:endParaRPr>
          </a:p>
          <a:p>
            <a:r>
              <a:rPr kumimoji="1" lang="ja-JP" altLang="en-US" sz="4800" dirty="0" smtClean="0">
                <a:solidFill>
                  <a:schemeClr val="bg1"/>
                </a:solidFill>
              </a:rPr>
              <a:t>学内に配信することを提案</a:t>
            </a:r>
            <a:endParaRPr kumimoji="1" lang="ja-JP" altLang="en-US" sz="4800" dirty="0">
              <a:solidFill>
                <a:schemeClr val="bg1"/>
              </a:solidFill>
            </a:endParaRPr>
          </a:p>
        </p:txBody>
      </p:sp>
      <p:sp>
        <p:nvSpPr>
          <p:cNvPr id="6" name="加算記号 5"/>
          <p:cNvSpPr/>
          <p:nvPr/>
        </p:nvSpPr>
        <p:spPr>
          <a:xfrm>
            <a:off x="3871616" y="3074653"/>
            <a:ext cx="914400" cy="914400"/>
          </a:xfrm>
          <a:prstGeom prst="mathPlus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" name="直線コネクタ 10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94551" y="6393065"/>
            <a:ext cx="2826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　考察と今後の活動・提案</a:t>
            </a:r>
            <a:endParaRPr kumimoji="1" lang="ja-JP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687463" y="1478201"/>
            <a:ext cx="5348339" cy="1323439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solidFill>
                  <a:schemeClr val="bg1"/>
                </a:solidFill>
              </a:rPr>
              <a:t>パフォーマンスを</a:t>
            </a:r>
            <a:endParaRPr lang="en-US" altLang="ja-JP" sz="4000" dirty="0" smtClean="0">
              <a:solidFill>
                <a:schemeClr val="bg1"/>
              </a:solidFill>
            </a:endParaRPr>
          </a:p>
          <a:p>
            <a:r>
              <a:rPr lang="ja-JP" altLang="en-US" sz="4000" dirty="0" smtClean="0">
                <a:solidFill>
                  <a:schemeClr val="bg1"/>
                </a:solidFill>
              </a:rPr>
              <a:t>定期的に行うことを提案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57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5604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+mn-ea"/>
              </a:rPr>
              <a:t>今後の活動</a:t>
            </a:r>
            <a:r>
              <a:rPr lang="en-US" altLang="ja-JP" sz="4000" dirty="0" smtClean="0">
                <a:latin typeface="+mn-ea"/>
              </a:rPr>
              <a:t>①</a:t>
            </a:r>
            <a:endParaRPr kumimoji="1" lang="ja-JP" altLang="en-US" sz="4000" dirty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/>
          <p:cNvSpPr txBox="1"/>
          <p:nvPr/>
        </p:nvSpPr>
        <p:spPr>
          <a:xfrm>
            <a:off x="641569" y="1077725"/>
            <a:ext cx="6715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 smtClean="0"/>
              <a:t>学内に掲示する</a:t>
            </a:r>
            <a:r>
              <a:rPr lang="ja-JP" altLang="en-US" sz="2800" dirty="0" smtClean="0">
                <a:solidFill>
                  <a:schemeClr val="accent1"/>
                </a:solidFill>
              </a:rPr>
              <a:t>ポスター案</a:t>
            </a:r>
            <a:endParaRPr lang="en-US" altLang="ja-JP" sz="2800" dirty="0" smtClean="0">
              <a:solidFill>
                <a:schemeClr val="accent1"/>
              </a:solidFill>
            </a:endParaRPr>
          </a:p>
        </p:txBody>
      </p:sp>
      <p:cxnSp>
        <p:nvCxnSpPr>
          <p:cNvPr id="8" name="直線コネクタ 7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294551" y="6393065"/>
            <a:ext cx="2826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　考察と今後の活動・提案</a:t>
            </a:r>
            <a:endParaRPr kumimoji="1" lang="ja-JP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1" name="図 10" descr="スクリーンショット 2014-06-17 11.45.3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238" y="169682"/>
            <a:ext cx="2521373" cy="752836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58</a:t>
            </a:fld>
            <a:endParaRPr kumimoji="1" lang="ja-JP" altLang="en-US"/>
          </a:p>
        </p:txBody>
      </p:sp>
      <p:pic>
        <p:nvPicPr>
          <p:cNvPr id="2" name="図 1" descr="T-ACTポスター最終版-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871" y="1600945"/>
            <a:ext cx="6906220" cy="475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658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+mn-ea"/>
              </a:rPr>
              <a:t>今後の活動</a:t>
            </a:r>
            <a:r>
              <a:rPr lang="en-US" altLang="ja-JP" sz="4000" dirty="0" smtClean="0">
                <a:latin typeface="+mn-ea"/>
              </a:rPr>
              <a:t>②</a:t>
            </a: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Seeing Eye Peopl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971117"/>
            <a:ext cx="9144000" cy="5466229"/>
          </a:xfrm>
          <a:prstGeom prst="rect">
            <a:avLst/>
          </a:prstGeom>
        </p:spPr>
      </p:pic>
      <p:pic>
        <p:nvPicPr>
          <p:cNvPr id="7" name="図 6" descr="スクリーンショット 2014-06-17 11.45.38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111674"/>
            <a:ext cx="2521373" cy="859443"/>
          </a:xfrm>
          <a:prstGeom prst="rect">
            <a:avLst/>
          </a:prstGeom>
        </p:spPr>
      </p:pic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59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7471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背景</a:t>
            </a:r>
            <a:r>
              <a:rPr lang="en-US" altLang="ja-JP" sz="3600" dirty="0" smtClean="0">
                <a:latin typeface="+mn-ea"/>
              </a:rPr>
              <a:t>①</a:t>
            </a:r>
            <a:endParaRPr kumimoji="1" lang="ja-JP" altLang="en-US" sz="3600" dirty="0">
              <a:latin typeface="+mn-ea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04" y="1077313"/>
            <a:ext cx="5271721" cy="3001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テキスト ボックス 9"/>
          <p:cNvSpPr txBox="1"/>
          <p:nvPr/>
        </p:nvSpPr>
        <p:spPr>
          <a:xfrm>
            <a:off x="521965" y="4181835"/>
            <a:ext cx="4427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 smtClean="0"/>
              <a:t>参照　東京消防庁　年別救急搬送人員</a:t>
            </a:r>
            <a:endParaRPr kumimoji="1" lang="en-US" altLang="ja-JP" sz="1200" dirty="0" smtClean="0"/>
          </a:p>
          <a:p>
            <a:r>
              <a:rPr lang="en-US" altLang="ja-JP" sz="1200" dirty="0"/>
              <a:t>http://www.tfd.metro.tokyo.jp/lfe/topics/201403/mobile.html</a:t>
            </a:r>
            <a:endParaRPr kumimoji="1" lang="ja-JP" altLang="en-US" sz="1200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1534" y="1307191"/>
            <a:ext cx="1712913" cy="254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1469" y="2831556"/>
            <a:ext cx="1712913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テキスト ボックス 13"/>
          <p:cNvSpPr txBox="1"/>
          <p:nvPr/>
        </p:nvSpPr>
        <p:spPr>
          <a:xfrm>
            <a:off x="7153095" y="2362541"/>
            <a:ext cx="19096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/>
              <a:t>参照</a:t>
            </a:r>
            <a:r>
              <a:rPr kumimoji="1" lang="ja-JP" altLang="en-US" sz="1100" dirty="0" smtClean="0"/>
              <a:t>　</a:t>
            </a:r>
            <a:r>
              <a:rPr lang="zh-TW" altLang="en-US" sz="1100" dirty="0"/>
              <a:t>讀賣新聞 平成</a:t>
            </a:r>
            <a:r>
              <a:rPr lang="en-US" altLang="zh-TW" sz="1100" dirty="0"/>
              <a:t>25</a:t>
            </a:r>
            <a:r>
              <a:rPr lang="zh-TW" altLang="en-US" sz="1100" dirty="0"/>
              <a:t>年</a:t>
            </a:r>
            <a:r>
              <a:rPr lang="en-US" altLang="zh-TW" sz="1100" dirty="0"/>
              <a:t>5</a:t>
            </a:r>
            <a:r>
              <a:rPr lang="zh-TW" altLang="en-US" sz="1100" dirty="0"/>
              <a:t>月</a:t>
            </a:r>
            <a:r>
              <a:rPr lang="en-US" altLang="zh-TW" sz="1100" dirty="0"/>
              <a:t>29</a:t>
            </a:r>
            <a:r>
              <a:rPr lang="zh-TW" altLang="en-US" sz="1100" dirty="0"/>
              <a:t>日夕刊 記事</a:t>
            </a:r>
            <a:endParaRPr kumimoji="1" lang="ja-JP" altLang="en-US" sz="11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106168" y="3948026"/>
            <a:ext cx="21198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dirty="0" smtClean="0"/>
              <a:t>参照　しんぶん赤旗　平成</a:t>
            </a:r>
            <a:r>
              <a:rPr kumimoji="1" lang="en-US" altLang="ja-JP" sz="1100" dirty="0" smtClean="0"/>
              <a:t>26</a:t>
            </a:r>
            <a:r>
              <a:rPr kumimoji="1" lang="ja-JP" altLang="en-US" sz="1100" dirty="0" smtClean="0"/>
              <a:t>年</a:t>
            </a:r>
            <a:r>
              <a:rPr kumimoji="1" lang="en-US" altLang="ja-JP" sz="1100" dirty="0" smtClean="0"/>
              <a:t>4</a:t>
            </a:r>
            <a:r>
              <a:rPr kumimoji="1" lang="ja-JP" altLang="en-US" sz="1100" dirty="0" smtClean="0"/>
              <a:t>月</a:t>
            </a:r>
            <a:r>
              <a:rPr kumimoji="1" lang="en-US" altLang="ja-JP" sz="1100" dirty="0" smtClean="0"/>
              <a:t>30</a:t>
            </a:r>
            <a:r>
              <a:rPr kumimoji="1" lang="ja-JP" altLang="en-US" sz="1100" dirty="0" smtClean="0"/>
              <a:t>日号</a:t>
            </a:r>
            <a:endParaRPr kumimoji="1" lang="ja-JP" altLang="en-US" sz="1100" dirty="0"/>
          </a:p>
        </p:txBody>
      </p:sp>
      <p:sp>
        <p:nvSpPr>
          <p:cNvPr id="16" name="対角する 2 つの角を丸めた四角形 15"/>
          <p:cNvSpPr/>
          <p:nvPr/>
        </p:nvSpPr>
        <p:spPr>
          <a:xfrm>
            <a:off x="521965" y="4643500"/>
            <a:ext cx="7169036" cy="1512168"/>
          </a:xfrm>
          <a:prstGeom prst="round2Diag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/>
              <a:t>歩きスマホ</a:t>
            </a:r>
            <a:r>
              <a:rPr kumimoji="1" lang="ja-JP" altLang="en-US" sz="2800" dirty="0" smtClean="0"/>
              <a:t>が原因</a:t>
            </a:r>
            <a:r>
              <a:rPr lang="ja-JP" altLang="en-US" sz="2800" dirty="0" smtClean="0"/>
              <a:t>の</a:t>
            </a:r>
            <a:r>
              <a:rPr kumimoji="1" lang="ja-JP" altLang="en-US" sz="3600" dirty="0" smtClean="0"/>
              <a:t>事故</a:t>
            </a:r>
            <a:r>
              <a:rPr kumimoji="1" lang="ja-JP" altLang="en-US" sz="2800" dirty="0" smtClean="0"/>
              <a:t>が</a:t>
            </a:r>
            <a:r>
              <a:rPr kumimoji="1" lang="ja-JP" altLang="en-US" sz="4000" dirty="0" smtClean="0">
                <a:solidFill>
                  <a:schemeClr val="bg1"/>
                </a:solidFill>
              </a:rPr>
              <a:t>増加！！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cxnSp>
        <p:nvCxnSpPr>
          <p:cNvPr id="17" name="直線コネクタ 16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294551" y="6393065"/>
            <a:ext cx="2245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　</a:t>
            </a:r>
            <a:r>
              <a:rPr kumimoji="1"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調査の背景と目的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004601" y="3740058"/>
            <a:ext cx="704640" cy="4001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2010</a:t>
            </a:r>
            <a:endParaRPr kumimoji="1" lang="ja-JP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2017476" y="3743536"/>
            <a:ext cx="704640" cy="4001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2011</a:t>
            </a:r>
            <a:endParaRPr kumimoji="1" lang="ja-JP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055736" y="3744403"/>
            <a:ext cx="704640" cy="4001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2013</a:t>
            </a:r>
            <a:endParaRPr kumimoji="1" lang="ja-JP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029552" y="3760229"/>
            <a:ext cx="745735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2012</a:t>
            </a:r>
            <a:endParaRPr kumimoji="1" lang="ja-JP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509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/>
          <p:cNvSpPr txBox="1"/>
          <p:nvPr/>
        </p:nvSpPr>
        <p:spPr>
          <a:xfrm>
            <a:off x="84667" y="1090083"/>
            <a:ext cx="9165165" cy="5909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r>
              <a:rPr lang="ja-JP" altLang="en-US" dirty="0" smtClean="0"/>
              <a:t>東京</a:t>
            </a:r>
            <a:r>
              <a:rPr lang="ja-JP" altLang="en-US" dirty="0"/>
              <a:t>消防庁</a:t>
            </a:r>
            <a:r>
              <a:rPr lang="en-US" altLang="ja-JP" dirty="0"/>
              <a:t>:</a:t>
            </a:r>
            <a:r>
              <a:rPr lang="ja-JP" altLang="en-US" dirty="0"/>
              <a:t>歩きスマホに関わり事故に注意</a:t>
            </a:r>
            <a:r>
              <a:rPr lang="en-US" altLang="ja-JP" dirty="0"/>
              <a:t>http://</a:t>
            </a:r>
            <a:r>
              <a:rPr lang="en-US" altLang="ja-JP" dirty="0" err="1"/>
              <a:t>www.tfd.metro.tokyo.jp</a:t>
            </a:r>
            <a:r>
              <a:rPr lang="en-US" altLang="ja-JP" dirty="0"/>
              <a:t>/</a:t>
            </a:r>
            <a:r>
              <a:rPr lang="en-US" altLang="ja-JP" dirty="0" err="1"/>
              <a:t>lfe</a:t>
            </a:r>
            <a:r>
              <a:rPr lang="en-US" altLang="ja-JP" dirty="0"/>
              <a:t>/topics/201403/</a:t>
            </a:r>
            <a:r>
              <a:rPr lang="en-US" altLang="ja-JP" dirty="0" err="1"/>
              <a:t>mobile.html</a:t>
            </a:r>
            <a:r>
              <a:rPr lang="ja-JP" altLang="en-US" dirty="0"/>
              <a:t>（最終閲覧日</a:t>
            </a:r>
            <a:r>
              <a:rPr lang="en-US" altLang="ja-JP" dirty="0"/>
              <a:t>:2014/05/15</a:t>
            </a:r>
            <a:r>
              <a:rPr lang="ja-JP" altLang="en-US" dirty="0"/>
              <a:t>） </a:t>
            </a:r>
            <a:endParaRPr lang="en-US" altLang="ja-JP" dirty="0" smtClean="0"/>
          </a:p>
          <a:p>
            <a:pPr marL="457200" indent="-457200">
              <a:buFontTx/>
              <a:buAutoNum type="arabicParenR"/>
            </a:pPr>
            <a:r>
              <a:rPr lang="ja-JP" altLang="en-US" dirty="0"/>
              <a:t>我孫子友祐</a:t>
            </a:r>
            <a:r>
              <a:rPr lang="en-US" altLang="ja-JP" dirty="0"/>
              <a:t>,</a:t>
            </a:r>
            <a:r>
              <a:rPr lang="ja-JP" altLang="en-US" dirty="0"/>
              <a:t>尾仲秀敏</a:t>
            </a:r>
            <a:r>
              <a:rPr lang="en-US" altLang="ja-JP" dirty="0"/>
              <a:t>:</a:t>
            </a:r>
            <a:r>
              <a:rPr lang="ja-JP" altLang="en-US" dirty="0"/>
              <a:t>「歩きスマホ」の世代傾向と意識に関する調査，シンポジウム「モバイル’</a:t>
            </a:r>
            <a:r>
              <a:rPr lang="en-US" altLang="ja-JP" dirty="0"/>
              <a:t>14</a:t>
            </a:r>
            <a:r>
              <a:rPr lang="ja-JP" altLang="en-US" dirty="0"/>
              <a:t>」</a:t>
            </a:r>
            <a:r>
              <a:rPr lang="en-US" altLang="ja-JP" dirty="0"/>
              <a:t>,</a:t>
            </a:r>
            <a:r>
              <a:rPr lang="en-US" altLang="ja-JP" dirty="0" smtClean="0"/>
              <a:t>2014</a:t>
            </a:r>
          </a:p>
          <a:p>
            <a:pPr marL="457200" indent="-457200">
              <a:buFontTx/>
              <a:buAutoNum type="arabicParenR"/>
            </a:pPr>
            <a:r>
              <a:rPr lang="en-US" altLang="ja-JP" dirty="0"/>
              <a:t> </a:t>
            </a:r>
            <a:r>
              <a:rPr lang="ja-JP" altLang="en-US" dirty="0"/>
              <a:t>藤井聡</a:t>
            </a:r>
            <a:r>
              <a:rPr lang="en-US" altLang="ja-JP" dirty="0"/>
              <a:t>:</a:t>
            </a:r>
            <a:r>
              <a:rPr lang="ja-JP" altLang="en-US" dirty="0"/>
              <a:t>社会的ジレンマの処方箋</a:t>
            </a:r>
            <a:r>
              <a:rPr lang="en-US" altLang="ja-JP" dirty="0"/>
              <a:t>,</a:t>
            </a:r>
            <a:r>
              <a:rPr lang="ja-JP" altLang="en-US" dirty="0"/>
              <a:t>ナカニシヤ出版</a:t>
            </a:r>
            <a:r>
              <a:rPr lang="en-US" altLang="ja-JP" dirty="0"/>
              <a:t>,</a:t>
            </a:r>
            <a:r>
              <a:rPr lang="en-US" altLang="ja-JP" dirty="0" smtClean="0"/>
              <a:t>2003</a:t>
            </a:r>
          </a:p>
          <a:p>
            <a:pPr marL="457200" indent="-457200">
              <a:buFontTx/>
              <a:buAutoNum type="arabicParenR"/>
            </a:pPr>
            <a:r>
              <a:rPr lang="ja-JP" altLang="en-US" dirty="0"/>
              <a:t>国土交通省</a:t>
            </a:r>
            <a:r>
              <a:rPr lang="en-US" altLang="ja-JP" dirty="0"/>
              <a:t>:</a:t>
            </a:r>
            <a:r>
              <a:rPr lang="ja-JP" altLang="en-US" dirty="0"/>
              <a:t>プラットホーム事故</a:t>
            </a:r>
            <a:r>
              <a:rPr lang="en-US" altLang="ja-JP" dirty="0"/>
              <a:t>0</a:t>
            </a:r>
            <a:r>
              <a:rPr lang="ja-JP" altLang="en-US" dirty="0"/>
              <a:t>運動</a:t>
            </a:r>
            <a:r>
              <a:rPr lang="en-US" altLang="ja-JP" dirty="0"/>
              <a:t>https://</a:t>
            </a:r>
            <a:r>
              <a:rPr lang="en-US" altLang="ja-JP" dirty="0" err="1"/>
              <a:t>www.mlit.go.jp</a:t>
            </a:r>
            <a:r>
              <a:rPr lang="en-US" altLang="ja-JP" dirty="0"/>
              <a:t>/report/press/tetsudo08_hh_000059.html</a:t>
            </a:r>
            <a:r>
              <a:rPr lang="ja-JP" altLang="en-US" dirty="0"/>
              <a:t>（最終閲覧日</a:t>
            </a:r>
            <a:r>
              <a:rPr lang="en-US" altLang="ja-JP" dirty="0"/>
              <a:t>:2014/05/15</a:t>
            </a:r>
            <a:r>
              <a:rPr lang="ja-JP" altLang="en-US" dirty="0"/>
              <a:t>） </a:t>
            </a:r>
            <a:endParaRPr lang="en-US" altLang="ja-JP" dirty="0" smtClean="0"/>
          </a:p>
          <a:p>
            <a:pPr marL="457200" indent="-457200">
              <a:buFontTx/>
              <a:buAutoNum type="arabicParenR"/>
            </a:pPr>
            <a:r>
              <a:rPr lang="ja-JP" altLang="en-US" dirty="0"/>
              <a:t>筑波大学学生生活課</a:t>
            </a:r>
            <a:r>
              <a:rPr lang="en-US" altLang="ja-JP" dirty="0"/>
              <a:t>:</a:t>
            </a:r>
            <a:r>
              <a:rPr lang="ja-JP" altLang="en-US" dirty="0"/>
              <a:t>平成</a:t>
            </a:r>
            <a:r>
              <a:rPr lang="en-US" altLang="ja-JP" dirty="0"/>
              <a:t>25</a:t>
            </a:r>
            <a:r>
              <a:rPr lang="ja-JP" altLang="en-US" dirty="0"/>
              <a:t>年度学生の事件</a:t>
            </a:r>
            <a:r>
              <a:rPr lang="en-US" altLang="ja-JP" dirty="0"/>
              <a:t>･</a:t>
            </a:r>
            <a:r>
              <a:rPr lang="ja-JP" altLang="en-US" dirty="0"/>
              <a:t>事故の内訳 </a:t>
            </a:r>
            <a:endParaRPr lang="en-US" altLang="ja-JP" dirty="0" smtClean="0"/>
          </a:p>
          <a:p>
            <a:pPr marL="457200" indent="-457200">
              <a:buFontTx/>
              <a:buAutoNum type="arabicParenR"/>
            </a:pPr>
            <a:r>
              <a:rPr lang="ja-JP" altLang="en-US" dirty="0" smtClean="0">
                <a:latin typeface="+mn-ea"/>
                <a:cs typeface="メイリオ" pitchFamily="50" charset="-128"/>
              </a:rPr>
              <a:t>日経</a:t>
            </a:r>
            <a:r>
              <a:rPr lang="en-US" altLang="ja-JP" dirty="0" smtClean="0">
                <a:latin typeface="+mn-ea"/>
                <a:cs typeface="メイリオ" pitchFamily="50" charset="-128"/>
              </a:rPr>
              <a:t>BP</a:t>
            </a:r>
            <a:r>
              <a:rPr lang="ja-JP" altLang="en-US" dirty="0" smtClean="0">
                <a:latin typeface="+mn-ea"/>
                <a:cs typeface="メイリオ" pitchFamily="50" charset="-128"/>
              </a:rPr>
              <a:t>コンサルティング調べ</a:t>
            </a:r>
            <a:r>
              <a:rPr lang="en-US" altLang="ja-JP" dirty="0" smtClean="0">
                <a:latin typeface="+mn-ea"/>
                <a:cs typeface="メイリオ" pitchFamily="50" charset="-128"/>
              </a:rPr>
              <a:t>:</a:t>
            </a:r>
            <a:r>
              <a:rPr lang="ja-JP" altLang="en-US" dirty="0" smtClean="0">
                <a:latin typeface="+mn-ea"/>
                <a:cs typeface="メイリオ" pitchFamily="50" charset="-128"/>
              </a:rPr>
              <a:t>「携帯電話・スマートフォン“個人利用”実態調査</a:t>
            </a:r>
            <a:r>
              <a:rPr lang="en-US" altLang="ja-JP" dirty="0" smtClean="0">
                <a:latin typeface="+mn-ea"/>
                <a:cs typeface="メイリオ" pitchFamily="50" charset="-128"/>
              </a:rPr>
              <a:t>2013</a:t>
            </a:r>
            <a:r>
              <a:rPr lang="ja-JP" altLang="en-US" dirty="0" smtClean="0">
                <a:latin typeface="+mn-ea"/>
                <a:cs typeface="メイリオ" pitchFamily="50" charset="-128"/>
              </a:rPr>
              <a:t>」より</a:t>
            </a:r>
            <a:endParaRPr lang="en-US" altLang="ja-JP" dirty="0">
              <a:latin typeface="+mn-ea"/>
              <a:cs typeface="メイリオ" pitchFamily="50" charset="-128"/>
            </a:endParaRPr>
          </a:p>
          <a:p>
            <a:pPr marL="457200" indent="-457200">
              <a:buFontTx/>
              <a:buAutoNum type="arabicParenR"/>
            </a:pPr>
            <a:r>
              <a:rPr lang="ja-JP" altLang="en-US" dirty="0" smtClean="0"/>
              <a:t> </a:t>
            </a:r>
            <a:r>
              <a:rPr lang="ja-JP" altLang="en-US" dirty="0"/>
              <a:t>博報堂</a:t>
            </a:r>
            <a:r>
              <a:rPr lang="en-US" altLang="ja-JP" dirty="0"/>
              <a:t>DY</a:t>
            </a:r>
            <a:r>
              <a:rPr lang="ja-JP" altLang="en-US" dirty="0"/>
              <a:t>グループ・スマートデバイス・ビジネスセンター</a:t>
            </a:r>
            <a:r>
              <a:rPr lang="en-US" altLang="ja-JP" dirty="0"/>
              <a:t>:</a:t>
            </a:r>
            <a:r>
              <a:rPr lang="ja-JP" altLang="en-US" dirty="0"/>
              <a:t>「全国スマートフォンユーザー</a:t>
            </a:r>
            <a:r>
              <a:rPr lang="en-US" altLang="ja-JP" dirty="0"/>
              <a:t>1000</a:t>
            </a:r>
            <a:r>
              <a:rPr lang="ja-JP" altLang="en-US" dirty="0"/>
              <a:t>人定期調査」第</a:t>
            </a:r>
            <a:r>
              <a:rPr lang="en-US" altLang="ja-JP" dirty="0"/>
              <a:t>9</a:t>
            </a:r>
            <a:r>
              <a:rPr lang="ja-JP" altLang="en-US" dirty="0"/>
              <a:t>回  </a:t>
            </a:r>
            <a:r>
              <a:rPr lang="en-US" altLang="ja-JP" dirty="0"/>
              <a:t>,2014</a:t>
            </a:r>
            <a:r>
              <a:rPr lang="ja-JP" altLang="en-US" dirty="0"/>
              <a:t> </a:t>
            </a:r>
            <a:r>
              <a:rPr lang="pl-PL" altLang="ja-JP" dirty="0" smtClean="0">
                <a:hlinkClick r:id="rId4"/>
              </a:rPr>
              <a:t>http</a:t>
            </a:r>
            <a:r>
              <a:rPr lang="pl-PL" altLang="ja-JP" dirty="0">
                <a:hlinkClick r:id="rId4"/>
              </a:rPr>
              <a:t>://www.hakuhodo.co.jp/uploads/2014/04/20140411.pdf    </a:t>
            </a:r>
            <a:endParaRPr lang="en-US" altLang="ja-JP" dirty="0" smtClean="0">
              <a:latin typeface="+mn-ea"/>
              <a:cs typeface="メイリオ" pitchFamily="50" charset="-128"/>
            </a:endParaRPr>
          </a:p>
          <a:p>
            <a:pPr marL="457200" indent="-457200">
              <a:buFontTx/>
              <a:buAutoNum type="arabicParenR"/>
            </a:pPr>
            <a:r>
              <a:rPr lang="ja-JP" altLang="en-US" dirty="0"/>
              <a:t>藤井聡</a:t>
            </a:r>
            <a:r>
              <a:rPr lang="en-US" altLang="ja-JP" dirty="0"/>
              <a:t>,</a:t>
            </a:r>
            <a:r>
              <a:rPr lang="ja-JP" altLang="en-US" dirty="0"/>
              <a:t>西中卓也</a:t>
            </a:r>
            <a:r>
              <a:rPr lang="en-US" altLang="ja-JP" dirty="0"/>
              <a:t>,</a:t>
            </a:r>
            <a:r>
              <a:rPr lang="ja-JP" altLang="en-US" dirty="0"/>
              <a:t>北村隆一</a:t>
            </a:r>
            <a:r>
              <a:rPr lang="en-US" altLang="ja-JP" dirty="0"/>
              <a:t>:</a:t>
            </a:r>
            <a:r>
              <a:rPr lang="ja-JP" altLang="en-US" dirty="0"/>
              <a:t>自動車免許非保有者に対するコミュニケーション実験 </a:t>
            </a:r>
            <a:r>
              <a:rPr lang="en-US" altLang="ja-JP" dirty="0"/>
              <a:t>, </a:t>
            </a:r>
            <a:r>
              <a:rPr lang="ja-JP" altLang="en-US" dirty="0"/>
              <a:t>土木計画学研究・論文集</a:t>
            </a:r>
            <a:r>
              <a:rPr lang="en-US" altLang="ja-JP" dirty="0"/>
              <a:t>, pp1003~</a:t>
            </a:r>
            <a:r>
              <a:rPr lang="en-US" altLang="ja-JP" dirty="0" smtClean="0"/>
              <a:t>1008,2003</a:t>
            </a:r>
            <a:endParaRPr lang="ja-JP" altLang="en-US" dirty="0"/>
          </a:p>
          <a:p>
            <a:pPr marL="457200" indent="-457200">
              <a:buFontTx/>
              <a:buAutoNum type="arabicParenR"/>
            </a:pPr>
            <a:r>
              <a:rPr lang="en-US" altLang="ja-JP" dirty="0" err="1"/>
              <a:t>SeeingEyePeople</a:t>
            </a:r>
            <a:r>
              <a:rPr lang="en-US" altLang="ja-JP" dirty="0"/>
              <a:t>: </a:t>
            </a:r>
            <a:r>
              <a:rPr lang="en-US" altLang="ja-JP" dirty="0">
                <a:hlinkClick r:id="rId5"/>
              </a:rPr>
              <a:t>https://</a:t>
            </a:r>
            <a:r>
              <a:rPr lang="en-US" altLang="ja-JP" dirty="0" err="1">
                <a:hlinkClick r:id="rId5"/>
              </a:rPr>
              <a:t>www.youtube.com</a:t>
            </a:r>
            <a:r>
              <a:rPr lang="en-US" altLang="ja-JP" dirty="0">
                <a:hlinkClick r:id="rId5"/>
              </a:rPr>
              <a:t>/</a:t>
            </a:r>
            <a:r>
              <a:rPr lang="en-US" altLang="ja-JP" dirty="0" err="1">
                <a:hlinkClick r:id="rId5"/>
              </a:rPr>
              <a:t>watch?v</a:t>
            </a:r>
            <a:r>
              <a:rPr lang="en-US" altLang="ja-JP" dirty="0">
                <a:hlinkClick r:id="rId5"/>
              </a:rPr>
              <a:t>=N5SWgWI8Cag&amp;feature=</a:t>
            </a:r>
            <a:r>
              <a:rPr lang="en-US" altLang="ja-JP" dirty="0" err="1">
                <a:hlinkClick r:id="rId5"/>
              </a:rPr>
              <a:t>youtu.be</a:t>
            </a:r>
            <a:r>
              <a:rPr lang="en-US" altLang="ja-JP" dirty="0">
                <a:hlinkClick r:id="rId5"/>
              </a:rPr>
              <a:t>(</a:t>
            </a:r>
            <a:r>
              <a:rPr lang="ja-JP" altLang="en-US" dirty="0">
                <a:hlinkClick r:id="rId5"/>
              </a:rPr>
              <a:t>最終閲覧日</a:t>
            </a:r>
            <a:r>
              <a:rPr lang="en-US" altLang="ja-JP" dirty="0">
                <a:hlinkClick r:id="rId5"/>
              </a:rPr>
              <a:t>:2014/05/15</a:t>
            </a:r>
            <a:r>
              <a:rPr lang="en-US" altLang="ja-JP" dirty="0" smtClean="0"/>
              <a:t>)</a:t>
            </a:r>
          </a:p>
          <a:p>
            <a:pPr marL="457200" indent="-457200">
              <a:buFontTx/>
              <a:buAutoNum type="arabicParenR"/>
            </a:pPr>
            <a:r>
              <a:rPr lang="ja-JP" altLang="en-US" dirty="0"/>
              <a:t>山口晋（</a:t>
            </a:r>
            <a:r>
              <a:rPr lang="en-US" altLang="ja-JP" dirty="0"/>
              <a:t>2003</a:t>
            </a:r>
            <a:r>
              <a:rPr lang="ja-JP" altLang="en-US" dirty="0"/>
              <a:t>）：ストリートの地理 </a:t>
            </a:r>
            <a:r>
              <a:rPr lang="en-US" altLang="ja-JP" dirty="0"/>
              <a:t>—</a:t>
            </a:r>
            <a:r>
              <a:rPr lang="ja-JP" altLang="en-US" dirty="0"/>
              <a:t>研究動向の整理と今後の研究課題</a:t>
            </a:r>
            <a:r>
              <a:rPr lang="en-US" altLang="ja-JP" dirty="0"/>
              <a:t>—</a:t>
            </a:r>
            <a:r>
              <a:rPr lang="ja-JP" altLang="en-US" dirty="0"/>
              <a:t>中心市街地でストリート・パフォーマンス（</a:t>
            </a:r>
            <a:r>
              <a:rPr lang="en-US" altLang="ja-JP" dirty="0"/>
              <a:t>Art</a:t>
            </a:r>
            <a:r>
              <a:rPr lang="ja-JP" altLang="en-US" dirty="0"/>
              <a:t>編）</a:t>
            </a:r>
          </a:p>
          <a:p>
            <a:pPr marL="457200" indent="-457200">
              <a:buFontTx/>
              <a:buAutoNum type="arabicParenR"/>
            </a:pPr>
            <a:r>
              <a:rPr lang="en-US" altLang="ja-JP" dirty="0"/>
              <a:t>[</a:t>
            </a:r>
            <a:r>
              <a:rPr lang="ja-JP" altLang="en-US" dirty="0"/>
              <a:t>消費者視点から見る中心市街地活性化</a:t>
            </a:r>
            <a:r>
              <a:rPr lang="en-US" altLang="ja-JP" dirty="0"/>
              <a:t>(8)]http://</a:t>
            </a:r>
            <a:r>
              <a:rPr lang="en-US" altLang="ja-JP" dirty="0" err="1"/>
              <a:t>www.tsukucen.net</a:t>
            </a:r>
            <a:r>
              <a:rPr lang="en-US" altLang="ja-JP" dirty="0"/>
              <a:t>/</a:t>
            </a:r>
            <a:r>
              <a:rPr lang="ja-JP" altLang="en-US" dirty="0"/>
              <a:t>協議会について</a:t>
            </a:r>
            <a:r>
              <a:rPr lang="en-US" altLang="ja-JP" dirty="0"/>
              <a:t>/ </a:t>
            </a:r>
            <a:endParaRPr lang="ja-JP" altLang="en-US" dirty="0"/>
          </a:p>
          <a:p>
            <a:pPr marL="457200" indent="-457200">
              <a:buFontTx/>
              <a:buAutoNum type="arabicParenR"/>
            </a:pPr>
            <a:endParaRPr lang="en-US" altLang="ja-JP" dirty="0" smtClean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217083" y="15834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 smtClean="0"/>
              <a:t>参考資料</a:t>
            </a:r>
            <a:endParaRPr kumimoji="1" lang="ja-JP" altLang="en-US" sz="40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60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0281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背景</a:t>
            </a:r>
            <a:r>
              <a:rPr lang="en-US" altLang="ja-JP" sz="3600" dirty="0" smtClean="0">
                <a:latin typeface="+mn-ea"/>
              </a:rPr>
              <a:t>②</a:t>
            </a:r>
            <a:endParaRPr lang="en-US" altLang="en-US" sz="3600" dirty="0" smtClean="0">
              <a:latin typeface="+mj-lt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060" y="1641143"/>
            <a:ext cx="3870873" cy="293998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テキスト ボックス 24"/>
          <p:cNvSpPr txBox="1"/>
          <p:nvPr/>
        </p:nvSpPr>
        <p:spPr>
          <a:xfrm>
            <a:off x="1810617" y="4257447"/>
            <a:ext cx="54864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2012</a:t>
            </a:r>
            <a:endParaRPr kumimoji="1" lang="ja-JP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919927" y="4257447"/>
            <a:ext cx="54864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2011</a:t>
            </a:r>
            <a:endParaRPr kumimoji="1" lang="en-US" altLang="ja-JP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746068" y="4257447"/>
            <a:ext cx="54864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2013</a:t>
            </a:r>
            <a:endParaRPr kumimoji="1" lang="ja-JP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85059" y="4581128"/>
            <a:ext cx="4186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>
                <a:latin typeface="+mn-ea"/>
                <a:cs typeface="メイリオ"/>
              </a:rPr>
              <a:t>図</a:t>
            </a:r>
            <a:r>
              <a:rPr kumimoji="1" lang="en-US" altLang="ja-JP" dirty="0" smtClean="0">
                <a:latin typeface="+mn-ea"/>
                <a:cs typeface="メイリオ"/>
              </a:rPr>
              <a:t>1</a:t>
            </a:r>
            <a:r>
              <a:rPr kumimoji="1" lang="ja-JP" altLang="en-US" dirty="0" smtClean="0">
                <a:latin typeface="+mn-ea"/>
                <a:cs typeface="メイリオ"/>
              </a:rPr>
              <a:t>：筑波大学内における過去</a:t>
            </a:r>
            <a:r>
              <a:rPr kumimoji="1" lang="en-US" altLang="ja-JP" dirty="0" smtClean="0">
                <a:latin typeface="+mn-ea"/>
                <a:cs typeface="メイリオ"/>
              </a:rPr>
              <a:t>3</a:t>
            </a:r>
            <a:r>
              <a:rPr kumimoji="1" lang="ja-JP" altLang="en-US" dirty="0" smtClean="0">
                <a:latin typeface="+mn-ea"/>
                <a:cs typeface="メイリオ"/>
              </a:rPr>
              <a:t>年間の</a:t>
            </a:r>
            <a:endParaRPr kumimoji="1" lang="en-US" altLang="ja-JP" dirty="0" smtClean="0">
              <a:latin typeface="+mn-ea"/>
              <a:cs typeface="メイリオ"/>
            </a:endParaRPr>
          </a:p>
          <a:p>
            <a:r>
              <a:rPr lang="ja-JP" altLang="ja-JP" dirty="0">
                <a:latin typeface="+mn-ea"/>
                <a:cs typeface="メイリオ"/>
              </a:rPr>
              <a:t>　</a:t>
            </a:r>
            <a:r>
              <a:rPr lang="ja-JP" altLang="en-US" dirty="0" smtClean="0">
                <a:latin typeface="+mn-ea"/>
                <a:cs typeface="メイリオ"/>
              </a:rPr>
              <a:t>　　</a:t>
            </a:r>
            <a:r>
              <a:rPr kumimoji="1" lang="ja-JP" altLang="en-US" dirty="0" smtClean="0">
                <a:latin typeface="+mn-ea"/>
                <a:cs typeface="メイリオ"/>
              </a:rPr>
              <a:t>事故発生件数</a:t>
            </a:r>
            <a:endParaRPr kumimoji="1" lang="ja-JP" altLang="en-US" dirty="0">
              <a:latin typeface="+mn-ea"/>
              <a:cs typeface="メイリオ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514775" y="4581128"/>
            <a:ext cx="54387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latin typeface="+mn-ea"/>
                <a:cs typeface="メイリオ" pitchFamily="50" charset="-128"/>
              </a:rPr>
              <a:t>図</a:t>
            </a:r>
            <a:r>
              <a:rPr lang="en-US" altLang="ja-JP" dirty="0" smtClean="0">
                <a:latin typeface="+mn-ea"/>
                <a:cs typeface="メイリオ" pitchFamily="50" charset="-128"/>
              </a:rPr>
              <a:t>2</a:t>
            </a:r>
            <a:r>
              <a:rPr lang="ja-JP" altLang="en-US" dirty="0" smtClean="0">
                <a:latin typeface="+mn-ea"/>
                <a:cs typeface="メイリオ" pitchFamily="50" charset="-128"/>
              </a:rPr>
              <a:t>：スマートフォンの利用率と普及率の</a:t>
            </a:r>
            <a:endParaRPr lang="en-US" altLang="ja-JP" dirty="0" smtClean="0">
              <a:latin typeface="+mn-ea"/>
              <a:cs typeface="メイリオ" pitchFamily="50" charset="-128"/>
            </a:endParaRPr>
          </a:p>
          <a:p>
            <a:r>
              <a:rPr lang="ja-JP" altLang="ja-JP" dirty="0">
                <a:latin typeface="+mn-ea"/>
                <a:cs typeface="メイリオ" pitchFamily="50" charset="-128"/>
              </a:rPr>
              <a:t>　</a:t>
            </a:r>
            <a:r>
              <a:rPr lang="ja-JP" altLang="en-US" dirty="0" smtClean="0">
                <a:latin typeface="+mn-ea"/>
                <a:cs typeface="メイリオ" pitchFamily="50" charset="-128"/>
              </a:rPr>
              <a:t>　　年次推移</a:t>
            </a:r>
            <a:endParaRPr lang="en-US" altLang="ja-JP" dirty="0" smtClean="0">
              <a:latin typeface="+mn-ea"/>
              <a:cs typeface="メイリオ" pitchFamily="50" charset="-128"/>
            </a:endParaRPr>
          </a:p>
          <a:p>
            <a:endParaRPr kumimoji="1" lang="ja-JP" altLang="en-US" dirty="0">
              <a:latin typeface="+mn-ea"/>
              <a:cs typeface="メイリオ" pitchFamily="50" charset="-128"/>
            </a:endParaRPr>
          </a:p>
        </p:txBody>
      </p:sp>
      <p:pic>
        <p:nvPicPr>
          <p:cNvPr id="15" name="Picture 4" descr="C:\Users\佐々木　洋典\Pictures\スマホ普及率推移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14775" y="1641143"/>
            <a:ext cx="4348980" cy="293998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爆発 2 17"/>
          <p:cNvSpPr/>
          <p:nvPr/>
        </p:nvSpPr>
        <p:spPr>
          <a:xfrm rot="1460588">
            <a:off x="70983" y="1300528"/>
            <a:ext cx="4487178" cy="3475975"/>
          </a:xfrm>
          <a:prstGeom prst="irregularSeal2">
            <a:avLst/>
          </a:prstGeom>
          <a:solidFill>
            <a:srgbClr val="F7964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194251" y="2488977"/>
            <a:ext cx="18261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dirty="0" smtClean="0">
                <a:solidFill>
                  <a:schemeClr val="bg1"/>
                </a:solidFill>
              </a:rPr>
              <a:t>学内事故</a:t>
            </a:r>
            <a:endParaRPr lang="en-US" altLang="ja-JP" sz="2800" dirty="0">
              <a:solidFill>
                <a:schemeClr val="bg1"/>
              </a:solidFill>
            </a:endParaRPr>
          </a:p>
          <a:p>
            <a:pPr algn="ctr"/>
            <a:r>
              <a:rPr kumimoji="1" lang="ja-JP" altLang="en-US" sz="3200" dirty="0" smtClean="0">
                <a:solidFill>
                  <a:schemeClr val="bg1"/>
                </a:solidFill>
              </a:rPr>
              <a:t>増加中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sp>
        <p:nvSpPr>
          <p:cNvPr id="20" name="爆発 2 19"/>
          <p:cNvSpPr/>
          <p:nvPr/>
        </p:nvSpPr>
        <p:spPr>
          <a:xfrm rot="1460588">
            <a:off x="4630790" y="1203203"/>
            <a:ext cx="4487178" cy="3475975"/>
          </a:xfrm>
          <a:prstGeom prst="irregularSeal2">
            <a:avLst/>
          </a:prstGeom>
          <a:solidFill>
            <a:srgbClr val="F7964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104947" y="2488977"/>
            <a:ext cx="313859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2800" dirty="0" smtClean="0">
                <a:solidFill>
                  <a:schemeClr val="bg1"/>
                </a:solidFill>
              </a:rPr>
              <a:t>スマホ利用・普及率</a:t>
            </a:r>
            <a:endParaRPr lang="en-US" altLang="ja-JP" sz="2800" dirty="0" smtClean="0">
              <a:solidFill>
                <a:schemeClr val="bg1"/>
              </a:solidFill>
            </a:endParaRPr>
          </a:p>
          <a:p>
            <a:pPr algn="ctr"/>
            <a:r>
              <a:rPr lang="ja-JP" altLang="en-US" sz="2800" dirty="0" smtClean="0">
                <a:solidFill>
                  <a:schemeClr val="bg1"/>
                </a:solidFill>
              </a:rPr>
              <a:t>上昇中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06003" y="5492927"/>
            <a:ext cx="8557752" cy="646331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solidFill>
                  <a:schemeClr val="bg1"/>
                </a:solidFill>
              </a:rPr>
              <a:t>学内事故増加の一因は、歩きスマホでは？</a:t>
            </a:r>
            <a:endParaRPr kumimoji="1" lang="ja-JP" altLang="en-US" sz="3600" dirty="0">
              <a:solidFill>
                <a:schemeClr val="bg1"/>
              </a:solidFill>
            </a:endParaRPr>
          </a:p>
        </p:txBody>
      </p:sp>
      <p:cxnSp>
        <p:nvCxnSpPr>
          <p:cNvPr id="17" name="直線コネクタ 16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294551" y="6393065"/>
            <a:ext cx="2245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　</a:t>
            </a:r>
            <a:r>
              <a:rPr kumimoji="1"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調査の背景と目的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407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" grpId="0"/>
      <p:bldP spid="20" grpId="0" animBg="1"/>
      <p:bldP spid="21" grpId="0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背景</a:t>
            </a:r>
            <a:r>
              <a:rPr lang="en-US" altLang="ja-JP" sz="3600" dirty="0" smtClean="0">
                <a:latin typeface="+mn-ea"/>
              </a:rPr>
              <a:t>③</a:t>
            </a: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/>
          <p:cNvSpPr/>
          <p:nvPr/>
        </p:nvSpPr>
        <p:spPr>
          <a:xfrm>
            <a:off x="540891" y="1428452"/>
            <a:ext cx="82713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ja-JP" sz="2800" dirty="0">
                <a:solidFill>
                  <a:schemeClr val="accent1"/>
                </a:solidFill>
                <a:latin typeface="+mn-ea"/>
                <a:cs typeface="メイリオ"/>
              </a:rPr>
              <a:t>Q: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  <a:cs typeface="メイリオ"/>
              </a:rPr>
              <a:t>歩きスマホに関して、最も効果がある手段は何か</a:t>
            </a:r>
            <a:r>
              <a:rPr lang="ja-JP" altLang="en-US" sz="2800" dirty="0" smtClean="0">
                <a:solidFill>
                  <a:schemeClr val="accent1"/>
                </a:solidFill>
                <a:latin typeface="+mn-ea"/>
                <a:cs typeface="メイリオ"/>
              </a:rPr>
              <a:t>？</a:t>
            </a:r>
            <a:endParaRPr lang="en-US" altLang="ja-JP" sz="2800" dirty="0">
              <a:solidFill>
                <a:schemeClr val="accent1"/>
              </a:solidFill>
              <a:latin typeface="+mn-ea"/>
              <a:cs typeface="メイリオ"/>
            </a:endParaRPr>
          </a:p>
        </p:txBody>
      </p:sp>
      <p:pic>
        <p:nvPicPr>
          <p:cNvPr id="16" name="図 15" descr="img12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23" b="97872" l="0" r="100000">
                        <a14:foregroundMark x1="34511" y1="78989" x2="34511" y2="78989"/>
                        <a14:foregroundMark x1="40217" y1="82181" x2="40217" y2="82181"/>
                        <a14:foregroundMark x1="22554" y1="90691" x2="22554" y2="90691"/>
                        <a14:foregroundMark x1="68207" y1="86170" x2="68207" y2="86170"/>
                        <a14:foregroundMark x1="75000" y1="78989" x2="75000" y2="78989"/>
                        <a14:foregroundMark x1="94565" y1="87766" x2="94565" y2="87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049" y="2336026"/>
            <a:ext cx="2245562" cy="2294378"/>
          </a:xfrm>
          <a:prstGeom prst="rect">
            <a:avLst/>
          </a:prstGeom>
        </p:spPr>
      </p:pic>
      <p:sp>
        <p:nvSpPr>
          <p:cNvPr id="23" name="角丸四角形吹き出し 22"/>
          <p:cNvSpPr/>
          <p:nvPr/>
        </p:nvSpPr>
        <p:spPr>
          <a:xfrm>
            <a:off x="720966" y="2434774"/>
            <a:ext cx="5952904" cy="1741881"/>
          </a:xfrm>
          <a:prstGeom prst="wedgeRoundRectCallout">
            <a:avLst>
              <a:gd name="adj1" fmla="val 58707"/>
              <a:gd name="adj2" fmla="val 25928"/>
              <a:gd name="adj3" fmla="val 16667"/>
            </a:avLst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833854" y="2503372"/>
            <a:ext cx="715433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ja-JP" altLang="en-US" sz="2800" dirty="0" smtClean="0">
                <a:latin typeface="+mn-ea"/>
                <a:cs typeface="メイリオ"/>
              </a:rPr>
              <a:t>「</a:t>
            </a:r>
            <a:r>
              <a:rPr lang="ja-JP" altLang="en-US" sz="3600" dirty="0">
                <a:solidFill>
                  <a:schemeClr val="accent2"/>
                </a:solidFill>
                <a:latin typeface="+mn-ea"/>
                <a:cs typeface="メイリオ"/>
              </a:rPr>
              <a:t>教育</a:t>
            </a:r>
            <a:r>
              <a:rPr lang="ja-JP" altLang="en-US" sz="2800" dirty="0">
                <a:latin typeface="+mn-ea"/>
                <a:cs typeface="メイリオ"/>
              </a:rPr>
              <a:t>」である。</a:t>
            </a:r>
            <a:endParaRPr lang="en-US" altLang="ja-JP" sz="2800" dirty="0">
              <a:latin typeface="+mn-ea"/>
              <a:cs typeface="メイリオ"/>
            </a:endParaRPr>
          </a:p>
          <a:p>
            <a:pPr algn="just"/>
            <a:r>
              <a:rPr lang="ja-JP" altLang="en-US" sz="2800" dirty="0" smtClean="0">
                <a:latin typeface="+mn-ea"/>
                <a:cs typeface="メイリオ"/>
              </a:rPr>
              <a:t>いつ</a:t>
            </a:r>
            <a:r>
              <a:rPr lang="ja-JP" altLang="en-US" sz="2800" dirty="0">
                <a:latin typeface="+mn-ea"/>
                <a:cs typeface="メイリオ"/>
              </a:rPr>
              <a:t>、どのように、何をすべきなの</a:t>
            </a:r>
            <a:r>
              <a:rPr lang="ja-JP" altLang="en-US" sz="2800" dirty="0" smtClean="0">
                <a:latin typeface="+mn-ea"/>
                <a:cs typeface="メイリオ"/>
              </a:rPr>
              <a:t>か</a:t>
            </a:r>
            <a:endParaRPr lang="en-US" altLang="ja-JP" sz="2800" dirty="0">
              <a:latin typeface="+mn-ea"/>
              <a:cs typeface="メイリオ"/>
            </a:endParaRPr>
          </a:p>
          <a:p>
            <a:pPr algn="just"/>
            <a:r>
              <a:rPr lang="ja-JP" altLang="en-US" sz="2800" dirty="0" smtClean="0">
                <a:latin typeface="+mn-ea"/>
                <a:cs typeface="メイリオ"/>
              </a:rPr>
              <a:t>正しい</a:t>
            </a:r>
            <a:r>
              <a:rPr lang="ja-JP" altLang="en-US" sz="2800" dirty="0">
                <a:latin typeface="+mn-ea"/>
                <a:cs typeface="メイリオ"/>
              </a:rPr>
              <a:t>使い方についての教育が必要</a:t>
            </a:r>
            <a:endParaRPr lang="en-US" altLang="ja-JP" sz="2800" dirty="0">
              <a:latin typeface="+mn-ea"/>
              <a:cs typeface="メイリオ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6673870" y="4768283"/>
            <a:ext cx="2031325" cy="419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2400" dirty="0">
                <a:latin typeface="+mn-ea"/>
                <a:cs typeface="メイリオ"/>
              </a:rPr>
              <a:t>徳田克己教授</a:t>
            </a:r>
            <a:endParaRPr lang="ja-JP" altLang="en-US" sz="2400" dirty="0">
              <a:latin typeface="+mn-ea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07207" y="5491721"/>
            <a:ext cx="8504995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dirty="0" smtClean="0">
                <a:solidFill>
                  <a:schemeClr val="bg1"/>
                </a:solidFill>
              </a:rPr>
              <a:t>「教育」</a:t>
            </a:r>
            <a:r>
              <a:rPr lang="ja-JP" altLang="en-US" sz="3200" dirty="0" smtClean="0">
                <a:solidFill>
                  <a:schemeClr val="bg1"/>
                </a:solidFill>
              </a:rPr>
              <a:t>として</a:t>
            </a:r>
            <a:r>
              <a:rPr lang="ja-JP" altLang="en-US" sz="3600" dirty="0" smtClean="0">
                <a:solidFill>
                  <a:schemeClr val="bg1"/>
                </a:solidFill>
              </a:rPr>
              <a:t>「コミュニケーション」</a:t>
            </a:r>
            <a:r>
              <a:rPr lang="ja-JP" altLang="en-US" sz="3200" dirty="0" smtClean="0">
                <a:solidFill>
                  <a:schemeClr val="bg1"/>
                </a:solidFill>
              </a:rPr>
              <a:t>を利用</a:t>
            </a:r>
            <a:endParaRPr lang="en-US" altLang="ja-JP" sz="3200" dirty="0" smtClean="0">
              <a:solidFill>
                <a:schemeClr val="bg1"/>
              </a:solidFill>
            </a:endParaRPr>
          </a:p>
        </p:txBody>
      </p:sp>
      <p:cxnSp>
        <p:nvCxnSpPr>
          <p:cNvPr id="14" name="直線コネクタ 13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294551" y="6393065"/>
            <a:ext cx="2245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　</a:t>
            </a:r>
            <a:r>
              <a:rPr kumimoji="1"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調査の背景と目的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5009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S__3145740.jpg"/>
          <p:cNvPicPr>
            <a:picLocks noChangeAspect="1"/>
          </p:cNvPicPr>
          <p:nvPr/>
        </p:nvPicPr>
        <p:blipFill>
          <a:blip r:embed="rId3">
            <a:lum bright="70000" contrast="-70000"/>
            <a:alphaModFix amt="9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8" y="971118"/>
            <a:ext cx="9144478" cy="5385232"/>
          </a:xfrm>
          <a:prstGeom prst="rect">
            <a:avLst/>
          </a:prstGeom>
        </p:spPr>
      </p:pic>
      <p:pic>
        <p:nvPicPr>
          <p:cNvPr id="4" name="図 3" descr="iphone-4-ico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5590">
            <a:off x="405046" y="183745"/>
            <a:ext cx="359997" cy="6473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055057" y="15834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latin typeface="+mn-ea"/>
              </a:rPr>
              <a:t>背景</a:t>
            </a:r>
            <a:r>
              <a:rPr lang="en-US" altLang="ja-JP" sz="3600" dirty="0" smtClean="0">
                <a:latin typeface="+mn-ea"/>
              </a:rPr>
              <a:t>④</a:t>
            </a:r>
          </a:p>
        </p:txBody>
      </p:sp>
      <p:cxnSp>
        <p:nvCxnSpPr>
          <p:cNvPr id="19" name="直線コネクタ 18"/>
          <p:cNvCxnSpPr/>
          <p:nvPr/>
        </p:nvCxnSpPr>
        <p:spPr>
          <a:xfrm>
            <a:off x="328616" y="971118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/>
          <p:cNvSpPr/>
          <p:nvPr/>
        </p:nvSpPr>
        <p:spPr>
          <a:xfrm>
            <a:off x="415489" y="1121535"/>
            <a:ext cx="827131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ja-JP" sz="4000" b="1" dirty="0" smtClean="0">
                <a:solidFill>
                  <a:srgbClr val="0000FF"/>
                </a:solidFill>
                <a:latin typeface="+mn-ea"/>
                <a:cs typeface="メイリオ"/>
              </a:rPr>
              <a:t>Seeing Eye People</a:t>
            </a:r>
          </a:p>
          <a:p>
            <a:pPr algn="ctr"/>
            <a:r>
              <a:rPr lang="ja-JP" altLang="en-US" sz="2800" dirty="0" smtClean="0">
                <a:latin typeface="+mn-ea"/>
                <a:cs typeface="メイリオ"/>
              </a:rPr>
              <a:t>海外で行われた</a:t>
            </a:r>
            <a:r>
              <a:rPr lang="ja-JP" altLang="en-US" sz="2800" dirty="0" smtClean="0">
                <a:solidFill>
                  <a:srgbClr val="FF0000"/>
                </a:solidFill>
                <a:latin typeface="+mn-ea"/>
                <a:cs typeface="メイリオ"/>
              </a:rPr>
              <a:t>歩きスマホ抑制パフォーマンス</a:t>
            </a:r>
            <a:endParaRPr lang="en-US" altLang="ja-JP" sz="2800" dirty="0">
              <a:solidFill>
                <a:srgbClr val="FF0000"/>
              </a:solidFill>
              <a:latin typeface="+mn-ea"/>
              <a:cs typeface="メイリオ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2480584" y="2966650"/>
            <a:ext cx="4072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ja-JP" altLang="en-US" sz="2800" dirty="0" smtClean="0">
                <a:solidFill>
                  <a:srgbClr val="000000"/>
                </a:solidFill>
                <a:latin typeface="+mn-ea"/>
                <a:cs typeface="メイリオ"/>
              </a:rPr>
              <a:t>効果検証はされていない</a:t>
            </a:r>
            <a:endParaRPr lang="en-US" altLang="ja-JP" sz="2800" dirty="0">
              <a:solidFill>
                <a:srgbClr val="000000"/>
              </a:solidFill>
              <a:latin typeface="+mn-ea"/>
              <a:cs typeface="メイリオ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07207" y="5248304"/>
            <a:ext cx="8504995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dirty="0" smtClean="0">
                <a:solidFill>
                  <a:schemeClr val="bg1"/>
                </a:solidFill>
              </a:rPr>
              <a:t>「パフォーマンス」</a:t>
            </a:r>
            <a:r>
              <a:rPr lang="ja-JP" altLang="en-US" sz="3200" dirty="0" smtClean="0">
                <a:solidFill>
                  <a:schemeClr val="bg1"/>
                </a:solidFill>
              </a:rPr>
              <a:t>を利用し、効果を測る</a:t>
            </a:r>
            <a:endParaRPr lang="en-US" altLang="ja-JP" sz="3200" dirty="0" smtClean="0">
              <a:solidFill>
                <a:schemeClr val="bg1"/>
              </a:solidFill>
            </a:endParaRPr>
          </a:p>
        </p:txBody>
      </p:sp>
      <p:cxnSp>
        <p:nvCxnSpPr>
          <p:cNvPr id="14" name="直線コネクタ 13"/>
          <p:cNvCxnSpPr/>
          <p:nvPr/>
        </p:nvCxnSpPr>
        <p:spPr>
          <a:xfrm>
            <a:off x="328616" y="6359412"/>
            <a:ext cx="85049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294551" y="6393065"/>
            <a:ext cx="2245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▶</a:t>
            </a:r>
            <a:r>
              <a:rPr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　</a:t>
            </a:r>
            <a:r>
              <a:rPr kumimoji="1" lang="ja-JP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調査の背景と目的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16894" y="3825786"/>
            <a:ext cx="9027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/>
              <a:t>過去の社会的ジレンマ班</a:t>
            </a:r>
            <a:endParaRPr kumimoji="1" lang="en-US" altLang="ja-JP" sz="2800" dirty="0" smtClean="0"/>
          </a:p>
          <a:p>
            <a:pPr algn="ctr"/>
            <a:r>
              <a:rPr kumimoji="1" lang="ja-JP" altLang="en-US" sz="2800" dirty="0" smtClean="0"/>
              <a:t>心理的方略として</a:t>
            </a:r>
            <a:r>
              <a:rPr kumimoji="1" lang="ja-JP" altLang="en-US" sz="2800" dirty="0" smtClean="0">
                <a:solidFill>
                  <a:schemeClr val="accent1"/>
                </a:solidFill>
              </a:rPr>
              <a:t>パフォーマンス的啓発</a:t>
            </a:r>
            <a:r>
              <a:rPr kumimoji="1" lang="ja-JP" altLang="en-US" sz="2800" dirty="0" smtClean="0"/>
              <a:t>を用いたことがない</a:t>
            </a:r>
            <a:endParaRPr kumimoji="1" lang="ja-JP" altLang="en-US" sz="280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180417" y="2381874"/>
            <a:ext cx="59503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 smtClean="0"/>
              <a:t>▼</a:t>
            </a:r>
            <a:endParaRPr kumimoji="1" lang="ja-JP" altLang="en-US" sz="3200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FA3B1-DA47-2C41-A06C-B8EBD76EFADA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7019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5" grpId="0" animBg="1"/>
      <p:bldP spid="2" grpId="0"/>
      <p:bldP spid="20" grpId="0"/>
    </p:bld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9251</TotalTime>
  <Words>3036</Words>
  <Application>Microsoft Macintosh PowerPoint</Application>
  <PresentationFormat>画面に合わせる (4:3)</PresentationFormat>
  <Paragraphs>845</Paragraphs>
  <Slides>60</Slides>
  <Notes>44</Notes>
  <HiddenSlides>0</HiddenSlides>
  <MMClips>1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60</vt:i4>
      </vt:variant>
    </vt:vector>
  </HeadingPairs>
  <TitlesOfParts>
    <vt:vector size="61" baseType="lpstr">
      <vt:lpstr>ホワイト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Ohno Ginga</dc:creator>
  <cp:lastModifiedBy>遠藤 茉弥</cp:lastModifiedBy>
  <cp:revision>223</cp:revision>
  <dcterms:created xsi:type="dcterms:W3CDTF">2014-06-03T06:51:02Z</dcterms:created>
  <dcterms:modified xsi:type="dcterms:W3CDTF">2014-06-27T04:13:36Z</dcterms:modified>
</cp:coreProperties>
</file>