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ags/tag10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1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57" r:id="rId1"/>
  </p:sldMasterIdLst>
  <p:notesMasterIdLst>
    <p:notesMasterId r:id="rId63"/>
  </p:notesMasterIdLst>
  <p:handoutMasterIdLst>
    <p:handoutMasterId r:id="rId64"/>
  </p:handoutMasterIdLst>
  <p:sldIdLst>
    <p:sldId id="341" r:id="rId2"/>
    <p:sldId id="342" r:id="rId3"/>
    <p:sldId id="348" r:id="rId4"/>
    <p:sldId id="429" r:id="rId5"/>
    <p:sldId id="489" r:id="rId6"/>
    <p:sldId id="349" r:id="rId7"/>
    <p:sldId id="350" r:id="rId8"/>
    <p:sldId id="351" r:id="rId9"/>
    <p:sldId id="466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70" r:id="rId23"/>
    <p:sldId id="444" r:id="rId24"/>
    <p:sldId id="445" r:id="rId25"/>
    <p:sldId id="446" r:id="rId26"/>
    <p:sldId id="447" r:id="rId27"/>
    <p:sldId id="392" r:id="rId28"/>
    <p:sldId id="393" r:id="rId29"/>
    <p:sldId id="448" r:id="rId30"/>
    <p:sldId id="493" r:id="rId31"/>
    <p:sldId id="395" r:id="rId32"/>
    <p:sldId id="384" r:id="rId33"/>
    <p:sldId id="385" r:id="rId34"/>
    <p:sldId id="387" r:id="rId35"/>
    <p:sldId id="388" r:id="rId36"/>
    <p:sldId id="389" r:id="rId37"/>
    <p:sldId id="390" r:id="rId38"/>
    <p:sldId id="471" r:id="rId39"/>
    <p:sldId id="433" r:id="rId40"/>
    <p:sldId id="440" r:id="rId41"/>
    <p:sldId id="434" r:id="rId42"/>
    <p:sldId id="435" r:id="rId43"/>
    <p:sldId id="436" r:id="rId44"/>
    <p:sldId id="450" r:id="rId45"/>
    <p:sldId id="451" r:id="rId46"/>
    <p:sldId id="452" r:id="rId47"/>
    <p:sldId id="453" r:id="rId48"/>
    <p:sldId id="454" r:id="rId49"/>
    <p:sldId id="472" r:id="rId50"/>
    <p:sldId id="474" r:id="rId51"/>
    <p:sldId id="404" r:id="rId52"/>
    <p:sldId id="403" r:id="rId53"/>
    <p:sldId id="412" r:id="rId54"/>
    <p:sldId id="411" r:id="rId55"/>
    <p:sldId id="458" r:id="rId56"/>
    <p:sldId id="459" r:id="rId57"/>
    <p:sldId id="460" r:id="rId58"/>
    <p:sldId id="473" r:id="rId59"/>
    <p:sldId id="492" r:id="rId60"/>
    <p:sldId id="491" r:id="rId61"/>
    <p:sldId id="391" r:id="rId62"/>
  </p:sldIdLst>
  <p:sldSz cx="9144000" cy="6858000" type="screen4x3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43"/>
    <a:srgbClr val="D1282E"/>
    <a:srgbClr val="A02025"/>
    <a:srgbClr val="E9D7E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34" autoAdjust="0"/>
    <p:restoredTop sz="87097" autoAdjust="0"/>
  </p:normalViewPr>
  <p:slideViewPr>
    <p:cSldViewPr snapToGrid="0" snapToObjects="1">
      <p:cViewPr varScale="1">
        <p:scale>
          <a:sx n="93" d="100"/>
          <a:sy n="93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14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ja-JP" sz="2800" b="0" i="0" u="none" strike="noStrike" baseline="0" dirty="0" smtClean="0">
                <a:effectLst/>
              </a:rPr>
              <a:t>筑波キャンパス</a:t>
            </a:r>
            <a:r>
              <a:rPr lang="ja-JP" altLang="en-US" sz="2800" b="0" i="0" u="none" strike="noStrike" baseline="0" dirty="0" smtClean="0">
                <a:effectLst/>
              </a:rPr>
              <a:t>内の</a:t>
            </a:r>
            <a:r>
              <a:rPr lang="ja-JP" altLang="en-US" dirty="0" smtClean="0"/>
              <a:t>樹種</a:t>
            </a:r>
            <a:r>
              <a:rPr lang="ja-JP" altLang="en-US" dirty="0"/>
              <a:t>別</a:t>
            </a:r>
            <a:r>
              <a:rPr lang="ja-JP" altLang="en-US" dirty="0" smtClean="0"/>
              <a:t>本数</a:t>
            </a:r>
            <a:r>
              <a:rPr lang="en-US" altLang="ja-JP" dirty="0" smtClean="0"/>
              <a:t>(</a:t>
            </a:r>
            <a:r>
              <a:rPr lang="ja-JP" altLang="en-US" dirty="0" smtClean="0"/>
              <a:t>樹種</a:t>
            </a:r>
            <a:r>
              <a:rPr lang="en-US" altLang="ja-JP" dirty="0" smtClean="0"/>
              <a:t>, %)</a:t>
            </a:r>
            <a:endParaRPr lang="ja-JP" altLang="en-US" dirty="0"/>
          </a:p>
        </c:rich>
      </c:tx>
      <c:layout>
        <c:manualLayout>
          <c:xMode val="edge"/>
          <c:yMode val="edge"/>
          <c:x val="0.13675312431352901"/>
          <c:y val="2.50072452988795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樹種別本数(筑波キャンパス)</c:v>
                </c:pt>
              </c:strCache>
            </c:strRef>
          </c:tx>
          <c:dPt>
            <c:idx val="0"/>
            <c:bubble3D val="0"/>
            <c:explosion val="24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0682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AF8A0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C9C4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6048144597726399E-2"/>
                  <c:y val="0.111395910876827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/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22463073468201E-2"/>
                  <c:y val="-1.81870874900941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895730759634002E-2"/>
                  <c:y val="-3.18274031076649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4764729205433496E-2"/>
                  <c:y val="-5.45612624702825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4764729205433607E-2"/>
                  <c:y val="-3.41007890439265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743316921541480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62005584358189E-2"/>
                  <c:y val="4.546771872523549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2204548458275501"/>
                  <c:y val="-4.77411046614973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1175156129470206E-2"/>
                  <c:y val="-0.1057124460361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/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9252982143824"/>
                      <c:h val="7.0486420457179705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0.12922463073468199"/>
                  <c:y val="-0.163683787410847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74331692154143E-3"/>
                  <c:y val="-6.820157808785329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シラカシ</c:v>
                </c:pt>
                <c:pt idx="1">
                  <c:v>アカマツ</c:v>
                </c:pt>
                <c:pt idx="2">
                  <c:v>ケヤキ</c:v>
                </c:pt>
                <c:pt idx="3">
                  <c:v>スギ</c:v>
                </c:pt>
                <c:pt idx="4">
                  <c:v>サクラ</c:v>
                </c:pt>
                <c:pt idx="5">
                  <c:v>トウカエデ</c:v>
                </c:pt>
                <c:pt idx="6">
                  <c:v>コナラ</c:v>
                </c:pt>
                <c:pt idx="7">
                  <c:v>カツラ</c:v>
                </c:pt>
                <c:pt idx="8">
                  <c:v>メタセコイア</c:v>
                </c:pt>
                <c:pt idx="9">
                  <c:v>イヌシデ</c:v>
                </c:pt>
                <c:pt idx="10">
                  <c:v>その他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23</c:v>
                </c:pt>
                <c:pt idx="1">
                  <c:v>7.9</c:v>
                </c:pt>
                <c:pt idx="2">
                  <c:v>5.7</c:v>
                </c:pt>
                <c:pt idx="3">
                  <c:v>5.6</c:v>
                </c:pt>
                <c:pt idx="4">
                  <c:v>4.9000000000000004</c:v>
                </c:pt>
                <c:pt idx="5">
                  <c:v>4.2</c:v>
                </c:pt>
                <c:pt idx="6">
                  <c:v>2.5</c:v>
                </c:pt>
                <c:pt idx="7">
                  <c:v>1.9</c:v>
                </c:pt>
                <c:pt idx="8">
                  <c:v>1.9</c:v>
                </c:pt>
                <c:pt idx="9">
                  <c:v>1.8</c:v>
                </c:pt>
                <c:pt idx="10">
                  <c:v>40.6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3995477127859"/>
          <c:y val="6.5625000000000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年間経費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869353112957477E-2"/>
                  <c:y val="-0.414574385847294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38050656501091"/>
                      <c:h val="0.3263361541145323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8726901228393582E-2"/>
                  <c:y val="0.36497889544866802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/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415"/>
                        <a:gd name="adj2" fmla="val -71465"/>
                      </a:avLst>
                    </a:prstGeom>
                  </c15:spPr>
                  <c15:layout>
                    <c:manualLayout>
                      <c:w val="0.30292811001904296"/>
                      <c:h val="0.3263361541145323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3216791493633"/>
                  <c:y val="0.165948131374976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67412821233601"/>
                      <c:h val="0.32633615411453237"/>
                    </c:manualLayout>
                  </c15:layout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芝刈り(6-7千万円)</c:v>
                </c:pt>
                <c:pt idx="1">
                  <c:v>倒木処理(2千万円)</c:v>
                </c:pt>
                <c:pt idx="2">
                  <c:v>その他(1千万円)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7000</c:v>
                </c:pt>
                <c:pt idx="1">
                  <c:v>2000</c:v>
                </c:pt>
                <c:pt idx="2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 smtClean="0"/>
              <a:t>景観の評価</a:t>
            </a:r>
            <a:endParaRPr lang="ja-JP" altLang="en-US" sz="2400" dirty="0"/>
          </a:p>
        </c:rich>
      </c:tx>
      <c:layout>
        <c:manualLayout>
          <c:xMode val="edge"/>
          <c:yMode val="edge"/>
          <c:x val="0.38197082008550598"/>
          <c:y val="1.12535630875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評価</c:v>
                </c:pt>
              </c:strCache>
            </c:strRef>
          </c:tx>
          <c:dPt>
            <c:idx val="0"/>
            <c:bubble3D val="0"/>
            <c:spPr>
              <a:solidFill>
                <a:srgbClr val="F68D3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7.8912304335931951E-2"/>
                  <c:y val="0.174689744776190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022529098169396"/>
                  <c:y val="-0.197096697284441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924433266742224"/>
                  <c:y val="5.0847672348552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288533378698068E-2"/>
                  <c:y val="9.45785189326505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87428763221477"/>
                  <c:y val="3.23580061589992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非常に良い</c:v>
                </c:pt>
                <c:pt idx="1">
                  <c:v>良い</c:v>
                </c:pt>
                <c:pt idx="2">
                  <c:v>悪い</c:v>
                </c:pt>
                <c:pt idx="3">
                  <c:v>非常に悪い</c:v>
                </c:pt>
                <c:pt idx="4">
                  <c:v>無効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0.11688311688311701</c:v>
                </c:pt>
                <c:pt idx="1">
                  <c:v>0.51948051948051899</c:v>
                </c:pt>
                <c:pt idx="2">
                  <c:v>0.25974025974025999</c:v>
                </c:pt>
                <c:pt idx="3">
                  <c:v>9.0909090909090898E-2</c:v>
                </c:pt>
                <c:pt idx="4">
                  <c:v>1.2987012987013E-2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29738605890302"/>
          <c:h val="0.879570626612046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はい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いいえ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4045960"/>
        <c:axId val="204046352"/>
      </c:barChart>
      <c:catAx>
        <c:axId val="204045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046352"/>
        <c:crosses val="autoZero"/>
        <c:auto val="1"/>
        <c:lblAlgn val="ctr"/>
        <c:lblOffset val="100"/>
        <c:noMultiLvlLbl val="0"/>
      </c:catAx>
      <c:valAx>
        <c:axId val="204046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404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割合(複数回答あり)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4.4718782520596648E-2"/>
                  <c:y val="0.13586272723801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772821878099183"/>
                  <c:y val="0.168754302045892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686035904267518"/>
                  <c:y val="-0.216662757781862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7336707746030258"/>
                  <c:y val="-6.5134747440589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2598365726947773E-2"/>
                  <c:y val="0.133741020927987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水やり</c:v>
                </c:pt>
                <c:pt idx="1">
                  <c:v>せん定</c:v>
                </c:pt>
                <c:pt idx="2">
                  <c:v>収穫</c:v>
                </c:pt>
                <c:pt idx="3">
                  <c:v>食べる</c:v>
                </c:pt>
                <c:pt idx="4">
                  <c:v>果実買う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0.133333333333333</c:v>
                </c:pt>
                <c:pt idx="1">
                  <c:v>0.33333333333333298</c:v>
                </c:pt>
                <c:pt idx="2">
                  <c:v>0.53333333333333299</c:v>
                </c:pt>
                <c:pt idx="3">
                  <c:v>0.73333333333333295</c:v>
                </c:pt>
                <c:pt idx="4">
                  <c:v>0.2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chemeClr val="accent3"/>
              </a:solidFill>
            </a:rPr>
            <a:t>筑波大学のみどりは変化に乏しい？</a:t>
          </a:r>
          <a:endParaRPr kumimoji="1" lang="ja-JP" altLang="en-US" dirty="0">
            <a:solidFill>
              <a:schemeClr val="accent3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00B050"/>
              </a:solidFill>
            </a:rPr>
            <a:t>＜現状把握＞</a:t>
          </a:r>
          <a:endParaRPr kumimoji="1" lang="ja-JP" altLang="en-US" dirty="0">
            <a:solidFill>
              <a:srgbClr val="00B050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00B050"/>
              </a:solidFill>
            </a:rPr>
            <a:t>＜提案にむけて＞</a:t>
          </a:r>
          <a:endParaRPr kumimoji="1" lang="ja-JP" altLang="en-US" dirty="0">
            <a:solidFill>
              <a:srgbClr val="00B050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/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/>
      <dgm:t>
        <a:bodyPr/>
        <a:lstStyle/>
        <a:p>
          <a:r>
            <a:rPr kumimoji="1" lang="ja-JP" altLang="en-US" dirty="0" smtClean="0">
              <a:solidFill>
                <a:schemeClr val="accent5"/>
              </a:solidFill>
            </a:rPr>
            <a:t>「果樹ある生活」</a:t>
          </a:r>
          <a:r>
            <a:rPr kumimoji="1" lang="ja-JP" altLang="en-US" dirty="0" smtClean="0"/>
            <a:t>の実現</a:t>
          </a:r>
          <a:endParaRPr kumimoji="1" lang="ja-JP" altLang="en-US" dirty="0"/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/>
      <dgm:t>
        <a:bodyPr/>
        <a:lstStyle/>
        <a:p>
          <a:r>
            <a:rPr kumimoji="1" lang="ja-JP" altLang="en-US" dirty="0" smtClean="0"/>
            <a:t>→楽しいみどりにしたい！</a:t>
          </a:r>
          <a:endParaRPr kumimoji="1" lang="ja-JP" altLang="en-US" dirty="0"/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/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314EF5B8-D81C-44C5-BDC7-609040EDE349}" type="presOf" srcId="{F8076BDC-AB40-47BF-82BF-BFA8981A6F52}" destId="{917D57DE-DDF1-419B-91DC-04F049413185}" srcOrd="0" destOrd="0" presId="urn:microsoft.com/office/officeart/2005/8/layout/chevron2"/>
    <dgm:cxn modelId="{11778DF6-21BD-4DE0-9B7F-F0D86D1A0395}" type="presOf" srcId="{572D2962-D5DE-4107-A304-AA652E964E4D}" destId="{17006823-E92F-44EE-9B22-BA1BFF6E1566}" srcOrd="0" destOrd="1" presId="urn:microsoft.com/office/officeart/2005/8/layout/chevron2"/>
    <dgm:cxn modelId="{153F03E4-8E98-4EFA-8930-52FC031CF8AB}" type="presOf" srcId="{BBE3ECBD-5D31-46B6-B8B7-21B85D6A4609}" destId="{E0F0C377-1215-4E08-B34F-55E02A18AC25}" srcOrd="0" destOrd="1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79F48E1D-CD37-4379-B4CA-A6F89AD52C7F}" type="presOf" srcId="{89356075-75D5-4798-B272-E09B79E0D285}" destId="{4D0F1C10-E531-4D95-B1DC-620F19B83F5A}" srcOrd="0" destOrd="0" presId="urn:microsoft.com/office/officeart/2005/8/layout/chevron2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E7C2D1B1-2E02-457A-9CDC-38B550A03ACF}" type="presOf" srcId="{80125336-A032-445A-8052-B57BCBEC05A2}" destId="{17006823-E92F-44EE-9B22-BA1BFF6E1566}" srcOrd="0" destOrd="0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07FC1439-A941-477E-8664-72811B65D4A6}" type="presOf" srcId="{65E0797B-5259-4D6E-BB12-3F55B170C03B}" destId="{1BA737AD-9631-4171-A6C0-E797692D7073}" srcOrd="0" destOrd="1" presId="urn:microsoft.com/office/officeart/2005/8/layout/chevron2"/>
    <dgm:cxn modelId="{0A1B4F1A-4C7F-4917-93BD-AF2AB666FF6D}" type="presOf" srcId="{C38BAADF-C973-461D-83E0-ADE0C74623FA}" destId="{659EA658-29FF-49CB-8DDD-BB096DAC217A}" srcOrd="0" destOrd="0" presId="urn:microsoft.com/office/officeart/2005/8/layout/chevron2"/>
    <dgm:cxn modelId="{9B7CB712-A919-442E-9384-9CEC7751819E}" type="presOf" srcId="{40454AB1-1C95-4561-B09D-D09DEBD3A5A3}" destId="{07F9AC1C-78AB-408C-B7C1-062C93A25E1E}" srcOrd="0" destOrd="0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DA5DDA20-8450-46B2-9349-A2A19DEBFC5D}" type="presOf" srcId="{4F36D928-1EB9-4151-A802-14C8AE60D84C}" destId="{9A88BD69-7997-477B-8A97-51887DFD314E}" srcOrd="0" destOrd="0" presId="urn:microsoft.com/office/officeart/2005/8/layout/chevron2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43F42817-D705-4C46-A8F9-4875741EC361}" type="presOf" srcId="{8E51E60C-4AE3-4145-A837-9E133FB20A57}" destId="{BC824BB9-E6B2-4974-8738-41AE63259BE5}" srcOrd="0" destOrd="0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F6689E92-9C1D-48A2-BCC7-4EC6E7C56B3D}" type="presOf" srcId="{6430FA7A-D364-47F8-A0B4-0000F095A9F6}" destId="{E0F0C377-1215-4E08-B34F-55E02A18AC25}" srcOrd="0" destOrd="0" presId="urn:microsoft.com/office/officeart/2005/8/layout/chevron2"/>
    <dgm:cxn modelId="{E8F02C50-90AB-4AE3-BBF8-121BC1D5BDB6}" type="presOf" srcId="{503CACC9-8849-4871-91CA-D1C15D789F97}" destId="{1BA737AD-9631-4171-A6C0-E797692D7073}" srcOrd="0" destOrd="0" presId="urn:microsoft.com/office/officeart/2005/8/layout/chevron2"/>
    <dgm:cxn modelId="{8D7C386B-4756-4113-B55A-7BD921F65AB2}" type="presParOf" srcId="{9A88BD69-7997-477B-8A97-51887DFD314E}" destId="{418AC80E-2B28-49CA-BD5C-9D1A22C8B76F}" srcOrd="0" destOrd="0" presId="urn:microsoft.com/office/officeart/2005/8/layout/chevron2"/>
    <dgm:cxn modelId="{6089BA23-0E8C-4335-82B0-AF60D663DDFC}" type="presParOf" srcId="{418AC80E-2B28-49CA-BD5C-9D1A22C8B76F}" destId="{917D57DE-DDF1-419B-91DC-04F049413185}" srcOrd="0" destOrd="0" presId="urn:microsoft.com/office/officeart/2005/8/layout/chevron2"/>
    <dgm:cxn modelId="{7101AF19-8BF2-4F09-B220-275D41516F80}" type="presParOf" srcId="{418AC80E-2B28-49CA-BD5C-9D1A22C8B76F}" destId="{E0F0C377-1215-4E08-B34F-55E02A18AC25}" srcOrd="1" destOrd="0" presId="urn:microsoft.com/office/officeart/2005/8/layout/chevron2"/>
    <dgm:cxn modelId="{F620EE85-9596-4B47-B877-B9F2BB11D193}" type="presParOf" srcId="{9A88BD69-7997-477B-8A97-51887DFD314E}" destId="{7A01DBF5-E4F3-469A-9A3B-1D5CEB93BE97}" srcOrd="1" destOrd="0" presId="urn:microsoft.com/office/officeart/2005/8/layout/chevron2"/>
    <dgm:cxn modelId="{AF80153C-92E1-4D05-99D7-9EC7DAFC0D2F}" type="presParOf" srcId="{9A88BD69-7997-477B-8A97-51887DFD314E}" destId="{08DEF1A9-7A1E-49D5-A6DC-8A32DB77133D}" srcOrd="2" destOrd="0" presId="urn:microsoft.com/office/officeart/2005/8/layout/chevron2"/>
    <dgm:cxn modelId="{D4512970-2E28-4F2C-9AA2-2998C57E426B}" type="presParOf" srcId="{08DEF1A9-7A1E-49D5-A6DC-8A32DB77133D}" destId="{07F9AC1C-78AB-408C-B7C1-062C93A25E1E}" srcOrd="0" destOrd="0" presId="urn:microsoft.com/office/officeart/2005/8/layout/chevron2"/>
    <dgm:cxn modelId="{085B42D4-5DC1-4073-BA86-204B1752EF6F}" type="presParOf" srcId="{08DEF1A9-7A1E-49D5-A6DC-8A32DB77133D}" destId="{17006823-E92F-44EE-9B22-BA1BFF6E1566}" srcOrd="1" destOrd="0" presId="urn:microsoft.com/office/officeart/2005/8/layout/chevron2"/>
    <dgm:cxn modelId="{227BC747-179F-4189-A277-8F47B051E43F}" type="presParOf" srcId="{9A88BD69-7997-477B-8A97-51887DFD314E}" destId="{51507F5F-5CAF-49FA-A123-F5883CC1F1E1}" srcOrd="3" destOrd="0" presId="urn:microsoft.com/office/officeart/2005/8/layout/chevron2"/>
    <dgm:cxn modelId="{7DEE97F8-BAB6-4C7E-8378-57EBB8036B09}" type="presParOf" srcId="{9A88BD69-7997-477B-8A97-51887DFD314E}" destId="{65D2E79B-A770-41C8-B86D-65762F1E87DF}" srcOrd="4" destOrd="0" presId="urn:microsoft.com/office/officeart/2005/8/layout/chevron2"/>
    <dgm:cxn modelId="{158AE461-14C6-4737-8846-B3D8116CD617}" type="presParOf" srcId="{65D2E79B-A770-41C8-B86D-65762F1E87DF}" destId="{4D0F1C10-E531-4D95-B1DC-620F19B83F5A}" srcOrd="0" destOrd="0" presId="urn:microsoft.com/office/officeart/2005/8/layout/chevron2"/>
    <dgm:cxn modelId="{06CA3430-C465-4631-B6DB-F109E17A2988}" type="presParOf" srcId="{65D2E79B-A770-41C8-B86D-65762F1E87DF}" destId="{1BA737AD-9631-4171-A6C0-E797692D7073}" srcOrd="1" destOrd="0" presId="urn:microsoft.com/office/officeart/2005/8/layout/chevron2"/>
    <dgm:cxn modelId="{6B688EF2-68AB-43DF-87C7-311B9F4717B8}" type="presParOf" srcId="{9A88BD69-7997-477B-8A97-51887DFD314E}" destId="{92C07DA9-5CED-43AA-9943-21459C45ED93}" srcOrd="5" destOrd="0" presId="urn:microsoft.com/office/officeart/2005/8/layout/chevron2"/>
    <dgm:cxn modelId="{FAB73085-CC07-4378-952A-287C2885B48C}" type="presParOf" srcId="{9A88BD69-7997-477B-8A97-51887DFD314E}" destId="{191E5220-4902-4578-96FB-C1D6986450B8}" srcOrd="6" destOrd="0" presId="urn:microsoft.com/office/officeart/2005/8/layout/chevron2"/>
    <dgm:cxn modelId="{80FFFEBB-39A7-408E-AF60-233899BDB637}" type="presParOf" srcId="{191E5220-4902-4578-96FB-C1D6986450B8}" destId="{659EA658-29FF-49CB-8DDD-BB096DAC217A}" srcOrd="0" destOrd="0" presId="urn:microsoft.com/office/officeart/2005/8/layout/chevron2"/>
    <dgm:cxn modelId="{0E3DAD73-5B89-4A01-92CB-A3484FB73B6D}" type="presParOf" srcId="{191E5220-4902-4578-96FB-C1D6986450B8}" destId="{BC824BB9-E6B2-4974-8738-41AE63259BE5}" srcOrd="1" destOrd="0" presId="urn:microsoft.com/office/officeart/2005/8/layout/chevron2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筑波大学のみどりは変化に乏しい？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＜現状把握＞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00B050"/>
              </a:solidFill>
            </a:rPr>
            <a:t>＜提案にむけて＞</a:t>
          </a:r>
          <a:endParaRPr kumimoji="1" lang="ja-JP" altLang="en-US" dirty="0">
            <a:solidFill>
              <a:srgbClr val="00B050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/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「果樹ある生活」の実現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→楽しいみどりにしたい！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B93DE568-34A2-42DB-B5C4-5CEAFD662852}" type="presOf" srcId="{572D2962-D5DE-4107-A304-AA652E964E4D}" destId="{17006823-E92F-44EE-9B22-BA1BFF6E1566}" srcOrd="0" destOrd="1" presId="urn:microsoft.com/office/officeart/2005/8/layout/chevron2"/>
    <dgm:cxn modelId="{51AD58B2-DCEA-44F2-8BD6-3A70DC19624B}" type="presOf" srcId="{503CACC9-8849-4871-91CA-D1C15D789F97}" destId="{1BA737AD-9631-4171-A6C0-E797692D7073}" srcOrd="0" destOrd="0" presId="urn:microsoft.com/office/officeart/2005/8/layout/chevron2"/>
    <dgm:cxn modelId="{DF731652-7465-48FF-8058-CE681539D383}" type="presOf" srcId="{40454AB1-1C95-4561-B09D-D09DEBD3A5A3}" destId="{07F9AC1C-78AB-408C-B7C1-062C93A25E1E}" srcOrd="0" destOrd="0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67346561-D7B5-4434-B099-84FBB262C6D4}" type="presOf" srcId="{F8076BDC-AB40-47BF-82BF-BFA8981A6F52}" destId="{917D57DE-DDF1-419B-91DC-04F049413185}" srcOrd="0" destOrd="0" presId="urn:microsoft.com/office/officeart/2005/8/layout/chevron2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48C62A88-BF53-4D47-B494-F0556B547FC9}" type="presOf" srcId="{8E51E60C-4AE3-4145-A837-9E133FB20A57}" destId="{BC824BB9-E6B2-4974-8738-41AE63259BE5}" srcOrd="0" destOrd="0" presId="urn:microsoft.com/office/officeart/2005/8/layout/chevron2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BD52DBD8-C35B-4EA0-87E1-B8244645C245}" type="presOf" srcId="{6430FA7A-D364-47F8-A0B4-0000F095A9F6}" destId="{E0F0C377-1215-4E08-B34F-55E02A18AC25}" srcOrd="0" destOrd="0" presId="urn:microsoft.com/office/officeart/2005/8/layout/chevron2"/>
    <dgm:cxn modelId="{99D1D993-426E-4F47-A176-AF3E30236741}" type="presOf" srcId="{4F36D928-1EB9-4151-A802-14C8AE60D84C}" destId="{9A88BD69-7997-477B-8A97-51887DFD314E}" srcOrd="0" destOrd="0" presId="urn:microsoft.com/office/officeart/2005/8/layout/chevron2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691E3E82-1990-4D5F-824E-8AB1C1327642}" type="presOf" srcId="{80125336-A032-445A-8052-B57BCBEC05A2}" destId="{17006823-E92F-44EE-9B22-BA1BFF6E1566}" srcOrd="0" destOrd="0" presId="urn:microsoft.com/office/officeart/2005/8/layout/chevron2"/>
    <dgm:cxn modelId="{F198EDDC-0153-4D6E-8154-41BDB530CC8E}" type="presOf" srcId="{BBE3ECBD-5D31-46B6-B8B7-21B85D6A4609}" destId="{E0F0C377-1215-4E08-B34F-55E02A18AC25}" srcOrd="0" destOrd="1" presId="urn:microsoft.com/office/officeart/2005/8/layout/chevron2"/>
    <dgm:cxn modelId="{A47EDC96-ABBD-41B8-AEA5-57CEB3FAA642}" type="presOf" srcId="{65E0797B-5259-4D6E-BB12-3F55B170C03B}" destId="{1BA737AD-9631-4171-A6C0-E797692D7073}" srcOrd="0" destOrd="1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7E862B1E-8592-44C0-9442-47E7E3869080}" type="presOf" srcId="{89356075-75D5-4798-B272-E09B79E0D285}" destId="{4D0F1C10-E531-4D95-B1DC-620F19B83F5A}" srcOrd="0" destOrd="0" presId="urn:microsoft.com/office/officeart/2005/8/layout/chevron2"/>
    <dgm:cxn modelId="{EEE43435-CE58-4685-AB84-645C3547AE7A}" type="presOf" srcId="{C38BAADF-C973-461D-83E0-ADE0C74623FA}" destId="{659EA658-29FF-49CB-8DDD-BB096DAC217A}" srcOrd="0" destOrd="0" presId="urn:microsoft.com/office/officeart/2005/8/layout/chevron2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069E6DAA-9BD7-4EAF-947D-119A257C15F4}" type="presParOf" srcId="{9A88BD69-7997-477B-8A97-51887DFD314E}" destId="{418AC80E-2B28-49CA-BD5C-9D1A22C8B76F}" srcOrd="0" destOrd="0" presId="urn:microsoft.com/office/officeart/2005/8/layout/chevron2"/>
    <dgm:cxn modelId="{57592B51-B000-4777-95D6-021D5FE2C6DB}" type="presParOf" srcId="{418AC80E-2B28-49CA-BD5C-9D1A22C8B76F}" destId="{917D57DE-DDF1-419B-91DC-04F049413185}" srcOrd="0" destOrd="0" presId="urn:microsoft.com/office/officeart/2005/8/layout/chevron2"/>
    <dgm:cxn modelId="{97F0D5F2-406A-4CF3-9888-FDBE733B5E2E}" type="presParOf" srcId="{418AC80E-2B28-49CA-BD5C-9D1A22C8B76F}" destId="{E0F0C377-1215-4E08-B34F-55E02A18AC25}" srcOrd="1" destOrd="0" presId="urn:microsoft.com/office/officeart/2005/8/layout/chevron2"/>
    <dgm:cxn modelId="{3D6BCDAE-8643-47DD-A994-5C412A80D60E}" type="presParOf" srcId="{9A88BD69-7997-477B-8A97-51887DFD314E}" destId="{7A01DBF5-E4F3-469A-9A3B-1D5CEB93BE97}" srcOrd="1" destOrd="0" presId="urn:microsoft.com/office/officeart/2005/8/layout/chevron2"/>
    <dgm:cxn modelId="{B5CDD5AF-C80B-426C-B57E-7C2950E8EBD1}" type="presParOf" srcId="{9A88BD69-7997-477B-8A97-51887DFD314E}" destId="{08DEF1A9-7A1E-49D5-A6DC-8A32DB77133D}" srcOrd="2" destOrd="0" presId="urn:microsoft.com/office/officeart/2005/8/layout/chevron2"/>
    <dgm:cxn modelId="{6FD61AF4-ADE7-4F0A-860D-85F050A9F9CD}" type="presParOf" srcId="{08DEF1A9-7A1E-49D5-A6DC-8A32DB77133D}" destId="{07F9AC1C-78AB-408C-B7C1-062C93A25E1E}" srcOrd="0" destOrd="0" presId="urn:microsoft.com/office/officeart/2005/8/layout/chevron2"/>
    <dgm:cxn modelId="{486F7283-506C-451F-9994-BBE1A3FD38B3}" type="presParOf" srcId="{08DEF1A9-7A1E-49D5-A6DC-8A32DB77133D}" destId="{17006823-E92F-44EE-9B22-BA1BFF6E1566}" srcOrd="1" destOrd="0" presId="urn:microsoft.com/office/officeart/2005/8/layout/chevron2"/>
    <dgm:cxn modelId="{50D522B9-C3C9-4544-A80D-8659E7D34E7B}" type="presParOf" srcId="{9A88BD69-7997-477B-8A97-51887DFD314E}" destId="{51507F5F-5CAF-49FA-A123-F5883CC1F1E1}" srcOrd="3" destOrd="0" presId="urn:microsoft.com/office/officeart/2005/8/layout/chevron2"/>
    <dgm:cxn modelId="{77D85219-2EBA-49A3-8B33-4F9B75DF21BB}" type="presParOf" srcId="{9A88BD69-7997-477B-8A97-51887DFD314E}" destId="{65D2E79B-A770-41C8-B86D-65762F1E87DF}" srcOrd="4" destOrd="0" presId="urn:microsoft.com/office/officeart/2005/8/layout/chevron2"/>
    <dgm:cxn modelId="{D9721939-1C3D-47A7-A558-740414A9EC88}" type="presParOf" srcId="{65D2E79B-A770-41C8-B86D-65762F1E87DF}" destId="{4D0F1C10-E531-4D95-B1DC-620F19B83F5A}" srcOrd="0" destOrd="0" presId="urn:microsoft.com/office/officeart/2005/8/layout/chevron2"/>
    <dgm:cxn modelId="{B5496406-7D8A-4001-AE9B-72C07B85EE8E}" type="presParOf" srcId="{65D2E79B-A770-41C8-B86D-65762F1E87DF}" destId="{1BA737AD-9631-4171-A6C0-E797692D7073}" srcOrd="1" destOrd="0" presId="urn:microsoft.com/office/officeart/2005/8/layout/chevron2"/>
    <dgm:cxn modelId="{10E5FA37-B54D-4518-A8D6-E0C6BB49226E}" type="presParOf" srcId="{9A88BD69-7997-477B-8A97-51887DFD314E}" destId="{92C07DA9-5CED-43AA-9943-21459C45ED93}" srcOrd="5" destOrd="0" presId="urn:microsoft.com/office/officeart/2005/8/layout/chevron2"/>
    <dgm:cxn modelId="{93632589-3DF2-4D85-B174-977E96678518}" type="presParOf" srcId="{9A88BD69-7997-477B-8A97-51887DFD314E}" destId="{191E5220-4902-4578-96FB-C1D6986450B8}" srcOrd="6" destOrd="0" presId="urn:microsoft.com/office/officeart/2005/8/layout/chevron2"/>
    <dgm:cxn modelId="{BD041C3B-180B-481C-87AC-2DA9BA7C6867}" type="presParOf" srcId="{191E5220-4902-4578-96FB-C1D6986450B8}" destId="{659EA658-29FF-49CB-8DDD-BB096DAC217A}" srcOrd="0" destOrd="0" presId="urn:microsoft.com/office/officeart/2005/8/layout/chevron2"/>
    <dgm:cxn modelId="{B72E9C69-3DB9-4781-BBC5-99D9DDAA13D3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51479F-8217-448C-A723-B5F8733A830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kumimoji="1" lang="ja-JP" altLang="en-US"/>
        </a:p>
      </dgm:t>
    </dgm:pt>
    <dgm:pt modelId="{09D66179-4CD2-45C0-AD30-9D19CD71C9CE}">
      <dgm:prSet phldrT="[テキスト]" custT="1"/>
      <dgm:spPr/>
      <dgm:t>
        <a:bodyPr/>
        <a:lstStyle/>
        <a:p>
          <a:r>
            <a:rPr kumimoji="1" lang="ja-JP" altLang="en-US" sz="2800" dirty="0" smtClean="0"/>
            <a:t>害虫</a:t>
          </a:r>
          <a:endParaRPr kumimoji="1" lang="ja-JP" altLang="en-US" sz="2800" dirty="0"/>
        </a:p>
      </dgm:t>
    </dgm:pt>
    <dgm:pt modelId="{AB8E2843-C193-4A09-8DD0-FE60401A3F32}" type="parTrans" cxnId="{8512636B-2A07-4D29-AE7F-9FF3C72EEF89}">
      <dgm:prSet/>
      <dgm:spPr/>
      <dgm:t>
        <a:bodyPr/>
        <a:lstStyle/>
        <a:p>
          <a:endParaRPr kumimoji="1" lang="ja-JP" altLang="en-US"/>
        </a:p>
      </dgm:t>
    </dgm:pt>
    <dgm:pt modelId="{549B1E04-653C-42BB-9736-6D8752E868E0}" type="sibTrans" cxnId="{8512636B-2A07-4D29-AE7F-9FF3C72EEF89}">
      <dgm:prSet/>
      <dgm:spPr/>
      <dgm:t>
        <a:bodyPr/>
        <a:lstStyle/>
        <a:p>
          <a:endParaRPr kumimoji="1" lang="ja-JP" altLang="en-US"/>
        </a:p>
      </dgm:t>
    </dgm:pt>
    <dgm:pt modelId="{F32F6C3E-66C7-429D-B317-1D810352398A}">
      <dgm:prSet phldrT="[テキスト]" custT="1"/>
      <dgm:spPr/>
      <dgm:t>
        <a:bodyPr/>
        <a:lstStyle/>
        <a:p>
          <a:r>
            <a:rPr kumimoji="1" lang="ja-JP" altLang="en-US" sz="2800" dirty="0" smtClean="0"/>
            <a:t>食害虫</a:t>
          </a:r>
          <a:endParaRPr kumimoji="1" lang="ja-JP" altLang="en-US" sz="2800" dirty="0"/>
        </a:p>
      </dgm:t>
    </dgm:pt>
    <dgm:pt modelId="{C9BF391A-1B45-40E0-B474-FA79DD65B979}" type="parTrans" cxnId="{A84A67A3-BEFA-496C-BE30-B9BB105A76C9}">
      <dgm:prSet/>
      <dgm:spPr/>
      <dgm:t>
        <a:bodyPr/>
        <a:lstStyle/>
        <a:p>
          <a:endParaRPr kumimoji="1" lang="ja-JP" altLang="en-US"/>
        </a:p>
      </dgm:t>
    </dgm:pt>
    <dgm:pt modelId="{6ECAE020-D8B9-4B32-878F-49F0DD80A7B1}" type="sibTrans" cxnId="{A84A67A3-BEFA-496C-BE30-B9BB105A76C9}">
      <dgm:prSet/>
      <dgm:spPr/>
      <dgm:t>
        <a:bodyPr/>
        <a:lstStyle/>
        <a:p>
          <a:endParaRPr kumimoji="1" lang="ja-JP" altLang="en-US"/>
        </a:p>
      </dgm:t>
    </dgm:pt>
    <dgm:pt modelId="{3E2D9166-081D-4265-90E7-85D17158F2F8}">
      <dgm:prSet phldrT="[テキスト]" custT="1"/>
      <dgm:spPr/>
      <dgm:t>
        <a:bodyPr/>
        <a:lstStyle/>
        <a:p>
          <a:r>
            <a:rPr kumimoji="1" lang="ja-JP" altLang="en-US" sz="2800" dirty="0" smtClean="0"/>
            <a:t>吸汁害虫</a:t>
          </a:r>
          <a:endParaRPr kumimoji="1" lang="ja-JP" altLang="en-US" sz="2800" dirty="0"/>
        </a:p>
      </dgm:t>
    </dgm:pt>
    <dgm:pt modelId="{55B346F0-C096-4C8D-A941-499F9E56FA44}" type="parTrans" cxnId="{645868B6-29FE-46D3-ACF9-9E7C909BF568}">
      <dgm:prSet/>
      <dgm:spPr/>
      <dgm:t>
        <a:bodyPr/>
        <a:lstStyle/>
        <a:p>
          <a:endParaRPr kumimoji="1" lang="ja-JP" altLang="en-US"/>
        </a:p>
      </dgm:t>
    </dgm:pt>
    <dgm:pt modelId="{D1095990-7670-43FA-B45B-B3A61F3EA819}" type="sibTrans" cxnId="{645868B6-29FE-46D3-ACF9-9E7C909BF568}">
      <dgm:prSet/>
      <dgm:spPr/>
      <dgm:t>
        <a:bodyPr/>
        <a:lstStyle/>
        <a:p>
          <a:endParaRPr kumimoji="1" lang="ja-JP" altLang="en-US"/>
        </a:p>
      </dgm:t>
    </dgm:pt>
    <dgm:pt modelId="{53EE371C-44C2-4CD7-BDC6-BA5A3492E1A3}" type="pres">
      <dgm:prSet presAssocID="{F151479F-8217-448C-A723-B5F8733A83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B5D3D91-4380-4DCB-8A0D-0553F62CB7C2}" type="pres">
      <dgm:prSet presAssocID="{09D66179-4CD2-45C0-AD30-9D19CD71C9CE}" presName="root1" presStyleCnt="0"/>
      <dgm:spPr/>
    </dgm:pt>
    <dgm:pt modelId="{E739787E-7BED-4566-A55F-2104088106C6}" type="pres">
      <dgm:prSet presAssocID="{09D66179-4CD2-45C0-AD30-9D19CD71C9CE}" presName="LevelOneTextNode" presStyleLbl="node0" presStyleIdx="0" presStyleCnt="1" custScaleX="27801" custScaleY="21309" custLinFactNeighborX="240" custLinFactNeighborY="-3003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EB77659-D992-4130-9F34-2C463678C9CF}" type="pres">
      <dgm:prSet presAssocID="{09D66179-4CD2-45C0-AD30-9D19CD71C9CE}" presName="level2hierChild" presStyleCnt="0"/>
      <dgm:spPr/>
    </dgm:pt>
    <dgm:pt modelId="{571C75EF-ED19-4206-BCB3-E681501730D5}" type="pres">
      <dgm:prSet presAssocID="{C9BF391A-1B45-40E0-B474-FA79DD65B979}" presName="conn2-1" presStyleLbl="parChTrans1D2" presStyleIdx="0" presStyleCnt="2"/>
      <dgm:spPr/>
      <dgm:t>
        <a:bodyPr/>
        <a:lstStyle/>
        <a:p>
          <a:endParaRPr kumimoji="1" lang="ja-JP" altLang="en-US"/>
        </a:p>
      </dgm:t>
    </dgm:pt>
    <dgm:pt modelId="{DB401857-DA60-4507-A9E0-14F28DEB5D56}" type="pres">
      <dgm:prSet presAssocID="{C9BF391A-1B45-40E0-B474-FA79DD65B979}" presName="connTx" presStyleLbl="parChTrans1D2" presStyleIdx="0" presStyleCnt="2"/>
      <dgm:spPr/>
      <dgm:t>
        <a:bodyPr/>
        <a:lstStyle/>
        <a:p>
          <a:endParaRPr kumimoji="1" lang="ja-JP" altLang="en-US"/>
        </a:p>
      </dgm:t>
    </dgm:pt>
    <dgm:pt modelId="{03746A02-7421-4CAA-B008-C0141CB0122A}" type="pres">
      <dgm:prSet presAssocID="{F32F6C3E-66C7-429D-B317-1D810352398A}" presName="root2" presStyleCnt="0"/>
      <dgm:spPr/>
    </dgm:pt>
    <dgm:pt modelId="{19304723-FA86-49E6-91FD-25016D23C23A}" type="pres">
      <dgm:prSet presAssocID="{F32F6C3E-66C7-429D-B317-1D810352398A}" presName="LevelTwoTextNode" presStyleLbl="node2" presStyleIdx="0" presStyleCnt="2" custScaleX="27934" custScaleY="35205" custLinFactNeighborX="-30113" custLinFactNeighborY="-5174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64EF81E-926F-4D55-B4DE-008E125B27E0}" type="pres">
      <dgm:prSet presAssocID="{F32F6C3E-66C7-429D-B317-1D810352398A}" presName="level3hierChild" presStyleCnt="0"/>
      <dgm:spPr/>
    </dgm:pt>
    <dgm:pt modelId="{7A2DED3B-42F3-4FC0-B9C0-7C9FDDA2DD6D}" type="pres">
      <dgm:prSet presAssocID="{55B346F0-C096-4C8D-A941-499F9E56FA44}" presName="conn2-1" presStyleLbl="parChTrans1D2" presStyleIdx="1" presStyleCnt="2"/>
      <dgm:spPr/>
      <dgm:t>
        <a:bodyPr/>
        <a:lstStyle/>
        <a:p>
          <a:endParaRPr kumimoji="1" lang="ja-JP" altLang="en-US"/>
        </a:p>
      </dgm:t>
    </dgm:pt>
    <dgm:pt modelId="{E611AF1B-24F2-4076-B649-009590A29326}" type="pres">
      <dgm:prSet presAssocID="{55B346F0-C096-4C8D-A941-499F9E56FA44}" presName="connTx" presStyleLbl="parChTrans1D2" presStyleIdx="1" presStyleCnt="2"/>
      <dgm:spPr/>
      <dgm:t>
        <a:bodyPr/>
        <a:lstStyle/>
        <a:p>
          <a:endParaRPr kumimoji="1" lang="ja-JP" altLang="en-US"/>
        </a:p>
      </dgm:t>
    </dgm:pt>
    <dgm:pt modelId="{2D89D122-ECB6-4F4E-97B1-0DEC5B97F840}" type="pres">
      <dgm:prSet presAssocID="{3E2D9166-081D-4265-90E7-85D17158F2F8}" presName="root2" presStyleCnt="0"/>
      <dgm:spPr/>
    </dgm:pt>
    <dgm:pt modelId="{69D628F2-AE63-4FCA-91D5-F11A856B14C1}" type="pres">
      <dgm:prSet presAssocID="{3E2D9166-081D-4265-90E7-85D17158F2F8}" presName="LevelTwoTextNode" presStyleLbl="node2" presStyleIdx="1" presStyleCnt="2" custScaleX="40196" custScaleY="33331" custLinFactNeighborX="-28955" custLinFactNeighborY="-138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3B86A5E-EFBD-47F9-AE41-9A3E2C09CEA1}" type="pres">
      <dgm:prSet presAssocID="{3E2D9166-081D-4265-90E7-85D17158F2F8}" presName="level3hierChild" presStyleCnt="0"/>
      <dgm:spPr/>
    </dgm:pt>
  </dgm:ptLst>
  <dgm:cxnLst>
    <dgm:cxn modelId="{223178B2-6E2B-4605-850F-083E8CCDE12A}" type="presOf" srcId="{C9BF391A-1B45-40E0-B474-FA79DD65B979}" destId="{DB401857-DA60-4507-A9E0-14F28DEB5D56}" srcOrd="1" destOrd="0" presId="urn:microsoft.com/office/officeart/2005/8/layout/hierarchy2"/>
    <dgm:cxn modelId="{C40ABA17-E4F5-47E0-996C-9F0613AD91DE}" type="presOf" srcId="{C9BF391A-1B45-40E0-B474-FA79DD65B979}" destId="{571C75EF-ED19-4206-BCB3-E681501730D5}" srcOrd="0" destOrd="0" presId="urn:microsoft.com/office/officeart/2005/8/layout/hierarchy2"/>
    <dgm:cxn modelId="{8512636B-2A07-4D29-AE7F-9FF3C72EEF89}" srcId="{F151479F-8217-448C-A723-B5F8733A8303}" destId="{09D66179-4CD2-45C0-AD30-9D19CD71C9CE}" srcOrd="0" destOrd="0" parTransId="{AB8E2843-C193-4A09-8DD0-FE60401A3F32}" sibTransId="{549B1E04-653C-42BB-9736-6D8752E868E0}"/>
    <dgm:cxn modelId="{17D3E7ED-A4F9-47E0-8BB4-F731B438C0DC}" type="presOf" srcId="{F32F6C3E-66C7-429D-B317-1D810352398A}" destId="{19304723-FA86-49E6-91FD-25016D23C23A}" srcOrd="0" destOrd="0" presId="urn:microsoft.com/office/officeart/2005/8/layout/hierarchy2"/>
    <dgm:cxn modelId="{7A8F7F24-2584-4AD8-9F4C-F2E8FF7DC10B}" type="presOf" srcId="{55B346F0-C096-4C8D-A941-499F9E56FA44}" destId="{E611AF1B-24F2-4076-B649-009590A29326}" srcOrd="1" destOrd="0" presId="urn:microsoft.com/office/officeart/2005/8/layout/hierarchy2"/>
    <dgm:cxn modelId="{7EC071F2-DE37-45C8-8FB2-0014BD79D360}" type="presOf" srcId="{3E2D9166-081D-4265-90E7-85D17158F2F8}" destId="{69D628F2-AE63-4FCA-91D5-F11A856B14C1}" srcOrd="0" destOrd="0" presId="urn:microsoft.com/office/officeart/2005/8/layout/hierarchy2"/>
    <dgm:cxn modelId="{645868B6-29FE-46D3-ACF9-9E7C909BF568}" srcId="{09D66179-4CD2-45C0-AD30-9D19CD71C9CE}" destId="{3E2D9166-081D-4265-90E7-85D17158F2F8}" srcOrd="1" destOrd="0" parTransId="{55B346F0-C096-4C8D-A941-499F9E56FA44}" sibTransId="{D1095990-7670-43FA-B45B-B3A61F3EA819}"/>
    <dgm:cxn modelId="{D6D20AA3-5502-43B1-A170-AEC035874B79}" type="presOf" srcId="{09D66179-4CD2-45C0-AD30-9D19CD71C9CE}" destId="{E739787E-7BED-4566-A55F-2104088106C6}" srcOrd="0" destOrd="0" presId="urn:microsoft.com/office/officeart/2005/8/layout/hierarchy2"/>
    <dgm:cxn modelId="{EFA123DA-6F15-4A47-866E-ADE6CEC3EE78}" type="presOf" srcId="{55B346F0-C096-4C8D-A941-499F9E56FA44}" destId="{7A2DED3B-42F3-4FC0-B9C0-7C9FDDA2DD6D}" srcOrd="0" destOrd="0" presId="urn:microsoft.com/office/officeart/2005/8/layout/hierarchy2"/>
    <dgm:cxn modelId="{E746F4C1-7516-4C1B-9D8A-D3EFFB4490DF}" type="presOf" srcId="{F151479F-8217-448C-A723-B5F8733A8303}" destId="{53EE371C-44C2-4CD7-BDC6-BA5A3492E1A3}" srcOrd="0" destOrd="0" presId="urn:microsoft.com/office/officeart/2005/8/layout/hierarchy2"/>
    <dgm:cxn modelId="{A84A67A3-BEFA-496C-BE30-B9BB105A76C9}" srcId="{09D66179-4CD2-45C0-AD30-9D19CD71C9CE}" destId="{F32F6C3E-66C7-429D-B317-1D810352398A}" srcOrd="0" destOrd="0" parTransId="{C9BF391A-1B45-40E0-B474-FA79DD65B979}" sibTransId="{6ECAE020-D8B9-4B32-878F-49F0DD80A7B1}"/>
    <dgm:cxn modelId="{890343FF-AA73-4882-AF33-75933E10449E}" type="presParOf" srcId="{53EE371C-44C2-4CD7-BDC6-BA5A3492E1A3}" destId="{4B5D3D91-4380-4DCB-8A0D-0553F62CB7C2}" srcOrd="0" destOrd="0" presId="urn:microsoft.com/office/officeart/2005/8/layout/hierarchy2"/>
    <dgm:cxn modelId="{C1780B17-BC7A-4EC1-A35D-E4BCC12DE90E}" type="presParOf" srcId="{4B5D3D91-4380-4DCB-8A0D-0553F62CB7C2}" destId="{E739787E-7BED-4566-A55F-2104088106C6}" srcOrd="0" destOrd="0" presId="urn:microsoft.com/office/officeart/2005/8/layout/hierarchy2"/>
    <dgm:cxn modelId="{34D42708-312E-49FB-9CD6-045911E84F25}" type="presParOf" srcId="{4B5D3D91-4380-4DCB-8A0D-0553F62CB7C2}" destId="{9EB77659-D992-4130-9F34-2C463678C9CF}" srcOrd="1" destOrd="0" presId="urn:microsoft.com/office/officeart/2005/8/layout/hierarchy2"/>
    <dgm:cxn modelId="{6D6A88DD-786F-437E-B2AC-39EF9ED5520B}" type="presParOf" srcId="{9EB77659-D992-4130-9F34-2C463678C9CF}" destId="{571C75EF-ED19-4206-BCB3-E681501730D5}" srcOrd="0" destOrd="0" presId="urn:microsoft.com/office/officeart/2005/8/layout/hierarchy2"/>
    <dgm:cxn modelId="{D29B4AA7-C889-4185-BA1C-C352DC73A84A}" type="presParOf" srcId="{571C75EF-ED19-4206-BCB3-E681501730D5}" destId="{DB401857-DA60-4507-A9E0-14F28DEB5D56}" srcOrd="0" destOrd="0" presId="urn:microsoft.com/office/officeart/2005/8/layout/hierarchy2"/>
    <dgm:cxn modelId="{241FD2EF-1DA5-4498-89B2-FD3656EB0189}" type="presParOf" srcId="{9EB77659-D992-4130-9F34-2C463678C9CF}" destId="{03746A02-7421-4CAA-B008-C0141CB0122A}" srcOrd="1" destOrd="0" presId="urn:microsoft.com/office/officeart/2005/8/layout/hierarchy2"/>
    <dgm:cxn modelId="{5365080B-1852-4C70-A756-5600455E9D14}" type="presParOf" srcId="{03746A02-7421-4CAA-B008-C0141CB0122A}" destId="{19304723-FA86-49E6-91FD-25016D23C23A}" srcOrd="0" destOrd="0" presId="urn:microsoft.com/office/officeart/2005/8/layout/hierarchy2"/>
    <dgm:cxn modelId="{AD6B30E3-CAC4-4E8C-A3AE-67EB8CD1791E}" type="presParOf" srcId="{03746A02-7421-4CAA-B008-C0141CB0122A}" destId="{C64EF81E-926F-4D55-B4DE-008E125B27E0}" srcOrd="1" destOrd="0" presId="urn:microsoft.com/office/officeart/2005/8/layout/hierarchy2"/>
    <dgm:cxn modelId="{3159CEB4-31F9-4A7A-83FD-972EE37AAF44}" type="presParOf" srcId="{9EB77659-D992-4130-9F34-2C463678C9CF}" destId="{7A2DED3B-42F3-4FC0-B9C0-7C9FDDA2DD6D}" srcOrd="2" destOrd="0" presId="urn:microsoft.com/office/officeart/2005/8/layout/hierarchy2"/>
    <dgm:cxn modelId="{47364CFE-A787-4CAA-B0C1-315A67923EB6}" type="presParOf" srcId="{7A2DED3B-42F3-4FC0-B9C0-7C9FDDA2DD6D}" destId="{E611AF1B-24F2-4076-B649-009590A29326}" srcOrd="0" destOrd="0" presId="urn:microsoft.com/office/officeart/2005/8/layout/hierarchy2"/>
    <dgm:cxn modelId="{D0BA8A8B-A1F0-489E-A9E2-56DACCA21A6B}" type="presParOf" srcId="{9EB77659-D992-4130-9F34-2C463678C9CF}" destId="{2D89D122-ECB6-4F4E-97B1-0DEC5B97F840}" srcOrd="3" destOrd="0" presId="urn:microsoft.com/office/officeart/2005/8/layout/hierarchy2"/>
    <dgm:cxn modelId="{55E9DB67-A777-401C-ACA3-5FDE9CF87560}" type="presParOf" srcId="{2D89D122-ECB6-4F4E-97B1-0DEC5B97F840}" destId="{69D628F2-AE63-4FCA-91D5-F11A856B14C1}" srcOrd="0" destOrd="0" presId="urn:microsoft.com/office/officeart/2005/8/layout/hierarchy2"/>
    <dgm:cxn modelId="{476725AA-13C8-4547-9619-DD4E73292F85}" type="presParOf" srcId="{2D89D122-ECB6-4F4E-97B1-0DEC5B97F840}" destId="{E3B86A5E-EFBD-47F9-AE41-9A3E2C09CE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chemeClr val="accent3"/>
              </a:solidFill>
            </a:rPr>
            <a:t>筑波大学のみどりは変化に乏しい？</a:t>
          </a:r>
          <a:endParaRPr kumimoji="1" lang="ja-JP" altLang="en-US" dirty="0">
            <a:solidFill>
              <a:schemeClr val="accent3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＜現状把握＞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＜提案にむけて＞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「果樹ある生活」の実現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/>
      <dgm:t>
        <a:bodyPr/>
        <a:lstStyle/>
        <a:p>
          <a:r>
            <a:rPr kumimoji="1" lang="ja-JP" altLang="en-US" dirty="0" smtClean="0"/>
            <a:t>→楽しいみどりにしたい！</a:t>
          </a:r>
          <a:endParaRPr kumimoji="1" lang="ja-JP" altLang="en-US" dirty="0"/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9FE34F5E-986B-4BD9-A043-26994AE349E0}" type="presOf" srcId="{4F36D928-1EB9-4151-A802-14C8AE60D84C}" destId="{9A88BD69-7997-477B-8A97-51887DFD314E}" srcOrd="0" destOrd="0" presId="urn:microsoft.com/office/officeart/2005/8/layout/chevron2"/>
    <dgm:cxn modelId="{93C41D6D-3520-47F8-96E2-3012A50D364F}" type="presOf" srcId="{6430FA7A-D364-47F8-A0B4-0000F095A9F6}" destId="{E0F0C377-1215-4E08-B34F-55E02A18AC25}" srcOrd="0" destOrd="0" presId="urn:microsoft.com/office/officeart/2005/8/layout/chevron2"/>
    <dgm:cxn modelId="{91EE929F-E30D-4E59-AF49-C52B0B0E8664}" type="presOf" srcId="{572D2962-D5DE-4107-A304-AA652E964E4D}" destId="{17006823-E92F-44EE-9B22-BA1BFF6E1566}" srcOrd="0" destOrd="1" presId="urn:microsoft.com/office/officeart/2005/8/layout/chevron2"/>
    <dgm:cxn modelId="{DFFB1891-8538-4BB4-864B-CCE0A4F2C5D5}" type="presOf" srcId="{80125336-A032-445A-8052-B57BCBEC05A2}" destId="{17006823-E92F-44EE-9B22-BA1BFF6E1566}" srcOrd="0" destOrd="0" presId="urn:microsoft.com/office/officeart/2005/8/layout/chevron2"/>
    <dgm:cxn modelId="{97E9FE10-BB45-473D-B7FF-C4C0C00754A8}" type="presOf" srcId="{F8076BDC-AB40-47BF-82BF-BFA8981A6F52}" destId="{917D57DE-DDF1-419B-91DC-04F049413185}" srcOrd="0" destOrd="0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1CD20053-0A51-4E42-B983-38BC04732DF8}" type="presOf" srcId="{BBE3ECBD-5D31-46B6-B8B7-21B85D6A4609}" destId="{E0F0C377-1215-4E08-B34F-55E02A18AC25}" srcOrd="0" destOrd="1" presId="urn:microsoft.com/office/officeart/2005/8/layout/chevron2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CDB9469C-5254-4113-84E1-1CA20214DEEE}" type="presOf" srcId="{65E0797B-5259-4D6E-BB12-3F55B170C03B}" destId="{1BA737AD-9631-4171-A6C0-E797692D7073}" srcOrd="0" destOrd="1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DFE75B7E-E030-461D-A75B-64AC3D0648C9}" type="presOf" srcId="{503CACC9-8849-4871-91CA-D1C15D789F97}" destId="{1BA737AD-9631-4171-A6C0-E797692D7073}" srcOrd="0" destOrd="0" presId="urn:microsoft.com/office/officeart/2005/8/layout/chevron2"/>
    <dgm:cxn modelId="{538F49B8-B3E3-4B6F-AEA6-971F23EBDB99}" type="presOf" srcId="{89356075-75D5-4798-B272-E09B79E0D285}" destId="{4D0F1C10-E531-4D95-B1DC-620F19B83F5A}" srcOrd="0" destOrd="0" presId="urn:microsoft.com/office/officeart/2005/8/layout/chevron2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A0E8A8FE-74F3-4BFA-804B-74D270E8A43F}" type="presOf" srcId="{40454AB1-1C95-4561-B09D-D09DEBD3A5A3}" destId="{07F9AC1C-78AB-408C-B7C1-062C93A25E1E}" srcOrd="0" destOrd="0" presId="urn:microsoft.com/office/officeart/2005/8/layout/chevron2"/>
    <dgm:cxn modelId="{6524DA40-222B-42C8-A738-7D04F44D579B}" type="presOf" srcId="{C38BAADF-C973-461D-83E0-ADE0C74623FA}" destId="{659EA658-29FF-49CB-8DDD-BB096DAC217A}" srcOrd="0" destOrd="0" presId="urn:microsoft.com/office/officeart/2005/8/layout/chevron2"/>
    <dgm:cxn modelId="{C39CC77F-7CE6-4D50-86E8-6709EA75F6F4}" type="presOf" srcId="{8E51E60C-4AE3-4145-A837-9E133FB20A57}" destId="{BC824BB9-E6B2-4974-8738-41AE63259BE5}" srcOrd="0" destOrd="0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C9D5F50C-7263-441E-8FFE-40B1C1E55B55}" type="presParOf" srcId="{9A88BD69-7997-477B-8A97-51887DFD314E}" destId="{418AC80E-2B28-49CA-BD5C-9D1A22C8B76F}" srcOrd="0" destOrd="0" presId="urn:microsoft.com/office/officeart/2005/8/layout/chevron2"/>
    <dgm:cxn modelId="{99186CA4-5E7E-4B2F-9AE9-47688053AAA0}" type="presParOf" srcId="{418AC80E-2B28-49CA-BD5C-9D1A22C8B76F}" destId="{917D57DE-DDF1-419B-91DC-04F049413185}" srcOrd="0" destOrd="0" presId="urn:microsoft.com/office/officeart/2005/8/layout/chevron2"/>
    <dgm:cxn modelId="{B6DC6C24-3C81-4DD3-8F2D-718C24061C1E}" type="presParOf" srcId="{418AC80E-2B28-49CA-BD5C-9D1A22C8B76F}" destId="{E0F0C377-1215-4E08-B34F-55E02A18AC25}" srcOrd="1" destOrd="0" presId="urn:microsoft.com/office/officeart/2005/8/layout/chevron2"/>
    <dgm:cxn modelId="{D7EA1421-173C-4CEE-A34C-E820EB0625C6}" type="presParOf" srcId="{9A88BD69-7997-477B-8A97-51887DFD314E}" destId="{7A01DBF5-E4F3-469A-9A3B-1D5CEB93BE97}" srcOrd="1" destOrd="0" presId="urn:microsoft.com/office/officeart/2005/8/layout/chevron2"/>
    <dgm:cxn modelId="{819F3CC4-937A-4BF0-8A00-AE0558662B73}" type="presParOf" srcId="{9A88BD69-7997-477B-8A97-51887DFD314E}" destId="{08DEF1A9-7A1E-49D5-A6DC-8A32DB77133D}" srcOrd="2" destOrd="0" presId="urn:microsoft.com/office/officeart/2005/8/layout/chevron2"/>
    <dgm:cxn modelId="{9A426645-9299-41FC-B83E-155BF6EEDD72}" type="presParOf" srcId="{08DEF1A9-7A1E-49D5-A6DC-8A32DB77133D}" destId="{07F9AC1C-78AB-408C-B7C1-062C93A25E1E}" srcOrd="0" destOrd="0" presId="urn:microsoft.com/office/officeart/2005/8/layout/chevron2"/>
    <dgm:cxn modelId="{0CC5F1CA-CBC3-4E4D-A3C1-1040C4DB07C7}" type="presParOf" srcId="{08DEF1A9-7A1E-49D5-A6DC-8A32DB77133D}" destId="{17006823-E92F-44EE-9B22-BA1BFF6E1566}" srcOrd="1" destOrd="0" presId="urn:microsoft.com/office/officeart/2005/8/layout/chevron2"/>
    <dgm:cxn modelId="{206BB168-56D9-4A43-8BE2-074FC4E12A11}" type="presParOf" srcId="{9A88BD69-7997-477B-8A97-51887DFD314E}" destId="{51507F5F-5CAF-49FA-A123-F5883CC1F1E1}" srcOrd="3" destOrd="0" presId="urn:microsoft.com/office/officeart/2005/8/layout/chevron2"/>
    <dgm:cxn modelId="{90B13EFE-B1B2-4E4A-858E-FF65343A1CF1}" type="presParOf" srcId="{9A88BD69-7997-477B-8A97-51887DFD314E}" destId="{65D2E79B-A770-41C8-B86D-65762F1E87DF}" srcOrd="4" destOrd="0" presId="urn:microsoft.com/office/officeart/2005/8/layout/chevron2"/>
    <dgm:cxn modelId="{27B542D8-CAA9-4252-968F-D704A5B69C8A}" type="presParOf" srcId="{65D2E79B-A770-41C8-B86D-65762F1E87DF}" destId="{4D0F1C10-E531-4D95-B1DC-620F19B83F5A}" srcOrd="0" destOrd="0" presId="urn:microsoft.com/office/officeart/2005/8/layout/chevron2"/>
    <dgm:cxn modelId="{A513F550-427A-46A3-9718-BE48CDA7D353}" type="presParOf" srcId="{65D2E79B-A770-41C8-B86D-65762F1E87DF}" destId="{1BA737AD-9631-4171-A6C0-E797692D7073}" srcOrd="1" destOrd="0" presId="urn:microsoft.com/office/officeart/2005/8/layout/chevron2"/>
    <dgm:cxn modelId="{6FC9FBB0-A223-48C5-88BC-E095033978BC}" type="presParOf" srcId="{9A88BD69-7997-477B-8A97-51887DFD314E}" destId="{92C07DA9-5CED-43AA-9943-21459C45ED93}" srcOrd="5" destOrd="0" presId="urn:microsoft.com/office/officeart/2005/8/layout/chevron2"/>
    <dgm:cxn modelId="{A3A69B91-C4B2-4E25-9BFC-4156CA1142F0}" type="presParOf" srcId="{9A88BD69-7997-477B-8A97-51887DFD314E}" destId="{191E5220-4902-4578-96FB-C1D6986450B8}" srcOrd="6" destOrd="0" presId="urn:microsoft.com/office/officeart/2005/8/layout/chevron2"/>
    <dgm:cxn modelId="{6497277F-173C-4348-8A07-41512A0C8DC0}" type="presParOf" srcId="{191E5220-4902-4578-96FB-C1D6986450B8}" destId="{659EA658-29FF-49CB-8DDD-BB096DAC217A}" srcOrd="0" destOrd="0" presId="urn:microsoft.com/office/officeart/2005/8/layout/chevron2"/>
    <dgm:cxn modelId="{622BC098-65BA-4B7E-B837-3076084E912F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筑波大学のみどりは変化に乏しい？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00B050"/>
              </a:solidFill>
            </a:rPr>
            <a:t>＜現状把握＞</a:t>
          </a:r>
          <a:endParaRPr kumimoji="1" lang="ja-JP" altLang="en-US" dirty="0">
            <a:solidFill>
              <a:srgbClr val="00B050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＜提案にむけて＞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</a:t>
          </a:r>
          <a:r>
            <a:rPr kumimoji="1" lang="ja-JP" altLang="en-US" dirty="0" smtClean="0"/>
            <a:t>実現</a:t>
          </a:r>
          <a:endParaRPr kumimoji="1" lang="ja-JP" altLang="en-US" dirty="0"/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/>
            <a:t>→楽しいみどりにしたい！</a:t>
          </a:r>
          <a:endParaRPr kumimoji="1" lang="ja-JP" altLang="en-US" dirty="0"/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/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2D0FEFB4-FADA-47FD-9142-345E08265261}" type="presOf" srcId="{BBE3ECBD-5D31-46B6-B8B7-21B85D6A4609}" destId="{E0F0C377-1215-4E08-B34F-55E02A18AC25}" srcOrd="0" destOrd="1" presId="urn:microsoft.com/office/officeart/2005/8/layout/chevron2"/>
    <dgm:cxn modelId="{D0D14A79-5B0D-4971-84F4-C23E981F25DB}" type="presOf" srcId="{80125336-A032-445A-8052-B57BCBEC05A2}" destId="{17006823-E92F-44EE-9B22-BA1BFF6E1566}" srcOrd="0" destOrd="0" presId="urn:microsoft.com/office/officeart/2005/8/layout/chevron2"/>
    <dgm:cxn modelId="{1195920A-1D59-4CD6-9E41-C309DBE68402}" type="presOf" srcId="{503CACC9-8849-4871-91CA-D1C15D789F97}" destId="{1BA737AD-9631-4171-A6C0-E797692D7073}" srcOrd="0" destOrd="0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FA168DE0-0292-4036-827F-FC2B2CD514CC}" type="presOf" srcId="{572D2962-D5DE-4107-A304-AA652E964E4D}" destId="{17006823-E92F-44EE-9B22-BA1BFF6E1566}" srcOrd="0" destOrd="1" presId="urn:microsoft.com/office/officeart/2005/8/layout/chevron2"/>
    <dgm:cxn modelId="{87167D85-02AC-481A-93C2-726DE35B9D32}" type="presOf" srcId="{65E0797B-5259-4D6E-BB12-3F55B170C03B}" destId="{1BA737AD-9631-4171-A6C0-E797692D7073}" srcOrd="0" destOrd="1" presId="urn:microsoft.com/office/officeart/2005/8/layout/chevron2"/>
    <dgm:cxn modelId="{E9E63A26-9CDC-4B6A-BF3D-049FFFD6CC12}" type="presOf" srcId="{40454AB1-1C95-4561-B09D-D09DEBD3A5A3}" destId="{07F9AC1C-78AB-408C-B7C1-062C93A25E1E}" srcOrd="0" destOrd="0" presId="urn:microsoft.com/office/officeart/2005/8/layout/chevron2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BB55CE26-EE9A-40EF-A337-83AFA89EBE8B}" type="presOf" srcId="{F8076BDC-AB40-47BF-82BF-BFA8981A6F52}" destId="{917D57DE-DDF1-419B-91DC-04F049413185}" srcOrd="0" destOrd="0" presId="urn:microsoft.com/office/officeart/2005/8/layout/chevron2"/>
    <dgm:cxn modelId="{5E1BCBA5-0C3F-4A1C-B6CD-8357957F1468}" type="presOf" srcId="{8E51E60C-4AE3-4145-A837-9E133FB20A57}" destId="{BC824BB9-E6B2-4974-8738-41AE63259BE5}" srcOrd="0" destOrd="0" presId="urn:microsoft.com/office/officeart/2005/8/layout/chevron2"/>
    <dgm:cxn modelId="{57A482E9-0AD7-4006-A4F0-B2928FC10AB0}" type="presOf" srcId="{89356075-75D5-4798-B272-E09B79E0D285}" destId="{4D0F1C10-E531-4D95-B1DC-620F19B83F5A}" srcOrd="0" destOrd="0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666D6B16-B81D-471E-B0FD-56BFD890E146}" type="presOf" srcId="{4F36D928-1EB9-4151-A802-14C8AE60D84C}" destId="{9A88BD69-7997-477B-8A97-51887DFD314E}" srcOrd="0" destOrd="0" presId="urn:microsoft.com/office/officeart/2005/8/layout/chevron2"/>
    <dgm:cxn modelId="{BA40CFAE-40F8-40AF-8BBB-560CC3349F7E}" type="presOf" srcId="{6430FA7A-D364-47F8-A0B4-0000F095A9F6}" destId="{E0F0C377-1215-4E08-B34F-55E02A18AC25}" srcOrd="0" destOrd="0" presId="urn:microsoft.com/office/officeart/2005/8/layout/chevron2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CEE96A6B-B689-4E37-AD03-6AFE71CEA9EA}" type="presOf" srcId="{C38BAADF-C973-461D-83E0-ADE0C74623FA}" destId="{659EA658-29FF-49CB-8DDD-BB096DAC217A}" srcOrd="0" destOrd="0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ADD9B62F-B17E-49EA-847A-BA4F3BDA125E}" type="presParOf" srcId="{9A88BD69-7997-477B-8A97-51887DFD314E}" destId="{418AC80E-2B28-49CA-BD5C-9D1A22C8B76F}" srcOrd="0" destOrd="0" presId="urn:microsoft.com/office/officeart/2005/8/layout/chevron2"/>
    <dgm:cxn modelId="{BE0281D1-9865-4C03-840B-1C015CE688C9}" type="presParOf" srcId="{418AC80E-2B28-49CA-BD5C-9D1A22C8B76F}" destId="{917D57DE-DDF1-419B-91DC-04F049413185}" srcOrd="0" destOrd="0" presId="urn:microsoft.com/office/officeart/2005/8/layout/chevron2"/>
    <dgm:cxn modelId="{386FEF8B-04C0-469E-A2B6-7203B16F3E3E}" type="presParOf" srcId="{418AC80E-2B28-49CA-BD5C-9D1A22C8B76F}" destId="{E0F0C377-1215-4E08-B34F-55E02A18AC25}" srcOrd="1" destOrd="0" presId="urn:microsoft.com/office/officeart/2005/8/layout/chevron2"/>
    <dgm:cxn modelId="{BA5BC4F1-8534-41DF-AB06-BFC61C61381E}" type="presParOf" srcId="{9A88BD69-7997-477B-8A97-51887DFD314E}" destId="{7A01DBF5-E4F3-469A-9A3B-1D5CEB93BE97}" srcOrd="1" destOrd="0" presId="urn:microsoft.com/office/officeart/2005/8/layout/chevron2"/>
    <dgm:cxn modelId="{CED56B30-0C08-443F-AD5B-0258BA285736}" type="presParOf" srcId="{9A88BD69-7997-477B-8A97-51887DFD314E}" destId="{08DEF1A9-7A1E-49D5-A6DC-8A32DB77133D}" srcOrd="2" destOrd="0" presId="urn:microsoft.com/office/officeart/2005/8/layout/chevron2"/>
    <dgm:cxn modelId="{DBB0AF09-5E89-46EF-87DE-AC1B790DE27D}" type="presParOf" srcId="{08DEF1A9-7A1E-49D5-A6DC-8A32DB77133D}" destId="{07F9AC1C-78AB-408C-B7C1-062C93A25E1E}" srcOrd="0" destOrd="0" presId="urn:microsoft.com/office/officeart/2005/8/layout/chevron2"/>
    <dgm:cxn modelId="{18A57681-1071-41E4-A11F-9BA89C8C08F0}" type="presParOf" srcId="{08DEF1A9-7A1E-49D5-A6DC-8A32DB77133D}" destId="{17006823-E92F-44EE-9B22-BA1BFF6E1566}" srcOrd="1" destOrd="0" presId="urn:microsoft.com/office/officeart/2005/8/layout/chevron2"/>
    <dgm:cxn modelId="{2D09076E-53B5-4777-B7FA-DAAD11BE4032}" type="presParOf" srcId="{9A88BD69-7997-477B-8A97-51887DFD314E}" destId="{51507F5F-5CAF-49FA-A123-F5883CC1F1E1}" srcOrd="3" destOrd="0" presId="urn:microsoft.com/office/officeart/2005/8/layout/chevron2"/>
    <dgm:cxn modelId="{409E6443-6C1F-48AB-883B-D9059F25568F}" type="presParOf" srcId="{9A88BD69-7997-477B-8A97-51887DFD314E}" destId="{65D2E79B-A770-41C8-B86D-65762F1E87DF}" srcOrd="4" destOrd="0" presId="urn:microsoft.com/office/officeart/2005/8/layout/chevron2"/>
    <dgm:cxn modelId="{42911829-E0C2-43E8-AE65-C7D6B709F47B}" type="presParOf" srcId="{65D2E79B-A770-41C8-B86D-65762F1E87DF}" destId="{4D0F1C10-E531-4D95-B1DC-620F19B83F5A}" srcOrd="0" destOrd="0" presId="urn:microsoft.com/office/officeart/2005/8/layout/chevron2"/>
    <dgm:cxn modelId="{2CA82029-437E-4DE4-86CC-827CDC028AA4}" type="presParOf" srcId="{65D2E79B-A770-41C8-B86D-65762F1E87DF}" destId="{1BA737AD-9631-4171-A6C0-E797692D7073}" srcOrd="1" destOrd="0" presId="urn:microsoft.com/office/officeart/2005/8/layout/chevron2"/>
    <dgm:cxn modelId="{08F7E052-1732-47CA-A8C9-2FC65F248961}" type="presParOf" srcId="{9A88BD69-7997-477B-8A97-51887DFD314E}" destId="{92C07DA9-5CED-43AA-9943-21459C45ED93}" srcOrd="5" destOrd="0" presId="urn:microsoft.com/office/officeart/2005/8/layout/chevron2"/>
    <dgm:cxn modelId="{F548D803-2F11-4291-B5B8-4C9623E573B5}" type="presParOf" srcId="{9A88BD69-7997-477B-8A97-51887DFD314E}" destId="{191E5220-4902-4578-96FB-C1D6986450B8}" srcOrd="6" destOrd="0" presId="urn:microsoft.com/office/officeart/2005/8/layout/chevron2"/>
    <dgm:cxn modelId="{EB013CE4-EA26-49DE-9B0D-081EA8E2D051}" type="presParOf" srcId="{191E5220-4902-4578-96FB-C1D6986450B8}" destId="{659EA658-29FF-49CB-8DDD-BB096DAC217A}" srcOrd="0" destOrd="0" presId="urn:microsoft.com/office/officeart/2005/8/layout/chevron2"/>
    <dgm:cxn modelId="{AFAE4705-C294-407C-92EA-D5805B61F3EA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筑波大学のみどりは変化に乏しい？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＜現状把握＞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00B050"/>
              </a:solidFill>
            </a:rPr>
            <a:t>＜提案にむけて＞</a:t>
          </a:r>
          <a:endParaRPr kumimoji="1" lang="ja-JP" altLang="en-US" dirty="0">
            <a:solidFill>
              <a:srgbClr val="00B050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/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「果樹ある生活」の実現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→楽しいみどりにしたい！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F46481A-5984-4F4D-9EB7-AF81360D2020}" type="presOf" srcId="{89356075-75D5-4798-B272-E09B79E0D285}" destId="{4D0F1C10-E531-4D95-B1DC-620F19B83F5A}" srcOrd="0" destOrd="0" presId="urn:microsoft.com/office/officeart/2005/8/layout/chevron2"/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168102B6-E883-4F97-8377-68DFE553CCE2}" type="presOf" srcId="{65E0797B-5259-4D6E-BB12-3F55B170C03B}" destId="{1BA737AD-9631-4171-A6C0-E797692D7073}" srcOrd="0" destOrd="1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EE3EB96B-5A92-4FF1-9612-E01582A5CCD0}" type="presOf" srcId="{6430FA7A-D364-47F8-A0B4-0000F095A9F6}" destId="{E0F0C377-1215-4E08-B34F-55E02A18AC25}" srcOrd="0" destOrd="0" presId="urn:microsoft.com/office/officeart/2005/8/layout/chevron2"/>
    <dgm:cxn modelId="{01B8AD6C-9FD9-4C46-B28B-93AB791922E8}" type="presOf" srcId="{C38BAADF-C973-461D-83E0-ADE0C74623FA}" destId="{659EA658-29FF-49CB-8DDD-BB096DAC217A}" srcOrd="0" destOrd="0" presId="urn:microsoft.com/office/officeart/2005/8/layout/chevron2"/>
    <dgm:cxn modelId="{3DFD9485-EB0C-4FF4-90A7-571FC05BF899}" type="presOf" srcId="{80125336-A032-445A-8052-B57BCBEC05A2}" destId="{17006823-E92F-44EE-9B22-BA1BFF6E1566}" srcOrd="0" destOrd="0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B79C30E2-48B4-42DF-9522-C923B7B78877}" type="presOf" srcId="{503CACC9-8849-4871-91CA-D1C15D789F97}" destId="{1BA737AD-9631-4171-A6C0-E797692D7073}" srcOrd="0" destOrd="0" presId="urn:microsoft.com/office/officeart/2005/8/layout/chevron2"/>
    <dgm:cxn modelId="{64D3100B-B579-4492-A338-33A9806A241F}" type="presOf" srcId="{572D2962-D5DE-4107-A304-AA652E964E4D}" destId="{17006823-E92F-44EE-9B22-BA1BFF6E1566}" srcOrd="0" destOrd="1" presId="urn:microsoft.com/office/officeart/2005/8/layout/chevron2"/>
    <dgm:cxn modelId="{17576AF4-86FB-483B-AD67-AF8C8BA7E3AB}" type="presOf" srcId="{F8076BDC-AB40-47BF-82BF-BFA8981A6F52}" destId="{917D57DE-DDF1-419B-91DC-04F049413185}" srcOrd="0" destOrd="0" presId="urn:microsoft.com/office/officeart/2005/8/layout/chevron2"/>
    <dgm:cxn modelId="{1E59470A-CE34-46A6-A5CF-3D693E17A22C}" type="presOf" srcId="{4F36D928-1EB9-4151-A802-14C8AE60D84C}" destId="{9A88BD69-7997-477B-8A97-51887DFD314E}" srcOrd="0" destOrd="0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F4015EED-F4D0-479B-8495-CB158E258367}" type="presOf" srcId="{8E51E60C-4AE3-4145-A837-9E133FB20A57}" destId="{BC824BB9-E6B2-4974-8738-41AE63259BE5}" srcOrd="0" destOrd="0" presId="urn:microsoft.com/office/officeart/2005/8/layout/chevron2"/>
    <dgm:cxn modelId="{31A90642-1716-434E-97C0-D43660D09867}" type="presOf" srcId="{40454AB1-1C95-4561-B09D-D09DEBD3A5A3}" destId="{07F9AC1C-78AB-408C-B7C1-062C93A25E1E}" srcOrd="0" destOrd="0" presId="urn:microsoft.com/office/officeart/2005/8/layout/chevron2"/>
    <dgm:cxn modelId="{C01CA371-1F85-4C96-9BB2-0D8D4CA3851A}" type="presOf" srcId="{BBE3ECBD-5D31-46B6-B8B7-21B85D6A4609}" destId="{E0F0C377-1215-4E08-B34F-55E02A18AC25}" srcOrd="0" destOrd="1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81C0BABF-872A-4D17-9B24-2DB0022E6061}" type="presParOf" srcId="{9A88BD69-7997-477B-8A97-51887DFD314E}" destId="{418AC80E-2B28-49CA-BD5C-9D1A22C8B76F}" srcOrd="0" destOrd="0" presId="urn:microsoft.com/office/officeart/2005/8/layout/chevron2"/>
    <dgm:cxn modelId="{DCD50D19-A52A-4A30-99B1-53C85E75F79C}" type="presParOf" srcId="{418AC80E-2B28-49CA-BD5C-9D1A22C8B76F}" destId="{917D57DE-DDF1-419B-91DC-04F049413185}" srcOrd="0" destOrd="0" presId="urn:microsoft.com/office/officeart/2005/8/layout/chevron2"/>
    <dgm:cxn modelId="{AC7D6EAB-0E5A-4C62-8368-9E8AAFDF7893}" type="presParOf" srcId="{418AC80E-2B28-49CA-BD5C-9D1A22C8B76F}" destId="{E0F0C377-1215-4E08-B34F-55E02A18AC25}" srcOrd="1" destOrd="0" presId="urn:microsoft.com/office/officeart/2005/8/layout/chevron2"/>
    <dgm:cxn modelId="{1156EAA0-B80D-49CA-B629-0DCE42F2D72E}" type="presParOf" srcId="{9A88BD69-7997-477B-8A97-51887DFD314E}" destId="{7A01DBF5-E4F3-469A-9A3B-1D5CEB93BE97}" srcOrd="1" destOrd="0" presId="urn:microsoft.com/office/officeart/2005/8/layout/chevron2"/>
    <dgm:cxn modelId="{8815D1CB-8A98-4D82-8B94-7CEB0A66FEA0}" type="presParOf" srcId="{9A88BD69-7997-477B-8A97-51887DFD314E}" destId="{08DEF1A9-7A1E-49D5-A6DC-8A32DB77133D}" srcOrd="2" destOrd="0" presId="urn:microsoft.com/office/officeart/2005/8/layout/chevron2"/>
    <dgm:cxn modelId="{1B7F8682-EAED-47DB-A073-3BD73B4373C8}" type="presParOf" srcId="{08DEF1A9-7A1E-49D5-A6DC-8A32DB77133D}" destId="{07F9AC1C-78AB-408C-B7C1-062C93A25E1E}" srcOrd="0" destOrd="0" presId="urn:microsoft.com/office/officeart/2005/8/layout/chevron2"/>
    <dgm:cxn modelId="{0570933A-9956-441F-8B50-3727871A430D}" type="presParOf" srcId="{08DEF1A9-7A1E-49D5-A6DC-8A32DB77133D}" destId="{17006823-E92F-44EE-9B22-BA1BFF6E1566}" srcOrd="1" destOrd="0" presId="urn:microsoft.com/office/officeart/2005/8/layout/chevron2"/>
    <dgm:cxn modelId="{898F03BE-159A-4EBF-B584-E2B770E835C9}" type="presParOf" srcId="{9A88BD69-7997-477B-8A97-51887DFD314E}" destId="{51507F5F-5CAF-49FA-A123-F5883CC1F1E1}" srcOrd="3" destOrd="0" presId="urn:microsoft.com/office/officeart/2005/8/layout/chevron2"/>
    <dgm:cxn modelId="{4FD3DEC4-7262-4EDF-A9C2-B80B092D8DE3}" type="presParOf" srcId="{9A88BD69-7997-477B-8A97-51887DFD314E}" destId="{65D2E79B-A770-41C8-B86D-65762F1E87DF}" srcOrd="4" destOrd="0" presId="urn:microsoft.com/office/officeart/2005/8/layout/chevron2"/>
    <dgm:cxn modelId="{B802D74E-8E92-4533-969D-29D3528E1382}" type="presParOf" srcId="{65D2E79B-A770-41C8-B86D-65762F1E87DF}" destId="{4D0F1C10-E531-4D95-B1DC-620F19B83F5A}" srcOrd="0" destOrd="0" presId="urn:microsoft.com/office/officeart/2005/8/layout/chevron2"/>
    <dgm:cxn modelId="{063C7AAE-3E8B-4F74-9515-F5A37FE3FEFC}" type="presParOf" srcId="{65D2E79B-A770-41C8-B86D-65762F1E87DF}" destId="{1BA737AD-9631-4171-A6C0-E797692D7073}" srcOrd="1" destOrd="0" presId="urn:microsoft.com/office/officeart/2005/8/layout/chevron2"/>
    <dgm:cxn modelId="{B51292BB-A4F0-44C5-A835-89D17A8C7F15}" type="presParOf" srcId="{9A88BD69-7997-477B-8A97-51887DFD314E}" destId="{92C07DA9-5CED-43AA-9943-21459C45ED93}" srcOrd="5" destOrd="0" presId="urn:microsoft.com/office/officeart/2005/8/layout/chevron2"/>
    <dgm:cxn modelId="{0E08A069-F694-4657-9CD3-4930EE0F9997}" type="presParOf" srcId="{9A88BD69-7997-477B-8A97-51887DFD314E}" destId="{191E5220-4902-4578-96FB-C1D6986450B8}" srcOrd="6" destOrd="0" presId="urn:microsoft.com/office/officeart/2005/8/layout/chevron2"/>
    <dgm:cxn modelId="{127C6FF5-2235-4C02-A4BD-8215512653DE}" type="presParOf" srcId="{191E5220-4902-4578-96FB-C1D6986450B8}" destId="{659EA658-29FF-49CB-8DDD-BB096DAC217A}" srcOrd="0" destOrd="0" presId="urn:microsoft.com/office/officeart/2005/8/layout/chevron2"/>
    <dgm:cxn modelId="{611A9AFF-BAC9-443E-BCF8-6FF2071C8A8E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筑波大学のみどりは変化に乏しい？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＜現状把握＞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＜提案にむけて＞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/>
      <dgm:t>
        <a:bodyPr/>
        <a:lstStyle/>
        <a:p>
          <a:r>
            <a:rPr kumimoji="1" lang="ja-JP" altLang="en-US" dirty="0" smtClean="0">
              <a:solidFill>
                <a:schemeClr val="accent5"/>
              </a:solidFill>
            </a:rPr>
            <a:t>「果樹ある生活」</a:t>
          </a:r>
          <a:r>
            <a:rPr kumimoji="1" lang="ja-JP" altLang="en-US" dirty="0" smtClean="0"/>
            <a:t>の実現</a:t>
          </a:r>
          <a:endParaRPr kumimoji="1" lang="ja-JP" altLang="en-US" dirty="0"/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→楽しいみどりにしたい！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C57C221F-5576-4D17-BD0E-3E392B8015DF}" type="presOf" srcId="{F8076BDC-AB40-47BF-82BF-BFA8981A6F52}" destId="{917D57DE-DDF1-419B-91DC-04F049413185}" srcOrd="0" destOrd="0" presId="urn:microsoft.com/office/officeart/2005/8/layout/chevron2"/>
    <dgm:cxn modelId="{474D5CBE-480D-4C49-B4E4-A70183944C63}" type="presOf" srcId="{6430FA7A-D364-47F8-A0B4-0000F095A9F6}" destId="{E0F0C377-1215-4E08-B34F-55E02A18AC25}" srcOrd="0" destOrd="0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07EEA1AB-74BB-4F6D-A5AC-E9A8F6A8E6E7}" type="presOf" srcId="{572D2962-D5DE-4107-A304-AA652E964E4D}" destId="{17006823-E92F-44EE-9B22-BA1BFF6E1566}" srcOrd="0" destOrd="1" presId="urn:microsoft.com/office/officeart/2005/8/layout/chevron2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CEE1715C-46F6-47DD-AFA4-8BED0A6366BE}" type="presOf" srcId="{65E0797B-5259-4D6E-BB12-3F55B170C03B}" destId="{1BA737AD-9631-4171-A6C0-E797692D7073}" srcOrd="0" destOrd="1" presId="urn:microsoft.com/office/officeart/2005/8/layout/chevron2"/>
    <dgm:cxn modelId="{10A94D0F-78C3-4E52-A2CE-1A5B54709D7B}" type="presOf" srcId="{4F36D928-1EB9-4151-A802-14C8AE60D84C}" destId="{9A88BD69-7997-477B-8A97-51887DFD314E}" srcOrd="0" destOrd="0" presId="urn:microsoft.com/office/officeart/2005/8/layout/chevron2"/>
    <dgm:cxn modelId="{16E42306-D63E-4867-B4D4-7F68E9A90EBA}" type="presOf" srcId="{89356075-75D5-4798-B272-E09B79E0D285}" destId="{4D0F1C10-E531-4D95-B1DC-620F19B83F5A}" srcOrd="0" destOrd="0" presId="urn:microsoft.com/office/officeart/2005/8/layout/chevron2"/>
    <dgm:cxn modelId="{EDC4A2D8-1803-4F99-90E2-7F54F83BE01E}" type="presOf" srcId="{40454AB1-1C95-4561-B09D-D09DEBD3A5A3}" destId="{07F9AC1C-78AB-408C-B7C1-062C93A25E1E}" srcOrd="0" destOrd="0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9C249E25-24DF-4468-9C0C-7CE1632593EE}" type="presOf" srcId="{C38BAADF-C973-461D-83E0-ADE0C74623FA}" destId="{659EA658-29FF-49CB-8DDD-BB096DAC217A}" srcOrd="0" destOrd="0" presId="urn:microsoft.com/office/officeart/2005/8/layout/chevron2"/>
    <dgm:cxn modelId="{D93B8527-8A4D-47DB-88A2-B25854756D53}" type="presOf" srcId="{80125336-A032-445A-8052-B57BCBEC05A2}" destId="{17006823-E92F-44EE-9B22-BA1BFF6E1566}" srcOrd="0" destOrd="0" presId="urn:microsoft.com/office/officeart/2005/8/layout/chevron2"/>
    <dgm:cxn modelId="{C1C293EF-CD32-4568-BD54-E4DB4CE72127}" type="presOf" srcId="{BBE3ECBD-5D31-46B6-B8B7-21B85D6A4609}" destId="{E0F0C377-1215-4E08-B34F-55E02A18AC25}" srcOrd="0" destOrd="1" presId="urn:microsoft.com/office/officeart/2005/8/layout/chevron2"/>
    <dgm:cxn modelId="{DD818A11-A2B0-493E-BB4E-8FD2202D218D}" type="presOf" srcId="{503CACC9-8849-4871-91CA-D1C15D789F97}" destId="{1BA737AD-9631-4171-A6C0-E797692D7073}" srcOrd="0" destOrd="0" presId="urn:microsoft.com/office/officeart/2005/8/layout/chevron2"/>
    <dgm:cxn modelId="{F910936F-5B55-47C1-B0B3-38C6D2A19437}" type="presOf" srcId="{8E51E60C-4AE3-4145-A837-9E133FB20A57}" destId="{BC824BB9-E6B2-4974-8738-41AE63259BE5}" srcOrd="0" destOrd="0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99EC6890-60E0-4FC0-83F3-A502FBAC9151}" type="presParOf" srcId="{9A88BD69-7997-477B-8A97-51887DFD314E}" destId="{418AC80E-2B28-49CA-BD5C-9D1A22C8B76F}" srcOrd="0" destOrd="0" presId="urn:microsoft.com/office/officeart/2005/8/layout/chevron2"/>
    <dgm:cxn modelId="{3CC39EBF-52BC-4380-9C74-941D20128AE9}" type="presParOf" srcId="{418AC80E-2B28-49CA-BD5C-9D1A22C8B76F}" destId="{917D57DE-DDF1-419B-91DC-04F049413185}" srcOrd="0" destOrd="0" presId="urn:microsoft.com/office/officeart/2005/8/layout/chevron2"/>
    <dgm:cxn modelId="{A0BF383A-3E1A-406A-9011-C9DA209FFF1F}" type="presParOf" srcId="{418AC80E-2B28-49CA-BD5C-9D1A22C8B76F}" destId="{E0F0C377-1215-4E08-B34F-55E02A18AC25}" srcOrd="1" destOrd="0" presId="urn:microsoft.com/office/officeart/2005/8/layout/chevron2"/>
    <dgm:cxn modelId="{4F93A4D1-9CE6-4AAB-9040-9F8E233792DF}" type="presParOf" srcId="{9A88BD69-7997-477B-8A97-51887DFD314E}" destId="{7A01DBF5-E4F3-469A-9A3B-1D5CEB93BE97}" srcOrd="1" destOrd="0" presId="urn:microsoft.com/office/officeart/2005/8/layout/chevron2"/>
    <dgm:cxn modelId="{4AD72174-C164-4AA4-8AC9-6653682FBB43}" type="presParOf" srcId="{9A88BD69-7997-477B-8A97-51887DFD314E}" destId="{08DEF1A9-7A1E-49D5-A6DC-8A32DB77133D}" srcOrd="2" destOrd="0" presId="urn:microsoft.com/office/officeart/2005/8/layout/chevron2"/>
    <dgm:cxn modelId="{5F614644-1599-4BFC-9C4C-F6049B94A1DA}" type="presParOf" srcId="{08DEF1A9-7A1E-49D5-A6DC-8A32DB77133D}" destId="{07F9AC1C-78AB-408C-B7C1-062C93A25E1E}" srcOrd="0" destOrd="0" presId="urn:microsoft.com/office/officeart/2005/8/layout/chevron2"/>
    <dgm:cxn modelId="{356EA57B-BF82-4D4C-B01B-9A574546B338}" type="presParOf" srcId="{08DEF1A9-7A1E-49D5-A6DC-8A32DB77133D}" destId="{17006823-E92F-44EE-9B22-BA1BFF6E1566}" srcOrd="1" destOrd="0" presId="urn:microsoft.com/office/officeart/2005/8/layout/chevron2"/>
    <dgm:cxn modelId="{37CB9B33-240A-4C53-9F83-AAD0A9FCAFBE}" type="presParOf" srcId="{9A88BD69-7997-477B-8A97-51887DFD314E}" destId="{51507F5F-5CAF-49FA-A123-F5883CC1F1E1}" srcOrd="3" destOrd="0" presId="urn:microsoft.com/office/officeart/2005/8/layout/chevron2"/>
    <dgm:cxn modelId="{9C3D05C8-B263-400A-AB82-19DA33E7DF7A}" type="presParOf" srcId="{9A88BD69-7997-477B-8A97-51887DFD314E}" destId="{65D2E79B-A770-41C8-B86D-65762F1E87DF}" srcOrd="4" destOrd="0" presId="urn:microsoft.com/office/officeart/2005/8/layout/chevron2"/>
    <dgm:cxn modelId="{75E34348-6C69-4376-A4B9-A2B0F264C816}" type="presParOf" srcId="{65D2E79B-A770-41C8-B86D-65762F1E87DF}" destId="{4D0F1C10-E531-4D95-B1DC-620F19B83F5A}" srcOrd="0" destOrd="0" presId="urn:microsoft.com/office/officeart/2005/8/layout/chevron2"/>
    <dgm:cxn modelId="{4D6BB92F-643D-4166-88C4-D7F15F206DC3}" type="presParOf" srcId="{65D2E79B-A770-41C8-B86D-65762F1E87DF}" destId="{1BA737AD-9631-4171-A6C0-E797692D7073}" srcOrd="1" destOrd="0" presId="urn:microsoft.com/office/officeart/2005/8/layout/chevron2"/>
    <dgm:cxn modelId="{309B4F25-E8F5-4074-BCF7-358E827837A0}" type="presParOf" srcId="{9A88BD69-7997-477B-8A97-51887DFD314E}" destId="{92C07DA9-5CED-43AA-9943-21459C45ED93}" srcOrd="5" destOrd="0" presId="urn:microsoft.com/office/officeart/2005/8/layout/chevron2"/>
    <dgm:cxn modelId="{C70425B2-7BF9-4EE3-863C-344CF7DBECC0}" type="presParOf" srcId="{9A88BD69-7997-477B-8A97-51887DFD314E}" destId="{191E5220-4902-4578-96FB-C1D6986450B8}" srcOrd="6" destOrd="0" presId="urn:microsoft.com/office/officeart/2005/8/layout/chevron2"/>
    <dgm:cxn modelId="{04289A69-26A1-4473-9378-E7AB7F7F0E22}" type="presParOf" srcId="{191E5220-4902-4578-96FB-C1D6986450B8}" destId="{659EA658-29FF-49CB-8DDD-BB096DAC217A}" srcOrd="0" destOrd="0" presId="urn:microsoft.com/office/officeart/2005/8/layout/chevron2"/>
    <dgm:cxn modelId="{1B63A160-22B5-437A-93CC-42079759AFDB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chemeClr val="accent3"/>
              </a:solidFill>
            </a:rPr>
            <a:t>筑波大学のみどりは変化に乏しい？</a:t>
          </a:r>
          <a:endParaRPr kumimoji="1" lang="ja-JP" altLang="en-US" dirty="0">
            <a:solidFill>
              <a:schemeClr val="accent3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＜現状把握＞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＜提案にむけて＞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「果樹ある生活」の実現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/>
      <dgm:t>
        <a:bodyPr/>
        <a:lstStyle/>
        <a:p>
          <a:r>
            <a:rPr kumimoji="1" lang="ja-JP" altLang="en-US" dirty="0" smtClean="0"/>
            <a:t>→楽しいみどりにしたい！</a:t>
          </a:r>
          <a:endParaRPr kumimoji="1" lang="ja-JP" altLang="en-US" dirty="0"/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EC421C03-C62C-4B0C-A4EF-0654827D088F}" type="presOf" srcId="{503CACC9-8849-4871-91CA-D1C15D789F97}" destId="{1BA737AD-9631-4171-A6C0-E797692D7073}" srcOrd="0" destOrd="0" presId="urn:microsoft.com/office/officeart/2005/8/layout/chevron2"/>
    <dgm:cxn modelId="{3149D668-038F-404C-81BD-A8BA040E3A50}" type="presOf" srcId="{40454AB1-1C95-4561-B09D-D09DEBD3A5A3}" destId="{07F9AC1C-78AB-408C-B7C1-062C93A25E1E}" srcOrd="0" destOrd="0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7F9C8E2C-AED6-447B-9B7E-7EE431032D07}" type="presOf" srcId="{80125336-A032-445A-8052-B57BCBEC05A2}" destId="{17006823-E92F-44EE-9B22-BA1BFF6E1566}" srcOrd="0" destOrd="0" presId="urn:microsoft.com/office/officeart/2005/8/layout/chevron2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BA46C1BD-F74E-4333-B102-ECE422842625}" type="presOf" srcId="{C38BAADF-C973-461D-83E0-ADE0C74623FA}" destId="{659EA658-29FF-49CB-8DDD-BB096DAC217A}" srcOrd="0" destOrd="0" presId="urn:microsoft.com/office/officeart/2005/8/layout/chevron2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01F1C005-8CDA-4493-8E70-8B033391A4E9}" type="presOf" srcId="{8E51E60C-4AE3-4145-A837-9E133FB20A57}" destId="{BC824BB9-E6B2-4974-8738-41AE63259BE5}" srcOrd="0" destOrd="0" presId="urn:microsoft.com/office/officeart/2005/8/layout/chevron2"/>
    <dgm:cxn modelId="{E6EEC894-9567-442D-B436-7FF6552E8068}" type="presOf" srcId="{F8076BDC-AB40-47BF-82BF-BFA8981A6F52}" destId="{917D57DE-DDF1-419B-91DC-04F049413185}" srcOrd="0" destOrd="0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263A18E6-66B2-4B08-8914-5825A20CCF7F}" type="presOf" srcId="{65E0797B-5259-4D6E-BB12-3F55B170C03B}" destId="{1BA737AD-9631-4171-A6C0-E797692D7073}" srcOrd="0" destOrd="1" presId="urn:microsoft.com/office/officeart/2005/8/layout/chevron2"/>
    <dgm:cxn modelId="{7896CBE9-6300-4860-B51A-DC00C3E09F06}" type="presOf" srcId="{4F36D928-1EB9-4151-A802-14C8AE60D84C}" destId="{9A88BD69-7997-477B-8A97-51887DFD314E}" srcOrd="0" destOrd="0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76398ED8-B524-4D16-8276-701C50E17F4C}" type="presOf" srcId="{BBE3ECBD-5D31-46B6-B8B7-21B85D6A4609}" destId="{E0F0C377-1215-4E08-B34F-55E02A18AC25}" srcOrd="0" destOrd="1" presId="urn:microsoft.com/office/officeart/2005/8/layout/chevron2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8B642D95-E9B8-4163-A592-0F743A3D2F45}" type="presOf" srcId="{89356075-75D5-4798-B272-E09B79E0D285}" destId="{4D0F1C10-E531-4D95-B1DC-620F19B83F5A}" srcOrd="0" destOrd="0" presId="urn:microsoft.com/office/officeart/2005/8/layout/chevron2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C61AE9B4-62C2-4F82-8389-EA40E937774D}" type="presOf" srcId="{6430FA7A-D364-47F8-A0B4-0000F095A9F6}" destId="{E0F0C377-1215-4E08-B34F-55E02A18AC25}" srcOrd="0" destOrd="0" presId="urn:microsoft.com/office/officeart/2005/8/layout/chevron2"/>
    <dgm:cxn modelId="{864C0B63-0C26-42D4-9DBA-C16FE2B2F4AB}" type="presOf" srcId="{572D2962-D5DE-4107-A304-AA652E964E4D}" destId="{17006823-E92F-44EE-9B22-BA1BFF6E1566}" srcOrd="0" destOrd="1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0977DB4D-57AE-477D-BA93-21BB3635D17F}" type="presParOf" srcId="{9A88BD69-7997-477B-8A97-51887DFD314E}" destId="{418AC80E-2B28-49CA-BD5C-9D1A22C8B76F}" srcOrd="0" destOrd="0" presId="urn:microsoft.com/office/officeart/2005/8/layout/chevron2"/>
    <dgm:cxn modelId="{904B8C8E-085A-47D3-9F84-533F95C90D9D}" type="presParOf" srcId="{418AC80E-2B28-49CA-BD5C-9D1A22C8B76F}" destId="{917D57DE-DDF1-419B-91DC-04F049413185}" srcOrd="0" destOrd="0" presId="urn:microsoft.com/office/officeart/2005/8/layout/chevron2"/>
    <dgm:cxn modelId="{873AB56D-3C2C-4D3E-8A23-CCC7D07DD602}" type="presParOf" srcId="{418AC80E-2B28-49CA-BD5C-9D1A22C8B76F}" destId="{E0F0C377-1215-4E08-B34F-55E02A18AC25}" srcOrd="1" destOrd="0" presId="urn:microsoft.com/office/officeart/2005/8/layout/chevron2"/>
    <dgm:cxn modelId="{E6B30F0B-8E68-41A6-AA0F-CEF090DA1861}" type="presParOf" srcId="{9A88BD69-7997-477B-8A97-51887DFD314E}" destId="{7A01DBF5-E4F3-469A-9A3B-1D5CEB93BE97}" srcOrd="1" destOrd="0" presId="urn:microsoft.com/office/officeart/2005/8/layout/chevron2"/>
    <dgm:cxn modelId="{F6548962-4AAF-44E8-A873-64EECBC20BD4}" type="presParOf" srcId="{9A88BD69-7997-477B-8A97-51887DFD314E}" destId="{08DEF1A9-7A1E-49D5-A6DC-8A32DB77133D}" srcOrd="2" destOrd="0" presId="urn:microsoft.com/office/officeart/2005/8/layout/chevron2"/>
    <dgm:cxn modelId="{1CDAB173-7DAC-4492-B097-8B3AACD22CF2}" type="presParOf" srcId="{08DEF1A9-7A1E-49D5-A6DC-8A32DB77133D}" destId="{07F9AC1C-78AB-408C-B7C1-062C93A25E1E}" srcOrd="0" destOrd="0" presId="urn:microsoft.com/office/officeart/2005/8/layout/chevron2"/>
    <dgm:cxn modelId="{F3877AB9-373A-437B-A32D-2DD7B20D39DF}" type="presParOf" srcId="{08DEF1A9-7A1E-49D5-A6DC-8A32DB77133D}" destId="{17006823-E92F-44EE-9B22-BA1BFF6E1566}" srcOrd="1" destOrd="0" presId="urn:microsoft.com/office/officeart/2005/8/layout/chevron2"/>
    <dgm:cxn modelId="{ADBE9D08-5B97-4EE3-B41A-E05FC34632F0}" type="presParOf" srcId="{9A88BD69-7997-477B-8A97-51887DFD314E}" destId="{51507F5F-5CAF-49FA-A123-F5883CC1F1E1}" srcOrd="3" destOrd="0" presId="urn:microsoft.com/office/officeart/2005/8/layout/chevron2"/>
    <dgm:cxn modelId="{CA5A9D16-5DED-4761-951E-013A5AE75ED3}" type="presParOf" srcId="{9A88BD69-7997-477B-8A97-51887DFD314E}" destId="{65D2E79B-A770-41C8-B86D-65762F1E87DF}" srcOrd="4" destOrd="0" presId="urn:microsoft.com/office/officeart/2005/8/layout/chevron2"/>
    <dgm:cxn modelId="{5E4D6911-C1F6-4CEB-ABF0-D90910C8400E}" type="presParOf" srcId="{65D2E79B-A770-41C8-B86D-65762F1E87DF}" destId="{4D0F1C10-E531-4D95-B1DC-620F19B83F5A}" srcOrd="0" destOrd="0" presId="urn:microsoft.com/office/officeart/2005/8/layout/chevron2"/>
    <dgm:cxn modelId="{C56495E9-3E3F-4736-A544-BC13D345468F}" type="presParOf" srcId="{65D2E79B-A770-41C8-B86D-65762F1E87DF}" destId="{1BA737AD-9631-4171-A6C0-E797692D7073}" srcOrd="1" destOrd="0" presId="urn:microsoft.com/office/officeart/2005/8/layout/chevron2"/>
    <dgm:cxn modelId="{71447E5C-E6A4-4529-9355-D5C5E2F15B88}" type="presParOf" srcId="{9A88BD69-7997-477B-8A97-51887DFD314E}" destId="{92C07DA9-5CED-43AA-9943-21459C45ED93}" srcOrd="5" destOrd="0" presId="urn:microsoft.com/office/officeart/2005/8/layout/chevron2"/>
    <dgm:cxn modelId="{328E096B-58BE-4725-A16A-F02179E744FE}" type="presParOf" srcId="{9A88BD69-7997-477B-8A97-51887DFD314E}" destId="{191E5220-4902-4578-96FB-C1D6986450B8}" srcOrd="6" destOrd="0" presId="urn:microsoft.com/office/officeart/2005/8/layout/chevron2"/>
    <dgm:cxn modelId="{342070AF-524B-43A7-BA7B-1D7FB4BC6899}" type="presParOf" srcId="{191E5220-4902-4578-96FB-C1D6986450B8}" destId="{659EA658-29FF-49CB-8DDD-BB096DAC217A}" srcOrd="0" destOrd="0" presId="urn:microsoft.com/office/officeart/2005/8/layout/chevron2"/>
    <dgm:cxn modelId="{15F4A1B9-E972-4494-9C2C-D5F6932694C2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筑波大学のみどりは変化に乏しい？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00B050"/>
              </a:solidFill>
            </a:rPr>
            <a:t>＜現状把握＞</a:t>
          </a:r>
          <a:endParaRPr kumimoji="1" lang="ja-JP" altLang="en-US" dirty="0">
            <a:solidFill>
              <a:srgbClr val="00B050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＜提案にむけて＞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</a:t>
          </a:r>
          <a:r>
            <a:rPr kumimoji="1" lang="ja-JP" altLang="en-US" dirty="0" smtClean="0"/>
            <a:t>実現</a:t>
          </a:r>
          <a:endParaRPr kumimoji="1" lang="ja-JP" altLang="en-US" dirty="0"/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/>
            <a:t>→楽しいみどりにしたい！</a:t>
          </a:r>
          <a:endParaRPr kumimoji="1" lang="ja-JP" altLang="en-US" dirty="0"/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/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FC4E456-2C2F-43F4-9159-83F99E6F597A}" type="presOf" srcId="{80125336-A032-445A-8052-B57BCBEC05A2}" destId="{17006823-E92F-44EE-9B22-BA1BFF6E1566}" srcOrd="0" destOrd="0" presId="urn:microsoft.com/office/officeart/2005/8/layout/chevron2"/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542D56EE-7B31-48F4-A3FF-D65FB86D7EE7}" type="presOf" srcId="{BBE3ECBD-5D31-46B6-B8B7-21B85D6A4609}" destId="{E0F0C377-1215-4E08-B34F-55E02A18AC25}" srcOrd="0" destOrd="1" presId="urn:microsoft.com/office/officeart/2005/8/layout/chevron2"/>
    <dgm:cxn modelId="{D4EF97BB-BA75-491E-A763-74B1FFFEC00A}" type="presOf" srcId="{65E0797B-5259-4D6E-BB12-3F55B170C03B}" destId="{1BA737AD-9631-4171-A6C0-E797692D7073}" srcOrd="0" destOrd="1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E4BCC83E-B5D6-4545-A21E-2E5965B170BA}" type="presOf" srcId="{572D2962-D5DE-4107-A304-AA652E964E4D}" destId="{17006823-E92F-44EE-9B22-BA1BFF6E1566}" srcOrd="0" destOrd="1" presId="urn:microsoft.com/office/officeart/2005/8/layout/chevron2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CC292FF1-E779-4929-8D45-5D7E7C949DB6}" type="presOf" srcId="{503CACC9-8849-4871-91CA-D1C15D789F97}" destId="{1BA737AD-9631-4171-A6C0-E797692D7073}" srcOrd="0" destOrd="0" presId="urn:microsoft.com/office/officeart/2005/8/layout/chevron2"/>
    <dgm:cxn modelId="{C033D507-215A-427D-B266-A12A8D6D9E8D}" type="presOf" srcId="{89356075-75D5-4798-B272-E09B79E0D285}" destId="{4D0F1C10-E531-4D95-B1DC-620F19B83F5A}" srcOrd="0" destOrd="0" presId="urn:microsoft.com/office/officeart/2005/8/layout/chevron2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8DFA5668-B480-4513-A9D2-DC55A35FF4D0}" type="presOf" srcId="{6430FA7A-D364-47F8-A0B4-0000F095A9F6}" destId="{E0F0C377-1215-4E08-B34F-55E02A18AC25}" srcOrd="0" destOrd="0" presId="urn:microsoft.com/office/officeart/2005/8/layout/chevron2"/>
    <dgm:cxn modelId="{E741ED3C-35BB-40F0-A847-28979E2F1F2F}" type="presOf" srcId="{4F36D928-1EB9-4151-A802-14C8AE60D84C}" destId="{9A88BD69-7997-477B-8A97-51887DFD314E}" srcOrd="0" destOrd="0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5CAF0575-9BA8-4415-93C8-BFE2F6EA5C1B}" type="presOf" srcId="{8E51E60C-4AE3-4145-A837-9E133FB20A57}" destId="{BC824BB9-E6B2-4974-8738-41AE63259BE5}" srcOrd="0" destOrd="0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3EA86366-5A29-4436-AEF9-CACFE7BC230C}" type="presOf" srcId="{F8076BDC-AB40-47BF-82BF-BFA8981A6F52}" destId="{917D57DE-DDF1-419B-91DC-04F049413185}" srcOrd="0" destOrd="0" presId="urn:microsoft.com/office/officeart/2005/8/layout/chevron2"/>
    <dgm:cxn modelId="{3B06FC82-EAF6-41B4-9A6D-156504E83934}" type="presOf" srcId="{40454AB1-1C95-4561-B09D-D09DEBD3A5A3}" destId="{07F9AC1C-78AB-408C-B7C1-062C93A25E1E}" srcOrd="0" destOrd="0" presId="urn:microsoft.com/office/officeart/2005/8/layout/chevron2"/>
    <dgm:cxn modelId="{63FD0933-6F0F-4E4B-A368-18F00481CA1D}" type="presOf" srcId="{C38BAADF-C973-461D-83E0-ADE0C74623FA}" destId="{659EA658-29FF-49CB-8DDD-BB096DAC217A}" srcOrd="0" destOrd="0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BCE06C43-EDAE-48AE-875A-37A1B6593AE5}" type="presParOf" srcId="{9A88BD69-7997-477B-8A97-51887DFD314E}" destId="{418AC80E-2B28-49CA-BD5C-9D1A22C8B76F}" srcOrd="0" destOrd="0" presId="urn:microsoft.com/office/officeart/2005/8/layout/chevron2"/>
    <dgm:cxn modelId="{429DBFEF-5F13-4BF6-B6B1-9584B1AA7708}" type="presParOf" srcId="{418AC80E-2B28-49CA-BD5C-9D1A22C8B76F}" destId="{917D57DE-DDF1-419B-91DC-04F049413185}" srcOrd="0" destOrd="0" presId="urn:microsoft.com/office/officeart/2005/8/layout/chevron2"/>
    <dgm:cxn modelId="{52A75EBE-97DA-4580-8425-EEDD76D2B622}" type="presParOf" srcId="{418AC80E-2B28-49CA-BD5C-9D1A22C8B76F}" destId="{E0F0C377-1215-4E08-B34F-55E02A18AC25}" srcOrd="1" destOrd="0" presId="urn:microsoft.com/office/officeart/2005/8/layout/chevron2"/>
    <dgm:cxn modelId="{F1EA1915-5371-4DE1-A797-0C17C2FCAE97}" type="presParOf" srcId="{9A88BD69-7997-477B-8A97-51887DFD314E}" destId="{7A01DBF5-E4F3-469A-9A3B-1D5CEB93BE97}" srcOrd="1" destOrd="0" presId="urn:microsoft.com/office/officeart/2005/8/layout/chevron2"/>
    <dgm:cxn modelId="{04A274A8-5347-4599-8C18-F0CCC6443360}" type="presParOf" srcId="{9A88BD69-7997-477B-8A97-51887DFD314E}" destId="{08DEF1A9-7A1E-49D5-A6DC-8A32DB77133D}" srcOrd="2" destOrd="0" presId="urn:microsoft.com/office/officeart/2005/8/layout/chevron2"/>
    <dgm:cxn modelId="{9819FC9F-8310-485D-BE9A-590D21D12BE7}" type="presParOf" srcId="{08DEF1A9-7A1E-49D5-A6DC-8A32DB77133D}" destId="{07F9AC1C-78AB-408C-B7C1-062C93A25E1E}" srcOrd="0" destOrd="0" presId="urn:microsoft.com/office/officeart/2005/8/layout/chevron2"/>
    <dgm:cxn modelId="{65918412-63B8-47A2-8756-05B84C4FC275}" type="presParOf" srcId="{08DEF1A9-7A1E-49D5-A6DC-8A32DB77133D}" destId="{17006823-E92F-44EE-9B22-BA1BFF6E1566}" srcOrd="1" destOrd="0" presId="urn:microsoft.com/office/officeart/2005/8/layout/chevron2"/>
    <dgm:cxn modelId="{7B28981A-15BC-4542-B238-F82B00FCD820}" type="presParOf" srcId="{9A88BD69-7997-477B-8A97-51887DFD314E}" destId="{51507F5F-5CAF-49FA-A123-F5883CC1F1E1}" srcOrd="3" destOrd="0" presId="urn:microsoft.com/office/officeart/2005/8/layout/chevron2"/>
    <dgm:cxn modelId="{59E40BB2-38FD-4295-BD74-F380BD4D29D9}" type="presParOf" srcId="{9A88BD69-7997-477B-8A97-51887DFD314E}" destId="{65D2E79B-A770-41C8-B86D-65762F1E87DF}" srcOrd="4" destOrd="0" presId="urn:microsoft.com/office/officeart/2005/8/layout/chevron2"/>
    <dgm:cxn modelId="{9AE995ED-E8C8-4A2B-9821-8B8C5E1F8A7C}" type="presParOf" srcId="{65D2E79B-A770-41C8-B86D-65762F1E87DF}" destId="{4D0F1C10-E531-4D95-B1DC-620F19B83F5A}" srcOrd="0" destOrd="0" presId="urn:microsoft.com/office/officeart/2005/8/layout/chevron2"/>
    <dgm:cxn modelId="{DB0F2DE3-8DA1-4817-9550-91C26F92B7E0}" type="presParOf" srcId="{65D2E79B-A770-41C8-B86D-65762F1E87DF}" destId="{1BA737AD-9631-4171-A6C0-E797692D7073}" srcOrd="1" destOrd="0" presId="urn:microsoft.com/office/officeart/2005/8/layout/chevron2"/>
    <dgm:cxn modelId="{2DC0190A-7917-4EAC-AA6C-D3BADA67B247}" type="presParOf" srcId="{9A88BD69-7997-477B-8A97-51887DFD314E}" destId="{92C07DA9-5CED-43AA-9943-21459C45ED93}" srcOrd="5" destOrd="0" presId="urn:microsoft.com/office/officeart/2005/8/layout/chevron2"/>
    <dgm:cxn modelId="{CC065E3E-64D1-48BE-AFAD-C739BA7CCF5B}" type="presParOf" srcId="{9A88BD69-7997-477B-8A97-51887DFD314E}" destId="{191E5220-4902-4578-96FB-C1D6986450B8}" srcOrd="6" destOrd="0" presId="urn:microsoft.com/office/officeart/2005/8/layout/chevron2"/>
    <dgm:cxn modelId="{1C951367-E426-42E4-91C6-0748C390E3E4}" type="presParOf" srcId="{191E5220-4902-4578-96FB-C1D6986450B8}" destId="{659EA658-29FF-49CB-8DDD-BB096DAC217A}" srcOrd="0" destOrd="0" presId="urn:microsoft.com/office/officeart/2005/8/layout/chevron2"/>
    <dgm:cxn modelId="{A626180F-C195-4F0C-82B0-9F2F42CF7FCD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筑波大学のみどりは変化に乏しい？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＜現状把握＞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00B050"/>
              </a:solidFill>
            </a:rPr>
            <a:t>＜提案にむけて＞</a:t>
          </a:r>
          <a:endParaRPr kumimoji="1" lang="ja-JP" altLang="en-US" dirty="0">
            <a:solidFill>
              <a:srgbClr val="00B050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/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「果樹ある生活」の実現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→楽しいみどりにしたい！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4A07FF57-57BA-49EC-84F9-0EED5D4362A5}" type="presOf" srcId="{572D2962-D5DE-4107-A304-AA652E964E4D}" destId="{17006823-E92F-44EE-9B22-BA1BFF6E1566}" srcOrd="0" destOrd="1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1EBF1B38-19E3-4435-9F2F-4E30728398EC}" type="presOf" srcId="{89356075-75D5-4798-B272-E09B79E0D285}" destId="{4D0F1C10-E531-4D95-B1DC-620F19B83F5A}" srcOrd="0" destOrd="0" presId="urn:microsoft.com/office/officeart/2005/8/layout/chevron2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F853F32B-573F-47CC-AF06-19A5DA89C613}" type="presOf" srcId="{40454AB1-1C95-4561-B09D-D09DEBD3A5A3}" destId="{07F9AC1C-78AB-408C-B7C1-062C93A25E1E}" srcOrd="0" destOrd="0" presId="urn:microsoft.com/office/officeart/2005/8/layout/chevron2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4C5973C4-46EE-497C-A669-F6A1D7D63FC5}" type="presOf" srcId="{C38BAADF-C973-461D-83E0-ADE0C74623FA}" destId="{659EA658-29FF-49CB-8DDD-BB096DAC217A}" srcOrd="0" destOrd="0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A1B894E6-6A70-4444-9351-599117590F66}" type="presOf" srcId="{4F36D928-1EB9-4151-A802-14C8AE60D84C}" destId="{9A88BD69-7997-477B-8A97-51887DFD314E}" srcOrd="0" destOrd="0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E4AEF943-EE57-4887-82B4-CDCBC1EB9AD7}" type="presOf" srcId="{503CACC9-8849-4871-91CA-D1C15D789F97}" destId="{1BA737AD-9631-4171-A6C0-E797692D7073}" srcOrd="0" destOrd="0" presId="urn:microsoft.com/office/officeart/2005/8/layout/chevron2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E4C2AF63-F003-4FF4-9C7C-8A0B53A6C86E}" type="presOf" srcId="{65E0797B-5259-4D6E-BB12-3F55B170C03B}" destId="{1BA737AD-9631-4171-A6C0-E797692D7073}" srcOrd="0" destOrd="1" presId="urn:microsoft.com/office/officeart/2005/8/layout/chevron2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7E7C4D92-2042-4BFF-8972-CFAD065E682A}" type="presOf" srcId="{80125336-A032-445A-8052-B57BCBEC05A2}" destId="{17006823-E92F-44EE-9B22-BA1BFF6E1566}" srcOrd="0" destOrd="0" presId="urn:microsoft.com/office/officeart/2005/8/layout/chevron2"/>
    <dgm:cxn modelId="{7C782DFF-2891-40B0-A3ED-4C64099C7BB7}" type="presOf" srcId="{F8076BDC-AB40-47BF-82BF-BFA8981A6F52}" destId="{917D57DE-DDF1-419B-91DC-04F049413185}" srcOrd="0" destOrd="0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B5811922-9620-42B6-8B17-AEF5B574BB6F}" type="presOf" srcId="{8E51E60C-4AE3-4145-A837-9E133FB20A57}" destId="{BC824BB9-E6B2-4974-8738-41AE63259BE5}" srcOrd="0" destOrd="0" presId="urn:microsoft.com/office/officeart/2005/8/layout/chevron2"/>
    <dgm:cxn modelId="{E0B88C58-1EBC-48CB-8959-31188AE52F8C}" type="presOf" srcId="{6430FA7A-D364-47F8-A0B4-0000F095A9F6}" destId="{E0F0C377-1215-4E08-B34F-55E02A18AC25}" srcOrd="0" destOrd="0" presId="urn:microsoft.com/office/officeart/2005/8/layout/chevron2"/>
    <dgm:cxn modelId="{ACA8D5E2-A3E5-4EC5-9400-0E912806E0CB}" type="presOf" srcId="{BBE3ECBD-5D31-46B6-B8B7-21B85D6A4609}" destId="{E0F0C377-1215-4E08-B34F-55E02A18AC25}" srcOrd="0" destOrd="1" presId="urn:microsoft.com/office/officeart/2005/8/layout/chevron2"/>
    <dgm:cxn modelId="{6E3047FC-37ED-4A65-A2F8-19B07692E92E}" type="presParOf" srcId="{9A88BD69-7997-477B-8A97-51887DFD314E}" destId="{418AC80E-2B28-49CA-BD5C-9D1A22C8B76F}" srcOrd="0" destOrd="0" presId="urn:microsoft.com/office/officeart/2005/8/layout/chevron2"/>
    <dgm:cxn modelId="{1EB553B7-BFAB-4FF1-9C0E-A31AFDC95F33}" type="presParOf" srcId="{418AC80E-2B28-49CA-BD5C-9D1A22C8B76F}" destId="{917D57DE-DDF1-419B-91DC-04F049413185}" srcOrd="0" destOrd="0" presId="urn:microsoft.com/office/officeart/2005/8/layout/chevron2"/>
    <dgm:cxn modelId="{11CCBB19-54A2-44AF-9E52-FBF9A21361AC}" type="presParOf" srcId="{418AC80E-2B28-49CA-BD5C-9D1A22C8B76F}" destId="{E0F0C377-1215-4E08-B34F-55E02A18AC25}" srcOrd="1" destOrd="0" presId="urn:microsoft.com/office/officeart/2005/8/layout/chevron2"/>
    <dgm:cxn modelId="{27BF792B-BE6F-424D-8CE5-70169A7E1721}" type="presParOf" srcId="{9A88BD69-7997-477B-8A97-51887DFD314E}" destId="{7A01DBF5-E4F3-469A-9A3B-1D5CEB93BE97}" srcOrd="1" destOrd="0" presId="urn:microsoft.com/office/officeart/2005/8/layout/chevron2"/>
    <dgm:cxn modelId="{105F7215-5E27-41C8-B759-56547FABC1BD}" type="presParOf" srcId="{9A88BD69-7997-477B-8A97-51887DFD314E}" destId="{08DEF1A9-7A1E-49D5-A6DC-8A32DB77133D}" srcOrd="2" destOrd="0" presId="urn:microsoft.com/office/officeart/2005/8/layout/chevron2"/>
    <dgm:cxn modelId="{77202635-176C-49F1-9A3E-C19F94EF9114}" type="presParOf" srcId="{08DEF1A9-7A1E-49D5-A6DC-8A32DB77133D}" destId="{07F9AC1C-78AB-408C-B7C1-062C93A25E1E}" srcOrd="0" destOrd="0" presId="urn:microsoft.com/office/officeart/2005/8/layout/chevron2"/>
    <dgm:cxn modelId="{9607EBD6-C89E-40D1-85BA-A0CB4538F9B0}" type="presParOf" srcId="{08DEF1A9-7A1E-49D5-A6DC-8A32DB77133D}" destId="{17006823-E92F-44EE-9B22-BA1BFF6E1566}" srcOrd="1" destOrd="0" presId="urn:microsoft.com/office/officeart/2005/8/layout/chevron2"/>
    <dgm:cxn modelId="{966C1657-A7CC-4FDB-9AD7-A8B0C915FC26}" type="presParOf" srcId="{9A88BD69-7997-477B-8A97-51887DFD314E}" destId="{51507F5F-5CAF-49FA-A123-F5883CC1F1E1}" srcOrd="3" destOrd="0" presId="urn:microsoft.com/office/officeart/2005/8/layout/chevron2"/>
    <dgm:cxn modelId="{39E9EB0B-3306-4A4D-8B7D-70192AF8E178}" type="presParOf" srcId="{9A88BD69-7997-477B-8A97-51887DFD314E}" destId="{65D2E79B-A770-41C8-B86D-65762F1E87DF}" srcOrd="4" destOrd="0" presId="urn:microsoft.com/office/officeart/2005/8/layout/chevron2"/>
    <dgm:cxn modelId="{ECAEC660-A418-49F6-A5C7-A2B54DF20456}" type="presParOf" srcId="{65D2E79B-A770-41C8-B86D-65762F1E87DF}" destId="{4D0F1C10-E531-4D95-B1DC-620F19B83F5A}" srcOrd="0" destOrd="0" presId="urn:microsoft.com/office/officeart/2005/8/layout/chevron2"/>
    <dgm:cxn modelId="{8C4906DA-5B63-4370-84BD-1349475116D7}" type="presParOf" srcId="{65D2E79B-A770-41C8-B86D-65762F1E87DF}" destId="{1BA737AD-9631-4171-A6C0-E797692D7073}" srcOrd="1" destOrd="0" presId="urn:microsoft.com/office/officeart/2005/8/layout/chevron2"/>
    <dgm:cxn modelId="{F2374934-EA55-4898-9040-E2EF3ADC58FE}" type="presParOf" srcId="{9A88BD69-7997-477B-8A97-51887DFD314E}" destId="{92C07DA9-5CED-43AA-9943-21459C45ED93}" srcOrd="5" destOrd="0" presId="urn:microsoft.com/office/officeart/2005/8/layout/chevron2"/>
    <dgm:cxn modelId="{01A41CDA-10D7-4A4D-812B-AAA8EF242C23}" type="presParOf" srcId="{9A88BD69-7997-477B-8A97-51887DFD314E}" destId="{191E5220-4902-4578-96FB-C1D6986450B8}" srcOrd="6" destOrd="0" presId="urn:microsoft.com/office/officeart/2005/8/layout/chevron2"/>
    <dgm:cxn modelId="{B480FFB5-276F-483C-8755-2F11D2054B3C}" type="presParOf" srcId="{191E5220-4902-4578-96FB-C1D6986450B8}" destId="{659EA658-29FF-49CB-8DDD-BB096DAC217A}" srcOrd="0" destOrd="0" presId="urn:microsoft.com/office/officeart/2005/8/layout/chevron2"/>
    <dgm:cxn modelId="{01F43658-C630-41D7-BE88-447E022D4F4B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筑波大学のみどりは変化に乏しい？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＜現状把握＞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＜提案にむけて＞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/>
      <dgm:t>
        <a:bodyPr/>
        <a:lstStyle/>
        <a:p>
          <a:r>
            <a:rPr kumimoji="1" lang="ja-JP" altLang="en-US" dirty="0" smtClean="0">
              <a:solidFill>
                <a:schemeClr val="accent5"/>
              </a:solidFill>
            </a:rPr>
            <a:t>「果樹ある生活」</a:t>
          </a:r>
          <a:r>
            <a:rPr kumimoji="1" lang="ja-JP" altLang="en-US" dirty="0" smtClean="0"/>
            <a:t>の実現</a:t>
          </a:r>
          <a:endParaRPr kumimoji="1" lang="ja-JP" altLang="en-US" dirty="0"/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→楽しいみどりにしたい！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5AB3CA6C-BF40-49EB-B903-5DEC77B7AF6B}" type="presOf" srcId="{4F36D928-1EB9-4151-A802-14C8AE60D84C}" destId="{9A88BD69-7997-477B-8A97-51887DFD314E}" srcOrd="0" destOrd="0" presId="urn:microsoft.com/office/officeart/2005/8/layout/chevron2"/>
    <dgm:cxn modelId="{0FBFC9BE-6FBB-4CC0-9C2D-4C8417A2BB9C}" type="presOf" srcId="{65E0797B-5259-4D6E-BB12-3F55B170C03B}" destId="{1BA737AD-9631-4171-A6C0-E797692D7073}" srcOrd="0" destOrd="1" presId="urn:microsoft.com/office/officeart/2005/8/layout/chevron2"/>
    <dgm:cxn modelId="{944D9E79-A402-4086-BC38-C17AEAAD4EE5}" type="presOf" srcId="{8E51E60C-4AE3-4145-A837-9E133FB20A57}" destId="{BC824BB9-E6B2-4974-8738-41AE63259BE5}" srcOrd="0" destOrd="0" presId="urn:microsoft.com/office/officeart/2005/8/layout/chevron2"/>
    <dgm:cxn modelId="{07CB4D06-3254-4290-8D18-4E8418097E34}" type="presOf" srcId="{89356075-75D5-4798-B272-E09B79E0D285}" destId="{4D0F1C10-E531-4D95-B1DC-620F19B83F5A}" srcOrd="0" destOrd="0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F3F7CE2B-41A7-4D86-AB44-2B5D698A50DB}" type="presOf" srcId="{503CACC9-8849-4871-91CA-D1C15D789F97}" destId="{1BA737AD-9631-4171-A6C0-E797692D7073}" srcOrd="0" destOrd="0" presId="urn:microsoft.com/office/officeart/2005/8/layout/chevron2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A1339F27-C53C-41E6-A8E1-BB5C913E2AD4}" type="presOf" srcId="{572D2962-D5DE-4107-A304-AA652E964E4D}" destId="{17006823-E92F-44EE-9B22-BA1BFF6E1566}" srcOrd="0" destOrd="1" presId="urn:microsoft.com/office/officeart/2005/8/layout/chevron2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9EF9F020-D026-442E-89F4-5EC0E4F77B9A}" type="presOf" srcId="{BBE3ECBD-5D31-46B6-B8B7-21B85D6A4609}" destId="{E0F0C377-1215-4E08-B34F-55E02A18AC25}" srcOrd="0" destOrd="1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3EBF2557-73CE-4196-9DAB-F4460C0A83CA}" type="presOf" srcId="{F8076BDC-AB40-47BF-82BF-BFA8981A6F52}" destId="{917D57DE-DDF1-419B-91DC-04F049413185}" srcOrd="0" destOrd="0" presId="urn:microsoft.com/office/officeart/2005/8/layout/chevron2"/>
    <dgm:cxn modelId="{911EE973-DA5E-4C96-8A3E-AEF5101091D5}" type="presOf" srcId="{40454AB1-1C95-4561-B09D-D09DEBD3A5A3}" destId="{07F9AC1C-78AB-408C-B7C1-062C93A25E1E}" srcOrd="0" destOrd="0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5EBE17C9-17D9-49F8-8963-CFC5225C4424}" type="presOf" srcId="{80125336-A032-445A-8052-B57BCBEC05A2}" destId="{17006823-E92F-44EE-9B22-BA1BFF6E1566}" srcOrd="0" destOrd="0" presId="urn:microsoft.com/office/officeart/2005/8/layout/chevron2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823C6080-2915-4D53-A1FE-9ACA53F3F2A4}" type="presOf" srcId="{C38BAADF-C973-461D-83E0-ADE0C74623FA}" destId="{659EA658-29FF-49CB-8DDD-BB096DAC217A}" srcOrd="0" destOrd="0" presId="urn:microsoft.com/office/officeart/2005/8/layout/chevron2"/>
    <dgm:cxn modelId="{C2F977BE-3F96-4B59-B29A-BF272DB9EFE9}" type="presOf" srcId="{6430FA7A-D364-47F8-A0B4-0000F095A9F6}" destId="{E0F0C377-1215-4E08-B34F-55E02A18AC25}" srcOrd="0" destOrd="0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AA04DBB5-EE6B-43EF-BFA2-03ADB111F3A8}" type="presParOf" srcId="{9A88BD69-7997-477B-8A97-51887DFD314E}" destId="{418AC80E-2B28-49CA-BD5C-9D1A22C8B76F}" srcOrd="0" destOrd="0" presId="urn:microsoft.com/office/officeart/2005/8/layout/chevron2"/>
    <dgm:cxn modelId="{9903A5B1-F260-4094-9B69-5BFA5AFA99F8}" type="presParOf" srcId="{418AC80E-2B28-49CA-BD5C-9D1A22C8B76F}" destId="{917D57DE-DDF1-419B-91DC-04F049413185}" srcOrd="0" destOrd="0" presId="urn:microsoft.com/office/officeart/2005/8/layout/chevron2"/>
    <dgm:cxn modelId="{720F6412-EDF3-422B-9920-3DDB735257C5}" type="presParOf" srcId="{418AC80E-2B28-49CA-BD5C-9D1A22C8B76F}" destId="{E0F0C377-1215-4E08-B34F-55E02A18AC25}" srcOrd="1" destOrd="0" presId="urn:microsoft.com/office/officeart/2005/8/layout/chevron2"/>
    <dgm:cxn modelId="{26C88646-138C-4573-AD3F-42B1921F4EFB}" type="presParOf" srcId="{9A88BD69-7997-477B-8A97-51887DFD314E}" destId="{7A01DBF5-E4F3-469A-9A3B-1D5CEB93BE97}" srcOrd="1" destOrd="0" presId="urn:microsoft.com/office/officeart/2005/8/layout/chevron2"/>
    <dgm:cxn modelId="{689ECA69-DBB1-4E51-B41A-03994873F81E}" type="presParOf" srcId="{9A88BD69-7997-477B-8A97-51887DFD314E}" destId="{08DEF1A9-7A1E-49D5-A6DC-8A32DB77133D}" srcOrd="2" destOrd="0" presId="urn:microsoft.com/office/officeart/2005/8/layout/chevron2"/>
    <dgm:cxn modelId="{2690810B-23B1-4ECD-A703-52A050BB7621}" type="presParOf" srcId="{08DEF1A9-7A1E-49D5-A6DC-8A32DB77133D}" destId="{07F9AC1C-78AB-408C-B7C1-062C93A25E1E}" srcOrd="0" destOrd="0" presId="urn:microsoft.com/office/officeart/2005/8/layout/chevron2"/>
    <dgm:cxn modelId="{F021C289-0F66-44AA-8860-057C3A8CF516}" type="presParOf" srcId="{08DEF1A9-7A1E-49D5-A6DC-8A32DB77133D}" destId="{17006823-E92F-44EE-9B22-BA1BFF6E1566}" srcOrd="1" destOrd="0" presId="urn:microsoft.com/office/officeart/2005/8/layout/chevron2"/>
    <dgm:cxn modelId="{35CF8503-8637-495A-9EFF-E1F7144C4DFB}" type="presParOf" srcId="{9A88BD69-7997-477B-8A97-51887DFD314E}" destId="{51507F5F-5CAF-49FA-A123-F5883CC1F1E1}" srcOrd="3" destOrd="0" presId="urn:microsoft.com/office/officeart/2005/8/layout/chevron2"/>
    <dgm:cxn modelId="{56C07143-876F-4374-B134-76647AD63C0E}" type="presParOf" srcId="{9A88BD69-7997-477B-8A97-51887DFD314E}" destId="{65D2E79B-A770-41C8-B86D-65762F1E87DF}" srcOrd="4" destOrd="0" presId="urn:microsoft.com/office/officeart/2005/8/layout/chevron2"/>
    <dgm:cxn modelId="{A3969C08-FDE2-4722-BBC5-24E43D38A6E8}" type="presParOf" srcId="{65D2E79B-A770-41C8-B86D-65762F1E87DF}" destId="{4D0F1C10-E531-4D95-B1DC-620F19B83F5A}" srcOrd="0" destOrd="0" presId="urn:microsoft.com/office/officeart/2005/8/layout/chevron2"/>
    <dgm:cxn modelId="{E98DA703-9F6D-405F-9A68-629DD6A2795F}" type="presParOf" srcId="{65D2E79B-A770-41C8-B86D-65762F1E87DF}" destId="{1BA737AD-9631-4171-A6C0-E797692D7073}" srcOrd="1" destOrd="0" presId="urn:microsoft.com/office/officeart/2005/8/layout/chevron2"/>
    <dgm:cxn modelId="{42C31F22-4720-46BF-BB1B-50A59BF54F3A}" type="presParOf" srcId="{9A88BD69-7997-477B-8A97-51887DFD314E}" destId="{92C07DA9-5CED-43AA-9943-21459C45ED93}" srcOrd="5" destOrd="0" presId="urn:microsoft.com/office/officeart/2005/8/layout/chevron2"/>
    <dgm:cxn modelId="{F6A5ED9A-2223-4510-AC87-8B28550AA975}" type="presParOf" srcId="{9A88BD69-7997-477B-8A97-51887DFD314E}" destId="{191E5220-4902-4578-96FB-C1D6986450B8}" srcOrd="6" destOrd="0" presId="urn:microsoft.com/office/officeart/2005/8/layout/chevron2"/>
    <dgm:cxn modelId="{CD44C5EF-2359-41E9-BADD-37DC69C3C150}" type="presParOf" srcId="{191E5220-4902-4578-96FB-C1D6986450B8}" destId="{659EA658-29FF-49CB-8DDD-BB096DAC217A}" srcOrd="0" destOrd="0" presId="urn:microsoft.com/office/officeart/2005/8/layout/chevron2"/>
    <dgm:cxn modelId="{6F4EE3B4-12BB-4CFE-90CA-D2D39E384EF4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chemeClr val="accent3"/>
              </a:solidFill>
            </a:rPr>
            <a:t>筑波大学のみどりは変化に乏しい？</a:t>
          </a:r>
          <a:endParaRPr kumimoji="1" lang="ja-JP" altLang="en-US" dirty="0">
            <a:solidFill>
              <a:schemeClr val="accent3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＜現状把握＞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＜提案にむけて＞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「果樹ある生活」の実現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/>
      <dgm:t>
        <a:bodyPr/>
        <a:lstStyle/>
        <a:p>
          <a:r>
            <a:rPr kumimoji="1" lang="ja-JP" altLang="en-US" dirty="0" smtClean="0"/>
            <a:t>→楽しいみどりにしたい！</a:t>
          </a:r>
          <a:endParaRPr kumimoji="1" lang="ja-JP" altLang="en-US" dirty="0"/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59988C03-570C-49C2-8425-7DB54A034232}" type="presOf" srcId="{572D2962-D5DE-4107-A304-AA652E964E4D}" destId="{17006823-E92F-44EE-9B22-BA1BFF6E1566}" srcOrd="0" destOrd="1" presId="urn:microsoft.com/office/officeart/2005/8/layout/chevron2"/>
    <dgm:cxn modelId="{20FAFE73-3EDD-4379-9FE3-8B653B49712C}" type="presOf" srcId="{89356075-75D5-4798-B272-E09B79E0D285}" destId="{4D0F1C10-E531-4D95-B1DC-620F19B83F5A}" srcOrd="0" destOrd="0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83C14626-08CF-4B04-B185-51F9C8D0BE85}" type="presOf" srcId="{40454AB1-1C95-4561-B09D-D09DEBD3A5A3}" destId="{07F9AC1C-78AB-408C-B7C1-062C93A25E1E}" srcOrd="0" destOrd="0" presId="urn:microsoft.com/office/officeart/2005/8/layout/chevron2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09F4C8F2-3C10-4145-B16F-77338E64BA68}" type="presOf" srcId="{503CACC9-8849-4871-91CA-D1C15D789F97}" destId="{1BA737AD-9631-4171-A6C0-E797692D7073}" srcOrd="0" destOrd="0" presId="urn:microsoft.com/office/officeart/2005/8/layout/chevron2"/>
    <dgm:cxn modelId="{8BDBF968-BB44-4ECB-A7F1-76490170418C}" type="presOf" srcId="{6430FA7A-D364-47F8-A0B4-0000F095A9F6}" destId="{E0F0C377-1215-4E08-B34F-55E02A18AC25}" srcOrd="0" destOrd="0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276C370E-BBB7-422D-B58E-5FFE09E1315C}" type="presOf" srcId="{8E51E60C-4AE3-4145-A837-9E133FB20A57}" destId="{BC824BB9-E6B2-4974-8738-41AE63259BE5}" srcOrd="0" destOrd="0" presId="urn:microsoft.com/office/officeart/2005/8/layout/chevron2"/>
    <dgm:cxn modelId="{BBF9209F-2AB2-491D-ACD4-AC388A06DB53}" type="presOf" srcId="{4F36D928-1EB9-4151-A802-14C8AE60D84C}" destId="{9A88BD69-7997-477B-8A97-51887DFD314E}" srcOrd="0" destOrd="0" presId="urn:microsoft.com/office/officeart/2005/8/layout/chevron2"/>
    <dgm:cxn modelId="{24A2AD0E-9C5C-4B68-9B66-525930249D0A}" type="presOf" srcId="{65E0797B-5259-4D6E-BB12-3F55B170C03B}" destId="{1BA737AD-9631-4171-A6C0-E797692D7073}" srcOrd="0" destOrd="1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9C8DCD0C-D2E3-447C-BFF4-64D10CAFA80A}" type="presOf" srcId="{F8076BDC-AB40-47BF-82BF-BFA8981A6F52}" destId="{917D57DE-DDF1-419B-91DC-04F049413185}" srcOrd="0" destOrd="0" presId="urn:microsoft.com/office/officeart/2005/8/layout/chevron2"/>
    <dgm:cxn modelId="{F2BBC94E-BF30-4A1B-B6EA-D4BC9D8D4FFF}" type="presOf" srcId="{80125336-A032-445A-8052-B57BCBEC05A2}" destId="{17006823-E92F-44EE-9B22-BA1BFF6E1566}" srcOrd="0" destOrd="0" presId="urn:microsoft.com/office/officeart/2005/8/layout/chevron2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846D899F-1059-40C1-90B6-3ACB7BF243E0}" type="presOf" srcId="{C38BAADF-C973-461D-83E0-ADE0C74623FA}" destId="{659EA658-29FF-49CB-8DDD-BB096DAC217A}" srcOrd="0" destOrd="0" presId="urn:microsoft.com/office/officeart/2005/8/layout/chevron2"/>
    <dgm:cxn modelId="{E4CDE6AC-EEF7-4FFF-80EB-3490BDBB0CA0}" type="presOf" srcId="{BBE3ECBD-5D31-46B6-B8B7-21B85D6A4609}" destId="{E0F0C377-1215-4E08-B34F-55E02A18AC25}" srcOrd="0" destOrd="1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ED089E62-74B3-42E1-AA0C-D52EDA0B9FD1}" type="presParOf" srcId="{9A88BD69-7997-477B-8A97-51887DFD314E}" destId="{418AC80E-2B28-49CA-BD5C-9D1A22C8B76F}" srcOrd="0" destOrd="0" presId="urn:microsoft.com/office/officeart/2005/8/layout/chevron2"/>
    <dgm:cxn modelId="{78645312-AF91-4CB6-A10D-31E87DB3D3B9}" type="presParOf" srcId="{418AC80E-2B28-49CA-BD5C-9D1A22C8B76F}" destId="{917D57DE-DDF1-419B-91DC-04F049413185}" srcOrd="0" destOrd="0" presId="urn:microsoft.com/office/officeart/2005/8/layout/chevron2"/>
    <dgm:cxn modelId="{CD15F005-B9A3-4524-904D-9C474E506F73}" type="presParOf" srcId="{418AC80E-2B28-49CA-BD5C-9D1A22C8B76F}" destId="{E0F0C377-1215-4E08-B34F-55E02A18AC25}" srcOrd="1" destOrd="0" presId="urn:microsoft.com/office/officeart/2005/8/layout/chevron2"/>
    <dgm:cxn modelId="{44A28D22-26F0-43C3-9706-89F92C9865CD}" type="presParOf" srcId="{9A88BD69-7997-477B-8A97-51887DFD314E}" destId="{7A01DBF5-E4F3-469A-9A3B-1D5CEB93BE97}" srcOrd="1" destOrd="0" presId="urn:microsoft.com/office/officeart/2005/8/layout/chevron2"/>
    <dgm:cxn modelId="{29E6A178-CF07-42D7-B269-86F3FA8D3636}" type="presParOf" srcId="{9A88BD69-7997-477B-8A97-51887DFD314E}" destId="{08DEF1A9-7A1E-49D5-A6DC-8A32DB77133D}" srcOrd="2" destOrd="0" presId="urn:microsoft.com/office/officeart/2005/8/layout/chevron2"/>
    <dgm:cxn modelId="{0D94FDF8-F525-4CF8-8A0E-5FA246B89F8C}" type="presParOf" srcId="{08DEF1A9-7A1E-49D5-A6DC-8A32DB77133D}" destId="{07F9AC1C-78AB-408C-B7C1-062C93A25E1E}" srcOrd="0" destOrd="0" presId="urn:microsoft.com/office/officeart/2005/8/layout/chevron2"/>
    <dgm:cxn modelId="{3E0CD48E-76EC-46D3-98BE-7522A7502184}" type="presParOf" srcId="{08DEF1A9-7A1E-49D5-A6DC-8A32DB77133D}" destId="{17006823-E92F-44EE-9B22-BA1BFF6E1566}" srcOrd="1" destOrd="0" presId="urn:microsoft.com/office/officeart/2005/8/layout/chevron2"/>
    <dgm:cxn modelId="{FBB48837-F779-4718-997E-2AB6D852BCCB}" type="presParOf" srcId="{9A88BD69-7997-477B-8A97-51887DFD314E}" destId="{51507F5F-5CAF-49FA-A123-F5883CC1F1E1}" srcOrd="3" destOrd="0" presId="urn:microsoft.com/office/officeart/2005/8/layout/chevron2"/>
    <dgm:cxn modelId="{CC34B0D1-7763-42E8-8DBF-4F1E777E31E8}" type="presParOf" srcId="{9A88BD69-7997-477B-8A97-51887DFD314E}" destId="{65D2E79B-A770-41C8-B86D-65762F1E87DF}" srcOrd="4" destOrd="0" presId="urn:microsoft.com/office/officeart/2005/8/layout/chevron2"/>
    <dgm:cxn modelId="{82A8CCC7-A556-40A0-8A2E-CB8AF7845FB8}" type="presParOf" srcId="{65D2E79B-A770-41C8-B86D-65762F1E87DF}" destId="{4D0F1C10-E531-4D95-B1DC-620F19B83F5A}" srcOrd="0" destOrd="0" presId="urn:microsoft.com/office/officeart/2005/8/layout/chevron2"/>
    <dgm:cxn modelId="{1A143C13-8001-4C29-B140-C7961186D07C}" type="presParOf" srcId="{65D2E79B-A770-41C8-B86D-65762F1E87DF}" destId="{1BA737AD-9631-4171-A6C0-E797692D7073}" srcOrd="1" destOrd="0" presId="urn:microsoft.com/office/officeart/2005/8/layout/chevron2"/>
    <dgm:cxn modelId="{81E5200C-0218-4F6C-BB1E-CE65B4D15D97}" type="presParOf" srcId="{9A88BD69-7997-477B-8A97-51887DFD314E}" destId="{92C07DA9-5CED-43AA-9943-21459C45ED93}" srcOrd="5" destOrd="0" presId="urn:microsoft.com/office/officeart/2005/8/layout/chevron2"/>
    <dgm:cxn modelId="{89473ED3-ADB7-4DF3-AD91-E0F084EB006B}" type="presParOf" srcId="{9A88BD69-7997-477B-8A97-51887DFD314E}" destId="{191E5220-4902-4578-96FB-C1D6986450B8}" srcOrd="6" destOrd="0" presId="urn:microsoft.com/office/officeart/2005/8/layout/chevron2"/>
    <dgm:cxn modelId="{256A0E9F-B500-4669-9A44-A3C8C8CC9E74}" type="presParOf" srcId="{191E5220-4902-4578-96FB-C1D6986450B8}" destId="{659EA658-29FF-49CB-8DDD-BB096DAC217A}" srcOrd="0" destOrd="0" presId="urn:microsoft.com/office/officeart/2005/8/layout/chevron2"/>
    <dgm:cxn modelId="{36942893-F6C5-4CD9-AAFC-ECB5D5D02D11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筑波大学のみどりは変化に乏しい？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00B050"/>
              </a:solidFill>
            </a:rPr>
            <a:t>＜現状把握＞</a:t>
          </a:r>
          <a:endParaRPr kumimoji="1" lang="ja-JP" altLang="en-US" dirty="0">
            <a:solidFill>
              <a:srgbClr val="00B050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＜提案にむけて＞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</a:t>
          </a:r>
          <a:r>
            <a:rPr kumimoji="1" lang="ja-JP" altLang="en-US" dirty="0" smtClean="0"/>
            <a:t>実現</a:t>
          </a:r>
          <a:endParaRPr kumimoji="1" lang="ja-JP" altLang="en-US" dirty="0"/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/>
            <a:t>→楽しいみどりにしたい！</a:t>
          </a:r>
          <a:endParaRPr kumimoji="1" lang="ja-JP" altLang="en-US" dirty="0"/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/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9707215B-3755-4141-BB17-FDB6B7CC31FE}" type="presOf" srcId="{80125336-A032-445A-8052-B57BCBEC05A2}" destId="{17006823-E92F-44EE-9B22-BA1BFF6E1566}" srcOrd="0" destOrd="0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1823650D-3BDF-4C9D-87B0-9B903F3D2CCD}" type="presOf" srcId="{4F36D928-1EB9-4151-A802-14C8AE60D84C}" destId="{9A88BD69-7997-477B-8A97-51887DFD314E}" srcOrd="0" destOrd="0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7D94AB00-B8EF-44AE-B472-5BEE234B8482}" type="presOf" srcId="{503CACC9-8849-4871-91CA-D1C15D789F97}" destId="{1BA737AD-9631-4171-A6C0-E797692D7073}" srcOrd="0" destOrd="0" presId="urn:microsoft.com/office/officeart/2005/8/layout/chevron2"/>
    <dgm:cxn modelId="{AE16FDF5-79AD-4C20-863F-7D22AA6F861C}" type="presOf" srcId="{89356075-75D5-4798-B272-E09B79E0D285}" destId="{4D0F1C10-E531-4D95-B1DC-620F19B83F5A}" srcOrd="0" destOrd="0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7DD24341-54A7-4063-92F9-F8E973B8BDBE}" type="presOf" srcId="{BBE3ECBD-5D31-46B6-B8B7-21B85D6A4609}" destId="{E0F0C377-1215-4E08-B34F-55E02A18AC25}" srcOrd="0" destOrd="1" presId="urn:microsoft.com/office/officeart/2005/8/layout/chevron2"/>
    <dgm:cxn modelId="{AAF5D0DF-3520-419A-8004-1279CF99B309}" type="presOf" srcId="{572D2962-D5DE-4107-A304-AA652E964E4D}" destId="{17006823-E92F-44EE-9B22-BA1BFF6E1566}" srcOrd="0" destOrd="1" presId="urn:microsoft.com/office/officeart/2005/8/layout/chevron2"/>
    <dgm:cxn modelId="{45A3F853-946C-472F-8784-EB2A3F210358}" type="presOf" srcId="{65E0797B-5259-4D6E-BB12-3F55B170C03B}" destId="{1BA737AD-9631-4171-A6C0-E797692D7073}" srcOrd="0" destOrd="1" presId="urn:microsoft.com/office/officeart/2005/8/layout/chevron2"/>
    <dgm:cxn modelId="{48151D6D-3C55-4FD0-9A05-99FE0C6B1392}" type="presOf" srcId="{6430FA7A-D364-47F8-A0B4-0000F095A9F6}" destId="{E0F0C377-1215-4E08-B34F-55E02A18AC25}" srcOrd="0" destOrd="0" presId="urn:microsoft.com/office/officeart/2005/8/layout/chevron2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BA08113F-AA1F-4363-BFD8-D25533EB688E}" type="presOf" srcId="{40454AB1-1C95-4561-B09D-D09DEBD3A5A3}" destId="{07F9AC1C-78AB-408C-B7C1-062C93A25E1E}" srcOrd="0" destOrd="0" presId="urn:microsoft.com/office/officeart/2005/8/layout/chevron2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0B2DEE4D-AB0B-4C87-873B-6A665D30C96B}" type="presOf" srcId="{C38BAADF-C973-461D-83E0-ADE0C74623FA}" destId="{659EA658-29FF-49CB-8DDD-BB096DAC217A}" srcOrd="0" destOrd="0" presId="urn:microsoft.com/office/officeart/2005/8/layout/chevron2"/>
    <dgm:cxn modelId="{894C9766-3155-4551-9BF0-6CF8ABCB16C7}" type="presOf" srcId="{F8076BDC-AB40-47BF-82BF-BFA8981A6F52}" destId="{917D57DE-DDF1-419B-91DC-04F049413185}" srcOrd="0" destOrd="0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5B210D12-59DE-4A1F-ADA2-D3486A1C3E35}" type="presOf" srcId="{8E51E60C-4AE3-4145-A837-9E133FB20A57}" destId="{BC824BB9-E6B2-4974-8738-41AE63259BE5}" srcOrd="0" destOrd="0" presId="urn:microsoft.com/office/officeart/2005/8/layout/chevron2"/>
    <dgm:cxn modelId="{9F10F8E1-D38E-4C32-9CDE-764B422F3AD5}" type="presParOf" srcId="{9A88BD69-7997-477B-8A97-51887DFD314E}" destId="{418AC80E-2B28-49CA-BD5C-9D1A22C8B76F}" srcOrd="0" destOrd="0" presId="urn:microsoft.com/office/officeart/2005/8/layout/chevron2"/>
    <dgm:cxn modelId="{647FDC3B-2FCF-4BF5-9271-A145B61B0949}" type="presParOf" srcId="{418AC80E-2B28-49CA-BD5C-9D1A22C8B76F}" destId="{917D57DE-DDF1-419B-91DC-04F049413185}" srcOrd="0" destOrd="0" presId="urn:microsoft.com/office/officeart/2005/8/layout/chevron2"/>
    <dgm:cxn modelId="{DBB0B692-51E0-4265-8DA5-7C0D0ABDF43A}" type="presParOf" srcId="{418AC80E-2B28-49CA-BD5C-9D1A22C8B76F}" destId="{E0F0C377-1215-4E08-B34F-55E02A18AC25}" srcOrd="1" destOrd="0" presId="urn:microsoft.com/office/officeart/2005/8/layout/chevron2"/>
    <dgm:cxn modelId="{1F7409EC-6CA5-4957-9C3C-ABCB7F131A0E}" type="presParOf" srcId="{9A88BD69-7997-477B-8A97-51887DFD314E}" destId="{7A01DBF5-E4F3-469A-9A3B-1D5CEB93BE97}" srcOrd="1" destOrd="0" presId="urn:microsoft.com/office/officeart/2005/8/layout/chevron2"/>
    <dgm:cxn modelId="{4C076B3C-415F-493D-8FC0-8AD6668A2814}" type="presParOf" srcId="{9A88BD69-7997-477B-8A97-51887DFD314E}" destId="{08DEF1A9-7A1E-49D5-A6DC-8A32DB77133D}" srcOrd="2" destOrd="0" presId="urn:microsoft.com/office/officeart/2005/8/layout/chevron2"/>
    <dgm:cxn modelId="{97C52DC5-E846-4778-83C9-961111EB0089}" type="presParOf" srcId="{08DEF1A9-7A1E-49D5-A6DC-8A32DB77133D}" destId="{07F9AC1C-78AB-408C-B7C1-062C93A25E1E}" srcOrd="0" destOrd="0" presId="urn:microsoft.com/office/officeart/2005/8/layout/chevron2"/>
    <dgm:cxn modelId="{2ED05AC4-583B-444D-B144-5778479A7FD9}" type="presParOf" srcId="{08DEF1A9-7A1E-49D5-A6DC-8A32DB77133D}" destId="{17006823-E92F-44EE-9B22-BA1BFF6E1566}" srcOrd="1" destOrd="0" presId="urn:microsoft.com/office/officeart/2005/8/layout/chevron2"/>
    <dgm:cxn modelId="{5A1355E1-DF56-442F-9776-18377C36ECDA}" type="presParOf" srcId="{9A88BD69-7997-477B-8A97-51887DFD314E}" destId="{51507F5F-5CAF-49FA-A123-F5883CC1F1E1}" srcOrd="3" destOrd="0" presId="urn:microsoft.com/office/officeart/2005/8/layout/chevron2"/>
    <dgm:cxn modelId="{00654874-0E78-4DC5-A4A2-9311081D6D70}" type="presParOf" srcId="{9A88BD69-7997-477B-8A97-51887DFD314E}" destId="{65D2E79B-A770-41C8-B86D-65762F1E87DF}" srcOrd="4" destOrd="0" presId="urn:microsoft.com/office/officeart/2005/8/layout/chevron2"/>
    <dgm:cxn modelId="{661D7810-6890-410E-AAB6-269B836EA10B}" type="presParOf" srcId="{65D2E79B-A770-41C8-B86D-65762F1E87DF}" destId="{4D0F1C10-E531-4D95-B1DC-620F19B83F5A}" srcOrd="0" destOrd="0" presId="urn:microsoft.com/office/officeart/2005/8/layout/chevron2"/>
    <dgm:cxn modelId="{2A919E15-30A1-4BFB-93BB-EF52ED9CDFCE}" type="presParOf" srcId="{65D2E79B-A770-41C8-B86D-65762F1E87DF}" destId="{1BA737AD-9631-4171-A6C0-E797692D7073}" srcOrd="1" destOrd="0" presId="urn:microsoft.com/office/officeart/2005/8/layout/chevron2"/>
    <dgm:cxn modelId="{5EA3077D-E4A8-45E9-9463-06C5E009F76E}" type="presParOf" srcId="{9A88BD69-7997-477B-8A97-51887DFD314E}" destId="{92C07DA9-5CED-43AA-9943-21459C45ED93}" srcOrd="5" destOrd="0" presId="urn:microsoft.com/office/officeart/2005/8/layout/chevron2"/>
    <dgm:cxn modelId="{70B0DE97-0DEF-4EE1-BBC2-1FFD2F31BB93}" type="presParOf" srcId="{9A88BD69-7997-477B-8A97-51887DFD314E}" destId="{191E5220-4902-4578-96FB-C1D6986450B8}" srcOrd="6" destOrd="0" presId="urn:microsoft.com/office/officeart/2005/8/layout/chevron2"/>
    <dgm:cxn modelId="{98603184-FB4F-435D-9A3A-7E35C12C8C28}" type="presParOf" srcId="{191E5220-4902-4578-96FB-C1D6986450B8}" destId="{659EA658-29FF-49CB-8DDD-BB096DAC217A}" srcOrd="0" destOrd="0" presId="urn:microsoft.com/office/officeart/2005/8/layout/chevron2"/>
    <dgm:cxn modelId="{F63B030D-41D3-48B2-93F5-FAD415FEB519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chemeClr val="accent3"/>
              </a:solidFill>
            </a:rPr>
            <a:t>筑波大学のみどりは変化に乏しい？</a:t>
          </a:r>
          <a:endParaRPr kumimoji="1" lang="ja-JP" altLang="en-US" dirty="0">
            <a:solidFill>
              <a:schemeClr val="accent3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＜現状把握＞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＜提案にむけて＞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「果樹ある生活」の実現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/>
      <dgm:t>
        <a:bodyPr/>
        <a:lstStyle/>
        <a:p>
          <a:r>
            <a:rPr kumimoji="1" lang="ja-JP" altLang="en-US" dirty="0" smtClean="0"/>
            <a:t>→楽しいみどりにしたい！</a:t>
          </a:r>
          <a:endParaRPr kumimoji="1" lang="ja-JP" altLang="en-US" dirty="0"/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028A7428-F603-43CD-A8FA-72556B272966}" type="presOf" srcId="{80125336-A032-445A-8052-B57BCBEC05A2}" destId="{17006823-E92F-44EE-9B22-BA1BFF6E1566}" srcOrd="0" destOrd="0" presId="urn:microsoft.com/office/officeart/2005/8/layout/chevron2"/>
    <dgm:cxn modelId="{1C3E0476-B2C7-4EE5-9184-88BDE93E824F}" type="presOf" srcId="{89356075-75D5-4798-B272-E09B79E0D285}" destId="{4D0F1C10-E531-4D95-B1DC-620F19B83F5A}" srcOrd="0" destOrd="0" presId="urn:microsoft.com/office/officeart/2005/8/layout/chevron2"/>
    <dgm:cxn modelId="{1012D8C1-8F02-4AED-B5B1-77627537792D}" type="presOf" srcId="{C38BAADF-C973-461D-83E0-ADE0C74623FA}" destId="{659EA658-29FF-49CB-8DDD-BB096DAC217A}" srcOrd="0" destOrd="0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E813D1E5-F181-44B8-8855-B5FFCAD975FB}" type="presOf" srcId="{40454AB1-1C95-4561-B09D-D09DEBD3A5A3}" destId="{07F9AC1C-78AB-408C-B7C1-062C93A25E1E}" srcOrd="0" destOrd="0" presId="urn:microsoft.com/office/officeart/2005/8/layout/chevron2"/>
    <dgm:cxn modelId="{8EAA34E2-6A7B-4688-9BDE-EA1ED80AC954}" type="presOf" srcId="{4F36D928-1EB9-4151-A802-14C8AE60D84C}" destId="{9A88BD69-7997-477B-8A97-51887DFD314E}" srcOrd="0" destOrd="0" presId="urn:microsoft.com/office/officeart/2005/8/layout/chevron2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F33A8260-CCC4-48C7-B0B9-1EEAD69E3746}" type="presOf" srcId="{6430FA7A-D364-47F8-A0B4-0000F095A9F6}" destId="{E0F0C377-1215-4E08-B34F-55E02A18AC25}" srcOrd="0" destOrd="0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FFA77C8C-AE43-40FB-8622-6AAF6AB497BE}" type="presOf" srcId="{F8076BDC-AB40-47BF-82BF-BFA8981A6F52}" destId="{917D57DE-DDF1-419B-91DC-04F049413185}" srcOrd="0" destOrd="0" presId="urn:microsoft.com/office/officeart/2005/8/layout/chevron2"/>
    <dgm:cxn modelId="{5A2CD967-4816-4EF0-B90A-04E9433AC295}" type="presOf" srcId="{8E51E60C-4AE3-4145-A837-9E133FB20A57}" destId="{BC824BB9-E6B2-4974-8738-41AE63259BE5}" srcOrd="0" destOrd="0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27424735-35FF-40F6-861B-931ADB9758E3}" type="presOf" srcId="{503CACC9-8849-4871-91CA-D1C15D789F97}" destId="{1BA737AD-9631-4171-A6C0-E797692D7073}" srcOrd="0" destOrd="0" presId="urn:microsoft.com/office/officeart/2005/8/layout/chevron2"/>
    <dgm:cxn modelId="{D9ECD6B4-D03F-4842-83D5-F6EAB36CAB22}" type="presOf" srcId="{BBE3ECBD-5D31-46B6-B8B7-21B85D6A4609}" destId="{E0F0C377-1215-4E08-B34F-55E02A18AC25}" srcOrd="0" destOrd="1" presId="urn:microsoft.com/office/officeart/2005/8/layout/chevron2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572A7111-401E-4B4F-A4D0-0A5FA7AA5C96}" type="presOf" srcId="{572D2962-D5DE-4107-A304-AA652E964E4D}" destId="{17006823-E92F-44EE-9B22-BA1BFF6E1566}" srcOrd="0" destOrd="1" presId="urn:microsoft.com/office/officeart/2005/8/layout/chevron2"/>
    <dgm:cxn modelId="{22381832-2714-4712-B2A3-5C0BC38098BA}" type="presOf" srcId="{65E0797B-5259-4D6E-BB12-3F55B170C03B}" destId="{1BA737AD-9631-4171-A6C0-E797692D7073}" srcOrd="0" destOrd="1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FF7C66A9-C670-4CFE-B2A2-D069DE0C310D}" type="presParOf" srcId="{9A88BD69-7997-477B-8A97-51887DFD314E}" destId="{418AC80E-2B28-49CA-BD5C-9D1A22C8B76F}" srcOrd="0" destOrd="0" presId="urn:microsoft.com/office/officeart/2005/8/layout/chevron2"/>
    <dgm:cxn modelId="{5D4A6C38-293A-4A72-9A04-8B51D3A50762}" type="presParOf" srcId="{418AC80E-2B28-49CA-BD5C-9D1A22C8B76F}" destId="{917D57DE-DDF1-419B-91DC-04F049413185}" srcOrd="0" destOrd="0" presId="urn:microsoft.com/office/officeart/2005/8/layout/chevron2"/>
    <dgm:cxn modelId="{E905CE4C-8372-49C8-9843-80541CC57337}" type="presParOf" srcId="{418AC80E-2B28-49CA-BD5C-9D1A22C8B76F}" destId="{E0F0C377-1215-4E08-B34F-55E02A18AC25}" srcOrd="1" destOrd="0" presId="urn:microsoft.com/office/officeart/2005/8/layout/chevron2"/>
    <dgm:cxn modelId="{1EB48134-2E47-4F91-A189-FA1FB7A134AB}" type="presParOf" srcId="{9A88BD69-7997-477B-8A97-51887DFD314E}" destId="{7A01DBF5-E4F3-469A-9A3B-1D5CEB93BE97}" srcOrd="1" destOrd="0" presId="urn:microsoft.com/office/officeart/2005/8/layout/chevron2"/>
    <dgm:cxn modelId="{F4B636C0-F3A7-4481-A701-FC052104D44D}" type="presParOf" srcId="{9A88BD69-7997-477B-8A97-51887DFD314E}" destId="{08DEF1A9-7A1E-49D5-A6DC-8A32DB77133D}" srcOrd="2" destOrd="0" presId="urn:microsoft.com/office/officeart/2005/8/layout/chevron2"/>
    <dgm:cxn modelId="{98980599-0681-4815-A311-0BD83DA41F85}" type="presParOf" srcId="{08DEF1A9-7A1E-49D5-A6DC-8A32DB77133D}" destId="{07F9AC1C-78AB-408C-B7C1-062C93A25E1E}" srcOrd="0" destOrd="0" presId="urn:microsoft.com/office/officeart/2005/8/layout/chevron2"/>
    <dgm:cxn modelId="{79067708-0AFF-43C1-9F79-7BDA02AD751C}" type="presParOf" srcId="{08DEF1A9-7A1E-49D5-A6DC-8A32DB77133D}" destId="{17006823-E92F-44EE-9B22-BA1BFF6E1566}" srcOrd="1" destOrd="0" presId="urn:microsoft.com/office/officeart/2005/8/layout/chevron2"/>
    <dgm:cxn modelId="{F24BAA51-E92A-4C05-AF9B-6622E1E6BDD7}" type="presParOf" srcId="{9A88BD69-7997-477B-8A97-51887DFD314E}" destId="{51507F5F-5CAF-49FA-A123-F5883CC1F1E1}" srcOrd="3" destOrd="0" presId="urn:microsoft.com/office/officeart/2005/8/layout/chevron2"/>
    <dgm:cxn modelId="{6CF6F080-C53F-4111-8422-4D650B8B9FFC}" type="presParOf" srcId="{9A88BD69-7997-477B-8A97-51887DFD314E}" destId="{65D2E79B-A770-41C8-B86D-65762F1E87DF}" srcOrd="4" destOrd="0" presId="urn:microsoft.com/office/officeart/2005/8/layout/chevron2"/>
    <dgm:cxn modelId="{326A4F3B-BBD5-4035-84EC-F7DF7BE1237F}" type="presParOf" srcId="{65D2E79B-A770-41C8-B86D-65762F1E87DF}" destId="{4D0F1C10-E531-4D95-B1DC-620F19B83F5A}" srcOrd="0" destOrd="0" presId="urn:microsoft.com/office/officeart/2005/8/layout/chevron2"/>
    <dgm:cxn modelId="{9F76EC9A-A80E-4A18-A2A4-B98F7C3F3774}" type="presParOf" srcId="{65D2E79B-A770-41C8-B86D-65762F1E87DF}" destId="{1BA737AD-9631-4171-A6C0-E797692D7073}" srcOrd="1" destOrd="0" presId="urn:microsoft.com/office/officeart/2005/8/layout/chevron2"/>
    <dgm:cxn modelId="{CA9B84A6-E1A7-4133-80A0-56B726FE8791}" type="presParOf" srcId="{9A88BD69-7997-477B-8A97-51887DFD314E}" destId="{92C07DA9-5CED-43AA-9943-21459C45ED93}" srcOrd="5" destOrd="0" presId="urn:microsoft.com/office/officeart/2005/8/layout/chevron2"/>
    <dgm:cxn modelId="{38D7D3D5-08D3-4C78-A18F-759CA58077EB}" type="presParOf" srcId="{9A88BD69-7997-477B-8A97-51887DFD314E}" destId="{191E5220-4902-4578-96FB-C1D6986450B8}" srcOrd="6" destOrd="0" presId="urn:microsoft.com/office/officeart/2005/8/layout/chevron2"/>
    <dgm:cxn modelId="{89DC771D-4ECB-4489-B166-0692A02067D4}" type="presParOf" srcId="{191E5220-4902-4578-96FB-C1D6986450B8}" destId="{659EA658-29FF-49CB-8DDD-BB096DAC217A}" srcOrd="0" destOrd="0" presId="urn:microsoft.com/office/officeart/2005/8/layout/chevron2"/>
    <dgm:cxn modelId="{67444E92-A4C7-4553-A143-763B381162B3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36D928-1EB9-4151-A802-14C8AE60D84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076BDC-AB40-47BF-82BF-BFA8981A6F52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きっかけ</a:t>
          </a:r>
          <a:endParaRPr kumimoji="1" lang="ja-JP" altLang="en-US" sz="2400" b="1" dirty="0"/>
        </a:p>
      </dgm:t>
    </dgm:pt>
    <dgm:pt modelId="{6E52452E-E8FD-4B58-B221-CEE136EE3B2C}" type="par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8DCF0DA4-3D3C-4582-88EF-C1262D7C4954}" type="sibTrans" cxnId="{45213ACE-32F4-4B46-9EC1-1F3EFC62A8D0}">
      <dgm:prSet/>
      <dgm:spPr/>
      <dgm:t>
        <a:bodyPr/>
        <a:lstStyle/>
        <a:p>
          <a:endParaRPr kumimoji="1" lang="ja-JP" altLang="en-US"/>
        </a:p>
      </dgm:t>
    </dgm:pt>
    <dgm:pt modelId="{6430FA7A-D364-47F8-A0B4-0000F095A9F6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筑波大学のみどりは変化に乏しい？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F0DD0A3-0501-496F-8515-1C3893701BA9}" type="par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E9F6EABF-60F2-40F2-B1CD-26F1308646FA}" type="sibTrans" cxnId="{6DE8FA56-5569-4502-84D4-5BDC9CD65B74}">
      <dgm:prSet/>
      <dgm:spPr/>
      <dgm:t>
        <a:bodyPr/>
        <a:lstStyle/>
        <a:p>
          <a:endParaRPr kumimoji="1" lang="ja-JP" altLang="en-US"/>
        </a:p>
      </dgm:t>
    </dgm:pt>
    <dgm:pt modelId="{40454AB1-1C95-4561-B09D-D09DEBD3A5A3}">
      <dgm:prSet phldrT="[テキスト]" custT="1"/>
      <dgm:spPr/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Ⅰ</a:t>
          </a:r>
          <a:endParaRPr kumimoji="1" lang="ja-JP" altLang="en-US" sz="2400" b="1" dirty="0"/>
        </a:p>
      </dgm:t>
    </dgm:pt>
    <dgm:pt modelId="{74335718-21EC-42D8-84A4-C3C5D9C8D6BC}" type="par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D14BD178-3C83-442C-A3F3-415A2BBAF947}" type="sibTrans" cxnId="{8CE8DB9D-D029-4994-B536-BE857F39FCA2}">
      <dgm:prSet/>
      <dgm:spPr/>
      <dgm:t>
        <a:bodyPr/>
        <a:lstStyle/>
        <a:p>
          <a:endParaRPr kumimoji="1" lang="ja-JP" altLang="en-US"/>
        </a:p>
      </dgm:t>
    </dgm:pt>
    <dgm:pt modelId="{80125336-A032-445A-8052-B57BCBEC05A2}">
      <dgm:prSet phldrT="[テキスト]"/>
      <dgm:spPr/>
      <dgm:t>
        <a:bodyPr/>
        <a:lstStyle/>
        <a:p>
          <a:r>
            <a:rPr kumimoji="1" lang="ja-JP" altLang="en-US" dirty="0" smtClean="0">
              <a:solidFill>
                <a:srgbClr val="00B050"/>
              </a:solidFill>
            </a:rPr>
            <a:t>＜現状把握＞</a:t>
          </a:r>
          <a:endParaRPr kumimoji="1" lang="ja-JP" altLang="en-US" dirty="0">
            <a:solidFill>
              <a:srgbClr val="00B050"/>
            </a:solidFill>
          </a:endParaRPr>
        </a:p>
      </dgm:t>
    </dgm:pt>
    <dgm:pt modelId="{67528E61-D392-4921-B907-E8F581D915D1}" type="par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D0917E8-59D7-45D4-83F3-7A104EFE9495}" type="sibTrans" cxnId="{7424D464-7F8C-48C3-958D-46A0BFBB21E2}">
      <dgm:prSet/>
      <dgm:spPr/>
      <dgm:t>
        <a:bodyPr/>
        <a:lstStyle/>
        <a:p>
          <a:endParaRPr kumimoji="1" lang="ja-JP" altLang="en-US"/>
        </a:p>
      </dgm:t>
    </dgm:pt>
    <dgm:pt modelId="{89356075-75D5-4798-B272-E09B79E0D285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調査</a:t>
          </a:r>
          <a:r>
            <a:rPr kumimoji="1" lang="en-US" altLang="ja-JP" sz="2400" b="1" dirty="0" smtClean="0"/>
            <a:t>Ⅱ</a:t>
          </a:r>
          <a:endParaRPr kumimoji="1" lang="ja-JP" altLang="en-US" sz="2400" b="1" dirty="0"/>
        </a:p>
      </dgm:t>
    </dgm:pt>
    <dgm:pt modelId="{1E88A93B-8233-412D-94C0-4A50D135A8E5}" type="par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0C599A2D-7E7D-4314-A03E-FA0D9979B5C2}" type="sibTrans" cxnId="{933B4F0E-ECCF-47EF-BDC2-B1B8C1EEF4FE}">
      <dgm:prSet/>
      <dgm:spPr/>
      <dgm:t>
        <a:bodyPr/>
        <a:lstStyle/>
        <a:p>
          <a:endParaRPr kumimoji="1" lang="ja-JP" altLang="en-US"/>
        </a:p>
      </dgm:t>
    </dgm:pt>
    <dgm:pt modelId="{503CACC9-8849-4871-91CA-D1C15D789F97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＜提案にむけて＞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FB5CA353-35C9-494F-A658-9AF73E2E123E}" type="par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2E5AE9FC-0468-4FE2-9DC3-238D144B9C3D}" type="sibTrans" cxnId="{6ECB888A-C190-4230-B503-D6D2D32099B9}">
      <dgm:prSet/>
      <dgm:spPr/>
      <dgm:t>
        <a:bodyPr/>
        <a:lstStyle/>
        <a:p>
          <a:endParaRPr kumimoji="1" lang="ja-JP" altLang="en-US"/>
        </a:p>
      </dgm:t>
    </dgm:pt>
    <dgm:pt modelId="{65E0797B-5259-4D6E-BB12-3F55B170C03B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樹種選定</a:t>
          </a:r>
          <a:r>
            <a:rPr kumimoji="1" lang="en-US" altLang="ja-JP" dirty="0" smtClean="0">
              <a:latin typeface="ＭＳ Ｐゴシック"/>
              <a:ea typeface="ＭＳ Ｐゴシック"/>
              <a:cs typeface="Arial"/>
            </a:rPr>
            <a:t>､</a:t>
          </a:r>
          <a:r>
            <a:rPr kumimoji="1" lang="ja-JP" altLang="en-US" dirty="0" smtClean="0">
              <a:latin typeface="ＭＳ Ｐゴシック"/>
              <a:ea typeface="ＭＳ Ｐゴシック"/>
              <a:cs typeface="Arial"/>
            </a:rPr>
            <a:t>場所･空間･</a:t>
          </a:r>
          <a:r>
            <a:rPr kumimoji="1" lang="ja-JP" altLang="en-US" dirty="0" smtClean="0">
              <a:latin typeface="Arial"/>
              <a:cs typeface="Arial"/>
            </a:rPr>
            <a:t>管理面の検討</a:t>
          </a:r>
          <a:endParaRPr kumimoji="1" lang="ja-JP" altLang="en-US" dirty="0"/>
        </a:p>
      </dgm:t>
    </dgm:pt>
    <dgm:pt modelId="{A55D5517-E795-428F-9A86-C659ED3177E2}" type="par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46E79D30-61F3-4D2C-8BFB-82988DB7CF64}" type="sibTrans" cxnId="{8A467645-A837-4B4F-91D0-9E150811D5B7}">
      <dgm:prSet/>
      <dgm:spPr/>
      <dgm:t>
        <a:bodyPr/>
        <a:lstStyle/>
        <a:p>
          <a:endParaRPr kumimoji="1" lang="ja-JP" altLang="en-US"/>
        </a:p>
      </dgm:t>
    </dgm:pt>
    <dgm:pt modelId="{C38BAADF-C973-461D-83E0-ADE0C74623FA}">
      <dgm:prSet phldrT="[テキスト]" custT="1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sz="2400" b="1" dirty="0" smtClean="0"/>
            <a:t>提案</a:t>
          </a:r>
          <a:endParaRPr kumimoji="1" lang="ja-JP" altLang="en-US" sz="2400" b="1" dirty="0"/>
        </a:p>
      </dgm:t>
    </dgm:pt>
    <dgm:pt modelId="{AD8F1C70-DFF8-4094-BF47-5CCA8E6ED5D4}" type="par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7E19463-2CE7-4421-B39E-0FC476AE940F}" type="sibTrans" cxnId="{46092DBF-8646-4ADB-BA80-7307DD18E659}">
      <dgm:prSet/>
      <dgm:spPr/>
      <dgm:t>
        <a:bodyPr/>
        <a:lstStyle/>
        <a:p>
          <a:endParaRPr kumimoji="1" lang="ja-JP" altLang="en-US"/>
        </a:p>
      </dgm:t>
    </dgm:pt>
    <dgm:pt modelId="{8E51E60C-4AE3-4145-A837-9E133FB20A57}">
      <dgm:prSet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「果樹ある生活」の</a:t>
          </a:r>
          <a:r>
            <a:rPr kumimoji="1" lang="ja-JP" altLang="en-US" dirty="0" smtClean="0"/>
            <a:t>実現</a:t>
          </a:r>
          <a:endParaRPr kumimoji="1" lang="ja-JP" altLang="en-US" dirty="0"/>
        </a:p>
      </dgm:t>
    </dgm:pt>
    <dgm:pt modelId="{E4A3209A-F5D6-4F6F-AFCF-6E583343A6E1}" type="par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60522E86-AC89-4CC4-BF76-FA6C785C0575}" type="sibTrans" cxnId="{5EB8C795-CB97-4C38-8BB0-187EC39CD7D4}">
      <dgm:prSet/>
      <dgm:spPr/>
      <dgm:t>
        <a:bodyPr/>
        <a:lstStyle/>
        <a:p>
          <a:endParaRPr kumimoji="1" lang="ja-JP" altLang="en-US"/>
        </a:p>
      </dgm:t>
    </dgm:pt>
    <dgm:pt modelId="{BBE3ECBD-5D31-46B6-B8B7-21B85D6A4609}">
      <dgm:prSet phldrT="[テキスト]"/>
      <dgm:spPr>
        <a:solidFill>
          <a:schemeClr val="bg1">
            <a:lumMod val="50000"/>
            <a:alpha val="40000"/>
          </a:schemeClr>
        </a:solidFill>
        <a:ln>
          <a:noFill/>
        </a:ln>
      </dgm:spPr>
      <dgm:t>
        <a:bodyPr/>
        <a:lstStyle/>
        <a:p>
          <a:r>
            <a:rPr kumimoji="1" lang="ja-JP" altLang="en-US" dirty="0" smtClean="0"/>
            <a:t>→楽しいみどりにしたい！</a:t>
          </a:r>
          <a:endParaRPr kumimoji="1" lang="ja-JP" altLang="en-US" dirty="0"/>
        </a:p>
      </dgm:t>
    </dgm:pt>
    <dgm:pt modelId="{E13F0F04-DD42-4342-818C-33A0D5D01284}" type="par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80742C63-5660-4DAD-8ECC-FB43E475C427}" type="sibTrans" cxnId="{55B88B6C-9C84-4D6B-B43C-F89EDB01776F}">
      <dgm:prSet/>
      <dgm:spPr/>
      <dgm:t>
        <a:bodyPr/>
        <a:lstStyle/>
        <a:p>
          <a:endParaRPr kumimoji="1" lang="ja-JP" altLang="en-US"/>
        </a:p>
      </dgm:t>
    </dgm:pt>
    <dgm:pt modelId="{572D2962-D5DE-4107-A304-AA652E964E4D}">
      <dgm:prSet phldrT="[テキスト]"/>
      <dgm:spPr/>
      <dgm:t>
        <a:bodyPr/>
        <a:lstStyle/>
        <a:p>
          <a:r>
            <a:rPr kumimoji="1" lang="ja-JP" altLang="en-US" dirty="0" smtClean="0">
              <a:cs typeface="Arial"/>
            </a:rPr>
            <a:t>大学</a:t>
          </a:r>
          <a:r>
            <a:rPr kumimoji="1" lang="ja-JP" altLang="en-US" dirty="0" smtClean="0">
              <a:latin typeface="Arial"/>
              <a:cs typeface="Arial"/>
            </a:rPr>
            <a:t>の計画</a:t>
          </a:r>
          <a:r>
            <a:rPr kumimoji="1" lang="en-US" altLang="ja-JP" dirty="0" smtClean="0">
              <a:latin typeface="Arial"/>
              <a:cs typeface="Arial"/>
            </a:rPr>
            <a:t>､</a:t>
          </a:r>
          <a:r>
            <a:rPr kumimoji="1" lang="ja-JP" altLang="en-US" dirty="0" smtClean="0">
              <a:latin typeface="Arial"/>
              <a:cs typeface="Arial"/>
            </a:rPr>
            <a:t>今のみどりの状態</a:t>
          </a:r>
          <a:endParaRPr kumimoji="1" lang="ja-JP" altLang="en-US" dirty="0"/>
        </a:p>
      </dgm:t>
    </dgm:pt>
    <dgm:pt modelId="{DDA32863-52E7-4DD0-BE5A-52D91051ED79}" type="par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88B2E796-C788-4AFC-975D-EAB27FF07996}" type="sibTrans" cxnId="{32A218A5-2F3A-483B-A419-77FABEDF3766}">
      <dgm:prSet/>
      <dgm:spPr/>
      <dgm:t>
        <a:bodyPr/>
        <a:lstStyle/>
        <a:p>
          <a:endParaRPr kumimoji="1" lang="ja-JP" altLang="en-US"/>
        </a:p>
      </dgm:t>
    </dgm:pt>
    <dgm:pt modelId="{9A88BD69-7997-477B-8A97-51887DFD314E}" type="pres">
      <dgm:prSet presAssocID="{4F36D928-1EB9-4151-A802-14C8AE60D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8AC80E-2B28-49CA-BD5C-9D1A22C8B76F}" type="pres">
      <dgm:prSet presAssocID="{F8076BDC-AB40-47BF-82BF-BFA8981A6F52}" presName="composite" presStyleCnt="0"/>
      <dgm:spPr/>
    </dgm:pt>
    <dgm:pt modelId="{917D57DE-DDF1-419B-91DC-04F049413185}" type="pres">
      <dgm:prSet presAssocID="{F8076BDC-AB40-47BF-82BF-BFA8981A6F52}" presName="parentText" presStyleLbl="alignNode1" presStyleIdx="0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F0C377-1215-4E08-B34F-55E02A18AC25}" type="pres">
      <dgm:prSet presAssocID="{F8076BDC-AB40-47BF-82BF-BFA8981A6F52}" presName="descendantText" presStyleLbl="alignAcc1" presStyleIdx="0" presStyleCnt="4" custScaleX="891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01DBF5-E4F3-469A-9A3B-1D5CEB93BE97}" type="pres">
      <dgm:prSet presAssocID="{8DCF0DA4-3D3C-4582-88EF-C1262D7C4954}" presName="sp" presStyleCnt="0"/>
      <dgm:spPr/>
    </dgm:pt>
    <dgm:pt modelId="{08DEF1A9-7A1E-49D5-A6DC-8A32DB77133D}" type="pres">
      <dgm:prSet presAssocID="{40454AB1-1C95-4561-B09D-D09DEBD3A5A3}" presName="composite" presStyleCnt="0"/>
      <dgm:spPr/>
    </dgm:pt>
    <dgm:pt modelId="{07F9AC1C-78AB-408C-B7C1-062C93A25E1E}" type="pres">
      <dgm:prSet presAssocID="{40454AB1-1C95-4561-B09D-D09DEBD3A5A3}" presName="parentText" presStyleLbl="alignNode1" presStyleIdx="1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006823-E92F-44EE-9B22-BA1BFF6E1566}" type="pres">
      <dgm:prSet presAssocID="{40454AB1-1C95-4561-B09D-D09DEBD3A5A3}" presName="descendantText" presStyleLbl="alignAcc1" presStyleIdx="1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507F5F-5CAF-49FA-A123-F5883CC1F1E1}" type="pres">
      <dgm:prSet presAssocID="{D14BD178-3C83-442C-A3F3-415A2BBAF947}" presName="sp" presStyleCnt="0"/>
      <dgm:spPr/>
    </dgm:pt>
    <dgm:pt modelId="{65D2E79B-A770-41C8-B86D-65762F1E87DF}" type="pres">
      <dgm:prSet presAssocID="{89356075-75D5-4798-B272-E09B79E0D285}" presName="composite" presStyleCnt="0"/>
      <dgm:spPr/>
    </dgm:pt>
    <dgm:pt modelId="{4D0F1C10-E531-4D95-B1DC-620F19B83F5A}" type="pres">
      <dgm:prSet presAssocID="{89356075-75D5-4798-B272-E09B79E0D285}" presName="parentText" presStyleLbl="alignNode1" presStyleIdx="2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A737AD-9631-4171-A6C0-E797692D7073}" type="pres">
      <dgm:prSet presAssocID="{89356075-75D5-4798-B272-E09B79E0D285}" presName="descendantText" presStyleLbl="alignAcc1" presStyleIdx="2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C07DA9-5CED-43AA-9943-21459C45ED93}" type="pres">
      <dgm:prSet presAssocID="{0C599A2D-7E7D-4314-A03E-FA0D9979B5C2}" presName="sp" presStyleCnt="0"/>
      <dgm:spPr/>
    </dgm:pt>
    <dgm:pt modelId="{191E5220-4902-4578-96FB-C1D6986450B8}" type="pres">
      <dgm:prSet presAssocID="{C38BAADF-C973-461D-83E0-ADE0C74623FA}" presName="composite" presStyleCnt="0"/>
      <dgm:spPr/>
    </dgm:pt>
    <dgm:pt modelId="{659EA658-29FF-49CB-8DDD-BB096DAC217A}" type="pres">
      <dgm:prSet presAssocID="{C38BAADF-C973-461D-83E0-ADE0C74623FA}" presName="parentText" presStyleLbl="alignNode1" presStyleIdx="3" presStyleCnt="4" custScaleX="11564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824BB9-E6B2-4974-8738-41AE63259BE5}" type="pres">
      <dgm:prSet presAssocID="{C38BAADF-C973-461D-83E0-ADE0C74623FA}" presName="descendantText" presStyleLbl="alignAcc1" presStyleIdx="3" presStyleCnt="4" custScaleX="904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CE8DB9D-D029-4994-B536-BE857F39FCA2}" srcId="{4F36D928-1EB9-4151-A802-14C8AE60D84C}" destId="{40454AB1-1C95-4561-B09D-D09DEBD3A5A3}" srcOrd="1" destOrd="0" parTransId="{74335718-21EC-42D8-84A4-C3C5D9C8D6BC}" sibTransId="{D14BD178-3C83-442C-A3F3-415A2BBAF947}"/>
    <dgm:cxn modelId="{EA1C0D9C-DFCD-43FF-8B18-5A404A73B2FD}" type="presOf" srcId="{4F36D928-1EB9-4151-A802-14C8AE60D84C}" destId="{9A88BD69-7997-477B-8A97-51887DFD314E}" srcOrd="0" destOrd="0" presId="urn:microsoft.com/office/officeart/2005/8/layout/chevron2"/>
    <dgm:cxn modelId="{823B5C85-5DEE-44BB-9D8F-CE048D341EDE}" type="presOf" srcId="{BBE3ECBD-5D31-46B6-B8B7-21B85D6A4609}" destId="{E0F0C377-1215-4E08-B34F-55E02A18AC25}" srcOrd="0" destOrd="1" presId="urn:microsoft.com/office/officeart/2005/8/layout/chevron2"/>
    <dgm:cxn modelId="{01AB39DB-E8FB-44AA-8F1D-4F29B3632091}" type="presOf" srcId="{80125336-A032-445A-8052-B57BCBEC05A2}" destId="{17006823-E92F-44EE-9B22-BA1BFF6E1566}" srcOrd="0" destOrd="0" presId="urn:microsoft.com/office/officeart/2005/8/layout/chevron2"/>
    <dgm:cxn modelId="{46092DBF-8646-4ADB-BA80-7307DD18E659}" srcId="{4F36D928-1EB9-4151-A802-14C8AE60D84C}" destId="{C38BAADF-C973-461D-83E0-ADE0C74623FA}" srcOrd="3" destOrd="0" parTransId="{AD8F1C70-DFF8-4094-BF47-5CCA8E6ED5D4}" sibTransId="{87E19463-2CE7-4421-B39E-0FC476AE940F}"/>
    <dgm:cxn modelId="{7424D464-7F8C-48C3-958D-46A0BFBB21E2}" srcId="{40454AB1-1C95-4561-B09D-D09DEBD3A5A3}" destId="{80125336-A032-445A-8052-B57BCBEC05A2}" srcOrd="0" destOrd="0" parTransId="{67528E61-D392-4921-B907-E8F581D915D1}" sibTransId="{8D0917E8-59D7-45D4-83F3-7A104EFE9495}"/>
    <dgm:cxn modelId="{6ECB888A-C190-4230-B503-D6D2D32099B9}" srcId="{89356075-75D5-4798-B272-E09B79E0D285}" destId="{503CACC9-8849-4871-91CA-D1C15D789F97}" srcOrd="0" destOrd="0" parTransId="{FB5CA353-35C9-494F-A658-9AF73E2E123E}" sibTransId="{2E5AE9FC-0468-4FE2-9DC3-238D144B9C3D}"/>
    <dgm:cxn modelId="{45213ACE-32F4-4B46-9EC1-1F3EFC62A8D0}" srcId="{4F36D928-1EB9-4151-A802-14C8AE60D84C}" destId="{F8076BDC-AB40-47BF-82BF-BFA8981A6F52}" srcOrd="0" destOrd="0" parTransId="{6E52452E-E8FD-4B58-B221-CEE136EE3B2C}" sibTransId="{8DCF0DA4-3D3C-4582-88EF-C1262D7C4954}"/>
    <dgm:cxn modelId="{55B88B6C-9C84-4D6B-B43C-F89EDB01776F}" srcId="{F8076BDC-AB40-47BF-82BF-BFA8981A6F52}" destId="{BBE3ECBD-5D31-46B6-B8B7-21B85D6A4609}" srcOrd="1" destOrd="0" parTransId="{E13F0F04-DD42-4342-818C-33A0D5D01284}" sibTransId="{80742C63-5660-4DAD-8ECC-FB43E475C427}"/>
    <dgm:cxn modelId="{76EDFBAD-AA7F-4515-927E-E32FD51036BF}" type="presOf" srcId="{89356075-75D5-4798-B272-E09B79E0D285}" destId="{4D0F1C10-E531-4D95-B1DC-620F19B83F5A}" srcOrd="0" destOrd="0" presId="urn:microsoft.com/office/officeart/2005/8/layout/chevron2"/>
    <dgm:cxn modelId="{32A218A5-2F3A-483B-A419-77FABEDF3766}" srcId="{40454AB1-1C95-4561-B09D-D09DEBD3A5A3}" destId="{572D2962-D5DE-4107-A304-AA652E964E4D}" srcOrd="1" destOrd="0" parTransId="{DDA32863-52E7-4DD0-BE5A-52D91051ED79}" sibTransId="{88B2E796-C788-4AFC-975D-EAB27FF07996}"/>
    <dgm:cxn modelId="{C00DE29B-2FB3-4A8B-8679-6E9277E37F7B}" type="presOf" srcId="{40454AB1-1C95-4561-B09D-D09DEBD3A5A3}" destId="{07F9AC1C-78AB-408C-B7C1-062C93A25E1E}" srcOrd="0" destOrd="0" presId="urn:microsoft.com/office/officeart/2005/8/layout/chevron2"/>
    <dgm:cxn modelId="{6DE8FA56-5569-4502-84D4-5BDC9CD65B74}" srcId="{F8076BDC-AB40-47BF-82BF-BFA8981A6F52}" destId="{6430FA7A-D364-47F8-A0B4-0000F095A9F6}" srcOrd="0" destOrd="0" parTransId="{FF0DD0A3-0501-496F-8515-1C3893701BA9}" sibTransId="{E9F6EABF-60F2-40F2-B1CD-26F1308646FA}"/>
    <dgm:cxn modelId="{F756FC13-0622-45A0-BADE-FC8EEEF05E90}" type="presOf" srcId="{8E51E60C-4AE3-4145-A837-9E133FB20A57}" destId="{BC824BB9-E6B2-4974-8738-41AE63259BE5}" srcOrd="0" destOrd="0" presId="urn:microsoft.com/office/officeart/2005/8/layout/chevron2"/>
    <dgm:cxn modelId="{933B4F0E-ECCF-47EF-BDC2-B1B8C1EEF4FE}" srcId="{4F36D928-1EB9-4151-A802-14C8AE60D84C}" destId="{89356075-75D5-4798-B272-E09B79E0D285}" srcOrd="2" destOrd="0" parTransId="{1E88A93B-8233-412D-94C0-4A50D135A8E5}" sibTransId="{0C599A2D-7E7D-4314-A03E-FA0D9979B5C2}"/>
    <dgm:cxn modelId="{24925ADC-8022-44EA-A0A8-9AFA51BD1310}" type="presOf" srcId="{F8076BDC-AB40-47BF-82BF-BFA8981A6F52}" destId="{917D57DE-DDF1-419B-91DC-04F049413185}" srcOrd="0" destOrd="0" presId="urn:microsoft.com/office/officeart/2005/8/layout/chevron2"/>
    <dgm:cxn modelId="{43AB8A78-044E-4D19-BBCF-38F87F6C9E45}" type="presOf" srcId="{572D2962-D5DE-4107-A304-AA652E964E4D}" destId="{17006823-E92F-44EE-9B22-BA1BFF6E1566}" srcOrd="0" destOrd="1" presId="urn:microsoft.com/office/officeart/2005/8/layout/chevron2"/>
    <dgm:cxn modelId="{B201F73A-4FDC-4AF7-B79D-E4CCCB51A6CB}" type="presOf" srcId="{C38BAADF-C973-461D-83E0-ADE0C74623FA}" destId="{659EA658-29FF-49CB-8DDD-BB096DAC217A}" srcOrd="0" destOrd="0" presId="urn:microsoft.com/office/officeart/2005/8/layout/chevron2"/>
    <dgm:cxn modelId="{5EB8C795-CB97-4C38-8BB0-187EC39CD7D4}" srcId="{C38BAADF-C973-461D-83E0-ADE0C74623FA}" destId="{8E51E60C-4AE3-4145-A837-9E133FB20A57}" srcOrd="0" destOrd="0" parTransId="{E4A3209A-F5D6-4F6F-AFCF-6E583343A6E1}" sibTransId="{60522E86-AC89-4CC4-BF76-FA6C785C0575}"/>
    <dgm:cxn modelId="{B372F987-7387-4E79-9E7B-482DE0557FCC}" type="presOf" srcId="{503CACC9-8849-4871-91CA-D1C15D789F97}" destId="{1BA737AD-9631-4171-A6C0-E797692D7073}" srcOrd="0" destOrd="0" presId="urn:microsoft.com/office/officeart/2005/8/layout/chevron2"/>
    <dgm:cxn modelId="{5416B72C-5CAD-4753-BB49-B896DD419483}" type="presOf" srcId="{65E0797B-5259-4D6E-BB12-3F55B170C03B}" destId="{1BA737AD-9631-4171-A6C0-E797692D7073}" srcOrd="0" destOrd="1" presId="urn:microsoft.com/office/officeart/2005/8/layout/chevron2"/>
    <dgm:cxn modelId="{8A467645-A837-4B4F-91D0-9E150811D5B7}" srcId="{89356075-75D5-4798-B272-E09B79E0D285}" destId="{65E0797B-5259-4D6E-BB12-3F55B170C03B}" srcOrd="1" destOrd="0" parTransId="{A55D5517-E795-428F-9A86-C659ED3177E2}" sibTransId="{46E79D30-61F3-4D2C-8BFB-82988DB7CF64}"/>
    <dgm:cxn modelId="{DAC818D9-9A6D-4351-AB22-E0A3522000E4}" type="presOf" srcId="{6430FA7A-D364-47F8-A0B4-0000F095A9F6}" destId="{E0F0C377-1215-4E08-B34F-55E02A18AC25}" srcOrd="0" destOrd="0" presId="urn:microsoft.com/office/officeart/2005/8/layout/chevron2"/>
    <dgm:cxn modelId="{A59B39E6-88FA-4C66-9CB2-6F71CCA2DB23}" type="presParOf" srcId="{9A88BD69-7997-477B-8A97-51887DFD314E}" destId="{418AC80E-2B28-49CA-BD5C-9D1A22C8B76F}" srcOrd="0" destOrd="0" presId="urn:microsoft.com/office/officeart/2005/8/layout/chevron2"/>
    <dgm:cxn modelId="{5DA1E6EB-45C7-4493-AB34-E367066BE141}" type="presParOf" srcId="{418AC80E-2B28-49CA-BD5C-9D1A22C8B76F}" destId="{917D57DE-DDF1-419B-91DC-04F049413185}" srcOrd="0" destOrd="0" presId="urn:microsoft.com/office/officeart/2005/8/layout/chevron2"/>
    <dgm:cxn modelId="{7FE1EC43-0E84-4BFE-95F5-7D9A4806FFDA}" type="presParOf" srcId="{418AC80E-2B28-49CA-BD5C-9D1A22C8B76F}" destId="{E0F0C377-1215-4E08-B34F-55E02A18AC25}" srcOrd="1" destOrd="0" presId="urn:microsoft.com/office/officeart/2005/8/layout/chevron2"/>
    <dgm:cxn modelId="{BAF3D2AD-6914-4159-AB69-D595EAA20EBB}" type="presParOf" srcId="{9A88BD69-7997-477B-8A97-51887DFD314E}" destId="{7A01DBF5-E4F3-469A-9A3B-1D5CEB93BE97}" srcOrd="1" destOrd="0" presId="urn:microsoft.com/office/officeart/2005/8/layout/chevron2"/>
    <dgm:cxn modelId="{08CC28B1-4FBA-42D5-9DD2-5527AB9A6C83}" type="presParOf" srcId="{9A88BD69-7997-477B-8A97-51887DFD314E}" destId="{08DEF1A9-7A1E-49D5-A6DC-8A32DB77133D}" srcOrd="2" destOrd="0" presId="urn:microsoft.com/office/officeart/2005/8/layout/chevron2"/>
    <dgm:cxn modelId="{A29621B0-F26D-473B-A3DD-CEF927418E4A}" type="presParOf" srcId="{08DEF1A9-7A1E-49D5-A6DC-8A32DB77133D}" destId="{07F9AC1C-78AB-408C-B7C1-062C93A25E1E}" srcOrd="0" destOrd="0" presId="urn:microsoft.com/office/officeart/2005/8/layout/chevron2"/>
    <dgm:cxn modelId="{F90EC362-9E07-4E0D-A97B-250611A0B364}" type="presParOf" srcId="{08DEF1A9-7A1E-49D5-A6DC-8A32DB77133D}" destId="{17006823-E92F-44EE-9B22-BA1BFF6E1566}" srcOrd="1" destOrd="0" presId="urn:microsoft.com/office/officeart/2005/8/layout/chevron2"/>
    <dgm:cxn modelId="{98FCB2E3-1B7E-4189-A9B1-A2FEF90D103C}" type="presParOf" srcId="{9A88BD69-7997-477B-8A97-51887DFD314E}" destId="{51507F5F-5CAF-49FA-A123-F5883CC1F1E1}" srcOrd="3" destOrd="0" presId="urn:microsoft.com/office/officeart/2005/8/layout/chevron2"/>
    <dgm:cxn modelId="{DD7CB6A5-472C-4C99-9285-5CE8F740F83D}" type="presParOf" srcId="{9A88BD69-7997-477B-8A97-51887DFD314E}" destId="{65D2E79B-A770-41C8-B86D-65762F1E87DF}" srcOrd="4" destOrd="0" presId="urn:microsoft.com/office/officeart/2005/8/layout/chevron2"/>
    <dgm:cxn modelId="{35E1E3E8-42A7-4FAD-9AD5-81780CE944B8}" type="presParOf" srcId="{65D2E79B-A770-41C8-B86D-65762F1E87DF}" destId="{4D0F1C10-E531-4D95-B1DC-620F19B83F5A}" srcOrd="0" destOrd="0" presId="urn:microsoft.com/office/officeart/2005/8/layout/chevron2"/>
    <dgm:cxn modelId="{DF63854E-5658-4F68-B83D-BCE9FB520DA0}" type="presParOf" srcId="{65D2E79B-A770-41C8-B86D-65762F1E87DF}" destId="{1BA737AD-9631-4171-A6C0-E797692D7073}" srcOrd="1" destOrd="0" presId="urn:microsoft.com/office/officeart/2005/8/layout/chevron2"/>
    <dgm:cxn modelId="{37C997B7-01A5-4AAA-BEC7-64D6FE8903C0}" type="presParOf" srcId="{9A88BD69-7997-477B-8A97-51887DFD314E}" destId="{92C07DA9-5CED-43AA-9943-21459C45ED93}" srcOrd="5" destOrd="0" presId="urn:microsoft.com/office/officeart/2005/8/layout/chevron2"/>
    <dgm:cxn modelId="{3714EBDD-7372-4809-9EA0-A4D012F75516}" type="presParOf" srcId="{9A88BD69-7997-477B-8A97-51887DFD314E}" destId="{191E5220-4902-4578-96FB-C1D6986450B8}" srcOrd="6" destOrd="0" presId="urn:microsoft.com/office/officeart/2005/8/layout/chevron2"/>
    <dgm:cxn modelId="{2007A7EF-CF4B-4BF5-BE2D-55553585FDF6}" type="presParOf" srcId="{191E5220-4902-4578-96FB-C1D6986450B8}" destId="{659EA658-29FF-49CB-8DDD-BB096DAC217A}" srcOrd="0" destOrd="0" presId="urn:microsoft.com/office/officeart/2005/8/layout/chevron2"/>
    <dgm:cxn modelId="{5D9EA500-0D1A-4437-8292-A83A2494B11A}" type="presParOf" srcId="{191E5220-4902-4578-96FB-C1D6986450B8}" destId="{BC824BB9-E6B2-4974-8738-41AE63259BE5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0.70874</cdr:x>
      <cdr:y>0.85965</cdr:y>
    </cdr:from>
    <cdr:to>
      <cdr:x>0.99748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832648" y="3528390"/>
          <a:ext cx="2376215" cy="57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altLang="ja-JP" sz="3200" dirty="0" smtClean="0">
            <a:solidFill>
              <a:srgbClr val="FF0000"/>
            </a:solidFill>
          </a:endParaRPr>
        </a:p>
        <a:p xmlns:a="http://schemas.openxmlformats.org/drawingml/2006/main">
          <a:r>
            <a:rPr lang="ja-JP" altLang="en-US" sz="3200" dirty="0" smtClean="0">
              <a:solidFill>
                <a:srgbClr val="FF0000"/>
              </a:solidFill>
            </a:rPr>
            <a:t>良い</a:t>
          </a:r>
          <a:endParaRPr lang="en-US" altLang="ja-JP" sz="3200" dirty="0" smtClean="0">
            <a:solidFill>
              <a:srgbClr val="FF0000"/>
            </a:solidFill>
          </a:endParaRPr>
        </a:p>
        <a:p xmlns:a="http://schemas.openxmlformats.org/drawingml/2006/main">
          <a:r>
            <a:rPr lang="en-US" altLang="ja-JP" sz="3200" dirty="0" smtClean="0">
              <a:solidFill>
                <a:srgbClr val="FF0000"/>
              </a:solidFill>
            </a:rPr>
            <a:t> = 63%</a:t>
          </a:r>
          <a:endParaRPr lang="ja-JP" altLang="en-US" sz="32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3" y="1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239B8-B659-B741-AB19-4D90AC29A4E1}" type="datetime1">
              <a:rPr kumimoji="1" lang="ja-JP" altLang="en-US" smtClean="0"/>
              <a:t>2013/6/21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3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E46F1-1702-B848-ABC7-6AE39CA87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764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3" y="1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5C5F6-A38D-C048-BF90-C32FDA31FCBD}" type="datetime1">
              <a:rPr kumimoji="1" lang="ja-JP" altLang="en-US" smtClean="0"/>
              <a:t>2013/6/21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7CC6-1E97-0642-B1A5-E5B4E8A6D8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283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199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1800" dirty="0" smtClean="0">
                <a:solidFill>
                  <a:schemeClr val="tx1"/>
                </a:solidFill>
              </a:rPr>
              <a:t>どことなく殺風景で精彩に乏しい印象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ja-JP" sz="1800" dirty="0" smtClean="0">
                <a:solidFill>
                  <a:schemeClr val="tx1"/>
                </a:solidFill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</a:rPr>
              <a:t>　　　　　　　具体的に何が原因なのか？</a:t>
            </a:r>
          </a:p>
          <a:p>
            <a:pPr>
              <a:lnSpc>
                <a:spcPct val="150000"/>
              </a:lnSpc>
            </a:pPr>
            <a:r>
              <a:rPr lang="ja-JP" altLang="ja-JP" sz="18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  <a:latin typeface="+mn-ea"/>
              </a:rPr>
              <a:t>　　　　　　　　　　　ヒアリング調査を実施</a:t>
            </a:r>
            <a:endParaRPr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　　　　　　　　　　　　　　●筑波大学施設部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　　　　　　　　　　　　　　●芸術専門学群・環境デザイン領域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ja-JP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　　　　　　　　　　　　　　　鈴木雅和教授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1871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1800" dirty="0" smtClean="0">
                <a:solidFill>
                  <a:schemeClr val="tx1"/>
                </a:solidFill>
              </a:rPr>
              <a:t>どことなく殺風景で精彩に乏しい印象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ja-JP" sz="1800" dirty="0" smtClean="0">
                <a:solidFill>
                  <a:schemeClr val="tx1"/>
                </a:solidFill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</a:rPr>
              <a:t>　　　　　　　具体的に何が原因なのか？</a:t>
            </a:r>
          </a:p>
          <a:p>
            <a:pPr>
              <a:lnSpc>
                <a:spcPct val="150000"/>
              </a:lnSpc>
            </a:pPr>
            <a:r>
              <a:rPr lang="ja-JP" altLang="ja-JP" sz="18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  <a:latin typeface="+mn-ea"/>
              </a:rPr>
              <a:t>　　　　　　　　　　　ヒアリング調査を実施</a:t>
            </a:r>
            <a:endParaRPr lang="en-US" altLang="ja-JP" sz="18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　　　　　　　　　　　　　　●筑波大学施設部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　　　　　　　　　　　　　　●芸術専門学群・環境デザイン領域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ja-JP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　　　　　　　　　　　　　　　鈴木雅和教授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823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164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7544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184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287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/>
              <a:t>「潜在自然植生」</a:t>
            </a:r>
            <a:r>
              <a:rPr kumimoji="1" lang="ja-JP" altLang="en-US" dirty="0" smtClean="0"/>
              <a:t>一切の人間の干渉を停止したと仮定したとき、現状の立地気候が支持し得る植生のこと。</a:t>
            </a:r>
            <a:endParaRPr kumimoji="1" lang="en-US" altLang="ja-JP" dirty="0" smtClean="0"/>
          </a:p>
          <a:p>
            <a:r>
              <a:rPr lang="ja-JP" altLang="ja-JP" sz="1200" dirty="0" smtClean="0"/>
              <a:t>常緑広葉樹林</a:t>
            </a:r>
            <a:r>
              <a:rPr lang="ja-JP" altLang="en-US" sz="1200" dirty="0" smtClean="0"/>
              <a:t>・・</a:t>
            </a:r>
            <a:r>
              <a:rPr lang="ja-JP" altLang="ja-JP" sz="1200" dirty="0" smtClean="0"/>
              <a:t>落葉する時期のない、主として広葉樹からなる森林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dirty="0" smtClean="0"/>
              <a:t>陰樹</a:t>
            </a:r>
            <a:r>
              <a:rPr lang="ja-JP" altLang="en-US" sz="1200" dirty="0" smtClean="0"/>
              <a:t>・・</a:t>
            </a:r>
            <a:r>
              <a:rPr lang="ja-JP" altLang="ja-JP" sz="1200" dirty="0" smtClean="0"/>
              <a:t>光に対する要求性が比較的低い樹木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597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7629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817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167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毎日大学生活をおくるなかで、筑波大学のみどりはなんだかつまらないと感じることがあり、もっと楽しいみどりにしたい！と思ったのが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カジュアルライフ提案のきっかけです。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199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/>
              <a:t>「潜在自然植生」</a:t>
            </a:r>
            <a:r>
              <a:rPr kumimoji="1" lang="ja-JP" altLang="en-US" dirty="0" smtClean="0"/>
              <a:t>一切の人間の干渉を停止したと仮定したとき、現状の立地気候が支持し得る植生のこと。</a:t>
            </a:r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倍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とにかく筑波にモノをふやせ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076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/>
              <a:t>「潜在自然植生」</a:t>
            </a:r>
            <a:r>
              <a:rPr kumimoji="1" lang="ja-JP" altLang="en-US" dirty="0" smtClean="0"/>
              <a:t>一切の人間の干渉を停止したと仮定したとき、現状の立地気候が支持し得る植生のこと。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078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936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3E8C-477C-F146-8E1B-47FCBA3F1894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16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471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フェイジョア写真</a:t>
            </a:r>
            <a:r>
              <a:rPr lang="en-US" altLang="ja-JP" dirty="0" smtClean="0"/>
              <a:t>URL</a:t>
            </a:r>
          </a:p>
          <a:p>
            <a:r>
              <a:rPr lang="ja-JP" altLang="en-US" dirty="0" smtClean="0"/>
              <a:t>自然農法に憧れて！</a:t>
            </a:r>
            <a:r>
              <a:rPr lang="en-US" altLang="ja-JP" dirty="0" smtClean="0"/>
              <a:t>http://</a:t>
            </a:r>
            <a:r>
              <a:rPr lang="en-US" altLang="ja-JP" dirty="0" err="1" smtClean="0"/>
              <a:t>blog.livedoor.jp</a:t>
            </a:r>
            <a:r>
              <a:rPr lang="en-US" altLang="ja-JP" dirty="0" smtClean="0"/>
              <a:t>/take4700/archives/50484167.html</a:t>
            </a:r>
          </a:p>
          <a:p>
            <a:r>
              <a:rPr lang="ja-JP" altLang="en-US" dirty="0" smtClean="0"/>
              <a:t>参考</a:t>
            </a:r>
            <a:endParaRPr lang="en-US" altLang="ja-JP" dirty="0" smtClean="0"/>
          </a:p>
          <a:p>
            <a:r>
              <a:rPr lang="ja-JP" altLang="en-US" dirty="0" smtClean="0"/>
              <a:t>ヤサシイエンゲイ</a:t>
            </a:r>
            <a:r>
              <a:rPr lang="en-US" altLang="ja-JP" dirty="0" smtClean="0"/>
              <a:t>http://</a:t>
            </a:r>
            <a:r>
              <a:rPr lang="en-US" altLang="ja-JP" dirty="0" err="1" smtClean="0"/>
              <a:t>yasashi.info</a:t>
            </a:r>
            <a:r>
              <a:rPr lang="en-US" altLang="ja-JP" dirty="0" smtClean="0"/>
              <a:t>/hu_00042.html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448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樹種を検討するにあたり、考えなければいけないことは「虫、鳥害問題・病気・つくばで育てられるか・コスト面」の五つのポイントについてです。文献調査では①から③までを調査しました。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122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82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種鶏屋へようこそ（ハト写真）</a:t>
            </a:r>
            <a:r>
              <a:rPr kumimoji="1" lang="en-US" altLang="ja-JP" dirty="0" smtClean="0"/>
              <a:t>http://tanebatoyawin.blog41.fc2.com/</a:t>
            </a:r>
          </a:p>
          <a:p>
            <a:r>
              <a:rPr kumimoji="1" lang="ja-JP" altLang="en-US" dirty="0" smtClean="0"/>
              <a:t>ニコニコ大百科（カラス写真）</a:t>
            </a:r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dic.nicovideo.jp</a:t>
            </a:r>
            <a:r>
              <a:rPr kumimoji="1" lang="en-US" altLang="ja-JP" dirty="0" smtClean="0"/>
              <a:t>/a/</a:t>
            </a:r>
            <a:r>
              <a:rPr kumimoji="1" lang="ja-JP" altLang="en-US" dirty="0" smtClean="0"/>
              <a:t>カラス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サントリーの愛鳥活動（ムクドリ写真）</a:t>
            </a:r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www.suntory.co.jp</a:t>
            </a:r>
            <a:r>
              <a:rPr kumimoji="1" lang="en-US" altLang="ja-JP" dirty="0" smtClean="0"/>
              <a:t>/eco/birds/encyclopedia/107.html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758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33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0247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296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現状のみどりを否定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カラフルな方が好まれる</a:t>
            </a:r>
          </a:p>
          <a:p>
            <a:r>
              <a:rPr kumimoji="1" lang="ja-JP" altLang="en-US" dirty="0" smtClean="0"/>
              <a:t>カラフルすぎるとうるさい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五感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FA479-B154-4C10-8C66-0C74169424E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783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9529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施設部は労力、金銭共に不可→学生への依頼</a:t>
            </a:r>
            <a:endParaRPr kumimoji="1" lang="en-US" altLang="ja-JP" dirty="0" smtClean="0"/>
          </a:p>
          <a:p>
            <a:r>
              <a:rPr kumimoji="1" lang="ja-JP" altLang="en-US" dirty="0" smtClean="0"/>
              <a:t>授業での管理は非現実的では？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この木を管理することによって誰が何を学ぶの？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T-ACT</a:t>
            </a:r>
            <a:r>
              <a:rPr kumimoji="1" lang="ja-JP" altLang="en-US" dirty="0" smtClean="0"/>
              <a:t>（コンセプト的に一番有力かも）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植物を扱うサークル→園芸サークル、農林村</a:t>
            </a:r>
            <a:r>
              <a:rPr kumimoji="1" lang="en-US" altLang="ja-JP" dirty="0" smtClean="0"/>
              <a:t>etc…(</a:t>
            </a:r>
            <a:r>
              <a:rPr kumimoji="1" lang="ja-JP" altLang="en-US" dirty="0" smtClean="0"/>
              <a:t>自分は詳しくは知りません</a:t>
            </a:r>
            <a:r>
              <a:rPr kumimoji="1" lang="en-US" altLang="ja-JP" dirty="0" smtClean="0"/>
              <a:t>…)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5269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431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87564-F124-604A-8BF2-26E07611517F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943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9959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821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4835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42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27570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570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5227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0628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90618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latin typeface="+mn-ea"/>
              </a:rPr>
              <a:t>・方位記号</a:t>
            </a:r>
            <a:r>
              <a:rPr lang="en-US" altLang="ja-JP" sz="1200" dirty="0" err="1" smtClean="0">
                <a:latin typeface="+mn-ea"/>
              </a:rPr>
              <a:t>eps</a:t>
            </a:r>
            <a:r>
              <a:rPr lang="ja-JP" altLang="en-US" sz="1200" dirty="0" smtClean="0">
                <a:latin typeface="+mn-ea"/>
              </a:rPr>
              <a:t>一覧</a:t>
            </a:r>
            <a:r>
              <a:rPr lang="en-US" altLang="ja-JP" sz="1200" dirty="0" smtClean="0">
                <a:latin typeface="+mn-ea"/>
              </a:rPr>
              <a:t>(</a:t>
            </a:r>
            <a:r>
              <a:rPr lang="ja-JP" altLang="en-US" sz="1200" dirty="0" smtClean="0">
                <a:latin typeface="+mn-ea"/>
              </a:rPr>
              <a:t>果樹あるロード・方位記号</a:t>
            </a:r>
            <a:r>
              <a:rPr lang="en-US" altLang="ja-JP" sz="1200" dirty="0" smtClean="0">
                <a:latin typeface="+mn-ea"/>
              </a:rPr>
              <a:t>)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pl-PL" altLang="ja-JP" sz="1200" dirty="0" smtClean="0">
                <a:latin typeface="+mn-ea"/>
              </a:rPr>
              <a:t> http://dtp-sozai.com/sozai/houi/houi03.jpg </a:t>
            </a:r>
            <a:endParaRPr lang="en-US" altLang="ja-JP" sz="1200" dirty="0" smtClean="0">
              <a:latin typeface="+mn-ea"/>
            </a:endParaRP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7428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5031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質問時資料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745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質問時資料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875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44663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「」という本によると、実は大学にはすでにシンボルツリーが存在することがわかりました。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シンボルツリーの背景と種類の説明。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36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00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160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583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写真の出典は？→</a:t>
            </a:r>
            <a:r>
              <a:rPr lang="ja-JP" altLang="en-US" dirty="0" err="1" smtClean="0"/>
              <a:t>かな</a:t>
            </a:r>
            <a:r>
              <a:rPr lang="ja-JP" altLang="en-US" dirty="0" smtClean="0"/>
              <a:t>よい恩師撮影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846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7CC6-1E97-0642-B1A5-E5B4E8A6D8A0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231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04800"/>
          </a:xfrm>
          <a:prstGeom prst="rect">
            <a:avLst/>
          </a:prstGeom>
        </p:spPr>
        <p:txBody>
          <a:bodyPr/>
          <a:lstStyle/>
          <a:p>
            <a:fld id="{1DB37AA2-3BB6-487F-9850-316CF12D1D3D}" type="datetime1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927" y="6491256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生活安全環境班 最終発表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75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04800"/>
          </a:xfrm>
          <a:prstGeom prst="rect">
            <a:avLst/>
          </a:prstGeom>
        </p:spPr>
        <p:txBody>
          <a:bodyPr/>
          <a:lstStyle/>
          <a:p>
            <a:fld id="{426C9F92-1983-453B-B6E2-C809C6DEA75D}" type="datetime1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927" y="6425944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生活安全環境班 最終発表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70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5EAEA1BC-1D80-4A73-B12D-97E639EA4D02}" type="datetime1">
              <a:rPr lang="ja-JP" altLang="en-US" smtClean="0">
                <a:solidFill>
                  <a:srgbClr val="000000"/>
                </a:solidFill>
                <a:latin typeface="Arial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927" y="6425944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</a:rPr>
              <a:t>生活安全環境班 最終発表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2A0C-572C-463F-AA9A-ECD06E21DA3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26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04800"/>
          </a:xfrm>
          <a:prstGeom prst="rect">
            <a:avLst/>
          </a:prstGeom>
        </p:spPr>
        <p:txBody>
          <a:bodyPr/>
          <a:lstStyle/>
          <a:p>
            <a:fld id="{7AE3DE4D-8569-4FEB-9621-3DFC53358104}" type="datetime1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85927" y="6425944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生活安全環境班 最終発表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89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04800"/>
          </a:xfrm>
          <a:prstGeom prst="rect">
            <a:avLst/>
          </a:prstGeom>
        </p:spPr>
        <p:txBody>
          <a:bodyPr/>
          <a:lstStyle/>
          <a:p>
            <a:fld id="{1663B234-BCE4-46F6-AA08-F8814A3A9032}" type="datetime1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927" y="6425944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生活安全環境班 最終発表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40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04800"/>
          </a:xfrm>
          <a:prstGeom prst="rect">
            <a:avLst/>
          </a:prstGeom>
        </p:spPr>
        <p:txBody>
          <a:bodyPr/>
          <a:lstStyle/>
          <a:p>
            <a:fld id="{51FF752C-7F63-43AE-B45F-0F87287CB07A}" type="datetime1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5927" y="6425944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生活安全環境班 最終発表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21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04800"/>
          </a:xfrm>
          <a:prstGeom prst="rect">
            <a:avLst/>
          </a:prstGeom>
        </p:spPr>
        <p:txBody>
          <a:bodyPr/>
          <a:lstStyle/>
          <a:p>
            <a:fld id="{42B6E8FF-E2A2-4DC2-9771-047FAE5047BA}" type="datetime1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927" y="6425944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生活安全環境班 最終発表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54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04800"/>
          </a:xfrm>
          <a:prstGeom prst="rect">
            <a:avLst/>
          </a:prstGeom>
        </p:spPr>
        <p:txBody>
          <a:bodyPr/>
          <a:lstStyle/>
          <a:p>
            <a:fld id="{BADCE937-B975-468A-BA66-BF3E738F62F4}" type="datetime1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927" y="6425944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生活安全環境班 最終発表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97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04800"/>
          </a:xfrm>
          <a:prstGeom prst="rect">
            <a:avLst/>
          </a:prstGeom>
        </p:spPr>
        <p:txBody>
          <a:bodyPr/>
          <a:lstStyle/>
          <a:p>
            <a:fld id="{9617CE57-D9BA-49D8-860F-C76A1C624939}" type="datetime1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927" y="6425944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生活安全環境班 最終発表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D1282E"/>
                </a:solidFill>
                <a:latin typeface="Arial"/>
              </a:rPr>
              <a:pPr algn="r"/>
              <a:t>‹#›</a:t>
            </a:fld>
            <a:endParaRPr lang="en-US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0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04800"/>
          </a:xfrm>
          <a:prstGeom prst="rect">
            <a:avLst/>
          </a:prstGeom>
        </p:spPr>
        <p:txBody>
          <a:bodyPr/>
          <a:lstStyle/>
          <a:p>
            <a:fld id="{BCA360C0-AB22-4C2B-8058-360CC4D698E4}" type="datetime1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927" y="6425944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生活安全環境班 最終発表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E4BAC9-6D41-4691-9299-18EF07EF017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22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04800"/>
          </a:xfrm>
          <a:prstGeom prst="rect">
            <a:avLst/>
          </a:prstGeom>
        </p:spPr>
        <p:txBody>
          <a:bodyPr/>
          <a:lstStyle/>
          <a:p>
            <a:fld id="{457F66B2-2C4C-4C05-ACD4-6ADF55CDA3F2}" type="datetime1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2013/6/21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927" y="6425944"/>
            <a:ext cx="2358520" cy="350776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rial"/>
                <a:ea typeface="ＭＳ Ｐゴシック"/>
              </a:rPr>
              <a:t>生活安全環境班 最終発表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9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89" y="6425944"/>
            <a:ext cx="547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fld id="{CFE4BAC9-6D41-4691-9299-18EF07EF0177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5486400"/>
            <a:ext cx="142876" cy="1371600"/>
          </a:xfrm>
          <a:prstGeom prst="rect">
            <a:avLst/>
          </a:prstGeom>
          <a:solidFill>
            <a:srgbClr val="D12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9"/>
          <p:cNvSpPr/>
          <p:nvPr userDrawn="1"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32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slideLayout" Target="../slideLayouts/slideLayout1.xml"/><Relationship Id="rId16" Type="http://schemas.openxmlformats.org/officeDocument/2006/relationships/diagramQuickStyle" Target="../diagrams/quickStyle10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diagramLayout" Target="../diagrams/layout10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notesSlide" Target="../notesSlides/notesSlide32.xml"/><Relationship Id="rId21" Type="http://schemas.openxmlformats.org/officeDocument/2006/relationships/diagramQuickStyle" Target="../diagrams/quickStyle15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slideLayout" Target="../slideLayouts/slideLayout1.xml"/><Relationship Id="rId16" Type="http://schemas.openxmlformats.org/officeDocument/2006/relationships/diagramQuickStyle" Target="../diagrams/quickStyle14.xml"/><Relationship Id="rId20" Type="http://schemas.openxmlformats.org/officeDocument/2006/relationships/diagramLayout" Target="../diagrams/layout15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5" Type="http://schemas.openxmlformats.org/officeDocument/2006/relationships/diagramLayout" Target="../diagrams/layout14.xml"/><Relationship Id="rId23" Type="http://schemas.microsoft.com/office/2007/relationships/diagramDrawing" Target="../diagrams/drawing15.xml"/><Relationship Id="rId10" Type="http://schemas.openxmlformats.org/officeDocument/2006/relationships/diagramLayout" Target="../diagrams/layout13.xml"/><Relationship Id="rId19" Type="http://schemas.openxmlformats.org/officeDocument/2006/relationships/diagramData" Target="../diagrams/data15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Relationship Id="rId22" Type="http://schemas.openxmlformats.org/officeDocument/2006/relationships/diagramColors" Target="../diagrams/colors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png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Relationship Id="rId9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microsoft.com/office/2007/relationships/hdphoto" Target="../media/hdphoto4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56.png"/><Relationship Id="rId4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199001"/>
            <a:ext cx="3393983" cy="803187"/>
          </a:xfrm>
        </p:spPr>
        <p:txBody>
          <a:bodyPr/>
          <a:lstStyle/>
          <a:p>
            <a:r>
              <a:rPr kumimoji="1" lang="ja-JP" altLang="en-US" sz="2400" dirty="0" smtClean="0">
                <a:latin typeface="+mn-ea"/>
                <a:ea typeface="+mn-ea"/>
              </a:rPr>
              <a:t>都市計画実習</a:t>
            </a:r>
            <a:r>
              <a:rPr kumimoji="1" lang="en-US" altLang="ja-JP" sz="2400" dirty="0" smtClean="0">
                <a:latin typeface="+mn-ea"/>
                <a:ea typeface="+mn-ea"/>
              </a:rPr>
              <a:t> 2013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2400" dirty="0">
                <a:latin typeface="+mn-ea"/>
                <a:ea typeface="+mn-ea"/>
              </a:rPr>
              <a:t>最終</a:t>
            </a:r>
            <a:r>
              <a:rPr lang="ja-JP" altLang="en-US" sz="2400" dirty="0" smtClean="0">
                <a:latin typeface="+mn-ea"/>
                <a:ea typeface="+mn-ea"/>
              </a:rPr>
              <a:t>発表</a:t>
            </a:r>
            <a:endParaRPr kumimoji="1" lang="ja-JP" altLang="en-US" sz="2400" dirty="0"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140" y="1355493"/>
            <a:ext cx="7425765" cy="1693396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キャンパスを食べよう。</a:t>
            </a:r>
            <a:endParaRPr kumimoji="1" lang="en-US" altLang="ja-JP" sz="5400" dirty="0" smtClean="0"/>
          </a:p>
          <a:p>
            <a:endParaRPr lang="en-US" altLang="ja-JP" sz="100" dirty="0"/>
          </a:p>
          <a:p>
            <a:r>
              <a:rPr lang="ja-JP" altLang="en-US" sz="4000" dirty="0" smtClean="0"/>
              <a:t>～果樹ある生活～</a:t>
            </a:r>
            <a:endParaRPr kumimoji="1" lang="ja-JP" altLang="en-US" sz="40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72834" y="3455432"/>
            <a:ext cx="3393983" cy="7022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2013</a:t>
            </a:r>
            <a:r>
              <a:rPr lang="ja-JP" altLang="en-US" sz="2400" dirty="0" smtClean="0"/>
              <a:t>年</a:t>
            </a:r>
            <a:r>
              <a:rPr lang="en-US" altLang="ja-JP" sz="2400" dirty="0"/>
              <a:t>6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21</a:t>
            </a:r>
            <a:r>
              <a:rPr lang="ja-JP" altLang="en-US" sz="2400" dirty="0" smtClean="0"/>
              <a:t>日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4306618" y="4883306"/>
            <a:ext cx="4572000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ja-JP" altLang="en-US" sz="2400" dirty="0" smtClean="0"/>
              <a:t>山根優生</a:t>
            </a:r>
            <a:endParaRPr lang="en-US" altLang="ja-JP" sz="2400" dirty="0" smtClean="0"/>
          </a:p>
          <a:p>
            <a:r>
              <a:rPr lang="ja-JP" altLang="en-US" sz="2400" dirty="0"/>
              <a:t>福田佑希</a:t>
            </a:r>
            <a:endParaRPr lang="en-US" altLang="ja-JP" sz="2400" dirty="0"/>
          </a:p>
          <a:p>
            <a:r>
              <a:rPr lang="ja-JP" altLang="en-US" sz="2400" dirty="0"/>
              <a:t>金</a:t>
            </a:r>
            <a:r>
              <a:rPr lang="en-US" altLang="en-US" sz="2400" dirty="0"/>
              <a:t>祥</a:t>
            </a:r>
            <a:r>
              <a:rPr lang="ja-JP" altLang="en-US" sz="2400" dirty="0"/>
              <a:t>生</a:t>
            </a:r>
            <a:endParaRPr lang="en-US" altLang="ja-JP" sz="2400" dirty="0"/>
          </a:p>
          <a:p>
            <a:r>
              <a:rPr lang="ja-JP" altLang="en-US" sz="2400" dirty="0" smtClean="0"/>
              <a:t>菊地桂司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後閑晃司</a:t>
            </a:r>
            <a:endParaRPr lang="en-US" altLang="ja-JP" sz="2400" dirty="0" smtClean="0"/>
          </a:p>
          <a:p>
            <a:r>
              <a:rPr lang="ja-JP" altLang="en-US" sz="2400" dirty="0" smtClean="0"/>
              <a:t>諸橋彩</a:t>
            </a:r>
            <a:r>
              <a:rPr lang="ja-JP" altLang="en-US" sz="2400" dirty="0"/>
              <a:t>香</a:t>
            </a:r>
            <a:endParaRPr lang="en-US" altLang="ja-JP" sz="2400" dirty="0"/>
          </a:p>
          <a:p>
            <a:r>
              <a:rPr lang="ja-JP" altLang="en-US" sz="2400" dirty="0" smtClean="0"/>
              <a:t>安達</a:t>
            </a:r>
            <a:r>
              <a:rPr lang="ja-JP" altLang="en-US" sz="2400" dirty="0"/>
              <a:t>修</a:t>
            </a:r>
            <a:r>
              <a:rPr lang="ja-JP" altLang="en-US" sz="2400" dirty="0" smtClean="0"/>
              <a:t>平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534837" y="4380399"/>
            <a:ext cx="3468752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ja-JP" altLang="en-US" sz="2400" dirty="0" smtClean="0"/>
              <a:t>担当</a:t>
            </a:r>
            <a:r>
              <a:rPr lang="en-US" altLang="ja-JP" sz="2400" dirty="0" smtClean="0"/>
              <a:t>:	</a:t>
            </a:r>
            <a:r>
              <a:rPr lang="ja-JP" altLang="en-US" sz="2400" dirty="0" smtClean="0"/>
              <a:t>吉野邦彦先生</a:t>
            </a:r>
            <a:endParaRPr lang="en-US" altLang="ja-JP" sz="2400" dirty="0" smtClean="0"/>
          </a:p>
          <a:p>
            <a:r>
              <a:rPr lang="en-US" altLang="ja-JP" sz="2400" dirty="0" smtClean="0"/>
              <a:t>TA:</a:t>
            </a:r>
            <a:r>
              <a:rPr lang="en-US" altLang="ja-JP" sz="2400" dirty="0"/>
              <a:t>	</a:t>
            </a:r>
            <a:r>
              <a:rPr lang="ja-JP" altLang="en-US" sz="2400" dirty="0" smtClean="0"/>
              <a:t>森英高</a:t>
            </a:r>
            <a:endParaRPr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06618" y="438486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班員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539140" y="3697686"/>
            <a:ext cx="3393983" cy="7022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生活安全環境班</a:t>
            </a:r>
            <a:endParaRPr lang="en-US" altLang="ja-JP" sz="24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258554" y="2222997"/>
            <a:ext cx="2772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b="1" dirty="0">
                <a:solidFill>
                  <a:schemeClr val="tx2"/>
                </a:solidFill>
              </a:rPr>
              <a:t>カジュアルライフ</a:t>
            </a:r>
            <a:endParaRPr kumimoji="1" lang="en-US" altLang="ja-JP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0"/>
    </mc:Choice>
    <mc:Fallback xmlns="">
      <p:transition spd="slow" advTm="104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3393983" cy="803144"/>
          </a:xfrm>
        </p:spPr>
        <p:txBody>
          <a:bodyPr/>
          <a:lstStyle/>
          <a:p>
            <a:r>
              <a:rPr kumimoji="1" lang="ja-JP" altLang="en-US" sz="3000" dirty="0" smtClean="0"/>
              <a:t>調査</a:t>
            </a:r>
            <a:r>
              <a:rPr kumimoji="1" lang="en-US" altLang="ja-JP" sz="3000" dirty="0" smtClean="0"/>
              <a:t>Ⅰ</a:t>
            </a:r>
            <a:r>
              <a:rPr lang="ja-JP" altLang="en-US" sz="3000" dirty="0"/>
              <a:t> </a:t>
            </a:r>
            <a:r>
              <a:rPr lang="en-US" altLang="ja-JP" sz="3000" dirty="0" smtClean="0"/>
              <a:t>-</a:t>
            </a:r>
            <a:r>
              <a:rPr lang="ja-JP" altLang="en-US" sz="3000" dirty="0" smtClean="0"/>
              <a:t>目的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57199" y="1281023"/>
            <a:ext cx="7967689" cy="417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457200" y="1281022"/>
            <a:ext cx="7967688" cy="432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ja-JP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ja-JP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/>
              </a:solidFill>
            </a:endParaRPr>
          </a:p>
          <a:p>
            <a:endParaRPr lang="ja-JP" altLang="en-US" dirty="0">
              <a:solidFill>
                <a:schemeClr val="tx1"/>
              </a:solidFill>
              <a:latin typeface="+mn-ea"/>
            </a:endParaRPr>
          </a:p>
          <a:p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1" y="1656299"/>
            <a:ext cx="782116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•</a:t>
            </a:r>
            <a:r>
              <a:rPr kumimoji="1" lang="ja-JP" altLang="en-US" sz="2800" dirty="0" smtClean="0"/>
              <a:t>筑波大学</a:t>
            </a:r>
            <a:r>
              <a:rPr kumimoji="1" lang="en-US" altLang="ja-JP" sz="2800" dirty="0" smtClean="0"/>
              <a:t>	</a:t>
            </a:r>
            <a:r>
              <a:rPr kumimoji="1" lang="ja-JP" altLang="en-US" sz="2800" dirty="0" smtClean="0"/>
              <a:t>の自然景観の意図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•</a:t>
            </a:r>
            <a:r>
              <a:rPr kumimoji="1" lang="ja-JP" altLang="en-US" sz="2800" dirty="0" smtClean="0"/>
              <a:t>今のみどりの状態（種類、管理、メリット・デメリット）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69901" y="2742240"/>
            <a:ext cx="210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800" dirty="0" smtClean="0"/>
              <a:t>を調査する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9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4140" y="4879653"/>
            <a:ext cx="8699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solidFill>
                  <a:schemeClr val="tx2"/>
                </a:solidFill>
              </a:rPr>
              <a:t>筑波大学の</a:t>
            </a:r>
            <a:r>
              <a:rPr kumimoji="1" lang="ja-JP" altLang="en-US" sz="2800" dirty="0" smtClean="0">
                <a:solidFill>
                  <a:schemeClr val="tx2"/>
                </a:solidFill>
              </a:rPr>
              <a:t>みどりの</a:t>
            </a:r>
            <a:endParaRPr kumimoji="1" lang="en-US" altLang="ja-JP" sz="2800" dirty="0">
              <a:solidFill>
                <a:schemeClr val="tx2"/>
              </a:solidFill>
            </a:endParaRPr>
          </a:p>
          <a:p>
            <a:r>
              <a:rPr kumimoji="1" lang="ja-JP" altLang="en-US" sz="2800" dirty="0" smtClean="0">
                <a:solidFill>
                  <a:schemeClr val="tx2"/>
                </a:solidFill>
              </a:rPr>
              <a:t>「</a:t>
            </a:r>
            <a:r>
              <a:rPr kumimoji="1" lang="ja-JP" altLang="en-US" sz="2800" dirty="0">
                <a:solidFill>
                  <a:schemeClr val="tx2"/>
                </a:solidFill>
              </a:rPr>
              <a:t>どことなく殺風景で精彩に乏しい印象</a:t>
            </a:r>
            <a:r>
              <a:rPr kumimoji="1" lang="ja-JP" altLang="en-US" sz="2800" dirty="0" smtClean="0">
                <a:solidFill>
                  <a:schemeClr val="tx2"/>
                </a:solidFill>
              </a:rPr>
              <a:t>」の原因</a:t>
            </a:r>
            <a:r>
              <a:rPr kumimoji="1" lang="ja-JP" altLang="en-US" sz="2800" dirty="0">
                <a:solidFill>
                  <a:schemeClr val="tx2"/>
                </a:solidFill>
              </a:rPr>
              <a:t>を探る</a:t>
            </a:r>
          </a:p>
        </p:txBody>
      </p:sp>
      <p:sp>
        <p:nvSpPr>
          <p:cNvPr id="16" name="下矢印 15"/>
          <p:cNvSpPr/>
          <p:nvPr/>
        </p:nvSpPr>
        <p:spPr>
          <a:xfrm>
            <a:off x="2493251" y="3497351"/>
            <a:ext cx="3676650" cy="115808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9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1"/>
    </mc:Choice>
    <mc:Fallback xmlns="">
      <p:transition spd="slow" advTm="159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3393983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 smtClean="0"/>
              <a:t>Ⅰ -</a:t>
            </a:r>
            <a:r>
              <a:rPr lang="ja-JP" altLang="en-US" sz="3000" dirty="0" smtClean="0"/>
              <a:t>方法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57199" y="1281023"/>
            <a:ext cx="7967689" cy="417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457200" y="1281022"/>
            <a:ext cx="7967688" cy="432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ja-JP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ja-JP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/>
              </a:solidFill>
            </a:endParaRPr>
          </a:p>
          <a:p>
            <a:endParaRPr lang="ja-JP" altLang="en-US" dirty="0">
              <a:solidFill>
                <a:schemeClr val="tx1"/>
              </a:solidFill>
              <a:latin typeface="+mn-ea"/>
            </a:endParaRPr>
          </a:p>
          <a:p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10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713619" y="1390556"/>
            <a:ext cx="7711270" cy="21005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文献調査</a:t>
            </a: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筑波</a:t>
            </a:r>
            <a:r>
              <a:rPr lang="ja-JP" altLang="en-US" sz="2400" dirty="0">
                <a:solidFill>
                  <a:schemeClr val="tx1"/>
                </a:solidFill>
              </a:rPr>
              <a:t>大学施設部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		「筑波大学の</a:t>
            </a:r>
            <a:r>
              <a:rPr lang="ja-JP" altLang="en-US" sz="2400" dirty="0" smtClean="0">
                <a:solidFill>
                  <a:schemeClr val="tx1"/>
                </a:solidFill>
              </a:rPr>
              <a:t>施設・環境</a:t>
            </a:r>
            <a:r>
              <a:rPr lang="ja-JP" altLang="en-US" sz="2400" dirty="0">
                <a:solidFill>
                  <a:schemeClr val="tx1"/>
                </a:solidFill>
              </a:rPr>
              <a:t>計画」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		「筑波大学 樹木調査図</a:t>
            </a:r>
            <a:r>
              <a:rPr lang="en-US" altLang="ja-JP" sz="2400" dirty="0">
                <a:solidFill>
                  <a:schemeClr val="tx1"/>
                </a:solidFill>
              </a:rPr>
              <a:t>(</a:t>
            </a:r>
            <a:r>
              <a:rPr lang="ja-JP" altLang="en-US" sz="2400" dirty="0">
                <a:solidFill>
                  <a:schemeClr val="tx1"/>
                </a:solidFill>
              </a:rPr>
              <a:t>エリア別</a:t>
            </a:r>
            <a:r>
              <a:rPr lang="en-US" altLang="ja-JP" sz="2400" dirty="0">
                <a:solidFill>
                  <a:schemeClr val="tx1"/>
                </a:solidFill>
              </a:rPr>
              <a:t>) </a:t>
            </a:r>
            <a:r>
              <a:rPr lang="ja-JP" altLang="en-US" sz="2400" dirty="0">
                <a:solidFill>
                  <a:schemeClr val="tx1"/>
                </a:solidFill>
              </a:rPr>
              <a:t>」</a:t>
            </a:r>
            <a:endParaRPr lang="en-US" altLang="ja-JP" sz="2400" u="sng" dirty="0" smtClean="0">
              <a:solidFill>
                <a:schemeClr val="tx1"/>
              </a:solidFill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713619" y="4088258"/>
            <a:ext cx="7711269" cy="155842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ヒアリング</a:t>
            </a:r>
            <a:r>
              <a:rPr lang="ja-JP" altLang="en-US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調査</a:t>
            </a:r>
            <a:endParaRPr lang="ja-JP" altLang="en-US" sz="2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筑波</a:t>
            </a:r>
            <a:r>
              <a:rPr lang="ja-JP" altLang="en-US" sz="2400" dirty="0">
                <a:solidFill>
                  <a:schemeClr val="tx1"/>
                </a:solidFill>
              </a:rPr>
              <a:t>大学施設部　施設</a:t>
            </a:r>
            <a:r>
              <a:rPr lang="ja-JP" altLang="en-US" sz="2400" dirty="0" smtClean="0">
                <a:solidFill>
                  <a:schemeClr val="tx1"/>
                </a:solidFill>
              </a:rPr>
              <a:t>環境課</a:t>
            </a:r>
            <a:r>
              <a:rPr lang="en-US" altLang="ja-JP" sz="2400" dirty="0" smtClean="0">
                <a:solidFill>
                  <a:schemeClr val="tx1"/>
                </a:solidFill>
              </a:rPr>
              <a:t>	</a:t>
            </a:r>
            <a:r>
              <a:rPr lang="ja-JP" altLang="en-US" sz="2400" dirty="0" smtClean="0">
                <a:solidFill>
                  <a:schemeClr val="tx1"/>
                </a:solidFill>
              </a:rPr>
              <a:t>中島景</a:t>
            </a:r>
            <a:r>
              <a:rPr lang="ja-JP" altLang="en-US" sz="2400" dirty="0">
                <a:solidFill>
                  <a:schemeClr val="tx1"/>
                </a:solidFill>
              </a:rPr>
              <a:t>行係長</a:t>
            </a: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芸術</a:t>
            </a:r>
            <a:r>
              <a:rPr lang="ja-JP" altLang="en-US" sz="2400" dirty="0">
                <a:solidFill>
                  <a:schemeClr val="tx1"/>
                </a:solidFill>
              </a:rPr>
              <a:t>専門学群・環境デザイン</a:t>
            </a:r>
            <a:r>
              <a:rPr lang="ja-JP" altLang="en-US" sz="2400" dirty="0" smtClean="0">
                <a:solidFill>
                  <a:schemeClr val="tx1"/>
                </a:solidFill>
              </a:rPr>
              <a:t>領域</a:t>
            </a:r>
            <a:r>
              <a:rPr lang="en-US" altLang="ja-JP" sz="2400" dirty="0" smtClean="0">
                <a:solidFill>
                  <a:schemeClr val="tx1"/>
                </a:solidFill>
              </a:rPr>
              <a:t>		</a:t>
            </a:r>
            <a:r>
              <a:rPr lang="ja-JP" altLang="en-US" sz="2400" dirty="0" smtClean="0">
                <a:solidFill>
                  <a:schemeClr val="tx1"/>
                </a:solidFill>
              </a:rPr>
              <a:t>鈴木</a:t>
            </a:r>
            <a:r>
              <a:rPr lang="ja-JP" altLang="en-US" sz="2400" dirty="0">
                <a:solidFill>
                  <a:schemeClr val="tx1"/>
                </a:solidFill>
              </a:rPr>
              <a:t>雅和教授</a:t>
            </a:r>
          </a:p>
        </p:txBody>
      </p:sp>
    </p:spTree>
    <p:extLst>
      <p:ext uri="{BB962C8B-B14F-4D97-AF65-F5344CB8AC3E}">
        <p14:creationId xmlns:p14="http://schemas.microsoft.com/office/powerpoint/2010/main" val="19675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8"/>
    </mc:Choice>
    <mc:Fallback xmlns="">
      <p:transition spd="slow" advTm="2486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4440833" cy="803144"/>
          </a:xfrm>
        </p:spPr>
        <p:txBody>
          <a:bodyPr/>
          <a:lstStyle/>
          <a:p>
            <a:r>
              <a:rPr lang="ja-JP" altLang="en-US" sz="3000" dirty="0" smtClean="0"/>
              <a:t>調査</a:t>
            </a:r>
            <a:r>
              <a:rPr lang="en-US" altLang="ja-JP" sz="3000" dirty="0" smtClean="0"/>
              <a:t>Ⅰ -</a:t>
            </a:r>
            <a:r>
              <a:rPr lang="ja-JP" altLang="en-US" sz="3000" dirty="0" smtClean="0"/>
              <a:t>文献</a:t>
            </a:r>
            <a:r>
              <a:rPr lang="ja-JP" altLang="en-US" sz="3000" dirty="0"/>
              <a:t>調査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871167" y="1164550"/>
            <a:ext cx="7019385" cy="118920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cap="all" spc="120" baseline="0">
                <a:latin typeface="+mn-ea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baseline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z="2800" dirty="0" smtClean="0"/>
              <a:t>「筑波大学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樹木調査図</a:t>
            </a:r>
            <a:r>
              <a:rPr lang="en-US" altLang="ja-JP" sz="2800" dirty="0" smtClean="0"/>
              <a:t>(</a:t>
            </a:r>
            <a:r>
              <a:rPr lang="ja-JP" altLang="en-US" sz="2800" dirty="0"/>
              <a:t>エリア別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」</a:t>
            </a:r>
            <a:endParaRPr lang="en-US" altLang="ja-JP" sz="2800" dirty="0" smtClean="0"/>
          </a:p>
          <a:p>
            <a:r>
              <a:rPr lang="en-US" altLang="ja-JP" sz="2800" dirty="0" smtClean="0"/>
              <a:t>		</a:t>
            </a:r>
            <a:r>
              <a:rPr lang="ja-JP" altLang="en-US" sz="2800" dirty="0" smtClean="0"/>
              <a:t>筑波大学施設部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>近年調査</a:t>
            </a:r>
            <a:endParaRPr lang="en-US" altLang="ja-JP" sz="2800" dirty="0" smtClean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871167" y="4967119"/>
            <a:ext cx="7019386" cy="116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cap="all" spc="120" baseline="0">
                <a:latin typeface="+mn-ea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baseline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z="2400" dirty="0" smtClean="0"/>
              <a:t>筑波キャンパス内における</a:t>
            </a:r>
            <a:endParaRPr lang="en-US" altLang="ja-JP" sz="2400" dirty="0" smtClean="0"/>
          </a:p>
          <a:p>
            <a:r>
              <a:rPr lang="en-US" altLang="ja-JP" sz="2400" dirty="0"/>
              <a:t>	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樹木総数に占める各樹種本数を導出</a:t>
            </a:r>
            <a:endParaRPr lang="en-US" altLang="ja-JP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2493251" y="3627661"/>
            <a:ext cx="3676650" cy="115808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871167" y="2472409"/>
            <a:ext cx="7019385" cy="116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cap="all" spc="120" baseline="0">
                <a:latin typeface="+mn-ea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baseline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z="2400" dirty="0" smtClean="0"/>
              <a:t>目通り直径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目の高さで立ち木の幹の直径</a:t>
            </a:r>
            <a:r>
              <a:rPr lang="en-US" altLang="ja-JP" sz="2400" dirty="0" smtClean="0"/>
              <a:t>)10</a:t>
            </a:r>
            <a:r>
              <a:rPr lang="ja-JP" altLang="en-US" sz="2400" dirty="0" smtClean="0"/>
              <a:t>㎝以上</a:t>
            </a:r>
            <a:endParaRPr lang="en-US" altLang="ja-JP" sz="2400" dirty="0" smtClean="0"/>
          </a:p>
          <a:p>
            <a:r>
              <a:rPr lang="ja-JP" altLang="en-US" sz="2400" dirty="0" smtClean="0"/>
              <a:t>の樹木を大学内全域でカウントしたもの</a:t>
            </a:r>
            <a:endParaRPr lang="en-US" altLang="ja-JP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11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1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5"/>
    </mc:Choice>
    <mc:Fallback xmlns="">
      <p:transition spd="slow" advTm="1527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4440833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/>
              <a:t>Ⅰ -</a:t>
            </a:r>
            <a:r>
              <a:rPr lang="ja-JP" altLang="en-US" sz="3000" dirty="0"/>
              <a:t>文献調査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520" y="860609"/>
            <a:ext cx="162877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アオギリ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アオダモ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アカシデ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アカナラ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アカマツ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アカメヤナギ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アキグミ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アキニレ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アセビ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アメリカフウ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アラカシ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アンズ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イイギリ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イタヤカエデ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イチイガシ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イチョウ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イトヒバ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イヌシデ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イヌツ</a:t>
            </a:r>
            <a:r>
              <a:rPr kumimoji="1" lang="ja-JP" altLang="en-US" sz="1700" dirty="0">
                <a:solidFill>
                  <a:schemeClr val="accent3"/>
                </a:solidFill>
              </a:rPr>
              <a:t>ゲ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8117" y="848749"/>
            <a:ext cx="8294578" cy="18598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イヌマキ</a:t>
            </a:r>
            <a:endParaRPr kumimoji="1" lang="en-US" altLang="ja-JP" sz="1700" dirty="0">
              <a:solidFill>
                <a:schemeClr val="tx2"/>
              </a:solidFill>
            </a:endParaRPr>
          </a:p>
          <a:p>
            <a:r>
              <a:rPr kumimoji="1" lang="ja-JP" altLang="en-US" sz="1700" dirty="0">
                <a:solidFill>
                  <a:schemeClr val="tx2"/>
                </a:solidFill>
              </a:rPr>
              <a:t>ウタイカンバ</a:t>
            </a:r>
            <a:endParaRPr kumimoji="1" lang="en-US" altLang="ja-JP" sz="1700" dirty="0">
              <a:solidFill>
                <a:schemeClr val="tx2"/>
              </a:solidFill>
            </a:endParaRPr>
          </a:p>
          <a:p>
            <a:r>
              <a:rPr kumimoji="1" lang="ja-JP" altLang="en-US" sz="1700" dirty="0">
                <a:solidFill>
                  <a:schemeClr val="tx2"/>
                </a:solidFill>
              </a:rPr>
              <a:t>ウツギ</a:t>
            </a:r>
            <a:endParaRPr kumimoji="1" lang="en-US" altLang="ja-JP" sz="1700" dirty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ウバメガシ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ウメ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ウラジロガシ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ウラジロノキ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ウラジロモミ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ウリハダカエデ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ウワミズザクラ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エゴノキ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エノキ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エンコウカエデ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エンジュ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オオデマリ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オオバヤナギ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カイヅカイブキ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カクレミノ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カゴノキ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カシワ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カツラ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カナメモチ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ガマズミ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カヤ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カラマツ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カリン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カンボク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カンレンボク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キハダ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キョウチクト</a:t>
            </a:r>
            <a:r>
              <a:rPr kumimoji="1" lang="ja-JP" altLang="en-US" sz="1700" dirty="0">
                <a:solidFill>
                  <a:schemeClr val="tx2"/>
                </a:solidFill>
              </a:rPr>
              <a:t>ウ</a:t>
            </a:r>
            <a:endParaRPr kumimoji="1" lang="en-US" altLang="ja-JP" sz="1700" dirty="0" smtClean="0">
              <a:solidFill>
                <a:schemeClr val="tx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49222" y="2068802"/>
            <a:ext cx="2209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キリ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キンモクセイ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クスノキ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クヌギ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クマノミズキ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グミ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クリ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クルミ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クロガネモチ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クロマツ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クワ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ケケンポナシ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ゲッケイジュ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ケヤキ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コウヤマキ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コウヨウザン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コナ</a:t>
            </a:r>
            <a:r>
              <a:rPr kumimoji="1" lang="ja-JP" altLang="en-US" sz="1700" dirty="0">
                <a:solidFill>
                  <a:srgbClr val="00682F"/>
                </a:solidFill>
              </a:rPr>
              <a:t>ラ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endParaRPr kumimoji="1" lang="ja-JP" altLang="en-US" sz="1700" dirty="0">
              <a:solidFill>
                <a:srgbClr val="00682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65173" y="4803712"/>
            <a:ext cx="8032968" cy="1898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コノデガシワ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コブシ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コメツガ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ゴンズイ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サカキ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サクラ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ザクロ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サザンカ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サトウカエデ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サルスベリ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サワグルミ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サワフタギ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サワラ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サンゴジュ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サンシュユ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シオジ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シダレザクラ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シダレヤナギ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シナノキ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シノブヒバ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シマトネリコ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シモクレン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シャラ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シラカシ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シラカバ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シラキ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シロダモ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シンジュ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スギ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スダジ</a:t>
            </a:r>
            <a:r>
              <a:rPr kumimoji="1" lang="ja-JP" altLang="en-US" sz="1700" dirty="0">
                <a:solidFill>
                  <a:srgbClr val="AF8A01"/>
                </a:solidFill>
              </a:rPr>
              <a:t>イ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88437" y="2864720"/>
            <a:ext cx="5217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こんなにある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筑波大学の樹木</a:t>
            </a:r>
            <a:r>
              <a:rPr kumimoji="1" lang="en-US" altLang="ja-JP" sz="4000" dirty="0" smtClean="0"/>
              <a:t>190</a:t>
            </a:r>
            <a:r>
              <a:rPr kumimoji="1" lang="ja-JP" altLang="en-US" sz="4000" dirty="0" smtClean="0"/>
              <a:t>種　</a:t>
            </a:r>
            <a:r>
              <a:rPr kumimoji="1" lang="en-US" altLang="ja-JP" sz="4000" dirty="0" smtClean="0"/>
              <a:t>(</a:t>
            </a:r>
            <a:r>
              <a:rPr kumimoji="1" lang="en-US" altLang="ja-JP" sz="4000" dirty="0"/>
              <a:t>1</a:t>
            </a:r>
            <a:r>
              <a:rPr kumimoji="1" lang="en-US" altLang="ja-JP" sz="4000" dirty="0" smtClean="0"/>
              <a:t>)</a:t>
            </a:r>
            <a:endParaRPr kumimoji="1" lang="ja-JP" altLang="en-US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12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3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0"/>
    </mc:Choice>
    <mc:Fallback xmlns="">
      <p:transition spd="slow" advTm="574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4440833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/>
              <a:t>Ⅰ -</a:t>
            </a:r>
            <a:r>
              <a:rPr lang="ja-JP" altLang="en-US" sz="3000" dirty="0"/>
              <a:t>文献調査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520" y="860609"/>
            <a:ext cx="162877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ストローブマツ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スモモ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センダン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ソヨゴ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タイサンボク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タイワンフウ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ダケカンバ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タブノキ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タラヨウ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チドリノキ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  <a:p>
            <a:r>
              <a:rPr kumimoji="1" lang="ja-JP" altLang="en-US" sz="1700" dirty="0">
                <a:solidFill>
                  <a:schemeClr val="accent3"/>
                </a:solidFill>
              </a:rPr>
              <a:t>ツクバネガシ</a:t>
            </a:r>
            <a:endParaRPr kumimoji="1" lang="en-US" altLang="ja-JP" sz="1700" dirty="0">
              <a:solidFill>
                <a:schemeClr val="accent3"/>
              </a:solidFill>
            </a:endParaRPr>
          </a:p>
          <a:p>
            <a:r>
              <a:rPr kumimoji="1" lang="ja-JP" altLang="en-US" sz="1700" dirty="0">
                <a:solidFill>
                  <a:schemeClr val="accent3"/>
                </a:solidFill>
              </a:rPr>
              <a:t>ツバキ</a:t>
            </a:r>
            <a:endParaRPr kumimoji="1" lang="en-US" altLang="ja-JP" sz="1700" dirty="0">
              <a:solidFill>
                <a:schemeClr val="accent3"/>
              </a:solidFill>
            </a:endParaRPr>
          </a:p>
          <a:p>
            <a:r>
              <a:rPr kumimoji="1" lang="ja-JP" altLang="en-US" sz="1700" dirty="0">
                <a:solidFill>
                  <a:schemeClr val="accent3"/>
                </a:solidFill>
              </a:rPr>
              <a:t>ドイツトウヒ</a:t>
            </a:r>
            <a:endParaRPr kumimoji="1" lang="en-US" altLang="ja-JP" sz="1700" dirty="0">
              <a:solidFill>
                <a:schemeClr val="accent3"/>
              </a:solidFill>
            </a:endParaRPr>
          </a:p>
          <a:p>
            <a:r>
              <a:rPr kumimoji="1" lang="ja-JP" altLang="en-US" sz="1700" dirty="0">
                <a:solidFill>
                  <a:schemeClr val="accent3"/>
                </a:solidFill>
              </a:rPr>
              <a:t>トウカエデ</a:t>
            </a:r>
            <a:endParaRPr kumimoji="1" lang="en-US" altLang="ja-JP" sz="1700" dirty="0">
              <a:solidFill>
                <a:schemeClr val="accent3"/>
              </a:solidFill>
            </a:endParaRPr>
          </a:p>
          <a:p>
            <a:r>
              <a:rPr kumimoji="1" lang="ja-JP" altLang="en-US" sz="1700" dirty="0">
                <a:solidFill>
                  <a:schemeClr val="accent3"/>
                </a:solidFill>
              </a:rPr>
              <a:t>トウジュロ</a:t>
            </a:r>
            <a:endParaRPr kumimoji="1" lang="en-US" altLang="ja-JP" sz="1700" dirty="0">
              <a:solidFill>
                <a:schemeClr val="accent3"/>
              </a:solidFill>
            </a:endParaRPr>
          </a:p>
          <a:p>
            <a:r>
              <a:rPr kumimoji="1" lang="ja-JP" altLang="en-US" sz="1700" dirty="0">
                <a:solidFill>
                  <a:schemeClr val="accent3"/>
                </a:solidFill>
              </a:rPr>
              <a:t>トウネズミモチ</a:t>
            </a:r>
            <a:endParaRPr kumimoji="1" lang="en-US" altLang="ja-JP" sz="1700" dirty="0">
              <a:solidFill>
                <a:schemeClr val="accent3"/>
              </a:solidFill>
            </a:endParaRPr>
          </a:p>
          <a:p>
            <a:r>
              <a:rPr kumimoji="1" lang="ja-JP" altLang="en-US" sz="1700" dirty="0" smtClean="0">
                <a:solidFill>
                  <a:schemeClr val="accent3"/>
                </a:solidFill>
              </a:rPr>
              <a:t>トサミズキ</a:t>
            </a:r>
            <a:endParaRPr kumimoji="1" lang="en-US" altLang="ja-JP" sz="1700" dirty="0" smtClean="0">
              <a:solidFill>
                <a:schemeClr val="accent3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01362" y="848749"/>
            <a:ext cx="7771358" cy="18598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トチノキ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トドマツ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トネリコ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トベラ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ナシ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ナツメ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ナナカマド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ナンキンハゼ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ニオイヒバ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ニセアカシア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ヌルデ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ネコヤナギ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ネジキ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ネズミモチ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ネムノキ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ハウチワカエデ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ハクウンボク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ハクモクレン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ハコネウツギ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ハナカイドウ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ハナズオウ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ハナノキ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>
                <a:solidFill>
                  <a:schemeClr val="tx2"/>
                </a:solidFill>
              </a:rPr>
              <a:t>ハナミズキ</a:t>
            </a:r>
            <a:endParaRPr kumimoji="1" lang="en-US" altLang="ja-JP" sz="1700" dirty="0">
              <a:solidFill>
                <a:schemeClr val="tx2"/>
              </a:solidFill>
            </a:endParaRPr>
          </a:p>
          <a:p>
            <a:r>
              <a:rPr kumimoji="1" lang="ja-JP" altLang="en-US" sz="1700" dirty="0">
                <a:solidFill>
                  <a:schemeClr val="tx2"/>
                </a:solidFill>
              </a:rPr>
              <a:t>ハマヒサカキ</a:t>
            </a:r>
            <a:endParaRPr kumimoji="1" lang="en-US" altLang="ja-JP" sz="1700" dirty="0">
              <a:solidFill>
                <a:schemeClr val="tx2"/>
              </a:solidFill>
            </a:endParaRPr>
          </a:p>
          <a:p>
            <a:r>
              <a:rPr kumimoji="1" lang="ja-JP" altLang="en-US" sz="1700" dirty="0">
                <a:solidFill>
                  <a:schemeClr val="tx2"/>
                </a:solidFill>
              </a:rPr>
              <a:t>ハルニレ</a:t>
            </a:r>
            <a:endParaRPr kumimoji="1" lang="en-US" altLang="ja-JP" sz="1700" dirty="0">
              <a:solidFill>
                <a:schemeClr val="tx2"/>
              </a:solidFill>
            </a:endParaRPr>
          </a:p>
          <a:p>
            <a:r>
              <a:rPr kumimoji="1" lang="ja-JP" altLang="en-US" sz="1700" dirty="0">
                <a:solidFill>
                  <a:schemeClr val="tx2"/>
                </a:solidFill>
              </a:rPr>
              <a:t>ハンノキ</a:t>
            </a:r>
            <a:endParaRPr kumimoji="1" lang="en-US" altLang="ja-JP" sz="1700" dirty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ヒイラギモクセイ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ヒサカキ</a:t>
            </a:r>
            <a:endParaRPr kumimoji="1" lang="en-US" altLang="ja-JP" sz="1700" dirty="0" smtClean="0">
              <a:solidFill>
                <a:schemeClr val="tx2"/>
              </a:solidFill>
            </a:endParaRPr>
          </a:p>
          <a:p>
            <a:r>
              <a:rPr kumimoji="1" lang="ja-JP" altLang="en-US" sz="1700" dirty="0" smtClean="0">
                <a:solidFill>
                  <a:schemeClr val="tx2"/>
                </a:solidFill>
              </a:rPr>
              <a:t>ヒトツバカエデ</a:t>
            </a:r>
            <a:endParaRPr kumimoji="1" lang="en-US" altLang="ja-JP" sz="1700" dirty="0">
              <a:solidFill>
                <a:schemeClr val="tx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62920" y="1664391"/>
            <a:ext cx="2209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ヒノキ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ヒマラヤスギ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ヒムロ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ヒメコマツ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ヒメシャラ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ビワ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フサザクラ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フジ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ブナ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>
                <a:solidFill>
                  <a:srgbClr val="00682F"/>
                </a:solidFill>
              </a:rPr>
              <a:t>プラタナス</a:t>
            </a:r>
            <a:endParaRPr kumimoji="1" lang="en-US" altLang="ja-JP" sz="1700" dirty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>
                <a:solidFill>
                  <a:srgbClr val="00682F"/>
                </a:solidFill>
              </a:rPr>
              <a:t>ホオノキ</a:t>
            </a:r>
            <a:endParaRPr kumimoji="1" lang="en-US" altLang="ja-JP" sz="1700" dirty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>
                <a:solidFill>
                  <a:srgbClr val="00682F"/>
                </a:solidFill>
              </a:rPr>
              <a:t>ホソカエデ</a:t>
            </a:r>
            <a:endParaRPr kumimoji="1" lang="en-US" altLang="ja-JP" sz="1700" dirty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>
                <a:solidFill>
                  <a:srgbClr val="00682F"/>
                </a:solidFill>
              </a:rPr>
              <a:t>ポプラ</a:t>
            </a:r>
            <a:endParaRPr kumimoji="1" lang="en-US" altLang="ja-JP" sz="1700" dirty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>
                <a:solidFill>
                  <a:srgbClr val="00682F"/>
                </a:solidFill>
              </a:rPr>
              <a:t>マサキ</a:t>
            </a:r>
            <a:endParaRPr kumimoji="1" lang="en-US" altLang="ja-JP" sz="1700" dirty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マテバシイ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ママウルシ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マルバマンサク</a:t>
            </a:r>
            <a:endParaRPr kumimoji="1" lang="en-US" altLang="ja-JP" sz="1700" dirty="0" smtClean="0">
              <a:solidFill>
                <a:srgbClr val="00682F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00682F"/>
                </a:solidFill>
              </a:rPr>
              <a:t>マユ</a:t>
            </a:r>
            <a:r>
              <a:rPr kumimoji="1" lang="ja-JP" altLang="en-US" sz="1700" dirty="0">
                <a:solidFill>
                  <a:srgbClr val="00682F"/>
                </a:solidFill>
              </a:rPr>
              <a:t>ミ</a:t>
            </a:r>
            <a:endParaRPr kumimoji="1" lang="en-US" altLang="ja-JP" sz="1700" dirty="0">
              <a:solidFill>
                <a:srgbClr val="00682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77453" y="4892948"/>
            <a:ext cx="7771358" cy="1898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マンサク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ミズキ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ミズナラ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ミズメ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ミツデカエデ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ミツマタ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ムクゲ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ムクノキ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ムクロジ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メグスリノキ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メタセコイア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モチノキ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モッコク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モミジ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モミノキ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モモ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ヤシャブシ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ヤチダモ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ヤブニッケイ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ヤマナラシ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ヤマハンノキ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ヤマボウシ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ヤマモモ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ユズリハ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ユリノキ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ラクウショウ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リョウブ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リンゴ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  <a:p>
            <a:pPr algn="r"/>
            <a:r>
              <a:rPr kumimoji="1" lang="ja-JP" altLang="en-US" sz="1700" dirty="0" smtClean="0">
                <a:solidFill>
                  <a:srgbClr val="AF8A01"/>
                </a:solidFill>
              </a:rPr>
              <a:t>ロウバイ</a:t>
            </a:r>
            <a:endParaRPr kumimoji="1" lang="en-US" altLang="ja-JP" sz="1700" dirty="0" smtClean="0">
              <a:solidFill>
                <a:srgbClr val="AF8A0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13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88437" y="2864720"/>
            <a:ext cx="5217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こんなにある</a:t>
            </a:r>
            <a:endParaRPr kumimoji="1" lang="en-US" altLang="ja-JP" sz="4000" dirty="0"/>
          </a:p>
          <a:p>
            <a:pPr algn="ctr"/>
            <a:r>
              <a:rPr kumimoji="1" lang="ja-JP" altLang="en-US" sz="4000" dirty="0"/>
              <a:t>筑波大学の樹木</a:t>
            </a:r>
            <a:r>
              <a:rPr kumimoji="1" lang="en-US" altLang="ja-JP" sz="4000" dirty="0"/>
              <a:t>190</a:t>
            </a:r>
            <a:r>
              <a:rPr kumimoji="1" lang="ja-JP" altLang="en-US" sz="4000" dirty="0"/>
              <a:t>種　</a:t>
            </a:r>
            <a:r>
              <a:rPr kumimoji="1" lang="en-US" altLang="ja-JP" sz="4000" dirty="0"/>
              <a:t>(2)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553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4"/>
    </mc:Choice>
    <mc:Fallback xmlns="">
      <p:transition spd="slow" advTm="712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4440833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/>
              <a:t>Ⅰ -</a:t>
            </a:r>
            <a:r>
              <a:rPr lang="ja-JP" altLang="en-US" sz="3000" dirty="0"/>
              <a:t>文献調査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12" name="グラフ 11"/>
          <p:cNvGraphicFramePr/>
          <p:nvPr>
            <p:extLst/>
          </p:nvPr>
        </p:nvGraphicFramePr>
        <p:xfrm>
          <a:off x="-1" y="904875"/>
          <a:ext cx="8845063" cy="558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正方形/長方形 6"/>
          <p:cNvSpPr/>
          <p:nvPr/>
        </p:nvSpPr>
        <p:spPr>
          <a:xfrm rot="803815">
            <a:off x="295343" y="1707621"/>
            <a:ext cx="3527076" cy="11659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学内樹の</a:t>
            </a:r>
            <a:r>
              <a:rPr kumimoji="1" lang="en-US" altLang="ja-JP" sz="4000" dirty="0" smtClean="0">
                <a:solidFill>
                  <a:srgbClr val="00B0F0"/>
                </a:solidFill>
              </a:rPr>
              <a:t>1/4</a:t>
            </a:r>
            <a:r>
              <a:rPr kumimoji="1" lang="ja-JP" altLang="en-US" sz="4000" dirty="0" smtClean="0"/>
              <a:t>がシラカシ！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51008" y="3754320"/>
            <a:ext cx="14996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約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万本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14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18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5"/>
    </mc:Choice>
    <mc:Fallback xmlns="">
      <p:transition spd="slow" advTm="15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64757" y="1093099"/>
            <a:ext cx="561100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000" u="sng" dirty="0" smtClean="0"/>
              <a:t>シラカシ</a:t>
            </a:r>
            <a:r>
              <a:rPr lang="ja-JP" altLang="en-US" sz="2400" u="sng" dirty="0" smtClean="0"/>
              <a:t>　って？</a:t>
            </a:r>
            <a:endParaRPr lang="en-US" altLang="ja-JP" sz="2400" u="sng" dirty="0" smtClean="0"/>
          </a:p>
          <a:p>
            <a:r>
              <a:rPr lang="ja-JP" altLang="en-US" sz="2800" dirty="0" smtClean="0"/>
              <a:t>　</a:t>
            </a:r>
            <a:r>
              <a:rPr lang="ja-JP" altLang="en-US" sz="2000" dirty="0" smtClean="0"/>
              <a:t>学名</a:t>
            </a:r>
            <a:r>
              <a:rPr lang="ja-JP" altLang="en-US" sz="2000" dirty="0"/>
              <a:t>　</a:t>
            </a:r>
            <a:r>
              <a:rPr lang="en-US" altLang="ja-JP" sz="2000" i="1" dirty="0" smtClean="0"/>
              <a:t>Quercus myrsinifolia</a:t>
            </a:r>
          </a:p>
        </p:txBody>
      </p:sp>
      <p:pic>
        <p:nvPicPr>
          <p:cNvPr id="7" name="図 6" descr="de03e312b2b604b89c436431c36fb42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87" y="3723360"/>
            <a:ext cx="3013183" cy="225988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423831" y="5954805"/>
            <a:ext cx="160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シラカシの花</a:t>
            </a:r>
            <a:endParaRPr kumimoji="1" lang="ja-JP" altLang="en-US" dirty="0"/>
          </a:p>
        </p:txBody>
      </p:sp>
      <p:pic>
        <p:nvPicPr>
          <p:cNvPr id="11" name="図 10" descr="img_85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04" y="258619"/>
            <a:ext cx="3011366" cy="302206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578929" y="3321451"/>
            <a:ext cx="13623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ja-JP" altLang="en-US" dirty="0"/>
              <a:t>シラカシ林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85457" y="5154544"/>
            <a:ext cx="369858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008000"/>
                </a:solidFill>
              </a:rPr>
              <a:t>1</a:t>
            </a:r>
            <a:r>
              <a:rPr kumimoji="1" lang="ja-JP" altLang="en-US" sz="4000" dirty="0" smtClean="0">
                <a:solidFill>
                  <a:srgbClr val="008000"/>
                </a:solidFill>
              </a:rPr>
              <a:t>年中“緑色”！</a:t>
            </a:r>
            <a:endParaRPr kumimoji="1" lang="ja-JP" altLang="en-US" sz="4000" dirty="0">
              <a:solidFill>
                <a:srgbClr val="008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8751" y="2690674"/>
            <a:ext cx="468480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900" dirty="0" smtClean="0"/>
              <a:t>•</a:t>
            </a:r>
            <a:r>
              <a:rPr lang="ja-JP" altLang="ja-JP" sz="2900" dirty="0" smtClean="0">
                <a:solidFill>
                  <a:srgbClr val="FF0000"/>
                </a:solidFill>
              </a:rPr>
              <a:t>常緑</a:t>
            </a:r>
            <a:r>
              <a:rPr lang="ja-JP" altLang="ja-JP" sz="2900" dirty="0"/>
              <a:t>広葉</a:t>
            </a:r>
            <a:r>
              <a:rPr lang="ja-JP" altLang="en-US" sz="2900" dirty="0"/>
              <a:t>高木</a:t>
            </a:r>
            <a:endParaRPr lang="ja-JP" altLang="ja-JP" sz="2900" dirty="0"/>
          </a:p>
          <a:p>
            <a:r>
              <a:rPr lang="en-US" altLang="ja-JP" sz="2900" dirty="0"/>
              <a:t>•</a:t>
            </a:r>
            <a:r>
              <a:rPr lang="ja-JP" altLang="ja-JP" sz="2900" dirty="0">
                <a:solidFill>
                  <a:srgbClr val="FF0000"/>
                </a:solidFill>
              </a:rPr>
              <a:t>防風樹</a:t>
            </a:r>
            <a:r>
              <a:rPr lang="ja-JP" altLang="en-US" sz="2900" dirty="0"/>
              <a:t>や防塵樹になる</a:t>
            </a:r>
            <a:endParaRPr lang="ja-JP" altLang="ja-JP" sz="2900" dirty="0"/>
          </a:p>
          <a:p>
            <a:r>
              <a:rPr lang="en-US" altLang="ja-JP" sz="2900" dirty="0" smtClean="0"/>
              <a:t>•</a:t>
            </a:r>
            <a:r>
              <a:rPr lang="ja-JP" altLang="ja-JP" sz="2900" dirty="0"/>
              <a:t>陰樹</a:t>
            </a:r>
            <a:r>
              <a:rPr lang="ja-JP" altLang="en-US" sz="2900" dirty="0"/>
              <a:t>で</a:t>
            </a:r>
            <a:r>
              <a:rPr lang="ja-JP" altLang="ja-JP" sz="2900" dirty="0"/>
              <a:t>耐寒性</a:t>
            </a:r>
            <a:r>
              <a:rPr lang="ja-JP" altLang="en-US" sz="2900" dirty="0"/>
              <a:t>が</a:t>
            </a:r>
            <a:r>
              <a:rPr lang="ja-JP" altLang="en-US" sz="2900" dirty="0" smtClean="0"/>
              <a:t>ある</a:t>
            </a:r>
            <a:endParaRPr lang="en-US" altLang="ja-JP" sz="2900" dirty="0"/>
          </a:p>
        </p:txBody>
      </p:sp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4440833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/>
              <a:t>Ⅰ -</a:t>
            </a:r>
            <a:r>
              <a:rPr lang="ja-JP" altLang="en-US" sz="3000" dirty="0"/>
              <a:t>文献調査</a:t>
            </a:r>
            <a:endParaRPr kumimoji="1" lang="ja-JP" altLang="en-US" sz="30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15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7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8"/>
    </mc:Choice>
    <mc:Fallback xmlns="">
      <p:transition spd="slow" advTm="27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5135927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/>
              <a:t>Ⅰ</a:t>
            </a:r>
            <a:r>
              <a:rPr lang="en-US" altLang="ja-JP" sz="3000" dirty="0" smtClean="0"/>
              <a:t>– </a:t>
            </a:r>
            <a:r>
              <a:rPr lang="ja-JP" altLang="en-US" sz="3000" dirty="0"/>
              <a:t>ヒアリング</a:t>
            </a:r>
            <a:r>
              <a:rPr lang="ja-JP" altLang="en-US" sz="3000" dirty="0" smtClean="0"/>
              <a:t>調査１</a:t>
            </a:r>
            <a:r>
              <a:rPr lang="en-US" altLang="ja-JP" sz="3000" dirty="0" smtClean="0"/>
              <a:t>-Ⅰ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57200" y="1281022"/>
            <a:ext cx="8515495" cy="5066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図 8" descr="IMG_61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58" y="3447229"/>
            <a:ext cx="4885834" cy="325722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3107" y="4414735"/>
            <a:ext cx="3683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＜ヒアリング内容＞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･管理の現状について</a:t>
            </a: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606515" y="1586421"/>
            <a:ext cx="7050061" cy="410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筑波大学施設部 施設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環境課　屋外環境整備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中島景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行 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係長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	…2013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日（金）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16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6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0"/>
    </mc:Choice>
    <mc:Fallback xmlns="">
      <p:transition spd="slow" advTm="1404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5135927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/>
              <a:t>Ⅰ</a:t>
            </a:r>
            <a:r>
              <a:rPr lang="en-US" altLang="ja-JP" sz="3000" dirty="0" smtClean="0"/>
              <a:t>– </a:t>
            </a:r>
            <a:r>
              <a:rPr lang="ja-JP" altLang="en-US" sz="3000" dirty="0"/>
              <a:t>ヒアリング</a:t>
            </a:r>
            <a:r>
              <a:rPr lang="ja-JP" altLang="en-US" sz="3000" dirty="0" smtClean="0"/>
              <a:t>調査１</a:t>
            </a:r>
            <a:r>
              <a:rPr lang="en-US" altLang="ja-JP" sz="3000" dirty="0" smtClean="0"/>
              <a:t>-Ⅱ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11" name="グラフ 10"/>
          <p:cNvGraphicFramePr/>
          <p:nvPr>
            <p:extLst>
              <p:ext uri="{D42A27DB-BD31-4B8C-83A1-F6EECF244321}">
                <p14:modId xmlns:p14="http://schemas.microsoft.com/office/powerpoint/2010/main" val="10211389"/>
              </p:ext>
            </p:extLst>
          </p:nvPr>
        </p:nvGraphicFramePr>
        <p:xfrm>
          <a:off x="0" y="1260475"/>
          <a:ext cx="8811492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961971" y="5301794"/>
            <a:ext cx="6633557" cy="730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⇒間伐など樹木の管理</a:t>
            </a:r>
            <a:r>
              <a:rPr kumimoji="1" lang="ja-JP" altLang="en-US" sz="2800" dirty="0">
                <a:solidFill>
                  <a:schemeClr val="tx1"/>
                </a:solidFill>
              </a:rPr>
              <a:t>まで手が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回らない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8762" y="4112876"/>
            <a:ext cx="2373224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年間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億円！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17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6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30"/>
    </mc:Choice>
    <mc:Fallback xmlns="">
      <p:transition spd="slow" advTm="22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9" name="図 8" descr="IMG_61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90" y="3484635"/>
            <a:ext cx="4807860" cy="3205240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Ⅰ</a:t>
            </a:r>
            <a:r>
              <a:rPr lang="en-US" altLang="ja-JP" sz="3000" dirty="0" smtClean="0"/>
              <a:t>– </a:t>
            </a:r>
            <a:r>
              <a:rPr lang="ja-JP" altLang="en-US" sz="3000" dirty="0" smtClean="0"/>
              <a:t>ヒアリング調査</a:t>
            </a:r>
            <a:r>
              <a:rPr lang="ja-JP" altLang="en-US" sz="3000" dirty="0" smtClean="0">
                <a:latin typeface="+mj-ea"/>
              </a:rPr>
              <a:t>２</a:t>
            </a:r>
            <a:r>
              <a:rPr lang="en-US" altLang="ja-JP" sz="3000" dirty="0" smtClean="0"/>
              <a:t>-Ⅰ</a:t>
            </a:r>
            <a:endParaRPr lang="ja-JP" altLang="en-US" sz="3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3107" y="4414735"/>
            <a:ext cx="3683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＜ヒアリング内容＞</a:t>
            </a:r>
            <a:endParaRPr kumimoji="1" lang="en-US" altLang="ja-JP" sz="2400" dirty="0" smtClean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･筑波大学の植生と景観</a:t>
            </a:r>
            <a:endParaRPr kumimoji="1" lang="en-US" altLang="ja-JP" sz="2400" dirty="0"/>
          </a:p>
          <a:p>
            <a:r>
              <a:rPr kumimoji="1" lang="ja-JP" altLang="en-US" sz="2400" dirty="0"/>
              <a:t>･大学の整備計画への見解</a:t>
            </a: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606515" y="1586421"/>
            <a:ext cx="4783632" cy="410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芸術専門学群・環境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デザイン領域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　鈴木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雅和 教授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	…2013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日（金）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18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5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1"/>
    </mc:Choice>
    <mc:Fallback xmlns="">
      <p:transition spd="slow" advTm="175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4226" y="304558"/>
            <a:ext cx="3393983" cy="803144"/>
          </a:xfrm>
        </p:spPr>
        <p:txBody>
          <a:bodyPr/>
          <a:lstStyle/>
          <a:p>
            <a:r>
              <a:rPr kumimoji="1" lang="ja-JP" altLang="en-US" sz="3000" dirty="0" smtClean="0"/>
              <a:t>きっかけ</a:t>
            </a:r>
            <a:endParaRPr kumimoji="1" lang="ja-JP" altLang="en-US" sz="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93958" y="1085724"/>
            <a:ext cx="4637570" cy="1544921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筑波大学のみどりは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「変化に乏しい」？！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41420" y="1738223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56946" y="2671094"/>
            <a:ext cx="4357954" cy="2100931"/>
          </a:xfrm>
          <a:prstGeom prst="downArrow">
            <a:avLst>
              <a:gd name="adj1" fmla="val 75861"/>
              <a:gd name="adj2" fmla="val 29272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大学</a:t>
            </a:r>
            <a:r>
              <a:rPr kumimoji="1" lang="ja-JP" altLang="en-US" sz="2400" dirty="0" smtClean="0"/>
              <a:t>って“森”じゃない。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人とみどりとの関係を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考えなければ！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2065" y="5013872"/>
            <a:ext cx="476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もっと楽しい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みどり</a:t>
            </a:r>
            <a:r>
              <a:rPr kumimoji="1" lang="ja-JP" altLang="en-US" sz="3600" dirty="0"/>
              <a:t>にしたい</a:t>
            </a:r>
            <a:r>
              <a:rPr kumimoji="1" lang="ja-JP" altLang="en-US" sz="3600" dirty="0" smtClean="0"/>
              <a:t>！</a:t>
            </a:r>
            <a:endParaRPr kumimoji="1" lang="ja-JP" altLang="en-US" sz="36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5" t="13188" r="2853" b="15312"/>
          <a:stretch/>
        </p:blipFill>
        <p:spPr>
          <a:xfrm>
            <a:off x="5131528" y="1193984"/>
            <a:ext cx="3614688" cy="4941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9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2"/>
    </mc:Choice>
    <mc:Fallback xmlns="">
      <p:transition spd="slow" advTm="16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241436" y="2548913"/>
            <a:ext cx="6835579" cy="16442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949651" y="1839791"/>
            <a:ext cx="2267000" cy="52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cap="all" spc="120" baseline="0">
                <a:latin typeface="+mn-ea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baseline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z="2400" dirty="0" smtClean="0"/>
              <a:t>なぜシラカシ？</a:t>
            </a:r>
            <a:endParaRPr lang="en-US" altLang="ja-JP" sz="24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501991" y="1255955"/>
            <a:ext cx="8314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鈴木</a:t>
            </a:r>
            <a:r>
              <a:rPr lang="ja-JP" altLang="en-US" sz="2400" dirty="0"/>
              <a:t>先生</a:t>
            </a:r>
            <a:r>
              <a:rPr lang="ja-JP" altLang="en-US" sz="2400" dirty="0" smtClean="0"/>
              <a:t>の見解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当初の方針「</a:t>
            </a:r>
            <a:r>
              <a:rPr lang="en-US" altLang="en-US" sz="2400" dirty="0"/>
              <a:t>シラカシ</a:t>
            </a:r>
            <a:r>
              <a:rPr lang="ja-JP" altLang="en-US" sz="2400" dirty="0"/>
              <a:t>の補植</a:t>
            </a:r>
            <a:r>
              <a:rPr lang="ja-JP" altLang="en-US" sz="2400" dirty="0" smtClean="0"/>
              <a:t>」は誤り！</a:t>
            </a:r>
            <a:endParaRPr lang="en-US" altLang="ja-JP" sz="2400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2925024" y="1867848"/>
            <a:ext cx="5695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…</a:t>
            </a:r>
            <a:r>
              <a:rPr lang="ja-JP" altLang="en-US" sz="2400" dirty="0">
                <a:solidFill>
                  <a:srgbClr val="FF0000"/>
                </a:solidFill>
              </a:rPr>
              <a:t>潜在自然</a:t>
            </a:r>
            <a:r>
              <a:rPr lang="ja-JP" altLang="en-US" sz="2400" dirty="0" smtClean="0">
                <a:solidFill>
                  <a:srgbClr val="FF0000"/>
                </a:solidFill>
              </a:rPr>
              <a:t>植生</a:t>
            </a:r>
            <a:r>
              <a:rPr lang="ja-JP" altLang="en-US" sz="2400" dirty="0" smtClean="0"/>
              <a:t>の構成種。</a:t>
            </a:r>
            <a:endParaRPr lang="en-US" altLang="ja-JP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906989" y="3188053"/>
            <a:ext cx="6257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 smtClean="0"/>
              <a:t>人間が手を加えない状態で、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その土地の気候から生まれる植生</a:t>
            </a:r>
            <a:r>
              <a:rPr kumimoji="1" lang="ja-JP" altLang="en-US" sz="2400" dirty="0"/>
              <a:t>の</a:t>
            </a:r>
            <a:r>
              <a:rPr kumimoji="1" lang="ja-JP" altLang="en-US" sz="2400" dirty="0" smtClean="0"/>
              <a:t>こと</a:t>
            </a:r>
            <a:endParaRPr kumimoji="1" lang="en-US" altLang="ja-JP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90021" y="272934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「</a:t>
            </a:r>
            <a:r>
              <a:rPr lang="ja-JP" altLang="en-US" sz="2400" dirty="0" smtClean="0">
                <a:solidFill>
                  <a:srgbClr val="FF0000"/>
                </a:solidFill>
              </a:rPr>
              <a:t>潜在</a:t>
            </a:r>
            <a:r>
              <a:rPr lang="ja-JP" altLang="en-US" sz="2400" dirty="0">
                <a:solidFill>
                  <a:srgbClr val="FF0000"/>
                </a:solidFill>
              </a:rPr>
              <a:t>自然</a:t>
            </a:r>
            <a:r>
              <a:rPr lang="ja-JP" altLang="en-US" sz="2400" dirty="0" smtClean="0">
                <a:solidFill>
                  <a:srgbClr val="FF0000"/>
                </a:solidFill>
              </a:rPr>
              <a:t>植生</a:t>
            </a:r>
            <a:r>
              <a:rPr lang="ja-JP" altLang="en-US" sz="2400" dirty="0" smtClean="0"/>
              <a:t>」</a:t>
            </a:r>
            <a:endParaRPr lang="en-US" altLang="ja-JP" sz="2400" dirty="0"/>
          </a:p>
        </p:txBody>
      </p:sp>
      <p:sp>
        <p:nvSpPr>
          <p:cNvPr id="14" name="正方形/長方形 13"/>
          <p:cNvSpPr/>
          <p:nvPr/>
        </p:nvSpPr>
        <p:spPr>
          <a:xfrm rot="297262">
            <a:off x="4373083" y="2804376"/>
            <a:ext cx="3694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「もし人間が手を加えなかったら」</a:t>
            </a:r>
            <a:r>
              <a:rPr lang="en-US" altLang="ja-JP" dirty="0" smtClean="0"/>
              <a:t>…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86084" y="4717430"/>
            <a:ext cx="8312708" cy="83099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「</a:t>
            </a:r>
            <a:r>
              <a:rPr lang="ja-JP" altLang="en-US" sz="2400" dirty="0" smtClean="0">
                <a:solidFill>
                  <a:srgbClr val="FF0000"/>
                </a:solidFill>
              </a:rPr>
              <a:t>潜在</a:t>
            </a:r>
            <a:r>
              <a:rPr lang="ja-JP" altLang="en-US" sz="2400" dirty="0">
                <a:solidFill>
                  <a:srgbClr val="FF0000"/>
                </a:solidFill>
              </a:rPr>
              <a:t>自然</a:t>
            </a:r>
            <a:r>
              <a:rPr lang="ja-JP" altLang="en-US" sz="2400" dirty="0" smtClean="0">
                <a:solidFill>
                  <a:srgbClr val="FF0000"/>
                </a:solidFill>
              </a:rPr>
              <a:t>植生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構成種である</a:t>
            </a:r>
            <a:r>
              <a:rPr lang="ja-JP" altLang="en-US" sz="2400" u="sng" dirty="0"/>
              <a:t>シラカシ</a:t>
            </a:r>
            <a:r>
              <a:rPr lang="ja-JP" altLang="en-US" sz="2400" dirty="0"/>
              <a:t>などを補植する</a:t>
            </a:r>
            <a:r>
              <a:rPr lang="ja-JP" altLang="en-US" sz="2400" dirty="0" smtClean="0"/>
              <a:t>」</a:t>
            </a:r>
            <a:endParaRPr lang="en-US" altLang="ja-JP" sz="2400" dirty="0" smtClean="0"/>
          </a:p>
          <a:p>
            <a:pPr algn="r"/>
            <a:r>
              <a:rPr lang="en-US" altLang="ja-JP" sz="2400" dirty="0" smtClean="0"/>
              <a:t>	</a:t>
            </a:r>
            <a:r>
              <a:rPr lang="ja-JP" altLang="en-US" sz="2000" dirty="0" smtClean="0"/>
              <a:t>（筑波</a:t>
            </a:r>
            <a:r>
              <a:rPr lang="ja-JP" altLang="en-US" sz="2000" dirty="0"/>
              <a:t>大学施設部「筑波大学の施設・環境計画」</a:t>
            </a:r>
            <a:r>
              <a:rPr lang="en-US" altLang="ja-JP" sz="2000" dirty="0"/>
              <a:t>p75</a:t>
            </a:r>
            <a:r>
              <a:rPr lang="en-US" altLang="ja-JP" sz="2000" dirty="0" smtClean="0"/>
              <a:t>.</a:t>
            </a:r>
            <a:r>
              <a:rPr lang="ja-JP" altLang="en-US" sz="2000" dirty="0"/>
              <a:t>）</a:t>
            </a:r>
            <a:endParaRPr lang="en-US" altLang="ja-JP" sz="2000" dirty="0"/>
          </a:p>
        </p:txBody>
      </p:sp>
      <p:sp>
        <p:nvSpPr>
          <p:cNvPr id="2" name="四角形吹き出し 1"/>
          <p:cNvSpPr/>
          <p:nvPr/>
        </p:nvSpPr>
        <p:spPr>
          <a:xfrm>
            <a:off x="685800" y="4529233"/>
            <a:ext cx="8012992" cy="830997"/>
          </a:xfrm>
          <a:prstGeom prst="wedgeRectCallout">
            <a:avLst/>
          </a:prstGeom>
          <a:noFill/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Ⅰ</a:t>
            </a:r>
            <a:r>
              <a:rPr lang="en-US" altLang="ja-JP" sz="3000" dirty="0" smtClean="0"/>
              <a:t>– </a:t>
            </a:r>
            <a:r>
              <a:rPr lang="ja-JP" altLang="en-US" sz="3000" dirty="0" smtClean="0"/>
              <a:t>ヒアリング調査</a:t>
            </a:r>
            <a:r>
              <a:rPr lang="ja-JP" altLang="en-US" sz="3000" dirty="0" smtClean="0">
                <a:latin typeface="+mj-ea"/>
              </a:rPr>
              <a:t>２</a:t>
            </a:r>
            <a:r>
              <a:rPr lang="en-US" altLang="ja-JP" sz="3000" dirty="0" smtClean="0"/>
              <a:t>-Ⅱ</a:t>
            </a:r>
            <a:endParaRPr lang="ja-JP" altLang="en-US" sz="3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19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734750" y="5870413"/>
            <a:ext cx="6279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ありのままの自然景観</a:t>
            </a:r>
            <a:r>
              <a:rPr lang="ja-JP" altLang="en-US" sz="2400" dirty="0"/>
              <a:t>の実現を</a:t>
            </a:r>
            <a:r>
              <a:rPr lang="ja-JP" altLang="en-US" sz="2400" dirty="0" smtClean="0"/>
              <a:t>目指していた</a:t>
            </a:r>
            <a:endParaRPr lang="ja-JP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2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44"/>
    </mc:Choice>
    <mc:Fallback xmlns="">
      <p:transition spd="slow" advTm="35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5" grpId="0"/>
      <p:bldP spid="16" grpId="0"/>
      <p:bldP spid="14" grpId="0"/>
      <p:bldP spid="20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72835" y="1271562"/>
            <a:ext cx="841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○</a:t>
            </a:r>
            <a:r>
              <a:rPr lang="ja-JP" altLang="en-US" sz="2800" dirty="0" smtClean="0"/>
              <a:t>「</a:t>
            </a:r>
            <a:r>
              <a:rPr lang="ja-JP" altLang="en-US" sz="2800" dirty="0"/>
              <a:t>宮脇方式</a:t>
            </a:r>
            <a:r>
              <a:rPr lang="ja-JP" altLang="en-US" sz="2800" dirty="0" smtClean="0"/>
              <a:t>」植樹</a:t>
            </a:r>
            <a:r>
              <a:rPr lang="en-US" altLang="ja-JP" sz="2800" dirty="0" smtClean="0"/>
              <a:t>…</a:t>
            </a:r>
            <a:r>
              <a:rPr lang="ja-JP" altLang="en-US" sz="2800" dirty="0">
                <a:solidFill>
                  <a:srgbClr val="FF0000"/>
                </a:solidFill>
              </a:rPr>
              <a:t>潜在自然</a:t>
            </a:r>
            <a:r>
              <a:rPr lang="ja-JP" altLang="en-US" sz="2800" dirty="0" smtClean="0">
                <a:solidFill>
                  <a:srgbClr val="FF0000"/>
                </a:solidFill>
              </a:rPr>
              <a:t>植生</a:t>
            </a:r>
            <a:r>
              <a:rPr lang="ja-JP" altLang="en-US" sz="2800" dirty="0"/>
              <a:t>を</a:t>
            </a:r>
            <a:r>
              <a:rPr lang="ja-JP" altLang="en-US" sz="2800" dirty="0" smtClean="0"/>
              <a:t>活用した手法</a:t>
            </a:r>
            <a:endParaRPr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704850" y="1958262"/>
            <a:ext cx="7981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シイ、タブ、カシ等</a:t>
            </a:r>
            <a:r>
              <a:rPr lang="ja-JP" altLang="en-US" sz="2400" dirty="0" smtClean="0">
                <a:solidFill>
                  <a:srgbClr val="FF0000"/>
                </a:solidFill>
              </a:rPr>
              <a:t>潜在</a:t>
            </a:r>
            <a:r>
              <a:rPr lang="ja-JP" altLang="en-US" sz="2400" dirty="0">
                <a:solidFill>
                  <a:srgbClr val="FF0000"/>
                </a:solidFill>
              </a:rPr>
              <a:t>自然</a:t>
            </a:r>
            <a:r>
              <a:rPr lang="ja-JP" altLang="en-US" sz="2400" dirty="0" smtClean="0">
                <a:solidFill>
                  <a:srgbClr val="FF0000"/>
                </a:solidFill>
              </a:rPr>
              <a:t>植生</a:t>
            </a:r>
            <a:r>
              <a:rPr lang="ja-JP" altLang="en-US" sz="2400" dirty="0" smtClean="0"/>
              <a:t>構成種を</a:t>
            </a:r>
            <a:r>
              <a:rPr lang="ja-JP" altLang="en-US" sz="2400" dirty="0" smtClean="0">
                <a:solidFill>
                  <a:schemeClr val="accent3">
                    <a:lumMod val="75000"/>
                  </a:schemeClr>
                </a:solidFill>
              </a:rPr>
              <a:t>同割合</a:t>
            </a:r>
            <a:r>
              <a:rPr lang="ja-JP" altLang="en-US" sz="2400" dirty="0" smtClean="0"/>
              <a:t>で植樹する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896791" y="2521243"/>
            <a:ext cx="5411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・</a:t>
            </a:r>
            <a:r>
              <a:rPr lang="en-US" altLang="ja-JP" sz="2400" dirty="0"/>
              <a:t>15</a:t>
            </a:r>
            <a:r>
              <a:rPr lang="ja-JP" altLang="en-US" sz="2400" dirty="0"/>
              <a:t>～</a:t>
            </a:r>
            <a:r>
              <a:rPr lang="en-US" altLang="ja-JP" sz="2400" dirty="0"/>
              <a:t>20</a:t>
            </a:r>
            <a:r>
              <a:rPr lang="ja-JP" altLang="en-US" sz="2400" dirty="0"/>
              <a:t>年の短期間で森を</a:t>
            </a:r>
            <a:r>
              <a:rPr lang="ja-JP" altLang="en-US" sz="2400" dirty="0" smtClean="0"/>
              <a:t>形成</a:t>
            </a:r>
            <a:endParaRPr lang="en-US" altLang="ja-JP" sz="2400" dirty="0" smtClean="0"/>
          </a:p>
          <a:p>
            <a:r>
              <a:rPr lang="ja-JP" altLang="en-US" sz="2400" dirty="0" smtClean="0"/>
              <a:t>・病</a:t>
            </a:r>
            <a:r>
              <a:rPr lang="ja-JP" altLang="en-US" sz="2400" dirty="0"/>
              <a:t>虫や風水害に</a:t>
            </a:r>
            <a:r>
              <a:rPr lang="ja-JP" altLang="en-US" sz="2400" dirty="0" smtClean="0"/>
              <a:t>強い</a:t>
            </a:r>
            <a:endParaRPr lang="ja-JP" altLang="en-US" sz="2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-1661858" y="7464923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http://megurinomori.net/groups/001/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-1652584" y="77995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/>
              <a:t>http://kamome.lib.ynu.ac.jp/dspace/handle/10131/</a:t>
            </a:r>
            <a:r>
              <a:rPr lang="ja-JP" altLang="en-US" dirty="0" smtClean="0"/>
              <a:t>7196　</a:t>
            </a:r>
            <a:r>
              <a:rPr lang="en-US" altLang="ja-JP" dirty="0" smtClean="0"/>
              <a:t>(13.05.20/23:30)</a:t>
            </a:r>
            <a:endParaRPr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4" y="3456502"/>
            <a:ext cx="4645686" cy="3112381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4136317" y="4331765"/>
            <a:ext cx="4705350" cy="2151326"/>
            <a:chOff x="4136317" y="4331765"/>
            <a:chExt cx="4705350" cy="2151326"/>
          </a:xfrm>
        </p:grpSpPr>
        <p:sp>
          <p:nvSpPr>
            <p:cNvPr id="24" name="雲 13"/>
            <p:cNvSpPr/>
            <p:nvPr/>
          </p:nvSpPr>
          <p:spPr>
            <a:xfrm>
              <a:off x="4136317" y="4331765"/>
              <a:ext cx="4705350" cy="215132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381 w 43256"/>
                <a:gd name="connsiteY0" fmla="*/ 28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38360 w 43256"/>
                <a:gd name="connsiteY2" fmla="*/ 5285 h 43219"/>
                <a:gd name="connsiteX3" fmla="*/ 38436 w 43256"/>
                <a:gd name="connsiteY3" fmla="*/ 6549 h 43219"/>
                <a:gd name="connsiteX4" fmla="*/ 29114 w 43256"/>
                <a:gd name="connsiteY4" fmla="*/ 3811 h 43219"/>
                <a:gd name="connsiteX5" fmla="*/ 29856 w 43256"/>
                <a:gd name="connsiteY5" fmla="*/ 2199 h 43219"/>
                <a:gd name="connsiteX6" fmla="*/ 22177 w 43256"/>
                <a:gd name="connsiteY6" fmla="*/ 4579 h 43219"/>
                <a:gd name="connsiteX7" fmla="*/ 22536 w 43256"/>
                <a:gd name="connsiteY7" fmla="*/ 3189 h 43219"/>
                <a:gd name="connsiteX8" fmla="*/ 14036 w 43256"/>
                <a:gd name="connsiteY8" fmla="*/ 5051 h 43219"/>
                <a:gd name="connsiteX9" fmla="*/ 15336 w 43256"/>
                <a:gd name="connsiteY9" fmla="*/ 6399 h 43219"/>
                <a:gd name="connsiteX10" fmla="*/ 4163 w 43256"/>
                <a:gd name="connsiteY10" fmla="*/ 15648 h 43219"/>
                <a:gd name="connsiteX11" fmla="*/ 3936 w 43256"/>
                <a:gd name="connsiteY1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8360 w 43256"/>
                <a:gd name="connsiteY0" fmla="*/ 5285 h 43219"/>
                <a:gd name="connsiteX1" fmla="*/ 38436 w 43256"/>
                <a:gd name="connsiteY1" fmla="*/ 6549 h 43219"/>
                <a:gd name="connsiteX2" fmla="*/ 29114 w 43256"/>
                <a:gd name="connsiteY2" fmla="*/ 3811 h 43219"/>
                <a:gd name="connsiteX3" fmla="*/ 29856 w 43256"/>
                <a:gd name="connsiteY3" fmla="*/ 2199 h 43219"/>
                <a:gd name="connsiteX4" fmla="*/ 22177 w 43256"/>
                <a:gd name="connsiteY4" fmla="*/ 4579 h 43219"/>
                <a:gd name="connsiteX5" fmla="*/ 22536 w 43256"/>
                <a:gd name="connsiteY5" fmla="*/ 3189 h 43219"/>
                <a:gd name="connsiteX6" fmla="*/ 14036 w 43256"/>
                <a:gd name="connsiteY6" fmla="*/ 5051 h 43219"/>
                <a:gd name="connsiteX7" fmla="*/ 15336 w 43256"/>
                <a:gd name="connsiteY7" fmla="*/ 6399 h 43219"/>
                <a:gd name="connsiteX8" fmla="*/ 4163 w 43256"/>
                <a:gd name="connsiteY8" fmla="*/ 15648 h 43219"/>
                <a:gd name="connsiteX9" fmla="*/ 3936 w 43256"/>
                <a:gd name="connsiteY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8360 w 43256"/>
                <a:gd name="connsiteY0" fmla="*/ 5285 h 43219"/>
                <a:gd name="connsiteX1" fmla="*/ 38436 w 43256"/>
                <a:gd name="connsiteY1" fmla="*/ 6549 h 43219"/>
                <a:gd name="connsiteX2" fmla="*/ 22177 w 43256"/>
                <a:gd name="connsiteY2" fmla="*/ 4579 h 43219"/>
                <a:gd name="connsiteX3" fmla="*/ 22536 w 43256"/>
                <a:gd name="connsiteY3" fmla="*/ 3189 h 43219"/>
                <a:gd name="connsiteX4" fmla="*/ 14036 w 43256"/>
                <a:gd name="connsiteY4" fmla="*/ 5051 h 43219"/>
                <a:gd name="connsiteX5" fmla="*/ 15336 w 43256"/>
                <a:gd name="connsiteY5" fmla="*/ 6399 h 43219"/>
                <a:gd name="connsiteX6" fmla="*/ 4163 w 43256"/>
                <a:gd name="connsiteY6" fmla="*/ 15648 h 43219"/>
                <a:gd name="connsiteX7" fmla="*/ 3936 w 43256"/>
                <a:gd name="connsiteY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8360 w 43256"/>
                <a:gd name="connsiteY0" fmla="*/ 5285 h 43219"/>
                <a:gd name="connsiteX1" fmla="*/ 38436 w 43256"/>
                <a:gd name="connsiteY1" fmla="*/ 6549 h 43219"/>
                <a:gd name="connsiteX2" fmla="*/ 14036 w 43256"/>
                <a:gd name="connsiteY2" fmla="*/ 5051 h 43219"/>
                <a:gd name="connsiteX3" fmla="*/ 15336 w 43256"/>
                <a:gd name="connsiteY3" fmla="*/ 6399 h 43219"/>
                <a:gd name="connsiteX4" fmla="*/ 4163 w 43256"/>
                <a:gd name="connsiteY4" fmla="*/ 15648 h 43219"/>
                <a:gd name="connsiteX5" fmla="*/ 3936 w 43256"/>
                <a:gd name="connsiteY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8360 w 43256"/>
                <a:gd name="connsiteY0" fmla="*/ 5285 h 43219"/>
                <a:gd name="connsiteX1" fmla="*/ 38436 w 43256"/>
                <a:gd name="connsiteY1" fmla="*/ 6549 h 43219"/>
                <a:gd name="connsiteX2" fmla="*/ 4163 w 43256"/>
                <a:gd name="connsiteY2" fmla="*/ 15648 h 43219"/>
                <a:gd name="connsiteX3" fmla="*/ 3936 w 43256"/>
                <a:gd name="connsiteY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163 w 43256"/>
                <a:gd name="connsiteY0" fmla="*/ 15648 h 43219"/>
                <a:gd name="connsiteX1" fmla="*/ 3936 w 43256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26598" y="4684242"/>
              <a:ext cx="405417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dirty="0" smtClean="0">
                  <a:solidFill>
                    <a:srgbClr val="FF0000"/>
                  </a:solidFill>
                </a:rPr>
                <a:t>カシ類の割合が多い</a:t>
              </a:r>
              <a:endParaRPr lang="en-US" altLang="ja-JP" sz="3200" dirty="0" smtClean="0">
                <a:solidFill>
                  <a:srgbClr val="FF0000"/>
                </a:solidFill>
              </a:endParaRPr>
            </a:p>
            <a:p>
              <a:endParaRPr lang="en-US" altLang="ja-JP" sz="1000" dirty="0" smtClean="0">
                <a:solidFill>
                  <a:srgbClr val="FF0000"/>
                </a:solidFill>
              </a:endParaRPr>
            </a:p>
            <a:p>
              <a:r>
                <a:rPr lang="en-US" altLang="ja-JP" sz="3200" dirty="0" smtClean="0">
                  <a:solidFill>
                    <a:srgbClr val="FF0000"/>
                  </a:solidFill>
                </a:rPr>
                <a:t>=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樹種のバランスが悪い！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Ⅰ</a:t>
            </a:r>
            <a:r>
              <a:rPr lang="en-US" altLang="ja-JP" sz="3000" dirty="0" smtClean="0"/>
              <a:t>– </a:t>
            </a:r>
            <a:r>
              <a:rPr lang="ja-JP" altLang="en-US" sz="3000" dirty="0" smtClean="0"/>
              <a:t>ヒアリング調査</a:t>
            </a:r>
            <a:r>
              <a:rPr lang="ja-JP" altLang="en-US" sz="3000" dirty="0" smtClean="0">
                <a:latin typeface="+mj-ea"/>
              </a:rPr>
              <a:t>２</a:t>
            </a:r>
            <a:r>
              <a:rPr lang="en-US" altLang="ja-JP" sz="3000" dirty="0" smtClean="0"/>
              <a:t>-Ⅲ</a:t>
            </a:r>
            <a:endParaRPr lang="ja-JP" alt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20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267345" y="4303192"/>
            <a:ext cx="4705350" cy="2151326"/>
            <a:chOff x="4130652" y="4303741"/>
            <a:chExt cx="4705350" cy="2151326"/>
          </a:xfrm>
        </p:grpSpPr>
        <p:sp>
          <p:nvSpPr>
            <p:cNvPr id="15" name="雲 13"/>
            <p:cNvSpPr/>
            <p:nvPr/>
          </p:nvSpPr>
          <p:spPr>
            <a:xfrm rot="527152">
              <a:off x="4130652" y="4303741"/>
              <a:ext cx="4705350" cy="215132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381 w 43256"/>
                <a:gd name="connsiteY0" fmla="*/ 28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38360 w 43256"/>
                <a:gd name="connsiteY2" fmla="*/ 5285 h 43219"/>
                <a:gd name="connsiteX3" fmla="*/ 38436 w 43256"/>
                <a:gd name="connsiteY3" fmla="*/ 6549 h 43219"/>
                <a:gd name="connsiteX4" fmla="*/ 29114 w 43256"/>
                <a:gd name="connsiteY4" fmla="*/ 3811 h 43219"/>
                <a:gd name="connsiteX5" fmla="*/ 29856 w 43256"/>
                <a:gd name="connsiteY5" fmla="*/ 2199 h 43219"/>
                <a:gd name="connsiteX6" fmla="*/ 22177 w 43256"/>
                <a:gd name="connsiteY6" fmla="*/ 4579 h 43219"/>
                <a:gd name="connsiteX7" fmla="*/ 22536 w 43256"/>
                <a:gd name="connsiteY7" fmla="*/ 3189 h 43219"/>
                <a:gd name="connsiteX8" fmla="*/ 14036 w 43256"/>
                <a:gd name="connsiteY8" fmla="*/ 5051 h 43219"/>
                <a:gd name="connsiteX9" fmla="*/ 15336 w 43256"/>
                <a:gd name="connsiteY9" fmla="*/ 6399 h 43219"/>
                <a:gd name="connsiteX10" fmla="*/ 4163 w 43256"/>
                <a:gd name="connsiteY10" fmla="*/ 15648 h 43219"/>
                <a:gd name="connsiteX11" fmla="*/ 3936 w 43256"/>
                <a:gd name="connsiteY1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8360 w 43256"/>
                <a:gd name="connsiteY0" fmla="*/ 5285 h 43219"/>
                <a:gd name="connsiteX1" fmla="*/ 38436 w 43256"/>
                <a:gd name="connsiteY1" fmla="*/ 6549 h 43219"/>
                <a:gd name="connsiteX2" fmla="*/ 29114 w 43256"/>
                <a:gd name="connsiteY2" fmla="*/ 3811 h 43219"/>
                <a:gd name="connsiteX3" fmla="*/ 29856 w 43256"/>
                <a:gd name="connsiteY3" fmla="*/ 2199 h 43219"/>
                <a:gd name="connsiteX4" fmla="*/ 22177 w 43256"/>
                <a:gd name="connsiteY4" fmla="*/ 4579 h 43219"/>
                <a:gd name="connsiteX5" fmla="*/ 22536 w 43256"/>
                <a:gd name="connsiteY5" fmla="*/ 3189 h 43219"/>
                <a:gd name="connsiteX6" fmla="*/ 14036 w 43256"/>
                <a:gd name="connsiteY6" fmla="*/ 5051 h 43219"/>
                <a:gd name="connsiteX7" fmla="*/ 15336 w 43256"/>
                <a:gd name="connsiteY7" fmla="*/ 6399 h 43219"/>
                <a:gd name="connsiteX8" fmla="*/ 4163 w 43256"/>
                <a:gd name="connsiteY8" fmla="*/ 15648 h 43219"/>
                <a:gd name="connsiteX9" fmla="*/ 3936 w 43256"/>
                <a:gd name="connsiteY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8360 w 43256"/>
                <a:gd name="connsiteY0" fmla="*/ 5285 h 43219"/>
                <a:gd name="connsiteX1" fmla="*/ 38436 w 43256"/>
                <a:gd name="connsiteY1" fmla="*/ 6549 h 43219"/>
                <a:gd name="connsiteX2" fmla="*/ 22177 w 43256"/>
                <a:gd name="connsiteY2" fmla="*/ 4579 h 43219"/>
                <a:gd name="connsiteX3" fmla="*/ 22536 w 43256"/>
                <a:gd name="connsiteY3" fmla="*/ 3189 h 43219"/>
                <a:gd name="connsiteX4" fmla="*/ 14036 w 43256"/>
                <a:gd name="connsiteY4" fmla="*/ 5051 h 43219"/>
                <a:gd name="connsiteX5" fmla="*/ 15336 w 43256"/>
                <a:gd name="connsiteY5" fmla="*/ 6399 h 43219"/>
                <a:gd name="connsiteX6" fmla="*/ 4163 w 43256"/>
                <a:gd name="connsiteY6" fmla="*/ 15648 h 43219"/>
                <a:gd name="connsiteX7" fmla="*/ 3936 w 43256"/>
                <a:gd name="connsiteY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8360 w 43256"/>
                <a:gd name="connsiteY0" fmla="*/ 5285 h 43219"/>
                <a:gd name="connsiteX1" fmla="*/ 38436 w 43256"/>
                <a:gd name="connsiteY1" fmla="*/ 6549 h 43219"/>
                <a:gd name="connsiteX2" fmla="*/ 14036 w 43256"/>
                <a:gd name="connsiteY2" fmla="*/ 5051 h 43219"/>
                <a:gd name="connsiteX3" fmla="*/ 15336 w 43256"/>
                <a:gd name="connsiteY3" fmla="*/ 6399 h 43219"/>
                <a:gd name="connsiteX4" fmla="*/ 4163 w 43256"/>
                <a:gd name="connsiteY4" fmla="*/ 15648 h 43219"/>
                <a:gd name="connsiteX5" fmla="*/ 3936 w 43256"/>
                <a:gd name="connsiteY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8360 w 43256"/>
                <a:gd name="connsiteY0" fmla="*/ 5285 h 43219"/>
                <a:gd name="connsiteX1" fmla="*/ 38436 w 43256"/>
                <a:gd name="connsiteY1" fmla="*/ 6549 h 43219"/>
                <a:gd name="connsiteX2" fmla="*/ 4163 w 43256"/>
                <a:gd name="connsiteY2" fmla="*/ 15648 h 43219"/>
                <a:gd name="connsiteX3" fmla="*/ 3936 w 43256"/>
                <a:gd name="connsiteY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163 w 43256"/>
                <a:gd name="connsiteY0" fmla="*/ 15648 h 43219"/>
                <a:gd name="connsiteX1" fmla="*/ 3936 w 43256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728484" y="4783981"/>
              <a:ext cx="405417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dirty="0" smtClean="0">
                  <a:solidFill>
                    <a:schemeClr val="tx2"/>
                  </a:solidFill>
                </a:rPr>
                <a:t>シラカシのみの林に</a:t>
              </a:r>
              <a:endParaRPr lang="en-US" altLang="ja-JP" sz="3200" dirty="0" smtClean="0">
                <a:solidFill>
                  <a:schemeClr val="tx2"/>
                </a:solidFill>
              </a:endParaRPr>
            </a:p>
            <a:p>
              <a:r>
                <a:rPr lang="ja-JP" altLang="en-US" sz="3200" dirty="0" smtClean="0">
                  <a:solidFill>
                    <a:schemeClr val="tx2"/>
                  </a:solidFill>
                </a:rPr>
                <a:t>なりつつある！</a:t>
              </a:r>
              <a:endParaRPr lang="en-US" altLang="ja-JP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円/楕円 6"/>
          <p:cNvSpPr/>
          <p:nvPr/>
        </p:nvSpPr>
        <p:spPr>
          <a:xfrm>
            <a:off x="1730892" y="3809073"/>
            <a:ext cx="577556" cy="577556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499217" y="3654552"/>
            <a:ext cx="577556" cy="577556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1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3"/>
    </mc:Choice>
    <mc:Fallback xmlns="">
      <p:transition spd="slow" advTm="46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図表 5"/>
          <p:cNvGraphicFramePr/>
          <p:nvPr>
            <p:extLst/>
          </p:nvPr>
        </p:nvGraphicFramePr>
        <p:xfrm>
          <a:off x="471488" y="894687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673839746"/>
              </p:ext>
            </p:extLst>
          </p:nvPr>
        </p:nvGraphicFramePr>
        <p:xfrm>
          <a:off x="471488" y="894568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調査</a:t>
            </a:r>
            <a:r>
              <a:rPr lang="en-US" altLang="ja-JP" sz="3000" dirty="0" smtClean="0"/>
              <a:t>Ⅱ-</a:t>
            </a:r>
            <a:r>
              <a:rPr lang="ja-JP" altLang="en-US" sz="3000" dirty="0" smtClean="0"/>
              <a:t>提案にむけて</a:t>
            </a:r>
            <a:endParaRPr lang="ja-JP" altLang="en-US" sz="3000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3975902718"/>
              </p:ext>
            </p:extLst>
          </p:nvPr>
        </p:nvGraphicFramePr>
        <p:xfrm>
          <a:off x="471488" y="890591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21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7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4"/>
    </mc:Choice>
    <mc:Fallback xmlns="">
      <p:transition spd="slow" advTm="47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83" y="1027302"/>
            <a:ext cx="2991740" cy="18355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5" y="2870543"/>
            <a:ext cx="2384218" cy="185093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98" y="2860212"/>
            <a:ext cx="2989126" cy="185093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386310" y="1700992"/>
            <a:ext cx="22862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ブルーベリー</a:t>
            </a:r>
            <a:endParaRPr kumimoji="1" lang="ja-JP" altLang="en-US" sz="2400" dirty="0" smtClean="0"/>
          </a:p>
          <a:p>
            <a:r>
              <a:rPr kumimoji="1" lang="ja-JP" altLang="en-US" sz="2300" dirty="0" smtClean="0"/>
              <a:t>＠体芸棟裏</a:t>
            </a:r>
            <a:endParaRPr kumimoji="1" lang="en-US" altLang="ja-JP" sz="2300" dirty="0" smtClean="0"/>
          </a:p>
          <a:p>
            <a:r>
              <a:rPr kumimoji="1" lang="ja-JP" altLang="en-US" sz="2300" dirty="0" smtClean="0"/>
              <a:t>ミューズガーデン</a:t>
            </a:r>
            <a:endParaRPr kumimoji="1" lang="en-US" altLang="ja-JP" sz="23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86310" y="3890476"/>
            <a:ext cx="1792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さくらんぼ</a:t>
            </a:r>
            <a:endParaRPr kumimoji="1" lang="ja-JP" altLang="en-US" sz="2400" dirty="0" smtClean="0"/>
          </a:p>
          <a:p>
            <a:r>
              <a:rPr kumimoji="1" lang="ja-JP" altLang="en-US" sz="2300" dirty="0" smtClean="0"/>
              <a:t>＠</a:t>
            </a:r>
            <a:r>
              <a:rPr kumimoji="1" lang="en-US" altLang="ja-JP" sz="2300" dirty="0" smtClean="0"/>
              <a:t>3K</a:t>
            </a:r>
            <a:r>
              <a:rPr kumimoji="1" lang="ja-JP" altLang="en-US" sz="2300" dirty="0" smtClean="0"/>
              <a:t>棟前庭</a:t>
            </a:r>
            <a:endParaRPr kumimoji="1" lang="en-US" altLang="ja-JP" sz="2300" dirty="0" smtClean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 smtClean="0"/>
              <a:t>Ⅱ-</a:t>
            </a:r>
            <a:r>
              <a:rPr lang="ja-JP" altLang="en-US" sz="3200" dirty="0"/>
              <a:t>筑波</a:t>
            </a:r>
            <a:r>
              <a:rPr lang="ja-JP" altLang="en-US" sz="3200" dirty="0" smtClean="0"/>
              <a:t>大学</a:t>
            </a:r>
            <a:r>
              <a:rPr lang="ja-JP" altLang="en-US" sz="3000" dirty="0" smtClean="0"/>
              <a:t>に</a:t>
            </a:r>
            <a:r>
              <a:rPr lang="ja-JP" altLang="en-US" sz="3000" dirty="0"/>
              <a:t>何が植わっている</a:t>
            </a:r>
            <a:r>
              <a:rPr lang="ja-JP" altLang="en-US" sz="3000" dirty="0" smtClean="0"/>
              <a:t>？</a:t>
            </a:r>
            <a:endParaRPr lang="ja-JP" altLang="en-US" sz="3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5" y="1027303"/>
            <a:ext cx="2386303" cy="183555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" y="4711142"/>
            <a:ext cx="2381250" cy="184060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818644" y="4134529"/>
            <a:ext cx="1866903" cy="299382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386310" y="5647270"/>
            <a:ext cx="251543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ぶど</a:t>
            </a:r>
            <a:r>
              <a:rPr lang="ja-JP" altLang="en-US" sz="2400" dirty="0"/>
              <a:t>う</a:t>
            </a:r>
            <a:endParaRPr kumimoji="1" lang="ja-JP" altLang="en-US" sz="2400" dirty="0" smtClean="0"/>
          </a:p>
          <a:p>
            <a:r>
              <a:rPr kumimoji="1" lang="ja-JP" altLang="en-US" sz="2300" dirty="0" smtClean="0"/>
              <a:t>＠大学西バス停裏</a:t>
            </a:r>
            <a:endParaRPr kumimoji="1" lang="en-US" altLang="ja-JP" sz="2300" dirty="0" smtClean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22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2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465826"/>
            <a:ext cx="7835660" cy="5660337"/>
          </a:xfrm>
        </p:spPr>
        <p:txBody>
          <a:bodyPr>
            <a:normAutofit/>
          </a:bodyPr>
          <a:lstStyle/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ja-JP" altLang="en-US" sz="2800" b="0" dirty="0" smtClean="0">
                <a:latin typeface="ＭＳ Ｐゴシック"/>
                <a:ea typeface="ＭＳ Ｐゴシック"/>
                <a:cs typeface="ＭＳ Ｐゴシック"/>
              </a:rPr>
              <a:t>生命環境系</a:t>
            </a:r>
            <a:r>
              <a:rPr lang="en-US" altLang="ja-JP" sz="2800" b="0" dirty="0" smtClean="0"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ja-JP" altLang="en-US" sz="2800" b="0" dirty="0" smtClean="0">
                <a:latin typeface="ＭＳ Ｐゴシック"/>
                <a:ea typeface="ＭＳ Ｐゴシック"/>
                <a:cs typeface="ＭＳ Ｐゴシック"/>
              </a:rPr>
              <a:t>生物資源生産学領域</a:t>
            </a:r>
            <a:endParaRPr lang="en-US" altLang="ja-JP" sz="2800" b="0" dirty="0" smtClean="0">
              <a:latin typeface="ＭＳ Ｐゴシック"/>
              <a:ea typeface="ＭＳ Ｐゴシック"/>
              <a:cs typeface="ＭＳ Ｐゴシック"/>
            </a:endParaRPr>
          </a:p>
          <a:p>
            <a:r>
              <a:rPr lang="ja-JP" altLang="en-US" sz="2800" b="0" dirty="0" smtClean="0">
                <a:latin typeface="ＭＳ Ｐゴシック"/>
                <a:ea typeface="ＭＳ Ｐゴシック"/>
                <a:cs typeface="ＭＳ Ｐゴシック"/>
              </a:rPr>
              <a:t>　　　　</a:t>
            </a:r>
            <a:r>
              <a:rPr lang="zh-CN" altLang="en-US" sz="2800" b="0" dirty="0" smtClean="0">
                <a:latin typeface="ＭＳ Ｐゴシック"/>
                <a:ea typeface="ＭＳ Ｐゴシック"/>
                <a:cs typeface="ＭＳ Ｐゴシック"/>
              </a:rPr>
              <a:t>瀬古澤由彦</a:t>
            </a:r>
            <a:r>
              <a:rPr lang="ja-JP" altLang="en-US" sz="2800" b="0" dirty="0" smtClean="0">
                <a:latin typeface="ＭＳ Ｐゴシック"/>
                <a:ea typeface="ＭＳ Ｐゴシック"/>
                <a:cs typeface="ＭＳ Ｐゴシック"/>
              </a:rPr>
              <a:t>　助教</a:t>
            </a:r>
            <a:endParaRPr lang="en-US" altLang="ja-JP" sz="2800" b="0" dirty="0" smtClean="0">
              <a:latin typeface="ＭＳ Ｐゴシック"/>
              <a:ea typeface="ＭＳ Ｐゴシック"/>
              <a:cs typeface="ＭＳ Ｐゴシック"/>
            </a:endParaRPr>
          </a:p>
          <a:p>
            <a:r>
              <a:rPr lang="ja-JP" altLang="en-US" sz="2800" b="0" dirty="0" smtClean="0">
                <a:latin typeface="ＭＳ Ｐゴシック"/>
                <a:ea typeface="ＭＳ Ｐゴシック"/>
                <a:cs typeface="ＭＳ Ｐゴシック"/>
              </a:rPr>
              <a:t>　　　　・・・</a:t>
            </a:r>
            <a:r>
              <a:rPr lang="en-US" altLang="ja-JP" sz="2800" b="0" dirty="0" smtClean="0">
                <a:latin typeface="ＭＳ Ｐゴシック"/>
                <a:ea typeface="ＭＳ Ｐゴシック"/>
                <a:cs typeface="ＭＳ Ｐゴシック"/>
              </a:rPr>
              <a:t>2013</a:t>
            </a:r>
            <a:r>
              <a:rPr lang="ja-JP" altLang="en-US" sz="2800" b="0" dirty="0" smtClean="0">
                <a:latin typeface="ＭＳ Ｐゴシック"/>
                <a:ea typeface="ＭＳ Ｐゴシック"/>
                <a:cs typeface="ＭＳ Ｐゴシック"/>
              </a:rPr>
              <a:t>年</a:t>
            </a:r>
            <a:r>
              <a:rPr lang="en-US" altLang="ja-JP" sz="2800" b="0" dirty="0" smtClean="0">
                <a:latin typeface="ＭＳ Ｐゴシック"/>
                <a:ea typeface="ＭＳ Ｐゴシック"/>
                <a:cs typeface="ＭＳ Ｐゴシック"/>
              </a:rPr>
              <a:t>5</a:t>
            </a:r>
            <a:r>
              <a:rPr lang="ja-JP" altLang="en-US" sz="2800" b="0" dirty="0" smtClean="0">
                <a:latin typeface="ＭＳ Ｐゴシック"/>
                <a:ea typeface="ＭＳ Ｐゴシック"/>
                <a:cs typeface="ＭＳ Ｐゴシック"/>
              </a:rPr>
              <a:t>月</a:t>
            </a:r>
            <a:r>
              <a:rPr lang="en-US" altLang="ja-JP" sz="2800" b="0" dirty="0" smtClean="0">
                <a:latin typeface="ＭＳ Ｐゴシック"/>
                <a:ea typeface="ＭＳ Ｐゴシック"/>
                <a:cs typeface="ＭＳ Ｐゴシック"/>
              </a:rPr>
              <a:t>31</a:t>
            </a:r>
            <a:r>
              <a:rPr lang="ja-JP" altLang="en-US" sz="2800" b="0" dirty="0" smtClean="0">
                <a:latin typeface="ＭＳ Ｐゴシック"/>
                <a:ea typeface="ＭＳ Ｐゴシック"/>
                <a:cs typeface="ＭＳ Ｐゴシック"/>
              </a:rPr>
              <a:t>日（金）</a:t>
            </a:r>
            <a:endParaRPr lang="en-US" altLang="ja-JP" sz="2800" b="0" dirty="0" smtClean="0">
              <a:latin typeface="ＭＳ Ｐゴシック"/>
              <a:ea typeface="ＭＳ Ｐゴシック"/>
              <a:cs typeface="ＭＳ Ｐゴシック"/>
            </a:endParaRPr>
          </a:p>
          <a:p>
            <a:endParaRPr lang="en-US" b="0" dirty="0" smtClean="0">
              <a:latin typeface="ＭＳ Ｐゴシック"/>
              <a:ea typeface="ＭＳ Ｐゴシック"/>
              <a:cs typeface="ＭＳ Ｐゴシック"/>
            </a:endParaRPr>
          </a:p>
          <a:p>
            <a:r>
              <a:rPr lang="en-US" altLang="ja-JP" sz="2400" b="0" dirty="0" smtClean="0">
                <a:latin typeface="ＭＳ Ｐゴシック"/>
                <a:ea typeface="ＭＳ Ｐゴシック"/>
                <a:cs typeface="ＭＳ Ｐゴシック"/>
              </a:rPr>
              <a:t>〈</a:t>
            </a:r>
            <a:r>
              <a:rPr lang="ja-JP" altLang="en-US" sz="2400" b="0" dirty="0" smtClean="0">
                <a:latin typeface="ＭＳ Ｐゴシック"/>
                <a:ea typeface="ＭＳ Ｐゴシック"/>
                <a:cs typeface="ＭＳ Ｐゴシック"/>
              </a:rPr>
              <a:t>ヒアリング内容</a:t>
            </a:r>
            <a:r>
              <a:rPr lang="en-US" altLang="ja-JP" sz="2400" b="0" dirty="0" smtClean="0">
                <a:latin typeface="ＭＳ Ｐゴシック"/>
                <a:ea typeface="ＭＳ Ｐゴシック"/>
                <a:cs typeface="ＭＳ Ｐゴシック"/>
              </a:rPr>
              <a:t>〉</a:t>
            </a:r>
          </a:p>
          <a:p>
            <a:r>
              <a:rPr lang="ja-JP" altLang="en-US" sz="2400" b="0" dirty="0" smtClean="0">
                <a:latin typeface="ＭＳ Ｐゴシック"/>
                <a:ea typeface="ＭＳ Ｐゴシック"/>
                <a:cs typeface="ＭＳ Ｐゴシック"/>
              </a:rPr>
              <a:t>・植える果樹の選定アドバイス</a:t>
            </a:r>
            <a:endParaRPr lang="en-US" altLang="ja-JP" sz="2400" b="0" dirty="0" smtClean="0">
              <a:latin typeface="ＭＳ Ｐゴシック"/>
              <a:ea typeface="ＭＳ Ｐゴシック"/>
              <a:cs typeface="ＭＳ Ｐゴシック"/>
            </a:endParaRPr>
          </a:p>
          <a:p>
            <a:r>
              <a:rPr lang="ja-JP" altLang="en-US" sz="2400" b="0" dirty="0" smtClean="0">
                <a:latin typeface="ＭＳ Ｐゴシック"/>
                <a:ea typeface="ＭＳ Ｐゴシック"/>
                <a:cs typeface="ＭＳ Ｐゴシック"/>
              </a:rPr>
              <a:t>・果樹植樹における注意点</a:t>
            </a:r>
            <a:endParaRPr lang="en-US" altLang="ja-JP" sz="2400" b="0" dirty="0" smtClean="0">
              <a:latin typeface="ＭＳ Ｐゴシック"/>
              <a:ea typeface="ＭＳ Ｐゴシック"/>
              <a:cs typeface="ＭＳ Ｐゴシック"/>
            </a:endParaRPr>
          </a:p>
          <a:p>
            <a:r>
              <a:rPr lang="ja-JP" altLang="en-US" sz="2400" b="0" dirty="0">
                <a:latin typeface="ＭＳ Ｐゴシック"/>
                <a:ea typeface="ＭＳ Ｐゴシック"/>
                <a:cs typeface="ＭＳ Ｐゴシック"/>
              </a:rPr>
              <a:t>　</a:t>
            </a:r>
            <a:r>
              <a:rPr lang="ja-JP" altLang="en-US" sz="2400" b="0" dirty="0" smtClean="0">
                <a:latin typeface="ＭＳ Ｐゴシック"/>
                <a:ea typeface="ＭＳ Ｐゴシック"/>
                <a:cs typeface="ＭＳ Ｐゴシック"/>
              </a:rPr>
              <a:t>　　　　　　　（病虫害、管理など</a:t>
            </a:r>
            <a:r>
              <a:rPr lang="ja-JP" altLang="en-US" sz="2400" b="0" dirty="0" smtClean="0"/>
              <a:t>）</a:t>
            </a:r>
            <a:endParaRPr lang="en-US" altLang="ja-JP" sz="2400" b="0" dirty="0" smtClean="0"/>
          </a:p>
          <a:p>
            <a:r>
              <a:rPr lang="ja-JP" altLang="en-US" sz="2400" b="0" dirty="0" smtClean="0"/>
              <a:t>・農林技術センターについて</a:t>
            </a:r>
            <a:endParaRPr lang="en-US" sz="2400" b="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4617713" y="3098043"/>
            <a:ext cx="4081079" cy="325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 smtClean="0"/>
              <a:t>Ⅱ-</a:t>
            </a:r>
            <a:r>
              <a:rPr lang="ja-JP" altLang="en-US" sz="3000" dirty="0" smtClean="0"/>
              <a:t>ヒアリング</a:t>
            </a:r>
            <a:r>
              <a:rPr lang="ja-JP" altLang="en-US" sz="3000" dirty="0"/>
              <a:t>調査</a:t>
            </a:r>
            <a:endParaRPr lang="en-US" altLang="ja-JP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23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164566"/>
            <a:ext cx="8515496" cy="5626503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3200" b="0" u="sng" dirty="0" smtClean="0">
                <a:solidFill>
                  <a:srgbClr val="0070C0"/>
                </a:solidFill>
              </a:rPr>
              <a:t>アドバイス</a:t>
            </a:r>
            <a:endParaRPr kumimoji="1" lang="en-US" altLang="ja-JP" sz="3200" b="0" u="sng" dirty="0" smtClean="0">
              <a:solidFill>
                <a:srgbClr val="0070C0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800" b="0" dirty="0" smtClean="0"/>
              <a:t>高品質を求めないなら、様々な樹種可能</a:t>
            </a:r>
            <a:endParaRPr kumimoji="1" lang="en-US" altLang="ja-JP" sz="2800" b="0" dirty="0" smtClean="0"/>
          </a:p>
          <a:p>
            <a:pPr marL="514350" indent="-514350">
              <a:buFont typeface="+mj-ea"/>
              <a:buAutoNum type="circleNumDbPlain"/>
            </a:pPr>
            <a:r>
              <a:rPr lang="ja-JP" altLang="en-US" sz="2800" b="0" dirty="0" smtClean="0"/>
              <a:t>四季を感じられる落葉樹が向いているのでは</a:t>
            </a:r>
            <a:endParaRPr lang="en-US" altLang="ja-JP" sz="2800" b="0" dirty="0" smtClean="0"/>
          </a:p>
          <a:p>
            <a:pPr marL="514350" indent="-514350">
              <a:buFont typeface="+mj-ea"/>
              <a:buAutoNum type="circleNumDbPlain"/>
            </a:pPr>
            <a:r>
              <a:rPr lang="ja-JP" altLang="en-US" sz="2800" b="0" dirty="0" smtClean="0"/>
              <a:t>手間とコストを考えて、農薬は使わない方が良い</a:t>
            </a:r>
            <a:endParaRPr lang="en-US" altLang="ja-JP" sz="2800" b="0" dirty="0" smtClean="0"/>
          </a:p>
          <a:p>
            <a:pPr marL="0" indent="0">
              <a:buNone/>
            </a:pPr>
            <a:endParaRPr lang="en-US" altLang="ja-JP" sz="2800" b="0" dirty="0" smtClean="0"/>
          </a:p>
          <a:p>
            <a:r>
              <a:rPr kumimoji="1" lang="ja-JP" altLang="en-US" sz="3200" b="0" u="sng" dirty="0" smtClean="0">
                <a:solidFill>
                  <a:srgbClr val="FF0000"/>
                </a:solidFill>
              </a:rPr>
              <a:t>注意点</a:t>
            </a:r>
            <a:endParaRPr kumimoji="1" lang="en-US" altLang="ja-JP" sz="3200" b="0" u="sng" dirty="0" smtClean="0">
              <a:solidFill>
                <a:srgbClr val="FF0000"/>
              </a:solidFill>
            </a:endParaRPr>
          </a:p>
          <a:p>
            <a:pPr marL="457200" indent="-457200">
              <a:buSzPct val="100000"/>
              <a:buFont typeface="+mj-ea"/>
              <a:buAutoNum type="circleNumDbPlain"/>
            </a:pPr>
            <a:r>
              <a:rPr lang="ja-JP" altLang="en-US" sz="2800" b="0" dirty="0" smtClean="0"/>
              <a:t>実の</a:t>
            </a:r>
            <a:r>
              <a:rPr kumimoji="1" lang="ja-JP" altLang="en-US" sz="2800" b="0" dirty="0" smtClean="0"/>
              <a:t>回収の必要性</a:t>
            </a:r>
            <a:endParaRPr kumimoji="1" lang="en-US" altLang="ja-JP" sz="2800" b="0" dirty="0" smtClean="0"/>
          </a:p>
          <a:p>
            <a:pPr marL="457200" indent="-457200">
              <a:buSzPct val="100000"/>
              <a:buFont typeface="+mj-ea"/>
              <a:buAutoNum type="circleNumDbPlain"/>
            </a:pPr>
            <a:r>
              <a:rPr lang="ja-JP" altLang="en-US" sz="2800" b="0" dirty="0" smtClean="0"/>
              <a:t>害虫への対策方法</a:t>
            </a:r>
            <a:endParaRPr lang="en-US" altLang="ja-JP" sz="2800" b="0" dirty="0" smtClean="0"/>
          </a:p>
          <a:p>
            <a:pPr marL="457200" indent="-457200">
              <a:buSzPct val="100000"/>
              <a:buFont typeface="+mj-ea"/>
              <a:buAutoNum type="circleNumDbPlain"/>
            </a:pPr>
            <a:r>
              <a:rPr lang="ja-JP" altLang="en-US" sz="2800" b="0" dirty="0" smtClean="0"/>
              <a:t>つくばの寒さに耐えられる種類を選ぶ</a:t>
            </a:r>
            <a:endParaRPr lang="ja-JP" altLang="en-US" sz="2800" b="0" dirty="0"/>
          </a:p>
          <a:p>
            <a:pPr marL="457200" indent="-457200">
              <a:buSzPct val="100000"/>
              <a:buFont typeface="+mj-ea"/>
              <a:buAutoNum type="circleNumDbPlain"/>
            </a:pPr>
            <a:r>
              <a:rPr kumimoji="1" lang="ja-JP" altLang="en-US" sz="2800" b="0" dirty="0" smtClean="0"/>
              <a:t>定期的、永年的に管理をする</a:t>
            </a:r>
            <a:endParaRPr kumimoji="1" lang="en-US" altLang="ja-JP" sz="2800" b="0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0" y="1164566"/>
            <a:ext cx="8077199" cy="2078966"/>
          </a:xfrm>
          <a:prstGeom prst="wedgeRoundRectCallout">
            <a:avLst/>
          </a:prstGeom>
          <a:noFill/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199" y="1164566"/>
            <a:ext cx="7620000" cy="1802921"/>
          </a:xfrm>
          <a:prstGeom prst="wedgeRoundRectCallout">
            <a:avLst>
              <a:gd name="adj1" fmla="val -20833"/>
              <a:gd name="adj2" fmla="val 83553"/>
              <a:gd name="adj3" fmla="val 16667"/>
            </a:avLst>
          </a:prstGeom>
          <a:noFill/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434642" y="3554083"/>
            <a:ext cx="2001328" cy="931653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/>
              <a:t>ヒアリング調査</a:t>
            </a:r>
            <a:endParaRPr lang="en-US" altLang="ja-JP" sz="3000" dirty="0"/>
          </a:p>
        </p:txBody>
      </p:sp>
      <p:pic>
        <p:nvPicPr>
          <p:cNvPr id="2" name="図 1" descr="もも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24" y="3725398"/>
            <a:ext cx="2793902" cy="186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24</a:t>
            </a:fld>
            <a:endParaRPr lang="en-US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ja-JP" altLang="en-US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endParaRPr lang="ja-JP" altLang="en-US" sz="2400" dirty="0"/>
          </a:p>
          <a:p>
            <a:r>
              <a:rPr lang="ja-JP" altLang="en-US" sz="2400" dirty="0"/>
              <a:t>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endParaRPr kumimoji="1" lang="en-US" altLang="ja-JP" sz="2400" b="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/>
              <a:t>ヒアリング</a:t>
            </a:r>
            <a:r>
              <a:rPr lang="ja-JP" altLang="en-US" sz="3000" dirty="0" smtClean="0"/>
              <a:t>調査</a:t>
            </a:r>
            <a:endParaRPr lang="en-US" altLang="ja-JP" sz="3000" dirty="0"/>
          </a:p>
        </p:txBody>
      </p:sp>
      <p:pic>
        <p:nvPicPr>
          <p:cNvPr id="2" name="図 1" descr="fe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8" y="1045275"/>
            <a:ext cx="2776059" cy="185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fei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42" y="5302052"/>
            <a:ext cx="2233526" cy="148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67" y="3418416"/>
            <a:ext cx="2513646" cy="283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342626" y="2154956"/>
            <a:ext cx="5147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5〜6</a:t>
            </a:r>
            <a:r>
              <a:rPr kumimoji="1" lang="ja-JP" altLang="en-US" sz="2400" dirty="0" smtClean="0"/>
              <a:t>月に花、秋に結実</a:t>
            </a:r>
            <a:endParaRPr kumimoji="1" lang="en-US" altLang="ja-JP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2400" dirty="0" smtClean="0"/>
              <a:t>果実は洋ナシとモモを合わせた風味</a:t>
            </a:r>
            <a:endParaRPr kumimoji="1"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2835" y="1567249"/>
            <a:ext cx="2740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u="sng" dirty="0" smtClean="0"/>
              <a:t>フェイジョア</a:t>
            </a:r>
            <a:r>
              <a:rPr kumimoji="1" lang="ja-JP" altLang="en-US" sz="2400" u="sng" dirty="0" smtClean="0"/>
              <a:t>って？</a:t>
            </a:r>
            <a:endParaRPr kumimoji="1" lang="ja-JP" altLang="en-US" sz="2400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23595" y="2895984"/>
            <a:ext cx="175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フェイジョアの花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51083" y="6132200"/>
            <a:ext cx="175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フェイジョアの実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8613" y="3257114"/>
            <a:ext cx="5589768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/>
              <a:t>刈り込みによって自由な形に</a:t>
            </a:r>
            <a:endParaRPr kumimoji="1" lang="en-US" altLang="ja-JP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/>
              <a:t>実も花も食べられる</a:t>
            </a:r>
            <a:endParaRPr kumimoji="1" lang="en-US" altLang="ja-JP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/>
              <a:t>実は</a:t>
            </a:r>
            <a:r>
              <a:rPr kumimoji="1" lang="ja-JP" altLang="en-US" sz="2800" dirty="0" smtClean="0">
                <a:solidFill>
                  <a:srgbClr val="008000"/>
                </a:solidFill>
              </a:rPr>
              <a:t>緑</a:t>
            </a:r>
            <a:r>
              <a:rPr kumimoji="1" lang="ja-JP" altLang="en-US" sz="2800" dirty="0" smtClean="0"/>
              <a:t>だが、花は</a:t>
            </a:r>
            <a:r>
              <a:rPr kumimoji="1" lang="ja-JP" altLang="en-US" sz="2800" dirty="0" smtClean="0">
                <a:solidFill>
                  <a:srgbClr val="D1282E"/>
                </a:solidFill>
              </a:rPr>
              <a:t>赤</a:t>
            </a:r>
            <a:endParaRPr kumimoji="1" lang="en-US" altLang="ja-JP" sz="2800" dirty="0" smtClean="0">
              <a:solidFill>
                <a:srgbClr val="D1282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kumimoji="1" lang="ja-JP" altLang="en-US" sz="2800" dirty="0"/>
              <a:t>寒さ、害虫、病気に</a:t>
            </a:r>
            <a:r>
              <a:rPr kumimoji="1" lang="ja-JP" altLang="en-US" sz="2800" dirty="0" smtClean="0"/>
              <a:t>強い</a:t>
            </a:r>
            <a:endParaRPr kumimoji="1"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 rot="21303855">
            <a:off x="555424" y="5462085"/>
            <a:ext cx="3856344" cy="461665"/>
          </a:xfrm>
          <a:prstGeom prst="rect">
            <a:avLst/>
          </a:prstGeom>
          <a:solidFill>
            <a:srgbClr val="F8FFD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2"/>
                </a:solidFill>
              </a:rPr>
              <a:t>フェイジョアを候補にしよう！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00238" y="839266"/>
            <a:ext cx="399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〜</a:t>
            </a:r>
            <a:r>
              <a:rPr lang="ja-JP" altLang="en-US" sz="2400" dirty="0"/>
              <a:t>フェイジョアとの出会い</a:t>
            </a:r>
            <a:r>
              <a:rPr lang="en-US" altLang="ja-JP" sz="2400" dirty="0"/>
              <a:t>〜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25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54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3393983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/>
              <a:t>文献調査</a:t>
            </a:r>
            <a:endParaRPr kumimoji="1" lang="ja-JP" altLang="en-US" sz="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7214" y="1191873"/>
            <a:ext cx="8163657" cy="4583894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srgbClr val="00B050"/>
                </a:solidFill>
              </a:rPr>
              <a:t>樹種の検討をするときのポイント</a:t>
            </a:r>
            <a:endParaRPr lang="en-US" altLang="ja-JP" sz="4000" dirty="0" smtClean="0">
              <a:solidFill>
                <a:srgbClr val="00B050"/>
              </a:solidFill>
            </a:endParaRPr>
          </a:p>
          <a:p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①虫害問題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②鳥害問題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③病気への強さ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41420" y="1738223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21559" y="3071202"/>
            <a:ext cx="1951413" cy="4758071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26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1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2"/>
    </mc:Choice>
    <mc:Fallback xmlns="">
      <p:transition spd="slow" advTm="1639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3393983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 smtClean="0"/>
              <a:t>文献</a:t>
            </a:r>
            <a:r>
              <a:rPr lang="ja-JP" altLang="en-US" sz="3000" dirty="0"/>
              <a:t>調査</a:t>
            </a:r>
            <a:endParaRPr kumimoji="1" lang="ja-JP" altLang="en-US" sz="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7214" y="1191873"/>
            <a:ext cx="8163657" cy="4583894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solidFill>
                  <a:schemeClr val="tx1"/>
                </a:solidFill>
              </a:rPr>
              <a:t>①虫害問題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41420" y="1738223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09684" y="1600505"/>
            <a:ext cx="1078173" cy="322589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09684" y="1624084"/>
            <a:ext cx="696035" cy="275433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48770" y="1899517"/>
            <a:ext cx="716508" cy="4572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2372102855"/>
              </p:ext>
            </p:extLst>
          </p:nvPr>
        </p:nvGraphicFramePr>
        <p:xfrm>
          <a:off x="546753" y="1569210"/>
          <a:ext cx="5322626" cy="503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499042" y="4391750"/>
            <a:ext cx="232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アブラムシなど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98771" y="1975361"/>
            <a:ext cx="470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アオムシ・コガネムシ・カイガラムシ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90411" y="2887396"/>
            <a:ext cx="465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発見したらブラシで落とす・酢をまく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90411" y="5404292"/>
            <a:ext cx="553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殺虫剤を散布する・ハーブを周りに植える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44336" y="4831743"/>
            <a:ext cx="352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→枝や葉の成長を阻害する</a:t>
            </a:r>
            <a:endParaRPr kumimoji="1" lang="ja-JP" altLang="en-US" sz="2000" dirty="0"/>
          </a:p>
        </p:txBody>
      </p:sp>
      <p:sp>
        <p:nvSpPr>
          <p:cNvPr id="9" name="曲折矢印 8"/>
          <p:cNvSpPr/>
          <p:nvPr/>
        </p:nvSpPr>
        <p:spPr>
          <a:xfrm flipV="1">
            <a:off x="2865299" y="2748125"/>
            <a:ext cx="625112" cy="608074"/>
          </a:xfrm>
          <a:prstGeom prst="bentArrow">
            <a:avLst>
              <a:gd name="adj1" fmla="val 25000"/>
              <a:gd name="adj2" fmla="val 31733"/>
              <a:gd name="adj3" fmla="val 49689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曲折矢印 18"/>
          <p:cNvSpPr/>
          <p:nvPr/>
        </p:nvSpPr>
        <p:spPr>
          <a:xfrm flipV="1">
            <a:off x="2929108" y="5187392"/>
            <a:ext cx="625112" cy="608074"/>
          </a:xfrm>
          <a:prstGeom prst="bentArrow">
            <a:avLst>
              <a:gd name="adj1" fmla="val 25000"/>
              <a:gd name="adj2" fmla="val 31733"/>
              <a:gd name="adj3" fmla="val 49689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27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2"/>
    </mc:Choice>
    <mc:Fallback xmlns="">
      <p:transition spd="slow" advTm="1639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3393983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 smtClean="0"/>
              <a:t>文献</a:t>
            </a:r>
            <a:r>
              <a:rPr lang="ja-JP" altLang="en-US" sz="3000" dirty="0"/>
              <a:t>調査</a:t>
            </a:r>
            <a:endParaRPr kumimoji="1" lang="ja-JP" altLang="en-US" sz="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7214" y="1191872"/>
            <a:ext cx="8364179" cy="5599197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②鳥害問題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食害</a:t>
            </a:r>
            <a:r>
              <a:rPr lang="en-US" altLang="ja-JP" sz="2800" dirty="0" smtClean="0">
                <a:solidFill>
                  <a:schemeClr val="tx1"/>
                </a:solidFill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</a:rPr>
              <a:t>実を食べてしまう</a:t>
            </a:r>
            <a:r>
              <a:rPr lang="en-US" altLang="ja-JP" sz="2800" dirty="0" smtClean="0">
                <a:solidFill>
                  <a:schemeClr val="tx1"/>
                </a:solidFill>
              </a:rPr>
              <a:t>)</a:t>
            </a:r>
            <a:r>
              <a:rPr lang="ja-JP" altLang="en-US" sz="2800" dirty="0">
                <a:solidFill>
                  <a:schemeClr val="tx1"/>
                </a:solidFill>
              </a:rPr>
              <a:t>、</a:t>
            </a:r>
            <a:r>
              <a:rPr lang="ja-JP" altLang="en-US" sz="2800" dirty="0" smtClean="0">
                <a:solidFill>
                  <a:schemeClr val="tx1"/>
                </a:solidFill>
              </a:rPr>
              <a:t>糞害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endParaRPr lang="en-US" altLang="ja-JP" sz="2800" dirty="0" smtClean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カラス・ムクドリ </a:t>
            </a:r>
            <a:r>
              <a:rPr lang="en-US" altLang="ja-JP" sz="2800" dirty="0" smtClean="0">
                <a:solidFill>
                  <a:schemeClr val="tx1"/>
                </a:solidFill>
              </a:rPr>
              <a:t>: </a:t>
            </a:r>
            <a:r>
              <a:rPr lang="ja-JP" altLang="en-US" sz="2800" dirty="0" smtClean="0">
                <a:solidFill>
                  <a:schemeClr val="tx1"/>
                </a:solidFill>
              </a:rPr>
              <a:t>マイナスイオンが苦手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　　　　　　　　　⇒</a:t>
            </a:r>
            <a:r>
              <a:rPr lang="ja-JP" altLang="en-US" sz="2800" u="sng" dirty="0" smtClean="0">
                <a:solidFill>
                  <a:srgbClr val="0070C0"/>
                </a:solidFill>
              </a:rPr>
              <a:t>マジックイオンテープ</a:t>
            </a:r>
            <a:endParaRPr lang="en-US" altLang="ja-JP" sz="2800" u="sng" dirty="0" smtClean="0">
              <a:solidFill>
                <a:srgbClr val="0070C0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ハト</a:t>
            </a:r>
            <a:r>
              <a:rPr lang="ja-JP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:</a:t>
            </a:r>
            <a:r>
              <a:rPr lang="ja-JP" altLang="en-US" sz="2800" dirty="0" smtClean="0">
                <a:solidFill>
                  <a:schemeClr val="tx1"/>
                </a:solidFill>
              </a:rPr>
              <a:t> 磁石、</a:t>
            </a:r>
            <a:r>
              <a:rPr lang="en-US" altLang="ja-JP" sz="2800" dirty="0" smtClean="0">
                <a:solidFill>
                  <a:schemeClr val="tx1"/>
                </a:solidFill>
              </a:rPr>
              <a:t>CD</a:t>
            </a:r>
            <a:r>
              <a:rPr lang="ja-JP" altLang="en-US" sz="2800" dirty="0" smtClean="0">
                <a:solidFill>
                  <a:schemeClr val="tx1"/>
                </a:solidFill>
              </a:rPr>
              <a:t>などの反射光、ニコチンが苦手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　　　　　　　　　⇒</a:t>
            </a:r>
            <a:r>
              <a:rPr lang="ja-JP" altLang="en-US" sz="2800" u="sng" dirty="0" smtClean="0">
                <a:solidFill>
                  <a:srgbClr val="0070C0"/>
                </a:solidFill>
              </a:rPr>
              <a:t>ひかりもの、ニコチン水</a:t>
            </a:r>
            <a:endParaRPr lang="en-US" altLang="ja-JP" sz="2800" u="sng" dirty="0" smtClean="0">
              <a:solidFill>
                <a:srgbClr val="0070C0"/>
              </a:solidFill>
            </a:endParaRPr>
          </a:p>
          <a:p>
            <a:endParaRPr lang="en-US" altLang="ja-JP" sz="2800" dirty="0" smtClean="0">
              <a:solidFill>
                <a:schemeClr val="tx1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1355267" y="2469332"/>
            <a:ext cx="2758966" cy="53602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67" y="433917"/>
            <a:ext cx="2389138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2845" y="3157613"/>
            <a:ext cx="1828548" cy="1767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570531" y="281194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 smtClean="0"/>
              <a:t>マジックイオンテープ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72835" y="3118053"/>
            <a:ext cx="6535631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≪対策方法≫：鳥を寄せ付けない！</a:t>
            </a:r>
            <a:endParaRPr lang="ja-JP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18" y="4661065"/>
            <a:ext cx="732366" cy="61578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8" y="4661065"/>
            <a:ext cx="736369" cy="73636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7" y="5858463"/>
            <a:ext cx="1046981" cy="93260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618898" y="1746250"/>
            <a:ext cx="5371269" cy="1270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ArchUp">
              <a:avLst>
                <a:gd name="adj" fmla="val 16089666"/>
              </a:avLst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28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4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2"/>
    </mc:Choice>
    <mc:Fallback xmlns="">
      <p:transition spd="slow" advTm="1639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310287" y="1045275"/>
            <a:ext cx="7712608" cy="705258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「楽しいみど</a:t>
            </a:r>
            <a:r>
              <a:rPr lang="ja-JP" alt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り</a:t>
            </a:r>
            <a:r>
              <a:rPr lang="ja-JP" alt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r>
              <a:rPr lang="ja-JP" altLang="en-US" sz="2800" dirty="0" smtClean="0">
                <a:solidFill>
                  <a:schemeClr val="tx1"/>
                </a:solidFill>
              </a:rPr>
              <a:t>をつくりたい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2860539" y="1892296"/>
            <a:ext cx="3000876" cy="1093116"/>
          </a:xfrm>
          <a:prstGeom prst="downArrow">
            <a:avLst>
              <a:gd name="adj1" fmla="val 47919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目的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21235" y="3473832"/>
            <a:ext cx="8448097" cy="2947981"/>
            <a:chOff x="321235" y="3473832"/>
            <a:chExt cx="8448097" cy="2947981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35" y="3548907"/>
              <a:ext cx="2672897" cy="2672897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132" y="3546091"/>
              <a:ext cx="2672897" cy="2672897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029" y="3543275"/>
              <a:ext cx="2672897" cy="2672897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321235" y="3473832"/>
              <a:ext cx="8448097" cy="2947981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</p:spPr>
          <p:txBody>
            <a:bodyPr wrap="none" lIns="91440" tIns="45720" rIns="91440" bIns="45720" rtlCol="0" anchor="ctr">
              <a:prstTxWarp prst="textArchUp">
                <a:avLst/>
              </a:prstTxWarp>
              <a:spAutoFit/>
            </a:bodyPr>
            <a:lstStyle/>
            <a:p>
              <a:pPr algn="ctr"/>
              <a:endParaRPr kumimoji="1" lang="ja-JP" altLang="en-US" sz="5400" dirty="0" smtClean="0">
                <a:ln w="18415" cmpd="sng">
                  <a:solidFill>
                    <a:srgbClr val="F5C20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565125" y="3813124"/>
            <a:ext cx="56489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accent5"/>
                </a:solidFill>
              </a:rPr>
              <a:t>カ　　　ジ　　　ュ　　　ア　　　ル　　　ラ　　　イ　　　フ</a:t>
            </a:r>
            <a:endParaRPr kumimoji="1" lang="en-US" altLang="ja-JP" dirty="0" smtClean="0">
              <a:solidFill>
                <a:schemeClr val="accent5"/>
              </a:solidFill>
            </a:endParaRPr>
          </a:p>
          <a:p>
            <a:r>
              <a:rPr kumimoji="1" lang="ja-JP" altLang="en-US" sz="7200" dirty="0" smtClean="0">
                <a:solidFill>
                  <a:schemeClr val="accent5"/>
                </a:solidFill>
              </a:rPr>
              <a:t>果樹ある生活</a:t>
            </a:r>
            <a:endParaRPr kumimoji="1" lang="en-US" altLang="ja-JP" sz="7200" dirty="0" smtClean="0">
              <a:solidFill>
                <a:schemeClr val="accent5"/>
              </a:solidFill>
            </a:endParaRPr>
          </a:p>
          <a:p>
            <a:endParaRPr kumimoji="1" lang="en-US" altLang="ja-JP" sz="2800" dirty="0" smtClean="0">
              <a:solidFill>
                <a:schemeClr val="accent5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chemeClr val="accent5"/>
                </a:solidFill>
              </a:rPr>
              <a:t>を実現したい！</a:t>
            </a:r>
            <a:endParaRPr kumimoji="1" lang="en-US" altLang="ja-JP" sz="2800" dirty="0">
              <a:solidFill>
                <a:schemeClr val="accent5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2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9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4"/>
    </mc:Choice>
    <mc:Fallback xmlns="">
      <p:transition spd="slow" advTm="47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3393983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 smtClean="0"/>
              <a:t>Ⅱ-</a:t>
            </a:r>
            <a:r>
              <a:rPr lang="ja-JP" altLang="en-US" sz="3000" dirty="0"/>
              <a:t>文献調査</a:t>
            </a:r>
            <a:endParaRPr kumimoji="1" lang="ja-JP" altLang="en-US" sz="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7214" y="1191873"/>
            <a:ext cx="8332648" cy="5114334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③病気</a:t>
            </a:r>
            <a:r>
              <a:rPr lang="en-US" altLang="ja-JP" sz="3200" dirty="0" smtClean="0">
                <a:solidFill>
                  <a:schemeClr val="tx1"/>
                </a:solidFill>
                <a:latin typeface="+mn-ea"/>
              </a:rPr>
              <a:t>		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原因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はカビや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細菌</a:t>
            </a:r>
            <a:endParaRPr lang="ja-JP" altLang="en-US" sz="28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炭疽病</a:t>
            </a:r>
            <a:r>
              <a:rPr lang="en-US" altLang="ja-JP" sz="2400" dirty="0">
                <a:solidFill>
                  <a:schemeClr val="tx1"/>
                </a:solidFill>
                <a:latin typeface="+mn-ea"/>
              </a:rPr>
              <a:t>…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葉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や実に黒っぽい斑点が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つく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　</a:t>
            </a:r>
            <a:r>
              <a:rPr lang="en-US" altLang="ja-JP" sz="3200" dirty="0" smtClean="0">
                <a:solidFill>
                  <a:schemeClr val="tx1"/>
                </a:solidFill>
                <a:latin typeface="+mn-ea"/>
              </a:rPr>
              <a:t>		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chemeClr val="accent3"/>
                </a:solidFill>
                <a:latin typeface="+mn-ea"/>
              </a:rPr>
              <a:t>→</a:t>
            </a:r>
            <a:r>
              <a:rPr lang="ja-JP" altLang="en-US" sz="2800" dirty="0">
                <a:solidFill>
                  <a:schemeClr val="accent3"/>
                </a:solidFill>
                <a:latin typeface="+mn-ea"/>
              </a:rPr>
              <a:t>殺菌剤散布</a:t>
            </a:r>
          </a:p>
          <a:p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黒星病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…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ブドウ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に多い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　</a:t>
            </a:r>
            <a:r>
              <a:rPr lang="en-US" altLang="ja-JP" sz="3200" dirty="0" smtClean="0">
                <a:solidFill>
                  <a:schemeClr val="tx1"/>
                </a:solidFill>
                <a:latin typeface="+mn-ea"/>
              </a:rPr>
              <a:t>		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chemeClr val="accent3"/>
                </a:solidFill>
                <a:latin typeface="+mn-ea"/>
              </a:rPr>
              <a:t>→</a:t>
            </a:r>
            <a:r>
              <a:rPr lang="ja-JP" altLang="en-US" sz="2800" dirty="0">
                <a:solidFill>
                  <a:schemeClr val="accent3"/>
                </a:solidFill>
                <a:latin typeface="+mn-ea"/>
              </a:rPr>
              <a:t>落葉期に生石灰を散布</a:t>
            </a:r>
          </a:p>
          <a:p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すす病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…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モモ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やウメに多い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　</a:t>
            </a:r>
            <a:r>
              <a:rPr lang="en-US" altLang="ja-JP" sz="3200" dirty="0" smtClean="0">
                <a:solidFill>
                  <a:schemeClr val="tx1"/>
                </a:solidFill>
                <a:latin typeface="+mn-ea"/>
              </a:rPr>
              <a:t>		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chemeClr val="accent3"/>
                </a:solidFill>
                <a:latin typeface="+mn-ea"/>
              </a:rPr>
              <a:t>→</a:t>
            </a:r>
            <a:r>
              <a:rPr lang="ja-JP" altLang="en-US" sz="2800" dirty="0">
                <a:solidFill>
                  <a:schemeClr val="accent3"/>
                </a:solidFill>
                <a:latin typeface="+mn-ea"/>
              </a:rPr>
              <a:t>落葉期に石灰硫黄合剤を散布</a:t>
            </a:r>
            <a:endParaRPr lang="ja-JP" altLang="en-US" sz="3200" dirty="0">
              <a:solidFill>
                <a:schemeClr val="accent3"/>
              </a:solidFill>
              <a:latin typeface="+mn-ea"/>
            </a:endParaRPr>
          </a:p>
          <a:p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41420" y="1738223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29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2"/>
    </mc:Choice>
    <mc:Fallback xmlns="">
      <p:transition spd="slow" advTm="1639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5705934" cy="803144"/>
          </a:xfrm>
        </p:spPr>
        <p:txBody>
          <a:bodyPr/>
          <a:lstStyle/>
          <a:p>
            <a:r>
              <a:rPr lang="ja-JP" altLang="en-US" sz="3000" dirty="0"/>
              <a:t>調査</a:t>
            </a:r>
            <a:r>
              <a:rPr lang="en-US" altLang="ja-JP" sz="3000" dirty="0" smtClean="0"/>
              <a:t>Ⅱ-</a:t>
            </a:r>
            <a:r>
              <a:rPr lang="ja-JP" altLang="en-US" sz="3000" dirty="0" smtClean="0"/>
              <a:t>果樹の健康管理</a:t>
            </a:r>
            <a:endParaRPr kumimoji="1" lang="ja-JP" altLang="en-US" sz="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7214" y="1191872"/>
            <a:ext cx="6278243" cy="2128387"/>
          </a:xfrm>
        </p:spPr>
        <p:txBody>
          <a:bodyPr>
            <a:normAutofit lnSpcReduction="10000"/>
          </a:bodyPr>
          <a:lstStyle/>
          <a:p>
            <a:r>
              <a:rPr lang="ja-JP" altLang="en-US" sz="4000" u="sng" dirty="0" smtClean="0">
                <a:solidFill>
                  <a:schemeClr val="accent3"/>
                </a:solidFill>
                <a:latin typeface="+mn-ea"/>
              </a:rPr>
              <a:t>虫害・鳥害・病気</a:t>
            </a:r>
            <a:endParaRPr lang="en-US" altLang="ja-JP" sz="4000" u="sng" dirty="0" smtClean="0">
              <a:solidFill>
                <a:schemeClr val="accent3"/>
              </a:solidFill>
              <a:latin typeface="+mn-ea"/>
            </a:endParaRPr>
          </a:p>
          <a:p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　　早期発見による</a:t>
            </a:r>
            <a:endParaRPr lang="en-US" altLang="ja-JP" sz="36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　対処が有効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41420" y="1738223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30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15340" y="5732993"/>
            <a:ext cx="6081989" cy="692951"/>
          </a:xfrm>
          <a:prstGeom prst="rect">
            <a:avLst/>
          </a:prstGeom>
          <a:ln w="28575">
            <a:solidFill>
              <a:srgbClr val="D1282E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 smtClean="0">
                <a:solidFill>
                  <a:schemeClr val="accent5"/>
                </a:solidFill>
                <a:latin typeface="+mn-ea"/>
              </a:rPr>
              <a:t>人通りの多い地点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に植樹する！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39170" y="3578487"/>
            <a:ext cx="6358159" cy="1927952"/>
            <a:chOff x="417214" y="2919470"/>
            <a:chExt cx="6358159" cy="1927952"/>
          </a:xfrm>
        </p:grpSpPr>
        <p:sp>
          <p:nvSpPr>
            <p:cNvPr id="6" name="下矢印 5"/>
            <p:cNvSpPr/>
            <p:nvPr/>
          </p:nvSpPr>
          <p:spPr>
            <a:xfrm>
              <a:off x="417214" y="2919470"/>
              <a:ext cx="6358159" cy="1927952"/>
            </a:xfrm>
            <a:prstGeom prst="downArrow">
              <a:avLst>
                <a:gd name="adj1" fmla="val 70437"/>
                <a:gd name="adj2" fmla="val 65462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ArchUp">
                <a:avLst>
                  <a:gd name="adj" fmla="val 10486819"/>
                </a:avLst>
              </a:prstTxWarp>
              <a:spAutoFit/>
            </a:bodyPr>
            <a:lstStyle/>
            <a:p>
              <a:pPr algn="ctr"/>
              <a:endParaRPr kumimoji="1" lang="ja-JP" altLang="en-US" sz="5400" dirty="0" smtClean="0">
                <a:ln w="18415" cmpd="sng">
                  <a:solidFill>
                    <a:srgbClr val="F5C20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261381" y="3215077"/>
              <a:ext cx="46622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atin typeface="+mn-ea"/>
                </a:rPr>
                <a:t>通行人などの目を最大限に活用し</a:t>
              </a:r>
              <a:endParaRPr lang="en-US" altLang="ja-JP" sz="2400" dirty="0">
                <a:latin typeface="+mn-ea"/>
              </a:endParaRPr>
            </a:p>
            <a:p>
              <a:pPr algn="ctr"/>
              <a:r>
                <a:rPr lang="ja-JP" altLang="en-US" sz="2400" dirty="0">
                  <a:solidFill>
                    <a:srgbClr val="FFFF00"/>
                  </a:solidFill>
                  <a:latin typeface="+mn-ea"/>
                </a:rPr>
                <a:t>果樹の不調を早期に発見</a:t>
              </a:r>
              <a:r>
                <a:rPr lang="ja-JP" altLang="en-US" sz="2400" dirty="0" smtClean="0">
                  <a:latin typeface="+mn-ea"/>
                </a:rPr>
                <a:t>する</a:t>
              </a:r>
              <a:endParaRPr lang="en-US" altLang="ja-JP" sz="2400" dirty="0">
                <a:latin typeface="+mn-ea"/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8854" y="825130"/>
            <a:ext cx="4038314" cy="22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2"/>
    </mc:Choice>
    <mc:Fallback xmlns="">
      <p:transition spd="slow" advTm="16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2835" y="855930"/>
            <a:ext cx="820891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 smtClean="0"/>
              <a:t>概要</a:t>
            </a:r>
            <a:endParaRPr kumimoji="1" lang="en-US" altLang="ja-JP" sz="3200" u="sng" dirty="0" smtClean="0"/>
          </a:p>
          <a:p>
            <a:r>
              <a:rPr lang="ja-JP" altLang="en-US" sz="2800" dirty="0" smtClean="0"/>
              <a:t>目的</a:t>
            </a:r>
            <a:r>
              <a:rPr lang="en-US" altLang="ja-JP" sz="3200" dirty="0"/>
              <a:t>	</a:t>
            </a:r>
            <a:r>
              <a:rPr lang="ja-JP" altLang="en-US" sz="2400" dirty="0" smtClean="0"/>
              <a:t>筑波大学生の果樹に対する選好性を調査し、</a:t>
            </a:r>
            <a:endParaRPr lang="en-US" altLang="ja-JP" sz="2400" dirty="0" smtClean="0"/>
          </a:p>
          <a:p>
            <a:r>
              <a:rPr lang="en-US" altLang="ja-JP" sz="2400" dirty="0">
                <a:solidFill>
                  <a:srgbClr val="0070C0"/>
                </a:solidFill>
              </a:rPr>
              <a:t>	</a:t>
            </a:r>
            <a:r>
              <a:rPr lang="ja-JP" altLang="en-US" sz="2400" dirty="0" smtClean="0">
                <a:solidFill>
                  <a:schemeClr val="accent5"/>
                </a:solidFill>
              </a:rPr>
              <a:t>果樹ある生活の実現性を探る</a:t>
            </a:r>
            <a:endParaRPr lang="en-US" altLang="ja-JP" sz="2400" dirty="0" smtClean="0">
              <a:solidFill>
                <a:schemeClr val="accent5"/>
              </a:solidFill>
            </a:endParaRPr>
          </a:p>
          <a:p>
            <a:endParaRPr lang="en-US" altLang="ja-JP" sz="900" dirty="0" smtClean="0"/>
          </a:p>
          <a:p>
            <a:r>
              <a:rPr lang="ja-JP" altLang="en-US" sz="2800" dirty="0" smtClean="0"/>
              <a:t>項目</a:t>
            </a:r>
            <a:r>
              <a:rPr lang="en-US" altLang="ja-JP" sz="2800" dirty="0" smtClean="0"/>
              <a:t>	</a:t>
            </a:r>
            <a:r>
              <a:rPr lang="ja-JP" altLang="en-US" sz="2400" dirty="0" smtClean="0">
                <a:solidFill>
                  <a:schemeClr val="accent3">
                    <a:lumMod val="75000"/>
                  </a:schemeClr>
                </a:solidFill>
              </a:rPr>
              <a:t>「どういった緑地景観が学生に好まれるか」</a:t>
            </a:r>
            <a:endParaRPr lang="en-US" altLang="ja-JP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ja-JP" sz="24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ja-JP" altLang="en-US" sz="2400" dirty="0" smtClean="0">
                <a:solidFill>
                  <a:schemeClr val="accent3">
                    <a:lumMod val="75000"/>
                  </a:schemeClr>
                </a:solidFill>
              </a:rPr>
              <a:t>「石の広場に果樹のある景観は受け入れられるか」</a:t>
            </a:r>
            <a:endParaRPr lang="en-US" altLang="ja-JP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ja-JP" sz="24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ja-JP" altLang="en-US" sz="2400" dirty="0" smtClean="0">
                <a:solidFill>
                  <a:schemeClr val="accent3">
                    <a:lumMod val="75000"/>
                  </a:schemeClr>
                </a:solidFill>
              </a:rPr>
              <a:t>「果樹の管理に関し参加意欲はあるか」</a:t>
            </a:r>
            <a:r>
              <a:rPr lang="ja-JP" altLang="en-US" sz="2400" dirty="0" smtClean="0"/>
              <a:t>など</a:t>
            </a:r>
            <a:endParaRPr lang="en-US" altLang="ja-JP" sz="2400" dirty="0" smtClean="0"/>
          </a:p>
          <a:p>
            <a:endParaRPr lang="en-US" altLang="ja-JP" sz="900" dirty="0" smtClean="0"/>
          </a:p>
          <a:p>
            <a:r>
              <a:rPr lang="ja-JP" altLang="en-US" sz="2800" dirty="0" smtClean="0"/>
              <a:t>日時</a:t>
            </a:r>
            <a:r>
              <a:rPr lang="en-US" altLang="ja-JP" sz="2800" dirty="0" smtClean="0"/>
              <a:t>	</a:t>
            </a:r>
            <a:r>
              <a:rPr lang="en-US" altLang="ja-JP" sz="2400" dirty="0" smtClean="0"/>
              <a:t>6/6</a:t>
            </a:r>
            <a:r>
              <a:rPr lang="en-US" altLang="ja-JP" sz="2400" dirty="0"/>
              <a:t>(</a:t>
            </a:r>
            <a:r>
              <a:rPr lang="ja-JP" altLang="en-US" sz="2400" dirty="0" smtClean="0"/>
              <a:t>水</a:t>
            </a:r>
            <a:r>
              <a:rPr lang="en-US" altLang="ja-JP" sz="2400" dirty="0" smtClean="0"/>
              <a:t>)1,2</a:t>
            </a:r>
            <a:r>
              <a:rPr lang="ja-JP" altLang="en-US" sz="2400" dirty="0" smtClean="0"/>
              <a:t>限目</a:t>
            </a:r>
            <a:r>
              <a:rPr kumimoji="1" lang="en-US" altLang="ja-JP" sz="2400" dirty="0" smtClean="0"/>
              <a:t>	</a:t>
            </a:r>
          </a:p>
          <a:p>
            <a:r>
              <a:rPr kumimoji="1" lang="en-US" altLang="ja-JP" sz="2400" dirty="0"/>
              <a:t>	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「土地利用・地区整備計画」</a:t>
            </a:r>
            <a:r>
              <a:rPr lang="ja-JP" altLang="en-US" sz="2400" dirty="0" smtClean="0"/>
              <a:t>　</a:t>
            </a:r>
            <a:endParaRPr lang="en-US" altLang="ja-JP" sz="2400" dirty="0"/>
          </a:p>
          <a:p>
            <a:r>
              <a:rPr lang="en-US" altLang="ja-JP" sz="2400" dirty="0"/>
              <a:t>	</a:t>
            </a:r>
            <a:r>
              <a:rPr lang="en-US" altLang="ja-JP" sz="2400" dirty="0" smtClean="0"/>
              <a:t>6/7(</a:t>
            </a:r>
            <a:r>
              <a:rPr lang="ja-JP" altLang="en-US" sz="2400" dirty="0" smtClean="0"/>
              <a:t>木</a:t>
            </a:r>
            <a:r>
              <a:rPr lang="en-US" altLang="ja-JP" sz="2400" dirty="0" smtClean="0"/>
              <a:t>)5,6</a:t>
            </a:r>
            <a:r>
              <a:rPr lang="ja-JP" altLang="en-US" sz="2400" dirty="0" smtClean="0"/>
              <a:t>限目</a:t>
            </a:r>
            <a:endParaRPr lang="en-US" altLang="ja-JP" sz="2400" dirty="0"/>
          </a:p>
          <a:p>
            <a:r>
              <a:rPr lang="en-US" altLang="ja-JP" sz="2400" dirty="0" smtClean="0"/>
              <a:t>	 </a:t>
            </a:r>
            <a:r>
              <a:rPr lang="ja-JP" altLang="en-US" sz="2400" dirty="0" smtClean="0"/>
              <a:t>「現代まちづくりの理論と実践」</a:t>
            </a:r>
            <a:endParaRPr lang="en-US" altLang="ja-JP" sz="2400" dirty="0"/>
          </a:p>
          <a:p>
            <a:endParaRPr lang="en-US" altLang="ja-JP" sz="900" dirty="0"/>
          </a:p>
          <a:p>
            <a:r>
              <a:rPr lang="ja-JP" altLang="en-US" sz="2800" dirty="0" smtClean="0"/>
              <a:t>有効回答数</a:t>
            </a:r>
            <a:endParaRPr lang="en-US" altLang="ja-JP" sz="2800" dirty="0" smtClean="0"/>
          </a:p>
          <a:p>
            <a:r>
              <a:rPr lang="en-US" altLang="ja-JP" sz="2800" dirty="0"/>
              <a:t>	</a:t>
            </a:r>
            <a:r>
              <a:rPr lang="en-US" altLang="ja-JP" sz="2400" dirty="0" smtClean="0"/>
              <a:t>77 (</a:t>
            </a:r>
            <a:r>
              <a:rPr lang="ja-JP" altLang="en-US" sz="2400" dirty="0" smtClean="0"/>
              <a:t>内 男</a:t>
            </a:r>
            <a:r>
              <a:rPr lang="en-US" altLang="ja-JP" sz="2400" dirty="0" smtClean="0"/>
              <a:t>46 / </a:t>
            </a:r>
            <a:r>
              <a:rPr lang="ja-JP" altLang="en-US" sz="2400" dirty="0" smtClean="0"/>
              <a:t>女</a:t>
            </a:r>
            <a:r>
              <a:rPr lang="en-US" altLang="ja-JP" sz="2400" dirty="0" smtClean="0"/>
              <a:t>31)</a:t>
            </a:r>
            <a:endParaRPr kumimoji="1" lang="ja-JP" altLang="en-US" sz="2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 smtClean="0"/>
              <a:t>アンケート調査</a:t>
            </a:r>
            <a:endParaRPr lang="en-US" altLang="ja-JP" sz="3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8" y="3729939"/>
            <a:ext cx="3667165" cy="244477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31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0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87896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どういった緑地景観が学生に好まれるか</a:t>
            </a:r>
            <a:endParaRPr lang="en-US" altLang="ja-JP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8" y="1863666"/>
            <a:ext cx="1152244" cy="12924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5" y="1863666"/>
            <a:ext cx="1140051" cy="128490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09" y="1869863"/>
            <a:ext cx="1152244" cy="12849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46" y="1866241"/>
            <a:ext cx="1164437" cy="1284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24" y="4129946"/>
            <a:ext cx="1182727" cy="132294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50" y="4121995"/>
            <a:ext cx="1164437" cy="137134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31239" y="4135693"/>
            <a:ext cx="1255947" cy="137134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37" y="4118501"/>
            <a:ext cx="1231499" cy="1330510"/>
          </a:xfrm>
          <a:prstGeom prst="rect">
            <a:avLst/>
          </a:prstGeom>
        </p:spPr>
      </p:pic>
      <p:sp>
        <p:nvSpPr>
          <p:cNvPr id="38" name="左矢印 37"/>
          <p:cNvSpPr/>
          <p:nvPr/>
        </p:nvSpPr>
        <p:spPr>
          <a:xfrm>
            <a:off x="627074" y="3216831"/>
            <a:ext cx="6234960" cy="652290"/>
          </a:xfrm>
          <a:prstGeom prst="leftArrow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人気</a:t>
            </a:r>
            <a:endParaRPr kumimoji="1" lang="ja-JP" altLang="en-US" dirty="0"/>
          </a:p>
        </p:txBody>
      </p:sp>
      <p:sp>
        <p:nvSpPr>
          <p:cNvPr id="39" name="右矢印 38"/>
          <p:cNvSpPr/>
          <p:nvPr/>
        </p:nvSpPr>
        <p:spPr>
          <a:xfrm>
            <a:off x="1816541" y="5655191"/>
            <a:ext cx="6781365" cy="772467"/>
          </a:xfrm>
          <a:prstGeom prst="rightArrow">
            <a:avLst/>
          </a:prstGeom>
          <a:gradFill flip="none" rotWithShape="1">
            <a:gsLst>
              <a:gs pos="0">
                <a:srgbClr val="F68D36"/>
              </a:gs>
              <a:gs pos="0">
                <a:schemeClr val="bg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dirty="0" smtClean="0"/>
              <a:t>不人気</a:t>
            </a:r>
            <a:endParaRPr kumimoji="1" lang="ja-JP" altLang="en-US" dirty="0"/>
          </a:p>
        </p:txBody>
      </p:sp>
      <p:sp>
        <p:nvSpPr>
          <p:cNvPr id="40" name="ドーナツ 39"/>
          <p:cNvSpPr/>
          <p:nvPr/>
        </p:nvSpPr>
        <p:spPr>
          <a:xfrm>
            <a:off x="2339294" y="1565786"/>
            <a:ext cx="2761959" cy="1822617"/>
          </a:xfrm>
          <a:prstGeom prst="donut">
            <a:avLst>
              <a:gd name="adj" fmla="val 26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ドーナツ 40"/>
          <p:cNvSpPr/>
          <p:nvPr/>
        </p:nvSpPr>
        <p:spPr>
          <a:xfrm>
            <a:off x="1565585" y="3783846"/>
            <a:ext cx="3240360" cy="1884468"/>
          </a:xfrm>
          <a:prstGeom prst="donut">
            <a:avLst>
              <a:gd name="adj" fmla="val 26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ドーナツ 41"/>
          <p:cNvSpPr/>
          <p:nvPr/>
        </p:nvSpPr>
        <p:spPr>
          <a:xfrm>
            <a:off x="5207224" y="1643885"/>
            <a:ext cx="1674524" cy="1744518"/>
          </a:xfrm>
          <a:prstGeom prst="donut">
            <a:avLst>
              <a:gd name="adj" fmla="val 263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ドーナツ 43"/>
          <p:cNvSpPr/>
          <p:nvPr/>
        </p:nvSpPr>
        <p:spPr>
          <a:xfrm>
            <a:off x="633246" y="1766131"/>
            <a:ext cx="1674524" cy="1622272"/>
          </a:xfrm>
          <a:prstGeom prst="donut">
            <a:avLst>
              <a:gd name="adj" fmla="val 263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 smtClean="0"/>
              <a:t>アンケート調査</a:t>
            </a:r>
            <a:endParaRPr lang="en-US" altLang="ja-JP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32</a:t>
            </a:fld>
            <a:endParaRPr lang="en-US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1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7" y="2623423"/>
            <a:ext cx="3333615" cy="25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2926" y="1119452"/>
            <a:ext cx="854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石の広場に果樹のある景観は受け入れられるか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6636" y="5440215"/>
            <a:ext cx="6913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68D36"/>
                </a:solidFill>
              </a:rPr>
              <a:t>非常に良い、良い、</a:t>
            </a:r>
            <a:r>
              <a:rPr kumimoji="1" lang="ja-JP" altLang="en-US" sz="3200" dirty="0" smtClean="0">
                <a:solidFill>
                  <a:schemeClr val="accent3"/>
                </a:solidFill>
              </a:rPr>
              <a:t>悪い、非常に悪い</a:t>
            </a:r>
            <a:endParaRPr kumimoji="1" lang="en-US" altLang="ja-JP" sz="3200" dirty="0" smtClean="0">
              <a:solidFill>
                <a:schemeClr val="accent3"/>
              </a:solidFill>
            </a:endParaRPr>
          </a:p>
          <a:p>
            <a:pPr algn="ctr"/>
            <a:r>
              <a:rPr kumimoji="1" lang="ja-JP" altLang="en-US" sz="3200" dirty="0" smtClean="0"/>
              <a:t>の</a:t>
            </a:r>
            <a:r>
              <a:rPr kumimoji="1" lang="en-US" altLang="ja-JP" sz="3200" dirty="0" smtClean="0"/>
              <a:t>4</a:t>
            </a:r>
            <a:r>
              <a:rPr kumimoji="1" lang="ja-JP" altLang="en-US" sz="3200" dirty="0" smtClean="0"/>
              <a:t>段階で上図の景観を評価</a:t>
            </a:r>
            <a:endParaRPr kumimoji="1" lang="ja-JP" altLang="en-US" sz="32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 smtClean="0"/>
              <a:t>アンケート調査</a:t>
            </a:r>
            <a:endParaRPr lang="en-US" altLang="ja-JP" sz="3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42" y="1681726"/>
            <a:ext cx="5209365" cy="34729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41" y="1685325"/>
            <a:ext cx="5209365" cy="347291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33</a:t>
            </a:fld>
            <a:endParaRPr lang="en-US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6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367995"/>
              </p:ext>
            </p:extLst>
          </p:nvPr>
        </p:nvGraphicFramePr>
        <p:xfrm>
          <a:off x="272835" y="914400"/>
          <a:ext cx="8699860" cy="489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043608" y="5296092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非常に良い</a:t>
            </a:r>
            <a:r>
              <a:rPr kumimoji="1" lang="en-US" altLang="ja-JP" sz="3200" dirty="0" smtClean="0"/>
              <a:t>+</a:t>
            </a:r>
            <a:r>
              <a:rPr kumimoji="1" lang="ja-JP" altLang="en-US" sz="3200" dirty="0" smtClean="0"/>
              <a:t>良い</a:t>
            </a:r>
            <a:r>
              <a:rPr kumimoji="1" lang="en-US" altLang="ja-JP" sz="3200" dirty="0" smtClean="0"/>
              <a:t>=</a:t>
            </a:r>
            <a:r>
              <a:rPr kumimoji="1" lang="en-US" altLang="ja-JP" sz="4800" dirty="0" smtClean="0">
                <a:solidFill>
                  <a:srgbClr val="F68D36"/>
                </a:solidFill>
              </a:rPr>
              <a:t>64%</a:t>
            </a:r>
          </a:p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多くの学生が果樹のある景観を支持！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 smtClean="0"/>
              <a:t>アンケート調査</a:t>
            </a:r>
            <a:endParaRPr lang="en-US" altLang="ja-JP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34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7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5305424" y="3868509"/>
            <a:ext cx="3476626" cy="1815882"/>
          </a:xfrm>
          <a:prstGeom prst="wedgeRoundRectCallout">
            <a:avLst>
              <a:gd name="adj1" fmla="val -54519"/>
              <a:gd name="adj2" fmla="val -9595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7077472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/>
              <a:t>管理面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en-US" altLang="ja-JP" sz="2800" dirty="0" smtClean="0"/>
              <a:t>Q.</a:t>
            </a:r>
            <a:r>
              <a:rPr lang="ja-JP" altLang="en-US" sz="2800" dirty="0"/>
              <a:t> </a:t>
            </a:r>
            <a:r>
              <a:rPr lang="ja-JP" altLang="en-US" sz="2800" dirty="0" smtClean="0"/>
              <a:t>手入れに参加したいか</a:t>
            </a:r>
            <a:endParaRPr lang="en-US" altLang="ja-JP" sz="2800" dirty="0" smtClean="0"/>
          </a:p>
          <a:p>
            <a:pPr marL="514350" indent="-514350">
              <a:buAutoNum type="alphaUcPeriod"/>
            </a:pPr>
            <a:r>
              <a:rPr lang="ja-JP" altLang="en-US" sz="3000" dirty="0" err="1"/>
              <a:t>、</a:t>
            </a:r>
            <a:endParaRPr lang="en-US" altLang="ja-JP" sz="3000" dirty="0" smtClean="0"/>
          </a:p>
          <a:p>
            <a:pPr marL="0" indent="0">
              <a:buNone/>
            </a:pPr>
            <a:endParaRPr lang="en-US" altLang="ja-JP" sz="1050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30" name="グラフ 29"/>
          <p:cNvGraphicFramePr/>
          <p:nvPr>
            <p:extLst>
              <p:ext uri="{D42A27DB-BD31-4B8C-83A1-F6EECF244321}">
                <p14:modId xmlns:p14="http://schemas.microsoft.com/office/powerpoint/2010/main" val="3574270333"/>
              </p:ext>
            </p:extLst>
          </p:nvPr>
        </p:nvGraphicFramePr>
        <p:xfrm>
          <a:off x="1043608" y="1844824"/>
          <a:ext cx="686442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正方形/長方形 31"/>
          <p:cNvSpPr/>
          <p:nvPr/>
        </p:nvSpPr>
        <p:spPr>
          <a:xfrm>
            <a:off x="5305424" y="3868509"/>
            <a:ext cx="36225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“</a:t>
            </a:r>
            <a:r>
              <a:rPr lang="ja-JP" altLang="en-US" sz="2800" dirty="0"/>
              <a:t>いいえ</a:t>
            </a:r>
            <a:r>
              <a:rPr lang="en-US" altLang="ja-JP" sz="2800" dirty="0"/>
              <a:t>”</a:t>
            </a:r>
            <a:r>
              <a:rPr lang="ja-JP" altLang="en-US" sz="2800" dirty="0"/>
              <a:t>の内訳</a:t>
            </a:r>
            <a:endParaRPr lang="en-US" altLang="ja-JP" sz="2800" dirty="0"/>
          </a:p>
          <a:p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chemeClr val="tx2">
                    <a:lumMod val="75000"/>
                  </a:schemeClr>
                </a:solidFill>
              </a:rPr>
              <a:t>忙しい</a:t>
            </a:r>
            <a:endParaRPr lang="en-US" altLang="ja-JP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2800" dirty="0" smtClean="0">
                <a:solidFill>
                  <a:schemeClr val="tx2">
                    <a:lumMod val="75000"/>
                  </a:schemeClr>
                </a:solidFill>
              </a:rPr>
              <a:t>　面倒くさい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ja-JP" altLang="en-US" sz="2400" dirty="0" smtClean="0"/>
              <a:t>がほぼ同数</a:t>
            </a:r>
            <a:endParaRPr lang="en-US" altLang="ja-JP" sz="2400" dirty="0" smtClean="0"/>
          </a:p>
          <a:p>
            <a:r>
              <a:rPr lang="ja-JP" altLang="en-US" sz="2800" dirty="0" smtClean="0">
                <a:solidFill>
                  <a:schemeClr val="tx2">
                    <a:lumMod val="75000"/>
                  </a:schemeClr>
                </a:solidFill>
              </a:rPr>
              <a:t>　興味無い</a:t>
            </a:r>
            <a:endParaRPr lang="en-US" altLang="ja-JP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雲形吹き出し 36"/>
          <p:cNvSpPr/>
          <p:nvPr/>
        </p:nvSpPr>
        <p:spPr>
          <a:xfrm>
            <a:off x="0" y="3789040"/>
            <a:ext cx="5220072" cy="2959586"/>
          </a:xfrm>
          <a:prstGeom prst="cloudCallout">
            <a:avLst>
              <a:gd name="adj1" fmla="val -16778"/>
              <a:gd name="adj2" fmla="val -72890"/>
            </a:avLst>
          </a:prstGeom>
          <a:solidFill>
            <a:srgbClr val="92D050">
              <a:alpha val="60000"/>
            </a:srgb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筑波大学の学生数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16540</a:t>
            </a:r>
            <a:r>
              <a:rPr lang="ja-JP" altLang="en-US" sz="2400" dirty="0" smtClean="0">
                <a:solidFill>
                  <a:schemeClr val="tx1"/>
                </a:solidFill>
              </a:rPr>
              <a:t>人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（</a:t>
            </a:r>
            <a:r>
              <a:rPr lang="ja-JP" altLang="en-US" sz="2400" dirty="0" smtClean="0">
                <a:solidFill>
                  <a:schemeClr val="tx1"/>
                </a:solidFill>
              </a:rPr>
              <a:t>筑波大学公式</a:t>
            </a:r>
            <a:r>
              <a:rPr lang="en-US" altLang="ja-JP" sz="2400" dirty="0" smtClean="0">
                <a:solidFill>
                  <a:schemeClr val="tx1"/>
                </a:solidFill>
              </a:rPr>
              <a:t>HP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）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↓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約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3000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人が参加意欲！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 smtClean="0"/>
              <a:t>アンケート調査</a:t>
            </a:r>
            <a:endParaRPr lang="en-US" altLang="ja-JP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35</a:t>
            </a:fld>
            <a:endParaRPr lang="en-US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4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445527981"/>
              </p:ext>
            </p:extLst>
          </p:nvPr>
        </p:nvGraphicFramePr>
        <p:xfrm>
          <a:off x="755576" y="1124746"/>
          <a:ext cx="7848872" cy="484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59632" y="5368098"/>
            <a:ext cx="69127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食べる</a:t>
            </a:r>
            <a:r>
              <a:rPr kumimoji="1" lang="en-US" altLang="ja-JP" sz="3200" dirty="0" smtClean="0"/>
              <a:t>+</a:t>
            </a:r>
            <a:r>
              <a:rPr kumimoji="1" lang="ja-JP" altLang="en-US" sz="3200" dirty="0" smtClean="0"/>
              <a:t>果実を買う</a:t>
            </a:r>
            <a:r>
              <a:rPr kumimoji="1" lang="en-US" altLang="ja-JP" sz="3200" dirty="0" smtClean="0"/>
              <a:t>=</a:t>
            </a:r>
            <a:r>
              <a:rPr kumimoji="1" lang="en-US" altLang="ja-JP" sz="5400" dirty="0" smtClean="0">
                <a:solidFill>
                  <a:srgbClr val="F68D36"/>
                </a:solidFill>
              </a:rPr>
              <a:t>48</a:t>
            </a:r>
            <a:r>
              <a:rPr kumimoji="1" lang="ja-JP" altLang="en-US" sz="5400" dirty="0" smtClean="0">
                <a:solidFill>
                  <a:srgbClr val="F68D36"/>
                </a:solidFill>
              </a:rPr>
              <a:t>％</a:t>
            </a:r>
            <a:endParaRPr kumimoji="1" lang="en-US" altLang="ja-JP" sz="5400" dirty="0" smtClean="0">
              <a:solidFill>
                <a:srgbClr val="F68D36"/>
              </a:solidFill>
            </a:endParaRPr>
          </a:p>
          <a:p>
            <a:r>
              <a:rPr lang="ja-JP" altLang="en-US" sz="3200" dirty="0">
                <a:solidFill>
                  <a:srgbClr val="FF0000"/>
                </a:solidFill>
              </a:rPr>
              <a:t>食べられること</a:t>
            </a:r>
            <a:r>
              <a:rPr lang="ja-JP" altLang="en-US" sz="3200" dirty="0" smtClean="0">
                <a:solidFill>
                  <a:srgbClr val="FF0000"/>
                </a:solidFill>
              </a:rPr>
              <a:t>に興味を持っている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/>
              <a:t>Ⅱ-</a:t>
            </a:r>
            <a:r>
              <a:rPr lang="ja-JP" altLang="en-US" sz="3000" dirty="0" smtClean="0"/>
              <a:t>アンケート調査</a:t>
            </a:r>
            <a:endParaRPr lang="en-US" altLang="ja-JP" sz="3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549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管理面  </a:t>
            </a:r>
            <a:r>
              <a:rPr kumimoji="1" lang="en-US" altLang="ja-JP" sz="2800" dirty="0" smtClean="0"/>
              <a:t>-</a:t>
            </a:r>
            <a:r>
              <a:rPr lang="ja-JP" altLang="en-US" sz="2800" dirty="0" smtClean="0"/>
              <a:t>  </a:t>
            </a:r>
            <a:r>
              <a:rPr lang="en-US" altLang="ja-JP" sz="2800" dirty="0" smtClean="0"/>
              <a:t>“</a:t>
            </a:r>
            <a:r>
              <a:rPr lang="ja-JP" altLang="en-US" sz="2800" dirty="0" smtClean="0"/>
              <a:t>はい</a:t>
            </a:r>
            <a:r>
              <a:rPr lang="en-US" altLang="ja-JP" sz="2800" dirty="0" smtClean="0"/>
              <a:t>”</a:t>
            </a:r>
            <a:r>
              <a:rPr lang="ja-JP" altLang="en-US" sz="2800" dirty="0" smtClean="0"/>
              <a:t>の内訳</a:t>
            </a:r>
            <a:endParaRPr lang="en-US" altLang="ja-JP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36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5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図表 5"/>
          <p:cNvGraphicFramePr/>
          <p:nvPr>
            <p:extLst/>
          </p:nvPr>
        </p:nvGraphicFramePr>
        <p:xfrm>
          <a:off x="471488" y="894687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図表 7"/>
          <p:cNvGraphicFramePr/>
          <p:nvPr>
            <p:extLst/>
          </p:nvPr>
        </p:nvGraphicFramePr>
        <p:xfrm>
          <a:off x="471488" y="894568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調査</a:t>
            </a:r>
            <a:r>
              <a:rPr lang="en-US" altLang="ja-JP" sz="3000" dirty="0" smtClean="0"/>
              <a:t>Ⅱ-</a:t>
            </a:r>
            <a:r>
              <a:rPr lang="ja-JP" altLang="en-US" sz="3000" dirty="0" smtClean="0"/>
              <a:t>提案にむけて</a:t>
            </a:r>
            <a:endParaRPr lang="ja-JP" altLang="en-US" sz="3000" dirty="0"/>
          </a:p>
        </p:txBody>
      </p:sp>
      <p:graphicFrame>
        <p:nvGraphicFramePr>
          <p:cNvPr id="7" name="図表 6"/>
          <p:cNvGraphicFramePr/>
          <p:nvPr>
            <p:extLst/>
          </p:nvPr>
        </p:nvGraphicFramePr>
        <p:xfrm>
          <a:off x="471488" y="890591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37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72926" y="892789"/>
            <a:ext cx="7953402" cy="5715000"/>
            <a:chOff x="472926" y="892789"/>
            <a:chExt cx="7953402" cy="5715000"/>
          </a:xfrm>
        </p:grpSpPr>
        <p:graphicFrame>
          <p:nvGraphicFramePr>
            <p:cNvPr id="9" name="図表 8"/>
            <p:cNvGraphicFramePr/>
            <p:nvPr>
              <p:extLst>
                <p:ext uri="{D42A27DB-BD31-4B8C-83A1-F6EECF244321}">
                  <p14:modId xmlns:p14="http://schemas.microsoft.com/office/powerpoint/2010/main" val="2935456618"/>
                </p:ext>
              </p:extLst>
            </p:nvPr>
          </p:nvGraphicFramePr>
          <p:xfrm>
            <a:off x="472926" y="892789"/>
            <a:ext cx="7953402" cy="5715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2619375" y="5105400"/>
              <a:ext cx="2019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dirty="0" smtClean="0">
                  <a:solidFill>
                    <a:schemeClr val="accent5"/>
                  </a:solidFill>
                </a:rPr>
                <a:t>カジュアルライフ</a:t>
              </a:r>
              <a:endParaRPr kumimoji="1" lang="ja-JP" altLang="en-US" sz="1600" dirty="0">
                <a:solidFill>
                  <a:schemeClr val="accent5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70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4"/>
    </mc:Choice>
    <mc:Fallback xmlns="">
      <p:transition spd="slow" advTm="47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7389" y="1300735"/>
            <a:ext cx="8057500" cy="800101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アンケートでも好印象だった！</a:t>
            </a:r>
            <a:endParaRPr kumimoji="1" lang="en-US" altLang="ja-JP" sz="2800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提案</a:t>
            </a:r>
            <a:endParaRPr lang="ja-JP" alt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38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3472539" y="4542796"/>
            <a:ext cx="4757061" cy="1753229"/>
          </a:xfrm>
          <a:prstGeom prst="rect">
            <a:avLst/>
          </a:prstGeom>
          <a:ln w="28575">
            <a:solidFill>
              <a:srgbClr val="A0202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必要なこと</a:t>
            </a:r>
            <a:endParaRPr lang="en-US" altLang="ja-JP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	</a:t>
            </a:r>
            <a:r>
              <a:rPr lang="ja-JP" altLang="en-US" sz="2400" dirty="0" smtClean="0">
                <a:solidFill>
                  <a:schemeClr val="tx1"/>
                </a:solidFill>
              </a:rPr>
              <a:t>管理の方法</a:t>
            </a:r>
            <a:r>
              <a:rPr lang="en-US" altLang="ja-JP" sz="2400" dirty="0">
                <a:solidFill>
                  <a:schemeClr val="tx1"/>
                </a:solidFill>
              </a:rPr>
              <a:t>	</a:t>
            </a:r>
            <a:r>
              <a:rPr lang="ja-JP" altLang="en-US" sz="2400" dirty="0" smtClean="0">
                <a:solidFill>
                  <a:schemeClr val="tx1"/>
                </a:solidFill>
              </a:rPr>
              <a:t>樹種の選定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dirty="0">
                <a:solidFill>
                  <a:schemeClr val="tx1"/>
                </a:solidFill>
              </a:rPr>
              <a:t>	</a:t>
            </a:r>
            <a:r>
              <a:rPr lang="ja-JP" altLang="en-US" sz="2400" dirty="0" smtClean="0">
                <a:solidFill>
                  <a:schemeClr val="tx1"/>
                </a:solidFill>
              </a:rPr>
              <a:t>場所の決定</a:t>
            </a:r>
            <a:r>
              <a:rPr lang="en-US" altLang="ja-JP" sz="2400" dirty="0">
                <a:solidFill>
                  <a:schemeClr val="tx1"/>
                </a:solidFill>
              </a:rPr>
              <a:t>	</a:t>
            </a:r>
            <a:r>
              <a:rPr lang="ja-JP" altLang="en-US" sz="2400" dirty="0" smtClean="0">
                <a:solidFill>
                  <a:schemeClr val="tx1"/>
                </a:solidFill>
              </a:rPr>
              <a:t>空間の設計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7020" y="2809182"/>
            <a:ext cx="8905675" cy="1152163"/>
            <a:chOff x="67020" y="2809182"/>
            <a:chExt cx="8905675" cy="1152163"/>
          </a:xfrm>
        </p:grpSpPr>
        <p:sp>
          <p:nvSpPr>
            <p:cNvPr id="11" name="対角する 2 つの角を切り取った四角形 10"/>
            <p:cNvSpPr/>
            <p:nvPr/>
          </p:nvSpPr>
          <p:spPr>
            <a:xfrm>
              <a:off x="67020" y="2859422"/>
              <a:ext cx="8905675" cy="1101923"/>
            </a:xfrm>
            <a:prstGeom prst="snip2DiagRect">
              <a:avLst/>
            </a:prstGeom>
            <a:solidFill>
              <a:schemeClr val="accent5"/>
            </a:solidFill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/>
              <a:r>
                <a:rPr kumimoji="1" lang="ja-JP" altLang="en-US" sz="54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</a:rPr>
                <a:t>大学に「果樹の道」を作ろう！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672862" y="2809182"/>
              <a:ext cx="2713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chemeClr val="bg1"/>
                  </a:solidFill>
                </a:rPr>
                <a:t>カジュアル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ストリート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2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40257717"/>
              </p:ext>
            </p:extLst>
          </p:nvPr>
        </p:nvGraphicFramePr>
        <p:xfrm>
          <a:off x="471488" y="871538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3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19375" y="5105400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600" dirty="0" smtClean="0">
                <a:solidFill>
                  <a:schemeClr val="accent5"/>
                </a:solidFill>
              </a:rPr>
              <a:t>カジュアルライフ</a:t>
            </a:r>
            <a:endParaRPr kumimoji="1" lang="ja-JP" altLang="en-US" sz="1600" dirty="0">
              <a:solidFill>
                <a:schemeClr val="accent5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道</a:t>
            </a:r>
            <a:r>
              <a:rPr lang="ja-JP" altLang="en-US" sz="3000" dirty="0" err="1" smtClean="0"/>
              <a:t>すじ</a:t>
            </a:r>
            <a:endParaRPr lang="ja-JP" alt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2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4"/>
    </mc:Choice>
    <mc:Fallback xmlns="">
      <p:transition spd="slow" advTm="47034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94062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08238" y="1157056"/>
            <a:ext cx="5975768" cy="567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rPr>
              <a:t>Q.</a:t>
            </a: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rPr>
              <a:t>誰が管理する？</a:t>
            </a:r>
            <a:endParaRPr lang="en-US" altLang="ja-JP" sz="3600" dirty="0">
              <a:solidFill>
                <a:schemeClr val="tx1"/>
              </a:solidFill>
              <a:latin typeface="+mj-ea"/>
              <a:ea typeface="+mj-ea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4497" y="1728328"/>
            <a:ext cx="4902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+mj-ea"/>
                <a:cs typeface="メイリオ" pitchFamily="50" charset="-128"/>
              </a:rPr>
              <a:t>A. </a:t>
            </a:r>
            <a:r>
              <a:rPr lang="ja-JP" altLang="en-US" sz="2800" dirty="0">
                <a:latin typeface="+mj-ea"/>
                <a:cs typeface="メイリオ" pitchFamily="50" charset="-128"/>
              </a:rPr>
              <a:t>学生の手を借りる</a:t>
            </a:r>
            <a:endParaRPr lang="en-US" altLang="ja-JP" sz="2800" dirty="0">
              <a:latin typeface="+mj-ea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8238" y="3166964"/>
            <a:ext cx="767549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+mj-ea"/>
                <a:cs typeface="メイリオ" pitchFamily="50" charset="-128"/>
              </a:rPr>
              <a:t>２割の</a:t>
            </a:r>
            <a:r>
              <a:rPr lang="ja-JP" altLang="en-US" sz="3200" dirty="0" smtClean="0">
                <a:latin typeface="+mj-ea"/>
                <a:cs typeface="メイリオ" pitchFamily="50" charset="-128"/>
              </a:rPr>
              <a:t>学生</a:t>
            </a:r>
            <a:r>
              <a:rPr lang="en-US" altLang="ja-JP" sz="3200" dirty="0" smtClean="0">
                <a:latin typeface="+mj-ea"/>
                <a:cs typeface="メイリオ" pitchFamily="50" charset="-128"/>
              </a:rPr>
              <a:t>	</a:t>
            </a:r>
            <a:r>
              <a:rPr lang="ja-JP" altLang="en-US" sz="3600" dirty="0" smtClean="0">
                <a:latin typeface="+mj-ea"/>
                <a:cs typeface="メイリオ" pitchFamily="50" charset="-128"/>
              </a:rPr>
              <a:t>「</a:t>
            </a:r>
            <a:r>
              <a:rPr lang="ja-JP" altLang="en-US" sz="3600" dirty="0">
                <a:latin typeface="+mj-ea"/>
                <a:cs typeface="メイリオ" pitchFamily="50" charset="-128"/>
              </a:rPr>
              <a:t>管理に参加してもよい」</a:t>
            </a:r>
            <a:endParaRPr lang="ja-JP" altLang="en-US" sz="3600" dirty="0"/>
          </a:p>
          <a:p>
            <a:r>
              <a:rPr lang="en-US" altLang="ja-JP" sz="3200" dirty="0" smtClean="0">
                <a:latin typeface="+mj-ea"/>
                <a:cs typeface="メイリオ" pitchFamily="50" charset="-128"/>
              </a:rPr>
              <a:t>ECO</a:t>
            </a:r>
            <a:r>
              <a:rPr lang="ja-JP" altLang="en-US" sz="3200" dirty="0" smtClean="0">
                <a:latin typeface="+mj-ea"/>
                <a:cs typeface="メイリオ" pitchFamily="50" charset="-128"/>
              </a:rPr>
              <a:t>レンジャー</a:t>
            </a:r>
            <a:r>
              <a:rPr lang="en-US" altLang="ja-JP" sz="3200" dirty="0" smtClean="0">
                <a:latin typeface="+mj-ea"/>
                <a:cs typeface="メイリオ" pitchFamily="50" charset="-128"/>
              </a:rPr>
              <a:t>	</a:t>
            </a:r>
            <a:r>
              <a:rPr lang="ja-JP" altLang="en-US" sz="3600" dirty="0" smtClean="0">
                <a:latin typeface="+mj-ea"/>
                <a:cs typeface="メイリオ" pitchFamily="50" charset="-128"/>
              </a:rPr>
              <a:t>「管理してもよい」 </a:t>
            </a:r>
            <a:endParaRPr lang="en-US" altLang="ja-JP" sz="4000" dirty="0" smtClean="0">
              <a:latin typeface="+mj-ea"/>
              <a:cs typeface="メイリオ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347627" y="242131"/>
            <a:ext cx="3988054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0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170483" y="5003623"/>
            <a:ext cx="8678226" cy="1396127"/>
          </a:xfrm>
          <a:prstGeom prst="wedgeRoundRectCallout">
            <a:avLst>
              <a:gd name="adj1" fmla="val -34109"/>
              <a:gd name="adj2" fmla="val -95364"/>
              <a:gd name="adj3" fmla="val 16667"/>
            </a:avLst>
          </a:prstGeom>
          <a:solidFill>
            <a:srgbClr val="92D050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altLang="ja-JP" sz="2800" dirty="0">
                <a:latin typeface="+mj-ea"/>
                <a:cs typeface="メイリオ" pitchFamily="50" charset="-128"/>
              </a:rPr>
              <a:t>ECO</a:t>
            </a:r>
            <a:r>
              <a:rPr lang="ja-JP" altLang="en-US" sz="2800" dirty="0" smtClean="0">
                <a:latin typeface="+mj-ea"/>
                <a:cs typeface="メイリオ" pitchFamily="50" charset="-128"/>
              </a:rPr>
              <a:t>レンジャー</a:t>
            </a:r>
            <a:endParaRPr lang="en-US" altLang="ja-JP" sz="2800" dirty="0" smtClean="0">
              <a:latin typeface="+mj-ea"/>
              <a:cs typeface="メイリオ" pitchFamily="50" charset="-128"/>
            </a:endParaRPr>
          </a:p>
          <a:p>
            <a:r>
              <a:rPr kumimoji="1" lang="en-US" altLang="ja-JP" sz="2400" dirty="0" smtClean="0">
                <a:ln w="0">
                  <a:noFill/>
                </a:ln>
                <a:effectLst/>
              </a:rPr>
              <a:t>…</a:t>
            </a:r>
            <a:r>
              <a:rPr kumimoji="1" lang="ja-JP" altLang="en-US" sz="2400" dirty="0" smtClean="0">
                <a:ln w="0">
                  <a:noFill/>
                </a:ln>
                <a:effectLst/>
              </a:rPr>
              <a:t>環境問題に関心をもつ学生の集まる筑波大学のサークル。</a:t>
            </a:r>
            <a:endParaRPr kumimoji="1" lang="en-US" altLang="ja-JP" sz="2400" dirty="0" smtClean="0">
              <a:ln w="0">
                <a:noFill/>
              </a:ln>
              <a:effectLst/>
            </a:endParaRPr>
          </a:p>
          <a:p>
            <a:r>
              <a:rPr kumimoji="1" lang="ja-JP" altLang="en-US" sz="2400" dirty="0" smtClean="0">
                <a:ln w="0">
                  <a:noFill/>
                </a:ln>
                <a:effectLst/>
              </a:rPr>
              <a:t>エコステーション運営など身近な環境活動やボランティアを行う。</a:t>
            </a:r>
            <a:endParaRPr kumimoji="1" lang="en-US" altLang="ja-JP" sz="2400" dirty="0" smtClean="0">
              <a:ln w="0">
                <a:noFill/>
              </a:ln>
              <a:effectLst/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3001132" y="2077777"/>
            <a:ext cx="4483152" cy="983873"/>
          </a:xfrm>
          <a:prstGeom prst="cloudCallout">
            <a:avLst>
              <a:gd name="adj1" fmla="val -59835"/>
              <a:gd name="adj2" fmla="val 7866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kumimoji="1" lang="en-US" altLang="ja-JP" sz="3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2</a:t>
            </a:r>
            <a:r>
              <a:rPr kumimoji="1" lang="ja-JP" altLang="en-US" sz="3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割</a:t>
            </a:r>
            <a:r>
              <a:rPr kumimoji="1" lang="en-US" altLang="ja-JP" sz="3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=</a:t>
            </a:r>
            <a:r>
              <a:rPr kumimoji="1" lang="ja-JP" altLang="en-US" sz="3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約</a:t>
            </a:r>
            <a:r>
              <a:rPr kumimoji="1" lang="en-US" altLang="ja-JP" sz="3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3</a:t>
            </a:r>
            <a:r>
              <a:rPr kumimoji="1" lang="ja-JP" altLang="en-US" sz="36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千人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8183737" y="6261315"/>
            <a:ext cx="914400" cy="612648"/>
          </a:xfrm>
          <a:prstGeom prst="wedgeRoundRectCallout">
            <a:avLst/>
          </a:prstGeom>
          <a:noFill/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72835" y="242131"/>
            <a:ext cx="870441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提案</a:t>
            </a:r>
            <a:r>
              <a:rPr lang="en-US" altLang="ja-JP" sz="3000" dirty="0" smtClean="0"/>
              <a:t>-</a:t>
            </a:r>
            <a:r>
              <a:rPr lang="ja-JP" altLang="en-US" sz="3000" dirty="0" smtClean="0"/>
              <a:t>運営</a:t>
            </a:r>
            <a:r>
              <a:rPr lang="ja-JP" altLang="en-US" sz="3000" dirty="0"/>
              <a:t>方法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39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4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72"/>
    </mc:Choice>
    <mc:Fallback xmlns="">
      <p:transition spd="slow" advTm="54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20486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486" y="5486170"/>
            <a:ext cx="7596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※</a:t>
            </a:r>
            <a:r>
              <a:rPr kumimoji="1" lang="ja-JP" altLang="en-US" sz="2000" dirty="0" smtClean="0"/>
              <a:t>受粉樹とは・・・同一品種では受粉できないものを受粉させるために</a:t>
            </a:r>
            <a:endParaRPr kumimoji="1" lang="en-US" altLang="ja-JP" sz="2000" dirty="0" smtClean="0"/>
          </a:p>
          <a:p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　　　　　　　　　　近くに植える別品種の樹のこと。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" y="1128585"/>
            <a:ext cx="8299174" cy="4357585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提案</a:t>
            </a:r>
            <a:r>
              <a:rPr lang="en-US" altLang="ja-JP" sz="3000" dirty="0" smtClean="0"/>
              <a:t>-</a:t>
            </a:r>
            <a:r>
              <a:rPr lang="ja-JP" altLang="en-US" sz="3000" dirty="0"/>
              <a:t>樹種の選定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40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8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/>
          </p:nvPr>
        </p:nvGraphicFramePr>
        <p:xfrm>
          <a:off x="241298" y="1363857"/>
          <a:ext cx="8512176" cy="5067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4065"/>
                <a:gridCol w="2608612"/>
                <a:gridCol w="2508250"/>
                <a:gridCol w="2381249"/>
              </a:tblGrid>
              <a:tr h="66489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フェイジョア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夏みかん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 smtClean="0"/>
                        <a:t>ジューンベリー</a:t>
                      </a:r>
                      <a:endParaRPr kumimoji="1" lang="ja-JP" altLang="en-US" sz="2600" dirty="0"/>
                    </a:p>
                  </a:txBody>
                  <a:tcPr anchor="ctr"/>
                </a:tc>
              </a:tr>
              <a:tr h="21477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果実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2544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花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図形グループ 2"/>
          <p:cNvGrpSpPr/>
          <p:nvPr/>
        </p:nvGrpSpPr>
        <p:grpSpPr>
          <a:xfrm>
            <a:off x="1416427" y="2204542"/>
            <a:ext cx="7207251" cy="4152997"/>
            <a:chOff x="1635125" y="2514502"/>
            <a:chExt cx="7207251" cy="415299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125" y="2514502"/>
              <a:ext cx="2365375" cy="1771748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833" y="4714525"/>
              <a:ext cx="2337667" cy="1952974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874" y="2514502"/>
              <a:ext cx="2308225" cy="1767307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724" y="4714525"/>
              <a:ext cx="2365375" cy="1952974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100" y="2514502"/>
              <a:ext cx="2200276" cy="1767307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100" y="4714525"/>
              <a:ext cx="2200276" cy="1952974"/>
            </a:xfrm>
            <a:prstGeom prst="rect">
              <a:avLst/>
            </a:prstGeom>
          </p:spPr>
        </p:pic>
      </p:grpSp>
      <p:sp>
        <p:nvSpPr>
          <p:cNvPr id="17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提案</a:t>
            </a:r>
            <a:r>
              <a:rPr lang="en-US" altLang="ja-JP" sz="3000" dirty="0" smtClean="0"/>
              <a:t>-</a:t>
            </a:r>
            <a:r>
              <a:rPr lang="ja-JP" altLang="en-US" sz="3000" dirty="0"/>
              <a:t>樹種の選定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/>
              <a:t>41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2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357489" y="3754687"/>
            <a:ext cx="1827318" cy="677099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915236" y="911955"/>
            <a:ext cx="1846015" cy="677099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13114" y="998871"/>
            <a:ext cx="20590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2000" b="0" cap="none" spc="0" dirty="0" smtClean="0">
                <a:ln w="0"/>
                <a:solidFill>
                  <a:schemeClr val="tx1"/>
                </a:solidFill>
              </a:rPr>
              <a:t>天の川の</a:t>
            </a:r>
            <a:r>
              <a:rPr kumimoji="1" lang="ja-JP" altLang="en-US" sz="2800" b="0" cap="none" spc="0" dirty="0" smtClean="0">
                <a:ln w="0"/>
                <a:solidFill>
                  <a:schemeClr val="tx1"/>
                </a:solidFill>
              </a:rPr>
              <a:t>梅</a:t>
            </a:r>
            <a:endParaRPr lang="ja-JP" alt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5885" y="3851910"/>
            <a:ext cx="182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大学会館の</a:t>
            </a:r>
            <a:r>
              <a:rPr kumimoji="1" lang="ja-JP" altLang="en-US" sz="2800" dirty="0" smtClean="0">
                <a:latin typeface="+mn-ea"/>
              </a:rPr>
              <a:t>桜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27294" y="1743955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既存の植物を利用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3100813" y="222152"/>
            <a:ext cx="5099934" cy="5950452"/>
            <a:chOff x="2494417" y="222152"/>
            <a:chExt cx="5099934" cy="6354062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031" y="222152"/>
              <a:ext cx="2829320" cy="6354062"/>
            </a:xfrm>
            <a:prstGeom prst="rect">
              <a:avLst/>
            </a:prstGeom>
          </p:spPr>
        </p:pic>
        <p:grpSp>
          <p:nvGrpSpPr>
            <p:cNvPr id="27" name="グループ化 26"/>
            <p:cNvGrpSpPr/>
            <p:nvPr/>
          </p:nvGrpSpPr>
          <p:grpSpPr>
            <a:xfrm>
              <a:off x="2494417" y="248922"/>
              <a:ext cx="2629340" cy="5907885"/>
              <a:chOff x="2494417" y="248922"/>
              <a:chExt cx="2629340" cy="5907885"/>
            </a:xfrm>
          </p:grpSpPr>
          <p:sp>
            <p:nvSpPr>
              <p:cNvPr id="16" name="正方形/長方形 15"/>
              <p:cNvSpPr/>
              <p:nvPr/>
            </p:nvSpPr>
            <p:spPr>
              <a:xfrm rot="818803">
                <a:off x="3537380" y="1123315"/>
                <a:ext cx="274998" cy="444484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none" lIns="91440" tIns="45720" rIns="91440" bIns="45720" rtlCol="0" anchor="ctr">
                <a:prstTxWarp prst="textArchUp">
                  <a:avLst/>
                </a:prstTxWarp>
                <a:spAutoFit/>
              </a:bodyPr>
              <a:lstStyle/>
              <a:p>
                <a:pPr algn="ctr"/>
                <a:endParaRPr kumimoji="1" lang="ja-JP" altLang="en-US" sz="5400" dirty="0" smtClean="0">
                  <a:ln w="18415" cmpd="sng">
                    <a:solidFill>
                      <a:srgbClr val="F5C20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9563">
                <a:off x="3368241" y="1480839"/>
                <a:ext cx="1573367" cy="1078237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9563">
                <a:off x="3078465" y="2574114"/>
                <a:ext cx="1706059" cy="1061715"/>
              </a:xfrm>
              <a:prstGeom prst="rect">
                <a:avLst/>
              </a:prstGeom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9563">
                <a:off x="2494417" y="4970644"/>
                <a:ext cx="1573366" cy="1186163"/>
              </a:xfrm>
              <a:prstGeom prst="rect">
                <a:avLst/>
              </a:prstGeom>
            </p:spPr>
          </p:pic>
          <p:grpSp>
            <p:nvGrpSpPr>
              <p:cNvPr id="17" name="グループ化 16"/>
              <p:cNvGrpSpPr/>
              <p:nvPr/>
            </p:nvGrpSpPr>
            <p:grpSpPr>
              <a:xfrm>
                <a:off x="3550392" y="248922"/>
                <a:ext cx="1573365" cy="1129784"/>
                <a:chOff x="3550392" y="248922"/>
                <a:chExt cx="1573365" cy="1129784"/>
              </a:xfrm>
            </p:grpSpPr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9563">
                  <a:off x="3550392" y="248922"/>
                  <a:ext cx="1573365" cy="1129784"/>
                </a:xfrm>
                <a:prstGeom prst="rect">
                  <a:avLst/>
                </a:prstGeom>
              </p:spPr>
            </p:pic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3970961" y="489382"/>
                  <a:ext cx="42840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 smtClean="0"/>
                    <a:t>梅</a:t>
                  </a:r>
                  <a:endParaRPr kumimoji="1" lang="ja-JP" altLang="en-US" sz="2400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3953750" y="559189"/>
                  <a:ext cx="417102" cy="3943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b="1" dirty="0" smtClean="0"/>
                    <a:t>梅</a:t>
                  </a:r>
                  <a:endParaRPr kumimoji="1" lang="ja-JP" altLang="en-US" b="1" dirty="0"/>
                </a:p>
              </p:txBody>
            </p:sp>
          </p:grpSp>
          <p:grpSp>
            <p:nvGrpSpPr>
              <p:cNvPr id="22" name="グループ化 21"/>
              <p:cNvGrpSpPr/>
              <p:nvPr/>
            </p:nvGrpSpPr>
            <p:grpSpPr>
              <a:xfrm>
                <a:off x="2774631" y="3802165"/>
                <a:ext cx="1573367" cy="1111594"/>
                <a:chOff x="2774631" y="3802165"/>
                <a:chExt cx="1573367" cy="1111594"/>
              </a:xfrm>
            </p:grpSpPr>
            <p:pic>
              <p:nvPicPr>
                <p:cNvPr id="11" name="図 10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9563">
                  <a:off x="2774631" y="3802165"/>
                  <a:ext cx="1573367" cy="1111594"/>
                </a:xfrm>
                <a:prstGeom prst="rect">
                  <a:avLst/>
                </a:prstGeom>
              </p:spPr>
            </p:pic>
            <p:sp>
              <p:nvSpPr>
                <p:cNvPr id="18" name="正方形/長方形 17"/>
                <p:cNvSpPr/>
                <p:nvPr/>
              </p:nvSpPr>
              <p:spPr>
                <a:xfrm>
                  <a:off x="3179159" y="4067818"/>
                  <a:ext cx="458894" cy="42012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ctr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endParaRPr kumimoji="1" lang="ja-JP" altLang="en-US" sz="5400" dirty="0" smtClean="0">
                    <a:ln w="18415" cmpd="sng">
                      <a:solidFill>
                        <a:srgbClr val="F5C20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3202637" y="4040019"/>
                  <a:ext cx="417102" cy="3943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b="1" dirty="0" smtClean="0"/>
                    <a:t>桜</a:t>
                  </a:r>
                  <a:endParaRPr kumimoji="1" lang="ja-JP" altLang="en-US" b="1" dirty="0"/>
                </a:p>
              </p:txBody>
            </p:sp>
          </p:grpSp>
        </p:grpSp>
        <p:grpSp>
          <p:nvGrpSpPr>
            <p:cNvPr id="32" name="グループ化 31"/>
            <p:cNvGrpSpPr/>
            <p:nvPr/>
          </p:nvGrpSpPr>
          <p:grpSpPr>
            <a:xfrm>
              <a:off x="4399366" y="829731"/>
              <a:ext cx="2002884" cy="4499877"/>
              <a:chOff x="4399366" y="829731"/>
              <a:chExt cx="2002884" cy="4499877"/>
            </a:xfrm>
          </p:grpSpPr>
          <p:cxnSp>
            <p:nvCxnSpPr>
              <p:cNvPr id="24" name="直線矢印コネクタ 23"/>
              <p:cNvCxnSpPr/>
              <p:nvPr/>
            </p:nvCxnSpPr>
            <p:spPr>
              <a:xfrm flipV="1">
                <a:off x="4399366" y="4969523"/>
                <a:ext cx="1285817" cy="360085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/>
              <p:nvPr/>
            </p:nvCxnSpPr>
            <p:spPr>
              <a:xfrm flipV="1">
                <a:off x="4399366" y="4237206"/>
                <a:ext cx="1517528" cy="85764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>
                <a:off x="4722832" y="3226546"/>
                <a:ext cx="1310220" cy="503117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直線矢印コネクタ 29"/>
              <p:cNvCxnSpPr/>
              <p:nvPr/>
            </p:nvCxnSpPr>
            <p:spPr>
              <a:xfrm>
                <a:off x="4765031" y="2352044"/>
                <a:ext cx="1421783" cy="1060775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/>
              <p:cNvCxnSpPr>
                <a:stCxn id="8" idx="3"/>
              </p:cNvCxnSpPr>
              <p:nvPr/>
            </p:nvCxnSpPr>
            <p:spPr>
              <a:xfrm>
                <a:off x="5123596" y="829731"/>
                <a:ext cx="1278654" cy="2231521"/>
              </a:xfrm>
              <a:prstGeom prst="straightConnector1">
                <a:avLst/>
              </a:prstGeom>
              <a:ln>
                <a:headEnd w="med" len="med"/>
                <a:tailEnd type="triangle" w="lg" len="lg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提案</a:t>
            </a:r>
            <a:r>
              <a:rPr lang="en-US" altLang="ja-JP" sz="3000" dirty="0" smtClean="0"/>
              <a:t>-</a:t>
            </a:r>
            <a:r>
              <a:rPr lang="ja-JP" altLang="en-US" sz="3000" dirty="0"/>
              <a:t>場所の検討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42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">
            <a:off x="7689641" y="5098813"/>
            <a:ext cx="812203" cy="812203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116092" y="5706595"/>
            <a:ext cx="5858042" cy="1080319"/>
            <a:chOff x="1677585" y="2779686"/>
            <a:chExt cx="5684547" cy="1181659"/>
          </a:xfrm>
        </p:grpSpPr>
        <p:sp>
          <p:nvSpPr>
            <p:cNvPr id="40" name="対角する 2 つの角を切り取った四角形 39"/>
            <p:cNvSpPr/>
            <p:nvPr/>
          </p:nvSpPr>
          <p:spPr>
            <a:xfrm>
              <a:off x="1677585" y="2859422"/>
              <a:ext cx="5684547" cy="1101923"/>
            </a:xfrm>
            <a:prstGeom prst="snip2DiagRect">
              <a:avLst/>
            </a:prstGeom>
            <a:solidFill>
              <a:schemeClr val="accent5"/>
            </a:solidFill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/>
              <a:r>
                <a:rPr kumimoji="1" lang="ja-JP" altLang="en-US" sz="54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</a:rPr>
                <a:t>果樹あるストリート</a:t>
              </a: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073394" y="2779686"/>
              <a:ext cx="2325709" cy="403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 smtClean="0">
                  <a:solidFill>
                    <a:schemeClr val="bg1"/>
                  </a:solidFill>
                </a:rPr>
                <a:t>カジュアル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6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000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rgbClr val="E46C0A"/>
                </a:solidFill>
              </a:rPr>
              <a:t>体</a:t>
            </a:r>
            <a:r>
              <a:rPr lang="ja-JP" altLang="en-US" dirty="0" smtClean="0">
                <a:ln>
                  <a:solidFill>
                    <a:schemeClr val="tx1"/>
                  </a:solidFill>
                </a:ln>
                <a:solidFill>
                  <a:srgbClr val="E46C0A"/>
                </a:solidFill>
              </a:rPr>
              <a:t>芸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rgbClr val="E46C0A"/>
                </a:solidFill>
              </a:rPr>
              <a:t>エリア</a:t>
            </a:r>
            <a:r>
              <a:rPr lang="ja-JP" altLang="en-US" dirty="0" smtClean="0"/>
              <a:t>に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フェイジョア</a:t>
            </a:r>
            <a:r>
              <a:rPr kumimoji="1" lang="ja-JP" altLang="en-US" dirty="0" smtClean="0"/>
              <a:t>を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ja-JP" sz="2800" dirty="0"/>
              <a:t>　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8484"/>
            <a:ext cx="2905125" cy="21788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850885"/>
            <a:ext cx="1989582" cy="1490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テキスト ボックス 7"/>
          <p:cNvSpPr txBox="1"/>
          <p:nvPr/>
        </p:nvSpPr>
        <p:spPr>
          <a:xfrm>
            <a:off x="1336683" y="4768773"/>
            <a:ext cx="6383546" cy="2000548"/>
          </a:xfrm>
          <a:prstGeom prst="rect">
            <a:avLst/>
          </a:prstGeom>
          <a:solidFill>
            <a:srgbClr val="E9D7E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ファイジョア：自由な刈り込みデザイン</a:t>
            </a:r>
            <a:endParaRPr kumimoji="1" lang="en-US" altLang="ja-JP" sz="2400" dirty="0" smtClean="0"/>
          </a:p>
          <a:p>
            <a:r>
              <a:rPr lang="ja-JP" altLang="ja-JP" sz="2400" dirty="0"/>
              <a:t>　</a:t>
            </a:r>
            <a:r>
              <a:rPr lang="ja-JP" altLang="en-US" sz="2400" dirty="0" smtClean="0"/>
              <a:t>　　　　　　　　</a:t>
            </a:r>
            <a:r>
              <a:rPr lang="en-US" altLang="ja-JP" sz="2400" dirty="0" smtClean="0"/>
              <a:t>×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体芸エリア：芸術家の卵の集い</a:t>
            </a:r>
            <a:endParaRPr kumimoji="1" lang="en-US" altLang="ja-JP" sz="2400" dirty="0" smtClean="0"/>
          </a:p>
          <a:p>
            <a:endParaRPr kumimoji="1" lang="en-US" altLang="ja-JP" sz="3200" dirty="0" smtClean="0"/>
          </a:p>
          <a:p>
            <a:endParaRPr kumimoji="1" lang="ja-JP" altLang="en-US" sz="20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30" y="2478484"/>
            <a:ext cx="2794000" cy="18626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正方形/長方形 17"/>
          <p:cNvSpPr/>
          <p:nvPr/>
        </p:nvSpPr>
        <p:spPr>
          <a:xfrm>
            <a:off x="613971" y="1409733"/>
            <a:ext cx="5134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GS創英角ｺﾞｼｯｸUB"/>
                <a:ea typeface="HGS創英角ｺﾞｼｯｸUB"/>
                <a:cs typeface="HGS創英角ｺﾞｼｯｸUB"/>
              </a:rPr>
              <a:t>果樹　芸術空間　</a:t>
            </a:r>
            <a:endParaRPr lang="ja-JP" altLang="en-US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GS創英角ｺﾞｼｯｸUB"/>
              <a:ea typeface="HGS創英角ｺﾞｼｯｸUB"/>
              <a:cs typeface="HGS創英角ｺﾞｼｯｸUB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823695" y="5839977"/>
            <a:ext cx="47981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「フェイジョアート」</a:t>
            </a:r>
            <a:endParaRPr lang="ja-JP" alt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855108" y="1476936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GS創英角ｺﾞｼｯｸUB"/>
                <a:ea typeface="HGS創英角ｺﾞｼｯｸUB"/>
                <a:cs typeface="HGS創英角ｺﾞｼｯｸUB"/>
              </a:rPr>
              <a:t>×</a:t>
            </a:r>
            <a:endParaRPr lang="ja-JP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43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6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5791200" cy="1108923"/>
          </a:xfrm>
        </p:spPr>
        <p:txBody>
          <a:bodyPr/>
          <a:lstStyle/>
          <a:p>
            <a:pPr algn="l"/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松美池</a:t>
            </a:r>
            <a:r>
              <a:rPr kumimoji="1" lang="ja-JP" altLang="en-US" dirty="0" smtClean="0"/>
              <a:t>に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rgbClr val="C0504D"/>
                </a:solidFill>
              </a:rPr>
              <a:t>夏みかん</a:t>
            </a:r>
            <a:r>
              <a:rPr kumimoji="1" lang="ja-JP" altLang="en-US" dirty="0" smtClean="0"/>
              <a:t>を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34475" y="1398588"/>
            <a:ext cx="41304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香り</a:t>
            </a:r>
            <a:r>
              <a:rPr lang="ja-JP" altLang="ja-JP" sz="4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　</a:t>
            </a:r>
            <a:r>
              <a:rPr lang="ja-JP" alt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走行空間</a:t>
            </a:r>
            <a:endParaRPr lang="ja-JP" altLang="en-US" sz="4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図 5" descr="まつみのコピー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06" y="2472686"/>
            <a:ext cx="2524125" cy="220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5" y="2472686"/>
            <a:ext cx="2628840" cy="220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1489178" y="4820502"/>
            <a:ext cx="5687999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夏みかん：「かおり風景百選」に選ばれる</a:t>
            </a:r>
            <a:endParaRPr kumimoji="1" lang="en-US" altLang="ja-JP" sz="2400" dirty="0" smtClean="0"/>
          </a:p>
          <a:p>
            <a:r>
              <a:rPr lang="ja-JP" altLang="ja-JP" sz="2400" dirty="0"/>
              <a:t>　</a:t>
            </a:r>
            <a:r>
              <a:rPr lang="ja-JP" altLang="en-US" sz="2400" dirty="0" smtClean="0"/>
              <a:t>　　　　　　　　</a:t>
            </a:r>
            <a:r>
              <a:rPr lang="en-US" altLang="ja-JP" sz="2400" dirty="0" smtClean="0"/>
              <a:t>×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松美池前：自転車で上り、下</a:t>
            </a:r>
            <a:r>
              <a:rPr lang="ja-JP" altLang="en-US" sz="2400" smtClean="0"/>
              <a:t>る坂</a:t>
            </a:r>
            <a:endParaRPr lang="en-US" altLang="ja-JP" sz="2400" dirty="0" smtClean="0"/>
          </a:p>
          <a:p>
            <a:pPr algn="ctr"/>
            <a:endParaRPr kumimoji="1" lang="en-US" altLang="ja-JP" sz="2400" dirty="0" smtClean="0"/>
          </a:p>
          <a:p>
            <a:r>
              <a:rPr lang="ja-JP" altLang="ja-JP" sz="2400" dirty="0"/>
              <a:t>　</a:t>
            </a:r>
            <a:r>
              <a:rPr lang="ja-JP" altLang="en-US" sz="2400" dirty="0" smtClean="0"/>
              <a:t>　　　　　　</a:t>
            </a:r>
            <a:endParaRPr kumimoji="1"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1975825" y="1378040"/>
            <a:ext cx="644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×</a:t>
            </a:r>
            <a:endParaRPr lang="ja-JP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4" y="3240032"/>
            <a:ext cx="1984375" cy="143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024167" y="5934670"/>
            <a:ext cx="42242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「まつみかん」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44</a:t>
            </a:fld>
            <a:endParaRPr lang="en-US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1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26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石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の広場</a:t>
            </a:r>
            <a:r>
              <a:rPr kumimoji="1" lang="ja-JP" altLang="en-US" dirty="0" smtClean="0"/>
              <a:t>に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</a:rPr>
              <a:t>ジューンベリー</a:t>
            </a:r>
            <a:r>
              <a:rPr kumimoji="1" lang="ja-JP" altLang="en-US" dirty="0" smtClean="0"/>
              <a:t>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44575" y="130492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リーダー</a:t>
            </a:r>
            <a:r>
              <a:rPr kumimoji="1" lang="ja-JP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の象徴　　筑波大の中心</a:t>
            </a:r>
            <a:endParaRPr kumimoji="1" lang="ja-JP" alt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14340" y="1118830"/>
            <a:ext cx="6062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×</a:t>
            </a:r>
            <a:endParaRPr lang="ja-JP" alt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5" y="2287509"/>
            <a:ext cx="1746250" cy="23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83" y="2287509"/>
            <a:ext cx="3009900" cy="202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827912" y="4697058"/>
            <a:ext cx="7605599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ジューンベリー：別名は</a:t>
            </a:r>
            <a:r>
              <a:rPr kumimoji="1" lang="ja-JP" altLang="en-US" sz="2400" dirty="0"/>
              <a:t>采配木（</a:t>
            </a:r>
            <a:r>
              <a:rPr kumimoji="1" lang="ja-JP" altLang="en-US" sz="2400" dirty="0" smtClean="0"/>
              <a:t>戦場で戦を指揮する道具）</a:t>
            </a:r>
            <a:endParaRPr kumimoji="1" lang="en-US" altLang="ja-JP" sz="2400" dirty="0" smtClean="0"/>
          </a:p>
          <a:p>
            <a:r>
              <a:rPr lang="ja-JP" altLang="ja-JP" sz="2400" dirty="0"/>
              <a:t>　</a:t>
            </a:r>
            <a:r>
              <a:rPr lang="ja-JP" altLang="en-US" sz="2400" dirty="0" smtClean="0"/>
              <a:t>　　　　　　　　　　　</a:t>
            </a:r>
            <a:r>
              <a:rPr lang="en-US" altLang="ja-JP" sz="2400" dirty="0" smtClean="0"/>
              <a:t>×</a:t>
            </a:r>
          </a:p>
          <a:p>
            <a:r>
              <a:rPr lang="ja-JP" altLang="en-US" sz="2400" dirty="0" smtClean="0"/>
              <a:t>石</a:t>
            </a:r>
            <a:r>
              <a:rPr kumimoji="1" lang="ja-JP" altLang="en-US" sz="2400" dirty="0" smtClean="0"/>
              <a:t>の広場：筑波大学の中心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49" y="2651406"/>
            <a:ext cx="1488233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273124" y="5830889"/>
            <a:ext cx="6498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「ジューンベリーダー」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45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8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272835" y="242131"/>
            <a:ext cx="6244697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提案</a:t>
            </a:r>
            <a:r>
              <a:rPr lang="en-US" altLang="ja-JP" sz="3000" dirty="0" smtClean="0"/>
              <a:t>-</a:t>
            </a:r>
            <a:r>
              <a:rPr lang="ja-JP" altLang="en-US" sz="3000" dirty="0" smtClean="0">
                <a:solidFill>
                  <a:srgbClr val="8C2AED"/>
                </a:solidFill>
              </a:rPr>
              <a:t>石</a:t>
            </a:r>
            <a:r>
              <a:rPr lang="ja-JP" altLang="en-US" sz="3000" dirty="0">
                <a:solidFill>
                  <a:srgbClr val="8C2AED"/>
                </a:solidFill>
              </a:rPr>
              <a:t>の広場</a:t>
            </a:r>
            <a:r>
              <a:rPr lang="en-US" altLang="ja-JP" sz="3000" dirty="0">
                <a:solidFill>
                  <a:srgbClr val="8C2AED"/>
                </a:solidFill>
              </a:rPr>
              <a:t>×</a:t>
            </a:r>
            <a:r>
              <a:rPr lang="ja-JP" altLang="en-US" sz="3000" dirty="0">
                <a:solidFill>
                  <a:srgbClr val="8C2AED"/>
                </a:solidFill>
              </a:rPr>
              <a:t>ジューンベリー</a:t>
            </a:r>
            <a:endParaRPr lang="ja-JP" alt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46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1542" y="1837160"/>
            <a:ext cx="5944691" cy="39631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" y="3707706"/>
            <a:ext cx="4625044" cy="308336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68" y="846657"/>
            <a:ext cx="4625044" cy="2830398"/>
          </a:xfrm>
          <a:prstGeom prst="rect">
            <a:avLst/>
          </a:prstGeom>
        </p:spPr>
      </p:pic>
      <p:sp>
        <p:nvSpPr>
          <p:cNvPr id="13" name="ドーナツ 12"/>
          <p:cNvSpPr/>
          <p:nvPr/>
        </p:nvSpPr>
        <p:spPr>
          <a:xfrm rot="1447602">
            <a:off x="5498612" y="3044551"/>
            <a:ext cx="2829573" cy="3758236"/>
          </a:xfrm>
          <a:prstGeom prst="donut">
            <a:avLst>
              <a:gd name="adj" fmla="val 8857"/>
            </a:avLst>
          </a:prstGeom>
          <a:solidFill>
            <a:srgbClr val="FF5C43"/>
          </a:solidFill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8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img004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755" y="1197633"/>
            <a:ext cx="8388344" cy="5399676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1022167" y="5119742"/>
            <a:ext cx="3252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総面積：</a:t>
            </a:r>
            <a:r>
              <a:rPr lang="en-US" altLang="ja-JP" sz="3600" dirty="0"/>
              <a:t>255㎡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72835" y="242131"/>
            <a:ext cx="870441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提案</a:t>
            </a:r>
            <a:r>
              <a:rPr lang="en-US" altLang="ja-JP" sz="3000" dirty="0" smtClean="0"/>
              <a:t>-</a:t>
            </a:r>
            <a:r>
              <a:rPr lang="ja-JP" altLang="en-US" sz="3000" dirty="0" smtClean="0">
                <a:solidFill>
                  <a:srgbClr val="8C2AED"/>
                </a:solidFill>
              </a:rPr>
              <a:t>石</a:t>
            </a:r>
            <a:r>
              <a:rPr lang="ja-JP" altLang="en-US" sz="3000" dirty="0">
                <a:solidFill>
                  <a:srgbClr val="8C2AED"/>
                </a:solidFill>
              </a:rPr>
              <a:t>の広場</a:t>
            </a:r>
            <a:r>
              <a:rPr lang="en-US" altLang="ja-JP" sz="3000" dirty="0">
                <a:solidFill>
                  <a:srgbClr val="8C2AED"/>
                </a:solidFill>
              </a:rPr>
              <a:t>×</a:t>
            </a:r>
            <a:r>
              <a:rPr lang="ja-JP" altLang="en-US" sz="3000" dirty="0">
                <a:solidFill>
                  <a:srgbClr val="8C2AED"/>
                </a:solidFill>
              </a:rPr>
              <a:t>ジューンベリー</a:t>
            </a:r>
            <a:endParaRPr lang="ja-JP" alt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/>
              <a:t>47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8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46760" y="1435120"/>
            <a:ext cx="5387340" cy="3013055"/>
          </a:xfrm>
        </p:spPr>
        <p:txBody>
          <a:bodyPr>
            <a:noAutofit/>
          </a:bodyPr>
          <a:lstStyle/>
          <a:p>
            <a:r>
              <a:rPr lang="ja-JP" altLang="en-US" sz="2400" dirty="0">
                <a:solidFill>
                  <a:schemeClr val="tx1"/>
                </a:solidFill>
              </a:rPr>
              <a:t>総面積</a:t>
            </a:r>
            <a:r>
              <a:rPr lang="en-US" altLang="ja-JP" sz="2400" dirty="0">
                <a:solidFill>
                  <a:schemeClr val="tx1"/>
                </a:solidFill>
              </a:rPr>
              <a:t>255㎡</a:t>
            </a:r>
            <a:r>
              <a:rPr lang="ja-JP" altLang="en-US" sz="2400" dirty="0">
                <a:solidFill>
                  <a:schemeClr val="tx1"/>
                </a:solidFill>
              </a:rPr>
              <a:t>分の</a:t>
            </a:r>
            <a:r>
              <a:rPr lang="ja-JP" altLang="en-US" sz="2400" dirty="0" smtClean="0">
                <a:solidFill>
                  <a:schemeClr val="tx1"/>
                </a:solidFill>
              </a:rPr>
              <a:t>芝生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時計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テーブル、イス、ベンチ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砂利、植木鉢</a:t>
            </a:r>
            <a:r>
              <a:rPr lang="ja-JP" altLang="en-US" sz="2400" dirty="0" smtClean="0">
                <a:solidFill>
                  <a:schemeClr val="tx1"/>
                </a:solidFill>
              </a:rPr>
              <a:t>など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ジューンベリーの苗　</a:t>
            </a:r>
            <a:r>
              <a:rPr lang="en-US" altLang="ja-JP" sz="2400" dirty="0" smtClean="0">
                <a:solidFill>
                  <a:schemeClr val="tx1"/>
                </a:solidFill>
              </a:rPr>
              <a:t>1</a:t>
            </a:r>
            <a:r>
              <a:rPr lang="ja-JP" altLang="en-US" sz="2400" dirty="0" smtClean="0">
                <a:solidFill>
                  <a:schemeClr val="tx1"/>
                </a:solidFill>
              </a:rPr>
              <a:t>株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ハーブ</a:t>
            </a:r>
            <a:r>
              <a:rPr lang="ja-JP" altLang="en-US" sz="2400" dirty="0">
                <a:solidFill>
                  <a:schemeClr val="tx1"/>
                </a:solidFill>
              </a:rPr>
              <a:t>（</a:t>
            </a:r>
            <a:r>
              <a:rPr lang="en-US" altLang="ja-JP" sz="2400" dirty="0">
                <a:solidFill>
                  <a:schemeClr val="tx1"/>
                </a:solidFill>
              </a:rPr>
              <a:t>3</a:t>
            </a:r>
            <a:r>
              <a:rPr lang="ja-JP" altLang="en-US" sz="2400" dirty="0">
                <a:solidFill>
                  <a:schemeClr val="tx1"/>
                </a:solidFill>
              </a:rPr>
              <a:t>種類</a:t>
            </a:r>
            <a:r>
              <a:rPr lang="en-US" altLang="ja-JP" sz="2400" dirty="0">
                <a:solidFill>
                  <a:schemeClr val="tx1"/>
                </a:solidFill>
              </a:rPr>
              <a:t>×30</a:t>
            </a:r>
            <a:r>
              <a:rPr lang="ja-JP" altLang="en-US" sz="2400" dirty="0">
                <a:solidFill>
                  <a:schemeClr val="tx1"/>
                </a:solidFill>
              </a:rPr>
              <a:t>株</a:t>
            </a:r>
            <a:r>
              <a:rPr lang="ja-JP" altLang="en-US" sz="2400" dirty="0" smtClean="0">
                <a:solidFill>
                  <a:schemeClr val="tx1"/>
                </a:solidFill>
              </a:rPr>
              <a:t>）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81699" y="927735"/>
            <a:ext cx="27472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200" dirty="0" smtClean="0">
                <a:solidFill>
                  <a:schemeClr val="accent3">
                    <a:lumMod val="75000"/>
                  </a:schemeClr>
                </a:solidFill>
              </a:rPr>
              <a:t>合計</a:t>
            </a:r>
            <a:r>
              <a:rPr lang="en-US" altLang="ja-JP" sz="3200" dirty="0" smtClean="0">
                <a:solidFill>
                  <a:schemeClr val="accent3">
                    <a:lumMod val="75000"/>
                  </a:schemeClr>
                </a:solidFill>
              </a:rPr>
              <a:t>45</a:t>
            </a:r>
            <a:r>
              <a:rPr lang="ja-JP" altLang="en-US" sz="3200" dirty="0" smtClean="0">
                <a:solidFill>
                  <a:schemeClr val="accent3">
                    <a:lumMod val="75000"/>
                  </a:schemeClr>
                </a:solidFill>
              </a:rPr>
              <a:t>万円</a:t>
            </a:r>
            <a:endParaRPr lang="en-US" altLang="ja-JP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altLang="ja-JP" sz="3200" dirty="0" smtClean="0">
                <a:solidFill>
                  <a:schemeClr val="accent3"/>
                </a:solidFill>
              </a:rPr>
              <a:t>11</a:t>
            </a:r>
            <a:r>
              <a:rPr lang="ja-JP" altLang="en-US" sz="3200" dirty="0">
                <a:solidFill>
                  <a:schemeClr val="accent3"/>
                </a:solidFill>
              </a:rPr>
              <a:t>万</a:t>
            </a:r>
            <a:r>
              <a:rPr lang="en-US" altLang="ja-JP" sz="3200" dirty="0">
                <a:solidFill>
                  <a:schemeClr val="accent3"/>
                </a:solidFill>
              </a:rPr>
              <a:t>3600</a:t>
            </a:r>
            <a:r>
              <a:rPr lang="ja-JP" altLang="en-US" sz="3200" dirty="0" smtClean="0">
                <a:solidFill>
                  <a:schemeClr val="accent3"/>
                </a:solidFill>
              </a:rPr>
              <a:t>円</a:t>
            </a:r>
            <a:endParaRPr lang="en-US" altLang="ja-JP" sz="3200" dirty="0" smtClean="0">
              <a:solidFill>
                <a:schemeClr val="accent3"/>
              </a:solidFill>
            </a:endParaRPr>
          </a:p>
          <a:p>
            <a:pPr algn="r"/>
            <a:r>
              <a:rPr lang="en-US" altLang="ja-JP" sz="3200" dirty="0">
                <a:solidFill>
                  <a:schemeClr val="accent3"/>
                </a:solidFill>
              </a:rPr>
              <a:t>20</a:t>
            </a:r>
            <a:r>
              <a:rPr lang="ja-JP" altLang="en-US" sz="3200" dirty="0">
                <a:solidFill>
                  <a:schemeClr val="accent3"/>
                </a:solidFill>
              </a:rPr>
              <a:t>万円</a:t>
            </a:r>
            <a:endParaRPr lang="en-US" altLang="ja-JP" sz="3200" dirty="0">
              <a:solidFill>
                <a:schemeClr val="accent3"/>
              </a:solidFill>
            </a:endParaRPr>
          </a:p>
          <a:p>
            <a:pPr algn="r"/>
            <a:r>
              <a:rPr lang="en-US" altLang="ja-JP" sz="3200" dirty="0">
                <a:solidFill>
                  <a:schemeClr val="accent3"/>
                </a:solidFill>
              </a:rPr>
              <a:t>12</a:t>
            </a:r>
            <a:r>
              <a:rPr lang="ja-JP" altLang="en-US" sz="3200" dirty="0">
                <a:solidFill>
                  <a:schemeClr val="accent3"/>
                </a:solidFill>
              </a:rPr>
              <a:t>万円</a:t>
            </a:r>
            <a:endParaRPr lang="en-US" altLang="ja-JP" sz="3200" dirty="0">
              <a:solidFill>
                <a:schemeClr val="accent3"/>
              </a:solidFill>
            </a:endParaRPr>
          </a:p>
          <a:p>
            <a:pPr algn="r"/>
            <a:r>
              <a:rPr lang="en-US" altLang="ja-JP" sz="3200" dirty="0" smtClean="0">
                <a:solidFill>
                  <a:schemeClr val="accent3"/>
                </a:solidFill>
              </a:rPr>
              <a:t>1</a:t>
            </a:r>
            <a:r>
              <a:rPr lang="ja-JP" altLang="en-US" sz="3200" dirty="0" smtClean="0">
                <a:solidFill>
                  <a:schemeClr val="accent3"/>
                </a:solidFill>
              </a:rPr>
              <a:t>万円</a:t>
            </a:r>
            <a:endParaRPr lang="en-US" altLang="ja-JP" sz="3200" dirty="0" smtClean="0">
              <a:solidFill>
                <a:schemeClr val="accent3"/>
              </a:solidFill>
            </a:endParaRPr>
          </a:p>
          <a:p>
            <a:pPr algn="r"/>
            <a:r>
              <a:rPr lang="en-US" altLang="ja-JP" sz="3200" dirty="0" smtClean="0">
                <a:solidFill>
                  <a:schemeClr val="accent3"/>
                </a:solidFill>
              </a:rPr>
              <a:t>3000</a:t>
            </a:r>
            <a:r>
              <a:rPr lang="ja-JP" altLang="en-US" sz="3200" dirty="0">
                <a:solidFill>
                  <a:schemeClr val="accent3"/>
                </a:solidFill>
              </a:rPr>
              <a:t>円</a:t>
            </a:r>
            <a:endParaRPr lang="en-US" altLang="ja-JP" sz="3200" dirty="0">
              <a:solidFill>
                <a:schemeClr val="accent3"/>
              </a:solidFill>
            </a:endParaRPr>
          </a:p>
          <a:p>
            <a:pPr algn="r"/>
            <a:r>
              <a:rPr lang="en-US" altLang="ja-JP" sz="3200" dirty="0">
                <a:solidFill>
                  <a:schemeClr val="accent3"/>
                </a:solidFill>
              </a:rPr>
              <a:t>3000</a:t>
            </a:r>
            <a:r>
              <a:rPr lang="ja-JP" altLang="en-US" sz="3200" dirty="0" smtClean="0">
                <a:solidFill>
                  <a:schemeClr val="accent3"/>
                </a:solidFill>
              </a:rPr>
              <a:t>円</a:t>
            </a:r>
            <a:endParaRPr lang="en-US" altLang="ja-JP" sz="3200" dirty="0">
              <a:solidFill>
                <a:schemeClr val="accent3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72835" y="242131"/>
            <a:ext cx="870441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提案</a:t>
            </a:r>
            <a:r>
              <a:rPr lang="en-US" altLang="ja-JP" sz="3000" dirty="0" smtClean="0"/>
              <a:t>-</a:t>
            </a:r>
            <a:r>
              <a:rPr lang="ja-JP" altLang="en-US" sz="3000" dirty="0" smtClean="0"/>
              <a:t>コスト面</a:t>
            </a:r>
            <a:endParaRPr lang="ja-JP" altLang="en-US" sz="3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481" y="973455"/>
            <a:ext cx="8558422" cy="46166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イニシャルコスト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除く 人件費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0481" y="4539582"/>
            <a:ext cx="8558422" cy="46166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ランニングコスト</a:t>
            </a:r>
            <a:endParaRPr kumimoji="1" lang="ja-JP" altLang="en-US" sz="2400" dirty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746760" y="5008867"/>
            <a:ext cx="6271260" cy="1455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鳥虫害対策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果樹の定期診断</a:t>
            </a:r>
            <a:r>
              <a:rPr lang="en-US" altLang="ja-JP" sz="2400" dirty="0" smtClean="0">
                <a:solidFill>
                  <a:schemeClr val="tx1"/>
                </a:solidFill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</a:rPr>
              <a:t>農林技術センターに依頼</a:t>
            </a:r>
            <a:r>
              <a:rPr lang="en-US" altLang="ja-JP" sz="2400" dirty="0" smtClean="0">
                <a:solidFill>
                  <a:schemeClr val="tx1"/>
                </a:solidFill>
              </a:rPr>
              <a:t>) </a:t>
            </a: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管理費</a:t>
            </a:r>
            <a:r>
              <a:rPr lang="en-US" altLang="ja-JP" sz="2400" dirty="0" smtClean="0">
                <a:solidFill>
                  <a:schemeClr val="tx1"/>
                </a:solidFill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</a:rPr>
              <a:t>施設部や学生による管理</a:t>
            </a:r>
            <a:r>
              <a:rPr lang="en-US" altLang="ja-JP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33161" y="4492456"/>
            <a:ext cx="2495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200" dirty="0" smtClean="0">
                <a:solidFill>
                  <a:schemeClr val="accent3">
                    <a:lumMod val="75000"/>
                  </a:schemeClr>
                </a:solidFill>
              </a:rPr>
              <a:t>合計</a:t>
            </a:r>
            <a:r>
              <a:rPr lang="en-US" altLang="ja-JP" sz="3200" dirty="0" smtClean="0">
                <a:solidFill>
                  <a:schemeClr val="accent3">
                    <a:lumMod val="75000"/>
                  </a:schemeClr>
                </a:solidFill>
              </a:rPr>
              <a:t>5000</a:t>
            </a:r>
            <a:r>
              <a:rPr lang="ja-JP" altLang="en-US" sz="3200" dirty="0" smtClean="0">
                <a:solidFill>
                  <a:schemeClr val="accent3">
                    <a:lumMod val="75000"/>
                  </a:schemeClr>
                </a:solidFill>
              </a:rPr>
              <a:t>円</a:t>
            </a:r>
            <a:endParaRPr lang="en-US" altLang="ja-JP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altLang="ja-JP" sz="3200" dirty="0" smtClean="0">
                <a:solidFill>
                  <a:schemeClr val="accent3"/>
                </a:solidFill>
              </a:rPr>
              <a:t>5000</a:t>
            </a:r>
            <a:r>
              <a:rPr lang="ja-JP" altLang="en-US" sz="3200" dirty="0" smtClean="0">
                <a:solidFill>
                  <a:schemeClr val="accent3"/>
                </a:solidFill>
              </a:rPr>
              <a:t>円</a:t>
            </a:r>
            <a:endParaRPr lang="en-US" altLang="ja-JP" sz="3200" dirty="0" smtClean="0">
              <a:solidFill>
                <a:schemeClr val="accent3"/>
              </a:solidFill>
            </a:endParaRPr>
          </a:p>
          <a:p>
            <a:pPr algn="r"/>
            <a:r>
              <a:rPr kumimoji="1" lang="en-US" altLang="ja-JP" sz="3200" dirty="0">
                <a:solidFill>
                  <a:schemeClr val="accent3"/>
                </a:solidFill>
              </a:rPr>
              <a:t>0</a:t>
            </a:r>
            <a:r>
              <a:rPr kumimoji="1" lang="ja-JP" altLang="en-US" sz="3200" dirty="0" smtClean="0">
                <a:solidFill>
                  <a:schemeClr val="accent3"/>
                </a:solidFill>
              </a:rPr>
              <a:t>円</a:t>
            </a:r>
            <a:endParaRPr kumimoji="1" lang="en-US" altLang="ja-JP" sz="3200" dirty="0" smtClean="0">
              <a:solidFill>
                <a:schemeClr val="accent3"/>
              </a:solidFill>
            </a:endParaRPr>
          </a:p>
          <a:p>
            <a:pPr algn="r"/>
            <a:r>
              <a:rPr lang="en-US" altLang="ja-JP" sz="3200" dirty="0">
                <a:solidFill>
                  <a:schemeClr val="accent3"/>
                </a:solidFill>
              </a:rPr>
              <a:t>0</a:t>
            </a:r>
            <a:r>
              <a:rPr lang="ja-JP" altLang="en-US" sz="3200" dirty="0" smtClean="0">
                <a:solidFill>
                  <a:schemeClr val="accent3"/>
                </a:solidFill>
              </a:rPr>
              <a:t>円</a:t>
            </a:r>
            <a:endParaRPr lang="en-US" altLang="ja-JP" sz="3200" dirty="0" smtClean="0">
              <a:solidFill>
                <a:schemeClr val="accent3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48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3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図表 5"/>
          <p:cNvGraphicFramePr/>
          <p:nvPr>
            <p:extLst/>
          </p:nvPr>
        </p:nvGraphicFramePr>
        <p:xfrm>
          <a:off x="471488" y="894687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図表 7"/>
          <p:cNvGraphicFramePr/>
          <p:nvPr>
            <p:extLst/>
          </p:nvPr>
        </p:nvGraphicFramePr>
        <p:xfrm>
          <a:off x="471488" y="894568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7" name="図表 6"/>
          <p:cNvGraphicFramePr/>
          <p:nvPr>
            <p:extLst/>
          </p:nvPr>
        </p:nvGraphicFramePr>
        <p:xfrm>
          <a:off x="471488" y="890591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4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72926" y="892789"/>
            <a:ext cx="7953402" cy="5715000"/>
            <a:chOff x="472926" y="892789"/>
            <a:chExt cx="7953402" cy="5715000"/>
          </a:xfrm>
        </p:grpSpPr>
        <p:graphicFrame>
          <p:nvGraphicFramePr>
            <p:cNvPr id="9" name="図表 8"/>
            <p:cNvGraphicFramePr/>
            <p:nvPr>
              <p:extLst>
                <p:ext uri="{D42A27DB-BD31-4B8C-83A1-F6EECF244321}">
                  <p14:modId xmlns:p14="http://schemas.microsoft.com/office/powerpoint/2010/main" val="3340982168"/>
                </p:ext>
              </p:extLst>
            </p:nvPr>
          </p:nvGraphicFramePr>
          <p:xfrm>
            <a:off x="472926" y="892789"/>
            <a:ext cx="7953402" cy="5715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2619375" y="5105400"/>
              <a:ext cx="2019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dirty="0" smtClean="0">
                  <a:solidFill>
                    <a:schemeClr val="accent5"/>
                  </a:solidFill>
                </a:rPr>
                <a:t>カジュアルライフ</a:t>
              </a:r>
              <a:endParaRPr kumimoji="1" lang="ja-JP" altLang="en-US" sz="16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道</a:t>
            </a:r>
            <a:r>
              <a:rPr lang="ja-JP" altLang="en-US" sz="3000" dirty="0" err="1" smtClean="0"/>
              <a:t>すじ</a:t>
            </a:r>
            <a:endParaRPr lang="ja-JP" alt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4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034">
        <p:fade/>
      </p:transition>
    </mc:Choice>
    <mc:Fallback xmlns="">
      <p:transition spd="med" advTm="47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72835" y="2030781"/>
            <a:ext cx="8385391" cy="138088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ネガティブな現状</a:t>
            </a:r>
            <a:endParaRPr lang="en-US" altLang="ja-JP" sz="24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「大学から予算を出してもらえますか？」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「</a:t>
            </a:r>
            <a:r>
              <a:rPr lang="ja-JP" altLang="en-US" sz="2400" dirty="0" smtClean="0">
                <a:solidFill>
                  <a:schemeClr val="accent3"/>
                </a:solidFill>
              </a:rPr>
              <a:t>現時点の予算確保は難しい。将来的にはまだわからない</a:t>
            </a:r>
            <a:r>
              <a:rPr lang="ja-JP" altLang="en-US" sz="2400" dirty="0" smtClean="0">
                <a:solidFill>
                  <a:schemeClr val="tx1"/>
                </a:solidFill>
              </a:rPr>
              <a:t>」</a:t>
            </a:r>
            <a:endParaRPr lang="en-US" altLang="ja-JP" sz="2400" u="sng" dirty="0" smtClean="0">
              <a:solidFill>
                <a:schemeClr val="tx1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921950" y="3489822"/>
            <a:ext cx="2498628" cy="663078"/>
          </a:xfrm>
          <a:prstGeom prst="downArrow">
            <a:avLst>
              <a:gd name="adj1" fmla="val 50000"/>
              <a:gd name="adj2" fmla="val 48815"/>
            </a:avLst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でも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72835" y="242131"/>
            <a:ext cx="870441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提案</a:t>
            </a:r>
            <a:r>
              <a:rPr lang="en-US" altLang="ja-JP" sz="3000" dirty="0" smtClean="0"/>
              <a:t>-</a:t>
            </a:r>
            <a:r>
              <a:rPr lang="ja-JP" altLang="en-US" sz="3000" dirty="0" smtClean="0"/>
              <a:t>ヒアリング</a:t>
            </a:r>
            <a:endParaRPr lang="en-US" altLang="ja-JP" sz="3000" dirty="0" smtClean="0"/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287989" y="952252"/>
            <a:ext cx="6508660" cy="100037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筑波大学施設部 施設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環境課　屋外環境整備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中島景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行 係長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…2013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18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日（火）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49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72836" y="4231055"/>
            <a:ext cx="8385390" cy="235247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ポジティブ</a:t>
            </a:r>
            <a:r>
              <a:rPr lang="ja-JP" altLang="en-US" sz="24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な意見</a:t>
            </a:r>
            <a:endParaRPr lang="en-US" altLang="ja-JP" sz="2400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dirty="0" smtClean="0">
                <a:solidFill>
                  <a:srgbClr val="000000"/>
                </a:solidFill>
              </a:rPr>
              <a:t>　</a:t>
            </a:r>
            <a:r>
              <a:rPr lang="en-US" altLang="ja-JP" sz="2400" dirty="0" smtClean="0">
                <a:solidFill>
                  <a:srgbClr val="000000"/>
                </a:solidFill>
              </a:rPr>
              <a:t>•</a:t>
            </a:r>
            <a:r>
              <a:rPr lang="ja-JP" altLang="en-US" sz="2400" dirty="0" smtClean="0">
                <a:solidFill>
                  <a:srgbClr val="000000"/>
                </a:solidFill>
              </a:rPr>
              <a:t>最近は木の伐採が多いため</a:t>
            </a:r>
            <a:r>
              <a:rPr lang="ja-JP" altLang="en-US" sz="2400" u="sng" dirty="0">
                <a:solidFill>
                  <a:srgbClr val="FF0000"/>
                </a:solidFill>
              </a:rPr>
              <a:t>新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しく植えることも必要</a:t>
            </a:r>
            <a:endParaRPr lang="en-US" altLang="ja-JP" sz="2400" u="sng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000000"/>
                </a:solidFill>
              </a:rPr>
              <a:t>　</a:t>
            </a:r>
            <a:r>
              <a:rPr lang="en-US" altLang="ja-JP" sz="2400" dirty="0" smtClean="0">
                <a:solidFill>
                  <a:srgbClr val="000000"/>
                </a:solidFill>
              </a:rPr>
              <a:t>•</a:t>
            </a:r>
            <a:r>
              <a:rPr lang="ja-JP" altLang="en-US" sz="2400" dirty="0" smtClean="0">
                <a:solidFill>
                  <a:srgbClr val="000000"/>
                </a:solidFill>
              </a:rPr>
              <a:t>石の広場の芝生と一括管理できる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r>
              <a:rPr lang="en-US" altLang="ja-JP" sz="2400" dirty="0">
                <a:solidFill>
                  <a:srgbClr val="000000"/>
                </a:solidFill>
              </a:rPr>
              <a:t>	</a:t>
            </a:r>
            <a:r>
              <a:rPr lang="en-US" altLang="ja-JP" sz="2400" dirty="0" smtClean="0">
                <a:solidFill>
                  <a:srgbClr val="000000"/>
                </a:solidFill>
              </a:rPr>
              <a:t>			</a:t>
            </a:r>
            <a:r>
              <a:rPr lang="ja-JP" altLang="en-US" sz="2400" dirty="0" smtClean="0">
                <a:solidFill>
                  <a:srgbClr val="000000"/>
                </a:solidFill>
              </a:rPr>
              <a:t>→手間の軽減</a:t>
            </a:r>
            <a:r>
              <a:rPr lang="ja-JP" altLang="en-US" sz="2400" dirty="0">
                <a:solidFill>
                  <a:srgbClr val="000000"/>
                </a:solidFill>
              </a:rPr>
              <a:t>　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r>
              <a:rPr lang="ja-JP" altLang="en-US" sz="2400" dirty="0" smtClean="0">
                <a:solidFill>
                  <a:srgbClr val="000000"/>
                </a:solidFill>
              </a:rPr>
              <a:t>　</a:t>
            </a:r>
            <a:r>
              <a:rPr lang="en-US" altLang="ja-JP" sz="2400" dirty="0" smtClean="0">
                <a:solidFill>
                  <a:srgbClr val="000000"/>
                </a:solidFill>
              </a:rPr>
              <a:t>•</a:t>
            </a:r>
            <a:r>
              <a:rPr lang="ja-JP" altLang="en-US" sz="2400" dirty="0" smtClean="0">
                <a:solidFill>
                  <a:srgbClr val="000000"/>
                </a:solidFill>
              </a:rPr>
              <a:t>時期･予算状況などにより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コスト面でサポートできる可能性</a:t>
            </a:r>
            <a:endParaRPr lang="en-US" altLang="ja-JP" sz="2400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0"/>
    </mc:Choice>
    <mc:Fallback xmlns="">
      <p:transition spd="slow" advTm="1404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85750" y="918343"/>
            <a:ext cx="8342415" cy="5136077"/>
          </a:xfrm>
          <a:prstGeom prst="rect">
            <a:avLst/>
          </a:prstGeom>
          <a:noFill/>
          <a:ln>
            <a:solidFill>
              <a:schemeClr val="tx2"/>
            </a:solidFill>
            <a:prstDash val="sysDot"/>
          </a:ln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30213" y="1437578"/>
            <a:ext cx="909637" cy="33129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2903" y="973442"/>
            <a:ext cx="7870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700" u="sng" dirty="0">
                <a:cs typeface="Arial"/>
              </a:rPr>
              <a:t>きっかけ</a:t>
            </a:r>
            <a:r>
              <a:rPr kumimoji="1" lang="ja-JP" altLang="en-US" sz="2700" dirty="0">
                <a:cs typeface="Arial"/>
              </a:rPr>
              <a:t>　</a:t>
            </a:r>
            <a:r>
              <a:rPr kumimoji="1" lang="ja-JP" altLang="en-US" sz="2700" dirty="0">
                <a:solidFill>
                  <a:srgbClr val="008000"/>
                </a:solidFill>
                <a:cs typeface="Arial"/>
              </a:rPr>
              <a:t>「筑波大学</a:t>
            </a:r>
            <a:r>
              <a:rPr kumimoji="1" lang="ja-JP" altLang="en-US" sz="2700" dirty="0" smtClean="0">
                <a:solidFill>
                  <a:srgbClr val="008000"/>
                </a:solidFill>
                <a:latin typeface="Arial"/>
                <a:cs typeface="Arial"/>
              </a:rPr>
              <a:t>の</a:t>
            </a:r>
            <a:r>
              <a:rPr kumimoji="1" lang="en-US" altLang="ja-JP" sz="27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kumimoji="1" lang="ja-JP" altLang="en-US" sz="2700" dirty="0" smtClean="0">
                <a:solidFill>
                  <a:srgbClr val="008000"/>
                </a:solidFill>
                <a:latin typeface="Arial"/>
                <a:cs typeface="Arial"/>
              </a:rPr>
              <a:t>みどりは</a:t>
            </a:r>
            <a:r>
              <a:rPr kumimoji="1" lang="en-US" altLang="ja-JP" sz="27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kumimoji="1" lang="ja-JP" altLang="en-US" sz="2700" dirty="0" smtClean="0">
                <a:solidFill>
                  <a:srgbClr val="008000"/>
                </a:solidFill>
                <a:latin typeface="Arial"/>
                <a:cs typeface="Arial"/>
              </a:rPr>
              <a:t>変化に乏しい</a:t>
            </a:r>
            <a:r>
              <a:rPr kumimoji="1" lang="en-US" altLang="ja-JP" sz="2700" dirty="0" smtClean="0">
                <a:solidFill>
                  <a:srgbClr val="008000"/>
                </a:solidFill>
              </a:rPr>
              <a:t>?</a:t>
            </a:r>
            <a:r>
              <a:rPr kumimoji="1" lang="ja-JP" altLang="en-US" sz="2700" dirty="0">
                <a:solidFill>
                  <a:srgbClr val="008000"/>
                </a:solidFill>
              </a:rPr>
              <a:t>」</a:t>
            </a:r>
            <a:endParaRPr kumimoji="1" lang="en-US" altLang="ja-JP" sz="2700" dirty="0">
              <a:solidFill>
                <a:srgbClr val="008000"/>
              </a:solidFill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444166" y="1653049"/>
            <a:ext cx="8183999" cy="1415820"/>
            <a:chOff x="444166" y="1704669"/>
            <a:chExt cx="8183999" cy="141582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444166" y="1704669"/>
              <a:ext cx="78700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700" u="sng" dirty="0">
                  <a:latin typeface="ＭＳ Ｐゴシック"/>
                  <a:ea typeface="ＭＳ Ｐゴシック"/>
                  <a:cs typeface="Arial"/>
                </a:rPr>
                <a:t>調査</a:t>
              </a:r>
              <a:r>
                <a:rPr kumimoji="1" lang="en-US" altLang="ja-JP" sz="2700" u="sng" dirty="0">
                  <a:latin typeface="ＭＳ Ｐゴシック"/>
                  <a:ea typeface="ＭＳ Ｐゴシック"/>
                  <a:cs typeface="Arial"/>
                </a:rPr>
                <a:t>(1)</a:t>
              </a:r>
              <a:r>
                <a:rPr kumimoji="1" lang="en-US" altLang="ja-JP" sz="2700" dirty="0">
                  <a:latin typeface="ＭＳ Ｐゴシック"/>
                  <a:ea typeface="ＭＳ Ｐゴシック"/>
                  <a:cs typeface="Arial"/>
                </a:rPr>
                <a:t> </a:t>
              </a:r>
              <a:r>
                <a:rPr kumimoji="1" lang="en-US" altLang="ja-JP" sz="2700" dirty="0">
                  <a:solidFill>
                    <a:schemeClr val="accent3"/>
                  </a:solidFill>
                  <a:latin typeface="ＭＳ Ｐゴシック"/>
                  <a:ea typeface="ＭＳ Ｐゴシック"/>
                  <a:cs typeface="Arial"/>
                </a:rPr>
                <a:t>-</a:t>
              </a:r>
              <a:r>
                <a:rPr kumimoji="1" lang="ja-JP" altLang="en-US" sz="2700" dirty="0">
                  <a:solidFill>
                    <a:schemeClr val="accent3"/>
                  </a:solidFill>
                  <a:latin typeface="ＭＳ Ｐゴシック"/>
                  <a:ea typeface="ＭＳ Ｐゴシック"/>
                  <a:cs typeface="Arial"/>
                </a:rPr>
                <a:t>現状把握</a:t>
              </a:r>
              <a:r>
                <a:rPr kumimoji="1" lang="en-US" altLang="ja-JP" sz="2700" dirty="0">
                  <a:solidFill>
                    <a:schemeClr val="accent3"/>
                  </a:solidFill>
                  <a:latin typeface="ＭＳ Ｐゴシック"/>
                  <a:ea typeface="ＭＳ Ｐゴシック"/>
                  <a:cs typeface="Arial"/>
                </a:rPr>
                <a:t>- </a:t>
              </a:r>
              <a:r>
                <a:rPr kumimoji="1" lang="ja-JP" altLang="en-US" sz="2400" dirty="0">
                  <a:latin typeface="ＭＳ Ｐゴシック"/>
                  <a:ea typeface="ＭＳ Ｐゴシック"/>
                  <a:cs typeface="Arial"/>
                </a:rPr>
                <a:t>文献</a:t>
              </a:r>
              <a:r>
                <a:rPr kumimoji="1" lang="en-US" altLang="ja-JP" sz="2400" dirty="0">
                  <a:latin typeface="ＭＳ Ｐゴシック"/>
                  <a:ea typeface="ＭＳ Ｐゴシック"/>
                  <a:cs typeface="Arial"/>
                </a:rPr>
                <a:t>､</a:t>
              </a:r>
              <a:r>
                <a:rPr kumimoji="1" lang="ja-JP" altLang="en-US" sz="2400" dirty="0">
                  <a:latin typeface="ＭＳ Ｐゴシック"/>
                  <a:ea typeface="ＭＳ Ｐゴシック"/>
                  <a:cs typeface="Arial"/>
                </a:rPr>
                <a:t>ヒアリング</a:t>
              </a:r>
              <a:endParaRPr kumimoji="1" lang="en-US" altLang="ja-JP" sz="24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92659" y="2170981"/>
              <a:ext cx="7461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cs typeface="Arial"/>
                </a:rPr>
                <a:t>大学</a:t>
              </a:r>
              <a:r>
                <a:rPr kumimoji="1" lang="ja-JP" altLang="en-US" sz="2400" dirty="0">
                  <a:latin typeface="Arial"/>
                  <a:cs typeface="Arial"/>
                </a:rPr>
                <a:t>の計画</a:t>
              </a:r>
              <a:r>
                <a:rPr kumimoji="1" lang="en-US" altLang="ja-JP" sz="2400" dirty="0">
                  <a:latin typeface="Arial"/>
                  <a:cs typeface="Arial"/>
                </a:rPr>
                <a:t>､</a:t>
              </a:r>
              <a:r>
                <a:rPr kumimoji="1" lang="ja-JP" altLang="en-US" sz="2400" dirty="0">
                  <a:latin typeface="Arial"/>
                  <a:cs typeface="Arial"/>
                </a:rPr>
                <a:t>今のみどりの状態</a:t>
              </a:r>
              <a:endParaRPr kumimoji="1" lang="en-US" altLang="ja-JP" sz="24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84304" y="2658824"/>
              <a:ext cx="7043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ＭＳ Ｐゴシック"/>
                  <a:ea typeface="ＭＳ Ｐゴシック"/>
                  <a:cs typeface="Arial"/>
                </a:rPr>
                <a:t>☆鬱蒼として彩りに欠け</a:t>
              </a:r>
              <a:r>
                <a:rPr kumimoji="1" lang="en-US" altLang="ja-JP" sz="2400" dirty="0">
                  <a:latin typeface="ＭＳ Ｐゴシック"/>
                  <a:ea typeface="ＭＳ Ｐゴシック"/>
                  <a:cs typeface="Arial"/>
                </a:rPr>
                <a:t>､</a:t>
              </a:r>
              <a:r>
                <a:rPr kumimoji="1" lang="ja-JP" altLang="en-US" sz="2400" dirty="0">
                  <a:latin typeface="ＭＳ Ｐゴシック"/>
                  <a:ea typeface="ＭＳ Ｐゴシック"/>
                  <a:cs typeface="Arial"/>
                </a:rPr>
                <a:t>季節</a:t>
              </a:r>
              <a:r>
                <a:rPr kumimoji="1" lang="ja-JP" altLang="en-US" sz="2400" dirty="0">
                  <a:latin typeface="Arial"/>
                  <a:cs typeface="Arial"/>
                </a:rPr>
                <a:t>の変化に乏しい</a:t>
              </a:r>
              <a:endParaRPr kumimoji="1" lang="en-US" altLang="ja-JP" sz="2400" dirty="0"/>
            </a:p>
          </p:txBody>
        </p:sp>
      </p:grpSp>
      <p:grpSp>
        <p:nvGrpSpPr>
          <p:cNvPr id="7" name="図形グループ 6"/>
          <p:cNvGrpSpPr/>
          <p:nvPr/>
        </p:nvGrpSpPr>
        <p:grpSpPr>
          <a:xfrm>
            <a:off x="449263" y="3332690"/>
            <a:ext cx="8178902" cy="887354"/>
            <a:chOff x="449263" y="3384310"/>
            <a:chExt cx="8474878" cy="887354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449263" y="3384310"/>
              <a:ext cx="847487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700" u="sng" dirty="0">
                  <a:latin typeface="ＭＳ Ｐゴシック"/>
                  <a:ea typeface="ＭＳ Ｐゴシック"/>
                  <a:cs typeface="Arial"/>
                </a:rPr>
                <a:t>調査</a:t>
              </a:r>
              <a:r>
                <a:rPr kumimoji="1" lang="en-US" altLang="ja-JP" sz="2700" u="sng" dirty="0">
                  <a:latin typeface="ＭＳ Ｐゴシック"/>
                  <a:ea typeface="ＭＳ Ｐゴシック"/>
                  <a:cs typeface="Arial"/>
                </a:rPr>
                <a:t>(2)</a:t>
              </a:r>
              <a:r>
                <a:rPr kumimoji="1" lang="en-US" altLang="ja-JP" sz="2700" dirty="0">
                  <a:latin typeface="ＭＳ Ｐゴシック"/>
                  <a:ea typeface="ＭＳ Ｐゴシック"/>
                  <a:cs typeface="Arial"/>
                </a:rPr>
                <a:t> </a:t>
              </a:r>
              <a:r>
                <a:rPr kumimoji="1" lang="en-US" altLang="ja-JP" sz="2700" dirty="0">
                  <a:solidFill>
                    <a:srgbClr val="526DB0"/>
                  </a:solidFill>
                  <a:latin typeface="ＭＳ Ｐゴシック"/>
                  <a:ea typeface="ＭＳ Ｐゴシック"/>
                  <a:cs typeface="Arial"/>
                </a:rPr>
                <a:t>-</a:t>
              </a:r>
              <a:r>
                <a:rPr kumimoji="1" lang="ja-JP" altLang="en-US" sz="2700" dirty="0">
                  <a:solidFill>
                    <a:srgbClr val="526DB0"/>
                  </a:solidFill>
                  <a:latin typeface="ＭＳ Ｐゴシック"/>
                  <a:ea typeface="ＭＳ Ｐゴシック"/>
                  <a:cs typeface="Arial"/>
                </a:rPr>
                <a:t>提案へ</a:t>
              </a:r>
              <a:r>
                <a:rPr kumimoji="1" lang="en-US" altLang="ja-JP" sz="2700" dirty="0">
                  <a:solidFill>
                    <a:srgbClr val="526DB0"/>
                  </a:solidFill>
                  <a:latin typeface="ＭＳ Ｐゴシック"/>
                  <a:ea typeface="ＭＳ Ｐゴシック"/>
                  <a:cs typeface="Arial"/>
                </a:rPr>
                <a:t>-</a:t>
              </a:r>
              <a:r>
                <a:rPr kumimoji="1" lang="en-US" altLang="ja-JP" sz="2700" dirty="0">
                  <a:latin typeface="ＭＳ Ｐゴシック"/>
                  <a:ea typeface="ＭＳ Ｐゴシック"/>
                  <a:cs typeface="Arial"/>
                </a:rPr>
                <a:t> </a:t>
              </a:r>
              <a:r>
                <a:rPr kumimoji="1" lang="ja-JP" altLang="en-US" sz="2400" dirty="0">
                  <a:latin typeface="ＭＳ Ｐゴシック"/>
                  <a:ea typeface="ＭＳ Ｐゴシック"/>
                  <a:cs typeface="Arial"/>
                </a:rPr>
                <a:t>現地調査</a:t>
              </a:r>
              <a:r>
                <a:rPr kumimoji="1" lang="en-US" altLang="ja-JP" sz="2400" dirty="0">
                  <a:latin typeface="ＭＳ Ｐゴシック"/>
                  <a:ea typeface="ＭＳ Ｐゴシック"/>
                  <a:cs typeface="Arial"/>
                </a:rPr>
                <a:t>､</a:t>
              </a:r>
              <a:r>
                <a:rPr kumimoji="1" lang="ja-JP" altLang="en-US" sz="2400" dirty="0">
                  <a:latin typeface="ＭＳ Ｐゴシック"/>
                  <a:ea typeface="ＭＳ Ｐゴシック"/>
                  <a:cs typeface="Arial"/>
                </a:rPr>
                <a:t>ヒアリング</a:t>
              </a:r>
              <a:r>
                <a:rPr kumimoji="1" lang="en-US" altLang="ja-JP" sz="2400" dirty="0">
                  <a:latin typeface="ＭＳ Ｐゴシック"/>
                  <a:ea typeface="ＭＳ Ｐゴシック"/>
                  <a:cs typeface="Arial"/>
                </a:rPr>
                <a:t>､</a:t>
              </a:r>
              <a:r>
                <a:rPr kumimoji="1" lang="ja-JP" altLang="en-US" sz="2400" dirty="0">
                  <a:latin typeface="ＭＳ Ｐゴシック"/>
                  <a:ea typeface="ＭＳ Ｐゴシック"/>
                  <a:cs typeface="Arial"/>
                </a:rPr>
                <a:t>アンケート</a:t>
              </a:r>
              <a:endParaRPr kumimoji="1" lang="en-US" altLang="ja-JP" sz="2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90755" y="3809999"/>
              <a:ext cx="7461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ＭＳ Ｐゴシック"/>
                  <a:ea typeface="ＭＳ Ｐゴシック"/>
                  <a:cs typeface="Arial"/>
                </a:rPr>
                <a:t>樹種選定</a:t>
              </a:r>
              <a:r>
                <a:rPr kumimoji="1" lang="en-US" altLang="ja-JP" sz="2400" dirty="0">
                  <a:latin typeface="ＭＳ Ｐゴシック"/>
                  <a:ea typeface="ＭＳ Ｐゴシック"/>
                  <a:cs typeface="Arial"/>
                </a:rPr>
                <a:t>､</a:t>
              </a:r>
              <a:r>
                <a:rPr kumimoji="1" lang="ja-JP" altLang="en-US" sz="2400" dirty="0">
                  <a:latin typeface="ＭＳ Ｐゴシック"/>
                  <a:ea typeface="ＭＳ Ｐゴシック"/>
                  <a:cs typeface="Arial"/>
                </a:rPr>
                <a:t>場所･空間</a:t>
              </a:r>
              <a:r>
                <a:rPr kumimoji="1" lang="ja-JP" altLang="en-US" sz="2400" dirty="0">
                  <a:latin typeface="Arial"/>
                  <a:cs typeface="Arial"/>
                </a:rPr>
                <a:t>の検討</a:t>
              </a:r>
              <a:r>
                <a:rPr kumimoji="1" lang="en-US" altLang="ja-JP" sz="2400" dirty="0">
                  <a:latin typeface="Arial"/>
                  <a:cs typeface="Arial"/>
                </a:rPr>
                <a:t>､</a:t>
              </a:r>
              <a:r>
                <a:rPr kumimoji="1" lang="ja-JP" altLang="en-US" sz="2400" dirty="0">
                  <a:latin typeface="Arial"/>
                  <a:cs typeface="Arial"/>
                </a:rPr>
                <a:t>管理面の検討</a:t>
              </a:r>
              <a:endParaRPr kumimoji="1" lang="en-US" altLang="ja-JP" sz="2400" dirty="0"/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426353" y="4430064"/>
            <a:ext cx="8201812" cy="1640229"/>
            <a:chOff x="426353" y="4430064"/>
            <a:chExt cx="8201812" cy="1640229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426353" y="4628453"/>
              <a:ext cx="8201812" cy="1441840"/>
              <a:chOff x="426353" y="4680073"/>
              <a:chExt cx="8201812" cy="1441840"/>
            </a:xfrm>
          </p:grpSpPr>
          <p:sp>
            <p:nvSpPr>
              <p:cNvPr id="19" name="テキスト ボックス 18"/>
              <p:cNvSpPr txBox="1"/>
              <p:nvPr/>
            </p:nvSpPr>
            <p:spPr>
              <a:xfrm>
                <a:off x="426353" y="4680073"/>
                <a:ext cx="787006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700" u="sng" dirty="0">
                    <a:latin typeface="ＭＳ Ｐゴシック"/>
                    <a:ea typeface="ＭＳ Ｐゴシック"/>
                    <a:cs typeface="Arial"/>
                  </a:rPr>
                  <a:t>提案</a:t>
                </a:r>
                <a:r>
                  <a:rPr kumimoji="1" lang="ja-JP" altLang="en-US" sz="2700" dirty="0">
                    <a:latin typeface="ＭＳ Ｐゴシック"/>
                    <a:ea typeface="ＭＳ Ｐゴシック"/>
                    <a:cs typeface="Arial"/>
                  </a:rPr>
                  <a:t>　</a:t>
                </a:r>
                <a:r>
                  <a:rPr kumimoji="1" lang="ja-JP" altLang="en-US" sz="2700" dirty="0" smtClean="0">
                    <a:latin typeface="ＭＳ Ｐゴシック"/>
                    <a:ea typeface="ＭＳ Ｐゴシック"/>
                    <a:cs typeface="Arial"/>
                  </a:rPr>
                  <a:t>楽しい</a:t>
                </a:r>
                <a:r>
                  <a:rPr kumimoji="1" lang="ja-JP" altLang="en-US" sz="2700" dirty="0" smtClean="0">
                    <a:solidFill>
                      <a:srgbClr val="DC5924"/>
                    </a:solidFill>
                    <a:cs typeface="Arial"/>
                  </a:rPr>
                  <a:t>「</a:t>
                </a:r>
                <a:r>
                  <a:rPr kumimoji="1" lang="ja-JP" altLang="en-US" sz="2700" dirty="0">
                    <a:solidFill>
                      <a:srgbClr val="DC5924"/>
                    </a:solidFill>
                    <a:cs typeface="Arial"/>
                  </a:rPr>
                  <a:t>果樹あるストリート</a:t>
                </a:r>
                <a:r>
                  <a:rPr kumimoji="1" lang="ja-JP" altLang="en-US" sz="2700" dirty="0">
                    <a:solidFill>
                      <a:srgbClr val="DC5924"/>
                    </a:solidFill>
                  </a:rPr>
                  <a:t>」</a:t>
                </a:r>
                <a:endParaRPr kumimoji="1" lang="en-US" altLang="ja-JP" sz="2700" dirty="0">
                  <a:solidFill>
                    <a:srgbClr val="DC5924"/>
                  </a:solidFill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801811" y="5198583"/>
                <a:ext cx="78263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700" dirty="0">
                    <a:latin typeface="ＭＳ Ｐゴシック"/>
                    <a:ea typeface="ＭＳ Ｐゴシック"/>
                    <a:cs typeface="Arial"/>
                  </a:rPr>
                  <a:t>○果樹による</a:t>
                </a:r>
                <a:r>
                  <a:rPr kumimoji="1" lang="ja-JP" altLang="en-US" sz="2700" dirty="0">
                    <a:cs typeface="Arial"/>
                  </a:rPr>
                  <a:t>大学</a:t>
                </a:r>
                <a:r>
                  <a:rPr kumimoji="1" lang="ja-JP" altLang="en-US" sz="2700" dirty="0">
                    <a:latin typeface="Arial"/>
                    <a:cs typeface="Arial"/>
                  </a:rPr>
                  <a:t>のシンボル創造</a:t>
                </a:r>
              </a:p>
              <a:p>
                <a:r>
                  <a:rPr kumimoji="1" lang="ja-JP" altLang="en-US" sz="2700" dirty="0">
                    <a:latin typeface="Arial"/>
                    <a:cs typeface="Arial"/>
                  </a:rPr>
                  <a:t>○学生の憩いの場</a:t>
                </a:r>
                <a:endParaRPr kumimoji="1" lang="en-US" altLang="ja-JP" sz="2700" dirty="0"/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2538115" y="4430064"/>
              <a:ext cx="121996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rgbClr val="DC5924"/>
                  </a:solidFill>
                  <a:latin typeface="ＭＳ Ｐゴシック"/>
                  <a:ea typeface="ＭＳ Ｐゴシック"/>
                </a:rPr>
                <a:t>カジュアル</a:t>
              </a:r>
              <a:endParaRPr lang="ja-JP" altLang="en-US" dirty="0">
                <a:solidFill>
                  <a:srgbClr val="DC5924"/>
                </a:solidFill>
              </a:endParaRP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2960441" y="6009809"/>
            <a:ext cx="5785097" cy="830947"/>
            <a:chOff x="2960441" y="6009809"/>
            <a:chExt cx="5785097" cy="830947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2960441" y="6194425"/>
              <a:ext cx="5785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latin typeface="ＭＳ Ｐゴシック"/>
                  <a:ea typeface="ＭＳ Ｐゴシック"/>
                  <a:cs typeface="Arial"/>
                </a:rPr>
                <a:t>☆</a:t>
              </a:r>
              <a:r>
                <a:rPr kumimoji="1" lang="ja-JP" altLang="en-US" sz="3600" dirty="0">
                  <a:solidFill>
                    <a:srgbClr val="D1282E"/>
                  </a:solidFill>
                  <a:latin typeface="ＭＳ Ｐゴシック"/>
                  <a:ea typeface="ＭＳ Ｐゴシック"/>
                  <a:cs typeface="Arial"/>
                </a:rPr>
                <a:t>果樹ある生活</a:t>
              </a:r>
              <a:r>
                <a:rPr kumimoji="1" lang="ja-JP" altLang="en-US" sz="3600" dirty="0">
                  <a:latin typeface="ＭＳ Ｐゴシック"/>
                  <a:ea typeface="ＭＳ Ｐゴシック"/>
                  <a:cs typeface="Arial"/>
                </a:rPr>
                <a:t>　</a:t>
              </a:r>
              <a:r>
                <a:rPr kumimoji="1" lang="ja-JP" altLang="en-US" sz="3600" dirty="0">
                  <a:latin typeface="Arial"/>
                  <a:cs typeface="Arial"/>
                </a:rPr>
                <a:t>の実現</a:t>
              </a:r>
              <a:endParaRPr kumimoji="1" lang="en-US" altLang="ja-JP" sz="36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582174" y="6009809"/>
              <a:ext cx="247904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pc="600" dirty="0" smtClean="0">
                  <a:solidFill>
                    <a:srgbClr val="D1282E"/>
                  </a:solidFill>
                  <a:latin typeface="ＭＳ Ｐゴシック"/>
                  <a:ea typeface="ＭＳ Ｐゴシック"/>
                </a:rPr>
                <a:t>カジュアルライフ</a:t>
              </a:r>
              <a:endParaRPr lang="ja-JP" altLang="en-US" spc="600" dirty="0">
                <a:solidFill>
                  <a:srgbClr val="D1282E"/>
                </a:solidFill>
              </a:endParaRPr>
            </a:p>
          </p:txBody>
        </p:sp>
      </p:grpSp>
      <p:sp>
        <p:nvSpPr>
          <p:cNvPr id="23" name="タイトル 1"/>
          <p:cNvSpPr txBox="1">
            <a:spLocks/>
          </p:cNvSpPr>
          <p:nvPr/>
        </p:nvSpPr>
        <p:spPr>
          <a:xfrm>
            <a:off x="272835" y="269025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ＭＳ Ｐゴシック"/>
                <a:ea typeface="ＭＳ Ｐゴシック"/>
              </a:rPr>
              <a:t>まとめ</a:t>
            </a:r>
            <a:endParaRPr lang="ja-JP" altLang="en-US" sz="32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FE4BAC9-6D41-4691-9299-18EF07EF0177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50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2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3393983" cy="803144"/>
          </a:xfrm>
        </p:spPr>
        <p:txBody>
          <a:bodyPr/>
          <a:lstStyle/>
          <a:p>
            <a:r>
              <a:rPr lang="ja-JP" altLang="en-US" sz="3000" smtClean="0"/>
              <a:t>参考文献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41420" y="1738223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9087"/>
            <a:ext cx="8972695" cy="4293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・筑波大学施設部施設環境計画室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「筑波大学の施設・環境計画～計画建設の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年の記録～」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.1985.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・筑波大学施設部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「筑波大学樹木調査図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エリア別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」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非出版物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).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・鈴木雅和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.”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景観・緑化の計画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”.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筑波大学施設委員会ほか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   「筑波大学キャンパスリニューアル計画」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.2002.pp75-84.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・鈴木雅和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.”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筑波大学キャンパスの計画と課題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”.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筑波大学施設委員会ほか</a:t>
            </a:r>
            <a:endParaRPr lang="en-US" altLang="ja-JP" sz="14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「季刊 文教施設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28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2007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秋号」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.2007.p39.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・大森直樹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「はじめての果樹ガーデン」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成美堂出版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.2007.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・佐藤誠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「コンテナで育てる果樹ガーデン」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小学館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.2008.</a:t>
            </a:r>
          </a:p>
          <a:p>
            <a:r>
              <a:rPr lang="ja-JP" altLang="en-US" sz="1400" dirty="0" smtClean="0">
                <a:solidFill>
                  <a:schemeClr val="tx1"/>
                </a:solidFill>
              </a:rPr>
              <a:t>・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筑波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大学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施設部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「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筑波大学施設管理の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現状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平成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24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年度版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」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.2012.</a:t>
            </a:r>
          </a:p>
          <a:p>
            <a:r>
              <a:rPr lang="en-US" altLang="ja-JP" sz="1400" cap="none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sz="1400" cap="none" dirty="0" smtClean="0">
                <a:solidFill>
                  <a:schemeClr val="tx1"/>
                </a:solidFill>
                <a:latin typeface="+mn-ea"/>
              </a:rPr>
              <a:t>  http</a:t>
            </a:r>
            <a:r>
              <a:rPr lang="ja-JP" altLang="en-US" sz="1400" cap="none" dirty="0" smtClean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ja-JP" sz="1400" cap="none" dirty="0" smtClean="0">
                <a:solidFill>
                  <a:schemeClr val="tx1"/>
                </a:solidFill>
                <a:latin typeface="+mn-ea"/>
              </a:rPr>
              <a:t>//shisetsu.sec.tsukuba.ac.jp/2011cr/2011cr.html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・宮脇昭ほか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.”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ふるさと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の木によるふるさとの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森づくり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宮脇方式による環境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保全林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創造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”.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   横浜国立大学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「横浜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国立大学環境科学研究センター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紀要」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.19(1).1993.</a:t>
            </a:r>
          </a:p>
          <a:p>
            <a:r>
              <a:rPr lang="ja-JP" altLang="en-US" sz="1400" cap="none" dirty="0" smtClean="0">
                <a:solidFill>
                  <a:schemeClr val="tx1"/>
                </a:solidFill>
                <a:latin typeface="+mn-ea"/>
              </a:rPr>
              <a:t>   http://kamome.lib.ynu.ac.jp/dspace/handle/10131/719</a:t>
            </a:r>
            <a:r>
              <a:rPr lang="en-US" altLang="ja-JP" sz="1400" cap="none" dirty="0" smtClean="0">
                <a:solidFill>
                  <a:schemeClr val="tx1"/>
                </a:solidFill>
                <a:latin typeface="+mn-ea"/>
              </a:rPr>
              <a:t>6</a:t>
            </a:r>
            <a:endParaRPr lang="en-US" altLang="ja-JP" sz="1400" dirty="0" smtClean="0">
              <a:solidFill>
                <a:schemeClr val="tx1"/>
              </a:solidFill>
              <a:latin typeface="+mn-ea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7905" y="1119827"/>
            <a:ext cx="753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chemeClr val="accent5">
                    <a:lumMod val="50000"/>
                  </a:schemeClr>
                </a:solidFill>
              </a:rPr>
              <a:t>文献</a:t>
            </a:r>
            <a:endParaRPr lang="en-US" altLang="ja-JP" sz="20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51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9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2"/>
    </mc:Choice>
    <mc:Fallback xmlns="">
      <p:transition spd="slow" advTm="16392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3393983" cy="803144"/>
          </a:xfrm>
        </p:spPr>
        <p:txBody>
          <a:bodyPr/>
          <a:lstStyle/>
          <a:p>
            <a:r>
              <a:rPr lang="ja-JP" altLang="en-US" sz="3000" dirty="0" smtClean="0"/>
              <a:t>参考文献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41420" y="1738223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7904" y="1119827"/>
            <a:ext cx="2386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 smtClean="0">
                <a:solidFill>
                  <a:schemeClr val="accent5">
                    <a:lumMod val="50000"/>
                  </a:schemeClr>
                </a:solidFill>
              </a:rPr>
              <a:t>写真・図表等</a:t>
            </a:r>
            <a:endParaRPr kumimoji="1" lang="ja-JP" altLang="en-US" sz="20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63" y="1509956"/>
            <a:ext cx="8968131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 smtClean="0">
                <a:latin typeface="+mn-ea"/>
              </a:rPr>
              <a:t>・大谷哲「</a:t>
            </a:r>
            <a:r>
              <a:rPr lang="en-US" altLang="ja-JP" sz="1300" dirty="0" err="1" smtClean="0">
                <a:latin typeface="+mn-ea"/>
              </a:rPr>
              <a:t>Read&amp;Researchmap</a:t>
            </a:r>
            <a:r>
              <a:rPr lang="ja-JP" altLang="en-US" sz="1300" dirty="0" smtClean="0">
                <a:latin typeface="+mn-ea"/>
              </a:rPr>
              <a:t>」</a:t>
            </a:r>
            <a:r>
              <a:rPr lang="en-US" altLang="ja-JP" sz="1300" dirty="0" smtClean="0">
                <a:latin typeface="+mn-ea"/>
              </a:rPr>
              <a:t>(p1.</a:t>
            </a:r>
            <a:r>
              <a:rPr lang="ja-JP" altLang="en-US" sz="1300" dirty="0" smtClean="0">
                <a:latin typeface="+mn-ea"/>
              </a:rPr>
              <a:t>ポスター</a:t>
            </a:r>
            <a:r>
              <a:rPr lang="en-US" altLang="ja-JP" sz="1300" dirty="0" smtClean="0">
                <a:latin typeface="+mn-ea"/>
              </a:rPr>
              <a:t>)  http</a:t>
            </a:r>
            <a:r>
              <a:rPr lang="en-US" altLang="ja-JP" sz="1300" dirty="0">
                <a:latin typeface="+mn-ea"/>
              </a:rPr>
              <a:t>://</a:t>
            </a:r>
            <a:r>
              <a:rPr lang="en-US" altLang="ja-JP" sz="1300" dirty="0" smtClean="0">
                <a:latin typeface="+mn-ea"/>
              </a:rPr>
              <a:t>researchmap.jp/jo9tc0ose-</a:t>
            </a:r>
          </a:p>
          <a:p>
            <a:r>
              <a:rPr lang="en-US" altLang="ja-JP" sz="1300" dirty="0">
                <a:latin typeface="+mn-ea"/>
              </a:rPr>
              <a:t> </a:t>
            </a:r>
            <a:r>
              <a:rPr lang="en-US" altLang="ja-JP" sz="1300" dirty="0" smtClean="0">
                <a:latin typeface="+mn-ea"/>
              </a:rPr>
              <a:t> 28454</a:t>
            </a:r>
            <a:r>
              <a:rPr lang="en-US" altLang="ja-JP" sz="1300" dirty="0">
                <a:latin typeface="+mn-ea"/>
              </a:rPr>
              <a:t>/?block_id=28454&amp;active_action=journal_view_main_detail&amp;post_id=14861&amp;comment_flag=1</a:t>
            </a:r>
            <a:endParaRPr lang="en-US" altLang="ja-JP" sz="1300" dirty="0" smtClean="0">
              <a:latin typeface="+mn-ea"/>
            </a:endParaRPr>
          </a:p>
          <a:p>
            <a:r>
              <a:rPr lang="ja-JP" altLang="en-US" sz="1300" dirty="0" smtClean="0">
                <a:latin typeface="+mn-ea"/>
              </a:rPr>
              <a:t>・</a:t>
            </a:r>
            <a:r>
              <a:rPr lang="en-US" altLang="ja-JP" sz="1300" dirty="0" smtClean="0">
                <a:latin typeface="+mn-ea"/>
              </a:rPr>
              <a:t>google map(p24.39.</a:t>
            </a:r>
            <a:r>
              <a:rPr lang="ja-JP" altLang="en-US" sz="1300" dirty="0" smtClean="0">
                <a:latin typeface="+mn-ea"/>
              </a:rPr>
              <a:t>地図</a:t>
            </a:r>
            <a:r>
              <a:rPr lang="en-US" altLang="ja-JP" sz="1300" dirty="0" smtClean="0">
                <a:latin typeface="+mn-ea"/>
              </a:rPr>
              <a:t>)  </a:t>
            </a:r>
            <a:r>
              <a:rPr lang="ja-JP" altLang="en-US" sz="1300" dirty="0">
                <a:latin typeface="+mn-ea"/>
              </a:rPr>
              <a:t>　</a:t>
            </a:r>
            <a:r>
              <a:rPr lang="en-US" altLang="ja-JP" sz="1300" dirty="0">
                <a:latin typeface="+mn-ea"/>
              </a:rPr>
              <a:t>https://maps.google.co.jp/maps</a:t>
            </a:r>
            <a:endParaRPr lang="en-US" altLang="ja-JP" sz="1300" dirty="0" smtClean="0">
              <a:latin typeface="+mn-ea"/>
            </a:endParaRPr>
          </a:p>
          <a:p>
            <a:r>
              <a:rPr lang="ja-JP" altLang="en-US" sz="1300" dirty="0" smtClean="0">
                <a:latin typeface="+mn-ea"/>
              </a:rPr>
              <a:t>・アーバンガーデンウォッチング</a:t>
            </a:r>
            <a:r>
              <a:rPr lang="en-US" altLang="ja-JP" sz="1300" dirty="0">
                <a:latin typeface="+mn-ea"/>
              </a:rPr>
              <a:t>(</a:t>
            </a:r>
            <a:r>
              <a:rPr lang="en-US" altLang="ja-JP" sz="1300" dirty="0" smtClean="0">
                <a:latin typeface="+mn-ea"/>
              </a:rPr>
              <a:t>p1.</a:t>
            </a:r>
            <a:r>
              <a:rPr lang="ja-JP" altLang="en-US" sz="1300" dirty="0" smtClean="0">
                <a:latin typeface="+mn-ea"/>
              </a:rPr>
              <a:t>下写真</a:t>
            </a:r>
            <a:r>
              <a:rPr lang="en-US" altLang="ja-JP" sz="1300" dirty="0" smtClean="0">
                <a:latin typeface="+mn-ea"/>
              </a:rPr>
              <a:t>)  http</a:t>
            </a:r>
            <a:r>
              <a:rPr lang="en-US" altLang="ja-JP" sz="1300" dirty="0">
                <a:latin typeface="+mn-ea"/>
              </a:rPr>
              <a:t>://3625pennslandin.iza.ne.jp/blog/</a:t>
            </a:r>
            <a:endParaRPr lang="ja-JP" altLang="ja-JP" sz="1300" dirty="0">
              <a:latin typeface="+mn-ea"/>
            </a:endParaRPr>
          </a:p>
          <a:p>
            <a:r>
              <a:rPr lang="ja-JP" altLang="en-US" sz="1300" dirty="0">
                <a:latin typeface="+mn-ea"/>
              </a:rPr>
              <a:t>・</a:t>
            </a:r>
            <a:r>
              <a:rPr lang="ja-JP" altLang="en-US" sz="1300" dirty="0" smtClean="0">
                <a:latin typeface="+mn-ea"/>
              </a:rPr>
              <a:t>樹木</a:t>
            </a:r>
            <a:r>
              <a:rPr lang="ja-JP" altLang="en-US" sz="1300" dirty="0">
                <a:latin typeface="+mn-ea"/>
              </a:rPr>
              <a:t>との</a:t>
            </a:r>
            <a:r>
              <a:rPr lang="ja-JP" altLang="en-US" sz="1300" dirty="0" smtClean="0">
                <a:latin typeface="+mn-ea"/>
              </a:rPr>
              <a:t>出会い</a:t>
            </a:r>
            <a:r>
              <a:rPr lang="en-US" altLang="ja-JP" sz="1300" dirty="0" smtClean="0">
                <a:latin typeface="+mn-ea"/>
              </a:rPr>
              <a:t>(p15.</a:t>
            </a:r>
            <a:r>
              <a:rPr lang="ja-JP" altLang="en-US" sz="1300" dirty="0">
                <a:latin typeface="+mn-ea"/>
              </a:rPr>
              <a:t>シラカシの花の</a:t>
            </a:r>
            <a:r>
              <a:rPr lang="ja-JP" altLang="en-US" sz="1300" dirty="0" smtClean="0">
                <a:latin typeface="+mn-ea"/>
              </a:rPr>
              <a:t>写真</a:t>
            </a:r>
            <a:r>
              <a:rPr lang="en-US" altLang="ja-JP" sz="1300" dirty="0" smtClean="0">
                <a:latin typeface="+mn-ea"/>
              </a:rPr>
              <a:t>)  http</a:t>
            </a:r>
            <a:r>
              <a:rPr lang="en-US" altLang="ja-JP" sz="1300" dirty="0">
                <a:latin typeface="+mn-ea"/>
              </a:rPr>
              <a:t>://blog.goo.ne.jp/imahuma30</a:t>
            </a:r>
          </a:p>
          <a:p>
            <a:r>
              <a:rPr lang="ja-JP" altLang="en-US" sz="1300" dirty="0" smtClean="0">
                <a:latin typeface="+mn-ea"/>
              </a:rPr>
              <a:t>・</a:t>
            </a:r>
            <a:r>
              <a:rPr lang="ja-JP" altLang="en-US" sz="1300" dirty="0">
                <a:latin typeface="+mn-ea"/>
              </a:rPr>
              <a:t>あたらしい景色をえがく　めぐりの森</a:t>
            </a:r>
            <a:r>
              <a:rPr lang="en-US" altLang="ja-JP" sz="1300" dirty="0" smtClean="0">
                <a:latin typeface="+mn-ea"/>
              </a:rPr>
              <a:t>(p20.</a:t>
            </a:r>
            <a:r>
              <a:rPr lang="ja-JP" altLang="en-US" sz="1300" dirty="0" smtClean="0">
                <a:latin typeface="+mn-ea"/>
              </a:rPr>
              <a:t>宮脇理論</a:t>
            </a:r>
            <a:r>
              <a:rPr lang="en-US" altLang="ja-JP" sz="1300" dirty="0" smtClean="0">
                <a:latin typeface="+mn-ea"/>
              </a:rPr>
              <a:t>)  </a:t>
            </a:r>
            <a:r>
              <a:rPr lang="ja-JP" altLang="en-US" sz="1300" dirty="0">
                <a:latin typeface="+mn-ea"/>
              </a:rPr>
              <a:t>　</a:t>
            </a:r>
            <a:r>
              <a:rPr lang="pl-PL" altLang="ja-JP" sz="1300" dirty="0">
                <a:latin typeface="+mn-ea"/>
              </a:rPr>
              <a:t>http://megurinomori.net/groups/001</a:t>
            </a:r>
            <a:r>
              <a:rPr lang="pl-PL" altLang="ja-JP" sz="1300" dirty="0" smtClean="0">
                <a:latin typeface="+mn-ea"/>
              </a:rPr>
              <a:t>/</a:t>
            </a:r>
            <a:endParaRPr lang="en-US" altLang="ja-JP" sz="1300" dirty="0" smtClean="0">
              <a:latin typeface="+mn-ea"/>
            </a:endParaRPr>
          </a:p>
          <a:p>
            <a:r>
              <a:rPr kumimoji="1" lang="ja-JP" altLang="en-US" sz="1300" dirty="0" smtClean="0">
                <a:latin typeface="+mn-ea"/>
              </a:rPr>
              <a:t>・種</a:t>
            </a:r>
            <a:r>
              <a:rPr kumimoji="1" lang="ja-JP" altLang="en-US" sz="1300" dirty="0">
                <a:latin typeface="+mn-ea"/>
              </a:rPr>
              <a:t>鶏屋へようこそ</a:t>
            </a:r>
            <a:r>
              <a:rPr kumimoji="1" lang="ja-JP" altLang="en-US" sz="1300" dirty="0" smtClean="0">
                <a:latin typeface="+mn-ea"/>
              </a:rPr>
              <a:t>（</a:t>
            </a:r>
            <a:r>
              <a:rPr kumimoji="1" lang="en-US" altLang="ja-JP" sz="1300" dirty="0" smtClean="0">
                <a:latin typeface="+mn-ea"/>
              </a:rPr>
              <a:t>p31.</a:t>
            </a:r>
            <a:r>
              <a:rPr kumimoji="1" lang="ja-JP" altLang="en-US" sz="1300" dirty="0" smtClean="0">
                <a:latin typeface="+mn-ea"/>
              </a:rPr>
              <a:t>ハト</a:t>
            </a:r>
            <a:r>
              <a:rPr kumimoji="1" lang="ja-JP" altLang="en-US" sz="1300" dirty="0">
                <a:latin typeface="+mn-ea"/>
              </a:rPr>
              <a:t>写真</a:t>
            </a:r>
            <a:r>
              <a:rPr kumimoji="1" lang="ja-JP" altLang="en-US" sz="1300" dirty="0" smtClean="0">
                <a:latin typeface="+mn-ea"/>
              </a:rPr>
              <a:t>）  </a:t>
            </a:r>
            <a:r>
              <a:rPr kumimoji="1" lang="en-US" altLang="ja-JP" sz="1300" dirty="0" smtClean="0">
                <a:latin typeface="+mn-ea"/>
              </a:rPr>
              <a:t>http</a:t>
            </a:r>
            <a:r>
              <a:rPr kumimoji="1" lang="en-US" altLang="ja-JP" sz="1300" dirty="0">
                <a:latin typeface="+mn-ea"/>
              </a:rPr>
              <a:t>://tanebatoyawin.blog41.fc2.com/</a:t>
            </a:r>
          </a:p>
          <a:p>
            <a:r>
              <a:rPr kumimoji="1" lang="ja-JP" altLang="en-US" sz="1300" dirty="0" smtClean="0">
                <a:latin typeface="+mn-ea"/>
              </a:rPr>
              <a:t>・ニコニコ</a:t>
            </a:r>
            <a:r>
              <a:rPr kumimoji="1" lang="ja-JP" altLang="en-US" sz="1300" dirty="0">
                <a:latin typeface="+mn-ea"/>
              </a:rPr>
              <a:t>大百科</a:t>
            </a:r>
            <a:r>
              <a:rPr kumimoji="1" lang="ja-JP" altLang="en-US" sz="1300" dirty="0" smtClean="0">
                <a:latin typeface="+mn-ea"/>
              </a:rPr>
              <a:t>（</a:t>
            </a:r>
            <a:r>
              <a:rPr kumimoji="1" lang="en-US" altLang="ja-JP" sz="1300" dirty="0" smtClean="0">
                <a:latin typeface="+mn-ea"/>
              </a:rPr>
              <a:t>p31.</a:t>
            </a:r>
            <a:r>
              <a:rPr kumimoji="1" lang="ja-JP" altLang="en-US" sz="1300" dirty="0" smtClean="0">
                <a:latin typeface="+mn-ea"/>
              </a:rPr>
              <a:t>カラス</a:t>
            </a:r>
            <a:r>
              <a:rPr kumimoji="1" lang="ja-JP" altLang="en-US" sz="1300" dirty="0">
                <a:latin typeface="+mn-ea"/>
              </a:rPr>
              <a:t>写真</a:t>
            </a:r>
            <a:r>
              <a:rPr kumimoji="1" lang="ja-JP" altLang="en-US" sz="1300" dirty="0" smtClean="0">
                <a:latin typeface="+mn-ea"/>
              </a:rPr>
              <a:t>）  </a:t>
            </a:r>
            <a:r>
              <a:rPr kumimoji="1" lang="en-US" altLang="ja-JP" sz="1300" dirty="0" smtClean="0">
                <a:latin typeface="+mn-ea"/>
              </a:rPr>
              <a:t>http</a:t>
            </a:r>
            <a:r>
              <a:rPr kumimoji="1" lang="en-US" altLang="ja-JP" sz="1300" dirty="0">
                <a:latin typeface="+mn-ea"/>
              </a:rPr>
              <a:t>://dic.nicovideo.jp/a/</a:t>
            </a:r>
            <a:r>
              <a:rPr kumimoji="1" lang="ja-JP" altLang="en-US" sz="1300" dirty="0">
                <a:latin typeface="+mn-ea"/>
              </a:rPr>
              <a:t>カラス</a:t>
            </a:r>
            <a:endParaRPr kumimoji="1" lang="en-US" altLang="ja-JP" sz="1300" dirty="0">
              <a:latin typeface="+mn-ea"/>
            </a:endParaRPr>
          </a:p>
          <a:p>
            <a:r>
              <a:rPr kumimoji="1" lang="ja-JP" altLang="en-US" sz="1300" dirty="0" smtClean="0">
                <a:latin typeface="+mn-ea"/>
              </a:rPr>
              <a:t>・サントリー</a:t>
            </a:r>
            <a:r>
              <a:rPr kumimoji="1" lang="ja-JP" altLang="en-US" sz="1300" dirty="0">
                <a:latin typeface="+mn-ea"/>
              </a:rPr>
              <a:t>の愛鳥活動</a:t>
            </a:r>
            <a:r>
              <a:rPr kumimoji="1" lang="ja-JP" altLang="en-US" sz="1300" dirty="0" smtClean="0">
                <a:latin typeface="+mn-ea"/>
              </a:rPr>
              <a:t>（</a:t>
            </a:r>
            <a:r>
              <a:rPr kumimoji="1" lang="en-US" altLang="ja-JP" sz="1300" dirty="0" smtClean="0">
                <a:latin typeface="+mn-ea"/>
              </a:rPr>
              <a:t>p31.</a:t>
            </a:r>
            <a:r>
              <a:rPr kumimoji="1" lang="ja-JP" altLang="en-US" sz="1300" dirty="0" smtClean="0">
                <a:latin typeface="+mn-ea"/>
              </a:rPr>
              <a:t>ムクドリ</a:t>
            </a:r>
            <a:r>
              <a:rPr kumimoji="1" lang="ja-JP" altLang="en-US" sz="1300" dirty="0">
                <a:latin typeface="+mn-ea"/>
              </a:rPr>
              <a:t>写真</a:t>
            </a:r>
            <a:r>
              <a:rPr kumimoji="1" lang="ja-JP" altLang="en-US" sz="1300" dirty="0" smtClean="0">
                <a:latin typeface="+mn-ea"/>
              </a:rPr>
              <a:t>）  </a:t>
            </a:r>
            <a:r>
              <a:rPr kumimoji="1" lang="en-US" altLang="ja-JP" sz="1300" dirty="0" smtClean="0">
                <a:latin typeface="+mn-ea"/>
              </a:rPr>
              <a:t>http</a:t>
            </a:r>
            <a:r>
              <a:rPr kumimoji="1" lang="en-US" altLang="ja-JP" sz="1300" dirty="0">
                <a:latin typeface="+mn-ea"/>
              </a:rPr>
              <a:t>://www.suntory.co.jp/eco/birds/encyclopedia/107.html</a:t>
            </a:r>
            <a:endParaRPr kumimoji="1" lang="ja-JP" altLang="en-US" sz="1300" dirty="0">
              <a:latin typeface="+mn-ea"/>
            </a:endParaRPr>
          </a:p>
          <a:p>
            <a:pPr lvl="0"/>
            <a:r>
              <a:rPr lang="ja-JP" altLang="en-US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・</a:t>
            </a:r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フェイジョアの育て方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(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p44.</a:t>
            </a:r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フェイジョア 花写真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)   http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://tropikalfruit.net/plantguide/feijoa.html</a:t>
            </a:r>
          </a:p>
          <a:p>
            <a:pPr lvl="0"/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・自然農法に憧れて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!(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p44.</a:t>
            </a:r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フェイジョア実写真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)   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http://blog.livedoor.jp/take4700/archives/50484167.html</a:t>
            </a:r>
          </a:p>
          <a:p>
            <a:pPr lvl="0"/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・萩夏みかんまつり。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(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p44.</a:t>
            </a:r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夏みかん 花写真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)   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http://blog.hagioukan.com/?eid=228</a:t>
            </a:r>
          </a:p>
          <a:p>
            <a:pPr lvl="0"/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・夏みかんのマーマレード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(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p44.</a:t>
            </a:r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夏みかん 実写真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)   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http://komichi-blog.at.webry.info/200701/article_7.html</a:t>
            </a:r>
          </a:p>
          <a:p>
            <a:pPr lvl="0"/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・夫婦で楽しむ信州手づくりガーデン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(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p44.</a:t>
            </a:r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ジューンベリー 花写真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)   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http://shukkonsou.exblog.jp/13412510/</a:t>
            </a:r>
          </a:p>
          <a:p>
            <a:pPr lvl="0"/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・今日も爽快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!</a:t>
            </a:r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あさま日和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(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p44.</a:t>
            </a:r>
            <a:r>
              <a:rPr lang="ja-JP" altLang="en-US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ジューンベリー 実写真</a:t>
            </a:r>
            <a:r>
              <a:rPr lang="en-US" altLang="ja-JP" sz="1300" dirty="0" smtClean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)   http</a:t>
            </a:r>
            <a:r>
              <a:rPr lang="en-US" altLang="ja-JP" sz="1300" dirty="0">
                <a:solidFill>
                  <a:srgbClr val="000000"/>
                </a:solidFill>
                <a:latin typeface="+mn-ea"/>
                <a:cs typeface="DejaVu Sans Light" panose="020B0203030804020204" pitchFamily="34" charset="0"/>
              </a:rPr>
              <a:t>://asamabiyori.cocolog-nifty.com/blog/2006/07/post_ce21.html</a:t>
            </a:r>
          </a:p>
          <a:p>
            <a:r>
              <a:rPr lang="ja-JP" altLang="en-US" sz="1300" dirty="0">
                <a:latin typeface="+mn-ea"/>
              </a:rPr>
              <a:t>・方位記号</a:t>
            </a:r>
            <a:r>
              <a:rPr lang="en-US" altLang="ja-JP" sz="1300" dirty="0" err="1">
                <a:latin typeface="+mn-ea"/>
              </a:rPr>
              <a:t>eps</a:t>
            </a:r>
            <a:r>
              <a:rPr lang="ja-JP" altLang="en-US" sz="1300" dirty="0">
                <a:latin typeface="+mn-ea"/>
              </a:rPr>
              <a:t>一覧</a:t>
            </a:r>
            <a:r>
              <a:rPr lang="en-US" altLang="ja-JP" sz="1300" dirty="0" smtClean="0">
                <a:latin typeface="+mn-ea"/>
              </a:rPr>
              <a:t>(</a:t>
            </a:r>
            <a:r>
              <a:rPr lang="en-US" altLang="ja-JP" sz="1300" dirty="0">
                <a:latin typeface="+mn-ea"/>
              </a:rPr>
              <a:t>p</a:t>
            </a:r>
            <a:r>
              <a:rPr lang="en-US" altLang="ja-JP" sz="1300" dirty="0" smtClean="0">
                <a:latin typeface="+mn-ea"/>
              </a:rPr>
              <a:t>45.</a:t>
            </a:r>
            <a:r>
              <a:rPr lang="ja-JP" altLang="en-US" sz="1300" dirty="0" smtClean="0">
                <a:latin typeface="+mn-ea"/>
              </a:rPr>
              <a:t>方位</a:t>
            </a:r>
            <a:r>
              <a:rPr lang="ja-JP" altLang="en-US" sz="1300" dirty="0">
                <a:latin typeface="+mn-ea"/>
              </a:rPr>
              <a:t>記号</a:t>
            </a:r>
            <a:r>
              <a:rPr lang="en-US" altLang="ja-JP" sz="1300" dirty="0">
                <a:latin typeface="+mn-ea"/>
              </a:rPr>
              <a:t>)</a:t>
            </a:r>
            <a:r>
              <a:rPr lang="ja-JP" altLang="en-US" sz="1300" dirty="0">
                <a:latin typeface="+mn-ea"/>
              </a:rPr>
              <a:t>　</a:t>
            </a:r>
            <a:r>
              <a:rPr lang="pl-PL" altLang="ja-JP" sz="1300" dirty="0">
                <a:latin typeface="+mn-ea"/>
              </a:rPr>
              <a:t> http://dtp-sozai.com/sozai/houi/houi03.jpg </a:t>
            </a:r>
            <a:endParaRPr lang="en-US" altLang="ja-JP" sz="1300" dirty="0">
              <a:latin typeface="+mn-ea"/>
            </a:endParaRPr>
          </a:p>
          <a:p>
            <a:r>
              <a:rPr lang="ja-JP" altLang="en-US" sz="1300" dirty="0" smtClean="0">
                <a:latin typeface="+mn-ea"/>
              </a:rPr>
              <a:t>・</a:t>
            </a:r>
            <a:r>
              <a:rPr lang="ja-JP" altLang="en-US" sz="1300" dirty="0">
                <a:latin typeface="+mn-ea"/>
              </a:rPr>
              <a:t>ニュージーランドの芝刈り人</a:t>
            </a:r>
            <a:r>
              <a:rPr lang="en-US" altLang="ja-JP" sz="1300" dirty="0">
                <a:latin typeface="+mn-ea"/>
              </a:rPr>
              <a:t>(p46.</a:t>
            </a:r>
            <a:r>
              <a:rPr lang="ja-JP" altLang="en-US" sz="1300" dirty="0">
                <a:latin typeface="+mn-ea"/>
              </a:rPr>
              <a:t>フェイジョア刈込画像</a:t>
            </a:r>
            <a:r>
              <a:rPr lang="en-US" altLang="ja-JP" sz="1300" dirty="0">
                <a:latin typeface="+mn-ea"/>
              </a:rPr>
              <a:t>)   http://plaza.rakuten.co.jp/greenacres/diary/200607050000/</a:t>
            </a:r>
          </a:p>
          <a:p>
            <a:r>
              <a:rPr lang="ja-JP" altLang="en-US" sz="1300" dirty="0">
                <a:latin typeface="+mn-ea"/>
              </a:rPr>
              <a:t>・</a:t>
            </a:r>
            <a:r>
              <a:rPr lang="en-US" altLang="ja-JP" sz="1300" dirty="0">
                <a:latin typeface="+mn-ea"/>
              </a:rPr>
              <a:t>Wikipedia </a:t>
            </a:r>
            <a:r>
              <a:rPr lang="ja-JP" altLang="en-US" sz="1300" dirty="0">
                <a:latin typeface="+mn-ea"/>
              </a:rPr>
              <a:t>筑波大学</a:t>
            </a:r>
            <a:r>
              <a:rPr lang="en-US" altLang="ja-JP" sz="1300" dirty="0">
                <a:latin typeface="+mn-ea"/>
              </a:rPr>
              <a:t>(p46.5C</a:t>
            </a:r>
            <a:r>
              <a:rPr lang="ja-JP" altLang="en-US" sz="1300" dirty="0">
                <a:latin typeface="+mn-ea"/>
              </a:rPr>
              <a:t>棟写真</a:t>
            </a:r>
            <a:r>
              <a:rPr lang="en-US" altLang="ja-JP" sz="1300" dirty="0">
                <a:latin typeface="+mn-ea"/>
              </a:rPr>
              <a:t>)   http://ja.wikipedia.org/wiki/%E7%AD%91%E6%B3%A2%E5%A4%A7%E5%AD%A6</a:t>
            </a:r>
          </a:p>
          <a:p>
            <a:r>
              <a:rPr lang="ja-JP" altLang="en-US" sz="1300" dirty="0">
                <a:latin typeface="+mn-ea"/>
              </a:rPr>
              <a:t>・串間</a:t>
            </a:r>
            <a:r>
              <a:rPr lang="ja-JP" altLang="en-US" sz="1300" dirty="0" err="1">
                <a:latin typeface="+mn-ea"/>
              </a:rPr>
              <a:t>ん</a:t>
            </a:r>
            <a:r>
              <a:rPr lang="ja-JP" altLang="en-US" sz="1300" dirty="0">
                <a:latin typeface="+mn-ea"/>
              </a:rPr>
              <a:t> </a:t>
            </a:r>
            <a:r>
              <a:rPr lang="ja-JP" altLang="en-US" sz="1300" dirty="0" err="1">
                <a:latin typeface="+mn-ea"/>
              </a:rPr>
              <a:t>しょちゅ</a:t>
            </a:r>
            <a:r>
              <a:rPr lang="ja-JP" altLang="en-US" sz="1300" dirty="0">
                <a:latin typeface="+mn-ea"/>
              </a:rPr>
              <a:t>屋 おかみのカントリー通信</a:t>
            </a:r>
            <a:r>
              <a:rPr lang="en-US" altLang="ja-JP" sz="1300" dirty="0">
                <a:latin typeface="+mn-ea"/>
              </a:rPr>
              <a:t>(p47.</a:t>
            </a:r>
            <a:r>
              <a:rPr lang="ja-JP" altLang="en-US" sz="1300" dirty="0">
                <a:latin typeface="+mn-ea"/>
              </a:rPr>
              <a:t>夏みかん</a:t>
            </a:r>
            <a:r>
              <a:rPr lang="en-US" altLang="ja-JP" sz="1300" dirty="0">
                <a:latin typeface="+mn-ea"/>
              </a:rPr>
              <a:t> </a:t>
            </a:r>
            <a:r>
              <a:rPr lang="ja-JP" altLang="en-US" sz="1300" dirty="0">
                <a:latin typeface="+mn-ea"/>
              </a:rPr>
              <a:t>写真</a:t>
            </a:r>
            <a:r>
              <a:rPr lang="en-US" altLang="ja-JP" sz="1300" dirty="0">
                <a:latin typeface="+mn-ea"/>
              </a:rPr>
              <a:t>)   http://shocyuya.blog118.fc2.com/page-1.html</a:t>
            </a:r>
          </a:p>
          <a:p>
            <a:r>
              <a:rPr lang="ja-JP" altLang="en-US" sz="1300" dirty="0" smtClean="0">
                <a:latin typeface="+mn-ea"/>
              </a:rPr>
              <a:t>・</a:t>
            </a:r>
            <a:r>
              <a:rPr lang="en-US" altLang="ja-JP" sz="1300" dirty="0">
                <a:latin typeface="+mn-ea"/>
              </a:rPr>
              <a:t>HONDA </a:t>
            </a:r>
            <a:r>
              <a:rPr lang="ja-JP" altLang="en-US" sz="1300" dirty="0">
                <a:latin typeface="+mn-ea"/>
              </a:rPr>
              <a:t>自転車の子供</a:t>
            </a:r>
            <a:r>
              <a:rPr lang="en-US" altLang="ja-JP" sz="1300" dirty="0">
                <a:latin typeface="+mn-ea"/>
              </a:rPr>
              <a:t> (</a:t>
            </a:r>
            <a:r>
              <a:rPr lang="en-US" altLang="ja-JP" sz="1300" dirty="0" smtClean="0">
                <a:latin typeface="+mn-ea"/>
              </a:rPr>
              <a:t>p47.</a:t>
            </a:r>
            <a:r>
              <a:rPr lang="ja-JP" altLang="en-US" sz="1300" dirty="0">
                <a:latin typeface="+mn-ea"/>
              </a:rPr>
              <a:t>自転車 イラスト</a:t>
            </a:r>
            <a:r>
              <a:rPr lang="en-US" altLang="ja-JP" sz="1300" dirty="0" smtClean="0">
                <a:latin typeface="+mn-ea"/>
              </a:rPr>
              <a:t>)   http</a:t>
            </a:r>
            <a:r>
              <a:rPr lang="en-US" altLang="ja-JP" sz="1300" dirty="0">
                <a:latin typeface="+mn-ea"/>
              </a:rPr>
              <a:t>://www.honda.co.jp/safetyinfo/kyt/partner/partner5.html</a:t>
            </a:r>
          </a:p>
          <a:p>
            <a:r>
              <a:rPr lang="ja-JP" altLang="en-US" sz="1300" dirty="0">
                <a:latin typeface="+mn-ea"/>
              </a:rPr>
              <a:t>・ナチュラルガーデン南阿蘇</a:t>
            </a:r>
            <a:r>
              <a:rPr lang="en-US" altLang="ja-JP" sz="1300" dirty="0">
                <a:latin typeface="+mn-ea"/>
              </a:rPr>
              <a:t>(</a:t>
            </a:r>
            <a:r>
              <a:rPr lang="en-US" altLang="ja-JP" sz="1300" dirty="0" smtClean="0">
                <a:latin typeface="+mn-ea"/>
              </a:rPr>
              <a:t>p48.</a:t>
            </a:r>
            <a:r>
              <a:rPr lang="ja-JP" altLang="en-US" sz="1300" dirty="0">
                <a:latin typeface="+mn-ea"/>
              </a:rPr>
              <a:t>ジューンベリー 花写真</a:t>
            </a:r>
            <a:r>
              <a:rPr lang="en-US" altLang="ja-JP" sz="1300" dirty="0" smtClean="0">
                <a:latin typeface="+mn-ea"/>
              </a:rPr>
              <a:t>)   http</a:t>
            </a:r>
            <a:r>
              <a:rPr lang="en-US" altLang="ja-JP" sz="1300" dirty="0">
                <a:latin typeface="+mn-ea"/>
              </a:rPr>
              <a:t>://naturalgardenaso.blog87.fc2.com/blog-entry-95.html</a:t>
            </a:r>
          </a:p>
          <a:p>
            <a:r>
              <a:rPr lang="ja-JP" altLang="en-US" sz="1300" dirty="0">
                <a:latin typeface="+mn-ea"/>
              </a:rPr>
              <a:t>・筑波大学</a:t>
            </a:r>
            <a:r>
              <a:rPr lang="en-US" altLang="ja-JP" sz="1300" dirty="0">
                <a:latin typeface="+mn-ea"/>
              </a:rPr>
              <a:t>HP</a:t>
            </a:r>
            <a:r>
              <a:rPr lang="ja-JP" altLang="en-US" sz="1300" dirty="0">
                <a:latin typeface="+mn-ea"/>
              </a:rPr>
              <a:t> </a:t>
            </a:r>
            <a:r>
              <a:rPr lang="en-US" altLang="ja-JP" sz="1300" dirty="0">
                <a:latin typeface="+mn-ea"/>
              </a:rPr>
              <a:t>(</a:t>
            </a:r>
            <a:r>
              <a:rPr lang="en-US" altLang="ja-JP" sz="1300" dirty="0" smtClean="0">
                <a:latin typeface="+mn-ea"/>
              </a:rPr>
              <a:t>p48.</a:t>
            </a:r>
            <a:r>
              <a:rPr lang="ja-JP" altLang="en-US" sz="1300" dirty="0">
                <a:latin typeface="+mn-ea"/>
              </a:rPr>
              <a:t>石の広場噴水 写真</a:t>
            </a:r>
            <a:r>
              <a:rPr lang="en-US" altLang="ja-JP" sz="1300" dirty="0" smtClean="0">
                <a:latin typeface="+mn-ea"/>
              </a:rPr>
              <a:t>)   http</a:t>
            </a:r>
            <a:r>
              <a:rPr lang="en-US" altLang="ja-JP" sz="1300" dirty="0">
                <a:latin typeface="+mn-ea"/>
              </a:rPr>
              <a:t>://</a:t>
            </a:r>
            <a:r>
              <a:rPr lang="en-US" altLang="ja-JP" sz="1300" dirty="0" smtClean="0">
                <a:latin typeface="+mn-ea"/>
              </a:rPr>
              <a:t>www.tsukuba.ac.jp/students/campus/174/3.html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52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9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2"/>
    </mc:Choice>
    <mc:Fallback xmlns="">
      <p:transition spd="slow" advTm="16392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388" y="2943999"/>
            <a:ext cx="8098388" cy="803144"/>
          </a:xfrm>
        </p:spPr>
        <p:txBody>
          <a:bodyPr/>
          <a:lstStyle/>
          <a:p>
            <a:r>
              <a:rPr lang="ja-JP" altLang="en-US" sz="4800" dirty="0">
                <a:solidFill>
                  <a:schemeClr val="accent3"/>
                </a:solidFill>
              </a:rPr>
              <a:t>ご</a:t>
            </a:r>
            <a:r>
              <a:rPr lang="ja-JP" altLang="en-US" sz="4800" dirty="0" smtClean="0">
                <a:solidFill>
                  <a:schemeClr val="accent3"/>
                </a:solidFill>
              </a:rPr>
              <a:t>清聴ありがとうございました。</a:t>
            </a:r>
            <a:endParaRPr kumimoji="1" lang="ja-JP" altLang="en-US" sz="4800" dirty="0">
              <a:solidFill>
                <a:schemeClr val="accent3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53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6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2"/>
    </mc:Choice>
    <mc:Fallback xmlns="">
      <p:transition spd="slow" advTm="16392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3" y="2198730"/>
            <a:ext cx="7329679" cy="4222601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資料</a:t>
            </a:r>
            <a:r>
              <a:rPr lang="en-US" altLang="ja-JP" sz="3000" dirty="0" smtClean="0"/>
              <a:t>Ⅰ</a:t>
            </a:r>
            <a:r>
              <a:rPr lang="en-US" altLang="ja-JP" sz="3000" dirty="0"/>
              <a:t>-</a:t>
            </a:r>
            <a:r>
              <a:rPr lang="ja-JP" altLang="en-US" sz="3000" dirty="0" smtClean="0"/>
              <a:t>つくば</a:t>
            </a:r>
            <a:r>
              <a:rPr lang="ja-JP" altLang="en-US" sz="3000" dirty="0"/>
              <a:t>に何が植わっている</a:t>
            </a:r>
            <a:r>
              <a:rPr lang="ja-JP" altLang="en-US" sz="3000" dirty="0" smtClean="0"/>
              <a:t>？</a:t>
            </a:r>
            <a:endParaRPr lang="ja-JP" altLang="en-US" sz="3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29161" y="4310030"/>
            <a:ext cx="4414839" cy="1278209"/>
          </a:xfrm>
        </p:spPr>
        <p:txBody>
          <a:bodyPr>
            <a:noAutofit/>
          </a:bodyPr>
          <a:lstStyle/>
          <a:p>
            <a:r>
              <a:rPr lang="ja-JP" altLang="en-US" sz="2400" b="0" dirty="0" smtClean="0"/>
              <a:t>旧竹園</a:t>
            </a:r>
            <a:r>
              <a:rPr lang="en-US" altLang="ja-JP" sz="2400" b="0" dirty="0" smtClean="0"/>
              <a:t>3</a:t>
            </a:r>
            <a:r>
              <a:rPr lang="ja-JP" altLang="en-US" sz="2400" b="0" dirty="0" smtClean="0"/>
              <a:t>丁目公務員宿舎</a:t>
            </a:r>
            <a:endParaRPr lang="en-US" altLang="ja-JP" sz="2400" b="0" dirty="0" smtClean="0"/>
          </a:p>
          <a:p>
            <a:r>
              <a:rPr lang="ja-JP" altLang="en-US" sz="2400" b="0" dirty="0" smtClean="0"/>
              <a:t>竹園ショッピングセンター</a:t>
            </a:r>
            <a:r>
              <a:rPr lang="ja-JP" altLang="en-US" sz="2400" b="0" dirty="0"/>
              <a:t> </a:t>
            </a:r>
            <a:r>
              <a:rPr lang="ja-JP" altLang="en-US" sz="2400" b="0" dirty="0" smtClean="0"/>
              <a:t> 周辺</a:t>
            </a:r>
            <a:endParaRPr lang="en-US" altLang="ja-JP" sz="2400" b="0" dirty="0"/>
          </a:p>
          <a:p>
            <a:endParaRPr kumimoji="1" lang="ja-JP" altLang="en-US" sz="2400" b="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54</a:t>
            </a:fld>
            <a:endParaRPr lang="en-US">
              <a:solidFill>
                <a:schemeClr val="tx1"/>
              </a:solidFill>
              <a:latin typeface="Arial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3" y="5592207"/>
            <a:ext cx="833737" cy="8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76250" y="1600200"/>
            <a:ext cx="6453188" cy="587631"/>
          </a:xfrm>
        </p:spPr>
        <p:txBody>
          <a:bodyPr>
            <a:normAutofit fontScale="92500"/>
          </a:bodyPr>
          <a:lstStyle/>
          <a:p>
            <a:r>
              <a:rPr lang="ja-JP" altLang="en-US" sz="2400" b="0" dirty="0" smtClean="0"/>
              <a:t>旧竹園</a:t>
            </a:r>
            <a:r>
              <a:rPr lang="en-US" altLang="ja-JP" sz="2400" b="0" dirty="0" smtClean="0"/>
              <a:t>3</a:t>
            </a:r>
            <a:r>
              <a:rPr lang="ja-JP" altLang="en-US" sz="2400" b="0" dirty="0" smtClean="0"/>
              <a:t>丁目</a:t>
            </a:r>
            <a:r>
              <a:rPr kumimoji="1" lang="ja-JP" altLang="en-US" sz="2400" b="0" dirty="0" smtClean="0"/>
              <a:t>公務員宿舎・竹園ショッピングセンター</a:t>
            </a:r>
            <a:endParaRPr kumimoji="1" lang="en-US" altLang="ja-JP" sz="2400" b="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08" y="2238375"/>
            <a:ext cx="3021321" cy="197571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83" y="4499348"/>
            <a:ext cx="2962346" cy="19769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4499348"/>
            <a:ext cx="3030069" cy="197956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756328" y="6030483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アオキ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3246" y="5985214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かき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75029" y="2238375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うめ</a:t>
            </a:r>
            <a:endParaRPr kumimoji="1" lang="en-US" altLang="ja-JP" sz="2400" dirty="0" smtClean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07" y="2240301"/>
            <a:ext cx="3077902" cy="2055991"/>
          </a:xfrm>
          <a:prstGeom prst="rect">
            <a:avLst/>
          </a:prstGeom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272835" y="242131"/>
            <a:ext cx="839967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資料</a:t>
            </a:r>
            <a:r>
              <a:rPr lang="en-US" altLang="ja-JP" sz="3000" dirty="0" smtClean="0"/>
              <a:t>Ⅰ-</a:t>
            </a:r>
            <a:r>
              <a:rPr lang="ja-JP" altLang="en-US" sz="3000" dirty="0" smtClean="0"/>
              <a:t>つくば</a:t>
            </a:r>
            <a:r>
              <a:rPr lang="ja-JP" altLang="en-US" sz="3000" dirty="0"/>
              <a:t>に何が植わっている</a:t>
            </a:r>
            <a:r>
              <a:rPr lang="ja-JP" altLang="en-US" sz="3000" dirty="0" smtClean="0"/>
              <a:t>？</a:t>
            </a:r>
            <a:endParaRPr lang="ja-JP" altLang="en-US" sz="3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3246" y="2244866"/>
            <a:ext cx="59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くり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55</a:t>
            </a:fld>
            <a:endParaRPr lang="en-US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05" y="1986569"/>
            <a:ext cx="3104742" cy="4381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0" name="グループ化 19"/>
          <p:cNvGrpSpPr/>
          <p:nvPr/>
        </p:nvGrpSpPr>
        <p:grpSpPr>
          <a:xfrm>
            <a:off x="5791393" y="2452992"/>
            <a:ext cx="2656615" cy="2971474"/>
            <a:chOff x="5502229" y="1888324"/>
            <a:chExt cx="3486218" cy="389940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648956" y="5418392"/>
              <a:ext cx="142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大学病院→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502229" y="1888324"/>
              <a:ext cx="142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一ノ矢→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20219942">
              <a:off x="6088444" y="4119974"/>
              <a:ext cx="142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大学</a:t>
              </a:r>
              <a:r>
                <a:rPr kumimoji="1" lang="ja-JP" altLang="en-US" dirty="0"/>
                <a:t>会館</a:t>
              </a:r>
              <a:r>
                <a:rPr kumimoji="1" lang="ja-JP" altLang="en-US" dirty="0" smtClean="0"/>
                <a:t>→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1448999">
              <a:off x="7564827" y="5050333"/>
              <a:ext cx="142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←平砂</a:t>
              </a:r>
              <a:endParaRPr kumimoji="1" lang="ja-JP" altLang="en-US" dirty="0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770296" y="3911906"/>
            <a:ext cx="3728552" cy="7102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自然保護緑地</a:t>
            </a:r>
            <a:r>
              <a:rPr kumimoji="1" lang="en-US" altLang="ja-JP" sz="2400" dirty="0" smtClean="0"/>
              <a:t>(6.0ha)</a:t>
            </a:r>
            <a:endParaRPr kumimoji="1"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770296" y="4776874"/>
            <a:ext cx="3728551" cy="71029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周辺</a:t>
            </a:r>
            <a:r>
              <a:rPr kumimoji="1" lang="ja-JP" altLang="en-US" sz="2800" dirty="0" smtClean="0"/>
              <a:t>保護緑地</a:t>
            </a:r>
            <a:r>
              <a:rPr kumimoji="1" lang="en-US" altLang="ja-JP" sz="2400" dirty="0" smtClean="0"/>
              <a:t>(30.1ha)</a:t>
            </a:r>
            <a:endParaRPr kumimoji="1"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753763" y="5641842"/>
            <a:ext cx="3745084" cy="7102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利用</a:t>
            </a:r>
            <a:r>
              <a:rPr kumimoji="1" lang="ja-JP" altLang="en-US" sz="2800" dirty="0" smtClean="0"/>
              <a:t>緑地</a:t>
            </a:r>
            <a:r>
              <a:rPr kumimoji="1" lang="en-US" altLang="ja-JP" sz="2400" dirty="0" smtClean="0"/>
              <a:t>(44.5ha)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07354" y="3773978"/>
            <a:ext cx="4025606" cy="2716090"/>
          </a:xfrm>
          <a:prstGeom prst="rect">
            <a:avLst/>
          </a:prstGeom>
          <a:noFill/>
          <a:ln>
            <a:solidFill>
              <a:srgbClr val="FE86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59119" y="2002626"/>
            <a:ext cx="2660297" cy="664976"/>
          </a:xfrm>
          <a:prstGeom prst="rect">
            <a:avLst/>
          </a:prstGeom>
          <a:solidFill>
            <a:srgbClr val="FFFFFF"/>
          </a:solidFill>
          <a:ln>
            <a:solidFill>
              <a:srgbClr val="FE8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保護緑地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637" y="2023469"/>
            <a:ext cx="2954678" cy="4310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2041" y="1995417"/>
            <a:ext cx="2865576" cy="441002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9167" y="1995418"/>
            <a:ext cx="2668450" cy="441002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88" y="1992384"/>
            <a:ext cx="3117936" cy="4400313"/>
          </a:xfrm>
          <a:prstGeom prst="rect">
            <a:avLst/>
          </a:prstGeom>
        </p:spPr>
      </p:pic>
      <p:sp>
        <p:nvSpPr>
          <p:cNvPr id="17" name="右矢印 16"/>
          <p:cNvSpPr/>
          <p:nvPr/>
        </p:nvSpPr>
        <p:spPr>
          <a:xfrm rot="20034937">
            <a:off x="5482539" y="3774784"/>
            <a:ext cx="1702554" cy="635255"/>
          </a:xfrm>
          <a:prstGeom prst="rightArrow">
            <a:avLst>
              <a:gd name="adj1" fmla="val 50000"/>
              <a:gd name="adj2" fmla="val 121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三学</a:t>
            </a:r>
            <a:r>
              <a:rPr kumimoji="1" lang="en-US" altLang="ja-JP" sz="2000" dirty="0" smtClean="0"/>
              <a:t>C</a:t>
            </a:r>
            <a:r>
              <a:rPr kumimoji="1" lang="ja-JP" altLang="en-US" sz="2000" dirty="0" smtClean="0"/>
              <a:t>棟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0190" y="2845376"/>
            <a:ext cx="4451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計画上「手をつけてはいけない」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	</a:t>
            </a:r>
            <a:r>
              <a:rPr kumimoji="1" lang="ja-JP" altLang="en-US" sz="2400" dirty="0" smtClean="0"/>
              <a:t>「</a:t>
            </a:r>
            <a:r>
              <a:rPr kumimoji="1" lang="ja-JP" altLang="en-US" sz="2400" dirty="0"/>
              <a:t>手を</a:t>
            </a:r>
            <a:r>
              <a:rPr kumimoji="1" lang="ja-JP" altLang="en-US" sz="2400" dirty="0" smtClean="0"/>
              <a:t>つけにくい」</a:t>
            </a:r>
            <a:endParaRPr kumimoji="1" lang="en-US" altLang="ja-JP" sz="2400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390698" y="2667602"/>
            <a:ext cx="0" cy="1624319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390698" y="4291921"/>
            <a:ext cx="231094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336223" y="4231178"/>
            <a:ext cx="113967" cy="116378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544536" y="4236614"/>
            <a:ext cx="113967" cy="116378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336223" y="2620787"/>
            <a:ext cx="113967" cy="116378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none" lIns="91440" tIns="45720" rIns="91440" bIns="45720" rtlCol="0" anchor="ctr">
            <a:prstTxWarp prst="textArchUp">
              <a:avLst/>
            </a:prstTxWarp>
            <a:spAutoFit/>
          </a:bodyPr>
          <a:lstStyle/>
          <a:p>
            <a:pPr algn="ctr"/>
            <a:endParaRPr kumimoji="1" lang="ja-JP" altLang="en-US" sz="5400" dirty="0" smtClean="0">
              <a:ln w="18415" cmpd="sng">
                <a:solidFill>
                  <a:srgbClr val="F5C20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272835" y="242131"/>
            <a:ext cx="5490291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資料</a:t>
            </a:r>
            <a:r>
              <a:rPr lang="en-US" altLang="ja-JP" sz="3000" dirty="0" smtClean="0"/>
              <a:t>Ⅱ</a:t>
            </a:r>
            <a:endParaRPr lang="ja-JP" altLang="en-US" sz="3000" dirty="0"/>
          </a:p>
        </p:txBody>
      </p:sp>
      <p:sp>
        <p:nvSpPr>
          <p:cNvPr id="30" name="サブタイトル 2"/>
          <p:cNvSpPr txBox="1">
            <a:spLocks/>
          </p:cNvSpPr>
          <p:nvPr/>
        </p:nvSpPr>
        <p:spPr>
          <a:xfrm>
            <a:off x="272835" y="1078568"/>
            <a:ext cx="8015480" cy="409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cap="all" spc="120" baseline="0">
                <a:latin typeface="+mn-ea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baseline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z="2800" dirty="0" smtClean="0"/>
              <a:t>筑波大学の当初計画について </a:t>
            </a:r>
            <a:r>
              <a:rPr lang="en-US" altLang="ja-JP" sz="2800" dirty="0" smtClean="0"/>
              <a:t>– </a:t>
            </a:r>
            <a:r>
              <a:rPr lang="ja-JP" altLang="en-US" sz="2800" dirty="0" smtClean="0"/>
              <a:t>保護緑地計画</a:t>
            </a:r>
            <a:endParaRPr lang="en-US" altLang="ja-JP" sz="2800" dirty="0"/>
          </a:p>
          <a:p>
            <a:endParaRPr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56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9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99"/>
    </mc:Choice>
    <mc:Fallback xmlns="">
      <p:transition spd="slow" advTm="72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4" grpId="0" animBg="1"/>
      <p:bldP spid="34" grpId="0" animBg="1"/>
      <p:bldP spid="35" grpId="0" animBg="1"/>
      <p:bldP spid="3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0482" y="1303020"/>
            <a:ext cx="8558421" cy="493014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フェイジョアの苗</a:t>
            </a:r>
            <a:r>
              <a:rPr lang="en-US" altLang="ja-JP" sz="2400" dirty="0" smtClean="0">
                <a:solidFill>
                  <a:schemeClr val="tx1"/>
                </a:solidFill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</a:rPr>
              <a:t>農林技術センターから頂く</a:t>
            </a:r>
            <a:r>
              <a:rPr lang="en-US" altLang="ja-JP" sz="2400" dirty="0" smtClean="0">
                <a:solidFill>
                  <a:schemeClr val="tx1"/>
                </a:solidFill>
              </a:rPr>
              <a:t>)</a:t>
            </a:r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夏みかん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の</a:t>
            </a:r>
            <a:r>
              <a:rPr lang="ja-JP" altLang="en-US" sz="2400" dirty="0" smtClean="0">
                <a:solidFill>
                  <a:schemeClr val="tx1"/>
                </a:solidFill>
              </a:rPr>
              <a:t>苗</a:t>
            </a:r>
            <a:r>
              <a:rPr lang="en-US" altLang="ja-JP" sz="2400" dirty="0" smtClean="0">
                <a:solidFill>
                  <a:schemeClr val="tx1"/>
                </a:solidFill>
              </a:rPr>
              <a:t>(</a:t>
            </a:r>
            <a:r>
              <a:rPr lang="en-US" altLang="ja-JP" sz="2400" dirty="0">
                <a:solidFill>
                  <a:schemeClr val="tx1"/>
                </a:solidFill>
                <a:latin typeface="+mn-ea"/>
              </a:rPr>
              <a:t>5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年生接木苗</a:t>
            </a:r>
            <a:r>
              <a:rPr lang="en-US" altLang="ja-JP" sz="2400" dirty="0">
                <a:solidFill>
                  <a:schemeClr val="tx1"/>
                </a:solidFill>
              </a:rPr>
              <a:t>)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ベンチなど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鳥虫害対策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果樹の定期診断</a:t>
            </a:r>
            <a:r>
              <a:rPr lang="en-US" altLang="ja-JP" sz="2400" dirty="0" smtClean="0">
                <a:solidFill>
                  <a:schemeClr val="tx1"/>
                </a:solidFill>
              </a:rPr>
              <a:t>(</a:t>
            </a:r>
            <a:r>
              <a:rPr lang="ja-JP" altLang="en-US" sz="2400" dirty="0">
                <a:solidFill>
                  <a:schemeClr val="tx1"/>
                </a:solidFill>
              </a:rPr>
              <a:t>農林技術センターに</a:t>
            </a:r>
            <a:r>
              <a:rPr lang="ja-JP" altLang="en-US" sz="2400" dirty="0" smtClean="0">
                <a:solidFill>
                  <a:schemeClr val="tx1"/>
                </a:solidFill>
              </a:rPr>
              <a:t>依頼</a:t>
            </a:r>
            <a:r>
              <a:rPr lang="en-US" altLang="ja-JP" sz="2400" dirty="0" smtClean="0">
                <a:solidFill>
                  <a:schemeClr val="tx1"/>
                </a:solidFill>
              </a:rPr>
              <a:t>) </a:t>
            </a:r>
          </a:p>
          <a:p>
            <a:pPr algn="l">
              <a:lnSpc>
                <a:spcPct val="100000"/>
              </a:lnSpc>
            </a:pPr>
            <a:r>
              <a:rPr kumimoji="1" lang="ja-JP" altLang="en-US" sz="2400" dirty="0" smtClean="0">
                <a:solidFill>
                  <a:schemeClr val="tx1"/>
                </a:solidFill>
              </a:rPr>
              <a:t>管理費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(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施設部や学生による一体管理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)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ja-JP" sz="2400" u="sng" dirty="0"/>
          </a:p>
          <a:p>
            <a:pPr algn="r">
              <a:lnSpc>
                <a:spcPct val="100000"/>
              </a:lnSpc>
            </a:pPr>
            <a:r>
              <a:rPr lang="ja-JP" altLang="en-US" sz="3600" u="sng" dirty="0" smtClean="0">
                <a:solidFill>
                  <a:schemeClr val="tx1"/>
                </a:solidFill>
              </a:rPr>
              <a:t>合計　</a:t>
            </a:r>
            <a:r>
              <a:rPr lang="ja-JP" altLang="en-US" sz="3600" u="sng" dirty="0" smtClean="0">
                <a:solidFill>
                  <a:schemeClr val="accent3">
                    <a:lumMod val="75000"/>
                  </a:schemeClr>
                </a:solidFill>
              </a:rPr>
              <a:t>約</a:t>
            </a:r>
            <a:r>
              <a:rPr lang="en-US" altLang="ja-JP" sz="3600" u="sng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r>
              <a:rPr lang="ja-JP" altLang="en-US" sz="3600" u="sng" dirty="0" smtClean="0">
                <a:solidFill>
                  <a:schemeClr val="accent3">
                    <a:lumMod val="75000"/>
                  </a:schemeClr>
                </a:solidFill>
              </a:rPr>
              <a:t>万円</a:t>
            </a:r>
            <a:r>
              <a:rPr lang="ja-JP" altLang="en-US" sz="2400" dirty="0" smtClean="0">
                <a:solidFill>
                  <a:srgbClr val="0070C0"/>
                </a:solidFill>
              </a:rPr>
              <a:t>　</a:t>
            </a:r>
            <a:endParaRPr kumimoji="1" lang="en-US" altLang="ja-JP" sz="24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08619" y="1303020"/>
            <a:ext cx="19901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dirty="0" smtClean="0">
                <a:solidFill>
                  <a:schemeClr val="accent3"/>
                </a:solidFill>
              </a:rPr>
              <a:t>0</a:t>
            </a:r>
            <a:r>
              <a:rPr lang="ja-JP" altLang="en-US" sz="3200" dirty="0" smtClean="0">
                <a:solidFill>
                  <a:schemeClr val="accent3"/>
                </a:solidFill>
              </a:rPr>
              <a:t>円</a:t>
            </a:r>
            <a:endParaRPr lang="en-US" altLang="ja-JP" sz="3200" dirty="0" smtClean="0">
              <a:solidFill>
                <a:schemeClr val="accent3"/>
              </a:solidFill>
            </a:endParaRPr>
          </a:p>
          <a:p>
            <a:pPr algn="r"/>
            <a:r>
              <a:rPr lang="en-US" altLang="ja-JP" sz="3200" dirty="0" smtClean="0">
                <a:solidFill>
                  <a:schemeClr val="accent3"/>
                </a:solidFill>
              </a:rPr>
              <a:t>5000</a:t>
            </a:r>
            <a:r>
              <a:rPr lang="ja-JP" altLang="en-US" sz="3200" dirty="0" smtClean="0">
                <a:solidFill>
                  <a:schemeClr val="accent3"/>
                </a:solidFill>
              </a:rPr>
              <a:t>円</a:t>
            </a:r>
            <a:endParaRPr kumimoji="1" lang="en-US" altLang="ja-JP" sz="3200" dirty="0" smtClean="0">
              <a:solidFill>
                <a:schemeClr val="accent3"/>
              </a:solidFill>
            </a:endParaRPr>
          </a:p>
          <a:p>
            <a:pPr algn="r"/>
            <a:r>
              <a:rPr lang="en-US" altLang="ja-JP" sz="3200" dirty="0" smtClean="0">
                <a:solidFill>
                  <a:schemeClr val="accent3"/>
                </a:solidFill>
              </a:rPr>
              <a:t>7</a:t>
            </a:r>
            <a:r>
              <a:rPr lang="ja-JP" altLang="en-US" sz="3200" dirty="0" smtClean="0">
                <a:solidFill>
                  <a:schemeClr val="accent3"/>
                </a:solidFill>
              </a:rPr>
              <a:t>万円</a:t>
            </a:r>
            <a:endParaRPr lang="en-US" altLang="ja-JP" sz="3200" dirty="0" smtClean="0">
              <a:solidFill>
                <a:schemeClr val="accent3"/>
              </a:solidFill>
            </a:endParaRPr>
          </a:p>
          <a:p>
            <a:pPr algn="r"/>
            <a:endParaRPr lang="en-US" altLang="ja-JP" sz="3200" dirty="0" smtClean="0">
              <a:solidFill>
                <a:schemeClr val="accent3"/>
              </a:solidFill>
            </a:endParaRPr>
          </a:p>
          <a:p>
            <a:pPr algn="r"/>
            <a:r>
              <a:rPr lang="en-US" altLang="ja-JP" sz="3200" dirty="0" smtClean="0">
                <a:solidFill>
                  <a:schemeClr val="accent3"/>
                </a:solidFill>
              </a:rPr>
              <a:t>2000</a:t>
            </a:r>
            <a:r>
              <a:rPr lang="ja-JP" altLang="en-US" sz="3200" dirty="0" smtClean="0">
                <a:solidFill>
                  <a:schemeClr val="accent3"/>
                </a:solidFill>
              </a:rPr>
              <a:t>円</a:t>
            </a:r>
            <a:endParaRPr lang="en-US" altLang="ja-JP" sz="3200" dirty="0" smtClean="0">
              <a:solidFill>
                <a:schemeClr val="accent3"/>
              </a:solidFill>
            </a:endParaRPr>
          </a:p>
          <a:p>
            <a:pPr algn="r"/>
            <a:r>
              <a:rPr kumimoji="1" lang="en-US" altLang="ja-JP" sz="3200" dirty="0">
                <a:solidFill>
                  <a:schemeClr val="accent3"/>
                </a:solidFill>
              </a:rPr>
              <a:t>0</a:t>
            </a:r>
            <a:r>
              <a:rPr kumimoji="1" lang="ja-JP" altLang="en-US" sz="3200" dirty="0" smtClean="0">
                <a:solidFill>
                  <a:schemeClr val="accent3"/>
                </a:solidFill>
              </a:rPr>
              <a:t>円</a:t>
            </a:r>
            <a:endParaRPr kumimoji="1" lang="en-US" altLang="ja-JP" sz="3200" dirty="0" smtClean="0">
              <a:solidFill>
                <a:schemeClr val="accent3"/>
              </a:solidFill>
            </a:endParaRPr>
          </a:p>
          <a:p>
            <a:pPr algn="r"/>
            <a:r>
              <a:rPr lang="en-US" altLang="ja-JP" sz="3200" dirty="0">
                <a:solidFill>
                  <a:schemeClr val="accent3"/>
                </a:solidFill>
              </a:rPr>
              <a:t>0</a:t>
            </a:r>
            <a:r>
              <a:rPr lang="ja-JP" altLang="en-US" sz="3200" dirty="0" smtClean="0">
                <a:solidFill>
                  <a:schemeClr val="accent3"/>
                </a:solidFill>
              </a:rPr>
              <a:t>円</a:t>
            </a:r>
            <a:endParaRPr lang="en-US" altLang="ja-JP" sz="3200" dirty="0" smtClean="0">
              <a:solidFill>
                <a:schemeClr val="accent3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72835" y="242131"/>
            <a:ext cx="870441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資料</a:t>
            </a:r>
            <a:r>
              <a:rPr lang="en-US" altLang="ja-JP" sz="3000" dirty="0" smtClean="0"/>
              <a:t>Ⅲ-</a:t>
            </a:r>
            <a:r>
              <a:rPr lang="ja-JP" altLang="en-US" sz="3000" dirty="0" smtClean="0"/>
              <a:t>その他地点でのコスト</a:t>
            </a:r>
            <a:endParaRPr lang="ja-JP" alt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57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chemeClr val="tx1"/>
                </a:solidFill>
                <a:latin typeface="Arial"/>
              </a:rPr>
              <a:pPr/>
              <a:t>58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4" y="1532959"/>
            <a:ext cx="3136372" cy="4717904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272835" y="242131"/>
            <a:ext cx="870441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資料</a:t>
            </a:r>
            <a:r>
              <a:rPr lang="en-US" altLang="ja-JP" sz="3000" dirty="0"/>
              <a:t>Ⅳ-</a:t>
            </a:r>
            <a:r>
              <a:rPr lang="ja-JP" altLang="en-US" sz="3000" dirty="0"/>
              <a:t>提案場所（松美池）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4" y="5417127"/>
            <a:ext cx="833737" cy="83373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05" y="2980305"/>
            <a:ext cx="4171083" cy="327055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67" y="416956"/>
            <a:ext cx="2846021" cy="2388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4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76659" y="1436665"/>
            <a:ext cx="787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What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is “ </a:t>
            </a:r>
            <a:r>
              <a:rPr kumimoji="1" lang="ja-JP" altLang="en-US" sz="3200" dirty="0" smtClean="0">
                <a:solidFill>
                  <a:schemeClr val="accent5"/>
                </a:solidFill>
              </a:rPr>
              <a:t>果樹ある生活</a:t>
            </a:r>
            <a:r>
              <a:rPr kumimoji="1" lang="en-US" altLang="ja-JP" sz="3200" dirty="0">
                <a:solidFill>
                  <a:schemeClr val="accent5"/>
                </a:solidFill>
              </a:rPr>
              <a:t> </a:t>
            </a:r>
            <a:r>
              <a:rPr kumimoji="1" lang="en-US" altLang="ja-JP" sz="3200" dirty="0" smtClean="0"/>
              <a:t>” ?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0364" y="1181442"/>
            <a:ext cx="221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accent5"/>
                </a:solidFill>
              </a:rPr>
              <a:t>カジュアルライフ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目的</a:t>
            </a:r>
            <a:endParaRPr lang="ja-JP" altLang="en-US" sz="30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1362269" y="2129623"/>
            <a:ext cx="6210107" cy="954107"/>
            <a:chOff x="1362269" y="2129623"/>
            <a:chExt cx="6210107" cy="954107"/>
          </a:xfrm>
        </p:grpSpPr>
        <p:sp>
          <p:nvSpPr>
            <p:cNvPr id="15" name="正方形/長方形 14"/>
            <p:cNvSpPr/>
            <p:nvPr/>
          </p:nvSpPr>
          <p:spPr>
            <a:xfrm>
              <a:off x="3340359" y="2129623"/>
              <a:ext cx="4232017" cy="954107"/>
            </a:xfrm>
            <a:prstGeom prst="rect">
              <a:avLst/>
            </a:prstGeom>
            <a:ln>
              <a:solidFill>
                <a:schemeClr val="accent5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r>
                <a:rPr kumimoji="1" lang="ja-JP" altLang="en-US" sz="2800" dirty="0" smtClean="0"/>
                <a:t>果樹</a:t>
              </a:r>
              <a:r>
                <a:rPr kumimoji="1" lang="ja-JP" altLang="en-US" sz="2800" dirty="0"/>
                <a:t>に</a:t>
              </a:r>
              <a:r>
                <a:rPr kumimoji="1" lang="ja-JP" altLang="en-US" sz="2800" dirty="0" smtClean="0"/>
                <a:t>囲まれて</a:t>
              </a:r>
              <a:endParaRPr kumimoji="1" lang="en-US" altLang="ja-JP" sz="2800" dirty="0" smtClean="0"/>
            </a:p>
            <a:p>
              <a:r>
                <a:rPr kumimoji="1" lang="en-US" altLang="ja-JP" sz="2800" dirty="0" smtClean="0"/>
                <a:t>	</a:t>
              </a:r>
              <a:r>
                <a:rPr kumimoji="1" lang="ja-JP" altLang="en-US" sz="2800" dirty="0" smtClean="0"/>
                <a:t>大学生活</a:t>
              </a:r>
              <a:r>
                <a:rPr kumimoji="1" lang="ja-JP" altLang="en-US" sz="2800" dirty="0"/>
                <a:t>を送ること</a:t>
              </a:r>
              <a:endParaRPr kumimoji="1" lang="en-US" altLang="ja-JP" sz="2800" dirty="0"/>
            </a:p>
          </p:txBody>
        </p:sp>
        <p:sp>
          <p:nvSpPr>
            <p:cNvPr id="2" name="右矢印 1"/>
            <p:cNvSpPr/>
            <p:nvPr/>
          </p:nvSpPr>
          <p:spPr>
            <a:xfrm>
              <a:off x="1362269" y="2276663"/>
              <a:ext cx="1679510" cy="578498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lIns="91440" tIns="45720" rIns="91440" bIns="45720" rtlCol="0" anchor="ctr">
              <a:prstTxWarp prst="textArchUp">
                <a:avLst/>
              </a:prstTxWarp>
              <a:spAutoFit/>
            </a:bodyPr>
            <a:lstStyle/>
            <a:p>
              <a:pPr algn="ctr"/>
              <a:endParaRPr kumimoji="1" lang="ja-JP" altLang="en-US" sz="5400" dirty="0" smtClean="0">
                <a:ln w="18415" cmpd="sng">
                  <a:solidFill>
                    <a:srgbClr val="F5C20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896650" y="3609452"/>
            <a:ext cx="6675726" cy="2308324"/>
            <a:chOff x="896650" y="3609452"/>
            <a:chExt cx="6675726" cy="2308324"/>
          </a:xfrm>
        </p:grpSpPr>
        <p:sp>
          <p:nvSpPr>
            <p:cNvPr id="16" name="正方形/長方形 15"/>
            <p:cNvSpPr/>
            <p:nvPr/>
          </p:nvSpPr>
          <p:spPr>
            <a:xfrm>
              <a:off x="896650" y="3609452"/>
              <a:ext cx="6675726" cy="230832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lvl="1"/>
              <a:r>
                <a:rPr kumimoji="1" lang="ja-JP" altLang="en-US" sz="2400" dirty="0" smtClean="0">
                  <a:latin typeface="HG教科書体" panose="02020609000000000000" pitchFamily="17" charset="-128"/>
                  <a:ea typeface="HG教科書体" panose="02020609000000000000" pitchFamily="17" charset="-128"/>
                </a:rPr>
                <a:t>無味乾燥としたキャンパス</a:t>
              </a:r>
              <a:endParaRPr kumimoji="1" lang="en-US" altLang="ja-JP" sz="2400" dirty="0" smtClean="0">
                <a:latin typeface="HG教科書体" panose="02020609000000000000" pitchFamily="17" charset="-128"/>
                <a:ea typeface="HG教科書体" panose="02020609000000000000" pitchFamily="17" charset="-128"/>
              </a:endParaRPr>
            </a:p>
            <a:p>
              <a:pPr lvl="1"/>
              <a:r>
                <a:rPr kumimoji="1" lang="en-US" altLang="ja-JP" sz="2400" dirty="0"/>
                <a:t>	</a:t>
              </a:r>
              <a:r>
                <a:rPr kumimoji="1" lang="en-US" altLang="ja-JP" sz="2400" dirty="0" smtClean="0"/>
                <a:t>	</a:t>
              </a:r>
              <a:r>
                <a:rPr kumimoji="1" lang="ja-JP" altLang="en-US" sz="2400" dirty="0" smtClean="0"/>
                <a:t>「</a:t>
              </a:r>
              <a:r>
                <a:rPr kumimoji="1" lang="ja-JP" altLang="en-US" sz="2400" dirty="0" smtClean="0">
                  <a:solidFill>
                    <a:srgbClr val="00B0F0"/>
                  </a:solidFill>
                </a:rPr>
                <a:t>色</a:t>
              </a:r>
              <a:r>
                <a:rPr kumimoji="1" lang="ja-JP" altLang="en-US" sz="2400" dirty="0" smtClean="0"/>
                <a:t>の楽しみ」が</a:t>
              </a:r>
              <a:r>
                <a:rPr kumimoji="1" lang="ja-JP" altLang="en-US" sz="2400" dirty="0"/>
                <a:t>！</a:t>
              </a:r>
              <a:endParaRPr kumimoji="1" lang="en-US" altLang="ja-JP" sz="2400" dirty="0" smtClean="0"/>
            </a:p>
            <a:p>
              <a:pPr lvl="1"/>
              <a:r>
                <a:rPr kumimoji="1" lang="en-US" altLang="ja-JP" sz="2400" dirty="0"/>
                <a:t>	</a:t>
              </a:r>
              <a:r>
                <a:rPr kumimoji="1" lang="en-US" altLang="ja-JP" sz="2400" dirty="0" smtClean="0"/>
                <a:t>	</a:t>
              </a:r>
              <a:r>
                <a:rPr kumimoji="1" lang="ja-JP" altLang="en-US" sz="2400" dirty="0" smtClean="0"/>
                <a:t>大学の</a:t>
              </a:r>
              <a:r>
                <a:rPr kumimoji="1" lang="ja-JP" altLang="en-US" sz="2400" dirty="0" smtClean="0">
                  <a:solidFill>
                    <a:srgbClr val="00B0F0"/>
                  </a:solidFill>
                </a:rPr>
                <a:t>シンボル</a:t>
              </a:r>
              <a:r>
                <a:rPr kumimoji="1" lang="ja-JP" altLang="en-US" sz="2400" dirty="0" smtClean="0"/>
                <a:t>が！</a:t>
              </a:r>
              <a:endParaRPr kumimoji="1" lang="en-US" altLang="ja-JP" sz="2400" dirty="0"/>
            </a:p>
            <a:p>
              <a:pPr lvl="1"/>
              <a:endParaRPr kumimoji="1" lang="en-US" altLang="ja-JP" sz="2400" dirty="0" smtClean="0">
                <a:latin typeface="HG教科書体" panose="02020609000000000000" pitchFamily="17" charset="-128"/>
                <a:ea typeface="HG教科書体" panose="02020609000000000000" pitchFamily="17" charset="-128"/>
              </a:endParaRPr>
            </a:p>
            <a:p>
              <a:pPr lvl="1"/>
              <a:r>
                <a:rPr kumimoji="1" lang="ja-JP" altLang="en-US" sz="2400" dirty="0" smtClean="0">
                  <a:latin typeface="HG教科書体" panose="02020609000000000000" pitchFamily="17" charset="-128"/>
                  <a:ea typeface="HG教科書体" panose="02020609000000000000" pitchFamily="17" charset="-128"/>
                </a:rPr>
                <a:t>緑色の景観</a:t>
              </a:r>
              <a:endParaRPr kumimoji="1" lang="en-US" altLang="ja-JP" sz="2400" dirty="0" smtClean="0">
                <a:latin typeface="HG教科書体" panose="02020609000000000000" pitchFamily="17" charset="-128"/>
                <a:ea typeface="HG教科書体" panose="02020609000000000000" pitchFamily="17" charset="-128"/>
              </a:endParaRPr>
            </a:p>
            <a:p>
              <a:pPr lvl="1"/>
              <a:r>
                <a:rPr kumimoji="1" lang="en-US" altLang="ja-JP" sz="2400" dirty="0" smtClean="0"/>
                <a:t>		</a:t>
              </a:r>
              <a:r>
                <a:rPr kumimoji="1" lang="ja-JP" altLang="en-US" sz="2400" dirty="0" smtClean="0"/>
                <a:t>果樹の</a:t>
              </a:r>
              <a:r>
                <a:rPr kumimoji="1" lang="ja-JP" altLang="en-US" sz="2400" dirty="0" smtClean="0">
                  <a:solidFill>
                    <a:srgbClr val="D1282E"/>
                  </a:solidFill>
                </a:rPr>
                <a:t>変化</a:t>
              </a:r>
              <a:r>
                <a:rPr kumimoji="1" lang="ja-JP" altLang="en-US" sz="2400" dirty="0" smtClean="0"/>
                <a:t>による</a:t>
              </a:r>
              <a:r>
                <a:rPr kumimoji="1" lang="ja-JP" altLang="en-US" sz="2400" dirty="0" smtClean="0">
                  <a:solidFill>
                    <a:srgbClr val="FF0000"/>
                  </a:solidFill>
                </a:rPr>
                <a:t>楽しさ</a:t>
              </a:r>
              <a:r>
                <a:rPr kumimoji="1" lang="ja-JP" altLang="en-US" sz="2400" dirty="0"/>
                <a:t>が！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右矢印 19"/>
            <p:cNvSpPr/>
            <p:nvPr/>
          </p:nvSpPr>
          <p:spPr>
            <a:xfrm>
              <a:off x="2164702" y="4196453"/>
              <a:ext cx="415212" cy="362901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lIns="91440" tIns="45720" rIns="91440" bIns="45720" rtlCol="0" anchor="ctr">
              <a:prstTxWarp prst="textArchUp">
                <a:avLst/>
              </a:prstTxWarp>
              <a:spAutoFit/>
            </a:bodyPr>
            <a:lstStyle/>
            <a:p>
              <a:pPr algn="ctr"/>
              <a:endParaRPr kumimoji="1" lang="ja-JP" altLang="en-US" sz="5400" dirty="0" smtClean="0">
                <a:ln w="18415" cmpd="sng">
                  <a:solidFill>
                    <a:srgbClr val="F5C20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右矢印 21"/>
            <p:cNvSpPr/>
            <p:nvPr/>
          </p:nvSpPr>
          <p:spPr>
            <a:xfrm>
              <a:off x="2164702" y="5480573"/>
              <a:ext cx="415212" cy="362901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lIns="91440" tIns="45720" rIns="91440" bIns="45720" rtlCol="0" anchor="ctr">
              <a:prstTxWarp prst="textArchUp">
                <a:avLst/>
              </a:prstTxWarp>
              <a:spAutoFit/>
            </a:bodyPr>
            <a:lstStyle/>
            <a:p>
              <a:pPr algn="ctr"/>
              <a:endParaRPr kumimoji="1" lang="ja-JP" altLang="en-US" sz="5400" dirty="0" smtClean="0">
                <a:ln w="18415" cmpd="sng">
                  <a:solidFill>
                    <a:srgbClr val="F5C20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FE4BAC9-6D41-4691-9299-18EF07EF0177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5</a:t>
            </a:fld>
            <a:endParaRPr lang="en-US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0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chemeClr val="tx1"/>
                </a:solidFill>
                <a:latin typeface="Arial"/>
              </a:rPr>
              <a:pPr/>
              <a:t>59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72835" y="242131"/>
            <a:ext cx="8704418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資料</a:t>
            </a:r>
            <a:r>
              <a:rPr lang="en-US" altLang="ja-JP" sz="3000" dirty="0" smtClean="0"/>
              <a:t>Ⅴ-</a:t>
            </a:r>
            <a:r>
              <a:rPr lang="ja-JP" altLang="en-US" sz="3000" dirty="0" smtClean="0"/>
              <a:t>提案場所（体芸食堂横）</a:t>
            </a:r>
            <a:endParaRPr lang="ja-JP" altLang="en-US" sz="3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4" y="1532959"/>
            <a:ext cx="3136372" cy="47179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4" y="5417127"/>
            <a:ext cx="833737" cy="8337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05" y="2980305"/>
            <a:ext cx="4171084" cy="3270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64" y="626381"/>
            <a:ext cx="2905125" cy="217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2" y="1602313"/>
            <a:ext cx="1605948" cy="120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3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50" y="395905"/>
            <a:ext cx="5042645" cy="58843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835" y="242131"/>
            <a:ext cx="3393983" cy="803144"/>
          </a:xfrm>
        </p:spPr>
        <p:txBody>
          <a:bodyPr/>
          <a:lstStyle/>
          <a:p>
            <a:r>
              <a:rPr lang="ja-JP" altLang="en-US" sz="3000" dirty="0" smtClean="0"/>
              <a:t>調査</a:t>
            </a:r>
            <a:r>
              <a:rPr lang="en-US" altLang="ja-JP" sz="3000" dirty="0" smtClean="0"/>
              <a:t>Ⅵ-</a:t>
            </a:r>
            <a:r>
              <a:rPr lang="ja-JP" altLang="en-US" sz="3000" dirty="0" smtClean="0"/>
              <a:t>文献</a:t>
            </a:r>
            <a:r>
              <a:rPr lang="ja-JP" altLang="en-US" sz="3000" dirty="0"/>
              <a:t>調査</a:t>
            </a:r>
            <a:endParaRPr kumimoji="1" lang="ja-JP" altLang="en-US" sz="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2834" y="2295824"/>
            <a:ext cx="3657215" cy="447376"/>
          </a:xfrm>
        </p:spPr>
        <p:txBody>
          <a:bodyPr>
            <a:normAutofit lnSpcReduction="10000"/>
          </a:bodyPr>
          <a:lstStyle/>
          <a:p>
            <a:pPr algn="r"/>
            <a:r>
              <a:rPr lang="ja-JP" altLang="en-US" sz="2400" dirty="0" smtClean="0">
                <a:solidFill>
                  <a:schemeClr val="tx1"/>
                </a:solidFill>
              </a:rPr>
              <a:t>既存シンボル→１１箇所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272835" y="1191873"/>
            <a:ext cx="3657215" cy="10589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u="sng" dirty="0" smtClean="0">
                <a:solidFill>
                  <a:schemeClr val="tx1"/>
                </a:solidFill>
              </a:rPr>
              <a:t>筑波大学</a:t>
            </a:r>
            <a:endParaRPr lang="en-US" altLang="ja-JP" sz="3200" u="sng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シンボル樹がすでに存在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60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72836" y="2917861"/>
            <a:ext cx="3657214" cy="3508082"/>
          </a:xfrm>
          <a:prstGeom prst="rect">
            <a:avLst/>
          </a:prstGeom>
          <a:ln w="28575">
            <a:solidFill>
              <a:schemeClr val="accent5"/>
            </a:solidFill>
            <a:prstDash val="sysDash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400" dirty="0" smtClean="0">
                <a:solidFill>
                  <a:schemeClr val="tx1"/>
                </a:solidFill>
              </a:rPr>
              <a:t>Q.</a:t>
            </a:r>
            <a:r>
              <a:rPr lang="ja-JP" altLang="en-US" sz="3400" dirty="0" smtClean="0">
                <a:solidFill>
                  <a:schemeClr val="tx1"/>
                </a:solidFill>
              </a:rPr>
              <a:t> 計画を知っているか</a:t>
            </a:r>
            <a:endParaRPr lang="en-US" altLang="ja-JP" sz="3400" dirty="0" smtClean="0">
              <a:solidFill>
                <a:schemeClr val="tx1"/>
              </a:solidFill>
            </a:endParaRPr>
          </a:p>
          <a:p>
            <a:r>
              <a:rPr lang="en-US" altLang="ja-JP" sz="3400" dirty="0" smtClean="0">
                <a:solidFill>
                  <a:schemeClr val="tx1"/>
                </a:solidFill>
              </a:rPr>
              <a:t>A.</a:t>
            </a:r>
            <a:r>
              <a:rPr lang="ja-JP" altLang="en-US" sz="3400" dirty="0" smtClean="0">
                <a:solidFill>
                  <a:schemeClr val="tx1"/>
                </a:solidFill>
              </a:rPr>
              <a:t> 知っている </a:t>
            </a:r>
            <a:r>
              <a:rPr lang="en-US" altLang="ja-JP" sz="3400" dirty="0" smtClean="0">
                <a:solidFill>
                  <a:schemeClr val="tx1"/>
                </a:solidFill>
              </a:rPr>
              <a:t>3%</a:t>
            </a:r>
            <a:r>
              <a:rPr lang="ja-JP" altLang="en-US" sz="3400" dirty="0" smtClean="0">
                <a:solidFill>
                  <a:schemeClr val="tx1"/>
                </a:solidFill>
              </a:rPr>
              <a:t> </a:t>
            </a:r>
            <a:endParaRPr lang="en-US" altLang="ja-JP" sz="3400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    </a:t>
            </a:r>
            <a:r>
              <a:rPr lang="ja-JP" altLang="en-US" sz="4600" dirty="0" smtClean="0">
                <a:solidFill>
                  <a:schemeClr val="tx1"/>
                </a:solidFill>
              </a:rPr>
              <a:t>知らない </a:t>
            </a:r>
            <a:r>
              <a:rPr lang="en-US" altLang="ja-JP" sz="4600" dirty="0" smtClean="0">
                <a:solidFill>
                  <a:schemeClr val="accent3">
                    <a:lumMod val="75000"/>
                  </a:schemeClr>
                </a:solidFill>
              </a:rPr>
              <a:t>97%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100" dirty="0" smtClean="0">
                <a:solidFill>
                  <a:schemeClr val="tx2">
                    <a:lumMod val="75000"/>
                  </a:schemeClr>
                </a:solidFill>
              </a:rPr>
              <a:t>ほとんどの人が</a:t>
            </a:r>
            <a:endParaRPr lang="en-US" altLang="ja-JP" sz="3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ja-JP" altLang="en-US" sz="3100" dirty="0" smtClean="0">
                <a:solidFill>
                  <a:schemeClr val="tx2">
                    <a:lumMod val="75000"/>
                  </a:schemeClr>
                </a:solidFill>
              </a:rPr>
              <a:t>この計画を知らない</a:t>
            </a:r>
            <a:endParaRPr lang="en-US" altLang="ja-JP" sz="3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ja-JP" altLang="en-US" sz="3100" dirty="0" smtClean="0">
                <a:solidFill>
                  <a:schemeClr val="tx2">
                    <a:lumMod val="75000"/>
                  </a:schemeClr>
                </a:solidFill>
              </a:rPr>
              <a:t>ことが判明</a:t>
            </a:r>
            <a:endParaRPr lang="ja-JP" altLang="en-US" sz="3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2"/>
    </mc:Choice>
    <mc:Fallback xmlns="">
      <p:transition spd="slow" advTm="16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76659" y="1436665"/>
            <a:ext cx="7870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Wh</a:t>
            </a:r>
            <a:r>
              <a:rPr kumimoji="1" lang="en-US" altLang="ja-JP" sz="3200" dirty="0"/>
              <a:t>y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“ </a:t>
            </a:r>
            <a:r>
              <a:rPr kumimoji="1" lang="ja-JP" altLang="en-US" sz="3200" dirty="0" smtClean="0">
                <a:solidFill>
                  <a:schemeClr val="accent5"/>
                </a:solidFill>
              </a:rPr>
              <a:t>果樹</a:t>
            </a:r>
            <a:r>
              <a:rPr kumimoji="1" lang="en-US" altLang="ja-JP" sz="3200" dirty="0" smtClean="0">
                <a:solidFill>
                  <a:schemeClr val="accent5"/>
                </a:solidFill>
              </a:rPr>
              <a:t> </a:t>
            </a:r>
            <a:r>
              <a:rPr kumimoji="1" lang="en-US" altLang="ja-JP" sz="3200" dirty="0" smtClean="0"/>
              <a:t>” </a:t>
            </a:r>
            <a:r>
              <a:rPr kumimoji="1" lang="en-US" altLang="ja-JP" sz="3200" dirty="0"/>
              <a:t>?</a:t>
            </a:r>
            <a:endParaRPr kumimoji="1" lang="en-US" altLang="ja-JP" sz="3200" dirty="0" smtClean="0"/>
          </a:p>
          <a:p>
            <a:r>
              <a:rPr kumimoji="1" lang="en-US" altLang="ja-JP" sz="3200" dirty="0" smtClean="0"/>
              <a:t>Why not “ </a:t>
            </a:r>
            <a:r>
              <a:rPr kumimoji="1" lang="ja-JP" altLang="en-US" sz="3200" dirty="0" smtClean="0"/>
              <a:t>花の木</a:t>
            </a:r>
            <a:r>
              <a:rPr kumimoji="1" lang="en-US" altLang="ja-JP" sz="3200" dirty="0" smtClean="0"/>
              <a:t> ” ?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/>
              <a:t>目的</a:t>
            </a:r>
            <a:endParaRPr lang="ja-JP" altLang="en-US" sz="30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1413587" y="2540209"/>
            <a:ext cx="6293013" cy="578498"/>
            <a:chOff x="1413587" y="2088789"/>
            <a:chExt cx="6158789" cy="578498"/>
          </a:xfrm>
        </p:grpSpPr>
        <p:sp>
          <p:nvSpPr>
            <p:cNvPr id="15" name="正方形/長方形 14"/>
            <p:cNvSpPr/>
            <p:nvPr/>
          </p:nvSpPr>
          <p:spPr>
            <a:xfrm>
              <a:off x="3340359" y="2129623"/>
              <a:ext cx="4232017" cy="523220"/>
            </a:xfrm>
            <a:prstGeom prst="rect">
              <a:avLst/>
            </a:prstGeom>
            <a:ln>
              <a:solidFill>
                <a:schemeClr val="accent5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r>
                <a:rPr kumimoji="1" lang="ja-JP" altLang="en-US" sz="2800" dirty="0" smtClean="0"/>
                <a:t>「食べられる」楽しさ！</a:t>
              </a:r>
              <a:endParaRPr kumimoji="1" lang="en-US" altLang="ja-JP" sz="2800" dirty="0" smtClean="0"/>
            </a:p>
          </p:txBody>
        </p:sp>
        <p:sp>
          <p:nvSpPr>
            <p:cNvPr id="2" name="右矢印 1"/>
            <p:cNvSpPr/>
            <p:nvPr/>
          </p:nvSpPr>
          <p:spPr>
            <a:xfrm>
              <a:off x="1413587" y="2088789"/>
              <a:ext cx="1679510" cy="578498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lIns="91440" tIns="45720" rIns="91440" bIns="45720" rtlCol="0" anchor="ctr">
              <a:prstTxWarp prst="textArchUp">
                <a:avLst/>
              </a:prstTxWarp>
              <a:spAutoFit/>
            </a:bodyPr>
            <a:lstStyle/>
            <a:p>
              <a:pPr algn="ctr"/>
              <a:endParaRPr kumimoji="1" lang="ja-JP" altLang="en-US" sz="5400" dirty="0" smtClean="0">
                <a:ln w="18415" cmpd="sng">
                  <a:solidFill>
                    <a:srgbClr val="F5C20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896650" y="3609452"/>
            <a:ext cx="6809950" cy="138499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1"/>
            <a:r>
              <a:rPr kumimoji="1" lang="ja-JP" altLang="en-US" sz="2400" dirty="0" smtClean="0"/>
              <a:t>ヒトの感覚 </a:t>
            </a:r>
            <a:r>
              <a:rPr kumimoji="1" lang="en-US" altLang="ja-JP" sz="2400" dirty="0" smtClean="0"/>
              <a:t>=</a:t>
            </a:r>
            <a:r>
              <a:rPr kumimoji="1" lang="ja-JP" altLang="en-US" sz="2400" dirty="0" smtClean="0"/>
              <a:t> 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五感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pPr lvl="1"/>
            <a:r>
              <a:rPr kumimoji="1" lang="en-US" altLang="ja-JP" sz="2400" dirty="0"/>
              <a:t>	</a:t>
            </a:r>
            <a:r>
              <a:rPr kumimoji="1" lang="ja-JP" altLang="en-US" sz="2400" dirty="0" smtClean="0">
                <a:latin typeface="HGS行書体" panose="03000600000000000000" pitchFamily="66" charset="-128"/>
                <a:ea typeface="HGS行書体" panose="03000600000000000000" pitchFamily="66" charset="-128"/>
              </a:rPr>
              <a:t>見る　聞く　嗅ぐ　触る　味わう</a:t>
            </a:r>
            <a:endParaRPr kumimoji="1" lang="en-US" altLang="ja-JP" sz="2400" dirty="0" smtClean="0"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lvl="1"/>
            <a:r>
              <a:rPr kumimoji="1" lang="ja-JP" altLang="en-US" sz="2400" dirty="0" smtClean="0"/>
              <a:t>感覚ぜんぶを使って楽しめる！</a:t>
            </a:r>
            <a:endParaRPr kumimoji="1" lang="en-US" altLang="ja-JP" sz="2400" dirty="0">
              <a:latin typeface="HGS行書体" panose="03000600000000000000" pitchFamily="66" charset="-128"/>
              <a:ea typeface="HGS行書体" panose="03000600000000000000" pitchFamily="66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129004" y="4994447"/>
            <a:ext cx="6577596" cy="924307"/>
            <a:chOff x="1129004" y="4994447"/>
            <a:chExt cx="6443372" cy="924307"/>
          </a:xfrm>
        </p:grpSpPr>
        <p:sp>
          <p:nvSpPr>
            <p:cNvPr id="17" name="正方形/長方形 16"/>
            <p:cNvSpPr/>
            <p:nvPr/>
          </p:nvSpPr>
          <p:spPr>
            <a:xfrm>
              <a:off x="1978090" y="5087757"/>
              <a:ext cx="5594286" cy="830997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lvl="1"/>
              <a:r>
                <a:rPr kumimoji="1" lang="ja-JP" altLang="en-US" sz="2400" dirty="0"/>
                <a:t>認知</a:t>
              </a:r>
              <a:r>
                <a:rPr kumimoji="1" lang="ja-JP" altLang="en-US" sz="2400" dirty="0" smtClean="0"/>
                <a:t>されるシンボル</a:t>
              </a:r>
              <a:endParaRPr kumimoji="1" lang="en-US" altLang="ja-JP" sz="2400" dirty="0" smtClean="0"/>
            </a:p>
            <a:p>
              <a:pPr lvl="1"/>
              <a:r>
                <a:rPr kumimoji="1" lang="ja-JP" altLang="en-US" sz="2400" dirty="0" smtClean="0"/>
                <a:t>学生の憩いの場</a:t>
              </a:r>
              <a:r>
                <a:rPr kumimoji="1" lang="en-US" altLang="ja-JP" sz="2400" dirty="0" smtClean="0"/>
                <a:t>		</a:t>
              </a:r>
              <a:r>
                <a:rPr kumimoji="1" lang="ja-JP" altLang="en-US" sz="2400" dirty="0" smtClean="0"/>
                <a:t>として機能！</a:t>
              </a:r>
              <a:endParaRPr kumimoji="1" lang="en-US" altLang="ja-JP" sz="2400" dirty="0" smtClean="0"/>
            </a:p>
          </p:txBody>
        </p:sp>
        <p:sp>
          <p:nvSpPr>
            <p:cNvPr id="9" name="曲折矢印 8"/>
            <p:cNvSpPr/>
            <p:nvPr/>
          </p:nvSpPr>
          <p:spPr>
            <a:xfrm flipV="1">
              <a:off x="1129004" y="4994447"/>
              <a:ext cx="849085" cy="736372"/>
            </a:xfrm>
            <a:prstGeom prst="bentArrow">
              <a:avLst>
                <a:gd name="adj1" fmla="val 17397"/>
                <a:gd name="adj2" fmla="val 25633"/>
                <a:gd name="adj3" fmla="val 50000"/>
                <a:gd name="adj4" fmla="val 39949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lIns="91440" tIns="45720" rIns="91440" bIns="45720" rtlCol="0" anchor="ctr">
              <a:prstTxWarp prst="textArchUp">
                <a:avLst/>
              </a:prstTxWarp>
              <a:spAutoFit/>
            </a:bodyPr>
            <a:lstStyle/>
            <a:p>
              <a:pPr algn="ctr"/>
              <a:endParaRPr kumimoji="1" lang="ja-JP" altLang="en-US" sz="5400" dirty="0" smtClean="0">
                <a:ln w="18415" cmpd="sng">
                  <a:solidFill>
                    <a:srgbClr val="F5C20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3" name="図 2" descr="IMG_648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062" y="275612"/>
            <a:ext cx="2725538" cy="203169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FE4BAC9-6D41-4691-9299-18EF07EF0177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6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5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ー 15" descr="natumikan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989013"/>
            <a:ext cx="6064663" cy="348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 descr="natsumikan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19" y="981096"/>
            <a:ext cx="3012342" cy="5359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709134" y="4579938"/>
            <a:ext cx="5532830" cy="176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solidFill>
                  <a:srgbClr val="DC5924"/>
                </a:solidFill>
                <a:latin typeface="ＭＳ Ｐゴシック"/>
                <a:ea typeface="ＭＳ Ｐゴシック"/>
              </a:rPr>
              <a:t>夏みかんの木</a:t>
            </a:r>
          </a:p>
          <a:p>
            <a:r>
              <a:rPr lang="ja-JP" altLang="en-US" sz="3000" dirty="0">
                <a:latin typeface="ＭＳ Ｐゴシック"/>
                <a:ea typeface="ＭＳ Ｐゴシック"/>
              </a:rPr>
              <a:t>　　実に名前を書き</a:t>
            </a:r>
            <a:r>
              <a:rPr lang="en-US" altLang="ja-JP" sz="3000" dirty="0">
                <a:latin typeface="ＭＳ Ｐゴシック"/>
                <a:ea typeface="ＭＳ Ｐゴシック"/>
              </a:rPr>
              <a:t>､</a:t>
            </a:r>
          </a:p>
          <a:p>
            <a:r>
              <a:rPr lang="ja-JP" altLang="en-US" sz="3000" dirty="0">
                <a:latin typeface="ＭＳ Ｐゴシック"/>
                <a:ea typeface="ＭＳ Ｐゴシック"/>
              </a:rPr>
              <a:t>　　熟すと自由に持ち帰る</a:t>
            </a:r>
          </a:p>
          <a:p>
            <a:r>
              <a:rPr lang="ja-JP" altLang="en-US" sz="3000" dirty="0">
                <a:latin typeface="ＭＳ Ｐゴシック"/>
                <a:ea typeface="ＭＳ Ｐゴシック"/>
              </a:rPr>
              <a:t>　　　→</a:t>
            </a:r>
            <a:r>
              <a:rPr lang="ja-JP" altLang="en-US" sz="3000" dirty="0">
                <a:solidFill>
                  <a:srgbClr val="D1282E"/>
                </a:solidFill>
                <a:latin typeface="ＭＳ Ｐゴシック"/>
                <a:ea typeface="ＭＳ Ｐゴシック"/>
              </a:rPr>
              <a:t>マーマレード</a:t>
            </a:r>
            <a:r>
              <a:rPr lang="ja-JP" altLang="en-US" sz="3000" dirty="0">
                <a:latin typeface="ＭＳ Ｐゴシック"/>
                <a:ea typeface="ＭＳ Ｐゴシック"/>
              </a:rPr>
              <a:t>などに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72835" y="242131"/>
            <a:ext cx="7351647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ＭＳ Ｐゴシック"/>
                <a:ea typeface="ＭＳ Ｐゴシック"/>
              </a:rPr>
              <a:t>事例 </a:t>
            </a:r>
            <a:r>
              <a:rPr lang="en-US" altLang="ja-JP" sz="3000" dirty="0">
                <a:latin typeface="ＭＳ Ｐゴシック"/>
                <a:ea typeface="ＭＳ Ｐゴシック"/>
              </a:rPr>
              <a:t>: </a:t>
            </a:r>
            <a:r>
              <a:rPr lang="ja-JP" altLang="en-US" sz="3000" dirty="0">
                <a:latin typeface="ＭＳ Ｐゴシック"/>
                <a:ea typeface="ＭＳ Ｐゴシック"/>
              </a:rPr>
              <a:t>埼玉県立浦和第一女子高等学校</a:t>
            </a:r>
            <a:endParaRPr lang="ja-JP" alt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66E2A0C-572C-463F-AA9A-ECD06E21DA39}" type="slidenum">
              <a:rPr lang="en-US" smtClean="0">
                <a:solidFill>
                  <a:schemeClr val="tx1"/>
                </a:solidFill>
                <a:latin typeface="Arial"/>
              </a:rPr>
              <a:pPr algn="r"/>
              <a:t>7</a:t>
            </a:fld>
            <a:endParaRPr lang="en-US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9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2254881320"/>
              </p:ext>
            </p:extLst>
          </p:nvPr>
        </p:nvGraphicFramePr>
        <p:xfrm>
          <a:off x="471488" y="894687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158760113"/>
              </p:ext>
            </p:extLst>
          </p:nvPr>
        </p:nvGraphicFramePr>
        <p:xfrm>
          <a:off x="471488" y="894568"/>
          <a:ext cx="795340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734750" y="675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72835" y="242131"/>
            <a:ext cx="5317405" cy="80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/>
              <a:t>調査</a:t>
            </a:r>
            <a:r>
              <a:rPr lang="en-US" altLang="ja-JP" sz="3000" dirty="0" smtClean="0"/>
              <a:t>Ⅰ-</a:t>
            </a:r>
            <a:r>
              <a:rPr lang="ja-JP" altLang="en-US" sz="3000" dirty="0" smtClean="0"/>
              <a:t>現状把握</a:t>
            </a:r>
            <a:endParaRPr lang="ja-JP" alt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srgbClr val="000000"/>
                </a:solidFill>
                <a:latin typeface="Arial"/>
              </a:rPr>
              <a:pPr algn="r"/>
              <a:t>8</a:t>
            </a:fld>
            <a:endParaRPr lang="en-US" dirty="0">
              <a:solidFill>
                <a:srgbClr val="D1282E">
                  <a:shade val="90000"/>
                </a:srgbClr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2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4"/>
    </mc:Choice>
    <mc:Fallback xmlns="">
      <p:transition spd="slow" advTm="47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7.1|10.8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3.8|2|1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prstTxWarp prst="textArchUp">
          <a:avLst/>
        </a:prstTxWarp>
        <a:spAutoFit/>
      </a:bodyPr>
      <a:lstStyle>
        <a:defPPr algn="ctr">
          <a:defRPr sz="5400" dirty="0" smtClean="0">
            <a:ln w="18415" cmpd="sng">
              <a:solidFill>
                <a:srgbClr val="F5C201"/>
              </a:solidFill>
              <a:prstDash val="solid"/>
            </a:ln>
            <a:solidFill>
              <a:srgbClr val="FFFFFF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3401</Words>
  <Application>Microsoft Office PowerPoint</Application>
  <PresentationFormat>画面に合わせる (4:3)</PresentationFormat>
  <Paragraphs>994</Paragraphs>
  <Slides>61</Slides>
  <Notes>49</Notes>
  <HiddenSlides>7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73" baseType="lpstr">
      <vt:lpstr>HGS行書体</vt:lpstr>
      <vt:lpstr>HGS創英角ｺﾞｼｯｸUB</vt:lpstr>
      <vt:lpstr>HG教科書体</vt:lpstr>
      <vt:lpstr>HG創英角ﾎﾟｯﾌﾟ体</vt:lpstr>
      <vt:lpstr>微軟正黑體</vt:lpstr>
      <vt:lpstr>ＭＳ Ｐゴシック</vt:lpstr>
      <vt:lpstr>メイリオ</vt:lpstr>
      <vt:lpstr>Arial</vt:lpstr>
      <vt:lpstr>Arial Black</vt:lpstr>
      <vt:lpstr>Calibri</vt:lpstr>
      <vt:lpstr>DejaVu Sans Light</vt:lpstr>
      <vt:lpstr>1_エッセンシャル</vt:lpstr>
      <vt:lpstr>都市計画実習 2013 最終発表</vt:lpstr>
      <vt:lpstr>きっかけ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調査Ⅰ -目的</vt:lpstr>
      <vt:lpstr>調査Ⅰ -方法</vt:lpstr>
      <vt:lpstr>調査Ⅰ -文献調査</vt:lpstr>
      <vt:lpstr>調査Ⅰ -文献調査</vt:lpstr>
      <vt:lpstr>調査Ⅰ -文献調査</vt:lpstr>
      <vt:lpstr>調査Ⅰ -文献調査</vt:lpstr>
      <vt:lpstr>調査Ⅰ -文献調査</vt:lpstr>
      <vt:lpstr>調査Ⅰ– ヒアリング調査１-Ⅰ</vt:lpstr>
      <vt:lpstr>調査Ⅰ– ヒアリング調査１-Ⅱ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調査Ⅱ-文献調査</vt:lpstr>
      <vt:lpstr>調査Ⅱ-文献調査</vt:lpstr>
      <vt:lpstr>調査Ⅱ-文献調査</vt:lpstr>
      <vt:lpstr>調査Ⅱ-文献調査</vt:lpstr>
      <vt:lpstr>調査Ⅱ-果樹の健康管理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体芸エリアにフェイジョアを</vt:lpstr>
      <vt:lpstr>松美池に夏みかんを</vt:lpstr>
      <vt:lpstr>石の広場にジューンベリーを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参考文献</vt:lpstr>
      <vt:lpstr>参考文献</vt:lpstr>
      <vt:lpstr>ご清聴ありがとうございました。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調査Ⅵ-文献調査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都市計画実習 2013 生活安全環境班 中間発表</dc:title>
  <dc:creator>後閑 s1111246</dc:creator>
  <cp:lastModifiedBy>win-admin</cp:lastModifiedBy>
  <cp:revision>489</cp:revision>
  <cp:lastPrinted>2013-05-20T17:18:45Z</cp:lastPrinted>
  <dcterms:created xsi:type="dcterms:W3CDTF">2013-05-08T12:59:20Z</dcterms:created>
  <dcterms:modified xsi:type="dcterms:W3CDTF">2013-06-21T02:19:15Z</dcterms:modified>
</cp:coreProperties>
</file>