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57" r:id="rId1"/>
  </p:sldMasterIdLst>
  <p:notesMasterIdLst>
    <p:notesMasterId r:id="rId40"/>
  </p:notesMasterIdLst>
  <p:handoutMasterIdLst>
    <p:handoutMasterId r:id="rId41"/>
  </p:handoutMasterIdLst>
  <p:sldIdLst>
    <p:sldId id="256" r:id="rId2"/>
    <p:sldId id="257" r:id="rId3"/>
    <p:sldId id="281" r:id="rId4"/>
    <p:sldId id="282" r:id="rId5"/>
    <p:sldId id="258" r:id="rId6"/>
    <p:sldId id="283" r:id="rId7"/>
    <p:sldId id="331" r:id="rId8"/>
    <p:sldId id="332" r:id="rId9"/>
    <p:sldId id="333" r:id="rId10"/>
    <p:sldId id="334" r:id="rId11"/>
    <p:sldId id="335" r:id="rId12"/>
    <p:sldId id="336" r:id="rId13"/>
    <p:sldId id="337" r:id="rId14"/>
    <p:sldId id="338" r:id="rId15"/>
    <p:sldId id="339" r:id="rId16"/>
    <p:sldId id="330" r:id="rId17"/>
    <p:sldId id="325" r:id="rId18"/>
    <p:sldId id="326" r:id="rId19"/>
    <p:sldId id="327" r:id="rId20"/>
    <p:sldId id="328" r:id="rId21"/>
    <p:sldId id="329" r:id="rId22"/>
    <p:sldId id="299" r:id="rId23"/>
    <p:sldId id="300" r:id="rId24"/>
    <p:sldId id="322" r:id="rId25"/>
    <p:sldId id="301" r:id="rId26"/>
    <p:sldId id="295" r:id="rId27"/>
    <p:sldId id="296" r:id="rId28"/>
    <p:sldId id="297" r:id="rId29"/>
    <p:sldId id="298" r:id="rId30"/>
    <p:sldId id="323" r:id="rId31"/>
    <p:sldId id="316" r:id="rId32"/>
    <p:sldId id="317" r:id="rId33"/>
    <p:sldId id="318" r:id="rId34"/>
    <p:sldId id="319" r:id="rId35"/>
    <p:sldId id="320" r:id="rId36"/>
    <p:sldId id="321" r:id="rId37"/>
    <p:sldId id="340" r:id="rId38"/>
    <p:sldId id="310" r:id="rId39"/>
  </p:sldIdLst>
  <p:sldSz cx="9144000" cy="6858000" type="screen4x3"/>
  <p:notesSz cx="9939338" cy="6807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5C43"/>
    <a:srgbClr val="D1282E"/>
    <a:srgbClr val="A0202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8" autoAdjust="0"/>
    <p:restoredTop sz="86032" autoAdjust="0"/>
  </p:normalViewPr>
  <p:slideViewPr>
    <p:cSldViewPr snapToGrid="0" snapToObjects="1">
      <p:cViewPr varScale="1">
        <p:scale>
          <a:sx n="90" d="100"/>
          <a:sy n="90" d="100"/>
        </p:scale>
        <p:origin x="90" y="3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3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2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ja-JP" altLang="ja-JP" sz="2800" b="0" i="0" u="none" strike="noStrike" baseline="0" dirty="0" smtClean="0">
                <a:effectLst/>
              </a:rPr>
              <a:t>筑波キャンパス</a:t>
            </a:r>
            <a:r>
              <a:rPr lang="ja-JP" altLang="en-US" sz="2800" b="0" i="0" u="none" strike="noStrike" baseline="0" dirty="0" smtClean="0">
                <a:effectLst/>
              </a:rPr>
              <a:t>内の</a:t>
            </a:r>
            <a:r>
              <a:rPr lang="ja-JP" altLang="en-US" dirty="0" smtClean="0"/>
              <a:t>樹種</a:t>
            </a:r>
            <a:r>
              <a:rPr lang="ja-JP" altLang="en-US" dirty="0"/>
              <a:t>別</a:t>
            </a:r>
            <a:r>
              <a:rPr lang="ja-JP" altLang="en-US" dirty="0" smtClean="0"/>
              <a:t>本数</a:t>
            </a:r>
            <a:r>
              <a:rPr lang="en-US" altLang="ja-JP" dirty="0" smtClean="0"/>
              <a:t>(</a:t>
            </a:r>
            <a:r>
              <a:rPr lang="ja-JP" altLang="en-US" dirty="0" smtClean="0"/>
              <a:t>樹種</a:t>
            </a:r>
            <a:r>
              <a:rPr lang="en-US" altLang="ja-JP" dirty="0" smtClean="0"/>
              <a:t>, %)</a:t>
            </a:r>
            <a:endParaRPr lang="ja-JP" altLang="en-US" dirty="0"/>
          </a:p>
        </c:rich>
      </c:tx>
      <c:layout>
        <c:manualLayout>
          <c:xMode val="edge"/>
          <c:yMode val="edge"/>
          <c:x val="0.13675312431352946"/>
          <c:y val="2.5007245298879544E-2"/>
        </c:manualLayout>
      </c:layout>
      <c:overlay val="0"/>
      <c:spPr>
        <a:noFill/>
        <a:ln>
          <a:noFill/>
        </a:ln>
        <a:effectLst/>
      </c:spPr>
    </c:title>
    <c:autoTitleDeleted val="0"/>
    <c:plotArea>
      <c:layout/>
      <c:pieChart>
        <c:varyColors val="1"/>
        <c:ser>
          <c:idx val="0"/>
          <c:order val="0"/>
          <c:tx>
            <c:strRef>
              <c:f>Sheet1!$B$1</c:f>
              <c:strCache>
                <c:ptCount val="1"/>
                <c:pt idx="0">
                  <c:v>樹種別本数(筑波キャンパス)</c:v>
                </c:pt>
              </c:strCache>
            </c:strRef>
          </c:tx>
          <c:dPt>
            <c:idx val="0"/>
            <c:bubble3D val="0"/>
            <c:explosion val="24"/>
            <c:spPr>
              <a:solidFill>
                <a:srgbClr val="00B050"/>
              </a:solidFill>
              <a:ln w="19050">
                <a:solidFill>
                  <a:schemeClr val="lt1"/>
                </a:solidFill>
              </a:ln>
              <a:effectLst/>
            </c:spPr>
          </c:dPt>
          <c:dPt>
            <c:idx val="1"/>
            <c:bubble3D val="0"/>
            <c:spPr>
              <a:solidFill>
                <a:schemeClr val="tx2"/>
              </a:solidFill>
              <a:ln w="19050">
                <a:solidFill>
                  <a:schemeClr val="lt1"/>
                </a:solidFill>
              </a:ln>
              <a:effectLst/>
            </c:spPr>
          </c:dPt>
          <c:dPt>
            <c:idx val="2"/>
            <c:bubble3D val="0"/>
            <c:spPr>
              <a:solidFill>
                <a:schemeClr val="accent2"/>
              </a:solidFill>
              <a:ln w="19050">
                <a:solidFill>
                  <a:schemeClr val="lt1"/>
                </a:solidFill>
              </a:ln>
              <a:effectLst/>
            </c:spPr>
          </c:dPt>
          <c:dPt>
            <c:idx val="3"/>
            <c:bubble3D val="0"/>
            <c:spPr>
              <a:solidFill>
                <a:srgbClr val="92D050"/>
              </a:solidFill>
              <a:ln w="19050">
                <a:solidFill>
                  <a:schemeClr val="lt1"/>
                </a:solidFill>
              </a:ln>
              <a:effectLst/>
            </c:spPr>
          </c:dPt>
          <c:dPt>
            <c:idx val="4"/>
            <c:bubble3D val="0"/>
            <c:spPr>
              <a:solidFill>
                <a:schemeClr val="tx2">
                  <a:lumMod val="60000"/>
                  <a:lumOff val="40000"/>
                </a:schemeClr>
              </a:solidFill>
              <a:ln w="19050">
                <a:solidFill>
                  <a:schemeClr val="lt1"/>
                </a:solidFill>
              </a:ln>
              <a:effectLst/>
            </c:spPr>
          </c:dPt>
          <c:dPt>
            <c:idx val="5"/>
            <c:bubble3D val="0"/>
            <c:spPr>
              <a:solidFill>
                <a:schemeClr val="accent5">
                  <a:lumMod val="75000"/>
                </a:schemeClr>
              </a:solidFill>
              <a:ln w="19050">
                <a:solidFill>
                  <a:schemeClr val="lt1"/>
                </a:solidFill>
              </a:ln>
              <a:effectLst/>
            </c:spPr>
          </c:dPt>
          <c:dPt>
            <c:idx val="6"/>
            <c:bubble3D val="0"/>
            <c:spPr>
              <a:solidFill>
                <a:srgbClr val="00682F"/>
              </a:solidFill>
              <a:ln w="19050">
                <a:solidFill>
                  <a:schemeClr val="lt1"/>
                </a:solidFill>
              </a:ln>
              <a:effectLst/>
            </c:spPr>
          </c:dPt>
          <c:dPt>
            <c:idx val="7"/>
            <c:bubble3D val="0"/>
            <c:spPr>
              <a:solidFill>
                <a:srgbClr val="AF8A01"/>
              </a:solidFill>
              <a:ln w="19050">
                <a:solidFill>
                  <a:schemeClr val="lt1"/>
                </a:solidFill>
              </a:ln>
              <a:effectLst/>
            </c:spPr>
          </c:dPt>
          <c:dPt>
            <c:idx val="8"/>
            <c:bubble3D val="0"/>
            <c:spPr>
              <a:solidFill>
                <a:schemeClr val="accent5"/>
              </a:solidFill>
              <a:ln w="19050">
                <a:solidFill>
                  <a:schemeClr val="lt1"/>
                </a:solidFill>
              </a:ln>
              <a:effectLst/>
            </c:spPr>
          </c:dPt>
          <c:dPt>
            <c:idx val="9"/>
            <c:bubble3D val="0"/>
            <c:spPr>
              <a:solidFill>
                <a:srgbClr val="C9C400"/>
              </a:solidFill>
              <a:ln w="19050">
                <a:solidFill>
                  <a:schemeClr val="lt1"/>
                </a:solidFill>
              </a:ln>
              <a:effectLst/>
            </c:spPr>
          </c:dPt>
          <c:dPt>
            <c:idx val="10"/>
            <c:bubble3D val="0"/>
            <c:spPr>
              <a:solidFill>
                <a:schemeClr val="bg1">
                  <a:lumMod val="65000"/>
                </a:schemeClr>
              </a:solidFill>
              <a:ln w="19050">
                <a:solidFill>
                  <a:schemeClr val="lt1"/>
                </a:solidFill>
              </a:ln>
              <a:effectLst/>
            </c:spPr>
          </c:dPt>
          <c:dLbls>
            <c:dLbl>
              <c:idx val="0"/>
              <c:layout>
                <c:manualLayout>
                  <c:x val="6.6048144597726441E-2"/>
                  <c:y val="0.11139591087682703"/>
                </c:manualLayout>
              </c:layout>
              <c:spPr>
                <a:solidFill>
                  <a:schemeClr val="accent2">
                    <a:lumMod val="20000"/>
                    <a:lumOff val="80000"/>
                  </a:schemeClr>
                </a:solidFill>
                <a:ln>
                  <a:noFill/>
                </a:ln>
                <a:effectLst/>
              </c:spPr>
              <c:txPr>
                <a:bodyPr wrap="square" lIns="38100" tIns="19050" rIns="38100" bIns="19050" anchor="ctr">
                  <a:spAutoFit/>
                </a:bodyPr>
                <a:lstStyle/>
                <a:p>
                  <a:pPr>
                    <a:defRPr sz="2800"/>
                  </a:pPr>
                  <a:endParaRPr lang="ja-JP"/>
                </a:p>
              </c:txPr>
              <c:dLblPos val="bestFit"/>
              <c:showLegendKey val="0"/>
              <c:showVal val="1"/>
              <c:showCatName val="1"/>
              <c:showSerName val="0"/>
              <c:showPercent val="0"/>
              <c:showBubbleSize val="0"/>
              <c:extLst>
                <c:ext xmlns:c15="http://schemas.microsoft.com/office/drawing/2012/chart" uri="{CE6537A1-D6FC-4f65-9D91-7224C49458BB}">
                  <c15:layout/>
                </c:ext>
              </c:extLst>
            </c:dLbl>
            <c:dLbl>
              <c:idx val="1"/>
              <c:layout>
                <c:manualLayout>
                  <c:x val="1.2922463073468201E-2"/>
                  <c:y val="-1.8187087490094199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2"/>
              <c:layout>
                <c:manualLayout>
                  <c:x val="3.5895730759634002E-2"/>
                  <c:y val="-3.1827403107664902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3"/>
              <c:layout>
                <c:manualLayout>
                  <c:x val="9.4764729205433496E-2"/>
                  <c:y val="-5.4561262470282597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4"/>
              <c:layout>
                <c:manualLayout>
                  <c:x val="9.4764729205433607E-2"/>
                  <c:y val="-3.4100789043926598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5"/>
              <c:layout>
                <c:manualLayout>
                  <c:x val="5.7433169215414803E-3"/>
                  <c:y val="0"/>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6"/>
              <c:layout>
                <c:manualLayout>
                  <c:x val="-9.62005584358189E-2"/>
                  <c:y val="4.5467718725235497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7"/>
              <c:layout>
                <c:manualLayout>
                  <c:x val="-0.12204548458275501"/>
                  <c:y val="-4.7741104661497301E-2"/>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8"/>
              <c:layout>
                <c:manualLayout>
                  <c:x val="-9.1175156129470206E-2"/>
                  <c:y val="-0.105712446036173"/>
                </c:manualLayout>
              </c:layout>
              <c:spPr>
                <a:noFill/>
                <a:ln>
                  <a:noFill/>
                </a:ln>
                <a:effectLst/>
              </c:spPr>
              <c:txPr>
                <a:bodyPr wrap="square" lIns="38100" tIns="19050" rIns="38100" bIns="19050" anchor="ctr">
                  <a:noAutofit/>
                </a:bodyPr>
                <a:lstStyle/>
                <a:p>
                  <a:pPr>
                    <a:defRPr sz="2000"/>
                  </a:pPr>
                  <a:endParaRPr lang="ja-JP"/>
                </a:p>
              </c:txPr>
              <c:dLblPos val="bestFit"/>
              <c:showLegendKey val="0"/>
              <c:showVal val="1"/>
              <c:showCatName val="1"/>
              <c:showSerName val="0"/>
              <c:showPercent val="0"/>
              <c:showBubbleSize val="0"/>
              <c:extLst>
                <c:ext xmlns:c15="http://schemas.microsoft.com/office/drawing/2012/chart" uri="{CE6537A1-D6FC-4f65-9D91-7224C49458BB}">
                  <c15:layout>
                    <c:manualLayout>
                      <c:w val="0.2339252982143824"/>
                      <c:h val="7.0486420457179705E-2"/>
                    </c:manualLayout>
                  </c15:layout>
                </c:ext>
              </c:extLst>
            </c:dLbl>
            <c:dLbl>
              <c:idx val="9"/>
              <c:layout>
                <c:manualLayout>
                  <c:x val="-0.12922463073468199"/>
                  <c:y val="-0.16368378741084799"/>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dLbl>
              <c:idx val="10"/>
              <c:layout>
                <c:manualLayout>
                  <c:x val="-5.74331692154143E-3"/>
                  <c:y val="-6.8201578087853298E-3"/>
                </c:manualLayout>
              </c:layout>
              <c:dLblPos val="bestFit"/>
              <c:showLegendKey val="0"/>
              <c:showVal val="1"/>
              <c:showCatName val="1"/>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2000"/>
                </a:pPr>
                <a:endParaRPr lang="ja-JP"/>
              </a:p>
            </c:txPr>
            <c:dLblPos val="outEnd"/>
            <c:showLegendKey val="0"/>
            <c:showVal val="1"/>
            <c:showCatName val="1"/>
            <c:showSerName val="0"/>
            <c:showPercent val="0"/>
            <c:showBubbleSize val="0"/>
            <c:showLeaderLines val="1"/>
            <c:extLst>
              <c:ext xmlns:c15="http://schemas.microsoft.com/office/drawing/2012/chart" uri="{CE6537A1-D6FC-4f65-9D91-7224C49458BB}"/>
            </c:extLst>
          </c:dLbls>
          <c:cat>
            <c:strRef>
              <c:f>Sheet1!$A$2:$A$12</c:f>
              <c:strCache>
                <c:ptCount val="11"/>
                <c:pt idx="0">
                  <c:v>シラカシ</c:v>
                </c:pt>
                <c:pt idx="1">
                  <c:v>アカマツ</c:v>
                </c:pt>
                <c:pt idx="2">
                  <c:v>ケヤキ</c:v>
                </c:pt>
                <c:pt idx="3">
                  <c:v>スギ</c:v>
                </c:pt>
                <c:pt idx="4">
                  <c:v>サクラ</c:v>
                </c:pt>
                <c:pt idx="5">
                  <c:v>トウカエデ</c:v>
                </c:pt>
                <c:pt idx="6">
                  <c:v>コナラ</c:v>
                </c:pt>
                <c:pt idx="7">
                  <c:v>カツラ</c:v>
                </c:pt>
                <c:pt idx="8">
                  <c:v>メタセコイア</c:v>
                </c:pt>
                <c:pt idx="9">
                  <c:v>イヌシデ</c:v>
                </c:pt>
                <c:pt idx="10">
                  <c:v>その他</c:v>
                </c:pt>
              </c:strCache>
            </c:strRef>
          </c:cat>
          <c:val>
            <c:numRef>
              <c:f>Sheet1!$B$2:$B$12</c:f>
              <c:numCache>
                <c:formatCode>General</c:formatCode>
                <c:ptCount val="11"/>
                <c:pt idx="0">
                  <c:v>23</c:v>
                </c:pt>
                <c:pt idx="1">
                  <c:v>7.9</c:v>
                </c:pt>
                <c:pt idx="2">
                  <c:v>5.7</c:v>
                </c:pt>
                <c:pt idx="3">
                  <c:v>5.6</c:v>
                </c:pt>
                <c:pt idx="4">
                  <c:v>4.9000000000000004</c:v>
                </c:pt>
                <c:pt idx="5">
                  <c:v>4.2</c:v>
                </c:pt>
                <c:pt idx="6">
                  <c:v>2.5</c:v>
                </c:pt>
                <c:pt idx="7">
                  <c:v>1.9</c:v>
                </c:pt>
                <c:pt idx="8">
                  <c:v>1.9</c:v>
                </c:pt>
                <c:pt idx="9">
                  <c:v>1.8</c:v>
                </c:pt>
                <c:pt idx="10">
                  <c:v>40.6</c:v>
                </c:pt>
              </c:numCache>
            </c:numRef>
          </c:val>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13995477127859"/>
          <c:y val="6.5625000000000003E-2"/>
        </c:manualLayout>
      </c:layout>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年間経費</c:v>
                </c:pt>
              </c:strCache>
            </c:strRef>
          </c:tx>
          <c:dPt>
            <c:idx val="0"/>
            <c:bubble3D val="0"/>
            <c:spPr>
              <a:solidFill>
                <a:schemeClr val="accent2"/>
              </a:solidFill>
              <a:ln w="19050">
                <a:solidFill>
                  <a:schemeClr val="lt1"/>
                </a:solidFill>
              </a:ln>
              <a:effectLst/>
            </c:spPr>
          </c:dPt>
          <c:dPt>
            <c:idx val="1"/>
            <c:bubble3D val="0"/>
            <c:spPr>
              <a:solidFill>
                <a:schemeClr val="accent5"/>
              </a:solidFill>
              <a:ln w="19050">
                <a:solidFill>
                  <a:schemeClr val="lt1"/>
                </a:solidFill>
              </a:ln>
              <a:effectLst/>
            </c:spPr>
          </c:dPt>
          <c:dPt>
            <c:idx val="2"/>
            <c:bubble3D val="0"/>
            <c:spPr>
              <a:solidFill>
                <a:schemeClr val="accent1"/>
              </a:solidFill>
              <a:ln w="19050">
                <a:solidFill>
                  <a:schemeClr val="lt1"/>
                </a:solidFill>
              </a:ln>
              <a:effectLst/>
            </c:spPr>
          </c:dPt>
          <c:dLbls>
            <c:dLbl>
              <c:idx val="0"/>
              <c:layout>
                <c:manualLayout>
                  <c:x val="8.9434756334195606E-2"/>
                  <c:y val="-0.43195058046067403"/>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8374134926930417"/>
                      <c:h val="0.32633615411453237"/>
                    </c:manualLayout>
                  </c15:layout>
                </c:ext>
              </c:extLst>
            </c:dLbl>
            <c:dLbl>
              <c:idx val="1"/>
              <c:layout>
                <c:manualLayout>
                  <c:x val="-2.0204271620140501E-2"/>
                  <c:y val="0.36497889544866802"/>
                </c:manualLayout>
              </c:layout>
              <c:spPr>
                <a:solidFill>
                  <a:srgbClr val="FFFFFF"/>
                </a:solidFill>
                <a:ln w="9525" cap="flat" cmpd="sng" algn="ctr">
                  <a:solidFill>
                    <a:srgbClr val="000000">
                      <a:lumMod val="65000"/>
                      <a:lumOff val="35000"/>
                    </a:srgbClr>
                  </a:solidFill>
                  <a:prstDash val="solid"/>
                  <a:round/>
                  <a:headEnd type="none" w="med" len="med"/>
                  <a:tailEnd type="none" w="med" len="med"/>
                </a:ln>
                <a:effectLst/>
              </c:spPr>
              <c:txPr>
                <a:bodyPr wrap="square" lIns="38100" tIns="19050" rIns="38100" bIns="19050" anchor="ctr">
                  <a:spAutoFit/>
                </a:bodyPr>
                <a:lstStyle/>
                <a:p>
                  <a:pPr>
                    <a:defRPr sz="2400"/>
                  </a:pPr>
                  <a:endParaRPr lang="ja-JP"/>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gd name="adj1" fmla="val 60415"/>
                        <a:gd name="adj2" fmla="val -71465"/>
                      </a:avLst>
                    </a:prstGeom>
                  </c15:spPr>
                  <c15:layout>
                    <c:manualLayout>
                      <c:w val="0.29997336923554913"/>
                      <c:h val="0.32633615411453237"/>
                    </c:manualLayout>
                  </c15:layout>
                </c:ext>
              </c:extLst>
            </c:dLbl>
            <c:dLbl>
              <c:idx val="2"/>
              <c:layout>
                <c:manualLayout>
                  <c:x val="-0.123216791493633"/>
                  <c:y val="0.16594813137497699"/>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8567412821233601"/>
                      <c:h val="0.32633615411453237"/>
                    </c:manualLayout>
                  </c15:layout>
                </c:ext>
              </c:extLst>
            </c:dLbl>
            <c:spPr>
              <a:solidFill>
                <a:srgbClr val="FFFFFF"/>
              </a:solidFill>
              <a:ln>
                <a:solidFill>
                  <a:srgbClr val="000000">
                    <a:lumMod val="65000"/>
                    <a:lumOff val="35000"/>
                  </a:srgbClr>
                </a:solidFill>
              </a:ln>
              <a:effectLst/>
            </c:spPr>
            <c:txPr>
              <a:bodyPr wrap="square" lIns="38100" tIns="19050" rIns="38100" bIns="19050" anchor="ctr">
                <a:spAutoFit/>
              </a:bodyPr>
              <a:lstStyle/>
              <a:p>
                <a:pPr>
                  <a:defRPr sz="2400"/>
                </a:pPr>
                <a:endParaRPr lang="ja-JP"/>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c15:spPr>
              </c:ext>
            </c:extLst>
          </c:dLbls>
          <c:cat>
            <c:strRef>
              <c:f>Sheet1!$A$2:$A$4</c:f>
              <c:strCache>
                <c:ptCount val="3"/>
                <c:pt idx="0">
                  <c:v>芝刈り(6-7千万円)</c:v>
                </c:pt>
                <c:pt idx="1">
                  <c:v>倒木処理(2千万円)</c:v>
                </c:pt>
                <c:pt idx="2">
                  <c:v>その他(1千万円)</c:v>
                </c:pt>
              </c:strCache>
            </c:strRef>
          </c:cat>
          <c:val>
            <c:numRef>
              <c:f>Sheet1!$B$2:$B$4</c:f>
              <c:numCache>
                <c:formatCode>General</c:formatCode>
                <c:ptCount val="3"/>
                <c:pt idx="0">
                  <c:v>7000</c:v>
                </c:pt>
                <c:pt idx="1">
                  <c:v>2000</c:v>
                </c:pt>
                <c:pt idx="2">
                  <c:v>1000</c:v>
                </c:pt>
              </c:numCache>
            </c:numRef>
          </c:val>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540753-35E5-3D46-AE4E-75ED4A2731FE}"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kumimoji="1" lang="ja-JP" altLang="en-US"/>
        </a:p>
      </dgm:t>
    </dgm:pt>
    <dgm:pt modelId="{B992E98C-F68A-2247-9612-0C1370852BA1}">
      <dgm:prSet/>
      <dgm:spPr/>
      <dgm:t>
        <a:bodyPr/>
        <a:lstStyle/>
        <a:p>
          <a:pPr rtl="0"/>
          <a:r>
            <a:rPr kumimoji="1" lang="ja-JP" altLang="en-US" b="1" cap="all" spc="0" dirty="0" smtClean="0">
              <a:ln w="9000" cmpd="sng">
                <a:prstDash val="solid"/>
              </a:ln>
              <a:effectLst>
                <a:reflection blurRad="12700" stA="28000" endPos="45000" dist="1000" dir="5400000" sy="-100000" algn="bl" rotWithShape="0"/>
              </a:effectLst>
            </a:rPr>
            <a:t>検討事項</a:t>
          </a:r>
          <a:endParaRPr lang="ja-JP" altLang="en-US" b="1" cap="all" spc="0" dirty="0">
            <a:ln w="9000" cmpd="sng">
              <a:prstDash val="solid"/>
            </a:ln>
            <a:effectLst>
              <a:reflection blurRad="12700" stA="28000" endPos="45000" dist="1000" dir="5400000" sy="-100000" algn="bl" rotWithShape="0"/>
            </a:effectLst>
          </a:endParaRPr>
        </a:p>
      </dgm:t>
    </dgm:pt>
    <dgm:pt modelId="{AB3A68C7-222E-5B4F-9BF9-8C57CE3D5287}" type="parTrans" cxnId="{A4DEE578-4AB1-194D-847F-3F462509F82B}">
      <dgm:prSet/>
      <dgm:spPr/>
      <dgm:t>
        <a:bodyPr/>
        <a:lstStyle/>
        <a:p>
          <a:endParaRPr kumimoji="1" lang="ja-JP" altLang="en-US"/>
        </a:p>
      </dgm:t>
    </dgm:pt>
    <dgm:pt modelId="{B2315DD7-6587-764A-A758-BF262785F680}" type="sibTrans" cxnId="{A4DEE578-4AB1-194D-847F-3F462509F82B}">
      <dgm:prSet/>
      <dgm:spPr/>
      <dgm:t>
        <a:bodyPr/>
        <a:lstStyle/>
        <a:p>
          <a:endParaRPr kumimoji="1" lang="ja-JP" altLang="en-US"/>
        </a:p>
      </dgm:t>
    </dgm:pt>
    <dgm:pt modelId="{32DB7A2D-A916-0D40-91A2-4202BB93D6A5}">
      <dgm:prSet/>
      <dgm:spPr/>
      <dgm:t>
        <a:bodyPr/>
        <a:lstStyle/>
        <a:p>
          <a:pPr rtl="0"/>
          <a:r>
            <a:rPr kumimoji="1" lang="ja-JP" altLang="en-US" b="0" dirty="0" smtClean="0"/>
            <a:t>・学生による管理</a:t>
          </a:r>
          <a:endParaRPr lang="ja-JP" altLang="en-US" dirty="0"/>
        </a:p>
      </dgm:t>
    </dgm:pt>
    <dgm:pt modelId="{80697E0E-E614-5742-B0DF-460F8AA908AE}" type="parTrans" cxnId="{CE349A77-01F9-6344-9665-30C5B31BF66C}">
      <dgm:prSet/>
      <dgm:spPr/>
      <dgm:t>
        <a:bodyPr/>
        <a:lstStyle/>
        <a:p>
          <a:endParaRPr kumimoji="1" lang="ja-JP" altLang="en-US"/>
        </a:p>
      </dgm:t>
    </dgm:pt>
    <dgm:pt modelId="{36BB9DDB-A498-2843-A18D-84EBF210D511}" type="sibTrans" cxnId="{CE349A77-01F9-6344-9665-30C5B31BF66C}">
      <dgm:prSet/>
      <dgm:spPr/>
      <dgm:t>
        <a:bodyPr/>
        <a:lstStyle/>
        <a:p>
          <a:endParaRPr kumimoji="1" lang="ja-JP" altLang="en-US"/>
        </a:p>
      </dgm:t>
    </dgm:pt>
    <dgm:pt modelId="{6A3E4DA3-466D-A143-8959-083543D9BA83}">
      <dgm:prSet/>
      <dgm:spPr/>
      <dgm:t>
        <a:bodyPr/>
        <a:lstStyle/>
        <a:p>
          <a:pPr rtl="0"/>
          <a:r>
            <a:rPr kumimoji="1" lang="ja-JP" altLang="en-US" b="0" dirty="0" smtClean="0"/>
            <a:t>・維持管理のコスト</a:t>
          </a:r>
          <a:endParaRPr lang="ja-JP" altLang="en-US" dirty="0"/>
        </a:p>
      </dgm:t>
    </dgm:pt>
    <dgm:pt modelId="{872E3FA9-00E0-E649-B027-41D65B262EEA}" type="parTrans" cxnId="{BB06C6C0-AA6C-E746-A44C-43415C3E05AA}">
      <dgm:prSet/>
      <dgm:spPr/>
      <dgm:t>
        <a:bodyPr/>
        <a:lstStyle/>
        <a:p>
          <a:endParaRPr kumimoji="1" lang="ja-JP" altLang="en-US"/>
        </a:p>
      </dgm:t>
    </dgm:pt>
    <dgm:pt modelId="{6B1F190A-4168-E44E-9604-92C472EC0560}" type="sibTrans" cxnId="{BB06C6C0-AA6C-E746-A44C-43415C3E05AA}">
      <dgm:prSet/>
      <dgm:spPr/>
      <dgm:t>
        <a:bodyPr/>
        <a:lstStyle/>
        <a:p>
          <a:endParaRPr kumimoji="1" lang="ja-JP" altLang="en-US"/>
        </a:p>
      </dgm:t>
    </dgm:pt>
    <dgm:pt modelId="{BDA98EAE-7A97-294A-90DE-19FB58B60DCA}">
      <dgm:prSet/>
      <dgm:spPr/>
      <dgm:t>
        <a:bodyPr/>
        <a:lstStyle/>
        <a:p>
          <a:pPr rtl="0"/>
          <a:r>
            <a:rPr kumimoji="1" lang="ja-JP" altLang="en-US" b="0" dirty="0" smtClean="0"/>
            <a:t>・鳥害</a:t>
          </a:r>
          <a:r>
            <a:rPr kumimoji="1" lang="en-US" altLang="ja-JP" b="0" dirty="0" smtClean="0"/>
            <a:t>(</a:t>
          </a:r>
          <a:r>
            <a:rPr kumimoji="1" lang="ja-JP" altLang="en-US" b="0" dirty="0" smtClean="0"/>
            <a:t>ムクドリ </a:t>
          </a:r>
          <a:r>
            <a:rPr kumimoji="1" lang="en-US" altLang="ja-JP" b="0" dirty="0" err="1" smtClean="0"/>
            <a:t>etc</a:t>
          </a:r>
          <a:r>
            <a:rPr kumimoji="1" lang="en-US" altLang="ja-JP" b="0" dirty="0" smtClean="0"/>
            <a:t>)</a:t>
          </a:r>
          <a:r>
            <a:rPr kumimoji="1" lang="ja-JP" altLang="en-US" b="0" dirty="0" smtClean="0"/>
            <a:t>対策</a:t>
          </a:r>
          <a:r>
            <a:rPr kumimoji="1" lang="en-US" altLang="ja-JP" b="0" dirty="0" smtClean="0"/>
            <a:t>→</a:t>
          </a:r>
          <a:r>
            <a:rPr kumimoji="1" lang="ja-JP" altLang="en-US" b="0" dirty="0" smtClean="0"/>
            <a:t>鳴き声、糞</a:t>
          </a:r>
          <a:endParaRPr lang="ja-JP" altLang="en-US" dirty="0"/>
        </a:p>
      </dgm:t>
    </dgm:pt>
    <dgm:pt modelId="{CECE9439-397D-6348-B191-8BA4E38D38A4}" type="parTrans" cxnId="{378BD231-9952-C34B-A9E4-4777E15206BA}">
      <dgm:prSet/>
      <dgm:spPr/>
      <dgm:t>
        <a:bodyPr/>
        <a:lstStyle/>
        <a:p>
          <a:endParaRPr kumimoji="1" lang="ja-JP" altLang="en-US"/>
        </a:p>
      </dgm:t>
    </dgm:pt>
    <dgm:pt modelId="{ADE65E3A-BC01-1344-A1FA-96CB8AE4DFA3}" type="sibTrans" cxnId="{378BD231-9952-C34B-A9E4-4777E15206BA}">
      <dgm:prSet/>
      <dgm:spPr/>
      <dgm:t>
        <a:bodyPr/>
        <a:lstStyle/>
        <a:p>
          <a:endParaRPr kumimoji="1" lang="ja-JP" altLang="en-US"/>
        </a:p>
      </dgm:t>
    </dgm:pt>
    <dgm:pt modelId="{86228D22-F3C3-4F42-9E6E-B6DA1F988FB2}">
      <dgm:prSet/>
      <dgm:spPr/>
      <dgm:t>
        <a:bodyPr/>
        <a:lstStyle/>
        <a:p>
          <a:pPr rtl="0"/>
          <a:r>
            <a:rPr kumimoji="1" lang="ja-JP" altLang="en-US" b="0" dirty="0" smtClean="0"/>
            <a:t>・虫害対策</a:t>
          </a:r>
          <a:endParaRPr lang="ja-JP" altLang="en-US" dirty="0"/>
        </a:p>
      </dgm:t>
    </dgm:pt>
    <dgm:pt modelId="{6BBD8D1B-E0EF-534A-BD6A-EF7AC5CEF1E0}" type="parTrans" cxnId="{87B1676A-CBC7-D845-8011-019FD8473B82}">
      <dgm:prSet/>
      <dgm:spPr/>
      <dgm:t>
        <a:bodyPr/>
        <a:lstStyle/>
        <a:p>
          <a:endParaRPr kumimoji="1" lang="ja-JP" altLang="en-US"/>
        </a:p>
      </dgm:t>
    </dgm:pt>
    <dgm:pt modelId="{9EA8D8DD-3D15-E440-A2DA-5874794D55C5}" type="sibTrans" cxnId="{87B1676A-CBC7-D845-8011-019FD8473B82}">
      <dgm:prSet/>
      <dgm:spPr/>
      <dgm:t>
        <a:bodyPr/>
        <a:lstStyle/>
        <a:p>
          <a:endParaRPr kumimoji="1" lang="ja-JP" altLang="en-US"/>
        </a:p>
      </dgm:t>
    </dgm:pt>
    <dgm:pt modelId="{B07F6C02-AFF5-FA42-972B-C49C99FF9580}">
      <dgm:prSet/>
      <dgm:spPr/>
      <dgm:t>
        <a:bodyPr/>
        <a:lstStyle/>
        <a:p>
          <a:pPr rtl="0"/>
          <a:r>
            <a:rPr kumimoji="1" lang="ja-JP" altLang="en-US" b="0" smtClean="0"/>
            <a:t>・現在の筑波大の木の特性（色、花、・・・）</a:t>
          </a:r>
          <a:endParaRPr lang="ja-JP" altLang="en-US"/>
        </a:p>
      </dgm:t>
    </dgm:pt>
    <dgm:pt modelId="{3F3FD430-4FE5-194F-8E34-B8872624F531}" type="parTrans" cxnId="{ED260E04-75F0-7046-8EB7-C3D7EA97C1C7}">
      <dgm:prSet/>
      <dgm:spPr/>
      <dgm:t>
        <a:bodyPr/>
        <a:lstStyle/>
        <a:p>
          <a:endParaRPr kumimoji="1" lang="ja-JP" altLang="en-US"/>
        </a:p>
      </dgm:t>
    </dgm:pt>
    <dgm:pt modelId="{753596D2-E93B-8845-8884-868774B58E41}" type="sibTrans" cxnId="{ED260E04-75F0-7046-8EB7-C3D7EA97C1C7}">
      <dgm:prSet/>
      <dgm:spPr/>
      <dgm:t>
        <a:bodyPr/>
        <a:lstStyle/>
        <a:p>
          <a:endParaRPr kumimoji="1" lang="ja-JP" altLang="en-US"/>
        </a:p>
      </dgm:t>
    </dgm:pt>
    <dgm:pt modelId="{577661F1-DC42-734B-A893-1EA9556366B1}">
      <dgm:prSet/>
      <dgm:spPr/>
      <dgm:t>
        <a:bodyPr/>
        <a:lstStyle/>
        <a:p>
          <a:pPr rtl="0"/>
          <a:r>
            <a:rPr kumimoji="1" lang="ja-JP" altLang="en-US" b="0" dirty="0" smtClean="0"/>
            <a:t>・植える果樹種</a:t>
          </a:r>
          <a:endParaRPr kumimoji="1" lang="en-US" altLang="ja-JP" b="0" dirty="0" smtClean="0"/>
        </a:p>
      </dgm:t>
    </dgm:pt>
    <dgm:pt modelId="{C2615EFF-A4D7-074C-B43F-72256B1005D4}" type="parTrans" cxnId="{7519A42D-A02D-BE40-88F7-6A36D1712843}">
      <dgm:prSet/>
      <dgm:spPr/>
      <dgm:t>
        <a:bodyPr/>
        <a:lstStyle/>
        <a:p>
          <a:endParaRPr kumimoji="1" lang="ja-JP" altLang="en-US"/>
        </a:p>
      </dgm:t>
    </dgm:pt>
    <dgm:pt modelId="{48190B92-80EC-344B-950D-A6D5F3895CAF}" type="sibTrans" cxnId="{7519A42D-A02D-BE40-88F7-6A36D1712843}">
      <dgm:prSet/>
      <dgm:spPr/>
      <dgm:t>
        <a:bodyPr/>
        <a:lstStyle/>
        <a:p>
          <a:endParaRPr kumimoji="1" lang="ja-JP" altLang="en-US"/>
        </a:p>
      </dgm:t>
    </dgm:pt>
    <dgm:pt modelId="{E8E8BDCE-3C72-404E-9FD4-BBDB008E35A7}">
      <dgm:prSet/>
      <dgm:spPr/>
      <dgm:t>
        <a:bodyPr/>
        <a:lstStyle/>
        <a:p>
          <a:pPr rtl="0"/>
          <a:r>
            <a:rPr kumimoji="1" lang="ja-JP" altLang="en-US" b="0" dirty="0" smtClean="0"/>
            <a:t>・アンケート調査</a:t>
          </a:r>
          <a:endParaRPr lang="ja-JP" altLang="en-US" dirty="0"/>
        </a:p>
      </dgm:t>
    </dgm:pt>
    <dgm:pt modelId="{05166D22-DAB4-DE4A-936D-11DE84DEAC90}" type="parTrans" cxnId="{6F3AB3CC-093C-C745-AB8F-14708352A4A2}">
      <dgm:prSet/>
      <dgm:spPr/>
      <dgm:t>
        <a:bodyPr/>
        <a:lstStyle/>
        <a:p>
          <a:endParaRPr kumimoji="1" lang="ja-JP" altLang="en-US"/>
        </a:p>
      </dgm:t>
    </dgm:pt>
    <dgm:pt modelId="{0C7A6A62-8584-5D4E-9512-441EA02B5BF2}" type="sibTrans" cxnId="{6F3AB3CC-093C-C745-AB8F-14708352A4A2}">
      <dgm:prSet/>
      <dgm:spPr/>
      <dgm:t>
        <a:bodyPr/>
        <a:lstStyle/>
        <a:p>
          <a:endParaRPr kumimoji="1" lang="ja-JP" altLang="en-US"/>
        </a:p>
      </dgm:t>
    </dgm:pt>
    <dgm:pt modelId="{F7B4B8B3-5F9B-4726-9CC6-7C4B9B3B693D}">
      <dgm:prSet/>
      <dgm:spPr/>
      <dgm:t>
        <a:bodyPr/>
        <a:lstStyle/>
        <a:p>
          <a:pPr rtl="0"/>
          <a:r>
            <a:rPr kumimoji="1" lang="en-US" altLang="ja-JP" b="0" dirty="0" smtClean="0"/>
            <a:t>	</a:t>
          </a:r>
          <a:r>
            <a:rPr kumimoji="1" lang="ja-JP" altLang="en-US" b="0" dirty="0" smtClean="0"/>
            <a:t>「つまらない」の裏付け、果樹が受け入れられるか？</a:t>
          </a:r>
          <a:endParaRPr lang="ja-JP" altLang="en-US" dirty="0"/>
        </a:p>
      </dgm:t>
    </dgm:pt>
    <dgm:pt modelId="{56E2DFE7-D1BE-41E6-8982-0D6B23B77F8B}" type="parTrans" cxnId="{514CE0BA-BCD2-45E1-B37D-56C0C85DF03E}">
      <dgm:prSet/>
      <dgm:spPr/>
      <dgm:t>
        <a:bodyPr/>
        <a:lstStyle/>
        <a:p>
          <a:endParaRPr kumimoji="1" lang="ja-JP" altLang="en-US"/>
        </a:p>
      </dgm:t>
    </dgm:pt>
    <dgm:pt modelId="{B895305A-6D0B-4D7D-AD2D-1B270EE9B008}" type="sibTrans" cxnId="{514CE0BA-BCD2-45E1-B37D-56C0C85DF03E}">
      <dgm:prSet/>
      <dgm:spPr/>
      <dgm:t>
        <a:bodyPr/>
        <a:lstStyle/>
        <a:p>
          <a:endParaRPr kumimoji="1" lang="ja-JP" altLang="en-US"/>
        </a:p>
      </dgm:t>
    </dgm:pt>
    <dgm:pt modelId="{061865DB-AA9C-4D1B-A3B4-AEEB135B0546}">
      <dgm:prSet/>
      <dgm:spPr/>
      <dgm:t>
        <a:bodyPr/>
        <a:lstStyle/>
        <a:p>
          <a:pPr rtl="0"/>
          <a:r>
            <a:rPr kumimoji="1" lang="ja-JP" altLang="en-US" b="0" dirty="0" smtClean="0"/>
            <a:t>・具体的な植樹の場所</a:t>
          </a:r>
          <a:endParaRPr kumimoji="1" lang="en-US" altLang="ja-JP" b="0" dirty="0" smtClean="0"/>
        </a:p>
      </dgm:t>
    </dgm:pt>
    <dgm:pt modelId="{62B2F33B-FB6C-48F6-8722-354306F418B3}" type="parTrans" cxnId="{80EA0BC9-756D-4909-B7EA-83F0A9FBB5F9}">
      <dgm:prSet/>
      <dgm:spPr/>
      <dgm:t>
        <a:bodyPr/>
        <a:lstStyle/>
        <a:p>
          <a:endParaRPr kumimoji="1" lang="ja-JP" altLang="en-US"/>
        </a:p>
      </dgm:t>
    </dgm:pt>
    <dgm:pt modelId="{7A2431D0-8550-416E-903C-CBC30F2A95FF}" type="sibTrans" cxnId="{80EA0BC9-756D-4909-B7EA-83F0A9FBB5F9}">
      <dgm:prSet/>
      <dgm:spPr/>
      <dgm:t>
        <a:bodyPr/>
        <a:lstStyle/>
        <a:p>
          <a:endParaRPr kumimoji="1" lang="ja-JP" altLang="en-US"/>
        </a:p>
      </dgm:t>
    </dgm:pt>
    <dgm:pt modelId="{2D11044E-C478-C942-9228-DA1E56F2EFCC}" type="pres">
      <dgm:prSet presAssocID="{2C540753-35E5-3D46-AE4E-75ED4A2731FE}" presName="vert0" presStyleCnt="0">
        <dgm:presLayoutVars>
          <dgm:dir/>
          <dgm:animOne val="branch"/>
          <dgm:animLvl val="lvl"/>
        </dgm:presLayoutVars>
      </dgm:prSet>
      <dgm:spPr/>
      <dgm:t>
        <a:bodyPr/>
        <a:lstStyle/>
        <a:p>
          <a:endParaRPr lang="en-US"/>
        </a:p>
      </dgm:t>
    </dgm:pt>
    <dgm:pt modelId="{9BA3AACA-F23F-D341-BE2A-9C9413FD299F}" type="pres">
      <dgm:prSet presAssocID="{B992E98C-F68A-2247-9612-0C1370852BA1}" presName="thickLine" presStyleLbl="alignNode1" presStyleIdx="0" presStyleCnt="10"/>
      <dgm:spPr/>
    </dgm:pt>
    <dgm:pt modelId="{EEE6E0D9-FB56-DD44-BDA6-A6F8B5E3BD04}" type="pres">
      <dgm:prSet presAssocID="{B992E98C-F68A-2247-9612-0C1370852BA1}" presName="horz1" presStyleCnt="0"/>
      <dgm:spPr/>
    </dgm:pt>
    <dgm:pt modelId="{AD914952-8EC9-0646-9CDD-07CA84E593BC}" type="pres">
      <dgm:prSet presAssocID="{B992E98C-F68A-2247-9612-0C1370852BA1}" presName="tx1" presStyleLbl="revTx" presStyleIdx="0" presStyleCnt="10"/>
      <dgm:spPr/>
      <dgm:t>
        <a:bodyPr/>
        <a:lstStyle/>
        <a:p>
          <a:endParaRPr lang="en-US"/>
        </a:p>
      </dgm:t>
    </dgm:pt>
    <dgm:pt modelId="{4ECCF092-5A98-AF4A-84DB-7D004D0BC730}" type="pres">
      <dgm:prSet presAssocID="{B992E98C-F68A-2247-9612-0C1370852BA1}" presName="vert1" presStyleCnt="0"/>
      <dgm:spPr/>
    </dgm:pt>
    <dgm:pt modelId="{FD90CD38-3EB1-7C4D-AE7B-40D5091F1ABD}" type="pres">
      <dgm:prSet presAssocID="{32DB7A2D-A916-0D40-91A2-4202BB93D6A5}" presName="thickLine" presStyleLbl="alignNode1" presStyleIdx="1" presStyleCnt="10"/>
      <dgm:spPr/>
    </dgm:pt>
    <dgm:pt modelId="{07F869EC-9782-A749-BF4F-FAF8999ACC78}" type="pres">
      <dgm:prSet presAssocID="{32DB7A2D-A916-0D40-91A2-4202BB93D6A5}" presName="horz1" presStyleCnt="0"/>
      <dgm:spPr/>
    </dgm:pt>
    <dgm:pt modelId="{9A24D93C-97AD-8A45-85DA-E53F186374A9}" type="pres">
      <dgm:prSet presAssocID="{32DB7A2D-A916-0D40-91A2-4202BB93D6A5}" presName="tx1" presStyleLbl="revTx" presStyleIdx="1" presStyleCnt="10"/>
      <dgm:spPr/>
      <dgm:t>
        <a:bodyPr/>
        <a:lstStyle/>
        <a:p>
          <a:endParaRPr lang="en-US"/>
        </a:p>
      </dgm:t>
    </dgm:pt>
    <dgm:pt modelId="{FEFC88AD-20AB-9E4E-9E01-94A2A457A871}" type="pres">
      <dgm:prSet presAssocID="{32DB7A2D-A916-0D40-91A2-4202BB93D6A5}" presName="vert1" presStyleCnt="0"/>
      <dgm:spPr/>
    </dgm:pt>
    <dgm:pt modelId="{8267F7F2-9554-6244-928C-14AB54457E69}" type="pres">
      <dgm:prSet presAssocID="{6A3E4DA3-466D-A143-8959-083543D9BA83}" presName="thickLine" presStyleLbl="alignNode1" presStyleIdx="2" presStyleCnt="10"/>
      <dgm:spPr/>
    </dgm:pt>
    <dgm:pt modelId="{EBC1713B-D795-3D40-9255-010CAADB8352}" type="pres">
      <dgm:prSet presAssocID="{6A3E4DA3-466D-A143-8959-083543D9BA83}" presName="horz1" presStyleCnt="0"/>
      <dgm:spPr/>
    </dgm:pt>
    <dgm:pt modelId="{2AA83AB6-A5C1-4345-9FBF-7E152A128C3C}" type="pres">
      <dgm:prSet presAssocID="{6A3E4DA3-466D-A143-8959-083543D9BA83}" presName="tx1" presStyleLbl="revTx" presStyleIdx="2" presStyleCnt="10"/>
      <dgm:spPr/>
      <dgm:t>
        <a:bodyPr/>
        <a:lstStyle/>
        <a:p>
          <a:endParaRPr kumimoji="1" lang="ja-JP" altLang="en-US"/>
        </a:p>
      </dgm:t>
    </dgm:pt>
    <dgm:pt modelId="{E51F2FAB-FC3A-1645-A240-513B65AA4E46}" type="pres">
      <dgm:prSet presAssocID="{6A3E4DA3-466D-A143-8959-083543D9BA83}" presName="vert1" presStyleCnt="0"/>
      <dgm:spPr/>
    </dgm:pt>
    <dgm:pt modelId="{C3D1F630-C706-8548-90BB-65DDFF93CBF6}" type="pres">
      <dgm:prSet presAssocID="{BDA98EAE-7A97-294A-90DE-19FB58B60DCA}" presName="thickLine" presStyleLbl="alignNode1" presStyleIdx="3" presStyleCnt="10"/>
      <dgm:spPr/>
    </dgm:pt>
    <dgm:pt modelId="{1D987B2D-05B5-7343-B2CF-6FB756F27768}" type="pres">
      <dgm:prSet presAssocID="{BDA98EAE-7A97-294A-90DE-19FB58B60DCA}" presName="horz1" presStyleCnt="0"/>
      <dgm:spPr/>
    </dgm:pt>
    <dgm:pt modelId="{8CF8C6EC-C9BC-3945-B94E-75F62C6F7632}" type="pres">
      <dgm:prSet presAssocID="{BDA98EAE-7A97-294A-90DE-19FB58B60DCA}" presName="tx1" presStyleLbl="revTx" presStyleIdx="3" presStyleCnt="10"/>
      <dgm:spPr/>
      <dgm:t>
        <a:bodyPr/>
        <a:lstStyle/>
        <a:p>
          <a:endParaRPr lang="en-US"/>
        </a:p>
      </dgm:t>
    </dgm:pt>
    <dgm:pt modelId="{F3D2BD3E-C129-9041-B373-9045B09897DE}" type="pres">
      <dgm:prSet presAssocID="{BDA98EAE-7A97-294A-90DE-19FB58B60DCA}" presName="vert1" presStyleCnt="0"/>
      <dgm:spPr/>
    </dgm:pt>
    <dgm:pt modelId="{EE7E6865-9276-074C-A63A-266AD5464E3C}" type="pres">
      <dgm:prSet presAssocID="{86228D22-F3C3-4F42-9E6E-B6DA1F988FB2}" presName="thickLine" presStyleLbl="alignNode1" presStyleIdx="4" presStyleCnt="10"/>
      <dgm:spPr/>
    </dgm:pt>
    <dgm:pt modelId="{5D5F58EE-003E-3D49-B416-9047A45001A9}" type="pres">
      <dgm:prSet presAssocID="{86228D22-F3C3-4F42-9E6E-B6DA1F988FB2}" presName="horz1" presStyleCnt="0"/>
      <dgm:spPr/>
    </dgm:pt>
    <dgm:pt modelId="{B7122963-3D4C-A746-9658-751ABF24BFF3}" type="pres">
      <dgm:prSet presAssocID="{86228D22-F3C3-4F42-9E6E-B6DA1F988FB2}" presName="tx1" presStyleLbl="revTx" presStyleIdx="4" presStyleCnt="10"/>
      <dgm:spPr/>
      <dgm:t>
        <a:bodyPr/>
        <a:lstStyle/>
        <a:p>
          <a:endParaRPr lang="en-US"/>
        </a:p>
      </dgm:t>
    </dgm:pt>
    <dgm:pt modelId="{6B0684BC-4D48-534F-9A85-F7150DC46CB0}" type="pres">
      <dgm:prSet presAssocID="{86228D22-F3C3-4F42-9E6E-B6DA1F988FB2}" presName="vert1" presStyleCnt="0"/>
      <dgm:spPr/>
    </dgm:pt>
    <dgm:pt modelId="{C188C8BB-2900-844D-AD0D-76ABD121E6FE}" type="pres">
      <dgm:prSet presAssocID="{B07F6C02-AFF5-FA42-972B-C49C99FF9580}" presName="thickLine" presStyleLbl="alignNode1" presStyleIdx="5" presStyleCnt="10"/>
      <dgm:spPr/>
    </dgm:pt>
    <dgm:pt modelId="{506C1B1F-FE26-3B4C-B37A-2BE495F90B4F}" type="pres">
      <dgm:prSet presAssocID="{B07F6C02-AFF5-FA42-972B-C49C99FF9580}" presName="horz1" presStyleCnt="0"/>
      <dgm:spPr/>
    </dgm:pt>
    <dgm:pt modelId="{3EA412AF-FC72-6E45-9BC9-73B902F6B705}" type="pres">
      <dgm:prSet presAssocID="{B07F6C02-AFF5-FA42-972B-C49C99FF9580}" presName="tx1" presStyleLbl="revTx" presStyleIdx="5" presStyleCnt="10"/>
      <dgm:spPr/>
      <dgm:t>
        <a:bodyPr/>
        <a:lstStyle/>
        <a:p>
          <a:endParaRPr lang="en-US"/>
        </a:p>
      </dgm:t>
    </dgm:pt>
    <dgm:pt modelId="{5AFEC1B8-C201-0748-9B55-866AB12B2F77}" type="pres">
      <dgm:prSet presAssocID="{B07F6C02-AFF5-FA42-972B-C49C99FF9580}" presName="vert1" presStyleCnt="0"/>
      <dgm:spPr/>
    </dgm:pt>
    <dgm:pt modelId="{A48DA67E-127C-2348-83F0-1A72912CBE99}" type="pres">
      <dgm:prSet presAssocID="{577661F1-DC42-734B-A893-1EA9556366B1}" presName="thickLine" presStyleLbl="alignNode1" presStyleIdx="6" presStyleCnt="10"/>
      <dgm:spPr/>
    </dgm:pt>
    <dgm:pt modelId="{F9D081C7-E1A6-AE48-B465-F7BC42873F96}" type="pres">
      <dgm:prSet presAssocID="{577661F1-DC42-734B-A893-1EA9556366B1}" presName="horz1" presStyleCnt="0"/>
      <dgm:spPr/>
    </dgm:pt>
    <dgm:pt modelId="{FC8A21E9-41E6-EC49-B10F-F22CAAF09080}" type="pres">
      <dgm:prSet presAssocID="{577661F1-DC42-734B-A893-1EA9556366B1}" presName="tx1" presStyleLbl="revTx" presStyleIdx="6" presStyleCnt="10"/>
      <dgm:spPr/>
      <dgm:t>
        <a:bodyPr/>
        <a:lstStyle/>
        <a:p>
          <a:endParaRPr lang="en-US"/>
        </a:p>
      </dgm:t>
    </dgm:pt>
    <dgm:pt modelId="{1806C5BD-74BC-AD48-BC15-B1DBF7F86595}" type="pres">
      <dgm:prSet presAssocID="{577661F1-DC42-734B-A893-1EA9556366B1}" presName="vert1" presStyleCnt="0"/>
      <dgm:spPr/>
    </dgm:pt>
    <dgm:pt modelId="{8F2D920E-45B9-4C2B-AFC5-B64DEDD1B46C}" type="pres">
      <dgm:prSet presAssocID="{061865DB-AA9C-4D1B-A3B4-AEEB135B0546}" presName="thickLine" presStyleLbl="alignNode1" presStyleIdx="7" presStyleCnt="10"/>
      <dgm:spPr/>
    </dgm:pt>
    <dgm:pt modelId="{A15740C7-3584-46B7-9527-FEAD879F80A9}" type="pres">
      <dgm:prSet presAssocID="{061865DB-AA9C-4D1B-A3B4-AEEB135B0546}" presName="horz1" presStyleCnt="0"/>
      <dgm:spPr/>
    </dgm:pt>
    <dgm:pt modelId="{D22D7753-149A-4357-8E8F-C9C948F8EFFF}" type="pres">
      <dgm:prSet presAssocID="{061865DB-AA9C-4D1B-A3B4-AEEB135B0546}" presName="tx1" presStyleLbl="revTx" presStyleIdx="7" presStyleCnt="10"/>
      <dgm:spPr/>
      <dgm:t>
        <a:bodyPr/>
        <a:lstStyle/>
        <a:p>
          <a:endParaRPr kumimoji="1" lang="ja-JP" altLang="en-US"/>
        </a:p>
      </dgm:t>
    </dgm:pt>
    <dgm:pt modelId="{D54611D9-873D-44D2-81EB-8D7DDBFCDBB4}" type="pres">
      <dgm:prSet presAssocID="{061865DB-AA9C-4D1B-A3B4-AEEB135B0546}" presName="vert1" presStyleCnt="0"/>
      <dgm:spPr/>
    </dgm:pt>
    <dgm:pt modelId="{8260B351-CF09-DF48-9B46-56547D58571C}" type="pres">
      <dgm:prSet presAssocID="{E8E8BDCE-3C72-404E-9FD4-BBDB008E35A7}" presName="thickLine" presStyleLbl="alignNode1" presStyleIdx="8" presStyleCnt="10"/>
      <dgm:spPr/>
    </dgm:pt>
    <dgm:pt modelId="{DBDE7AE0-69B2-E442-B8B4-C2ACB6128480}" type="pres">
      <dgm:prSet presAssocID="{E8E8BDCE-3C72-404E-9FD4-BBDB008E35A7}" presName="horz1" presStyleCnt="0"/>
      <dgm:spPr/>
    </dgm:pt>
    <dgm:pt modelId="{0EEA0167-FE02-EE4C-98F1-8C7F1F6BC3BE}" type="pres">
      <dgm:prSet presAssocID="{E8E8BDCE-3C72-404E-9FD4-BBDB008E35A7}" presName="tx1" presStyleLbl="revTx" presStyleIdx="8" presStyleCnt="10"/>
      <dgm:spPr/>
      <dgm:t>
        <a:bodyPr/>
        <a:lstStyle/>
        <a:p>
          <a:endParaRPr lang="en-US"/>
        </a:p>
      </dgm:t>
    </dgm:pt>
    <dgm:pt modelId="{A94DA913-C4D8-9E4E-99EB-E26FCFA44E73}" type="pres">
      <dgm:prSet presAssocID="{E8E8BDCE-3C72-404E-9FD4-BBDB008E35A7}" presName="vert1" presStyleCnt="0"/>
      <dgm:spPr/>
    </dgm:pt>
    <dgm:pt modelId="{297AEB81-EE48-4B9D-803E-D3FA52941AB2}" type="pres">
      <dgm:prSet presAssocID="{F7B4B8B3-5F9B-4726-9CC6-7C4B9B3B693D}" presName="thickLine" presStyleLbl="alignNode1" presStyleIdx="9" presStyleCnt="10"/>
      <dgm:spPr/>
    </dgm:pt>
    <dgm:pt modelId="{6D63FEC1-9F55-47CC-A3A9-51CEE619857A}" type="pres">
      <dgm:prSet presAssocID="{F7B4B8B3-5F9B-4726-9CC6-7C4B9B3B693D}" presName="horz1" presStyleCnt="0"/>
      <dgm:spPr/>
    </dgm:pt>
    <dgm:pt modelId="{F3D0CE7D-01B9-429F-8F97-93B16566C628}" type="pres">
      <dgm:prSet presAssocID="{F7B4B8B3-5F9B-4726-9CC6-7C4B9B3B693D}" presName="tx1" presStyleLbl="revTx" presStyleIdx="9" presStyleCnt="10"/>
      <dgm:spPr/>
      <dgm:t>
        <a:bodyPr/>
        <a:lstStyle/>
        <a:p>
          <a:endParaRPr kumimoji="1" lang="ja-JP" altLang="en-US"/>
        </a:p>
      </dgm:t>
    </dgm:pt>
    <dgm:pt modelId="{8B211E98-A251-4813-A838-F737385D5049}" type="pres">
      <dgm:prSet presAssocID="{F7B4B8B3-5F9B-4726-9CC6-7C4B9B3B693D}" presName="vert1" presStyleCnt="0"/>
      <dgm:spPr/>
    </dgm:pt>
  </dgm:ptLst>
  <dgm:cxnLst>
    <dgm:cxn modelId="{50D15CE3-EA7C-4361-A894-3F1F953E74D8}" type="presOf" srcId="{F7B4B8B3-5F9B-4726-9CC6-7C4B9B3B693D}" destId="{F3D0CE7D-01B9-429F-8F97-93B16566C628}" srcOrd="0" destOrd="0" presId="urn:microsoft.com/office/officeart/2008/layout/LinedList"/>
    <dgm:cxn modelId="{6F3AB3CC-093C-C745-AB8F-14708352A4A2}" srcId="{2C540753-35E5-3D46-AE4E-75ED4A2731FE}" destId="{E8E8BDCE-3C72-404E-9FD4-BBDB008E35A7}" srcOrd="8" destOrd="0" parTransId="{05166D22-DAB4-DE4A-936D-11DE84DEAC90}" sibTransId="{0C7A6A62-8584-5D4E-9512-441EA02B5BF2}"/>
    <dgm:cxn modelId="{84106152-4A28-5548-A512-ACDC48A55468}" type="presOf" srcId="{86228D22-F3C3-4F42-9E6E-B6DA1F988FB2}" destId="{B7122963-3D4C-A746-9658-751ABF24BFF3}" srcOrd="0" destOrd="0" presId="urn:microsoft.com/office/officeart/2008/layout/LinedList"/>
    <dgm:cxn modelId="{CE349A77-01F9-6344-9665-30C5B31BF66C}" srcId="{2C540753-35E5-3D46-AE4E-75ED4A2731FE}" destId="{32DB7A2D-A916-0D40-91A2-4202BB93D6A5}" srcOrd="1" destOrd="0" parTransId="{80697E0E-E614-5742-B0DF-460F8AA908AE}" sibTransId="{36BB9DDB-A498-2843-A18D-84EBF210D511}"/>
    <dgm:cxn modelId="{C0587EFE-0B98-524F-BE92-474B1111D13D}" type="presOf" srcId="{2C540753-35E5-3D46-AE4E-75ED4A2731FE}" destId="{2D11044E-C478-C942-9228-DA1E56F2EFCC}" srcOrd="0" destOrd="0" presId="urn:microsoft.com/office/officeart/2008/layout/LinedList"/>
    <dgm:cxn modelId="{7519A42D-A02D-BE40-88F7-6A36D1712843}" srcId="{2C540753-35E5-3D46-AE4E-75ED4A2731FE}" destId="{577661F1-DC42-734B-A893-1EA9556366B1}" srcOrd="6" destOrd="0" parTransId="{C2615EFF-A4D7-074C-B43F-72256B1005D4}" sibTransId="{48190B92-80EC-344B-950D-A6D5F3895CAF}"/>
    <dgm:cxn modelId="{87B1676A-CBC7-D845-8011-019FD8473B82}" srcId="{2C540753-35E5-3D46-AE4E-75ED4A2731FE}" destId="{86228D22-F3C3-4F42-9E6E-B6DA1F988FB2}" srcOrd="4" destOrd="0" parTransId="{6BBD8D1B-E0EF-534A-BD6A-EF7AC5CEF1E0}" sibTransId="{9EA8D8DD-3D15-E440-A2DA-5874794D55C5}"/>
    <dgm:cxn modelId="{BB06C6C0-AA6C-E746-A44C-43415C3E05AA}" srcId="{2C540753-35E5-3D46-AE4E-75ED4A2731FE}" destId="{6A3E4DA3-466D-A143-8959-083543D9BA83}" srcOrd="2" destOrd="0" parTransId="{872E3FA9-00E0-E649-B027-41D65B262EEA}" sibTransId="{6B1F190A-4168-E44E-9604-92C472EC0560}"/>
    <dgm:cxn modelId="{514CE0BA-BCD2-45E1-B37D-56C0C85DF03E}" srcId="{2C540753-35E5-3D46-AE4E-75ED4A2731FE}" destId="{F7B4B8B3-5F9B-4726-9CC6-7C4B9B3B693D}" srcOrd="9" destOrd="0" parTransId="{56E2DFE7-D1BE-41E6-8982-0D6B23B77F8B}" sibTransId="{B895305A-6D0B-4D7D-AD2D-1B270EE9B008}"/>
    <dgm:cxn modelId="{378BD231-9952-C34B-A9E4-4777E15206BA}" srcId="{2C540753-35E5-3D46-AE4E-75ED4A2731FE}" destId="{BDA98EAE-7A97-294A-90DE-19FB58B60DCA}" srcOrd="3" destOrd="0" parTransId="{CECE9439-397D-6348-B191-8BA4E38D38A4}" sibTransId="{ADE65E3A-BC01-1344-A1FA-96CB8AE4DFA3}"/>
    <dgm:cxn modelId="{0B4FF9B8-0B28-7D4A-876B-5495FBBCAFEC}" type="presOf" srcId="{6A3E4DA3-466D-A143-8959-083543D9BA83}" destId="{2AA83AB6-A5C1-4345-9FBF-7E152A128C3C}" srcOrd="0" destOrd="0" presId="urn:microsoft.com/office/officeart/2008/layout/LinedList"/>
    <dgm:cxn modelId="{A4DEE578-4AB1-194D-847F-3F462509F82B}" srcId="{2C540753-35E5-3D46-AE4E-75ED4A2731FE}" destId="{B992E98C-F68A-2247-9612-0C1370852BA1}" srcOrd="0" destOrd="0" parTransId="{AB3A68C7-222E-5B4F-9BF9-8C57CE3D5287}" sibTransId="{B2315DD7-6587-764A-A758-BF262785F680}"/>
    <dgm:cxn modelId="{ED260E04-75F0-7046-8EB7-C3D7EA97C1C7}" srcId="{2C540753-35E5-3D46-AE4E-75ED4A2731FE}" destId="{B07F6C02-AFF5-FA42-972B-C49C99FF9580}" srcOrd="5" destOrd="0" parTransId="{3F3FD430-4FE5-194F-8E34-B8872624F531}" sibTransId="{753596D2-E93B-8845-8884-868774B58E41}"/>
    <dgm:cxn modelId="{B9E4B8FE-27B4-6643-BCEA-58C0A017F035}" type="presOf" srcId="{32DB7A2D-A916-0D40-91A2-4202BB93D6A5}" destId="{9A24D93C-97AD-8A45-85DA-E53F186374A9}" srcOrd="0" destOrd="0" presId="urn:microsoft.com/office/officeart/2008/layout/LinedList"/>
    <dgm:cxn modelId="{1B424D5E-5034-624E-BD9E-CE6E4251E573}" type="presOf" srcId="{BDA98EAE-7A97-294A-90DE-19FB58B60DCA}" destId="{8CF8C6EC-C9BC-3945-B94E-75F62C6F7632}" srcOrd="0" destOrd="0" presId="urn:microsoft.com/office/officeart/2008/layout/LinedList"/>
    <dgm:cxn modelId="{04D45596-CEE0-4FEF-B4C5-DE2DCDAB3052}" type="presOf" srcId="{061865DB-AA9C-4D1B-A3B4-AEEB135B0546}" destId="{D22D7753-149A-4357-8E8F-C9C948F8EFFF}" srcOrd="0" destOrd="0" presId="urn:microsoft.com/office/officeart/2008/layout/LinedList"/>
    <dgm:cxn modelId="{4CB4AA54-18F1-2A4C-AC7C-58AC9FF2A01A}" type="presOf" srcId="{B07F6C02-AFF5-FA42-972B-C49C99FF9580}" destId="{3EA412AF-FC72-6E45-9BC9-73B902F6B705}" srcOrd="0" destOrd="0" presId="urn:microsoft.com/office/officeart/2008/layout/LinedList"/>
    <dgm:cxn modelId="{4BEEFDA6-7A38-CC4F-962D-7B483F2EED09}" type="presOf" srcId="{B992E98C-F68A-2247-9612-0C1370852BA1}" destId="{AD914952-8EC9-0646-9CDD-07CA84E593BC}" srcOrd="0" destOrd="0" presId="urn:microsoft.com/office/officeart/2008/layout/LinedList"/>
    <dgm:cxn modelId="{80EA0BC9-756D-4909-B7EA-83F0A9FBB5F9}" srcId="{2C540753-35E5-3D46-AE4E-75ED4A2731FE}" destId="{061865DB-AA9C-4D1B-A3B4-AEEB135B0546}" srcOrd="7" destOrd="0" parTransId="{62B2F33B-FB6C-48F6-8722-354306F418B3}" sibTransId="{7A2431D0-8550-416E-903C-CBC30F2A95FF}"/>
    <dgm:cxn modelId="{B4480112-CDBB-3F40-A802-82E0DC91CF45}" type="presOf" srcId="{E8E8BDCE-3C72-404E-9FD4-BBDB008E35A7}" destId="{0EEA0167-FE02-EE4C-98F1-8C7F1F6BC3BE}" srcOrd="0" destOrd="0" presId="urn:microsoft.com/office/officeart/2008/layout/LinedList"/>
    <dgm:cxn modelId="{DC0FAF74-7C64-EC4F-982B-DDB552E93819}" type="presOf" srcId="{577661F1-DC42-734B-A893-1EA9556366B1}" destId="{FC8A21E9-41E6-EC49-B10F-F22CAAF09080}" srcOrd="0" destOrd="0" presId="urn:microsoft.com/office/officeart/2008/layout/LinedList"/>
    <dgm:cxn modelId="{1A08C44D-8A0F-1241-B803-BBB398D0F2C5}" type="presParOf" srcId="{2D11044E-C478-C942-9228-DA1E56F2EFCC}" destId="{9BA3AACA-F23F-D341-BE2A-9C9413FD299F}" srcOrd="0" destOrd="0" presId="urn:microsoft.com/office/officeart/2008/layout/LinedList"/>
    <dgm:cxn modelId="{B245C9A1-2086-BB45-9982-6E10ED0A809D}" type="presParOf" srcId="{2D11044E-C478-C942-9228-DA1E56F2EFCC}" destId="{EEE6E0D9-FB56-DD44-BDA6-A6F8B5E3BD04}" srcOrd="1" destOrd="0" presId="urn:microsoft.com/office/officeart/2008/layout/LinedList"/>
    <dgm:cxn modelId="{0AAEDCC2-A9BF-E84A-A30A-A6263C15D742}" type="presParOf" srcId="{EEE6E0D9-FB56-DD44-BDA6-A6F8B5E3BD04}" destId="{AD914952-8EC9-0646-9CDD-07CA84E593BC}" srcOrd="0" destOrd="0" presId="urn:microsoft.com/office/officeart/2008/layout/LinedList"/>
    <dgm:cxn modelId="{12B27AE3-3E1F-804E-BF29-C436ACE36A2A}" type="presParOf" srcId="{EEE6E0D9-FB56-DD44-BDA6-A6F8B5E3BD04}" destId="{4ECCF092-5A98-AF4A-84DB-7D004D0BC730}" srcOrd="1" destOrd="0" presId="urn:microsoft.com/office/officeart/2008/layout/LinedList"/>
    <dgm:cxn modelId="{126A0B9B-F445-F341-92E1-0ADE1020657D}" type="presParOf" srcId="{2D11044E-C478-C942-9228-DA1E56F2EFCC}" destId="{FD90CD38-3EB1-7C4D-AE7B-40D5091F1ABD}" srcOrd="2" destOrd="0" presId="urn:microsoft.com/office/officeart/2008/layout/LinedList"/>
    <dgm:cxn modelId="{137B04F9-A8B5-834E-9C43-F46A1A3E46B8}" type="presParOf" srcId="{2D11044E-C478-C942-9228-DA1E56F2EFCC}" destId="{07F869EC-9782-A749-BF4F-FAF8999ACC78}" srcOrd="3" destOrd="0" presId="urn:microsoft.com/office/officeart/2008/layout/LinedList"/>
    <dgm:cxn modelId="{C22F95B5-8002-3142-B043-D411B9441AD6}" type="presParOf" srcId="{07F869EC-9782-A749-BF4F-FAF8999ACC78}" destId="{9A24D93C-97AD-8A45-85DA-E53F186374A9}" srcOrd="0" destOrd="0" presId="urn:microsoft.com/office/officeart/2008/layout/LinedList"/>
    <dgm:cxn modelId="{8240304D-E391-9B4B-A098-8827385EE160}" type="presParOf" srcId="{07F869EC-9782-A749-BF4F-FAF8999ACC78}" destId="{FEFC88AD-20AB-9E4E-9E01-94A2A457A871}" srcOrd="1" destOrd="0" presId="urn:microsoft.com/office/officeart/2008/layout/LinedList"/>
    <dgm:cxn modelId="{0FF77FE9-DDD3-1D44-85CB-3FC851AB53F2}" type="presParOf" srcId="{2D11044E-C478-C942-9228-DA1E56F2EFCC}" destId="{8267F7F2-9554-6244-928C-14AB54457E69}" srcOrd="4" destOrd="0" presId="urn:microsoft.com/office/officeart/2008/layout/LinedList"/>
    <dgm:cxn modelId="{382D41D0-6FAE-784E-B8D4-A64DE989C314}" type="presParOf" srcId="{2D11044E-C478-C942-9228-DA1E56F2EFCC}" destId="{EBC1713B-D795-3D40-9255-010CAADB8352}" srcOrd="5" destOrd="0" presId="urn:microsoft.com/office/officeart/2008/layout/LinedList"/>
    <dgm:cxn modelId="{65CCCF5F-DE77-2243-B5B7-6C6A63A3A318}" type="presParOf" srcId="{EBC1713B-D795-3D40-9255-010CAADB8352}" destId="{2AA83AB6-A5C1-4345-9FBF-7E152A128C3C}" srcOrd="0" destOrd="0" presId="urn:microsoft.com/office/officeart/2008/layout/LinedList"/>
    <dgm:cxn modelId="{152BB080-40FA-C743-80E8-231127C0C0E6}" type="presParOf" srcId="{EBC1713B-D795-3D40-9255-010CAADB8352}" destId="{E51F2FAB-FC3A-1645-A240-513B65AA4E46}" srcOrd="1" destOrd="0" presId="urn:microsoft.com/office/officeart/2008/layout/LinedList"/>
    <dgm:cxn modelId="{55EC1115-861B-604E-9565-678E5F0AA353}" type="presParOf" srcId="{2D11044E-C478-C942-9228-DA1E56F2EFCC}" destId="{C3D1F630-C706-8548-90BB-65DDFF93CBF6}" srcOrd="6" destOrd="0" presId="urn:microsoft.com/office/officeart/2008/layout/LinedList"/>
    <dgm:cxn modelId="{BC11653E-FD35-AC4D-810D-69F3DE86AD7A}" type="presParOf" srcId="{2D11044E-C478-C942-9228-DA1E56F2EFCC}" destId="{1D987B2D-05B5-7343-B2CF-6FB756F27768}" srcOrd="7" destOrd="0" presId="urn:microsoft.com/office/officeart/2008/layout/LinedList"/>
    <dgm:cxn modelId="{969F2BAD-7E86-0A47-BD4E-7A5DF76A6905}" type="presParOf" srcId="{1D987B2D-05B5-7343-B2CF-6FB756F27768}" destId="{8CF8C6EC-C9BC-3945-B94E-75F62C6F7632}" srcOrd="0" destOrd="0" presId="urn:microsoft.com/office/officeart/2008/layout/LinedList"/>
    <dgm:cxn modelId="{6DBBBC2C-C610-D349-953C-18857E67B57D}" type="presParOf" srcId="{1D987B2D-05B5-7343-B2CF-6FB756F27768}" destId="{F3D2BD3E-C129-9041-B373-9045B09897DE}" srcOrd="1" destOrd="0" presId="urn:microsoft.com/office/officeart/2008/layout/LinedList"/>
    <dgm:cxn modelId="{E0F35D3E-9CCA-A147-A816-1411D924F09F}" type="presParOf" srcId="{2D11044E-C478-C942-9228-DA1E56F2EFCC}" destId="{EE7E6865-9276-074C-A63A-266AD5464E3C}" srcOrd="8" destOrd="0" presId="urn:microsoft.com/office/officeart/2008/layout/LinedList"/>
    <dgm:cxn modelId="{13A15D90-DC20-3249-8CDB-F00ABE29B45D}" type="presParOf" srcId="{2D11044E-C478-C942-9228-DA1E56F2EFCC}" destId="{5D5F58EE-003E-3D49-B416-9047A45001A9}" srcOrd="9" destOrd="0" presId="urn:microsoft.com/office/officeart/2008/layout/LinedList"/>
    <dgm:cxn modelId="{4416DA93-C2C6-B04F-AFFA-5FC818F15A8D}" type="presParOf" srcId="{5D5F58EE-003E-3D49-B416-9047A45001A9}" destId="{B7122963-3D4C-A746-9658-751ABF24BFF3}" srcOrd="0" destOrd="0" presId="urn:microsoft.com/office/officeart/2008/layout/LinedList"/>
    <dgm:cxn modelId="{86C3AA92-561B-554D-88A7-24B503E832A0}" type="presParOf" srcId="{5D5F58EE-003E-3D49-B416-9047A45001A9}" destId="{6B0684BC-4D48-534F-9A85-F7150DC46CB0}" srcOrd="1" destOrd="0" presId="urn:microsoft.com/office/officeart/2008/layout/LinedList"/>
    <dgm:cxn modelId="{17E614E0-9D4F-3F43-BAE6-9E7CB3244AA8}" type="presParOf" srcId="{2D11044E-C478-C942-9228-DA1E56F2EFCC}" destId="{C188C8BB-2900-844D-AD0D-76ABD121E6FE}" srcOrd="10" destOrd="0" presId="urn:microsoft.com/office/officeart/2008/layout/LinedList"/>
    <dgm:cxn modelId="{9DD3A10F-DAC4-EC44-B596-111394CD2A21}" type="presParOf" srcId="{2D11044E-C478-C942-9228-DA1E56F2EFCC}" destId="{506C1B1F-FE26-3B4C-B37A-2BE495F90B4F}" srcOrd="11" destOrd="0" presId="urn:microsoft.com/office/officeart/2008/layout/LinedList"/>
    <dgm:cxn modelId="{13DBB5D8-C67C-FF43-84D0-B2E2E00F34D0}" type="presParOf" srcId="{506C1B1F-FE26-3B4C-B37A-2BE495F90B4F}" destId="{3EA412AF-FC72-6E45-9BC9-73B902F6B705}" srcOrd="0" destOrd="0" presId="urn:microsoft.com/office/officeart/2008/layout/LinedList"/>
    <dgm:cxn modelId="{3E065674-F11C-274A-9E59-E420441C8595}" type="presParOf" srcId="{506C1B1F-FE26-3B4C-B37A-2BE495F90B4F}" destId="{5AFEC1B8-C201-0748-9B55-866AB12B2F77}" srcOrd="1" destOrd="0" presId="urn:microsoft.com/office/officeart/2008/layout/LinedList"/>
    <dgm:cxn modelId="{DD63C0AD-E21A-5748-AB18-A70FF76679CA}" type="presParOf" srcId="{2D11044E-C478-C942-9228-DA1E56F2EFCC}" destId="{A48DA67E-127C-2348-83F0-1A72912CBE99}" srcOrd="12" destOrd="0" presId="urn:microsoft.com/office/officeart/2008/layout/LinedList"/>
    <dgm:cxn modelId="{45EBAE16-3694-E240-81A5-A295686C7407}" type="presParOf" srcId="{2D11044E-C478-C942-9228-DA1E56F2EFCC}" destId="{F9D081C7-E1A6-AE48-B465-F7BC42873F96}" srcOrd="13" destOrd="0" presId="urn:microsoft.com/office/officeart/2008/layout/LinedList"/>
    <dgm:cxn modelId="{4AE0796B-7232-8143-9753-DE2027EB37FC}" type="presParOf" srcId="{F9D081C7-E1A6-AE48-B465-F7BC42873F96}" destId="{FC8A21E9-41E6-EC49-B10F-F22CAAF09080}" srcOrd="0" destOrd="0" presId="urn:microsoft.com/office/officeart/2008/layout/LinedList"/>
    <dgm:cxn modelId="{AA48837D-4ACC-6541-9157-8EE69AECA26C}" type="presParOf" srcId="{F9D081C7-E1A6-AE48-B465-F7BC42873F96}" destId="{1806C5BD-74BC-AD48-BC15-B1DBF7F86595}" srcOrd="1" destOrd="0" presId="urn:microsoft.com/office/officeart/2008/layout/LinedList"/>
    <dgm:cxn modelId="{8302544F-7734-4ADC-9C9F-F119B5AA9988}" type="presParOf" srcId="{2D11044E-C478-C942-9228-DA1E56F2EFCC}" destId="{8F2D920E-45B9-4C2B-AFC5-B64DEDD1B46C}" srcOrd="14" destOrd="0" presId="urn:microsoft.com/office/officeart/2008/layout/LinedList"/>
    <dgm:cxn modelId="{EF729E58-0D00-4F27-B18E-77036017CE8B}" type="presParOf" srcId="{2D11044E-C478-C942-9228-DA1E56F2EFCC}" destId="{A15740C7-3584-46B7-9527-FEAD879F80A9}" srcOrd="15" destOrd="0" presId="urn:microsoft.com/office/officeart/2008/layout/LinedList"/>
    <dgm:cxn modelId="{CB72DDF9-6BBC-4D60-83E2-3A745C5E21F0}" type="presParOf" srcId="{A15740C7-3584-46B7-9527-FEAD879F80A9}" destId="{D22D7753-149A-4357-8E8F-C9C948F8EFFF}" srcOrd="0" destOrd="0" presId="urn:microsoft.com/office/officeart/2008/layout/LinedList"/>
    <dgm:cxn modelId="{09E14F28-7017-4EB2-9F2A-E92AA6049D61}" type="presParOf" srcId="{A15740C7-3584-46B7-9527-FEAD879F80A9}" destId="{D54611D9-873D-44D2-81EB-8D7DDBFCDBB4}" srcOrd="1" destOrd="0" presId="urn:microsoft.com/office/officeart/2008/layout/LinedList"/>
    <dgm:cxn modelId="{1B4384A7-E3D7-4240-990F-0294E42A1B1D}" type="presParOf" srcId="{2D11044E-C478-C942-9228-DA1E56F2EFCC}" destId="{8260B351-CF09-DF48-9B46-56547D58571C}" srcOrd="16" destOrd="0" presId="urn:microsoft.com/office/officeart/2008/layout/LinedList"/>
    <dgm:cxn modelId="{E74D0BB5-317C-9F41-8797-3AE45189EC28}" type="presParOf" srcId="{2D11044E-C478-C942-9228-DA1E56F2EFCC}" destId="{DBDE7AE0-69B2-E442-B8B4-C2ACB6128480}" srcOrd="17" destOrd="0" presId="urn:microsoft.com/office/officeart/2008/layout/LinedList"/>
    <dgm:cxn modelId="{AFCDA8A1-05F8-AA40-B71B-D65198229759}" type="presParOf" srcId="{DBDE7AE0-69B2-E442-B8B4-C2ACB6128480}" destId="{0EEA0167-FE02-EE4C-98F1-8C7F1F6BC3BE}" srcOrd="0" destOrd="0" presId="urn:microsoft.com/office/officeart/2008/layout/LinedList"/>
    <dgm:cxn modelId="{5653D23D-0A0F-8F4F-B40A-947623DFDF11}" type="presParOf" srcId="{DBDE7AE0-69B2-E442-B8B4-C2ACB6128480}" destId="{A94DA913-C4D8-9E4E-99EB-E26FCFA44E73}" srcOrd="1" destOrd="0" presId="urn:microsoft.com/office/officeart/2008/layout/LinedList"/>
    <dgm:cxn modelId="{72921443-77BF-4D6C-B72F-3D26FAAE8F7F}" type="presParOf" srcId="{2D11044E-C478-C942-9228-DA1E56F2EFCC}" destId="{297AEB81-EE48-4B9D-803E-D3FA52941AB2}" srcOrd="18" destOrd="0" presId="urn:microsoft.com/office/officeart/2008/layout/LinedList"/>
    <dgm:cxn modelId="{DE06E389-0D98-4D01-AE7C-8AAAD350C904}" type="presParOf" srcId="{2D11044E-C478-C942-9228-DA1E56F2EFCC}" destId="{6D63FEC1-9F55-47CC-A3A9-51CEE619857A}" srcOrd="19" destOrd="0" presId="urn:microsoft.com/office/officeart/2008/layout/LinedList"/>
    <dgm:cxn modelId="{4618A07F-B7E7-4EEF-900D-B6F3904D03F8}" type="presParOf" srcId="{6D63FEC1-9F55-47CC-A3A9-51CEE619857A}" destId="{F3D0CE7D-01B9-429F-8F97-93B16566C628}" srcOrd="0" destOrd="0" presId="urn:microsoft.com/office/officeart/2008/layout/LinedList"/>
    <dgm:cxn modelId="{B95A5F2C-D6AE-4B32-AD67-E3834E473FF0}" type="presParOf" srcId="{6D63FEC1-9F55-47CC-A3A9-51CEE619857A}" destId="{8B211E98-A251-4813-A838-F737385D504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7047" cy="34036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3" y="1"/>
            <a:ext cx="4307047" cy="340360"/>
          </a:xfrm>
          <a:prstGeom prst="rect">
            <a:avLst/>
          </a:prstGeom>
        </p:spPr>
        <p:txBody>
          <a:bodyPr vert="horz" lIns="91440" tIns="45720" rIns="91440" bIns="45720" rtlCol="0"/>
          <a:lstStyle>
            <a:lvl1pPr algn="r">
              <a:defRPr sz="1200"/>
            </a:lvl1pPr>
          </a:lstStyle>
          <a:p>
            <a:fld id="{202CDA69-B2F5-CA43-86F7-156299977CB6}" type="datetimeFigureOut">
              <a:rPr kumimoji="1" lang="ja-JP" altLang="en-US" smtClean="0"/>
              <a:t>2013/6/10</a:t>
            </a:fld>
            <a:endParaRPr kumimoji="1" lang="ja-JP" altLang="en-US"/>
          </a:p>
        </p:txBody>
      </p:sp>
      <p:sp>
        <p:nvSpPr>
          <p:cNvPr id="4" name="フッター プレースホルダー 3"/>
          <p:cNvSpPr>
            <a:spLocks noGrp="1"/>
          </p:cNvSpPr>
          <p:nvPr>
            <p:ph type="ftr" sz="quarter" idx="2"/>
          </p:nvPr>
        </p:nvSpPr>
        <p:spPr>
          <a:xfrm>
            <a:off x="1" y="6465659"/>
            <a:ext cx="4307047" cy="34036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3" y="6465659"/>
            <a:ext cx="4307047" cy="340360"/>
          </a:xfrm>
          <a:prstGeom prst="rect">
            <a:avLst/>
          </a:prstGeom>
        </p:spPr>
        <p:txBody>
          <a:bodyPr vert="horz" lIns="91440" tIns="45720" rIns="91440" bIns="45720" rtlCol="0" anchor="b"/>
          <a:lstStyle>
            <a:lvl1pPr algn="r">
              <a:defRPr sz="1200"/>
            </a:lvl1pPr>
          </a:lstStyle>
          <a:p>
            <a:fld id="{AA5E46F1-1702-B848-ABC7-6AE39CA87757}" type="slidenum">
              <a:rPr kumimoji="1" lang="ja-JP" altLang="en-US" smtClean="0"/>
              <a:t>0</a:t>
            </a:fld>
            <a:endParaRPr kumimoji="1" lang="ja-JP" altLang="en-US"/>
          </a:p>
        </p:txBody>
      </p:sp>
    </p:spTree>
    <p:extLst>
      <p:ext uri="{BB962C8B-B14F-4D97-AF65-F5344CB8AC3E}">
        <p14:creationId xmlns:p14="http://schemas.microsoft.com/office/powerpoint/2010/main" val="195276431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7047" cy="34036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3" y="1"/>
            <a:ext cx="4307047" cy="340360"/>
          </a:xfrm>
          <a:prstGeom prst="rect">
            <a:avLst/>
          </a:prstGeom>
        </p:spPr>
        <p:txBody>
          <a:bodyPr vert="horz" lIns="91440" tIns="45720" rIns="91440" bIns="45720" rtlCol="0"/>
          <a:lstStyle>
            <a:lvl1pPr algn="r">
              <a:defRPr sz="1200"/>
            </a:lvl1pPr>
          </a:lstStyle>
          <a:p>
            <a:fld id="{618986D7-07D3-B341-9416-DFD05EF5097D}" type="datetimeFigureOut">
              <a:rPr kumimoji="1" lang="ja-JP" altLang="en-US" smtClean="0"/>
              <a:t>2013/6/10</a:t>
            </a:fld>
            <a:endParaRPr kumimoji="1" lang="ja-JP" altLang="en-US"/>
          </a:p>
        </p:txBody>
      </p:sp>
      <p:sp>
        <p:nvSpPr>
          <p:cNvPr id="4" name="スライド イメージ プレースホルダー 3"/>
          <p:cNvSpPr>
            <a:spLocks noGrp="1" noRot="1" noChangeAspect="1"/>
          </p:cNvSpPr>
          <p:nvPr>
            <p:ph type="sldImg" idx="2"/>
          </p:nvPr>
        </p:nvSpPr>
        <p:spPr>
          <a:xfrm>
            <a:off x="3270250" y="511175"/>
            <a:ext cx="3400425" cy="2551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5" y="3233420"/>
            <a:ext cx="7951470" cy="306324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6465659"/>
            <a:ext cx="4307047" cy="34036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3" y="6465659"/>
            <a:ext cx="4307047" cy="340360"/>
          </a:xfrm>
          <a:prstGeom prst="rect">
            <a:avLst/>
          </a:prstGeom>
        </p:spPr>
        <p:txBody>
          <a:bodyPr vert="horz" lIns="91440" tIns="45720" rIns="91440" bIns="45720" rtlCol="0" anchor="b"/>
          <a:lstStyle>
            <a:lvl1pPr algn="r">
              <a:defRPr sz="1200"/>
            </a:lvl1pPr>
          </a:lstStyle>
          <a:p>
            <a:fld id="{EB577CC6-1E97-0642-B1A5-E5B4E8A6D8A0}" type="slidenum">
              <a:rPr kumimoji="1" lang="ja-JP" altLang="en-US" smtClean="0"/>
              <a:t>‹#›</a:t>
            </a:fld>
            <a:endParaRPr kumimoji="1" lang="ja-JP" altLang="en-US"/>
          </a:p>
        </p:txBody>
      </p:sp>
    </p:spTree>
    <p:extLst>
      <p:ext uri="{BB962C8B-B14F-4D97-AF65-F5344CB8AC3E}">
        <p14:creationId xmlns:p14="http://schemas.microsoft.com/office/powerpoint/2010/main" val="3803283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0</a:t>
            </a:fld>
            <a:endParaRPr kumimoji="1" lang="ja-JP" altLang="en-US"/>
          </a:p>
        </p:txBody>
      </p:sp>
    </p:spTree>
    <p:extLst>
      <p:ext uri="{BB962C8B-B14F-4D97-AF65-F5344CB8AC3E}">
        <p14:creationId xmlns:p14="http://schemas.microsoft.com/office/powerpoint/2010/main" val="1194199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9</a:t>
            </a:fld>
            <a:endParaRPr kumimoji="1" lang="ja-JP" altLang="en-US"/>
          </a:p>
        </p:txBody>
      </p:sp>
    </p:spTree>
    <p:extLst>
      <p:ext uri="{BB962C8B-B14F-4D97-AF65-F5344CB8AC3E}">
        <p14:creationId xmlns:p14="http://schemas.microsoft.com/office/powerpoint/2010/main" val="1265778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「潜在自然植生」</a:t>
            </a:r>
            <a:r>
              <a:rPr kumimoji="1" lang="ja-JP" altLang="en-US" dirty="0" smtClean="0"/>
              <a:t>一切の人間の干渉を停止したと仮定したとき、現状の立地気候が支持し得る植生のこと。</a:t>
            </a:r>
            <a:endParaRPr kumimoji="1" lang="en-US" altLang="ja-JP" dirty="0" smtClean="0"/>
          </a:p>
          <a:p>
            <a:r>
              <a:rPr lang="ja-JP" altLang="ja-JP" sz="1200" dirty="0" smtClean="0"/>
              <a:t>常緑広葉樹林</a:t>
            </a:r>
            <a:r>
              <a:rPr lang="ja-JP" altLang="en-US" sz="1200" dirty="0" smtClean="0"/>
              <a:t>・・</a:t>
            </a:r>
            <a:r>
              <a:rPr lang="ja-JP" altLang="ja-JP" sz="1200" dirty="0" smtClean="0"/>
              <a:t>落葉する時期のない、主として広葉樹からなる森林</a:t>
            </a:r>
          </a:p>
          <a:p>
            <a:pPr marL="0" marR="0" indent="0" algn="l" defTabSz="457200" rtl="0" eaLnBrk="1" fontAlgn="auto" latinLnBrk="0" hangingPunct="1">
              <a:lnSpc>
                <a:spcPct val="100000"/>
              </a:lnSpc>
              <a:spcBef>
                <a:spcPts val="0"/>
              </a:spcBef>
              <a:spcAft>
                <a:spcPts val="0"/>
              </a:spcAft>
              <a:buClrTx/>
              <a:buSzTx/>
              <a:buFontTx/>
              <a:buNone/>
              <a:tabLst/>
              <a:defRPr/>
            </a:pPr>
            <a:r>
              <a:rPr lang="ja-JP" altLang="ja-JP" sz="1200" dirty="0" smtClean="0"/>
              <a:t>陰樹</a:t>
            </a:r>
            <a:r>
              <a:rPr lang="ja-JP" altLang="en-US" sz="1200" dirty="0" smtClean="0"/>
              <a:t>・・</a:t>
            </a:r>
            <a:r>
              <a:rPr lang="ja-JP" altLang="ja-JP" sz="1200" dirty="0" smtClean="0"/>
              <a:t>光に対する要求性が比較的低い樹木</a:t>
            </a:r>
          </a:p>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10</a:t>
            </a:fld>
            <a:endParaRPr kumimoji="1" lang="ja-JP" altLang="en-US"/>
          </a:p>
        </p:txBody>
      </p:sp>
    </p:spTree>
    <p:extLst>
      <p:ext uri="{BB962C8B-B14F-4D97-AF65-F5344CB8AC3E}">
        <p14:creationId xmlns:p14="http://schemas.microsoft.com/office/powerpoint/2010/main" val="1823555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11</a:t>
            </a:fld>
            <a:endParaRPr kumimoji="1" lang="ja-JP" altLang="en-US"/>
          </a:p>
        </p:txBody>
      </p:sp>
    </p:spTree>
    <p:extLst>
      <p:ext uri="{BB962C8B-B14F-4D97-AF65-F5344CB8AC3E}">
        <p14:creationId xmlns:p14="http://schemas.microsoft.com/office/powerpoint/2010/main" val="2575570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12</a:t>
            </a:fld>
            <a:endParaRPr kumimoji="1" lang="ja-JP" altLang="en-US"/>
          </a:p>
        </p:txBody>
      </p:sp>
    </p:spTree>
    <p:extLst>
      <p:ext uri="{BB962C8B-B14F-4D97-AF65-F5344CB8AC3E}">
        <p14:creationId xmlns:p14="http://schemas.microsoft.com/office/powerpoint/2010/main" val="1097656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13</a:t>
            </a:fld>
            <a:endParaRPr kumimoji="1" lang="ja-JP" altLang="en-US"/>
          </a:p>
        </p:txBody>
      </p:sp>
    </p:spTree>
    <p:extLst>
      <p:ext uri="{BB962C8B-B14F-4D97-AF65-F5344CB8AC3E}">
        <p14:creationId xmlns:p14="http://schemas.microsoft.com/office/powerpoint/2010/main" val="3151900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14</a:t>
            </a:fld>
            <a:endParaRPr kumimoji="1" lang="ja-JP" altLang="en-US"/>
          </a:p>
        </p:txBody>
      </p:sp>
    </p:spTree>
    <p:extLst>
      <p:ext uri="{BB962C8B-B14F-4D97-AF65-F5344CB8AC3E}">
        <p14:creationId xmlns:p14="http://schemas.microsoft.com/office/powerpoint/2010/main" val="3900019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15</a:t>
            </a:fld>
            <a:endParaRPr kumimoji="1" lang="ja-JP" altLang="en-US"/>
          </a:p>
        </p:txBody>
      </p:sp>
    </p:spTree>
    <p:extLst>
      <p:ext uri="{BB962C8B-B14F-4D97-AF65-F5344CB8AC3E}">
        <p14:creationId xmlns:p14="http://schemas.microsoft.com/office/powerpoint/2010/main" val="3019633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「潜在自然植生」</a:t>
            </a:r>
            <a:r>
              <a:rPr kumimoji="1" lang="ja-JP" altLang="en-US" dirty="0" smtClean="0"/>
              <a:t>一切の人間の干渉を停止したと仮定したとき、現状の立地気候が支持し得る植生のこと。</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kumimoji="1" lang="en-US" altLang="ja-JP" dirty="0" smtClean="0"/>
              <a:t>3</a:t>
            </a:r>
            <a:r>
              <a:rPr kumimoji="1" lang="ja-JP" altLang="en-US" dirty="0" smtClean="0"/>
              <a:t>倍</a:t>
            </a:r>
            <a:r>
              <a:rPr kumimoji="1" lang="en-US" altLang="ja-JP" dirty="0" smtClean="0"/>
              <a:t>…</a:t>
            </a:r>
            <a:r>
              <a:rPr kumimoji="1" lang="ja-JP" altLang="en-US" dirty="0" smtClean="0"/>
              <a:t>とにかく筑波にモノをふやせ</a:t>
            </a:r>
          </a:p>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16</a:t>
            </a:fld>
            <a:endParaRPr kumimoji="1" lang="ja-JP" altLang="en-US"/>
          </a:p>
        </p:txBody>
      </p:sp>
    </p:spTree>
    <p:extLst>
      <p:ext uri="{BB962C8B-B14F-4D97-AF65-F5344CB8AC3E}">
        <p14:creationId xmlns:p14="http://schemas.microsoft.com/office/powerpoint/2010/main" val="2328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「潜在自然植生」</a:t>
            </a:r>
            <a:r>
              <a:rPr kumimoji="1" lang="ja-JP" altLang="en-US" dirty="0" smtClean="0"/>
              <a:t>一切の人間の干渉を停止したと仮定したとき、現状の立地気候が支持し得る植生のこと。</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17</a:t>
            </a:fld>
            <a:endParaRPr kumimoji="1" lang="ja-JP" altLang="en-US"/>
          </a:p>
        </p:txBody>
      </p:sp>
    </p:spTree>
    <p:extLst>
      <p:ext uri="{BB962C8B-B14F-4D97-AF65-F5344CB8AC3E}">
        <p14:creationId xmlns:p14="http://schemas.microsoft.com/office/powerpoint/2010/main" val="2515742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「潜在自然植生」</a:t>
            </a:r>
            <a:r>
              <a:rPr kumimoji="1" lang="ja-JP" altLang="en-US" dirty="0" smtClean="0"/>
              <a:t>一切の人間の干渉を停止したと仮定したとき、現状の立地気候が支持し得る植生のこと。</a:t>
            </a:r>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18</a:t>
            </a:fld>
            <a:endParaRPr kumimoji="1" lang="ja-JP" altLang="en-US"/>
          </a:p>
        </p:txBody>
      </p:sp>
    </p:spTree>
    <p:extLst>
      <p:ext uri="{BB962C8B-B14F-4D97-AF65-F5344CB8AC3E}">
        <p14:creationId xmlns:p14="http://schemas.microsoft.com/office/powerpoint/2010/main" val="3337922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筑波大学の緑の状態は左の写真に近いです。</a:t>
            </a:r>
            <a:endParaRPr kumimoji="1" lang="en-US" altLang="ja-JP" dirty="0" smtClean="0"/>
          </a:p>
          <a:p>
            <a:r>
              <a:rPr kumimoji="1" lang="ja-JP" altLang="en-US" dirty="0" smtClean="0"/>
              <a:t>みなさんは今、左右の写真を比較したら右側の緑のほうが楽しそうだと思いませんでしたか？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1</a:t>
            </a:fld>
            <a:endParaRPr kumimoji="1" lang="ja-JP" altLang="en-US"/>
          </a:p>
        </p:txBody>
      </p:sp>
    </p:spTree>
    <p:extLst>
      <p:ext uri="{BB962C8B-B14F-4D97-AF65-F5344CB8AC3E}">
        <p14:creationId xmlns:p14="http://schemas.microsoft.com/office/powerpoint/2010/main" val="1194199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t>「潜在自然植生」</a:t>
            </a:r>
            <a:r>
              <a:rPr kumimoji="1" lang="ja-JP" altLang="en-US" dirty="0" smtClean="0"/>
              <a:t>一切の人間の干渉を停止したと仮定したとき、現状の立地気候が支持し得る植生のこと。</a:t>
            </a:r>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19</a:t>
            </a:fld>
            <a:endParaRPr kumimoji="1" lang="ja-JP" altLang="en-US"/>
          </a:p>
        </p:txBody>
      </p:sp>
    </p:spTree>
    <p:extLst>
      <p:ext uri="{BB962C8B-B14F-4D97-AF65-F5344CB8AC3E}">
        <p14:creationId xmlns:p14="http://schemas.microsoft.com/office/powerpoint/2010/main" val="2281018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sz="1800" dirty="0" smtClean="0">
                <a:solidFill>
                  <a:schemeClr val="tx1"/>
                </a:solidFill>
              </a:rPr>
              <a:t>どことなく殺風景で精彩に乏しい印象</a:t>
            </a:r>
            <a:endParaRPr lang="en-US" altLang="ja-JP" sz="1800" dirty="0" smtClean="0">
              <a:solidFill>
                <a:schemeClr val="tx1"/>
              </a:solidFill>
            </a:endParaRPr>
          </a:p>
          <a:p>
            <a:pPr>
              <a:lnSpc>
                <a:spcPct val="150000"/>
              </a:lnSpc>
            </a:pPr>
            <a:r>
              <a:rPr lang="ja-JP" altLang="ja-JP" sz="1800" dirty="0" smtClean="0">
                <a:solidFill>
                  <a:schemeClr val="tx1"/>
                </a:solidFill>
              </a:rPr>
              <a:t>　</a:t>
            </a:r>
            <a:r>
              <a:rPr lang="ja-JP" altLang="en-US" sz="1800" dirty="0" smtClean="0">
                <a:solidFill>
                  <a:schemeClr val="tx1"/>
                </a:solidFill>
              </a:rPr>
              <a:t>　　　　　　　具体的に何が原因なのか？</a:t>
            </a:r>
          </a:p>
          <a:p>
            <a:pPr>
              <a:lnSpc>
                <a:spcPct val="150000"/>
              </a:lnSpc>
            </a:pPr>
            <a:r>
              <a:rPr lang="ja-JP" altLang="ja-JP" sz="1800" dirty="0" smtClean="0">
                <a:solidFill>
                  <a:schemeClr val="tx1"/>
                </a:solidFill>
                <a:latin typeface="+mn-ea"/>
              </a:rPr>
              <a:t>　</a:t>
            </a:r>
            <a:r>
              <a:rPr lang="ja-JP" altLang="en-US" sz="1800" dirty="0" smtClean="0">
                <a:solidFill>
                  <a:schemeClr val="tx1"/>
                </a:solidFill>
                <a:latin typeface="+mn-ea"/>
              </a:rPr>
              <a:t>　　　　　　　　　　　ヒアリング調査を実施</a:t>
            </a:r>
            <a:endParaRPr lang="en-US" altLang="ja-JP" sz="1800" dirty="0" smtClean="0">
              <a:solidFill>
                <a:schemeClr val="tx1"/>
              </a:solidFill>
              <a:latin typeface="+mn-ea"/>
            </a:endParaRPr>
          </a:p>
          <a:p>
            <a:pPr>
              <a:lnSpc>
                <a:spcPct val="150000"/>
              </a:lnSpc>
            </a:pPr>
            <a:r>
              <a:rPr lang="ja-JP" altLang="en-US" dirty="0" smtClean="0">
                <a:solidFill>
                  <a:schemeClr val="tx1"/>
                </a:solidFill>
                <a:latin typeface="+mn-ea"/>
              </a:rPr>
              <a:t>　　　　　　　　　　　　　　　　　●筑波大学施設部</a:t>
            </a:r>
            <a:endParaRPr lang="en-US" altLang="ja-JP" dirty="0" smtClean="0">
              <a:solidFill>
                <a:schemeClr val="tx1"/>
              </a:solidFill>
              <a:latin typeface="+mn-ea"/>
            </a:endParaRPr>
          </a:p>
          <a:p>
            <a:pPr>
              <a:lnSpc>
                <a:spcPct val="150000"/>
              </a:lnSpc>
            </a:pPr>
            <a:r>
              <a:rPr lang="ja-JP" altLang="en-US" dirty="0" smtClean="0">
                <a:solidFill>
                  <a:schemeClr val="tx1"/>
                </a:solidFill>
                <a:latin typeface="+mn-ea"/>
              </a:rPr>
              <a:t>　　　　　　　　　　　　　　　　　●芸術専門学群・環境デザイン領域</a:t>
            </a:r>
            <a:endParaRPr lang="en-US" altLang="ja-JP" dirty="0" smtClean="0">
              <a:solidFill>
                <a:schemeClr val="tx1"/>
              </a:solidFill>
              <a:latin typeface="+mn-ea"/>
            </a:endParaRPr>
          </a:p>
          <a:p>
            <a:pPr>
              <a:lnSpc>
                <a:spcPct val="150000"/>
              </a:lnSpc>
            </a:pPr>
            <a:r>
              <a:rPr lang="ja-JP" altLang="ja-JP" dirty="0" smtClean="0">
                <a:solidFill>
                  <a:schemeClr val="tx1"/>
                </a:solidFill>
                <a:latin typeface="+mn-ea"/>
              </a:rPr>
              <a:t>　</a:t>
            </a:r>
            <a:r>
              <a:rPr lang="ja-JP" altLang="en-US" dirty="0" smtClean="0">
                <a:solidFill>
                  <a:schemeClr val="tx1"/>
                </a:solidFill>
                <a:latin typeface="+mn-ea"/>
              </a:rPr>
              <a:t>　　　　　　　　　　　　　　　　　　鈴木雅和教授</a:t>
            </a:r>
            <a:endParaRPr lang="en-US" altLang="ja-JP" dirty="0" smtClean="0">
              <a:solidFill>
                <a:schemeClr val="tx1"/>
              </a:solidFill>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20</a:t>
            </a:fld>
            <a:endParaRPr kumimoji="1" lang="ja-JP" altLang="en-US"/>
          </a:p>
        </p:txBody>
      </p:sp>
    </p:spTree>
    <p:extLst>
      <p:ext uri="{BB962C8B-B14F-4D97-AF65-F5344CB8AC3E}">
        <p14:creationId xmlns:p14="http://schemas.microsoft.com/office/powerpoint/2010/main" val="1613607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solidFill>
                  <a:schemeClr val="tx1"/>
                </a:solidFill>
                <a:latin typeface="+mn-ea"/>
              </a:rPr>
              <a:t>大学内の樹木に占めるシラカシの割合を見ると、シラカシだけで全体の</a:t>
            </a:r>
            <a:r>
              <a:rPr lang="en-US" altLang="ja-JP" dirty="0" smtClean="0">
                <a:solidFill>
                  <a:schemeClr val="tx1"/>
                </a:solidFill>
                <a:latin typeface="+mn-ea"/>
              </a:rPr>
              <a:t>22.4%</a:t>
            </a:r>
            <a:r>
              <a:rPr lang="ja-JP" altLang="en-US" dirty="0" smtClean="0">
                <a:solidFill>
                  <a:schemeClr val="tx1"/>
                </a:solidFill>
                <a:latin typeface="+mn-ea"/>
              </a:rPr>
              <a:t>に及ぶ。</a:t>
            </a:r>
          </a:p>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21</a:t>
            </a:fld>
            <a:endParaRPr kumimoji="1" lang="ja-JP" altLang="en-US" dirty="0"/>
          </a:p>
        </p:txBody>
      </p:sp>
    </p:spTree>
    <p:extLst>
      <p:ext uri="{BB962C8B-B14F-4D97-AF65-F5344CB8AC3E}">
        <p14:creationId xmlns:p14="http://schemas.microsoft.com/office/powerpoint/2010/main" val="8392327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22</a:t>
            </a:fld>
            <a:endParaRPr kumimoji="1" lang="ja-JP" altLang="en-US" dirty="0"/>
          </a:p>
        </p:txBody>
      </p:sp>
    </p:spTree>
    <p:extLst>
      <p:ext uri="{BB962C8B-B14F-4D97-AF65-F5344CB8AC3E}">
        <p14:creationId xmlns:p14="http://schemas.microsoft.com/office/powerpoint/2010/main" val="3652183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24</a:t>
            </a:fld>
            <a:endParaRPr kumimoji="1" lang="ja-JP" altLang="en-US" dirty="0"/>
          </a:p>
        </p:txBody>
      </p:sp>
    </p:spTree>
    <p:extLst>
      <p:ext uri="{BB962C8B-B14F-4D97-AF65-F5344CB8AC3E}">
        <p14:creationId xmlns:p14="http://schemas.microsoft.com/office/powerpoint/2010/main" val="3697722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000" dirty="0" smtClean="0"/>
              <a:t>学生の関心→　果樹＞その他の木　食べられる点でより身近に感じられるから。</a:t>
            </a:r>
            <a:endParaRPr kumimoji="1" lang="en-US" altLang="ja-JP" sz="1000" dirty="0" smtClean="0"/>
          </a:p>
          <a:p>
            <a:r>
              <a:rPr kumimoji="1" lang="ja-JP" altLang="en-US" sz="1000" dirty="0" smtClean="0"/>
              <a:t>憩いの場→　果樹という珍しさを利用し、ランドマークに。人が集まる場所の形成。</a:t>
            </a:r>
            <a:endParaRPr kumimoji="1" lang="en-US" altLang="ja-JP" sz="1000" dirty="0" smtClean="0"/>
          </a:p>
          <a:p>
            <a:r>
              <a:rPr kumimoji="1" lang="ja-JP" altLang="en-US" sz="1000" dirty="0" smtClean="0"/>
              <a:t>イベントの開催→　学祭等で販売し、より多くの人と楽しい緑を共感し合う。</a:t>
            </a:r>
            <a:endParaRPr kumimoji="1" lang="ja-JP" altLang="en-US" sz="1000"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25</a:t>
            </a:fld>
            <a:endParaRPr kumimoji="1" lang="ja-JP" altLang="en-US"/>
          </a:p>
        </p:txBody>
      </p:sp>
    </p:spTree>
    <p:extLst>
      <p:ext uri="{BB962C8B-B14F-4D97-AF65-F5344CB8AC3E}">
        <p14:creationId xmlns:p14="http://schemas.microsoft.com/office/powerpoint/2010/main" val="2049148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仮です。</a:t>
            </a:r>
            <a:endParaRPr kumimoji="1" lang="en-US" altLang="ja-JP" dirty="0" smtClean="0"/>
          </a:p>
          <a:p>
            <a:r>
              <a:rPr kumimoji="1" lang="ja-JP" altLang="en-US" dirty="0" smtClean="0"/>
              <a:t>長所短所をまとめたスライドを先に作られる前提です。</a:t>
            </a:r>
            <a:endParaRPr kumimoji="1" lang="en-US" altLang="ja-JP" dirty="0" smtClean="0"/>
          </a:p>
          <a:p>
            <a:r>
              <a:rPr kumimoji="1" lang="ja-JP" altLang="en-US" dirty="0" smtClean="0"/>
              <a:t>誰か果樹ある生活の定義してね。</a:t>
            </a:r>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26</a:t>
            </a:fld>
            <a:endParaRPr kumimoji="1" lang="ja-JP" altLang="en-US"/>
          </a:p>
        </p:txBody>
      </p:sp>
    </p:spTree>
    <p:extLst>
      <p:ext uri="{BB962C8B-B14F-4D97-AF65-F5344CB8AC3E}">
        <p14:creationId xmlns:p14="http://schemas.microsoft.com/office/powerpoint/2010/main" val="3251738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つまらない緑を変え、多くの人と楽しい緑を共有するため。</a:t>
            </a:r>
            <a:endParaRPr kumimoji="1" lang="en-US" altLang="ja-JP" dirty="0" smtClean="0"/>
          </a:p>
          <a:p>
            <a:r>
              <a:rPr kumimoji="1" lang="ja-JP" altLang="en-US" dirty="0" smtClean="0"/>
              <a:t>防犯的な理由もあり。</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27</a:t>
            </a:fld>
            <a:endParaRPr kumimoji="1" lang="ja-JP" altLang="en-US"/>
          </a:p>
        </p:txBody>
      </p:sp>
    </p:spTree>
    <p:extLst>
      <p:ext uri="{BB962C8B-B14F-4D97-AF65-F5344CB8AC3E}">
        <p14:creationId xmlns:p14="http://schemas.microsoft.com/office/powerpoint/2010/main" val="2049148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施設部は労力、金銭共に不可→学生への依頼</a:t>
            </a:r>
            <a:endParaRPr kumimoji="1" lang="en-US" altLang="ja-JP" dirty="0" smtClean="0"/>
          </a:p>
          <a:p>
            <a:r>
              <a:rPr kumimoji="1" lang="ja-JP" altLang="en-US" dirty="0" smtClean="0"/>
              <a:t>授業での管理は非現実的では？</a:t>
            </a:r>
            <a:r>
              <a:rPr kumimoji="1" lang="en-US" altLang="ja-JP" dirty="0" smtClean="0"/>
              <a:t>(</a:t>
            </a:r>
            <a:r>
              <a:rPr kumimoji="1" lang="ja-JP" altLang="en-US" dirty="0" smtClean="0"/>
              <a:t>この木を管理することによって誰が何を学ぶの？</a:t>
            </a:r>
            <a:r>
              <a:rPr kumimoji="1" lang="en-US" altLang="ja-JP" dirty="0" smtClean="0"/>
              <a:t>)</a:t>
            </a:r>
          </a:p>
          <a:p>
            <a:r>
              <a:rPr kumimoji="1" lang="en-US" altLang="ja-JP" dirty="0" smtClean="0"/>
              <a:t>T-ACT</a:t>
            </a:r>
            <a:r>
              <a:rPr kumimoji="1" lang="ja-JP" altLang="en-US" dirty="0" smtClean="0"/>
              <a:t>（コンセプト的に一番有力かも）</a:t>
            </a:r>
            <a:endParaRPr kumimoji="1" lang="en-US" altLang="ja-JP" dirty="0" smtClean="0"/>
          </a:p>
          <a:p>
            <a:r>
              <a:rPr kumimoji="1" lang="ja-JP" altLang="en-US" dirty="0" smtClean="0"/>
              <a:t>植物を扱うサークル→園芸サークル、農林村</a:t>
            </a:r>
            <a:r>
              <a:rPr kumimoji="1" lang="en-US" altLang="ja-JP" dirty="0" smtClean="0"/>
              <a:t>etc…(</a:t>
            </a:r>
            <a:r>
              <a:rPr kumimoji="1" lang="ja-JP" altLang="en-US" dirty="0" smtClean="0"/>
              <a:t>自分は詳しくは知りません</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28</a:t>
            </a:fld>
            <a:endParaRPr kumimoji="1" lang="ja-JP" altLang="en-US"/>
          </a:p>
        </p:txBody>
      </p:sp>
    </p:spTree>
    <p:extLst>
      <p:ext uri="{BB962C8B-B14F-4D97-AF65-F5344CB8AC3E}">
        <p14:creationId xmlns:p14="http://schemas.microsoft.com/office/powerpoint/2010/main" val="33399187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施設部は労力、金銭共に不可→学生への依頼</a:t>
            </a:r>
            <a:endParaRPr kumimoji="1" lang="en-US" altLang="ja-JP" dirty="0" smtClean="0"/>
          </a:p>
          <a:p>
            <a:r>
              <a:rPr kumimoji="1" lang="ja-JP" altLang="en-US" dirty="0" smtClean="0"/>
              <a:t>授業での管理は非現実的では？</a:t>
            </a:r>
            <a:r>
              <a:rPr kumimoji="1" lang="en-US" altLang="ja-JP" dirty="0" smtClean="0"/>
              <a:t>(</a:t>
            </a:r>
            <a:r>
              <a:rPr kumimoji="1" lang="ja-JP" altLang="en-US" dirty="0" smtClean="0"/>
              <a:t>この木を管理することによって誰が何を学ぶの？</a:t>
            </a:r>
            <a:r>
              <a:rPr kumimoji="1" lang="en-US" altLang="ja-JP" dirty="0" smtClean="0"/>
              <a:t>)</a:t>
            </a:r>
          </a:p>
          <a:p>
            <a:r>
              <a:rPr kumimoji="1" lang="en-US" altLang="ja-JP" dirty="0" smtClean="0"/>
              <a:t>T-ACT</a:t>
            </a:r>
            <a:r>
              <a:rPr kumimoji="1" lang="ja-JP" altLang="en-US" dirty="0" smtClean="0"/>
              <a:t>（コンセプト的に一番有力かも）</a:t>
            </a:r>
            <a:endParaRPr kumimoji="1" lang="en-US" altLang="ja-JP" dirty="0" smtClean="0"/>
          </a:p>
          <a:p>
            <a:r>
              <a:rPr kumimoji="1" lang="ja-JP" altLang="en-US" dirty="0" smtClean="0"/>
              <a:t>植物を扱うサークル→園芸サークル、農林村</a:t>
            </a:r>
            <a:r>
              <a:rPr kumimoji="1" lang="en-US" altLang="ja-JP" dirty="0" smtClean="0"/>
              <a:t>etc…(</a:t>
            </a:r>
            <a:r>
              <a:rPr kumimoji="1" lang="ja-JP" altLang="en-US" dirty="0" smtClean="0"/>
              <a:t>自分は詳しくは知りません</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29</a:t>
            </a:fld>
            <a:endParaRPr kumimoji="1" lang="ja-JP" altLang="en-US"/>
          </a:p>
        </p:txBody>
      </p:sp>
    </p:spTree>
    <p:extLst>
      <p:ext uri="{BB962C8B-B14F-4D97-AF65-F5344CB8AC3E}">
        <p14:creationId xmlns:p14="http://schemas.microsoft.com/office/powerpoint/2010/main" val="329204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a:t>
            </a:r>
            <a:r>
              <a:rPr kumimoji="1" lang="ja-JP" altLang="en-US" dirty="0" smtClean="0"/>
              <a:t>と</a:t>
            </a:r>
            <a:r>
              <a:rPr kumimoji="1" lang="en-US" altLang="ja-JP" dirty="0" smtClean="0"/>
              <a:t>3</a:t>
            </a:r>
            <a:r>
              <a:rPr kumimoji="1" lang="ja-JP" altLang="en-US" dirty="0" smtClean="0"/>
              <a:t>は逆でもいいかも</a:t>
            </a:r>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2</a:t>
            </a:fld>
            <a:endParaRPr kumimoji="1" lang="ja-JP" altLang="en-US"/>
          </a:p>
        </p:txBody>
      </p:sp>
    </p:spTree>
    <p:extLst>
      <p:ext uri="{BB962C8B-B14F-4D97-AF65-F5344CB8AC3E}">
        <p14:creationId xmlns:p14="http://schemas.microsoft.com/office/powerpoint/2010/main" val="11941993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solidFill>
                  <a:prstClr val="black"/>
                </a:solidFill>
                <a:latin typeface="Calibri"/>
                <a:ea typeface="ＭＳ Ｐゴシック"/>
              </a:rPr>
              <a:pPr/>
              <a:t>30</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2662663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mtClean="0"/>
              <a:t>書き加える</a:t>
            </a:r>
            <a:endParaRPr kumimoji="1" lang="ja-JP" altLang="en-US"/>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solidFill>
                  <a:prstClr val="black"/>
                </a:solidFill>
                <a:latin typeface="Calibri"/>
                <a:ea typeface="ＭＳ Ｐゴシック"/>
              </a:rPr>
              <a:pPr/>
              <a:t>34</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4059231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筑波大学の緑の状態は先ほどの左の写真に近いです。</a:t>
            </a:r>
            <a:endParaRPr kumimoji="1" lang="en-US" altLang="ja-JP" dirty="0" smtClean="0"/>
          </a:p>
          <a:p>
            <a:r>
              <a:rPr kumimoji="1" lang="ja-JP" altLang="en-US" dirty="0" smtClean="0"/>
              <a:t>みなさんは今、左右の写真を比較したら右側の緑のほうが楽しそうだと思いませんでしたか？</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3</a:t>
            </a:fld>
            <a:endParaRPr kumimoji="1" lang="ja-JP" altLang="en-US"/>
          </a:p>
        </p:txBody>
      </p:sp>
    </p:spTree>
    <p:extLst>
      <p:ext uri="{BB962C8B-B14F-4D97-AF65-F5344CB8AC3E}">
        <p14:creationId xmlns:p14="http://schemas.microsoft.com/office/powerpoint/2010/main" val="1194199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sz="1800" dirty="0" smtClean="0">
                <a:solidFill>
                  <a:schemeClr val="tx1"/>
                </a:solidFill>
              </a:rPr>
              <a:t>どことなく殺風景で精彩に乏しい印象</a:t>
            </a:r>
            <a:endParaRPr lang="en-US" altLang="ja-JP" sz="1800" dirty="0" smtClean="0">
              <a:solidFill>
                <a:schemeClr val="tx1"/>
              </a:solidFill>
            </a:endParaRPr>
          </a:p>
          <a:p>
            <a:pPr>
              <a:lnSpc>
                <a:spcPct val="150000"/>
              </a:lnSpc>
            </a:pPr>
            <a:r>
              <a:rPr lang="ja-JP" altLang="ja-JP" sz="1800" dirty="0" smtClean="0">
                <a:solidFill>
                  <a:schemeClr val="tx1"/>
                </a:solidFill>
              </a:rPr>
              <a:t>　</a:t>
            </a:r>
            <a:r>
              <a:rPr lang="ja-JP" altLang="en-US" sz="1800" dirty="0" smtClean="0">
                <a:solidFill>
                  <a:schemeClr val="tx1"/>
                </a:solidFill>
              </a:rPr>
              <a:t>　　　　　　　具体的に何が原因なのか？</a:t>
            </a:r>
          </a:p>
          <a:p>
            <a:pPr>
              <a:lnSpc>
                <a:spcPct val="150000"/>
              </a:lnSpc>
            </a:pPr>
            <a:r>
              <a:rPr lang="ja-JP" altLang="ja-JP" sz="1800" dirty="0" smtClean="0">
                <a:solidFill>
                  <a:schemeClr val="tx1"/>
                </a:solidFill>
                <a:latin typeface="+mn-ea"/>
              </a:rPr>
              <a:t>　</a:t>
            </a:r>
            <a:r>
              <a:rPr lang="ja-JP" altLang="en-US" sz="1800" dirty="0" smtClean="0">
                <a:solidFill>
                  <a:schemeClr val="tx1"/>
                </a:solidFill>
                <a:latin typeface="+mn-ea"/>
              </a:rPr>
              <a:t>　　　　　　　　　　　ヒアリング調査を実施</a:t>
            </a:r>
            <a:endParaRPr lang="en-US" altLang="ja-JP" sz="1800" dirty="0" smtClean="0">
              <a:solidFill>
                <a:schemeClr val="tx1"/>
              </a:solidFill>
              <a:latin typeface="+mn-ea"/>
            </a:endParaRPr>
          </a:p>
          <a:p>
            <a:pPr>
              <a:lnSpc>
                <a:spcPct val="150000"/>
              </a:lnSpc>
            </a:pPr>
            <a:r>
              <a:rPr lang="ja-JP" altLang="en-US" dirty="0" smtClean="0">
                <a:solidFill>
                  <a:schemeClr val="tx1"/>
                </a:solidFill>
                <a:latin typeface="+mn-ea"/>
              </a:rPr>
              <a:t>　　　　　　　　　　　　　　　　　●筑波大学施設部</a:t>
            </a:r>
            <a:endParaRPr lang="en-US" altLang="ja-JP" dirty="0" smtClean="0">
              <a:solidFill>
                <a:schemeClr val="tx1"/>
              </a:solidFill>
              <a:latin typeface="+mn-ea"/>
            </a:endParaRPr>
          </a:p>
          <a:p>
            <a:pPr>
              <a:lnSpc>
                <a:spcPct val="150000"/>
              </a:lnSpc>
            </a:pPr>
            <a:r>
              <a:rPr lang="ja-JP" altLang="en-US" dirty="0" smtClean="0">
                <a:solidFill>
                  <a:schemeClr val="tx1"/>
                </a:solidFill>
                <a:latin typeface="+mn-ea"/>
              </a:rPr>
              <a:t>　　　　　　　　　　　　　　　　　●芸術専門学群・環境デザイン領域</a:t>
            </a:r>
            <a:endParaRPr lang="en-US" altLang="ja-JP" dirty="0" smtClean="0">
              <a:solidFill>
                <a:schemeClr val="tx1"/>
              </a:solidFill>
              <a:latin typeface="+mn-ea"/>
            </a:endParaRPr>
          </a:p>
          <a:p>
            <a:pPr>
              <a:lnSpc>
                <a:spcPct val="150000"/>
              </a:lnSpc>
            </a:pPr>
            <a:r>
              <a:rPr lang="ja-JP" altLang="ja-JP" dirty="0" smtClean="0">
                <a:solidFill>
                  <a:schemeClr val="tx1"/>
                </a:solidFill>
                <a:latin typeface="+mn-ea"/>
              </a:rPr>
              <a:t>　</a:t>
            </a:r>
            <a:r>
              <a:rPr lang="ja-JP" altLang="en-US" dirty="0" smtClean="0">
                <a:solidFill>
                  <a:schemeClr val="tx1"/>
                </a:solidFill>
                <a:latin typeface="+mn-ea"/>
              </a:rPr>
              <a:t>　　　　　　　　　　　　　　　　　　鈴木雅和教授</a:t>
            </a:r>
            <a:endParaRPr lang="en-US" altLang="ja-JP" dirty="0" smtClean="0">
              <a:solidFill>
                <a:schemeClr val="tx1"/>
              </a:solidFill>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4</a:t>
            </a:fld>
            <a:endParaRPr kumimoji="1" lang="ja-JP" altLang="en-US"/>
          </a:p>
        </p:txBody>
      </p:sp>
    </p:spTree>
    <p:extLst>
      <p:ext uri="{BB962C8B-B14F-4D97-AF65-F5344CB8AC3E}">
        <p14:creationId xmlns:p14="http://schemas.microsoft.com/office/powerpoint/2010/main" val="297827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r>
              <a:rPr lang="ja-JP" altLang="en-US" sz="1800" dirty="0" smtClean="0">
                <a:solidFill>
                  <a:schemeClr val="tx1"/>
                </a:solidFill>
              </a:rPr>
              <a:t>どことなく殺風景で精彩に乏しい印象</a:t>
            </a:r>
            <a:endParaRPr lang="en-US" altLang="ja-JP" sz="1800" dirty="0" smtClean="0">
              <a:solidFill>
                <a:schemeClr val="tx1"/>
              </a:solidFill>
            </a:endParaRPr>
          </a:p>
          <a:p>
            <a:pPr>
              <a:lnSpc>
                <a:spcPct val="150000"/>
              </a:lnSpc>
            </a:pPr>
            <a:r>
              <a:rPr lang="ja-JP" altLang="ja-JP" sz="1800" dirty="0" smtClean="0">
                <a:solidFill>
                  <a:schemeClr val="tx1"/>
                </a:solidFill>
              </a:rPr>
              <a:t>　</a:t>
            </a:r>
            <a:r>
              <a:rPr lang="ja-JP" altLang="en-US" sz="1800" dirty="0" smtClean="0">
                <a:solidFill>
                  <a:schemeClr val="tx1"/>
                </a:solidFill>
              </a:rPr>
              <a:t>　　　　　　　具体的に何が原因なのか？</a:t>
            </a:r>
          </a:p>
          <a:p>
            <a:pPr>
              <a:lnSpc>
                <a:spcPct val="150000"/>
              </a:lnSpc>
            </a:pPr>
            <a:r>
              <a:rPr lang="ja-JP" altLang="ja-JP" sz="1800" dirty="0" smtClean="0">
                <a:solidFill>
                  <a:schemeClr val="tx1"/>
                </a:solidFill>
                <a:latin typeface="+mn-ea"/>
              </a:rPr>
              <a:t>　</a:t>
            </a:r>
            <a:r>
              <a:rPr lang="ja-JP" altLang="en-US" sz="1800" dirty="0" smtClean="0">
                <a:solidFill>
                  <a:schemeClr val="tx1"/>
                </a:solidFill>
                <a:latin typeface="+mn-ea"/>
              </a:rPr>
              <a:t>　　　　　　　　　　　ヒアリング調査を実施</a:t>
            </a:r>
            <a:endParaRPr lang="en-US" altLang="ja-JP" sz="1800" dirty="0" smtClean="0">
              <a:solidFill>
                <a:schemeClr val="tx1"/>
              </a:solidFill>
              <a:latin typeface="+mn-ea"/>
            </a:endParaRPr>
          </a:p>
          <a:p>
            <a:pPr>
              <a:lnSpc>
                <a:spcPct val="150000"/>
              </a:lnSpc>
            </a:pPr>
            <a:r>
              <a:rPr lang="ja-JP" altLang="en-US" dirty="0" smtClean="0">
                <a:solidFill>
                  <a:schemeClr val="tx1"/>
                </a:solidFill>
                <a:latin typeface="+mn-ea"/>
              </a:rPr>
              <a:t>　　　　　　　　　　　　　　　　　●筑波大学施設部</a:t>
            </a:r>
            <a:endParaRPr lang="en-US" altLang="ja-JP" dirty="0" smtClean="0">
              <a:solidFill>
                <a:schemeClr val="tx1"/>
              </a:solidFill>
              <a:latin typeface="+mn-ea"/>
            </a:endParaRPr>
          </a:p>
          <a:p>
            <a:pPr>
              <a:lnSpc>
                <a:spcPct val="150000"/>
              </a:lnSpc>
            </a:pPr>
            <a:r>
              <a:rPr lang="ja-JP" altLang="en-US" dirty="0" smtClean="0">
                <a:solidFill>
                  <a:schemeClr val="tx1"/>
                </a:solidFill>
                <a:latin typeface="+mn-ea"/>
              </a:rPr>
              <a:t>　　　　　　　　　　　　　　　　　●芸術専門学群・環境デザイン領域</a:t>
            </a:r>
            <a:endParaRPr lang="en-US" altLang="ja-JP" dirty="0" smtClean="0">
              <a:solidFill>
                <a:schemeClr val="tx1"/>
              </a:solidFill>
              <a:latin typeface="+mn-ea"/>
            </a:endParaRPr>
          </a:p>
          <a:p>
            <a:pPr>
              <a:lnSpc>
                <a:spcPct val="150000"/>
              </a:lnSpc>
            </a:pPr>
            <a:r>
              <a:rPr lang="ja-JP" altLang="ja-JP" dirty="0" smtClean="0">
                <a:solidFill>
                  <a:schemeClr val="tx1"/>
                </a:solidFill>
                <a:latin typeface="+mn-ea"/>
              </a:rPr>
              <a:t>　</a:t>
            </a:r>
            <a:r>
              <a:rPr lang="ja-JP" altLang="en-US" dirty="0" smtClean="0">
                <a:solidFill>
                  <a:schemeClr val="tx1"/>
                </a:solidFill>
                <a:latin typeface="+mn-ea"/>
              </a:rPr>
              <a:t>　　　　　　　　　　　　　　　　　　鈴木雅和教授</a:t>
            </a:r>
            <a:endParaRPr lang="en-US" altLang="ja-JP" dirty="0" smtClean="0">
              <a:solidFill>
                <a:schemeClr val="tx1"/>
              </a:solidFill>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5</a:t>
            </a:fld>
            <a:endParaRPr kumimoji="1" lang="ja-JP" altLang="en-US"/>
          </a:p>
        </p:txBody>
      </p:sp>
    </p:spTree>
    <p:extLst>
      <p:ext uri="{BB962C8B-B14F-4D97-AF65-F5344CB8AC3E}">
        <p14:creationId xmlns:p14="http://schemas.microsoft.com/office/powerpoint/2010/main" val="2978272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6</a:t>
            </a:fld>
            <a:endParaRPr kumimoji="1" lang="ja-JP" altLang="en-US"/>
          </a:p>
        </p:txBody>
      </p:sp>
    </p:spTree>
    <p:extLst>
      <p:ext uri="{BB962C8B-B14F-4D97-AF65-F5344CB8AC3E}">
        <p14:creationId xmlns:p14="http://schemas.microsoft.com/office/powerpoint/2010/main" val="1278959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7</a:t>
            </a:fld>
            <a:endParaRPr kumimoji="1" lang="ja-JP" altLang="en-US"/>
          </a:p>
        </p:txBody>
      </p:sp>
    </p:spTree>
    <p:extLst>
      <p:ext uri="{BB962C8B-B14F-4D97-AF65-F5344CB8AC3E}">
        <p14:creationId xmlns:p14="http://schemas.microsoft.com/office/powerpoint/2010/main" val="417555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B577CC6-1E97-0642-B1A5-E5B4E8A6D8A0}" type="slidenum">
              <a:rPr kumimoji="1" lang="ja-JP" altLang="en-US" smtClean="0"/>
              <a:t>8</a:t>
            </a:fld>
            <a:endParaRPr kumimoji="1" lang="ja-JP" altLang="en-US"/>
          </a:p>
        </p:txBody>
      </p:sp>
    </p:spTree>
    <p:extLst>
      <p:ext uri="{BB962C8B-B14F-4D97-AF65-F5344CB8AC3E}">
        <p14:creationId xmlns:p14="http://schemas.microsoft.com/office/powerpoint/2010/main" val="123025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457200" y="6188075"/>
            <a:ext cx="3429000" cy="304800"/>
          </a:xfrm>
          <a:prstGeom prst="rect">
            <a:avLst/>
          </a:prstGeom>
        </p:spPr>
        <p:txBody>
          <a:bodyPr/>
          <a:lstStyle/>
          <a:p>
            <a:fld id="{67FE99A5-5EAA-2848-B6CE-AA8B6C2F0802}" type="datetime1">
              <a:rPr lang="ja-JP" altLang="en-US" smtClean="0">
                <a:solidFill>
                  <a:srgbClr val="000000"/>
                </a:solidFill>
                <a:latin typeface="Arial"/>
                <a:ea typeface="ＭＳ Ｐゴシック"/>
              </a:rPr>
              <a:pPr/>
              <a:t>2013/6/10</a:t>
            </a:fld>
            <a:endParaRPr lang="en-US">
              <a:solidFill>
                <a:srgbClr val="000000"/>
              </a:solidFill>
              <a:latin typeface="Arial"/>
            </a:endParaRPr>
          </a:p>
        </p:txBody>
      </p:sp>
      <p:sp>
        <p:nvSpPr>
          <p:cNvPr id="5" name="Footer Placeholder 4"/>
          <p:cNvSpPr>
            <a:spLocks noGrp="1"/>
          </p:cNvSpPr>
          <p:nvPr>
            <p:ph type="ftr" sz="quarter" idx="11"/>
          </p:nvPr>
        </p:nvSpPr>
        <p:spPr>
          <a:xfrm>
            <a:off x="85927" y="6491256"/>
            <a:ext cx="2358520" cy="350776"/>
          </a:xfrm>
        </p:spPr>
        <p:txBody>
          <a:bodyPr/>
          <a:lstStyle/>
          <a:p>
            <a:r>
              <a:rPr lang="ja-JP" altLang="en-US" dirty="0" smtClean="0">
                <a:solidFill>
                  <a:srgbClr val="000000"/>
                </a:solidFill>
                <a:latin typeface="Arial"/>
                <a:ea typeface="ＭＳ Ｐゴシック"/>
              </a:rPr>
              <a:t>生活安全環境班 中間発表</a:t>
            </a:r>
            <a:endParaRPr lang="en-US" dirty="0">
              <a:solidFill>
                <a:srgbClr val="000000"/>
              </a:solidFill>
              <a:latin typeface="Aria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lgn="r"/>
            <a:fld id="{8C592886-E571-45D5-8B56-343DC94F8FA6}" type="slidenum">
              <a:rPr lang="en-US" smtClean="0">
                <a:solidFill>
                  <a:srgbClr val="000000"/>
                </a:solidFill>
                <a:latin typeface="Arial"/>
              </a:rPr>
              <a:pPr algn="r"/>
              <a:t>‹#›</a:t>
            </a:fld>
            <a:endParaRPr lang="en-US" dirty="0">
              <a:solidFill>
                <a:srgbClr val="D1282E">
                  <a:shade val="90000"/>
                </a:srgbClr>
              </a:solidFill>
              <a:latin typeface="Arial"/>
            </a:endParaRPr>
          </a:p>
        </p:txBody>
      </p:sp>
    </p:spTree>
    <p:extLst>
      <p:ext uri="{BB962C8B-B14F-4D97-AF65-F5344CB8AC3E}">
        <p14:creationId xmlns:p14="http://schemas.microsoft.com/office/powerpoint/2010/main" val="35917535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a:xfrm>
            <a:off x="457200" y="6188075"/>
            <a:ext cx="3429000" cy="304800"/>
          </a:xfrm>
          <a:prstGeom prst="rect">
            <a:avLst/>
          </a:prstGeom>
        </p:spPr>
        <p:txBody>
          <a:bodyPr/>
          <a:lstStyle/>
          <a:p>
            <a:fld id="{830D0A3E-20A5-F448-8F9A-5B57311B4B80}" type="datetime1">
              <a:rPr lang="ja-JP" altLang="en-US" smtClean="0">
                <a:solidFill>
                  <a:srgbClr val="000000"/>
                </a:solidFill>
                <a:latin typeface="Arial"/>
                <a:ea typeface="ＭＳ Ｐゴシック"/>
              </a:rPr>
              <a:pPr/>
              <a:t>2013/6/10</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p>
            <a:r>
              <a:rPr lang="ja-JP" altLang="en-US" smtClean="0">
                <a:solidFill>
                  <a:srgbClr val="000000"/>
                </a:solidFill>
                <a:latin typeface="Arial"/>
                <a:ea typeface="ＭＳ Ｐゴシック"/>
              </a:rPr>
              <a:t>生活安全環境班 中間発表</a:t>
            </a:r>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p>
            <a:fld id="{CFE4BAC9-6D41-4691-9299-18EF07EF0177}"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8207096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457200" y="6172201"/>
            <a:ext cx="3429000" cy="304800"/>
          </a:xfrm>
          <a:prstGeom prst="rect">
            <a:avLst/>
          </a:prstGeom>
        </p:spPr>
        <p:txBody>
          <a:bodyPr/>
          <a:lstStyle/>
          <a:p>
            <a:fld id="{5BDA1AAB-6595-495D-9DAB-CAFE907E98F1}" type="datetimeFigureOut">
              <a:rPr lang="en-US" smtClean="0">
                <a:solidFill>
                  <a:srgbClr val="000000"/>
                </a:solidFill>
                <a:latin typeface="Arial"/>
              </a:rPr>
              <a:pPr/>
              <a:t>6/10/2013</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p>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p>
            <a:fld id="{566E2A0C-572C-463F-AA9A-ECD06E21DA39}"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3309277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7" name="Date Placeholder 6"/>
          <p:cNvSpPr>
            <a:spLocks noGrp="1"/>
          </p:cNvSpPr>
          <p:nvPr>
            <p:ph type="dt" sz="half" idx="10"/>
          </p:nvPr>
        </p:nvSpPr>
        <p:spPr>
          <a:xfrm>
            <a:off x="457200" y="6188075"/>
            <a:ext cx="3429000" cy="304800"/>
          </a:xfrm>
          <a:prstGeom prst="rect">
            <a:avLst/>
          </a:prstGeom>
        </p:spPr>
        <p:txBody>
          <a:bodyPr/>
          <a:lstStyle/>
          <a:p>
            <a:fld id="{4A6A603E-37EE-E342-AFAD-F1D6410AE53D}" type="datetime1">
              <a:rPr lang="ja-JP" altLang="en-US" smtClean="0">
                <a:solidFill>
                  <a:srgbClr val="000000"/>
                </a:solidFill>
                <a:latin typeface="Arial"/>
                <a:ea typeface="ＭＳ Ｐゴシック"/>
              </a:rPr>
              <a:pPr/>
              <a:t>2013/6/10</a:t>
            </a:fld>
            <a:endParaRPr lang="en-US">
              <a:solidFill>
                <a:srgbClr val="000000"/>
              </a:solidFill>
              <a:latin typeface="Arial"/>
            </a:endParaRPr>
          </a:p>
        </p:txBody>
      </p:sp>
      <p:sp>
        <p:nvSpPr>
          <p:cNvPr id="8" name="Slide Number Placeholder 7"/>
          <p:cNvSpPr>
            <a:spLocks noGrp="1"/>
          </p:cNvSpPr>
          <p:nvPr>
            <p:ph type="sldNum" sz="quarter" idx="11"/>
          </p:nvPr>
        </p:nvSpPr>
        <p:spPr/>
        <p:txBody>
          <a:bodyPr/>
          <a:lstStyle/>
          <a:p>
            <a:fld id="{CFE4BAC9-6D41-4691-9299-18EF07EF0177}" type="slidenum">
              <a:rPr lang="en-US" smtClean="0">
                <a:solidFill>
                  <a:srgbClr val="D1282E"/>
                </a:solidFill>
                <a:latin typeface="Arial"/>
              </a:rPr>
              <a:pPr/>
              <a:t>‹#›</a:t>
            </a:fld>
            <a:endParaRPr lang="en-US">
              <a:solidFill>
                <a:srgbClr val="D1282E"/>
              </a:solidFill>
              <a:latin typeface="Arial"/>
            </a:endParaRPr>
          </a:p>
        </p:txBody>
      </p:sp>
      <p:sp>
        <p:nvSpPr>
          <p:cNvPr id="9" name="Footer Placeholder 8"/>
          <p:cNvSpPr>
            <a:spLocks noGrp="1"/>
          </p:cNvSpPr>
          <p:nvPr>
            <p:ph type="ftr" sz="quarter" idx="12"/>
          </p:nvPr>
        </p:nvSpPr>
        <p:spPr/>
        <p:txBody>
          <a:bodyPr/>
          <a:lstStyle/>
          <a:p>
            <a:r>
              <a:rPr lang="ja-JP" altLang="en-US" smtClean="0">
                <a:solidFill>
                  <a:srgbClr val="000000"/>
                </a:solidFill>
                <a:latin typeface="Arial"/>
                <a:ea typeface="ＭＳ Ｐゴシック"/>
              </a:rPr>
              <a:t>生活安全環境班 中間発表</a:t>
            </a:r>
            <a:endParaRPr lang="en-US">
              <a:solidFill>
                <a:srgbClr val="000000"/>
              </a:solidFill>
              <a:latin typeface="Arial"/>
            </a:endParaRPr>
          </a:p>
        </p:txBody>
      </p:sp>
    </p:spTree>
    <p:extLst>
      <p:ext uri="{BB962C8B-B14F-4D97-AF65-F5344CB8AC3E}">
        <p14:creationId xmlns:p14="http://schemas.microsoft.com/office/powerpoint/2010/main" val="20758927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457200" y="6188075"/>
            <a:ext cx="3429000" cy="304800"/>
          </a:xfrm>
          <a:prstGeom prst="rect">
            <a:avLst/>
          </a:prstGeom>
        </p:spPr>
        <p:txBody>
          <a:bodyPr/>
          <a:lstStyle/>
          <a:p>
            <a:fld id="{99107055-D9DB-E848-8156-713725677224}" type="datetime1">
              <a:rPr lang="ja-JP" altLang="en-US" smtClean="0">
                <a:solidFill>
                  <a:srgbClr val="000000"/>
                </a:solidFill>
                <a:latin typeface="Arial"/>
                <a:ea typeface="ＭＳ Ｐゴシック"/>
              </a:rPr>
              <a:pPr/>
              <a:t>2013/6/10</a:t>
            </a:fld>
            <a:endParaRPr lang="en-US">
              <a:solidFill>
                <a:srgbClr val="000000"/>
              </a:solidFill>
              <a:latin typeface="Arial"/>
            </a:endParaRPr>
          </a:p>
        </p:txBody>
      </p:sp>
      <p:sp>
        <p:nvSpPr>
          <p:cNvPr id="6" name="Footer Placeholder 5"/>
          <p:cNvSpPr>
            <a:spLocks noGrp="1"/>
          </p:cNvSpPr>
          <p:nvPr>
            <p:ph type="ftr" sz="quarter" idx="11"/>
          </p:nvPr>
        </p:nvSpPr>
        <p:spPr/>
        <p:txBody>
          <a:bodyPr/>
          <a:lstStyle/>
          <a:p>
            <a:r>
              <a:rPr lang="ja-JP" altLang="en-US" smtClean="0">
                <a:solidFill>
                  <a:srgbClr val="000000"/>
                </a:solidFill>
                <a:latin typeface="Arial"/>
                <a:ea typeface="ＭＳ Ｐゴシック"/>
              </a:rPr>
              <a:t>生活安全環境班 中間発表</a:t>
            </a:r>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p>
            <a:fld id="{CFE4BAC9-6D41-4691-9299-18EF07EF0177}"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8984026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457200" y="6188075"/>
            <a:ext cx="3429000" cy="304800"/>
          </a:xfrm>
          <a:prstGeom prst="rect">
            <a:avLst/>
          </a:prstGeom>
        </p:spPr>
        <p:txBody>
          <a:bodyPr/>
          <a:lstStyle/>
          <a:p>
            <a:fld id="{F22079B0-8E2E-5B4D-916B-0351D04593EE}" type="datetime1">
              <a:rPr lang="ja-JP" altLang="en-US" smtClean="0">
                <a:solidFill>
                  <a:srgbClr val="000000"/>
                </a:solidFill>
                <a:latin typeface="Arial"/>
                <a:ea typeface="ＭＳ Ｐゴシック"/>
              </a:rPr>
              <a:pPr/>
              <a:t>2013/6/10</a:t>
            </a:fld>
            <a:endParaRPr lang="en-US">
              <a:solidFill>
                <a:srgbClr val="000000"/>
              </a:solidFill>
              <a:latin typeface="Arial"/>
            </a:endParaRPr>
          </a:p>
        </p:txBody>
      </p:sp>
      <p:sp>
        <p:nvSpPr>
          <p:cNvPr id="8" name="Footer Placeholder 7"/>
          <p:cNvSpPr>
            <a:spLocks noGrp="1"/>
          </p:cNvSpPr>
          <p:nvPr>
            <p:ph type="ftr" sz="quarter" idx="11"/>
          </p:nvPr>
        </p:nvSpPr>
        <p:spPr/>
        <p:txBody>
          <a:bodyPr/>
          <a:lstStyle/>
          <a:p>
            <a:r>
              <a:rPr lang="ja-JP" altLang="en-US" smtClean="0">
                <a:solidFill>
                  <a:srgbClr val="000000"/>
                </a:solidFill>
                <a:latin typeface="Arial"/>
                <a:ea typeface="ＭＳ Ｐゴシック"/>
              </a:rPr>
              <a:t>生活安全環境班 中間発表</a:t>
            </a:r>
            <a:endParaRPr lang="en-US">
              <a:solidFill>
                <a:srgbClr val="000000"/>
              </a:solidFill>
              <a:latin typeface="Arial"/>
            </a:endParaRPr>
          </a:p>
        </p:txBody>
      </p:sp>
      <p:sp>
        <p:nvSpPr>
          <p:cNvPr id="9" name="Slide Number Placeholder 8"/>
          <p:cNvSpPr>
            <a:spLocks noGrp="1"/>
          </p:cNvSpPr>
          <p:nvPr>
            <p:ph type="sldNum" sz="quarter" idx="12"/>
          </p:nvPr>
        </p:nvSpPr>
        <p:spPr/>
        <p:txBody>
          <a:bodyPr/>
          <a:lstStyle/>
          <a:p>
            <a:fld id="{CFE4BAC9-6D41-4691-9299-18EF07EF0177}"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36632177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a:xfrm>
            <a:off x="457200" y="6188075"/>
            <a:ext cx="3429000" cy="304800"/>
          </a:xfrm>
          <a:prstGeom prst="rect">
            <a:avLst/>
          </a:prstGeom>
        </p:spPr>
        <p:txBody>
          <a:bodyPr/>
          <a:lstStyle/>
          <a:p>
            <a:fld id="{17848D49-633B-7A4D-8250-4122A2C6BAED}" type="datetime1">
              <a:rPr lang="ja-JP" altLang="en-US" smtClean="0">
                <a:solidFill>
                  <a:srgbClr val="000000"/>
                </a:solidFill>
                <a:latin typeface="Arial"/>
                <a:ea typeface="ＭＳ Ｐゴシック"/>
              </a:rPr>
              <a:pPr/>
              <a:t>2013/6/10</a:t>
            </a:fld>
            <a:endParaRPr lang="en-US">
              <a:solidFill>
                <a:srgbClr val="000000"/>
              </a:solidFill>
              <a:latin typeface="Arial"/>
            </a:endParaRPr>
          </a:p>
        </p:txBody>
      </p:sp>
      <p:sp>
        <p:nvSpPr>
          <p:cNvPr id="4" name="Footer Placeholder 3"/>
          <p:cNvSpPr>
            <a:spLocks noGrp="1"/>
          </p:cNvSpPr>
          <p:nvPr>
            <p:ph type="ftr" sz="quarter" idx="11"/>
          </p:nvPr>
        </p:nvSpPr>
        <p:spPr/>
        <p:txBody>
          <a:bodyPr/>
          <a:lstStyle/>
          <a:p>
            <a:r>
              <a:rPr lang="ja-JP" altLang="en-US" smtClean="0">
                <a:solidFill>
                  <a:srgbClr val="000000"/>
                </a:solidFill>
                <a:latin typeface="Arial"/>
                <a:ea typeface="ＭＳ Ｐゴシック"/>
              </a:rPr>
              <a:t>生活安全環境班 中間発表</a:t>
            </a:r>
            <a:endParaRPr lang="en-US">
              <a:solidFill>
                <a:srgbClr val="000000"/>
              </a:solidFill>
              <a:latin typeface="Arial"/>
            </a:endParaRPr>
          </a:p>
        </p:txBody>
      </p:sp>
      <p:sp>
        <p:nvSpPr>
          <p:cNvPr id="5" name="Slide Number Placeholder 4"/>
          <p:cNvSpPr>
            <a:spLocks noGrp="1"/>
          </p:cNvSpPr>
          <p:nvPr>
            <p:ph type="sldNum" sz="quarter" idx="12"/>
          </p:nvPr>
        </p:nvSpPr>
        <p:spPr/>
        <p:txBody>
          <a:bodyPr/>
          <a:lstStyle/>
          <a:p>
            <a:fld id="{CFE4BAC9-6D41-4691-9299-18EF07EF0177}"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1410541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188075"/>
            <a:ext cx="3429000" cy="304800"/>
          </a:xfrm>
          <a:prstGeom prst="rect">
            <a:avLst/>
          </a:prstGeom>
        </p:spPr>
        <p:txBody>
          <a:bodyPr/>
          <a:lstStyle/>
          <a:p>
            <a:fld id="{64F2505D-9C7A-5A4F-AC22-49BE753EF346}" type="datetime1">
              <a:rPr lang="ja-JP" altLang="en-US" smtClean="0">
                <a:solidFill>
                  <a:srgbClr val="000000"/>
                </a:solidFill>
                <a:latin typeface="Arial"/>
                <a:ea typeface="ＭＳ Ｐゴシック"/>
              </a:rPr>
              <a:pPr/>
              <a:t>2013/6/10</a:t>
            </a:fld>
            <a:endParaRPr lang="en-US">
              <a:solidFill>
                <a:srgbClr val="000000"/>
              </a:solidFill>
              <a:latin typeface="Arial"/>
            </a:endParaRPr>
          </a:p>
        </p:txBody>
      </p:sp>
      <p:sp>
        <p:nvSpPr>
          <p:cNvPr id="3" name="Footer Placeholder 2"/>
          <p:cNvSpPr>
            <a:spLocks noGrp="1"/>
          </p:cNvSpPr>
          <p:nvPr>
            <p:ph type="ftr" sz="quarter" idx="11"/>
          </p:nvPr>
        </p:nvSpPr>
        <p:spPr/>
        <p:txBody>
          <a:bodyPr/>
          <a:lstStyle/>
          <a:p>
            <a:r>
              <a:rPr lang="ja-JP" altLang="en-US" smtClean="0">
                <a:solidFill>
                  <a:srgbClr val="000000"/>
                </a:solidFill>
                <a:latin typeface="Arial"/>
                <a:ea typeface="ＭＳ Ｐゴシック"/>
              </a:rPr>
              <a:t>生活安全環境班 中間発表</a:t>
            </a:r>
            <a:endParaRPr lang="en-US">
              <a:solidFill>
                <a:srgbClr val="000000"/>
              </a:solidFill>
              <a:latin typeface="Arial"/>
            </a:endParaRPr>
          </a:p>
        </p:txBody>
      </p:sp>
      <p:sp>
        <p:nvSpPr>
          <p:cNvPr id="4" name="Slide Number Placeholder 3"/>
          <p:cNvSpPr>
            <a:spLocks noGrp="1"/>
          </p:cNvSpPr>
          <p:nvPr>
            <p:ph type="sldNum" sz="quarter" idx="12"/>
          </p:nvPr>
        </p:nvSpPr>
        <p:spPr/>
        <p:txBody>
          <a:bodyPr/>
          <a:lstStyle/>
          <a:p>
            <a:fld id="{CFE4BAC9-6D41-4691-9299-18EF07EF0177}"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13339732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57200" y="6188075"/>
            <a:ext cx="3429000" cy="304800"/>
          </a:xfrm>
          <a:prstGeom prst="rect">
            <a:avLst/>
          </a:prstGeom>
        </p:spPr>
        <p:txBody>
          <a:bodyPr/>
          <a:lstStyle/>
          <a:p>
            <a:fld id="{B831D56E-1835-7E4F-A5B9-08F7A39E29AD}" type="datetime1">
              <a:rPr lang="ja-JP" altLang="en-US" smtClean="0">
                <a:solidFill>
                  <a:srgbClr val="000000"/>
                </a:solidFill>
                <a:latin typeface="Arial"/>
                <a:ea typeface="ＭＳ Ｐゴシック"/>
              </a:rPr>
              <a:pPr/>
              <a:t>2013/6/10</a:t>
            </a:fld>
            <a:endParaRPr lang="en-US">
              <a:solidFill>
                <a:srgbClr val="000000"/>
              </a:solidFill>
              <a:latin typeface="Arial"/>
            </a:endParaRPr>
          </a:p>
        </p:txBody>
      </p:sp>
      <p:sp>
        <p:nvSpPr>
          <p:cNvPr id="6" name="Footer Placeholder 5"/>
          <p:cNvSpPr>
            <a:spLocks noGrp="1"/>
          </p:cNvSpPr>
          <p:nvPr>
            <p:ph type="ftr" sz="quarter" idx="11"/>
          </p:nvPr>
        </p:nvSpPr>
        <p:spPr/>
        <p:txBody>
          <a:bodyPr/>
          <a:lstStyle/>
          <a:p>
            <a:r>
              <a:rPr lang="ja-JP" altLang="en-US" smtClean="0">
                <a:solidFill>
                  <a:srgbClr val="000000"/>
                </a:solidFill>
                <a:latin typeface="Arial"/>
                <a:ea typeface="ＭＳ Ｐゴシック"/>
              </a:rPr>
              <a:t>生活安全環境班 中間発表</a:t>
            </a:r>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p>
            <a:pPr algn="r"/>
            <a:fld id="{8C592886-E571-45D5-8B56-343DC94F8FA6}" type="slidenum">
              <a:rPr lang="en-US" smtClean="0">
                <a:solidFill>
                  <a:srgbClr val="D1282E"/>
                </a:solidFill>
                <a:latin typeface="Arial"/>
              </a:rPr>
              <a:pPr algn="r"/>
              <a:t>‹#›</a:t>
            </a:fld>
            <a:endParaRPr lang="en-US">
              <a:solidFill>
                <a:srgbClr val="D1282E">
                  <a:shade val="90000"/>
                </a:srgbClr>
              </a:solidFill>
              <a:latin typeface="Arial"/>
            </a:endParaRPr>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31079005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a:xfrm>
            <a:off x="457200" y="6188075"/>
            <a:ext cx="3429000" cy="304800"/>
          </a:xfrm>
          <a:prstGeom prst="rect">
            <a:avLst/>
          </a:prstGeom>
        </p:spPr>
        <p:txBody>
          <a:bodyPr/>
          <a:lstStyle/>
          <a:p>
            <a:fld id="{ECC8CDBF-2DB5-C04B-9B9A-8D8BA43043A0}" type="datetime1">
              <a:rPr lang="ja-JP" altLang="en-US" smtClean="0">
                <a:solidFill>
                  <a:srgbClr val="000000"/>
                </a:solidFill>
                <a:latin typeface="Arial"/>
                <a:ea typeface="ＭＳ Ｐゴシック"/>
              </a:rPr>
              <a:pPr/>
              <a:t>2013/6/10</a:t>
            </a:fld>
            <a:endParaRPr lang="en-US">
              <a:solidFill>
                <a:srgbClr val="000000"/>
              </a:solidFill>
              <a:latin typeface="Arial"/>
            </a:endParaRPr>
          </a:p>
        </p:txBody>
      </p:sp>
      <p:sp>
        <p:nvSpPr>
          <p:cNvPr id="6" name="Footer Placeholder 5"/>
          <p:cNvSpPr>
            <a:spLocks noGrp="1"/>
          </p:cNvSpPr>
          <p:nvPr>
            <p:ph type="ftr" sz="quarter" idx="11"/>
          </p:nvPr>
        </p:nvSpPr>
        <p:spPr/>
        <p:txBody>
          <a:bodyPr/>
          <a:lstStyle/>
          <a:p>
            <a:r>
              <a:rPr lang="ja-JP" altLang="en-US" smtClean="0">
                <a:solidFill>
                  <a:srgbClr val="000000"/>
                </a:solidFill>
                <a:latin typeface="Arial"/>
                <a:ea typeface="ＭＳ Ｐゴシック"/>
              </a:rPr>
              <a:t>生活安全環境班 中間発表</a:t>
            </a:r>
            <a:endParaRPr lang="en-US">
              <a:solidFill>
                <a:srgbClr val="000000"/>
              </a:solidFill>
              <a:latin typeface="Aria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FE4BAC9-6D41-4691-9299-18EF07EF0177}" type="slidenum">
              <a:rPr lang="en-US" smtClean="0">
                <a:solidFill>
                  <a:srgbClr val="000000"/>
                </a:solidFill>
                <a:latin typeface="Arial"/>
              </a:rPr>
              <a:pPr/>
              <a:t>‹#›</a:t>
            </a:fld>
            <a:endParaRPr lang="en-US">
              <a:solidFill>
                <a:srgbClr val="000000"/>
              </a:solidFill>
              <a:latin typeface="Aria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ja-JP" altLang="en-US" smtClean="0"/>
              <a:t>マスター タイトルの書式設定</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Tree>
    <p:extLst>
      <p:ext uri="{BB962C8B-B14F-4D97-AF65-F5344CB8AC3E}">
        <p14:creationId xmlns:p14="http://schemas.microsoft.com/office/powerpoint/2010/main" val="340622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a:xfrm>
            <a:off x="457200" y="6188075"/>
            <a:ext cx="3429000" cy="304800"/>
          </a:xfrm>
          <a:prstGeom prst="rect">
            <a:avLst/>
          </a:prstGeom>
        </p:spPr>
        <p:txBody>
          <a:bodyPr/>
          <a:lstStyle/>
          <a:p>
            <a:fld id="{D391EF9B-51AA-DD45-947D-9BA071D2635F}" type="datetime1">
              <a:rPr lang="ja-JP" altLang="en-US" smtClean="0">
                <a:solidFill>
                  <a:srgbClr val="000000"/>
                </a:solidFill>
                <a:latin typeface="Arial"/>
                <a:ea typeface="ＭＳ Ｐゴシック"/>
              </a:rPr>
              <a:pPr/>
              <a:t>2013/6/10</a:t>
            </a:fld>
            <a:endParaRPr lang="en-US">
              <a:solidFill>
                <a:srgbClr val="000000"/>
              </a:solidFill>
              <a:latin typeface="Arial"/>
            </a:endParaRPr>
          </a:p>
        </p:txBody>
      </p:sp>
      <p:sp>
        <p:nvSpPr>
          <p:cNvPr id="5" name="Footer Placeholder 4"/>
          <p:cNvSpPr>
            <a:spLocks noGrp="1"/>
          </p:cNvSpPr>
          <p:nvPr>
            <p:ph type="ftr" sz="quarter" idx="11"/>
          </p:nvPr>
        </p:nvSpPr>
        <p:spPr/>
        <p:txBody>
          <a:bodyPr/>
          <a:lstStyle/>
          <a:p>
            <a:r>
              <a:rPr lang="ja-JP" altLang="en-US" smtClean="0">
                <a:solidFill>
                  <a:srgbClr val="000000"/>
                </a:solidFill>
                <a:latin typeface="Arial"/>
                <a:ea typeface="ＭＳ Ｐゴシック"/>
              </a:rPr>
              <a:t>生活安全環境班 中間発表</a:t>
            </a:r>
            <a:endParaRPr lang="en-US">
              <a:solidFill>
                <a:srgbClr val="000000"/>
              </a:solidFill>
              <a:latin typeface="Arial"/>
            </a:endParaRPr>
          </a:p>
        </p:txBody>
      </p:sp>
      <p:sp>
        <p:nvSpPr>
          <p:cNvPr id="6" name="Slide Number Placeholder 5"/>
          <p:cNvSpPr>
            <a:spLocks noGrp="1"/>
          </p:cNvSpPr>
          <p:nvPr>
            <p:ph type="sldNum" sz="quarter" idx="12"/>
          </p:nvPr>
        </p:nvSpPr>
        <p:spPr/>
        <p:txBody>
          <a:bodyPr/>
          <a:lstStyle/>
          <a:p>
            <a:fld id="{CFE4BAC9-6D41-4691-9299-18EF07EF0177}" type="slidenum">
              <a:rPr lang="en-US" smtClean="0">
                <a:solidFill>
                  <a:srgbClr val="D1282E"/>
                </a:solidFill>
                <a:latin typeface="Arial"/>
              </a:rPr>
              <a:pPr/>
              <a:t>‹#›</a:t>
            </a:fld>
            <a:endParaRPr lang="en-US">
              <a:solidFill>
                <a:srgbClr val="D1282E"/>
              </a:solidFill>
              <a:latin typeface="Arial"/>
            </a:endParaRPr>
          </a:p>
        </p:txBody>
      </p:sp>
    </p:spTree>
    <p:extLst>
      <p:ext uri="{BB962C8B-B14F-4D97-AF65-F5344CB8AC3E}">
        <p14:creationId xmlns:p14="http://schemas.microsoft.com/office/powerpoint/2010/main" val="16069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Footer Placeholder 4"/>
          <p:cNvSpPr>
            <a:spLocks noGrp="1"/>
          </p:cNvSpPr>
          <p:nvPr>
            <p:ph type="ftr" sz="quarter" idx="3"/>
          </p:nvPr>
        </p:nvSpPr>
        <p:spPr>
          <a:xfrm>
            <a:off x="85927" y="6425944"/>
            <a:ext cx="2358520" cy="350776"/>
          </a:xfrm>
          <a:prstGeom prst="rect">
            <a:avLst/>
          </a:prstGeom>
        </p:spPr>
        <p:txBody>
          <a:bodyPr vert="horz" lIns="91440" tIns="45720" rIns="91440" bIns="45720" rtlCol="0" anchor="t"/>
          <a:lstStyle>
            <a:lvl1pPr algn="l">
              <a:defRPr sz="1400">
                <a:solidFill>
                  <a:schemeClr val="tx1"/>
                </a:solidFill>
              </a:defRPr>
            </a:lvl1pPr>
          </a:lstStyle>
          <a:p>
            <a:r>
              <a:rPr lang="ja-JP" altLang="en-US" smtClean="0">
                <a:solidFill>
                  <a:srgbClr val="000000"/>
                </a:solidFill>
                <a:latin typeface="Arial"/>
                <a:ea typeface="ＭＳ Ｐゴシック"/>
              </a:rPr>
              <a:t>生活安全環境班 中間発表</a:t>
            </a:r>
            <a:endParaRPr lang="en-US" dirty="0">
              <a:solidFill>
                <a:srgbClr val="000000"/>
              </a:solidFill>
              <a:latin typeface="Arial"/>
            </a:endParaRPr>
          </a:p>
        </p:txBody>
      </p:sp>
      <p:sp>
        <p:nvSpPr>
          <p:cNvPr id="6" name="Slide Number Placeholder 5"/>
          <p:cNvSpPr>
            <a:spLocks noGrp="1"/>
          </p:cNvSpPr>
          <p:nvPr>
            <p:ph type="sldNum" sz="quarter" idx="4"/>
          </p:nvPr>
        </p:nvSpPr>
        <p:spPr>
          <a:xfrm>
            <a:off x="8424889" y="6425944"/>
            <a:ext cx="547806" cy="365125"/>
          </a:xfrm>
          <a:prstGeom prst="rect">
            <a:avLst/>
          </a:prstGeom>
        </p:spPr>
        <p:txBody>
          <a:bodyPr vert="horz" lIns="91440" tIns="45720" rIns="91440" bIns="45720" rtlCol="0" anchor="ctr"/>
          <a:lstStyle>
            <a:lvl1pPr algn="l">
              <a:defRPr sz="1400" b="1">
                <a:solidFill>
                  <a:schemeClr val="tx2"/>
                </a:solidFill>
              </a:defRPr>
            </a:lvl1pPr>
          </a:lstStyle>
          <a:p>
            <a:fld id="{CFE4BAC9-6D41-4691-9299-18EF07EF0177}" type="slidenum">
              <a:rPr lang="en-US" smtClean="0">
                <a:solidFill>
                  <a:srgbClr val="D1282E"/>
                </a:solidFill>
                <a:latin typeface="Arial"/>
              </a:rPr>
              <a:pPr/>
              <a:t>‹#›</a:t>
            </a:fld>
            <a:endParaRPr lang="en-US" dirty="0">
              <a:solidFill>
                <a:srgbClr val="D1282E"/>
              </a:solidFill>
              <a:latin typeface="Arial"/>
            </a:endParaRPr>
          </a:p>
        </p:txBody>
      </p:sp>
      <p:sp>
        <p:nvSpPr>
          <p:cNvPr id="7" name="Rectangle 6"/>
          <p:cNvSpPr/>
          <p:nvPr/>
        </p:nvSpPr>
        <p:spPr>
          <a:xfrm>
            <a:off x="9001124" y="5486400"/>
            <a:ext cx="142876" cy="1371600"/>
          </a:xfrm>
          <a:prstGeom prst="rect">
            <a:avLst/>
          </a:prstGeom>
          <a:solidFill>
            <a:srgbClr val="D128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8" name="Rectangle 7"/>
          <p:cNvSpPr/>
          <p:nvPr/>
        </p:nvSpPr>
        <p:spPr>
          <a:xfrm>
            <a:off x="9001124" y="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10" name="Rectangle 8"/>
          <p:cNvSpPr/>
          <p:nvPr userDrawn="1"/>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11" name="Rectangle 9"/>
          <p:cNvSpPr/>
          <p:nvPr userDrawn="1"/>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Tree>
    <p:extLst>
      <p:ext uri="{BB962C8B-B14F-4D97-AF65-F5344CB8AC3E}">
        <p14:creationId xmlns:p14="http://schemas.microsoft.com/office/powerpoint/2010/main" val="240532622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iming>
    <p:tnLst>
      <p:par>
        <p:cTn id="1" dur="indefinite" restart="never" nodeType="tmRoot"/>
      </p:par>
    </p:tnLst>
  </p:timing>
  <p:hf hdr="0" dt="0"/>
  <p:txStyles>
    <p:titleStyle>
      <a:lvl1pPr algn="l" defTabSz="914400" rtl="0" eaLnBrk="1" latinLnBrk="0" hangingPunct="1">
        <a:spcBef>
          <a:spcPct val="0"/>
        </a:spcBef>
        <a:buNone/>
        <a:defRPr kumimoji="1"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kumimoji="1"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kumimoji="1"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kumimoji="1"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kumimoji="1"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kumimoji="1" sz="16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5.xml"/><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835" y="199001"/>
            <a:ext cx="3393983" cy="803187"/>
          </a:xfrm>
        </p:spPr>
        <p:txBody>
          <a:bodyPr/>
          <a:lstStyle/>
          <a:p>
            <a:r>
              <a:rPr kumimoji="1" lang="ja-JP" altLang="en-US" sz="2400" dirty="0" smtClean="0">
                <a:latin typeface="+mn-ea"/>
                <a:ea typeface="+mn-ea"/>
              </a:rPr>
              <a:t>都市計画実習</a:t>
            </a:r>
            <a:r>
              <a:rPr kumimoji="1" lang="en-US" altLang="ja-JP" sz="2400" dirty="0" smtClean="0">
                <a:latin typeface="+mn-ea"/>
                <a:ea typeface="+mn-ea"/>
              </a:rPr>
              <a:t> 2013</a:t>
            </a:r>
            <a:r>
              <a:rPr lang="en-US" altLang="ja-JP" sz="2400" dirty="0" smtClean="0">
                <a:latin typeface="+mn-ea"/>
                <a:ea typeface="+mn-ea"/>
              </a:rPr>
              <a:t/>
            </a:r>
            <a:br>
              <a:rPr lang="en-US" altLang="ja-JP" sz="2400" dirty="0" smtClean="0">
                <a:latin typeface="+mn-ea"/>
                <a:ea typeface="+mn-ea"/>
              </a:rPr>
            </a:br>
            <a:r>
              <a:rPr lang="ja-JP" altLang="en-US" sz="2400" dirty="0" smtClean="0">
                <a:latin typeface="+mn-ea"/>
                <a:ea typeface="+mn-ea"/>
              </a:rPr>
              <a:t>中間発表</a:t>
            </a:r>
            <a:endParaRPr kumimoji="1" lang="ja-JP" altLang="en-US" sz="2400" dirty="0">
              <a:latin typeface="+mn-ea"/>
              <a:ea typeface="+mn-ea"/>
            </a:endParaRPr>
          </a:p>
        </p:txBody>
      </p:sp>
      <p:sp>
        <p:nvSpPr>
          <p:cNvPr id="3" name="サブタイトル 2"/>
          <p:cNvSpPr>
            <a:spLocks noGrp="1"/>
          </p:cNvSpPr>
          <p:nvPr>
            <p:ph type="subTitle" idx="1"/>
          </p:nvPr>
        </p:nvSpPr>
        <p:spPr>
          <a:xfrm>
            <a:off x="539140" y="1355493"/>
            <a:ext cx="7425765" cy="1693396"/>
          </a:xfrm>
        </p:spPr>
        <p:txBody>
          <a:bodyPr>
            <a:noAutofit/>
          </a:bodyPr>
          <a:lstStyle/>
          <a:p>
            <a:r>
              <a:rPr kumimoji="1" lang="ja-JP" altLang="en-US" sz="5400" dirty="0" smtClean="0"/>
              <a:t>キャンパスを食べよう。</a:t>
            </a:r>
            <a:endParaRPr kumimoji="1" lang="en-US" altLang="ja-JP" sz="5400" dirty="0" smtClean="0"/>
          </a:p>
          <a:p>
            <a:endParaRPr lang="en-US" altLang="ja-JP" sz="100" dirty="0"/>
          </a:p>
          <a:p>
            <a:r>
              <a:rPr lang="ja-JP" altLang="en-US" sz="4000" dirty="0" smtClean="0"/>
              <a:t>～果樹ある生活～</a:t>
            </a:r>
            <a:endParaRPr kumimoji="1" lang="ja-JP" altLang="en-US" sz="4000" dirty="0"/>
          </a:p>
        </p:txBody>
      </p:sp>
      <p:sp>
        <p:nvSpPr>
          <p:cNvPr id="11" name="タイトル 1"/>
          <p:cNvSpPr txBox="1">
            <a:spLocks/>
          </p:cNvSpPr>
          <p:nvPr/>
        </p:nvSpPr>
        <p:spPr>
          <a:xfrm>
            <a:off x="272834" y="3455432"/>
            <a:ext cx="3393983" cy="702225"/>
          </a:xfrm>
          <a:prstGeom prst="rect">
            <a:avLst/>
          </a:prstGeom>
        </p:spPr>
        <p:txBody>
          <a:bodyPr vert="horz" lIns="91440" tIns="45720" rIns="91440" bIns="45720" numCol="1"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en-US" altLang="ja-JP" sz="2400" dirty="0" smtClean="0"/>
              <a:t>2013</a:t>
            </a:r>
            <a:r>
              <a:rPr lang="ja-JP" altLang="en-US" sz="2400" dirty="0" smtClean="0"/>
              <a:t>年</a:t>
            </a:r>
            <a:r>
              <a:rPr lang="en-US" altLang="ja-JP" sz="2400" dirty="0" smtClean="0"/>
              <a:t>5</a:t>
            </a:r>
            <a:r>
              <a:rPr lang="ja-JP" altLang="en-US" sz="2400" dirty="0" smtClean="0"/>
              <a:t>月</a:t>
            </a:r>
            <a:r>
              <a:rPr lang="en-US" altLang="ja-JP" sz="2400" dirty="0" smtClean="0"/>
              <a:t>21</a:t>
            </a:r>
            <a:r>
              <a:rPr lang="ja-JP" altLang="en-US" sz="2400" dirty="0" smtClean="0"/>
              <a:t>日</a:t>
            </a:r>
            <a:endParaRPr lang="en-US" altLang="ja-JP" sz="2400" dirty="0" smtClean="0"/>
          </a:p>
          <a:p>
            <a:endParaRPr lang="en-US" altLang="ja-JP" sz="2400" dirty="0" smtClean="0"/>
          </a:p>
        </p:txBody>
      </p:sp>
      <p:sp>
        <p:nvSpPr>
          <p:cNvPr id="4" name="正方形/長方形 3"/>
          <p:cNvSpPr/>
          <p:nvPr/>
        </p:nvSpPr>
        <p:spPr>
          <a:xfrm>
            <a:off x="4306618" y="4883306"/>
            <a:ext cx="4572000" cy="1938992"/>
          </a:xfrm>
          <a:prstGeom prst="rect">
            <a:avLst/>
          </a:prstGeom>
        </p:spPr>
        <p:txBody>
          <a:bodyPr wrap="square" numCol="2">
            <a:spAutoFit/>
          </a:bodyPr>
          <a:lstStyle/>
          <a:p>
            <a:r>
              <a:rPr lang="ja-JP" altLang="en-US" sz="2400" dirty="0" smtClean="0"/>
              <a:t>山根優生</a:t>
            </a:r>
            <a:endParaRPr lang="en-US" altLang="ja-JP" sz="2400" dirty="0" smtClean="0"/>
          </a:p>
          <a:p>
            <a:r>
              <a:rPr lang="ja-JP" altLang="en-US" sz="2400" dirty="0"/>
              <a:t>福田佑希</a:t>
            </a:r>
            <a:endParaRPr lang="en-US" altLang="ja-JP" sz="2400" dirty="0"/>
          </a:p>
          <a:p>
            <a:r>
              <a:rPr lang="ja-JP" altLang="en-US" sz="2400" dirty="0"/>
              <a:t>金</a:t>
            </a:r>
            <a:r>
              <a:rPr lang="en-US" altLang="en-US" sz="2400" dirty="0"/>
              <a:t>祥</a:t>
            </a:r>
            <a:r>
              <a:rPr lang="ja-JP" altLang="en-US" sz="2400" dirty="0"/>
              <a:t>生</a:t>
            </a:r>
            <a:endParaRPr lang="en-US" altLang="ja-JP" sz="2400" dirty="0"/>
          </a:p>
          <a:p>
            <a:r>
              <a:rPr lang="ja-JP" altLang="en-US" sz="2400" dirty="0" smtClean="0"/>
              <a:t>菊地桂司</a:t>
            </a:r>
            <a:endParaRPr lang="en-US" altLang="ja-JP" sz="2400" dirty="0" smtClean="0"/>
          </a:p>
          <a:p>
            <a:endParaRPr lang="en-US" altLang="ja-JP" sz="2400" dirty="0" smtClean="0"/>
          </a:p>
          <a:p>
            <a:r>
              <a:rPr lang="ja-JP" altLang="en-US" sz="2400" dirty="0" smtClean="0"/>
              <a:t>後閑晃司</a:t>
            </a:r>
            <a:endParaRPr lang="en-US" altLang="ja-JP" sz="2400" dirty="0" smtClean="0"/>
          </a:p>
          <a:p>
            <a:r>
              <a:rPr lang="ja-JP" altLang="en-US" sz="2400" dirty="0" smtClean="0"/>
              <a:t>諸橋彩</a:t>
            </a:r>
            <a:r>
              <a:rPr lang="ja-JP" altLang="en-US" sz="2400" dirty="0"/>
              <a:t>香</a:t>
            </a:r>
            <a:endParaRPr lang="en-US" altLang="ja-JP" sz="2400" dirty="0"/>
          </a:p>
          <a:p>
            <a:r>
              <a:rPr lang="ja-JP" altLang="en-US" sz="2400" dirty="0" smtClean="0"/>
              <a:t>安達</a:t>
            </a:r>
            <a:r>
              <a:rPr lang="ja-JP" altLang="en-US" sz="2400" dirty="0"/>
              <a:t>修</a:t>
            </a:r>
            <a:r>
              <a:rPr lang="ja-JP" altLang="en-US" sz="2400" dirty="0" smtClean="0"/>
              <a:t>平</a:t>
            </a:r>
            <a:endParaRPr lang="ja-JP" altLang="en-US" sz="2400" dirty="0"/>
          </a:p>
        </p:txBody>
      </p:sp>
      <p:sp>
        <p:nvSpPr>
          <p:cNvPr id="13" name="正方形/長方形 12"/>
          <p:cNvSpPr/>
          <p:nvPr/>
        </p:nvSpPr>
        <p:spPr>
          <a:xfrm>
            <a:off x="534837" y="4380399"/>
            <a:ext cx="3468752" cy="830997"/>
          </a:xfrm>
          <a:prstGeom prst="rect">
            <a:avLst/>
          </a:prstGeom>
        </p:spPr>
        <p:txBody>
          <a:bodyPr wrap="square" numCol="1">
            <a:spAutoFit/>
          </a:bodyPr>
          <a:lstStyle/>
          <a:p>
            <a:r>
              <a:rPr lang="ja-JP" altLang="en-US" sz="2400" dirty="0" smtClean="0"/>
              <a:t>担当</a:t>
            </a:r>
            <a:r>
              <a:rPr lang="en-US" altLang="ja-JP" sz="2400" dirty="0" smtClean="0"/>
              <a:t>:	</a:t>
            </a:r>
            <a:r>
              <a:rPr lang="ja-JP" altLang="en-US" sz="2400" dirty="0" smtClean="0"/>
              <a:t>吉野邦彦先生</a:t>
            </a:r>
            <a:endParaRPr lang="en-US" altLang="ja-JP" sz="2400" dirty="0" smtClean="0"/>
          </a:p>
          <a:p>
            <a:r>
              <a:rPr lang="en-US" altLang="ja-JP" sz="2400" dirty="0" smtClean="0"/>
              <a:t>TA:</a:t>
            </a:r>
            <a:r>
              <a:rPr lang="en-US" altLang="ja-JP" sz="2400" dirty="0"/>
              <a:t>	</a:t>
            </a:r>
            <a:r>
              <a:rPr lang="ja-JP" altLang="en-US" sz="2400" dirty="0" smtClean="0"/>
              <a:t>森英高</a:t>
            </a:r>
            <a:endParaRPr lang="en-US" altLang="ja-JP" sz="2400" dirty="0" smtClean="0"/>
          </a:p>
        </p:txBody>
      </p:sp>
      <p:sp>
        <p:nvSpPr>
          <p:cNvPr id="5" name="テキスト ボックス 4"/>
          <p:cNvSpPr txBox="1"/>
          <p:nvPr/>
        </p:nvSpPr>
        <p:spPr>
          <a:xfrm>
            <a:off x="4306618" y="4384867"/>
            <a:ext cx="800219" cy="830997"/>
          </a:xfrm>
          <a:prstGeom prst="rect">
            <a:avLst/>
          </a:prstGeom>
          <a:noFill/>
        </p:spPr>
        <p:txBody>
          <a:bodyPr wrap="none" rtlCol="0">
            <a:spAutoFit/>
          </a:bodyPr>
          <a:lstStyle/>
          <a:p>
            <a:r>
              <a:rPr lang="ja-JP" altLang="en-US" sz="2400" dirty="0"/>
              <a:t>班員</a:t>
            </a:r>
            <a:endParaRPr lang="en-US" altLang="ja-JP" sz="2400" dirty="0"/>
          </a:p>
          <a:p>
            <a:endParaRPr kumimoji="1" lang="ja-JP" altLang="en-US" sz="2400" dirty="0"/>
          </a:p>
        </p:txBody>
      </p:sp>
      <p:sp>
        <p:nvSpPr>
          <p:cNvPr id="12" name="タイトル 1"/>
          <p:cNvSpPr txBox="1">
            <a:spLocks/>
          </p:cNvSpPr>
          <p:nvPr/>
        </p:nvSpPr>
        <p:spPr>
          <a:xfrm>
            <a:off x="539140" y="3697686"/>
            <a:ext cx="3393983" cy="702225"/>
          </a:xfrm>
          <a:prstGeom prst="rect">
            <a:avLst/>
          </a:prstGeom>
        </p:spPr>
        <p:txBody>
          <a:bodyPr vert="horz" lIns="91440" tIns="45720" rIns="91440" bIns="45720" numCol="1"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2400" dirty="0" smtClean="0"/>
              <a:t>生活安全環境班</a:t>
            </a:r>
            <a:endParaRPr lang="en-US" altLang="ja-JP" sz="2400" dirty="0" smtClean="0"/>
          </a:p>
        </p:txBody>
      </p:sp>
      <p:sp>
        <p:nvSpPr>
          <p:cNvPr id="6" name="正方形/長方形 5"/>
          <p:cNvSpPr/>
          <p:nvPr/>
        </p:nvSpPr>
        <p:spPr>
          <a:xfrm>
            <a:off x="1258554" y="2222997"/>
            <a:ext cx="2772026" cy="369332"/>
          </a:xfrm>
          <a:prstGeom prst="rect">
            <a:avLst/>
          </a:prstGeom>
        </p:spPr>
        <p:txBody>
          <a:bodyPr wrap="square">
            <a:spAutoFit/>
          </a:bodyPr>
          <a:lstStyle/>
          <a:p>
            <a:pPr algn="dist"/>
            <a:r>
              <a:rPr lang="ja-JP" altLang="en-US" dirty="0">
                <a:solidFill>
                  <a:schemeClr val="tx2"/>
                </a:solidFill>
              </a:rPr>
              <a:t>カジュアルライフ</a:t>
            </a:r>
            <a:endParaRPr kumimoji="1" lang="en-US" altLang="ja-JP" dirty="0">
              <a:solidFill>
                <a:schemeClr val="tx2"/>
              </a:solidFill>
            </a:endParaRPr>
          </a:p>
        </p:txBody>
      </p:sp>
    </p:spTree>
    <p:extLst>
      <p:ext uri="{BB962C8B-B14F-4D97-AF65-F5344CB8AC3E}">
        <p14:creationId xmlns:p14="http://schemas.microsoft.com/office/powerpoint/2010/main" val="1781657862"/>
      </p:ext>
    </p:extLst>
  </p:cSld>
  <p:clrMapOvr>
    <a:masterClrMapping/>
  </p:clrMapOvr>
  <mc:AlternateContent xmlns:mc="http://schemas.openxmlformats.org/markup-compatibility/2006" xmlns:p14="http://schemas.microsoft.com/office/powerpoint/2010/main">
    <mc:Choice Requires="p14">
      <p:transition spd="slow" p14:dur="2000" advTm="10400"/>
    </mc:Choice>
    <mc:Fallback xmlns="">
      <p:transition spd="slow" advTm="104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835" y="242131"/>
            <a:ext cx="4440833" cy="803144"/>
          </a:xfrm>
        </p:spPr>
        <p:txBody>
          <a:bodyPr/>
          <a:lstStyle/>
          <a:p>
            <a:r>
              <a:rPr lang="ja-JP" altLang="en-US" sz="3000" dirty="0"/>
              <a:t>事前調査 </a:t>
            </a:r>
            <a:r>
              <a:rPr lang="en-US" altLang="ja-JP" sz="3000" dirty="0"/>
              <a:t>– </a:t>
            </a:r>
            <a:r>
              <a:rPr lang="ja-JP" altLang="en-US" sz="3000" dirty="0"/>
              <a:t>分析</a:t>
            </a:r>
            <a:r>
              <a:rPr lang="en-US" altLang="ja-JP" sz="3000" dirty="0" smtClean="0"/>
              <a:t>-ⅳ</a:t>
            </a:r>
            <a:endParaRPr kumimoji="1" lang="ja-JP" altLang="en-US" sz="3000" dirty="0"/>
          </a:p>
        </p:txBody>
      </p:sp>
      <p:sp>
        <p:nvSpPr>
          <p:cNvPr id="4" name="フッター プレースホルダー 3"/>
          <p:cNvSpPr>
            <a:spLocks noGrp="1"/>
          </p:cNvSpPr>
          <p:nvPr>
            <p:ph type="ftr" sz="quarter" idx="11"/>
          </p:nvPr>
        </p:nvSpPr>
        <p:spPr/>
        <p:txBody>
          <a:bodyPr/>
          <a:lstStyle/>
          <a:p>
            <a:r>
              <a:rPr lang="ja-JP" altLang="en-US" smtClean="0"/>
              <a:t>生活安全環境班 中間発表</a:t>
            </a:r>
            <a:endParaRPr lang="en-US"/>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9</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graphicFrame>
        <p:nvGraphicFramePr>
          <p:cNvPr id="12" name="グラフ 11"/>
          <p:cNvGraphicFramePr/>
          <p:nvPr>
            <p:extLst>
              <p:ext uri="{D42A27DB-BD31-4B8C-83A1-F6EECF244321}">
                <p14:modId xmlns:p14="http://schemas.microsoft.com/office/powerpoint/2010/main" val="1630050983"/>
              </p:ext>
            </p:extLst>
          </p:nvPr>
        </p:nvGraphicFramePr>
        <p:xfrm>
          <a:off x="-1" y="904875"/>
          <a:ext cx="8845063" cy="5586381"/>
        </p:xfrm>
        <a:graphic>
          <a:graphicData uri="http://schemas.openxmlformats.org/drawingml/2006/chart">
            <c:chart xmlns:c="http://schemas.openxmlformats.org/drawingml/2006/chart" xmlns:r="http://schemas.openxmlformats.org/officeDocument/2006/relationships" r:id="rId4"/>
          </a:graphicData>
        </a:graphic>
      </p:graphicFrame>
      <p:sp>
        <p:nvSpPr>
          <p:cNvPr id="7" name="正方形/長方形 6"/>
          <p:cNvSpPr/>
          <p:nvPr/>
        </p:nvSpPr>
        <p:spPr>
          <a:xfrm rot="803815">
            <a:off x="295343" y="1707621"/>
            <a:ext cx="3527076" cy="116595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smtClean="0"/>
              <a:t>学内樹の</a:t>
            </a:r>
            <a:r>
              <a:rPr kumimoji="1" lang="en-US" altLang="ja-JP" sz="4000" dirty="0" smtClean="0">
                <a:solidFill>
                  <a:srgbClr val="00B0F0"/>
                </a:solidFill>
              </a:rPr>
              <a:t>1/4</a:t>
            </a:r>
            <a:r>
              <a:rPr kumimoji="1" lang="ja-JP" altLang="en-US" sz="4000" dirty="0" smtClean="0"/>
              <a:t>がシラカシ！</a:t>
            </a:r>
            <a:endParaRPr kumimoji="1" lang="ja-JP" altLang="en-US" sz="4000" dirty="0"/>
          </a:p>
        </p:txBody>
      </p:sp>
      <p:sp>
        <p:nvSpPr>
          <p:cNvPr id="11" name="テキスト ボックス 10"/>
          <p:cNvSpPr txBox="1"/>
          <p:nvPr/>
        </p:nvSpPr>
        <p:spPr>
          <a:xfrm>
            <a:off x="3751008" y="3754320"/>
            <a:ext cx="1499616" cy="461665"/>
          </a:xfrm>
          <a:prstGeom prst="rect">
            <a:avLst/>
          </a:prstGeom>
          <a:solidFill>
            <a:schemeClr val="accent2">
              <a:lumMod val="20000"/>
              <a:lumOff val="80000"/>
            </a:schemeClr>
          </a:solidFill>
          <a:ln>
            <a:solidFill>
              <a:schemeClr val="accent3">
                <a:lumMod val="75000"/>
              </a:schemeClr>
            </a:solidFill>
          </a:ln>
        </p:spPr>
        <p:txBody>
          <a:bodyPr wrap="square" rtlCol="0">
            <a:spAutoFit/>
          </a:bodyPr>
          <a:lstStyle/>
          <a:p>
            <a:pPr algn="ctr"/>
            <a:r>
              <a:rPr kumimoji="1" lang="ja-JP" altLang="en-US" sz="2400" dirty="0" smtClean="0"/>
              <a:t>約</a:t>
            </a:r>
            <a:r>
              <a:rPr kumimoji="1" lang="en-US" altLang="ja-JP" sz="2400" dirty="0" smtClean="0"/>
              <a:t>3</a:t>
            </a:r>
            <a:r>
              <a:rPr kumimoji="1" lang="ja-JP" altLang="en-US" sz="2400" dirty="0" smtClean="0"/>
              <a:t>万本</a:t>
            </a:r>
            <a:endParaRPr kumimoji="1" lang="ja-JP" altLang="en-US" sz="2400" dirty="0"/>
          </a:p>
        </p:txBody>
      </p:sp>
    </p:spTree>
    <p:custDataLst>
      <p:tags r:id="rId1"/>
    </p:custDataLst>
    <p:extLst>
      <p:ext uri="{BB962C8B-B14F-4D97-AF65-F5344CB8AC3E}">
        <p14:creationId xmlns:p14="http://schemas.microsoft.com/office/powerpoint/2010/main" val="3385235283"/>
      </p:ext>
    </p:extLst>
  </p:cSld>
  <p:clrMapOvr>
    <a:masterClrMapping/>
  </p:clrMapOvr>
  <mc:AlternateContent xmlns:mc="http://schemas.openxmlformats.org/markup-compatibility/2006" xmlns:p14="http://schemas.microsoft.com/office/powerpoint/2010/main">
    <mc:Choice Requires="p14">
      <p:transition spd="slow" p14:dur="2000" advTm="15715"/>
    </mc:Choice>
    <mc:Fallback xmlns="">
      <p:transition spd="slow" advTm="157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835" y="242131"/>
            <a:ext cx="5437852" cy="803144"/>
          </a:xfrm>
        </p:spPr>
        <p:txBody>
          <a:bodyPr/>
          <a:lstStyle/>
          <a:p>
            <a:r>
              <a:rPr lang="ja-JP" altLang="en-US" sz="3000" dirty="0" smtClean="0"/>
              <a:t>事前調査</a:t>
            </a:r>
            <a:endParaRPr kumimoji="1" lang="ja-JP" altLang="en-US" sz="3000" dirty="0"/>
          </a:p>
        </p:txBody>
      </p:sp>
      <p:sp>
        <p:nvSpPr>
          <p:cNvPr id="4" name="フッター プレースホルダー 3"/>
          <p:cNvSpPr>
            <a:spLocks noGrp="1"/>
          </p:cNvSpPr>
          <p:nvPr>
            <p:ph type="ftr" sz="quarter" idx="11"/>
          </p:nvPr>
        </p:nvSpPr>
        <p:spPr/>
        <p:txBody>
          <a:bodyPr/>
          <a:lstStyle/>
          <a:p>
            <a:r>
              <a:rPr lang="ja-JP" altLang="en-US" smtClean="0"/>
              <a:t>生活安全環境班 中間発表</a:t>
            </a:r>
            <a:endParaRPr lang="en-US"/>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10</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9" name="正方形/長方形 8"/>
          <p:cNvSpPr/>
          <p:nvPr/>
        </p:nvSpPr>
        <p:spPr>
          <a:xfrm>
            <a:off x="164757" y="1093099"/>
            <a:ext cx="5611005" cy="4431983"/>
          </a:xfrm>
          <a:prstGeom prst="rect">
            <a:avLst/>
          </a:prstGeom>
        </p:spPr>
        <p:txBody>
          <a:bodyPr wrap="square">
            <a:spAutoFit/>
          </a:bodyPr>
          <a:lstStyle/>
          <a:p>
            <a:r>
              <a:rPr lang="ja-JP" altLang="en-US" sz="3000" u="sng" dirty="0" smtClean="0">
                <a:effectLst>
                  <a:outerShdw blurRad="38100" dist="38100" dir="2700000" algn="tl">
                    <a:srgbClr val="000000">
                      <a:alpha val="43137"/>
                    </a:srgbClr>
                  </a:outerShdw>
                </a:effectLst>
              </a:rPr>
              <a:t>シラカシ</a:t>
            </a:r>
            <a:r>
              <a:rPr lang="ja-JP" altLang="en-US" sz="2400" u="sng" dirty="0" smtClean="0">
                <a:effectLst>
                  <a:outerShdw blurRad="38100" dist="38100" dir="2700000" algn="tl">
                    <a:srgbClr val="000000">
                      <a:alpha val="43137"/>
                    </a:srgbClr>
                  </a:outerShdw>
                </a:effectLst>
              </a:rPr>
              <a:t>　って？</a:t>
            </a:r>
            <a:endParaRPr lang="en-US" altLang="ja-JP" sz="2400" u="sng" dirty="0" smtClean="0">
              <a:effectLst>
                <a:outerShdw blurRad="38100" dist="38100" dir="2700000" algn="tl">
                  <a:srgbClr val="000000">
                    <a:alpha val="43137"/>
                  </a:srgbClr>
                </a:outerShdw>
              </a:effectLst>
            </a:endParaRPr>
          </a:p>
          <a:p>
            <a:r>
              <a:rPr lang="ja-JP" altLang="en-US" sz="2800" dirty="0" smtClean="0"/>
              <a:t>　</a:t>
            </a:r>
            <a:r>
              <a:rPr lang="ja-JP" altLang="en-US" sz="2000" dirty="0" smtClean="0"/>
              <a:t>学名</a:t>
            </a:r>
            <a:r>
              <a:rPr lang="ja-JP" altLang="en-US" sz="2000" dirty="0"/>
              <a:t>　</a:t>
            </a:r>
            <a:r>
              <a:rPr lang="en-US" altLang="ja-JP" sz="2000" i="1" dirty="0" err="1"/>
              <a:t>Quercus</a:t>
            </a:r>
            <a:r>
              <a:rPr lang="en-US" altLang="ja-JP" sz="2000" i="1" dirty="0"/>
              <a:t> </a:t>
            </a:r>
            <a:r>
              <a:rPr lang="en-US" altLang="ja-JP" sz="2000" i="1" dirty="0" err="1"/>
              <a:t>myrsinifolia</a:t>
            </a:r>
            <a:endParaRPr lang="en-US" altLang="ja-JP" sz="2000" i="1" dirty="0" smtClean="0"/>
          </a:p>
          <a:p>
            <a:endParaRPr lang="en-US" altLang="ja-JP" sz="2800" dirty="0"/>
          </a:p>
          <a:p>
            <a:r>
              <a:rPr lang="en-US" altLang="ja-JP" sz="2800" dirty="0" smtClean="0"/>
              <a:t>•</a:t>
            </a:r>
            <a:r>
              <a:rPr lang="ja-JP" altLang="ja-JP" sz="2800" dirty="0" smtClean="0">
                <a:solidFill>
                  <a:srgbClr val="FF0000"/>
                </a:solidFill>
              </a:rPr>
              <a:t>常緑</a:t>
            </a:r>
            <a:r>
              <a:rPr lang="ja-JP" altLang="ja-JP" sz="2800" dirty="0" smtClean="0"/>
              <a:t>広葉</a:t>
            </a:r>
            <a:r>
              <a:rPr lang="ja-JP" altLang="en-US" sz="2800" dirty="0" smtClean="0"/>
              <a:t>高木</a:t>
            </a:r>
            <a:endParaRPr lang="ja-JP" altLang="ja-JP" sz="2800" dirty="0"/>
          </a:p>
          <a:p>
            <a:r>
              <a:rPr lang="en-US" altLang="ja-JP" sz="2800" dirty="0" smtClean="0"/>
              <a:t>•</a:t>
            </a:r>
            <a:r>
              <a:rPr lang="ja-JP" altLang="ja-JP" sz="2800" dirty="0" smtClean="0">
                <a:solidFill>
                  <a:srgbClr val="FF0000"/>
                </a:solidFill>
              </a:rPr>
              <a:t>防風樹</a:t>
            </a:r>
            <a:r>
              <a:rPr lang="ja-JP" altLang="en-US" sz="2800" dirty="0" smtClean="0"/>
              <a:t>や防塵樹になる</a:t>
            </a:r>
            <a:endParaRPr lang="ja-JP" altLang="ja-JP" sz="2800" dirty="0"/>
          </a:p>
          <a:p>
            <a:r>
              <a:rPr lang="en-US" altLang="ja-JP" sz="2800" dirty="0" smtClean="0"/>
              <a:t>•</a:t>
            </a:r>
            <a:r>
              <a:rPr lang="ja-JP" altLang="ja-JP" sz="2800" dirty="0" smtClean="0"/>
              <a:t>実はドングリ（</a:t>
            </a:r>
            <a:r>
              <a:rPr lang="en-US" altLang="ja-JP" sz="2800" dirty="0"/>
              <a:t>10</a:t>
            </a:r>
            <a:r>
              <a:rPr lang="ja-JP" altLang="ja-JP" sz="2800" dirty="0"/>
              <a:t>月結実</a:t>
            </a:r>
            <a:r>
              <a:rPr lang="ja-JP" altLang="ja-JP" sz="2800" dirty="0" smtClean="0"/>
              <a:t>）</a:t>
            </a:r>
            <a:endParaRPr lang="ja-JP" altLang="ja-JP" sz="2800" dirty="0"/>
          </a:p>
          <a:p>
            <a:r>
              <a:rPr lang="en-US" altLang="ja-JP" sz="2800" dirty="0"/>
              <a:t>•</a:t>
            </a:r>
            <a:r>
              <a:rPr lang="ja-JP" altLang="ja-JP" sz="2800" dirty="0"/>
              <a:t>陰樹</a:t>
            </a:r>
            <a:r>
              <a:rPr lang="ja-JP" altLang="en-US" sz="2800" dirty="0"/>
              <a:t>で</a:t>
            </a:r>
            <a:r>
              <a:rPr lang="ja-JP" altLang="ja-JP" sz="2800" dirty="0"/>
              <a:t>耐寒性</a:t>
            </a:r>
            <a:r>
              <a:rPr lang="ja-JP" altLang="en-US" sz="2800" dirty="0"/>
              <a:t>がある</a:t>
            </a:r>
            <a:endParaRPr lang="en-US" altLang="ja-JP" sz="2000" dirty="0"/>
          </a:p>
          <a:p>
            <a:endParaRPr lang="en-US" altLang="ja-JP" sz="2800" dirty="0" smtClean="0"/>
          </a:p>
          <a:p>
            <a:r>
              <a:rPr lang="en-US" altLang="ja-JP" sz="2800" dirty="0" smtClean="0"/>
              <a:t>•</a:t>
            </a:r>
            <a:r>
              <a:rPr lang="ja-JP" altLang="en-US" sz="2800" dirty="0" smtClean="0"/>
              <a:t>材が白い ⇒ シロカシ</a:t>
            </a:r>
            <a:endParaRPr lang="en-US" altLang="ja-JP" sz="2800" dirty="0" smtClean="0"/>
          </a:p>
          <a:p>
            <a:r>
              <a:rPr lang="en-US" altLang="ja-JP" sz="2800" dirty="0" smtClean="0"/>
              <a:t>•</a:t>
            </a:r>
            <a:r>
              <a:rPr lang="ja-JP" altLang="en-US" sz="2800" dirty="0" smtClean="0"/>
              <a:t>幹が黒い ⇒ クロカシ</a:t>
            </a:r>
            <a:r>
              <a:rPr lang="en-US" altLang="ja-JP" sz="2400" dirty="0" smtClean="0"/>
              <a:t>(</a:t>
            </a:r>
            <a:r>
              <a:rPr lang="ja-JP" altLang="en-US" sz="2400" dirty="0" smtClean="0"/>
              <a:t>別名</a:t>
            </a:r>
            <a:r>
              <a:rPr lang="en-US" altLang="ja-JP" sz="2400" dirty="0" smtClean="0"/>
              <a:t>)</a:t>
            </a:r>
            <a:endParaRPr lang="ja-JP" altLang="ja-JP" sz="2400" dirty="0"/>
          </a:p>
        </p:txBody>
      </p:sp>
      <p:pic>
        <p:nvPicPr>
          <p:cNvPr id="7" name="図 6" descr="de03e312b2b604b89c436431c36fb42b.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710687" y="3723360"/>
            <a:ext cx="2919207" cy="2189405"/>
          </a:xfrm>
          <a:prstGeom prst="rect">
            <a:avLst/>
          </a:prstGeom>
        </p:spPr>
      </p:pic>
      <p:sp>
        <p:nvSpPr>
          <p:cNvPr id="10" name="テキスト ボックス 9"/>
          <p:cNvSpPr txBox="1"/>
          <p:nvPr/>
        </p:nvSpPr>
        <p:spPr>
          <a:xfrm>
            <a:off x="6423831" y="5912765"/>
            <a:ext cx="1400715" cy="338554"/>
          </a:xfrm>
          <a:prstGeom prst="rect">
            <a:avLst/>
          </a:prstGeom>
          <a:noFill/>
        </p:spPr>
        <p:txBody>
          <a:bodyPr wrap="square" rtlCol="0">
            <a:spAutoFit/>
          </a:bodyPr>
          <a:lstStyle/>
          <a:p>
            <a:r>
              <a:rPr kumimoji="1" lang="ja-JP" altLang="en-US" sz="1600" dirty="0" smtClean="0"/>
              <a:t>シラカシの花</a:t>
            </a:r>
            <a:endParaRPr kumimoji="1" lang="ja-JP" altLang="en-US" sz="1600" dirty="0"/>
          </a:p>
        </p:txBody>
      </p:sp>
      <p:pic>
        <p:nvPicPr>
          <p:cNvPr id="11" name="図 10" descr="img_8547.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712504" y="258619"/>
            <a:ext cx="3011366" cy="3022069"/>
          </a:xfrm>
          <a:prstGeom prst="rect">
            <a:avLst/>
          </a:prstGeom>
        </p:spPr>
      </p:pic>
      <p:sp>
        <p:nvSpPr>
          <p:cNvPr id="12" name="テキスト ボックス 11"/>
          <p:cNvSpPr txBox="1"/>
          <p:nvPr/>
        </p:nvSpPr>
        <p:spPr>
          <a:xfrm>
            <a:off x="6578929" y="3321451"/>
            <a:ext cx="1362347" cy="369332"/>
          </a:xfrm>
          <a:prstGeom prst="rect">
            <a:avLst/>
          </a:prstGeom>
        </p:spPr>
        <p:txBody>
          <a:bodyPr wrap="square" rtlCol="0">
            <a:spAutoFit/>
          </a:bodyPr>
          <a:lstStyle/>
          <a:p>
            <a:r>
              <a:rPr lang="ja-JP" altLang="en-US" dirty="0"/>
              <a:t>シラカシ林</a:t>
            </a:r>
          </a:p>
        </p:txBody>
      </p:sp>
      <p:sp>
        <p:nvSpPr>
          <p:cNvPr id="3" name="テキスト ボックス 2"/>
          <p:cNvSpPr txBox="1"/>
          <p:nvPr/>
        </p:nvSpPr>
        <p:spPr>
          <a:xfrm>
            <a:off x="1140431" y="5743254"/>
            <a:ext cx="4027470" cy="584775"/>
          </a:xfrm>
          <a:prstGeom prst="rect">
            <a:avLst/>
          </a:prstGeom>
          <a:solidFill>
            <a:schemeClr val="accent6">
              <a:lumMod val="20000"/>
              <a:lumOff val="80000"/>
            </a:schemeClr>
          </a:solidFill>
          <a:ln w="57150">
            <a:solidFill>
              <a:srgbClr val="FFFF00"/>
            </a:solidFill>
          </a:ln>
        </p:spPr>
        <p:txBody>
          <a:bodyPr wrap="square" rtlCol="0">
            <a:spAutoFit/>
          </a:bodyPr>
          <a:lstStyle/>
          <a:p>
            <a:pPr algn="ctr"/>
            <a:r>
              <a:rPr kumimoji="1" lang="en-US" altLang="ja-JP" sz="3200" dirty="0" smtClean="0">
                <a:solidFill>
                  <a:srgbClr val="008000"/>
                </a:solidFill>
              </a:rPr>
              <a:t>1</a:t>
            </a:r>
            <a:r>
              <a:rPr kumimoji="1" lang="ja-JP" altLang="en-US" sz="3200" dirty="0" smtClean="0">
                <a:solidFill>
                  <a:srgbClr val="008000"/>
                </a:solidFill>
              </a:rPr>
              <a:t>年中“緑色”！</a:t>
            </a:r>
            <a:endParaRPr kumimoji="1" lang="ja-JP" altLang="en-US" sz="3200" dirty="0">
              <a:solidFill>
                <a:srgbClr val="008000"/>
              </a:solidFill>
            </a:endParaRPr>
          </a:p>
        </p:txBody>
      </p:sp>
    </p:spTree>
    <p:extLst>
      <p:ext uri="{BB962C8B-B14F-4D97-AF65-F5344CB8AC3E}">
        <p14:creationId xmlns:p14="http://schemas.microsoft.com/office/powerpoint/2010/main" val="1782466139"/>
      </p:ext>
    </p:extLst>
  </p:cSld>
  <p:clrMapOvr>
    <a:masterClrMapping/>
  </p:clrMapOvr>
  <mc:AlternateContent xmlns:mc="http://schemas.openxmlformats.org/markup-compatibility/2006" xmlns:p14="http://schemas.microsoft.com/office/powerpoint/2010/main">
    <mc:Choice Requires="p14">
      <p:transition spd="slow" p14:dur="2000" advTm="27338"/>
    </mc:Choice>
    <mc:Fallback xmlns="">
      <p:transition spd="slow" advTm="273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90"/>
                                          </p:val>
                                        </p:tav>
                                        <p:tav tm="100000">
                                          <p:val>
                                            <p:fltVal val="0"/>
                                          </p:val>
                                        </p:tav>
                                      </p:tavLst>
                                    </p:anim>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835" y="242131"/>
            <a:ext cx="5135927" cy="803144"/>
          </a:xfrm>
        </p:spPr>
        <p:txBody>
          <a:bodyPr/>
          <a:lstStyle/>
          <a:p>
            <a:r>
              <a:rPr lang="ja-JP" altLang="en-US" sz="3000" dirty="0"/>
              <a:t>事前調査 </a:t>
            </a:r>
            <a:r>
              <a:rPr lang="en-US" altLang="ja-JP" sz="3000" dirty="0"/>
              <a:t>– </a:t>
            </a:r>
            <a:r>
              <a:rPr lang="ja-JP" altLang="en-US" sz="3000" dirty="0"/>
              <a:t>ヒアリング</a:t>
            </a:r>
            <a:r>
              <a:rPr lang="ja-JP" altLang="en-US" sz="3000" dirty="0" smtClean="0"/>
              <a:t>調査１</a:t>
            </a:r>
            <a:r>
              <a:rPr lang="en-US" altLang="ja-JP" sz="3000" dirty="0" smtClean="0"/>
              <a:t>-Ⅰ</a:t>
            </a:r>
            <a:endParaRPr kumimoji="1" lang="ja-JP" altLang="en-US" sz="3000" dirty="0"/>
          </a:p>
        </p:txBody>
      </p:sp>
      <p:sp>
        <p:nvSpPr>
          <p:cNvPr id="4" name="フッター プレースホルダー 3"/>
          <p:cNvSpPr>
            <a:spLocks noGrp="1"/>
          </p:cNvSpPr>
          <p:nvPr>
            <p:ph type="ftr" sz="quarter" idx="11"/>
          </p:nvPr>
        </p:nvSpPr>
        <p:spPr/>
        <p:txBody>
          <a:bodyPr/>
          <a:lstStyle/>
          <a:p>
            <a:r>
              <a:rPr lang="ja-JP" altLang="en-US" smtClean="0"/>
              <a:t>生活安全環境班 中間発表</a:t>
            </a:r>
            <a:endParaRPr lang="en-US"/>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11</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7" name="サブタイトル 2"/>
          <p:cNvSpPr txBox="1">
            <a:spLocks/>
          </p:cNvSpPr>
          <p:nvPr/>
        </p:nvSpPr>
        <p:spPr>
          <a:xfrm>
            <a:off x="457200" y="1281022"/>
            <a:ext cx="8515495" cy="5066766"/>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endParaRPr lang="en-US" altLang="ja-JP" dirty="0" smtClean="0">
              <a:solidFill>
                <a:schemeClr val="tx1"/>
              </a:solidFill>
              <a:latin typeface="+mn-ea"/>
            </a:endParaRPr>
          </a:p>
          <a:p>
            <a:endParaRPr lang="ja-JP" altLang="en-US" dirty="0">
              <a:solidFill>
                <a:schemeClr val="tx1"/>
              </a:solidFill>
              <a:latin typeface="+mn-ea"/>
            </a:endParaRPr>
          </a:p>
        </p:txBody>
      </p:sp>
      <p:pic>
        <p:nvPicPr>
          <p:cNvPr id="9" name="図 8" descr="IMG_6150.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12958" y="3447229"/>
            <a:ext cx="4885834" cy="3257222"/>
          </a:xfrm>
          <a:prstGeom prst="rect">
            <a:avLst/>
          </a:prstGeom>
        </p:spPr>
      </p:pic>
      <p:sp>
        <p:nvSpPr>
          <p:cNvPr id="3" name="テキスト ボックス 2"/>
          <p:cNvSpPr txBox="1"/>
          <p:nvPr/>
        </p:nvSpPr>
        <p:spPr>
          <a:xfrm>
            <a:off x="163107" y="4414735"/>
            <a:ext cx="3683244" cy="1569660"/>
          </a:xfrm>
          <a:prstGeom prst="rect">
            <a:avLst/>
          </a:prstGeom>
          <a:noFill/>
        </p:spPr>
        <p:txBody>
          <a:bodyPr wrap="square" rtlCol="0">
            <a:spAutoFit/>
          </a:bodyPr>
          <a:lstStyle/>
          <a:p>
            <a:r>
              <a:rPr kumimoji="1" lang="ja-JP" altLang="en-US" sz="2400" dirty="0" smtClean="0"/>
              <a:t>＜ヒアリング内容＞</a:t>
            </a:r>
            <a:endParaRPr kumimoji="1" lang="en-US" altLang="ja-JP" sz="2400" dirty="0" smtClean="0"/>
          </a:p>
          <a:p>
            <a:r>
              <a:rPr kumimoji="1" lang="ja-JP" altLang="en-US" sz="2400" dirty="0" smtClean="0"/>
              <a:t>･筑波大学の植生について</a:t>
            </a:r>
            <a:endParaRPr kumimoji="1" lang="en-US" altLang="ja-JP" sz="2400" dirty="0" smtClean="0"/>
          </a:p>
          <a:p>
            <a:r>
              <a:rPr kumimoji="1" lang="ja-JP" altLang="en-US" sz="2400" dirty="0"/>
              <a:t>･管理の現状について</a:t>
            </a:r>
          </a:p>
          <a:p>
            <a:r>
              <a:rPr kumimoji="1" lang="ja-JP" altLang="en-US" sz="2400" dirty="0" smtClean="0"/>
              <a:t>･過去の整備計画について</a:t>
            </a:r>
            <a:endParaRPr kumimoji="1" lang="en-US" altLang="ja-JP" sz="2400" dirty="0" smtClean="0"/>
          </a:p>
        </p:txBody>
      </p:sp>
      <p:sp>
        <p:nvSpPr>
          <p:cNvPr id="11" name="サブタイトル 2"/>
          <p:cNvSpPr txBox="1">
            <a:spLocks/>
          </p:cNvSpPr>
          <p:nvPr/>
        </p:nvSpPr>
        <p:spPr>
          <a:xfrm>
            <a:off x="606515" y="1586421"/>
            <a:ext cx="4374559" cy="41081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r>
              <a:rPr lang="ja-JP" altLang="en-US" sz="2400" dirty="0">
                <a:solidFill>
                  <a:schemeClr val="tx1"/>
                </a:solidFill>
                <a:latin typeface="+mn-ea"/>
              </a:rPr>
              <a:t>筑波大学施設部 施設環境課</a:t>
            </a:r>
            <a:endParaRPr lang="en-US" altLang="ja-JP" sz="2400" dirty="0">
              <a:solidFill>
                <a:schemeClr val="tx1"/>
              </a:solidFill>
              <a:latin typeface="+mn-ea"/>
            </a:endParaRPr>
          </a:p>
          <a:p>
            <a:r>
              <a:rPr lang="ja-JP" altLang="en-US" sz="2400" dirty="0">
                <a:solidFill>
                  <a:schemeClr val="tx1"/>
                </a:solidFill>
                <a:latin typeface="+mn-ea"/>
              </a:rPr>
              <a:t>中島景行さん</a:t>
            </a:r>
            <a:endParaRPr lang="en-US" altLang="ja-JP" sz="2400" dirty="0">
              <a:solidFill>
                <a:schemeClr val="tx1"/>
              </a:solidFill>
              <a:latin typeface="+mn-ea"/>
            </a:endParaRPr>
          </a:p>
          <a:p>
            <a:r>
              <a:rPr lang="en-US" altLang="ja-JP" sz="2400" dirty="0" smtClean="0">
                <a:solidFill>
                  <a:schemeClr val="tx1"/>
                </a:solidFill>
                <a:latin typeface="+mn-ea"/>
              </a:rPr>
              <a:t>	…2013</a:t>
            </a:r>
            <a:r>
              <a:rPr lang="ja-JP" altLang="en-US" sz="2400" dirty="0" smtClean="0">
                <a:solidFill>
                  <a:schemeClr val="tx1"/>
                </a:solidFill>
                <a:latin typeface="+mn-ea"/>
              </a:rPr>
              <a:t>年</a:t>
            </a:r>
            <a:r>
              <a:rPr lang="en-US" altLang="ja-JP" sz="2400" dirty="0" smtClean="0">
                <a:solidFill>
                  <a:schemeClr val="tx1"/>
                </a:solidFill>
                <a:latin typeface="+mn-ea"/>
              </a:rPr>
              <a:t>5</a:t>
            </a:r>
            <a:r>
              <a:rPr lang="ja-JP" altLang="en-US" sz="2400" dirty="0" smtClean="0">
                <a:solidFill>
                  <a:schemeClr val="tx1"/>
                </a:solidFill>
                <a:latin typeface="+mn-ea"/>
              </a:rPr>
              <a:t>月</a:t>
            </a:r>
            <a:r>
              <a:rPr lang="en-US" altLang="ja-JP" sz="2400" dirty="0" smtClean="0">
                <a:solidFill>
                  <a:schemeClr val="tx1"/>
                </a:solidFill>
                <a:latin typeface="+mn-ea"/>
              </a:rPr>
              <a:t>10</a:t>
            </a:r>
            <a:r>
              <a:rPr lang="ja-JP" altLang="en-US" sz="2400" dirty="0" smtClean="0">
                <a:solidFill>
                  <a:schemeClr val="tx1"/>
                </a:solidFill>
                <a:latin typeface="+mn-ea"/>
              </a:rPr>
              <a:t>日（金）</a:t>
            </a:r>
            <a:endParaRPr lang="en-US" altLang="ja-JP" sz="2400" dirty="0">
              <a:solidFill>
                <a:schemeClr val="tx1"/>
              </a:solidFill>
              <a:latin typeface="+mn-ea"/>
            </a:endParaRPr>
          </a:p>
        </p:txBody>
      </p:sp>
    </p:spTree>
    <p:extLst>
      <p:ext uri="{BB962C8B-B14F-4D97-AF65-F5344CB8AC3E}">
        <p14:creationId xmlns:p14="http://schemas.microsoft.com/office/powerpoint/2010/main" val="3314741296"/>
      </p:ext>
    </p:extLst>
  </p:cSld>
  <p:clrMapOvr>
    <a:masterClrMapping/>
  </p:clrMapOvr>
  <mc:AlternateContent xmlns:mc="http://schemas.openxmlformats.org/markup-compatibility/2006" xmlns:p14="http://schemas.microsoft.com/office/powerpoint/2010/main">
    <mc:Choice Requires="p14">
      <p:transition spd="slow" p14:dur="2000" advTm="14040"/>
    </mc:Choice>
    <mc:Fallback xmlns="">
      <p:transition spd="slow" advTm="1404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835" y="242131"/>
            <a:ext cx="5135927" cy="803144"/>
          </a:xfrm>
        </p:spPr>
        <p:txBody>
          <a:bodyPr/>
          <a:lstStyle/>
          <a:p>
            <a:r>
              <a:rPr lang="ja-JP" altLang="en-US" sz="3000" dirty="0"/>
              <a:t>事前調査 </a:t>
            </a:r>
            <a:r>
              <a:rPr lang="en-US" altLang="ja-JP" sz="3000" dirty="0"/>
              <a:t>– </a:t>
            </a:r>
            <a:r>
              <a:rPr lang="ja-JP" altLang="en-US" sz="3000" dirty="0"/>
              <a:t>ヒアリング</a:t>
            </a:r>
            <a:r>
              <a:rPr lang="ja-JP" altLang="en-US" sz="3000" dirty="0" smtClean="0"/>
              <a:t>調査１</a:t>
            </a:r>
            <a:r>
              <a:rPr lang="en-US" altLang="ja-JP" sz="3000" dirty="0" smtClean="0"/>
              <a:t>-Ⅱ</a:t>
            </a:r>
            <a:endParaRPr kumimoji="1" lang="ja-JP" altLang="en-US" sz="3000" dirty="0"/>
          </a:p>
        </p:txBody>
      </p:sp>
      <p:sp>
        <p:nvSpPr>
          <p:cNvPr id="4" name="フッター プレースホルダー 3"/>
          <p:cNvSpPr>
            <a:spLocks noGrp="1"/>
          </p:cNvSpPr>
          <p:nvPr>
            <p:ph type="ftr" sz="quarter" idx="11"/>
          </p:nvPr>
        </p:nvSpPr>
        <p:spPr/>
        <p:txBody>
          <a:bodyPr/>
          <a:lstStyle/>
          <a:p>
            <a:r>
              <a:rPr lang="ja-JP" altLang="en-US" smtClean="0"/>
              <a:t>生活安全環境班 中間発表</a:t>
            </a:r>
            <a:endParaRPr lang="en-US"/>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12</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graphicFrame>
        <p:nvGraphicFramePr>
          <p:cNvPr id="11" name="グラフ 10"/>
          <p:cNvGraphicFramePr/>
          <p:nvPr>
            <p:extLst/>
          </p:nvPr>
        </p:nvGraphicFramePr>
        <p:xfrm>
          <a:off x="-190500" y="1260475"/>
          <a:ext cx="8786830" cy="3654425"/>
        </p:xfrm>
        <a:graphic>
          <a:graphicData uri="http://schemas.openxmlformats.org/drawingml/2006/chart">
            <c:chart xmlns:c="http://schemas.openxmlformats.org/drawingml/2006/chart" xmlns:r="http://schemas.openxmlformats.org/officeDocument/2006/relationships" r:id="rId4"/>
          </a:graphicData>
        </a:graphic>
      </p:graphicFrame>
      <p:sp>
        <p:nvSpPr>
          <p:cNvPr id="9" name="正方形/長方形 8"/>
          <p:cNvSpPr/>
          <p:nvPr/>
        </p:nvSpPr>
        <p:spPr>
          <a:xfrm>
            <a:off x="1961971" y="5038497"/>
            <a:ext cx="6633557" cy="730536"/>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⇒間伐など樹木の管理</a:t>
            </a:r>
            <a:r>
              <a:rPr kumimoji="1" lang="ja-JP" altLang="en-US" sz="2800" dirty="0">
                <a:solidFill>
                  <a:schemeClr val="tx1"/>
                </a:solidFill>
              </a:rPr>
              <a:t>まで手が</a:t>
            </a:r>
            <a:r>
              <a:rPr kumimoji="1" lang="ja-JP" altLang="en-US" sz="2800" dirty="0" smtClean="0">
                <a:solidFill>
                  <a:schemeClr val="tx1"/>
                </a:solidFill>
              </a:rPr>
              <a:t>回らない</a:t>
            </a:r>
            <a:endParaRPr kumimoji="1" lang="ja-JP" altLang="en-US" sz="2800" dirty="0">
              <a:solidFill>
                <a:schemeClr val="tx1"/>
              </a:solidFill>
            </a:endParaRPr>
          </a:p>
        </p:txBody>
      </p:sp>
      <p:sp>
        <p:nvSpPr>
          <p:cNvPr id="16" name="テキスト ボックス 15"/>
          <p:cNvSpPr txBox="1"/>
          <p:nvPr/>
        </p:nvSpPr>
        <p:spPr>
          <a:xfrm>
            <a:off x="5408762" y="4112876"/>
            <a:ext cx="2373224" cy="461665"/>
          </a:xfrm>
          <a:prstGeom prst="rect">
            <a:avLst/>
          </a:prstGeom>
          <a:solidFill>
            <a:schemeClr val="bg2">
              <a:lumMod val="20000"/>
              <a:lumOff val="80000"/>
            </a:schemeClr>
          </a:solidFill>
          <a:ln>
            <a:solidFill>
              <a:schemeClr val="accent3">
                <a:lumMod val="75000"/>
              </a:schemeClr>
            </a:solidFill>
          </a:ln>
        </p:spPr>
        <p:txBody>
          <a:bodyPr wrap="square" rtlCol="0">
            <a:spAutoFit/>
          </a:bodyPr>
          <a:lstStyle/>
          <a:p>
            <a:pPr algn="ctr"/>
            <a:r>
              <a:rPr kumimoji="1" lang="ja-JP" altLang="en-US" sz="2400" dirty="0" smtClean="0"/>
              <a:t>年間</a:t>
            </a:r>
            <a:r>
              <a:rPr kumimoji="1" lang="en-US" altLang="ja-JP" sz="2400" dirty="0" smtClean="0"/>
              <a:t>1</a:t>
            </a:r>
            <a:r>
              <a:rPr kumimoji="1" lang="ja-JP" altLang="en-US" sz="2400" dirty="0" smtClean="0"/>
              <a:t>億円！</a:t>
            </a:r>
            <a:endParaRPr kumimoji="1" lang="ja-JP" altLang="en-US" sz="2400" dirty="0"/>
          </a:p>
        </p:txBody>
      </p:sp>
    </p:spTree>
    <p:custDataLst>
      <p:tags r:id="rId1"/>
    </p:custDataLst>
    <p:extLst>
      <p:ext uri="{BB962C8B-B14F-4D97-AF65-F5344CB8AC3E}">
        <p14:creationId xmlns:p14="http://schemas.microsoft.com/office/powerpoint/2010/main" val="3187075591"/>
      </p:ext>
    </p:extLst>
  </p:cSld>
  <p:clrMapOvr>
    <a:masterClrMapping/>
  </p:clrMapOvr>
  <mc:AlternateContent xmlns:mc="http://schemas.openxmlformats.org/markup-compatibility/2006" xmlns:p14="http://schemas.microsoft.com/office/powerpoint/2010/main">
    <mc:Choice Requires="p14">
      <p:transition spd="slow" p14:dur="2000" advTm="22130"/>
    </mc:Choice>
    <mc:Fallback xmlns="">
      <p:transition spd="slow" advTm="221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835" y="242131"/>
            <a:ext cx="5135927" cy="803144"/>
          </a:xfrm>
        </p:spPr>
        <p:txBody>
          <a:bodyPr/>
          <a:lstStyle/>
          <a:p>
            <a:r>
              <a:rPr kumimoji="1" lang="ja-JP" altLang="en-US" sz="3000" dirty="0" smtClean="0"/>
              <a:t>事前調査 </a:t>
            </a:r>
            <a:r>
              <a:rPr kumimoji="1" lang="en-US" altLang="ja-JP" sz="3000" dirty="0" smtClean="0"/>
              <a:t>– </a:t>
            </a:r>
            <a:r>
              <a:rPr kumimoji="1" lang="ja-JP" altLang="en-US" sz="3000" dirty="0" smtClean="0"/>
              <a:t>ヒアリング調査１</a:t>
            </a:r>
            <a:r>
              <a:rPr lang="en-US" altLang="ja-JP" sz="3000" dirty="0" smtClean="0"/>
              <a:t>-Ⅲ</a:t>
            </a:r>
            <a:endParaRPr kumimoji="1" lang="ja-JP" altLang="en-US" sz="3000" dirty="0"/>
          </a:p>
        </p:txBody>
      </p:sp>
      <p:sp>
        <p:nvSpPr>
          <p:cNvPr id="4" name="フッター プレースホルダー 3"/>
          <p:cNvSpPr>
            <a:spLocks noGrp="1"/>
          </p:cNvSpPr>
          <p:nvPr>
            <p:ph type="ftr" sz="quarter" idx="11"/>
          </p:nvPr>
        </p:nvSpPr>
        <p:spPr/>
        <p:txBody>
          <a:bodyPr/>
          <a:lstStyle/>
          <a:p>
            <a:r>
              <a:rPr lang="ja-JP" altLang="en-US" smtClean="0"/>
              <a:t>生活安全環境班 中間発表</a:t>
            </a:r>
            <a:endParaRPr lang="en-US"/>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13</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8" name="サブタイトル 2"/>
          <p:cNvSpPr txBox="1">
            <a:spLocks/>
          </p:cNvSpPr>
          <p:nvPr/>
        </p:nvSpPr>
        <p:spPr>
          <a:xfrm>
            <a:off x="588030" y="1241073"/>
            <a:ext cx="6757359" cy="409822"/>
          </a:xfrm>
          <a:prstGeom prst="rect">
            <a:avLst/>
          </a:prstGeom>
        </p:spPr>
        <p:txBody>
          <a:bodyPr vert="horz" lIns="91440" tIns="45720" rIns="91440" bIns="45720" rtlCol="0">
            <a:noAutofit/>
          </a:bodyPr>
          <a:lstStyle>
            <a:defPPr>
              <a:defRPr lang="en-US"/>
            </a:defPPr>
            <a:lvl1pPr indent="0">
              <a:spcBef>
                <a:spcPct val="20000"/>
              </a:spcBef>
              <a:spcAft>
                <a:spcPts val="600"/>
              </a:spcAft>
              <a:buFont typeface="Arial" pitchFamily="34" charset="0"/>
              <a:buNone/>
              <a:defRPr kumimoji="1" sz="2000" b="0" cap="all" spc="120" baseline="0">
                <a:latin typeface="+mn-ea"/>
              </a:defRPr>
            </a:lvl1pPr>
            <a:lvl2pPr indent="0" algn="ctr">
              <a:spcBef>
                <a:spcPct val="20000"/>
              </a:spcBef>
              <a:buClr>
                <a:schemeClr val="tx2"/>
              </a:buClr>
              <a:buFont typeface="Arial" pitchFamily="34" charset="0"/>
              <a:buNone/>
              <a:defRPr kumimoji="1" sz="2000">
                <a:solidFill>
                  <a:schemeClr val="tx1">
                    <a:tint val="75000"/>
                  </a:schemeClr>
                </a:solidFill>
              </a:defRPr>
            </a:lvl2pPr>
            <a:lvl3pPr indent="0" algn="ctr">
              <a:spcBef>
                <a:spcPct val="20000"/>
              </a:spcBef>
              <a:buClr>
                <a:schemeClr val="tx2"/>
              </a:buClr>
              <a:buFont typeface="Arial" pitchFamily="34" charset="0"/>
              <a:buNone/>
              <a:defRPr kumimoji="1">
                <a:solidFill>
                  <a:schemeClr val="tx1">
                    <a:tint val="75000"/>
                  </a:schemeClr>
                </a:solidFill>
              </a:defRPr>
            </a:lvl3pPr>
            <a:lvl4pPr indent="0" algn="ctr">
              <a:spcBef>
                <a:spcPct val="20000"/>
              </a:spcBef>
              <a:buClr>
                <a:schemeClr val="tx2"/>
              </a:buClr>
              <a:buFont typeface="Arial" pitchFamily="34" charset="0"/>
              <a:buNone/>
              <a:defRPr kumimoji="1">
                <a:solidFill>
                  <a:schemeClr val="tx1">
                    <a:tint val="75000"/>
                  </a:schemeClr>
                </a:solidFill>
              </a:defRPr>
            </a:lvl4pPr>
            <a:lvl5pPr indent="0" algn="ctr">
              <a:spcBef>
                <a:spcPct val="20000"/>
              </a:spcBef>
              <a:buClr>
                <a:schemeClr val="tx2"/>
              </a:buClr>
              <a:buFont typeface="Arial" pitchFamily="34" charset="0"/>
              <a:buNone/>
              <a:defRPr kumimoji="1" baseline="0">
                <a:solidFill>
                  <a:schemeClr val="tx1">
                    <a:tint val="75000"/>
                  </a:schemeClr>
                </a:solidFill>
              </a:defRPr>
            </a:lvl5pPr>
            <a:lvl6pPr indent="0" algn="ctr">
              <a:spcBef>
                <a:spcPct val="20000"/>
              </a:spcBef>
              <a:buClr>
                <a:schemeClr val="tx2"/>
              </a:buClr>
              <a:buFont typeface="Arial" pitchFamily="34" charset="0"/>
              <a:buNone/>
              <a:defRPr kumimoji="1" sz="1600">
                <a:solidFill>
                  <a:schemeClr val="tx1">
                    <a:tint val="75000"/>
                  </a:schemeClr>
                </a:solidFill>
              </a:defRPr>
            </a:lvl6pPr>
            <a:lvl7pPr indent="0" algn="ctr">
              <a:spcBef>
                <a:spcPct val="20000"/>
              </a:spcBef>
              <a:buClr>
                <a:schemeClr val="tx2"/>
              </a:buClr>
              <a:buFont typeface="Arial" pitchFamily="34" charset="0"/>
              <a:buNone/>
              <a:defRPr kumimoji="1" sz="1600">
                <a:solidFill>
                  <a:schemeClr val="tx1">
                    <a:tint val="75000"/>
                  </a:schemeClr>
                </a:solidFill>
              </a:defRPr>
            </a:lvl7pPr>
            <a:lvl8pPr indent="0" algn="ctr">
              <a:spcBef>
                <a:spcPct val="20000"/>
              </a:spcBef>
              <a:buClr>
                <a:schemeClr val="tx2"/>
              </a:buClr>
              <a:buFont typeface="Arial" pitchFamily="34" charset="0"/>
              <a:buNone/>
              <a:defRPr kumimoji="1" sz="1600">
                <a:solidFill>
                  <a:schemeClr val="tx1">
                    <a:tint val="75000"/>
                  </a:schemeClr>
                </a:solidFill>
              </a:defRPr>
            </a:lvl8pPr>
            <a:lvl9pPr indent="0" algn="ctr">
              <a:spcBef>
                <a:spcPct val="20000"/>
              </a:spcBef>
              <a:buClr>
                <a:schemeClr val="tx2"/>
              </a:buClr>
              <a:buFont typeface="Arial" pitchFamily="34" charset="0"/>
              <a:buNone/>
              <a:defRPr kumimoji="1" sz="1600">
                <a:solidFill>
                  <a:schemeClr val="tx1">
                    <a:tint val="75000"/>
                  </a:schemeClr>
                </a:solidFill>
              </a:defRPr>
            </a:lvl9pPr>
          </a:lstStyle>
          <a:p>
            <a:r>
              <a:rPr lang="ja-JP" altLang="en-US" sz="2400" dirty="0" smtClean="0"/>
              <a:t>筑波大学の当初計画について</a:t>
            </a:r>
            <a:endParaRPr lang="en-US" altLang="ja-JP" sz="2400" dirty="0" smtClean="0"/>
          </a:p>
          <a:p>
            <a:r>
              <a:rPr lang="en-US" altLang="ja-JP" sz="2400" dirty="0"/>
              <a:t>	</a:t>
            </a:r>
          </a:p>
          <a:p>
            <a:endParaRPr lang="ja-JP" altLang="en-US" sz="2400" dirty="0"/>
          </a:p>
        </p:txBody>
      </p:sp>
      <p:sp>
        <p:nvSpPr>
          <p:cNvPr id="10" name="テキスト ボックス 9"/>
          <p:cNvSpPr txBox="1"/>
          <p:nvPr/>
        </p:nvSpPr>
        <p:spPr>
          <a:xfrm>
            <a:off x="620735" y="2263868"/>
            <a:ext cx="4522765" cy="2185214"/>
          </a:xfrm>
          <a:prstGeom prst="rect">
            <a:avLst/>
          </a:prstGeom>
          <a:noFill/>
          <a:ln>
            <a:solidFill>
              <a:schemeClr val="accent1"/>
            </a:solidFill>
            <a:prstDash val="lgDash"/>
          </a:ln>
        </p:spPr>
        <p:txBody>
          <a:bodyPr wrap="square" rtlCol="0">
            <a:spAutoFit/>
          </a:bodyPr>
          <a:lstStyle/>
          <a:p>
            <a:r>
              <a:rPr kumimoji="1" lang="ja-JP" altLang="en-US" sz="2400" dirty="0" smtClean="0"/>
              <a:t>「筑波大学の施設･環境計画</a:t>
            </a:r>
            <a:endParaRPr kumimoji="1" lang="en-US" altLang="ja-JP" sz="2400" dirty="0" smtClean="0"/>
          </a:p>
          <a:p>
            <a:r>
              <a:rPr kumimoji="1" lang="en-US" altLang="ja-JP" sz="2000" dirty="0" smtClean="0"/>
              <a:t>	~</a:t>
            </a:r>
            <a:r>
              <a:rPr kumimoji="1" lang="ja-JP" altLang="en-US" sz="2000" dirty="0" smtClean="0"/>
              <a:t>計画建設の</a:t>
            </a:r>
            <a:r>
              <a:rPr kumimoji="1" lang="en-US" altLang="ja-JP" sz="2000" dirty="0" smtClean="0"/>
              <a:t>12</a:t>
            </a:r>
            <a:r>
              <a:rPr kumimoji="1" lang="ja-JP" altLang="en-US" sz="2000" dirty="0" smtClean="0"/>
              <a:t>年の記録</a:t>
            </a:r>
            <a:r>
              <a:rPr kumimoji="1" lang="en-US" altLang="ja-JP" sz="2000" dirty="0" smtClean="0"/>
              <a:t>~</a:t>
            </a:r>
            <a:r>
              <a:rPr kumimoji="1" lang="ja-JP" altLang="en-US" sz="2400" dirty="0" smtClean="0"/>
              <a:t>」</a:t>
            </a:r>
            <a:endParaRPr kumimoji="1" lang="en-US" altLang="ja-JP" sz="2400" dirty="0" smtClean="0"/>
          </a:p>
          <a:p>
            <a:endParaRPr kumimoji="1" lang="en-US" altLang="ja-JP" sz="2400" dirty="0" smtClean="0"/>
          </a:p>
          <a:p>
            <a:r>
              <a:rPr kumimoji="1" lang="ja-JP" altLang="en-US" sz="2000" dirty="0" smtClean="0"/>
              <a:t>昭和</a:t>
            </a:r>
            <a:r>
              <a:rPr kumimoji="1" lang="en-US" altLang="ja-JP" sz="2000" dirty="0" smtClean="0"/>
              <a:t>60</a:t>
            </a:r>
            <a:r>
              <a:rPr kumimoji="1" lang="ja-JP" altLang="en-US" sz="2000" dirty="0" smtClean="0"/>
              <a:t>年</a:t>
            </a:r>
            <a:r>
              <a:rPr kumimoji="1" lang="en-US" altLang="ja-JP" sz="2000" dirty="0" smtClean="0"/>
              <a:t>3</a:t>
            </a:r>
            <a:r>
              <a:rPr kumimoji="1" lang="ja-JP" altLang="en-US" sz="2000" dirty="0" smtClean="0"/>
              <a:t>月</a:t>
            </a:r>
            <a:endParaRPr kumimoji="1" lang="en-US" altLang="ja-JP" sz="2000" dirty="0"/>
          </a:p>
          <a:p>
            <a:r>
              <a:rPr kumimoji="1" lang="ja-JP" altLang="en-US" sz="2000" dirty="0" smtClean="0"/>
              <a:t>筑波大学施設部 施設環境計画室</a:t>
            </a:r>
            <a:endParaRPr kumimoji="1" lang="en-US" altLang="ja-JP" sz="2000" dirty="0" smtClean="0"/>
          </a:p>
          <a:p>
            <a:endParaRPr kumimoji="1" lang="ja-JP" altLang="en-US" sz="2400" dirty="0"/>
          </a:p>
        </p:txBody>
      </p:sp>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38750" y="1401772"/>
            <a:ext cx="3347085" cy="4732987"/>
          </a:xfrm>
          <a:prstGeom prst="rect">
            <a:avLst/>
          </a:prstGeom>
        </p:spPr>
      </p:pic>
    </p:spTree>
    <p:extLst>
      <p:ext uri="{BB962C8B-B14F-4D97-AF65-F5344CB8AC3E}">
        <p14:creationId xmlns:p14="http://schemas.microsoft.com/office/powerpoint/2010/main" val="3128709212"/>
      </p:ext>
    </p:extLst>
  </p:cSld>
  <p:clrMapOvr>
    <a:masterClrMapping/>
  </p:clrMapOvr>
  <mc:AlternateContent xmlns:mc="http://schemas.openxmlformats.org/markup-compatibility/2006" xmlns:p14="http://schemas.microsoft.com/office/powerpoint/2010/main">
    <mc:Choice Requires="p14">
      <p:transition spd="slow" p14:dur="2000" advTm="19199"/>
    </mc:Choice>
    <mc:Fallback xmlns="">
      <p:transition spd="slow" advTm="1919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4" name="フッター プレースホルダー 3"/>
          <p:cNvSpPr>
            <a:spLocks noGrp="1"/>
          </p:cNvSpPr>
          <p:nvPr>
            <p:ph type="ftr" sz="quarter" idx="11"/>
          </p:nvPr>
        </p:nvSpPr>
        <p:spPr/>
        <p:txBody>
          <a:bodyPr/>
          <a:lstStyle/>
          <a:p>
            <a:r>
              <a:rPr lang="ja-JP" altLang="en-US" smtClean="0"/>
              <a:t>生活安全環境班 中間発表</a:t>
            </a:r>
            <a:endParaRPr lang="en-US"/>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14</a:t>
            </a:fld>
            <a:endParaRPr kumimoji="0" lang="en-US" dirty="0">
              <a:solidFill>
                <a:schemeClr val="tx2">
                  <a:shade val="90000"/>
                </a:schemeClr>
              </a:solidFill>
            </a:endParaRPr>
          </a:p>
        </p:txBody>
      </p:sp>
      <p:pic>
        <p:nvPicPr>
          <p:cNvPr id="3" name="図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803699" y="981519"/>
            <a:ext cx="4074286" cy="5750001"/>
          </a:xfrm>
          <a:prstGeom prst="rect">
            <a:avLst/>
          </a:prstGeom>
          <a:ln w="88900" cap="sq" cmpd="thickThin">
            <a:solidFill>
              <a:srgbClr val="000000"/>
            </a:solidFill>
            <a:prstDash val="solid"/>
            <a:miter lim="800000"/>
          </a:ln>
          <a:effectLst>
            <a:innerShdw blurRad="76200">
              <a:srgbClr val="000000"/>
            </a:innerShdw>
          </a:effectLst>
        </p:spPr>
      </p:pic>
      <p:grpSp>
        <p:nvGrpSpPr>
          <p:cNvPr id="20" name="グループ化 19"/>
          <p:cNvGrpSpPr/>
          <p:nvPr/>
        </p:nvGrpSpPr>
        <p:grpSpPr>
          <a:xfrm>
            <a:off x="5502229" y="1888324"/>
            <a:ext cx="3486218" cy="3899400"/>
            <a:chOff x="5502229" y="1888324"/>
            <a:chExt cx="3486218" cy="3899400"/>
          </a:xfrm>
        </p:grpSpPr>
        <p:sp>
          <p:nvSpPr>
            <p:cNvPr id="10" name="テキスト ボックス 9"/>
            <p:cNvSpPr txBox="1"/>
            <p:nvPr/>
          </p:nvSpPr>
          <p:spPr>
            <a:xfrm>
              <a:off x="5648956" y="5418392"/>
              <a:ext cx="1423620" cy="369332"/>
            </a:xfrm>
            <a:prstGeom prst="rect">
              <a:avLst/>
            </a:prstGeom>
            <a:noFill/>
          </p:spPr>
          <p:txBody>
            <a:bodyPr wrap="square" rtlCol="0">
              <a:spAutoFit/>
            </a:bodyPr>
            <a:lstStyle/>
            <a:p>
              <a:r>
                <a:rPr kumimoji="1" lang="ja-JP" altLang="en-US" dirty="0" smtClean="0"/>
                <a:t>大学病院→</a:t>
              </a:r>
              <a:endParaRPr kumimoji="1" lang="ja-JP" altLang="en-US" dirty="0"/>
            </a:p>
          </p:txBody>
        </p:sp>
        <p:sp>
          <p:nvSpPr>
            <p:cNvPr id="26" name="テキスト ボックス 25"/>
            <p:cNvSpPr txBox="1"/>
            <p:nvPr/>
          </p:nvSpPr>
          <p:spPr>
            <a:xfrm>
              <a:off x="5502229" y="1888324"/>
              <a:ext cx="1423620" cy="369332"/>
            </a:xfrm>
            <a:prstGeom prst="rect">
              <a:avLst/>
            </a:prstGeom>
            <a:noFill/>
          </p:spPr>
          <p:txBody>
            <a:bodyPr wrap="square" rtlCol="0">
              <a:spAutoFit/>
            </a:bodyPr>
            <a:lstStyle/>
            <a:p>
              <a:r>
                <a:rPr kumimoji="1" lang="ja-JP" altLang="en-US" dirty="0" smtClean="0"/>
                <a:t>一ノ矢→</a:t>
              </a:r>
              <a:endParaRPr kumimoji="1" lang="ja-JP" altLang="en-US" dirty="0"/>
            </a:p>
          </p:txBody>
        </p:sp>
        <p:sp>
          <p:nvSpPr>
            <p:cNvPr id="27" name="テキスト ボックス 26"/>
            <p:cNvSpPr txBox="1"/>
            <p:nvPr/>
          </p:nvSpPr>
          <p:spPr>
            <a:xfrm rot="20219942">
              <a:off x="6088444" y="4119974"/>
              <a:ext cx="1423620" cy="369332"/>
            </a:xfrm>
            <a:prstGeom prst="rect">
              <a:avLst/>
            </a:prstGeom>
            <a:noFill/>
          </p:spPr>
          <p:txBody>
            <a:bodyPr wrap="square" rtlCol="0">
              <a:spAutoFit/>
            </a:bodyPr>
            <a:lstStyle/>
            <a:p>
              <a:r>
                <a:rPr kumimoji="1" lang="ja-JP" altLang="en-US" dirty="0" smtClean="0"/>
                <a:t>大学</a:t>
              </a:r>
              <a:r>
                <a:rPr kumimoji="1" lang="ja-JP" altLang="en-US" dirty="0"/>
                <a:t>会館</a:t>
              </a:r>
              <a:r>
                <a:rPr kumimoji="1" lang="ja-JP" altLang="en-US" dirty="0" smtClean="0"/>
                <a:t>→</a:t>
              </a:r>
              <a:endParaRPr kumimoji="1" lang="ja-JP" altLang="en-US" dirty="0"/>
            </a:p>
          </p:txBody>
        </p:sp>
        <p:sp>
          <p:nvSpPr>
            <p:cNvPr id="29" name="テキスト ボックス 28"/>
            <p:cNvSpPr txBox="1"/>
            <p:nvPr/>
          </p:nvSpPr>
          <p:spPr>
            <a:xfrm rot="1448999">
              <a:off x="7564827" y="5050333"/>
              <a:ext cx="1423620" cy="369332"/>
            </a:xfrm>
            <a:prstGeom prst="rect">
              <a:avLst/>
            </a:prstGeom>
            <a:noFill/>
          </p:spPr>
          <p:txBody>
            <a:bodyPr wrap="square" rtlCol="0">
              <a:spAutoFit/>
            </a:bodyPr>
            <a:lstStyle/>
            <a:p>
              <a:r>
                <a:rPr kumimoji="1" lang="ja-JP" altLang="en-US" dirty="0" smtClean="0"/>
                <a:t>←平砂</a:t>
              </a:r>
              <a:endParaRPr kumimoji="1" lang="ja-JP" altLang="en-US" dirty="0"/>
            </a:p>
          </p:txBody>
        </p:sp>
      </p:grpSp>
      <p:sp>
        <p:nvSpPr>
          <p:cNvPr id="13" name="正方形/長方形 12"/>
          <p:cNvSpPr/>
          <p:nvPr/>
        </p:nvSpPr>
        <p:spPr>
          <a:xfrm>
            <a:off x="770296" y="3911906"/>
            <a:ext cx="3728552" cy="710297"/>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自然保護緑地</a:t>
            </a:r>
            <a:r>
              <a:rPr kumimoji="1" lang="en-US" altLang="ja-JP" sz="2400" dirty="0" smtClean="0"/>
              <a:t>(6.0ha)</a:t>
            </a:r>
            <a:endParaRPr kumimoji="1" lang="ja-JP" altLang="en-US" sz="2400" dirty="0"/>
          </a:p>
        </p:txBody>
      </p:sp>
      <p:sp>
        <p:nvSpPr>
          <p:cNvPr id="15" name="正方形/長方形 14"/>
          <p:cNvSpPr/>
          <p:nvPr/>
        </p:nvSpPr>
        <p:spPr>
          <a:xfrm>
            <a:off x="770296" y="4776874"/>
            <a:ext cx="3728551" cy="71029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周辺</a:t>
            </a:r>
            <a:r>
              <a:rPr kumimoji="1" lang="ja-JP" altLang="en-US" sz="2800" dirty="0" smtClean="0"/>
              <a:t>保護緑地</a:t>
            </a:r>
            <a:r>
              <a:rPr kumimoji="1" lang="en-US" altLang="ja-JP" sz="2400" dirty="0" smtClean="0"/>
              <a:t>(30.1ha)</a:t>
            </a:r>
            <a:endParaRPr kumimoji="1" lang="ja-JP" altLang="en-US" sz="2400" dirty="0"/>
          </a:p>
        </p:txBody>
      </p:sp>
      <p:sp>
        <p:nvSpPr>
          <p:cNvPr id="16" name="正方形/長方形 15"/>
          <p:cNvSpPr/>
          <p:nvPr/>
        </p:nvSpPr>
        <p:spPr>
          <a:xfrm>
            <a:off x="753763" y="5641842"/>
            <a:ext cx="3745084" cy="71029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t>利用</a:t>
            </a:r>
            <a:r>
              <a:rPr kumimoji="1" lang="ja-JP" altLang="en-US" sz="2800" dirty="0" smtClean="0"/>
              <a:t>緑地</a:t>
            </a:r>
            <a:r>
              <a:rPr kumimoji="1" lang="en-US" altLang="ja-JP" sz="2400" dirty="0" smtClean="0"/>
              <a:t>(44.5ha)</a:t>
            </a:r>
            <a:endParaRPr kumimoji="1" lang="ja-JP" altLang="en-US" sz="2400" dirty="0"/>
          </a:p>
        </p:txBody>
      </p:sp>
      <p:sp>
        <p:nvSpPr>
          <p:cNvPr id="14" name="正方形/長方形 13"/>
          <p:cNvSpPr/>
          <p:nvPr/>
        </p:nvSpPr>
        <p:spPr>
          <a:xfrm>
            <a:off x="607354" y="3773978"/>
            <a:ext cx="4025606" cy="2716090"/>
          </a:xfrm>
          <a:prstGeom prst="rect">
            <a:avLst/>
          </a:prstGeom>
          <a:noFill/>
          <a:ln>
            <a:solidFill>
              <a:srgbClr val="FE863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259119" y="1286477"/>
            <a:ext cx="2789541" cy="1381125"/>
          </a:xfrm>
          <a:prstGeom prst="rect">
            <a:avLst/>
          </a:prstGeom>
          <a:solidFill>
            <a:srgbClr val="FFFFFF"/>
          </a:solidFill>
          <a:ln>
            <a:solidFill>
              <a:srgbClr val="FE86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rPr>
              <a:t>保護緑地</a:t>
            </a:r>
            <a:endParaRPr kumimoji="1" lang="ja-JP" altLang="en-US" sz="3600" dirty="0">
              <a:solidFill>
                <a:schemeClr val="tx1"/>
              </a:solidFill>
            </a:endParaRPr>
          </a:p>
        </p:txBody>
      </p:sp>
      <p:pic>
        <p:nvPicPr>
          <p:cNvPr id="7" name="図 6"/>
          <p:cNvPicPr>
            <a:picLocks noChangeAspect="1"/>
          </p:cNvPicPr>
          <p:nvPr/>
        </p:nvPicPr>
        <p:blipFill rotWithShape="1">
          <a:blip r:embed="rId5" cstate="email">
            <a:extLst>
              <a:ext uri="{28A0092B-C50C-407E-A947-70E740481C1C}">
                <a14:useLocalDpi xmlns:a14="http://schemas.microsoft.com/office/drawing/2010/main" val="0"/>
              </a:ext>
            </a:extLst>
          </a:blip>
          <a:srcRect l="3986" b="739"/>
          <a:stretch/>
        </p:blipFill>
        <p:spPr>
          <a:xfrm>
            <a:off x="4951393" y="1040505"/>
            <a:ext cx="3877360" cy="5657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図 7"/>
          <p:cNvPicPr>
            <a:picLocks noChangeAspect="1"/>
          </p:cNvPicPr>
          <p:nvPr/>
        </p:nvPicPr>
        <p:blipFill rotWithShape="1">
          <a:blip r:embed="rId6" cstate="email">
            <a:extLst>
              <a:ext uri="{28A0092B-C50C-407E-A947-70E740481C1C}">
                <a14:useLocalDpi xmlns:a14="http://schemas.microsoft.com/office/drawing/2010/main" val="0"/>
              </a:ext>
            </a:extLst>
          </a:blip>
          <a:srcRect l="8296"/>
          <a:stretch/>
        </p:blipFill>
        <p:spPr>
          <a:xfrm>
            <a:off x="5117622" y="981519"/>
            <a:ext cx="3760433" cy="5787183"/>
          </a:xfrm>
          <a:prstGeom prst="rect">
            <a:avLst/>
          </a:prstGeom>
        </p:spPr>
      </p:pic>
      <p:pic>
        <p:nvPicPr>
          <p:cNvPr id="18" name="図 17"/>
          <p:cNvPicPr>
            <a:picLocks noChangeAspect="1"/>
          </p:cNvPicPr>
          <p:nvPr/>
        </p:nvPicPr>
        <p:blipFill rotWithShape="1">
          <a:blip r:embed="rId7" cstate="email">
            <a:extLst>
              <a:ext uri="{28A0092B-C50C-407E-A947-70E740481C1C}">
                <a14:useLocalDpi xmlns:a14="http://schemas.microsoft.com/office/drawing/2010/main" val="0"/>
              </a:ext>
            </a:extLst>
          </a:blip>
          <a:srcRect l="14604"/>
          <a:stretch/>
        </p:blipFill>
        <p:spPr>
          <a:xfrm>
            <a:off x="5376306" y="981520"/>
            <a:ext cx="3501749" cy="5787182"/>
          </a:xfrm>
          <a:prstGeom prst="rect">
            <a:avLst/>
          </a:prstGeom>
        </p:spPr>
      </p:pic>
      <p:pic>
        <p:nvPicPr>
          <p:cNvPr id="19" name="図 18"/>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789462" y="981520"/>
            <a:ext cx="4091600" cy="5774435"/>
          </a:xfrm>
          <a:prstGeom prst="rect">
            <a:avLst/>
          </a:prstGeom>
        </p:spPr>
      </p:pic>
      <p:sp>
        <p:nvSpPr>
          <p:cNvPr id="17" name="右矢印 16"/>
          <p:cNvSpPr/>
          <p:nvPr/>
        </p:nvSpPr>
        <p:spPr>
          <a:xfrm rot="20034937">
            <a:off x="5104510" y="3393723"/>
            <a:ext cx="2234225" cy="833632"/>
          </a:xfrm>
          <a:prstGeom prst="rightArrow">
            <a:avLst>
              <a:gd name="adj1" fmla="val 50000"/>
              <a:gd name="adj2" fmla="val 1217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t>現在地</a:t>
            </a:r>
            <a:endParaRPr kumimoji="1" lang="ja-JP" altLang="en-US" sz="2400" dirty="0"/>
          </a:p>
        </p:txBody>
      </p:sp>
      <p:sp>
        <p:nvSpPr>
          <p:cNvPr id="11" name="テキスト ボックス 10"/>
          <p:cNvSpPr txBox="1"/>
          <p:nvPr/>
        </p:nvSpPr>
        <p:spPr>
          <a:xfrm>
            <a:off x="450190" y="2795948"/>
            <a:ext cx="4451972" cy="830997"/>
          </a:xfrm>
          <a:prstGeom prst="rect">
            <a:avLst/>
          </a:prstGeom>
          <a:noFill/>
        </p:spPr>
        <p:txBody>
          <a:bodyPr wrap="square" rtlCol="0">
            <a:spAutoFit/>
          </a:bodyPr>
          <a:lstStyle/>
          <a:p>
            <a:r>
              <a:rPr kumimoji="1" lang="ja-JP" altLang="en-US" sz="2400" dirty="0" smtClean="0"/>
              <a:t>計画上「手をつけてはいけない」</a:t>
            </a:r>
            <a:endParaRPr kumimoji="1" lang="en-US" altLang="ja-JP" sz="2400" dirty="0" smtClean="0"/>
          </a:p>
          <a:p>
            <a:r>
              <a:rPr kumimoji="1" lang="en-US" altLang="ja-JP" sz="2400" dirty="0" smtClean="0"/>
              <a:t>	</a:t>
            </a:r>
            <a:r>
              <a:rPr kumimoji="1" lang="ja-JP" altLang="en-US" sz="2400" dirty="0" smtClean="0"/>
              <a:t>「</a:t>
            </a:r>
            <a:r>
              <a:rPr kumimoji="1" lang="ja-JP" altLang="en-US" sz="2400" dirty="0"/>
              <a:t>手を</a:t>
            </a:r>
            <a:r>
              <a:rPr kumimoji="1" lang="ja-JP" altLang="en-US" sz="2400" dirty="0" smtClean="0"/>
              <a:t>つけにくい」</a:t>
            </a:r>
            <a:endParaRPr kumimoji="1" lang="en-US" altLang="ja-JP" sz="2400" dirty="0"/>
          </a:p>
        </p:txBody>
      </p:sp>
      <p:cxnSp>
        <p:nvCxnSpPr>
          <p:cNvPr id="25" name="直線コネクタ 24"/>
          <p:cNvCxnSpPr/>
          <p:nvPr/>
        </p:nvCxnSpPr>
        <p:spPr>
          <a:xfrm>
            <a:off x="390698" y="2667602"/>
            <a:ext cx="0" cy="1624319"/>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flipH="1">
            <a:off x="390698" y="4291921"/>
            <a:ext cx="231094"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336223" y="4231178"/>
            <a:ext cx="113967" cy="116378"/>
          </a:xfrm>
          <a:prstGeom prst="ellipse">
            <a:avLst/>
          </a:prstGeom>
          <a:solidFill>
            <a:schemeClr val="bg1"/>
          </a:solidFill>
          <a:ln>
            <a:solidFill>
              <a:schemeClr val="accent5"/>
            </a:solidFill>
          </a:ln>
        </p:spPr>
        <p:txBody>
          <a:bodyPr wrap="none" lIns="91440" tIns="45720" rIns="91440" bIns="45720" rtlCol="0" anchor="ctr">
            <a:prstTxWarp prst="textArchUp">
              <a:avLst/>
            </a:prstTxWarp>
            <a:spAutoFit/>
          </a:bodyPr>
          <a:lstStyle/>
          <a:p>
            <a:pPr algn="ctr"/>
            <a:endParaRPr kumimoji="1" lang="ja-JP" altLang="en-US" sz="5400" dirty="0" smtClean="0">
              <a:ln w="18415" cmpd="sng">
                <a:solidFill>
                  <a:srgbClr val="F5C201"/>
                </a:solidFill>
                <a:prstDash val="solid"/>
              </a:ln>
              <a:solidFill>
                <a:srgbClr val="FFFFFF"/>
              </a:solidFill>
              <a:effectLst>
                <a:outerShdw blurRad="50800" dist="38100" algn="l" rotWithShape="0">
                  <a:prstClr val="black">
                    <a:alpha val="40000"/>
                  </a:prstClr>
                </a:outerShdw>
              </a:effectLst>
            </a:endParaRPr>
          </a:p>
        </p:txBody>
      </p:sp>
      <p:sp>
        <p:nvSpPr>
          <p:cNvPr id="35" name="円/楕円 34"/>
          <p:cNvSpPr/>
          <p:nvPr/>
        </p:nvSpPr>
        <p:spPr>
          <a:xfrm>
            <a:off x="544536" y="4236614"/>
            <a:ext cx="113967" cy="116378"/>
          </a:xfrm>
          <a:prstGeom prst="ellipse">
            <a:avLst/>
          </a:prstGeom>
          <a:solidFill>
            <a:schemeClr val="bg1"/>
          </a:solidFill>
          <a:ln>
            <a:solidFill>
              <a:schemeClr val="accent5"/>
            </a:solidFill>
          </a:ln>
        </p:spPr>
        <p:txBody>
          <a:bodyPr wrap="none" lIns="91440" tIns="45720" rIns="91440" bIns="45720" rtlCol="0" anchor="ctr">
            <a:prstTxWarp prst="textArchUp">
              <a:avLst/>
            </a:prstTxWarp>
            <a:spAutoFit/>
          </a:bodyPr>
          <a:lstStyle/>
          <a:p>
            <a:pPr algn="ctr"/>
            <a:endParaRPr kumimoji="1" lang="ja-JP" altLang="en-US" sz="5400" dirty="0" smtClean="0">
              <a:ln w="18415" cmpd="sng">
                <a:solidFill>
                  <a:srgbClr val="F5C201"/>
                </a:solidFill>
                <a:prstDash val="solid"/>
              </a:ln>
              <a:solidFill>
                <a:srgbClr val="FFFFFF"/>
              </a:solidFill>
              <a:effectLst>
                <a:outerShdw blurRad="50800" dist="38100" algn="l" rotWithShape="0">
                  <a:prstClr val="black">
                    <a:alpha val="40000"/>
                  </a:prstClr>
                </a:outerShdw>
              </a:effectLst>
            </a:endParaRPr>
          </a:p>
        </p:txBody>
      </p:sp>
      <p:sp>
        <p:nvSpPr>
          <p:cNvPr id="36" name="円/楕円 35"/>
          <p:cNvSpPr/>
          <p:nvPr/>
        </p:nvSpPr>
        <p:spPr>
          <a:xfrm>
            <a:off x="336223" y="2620787"/>
            <a:ext cx="113967" cy="116378"/>
          </a:xfrm>
          <a:prstGeom prst="ellipse">
            <a:avLst/>
          </a:prstGeom>
          <a:solidFill>
            <a:schemeClr val="bg1"/>
          </a:solidFill>
          <a:ln>
            <a:solidFill>
              <a:schemeClr val="accent5"/>
            </a:solidFill>
          </a:ln>
        </p:spPr>
        <p:txBody>
          <a:bodyPr wrap="none" lIns="91440" tIns="45720" rIns="91440" bIns="45720" rtlCol="0" anchor="ctr">
            <a:prstTxWarp prst="textArchUp">
              <a:avLst/>
            </a:prstTxWarp>
            <a:spAutoFit/>
          </a:bodyPr>
          <a:lstStyle/>
          <a:p>
            <a:pPr algn="ctr"/>
            <a:endParaRPr kumimoji="1" lang="ja-JP" altLang="en-US" sz="5400" dirty="0" smtClean="0">
              <a:ln w="18415" cmpd="sng">
                <a:solidFill>
                  <a:srgbClr val="F5C201"/>
                </a:solidFill>
                <a:prstDash val="solid"/>
              </a:ln>
              <a:solidFill>
                <a:srgbClr val="FFFFFF"/>
              </a:solidFill>
              <a:effectLst>
                <a:outerShdw blurRad="50800" dist="38100" algn="l" rotWithShape="0">
                  <a:prstClr val="black">
                    <a:alpha val="40000"/>
                  </a:prstClr>
                </a:outerShdw>
              </a:effectLst>
            </a:endParaRPr>
          </a:p>
        </p:txBody>
      </p:sp>
      <p:sp>
        <p:nvSpPr>
          <p:cNvPr id="24" name="タイトル 1"/>
          <p:cNvSpPr txBox="1">
            <a:spLocks/>
          </p:cNvSpPr>
          <p:nvPr/>
        </p:nvSpPr>
        <p:spPr>
          <a:xfrm>
            <a:off x="272835" y="242131"/>
            <a:ext cx="5490291"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smtClean="0"/>
              <a:t>事前調査 </a:t>
            </a:r>
            <a:r>
              <a:rPr lang="en-US" altLang="ja-JP" sz="3000" dirty="0" smtClean="0"/>
              <a:t>– </a:t>
            </a:r>
            <a:r>
              <a:rPr lang="ja-JP" altLang="en-US" sz="3000" dirty="0" smtClean="0">
                <a:latin typeface="+mj-ea"/>
              </a:rPr>
              <a:t>ヒアリング</a:t>
            </a:r>
            <a:r>
              <a:rPr lang="ja-JP" altLang="en-US" sz="3000" dirty="0">
                <a:latin typeface="+mj-ea"/>
              </a:rPr>
              <a:t>調査</a:t>
            </a:r>
            <a:r>
              <a:rPr lang="ja-JP" altLang="en-US" sz="3000" dirty="0" smtClean="0">
                <a:latin typeface="+mj-ea"/>
              </a:rPr>
              <a:t>１</a:t>
            </a:r>
            <a:r>
              <a:rPr lang="en-US" altLang="ja-JP" sz="3000" dirty="0"/>
              <a:t>-</a:t>
            </a:r>
            <a:r>
              <a:rPr lang="en-US" altLang="ja-JP" sz="3000" dirty="0" smtClean="0">
                <a:latin typeface="+mj-ea"/>
              </a:rPr>
              <a:t>ⅳ</a:t>
            </a:r>
            <a:endParaRPr lang="ja-JP" altLang="en-US" sz="3000" dirty="0"/>
          </a:p>
        </p:txBody>
      </p:sp>
    </p:spTree>
    <p:custDataLst>
      <p:tags r:id="rId1"/>
    </p:custDataLst>
    <p:extLst>
      <p:ext uri="{BB962C8B-B14F-4D97-AF65-F5344CB8AC3E}">
        <p14:creationId xmlns:p14="http://schemas.microsoft.com/office/powerpoint/2010/main" val="1198326611"/>
      </p:ext>
    </p:extLst>
  </p:cSld>
  <p:clrMapOvr>
    <a:masterClrMapping/>
  </p:clrMapOvr>
  <mc:AlternateContent xmlns:mc="http://schemas.openxmlformats.org/markup-compatibility/2006" xmlns:p14="http://schemas.microsoft.com/office/powerpoint/2010/main">
    <mc:Choice Requires="p14">
      <p:transition spd="slow" p14:dur="2000" advTm="72599"/>
    </mc:Choice>
    <mc:Fallback xmlns="">
      <p:transition spd="slow" advTm="7259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 calcmode="lin" valueType="num">
                                      <p:cBhvr>
                                        <p:cTn id="9" dur="500" fill="hold"/>
                                        <p:tgtEl>
                                          <p:spTgt spid="35"/>
                                        </p:tgtEl>
                                        <p:attrNameLst>
                                          <p:attrName>style.rotation</p:attrName>
                                        </p:attrNameLst>
                                      </p:cBhvr>
                                      <p:tavLst>
                                        <p:tav tm="0">
                                          <p:val>
                                            <p:fltVal val="90"/>
                                          </p:val>
                                        </p:tav>
                                        <p:tav tm="100000">
                                          <p:val>
                                            <p:fltVal val="0"/>
                                          </p:val>
                                        </p:tav>
                                      </p:tavLst>
                                    </p:anim>
                                    <p:animEffect transition="in" filter="fade">
                                      <p:cBhvr>
                                        <p:cTn id="10" dur="500"/>
                                        <p:tgtEl>
                                          <p:spTgt spid="35"/>
                                        </p:tgtEl>
                                      </p:cBhvr>
                                    </p:animEffect>
                                  </p:childTnLst>
                                </p:cTn>
                              </p:par>
                              <p:par>
                                <p:cTn id="11" presetID="3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 calcmode="lin" valueType="num">
                                      <p:cBhvr>
                                        <p:cTn id="15" dur="500" fill="hold"/>
                                        <p:tgtEl>
                                          <p:spTgt spid="28"/>
                                        </p:tgtEl>
                                        <p:attrNameLst>
                                          <p:attrName>style.rotation</p:attrName>
                                        </p:attrNameLst>
                                      </p:cBhvr>
                                      <p:tavLst>
                                        <p:tav tm="0">
                                          <p:val>
                                            <p:fltVal val="90"/>
                                          </p:val>
                                        </p:tav>
                                        <p:tav tm="100000">
                                          <p:val>
                                            <p:fltVal val="0"/>
                                          </p:val>
                                        </p:tav>
                                      </p:tavLst>
                                    </p:anim>
                                    <p:animEffect transition="in" filter="fade">
                                      <p:cBhvr>
                                        <p:cTn id="16" dur="500"/>
                                        <p:tgtEl>
                                          <p:spTgt spid="2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 calcmode="lin" valueType="num">
                                      <p:cBhvr>
                                        <p:cTn id="21" dur="500" fill="hold"/>
                                        <p:tgtEl>
                                          <p:spTgt spid="34"/>
                                        </p:tgtEl>
                                        <p:attrNameLst>
                                          <p:attrName>style.rotation</p:attrName>
                                        </p:attrNameLst>
                                      </p:cBhvr>
                                      <p:tavLst>
                                        <p:tav tm="0">
                                          <p:val>
                                            <p:fltVal val="90"/>
                                          </p:val>
                                        </p:tav>
                                        <p:tav tm="100000">
                                          <p:val>
                                            <p:fltVal val="0"/>
                                          </p:val>
                                        </p:tav>
                                      </p:tavLst>
                                    </p:anim>
                                    <p:animEffect transition="in" filter="fade">
                                      <p:cBhvr>
                                        <p:cTn id="22" dur="500"/>
                                        <p:tgtEl>
                                          <p:spTgt spid="34"/>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p:cTn id="25" dur="500" fill="hold"/>
                                        <p:tgtEl>
                                          <p:spTgt spid="36"/>
                                        </p:tgtEl>
                                        <p:attrNameLst>
                                          <p:attrName>ppt_w</p:attrName>
                                        </p:attrNameLst>
                                      </p:cBhvr>
                                      <p:tavLst>
                                        <p:tav tm="0">
                                          <p:val>
                                            <p:fltVal val="0"/>
                                          </p:val>
                                        </p:tav>
                                        <p:tav tm="100000">
                                          <p:val>
                                            <p:strVal val="#ppt_w"/>
                                          </p:val>
                                        </p:tav>
                                      </p:tavLst>
                                    </p:anim>
                                    <p:anim calcmode="lin" valueType="num">
                                      <p:cBhvr>
                                        <p:cTn id="26" dur="500" fill="hold"/>
                                        <p:tgtEl>
                                          <p:spTgt spid="36"/>
                                        </p:tgtEl>
                                        <p:attrNameLst>
                                          <p:attrName>ppt_h</p:attrName>
                                        </p:attrNameLst>
                                      </p:cBhvr>
                                      <p:tavLst>
                                        <p:tav tm="0">
                                          <p:val>
                                            <p:fltVal val="0"/>
                                          </p:val>
                                        </p:tav>
                                        <p:tav tm="100000">
                                          <p:val>
                                            <p:strVal val="#ppt_h"/>
                                          </p:val>
                                        </p:tav>
                                      </p:tavLst>
                                    </p:anim>
                                    <p:anim calcmode="lin" valueType="num">
                                      <p:cBhvr>
                                        <p:cTn id="27" dur="500" fill="hold"/>
                                        <p:tgtEl>
                                          <p:spTgt spid="36"/>
                                        </p:tgtEl>
                                        <p:attrNameLst>
                                          <p:attrName>style.rotation</p:attrName>
                                        </p:attrNameLst>
                                      </p:cBhvr>
                                      <p:tavLst>
                                        <p:tav tm="0">
                                          <p:val>
                                            <p:fltVal val="90"/>
                                          </p:val>
                                        </p:tav>
                                        <p:tav tm="100000">
                                          <p:val>
                                            <p:fltVal val="0"/>
                                          </p:val>
                                        </p:tav>
                                      </p:tavLst>
                                    </p:anim>
                                    <p:animEffect transition="in" filter="fade">
                                      <p:cBhvr>
                                        <p:cTn id="28" dur="500"/>
                                        <p:tgtEl>
                                          <p:spTgt spid="36"/>
                                        </p:tgtEl>
                                      </p:cBhvr>
                                    </p:animEffect>
                                  </p:childTnLst>
                                </p:cTn>
                              </p:par>
                              <p:par>
                                <p:cTn id="29" presetID="3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fill="hold"/>
                                        <p:tgtEl>
                                          <p:spTgt spid="25"/>
                                        </p:tgtEl>
                                        <p:attrNameLst>
                                          <p:attrName>ppt_w</p:attrName>
                                        </p:attrNameLst>
                                      </p:cBhvr>
                                      <p:tavLst>
                                        <p:tav tm="0">
                                          <p:val>
                                            <p:fltVal val="0"/>
                                          </p:val>
                                        </p:tav>
                                        <p:tav tm="100000">
                                          <p:val>
                                            <p:strVal val="#ppt_w"/>
                                          </p:val>
                                        </p:tav>
                                      </p:tavLst>
                                    </p:anim>
                                    <p:anim calcmode="lin" valueType="num">
                                      <p:cBhvr>
                                        <p:cTn id="32" dur="500" fill="hold"/>
                                        <p:tgtEl>
                                          <p:spTgt spid="25"/>
                                        </p:tgtEl>
                                        <p:attrNameLst>
                                          <p:attrName>ppt_h</p:attrName>
                                        </p:attrNameLst>
                                      </p:cBhvr>
                                      <p:tavLst>
                                        <p:tav tm="0">
                                          <p:val>
                                            <p:fltVal val="0"/>
                                          </p:val>
                                        </p:tav>
                                        <p:tav tm="100000">
                                          <p:val>
                                            <p:strVal val="#ppt_h"/>
                                          </p:val>
                                        </p:tav>
                                      </p:tavLst>
                                    </p:anim>
                                    <p:anim calcmode="lin" valueType="num">
                                      <p:cBhvr>
                                        <p:cTn id="33" dur="500" fill="hold"/>
                                        <p:tgtEl>
                                          <p:spTgt spid="25"/>
                                        </p:tgtEl>
                                        <p:attrNameLst>
                                          <p:attrName>style.rotation</p:attrName>
                                        </p:attrNameLst>
                                      </p:cBhvr>
                                      <p:tavLst>
                                        <p:tav tm="0">
                                          <p:val>
                                            <p:fltVal val="90"/>
                                          </p:val>
                                        </p:tav>
                                        <p:tav tm="100000">
                                          <p:val>
                                            <p:fltVal val="0"/>
                                          </p:val>
                                        </p:tav>
                                      </p:tavLst>
                                    </p:anim>
                                    <p:animEffect transition="in" filter="fade">
                                      <p:cBhvr>
                                        <p:cTn id="34" dur="500"/>
                                        <p:tgtEl>
                                          <p:spTgt spid="25"/>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500"/>
                                        <p:tgtEl>
                                          <p:spTgt spid="1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4" grpId="0" animBg="1"/>
      <p:bldP spid="34"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lang="ja-JP" altLang="en-US" smtClean="0"/>
              <a:t>生活安全環境班 中間発表</a:t>
            </a:r>
            <a:endParaRPr lang="en-US"/>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15</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pic>
        <p:nvPicPr>
          <p:cNvPr id="9" name="図 8" descr="IMG_613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57590" y="3484635"/>
            <a:ext cx="4807860" cy="3205240"/>
          </a:xfrm>
          <a:prstGeom prst="rect">
            <a:avLst/>
          </a:prstGeom>
        </p:spPr>
      </p:pic>
      <p:sp>
        <p:nvSpPr>
          <p:cNvPr id="10" name="タイトル 1"/>
          <p:cNvSpPr txBox="1">
            <a:spLocks/>
          </p:cNvSpPr>
          <p:nvPr/>
        </p:nvSpPr>
        <p:spPr>
          <a:xfrm>
            <a:off x="272835" y="242131"/>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smtClean="0"/>
              <a:t>事前調査 </a:t>
            </a:r>
            <a:r>
              <a:rPr lang="en-US" altLang="ja-JP" sz="3000" dirty="0" smtClean="0"/>
              <a:t>– </a:t>
            </a:r>
            <a:r>
              <a:rPr lang="ja-JP" altLang="en-US" sz="3000" dirty="0" smtClean="0"/>
              <a:t>ヒアリング調査</a:t>
            </a:r>
            <a:r>
              <a:rPr lang="ja-JP" altLang="en-US" sz="3000" dirty="0" smtClean="0">
                <a:latin typeface="+mj-ea"/>
              </a:rPr>
              <a:t>２</a:t>
            </a:r>
            <a:r>
              <a:rPr lang="en-US" altLang="ja-JP" sz="3000" dirty="0" smtClean="0"/>
              <a:t>-Ⅰ</a:t>
            </a:r>
            <a:endParaRPr lang="ja-JP" altLang="en-US" sz="3000" dirty="0"/>
          </a:p>
        </p:txBody>
      </p:sp>
      <p:sp>
        <p:nvSpPr>
          <p:cNvPr id="11" name="テキスト ボックス 10"/>
          <p:cNvSpPr txBox="1"/>
          <p:nvPr/>
        </p:nvSpPr>
        <p:spPr>
          <a:xfrm>
            <a:off x="163107" y="4414735"/>
            <a:ext cx="3683244" cy="1200329"/>
          </a:xfrm>
          <a:prstGeom prst="rect">
            <a:avLst/>
          </a:prstGeom>
          <a:noFill/>
        </p:spPr>
        <p:txBody>
          <a:bodyPr wrap="square" rtlCol="0">
            <a:spAutoFit/>
          </a:bodyPr>
          <a:lstStyle/>
          <a:p>
            <a:r>
              <a:rPr kumimoji="1" lang="ja-JP" altLang="en-US" sz="2400" dirty="0" smtClean="0"/>
              <a:t>＜ヒアリング内容</a:t>
            </a:r>
            <a:r>
              <a:rPr kumimoji="1" lang="ja-JP" altLang="en-US" sz="2400" dirty="0"/>
              <a:t>＞</a:t>
            </a:r>
            <a:endParaRPr kumimoji="1" lang="en-US" altLang="ja-JP" sz="2400" dirty="0"/>
          </a:p>
          <a:p>
            <a:r>
              <a:rPr kumimoji="1" lang="ja-JP" altLang="en-US" sz="2400" dirty="0"/>
              <a:t>･筑波大学の植生と景観</a:t>
            </a:r>
            <a:endParaRPr kumimoji="1" lang="en-US" altLang="ja-JP" sz="2400" dirty="0"/>
          </a:p>
          <a:p>
            <a:r>
              <a:rPr kumimoji="1" lang="ja-JP" altLang="en-US" sz="2400" dirty="0"/>
              <a:t>･大学の整備計画への見解</a:t>
            </a:r>
          </a:p>
        </p:txBody>
      </p:sp>
      <p:sp>
        <p:nvSpPr>
          <p:cNvPr id="12" name="サブタイトル 2"/>
          <p:cNvSpPr txBox="1">
            <a:spLocks/>
          </p:cNvSpPr>
          <p:nvPr/>
        </p:nvSpPr>
        <p:spPr>
          <a:xfrm>
            <a:off x="606515" y="1586421"/>
            <a:ext cx="4783632" cy="41081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r>
              <a:rPr lang="ja-JP" altLang="en-US" sz="2400" dirty="0">
                <a:solidFill>
                  <a:schemeClr val="tx1"/>
                </a:solidFill>
                <a:latin typeface="+mn-ea"/>
              </a:rPr>
              <a:t>芸術専門学群・環境</a:t>
            </a:r>
            <a:r>
              <a:rPr lang="ja-JP" altLang="en-US" sz="2400" dirty="0" smtClean="0">
                <a:solidFill>
                  <a:schemeClr val="tx1"/>
                </a:solidFill>
                <a:latin typeface="+mn-ea"/>
              </a:rPr>
              <a:t>デザイン領域</a:t>
            </a:r>
            <a:r>
              <a:rPr lang="ja-JP" altLang="en-US" sz="2400" dirty="0">
                <a:solidFill>
                  <a:schemeClr val="tx1"/>
                </a:solidFill>
                <a:latin typeface="+mn-ea"/>
              </a:rPr>
              <a:t>　鈴木</a:t>
            </a:r>
            <a:r>
              <a:rPr lang="ja-JP" altLang="en-US" sz="2400" dirty="0" smtClean="0">
                <a:solidFill>
                  <a:schemeClr val="tx1"/>
                </a:solidFill>
                <a:latin typeface="+mn-ea"/>
              </a:rPr>
              <a:t>雅和 教授</a:t>
            </a:r>
            <a:endParaRPr lang="en-US" altLang="ja-JP" sz="2400" dirty="0">
              <a:solidFill>
                <a:schemeClr val="tx1"/>
              </a:solidFill>
              <a:latin typeface="+mn-ea"/>
            </a:endParaRPr>
          </a:p>
          <a:p>
            <a:r>
              <a:rPr lang="en-US" altLang="ja-JP" sz="2400" dirty="0" smtClean="0">
                <a:solidFill>
                  <a:schemeClr val="tx1"/>
                </a:solidFill>
                <a:latin typeface="+mn-ea"/>
              </a:rPr>
              <a:t>	…2013</a:t>
            </a:r>
            <a:r>
              <a:rPr lang="ja-JP" altLang="en-US" sz="2400" dirty="0" smtClean="0">
                <a:solidFill>
                  <a:schemeClr val="tx1"/>
                </a:solidFill>
                <a:latin typeface="+mn-ea"/>
              </a:rPr>
              <a:t>年</a:t>
            </a:r>
            <a:r>
              <a:rPr lang="en-US" altLang="ja-JP" sz="2400" dirty="0" smtClean="0">
                <a:solidFill>
                  <a:schemeClr val="tx1"/>
                </a:solidFill>
                <a:latin typeface="+mn-ea"/>
              </a:rPr>
              <a:t>5</a:t>
            </a:r>
            <a:r>
              <a:rPr lang="ja-JP" altLang="en-US" sz="2400" dirty="0" smtClean="0">
                <a:solidFill>
                  <a:schemeClr val="tx1"/>
                </a:solidFill>
                <a:latin typeface="+mn-ea"/>
              </a:rPr>
              <a:t>月</a:t>
            </a:r>
            <a:r>
              <a:rPr lang="en-US" altLang="ja-JP" sz="2400" dirty="0" smtClean="0">
                <a:solidFill>
                  <a:schemeClr val="tx1"/>
                </a:solidFill>
                <a:latin typeface="+mn-ea"/>
              </a:rPr>
              <a:t>10</a:t>
            </a:r>
            <a:r>
              <a:rPr lang="ja-JP" altLang="en-US" sz="2400" dirty="0" smtClean="0">
                <a:solidFill>
                  <a:schemeClr val="tx1"/>
                </a:solidFill>
                <a:latin typeface="+mn-ea"/>
              </a:rPr>
              <a:t>日（金）</a:t>
            </a:r>
            <a:endParaRPr lang="en-US" altLang="ja-JP" sz="2400" dirty="0">
              <a:solidFill>
                <a:schemeClr val="tx1"/>
              </a:solidFill>
              <a:latin typeface="+mn-ea"/>
            </a:endParaRPr>
          </a:p>
        </p:txBody>
      </p:sp>
    </p:spTree>
    <p:extLst>
      <p:ext uri="{BB962C8B-B14F-4D97-AF65-F5344CB8AC3E}">
        <p14:creationId xmlns:p14="http://schemas.microsoft.com/office/powerpoint/2010/main" val="2047455743"/>
      </p:ext>
    </p:extLst>
  </p:cSld>
  <p:clrMapOvr>
    <a:masterClrMapping/>
  </p:clrMapOvr>
  <mc:AlternateContent xmlns:mc="http://schemas.openxmlformats.org/markup-compatibility/2006" xmlns:p14="http://schemas.microsoft.com/office/powerpoint/2010/main">
    <mc:Choice Requires="p14">
      <p:transition spd="slow" p14:dur="2000" advTm="17511"/>
    </mc:Choice>
    <mc:Fallback xmlns="">
      <p:transition spd="slow" advTm="1751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1632854" y="3693251"/>
            <a:ext cx="6692179" cy="1498263"/>
          </a:xfrm>
          <a:prstGeom prst="round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フッター プレースホルダー 3"/>
          <p:cNvSpPr>
            <a:spLocks noGrp="1"/>
          </p:cNvSpPr>
          <p:nvPr>
            <p:ph type="ftr" sz="quarter" idx="11"/>
          </p:nvPr>
        </p:nvSpPr>
        <p:spPr/>
        <p:txBody>
          <a:bodyPr/>
          <a:lstStyle/>
          <a:p>
            <a:r>
              <a:rPr lang="ja-JP" altLang="en-US" smtClean="0"/>
              <a:t>生活安全環境班 中間発表</a:t>
            </a:r>
            <a:endParaRPr lang="en-US"/>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16</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10" name="サブタイトル 2"/>
          <p:cNvSpPr txBox="1">
            <a:spLocks/>
          </p:cNvSpPr>
          <p:nvPr/>
        </p:nvSpPr>
        <p:spPr>
          <a:xfrm>
            <a:off x="980572" y="2529231"/>
            <a:ext cx="2267000" cy="520925"/>
          </a:xfrm>
          <a:prstGeom prst="rect">
            <a:avLst/>
          </a:prstGeom>
        </p:spPr>
        <p:txBody>
          <a:bodyPr vert="horz" lIns="91440" tIns="45720" rIns="91440" bIns="45720" rtlCol="0">
            <a:noAutofit/>
          </a:bodyPr>
          <a:lstStyle>
            <a:defPPr>
              <a:defRPr lang="en-US"/>
            </a:defPPr>
            <a:lvl1pPr indent="0">
              <a:spcBef>
                <a:spcPct val="20000"/>
              </a:spcBef>
              <a:spcAft>
                <a:spcPts val="600"/>
              </a:spcAft>
              <a:buFont typeface="Arial" pitchFamily="34" charset="0"/>
              <a:buNone/>
              <a:defRPr kumimoji="1" sz="2000" b="0" cap="all" spc="120" baseline="0">
                <a:latin typeface="+mn-ea"/>
              </a:defRPr>
            </a:lvl1pPr>
            <a:lvl2pPr indent="0" algn="ctr">
              <a:spcBef>
                <a:spcPct val="20000"/>
              </a:spcBef>
              <a:buClr>
                <a:schemeClr val="tx2"/>
              </a:buClr>
              <a:buFont typeface="Arial" pitchFamily="34" charset="0"/>
              <a:buNone/>
              <a:defRPr kumimoji="1" sz="2000">
                <a:solidFill>
                  <a:schemeClr val="tx1">
                    <a:tint val="75000"/>
                  </a:schemeClr>
                </a:solidFill>
              </a:defRPr>
            </a:lvl2pPr>
            <a:lvl3pPr indent="0" algn="ctr">
              <a:spcBef>
                <a:spcPct val="20000"/>
              </a:spcBef>
              <a:buClr>
                <a:schemeClr val="tx2"/>
              </a:buClr>
              <a:buFont typeface="Arial" pitchFamily="34" charset="0"/>
              <a:buNone/>
              <a:defRPr kumimoji="1">
                <a:solidFill>
                  <a:schemeClr val="tx1">
                    <a:tint val="75000"/>
                  </a:schemeClr>
                </a:solidFill>
              </a:defRPr>
            </a:lvl3pPr>
            <a:lvl4pPr indent="0" algn="ctr">
              <a:spcBef>
                <a:spcPct val="20000"/>
              </a:spcBef>
              <a:buClr>
                <a:schemeClr val="tx2"/>
              </a:buClr>
              <a:buFont typeface="Arial" pitchFamily="34" charset="0"/>
              <a:buNone/>
              <a:defRPr kumimoji="1">
                <a:solidFill>
                  <a:schemeClr val="tx1">
                    <a:tint val="75000"/>
                  </a:schemeClr>
                </a:solidFill>
              </a:defRPr>
            </a:lvl4pPr>
            <a:lvl5pPr indent="0" algn="ctr">
              <a:spcBef>
                <a:spcPct val="20000"/>
              </a:spcBef>
              <a:buClr>
                <a:schemeClr val="tx2"/>
              </a:buClr>
              <a:buFont typeface="Arial" pitchFamily="34" charset="0"/>
              <a:buNone/>
              <a:defRPr kumimoji="1" baseline="0">
                <a:solidFill>
                  <a:schemeClr val="tx1">
                    <a:tint val="75000"/>
                  </a:schemeClr>
                </a:solidFill>
              </a:defRPr>
            </a:lvl5pPr>
            <a:lvl6pPr indent="0" algn="ctr">
              <a:spcBef>
                <a:spcPct val="20000"/>
              </a:spcBef>
              <a:buClr>
                <a:schemeClr val="tx2"/>
              </a:buClr>
              <a:buFont typeface="Arial" pitchFamily="34" charset="0"/>
              <a:buNone/>
              <a:defRPr kumimoji="1" sz="1600">
                <a:solidFill>
                  <a:schemeClr val="tx1">
                    <a:tint val="75000"/>
                  </a:schemeClr>
                </a:solidFill>
              </a:defRPr>
            </a:lvl6pPr>
            <a:lvl7pPr indent="0" algn="ctr">
              <a:spcBef>
                <a:spcPct val="20000"/>
              </a:spcBef>
              <a:buClr>
                <a:schemeClr val="tx2"/>
              </a:buClr>
              <a:buFont typeface="Arial" pitchFamily="34" charset="0"/>
              <a:buNone/>
              <a:defRPr kumimoji="1" sz="1600">
                <a:solidFill>
                  <a:schemeClr val="tx1">
                    <a:tint val="75000"/>
                  </a:schemeClr>
                </a:solidFill>
              </a:defRPr>
            </a:lvl7pPr>
            <a:lvl8pPr indent="0" algn="ctr">
              <a:spcBef>
                <a:spcPct val="20000"/>
              </a:spcBef>
              <a:buClr>
                <a:schemeClr val="tx2"/>
              </a:buClr>
              <a:buFont typeface="Arial" pitchFamily="34" charset="0"/>
              <a:buNone/>
              <a:defRPr kumimoji="1" sz="1600">
                <a:solidFill>
                  <a:schemeClr val="tx1">
                    <a:tint val="75000"/>
                  </a:schemeClr>
                </a:solidFill>
              </a:defRPr>
            </a:lvl8pPr>
            <a:lvl9pPr indent="0" algn="ctr">
              <a:spcBef>
                <a:spcPct val="20000"/>
              </a:spcBef>
              <a:buClr>
                <a:schemeClr val="tx2"/>
              </a:buClr>
              <a:buFont typeface="Arial" pitchFamily="34" charset="0"/>
              <a:buNone/>
              <a:defRPr kumimoji="1" sz="1600">
                <a:solidFill>
                  <a:schemeClr val="tx1">
                    <a:tint val="75000"/>
                  </a:schemeClr>
                </a:solidFill>
              </a:defRPr>
            </a:lvl9pPr>
          </a:lstStyle>
          <a:p>
            <a:r>
              <a:rPr lang="ja-JP" altLang="en-US" sz="2400" dirty="0" smtClean="0"/>
              <a:t>なぜシラカシ？</a:t>
            </a:r>
            <a:endParaRPr lang="en-US" altLang="ja-JP" sz="2400" dirty="0" smtClean="0"/>
          </a:p>
        </p:txBody>
      </p:sp>
      <p:sp>
        <p:nvSpPr>
          <p:cNvPr id="9" name="正方形/長方形 8"/>
          <p:cNvSpPr/>
          <p:nvPr/>
        </p:nvSpPr>
        <p:spPr>
          <a:xfrm>
            <a:off x="513442" y="1314466"/>
            <a:ext cx="2405974" cy="461665"/>
          </a:xfrm>
          <a:prstGeom prst="rect">
            <a:avLst/>
          </a:prstGeom>
        </p:spPr>
        <p:txBody>
          <a:bodyPr wrap="square">
            <a:spAutoFit/>
          </a:bodyPr>
          <a:lstStyle/>
          <a:p>
            <a:r>
              <a:rPr lang="ja-JP" altLang="en-US" sz="2400" dirty="0" smtClean="0"/>
              <a:t>鈴木教授の見解</a:t>
            </a:r>
            <a:endParaRPr lang="en-US" altLang="ja-JP" sz="2400" dirty="0" smtClean="0"/>
          </a:p>
        </p:txBody>
      </p:sp>
      <p:sp>
        <p:nvSpPr>
          <p:cNvPr id="8" name="正方形/長方形 7"/>
          <p:cNvSpPr/>
          <p:nvPr/>
        </p:nvSpPr>
        <p:spPr>
          <a:xfrm>
            <a:off x="633416" y="1927444"/>
            <a:ext cx="4572000" cy="461665"/>
          </a:xfrm>
          <a:prstGeom prst="rect">
            <a:avLst/>
          </a:prstGeom>
        </p:spPr>
        <p:txBody>
          <a:bodyPr>
            <a:spAutoFit/>
          </a:bodyPr>
          <a:lstStyle/>
          <a:p>
            <a:r>
              <a:rPr lang="ja-JP" altLang="en-US" sz="2400" dirty="0" smtClean="0"/>
              <a:t>当初</a:t>
            </a:r>
            <a:r>
              <a:rPr lang="ja-JP" altLang="en-US" sz="2400" dirty="0"/>
              <a:t>の方針「</a:t>
            </a:r>
            <a:r>
              <a:rPr lang="en-US" altLang="en-US" sz="2400" dirty="0"/>
              <a:t>シラカシ</a:t>
            </a:r>
            <a:r>
              <a:rPr lang="ja-JP" altLang="en-US" sz="2400" dirty="0"/>
              <a:t>の補植」</a:t>
            </a:r>
          </a:p>
        </p:txBody>
      </p:sp>
      <p:sp>
        <p:nvSpPr>
          <p:cNvPr id="12" name="正方形/長方形 11"/>
          <p:cNvSpPr/>
          <p:nvPr/>
        </p:nvSpPr>
        <p:spPr>
          <a:xfrm>
            <a:off x="1223534" y="3050156"/>
            <a:ext cx="5220337" cy="461665"/>
          </a:xfrm>
          <a:prstGeom prst="rect">
            <a:avLst/>
          </a:prstGeom>
        </p:spPr>
        <p:txBody>
          <a:bodyPr wrap="square">
            <a:spAutoFit/>
          </a:bodyPr>
          <a:lstStyle/>
          <a:p>
            <a:r>
              <a:rPr lang="en-US" altLang="ja-JP" sz="2400" dirty="0" smtClean="0"/>
              <a:t>…</a:t>
            </a:r>
            <a:r>
              <a:rPr lang="ja-JP" altLang="en-US" sz="2400" dirty="0">
                <a:solidFill>
                  <a:srgbClr val="FF0000"/>
                </a:solidFill>
              </a:rPr>
              <a:t>潜在自然</a:t>
            </a:r>
            <a:r>
              <a:rPr lang="ja-JP" altLang="en-US" sz="2400" dirty="0" smtClean="0">
                <a:solidFill>
                  <a:srgbClr val="FF0000"/>
                </a:solidFill>
              </a:rPr>
              <a:t>植生</a:t>
            </a:r>
            <a:r>
              <a:rPr lang="ja-JP" altLang="en-US" sz="2400" dirty="0" smtClean="0"/>
              <a:t>の構成種だから</a:t>
            </a:r>
            <a:endParaRPr lang="en-US" altLang="ja-JP" sz="2400" dirty="0" smtClean="0"/>
          </a:p>
        </p:txBody>
      </p:sp>
      <p:sp>
        <p:nvSpPr>
          <p:cNvPr id="15" name="正方形/長方形 14"/>
          <p:cNvSpPr/>
          <p:nvPr/>
        </p:nvSpPr>
        <p:spPr>
          <a:xfrm>
            <a:off x="2158681" y="4233516"/>
            <a:ext cx="6257067" cy="830997"/>
          </a:xfrm>
          <a:prstGeom prst="rect">
            <a:avLst/>
          </a:prstGeom>
        </p:spPr>
        <p:txBody>
          <a:bodyPr wrap="square">
            <a:spAutoFit/>
          </a:bodyPr>
          <a:lstStyle/>
          <a:p>
            <a:r>
              <a:rPr kumimoji="1" lang="ja-JP" altLang="en-US" sz="2400" dirty="0" smtClean="0"/>
              <a:t>人間が手を加えない状態で、</a:t>
            </a:r>
            <a:endParaRPr kumimoji="1" lang="en-US" altLang="ja-JP" sz="2400" dirty="0" smtClean="0"/>
          </a:p>
          <a:p>
            <a:r>
              <a:rPr kumimoji="1" lang="ja-JP" altLang="en-US" sz="2400" dirty="0" smtClean="0"/>
              <a:t>その土地の気候から生まれる植生</a:t>
            </a:r>
            <a:r>
              <a:rPr kumimoji="1" lang="ja-JP" altLang="en-US" sz="2400" dirty="0"/>
              <a:t>の</a:t>
            </a:r>
            <a:r>
              <a:rPr kumimoji="1" lang="ja-JP" altLang="en-US" sz="2400" dirty="0" smtClean="0"/>
              <a:t>こと</a:t>
            </a:r>
            <a:endParaRPr kumimoji="1" lang="en-US" altLang="ja-JP" sz="2400" dirty="0"/>
          </a:p>
        </p:txBody>
      </p:sp>
      <p:sp>
        <p:nvSpPr>
          <p:cNvPr id="16" name="テキスト ボックス 15"/>
          <p:cNvSpPr txBox="1"/>
          <p:nvPr/>
        </p:nvSpPr>
        <p:spPr>
          <a:xfrm>
            <a:off x="1741713" y="3774805"/>
            <a:ext cx="2339102" cy="461665"/>
          </a:xfrm>
          <a:prstGeom prst="rect">
            <a:avLst/>
          </a:prstGeom>
          <a:noFill/>
        </p:spPr>
        <p:txBody>
          <a:bodyPr wrap="none" rtlCol="0">
            <a:spAutoFit/>
          </a:bodyPr>
          <a:lstStyle/>
          <a:p>
            <a:r>
              <a:rPr lang="ja-JP" altLang="en-US" sz="2400" dirty="0" smtClean="0"/>
              <a:t>「</a:t>
            </a:r>
            <a:r>
              <a:rPr lang="ja-JP" altLang="en-US" sz="2400" dirty="0" smtClean="0">
                <a:solidFill>
                  <a:srgbClr val="FF0000"/>
                </a:solidFill>
              </a:rPr>
              <a:t>潜在</a:t>
            </a:r>
            <a:r>
              <a:rPr lang="ja-JP" altLang="en-US" sz="2400" dirty="0">
                <a:solidFill>
                  <a:srgbClr val="FF0000"/>
                </a:solidFill>
              </a:rPr>
              <a:t>自然</a:t>
            </a:r>
            <a:r>
              <a:rPr lang="ja-JP" altLang="en-US" sz="2400" dirty="0" smtClean="0">
                <a:solidFill>
                  <a:srgbClr val="FF0000"/>
                </a:solidFill>
              </a:rPr>
              <a:t>植生</a:t>
            </a:r>
            <a:r>
              <a:rPr lang="ja-JP" altLang="en-US" sz="2400" dirty="0" smtClean="0"/>
              <a:t>」</a:t>
            </a:r>
            <a:endParaRPr lang="en-US" altLang="ja-JP" sz="2400" dirty="0"/>
          </a:p>
        </p:txBody>
      </p:sp>
      <p:sp>
        <p:nvSpPr>
          <p:cNvPr id="3" name="テキスト ボックス 2"/>
          <p:cNvSpPr txBox="1"/>
          <p:nvPr/>
        </p:nvSpPr>
        <p:spPr>
          <a:xfrm>
            <a:off x="2329316" y="5421340"/>
            <a:ext cx="6647974" cy="523220"/>
          </a:xfrm>
          <a:prstGeom prst="rect">
            <a:avLst/>
          </a:prstGeom>
          <a:noFill/>
        </p:spPr>
        <p:txBody>
          <a:bodyPr wrap="none" rtlCol="0">
            <a:spAutoFit/>
          </a:bodyPr>
          <a:lstStyle/>
          <a:p>
            <a:r>
              <a:rPr lang="en-US" altLang="en-US" sz="2800" dirty="0" smtClean="0">
                <a:solidFill>
                  <a:srgbClr val="008000"/>
                </a:solidFill>
              </a:rPr>
              <a:t>自</a:t>
            </a:r>
            <a:r>
              <a:rPr lang="en-US" altLang="en-US" sz="2800" dirty="0">
                <a:solidFill>
                  <a:srgbClr val="008000"/>
                </a:solidFill>
              </a:rPr>
              <a:t>然に近い景観</a:t>
            </a:r>
            <a:r>
              <a:rPr lang="en-US" altLang="en-US" sz="2800" dirty="0"/>
              <a:t>の実現を目指</a:t>
            </a:r>
            <a:r>
              <a:rPr lang="en-US" altLang="en-US" sz="2800" dirty="0" smtClean="0"/>
              <a:t>していた</a:t>
            </a:r>
            <a:r>
              <a:rPr lang="ja-JP" altLang="en-US" sz="2800" dirty="0" smtClean="0"/>
              <a:t>！</a:t>
            </a:r>
            <a:endParaRPr lang="en-US" altLang="en-US" sz="2800" dirty="0"/>
          </a:p>
        </p:txBody>
      </p:sp>
      <p:sp>
        <p:nvSpPr>
          <p:cNvPr id="14" name="正方形/長方形 13"/>
          <p:cNvSpPr/>
          <p:nvPr/>
        </p:nvSpPr>
        <p:spPr>
          <a:xfrm rot="297262">
            <a:off x="4624775" y="3849839"/>
            <a:ext cx="3694886" cy="369332"/>
          </a:xfrm>
          <a:prstGeom prst="rect">
            <a:avLst/>
          </a:prstGeom>
        </p:spPr>
        <p:txBody>
          <a:bodyPr wrap="square">
            <a:spAutoFit/>
          </a:bodyPr>
          <a:lstStyle/>
          <a:p>
            <a:r>
              <a:rPr lang="ja-JP" altLang="en-US" dirty="0" smtClean="0"/>
              <a:t>「もし人間が手を加えなかったら」</a:t>
            </a:r>
            <a:r>
              <a:rPr lang="en-US" altLang="ja-JP" dirty="0" smtClean="0"/>
              <a:t>…</a:t>
            </a:r>
          </a:p>
        </p:txBody>
      </p:sp>
      <p:sp>
        <p:nvSpPr>
          <p:cNvPr id="18" name="タイトル 1"/>
          <p:cNvSpPr txBox="1">
            <a:spLocks/>
          </p:cNvSpPr>
          <p:nvPr/>
        </p:nvSpPr>
        <p:spPr>
          <a:xfrm>
            <a:off x="272835" y="242131"/>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smtClean="0"/>
              <a:t>事前調査 </a:t>
            </a:r>
            <a:r>
              <a:rPr lang="en-US" altLang="ja-JP" sz="3000" dirty="0" smtClean="0"/>
              <a:t>– </a:t>
            </a:r>
            <a:r>
              <a:rPr lang="ja-JP" altLang="en-US" sz="3000" dirty="0" smtClean="0"/>
              <a:t>ヒアリング調査</a:t>
            </a:r>
            <a:r>
              <a:rPr lang="ja-JP" altLang="en-US" sz="3000" dirty="0" smtClean="0">
                <a:latin typeface="+mj-ea"/>
              </a:rPr>
              <a:t>２</a:t>
            </a:r>
            <a:r>
              <a:rPr lang="en-US" altLang="ja-JP" sz="3000" dirty="0" smtClean="0"/>
              <a:t>-Ⅱ</a:t>
            </a:r>
            <a:endParaRPr lang="ja-JP" altLang="en-US" sz="3000" dirty="0"/>
          </a:p>
        </p:txBody>
      </p:sp>
      <p:pic>
        <p:nvPicPr>
          <p:cNvPr id="17" name="図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5963725" y="689917"/>
            <a:ext cx="3573419" cy="2382279"/>
          </a:xfrm>
          <a:prstGeom prst="rect">
            <a:avLst/>
          </a:prstGeom>
        </p:spPr>
      </p:pic>
    </p:spTree>
    <p:custDataLst>
      <p:tags r:id="rId1"/>
    </p:custDataLst>
    <p:extLst>
      <p:ext uri="{BB962C8B-B14F-4D97-AF65-F5344CB8AC3E}">
        <p14:creationId xmlns:p14="http://schemas.microsoft.com/office/powerpoint/2010/main" val="3115555500"/>
      </p:ext>
    </p:extLst>
  </p:cSld>
  <p:clrMapOvr>
    <a:masterClrMapping/>
  </p:clrMapOvr>
  <mc:AlternateContent xmlns:mc="http://schemas.openxmlformats.org/markup-compatibility/2006" xmlns:p14="http://schemas.microsoft.com/office/powerpoint/2010/main">
    <mc:Choice Requires="p14">
      <p:transition spd="slow" p14:dur="2000" advTm="35244"/>
    </mc:Choice>
    <mc:Fallback xmlns="">
      <p:transition spd="slow" advTm="352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5" grpId="0"/>
      <p:bldP spid="16" grpId="0"/>
      <p:bldP spid="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円/楕円 8"/>
          <p:cNvSpPr/>
          <p:nvPr/>
        </p:nvSpPr>
        <p:spPr>
          <a:xfrm>
            <a:off x="4367747" y="4504101"/>
            <a:ext cx="2183872" cy="605281"/>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フッター プレースホルダー 3"/>
          <p:cNvSpPr>
            <a:spLocks noGrp="1"/>
          </p:cNvSpPr>
          <p:nvPr>
            <p:ph type="ftr" sz="quarter" idx="11"/>
          </p:nvPr>
        </p:nvSpPr>
        <p:spPr/>
        <p:txBody>
          <a:bodyPr/>
          <a:lstStyle/>
          <a:p>
            <a:r>
              <a:rPr lang="ja-JP" altLang="en-US" smtClean="0"/>
              <a:t>生活安全環境班 中間発表</a:t>
            </a:r>
            <a:endParaRPr lang="en-US"/>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17</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3" name="正方形/長方形 2"/>
          <p:cNvSpPr/>
          <p:nvPr/>
        </p:nvSpPr>
        <p:spPr>
          <a:xfrm>
            <a:off x="928050" y="3389229"/>
            <a:ext cx="7496839" cy="830997"/>
          </a:xfrm>
          <a:prstGeom prst="rect">
            <a:avLst/>
          </a:prstGeom>
        </p:spPr>
        <p:txBody>
          <a:bodyPr wrap="square">
            <a:spAutoFit/>
          </a:bodyPr>
          <a:lstStyle/>
          <a:p>
            <a:r>
              <a:rPr lang="ja-JP" altLang="en-US" sz="2400" dirty="0"/>
              <a:t>さらに</a:t>
            </a:r>
            <a:r>
              <a:rPr lang="en-US" altLang="ja-JP" sz="2400" dirty="0" smtClean="0"/>
              <a:t>…</a:t>
            </a:r>
          </a:p>
          <a:p>
            <a:r>
              <a:rPr lang="en-US" altLang="ja-JP" sz="2400" dirty="0" smtClean="0"/>
              <a:t>	</a:t>
            </a:r>
            <a:r>
              <a:rPr lang="ja-JP" altLang="en-US" sz="2400" dirty="0" smtClean="0"/>
              <a:t>文部省基</a:t>
            </a:r>
            <a:r>
              <a:rPr lang="ja-JP" altLang="en-US" sz="2400" dirty="0"/>
              <a:t>準値を</a:t>
            </a:r>
            <a:r>
              <a:rPr lang="ja-JP" altLang="en-US" sz="2400" dirty="0" smtClean="0"/>
              <a:t>上回る植栽密度を独自に設定！</a:t>
            </a:r>
            <a:endParaRPr lang="en-US" altLang="ja-JP" sz="2400" dirty="0" smtClean="0"/>
          </a:p>
        </p:txBody>
      </p:sp>
      <p:sp>
        <p:nvSpPr>
          <p:cNvPr id="12" name="正方形/長方形 11"/>
          <p:cNvSpPr/>
          <p:nvPr/>
        </p:nvSpPr>
        <p:spPr>
          <a:xfrm>
            <a:off x="513442" y="1314466"/>
            <a:ext cx="8083736" cy="461665"/>
          </a:xfrm>
          <a:prstGeom prst="rect">
            <a:avLst/>
          </a:prstGeom>
        </p:spPr>
        <p:txBody>
          <a:bodyPr wrap="square">
            <a:spAutoFit/>
          </a:bodyPr>
          <a:lstStyle/>
          <a:p>
            <a:r>
              <a:rPr lang="ja-JP" altLang="en-US" sz="2400" dirty="0"/>
              <a:t>筑波大学施設部「</a:t>
            </a:r>
            <a:r>
              <a:rPr lang="ja-JP" altLang="en-US" sz="2400" dirty="0" smtClean="0"/>
              <a:t>筑波大学の施設・環境計画」</a:t>
            </a:r>
            <a:r>
              <a:rPr lang="en-US" altLang="ja-JP" sz="2400" dirty="0" smtClean="0"/>
              <a:t>p75.</a:t>
            </a:r>
            <a:r>
              <a:rPr lang="ja-JP" altLang="en-US" sz="2400" dirty="0" smtClean="0"/>
              <a:t>より</a:t>
            </a:r>
            <a:endParaRPr lang="en-US" altLang="ja-JP" sz="2400" dirty="0" smtClean="0"/>
          </a:p>
        </p:txBody>
      </p:sp>
      <p:sp>
        <p:nvSpPr>
          <p:cNvPr id="8" name="テキスト ボックス 7"/>
          <p:cNvSpPr txBox="1"/>
          <p:nvPr/>
        </p:nvSpPr>
        <p:spPr>
          <a:xfrm rot="12318">
            <a:off x="4749783" y="4551186"/>
            <a:ext cx="1584772" cy="461665"/>
          </a:xfrm>
          <a:prstGeom prst="rect">
            <a:avLst/>
          </a:prstGeom>
          <a:noFill/>
        </p:spPr>
        <p:txBody>
          <a:bodyPr wrap="square" rtlCol="0">
            <a:spAutoFit/>
          </a:bodyPr>
          <a:lstStyle/>
          <a:p>
            <a:r>
              <a:rPr lang="en-US" altLang="ja-JP" sz="2400" dirty="0" smtClean="0">
                <a:solidFill>
                  <a:srgbClr val="FF0000"/>
                </a:solidFill>
              </a:rPr>
              <a:t>4</a:t>
            </a:r>
            <a:r>
              <a:rPr lang="ja-JP" altLang="en-US" sz="2400" dirty="0" smtClean="0">
                <a:solidFill>
                  <a:srgbClr val="FF0000"/>
                </a:solidFill>
              </a:rPr>
              <a:t>倍</a:t>
            </a:r>
            <a:r>
              <a:rPr lang="ja-JP" altLang="en-US" sz="2400" dirty="0"/>
              <a:t>の値</a:t>
            </a:r>
            <a:r>
              <a:rPr lang="ja-JP" altLang="en-US" sz="2400" dirty="0" smtClean="0"/>
              <a:t>！</a:t>
            </a:r>
            <a:endParaRPr lang="en-US" altLang="ja-JP" sz="2400" dirty="0"/>
          </a:p>
        </p:txBody>
      </p:sp>
      <p:sp>
        <p:nvSpPr>
          <p:cNvPr id="13" name="正方形/長方形 12"/>
          <p:cNvSpPr/>
          <p:nvPr/>
        </p:nvSpPr>
        <p:spPr>
          <a:xfrm>
            <a:off x="726878" y="2255996"/>
            <a:ext cx="7642579" cy="461665"/>
          </a:xfrm>
          <a:prstGeom prst="rect">
            <a:avLst/>
          </a:prstGeom>
          <a:ln>
            <a:solidFill>
              <a:schemeClr val="tx1"/>
            </a:solidFill>
            <a:prstDash val="dashDot"/>
          </a:ln>
        </p:spPr>
        <p:txBody>
          <a:bodyPr wrap="square">
            <a:spAutoFit/>
          </a:bodyPr>
          <a:lstStyle/>
          <a:p>
            <a:r>
              <a:rPr lang="ja-JP" altLang="en-US" sz="2400" dirty="0" smtClean="0"/>
              <a:t>「</a:t>
            </a:r>
            <a:r>
              <a:rPr lang="ja-JP" altLang="en-US" sz="2400" dirty="0" smtClean="0">
                <a:solidFill>
                  <a:srgbClr val="FF0000"/>
                </a:solidFill>
              </a:rPr>
              <a:t>潜在</a:t>
            </a:r>
            <a:r>
              <a:rPr lang="ja-JP" altLang="en-US" sz="2400" dirty="0">
                <a:solidFill>
                  <a:srgbClr val="FF0000"/>
                </a:solidFill>
              </a:rPr>
              <a:t>自然</a:t>
            </a:r>
            <a:r>
              <a:rPr lang="ja-JP" altLang="en-US" sz="2400" dirty="0" smtClean="0">
                <a:solidFill>
                  <a:srgbClr val="FF0000"/>
                </a:solidFill>
              </a:rPr>
              <a:t>植生</a:t>
            </a:r>
            <a:r>
              <a:rPr lang="ja-JP" altLang="en-US" sz="2400" dirty="0" smtClean="0"/>
              <a:t>の</a:t>
            </a:r>
            <a:r>
              <a:rPr lang="ja-JP" altLang="en-US" sz="2400" dirty="0"/>
              <a:t>構成種である</a:t>
            </a:r>
            <a:r>
              <a:rPr lang="ja-JP" altLang="en-US" sz="2400" u="sng" dirty="0"/>
              <a:t>シラカシ</a:t>
            </a:r>
            <a:r>
              <a:rPr lang="ja-JP" altLang="en-US" sz="2400" dirty="0"/>
              <a:t>などを補植する」</a:t>
            </a:r>
            <a:endParaRPr lang="en-US" altLang="ja-JP" sz="2400" dirty="0"/>
          </a:p>
        </p:txBody>
      </p:sp>
      <p:sp>
        <p:nvSpPr>
          <p:cNvPr id="7" name="正方形/長方形 6"/>
          <p:cNvSpPr/>
          <p:nvPr/>
        </p:nvSpPr>
        <p:spPr>
          <a:xfrm>
            <a:off x="2032001" y="5122626"/>
            <a:ext cx="6483604" cy="492443"/>
          </a:xfrm>
          <a:prstGeom prst="rect">
            <a:avLst/>
          </a:prstGeom>
        </p:spPr>
        <p:txBody>
          <a:bodyPr wrap="square">
            <a:spAutoFit/>
          </a:bodyPr>
          <a:lstStyle/>
          <a:p>
            <a:r>
              <a:rPr lang="en-US" altLang="ja-JP" sz="2600" dirty="0" smtClean="0">
                <a:solidFill>
                  <a:srgbClr val="FF0000"/>
                </a:solidFill>
              </a:rPr>
              <a:t>0.0625</a:t>
            </a:r>
            <a:r>
              <a:rPr lang="ja-JP" altLang="en-US" sz="2600" dirty="0">
                <a:solidFill>
                  <a:srgbClr val="FF0000"/>
                </a:solidFill>
              </a:rPr>
              <a:t>本</a:t>
            </a:r>
            <a:r>
              <a:rPr lang="en-US" altLang="ja-JP" sz="2600" dirty="0">
                <a:solidFill>
                  <a:srgbClr val="FF0000"/>
                </a:solidFill>
              </a:rPr>
              <a:t>/㎡</a:t>
            </a:r>
            <a:r>
              <a:rPr lang="ja-JP" altLang="en-US" sz="2600" dirty="0"/>
              <a:t>（文部省）</a:t>
            </a:r>
            <a:r>
              <a:rPr lang="en-US" altLang="ja-JP" sz="2600" dirty="0"/>
              <a:t>→ </a:t>
            </a:r>
            <a:r>
              <a:rPr lang="en-US" altLang="ja-JP" sz="2600" dirty="0">
                <a:solidFill>
                  <a:srgbClr val="FF0000"/>
                </a:solidFill>
              </a:rPr>
              <a:t>0.25</a:t>
            </a:r>
            <a:r>
              <a:rPr lang="ja-JP" altLang="en-US" sz="2600" dirty="0">
                <a:solidFill>
                  <a:srgbClr val="FF0000"/>
                </a:solidFill>
              </a:rPr>
              <a:t>本</a:t>
            </a:r>
            <a:r>
              <a:rPr lang="en-US" altLang="ja-JP" sz="2600" dirty="0">
                <a:solidFill>
                  <a:srgbClr val="FF0000"/>
                </a:solidFill>
              </a:rPr>
              <a:t>/㎡</a:t>
            </a:r>
            <a:r>
              <a:rPr lang="ja-JP" altLang="en-US" sz="2600" dirty="0"/>
              <a:t>（筑波大）</a:t>
            </a:r>
            <a:endParaRPr lang="en-US" altLang="ja-JP" sz="2600" dirty="0">
              <a:solidFill>
                <a:srgbClr val="FF0000"/>
              </a:solidFill>
            </a:endParaRPr>
          </a:p>
        </p:txBody>
      </p:sp>
      <p:sp>
        <p:nvSpPr>
          <p:cNvPr id="14" name="タイトル 1"/>
          <p:cNvSpPr txBox="1">
            <a:spLocks/>
          </p:cNvSpPr>
          <p:nvPr/>
        </p:nvSpPr>
        <p:spPr>
          <a:xfrm>
            <a:off x="272835" y="242131"/>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smtClean="0"/>
              <a:t>事前調査 </a:t>
            </a:r>
            <a:r>
              <a:rPr lang="en-US" altLang="ja-JP" sz="3000" dirty="0" smtClean="0"/>
              <a:t>– </a:t>
            </a:r>
            <a:r>
              <a:rPr lang="ja-JP" altLang="en-US" sz="3000" dirty="0" smtClean="0"/>
              <a:t>ヒアリング調査</a:t>
            </a:r>
            <a:r>
              <a:rPr lang="ja-JP" altLang="en-US" sz="3000" dirty="0" smtClean="0">
                <a:latin typeface="+mj-ea"/>
              </a:rPr>
              <a:t>２</a:t>
            </a:r>
            <a:r>
              <a:rPr lang="en-US" altLang="ja-JP" sz="3000" dirty="0" smtClean="0"/>
              <a:t>-Ⅲ</a:t>
            </a:r>
            <a:endParaRPr lang="ja-JP" altLang="en-US" sz="3000" dirty="0"/>
          </a:p>
        </p:txBody>
      </p:sp>
      <p:sp>
        <p:nvSpPr>
          <p:cNvPr id="11" name="雲 10"/>
          <p:cNvSpPr/>
          <p:nvPr/>
        </p:nvSpPr>
        <p:spPr>
          <a:xfrm>
            <a:off x="6010656" y="5444381"/>
            <a:ext cx="1806050" cy="724771"/>
          </a:xfrm>
          <a:prstGeom prst="cloud">
            <a:avLst/>
          </a:prstGeom>
          <a:noFill/>
        </p:spPr>
        <p:txBody>
          <a:bodyPr wrap="none" lIns="91440" tIns="45720" rIns="91440" bIns="45720" rtlCol="0" anchor="ctr">
            <a:prstTxWarp prst="textArchUp">
              <a:avLst/>
            </a:prstTxWarp>
            <a:spAutoFit/>
          </a:bodyPr>
          <a:lstStyle/>
          <a:p>
            <a:pPr algn="ctr"/>
            <a:endParaRPr kumimoji="1" lang="ja-JP" altLang="en-US" sz="5400" dirty="0" smtClean="0">
              <a:ln w="18415" cmpd="sng">
                <a:solidFill>
                  <a:srgbClr val="F5C201"/>
                </a:solidFill>
                <a:prstDash val="solid"/>
              </a:ln>
              <a:solidFill>
                <a:srgbClr val="FFFFFF"/>
              </a:solidFill>
              <a:effectLst>
                <a:outerShdw blurRad="50800" dist="38100" algn="l" rotWithShape="0">
                  <a:prstClr val="black">
                    <a:alpha val="40000"/>
                  </a:prstClr>
                </a:outerShdw>
              </a:effectLst>
            </a:endParaRPr>
          </a:p>
        </p:txBody>
      </p:sp>
    </p:spTree>
    <p:custDataLst>
      <p:tags r:id="rId1"/>
    </p:custDataLst>
    <p:extLst>
      <p:ext uri="{BB962C8B-B14F-4D97-AF65-F5344CB8AC3E}">
        <p14:creationId xmlns:p14="http://schemas.microsoft.com/office/powerpoint/2010/main" val="4028760075"/>
      </p:ext>
    </p:extLst>
  </p:cSld>
  <p:clrMapOvr>
    <a:masterClrMapping/>
  </p:clrMapOvr>
  <mc:AlternateContent xmlns:mc="http://schemas.openxmlformats.org/markup-compatibility/2006" xmlns:p14="http://schemas.microsoft.com/office/powerpoint/2010/main">
    <mc:Choice Requires="p14">
      <p:transition spd="slow" p14:dur="2000" advTm="38461"/>
    </mc:Choice>
    <mc:Fallback xmlns="">
      <p:transition spd="slow" advTm="384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8"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lang="ja-JP" altLang="en-US" smtClean="0"/>
              <a:t>生活安全環境班 中間発表</a:t>
            </a:r>
            <a:endParaRPr lang="en-US"/>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18</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3" name="テキスト ボックス 2"/>
          <p:cNvSpPr txBox="1"/>
          <p:nvPr/>
        </p:nvSpPr>
        <p:spPr>
          <a:xfrm>
            <a:off x="2283467" y="4458291"/>
            <a:ext cx="184666" cy="369332"/>
          </a:xfrm>
          <a:prstGeom prst="rect">
            <a:avLst/>
          </a:prstGeom>
          <a:noFill/>
        </p:spPr>
        <p:txBody>
          <a:bodyPr wrap="none" rtlCol="0">
            <a:spAutoFit/>
          </a:bodyPr>
          <a:lstStyle/>
          <a:p>
            <a:endParaRPr kumimoji="1" lang="ja-JP" altLang="en-US" dirty="0"/>
          </a:p>
        </p:txBody>
      </p:sp>
      <p:sp>
        <p:nvSpPr>
          <p:cNvPr id="13" name="正方形/長方形 12"/>
          <p:cNvSpPr/>
          <p:nvPr/>
        </p:nvSpPr>
        <p:spPr>
          <a:xfrm>
            <a:off x="2200489" y="5594947"/>
            <a:ext cx="6943511" cy="461665"/>
          </a:xfrm>
          <a:prstGeom prst="rect">
            <a:avLst/>
          </a:prstGeom>
        </p:spPr>
        <p:txBody>
          <a:bodyPr wrap="square">
            <a:spAutoFit/>
          </a:bodyPr>
          <a:lstStyle/>
          <a:p>
            <a:r>
              <a:rPr lang="ja-JP" altLang="en-US" sz="2400" dirty="0" smtClean="0"/>
              <a:t>単一の樹種を植えてしまったことに問題があった！</a:t>
            </a:r>
            <a:endParaRPr lang="en-US" altLang="ja-JP" sz="2400" dirty="0"/>
          </a:p>
        </p:txBody>
      </p:sp>
      <p:sp>
        <p:nvSpPr>
          <p:cNvPr id="15" name="タイトル 1"/>
          <p:cNvSpPr txBox="1">
            <a:spLocks/>
          </p:cNvSpPr>
          <p:nvPr/>
        </p:nvSpPr>
        <p:spPr>
          <a:xfrm>
            <a:off x="272835" y="242131"/>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smtClean="0"/>
              <a:t>事前調査 </a:t>
            </a:r>
            <a:r>
              <a:rPr lang="en-US" altLang="ja-JP" sz="3000" dirty="0" smtClean="0"/>
              <a:t>– </a:t>
            </a:r>
            <a:r>
              <a:rPr lang="ja-JP" altLang="en-US" sz="3000" dirty="0" smtClean="0"/>
              <a:t>ヒアリング調査</a:t>
            </a:r>
            <a:r>
              <a:rPr lang="ja-JP" altLang="en-US" sz="3000" dirty="0" smtClean="0">
                <a:latin typeface="+mj-ea"/>
              </a:rPr>
              <a:t>２</a:t>
            </a:r>
            <a:r>
              <a:rPr lang="en-US" altLang="ja-JP" sz="3000" dirty="0" smtClean="0"/>
              <a:t>-Ⅳ</a:t>
            </a:r>
            <a:endParaRPr lang="ja-JP" altLang="en-US" sz="3000" dirty="0"/>
          </a:p>
        </p:txBody>
      </p:sp>
      <p:sp>
        <p:nvSpPr>
          <p:cNvPr id="16" name="正方形/長方形 15"/>
          <p:cNvSpPr/>
          <p:nvPr/>
        </p:nvSpPr>
        <p:spPr>
          <a:xfrm>
            <a:off x="513442" y="1155970"/>
            <a:ext cx="3595262" cy="830997"/>
          </a:xfrm>
          <a:prstGeom prst="rect">
            <a:avLst/>
          </a:prstGeom>
        </p:spPr>
        <p:txBody>
          <a:bodyPr wrap="square">
            <a:spAutoFit/>
          </a:bodyPr>
          <a:lstStyle/>
          <a:p>
            <a:r>
              <a:rPr lang="ja-JP" altLang="en-US" sz="2400" dirty="0" smtClean="0"/>
              <a:t>横浜国立大学 名誉教授</a:t>
            </a:r>
            <a:endParaRPr lang="en-US" altLang="ja-JP" sz="2400" dirty="0" smtClean="0"/>
          </a:p>
          <a:p>
            <a:r>
              <a:rPr lang="ja-JP" altLang="en-US" sz="2400" dirty="0" smtClean="0"/>
              <a:t>宮脇昭 博士</a:t>
            </a:r>
            <a:endParaRPr lang="en-US" altLang="ja-JP" sz="2400" dirty="0" smtClean="0"/>
          </a:p>
        </p:txBody>
      </p:sp>
      <p:sp>
        <p:nvSpPr>
          <p:cNvPr id="17" name="正方形/長方形 16"/>
          <p:cNvSpPr/>
          <p:nvPr/>
        </p:nvSpPr>
        <p:spPr>
          <a:xfrm>
            <a:off x="782310" y="2106675"/>
            <a:ext cx="7642579" cy="461665"/>
          </a:xfrm>
          <a:prstGeom prst="rect">
            <a:avLst/>
          </a:prstGeom>
        </p:spPr>
        <p:txBody>
          <a:bodyPr wrap="square">
            <a:spAutoFit/>
          </a:bodyPr>
          <a:lstStyle/>
          <a:p>
            <a:r>
              <a:rPr lang="en-US" altLang="ja-JP" sz="2400" dirty="0"/>
              <a:t>○</a:t>
            </a:r>
            <a:r>
              <a:rPr lang="ja-JP" altLang="en-US" sz="2400" dirty="0"/>
              <a:t>混植・密植方式（「宮脇方式」）植樹</a:t>
            </a:r>
            <a:endParaRPr lang="en-US" altLang="ja-JP" sz="2400" dirty="0"/>
          </a:p>
        </p:txBody>
      </p:sp>
      <p:sp>
        <p:nvSpPr>
          <p:cNvPr id="11" name="正方形/長方形 10"/>
          <p:cNvSpPr/>
          <p:nvPr/>
        </p:nvSpPr>
        <p:spPr>
          <a:xfrm>
            <a:off x="1074823" y="2568340"/>
            <a:ext cx="7522355" cy="830997"/>
          </a:xfrm>
          <a:prstGeom prst="rect">
            <a:avLst/>
          </a:prstGeom>
        </p:spPr>
        <p:txBody>
          <a:bodyPr wrap="square">
            <a:spAutoFit/>
          </a:bodyPr>
          <a:lstStyle/>
          <a:p>
            <a:r>
              <a:rPr lang="ja-JP" altLang="en-US" sz="2400" dirty="0"/>
              <a:t>土地本来</a:t>
            </a:r>
            <a:r>
              <a:rPr lang="ja-JP" altLang="en-US" sz="2400" dirty="0" smtClean="0"/>
              <a:t>の</a:t>
            </a:r>
            <a:r>
              <a:rPr lang="ja-JP" altLang="en-US" sz="2400" dirty="0" smtClean="0">
                <a:solidFill>
                  <a:srgbClr val="FF0000"/>
                </a:solidFill>
              </a:rPr>
              <a:t>潜在</a:t>
            </a:r>
            <a:r>
              <a:rPr lang="ja-JP" altLang="en-US" sz="2400" dirty="0">
                <a:solidFill>
                  <a:srgbClr val="FF0000"/>
                </a:solidFill>
              </a:rPr>
              <a:t>自然</a:t>
            </a:r>
            <a:r>
              <a:rPr lang="ja-JP" altLang="en-US" sz="2400" dirty="0" smtClean="0">
                <a:solidFill>
                  <a:srgbClr val="FF0000"/>
                </a:solidFill>
              </a:rPr>
              <a:t>植生</a:t>
            </a:r>
            <a:r>
              <a:rPr lang="ja-JP" altLang="en-US" sz="2400" dirty="0" smtClean="0"/>
              <a:t>を調査、選定</a:t>
            </a:r>
            <a:endParaRPr lang="en-US" altLang="ja-JP" sz="2400" dirty="0" smtClean="0"/>
          </a:p>
          <a:p>
            <a:r>
              <a:rPr lang="en-US" altLang="ja-JP" sz="2400" dirty="0" smtClean="0"/>
              <a:t>	</a:t>
            </a:r>
            <a:r>
              <a:rPr lang="ja-JP" altLang="en-US" sz="2400" dirty="0" smtClean="0"/>
              <a:t>関東以南ではシイ、タブ、カシ等の常緑広葉樹</a:t>
            </a:r>
            <a:endParaRPr lang="ja-JP" altLang="en-US" sz="2400" dirty="0"/>
          </a:p>
        </p:txBody>
      </p:sp>
      <p:sp>
        <p:nvSpPr>
          <p:cNvPr id="12" name="正方形/長方形 11"/>
          <p:cNvSpPr/>
          <p:nvPr/>
        </p:nvSpPr>
        <p:spPr>
          <a:xfrm>
            <a:off x="916326" y="4464857"/>
            <a:ext cx="5411226" cy="830997"/>
          </a:xfrm>
          <a:prstGeom prst="rect">
            <a:avLst/>
          </a:prstGeom>
        </p:spPr>
        <p:txBody>
          <a:bodyPr wrap="square">
            <a:spAutoFit/>
          </a:bodyPr>
          <a:lstStyle/>
          <a:p>
            <a:r>
              <a:rPr lang="ja-JP" altLang="en-US" sz="2400" dirty="0" smtClean="0"/>
              <a:t>・病</a:t>
            </a:r>
            <a:r>
              <a:rPr lang="ja-JP" altLang="en-US" sz="2400" dirty="0"/>
              <a:t>虫や風水害に強い</a:t>
            </a:r>
            <a:r>
              <a:rPr lang="en-US" altLang="ja-JP" sz="2400" dirty="0"/>
              <a:t/>
            </a:r>
            <a:br>
              <a:rPr lang="en-US" altLang="ja-JP" sz="2400" dirty="0"/>
            </a:br>
            <a:r>
              <a:rPr lang="ja-JP" altLang="en-US" sz="2400" dirty="0" smtClean="0"/>
              <a:t>・</a:t>
            </a:r>
            <a:r>
              <a:rPr lang="en-US" altLang="ja-JP" sz="2400" dirty="0" smtClean="0"/>
              <a:t>15</a:t>
            </a:r>
            <a:r>
              <a:rPr lang="ja-JP" altLang="en-US" sz="2400" dirty="0"/>
              <a:t>～</a:t>
            </a:r>
            <a:r>
              <a:rPr lang="en-US" altLang="ja-JP" sz="2400" dirty="0"/>
              <a:t>20</a:t>
            </a:r>
            <a:r>
              <a:rPr lang="ja-JP" altLang="en-US" sz="2400" dirty="0"/>
              <a:t>年の短期間で豊かな森を</a:t>
            </a:r>
            <a:r>
              <a:rPr lang="ja-JP" altLang="en-US" sz="2400" dirty="0" smtClean="0"/>
              <a:t>形成</a:t>
            </a:r>
            <a:endParaRPr lang="ja-JP" altLang="en-US" sz="2400" dirty="0"/>
          </a:p>
        </p:txBody>
      </p:sp>
      <p:sp>
        <p:nvSpPr>
          <p:cNvPr id="18" name="正方形/長方形 17"/>
          <p:cNvSpPr/>
          <p:nvPr/>
        </p:nvSpPr>
        <p:spPr>
          <a:xfrm>
            <a:off x="1074822" y="3425765"/>
            <a:ext cx="7522355" cy="830997"/>
          </a:xfrm>
          <a:prstGeom prst="rect">
            <a:avLst/>
          </a:prstGeom>
        </p:spPr>
        <p:txBody>
          <a:bodyPr wrap="square">
            <a:spAutoFit/>
          </a:bodyPr>
          <a:lstStyle/>
          <a:p>
            <a:r>
              <a:rPr lang="ja-JP" altLang="en-US" sz="2400" dirty="0" smtClean="0"/>
              <a:t>ポット内に</a:t>
            </a:r>
            <a:r>
              <a:rPr lang="en-US" altLang="ja-JP" sz="2400" dirty="0" smtClean="0">
                <a:solidFill>
                  <a:srgbClr val="FF0000"/>
                </a:solidFill>
              </a:rPr>
              <a:t>3~4</a:t>
            </a:r>
            <a:r>
              <a:rPr lang="ja-JP" altLang="en-US" sz="2400" dirty="0" smtClean="0">
                <a:solidFill>
                  <a:srgbClr val="FF0000"/>
                </a:solidFill>
              </a:rPr>
              <a:t>本</a:t>
            </a:r>
            <a:r>
              <a:rPr lang="en-US" altLang="ja-JP" sz="2400" dirty="0" smtClean="0">
                <a:solidFill>
                  <a:srgbClr val="FF0000"/>
                </a:solidFill>
              </a:rPr>
              <a:t>/</a:t>
            </a:r>
            <a:r>
              <a:rPr lang="ja-JP" altLang="en-US" sz="2400" dirty="0" smtClean="0">
                <a:solidFill>
                  <a:srgbClr val="FF0000"/>
                </a:solidFill>
              </a:rPr>
              <a:t>㎡</a:t>
            </a:r>
            <a:r>
              <a:rPr lang="ja-JP" altLang="en-US" sz="2400" dirty="0" smtClean="0"/>
              <a:t>の密度で苗木を植える</a:t>
            </a:r>
            <a:endParaRPr lang="en-US" altLang="ja-JP" sz="2400" dirty="0" smtClean="0"/>
          </a:p>
          <a:p>
            <a:r>
              <a:rPr lang="en-US" altLang="ja-JP" sz="2400" dirty="0"/>
              <a:t>	</a:t>
            </a:r>
            <a:r>
              <a:rPr lang="ja-JP" altLang="en-US" sz="2400" dirty="0" smtClean="0"/>
              <a:t>多種の苗木を</a:t>
            </a:r>
            <a:r>
              <a:rPr lang="ja-JP" altLang="en-US" sz="2400" dirty="0" smtClean="0">
                <a:solidFill>
                  <a:srgbClr val="FF0000"/>
                </a:solidFill>
              </a:rPr>
              <a:t>混植</a:t>
            </a:r>
            <a:r>
              <a:rPr lang="ja-JP" altLang="en-US" sz="2400" dirty="0" smtClean="0"/>
              <a:t>、不規則に</a:t>
            </a:r>
            <a:r>
              <a:rPr lang="ja-JP" altLang="en-US" sz="2400" dirty="0" smtClean="0">
                <a:solidFill>
                  <a:srgbClr val="FF0000"/>
                </a:solidFill>
              </a:rPr>
              <a:t>密植</a:t>
            </a:r>
            <a:r>
              <a:rPr lang="ja-JP" altLang="en-US" sz="2400" dirty="0" smtClean="0"/>
              <a:t>を行う</a:t>
            </a:r>
            <a:endParaRPr lang="en-US" altLang="ja-JP" sz="2400" dirty="0" smtClean="0">
              <a:solidFill>
                <a:srgbClr val="FF0000"/>
              </a:solidFill>
            </a:endParaRPr>
          </a:p>
        </p:txBody>
      </p:sp>
      <p:sp>
        <p:nvSpPr>
          <p:cNvPr id="20" name="正方形/長方形 19"/>
          <p:cNvSpPr/>
          <p:nvPr/>
        </p:nvSpPr>
        <p:spPr>
          <a:xfrm>
            <a:off x="4257792" y="1137480"/>
            <a:ext cx="3839513" cy="369332"/>
          </a:xfrm>
          <a:prstGeom prst="rect">
            <a:avLst/>
          </a:prstGeom>
        </p:spPr>
        <p:txBody>
          <a:bodyPr wrap="none">
            <a:spAutoFit/>
          </a:bodyPr>
          <a:lstStyle/>
          <a:p>
            <a:r>
              <a:rPr lang="ja-JP" altLang="en-US" dirty="0"/>
              <a:t>http://megurinomori.net/groups/001/</a:t>
            </a:r>
          </a:p>
        </p:txBody>
      </p:sp>
      <p:sp>
        <p:nvSpPr>
          <p:cNvPr id="21" name="正方形/長方形 20"/>
          <p:cNvSpPr/>
          <p:nvPr/>
        </p:nvSpPr>
        <p:spPr>
          <a:xfrm>
            <a:off x="4267066" y="1472059"/>
            <a:ext cx="4572000" cy="646331"/>
          </a:xfrm>
          <a:prstGeom prst="rect">
            <a:avLst/>
          </a:prstGeom>
        </p:spPr>
        <p:txBody>
          <a:bodyPr>
            <a:spAutoFit/>
          </a:bodyPr>
          <a:lstStyle/>
          <a:p>
            <a:r>
              <a:rPr lang="ja-JP" altLang="en-US" dirty="0"/>
              <a:t>http://kamome.lib.ynu.ac.jp/dspace/handle/10131/</a:t>
            </a:r>
            <a:r>
              <a:rPr lang="ja-JP" altLang="en-US" dirty="0" smtClean="0"/>
              <a:t>7196　</a:t>
            </a:r>
            <a:r>
              <a:rPr lang="en-US" altLang="ja-JP" dirty="0" smtClean="0"/>
              <a:t>(13.05.20/23:30)</a:t>
            </a:r>
            <a:endParaRPr lang="ja-JP" altLang="en-US" dirty="0"/>
          </a:p>
        </p:txBody>
      </p:sp>
    </p:spTree>
    <p:custDataLst>
      <p:tags r:id="rId1"/>
    </p:custDataLst>
    <p:extLst>
      <p:ext uri="{BB962C8B-B14F-4D97-AF65-F5344CB8AC3E}">
        <p14:creationId xmlns:p14="http://schemas.microsoft.com/office/powerpoint/2010/main" val="1435745399"/>
      </p:ext>
    </p:extLst>
  </p:cSld>
  <p:clrMapOvr>
    <a:masterClrMapping/>
  </p:clrMapOvr>
  <mc:AlternateContent xmlns:mc="http://schemas.openxmlformats.org/markup-compatibility/2006" xmlns:p14="http://schemas.microsoft.com/office/powerpoint/2010/main">
    <mc:Choice Requires="p14">
      <p:transition spd="slow" p14:dur="2000" advTm="46183"/>
    </mc:Choice>
    <mc:Fallback xmlns="">
      <p:transition spd="slow" advTm="4618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835" y="242131"/>
            <a:ext cx="3393983" cy="803144"/>
          </a:xfrm>
        </p:spPr>
        <p:txBody>
          <a:bodyPr/>
          <a:lstStyle/>
          <a:p>
            <a:r>
              <a:rPr kumimoji="1" lang="ja-JP" altLang="en-US" sz="3000" dirty="0" smtClean="0"/>
              <a:t>きっかけ</a:t>
            </a:r>
            <a:endParaRPr kumimoji="1" lang="ja-JP" altLang="en-US" sz="3000" dirty="0"/>
          </a:p>
        </p:txBody>
      </p:sp>
      <p:sp>
        <p:nvSpPr>
          <p:cNvPr id="3" name="サブタイトル 2"/>
          <p:cNvSpPr>
            <a:spLocks noGrp="1"/>
          </p:cNvSpPr>
          <p:nvPr>
            <p:ph type="subTitle" idx="1"/>
          </p:nvPr>
        </p:nvSpPr>
        <p:spPr>
          <a:xfrm>
            <a:off x="1045720" y="2532404"/>
            <a:ext cx="6858000" cy="914400"/>
          </a:xfrm>
        </p:spPr>
        <p:txBody>
          <a:bodyPr>
            <a:noAutofit/>
          </a:bodyPr>
          <a:lstStyle/>
          <a:p>
            <a:pPr algn="ctr"/>
            <a:r>
              <a:rPr kumimoji="1" lang="ja-JP" altLang="en-US" sz="4800" dirty="0" smtClean="0">
                <a:solidFill>
                  <a:schemeClr val="tx1"/>
                </a:solidFill>
              </a:rPr>
              <a:t>筑波大学のみどりは</a:t>
            </a:r>
            <a:endParaRPr kumimoji="1" lang="en-US" altLang="ja-JP" sz="4800" dirty="0" smtClean="0">
              <a:solidFill>
                <a:schemeClr val="tx1"/>
              </a:solidFill>
            </a:endParaRPr>
          </a:p>
          <a:p>
            <a:pPr algn="ctr"/>
            <a:r>
              <a:rPr kumimoji="1" lang="ja-JP" altLang="en-US" sz="4800" dirty="0" smtClean="0">
                <a:solidFill>
                  <a:schemeClr val="tx1"/>
                </a:solidFill>
              </a:rPr>
              <a:t>「つまらない」？！</a:t>
            </a:r>
            <a:endParaRPr kumimoji="1" lang="ja-JP" altLang="en-US" sz="4800" dirty="0">
              <a:solidFill>
                <a:schemeClr val="tx1"/>
              </a:solidFill>
            </a:endParaRPr>
          </a:p>
        </p:txBody>
      </p:sp>
      <p:sp>
        <p:nvSpPr>
          <p:cNvPr id="4" name="フッター プレースホルダー 3"/>
          <p:cNvSpPr>
            <a:spLocks noGrp="1"/>
          </p:cNvSpPr>
          <p:nvPr>
            <p:ph type="ftr" sz="quarter" idx="11"/>
          </p:nvPr>
        </p:nvSpPr>
        <p:spPr/>
        <p:txBody>
          <a:bodyPr/>
          <a:lstStyle/>
          <a:p>
            <a:r>
              <a:rPr lang="ja-JP" altLang="en-US" dirty="0" smtClean="0"/>
              <a:t>生活安全環境班 中間発表</a:t>
            </a:r>
            <a:endParaRPr lang="en-US" dirty="0"/>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1</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7" name="サブタイトル 2"/>
          <p:cNvSpPr txBox="1">
            <a:spLocks/>
          </p:cNvSpPr>
          <p:nvPr/>
        </p:nvSpPr>
        <p:spPr>
          <a:xfrm>
            <a:off x="841420" y="1738223"/>
            <a:ext cx="6858000" cy="9144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endParaRPr lang="ja-JP" altLang="en-US" dirty="0">
              <a:solidFill>
                <a:schemeClr val="tx1"/>
              </a:solidFill>
            </a:endParaRPr>
          </a:p>
        </p:txBody>
      </p:sp>
    </p:spTree>
    <p:extLst>
      <p:ext uri="{BB962C8B-B14F-4D97-AF65-F5344CB8AC3E}">
        <p14:creationId xmlns:p14="http://schemas.microsoft.com/office/powerpoint/2010/main" val="3253822506"/>
      </p:ext>
    </p:extLst>
  </p:cSld>
  <p:clrMapOvr>
    <a:masterClrMapping/>
  </p:clrMapOvr>
  <mc:AlternateContent xmlns:mc="http://schemas.openxmlformats.org/markup-compatibility/2006" xmlns:p14="http://schemas.microsoft.com/office/powerpoint/2010/main">
    <mc:Choice Requires="p14">
      <p:transition spd="slow" p14:dur="2000" advTm="15292"/>
    </mc:Choice>
    <mc:Fallback xmlns="">
      <p:transition spd="slow" advTm="15292"/>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968e5c6469cb9020.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381291" y="4084385"/>
            <a:ext cx="4300653" cy="1933165"/>
          </a:xfrm>
          <a:prstGeom prst="rect">
            <a:avLst/>
          </a:prstGeom>
        </p:spPr>
      </p:pic>
      <p:sp>
        <p:nvSpPr>
          <p:cNvPr id="4" name="フッター プレースホルダー 3"/>
          <p:cNvSpPr>
            <a:spLocks noGrp="1"/>
          </p:cNvSpPr>
          <p:nvPr>
            <p:ph type="ftr" sz="quarter" idx="11"/>
          </p:nvPr>
        </p:nvSpPr>
        <p:spPr/>
        <p:txBody>
          <a:bodyPr/>
          <a:lstStyle/>
          <a:p>
            <a:r>
              <a:rPr lang="ja-JP" altLang="en-US" smtClean="0"/>
              <a:t>生活安全環境班 中間発表</a:t>
            </a:r>
            <a:endParaRPr lang="en-US"/>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19</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14" name="雲 13"/>
          <p:cNvSpPr/>
          <p:nvPr/>
        </p:nvSpPr>
        <p:spPr>
          <a:xfrm>
            <a:off x="2729864" y="4850162"/>
            <a:ext cx="5870027" cy="1844424"/>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3381 w 43256"/>
              <a:gd name="connsiteY0" fmla="*/ 28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16514 w 43256"/>
              <a:gd name="connsiteY2" fmla="*/ 38949 h 43219"/>
              <a:gd name="connsiteX3" fmla="*/ 15846 w 43256"/>
              <a:gd name="connsiteY3" fmla="*/ 37209 h 43219"/>
              <a:gd name="connsiteX4" fmla="*/ 28863 w 43256"/>
              <a:gd name="connsiteY4" fmla="*/ 34610 h 43219"/>
              <a:gd name="connsiteX5" fmla="*/ 28596 w 43256"/>
              <a:gd name="connsiteY5" fmla="*/ 36519 h 43219"/>
              <a:gd name="connsiteX6" fmla="*/ 34165 w 43256"/>
              <a:gd name="connsiteY6" fmla="*/ 22813 h 43219"/>
              <a:gd name="connsiteX7" fmla="*/ 37416 w 43256"/>
              <a:gd name="connsiteY7" fmla="*/ 29949 h 43219"/>
              <a:gd name="connsiteX8" fmla="*/ 41834 w 43256"/>
              <a:gd name="connsiteY8" fmla="*/ 15213 h 43219"/>
              <a:gd name="connsiteX9" fmla="*/ 40386 w 43256"/>
              <a:gd name="connsiteY9" fmla="*/ 17889 h 43219"/>
              <a:gd name="connsiteX10" fmla="*/ 38360 w 43256"/>
              <a:gd name="connsiteY10" fmla="*/ 5285 h 43219"/>
              <a:gd name="connsiteX11" fmla="*/ 38436 w 43256"/>
              <a:gd name="connsiteY11" fmla="*/ 6549 h 43219"/>
              <a:gd name="connsiteX12" fmla="*/ 29114 w 43256"/>
              <a:gd name="connsiteY12" fmla="*/ 3811 h 43219"/>
              <a:gd name="connsiteX13" fmla="*/ 29856 w 43256"/>
              <a:gd name="connsiteY13" fmla="*/ 2199 h 43219"/>
              <a:gd name="connsiteX14" fmla="*/ 22177 w 43256"/>
              <a:gd name="connsiteY14" fmla="*/ 4579 h 43219"/>
              <a:gd name="connsiteX15" fmla="*/ 22536 w 43256"/>
              <a:gd name="connsiteY15" fmla="*/ 3189 h 43219"/>
              <a:gd name="connsiteX16" fmla="*/ 14036 w 43256"/>
              <a:gd name="connsiteY16" fmla="*/ 5051 h 43219"/>
              <a:gd name="connsiteX17" fmla="*/ 15336 w 43256"/>
              <a:gd name="connsiteY17" fmla="*/ 6399 h 43219"/>
              <a:gd name="connsiteX18" fmla="*/ 4163 w 43256"/>
              <a:gd name="connsiteY18" fmla="*/ 15648 h 43219"/>
              <a:gd name="connsiteX19" fmla="*/ 3936 w 43256"/>
              <a:gd name="connsiteY19"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16514 w 43256"/>
              <a:gd name="connsiteY2" fmla="*/ 38949 h 43219"/>
              <a:gd name="connsiteX3" fmla="*/ 15846 w 43256"/>
              <a:gd name="connsiteY3" fmla="*/ 37209 h 43219"/>
              <a:gd name="connsiteX4" fmla="*/ 28863 w 43256"/>
              <a:gd name="connsiteY4" fmla="*/ 34610 h 43219"/>
              <a:gd name="connsiteX5" fmla="*/ 28596 w 43256"/>
              <a:gd name="connsiteY5" fmla="*/ 36519 h 43219"/>
              <a:gd name="connsiteX6" fmla="*/ 41834 w 43256"/>
              <a:gd name="connsiteY6" fmla="*/ 15213 h 43219"/>
              <a:gd name="connsiteX7" fmla="*/ 40386 w 43256"/>
              <a:gd name="connsiteY7" fmla="*/ 17889 h 43219"/>
              <a:gd name="connsiteX8" fmla="*/ 38360 w 43256"/>
              <a:gd name="connsiteY8" fmla="*/ 5285 h 43219"/>
              <a:gd name="connsiteX9" fmla="*/ 38436 w 43256"/>
              <a:gd name="connsiteY9" fmla="*/ 6549 h 43219"/>
              <a:gd name="connsiteX10" fmla="*/ 29114 w 43256"/>
              <a:gd name="connsiteY10" fmla="*/ 3811 h 43219"/>
              <a:gd name="connsiteX11" fmla="*/ 29856 w 43256"/>
              <a:gd name="connsiteY11" fmla="*/ 2199 h 43219"/>
              <a:gd name="connsiteX12" fmla="*/ 22177 w 43256"/>
              <a:gd name="connsiteY12" fmla="*/ 4579 h 43219"/>
              <a:gd name="connsiteX13" fmla="*/ 22536 w 43256"/>
              <a:gd name="connsiteY13" fmla="*/ 3189 h 43219"/>
              <a:gd name="connsiteX14" fmla="*/ 14036 w 43256"/>
              <a:gd name="connsiteY14" fmla="*/ 5051 h 43219"/>
              <a:gd name="connsiteX15" fmla="*/ 15336 w 43256"/>
              <a:gd name="connsiteY15" fmla="*/ 6399 h 43219"/>
              <a:gd name="connsiteX16" fmla="*/ 4163 w 43256"/>
              <a:gd name="connsiteY16" fmla="*/ 15648 h 43219"/>
              <a:gd name="connsiteX17" fmla="*/ 3936 w 43256"/>
              <a:gd name="connsiteY17"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6964 w 43256"/>
              <a:gd name="connsiteY0" fmla="*/ 34758 h 43219"/>
              <a:gd name="connsiteX1" fmla="*/ 5856 w 43256"/>
              <a:gd name="connsiteY1" fmla="*/ 35139 h 43219"/>
              <a:gd name="connsiteX2" fmla="*/ 16514 w 43256"/>
              <a:gd name="connsiteY2" fmla="*/ 38949 h 43219"/>
              <a:gd name="connsiteX3" fmla="*/ 15846 w 43256"/>
              <a:gd name="connsiteY3" fmla="*/ 37209 h 43219"/>
              <a:gd name="connsiteX4" fmla="*/ 28863 w 43256"/>
              <a:gd name="connsiteY4" fmla="*/ 34610 h 43219"/>
              <a:gd name="connsiteX5" fmla="*/ 28596 w 43256"/>
              <a:gd name="connsiteY5" fmla="*/ 36519 h 43219"/>
              <a:gd name="connsiteX6" fmla="*/ 38360 w 43256"/>
              <a:gd name="connsiteY6" fmla="*/ 5285 h 43219"/>
              <a:gd name="connsiteX7" fmla="*/ 38436 w 43256"/>
              <a:gd name="connsiteY7" fmla="*/ 6549 h 43219"/>
              <a:gd name="connsiteX8" fmla="*/ 29114 w 43256"/>
              <a:gd name="connsiteY8" fmla="*/ 3811 h 43219"/>
              <a:gd name="connsiteX9" fmla="*/ 29856 w 43256"/>
              <a:gd name="connsiteY9" fmla="*/ 2199 h 43219"/>
              <a:gd name="connsiteX10" fmla="*/ 22177 w 43256"/>
              <a:gd name="connsiteY10" fmla="*/ 4579 h 43219"/>
              <a:gd name="connsiteX11" fmla="*/ 22536 w 43256"/>
              <a:gd name="connsiteY11" fmla="*/ 3189 h 43219"/>
              <a:gd name="connsiteX12" fmla="*/ 14036 w 43256"/>
              <a:gd name="connsiteY12" fmla="*/ 5051 h 43219"/>
              <a:gd name="connsiteX13" fmla="*/ 15336 w 43256"/>
              <a:gd name="connsiteY13" fmla="*/ 6399 h 43219"/>
              <a:gd name="connsiteX14" fmla="*/ 4163 w 43256"/>
              <a:gd name="connsiteY14" fmla="*/ 15648 h 43219"/>
              <a:gd name="connsiteX15" fmla="*/ 3936 w 43256"/>
              <a:gd name="connsiteY15"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solidFill>
            <a:schemeClr val="accent2"/>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782309" y="1907609"/>
            <a:ext cx="7642579" cy="2000548"/>
          </a:xfrm>
          <a:prstGeom prst="rect">
            <a:avLst/>
          </a:prstGeom>
        </p:spPr>
        <p:txBody>
          <a:bodyPr wrap="square">
            <a:spAutoFit/>
          </a:bodyPr>
          <a:lstStyle/>
          <a:p>
            <a:r>
              <a:rPr lang="en-US" altLang="ja-JP" sz="2600" dirty="0" smtClean="0"/>
              <a:t>○</a:t>
            </a:r>
            <a:r>
              <a:rPr lang="ja-JP" altLang="en-US" sz="2600" dirty="0" smtClean="0"/>
              <a:t>単一の樹種のみの林に</a:t>
            </a:r>
            <a:endParaRPr lang="en-US" altLang="ja-JP" sz="2600" dirty="0" smtClean="0"/>
          </a:p>
          <a:p>
            <a:r>
              <a:rPr lang="en-US" altLang="ja-JP" sz="2400" dirty="0" smtClean="0"/>
              <a:t>	…</a:t>
            </a:r>
            <a:r>
              <a:rPr lang="ja-JP" altLang="en-US" sz="2400" dirty="0" smtClean="0"/>
              <a:t>シラカシ</a:t>
            </a:r>
            <a:r>
              <a:rPr lang="en-US" altLang="en-US" sz="2400" dirty="0" smtClean="0"/>
              <a:t>が</a:t>
            </a:r>
            <a:r>
              <a:rPr lang="ja-JP" altLang="en-US" sz="2400" dirty="0" smtClean="0"/>
              <a:t>植生の多くを占めている現状</a:t>
            </a:r>
            <a:endParaRPr lang="en-US" altLang="ja-JP" sz="2400" dirty="0" smtClean="0"/>
          </a:p>
          <a:p>
            <a:endParaRPr lang="en-US" altLang="ja-JP" sz="2400" dirty="0" smtClean="0"/>
          </a:p>
          <a:p>
            <a:r>
              <a:rPr lang="en-US" altLang="ja-JP" sz="2600" dirty="0" smtClean="0"/>
              <a:t>○</a:t>
            </a:r>
            <a:r>
              <a:rPr lang="ja-JP" altLang="en-US" sz="2600" dirty="0" smtClean="0"/>
              <a:t>樹高の違いがない、鬱蒼とした景観に</a:t>
            </a:r>
            <a:endParaRPr lang="en-US" altLang="ja-JP" sz="2600" dirty="0" smtClean="0"/>
          </a:p>
          <a:p>
            <a:r>
              <a:rPr lang="en-US" altLang="ja-JP" sz="2400" dirty="0" smtClean="0"/>
              <a:t>	…</a:t>
            </a:r>
            <a:r>
              <a:rPr lang="ja-JP" altLang="en-US" sz="2400" dirty="0" smtClean="0"/>
              <a:t>光が差し込まず、他の草木が枯れる悪循環</a:t>
            </a:r>
            <a:endParaRPr lang="en-US" altLang="ja-JP" sz="2400" dirty="0"/>
          </a:p>
        </p:txBody>
      </p:sp>
      <p:sp>
        <p:nvSpPr>
          <p:cNvPr id="3" name="テキスト ボックス 2"/>
          <p:cNvSpPr txBox="1"/>
          <p:nvPr/>
        </p:nvSpPr>
        <p:spPr>
          <a:xfrm>
            <a:off x="2283467" y="4458291"/>
            <a:ext cx="184666" cy="369332"/>
          </a:xfrm>
          <a:prstGeom prst="rect">
            <a:avLst/>
          </a:prstGeom>
          <a:noFill/>
        </p:spPr>
        <p:txBody>
          <a:bodyPr wrap="none" rtlCol="0">
            <a:spAutoFit/>
          </a:bodyPr>
          <a:lstStyle/>
          <a:p>
            <a:endParaRPr kumimoji="1" lang="ja-JP" altLang="en-US" dirty="0"/>
          </a:p>
        </p:txBody>
      </p:sp>
      <p:sp>
        <p:nvSpPr>
          <p:cNvPr id="7" name="正方形/長方形 6"/>
          <p:cNvSpPr/>
          <p:nvPr/>
        </p:nvSpPr>
        <p:spPr>
          <a:xfrm rot="21272273">
            <a:off x="3120570" y="5406237"/>
            <a:ext cx="5304317" cy="523220"/>
          </a:xfrm>
          <a:prstGeom prst="rect">
            <a:avLst/>
          </a:prstGeom>
        </p:spPr>
        <p:txBody>
          <a:bodyPr wrap="square">
            <a:spAutoFit/>
          </a:bodyPr>
          <a:lstStyle/>
          <a:p>
            <a:r>
              <a:rPr lang="ja-JP" altLang="en-US" sz="2800" dirty="0" smtClean="0">
                <a:solidFill>
                  <a:srgbClr val="FF0000"/>
                </a:solidFill>
              </a:rPr>
              <a:t>「つまらない」景観が形成された！</a:t>
            </a:r>
            <a:endParaRPr lang="en-US" altLang="ja-JP" sz="2800" dirty="0">
              <a:solidFill>
                <a:srgbClr val="FF0000"/>
              </a:solidFill>
            </a:endParaRPr>
          </a:p>
        </p:txBody>
      </p:sp>
      <p:sp>
        <p:nvSpPr>
          <p:cNvPr id="13" name="正方形/長方形 12"/>
          <p:cNvSpPr/>
          <p:nvPr/>
        </p:nvSpPr>
        <p:spPr>
          <a:xfrm>
            <a:off x="513442" y="1314466"/>
            <a:ext cx="8083736" cy="461665"/>
          </a:xfrm>
          <a:prstGeom prst="rect">
            <a:avLst/>
          </a:prstGeom>
        </p:spPr>
        <p:txBody>
          <a:bodyPr wrap="square">
            <a:spAutoFit/>
          </a:bodyPr>
          <a:lstStyle/>
          <a:p>
            <a:r>
              <a:rPr lang="ja-JP" altLang="en-US" sz="2400" dirty="0"/>
              <a:t>この計画により</a:t>
            </a:r>
            <a:r>
              <a:rPr lang="en-US" altLang="ja-JP" sz="2400" dirty="0"/>
              <a:t>…</a:t>
            </a:r>
          </a:p>
        </p:txBody>
      </p:sp>
      <p:sp>
        <p:nvSpPr>
          <p:cNvPr id="15" name="タイトル 1"/>
          <p:cNvSpPr txBox="1">
            <a:spLocks/>
          </p:cNvSpPr>
          <p:nvPr/>
        </p:nvSpPr>
        <p:spPr>
          <a:xfrm>
            <a:off x="272835" y="242131"/>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smtClean="0"/>
              <a:t>事前調査 </a:t>
            </a:r>
            <a:r>
              <a:rPr lang="en-US" altLang="ja-JP" sz="3000" dirty="0" smtClean="0"/>
              <a:t>– </a:t>
            </a:r>
            <a:r>
              <a:rPr lang="ja-JP" altLang="en-US" sz="3000" dirty="0" smtClean="0"/>
              <a:t>ヒアリング調査</a:t>
            </a:r>
            <a:r>
              <a:rPr lang="ja-JP" altLang="en-US" sz="3000" dirty="0" smtClean="0">
                <a:latin typeface="+mj-ea"/>
              </a:rPr>
              <a:t>２</a:t>
            </a:r>
            <a:r>
              <a:rPr lang="en-US" altLang="ja-JP" sz="3000" dirty="0" smtClean="0"/>
              <a:t>-Ⅳ</a:t>
            </a:r>
            <a:endParaRPr lang="ja-JP" altLang="en-US" sz="3000" dirty="0"/>
          </a:p>
        </p:txBody>
      </p:sp>
    </p:spTree>
    <p:custDataLst>
      <p:tags r:id="rId1"/>
    </p:custDataLst>
    <p:extLst>
      <p:ext uri="{BB962C8B-B14F-4D97-AF65-F5344CB8AC3E}">
        <p14:creationId xmlns:p14="http://schemas.microsoft.com/office/powerpoint/2010/main" val="1005737828"/>
      </p:ext>
    </p:extLst>
  </p:cSld>
  <p:clrMapOvr>
    <a:masterClrMapping/>
  </p:clrMapOvr>
  <mc:AlternateContent xmlns:mc="http://schemas.openxmlformats.org/markup-compatibility/2006" xmlns:p14="http://schemas.microsoft.com/office/powerpoint/2010/main">
    <mc:Choice Requires="p14">
      <p:transition spd="slow" p14:dur="2000" advTm="46183"/>
    </mc:Choice>
    <mc:Fallback xmlns="">
      <p:transition spd="slow" advTm="461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4"/>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lang="ja-JP" altLang="en-US" smtClean="0"/>
              <a:t>生活安全環境班 中間発表</a:t>
            </a:r>
            <a:endParaRPr lang="en-US"/>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20</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7" name="サブタイトル 2"/>
          <p:cNvSpPr txBox="1">
            <a:spLocks/>
          </p:cNvSpPr>
          <p:nvPr/>
        </p:nvSpPr>
        <p:spPr>
          <a:xfrm>
            <a:off x="5056284" y="6643914"/>
            <a:ext cx="7967689" cy="417949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endParaRPr lang="en-US" altLang="ja-JP" dirty="0" smtClean="0">
              <a:solidFill>
                <a:schemeClr val="tx1"/>
              </a:solidFill>
              <a:latin typeface="+mn-ea"/>
            </a:endParaRPr>
          </a:p>
          <a:p>
            <a:endParaRPr lang="ja-JP" altLang="en-US" dirty="0">
              <a:solidFill>
                <a:schemeClr val="tx1"/>
              </a:solidFill>
              <a:latin typeface="+mn-ea"/>
            </a:endParaRPr>
          </a:p>
        </p:txBody>
      </p:sp>
      <p:sp>
        <p:nvSpPr>
          <p:cNvPr id="17" name="サブタイトル 2"/>
          <p:cNvSpPr txBox="1">
            <a:spLocks/>
          </p:cNvSpPr>
          <p:nvPr/>
        </p:nvSpPr>
        <p:spPr>
          <a:xfrm>
            <a:off x="457200" y="1427373"/>
            <a:ext cx="3531090" cy="417967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pPr>
              <a:lnSpc>
                <a:spcPct val="150000"/>
              </a:lnSpc>
            </a:pPr>
            <a:endParaRPr lang="en-US" altLang="ja-JP" sz="2800" dirty="0" smtClean="0">
              <a:solidFill>
                <a:schemeClr val="tx1"/>
              </a:solidFill>
            </a:endParaRPr>
          </a:p>
          <a:p>
            <a:pPr>
              <a:lnSpc>
                <a:spcPct val="150000"/>
              </a:lnSpc>
            </a:pPr>
            <a:endParaRPr lang="en-US" altLang="ja-JP" sz="2800" dirty="0" smtClean="0">
              <a:solidFill>
                <a:schemeClr val="tx1"/>
              </a:solidFill>
            </a:endParaRPr>
          </a:p>
          <a:p>
            <a:pPr>
              <a:lnSpc>
                <a:spcPct val="150000"/>
              </a:lnSpc>
            </a:pPr>
            <a:endParaRPr lang="en-US" altLang="ja-JP" sz="2800" dirty="0">
              <a:solidFill>
                <a:schemeClr val="tx1"/>
              </a:solidFill>
            </a:endParaRPr>
          </a:p>
          <a:p>
            <a:endParaRPr lang="ja-JP" altLang="en-US" dirty="0">
              <a:solidFill>
                <a:schemeClr val="tx1"/>
              </a:solidFill>
              <a:latin typeface="+mn-ea"/>
            </a:endParaRPr>
          </a:p>
          <a:p>
            <a:endParaRPr lang="en-US" altLang="ja-JP" dirty="0">
              <a:solidFill>
                <a:schemeClr val="tx1"/>
              </a:solidFill>
              <a:latin typeface="+mn-ea"/>
            </a:endParaRPr>
          </a:p>
        </p:txBody>
      </p:sp>
      <p:sp>
        <p:nvSpPr>
          <p:cNvPr id="12" name="テキスト ボックス 11"/>
          <p:cNvSpPr txBox="1"/>
          <p:nvPr/>
        </p:nvSpPr>
        <p:spPr>
          <a:xfrm>
            <a:off x="332402" y="3054930"/>
            <a:ext cx="4068763" cy="2308324"/>
          </a:xfrm>
          <a:prstGeom prst="rect">
            <a:avLst/>
          </a:prstGeom>
          <a:noFill/>
        </p:spPr>
        <p:txBody>
          <a:bodyPr wrap="square" rtlCol="0">
            <a:spAutoFit/>
          </a:bodyPr>
          <a:lstStyle/>
          <a:p>
            <a:r>
              <a:rPr lang="en-US" altLang="ja-JP" sz="2400" dirty="0" smtClean="0"/>
              <a:t>• </a:t>
            </a:r>
            <a:r>
              <a:rPr kumimoji="1" lang="ja-JP" altLang="en-US" sz="2400" dirty="0" smtClean="0">
                <a:solidFill>
                  <a:srgbClr val="000000"/>
                </a:solidFill>
                <a:latin typeface="ＭＳ Ｐゴシック"/>
                <a:ea typeface="ＭＳ Ｐゴシック"/>
                <a:cs typeface="Arial"/>
              </a:rPr>
              <a:t>防塵</a:t>
            </a:r>
            <a:r>
              <a:rPr kumimoji="1" lang="ja-JP" altLang="en-US" sz="2400" dirty="0">
                <a:solidFill>
                  <a:srgbClr val="000000"/>
                </a:solidFill>
                <a:latin typeface="ＭＳ Ｐゴシック"/>
                <a:ea typeface="ＭＳ Ｐゴシック"/>
                <a:cs typeface="Arial"/>
              </a:rPr>
              <a:t>、</a:t>
            </a:r>
            <a:r>
              <a:rPr kumimoji="1" lang="ja-JP" altLang="en-US" sz="2400" dirty="0" smtClean="0">
                <a:solidFill>
                  <a:srgbClr val="000000"/>
                </a:solidFill>
                <a:latin typeface="ＭＳ Ｐゴシック"/>
                <a:ea typeface="ＭＳ Ｐゴシック"/>
                <a:cs typeface="Arial"/>
              </a:rPr>
              <a:t>防風</a:t>
            </a:r>
            <a:endParaRPr kumimoji="1" lang="en-US" altLang="ja-JP" sz="2400" dirty="0" smtClean="0">
              <a:solidFill>
                <a:srgbClr val="000000"/>
              </a:solidFill>
              <a:latin typeface="ＭＳ Ｐゴシック"/>
              <a:ea typeface="ＭＳ Ｐゴシック"/>
              <a:cs typeface="Arial"/>
            </a:endParaRPr>
          </a:p>
          <a:p>
            <a:r>
              <a:rPr kumimoji="1" lang="ja-JP" altLang="en-US" sz="2400" dirty="0" smtClean="0">
                <a:solidFill>
                  <a:srgbClr val="000000"/>
                </a:solidFill>
                <a:latin typeface="ＭＳ Ｐゴシック"/>
                <a:ea typeface="ＭＳ Ｐゴシック"/>
                <a:cs typeface="Arial"/>
              </a:rPr>
              <a:t>（</a:t>
            </a:r>
            <a:r>
              <a:rPr kumimoji="1" lang="ja-JP" altLang="en-US" sz="2400" dirty="0">
                <a:solidFill>
                  <a:srgbClr val="000000"/>
                </a:solidFill>
                <a:latin typeface="ＭＳ Ｐゴシック"/>
                <a:ea typeface="ＭＳ Ｐゴシック"/>
                <a:cs typeface="Arial"/>
              </a:rPr>
              <a:t>つくばおろし対策）</a:t>
            </a:r>
          </a:p>
          <a:p>
            <a:r>
              <a:rPr lang="en-US" altLang="ja-JP" sz="2400" dirty="0" smtClean="0"/>
              <a:t>• </a:t>
            </a:r>
            <a:r>
              <a:rPr kumimoji="1" lang="ja-JP" altLang="en-US" sz="2400" dirty="0" smtClean="0">
                <a:solidFill>
                  <a:srgbClr val="000000"/>
                </a:solidFill>
                <a:latin typeface="ＭＳ Ｐゴシック"/>
                <a:ea typeface="ＭＳ Ｐゴシック"/>
                <a:cs typeface="Arial"/>
              </a:rPr>
              <a:t>大学</a:t>
            </a:r>
            <a:r>
              <a:rPr kumimoji="1" lang="ja-JP" altLang="en-US" sz="2400" dirty="0">
                <a:solidFill>
                  <a:srgbClr val="000000"/>
                </a:solidFill>
                <a:latin typeface="ＭＳ Ｐゴシック"/>
                <a:ea typeface="ＭＳ Ｐゴシック"/>
                <a:cs typeface="Arial"/>
              </a:rPr>
              <a:t>周辺の植栽帯の</a:t>
            </a:r>
            <a:r>
              <a:rPr kumimoji="1" lang="ja-JP" altLang="en-US" sz="2400" dirty="0" smtClean="0">
                <a:solidFill>
                  <a:srgbClr val="000000"/>
                </a:solidFill>
                <a:latin typeface="ＭＳ Ｐゴシック"/>
                <a:ea typeface="ＭＳ Ｐゴシック"/>
                <a:cs typeface="Arial"/>
              </a:rPr>
              <a:t>形成</a:t>
            </a:r>
            <a:endParaRPr kumimoji="1" lang="en-US" altLang="ja-JP" sz="2400" dirty="0" smtClean="0">
              <a:solidFill>
                <a:srgbClr val="000000"/>
              </a:solidFill>
              <a:latin typeface="ＭＳ Ｐゴシック"/>
              <a:ea typeface="ＭＳ Ｐゴシック"/>
              <a:cs typeface="Arial"/>
            </a:endParaRPr>
          </a:p>
          <a:p>
            <a:r>
              <a:rPr kumimoji="1" lang="ja-JP" altLang="en-US" sz="2400" dirty="0" smtClean="0">
                <a:solidFill>
                  <a:srgbClr val="000000"/>
                </a:solidFill>
                <a:latin typeface="ＭＳ Ｐゴシック"/>
                <a:ea typeface="ＭＳ Ｐゴシック"/>
                <a:cs typeface="Arial"/>
              </a:rPr>
              <a:t>（植栽の厚みをだし、緑化）</a:t>
            </a:r>
            <a:endParaRPr kumimoji="1" lang="en-US" altLang="ja-JP" sz="2400" dirty="0" smtClean="0">
              <a:solidFill>
                <a:srgbClr val="000000"/>
              </a:solidFill>
              <a:latin typeface="ＭＳ Ｐゴシック"/>
              <a:ea typeface="ＭＳ Ｐゴシック"/>
              <a:cs typeface="Arial"/>
            </a:endParaRPr>
          </a:p>
          <a:p>
            <a:r>
              <a:rPr lang="en-US" altLang="ja-JP" sz="2400" dirty="0" smtClean="0"/>
              <a:t>• </a:t>
            </a:r>
            <a:r>
              <a:rPr kumimoji="1" lang="ja-JP" altLang="en-US" sz="2400" dirty="0" smtClean="0">
                <a:solidFill>
                  <a:srgbClr val="000000"/>
                </a:solidFill>
                <a:latin typeface="ＭＳ Ｐゴシック"/>
                <a:ea typeface="ＭＳ Ｐゴシック"/>
                <a:cs typeface="Arial"/>
              </a:rPr>
              <a:t>手入れコストを抑える</a:t>
            </a:r>
            <a:endParaRPr kumimoji="1" lang="ja-JP" altLang="en-US" sz="2400" dirty="0">
              <a:solidFill>
                <a:srgbClr val="000000"/>
              </a:solidFill>
              <a:latin typeface="ＭＳ Ｐゴシック"/>
              <a:ea typeface="ＭＳ Ｐゴシック"/>
              <a:cs typeface="Arial"/>
            </a:endParaRPr>
          </a:p>
          <a:p>
            <a:endParaRPr kumimoji="1" lang="ja-JP" altLang="en-US" sz="2400" dirty="0">
              <a:solidFill>
                <a:srgbClr val="000000"/>
              </a:solidFill>
              <a:latin typeface="ＭＳ Ｐゴシック"/>
              <a:ea typeface="ＭＳ Ｐゴシック"/>
              <a:cs typeface="Arial"/>
            </a:endParaRPr>
          </a:p>
        </p:txBody>
      </p:sp>
      <p:sp>
        <p:nvSpPr>
          <p:cNvPr id="3" name="テキスト ボックス 2"/>
          <p:cNvSpPr txBox="1"/>
          <p:nvPr/>
        </p:nvSpPr>
        <p:spPr>
          <a:xfrm>
            <a:off x="669320" y="2526513"/>
            <a:ext cx="2174548"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700" dirty="0" smtClean="0">
                <a:solidFill>
                  <a:srgbClr val="FF0000"/>
                </a:solidFill>
                <a:latin typeface="ＭＳ Ｐゴシック"/>
                <a:ea typeface="ＭＳ Ｐゴシック"/>
              </a:rPr>
              <a:t>当初計画</a:t>
            </a:r>
            <a:endParaRPr lang="ja-JP" altLang="en-US" sz="2700" dirty="0"/>
          </a:p>
        </p:txBody>
      </p:sp>
      <p:sp>
        <p:nvSpPr>
          <p:cNvPr id="8" name="テキスト ボックス 7"/>
          <p:cNvSpPr txBox="1"/>
          <p:nvPr/>
        </p:nvSpPr>
        <p:spPr>
          <a:xfrm>
            <a:off x="4573588" y="2526513"/>
            <a:ext cx="2867447" cy="5078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2700" dirty="0" smtClean="0">
                <a:solidFill>
                  <a:srgbClr val="0070C0"/>
                </a:solidFill>
              </a:rPr>
              <a:t>現在の問題点</a:t>
            </a:r>
            <a:endParaRPr lang="ja-JP" altLang="en-US" sz="2700" dirty="0">
              <a:solidFill>
                <a:srgbClr val="0070C0"/>
              </a:solidFill>
            </a:endParaRPr>
          </a:p>
        </p:txBody>
      </p:sp>
      <p:sp>
        <p:nvSpPr>
          <p:cNvPr id="9" name="テキスト ボックス 8"/>
          <p:cNvSpPr txBox="1"/>
          <p:nvPr/>
        </p:nvSpPr>
        <p:spPr>
          <a:xfrm>
            <a:off x="4573588" y="3054930"/>
            <a:ext cx="3815778" cy="2677656"/>
          </a:xfrm>
          <a:prstGeom prst="rect">
            <a:avLst/>
          </a:prstGeom>
        </p:spPr>
        <p:txBody>
          <a:bodyPr rtlCol="0">
            <a:spAutoFit/>
          </a:bodyPr>
          <a:lstStyle/>
          <a:p>
            <a:r>
              <a:rPr lang="en-US" altLang="ja-JP" sz="2400" dirty="0" smtClean="0"/>
              <a:t>• </a:t>
            </a:r>
            <a:r>
              <a:rPr lang="ja-JP" altLang="en-US" sz="2400" dirty="0" smtClean="0"/>
              <a:t>正常</a:t>
            </a:r>
            <a:r>
              <a:rPr lang="ja-JP" altLang="en-US" sz="2400" dirty="0"/>
              <a:t>な形態で</a:t>
            </a:r>
            <a:r>
              <a:rPr lang="ja-JP" altLang="en-US" sz="2400" dirty="0" smtClean="0"/>
              <a:t>ない</a:t>
            </a:r>
            <a:endParaRPr lang="en-US" altLang="ja-JP" sz="2400" dirty="0" smtClean="0"/>
          </a:p>
          <a:p>
            <a:r>
              <a:rPr lang="ja-JP" altLang="en-US" sz="2400" dirty="0" smtClean="0"/>
              <a:t>（栄養不足による成長不足）</a:t>
            </a:r>
            <a:endParaRPr lang="en-US" altLang="ja-JP" sz="2400" dirty="0" smtClean="0"/>
          </a:p>
          <a:p>
            <a:r>
              <a:rPr lang="ja-JP" altLang="ja-JP" sz="2400" dirty="0"/>
              <a:t>　</a:t>
            </a:r>
            <a:r>
              <a:rPr lang="en-US" altLang="ja-JP" sz="2400" dirty="0" smtClean="0"/>
              <a:t>→</a:t>
            </a:r>
            <a:r>
              <a:rPr lang="ja-JP" altLang="en-US" sz="2400" dirty="0" smtClean="0">
                <a:solidFill>
                  <a:srgbClr val="3366FF"/>
                </a:solidFill>
              </a:rPr>
              <a:t>「もやし林」</a:t>
            </a:r>
            <a:endParaRPr lang="ja-JP" altLang="en-US" sz="2400" dirty="0">
              <a:solidFill>
                <a:srgbClr val="3366FF"/>
              </a:solidFill>
            </a:endParaRPr>
          </a:p>
          <a:p>
            <a:r>
              <a:rPr lang="en-US" altLang="ja-JP" sz="2400" dirty="0" smtClean="0"/>
              <a:t>• </a:t>
            </a:r>
            <a:r>
              <a:rPr lang="ja-JP" altLang="en-US" sz="2400" dirty="0" smtClean="0"/>
              <a:t>長期的な計画のため、</a:t>
            </a:r>
            <a:endParaRPr lang="en-US" altLang="ja-JP" sz="2400" dirty="0" smtClean="0"/>
          </a:p>
          <a:p>
            <a:r>
              <a:rPr lang="ja-JP" altLang="ja-JP" sz="2400" dirty="0"/>
              <a:t>　</a:t>
            </a:r>
            <a:r>
              <a:rPr lang="ja-JP" altLang="en-US" sz="2400" dirty="0" smtClean="0"/>
              <a:t>短期間では効果が薄い</a:t>
            </a:r>
            <a:endParaRPr lang="en-US" altLang="ja-JP" sz="2400" dirty="0" smtClean="0"/>
          </a:p>
          <a:p>
            <a:r>
              <a:rPr lang="en-US" altLang="ja-JP" sz="2400" dirty="0" smtClean="0"/>
              <a:t>• </a:t>
            </a:r>
            <a:r>
              <a:rPr lang="ja-JP" altLang="en-US" sz="2400" dirty="0" smtClean="0"/>
              <a:t>弱い樹種が淘汰される</a:t>
            </a:r>
            <a:endParaRPr lang="en-US" altLang="ja-JP" sz="2400" dirty="0" smtClean="0"/>
          </a:p>
          <a:p>
            <a:r>
              <a:rPr lang="en-US" altLang="ja-JP" sz="2400" dirty="0" smtClean="0"/>
              <a:t>• </a:t>
            </a:r>
            <a:r>
              <a:rPr lang="ja-JP" altLang="en-US" sz="2400" dirty="0" smtClean="0"/>
              <a:t>景観の多様性に欠ける</a:t>
            </a:r>
            <a:endParaRPr lang="ja-JP" altLang="en-US" sz="2400" dirty="0"/>
          </a:p>
        </p:txBody>
      </p:sp>
      <p:sp>
        <p:nvSpPr>
          <p:cNvPr id="14" name="テキスト ボックス 13"/>
          <p:cNvSpPr txBox="1"/>
          <p:nvPr/>
        </p:nvSpPr>
        <p:spPr>
          <a:xfrm>
            <a:off x="332402" y="1302002"/>
            <a:ext cx="8435545" cy="523220"/>
          </a:xfrm>
          <a:prstGeom prst="rect">
            <a:avLst/>
          </a:prstGeom>
          <a:noFill/>
        </p:spPr>
        <p:txBody>
          <a:bodyPr wrap="square" rtlCol="0">
            <a:spAutoFit/>
          </a:bodyPr>
          <a:lstStyle/>
          <a:p>
            <a:r>
              <a:rPr kumimoji="1" lang="ja-JP" altLang="en-US" sz="2800" dirty="0" smtClean="0"/>
              <a:t>筑波大学の当初計画　</a:t>
            </a:r>
            <a:r>
              <a:rPr kumimoji="1" lang="en-US" altLang="ja-JP" sz="2800" dirty="0" smtClean="0"/>
              <a:t>=</a:t>
            </a:r>
            <a:r>
              <a:rPr kumimoji="1" lang="ja-JP" altLang="en-US" sz="2800" dirty="0" smtClean="0"/>
              <a:t>　</a:t>
            </a:r>
            <a:r>
              <a:rPr kumimoji="1" lang="ja-JP" altLang="en-US" sz="2800" dirty="0" smtClean="0">
                <a:solidFill>
                  <a:schemeClr val="accent5">
                    <a:lumMod val="75000"/>
                  </a:schemeClr>
                </a:solidFill>
                <a:effectLst>
                  <a:outerShdw blurRad="38100" dist="38100" dir="2700000" algn="tl">
                    <a:srgbClr val="000000">
                      <a:alpha val="43137"/>
                    </a:srgbClr>
                  </a:outerShdw>
                </a:effectLst>
              </a:rPr>
              <a:t>ありのままの自然景観</a:t>
            </a:r>
            <a:endParaRPr kumimoji="1" lang="en-US" altLang="ja-JP" sz="2800" dirty="0" smtClean="0">
              <a:solidFill>
                <a:schemeClr val="accent5">
                  <a:lumMod val="75000"/>
                </a:schemeClr>
              </a:solidFill>
              <a:effectLst>
                <a:outerShdw blurRad="38100" dist="38100" dir="2700000" algn="tl">
                  <a:srgbClr val="000000">
                    <a:alpha val="43137"/>
                  </a:srgbClr>
                </a:outerShdw>
              </a:effectLst>
            </a:endParaRPr>
          </a:p>
        </p:txBody>
      </p:sp>
      <p:sp>
        <p:nvSpPr>
          <p:cNvPr id="13" name="右矢印 12"/>
          <p:cNvSpPr/>
          <p:nvPr/>
        </p:nvSpPr>
        <p:spPr>
          <a:xfrm>
            <a:off x="2925943" y="2526512"/>
            <a:ext cx="1481749" cy="507831"/>
          </a:xfrm>
          <a:prstGeom prst="rightArrow">
            <a:avLst/>
          </a:prstGeom>
          <a:solidFill>
            <a:schemeClr val="bg1">
              <a:lumMod val="75000"/>
            </a:schemeClr>
          </a:solidFill>
        </p:spPr>
        <p:txBody>
          <a:bodyPr wrap="none" lIns="91440" tIns="45720" rIns="91440" bIns="45720" rtlCol="0" anchor="ctr">
            <a:prstTxWarp prst="textArchUp">
              <a:avLst/>
            </a:prstTxWarp>
            <a:spAutoFit/>
          </a:bodyPr>
          <a:lstStyle/>
          <a:p>
            <a:pPr algn="ctr"/>
            <a:endParaRPr kumimoji="1" lang="ja-JP" altLang="en-US" sz="5400" dirty="0" smtClean="0">
              <a:ln w="18415" cmpd="sng">
                <a:solidFill>
                  <a:srgbClr val="F5C201"/>
                </a:solidFill>
                <a:prstDash val="solid"/>
              </a:ln>
              <a:solidFill>
                <a:srgbClr val="FFFFFF"/>
              </a:solidFill>
              <a:effectLst>
                <a:outerShdw blurRad="50800" dist="38100" algn="l" rotWithShape="0">
                  <a:prstClr val="black">
                    <a:alpha val="40000"/>
                  </a:prstClr>
                </a:outerShdw>
              </a:effectLst>
            </a:endParaRPr>
          </a:p>
        </p:txBody>
      </p:sp>
      <p:sp>
        <p:nvSpPr>
          <p:cNvPr id="15" name="タイトル 1"/>
          <p:cNvSpPr txBox="1">
            <a:spLocks/>
          </p:cNvSpPr>
          <p:nvPr/>
        </p:nvSpPr>
        <p:spPr>
          <a:xfrm>
            <a:off x="272835" y="242131"/>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smtClean="0"/>
              <a:t>事前調査 </a:t>
            </a:r>
            <a:r>
              <a:rPr lang="en-US" altLang="ja-JP" sz="3000" dirty="0" smtClean="0"/>
              <a:t>– </a:t>
            </a:r>
            <a:r>
              <a:rPr lang="ja-JP" altLang="en-US" sz="3000" dirty="0" smtClean="0"/>
              <a:t>まとめ</a:t>
            </a:r>
            <a:endParaRPr lang="ja-JP" altLang="en-US" sz="3000" dirty="0"/>
          </a:p>
        </p:txBody>
      </p:sp>
    </p:spTree>
    <p:extLst>
      <p:ext uri="{BB962C8B-B14F-4D97-AF65-F5344CB8AC3E}">
        <p14:creationId xmlns:p14="http://schemas.microsoft.com/office/powerpoint/2010/main" val="2436899385"/>
      </p:ext>
    </p:extLst>
  </p:cSld>
  <p:clrMapOvr>
    <a:masterClrMapping/>
  </p:clrMapOvr>
  <mc:AlternateContent xmlns:mc="http://schemas.openxmlformats.org/markup-compatibility/2006" xmlns:p14="http://schemas.microsoft.com/office/powerpoint/2010/main">
    <mc:Choice Requires="p14">
      <p:transition spd="slow" p14:dur="2000" advTm="44802"/>
    </mc:Choice>
    <mc:Fallback xmlns="">
      <p:transition spd="slow" advTm="44802"/>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lang="ja-JP" altLang="en-US" dirty="0" smtClean="0"/>
              <a:t>生活安全環境班 中間発表</a:t>
            </a:r>
            <a:endParaRPr lang="en-US" dirty="0"/>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21</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7" name="サブタイトル 2"/>
          <p:cNvSpPr txBox="1">
            <a:spLocks/>
          </p:cNvSpPr>
          <p:nvPr/>
        </p:nvSpPr>
        <p:spPr>
          <a:xfrm>
            <a:off x="457199" y="1281023"/>
            <a:ext cx="7967690" cy="504646"/>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endParaRPr lang="ja-JP" altLang="en-US" sz="2800" dirty="0">
              <a:solidFill>
                <a:schemeClr val="tx1"/>
              </a:solidFill>
              <a:latin typeface="+mn-ea"/>
            </a:endParaRPr>
          </a:p>
        </p:txBody>
      </p:sp>
      <p:sp>
        <p:nvSpPr>
          <p:cNvPr id="8" name="サブタイトル 2"/>
          <p:cNvSpPr txBox="1">
            <a:spLocks/>
          </p:cNvSpPr>
          <p:nvPr/>
        </p:nvSpPr>
        <p:spPr>
          <a:xfrm>
            <a:off x="731102" y="1446319"/>
            <a:ext cx="7967690" cy="171597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r>
              <a:rPr lang="ja-JP" altLang="en-US" sz="2800" dirty="0" smtClean="0">
                <a:solidFill>
                  <a:schemeClr val="tx1"/>
                </a:solidFill>
                <a:latin typeface="+mn-ea"/>
              </a:rPr>
              <a:t>鬱蒼としてい</a:t>
            </a:r>
            <a:r>
              <a:rPr lang="ja-JP" altLang="en-US" sz="2800" dirty="0">
                <a:solidFill>
                  <a:schemeClr val="tx1"/>
                </a:solidFill>
                <a:latin typeface="+mn-ea"/>
              </a:rPr>
              <a:t>て</a:t>
            </a:r>
            <a:r>
              <a:rPr lang="ja-JP" altLang="en-US" sz="2800" dirty="0" smtClean="0">
                <a:solidFill>
                  <a:schemeClr val="tx1"/>
                </a:solidFill>
                <a:latin typeface="+mn-ea"/>
              </a:rPr>
              <a:t>、彩りに欠けている</a:t>
            </a:r>
            <a:endParaRPr lang="en-US" altLang="ja-JP" sz="2800" dirty="0" smtClean="0">
              <a:solidFill>
                <a:schemeClr val="tx1"/>
              </a:solidFill>
              <a:latin typeface="+mn-ea"/>
            </a:endParaRPr>
          </a:p>
          <a:p>
            <a:r>
              <a:rPr lang="ja-JP" altLang="en-US" sz="2800" dirty="0">
                <a:solidFill>
                  <a:schemeClr val="tx1"/>
                </a:solidFill>
                <a:latin typeface="+mn-ea"/>
              </a:rPr>
              <a:t>季節</a:t>
            </a:r>
            <a:r>
              <a:rPr lang="ja-JP" altLang="en-US" sz="2800" dirty="0" smtClean="0">
                <a:solidFill>
                  <a:schemeClr val="tx1"/>
                </a:solidFill>
                <a:latin typeface="+mn-ea"/>
              </a:rPr>
              <a:t>によって見た目や香りなどの変化が乏しい</a:t>
            </a:r>
          </a:p>
        </p:txBody>
      </p:sp>
      <p:pic>
        <p:nvPicPr>
          <p:cNvPr id="3" name="図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67226" y="3162299"/>
            <a:ext cx="3886726" cy="2743685"/>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0500" y="3162298"/>
            <a:ext cx="3886726" cy="2743685"/>
          </a:xfrm>
          <a:prstGeom prst="rect">
            <a:avLst/>
          </a:prstGeom>
        </p:spPr>
      </p:pic>
      <p:sp>
        <p:nvSpPr>
          <p:cNvPr id="2" name="正方形/長方形 1"/>
          <p:cNvSpPr/>
          <p:nvPr/>
        </p:nvSpPr>
        <p:spPr>
          <a:xfrm>
            <a:off x="6826685" y="1084212"/>
            <a:ext cx="764088" cy="1302706"/>
          </a:xfrm>
          <a:prstGeom prst="rect">
            <a:avLst/>
          </a:prstGeom>
          <a:noFill/>
        </p:spPr>
        <p:txBody>
          <a:bodyPr wrap="none" lIns="91440" tIns="45720" rIns="91440" bIns="45720" rtlCol="0" anchor="ctr">
            <a:prstTxWarp prst="textArchUp">
              <a:avLst/>
            </a:prstTxWarp>
            <a:spAutoFit/>
          </a:bodyPr>
          <a:lstStyle/>
          <a:p>
            <a:pPr algn="ctr"/>
            <a:endParaRPr kumimoji="1" lang="ja-JP" altLang="en-US" sz="5400" dirty="0" smtClean="0">
              <a:ln w="18415" cmpd="sng">
                <a:solidFill>
                  <a:srgbClr val="F5C201"/>
                </a:solidFill>
                <a:prstDash val="solid"/>
              </a:ln>
              <a:solidFill>
                <a:srgbClr val="FFFFFF"/>
              </a:solidFill>
              <a:effectLst>
                <a:outerShdw blurRad="50800" dist="38100" algn="l" rotWithShape="0">
                  <a:prstClr val="black">
                    <a:alpha val="40000"/>
                  </a:prstClr>
                </a:outerShdw>
              </a:effectLst>
            </a:endParaRPr>
          </a:p>
        </p:txBody>
      </p:sp>
      <p:sp>
        <p:nvSpPr>
          <p:cNvPr id="11" name="タイトル 1"/>
          <p:cNvSpPr txBox="1">
            <a:spLocks/>
          </p:cNvSpPr>
          <p:nvPr/>
        </p:nvSpPr>
        <p:spPr>
          <a:xfrm>
            <a:off x="272835" y="242131"/>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smtClean="0"/>
              <a:t>事前調査 </a:t>
            </a:r>
            <a:r>
              <a:rPr lang="en-US" altLang="ja-JP" sz="3000" dirty="0" smtClean="0"/>
              <a:t>– </a:t>
            </a:r>
            <a:r>
              <a:rPr lang="ja-JP" altLang="en-US" sz="3000" dirty="0" smtClean="0"/>
              <a:t>まとめ</a:t>
            </a:r>
            <a:endParaRPr lang="ja-JP" altLang="en-US" sz="3000" dirty="0"/>
          </a:p>
        </p:txBody>
      </p:sp>
    </p:spTree>
    <p:extLst>
      <p:ext uri="{BB962C8B-B14F-4D97-AF65-F5344CB8AC3E}">
        <p14:creationId xmlns:p14="http://schemas.microsoft.com/office/powerpoint/2010/main" val="2989615525"/>
      </p:ext>
    </p:extLst>
  </p:cSld>
  <p:clrMapOvr>
    <a:masterClrMapping/>
  </p:clrMapOvr>
  <mc:AlternateContent xmlns:mc="http://schemas.openxmlformats.org/markup-compatibility/2006" xmlns:p14="http://schemas.microsoft.com/office/powerpoint/2010/main">
    <mc:Choice Requires="p14">
      <p:transition spd="slow" p14:dur="2000" advTm="51729"/>
    </mc:Choice>
    <mc:Fallback xmlns="">
      <p:transition spd="slow" advTm="5172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星 16 11"/>
          <p:cNvSpPr/>
          <p:nvPr/>
        </p:nvSpPr>
        <p:spPr>
          <a:xfrm>
            <a:off x="310287" y="3470925"/>
            <a:ext cx="7898572" cy="2717175"/>
          </a:xfrm>
          <a:prstGeom prst="star16">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サブタイトル 7"/>
          <p:cNvSpPr>
            <a:spLocks noGrp="1"/>
          </p:cNvSpPr>
          <p:nvPr>
            <p:ph type="subTitle" idx="1"/>
          </p:nvPr>
        </p:nvSpPr>
        <p:spPr>
          <a:xfrm>
            <a:off x="310287" y="1461874"/>
            <a:ext cx="7712608" cy="1143966"/>
          </a:xfrm>
        </p:spPr>
        <p:txBody>
          <a:bodyPr>
            <a:normAutofit/>
          </a:bodyPr>
          <a:lstStyle/>
          <a:p>
            <a:pPr algn="ctr"/>
            <a:r>
              <a:rPr lang="ja-JP" altLang="en-US" sz="2800" dirty="0">
                <a:solidFill>
                  <a:schemeClr val="tx1"/>
                </a:solidFill>
              </a:rPr>
              <a:t>変化</a:t>
            </a:r>
            <a:r>
              <a:rPr lang="ja-JP" altLang="en-US" sz="2800" dirty="0" smtClean="0">
                <a:solidFill>
                  <a:schemeClr val="tx1"/>
                </a:solidFill>
              </a:rPr>
              <a:t>のある</a:t>
            </a:r>
            <a:r>
              <a:rPr lang="ja-JP" altLang="en-US" sz="2800" dirty="0" smtClean="0">
                <a:solidFill>
                  <a:srgbClr val="00B050"/>
                </a:solidFill>
              </a:rPr>
              <a:t>「楽しいみど</a:t>
            </a:r>
            <a:r>
              <a:rPr lang="ja-JP" altLang="en-US" sz="2800" dirty="0">
                <a:solidFill>
                  <a:srgbClr val="00B050"/>
                </a:solidFill>
              </a:rPr>
              <a:t>り</a:t>
            </a:r>
            <a:r>
              <a:rPr lang="ja-JP" altLang="en-US" sz="2800" dirty="0" smtClean="0">
                <a:solidFill>
                  <a:srgbClr val="00B050"/>
                </a:solidFill>
              </a:rPr>
              <a:t>」</a:t>
            </a:r>
            <a:r>
              <a:rPr lang="ja-JP" altLang="en-US" sz="2800" dirty="0" smtClean="0">
                <a:solidFill>
                  <a:schemeClr val="tx1"/>
                </a:solidFill>
              </a:rPr>
              <a:t>をつくりたい</a:t>
            </a:r>
            <a:endParaRPr kumimoji="1" lang="ja-JP" altLang="en-US" sz="3600" dirty="0">
              <a:solidFill>
                <a:schemeClr val="tx1"/>
              </a:solidFill>
            </a:endParaRPr>
          </a:p>
        </p:txBody>
      </p:sp>
      <p:sp>
        <p:nvSpPr>
          <p:cNvPr id="4" name="フッター プレースホルダー 3"/>
          <p:cNvSpPr>
            <a:spLocks noGrp="1"/>
          </p:cNvSpPr>
          <p:nvPr>
            <p:ph type="ftr" sz="quarter" idx="11"/>
          </p:nvPr>
        </p:nvSpPr>
        <p:spPr/>
        <p:txBody>
          <a:bodyPr/>
          <a:lstStyle/>
          <a:p>
            <a:r>
              <a:rPr lang="ja-JP" altLang="en-US" dirty="0" smtClean="0"/>
              <a:t>生活安全環境班 中間発表</a:t>
            </a:r>
            <a:endParaRPr lang="en-US" dirty="0"/>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22</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7" name="サブタイトル 2"/>
          <p:cNvSpPr txBox="1">
            <a:spLocks/>
          </p:cNvSpPr>
          <p:nvPr/>
        </p:nvSpPr>
        <p:spPr>
          <a:xfrm>
            <a:off x="1352541" y="3899602"/>
            <a:ext cx="5772797" cy="1291746"/>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pPr algn="ctr"/>
            <a:r>
              <a:rPr lang="ja-JP" altLang="en-US" sz="4800" u="sng" dirty="0" smtClean="0">
                <a:solidFill>
                  <a:srgbClr val="FF0000"/>
                </a:solidFill>
                <a:latin typeface="+mn-ea"/>
              </a:rPr>
              <a:t>果樹ある生活</a:t>
            </a:r>
            <a:endParaRPr lang="en-US" altLang="ja-JP" sz="4800" u="sng" dirty="0" smtClean="0">
              <a:solidFill>
                <a:srgbClr val="FF0000"/>
              </a:solidFill>
              <a:latin typeface="+mn-ea"/>
            </a:endParaRPr>
          </a:p>
          <a:p>
            <a:pPr algn="ctr"/>
            <a:r>
              <a:rPr lang="ja-JP" altLang="en-US" sz="4800" u="sng" dirty="0" smtClean="0">
                <a:solidFill>
                  <a:srgbClr val="FF0000"/>
                </a:solidFill>
                <a:latin typeface="+mn-ea"/>
              </a:rPr>
              <a:t>を実現したい！</a:t>
            </a:r>
            <a:endParaRPr lang="en-US" altLang="ja-JP" sz="4800" u="sng" dirty="0" smtClean="0">
              <a:solidFill>
                <a:srgbClr val="FF0000"/>
              </a:solidFill>
              <a:latin typeface="+mn-ea"/>
            </a:endParaRPr>
          </a:p>
        </p:txBody>
      </p:sp>
      <p:sp>
        <p:nvSpPr>
          <p:cNvPr id="11" name="正方形/長方形 10"/>
          <p:cNvSpPr/>
          <p:nvPr/>
        </p:nvSpPr>
        <p:spPr>
          <a:xfrm>
            <a:off x="2761423" y="3756251"/>
            <a:ext cx="2905606" cy="369332"/>
          </a:xfrm>
          <a:prstGeom prst="rect">
            <a:avLst/>
          </a:prstGeom>
        </p:spPr>
        <p:txBody>
          <a:bodyPr wrap="square">
            <a:spAutoFit/>
          </a:bodyPr>
          <a:lstStyle/>
          <a:p>
            <a:r>
              <a:rPr lang="ja-JP" altLang="en-US" dirty="0" smtClean="0">
                <a:solidFill>
                  <a:srgbClr val="FF0000"/>
                </a:solidFill>
                <a:latin typeface="+mn-ea"/>
              </a:rPr>
              <a:t>カ　ジ　ュ　ア　ル　ラ　イ　フ</a:t>
            </a:r>
            <a:endParaRPr lang="ja-JP" altLang="en-US" dirty="0">
              <a:solidFill>
                <a:srgbClr val="FF0000"/>
              </a:solidFill>
            </a:endParaRPr>
          </a:p>
        </p:txBody>
      </p:sp>
      <p:sp>
        <p:nvSpPr>
          <p:cNvPr id="10" name="下矢印 9"/>
          <p:cNvSpPr/>
          <p:nvPr/>
        </p:nvSpPr>
        <p:spPr>
          <a:xfrm>
            <a:off x="2666153" y="2167132"/>
            <a:ext cx="3000876" cy="1093116"/>
          </a:xfrm>
          <a:prstGeom prst="downArrow">
            <a:avLst>
              <a:gd name="adj1" fmla="val 47919"/>
              <a:gd name="adj2" fmla="val 5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タイトル 1"/>
          <p:cNvSpPr txBox="1">
            <a:spLocks/>
          </p:cNvSpPr>
          <p:nvPr/>
        </p:nvSpPr>
        <p:spPr>
          <a:xfrm>
            <a:off x="272835" y="242131"/>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a:t>提案</a:t>
            </a:r>
          </a:p>
        </p:txBody>
      </p:sp>
    </p:spTree>
    <p:custDataLst>
      <p:tags r:id="rId1"/>
    </p:custDataLst>
    <p:extLst>
      <p:ext uri="{BB962C8B-B14F-4D97-AF65-F5344CB8AC3E}">
        <p14:creationId xmlns:p14="http://schemas.microsoft.com/office/powerpoint/2010/main" val="3016084538"/>
      </p:ext>
    </p:extLst>
  </p:cSld>
  <p:clrMapOvr>
    <a:masterClrMapping/>
  </p:clrMapOvr>
  <mc:AlternateContent xmlns:mc="http://schemas.openxmlformats.org/markup-compatibility/2006" xmlns:p14="http://schemas.microsoft.com/office/powerpoint/2010/main">
    <mc:Choice Requires="p14">
      <p:transition spd="slow" p14:dur="2000" advTm="47034"/>
    </mc:Choice>
    <mc:Fallback xmlns="">
      <p:transition spd="slow" advTm="470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76659" y="1436665"/>
            <a:ext cx="7870060" cy="584775"/>
          </a:xfrm>
          <a:prstGeom prst="rect">
            <a:avLst/>
          </a:prstGeom>
          <a:noFill/>
        </p:spPr>
        <p:txBody>
          <a:bodyPr wrap="square" rtlCol="0">
            <a:spAutoFit/>
          </a:bodyPr>
          <a:lstStyle/>
          <a:p>
            <a:r>
              <a:rPr kumimoji="1" lang="ja-JP" altLang="en-US" sz="3200" dirty="0" smtClean="0"/>
              <a:t>「</a:t>
            </a:r>
            <a:r>
              <a:rPr kumimoji="1" lang="ja-JP" altLang="en-US" sz="3200" dirty="0" smtClean="0">
                <a:solidFill>
                  <a:srgbClr val="FF0000"/>
                </a:solidFill>
              </a:rPr>
              <a:t>果樹ある生活</a:t>
            </a:r>
            <a:r>
              <a:rPr kumimoji="1" lang="ja-JP" altLang="en-US" sz="3200" dirty="0" smtClean="0"/>
              <a:t>」とは？？</a:t>
            </a:r>
            <a:endParaRPr kumimoji="1" lang="en-US" altLang="ja-JP" sz="3200" dirty="0" smtClean="0"/>
          </a:p>
        </p:txBody>
      </p:sp>
      <p:sp>
        <p:nvSpPr>
          <p:cNvPr id="7" name="テキスト ボックス 6"/>
          <p:cNvSpPr txBox="1"/>
          <p:nvPr/>
        </p:nvSpPr>
        <p:spPr>
          <a:xfrm>
            <a:off x="1039742" y="1205039"/>
            <a:ext cx="2217358" cy="369332"/>
          </a:xfrm>
          <a:prstGeom prst="rect">
            <a:avLst/>
          </a:prstGeom>
          <a:noFill/>
        </p:spPr>
        <p:txBody>
          <a:bodyPr wrap="square" rtlCol="0">
            <a:spAutoFit/>
          </a:bodyPr>
          <a:lstStyle/>
          <a:p>
            <a:pPr algn="ctr"/>
            <a:r>
              <a:rPr kumimoji="1" lang="ja-JP" altLang="en-US" dirty="0" smtClean="0">
                <a:solidFill>
                  <a:srgbClr val="FF0000"/>
                </a:solidFill>
              </a:rPr>
              <a:t>カジュアルライフ</a:t>
            </a:r>
            <a:endParaRPr kumimoji="1" lang="ja-JP" altLang="en-US" dirty="0">
              <a:solidFill>
                <a:srgbClr val="FF0000"/>
              </a:solidFill>
            </a:endParaRPr>
          </a:p>
        </p:txBody>
      </p:sp>
      <p:sp>
        <p:nvSpPr>
          <p:cNvPr id="8" name="タイトル 1"/>
          <p:cNvSpPr txBox="1">
            <a:spLocks/>
          </p:cNvSpPr>
          <p:nvPr/>
        </p:nvSpPr>
        <p:spPr>
          <a:xfrm>
            <a:off x="272835" y="242131"/>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a:t>提案</a:t>
            </a:r>
          </a:p>
        </p:txBody>
      </p:sp>
      <p:sp>
        <p:nvSpPr>
          <p:cNvPr id="11" name="フッター プレースホルダー 3"/>
          <p:cNvSpPr>
            <a:spLocks noGrp="1"/>
          </p:cNvSpPr>
          <p:nvPr>
            <p:ph type="ftr" sz="quarter" idx="11"/>
          </p:nvPr>
        </p:nvSpPr>
        <p:spPr>
          <a:xfrm>
            <a:off x="85927" y="6467192"/>
            <a:ext cx="2358520" cy="350776"/>
          </a:xfrm>
        </p:spPr>
        <p:txBody>
          <a:bodyPr/>
          <a:lstStyle/>
          <a:p>
            <a:r>
              <a:rPr lang="ja-JP" altLang="en-US" b="0" dirty="0" smtClean="0">
                <a:solidFill>
                  <a:schemeClr val="tx1"/>
                </a:solidFill>
              </a:rPr>
              <a:t>生活安全環境班 中間発表</a:t>
            </a:r>
            <a:endParaRPr lang="en-US" b="0" dirty="0">
              <a:solidFill>
                <a:schemeClr val="tx1"/>
              </a:solidFill>
            </a:endParaRPr>
          </a:p>
        </p:txBody>
      </p:sp>
      <p:sp>
        <p:nvSpPr>
          <p:cNvPr id="13" name="正方形/長方形 12"/>
          <p:cNvSpPr/>
          <p:nvPr/>
        </p:nvSpPr>
        <p:spPr>
          <a:xfrm>
            <a:off x="1651002" y="5076990"/>
            <a:ext cx="5921374" cy="646331"/>
          </a:xfrm>
          <a:prstGeom prst="rect">
            <a:avLst/>
          </a:prstGeom>
        </p:spPr>
        <p:txBody>
          <a:bodyPr wrap="square">
            <a:spAutoFit/>
          </a:bodyPr>
          <a:lstStyle/>
          <a:p>
            <a:pPr lvl="0"/>
            <a:r>
              <a:rPr lang="ja-JP" altLang="en-US" sz="3600" dirty="0">
                <a:solidFill>
                  <a:schemeClr val="accent3">
                    <a:lumMod val="75000"/>
                  </a:schemeClr>
                </a:solidFill>
                <a:latin typeface="ＭＳ Ｐゴシック" panose="020B0600070205080204" pitchFamily="50" charset="-128"/>
              </a:rPr>
              <a:t>キャンパスに</a:t>
            </a:r>
            <a:r>
              <a:rPr lang="ja-JP" altLang="en-US" sz="3600" dirty="0" smtClean="0">
                <a:solidFill>
                  <a:schemeClr val="accent3">
                    <a:lumMod val="75000"/>
                  </a:schemeClr>
                </a:solidFill>
                <a:latin typeface="ＭＳ Ｐゴシック" panose="020B0600070205080204" pitchFamily="50" charset="-128"/>
              </a:rPr>
              <a:t>果樹を植える！</a:t>
            </a:r>
            <a:endParaRPr lang="ja-JP" altLang="en-US" sz="3600" dirty="0">
              <a:solidFill>
                <a:schemeClr val="accent3">
                  <a:lumMod val="75000"/>
                </a:schemeClr>
              </a:solidFill>
              <a:latin typeface="ＭＳ Ｐゴシック" panose="020B0600070205080204" pitchFamily="50" charset="-128"/>
            </a:endParaRPr>
          </a:p>
        </p:txBody>
      </p:sp>
      <p:sp>
        <p:nvSpPr>
          <p:cNvPr id="15" name="正方形/長方形 14"/>
          <p:cNvSpPr/>
          <p:nvPr/>
        </p:nvSpPr>
        <p:spPr>
          <a:xfrm>
            <a:off x="1265187" y="2053342"/>
            <a:ext cx="5227713" cy="523220"/>
          </a:xfrm>
          <a:prstGeom prst="rect">
            <a:avLst/>
          </a:prstGeom>
        </p:spPr>
        <p:txBody>
          <a:bodyPr wrap="none">
            <a:spAutoFit/>
          </a:bodyPr>
          <a:lstStyle/>
          <a:p>
            <a:r>
              <a:rPr kumimoji="1" lang="en-US" altLang="ja-JP" sz="2800" dirty="0"/>
              <a:t>→</a:t>
            </a:r>
            <a:r>
              <a:rPr kumimoji="1" lang="ja-JP" altLang="en-US" sz="2800" dirty="0"/>
              <a:t>果樹に囲まれた生活を送ること</a:t>
            </a:r>
            <a:endParaRPr kumimoji="1" lang="en-US" altLang="ja-JP" sz="2800" dirty="0"/>
          </a:p>
        </p:txBody>
      </p:sp>
      <p:sp>
        <p:nvSpPr>
          <p:cNvPr id="16" name="正方形/長方形 15"/>
          <p:cNvSpPr/>
          <p:nvPr/>
        </p:nvSpPr>
        <p:spPr>
          <a:xfrm>
            <a:off x="807987" y="2775440"/>
            <a:ext cx="7159702" cy="1569660"/>
          </a:xfrm>
          <a:prstGeom prst="rect">
            <a:avLst/>
          </a:prstGeom>
        </p:spPr>
        <p:txBody>
          <a:bodyPr wrap="square">
            <a:spAutoFit/>
          </a:bodyPr>
          <a:lstStyle/>
          <a:p>
            <a:r>
              <a:rPr kumimoji="1" lang="ja-JP" altLang="en-US" sz="3200" dirty="0"/>
              <a:t>果樹を</a:t>
            </a:r>
            <a:r>
              <a:rPr kumimoji="1" lang="ja-JP" altLang="en-US" sz="3200" dirty="0" smtClean="0"/>
              <a:t>植える</a:t>
            </a:r>
            <a:endParaRPr kumimoji="1" lang="en-US" altLang="ja-JP" sz="3200" dirty="0"/>
          </a:p>
          <a:p>
            <a:pPr lvl="1"/>
            <a:r>
              <a:rPr kumimoji="1" lang="ja-JP" altLang="en-US" sz="3200" dirty="0" smtClean="0"/>
              <a:t>　→　殺風景</a:t>
            </a:r>
            <a:r>
              <a:rPr kumimoji="1" lang="ja-JP" altLang="en-US" sz="3200" dirty="0"/>
              <a:t>なキャンパスに「</a:t>
            </a:r>
            <a:r>
              <a:rPr kumimoji="1" lang="ja-JP" altLang="en-US" sz="3200" dirty="0">
                <a:solidFill>
                  <a:srgbClr val="FF0000"/>
                </a:solidFill>
              </a:rPr>
              <a:t>色</a:t>
            </a:r>
            <a:r>
              <a:rPr kumimoji="1" lang="ja-JP" altLang="en-US" sz="3200" dirty="0" smtClean="0"/>
              <a:t>」が！</a:t>
            </a:r>
            <a:endParaRPr kumimoji="1" lang="en-US" altLang="ja-JP" sz="3200" dirty="0"/>
          </a:p>
          <a:p>
            <a:pPr lvl="1"/>
            <a:r>
              <a:rPr kumimoji="1" lang="ja-JP" altLang="en-US" sz="3200" dirty="0" smtClean="0"/>
              <a:t>　→　果樹の</a:t>
            </a:r>
            <a:r>
              <a:rPr kumimoji="1" lang="ja-JP" altLang="en-US" sz="3200" dirty="0" smtClean="0">
                <a:solidFill>
                  <a:srgbClr val="FF0000"/>
                </a:solidFill>
              </a:rPr>
              <a:t>変化</a:t>
            </a:r>
            <a:r>
              <a:rPr kumimoji="1" lang="ja-JP" altLang="en-US" sz="3200" dirty="0" smtClean="0"/>
              <a:t>により</a:t>
            </a:r>
            <a:r>
              <a:rPr kumimoji="1" lang="ja-JP" altLang="en-US" sz="3200" dirty="0" smtClean="0">
                <a:solidFill>
                  <a:srgbClr val="FF0000"/>
                </a:solidFill>
              </a:rPr>
              <a:t>楽しさ</a:t>
            </a:r>
            <a:r>
              <a:rPr kumimoji="1" lang="ja-JP" altLang="en-US" sz="3200" dirty="0"/>
              <a:t>が！</a:t>
            </a:r>
            <a:endParaRPr kumimoji="1" lang="ja-JP" altLang="en-US" sz="3200" dirty="0">
              <a:solidFill>
                <a:srgbClr val="FF0000"/>
              </a:solidFill>
            </a:endParaRPr>
          </a:p>
        </p:txBody>
      </p:sp>
      <p:sp>
        <p:nvSpPr>
          <p:cNvPr id="14" name="スライド番号プレースホルダー 5"/>
          <p:cNvSpPr txBox="1">
            <a:spLocks/>
          </p:cNvSpPr>
          <p:nvPr/>
        </p:nvSpPr>
        <p:spPr>
          <a:xfrm>
            <a:off x="8424889" y="6457843"/>
            <a:ext cx="547806" cy="365125"/>
          </a:xfrm>
          <a:prstGeom prst="rect">
            <a:avLst/>
          </a:prstGeom>
        </p:spPr>
        <p:txBody>
          <a:bodyPr vert="horz" lIns="91440" tIns="45720" rIns="91440" bIns="45720" rtlCol="0" anchor="t"/>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b="1" dirty="0" smtClean="0"/>
              <a:t>23</a:t>
            </a:r>
            <a:endParaRPr lang="en-US" b="1" dirty="0"/>
          </a:p>
        </p:txBody>
      </p:sp>
    </p:spTree>
    <p:extLst>
      <p:ext uri="{BB962C8B-B14F-4D97-AF65-F5344CB8AC3E}">
        <p14:creationId xmlns:p14="http://schemas.microsoft.com/office/powerpoint/2010/main" val="225197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lang="ja-JP" altLang="en-US" dirty="0" smtClean="0"/>
              <a:t>生活安全環境班 中間発表</a:t>
            </a:r>
            <a:endParaRPr lang="en-US" dirty="0"/>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24</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pic>
        <p:nvPicPr>
          <p:cNvPr id="9" name="図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16394" y="3995738"/>
            <a:ext cx="3764119" cy="2261418"/>
          </a:xfrm>
          <a:prstGeom prst="rect">
            <a:avLst/>
          </a:prstGeom>
        </p:spPr>
      </p:pic>
      <p:sp>
        <p:nvSpPr>
          <p:cNvPr id="10" name="タイトル 1"/>
          <p:cNvSpPr txBox="1">
            <a:spLocks/>
          </p:cNvSpPr>
          <p:nvPr/>
        </p:nvSpPr>
        <p:spPr>
          <a:xfrm>
            <a:off x="272835" y="242131"/>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smtClean="0"/>
              <a:t>提案 </a:t>
            </a:r>
            <a:r>
              <a:rPr lang="en-US" altLang="ja-JP" sz="3000" dirty="0" smtClean="0"/>
              <a:t>– </a:t>
            </a:r>
            <a:r>
              <a:rPr lang="ja-JP" altLang="en-US" sz="3000" dirty="0" smtClean="0"/>
              <a:t>「果樹」？</a:t>
            </a:r>
            <a:r>
              <a:rPr lang="en-US" altLang="ja-JP" sz="3000" dirty="0" smtClean="0"/>
              <a:t>-Ⅰ</a:t>
            </a:r>
            <a:endParaRPr lang="ja-JP" altLang="en-US" sz="3000" dirty="0"/>
          </a:p>
        </p:txBody>
      </p:sp>
      <p:sp>
        <p:nvSpPr>
          <p:cNvPr id="14" name="サブタイトル 2"/>
          <p:cNvSpPr txBox="1">
            <a:spLocks/>
          </p:cNvSpPr>
          <p:nvPr/>
        </p:nvSpPr>
        <p:spPr>
          <a:xfrm>
            <a:off x="272835" y="1409700"/>
            <a:ext cx="7945325" cy="680606"/>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r>
              <a:rPr lang="ja-JP" altLang="en-US" sz="2800" dirty="0">
                <a:solidFill>
                  <a:schemeClr val="tx1"/>
                </a:solidFill>
                <a:latin typeface="メイリオ" pitchFamily="50" charset="-128"/>
                <a:ea typeface="メイリオ" pitchFamily="50" charset="-128"/>
                <a:cs typeface="メイリオ" pitchFamily="50" charset="-128"/>
              </a:rPr>
              <a:t> </a:t>
            </a:r>
            <a:r>
              <a:rPr lang="en-US" altLang="ja-JP" sz="2800" dirty="0" smtClean="0">
                <a:solidFill>
                  <a:schemeClr val="tx1"/>
                </a:solidFill>
                <a:latin typeface="+mj-ea"/>
                <a:ea typeface="+mj-ea"/>
                <a:cs typeface="メイリオ" pitchFamily="50" charset="-128"/>
              </a:rPr>
              <a:t>Q. </a:t>
            </a:r>
            <a:r>
              <a:rPr lang="ja-JP" altLang="en-US" sz="2800" dirty="0" smtClean="0">
                <a:solidFill>
                  <a:schemeClr val="tx1"/>
                </a:solidFill>
                <a:latin typeface="+mn-ea"/>
              </a:rPr>
              <a:t>なぜ</a:t>
            </a:r>
            <a:r>
              <a:rPr lang="ja-JP" altLang="en-US" sz="2800" dirty="0">
                <a:solidFill>
                  <a:schemeClr val="tx1"/>
                </a:solidFill>
                <a:latin typeface="+mn-ea"/>
              </a:rPr>
              <a:t>、「果樹」なのか？</a:t>
            </a:r>
            <a:endParaRPr lang="en-US" altLang="ja-JP" sz="2800" dirty="0">
              <a:solidFill>
                <a:schemeClr val="tx1"/>
              </a:solidFill>
              <a:latin typeface="+mn-ea"/>
            </a:endParaRPr>
          </a:p>
        </p:txBody>
      </p:sp>
      <p:sp>
        <p:nvSpPr>
          <p:cNvPr id="15" name="サブタイトル 2"/>
          <p:cNvSpPr txBox="1">
            <a:spLocks/>
          </p:cNvSpPr>
          <p:nvPr/>
        </p:nvSpPr>
        <p:spPr>
          <a:xfrm>
            <a:off x="272835" y="2542478"/>
            <a:ext cx="8006134" cy="1840396"/>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r>
              <a:rPr lang="en-US" altLang="ja-JP" sz="2800" dirty="0" smtClean="0">
                <a:solidFill>
                  <a:schemeClr val="tx1"/>
                </a:solidFill>
                <a:latin typeface="メイリオ" pitchFamily="50" charset="-128"/>
                <a:ea typeface="メイリオ" pitchFamily="50" charset="-128"/>
                <a:cs typeface="メイリオ" pitchFamily="50" charset="-128"/>
              </a:rPr>
              <a:t> </a:t>
            </a:r>
            <a:r>
              <a:rPr lang="en-US" altLang="ja-JP" sz="2800" dirty="0" smtClean="0">
                <a:solidFill>
                  <a:schemeClr val="tx1"/>
                </a:solidFill>
                <a:latin typeface="+mj-ea"/>
                <a:ea typeface="+mj-ea"/>
                <a:cs typeface="メイリオ" pitchFamily="50" charset="-128"/>
              </a:rPr>
              <a:t>a. </a:t>
            </a:r>
            <a:r>
              <a:rPr lang="ja-JP" altLang="en-US" sz="2800" dirty="0">
                <a:solidFill>
                  <a:schemeClr val="tx1"/>
                </a:solidFill>
                <a:latin typeface="+mn-ea"/>
              </a:rPr>
              <a:t>「食べられる」ことによる楽しみ</a:t>
            </a:r>
            <a:endParaRPr lang="en-US" altLang="ja-JP" sz="2800" dirty="0">
              <a:solidFill>
                <a:schemeClr val="tx1"/>
              </a:solidFill>
              <a:latin typeface="+mn-ea"/>
            </a:endParaRPr>
          </a:p>
          <a:p>
            <a:endParaRPr lang="en-US" altLang="ja-JP" dirty="0" smtClean="0">
              <a:solidFill>
                <a:schemeClr val="tx1"/>
              </a:solidFill>
              <a:latin typeface="+mn-ea"/>
            </a:endParaRPr>
          </a:p>
          <a:p>
            <a:endParaRPr lang="en-US" altLang="ja-JP" dirty="0">
              <a:solidFill>
                <a:schemeClr val="tx1"/>
              </a:solidFill>
              <a:latin typeface="+mn-ea"/>
            </a:endParaRPr>
          </a:p>
        </p:txBody>
      </p:sp>
    </p:spTree>
    <p:extLst>
      <p:ext uri="{BB962C8B-B14F-4D97-AF65-F5344CB8AC3E}">
        <p14:creationId xmlns:p14="http://schemas.microsoft.com/office/powerpoint/2010/main" val="4061049287"/>
      </p:ext>
    </p:extLst>
  </p:cSld>
  <p:clrMapOvr>
    <a:masterClrMapping/>
  </p:clrMapOvr>
  <mc:AlternateContent xmlns:mc="http://schemas.openxmlformats.org/markup-compatibility/2006" xmlns:p14="http://schemas.microsoft.com/office/powerpoint/2010/main">
    <mc:Choice Requires="p14">
      <p:transition p14:dur="0" advTm="35848"/>
    </mc:Choice>
    <mc:Fallback xmlns="">
      <p:transition advTm="3584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42"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anim calcmode="lin" valueType="num">
                                      <p:cBhvr>
                                        <p:cTn id="11" dur="1000" fill="hold"/>
                                        <p:tgtEl>
                                          <p:spTgt spid="9"/>
                                        </p:tgtEl>
                                        <p:attrNameLst>
                                          <p:attrName>ppt_x</p:attrName>
                                        </p:attrNameLst>
                                      </p:cBhvr>
                                      <p:tavLst>
                                        <p:tav tm="0">
                                          <p:val>
                                            <p:strVal val="#ppt_x"/>
                                          </p:val>
                                        </p:tav>
                                        <p:tav tm="100000">
                                          <p:val>
                                            <p:strVal val="#ppt_x"/>
                                          </p:val>
                                        </p:tav>
                                      </p:tavLst>
                                    </p:anim>
                                    <p:anim calcmode="lin" valueType="num">
                                      <p:cBhvr>
                                        <p:cTn id="1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a:xfrm>
            <a:off x="85927" y="6491256"/>
            <a:ext cx="2358520" cy="350776"/>
          </a:xfrm>
        </p:spPr>
        <p:txBody>
          <a:bodyPr/>
          <a:lstStyle/>
          <a:p>
            <a:r>
              <a:rPr lang="ja-JP" altLang="en-US" dirty="0" smtClean="0"/>
              <a:t>生活安全環境班 中間発表</a:t>
            </a:r>
            <a:endParaRPr lang="en-US" dirty="0"/>
          </a:p>
        </p:txBody>
      </p:sp>
      <p:sp>
        <p:nvSpPr>
          <p:cNvPr id="6" name="スライド番号プレースホルダー 5"/>
          <p:cNvSpPr>
            <a:spLocks noGrp="1"/>
          </p:cNvSpPr>
          <p:nvPr>
            <p:ph type="sldNum" sz="quarter" idx="12"/>
          </p:nvPr>
        </p:nvSpPr>
        <p:spPr>
          <a:xfrm>
            <a:off x="8424889" y="6425944"/>
            <a:ext cx="547806" cy="365125"/>
          </a:xfrm>
        </p:spPr>
        <p:txBody>
          <a:bodyPr/>
          <a:lstStyle/>
          <a:p>
            <a:pPr algn="r" eaLnBrk="1" latinLnBrk="0" hangingPunct="1"/>
            <a:fld id="{8C592886-E571-45D5-8B56-343DC94F8FA6}" type="slidenum">
              <a:rPr kumimoji="0" lang="en-US" smtClean="0"/>
              <a:t>25</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7" name="サブタイトル 2"/>
          <p:cNvSpPr txBox="1">
            <a:spLocks/>
          </p:cNvSpPr>
          <p:nvPr/>
        </p:nvSpPr>
        <p:spPr>
          <a:xfrm>
            <a:off x="272835" y="1409700"/>
            <a:ext cx="7945325" cy="680606"/>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r>
              <a:rPr lang="ja-JP" altLang="en-US" sz="2800" dirty="0">
                <a:solidFill>
                  <a:schemeClr val="tx1"/>
                </a:solidFill>
                <a:latin typeface="メイリオ" pitchFamily="50" charset="-128"/>
                <a:ea typeface="メイリオ" pitchFamily="50" charset="-128"/>
                <a:cs typeface="メイリオ" pitchFamily="50" charset="-128"/>
              </a:rPr>
              <a:t> </a:t>
            </a:r>
            <a:r>
              <a:rPr lang="en-US" altLang="ja-JP" sz="2800" dirty="0" smtClean="0">
                <a:solidFill>
                  <a:schemeClr val="tx1"/>
                </a:solidFill>
                <a:latin typeface="+mj-ea"/>
                <a:ea typeface="+mj-ea"/>
                <a:cs typeface="メイリオ" pitchFamily="50" charset="-128"/>
              </a:rPr>
              <a:t>Q. </a:t>
            </a:r>
            <a:r>
              <a:rPr lang="ja-JP" altLang="en-US" sz="2800" dirty="0" smtClean="0">
                <a:solidFill>
                  <a:schemeClr val="tx1"/>
                </a:solidFill>
                <a:latin typeface="+mj-ea"/>
                <a:ea typeface="+mj-ea"/>
                <a:cs typeface="メイリオ" pitchFamily="50" charset="-128"/>
              </a:rPr>
              <a:t>「</a:t>
            </a:r>
            <a:r>
              <a:rPr lang="ja-JP" altLang="en-US" sz="2800" dirty="0">
                <a:solidFill>
                  <a:schemeClr val="tx1"/>
                </a:solidFill>
                <a:latin typeface="+mj-ea"/>
                <a:ea typeface="+mj-ea"/>
                <a:cs typeface="メイリオ" pitchFamily="50" charset="-128"/>
              </a:rPr>
              <a:t>果樹</a:t>
            </a:r>
            <a:r>
              <a:rPr lang="ja-JP" altLang="en-US" sz="2800" dirty="0" smtClean="0">
                <a:solidFill>
                  <a:schemeClr val="tx1"/>
                </a:solidFill>
                <a:latin typeface="+mj-ea"/>
                <a:ea typeface="+mj-ea"/>
                <a:cs typeface="メイリオ" pitchFamily="50" charset="-128"/>
              </a:rPr>
              <a:t>」を植えるメリットは？</a:t>
            </a:r>
            <a:endParaRPr lang="en-US" altLang="ja-JP" sz="2800" dirty="0" smtClean="0">
              <a:solidFill>
                <a:schemeClr val="tx1"/>
              </a:solidFill>
              <a:latin typeface="+mj-ea"/>
              <a:ea typeface="+mj-ea"/>
              <a:cs typeface="メイリオ" pitchFamily="50" charset="-128"/>
            </a:endParaRPr>
          </a:p>
        </p:txBody>
      </p:sp>
      <p:sp>
        <p:nvSpPr>
          <p:cNvPr id="8" name="サブタイトル 2"/>
          <p:cNvSpPr txBox="1">
            <a:spLocks/>
          </p:cNvSpPr>
          <p:nvPr/>
        </p:nvSpPr>
        <p:spPr>
          <a:xfrm>
            <a:off x="457199" y="2090306"/>
            <a:ext cx="7669370" cy="3055229"/>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pPr marL="457200" indent="-457200">
              <a:buAutoNum type="alphaUcPeriod"/>
            </a:pPr>
            <a:endParaRPr lang="en-US" altLang="ja-JP" dirty="0" smtClean="0">
              <a:solidFill>
                <a:schemeClr val="tx1"/>
              </a:solidFill>
              <a:latin typeface="+mn-ea"/>
            </a:endParaRPr>
          </a:p>
        </p:txBody>
      </p:sp>
      <p:sp>
        <p:nvSpPr>
          <p:cNvPr id="9" name="サブタイトル 2"/>
          <p:cNvSpPr txBox="1">
            <a:spLocks/>
          </p:cNvSpPr>
          <p:nvPr/>
        </p:nvSpPr>
        <p:spPr>
          <a:xfrm>
            <a:off x="272835" y="2542478"/>
            <a:ext cx="8006134" cy="1840396"/>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r>
              <a:rPr lang="en-US" altLang="ja-JP" sz="2800" dirty="0" smtClean="0">
                <a:solidFill>
                  <a:schemeClr val="tx1"/>
                </a:solidFill>
                <a:latin typeface="メイリオ" pitchFamily="50" charset="-128"/>
                <a:ea typeface="メイリオ" pitchFamily="50" charset="-128"/>
                <a:cs typeface="メイリオ" pitchFamily="50" charset="-128"/>
              </a:rPr>
              <a:t> </a:t>
            </a:r>
            <a:r>
              <a:rPr lang="en-US" altLang="ja-JP" sz="2800" dirty="0" smtClean="0">
                <a:solidFill>
                  <a:schemeClr val="tx1"/>
                </a:solidFill>
                <a:latin typeface="+mj-ea"/>
                <a:ea typeface="+mj-ea"/>
                <a:cs typeface="メイリオ" pitchFamily="50" charset="-128"/>
              </a:rPr>
              <a:t>a. (1)</a:t>
            </a:r>
            <a:r>
              <a:rPr lang="ja-JP" altLang="en-US" sz="2800" dirty="0" smtClean="0">
                <a:solidFill>
                  <a:schemeClr val="tx1"/>
                </a:solidFill>
                <a:latin typeface="+mj-ea"/>
                <a:ea typeface="+mj-ea"/>
                <a:cs typeface="メイリオ" pitchFamily="50" charset="-128"/>
              </a:rPr>
              <a:t>学生がより</a:t>
            </a:r>
            <a:r>
              <a:rPr lang="en-US" altLang="ja-JP" sz="2800" dirty="0" smtClean="0">
                <a:solidFill>
                  <a:schemeClr val="tx1"/>
                </a:solidFill>
                <a:latin typeface="+mj-ea"/>
                <a:ea typeface="+mj-ea"/>
                <a:cs typeface="メイリオ" pitchFamily="50" charset="-128"/>
              </a:rPr>
              <a:t>”</a:t>
            </a:r>
            <a:r>
              <a:rPr lang="ja-JP" altLang="en-US" sz="2800" dirty="0" smtClean="0">
                <a:solidFill>
                  <a:srgbClr val="FF0000"/>
                </a:solidFill>
                <a:latin typeface="+mj-ea"/>
                <a:ea typeface="+mj-ea"/>
                <a:cs typeface="メイリオ" pitchFamily="50" charset="-128"/>
              </a:rPr>
              <a:t>楽しいみどり</a:t>
            </a:r>
            <a:r>
              <a:rPr lang="en-US" altLang="ja-JP" sz="2800" dirty="0" smtClean="0">
                <a:solidFill>
                  <a:schemeClr val="tx1"/>
                </a:solidFill>
                <a:latin typeface="+mj-ea"/>
                <a:ea typeface="+mj-ea"/>
                <a:cs typeface="メイリオ" pitchFamily="50" charset="-128"/>
              </a:rPr>
              <a:t>”</a:t>
            </a:r>
            <a:r>
              <a:rPr lang="ja-JP" altLang="en-US" sz="2800" dirty="0" smtClean="0">
                <a:solidFill>
                  <a:schemeClr val="tx1"/>
                </a:solidFill>
                <a:latin typeface="+mj-ea"/>
                <a:ea typeface="+mj-ea"/>
                <a:cs typeface="メイリオ" pitchFamily="50" charset="-128"/>
              </a:rPr>
              <a:t>に親しめる</a:t>
            </a:r>
            <a:endParaRPr lang="en-US" altLang="ja-JP" sz="2800" dirty="0">
              <a:solidFill>
                <a:schemeClr val="tx1"/>
              </a:solidFill>
              <a:latin typeface="+mj-ea"/>
              <a:ea typeface="+mj-ea"/>
              <a:cs typeface="メイリオ" pitchFamily="50" charset="-128"/>
            </a:endParaRPr>
          </a:p>
          <a:p>
            <a:r>
              <a:rPr lang="ja-JP" altLang="en-US" sz="2800" dirty="0">
                <a:solidFill>
                  <a:schemeClr val="tx1"/>
                </a:solidFill>
                <a:latin typeface="+mj-ea"/>
                <a:ea typeface="+mj-ea"/>
                <a:cs typeface="メイリオ" pitchFamily="50" charset="-128"/>
              </a:rPr>
              <a:t> </a:t>
            </a:r>
            <a:r>
              <a:rPr lang="ja-JP" altLang="en-US" sz="2800" dirty="0" smtClean="0">
                <a:solidFill>
                  <a:schemeClr val="tx1"/>
                </a:solidFill>
                <a:latin typeface="+mj-ea"/>
                <a:ea typeface="+mj-ea"/>
                <a:cs typeface="メイリオ" pitchFamily="50" charset="-128"/>
              </a:rPr>
              <a:t>    </a:t>
            </a:r>
            <a:r>
              <a:rPr lang="en-US" altLang="ja-JP" sz="2800" dirty="0" smtClean="0">
                <a:solidFill>
                  <a:schemeClr val="tx1"/>
                </a:solidFill>
                <a:latin typeface="+mj-ea"/>
                <a:cs typeface="メイリオ" pitchFamily="50" charset="-128"/>
              </a:rPr>
              <a:t>(2)</a:t>
            </a:r>
            <a:r>
              <a:rPr lang="ja-JP" altLang="en-US" sz="2800" dirty="0" smtClean="0">
                <a:solidFill>
                  <a:srgbClr val="FF0000"/>
                </a:solidFill>
                <a:latin typeface="+mj-ea"/>
                <a:ea typeface="+mj-ea"/>
                <a:cs typeface="メイリオ" pitchFamily="50" charset="-128"/>
              </a:rPr>
              <a:t>憩いの場</a:t>
            </a:r>
            <a:r>
              <a:rPr lang="ja-JP" altLang="en-US" sz="2800" dirty="0" smtClean="0">
                <a:solidFill>
                  <a:schemeClr val="tx1"/>
                </a:solidFill>
                <a:latin typeface="+mj-ea"/>
                <a:ea typeface="+mj-ea"/>
                <a:cs typeface="メイリオ" pitchFamily="50" charset="-128"/>
              </a:rPr>
              <a:t>や</a:t>
            </a:r>
            <a:r>
              <a:rPr lang="ja-JP" altLang="en-US" sz="2800" dirty="0" smtClean="0">
                <a:solidFill>
                  <a:srgbClr val="FF0000"/>
                </a:solidFill>
                <a:latin typeface="+mj-ea"/>
                <a:ea typeface="+mj-ea"/>
                <a:cs typeface="メイリオ" pitchFamily="50" charset="-128"/>
              </a:rPr>
              <a:t>ランドマーク</a:t>
            </a:r>
            <a:r>
              <a:rPr lang="ja-JP" altLang="en-US" sz="2800" dirty="0" smtClean="0">
                <a:solidFill>
                  <a:schemeClr val="tx1"/>
                </a:solidFill>
                <a:latin typeface="+mj-ea"/>
                <a:ea typeface="+mj-ea"/>
                <a:cs typeface="メイリオ" pitchFamily="50" charset="-128"/>
              </a:rPr>
              <a:t>として機能する</a:t>
            </a:r>
            <a:endParaRPr lang="en-US" altLang="ja-JP" sz="2800" dirty="0" smtClean="0">
              <a:solidFill>
                <a:schemeClr val="tx1"/>
              </a:solidFill>
              <a:latin typeface="+mj-ea"/>
              <a:ea typeface="+mj-ea"/>
              <a:cs typeface="メイリオ" pitchFamily="50" charset="-128"/>
            </a:endParaRPr>
          </a:p>
          <a:p>
            <a:r>
              <a:rPr lang="ja-JP" altLang="en-US" sz="2800" dirty="0" smtClean="0">
                <a:solidFill>
                  <a:schemeClr val="tx1"/>
                </a:solidFill>
                <a:latin typeface="+mj-ea"/>
                <a:cs typeface="メイリオ" pitchFamily="50" charset="-128"/>
              </a:rPr>
              <a:t>     </a:t>
            </a:r>
            <a:r>
              <a:rPr lang="en-US" altLang="ja-JP" sz="2800" dirty="0" smtClean="0">
                <a:solidFill>
                  <a:schemeClr val="tx1"/>
                </a:solidFill>
                <a:latin typeface="+mj-ea"/>
                <a:cs typeface="メイリオ" pitchFamily="50" charset="-128"/>
              </a:rPr>
              <a:t>(3)</a:t>
            </a:r>
            <a:r>
              <a:rPr lang="ja-JP" altLang="en-US" sz="2800" dirty="0" smtClean="0">
                <a:solidFill>
                  <a:schemeClr val="tx1"/>
                </a:solidFill>
                <a:latin typeface="+mj-ea"/>
                <a:ea typeface="+mj-ea"/>
                <a:cs typeface="メイリオ" pitchFamily="50" charset="-128"/>
              </a:rPr>
              <a:t>イベントの開催</a:t>
            </a:r>
            <a:endParaRPr lang="en-US" altLang="ja-JP" sz="2800" dirty="0" smtClean="0">
              <a:solidFill>
                <a:schemeClr val="tx1"/>
              </a:solidFill>
              <a:latin typeface="+mn-ea"/>
            </a:endParaRPr>
          </a:p>
          <a:p>
            <a:endParaRPr lang="en-US" altLang="ja-JP" dirty="0" smtClean="0">
              <a:solidFill>
                <a:schemeClr val="tx1"/>
              </a:solidFill>
              <a:latin typeface="+mn-ea"/>
            </a:endParaRPr>
          </a:p>
          <a:p>
            <a:endParaRPr lang="en-US" altLang="ja-JP" dirty="0">
              <a:solidFill>
                <a:schemeClr val="tx1"/>
              </a:solidFill>
              <a:latin typeface="+mn-ea"/>
            </a:endParaRPr>
          </a:p>
        </p:txBody>
      </p:sp>
      <p:pic>
        <p:nvPicPr>
          <p:cNvPr id="3" name="図 2" descr="15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242" y="3897828"/>
            <a:ext cx="3241918" cy="2442245"/>
          </a:xfrm>
          <a:prstGeom prst="rect">
            <a:avLst/>
          </a:prstGeom>
        </p:spPr>
      </p:pic>
      <p:sp>
        <p:nvSpPr>
          <p:cNvPr id="11" name="タイトル 1"/>
          <p:cNvSpPr txBox="1">
            <a:spLocks/>
          </p:cNvSpPr>
          <p:nvPr/>
        </p:nvSpPr>
        <p:spPr>
          <a:xfrm>
            <a:off x="272835" y="242131"/>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a:t>提案 </a:t>
            </a:r>
            <a:r>
              <a:rPr lang="en-US" altLang="ja-JP" sz="3000" dirty="0"/>
              <a:t>– </a:t>
            </a:r>
            <a:r>
              <a:rPr lang="ja-JP" altLang="en-US" sz="3000" dirty="0"/>
              <a:t>「果樹」</a:t>
            </a:r>
            <a:r>
              <a:rPr lang="ja-JP" altLang="en-US" sz="3000" dirty="0" smtClean="0"/>
              <a:t>？</a:t>
            </a:r>
            <a:r>
              <a:rPr lang="en-US" altLang="ja-JP" sz="3000" dirty="0" smtClean="0"/>
              <a:t>-Ⅱ</a:t>
            </a:r>
            <a:endParaRPr lang="ja-JP" altLang="en-US" sz="3000" dirty="0"/>
          </a:p>
        </p:txBody>
      </p:sp>
    </p:spTree>
    <p:extLst>
      <p:ext uri="{BB962C8B-B14F-4D97-AF65-F5344CB8AC3E}">
        <p14:creationId xmlns:p14="http://schemas.microsoft.com/office/powerpoint/2010/main" val="131531917"/>
      </p:ext>
    </p:extLst>
  </p:cSld>
  <p:clrMapOvr>
    <a:masterClrMapping/>
  </p:clrMapOvr>
  <mc:AlternateContent xmlns:mc="http://schemas.openxmlformats.org/markup-compatibility/2006" xmlns:p14="http://schemas.microsoft.com/office/powerpoint/2010/main">
    <mc:Choice Requires="p14">
      <p:transition spd="slow" p14:dur="2000" advTm="47674"/>
    </mc:Choice>
    <mc:Fallback xmlns="">
      <p:transition spd="slow" advTm="476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randombar(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randombar(horizontal)">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randombar(horizontal)">
                                      <p:cBhvr>
                                        <p:cTn id="22" dur="500"/>
                                        <p:tgtEl>
                                          <p:spTgt spid="9">
                                            <p:txEl>
                                              <p:pRg st="2" end="2"/>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97214"/>
            <a:ext cx="7772400" cy="729343"/>
          </a:xfrm>
        </p:spPr>
        <p:txBody>
          <a:bodyPr/>
          <a:lstStyle/>
          <a:p>
            <a:pPr algn="ctr"/>
            <a:r>
              <a:rPr kumimoji="1" lang="ja-JP" altLang="en-US" sz="2800" dirty="0" smtClean="0"/>
              <a:t>果樹によって</a:t>
            </a:r>
            <a:r>
              <a:rPr kumimoji="1" lang="ja-JP" altLang="en-US" sz="2800" dirty="0" smtClean="0">
                <a:solidFill>
                  <a:srgbClr val="FF5C43"/>
                </a:solidFill>
              </a:rPr>
              <a:t>色のある楽しい空間</a:t>
            </a:r>
            <a:r>
              <a:rPr kumimoji="1" lang="ja-JP" altLang="en-US" sz="2800" dirty="0" smtClean="0"/>
              <a:t>が実現できる</a:t>
            </a:r>
            <a:endParaRPr kumimoji="1" lang="ja-JP" altLang="en-US" sz="2800" dirty="0"/>
          </a:p>
        </p:txBody>
      </p:sp>
      <p:sp>
        <p:nvSpPr>
          <p:cNvPr id="11" name="星 16 10"/>
          <p:cNvSpPr/>
          <p:nvPr/>
        </p:nvSpPr>
        <p:spPr>
          <a:xfrm>
            <a:off x="908079" y="3631947"/>
            <a:ext cx="6986016" cy="1962615"/>
          </a:xfrm>
          <a:prstGeom prst="star16">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238126" y="4292670"/>
            <a:ext cx="8325923" cy="646331"/>
          </a:xfrm>
          <a:prstGeom prst="rect">
            <a:avLst/>
          </a:prstGeom>
          <a:noFill/>
        </p:spPr>
        <p:txBody>
          <a:bodyPr wrap="square" rtlCol="0">
            <a:spAutoFit/>
          </a:bodyPr>
          <a:lstStyle/>
          <a:p>
            <a:pPr algn="ctr"/>
            <a:r>
              <a:rPr lang="ja-JP" altLang="en-US" sz="3600" dirty="0" smtClean="0">
                <a:solidFill>
                  <a:srgbClr val="FF0000"/>
                </a:solidFill>
              </a:rPr>
              <a:t>果樹</a:t>
            </a:r>
            <a:r>
              <a:rPr lang="ja-JP" altLang="en-US" sz="3600" dirty="0">
                <a:solidFill>
                  <a:srgbClr val="FF0000"/>
                </a:solidFill>
              </a:rPr>
              <a:t>を</a:t>
            </a:r>
            <a:r>
              <a:rPr lang="ja-JP" altLang="en-US" sz="3600" dirty="0" smtClean="0">
                <a:solidFill>
                  <a:srgbClr val="FF0000"/>
                </a:solidFill>
              </a:rPr>
              <a:t>植えよう！</a:t>
            </a:r>
            <a:endParaRPr lang="en-US" altLang="ja-JP" sz="3600" dirty="0" smtClean="0">
              <a:solidFill>
                <a:srgbClr val="FF6600"/>
              </a:solidFill>
            </a:endParaRPr>
          </a:p>
        </p:txBody>
      </p:sp>
      <p:sp>
        <p:nvSpPr>
          <p:cNvPr id="17" name="フッター プレースホルダー 3"/>
          <p:cNvSpPr>
            <a:spLocks noGrp="1"/>
          </p:cNvSpPr>
          <p:nvPr>
            <p:ph type="ftr" sz="quarter" idx="11"/>
          </p:nvPr>
        </p:nvSpPr>
        <p:spPr>
          <a:xfrm>
            <a:off x="85927" y="6461081"/>
            <a:ext cx="2358520" cy="350776"/>
          </a:xfrm>
        </p:spPr>
        <p:txBody>
          <a:bodyPr/>
          <a:lstStyle/>
          <a:p>
            <a:r>
              <a:rPr lang="ja-JP" altLang="en-US" b="0" dirty="0" smtClean="0">
                <a:solidFill>
                  <a:srgbClr val="000000"/>
                </a:solidFill>
              </a:rPr>
              <a:t>生活安全環境班 中間発表</a:t>
            </a:r>
            <a:endParaRPr lang="en-US" b="0" dirty="0">
              <a:solidFill>
                <a:srgbClr val="000000"/>
              </a:solidFill>
            </a:endParaRPr>
          </a:p>
        </p:txBody>
      </p:sp>
      <p:sp>
        <p:nvSpPr>
          <p:cNvPr id="18" name="スライド番号プレースホルダー 5"/>
          <p:cNvSpPr txBox="1">
            <a:spLocks/>
          </p:cNvSpPr>
          <p:nvPr/>
        </p:nvSpPr>
        <p:spPr>
          <a:xfrm>
            <a:off x="8424889" y="6450198"/>
            <a:ext cx="547806" cy="365125"/>
          </a:xfrm>
          <a:prstGeom prst="rect">
            <a:avLst/>
          </a:prstGeom>
        </p:spPr>
        <p:txBody>
          <a:bodyPr vert="horz" lIns="91440" tIns="45720" rIns="91440" bIns="45720" rtlCol="0" anchor="t"/>
          <a:lstStyle>
            <a:defPPr>
              <a:defRPr lang="en-US"/>
            </a:defPPr>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C592886-E571-45D5-8B56-343DC94F8FA6}" type="slidenum">
              <a:rPr lang="en-US" b="1" smtClean="0"/>
              <a:pPr algn="r"/>
              <a:t>26</a:t>
            </a:fld>
            <a:endParaRPr lang="en-US" b="1" dirty="0">
              <a:solidFill>
                <a:schemeClr val="tx2">
                  <a:shade val="90000"/>
                </a:schemeClr>
              </a:solidFill>
            </a:endParaRPr>
          </a:p>
        </p:txBody>
      </p:sp>
      <p:sp>
        <p:nvSpPr>
          <p:cNvPr id="10" name="タイトル 1"/>
          <p:cNvSpPr txBox="1">
            <a:spLocks/>
          </p:cNvSpPr>
          <p:nvPr/>
        </p:nvSpPr>
        <p:spPr>
          <a:xfrm>
            <a:off x="272835" y="242131"/>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smtClean="0"/>
              <a:t>提案 </a:t>
            </a:r>
            <a:r>
              <a:rPr lang="en-US" altLang="ja-JP" sz="3000" dirty="0" smtClean="0"/>
              <a:t>– </a:t>
            </a:r>
            <a:r>
              <a:rPr lang="ja-JP" altLang="en-US" sz="3000" dirty="0"/>
              <a:t>「果樹」？</a:t>
            </a:r>
            <a:r>
              <a:rPr lang="en-US" altLang="ja-JP" sz="3000" dirty="0" smtClean="0"/>
              <a:t>-Ⅲ</a:t>
            </a:r>
            <a:endParaRPr lang="ja-JP" altLang="en-US" sz="3000" dirty="0"/>
          </a:p>
        </p:txBody>
      </p:sp>
      <p:sp>
        <p:nvSpPr>
          <p:cNvPr id="13" name="下矢印 12"/>
          <p:cNvSpPr/>
          <p:nvPr/>
        </p:nvSpPr>
        <p:spPr>
          <a:xfrm>
            <a:off x="2842962" y="2218870"/>
            <a:ext cx="3000876" cy="1093116"/>
          </a:xfrm>
          <a:prstGeom prst="downArrow">
            <a:avLst>
              <a:gd name="adj1" fmla="val 47919"/>
              <a:gd name="adj2" fmla="val 50000"/>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7035948"/>
      </p:ext>
    </p:extLst>
  </p:cSld>
  <p:clrMapOvr>
    <a:masterClrMapping/>
  </p:clrMapOvr>
  <mc:AlternateContent xmlns:mc="http://schemas.openxmlformats.org/markup-compatibility/2006" xmlns:p14="http://schemas.microsoft.com/office/powerpoint/2010/main">
    <mc:Choice Requires="p14">
      <p:transition spd="slow" p14:dur="2000" advTm="38879"/>
    </mc:Choice>
    <mc:Fallback xmlns="">
      <p:transition spd="slow" advTm="38879"/>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lang="ja-JP" altLang="en-US" dirty="0" smtClean="0"/>
              <a:t>生活安全環境班 中間発表</a:t>
            </a:r>
            <a:endParaRPr lang="en-US" dirty="0"/>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27</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7" name="サブタイトル 2"/>
          <p:cNvSpPr txBox="1">
            <a:spLocks/>
          </p:cNvSpPr>
          <p:nvPr/>
        </p:nvSpPr>
        <p:spPr>
          <a:xfrm>
            <a:off x="457199" y="1045275"/>
            <a:ext cx="7669370" cy="552449"/>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r>
              <a:rPr lang="en-US" altLang="ja-JP" sz="2800" dirty="0" smtClean="0">
                <a:solidFill>
                  <a:schemeClr val="tx1"/>
                </a:solidFill>
                <a:latin typeface="+mj-ea"/>
                <a:ea typeface="+mj-ea"/>
                <a:cs typeface="メイリオ" pitchFamily="50" charset="-128"/>
              </a:rPr>
              <a:t>Q. </a:t>
            </a:r>
            <a:r>
              <a:rPr lang="ja-JP" altLang="en-US" sz="2800" dirty="0" smtClean="0">
                <a:solidFill>
                  <a:schemeClr val="tx1"/>
                </a:solidFill>
                <a:latin typeface="+mj-ea"/>
                <a:ea typeface="+mj-ea"/>
                <a:cs typeface="メイリオ" pitchFamily="50" charset="-128"/>
              </a:rPr>
              <a:t>どこに果樹を植える？</a:t>
            </a:r>
            <a:endParaRPr lang="en-US" altLang="ja-JP" sz="2800" dirty="0" smtClean="0">
              <a:solidFill>
                <a:schemeClr val="tx1"/>
              </a:solidFill>
              <a:latin typeface="+mj-ea"/>
              <a:ea typeface="+mj-ea"/>
              <a:cs typeface="メイリオ" pitchFamily="50" charset="-128"/>
            </a:endParaRPr>
          </a:p>
        </p:txBody>
      </p:sp>
      <p:sp>
        <p:nvSpPr>
          <p:cNvPr id="8" name="サブタイトル 2"/>
          <p:cNvSpPr txBox="1">
            <a:spLocks/>
          </p:cNvSpPr>
          <p:nvPr/>
        </p:nvSpPr>
        <p:spPr>
          <a:xfrm>
            <a:off x="457199" y="1566980"/>
            <a:ext cx="7669370" cy="1139275"/>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pPr marL="457200" indent="-457200">
              <a:buAutoNum type="alphaUcPeriod"/>
            </a:pPr>
            <a:r>
              <a:rPr lang="ja-JP" altLang="en-US" sz="2800" dirty="0" smtClean="0">
                <a:solidFill>
                  <a:schemeClr val="tx1"/>
                </a:solidFill>
                <a:latin typeface="+mj-ea"/>
                <a:ea typeface="+mj-ea"/>
                <a:cs typeface="メイリオ" pitchFamily="50" charset="-128"/>
              </a:rPr>
              <a:t>「</a:t>
            </a:r>
            <a:r>
              <a:rPr lang="ja-JP" altLang="en-US" sz="2800" dirty="0" smtClean="0">
                <a:solidFill>
                  <a:schemeClr val="tx2">
                    <a:lumMod val="75000"/>
                  </a:schemeClr>
                </a:solidFill>
                <a:latin typeface="+mj-ea"/>
                <a:ea typeface="+mj-ea"/>
                <a:cs typeface="メイリオ" pitchFamily="50" charset="-128"/>
              </a:rPr>
              <a:t>人通りが多い</a:t>
            </a:r>
            <a:r>
              <a:rPr lang="ja-JP" altLang="en-US" sz="2800" dirty="0" smtClean="0">
                <a:solidFill>
                  <a:schemeClr val="tx1"/>
                </a:solidFill>
                <a:latin typeface="+mj-ea"/>
                <a:ea typeface="+mj-ea"/>
                <a:cs typeface="メイリオ" pitchFamily="50" charset="-128"/>
              </a:rPr>
              <a:t>」のに</a:t>
            </a:r>
            <a:endParaRPr lang="en-US" altLang="ja-JP" sz="2800" dirty="0" smtClean="0">
              <a:solidFill>
                <a:schemeClr val="tx1"/>
              </a:solidFill>
              <a:latin typeface="+mj-ea"/>
              <a:ea typeface="+mj-ea"/>
              <a:cs typeface="メイリオ" pitchFamily="50" charset="-128"/>
            </a:endParaRPr>
          </a:p>
          <a:p>
            <a:r>
              <a:rPr lang="en-US" altLang="ja-JP" sz="2800" dirty="0" smtClean="0">
                <a:solidFill>
                  <a:schemeClr val="tx1"/>
                </a:solidFill>
                <a:latin typeface="+mj-ea"/>
                <a:ea typeface="+mj-ea"/>
                <a:cs typeface="メイリオ" pitchFamily="50" charset="-128"/>
              </a:rPr>
              <a:t>		</a:t>
            </a:r>
            <a:r>
              <a:rPr lang="ja-JP" altLang="en-US" sz="2800" dirty="0" smtClean="0">
                <a:solidFill>
                  <a:schemeClr val="tx1"/>
                </a:solidFill>
                <a:latin typeface="+mj-ea"/>
                <a:ea typeface="+mj-ea"/>
                <a:cs typeface="メイリオ" pitchFamily="50" charset="-128"/>
              </a:rPr>
              <a:t>「</a:t>
            </a:r>
            <a:r>
              <a:rPr lang="ja-JP" altLang="en-US" sz="2800" dirty="0" smtClean="0">
                <a:solidFill>
                  <a:schemeClr val="tx2">
                    <a:lumMod val="75000"/>
                  </a:schemeClr>
                </a:solidFill>
                <a:latin typeface="+mj-ea"/>
                <a:ea typeface="+mj-ea"/>
                <a:cs typeface="メイリオ" pitchFamily="50" charset="-128"/>
              </a:rPr>
              <a:t>つまらないみどりが多い</a:t>
            </a:r>
            <a:r>
              <a:rPr lang="ja-JP" altLang="en-US" sz="2800" dirty="0" smtClean="0">
                <a:solidFill>
                  <a:schemeClr val="tx1"/>
                </a:solidFill>
                <a:latin typeface="+mj-ea"/>
                <a:ea typeface="+mj-ea"/>
                <a:cs typeface="メイリオ" pitchFamily="50" charset="-128"/>
              </a:rPr>
              <a:t>」場所</a:t>
            </a:r>
            <a:endParaRPr lang="en-US" altLang="ja-JP" sz="2800" dirty="0">
              <a:solidFill>
                <a:schemeClr val="tx1"/>
              </a:solidFill>
              <a:latin typeface="+mj-ea"/>
              <a:ea typeface="+mj-ea"/>
            </a:endParaRPr>
          </a:p>
        </p:txBody>
      </p:sp>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79832"/>
            <a:ext cx="4025275" cy="3095247"/>
          </a:xfrm>
          <a:prstGeom prst="rect">
            <a:avLst/>
          </a:prstGeom>
        </p:spPr>
      </p:pic>
      <p:pic>
        <p:nvPicPr>
          <p:cNvPr id="9" name="図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25276" y="3389740"/>
            <a:ext cx="4947420" cy="3087259"/>
          </a:xfrm>
          <a:prstGeom prst="rect">
            <a:avLst/>
          </a:prstGeom>
        </p:spPr>
      </p:pic>
      <p:sp>
        <p:nvSpPr>
          <p:cNvPr id="11" name="タイトル 1"/>
          <p:cNvSpPr txBox="1">
            <a:spLocks/>
          </p:cNvSpPr>
          <p:nvPr/>
        </p:nvSpPr>
        <p:spPr>
          <a:xfrm>
            <a:off x="272835" y="242131"/>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smtClean="0"/>
              <a:t>提案 </a:t>
            </a:r>
            <a:r>
              <a:rPr lang="en-US" altLang="ja-JP" sz="3000" dirty="0" smtClean="0"/>
              <a:t>– </a:t>
            </a:r>
            <a:r>
              <a:rPr lang="ja-JP" altLang="en-US" sz="3000" dirty="0" smtClean="0"/>
              <a:t>立地について</a:t>
            </a:r>
            <a:endParaRPr lang="ja-JP" altLang="en-US" sz="3000" dirty="0"/>
          </a:p>
        </p:txBody>
      </p:sp>
      <p:sp>
        <p:nvSpPr>
          <p:cNvPr id="2" name="正方形/長方形 1"/>
          <p:cNvSpPr/>
          <p:nvPr/>
        </p:nvSpPr>
        <p:spPr>
          <a:xfrm>
            <a:off x="886571" y="2771713"/>
            <a:ext cx="4782078" cy="523220"/>
          </a:xfrm>
          <a:prstGeom prst="rect">
            <a:avLst/>
          </a:prstGeom>
        </p:spPr>
        <p:txBody>
          <a:bodyPr wrap="none">
            <a:spAutoFit/>
          </a:bodyPr>
          <a:lstStyle/>
          <a:p>
            <a:r>
              <a:rPr lang="ja-JP" altLang="en-US" sz="2800" dirty="0">
                <a:latin typeface="+mj-ea"/>
                <a:cs typeface="メイリオ" pitchFamily="50" charset="-128"/>
              </a:rPr>
              <a:t>例えば</a:t>
            </a:r>
            <a:r>
              <a:rPr lang="en-US" altLang="ja-JP" sz="2800" dirty="0">
                <a:latin typeface="+mj-ea"/>
                <a:cs typeface="メイリオ" pitchFamily="50" charset="-128"/>
              </a:rPr>
              <a:t>…</a:t>
            </a:r>
            <a:r>
              <a:rPr lang="ja-JP" altLang="en-US" sz="2800" dirty="0">
                <a:solidFill>
                  <a:srgbClr val="FF0000"/>
                </a:solidFill>
                <a:latin typeface="+mj-ea"/>
                <a:cs typeface="メイリオ" pitchFamily="50" charset="-128"/>
              </a:rPr>
              <a:t>大学中央バス停の裏</a:t>
            </a:r>
            <a:endParaRPr lang="en-US" altLang="ja-JP" sz="2800" dirty="0">
              <a:solidFill>
                <a:srgbClr val="FF0000"/>
              </a:solidFill>
              <a:latin typeface="+mj-ea"/>
              <a:cs typeface="メイリオ" pitchFamily="50" charset="-128"/>
            </a:endParaRPr>
          </a:p>
        </p:txBody>
      </p:sp>
    </p:spTree>
    <p:extLst>
      <p:ext uri="{BB962C8B-B14F-4D97-AF65-F5344CB8AC3E}">
        <p14:creationId xmlns:p14="http://schemas.microsoft.com/office/powerpoint/2010/main" val="158298446"/>
      </p:ext>
    </p:extLst>
  </p:cSld>
  <p:clrMapOvr>
    <a:masterClrMapping/>
  </p:clrMapOvr>
  <mc:AlternateContent xmlns:mc="http://schemas.openxmlformats.org/markup-compatibility/2006" xmlns:p14="http://schemas.microsoft.com/office/powerpoint/2010/main">
    <mc:Choice Requires="p14">
      <p:transition spd="slow" p14:dur="2000" advTm="36878"/>
    </mc:Choice>
    <mc:Fallback xmlns="">
      <p:transition spd="slow" advTm="368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lang="ja-JP" altLang="en-US" dirty="0" smtClean="0"/>
              <a:t>生活安全環境班 中間発表</a:t>
            </a:r>
            <a:endParaRPr lang="en-US" dirty="0"/>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28</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7" name="サブタイトル 2"/>
          <p:cNvSpPr txBox="1">
            <a:spLocks/>
          </p:cNvSpPr>
          <p:nvPr/>
        </p:nvSpPr>
        <p:spPr>
          <a:xfrm>
            <a:off x="457199" y="1232255"/>
            <a:ext cx="2651761" cy="61848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r>
              <a:rPr lang="ja-JP" altLang="en-US" sz="3000" dirty="0" smtClean="0">
                <a:solidFill>
                  <a:schemeClr val="tx1"/>
                </a:solidFill>
                <a:latin typeface="+mj-ea"/>
                <a:ea typeface="+mj-ea"/>
                <a:cs typeface="メイリオ" pitchFamily="50" charset="-128"/>
              </a:rPr>
              <a:t>管理面の問題</a:t>
            </a:r>
            <a:endParaRPr lang="en-US" altLang="ja-JP" sz="3000" dirty="0" smtClean="0">
              <a:solidFill>
                <a:schemeClr val="tx1"/>
              </a:solidFill>
              <a:latin typeface="+mj-ea"/>
              <a:ea typeface="+mj-ea"/>
              <a:cs typeface="メイリオ" pitchFamily="50" charset="-128"/>
            </a:endParaRPr>
          </a:p>
        </p:txBody>
      </p:sp>
      <p:sp>
        <p:nvSpPr>
          <p:cNvPr id="8" name="サブタイトル 2"/>
          <p:cNvSpPr txBox="1">
            <a:spLocks/>
          </p:cNvSpPr>
          <p:nvPr/>
        </p:nvSpPr>
        <p:spPr>
          <a:xfrm>
            <a:off x="609599" y="2082390"/>
            <a:ext cx="7967690" cy="56780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r>
              <a:rPr lang="en-US" altLang="ja-JP" sz="2800" dirty="0">
                <a:solidFill>
                  <a:schemeClr val="tx1"/>
                </a:solidFill>
                <a:latin typeface="+mj-ea"/>
                <a:ea typeface="+mj-ea"/>
                <a:cs typeface="メイリオ" pitchFamily="50" charset="-128"/>
              </a:rPr>
              <a:t>Q</a:t>
            </a:r>
            <a:r>
              <a:rPr lang="en-US" altLang="ja-JP" sz="2800" dirty="0" smtClean="0">
                <a:solidFill>
                  <a:schemeClr val="tx1"/>
                </a:solidFill>
                <a:latin typeface="+mj-ea"/>
                <a:ea typeface="+mj-ea"/>
                <a:cs typeface="メイリオ" pitchFamily="50" charset="-128"/>
              </a:rPr>
              <a:t>.</a:t>
            </a:r>
            <a:r>
              <a:rPr lang="ja-JP" altLang="en-US" sz="2800" dirty="0" smtClean="0">
                <a:solidFill>
                  <a:schemeClr val="tx1"/>
                </a:solidFill>
                <a:latin typeface="+mj-ea"/>
                <a:ea typeface="+mj-ea"/>
                <a:cs typeface="メイリオ" pitchFamily="50" charset="-128"/>
              </a:rPr>
              <a:t>誰が管理する？</a:t>
            </a:r>
            <a:endParaRPr lang="en-US" altLang="ja-JP" sz="3600" dirty="0" smtClean="0">
              <a:solidFill>
                <a:schemeClr val="tx1"/>
              </a:solidFill>
              <a:latin typeface="+mj-ea"/>
              <a:ea typeface="+mj-ea"/>
              <a:cs typeface="メイリオ" pitchFamily="50" charset="-128"/>
            </a:endParaRPr>
          </a:p>
        </p:txBody>
      </p:sp>
      <p:sp>
        <p:nvSpPr>
          <p:cNvPr id="3" name="正方形/長方形 2"/>
          <p:cNvSpPr/>
          <p:nvPr/>
        </p:nvSpPr>
        <p:spPr>
          <a:xfrm>
            <a:off x="651239" y="3011716"/>
            <a:ext cx="3883691" cy="523220"/>
          </a:xfrm>
          <a:prstGeom prst="rect">
            <a:avLst/>
          </a:prstGeom>
        </p:spPr>
        <p:txBody>
          <a:bodyPr wrap="square">
            <a:spAutoFit/>
          </a:bodyPr>
          <a:lstStyle/>
          <a:p>
            <a:r>
              <a:rPr lang="en-US" altLang="ja-JP" sz="2800" dirty="0" smtClean="0">
                <a:latin typeface="+mj-ea"/>
                <a:cs typeface="メイリオ" pitchFamily="50" charset="-128"/>
              </a:rPr>
              <a:t>A. </a:t>
            </a:r>
            <a:r>
              <a:rPr lang="ja-JP" altLang="en-US" sz="2800" dirty="0" smtClean="0">
                <a:latin typeface="+mj-ea"/>
                <a:cs typeface="メイリオ" pitchFamily="50" charset="-128"/>
              </a:rPr>
              <a:t>学生</a:t>
            </a:r>
            <a:r>
              <a:rPr lang="ja-JP" altLang="en-US" sz="2800" dirty="0">
                <a:latin typeface="+mj-ea"/>
                <a:cs typeface="メイリオ" pitchFamily="50" charset="-128"/>
              </a:rPr>
              <a:t>の手を</a:t>
            </a:r>
            <a:r>
              <a:rPr lang="ja-JP" altLang="en-US" sz="2800" dirty="0" smtClean="0">
                <a:latin typeface="+mj-ea"/>
                <a:cs typeface="メイリオ" pitchFamily="50" charset="-128"/>
              </a:rPr>
              <a:t>借りる</a:t>
            </a:r>
            <a:endParaRPr lang="en-US" altLang="ja-JP" sz="2800" dirty="0" smtClean="0">
              <a:latin typeface="+mj-ea"/>
              <a:cs typeface="メイリオ" pitchFamily="50" charset="-128"/>
            </a:endParaRPr>
          </a:p>
        </p:txBody>
      </p:sp>
      <p:sp>
        <p:nvSpPr>
          <p:cNvPr id="9" name="テキスト ボックス 8"/>
          <p:cNvSpPr txBox="1"/>
          <p:nvPr/>
        </p:nvSpPr>
        <p:spPr>
          <a:xfrm>
            <a:off x="1394958" y="3795367"/>
            <a:ext cx="6641562" cy="1384995"/>
          </a:xfrm>
          <a:prstGeom prst="rect">
            <a:avLst/>
          </a:prstGeom>
          <a:noFill/>
        </p:spPr>
        <p:txBody>
          <a:bodyPr wrap="none" rtlCol="0">
            <a:spAutoFit/>
          </a:bodyPr>
          <a:lstStyle/>
          <a:p>
            <a:r>
              <a:rPr lang="ja-JP" altLang="en-US" sz="2800" dirty="0">
                <a:latin typeface="+mj-ea"/>
                <a:cs typeface="メイリオ" pitchFamily="50" charset="-128"/>
              </a:rPr>
              <a:t> ・</a:t>
            </a:r>
            <a:r>
              <a:rPr lang="ja-JP" altLang="en-US" sz="2800" dirty="0">
                <a:solidFill>
                  <a:srgbClr val="FF0000"/>
                </a:solidFill>
                <a:latin typeface="+mj-ea"/>
                <a:cs typeface="メイリオ" pitchFamily="50" charset="-128"/>
              </a:rPr>
              <a:t>授業</a:t>
            </a:r>
            <a:r>
              <a:rPr lang="ja-JP" altLang="en-US" sz="2800" dirty="0" smtClean="0">
                <a:solidFill>
                  <a:srgbClr val="FF0000"/>
                </a:solidFill>
                <a:latin typeface="+mj-ea"/>
                <a:cs typeface="メイリオ" pitchFamily="50" charset="-128"/>
              </a:rPr>
              <a:t>とのコラボレーション</a:t>
            </a:r>
            <a:r>
              <a:rPr lang="en-US" altLang="ja-JP" sz="2800" dirty="0" smtClean="0">
                <a:latin typeface="+mj-ea"/>
                <a:cs typeface="メイリオ" pitchFamily="50" charset="-128"/>
              </a:rPr>
              <a:t>(</a:t>
            </a:r>
            <a:r>
              <a:rPr lang="ja-JP" altLang="en-US" sz="2800" dirty="0">
                <a:latin typeface="+mj-ea"/>
                <a:cs typeface="メイリオ" pitchFamily="50" charset="-128"/>
              </a:rPr>
              <a:t>総合科目など</a:t>
            </a:r>
            <a:r>
              <a:rPr lang="en-US" altLang="ja-JP" sz="2800" dirty="0">
                <a:latin typeface="+mj-ea"/>
                <a:cs typeface="メイリオ" pitchFamily="50" charset="-128"/>
              </a:rPr>
              <a:t>)</a:t>
            </a:r>
          </a:p>
          <a:p>
            <a:r>
              <a:rPr lang="ja-JP" altLang="en-US" sz="2800" dirty="0">
                <a:latin typeface="+mj-ea"/>
                <a:cs typeface="メイリオ" pitchFamily="50" charset="-128"/>
              </a:rPr>
              <a:t> </a:t>
            </a:r>
            <a:r>
              <a:rPr lang="ja-JP" altLang="en-US" sz="2800" dirty="0" smtClean="0">
                <a:latin typeface="+mj-ea"/>
                <a:cs typeface="メイリオ" pitchFamily="50" charset="-128"/>
              </a:rPr>
              <a:t>・</a:t>
            </a:r>
            <a:r>
              <a:rPr lang="en-US" altLang="ja-JP" sz="2800" dirty="0">
                <a:solidFill>
                  <a:srgbClr val="FF0000"/>
                </a:solidFill>
                <a:latin typeface="+mj-ea"/>
                <a:cs typeface="メイリオ" pitchFamily="50" charset="-128"/>
              </a:rPr>
              <a:t>T-</a:t>
            </a:r>
            <a:r>
              <a:rPr lang="en-US" altLang="ja-JP" sz="2800" dirty="0" smtClean="0">
                <a:solidFill>
                  <a:srgbClr val="FF0000"/>
                </a:solidFill>
                <a:latin typeface="+mj-ea"/>
                <a:cs typeface="メイリオ" pitchFamily="50" charset="-128"/>
              </a:rPr>
              <a:t>ACT</a:t>
            </a:r>
          </a:p>
          <a:p>
            <a:r>
              <a:rPr lang="en-US" altLang="ja-JP" sz="2800" dirty="0">
                <a:solidFill>
                  <a:srgbClr val="FF0000"/>
                </a:solidFill>
                <a:latin typeface="+mj-ea"/>
                <a:cs typeface="メイリオ" pitchFamily="50" charset="-128"/>
              </a:rPr>
              <a:t> </a:t>
            </a:r>
            <a:r>
              <a:rPr lang="ja-JP" altLang="en-US" sz="2800" dirty="0" smtClean="0">
                <a:latin typeface="+mj-ea"/>
                <a:cs typeface="メイリオ" pitchFamily="50" charset="-128"/>
              </a:rPr>
              <a:t>・</a:t>
            </a:r>
            <a:r>
              <a:rPr lang="ja-JP" altLang="en-US" sz="2800" dirty="0">
                <a:solidFill>
                  <a:srgbClr val="FF0000"/>
                </a:solidFill>
                <a:latin typeface="+mj-ea"/>
                <a:cs typeface="メイリオ" pitchFamily="50" charset="-128"/>
              </a:rPr>
              <a:t>植物を扱うサークルへの依頼</a:t>
            </a:r>
            <a:endParaRPr kumimoji="1" lang="ja-JP" altLang="en-US" sz="2800" dirty="0"/>
          </a:p>
        </p:txBody>
      </p:sp>
      <p:sp>
        <p:nvSpPr>
          <p:cNvPr id="10" name="タイトル 1"/>
          <p:cNvSpPr txBox="1">
            <a:spLocks/>
          </p:cNvSpPr>
          <p:nvPr/>
        </p:nvSpPr>
        <p:spPr>
          <a:xfrm>
            <a:off x="272835" y="242131"/>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a:latin typeface="+mj-ea"/>
                <a:cs typeface="メイリオ" pitchFamily="50" charset="-128"/>
              </a:rPr>
              <a:t>実現性について</a:t>
            </a:r>
            <a:endParaRPr lang="ja-JP" altLang="en-US" sz="3000" dirty="0"/>
          </a:p>
        </p:txBody>
      </p:sp>
    </p:spTree>
    <p:extLst>
      <p:ext uri="{BB962C8B-B14F-4D97-AF65-F5344CB8AC3E}">
        <p14:creationId xmlns:p14="http://schemas.microsoft.com/office/powerpoint/2010/main" val="1940167872"/>
      </p:ext>
    </p:extLst>
  </p:cSld>
  <p:clrMapOvr>
    <a:masterClrMapping/>
  </p:clrMapOvr>
  <mc:AlternateContent xmlns:mc="http://schemas.openxmlformats.org/markup-compatibility/2006" xmlns:p14="http://schemas.microsoft.com/office/powerpoint/2010/main">
    <mc:Choice Requires="p14">
      <p:transition spd="slow" p14:dur="2000" advTm="54572"/>
    </mc:Choice>
    <mc:Fallback xmlns="">
      <p:transition spd="slow" advTm="545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835" y="242131"/>
            <a:ext cx="3393983" cy="803144"/>
          </a:xfrm>
        </p:spPr>
        <p:txBody>
          <a:bodyPr/>
          <a:lstStyle/>
          <a:p>
            <a:r>
              <a:rPr kumimoji="1" lang="ja-JP" altLang="en-US" sz="3000" dirty="0" smtClean="0"/>
              <a:t>きっかけ</a:t>
            </a:r>
            <a:endParaRPr kumimoji="1" lang="ja-JP" altLang="en-US" sz="3000" dirty="0"/>
          </a:p>
        </p:txBody>
      </p:sp>
      <p:sp>
        <p:nvSpPr>
          <p:cNvPr id="3" name="サブタイトル 2"/>
          <p:cNvSpPr>
            <a:spLocks noGrp="1"/>
          </p:cNvSpPr>
          <p:nvPr>
            <p:ph type="subTitle" idx="1"/>
          </p:nvPr>
        </p:nvSpPr>
        <p:spPr>
          <a:xfrm>
            <a:off x="419834" y="1652702"/>
            <a:ext cx="8163657" cy="914400"/>
          </a:xfrm>
        </p:spPr>
        <p:txBody>
          <a:bodyPr>
            <a:normAutofit/>
          </a:bodyPr>
          <a:lstStyle/>
          <a:p>
            <a:pPr algn="ctr"/>
            <a:r>
              <a:rPr lang="ja-JP" altLang="en-US" sz="3200" dirty="0" smtClean="0">
                <a:solidFill>
                  <a:schemeClr val="tx1"/>
                </a:solidFill>
              </a:rPr>
              <a:t>どちらのみどりが「楽しそう」ですか？</a:t>
            </a:r>
            <a:endParaRPr kumimoji="1" lang="ja-JP" altLang="en-US" sz="3200" dirty="0">
              <a:solidFill>
                <a:schemeClr val="tx1"/>
              </a:solidFill>
            </a:endParaRPr>
          </a:p>
        </p:txBody>
      </p:sp>
      <p:sp>
        <p:nvSpPr>
          <p:cNvPr id="4" name="フッター プレースホルダー 3"/>
          <p:cNvSpPr>
            <a:spLocks noGrp="1"/>
          </p:cNvSpPr>
          <p:nvPr>
            <p:ph type="ftr" sz="quarter" idx="11"/>
          </p:nvPr>
        </p:nvSpPr>
        <p:spPr/>
        <p:txBody>
          <a:bodyPr/>
          <a:lstStyle/>
          <a:p>
            <a:r>
              <a:rPr lang="ja-JP" altLang="en-US" dirty="0" smtClean="0"/>
              <a:t>生活安全環境班 中間発表</a:t>
            </a:r>
            <a:endParaRPr lang="en-US" dirty="0"/>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2</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7" name="サブタイトル 2"/>
          <p:cNvSpPr txBox="1">
            <a:spLocks/>
          </p:cNvSpPr>
          <p:nvPr/>
        </p:nvSpPr>
        <p:spPr>
          <a:xfrm>
            <a:off x="841420" y="1738223"/>
            <a:ext cx="6858000" cy="9144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endParaRPr lang="ja-JP" altLang="en-US" dirty="0">
              <a:solidFill>
                <a:schemeClr val="tx1"/>
              </a:solidFill>
            </a:endParaRPr>
          </a:p>
        </p:txBody>
      </p:sp>
      <p:pic>
        <p:nvPicPr>
          <p:cNvPr id="11" name="図 10" descr="6DSC_8974.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01663" y="3043984"/>
            <a:ext cx="4016390" cy="2852628"/>
          </a:xfrm>
          <a:prstGeom prst="rect">
            <a:avLst/>
          </a:prstGeom>
        </p:spPr>
      </p:pic>
      <p:pic>
        <p:nvPicPr>
          <p:cNvPr id="9" name="図 8"/>
          <p:cNvPicPr>
            <a:picLocks noChangeAspect="1"/>
          </p:cNvPicPr>
          <p:nvPr/>
        </p:nvPicPr>
        <p:blipFill rotWithShape="1">
          <a:blip r:embed="rId4" cstate="email">
            <a:extLst>
              <a:ext uri="{28A0092B-C50C-407E-A947-70E740481C1C}">
                <a14:useLocalDpi xmlns:a14="http://schemas.microsoft.com/office/drawing/2010/main" val="0"/>
              </a:ext>
            </a:extLst>
          </a:blip>
          <a:srcRect r="5295"/>
          <a:stretch/>
        </p:blipFill>
        <p:spPr>
          <a:xfrm>
            <a:off x="362204" y="2928722"/>
            <a:ext cx="4020545" cy="2830225"/>
          </a:xfrm>
          <a:prstGeom prst="rect">
            <a:avLst/>
          </a:prstGeom>
        </p:spPr>
      </p:pic>
      <p:pic>
        <p:nvPicPr>
          <p:cNvPr id="8" name="図 7" descr="1410773.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501663" y="3043983"/>
            <a:ext cx="4016389" cy="2850907"/>
          </a:xfrm>
          <a:prstGeom prst="rect">
            <a:avLst/>
          </a:prstGeom>
        </p:spPr>
      </p:pic>
    </p:spTree>
    <p:extLst>
      <p:ext uri="{BB962C8B-B14F-4D97-AF65-F5344CB8AC3E}">
        <p14:creationId xmlns:p14="http://schemas.microsoft.com/office/powerpoint/2010/main" val="1004283277"/>
      </p:ext>
    </p:extLst>
  </p:cSld>
  <p:clrMapOvr>
    <a:masterClrMapping/>
  </p:clrMapOvr>
  <mc:AlternateContent xmlns:mc="http://schemas.openxmlformats.org/markup-compatibility/2006" xmlns:p14="http://schemas.microsoft.com/office/powerpoint/2010/main">
    <mc:Choice Requires="p14">
      <p:transition spd="slow" p14:dur="2000" advTm="10537"/>
    </mc:Choice>
    <mc:Fallback xmlns="">
      <p:transition spd="slow" advTm="105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11"/>
          </p:nvPr>
        </p:nvSpPr>
        <p:spPr/>
        <p:txBody>
          <a:bodyPr/>
          <a:lstStyle/>
          <a:p>
            <a:r>
              <a:rPr lang="ja-JP" altLang="en-US" dirty="0" smtClean="0"/>
              <a:t>生活安全環境班 中間発表</a:t>
            </a:r>
            <a:endParaRPr lang="en-US" dirty="0"/>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29</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7" name="サブタイトル 2"/>
          <p:cNvSpPr txBox="1">
            <a:spLocks/>
          </p:cNvSpPr>
          <p:nvPr/>
        </p:nvSpPr>
        <p:spPr>
          <a:xfrm>
            <a:off x="457199" y="1232255"/>
            <a:ext cx="2651761" cy="618487"/>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r>
              <a:rPr lang="ja-JP" altLang="en-US" sz="3000" dirty="0" smtClean="0">
                <a:solidFill>
                  <a:schemeClr val="tx1"/>
                </a:solidFill>
                <a:latin typeface="+mj-ea"/>
                <a:ea typeface="+mj-ea"/>
                <a:cs typeface="メイリオ" pitchFamily="50" charset="-128"/>
              </a:rPr>
              <a:t>管理面の問題</a:t>
            </a:r>
            <a:endParaRPr lang="en-US" altLang="ja-JP" sz="3000" dirty="0" smtClean="0">
              <a:solidFill>
                <a:schemeClr val="tx1"/>
              </a:solidFill>
              <a:latin typeface="+mj-ea"/>
              <a:ea typeface="+mj-ea"/>
              <a:cs typeface="メイリオ" pitchFamily="50" charset="-128"/>
            </a:endParaRPr>
          </a:p>
        </p:txBody>
      </p:sp>
      <p:sp>
        <p:nvSpPr>
          <p:cNvPr id="8" name="サブタイトル 2"/>
          <p:cNvSpPr txBox="1">
            <a:spLocks/>
          </p:cNvSpPr>
          <p:nvPr/>
        </p:nvSpPr>
        <p:spPr>
          <a:xfrm>
            <a:off x="1449858" y="3044928"/>
            <a:ext cx="5733536" cy="1912962"/>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r>
              <a:rPr lang="ja-JP" altLang="en-US" sz="2600" dirty="0" smtClean="0">
                <a:solidFill>
                  <a:schemeClr val="tx1"/>
                </a:solidFill>
                <a:latin typeface="+mn-ea"/>
                <a:cs typeface="メイリオ" pitchFamily="50" charset="-128"/>
              </a:rPr>
              <a:t>・維持管理のコスト</a:t>
            </a:r>
            <a:endParaRPr lang="en-US" altLang="ja-JP" sz="2600" dirty="0">
              <a:solidFill>
                <a:schemeClr val="tx1"/>
              </a:solidFill>
              <a:latin typeface="+mn-ea"/>
              <a:cs typeface="メイリオ" pitchFamily="50" charset="-128"/>
            </a:endParaRPr>
          </a:p>
          <a:p>
            <a:pPr lvl="0"/>
            <a:r>
              <a:rPr lang="ja-JP" altLang="en-US" sz="2600" dirty="0" smtClean="0">
                <a:solidFill>
                  <a:schemeClr val="tx1"/>
                </a:solidFill>
                <a:latin typeface="+mn-ea"/>
                <a:cs typeface="メイリオ" pitchFamily="50" charset="-128"/>
              </a:rPr>
              <a:t>・</a:t>
            </a:r>
            <a:r>
              <a:rPr lang="ja-JP" altLang="en-US" sz="2600" dirty="0" smtClean="0">
                <a:solidFill>
                  <a:schemeClr val="tx1"/>
                </a:solidFill>
                <a:latin typeface="+mn-ea"/>
              </a:rPr>
              <a:t>鳥害</a:t>
            </a:r>
            <a:r>
              <a:rPr lang="en-US" altLang="ja-JP" sz="2600" dirty="0" smtClean="0">
                <a:solidFill>
                  <a:schemeClr val="tx1"/>
                </a:solidFill>
                <a:latin typeface="+mn-ea"/>
              </a:rPr>
              <a:t>(</a:t>
            </a:r>
            <a:r>
              <a:rPr lang="ja-JP" altLang="en-US" sz="2600" dirty="0" smtClean="0">
                <a:solidFill>
                  <a:schemeClr val="tx1"/>
                </a:solidFill>
                <a:latin typeface="+mn-ea"/>
              </a:rPr>
              <a:t>ムクドリなど</a:t>
            </a:r>
            <a:r>
              <a:rPr lang="en-US" altLang="ja-JP" sz="2600" dirty="0" smtClean="0">
                <a:solidFill>
                  <a:schemeClr val="tx1"/>
                </a:solidFill>
                <a:latin typeface="+mn-ea"/>
              </a:rPr>
              <a:t>)</a:t>
            </a:r>
            <a:r>
              <a:rPr lang="ja-JP" altLang="en-US" sz="2600" dirty="0">
                <a:solidFill>
                  <a:schemeClr val="tx1"/>
                </a:solidFill>
                <a:latin typeface="+mn-ea"/>
              </a:rPr>
              <a:t>対策</a:t>
            </a:r>
          </a:p>
          <a:p>
            <a:pPr lvl="0"/>
            <a:r>
              <a:rPr lang="ja-JP" altLang="en-US" sz="2600" dirty="0" smtClean="0">
                <a:solidFill>
                  <a:schemeClr val="tx1"/>
                </a:solidFill>
                <a:latin typeface="+mn-ea"/>
                <a:cs typeface="メイリオ" pitchFamily="50" charset="-128"/>
              </a:rPr>
              <a:t>・</a:t>
            </a:r>
            <a:r>
              <a:rPr lang="ja-JP" altLang="en-US" sz="2600" dirty="0">
                <a:solidFill>
                  <a:schemeClr val="tx1"/>
                </a:solidFill>
              </a:rPr>
              <a:t>虫害</a:t>
            </a:r>
            <a:r>
              <a:rPr lang="ja-JP" altLang="en-US" sz="2600" dirty="0" smtClean="0">
                <a:solidFill>
                  <a:schemeClr val="tx1"/>
                </a:solidFill>
              </a:rPr>
              <a:t>対策</a:t>
            </a:r>
            <a:endParaRPr lang="ja-JP" altLang="en-US" sz="2600" dirty="0">
              <a:solidFill>
                <a:schemeClr val="tx1"/>
              </a:solidFill>
            </a:endParaRPr>
          </a:p>
        </p:txBody>
      </p:sp>
      <p:sp>
        <p:nvSpPr>
          <p:cNvPr id="10" name="タイトル 1"/>
          <p:cNvSpPr txBox="1">
            <a:spLocks/>
          </p:cNvSpPr>
          <p:nvPr/>
        </p:nvSpPr>
        <p:spPr>
          <a:xfrm>
            <a:off x="272835" y="242131"/>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a:latin typeface="+mj-ea"/>
                <a:cs typeface="メイリオ" pitchFamily="50" charset="-128"/>
              </a:rPr>
              <a:t>実現性について</a:t>
            </a:r>
            <a:endParaRPr lang="ja-JP" altLang="en-US" sz="3000" dirty="0"/>
          </a:p>
        </p:txBody>
      </p:sp>
      <p:sp>
        <p:nvSpPr>
          <p:cNvPr id="11" name="サブタイトル 2"/>
          <p:cNvSpPr txBox="1">
            <a:spLocks/>
          </p:cNvSpPr>
          <p:nvPr/>
        </p:nvSpPr>
        <p:spPr>
          <a:xfrm>
            <a:off x="609599" y="2082390"/>
            <a:ext cx="7967690" cy="56780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r>
              <a:rPr lang="ja-JP" altLang="en-US" sz="2800" dirty="0">
                <a:solidFill>
                  <a:schemeClr val="tx1"/>
                </a:solidFill>
                <a:latin typeface="+mj-ea"/>
                <a:cs typeface="メイリオ" pitchFamily="50" charset="-128"/>
              </a:rPr>
              <a:t>○その他の問題</a:t>
            </a:r>
            <a:endParaRPr lang="en-US" altLang="ja-JP" sz="2800" dirty="0">
              <a:solidFill>
                <a:schemeClr val="tx1"/>
              </a:solidFill>
              <a:latin typeface="+mj-ea"/>
              <a:cs typeface="メイリオ" pitchFamily="50" charset="-128"/>
            </a:endParaRPr>
          </a:p>
        </p:txBody>
      </p:sp>
    </p:spTree>
    <p:extLst>
      <p:ext uri="{BB962C8B-B14F-4D97-AF65-F5344CB8AC3E}">
        <p14:creationId xmlns:p14="http://schemas.microsoft.com/office/powerpoint/2010/main" val="989220999"/>
      </p:ext>
    </p:extLst>
  </p:cSld>
  <p:clrMapOvr>
    <a:masterClrMapping/>
  </p:clrMapOvr>
  <mc:AlternateContent xmlns:mc="http://schemas.openxmlformats.org/markup-compatibility/2006" xmlns:p14="http://schemas.microsoft.com/office/powerpoint/2010/main">
    <mc:Choice Requires="p14">
      <p:transition spd="slow" p14:dur="2000" advTm="54572"/>
    </mc:Choice>
    <mc:Fallback xmlns="">
      <p:transition spd="slow" advTm="54572"/>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79634" y="2551837"/>
            <a:ext cx="184730" cy="923330"/>
          </a:xfrm>
          <a:prstGeom prst="rect">
            <a:avLst/>
          </a:prstGeom>
          <a:noFill/>
        </p:spPr>
        <p:txBody>
          <a:bodyPr wrap="none" lIns="91440" tIns="45720" rIns="91440" bIns="45720">
            <a:spAutoFit/>
          </a:bodyPr>
          <a:lstStyle/>
          <a:p>
            <a:pPr algn="ctr"/>
            <a:endParaRPr lang="en-US" sz="5400" b="1" dirty="0">
              <a:ln w="18000">
                <a:solidFill>
                  <a:srgbClr val="F5C201">
                    <a:satMod val="140000"/>
                  </a:srgbClr>
                </a:solidFill>
                <a:prstDash val="solid"/>
                <a:miter lim="800000"/>
              </a:ln>
              <a:solidFill>
                <a:srgbClr val="00B050"/>
              </a:solidFill>
              <a:effectLst>
                <a:outerShdw blurRad="25500" dist="23000" dir="7020000" algn="tl">
                  <a:srgbClr val="000000">
                    <a:alpha val="50000"/>
                  </a:srgbClr>
                </a:outerShdw>
              </a:effectLst>
              <a:latin typeface="Arial"/>
            </a:endParaRPr>
          </a:p>
        </p:txBody>
      </p:sp>
      <p:pic>
        <p:nvPicPr>
          <p:cNvPr id="9" name="コンテンツ プレースホルダー 8" descr="飯田　りんご.jpg"/>
          <p:cNvPicPr>
            <a:picLocks noGrp="1" noChangeAspect="1"/>
          </p:cNvPicPr>
          <p:nvPr>
            <p:ph idx="1"/>
          </p:nvPr>
        </p:nvPicPr>
        <p:blipFill>
          <a:blip r:embed="rId3" cstate="print">
            <a:extLst>
              <a:ext uri="{28A0092B-C50C-407E-A947-70E740481C1C}">
                <a14:useLocalDpi xmlns:a14="http://schemas.microsoft.com/office/drawing/2010/main" val="0"/>
              </a:ext>
            </a:extLst>
          </a:blip>
          <a:srcRect t="11736" b="11736"/>
          <a:stretch>
            <a:fillRect/>
          </a:stretch>
        </p:blipFill>
        <p:spPr>
          <a:xfrm>
            <a:off x="376729" y="196940"/>
            <a:ext cx="8205809" cy="47097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テキスト ボックス 9"/>
          <p:cNvSpPr txBox="1"/>
          <p:nvPr/>
        </p:nvSpPr>
        <p:spPr>
          <a:xfrm>
            <a:off x="1074568" y="5079397"/>
            <a:ext cx="5827236" cy="707886"/>
          </a:xfrm>
          <a:prstGeom prst="rect">
            <a:avLst/>
          </a:prstGeom>
          <a:noFill/>
        </p:spPr>
        <p:txBody>
          <a:bodyPr wrap="none" rtlCol="0">
            <a:spAutoFit/>
          </a:bodyPr>
          <a:lstStyle/>
          <a:p>
            <a:r>
              <a:rPr kumimoji="1" lang="ja-JP" altLang="en-US" sz="4000" b="1" dirty="0" smtClean="0">
                <a:ln w="12700">
                  <a:solidFill>
                    <a:srgbClr val="D1282E">
                      <a:satMod val="155000"/>
                    </a:srgbClr>
                  </a:solidFill>
                  <a:prstDash val="solid"/>
                </a:ln>
                <a:solidFill>
                  <a:srgbClr val="C8C8B1">
                    <a:tint val="85000"/>
                    <a:satMod val="155000"/>
                  </a:srgbClr>
                </a:solidFill>
                <a:effectLst>
                  <a:outerShdw blurRad="41275" dist="20320" dir="1800000" algn="tl" rotWithShape="0">
                    <a:srgbClr val="000000">
                      <a:alpha val="40000"/>
                    </a:srgbClr>
                  </a:outerShdw>
                </a:effectLst>
                <a:latin typeface="ＤＦＰ太丸ゴシック体"/>
                <a:ea typeface="ＤＦＰ太丸ゴシック体"/>
                <a:cs typeface="ＤＦＰ太丸ゴシック体"/>
              </a:rPr>
              <a:t>長野県飯田市リンゴ並木</a:t>
            </a:r>
            <a:endParaRPr kumimoji="1" lang="ja-JP" altLang="en-US" sz="4000" b="1" dirty="0">
              <a:ln w="12700">
                <a:solidFill>
                  <a:srgbClr val="D1282E">
                    <a:satMod val="155000"/>
                  </a:srgbClr>
                </a:solidFill>
                <a:prstDash val="solid"/>
              </a:ln>
              <a:solidFill>
                <a:srgbClr val="C8C8B1">
                  <a:tint val="85000"/>
                  <a:satMod val="155000"/>
                </a:srgbClr>
              </a:solidFill>
              <a:effectLst>
                <a:outerShdw blurRad="41275" dist="20320" dir="1800000" algn="tl" rotWithShape="0">
                  <a:srgbClr val="000000">
                    <a:alpha val="40000"/>
                  </a:srgbClr>
                </a:outerShdw>
              </a:effectLst>
              <a:latin typeface="ＤＦＰ太丸ゴシック体"/>
              <a:ea typeface="ＤＦＰ太丸ゴシック体"/>
              <a:cs typeface="ＤＦＰ太丸ゴシック体"/>
            </a:endParaRPr>
          </a:p>
        </p:txBody>
      </p:sp>
      <p:sp>
        <p:nvSpPr>
          <p:cNvPr id="11" name="テキスト ボックス 10"/>
          <p:cNvSpPr txBox="1"/>
          <p:nvPr/>
        </p:nvSpPr>
        <p:spPr>
          <a:xfrm>
            <a:off x="4664364" y="5787283"/>
            <a:ext cx="3812262" cy="584775"/>
          </a:xfrm>
          <a:prstGeom prst="rect">
            <a:avLst/>
          </a:prstGeom>
          <a:noFill/>
        </p:spPr>
        <p:txBody>
          <a:bodyPr wrap="none" rtlCol="0">
            <a:spAutoFit/>
          </a:bodyPr>
          <a:lstStyle/>
          <a:p>
            <a:r>
              <a:rPr kumimoji="1" lang="ja-JP" altLang="en-US" sz="3200" b="1" cap="all" dirty="0" smtClean="0">
                <a:ln w="9000" cmpd="sng">
                  <a:solidFill>
                    <a:srgbClr val="989AAC">
                      <a:shade val="50000"/>
                      <a:satMod val="120000"/>
                    </a:srgbClr>
                  </a:solidFill>
                  <a:prstDash val="solid"/>
                </a:ln>
                <a:gradFill>
                  <a:gsLst>
                    <a:gs pos="0">
                      <a:srgbClr val="989AAC">
                        <a:shade val="20000"/>
                        <a:satMod val="245000"/>
                      </a:srgbClr>
                    </a:gs>
                    <a:gs pos="43000">
                      <a:srgbClr val="989AAC">
                        <a:satMod val="255000"/>
                      </a:srgbClr>
                    </a:gs>
                    <a:gs pos="48000">
                      <a:srgbClr val="989AAC">
                        <a:shade val="85000"/>
                        <a:satMod val="255000"/>
                      </a:srgbClr>
                    </a:gs>
                    <a:gs pos="100000">
                      <a:srgbClr val="989AAC">
                        <a:shade val="20000"/>
                        <a:satMod val="245000"/>
                      </a:srgbClr>
                    </a:gs>
                  </a:gsLst>
                  <a:lin ang="5400000"/>
                </a:gradFill>
                <a:effectLst>
                  <a:reflection blurRad="12700" stA="28000" endPos="45000" dist="1000" dir="5400000" sy="-100000" algn="bl" rotWithShape="0"/>
                </a:effectLst>
                <a:latin typeface="ＭＳ Ｐゴシック"/>
                <a:ea typeface="ＭＳ Ｐゴシック"/>
                <a:cs typeface="ＤＦＰ太丸ゴシック体"/>
              </a:rPr>
              <a:t>飯田市の小中学生ら</a:t>
            </a:r>
            <a:endParaRPr kumimoji="1" lang="en-US" altLang="ja-JP" sz="3200" b="1" cap="all" dirty="0" smtClean="0">
              <a:ln w="9000" cmpd="sng">
                <a:solidFill>
                  <a:srgbClr val="989AAC">
                    <a:shade val="50000"/>
                    <a:satMod val="120000"/>
                  </a:srgbClr>
                </a:solidFill>
                <a:prstDash val="solid"/>
              </a:ln>
              <a:gradFill>
                <a:gsLst>
                  <a:gs pos="0">
                    <a:srgbClr val="989AAC">
                      <a:shade val="20000"/>
                      <a:satMod val="245000"/>
                    </a:srgbClr>
                  </a:gs>
                  <a:gs pos="43000">
                    <a:srgbClr val="989AAC">
                      <a:satMod val="255000"/>
                    </a:srgbClr>
                  </a:gs>
                  <a:gs pos="48000">
                    <a:srgbClr val="989AAC">
                      <a:shade val="85000"/>
                      <a:satMod val="255000"/>
                    </a:srgbClr>
                  </a:gs>
                  <a:gs pos="100000">
                    <a:srgbClr val="989AAC">
                      <a:shade val="20000"/>
                      <a:satMod val="245000"/>
                    </a:srgbClr>
                  </a:gs>
                </a:gsLst>
                <a:lin ang="5400000"/>
              </a:gradFill>
              <a:effectLst>
                <a:reflection blurRad="12700" stA="28000" endPos="45000" dist="1000" dir="5400000" sy="-100000" algn="bl" rotWithShape="0"/>
              </a:effectLst>
              <a:latin typeface="ＭＳ Ｐゴシック"/>
              <a:ea typeface="ＭＳ Ｐゴシック"/>
              <a:cs typeface="ＤＦＰ太丸ゴシック体"/>
            </a:endParaRPr>
          </a:p>
        </p:txBody>
      </p:sp>
      <p:sp>
        <p:nvSpPr>
          <p:cNvPr id="12" name="フッター プレースホルダー 3"/>
          <p:cNvSpPr>
            <a:spLocks noGrp="1"/>
          </p:cNvSpPr>
          <p:nvPr>
            <p:ph type="ftr" sz="quarter" idx="11"/>
          </p:nvPr>
        </p:nvSpPr>
        <p:spPr>
          <a:xfrm>
            <a:off x="85927" y="6491256"/>
            <a:ext cx="2358520" cy="350776"/>
          </a:xfrm>
        </p:spPr>
        <p:txBody>
          <a:bodyPr/>
          <a:lstStyle/>
          <a:p>
            <a:r>
              <a:rPr lang="ja-JP" altLang="en-US" dirty="0" smtClean="0"/>
              <a:t>生活安全環境班 中間発表</a:t>
            </a:r>
            <a:endParaRPr lang="en-US" dirty="0"/>
          </a:p>
        </p:txBody>
      </p:sp>
      <p:sp>
        <p:nvSpPr>
          <p:cNvPr id="13" name="スライド番号プレースホルダー 5"/>
          <p:cNvSpPr>
            <a:spLocks noGrp="1"/>
          </p:cNvSpPr>
          <p:nvPr>
            <p:ph type="sldNum" sz="quarter" idx="12"/>
          </p:nvPr>
        </p:nvSpPr>
        <p:spPr>
          <a:xfrm>
            <a:off x="8424889" y="6425944"/>
            <a:ext cx="547806" cy="365125"/>
          </a:xfrm>
        </p:spPr>
        <p:txBody>
          <a:bodyPr/>
          <a:lstStyle/>
          <a:p>
            <a:pPr algn="r" eaLnBrk="1" latinLnBrk="0" hangingPunct="1"/>
            <a:fld id="{8C592886-E571-45D5-8B56-343DC94F8FA6}" type="slidenum">
              <a:rPr kumimoji="0" lang="en-US" smtClean="0">
                <a:solidFill>
                  <a:srgbClr val="000000"/>
                </a:solidFill>
              </a:rPr>
              <a:t>30</a:t>
            </a:fld>
            <a:endParaRPr kumimoji="0" lang="en-US" dirty="0">
              <a:solidFill>
                <a:srgbClr val="000000"/>
              </a:solidFill>
            </a:endParaRPr>
          </a:p>
        </p:txBody>
      </p:sp>
    </p:spTree>
    <p:extLst>
      <p:ext uri="{BB962C8B-B14F-4D97-AF65-F5344CB8AC3E}">
        <p14:creationId xmlns:p14="http://schemas.microsoft.com/office/powerpoint/2010/main" val="19471422"/>
      </p:ext>
    </p:extLst>
  </p:cSld>
  <p:clrMapOvr>
    <a:masterClrMapping/>
  </p:clrMapOvr>
  <mc:AlternateContent xmlns:mc="http://schemas.openxmlformats.org/markup-compatibility/2006" xmlns:p14="http://schemas.microsoft.com/office/powerpoint/2010/main">
    <mc:Choice Requires="p14">
      <p:transition p14:dur="10" advTm="17672"/>
    </mc:Choice>
    <mc:Fallback xmlns="">
      <p:transition advTm="17672"/>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コンテンツ プレースホルダー 8" descr="赤いリンゴ並木.jpg"/>
          <p:cNvPicPr>
            <a:picLocks noGrp="1" noChangeAspect="1"/>
          </p:cNvPicPr>
          <p:nvPr>
            <p:ph idx="1"/>
          </p:nvPr>
        </p:nvPicPr>
        <p:blipFill>
          <a:blip r:embed="rId2" cstate="print">
            <a:extLst>
              <a:ext uri="{28A0092B-C50C-407E-A947-70E740481C1C}">
                <a14:useLocalDpi xmlns:a14="http://schemas.microsoft.com/office/drawing/2010/main" val="0"/>
              </a:ext>
            </a:extLst>
          </a:blip>
          <a:srcRect t="6865" b="6865"/>
          <a:stretch>
            <a:fillRect/>
          </a:stretch>
        </p:blipFill>
        <p:spPr>
          <a:xfrm>
            <a:off x="457199" y="466471"/>
            <a:ext cx="7967689" cy="45731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正方形/長方形 9"/>
          <p:cNvSpPr/>
          <p:nvPr/>
        </p:nvSpPr>
        <p:spPr>
          <a:xfrm>
            <a:off x="1163144" y="5251235"/>
            <a:ext cx="6340197" cy="707886"/>
          </a:xfrm>
          <a:prstGeom prst="rect">
            <a:avLst/>
          </a:prstGeom>
          <a:noFill/>
        </p:spPr>
        <p:txBody>
          <a:bodyPr wrap="none" lIns="91440" tIns="45720" rIns="91440" bIns="45720">
            <a:spAutoFit/>
          </a:bodyPr>
          <a:lstStyle/>
          <a:p>
            <a:pPr algn="ctr"/>
            <a:r>
              <a:rPr lang="ja-JP" altLang="en-US" sz="4000" b="1" dirty="0" smtClean="0">
                <a:ln w="12700">
                  <a:solidFill>
                    <a:srgbClr val="D1282E">
                      <a:satMod val="155000"/>
                    </a:srgbClr>
                  </a:solidFill>
                  <a:prstDash val="solid"/>
                </a:ln>
                <a:solidFill>
                  <a:srgbClr val="C8C8B1">
                    <a:tint val="85000"/>
                    <a:satMod val="155000"/>
                  </a:srgbClr>
                </a:solidFill>
                <a:effectLst>
                  <a:outerShdw blurRad="41275" dist="20320" dir="1800000" algn="tl" rotWithShape="0">
                    <a:srgbClr val="000000">
                      <a:alpha val="40000"/>
                    </a:srgbClr>
                  </a:outerShdw>
                </a:effectLst>
                <a:latin typeface="ＤＦＰ太丸ゴシック体"/>
                <a:ea typeface="ＤＦＰ太丸ゴシック体"/>
                <a:cs typeface="ＤＦＰ太丸ゴシック体"/>
              </a:rPr>
              <a:t>青森県五所川原リンゴ並木</a:t>
            </a:r>
            <a:endParaRPr lang="ja-JP" altLang="en-US" sz="4000" b="1" dirty="0">
              <a:ln w="12700">
                <a:solidFill>
                  <a:srgbClr val="D1282E">
                    <a:satMod val="155000"/>
                  </a:srgbClr>
                </a:solidFill>
                <a:prstDash val="solid"/>
              </a:ln>
              <a:solidFill>
                <a:srgbClr val="C8C8B1">
                  <a:tint val="85000"/>
                  <a:satMod val="155000"/>
                </a:srgbClr>
              </a:solidFill>
              <a:effectLst>
                <a:outerShdw blurRad="41275" dist="20320" dir="1800000" algn="tl" rotWithShape="0">
                  <a:srgbClr val="000000">
                    <a:alpha val="40000"/>
                  </a:srgbClr>
                </a:outerShdw>
              </a:effectLst>
              <a:latin typeface="ＤＦＰ太丸ゴシック体"/>
              <a:ea typeface="ＤＦＰ太丸ゴシック体"/>
              <a:cs typeface="ＤＦＰ太丸ゴシック体"/>
            </a:endParaRPr>
          </a:p>
        </p:txBody>
      </p:sp>
      <p:sp>
        <p:nvSpPr>
          <p:cNvPr id="11" name="正方形/長方形 10"/>
          <p:cNvSpPr/>
          <p:nvPr/>
        </p:nvSpPr>
        <p:spPr>
          <a:xfrm>
            <a:off x="5602882" y="5959121"/>
            <a:ext cx="2236510" cy="584776"/>
          </a:xfrm>
          <a:prstGeom prst="rect">
            <a:avLst/>
          </a:prstGeom>
          <a:noFill/>
        </p:spPr>
        <p:txBody>
          <a:bodyPr wrap="none" lIns="91440" tIns="45720" rIns="91440" bIns="45720">
            <a:spAutoFit/>
          </a:bodyPr>
          <a:lstStyle/>
          <a:p>
            <a:pPr algn="ctr"/>
            <a:r>
              <a:rPr lang="ja-JP" altLang="en-US" sz="3200" b="1" cap="all" dirty="0" smtClean="0">
                <a:ln w="9000" cmpd="sng">
                  <a:solidFill>
                    <a:srgbClr val="989AAC">
                      <a:shade val="50000"/>
                      <a:satMod val="120000"/>
                    </a:srgbClr>
                  </a:solidFill>
                  <a:prstDash val="solid"/>
                </a:ln>
                <a:gradFill>
                  <a:gsLst>
                    <a:gs pos="0">
                      <a:srgbClr val="989AAC">
                        <a:shade val="20000"/>
                        <a:satMod val="245000"/>
                      </a:srgbClr>
                    </a:gs>
                    <a:gs pos="43000">
                      <a:srgbClr val="989AAC">
                        <a:satMod val="255000"/>
                      </a:srgbClr>
                    </a:gs>
                    <a:gs pos="48000">
                      <a:srgbClr val="989AAC">
                        <a:shade val="85000"/>
                        <a:satMod val="255000"/>
                      </a:srgbClr>
                    </a:gs>
                    <a:gs pos="100000">
                      <a:srgbClr val="989AAC">
                        <a:shade val="20000"/>
                        <a:satMod val="245000"/>
                      </a:srgbClr>
                    </a:gs>
                  </a:gsLst>
                  <a:lin ang="5400000"/>
                </a:gradFill>
                <a:effectLst>
                  <a:innerShdw blurRad="63500" dist="50800" dir="13500000">
                    <a:prstClr val="black">
                      <a:alpha val="50000"/>
                    </a:prstClr>
                  </a:innerShdw>
                  <a:reflection blurRad="12700" stA="28000" endPos="45000" dist="1000" dir="5400000" sy="-100000" algn="bl" rotWithShape="0"/>
                </a:effectLst>
                <a:latin typeface="Arial"/>
                <a:ea typeface="ＭＳ Ｐゴシック"/>
              </a:rPr>
              <a:t>五所川原市</a:t>
            </a:r>
            <a:endParaRPr lang="ja-JP" altLang="en-US" sz="3200" b="1" cap="all" dirty="0">
              <a:ln w="9000" cmpd="sng">
                <a:solidFill>
                  <a:srgbClr val="989AAC">
                    <a:shade val="50000"/>
                    <a:satMod val="120000"/>
                  </a:srgbClr>
                </a:solidFill>
                <a:prstDash val="solid"/>
              </a:ln>
              <a:gradFill>
                <a:gsLst>
                  <a:gs pos="0">
                    <a:srgbClr val="989AAC">
                      <a:shade val="20000"/>
                      <a:satMod val="245000"/>
                    </a:srgbClr>
                  </a:gs>
                  <a:gs pos="43000">
                    <a:srgbClr val="989AAC">
                      <a:satMod val="255000"/>
                    </a:srgbClr>
                  </a:gs>
                  <a:gs pos="48000">
                    <a:srgbClr val="989AAC">
                      <a:shade val="85000"/>
                      <a:satMod val="255000"/>
                    </a:srgbClr>
                  </a:gs>
                  <a:gs pos="100000">
                    <a:srgbClr val="989AAC">
                      <a:shade val="20000"/>
                      <a:satMod val="245000"/>
                    </a:srgbClr>
                  </a:gs>
                </a:gsLst>
                <a:lin ang="5400000"/>
              </a:gradFill>
              <a:effectLst>
                <a:innerShdw blurRad="63500" dist="50800" dir="13500000">
                  <a:prstClr val="black">
                    <a:alpha val="50000"/>
                  </a:prstClr>
                </a:innerShdw>
                <a:reflection blurRad="12700" stA="28000" endPos="45000" dist="1000" dir="5400000" sy="-100000" algn="bl" rotWithShape="0"/>
              </a:effectLst>
              <a:latin typeface="Arial"/>
              <a:ea typeface="ＭＳ Ｐゴシック"/>
            </a:endParaRPr>
          </a:p>
        </p:txBody>
      </p:sp>
      <p:sp>
        <p:nvSpPr>
          <p:cNvPr id="12" name="フッター プレースホルダー 3"/>
          <p:cNvSpPr>
            <a:spLocks noGrp="1"/>
          </p:cNvSpPr>
          <p:nvPr>
            <p:ph type="ftr" sz="quarter" idx="11"/>
          </p:nvPr>
        </p:nvSpPr>
        <p:spPr>
          <a:xfrm>
            <a:off x="85927" y="6491256"/>
            <a:ext cx="2358520" cy="350776"/>
          </a:xfrm>
        </p:spPr>
        <p:txBody>
          <a:bodyPr/>
          <a:lstStyle/>
          <a:p>
            <a:r>
              <a:rPr lang="ja-JP" altLang="en-US" dirty="0" smtClean="0"/>
              <a:t>生活安全環境班 中間発表</a:t>
            </a:r>
            <a:endParaRPr lang="en-US" dirty="0"/>
          </a:p>
        </p:txBody>
      </p:sp>
      <p:sp>
        <p:nvSpPr>
          <p:cNvPr id="13" name="スライド番号プレースホルダー 5"/>
          <p:cNvSpPr>
            <a:spLocks noGrp="1"/>
          </p:cNvSpPr>
          <p:nvPr>
            <p:ph type="sldNum" sz="quarter" idx="12"/>
          </p:nvPr>
        </p:nvSpPr>
        <p:spPr>
          <a:xfrm>
            <a:off x="8424889" y="6425944"/>
            <a:ext cx="547806" cy="365125"/>
          </a:xfrm>
        </p:spPr>
        <p:txBody>
          <a:bodyPr/>
          <a:lstStyle/>
          <a:p>
            <a:pPr algn="r" eaLnBrk="1" latinLnBrk="0" hangingPunct="1"/>
            <a:fld id="{8C592886-E571-45D5-8B56-343DC94F8FA6}" type="slidenum">
              <a:rPr kumimoji="0" lang="en-US" smtClean="0">
                <a:solidFill>
                  <a:srgbClr val="000000"/>
                </a:solidFill>
              </a:rPr>
              <a:t>31</a:t>
            </a:fld>
            <a:endParaRPr kumimoji="0" lang="en-US" dirty="0">
              <a:solidFill>
                <a:srgbClr val="000000"/>
              </a:solidFill>
            </a:endParaRPr>
          </a:p>
        </p:txBody>
      </p:sp>
    </p:spTree>
    <p:extLst>
      <p:ext uri="{BB962C8B-B14F-4D97-AF65-F5344CB8AC3E}">
        <p14:creationId xmlns:p14="http://schemas.microsoft.com/office/powerpoint/2010/main" val="207838904"/>
      </p:ext>
    </p:extLst>
  </p:cSld>
  <p:clrMapOvr>
    <a:masterClrMapping/>
  </p:clrMapOvr>
  <mc:AlternateContent xmlns:mc="http://schemas.openxmlformats.org/markup-compatibility/2006" xmlns:p14="http://schemas.microsoft.com/office/powerpoint/2010/main">
    <mc:Choice Requires="p14">
      <p:transition spd="slow" p14:dur="1600" advTm="12377">
        <p14:prism isInverted="1"/>
      </p:transition>
    </mc:Choice>
    <mc:Fallback xmlns="">
      <p:transition spd="slow" advTm="12377">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descr="みかん並木.jpg"/>
          <p:cNvPicPr>
            <a:picLocks noGrp="1" noChangeAspect="1"/>
          </p:cNvPicPr>
          <p:nvPr>
            <p:ph idx="1"/>
          </p:nvPr>
        </p:nvPicPr>
        <p:blipFill>
          <a:blip r:embed="rId2" cstate="print">
            <a:extLst>
              <a:ext uri="{28A0092B-C50C-407E-A947-70E740481C1C}">
                <a14:useLocalDpi xmlns:a14="http://schemas.microsoft.com/office/drawing/2010/main" val="0"/>
              </a:ext>
            </a:extLst>
          </a:blip>
          <a:srcRect t="11736" b="11736"/>
          <a:stretch>
            <a:fillRect/>
          </a:stretch>
        </p:blipFill>
        <p:spPr>
          <a:xfrm>
            <a:off x="587451" y="488404"/>
            <a:ext cx="7978890" cy="45795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正方形/長方形 6"/>
          <p:cNvSpPr/>
          <p:nvPr/>
        </p:nvSpPr>
        <p:spPr>
          <a:xfrm>
            <a:off x="254178" y="5195460"/>
            <a:ext cx="8440051" cy="707886"/>
          </a:xfrm>
          <a:prstGeom prst="rect">
            <a:avLst/>
          </a:prstGeom>
          <a:noFill/>
        </p:spPr>
        <p:txBody>
          <a:bodyPr wrap="square" lIns="91440" tIns="45720" rIns="91440" bIns="45720">
            <a:spAutoFit/>
          </a:bodyPr>
          <a:lstStyle/>
          <a:p>
            <a:pPr algn="ctr"/>
            <a:r>
              <a:rPr lang="ja-JP" altLang="en-US" sz="4000" b="1" dirty="0" smtClean="0">
                <a:ln w="12700">
                  <a:solidFill>
                    <a:srgbClr val="D1282E">
                      <a:satMod val="155000"/>
                    </a:srgbClr>
                  </a:solidFill>
                  <a:prstDash val="solid"/>
                </a:ln>
                <a:solidFill>
                  <a:srgbClr val="C8C8B1">
                    <a:tint val="85000"/>
                    <a:satMod val="155000"/>
                  </a:srgbClr>
                </a:solidFill>
                <a:effectLst>
                  <a:outerShdw blurRad="41275" dist="20320" dir="1800000" algn="tl" rotWithShape="0">
                    <a:srgbClr val="000000">
                      <a:alpha val="40000"/>
                    </a:srgbClr>
                  </a:outerShdw>
                </a:effectLst>
                <a:latin typeface="ＤＦＰ太丸ゴシック体"/>
                <a:ea typeface="ＤＦＰ太丸ゴシック体"/>
                <a:cs typeface="ＤＦＰ太丸ゴシック体"/>
              </a:rPr>
              <a:t>愛知県豊橋市青稜街道みかん並木</a:t>
            </a:r>
            <a:endParaRPr lang="ja-JP" altLang="en-US" sz="4000" b="1" dirty="0">
              <a:ln w="12700">
                <a:solidFill>
                  <a:srgbClr val="D1282E">
                    <a:satMod val="155000"/>
                  </a:srgbClr>
                </a:solidFill>
                <a:prstDash val="solid"/>
              </a:ln>
              <a:solidFill>
                <a:srgbClr val="C8C8B1">
                  <a:tint val="85000"/>
                  <a:satMod val="155000"/>
                </a:srgbClr>
              </a:solidFill>
              <a:effectLst>
                <a:outerShdw blurRad="41275" dist="20320" dir="1800000" algn="tl" rotWithShape="0">
                  <a:srgbClr val="000000">
                    <a:alpha val="40000"/>
                  </a:srgbClr>
                </a:outerShdw>
              </a:effectLst>
              <a:latin typeface="ＤＦＰ太丸ゴシック体"/>
              <a:ea typeface="ＤＦＰ太丸ゴシック体"/>
              <a:cs typeface="ＤＦＰ太丸ゴシック体"/>
            </a:endParaRPr>
          </a:p>
        </p:txBody>
      </p:sp>
      <p:sp>
        <p:nvSpPr>
          <p:cNvPr id="8" name="正方形/長方形 7"/>
          <p:cNvSpPr/>
          <p:nvPr/>
        </p:nvSpPr>
        <p:spPr>
          <a:xfrm>
            <a:off x="4766905" y="5903346"/>
            <a:ext cx="3387466" cy="584776"/>
          </a:xfrm>
          <a:prstGeom prst="rect">
            <a:avLst/>
          </a:prstGeom>
          <a:noFill/>
        </p:spPr>
        <p:txBody>
          <a:bodyPr wrap="none" lIns="91440" tIns="45720" rIns="91440" bIns="45720">
            <a:spAutoFit/>
          </a:bodyPr>
          <a:lstStyle/>
          <a:p>
            <a:pPr algn="ctr"/>
            <a:r>
              <a:rPr lang="ja-JP" altLang="en-US" sz="3200" b="1" cap="all" dirty="0" smtClean="0">
                <a:ln w="9000" cmpd="sng">
                  <a:solidFill>
                    <a:srgbClr val="989AAC">
                      <a:shade val="50000"/>
                      <a:satMod val="120000"/>
                    </a:srgbClr>
                  </a:solidFill>
                  <a:prstDash val="solid"/>
                </a:ln>
                <a:gradFill>
                  <a:gsLst>
                    <a:gs pos="0">
                      <a:srgbClr val="989AAC">
                        <a:shade val="20000"/>
                        <a:satMod val="245000"/>
                      </a:srgbClr>
                    </a:gs>
                    <a:gs pos="43000">
                      <a:srgbClr val="989AAC">
                        <a:satMod val="255000"/>
                      </a:srgbClr>
                    </a:gs>
                    <a:gs pos="48000">
                      <a:srgbClr val="989AAC">
                        <a:shade val="85000"/>
                        <a:satMod val="255000"/>
                      </a:srgbClr>
                    </a:gs>
                    <a:gs pos="100000">
                      <a:srgbClr val="989AAC">
                        <a:shade val="20000"/>
                        <a:satMod val="245000"/>
                      </a:srgbClr>
                    </a:gs>
                  </a:gsLst>
                  <a:lin ang="5400000"/>
                </a:gradFill>
                <a:effectLst>
                  <a:innerShdw blurRad="63500" dist="50800" dir="13500000">
                    <a:prstClr val="black">
                      <a:alpha val="50000"/>
                    </a:prstClr>
                  </a:innerShdw>
                  <a:reflection blurRad="12700" stA="28000" endPos="45000" dist="1000" dir="5400000" sy="-100000" algn="bl" rotWithShape="0"/>
                </a:effectLst>
                <a:latin typeface="Arial"/>
                <a:ea typeface="ＭＳ Ｐゴシック"/>
              </a:rPr>
              <a:t>青稜中学校生徒ら</a:t>
            </a:r>
            <a:endParaRPr lang="ja-JP" altLang="en-US" sz="3200" b="1" cap="all" dirty="0">
              <a:ln w="9000" cmpd="sng">
                <a:solidFill>
                  <a:srgbClr val="989AAC">
                    <a:shade val="50000"/>
                    <a:satMod val="120000"/>
                  </a:srgbClr>
                </a:solidFill>
                <a:prstDash val="solid"/>
              </a:ln>
              <a:gradFill>
                <a:gsLst>
                  <a:gs pos="0">
                    <a:srgbClr val="989AAC">
                      <a:shade val="20000"/>
                      <a:satMod val="245000"/>
                    </a:srgbClr>
                  </a:gs>
                  <a:gs pos="43000">
                    <a:srgbClr val="989AAC">
                      <a:satMod val="255000"/>
                    </a:srgbClr>
                  </a:gs>
                  <a:gs pos="48000">
                    <a:srgbClr val="989AAC">
                      <a:shade val="85000"/>
                      <a:satMod val="255000"/>
                    </a:srgbClr>
                  </a:gs>
                  <a:gs pos="100000">
                    <a:srgbClr val="989AAC">
                      <a:shade val="20000"/>
                      <a:satMod val="245000"/>
                    </a:srgbClr>
                  </a:gs>
                </a:gsLst>
                <a:lin ang="5400000"/>
              </a:gradFill>
              <a:effectLst>
                <a:innerShdw blurRad="63500" dist="50800" dir="13500000">
                  <a:prstClr val="black">
                    <a:alpha val="50000"/>
                  </a:prstClr>
                </a:innerShdw>
                <a:reflection blurRad="12700" stA="28000" endPos="45000" dist="1000" dir="5400000" sy="-100000" algn="bl" rotWithShape="0"/>
              </a:effectLst>
              <a:latin typeface="Arial"/>
              <a:ea typeface="ＭＳ Ｐゴシック"/>
            </a:endParaRPr>
          </a:p>
        </p:txBody>
      </p:sp>
      <p:sp>
        <p:nvSpPr>
          <p:cNvPr id="9" name="フッター プレースホルダー 3"/>
          <p:cNvSpPr>
            <a:spLocks noGrp="1"/>
          </p:cNvSpPr>
          <p:nvPr>
            <p:ph type="ftr" sz="quarter" idx="11"/>
          </p:nvPr>
        </p:nvSpPr>
        <p:spPr>
          <a:xfrm>
            <a:off x="85927" y="6491256"/>
            <a:ext cx="2358520" cy="350776"/>
          </a:xfrm>
        </p:spPr>
        <p:txBody>
          <a:bodyPr/>
          <a:lstStyle/>
          <a:p>
            <a:r>
              <a:rPr lang="ja-JP" altLang="en-US" dirty="0" smtClean="0"/>
              <a:t>生活安全環境班 中間発表</a:t>
            </a:r>
            <a:endParaRPr lang="en-US" dirty="0"/>
          </a:p>
        </p:txBody>
      </p:sp>
      <p:sp>
        <p:nvSpPr>
          <p:cNvPr id="10" name="スライド番号プレースホルダー 5"/>
          <p:cNvSpPr>
            <a:spLocks noGrp="1"/>
          </p:cNvSpPr>
          <p:nvPr>
            <p:ph type="sldNum" sz="quarter" idx="12"/>
          </p:nvPr>
        </p:nvSpPr>
        <p:spPr>
          <a:xfrm>
            <a:off x="8424889" y="6425944"/>
            <a:ext cx="547806" cy="365125"/>
          </a:xfrm>
        </p:spPr>
        <p:txBody>
          <a:bodyPr/>
          <a:lstStyle/>
          <a:p>
            <a:pPr algn="r" eaLnBrk="1" latinLnBrk="0" hangingPunct="1"/>
            <a:fld id="{8C592886-E571-45D5-8B56-343DC94F8FA6}" type="slidenum">
              <a:rPr kumimoji="0" lang="en-US" smtClean="0">
                <a:solidFill>
                  <a:srgbClr val="000000"/>
                </a:solidFill>
              </a:rPr>
              <a:t>32</a:t>
            </a:fld>
            <a:endParaRPr kumimoji="0" lang="en-US" dirty="0">
              <a:solidFill>
                <a:srgbClr val="000000"/>
              </a:solidFill>
            </a:endParaRPr>
          </a:p>
        </p:txBody>
      </p:sp>
    </p:spTree>
    <p:extLst>
      <p:ext uri="{BB962C8B-B14F-4D97-AF65-F5344CB8AC3E}">
        <p14:creationId xmlns:p14="http://schemas.microsoft.com/office/powerpoint/2010/main" val="3985660020"/>
      </p:ext>
    </p:extLst>
  </p:cSld>
  <p:clrMapOvr>
    <a:masterClrMapping/>
  </p:clrMapOvr>
  <mc:AlternateContent xmlns:mc="http://schemas.openxmlformats.org/markup-compatibility/2006" xmlns:p14="http://schemas.microsoft.com/office/powerpoint/2010/main">
    <mc:Choice Requires="p14">
      <p:transition spd="slow" p14:dur="1600" advTm="15127">
        <p14:prism isInverted="1"/>
      </p:transition>
    </mc:Choice>
    <mc:Fallback xmlns="">
      <p:transition spd="slow" advTm="15127">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コンテンツ プレースホルダー 15" descr="natumikan1.jpg"/>
          <p:cNvPicPr>
            <a:picLocks noGrp="1" noChangeAspect="1"/>
          </p:cNvPicPr>
          <p:nvPr>
            <p:ph idx="1"/>
          </p:nvPr>
        </p:nvPicPr>
        <p:blipFill>
          <a:blip r:embed="rId2" cstate="print">
            <a:extLst>
              <a:ext uri="{28A0092B-C50C-407E-A947-70E740481C1C}">
                <a14:useLocalDpi xmlns:a14="http://schemas.microsoft.com/office/drawing/2010/main" val="0"/>
              </a:ext>
            </a:extLst>
          </a:blip>
          <a:srcRect t="33870" b="33870"/>
          <a:stretch>
            <a:fillRect/>
          </a:stretch>
        </p:blipFill>
        <p:spPr>
          <a:xfrm>
            <a:off x="162382" y="407002"/>
            <a:ext cx="8262538" cy="47423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図 16" descr="natsumikan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31585" y="139298"/>
            <a:ext cx="3282357" cy="5839859"/>
          </a:xfrm>
          <a:prstGeom prst="rect">
            <a:avLst/>
          </a:prstGeom>
          <a:ln>
            <a:noFill/>
          </a:ln>
          <a:effectLst>
            <a:softEdge rad="112500"/>
          </a:effectLst>
        </p:spPr>
      </p:pic>
      <p:sp>
        <p:nvSpPr>
          <p:cNvPr id="18" name="正方形/長方形 17"/>
          <p:cNvSpPr/>
          <p:nvPr/>
        </p:nvSpPr>
        <p:spPr>
          <a:xfrm>
            <a:off x="341939" y="5149355"/>
            <a:ext cx="8372003" cy="707886"/>
          </a:xfrm>
          <a:prstGeom prst="rect">
            <a:avLst/>
          </a:prstGeom>
          <a:noFill/>
        </p:spPr>
        <p:txBody>
          <a:bodyPr wrap="none" lIns="91440" tIns="45720" rIns="91440" bIns="45720">
            <a:spAutoFit/>
          </a:bodyPr>
          <a:lstStyle/>
          <a:p>
            <a:pPr algn="ctr"/>
            <a:r>
              <a:rPr lang="ja-JP" altLang="en-US" sz="4000" b="1" dirty="0" smtClean="0">
                <a:ln w="12700">
                  <a:solidFill>
                    <a:srgbClr val="D1282E">
                      <a:satMod val="155000"/>
                    </a:srgbClr>
                  </a:solidFill>
                  <a:prstDash val="solid"/>
                </a:ln>
                <a:solidFill>
                  <a:srgbClr val="C8C8B1">
                    <a:tint val="85000"/>
                    <a:satMod val="155000"/>
                  </a:srgbClr>
                </a:solidFill>
                <a:effectLst>
                  <a:outerShdw blurRad="41275" dist="20320" dir="1800000" algn="tl" rotWithShape="0">
                    <a:srgbClr val="000000">
                      <a:alpha val="40000"/>
                    </a:srgbClr>
                  </a:outerShdw>
                </a:effectLst>
                <a:latin typeface="ＤＦＰ太丸ゴシック体"/>
                <a:ea typeface="ＤＦＰ太丸ゴシック体"/>
                <a:cs typeface="ＤＦＰ太丸ゴシック体"/>
              </a:rPr>
              <a:t>埼玉県立浦和第一女子高校夏みかん</a:t>
            </a:r>
            <a:endParaRPr lang="ja-JP" altLang="en-US" sz="4000" b="1" dirty="0">
              <a:ln w="12700">
                <a:solidFill>
                  <a:srgbClr val="D1282E">
                    <a:satMod val="155000"/>
                  </a:srgbClr>
                </a:solidFill>
                <a:prstDash val="solid"/>
              </a:ln>
              <a:solidFill>
                <a:srgbClr val="C8C8B1">
                  <a:tint val="85000"/>
                  <a:satMod val="155000"/>
                </a:srgbClr>
              </a:solidFill>
              <a:effectLst>
                <a:outerShdw blurRad="41275" dist="20320" dir="1800000" algn="tl" rotWithShape="0">
                  <a:srgbClr val="000000">
                    <a:alpha val="40000"/>
                  </a:srgbClr>
                </a:outerShdw>
              </a:effectLst>
              <a:latin typeface="ＤＦＰ太丸ゴシック体"/>
              <a:ea typeface="ＤＦＰ太丸ゴシック体"/>
              <a:cs typeface="ＤＦＰ太丸ゴシック体"/>
            </a:endParaRPr>
          </a:p>
        </p:txBody>
      </p:sp>
      <p:sp>
        <p:nvSpPr>
          <p:cNvPr id="19" name="正方形/長方形 18"/>
          <p:cNvSpPr/>
          <p:nvPr/>
        </p:nvSpPr>
        <p:spPr>
          <a:xfrm>
            <a:off x="2964386" y="5979157"/>
            <a:ext cx="5234125" cy="584775"/>
          </a:xfrm>
          <a:prstGeom prst="rect">
            <a:avLst/>
          </a:prstGeom>
          <a:noFill/>
          <a:ln>
            <a:noFill/>
          </a:ln>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ja-JP" altLang="en-US" sz="3200" b="1" dirty="0" smtClean="0">
                <a:ln w="11430"/>
                <a:solidFill>
                  <a:schemeClr val="accent5"/>
                </a:solidFill>
                <a:effectLst>
                  <a:outerShdw blurRad="50800" dist="39000" dir="5460000" algn="tl">
                    <a:srgbClr val="000000">
                      <a:alpha val="38000"/>
                    </a:srgbClr>
                  </a:outerShdw>
                </a:effectLst>
                <a:latin typeface="Arial"/>
                <a:ea typeface="ＭＳ Ｐゴシック"/>
              </a:rPr>
              <a:t>名前を書いて自由に持ち帰り</a:t>
            </a:r>
            <a:endParaRPr lang="ja-JP" altLang="en-US" sz="3200" b="1" dirty="0">
              <a:ln w="11430"/>
              <a:solidFill>
                <a:schemeClr val="accent5"/>
              </a:solidFill>
              <a:effectLst>
                <a:outerShdw blurRad="50800" dist="39000" dir="5460000" algn="tl">
                  <a:srgbClr val="000000">
                    <a:alpha val="38000"/>
                  </a:srgbClr>
                </a:outerShdw>
              </a:effectLst>
              <a:latin typeface="Arial"/>
              <a:ea typeface="ＭＳ Ｐゴシック"/>
            </a:endParaRPr>
          </a:p>
        </p:txBody>
      </p:sp>
      <p:sp>
        <p:nvSpPr>
          <p:cNvPr id="10" name="フッター プレースホルダー 3"/>
          <p:cNvSpPr>
            <a:spLocks noGrp="1"/>
          </p:cNvSpPr>
          <p:nvPr>
            <p:ph type="ftr" sz="quarter" idx="11"/>
          </p:nvPr>
        </p:nvSpPr>
        <p:spPr>
          <a:xfrm>
            <a:off x="85927" y="6491256"/>
            <a:ext cx="2358520" cy="350776"/>
          </a:xfrm>
        </p:spPr>
        <p:txBody>
          <a:bodyPr/>
          <a:lstStyle/>
          <a:p>
            <a:r>
              <a:rPr lang="ja-JP" altLang="en-US" dirty="0" smtClean="0"/>
              <a:t>生活安全環境班 中間発表</a:t>
            </a:r>
            <a:endParaRPr lang="en-US" dirty="0"/>
          </a:p>
        </p:txBody>
      </p:sp>
      <p:sp>
        <p:nvSpPr>
          <p:cNvPr id="11" name="スライド番号プレースホルダー 5"/>
          <p:cNvSpPr>
            <a:spLocks noGrp="1"/>
          </p:cNvSpPr>
          <p:nvPr>
            <p:ph type="sldNum" sz="quarter" idx="12"/>
          </p:nvPr>
        </p:nvSpPr>
        <p:spPr>
          <a:xfrm>
            <a:off x="8424889" y="6425944"/>
            <a:ext cx="547806" cy="365125"/>
          </a:xfrm>
        </p:spPr>
        <p:txBody>
          <a:bodyPr/>
          <a:lstStyle/>
          <a:p>
            <a:pPr algn="r" eaLnBrk="1" latinLnBrk="0" hangingPunct="1"/>
            <a:fld id="{8C592886-E571-45D5-8B56-343DC94F8FA6}" type="slidenum">
              <a:rPr kumimoji="0" lang="en-US" smtClean="0">
                <a:solidFill>
                  <a:srgbClr val="000000"/>
                </a:solidFill>
              </a:rPr>
              <a:t>33</a:t>
            </a:fld>
            <a:endParaRPr kumimoji="0" lang="en-US" dirty="0">
              <a:solidFill>
                <a:srgbClr val="000000"/>
              </a:solidFill>
            </a:endParaRPr>
          </a:p>
        </p:txBody>
      </p:sp>
    </p:spTree>
    <p:extLst>
      <p:ext uri="{BB962C8B-B14F-4D97-AF65-F5344CB8AC3E}">
        <p14:creationId xmlns:p14="http://schemas.microsoft.com/office/powerpoint/2010/main" val="1131612721"/>
      </p:ext>
    </p:extLst>
  </p:cSld>
  <p:clrMapOvr>
    <a:masterClrMapping/>
  </p:clrMapOvr>
  <mc:AlternateContent xmlns:mc="http://schemas.openxmlformats.org/markup-compatibility/2006" xmlns:p14="http://schemas.microsoft.com/office/powerpoint/2010/main">
    <mc:Choice Requires="p14">
      <p:transition spd="slow" p14:dur="1600" advTm="25679">
        <p14:prism isInverted="1"/>
      </p:transition>
    </mc:Choice>
    <mc:Fallback xmlns="">
      <p:transition spd="slow" advTm="2567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1439"/>
            <a:ext cx="5791200" cy="848814"/>
          </a:xfrm>
        </p:spPr>
        <p:txBody>
          <a:bodyPr>
            <a:normAutofit/>
          </a:bodyPr>
          <a:lstStyle/>
          <a:p>
            <a:r>
              <a:rPr lang="ja-JP" altLang="en-US" sz="48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今後の予定</a:t>
            </a:r>
            <a:endParaRPr lang="en-US" sz="48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2044967256"/>
              </p:ext>
            </p:extLst>
          </p:nvPr>
        </p:nvGraphicFramePr>
        <p:xfrm>
          <a:off x="457199" y="1217904"/>
          <a:ext cx="8165806" cy="4874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フッター プレースホルダー 3"/>
          <p:cNvSpPr>
            <a:spLocks noGrp="1"/>
          </p:cNvSpPr>
          <p:nvPr>
            <p:ph type="ftr" sz="quarter" idx="11"/>
          </p:nvPr>
        </p:nvSpPr>
        <p:spPr>
          <a:xfrm>
            <a:off x="85927" y="6491256"/>
            <a:ext cx="2358520" cy="350776"/>
          </a:xfrm>
        </p:spPr>
        <p:txBody>
          <a:bodyPr/>
          <a:lstStyle/>
          <a:p>
            <a:r>
              <a:rPr lang="ja-JP" altLang="en-US" dirty="0" smtClean="0"/>
              <a:t>生活安全環境班 中間発表</a:t>
            </a:r>
            <a:endParaRPr lang="en-US" dirty="0"/>
          </a:p>
        </p:txBody>
      </p:sp>
      <p:sp>
        <p:nvSpPr>
          <p:cNvPr id="6" name="スライド番号プレースホルダー 5"/>
          <p:cNvSpPr>
            <a:spLocks noGrp="1"/>
          </p:cNvSpPr>
          <p:nvPr>
            <p:ph type="sldNum" sz="quarter" idx="12"/>
          </p:nvPr>
        </p:nvSpPr>
        <p:spPr>
          <a:xfrm>
            <a:off x="8424889" y="6425944"/>
            <a:ext cx="547806" cy="365125"/>
          </a:xfrm>
        </p:spPr>
        <p:txBody>
          <a:bodyPr/>
          <a:lstStyle/>
          <a:p>
            <a:pPr algn="r" eaLnBrk="1" latinLnBrk="0" hangingPunct="1"/>
            <a:fld id="{8C592886-E571-45D5-8B56-343DC94F8FA6}" type="slidenum">
              <a:rPr kumimoji="0" lang="en-US" smtClean="0">
                <a:solidFill>
                  <a:srgbClr val="000000"/>
                </a:solidFill>
              </a:rPr>
              <a:t>34</a:t>
            </a:fld>
            <a:endParaRPr kumimoji="0" lang="en-US" dirty="0">
              <a:solidFill>
                <a:srgbClr val="000000"/>
              </a:solidFill>
            </a:endParaRPr>
          </a:p>
        </p:txBody>
      </p:sp>
    </p:spTree>
    <p:extLst>
      <p:ext uri="{BB962C8B-B14F-4D97-AF65-F5344CB8AC3E}">
        <p14:creationId xmlns:p14="http://schemas.microsoft.com/office/powerpoint/2010/main" val="3004273435"/>
      </p:ext>
    </p:extLst>
  </p:cSld>
  <p:clrMapOvr>
    <a:masterClrMapping/>
  </p:clrMapOvr>
  <mc:AlternateContent xmlns:mc="http://schemas.openxmlformats.org/markup-compatibility/2006" xmlns:p14="http://schemas.microsoft.com/office/powerpoint/2010/main">
    <mc:Choice Requires="p14">
      <p:transition spd="slow" p14:dur="2000" advTm="30747"/>
    </mc:Choice>
    <mc:Fallback xmlns="">
      <p:transition spd="slow" advTm="30747"/>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863" y="882871"/>
            <a:ext cx="8839200" cy="2883333"/>
          </a:xfrm>
        </p:spPr>
        <p:txBody>
          <a:bodyPr>
            <a:normAutofit/>
          </a:bodyPr>
          <a:lstStyle/>
          <a:p>
            <a:r>
              <a:rPr lang="ja-JP" altLang="en-US" sz="1400" dirty="0"/>
              <a:t>　</a:t>
            </a:r>
            <a:r>
              <a:rPr lang="ja-JP" altLang="en-US" sz="1400" b="0" dirty="0" smtClean="0"/>
              <a:t>・</a:t>
            </a:r>
            <a:r>
              <a:rPr lang="ja-JP" altLang="en-US" sz="1400" b="0" dirty="0"/>
              <a:t>筑波大学施設部　施設環境計</a:t>
            </a:r>
            <a:r>
              <a:rPr lang="ja-JP" altLang="en-US" sz="1400" b="0" dirty="0" smtClean="0"/>
              <a:t>画室</a:t>
            </a:r>
            <a:r>
              <a:rPr lang="en-US" altLang="ja-JP" sz="1400" b="0" dirty="0" smtClean="0"/>
              <a:t>.</a:t>
            </a:r>
          </a:p>
          <a:p>
            <a:r>
              <a:rPr lang="en-US" altLang="ja-JP" sz="1400" b="0" dirty="0"/>
              <a:t> </a:t>
            </a:r>
            <a:r>
              <a:rPr lang="en-US" altLang="ja-JP" sz="1400" b="0" dirty="0" smtClean="0"/>
              <a:t>    </a:t>
            </a:r>
            <a:r>
              <a:rPr lang="ja-JP" altLang="en-US" sz="1400" b="0" dirty="0" smtClean="0"/>
              <a:t>「筑波</a:t>
            </a:r>
            <a:r>
              <a:rPr lang="ja-JP" altLang="en-US" sz="1400" b="0" dirty="0"/>
              <a:t>大学の施設・環境</a:t>
            </a:r>
            <a:r>
              <a:rPr lang="ja-JP" altLang="en-US" sz="1400" b="0" dirty="0" smtClean="0"/>
              <a:t>計画～</a:t>
            </a:r>
            <a:r>
              <a:rPr lang="ja-JP" altLang="en-US" sz="1400" b="0" dirty="0"/>
              <a:t>計画建設の</a:t>
            </a:r>
            <a:r>
              <a:rPr lang="en-US" altLang="ja-JP" sz="1400" b="0" dirty="0"/>
              <a:t>12</a:t>
            </a:r>
            <a:r>
              <a:rPr lang="ja-JP" altLang="en-US" sz="1400" b="0" dirty="0"/>
              <a:t>年の記録</a:t>
            </a:r>
            <a:r>
              <a:rPr lang="ja-JP" altLang="en-US" sz="1400" b="0" dirty="0" smtClean="0"/>
              <a:t>～」</a:t>
            </a:r>
            <a:r>
              <a:rPr lang="en-US" altLang="ja-JP" sz="1400" b="0" dirty="0"/>
              <a:t>.</a:t>
            </a:r>
            <a:r>
              <a:rPr lang="en-US" altLang="ja-JP" sz="1400" b="0" dirty="0" smtClean="0"/>
              <a:t>1985.</a:t>
            </a:r>
          </a:p>
          <a:p>
            <a:r>
              <a:rPr lang="ja-JP" altLang="en-US" sz="1400" b="0" dirty="0"/>
              <a:t>　</a:t>
            </a:r>
            <a:r>
              <a:rPr lang="ja-JP" altLang="en-US" sz="1400" b="0" dirty="0" smtClean="0"/>
              <a:t>・筑波大学施設部「</a:t>
            </a:r>
            <a:r>
              <a:rPr lang="ja-JP" altLang="en-US" sz="1400" b="0" dirty="0"/>
              <a:t>筑波</a:t>
            </a:r>
            <a:r>
              <a:rPr lang="ja-JP" altLang="en-US" sz="1400" b="0" dirty="0" smtClean="0"/>
              <a:t>大学樹木</a:t>
            </a:r>
            <a:r>
              <a:rPr lang="ja-JP" altLang="en-US" sz="1400" b="0" dirty="0"/>
              <a:t>調査図</a:t>
            </a:r>
            <a:r>
              <a:rPr lang="en-US" altLang="ja-JP" sz="1400" b="0" dirty="0"/>
              <a:t>(</a:t>
            </a:r>
            <a:r>
              <a:rPr lang="ja-JP" altLang="en-US" sz="1400" b="0" dirty="0"/>
              <a:t>エリア別</a:t>
            </a:r>
            <a:r>
              <a:rPr lang="en-US" altLang="ja-JP" sz="1400" b="0" dirty="0"/>
              <a:t>)</a:t>
            </a:r>
            <a:r>
              <a:rPr lang="ja-JP" altLang="en-US" sz="1400" b="0" dirty="0" smtClean="0"/>
              <a:t>」</a:t>
            </a:r>
            <a:r>
              <a:rPr lang="en-US" altLang="ja-JP" sz="1400" b="0" dirty="0" smtClean="0"/>
              <a:t>(</a:t>
            </a:r>
            <a:r>
              <a:rPr lang="ja-JP" altLang="en-US" sz="1400" b="0" dirty="0" smtClean="0"/>
              <a:t>非出版物</a:t>
            </a:r>
            <a:r>
              <a:rPr lang="en-US" altLang="ja-JP" sz="1400" b="0" dirty="0" smtClean="0"/>
              <a:t>)</a:t>
            </a:r>
            <a:endParaRPr lang="en-US" altLang="ja-JP" sz="1400" b="0" dirty="0"/>
          </a:p>
          <a:p>
            <a:r>
              <a:rPr lang="ja-JP" altLang="en-US" sz="1400" b="0" dirty="0" smtClean="0"/>
              <a:t>　・鈴木雅和</a:t>
            </a:r>
            <a:r>
              <a:rPr lang="en-US" altLang="ja-JP" sz="1400" b="0" dirty="0" smtClean="0"/>
              <a:t>.”</a:t>
            </a:r>
            <a:r>
              <a:rPr lang="ja-JP" altLang="en-US" sz="1400" b="0" dirty="0" smtClean="0"/>
              <a:t>景観</a:t>
            </a:r>
            <a:r>
              <a:rPr lang="ja-JP" altLang="en-US" sz="1400" b="0" dirty="0"/>
              <a:t>・緑化の</a:t>
            </a:r>
            <a:r>
              <a:rPr lang="ja-JP" altLang="en-US" sz="1400" b="0" dirty="0" smtClean="0"/>
              <a:t>計画</a:t>
            </a:r>
            <a:r>
              <a:rPr lang="en-US" altLang="ja-JP" sz="1400" b="0" dirty="0" smtClean="0"/>
              <a:t>”.</a:t>
            </a:r>
            <a:r>
              <a:rPr lang="ja-JP" altLang="en-US" sz="1400" b="0" dirty="0"/>
              <a:t>筑波大学施設委員会</a:t>
            </a:r>
            <a:r>
              <a:rPr lang="ja-JP" altLang="en-US" sz="1400" b="0" dirty="0" smtClean="0"/>
              <a:t>ほか</a:t>
            </a:r>
            <a:endParaRPr lang="en-US" altLang="ja-JP" sz="1400" b="0" dirty="0" smtClean="0"/>
          </a:p>
          <a:p>
            <a:r>
              <a:rPr lang="en-US" altLang="ja-JP" sz="1400" b="0" dirty="0"/>
              <a:t> </a:t>
            </a:r>
            <a:r>
              <a:rPr lang="en-US" altLang="ja-JP" sz="1400" b="0" dirty="0" smtClean="0"/>
              <a:t>    </a:t>
            </a:r>
            <a:r>
              <a:rPr lang="ja-JP" altLang="en-US" sz="1400" b="0" dirty="0" smtClean="0"/>
              <a:t>「筑波</a:t>
            </a:r>
            <a:r>
              <a:rPr lang="ja-JP" altLang="en-US" sz="1400" b="0" dirty="0"/>
              <a:t>大学キャンパスリニューアル</a:t>
            </a:r>
            <a:r>
              <a:rPr lang="ja-JP" altLang="en-US" sz="1400" b="0" dirty="0" smtClean="0"/>
              <a:t>計画」</a:t>
            </a:r>
            <a:r>
              <a:rPr lang="en-US" altLang="ja-JP" sz="1400" b="0" dirty="0" smtClean="0"/>
              <a:t>.2002.pp75-84.</a:t>
            </a:r>
          </a:p>
          <a:p>
            <a:r>
              <a:rPr lang="ja-JP" altLang="en-US" sz="1400" b="0" dirty="0" smtClean="0"/>
              <a:t>　・</a:t>
            </a:r>
            <a:r>
              <a:rPr lang="ja-JP" altLang="en-US" sz="1400" b="0" dirty="0"/>
              <a:t>鈴木雅和</a:t>
            </a:r>
            <a:r>
              <a:rPr lang="en-US" altLang="ja-JP" sz="1400" b="0" dirty="0" smtClean="0"/>
              <a:t>.”</a:t>
            </a:r>
            <a:r>
              <a:rPr lang="ja-JP" altLang="en-US" sz="1400" b="0" dirty="0"/>
              <a:t>筑波大学キャンパスの計画と課題</a:t>
            </a:r>
            <a:r>
              <a:rPr lang="en-US" altLang="ja-JP" sz="1400" b="0" dirty="0" smtClean="0"/>
              <a:t>”.</a:t>
            </a:r>
            <a:r>
              <a:rPr lang="ja-JP" altLang="en-US" sz="1400" b="0" dirty="0"/>
              <a:t>筑波大学施設委員会ほか</a:t>
            </a:r>
            <a:endParaRPr lang="en-US" altLang="ja-JP" sz="1400" b="0" dirty="0"/>
          </a:p>
          <a:p>
            <a:r>
              <a:rPr lang="en-US" altLang="ja-JP" sz="1400" b="0" dirty="0"/>
              <a:t>     </a:t>
            </a:r>
            <a:r>
              <a:rPr lang="ja-JP" altLang="en-US" sz="1400" b="0" dirty="0" smtClean="0"/>
              <a:t>「季刊 文教施設</a:t>
            </a:r>
            <a:r>
              <a:rPr lang="en-US" altLang="ja-JP" sz="1400" b="0" dirty="0" smtClean="0"/>
              <a:t>28</a:t>
            </a:r>
            <a:r>
              <a:rPr lang="ja-JP" altLang="en-US" sz="1400" b="0" dirty="0" smtClean="0"/>
              <a:t> </a:t>
            </a:r>
            <a:r>
              <a:rPr lang="en-US" altLang="ja-JP" sz="1400" b="0" dirty="0" smtClean="0"/>
              <a:t>2007</a:t>
            </a:r>
            <a:r>
              <a:rPr lang="ja-JP" altLang="en-US" sz="1400" b="0" dirty="0"/>
              <a:t>秋号</a:t>
            </a:r>
            <a:r>
              <a:rPr lang="ja-JP" altLang="en-US" sz="1400" b="0" dirty="0" smtClean="0"/>
              <a:t>」</a:t>
            </a:r>
            <a:r>
              <a:rPr lang="en-US" altLang="ja-JP" sz="1400" b="0" dirty="0" smtClean="0"/>
              <a:t>.2007.p39.</a:t>
            </a:r>
          </a:p>
        </p:txBody>
      </p:sp>
      <p:sp>
        <p:nvSpPr>
          <p:cNvPr id="4" name="テキスト ボックス 3"/>
          <p:cNvSpPr txBox="1"/>
          <p:nvPr/>
        </p:nvSpPr>
        <p:spPr>
          <a:xfrm>
            <a:off x="127863" y="3212832"/>
            <a:ext cx="1832241" cy="400110"/>
          </a:xfrm>
          <a:prstGeom prst="rect">
            <a:avLst/>
          </a:prstGeom>
          <a:noFill/>
        </p:spPr>
        <p:txBody>
          <a:bodyPr wrap="square" rtlCol="0">
            <a:spAutoFit/>
          </a:bodyPr>
          <a:lstStyle/>
          <a:p>
            <a:r>
              <a:rPr kumimoji="1" lang="ja-JP" altLang="en-US" sz="2000" b="1" u="sng" dirty="0" smtClean="0">
                <a:solidFill>
                  <a:schemeClr val="accent5">
                    <a:lumMod val="50000"/>
                  </a:schemeClr>
                </a:solidFill>
              </a:rPr>
              <a:t>ホームページ</a:t>
            </a:r>
            <a:endParaRPr kumimoji="1" lang="ja-JP" altLang="en-US" sz="2000" b="1" u="sng" dirty="0">
              <a:solidFill>
                <a:schemeClr val="accent5">
                  <a:lumMod val="50000"/>
                </a:schemeClr>
              </a:solidFill>
            </a:endParaRPr>
          </a:p>
        </p:txBody>
      </p:sp>
      <p:sp>
        <p:nvSpPr>
          <p:cNvPr id="5" name="正方形/長方形 4"/>
          <p:cNvSpPr/>
          <p:nvPr/>
        </p:nvSpPr>
        <p:spPr>
          <a:xfrm>
            <a:off x="198986" y="3580771"/>
            <a:ext cx="8694228" cy="3108543"/>
          </a:xfrm>
          <a:prstGeom prst="rect">
            <a:avLst/>
          </a:prstGeom>
        </p:spPr>
        <p:txBody>
          <a:bodyPr wrap="square">
            <a:spAutoFit/>
          </a:bodyPr>
          <a:lstStyle/>
          <a:p>
            <a:pPr>
              <a:buFont typeface="Arial" pitchFamily="34" charset="0"/>
              <a:buChar char="•"/>
            </a:pPr>
            <a:r>
              <a:rPr lang="ja-JP" altLang="en-US" sz="1400" dirty="0"/>
              <a:t>　アーバンガーデンウォッチング（</a:t>
            </a:r>
            <a:r>
              <a:rPr lang="en-US" altLang="ja-JP" sz="1400" dirty="0"/>
              <a:t>p2.</a:t>
            </a:r>
            <a:r>
              <a:rPr lang="ja-JP" altLang="en-US" sz="1400" dirty="0"/>
              <a:t>右写真） </a:t>
            </a:r>
            <a:endParaRPr lang="en-US" altLang="ja-JP" sz="1400" dirty="0"/>
          </a:p>
          <a:p>
            <a:r>
              <a:rPr lang="ja-JP" altLang="en-US" sz="1400" dirty="0"/>
              <a:t>　　</a:t>
            </a:r>
            <a:r>
              <a:rPr lang="en-US" altLang="ja-JP" sz="1400" dirty="0"/>
              <a:t>http://3625pennslandin.iza.ne.jp/blog/</a:t>
            </a:r>
            <a:endParaRPr lang="ja-JP" altLang="ja-JP" sz="1400" dirty="0"/>
          </a:p>
          <a:p>
            <a:pPr>
              <a:buFont typeface="Arial" pitchFamily="34" charset="0"/>
              <a:buChar char="•"/>
            </a:pPr>
            <a:r>
              <a:rPr lang="ja-JP" altLang="en-US" sz="1400" dirty="0"/>
              <a:t>　樹木との出会い（</a:t>
            </a:r>
            <a:r>
              <a:rPr lang="en-US" altLang="ja-JP" sz="1400" dirty="0"/>
              <a:t>p10.</a:t>
            </a:r>
            <a:r>
              <a:rPr lang="ja-JP" altLang="en-US" sz="1400" dirty="0"/>
              <a:t>シラカシの花の写真）</a:t>
            </a:r>
            <a:endParaRPr lang="en-US" altLang="ja-JP" sz="1400" dirty="0"/>
          </a:p>
          <a:p>
            <a:r>
              <a:rPr lang="ja-JP" altLang="en-US" sz="1400" dirty="0"/>
              <a:t>　　</a:t>
            </a:r>
            <a:r>
              <a:rPr lang="en-US" altLang="ja-JP" sz="1400" dirty="0"/>
              <a:t>http://blog.goo.ne.jp/imahuma30</a:t>
            </a:r>
          </a:p>
          <a:p>
            <a:pPr>
              <a:buFont typeface="Arial" pitchFamily="34" charset="0"/>
              <a:buChar char="•"/>
            </a:pPr>
            <a:r>
              <a:rPr lang="ja-JP" altLang="en-US" sz="1400" dirty="0"/>
              <a:t>富山県総合教育センター デジタル理科室</a:t>
            </a:r>
            <a:r>
              <a:rPr lang="en-US" altLang="ja-JP" sz="1400" dirty="0"/>
              <a:t>(p19.</a:t>
            </a:r>
            <a:r>
              <a:rPr lang="ja-JP" altLang="en-US" sz="1400" dirty="0"/>
              <a:t>樹高図</a:t>
            </a:r>
            <a:r>
              <a:rPr lang="en-US" altLang="ja-JP" sz="1400" dirty="0"/>
              <a:t>)</a:t>
            </a:r>
          </a:p>
          <a:p>
            <a:r>
              <a:rPr lang="en-US" altLang="ja-JP" sz="1400" dirty="0"/>
              <a:t>  </a:t>
            </a:r>
            <a:r>
              <a:rPr lang="ja-JP" altLang="en-US" sz="1400" dirty="0"/>
              <a:t>　</a:t>
            </a:r>
            <a:r>
              <a:rPr lang="pl-PL" altLang="ja-JP" sz="1400" dirty="0"/>
              <a:t>http://rika.el.tym.ed.jp/cms/</a:t>
            </a:r>
            <a:endParaRPr lang="en-US" altLang="ja-JP" sz="1400" dirty="0"/>
          </a:p>
          <a:p>
            <a:r>
              <a:rPr lang="en-US" altLang="ja-JP" sz="1400" dirty="0"/>
              <a:t>•</a:t>
            </a:r>
            <a:r>
              <a:rPr lang="ja-JP" altLang="en-US" sz="1400" dirty="0"/>
              <a:t>上島町ホームページ</a:t>
            </a:r>
            <a:r>
              <a:rPr lang="en-US" altLang="ja-JP" sz="1400" dirty="0"/>
              <a:t>(p25.</a:t>
            </a:r>
            <a:r>
              <a:rPr lang="ja-JP" altLang="en-US" sz="1400" dirty="0"/>
              <a:t>かん</a:t>
            </a:r>
            <a:r>
              <a:rPr lang="ja-JP" altLang="en-US" sz="1400" dirty="0" err="1"/>
              <a:t>きつ</a:t>
            </a:r>
            <a:r>
              <a:rPr lang="ja-JP" altLang="en-US" sz="1400" dirty="0"/>
              <a:t>フェスタ写真</a:t>
            </a:r>
            <a:r>
              <a:rPr lang="en-US" altLang="ja-JP" sz="1400" dirty="0"/>
              <a:t>)</a:t>
            </a:r>
          </a:p>
          <a:p>
            <a:r>
              <a:rPr lang="ja-JP" altLang="en-US" sz="1400" dirty="0"/>
              <a:t>　　</a:t>
            </a:r>
            <a:r>
              <a:rPr lang="en-US" altLang="ja-JP" sz="1400" dirty="0"/>
              <a:t>http://</a:t>
            </a:r>
            <a:r>
              <a:rPr lang="en-US" altLang="ja-JP" sz="1400" dirty="0" smtClean="0"/>
              <a:t>www.town.kamijima.ehime.jp/life/life_detail.php?lif_id=3662</a:t>
            </a:r>
          </a:p>
          <a:p>
            <a:pPr marL="285750" lvl="0" indent="-285750">
              <a:buFont typeface="Arial"/>
              <a:buChar char="•"/>
            </a:pPr>
            <a:r>
              <a:rPr lang="ja-JP" altLang="ja-JP" sz="1400" dirty="0" smtClean="0"/>
              <a:t>おい</a:t>
            </a:r>
            <a:r>
              <a:rPr lang="ja-JP" altLang="ja-JP" sz="1400" dirty="0"/>
              <a:t>でなん</a:t>
            </a:r>
            <a:r>
              <a:rPr lang="ja-JP" altLang="ja-JP" sz="1400" dirty="0" err="1"/>
              <a:t>しょ</a:t>
            </a:r>
            <a:r>
              <a:rPr lang="ja-JP" altLang="ja-JP" sz="1400" dirty="0" smtClean="0"/>
              <a:t>南信州</a:t>
            </a:r>
            <a:r>
              <a:rPr lang="en-US" altLang="ja-JP" sz="1400" dirty="0" smtClean="0"/>
              <a:t>(p30.</a:t>
            </a:r>
            <a:r>
              <a:rPr lang="ja-JP" altLang="en-US" sz="1400" dirty="0" smtClean="0"/>
              <a:t>リンゴ並木写真</a:t>
            </a:r>
            <a:r>
              <a:rPr lang="en-US" altLang="ja-JP" sz="1400" dirty="0" smtClean="0"/>
              <a:t>)</a:t>
            </a:r>
            <a:endParaRPr lang="ja-JP" altLang="ja-JP" sz="1400" dirty="0"/>
          </a:p>
          <a:p>
            <a:r>
              <a:rPr lang="ja-JP" altLang="ja-JP" sz="1400" dirty="0"/>
              <a:t>　</a:t>
            </a:r>
            <a:r>
              <a:rPr lang="en-US" altLang="ja-JP" sz="1400" dirty="0"/>
              <a:t>http://</a:t>
            </a:r>
            <a:r>
              <a:rPr lang="en-US" altLang="ja-JP" sz="1400" dirty="0" smtClean="0"/>
              <a:t>azusaya-im.blog.so-net.ne.jp/2008-10-14</a:t>
            </a:r>
            <a:endParaRPr lang="ja-JP" altLang="ja-JP" sz="1400" dirty="0"/>
          </a:p>
          <a:p>
            <a:pPr marL="285750" lvl="0" indent="-285750">
              <a:buFont typeface="Arial"/>
              <a:buChar char="•"/>
            </a:pPr>
            <a:r>
              <a:rPr lang="ja-JP" altLang="ja-JP" sz="1400" dirty="0" smtClean="0"/>
              <a:t>まるごと青森</a:t>
            </a:r>
            <a:r>
              <a:rPr lang="en-US" altLang="ja-JP" sz="1400" dirty="0" smtClean="0"/>
              <a:t>(p31.</a:t>
            </a:r>
            <a:r>
              <a:rPr lang="ja-JP" altLang="en-US" sz="1400" dirty="0" smtClean="0"/>
              <a:t>リンゴ並木写真</a:t>
            </a:r>
            <a:r>
              <a:rPr lang="en-US" altLang="ja-JP" sz="1400" dirty="0" smtClean="0"/>
              <a:t>)</a:t>
            </a:r>
          </a:p>
          <a:p>
            <a:pPr lvl="0"/>
            <a:r>
              <a:rPr lang="ja-JP" altLang="en-US" sz="1400" dirty="0" smtClean="0"/>
              <a:t>　　</a:t>
            </a:r>
            <a:r>
              <a:rPr lang="en-US" altLang="ja-JP" sz="1400" dirty="0" smtClean="0"/>
              <a:t>http</a:t>
            </a:r>
            <a:r>
              <a:rPr lang="en-US" altLang="ja-JP" sz="1400" dirty="0"/>
              <a:t>://</a:t>
            </a:r>
            <a:r>
              <a:rPr lang="en-US" altLang="ja-JP" sz="1400" dirty="0" smtClean="0"/>
              <a:t>marugoto.exblog.jp/iv/detail/index.asp?s=18389100&amp;i=201303/20/75/d0007875_2210068.jpg</a:t>
            </a:r>
          </a:p>
          <a:p>
            <a:pPr marL="285750" lvl="0" indent="-285750">
              <a:buFont typeface="Arial"/>
              <a:buChar char="•"/>
            </a:pPr>
            <a:r>
              <a:rPr lang="ja-JP" altLang="ja-JP" sz="1400" dirty="0"/>
              <a:t>青稜中学校</a:t>
            </a:r>
            <a:r>
              <a:rPr lang="en-US" altLang="ja-JP" sz="1400" dirty="0"/>
              <a:t>HP(p32.</a:t>
            </a:r>
            <a:r>
              <a:rPr lang="ja-JP" altLang="en-US" sz="1400" dirty="0"/>
              <a:t>みかん並木写真</a:t>
            </a:r>
            <a:r>
              <a:rPr lang="en-US" altLang="ja-JP" sz="1400" dirty="0"/>
              <a:t>)</a:t>
            </a:r>
            <a:endParaRPr lang="ja-JP" altLang="ja-JP" sz="1400" dirty="0"/>
          </a:p>
          <a:p>
            <a:r>
              <a:rPr lang="ja-JP" altLang="ja-JP" sz="1400" dirty="0"/>
              <a:t>　　</a:t>
            </a:r>
            <a:r>
              <a:rPr lang="en-US" altLang="ja-JP" sz="1400" dirty="0"/>
              <a:t>http://</a:t>
            </a:r>
            <a:r>
              <a:rPr lang="en-US" altLang="ja-JP" sz="1400" dirty="0" smtClean="0"/>
              <a:t>www.seiryo-j.toyohashi.ed.jp/seiryo-j/natumikan/natumikan1.html</a:t>
            </a:r>
          </a:p>
        </p:txBody>
      </p:sp>
      <p:sp>
        <p:nvSpPr>
          <p:cNvPr id="6" name="テキスト ボックス 5"/>
          <p:cNvSpPr txBox="1"/>
          <p:nvPr/>
        </p:nvSpPr>
        <p:spPr>
          <a:xfrm>
            <a:off x="1895449" y="3243610"/>
            <a:ext cx="3347391" cy="338554"/>
          </a:xfrm>
          <a:prstGeom prst="rect">
            <a:avLst/>
          </a:prstGeom>
          <a:noFill/>
        </p:spPr>
        <p:txBody>
          <a:bodyPr wrap="none" rtlCol="0">
            <a:spAutoFit/>
          </a:bodyPr>
          <a:lstStyle/>
          <a:p>
            <a:r>
              <a:rPr kumimoji="1" lang="ja-JP" altLang="en-US" sz="1600" u="sng" dirty="0" smtClean="0"/>
              <a:t>すべて最終閲覧日　（</a:t>
            </a:r>
            <a:r>
              <a:rPr kumimoji="1" lang="en-US" altLang="ja-JP" sz="1600" u="sng" dirty="0" smtClean="0"/>
              <a:t>2013</a:t>
            </a:r>
            <a:r>
              <a:rPr kumimoji="1" lang="ja-JP" altLang="en-US" sz="1600" u="sng" dirty="0" smtClean="0"/>
              <a:t>／</a:t>
            </a:r>
            <a:r>
              <a:rPr kumimoji="1" lang="en-US" altLang="ja-JP" sz="1600" u="sng" dirty="0" smtClean="0"/>
              <a:t>5</a:t>
            </a:r>
            <a:r>
              <a:rPr kumimoji="1" lang="ja-JP" altLang="en-US" sz="1600" u="sng" dirty="0" smtClean="0"/>
              <a:t>／</a:t>
            </a:r>
            <a:r>
              <a:rPr kumimoji="1" lang="en-US" altLang="ja-JP" sz="1600" u="sng" dirty="0" smtClean="0"/>
              <a:t>17</a:t>
            </a:r>
            <a:r>
              <a:rPr kumimoji="1" lang="ja-JP" altLang="en-US" sz="1600" u="sng" dirty="0" smtClean="0"/>
              <a:t>）</a:t>
            </a:r>
            <a:endParaRPr kumimoji="1" lang="ja-JP" altLang="en-US" sz="1600" u="sng" dirty="0"/>
          </a:p>
        </p:txBody>
      </p:sp>
      <p:sp>
        <p:nvSpPr>
          <p:cNvPr id="7" name="タイトル 1"/>
          <p:cNvSpPr txBox="1">
            <a:spLocks/>
          </p:cNvSpPr>
          <p:nvPr/>
        </p:nvSpPr>
        <p:spPr>
          <a:xfrm>
            <a:off x="272835" y="-63407"/>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smtClean="0"/>
              <a:t>参考資料</a:t>
            </a:r>
            <a:endParaRPr lang="ja-JP" altLang="en-US" sz="3000" dirty="0"/>
          </a:p>
        </p:txBody>
      </p:sp>
      <p:sp>
        <p:nvSpPr>
          <p:cNvPr id="9" name="テキスト ボックス 8"/>
          <p:cNvSpPr txBox="1"/>
          <p:nvPr/>
        </p:nvSpPr>
        <p:spPr>
          <a:xfrm>
            <a:off x="237884" y="591851"/>
            <a:ext cx="753772" cy="400110"/>
          </a:xfrm>
          <a:prstGeom prst="rect">
            <a:avLst/>
          </a:prstGeom>
          <a:noFill/>
        </p:spPr>
        <p:txBody>
          <a:bodyPr wrap="square" rtlCol="0">
            <a:spAutoFit/>
          </a:bodyPr>
          <a:lstStyle/>
          <a:p>
            <a:r>
              <a:rPr lang="ja-JP" altLang="en-US" sz="2000" b="1" u="sng" dirty="0">
                <a:solidFill>
                  <a:schemeClr val="accent5">
                    <a:lumMod val="50000"/>
                  </a:schemeClr>
                </a:solidFill>
              </a:rPr>
              <a:t>文献</a:t>
            </a:r>
            <a:endParaRPr lang="en-US" altLang="ja-JP" sz="2000" b="1" u="sng" dirty="0">
              <a:solidFill>
                <a:schemeClr val="accent5">
                  <a:lumMod val="50000"/>
                </a:schemeClr>
              </a:solidFill>
            </a:endParaRPr>
          </a:p>
        </p:txBody>
      </p:sp>
    </p:spTree>
    <p:extLst>
      <p:ext uri="{BB962C8B-B14F-4D97-AF65-F5344CB8AC3E}">
        <p14:creationId xmlns:p14="http://schemas.microsoft.com/office/powerpoint/2010/main" val="1615725083"/>
      </p:ext>
    </p:extLst>
  </p:cSld>
  <p:clrMapOvr>
    <a:masterClrMapping/>
  </p:clrMapOvr>
  <mc:AlternateContent xmlns:mc="http://schemas.openxmlformats.org/markup-compatibility/2006" xmlns:p14="http://schemas.microsoft.com/office/powerpoint/2010/main">
    <mc:Choice Requires="p14">
      <p:transition spd="slow" p14:dur="2000" advTm="1913"/>
    </mc:Choice>
    <mc:Fallback xmlns="">
      <p:transition spd="slow" advTm="1913"/>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7863" y="845220"/>
            <a:ext cx="8839200" cy="2883333"/>
          </a:xfrm>
        </p:spPr>
        <p:txBody>
          <a:bodyPr>
            <a:normAutofit/>
          </a:bodyPr>
          <a:lstStyle/>
          <a:p>
            <a:r>
              <a:rPr lang="ja-JP" altLang="en-US" sz="1200" dirty="0"/>
              <a:t>　</a:t>
            </a:r>
            <a:r>
              <a:rPr lang="ja-JP" altLang="en-US" sz="1200" b="0" dirty="0" smtClean="0"/>
              <a:t>・</a:t>
            </a:r>
            <a:r>
              <a:rPr lang="ja-JP" altLang="en-US" sz="1200" b="0" dirty="0"/>
              <a:t>筑波大学施設部　施設環境計</a:t>
            </a:r>
            <a:r>
              <a:rPr lang="ja-JP" altLang="en-US" sz="1200" b="0" dirty="0" smtClean="0"/>
              <a:t>画室</a:t>
            </a:r>
            <a:r>
              <a:rPr lang="en-US" altLang="ja-JP" sz="1200" b="0" dirty="0" smtClean="0"/>
              <a:t>.</a:t>
            </a:r>
          </a:p>
          <a:p>
            <a:r>
              <a:rPr lang="en-US" altLang="ja-JP" sz="1200" b="0" dirty="0"/>
              <a:t> </a:t>
            </a:r>
            <a:r>
              <a:rPr lang="en-US" altLang="ja-JP" sz="1200" b="0" dirty="0" smtClean="0"/>
              <a:t>    </a:t>
            </a:r>
            <a:r>
              <a:rPr lang="ja-JP" altLang="en-US" sz="1200" b="0" dirty="0" smtClean="0"/>
              <a:t>「筑波</a:t>
            </a:r>
            <a:r>
              <a:rPr lang="ja-JP" altLang="en-US" sz="1200" b="0" dirty="0"/>
              <a:t>大学の施設・環境</a:t>
            </a:r>
            <a:r>
              <a:rPr lang="ja-JP" altLang="en-US" sz="1200" b="0" dirty="0" smtClean="0"/>
              <a:t>計画～</a:t>
            </a:r>
            <a:r>
              <a:rPr lang="ja-JP" altLang="en-US" sz="1200" b="0" dirty="0"/>
              <a:t>計画建設の</a:t>
            </a:r>
            <a:r>
              <a:rPr lang="en-US" altLang="ja-JP" sz="1200" b="0" dirty="0"/>
              <a:t>12</a:t>
            </a:r>
            <a:r>
              <a:rPr lang="ja-JP" altLang="en-US" sz="1200" b="0" dirty="0"/>
              <a:t>年の記録</a:t>
            </a:r>
            <a:r>
              <a:rPr lang="ja-JP" altLang="en-US" sz="1200" b="0" dirty="0" smtClean="0"/>
              <a:t>～」</a:t>
            </a:r>
            <a:r>
              <a:rPr lang="en-US" altLang="ja-JP" sz="1200" b="0" dirty="0"/>
              <a:t>.</a:t>
            </a:r>
            <a:r>
              <a:rPr lang="en-US" altLang="ja-JP" sz="1200" b="0" dirty="0" smtClean="0"/>
              <a:t>1985.</a:t>
            </a:r>
          </a:p>
          <a:p>
            <a:r>
              <a:rPr lang="ja-JP" altLang="en-US" sz="1200" b="0" dirty="0"/>
              <a:t>　</a:t>
            </a:r>
            <a:r>
              <a:rPr lang="ja-JP" altLang="en-US" sz="1200" b="0" dirty="0" smtClean="0"/>
              <a:t>・筑波大学施設部「</a:t>
            </a:r>
            <a:r>
              <a:rPr lang="ja-JP" altLang="en-US" sz="1200" b="0" dirty="0"/>
              <a:t>筑波</a:t>
            </a:r>
            <a:r>
              <a:rPr lang="ja-JP" altLang="en-US" sz="1200" b="0" dirty="0" smtClean="0"/>
              <a:t>大学樹木</a:t>
            </a:r>
            <a:r>
              <a:rPr lang="ja-JP" altLang="en-US" sz="1200" b="0" dirty="0"/>
              <a:t>調査図</a:t>
            </a:r>
            <a:r>
              <a:rPr lang="en-US" altLang="ja-JP" sz="1200" b="0" dirty="0"/>
              <a:t>(</a:t>
            </a:r>
            <a:r>
              <a:rPr lang="ja-JP" altLang="en-US" sz="1200" b="0" dirty="0"/>
              <a:t>エリア別</a:t>
            </a:r>
            <a:r>
              <a:rPr lang="en-US" altLang="ja-JP" sz="1200" b="0" dirty="0"/>
              <a:t>)</a:t>
            </a:r>
            <a:r>
              <a:rPr lang="ja-JP" altLang="en-US" sz="1200" b="0" dirty="0" smtClean="0"/>
              <a:t>」</a:t>
            </a:r>
            <a:r>
              <a:rPr lang="en-US" altLang="ja-JP" sz="1200" b="0" dirty="0" smtClean="0"/>
              <a:t>(</a:t>
            </a:r>
            <a:r>
              <a:rPr lang="ja-JP" altLang="en-US" sz="1200" b="0" dirty="0" smtClean="0"/>
              <a:t>非出版物</a:t>
            </a:r>
            <a:r>
              <a:rPr lang="en-US" altLang="ja-JP" sz="1200" b="0" dirty="0" smtClean="0"/>
              <a:t>)</a:t>
            </a:r>
            <a:endParaRPr lang="en-US" altLang="ja-JP" sz="1200" b="0" dirty="0"/>
          </a:p>
          <a:p>
            <a:r>
              <a:rPr lang="ja-JP" altLang="en-US" sz="1200" b="0" dirty="0" smtClean="0"/>
              <a:t>　・鈴木雅和</a:t>
            </a:r>
            <a:r>
              <a:rPr lang="en-US" altLang="ja-JP" sz="1200" b="0" dirty="0" smtClean="0"/>
              <a:t>.”</a:t>
            </a:r>
            <a:r>
              <a:rPr lang="ja-JP" altLang="en-US" sz="1200" b="0" dirty="0" smtClean="0"/>
              <a:t>景観</a:t>
            </a:r>
            <a:r>
              <a:rPr lang="ja-JP" altLang="en-US" sz="1200" b="0" dirty="0"/>
              <a:t>・緑化の</a:t>
            </a:r>
            <a:r>
              <a:rPr lang="ja-JP" altLang="en-US" sz="1200" b="0" dirty="0" smtClean="0"/>
              <a:t>計画</a:t>
            </a:r>
            <a:r>
              <a:rPr lang="en-US" altLang="ja-JP" sz="1200" b="0" dirty="0" smtClean="0"/>
              <a:t>”.</a:t>
            </a:r>
            <a:r>
              <a:rPr lang="ja-JP" altLang="en-US" sz="1200" b="0" dirty="0"/>
              <a:t>筑波大学施設委員会</a:t>
            </a:r>
            <a:r>
              <a:rPr lang="ja-JP" altLang="en-US" sz="1200" b="0" dirty="0" smtClean="0"/>
              <a:t>ほか</a:t>
            </a:r>
            <a:endParaRPr lang="en-US" altLang="ja-JP" sz="1200" b="0" dirty="0" smtClean="0"/>
          </a:p>
          <a:p>
            <a:r>
              <a:rPr lang="en-US" altLang="ja-JP" sz="1200" b="0" dirty="0"/>
              <a:t> </a:t>
            </a:r>
            <a:r>
              <a:rPr lang="en-US" altLang="ja-JP" sz="1200" b="0" dirty="0" smtClean="0"/>
              <a:t>    </a:t>
            </a:r>
            <a:r>
              <a:rPr lang="ja-JP" altLang="en-US" sz="1200" b="0" dirty="0" smtClean="0"/>
              <a:t>「筑波</a:t>
            </a:r>
            <a:r>
              <a:rPr lang="ja-JP" altLang="en-US" sz="1200" b="0" dirty="0"/>
              <a:t>大学キャンパスリニューアル</a:t>
            </a:r>
            <a:r>
              <a:rPr lang="ja-JP" altLang="en-US" sz="1200" b="0" dirty="0" smtClean="0"/>
              <a:t>計画」</a:t>
            </a:r>
            <a:r>
              <a:rPr lang="en-US" altLang="ja-JP" sz="1200" b="0" dirty="0" smtClean="0"/>
              <a:t>.2002.P75-84.</a:t>
            </a:r>
          </a:p>
          <a:p>
            <a:r>
              <a:rPr lang="ja-JP" altLang="en-US" sz="1200" b="0" dirty="0" smtClean="0"/>
              <a:t>　・</a:t>
            </a:r>
            <a:r>
              <a:rPr lang="ja-JP" altLang="en-US" sz="1200" b="0" dirty="0"/>
              <a:t>鈴木雅和</a:t>
            </a:r>
            <a:r>
              <a:rPr lang="en-US" altLang="ja-JP" sz="1200" b="0" dirty="0" smtClean="0"/>
              <a:t>.”</a:t>
            </a:r>
            <a:r>
              <a:rPr lang="ja-JP" altLang="en-US" sz="1200" b="0" dirty="0"/>
              <a:t>筑波大学キャンパスの計画と課題</a:t>
            </a:r>
            <a:r>
              <a:rPr lang="en-US" altLang="ja-JP" sz="1200" b="0" dirty="0" smtClean="0"/>
              <a:t>”.</a:t>
            </a:r>
            <a:r>
              <a:rPr lang="ja-JP" altLang="en-US" sz="1200" b="0" dirty="0"/>
              <a:t>筑波大学施設委員会ほか</a:t>
            </a:r>
            <a:endParaRPr lang="en-US" altLang="ja-JP" sz="1200" b="0" dirty="0"/>
          </a:p>
          <a:p>
            <a:r>
              <a:rPr lang="en-US" altLang="ja-JP" sz="1200" b="0" dirty="0"/>
              <a:t>     </a:t>
            </a:r>
            <a:r>
              <a:rPr lang="ja-JP" altLang="en-US" sz="1200" b="0" dirty="0" smtClean="0"/>
              <a:t>「季刊 文教施設</a:t>
            </a:r>
            <a:r>
              <a:rPr lang="en-US" altLang="ja-JP" sz="1200" b="0" dirty="0" smtClean="0"/>
              <a:t>28</a:t>
            </a:r>
            <a:r>
              <a:rPr lang="ja-JP" altLang="en-US" sz="1200" b="0" dirty="0" smtClean="0"/>
              <a:t> </a:t>
            </a:r>
            <a:r>
              <a:rPr lang="en-US" altLang="ja-JP" sz="1200" b="0" dirty="0" smtClean="0"/>
              <a:t>2007</a:t>
            </a:r>
            <a:r>
              <a:rPr lang="ja-JP" altLang="en-US" sz="1200" b="0" dirty="0"/>
              <a:t>秋号</a:t>
            </a:r>
            <a:r>
              <a:rPr lang="ja-JP" altLang="en-US" sz="1200" b="0" dirty="0" smtClean="0"/>
              <a:t>」</a:t>
            </a:r>
            <a:r>
              <a:rPr lang="en-US" altLang="ja-JP" sz="1200" b="0" dirty="0" smtClean="0"/>
              <a:t>.2007.P39.</a:t>
            </a:r>
          </a:p>
        </p:txBody>
      </p:sp>
      <p:sp>
        <p:nvSpPr>
          <p:cNvPr id="4" name="テキスト ボックス 3"/>
          <p:cNvSpPr txBox="1"/>
          <p:nvPr/>
        </p:nvSpPr>
        <p:spPr>
          <a:xfrm>
            <a:off x="166761" y="2793196"/>
            <a:ext cx="1832241" cy="400110"/>
          </a:xfrm>
          <a:prstGeom prst="rect">
            <a:avLst/>
          </a:prstGeom>
          <a:noFill/>
        </p:spPr>
        <p:txBody>
          <a:bodyPr wrap="square" rtlCol="0">
            <a:spAutoFit/>
          </a:bodyPr>
          <a:lstStyle/>
          <a:p>
            <a:r>
              <a:rPr kumimoji="1" lang="ja-JP" altLang="en-US" sz="2000" b="1" u="sng" dirty="0" smtClean="0">
                <a:solidFill>
                  <a:schemeClr val="accent5">
                    <a:lumMod val="50000"/>
                  </a:schemeClr>
                </a:solidFill>
              </a:rPr>
              <a:t>ホームページ</a:t>
            </a:r>
            <a:endParaRPr kumimoji="1" lang="ja-JP" altLang="en-US" sz="2000" b="1" u="sng" dirty="0">
              <a:solidFill>
                <a:schemeClr val="accent5">
                  <a:lumMod val="50000"/>
                </a:schemeClr>
              </a:solidFill>
            </a:endParaRPr>
          </a:p>
        </p:txBody>
      </p:sp>
      <p:sp>
        <p:nvSpPr>
          <p:cNvPr id="5" name="正方形/長方形 4"/>
          <p:cNvSpPr/>
          <p:nvPr/>
        </p:nvSpPr>
        <p:spPr>
          <a:xfrm>
            <a:off x="237884" y="3161135"/>
            <a:ext cx="8694228" cy="3046988"/>
          </a:xfrm>
          <a:prstGeom prst="rect">
            <a:avLst/>
          </a:prstGeom>
        </p:spPr>
        <p:txBody>
          <a:bodyPr wrap="square">
            <a:spAutoFit/>
          </a:bodyPr>
          <a:lstStyle/>
          <a:p>
            <a:pPr marL="285750" lvl="0" indent="-285750">
              <a:buFont typeface="Arial"/>
              <a:buChar char="•"/>
            </a:pPr>
            <a:r>
              <a:rPr lang="ja-JP" altLang="ja-JP" sz="1200" dirty="0"/>
              <a:t>おいでなん</a:t>
            </a:r>
            <a:r>
              <a:rPr lang="ja-JP" altLang="ja-JP" sz="1200" dirty="0" err="1"/>
              <a:t>しょ</a:t>
            </a:r>
            <a:r>
              <a:rPr lang="ja-JP" altLang="ja-JP" sz="1200" dirty="0" smtClean="0"/>
              <a:t>南信州</a:t>
            </a:r>
            <a:r>
              <a:rPr lang="en-US" altLang="ja-JP" sz="1200" dirty="0" smtClean="0"/>
              <a:t>(p30.</a:t>
            </a:r>
            <a:r>
              <a:rPr lang="ja-JP" altLang="en-US" sz="1200" dirty="0" smtClean="0"/>
              <a:t>リンゴ並木写真</a:t>
            </a:r>
            <a:r>
              <a:rPr lang="en-US" altLang="ja-JP" sz="1200" dirty="0" smtClean="0"/>
              <a:t>)</a:t>
            </a:r>
            <a:endParaRPr lang="ja-JP" altLang="ja-JP" sz="1200" dirty="0"/>
          </a:p>
          <a:p>
            <a:r>
              <a:rPr lang="ja-JP" altLang="ja-JP" sz="1200" dirty="0"/>
              <a:t>　</a:t>
            </a:r>
            <a:r>
              <a:rPr lang="en-US" altLang="ja-JP" sz="1200" dirty="0"/>
              <a:t>http://</a:t>
            </a:r>
            <a:r>
              <a:rPr lang="en-US" altLang="ja-JP" sz="1200" dirty="0" smtClean="0"/>
              <a:t>azusaya-im.blog.so-net.ne.jp/2008-10-14</a:t>
            </a:r>
            <a:endParaRPr lang="ja-JP" altLang="ja-JP" sz="1200" dirty="0"/>
          </a:p>
          <a:p>
            <a:pPr marL="285750" lvl="0" indent="-285750">
              <a:buFont typeface="Arial"/>
              <a:buChar char="•"/>
            </a:pPr>
            <a:r>
              <a:rPr lang="ja-JP" altLang="ja-JP" sz="1200" dirty="0" smtClean="0"/>
              <a:t>まるごと青森</a:t>
            </a:r>
            <a:r>
              <a:rPr lang="en-US" altLang="ja-JP" sz="1200" dirty="0" smtClean="0"/>
              <a:t>(p31.</a:t>
            </a:r>
            <a:r>
              <a:rPr lang="ja-JP" altLang="en-US" sz="1200" dirty="0" smtClean="0"/>
              <a:t>リンゴ並木写真</a:t>
            </a:r>
            <a:r>
              <a:rPr lang="en-US" altLang="ja-JP" sz="1200" dirty="0" smtClean="0"/>
              <a:t>)</a:t>
            </a:r>
          </a:p>
          <a:p>
            <a:pPr lvl="0"/>
            <a:r>
              <a:rPr lang="ja-JP" altLang="en-US" sz="1200" dirty="0" smtClean="0"/>
              <a:t>　　</a:t>
            </a:r>
            <a:r>
              <a:rPr lang="en-US" altLang="ja-JP" sz="1200" dirty="0" smtClean="0"/>
              <a:t>http</a:t>
            </a:r>
            <a:r>
              <a:rPr lang="en-US" altLang="ja-JP" sz="1200" dirty="0"/>
              <a:t>://</a:t>
            </a:r>
            <a:r>
              <a:rPr lang="en-US" altLang="ja-JP" sz="1200" dirty="0" smtClean="0"/>
              <a:t>marugoto.exblog.jp/iv/detail/index.asp?s=18389100&amp;i=201303/20/75/d0007875_2210068.jpg</a:t>
            </a:r>
          </a:p>
          <a:p>
            <a:pPr marL="285750" lvl="0" indent="-285750">
              <a:buFont typeface="Arial"/>
              <a:buChar char="•"/>
            </a:pPr>
            <a:r>
              <a:rPr lang="ja-JP" altLang="ja-JP" sz="1200" dirty="0"/>
              <a:t>青稜中学校</a:t>
            </a:r>
            <a:r>
              <a:rPr lang="en-US" altLang="ja-JP" sz="1200" dirty="0"/>
              <a:t>HP(p32.</a:t>
            </a:r>
            <a:r>
              <a:rPr lang="ja-JP" altLang="en-US" sz="1200" dirty="0"/>
              <a:t>みかん並木写真</a:t>
            </a:r>
            <a:r>
              <a:rPr lang="en-US" altLang="ja-JP" sz="1200" dirty="0"/>
              <a:t>)</a:t>
            </a:r>
            <a:endParaRPr lang="ja-JP" altLang="ja-JP" sz="1200" dirty="0"/>
          </a:p>
          <a:p>
            <a:r>
              <a:rPr lang="ja-JP" altLang="ja-JP" sz="1200" dirty="0"/>
              <a:t>　　</a:t>
            </a:r>
            <a:r>
              <a:rPr lang="en-US" altLang="ja-JP" sz="1200" dirty="0"/>
              <a:t>http://www.seiryo-j.toyohashi.ed.jp/seiryo-j/natumikan/natumikan1.html</a:t>
            </a:r>
            <a:endParaRPr lang="ja-JP" altLang="ja-JP" sz="1200" dirty="0"/>
          </a:p>
          <a:p>
            <a:pPr>
              <a:buFont typeface="Arial" pitchFamily="34" charset="0"/>
              <a:buChar char="•"/>
            </a:pPr>
            <a:r>
              <a:rPr lang="ja-JP" altLang="en-US" sz="1200" dirty="0"/>
              <a:t>　樹木との出会い</a:t>
            </a:r>
            <a:r>
              <a:rPr lang="ja-JP" altLang="en-US" sz="1200" dirty="0" smtClean="0"/>
              <a:t>（</a:t>
            </a:r>
            <a:r>
              <a:rPr lang="en-US" altLang="ja-JP" sz="1200" dirty="0" smtClean="0"/>
              <a:t>p10.</a:t>
            </a:r>
            <a:r>
              <a:rPr lang="ja-JP" altLang="en-US" sz="1200" dirty="0" smtClean="0"/>
              <a:t>シラカシ</a:t>
            </a:r>
            <a:r>
              <a:rPr lang="ja-JP" altLang="en-US" sz="1200" dirty="0"/>
              <a:t>の花の</a:t>
            </a:r>
            <a:r>
              <a:rPr lang="ja-JP" altLang="en-US" sz="1200" dirty="0" smtClean="0"/>
              <a:t>写真）</a:t>
            </a:r>
            <a:endParaRPr lang="en-US" altLang="ja-JP" sz="1200" dirty="0"/>
          </a:p>
          <a:p>
            <a:r>
              <a:rPr lang="ja-JP" altLang="en-US" sz="1200" dirty="0"/>
              <a:t>　</a:t>
            </a:r>
            <a:r>
              <a:rPr lang="en-US" altLang="ja-JP" sz="1200" dirty="0"/>
              <a:t>http://blog.goo.ne.jp/imahuma30</a:t>
            </a:r>
          </a:p>
          <a:p>
            <a:pPr>
              <a:buFont typeface="Arial" pitchFamily="34" charset="0"/>
              <a:buChar char="•"/>
            </a:pPr>
            <a:r>
              <a:rPr lang="ja-JP" altLang="en-US" sz="1200" dirty="0"/>
              <a:t>　楽しそうな果実</a:t>
            </a:r>
            <a:endParaRPr lang="en-US" altLang="ja-JP" sz="1200" dirty="0"/>
          </a:p>
          <a:p>
            <a:r>
              <a:rPr lang="ja-JP" altLang="en-US" sz="1200" dirty="0" smtClean="0"/>
              <a:t>　</a:t>
            </a:r>
            <a:r>
              <a:rPr lang="en-US" altLang="ja-JP" sz="1200" dirty="0" smtClean="0"/>
              <a:t>http</a:t>
            </a:r>
            <a:r>
              <a:rPr lang="en-US" altLang="ja-JP" sz="1200" dirty="0"/>
              <a:t>://seachsearchsearch.blog.fc2.com/blog-entry-284.html</a:t>
            </a:r>
          </a:p>
          <a:p>
            <a:pPr>
              <a:buFont typeface="Arial" pitchFamily="34" charset="0"/>
              <a:buChar char="•"/>
            </a:pPr>
            <a:r>
              <a:rPr lang="ja-JP" altLang="en-US" sz="1200" dirty="0"/>
              <a:t>　アーバンガーデンウォッチング</a:t>
            </a:r>
            <a:r>
              <a:rPr lang="ja-JP" altLang="en-US" sz="1200" dirty="0" smtClean="0"/>
              <a:t>（</a:t>
            </a:r>
            <a:r>
              <a:rPr lang="en-US" altLang="ja-JP" sz="1200" dirty="0" smtClean="0"/>
              <a:t>p2.</a:t>
            </a:r>
            <a:r>
              <a:rPr lang="ja-JP" altLang="en-US" sz="1200" dirty="0" smtClean="0"/>
              <a:t>右写真） </a:t>
            </a:r>
            <a:endParaRPr lang="en-US" altLang="ja-JP" sz="1200" dirty="0"/>
          </a:p>
          <a:p>
            <a:r>
              <a:rPr lang="ja-JP" altLang="en-US" sz="1200" dirty="0"/>
              <a:t>　</a:t>
            </a:r>
            <a:r>
              <a:rPr lang="en-US" altLang="ja-JP" sz="1200" dirty="0"/>
              <a:t>http://3625pennslandin.iza.ne.jp/blog</a:t>
            </a:r>
            <a:r>
              <a:rPr lang="en-US" altLang="ja-JP" sz="1200" dirty="0" smtClean="0"/>
              <a:t>/</a:t>
            </a:r>
          </a:p>
          <a:p>
            <a:pPr>
              <a:buFont typeface="Arial" pitchFamily="34" charset="0"/>
              <a:buChar char="•"/>
            </a:pPr>
            <a:r>
              <a:rPr lang="ja-JP" altLang="en-US" sz="1200" dirty="0"/>
              <a:t>富山県総合教育センター デジタル理科室</a:t>
            </a:r>
            <a:r>
              <a:rPr lang="en-US" altLang="ja-JP" sz="1200" dirty="0"/>
              <a:t>(p19.</a:t>
            </a:r>
            <a:r>
              <a:rPr lang="ja-JP" altLang="en-US" sz="1200" dirty="0"/>
              <a:t>樹高図</a:t>
            </a:r>
            <a:r>
              <a:rPr lang="en-US" altLang="ja-JP" sz="1200" dirty="0"/>
              <a:t>)</a:t>
            </a:r>
          </a:p>
          <a:p>
            <a:r>
              <a:rPr lang="en-US" altLang="ja-JP" sz="1200" dirty="0"/>
              <a:t>  </a:t>
            </a:r>
            <a:r>
              <a:rPr lang="pl-PL" altLang="ja-JP" sz="1200" dirty="0"/>
              <a:t>http://rika.el.tym.ed.jp/cms</a:t>
            </a:r>
            <a:r>
              <a:rPr lang="pl-PL" altLang="ja-JP" sz="1200" dirty="0" smtClean="0"/>
              <a:t>/</a:t>
            </a:r>
            <a:endParaRPr lang="en-US" altLang="ja-JP" sz="1200" dirty="0" smtClean="0"/>
          </a:p>
          <a:p>
            <a:r>
              <a:rPr lang="en-US" altLang="ja-JP" sz="1200" dirty="0" smtClean="0"/>
              <a:t>•</a:t>
            </a:r>
            <a:r>
              <a:rPr lang="ja-JP" altLang="en-US" sz="1200" dirty="0"/>
              <a:t>上島町</a:t>
            </a:r>
            <a:r>
              <a:rPr lang="ja-JP" altLang="en-US" sz="1200" dirty="0" smtClean="0"/>
              <a:t>ホームページ</a:t>
            </a:r>
            <a:r>
              <a:rPr lang="en-US" altLang="ja-JP" sz="1200" dirty="0" smtClean="0"/>
              <a:t>(p25.</a:t>
            </a:r>
            <a:r>
              <a:rPr lang="ja-JP" altLang="en-US" sz="1200" dirty="0" smtClean="0"/>
              <a:t>かん</a:t>
            </a:r>
            <a:r>
              <a:rPr lang="ja-JP" altLang="en-US" sz="1200" dirty="0" err="1" smtClean="0"/>
              <a:t>きつ</a:t>
            </a:r>
            <a:r>
              <a:rPr lang="ja-JP" altLang="en-US" sz="1200" dirty="0" smtClean="0"/>
              <a:t>フェスタ写真</a:t>
            </a:r>
            <a:r>
              <a:rPr lang="en-US" altLang="ja-JP" sz="1200" dirty="0" smtClean="0"/>
              <a:t>)</a:t>
            </a:r>
            <a:endParaRPr lang="en-US" altLang="ja-JP" sz="1200" dirty="0"/>
          </a:p>
          <a:p>
            <a:r>
              <a:rPr lang="ja-JP" altLang="en-US" sz="1200" dirty="0"/>
              <a:t>　</a:t>
            </a:r>
            <a:r>
              <a:rPr lang="en-US" altLang="ja-JP" sz="1200" dirty="0"/>
              <a:t>http://</a:t>
            </a:r>
            <a:r>
              <a:rPr lang="en-US" altLang="ja-JP" sz="1200" dirty="0" smtClean="0"/>
              <a:t>www.town.kamijima.ehime.jp/life/life_detail.php?lif_id=3662</a:t>
            </a:r>
            <a:endParaRPr lang="ja-JP" altLang="en-US" sz="1200" dirty="0" smtClean="0"/>
          </a:p>
        </p:txBody>
      </p:sp>
      <p:sp>
        <p:nvSpPr>
          <p:cNvPr id="6" name="テキスト ボックス 5"/>
          <p:cNvSpPr txBox="1"/>
          <p:nvPr/>
        </p:nvSpPr>
        <p:spPr>
          <a:xfrm>
            <a:off x="1934347" y="2823974"/>
            <a:ext cx="3347391" cy="338554"/>
          </a:xfrm>
          <a:prstGeom prst="rect">
            <a:avLst/>
          </a:prstGeom>
          <a:noFill/>
        </p:spPr>
        <p:txBody>
          <a:bodyPr wrap="none" rtlCol="0">
            <a:spAutoFit/>
          </a:bodyPr>
          <a:lstStyle/>
          <a:p>
            <a:r>
              <a:rPr kumimoji="1" lang="ja-JP" altLang="en-US" sz="1600" u="sng" dirty="0" smtClean="0"/>
              <a:t>すべて最終閲覧日　（</a:t>
            </a:r>
            <a:r>
              <a:rPr kumimoji="1" lang="en-US" altLang="ja-JP" sz="1600" u="sng" dirty="0" smtClean="0"/>
              <a:t>2013</a:t>
            </a:r>
            <a:r>
              <a:rPr kumimoji="1" lang="ja-JP" altLang="en-US" sz="1600" u="sng" dirty="0" smtClean="0"/>
              <a:t>／</a:t>
            </a:r>
            <a:r>
              <a:rPr kumimoji="1" lang="en-US" altLang="ja-JP" sz="1600" u="sng" dirty="0" smtClean="0"/>
              <a:t>5</a:t>
            </a:r>
            <a:r>
              <a:rPr kumimoji="1" lang="ja-JP" altLang="en-US" sz="1600" u="sng" dirty="0" smtClean="0"/>
              <a:t>／</a:t>
            </a:r>
            <a:r>
              <a:rPr kumimoji="1" lang="en-US" altLang="ja-JP" sz="1600" u="sng" dirty="0" smtClean="0"/>
              <a:t>17</a:t>
            </a:r>
            <a:r>
              <a:rPr kumimoji="1" lang="ja-JP" altLang="en-US" sz="1600" u="sng" dirty="0" smtClean="0"/>
              <a:t>）</a:t>
            </a:r>
            <a:endParaRPr kumimoji="1" lang="ja-JP" altLang="en-US" sz="1600" u="sng" dirty="0"/>
          </a:p>
        </p:txBody>
      </p:sp>
      <p:sp>
        <p:nvSpPr>
          <p:cNvPr id="7" name="タイトル 1"/>
          <p:cNvSpPr txBox="1">
            <a:spLocks/>
          </p:cNvSpPr>
          <p:nvPr/>
        </p:nvSpPr>
        <p:spPr>
          <a:xfrm>
            <a:off x="272835" y="-63407"/>
            <a:ext cx="5317405" cy="803144"/>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kumimoji="1" sz="8800" kern="1200" cap="all" spc="-80" baseline="0">
                <a:solidFill>
                  <a:schemeClr val="tx1"/>
                </a:solidFill>
                <a:latin typeface="+mj-lt"/>
                <a:ea typeface="+mj-ea"/>
                <a:cs typeface="+mj-cs"/>
              </a:defRPr>
            </a:lvl1pPr>
          </a:lstStyle>
          <a:p>
            <a:r>
              <a:rPr lang="ja-JP" altLang="en-US" sz="3000" dirty="0" smtClean="0"/>
              <a:t>参考資料</a:t>
            </a:r>
            <a:endParaRPr lang="ja-JP" altLang="en-US" sz="3000" dirty="0"/>
          </a:p>
        </p:txBody>
      </p:sp>
      <p:sp>
        <p:nvSpPr>
          <p:cNvPr id="9" name="テキスト ボックス 8"/>
          <p:cNvSpPr txBox="1"/>
          <p:nvPr/>
        </p:nvSpPr>
        <p:spPr>
          <a:xfrm>
            <a:off x="237884" y="554200"/>
            <a:ext cx="753772" cy="400110"/>
          </a:xfrm>
          <a:prstGeom prst="rect">
            <a:avLst/>
          </a:prstGeom>
          <a:noFill/>
        </p:spPr>
        <p:txBody>
          <a:bodyPr wrap="square" rtlCol="0">
            <a:spAutoFit/>
          </a:bodyPr>
          <a:lstStyle/>
          <a:p>
            <a:r>
              <a:rPr lang="ja-JP" altLang="en-US" sz="2000" b="1" u="sng" dirty="0">
                <a:solidFill>
                  <a:schemeClr val="accent5">
                    <a:lumMod val="50000"/>
                  </a:schemeClr>
                </a:solidFill>
              </a:rPr>
              <a:t>文献</a:t>
            </a:r>
            <a:endParaRPr lang="en-US" altLang="ja-JP" sz="2000" b="1" u="sng" dirty="0">
              <a:solidFill>
                <a:schemeClr val="accent5">
                  <a:lumMod val="50000"/>
                </a:schemeClr>
              </a:solidFill>
            </a:endParaRPr>
          </a:p>
        </p:txBody>
      </p:sp>
    </p:spTree>
    <p:extLst>
      <p:ext uri="{BB962C8B-B14F-4D97-AF65-F5344CB8AC3E}">
        <p14:creationId xmlns:p14="http://schemas.microsoft.com/office/powerpoint/2010/main" val="993932937"/>
      </p:ext>
    </p:extLst>
  </p:cSld>
  <p:clrMapOvr>
    <a:masterClrMapping/>
  </p:clrMapOvr>
  <mc:AlternateContent xmlns:mc="http://schemas.openxmlformats.org/markup-compatibility/2006" xmlns:p14="http://schemas.microsoft.com/office/powerpoint/2010/main">
    <mc:Choice Requires="p14">
      <p:transition spd="slow" p14:dur="2000" advTm="1913"/>
    </mc:Choice>
    <mc:Fallback xmlns="">
      <p:transition spd="slow" advTm="1913"/>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11"/>
          </p:nvPr>
        </p:nvSpPr>
        <p:spPr/>
        <p:txBody>
          <a:bodyPr/>
          <a:lstStyle/>
          <a:p>
            <a:r>
              <a:rPr lang="ja-JP" altLang="en-US" smtClean="0"/>
              <a:t>生活安全環境班 中間発表</a:t>
            </a:r>
            <a:endParaRPr lang="en-US"/>
          </a:p>
        </p:txBody>
      </p:sp>
      <p:sp>
        <p:nvSpPr>
          <p:cNvPr id="3" name="スライド番号プレースホルダー 2"/>
          <p:cNvSpPr>
            <a:spLocks noGrp="1"/>
          </p:cNvSpPr>
          <p:nvPr>
            <p:ph type="sldNum" sz="quarter" idx="12"/>
          </p:nvPr>
        </p:nvSpPr>
        <p:spPr/>
        <p:txBody>
          <a:bodyPr/>
          <a:lstStyle/>
          <a:p>
            <a:fld id="{CFE4BAC9-6D41-4691-9299-18EF07EF0177}" type="slidenum">
              <a:rPr lang="en-US" smtClean="0"/>
              <a:pPr/>
              <a:t>37</a:t>
            </a:fld>
            <a:endParaRPr lang="en-US"/>
          </a:p>
        </p:txBody>
      </p:sp>
      <p:sp>
        <p:nvSpPr>
          <p:cNvPr id="4" name="正方形/長方形 3"/>
          <p:cNvSpPr/>
          <p:nvPr/>
        </p:nvSpPr>
        <p:spPr>
          <a:xfrm>
            <a:off x="676951" y="2690573"/>
            <a:ext cx="7790114" cy="830997"/>
          </a:xfrm>
          <a:prstGeom prst="rect">
            <a:avLst/>
          </a:prstGeom>
          <a:noFill/>
        </p:spPr>
        <p:txBody>
          <a:bodyPr wrap="none" lIns="91440" tIns="45720" rIns="91440" bIns="45720">
            <a:spAutoFit/>
          </a:bodyPr>
          <a:lstStyle/>
          <a:p>
            <a:pPr algn="ctr"/>
            <a:r>
              <a:rPr lang="ja-JP" altLang="en-US" sz="4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ご清聴ありがとうございました</a:t>
            </a:r>
            <a:endParaRPr lang="ja-JP" altLang="en-US" sz="4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ustDataLst>
      <p:tags r:id="rId1"/>
    </p:custDataLst>
    <p:extLst>
      <p:ext uri="{BB962C8B-B14F-4D97-AF65-F5344CB8AC3E}">
        <p14:creationId xmlns:p14="http://schemas.microsoft.com/office/powerpoint/2010/main" val="2603939495"/>
      </p:ext>
    </p:extLst>
  </p:cSld>
  <p:clrMapOvr>
    <a:masterClrMapping/>
  </p:clrMapOvr>
  <mc:AlternateContent xmlns:mc="http://schemas.openxmlformats.org/markup-compatibility/2006" xmlns:p14="http://schemas.microsoft.com/office/powerpoint/2010/main">
    <mc:Choice Requires="p14">
      <p:transition spd="slow" p14:dur="2000" advTm="3105"/>
    </mc:Choice>
    <mc:Fallback xmlns="">
      <p:transition spd="slow" advTm="310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835" y="242131"/>
            <a:ext cx="3393983" cy="803144"/>
          </a:xfrm>
        </p:spPr>
        <p:txBody>
          <a:bodyPr/>
          <a:lstStyle/>
          <a:p>
            <a:r>
              <a:rPr kumimoji="1" lang="ja-JP" altLang="en-US" sz="3000" dirty="0" smtClean="0"/>
              <a:t>きっかけ</a:t>
            </a:r>
            <a:endParaRPr kumimoji="1" lang="ja-JP" altLang="en-US" sz="3000" dirty="0"/>
          </a:p>
        </p:txBody>
      </p:sp>
      <p:sp>
        <p:nvSpPr>
          <p:cNvPr id="3" name="サブタイトル 2"/>
          <p:cNvSpPr>
            <a:spLocks noGrp="1"/>
          </p:cNvSpPr>
          <p:nvPr>
            <p:ph type="subTitle" idx="1"/>
          </p:nvPr>
        </p:nvSpPr>
        <p:spPr>
          <a:xfrm>
            <a:off x="417214" y="1191873"/>
            <a:ext cx="8163657" cy="3089841"/>
          </a:xfrm>
        </p:spPr>
        <p:txBody>
          <a:bodyPr>
            <a:normAutofit/>
          </a:bodyPr>
          <a:lstStyle/>
          <a:p>
            <a:r>
              <a:rPr kumimoji="1" lang="ja-JP" altLang="en-US" dirty="0" smtClean="0">
                <a:solidFill>
                  <a:schemeClr val="tx1"/>
                </a:solidFill>
              </a:rPr>
              <a:t>班員が筑波大学のみどりを見てパッと感じたこと</a:t>
            </a:r>
            <a:endParaRPr kumimoji="1" lang="en-US" altLang="ja-JP" dirty="0" smtClean="0">
              <a:solidFill>
                <a:schemeClr val="tx1"/>
              </a:solidFill>
            </a:endParaRPr>
          </a:p>
          <a:p>
            <a:endParaRPr lang="en-US" altLang="ja-JP" dirty="0">
              <a:solidFill>
                <a:schemeClr val="tx1"/>
              </a:solidFill>
            </a:endParaRPr>
          </a:p>
          <a:p>
            <a:r>
              <a:rPr lang="ja-JP" altLang="en-US" sz="2400" dirty="0" smtClean="0">
                <a:solidFill>
                  <a:schemeClr val="tx1"/>
                </a:solidFill>
              </a:rPr>
              <a:t>「同じような木ばかりで、つまらないなぁ」</a:t>
            </a:r>
            <a:endParaRPr lang="en-US" altLang="ja-JP" sz="2400" dirty="0" smtClean="0">
              <a:solidFill>
                <a:schemeClr val="tx1"/>
              </a:solidFill>
            </a:endParaRPr>
          </a:p>
          <a:p>
            <a:r>
              <a:rPr lang="ja-JP" altLang="en-US" sz="2400" dirty="0" smtClean="0">
                <a:solidFill>
                  <a:schemeClr val="tx1"/>
                </a:solidFill>
              </a:rPr>
              <a:t>「ただ生えているだけじゃない・・？」</a:t>
            </a:r>
            <a:endParaRPr lang="en-US" altLang="ja-JP" sz="2400" dirty="0" smtClean="0">
              <a:solidFill>
                <a:schemeClr val="tx1"/>
              </a:solidFill>
            </a:endParaRPr>
          </a:p>
          <a:p>
            <a:r>
              <a:rPr lang="ja-JP" altLang="en-US" sz="2400" dirty="0">
                <a:solidFill>
                  <a:schemeClr val="tx1"/>
                </a:solidFill>
              </a:rPr>
              <a:t>「なんだか手入れされていないような感じがする・・</a:t>
            </a:r>
            <a:r>
              <a:rPr lang="ja-JP" altLang="en-US" sz="2400" dirty="0" smtClean="0">
                <a:solidFill>
                  <a:schemeClr val="tx1"/>
                </a:solidFill>
              </a:rPr>
              <a:t>」</a:t>
            </a:r>
            <a:endParaRPr lang="en-US" altLang="ja-JP" sz="2400" dirty="0" smtClean="0">
              <a:solidFill>
                <a:schemeClr val="tx1"/>
              </a:solidFill>
            </a:endParaRPr>
          </a:p>
          <a:p>
            <a:r>
              <a:rPr lang="ja-JP" altLang="en-US" sz="2400" dirty="0" smtClean="0">
                <a:solidFill>
                  <a:schemeClr val="tx1"/>
                </a:solidFill>
              </a:rPr>
              <a:t>「根や枝が邪魔だなぁ」</a:t>
            </a:r>
            <a:endParaRPr lang="en-US" altLang="ja-JP" sz="2400" dirty="0" smtClean="0">
              <a:solidFill>
                <a:schemeClr val="tx1"/>
              </a:solidFill>
            </a:endParaRPr>
          </a:p>
        </p:txBody>
      </p:sp>
      <p:sp>
        <p:nvSpPr>
          <p:cNvPr id="4" name="フッター プレースホルダー 3"/>
          <p:cNvSpPr>
            <a:spLocks noGrp="1"/>
          </p:cNvSpPr>
          <p:nvPr>
            <p:ph type="ftr" sz="quarter" idx="11"/>
          </p:nvPr>
        </p:nvSpPr>
        <p:spPr/>
        <p:txBody>
          <a:bodyPr/>
          <a:lstStyle/>
          <a:p>
            <a:r>
              <a:rPr lang="ja-JP" altLang="en-US" dirty="0" smtClean="0"/>
              <a:t>生活安全環境班 中間発表</a:t>
            </a:r>
            <a:endParaRPr lang="en-US" dirty="0"/>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3</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7" name="サブタイトル 2"/>
          <p:cNvSpPr txBox="1">
            <a:spLocks/>
          </p:cNvSpPr>
          <p:nvPr/>
        </p:nvSpPr>
        <p:spPr>
          <a:xfrm>
            <a:off x="841420" y="1738223"/>
            <a:ext cx="6858000" cy="914400"/>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endParaRPr lang="ja-JP" altLang="en-US" dirty="0">
              <a:solidFill>
                <a:schemeClr val="tx1"/>
              </a:solidFill>
            </a:endParaRPr>
          </a:p>
        </p:txBody>
      </p:sp>
      <p:sp>
        <p:nvSpPr>
          <p:cNvPr id="9" name="下矢印 8"/>
          <p:cNvSpPr/>
          <p:nvPr/>
        </p:nvSpPr>
        <p:spPr>
          <a:xfrm>
            <a:off x="2339522" y="4328323"/>
            <a:ext cx="3676650" cy="115808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841420" y="5589787"/>
            <a:ext cx="7095212" cy="830997"/>
          </a:xfrm>
          <a:prstGeom prst="rect">
            <a:avLst/>
          </a:prstGeom>
          <a:noFill/>
        </p:spPr>
        <p:txBody>
          <a:bodyPr wrap="none" rtlCol="0">
            <a:spAutoFit/>
          </a:bodyPr>
          <a:lstStyle/>
          <a:p>
            <a:r>
              <a:rPr kumimoji="1" lang="ja-JP" altLang="en-US" sz="2400" dirty="0" smtClean="0"/>
              <a:t>「筑波大学のみどりを、もっと楽しいみどり</a:t>
            </a:r>
            <a:r>
              <a:rPr kumimoji="1" lang="ja-JP" altLang="en-US" sz="2400" dirty="0"/>
              <a:t>にしたい！」</a:t>
            </a:r>
          </a:p>
          <a:p>
            <a:endParaRPr kumimoji="1" lang="ja-JP" altLang="en-US" sz="2400" dirty="0"/>
          </a:p>
        </p:txBody>
      </p:sp>
    </p:spTree>
    <p:extLst>
      <p:ext uri="{BB962C8B-B14F-4D97-AF65-F5344CB8AC3E}">
        <p14:creationId xmlns:p14="http://schemas.microsoft.com/office/powerpoint/2010/main" val="3056299858"/>
      </p:ext>
    </p:extLst>
  </p:cSld>
  <p:clrMapOvr>
    <a:masterClrMapping/>
  </p:clrMapOvr>
  <mc:AlternateContent xmlns:mc="http://schemas.openxmlformats.org/markup-compatibility/2006" xmlns:p14="http://schemas.microsoft.com/office/powerpoint/2010/main">
    <mc:Choice Requires="p14">
      <p:transition spd="slow" p14:dur="2000" advTm="16392"/>
    </mc:Choice>
    <mc:Fallback xmlns="">
      <p:transition spd="slow" advTm="1639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53961" y="1544334"/>
            <a:ext cx="1199850" cy="58442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2" name="タイトル 1"/>
          <p:cNvSpPr>
            <a:spLocks noGrp="1"/>
          </p:cNvSpPr>
          <p:nvPr>
            <p:ph type="ctrTitle"/>
          </p:nvPr>
        </p:nvSpPr>
        <p:spPr>
          <a:xfrm>
            <a:off x="272835" y="242131"/>
            <a:ext cx="3393983" cy="803144"/>
          </a:xfrm>
        </p:spPr>
        <p:txBody>
          <a:bodyPr/>
          <a:lstStyle/>
          <a:p>
            <a:r>
              <a:rPr kumimoji="1" lang="ja-JP" altLang="en-US" sz="3000" dirty="0" smtClean="0"/>
              <a:t>事前調査</a:t>
            </a:r>
            <a:endParaRPr kumimoji="1" lang="ja-JP" altLang="en-US" sz="3000" dirty="0"/>
          </a:p>
        </p:txBody>
      </p:sp>
      <p:sp>
        <p:nvSpPr>
          <p:cNvPr id="4" name="フッター プレースホルダー 3"/>
          <p:cNvSpPr>
            <a:spLocks noGrp="1"/>
          </p:cNvSpPr>
          <p:nvPr>
            <p:ph type="ftr" sz="quarter" idx="11"/>
          </p:nvPr>
        </p:nvSpPr>
        <p:spPr/>
        <p:txBody>
          <a:bodyPr/>
          <a:lstStyle/>
          <a:p>
            <a:r>
              <a:rPr lang="ja-JP" altLang="en-US" smtClean="0"/>
              <a:t>生活安全環境班 中間発表</a:t>
            </a:r>
            <a:endParaRPr lang="en-US"/>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4</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7" name="サブタイトル 2"/>
          <p:cNvSpPr txBox="1">
            <a:spLocks/>
          </p:cNvSpPr>
          <p:nvPr/>
        </p:nvSpPr>
        <p:spPr>
          <a:xfrm>
            <a:off x="457199" y="1281023"/>
            <a:ext cx="7967689" cy="417949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endParaRPr lang="en-US" altLang="ja-JP" dirty="0" smtClean="0">
              <a:solidFill>
                <a:schemeClr val="tx1"/>
              </a:solidFill>
              <a:latin typeface="+mn-ea"/>
            </a:endParaRPr>
          </a:p>
          <a:p>
            <a:endParaRPr lang="ja-JP" altLang="en-US" dirty="0">
              <a:solidFill>
                <a:schemeClr val="tx1"/>
              </a:solidFill>
              <a:latin typeface="+mn-ea"/>
            </a:endParaRPr>
          </a:p>
        </p:txBody>
      </p:sp>
      <p:sp>
        <p:nvSpPr>
          <p:cNvPr id="17" name="サブタイトル 2"/>
          <p:cNvSpPr txBox="1">
            <a:spLocks/>
          </p:cNvSpPr>
          <p:nvPr/>
        </p:nvSpPr>
        <p:spPr>
          <a:xfrm>
            <a:off x="457200" y="1281022"/>
            <a:ext cx="7967688" cy="432614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pPr>
              <a:lnSpc>
                <a:spcPct val="150000"/>
              </a:lnSpc>
            </a:pPr>
            <a:endParaRPr lang="en-US" altLang="ja-JP" sz="2800" dirty="0" smtClean="0">
              <a:solidFill>
                <a:schemeClr val="tx1"/>
              </a:solidFill>
            </a:endParaRPr>
          </a:p>
          <a:p>
            <a:pPr>
              <a:lnSpc>
                <a:spcPct val="150000"/>
              </a:lnSpc>
            </a:pPr>
            <a:endParaRPr lang="en-US" altLang="ja-JP" sz="2800" dirty="0" smtClean="0">
              <a:solidFill>
                <a:schemeClr val="tx1"/>
              </a:solidFill>
            </a:endParaRPr>
          </a:p>
          <a:p>
            <a:pPr>
              <a:lnSpc>
                <a:spcPct val="150000"/>
              </a:lnSpc>
            </a:pPr>
            <a:endParaRPr lang="en-US" altLang="ja-JP" sz="2800" dirty="0">
              <a:solidFill>
                <a:schemeClr val="tx1"/>
              </a:solidFill>
            </a:endParaRPr>
          </a:p>
          <a:p>
            <a:endParaRPr lang="ja-JP" altLang="en-US" dirty="0">
              <a:solidFill>
                <a:schemeClr val="tx1"/>
              </a:solidFill>
              <a:latin typeface="+mn-ea"/>
            </a:endParaRPr>
          </a:p>
          <a:p>
            <a:endParaRPr lang="en-US" altLang="ja-JP" dirty="0">
              <a:solidFill>
                <a:schemeClr val="tx1"/>
              </a:solidFill>
              <a:latin typeface="+mn-ea"/>
            </a:endParaRPr>
          </a:p>
        </p:txBody>
      </p:sp>
      <p:sp>
        <p:nvSpPr>
          <p:cNvPr id="11" name="テキスト ボックス 10"/>
          <p:cNvSpPr txBox="1"/>
          <p:nvPr/>
        </p:nvSpPr>
        <p:spPr>
          <a:xfrm>
            <a:off x="713619" y="1593334"/>
            <a:ext cx="1040192" cy="523220"/>
          </a:xfrm>
          <a:prstGeom prst="rect">
            <a:avLst/>
          </a:prstGeom>
          <a:noFill/>
        </p:spPr>
        <p:txBody>
          <a:bodyPr wrap="square" rtlCol="0">
            <a:spAutoFit/>
          </a:bodyPr>
          <a:lstStyle/>
          <a:p>
            <a:r>
              <a:rPr kumimoji="1" lang="ja-JP" altLang="en-US" sz="2800" dirty="0" smtClean="0">
                <a:solidFill>
                  <a:srgbClr val="000000"/>
                </a:solidFill>
              </a:rPr>
              <a:t>目的</a:t>
            </a:r>
            <a:endParaRPr kumimoji="1" lang="ja-JP" altLang="en-US" sz="2800" dirty="0">
              <a:solidFill>
                <a:srgbClr val="000000"/>
              </a:solidFill>
            </a:endParaRPr>
          </a:p>
        </p:txBody>
      </p:sp>
      <p:sp>
        <p:nvSpPr>
          <p:cNvPr id="12" name="テキスト ボックス 11"/>
          <p:cNvSpPr txBox="1"/>
          <p:nvPr/>
        </p:nvSpPr>
        <p:spPr>
          <a:xfrm>
            <a:off x="457201" y="2394857"/>
            <a:ext cx="7821168" cy="954107"/>
          </a:xfrm>
          <a:prstGeom prst="rect">
            <a:avLst/>
          </a:prstGeom>
          <a:solidFill>
            <a:schemeClr val="tx2">
              <a:lumMod val="20000"/>
              <a:lumOff val="80000"/>
            </a:schemeClr>
          </a:solidFill>
        </p:spPr>
        <p:txBody>
          <a:bodyPr wrap="square" rtlCol="0">
            <a:spAutoFit/>
          </a:bodyPr>
          <a:lstStyle/>
          <a:p>
            <a:r>
              <a:rPr kumimoji="1" lang="en-US" altLang="ja-JP" sz="2800" dirty="0" smtClean="0"/>
              <a:t>•</a:t>
            </a:r>
            <a:r>
              <a:rPr kumimoji="1" lang="ja-JP" altLang="en-US" sz="2800" dirty="0" smtClean="0"/>
              <a:t>筑波大学の自然景観の意図</a:t>
            </a:r>
            <a:endParaRPr kumimoji="1" lang="en-US" altLang="ja-JP" sz="2800" dirty="0" smtClean="0"/>
          </a:p>
          <a:p>
            <a:r>
              <a:rPr kumimoji="1" lang="en-US" altLang="ja-JP" sz="2800" dirty="0" smtClean="0"/>
              <a:t>•</a:t>
            </a:r>
            <a:r>
              <a:rPr kumimoji="1" lang="ja-JP" altLang="en-US" sz="2800" dirty="0" smtClean="0"/>
              <a:t>今のみどりの状態（種類、管理、メリット・デメリット）</a:t>
            </a:r>
            <a:endParaRPr kumimoji="1" lang="ja-JP" altLang="en-US" sz="2800" dirty="0"/>
          </a:p>
        </p:txBody>
      </p:sp>
      <p:sp>
        <p:nvSpPr>
          <p:cNvPr id="13" name="テキスト ボックス 12"/>
          <p:cNvSpPr txBox="1"/>
          <p:nvPr/>
        </p:nvSpPr>
        <p:spPr>
          <a:xfrm>
            <a:off x="457200" y="3657186"/>
            <a:ext cx="8130419" cy="954107"/>
          </a:xfrm>
          <a:prstGeom prst="rect">
            <a:avLst/>
          </a:prstGeom>
          <a:noFill/>
        </p:spPr>
        <p:txBody>
          <a:bodyPr wrap="square" rtlCol="0">
            <a:spAutoFit/>
          </a:bodyPr>
          <a:lstStyle/>
          <a:p>
            <a:r>
              <a:rPr kumimoji="1" lang="ja-JP" altLang="en-US" sz="2800" dirty="0" smtClean="0"/>
              <a:t>を明らかにし、筑波大学のみどりへの</a:t>
            </a:r>
            <a:endParaRPr kumimoji="1" lang="en-US" altLang="ja-JP" sz="2800" dirty="0" smtClean="0"/>
          </a:p>
          <a:p>
            <a:r>
              <a:rPr kumimoji="1" lang="ja-JP" altLang="en-US" sz="2800" dirty="0" smtClean="0"/>
              <a:t>「どことなく殺風景で精彩に乏しい印象」の原因を探る</a:t>
            </a:r>
            <a:endParaRPr kumimoji="1" lang="ja-JP" altLang="en-US" sz="2800" dirty="0"/>
          </a:p>
        </p:txBody>
      </p:sp>
    </p:spTree>
    <p:extLst>
      <p:ext uri="{BB962C8B-B14F-4D97-AF65-F5344CB8AC3E}">
        <p14:creationId xmlns:p14="http://schemas.microsoft.com/office/powerpoint/2010/main" val="3557746231"/>
      </p:ext>
    </p:extLst>
  </p:cSld>
  <p:clrMapOvr>
    <a:masterClrMapping/>
  </p:clrMapOvr>
  <mc:AlternateContent xmlns:mc="http://schemas.openxmlformats.org/markup-compatibility/2006" xmlns:p14="http://schemas.microsoft.com/office/powerpoint/2010/main">
    <mc:Choice Requires="p14">
      <p:transition spd="slow" p14:dur="2000" advTm="15911"/>
    </mc:Choice>
    <mc:Fallback xmlns="">
      <p:transition spd="slow" advTm="1591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835" y="242131"/>
            <a:ext cx="3393983" cy="803144"/>
          </a:xfrm>
        </p:spPr>
        <p:txBody>
          <a:bodyPr/>
          <a:lstStyle/>
          <a:p>
            <a:r>
              <a:rPr kumimoji="1" lang="ja-JP" altLang="en-US" sz="3000" dirty="0" smtClean="0"/>
              <a:t>事前調査</a:t>
            </a:r>
            <a:endParaRPr kumimoji="1" lang="ja-JP" altLang="en-US" sz="3000" dirty="0"/>
          </a:p>
        </p:txBody>
      </p:sp>
      <p:sp>
        <p:nvSpPr>
          <p:cNvPr id="4" name="フッター プレースホルダー 3"/>
          <p:cNvSpPr>
            <a:spLocks noGrp="1"/>
          </p:cNvSpPr>
          <p:nvPr>
            <p:ph type="ftr" sz="quarter" idx="11"/>
          </p:nvPr>
        </p:nvSpPr>
        <p:spPr/>
        <p:txBody>
          <a:bodyPr/>
          <a:lstStyle/>
          <a:p>
            <a:r>
              <a:rPr lang="ja-JP" altLang="en-US" smtClean="0"/>
              <a:t>生活安全環境班 中間発表</a:t>
            </a:r>
            <a:endParaRPr lang="en-US"/>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5</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7" name="サブタイトル 2"/>
          <p:cNvSpPr txBox="1">
            <a:spLocks/>
          </p:cNvSpPr>
          <p:nvPr/>
        </p:nvSpPr>
        <p:spPr>
          <a:xfrm>
            <a:off x="457199" y="1281023"/>
            <a:ext cx="7967689" cy="417949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endParaRPr lang="en-US" altLang="ja-JP" dirty="0" smtClean="0">
              <a:solidFill>
                <a:schemeClr val="tx1"/>
              </a:solidFill>
              <a:latin typeface="+mn-ea"/>
            </a:endParaRPr>
          </a:p>
          <a:p>
            <a:endParaRPr lang="ja-JP" altLang="en-US" dirty="0">
              <a:solidFill>
                <a:schemeClr val="tx1"/>
              </a:solidFill>
              <a:latin typeface="+mn-ea"/>
            </a:endParaRPr>
          </a:p>
        </p:txBody>
      </p:sp>
      <p:sp>
        <p:nvSpPr>
          <p:cNvPr id="17" name="サブタイトル 2"/>
          <p:cNvSpPr txBox="1">
            <a:spLocks/>
          </p:cNvSpPr>
          <p:nvPr/>
        </p:nvSpPr>
        <p:spPr>
          <a:xfrm>
            <a:off x="457200" y="1281022"/>
            <a:ext cx="7967688" cy="4326147"/>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kumimoji="1"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kumimoji="1"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kumimoji="1"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kumimoji="1" sz="1600" kern="1200">
                <a:solidFill>
                  <a:schemeClr val="tx1">
                    <a:tint val="75000"/>
                  </a:schemeClr>
                </a:solidFill>
                <a:latin typeface="+mn-lt"/>
                <a:ea typeface="+mn-ea"/>
                <a:cs typeface="+mn-cs"/>
              </a:defRPr>
            </a:lvl9pPr>
          </a:lstStyle>
          <a:p>
            <a:pPr>
              <a:lnSpc>
                <a:spcPct val="150000"/>
              </a:lnSpc>
            </a:pPr>
            <a:endParaRPr lang="en-US" altLang="ja-JP" sz="2800" dirty="0" smtClean="0">
              <a:solidFill>
                <a:schemeClr val="tx1"/>
              </a:solidFill>
            </a:endParaRPr>
          </a:p>
          <a:p>
            <a:pPr>
              <a:lnSpc>
                <a:spcPct val="150000"/>
              </a:lnSpc>
            </a:pPr>
            <a:endParaRPr lang="en-US" altLang="ja-JP" sz="2800" dirty="0" smtClean="0">
              <a:solidFill>
                <a:schemeClr val="tx1"/>
              </a:solidFill>
            </a:endParaRPr>
          </a:p>
          <a:p>
            <a:pPr>
              <a:lnSpc>
                <a:spcPct val="150000"/>
              </a:lnSpc>
            </a:pPr>
            <a:endParaRPr lang="en-US" altLang="ja-JP" sz="2800" dirty="0">
              <a:solidFill>
                <a:schemeClr val="tx1"/>
              </a:solidFill>
            </a:endParaRPr>
          </a:p>
          <a:p>
            <a:endParaRPr lang="ja-JP" altLang="en-US" dirty="0">
              <a:solidFill>
                <a:schemeClr val="tx1"/>
              </a:solidFill>
              <a:latin typeface="+mn-ea"/>
            </a:endParaRPr>
          </a:p>
          <a:p>
            <a:endParaRPr lang="en-US" altLang="ja-JP" dirty="0">
              <a:solidFill>
                <a:schemeClr val="tx1"/>
              </a:solidFill>
              <a:latin typeface="+mn-ea"/>
            </a:endParaRPr>
          </a:p>
        </p:txBody>
      </p:sp>
      <p:sp>
        <p:nvSpPr>
          <p:cNvPr id="10" name="正方形/長方形 9"/>
          <p:cNvSpPr/>
          <p:nvPr/>
        </p:nvSpPr>
        <p:spPr>
          <a:xfrm>
            <a:off x="553961" y="1544334"/>
            <a:ext cx="1199850" cy="584428"/>
          </a:xfrm>
          <a:prstGeom prst="rect">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ja-JP" altLang="en-US"/>
          </a:p>
        </p:txBody>
      </p:sp>
      <p:sp>
        <p:nvSpPr>
          <p:cNvPr id="11" name="テキスト ボックス 10"/>
          <p:cNvSpPr txBox="1"/>
          <p:nvPr/>
        </p:nvSpPr>
        <p:spPr>
          <a:xfrm>
            <a:off x="713619" y="1593334"/>
            <a:ext cx="1040192" cy="523220"/>
          </a:xfrm>
          <a:prstGeom prst="rect">
            <a:avLst/>
          </a:prstGeom>
          <a:noFill/>
        </p:spPr>
        <p:txBody>
          <a:bodyPr wrap="square" rtlCol="0">
            <a:spAutoFit/>
          </a:bodyPr>
          <a:lstStyle/>
          <a:p>
            <a:r>
              <a:rPr kumimoji="1" lang="ja-JP" altLang="en-US" sz="2800" dirty="0" smtClean="0">
                <a:solidFill>
                  <a:srgbClr val="000000"/>
                </a:solidFill>
              </a:rPr>
              <a:t>方法</a:t>
            </a:r>
            <a:endParaRPr kumimoji="1" lang="ja-JP" altLang="en-US" sz="2800" dirty="0">
              <a:solidFill>
                <a:srgbClr val="000000"/>
              </a:solidFill>
            </a:endParaRPr>
          </a:p>
        </p:txBody>
      </p:sp>
      <p:sp>
        <p:nvSpPr>
          <p:cNvPr id="12" name="テキスト ボックス 11"/>
          <p:cNvSpPr txBox="1"/>
          <p:nvPr/>
        </p:nvSpPr>
        <p:spPr>
          <a:xfrm>
            <a:off x="457200" y="2207371"/>
            <a:ext cx="8359254" cy="3416320"/>
          </a:xfrm>
          <a:prstGeom prst="rect">
            <a:avLst/>
          </a:prstGeom>
          <a:noFill/>
        </p:spPr>
        <p:txBody>
          <a:bodyPr wrap="square" rtlCol="0">
            <a:spAutoFit/>
          </a:bodyPr>
          <a:lstStyle/>
          <a:p>
            <a:r>
              <a:rPr kumimoji="1" lang="en-US" altLang="ja-JP" sz="2800" dirty="0" smtClean="0"/>
              <a:t>•</a:t>
            </a:r>
            <a:r>
              <a:rPr kumimoji="1" lang="ja-JP" altLang="en-US" sz="2800" dirty="0" smtClean="0"/>
              <a:t>文献調査</a:t>
            </a:r>
            <a:endParaRPr kumimoji="1" lang="en-US" altLang="ja-JP" sz="2800" dirty="0"/>
          </a:p>
          <a:p>
            <a:r>
              <a:rPr kumimoji="1" lang="en-US" altLang="ja-JP" sz="2800" dirty="0" smtClean="0"/>
              <a:t>	</a:t>
            </a:r>
            <a:r>
              <a:rPr kumimoji="1" lang="ja-JP" altLang="en-US" sz="2400" dirty="0" smtClean="0"/>
              <a:t>筑波</a:t>
            </a:r>
            <a:r>
              <a:rPr kumimoji="1" lang="ja-JP" altLang="en-US" sz="2400" dirty="0"/>
              <a:t>大学</a:t>
            </a:r>
            <a:r>
              <a:rPr kumimoji="1" lang="ja-JP" altLang="en-US" sz="2400" dirty="0" smtClean="0"/>
              <a:t>施設部</a:t>
            </a:r>
            <a:endParaRPr kumimoji="1" lang="en-US" altLang="ja-JP" sz="2400" dirty="0" smtClean="0"/>
          </a:p>
          <a:p>
            <a:r>
              <a:rPr kumimoji="1" lang="en-US" altLang="ja-JP" sz="2400" dirty="0"/>
              <a:t>	</a:t>
            </a:r>
            <a:r>
              <a:rPr kumimoji="1" lang="en-US" altLang="ja-JP" sz="2400" dirty="0" smtClean="0"/>
              <a:t>	</a:t>
            </a:r>
            <a:r>
              <a:rPr kumimoji="1" lang="ja-JP" altLang="en-US" sz="2400" dirty="0" smtClean="0"/>
              <a:t>「筑波大学の施設</a:t>
            </a:r>
            <a:r>
              <a:rPr kumimoji="1" lang="en-US" altLang="ja-JP" sz="2400" dirty="0" smtClean="0"/>
              <a:t>•</a:t>
            </a:r>
            <a:r>
              <a:rPr kumimoji="1" lang="ja-JP" altLang="en-US" sz="2400" dirty="0" smtClean="0"/>
              <a:t>環境計画」</a:t>
            </a:r>
            <a:endParaRPr kumimoji="1" lang="en-US" altLang="ja-JP" sz="2400" dirty="0" smtClean="0"/>
          </a:p>
          <a:p>
            <a:r>
              <a:rPr kumimoji="1" lang="en-US" altLang="ja-JP" sz="2400" dirty="0"/>
              <a:t>	</a:t>
            </a:r>
            <a:r>
              <a:rPr kumimoji="1" lang="en-US" altLang="ja-JP" sz="2400" dirty="0" smtClean="0"/>
              <a:t>	</a:t>
            </a:r>
            <a:r>
              <a:rPr kumimoji="1" lang="ja-JP" altLang="en-US" sz="2400" dirty="0" smtClean="0"/>
              <a:t>「</a:t>
            </a:r>
            <a:r>
              <a:rPr lang="ja-JP" altLang="en-US" sz="2400" dirty="0"/>
              <a:t>筑波大学</a:t>
            </a:r>
            <a:r>
              <a:rPr lang="en-US" altLang="ja-JP" sz="2400" dirty="0"/>
              <a:t> </a:t>
            </a:r>
            <a:r>
              <a:rPr lang="ja-JP" altLang="en-US" sz="2400" dirty="0"/>
              <a:t>樹木調査図</a:t>
            </a:r>
            <a:r>
              <a:rPr lang="en-US" altLang="ja-JP" sz="2400" dirty="0"/>
              <a:t>(</a:t>
            </a:r>
            <a:r>
              <a:rPr lang="ja-JP" altLang="en-US" sz="2400" dirty="0"/>
              <a:t>エリア別</a:t>
            </a:r>
            <a:r>
              <a:rPr lang="en-US" altLang="ja-JP" sz="2400" dirty="0"/>
              <a:t>) </a:t>
            </a:r>
            <a:r>
              <a:rPr kumimoji="1" lang="ja-JP" altLang="en-US" sz="2400" dirty="0" smtClean="0"/>
              <a:t>」</a:t>
            </a:r>
            <a:r>
              <a:rPr kumimoji="1" lang="ja-JP" altLang="en-US" sz="2800" dirty="0" smtClean="0"/>
              <a:t>　</a:t>
            </a:r>
            <a:endParaRPr kumimoji="1" lang="en-US" altLang="ja-JP" sz="2800" dirty="0" smtClean="0"/>
          </a:p>
          <a:p>
            <a:r>
              <a:rPr kumimoji="1" lang="en-US" altLang="ja-JP" sz="2800" dirty="0"/>
              <a:t>	</a:t>
            </a:r>
            <a:r>
              <a:rPr kumimoji="1" lang="en-US" altLang="ja-JP" sz="2800" dirty="0" smtClean="0"/>
              <a:t>			</a:t>
            </a:r>
          </a:p>
          <a:p>
            <a:r>
              <a:rPr kumimoji="1" lang="en-US" altLang="ja-JP" sz="2800" dirty="0" smtClean="0"/>
              <a:t>•</a:t>
            </a:r>
            <a:r>
              <a:rPr kumimoji="1" lang="ja-JP" altLang="en-US" sz="2800" dirty="0"/>
              <a:t>ヒアリング</a:t>
            </a:r>
            <a:r>
              <a:rPr kumimoji="1" lang="ja-JP" altLang="en-US" sz="2800" dirty="0" smtClean="0"/>
              <a:t>調査</a:t>
            </a:r>
            <a:endParaRPr kumimoji="1" lang="en-US" altLang="ja-JP" sz="2800" dirty="0" smtClean="0"/>
          </a:p>
          <a:p>
            <a:r>
              <a:rPr kumimoji="1" lang="en-US" altLang="ja-JP" sz="2800" dirty="0"/>
              <a:t>	</a:t>
            </a:r>
            <a:r>
              <a:rPr kumimoji="1" lang="ja-JP" altLang="en-US" sz="2400" dirty="0" smtClean="0"/>
              <a:t>筑波</a:t>
            </a:r>
            <a:r>
              <a:rPr kumimoji="1" lang="ja-JP" altLang="en-US" sz="2400" dirty="0"/>
              <a:t>大学</a:t>
            </a:r>
            <a:r>
              <a:rPr kumimoji="1" lang="ja-JP" altLang="en-US" sz="2400" dirty="0" smtClean="0"/>
              <a:t>施設部　施設環境課</a:t>
            </a:r>
            <a:r>
              <a:rPr kumimoji="1" lang="en-US" altLang="ja-JP" sz="2400" dirty="0" smtClean="0"/>
              <a:t>	</a:t>
            </a:r>
            <a:r>
              <a:rPr kumimoji="1" lang="ja-JP" altLang="en-US" sz="2400" dirty="0" smtClean="0"/>
              <a:t>中島景</a:t>
            </a:r>
            <a:r>
              <a:rPr kumimoji="1" lang="ja-JP" altLang="en-US" sz="2400" dirty="0"/>
              <a:t>行さん</a:t>
            </a:r>
            <a:endParaRPr kumimoji="1" lang="en-US" altLang="ja-JP" sz="2400" dirty="0"/>
          </a:p>
          <a:p>
            <a:r>
              <a:rPr kumimoji="1" lang="en-US" altLang="ja-JP" sz="2400" dirty="0"/>
              <a:t>	</a:t>
            </a:r>
            <a:r>
              <a:rPr kumimoji="1" lang="ja-JP" altLang="en-US" sz="2400" dirty="0" smtClean="0"/>
              <a:t>芸術</a:t>
            </a:r>
            <a:r>
              <a:rPr kumimoji="1" lang="ja-JP" altLang="en-US" sz="2400" dirty="0"/>
              <a:t>専門学群・環境デザイン</a:t>
            </a:r>
            <a:r>
              <a:rPr kumimoji="1" lang="ja-JP" altLang="en-US" sz="2400" dirty="0" smtClean="0"/>
              <a:t>領域</a:t>
            </a:r>
            <a:r>
              <a:rPr kumimoji="1" lang="en-US" altLang="ja-JP" sz="2400" dirty="0"/>
              <a:t>	</a:t>
            </a:r>
            <a:r>
              <a:rPr kumimoji="1" lang="ja-JP" altLang="en-US" sz="2400" dirty="0" smtClean="0"/>
              <a:t>鈴木雅和教授</a:t>
            </a:r>
            <a:endParaRPr kumimoji="1" lang="ja-JP" altLang="en-US" sz="2800" dirty="0"/>
          </a:p>
        </p:txBody>
      </p:sp>
    </p:spTree>
    <p:extLst>
      <p:ext uri="{BB962C8B-B14F-4D97-AF65-F5344CB8AC3E}">
        <p14:creationId xmlns:p14="http://schemas.microsoft.com/office/powerpoint/2010/main" val="180799416"/>
      </p:ext>
    </p:extLst>
  </p:cSld>
  <p:clrMapOvr>
    <a:masterClrMapping/>
  </p:clrMapOvr>
  <mc:AlternateContent xmlns:mc="http://schemas.openxmlformats.org/markup-compatibility/2006" xmlns:p14="http://schemas.microsoft.com/office/powerpoint/2010/main">
    <mc:Choice Requires="p14">
      <p:transition spd="slow" p14:dur="2000" advTm="24868"/>
    </mc:Choice>
    <mc:Fallback xmlns="">
      <p:transition spd="slow" advTm="24868"/>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835" y="242131"/>
            <a:ext cx="4440833" cy="803144"/>
          </a:xfrm>
        </p:spPr>
        <p:txBody>
          <a:bodyPr/>
          <a:lstStyle/>
          <a:p>
            <a:r>
              <a:rPr lang="ja-JP" altLang="en-US" sz="3000" dirty="0"/>
              <a:t>事前調査 </a:t>
            </a:r>
            <a:r>
              <a:rPr lang="en-US" altLang="ja-JP" sz="3000" dirty="0"/>
              <a:t>– </a:t>
            </a:r>
            <a:r>
              <a:rPr lang="ja-JP" altLang="en-US" sz="3000" dirty="0" smtClean="0"/>
              <a:t>分析</a:t>
            </a:r>
            <a:r>
              <a:rPr lang="en-US" altLang="ja-JP" sz="3000" dirty="0" smtClean="0"/>
              <a:t>-Ⅰ</a:t>
            </a:r>
            <a:endParaRPr kumimoji="1" lang="ja-JP" altLang="en-US" sz="3000" dirty="0"/>
          </a:p>
        </p:txBody>
      </p:sp>
      <p:sp>
        <p:nvSpPr>
          <p:cNvPr id="4" name="フッター プレースホルダー 3"/>
          <p:cNvSpPr>
            <a:spLocks noGrp="1"/>
          </p:cNvSpPr>
          <p:nvPr>
            <p:ph type="ftr" sz="quarter" idx="11"/>
          </p:nvPr>
        </p:nvSpPr>
        <p:spPr/>
        <p:txBody>
          <a:bodyPr/>
          <a:lstStyle/>
          <a:p>
            <a:r>
              <a:rPr lang="ja-JP" altLang="en-US" smtClean="0"/>
              <a:t>生活安全環境班 中間発表</a:t>
            </a:r>
            <a:endParaRPr lang="en-US"/>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6</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8" name="サブタイトル 2"/>
          <p:cNvSpPr txBox="1">
            <a:spLocks/>
          </p:cNvSpPr>
          <p:nvPr/>
        </p:nvSpPr>
        <p:spPr>
          <a:xfrm>
            <a:off x="799381" y="1164550"/>
            <a:ext cx="6906344" cy="1189200"/>
          </a:xfrm>
          <a:prstGeom prst="rect">
            <a:avLst/>
          </a:prstGeom>
          <a:ln>
            <a:solidFill>
              <a:schemeClr val="tx1"/>
            </a:solidFill>
            <a:prstDash val="lgDash"/>
          </a:ln>
        </p:spPr>
        <p:txBody>
          <a:bodyPr vert="horz" lIns="91440" tIns="45720" rIns="91440" bIns="45720" rtlCol="0">
            <a:noAutofit/>
          </a:bodyPr>
          <a:lstStyle>
            <a:defPPr>
              <a:defRPr lang="en-US"/>
            </a:defPPr>
            <a:lvl1pPr indent="0">
              <a:spcBef>
                <a:spcPct val="20000"/>
              </a:spcBef>
              <a:spcAft>
                <a:spcPts val="600"/>
              </a:spcAft>
              <a:buFont typeface="Arial" pitchFamily="34" charset="0"/>
              <a:buNone/>
              <a:defRPr kumimoji="1" sz="2000" b="0" cap="all" spc="120" baseline="0">
                <a:latin typeface="+mn-ea"/>
              </a:defRPr>
            </a:lvl1pPr>
            <a:lvl2pPr indent="0" algn="ctr">
              <a:spcBef>
                <a:spcPct val="20000"/>
              </a:spcBef>
              <a:buClr>
                <a:schemeClr val="tx2"/>
              </a:buClr>
              <a:buFont typeface="Arial" pitchFamily="34" charset="0"/>
              <a:buNone/>
              <a:defRPr kumimoji="1" sz="2000">
                <a:solidFill>
                  <a:schemeClr val="tx1">
                    <a:tint val="75000"/>
                  </a:schemeClr>
                </a:solidFill>
              </a:defRPr>
            </a:lvl2pPr>
            <a:lvl3pPr indent="0" algn="ctr">
              <a:spcBef>
                <a:spcPct val="20000"/>
              </a:spcBef>
              <a:buClr>
                <a:schemeClr val="tx2"/>
              </a:buClr>
              <a:buFont typeface="Arial" pitchFamily="34" charset="0"/>
              <a:buNone/>
              <a:defRPr kumimoji="1">
                <a:solidFill>
                  <a:schemeClr val="tx1">
                    <a:tint val="75000"/>
                  </a:schemeClr>
                </a:solidFill>
              </a:defRPr>
            </a:lvl3pPr>
            <a:lvl4pPr indent="0" algn="ctr">
              <a:spcBef>
                <a:spcPct val="20000"/>
              </a:spcBef>
              <a:buClr>
                <a:schemeClr val="tx2"/>
              </a:buClr>
              <a:buFont typeface="Arial" pitchFamily="34" charset="0"/>
              <a:buNone/>
              <a:defRPr kumimoji="1">
                <a:solidFill>
                  <a:schemeClr val="tx1">
                    <a:tint val="75000"/>
                  </a:schemeClr>
                </a:solidFill>
              </a:defRPr>
            </a:lvl4pPr>
            <a:lvl5pPr indent="0" algn="ctr">
              <a:spcBef>
                <a:spcPct val="20000"/>
              </a:spcBef>
              <a:buClr>
                <a:schemeClr val="tx2"/>
              </a:buClr>
              <a:buFont typeface="Arial" pitchFamily="34" charset="0"/>
              <a:buNone/>
              <a:defRPr kumimoji="1" baseline="0">
                <a:solidFill>
                  <a:schemeClr val="tx1">
                    <a:tint val="75000"/>
                  </a:schemeClr>
                </a:solidFill>
              </a:defRPr>
            </a:lvl5pPr>
            <a:lvl6pPr indent="0" algn="ctr">
              <a:spcBef>
                <a:spcPct val="20000"/>
              </a:spcBef>
              <a:buClr>
                <a:schemeClr val="tx2"/>
              </a:buClr>
              <a:buFont typeface="Arial" pitchFamily="34" charset="0"/>
              <a:buNone/>
              <a:defRPr kumimoji="1" sz="1600">
                <a:solidFill>
                  <a:schemeClr val="tx1">
                    <a:tint val="75000"/>
                  </a:schemeClr>
                </a:solidFill>
              </a:defRPr>
            </a:lvl6pPr>
            <a:lvl7pPr indent="0" algn="ctr">
              <a:spcBef>
                <a:spcPct val="20000"/>
              </a:spcBef>
              <a:buClr>
                <a:schemeClr val="tx2"/>
              </a:buClr>
              <a:buFont typeface="Arial" pitchFamily="34" charset="0"/>
              <a:buNone/>
              <a:defRPr kumimoji="1" sz="1600">
                <a:solidFill>
                  <a:schemeClr val="tx1">
                    <a:tint val="75000"/>
                  </a:schemeClr>
                </a:solidFill>
              </a:defRPr>
            </a:lvl7pPr>
            <a:lvl8pPr indent="0" algn="ctr">
              <a:spcBef>
                <a:spcPct val="20000"/>
              </a:spcBef>
              <a:buClr>
                <a:schemeClr val="tx2"/>
              </a:buClr>
              <a:buFont typeface="Arial" pitchFamily="34" charset="0"/>
              <a:buNone/>
              <a:defRPr kumimoji="1" sz="1600">
                <a:solidFill>
                  <a:schemeClr val="tx1">
                    <a:tint val="75000"/>
                  </a:schemeClr>
                </a:solidFill>
              </a:defRPr>
            </a:lvl8pPr>
            <a:lvl9pPr indent="0" algn="ctr">
              <a:spcBef>
                <a:spcPct val="20000"/>
              </a:spcBef>
              <a:buClr>
                <a:schemeClr val="tx2"/>
              </a:buClr>
              <a:buFont typeface="Arial" pitchFamily="34" charset="0"/>
              <a:buNone/>
              <a:defRPr kumimoji="1" sz="1600">
                <a:solidFill>
                  <a:schemeClr val="tx1">
                    <a:tint val="75000"/>
                  </a:schemeClr>
                </a:solidFill>
              </a:defRPr>
            </a:lvl9pPr>
          </a:lstStyle>
          <a:p>
            <a:r>
              <a:rPr lang="ja-JP" altLang="en-US" sz="2800" dirty="0" smtClean="0"/>
              <a:t>「筑波大学</a:t>
            </a:r>
            <a:r>
              <a:rPr lang="en-US" altLang="ja-JP" sz="2800" dirty="0" smtClean="0"/>
              <a:t> </a:t>
            </a:r>
            <a:r>
              <a:rPr lang="ja-JP" altLang="en-US" sz="2800" dirty="0" smtClean="0"/>
              <a:t>樹木調査図</a:t>
            </a:r>
            <a:r>
              <a:rPr lang="en-US" altLang="ja-JP" sz="2800" dirty="0" smtClean="0"/>
              <a:t>(</a:t>
            </a:r>
            <a:r>
              <a:rPr lang="ja-JP" altLang="en-US" sz="2800" dirty="0"/>
              <a:t>エリア別</a:t>
            </a:r>
            <a:r>
              <a:rPr lang="en-US" altLang="ja-JP" sz="2800" dirty="0" smtClean="0"/>
              <a:t>)</a:t>
            </a:r>
            <a:r>
              <a:rPr lang="ja-JP" altLang="en-US" sz="2800" dirty="0" smtClean="0"/>
              <a:t>」</a:t>
            </a:r>
            <a:endParaRPr lang="en-US" altLang="ja-JP" sz="2800" dirty="0" smtClean="0"/>
          </a:p>
          <a:p>
            <a:r>
              <a:rPr lang="en-US" altLang="ja-JP" sz="2800" dirty="0" smtClean="0"/>
              <a:t>		</a:t>
            </a:r>
            <a:r>
              <a:rPr lang="ja-JP" altLang="en-US" sz="2800" dirty="0" smtClean="0"/>
              <a:t>筑波大学施設部</a:t>
            </a:r>
            <a:r>
              <a:rPr lang="en-US" altLang="ja-JP" sz="2800" dirty="0" smtClean="0"/>
              <a:t>, </a:t>
            </a:r>
            <a:r>
              <a:rPr lang="ja-JP" altLang="en-US" sz="2800" dirty="0" smtClean="0"/>
              <a:t>近年調査</a:t>
            </a:r>
            <a:endParaRPr lang="en-US" altLang="ja-JP" sz="2800" dirty="0" smtClean="0"/>
          </a:p>
        </p:txBody>
      </p:sp>
      <p:sp>
        <p:nvSpPr>
          <p:cNvPr id="10" name="サブタイトル 2"/>
          <p:cNvSpPr txBox="1">
            <a:spLocks/>
          </p:cNvSpPr>
          <p:nvPr/>
        </p:nvSpPr>
        <p:spPr>
          <a:xfrm>
            <a:off x="928884" y="4967119"/>
            <a:ext cx="7569565" cy="1160772"/>
          </a:xfrm>
          <a:prstGeom prst="rect">
            <a:avLst/>
          </a:prstGeom>
        </p:spPr>
        <p:txBody>
          <a:bodyPr vert="horz" lIns="91440" tIns="45720" rIns="91440" bIns="45720" rtlCol="0">
            <a:normAutofit/>
          </a:bodyPr>
          <a:lstStyle>
            <a:defPPr>
              <a:defRPr lang="en-US"/>
            </a:defPPr>
            <a:lvl1pPr indent="0">
              <a:spcBef>
                <a:spcPct val="20000"/>
              </a:spcBef>
              <a:spcAft>
                <a:spcPts val="600"/>
              </a:spcAft>
              <a:buFont typeface="Arial" pitchFamily="34" charset="0"/>
              <a:buNone/>
              <a:defRPr kumimoji="1" sz="2000" b="0" cap="all" spc="120" baseline="0">
                <a:latin typeface="+mn-ea"/>
              </a:defRPr>
            </a:lvl1pPr>
            <a:lvl2pPr indent="0" algn="ctr">
              <a:spcBef>
                <a:spcPct val="20000"/>
              </a:spcBef>
              <a:buClr>
                <a:schemeClr val="tx2"/>
              </a:buClr>
              <a:buFont typeface="Arial" pitchFamily="34" charset="0"/>
              <a:buNone/>
              <a:defRPr kumimoji="1" sz="2000">
                <a:solidFill>
                  <a:schemeClr val="tx1">
                    <a:tint val="75000"/>
                  </a:schemeClr>
                </a:solidFill>
              </a:defRPr>
            </a:lvl2pPr>
            <a:lvl3pPr indent="0" algn="ctr">
              <a:spcBef>
                <a:spcPct val="20000"/>
              </a:spcBef>
              <a:buClr>
                <a:schemeClr val="tx2"/>
              </a:buClr>
              <a:buFont typeface="Arial" pitchFamily="34" charset="0"/>
              <a:buNone/>
              <a:defRPr kumimoji="1">
                <a:solidFill>
                  <a:schemeClr val="tx1">
                    <a:tint val="75000"/>
                  </a:schemeClr>
                </a:solidFill>
              </a:defRPr>
            </a:lvl3pPr>
            <a:lvl4pPr indent="0" algn="ctr">
              <a:spcBef>
                <a:spcPct val="20000"/>
              </a:spcBef>
              <a:buClr>
                <a:schemeClr val="tx2"/>
              </a:buClr>
              <a:buFont typeface="Arial" pitchFamily="34" charset="0"/>
              <a:buNone/>
              <a:defRPr kumimoji="1">
                <a:solidFill>
                  <a:schemeClr val="tx1">
                    <a:tint val="75000"/>
                  </a:schemeClr>
                </a:solidFill>
              </a:defRPr>
            </a:lvl4pPr>
            <a:lvl5pPr indent="0" algn="ctr">
              <a:spcBef>
                <a:spcPct val="20000"/>
              </a:spcBef>
              <a:buClr>
                <a:schemeClr val="tx2"/>
              </a:buClr>
              <a:buFont typeface="Arial" pitchFamily="34" charset="0"/>
              <a:buNone/>
              <a:defRPr kumimoji="1" baseline="0">
                <a:solidFill>
                  <a:schemeClr val="tx1">
                    <a:tint val="75000"/>
                  </a:schemeClr>
                </a:solidFill>
              </a:defRPr>
            </a:lvl5pPr>
            <a:lvl6pPr indent="0" algn="ctr">
              <a:spcBef>
                <a:spcPct val="20000"/>
              </a:spcBef>
              <a:buClr>
                <a:schemeClr val="tx2"/>
              </a:buClr>
              <a:buFont typeface="Arial" pitchFamily="34" charset="0"/>
              <a:buNone/>
              <a:defRPr kumimoji="1" sz="1600">
                <a:solidFill>
                  <a:schemeClr val="tx1">
                    <a:tint val="75000"/>
                  </a:schemeClr>
                </a:solidFill>
              </a:defRPr>
            </a:lvl6pPr>
            <a:lvl7pPr indent="0" algn="ctr">
              <a:spcBef>
                <a:spcPct val="20000"/>
              </a:spcBef>
              <a:buClr>
                <a:schemeClr val="tx2"/>
              </a:buClr>
              <a:buFont typeface="Arial" pitchFamily="34" charset="0"/>
              <a:buNone/>
              <a:defRPr kumimoji="1" sz="1600">
                <a:solidFill>
                  <a:schemeClr val="tx1">
                    <a:tint val="75000"/>
                  </a:schemeClr>
                </a:solidFill>
              </a:defRPr>
            </a:lvl7pPr>
            <a:lvl8pPr indent="0" algn="ctr">
              <a:spcBef>
                <a:spcPct val="20000"/>
              </a:spcBef>
              <a:buClr>
                <a:schemeClr val="tx2"/>
              </a:buClr>
              <a:buFont typeface="Arial" pitchFamily="34" charset="0"/>
              <a:buNone/>
              <a:defRPr kumimoji="1" sz="1600">
                <a:solidFill>
                  <a:schemeClr val="tx1">
                    <a:tint val="75000"/>
                  </a:schemeClr>
                </a:solidFill>
              </a:defRPr>
            </a:lvl8pPr>
            <a:lvl9pPr indent="0" algn="ctr">
              <a:spcBef>
                <a:spcPct val="20000"/>
              </a:spcBef>
              <a:buClr>
                <a:schemeClr val="tx2"/>
              </a:buClr>
              <a:buFont typeface="Arial" pitchFamily="34" charset="0"/>
              <a:buNone/>
              <a:defRPr kumimoji="1" sz="1600">
                <a:solidFill>
                  <a:schemeClr val="tx1">
                    <a:tint val="75000"/>
                  </a:schemeClr>
                </a:solidFill>
              </a:defRPr>
            </a:lvl9pPr>
          </a:lstStyle>
          <a:p>
            <a:r>
              <a:rPr lang="ja-JP" altLang="en-US" sz="2400" dirty="0" smtClean="0"/>
              <a:t>筑波キャンパス内における</a:t>
            </a:r>
            <a:endParaRPr lang="en-US" altLang="ja-JP" sz="2400" dirty="0" smtClean="0"/>
          </a:p>
          <a:p>
            <a:r>
              <a:rPr lang="en-US" altLang="ja-JP" sz="2400" dirty="0"/>
              <a:t>	</a:t>
            </a:r>
            <a:r>
              <a:rPr lang="en-US" altLang="ja-JP" sz="2400" dirty="0" smtClean="0"/>
              <a:t>	</a:t>
            </a:r>
            <a:r>
              <a:rPr lang="ja-JP" altLang="en-US" sz="2400" dirty="0" smtClean="0"/>
              <a:t>樹木総数に占める各樹種本数を導出</a:t>
            </a:r>
            <a:endParaRPr lang="en-US" altLang="ja-JP" sz="2400" dirty="0" smtClean="0"/>
          </a:p>
        </p:txBody>
      </p:sp>
      <p:sp>
        <p:nvSpPr>
          <p:cNvPr id="3" name="下矢印 2"/>
          <p:cNvSpPr/>
          <p:nvPr/>
        </p:nvSpPr>
        <p:spPr>
          <a:xfrm>
            <a:off x="2266950" y="3548174"/>
            <a:ext cx="3676650" cy="1158089"/>
          </a:xfrm>
          <a:prstGeom prst="down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サブタイトル 2"/>
          <p:cNvSpPr txBox="1">
            <a:spLocks/>
          </p:cNvSpPr>
          <p:nvPr/>
        </p:nvSpPr>
        <p:spPr>
          <a:xfrm>
            <a:off x="799249" y="2393386"/>
            <a:ext cx="7828837" cy="1160772"/>
          </a:xfrm>
          <a:prstGeom prst="rect">
            <a:avLst/>
          </a:prstGeom>
        </p:spPr>
        <p:txBody>
          <a:bodyPr vert="horz" lIns="91440" tIns="45720" rIns="91440" bIns="45720" rtlCol="0">
            <a:normAutofit/>
          </a:bodyPr>
          <a:lstStyle>
            <a:defPPr>
              <a:defRPr lang="en-US"/>
            </a:defPPr>
            <a:lvl1pPr indent="0">
              <a:spcBef>
                <a:spcPct val="20000"/>
              </a:spcBef>
              <a:spcAft>
                <a:spcPts val="600"/>
              </a:spcAft>
              <a:buFont typeface="Arial" pitchFamily="34" charset="0"/>
              <a:buNone/>
              <a:defRPr kumimoji="1" sz="2000" b="0" cap="all" spc="120" baseline="0">
                <a:latin typeface="+mn-ea"/>
              </a:defRPr>
            </a:lvl1pPr>
            <a:lvl2pPr indent="0" algn="ctr">
              <a:spcBef>
                <a:spcPct val="20000"/>
              </a:spcBef>
              <a:buClr>
                <a:schemeClr val="tx2"/>
              </a:buClr>
              <a:buFont typeface="Arial" pitchFamily="34" charset="0"/>
              <a:buNone/>
              <a:defRPr kumimoji="1" sz="2000">
                <a:solidFill>
                  <a:schemeClr val="tx1">
                    <a:tint val="75000"/>
                  </a:schemeClr>
                </a:solidFill>
              </a:defRPr>
            </a:lvl2pPr>
            <a:lvl3pPr indent="0" algn="ctr">
              <a:spcBef>
                <a:spcPct val="20000"/>
              </a:spcBef>
              <a:buClr>
                <a:schemeClr val="tx2"/>
              </a:buClr>
              <a:buFont typeface="Arial" pitchFamily="34" charset="0"/>
              <a:buNone/>
              <a:defRPr kumimoji="1">
                <a:solidFill>
                  <a:schemeClr val="tx1">
                    <a:tint val="75000"/>
                  </a:schemeClr>
                </a:solidFill>
              </a:defRPr>
            </a:lvl3pPr>
            <a:lvl4pPr indent="0" algn="ctr">
              <a:spcBef>
                <a:spcPct val="20000"/>
              </a:spcBef>
              <a:buClr>
                <a:schemeClr val="tx2"/>
              </a:buClr>
              <a:buFont typeface="Arial" pitchFamily="34" charset="0"/>
              <a:buNone/>
              <a:defRPr kumimoji="1">
                <a:solidFill>
                  <a:schemeClr val="tx1">
                    <a:tint val="75000"/>
                  </a:schemeClr>
                </a:solidFill>
              </a:defRPr>
            </a:lvl4pPr>
            <a:lvl5pPr indent="0" algn="ctr">
              <a:spcBef>
                <a:spcPct val="20000"/>
              </a:spcBef>
              <a:buClr>
                <a:schemeClr val="tx2"/>
              </a:buClr>
              <a:buFont typeface="Arial" pitchFamily="34" charset="0"/>
              <a:buNone/>
              <a:defRPr kumimoji="1" baseline="0">
                <a:solidFill>
                  <a:schemeClr val="tx1">
                    <a:tint val="75000"/>
                  </a:schemeClr>
                </a:solidFill>
              </a:defRPr>
            </a:lvl5pPr>
            <a:lvl6pPr indent="0" algn="ctr">
              <a:spcBef>
                <a:spcPct val="20000"/>
              </a:spcBef>
              <a:buClr>
                <a:schemeClr val="tx2"/>
              </a:buClr>
              <a:buFont typeface="Arial" pitchFamily="34" charset="0"/>
              <a:buNone/>
              <a:defRPr kumimoji="1" sz="1600">
                <a:solidFill>
                  <a:schemeClr val="tx1">
                    <a:tint val="75000"/>
                  </a:schemeClr>
                </a:solidFill>
              </a:defRPr>
            </a:lvl6pPr>
            <a:lvl7pPr indent="0" algn="ctr">
              <a:spcBef>
                <a:spcPct val="20000"/>
              </a:spcBef>
              <a:buClr>
                <a:schemeClr val="tx2"/>
              </a:buClr>
              <a:buFont typeface="Arial" pitchFamily="34" charset="0"/>
              <a:buNone/>
              <a:defRPr kumimoji="1" sz="1600">
                <a:solidFill>
                  <a:schemeClr val="tx1">
                    <a:tint val="75000"/>
                  </a:schemeClr>
                </a:solidFill>
              </a:defRPr>
            </a:lvl7pPr>
            <a:lvl8pPr indent="0" algn="ctr">
              <a:spcBef>
                <a:spcPct val="20000"/>
              </a:spcBef>
              <a:buClr>
                <a:schemeClr val="tx2"/>
              </a:buClr>
              <a:buFont typeface="Arial" pitchFamily="34" charset="0"/>
              <a:buNone/>
              <a:defRPr kumimoji="1" sz="1600">
                <a:solidFill>
                  <a:schemeClr val="tx1">
                    <a:tint val="75000"/>
                  </a:schemeClr>
                </a:solidFill>
              </a:defRPr>
            </a:lvl8pPr>
            <a:lvl9pPr indent="0" algn="ctr">
              <a:spcBef>
                <a:spcPct val="20000"/>
              </a:spcBef>
              <a:buClr>
                <a:schemeClr val="tx2"/>
              </a:buClr>
              <a:buFont typeface="Arial" pitchFamily="34" charset="0"/>
              <a:buNone/>
              <a:defRPr kumimoji="1" sz="1600">
                <a:solidFill>
                  <a:schemeClr val="tx1">
                    <a:tint val="75000"/>
                  </a:schemeClr>
                </a:solidFill>
              </a:defRPr>
            </a:lvl9pPr>
          </a:lstStyle>
          <a:p>
            <a:r>
              <a:rPr lang="ja-JP" altLang="en-US" sz="2400" dirty="0" smtClean="0"/>
              <a:t>目通り直径</a:t>
            </a:r>
            <a:r>
              <a:rPr lang="en-US" altLang="ja-JP" sz="2400" dirty="0" smtClean="0"/>
              <a:t>(</a:t>
            </a:r>
            <a:r>
              <a:rPr lang="ja-JP" altLang="en-US" sz="2400" dirty="0" smtClean="0"/>
              <a:t>目の高さで立ち木の幹の直径</a:t>
            </a:r>
            <a:r>
              <a:rPr lang="en-US" altLang="ja-JP" sz="2400" dirty="0" smtClean="0"/>
              <a:t>)10</a:t>
            </a:r>
            <a:r>
              <a:rPr lang="ja-JP" altLang="en-US" sz="2400" dirty="0" smtClean="0"/>
              <a:t>㎝以上</a:t>
            </a:r>
            <a:endParaRPr lang="en-US" altLang="ja-JP" sz="2400" dirty="0" smtClean="0"/>
          </a:p>
          <a:p>
            <a:r>
              <a:rPr lang="ja-JP" altLang="en-US" sz="2400" dirty="0" smtClean="0"/>
              <a:t>の樹木を大学内全域でカウント調査したもの</a:t>
            </a:r>
            <a:endParaRPr lang="en-US" altLang="ja-JP" sz="2400" dirty="0" smtClean="0">
              <a:solidFill>
                <a:schemeClr val="bg1">
                  <a:lumMod val="50000"/>
                </a:schemeClr>
              </a:solidFill>
            </a:endParaRPr>
          </a:p>
        </p:txBody>
      </p:sp>
    </p:spTree>
    <p:extLst>
      <p:ext uri="{BB962C8B-B14F-4D97-AF65-F5344CB8AC3E}">
        <p14:creationId xmlns:p14="http://schemas.microsoft.com/office/powerpoint/2010/main" val="429605618"/>
      </p:ext>
    </p:extLst>
  </p:cSld>
  <p:clrMapOvr>
    <a:masterClrMapping/>
  </p:clrMapOvr>
  <mc:AlternateContent xmlns:mc="http://schemas.openxmlformats.org/markup-compatibility/2006" xmlns:p14="http://schemas.microsoft.com/office/powerpoint/2010/main">
    <mc:Choice Requires="p14">
      <p:transition spd="slow" p14:dur="2000" advTm="15275"/>
    </mc:Choice>
    <mc:Fallback xmlns="">
      <p:transition spd="slow" advTm="1527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835" y="242131"/>
            <a:ext cx="4440833" cy="803144"/>
          </a:xfrm>
        </p:spPr>
        <p:txBody>
          <a:bodyPr/>
          <a:lstStyle/>
          <a:p>
            <a:r>
              <a:rPr lang="ja-JP" altLang="en-US" sz="3000" dirty="0"/>
              <a:t>事前調査 </a:t>
            </a:r>
            <a:r>
              <a:rPr lang="en-US" altLang="ja-JP" sz="3000" dirty="0"/>
              <a:t>– </a:t>
            </a:r>
            <a:r>
              <a:rPr lang="ja-JP" altLang="en-US" sz="3000" dirty="0"/>
              <a:t>分析</a:t>
            </a:r>
            <a:r>
              <a:rPr lang="en-US" altLang="ja-JP" sz="3000" dirty="0" smtClean="0"/>
              <a:t>-Ⅱ</a:t>
            </a:r>
            <a:endParaRPr kumimoji="1" lang="ja-JP" altLang="en-US" sz="3000" dirty="0"/>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7</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11" name="テキスト ボックス 10"/>
          <p:cNvSpPr txBox="1"/>
          <p:nvPr/>
        </p:nvSpPr>
        <p:spPr>
          <a:xfrm>
            <a:off x="-1520" y="860609"/>
            <a:ext cx="1628775" cy="5062924"/>
          </a:xfrm>
          <a:prstGeom prst="rect">
            <a:avLst/>
          </a:prstGeom>
          <a:noFill/>
        </p:spPr>
        <p:txBody>
          <a:bodyPr wrap="square" rtlCol="0">
            <a:spAutoFit/>
          </a:bodyPr>
          <a:lstStyle/>
          <a:p>
            <a:r>
              <a:rPr kumimoji="1" lang="ja-JP" altLang="en-US" sz="1700" dirty="0" smtClean="0">
                <a:solidFill>
                  <a:schemeClr val="accent3"/>
                </a:solidFill>
              </a:rPr>
              <a:t>アオギリ</a:t>
            </a:r>
            <a:endParaRPr kumimoji="1" lang="en-US" altLang="ja-JP" sz="1700" dirty="0" smtClean="0">
              <a:solidFill>
                <a:schemeClr val="accent3"/>
              </a:solidFill>
            </a:endParaRPr>
          </a:p>
          <a:p>
            <a:r>
              <a:rPr kumimoji="1" lang="ja-JP" altLang="en-US" sz="1700" dirty="0" smtClean="0">
                <a:solidFill>
                  <a:schemeClr val="accent3"/>
                </a:solidFill>
              </a:rPr>
              <a:t>アオダモ</a:t>
            </a:r>
            <a:endParaRPr kumimoji="1" lang="en-US" altLang="ja-JP" sz="1700" dirty="0" smtClean="0">
              <a:solidFill>
                <a:schemeClr val="accent3"/>
              </a:solidFill>
            </a:endParaRPr>
          </a:p>
          <a:p>
            <a:r>
              <a:rPr kumimoji="1" lang="ja-JP" altLang="en-US" sz="1700" dirty="0" smtClean="0">
                <a:solidFill>
                  <a:schemeClr val="accent3"/>
                </a:solidFill>
              </a:rPr>
              <a:t>アカシデ</a:t>
            </a:r>
            <a:endParaRPr kumimoji="1" lang="en-US" altLang="ja-JP" sz="1700" dirty="0" smtClean="0">
              <a:solidFill>
                <a:schemeClr val="accent3"/>
              </a:solidFill>
            </a:endParaRPr>
          </a:p>
          <a:p>
            <a:r>
              <a:rPr kumimoji="1" lang="ja-JP" altLang="en-US" sz="1700" dirty="0" smtClean="0">
                <a:solidFill>
                  <a:schemeClr val="accent3"/>
                </a:solidFill>
              </a:rPr>
              <a:t>アカナラ</a:t>
            </a:r>
            <a:endParaRPr kumimoji="1" lang="en-US" altLang="ja-JP" sz="1700" dirty="0" smtClean="0">
              <a:solidFill>
                <a:schemeClr val="accent3"/>
              </a:solidFill>
            </a:endParaRPr>
          </a:p>
          <a:p>
            <a:r>
              <a:rPr kumimoji="1" lang="ja-JP" altLang="en-US" sz="1700" dirty="0" smtClean="0">
                <a:solidFill>
                  <a:schemeClr val="accent3"/>
                </a:solidFill>
              </a:rPr>
              <a:t>アカマツ</a:t>
            </a:r>
            <a:endParaRPr kumimoji="1" lang="en-US" altLang="ja-JP" sz="1700" dirty="0" smtClean="0">
              <a:solidFill>
                <a:schemeClr val="accent3"/>
              </a:solidFill>
            </a:endParaRPr>
          </a:p>
          <a:p>
            <a:r>
              <a:rPr kumimoji="1" lang="ja-JP" altLang="en-US" sz="1700" dirty="0" smtClean="0">
                <a:solidFill>
                  <a:schemeClr val="accent3"/>
                </a:solidFill>
              </a:rPr>
              <a:t>アカメヤナギ</a:t>
            </a:r>
            <a:endParaRPr kumimoji="1" lang="en-US" altLang="ja-JP" sz="1700" dirty="0" smtClean="0">
              <a:solidFill>
                <a:schemeClr val="accent3"/>
              </a:solidFill>
            </a:endParaRPr>
          </a:p>
          <a:p>
            <a:r>
              <a:rPr kumimoji="1" lang="ja-JP" altLang="en-US" sz="1700" dirty="0" smtClean="0">
                <a:solidFill>
                  <a:schemeClr val="accent3"/>
                </a:solidFill>
              </a:rPr>
              <a:t>アキグミ</a:t>
            </a:r>
            <a:endParaRPr kumimoji="1" lang="en-US" altLang="ja-JP" sz="1700" dirty="0" smtClean="0">
              <a:solidFill>
                <a:schemeClr val="accent3"/>
              </a:solidFill>
            </a:endParaRPr>
          </a:p>
          <a:p>
            <a:r>
              <a:rPr kumimoji="1" lang="ja-JP" altLang="en-US" sz="1700" dirty="0" smtClean="0">
                <a:solidFill>
                  <a:schemeClr val="accent3"/>
                </a:solidFill>
              </a:rPr>
              <a:t>アキニレ</a:t>
            </a:r>
            <a:endParaRPr kumimoji="1" lang="en-US" altLang="ja-JP" sz="1700" dirty="0" smtClean="0">
              <a:solidFill>
                <a:schemeClr val="accent3"/>
              </a:solidFill>
            </a:endParaRPr>
          </a:p>
          <a:p>
            <a:r>
              <a:rPr kumimoji="1" lang="ja-JP" altLang="en-US" sz="1700" dirty="0" smtClean="0">
                <a:solidFill>
                  <a:schemeClr val="accent3"/>
                </a:solidFill>
              </a:rPr>
              <a:t>アセビ</a:t>
            </a:r>
            <a:endParaRPr kumimoji="1" lang="en-US" altLang="ja-JP" sz="1700" dirty="0" smtClean="0">
              <a:solidFill>
                <a:schemeClr val="accent3"/>
              </a:solidFill>
            </a:endParaRPr>
          </a:p>
          <a:p>
            <a:r>
              <a:rPr kumimoji="1" lang="ja-JP" altLang="en-US" sz="1700" dirty="0" smtClean="0">
                <a:solidFill>
                  <a:schemeClr val="accent3"/>
                </a:solidFill>
              </a:rPr>
              <a:t>アメリカフウ</a:t>
            </a:r>
            <a:endParaRPr kumimoji="1" lang="en-US" altLang="ja-JP" sz="1700" dirty="0" smtClean="0">
              <a:solidFill>
                <a:schemeClr val="accent3"/>
              </a:solidFill>
            </a:endParaRPr>
          </a:p>
          <a:p>
            <a:r>
              <a:rPr kumimoji="1" lang="ja-JP" altLang="en-US" sz="1700" dirty="0" smtClean="0">
                <a:solidFill>
                  <a:schemeClr val="accent3"/>
                </a:solidFill>
              </a:rPr>
              <a:t>アラカシ</a:t>
            </a:r>
            <a:endParaRPr kumimoji="1" lang="en-US" altLang="ja-JP" sz="1700" dirty="0" smtClean="0">
              <a:solidFill>
                <a:schemeClr val="accent3"/>
              </a:solidFill>
            </a:endParaRPr>
          </a:p>
          <a:p>
            <a:r>
              <a:rPr kumimoji="1" lang="ja-JP" altLang="en-US" sz="1700" dirty="0" smtClean="0">
                <a:solidFill>
                  <a:schemeClr val="accent3"/>
                </a:solidFill>
              </a:rPr>
              <a:t>アンズ</a:t>
            </a:r>
            <a:endParaRPr kumimoji="1" lang="en-US" altLang="ja-JP" sz="1700" dirty="0" smtClean="0">
              <a:solidFill>
                <a:schemeClr val="accent3"/>
              </a:solidFill>
            </a:endParaRPr>
          </a:p>
          <a:p>
            <a:r>
              <a:rPr kumimoji="1" lang="ja-JP" altLang="en-US" sz="1700" dirty="0" smtClean="0">
                <a:solidFill>
                  <a:schemeClr val="accent3"/>
                </a:solidFill>
              </a:rPr>
              <a:t>イイギリ</a:t>
            </a:r>
            <a:endParaRPr kumimoji="1" lang="en-US" altLang="ja-JP" sz="1700" dirty="0" smtClean="0">
              <a:solidFill>
                <a:schemeClr val="accent3"/>
              </a:solidFill>
            </a:endParaRPr>
          </a:p>
          <a:p>
            <a:r>
              <a:rPr kumimoji="1" lang="ja-JP" altLang="en-US" sz="1700" dirty="0" smtClean="0">
                <a:solidFill>
                  <a:schemeClr val="accent3"/>
                </a:solidFill>
              </a:rPr>
              <a:t>イタヤカエデ</a:t>
            </a:r>
            <a:endParaRPr kumimoji="1" lang="en-US" altLang="ja-JP" sz="1700" dirty="0" smtClean="0">
              <a:solidFill>
                <a:schemeClr val="accent3"/>
              </a:solidFill>
            </a:endParaRPr>
          </a:p>
          <a:p>
            <a:r>
              <a:rPr kumimoji="1" lang="ja-JP" altLang="en-US" sz="1700" dirty="0" smtClean="0">
                <a:solidFill>
                  <a:schemeClr val="accent3"/>
                </a:solidFill>
              </a:rPr>
              <a:t>イチイガシ</a:t>
            </a:r>
            <a:endParaRPr kumimoji="1" lang="en-US" altLang="ja-JP" sz="1700" dirty="0" smtClean="0">
              <a:solidFill>
                <a:schemeClr val="accent3"/>
              </a:solidFill>
            </a:endParaRPr>
          </a:p>
          <a:p>
            <a:r>
              <a:rPr kumimoji="1" lang="ja-JP" altLang="en-US" sz="1700" dirty="0" smtClean="0">
                <a:solidFill>
                  <a:schemeClr val="accent3"/>
                </a:solidFill>
              </a:rPr>
              <a:t>イチョウ</a:t>
            </a:r>
            <a:endParaRPr kumimoji="1" lang="en-US" altLang="ja-JP" sz="1700" dirty="0" smtClean="0">
              <a:solidFill>
                <a:schemeClr val="accent3"/>
              </a:solidFill>
            </a:endParaRPr>
          </a:p>
          <a:p>
            <a:r>
              <a:rPr kumimoji="1" lang="ja-JP" altLang="en-US" sz="1700" dirty="0" smtClean="0">
                <a:solidFill>
                  <a:schemeClr val="accent3"/>
                </a:solidFill>
              </a:rPr>
              <a:t>イトヒバ</a:t>
            </a:r>
            <a:endParaRPr kumimoji="1" lang="en-US" altLang="ja-JP" sz="1700" dirty="0" smtClean="0">
              <a:solidFill>
                <a:schemeClr val="accent3"/>
              </a:solidFill>
            </a:endParaRPr>
          </a:p>
          <a:p>
            <a:r>
              <a:rPr kumimoji="1" lang="ja-JP" altLang="en-US" sz="1700" dirty="0" smtClean="0">
                <a:solidFill>
                  <a:schemeClr val="accent3"/>
                </a:solidFill>
              </a:rPr>
              <a:t>イヌシデ</a:t>
            </a:r>
            <a:endParaRPr kumimoji="1" lang="en-US" altLang="ja-JP" sz="1700" dirty="0" smtClean="0">
              <a:solidFill>
                <a:schemeClr val="accent3"/>
              </a:solidFill>
            </a:endParaRPr>
          </a:p>
          <a:p>
            <a:r>
              <a:rPr kumimoji="1" lang="ja-JP" altLang="en-US" sz="1700" dirty="0" smtClean="0">
                <a:solidFill>
                  <a:schemeClr val="accent3"/>
                </a:solidFill>
              </a:rPr>
              <a:t>イヌツ</a:t>
            </a:r>
            <a:r>
              <a:rPr kumimoji="1" lang="ja-JP" altLang="en-US" sz="1700" dirty="0">
                <a:solidFill>
                  <a:schemeClr val="accent3"/>
                </a:solidFill>
              </a:rPr>
              <a:t>ゲ</a:t>
            </a:r>
            <a:endParaRPr kumimoji="1" lang="en-US" altLang="ja-JP" sz="1700" dirty="0" smtClean="0">
              <a:solidFill>
                <a:schemeClr val="accent3"/>
              </a:solidFill>
            </a:endParaRPr>
          </a:p>
        </p:txBody>
      </p:sp>
      <p:sp>
        <p:nvSpPr>
          <p:cNvPr id="12" name="テキスト ボックス 11"/>
          <p:cNvSpPr txBox="1"/>
          <p:nvPr/>
        </p:nvSpPr>
        <p:spPr>
          <a:xfrm>
            <a:off x="678117" y="848749"/>
            <a:ext cx="8294578" cy="1859850"/>
          </a:xfrm>
          <a:prstGeom prst="rect">
            <a:avLst/>
          </a:prstGeom>
          <a:noFill/>
        </p:spPr>
        <p:txBody>
          <a:bodyPr vert="eaVert" wrap="square" rtlCol="0">
            <a:spAutoFit/>
          </a:bodyPr>
          <a:lstStyle/>
          <a:p>
            <a:r>
              <a:rPr kumimoji="1" lang="ja-JP" altLang="en-US" sz="1700" dirty="0" smtClean="0">
                <a:solidFill>
                  <a:schemeClr val="tx2"/>
                </a:solidFill>
              </a:rPr>
              <a:t>イヌマキ</a:t>
            </a:r>
            <a:endParaRPr kumimoji="1" lang="en-US" altLang="ja-JP" sz="1700" dirty="0">
              <a:solidFill>
                <a:schemeClr val="tx2"/>
              </a:solidFill>
            </a:endParaRPr>
          </a:p>
          <a:p>
            <a:r>
              <a:rPr kumimoji="1" lang="ja-JP" altLang="en-US" sz="1700" dirty="0">
                <a:solidFill>
                  <a:schemeClr val="tx2"/>
                </a:solidFill>
              </a:rPr>
              <a:t>ウタイカンバ</a:t>
            </a:r>
            <a:endParaRPr kumimoji="1" lang="en-US" altLang="ja-JP" sz="1700" dirty="0">
              <a:solidFill>
                <a:schemeClr val="tx2"/>
              </a:solidFill>
            </a:endParaRPr>
          </a:p>
          <a:p>
            <a:r>
              <a:rPr kumimoji="1" lang="ja-JP" altLang="en-US" sz="1700" dirty="0">
                <a:solidFill>
                  <a:schemeClr val="tx2"/>
                </a:solidFill>
              </a:rPr>
              <a:t>ウツギ</a:t>
            </a:r>
            <a:endParaRPr kumimoji="1" lang="en-US" altLang="ja-JP" sz="1700" dirty="0">
              <a:solidFill>
                <a:schemeClr val="tx2"/>
              </a:solidFill>
            </a:endParaRPr>
          </a:p>
          <a:p>
            <a:r>
              <a:rPr kumimoji="1" lang="ja-JP" altLang="en-US" sz="1700" dirty="0" smtClean="0">
                <a:solidFill>
                  <a:schemeClr val="tx2"/>
                </a:solidFill>
              </a:rPr>
              <a:t>ウバメガシ</a:t>
            </a:r>
            <a:endParaRPr kumimoji="1" lang="en-US" altLang="ja-JP" sz="1700" dirty="0" smtClean="0">
              <a:solidFill>
                <a:schemeClr val="tx2"/>
              </a:solidFill>
            </a:endParaRPr>
          </a:p>
          <a:p>
            <a:r>
              <a:rPr kumimoji="1" lang="ja-JP" altLang="en-US" sz="1700" dirty="0" smtClean="0">
                <a:solidFill>
                  <a:schemeClr val="tx2"/>
                </a:solidFill>
              </a:rPr>
              <a:t>ウメ</a:t>
            </a:r>
            <a:endParaRPr kumimoji="1" lang="en-US" altLang="ja-JP" sz="1700" dirty="0" smtClean="0">
              <a:solidFill>
                <a:schemeClr val="tx2"/>
              </a:solidFill>
            </a:endParaRPr>
          </a:p>
          <a:p>
            <a:r>
              <a:rPr kumimoji="1" lang="ja-JP" altLang="en-US" sz="1700" dirty="0" smtClean="0">
                <a:solidFill>
                  <a:schemeClr val="tx2"/>
                </a:solidFill>
              </a:rPr>
              <a:t>ウラジロガシ</a:t>
            </a:r>
            <a:endParaRPr kumimoji="1" lang="en-US" altLang="ja-JP" sz="1700" dirty="0" smtClean="0">
              <a:solidFill>
                <a:schemeClr val="tx2"/>
              </a:solidFill>
            </a:endParaRPr>
          </a:p>
          <a:p>
            <a:r>
              <a:rPr kumimoji="1" lang="ja-JP" altLang="en-US" sz="1700" dirty="0" smtClean="0">
                <a:solidFill>
                  <a:schemeClr val="tx2"/>
                </a:solidFill>
              </a:rPr>
              <a:t>ウラジロノキ</a:t>
            </a:r>
            <a:endParaRPr kumimoji="1" lang="en-US" altLang="ja-JP" sz="1700" dirty="0" smtClean="0">
              <a:solidFill>
                <a:schemeClr val="tx2"/>
              </a:solidFill>
            </a:endParaRPr>
          </a:p>
          <a:p>
            <a:r>
              <a:rPr kumimoji="1" lang="ja-JP" altLang="en-US" sz="1700" dirty="0" smtClean="0">
                <a:solidFill>
                  <a:schemeClr val="tx2"/>
                </a:solidFill>
              </a:rPr>
              <a:t>ウラジロモミ</a:t>
            </a:r>
            <a:endParaRPr kumimoji="1" lang="en-US" altLang="ja-JP" sz="1700" dirty="0" smtClean="0">
              <a:solidFill>
                <a:schemeClr val="tx2"/>
              </a:solidFill>
            </a:endParaRPr>
          </a:p>
          <a:p>
            <a:r>
              <a:rPr kumimoji="1" lang="ja-JP" altLang="en-US" sz="1700" dirty="0" smtClean="0">
                <a:solidFill>
                  <a:schemeClr val="tx2"/>
                </a:solidFill>
              </a:rPr>
              <a:t>ウリハダカエデ</a:t>
            </a:r>
            <a:endParaRPr kumimoji="1" lang="en-US" altLang="ja-JP" sz="1700" dirty="0" smtClean="0">
              <a:solidFill>
                <a:schemeClr val="tx2"/>
              </a:solidFill>
            </a:endParaRPr>
          </a:p>
          <a:p>
            <a:r>
              <a:rPr kumimoji="1" lang="ja-JP" altLang="en-US" sz="1700" dirty="0" smtClean="0">
                <a:solidFill>
                  <a:schemeClr val="tx2"/>
                </a:solidFill>
              </a:rPr>
              <a:t>ウワミズザクラ</a:t>
            </a:r>
            <a:endParaRPr kumimoji="1" lang="en-US" altLang="ja-JP" sz="1700" dirty="0" smtClean="0">
              <a:solidFill>
                <a:schemeClr val="tx2"/>
              </a:solidFill>
            </a:endParaRPr>
          </a:p>
          <a:p>
            <a:r>
              <a:rPr kumimoji="1" lang="ja-JP" altLang="en-US" sz="1700" dirty="0" smtClean="0">
                <a:solidFill>
                  <a:schemeClr val="tx2"/>
                </a:solidFill>
              </a:rPr>
              <a:t>エゴノキ</a:t>
            </a:r>
            <a:endParaRPr kumimoji="1" lang="en-US" altLang="ja-JP" sz="1700" dirty="0" smtClean="0">
              <a:solidFill>
                <a:schemeClr val="tx2"/>
              </a:solidFill>
            </a:endParaRPr>
          </a:p>
          <a:p>
            <a:r>
              <a:rPr kumimoji="1" lang="ja-JP" altLang="en-US" sz="1700" dirty="0" smtClean="0">
                <a:solidFill>
                  <a:schemeClr val="tx2"/>
                </a:solidFill>
              </a:rPr>
              <a:t>エノキ</a:t>
            </a:r>
            <a:endParaRPr kumimoji="1" lang="en-US" altLang="ja-JP" sz="1700" dirty="0" smtClean="0">
              <a:solidFill>
                <a:schemeClr val="tx2"/>
              </a:solidFill>
            </a:endParaRPr>
          </a:p>
          <a:p>
            <a:r>
              <a:rPr kumimoji="1" lang="ja-JP" altLang="en-US" sz="1700" dirty="0" smtClean="0">
                <a:solidFill>
                  <a:schemeClr val="tx2"/>
                </a:solidFill>
              </a:rPr>
              <a:t>エンコウカエデ</a:t>
            </a:r>
            <a:endParaRPr kumimoji="1" lang="en-US" altLang="ja-JP" sz="1700" dirty="0" smtClean="0">
              <a:solidFill>
                <a:schemeClr val="tx2"/>
              </a:solidFill>
            </a:endParaRPr>
          </a:p>
          <a:p>
            <a:r>
              <a:rPr kumimoji="1" lang="ja-JP" altLang="en-US" sz="1700" dirty="0" smtClean="0">
                <a:solidFill>
                  <a:schemeClr val="tx2"/>
                </a:solidFill>
              </a:rPr>
              <a:t>エンジュ</a:t>
            </a:r>
            <a:endParaRPr kumimoji="1" lang="en-US" altLang="ja-JP" sz="1700" dirty="0" smtClean="0">
              <a:solidFill>
                <a:schemeClr val="tx2"/>
              </a:solidFill>
            </a:endParaRPr>
          </a:p>
          <a:p>
            <a:r>
              <a:rPr kumimoji="1" lang="ja-JP" altLang="en-US" sz="1700" dirty="0" smtClean="0">
                <a:solidFill>
                  <a:schemeClr val="tx2"/>
                </a:solidFill>
              </a:rPr>
              <a:t>オオデマリ</a:t>
            </a:r>
            <a:endParaRPr kumimoji="1" lang="en-US" altLang="ja-JP" sz="1700" dirty="0" smtClean="0">
              <a:solidFill>
                <a:schemeClr val="tx2"/>
              </a:solidFill>
            </a:endParaRPr>
          </a:p>
          <a:p>
            <a:r>
              <a:rPr kumimoji="1" lang="ja-JP" altLang="en-US" sz="1700" dirty="0" smtClean="0">
                <a:solidFill>
                  <a:schemeClr val="tx2"/>
                </a:solidFill>
              </a:rPr>
              <a:t>オオバヤナギ</a:t>
            </a:r>
            <a:endParaRPr kumimoji="1" lang="en-US" altLang="ja-JP" sz="1700" dirty="0" smtClean="0">
              <a:solidFill>
                <a:schemeClr val="tx2"/>
              </a:solidFill>
            </a:endParaRPr>
          </a:p>
          <a:p>
            <a:r>
              <a:rPr kumimoji="1" lang="ja-JP" altLang="en-US" sz="1700" dirty="0" smtClean="0">
                <a:solidFill>
                  <a:schemeClr val="tx2"/>
                </a:solidFill>
              </a:rPr>
              <a:t>カイヅカイブキ</a:t>
            </a:r>
            <a:endParaRPr kumimoji="1" lang="en-US" altLang="ja-JP" sz="1700" dirty="0" smtClean="0">
              <a:solidFill>
                <a:schemeClr val="tx2"/>
              </a:solidFill>
            </a:endParaRPr>
          </a:p>
          <a:p>
            <a:r>
              <a:rPr kumimoji="1" lang="ja-JP" altLang="en-US" sz="1700" dirty="0" smtClean="0">
                <a:solidFill>
                  <a:schemeClr val="tx2"/>
                </a:solidFill>
              </a:rPr>
              <a:t>カキ</a:t>
            </a:r>
            <a:endParaRPr kumimoji="1" lang="en-US" altLang="ja-JP" sz="1700" dirty="0" smtClean="0">
              <a:solidFill>
                <a:schemeClr val="tx2"/>
              </a:solidFill>
            </a:endParaRPr>
          </a:p>
          <a:p>
            <a:r>
              <a:rPr kumimoji="1" lang="ja-JP" altLang="en-US" sz="1700" dirty="0" smtClean="0">
                <a:solidFill>
                  <a:schemeClr val="tx2"/>
                </a:solidFill>
              </a:rPr>
              <a:t>カクレミノ</a:t>
            </a:r>
            <a:endParaRPr kumimoji="1" lang="en-US" altLang="ja-JP" sz="1700" dirty="0" smtClean="0">
              <a:solidFill>
                <a:schemeClr val="tx2"/>
              </a:solidFill>
            </a:endParaRPr>
          </a:p>
          <a:p>
            <a:r>
              <a:rPr kumimoji="1" lang="ja-JP" altLang="en-US" sz="1700" dirty="0" smtClean="0">
                <a:solidFill>
                  <a:schemeClr val="tx2"/>
                </a:solidFill>
              </a:rPr>
              <a:t>カゴノキ</a:t>
            </a:r>
            <a:endParaRPr kumimoji="1" lang="en-US" altLang="ja-JP" sz="1700" dirty="0" smtClean="0">
              <a:solidFill>
                <a:schemeClr val="tx2"/>
              </a:solidFill>
            </a:endParaRPr>
          </a:p>
          <a:p>
            <a:r>
              <a:rPr kumimoji="1" lang="ja-JP" altLang="en-US" sz="1700" dirty="0" smtClean="0">
                <a:solidFill>
                  <a:schemeClr val="tx2"/>
                </a:solidFill>
              </a:rPr>
              <a:t>カシワ</a:t>
            </a:r>
            <a:endParaRPr kumimoji="1" lang="en-US" altLang="ja-JP" sz="1700" dirty="0" smtClean="0">
              <a:solidFill>
                <a:schemeClr val="tx2"/>
              </a:solidFill>
            </a:endParaRPr>
          </a:p>
          <a:p>
            <a:r>
              <a:rPr kumimoji="1" lang="ja-JP" altLang="en-US" sz="1700" dirty="0" smtClean="0">
                <a:solidFill>
                  <a:schemeClr val="tx2"/>
                </a:solidFill>
              </a:rPr>
              <a:t>カツラ</a:t>
            </a:r>
            <a:endParaRPr kumimoji="1" lang="en-US" altLang="ja-JP" sz="1700" dirty="0" smtClean="0">
              <a:solidFill>
                <a:schemeClr val="tx2"/>
              </a:solidFill>
            </a:endParaRPr>
          </a:p>
          <a:p>
            <a:r>
              <a:rPr kumimoji="1" lang="ja-JP" altLang="en-US" sz="1700" dirty="0" smtClean="0">
                <a:solidFill>
                  <a:schemeClr val="tx2"/>
                </a:solidFill>
              </a:rPr>
              <a:t>カナメモチ</a:t>
            </a:r>
            <a:endParaRPr kumimoji="1" lang="en-US" altLang="ja-JP" sz="1700" dirty="0" smtClean="0">
              <a:solidFill>
                <a:schemeClr val="tx2"/>
              </a:solidFill>
            </a:endParaRPr>
          </a:p>
          <a:p>
            <a:r>
              <a:rPr kumimoji="1" lang="ja-JP" altLang="en-US" sz="1700" dirty="0" smtClean="0">
                <a:solidFill>
                  <a:schemeClr val="tx2"/>
                </a:solidFill>
              </a:rPr>
              <a:t>ガマズミ</a:t>
            </a:r>
            <a:endParaRPr kumimoji="1" lang="en-US" altLang="ja-JP" sz="1700" dirty="0" smtClean="0">
              <a:solidFill>
                <a:schemeClr val="tx2"/>
              </a:solidFill>
            </a:endParaRPr>
          </a:p>
          <a:p>
            <a:r>
              <a:rPr kumimoji="1" lang="ja-JP" altLang="en-US" sz="1700" dirty="0" smtClean="0">
                <a:solidFill>
                  <a:schemeClr val="tx2"/>
                </a:solidFill>
              </a:rPr>
              <a:t>カヤ</a:t>
            </a:r>
            <a:endParaRPr kumimoji="1" lang="en-US" altLang="ja-JP" sz="1700" dirty="0" smtClean="0">
              <a:solidFill>
                <a:schemeClr val="tx2"/>
              </a:solidFill>
            </a:endParaRPr>
          </a:p>
          <a:p>
            <a:r>
              <a:rPr kumimoji="1" lang="ja-JP" altLang="en-US" sz="1700" dirty="0" smtClean="0">
                <a:solidFill>
                  <a:schemeClr val="tx2"/>
                </a:solidFill>
              </a:rPr>
              <a:t>カラマツ</a:t>
            </a:r>
            <a:endParaRPr kumimoji="1" lang="en-US" altLang="ja-JP" sz="1700" dirty="0" smtClean="0">
              <a:solidFill>
                <a:schemeClr val="tx2"/>
              </a:solidFill>
            </a:endParaRPr>
          </a:p>
          <a:p>
            <a:r>
              <a:rPr kumimoji="1" lang="ja-JP" altLang="en-US" sz="1700" dirty="0" smtClean="0">
                <a:solidFill>
                  <a:schemeClr val="tx2"/>
                </a:solidFill>
              </a:rPr>
              <a:t>カリン</a:t>
            </a:r>
            <a:endParaRPr kumimoji="1" lang="en-US" altLang="ja-JP" sz="1700" dirty="0" smtClean="0">
              <a:solidFill>
                <a:schemeClr val="tx2"/>
              </a:solidFill>
            </a:endParaRPr>
          </a:p>
          <a:p>
            <a:r>
              <a:rPr kumimoji="1" lang="ja-JP" altLang="en-US" sz="1700" dirty="0" smtClean="0">
                <a:solidFill>
                  <a:schemeClr val="tx2"/>
                </a:solidFill>
              </a:rPr>
              <a:t>カンボク</a:t>
            </a:r>
            <a:endParaRPr kumimoji="1" lang="en-US" altLang="ja-JP" sz="1700" dirty="0" smtClean="0">
              <a:solidFill>
                <a:schemeClr val="tx2"/>
              </a:solidFill>
            </a:endParaRPr>
          </a:p>
          <a:p>
            <a:r>
              <a:rPr kumimoji="1" lang="ja-JP" altLang="en-US" sz="1700" dirty="0" smtClean="0">
                <a:solidFill>
                  <a:schemeClr val="tx2"/>
                </a:solidFill>
              </a:rPr>
              <a:t>カンレンボク</a:t>
            </a:r>
            <a:endParaRPr kumimoji="1" lang="en-US" altLang="ja-JP" sz="1700" dirty="0" smtClean="0">
              <a:solidFill>
                <a:schemeClr val="tx2"/>
              </a:solidFill>
            </a:endParaRPr>
          </a:p>
          <a:p>
            <a:r>
              <a:rPr kumimoji="1" lang="ja-JP" altLang="en-US" sz="1700" dirty="0" smtClean="0">
                <a:solidFill>
                  <a:schemeClr val="tx2"/>
                </a:solidFill>
              </a:rPr>
              <a:t>キハダ</a:t>
            </a:r>
            <a:endParaRPr kumimoji="1" lang="en-US" altLang="ja-JP" sz="1700" dirty="0" smtClean="0">
              <a:solidFill>
                <a:schemeClr val="tx2"/>
              </a:solidFill>
            </a:endParaRPr>
          </a:p>
          <a:p>
            <a:r>
              <a:rPr kumimoji="1" lang="ja-JP" altLang="en-US" sz="1700" dirty="0" smtClean="0">
                <a:solidFill>
                  <a:schemeClr val="tx2"/>
                </a:solidFill>
              </a:rPr>
              <a:t>キョウチクト</a:t>
            </a:r>
            <a:r>
              <a:rPr kumimoji="1" lang="ja-JP" altLang="en-US" sz="1700" dirty="0">
                <a:solidFill>
                  <a:schemeClr val="tx2"/>
                </a:solidFill>
              </a:rPr>
              <a:t>ウ</a:t>
            </a:r>
            <a:endParaRPr kumimoji="1" lang="en-US" altLang="ja-JP" sz="1700" dirty="0" smtClean="0">
              <a:solidFill>
                <a:schemeClr val="tx2"/>
              </a:solidFill>
            </a:endParaRPr>
          </a:p>
        </p:txBody>
      </p:sp>
      <p:sp>
        <p:nvSpPr>
          <p:cNvPr id="13" name="テキスト ボックス 12"/>
          <p:cNvSpPr txBox="1"/>
          <p:nvPr/>
        </p:nvSpPr>
        <p:spPr>
          <a:xfrm>
            <a:off x="6749222" y="2068802"/>
            <a:ext cx="2209800" cy="4801314"/>
          </a:xfrm>
          <a:prstGeom prst="rect">
            <a:avLst/>
          </a:prstGeom>
          <a:noFill/>
        </p:spPr>
        <p:txBody>
          <a:bodyPr wrap="square" rtlCol="0">
            <a:spAutoFit/>
          </a:bodyPr>
          <a:lstStyle/>
          <a:p>
            <a:pPr algn="r"/>
            <a:r>
              <a:rPr kumimoji="1" lang="ja-JP" altLang="en-US" sz="1700" dirty="0" smtClean="0">
                <a:solidFill>
                  <a:srgbClr val="00682F"/>
                </a:solidFill>
              </a:rPr>
              <a:t>キリ</a:t>
            </a:r>
            <a:endParaRPr kumimoji="1" lang="en-US" altLang="ja-JP" sz="1700" dirty="0" smtClean="0">
              <a:solidFill>
                <a:srgbClr val="00682F"/>
              </a:solidFill>
            </a:endParaRPr>
          </a:p>
          <a:p>
            <a:pPr algn="r"/>
            <a:r>
              <a:rPr kumimoji="1" lang="ja-JP" altLang="en-US" sz="1700" dirty="0" smtClean="0">
                <a:solidFill>
                  <a:srgbClr val="00682F"/>
                </a:solidFill>
              </a:rPr>
              <a:t>キンモクセイ</a:t>
            </a:r>
            <a:endParaRPr kumimoji="1" lang="en-US" altLang="ja-JP" sz="1700" dirty="0" smtClean="0">
              <a:solidFill>
                <a:srgbClr val="00682F"/>
              </a:solidFill>
            </a:endParaRPr>
          </a:p>
          <a:p>
            <a:pPr algn="r"/>
            <a:r>
              <a:rPr kumimoji="1" lang="ja-JP" altLang="en-US" sz="1700" dirty="0" smtClean="0">
                <a:solidFill>
                  <a:srgbClr val="00682F"/>
                </a:solidFill>
              </a:rPr>
              <a:t>クスノキ</a:t>
            </a:r>
            <a:endParaRPr kumimoji="1" lang="en-US" altLang="ja-JP" sz="1700" dirty="0" smtClean="0">
              <a:solidFill>
                <a:srgbClr val="00682F"/>
              </a:solidFill>
            </a:endParaRPr>
          </a:p>
          <a:p>
            <a:pPr algn="r"/>
            <a:r>
              <a:rPr kumimoji="1" lang="ja-JP" altLang="en-US" sz="1700" dirty="0" smtClean="0">
                <a:solidFill>
                  <a:srgbClr val="00682F"/>
                </a:solidFill>
              </a:rPr>
              <a:t>クヌギ</a:t>
            </a:r>
            <a:endParaRPr kumimoji="1" lang="en-US" altLang="ja-JP" sz="1700" dirty="0" smtClean="0">
              <a:solidFill>
                <a:srgbClr val="00682F"/>
              </a:solidFill>
            </a:endParaRPr>
          </a:p>
          <a:p>
            <a:pPr algn="r"/>
            <a:r>
              <a:rPr kumimoji="1" lang="ja-JP" altLang="en-US" sz="1700" dirty="0" smtClean="0">
                <a:solidFill>
                  <a:srgbClr val="00682F"/>
                </a:solidFill>
              </a:rPr>
              <a:t>クマノミズキ</a:t>
            </a:r>
            <a:endParaRPr kumimoji="1" lang="en-US" altLang="ja-JP" sz="1700" dirty="0" smtClean="0">
              <a:solidFill>
                <a:srgbClr val="00682F"/>
              </a:solidFill>
            </a:endParaRPr>
          </a:p>
          <a:p>
            <a:pPr algn="r"/>
            <a:r>
              <a:rPr kumimoji="1" lang="ja-JP" altLang="en-US" sz="1700" dirty="0" smtClean="0">
                <a:solidFill>
                  <a:srgbClr val="00682F"/>
                </a:solidFill>
              </a:rPr>
              <a:t>グミ</a:t>
            </a:r>
            <a:endParaRPr kumimoji="1" lang="en-US" altLang="ja-JP" sz="1700" dirty="0" smtClean="0">
              <a:solidFill>
                <a:srgbClr val="00682F"/>
              </a:solidFill>
            </a:endParaRPr>
          </a:p>
          <a:p>
            <a:pPr algn="r"/>
            <a:r>
              <a:rPr kumimoji="1" lang="ja-JP" altLang="en-US" sz="1700" dirty="0" smtClean="0">
                <a:solidFill>
                  <a:srgbClr val="00682F"/>
                </a:solidFill>
              </a:rPr>
              <a:t>クリ</a:t>
            </a:r>
            <a:endParaRPr kumimoji="1" lang="en-US" altLang="ja-JP" sz="1700" dirty="0" smtClean="0">
              <a:solidFill>
                <a:srgbClr val="00682F"/>
              </a:solidFill>
            </a:endParaRPr>
          </a:p>
          <a:p>
            <a:pPr algn="r"/>
            <a:r>
              <a:rPr kumimoji="1" lang="ja-JP" altLang="en-US" sz="1700" dirty="0" smtClean="0">
                <a:solidFill>
                  <a:srgbClr val="00682F"/>
                </a:solidFill>
              </a:rPr>
              <a:t>クルミ</a:t>
            </a:r>
            <a:endParaRPr kumimoji="1" lang="en-US" altLang="ja-JP" sz="1700" dirty="0" smtClean="0">
              <a:solidFill>
                <a:srgbClr val="00682F"/>
              </a:solidFill>
            </a:endParaRPr>
          </a:p>
          <a:p>
            <a:pPr algn="r"/>
            <a:r>
              <a:rPr kumimoji="1" lang="ja-JP" altLang="en-US" sz="1700" dirty="0" smtClean="0">
                <a:solidFill>
                  <a:srgbClr val="00682F"/>
                </a:solidFill>
              </a:rPr>
              <a:t>クロガネモチ</a:t>
            </a:r>
            <a:endParaRPr kumimoji="1" lang="en-US" altLang="ja-JP" sz="1700" dirty="0" smtClean="0">
              <a:solidFill>
                <a:srgbClr val="00682F"/>
              </a:solidFill>
            </a:endParaRPr>
          </a:p>
          <a:p>
            <a:pPr algn="r"/>
            <a:r>
              <a:rPr kumimoji="1" lang="ja-JP" altLang="en-US" sz="1700" dirty="0" smtClean="0">
                <a:solidFill>
                  <a:srgbClr val="00682F"/>
                </a:solidFill>
              </a:rPr>
              <a:t>クロマツ</a:t>
            </a:r>
            <a:endParaRPr kumimoji="1" lang="en-US" altLang="ja-JP" sz="1700" dirty="0" smtClean="0">
              <a:solidFill>
                <a:srgbClr val="00682F"/>
              </a:solidFill>
            </a:endParaRPr>
          </a:p>
          <a:p>
            <a:pPr algn="r"/>
            <a:r>
              <a:rPr kumimoji="1" lang="ja-JP" altLang="en-US" sz="1700" dirty="0" smtClean="0">
                <a:solidFill>
                  <a:srgbClr val="00682F"/>
                </a:solidFill>
              </a:rPr>
              <a:t>クワ</a:t>
            </a:r>
            <a:endParaRPr kumimoji="1" lang="en-US" altLang="ja-JP" sz="1700" dirty="0" smtClean="0">
              <a:solidFill>
                <a:srgbClr val="00682F"/>
              </a:solidFill>
            </a:endParaRPr>
          </a:p>
          <a:p>
            <a:pPr algn="r"/>
            <a:r>
              <a:rPr kumimoji="1" lang="ja-JP" altLang="en-US" sz="1700" dirty="0" smtClean="0">
                <a:solidFill>
                  <a:srgbClr val="00682F"/>
                </a:solidFill>
              </a:rPr>
              <a:t>ケケンポナシ</a:t>
            </a:r>
            <a:endParaRPr kumimoji="1" lang="en-US" altLang="ja-JP" sz="1700" dirty="0" smtClean="0">
              <a:solidFill>
                <a:srgbClr val="00682F"/>
              </a:solidFill>
            </a:endParaRPr>
          </a:p>
          <a:p>
            <a:pPr algn="r"/>
            <a:r>
              <a:rPr kumimoji="1" lang="ja-JP" altLang="en-US" sz="1700" dirty="0" smtClean="0">
                <a:solidFill>
                  <a:srgbClr val="00682F"/>
                </a:solidFill>
              </a:rPr>
              <a:t>ゲッケイジュ</a:t>
            </a:r>
            <a:endParaRPr kumimoji="1" lang="en-US" altLang="ja-JP" sz="1700" dirty="0" smtClean="0">
              <a:solidFill>
                <a:srgbClr val="00682F"/>
              </a:solidFill>
            </a:endParaRPr>
          </a:p>
          <a:p>
            <a:pPr algn="r"/>
            <a:r>
              <a:rPr kumimoji="1" lang="ja-JP" altLang="en-US" sz="1700" dirty="0" smtClean="0">
                <a:solidFill>
                  <a:srgbClr val="00682F"/>
                </a:solidFill>
              </a:rPr>
              <a:t>ケヤキ</a:t>
            </a:r>
            <a:endParaRPr kumimoji="1" lang="en-US" altLang="ja-JP" sz="1700" dirty="0" smtClean="0">
              <a:solidFill>
                <a:srgbClr val="00682F"/>
              </a:solidFill>
            </a:endParaRPr>
          </a:p>
          <a:p>
            <a:pPr algn="r"/>
            <a:r>
              <a:rPr kumimoji="1" lang="ja-JP" altLang="en-US" sz="1700" dirty="0" smtClean="0">
                <a:solidFill>
                  <a:srgbClr val="00682F"/>
                </a:solidFill>
              </a:rPr>
              <a:t>コウヤマキ</a:t>
            </a:r>
            <a:endParaRPr kumimoji="1" lang="en-US" altLang="ja-JP" sz="1700" dirty="0" smtClean="0">
              <a:solidFill>
                <a:srgbClr val="00682F"/>
              </a:solidFill>
            </a:endParaRPr>
          </a:p>
          <a:p>
            <a:pPr algn="r"/>
            <a:r>
              <a:rPr kumimoji="1" lang="ja-JP" altLang="en-US" sz="1700" dirty="0" smtClean="0">
                <a:solidFill>
                  <a:srgbClr val="00682F"/>
                </a:solidFill>
              </a:rPr>
              <a:t>コウヨウザン</a:t>
            </a:r>
            <a:endParaRPr kumimoji="1" lang="en-US" altLang="ja-JP" sz="1700" dirty="0" smtClean="0">
              <a:solidFill>
                <a:srgbClr val="00682F"/>
              </a:solidFill>
            </a:endParaRPr>
          </a:p>
          <a:p>
            <a:pPr algn="r"/>
            <a:r>
              <a:rPr kumimoji="1" lang="ja-JP" altLang="en-US" sz="1700" dirty="0" smtClean="0">
                <a:solidFill>
                  <a:srgbClr val="00682F"/>
                </a:solidFill>
              </a:rPr>
              <a:t>コナ</a:t>
            </a:r>
            <a:r>
              <a:rPr kumimoji="1" lang="ja-JP" altLang="en-US" sz="1700" dirty="0">
                <a:solidFill>
                  <a:srgbClr val="00682F"/>
                </a:solidFill>
              </a:rPr>
              <a:t>ラ</a:t>
            </a:r>
            <a:endParaRPr kumimoji="1" lang="en-US" altLang="ja-JP" sz="1700" dirty="0" smtClean="0">
              <a:solidFill>
                <a:srgbClr val="00682F"/>
              </a:solidFill>
            </a:endParaRPr>
          </a:p>
          <a:p>
            <a:pPr algn="r"/>
            <a:endParaRPr kumimoji="1" lang="ja-JP" altLang="en-US" sz="1700" dirty="0">
              <a:solidFill>
                <a:srgbClr val="00682F"/>
              </a:solidFill>
            </a:endParaRPr>
          </a:p>
        </p:txBody>
      </p:sp>
      <p:sp>
        <p:nvSpPr>
          <p:cNvPr id="14" name="テキスト ボックス 13"/>
          <p:cNvSpPr txBox="1"/>
          <p:nvPr/>
        </p:nvSpPr>
        <p:spPr>
          <a:xfrm>
            <a:off x="-165173" y="4803712"/>
            <a:ext cx="8032968" cy="1898121"/>
          </a:xfrm>
          <a:prstGeom prst="rect">
            <a:avLst/>
          </a:prstGeom>
          <a:noFill/>
        </p:spPr>
        <p:txBody>
          <a:bodyPr vert="eaVert" wrap="square" rtlCol="0">
            <a:spAutoFit/>
          </a:bodyPr>
          <a:lstStyle/>
          <a:p>
            <a:pPr algn="r"/>
            <a:r>
              <a:rPr kumimoji="1" lang="ja-JP" altLang="en-US" sz="1700" dirty="0" smtClean="0">
                <a:solidFill>
                  <a:srgbClr val="AF8A01"/>
                </a:solidFill>
              </a:rPr>
              <a:t>コノデガシワ</a:t>
            </a:r>
            <a:endParaRPr kumimoji="1" lang="en-US" altLang="ja-JP" sz="1700" dirty="0" smtClean="0">
              <a:solidFill>
                <a:srgbClr val="AF8A01"/>
              </a:solidFill>
            </a:endParaRPr>
          </a:p>
          <a:p>
            <a:pPr algn="r"/>
            <a:r>
              <a:rPr kumimoji="1" lang="ja-JP" altLang="en-US" sz="1700" dirty="0" smtClean="0">
                <a:solidFill>
                  <a:srgbClr val="AF8A01"/>
                </a:solidFill>
              </a:rPr>
              <a:t>コブシ</a:t>
            </a:r>
            <a:endParaRPr kumimoji="1" lang="en-US" altLang="ja-JP" sz="1700" dirty="0" smtClean="0">
              <a:solidFill>
                <a:srgbClr val="AF8A01"/>
              </a:solidFill>
            </a:endParaRPr>
          </a:p>
          <a:p>
            <a:pPr algn="r"/>
            <a:r>
              <a:rPr kumimoji="1" lang="ja-JP" altLang="en-US" sz="1700" dirty="0" smtClean="0">
                <a:solidFill>
                  <a:srgbClr val="AF8A01"/>
                </a:solidFill>
              </a:rPr>
              <a:t>コメツガ</a:t>
            </a:r>
            <a:endParaRPr kumimoji="1" lang="en-US" altLang="ja-JP" sz="1700" dirty="0" smtClean="0">
              <a:solidFill>
                <a:srgbClr val="AF8A01"/>
              </a:solidFill>
            </a:endParaRPr>
          </a:p>
          <a:p>
            <a:pPr algn="r"/>
            <a:r>
              <a:rPr kumimoji="1" lang="ja-JP" altLang="en-US" sz="1700" dirty="0" smtClean="0">
                <a:solidFill>
                  <a:srgbClr val="AF8A01"/>
                </a:solidFill>
              </a:rPr>
              <a:t>ゴンズイ</a:t>
            </a:r>
            <a:endParaRPr kumimoji="1" lang="en-US" altLang="ja-JP" sz="1700" dirty="0" smtClean="0">
              <a:solidFill>
                <a:srgbClr val="AF8A01"/>
              </a:solidFill>
            </a:endParaRPr>
          </a:p>
          <a:p>
            <a:pPr algn="r"/>
            <a:r>
              <a:rPr kumimoji="1" lang="ja-JP" altLang="en-US" sz="1700" dirty="0" smtClean="0">
                <a:solidFill>
                  <a:srgbClr val="AF8A01"/>
                </a:solidFill>
              </a:rPr>
              <a:t>サカキ</a:t>
            </a:r>
            <a:endParaRPr kumimoji="1" lang="en-US" altLang="ja-JP" sz="1700" dirty="0" smtClean="0">
              <a:solidFill>
                <a:srgbClr val="AF8A01"/>
              </a:solidFill>
            </a:endParaRPr>
          </a:p>
          <a:p>
            <a:pPr algn="r"/>
            <a:r>
              <a:rPr kumimoji="1" lang="ja-JP" altLang="en-US" sz="1700" dirty="0" smtClean="0">
                <a:solidFill>
                  <a:srgbClr val="AF8A01"/>
                </a:solidFill>
              </a:rPr>
              <a:t>サクラ</a:t>
            </a:r>
            <a:endParaRPr kumimoji="1" lang="en-US" altLang="ja-JP" sz="1700" dirty="0" smtClean="0">
              <a:solidFill>
                <a:srgbClr val="AF8A01"/>
              </a:solidFill>
            </a:endParaRPr>
          </a:p>
          <a:p>
            <a:pPr algn="r"/>
            <a:r>
              <a:rPr kumimoji="1" lang="ja-JP" altLang="en-US" sz="1700" dirty="0" smtClean="0">
                <a:solidFill>
                  <a:srgbClr val="AF8A01"/>
                </a:solidFill>
              </a:rPr>
              <a:t>ザクロ</a:t>
            </a:r>
            <a:endParaRPr kumimoji="1" lang="en-US" altLang="ja-JP" sz="1700" dirty="0" smtClean="0">
              <a:solidFill>
                <a:srgbClr val="AF8A01"/>
              </a:solidFill>
            </a:endParaRPr>
          </a:p>
          <a:p>
            <a:pPr algn="r"/>
            <a:r>
              <a:rPr kumimoji="1" lang="ja-JP" altLang="en-US" sz="1700" dirty="0" smtClean="0">
                <a:solidFill>
                  <a:srgbClr val="AF8A01"/>
                </a:solidFill>
              </a:rPr>
              <a:t>サザンカ</a:t>
            </a:r>
            <a:endParaRPr kumimoji="1" lang="en-US" altLang="ja-JP" sz="1700" dirty="0" smtClean="0">
              <a:solidFill>
                <a:srgbClr val="AF8A01"/>
              </a:solidFill>
            </a:endParaRPr>
          </a:p>
          <a:p>
            <a:pPr algn="r"/>
            <a:r>
              <a:rPr kumimoji="1" lang="ja-JP" altLang="en-US" sz="1700" dirty="0" smtClean="0">
                <a:solidFill>
                  <a:srgbClr val="AF8A01"/>
                </a:solidFill>
              </a:rPr>
              <a:t>サトウカエデ</a:t>
            </a:r>
            <a:endParaRPr kumimoji="1" lang="en-US" altLang="ja-JP" sz="1700" dirty="0" smtClean="0">
              <a:solidFill>
                <a:srgbClr val="AF8A01"/>
              </a:solidFill>
            </a:endParaRPr>
          </a:p>
          <a:p>
            <a:pPr algn="r"/>
            <a:r>
              <a:rPr kumimoji="1" lang="ja-JP" altLang="en-US" sz="1700" dirty="0" smtClean="0">
                <a:solidFill>
                  <a:srgbClr val="AF8A01"/>
                </a:solidFill>
              </a:rPr>
              <a:t>サルスベリ</a:t>
            </a:r>
            <a:endParaRPr kumimoji="1" lang="en-US" altLang="ja-JP" sz="1700" dirty="0" smtClean="0">
              <a:solidFill>
                <a:srgbClr val="AF8A01"/>
              </a:solidFill>
            </a:endParaRPr>
          </a:p>
          <a:p>
            <a:pPr algn="r"/>
            <a:r>
              <a:rPr kumimoji="1" lang="ja-JP" altLang="en-US" sz="1700" dirty="0" smtClean="0">
                <a:solidFill>
                  <a:srgbClr val="AF8A01"/>
                </a:solidFill>
              </a:rPr>
              <a:t>サワグルミ</a:t>
            </a:r>
            <a:endParaRPr kumimoji="1" lang="en-US" altLang="ja-JP" sz="1700" dirty="0" smtClean="0">
              <a:solidFill>
                <a:srgbClr val="AF8A01"/>
              </a:solidFill>
            </a:endParaRPr>
          </a:p>
          <a:p>
            <a:pPr algn="r"/>
            <a:r>
              <a:rPr kumimoji="1" lang="ja-JP" altLang="en-US" sz="1700" dirty="0" smtClean="0">
                <a:solidFill>
                  <a:srgbClr val="AF8A01"/>
                </a:solidFill>
              </a:rPr>
              <a:t>サワフタギ</a:t>
            </a:r>
            <a:endParaRPr kumimoji="1" lang="en-US" altLang="ja-JP" sz="1700" dirty="0" smtClean="0">
              <a:solidFill>
                <a:srgbClr val="AF8A01"/>
              </a:solidFill>
            </a:endParaRPr>
          </a:p>
          <a:p>
            <a:pPr algn="r"/>
            <a:r>
              <a:rPr kumimoji="1" lang="ja-JP" altLang="en-US" sz="1700" dirty="0" smtClean="0">
                <a:solidFill>
                  <a:srgbClr val="AF8A01"/>
                </a:solidFill>
              </a:rPr>
              <a:t>サワラ</a:t>
            </a:r>
            <a:endParaRPr kumimoji="1" lang="en-US" altLang="ja-JP" sz="1700" dirty="0" smtClean="0">
              <a:solidFill>
                <a:srgbClr val="AF8A01"/>
              </a:solidFill>
            </a:endParaRPr>
          </a:p>
          <a:p>
            <a:pPr algn="r"/>
            <a:r>
              <a:rPr kumimoji="1" lang="ja-JP" altLang="en-US" sz="1700" dirty="0" smtClean="0">
                <a:solidFill>
                  <a:srgbClr val="AF8A01"/>
                </a:solidFill>
              </a:rPr>
              <a:t>サンゴジュ</a:t>
            </a:r>
            <a:endParaRPr kumimoji="1" lang="en-US" altLang="ja-JP" sz="1700" dirty="0" smtClean="0">
              <a:solidFill>
                <a:srgbClr val="AF8A01"/>
              </a:solidFill>
            </a:endParaRPr>
          </a:p>
          <a:p>
            <a:pPr algn="r"/>
            <a:r>
              <a:rPr kumimoji="1" lang="ja-JP" altLang="en-US" sz="1700" dirty="0" smtClean="0">
                <a:solidFill>
                  <a:srgbClr val="AF8A01"/>
                </a:solidFill>
              </a:rPr>
              <a:t>サンシュユ</a:t>
            </a:r>
            <a:endParaRPr kumimoji="1" lang="en-US" altLang="ja-JP" sz="1700" dirty="0" smtClean="0">
              <a:solidFill>
                <a:srgbClr val="AF8A01"/>
              </a:solidFill>
            </a:endParaRPr>
          </a:p>
          <a:p>
            <a:pPr algn="r"/>
            <a:r>
              <a:rPr kumimoji="1" lang="ja-JP" altLang="en-US" sz="1700" dirty="0" smtClean="0">
                <a:solidFill>
                  <a:srgbClr val="AF8A01"/>
                </a:solidFill>
              </a:rPr>
              <a:t>シオジ</a:t>
            </a:r>
            <a:endParaRPr kumimoji="1" lang="en-US" altLang="ja-JP" sz="1700" dirty="0" smtClean="0">
              <a:solidFill>
                <a:srgbClr val="AF8A01"/>
              </a:solidFill>
            </a:endParaRPr>
          </a:p>
          <a:p>
            <a:pPr algn="r"/>
            <a:r>
              <a:rPr kumimoji="1" lang="ja-JP" altLang="en-US" sz="1700" dirty="0" smtClean="0">
                <a:solidFill>
                  <a:srgbClr val="AF8A01"/>
                </a:solidFill>
              </a:rPr>
              <a:t>シダレザクラ</a:t>
            </a:r>
            <a:endParaRPr kumimoji="1" lang="en-US" altLang="ja-JP" sz="1700" dirty="0" smtClean="0">
              <a:solidFill>
                <a:srgbClr val="AF8A01"/>
              </a:solidFill>
            </a:endParaRPr>
          </a:p>
          <a:p>
            <a:pPr algn="r"/>
            <a:r>
              <a:rPr kumimoji="1" lang="ja-JP" altLang="en-US" sz="1700" dirty="0" smtClean="0">
                <a:solidFill>
                  <a:srgbClr val="AF8A01"/>
                </a:solidFill>
              </a:rPr>
              <a:t>シダレヤナギ</a:t>
            </a:r>
            <a:endParaRPr kumimoji="1" lang="en-US" altLang="ja-JP" sz="1700" dirty="0" smtClean="0">
              <a:solidFill>
                <a:srgbClr val="AF8A01"/>
              </a:solidFill>
            </a:endParaRPr>
          </a:p>
          <a:p>
            <a:pPr algn="r"/>
            <a:r>
              <a:rPr kumimoji="1" lang="ja-JP" altLang="en-US" sz="1700" dirty="0" smtClean="0">
                <a:solidFill>
                  <a:srgbClr val="AF8A01"/>
                </a:solidFill>
              </a:rPr>
              <a:t>シナノキ</a:t>
            </a:r>
            <a:endParaRPr kumimoji="1" lang="en-US" altLang="ja-JP" sz="1700" dirty="0" smtClean="0">
              <a:solidFill>
                <a:srgbClr val="AF8A01"/>
              </a:solidFill>
            </a:endParaRPr>
          </a:p>
          <a:p>
            <a:pPr algn="r"/>
            <a:r>
              <a:rPr kumimoji="1" lang="ja-JP" altLang="en-US" sz="1700" dirty="0" smtClean="0">
                <a:solidFill>
                  <a:srgbClr val="AF8A01"/>
                </a:solidFill>
              </a:rPr>
              <a:t>シノブヒバ</a:t>
            </a:r>
            <a:endParaRPr kumimoji="1" lang="en-US" altLang="ja-JP" sz="1700" dirty="0" smtClean="0">
              <a:solidFill>
                <a:srgbClr val="AF8A01"/>
              </a:solidFill>
            </a:endParaRPr>
          </a:p>
          <a:p>
            <a:pPr algn="r"/>
            <a:r>
              <a:rPr kumimoji="1" lang="ja-JP" altLang="en-US" sz="1700" dirty="0" smtClean="0">
                <a:solidFill>
                  <a:srgbClr val="AF8A01"/>
                </a:solidFill>
              </a:rPr>
              <a:t>シマトネリコ</a:t>
            </a:r>
            <a:endParaRPr kumimoji="1" lang="en-US" altLang="ja-JP" sz="1700" dirty="0" smtClean="0">
              <a:solidFill>
                <a:srgbClr val="AF8A01"/>
              </a:solidFill>
            </a:endParaRPr>
          </a:p>
          <a:p>
            <a:pPr algn="r"/>
            <a:r>
              <a:rPr kumimoji="1" lang="ja-JP" altLang="en-US" sz="1700" dirty="0" smtClean="0">
                <a:solidFill>
                  <a:srgbClr val="AF8A01"/>
                </a:solidFill>
              </a:rPr>
              <a:t>シモクレン</a:t>
            </a:r>
            <a:endParaRPr kumimoji="1" lang="en-US" altLang="ja-JP" sz="1700" dirty="0" smtClean="0">
              <a:solidFill>
                <a:srgbClr val="AF8A01"/>
              </a:solidFill>
            </a:endParaRPr>
          </a:p>
          <a:p>
            <a:pPr algn="r"/>
            <a:r>
              <a:rPr kumimoji="1" lang="ja-JP" altLang="en-US" sz="1700" dirty="0" smtClean="0">
                <a:solidFill>
                  <a:srgbClr val="AF8A01"/>
                </a:solidFill>
              </a:rPr>
              <a:t>シャラ</a:t>
            </a:r>
            <a:endParaRPr kumimoji="1" lang="en-US" altLang="ja-JP" sz="1700" dirty="0" smtClean="0">
              <a:solidFill>
                <a:srgbClr val="AF8A01"/>
              </a:solidFill>
            </a:endParaRPr>
          </a:p>
          <a:p>
            <a:pPr algn="r"/>
            <a:r>
              <a:rPr kumimoji="1" lang="ja-JP" altLang="en-US" sz="1700" dirty="0" smtClean="0">
                <a:solidFill>
                  <a:srgbClr val="AF8A01"/>
                </a:solidFill>
              </a:rPr>
              <a:t>シラカシ</a:t>
            </a:r>
            <a:endParaRPr kumimoji="1" lang="en-US" altLang="ja-JP" sz="1700" dirty="0" smtClean="0">
              <a:solidFill>
                <a:srgbClr val="AF8A01"/>
              </a:solidFill>
            </a:endParaRPr>
          </a:p>
          <a:p>
            <a:pPr algn="r"/>
            <a:r>
              <a:rPr kumimoji="1" lang="ja-JP" altLang="en-US" sz="1700" dirty="0" smtClean="0">
                <a:solidFill>
                  <a:srgbClr val="AF8A01"/>
                </a:solidFill>
              </a:rPr>
              <a:t>シラカバ</a:t>
            </a:r>
            <a:endParaRPr kumimoji="1" lang="en-US" altLang="ja-JP" sz="1700" dirty="0" smtClean="0">
              <a:solidFill>
                <a:srgbClr val="AF8A01"/>
              </a:solidFill>
            </a:endParaRPr>
          </a:p>
          <a:p>
            <a:pPr algn="r"/>
            <a:r>
              <a:rPr kumimoji="1" lang="ja-JP" altLang="en-US" sz="1700" dirty="0" smtClean="0">
                <a:solidFill>
                  <a:srgbClr val="AF8A01"/>
                </a:solidFill>
              </a:rPr>
              <a:t>シラキ</a:t>
            </a:r>
            <a:endParaRPr kumimoji="1" lang="en-US" altLang="ja-JP" sz="1700" dirty="0" smtClean="0">
              <a:solidFill>
                <a:srgbClr val="AF8A01"/>
              </a:solidFill>
            </a:endParaRPr>
          </a:p>
          <a:p>
            <a:pPr algn="r"/>
            <a:r>
              <a:rPr kumimoji="1" lang="ja-JP" altLang="en-US" sz="1700" dirty="0" smtClean="0">
                <a:solidFill>
                  <a:srgbClr val="AF8A01"/>
                </a:solidFill>
              </a:rPr>
              <a:t>シロダモ</a:t>
            </a:r>
            <a:endParaRPr kumimoji="1" lang="en-US" altLang="ja-JP" sz="1700" dirty="0" smtClean="0">
              <a:solidFill>
                <a:srgbClr val="AF8A01"/>
              </a:solidFill>
            </a:endParaRPr>
          </a:p>
          <a:p>
            <a:pPr algn="r"/>
            <a:r>
              <a:rPr kumimoji="1" lang="ja-JP" altLang="en-US" sz="1700" dirty="0" smtClean="0">
                <a:solidFill>
                  <a:srgbClr val="AF8A01"/>
                </a:solidFill>
              </a:rPr>
              <a:t>シンジュ</a:t>
            </a:r>
            <a:endParaRPr kumimoji="1" lang="en-US" altLang="ja-JP" sz="1700" dirty="0" smtClean="0">
              <a:solidFill>
                <a:srgbClr val="AF8A01"/>
              </a:solidFill>
            </a:endParaRPr>
          </a:p>
          <a:p>
            <a:pPr algn="r"/>
            <a:r>
              <a:rPr kumimoji="1" lang="ja-JP" altLang="en-US" sz="1700" dirty="0" smtClean="0">
                <a:solidFill>
                  <a:srgbClr val="AF8A01"/>
                </a:solidFill>
              </a:rPr>
              <a:t>スギ</a:t>
            </a:r>
            <a:endParaRPr kumimoji="1" lang="en-US" altLang="ja-JP" sz="1700" dirty="0" smtClean="0">
              <a:solidFill>
                <a:srgbClr val="AF8A01"/>
              </a:solidFill>
            </a:endParaRPr>
          </a:p>
          <a:p>
            <a:pPr algn="r"/>
            <a:r>
              <a:rPr kumimoji="1" lang="ja-JP" altLang="en-US" sz="1700" dirty="0" smtClean="0">
                <a:solidFill>
                  <a:srgbClr val="AF8A01"/>
                </a:solidFill>
              </a:rPr>
              <a:t>スダジ</a:t>
            </a:r>
            <a:r>
              <a:rPr kumimoji="1" lang="ja-JP" altLang="en-US" sz="1700" dirty="0">
                <a:solidFill>
                  <a:srgbClr val="AF8A01"/>
                </a:solidFill>
              </a:rPr>
              <a:t>イ</a:t>
            </a:r>
          </a:p>
        </p:txBody>
      </p:sp>
      <p:sp>
        <p:nvSpPr>
          <p:cNvPr id="15" name="テキスト ボックス 14"/>
          <p:cNvSpPr txBox="1"/>
          <p:nvPr/>
        </p:nvSpPr>
        <p:spPr>
          <a:xfrm>
            <a:off x="1888437" y="2864720"/>
            <a:ext cx="5217213" cy="1938992"/>
          </a:xfrm>
          <a:prstGeom prst="rect">
            <a:avLst/>
          </a:prstGeom>
          <a:noFill/>
        </p:spPr>
        <p:txBody>
          <a:bodyPr wrap="square" rtlCol="0">
            <a:spAutoFit/>
          </a:bodyPr>
          <a:lstStyle/>
          <a:p>
            <a:pPr algn="ctr"/>
            <a:r>
              <a:rPr kumimoji="1" lang="ja-JP" altLang="en-US" sz="4000" dirty="0" smtClean="0"/>
              <a:t>こんなにある</a:t>
            </a:r>
            <a:endParaRPr kumimoji="1" lang="en-US" altLang="ja-JP" sz="4000" dirty="0" smtClean="0"/>
          </a:p>
          <a:p>
            <a:pPr algn="ctr"/>
            <a:r>
              <a:rPr kumimoji="1" lang="ja-JP" altLang="en-US" sz="4000" dirty="0" smtClean="0"/>
              <a:t>筑波大学の樹木</a:t>
            </a:r>
            <a:r>
              <a:rPr kumimoji="1" lang="en-US" altLang="ja-JP" sz="4000" dirty="0" smtClean="0"/>
              <a:t>190</a:t>
            </a:r>
            <a:r>
              <a:rPr kumimoji="1" lang="ja-JP" altLang="en-US" sz="4000" dirty="0" smtClean="0"/>
              <a:t>種　</a:t>
            </a:r>
            <a:r>
              <a:rPr kumimoji="1" lang="en-US" altLang="ja-JP" sz="4000" dirty="0" smtClean="0"/>
              <a:t>(</a:t>
            </a:r>
            <a:r>
              <a:rPr kumimoji="1" lang="en-US" altLang="ja-JP" sz="4000" dirty="0"/>
              <a:t>1</a:t>
            </a:r>
            <a:r>
              <a:rPr kumimoji="1" lang="en-US" altLang="ja-JP" sz="4000" dirty="0" smtClean="0"/>
              <a:t>)</a:t>
            </a:r>
            <a:endParaRPr kumimoji="1" lang="ja-JP" altLang="en-US" sz="4000" dirty="0"/>
          </a:p>
        </p:txBody>
      </p:sp>
    </p:spTree>
    <p:extLst>
      <p:ext uri="{BB962C8B-B14F-4D97-AF65-F5344CB8AC3E}">
        <p14:creationId xmlns:p14="http://schemas.microsoft.com/office/powerpoint/2010/main" val="2451617530"/>
      </p:ext>
    </p:extLst>
  </p:cSld>
  <p:clrMapOvr>
    <a:masterClrMapping/>
  </p:clrMapOvr>
  <mc:AlternateContent xmlns:mc="http://schemas.openxmlformats.org/markup-compatibility/2006" xmlns:p14="http://schemas.microsoft.com/office/powerpoint/2010/main">
    <mc:Choice Requires="p14">
      <p:transition spd="slow" p14:dur="2000" advTm="5740"/>
    </mc:Choice>
    <mc:Fallback xmlns="">
      <p:transition spd="slow" advTm="574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2835" y="242131"/>
            <a:ext cx="4440833" cy="803144"/>
          </a:xfrm>
        </p:spPr>
        <p:txBody>
          <a:bodyPr/>
          <a:lstStyle/>
          <a:p>
            <a:r>
              <a:rPr lang="ja-JP" altLang="en-US" sz="3000" dirty="0"/>
              <a:t>事前調査 </a:t>
            </a:r>
            <a:r>
              <a:rPr lang="en-US" altLang="ja-JP" sz="3000" dirty="0"/>
              <a:t>– </a:t>
            </a:r>
            <a:r>
              <a:rPr lang="ja-JP" altLang="en-US" sz="3000" dirty="0"/>
              <a:t>分析</a:t>
            </a:r>
            <a:r>
              <a:rPr lang="en-US" altLang="ja-JP" sz="3000" dirty="0" smtClean="0"/>
              <a:t>-Ⅲ</a:t>
            </a:r>
            <a:endParaRPr kumimoji="1" lang="ja-JP" altLang="en-US" sz="3000" dirty="0"/>
          </a:p>
        </p:txBody>
      </p:sp>
      <p:sp>
        <p:nvSpPr>
          <p:cNvPr id="6" name="スライド番号プレースホルダー 5"/>
          <p:cNvSpPr>
            <a:spLocks noGrp="1"/>
          </p:cNvSpPr>
          <p:nvPr>
            <p:ph type="sldNum" sz="quarter" idx="12"/>
          </p:nvPr>
        </p:nvSpPr>
        <p:spPr/>
        <p:txBody>
          <a:bodyPr/>
          <a:lstStyle/>
          <a:p>
            <a:pPr algn="r" eaLnBrk="1" latinLnBrk="0" hangingPunct="1"/>
            <a:fld id="{8C592886-E571-45D5-8B56-343DC94F8FA6}" type="slidenum">
              <a:rPr kumimoji="0" lang="en-US" smtClean="0"/>
              <a:t>8</a:t>
            </a:fld>
            <a:endParaRPr kumimoji="0" lang="en-US" dirty="0">
              <a:solidFill>
                <a:schemeClr val="tx2">
                  <a:shade val="90000"/>
                </a:schemeClr>
              </a:solidFill>
            </a:endParaRPr>
          </a:p>
        </p:txBody>
      </p:sp>
      <p:sp>
        <p:nvSpPr>
          <p:cNvPr id="5" name="テキスト ボックス 4"/>
          <p:cNvSpPr txBox="1"/>
          <p:nvPr/>
        </p:nvSpPr>
        <p:spPr>
          <a:xfrm>
            <a:off x="2734750" y="675943"/>
            <a:ext cx="184666" cy="369332"/>
          </a:xfrm>
          <a:prstGeom prst="rect">
            <a:avLst/>
          </a:prstGeom>
          <a:noFill/>
        </p:spPr>
        <p:txBody>
          <a:bodyPr wrap="none" rtlCol="0">
            <a:spAutoFit/>
          </a:bodyPr>
          <a:lstStyle/>
          <a:p>
            <a:endParaRPr kumimoji="1" lang="ja-JP" altLang="en-US" dirty="0"/>
          </a:p>
        </p:txBody>
      </p:sp>
      <p:sp>
        <p:nvSpPr>
          <p:cNvPr id="11" name="テキスト ボックス 10"/>
          <p:cNvSpPr txBox="1"/>
          <p:nvPr/>
        </p:nvSpPr>
        <p:spPr>
          <a:xfrm>
            <a:off x="-1520" y="860609"/>
            <a:ext cx="1628775" cy="4539704"/>
          </a:xfrm>
          <a:prstGeom prst="rect">
            <a:avLst/>
          </a:prstGeom>
          <a:noFill/>
        </p:spPr>
        <p:txBody>
          <a:bodyPr wrap="square" rtlCol="0">
            <a:spAutoFit/>
          </a:bodyPr>
          <a:lstStyle/>
          <a:p>
            <a:r>
              <a:rPr kumimoji="1" lang="ja-JP" altLang="en-US" sz="1700" dirty="0" smtClean="0">
                <a:solidFill>
                  <a:schemeClr val="accent3"/>
                </a:solidFill>
              </a:rPr>
              <a:t>ストローブマツ</a:t>
            </a:r>
            <a:endParaRPr kumimoji="1" lang="en-US" altLang="ja-JP" sz="1700" dirty="0" smtClean="0">
              <a:solidFill>
                <a:schemeClr val="accent3"/>
              </a:solidFill>
            </a:endParaRPr>
          </a:p>
          <a:p>
            <a:r>
              <a:rPr kumimoji="1" lang="ja-JP" altLang="en-US" sz="1700" dirty="0" smtClean="0">
                <a:solidFill>
                  <a:schemeClr val="accent3"/>
                </a:solidFill>
              </a:rPr>
              <a:t>スモモ</a:t>
            </a:r>
            <a:endParaRPr kumimoji="1" lang="en-US" altLang="ja-JP" sz="1700" dirty="0" smtClean="0">
              <a:solidFill>
                <a:schemeClr val="accent3"/>
              </a:solidFill>
            </a:endParaRPr>
          </a:p>
          <a:p>
            <a:r>
              <a:rPr kumimoji="1" lang="ja-JP" altLang="en-US" sz="1700" dirty="0" smtClean="0">
                <a:solidFill>
                  <a:schemeClr val="accent3"/>
                </a:solidFill>
              </a:rPr>
              <a:t>センダン</a:t>
            </a:r>
            <a:endParaRPr kumimoji="1" lang="en-US" altLang="ja-JP" sz="1700" dirty="0" smtClean="0">
              <a:solidFill>
                <a:schemeClr val="accent3"/>
              </a:solidFill>
            </a:endParaRPr>
          </a:p>
          <a:p>
            <a:r>
              <a:rPr kumimoji="1" lang="ja-JP" altLang="en-US" sz="1700" dirty="0" smtClean="0">
                <a:solidFill>
                  <a:schemeClr val="accent3"/>
                </a:solidFill>
              </a:rPr>
              <a:t>ソヨゴ</a:t>
            </a:r>
            <a:endParaRPr kumimoji="1" lang="en-US" altLang="ja-JP" sz="1700" dirty="0" smtClean="0">
              <a:solidFill>
                <a:schemeClr val="accent3"/>
              </a:solidFill>
            </a:endParaRPr>
          </a:p>
          <a:p>
            <a:r>
              <a:rPr kumimoji="1" lang="ja-JP" altLang="en-US" sz="1700" dirty="0" smtClean="0">
                <a:solidFill>
                  <a:schemeClr val="accent3"/>
                </a:solidFill>
              </a:rPr>
              <a:t>タイサンボク</a:t>
            </a:r>
            <a:endParaRPr kumimoji="1" lang="en-US" altLang="ja-JP" sz="1700" dirty="0" smtClean="0">
              <a:solidFill>
                <a:schemeClr val="accent3"/>
              </a:solidFill>
            </a:endParaRPr>
          </a:p>
          <a:p>
            <a:r>
              <a:rPr kumimoji="1" lang="ja-JP" altLang="en-US" sz="1700" dirty="0" smtClean="0">
                <a:solidFill>
                  <a:schemeClr val="accent3"/>
                </a:solidFill>
              </a:rPr>
              <a:t>タイワンフウ</a:t>
            </a:r>
            <a:endParaRPr kumimoji="1" lang="en-US" altLang="ja-JP" sz="1700" dirty="0" smtClean="0">
              <a:solidFill>
                <a:schemeClr val="accent3"/>
              </a:solidFill>
            </a:endParaRPr>
          </a:p>
          <a:p>
            <a:r>
              <a:rPr kumimoji="1" lang="ja-JP" altLang="en-US" sz="1700" dirty="0" smtClean="0">
                <a:solidFill>
                  <a:schemeClr val="accent3"/>
                </a:solidFill>
              </a:rPr>
              <a:t>ダケカンバ</a:t>
            </a:r>
            <a:endParaRPr kumimoji="1" lang="en-US" altLang="ja-JP" sz="1700" dirty="0" smtClean="0">
              <a:solidFill>
                <a:schemeClr val="accent3"/>
              </a:solidFill>
            </a:endParaRPr>
          </a:p>
          <a:p>
            <a:r>
              <a:rPr kumimoji="1" lang="ja-JP" altLang="en-US" sz="1700" dirty="0" smtClean="0">
                <a:solidFill>
                  <a:schemeClr val="accent3"/>
                </a:solidFill>
              </a:rPr>
              <a:t>タブノキ</a:t>
            </a:r>
            <a:endParaRPr kumimoji="1" lang="en-US" altLang="ja-JP" sz="1700" dirty="0" smtClean="0">
              <a:solidFill>
                <a:schemeClr val="accent3"/>
              </a:solidFill>
            </a:endParaRPr>
          </a:p>
          <a:p>
            <a:r>
              <a:rPr kumimoji="1" lang="ja-JP" altLang="en-US" sz="1700" dirty="0" smtClean="0">
                <a:solidFill>
                  <a:schemeClr val="accent3"/>
                </a:solidFill>
              </a:rPr>
              <a:t>タラヨウ</a:t>
            </a:r>
            <a:endParaRPr kumimoji="1" lang="en-US" altLang="ja-JP" sz="1700" dirty="0" smtClean="0">
              <a:solidFill>
                <a:schemeClr val="accent3"/>
              </a:solidFill>
            </a:endParaRPr>
          </a:p>
          <a:p>
            <a:r>
              <a:rPr kumimoji="1" lang="ja-JP" altLang="en-US" sz="1700" dirty="0" smtClean="0">
                <a:solidFill>
                  <a:schemeClr val="accent3"/>
                </a:solidFill>
              </a:rPr>
              <a:t>チドリノキ</a:t>
            </a:r>
            <a:endParaRPr kumimoji="1" lang="en-US" altLang="ja-JP" sz="1700" dirty="0" smtClean="0">
              <a:solidFill>
                <a:schemeClr val="accent3"/>
              </a:solidFill>
            </a:endParaRPr>
          </a:p>
          <a:p>
            <a:r>
              <a:rPr kumimoji="1" lang="ja-JP" altLang="en-US" sz="1700" dirty="0">
                <a:solidFill>
                  <a:schemeClr val="accent3"/>
                </a:solidFill>
              </a:rPr>
              <a:t>ツクバネガシ</a:t>
            </a:r>
            <a:endParaRPr kumimoji="1" lang="en-US" altLang="ja-JP" sz="1700" dirty="0">
              <a:solidFill>
                <a:schemeClr val="accent3"/>
              </a:solidFill>
            </a:endParaRPr>
          </a:p>
          <a:p>
            <a:r>
              <a:rPr kumimoji="1" lang="ja-JP" altLang="en-US" sz="1700" dirty="0">
                <a:solidFill>
                  <a:schemeClr val="accent3"/>
                </a:solidFill>
              </a:rPr>
              <a:t>ツバキ</a:t>
            </a:r>
            <a:endParaRPr kumimoji="1" lang="en-US" altLang="ja-JP" sz="1700" dirty="0">
              <a:solidFill>
                <a:schemeClr val="accent3"/>
              </a:solidFill>
            </a:endParaRPr>
          </a:p>
          <a:p>
            <a:r>
              <a:rPr kumimoji="1" lang="ja-JP" altLang="en-US" sz="1700" dirty="0">
                <a:solidFill>
                  <a:schemeClr val="accent3"/>
                </a:solidFill>
              </a:rPr>
              <a:t>ドイツトウヒ</a:t>
            </a:r>
            <a:endParaRPr kumimoji="1" lang="en-US" altLang="ja-JP" sz="1700" dirty="0">
              <a:solidFill>
                <a:schemeClr val="accent3"/>
              </a:solidFill>
            </a:endParaRPr>
          </a:p>
          <a:p>
            <a:r>
              <a:rPr kumimoji="1" lang="ja-JP" altLang="en-US" sz="1700" dirty="0">
                <a:solidFill>
                  <a:schemeClr val="accent3"/>
                </a:solidFill>
              </a:rPr>
              <a:t>トウカエデ</a:t>
            </a:r>
            <a:endParaRPr kumimoji="1" lang="en-US" altLang="ja-JP" sz="1700" dirty="0">
              <a:solidFill>
                <a:schemeClr val="accent3"/>
              </a:solidFill>
            </a:endParaRPr>
          </a:p>
          <a:p>
            <a:r>
              <a:rPr kumimoji="1" lang="ja-JP" altLang="en-US" sz="1700" dirty="0">
                <a:solidFill>
                  <a:schemeClr val="accent3"/>
                </a:solidFill>
              </a:rPr>
              <a:t>トウジュロ</a:t>
            </a:r>
            <a:endParaRPr kumimoji="1" lang="en-US" altLang="ja-JP" sz="1700" dirty="0">
              <a:solidFill>
                <a:schemeClr val="accent3"/>
              </a:solidFill>
            </a:endParaRPr>
          </a:p>
          <a:p>
            <a:r>
              <a:rPr kumimoji="1" lang="ja-JP" altLang="en-US" sz="1700" dirty="0">
                <a:solidFill>
                  <a:schemeClr val="accent3"/>
                </a:solidFill>
              </a:rPr>
              <a:t>トウネズミモチ</a:t>
            </a:r>
            <a:endParaRPr kumimoji="1" lang="en-US" altLang="ja-JP" sz="1700" dirty="0">
              <a:solidFill>
                <a:schemeClr val="accent3"/>
              </a:solidFill>
            </a:endParaRPr>
          </a:p>
          <a:p>
            <a:r>
              <a:rPr kumimoji="1" lang="ja-JP" altLang="en-US" sz="1700" dirty="0" smtClean="0">
                <a:solidFill>
                  <a:schemeClr val="accent3"/>
                </a:solidFill>
              </a:rPr>
              <a:t>トサミズキ</a:t>
            </a:r>
            <a:endParaRPr kumimoji="1" lang="en-US" altLang="ja-JP" sz="1700" dirty="0" smtClean="0">
              <a:solidFill>
                <a:schemeClr val="accent3"/>
              </a:solidFill>
            </a:endParaRPr>
          </a:p>
        </p:txBody>
      </p:sp>
      <p:sp>
        <p:nvSpPr>
          <p:cNvPr id="12" name="テキスト ボックス 11"/>
          <p:cNvSpPr txBox="1"/>
          <p:nvPr/>
        </p:nvSpPr>
        <p:spPr>
          <a:xfrm>
            <a:off x="1201362" y="848749"/>
            <a:ext cx="7771358" cy="1859850"/>
          </a:xfrm>
          <a:prstGeom prst="rect">
            <a:avLst/>
          </a:prstGeom>
          <a:noFill/>
        </p:spPr>
        <p:txBody>
          <a:bodyPr vert="eaVert" wrap="square" rtlCol="0">
            <a:spAutoFit/>
          </a:bodyPr>
          <a:lstStyle/>
          <a:p>
            <a:r>
              <a:rPr kumimoji="1" lang="ja-JP" altLang="en-US" sz="1700" dirty="0" smtClean="0">
                <a:solidFill>
                  <a:schemeClr val="tx2"/>
                </a:solidFill>
              </a:rPr>
              <a:t>トチノキ</a:t>
            </a:r>
            <a:endParaRPr kumimoji="1" lang="en-US" altLang="ja-JP" sz="1700" dirty="0" smtClean="0">
              <a:solidFill>
                <a:schemeClr val="tx2"/>
              </a:solidFill>
            </a:endParaRPr>
          </a:p>
          <a:p>
            <a:r>
              <a:rPr kumimoji="1" lang="ja-JP" altLang="en-US" sz="1700" dirty="0" smtClean="0">
                <a:solidFill>
                  <a:schemeClr val="tx2"/>
                </a:solidFill>
              </a:rPr>
              <a:t>トドマツ</a:t>
            </a:r>
            <a:endParaRPr kumimoji="1" lang="en-US" altLang="ja-JP" sz="1700" dirty="0" smtClean="0">
              <a:solidFill>
                <a:schemeClr val="tx2"/>
              </a:solidFill>
            </a:endParaRPr>
          </a:p>
          <a:p>
            <a:r>
              <a:rPr kumimoji="1" lang="ja-JP" altLang="en-US" sz="1700" dirty="0" smtClean="0">
                <a:solidFill>
                  <a:schemeClr val="tx2"/>
                </a:solidFill>
              </a:rPr>
              <a:t>トネリコ</a:t>
            </a:r>
            <a:endParaRPr kumimoji="1" lang="en-US" altLang="ja-JP" sz="1700" dirty="0" smtClean="0">
              <a:solidFill>
                <a:schemeClr val="tx2"/>
              </a:solidFill>
            </a:endParaRPr>
          </a:p>
          <a:p>
            <a:r>
              <a:rPr kumimoji="1" lang="ja-JP" altLang="en-US" sz="1700" dirty="0" smtClean="0">
                <a:solidFill>
                  <a:schemeClr val="tx2"/>
                </a:solidFill>
              </a:rPr>
              <a:t>トベラ</a:t>
            </a:r>
            <a:endParaRPr kumimoji="1" lang="en-US" altLang="ja-JP" sz="1700" dirty="0" smtClean="0">
              <a:solidFill>
                <a:schemeClr val="tx2"/>
              </a:solidFill>
            </a:endParaRPr>
          </a:p>
          <a:p>
            <a:r>
              <a:rPr kumimoji="1" lang="ja-JP" altLang="en-US" sz="1700" dirty="0" smtClean="0">
                <a:solidFill>
                  <a:schemeClr val="tx2"/>
                </a:solidFill>
              </a:rPr>
              <a:t>ナシ</a:t>
            </a:r>
            <a:endParaRPr kumimoji="1" lang="en-US" altLang="ja-JP" sz="1700" dirty="0" smtClean="0">
              <a:solidFill>
                <a:schemeClr val="tx2"/>
              </a:solidFill>
            </a:endParaRPr>
          </a:p>
          <a:p>
            <a:r>
              <a:rPr kumimoji="1" lang="ja-JP" altLang="en-US" sz="1700" dirty="0" smtClean="0">
                <a:solidFill>
                  <a:schemeClr val="tx2"/>
                </a:solidFill>
              </a:rPr>
              <a:t>ナツメ</a:t>
            </a:r>
            <a:endParaRPr kumimoji="1" lang="en-US" altLang="ja-JP" sz="1700" dirty="0" smtClean="0">
              <a:solidFill>
                <a:schemeClr val="tx2"/>
              </a:solidFill>
            </a:endParaRPr>
          </a:p>
          <a:p>
            <a:r>
              <a:rPr kumimoji="1" lang="ja-JP" altLang="en-US" sz="1700" dirty="0" smtClean="0">
                <a:solidFill>
                  <a:schemeClr val="tx2"/>
                </a:solidFill>
              </a:rPr>
              <a:t>ナナカマド</a:t>
            </a:r>
            <a:endParaRPr kumimoji="1" lang="en-US" altLang="ja-JP" sz="1700" dirty="0" smtClean="0">
              <a:solidFill>
                <a:schemeClr val="tx2"/>
              </a:solidFill>
            </a:endParaRPr>
          </a:p>
          <a:p>
            <a:r>
              <a:rPr kumimoji="1" lang="ja-JP" altLang="en-US" sz="1700" dirty="0" smtClean="0">
                <a:solidFill>
                  <a:schemeClr val="tx2"/>
                </a:solidFill>
              </a:rPr>
              <a:t>ナンキンハゼ</a:t>
            </a:r>
            <a:endParaRPr kumimoji="1" lang="en-US" altLang="ja-JP" sz="1700" dirty="0" smtClean="0">
              <a:solidFill>
                <a:schemeClr val="tx2"/>
              </a:solidFill>
            </a:endParaRPr>
          </a:p>
          <a:p>
            <a:r>
              <a:rPr kumimoji="1" lang="ja-JP" altLang="en-US" sz="1700" dirty="0" smtClean="0">
                <a:solidFill>
                  <a:schemeClr val="tx2"/>
                </a:solidFill>
              </a:rPr>
              <a:t>ニオイヒバ</a:t>
            </a:r>
            <a:endParaRPr kumimoji="1" lang="en-US" altLang="ja-JP" sz="1700" dirty="0" smtClean="0">
              <a:solidFill>
                <a:schemeClr val="tx2"/>
              </a:solidFill>
            </a:endParaRPr>
          </a:p>
          <a:p>
            <a:r>
              <a:rPr kumimoji="1" lang="ja-JP" altLang="en-US" sz="1700" dirty="0" smtClean="0">
                <a:solidFill>
                  <a:schemeClr val="tx2"/>
                </a:solidFill>
              </a:rPr>
              <a:t>ニセアカシア</a:t>
            </a:r>
            <a:endParaRPr kumimoji="1" lang="en-US" altLang="ja-JP" sz="1700" dirty="0" smtClean="0">
              <a:solidFill>
                <a:schemeClr val="tx2"/>
              </a:solidFill>
            </a:endParaRPr>
          </a:p>
          <a:p>
            <a:r>
              <a:rPr kumimoji="1" lang="ja-JP" altLang="en-US" sz="1700" dirty="0" smtClean="0">
                <a:solidFill>
                  <a:schemeClr val="tx2"/>
                </a:solidFill>
              </a:rPr>
              <a:t>ヌルデ</a:t>
            </a:r>
            <a:endParaRPr kumimoji="1" lang="en-US" altLang="ja-JP" sz="1700" dirty="0" smtClean="0">
              <a:solidFill>
                <a:schemeClr val="tx2"/>
              </a:solidFill>
            </a:endParaRPr>
          </a:p>
          <a:p>
            <a:r>
              <a:rPr kumimoji="1" lang="ja-JP" altLang="en-US" sz="1700" dirty="0" smtClean="0">
                <a:solidFill>
                  <a:schemeClr val="tx2"/>
                </a:solidFill>
              </a:rPr>
              <a:t>ネコヤナギ</a:t>
            </a:r>
            <a:endParaRPr kumimoji="1" lang="en-US" altLang="ja-JP" sz="1700" dirty="0" smtClean="0">
              <a:solidFill>
                <a:schemeClr val="tx2"/>
              </a:solidFill>
            </a:endParaRPr>
          </a:p>
          <a:p>
            <a:r>
              <a:rPr kumimoji="1" lang="ja-JP" altLang="en-US" sz="1700" dirty="0" smtClean="0">
                <a:solidFill>
                  <a:schemeClr val="tx2"/>
                </a:solidFill>
              </a:rPr>
              <a:t>ネジキ</a:t>
            </a:r>
            <a:endParaRPr kumimoji="1" lang="en-US" altLang="ja-JP" sz="1700" dirty="0" smtClean="0">
              <a:solidFill>
                <a:schemeClr val="tx2"/>
              </a:solidFill>
            </a:endParaRPr>
          </a:p>
          <a:p>
            <a:r>
              <a:rPr kumimoji="1" lang="ja-JP" altLang="en-US" sz="1700" dirty="0" smtClean="0">
                <a:solidFill>
                  <a:schemeClr val="tx2"/>
                </a:solidFill>
              </a:rPr>
              <a:t>ネズミモチ</a:t>
            </a:r>
            <a:endParaRPr kumimoji="1" lang="en-US" altLang="ja-JP" sz="1700" dirty="0" smtClean="0">
              <a:solidFill>
                <a:schemeClr val="tx2"/>
              </a:solidFill>
            </a:endParaRPr>
          </a:p>
          <a:p>
            <a:r>
              <a:rPr kumimoji="1" lang="ja-JP" altLang="en-US" sz="1700" dirty="0" smtClean="0">
                <a:solidFill>
                  <a:schemeClr val="tx2"/>
                </a:solidFill>
              </a:rPr>
              <a:t>ネムノキ</a:t>
            </a:r>
            <a:endParaRPr kumimoji="1" lang="en-US" altLang="ja-JP" sz="1700" dirty="0" smtClean="0">
              <a:solidFill>
                <a:schemeClr val="tx2"/>
              </a:solidFill>
            </a:endParaRPr>
          </a:p>
          <a:p>
            <a:r>
              <a:rPr kumimoji="1" lang="ja-JP" altLang="en-US" sz="1700" dirty="0" smtClean="0">
                <a:solidFill>
                  <a:schemeClr val="tx2"/>
                </a:solidFill>
              </a:rPr>
              <a:t>ハウチワカエデ</a:t>
            </a:r>
            <a:endParaRPr kumimoji="1" lang="en-US" altLang="ja-JP" sz="1700" dirty="0" smtClean="0">
              <a:solidFill>
                <a:schemeClr val="tx2"/>
              </a:solidFill>
            </a:endParaRPr>
          </a:p>
          <a:p>
            <a:r>
              <a:rPr kumimoji="1" lang="ja-JP" altLang="en-US" sz="1700" dirty="0" smtClean="0">
                <a:solidFill>
                  <a:schemeClr val="tx2"/>
                </a:solidFill>
              </a:rPr>
              <a:t>ハクウンボク</a:t>
            </a:r>
            <a:endParaRPr kumimoji="1" lang="en-US" altLang="ja-JP" sz="1700" dirty="0" smtClean="0">
              <a:solidFill>
                <a:schemeClr val="tx2"/>
              </a:solidFill>
            </a:endParaRPr>
          </a:p>
          <a:p>
            <a:r>
              <a:rPr kumimoji="1" lang="ja-JP" altLang="en-US" sz="1700" dirty="0" smtClean="0">
                <a:solidFill>
                  <a:schemeClr val="tx2"/>
                </a:solidFill>
              </a:rPr>
              <a:t>ハクモクレン</a:t>
            </a:r>
            <a:endParaRPr kumimoji="1" lang="en-US" altLang="ja-JP" sz="1700" dirty="0" smtClean="0">
              <a:solidFill>
                <a:schemeClr val="tx2"/>
              </a:solidFill>
            </a:endParaRPr>
          </a:p>
          <a:p>
            <a:r>
              <a:rPr kumimoji="1" lang="ja-JP" altLang="en-US" sz="1700" dirty="0" smtClean="0">
                <a:solidFill>
                  <a:schemeClr val="tx2"/>
                </a:solidFill>
              </a:rPr>
              <a:t>ハコネウツギ</a:t>
            </a:r>
            <a:endParaRPr kumimoji="1" lang="en-US" altLang="ja-JP" sz="1700" dirty="0" smtClean="0">
              <a:solidFill>
                <a:schemeClr val="tx2"/>
              </a:solidFill>
            </a:endParaRPr>
          </a:p>
          <a:p>
            <a:r>
              <a:rPr kumimoji="1" lang="ja-JP" altLang="en-US" sz="1700" dirty="0" smtClean="0">
                <a:solidFill>
                  <a:schemeClr val="tx2"/>
                </a:solidFill>
              </a:rPr>
              <a:t>ハナカイドウ</a:t>
            </a:r>
            <a:endParaRPr kumimoji="1" lang="en-US" altLang="ja-JP" sz="1700" dirty="0" smtClean="0">
              <a:solidFill>
                <a:schemeClr val="tx2"/>
              </a:solidFill>
            </a:endParaRPr>
          </a:p>
          <a:p>
            <a:r>
              <a:rPr kumimoji="1" lang="ja-JP" altLang="en-US" sz="1700" dirty="0" smtClean="0">
                <a:solidFill>
                  <a:schemeClr val="tx2"/>
                </a:solidFill>
              </a:rPr>
              <a:t>ハナズオウ</a:t>
            </a:r>
            <a:endParaRPr kumimoji="1" lang="en-US" altLang="ja-JP" sz="1700" dirty="0" smtClean="0">
              <a:solidFill>
                <a:schemeClr val="tx2"/>
              </a:solidFill>
            </a:endParaRPr>
          </a:p>
          <a:p>
            <a:r>
              <a:rPr kumimoji="1" lang="ja-JP" altLang="en-US" sz="1700" dirty="0" smtClean="0">
                <a:solidFill>
                  <a:schemeClr val="tx2"/>
                </a:solidFill>
              </a:rPr>
              <a:t>ハナノキ</a:t>
            </a:r>
            <a:endParaRPr kumimoji="1" lang="en-US" altLang="ja-JP" sz="1700" dirty="0" smtClean="0">
              <a:solidFill>
                <a:schemeClr val="tx2"/>
              </a:solidFill>
            </a:endParaRPr>
          </a:p>
          <a:p>
            <a:r>
              <a:rPr kumimoji="1" lang="ja-JP" altLang="en-US" sz="1700" dirty="0">
                <a:solidFill>
                  <a:schemeClr val="tx2"/>
                </a:solidFill>
              </a:rPr>
              <a:t>ハナミズキ</a:t>
            </a:r>
            <a:endParaRPr kumimoji="1" lang="en-US" altLang="ja-JP" sz="1700" dirty="0">
              <a:solidFill>
                <a:schemeClr val="tx2"/>
              </a:solidFill>
            </a:endParaRPr>
          </a:p>
          <a:p>
            <a:r>
              <a:rPr kumimoji="1" lang="ja-JP" altLang="en-US" sz="1700" dirty="0">
                <a:solidFill>
                  <a:schemeClr val="tx2"/>
                </a:solidFill>
              </a:rPr>
              <a:t>ハマヒサカキ</a:t>
            </a:r>
            <a:endParaRPr kumimoji="1" lang="en-US" altLang="ja-JP" sz="1700" dirty="0">
              <a:solidFill>
                <a:schemeClr val="tx2"/>
              </a:solidFill>
            </a:endParaRPr>
          </a:p>
          <a:p>
            <a:r>
              <a:rPr kumimoji="1" lang="ja-JP" altLang="en-US" sz="1700" dirty="0">
                <a:solidFill>
                  <a:schemeClr val="tx2"/>
                </a:solidFill>
              </a:rPr>
              <a:t>ハルニレ</a:t>
            </a:r>
            <a:endParaRPr kumimoji="1" lang="en-US" altLang="ja-JP" sz="1700" dirty="0">
              <a:solidFill>
                <a:schemeClr val="tx2"/>
              </a:solidFill>
            </a:endParaRPr>
          </a:p>
          <a:p>
            <a:r>
              <a:rPr kumimoji="1" lang="ja-JP" altLang="en-US" sz="1700" dirty="0">
                <a:solidFill>
                  <a:schemeClr val="tx2"/>
                </a:solidFill>
              </a:rPr>
              <a:t>ハンノキ</a:t>
            </a:r>
            <a:endParaRPr kumimoji="1" lang="en-US" altLang="ja-JP" sz="1700" dirty="0">
              <a:solidFill>
                <a:schemeClr val="tx2"/>
              </a:solidFill>
            </a:endParaRPr>
          </a:p>
          <a:p>
            <a:r>
              <a:rPr kumimoji="1" lang="ja-JP" altLang="en-US" sz="1700" dirty="0" smtClean="0">
                <a:solidFill>
                  <a:schemeClr val="tx2"/>
                </a:solidFill>
              </a:rPr>
              <a:t>ヒイラギモクセイ</a:t>
            </a:r>
            <a:endParaRPr kumimoji="1" lang="en-US" altLang="ja-JP" sz="1700" dirty="0" smtClean="0">
              <a:solidFill>
                <a:schemeClr val="tx2"/>
              </a:solidFill>
            </a:endParaRPr>
          </a:p>
          <a:p>
            <a:r>
              <a:rPr kumimoji="1" lang="ja-JP" altLang="en-US" sz="1700" dirty="0" smtClean="0">
                <a:solidFill>
                  <a:schemeClr val="tx2"/>
                </a:solidFill>
              </a:rPr>
              <a:t>ヒサカキ</a:t>
            </a:r>
            <a:endParaRPr kumimoji="1" lang="en-US" altLang="ja-JP" sz="1700" dirty="0" smtClean="0">
              <a:solidFill>
                <a:schemeClr val="tx2"/>
              </a:solidFill>
            </a:endParaRPr>
          </a:p>
          <a:p>
            <a:r>
              <a:rPr kumimoji="1" lang="ja-JP" altLang="en-US" sz="1700" dirty="0" smtClean="0">
                <a:solidFill>
                  <a:schemeClr val="tx2"/>
                </a:solidFill>
              </a:rPr>
              <a:t>ヒトツバカエデ</a:t>
            </a:r>
            <a:endParaRPr kumimoji="1" lang="en-US" altLang="ja-JP" sz="1700" dirty="0">
              <a:solidFill>
                <a:schemeClr val="tx2"/>
              </a:solidFill>
            </a:endParaRPr>
          </a:p>
        </p:txBody>
      </p:sp>
      <p:sp>
        <p:nvSpPr>
          <p:cNvPr id="13" name="テキスト ボックス 12"/>
          <p:cNvSpPr txBox="1"/>
          <p:nvPr/>
        </p:nvSpPr>
        <p:spPr>
          <a:xfrm>
            <a:off x="6762920" y="1664391"/>
            <a:ext cx="2209800" cy="4801314"/>
          </a:xfrm>
          <a:prstGeom prst="rect">
            <a:avLst/>
          </a:prstGeom>
          <a:noFill/>
        </p:spPr>
        <p:txBody>
          <a:bodyPr wrap="square" rtlCol="0">
            <a:spAutoFit/>
          </a:bodyPr>
          <a:lstStyle/>
          <a:p>
            <a:pPr algn="r"/>
            <a:r>
              <a:rPr kumimoji="1" lang="ja-JP" altLang="en-US" sz="1700" dirty="0" smtClean="0">
                <a:solidFill>
                  <a:srgbClr val="00682F"/>
                </a:solidFill>
              </a:rPr>
              <a:t>ヒノキ</a:t>
            </a:r>
            <a:endParaRPr kumimoji="1" lang="en-US" altLang="ja-JP" sz="1700" dirty="0" smtClean="0">
              <a:solidFill>
                <a:srgbClr val="00682F"/>
              </a:solidFill>
            </a:endParaRPr>
          </a:p>
          <a:p>
            <a:pPr algn="r"/>
            <a:r>
              <a:rPr kumimoji="1" lang="ja-JP" altLang="en-US" sz="1700" dirty="0" smtClean="0">
                <a:solidFill>
                  <a:srgbClr val="00682F"/>
                </a:solidFill>
              </a:rPr>
              <a:t>ヒマラヤスギ</a:t>
            </a:r>
            <a:endParaRPr kumimoji="1" lang="en-US" altLang="ja-JP" sz="1700" dirty="0" smtClean="0">
              <a:solidFill>
                <a:srgbClr val="00682F"/>
              </a:solidFill>
            </a:endParaRPr>
          </a:p>
          <a:p>
            <a:pPr algn="r"/>
            <a:r>
              <a:rPr kumimoji="1" lang="ja-JP" altLang="en-US" sz="1700" dirty="0" smtClean="0">
                <a:solidFill>
                  <a:srgbClr val="00682F"/>
                </a:solidFill>
              </a:rPr>
              <a:t>ヒムロ</a:t>
            </a:r>
            <a:endParaRPr kumimoji="1" lang="en-US" altLang="ja-JP" sz="1700" dirty="0" smtClean="0">
              <a:solidFill>
                <a:srgbClr val="00682F"/>
              </a:solidFill>
            </a:endParaRPr>
          </a:p>
          <a:p>
            <a:pPr algn="r"/>
            <a:r>
              <a:rPr kumimoji="1" lang="ja-JP" altLang="en-US" sz="1700" dirty="0" smtClean="0">
                <a:solidFill>
                  <a:srgbClr val="00682F"/>
                </a:solidFill>
              </a:rPr>
              <a:t>ヒメコマツ</a:t>
            </a:r>
            <a:endParaRPr kumimoji="1" lang="en-US" altLang="ja-JP" sz="1700" dirty="0" smtClean="0">
              <a:solidFill>
                <a:srgbClr val="00682F"/>
              </a:solidFill>
            </a:endParaRPr>
          </a:p>
          <a:p>
            <a:pPr algn="r"/>
            <a:r>
              <a:rPr kumimoji="1" lang="ja-JP" altLang="en-US" sz="1700" dirty="0" smtClean="0">
                <a:solidFill>
                  <a:srgbClr val="00682F"/>
                </a:solidFill>
              </a:rPr>
              <a:t>ヒメシャラ</a:t>
            </a:r>
            <a:endParaRPr kumimoji="1" lang="en-US" altLang="ja-JP" sz="1700" dirty="0" smtClean="0">
              <a:solidFill>
                <a:srgbClr val="00682F"/>
              </a:solidFill>
            </a:endParaRPr>
          </a:p>
          <a:p>
            <a:pPr algn="r"/>
            <a:r>
              <a:rPr kumimoji="1" lang="ja-JP" altLang="en-US" sz="1700" dirty="0" smtClean="0">
                <a:solidFill>
                  <a:srgbClr val="00682F"/>
                </a:solidFill>
              </a:rPr>
              <a:t>ビワ</a:t>
            </a:r>
            <a:endParaRPr kumimoji="1" lang="en-US" altLang="ja-JP" sz="1700" dirty="0" smtClean="0">
              <a:solidFill>
                <a:srgbClr val="00682F"/>
              </a:solidFill>
            </a:endParaRPr>
          </a:p>
          <a:p>
            <a:pPr algn="r"/>
            <a:r>
              <a:rPr kumimoji="1" lang="ja-JP" altLang="en-US" sz="1700" dirty="0" smtClean="0">
                <a:solidFill>
                  <a:srgbClr val="00682F"/>
                </a:solidFill>
              </a:rPr>
              <a:t>フサザクラ</a:t>
            </a:r>
            <a:endParaRPr kumimoji="1" lang="en-US" altLang="ja-JP" sz="1700" dirty="0" smtClean="0">
              <a:solidFill>
                <a:srgbClr val="00682F"/>
              </a:solidFill>
            </a:endParaRPr>
          </a:p>
          <a:p>
            <a:pPr algn="r"/>
            <a:r>
              <a:rPr kumimoji="1" lang="ja-JP" altLang="en-US" sz="1700" dirty="0" smtClean="0">
                <a:solidFill>
                  <a:srgbClr val="00682F"/>
                </a:solidFill>
              </a:rPr>
              <a:t>フジ</a:t>
            </a:r>
            <a:endParaRPr kumimoji="1" lang="en-US" altLang="ja-JP" sz="1700" dirty="0" smtClean="0">
              <a:solidFill>
                <a:srgbClr val="00682F"/>
              </a:solidFill>
            </a:endParaRPr>
          </a:p>
          <a:p>
            <a:pPr algn="r"/>
            <a:r>
              <a:rPr kumimoji="1" lang="ja-JP" altLang="en-US" sz="1700" dirty="0" smtClean="0">
                <a:solidFill>
                  <a:srgbClr val="00682F"/>
                </a:solidFill>
              </a:rPr>
              <a:t>ブナ</a:t>
            </a:r>
            <a:endParaRPr kumimoji="1" lang="en-US" altLang="ja-JP" sz="1700" dirty="0" smtClean="0">
              <a:solidFill>
                <a:srgbClr val="00682F"/>
              </a:solidFill>
            </a:endParaRPr>
          </a:p>
          <a:p>
            <a:pPr algn="r"/>
            <a:r>
              <a:rPr kumimoji="1" lang="ja-JP" altLang="en-US" sz="1700" dirty="0">
                <a:solidFill>
                  <a:srgbClr val="00682F"/>
                </a:solidFill>
              </a:rPr>
              <a:t>プラタナス</a:t>
            </a:r>
            <a:endParaRPr kumimoji="1" lang="en-US" altLang="ja-JP" sz="1700" dirty="0">
              <a:solidFill>
                <a:srgbClr val="00682F"/>
              </a:solidFill>
            </a:endParaRPr>
          </a:p>
          <a:p>
            <a:pPr algn="r"/>
            <a:r>
              <a:rPr kumimoji="1" lang="ja-JP" altLang="en-US" sz="1700" dirty="0">
                <a:solidFill>
                  <a:srgbClr val="00682F"/>
                </a:solidFill>
              </a:rPr>
              <a:t>ホオノキ</a:t>
            </a:r>
            <a:endParaRPr kumimoji="1" lang="en-US" altLang="ja-JP" sz="1700" dirty="0">
              <a:solidFill>
                <a:srgbClr val="00682F"/>
              </a:solidFill>
            </a:endParaRPr>
          </a:p>
          <a:p>
            <a:pPr algn="r"/>
            <a:r>
              <a:rPr kumimoji="1" lang="ja-JP" altLang="en-US" sz="1700" dirty="0">
                <a:solidFill>
                  <a:srgbClr val="00682F"/>
                </a:solidFill>
              </a:rPr>
              <a:t>ホソカエデ</a:t>
            </a:r>
            <a:endParaRPr kumimoji="1" lang="en-US" altLang="ja-JP" sz="1700" dirty="0">
              <a:solidFill>
                <a:srgbClr val="00682F"/>
              </a:solidFill>
            </a:endParaRPr>
          </a:p>
          <a:p>
            <a:pPr algn="r"/>
            <a:r>
              <a:rPr kumimoji="1" lang="ja-JP" altLang="en-US" sz="1700" dirty="0">
                <a:solidFill>
                  <a:srgbClr val="00682F"/>
                </a:solidFill>
              </a:rPr>
              <a:t>ポプラ</a:t>
            </a:r>
            <a:endParaRPr kumimoji="1" lang="en-US" altLang="ja-JP" sz="1700" dirty="0">
              <a:solidFill>
                <a:srgbClr val="00682F"/>
              </a:solidFill>
            </a:endParaRPr>
          </a:p>
          <a:p>
            <a:pPr algn="r"/>
            <a:r>
              <a:rPr kumimoji="1" lang="ja-JP" altLang="en-US" sz="1700" dirty="0">
                <a:solidFill>
                  <a:srgbClr val="00682F"/>
                </a:solidFill>
              </a:rPr>
              <a:t>マサキ</a:t>
            </a:r>
            <a:endParaRPr kumimoji="1" lang="en-US" altLang="ja-JP" sz="1700" dirty="0">
              <a:solidFill>
                <a:srgbClr val="00682F"/>
              </a:solidFill>
            </a:endParaRPr>
          </a:p>
          <a:p>
            <a:pPr algn="r"/>
            <a:r>
              <a:rPr kumimoji="1" lang="ja-JP" altLang="en-US" sz="1700" dirty="0" smtClean="0">
                <a:solidFill>
                  <a:srgbClr val="00682F"/>
                </a:solidFill>
              </a:rPr>
              <a:t>マテバシイ</a:t>
            </a:r>
            <a:endParaRPr kumimoji="1" lang="en-US" altLang="ja-JP" sz="1700" dirty="0" smtClean="0">
              <a:solidFill>
                <a:srgbClr val="00682F"/>
              </a:solidFill>
            </a:endParaRPr>
          </a:p>
          <a:p>
            <a:pPr algn="r"/>
            <a:r>
              <a:rPr kumimoji="1" lang="ja-JP" altLang="en-US" sz="1700" dirty="0" smtClean="0">
                <a:solidFill>
                  <a:srgbClr val="00682F"/>
                </a:solidFill>
              </a:rPr>
              <a:t>ママウルシ</a:t>
            </a:r>
            <a:endParaRPr kumimoji="1" lang="en-US" altLang="ja-JP" sz="1700" dirty="0" smtClean="0">
              <a:solidFill>
                <a:srgbClr val="00682F"/>
              </a:solidFill>
            </a:endParaRPr>
          </a:p>
          <a:p>
            <a:pPr algn="r"/>
            <a:r>
              <a:rPr kumimoji="1" lang="ja-JP" altLang="en-US" sz="1700" dirty="0" smtClean="0">
                <a:solidFill>
                  <a:srgbClr val="00682F"/>
                </a:solidFill>
              </a:rPr>
              <a:t>マルバマンサク</a:t>
            </a:r>
            <a:endParaRPr kumimoji="1" lang="en-US" altLang="ja-JP" sz="1700" dirty="0" smtClean="0">
              <a:solidFill>
                <a:srgbClr val="00682F"/>
              </a:solidFill>
            </a:endParaRPr>
          </a:p>
          <a:p>
            <a:pPr algn="r"/>
            <a:r>
              <a:rPr kumimoji="1" lang="ja-JP" altLang="en-US" sz="1700" dirty="0" smtClean="0">
                <a:solidFill>
                  <a:srgbClr val="00682F"/>
                </a:solidFill>
              </a:rPr>
              <a:t>マユ</a:t>
            </a:r>
            <a:r>
              <a:rPr kumimoji="1" lang="ja-JP" altLang="en-US" sz="1700" dirty="0">
                <a:solidFill>
                  <a:srgbClr val="00682F"/>
                </a:solidFill>
              </a:rPr>
              <a:t>ミ</a:t>
            </a:r>
            <a:endParaRPr kumimoji="1" lang="en-US" altLang="ja-JP" sz="1700" dirty="0">
              <a:solidFill>
                <a:srgbClr val="00682F"/>
              </a:solidFill>
            </a:endParaRPr>
          </a:p>
        </p:txBody>
      </p:sp>
      <p:sp>
        <p:nvSpPr>
          <p:cNvPr id="14" name="テキスト ボックス 13"/>
          <p:cNvSpPr txBox="1"/>
          <p:nvPr/>
        </p:nvSpPr>
        <p:spPr>
          <a:xfrm>
            <a:off x="-177453" y="4892948"/>
            <a:ext cx="7771358" cy="1898121"/>
          </a:xfrm>
          <a:prstGeom prst="rect">
            <a:avLst/>
          </a:prstGeom>
          <a:noFill/>
        </p:spPr>
        <p:txBody>
          <a:bodyPr vert="eaVert" wrap="square" rtlCol="0">
            <a:spAutoFit/>
          </a:bodyPr>
          <a:lstStyle/>
          <a:p>
            <a:pPr algn="r"/>
            <a:r>
              <a:rPr kumimoji="1" lang="ja-JP" altLang="en-US" sz="1700" dirty="0" smtClean="0">
                <a:solidFill>
                  <a:srgbClr val="AF8A01"/>
                </a:solidFill>
              </a:rPr>
              <a:t>マンサク</a:t>
            </a:r>
            <a:endParaRPr kumimoji="1" lang="en-US" altLang="ja-JP" sz="1700" dirty="0" smtClean="0">
              <a:solidFill>
                <a:srgbClr val="AF8A01"/>
              </a:solidFill>
            </a:endParaRPr>
          </a:p>
          <a:p>
            <a:pPr algn="r"/>
            <a:r>
              <a:rPr kumimoji="1" lang="ja-JP" altLang="en-US" sz="1700" dirty="0" smtClean="0">
                <a:solidFill>
                  <a:srgbClr val="AF8A01"/>
                </a:solidFill>
              </a:rPr>
              <a:t>ミズキ</a:t>
            </a:r>
            <a:endParaRPr kumimoji="1" lang="en-US" altLang="ja-JP" sz="1700" dirty="0" smtClean="0">
              <a:solidFill>
                <a:srgbClr val="AF8A01"/>
              </a:solidFill>
            </a:endParaRPr>
          </a:p>
          <a:p>
            <a:pPr algn="r"/>
            <a:r>
              <a:rPr kumimoji="1" lang="ja-JP" altLang="en-US" sz="1700" dirty="0" smtClean="0">
                <a:solidFill>
                  <a:srgbClr val="AF8A01"/>
                </a:solidFill>
              </a:rPr>
              <a:t>ミズナラ</a:t>
            </a:r>
            <a:endParaRPr kumimoji="1" lang="en-US" altLang="ja-JP" sz="1700" dirty="0" smtClean="0">
              <a:solidFill>
                <a:srgbClr val="AF8A01"/>
              </a:solidFill>
            </a:endParaRPr>
          </a:p>
          <a:p>
            <a:pPr algn="r"/>
            <a:r>
              <a:rPr kumimoji="1" lang="ja-JP" altLang="en-US" sz="1700" dirty="0" smtClean="0">
                <a:solidFill>
                  <a:srgbClr val="AF8A01"/>
                </a:solidFill>
              </a:rPr>
              <a:t>ミズメ</a:t>
            </a:r>
            <a:endParaRPr kumimoji="1" lang="en-US" altLang="ja-JP" sz="1700" dirty="0" smtClean="0">
              <a:solidFill>
                <a:srgbClr val="AF8A01"/>
              </a:solidFill>
            </a:endParaRPr>
          </a:p>
          <a:p>
            <a:pPr algn="r"/>
            <a:r>
              <a:rPr kumimoji="1" lang="ja-JP" altLang="en-US" sz="1700" dirty="0" smtClean="0">
                <a:solidFill>
                  <a:srgbClr val="AF8A01"/>
                </a:solidFill>
              </a:rPr>
              <a:t>ミツデカエデ</a:t>
            </a:r>
            <a:endParaRPr kumimoji="1" lang="en-US" altLang="ja-JP" sz="1700" dirty="0" smtClean="0">
              <a:solidFill>
                <a:srgbClr val="AF8A01"/>
              </a:solidFill>
            </a:endParaRPr>
          </a:p>
          <a:p>
            <a:pPr algn="r"/>
            <a:r>
              <a:rPr kumimoji="1" lang="ja-JP" altLang="en-US" sz="1700" dirty="0" smtClean="0">
                <a:solidFill>
                  <a:srgbClr val="AF8A01"/>
                </a:solidFill>
              </a:rPr>
              <a:t>ミツマタ</a:t>
            </a:r>
            <a:endParaRPr kumimoji="1" lang="en-US" altLang="ja-JP" sz="1700" dirty="0" smtClean="0">
              <a:solidFill>
                <a:srgbClr val="AF8A01"/>
              </a:solidFill>
            </a:endParaRPr>
          </a:p>
          <a:p>
            <a:pPr algn="r"/>
            <a:r>
              <a:rPr kumimoji="1" lang="ja-JP" altLang="en-US" sz="1700" dirty="0" smtClean="0">
                <a:solidFill>
                  <a:srgbClr val="AF8A01"/>
                </a:solidFill>
              </a:rPr>
              <a:t>ムクゲ</a:t>
            </a:r>
            <a:endParaRPr kumimoji="1" lang="en-US" altLang="ja-JP" sz="1700" dirty="0" smtClean="0">
              <a:solidFill>
                <a:srgbClr val="AF8A01"/>
              </a:solidFill>
            </a:endParaRPr>
          </a:p>
          <a:p>
            <a:pPr algn="r"/>
            <a:r>
              <a:rPr kumimoji="1" lang="ja-JP" altLang="en-US" sz="1700" dirty="0" smtClean="0">
                <a:solidFill>
                  <a:srgbClr val="AF8A01"/>
                </a:solidFill>
              </a:rPr>
              <a:t>ムクノキ</a:t>
            </a:r>
            <a:endParaRPr kumimoji="1" lang="en-US" altLang="ja-JP" sz="1700" dirty="0" smtClean="0">
              <a:solidFill>
                <a:srgbClr val="AF8A01"/>
              </a:solidFill>
            </a:endParaRPr>
          </a:p>
          <a:p>
            <a:pPr algn="r"/>
            <a:r>
              <a:rPr kumimoji="1" lang="ja-JP" altLang="en-US" sz="1700" dirty="0" smtClean="0">
                <a:solidFill>
                  <a:srgbClr val="AF8A01"/>
                </a:solidFill>
              </a:rPr>
              <a:t>ムクロジ</a:t>
            </a:r>
            <a:endParaRPr kumimoji="1" lang="en-US" altLang="ja-JP" sz="1700" dirty="0" smtClean="0">
              <a:solidFill>
                <a:srgbClr val="AF8A01"/>
              </a:solidFill>
            </a:endParaRPr>
          </a:p>
          <a:p>
            <a:pPr algn="r"/>
            <a:r>
              <a:rPr kumimoji="1" lang="ja-JP" altLang="en-US" sz="1700" dirty="0" smtClean="0">
                <a:solidFill>
                  <a:srgbClr val="AF8A01"/>
                </a:solidFill>
              </a:rPr>
              <a:t>メグスリノキ</a:t>
            </a:r>
            <a:endParaRPr kumimoji="1" lang="en-US" altLang="ja-JP" sz="1700" dirty="0" smtClean="0">
              <a:solidFill>
                <a:srgbClr val="AF8A01"/>
              </a:solidFill>
            </a:endParaRPr>
          </a:p>
          <a:p>
            <a:pPr algn="r"/>
            <a:r>
              <a:rPr kumimoji="1" lang="ja-JP" altLang="en-US" sz="1700" dirty="0" smtClean="0">
                <a:solidFill>
                  <a:srgbClr val="AF8A01"/>
                </a:solidFill>
              </a:rPr>
              <a:t>メタセコイア</a:t>
            </a:r>
            <a:endParaRPr kumimoji="1" lang="en-US" altLang="ja-JP" sz="1700" dirty="0" smtClean="0">
              <a:solidFill>
                <a:srgbClr val="AF8A01"/>
              </a:solidFill>
            </a:endParaRPr>
          </a:p>
          <a:p>
            <a:pPr algn="r"/>
            <a:r>
              <a:rPr kumimoji="1" lang="ja-JP" altLang="en-US" sz="1700" dirty="0" smtClean="0">
                <a:solidFill>
                  <a:srgbClr val="AF8A01"/>
                </a:solidFill>
              </a:rPr>
              <a:t>モチノキ</a:t>
            </a:r>
            <a:endParaRPr kumimoji="1" lang="en-US" altLang="ja-JP" sz="1700" dirty="0" smtClean="0">
              <a:solidFill>
                <a:srgbClr val="AF8A01"/>
              </a:solidFill>
            </a:endParaRPr>
          </a:p>
          <a:p>
            <a:pPr algn="r"/>
            <a:r>
              <a:rPr kumimoji="1" lang="ja-JP" altLang="en-US" sz="1700" dirty="0" smtClean="0">
                <a:solidFill>
                  <a:srgbClr val="AF8A01"/>
                </a:solidFill>
              </a:rPr>
              <a:t>モッコク</a:t>
            </a:r>
            <a:endParaRPr kumimoji="1" lang="en-US" altLang="ja-JP" sz="1700" dirty="0" smtClean="0">
              <a:solidFill>
                <a:srgbClr val="AF8A01"/>
              </a:solidFill>
            </a:endParaRPr>
          </a:p>
          <a:p>
            <a:pPr algn="r"/>
            <a:r>
              <a:rPr kumimoji="1" lang="ja-JP" altLang="en-US" sz="1700" dirty="0" smtClean="0">
                <a:solidFill>
                  <a:srgbClr val="AF8A01"/>
                </a:solidFill>
              </a:rPr>
              <a:t>モミジ</a:t>
            </a:r>
            <a:endParaRPr kumimoji="1" lang="en-US" altLang="ja-JP" sz="1700" dirty="0" smtClean="0">
              <a:solidFill>
                <a:srgbClr val="AF8A01"/>
              </a:solidFill>
            </a:endParaRPr>
          </a:p>
          <a:p>
            <a:pPr algn="r"/>
            <a:r>
              <a:rPr kumimoji="1" lang="ja-JP" altLang="en-US" sz="1700" dirty="0" smtClean="0">
                <a:solidFill>
                  <a:srgbClr val="AF8A01"/>
                </a:solidFill>
              </a:rPr>
              <a:t>モミノキ</a:t>
            </a:r>
            <a:endParaRPr kumimoji="1" lang="en-US" altLang="ja-JP" sz="1700" dirty="0" smtClean="0">
              <a:solidFill>
                <a:srgbClr val="AF8A01"/>
              </a:solidFill>
            </a:endParaRPr>
          </a:p>
          <a:p>
            <a:pPr algn="r"/>
            <a:r>
              <a:rPr kumimoji="1" lang="ja-JP" altLang="en-US" sz="1700" dirty="0" smtClean="0">
                <a:solidFill>
                  <a:srgbClr val="AF8A01"/>
                </a:solidFill>
              </a:rPr>
              <a:t>モモ</a:t>
            </a:r>
            <a:endParaRPr kumimoji="1" lang="en-US" altLang="ja-JP" sz="1700" dirty="0" smtClean="0">
              <a:solidFill>
                <a:srgbClr val="AF8A01"/>
              </a:solidFill>
            </a:endParaRPr>
          </a:p>
          <a:p>
            <a:pPr algn="r"/>
            <a:r>
              <a:rPr kumimoji="1" lang="ja-JP" altLang="en-US" sz="1700" dirty="0" smtClean="0">
                <a:solidFill>
                  <a:srgbClr val="AF8A01"/>
                </a:solidFill>
              </a:rPr>
              <a:t>ヤシャブシ</a:t>
            </a:r>
            <a:endParaRPr kumimoji="1" lang="en-US" altLang="ja-JP" sz="1700" dirty="0" smtClean="0">
              <a:solidFill>
                <a:srgbClr val="AF8A01"/>
              </a:solidFill>
            </a:endParaRPr>
          </a:p>
          <a:p>
            <a:pPr algn="r"/>
            <a:r>
              <a:rPr kumimoji="1" lang="ja-JP" altLang="en-US" sz="1700" dirty="0" smtClean="0">
                <a:solidFill>
                  <a:srgbClr val="AF8A01"/>
                </a:solidFill>
              </a:rPr>
              <a:t>ヤチダモ</a:t>
            </a:r>
            <a:endParaRPr kumimoji="1" lang="en-US" altLang="ja-JP" sz="1700" dirty="0" smtClean="0">
              <a:solidFill>
                <a:srgbClr val="AF8A01"/>
              </a:solidFill>
            </a:endParaRPr>
          </a:p>
          <a:p>
            <a:pPr algn="r"/>
            <a:r>
              <a:rPr kumimoji="1" lang="ja-JP" altLang="en-US" sz="1700" dirty="0" smtClean="0">
                <a:solidFill>
                  <a:srgbClr val="AF8A01"/>
                </a:solidFill>
              </a:rPr>
              <a:t>ヤブニッケイ</a:t>
            </a:r>
            <a:endParaRPr kumimoji="1" lang="en-US" altLang="ja-JP" sz="1700" dirty="0" smtClean="0">
              <a:solidFill>
                <a:srgbClr val="AF8A01"/>
              </a:solidFill>
            </a:endParaRPr>
          </a:p>
          <a:p>
            <a:pPr algn="r"/>
            <a:r>
              <a:rPr kumimoji="1" lang="ja-JP" altLang="en-US" sz="1700" dirty="0" smtClean="0">
                <a:solidFill>
                  <a:srgbClr val="AF8A01"/>
                </a:solidFill>
              </a:rPr>
              <a:t>ヤマナラシ</a:t>
            </a:r>
            <a:endParaRPr kumimoji="1" lang="en-US" altLang="ja-JP" sz="1700" dirty="0" smtClean="0">
              <a:solidFill>
                <a:srgbClr val="AF8A01"/>
              </a:solidFill>
            </a:endParaRPr>
          </a:p>
          <a:p>
            <a:pPr algn="r"/>
            <a:r>
              <a:rPr kumimoji="1" lang="ja-JP" altLang="en-US" sz="1700" dirty="0" smtClean="0">
                <a:solidFill>
                  <a:srgbClr val="AF8A01"/>
                </a:solidFill>
              </a:rPr>
              <a:t>ヤマハンノキ</a:t>
            </a:r>
            <a:endParaRPr kumimoji="1" lang="en-US" altLang="ja-JP" sz="1700" dirty="0" smtClean="0">
              <a:solidFill>
                <a:srgbClr val="AF8A01"/>
              </a:solidFill>
            </a:endParaRPr>
          </a:p>
          <a:p>
            <a:pPr algn="r"/>
            <a:r>
              <a:rPr kumimoji="1" lang="ja-JP" altLang="en-US" sz="1700" dirty="0" smtClean="0">
                <a:solidFill>
                  <a:srgbClr val="AF8A01"/>
                </a:solidFill>
              </a:rPr>
              <a:t>ヤマボウシ</a:t>
            </a:r>
            <a:endParaRPr kumimoji="1" lang="en-US" altLang="ja-JP" sz="1700" dirty="0" smtClean="0">
              <a:solidFill>
                <a:srgbClr val="AF8A01"/>
              </a:solidFill>
            </a:endParaRPr>
          </a:p>
          <a:p>
            <a:pPr algn="r"/>
            <a:r>
              <a:rPr kumimoji="1" lang="ja-JP" altLang="en-US" sz="1700" dirty="0" smtClean="0">
                <a:solidFill>
                  <a:srgbClr val="AF8A01"/>
                </a:solidFill>
              </a:rPr>
              <a:t>ヤマモモ</a:t>
            </a:r>
            <a:endParaRPr kumimoji="1" lang="en-US" altLang="ja-JP" sz="1700" dirty="0" smtClean="0">
              <a:solidFill>
                <a:srgbClr val="AF8A01"/>
              </a:solidFill>
            </a:endParaRPr>
          </a:p>
          <a:p>
            <a:pPr algn="r"/>
            <a:r>
              <a:rPr kumimoji="1" lang="ja-JP" altLang="en-US" sz="1700" dirty="0" smtClean="0">
                <a:solidFill>
                  <a:srgbClr val="AF8A01"/>
                </a:solidFill>
              </a:rPr>
              <a:t>ユズリハ</a:t>
            </a:r>
            <a:endParaRPr kumimoji="1" lang="en-US" altLang="ja-JP" sz="1700" dirty="0" smtClean="0">
              <a:solidFill>
                <a:srgbClr val="AF8A01"/>
              </a:solidFill>
            </a:endParaRPr>
          </a:p>
          <a:p>
            <a:pPr algn="r"/>
            <a:r>
              <a:rPr kumimoji="1" lang="ja-JP" altLang="en-US" sz="1700" dirty="0" smtClean="0">
                <a:solidFill>
                  <a:srgbClr val="AF8A01"/>
                </a:solidFill>
              </a:rPr>
              <a:t>ユリノキ</a:t>
            </a:r>
            <a:endParaRPr kumimoji="1" lang="en-US" altLang="ja-JP" sz="1700" dirty="0" smtClean="0">
              <a:solidFill>
                <a:srgbClr val="AF8A01"/>
              </a:solidFill>
            </a:endParaRPr>
          </a:p>
          <a:p>
            <a:pPr algn="r"/>
            <a:r>
              <a:rPr kumimoji="1" lang="ja-JP" altLang="en-US" sz="1700" dirty="0" smtClean="0">
                <a:solidFill>
                  <a:srgbClr val="AF8A01"/>
                </a:solidFill>
              </a:rPr>
              <a:t>ラクウショウ</a:t>
            </a:r>
            <a:endParaRPr kumimoji="1" lang="en-US" altLang="ja-JP" sz="1700" dirty="0" smtClean="0">
              <a:solidFill>
                <a:srgbClr val="AF8A01"/>
              </a:solidFill>
            </a:endParaRPr>
          </a:p>
          <a:p>
            <a:pPr algn="r"/>
            <a:r>
              <a:rPr kumimoji="1" lang="ja-JP" altLang="en-US" sz="1700" dirty="0" smtClean="0">
                <a:solidFill>
                  <a:srgbClr val="AF8A01"/>
                </a:solidFill>
              </a:rPr>
              <a:t>リョウブ</a:t>
            </a:r>
            <a:endParaRPr kumimoji="1" lang="en-US" altLang="ja-JP" sz="1700" dirty="0" smtClean="0">
              <a:solidFill>
                <a:srgbClr val="AF8A01"/>
              </a:solidFill>
            </a:endParaRPr>
          </a:p>
          <a:p>
            <a:pPr algn="r"/>
            <a:r>
              <a:rPr kumimoji="1" lang="ja-JP" altLang="en-US" sz="1700" dirty="0" smtClean="0">
                <a:solidFill>
                  <a:srgbClr val="AF8A01"/>
                </a:solidFill>
              </a:rPr>
              <a:t>リンゴ</a:t>
            </a:r>
            <a:endParaRPr kumimoji="1" lang="en-US" altLang="ja-JP" sz="1700" dirty="0" smtClean="0">
              <a:solidFill>
                <a:srgbClr val="AF8A01"/>
              </a:solidFill>
            </a:endParaRPr>
          </a:p>
          <a:p>
            <a:pPr algn="r"/>
            <a:r>
              <a:rPr kumimoji="1" lang="ja-JP" altLang="en-US" sz="1700" dirty="0" smtClean="0">
                <a:solidFill>
                  <a:srgbClr val="AF8A01"/>
                </a:solidFill>
              </a:rPr>
              <a:t>ロウバイ</a:t>
            </a:r>
            <a:endParaRPr kumimoji="1" lang="en-US" altLang="ja-JP" sz="1700" dirty="0" smtClean="0">
              <a:solidFill>
                <a:srgbClr val="AF8A01"/>
              </a:solidFill>
            </a:endParaRPr>
          </a:p>
        </p:txBody>
      </p:sp>
      <p:sp>
        <p:nvSpPr>
          <p:cNvPr id="10" name="テキスト ボックス 9"/>
          <p:cNvSpPr txBox="1"/>
          <p:nvPr/>
        </p:nvSpPr>
        <p:spPr>
          <a:xfrm>
            <a:off x="1888437" y="2864720"/>
            <a:ext cx="5217213" cy="1938992"/>
          </a:xfrm>
          <a:prstGeom prst="rect">
            <a:avLst/>
          </a:prstGeom>
          <a:noFill/>
        </p:spPr>
        <p:txBody>
          <a:bodyPr wrap="square" rtlCol="0">
            <a:spAutoFit/>
          </a:bodyPr>
          <a:lstStyle/>
          <a:p>
            <a:pPr algn="ctr"/>
            <a:r>
              <a:rPr kumimoji="1" lang="ja-JP" altLang="en-US" sz="4000" dirty="0" smtClean="0"/>
              <a:t>こんなにある</a:t>
            </a:r>
            <a:endParaRPr kumimoji="1" lang="en-US" altLang="ja-JP" sz="4000" dirty="0" smtClean="0"/>
          </a:p>
          <a:p>
            <a:pPr algn="ctr"/>
            <a:r>
              <a:rPr kumimoji="1" lang="ja-JP" altLang="en-US" sz="4000" dirty="0" smtClean="0"/>
              <a:t>筑波大学の樹木</a:t>
            </a:r>
            <a:r>
              <a:rPr kumimoji="1" lang="en-US" altLang="ja-JP" sz="4000" dirty="0" smtClean="0"/>
              <a:t>190</a:t>
            </a:r>
            <a:r>
              <a:rPr kumimoji="1" lang="ja-JP" altLang="en-US" sz="4000" dirty="0" smtClean="0"/>
              <a:t>種　</a:t>
            </a:r>
            <a:r>
              <a:rPr kumimoji="1" lang="en-US" altLang="ja-JP" sz="4000" dirty="0" smtClean="0"/>
              <a:t>(2)</a:t>
            </a:r>
            <a:endParaRPr kumimoji="1" lang="ja-JP" altLang="en-US" sz="4000" dirty="0"/>
          </a:p>
        </p:txBody>
      </p:sp>
    </p:spTree>
    <p:extLst>
      <p:ext uri="{BB962C8B-B14F-4D97-AF65-F5344CB8AC3E}">
        <p14:creationId xmlns:p14="http://schemas.microsoft.com/office/powerpoint/2010/main" val="2817260417"/>
      </p:ext>
    </p:extLst>
  </p:cSld>
  <p:clrMapOvr>
    <a:masterClrMapping/>
  </p:clrMapOvr>
  <mc:AlternateContent xmlns:mc="http://schemas.openxmlformats.org/markup-compatibility/2006" xmlns:p14="http://schemas.microsoft.com/office/powerpoint/2010/main">
    <mc:Choice Requires="p14">
      <p:transition spd="slow" p14:dur="2000" advTm="7124"/>
    </mc:Choice>
    <mc:Fallback xmlns="">
      <p:transition spd="slow" advTm="7124"/>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0.7"/>
</p:tagLst>
</file>

<file path=ppt/tags/tag2.xml><?xml version="1.0" encoding="utf-8"?>
<p:tagLst xmlns:a="http://schemas.openxmlformats.org/drawingml/2006/main" xmlns:r="http://schemas.openxmlformats.org/officeDocument/2006/relationships" xmlns:p="http://schemas.openxmlformats.org/presentationml/2006/main">
  <p:tag name="TIMING" val="|16.1"/>
</p:tagLst>
</file>

<file path=ppt/tags/tag3.xml><?xml version="1.0" encoding="utf-8"?>
<p:tagLst xmlns:a="http://schemas.openxmlformats.org/drawingml/2006/main" xmlns:r="http://schemas.openxmlformats.org/officeDocument/2006/relationships" xmlns:p="http://schemas.openxmlformats.org/presentationml/2006/main">
  <p:tag name="TIMING" val="|22.5|17.1|10.8|11.6"/>
</p:tagLst>
</file>

<file path=ppt/tags/tag4.xml><?xml version="1.0" encoding="utf-8"?>
<p:tagLst xmlns:a="http://schemas.openxmlformats.org/drawingml/2006/main" xmlns:r="http://schemas.openxmlformats.org/officeDocument/2006/relationships" xmlns:p="http://schemas.openxmlformats.org/presentationml/2006/main">
  <p:tag name="TIMING" val="|11.9|3.8|2|16.3"/>
</p:tagLst>
</file>

<file path=ppt/tags/tag5.xml><?xml version="1.0" encoding="utf-8"?>
<p:tagLst xmlns:a="http://schemas.openxmlformats.org/drawingml/2006/main" xmlns:r="http://schemas.openxmlformats.org/officeDocument/2006/relationships" xmlns:p="http://schemas.openxmlformats.org/presentationml/2006/main">
  <p:tag name="TIMING" val="|12.1|12.8|7.5"/>
</p:tagLst>
</file>

<file path=ppt/tags/tag6.xml><?xml version="1.0" encoding="utf-8"?>
<p:tagLst xmlns:a="http://schemas.openxmlformats.org/drawingml/2006/main" xmlns:r="http://schemas.openxmlformats.org/officeDocument/2006/relationships" xmlns:p="http://schemas.openxmlformats.org/presentationml/2006/main">
  <p:tag name="TIMING" val="|40.2"/>
</p:tagLst>
</file>

<file path=ppt/tags/tag7.xml><?xml version="1.0" encoding="utf-8"?>
<p:tagLst xmlns:a="http://schemas.openxmlformats.org/drawingml/2006/main" xmlns:r="http://schemas.openxmlformats.org/officeDocument/2006/relationships" xmlns:p="http://schemas.openxmlformats.org/presentationml/2006/main">
  <p:tag name="TIMING" val="|40.2"/>
</p:tagLst>
</file>

<file path=ppt/tags/tag8.xml><?xml version="1.0" encoding="utf-8"?>
<p:tagLst xmlns:a="http://schemas.openxmlformats.org/drawingml/2006/main" xmlns:r="http://schemas.openxmlformats.org/officeDocument/2006/relationships" xmlns:p="http://schemas.openxmlformats.org/presentationml/2006/main">
  <p:tag name="TIMING" val="|6.3"/>
</p:tagLst>
</file>

<file path=ppt/tags/tag9.xml><?xml version="1.0" encoding="utf-8"?>
<p:tagLst xmlns:a="http://schemas.openxmlformats.org/drawingml/2006/main" xmlns:r="http://schemas.openxmlformats.org/officeDocument/2006/relationships" xmlns:p="http://schemas.openxmlformats.org/presentationml/2006/main">
  <p:tag name="TIMING" val="|0.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エッセンシャル">
  <a:themeElements>
    <a:clrScheme name="エッセンシャル">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エッセンシャル">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エッセンシャル">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spDef>
      <a:spPr>
        <a:noFill/>
      </a:spPr>
      <a:bodyPr wrap="none" lIns="91440" tIns="45720" rIns="91440" bIns="45720">
        <a:prstTxWarp prst="textArchUp">
          <a:avLst/>
        </a:prstTxWarp>
        <a:spAutoFit/>
      </a:bodyPr>
      <a:lstStyle>
        <a:defPPr algn="ctr">
          <a:defRPr sz="5400" dirty="0" smtClean="0">
            <a:ln w="18415" cmpd="sng">
              <a:solidFill>
                <a:srgbClr val="F5C201"/>
              </a:solidFill>
              <a:prstDash val="solid"/>
            </a:ln>
            <a:solidFill>
              <a:srgbClr val="FFFFFF"/>
            </a:solidFill>
            <a:effectLst>
              <a:outerShdw blurRad="50800" dist="38100" algn="l" rotWithShape="0">
                <a:prstClr val="black">
                  <a:alpha val="40000"/>
                </a:prstClr>
              </a:outerShdw>
            </a:effectLst>
          </a:defRPr>
        </a:defPPr>
      </a:lstStyle>
    </a:sp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1398</TotalTime>
  <Words>2179</Words>
  <Application>Microsoft Office PowerPoint</Application>
  <PresentationFormat>画面に合わせる (4:3)</PresentationFormat>
  <Paragraphs>647</Paragraphs>
  <Slides>38</Slides>
  <Notes>31</Notes>
  <HiddenSlides>2</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1_エッセンシャル</vt:lpstr>
      <vt:lpstr>都市計画実習 2013 中間発表</vt:lpstr>
      <vt:lpstr>きっかけ</vt:lpstr>
      <vt:lpstr>きっかけ</vt:lpstr>
      <vt:lpstr>きっかけ</vt:lpstr>
      <vt:lpstr>事前調査</vt:lpstr>
      <vt:lpstr>事前調査</vt:lpstr>
      <vt:lpstr>事前調査 – 分析-Ⅰ</vt:lpstr>
      <vt:lpstr>事前調査 – 分析-Ⅱ</vt:lpstr>
      <vt:lpstr>事前調査 – 分析-Ⅲ</vt:lpstr>
      <vt:lpstr>事前調査 – 分析-ⅳ</vt:lpstr>
      <vt:lpstr>事前調査</vt:lpstr>
      <vt:lpstr>事前調査 – ヒアリング調査１-Ⅰ</vt:lpstr>
      <vt:lpstr>事前調査 – ヒアリング調査１-Ⅱ</vt:lpstr>
      <vt:lpstr>事前調査 – ヒアリング調査１-Ⅲ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果樹によって色のある楽しい空間が実現できる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今後の予定</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都市計画実習 2013 生活安全環境班 中間発表</dc:title>
  <dc:creator>後閑 s1111246</dc:creator>
  <cp:lastModifiedBy>win-admin</cp:lastModifiedBy>
  <cp:revision>266</cp:revision>
  <cp:lastPrinted>2013-05-20T17:18:45Z</cp:lastPrinted>
  <dcterms:created xsi:type="dcterms:W3CDTF">2013-05-08T12:59:20Z</dcterms:created>
  <dcterms:modified xsi:type="dcterms:W3CDTF">2013-06-10T10:19:03Z</dcterms:modified>
</cp:coreProperties>
</file>