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24.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33.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7.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3"/>
  </p:notesMasterIdLst>
  <p:handoutMasterIdLst>
    <p:handoutMasterId r:id="rId54"/>
  </p:handoutMasterIdLst>
  <p:sldIdLst>
    <p:sldId id="321" r:id="rId2"/>
    <p:sldId id="322" r:id="rId3"/>
    <p:sldId id="323" r:id="rId4"/>
    <p:sldId id="256" r:id="rId5"/>
    <p:sldId id="302" r:id="rId6"/>
    <p:sldId id="260" r:id="rId7"/>
    <p:sldId id="326" r:id="rId8"/>
    <p:sldId id="339" r:id="rId9"/>
    <p:sldId id="263" r:id="rId10"/>
    <p:sldId id="334" r:id="rId11"/>
    <p:sldId id="289" r:id="rId12"/>
    <p:sldId id="333" r:id="rId13"/>
    <p:sldId id="340" r:id="rId14"/>
    <p:sldId id="348" r:id="rId15"/>
    <p:sldId id="380" r:id="rId16"/>
    <p:sldId id="386" r:id="rId17"/>
    <p:sldId id="342" r:id="rId18"/>
    <p:sldId id="349" r:id="rId19"/>
    <p:sldId id="257" r:id="rId20"/>
    <p:sldId id="274" r:id="rId21"/>
    <p:sldId id="265" r:id="rId22"/>
    <p:sldId id="272" r:id="rId23"/>
    <p:sldId id="376" r:id="rId24"/>
    <p:sldId id="324" r:id="rId25"/>
    <p:sldId id="351" r:id="rId26"/>
    <p:sldId id="312" r:id="rId27"/>
    <p:sldId id="314" r:id="rId28"/>
    <p:sldId id="368" r:id="rId29"/>
    <p:sldId id="327" r:id="rId30"/>
    <p:sldId id="373" r:id="rId31"/>
    <p:sldId id="369" r:id="rId32"/>
    <p:sldId id="338" r:id="rId33"/>
    <p:sldId id="379" r:id="rId34"/>
    <p:sldId id="381" r:id="rId35"/>
    <p:sldId id="382" r:id="rId36"/>
    <p:sldId id="383" r:id="rId37"/>
    <p:sldId id="268" r:id="rId38"/>
    <p:sldId id="344" r:id="rId39"/>
    <p:sldId id="357" r:id="rId40"/>
    <p:sldId id="318" r:id="rId41"/>
    <p:sldId id="304" r:id="rId42"/>
    <p:sldId id="305" r:id="rId43"/>
    <p:sldId id="371" r:id="rId44"/>
    <p:sldId id="359" r:id="rId45"/>
    <p:sldId id="364" r:id="rId46"/>
    <p:sldId id="365" r:id="rId47"/>
    <p:sldId id="374" r:id="rId48"/>
    <p:sldId id="317" r:id="rId49"/>
    <p:sldId id="341" r:id="rId50"/>
    <p:sldId id="384" r:id="rId51"/>
    <p:sldId id="38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D79F"/>
    <a:srgbClr val="4AAE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7CE84F3-28C3-443E-9E96-99CF82512B78}" styleName="濃色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5" autoAdjust="0"/>
    <p:restoredTop sz="91766" autoAdjust="0"/>
  </p:normalViewPr>
  <p:slideViewPr>
    <p:cSldViewPr snapToGrid="0" snapToObjects="1">
      <p:cViewPr>
        <p:scale>
          <a:sx n="116" d="100"/>
          <a:sy n="116" d="100"/>
        </p:scale>
        <p:origin x="-86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3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12502;&#12483;&#12463;1" TargetMode="External"/><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oleObject" Target="Sony_4GU:&#37117;&#24066;&#35336;&#30011;&#23455;&#32722;:&#20013;&#38291;&#30330;&#34920;:&#24517;&#35201;&#23621;&#20303;&#22320;&#12487;&#12540;&#12479;.xls" TargetMode="External"/><Relationship Id="rId2"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oleObject" Target="Sony_4GU:&#37117;&#24066;&#35336;&#30011;&#23455;&#32722;:&#20013;&#38291;&#30330;&#34920;:&#24517;&#35201;&#23621;&#20303;&#22320;&#12487;&#12540;&#12479;.xls" TargetMode="External"/><Relationship Id="rId2"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1" Type="http://schemas.openxmlformats.org/officeDocument/2006/relationships/oleObject" Target="Sony_4GU:&#37117;&#24066;&#35336;&#30011;&#23455;&#32722;:&#20013;&#38291;&#30330;&#34920;:&#24517;&#35201;&#23621;&#20303;&#22320;&#12487;&#12540;&#1247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48318538347978"/>
          <c:y val="0.221158662327936"/>
          <c:w val="0.754690022532828"/>
          <c:h val="0.511454728819192"/>
        </c:manualLayout>
      </c:layout>
      <c:barChart>
        <c:barDir val="col"/>
        <c:grouping val="clustered"/>
        <c:varyColors val="0"/>
        <c:ser>
          <c:idx val="0"/>
          <c:order val="0"/>
          <c:spPr>
            <a:solidFill>
              <a:schemeClr val="accent5">
                <a:lumMod val="75000"/>
              </a:schemeClr>
            </a:solidFill>
          </c:spPr>
          <c:invertIfNegative val="0"/>
          <c:cat>
            <c:strRef>
              <c:f>Sheet1!$A$1:$A$3</c:f>
              <c:strCache>
                <c:ptCount val="3"/>
                <c:pt idx="0">
                  <c:v>筑波大学病院</c:v>
                </c:pt>
                <c:pt idx="1">
                  <c:v>大学会館</c:v>
                </c:pt>
                <c:pt idx="2">
                  <c:v>筑波大学</c:v>
                </c:pt>
              </c:strCache>
            </c:strRef>
          </c:cat>
          <c:val>
            <c:numRef>
              <c:f>Sheet1!$B$1:$B$3</c:f>
              <c:numCache>
                <c:formatCode>General</c:formatCode>
                <c:ptCount val="3"/>
                <c:pt idx="0">
                  <c:v>9.0</c:v>
                </c:pt>
                <c:pt idx="1">
                  <c:v>6.0</c:v>
                </c:pt>
                <c:pt idx="2">
                  <c:v>4.0</c:v>
                </c:pt>
              </c:numCache>
            </c:numRef>
          </c:val>
        </c:ser>
        <c:dLbls>
          <c:showLegendKey val="0"/>
          <c:showVal val="0"/>
          <c:showCatName val="0"/>
          <c:showSerName val="0"/>
          <c:showPercent val="0"/>
          <c:showBubbleSize val="0"/>
        </c:dLbls>
        <c:gapWidth val="150"/>
        <c:axId val="425798728"/>
        <c:axId val="426018728"/>
      </c:barChart>
      <c:catAx>
        <c:axId val="425798728"/>
        <c:scaling>
          <c:orientation val="minMax"/>
        </c:scaling>
        <c:delete val="0"/>
        <c:axPos val="b"/>
        <c:title>
          <c:tx>
            <c:rich>
              <a:bodyPr/>
              <a:lstStyle/>
              <a:p>
                <a:pPr>
                  <a:defRPr sz="2800"/>
                </a:pPr>
                <a:r>
                  <a:rPr lang="ja-JP" altLang="en-US" sz="2800"/>
                  <a:t>バス停名</a:t>
                </a:r>
              </a:p>
            </c:rich>
          </c:tx>
          <c:layout>
            <c:manualLayout>
              <c:xMode val="edge"/>
              <c:yMode val="edge"/>
              <c:x val="0.453635479984212"/>
              <c:y val="0.874991151981653"/>
            </c:manualLayout>
          </c:layout>
          <c:overlay val="0"/>
        </c:title>
        <c:numFmt formatCode="General" sourceLinked="0"/>
        <c:majorTickMark val="none"/>
        <c:minorTickMark val="none"/>
        <c:tickLblPos val="nextTo"/>
        <c:txPr>
          <a:bodyPr/>
          <a:lstStyle/>
          <a:p>
            <a:pPr>
              <a:defRPr sz="2800"/>
            </a:pPr>
            <a:endParaRPr lang="ja-JP"/>
          </a:p>
        </c:txPr>
        <c:crossAx val="426018728"/>
        <c:crosses val="autoZero"/>
        <c:auto val="1"/>
        <c:lblAlgn val="ctr"/>
        <c:lblOffset val="100"/>
        <c:noMultiLvlLbl val="0"/>
      </c:catAx>
      <c:valAx>
        <c:axId val="426018728"/>
        <c:scaling>
          <c:orientation val="minMax"/>
        </c:scaling>
        <c:delete val="0"/>
        <c:axPos val="l"/>
        <c:majorGridlines/>
        <c:title>
          <c:tx>
            <c:rich>
              <a:bodyPr rot="0" vert="eaVert"/>
              <a:lstStyle/>
              <a:p>
                <a:pPr>
                  <a:defRPr sz="2800"/>
                </a:pPr>
                <a:r>
                  <a:rPr lang="ja-JP" altLang="en-US" sz="2800"/>
                  <a:t>人数</a:t>
                </a:r>
              </a:p>
            </c:rich>
          </c:tx>
          <c:layout>
            <c:manualLayout>
              <c:xMode val="edge"/>
              <c:yMode val="edge"/>
              <c:x val="0.00886182765386087"/>
              <c:y val="0.401195611652554"/>
            </c:manualLayout>
          </c:layout>
          <c:overlay val="0"/>
        </c:title>
        <c:numFmt formatCode="General" sourceLinked="1"/>
        <c:majorTickMark val="none"/>
        <c:minorTickMark val="none"/>
        <c:tickLblPos val="nextTo"/>
        <c:txPr>
          <a:bodyPr/>
          <a:lstStyle/>
          <a:p>
            <a:pPr>
              <a:defRPr sz="2400"/>
            </a:pPr>
            <a:endParaRPr lang="ja-JP"/>
          </a:p>
        </c:txPr>
        <c:crossAx val="425798728"/>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ja-JP" altLang="en-US" sz="2800" dirty="0"/>
              <a:t>時間帯別下車人数合計（３箇所バス停合計）</a:t>
            </a:r>
          </a:p>
        </c:rich>
      </c:tx>
      <c:layout/>
      <c:overlay val="0"/>
    </c:title>
    <c:autoTitleDeleted val="0"/>
    <c:plotArea>
      <c:layout>
        <c:manualLayout>
          <c:layoutTarget val="inner"/>
          <c:xMode val="edge"/>
          <c:yMode val="edge"/>
          <c:x val="0.143430118110236"/>
          <c:y val="0.167736730036736"/>
          <c:w val="0.77951301399825"/>
          <c:h val="0.547189164137973"/>
        </c:manualLayout>
      </c:layout>
      <c:barChart>
        <c:barDir val="col"/>
        <c:grouping val="clustered"/>
        <c:varyColors val="0"/>
        <c:ser>
          <c:idx val="0"/>
          <c:order val="0"/>
          <c:spPr>
            <a:solidFill>
              <a:srgbClr val="D85C00"/>
            </a:solidFill>
          </c:spPr>
          <c:invertIfNegative val="0"/>
          <c:cat>
            <c:numRef>
              <c:f>Sheet1!$A$5:$A$12</c:f>
              <c:numCache>
                <c:formatCode>h:mm</c:formatCode>
                <c:ptCount val="8"/>
                <c:pt idx="0">
                  <c:v>0.947916666666666</c:v>
                </c:pt>
                <c:pt idx="1">
                  <c:v>0.961805555555556</c:v>
                </c:pt>
                <c:pt idx="2">
                  <c:v>0.975694444444445</c:v>
                </c:pt>
                <c:pt idx="3">
                  <c:v>0.989583333333333</c:v>
                </c:pt>
                <c:pt idx="4">
                  <c:v>0.00347222222222222</c:v>
                </c:pt>
                <c:pt idx="5">
                  <c:v>0.0381944444444444</c:v>
                </c:pt>
                <c:pt idx="6">
                  <c:v>0.0520833333333333</c:v>
                </c:pt>
                <c:pt idx="7">
                  <c:v>0.0659722222222222</c:v>
                </c:pt>
              </c:numCache>
            </c:numRef>
          </c:cat>
          <c:val>
            <c:numRef>
              <c:f>Sheet1!$B$5:$B$12</c:f>
              <c:numCache>
                <c:formatCode>General</c:formatCode>
                <c:ptCount val="8"/>
                <c:pt idx="0">
                  <c:v>2.0</c:v>
                </c:pt>
                <c:pt idx="1">
                  <c:v>1.0</c:v>
                </c:pt>
                <c:pt idx="2">
                  <c:v>2.0</c:v>
                </c:pt>
                <c:pt idx="3">
                  <c:v>0.0</c:v>
                </c:pt>
                <c:pt idx="4">
                  <c:v>8.0</c:v>
                </c:pt>
                <c:pt idx="5">
                  <c:v>4.0</c:v>
                </c:pt>
                <c:pt idx="6">
                  <c:v>2.0</c:v>
                </c:pt>
                <c:pt idx="7">
                  <c:v>0.0</c:v>
                </c:pt>
              </c:numCache>
            </c:numRef>
          </c:val>
        </c:ser>
        <c:dLbls>
          <c:showLegendKey val="0"/>
          <c:showVal val="0"/>
          <c:showCatName val="0"/>
          <c:showSerName val="0"/>
          <c:showPercent val="0"/>
          <c:showBubbleSize val="0"/>
        </c:dLbls>
        <c:gapWidth val="150"/>
        <c:axId val="665706024"/>
        <c:axId val="665711704"/>
      </c:barChart>
      <c:catAx>
        <c:axId val="665706024"/>
        <c:scaling>
          <c:orientation val="minMax"/>
        </c:scaling>
        <c:delete val="0"/>
        <c:axPos val="b"/>
        <c:title>
          <c:tx>
            <c:rich>
              <a:bodyPr/>
              <a:lstStyle/>
              <a:p>
                <a:pPr>
                  <a:defRPr sz="2800"/>
                </a:pPr>
                <a:r>
                  <a:rPr lang="ja-JP" altLang="en-US" sz="2800"/>
                  <a:t>高速バスつくばセンター到着時刻</a:t>
                </a:r>
                <a:endParaRPr lang="en-US" altLang="ja-JP" sz="2800"/>
              </a:p>
            </c:rich>
          </c:tx>
          <c:layout>
            <c:manualLayout>
              <c:xMode val="edge"/>
              <c:yMode val="edge"/>
              <c:x val="0.245929680664917"/>
              <c:y val="0.852114472741669"/>
            </c:manualLayout>
          </c:layout>
          <c:overlay val="0"/>
        </c:title>
        <c:numFmt formatCode="h:mm" sourceLinked="1"/>
        <c:majorTickMark val="out"/>
        <c:minorTickMark val="none"/>
        <c:tickLblPos val="nextTo"/>
        <c:txPr>
          <a:bodyPr/>
          <a:lstStyle/>
          <a:p>
            <a:pPr>
              <a:defRPr sz="2400"/>
            </a:pPr>
            <a:endParaRPr lang="ja-JP"/>
          </a:p>
        </c:txPr>
        <c:crossAx val="665711704"/>
        <c:crosses val="autoZero"/>
        <c:auto val="1"/>
        <c:lblAlgn val="ctr"/>
        <c:lblOffset val="100"/>
        <c:noMultiLvlLbl val="0"/>
      </c:catAx>
      <c:valAx>
        <c:axId val="665711704"/>
        <c:scaling>
          <c:orientation val="minMax"/>
        </c:scaling>
        <c:delete val="0"/>
        <c:axPos val="l"/>
        <c:majorGridlines/>
        <c:title>
          <c:tx>
            <c:rich>
              <a:bodyPr rot="0" vert="wordArtVertRtl"/>
              <a:lstStyle/>
              <a:p>
                <a:pPr>
                  <a:defRPr sz="2800"/>
                </a:pPr>
                <a:r>
                  <a:rPr lang="ja-JP" altLang="en-US" sz="2800"/>
                  <a:t>人数</a:t>
                </a:r>
              </a:p>
            </c:rich>
          </c:tx>
          <c:layout>
            <c:manualLayout>
              <c:xMode val="edge"/>
              <c:yMode val="edge"/>
              <c:x val="0.0196407480314961"/>
              <c:y val="0.356499605041853"/>
            </c:manualLayout>
          </c:layout>
          <c:overlay val="0"/>
        </c:title>
        <c:numFmt formatCode="General" sourceLinked="1"/>
        <c:majorTickMark val="out"/>
        <c:minorTickMark val="none"/>
        <c:tickLblPos val="nextTo"/>
        <c:txPr>
          <a:bodyPr/>
          <a:lstStyle/>
          <a:p>
            <a:pPr>
              <a:defRPr sz="2800"/>
            </a:pPr>
            <a:endParaRPr lang="ja-JP"/>
          </a:p>
        </c:txPr>
        <c:crossAx val="665706024"/>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200"/>
            </a:pPr>
            <a:r>
              <a:rPr lang="ja-JP" altLang="en-US" sz="3200"/>
              <a:t>つくば号のキャパシティ</a:t>
            </a:r>
          </a:p>
        </c:rich>
      </c:tx>
      <c:layout/>
      <c:overlay val="0"/>
    </c:title>
    <c:autoTitleDeleted val="0"/>
    <c:plotArea>
      <c:layout/>
      <c:barChart>
        <c:barDir val="col"/>
        <c:grouping val="percentStacked"/>
        <c:varyColors val="0"/>
        <c:ser>
          <c:idx val="0"/>
          <c:order val="0"/>
          <c:tx>
            <c:strRef>
              <c:f>Sheet1!$B$1</c:f>
              <c:strCache>
                <c:ptCount val="1"/>
                <c:pt idx="0">
                  <c:v>乗客</c:v>
                </c:pt>
              </c:strCache>
            </c:strRef>
          </c:tx>
          <c:spPr>
            <a:solidFill>
              <a:schemeClr val="accent5">
                <a:lumMod val="75000"/>
              </a:schemeClr>
            </a:solidFill>
            <a:ln>
              <a:solidFill>
                <a:schemeClr val="accent5">
                  <a:lumMod val="75000"/>
                </a:schemeClr>
              </a:solidFill>
            </a:ln>
            <a:scene3d>
              <a:camera prst="orthographicFront"/>
              <a:lightRig rig="balanced" dir="tr"/>
            </a:scene3d>
            <a:sp3d prstMaterial="plastic">
              <a:bevelT h="63500"/>
            </a:sp3d>
          </c:spPr>
          <c:invertIfNegative val="0"/>
          <c:dLbls>
            <c:dLbl>
              <c:idx val="1"/>
              <c:layout>
                <c:manualLayout>
                  <c:x val="-0.00555555555555553"/>
                  <c:y val="-0.00410588727658275"/>
                </c:manualLayout>
              </c:layout>
              <c:showLegendKey val="0"/>
              <c:showVal val="1"/>
              <c:showCatName val="0"/>
              <c:showSerName val="0"/>
              <c:showPercent val="0"/>
              <c:showBubbleSize val="0"/>
            </c:dLbl>
            <c:txPr>
              <a:bodyPr/>
              <a:lstStyle/>
              <a:p>
                <a:pPr>
                  <a:defRPr sz="3600"/>
                </a:pPr>
                <a:endParaRPr lang="ja-JP"/>
              </a:p>
            </c:txPr>
            <c:showLegendKey val="0"/>
            <c:showVal val="1"/>
            <c:showCatName val="0"/>
            <c:showSerName val="0"/>
            <c:showPercent val="0"/>
            <c:showBubbleSize val="0"/>
            <c:showLeaderLines val="0"/>
          </c:dLbls>
          <c:cat>
            <c:numRef>
              <c:f>Sheet1!$A$2:$A$9</c:f>
              <c:numCache>
                <c:formatCode>h:mm</c:formatCode>
                <c:ptCount val="8"/>
                <c:pt idx="0">
                  <c:v>0.947916666666667</c:v>
                </c:pt>
                <c:pt idx="1">
                  <c:v>0.961805555555555</c:v>
                </c:pt>
                <c:pt idx="2">
                  <c:v>0.975694444444445</c:v>
                </c:pt>
                <c:pt idx="3">
                  <c:v>0.989583333333333</c:v>
                </c:pt>
                <c:pt idx="4">
                  <c:v>0.00347222222222222</c:v>
                </c:pt>
                <c:pt idx="5">
                  <c:v>0.0381944444444444</c:v>
                </c:pt>
                <c:pt idx="6">
                  <c:v>0.0520833333333333</c:v>
                </c:pt>
                <c:pt idx="7">
                  <c:v>0.0659722222222222</c:v>
                </c:pt>
              </c:numCache>
            </c:numRef>
          </c:cat>
          <c:val>
            <c:numRef>
              <c:f>Sheet1!$B$2:$B$9</c:f>
              <c:numCache>
                <c:formatCode>General</c:formatCode>
                <c:ptCount val="8"/>
                <c:pt idx="0">
                  <c:v>2.0</c:v>
                </c:pt>
                <c:pt idx="1">
                  <c:v>1.0</c:v>
                </c:pt>
                <c:pt idx="2">
                  <c:v>2.0</c:v>
                </c:pt>
                <c:pt idx="3">
                  <c:v>0.0</c:v>
                </c:pt>
                <c:pt idx="4">
                  <c:v>8.0</c:v>
                </c:pt>
                <c:pt idx="5">
                  <c:v>4.0</c:v>
                </c:pt>
                <c:pt idx="6">
                  <c:v>4.0</c:v>
                </c:pt>
                <c:pt idx="7">
                  <c:v>0.0</c:v>
                </c:pt>
              </c:numCache>
            </c:numRef>
          </c:val>
        </c:ser>
        <c:ser>
          <c:idx val="1"/>
          <c:order val="1"/>
          <c:tx>
            <c:strRef>
              <c:f>Sheet1!$C$1</c:f>
              <c:strCache>
                <c:ptCount val="1"/>
                <c:pt idx="0">
                  <c:v>空席</c:v>
                </c:pt>
              </c:strCache>
            </c:strRef>
          </c:tx>
          <c:spPr>
            <a:solidFill>
              <a:schemeClr val="accent5">
                <a:lumMod val="60000"/>
                <a:lumOff val="40000"/>
              </a:schemeClr>
            </a:solidFill>
            <a:ln>
              <a:solidFill>
                <a:schemeClr val="accent5">
                  <a:lumMod val="60000"/>
                  <a:lumOff val="40000"/>
                </a:schemeClr>
              </a:solidFill>
            </a:ln>
          </c:spPr>
          <c:invertIfNegative val="0"/>
          <c:dLbls>
            <c:dLbl>
              <c:idx val="3"/>
              <c:layout>
                <c:manualLayout>
                  <c:x val="0.00138888888888884"/>
                  <c:y val="-0.0123176618297482"/>
                </c:manualLayout>
              </c:layout>
              <c:showLegendKey val="0"/>
              <c:showVal val="1"/>
              <c:showCatName val="0"/>
              <c:showSerName val="0"/>
              <c:showPercent val="0"/>
              <c:showBubbleSize val="0"/>
            </c:dLbl>
            <c:dLbl>
              <c:idx val="4"/>
              <c:layout>
                <c:manualLayout>
                  <c:x val="0.0"/>
                  <c:y val="0.0287412109360792"/>
                </c:manualLayout>
              </c:layout>
              <c:showLegendKey val="0"/>
              <c:showVal val="1"/>
              <c:showCatName val="0"/>
              <c:showSerName val="0"/>
              <c:showPercent val="0"/>
              <c:showBubbleSize val="0"/>
            </c:dLbl>
            <c:txPr>
              <a:bodyPr/>
              <a:lstStyle/>
              <a:p>
                <a:pPr>
                  <a:defRPr sz="4400">
                    <a:solidFill>
                      <a:srgbClr val="FF0000"/>
                    </a:solidFill>
                  </a:defRPr>
                </a:pPr>
                <a:endParaRPr lang="ja-JP"/>
              </a:p>
            </c:txPr>
            <c:showLegendKey val="0"/>
            <c:showVal val="1"/>
            <c:showCatName val="0"/>
            <c:showSerName val="0"/>
            <c:showPercent val="0"/>
            <c:showBubbleSize val="0"/>
            <c:showLeaderLines val="0"/>
          </c:dLbls>
          <c:cat>
            <c:numRef>
              <c:f>Sheet1!$A$2:$A$9</c:f>
              <c:numCache>
                <c:formatCode>h:mm</c:formatCode>
                <c:ptCount val="8"/>
                <c:pt idx="0">
                  <c:v>0.947916666666667</c:v>
                </c:pt>
                <c:pt idx="1">
                  <c:v>0.961805555555555</c:v>
                </c:pt>
                <c:pt idx="2">
                  <c:v>0.975694444444445</c:v>
                </c:pt>
                <c:pt idx="3">
                  <c:v>0.989583333333333</c:v>
                </c:pt>
                <c:pt idx="4">
                  <c:v>0.00347222222222222</c:v>
                </c:pt>
                <c:pt idx="5">
                  <c:v>0.0381944444444444</c:v>
                </c:pt>
                <c:pt idx="6">
                  <c:v>0.0520833333333333</c:v>
                </c:pt>
                <c:pt idx="7">
                  <c:v>0.0659722222222222</c:v>
                </c:pt>
              </c:numCache>
            </c:numRef>
          </c:cat>
          <c:val>
            <c:numRef>
              <c:f>Sheet1!$C$2:$C$9</c:f>
              <c:numCache>
                <c:formatCode>General</c:formatCode>
                <c:ptCount val="8"/>
                <c:pt idx="0">
                  <c:v>48.0</c:v>
                </c:pt>
                <c:pt idx="1">
                  <c:v>49.0</c:v>
                </c:pt>
                <c:pt idx="2">
                  <c:v>48.0</c:v>
                </c:pt>
                <c:pt idx="3">
                  <c:v>50.0</c:v>
                </c:pt>
                <c:pt idx="4">
                  <c:v>42.0</c:v>
                </c:pt>
                <c:pt idx="5">
                  <c:v>46.0</c:v>
                </c:pt>
                <c:pt idx="6">
                  <c:v>46.0</c:v>
                </c:pt>
                <c:pt idx="7">
                  <c:v>50.0</c:v>
                </c:pt>
              </c:numCache>
            </c:numRef>
          </c:val>
        </c:ser>
        <c:dLbls>
          <c:showLegendKey val="0"/>
          <c:showVal val="1"/>
          <c:showCatName val="0"/>
          <c:showSerName val="0"/>
          <c:showPercent val="0"/>
          <c:showBubbleSize val="0"/>
        </c:dLbls>
        <c:gapWidth val="95"/>
        <c:overlap val="100"/>
        <c:axId val="665809480"/>
        <c:axId val="665690664"/>
      </c:barChart>
      <c:catAx>
        <c:axId val="665809480"/>
        <c:scaling>
          <c:orientation val="minMax"/>
        </c:scaling>
        <c:delete val="0"/>
        <c:axPos val="b"/>
        <c:title>
          <c:tx>
            <c:rich>
              <a:bodyPr/>
              <a:lstStyle/>
              <a:p>
                <a:pPr>
                  <a:defRPr sz="1200"/>
                </a:pPr>
                <a:r>
                  <a:rPr lang="ja-JP" altLang="en-US" sz="2800" b="1" i="0" baseline="0">
                    <a:effectLst/>
                  </a:rPr>
                  <a:t>つくばセンターの到着時刻（つくば号）</a:t>
                </a:r>
                <a:endParaRPr lang="ja-JP" altLang="en-US" sz="1200">
                  <a:effectLst/>
                </a:endParaRPr>
              </a:p>
            </c:rich>
          </c:tx>
          <c:layout/>
          <c:overlay val="0"/>
        </c:title>
        <c:numFmt formatCode="h:mm" sourceLinked="1"/>
        <c:majorTickMark val="none"/>
        <c:minorTickMark val="none"/>
        <c:tickLblPos val="nextTo"/>
        <c:txPr>
          <a:bodyPr/>
          <a:lstStyle/>
          <a:p>
            <a:pPr>
              <a:defRPr sz="2800"/>
            </a:pPr>
            <a:endParaRPr lang="ja-JP"/>
          </a:p>
        </c:txPr>
        <c:crossAx val="665690664"/>
        <c:crosses val="autoZero"/>
        <c:auto val="1"/>
        <c:lblAlgn val="ctr"/>
        <c:lblOffset val="100"/>
        <c:noMultiLvlLbl val="0"/>
      </c:catAx>
      <c:valAx>
        <c:axId val="665690664"/>
        <c:scaling>
          <c:orientation val="minMax"/>
        </c:scaling>
        <c:delete val="1"/>
        <c:axPos val="l"/>
        <c:title>
          <c:tx>
            <c:rich>
              <a:bodyPr rot="0" vert="eaVert"/>
              <a:lstStyle/>
              <a:p>
                <a:pPr>
                  <a:defRPr sz="2800"/>
                </a:pPr>
                <a:r>
                  <a:rPr lang="ja-JP" altLang="en-US" sz="2800" dirty="0"/>
                  <a:t>人数</a:t>
                </a:r>
              </a:p>
            </c:rich>
          </c:tx>
          <c:layout/>
          <c:overlay val="0"/>
        </c:title>
        <c:numFmt formatCode="0%" sourceLinked="1"/>
        <c:majorTickMark val="none"/>
        <c:minorTickMark val="none"/>
        <c:tickLblPos val="nextTo"/>
        <c:crossAx val="665809480"/>
        <c:crosses val="autoZero"/>
        <c:crossBetween val="between"/>
      </c:valAx>
    </c:plotArea>
    <c:legend>
      <c:legendPos val="t"/>
      <c:layout/>
      <c:overlay val="0"/>
      <c:txPr>
        <a:bodyPr/>
        <a:lstStyle/>
        <a:p>
          <a:pPr>
            <a:defRPr sz="2400"/>
          </a:pPr>
          <a:endParaRPr lang="ja-JP"/>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lgn="ctr">
              <a:defRPr sz="3600"/>
            </a:pPr>
            <a:r>
              <a:rPr lang="ja-JP" altLang="en-US" sz="3600" dirty="0"/>
              <a:t>つくば号のキャパシティ</a:t>
            </a:r>
          </a:p>
        </c:rich>
      </c:tx>
      <c:layout>
        <c:manualLayout>
          <c:xMode val="edge"/>
          <c:yMode val="edge"/>
          <c:x val="0.226242117235795"/>
          <c:y val="0.0111484185990237"/>
        </c:manualLayout>
      </c:layout>
      <c:overlay val="0"/>
    </c:title>
    <c:autoTitleDeleted val="0"/>
    <c:plotArea>
      <c:layout>
        <c:manualLayout>
          <c:layoutTarget val="inner"/>
          <c:xMode val="edge"/>
          <c:yMode val="edge"/>
          <c:x val="0.136636690912645"/>
          <c:y val="0.172049666037126"/>
          <c:w val="0.829410686164229"/>
          <c:h val="0.67098110625381"/>
        </c:manualLayout>
      </c:layout>
      <c:barChart>
        <c:barDir val="col"/>
        <c:grouping val="stacked"/>
        <c:varyColors val="0"/>
        <c:ser>
          <c:idx val="0"/>
          <c:order val="0"/>
          <c:tx>
            <c:strRef>
              <c:f>'[Microsoft Office PowerPoint 内のグラフ]Sheet1'!$B$1</c:f>
              <c:strCache>
                <c:ptCount val="1"/>
                <c:pt idx="0">
                  <c:v>乗客（人）</c:v>
                </c:pt>
              </c:strCache>
            </c:strRef>
          </c:tx>
          <c:spPr>
            <a:solidFill>
              <a:schemeClr val="accent5">
                <a:lumMod val="75000"/>
              </a:schemeClr>
            </a:solidFill>
            <a:ln>
              <a:solidFill>
                <a:schemeClr val="accent5">
                  <a:lumMod val="75000"/>
                </a:schemeClr>
              </a:solidFill>
            </a:ln>
            <a:effectLst>
              <a:outerShdw blurRad="50800" dist="38100" dir="16200000" rotWithShape="0">
                <a:prstClr val="black">
                  <a:alpha val="40000"/>
                </a:prstClr>
              </a:outerShdw>
            </a:effectLst>
            <a:scene3d>
              <a:camera prst="orthographicFront"/>
              <a:lightRig rig="threePt" dir="t"/>
            </a:scene3d>
            <a:sp3d>
              <a:bevelT/>
            </a:sp3d>
          </c:spPr>
          <c:invertIfNegative val="0"/>
          <c:dLbls>
            <c:txPr>
              <a:bodyPr/>
              <a:lstStyle/>
              <a:p>
                <a:pPr>
                  <a:defRPr sz="3600"/>
                </a:pPr>
                <a:endParaRPr lang="ja-JP"/>
              </a:p>
            </c:txPr>
            <c:dLblPos val="inBase"/>
            <c:showLegendKey val="0"/>
            <c:showVal val="1"/>
            <c:showCatName val="0"/>
            <c:showSerName val="0"/>
            <c:showPercent val="0"/>
            <c:showBubbleSize val="0"/>
            <c:showLeaderLines val="0"/>
          </c:dLbls>
          <c:cat>
            <c:numRef>
              <c:f>'[Microsoft Office PowerPoint 内のグラフ]Sheet1'!$A$2:$A$8</c:f>
              <c:numCache>
                <c:formatCode>h:mm</c:formatCode>
                <c:ptCount val="7"/>
                <c:pt idx="0">
                  <c:v>0.947916666666667</c:v>
                </c:pt>
                <c:pt idx="1">
                  <c:v>0.961805555555555</c:v>
                </c:pt>
                <c:pt idx="2">
                  <c:v>0.975694444444445</c:v>
                </c:pt>
                <c:pt idx="3">
                  <c:v>0.00347222222222222</c:v>
                </c:pt>
                <c:pt idx="4">
                  <c:v>0.0381944444444444</c:v>
                </c:pt>
                <c:pt idx="5">
                  <c:v>0.0520833333333333</c:v>
                </c:pt>
                <c:pt idx="6">
                  <c:v>0.0659722222222222</c:v>
                </c:pt>
              </c:numCache>
            </c:numRef>
          </c:cat>
          <c:val>
            <c:numRef>
              <c:f>'[Microsoft Office PowerPoint 内のグラフ]Sheet1'!$B$2:$B$8</c:f>
              <c:numCache>
                <c:formatCode>General</c:formatCode>
                <c:ptCount val="7"/>
                <c:pt idx="0">
                  <c:v>2.0</c:v>
                </c:pt>
                <c:pt idx="1">
                  <c:v>1.0</c:v>
                </c:pt>
                <c:pt idx="2">
                  <c:v>0.0</c:v>
                </c:pt>
                <c:pt idx="3">
                  <c:v>8.0</c:v>
                </c:pt>
                <c:pt idx="4">
                  <c:v>4.0</c:v>
                </c:pt>
                <c:pt idx="5">
                  <c:v>2.0</c:v>
                </c:pt>
                <c:pt idx="6">
                  <c:v>0.0</c:v>
                </c:pt>
              </c:numCache>
            </c:numRef>
          </c:val>
        </c:ser>
        <c:ser>
          <c:idx val="1"/>
          <c:order val="1"/>
          <c:tx>
            <c:strRef>
              <c:f>'[Microsoft Office PowerPoint 内のグラフ]Sheet1'!$C$1</c:f>
              <c:strCache>
                <c:ptCount val="1"/>
                <c:pt idx="0">
                  <c:v>空席（席）</c:v>
                </c:pt>
              </c:strCache>
            </c:strRef>
          </c:tx>
          <c:spPr>
            <a:solidFill>
              <a:schemeClr val="accent5">
                <a:lumMod val="60000"/>
                <a:lumOff val="40000"/>
                <a:alpha val="61000"/>
              </a:schemeClr>
            </a:solidFill>
            <a:ln>
              <a:noFill/>
            </a:ln>
          </c:spPr>
          <c:invertIfNegative val="0"/>
          <c:cat>
            <c:numRef>
              <c:f>'[Microsoft Office PowerPoint 内のグラフ]Sheet1'!$A$2:$A$8</c:f>
              <c:numCache>
                <c:formatCode>h:mm</c:formatCode>
                <c:ptCount val="7"/>
                <c:pt idx="0">
                  <c:v>0.947916666666667</c:v>
                </c:pt>
                <c:pt idx="1">
                  <c:v>0.961805555555555</c:v>
                </c:pt>
                <c:pt idx="2">
                  <c:v>0.975694444444445</c:v>
                </c:pt>
                <c:pt idx="3">
                  <c:v>0.00347222222222222</c:v>
                </c:pt>
                <c:pt idx="4">
                  <c:v>0.0381944444444444</c:v>
                </c:pt>
                <c:pt idx="5">
                  <c:v>0.0520833333333333</c:v>
                </c:pt>
                <c:pt idx="6">
                  <c:v>0.0659722222222222</c:v>
                </c:pt>
              </c:numCache>
            </c:numRef>
          </c:cat>
          <c:val>
            <c:numRef>
              <c:f>'[Microsoft Office PowerPoint 内のグラフ]Sheet1'!$C$2:$C$8</c:f>
              <c:numCache>
                <c:formatCode>General</c:formatCode>
                <c:ptCount val="7"/>
                <c:pt idx="0">
                  <c:v>43.0</c:v>
                </c:pt>
                <c:pt idx="1">
                  <c:v>44.0</c:v>
                </c:pt>
                <c:pt idx="2">
                  <c:v>45.0</c:v>
                </c:pt>
                <c:pt idx="3">
                  <c:v>37.0</c:v>
                </c:pt>
                <c:pt idx="4">
                  <c:v>41.0</c:v>
                </c:pt>
                <c:pt idx="5">
                  <c:v>43.0</c:v>
                </c:pt>
                <c:pt idx="6">
                  <c:v>45.0</c:v>
                </c:pt>
              </c:numCache>
            </c:numRef>
          </c:val>
        </c:ser>
        <c:dLbls>
          <c:showLegendKey val="0"/>
          <c:showVal val="0"/>
          <c:showCatName val="0"/>
          <c:showSerName val="0"/>
          <c:showPercent val="0"/>
          <c:showBubbleSize val="0"/>
        </c:dLbls>
        <c:gapWidth val="150"/>
        <c:overlap val="100"/>
        <c:axId val="665599528"/>
        <c:axId val="665605064"/>
      </c:barChart>
      <c:catAx>
        <c:axId val="665599528"/>
        <c:scaling>
          <c:orientation val="minMax"/>
        </c:scaling>
        <c:delete val="0"/>
        <c:axPos val="b"/>
        <c:title>
          <c:tx>
            <c:rich>
              <a:bodyPr/>
              <a:lstStyle/>
              <a:p>
                <a:pPr>
                  <a:defRPr sz="2400"/>
                </a:pPr>
                <a:r>
                  <a:rPr lang="ja-JP" altLang="en-US" sz="2400"/>
                  <a:t>つくばセンター到着時刻（つくば号）</a:t>
                </a:r>
              </a:p>
            </c:rich>
          </c:tx>
          <c:layout>
            <c:manualLayout>
              <c:xMode val="edge"/>
              <c:yMode val="edge"/>
              <c:x val="0.272567024996055"/>
              <c:y val="0.934513991049913"/>
            </c:manualLayout>
          </c:layout>
          <c:overlay val="0"/>
        </c:title>
        <c:numFmt formatCode="h:mm" sourceLinked="1"/>
        <c:majorTickMark val="out"/>
        <c:minorTickMark val="none"/>
        <c:tickLblPos val="nextTo"/>
        <c:txPr>
          <a:bodyPr/>
          <a:lstStyle/>
          <a:p>
            <a:pPr>
              <a:defRPr sz="2400"/>
            </a:pPr>
            <a:endParaRPr lang="ja-JP"/>
          </a:p>
        </c:txPr>
        <c:crossAx val="665605064"/>
        <c:crosses val="autoZero"/>
        <c:auto val="1"/>
        <c:lblAlgn val="ctr"/>
        <c:lblOffset val="100"/>
        <c:noMultiLvlLbl val="0"/>
      </c:catAx>
      <c:valAx>
        <c:axId val="665605064"/>
        <c:scaling>
          <c:orientation val="minMax"/>
          <c:max val="45.0"/>
        </c:scaling>
        <c:delete val="0"/>
        <c:axPos val="l"/>
        <c:majorGridlines/>
        <c:title>
          <c:tx>
            <c:rich>
              <a:bodyPr rot="0" vert="wordArtVertRtl"/>
              <a:lstStyle/>
              <a:p>
                <a:pPr>
                  <a:defRPr sz="2400"/>
                </a:pPr>
                <a:r>
                  <a:rPr lang="ja-JP" altLang="en-US" sz="2400"/>
                  <a:t>人数</a:t>
                </a:r>
              </a:p>
            </c:rich>
          </c:tx>
          <c:layout>
            <c:manualLayout>
              <c:xMode val="edge"/>
              <c:yMode val="edge"/>
              <c:x val="0.017386993009055"/>
              <c:y val="0.423296333046147"/>
            </c:manualLayout>
          </c:layout>
          <c:overlay val="0"/>
        </c:title>
        <c:numFmt formatCode="General" sourceLinked="1"/>
        <c:majorTickMark val="out"/>
        <c:minorTickMark val="none"/>
        <c:tickLblPos val="nextTo"/>
        <c:txPr>
          <a:bodyPr/>
          <a:lstStyle/>
          <a:p>
            <a:pPr>
              <a:defRPr sz="2400"/>
            </a:pPr>
            <a:endParaRPr lang="ja-JP"/>
          </a:p>
        </c:txPr>
        <c:crossAx val="665599528"/>
        <c:crosses val="autoZero"/>
        <c:crossBetween val="between"/>
      </c:valAx>
    </c:plotArea>
    <c:legend>
      <c:legendPos val="t"/>
      <c:layout>
        <c:manualLayout>
          <c:xMode val="edge"/>
          <c:yMode val="edge"/>
          <c:x val="0.249401731709994"/>
          <c:y val="0.107032354596058"/>
          <c:w val="0.509462156452359"/>
          <c:h val="0.0473026864289023"/>
        </c:manualLayout>
      </c:layout>
      <c:overlay val="0"/>
      <c:txPr>
        <a:bodyPr/>
        <a:lstStyle/>
        <a:p>
          <a:pPr>
            <a:defRPr sz="2000"/>
          </a:pPr>
          <a:endParaRPr lang="ja-JP"/>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ja-JP" altLang="en-US" sz="2400" dirty="0"/>
              <a:t>居住地別筑波大生と社会人の総人口および割合</a:t>
            </a:r>
          </a:p>
        </c:rich>
      </c:tx>
      <c:layout>
        <c:manualLayout>
          <c:xMode val="edge"/>
          <c:yMode val="edge"/>
          <c:x val="0.125"/>
          <c:y val="0.0218546647585161"/>
        </c:manualLayout>
      </c:layout>
      <c:overlay val="0"/>
    </c:title>
    <c:autoTitleDeleted val="0"/>
    <c:plotArea>
      <c:layout>
        <c:manualLayout>
          <c:layoutTarget val="inner"/>
          <c:xMode val="edge"/>
          <c:yMode val="edge"/>
          <c:x val="0.155426946631671"/>
          <c:y val="0.215025222060956"/>
          <c:w val="0.825128608923884"/>
          <c:h val="0.558348827116274"/>
        </c:manualLayout>
      </c:layout>
      <c:barChart>
        <c:barDir val="col"/>
        <c:grouping val="stacked"/>
        <c:varyColors val="0"/>
        <c:ser>
          <c:idx val="0"/>
          <c:order val="0"/>
          <c:tx>
            <c:strRef>
              <c:f>筑波大学生!$H$24:$H$25</c:f>
              <c:strCache>
                <c:ptCount val="1"/>
                <c:pt idx="0">
                  <c:v>筑波大学生</c:v>
                </c:pt>
              </c:strCache>
            </c:strRef>
          </c:tx>
          <c:spPr>
            <a:solidFill>
              <a:srgbClr val="0000FF"/>
            </a:solidFill>
            <a:ln>
              <a:solidFill>
                <a:srgbClr val="0000FF"/>
              </a:solidFill>
            </a:ln>
          </c:spPr>
          <c:invertIfNegative val="0"/>
          <c:cat>
            <c:strRef>
              <c:f>筑波大学生!$G$26:$G$41</c:f>
              <c:strCache>
                <c:ptCount val="16"/>
                <c:pt idx="0">
                  <c:v>春日1</c:v>
                </c:pt>
                <c:pt idx="1">
                  <c:v>春日2</c:v>
                </c:pt>
                <c:pt idx="2">
                  <c:v>春日3</c:v>
                </c:pt>
                <c:pt idx="3">
                  <c:v>春日4</c:v>
                </c:pt>
                <c:pt idx="4">
                  <c:v>天久保1</c:v>
                </c:pt>
                <c:pt idx="5">
                  <c:v>天久保2</c:v>
                </c:pt>
                <c:pt idx="6">
                  <c:v>天久保3</c:v>
                </c:pt>
                <c:pt idx="7">
                  <c:v>天久保4</c:v>
                </c:pt>
                <c:pt idx="8">
                  <c:v>桜1</c:v>
                </c:pt>
                <c:pt idx="9">
                  <c:v>桜2</c:v>
                </c:pt>
                <c:pt idx="10">
                  <c:v>桜3</c:v>
                </c:pt>
                <c:pt idx="11">
                  <c:v>柴崎</c:v>
                </c:pt>
                <c:pt idx="12">
                  <c:v>一の矢</c:v>
                </c:pt>
                <c:pt idx="13">
                  <c:v>平砂</c:v>
                </c:pt>
                <c:pt idx="14">
                  <c:v>追越</c:v>
                </c:pt>
                <c:pt idx="15">
                  <c:v>春日</c:v>
                </c:pt>
              </c:strCache>
            </c:strRef>
          </c:cat>
          <c:val>
            <c:numRef>
              <c:f>筑波大学生!$H$26:$H$41</c:f>
              <c:numCache>
                <c:formatCode>0</c:formatCode>
                <c:ptCount val="16"/>
                <c:pt idx="0">
                  <c:v>192.2033252592715</c:v>
                </c:pt>
                <c:pt idx="1">
                  <c:v>308.3989718932856</c:v>
                </c:pt>
                <c:pt idx="2">
                  <c:v>560.0105976872409</c:v>
                </c:pt>
                <c:pt idx="3">
                  <c:v>1438.030333530731</c:v>
                </c:pt>
                <c:pt idx="4">
                  <c:v>68.86293437640433</c:v>
                </c:pt>
                <c:pt idx="5">
                  <c:v>1105.554592709633</c:v>
                </c:pt>
                <c:pt idx="6">
                  <c:v>525.6068868729694</c:v>
                </c:pt>
                <c:pt idx="7">
                  <c:v>270.2987288107872</c:v>
                </c:pt>
                <c:pt idx="8">
                  <c:v>101.1718315494196</c:v>
                </c:pt>
                <c:pt idx="9">
                  <c:v>329.0363170210824</c:v>
                </c:pt>
                <c:pt idx="10">
                  <c:v>62.8905979901798</c:v>
                </c:pt>
                <c:pt idx="11" formatCode="General">
                  <c:v>112.0</c:v>
                </c:pt>
                <c:pt idx="12" formatCode="General">
                  <c:v>1103.0</c:v>
                </c:pt>
                <c:pt idx="13" formatCode="General">
                  <c:v>1107.0</c:v>
                </c:pt>
                <c:pt idx="14" formatCode="General">
                  <c:v>643.0</c:v>
                </c:pt>
                <c:pt idx="15" formatCode="General">
                  <c:v>167.0</c:v>
                </c:pt>
              </c:numCache>
            </c:numRef>
          </c:val>
        </c:ser>
        <c:ser>
          <c:idx val="1"/>
          <c:order val="1"/>
          <c:tx>
            <c:strRef>
              <c:f>筑波大学生!$I$24:$I$25</c:f>
              <c:strCache>
                <c:ptCount val="1"/>
                <c:pt idx="0">
                  <c:v>社会人</c:v>
                </c:pt>
              </c:strCache>
            </c:strRef>
          </c:tx>
          <c:spPr>
            <a:solidFill>
              <a:srgbClr val="FF0000"/>
            </a:solidFill>
            <a:ln>
              <a:solidFill>
                <a:srgbClr val="FF0000"/>
              </a:solidFill>
            </a:ln>
          </c:spPr>
          <c:invertIfNegative val="0"/>
          <c:cat>
            <c:strRef>
              <c:f>筑波大学生!$G$26:$G$41</c:f>
              <c:strCache>
                <c:ptCount val="16"/>
                <c:pt idx="0">
                  <c:v>春日1</c:v>
                </c:pt>
                <c:pt idx="1">
                  <c:v>春日2</c:v>
                </c:pt>
                <c:pt idx="2">
                  <c:v>春日3</c:v>
                </c:pt>
                <c:pt idx="3">
                  <c:v>春日4</c:v>
                </c:pt>
                <c:pt idx="4">
                  <c:v>天久保1</c:v>
                </c:pt>
                <c:pt idx="5">
                  <c:v>天久保2</c:v>
                </c:pt>
                <c:pt idx="6">
                  <c:v>天久保3</c:v>
                </c:pt>
                <c:pt idx="7">
                  <c:v>天久保4</c:v>
                </c:pt>
                <c:pt idx="8">
                  <c:v>桜1</c:v>
                </c:pt>
                <c:pt idx="9">
                  <c:v>桜2</c:v>
                </c:pt>
                <c:pt idx="10">
                  <c:v>桜3</c:v>
                </c:pt>
                <c:pt idx="11">
                  <c:v>柴崎</c:v>
                </c:pt>
                <c:pt idx="12">
                  <c:v>一の矢</c:v>
                </c:pt>
                <c:pt idx="13">
                  <c:v>平砂</c:v>
                </c:pt>
                <c:pt idx="14">
                  <c:v>追越</c:v>
                </c:pt>
                <c:pt idx="15">
                  <c:v>春日</c:v>
                </c:pt>
              </c:strCache>
            </c:strRef>
          </c:cat>
          <c:val>
            <c:numRef>
              <c:f>筑波大学生!$I$26:$I$41</c:f>
              <c:numCache>
                <c:formatCode>General</c:formatCode>
                <c:ptCount val="16"/>
                <c:pt idx="0">
                  <c:v>772.0</c:v>
                </c:pt>
                <c:pt idx="1">
                  <c:v>1658.0</c:v>
                </c:pt>
                <c:pt idx="2">
                  <c:v>1268.0</c:v>
                </c:pt>
                <c:pt idx="3">
                  <c:v>1544.0</c:v>
                </c:pt>
                <c:pt idx="4">
                  <c:v>362.0</c:v>
                </c:pt>
                <c:pt idx="5">
                  <c:v>1506.0</c:v>
                </c:pt>
                <c:pt idx="6">
                  <c:v>929.0</c:v>
                </c:pt>
                <c:pt idx="7">
                  <c:v>408.0</c:v>
                </c:pt>
                <c:pt idx="8">
                  <c:v>175.0</c:v>
                </c:pt>
                <c:pt idx="9">
                  <c:v>653.0</c:v>
                </c:pt>
                <c:pt idx="10">
                  <c:v>241.0</c:v>
                </c:pt>
                <c:pt idx="11">
                  <c:v>356.0</c:v>
                </c:pt>
                <c:pt idx="12">
                  <c:v>0.0</c:v>
                </c:pt>
                <c:pt idx="13">
                  <c:v>0.0</c:v>
                </c:pt>
                <c:pt idx="14">
                  <c:v>0.0</c:v>
                </c:pt>
                <c:pt idx="15">
                  <c:v>0.0</c:v>
                </c:pt>
              </c:numCache>
            </c:numRef>
          </c:val>
        </c:ser>
        <c:dLbls>
          <c:showLegendKey val="0"/>
          <c:showVal val="0"/>
          <c:showCatName val="0"/>
          <c:showSerName val="0"/>
          <c:showPercent val="0"/>
          <c:showBubbleSize val="0"/>
        </c:dLbls>
        <c:gapWidth val="150"/>
        <c:overlap val="100"/>
        <c:axId val="550622648"/>
        <c:axId val="654459752"/>
      </c:barChart>
      <c:catAx>
        <c:axId val="550622648"/>
        <c:scaling>
          <c:orientation val="minMax"/>
        </c:scaling>
        <c:delete val="0"/>
        <c:axPos val="b"/>
        <c:title>
          <c:tx>
            <c:rich>
              <a:bodyPr/>
              <a:lstStyle/>
              <a:p>
                <a:pPr>
                  <a:defRPr sz="2400"/>
                </a:pPr>
                <a:r>
                  <a:rPr lang="ja-JP" altLang="en-US" sz="2400"/>
                  <a:t>居住地</a:t>
                </a:r>
              </a:p>
            </c:rich>
          </c:tx>
          <c:layout>
            <c:manualLayout>
              <c:xMode val="edge"/>
              <c:yMode val="edge"/>
              <c:x val="0.457338692038495"/>
              <c:y val="0.91919343302523"/>
            </c:manualLayout>
          </c:layout>
          <c:overlay val="0"/>
        </c:title>
        <c:majorTickMark val="out"/>
        <c:minorTickMark val="none"/>
        <c:tickLblPos val="nextTo"/>
        <c:txPr>
          <a:bodyPr/>
          <a:lstStyle/>
          <a:p>
            <a:pPr>
              <a:defRPr sz="2000"/>
            </a:pPr>
            <a:endParaRPr lang="ja-JP"/>
          </a:p>
        </c:txPr>
        <c:crossAx val="654459752"/>
        <c:crosses val="autoZero"/>
        <c:auto val="1"/>
        <c:lblAlgn val="ctr"/>
        <c:lblOffset val="100"/>
        <c:noMultiLvlLbl val="0"/>
      </c:catAx>
      <c:valAx>
        <c:axId val="654459752"/>
        <c:scaling>
          <c:orientation val="minMax"/>
        </c:scaling>
        <c:delete val="0"/>
        <c:axPos val="l"/>
        <c:majorGridlines/>
        <c:title>
          <c:tx>
            <c:rich>
              <a:bodyPr rot="0" vert="wordArtVertRtl"/>
              <a:lstStyle/>
              <a:p>
                <a:pPr>
                  <a:defRPr sz="2400"/>
                </a:pPr>
                <a:r>
                  <a:rPr lang="ja-JP" altLang="en-US" sz="2400"/>
                  <a:t>人数</a:t>
                </a:r>
              </a:p>
            </c:rich>
          </c:tx>
          <c:layout>
            <c:manualLayout>
              <c:xMode val="edge"/>
              <c:yMode val="edge"/>
              <c:x val="0.0210526315789474"/>
              <c:y val="0.459150057760487"/>
            </c:manualLayout>
          </c:layout>
          <c:overlay val="0"/>
        </c:title>
        <c:numFmt formatCode="0" sourceLinked="1"/>
        <c:majorTickMark val="out"/>
        <c:minorTickMark val="none"/>
        <c:tickLblPos val="nextTo"/>
        <c:txPr>
          <a:bodyPr/>
          <a:lstStyle/>
          <a:p>
            <a:pPr>
              <a:defRPr sz="2000"/>
            </a:pPr>
            <a:endParaRPr lang="ja-JP"/>
          </a:p>
        </c:txPr>
        <c:crossAx val="550622648"/>
        <c:crosses val="autoZero"/>
        <c:crossBetween val="between"/>
      </c:valAx>
    </c:plotArea>
    <c:legend>
      <c:legendPos val="t"/>
      <c:layout>
        <c:manualLayout>
          <c:xMode val="edge"/>
          <c:yMode val="edge"/>
          <c:x val="0.305146981627297"/>
          <c:y val="0.103974799601706"/>
          <c:w val="0.403594925634296"/>
          <c:h val="0.0675196775400778"/>
        </c:manualLayout>
      </c:layout>
      <c:overlay val="0"/>
      <c:txPr>
        <a:bodyPr/>
        <a:lstStyle/>
        <a:p>
          <a:pPr>
            <a:defRPr sz="2400"/>
          </a:pPr>
          <a:endParaRPr lang="ja-JP"/>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ja-JP" altLang="en-US" sz="2400" dirty="0"/>
              <a:t>居住地別筑波大生と社会人の総人口および割合</a:t>
            </a:r>
          </a:p>
        </c:rich>
      </c:tx>
      <c:layout>
        <c:manualLayout>
          <c:xMode val="edge"/>
          <c:yMode val="edge"/>
          <c:x val="0.125"/>
          <c:y val="0.0218546647585161"/>
        </c:manualLayout>
      </c:layout>
      <c:overlay val="0"/>
    </c:title>
    <c:autoTitleDeleted val="0"/>
    <c:plotArea>
      <c:layout>
        <c:manualLayout>
          <c:layoutTarget val="inner"/>
          <c:xMode val="edge"/>
          <c:yMode val="edge"/>
          <c:x val="0.155426946631671"/>
          <c:y val="0.215025222060956"/>
          <c:w val="0.825128608923884"/>
          <c:h val="0.558348827116274"/>
        </c:manualLayout>
      </c:layout>
      <c:barChart>
        <c:barDir val="col"/>
        <c:grouping val="stacked"/>
        <c:varyColors val="0"/>
        <c:ser>
          <c:idx val="0"/>
          <c:order val="0"/>
          <c:tx>
            <c:strRef>
              <c:f>筑波大学生!$H$24:$H$25</c:f>
              <c:strCache>
                <c:ptCount val="1"/>
                <c:pt idx="0">
                  <c:v>筑波大学生</c:v>
                </c:pt>
              </c:strCache>
            </c:strRef>
          </c:tx>
          <c:spPr>
            <a:solidFill>
              <a:srgbClr val="0000FF"/>
            </a:solidFill>
            <a:ln>
              <a:solidFill>
                <a:srgbClr val="0000FF"/>
              </a:solidFill>
            </a:ln>
          </c:spPr>
          <c:invertIfNegative val="0"/>
          <c:cat>
            <c:strRef>
              <c:f>筑波大学生!$G$26:$G$41</c:f>
              <c:strCache>
                <c:ptCount val="16"/>
                <c:pt idx="0">
                  <c:v>春日1</c:v>
                </c:pt>
                <c:pt idx="1">
                  <c:v>春日2</c:v>
                </c:pt>
                <c:pt idx="2">
                  <c:v>春日3</c:v>
                </c:pt>
                <c:pt idx="3">
                  <c:v>春日4</c:v>
                </c:pt>
                <c:pt idx="4">
                  <c:v>天久保1</c:v>
                </c:pt>
                <c:pt idx="5">
                  <c:v>天久保2</c:v>
                </c:pt>
                <c:pt idx="6">
                  <c:v>天久保3</c:v>
                </c:pt>
                <c:pt idx="7">
                  <c:v>天久保4</c:v>
                </c:pt>
                <c:pt idx="8">
                  <c:v>桜1</c:v>
                </c:pt>
                <c:pt idx="9">
                  <c:v>桜2</c:v>
                </c:pt>
                <c:pt idx="10">
                  <c:v>桜3</c:v>
                </c:pt>
                <c:pt idx="11">
                  <c:v>柴崎</c:v>
                </c:pt>
                <c:pt idx="12">
                  <c:v>一の矢</c:v>
                </c:pt>
                <c:pt idx="13">
                  <c:v>平砂</c:v>
                </c:pt>
                <c:pt idx="14">
                  <c:v>追越</c:v>
                </c:pt>
                <c:pt idx="15">
                  <c:v>春日</c:v>
                </c:pt>
              </c:strCache>
            </c:strRef>
          </c:cat>
          <c:val>
            <c:numRef>
              <c:f>筑波大学生!$H$26:$H$41</c:f>
              <c:numCache>
                <c:formatCode>0</c:formatCode>
                <c:ptCount val="16"/>
                <c:pt idx="0">
                  <c:v>192.2033252592715</c:v>
                </c:pt>
                <c:pt idx="1">
                  <c:v>308.3989718932856</c:v>
                </c:pt>
                <c:pt idx="2">
                  <c:v>560.0105976872409</c:v>
                </c:pt>
                <c:pt idx="3">
                  <c:v>1438.030333530731</c:v>
                </c:pt>
                <c:pt idx="4">
                  <c:v>68.86293437640427</c:v>
                </c:pt>
                <c:pt idx="5">
                  <c:v>1105.554592709633</c:v>
                </c:pt>
                <c:pt idx="6">
                  <c:v>525.6068868729694</c:v>
                </c:pt>
                <c:pt idx="7">
                  <c:v>270.2987288107872</c:v>
                </c:pt>
                <c:pt idx="8">
                  <c:v>101.1718315494196</c:v>
                </c:pt>
                <c:pt idx="9">
                  <c:v>329.0363170210823</c:v>
                </c:pt>
                <c:pt idx="10">
                  <c:v>62.8905979901798</c:v>
                </c:pt>
                <c:pt idx="11" formatCode="General">
                  <c:v>112.0</c:v>
                </c:pt>
                <c:pt idx="12" formatCode="General">
                  <c:v>1103.0</c:v>
                </c:pt>
                <c:pt idx="13" formatCode="General">
                  <c:v>1107.0</c:v>
                </c:pt>
                <c:pt idx="14" formatCode="General">
                  <c:v>643.0</c:v>
                </c:pt>
                <c:pt idx="15" formatCode="General">
                  <c:v>167.0</c:v>
                </c:pt>
              </c:numCache>
            </c:numRef>
          </c:val>
        </c:ser>
        <c:ser>
          <c:idx val="1"/>
          <c:order val="1"/>
          <c:tx>
            <c:strRef>
              <c:f>筑波大学生!$I$24:$I$25</c:f>
              <c:strCache>
                <c:ptCount val="1"/>
                <c:pt idx="0">
                  <c:v>社会人</c:v>
                </c:pt>
              </c:strCache>
            </c:strRef>
          </c:tx>
          <c:spPr>
            <a:solidFill>
              <a:srgbClr val="FF0000"/>
            </a:solidFill>
            <a:ln>
              <a:solidFill>
                <a:srgbClr val="FF0000"/>
              </a:solidFill>
            </a:ln>
          </c:spPr>
          <c:invertIfNegative val="0"/>
          <c:cat>
            <c:strRef>
              <c:f>筑波大学生!$G$26:$G$41</c:f>
              <c:strCache>
                <c:ptCount val="16"/>
                <c:pt idx="0">
                  <c:v>春日1</c:v>
                </c:pt>
                <c:pt idx="1">
                  <c:v>春日2</c:v>
                </c:pt>
                <c:pt idx="2">
                  <c:v>春日3</c:v>
                </c:pt>
                <c:pt idx="3">
                  <c:v>春日4</c:v>
                </c:pt>
                <c:pt idx="4">
                  <c:v>天久保1</c:v>
                </c:pt>
                <c:pt idx="5">
                  <c:v>天久保2</c:v>
                </c:pt>
                <c:pt idx="6">
                  <c:v>天久保3</c:v>
                </c:pt>
                <c:pt idx="7">
                  <c:v>天久保4</c:v>
                </c:pt>
                <c:pt idx="8">
                  <c:v>桜1</c:v>
                </c:pt>
                <c:pt idx="9">
                  <c:v>桜2</c:v>
                </c:pt>
                <c:pt idx="10">
                  <c:v>桜3</c:v>
                </c:pt>
                <c:pt idx="11">
                  <c:v>柴崎</c:v>
                </c:pt>
                <c:pt idx="12">
                  <c:v>一の矢</c:v>
                </c:pt>
                <c:pt idx="13">
                  <c:v>平砂</c:v>
                </c:pt>
                <c:pt idx="14">
                  <c:v>追越</c:v>
                </c:pt>
                <c:pt idx="15">
                  <c:v>春日</c:v>
                </c:pt>
              </c:strCache>
            </c:strRef>
          </c:cat>
          <c:val>
            <c:numRef>
              <c:f>筑波大学生!$I$26:$I$41</c:f>
              <c:numCache>
                <c:formatCode>General</c:formatCode>
                <c:ptCount val="16"/>
                <c:pt idx="0">
                  <c:v>772.0</c:v>
                </c:pt>
                <c:pt idx="1">
                  <c:v>1658.0</c:v>
                </c:pt>
                <c:pt idx="2">
                  <c:v>1268.0</c:v>
                </c:pt>
                <c:pt idx="3">
                  <c:v>1544.0</c:v>
                </c:pt>
                <c:pt idx="4">
                  <c:v>362.0</c:v>
                </c:pt>
                <c:pt idx="5">
                  <c:v>1506.0</c:v>
                </c:pt>
                <c:pt idx="6">
                  <c:v>929.0</c:v>
                </c:pt>
                <c:pt idx="7">
                  <c:v>408.0</c:v>
                </c:pt>
                <c:pt idx="8">
                  <c:v>175.0</c:v>
                </c:pt>
                <c:pt idx="9">
                  <c:v>653.0</c:v>
                </c:pt>
                <c:pt idx="10">
                  <c:v>241.0</c:v>
                </c:pt>
                <c:pt idx="11">
                  <c:v>356.0</c:v>
                </c:pt>
                <c:pt idx="12">
                  <c:v>0.0</c:v>
                </c:pt>
                <c:pt idx="13">
                  <c:v>0.0</c:v>
                </c:pt>
                <c:pt idx="14">
                  <c:v>0.0</c:v>
                </c:pt>
                <c:pt idx="15">
                  <c:v>0.0</c:v>
                </c:pt>
              </c:numCache>
            </c:numRef>
          </c:val>
        </c:ser>
        <c:dLbls>
          <c:showLegendKey val="0"/>
          <c:showVal val="0"/>
          <c:showCatName val="0"/>
          <c:showSerName val="0"/>
          <c:showPercent val="0"/>
          <c:showBubbleSize val="0"/>
        </c:dLbls>
        <c:gapWidth val="150"/>
        <c:overlap val="100"/>
        <c:axId val="560049432"/>
        <c:axId val="656534984"/>
      </c:barChart>
      <c:catAx>
        <c:axId val="560049432"/>
        <c:scaling>
          <c:orientation val="minMax"/>
        </c:scaling>
        <c:delete val="0"/>
        <c:axPos val="b"/>
        <c:title>
          <c:tx>
            <c:rich>
              <a:bodyPr/>
              <a:lstStyle/>
              <a:p>
                <a:pPr>
                  <a:defRPr sz="2400"/>
                </a:pPr>
                <a:r>
                  <a:rPr lang="ja-JP" altLang="en-US" sz="2400"/>
                  <a:t>居住地</a:t>
                </a:r>
              </a:p>
            </c:rich>
          </c:tx>
          <c:layout>
            <c:manualLayout>
              <c:xMode val="edge"/>
              <c:yMode val="edge"/>
              <c:x val="0.457338692038495"/>
              <c:y val="0.91919343302523"/>
            </c:manualLayout>
          </c:layout>
          <c:overlay val="0"/>
        </c:title>
        <c:majorTickMark val="out"/>
        <c:minorTickMark val="none"/>
        <c:tickLblPos val="nextTo"/>
        <c:txPr>
          <a:bodyPr/>
          <a:lstStyle/>
          <a:p>
            <a:pPr>
              <a:defRPr sz="2000"/>
            </a:pPr>
            <a:endParaRPr lang="ja-JP"/>
          </a:p>
        </c:txPr>
        <c:crossAx val="656534984"/>
        <c:crosses val="autoZero"/>
        <c:auto val="1"/>
        <c:lblAlgn val="ctr"/>
        <c:lblOffset val="100"/>
        <c:noMultiLvlLbl val="0"/>
      </c:catAx>
      <c:valAx>
        <c:axId val="656534984"/>
        <c:scaling>
          <c:orientation val="minMax"/>
        </c:scaling>
        <c:delete val="0"/>
        <c:axPos val="l"/>
        <c:majorGridlines/>
        <c:title>
          <c:tx>
            <c:rich>
              <a:bodyPr rot="0" vert="wordArtVertRtl"/>
              <a:lstStyle/>
              <a:p>
                <a:pPr>
                  <a:defRPr sz="2400"/>
                </a:pPr>
                <a:r>
                  <a:rPr lang="ja-JP" altLang="en-US" sz="2400"/>
                  <a:t>人数</a:t>
                </a:r>
              </a:p>
            </c:rich>
          </c:tx>
          <c:layout>
            <c:manualLayout>
              <c:xMode val="edge"/>
              <c:yMode val="edge"/>
              <c:x val="0.0210526315789474"/>
              <c:y val="0.459150057760487"/>
            </c:manualLayout>
          </c:layout>
          <c:overlay val="0"/>
        </c:title>
        <c:numFmt formatCode="0" sourceLinked="1"/>
        <c:majorTickMark val="out"/>
        <c:minorTickMark val="none"/>
        <c:tickLblPos val="nextTo"/>
        <c:txPr>
          <a:bodyPr/>
          <a:lstStyle/>
          <a:p>
            <a:pPr>
              <a:defRPr sz="2000"/>
            </a:pPr>
            <a:endParaRPr lang="ja-JP"/>
          </a:p>
        </c:txPr>
        <c:crossAx val="560049432"/>
        <c:crosses val="autoZero"/>
        <c:crossBetween val="between"/>
      </c:valAx>
    </c:plotArea>
    <c:legend>
      <c:legendPos val="t"/>
      <c:layout>
        <c:manualLayout>
          <c:xMode val="edge"/>
          <c:yMode val="edge"/>
          <c:x val="0.305146981627297"/>
          <c:y val="0.103974799601706"/>
          <c:w val="0.403594925634296"/>
          <c:h val="0.0675196775400778"/>
        </c:manualLayout>
      </c:layout>
      <c:overlay val="0"/>
      <c:txPr>
        <a:bodyPr/>
        <a:lstStyle/>
        <a:p>
          <a:pPr>
            <a:defRPr sz="2400"/>
          </a:pPr>
          <a:endParaRPr lang="ja-JP"/>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ja-JP" altLang="en-US" sz="2800" dirty="0"/>
              <a:t>アンケート調査を行う地域</a:t>
            </a:r>
            <a:r>
              <a:rPr lang="ja-JP" altLang="en-US" sz="2800" dirty="0" smtClean="0"/>
              <a:t>の</a:t>
            </a:r>
            <a:endParaRPr lang="en-US" altLang="ja-JP" sz="2800" dirty="0" smtClean="0"/>
          </a:p>
          <a:p>
            <a:pPr>
              <a:defRPr sz="2800"/>
            </a:pPr>
            <a:r>
              <a:rPr lang="ja-JP" altLang="en-US" sz="2800" dirty="0" smtClean="0"/>
              <a:t>社会人</a:t>
            </a:r>
            <a:r>
              <a:rPr lang="ja-JP" altLang="en-US" sz="2800" dirty="0"/>
              <a:t>と筑波大生の割合</a:t>
            </a:r>
            <a:endParaRPr lang="ja-JP" sz="2800" dirty="0"/>
          </a:p>
        </c:rich>
      </c:tx>
      <c:layout/>
      <c:overlay val="0"/>
    </c:title>
    <c:autoTitleDeleted val="0"/>
    <c:plotArea>
      <c:layout/>
      <c:pieChart>
        <c:varyColors val="1"/>
        <c:ser>
          <c:idx val="0"/>
          <c:order val="0"/>
          <c:dLbls>
            <c:txPr>
              <a:bodyPr/>
              <a:lstStyle/>
              <a:p>
                <a:pPr>
                  <a:defRPr sz="2800"/>
                </a:pPr>
                <a:endParaRPr lang="ja-JP"/>
              </a:p>
            </c:txPr>
            <c:showLegendKey val="0"/>
            <c:showVal val="0"/>
            <c:showCatName val="1"/>
            <c:showSerName val="0"/>
            <c:showPercent val="1"/>
            <c:showBubbleSize val="0"/>
            <c:showLeaderLines val="1"/>
          </c:dLbls>
          <c:cat>
            <c:strRef>
              <c:f>筑波大学生!$D$32:$E$32</c:f>
              <c:strCache>
                <c:ptCount val="2"/>
                <c:pt idx="0">
                  <c:v>筑波大学生</c:v>
                </c:pt>
                <c:pt idx="1">
                  <c:v>社会人</c:v>
                </c:pt>
              </c:strCache>
            </c:strRef>
          </c:cat>
          <c:val>
            <c:numRef>
              <c:f>筑波大学生!$D$39:$E$39</c:f>
              <c:numCache>
                <c:formatCode>General</c:formatCode>
                <c:ptCount val="2"/>
                <c:pt idx="0" formatCode="0">
                  <c:v>5922.191813113333</c:v>
                </c:pt>
                <c:pt idx="1">
                  <c:v>3979.0</c:v>
                </c:pt>
              </c:numCache>
            </c:numRef>
          </c:val>
        </c:ser>
        <c:dLbls>
          <c:showLegendKey val="0"/>
          <c:showVal val="0"/>
          <c:showCatName val="1"/>
          <c:showSerName val="0"/>
          <c:showPercent val="1"/>
          <c:showBubbleSize val="0"/>
          <c:showLeaderLines val="1"/>
        </c:dLbls>
        <c:firstSliceAng val="0"/>
      </c:pieChart>
    </c:plotArea>
    <c:legend>
      <c:legendPos val="t"/>
      <c:layout/>
      <c:overlay val="0"/>
      <c:txPr>
        <a:bodyPr/>
        <a:lstStyle/>
        <a:p>
          <a:pPr>
            <a:defRPr sz="2400"/>
          </a:pPr>
          <a:endParaRPr lang="ja-JP"/>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2AE18-E41C-D842-9C1C-B7B2B9C3C174}" type="doc">
      <dgm:prSet loTypeId="urn:microsoft.com/office/officeart/2005/8/layout/hProcess9" loCatId="" qsTypeId="urn:microsoft.com/office/officeart/2005/8/quickstyle/3D7" qsCatId="3D" csTypeId="urn:microsoft.com/office/officeart/2005/8/colors/accent1_2" csCatId="accent1" phldr="1"/>
      <dgm:spPr/>
    </dgm:pt>
    <dgm:pt modelId="{F889117C-BE58-6C43-B9FD-0C9E436AC13D}">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ja-JP" altLang="en-US" sz="2800" b="1" i="0" dirty="0" smtClean="0"/>
            <a:t>現地調査</a:t>
          </a:r>
        </a:p>
      </dgm:t>
    </dgm:pt>
    <dgm:pt modelId="{9639AC84-136E-F342-A2D2-0F39BBA99778}" type="parTrans" cxnId="{D48F9144-A1D6-FD42-9446-626F2BE20808}">
      <dgm:prSet/>
      <dgm:spPr/>
      <dgm:t>
        <a:bodyPr/>
        <a:lstStyle/>
        <a:p>
          <a:endParaRPr kumimoji="1" lang="ja-JP" altLang="en-US"/>
        </a:p>
      </dgm:t>
    </dgm:pt>
    <dgm:pt modelId="{4FDB06C2-3306-2045-95BD-A4B6021D0B44}" type="sibTrans" cxnId="{D48F9144-A1D6-FD42-9446-626F2BE20808}">
      <dgm:prSet/>
      <dgm:spPr/>
      <dgm:t>
        <a:bodyPr/>
        <a:lstStyle/>
        <a:p>
          <a:endParaRPr kumimoji="1" lang="ja-JP" altLang="en-US"/>
        </a:p>
      </dgm:t>
    </dgm:pt>
    <dgm:pt modelId="{7D94C6B5-3E92-074B-8080-2C82CEBCD187}">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2800" b="1" i="0" dirty="0" smtClean="0"/>
            <a:t>問題提起</a:t>
          </a:r>
          <a:endParaRPr kumimoji="1" lang="ja-JP" altLang="en-US" sz="2800" b="1" i="0" dirty="0"/>
        </a:p>
      </dgm:t>
    </dgm:pt>
    <dgm:pt modelId="{31AE8C6F-66B6-EF45-86B1-6744AFEB3E51}" type="parTrans" cxnId="{50C9F1AC-1F5B-7D42-B1BA-1D67AE822DB1}">
      <dgm:prSet/>
      <dgm:spPr/>
      <dgm:t>
        <a:bodyPr/>
        <a:lstStyle/>
        <a:p>
          <a:endParaRPr kumimoji="1" lang="ja-JP" altLang="en-US"/>
        </a:p>
      </dgm:t>
    </dgm:pt>
    <dgm:pt modelId="{CD07849B-564C-7B40-B26E-3BBC7E2144A7}" type="sibTrans" cxnId="{50C9F1AC-1F5B-7D42-B1BA-1D67AE822DB1}">
      <dgm:prSet/>
      <dgm:spPr/>
      <dgm:t>
        <a:bodyPr/>
        <a:lstStyle/>
        <a:p>
          <a:endParaRPr kumimoji="1" lang="ja-JP" altLang="en-US"/>
        </a:p>
      </dgm:t>
    </dgm:pt>
    <dgm:pt modelId="{054A5E61-E9FA-754A-A42C-4D20FB835D56}">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800" b="1" i="0" dirty="0" smtClean="0"/>
            <a:t>目標</a:t>
          </a:r>
          <a:endParaRPr kumimoji="1" lang="ja-JP" altLang="en-US" sz="2800" b="1" i="0" dirty="0"/>
        </a:p>
      </dgm:t>
    </dgm:pt>
    <dgm:pt modelId="{D3276BB8-EFFA-F04C-87C5-74E860181B30}" type="parTrans" cxnId="{8ED05A8D-1834-624C-A2A1-A9D38AFFC1CB}">
      <dgm:prSet/>
      <dgm:spPr/>
      <dgm:t>
        <a:bodyPr/>
        <a:lstStyle/>
        <a:p>
          <a:endParaRPr kumimoji="1" lang="ja-JP" altLang="en-US"/>
        </a:p>
      </dgm:t>
    </dgm:pt>
    <dgm:pt modelId="{B95CB196-6E72-394A-8EEA-0D19747E9A3B}" type="sibTrans" cxnId="{8ED05A8D-1834-624C-A2A1-A9D38AFFC1CB}">
      <dgm:prSet/>
      <dgm:spPr/>
      <dgm:t>
        <a:bodyPr/>
        <a:lstStyle/>
        <a:p>
          <a:endParaRPr kumimoji="1" lang="ja-JP" altLang="en-US"/>
        </a:p>
      </dgm:t>
    </dgm:pt>
    <dgm:pt modelId="{D6612CAF-4057-2F48-BF3F-F56C53948AD5}">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sz="2800" b="1" i="0" dirty="0" smtClean="0"/>
            <a:t>現状</a:t>
          </a:r>
          <a:endParaRPr kumimoji="1" lang="ja-JP" altLang="en-US" sz="2800" b="1" i="0" dirty="0"/>
        </a:p>
      </dgm:t>
    </dgm:pt>
    <dgm:pt modelId="{C9329002-7860-5541-9E6C-3FDA0A51A640}" type="parTrans" cxnId="{CC8F74C4-3D0D-CD4F-8FEA-C59CC65E370E}">
      <dgm:prSet/>
      <dgm:spPr/>
      <dgm:t>
        <a:bodyPr/>
        <a:lstStyle/>
        <a:p>
          <a:endParaRPr kumimoji="1" lang="ja-JP" altLang="en-US"/>
        </a:p>
      </dgm:t>
    </dgm:pt>
    <dgm:pt modelId="{E031B004-9B77-B345-9CDB-E07DB7D169A2}" type="sibTrans" cxnId="{CC8F74C4-3D0D-CD4F-8FEA-C59CC65E370E}">
      <dgm:prSet/>
      <dgm:spPr/>
      <dgm:t>
        <a:bodyPr/>
        <a:lstStyle/>
        <a:p>
          <a:endParaRPr kumimoji="1" lang="ja-JP" altLang="en-US"/>
        </a:p>
      </dgm:t>
    </dgm:pt>
    <dgm:pt modelId="{1AEDF503-FC00-0D46-95D5-A801AA25428C}">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2800" b="1" i="0" dirty="0" smtClean="0"/>
            <a:t>背景</a:t>
          </a:r>
          <a:endParaRPr kumimoji="1" lang="ja-JP" altLang="en-US" sz="2800" b="1" i="0" dirty="0"/>
        </a:p>
      </dgm:t>
    </dgm:pt>
    <dgm:pt modelId="{2EBD7257-E83E-5348-BA87-8A5C4F5BD0BC}" type="parTrans" cxnId="{DBBE1181-9D5A-9648-8D49-793F9647DFAE}">
      <dgm:prSet/>
      <dgm:spPr/>
      <dgm:t>
        <a:bodyPr/>
        <a:lstStyle/>
        <a:p>
          <a:endParaRPr kumimoji="1" lang="ja-JP" altLang="en-US"/>
        </a:p>
      </dgm:t>
    </dgm:pt>
    <dgm:pt modelId="{93D2865A-5EDD-F64B-8553-EF9EE974599A}" type="sibTrans" cxnId="{DBBE1181-9D5A-9648-8D49-793F9647DFAE}">
      <dgm:prSet/>
      <dgm:spPr/>
      <dgm:t>
        <a:bodyPr/>
        <a:lstStyle/>
        <a:p>
          <a:endParaRPr kumimoji="1" lang="ja-JP" altLang="en-US"/>
        </a:p>
      </dgm:t>
    </dgm:pt>
    <dgm:pt modelId="{0F357C79-156A-9045-8C15-F8D8D958C01D}">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sz="2800" b="1" i="0" dirty="0" smtClean="0"/>
            <a:t>参考文献</a:t>
          </a:r>
        </a:p>
      </dgm:t>
    </dgm:pt>
    <dgm:pt modelId="{51EE32A4-2615-5B45-AF8B-41271C1DB14B}" type="sibTrans" cxnId="{B7CC54AE-8D6A-A84B-94BC-FD9FE4CF3567}">
      <dgm:prSet/>
      <dgm:spPr/>
      <dgm:t>
        <a:bodyPr/>
        <a:lstStyle/>
        <a:p>
          <a:endParaRPr kumimoji="1" lang="ja-JP" altLang="en-US"/>
        </a:p>
      </dgm:t>
    </dgm:pt>
    <dgm:pt modelId="{9B8B0FED-A930-C448-8E1D-68A4D4F538FB}" type="parTrans" cxnId="{B7CC54AE-8D6A-A84B-94BC-FD9FE4CF3567}">
      <dgm:prSet/>
      <dgm:spPr/>
      <dgm:t>
        <a:bodyPr/>
        <a:lstStyle/>
        <a:p>
          <a:endParaRPr kumimoji="1" lang="ja-JP" altLang="en-US"/>
        </a:p>
      </dgm:t>
    </dgm:pt>
    <dgm:pt modelId="{E3C1E94C-FB47-E748-A961-7284030A9BE9}">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sz="2800" b="1" i="0" dirty="0" smtClean="0"/>
            <a:t>今後の流れ</a:t>
          </a:r>
        </a:p>
      </dgm:t>
    </dgm:pt>
    <dgm:pt modelId="{F2F8A60D-C47A-344E-BCE5-3C780E14602C}" type="sibTrans" cxnId="{C8EF9635-BDDF-874F-8068-3EF94363BDCB}">
      <dgm:prSet/>
      <dgm:spPr/>
      <dgm:t>
        <a:bodyPr/>
        <a:lstStyle/>
        <a:p>
          <a:endParaRPr kumimoji="1" lang="ja-JP" altLang="en-US"/>
        </a:p>
      </dgm:t>
    </dgm:pt>
    <dgm:pt modelId="{931A2D0A-7074-C845-B2C8-5E51D7C64574}" type="parTrans" cxnId="{C8EF9635-BDDF-874F-8068-3EF94363BDCB}">
      <dgm:prSet/>
      <dgm:spPr/>
      <dgm:t>
        <a:bodyPr/>
        <a:lstStyle/>
        <a:p>
          <a:endParaRPr kumimoji="1" lang="ja-JP" altLang="en-US"/>
        </a:p>
      </dgm:t>
    </dgm:pt>
    <dgm:pt modelId="{FC6EB542-16A1-6947-9C31-DE36B91C3373}">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2800" b="1" i="0" dirty="0" smtClean="0"/>
            <a:t>アンケ｜ト調査</a:t>
          </a:r>
        </a:p>
      </dgm:t>
    </dgm:pt>
    <dgm:pt modelId="{0F61D362-F405-2243-B106-0247AB1ADFE5}" type="sibTrans" cxnId="{0F3FD0D4-EF91-064B-BF7F-F404587C137A}">
      <dgm:prSet/>
      <dgm:spPr/>
      <dgm:t>
        <a:bodyPr/>
        <a:lstStyle/>
        <a:p>
          <a:endParaRPr kumimoji="1" lang="ja-JP" altLang="en-US"/>
        </a:p>
      </dgm:t>
    </dgm:pt>
    <dgm:pt modelId="{CD9C7458-2526-E34F-898D-642844EFA349}" type="parTrans" cxnId="{0F3FD0D4-EF91-064B-BF7F-F404587C137A}">
      <dgm:prSet/>
      <dgm:spPr/>
      <dgm:t>
        <a:bodyPr/>
        <a:lstStyle/>
        <a:p>
          <a:endParaRPr kumimoji="1" lang="ja-JP" altLang="en-US"/>
        </a:p>
      </dgm:t>
    </dgm:pt>
    <dgm:pt modelId="{2D29B6AF-E966-3E49-83AC-3F38CE4F6E90}" type="pres">
      <dgm:prSet presAssocID="{DBC2AE18-E41C-D842-9C1C-B7B2B9C3C174}" presName="CompostProcess" presStyleCnt="0">
        <dgm:presLayoutVars>
          <dgm:dir/>
          <dgm:resizeHandles val="exact"/>
        </dgm:presLayoutVars>
      </dgm:prSet>
      <dgm:spPr/>
    </dgm:pt>
    <dgm:pt modelId="{810270B1-1E83-1840-AD7B-F1DBB2BDCBD7}" type="pres">
      <dgm:prSet presAssocID="{DBC2AE18-E41C-D842-9C1C-B7B2B9C3C174}" presName="arrow" presStyleLbl="bgShp" presStyleIdx="0" presStyleCnt="1"/>
      <dgm:spPr/>
    </dgm:pt>
    <dgm:pt modelId="{4EA4862A-FC2B-264B-8DBE-1563F4B557EB}" type="pres">
      <dgm:prSet presAssocID="{DBC2AE18-E41C-D842-9C1C-B7B2B9C3C174}" presName="linearProcess" presStyleCnt="0"/>
      <dgm:spPr/>
    </dgm:pt>
    <dgm:pt modelId="{51D7A516-CC20-624A-82F8-BBC495E5B4AF}" type="pres">
      <dgm:prSet presAssocID="{1AEDF503-FC00-0D46-95D5-A801AA25428C}" presName="textNode" presStyleLbl="node1" presStyleIdx="0" presStyleCnt="8" custLinFactNeighborX="-2688" custLinFactNeighborY="312">
        <dgm:presLayoutVars>
          <dgm:bulletEnabled val="1"/>
        </dgm:presLayoutVars>
      </dgm:prSet>
      <dgm:spPr/>
      <dgm:t>
        <a:bodyPr/>
        <a:lstStyle/>
        <a:p>
          <a:endParaRPr kumimoji="1" lang="ja-JP" altLang="en-US"/>
        </a:p>
      </dgm:t>
    </dgm:pt>
    <dgm:pt modelId="{793068E4-A182-6046-84A2-902F1A2A1671}" type="pres">
      <dgm:prSet presAssocID="{93D2865A-5EDD-F64B-8553-EF9EE974599A}" presName="sibTrans" presStyleCnt="0"/>
      <dgm:spPr/>
    </dgm:pt>
    <dgm:pt modelId="{ACE97A05-DB8D-1147-B3E6-510CACEB0BB6}" type="pres">
      <dgm:prSet presAssocID="{7D94C6B5-3E92-074B-8080-2C82CEBCD187}" presName="textNode" presStyleLbl="node1" presStyleIdx="1" presStyleCnt="8">
        <dgm:presLayoutVars>
          <dgm:bulletEnabled val="1"/>
        </dgm:presLayoutVars>
      </dgm:prSet>
      <dgm:spPr/>
      <dgm:t>
        <a:bodyPr/>
        <a:lstStyle/>
        <a:p>
          <a:endParaRPr kumimoji="1" lang="ja-JP" altLang="en-US"/>
        </a:p>
      </dgm:t>
    </dgm:pt>
    <dgm:pt modelId="{E862FB6A-348A-364B-A2B0-84A8B25CCE30}" type="pres">
      <dgm:prSet presAssocID="{CD07849B-564C-7B40-B26E-3BBC7E2144A7}" presName="sibTrans" presStyleCnt="0"/>
      <dgm:spPr/>
    </dgm:pt>
    <dgm:pt modelId="{20B37568-16BF-D946-836F-32C811426D1F}" type="pres">
      <dgm:prSet presAssocID="{054A5E61-E9FA-754A-A42C-4D20FB835D56}" presName="textNode" presStyleLbl="node1" presStyleIdx="2" presStyleCnt="8">
        <dgm:presLayoutVars>
          <dgm:bulletEnabled val="1"/>
        </dgm:presLayoutVars>
      </dgm:prSet>
      <dgm:spPr/>
      <dgm:t>
        <a:bodyPr/>
        <a:lstStyle/>
        <a:p>
          <a:endParaRPr kumimoji="1" lang="ja-JP" altLang="en-US"/>
        </a:p>
      </dgm:t>
    </dgm:pt>
    <dgm:pt modelId="{D74F1312-458B-2141-B3E1-B4E6FF94738A}" type="pres">
      <dgm:prSet presAssocID="{B95CB196-6E72-394A-8EEA-0D19747E9A3B}" presName="sibTrans" presStyleCnt="0"/>
      <dgm:spPr/>
    </dgm:pt>
    <dgm:pt modelId="{58CEA88E-B787-3F43-919A-4935B13A87B8}" type="pres">
      <dgm:prSet presAssocID="{D6612CAF-4057-2F48-BF3F-F56C53948AD5}" presName="textNode" presStyleLbl="node1" presStyleIdx="3" presStyleCnt="8">
        <dgm:presLayoutVars>
          <dgm:bulletEnabled val="1"/>
        </dgm:presLayoutVars>
      </dgm:prSet>
      <dgm:spPr/>
      <dgm:t>
        <a:bodyPr/>
        <a:lstStyle/>
        <a:p>
          <a:endParaRPr kumimoji="1" lang="ja-JP" altLang="en-US"/>
        </a:p>
      </dgm:t>
    </dgm:pt>
    <dgm:pt modelId="{855A0013-BEE9-0047-87F8-368D26E2E66E}" type="pres">
      <dgm:prSet presAssocID="{E031B004-9B77-B345-9CDB-E07DB7D169A2}" presName="sibTrans" presStyleCnt="0"/>
      <dgm:spPr/>
    </dgm:pt>
    <dgm:pt modelId="{4ED006B0-8C96-874C-884F-FB26007275C7}" type="pres">
      <dgm:prSet presAssocID="{F889117C-BE58-6C43-B9FD-0C9E436AC13D}" presName="textNode" presStyleLbl="node1" presStyleIdx="4" presStyleCnt="8">
        <dgm:presLayoutVars>
          <dgm:bulletEnabled val="1"/>
        </dgm:presLayoutVars>
      </dgm:prSet>
      <dgm:spPr/>
      <dgm:t>
        <a:bodyPr/>
        <a:lstStyle/>
        <a:p>
          <a:endParaRPr kumimoji="1" lang="ja-JP" altLang="en-US"/>
        </a:p>
      </dgm:t>
    </dgm:pt>
    <dgm:pt modelId="{5EF46065-7BE5-9A4B-9358-6ED281F70824}" type="pres">
      <dgm:prSet presAssocID="{4FDB06C2-3306-2045-95BD-A4B6021D0B44}" presName="sibTrans" presStyleCnt="0"/>
      <dgm:spPr/>
    </dgm:pt>
    <dgm:pt modelId="{8FD329DA-EA29-6349-91CF-90010D6730B5}" type="pres">
      <dgm:prSet presAssocID="{FC6EB542-16A1-6947-9C31-DE36B91C3373}" presName="textNode" presStyleLbl="node1" presStyleIdx="5" presStyleCnt="8">
        <dgm:presLayoutVars>
          <dgm:bulletEnabled val="1"/>
        </dgm:presLayoutVars>
      </dgm:prSet>
      <dgm:spPr/>
      <dgm:t>
        <a:bodyPr/>
        <a:lstStyle/>
        <a:p>
          <a:endParaRPr kumimoji="1" lang="ja-JP" altLang="en-US"/>
        </a:p>
      </dgm:t>
    </dgm:pt>
    <dgm:pt modelId="{8C547C53-8138-8C41-9109-C7984C592E14}" type="pres">
      <dgm:prSet presAssocID="{0F61D362-F405-2243-B106-0247AB1ADFE5}" presName="sibTrans" presStyleCnt="0"/>
      <dgm:spPr/>
    </dgm:pt>
    <dgm:pt modelId="{FD2B9F45-6AA5-1E49-9E84-AED75DFA8A1F}" type="pres">
      <dgm:prSet presAssocID="{E3C1E94C-FB47-E748-A961-7284030A9BE9}" presName="textNode" presStyleLbl="node1" presStyleIdx="6" presStyleCnt="8">
        <dgm:presLayoutVars>
          <dgm:bulletEnabled val="1"/>
        </dgm:presLayoutVars>
      </dgm:prSet>
      <dgm:spPr/>
      <dgm:t>
        <a:bodyPr/>
        <a:lstStyle/>
        <a:p>
          <a:endParaRPr kumimoji="1" lang="ja-JP" altLang="en-US"/>
        </a:p>
      </dgm:t>
    </dgm:pt>
    <dgm:pt modelId="{485CADD2-C2D3-0848-8090-02557FD2B945}" type="pres">
      <dgm:prSet presAssocID="{F2F8A60D-C47A-344E-BCE5-3C780E14602C}" presName="sibTrans" presStyleCnt="0"/>
      <dgm:spPr/>
    </dgm:pt>
    <dgm:pt modelId="{96083DB3-0FF9-AE40-A7B1-6AC822988306}" type="pres">
      <dgm:prSet presAssocID="{0F357C79-156A-9045-8C15-F8D8D958C01D}" presName="textNode" presStyleLbl="node1" presStyleIdx="7" presStyleCnt="8">
        <dgm:presLayoutVars>
          <dgm:bulletEnabled val="1"/>
        </dgm:presLayoutVars>
      </dgm:prSet>
      <dgm:spPr/>
      <dgm:t>
        <a:bodyPr/>
        <a:lstStyle/>
        <a:p>
          <a:endParaRPr kumimoji="1" lang="ja-JP" altLang="en-US"/>
        </a:p>
      </dgm:t>
    </dgm:pt>
  </dgm:ptLst>
  <dgm:cxnLst>
    <dgm:cxn modelId="{A3F0FD43-8779-804C-A80B-AD1425A53D30}" type="presOf" srcId="{FC6EB542-16A1-6947-9C31-DE36B91C3373}" destId="{8FD329DA-EA29-6349-91CF-90010D6730B5}" srcOrd="0" destOrd="0" presId="urn:microsoft.com/office/officeart/2005/8/layout/hProcess9"/>
    <dgm:cxn modelId="{8ED05A8D-1834-624C-A2A1-A9D38AFFC1CB}" srcId="{DBC2AE18-E41C-D842-9C1C-B7B2B9C3C174}" destId="{054A5E61-E9FA-754A-A42C-4D20FB835D56}" srcOrd="2" destOrd="0" parTransId="{D3276BB8-EFFA-F04C-87C5-74E860181B30}" sibTransId="{B95CB196-6E72-394A-8EEA-0D19747E9A3B}"/>
    <dgm:cxn modelId="{50C9F1AC-1F5B-7D42-B1BA-1D67AE822DB1}" srcId="{DBC2AE18-E41C-D842-9C1C-B7B2B9C3C174}" destId="{7D94C6B5-3E92-074B-8080-2C82CEBCD187}" srcOrd="1" destOrd="0" parTransId="{31AE8C6F-66B6-EF45-86B1-6744AFEB3E51}" sibTransId="{CD07849B-564C-7B40-B26E-3BBC7E2144A7}"/>
    <dgm:cxn modelId="{D48F9144-A1D6-FD42-9446-626F2BE20808}" srcId="{DBC2AE18-E41C-D842-9C1C-B7B2B9C3C174}" destId="{F889117C-BE58-6C43-B9FD-0C9E436AC13D}" srcOrd="4" destOrd="0" parTransId="{9639AC84-136E-F342-A2D2-0F39BBA99778}" sibTransId="{4FDB06C2-3306-2045-95BD-A4B6021D0B44}"/>
    <dgm:cxn modelId="{1F988B67-9CD8-2741-82A8-0A873CBC5252}" type="presOf" srcId="{DBC2AE18-E41C-D842-9C1C-B7B2B9C3C174}" destId="{2D29B6AF-E966-3E49-83AC-3F38CE4F6E90}" srcOrd="0" destOrd="0" presId="urn:microsoft.com/office/officeart/2005/8/layout/hProcess9"/>
    <dgm:cxn modelId="{ED597671-C5B2-4B42-8987-0CE42CB5CD77}" type="presOf" srcId="{1AEDF503-FC00-0D46-95D5-A801AA25428C}" destId="{51D7A516-CC20-624A-82F8-BBC495E5B4AF}" srcOrd="0" destOrd="0" presId="urn:microsoft.com/office/officeart/2005/8/layout/hProcess9"/>
    <dgm:cxn modelId="{AE2E5215-E969-4845-81A3-95E2373FB7FA}" type="presOf" srcId="{F889117C-BE58-6C43-B9FD-0C9E436AC13D}" destId="{4ED006B0-8C96-874C-884F-FB26007275C7}" srcOrd="0" destOrd="0" presId="urn:microsoft.com/office/officeart/2005/8/layout/hProcess9"/>
    <dgm:cxn modelId="{6BF6B8BF-16BA-8042-8794-5A6DD1524B95}" type="presOf" srcId="{D6612CAF-4057-2F48-BF3F-F56C53948AD5}" destId="{58CEA88E-B787-3F43-919A-4935B13A87B8}" srcOrd="0" destOrd="0" presId="urn:microsoft.com/office/officeart/2005/8/layout/hProcess9"/>
    <dgm:cxn modelId="{CC8F74C4-3D0D-CD4F-8FEA-C59CC65E370E}" srcId="{DBC2AE18-E41C-D842-9C1C-B7B2B9C3C174}" destId="{D6612CAF-4057-2F48-BF3F-F56C53948AD5}" srcOrd="3" destOrd="0" parTransId="{C9329002-7860-5541-9E6C-3FDA0A51A640}" sibTransId="{E031B004-9B77-B345-9CDB-E07DB7D169A2}"/>
    <dgm:cxn modelId="{0F3FD0D4-EF91-064B-BF7F-F404587C137A}" srcId="{DBC2AE18-E41C-D842-9C1C-B7B2B9C3C174}" destId="{FC6EB542-16A1-6947-9C31-DE36B91C3373}" srcOrd="5" destOrd="0" parTransId="{CD9C7458-2526-E34F-898D-642844EFA349}" sibTransId="{0F61D362-F405-2243-B106-0247AB1ADFE5}"/>
    <dgm:cxn modelId="{DBBE1181-9D5A-9648-8D49-793F9647DFAE}" srcId="{DBC2AE18-E41C-D842-9C1C-B7B2B9C3C174}" destId="{1AEDF503-FC00-0D46-95D5-A801AA25428C}" srcOrd="0" destOrd="0" parTransId="{2EBD7257-E83E-5348-BA87-8A5C4F5BD0BC}" sibTransId="{93D2865A-5EDD-F64B-8553-EF9EE974599A}"/>
    <dgm:cxn modelId="{B7CC54AE-8D6A-A84B-94BC-FD9FE4CF3567}" srcId="{DBC2AE18-E41C-D842-9C1C-B7B2B9C3C174}" destId="{0F357C79-156A-9045-8C15-F8D8D958C01D}" srcOrd="7" destOrd="0" parTransId="{9B8B0FED-A930-C448-8E1D-68A4D4F538FB}" sibTransId="{51EE32A4-2615-5B45-AF8B-41271C1DB14B}"/>
    <dgm:cxn modelId="{8E314AF1-A77B-D64E-AC21-E985BE3323E5}" type="presOf" srcId="{054A5E61-E9FA-754A-A42C-4D20FB835D56}" destId="{20B37568-16BF-D946-836F-32C811426D1F}" srcOrd="0" destOrd="0" presId="urn:microsoft.com/office/officeart/2005/8/layout/hProcess9"/>
    <dgm:cxn modelId="{902B2884-D14B-F443-9ACF-0676D67ADE50}" type="presOf" srcId="{E3C1E94C-FB47-E748-A961-7284030A9BE9}" destId="{FD2B9F45-6AA5-1E49-9E84-AED75DFA8A1F}" srcOrd="0" destOrd="0" presId="urn:microsoft.com/office/officeart/2005/8/layout/hProcess9"/>
    <dgm:cxn modelId="{5571FF4F-220F-AC4E-A15D-5E78A0FD432A}" type="presOf" srcId="{0F357C79-156A-9045-8C15-F8D8D958C01D}" destId="{96083DB3-0FF9-AE40-A7B1-6AC822988306}" srcOrd="0" destOrd="0" presId="urn:microsoft.com/office/officeart/2005/8/layout/hProcess9"/>
    <dgm:cxn modelId="{A61142E6-AA7F-2F48-89D1-A82FC1A2E870}" type="presOf" srcId="{7D94C6B5-3E92-074B-8080-2C82CEBCD187}" destId="{ACE97A05-DB8D-1147-B3E6-510CACEB0BB6}" srcOrd="0" destOrd="0" presId="urn:microsoft.com/office/officeart/2005/8/layout/hProcess9"/>
    <dgm:cxn modelId="{C8EF9635-BDDF-874F-8068-3EF94363BDCB}" srcId="{DBC2AE18-E41C-D842-9C1C-B7B2B9C3C174}" destId="{E3C1E94C-FB47-E748-A961-7284030A9BE9}" srcOrd="6" destOrd="0" parTransId="{931A2D0A-7074-C845-B2C8-5E51D7C64574}" sibTransId="{F2F8A60D-C47A-344E-BCE5-3C780E14602C}"/>
    <dgm:cxn modelId="{09C60E95-75CC-074D-AC94-746323E2A934}" type="presParOf" srcId="{2D29B6AF-E966-3E49-83AC-3F38CE4F6E90}" destId="{810270B1-1E83-1840-AD7B-F1DBB2BDCBD7}" srcOrd="0" destOrd="0" presId="urn:microsoft.com/office/officeart/2005/8/layout/hProcess9"/>
    <dgm:cxn modelId="{5ADB804F-69D3-2C4A-8083-B067F6524ED5}" type="presParOf" srcId="{2D29B6AF-E966-3E49-83AC-3F38CE4F6E90}" destId="{4EA4862A-FC2B-264B-8DBE-1563F4B557EB}" srcOrd="1" destOrd="0" presId="urn:microsoft.com/office/officeart/2005/8/layout/hProcess9"/>
    <dgm:cxn modelId="{F30F8468-7C6B-944C-A422-B3B4D1C02181}" type="presParOf" srcId="{4EA4862A-FC2B-264B-8DBE-1563F4B557EB}" destId="{51D7A516-CC20-624A-82F8-BBC495E5B4AF}" srcOrd="0" destOrd="0" presId="urn:microsoft.com/office/officeart/2005/8/layout/hProcess9"/>
    <dgm:cxn modelId="{3755BA6C-0FFA-B046-8730-80B725EE598E}" type="presParOf" srcId="{4EA4862A-FC2B-264B-8DBE-1563F4B557EB}" destId="{793068E4-A182-6046-84A2-902F1A2A1671}" srcOrd="1" destOrd="0" presId="urn:microsoft.com/office/officeart/2005/8/layout/hProcess9"/>
    <dgm:cxn modelId="{40EFA327-5ACE-A541-8E56-1020CD32F527}" type="presParOf" srcId="{4EA4862A-FC2B-264B-8DBE-1563F4B557EB}" destId="{ACE97A05-DB8D-1147-B3E6-510CACEB0BB6}" srcOrd="2" destOrd="0" presId="urn:microsoft.com/office/officeart/2005/8/layout/hProcess9"/>
    <dgm:cxn modelId="{0263EDCB-EF7A-234C-B0B1-F4E76B338C6F}" type="presParOf" srcId="{4EA4862A-FC2B-264B-8DBE-1563F4B557EB}" destId="{E862FB6A-348A-364B-A2B0-84A8B25CCE30}" srcOrd="3" destOrd="0" presId="urn:microsoft.com/office/officeart/2005/8/layout/hProcess9"/>
    <dgm:cxn modelId="{899E5581-E587-EA4F-AE5A-549F60DE951F}" type="presParOf" srcId="{4EA4862A-FC2B-264B-8DBE-1563F4B557EB}" destId="{20B37568-16BF-D946-836F-32C811426D1F}" srcOrd="4" destOrd="0" presId="urn:microsoft.com/office/officeart/2005/8/layout/hProcess9"/>
    <dgm:cxn modelId="{41C1CB31-1F65-9342-A899-253DEC6557A7}" type="presParOf" srcId="{4EA4862A-FC2B-264B-8DBE-1563F4B557EB}" destId="{D74F1312-458B-2141-B3E1-B4E6FF94738A}" srcOrd="5" destOrd="0" presId="urn:microsoft.com/office/officeart/2005/8/layout/hProcess9"/>
    <dgm:cxn modelId="{C20FDE6E-8F0B-2948-B405-FDB0088E55FC}" type="presParOf" srcId="{4EA4862A-FC2B-264B-8DBE-1563F4B557EB}" destId="{58CEA88E-B787-3F43-919A-4935B13A87B8}" srcOrd="6" destOrd="0" presId="urn:microsoft.com/office/officeart/2005/8/layout/hProcess9"/>
    <dgm:cxn modelId="{E44717D3-4C62-AE4D-BE4D-5D58C2083FF9}" type="presParOf" srcId="{4EA4862A-FC2B-264B-8DBE-1563F4B557EB}" destId="{855A0013-BEE9-0047-87F8-368D26E2E66E}" srcOrd="7" destOrd="0" presId="urn:microsoft.com/office/officeart/2005/8/layout/hProcess9"/>
    <dgm:cxn modelId="{58F8303A-5EC6-EA4B-90BA-210D25B9E368}" type="presParOf" srcId="{4EA4862A-FC2B-264B-8DBE-1563F4B557EB}" destId="{4ED006B0-8C96-874C-884F-FB26007275C7}" srcOrd="8" destOrd="0" presId="urn:microsoft.com/office/officeart/2005/8/layout/hProcess9"/>
    <dgm:cxn modelId="{56030B13-1FDC-C549-8876-3CDFF16D84E3}" type="presParOf" srcId="{4EA4862A-FC2B-264B-8DBE-1563F4B557EB}" destId="{5EF46065-7BE5-9A4B-9358-6ED281F70824}" srcOrd="9" destOrd="0" presId="urn:microsoft.com/office/officeart/2005/8/layout/hProcess9"/>
    <dgm:cxn modelId="{588459CD-0BFA-1C44-8A2A-0C19703BD355}" type="presParOf" srcId="{4EA4862A-FC2B-264B-8DBE-1563F4B557EB}" destId="{8FD329DA-EA29-6349-91CF-90010D6730B5}" srcOrd="10" destOrd="0" presId="urn:microsoft.com/office/officeart/2005/8/layout/hProcess9"/>
    <dgm:cxn modelId="{F5FF7A85-3E2A-3D42-866C-F9D89AE72971}" type="presParOf" srcId="{4EA4862A-FC2B-264B-8DBE-1563F4B557EB}" destId="{8C547C53-8138-8C41-9109-C7984C592E14}" srcOrd="11" destOrd="0" presId="urn:microsoft.com/office/officeart/2005/8/layout/hProcess9"/>
    <dgm:cxn modelId="{47D548C4-5B13-864C-859F-3B75F62A764A}" type="presParOf" srcId="{4EA4862A-FC2B-264B-8DBE-1563F4B557EB}" destId="{FD2B9F45-6AA5-1E49-9E84-AED75DFA8A1F}" srcOrd="12" destOrd="0" presId="urn:microsoft.com/office/officeart/2005/8/layout/hProcess9"/>
    <dgm:cxn modelId="{8F6AF312-D302-4041-AD76-FE64DD6DA59D}" type="presParOf" srcId="{4EA4862A-FC2B-264B-8DBE-1563F4B557EB}" destId="{485CADD2-C2D3-0848-8090-02557FD2B945}" srcOrd="13" destOrd="0" presId="urn:microsoft.com/office/officeart/2005/8/layout/hProcess9"/>
    <dgm:cxn modelId="{40236894-090D-0F48-B55C-871FB874C34C}" type="presParOf" srcId="{4EA4862A-FC2B-264B-8DBE-1563F4B557EB}" destId="{96083DB3-0FF9-AE40-A7B1-6AC822988306}"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64E009-94F6-4034-B125-62063C4E9A6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kumimoji="1" lang="ja-JP" altLang="en-US"/>
        </a:p>
      </dgm:t>
    </dgm:pt>
    <dgm:pt modelId="{136F8514-9791-4890-80D7-BE4893463B81}">
      <dgm:prSet phldrT="[テキスト]" custT="1"/>
      <dgm:spPr>
        <a:solidFill>
          <a:schemeClr val="bg2">
            <a:lumMod val="75000"/>
          </a:schemeClr>
        </a:solidFill>
      </dgm:spPr>
      <dgm:t>
        <a:bodyPr vert="eaVert"/>
        <a:lstStyle/>
        <a:p>
          <a:r>
            <a:rPr kumimoji="1" lang="ja-JP" altLang="en-US" sz="2400" b="1" dirty="0" smtClean="0"/>
            <a:t>現状把握</a:t>
          </a:r>
          <a:endParaRPr kumimoji="1" lang="ja-JP" altLang="en-US" sz="2400" b="1" dirty="0"/>
        </a:p>
      </dgm:t>
    </dgm:pt>
    <dgm:pt modelId="{BF4062FC-278A-4634-903A-83236A148D28}" type="parTrans" cxnId="{75B64174-DC13-4228-AEC1-D65EEC769D61}">
      <dgm:prSet/>
      <dgm:spPr/>
      <dgm:t>
        <a:bodyPr/>
        <a:lstStyle/>
        <a:p>
          <a:endParaRPr kumimoji="1" lang="ja-JP" altLang="en-US"/>
        </a:p>
      </dgm:t>
    </dgm:pt>
    <dgm:pt modelId="{1B9C7B32-967A-4B40-AF21-C41FE1EA9C6D}" type="sibTrans" cxnId="{75B64174-DC13-4228-AEC1-D65EEC769D61}">
      <dgm:prSet custT="1"/>
      <dgm:spPr/>
      <dgm:t>
        <a:bodyPr vert="eaVert"/>
        <a:lstStyle/>
        <a:p>
          <a:endParaRPr kumimoji="1" lang="ja-JP" altLang="en-US" sz="2400" dirty="0"/>
        </a:p>
      </dgm:t>
    </dgm:pt>
    <dgm:pt modelId="{C1E8738B-90E9-4647-9D8E-BE6ED30FDE51}">
      <dgm:prSet phldrT="[テキスト]" custT="1"/>
      <dgm:spPr>
        <a:solidFill>
          <a:schemeClr val="bg2">
            <a:lumMod val="75000"/>
          </a:schemeClr>
        </a:solidFill>
      </dgm:spPr>
      <dgm:t>
        <a:bodyPr vert="eaVert"/>
        <a:lstStyle/>
        <a:p>
          <a:r>
            <a:rPr kumimoji="1" lang="ja-JP" altLang="en-US" sz="2400" b="1" dirty="0" smtClean="0"/>
            <a:t>問題提起</a:t>
          </a:r>
          <a:endParaRPr kumimoji="1" lang="ja-JP" altLang="en-US" sz="2400" b="1" dirty="0"/>
        </a:p>
      </dgm:t>
    </dgm:pt>
    <dgm:pt modelId="{11630E9F-F6DD-4ADE-877B-B594D2ECBC64}" type="parTrans" cxnId="{381EC97B-8781-4098-BE14-6108D350B212}">
      <dgm:prSet/>
      <dgm:spPr/>
      <dgm:t>
        <a:bodyPr/>
        <a:lstStyle/>
        <a:p>
          <a:endParaRPr kumimoji="1" lang="ja-JP" altLang="en-US"/>
        </a:p>
      </dgm:t>
    </dgm:pt>
    <dgm:pt modelId="{4B3DA91B-0BB6-4FDC-8FD6-976072582942}" type="sibTrans" cxnId="{381EC97B-8781-4098-BE14-6108D350B212}">
      <dgm:prSet custT="1"/>
      <dgm:spPr/>
      <dgm:t>
        <a:bodyPr vert="eaVert"/>
        <a:lstStyle/>
        <a:p>
          <a:endParaRPr kumimoji="1" lang="ja-JP" altLang="en-US" sz="2400"/>
        </a:p>
      </dgm:t>
    </dgm:pt>
    <dgm:pt modelId="{A2B8F694-BCC3-44AF-B17C-6F28A5CD8086}">
      <dgm:prSet phldrT="[テキスト]" custT="1"/>
      <dgm:spPr/>
      <dgm:t>
        <a:bodyPr vert="eaVert"/>
        <a:lstStyle/>
        <a:p>
          <a:r>
            <a:rPr kumimoji="1" lang="ja-JP" altLang="en-US" sz="2400" b="1" dirty="0" smtClean="0"/>
            <a:t>分析・検定</a:t>
          </a:r>
          <a:endParaRPr kumimoji="1" lang="ja-JP" altLang="en-US" sz="2400" b="1" dirty="0"/>
        </a:p>
      </dgm:t>
    </dgm:pt>
    <dgm:pt modelId="{1AE14290-C4C2-44EB-B529-291F2CACD563}" type="parTrans" cxnId="{E9C9B8C7-FF00-45D8-8319-4DF4974D443E}">
      <dgm:prSet/>
      <dgm:spPr/>
      <dgm:t>
        <a:bodyPr/>
        <a:lstStyle/>
        <a:p>
          <a:endParaRPr kumimoji="1" lang="ja-JP" altLang="en-US"/>
        </a:p>
      </dgm:t>
    </dgm:pt>
    <dgm:pt modelId="{EF606949-2C24-4C5E-AFB1-76EEB71F48BD}" type="sibTrans" cxnId="{E9C9B8C7-FF00-45D8-8319-4DF4974D443E}">
      <dgm:prSet custT="1"/>
      <dgm:spPr/>
      <dgm:t>
        <a:bodyPr vert="eaVert"/>
        <a:lstStyle/>
        <a:p>
          <a:endParaRPr kumimoji="1" lang="ja-JP" altLang="en-US" sz="2400"/>
        </a:p>
      </dgm:t>
    </dgm:pt>
    <dgm:pt modelId="{99420DD8-DB1C-4346-A446-41B109423F22}">
      <dgm:prSet phldrT="[テキスト]" custT="1"/>
      <dgm:spPr/>
      <dgm:t>
        <a:bodyPr vert="eaVert"/>
        <a:lstStyle/>
        <a:p>
          <a:r>
            <a:rPr kumimoji="1" lang="ja-JP" altLang="en-US" sz="2400" b="1" dirty="0" smtClean="0"/>
            <a:t>資料作成</a:t>
          </a:r>
        </a:p>
      </dgm:t>
    </dgm:pt>
    <dgm:pt modelId="{0A6827C1-BEE1-45C1-90F4-7C6ED8EE3E7F}" type="parTrans" cxnId="{AC9E6BAB-1E8C-4CB3-9CC7-8E16E051DB89}">
      <dgm:prSet/>
      <dgm:spPr/>
      <dgm:t>
        <a:bodyPr/>
        <a:lstStyle/>
        <a:p>
          <a:endParaRPr kumimoji="1" lang="ja-JP" altLang="en-US"/>
        </a:p>
      </dgm:t>
    </dgm:pt>
    <dgm:pt modelId="{2852E75E-0928-443E-9801-88111F7FD1EC}" type="sibTrans" cxnId="{AC9E6BAB-1E8C-4CB3-9CC7-8E16E051DB89}">
      <dgm:prSet custT="1"/>
      <dgm:spPr/>
      <dgm:t>
        <a:bodyPr vert="eaVert"/>
        <a:lstStyle/>
        <a:p>
          <a:endParaRPr kumimoji="1" lang="ja-JP" altLang="en-US" sz="2400"/>
        </a:p>
      </dgm:t>
    </dgm:pt>
    <dgm:pt modelId="{39D94549-5277-9349-8877-EA1FF231B258}">
      <dgm:prSet custT="1"/>
      <dgm:spPr>
        <a:solidFill>
          <a:schemeClr val="bg2">
            <a:lumMod val="75000"/>
          </a:schemeClr>
        </a:solidFill>
      </dgm:spPr>
      <dgm:t>
        <a:bodyPr vert="eaVert"/>
        <a:lstStyle/>
        <a:p>
          <a:r>
            <a:rPr kumimoji="1" lang="ja-JP" altLang="en-US" sz="2400" dirty="0" smtClean="0"/>
            <a:t>目標設定</a:t>
          </a:r>
          <a:endParaRPr kumimoji="1" lang="ja-JP" altLang="en-US" sz="2400" dirty="0"/>
        </a:p>
      </dgm:t>
    </dgm:pt>
    <dgm:pt modelId="{26819A4E-D2C3-C845-AAAF-9730055EF46B}" type="parTrans" cxnId="{8380E5D6-8891-EE42-B269-2949EA956338}">
      <dgm:prSet/>
      <dgm:spPr/>
      <dgm:t>
        <a:bodyPr/>
        <a:lstStyle/>
        <a:p>
          <a:endParaRPr kumimoji="1" lang="ja-JP" altLang="en-US"/>
        </a:p>
      </dgm:t>
    </dgm:pt>
    <dgm:pt modelId="{069A2A65-C97C-7E43-BDFD-0BFA4C5F328F}" type="sibTrans" cxnId="{8380E5D6-8891-EE42-B269-2949EA956338}">
      <dgm:prSet custT="1"/>
      <dgm:spPr/>
      <dgm:t>
        <a:bodyPr vert="eaVert"/>
        <a:lstStyle/>
        <a:p>
          <a:endParaRPr kumimoji="1" lang="ja-JP" altLang="en-US" sz="2400"/>
        </a:p>
      </dgm:t>
    </dgm:pt>
    <dgm:pt modelId="{9D034C8A-B5CE-E949-8548-77C543AA5853}">
      <dgm:prSet custT="1"/>
      <dgm:spPr>
        <a:solidFill>
          <a:schemeClr val="bg2">
            <a:lumMod val="75000"/>
          </a:schemeClr>
        </a:solidFill>
      </dgm:spPr>
      <dgm:t>
        <a:bodyPr vert="eaVert"/>
        <a:lstStyle/>
        <a:p>
          <a:r>
            <a:rPr kumimoji="1" lang="ja-JP" altLang="en-US" sz="2400" dirty="0" smtClean="0"/>
            <a:t>現地調査</a:t>
          </a:r>
          <a:endParaRPr kumimoji="1" lang="ja-JP" altLang="en-US" sz="2400" dirty="0"/>
        </a:p>
      </dgm:t>
    </dgm:pt>
    <dgm:pt modelId="{DB5C7308-2B39-5249-B77A-A9C8AEB277EB}" type="parTrans" cxnId="{4B8868CE-0AA4-1A4E-8281-94F389721FC8}">
      <dgm:prSet/>
      <dgm:spPr/>
      <dgm:t>
        <a:bodyPr/>
        <a:lstStyle/>
        <a:p>
          <a:endParaRPr kumimoji="1" lang="ja-JP" altLang="en-US"/>
        </a:p>
      </dgm:t>
    </dgm:pt>
    <dgm:pt modelId="{D74AEFC1-E9B0-514F-B0F4-851DDB2A736E}" type="sibTrans" cxnId="{4B8868CE-0AA4-1A4E-8281-94F389721FC8}">
      <dgm:prSet custT="1"/>
      <dgm:spPr/>
      <dgm:t>
        <a:bodyPr vert="eaVert"/>
        <a:lstStyle/>
        <a:p>
          <a:endParaRPr kumimoji="1" lang="ja-JP" altLang="en-US" sz="2400"/>
        </a:p>
      </dgm:t>
    </dgm:pt>
    <dgm:pt modelId="{E9358083-1FB2-EF4C-86F5-9EC1B2C6D215}">
      <dgm:prSet custT="1"/>
      <dgm:spPr/>
      <dgm:t>
        <a:bodyPr vert="eaVert"/>
        <a:lstStyle/>
        <a:p>
          <a:r>
            <a:rPr kumimoji="1" lang="ja-JP" altLang="en-US" sz="2400" dirty="0" smtClean="0"/>
            <a:t>アンケート実施</a:t>
          </a:r>
          <a:endParaRPr kumimoji="1" lang="ja-JP" altLang="en-US" sz="2400" dirty="0"/>
        </a:p>
      </dgm:t>
    </dgm:pt>
    <dgm:pt modelId="{01925A3F-362B-8D49-B2B6-34A25D4BCB37}" type="parTrans" cxnId="{85459A12-FCA3-5647-AC4A-6A26B34C07F2}">
      <dgm:prSet/>
      <dgm:spPr/>
      <dgm:t>
        <a:bodyPr/>
        <a:lstStyle/>
        <a:p>
          <a:endParaRPr kumimoji="1" lang="ja-JP" altLang="en-US"/>
        </a:p>
      </dgm:t>
    </dgm:pt>
    <dgm:pt modelId="{B60EAF46-6213-464D-BE44-15458A0D9736}" type="sibTrans" cxnId="{85459A12-FCA3-5647-AC4A-6A26B34C07F2}">
      <dgm:prSet custT="1"/>
      <dgm:spPr/>
      <dgm:t>
        <a:bodyPr vert="eaVert"/>
        <a:lstStyle/>
        <a:p>
          <a:endParaRPr kumimoji="1" lang="ja-JP" altLang="en-US" sz="2400"/>
        </a:p>
      </dgm:t>
    </dgm:pt>
    <dgm:pt modelId="{0FF739F1-CE6D-B64F-8EBD-B493EF8E3795}">
      <dgm:prSet custT="1"/>
      <dgm:spPr/>
      <dgm:t>
        <a:bodyPr vert="eaVert"/>
        <a:lstStyle/>
        <a:p>
          <a:r>
            <a:rPr kumimoji="1" lang="ja-JP" altLang="en-US" sz="2400" dirty="0" smtClean="0"/>
            <a:t>実現を目指す</a:t>
          </a:r>
          <a:endParaRPr kumimoji="1" lang="ja-JP" altLang="en-US" sz="2400" dirty="0"/>
        </a:p>
      </dgm:t>
    </dgm:pt>
    <dgm:pt modelId="{1ECE50B6-FF63-334A-845E-19CF5D0063F0}" type="parTrans" cxnId="{176A153B-9A3D-3746-97C2-AFBD835A2356}">
      <dgm:prSet/>
      <dgm:spPr/>
      <dgm:t>
        <a:bodyPr/>
        <a:lstStyle/>
        <a:p>
          <a:endParaRPr kumimoji="1" lang="ja-JP" altLang="en-US"/>
        </a:p>
      </dgm:t>
    </dgm:pt>
    <dgm:pt modelId="{94014AF4-81C2-9D4D-9C0D-080D00EDEC1D}" type="sibTrans" cxnId="{176A153B-9A3D-3746-97C2-AFBD835A2356}">
      <dgm:prSet/>
      <dgm:spPr/>
      <dgm:t>
        <a:bodyPr/>
        <a:lstStyle/>
        <a:p>
          <a:endParaRPr kumimoji="1" lang="ja-JP" altLang="en-US"/>
        </a:p>
      </dgm:t>
    </dgm:pt>
    <dgm:pt modelId="{722CFD8F-3803-462F-B50C-32641B28B768}" type="pres">
      <dgm:prSet presAssocID="{4A64E009-94F6-4034-B125-62063C4E9A6E}" presName="Name0" presStyleCnt="0">
        <dgm:presLayoutVars>
          <dgm:dir/>
          <dgm:resizeHandles val="exact"/>
        </dgm:presLayoutVars>
      </dgm:prSet>
      <dgm:spPr/>
      <dgm:t>
        <a:bodyPr/>
        <a:lstStyle/>
        <a:p>
          <a:endParaRPr kumimoji="1" lang="ja-JP" altLang="en-US"/>
        </a:p>
      </dgm:t>
    </dgm:pt>
    <dgm:pt modelId="{4D59B440-6334-4725-AE43-3056D02FD696}" type="pres">
      <dgm:prSet presAssocID="{C1E8738B-90E9-4647-9D8E-BE6ED30FDE51}" presName="node" presStyleLbl="node1" presStyleIdx="0" presStyleCnt="8" custScaleX="21529" custScaleY="260682">
        <dgm:presLayoutVars>
          <dgm:bulletEnabled val="1"/>
        </dgm:presLayoutVars>
      </dgm:prSet>
      <dgm:spPr/>
      <dgm:t>
        <a:bodyPr/>
        <a:lstStyle/>
        <a:p>
          <a:endParaRPr kumimoji="1" lang="ja-JP" altLang="en-US"/>
        </a:p>
      </dgm:t>
    </dgm:pt>
    <dgm:pt modelId="{5F028DB5-97B9-427E-815F-9CFB09B8735C}" type="pres">
      <dgm:prSet presAssocID="{4B3DA91B-0BB6-4FDC-8FD6-976072582942}" presName="sibTrans" presStyleLbl="sibTrans2D1" presStyleIdx="0" presStyleCnt="7"/>
      <dgm:spPr/>
      <dgm:t>
        <a:bodyPr/>
        <a:lstStyle/>
        <a:p>
          <a:endParaRPr kumimoji="1" lang="ja-JP" altLang="en-US"/>
        </a:p>
      </dgm:t>
    </dgm:pt>
    <dgm:pt modelId="{CB743388-85D2-40A4-9436-D0086CFBA560}" type="pres">
      <dgm:prSet presAssocID="{4B3DA91B-0BB6-4FDC-8FD6-976072582942}" presName="connectorText" presStyleLbl="sibTrans2D1" presStyleIdx="0" presStyleCnt="7"/>
      <dgm:spPr/>
      <dgm:t>
        <a:bodyPr/>
        <a:lstStyle/>
        <a:p>
          <a:endParaRPr kumimoji="1" lang="ja-JP" altLang="en-US"/>
        </a:p>
      </dgm:t>
    </dgm:pt>
    <dgm:pt modelId="{C8C24509-553E-4AA3-98CD-587CC7ADAD8E}" type="pres">
      <dgm:prSet presAssocID="{136F8514-9791-4890-80D7-BE4893463B81}" presName="node" presStyleLbl="node1" presStyleIdx="1" presStyleCnt="8" custScaleX="21529" custScaleY="260682">
        <dgm:presLayoutVars>
          <dgm:bulletEnabled val="1"/>
        </dgm:presLayoutVars>
      </dgm:prSet>
      <dgm:spPr/>
      <dgm:t>
        <a:bodyPr/>
        <a:lstStyle/>
        <a:p>
          <a:endParaRPr kumimoji="1" lang="ja-JP" altLang="en-US"/>
        </a:p>
      </dgm:t>
    </dgm:pt>
    <dgm:pt modelId="{D9629498-AA0F-4E14-9D06-A4228145C641}" type="pres">
      <dgm:prSet presAssocID="{1B9C7B32-967A-4B40-AF21-C41FE1EA9C6D}" presName="sibTrans" presStyleLbl="sibTrans2D1" presStyleIdx="1" presStyleCnt="7"/>
      <dgm:spPr/>
      <dgm:t>
        <a:bodyPr/>
        <a:lstStyle/>
        <a:p>
          <a:endParaRPr kumimoji="1" lang="ja-JP" altLang="en-US"/>
        </a:p>
      </dgm:t>
    </dgm:pt>
    <dgm:pt modelId="{5F2C4AE1-8437-4C08-8DA4-628721A6E7C6}" type="pres">
      <dgm:prSet presAssocID="{1B9C7B32-967A-4B40-AF21-C41FE1EA9C6D}" presName="connectorText" presStyleLbl="sibTrans2D1" presStyleIdx="1" presStyleCnt="7"/>
      <dgm:spPr/>
      <dgm:t>
        <a:bodyPr/>
        <a:lstStyle/>
        <a:p>
          <a:endParaRPr kumimoji="1" lang="ja-JP" altLang="en-US"/>
        </a:p>
      </dgm:t>
    </dgm:pt>
    <dgm:pt modelId="{F18C6FE3-C7A0-C64B-8BA5-BBB7544B9136}" type="pres">
      <dgm:prSet presAssocID="{39D94549-5277-9349-8877-EA1FF231B258}" presName="node" presStyleLbl="node1" presStyleIdx="2" presStyleCnt="8" custScaleX="22231" custScaleY="260682">
        <dgm:presLayoutVars>
          <dgm:bulletEnabled val="1"/>
        </dgm:presLayoutVars>
      </dgm:prSet>
      <dgm:spPr/>
      <dgm:t>
        <a:bodyPr/>
        <a:lstStyle/>
        <a:p>
          <a:endParaRPr kumimoji="1" lang="ja-JP" altLang="en-US"/>
        </a:p>
      </dgm:t>
    </dgm:pt>
    <dgm:pt modelId="{BAB7DE20-FBED-2B4A-9517-BA6210025487}" type="pres">
      <dgm:prSet presAssocID="{069A2A65-C97C-7E43-BDFD-0BFA4C5F328F}" presName="sibTrans" presStyleLbl="sibTrans2D1" presStyleIdx="2" presStyleCnt="7"/>
      <dgm:spPr/>
      <dgm:t>
        <a:bodyPr/>
        <a:lstStyle/>
        <a:p>
          <a:endParaRPr kumimoji="1" lang="ja-JP" altLang="en-US"/>
        </a:p>
      </dgm:t>
    </dgm:pt>
    <dgm:pt modelId="{658052F9-47D2-B840-B4F6-6423F96A3466}" type="pres">
      <dgm:prSet presAssocID="{069A2A65-C97C-7E43-BDFD-0BFA4C5F328F}" presName="connectorText" presStyleLbl="sibTrans2D1" presStyleIdx="2" presStyleCnt="7"/>
      <dgm:spPr/>
      <dgm:t>
        <a:bodyPr/>
        <a:lstStyle/>
        <a:p>
          <a:endParaRPr kumimoji="1" lang="ja-JP" altLang="en-US"/>
        </a:p>
      </dgm:t>
    </dgm:pt>
    <dgm:pt modelId="{53A3AF89-E3D9-124E-ADA1-5A0C7487A672}" type="pres">
      <dgm:prSet presAssocID="{9D034C8A-B5CE-E949-8548-77C543AA5853}" presName="node" presStyleLbl="node1" presStyleIdx="3" presStyleCnt="8" custScaleX="22468" custScaleY="260682">
        <dgm:presLayoutVars>
          <dgm:bulletEnabled val="1"/>
        </dgm:presLayoutVars>
      </dgm:prSet>
      <dgm:spPr/>
      <dgm:t>
        <a:bodyPr/>
        <a:lstStyle/>
        <a:p>
          <a:endParaRPr kumimoji="1" lang="ja-JP" altLang="en-US"/>
        </a:p>
      </dgm:t>
    </dgm:pt>
    <dgm:pt modelId="{32C173A0-AEE0-644A-B074-6881D8668511}" type="pres">
      <dgm:prSet presAssocID="{D74AEFC1-E9B0-514F-B0F4-851DDB2A736E}" presName="sibTrans" presStyleLbl="sibTrans2D1" presStyleIdx="3" presStyleCnt="7"/>
      <dgm:spPr/>
      <dgm:t>
        <a:bodyPr/>
        <a:lstStyle/>
        <a:p>
          <a:endParaRPr kumimoji="1" lang="ja-JP" altLang="en-US"/>
        </a:p>
      </dgm:t>
    </dgm:pt>
    <dgm:pt modelId="{B149B587-6DFD-2E4C-8AC8-42AB896BAB15}" type="pres">
      <dgm:prSet presAssocID="{D74AEFC1-E9B0-514F-B0F4-851DDB2A736E}" presName="connectorText" presStyleLbl="sibTrans2D1" presStyleIdx="3" presStyleCnt="7"/>
      <dgm:spPr/>
      <dgm:t>
        <a:bodyPr/>
        <a:lstStyle/>
        <a:p>
          <a:endParaRPr kumimoji="1" lang="ja-JP" altLang="en-US"/>
        </a:p>
      </dgm:t>
    </dgm:pt>
    <dgm:pt modelId="{4ED9EBF9-9200-2644-A2D0-710A80A9E2CB}" type="pres">
      <dgm:prSet presAssocID="{E9358083-1FB2-EF4C-86F5-9EC1B2C6D215}" presName="node" presStyleLbl="node1" presStyleIdx="4" presStyleCnt="8" custScaleX="26438" custScaleY="260682">
        <dgm:presLayoutVars>
          <dgm:bulletEnabled val="1"/>
        </dgm:presLayoutVars>
      </dgm:prSet>
      <dgm:spPr/>
      <dgm:t>
        <a:bodyPr/>
        <a:lstStyle/>
        <a:p>
          <a:endParaRPr kumimoji="1" lang="ja-JP" altLang="en-US"/>
        </a:p>
      </dgm:t>
    </dgm:pt>
    <dgm:pt modelId="{7FC405C1-27C8-A141-B602-9F6033BD223B}" type="pres">
      <dgm:prSet presAssocID="{B60EAF46-6213-464D-BE44-15458A0D9736}" presName="sibTrans" presStyleLbl="sibTrans2D1" presStyleIdx="4" presStyleCnt="7"/>
      <dgm:spPr/>
      <dgm:t>
        <a:bodyPr/>
        <a:lstStyle/>
        <a:p>
          <a:endParaRPr kumimoji="1" lang="ja-JP" altLang="en-US"/>
        </a:p>
      </dgm:t>
    </dgm:pt>
    <dgm:pt modelId="{C0BB3296-1801-2B4D-A158-7EE7532826DB}" type="pres">
      <dgm:prSet presAssocID="{B60EAF46-6213-464D-BE44-15458A0D9736}" presName="connectorText" presStyleLbl="sibTrans2D1" presStyleIdx="4" presStyleCnt="7"/>
      <dgm:spPr/>
      <dgm:t>
        <a:bodyPr/>
        <a:lstStyle/>
        <a:p>
          <a:endParaRPr kumimoji="1" lang="ja-JP" altLang="en-US"/>
        </a:p>
      </dgm:t>
    </dgm:pt>
    <dgm:pt modelId="{F407878C-F740-4C18-AB92-64C5E2F9BBBB}" type="pres">
      <dgm:prSet presAssocID="{A2B8F694-BCC3-44AF-B17C-6F28A5CD8086}" presName="node" presStyleLbl="node1" presStyleIdx="5" presStyleCnt="8" custScaleX="21529" custScaleY="260682">
        <dgm:presLayoutVars>
          <dgm:bulletEnabled val="1"/>
        </dgm:presLayoutVars>
      </dgm:prSet>
      <dgm:spPr/>
      <dgm:t>
        <a:bodyPr/>
        <a:lstStyle/>
        <a:p>
          <a:endParaRPr kumimoji="1" lang="ja-JP" altLang="en-US"/>
        </a:p>
      </dgm:t>
    </dgm:pt>
    <dgm:pt modelId="{D89FB9D3-523C-464D-93E9-34814DD33EA8}" type="pres">
      <dgm:prSet presAssocID="{EF606949-2C24-4C5E-AFB1-76EEB71F48BD}" presName="sibTrans" presStyleLbl="sibTrans2D1" presStyleIdx="5" presStyleCnt="7"/>
      <dgm:spPr/>
      <dgm:t>
        <a:bodyPr/>
        <a:lstStyle/>
        <a:p>
          <a:endParaRPr kumimoji="1" lang="ja-JP" altLang="en-US"/>
        </a:p>
      </dgm:t>
    </dgm:pt>
    <dgm:pt modelId="{AD4E7B24-D771-454B-BC6D-00BBDC1E3847}" type="pres">
      <dgm:prSet presAssocID="{EF606949-2C24-4C5E-AFB1-76EEB71F48BD}" presName="connectorText" presStyleLbl="sibTrans2D1" presStyleIdx="5" presStyleCnt="7"/>
      <dgm:spPr/>
      <dgm:t>
        <a:bodyPr/>
        <a:lstStyle/>
        <a:p>
          <a:endParaRPr kumimoji="1" lang="ja-JP" altLang="en-US"/>
        </a:p>
      </dgm:t>
    </dgm:pt>
    <dgm:pt modelId="{B490595D-BDB3-431D-8E90-C817D5D08EB4}" type="pres">
      <dgm:prSet presAssocID="{99420DD8-DB1C-4346-A446-41B109423F22}" presName="node" presStyleLbl="node1" presStyleIdx="6" presStyleCnt="8" custScaleX="21529" custScaleY="260682">
        <dgm:presLayoutVars>
          <dgm:bulletEnabled val="1"/>
        </dgm:presLayoutVars>
      </dgm:prSet>
      <dgm:spPr/>
      <dgm:t>
        <a:bodyPr/>
        <a:lstStyle/>
        <a:p>
          <a:endParaRPr kumimoji="1" lang="ja-JP" altLang="en-US"/>
        </a:p>
      </dgm:t>
    </dgm:pt>
    <dgm:pt modelId="{95970F7A-E52B-6446-B682-8868752C8252}" type="pres">
      <dgm:prSet presAssocID="{2852E75E-0928-443E-9801-88111F7FD1EC}" presName="sibTrans" presStyleLbl="sibTrans2D1" presStyleIdx="6" presStyleCnt="7"/>
      <dgm:spPr/>
      <dgm:t>
        <a:bodyPr/>
        <a:lstStyle/>
        <a:p>
          <a:endParaRPr kumimoji="1" lang="ja-JP" altLang="en-US"/>
        </a:p>
      </dgm:t>
    </dgm:pt>
    <dgm:pt modelId="{A8B47042-FA99-A94E-8177-30108B0C1DF9}" type="pres">
      <dgm:prSet presAssocID="{2852E75E-0928-443E-9801-88111F7FD1EC}" presName="connectorText" presStyleLbl="sibTrans2D1" presStyleIdx="6" presStyleCnt="7"/>
      <dgm:spPr/>
      <dgm:t>
        <a:bodyPr/>
        <a:lstStyle/>
        <a:p>
          <a:endParaRPr kumimoji="1" lang="ja-JP" altLang="en-US"/>
        </a:p>
      </dgm:t>
    </dgm:pt>
    <dgm:pt modelId="{F26217B8-6C55-A14F-8D86-5828B1492119}" type="pres">
      <dgm:prSet presAssocID="{0FF739F1-CE6D-B64F-8EBD-B493EF8E3795}" presName="node" presStyleLbl="node1" presStyleIdx="7" presStyleCnt="8" custScaleX="21756" custScaleY="260682">
        <dgm:presLayoutVars>
          <dgm:bulletEnabled val="1"/>
        </dgm:presLayoutVars>
      </dgm:prSet>
      <dgm:spPr/>
      <dgm:t>
        <a:bodyPr/>
        <a:lstStyle/>
        <a:p>
          <a:endParaRPr kumimoji="1" lang="ja-JP" altLang="en-US"/>
        </a:p>
      </dgm:t>
    </dgm:pt>
  </dgm:ptLst>
  <dgm:cxnLst>
    <dgm:cxn modelId="{D1D3F11D-31A8-4345-B789-45886B2F066B}" type="presOf" srcId="{136F8514-9791-4890-80D7-BE4893463B81}" destId="{C8C24509-553E-4AA3-98CD-587CC7ADAD8E}" srcOrd="0" destOrd="0" presId="urn:microsoft.com/office/officeart/2005/8/layout/process1"/>
    <dgm:cxn modelId="{DD00AFB2-EFD8-C24B-97E2-B4F560683933}" type="presOf" srcId="{EF606949-2C24-4C5E-AFB1-76EEB71F48BD}" destId="{AD4E7B24-D771-454B-BC6D-00BBDC1E3847}" srcOrd="1" destOrd="0" presId="urn:microsoft.com/office/officeart/2005/8/layout/process1"/>
    <dgm:cxn modelId="{28DE5F67-73B8-434E-B3D4-A6E896786A02}" type="presOf" srcId="{EF606949-2C24-4C5E-AFB1-76EEB71F48BD}" destId="{D89FB9D3-523C-464D-93E9-34814DD33EA8}" srcOrd="0" destOrd="0" presId="urn:microsoft.com/office/officeart/2005/8/layout/process1"/>
    <dgm:cxn modelId="{E9C9B8C7-FF00-45D8-8319-4DF4974D443E}" srcId="{4A64E009-94F6-4034-B125-62063C4E9A6E}" destId="{A2B8F694-BCC3-44AF-B17C-6F28A5CD8086}" srcOrd="5" destOrd="0" parTransId="{1AE14290-C4C2-44EB-B529-291F2CACD563}" sibTransId="{EF606949-2C24-4C5E-AFB1-76EEB71F48BD}"/>
    <dgm:cxn modelId="{85459A12-FCA3-5647-AC4A-6A26B34C07F2}" srcId="{4A64E009-94F6-4034-B125-62063C4E9A6E}" destId="{E9358083-1FB2-EF4C-86F5-9EC1B2C6D215}" srcOrd="4" destOrd="0" parTransId="{01925A3F-362B-8D49-B2B6-34A25D4BCB37}" sibTransId="{B60EAF46-6213-464D-BE44-15458A0D9736}"/>
    <dgm:cxn modelId="{8380E5D6-8891-EE42-B269-2949EA956338}" srcId="{4A64E009-94F6-4034-B125-62063C4E9A6E}" destId="{39D94549-5277-9349-8877-EA1FF231B258}" srcOrd="2" destOrd="0" parTransId="{26819A4E-D2C3-C845-AAAF-9730055EF46B}" sibTransId="{069A2A65-C97C-7E43-BDFD-0BFA4C5F328F}"/>
    <dgm:cxn modelId="{74845FA1-66E8-E442-8B8B-D36C9B80BD74}" type="presOf" srcId="{C1E8738B-90E9-4647-9D8E-BE6ED30FDE51}" destId="{4D59B440-6334-4725-AE43-3056D02FD696}" srcOrd="0" destOrd="0" presId="urn:microsoft.com/office/officeart/2005/8/layout/process1"/>
    <dgm:cxn modelId="{16E8A79E-373E-4846-B191-45C17F4575EF}" type="presOf" srcId="{1B9C7B32-967A-4B40-AF21-C41FE1EA9C6D}" destId="{5F2C4AE1-8437-4C08-8DA4-628721A6E7C6}" srcOrd="1" destOrd="0" presId="urn:microsoft.com/office/officeart/2005/8/layout/process1"/>
    <dgm:cxn modelId="{F7417770-490F-0E47-A711-710584C588EF}" type="presOf" srcId="{4B3DA91B-0BB6-4FDC-8FD6-976072582942}" destId="{5F028DB5-97B9-427E-815F-9CFB09B8735C}" srcOrd="0" destOrd="0" presId="urn:microsoft.com/office/officeart/2005/8/layout/process1"/>
    <dgm:cxn modelId="{900572A5-AD4C-2546-965A-A7A8D299A864}" type="presOf" srcId="{4B3DA91B-0BB6-4FDC-8FD6-976072582942}" destId="{CB743388-85D2-40A4-9436-D0086CFBA560}" srcOrd="1" destOrd="0" presId="urn:microsoft.com/office/officeart/2005/8/layout/process1"/>
    <dgm:cxn modelId="{75B64174-DC13-4228-AEC1-D65EEC769D61}" srcId="{4A64E009-94F6-4034-B125-62063C4E9A6E}" destId="{136F8514-9791-4890-80D7-BE4893463B81}" srcOrd="1" destOrd="0" parTransId="{BF4062FC-278A-4634-903A-83236A148D28}" sibTransId="{1B9C7B32-967A-4B40-AF21-C41FE1EA9C6D}"/>
    <dgm:cxn modelId="{5995456F-6299-BD40-9964-3DC675A3BCF7}" type="presOf" srcId="{0FF739F1-CE6D-B64F-8EBD-B493EF8E3795}" destId="{F26217B8-6C55-A14F-8D86-5828B1492119}" srcOrd="0" destOrd="0" presId="urn:microsoft.com/office/officeart/2005/8/layout/process1"/>
    <dgm:cxn modelId="{9D166CC5-FA39-5243-A5CE-CDB66392B3B7}" type="presOf" srcId="{1B9C7B32-967A-4B40-AF21-C41FE1EA9C6D}" destId="{D9629498-AA0F-4E14-9D06-A4228145C641}" srcOrd="0" destOrd="0" presId="urn:microsoft.com/office/officeart/2005/8/layout/process1"/>
    <dgm:cxn modelId="{5A67811B-F441-4D41-87AF-8676B4EC06A4}" type="presOf" srcId="{99420DD8-DB1C-4346-A446-41B109423F22}" destId="{B490595D-BDB3-431D-8E90-C817D5D08EB4}" srcOrd="0" destOrd="0" presId="urn:microsoft.com/office/officeart/2005/8/layout/process1"/>
    <dgm:cxn modelId="{AC9E6BAB-1E8C-4CB3-9CC7-8E16E051DB89}" srcId="{4A64E009-94F6-4034-B125-62063C4E9A6E}" destId="{99420DD8-DB1C-4346-A446-41B109423F22}" srcOrd="6" destOrd="0" parTransId="{0A6827C1-BEE1-45C1-90F4-7C6ED8EE3E7F}" sibTransId="{2852E75E-0928-443E-9801-88111F7FD1EC}"/>
    <dgm:cxn modelId="{B2175F23-B2AB-334C-AC38-1A9DF519FC89}" type="presOf" srcId="{2852E75E-0928-443E-9801-88111F7FD1EC}" destId="{A8B47042-FA99-A94E-8177-30108B0C1DF9}" srcOrd="1" destOrd="0" presId="urn:microsoft.com/office/officeart/2005/8/layout/process1"/>
    <dgm:cxn modelId="{429C01ED-A99F-014F-BB92-2634A19F5970}" type="presOf" srcId="{B60EAF46-6213-464D-BE44-15458A0D9736}" destId="{7FC405C1-27C8-A141-B602-9F6033BD223B}" srcOrd="0" destOrd="0" presId="urn:microsoft.com/office/officeart/2005/8/layout/process1"/>
    <dgm:cxn modelId="{BE50A4FC-D92B-EF4F-A0CB-C03D766C690C}" type="presOf" srcId="{A2B8F694-BCC3-44AF-B17C-6F28A5CD8086}" destId="{F407878C-F740-4C18-AB92-64C5E2F9BBBB}" srcOrd="0" destOrd="0" presId="urn:microsoft.com/office/officeart/2005/8/layout/process1"/>
    <dgm:cxn modelId="{381EC97B-8781-4098-BE14-6108D350B212}" srcId="{4A64E009-94F6-4034-B125-62063C4E9A6E}" destId="{C1E8738B-90E9-4647-9D8E-BE6ED30FDE51}" srcOrd="0" destOrd="0" parTransId="{11630E9F-F6DD-4ADE-877B-B594D2ECBC64}" sibTransId="{4B3DA91B-0BB6-4FDC-8FD6-976072582942}"/>
    <dgm:cxn modelId="{8688D6BF-E94E-5447-BE9A-549323880EF9}" type="presOf" srcId="{069A2A65-C97C-7E43-BDFD-0BFA4C5F328F}" destId="{658052F9-47D2-B840-B4F6-6423F96A3466}" srcOrd="1" destOrd="0" presId="urn:microsoft.com/office/officeart/2005/8/layout/process1"/>
    <dgm:cxn modelId="{70259D62-2655-5B41-8B18-9A0C9E5FF7C6}" type="presOf" srcId="{D74AEFC1-E9B0-514F-B0F4-851DDB2A736E}" destId="{32C173A0-AEE0-644A-B074-6881D8668511}" srcOrd="0" destOrd="0" presId="urn:microsoft.com/office/officeart/2005/8/layout/process1"/>
    <dgm:cxn modelId="{34EA4402-9988-1D44-A21B-F5BA5D7F8BD1}" type="presOf" srcId="{9D034C8A-B5CE-E949-8548-77C543AA5853}" destId="{53A3AF89-E3D9-124E-ADA1-5A0C7487A672}" srcOrd="0" destOrd="0" presId="urn:microsoft.com/office/officeart/2005/8/layout/process1"/>
    <dgm:cxn modelId="{A3BD6D67-79BB-DF41-ADE3-7CF8B30545F8}" type="presOf" srcId="{E9358083-1FB2-EF4C-86F5-9EC1B2C6D215}" destId="{4ED9EBF9-9200-2644-A2D0-710A80A9E2CB}" srcOrd="0" destOrd="0" presId="urn:microsoft.com/office/officeart/2005/8/layout/process1"/>
    <dgm:cxn modelId="{A0F896BB-4B16-4544-9982-A0A8F1568D20}" type="presOf" srcId="{D74AEFC1-E9B0-514F-B0F4-851DDB2A736E}" destId="{B149B587-6DFD-2E4C-8AC8-42AB896BAB15}" srcOrd="1" destOrd="0" presId="urn:microsoft.com/office/officeart/2005/8/layout/process1"/>
    <dgm:cxn modelId="{67079F05-4DA2-FA49-8306-6DFB30438167}" type="presOf" srcId="{39D94549-5277-9349-8877-EA1FF231B258}" destId="{F18C6FE3-C7A0-C64B-8BA5-BBB7544B9136}" srcOrd="0" destOrd="0" presId="urn:microsoft.com/office/officeart/2005/8/layout/process1"/>
    <dgm:cxn modelId="{3DCE12A9-9CFA-2F48-8C95-7E7FA7A0082F}" type="presOf" srcId="{B60EAF46-6213-464D-BE44-15458A0D9736}" destId="{C0BB3296-1801-2B4D-A158-7EE7532826DB}" srcOrd="1" destOrd="0" presId="urn:microsoft.com/office/officeart/2005/8/layout/process1"/>
    <dgm:cxn modelId="{176A153B-9A3D-3746-97C2-AFBD835A2356}" srcId="{4A64E009-94F6-4034-B125-62063C4E9A6E}" destId="{0FF739F1-CE6D-B64F-8EBD-B493EF8E3795}" srcOrd="7" destOrd="0" parTransId="{1ECE50B6-FF63-334A-845E-19CF5D0063F0}" sibTransId="{94014AF4-81C2-9D4D-9C0D-080D00EDEC1D}"/>
    <dgm:cxn modelId="{A3067570-DA07-8643-ADB5-3D9F85CCD9B1}" type="presOf" srcId="{4A64E009-94F6-4034-B125-62063C4E9A6E}" destId="{722CFD8F-3803-462F-B50C-32641B28B768}" srcOrd="0" destOrd="0" presId="urn:microsoft.com/office/officeart/2005/8/layout/process1"/>
    <dgm:cxn modelId="{E75D4A63-EF84-BD45-AC22-2E6DFC608D72}" type="presOf" srcId="{2852E75E-0928-443E-9801-88111F7FD1EC}" destId="{95970F7A-E52B-6446-B682-8868752C8252}" srcOrd="0" destOrd="0" presId="urn:microsoft.com/office/officeart/2005/8/layout/process1"/>
    <dgm:cxn modelId="{4B8868CE-0AA4-1A4E-8281-94F389721FC8}" srcId="{4A64E009-94F6-4034-B125-62063C4E9A6E}" destId="{9D034C8A-B5CE-E949-8548-77C543AA5853}" srcOrd="3" destOrd="0" parTransId="{DB5C7308-2B39-5249-B77A-A9C8AEB277EB}" sibTransId="{D74AEFC1-E9B0-514F-B0F4-851DDB2A736E}"/>
    <dgm:cxn modelId="{C060759C-2D92-394B-826B-386F8F852929}" type="presOf" srcId="{069A2A65-C97C-7E43-BDFD-0BFA4C5F328F}" destId="{BAB7DE20-FBED-2B4A-9517-BA6210025487}" srcOrd="0" destOrd="0" presId="urn:microsoft.com/office/officeart/2005/8/layout/process1"/>
    <dgm:cxn modelId="{84858EF2-D114-E342-97F4-C9924703B1E4}" type="presParOf" srcId="{722CFD8F-3803-462F-B50C-32641B28B768}" destId="{4D59B440-6334-4725-AE43-3056D02FD696}" srcOrd="0" destOrd="0" presId="urn:microsoft.com/office/officeart/2005/8/layout/process1"/>
    <dgm:cxn modelId="{77C45FB1-74FA-DD4B-8669-3EB4411ECF49}" type="presParOf" srcId="{722CFD8F-3803-462F-B50C-32641B28B768}" destId="{5F028DB5-97B9-427E-815F-9CFB09B8735C}" srcOrd="1" destOrd="0" presId="urn:microsoft.com/office/officeart/2005/8/layout/process1"/>
    <dgm:cxn modelId="{C3B7A533-8888-C346-A708-E3EB5D68BDD6}" type="presParOf" srcId="{5F028DB5-97B9-427E-815F-9CFB09B8735C}" destId="{CB743388-85D2-40A4-9436-D0086CFBA560}" srcOrd="0" destOrd="0" presId="urn:microsoft.com/office/officeart/2005/8/layout/process1"/>
    <dgm:cxn modelId="{69BBFF89-A08F-EF48-80AD-20A31692F22D}" type="presParOf" srcId="{722CFD8F-3803-462F-B50C-32641B28B768}" destId="{C8C24509-553E-4AA3-98CD-587CC7ADAD8E}" srcOrd="2" destOrd="0" presId="urn:microsoft.com/office/officeart/2005/8/layout/process1"/>
    <dgm:cxn modelId="{DB538075-A799-BB44-8401-43B2D378D9C6}" type="presParOf" srcId="{722CFD8F-3803-462F-B50C-32641B28B768}" destId="{D9629498-AA0F-4E14-9D06-A4228145C641}" srcOrd="3" destOrd="0" presId="urn:microsoft.com/office/officeart/2005/8/layout/process1"/>
    <dgm:cxn modelId="{2BEBE856-7968-3248-80C5-86BDC72E6225}" type="presParOf" srcId="{D9629498-AA0F-4E14-9D06-A4228145C641}" destId="{5F2C4AE1-8437-4C08-8DA4-628721A6E7C6}" srcOrd="0" destOrd="0" presId="urn:microsoft.com/office/officeart/2005/8/layout/process1"/>
    <dgm:cxn modelId="{CFAEAEA1-AF11-C942-9570-2DDEC9A1474A}" type="presParOf" srcId="{722CFD8F-3803-462F-B50C-32641B28B768}" destId="{F18C6FE3-C7A0-C64B-8BA5-BBB7544B9136}" srcOrd="4" destOrd="0" presId="urn:microsoft.com/office/officeart/2005/8/layout/process1"/>
    <dgm:cxn modelId="{E2CD4EE0-DFD0-E745-AAA9-84CA4A3B3F69}" type="presParOf" srcId="{722CFD8F-3803-462F-B50C-32641B28B768}" destId="{BAB7DE20-FBED-2B4A-9517-BA6210025487}" srcOrd="5" destOrd="0" presId="urn:microsoft.com/office/officeart/2005/8/layout/process1"/>
    <dgm:cxn modelId="{57D565CF-9530-634C-97AA-23E9A4BB8948}" type="presParOf" srcId="{BAB7DE20-FBED-2B4A-9517-BA6210025487}" destId="{658052F9-47D2-B840-B4F6-6423F96A3466}" srcOrd="0" destOrd="0" presId="urn:microsoft.com/office/officeart/2005/8/layout/process1"/>
    <dgm:cxn modelId="{987128BE-C389-8F4F-AAE7-51F9BCBEDBD2}" type="presParOf" srcId="{722CFD8F-3803-462F-B50C-32641B28B768}" destId="{53A3AF89-E3D9-124E-ADA1-5A0C7487A672}" srcOrd="6" destOrd="0" presId="urn:microsoft.com/office/officeart/2005/8/layout/process1"/>
    <dgm:cxn modelId="{2BF147DF-1494-AD4C-8741-8260A0ADB2BD}" type="presParOf" srcId="{722CFD8F-3803-462F-B50C-32641B28B768}" destId="{32C173A0-AEE0-644A-B074-6881D8668511}" srcOrd="7" destOrd="0" presId="urn:microsoft.com/office/officeart/2005/8/layout/process1"/>
    <dgm:cxn modelId="{0BCF7453-BE22-CB44-AB9B-56DF6F84080B}" type="presParOf" srcId="{32C173A0-AEE0-644A-B074-6881D8668511}" destId="{B149B587-6DFD-2E4C-8AC8-42AB896BAB15}" srcOrd="0" destOrd="0" presId="urn:microsoft.com/office/officeart/2005/8/layout/process1"/>
    <dgm:cxn modelId="{6BCC7DB5-A5D8-684F-BF45-27E8E3DC62A5}" type="presParOf" srcId="{722CFD8F-3803-462F-B50C-32641B28B768}" destId="{4ED9EBF9-9200-2644-A2D0-710A80A9E2CB}" srcOrd="8" destOrd="0" presId="urn:microsoft.com/office/officeart/2005/8/layout/process1"/>
    <dgm:cxn modelId="{48F5045E-EAFB-F544-ABA2-588450E6E507}" type="presParOf" srcId="{722CFD8F-3803-462F-B50C-32641B28B768}" destId="{7FC405C1-27C8-A141-B602-9F6033BD223B}" srcOrd="9" destOrd="0" presId="urn:microsoft.com/office/officeart/2005/8/layout/process1"/>
    <dgm:cxn modelId="{3970A4CF-7BFA-DE48-A97E-4942A322BBC6}" type="presParOf" srcId="{7FC405C1-27C8-A141-B602-9F6033BD223B}" destId="{C0BB3296-1801-2B4D-A158-7EE7532826DB}" srcOrd="0" destOrd="0" presId="urn:microsoft.com/office/officeart/2005/8/layout/process1"/>
    <dgm:cxn modelId="{4AECB3E8-6A8D-8545-BFD1-16FF5F8D5A32}" type="presParOf" srcId="{722CFD8F-3803-462F-B50C-32641B28B768}" destId="{F407878C-F740-4C18-AB92-64C5E2F9BBBB}" srcOrd="10" destOrd="0" presId="urn:microsoft.com/office/officeart/2005/8/layout/process1"/>
    <dgm:cxn modelId="{4D6C9FC5-3783-5B43-A9BC-32B5965877BA}" type="presParOf" srcId="{722CFD8F-3803-462F-B50C-32641B28B768}" destId="{D89FB9D3-523C-464D-93E9-34814DD33EA8}" srcOrd="11" destOrd="0" presId="urn:microsoft.com/office/officeart/2005/8/layout/process1"/>
    <dgm:cxn modelId="{54604514-D904-4843-9C7A-77D9D0C26C9B}" type="presParOf" srcId="{D89FB9D3-523C-464D-93E9-34814DD33EA8}" destId="{AD4E7B24-D771-454B-BC6D-00BBDC1E3847}" srcOrd="0" destOrd="0" presId="urn:microsoft.com/office/officeart/2005/8/layout/process1"/>
    <dgm:cxn modelId="{C4FD3EA4-D388-464E-8A25-DCC017156CD2}" type="presParOf" srcId="{722CFD8F-3803-462F-B50C-32641B28B768}" destId="{B490595D-BDB3-431D-8E90-C817D5D08EB4}" srcOrd="12" destOrd="0" presId="urn:microsoft.com/office/officeart/2005/8/layout/process1"/>
    <dgm:cxn modelId="{CB55369D-E920-6C4B-9B43-FF45EE001491}" type="presParOf" srcId="{722CFD8F-3803-462F-B50C-32641B28B768}" destId="{95970F7A-E52B-6446-B682-8868752C8252}" srcOrd="13" destOrd="0" presId="urn:microsoft.com/office/officeart/2005/8/layout/process1"/>
    <dgm:cxn modelId="{D93A38C1-2D88-254F-B71A-11546DD4D986}" type="presParOf" srcId="{95970F7A-E52B-6446-B682-8868752C8252}" destId="{A8B47042-FA99-A94E-8177-30108B0C1DF9}" srcOrd="0" destOrd="0" presId="urn:microsoft.com/office/officeart/2005/8/layout/process1"/>
    <dgm:cxn modelId="{7F61F9EE-9DF1-FA4A-9489-4D936048CCE3}" type="presParOf" srcId="{722CFD8F-3803-462F-B50C-32641B28B768}" destId="{F26217B8-6C55-A14F-8D86-5828B1492119}"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9B440-6334-4725-AE43-3056D02FD696}">
      <dsp:nvSpPr>
        <dsp:cNvPr id="0" name=""/>
        <dsp:cNvSpPr/>
      </dsp:nvSpPr>
      <dsp:spPr>
        <a:xfrm>
          <a:off x="5663" y="0"/>
          <a:ext cx="385463" cy="4525963"/>
        </a:xfrm>
        <a:prstGeom prst="roundRect">
          <a:avLst>
            <a:gd name="adj" fmla="val 10000"/>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問題提起</a:t>
          </a:r>
          <a:endParaRPr kumimoji="1" lang="ja-JP" altLang="en-US" sz="2400" b="1" kern="1200" dirty="0"/>
        </a:p>
      </dsp:txBody>
      <dsp:txXfrm>
        <a:off x="16953" y="11290"/>
        <a:ext cx="362883" cy="4503383"/>
      </dsp:txXfrm>
    </dsp:sp>
    <dsp:sp modelId="{5F028DB5-97B9-427E-815F-9CFB09B8735C}">
      <dsp:nvSpPr>
        <dsp:cNvPr id="0" name=""/>
        <dsp:cNvSpPr/>
      </dsp:nvSpPr>
      <dsp:spPr>
        <a:xfrm>
          <a:off x="570171" y="2040967"/>
          <a:ext cx="379572" cy="444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eaVert" wrap="square" lIns="0" tIns="0" rIns="0" bIns="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a:off x="570171" y="2129773"/>
        <a:ext cx="265700" cy="266416"/>
      </dsp:txXfrm>
    </dsp:sp>
    <dsp:sp modelId="{C8C24509-553E-4AA3-98CD-587CC7ADAD8E}">
      <dsp:nvSpPr>
        <dsp:cNvPr id="0" name=""/>
        <dsp:cNvSpPr/>
      </dsp:nvSpPr>
      <dsp:spPr>
        <a:xfrm>
          <a:off x="1107302" y="0"/>
          <a:ext cx="385463" cy="4525963"/>
        </a:xfrm>
        <a:prstGeom prst="roundRect">
          <a:avLst>
            <a:gd name="adj" fmla="val 10000"/>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現状把握</a:t>
          </a:r>
          <a:endParaRPr kumimoji="1" lang="ja-JP" altLang="en-US" sz="2400" b="1" kern="1200" dirty="0"/>
        </a:p>
      </dsp:txBody>
      <dsp:txXfrm>
        <a:off x="1118592" y="11290"/>
        <a:ext cx="362883" cy="4503383"/>
      </dsp:txXfrm>
    </dsp:sp>
    <dsp:sp modelId="{D9629498-AA0F-4E14-9D06-A4228145C641}">
      <dsp:nvSpPr>
        <dsp:cNvPr id="0" name=""/>
        <dsp:cNvSpPr/>
      </dsp:nvSpPr>
      <dsp:spPr>
        <a:xfrm>
          <a:off x="1671809" y="2040967"/>
          <a:ext cx="379572" cy="444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eaVert" wrap="square" lIns="0" tIns="0" rIns="0" bIns="0" numCol="1" spcCol="1270" anchor="ctr" anchorCtr="0">
          <a:noAutofit/>
        </a:bodyPr>
        <a:lstStyle/>
        <a:p>
          <a:pPr lvl="0" algn="ctr" defTabSz="1066800">
            <a:lnSpc>
              <a:spcPct val="90000"/>
            </a:lnSpc>
            <a:spcBef>
              <a:spcPct val="0"/>
            </a:spcBef>
            <a:spcAft>
              <a:spcPct val="35000"/>
            </a:spcAft>
          </a:pPr>
          <a:endParaRPr kumimoji="1" lang="ja-JP" altLang="en-US" sz="2400" kern="1200" dirty="0"/>
        </a:p>
      </dsp:txBody>
      <dsp:txXfrm>
        <a:off x="1671809" y="2129773"/>
        <a:ext cx="265700" cy="266416"/>
      </dsp:txXfrm>
    </dsp:sp>
    <dsp:sp modelId="{F18C6FE3-C7A0-C64B-8BA5-BBB7544B9136}">
      <dsp:nvSpPr>
        <dsp:cNvPr id="0" name=""/>
        <dsp:cNvSpPr/>
      </dsp:nvSpPr>
      <dsp:spPr>
        <a:xfrm>
          <a:off x="2208941" y="0"/>
          <a:ext cx="398032" cy="4525963"/>
        </a:xfrm>
        <a:prstGeom prst="roundRect">
          <a:avLst>
            <a:gd name="adj" fmla="val 10000"/>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目標設定</a:t>
          </a:r>
          <a:endParaRPr kumimoji="1" lang="ja-JP" altLang="en-US" sz="2400" kern="1200" dirty="0"/>
        </a:p>
      </dsp:txBody>
      <dsp:txXfrm>
        <a:off x="2220599" y="11658"/>
        <a:ext cx="374716" cy="4502647"/>
      </dsp:txXfrm>
    </dsp:sp>
    <dsp:sp modelId="{BAB7DE20-FBED-2B4A-9517-BA6210025487}">
      <dsp:nvSpPr>
        <dsp:cNvPr id="0" name=""/>
        <dsp:cNvSpPr/>
      </dsp:nvSpPr>
      <dsp:spPr>
        <a:xfrm>
          <a:off x="2786017" y="2040967"/>
          <a:ext cx="379572" cy="444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eaVert" wrap="square" lIns="0" tIns="0" rIns="0" bIns="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a:off x="2786017" y="2129773"/>
        <a:ext cx="265700" cy="266416"/>
      </dsp:txXfrm>
    </dsp:sp>
    <dsp:sp modelId="{53A3AF89-E3D9-124E-ADA1-5A0C7487A672}">
      <dsp:nvSpPr>
        <dsp:cNvPr id="0" name=""/>
        <dsp:cNvSpPr/>
      </dsp:nvSpPr>
      <dsp:spPr>
        <a:xfrm>
          <a:off x="3323148" y="0"/>
          <a:ext cx="402275" cy="4525963"/>
        </a:xfrm>
        <a:prstGeom prst="roundRect">
          <a:avLst>
            <a:gd name="adj" fmla="val 10000"/>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現地調査</a:t>
          </a:r>
          <a:endParaRPr kumimoji="1" lang="ja-JP" altLang="en-US" sz="2400" kern="1200" dirty="0"/>
        </a:p>
      </dsp:txBody>
      <dsp:txXfrm>
        <a:off x="3334930" y="11782"/>
        <a:ext cx="378711" cy="4502399"/>
      </dsp:txXfrm>
    </dsp:sp>
    <dsp:sp modelId="{32C173A0-AEE0-644A-B074-6881D8668511}">
      <dsp:nvSpPr>
        <dsp:cNvPr id="0" name=""/>
        <dsp:cNvSpPr/>
      </dsp:nvSpPr>
      <dsp:spPr>
        <a:xfrm>
          <a:off x="3904468" y="2040967"/>
          <a:ext cx="379572" cy="444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eaVert" wrap="square" lIns="0" tIns="0" rIns="0" bIns="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a:off x="3904468" y="2129773"/>
        <a:ext cx="265700" cy="266416"/>
      </dsp:txXfrm>
    </dsp:sp>
    <dsp:sp modelId="{4ED9EBF9-9200-2644-A2D0-710A80A9E2CB}">
      <dsp:nvSpPr>
        <dsp:cNvPr id="0" name=""/>
        <dsp:cNvSpPr/>
      </dsp:nvSpPr>
      <dsp:spPr>
        <a:xfrm>
          <a:off x="4441599" y="0"/>
          <a:ext cx="473356" cy="45259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アンケート実施</a:t>
          </a:r>
          <a:endParaRPr kumimoji="1" lang="ja-JP" altLang="en-US" sz="2400" kern="1200" dirty="0"/>
        </a:p>
      </dsp:txBody>
      <dsp:txXfrm>
        <a:off x="4455463" y="13864"/>
        <a:ext cx="445628" cy="4498235"/>
      </dsp:txXfrm>
    </dsp:sp>
    <dsp:sp modelId="{7FC405C1-27C8-A141-B602-9F6033BD223B}">
      <dsp:nvSpPr>
        <dsp:cNvPr id="0" name=""/>
        <dsp:cNvSpPr/>
      </dsp:nvSpPr>
      <dsp:spPr>
        <a:xfrm>
          <a:off x="5093999" y="2040967"/>
          <a:ext cx="379572" cy="444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eaVert" wrap="square" lIns="0" tIns="0" rIns="0" bIns="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a:off x="5093999" y="2129773"/>
        <a:ext cx="265700" cy="266416"/>
      </dsp:txXfrm>
    </dsp:sp>
    <dsp:sp modelId="{F407878C-F740-4C18-AB92-64C5E2F9BBBB}">
      <dsp:nvSpPr>
        <dsp:cNvPr id="0" name=""/>
        <dsp:cNvSpPr/>
      </dsp:nvSpPr>
      <dsp:spPr>
        <a:xfrm>
          <a:off x="5631130" y="0"/>
          <a:ext cx="385463" cy="45259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分析・検定</a:t>
          </a:r>
          <a:endParaRPr kumimoji="1" lang="ja-JP" altLang="en-US" sz="2400" b="1" kern="1200" dirty="0"/>
        </a:p>
      </dsp:txBody>
      <dsp:txXfrm>
        <a:off x="5642420" y="11290"/>
        <a:ext cx="362883" cy="4503383"/>
      </dsp:txXfrm>
    </dsp:sp>
    <dsp:sp modelId="{D89FB9D3-523C-464D-93E9-34814DD33EA8}">
      <dsp:nvSpPr>
        <dsp:cNvPr id="0" name=""/>
        <dsp:cNvSpPr/>
      </dsp:nvSpPr>
      <dsp:spPr>
        <a:xfrm>
          <a:off x="6195638" y="2040967"/>
          <a:ext cx="379572" cy="444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eaVert" wrap="square" lIns="0" tIns="0" rIns="0" bIns="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a:off x="6195638" y="2129773"/>
        <a:ext cx="265700" cy="266416"/>
      </dsp:txXfrm>
    </dsp:sp>
    <dsp:sp modelId="{B490595D-BDB3-431D-8E90-C817D5D08EB4}">
      <dsp:nvSpPr>
        <dsp:cNvPr id="0" name=""/>
        <dsp:cNvSpPr/>
      </dsp:nvSpPr>
      <dsp:spPr>
        <a:xfrm>
          <a:off x="6732769" y="0"/>
          <a:ext cx="385463" cy="45259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資料作成</a:t>
          </a:r>
        </a:p>
      </dsp:txBody>
      <dsp:txXfrm>
        <a:off x="6744059" y="11290"/>
        <a:ext cx="362883" cy="4503383"/>
      </dsp:txXfrm>
    </dsp:sp>
    <dsp:sp modelId="{95970F7A-E52B-6446-B682-8868752C8252}">
      <dsp:nvSpPr>
        <dsp:cNvPr id="0" name=""/>
        <dsp:cNvSpPr/>
      </dsp:nvSpPr>
      <dsp:spPr>
        <a:xfrm>
          <a:off x="7297276" y="2040967"/>
          <a:ext cx="379572" cy="444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eaVert" wrap="square" lIns="0" tIns="0" rIns="0" bIns="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a:off x="7297276" y="2129773"/>
        <a:ext cx="265700" cy="266416"/>
      </dsp:txXfrm>
    </dsp:sp>
    <dsp:sp modelId="{F26217B8-6C55-A14F-8D86-5828B1492119}">
      <dsp:nvSpPr>
        <dsp:cNvPr id="0" name=""/>
        <dsp:cNvSpPr/>
      </dsp:nvSpPr>
      <dsp:spPr>
        <a:xfrm>
          <a:off x="7834408" y="0"/>
          <a:ext cx="389527" cy="45259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実現を目指す</a:t>
          </a:r>
          <a:endParaRPr kumimoji="1" lang="ja-JP" altLang="en-US" sz="2400" kern="1200" dirty="0"/>
        </a:p>
      </dsp:txBody>
      <dsp:txXfrm>
        <a:off x="7845817" y="11409"/>
        <a:ext cx="366709" cy="45031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0.06003</cdr:x>
      <cdr:y>0.05121</cdr:y>
    </cdr:from>
    <cdr:to>
      <cdr:x>1</cdr:x>
      <cdr:y>0.15701</cdr:y>
    </cdr:to>
    <cdr:sp macro="" textlink="">
      <cdr:nvSpPr>
        <cdr:cNvPr id="2" name="テキスト ボックス 1"/>
        <cdr:cNvSpPr txBox="1"/>
      </cdr:nvSpPr>
      <cdr:spPr>
        <a:xfrm xmlns:a="http://schemas.openxmlformats.org/drawingml/2006/main">
          <a:off x="542384" y="303831"/>
          <a:ext cx="8492434" cy="6277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800" dirty="0" smtClean="0"/>
            <a:t>つくばセンター以降での下車人数合計（全時間帯）</a:t>
          </a:r>
          <a:endParaRPr lang="ja-JP" altLang="en-US" sz="2800" dirty="0"/>
        </a:p>
      </cdr:txBody>
    </cdr:sp>
  </cdr:relSizeAnchor>
</c:userShapes>
</file>

<file path=ppt/drawings/drawing2.xml><?xml version="1.0" encoding="utf-8"?>
<c:userShapes xmlns:c="http://schemas.openxmlformats.org/drawingml/2006/chart">
  <cdr:relSizeAnchor xmlns:cdr="http://schemas.openxmlformats.org/drawingml/2006/chartDrawing">
    <cdr:from>
      <cdr:x>0.62783</cdr:x>
      <cdr:y>0.15806</cdr:y>
    </cdr:from>
    <cdr:to>
      <cdr:x>0.62949</cdr:x>
      <cdr:y>0.7197</cdr:y>
    </cdr:to>
    <cdr:cxnSp macro="">
      <cdr:nvCxnSpPr>
        <cdr:cNvPr id="5" name="直線コネクタ 4"/>
        <cdr:cNvCxnSpPr/>
      </cdr:nvCxnSpPr>
      <cdr:spPr>
        <a:xfrm xmlns:a="http://schemas.openxmlformats.org/drawingml/2006/main">
          <a:off x="5740911" y="915017"/>
          <a:ext cx="15156" cy="3251479"/>
        </a:xfrm>
        <a:prstGeom xmlns:a="http://schemas.openxmlformats.org/drawingml/2006/main" prst="line">
          <a:avLst/>
        </a:prstGeom>
        <a:ln xmlns:a="http://schemas.openxmlformats.org/drawingml/2006/main" w="76200" cmpd="sng">
          <a:solidFill>
            <a:srgbClr val="FF0000"/>
          </a:solidFill>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0.63816</cdr:x>
      <cdr:y>0.21548</cdr:y>
    </cdr:from>
    <cdr:to>
      <cdr:x>0.63964</cdr:x>
      <cdr:y>0.79201</cdr:y>
    </cdr:to>
    <cdr:cxnSp macro="">
      <cdr:nvCxnSpPr>
        <cdr:cNvPr id="2" name="直線コネクタ 1"/>
        <cdr:cNvCxnSpPr/>
      </cdr:nvCxnSpPr>
      <cdr:spPr>
        <a:xfrm xmlns:a="http://schemas.openxmlformats.org/drawingml/2006/main">
          <a:off x="5835368" y="1333026"/>
          <a:ext cx="13480" cy="3566527"/>
        </a:xfrm>
        <a:prstGeom xmlns:a="http://schemas.openxmlformats.org/drawingml/2006/main" prst="line">
          <a:avLst/>
        </a:prstGeom>
        <a:ln xmlns:a="http://schemas.openxmlformats.org/drawingml/2006/main" w="76200" cmpd="sng">
          <a:solidFill>
            <a:srgbClr val="FF0000"/>
          </a:solidFill>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0.14581</cdr:x>
      <cdr:y>0.44029</cdr:y>
    </cdr:from>
    <cdr:to>
      <cdr:x>0.24586</cdr:x>
      <cdr:y>0.56467</cdr:y>
    </cdr:to>
    <cdr:sp macro="" textlink="">
      <cdr:nvSpPr>
        <cdr:cNvPr id="2" name="テキスト ボックス 1"/>
        <cdr:cNvSpPr txBox="1"/>
      </cdr:nvSpPr>
      <cdr:spPr>
        <a:xfrm xmlns:a="http://schemas.openxmlformats.org/drawingml/2006/main">
          <a:off x="1335191" y="2769332"/>
          <a:ext cx="916145" cy="782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5400" dirty="0" smtClean="0">
              <a:solidFill>
                <a:srgbClr val="FF0000"/>
              </a:solidFill>
            </a:rPr>
            <a:t>43</a:t>
          </a:r>
          <a:endParaRPr lang="ja-JP" altLang="en-US" sz="5400" dirty="0">
            <a:solidFill>
              <a:srgbClr val="FF0000"/>
            </a:solidFill>
          </a:endParaRPr>
        </a:p>
      </cdr:txBody>
    </cdr:sp>
  </cdr:relSizeAnchor>
  <cdr:relSizeAnchor xmlns:cdr="http://schemas.openxmlformats.org/drawingml/2006/chartDrawing">
    <cdr:from>
      <cdr:x>0.2647</cdr:x>
      <cdr:y>0.43948</cdr:y>
    </cdr:from>
    <cdr:to>
      <cdr:x>0.36475</cdr:x>
      <cdr:y>0.56467</cdr:y>
    </cdr:to>
    <cdr:sp macro="" textlink="">
      <cdr:nvSpPr>
        <cdr:cNvPr id="3" name="テキスト ボックス 2"/>
        <cdr:cNvSpPr txBox="1"/>
      </cdr:nvSpPr>
      <cdr:spPr>
        <a:xfrm xmlns:a="http://schemas.openxmlformats.org/drawingml/2006/main">
          <a:off x="2423772" y="2764252"/>
          <a:ext cx="916145" cy="787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5400" dirty="0" smtClean="0">
              <a:solidFill>
                <a:srgbClr val="FF0000"/>
              </a:solidFill>
            </a:rPr>
            <a:t>44</a:t>
          </a:r>
          <a:endParaRPr lang="ja-JP" altLang="en-US" sz="5400" dirty="0">
            <a:solidFill>
              <a:srgbClr val="FF0000"/>
            </a:solidFill>
          </a:endParaRPr>
        </a:p>
      </cdr:txBody>
    </cdr:sp>
  </cdr:relSizeAnchor>
  <cdr:relSizeAnchor xmlns:cdr="http://schemas.openxmlformats.org/drawingml/2006/chartDrawing">
    <cdr:from>
      <cdr:x>0.38827</cdr:x>
      <cdr:y>0.44029</cdr:y>
    </cdr:from>
    <cdr:to>
      <cdr:x>0.48832</cdr:x>
      <cdr:y>0.56467</cdr:y>
    </cdr:to>
    <cdr:sp macro="" textlink="">
      <cdr:nvSpPr>
        <cdr:cNvPr id="4" name="テキスト ボックス 3"/>
        <cdr:cNvSpPr txBox="1"/>
      </cdr:nvSpPr>
      <cdr:spPr>
        <a:xfrm xmlns:a="http://schemas.openxmlformats.org/drawingml/2006/main">
          <a:off x="3555297" y="2769332"/>
          <a:ext cx="916145" cy="7823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5400" dirty="0" smtClean="0">
              <a:solidFill>
                <a:srgbClr val="FF0000"/>
              </a:solidFill>
            </a:rPr>
            <a:t>45</a:t>
          </a:r>
          <a:endParaRPr lang="ja-JP" altLang="en-US" sz="5400" dirty="0">
            <a:solidFill>
              <a:srgbClr val="FF0000"/>
            </a:solidFill>
          </a:endParaRPr>
        </a:p>
      </cdr:txBody>
    </cdr:sp>
  </cdr:relSizeAnchor>
  <cdr:relSizeAnchor xmlns:cdr="http://schemas.openxmlformats.org/drawingml/2006/chartDrawing">
    <cdr:from>
      <cdr:x>0.48832</cdr:x>
      <cdr:y>0.42333</cdr:y>
    </cdr:from>
    <cdr:to>
      <cdr:x>0.59612</cdr:x>
      <cdr:y>0.54609</cdr:y>
    </cdr:to>
    <cdr:sp macro="" textlink="">
      <cdr:nvSpPr>
        <cdr:cNvPr id="5" name="テキスト ボックス 4"/>
        <cdr:cNvSpPr txBox="1"/>
      </cdr:nvSpPr>
      <cdr:spPr>
        <a:xfrm xmlns:a="http://schemas.openxmlformats.org/drawingml/2006/main">
          <a:off x="4471442" y="2662652"/>
          <a:ext cx="987163" cy="772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0.50625</cdr:x>
      <cdr:y>0.4411</cdr:y>
    </cdr:from>
    <cdr:to>
      <cdr:x>0.62053</cdr:x>
      <cdr:y>0.56427</cdr:y>
    </cdr:to>
    <cdr:sp macro="" textlink="">
      <cdr:nvSpPr>
        <cdr:cNvPr id="6" name="テキスト ボックス 5"/>
        <cdr:cNvSpPr txBox="1"/>
      </cdr:nvSpPr>
      <cdr:spPr>
        <a:xfrm xmlns:a="http://schemas.openxmlformats.org/drawingml/2006/main">
          <a:off x="4635645" y="2774412"/>
          <a:ext cx="1046480" cy="774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5400" dirty="0" smtClean="0">
              <a:solidFill>
                <a:srgbClr val="FF0000"/>
              </a:solidFill>
            </a:rPr>
            <a:t>37</a:t>
          </a:r>
          <a:endParaRPr lang="ja-JP" altLang="en-US" sz="5400" dirty="0">
            <a:solidFill>
              <a:srgbClr val="FF0000"/>
            </a:solidFill>
          </a:endParaRPr>
        </a:p>
      </cdr:txBody>
    </cdr:sp>
  </cdr:relSizeAnchor>
  <cdr:relSizeAnchor xmlns:cdr="http://schemas.openxmlformats.org/drawingml/2006/chartDrawing">
    <cdr:from>
      <cdr:x>0.62053</cdr:x>
      <cdr:y>0.4411</cdr:y>
    </cdr:from>
    <cdr:to>
      <cdr:x>0.73482</cdr:x>
      <cdr:y>0.55134</cdr:y>
    </cdr:to>
    <cdr:sp macro="" textlink="">
      <cdr:nvSpPr>
        <cdr:cNvPr id="7" name="テキスト ボックス 6"/>
        <cdr:cNvSpPr txBox="1"/>
      </cdr:nvSpPr>
      <cdr:spPr>
        <a:xfrm xmlns:a="http://schemas.openxmlformats.org/drawingml/2006/main">
          <a:off x="5682125" y="2774412"/>
          <a:ext cx="1046480" cy="6934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5400" dirty="0" smtClean="0">
              <a:solidFill>
                <a:srgbClr val="FF0000"/>
              </a:solidFill>
            </a:rPr>
            <a:t>41</a:t>
          </a:r>
          <a:endParaRPr lang="ja-JP" altLang="en-US" sz="5400" dirty="0">
            <a:solidFill>
              <a:srgbClr val="FF0000"/>
            </a:solidFill>
          </a:endParaRPr>
        </a:p>
      </cdr:txBody>
    </cdr:sp>
  </cdr:relSizeAnchor>
  <cdr:relSizeAnchor xmlns:cdr="http://schemas.openxmlformats.org/drawingml/2006/chartDrawing">
    <cdr:from>
      <cdr:x>0.73926</cdr:x>
      <cdr:y>0.44595</cdr:y>
    </cdr:from>
    <cdr:to>
      <cdr:x>0.85354</cdr:x>
      <cdr:y>0.55902</cdr:y>
    </cdr:to>
    <cdr:sp macro="" textlink="">
      <cdr:nvSpPr>
        <cdr:cNvPr id="8" name="テキスト ボックス 7"/>
        <cdr:cNvSpPr txBox="1"/>
      </cdr:nvSpPr>
      <cdr:spPr>
        <a:xfrm xmlns:a="http://schemas.openxmlformats.org/drawingml/2006/main">
          <a:off x="6769245" y="2804892"/>
          <a:ext cx="1046480" cy="711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5400" dirty="0" smtClean="0">
              <a:solidFill>
                <a:srgbClr val="FF0000"/>
              </a:solidFill>
            </a:rPr>
            <a:t>43</a:t>
          </a:r>
          <a:endParaRPr lang="ja-JP" altLang="en-US" sz="5400" dirty="0">
            <a:solidFill>
              <a:srgbClr val="FF0000"/>
            </a:solidFill>
          </a:endParaRPr>
        </a:p>
      </cdr:txBody>
    </cdr:sp>
  </cdr:relSizeAnchor>
  <cdr:relSizeAnchor xmlns:cdr="http://schemas.openxmlformats.org/drawingml/2006/chartDrawing">
    <cdr:from>
      <cdr:x>0.85465</cdr:x>
      <cdr:y>0.43908</cdr:y>
    </cdr:from>
    <cdr:to>
      <cdr:x>0.96893</cdr:x>
      <cdr:y>0.56588</cdr:y>
    </cdr:to>
    <cdr:sp macro="" textlink="">
      <cdr:nvSpPr>
        <cdr:cNvPr id="9" name="テキスト ボックス 8"/>
        <cdr:cNvSpPr txBox="1"/>
      </cdr:nvSpPr>
      <cdr:spPr>
        <a:xfrm xmlns:a="http://schemas.openxmlformats.org/drawingml/2006/main">
          <a:off x="7825885" y="2761712"/>
          <a:ext cx="1046480" cy="7975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5400" dirty="0" smtClean="0">
              <a:solidFill>
                <a:srgbClr val="FF0000"/>
              </a:solidFill>
            </a:rPr>
            <a:t>45</a:t>
          </a:r>
          <a:endParaRPr lang="ja-JP" altLang="en-US" sz="5400" dirty="0">
            <a:solidFill>
              <a:srgbClr val="FF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0.77142</cdr:x>
      <cdr:y>0.56646</cdr:y>
    </cdr:from>
    <cdr:to>
      <cdr:x>0.98426</cdr:x>
      <cdr:y>0.79031</cdr:y>
    </cdr:to>
    <cdr:sp macro="" textlink="">
      <cdr:nvSpPr>
        <cdr:cNvPr id="2" name="正方形/長方形 1"/>
        <cdr:cNvSpPr/>
      </cdr:nvSpPr>
      <cdr:spPr>
        <a:xfrm xmlns:a="http://schemas.openxmlformats.org/drawingml/2006/main">
          <a:off x="7053879" y="3791600"/>
          <a:ext cx="1946212" cy="1498368"/>
        </a:xfrm>
        <a:prstGeom xmlns:a="http://schemas.openxmlformats.org/drawingml/2006/main" prst="rect">
          <a:avLst/>
        </a:prstGeom>
        <a:noFill xmlns:a="http://schemas.openxmlformats.org/drawingml/2006/main"/>
        <a:ln xmlns:a="http://schemas.openxmlformats.org/drawingml/2006/main" w="76200" cmpd="sng">
          <a:solidFill>
            <a:srgbClr val="008000"/>
          </a:solidFill>
        </a:ln>
        <a:effectLst xmlns:a="http://schemas.openxmlformats.org/drawingml/2006/main"/>
        <a:scene3d xmlns:a="http://schemas.openxmlformats.org/drawingml/2006/main">
          <a:camera prst="orthographicFront">
            <a:rot lat="0" lon="0" rev="0"/>
          </a:camera>
          <a:lightRig rig="balanced" dir="tr"/>
        </a:scene3d>
        <a:sp3d xmlns:a="http://schemas.openxmlformats.org/drawingml/2006/main" prstMaterial="matte"/>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0.83238</cdr:x>
      <cdr:y>0.475</cdr:y>
    </cdr:from>
    <cdr:to>
      <cdr:x>0.92431</cdr:x>
      <cdr:y>0.55281</cdr:y>
    </cdr:to>
    <cdr:sp macro="" textlink="">
      <cdr:nvSpPr>
        <cdr:cNvPr id="3" name="テキスト ボックス 2"/>
        <cdr:cNvSpPr txBox="1"/>
      </cdr:nvSpPr>
      <cdr:spPr>
        <a:xfrm xmlns:a="http://schemas.openxmlformats.org/drawingml/2006/main">
          <a:off x="7611244" y="3179464"/>
          <a:ext cx="840617" cy="5207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dirty="0" smtClean="0"/>
            <a:t>宿舎</a:t>
          </a:r>
          <a:endParaRPr lang="ja-JP" altLang="en-US" sz="2400" dirty="0"/>
        </a:p>
      </cdr:txBody>
    </cdr:sp>
  </cdr:relSizeAnchor>
</c:userShapes>
</file>

<file path=ppt/drawings/drawing6.xml><?xml version="1.0" encoding="utf-8"?>
<c:userShapes xmlns:c="http://schemas.openxmlformats.org/drawingml/2006/chart">
  <cdr:relSizeAnchor xmlns:cdr="http://schemas.openxmlformats.org/drawingml/2006/chartDrawing">
    <cdr:from>
      <cdr:x>0.77142</cdr:x>
      <cdr:y>0.56646</cdr:y>
    </cdr:from>
    <cdr:to>
      <cdr:x>0.98426</cdr:x>
      <cdr:y>0.79031</cdr:y>
    </cdr:to>
    <cdr:sp macro="" textlink="">
      <cdr:nvSpPr>
        <cdr:cNvPr id="2" name="正方形/長方形 1"/>
        <cdr:cNvSpPr/>
      </cdr:nvSpPr>
      <cdr:spPr>
        <a:xfrm xmlns:a="http://schemas.openxmlformats.org/drawingml/2006/main">
          <a:off x="7053879" y="3791600"/>
          <a:ext cx="1946212" cy="1498368"/>
        </a:xfrm>
        <a:prstGeom xmlns:a="http://schemas.openxmlformats.org/drawingml/2006/main" prst="rect">
          <a:avLst/>
        </a:prstGeom>
        <a:noFill xmlns:a="http://schemas.openxmlformats.org/drawingml/2006/main"/>
        <a:ln xmlns:a="http://schemas.openxmlformats.org/drawingml/2006/main" w="76200" cmpd="sng">
          <a:solidFill>
            <a:srgbClr val="008000"/>
          </a:solidFill>
        </a:ln>
        <a:effectLst xmlns:a="http://schemas.openxmlformats.org/drawingml/2006/main"/>
        <a:scene3d xmlns:a="http://schemas.openxmlformats.org/drawingml/2006/main">
          <a:camera prst="orthographicFront">
            <a:rot lat="0" lon="0" rev="0"/>
          </a:camera>
          <a:lightRig rig="balanced" dir="tr"/>
        </a:scene3d>
        <a:sp3d xmlns:a="http://schemas.openxmlformats.org/drawingml/2006/main" prstMaterial="matte"/>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0.83238</cdr:x>
      <cdr:y>0.475</cdr:y>
    </cdr:from>
    <cdr:to>
      <cdr:x>0.92431</cdr:x>
      <cdr:y>0.55281</cdr:y>
    </cdr:to>
    <cdr:sp macro="" textlink="">
      <cdr:nvSpPr>
        <cdr:cNvPr id="3" name="テキスト ボックス 2"/>
        <cdr:cNvSpPr txBox="1"/>
      </cdr:nvSpPr>
      <cdr:spPr>
        <a:xfrm xmlns:a="http://schemas.openxmlformats.org/drawingml/2006/main">
          <a:off x="7611244" y="3179464"/>
          <a:ext cx="840617" cy="5207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400" dirty="0" smtClean="0"/>
            <a:t>宿舎</a:t>
          </a:r>
          <a:endParaRPr lang="ja-JP" alt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DF1946-1003-314F-8D12-ED2C9B4F5B10}" type="datetimeFigureOut">
              <a:rPr kumimoji="1" lang="ja-JP" altLang="en-US" smtClean="0"/>
              <a:t>13/06/24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DF890F-5561-C040-A1F0-1786C494A575}" type="slidenum">
              <a:rPr kumimoji="1" lang="ja-JP" altLang="en-US" smtClean="0"/>
              <a:t>‹#›</a:t>
            </a:fld>
            <a:endParaRPr kumimoji="1" lang="ja-JP" altLang="en-US"/>
          </a:p>
        </p:txBody>
      </p:sp>
    </p:spTree>
    <p:extLst>
      <p:ext uri="{BB962C8B-B14F-4D97-AF65-F5344CB8AC3E}">
        <p14:creationId xmlns:p14="http://schemas.microsoft.com/office/powerpoint/2010/main" val="458245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86B6C9-7F0F-9049-BF4D-548BEDA0CF29}" type="datetimeFigureOut">
              <a:rPr kumimoji="1" lang="ja-JP" altLang="en-US" smtClean="0"/>
              <a:pPr/>
              <a:t>13/06/24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D5084-2A51-4648-9A75-76D61568477B}" type="slidenum">
              <a:rPr kumimoji="1" lang="ja-JP" altLang="en-US" smtClean="0"/>
              <a:pPr/>
              <a:t>‹#›</a:t>
            </a:fld>
            <a:endParaRPr kumimoji="1" lang="ja-JP" altLang="en-US"/>
          </a:p>
        </p:txBody>
      </p:sp>
    </p:spTree>
    <p:extLst>
      <p:ext uri="{BB962C8B-B14F-4D97-AF65-F5344CB8AC3E}">
        <p14:creationId xmlns:p14="http://schemas.microsoft.com/office/powerpoint/2010/main" val="2580407130"/>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1</a:t>
            </a:fld>
            <a:endParaRPr kumimoji="1" lang="ja-JP" altLang="en-US"/>
          </a:p>
        </p:txBody>
      </p:sp>
    </p:spTree>
    <p:extLst>
      <p:ext uri="{BB962C8B-B14F-4D97-AF65-F5344CB8AC3E}">
        <p14:creationId xmlns:p14="http://schemas.microsoft.com/office/powerpoint/2010/main" val="3853649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つくば号は</a:t>
            </a:r>
            <a:r>
              <a:rPr kumimoji="1" lang="en-US" altLang="ja-JP" dirty="0" smtClean="0"/>
              <a:t>1</a:t>
            </a:r>
            <a:r>
              <a:rPr kumimoji="1" lang="ja-JP" altLang="en-US" dirty="0" smtClean="0"/>
              <a:t>日</a:t>
            </a:r>
            <a:r>
              <a:rPr kumimoji="1" lang="en-US" altLang="ja-JP" dirty="0" smtClean="0"/>
              <a:t>44</a:t>
            </a:r>
            <a:r>
              <a:rPr kumimoji="1" lang="ja-JP" altLang="en-US" dirty="0" smtClean="0"/>
              <a:t>本。</a:t>
            </a:r>
            <a:endParaRPr kumimoji="1" lang="ja-JP" altLang="en-US" dirty="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10</a:t>
            </a:fld>
            <a:endParaRPr kumimoji="1" lang="ja-JP" altLang="en-US"/>
          </a:p>
        </p:txBody>
      </p:sp>
    </p:spTree>
    <p:extLst>
      <p:ext uri="{BB962C8B-B14F-4D97-AF65-F5344CB8AC3E}">
        <p14:creationId xmlns:p14="http://schemas.microsoft.com/office/powerpoint/2010/main" val="70768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11</a:t>
            </a:fld>
            <a:endParaRPr kumimoji="1" lang="ja-JP" altLang="en-US"/>
          </a:p>
        </p:txBody>
      </p:sp>
    </p:spTree>
    <p:extLst>
      <p:ext uri="{BB962C8B-B14F-4D97-AF65-F5344CB8AC3E}">
        <p14:creationId xmlns:p14="http://schemas.microsoft.com/office/powerpoint/2010/main" val="4094656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この東京</a:t>
            </a:r>
            <a:r>
              <a:rPr kumimoji="1" lang="en-US" altLang="ja-JP" dirty="0" smtClean="0"/>
              <a:t>−</a:t>
            </a:r>
            <a:r>
              <a:rPr kumimoji="1" lang="ja-JP" altLang="en-US" dirty="0" smtClean="0"/>
              <a:t>つくば間のバスに、つくばセンターからお客さんを乗せられるようにしよう！</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帰宅に困っている人の定義が曖昧</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最大</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12</a:t>
            </a:fld>
            <a:endParaRPr kumimoji="1" lang="ja-JP" altLang="en-US"/>
          </a:p>
        </p:txBody>
      </p:sp>
    </p:spTree>
    <p:extLst>
      <p:ext uri="{BB962C8B-B14F-4D97-AF65-F5344CB8AC3E}">
        <p14:creationId xmlns:p14="http://schemas.microsoft.com/office/powerpoint/2010/main" val="47620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13</a:t>
            </a:fld>
            <a:endParaRPr kumimoji="1" lang="ja-JP" altLang="en-US"/>
          </a:p>
        </p:txBody>
      </p:sp>
    </p:spTree>
    <p:extLst>
      <p:ext uri="{BB962C8B-B14F-4D97-AF65-F5344CB8AC3E}">
        <p14:creationId xmlns:p14="http://schemas.microsoft.com/office/powerpoint/2010/main" val="337305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14</a:t>
            </a:fld>
            <a:endParaRPr kumimoji="1" lang="ja-JP" altLang="en-US"/>
          </a:p>
        </p:txBody>
      </p:sp>
    </p:spTree>
    <p:extLst>
      <p:ext uri="{BB962C8B-B14F-4D97-AF65-F5344CB8AC3E}">
        <p14:creationId xmlns:p14="http://schemas.microsoft.com/office/powerpoint/2010/main" val="100206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この東京</a:t>
            </a:r>
            <a:r>
              <a:rPr kumimoji="1" lang="en-US" altLang="ja-JP" dirty="0" smtClean="0"/>
              <a:t>−</a:t>
            </a:r>
            <a:r>
              <a:rPr kumimoji="1" lang="ja-JP" altLang="en-US" dirty="0" smtClean="0"/>
              <a:t>つくば間のバスに、つくばセンターからお客さんを乗せられるようにしよう！</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帰宅に困っている人の定義が曖昧</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最大</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15</a:t>
            </a:fld>
            <a:endParaRPr kumimoji="1" lang="ja-JP" altLang="en-US"/>
          </a:p>
        </p:txBody>
      </p:sp>
    </p:spTree>
    <p:extLst>
      <p:ext uri="{BB962C8B-B14F-4D97-AF65-F5344CB8AC3E}">
        <p14:creationId xmlns:p14="http://schemas.microsoft.com/office/powerpoint/2010/main" val="47620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快速は、乗客が多いと思われるため、オレンジで色分け。</a:t>
            </a:r>
            <a:endParaRPr kumimoji="1" lang="en-US" altLang="ja-JP" dirty="0" smtClean="0"/>
          </a:p>
          <a:p>
            <a:r>
              <a:rPr kumimoji="1" lang="ja-JP" altLang="en-US" dirty="0" smtClean="0"/>
              <a:t>ミッドナイトつくば号は、通常のつくば号と比べて料金が高くなっているので示しておく。詳しいつくば号との違いは、レジュメを参照。</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16</a:t>
            </a:fld>
            <a:endParaRPr kumimoji="1" lang="ja-JP" altLang="en-US"/>
          </a:p>
        </p:txBody>
      </p:sp>
    </p:spTree>
    <p:extLst>
      <p:ext uri="{BB962C8B-B14F-4D97-AF65-F5344CB8AC3E}">
        <p14:creationId xmlns:p14="http://schemas.microsoft.com/office/powerpoint/2010/main" val="3662584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17</a:t>
            </a:fld>
            <a:endParaRPr kumimoji="1" lang="ja-JP" altLang="en-US"/>
          </a:p>
        </p:txBody>
      </p:sp>
    </p:spTree>
    <p:extLst>
      <p:ext uri="{BB962C8B-B14F-4D97-AF65-F5344CB8AC3E}">
        <p14:creationId xmlns:p14="http://schemas.microsoft.com/office/powerpoint/2010/main" val="2799417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18</a:t>
            </a:fld>
            <a:endParaRPr kumimoji="1" lang="ja-JP" altLang="en-US"/>
          </a:p>
        </p:txBody>
      </p:sp>
    </p:spTree>
    <p:extLst>
      <p:ext uri="{BB962C8B-B14F-4D97-AF65-F5344CB8AC3E}">
        <p14:creationId xmlns:p14="http://schemas.microsoft.com/office/powerpoint/2010/main" val="4052916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19</a:t>
            </a:fld>
            <a:endParaRPr kumimoji="1" lang="ja-JP" altLang="en-US"/>
          </a:p>
        </p:txBody>
      </p:sp>
    </p:spTree>
    <p:extLst>
      <p:ext uri="{BB962C8B-B14F-4D97-AF65-F5344CB8AC3E}">
        <p14:creationId xmlns:p14="http://schemas.microsoft.com/office/powerpoint/2010/main" val="3683293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2</a:t>
            </a:fld>
            <a:endParaRPr kumimoji="1" lang="ja-JP" altLang="en-US"/>
          </a:p>
        </p:txBody>
      </p:sp>
    </p:spTree>
    <p:extLst>
      <p:ext uri="{BB962C8B-B14F-4D97-AF65-F5344CB8AC3E}">
        <p14:creationId xmlns:p14="http://schemas.microsoft.com/office/powerpoint/2010/main" val="4266751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20</a:t>
            </a:fld>
            <a:endParaRPr kumimoji="1" lang="ja-JP" altLang="en-US"/>
          </a:p>
        </p:txBody>
      </p:sp>
    </p:spTree>
    <p:extLst>
      <p:ext uri="{BB962C8B-B14F-4D97-AF65-F5344CB8AC3E}">
        <p14:creationId xmlns:p14="http://schemas.microsoft.com/office/powerpoint/2010/main" val="620957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22</a:t>
            </a:r>
            <a:r>
              <a:rPr kumimoji="1" lang="ja-JP" altLang="en-US" dirty="0" smtClean="0"/>
              <a:t>：</a:t>
            </a:r>
            <a:r>
              <a:rPr kumimoji="1" lang="en-US" altLang="ja-JP" dirty="0" smtClean="0"/>
              <a:t>40</a:t>
            </a:r>
            <a:r>
              <a:rPr kumimoji="1" lang="ja-JP" altLang="en-US" dirty="0" smtClean="0"/>
              <a:t>以降に行った。</a:t>
            </a:r>
            <a:endParaRPr kumimoji="1" lang="en-US" altLang="ja-JP" dirty="0" smtClean="0"/>
          </a:p>
          <a:p>
            <a:endParaRPr kumimoji="1" lang="en-US" altLang="ja-JP" dirty="0" smtClean="0"/>
          </a:p>
          <a:p>
            <a:r>
              <a:rPr kumimoji="1" lang="ja-JP" altLang="en-US" dirty="0" smtClean="0"/>
              <a:t>これは絶対変える！</a:t>
            </a:r>
            <a:endParaRPr kumimoji="1" lang="ja-JP" altLang="en-US" dirty="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21</a:t>
            </a:fld>
            <a:endParaRPr kumimoji="1" lang="ja-JP" altLang="en-US"/>
          </a:p>
        </p:txBody>
      </p:sp>
    </p:spTree>
    <p:extLst>
      <p:ext uri="{BB962C8B-B14F-4D97-AF65-F5344CB8AC3E}">
        <p14:creationId xmlns:p14="http://schemas.microsoft.com/office/powerpoint/2010/main" val="3278911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0</a:t>
            </a:r>
            <a:r>
              <a:rPr kumimoji="1" lang="ja-JP" altLang="en-US" dirty="0" smtClean="0"/>
              <a:t>；</a:t>
            </a:r>
            <a:r>
              <a:rPr kumimoji="1" lang="en-US" altLang="ja-JP" dirty="0" smtClean="0"/>
              <a:t>05</a:t>
            </a:r>
            <a:r>
              <a:rPr kumimoji="1" lang="ja-JP" altLang="en-US" dirty="0" smtClean="0"/>
              <a:t>分つくばセンター着の高速バスはミッドナイトつくば号の前という事もあり、それぞれのバス停で下車人数は多かった。</a:t>
            </a:r>
            <a:endParaRPr kumimoji="1" lang="en-US" altLang="ja-JP" dirty="0" smtClean="0"/>
          </a:p>
          <a:p>
            <a:endParaRPr kumimoji="1" lang="en-US" altLang="ja-JP" dirty="0" smtClean="0"/>
          </a:p>
          <a:p>
            <a:endParaRPr kumimoji="1" lang="en-US" altLang="ja-JP" dirty="0" smtClean="0"/>
          </a:p>
          <a:p>
            <a:r>
              <a:rPr kumimoji="1" lang="ja-JP" altLang="en-US" dirty="0" smtClean="0"/>
              <a:t>これは絶対変える！</a:t>
            </a:r>
          </a:p>
          <a:p>
            <a:endParaRPr kumimoji="1" lang="en-US" altLang="ja-JP" dirty="0" smtClean="0"/>
          </a:p>
          <a:p>
            <a:endParaRPr kumimoji="1" lang="en-US" altLang="ja-JP" dirty="0" smtClean="0"/>
          </a:p>
          <a:p>
            <a:r>
              <a:rPr kumimoji="1" lang="ja-JP" altLang="en-US" dirty="0" smtClean="0"/>
              <a:t>また、最後のバスは来なかった。</a:t>
            </a:r>
            <a:endParaRPr kumimoji="1" lang="en-US" altLang="ja-JP" dirty="0" smtClean="0"/>
          </a:p>
          <a:p>
            <a:endParaRPr kumimoji="1" lang="en-US" altLang="ja-JP" dirty="0" smtClean="0"/>
          </a:p>
          <a:p>
            <a:r>
              <a:rPr kumimoji="1" lang="ja-JP" altLang="en-US" dirty="0" smtClean="0"/>
              <a:t>結果的に、センター以降に乗車している人は少ないという事が分かった調査となった。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22</a:t>
            </a:fld>
            <a:endParaRPr kumimoji="1" lang="ja-JP" altLang="en-US"/>
          </a:p>
        </p:txBody>
      </p:sp>
    </p:spTree>
    <p:extLst>
      <p:ext uri="{BB962C8B-B14F-4D97-AF65-F5344CB8AC3E}">
        <p14:creationId xmlns:p14="http://schemas.microsoft.com/office/powerpoint/2010/main" val="3041021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23</a:t>
            </a:fld>
            <a:endParaRPr kumimoji="1" lang="ja-JP" altLang="en-US"/>
          </a:p>
        </p:txBody>
      </p:sp>
    </p:spTree>
    <p:extLst>
      <p:ext uri="{BB962C8B-B14F-4D97-AF65-F5344CB8AC3E}">
        <p14:creationId xmlns:p14="http://schemas.microsoft.com/office/powerpoint/2010/main" val="451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24</a:t>
            </a:fld>
            <a:endParaRPr kumimoji="1" lang="ja-JP" altLang="en-US"/>
          </a:p>
        </p:txBody>
      </p:sp>
    </p:spTree>
    <p:extLst>
      <p:ext uri="{BB962C8B-B14F-4D97-AF65-F5344CB8AC3E}">
        <p14:creationId xmlns:p14="http://schemas.microsoft.com/office/powerpoint/2010/main" val="1738296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25</a:t>
            </a:fld>
            <a:endParaRPr kumimoji="1" lang="ja-JP" altLang="en-US"/>
          </a:p>
        </p:txBody>
      </p:sp>
    </p:spTree>
    <p:extLst>
      <p:ext uri="{BB962C8B-B14F-4D97-AF65-F5344CB8AC3E}">
        <p14:creationId xmlns:p14="http://schemas.microsoft.com/office/powerpoint/2010/main" val="1416887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26</a:t>
            </a:fld>
            <a:endParaRPr kumimoji="1" lang="ja-JP" altLang="en-US"/>
          </a:p>
        </p:txBody>
      </p:sp>
    </p:spTree>
    <p:extLst>
      <p:ext uri="{BB962C8B-B14F-4D97-AF65-F5344CB8AC3E}">
        <p14:creationId xmlns:p14="http://schemas.microsoft.com/office/powerpoint/2010/main" val="2240632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27</a:t>
            </a:fld>
            <a:endParaRPr kumimoji="1" lang="ja-JP" altLang="en-US"/>
          </a:p>
        </p:txBody>
      </p:sp>
    </p:spTree>
    <p:extLst>
      <p:ext uri="{BB962C8B-B14F-4D97-AF65-F5344CB8AC3E}">
        <p14:creationId xmlns:p14="http://schemas.microsoft.com/office/powerpoint/2010/main" val="1089339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チョイスベースとは、調べたい交通手段を実際に利用している人を対象とした調査</a:t>
            </a:r>
            <a:endParaRPr kumimoji="1" lang="en-US" altLang="ja-JP" dirty="0" smtClean="0"/>
          </a:p>
          <a:p>
            <a:r>
              <a:rPr kumimoji="1" lang="ja-JP" altLang="en-US" dirty="0" smtClean="0"/>
              <a:t>層別抽出法はレジュメに簡単に説明あり。</a:t>
            </a:r>
            <a:endParaRPr kumimoji="1" lang="ja-JP" altLang="en-US" dirty="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28</a:t>
            </a:fld>
            <a:endParaRPr kumimoji="1" lang="ja-JP" altLang="en-US"/>
          </a:p>
        </p:txBody>
      </p:sp>
    </p:spTree>
    <p:extLst>
      <p:ext uri="{BB962C8B-B14F-4D97-AF65-F5344CB8AC3E}">
        <p14:creationId xmlns:p14="http://schemas.microsoft.com/office/powerpoint/2010/main" val="4246699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29</a:t>
            </a:fld>
            <a:endParaRPr kumimoji="1" lang="ja-JP" altLang="en-US"/>
          </a:p>
        </p:txBody>
      </p:sp>
    </p:spTree>
    <p:extLst>
      <p:ext uri="{BB962C8B-B14F-4D97-AF65-F5344CB8AC3E}">
        <p14:creationId xmlns:p14="http://schemas.microsoft.com/office/powerpoint/2010/main" val="246714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3</a:t>
            </a:fld>
            <a:endParaRPr kumimoji="1" lang="ja-JP" altLang="en-US"/>
          </a:p>
        </p:txBody>
      </p:sp>
    </p:spTree>
    <p:extLst>
      <p:ext uri="{BB962C8B-B14F-4D97-AF65-F5344CB8AC3E}">
        <p14:creationId xmlns:p14="http://schemas.microsoft.com/office/powerpoint/2010/main" val="1131521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30</a:t>
            </a:fld>
            <a:endParaRPr kumimoji="1" lang="ja-JP" altLang="en-US"/>
          </a:p>
        </p:txBody>
      </p:sp>
    </p:spTree>
    <p:extLst>
      <p:ext uri="{BB962C8B-B14F-4D97-AF65-F5344CB8AC3E}">
        <p14:creationId xmlns:p14="http://schemas.microsoft.com/office/powerpoint/2010/main" val="3983892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31</a:t>
            </a:fld>
            <a:endParaRPr kumimoji="1" lang="ja-JP" altLang="en-US"/>
          </a:p>
        </p:txBody>
      </p:sp>
    </p:spTree>
    <p:extLst>
      <p:ext uri="{BB962C8B-B14F-4D97-AF65-F5344CB8AC3E}">
        <p14:creationId xmlns:p14="http://schemas.microsoft.com/office/powerpoint/2010/main" val="1939355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32</a:t>
            </a:fld>
            <a:endParaRPr kumimoji="1" lang="ja-JP" altLang="en-US"/>
          </a:p>
        </p:txBody>
      </p:sp>
    </p:spTree>
    <p:extLst>
      <p:ext uri="{BB962C8B-B14F-4D97-AF65-F5344CB8AC3E}">
        <p14:creationId xmlns:p14="http://schemas.microsoft.com/office/powerpoint/2010/main" val="3374722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33</a:t>
            </a:fld>
            <a:endParaRPr kumimoji="1" lang="ja-JP" altLang="en-US"/>
          </a:p>
        </p:txBody>
      </p:sp>
    </p:spTree>
    <p:extLst>
      <p:ext uri="{BB962C8B-B14F-4D97-AF65-F5344CB8AC3E}">
        <p14:creationId xmlns:p14="http://schemas.microsoft.com/office/powerpoint/2010/main" val="3374722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34</a:t>
            </a:fld>
            <a:endParaRPr kumimoji="1" lang="ja-JP" altLang="en-US"/>
          </a:p>
        </p:txBody>
      </p:sp>
    </p:spTree>
    <p:extLst>
      <p:ext uri="{BB962C8B-B14F-4D97-AF65-F5344CB8AC3E}">
        <p14:creationId xmlns:p14="http://schemas.microsoft.com/office/powerpoint/2010/main" val="102044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センターに向かう人はもちろんとりたい。</a:t>
            </a:r>
            <a:endParaRPr kumimoji="1" lang="en-US" altLang="ja-JP" dirty="0" smtClean="0"/>
          </a:p>
          <a:p>
            <a:r>
              <a:rPr kumimoji="1" lang="ja-JP" altLang="en-US" dirty="0" smtClean="0"/>
              <a:t>大学に向かう人も、「普段バスを利用する学生」のデータとして必要。よって左右回り関係なく、全てのバスにて行う。</a:t>
            </a:r>
            <a:endParaRPr kumimoji="1" lang="ja-JP" altLang="en-US" dirty="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35</a:t>
            </a:fld>
            <a:endParaRPr kumimoji="1" lang="ja-JP" altLang="en-US"/>
          </a:p>
        </p:txBody>
      </p:sp>
    </p:spTree>
    <p:extLst>
      <p:ext uri="{BB962C8B-B14F-4D97-AF65-F5344CB8AC3E}">
        <p14:creationId xmlns:p14="http://schemas.microsoft.com/office/powerpoint/2010/main" val="697631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36</a:t>
            </a:fld>
            <a:endParaRPr kumimoji="1" lang="ja-JP" altLang="en-US"/>
          </a:p>
        </p:txBody>
      </p:sp>
    </p:spTree>
    <p:extLst>
      <p:ext uri="{BB962C8B-B14F-4D97-AF65-F5344CB8AC3E}">
        <p14:creationId xmlns:p14="http://schemas.microsoft.com/office/powerpoint/2010/main" val="2168022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37</a:t>
            </a:fld>
            <a:endParaRPr kumimoji="1" lang="ja-JP" altLang="en-US"/>
          </a:p>
        </p:txBody>
      </p:sp>
    </p:spTree>
    <p:extLst>
      <p:ext uri="{BB962C8B-B14F-4D97-AF65-F5344CB8AC3E}">
        <p14:creationId xmlns:p14="http://schemas.microsoft.com/office/powerpoint/2010/main" val="870752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38</a:t>
            </a:fld>
            <a:endParaRPr kumimoji="1" lang="ja-JP" altLang="en-US"/>
          </a:p>
        </p:txBody>
      </p:sp>
    </p:spTree>
    <p:extLst>
      <p:ext uri="{BB962C8B-B14F-4D97-AF65-F5344CB8AC3E}">
        <p14:creationId xmlns:p14="http://schemas.microsoft.com/office/powerpoint/2010/main" val="3224169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39</a:t>
            </a:fld>
            <a:endParaRPr kumimoji="1" lang="ja-JP" altLang="en-US"/>
          </a:p>
        </p:txBody>
      </p:sp>
    </p:spTree>
    <p:extLst>
      <p:ext uri="{BB962C8B-B14F-4D97-AF65-F5344CB8AC3E}">
        <p14:creationId xmlns:p14="http://schemas.microsoft.com/office/powerpoint/2010/main" val="13915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4</a:t>
            </a:fld>
            <a:endParaRPr kumimoji="1" lang="ja-JP" altLang="en-US"/>
          </a:p>
        </p:txBody>
      </p:sp>
    </p:spTree>
    <p:extLst>
      <p:ext uri="{BB962C8B-B14F-4D97-AF65-F5344CB8AC3E}">
        <p14:creationId xmlns:p14="http://schemas.microsoft.com/office/powerpoint/2010/main" val="1916676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40</a:t>
            </a:fld>
            <a:endParaRPr kumimoji="1" lang="ja-JP" altLang="en-US"/>
          </a:p>
        </p:txBody>
      </p:sp>
    </p:spTree>
    <p:extLst>
      <p:ext uri="{BB962C8B-B14F-4D97-AF65-F5344CB8AC3E}">
        <p14:creationId xmlns:p14="http://schemas.microsoft.com/office/powerpoint/2010/main" val="231546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41</a:t>
            </a:fld>
            <a:endParaRPr kumimoji="1" lang="ja-JP" altLang="en-US"/>
          </a:p>
        </p:txBody>
      </p:sp>
    </p:spTree>
    <p:extLst>
      <p:ext uri="{BB962C8B-B14F-4D97-AF65-F5344CB8AC3E}">
        <p14:creationId xmlns:p14="http://schemas.microsoft.com/office/powerpoint/2010/main" val="231546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42</a:t>
            </a:fld>
            <a:endParaRPr kumimoji="1" lang="ja-JP" altLang="en-US"/>
          </a:p>
        </p:txBody>
      </p:sp>
    </p:spTree>
    <p:extLst>
      <p:ext uri="{BB962C8B-B14F-4D97-AF65-F5344CB8AC3E}">
        <p14:creationId xmlns:p14="http://schemas.microsoft.com/office/powerpoint/2010/main" val="1422813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43</a:t>
            </a:fld>
            <a:endParaRPr kumimoji="1" lang="ja-JP" altLang="en-US"/>
          </a:p>
        </p:txBody>
      </p:sp>
    </p:spTree>
    <p:extLst>
      <p:ext uri="{BB962C8B-B14F-4D97-AF65-F5344CB8AC3E}">
        <p14:creationId xmlns:p14="http://schemas.microsoft.com/office/powerpoint/2010/main" val="2257904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44</a:t>
            </a:fld>
            <a:endParaRPr kumimoji="1" lang="ja-JP" altLang="en-US"/>
          </a:p>
        </p:txBody>
      </p:sp>
    </p:spTree>
    <p:extLst>
      <p:ext uri="{BB962C8B-B14F-4D97-AF65-F5344CB8AC3E}">
        <p14:creationId xmlns:p14="http://schemas.microsoft.com/office/powerpoint/2010/main" val="27421316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45</a:t>
            </a:fld>
            <a:endParaRPr kumimoji="1" lang="ja-JP" altLang="en-US"/>
          </a:p>
        </p:txBody>
      </p:sp>
    </p:spTree>
    <p:extLst>
      <p:ext uri="{BB962C8B-B14F-4D97-AF65-F5344CB8AC3E}">
        <p14:creationId xmlns:p14="http://schemas.microsoft.com/office/powerpoint/2010/main" val="18122619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町丁目ごとに分類したデータはバス停での調査のスライドで説明します！！！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46</a:t>
            </a:fld>
            <a:endParaRPr kumimoji="1" lang="ja-JP" altLang="en-US"/>
          </a:p>
        </p:txBody>
      </p:sp>
    </p:spTree>
    <p:extLst>
      <p:ext uri="{BB962C8B-B14F-4D97-AF65-F5344CB8AC3E}">
        <p14:creationId xmlns:p14="http://schemas.microsoft.com/office/powerpoint/2010/main" val="2324388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47</a:t>
            </a:fld>
            <a:endParaRPr kumimoji="1" lang="ja-JP" altLang="en-US"/>
          </a:p>
        </p:txBody>
      </p:sp>
    </p:spTree>
    <p:extLst>
      <p:ext uri="{BB962C8B-B14F-4D97-AF65-F5344CB8AC3E}">
        <p14:creationId xmlns:p14="http://schemas.microsoft.com/office/powerpoint/2010/main" val="31312174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smtClean="0"/>
              <a:t>広島県新幹線口と益田駅</a:t>
            </a:r>
            <a:r>
              <a:rPr kumimoji="1" lang="en-US" altLang="ja-JP" sz="1200" dirty="0" smtClean="0"/>
              <a:t>(</a:t>
            </a:r>
            <a:r>
              <a:rPr kumimoji="1" lang="ja-JP" altLang="en-US" sz="1200" dirty="0" smtClean="0"/>
              <a:t>島根県益田市</a:t>
            </a:r>
            <a:r>
              <a:rPr kumimoji="1" lang="en-US" altLang="ja-JP" sz="1200" dirty="0" smtClean="0"/>
              <a:t>)</a:t>
            </a:r>
            <a:r>
              <a:rPr kumimoji="1" lang="ja-JP" altLang="en-US" sz="1200" dirty="0" smtClean="0"/>
              <a:t>を結ぶ昼行の高速バス。長距離路線ではあるが、半分以上は一般道を経由し、島根南部から、広島県の西部の停留所</a:t>
            </a:r>
            <a:r>
              <a:rPr kumimoji="1" lang="en-US" altLang="ja-JP" sz="1200" dirty="0" smtClean="0"/>
              <a:t>42〜43</a:t>
            </a:r>
            <a:r>
              <a:rPr kumimoji="1" lang="ja-JP" altLang="en-US" sz="1200" dirty="0" smtClean="0"/>
              <a:t>カ所にとまる。それぞれの停留所で乗り降り自由、自由席。（定員あり）</a:t>
            </a: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smtClean="0"/>
              <a:t>一日</a:t>
            </a:r>
            <a:r>
              <a:rPr kumimoji="1" lang="en-US" altLang="ja-JP" sz="1200" dirty="0" smtClean="0"/>
              <a:t>6</a:t>
            </a:r>
            <a:r>
              <a:rPr kumimoji="1" lang="ja-JP" altLang="en-US" sz="1200" dirty="0" smtClean="0"/>
              <a:t>往復、</a:t>
            </a:r>
            <a:r>
              <a:rPr kumimoji="1" lang="en-US" altLang="ja-JP" sz="1200" dirty="0" smtClean="0"/>
              <a:t>2〜3</a:t>
            </a:r>
            <a:r>
              <a:rPr kumimoji="1" lang="ja-JP" altLang="en-US" sz="1200" dirty="0" smtClean="0"/>
              <a:t>時間おきで運行しているが、</a:t>
            </a:r>
            <a:r>
              <a:rPr kumimoji="1" lang="en-US" altLang="ja-JP" sz="1200" dirty="0" smtClean="0"/>
              <a:t>1</a:t>
            </a:r>
            <a:r>
              <a:rPr kumimoji="1" lang="ja-JP" altLang="en-US" sz="1200" dirty="0" smtClean="0"/>
              <a:t>つ</a:t>
            </a:r>
            <a:r>
              <a:rPr kumimoji="1" lang="en-US" altLang="ja-JP" sz="1200" dirty="0" smtClean="0"/>
              <a:t>1</a:t>
            </a:r>
            <a:r>
              <a:rPr kumimoji="1" lang="ja-JP" altLang="en-US" sz="1200" dirty="0" smtClean="0"/>
              <a:t>つの停留所で止まるため時間がかかってしまうこと、市街地を迂回する場合に道路渋滞にぶつかり、遅れてしまう事などが問題点。</a:t>
            </a: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smtClean="0"/>
              <a:t>他にも　同じ石見交通による　いわみエクスプレス（新木場町ー東京）島根県内の地域移動</a:t>
            </a: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smtClean="0"/>
              <a:t>小田急箱根高速バス　新宿駅</a:t>
            </a:r>
            <a:r>
              <a:rPr kumimoji="1" lang="en-US" altLang="ja-JP" sz="1200" dirty="0" smtClean="0"/>
              <a:t>〜</a:t>
            </a:r>
            <a:r>
              <a:rPr kumimoji="1" lang="ja-JP" altLang="en-US" sz="1200" dirty="0" smtClean="0"/>
              <a:t>御殿場</a:t>
            </a:r>
            <a:r>
              <a:rPr kumimoji="1" lang="en-US" altLang="ja-JP" sz="1200" dirty="0" smtClean="0"/>
              <a:t>〜</a:t>
            </a:r>
            <a:r>
              <a:rPr kumimoji="1" lang="ja-JP" altLang="en-US" sz="1200" dirty="0" smtClean="0"/>
              <a:t>桃源台　を結ぶ高速バス</a:t>
            </a:r>
            <a:r>
              <a:rPr kumimoji="1" lang="ja-JP" altLang="ja-JP" sz="1200" dirty="0" smtClean="0"/>
              <a:t>　</a:t>
            </a:r>
            <a:r>
              <a:rPr kumimoji="1" lang="ja-JP" altLang="en-US" sz="1200" dirty="0" smtClean="0"/>
              <a:t>箱根地域での一般路線バスとして利用</a:t>
            </a: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48</a:t>
            </a:fld>
            <a:endParaRPr kumimoji="1" lang="ja-JP" altLang="en-US"/>
          </a:p>
        </p:txBody>
      </p:sp>
    </p:spTree>
    <p:extLst>
      <p:ext uri="{BB962C8B-B14F-4D97-AF65-F5344CB8AC3E}">
        <p14:creationId xmlns:p14="http://schemas.microsoft.com/office/powerpoint/2010/main" val="40473383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快速は、乗客が多いと思われるため、オレンジで色分け。</a:t>
            </a:r>
            <a:endParaRPr kumimoji="1" lang="en-US" altLang="ja-JP" dirty="0" smtClean="0"/>
          </a:p>
          <a:p>
            <a:r>
              <a:rPr kumimoji="1" lang="ja-JP" altLang="en-US" dirty="0" smtClean="0"/>
              <a:t>ミッドナイトつくば号は、通常のつくば号と比べて料金が高くなっているので示しておく。詳しいつくば号との違いは、レジュメを参照。</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49</a:t>
            </a:fld>
            <a:endParaRPr kumimoji="1" lang="ja-JP" altLang="en-US"/>
          </a:p>
        </p:txBody>
      </p:sp>
    </p:spTree>
    <p:extLst>
      <p:ext uri="{BB962C8B-B14F-4D97-AF65-F5344CB8AC3E}">
        <p14:creationId xmlns:p14="http://schemas.microsoft.com/office/powerpoint/2010/main" val="3662584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5</a:t>
            </a:fld>
            <a:endParaRPr kumimoji="1" lang="ja-JP" altLang="en-US"/>
          </a:p>
        </p:txBody>
      </p:sp>
    </p:spTree>
    <p:extLst>
      <p:ext uri="{BB962C8B-B14F-4D97-AF65-F5344CB8AC3E}">
        <p14:creationId xmlns:p14="http://schemas.microsoft.com/office/powerpoint/2010/main" val="1193058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みなさんは、夜間につくばセンターから、大学方面まで帰るのにバスがないと不便と感じた事はありませんか？</a:t>
            </a:r>
            <a:endParaRPr kumimoji="1" lang="en-US" altLang="ja-JP" dirty="0" smtClean="0">
              <a:solidFill>
                <a:srgbClr val="FF0000"/>
              </a:solidFill>
            </a:endParaRPr>
          </a:p>
          <a:p>
            <a:endParaRPr kumimoji="1" lang="en-US" altLang="ja-JP" dirty="0" smtClean="0">
              <a:solidFill>
                <a:srgbClr val="FF0000"/>
              </a:solidFill>
            </a:endParaRPr>
          </a:p>
          <a:p>
            <a:r>
              <a:rPr kumimoji="1" lang="ja-JP" altLang="en-US" dirty="0" smtClean="0"/>
              <a:t>昼まであれば筑波大学循環バスがあるので不便はありませんが、そのバスは</a:t>
            </a:r>
            <a:r>
              <a:rPr kumimoji="1" lang="en-US" altLang="ja-JP" dirty="0" smtClean="0"/>
              <a:t>22</a:t>
            </a:r>
            <a:r>
              <a:rPr kumimoji="1" lang="ja-JP" altLang="en-US" dirty="0" smtClean="0"/>
              <a:t>時</a:t>
            </a:r>
            <a:r>
              <a:rPr kumimoji="1" lang="en-US" altLang="ja-JP" dirty="0" smtClean="0"/>
              <a:t>40</a:t>
            </a:r>
            <a:r>
              <a:rPr kumimoji="1" lang="ja-JP" altLang="en-US" dirty="0" smtClean="0"/>
              <a:t>分が最後です。</a:t>
            </a:r>
            <a:endParaRPr kumimoji="1" lang="en-US" altLang="ja-JP" dirty="0" smtClean="0"/>
          </a:p>
          <a:p>
            <a:r>
              <a:rPr kumimoji="1" lang="en-US" altLang="ja-JP" dirty="0" smtClean="0"/>
              <a:t>TX</a:t>
            </a:r>
            <a:r>
              <a:rPr kumimoji="1" lang="ja-JP" altLang="en-US" dirty="0" smtClean="0"/>
              <a:t>の最終が</a:t>
            </a:r>
            <a:r>
              <a:rPr kumimoji="1" lang="en-US" altLang="ja-JP" dirty="0" smtClean="0"/>
              <a:t>0</a:t>
            </a:r>
            <a:r>
              <a:rPr kumimoji="1" lang="ja-JP" altLang="en-US" dirty="0" smtClean="0"/>
              <a:t>時</a:t>
            </a:r>
            <a:r>
              <a:rPr kumimoji="1" lang="en-US" altLang="ja-JP" dirty="0" smtClean="0"/>
              <a:t>43</a:t>
            </a:r>
            <a:r>
              <a:rPr kumimoji="1" lang="ja-JP" altLang="en-US" dirty="0" smtClean="0"/>
              <a:t>分</a:t>
            </a:r>
            <a:endParaRPr kumimoji="1" lang="en-US" altLang="ja-JP" dirty="0" smtClean="0"/>
          </a:p>
          <a:p>
            <a:r>
              <a:rPr kumimoji="1" lang="ja-JP" altLang="en-US" dirty="0" smtClean="0"/>
              <a:t>それ以降、</a:t>
            </a:r>
            <a:r>
              <a:rPr kumimoji="1" lang="en-US" altLang="ja-JP" dirty="0" smtClean="0"/>
              <a:t>11</a:t>
            </a:r>
            <a:r>
              <a:rPr kumimoji="1" lang="ja-JP" altLang="en-US" dirty="0" smtClean="0"/>
              <a:t>本もの電車がセンターに到着します。それらの電車に乗っている乗客は帰る足がありません</a:t>
            </a:r>
            <a:endParaRPr kumimoji="1" lang="en-US" altLang="ja-JP" dirty="0" smtClean="0"/>
          </a:p>
          <a:p>
            <a:endParaRPr kumimoji="1" lang="en-US" altLang="ja-JP" dirty="0" smtClean="0"/>
          </a:p>
          <a:p>
            <a:r>
              <a:rPr kumimoji="1" lang="ja-JP" altLang="en-US" dirty="0" smtClean="0">
                <a:solidFill>
                  <a:srgbClr val="FF0000"/>
                </a:solidFill>
              </a:rPr>
              <a:t>ほかに社会的背景はないのか？</a:t>
            </a:r>
            <a:endParaRPr kumimoji="1" lang="ja-JP" altLang="en-US" dirty="0">
              <a:solidFill>
                <a:srgbClr val="FF0000"/>
              </a:solidFill>
            </a:endParaRPr>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6</a:t>
            </a:fld>
            <a:endParaRPr kumimoji="1" lang="ja-JP" altLang="en-US"/>
          </a:p>
        </p:txBody>
      </p:sp>
    </p:spTree>
    <p:extLst>
      <p:ext uri="{BB962C8B-B14F-4D97-AF65-F5344CB8AC3E}">
        <p14:creationId xmlns:p14="http://schemas.microsoft.com/office/powerpoint/2010/main" val="6610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対象は筑波大生で！　たしかに他にタクシーや自転車という手もある、それでもバスがあれば</a:t>
            </a:r>
            <a:r>
              <a:rPr kumimoji="1" lang="en-US" altLang="ja-JP" dirty="0" smtClean="0"/>
              <a:t>1</a:t>
            </a:r>
            <a:r>
              <a:rPr kumimoji="1" lang="ja-JP" altLang="en-US" dirty="0" smtClean="0"/>
              <a:t>番よいはず！という強調。</a:t>
            </a:r>
            <a:endParaRPr kumimoji="1" lang="ja-JP" altLang="en-US" dirty="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7</a:t>
            </a:fld>
            <a:endParaRPr kumimoji="1" lang="ja-JP" altLang="en-US"/>
          </a:p>
        </p:txBody>
      </p:sp>
    </p:spTree>
    <p:extLst>
      <p:ext uri="{BB962C8B-B14F-4D97-AF65-F5344CB8AC3E}">
        <p14:creationId xmlns:p14="http://schemas.microsoft.com/office/powerpoint/2010/main" val="2299898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22</a:t>
            </a:r>
            <a:r>
              <a:rPr kumimoji="1" lang="ja-JP" altLang="en-US" dirty="0" smtClean="0"/>
              <a:t>時</a:t>
            </a:r>
            <a:r>
              <a:rPr kumimoji="1" lang="en-US" altLang="ja-JP" dirty="0" smtClean="0"/>
              <a:t>40</a:t>
            </a:r>
            <a:r>
              <a:rPr kumimoji="1" lang="ja-JP" altLang="en-US" dirty="0" smtClean="0"/>
              <a:t>分以降バスがないことから、上記のような問題が起きているという　</a:t>
            </a:r>
            <a:r>
              <a:rPr kumimoji="1" lang="ja-JP" altLang="en-US" u="sng" dirty="0" smtClean="0">
                <a:solidFill>
                  <a:srgbClr val="FF0000"/>
                </a:solidFill>
              </a:rPr>
              <a:t>可能性がある</a:t>
            </a:r>
            <a:r>
              <a:rPr kumimoji="1" lang="ja-JP" altLang="en-US" u="none" dirty="0" smtClean="0">
                <a:solidFill>
                  <a:srgbClr val="FF0000"/>
                </a:solidFill>
              </a:rPr>
              <a:t>　ということ。</a:t>
            </a:r>
            <a:endParaRPr kumimoji="1" lang="ja-JP" altLang="en-US" u="sng" dirty="0">
              <a:solidFill>
                <a:srgbClr val="FF0000"/>
              </a:solidFill>
            </a:endParaRPr>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8</a:t>
            </a:fld>
            <a:endParaRPr kumimoji="1" lang="ja-JP" altLang="en-US"/>
          </a:p>
        </p:txBody>
      </p:sp>
    </p:spTree>
    <p:extLst>
      <p:ext uri="{BB962C8B-B14F-4D97-AF65-F5344CB8AC3E}">
        <p14:creationId xmlns:p14="http://schemas.microsoft.com/office/powerpoint/2010/main" val="2896209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つくばー東京間のバスの存在を示す。</a:t>
            </a:r>
            <a:endParaRPr kumimoji="1" lang="en-US" altLang="ja-JP" dirty="0" smtClean="0"/>
          </a:p>
          <a:p>
            <a:endParaRPr kumimoji="1" lang="en-US" altLang="ja-JP" dirty="0" smtClean="0"/>
          </a:p>
          <a:p>
            <a:r>
              <a:rPr kumimoji="1" lang="ja-JP" altLang="en-US" dirty="0" smtClean="0"/>
              <a:t>このバスが、</a:t>
            </a:r>
            <a:r>
              <a:rPr kumimoji="1" lang="en-US" altLang="ja-JP" dirty="0" smtClean="0"/>
              <a:t>22</a:t>
            </a:r>
            <a:r>
              <a:rPr kumimoji="1" lang="ja-JP" altLang="en-US" dirty="0" smtClean="0"/>
              <a:t>：</a:t>
            </a:r>
            <a:r>
              <a:rPr kumimoji="1" lang="en-US" altLang="ja-JP" dirty="0" smtClean="0"/>
              <a:t>40</a:t>
            </a:r>
            <a:r>
              <a:rPr kumimoji="1" lang="ja-JP" altLang="en-US" dirty="0" smtClean="0"/>
              <a:t>以降もつくばセンターを通り過ぎている事を言う。</a:t>
            </a:r>
            <a:endParaRPr kumimoji="1" lang="en-US" altLang="ja-JP" dirty="0" smtClean="0"/>
          </a:p>
          <a:p>
            <a:endParaRPr kumimoji="1" lang="en-US" altLang="ja-JP" dirty="0" smtClean="0"/>
          </a:p>
          <a:p>
            <a:r>
              <a:rPr kumimoji="1" lang="ja-JP" altLang="en-US" dirty="0" smtClean="0"/>
              <a:t>時間まで情報として言う</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3CD5084-2A51-4648-9A75-76D61568477B}" type="slidenum">
              <a:rPr kumimoji="1" lang="ja-JP" altLang="en-US" smtClean="0"/>
              <a:pPr/>
              <a:t>9</a:t>
            </a:fld>
            <a:endParaRPr kumimoji="1" lang="ja-JP" altLang="en-US"/>
          </a:p>
        </p:txBody>
      </p:sp>
    </p:spTree>
    <p:extLst>
      <p:ext uri="{BB962C8B-B14F-4D97-AF65-F5344CB8AC3E}">
        <p14:creationId xmlns:p14="http://schemas.microsoft.com/office/powerpoint/2010/main" val="297812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pPr/>
              <a:t>13/06/24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pPr/>
              <a:t>13/06/24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pPr/>
              <a:t>13/06/24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290233-0DD1-4A80-BB1E-9ADC3556DBB6}" type="datetimeFigureOut">
              <a:rPr lang="en-US" smtClean="0"/>
              <a:pPr/>
              <a:t>13/06/24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D290233-0DD1-4A80-BB1E-9ADC3556DBB6}" type="datetimeFigureOut">
              <a:rPr lang="en-US" smtClean="0"/>
              <a:pPr/>
              <a:t>13/06/24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290233-0DD1-4A80-BB1E-9ADC3556DBB6}" type="datetimeFigureOut">
              <a:rPr lang="en-US" smtClean="0"/>
              <a:pPr/>
              <a:t>13/06/24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D290233-0DD1-4A80-BB1E-9ADC3556DBB6}" type="datetimeFigureOut">
              <a:rPr lang="en-US" smtClean="0"/>
              <a:pPr/>
              <a:t>13/06/24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pPr/>
              <a:t>‹#›</a:t>
            </a:fld>
            <a:endParaRPr 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D290233-0DD1-4A80-BB1E-9ADC3556DBB6}" type="datetimeFigureOut">
              <a:rPr lang="en-US" smtClean="0"/>
              <a:pPr/>
              <a:t>13/06/24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pPr/>
              <a:t>13/06/24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D290233-0DD1-4A80-BB1E-9ADC3556DBB6}" type="datetimeFigureOut">
              <a:rPr lang="en-US" smtClean="0"/>
              <a:pPr/>
              <a:t>13/06/24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D290233-0DD1-4A80-BB1E-9ADC3556DBB6}" type="datetimeFigureOut">
              <a:rPr lang="en-US" smtClean="0"/>
              <a:pPr/>
              <a:t>13/06/24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D290233-0DD1-4A80-BB1E-9ADC3556DBB6}" type="datetimeFigureOut">
              <a:rPr lang="en-US" smtClean="0"/>
              <a:pPr/>
              <a:t>13/06/24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FE4BAC9-6D41-4691-9299-18EF07EF01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9.jpeg"/><Relationship Id="rId5"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9.jpeg"/><Relationship Id="rId5"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3.wdp"/><Relationship Id="rId5" Type="http://schemas.openxmlformats.org/officeDocument/2006/relationships/image" Target="../media/image13.jpeg"/><Relationship Id="rId6"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hart" Target="../charts/chart5.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www.kantetsu.co.jp/" TargetMode="External"/><Relationship Id="rId4" Type="http://schemas.openxmlformats.org/officeDocument/2006/relationships/hyperlink" Target="http://www.tsukuba.ac.jp/" TargetMode="External"/><Relationship Id="rId5" Type="http://schemas.openxmlformats.org/officeDocument/2006/relationships/hyperlink" Target="http://www.mir.co.jp/" TargetMode="External"/><Relationship Id="rId6" Type="http://schemas.openxmlformats.org/officeDocument/2006/relationships/hyperlink" Target="http://www.kantetsu.co.jp/bus/highway/center/timetable.pdf"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chart" Target="../charts/char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sz="quarter" idx="13"/>
          </p:nvPr>
        </p:nvSpPr>
        <p:spPr>
          <a:xfrm>
            <a:off x="185407" y="946386"/>
            <a:ext cx="8695548" cy="4793818"/>
          </a:xfrm>
        </p:spPr>
        <p:txBody>
          <a:bodyPr>
            <a:normAutofit/>
          </a:bodyPr>
          <a:lstStyle/>
          <a:p>
            <a:pPr marL="45720" indent="0" algn="just">
              <a:buNone/>
            </a:pPr>
            <a:r>
              <a:rPr lang="ja-JP" altLang="en-US" sz="6000" dirty="0" smtClean="0">
                <a:solidFill>
                  <a:schemeClr val="bg1"/>
                </a:solidFill>
              </a:rPr>
              <a:t>みなさんは筑波大学循環バスの終バス後、つくばセンターから帰宅する際に困ったことはありませんか？</a:t>
            </a:r>
            <a:endParaRPr lang="en-US" altLang="ja-JP" sz="6000" dirty="0" smtClean="0">
              <a:solidFill>
                <a:schemeClr val="tx1"/>
              </a:solidFill>
            </a:endParaRPr>
          </a:p>
        </p:txBody>
      </p:sp>
    </p:spTree>
    <p:extLst>
      <p:ext uri="{BB962C8B-B14F-4D97-AF65-F5344CB8AC3E}">
        <p14:creationId xmlns:p14="http://schemas.microsoft.com/office/powerpoint/2010/main" val="1150428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23359" y="1638677"/>
            <a:ext cx="7437639" cy="2923878"/>
          </a:xfrm>
          <a:prstGeom prst="rect">
            <a:avLst/>
          </a:prstGeom>
          <a:noFill/>
        </p:spPr>
        <p:txBody>
          <a:bodyPr wrap="square" rtlCol="0">
            <a:spAutoFit/>
          </a:bodyPr>
          <a:lstStyle/>
          <a:p>
            <a:pPr marL="457200" indent="-457200">
              <a:buClr>
                <a:srgbClr val="FF0000"/>
              </a:buClr>
              <a:buFont typeface="Wingdings" charset="2"/>
              <a:buChar char="ü"/>
            </a:pPr>
            <a:r>
              <a:rPr kumimoji="1" lang="ja-JP" altLang="en-US" sz="2600" dirty="0" smtClean="0"/>
              <a:t>関東鉄道</a:t>
            </a:r>
            <a:r>
              <a:rPr kumimoji="1" lang="en-US" altLang="ja-JP" sz="2600" dirty="0" smtClean="0"/>
              <a:t>•JR</a:t>
            </a:r>
            <a:r>
              <a:rPr kumimoji="1" lang="ja-JP" altLang="en-US" sz="2600" dirty="0" smtClean="0"/>
              <a:t>が共同で運営</a:t>
            </a:r>
            <a:endParaRPr kumimoji="1" lang="en-US" altLang="ja-JP" sz="2600" dirty="0" smtClean="0"/>
          </a:p>
          <a:p>
            <a:pPr marL="457200" indent="-457200">
              <a:buClr>
                <a:srgbClr val="FF0000"/>
              </a:buClr>
              <a:buFont typeface="Wingdings" charset="2"/>
              <a:buChar char="ü"/>
            </a:pPr>
            <a:r>
              <a:rPr kumimoji="1" lang="en-US" altLang="ja-JP" sz="2600" dirty="0" smtClean="0"/>
              <a:t>50</a:t>
            </a:r>
            <a:r>
              <a:rPr kumimoji="1" lang="ja-JP" altLang="en-US" sz="2600" dirty="0" smtClean="0"/>
              <a:t>席</a:t>
            </a:r>
            <a:r>
              <a:rPr kumimoji="1" lang="en-US" altLang="ja-JP" sz="2600" dirty="0" smtClean="0"/>
              <a:t>(</a:t>
            </a:r>
            <a:r>
              <a:rPr kumimoji="1" lang="ja-JP" altLang="en-US" sz="2600" dirty="0" smtClean="0"/>
              <a:t>補助席も含む</a:t>
            </a:r>
            <a:r>
              <a:rPr kumimoji="1" lang="en-US" altLang="ja-JP" sz="2600" dirty="0" smtClean="0"/>
              <a:t>)</a:t>
            </a:r>
          </a:p>
          <a:p>
            <a:pPr marL="457200" indent="-457200">
              <a:buClr>
                <a:schemeClr val="accent6"/>
              </a:buClr>
              <a:buFont typeface="Wingdings" charset="2"/>
              <a:buChar char="ü"/>
            </a:pPr>
            <a:r>
              <a:rPr kumimoji="1" lang="ja-JP" altLang="en-US" sz="2600" dirty="0" smtClean="0"/>
              <a:t>座席は先着順による定員制</a:t>
            </a:r>
            <a:r>
              <a:rPr kumimoji="1" lang="en-US" altLang="ja-JP" sz="2600" dirty="0" smtClean="0"/>
              <a:t>(</a:t>
            </a:r>
            <a:r>
              <a:rPr kumimoji="1" lang="ja-JP" altLang="en-US" sz="2600" dirty="0" smtClean="0"/>
              <a:t>予約不可</a:t>
            </a:r>
            <a:r>
              <a:rPr kumimoji="1" lang="en-US" altLang="ja-JP" sz="2600" dirty="0" smtClean="0"/>
              <a:t>)</a:t>
            </a:r>
          </a:p>
          <a:p>
            <a:pPr marL="457200" indent="-457200">
              <a:buClr>
                <a:schemeClr val="accent6"/>
              </a:buClr>
              <a:buFont typeface="Wingdings" charset="2"/>
              <a:buChar char="ü"/>
            </a:pPr>
            <a:r>
              <a:rPr kumimoji="1" lang="ja-JP" altLang="en-US" sz="2600" dirty="0" smtClean="0"/>
              <a:t>東京駅からのみ乗車可能</a:t>
            </a:r>
            <a:endParaRPr kumimoji="1" lang="en-US" altLang="ja-JP" sz="2600" dirty="0" smtClean="0"/>
          </a:p>
          <a:p>
            <a:pPr marL="457200" indent="-457200">
              <a:buClr>
                <a:schemeClr val="accent6"/>
              </a:buClr>
              <a:buFont typeface="Wingdings" charset="2"/>
              <a:buChar char="ü"/>
            </a:pPr>
            <a:r>
              <a:rPr kumimoji="1" lang="ja-JP" altLang="en-US" sz="2600" dirty="0" smtClean="0"/>
              <a:t>料金</a:t>
            </a:r>
            <a:r>
              <a:rPr kumimoji="1" lang="en-US" altLang="ja-JP" sz="2600" dirty="0" smtClean="0"/>
              <a:t>(</a:t>
            </a:r>
            <a:r>
              <a:rPr kumimoji="1" lang="ja-JP" altLang="en-US" sz="2600" dirty="0" smtClean="0"/>
              <a:t>片道</a:t>
            </a:r>
            <a:r>
              <a:rPr kumimoji="1" lang="en-US" altLang="ja-JP" sz="2600" dirty="0" smtClean="0"/>
              <a:t>)</a:t>
            </a:r>
            <a:r>
              <a:rPr kumimoji="1" lang="ja-JP" altLang="en-US" sz="2600" dirty="0" smtClean="0"/>
              <a:t>：大人</a:t>
            </a:r>
            <a:r>
              <a:rPr kumimoji="1" lang="en-US" altLang="ja-JP" sz="2600" dirty="0" smtClean="0"/>
              <a:t>1150</a:t>
            </a:r>
            <a:r>
              <a:rPr kumimoji="1" lang="ja-JP" altLang="en-US" sz="2600" dirty="0" smtClean="0"/>
              <a:t>円　小人</a:t>
            </a:r>
            <a:r>
              <a:rPr kumimoji="1" lang="en-US" altLang="ja-JP" sz="2600" dirty="0" smtClean="0"/>
              <a:t>580</a:t>
            </a:r>
            <a:r>
              <a:rPr kumimoji="1" lang="ja-JP" altLang="en-US" sz="2600" dirty="0" smtClean="0"/>
              <a:t>円</a:t>
            </a:r>
            <a:endParaRPr kumimoji="1" lang="en-US" altLang="ja-JP" sz="2600" dirty="0" smtClean="0"/>
          </a:p>
          <a:p>
            <a:pPr marL="285750" indent="-285750">
              <a:buFont typeface="Wingdings" charset="2"/>
              <a:buChar char="ü"/>
            </a:pPr>
            <a:endParaRPr kumimoji="1" lang="en-US" altLang="ja-JP" dirty="0" smtClean="0"/>
          </a:p>
          <a:p>
            <a:pPr marL="285750" indent="-285750">
              <a:buFont typeface="Wingdings" charset="2"/>
              <a:buChar char="ü"/>
            </a:pPr>
            <a:endParaRPr kumimoji="1" lang="en-US" altLang="ja-JP" dirty="0" smtClean="0"/>
          </a:p>
          <a:p>
            <a:pPr marL="285750" indent="-285750">
              <a:buFont typeface="Wingdings" charset="2"/>
              <a:buChar char="ü"/>
            </a:pPr>
            <a:endParaRPr kumimoji="1" lang="ja-JP" altLang="en-US" dirty="0"/>
          </a:p>
        </p:txBody>
      </p:sp>
      <p:pic>
        <p:nvPicPr>
          <p:cNvPr id="3" name="図 2"/>
          <p:cNvPicPr>
            <a:picLocks noChangeAspect="1"/>
          </p:cNvPicPr>
          <p:nvPr/>
        </p:nvPicPr>
        <p:blipFill>
          <a:blip r:embed="rId3" cstate="print"/>
          <a:stretch>
            <a:fillRect/>
          </a:stretch>
        </p:blipFill>
        <p:spPr>
          <a:xfrm>
            <a:off x="18910" y="3791600"/>
            <a:ext cx="9125090" cy="2220198"/>
          </a:xfrm>
          <a:prstGeom prst="rect">
            <a:avLst/>
          </a:prstGeom>
        </p:spPr>
      </p:pic>
      <p:sp>
        <p:nvSpPr>
          <p:cNvPr id="6" name="角丸四角形 5"/>
          <p:cNvSpPr/>
          <p:nvPr/>
        </p:nvSpPr>
        <p:spPr>
          <a:xfrm>
            <a:off x="1436078" y="6176197"/>
            <a:ext cx="6032068" cy="681803"/>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solidFill>
                  <a:srgbClr val="000000"/>
                </a:solidFill>
              </a:rPr>
              <a:t>ここが筑波大学構内！</a:t>
            </a:r>
            <a:endParaRPr kumimoji="1" lang="ja-JP" altLang="en-US" sz="2800" dirty="0">
              <a:solidFill>
                <a:srgbClr val="000000"/>
              </a:solidFill>
            </a:endParaRPr>
          </a:p>
        </p:txBody>
      </p:sp>
      <p:cxnSp>
        <p:nvCxnSpPr>
          <p:cNvPr id="5" name="直線矢印コネクタ 4"/>
          <p:cNvCxnSpPr/>
          <p:nvPr/>
        </p:nvCxnSpPr>
        <p:spPr>
          <a:xfrm>
            <a:off x="1352298" y="6011798"/>
            <a:ext cx="858892" cy="328854"/>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sp>
        <p:nvSpPr>
          <p:cNvPr id="2" name="円/楕円 1"/>
          <p:cNvSpPr/>
          <p:nvPr/>
        </p:nvSpPr>
        <p:spPr>
          <a:xfrm>
            <a:off x="538801" y="813137"/>
            <a:ext cx="7675203" cy="7615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800" dirty="0">
                <a:solidFill>
                  <a:schemeClr val="bg1"/>
                </a:solidFill>
              </a:rPr>
              <a:t>東京</a:t>
            </a:r>
            <a:r>
              <a:rPr kumimoji="1" lang="en-US" altLang="ja-JP" sz="2800" dirty="0">
                <a:solidFill>
                  <a:schemeClr val="bg1"/>
                </a:solidFill>
              </a:rPr>
              <a:t>-</a:t>
            </a:r>
            <a:r>
              <a:rPr kumimoji="1" lang="ja-JP" altLang="en-US" sz="2800" dirty="0">
                <a:solidFill>
                  <a:schemeClr val="bg1"/>
                </a:solidFill>
              </a:rPr>
              <a:t>つくばバス　＝　</a:t>
            </a:r>
            <a:r>
              <a:rPr kumimoji="1" lang="ja-JP" altLang="en-US" sz="2800" dirty="0">
                <a:solidFill>
                  <a:srgbClr val="FFFF00"/>
                </a:solidFill>
              </a:rPr>
              <a:t>つくば号</a:t>
            </a:r>
            <a:endParaRPr kumimoji="1" lang="en-US" altLang="ja-JP" sz="2800" dirty="0">
              <a:solidFill>
                <a:srgbClr val="FFFF00"/>
              </a:solidFill>
            </a:endParaRPr>
          </a:p>
        </p:txBody>
      </p:sp>
      <p:sp>
        <p:nvSpPr>
          <p:cNvPr id="7" name="正方形/長方形 6"/>
          <p:cNvSpPr/>
          <p:nvPr/>
        </p:nvSpPr>
        <p:spPr>
          <a:xfrm>
            <a:off x="18910" y="3791600"/>
            <a:ext cx="1333388" cy="2220198"/>
          </a:xfrm>
          <a:prstGeom prst="rect">
            <a:avLst/>
          </a:prstGeom>
          <a:noFill/>
          <a:ln w="57150" cmpd="sng">
            <a:solidFill>
              <a:srgbClr val="0000FF"/>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平行四辺形 7"/>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9" name="平行四辺形 8"/>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10" name="平行四辺形 9"/>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1" name="平行四辺形 10"/>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2" name="平行四辺形 11"/>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3" name="平行四辺形 12"/>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4" name="平行四辺形 13"/>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5" name="平行四辺形 14"/>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Tree>
    <p:extLst>
      <p:ext uri="{BB962C8B-B14F-4D97-AF65-F5344CB8AC3E}">
        <p14:creationId xmlns:p14="http://schemas.microsoft.com/office/powerpoint/2010/main" val="3521556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4347" y="726375"/>
            <a:ext cx="9354154" cy="523220"/>
          </a:xfrm>
          <a:prstGeom prst="rect">
            <a:avLst/>
          </a:prstGeom>
          <a:noFill/>
        </p:spPr>
        <p:txBody>
          <a:bodyPr wrap="square" rtlCol="0">
            <a:spAutoFit/>
          </a:bodyPr>
          <a:lstStyle/>
          <a:p>
            <a:r>
              <a:rPr kumimoji="1" lang="ja-JP" altLang="en-US" sz="2800" dirty="0" smtClean="0"/>
              <a:t>つくば</a:t>
            </a:r>
            <a:r>
              <a:rPr kumimoji="1" lang="en-US" altLang="ja-JP" sz="2800" dirty="0" smtClean="0"/>
              <a:t>−</a:t>
            </a:r>
            <a:r>
              <a:rPr kumimoji="1" lang="ja-JP" altLang="en-US" sz="2800" dirty="0" smtClean="0"/>
              <a:t>東京間のバス</a:t>
            </a:r>
            <a:r>
              <a:rPr kumimoji="1" lang="en-US" altLang="ja-JP" sz="2400" dirty="0" smtClean="0"/>
              <a:t>(</a:t>
            </a:r>
            <a:r>
              <a:rPr kumimoji="1" lang="ja-JP" altLang="en-US" sz="2400" dirty="0" smtClean="0"/>
              <a:t>つくば号</a:t>
            </a:r>
            <a:r>
              <a:rPr kumimoji="1" lang="en-US" altLang="ja-JP" sz="2400" dirty="0" smtClean="0"/>
              <a:t>•</a:t>
            </a:r>
            <a:r>
              <a:rPr kumimoji="1" lang="ja-JP" altLang="en-US" sz="2400" dirty="0" smtClean="0"/>
              <a:t>ミッドナイトつくば号</a:t>
            </a:r>
            <a:r>
              <a:rPr kumimoji="1" lang="en-US" altLang="ja-JP" sz="2400" dirty="0" smtClean="0"/>
              <a:t>)</a:t>
            </a:r>
            <a:r>
              <a:rPr kumimoji="1" lang="ja-JP" altLang="en-US" sz="2400" dirty="0" smtClean="0"/>
              <a:t>路線図</a:t>
            </a:r>
            <a:endParaRPr kumimoji="1" lang="ja-JP" altLang="en-US" sz="2400" dirty="0"/>
          </a:p>
        </p:txBody>
      </p:sp>
      <p:sp>
        <p:nvSpPr>
          <p:cNvPr id="30" name="平行四辺形 29"/>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40" name="平行四辺形 39"/>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42" name="平行四辺形 41"/>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43" name="平行四辺形 42"/>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44" name="平行四辺形 43"/>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45" name="平行四辺形 44"/>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46" name="平行四辺形 45"/>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47" name="平行四辺形 46"/>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grpSp>
        <p:nvGrpSpPr>
          <p:cNvPr id="49" name="図形グループ 48"/>
          <p:cNvGrpSpPr/>
          <p:nvPr/>
        </p:nvGrpSpPr>
        <p:grpSpPr>
          <a:xfrm>
            <a:off x="304769" y="1333911"/>
            <a:ext cx="9115630" cy="5524089"/>
            <a:chOff x="294641" y="714190"/>
            <a:chExt cx="8169421" cy="6016810"/>
          </a:xfrm>
        </p:grpSpPr>
        <p:pic>
          <p:nvPicPr>
            <p:cNvPr id="51" name="図 50"/>
            <p:cNvPicPr>
              <a:picLocks noChangeAspect="1"/>
            </p:cNvPicPr>
            <p:nvPr/>
          </p:nvPicPr>
          <p:blipFill>
            <a:blip r:embed="rId3"/>
            <a:stretch>
              <a:fillRect/>
            </a:stretch>
          </p:blipFill>
          <p:spPr>
            <a:xfrm>
              <a:off x="985709" y="714190"/>
              <a:ext cx="5746271" cy="6016810"/>
            </a:xfrm>
            <a:prstGeom prst="rect">
              <a:avLst/>
            </a:prstGeom>
            <a:solidFill>
              <a:srgbClr val="FF0000"/>
            </a:solidFill>
          </p:spPr>
        </p:pic>
        <p:sp>
          <p:nvSpPr>
            <p:cNvPr id="52" name="四角形吹き出し 51"/>
            <p:cNvSpPr/>
            <p:nvPr/>
          </p:nvSpPr>
          <p:spPr>
            <a:xfrm>
              <a:off x="294641" y="4643122"/>
              <a:ext cx="2823697" cy="748714"/>
            </a:xfrm>
            <a:prstGeom prst="wedgeRectCallout">
              <a:avLst>
                <a:gd name="adj1" fmla="val 68975"/>
                <a:gd name="adj2" fmla="val -13151"/>
              </a:avLst>
            </a:prstGeom>
            <a:solidFill>
              <a:schemeClr val="bg1"/>
            </a:solidFill>
            <a:ln w="19050" cmpd="sng">
              <a:solidFill>
                <a:schemeClr val="tx1"/>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solidFill>
                    <a:srgbClr val="000000"/>
                  </a:solidFill>
                </a:rPr>
                <a:t>筑波大学病院</a:t>
              </a:r>
              <a:endParaRPr kumimoji="1" lang="ja-JP" altLang="en-US" sz="3200" dirty="0">
                <a:solidFill>
                  <a:srgbClr val="000000"/>
                </a:solidFill>
              </a:endParaRPr>
            </a:p>
          </p:txBody>
        </p:sp>
        <p:sp>
          <p:nvSpPr>
            <p:cNvPr id="54" name="四角形吹き出し 53"/>
            <p:cNvSpPr/>
            <p:nvPr/>
          </p:nvSpPr>
          <p:spPr>
            <a:xfrm>
              <a:off x="497841" y="2092960"/>
              <a:ext cx="2082800" cy="773331"/>
            </a:xfrm>
            <a:prstGeom prst="wedgeRectCallout">
              <a:avLst>
                <a:gd name="adj1" fmla="val 86205"/>
                <a:gd name="adj2" fmla="val 92014"/>
              </a:avLst>
            </a:prstGeom>
            <a:solidFill>
              <a:schemeClr val="bg1"/>
            </a:solidFill>
            <a:ln w="19050" cmpd="sng">
              <a:solidFill>
                <a:schemeClr val="tx1"/>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solidFill>
                    <a:srgbClr val="000000"/>
                  </a:solidFill>
                </a:rPr>
                <a:t>大学会館</a:t>
              </a:r>
              <a:endParaRPr kumimoji="1" lang="ja-JP" altLang="en-US" sz="3200" dirty="0">
                <a:solidFill>
                  <a:srgbClr val="000000"/>
                </a:solidFill>
              </a:endParaRPr>
            </a:p>
          </p:txBody>
        </p:sp>
        <p:sp>
          <p:nvSpPr>
            <p:cNvPr id="56" name="四角形吹き出し 55"/>
            <p:cNvSpPr/>
            <p:nvPr/>
          </p:nvSpPr>
          <p:spPr>
            <a:xfrm>
              <a:off x="4347306" y="1721337"/>
              <a:ext cx="2693574" cy="605693"/>
            </a:xfrm>
            <a:prstGeom prst="wedgeRectCallout">
              <a:avLst>
                <a:gd name="adj1" fmla="val -63582"/>
                <a:gd name="adj2" fmla="val 69081"/>
              </a:avLst>
            </a:prstGeom>
            <a:solidFill>
              <a:schemeClr val="bg1"/>
            </a:solidFill>
            <a:ln w="19050" cmpd="sng">
              <a:solidFill>
                <a:schemeClr val="tx1"/>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solidFill>
                    <a:srgbClr val="000000"/>
                  </a:solidFill>
                </a:rPr>
                <a:t>筑波大学中央</a:t>
              </a:r>
              <a:endParaRPr kumimoji="1" lang="ja-JP" altLang="en-US" sz="3200" dirty="0">
                <a:solidFill>
                  <a:srgbClr val="000000"/>
                </a:solidFill>
              </a:endParaRPr>
            </a:p>
          </p:txBody>
        </p:sp>
        <p:sp>
          <p:nvSpPr>
            <p:cNvPr id="58" name="四角形吹き出し 57"/>
            <p:cNvSpPr/>
            <p:nvPr/>
          </p:nvSpPr>
          <p:spPr>
            <a:xfrm>
              <a:off x="5387242" y="5412155"/>
              <a:ext cx="3076820" cy="840112"/>
            </a:xfrm>
            <a:prstGeom prst="wedgeRectCallout">
              <a:avLst>
                <a:gd name="adj1" fmla="val -59077"/>
                <a:gd name="adj2" fmla="val 66813"/>
              </a:avLst>
            </a:prstGeom>
            <a:solidFill>
              <a:schemeClr val="bg1"/>
            </a:solidFill>
            <a:ln w="19050" cmpd="sng">
              <a:solidFill>
                <a:schemeClr val="tx1"/>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solidFill>
                    <a:srgbClr val="000000"/>
                  </a:solidFill>
                </a:rPr>
                <a:t>つくばセンター</a:t>
              </a:r>
              <a:endParaRPr kumimoji="1" lang="ja-JP" altLang="en-US" sz="3200" dirty="0">
                <a:solidFill>
                  <a:srgbClr val="000000"/>
                </a:solidFill>
              </a:endParaRPr>
            </a:p>
          </p:txBody>
        </p:sp>
        <p:cxnSp>
          <p:nvCxnSpPr>
            <p:cNvPr id="60" name="直線コネクタ 59"/>
            <p:cNvCxnSpPr/>
            <p:nvPr/>
          </p:nvCxnSpPr>
          <p:spPr>
            <a:xfrm>
              <a:off x="3605778" y="4948506"/>
              <a:ext cx="750730" cy="881233"/>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flipV="1">
              <a:off x="4238919" y="5807842"/>
              <a:ext cx="146785" cy="124683"/>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a:off x="4213216" y="5935222"/>
              <a:ext cx="446825" cy="119593"/>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直線コネクタ 63"/>
            <p:cNvCxnSpPr/>
            <p:nvPr/>
          </p:nvCxnSpPr>
          <p:spPr>
            <a:xfrm>
              <a:off x="3320718" y="3175663"/>
              <a:ext cx="93906" cy="319966"/>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66" name="直線コネクタ 65"/>
            <p:cNvCxnSpPr/>
            <p:nvPr/>
          </p:nvCxnSpPr>
          <p:spPr>
            <a:xfrm flipH="1">
              <a:off x="3343435" y="3466433"/>
              <a:ext cx="71613" cy="555125"/>
            </a:xfrm>
            <a:prstGeom prst="line">
              <a:avLst/>
            </a:prstGeom>
            <a:ln w="7620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a:off x="3605778" y="4758725"/>
              <a:ext cx="21897" cy="186895"/>
            </a:xfrm>
            <a:prstGeom prst="line">
              <a:avLst/>
            </a:prstGeom>
            <a:ln w="7620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a:off x="3414624" y="4289048"/>
              <a:ext cx="62996" cy="302367"/>
            </a:xfrm>
            <a:prstGeom prst="line">
              <a:avLst/>
            </a:prstGeom>
            <a:ln w="7620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a:off x="2883316" y="2464979"/>
              <a:ext cx="438222" cy="732581"/>
            </a:xfrm>
            <a:prstGeom prst="line">
              <a:avLst/>
            </a:prstGeom>
            <a:ln w="7620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3" name="ドーナツ 72"/>
            <p:cNvSpPr/>
            <p:nvPr/>
          </p:nvSpPr>
          <p:spPr>
            <a:xfrm>
              <a:off x="3223620" y="3063630"/>
              <a:ext cx="254000" cy="254000"/>
            </a:xfrm>
            <a:prstGeom prst="donu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4" name="直線コネクタ 73"/>
            <p:cNvCxnSpPr/>
            <p:nvPr/>
          </p:nvCxnSpPr>
          <p:spPr>
            <a:xfrm>
              <a:off x="2783022" y="2260598"/>
              <a:ext cx="153129" cy="310663"/>
            </a:xfrm>
            <a:prstGeom prst="line">
              <a:avLst/>
            </a:prstGeom>
            <a:ln w="7620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直線コネクタ 74"/>
            <p:cNvCxnSpPr/>
            <p:nvPr/>
          </p:nvCxnSpPr>
          <p:spPr>
            <a:xfrm flipV="1">
              <a:off x="2775723" y="2172354"/>
              <a:ext cx="743670" cy="51837"/>
            </a:xfrm>
            <a:prstGeom prst="line">
              <a:avLst/>
            </a:prstGeom>
            <a:ln w="7620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直線コネクタ 75"/>
            <p:cNvCxnSpPr/>
            <p:nvPr/>
          </p:nvCxnSpPr>
          <p:spPr>
            <a:xfrm>
              <a:off x="3484919" y="2172353"/>
              <a:ext cx="303072" cy="51838"/>
            </a:xfrm>
            <a:prstGeom prst="line">
              <a:avLst/>
            </a:prstGeom>
            <a:ln w="7620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a:off x="3766094" y="2212269"/>
              <a:ext cx="115350" cy="149488"/>
            </a:xfrm>
            <a:prstGeom prst="line">
              <a:avLst/>
            </a:prstGeom>
            <a:ln w="7620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8" name="ドーナツ 77"/>
            <p:cNvSpPr/>
            <p:nvPr/>
          </p:nvSpPr>
          <p:spPr>
            <a:xfrm>
              <a:off x="3858845" y="2317261"/>
              <a:ext cx="254000" cy="254000"/>
            </a:xfrm>
            <a:prstGeom prst="donu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9" name="直線コネクタ 78"/>
            <p:cNvCxnSpPr/>
            <p:nvPr/>
          </p:nvCxnSpPr>
          <p:spPr>
            <a:xfrm flipV="1">
              <a:off x="2790321" y="2202294"/>
              <a:ext cx="0" cy="86475"/>
            </a:xfrm>
            <a:prstGeom prst="line">
              <a:avLst/>
            </a:prstGeom>
            <a:ln w="7620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80" name="図形グループ 79"/>
            <p:cNvGrpSpPr/>
            <p:nvPr/>
          </p:nvGrpSpPr>
          <p:grpSpPr>
            <a:xfrm>
              <a:off x="4487330" y="6001419"/>
              <a:ext cx="793193" cy="583042"/>
              <a:chOff x="4487330" y="6001419"/>
              <a:chExt cx="793193" cy="583042"/>
            </a:xfrm>
          </p:grpSpPr>
          <p:sp>
            <p:nvSpPr>
              <p:cNvPr id="84" name="ドーナツ 83"/>
              <p:cNvSpPr/>
              <p:nvPr/>
            </p:nvSpPr>
            <p:spPr>
              <a:xfrm>
                <a:off x="4943231" y="6252266"/>
                <a:ext cx="337292" cy="332195"/>
              </a:xfrm>
              <a:prstGeom prst="donut">
                <a:avLst>
                  <a:gd name="adj" fmla="val 27752"/>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5" name="左矢印 84"/>
              <p:cNvSpPr/>
              <p:nvPr/>
            </p:nvSpPr>
            <p:spPr>
              <a:xfrm rot="2324381">
                <a:off x="4487330" y="6001419"/>
                <a:ext cx="626548" cy="346974"/>
              </a:xfrm>
              <a:prstGeom prst="leftArrow">
                <a:avLst>
                  <a:gd name="adj1" fmla="val 50000"/>
                  <a:gd name="adj2" fmla="val 11200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cxnSp>
          <p:nvCxnSpPr>
            <p:cNvPr id="81" name="直線コネクタ 80"/>
            <p:cNvCxnSpPr/>
            <p:nvPr/>
          </p:nvCxnSpPr>
          <p:spPr>
            <a:xfrm>
              <a:off x="3343435" y="3948577"/>
              <a:ext cx="89811" cy="452729"/>
            </a:xfrm>
            <a:prstGeom prst="line">
              <a:avLst/>
            </a:prstGeom>
            <a:ln w="7620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a:off x="3470321" y="4571830"/>
              <a:ext cx="157354" cy="224862"/>
            </a:xfrm>
            <a:prstGeom prst="line">
              <a:avLst/>
            </a:prstGeom>
            <a:ln w="7620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ドーナツ 82"/>
            <p:cNvSpPr/>
            <p:nvPr/>
          </p:nvSpPr>
          <p:spPr>
            <a:xfrm>
              <a:off x="3526692" y="4796692"/>
              <a:ext cx="254000" cy="254000"/>
            </a:xfrm>
            <a:prstGeom prst="donu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18833363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tsukubago.jpg"/>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4529773" y="2100067"/>
            <a:ext cx="4257712" cy="3032727"/>
          </a:xfrm>
          <a:prstGeom prst="rect">
            <a:avLst/>
          </a:prstGeom>
        </p:spPr>
      </p:pic>
      <p:pic>
        <p:nvPicPr>
          <p:cNvPr id="9" name="図 8" descr="困っている人.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5610" y="3968880"/>
            <a:ext cx="1160446" cy="1766392"/>
          </a:xfrm>
          <a:prstGeom prst="rect">
            <a:avLst/>
          </a:prstGeom>
          <a:solidFill>
            <a:schemeClr val="tx1"/>
          </a:solidFill>
        </p:spPr>
      </p:pic>
      <p:sp>
        <p:nvSpPr>
          <p:cNvPr id="13" name="テキスト ボックス 12"/>
          <p:cNvSpPr txBox="1"/>
          <p:nvPr/>
        </p:nvSpPr>
        <p:spPr>
          <a:xfrm>
            <a:off x="301374" y="5766050"/>
            <a:ext cx="3997066" cy="954107"/>
          </a:xfrm>
          <a:prstGeom prst="rect">
            <a:avLst/>
          </a:prstGeom>
          <a:noFill/>
        </p:spPr>
        <p:txBody>
          <a:bodyPr wrap="square" rtlCol="0">
            <a:spAutoFit/>
          </a:bodyPr>
          <a:lstStyle/>
          <a:p>
            <a:r>
              <a:rPr kumimoji="1" lang="en-US" altLang="ja-JP" sz="2800" dirty="0" smtClean="0"/>
              <a:t>22</a:t>
            </a:r>
            <a:r>
              <a:rPr kumimoji="1" lang="ja-JP" altLang="en-US" sz="2800" dirty="0" smtClean="0"/>
              <a:t>時</a:t>
            </a:r>
            <a:r>
              <a:rPr kumimoji="1" lang="en-US" altLang="ja-JP" sz="2800" dirty="0" smtClean="0"/>
              <a:t>40</a:t>
            </a:r>
            <a:r>
              <a:rPr kumimoji="1" lang="ja-JP" altLang="en-US" sz="2800" dirty="0" smtClean="0"/>
              <a:t>分以降もバスで帰りたい人々を</a:t>
            </a:r>
            <a:endParaRPr kumimoji="1" lang="ja-JP" altLang="en-US" sz="2800" dirty="0"/>
          </a:p>
        </p:txBody>
      </p:sp>
      <p:sp>
        <p:nvSpPr>
          <p:cNvPr id="14" name="テキスト ボックス 13"/>
          <p:cNvSpPr txBox="1"/>
          <p:nvPr/>
        </p:nvSpPr>
        <p:spPr>
          <a:xfrm>
            <a:off x="5130307" y="5663602"/>
            <a:ext cx="3377004" cy="584776"/>
          </a:xfrm>
          <a:prstGeom prst="rect">
            <a:avLst/>
          </a:prstGeom>
          <a:noFill/>
        </p:spPr>
        <p:txBody>
          <a:bodyPr wrap="square" rtlCol="0">
            <a:spAutoFit/>
          </a:bodyPr>
          <a:lstStyle/>
          <a:p>
            <a:r>
              <a:rPr kumimoji="1" lang="ja-JP" altLang="en-US" sz="3200" dirty="0" smtClean="0"/>
              <a:t>つくば号に</a:t>
            </a:r>
            <a:r>
              <a:rPr kumimoji="1" lang="en-US" altLang="ja-JP" sz="3200" dirty="0" smtClean="0"/>
              <a:t>…</a:t>
            </a:r>
            <a:endParaRPr kumimoji="1" lang="ja-JP" altLang="en-US" sz="3200" dirty="0"/>
          </a:p>
        </p:txBody>
      </p:sp>
      <p:pic>
        <p:nvPicPr>
          <p:cNvPr id="5" name="図 4" descr="mig.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176" y="1883191"/>
            <a:ext cx="1226876" cy="2085689"/>
          </a:xfrm>
          <a:prstGeom prst="rect">
            <a:avLst/>
          </a:prstGeom>
        </p:spPr>
      </p:pic>
      <p:pic>
        <p:nvPicPr>
          <p:cNvPr id="15" name="図 14" descr="komattaL.gi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30805" y="2100067"/>
            <a:ext cx="1663605" cy="1713628"/>
          </a:xfrm>
          <a:prstGeom prst="rect">
            <a:avLst/>
          </a:prstGeom>
        </p:spPr>
      </p:pic>
      <p:sp>
        <p:nvSpPr>
          <p:cNvPr id="12" name="右矢印 11"/>
          <p:cNvSpPr/>
          <p:nvPr/>
        </p:nvSpPr>
        <p:spPr>
          <a:xfrm>
            <a:off x="3594410" y="3214518"/>
            <a:ext cx="1535897" cy="1198354"/>
          </a:xfrm>
          <a:prstGeom prst="rightArrow">
            <a:avLst>
              <a:gd name="adj1" fmla="val 56452"/>
              <a:gd name="adj2" fmla="val 6398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平行四辺形 10"/>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16" name="平行四辺形 15"/>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17" name="平行四辺形 16"/>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8" name="平行四辺形 17"/>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9" name="平行四辺形 18"/>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21" name="平行四辺形 20"/>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22" name="平行四辺形 21"/>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20" name="平行四辺形 19"/>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2" name="テキスト ボックス 1"/>
          <p:cNvSpPr txBox="1"/>
          <p:nvPr/>
        </p:nvSpPr>
        <p:spPr>
          <a:xfrm>
            <a:off x="-840618" y="4367193"/>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1815758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83491" y="885821"/>
            <a:ext cx="8255256" cy="13154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t>つくば号が路線バス化することにより、</a:t>
            </a:r>
            <a:endParaRPr kumimoji="1" lang="en-US" altLang="ja-JP" sz="2800" dirty="0" smtClean="0"/>
          </a:p>
          <a:p>
            <a:pPr algn="ctr"/>
            <a:r>
              <a:rPr kumimoji="1" lang="ja-JP" altLang="en-US" sz="2800" dirty="0" smtClean="0"/>
              <a:t>利用する人の幅は広がる</a:t>
            </a:r>
            <a:endParaRPr kumimoji="1" lang="ja-JP" altLang="en-US" sz="2800" dirty="0"/>
          </a:p>
        </p:txBody>
      </p:sp>
      <p:sp>
        <p:nvSpPr>
          <p:cNvPr id="10" name="テキスト ボックス 9"/>
          <p:cNvSpPr txBox="1"/>
          <p:nvPr/>
        </p:nvSpPr>
        <p:spPr>
          <a:xfrm>
            <a:off x="669042" y="2517171"/>
            <a:ext cx="7179964" cy="3539431"/>
          </a:xfrm>
          <a:prstGeom prst="rect">
            <a:avLst/>
          </a:prstGeom>
          <a:noFill/>
        </p:spPr>
        <p:txBody>
          <a:bodyPr wrap="square" rtlCol="0">
            <a:spAutoFit/>
          </a:bodyPr>
          <a:lstStyle/>
          <a:p>
            <a:pPr marL="457200" indent="-457200">
              <a:buClr>
                <a:schemeClr val="accent6"/>
              </a:buClr>
              <a:buFont typeface="Wingdings" charset="2"/>
              <a:buChar char="ü"/>
            </a:pPr>
            <a:r>
              <a:rPr kumimoji="1" lang="en-US" altLang="ja-JP" sz="2800" dirty="0" smtClean="0"/>
              <a:t>TX</a:t>
            </a:r>
            <a:r>
              <a:rPr kumimoji="1" lang="ja-JP" altLang="en-US" sz="2800" dirty="0" smtClean="0"/>
              <a:t>を利用し、つくばセンターに帰ってきた人</a:t>
            </a:r>
            <a:endParaRPr kumimoji="1" lang="en-US" altLang="ja-JP" sz="2800" dirty="0" smtClean="0"/>
          </a:p>
          <a:p>
            <a:endParaRPr kumimoji="1" lang="en-US" altLang="ja-JP" sz="2800" dirty="0" smtClean="0"/>
          </a:p>
          <a:p>
            <a:pPr marL="457200" indent="-457200">
              <a:buClr>
                <a:schemeClr val="accent6"/>
              </a:buClr>
              <a:buFont typeface="Wingdings" charset="2"/>
              <a:buChar char="ü"/>
            </a:pPr>
            <a:r>
              <a:rPr kumimoji="1" lang="ja-JP" altLang="en-US" sz="2800" dirty="0" smtClean="0"/>
              <a:t>つくばセンター付近で夜遅くまで仕事、アルバイトをしていた人</a:t>
            </a:r>
            <a:endParaRPr kumimoji="1" lang="en-US" altLang="ja-JP" sz="2800" dirty="0" smtClean="0"/>
          </a:p>
          <a:p>
            <a:endParaRPr kumimoji="1" lang="en-US" altLang="ja-JP" sz="2800" dirty="0"/>
          </a:p>
          <a:p>
            <a:pPr marL="457200" indent="-457200">
              <a:buClr>
                <a:schemeClr val="accent6"/>
              </a:buClr>
              <a:buFont typeface="Wingdings" charset="2"/>
              <a:buChar char="ü"/>
            </a:pPr>
            <a:r>
              <a:rPr kumimoji="1" lang="ja-JP" altLang="en-US" sz="2800" dirty="0" smtClean="0"/>
              <a:t>つくばセンター付近で夜遅くまで遊んで　　　いた人</a:t>
            </a:r>
            <a:endParaRPr kumimoji="1" lang="en-US" altLang="ja-JP" sz="2800" dirty="0" smtClean="0"/>
          </a:p>
        </p:txBody>
      </p:sp>
      <p:sp>
        <p:nvSpPr>
          <p:cNvPr id="4" name="平行四辺形 3"/>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5" name="平行四辺形 4"/>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7" name="平行四辺形 6"/>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8" name="平行四辺形 7"/>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9" name="平行四辺形 8"/>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1" name="平行四辺形 10"/>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2" name="平行四辺形 11"/>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3" name="平行四辺形 12"/>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pic>
        <p:nvPicPr>
          <p:cNvPr id="14" name="図 13" descr="mi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3822" y="2264662"/>
            <a:ext cx="784996" cy="1334493"/>
          </a:xfrm>
          <a:prstGeom prst="rect">
            <a:avLst/>
          </a:prstGeom>
        </p:spPr>
      </p:pic>
      <p:pic>
        <p:nvPicPr>
          <p:cNvPr id="15" name="図 14" descr="困っている人.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3822" y="3763610"/>
            <a:ext cx="880764" cy="1340670"/>
          </a:xfrm>
          <a:prstGeom prst="rect">
            <a:avLst/>
          </a:prstGeom>
          <a:solidFill>
            <a:schemeClr val="tx1"/>
          </a:solidFill>
        </p:spPr>
      </p:pic>
      <p:pic>
        <p:nvPicPr>
          <p:cNvPr id="16" name="図 15" descr="komattaL.gi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9006" y="5341825"/>
            <a:ext cx="1200281" cy="1236372"/>
          </a:xfrm>
          <a:prstGeom prst="rect">
            <a:avLst/>
          </a:prstGeom>
        </p:spPr>
      </p:pic>
    </p:spTree>
    <p:extLst>
      <p:ext uri="{BB962C8B-B14F-4D97-AF65-F5344CB8AC3E}">
        <p14:creationId xmlns:p14="http://schemas.microsoft.com/office/powerpoint/2010/main" val="19321255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83491" y="885821"/>
            <a:ext cx="8255256" cy="13154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t>つくば号が路線バス化することにより、</a:t>
            </a:r>
            <a:endParaRPr kumimoji="1" lang="en-US" altLang="ja-JP" sz="2800" dirty="0" smtClean="0"/>
          </a:p>
          <a:p>
            <a:pPr algn="ctr"/>
            <a:r>
              <a:rPr kumimoji="1" lang="ja-JP" altLang="en-US" sz="2800" dirty="0" smtClean="0"/>
              <a:t>利用する人の幅は広がる</a:t>
            </a:r>
            <a:endParaRPr kumimoji="1" lang="ja-JP" altLang="en-US" sz="2800" dirty="0"/>
          </a:p>
        </p:txBody>
      </p:sp>
      <p:sp>
        <p:nvSpPr>
          <p:cNvPr id="10" name="テキスト ボックス 9"/>
          <p:cNvSpPr txBox="1"/>
          <p:nvPr/>
        </p:nvSpPr>
        <p:spPr>
          <a:xfrm>
            <a:off x="669042" y="2517171"/>
            <a:ext cx="7404780" cy="3539431"/>
          </a:xfrm>
          <a:prstGeom prst="rect">
            <a:avLst/>
          </a:prstGeom>
          <a:noFill/>
        </p:spPr>
        <p:txBody>
          <a:bodyPr wrap="square" rtlCol="0">
            <a:spAutoFit/>
          </a:bodyPr>
          <a:lstStyle/>
          <a:p>
            <a:pPr marL="457200" indent="-457200">
              <a:buClr>
                <a:schemeClr val="accent6"/>
              </a:buClr>
              <a:buFont typeface="Wingdings" charset="2"/>
              <a:buChar char="ü"/>
            </a:pPr>
            <a:r>
              <a:rPr kumimoji="1" lang="en-US" altLang="ja-JP" sz="2800" dirty="0" smtClean="0"/>
              <a:t>TX</a:t>
            </a:r>
            <a:r>
              <a:rPr kumimoji="1" lang="ja-JP" altLang="en-US" sz="2800" dirty="0" smtClean="0"/>
              <a:t>を利用し、つくばセンターに帰ってきた人</a:t>
            </a:r>
            <a:endParaRPr kumimoji="1" lang="en-US" altLang="ja-JP" sz="2800" dirty="0" smtClean="0"/>
          </a:p>
          <a:p>
            <a:endParaRPr kumimoji="1" lang="en-US" altLang="ja-JP" sz="2800" dirty="0" smtClean="0"/>
          </a:p>
          <a:p>
            <a:pPr marL="457200" indent="-457200">
              <a:buClr>
                <a:schemeClr val="accent6"/>
              </a:buClr>
              <a:buFont typeface="Wingdings" charset="2"/>
              <a:buChar char="ü"/>
            </a:pPr>
            <a:r>
              <a:rPr kumimoji="1" lang="ja-JP" altLang="en-US" sz="2800" dirty="0" smtClean="0"/>
              <a:t>つくばセンター付近で夜遅くまで仕事、アルバイトをしていた人</a:t>
            </a:r>
            <a:endParaRPr kumimoji="1" lang="en-US" altLang="ja-JP" sz="2800" dirty="0" smtClean="0"/>
          </a:p>
          <a:p>
            <a:endParaRPr kumimoji="1" lang="en-US" altLang="ja-JP" sz="2800" dirty="0"/>
          </a:p>
          <a:p>
            <a:pPr marL="457200" indent="-457200">
              <a:buClr>
                <a:schemeClr val="accent6"/>
              </a:buClr>
              <a:buFont typeface="Wingdings" charset="2"/>
              <a:buChar char="ü"/>
            </a:pPr>
            <a:r>
              <a:rPr kumimoji="1" lang="en-US" altLang="ja-JP" sz="2800" dirty="0"/>
              <a:t> </a:t>
            </a:r>
            <a:r>
              <a:rPr kumimoji="1" lang="ja-JP" altLang="en-US" sz="2800" dirty="0" smtClean="0"/>
              <a:t>つくばセンター付近で夜遅くまで遊んで　　　いた人</a:t>
            </a:r>
            <a:endParaRPr kumimoji="1" lang="en-US" altLang="ja-JP" sz="2800" dirty="0" smtClean="0"/>
          </a:p>
        </p:txBody>
      </p:sp>
      <p:sp>
        <p:nvSpPr>
          <p:cNvPr id="4" name="平行四辺形 3"/>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5" name="平行四辺形 4"/>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7" name="平行四辺形 6"/>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8" name="平行四辺形 7"/>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9" name="平行四辺形 8"/>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1" name="平行四辺形 10"/>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2" name="平行四辺形 11"/>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3" name="平行四辺形 12"/>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pic>
        <p:nvPicPr>
          <p:cNvPr id="14" name="図 13" descr="mi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3822" y="2264662"/>
            <a:ext cx="784996" cy="1334493"/>
          </a:xfrm>
          <a:prstGeom prst="rect">
            <a:avLst/>
          </a:prstGeom>
        </p:spPr>
      </p:pic>
      <p:pic>
        <p:nvPicPr>
          <p:cNvPr id="15" name="図 14" descr="困っている人.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3822" y="3763610"/>
            <a:ext cx="880764" cy="1340670"/>
          </a:xfrm>
          <a:prstGeom prst="rect">
            <a:avLst/>
          </a:prstGeom>
          <a:solidFill>
            <a:schemeClr val="tx1"/>
          </a:solidFill>
        </p:spPr>
      </p:pic>
      <p:pic>
        <p:nvPicPr>
          <p:cNvPr id="16" name="図 15" descr="komattaL.gi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9006" y="5341825"/>
            <a:ext cx="1200281" cy="1236372"/>
          </a:xfrm>
          <a:prstGeom prst="rect">
            <a:avLst/>
          </a:prstGeom>
        </p:spPr>
      </p:pic>
      <p:sp>
        <p:nvSpPr>
          <p:cNvPr id="2" name="正方形/長方形 1"/>
          <p:cNvSpPr/>
          <p:nvPr/>
        </p:nvSpPr>
        <p:spPr>
          <a:xfrm>
            <a:off x="0" y="0"/>
            <a:ext cx="9147913" cy="6858000"/>
          </a:xfrm>
          <a:prstGeom prst="rect">
            <a:avLst/>
          </a:prstGeom>
          <a:solidFill>
            <a:schemeClr val="bg1">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0" y="1882675"/>
            <a:ext cx="9144000" cy="2735208"/>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t>つくば号に</a:t>
            </a:r>
            <a:endParaRPr kumimoji="1" lang="en-US" altLang="ja-JP" sz="3200" dirty="0" smtClean="0"/>
          </a:p>
          <a:p>
            <a:pPr algn="ctr"/>
            <a:r>
              <a:rPr kumimoji="1" lang="ja-JP" altLang="en-US" sz="3200" dirty="0" smtClean="0"/>
              <a:t>つくばセンターから</a:t>
            </a:r>
            <a:endParaRPr kumimoji="1" lang="en-US" altLang="ja-JP" sz="3200" dirty="0" smtClean="0"/>
          </a:p>
          <a:p>
            <a:pPr algn="ctr"/>
            <a:r>
              <a:rPr kumimoji="1" lang="ja-JP" altLang="en-US" sz="3200" dirty="0" smtClean="0"/>
              <a:t>乗車可能にしよう！！</a:t>
            </a:r>
            <a:endParaRPr kumimoji="1" lang="en-US" altLang="ja-JP" sz="3200" dirty="0" smtClean="0"/>
          </a:p>
        </p:txBody>
      </p:sp>
      <p:sp>
        <p:nvSpPr>
          <p:cNvPr id="3" name="右矢印 2"/>
          <p:cNvSpPr/>
          <p:nvPr/>
        </p:nvSpPr>
        <p:spPr>
          <a:xfrm>
            <a:off x="840544" y="4845598"/>
            <a:ext cx="1828722" cy="1609681"/>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18" name="テキスト ボックス 17"/>
          <p:cNvSpPr txBox="1"/>
          <p:nvPr/>
        </p:nvSpPr>
        <p:spPr>
          <a:xfrm>
            <a:off x="3012254" y="5104280"/>
            <a:ext cx="5636886" cy="1200329"/>
          </a:xfrm>
          <a:prstGeom prst="rect">
            <a:avLst/>
          </a:prstGeom>
          <a:solidFill>
            <a:schemeClr val="bg1"/>
          </a:solidFill>
        </p:spPr>
        <p:txBody>
          <a:bodyPr wrap="square" rtlCol="0">
            <a:spAutoFit/>
          </a:bodyPr>
          <a:lstStyle/>
          <a:p>
            <a:r>
              <a:rPr kumimoji="1" lang="ja-JP" altLang="en-US" sz="3600" dirty="0" smtClean="0"/>
              <a:t>実現させるために</a:t>
            </a:r>
            <a:endParaRPr kumimoji="1" lang="en-US" altLang="ja-JP" sz="3600" dirty="0" smtClean="0"/>
          </a:p>
          <a:p>
            <a:r>
              <a:rPr kumimoji="1" lang="ja-JP" altLang="en-US" sz="3600" dirty="0" smtClean="0"/>
              <a:t>関鉄</a:t>
            </a:r>
            <a:r>
              <a:rPr kumimoji="1" lang="en-US" altLang="ja-JP" sz="3600" dirty="0" smtClean="0"/>
              <a:t>•JR</a:t>
            </a:r>
            <a:r>
              <a:rPr kumimoji="1" lang="ja-JP" altLang="en-US" sz="3600" dirty="0" smtClean="0"/>
              <a:t>に提案しよう！！</a:t>
            </a:r>
            <a:endParaRPr kumimoji="1" lang="ja-JP" altLang="en-US" sz="3600" dirty="0"/>
          </a:p>
        </p:txBody>
      </p:sp>
    </p:spTree>
    <p:extLst>
      <p:ext uri="{BB962C8B-B14F-4D97-AF65-F5344CB8AC3E}">
        <p14:creationId xmlns:p14="http://schemas.microsoft.com/office/powerpoint/2010/main" val="2078159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矢印 2"/>
          <p:cNvSpPr/>
          <p:nvPr/>
        </p:nvSpPr>
        <p:spPr>
          <a:xfrm>
            <a:off x="153100" y="304392"/>
            <a:ext cx="8990900" cy="4922749"/>
          </a:xfrm>
          <a:prstGeom prst="rightArrow">
            <a:avLst>
              <a:gd name="adj1" fmla="val 67417"/>
              <a:gd name="adj2" fmla="val 21864"/>
            </a:avLst>
          </a:prstGeom>
          <a:gradFill flip="none" rotWithShape="1">
            <a:gsLst>
              <a:gs pos="90000">
                <a:schemeClr val="bg1">
                  <a:alpha val="70000"/>
                </a:schemeClr>
              </a:gs>
              <a:gs pos="100000">
                <a:schemeClr val="bg1">
                  <a:lumMod val="85000"/>
                  <a:alpha val="70000"/>
                </a:schemeClr>
              </a:gs>
            </a:gsLst>
            <a:lin ang="0" scaled="1"/>
            <a:tileRect/>
          </a:gradFill>
          <a:ln>
            <a:noFill/>
          </a:ln>
          <a:effectLst>
            <a:outerShdw blurRad="40005" dist="22987" dir="5400000" algn="tl" rotWithShape="0">
              <a:srgbClr val="000000">
                <a:alpha val="45000"/>
              </a:srgbClr>
            </a:outerShdw>
          </a:effectLst>
          <a:scene3d>
            <a:camera prst="orthographicFront">
              <a:rot lat="0" lon="0" rev="0"/>
            </a:camera>
            <a:lightRig rig="balanced" dir="tr"/>
          </a:scene3d>
          <a:sp3d prstMaterial="plastic">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平行四辺形 10"/>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16" name="平行四辺形 15"/>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17" name="平行四辺形 16"/>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8" name="平行四辺形 17"/>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9" name="平行四辺形 18"/>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21" name="平行四辺形 20"/>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22" name="平行四辺形 21"/>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20" name="平行四辺形 19"/>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2" name="テキスト ボックス 1"/>
          <p:cNvSpPr txBox="1"/>
          <p:nvPr/>
        </p:nvSpPr>
        <p:spPr>
          <a:xfrm>
            <a:off x="-840618" y="4367193"/>
            <a:ext cx="184666" cy="369332"/>
          </a:xfrm>
          <a:prstGeom prst="rect">
            <a:avLst/>
          </a:prstGeom>
          <a:noFill/>
        </p:spPr>
        <p:txBody>
          <a:bodyPr wrap="none" rtlCol="0">
            <a:spAutoFit/>
          </a:bodyPr>
          <a:lstStyle/>
          <a:p>
            <a:endParaRPr kumimoji="1" lang="ja-JP" altLang="en-US" dirty="0"/>
          </a:p>
        </p:txBody>
      </p:sp>
      <p:grpSp>
        <p:nvGrpSpPr>
          <p:cNvPr id="24" name="図形グループ 23"/>
          <p:cNvGrpSpPr/>
          <p:nvPr/>
        </p:nvGrpSpPr>
        <p:grpSpPr>
          <a:xfrm>
            <a:off x="672957" y="1306013"/>
            <a:ext cx="1007694" cy="2936600"/>
            <a:chOff x="2355801" y="2202450"/>
            <a:chExt cx="1007694" cy="2936600"/>
          </a:xfrm>
          <a:scene3d>
            <a:camera prst="perspectiveLeft" zoom="91000"/>
            <a:lightRig rig="threePt" dir="t">
              <a:rot lat="0" lon="0" rev="20640000"/>
            </a:lightRig>
          </a:scene3d>
        </p:grpSpPr>
        <p:sp>
          <p:nvSpPr>
            <p:cNvPr id="34" name="角丸四角形 33"/>
            <p:cNvSpPr/>
            <p:nvPr/>
          </p:nvSpPr>
          <p:spPr>
            <a:xfrm>
              <a:off x="2355801" y="2202450"/>
              <a:ext cx="1007694" cy="2936600"/>
            </a:xfrm>
            <a:prstGeom prst="roundRect">
              <a:avLst/>
            </a:prstGeom>
            <a:sp3d extrusionH="50600" prstMaterial="metal"/>
          </p:spPr>
          <p:style>
            <a:lnRef idx="1">
              <a:schemeClr val="accent1"/>
            </a:lnRef>
            <a:fillRef idx="2">
              <a:schemeClr val="accent1"/>
            </a:fillRef>
            <a:effectRef idx="1">
              <a:schemeClr val="accent1"/>
            </a:effectRef>
            <a:fontRef idx="minor">
              <a:schemeClr val="dk1"/>
            </a:fontRef>
          </p:style>
        </p:sp>
        <p:sp>
          <p:nvSpPr>
            <p:cNvPr id="35" name="角丸四角形 4"/>
            <p:cNvSpPr/>
            <p:nvPr/>
          </p:nvSpPr>
          <p:spPr>
            <a:xfrm>
              <a:off x="2404993" y="2251642"/>
              <a:ext cx="909310" cy="28382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3200" b="1" i="0" kern="1200" dirty="0" smtClean="0"/>
                <a:t>目標</a:t>
              </a:r>
              <a:endParaRPr kumimoji="1" lang="ja-JP" altLang="en-US" sz="3200" b="1" i="0" kern="1200" dirty="0"/>
            </a:p>
          </p:txBody>
        </p:sp>
      </p:grpSp>
      <p:grpSp>
        <p:nvGrpSpPr>
          <p:cNvPr id="25" name="図形グループ 24"/>
          <p:cNvGrpSpPr/>
          <p:nvPr/>
        </p:nvGrpSpPr>
        <p:grpSpPr>
          <a:xfrm>
            <a:off x="2838779" y="1313778"/>
            <a:ext cx="1007694" cy="2936600"/>
            <a:chOff x="3531445" y="2202450"/>
            <a:chExt cx="1007694" cy="2936600"/>
          </a:xfrm>
          <a:scene3d>
            <a:camera prst="perspectiveLeft" zoom="91000"/>
            <a:lightRig rig="threePt" dir="t">
              <a:rot lat="0" lon="0" rev="20640000"/>
            </a:lightRig>
          </a:scene3d>
        </p:grpSpPr>
        <p:sp>
          <p:nvSpPr>
            <p:cNvPr id="32" name="角丸四角形 31"/>
            <p:cNvSpPr/>
            <p:nvPr/>
          </p:nvSpPr>
          <p:spPr>
            <a:xfrm>
              <a:off x="3531445" y="2202450"/>
              <a:ext cx="1007694" cy="2936600"/>
            </a:xfrm>
            <a:prstGeom prst="roundRect">
              <a:avLst/>
            </a:prstGeom>
            <a:sp3d extrusionH="50600" prstMaterial="metal"/>
          </p:spPr>
          <p:style>
            <a:lnRef idx="1">
              <a:schemeClr val="accent2"/>
            </a:lnRef>
            <a:fillRef idx="2">
              <a:schemeClr val="accent2"/>
            </a:fillRef>
            <a:effectRef idx="1">
              <a:schemeClr val="accent2"/>
            </a:effectRef>
            <a:fontRef idx="minor">
              <a:schemeClr val="dk1"/>
            </a:fontRef>
          </p:style>
        </p:sp>
        <p:sp>
          <p:nvSpPr>
            <p:cNvPr id="33" name="角丸四角形 6"/>
            <p:cNvSpPr/>
            <p:nvPr/>
          </p:nvSpPr>
          <p:spPr>
            <a:xfrm>
              <a:off x="3580637" y="2251642"/>
              <a:ext cx="909310" cy="28382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i="0" kern="1200" dirty="0" smtClean="0"/>
                <a:t>現状</a:t>
              </a:r>
              <a:endParaRPr kumimoji="1" lang="ja-JP" altLang="en-US" sz="2800" b="1" i="0" kern="1200" dirty="0"/>
            </a:p>
          </p:txBody>
        </p:sp>
      </p:grpSp>
      <p:grpSp>
        <p:nvGrpSpPr>
          <p:cNvPr id="26" name="図形グループ 25"/>
          <p:cNvGrpSpPr/>
          <p:nvPr/>
        </p:nvGrpSpPr>
        <p:grpSpPr>
          <a:xfrm>
            <a:off x="4922308" y="1306013"/>
            <a:ext cx="1007694" cy="2936600"/>
            <a:chOff x="4707088" y="2202450"/>
            <a:chExt cx="1007694" cy="2936600"/>
          </a:xfrm>
          <a:scene3d>
            <a:camera prst="perspectiveLeft" zoom="91000"/>
            <a:lightRig rig="threePt" dir="t">
              <a:rot lat="0" lon="0" rev="20640000"/>
            </a:lightRig>
          </a:scene3d>
        </p:grpSpPr>
        <p:sp>
          <p:nvSpPr>
            <p:cNvPr id="30" name="角丸四角形 29"/>
            <p:cNvSpPr/>
            <p:nvPr/>
          </p:nvSpPr>
          <p:spPr>
            <a:xfrm>
              <a:off x="4707088" y="2202450"/>
              <a:ext cx="1007694" cy="2936600"/>
            </a:xfrm>
            <a:prstGeom prst="roundRect">
              <a:avLst/>
            </a:prstGeom>
            <a:sp3d extrusionH="50600" prstMaterial="metal"/>
          </p:spPr>
          <p:style>
            <a:lnRef idx="1">
              <a:schemeClr val="accent4"/>
            </a:lnRef>
            <a:fillRef idx="2">
              <a:schemeClr val="accent4"/>
            </a:fillRef>
            <a:effectRef idx="1">
              <a:schemeClr val="accent4"/>
            </a:effectRef>
            <a:fontRef idx="minor">
              <a:schemeClr val="dk1"/>
            </a:fontRef>
          </p:style>
        </p:sp>
        <p:sp>
          <p:nvSpPr>
            <p:cNvPr id="31" name="角丸四角形 8"/>
            <p:cNvSpPr/>
            <p:nvPr/>
          </p:nvSpPr>
          <p:spPr>
            <a:xfrm>
              <a:off x="4756280" y="2251642"/>
              <a:ext cx="909310" cy="28382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i="0" kern="1200" dirty="0" smtClean="0"/>
                <a:t>現地調査</a:t>
              </a:r>
            </a:p>
          </p:txBody>
        </p:sp>
      </p:grpSp>
      <p:grpSp>
        <p:nvGrpSpPr>
          <p:cNvPr id="27" name="図形グループ 26"/>
          <p:cNvGrpSpPr/>
          <p:nvPr/>
        </p:nvGrpSpPr>
        <p:grpSpPr>
          <a:xfrm>
            <a:off x="7031363" y="1355205"/>
            <a:ext cx="1007694" cy="2936600"/>
            <a:chOff x="5882731" y="2202450"/>
            <a:chExt cx="1007694" cy="2936600"/>
          </a:xfrm>
          <a:scene3d>
            <a:camera prst="perspectiveLeft" zoom="91000"/>
            <a:lightRig rig="threePt" dir="t">
              <a:rot lat="0" lon="0" rev="20640000"/>
            </a:lightRig>
          </a:scene3d>
        </p:grpSpPr>
        <p:sp>
          <p:nvSpPr>
            <p:cNvPr id="28" name="角丸四角形 27"/>
            <p:cNvSpPr/>
            <p:nvPr/>
          </p:nvSpPr>
          <p:spPr>
            <a:xfrm>
              <a:off x="5882731" y="2202450"/>
              <a:ext cx="1007694" cy="2936600"/>
            </a:xfrm>
            <a:prstGeom prst="roundRect">
              <a:avLst/>
            </a:prstGeom>
            <a:sp3d extrusionH="50600" prstMaterial="metal"/>
          </p:spPr>
          <p:style>
            <a:lnRef idx="1">
              <a:schemeClr val="accent3"/>
            </a:lnRef>
            <a:fillRef idx="2">
              <a:schemeClr val="accent3"/>
            </a:fillRef>
            <a:effectRef idx="1">
              <a:schemeClr val="accent3"/>
            </a:effectRef>
            <a:fontRef idx="minor">
              <a:schemeClr val="dk1"/>
            </a:fontRef>
          </p:style>
        </p:sp>
        <p:sp>
          <p:nvSpPr>
            <p:cNvPr id="29" name="角丸四角形 10"/>
            <p:cNvSpPr/>
            <p:nvPr/>
          </p:nvSpPr>
          <p:spPr>
            <a:xfrm>
              <a:off x="5931923" y="2251642"/>
              <a:ext cx="909310" cy="28382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i="0" kern="1200" dirty="0" smtClean="0"/>
                <a:t>アンケ｜ト調査</a:t>
              </a:r>
            </a:p>
          </p:txBody>
        </p:sp>
      </p:grpSp>
      <p:sp>
        <p:nvSpPr>
          <p:cNvPr id="10" name="雲形吹き出し 9"/>
          <p:cNvSpPr/>
          <p:nvPr/>
        </p:nvSpPr>
        <p:spPr>
          <a:xfrm>
            <a:off x="277064" y="4367193"/>
            <a:ext cx="5780019" cy="2365597"/>
          </a:xfrm>
          <a:prstGeom prst="cloudCallout">
            <a:avLst>
              <a:gd name="adj1" fmla="val 2395"/>
              <a:gd name="adj2" fmla="val -71385"/>
            </a:avLst>
          </a:prstGeom>
          <a:solidFill>
            <a:schemeClr val="accent2">
              <a:lumMod val="60000"/>
              <a:lumOff val="40000"/>
            </a:schemeClr>
          </a:solid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tx1"/>
                </a:solidFill>
              </a:rPr>
              <a:t>現状のつくば号の運行時間で、目標達成は</a:t>
            </a:r>
            <a:endParaRPr kumimoji="1" lang="en-US" altLang="ja-JP" sz="2400" dirty="0" smtClean="0">
              <a:solidFill>
                <a:schemeClr val="tx1"/>
              </a:solidFill>
            </a:endParaRPr>
          </a:p>
          <a:p>
            <a:pPr algn="ctr"/>
            <a:r>
              <a:rPr kumimoji="1" lang="ja-JP" altLang="en-US" sz="2400" dirty="0" smtClean="0">
                <a:solidFill>
                  <a:schemeClr val="tx1"/>
                </a:solidFill>
              </a:rPr>
              <a:t>可能か？</a:t>
            </a:r>
            <a:endParaRPr kumimoji="1" lang="ja-JP" altLang="en-US" sz="2400" dirty="0">
              <a:solidFill>
                <a:schemeClr val="tx1"/>
              </a:solidFill>
            </a:endParaRPr>
          </a:p>
        </p:txBody>
      </p:sp>
      <p:sp>
        <p:nvSpPr>
          <p:cNvPr id="37" name="雲形吹き出し 36"/>
          <p:cNvSpPr/>
          <p:nvPr/>
        </p:nvSpPr>
        <p:spPr>
          <a:xfrm>
            <a:off x="1020497" y="4380397"/>
            <a:ext cx="7255905" cy="2365597"/>
          </a:xfrm>
          <a:prstGeom prst="cloudCallout">
            <a:avLst>
              <a:gd name="adj1" fmla="val 8129"/>
              <a:gd name="adj2" fmla="val -68995"/>
            </a:avLst>
          </a:prstGeom>
          <a:solidFill>
            <a:srgbClr val="66D79F"/>
          </a:solidFill>
          <a:ln w="19050" cmpd="sng">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tx1"/>
                </a:solidFill>
              </a:rPr>
              <a:t>つくば号につくばセンター</a:t>
            </a:r>
            <a:endParaRPr kumimoji="1" lang="en-US" altLang="ja-JP" sz="2400" dirty="0" smtClean="0">
              <a:solidFill>
                <a:schemeClr val="tx1"/>
              </a:solidFill>
            </a:endParaRPr>
          </a:p>
          <a:p>
            <a:pPr algn="ctr"/>
            <a:r>
              <a:rPr kumimoji="1" lang="ja-JP" altLang="en-US" sz="2400" dirty="0" smtClean="0">
                <a:solidFill>
                  <a:schemeClr val="tx1"/>
                </a:solidFill>
              </a:rPr>
              <a:t>から乗客を乗せるだけの空席はあるのか？</a:t>
            </a:r>
            <a:endParaRPr kumimoji="1" lang="en-US" altLang="ja-JP" sz="2400" dirty="0" smtClean="0">
              <a:solidFill>
                <a:schemeClr val="tx1"/>
              </a:solidFill>
            </a:endParaRPr>
          </a:p>
        </p:txBody>
      </p:sp>
      <p:sp>
        <p:nvSpPr>
          <p:cNvPr id="36" name="雲形吹き出し 35"/>
          <p:cNvSpPr/>
          <p:nvPr/>
        </p:nvSpPr>
        <p:spPr>
          <a:xfrm>
            <a:off x="3304140" y="4395951"/>
            <a:ext cx="5839860" cy="2365597"/>
          </a:xfrm>
          <a:prstGeom prst="cloudCallout">
            <a:avLst>
              <a:gd name="adj1" fmla="val 18818"/>
              <a:gd name="adj2" fmla="val -66022"/>
            </a:avLst>
          </a:prstGeom>
          <a:solidFill>
            <a:schemeClr val="accent3">
              <a:lumMod val="60000"/>
              <a:lumOff val="40000"/>
            </a:schemeClr>
          </a:solidFill>
          <a:ln w="1905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tx1"/>
                </a:solidFill>
              </a:rPr>
              <a:t>では、実際に</a:t>
            </a:r>
            <a:endParaRPr kumimoji="1" lang="en-US" altLang="ja-JP" sz="2400" dirty="0" smtClean="0">
              <a:solidFill>
                <a:schemeClr val="tx1"/>
              </a:solidFill>
            </a:endParaRPr>
          </a:p>
          <a:p>
            <a:pPr algn="ctr"/>
            <a:r>
              <a:rPr kumimoji="1" lang="ja-JP" altLang="en-US" sz="2400" dirty="0" smtClean="0">
                <a:solidFill>
                  <a:schemeClr val="tx1"/>
                </a:solidFill>
              </a:rPr>
              <a:t>筑波大生にその需要はあるのか？</a:t>
            </a:r>
            <a:endParaRPr kumimoji="1" lang="en-US" altLang="ja-JP" sz="2400" dirty="0" smtClean="0">
              <a:solidFill>
                <a:schemeClr val="tx1"/>
              </a:solidFill>
            </a:endParaRPr>
          </a:p>
        </p:txBody>
      </p:sp>
    </p:spTree>
    <p:extLst>
      <p:ext uri="{BB962C8B-B14F-4D97-AF65-F5344CB8AC3E}">
        <p14:creationId xmlns:p14="http://schemas.microsoft.com/office/powerpoint/2010/main" val="1128199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37"/>
                                        </p:tgtEl>
                                      </p:cBhvr>
                                    </p:animEffect>
                                    <p:set>
                                      <p:cBhvr>
                                        <p:cTn id="22" dur="1" fill="hold">
                                          <p:stCondLst>
                                            <p:cond delay="499"/>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7" grpId="0" animBg="1"/>
      <p:bldP spid="37" grpId="1" animBg="1"/>
      <p:bldP spid="36" grpId="0" animBg="1"/>
      <p:bldP spid="3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右矢印 64"/>
          <p:cNvSpPr/>
          <p:nvPr/>
        </p:nvSpPr>
        <p:spPr>
          <a:xfrm>
            <a:off x="15820" y="1402390"/>
            <a:ext cx="9085512" cy="4498771"/>
          </a:xfrm>
          <a:prstGeom prst="rightArrow">
            <a:avLst>
              <a:gd name="adj1" fmla="val 34018"/>
              <a:gd name="adj2" fmla="val 15066"/>
            </a:avLst>
          </a:prstGeom>
          <a:solidFill>
            <a:schemeClr val="bg1">
              <a:alpha val="62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2095850" y="2205875"/>
            <a:ext cx="1315750" cy="584776"/>
          </a:xfrm>
          <a:prstGeom prst="rect">
            <a:avLst/>
          </a:prstGeom>
          <a:noFill/>
        </p:spPr>
        <p:txBody>
          <a:bodyPr wrap="square" rtlCol="0">
            <a:spAutoFit/>
          </a:bodyPr>
          <a:lstStyle/>
          <a:p>
            <a:r>
              <a:rPr kumimoji="1" lang="en-US" altLang="ja-JP" sz="3200" dirty="0" smtClean="0"/>
              <a:t>23</a:t>
            </a:r>
            <a:r>
              <a:rPr kumimoji="1" lang="ja-JP" altLang="en-US" sz="3200" dirty="0" smtClean="0"/>
              <a:t>時</a:t>
            </a:r>
            <a:endParaRPr kumimoji="1" lang="ja-JP" altLang="en-US" sz="3200" dirty="0"/>
          </a:p>
        </p:txBody>
      </p:sp>
      <p:sp>
        <p:nvSpPr>
          <p:cNvPr id="67" name="テキスト ボックス 66"/>
          <p:cNvSpPr txBox="1"/>
          <p:nvPr/>
        </p:nvSpPr>
        <p:spPr>
          <a:xfrm>
            <a:off x="4498475" y="2205875"/>
            <a:ext cx="1315750" cy="584776"/>
          </a:xfrm>
          <a:prstGeom prst="rect">
            <a:avLst/>
          </a:prstGeom>
          <a:noFill/>
        </p:spPr>
        <p:txBody>
          <a:bodyPr wrap="square" rtlCol="0">
            <a:spAutoFit/>
          </a:bodyPr>
          <a:lstStyle/>
          <a:p>
            <a:r>
              <a:rPr kumimoji="1" lang="en-US" altLang="ja-JP" sz="3200" dirty="0" smtClean="0"/>
              <a:t>24</a:t>
            </a:r>
            <a:r>
              <a:rPr kumimoji="1" lang="ja-JP" altLang="en-US" sz="3200" dirty="0" smtClean="0"/>
              <a:t>時</a:t>
            </a:r>
            <a:endParaRPr kumimoji="1" lang="ja-JP" altLang="en-US" sz="3200" dirty="0"/>
          </a:p>
        </p:txBody>
      </p:sp>
      <p:sp>
        <p:nvSpPr>
          <p:cNvPr id="68" name="テキスト ボックス 67"/>
          <p:cNvSpPr txBox="1"/>
          <p:nvPr/>
        </p:nvSpPr>
        <p:spPr>
          <a:xfrm>
            <a:off x="6650705" y="2205875"/>
            <a:ext cx="1315750" cy="584776"/>
          </a:xfrm>
          <a:prstGeom prst="rect">
            <a:avLst/>
          </a:prstGeom>
          <a:noFill/>
        </p:spPr>
        <p:txBody>
          <a:bodyPr wrap="square" rtlCol="0">
            <a:spAutoFit/>
          </a:bodyPr>
          <a:lstStyle/>
          <a:p>
            <a:r>
              <a:rPr kumimoji="1" lang="en-US" altLang="ja-JP" sz="3200" dirty="0" smtClean="0"/>
              <a:t>25</a:t>
            </a:r>
            <a:r>
              <a:rPr kumimoji="1" lang="ja-JP" altLang="en-US" sz="3200" dirty="0" smtClean="0"/>
              <a:t>時</a:t>
            </a:r>
            <a:endParaRPr kumimoji="1" lang="ja-JP" altLang="en-US" sz="3200" dirty="0"/>
          </a:p>
        </p:txBody>
      </p:sp>
      <p:cxnSp>
        <p:nvCxnSpPr>
          <p:cNvPr id="69" name="直線コネクタ 68"/>
          <p:cNvCxnSpPr/>
          <p:nvPr/>
        </p:nvCxnSpPr>
        <p:spPr>
          <a:xfrm>
            <a:off x="3819723" y="3476772"/>
            <a:ext cx="0" cy="47247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a:off x="6034071" y="3476772"/>
            <a:ext cx="0" cy="47247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直線コネクタ 70"/>
          <p:cNvCxnSpPr/>
          <p:nvPr/>
        </p:nvCxnSpPr>
        <p:spPr>
          <a:xfrm>
            <a:off x="8157049" y="3476772"/>
            <a:ext cx="0" cy="47247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直線コネクタ 71"/>
          <p:cNvCxnSpPr>
            <a:stCxn id="65" idx="1"/>
            <a:endCxn id="65" idx="3"/>
          </p:cNvCxnSpPr>
          <p:nvPr/>
        </p:nvCxnSpPr>
        <p:spPr>
          <a:xfrm>
            <a:off x="15820" y="3651776"/>
            <a:ext cx="9085512"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a:off x="4940426" y="2877356"/>
            <a:ext cx="0" cy="1550945"/>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a:off x="2529418" y="2877356"/>
            <a:ext cx="0" cy="1550945"/>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直線コネクタ 74"/>
          <p:cNvCxnSpPr/>
          <p:nvPr/>
        </p:nvCxnSpPr>
        <p:spPr>
          <a:xfrm>
            <a:off x="7028126" y="2877356"/>
            <a:ext cx="7536" cy="1550945"/>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7" name="テキスト ボックス 76"/>
          <p:cNvSpPr txBox="1"/>
          <p:nvPr/>
        </p:nvSpPr>
        <p:spPr>
          <a:xfrm>
            <a:off x="124893" y="2968180"/>
            <a:ext cx="955549" cy="646331"/>
          </a:xfrm>
          <a:prstGeom prst="rect">
            <a:avLst/>
          </a:prstGeom>
          <a:noFill/>
        </p:spPr>
        <p:txBody>
          <a:bodyPr wrap="square" rtlCol="0">
            <a:spAutoFit/>
          </a:bodyPr>
          <a:lstStyle/>
          <a:p>
            <a:r>
              <a:rPr kumimoji="1" lang="en-US" altLang="ja-JP" sz="3600" dirty="0" smtClean="0"/>
              <a:t>TX</a:t>
            </a:r>
            <a:endParaRPr kumimoji="1" lang="ja-JP" altLang="en-US" sz="3600" dirty="0"/>
          </a:p>
        </p:txBody>
      </p:sp>
      <p:grpSp>
        <p:nvGrpSpPr>
          <p:cNvPr id="2" name="図形グループ 1"/>
          <p:cNvGrpSpPr/>
          <p:nvPr/>
        </p:nvGrpSpPr>
        <p:grpSpPr>
          <a:xfrm>
            <a:off x="-2137" y="0"/>
            <a:ext cx="5318821" cy="558068"/>
            <a:chOff x="-3913" y="1"/>
            <a:chExt cx="5318821" cy="558068"/>
          </a:xfrm>
        </p:grpSpPr>
        <p:sp>
          <p:nvSpPr>
            <p:cNvPr id="52" name="平行四辺形 51"/>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53" name="平行四辺形 52"/>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54" name="平行四辺形 53"/>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55" name="平行四辺形 54"/>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63" name="平行四辺形 62"/>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64" name="平行四辺形 63"/>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85" name="平行四辺形 84"/>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62" name="平行四辺形 61"/>
            <p:cNvSpPr/>
            <p:nvPr/>
          </p:nvSpPr>
          <p:spPr>
            <a:xfrm>
              <a:off x="811424"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grpSp>
      <p:sp>
        <p:nvSpPr>
          <p:cNvPr id="19" name="角丸四角形 18"/>
          <p:cNvSpPr/>
          <p:nvPr/>
        </p:nvSpPr>
        <p:spPr>
          <a:xfrm>
            <a:off x="716201" y="684308"/>
            <a:ext cx="7017259" cy="4805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altLang="ja-JP" sz="2400" dirty="0"/>
              <a:t>TX</a:t>
            </a:r>
            <a:r>
              <a:rPr lang="ja-JP" altLang="en-US" sz="2400" dirty="0"/>
              <a:t>と高速バスつくば号のつくばセンター到着時刻</a:t>
            </a:r>
          </a:p>
        </p:txBody>
      </p:sp>
      <p:sp>
        <p:nvSpPr>
          <p:cNvPr id="105" name="テキスト ボックス 104"/>
          <p:cNvSpPr txBox="1"/>
          <p:nvPr/>
        </p:nvSpPr>
        <p:spPr>
          <a:xfrm>
            <a:off x="824664" y="4494201"/>
            <a:ext cx="984885" cy="2827732"/>
          </a:xfrm>
          <a:prstGeom prst="rect">
            <a:avLst/>
          </a:prstGeom>
          <a:noFill/>
        </p:spPr>
        <p:txBody>
          <a:bodyPr vert="eaVert" wrap="square" rtlCol="0">
            <a:spAutoFit/>
          </a:bodyPr>
          <a:lstStyle/>
          <a:p>
            <a:r>
              <a:rPr kumimoji="1" lang="ja-JP" altLang="en-US" sz="2600" dirty="0" smtClean="0"/>
              <a:t>大学循環</a:t>
            </a:r>
            <a:endParaRPr kumimoji="1" lang="en-US" altLang="ja-JP" sz="2600" dirty="0" smtClean="0"/>
          </a:p>
          <a:p>
            <a:r>
              <a:rPr kumimoji="1" lang="ja-JP" altLang="ja-JP" sz="2600" dirty="0"/>
              <a:t>　</a:t>
            </a:r>
            <a:r>
              <a:rPr kumimoji="1" lang="ja-JP" altLang="en-US" sz="2600" dirty="0" smtClean="0"/>
              <a:t>　バス最終</a:t>
            </a:r>
            <a:endParaRPr kumimoji="1" lang="ja-JP" altLang="en-US" sz="2600" dirty="0"/>
          </a:p>
        </p:txBody>
      </p:sp>
      <p:sp>
        <p:nvSpPr>
          <p:cNvPr id="107" name="テキスト ボックス 106"/>
          <p:cNvSpPr txBox="1"/>
          <p:nvPr/>
        </p:nvSpPr>
        <p:spPr>
          <a:xfrm>
            <a:off x="757261" y="1422796"/>
            <a:ext cx="861774" cy="1566158"/>
          </a:xfrm>
          <a:prstGeom prst="rect">
            <a:avLst/>
          </a:prstGeom>
          <a:noFill/>
        </p:spPr>
        <p:txBody>
          <a:bodyPr vert="eaVert" wrap="square" rtlCol="0">
            <a:spAutoFit/>
          </a:bodyPr>
          <a:lstStyle/>
          <a:p>
            <a:r>
              <a:rPr kumimoji="1" lang="en-US" altLang="ja-JP" sz="2600" dirty="0"/>
              <a:t>22</a:t>
            </a:r>
            <a:r>
              <a:rPr kumimoji="1" lang="ja-JP" altLang="en-US" sz="2600" dirty="0"/>
              <a:t>時</a:t>
            </a:r>
            <a:r>
              <a:rPr kumimoji="1" lang="en-US" altLang="ja-JP" sz="2600" dirty="0"/>
              <a:t>40</a:t>
            </a:r>
            <a:r>
              <a:rPr kumimoji="1" lang="ja-JP" altLang="en-US" sz="2600" dirty="0"/>
              <a:t>分</a:t>
            </a:r>
          </a:p>
          <a:p>
            <a:endParaRPr kumimoji="1" lang="ja-JP" altLang="en-US" dirty="0"/>
          </a:p>
        </p:txBody>
      </p:sp>
      <p:cxnSp>
        <p:nvCxnSpPr>
          <p:cNvPr id="126" name="直線コネクタ 125"/>
          <p:cNvCxnSpPr/>
          <p:nvPr/>
        </p:nvCxnSpPr>
        <p:spPr>
          <a:xfrm>
            <a:off x="1294822" y="1187731"/>
            <a:ext cx="6565" cy="235065"/>
          </a:xfrm>
          <a:prstGeom prst="line">
            <a:avLst/>
          </a:prstGeom>
          <a:ln w="762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27" name="直線コネクタ 126"/>
          <p:cNvCxnSpPr/>
          <p:nvPr/>
        </p:nvCxnSpPr>
        <p:spPr>
          <a:xfrm>
            <a:off x="1294822" y="6541653"/>
            <a:ext cx="0" cy="314908"/>
          </a:xfrm>
          <a:prstGeom prst="line">
            <a:avLst/>
          </a:prstGeom>
          <a:ln w="762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grpSp>
        <p:nvGrpSpPr>
          <p:cNvPr id="135" name="図形グループ 134"/>
          <p:cNvGrpSpPr/>
          <p:nvPr/>
        </p:nvGrpSpPr>
        <p:grpSpPr>
          <a:xfrm>
            <a:off x="3954808" y="5494005"/>
            <a:ext cx="4589460" cy="1315168"/>
            <a:chOff x="3971733" y="5374407"/>
            <a:chExt cx="4589460" cy="1431997"/>
          </a:xfrm>
        </p:grpSpPr>
        <p:grpSp>
          <p:nvGrpSpPr>
            <p:cNvPr id="137" name="図形グループ 136"/>
            <p:cNvGrpSpPr/>
            <p:nvPr/>
          </p:nvGrpSpPr>
          <p:grpSpPr>
            <a:xfrm>
              <a:off x="3971733" y="5374407"/>
              <a:ext cx="4589460" cy="676070"/>
              <a:chOff x="3971732" y="5667480"/>
              <a:chExt cx="4589460" cy="676070"/>
            </a:xfrm>
          </p:grpSpPr>
          <p:sp>
            <p:nvSpPr>
              <p:cNvPr id="140" name="ひし形 139"/>
              <p:cNvSpPr/>
              <p:nvPr/>
            </p:nvSpPr>
            <p:spPr>
              <a:xfrm>
                <a:off x="5120956" y="5667480"/>
                <a:ext cx="219291" cy="676070"/>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1" name="ひし形 140"/>
              <p:cNvSpPr/>
              <p:nvPr/>
            </p:nvSpPr>
            <p:spPr>
              <a:xfrm>
                <a:off x="3971732" y="5672515"/>
                <a:ext cx="201015" cy="66600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2" name="テキスト ボックス 141"/>
              <p:cNvSpPr txBox="1"/>
              <p:nvPr/>
            </p:nvSpPr>
            <p:spPr>
              <a:xfrm>
                <a:off x="4233778" y="5713127"/>
                <a:ext cx="654943" cy="584776"/>
              </a:xfrm>
              <a:prstGeom prst="rect">
                <a:avLst/>
              </a:prstGeom>
              <a:noFill/>
            </p:spPr>
            <p:txBody>
              <a:bodyPr wrap="square" rtlCol="0">
                <a:spAutoFit/>
              </a:bodyPr>
              <a:lstStyle/>
              <a:p>
                <a:r>
                  <a:rPr kumimoji="1" lang="en-US" altLang="ja-JP" sz="3200" dirty="0" smtClean="0"/>
                  <a:t>TX</a:t>
                </a:r>
                <a:endParaRPr kumimoji="1" lang="ja-JP" altLang="en-US" sz="3200" dirty="0"/>
              </a:p>
            </p:txBody>
          </p:sp>
          <p:sp>
            <p:nvSpPr>
              <p:cNvPr id="143" name="テキスト ボックス 142"/>
              <p:cNvSpPr txBox="1"/>
              <p:nvPr/>
            </p:nvSpPr>
            <p:spPr>
              <a:xfrm>
                <a:off x="5391036" y="5743905"/>
                <a:ext cx="3170156" cy="523220"/>
              </a:xfrm>
              <a:prstGeom prst="rect">
                <a:avLst/>
              </a:prstGeom>
              <a:noFill/>
            </p:spPr>
            <p:txBody>
              <a:bodyPr wrap="square" rtlCol="0">
                <a:spAutoFit/>
              </a:bodyPr>
              <a:lstStyle/>
              <a:p>
                <a:r>
                  <a:rPr kumimoji="1" lang="ja-JP" altLang="en-US" sz="2800" dirty="0" smtClean="0"/>
                  <a:t>高速バスつくば号</a:t>
                </a:r>
                <a:endParaRPr kumimoji="1" lang="ja-JP" altLang="en-US" sz="2800" dirty="0"/>
              </a:p>
            </p:txBody>
          </p:sp>
        </p:grpSp>
        <p:sp>
          <p:nvSpPr>
            <p:cNvPr id="138" name="ひし形 137"/>
            <p:cNvSpPr/>
            <p:nvPr/>
          </p:nvSpPr>
          <p:spPr>
            <a:xfrm>
              <a:off x="3971733" y="6057684"/>
              <a:ext cx="201015" cy="748720"/>
            </a:xfrm>
            <a:prstGeom prst="diamond">
              <a:avLst/>
            </a:prstGeom>
            <a:solidFill>
              <a:srgbClr val="FF8021"/>
            </a:solidFill>
            <a:ln>
              <a:solidFill>
                <a:srgbClr val="FF80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4233779" y="6181528"/>
              <a:ext cx="1812200" cy="584776"/>
            </a:xfrm>
            <a:prstGeom prst="rect">
              <a:avLst/>
            </a:prstGeom>
            <a:noFill/>
          </p:spPr>
          <p:txBody>
            <a:bodyPr wrap="square" rtlCol="0">
              <a:spAutoFit/>
            </a:bodyPr>
            <a:lstStyle/>
            <a:p>
              <a:r>
                <a:rPr kumimoji="1" lang="en-US" altLang="ja-JP" sz="3200" dirty="0" smtClean="0"/>
                <a:t>TX</a:t>
              </a:r>
              <a:r>
                <a:rPr kumimoji="1" lang="ja-JP" altLang="en-US" sz="3200" dirty="0" smtClean="0"/>
                <a:t>快速</a:t>
              </a:r>
              <a:endParaRPr kumimoji="1" lang="ja-JP" altLang="en-US" sz="3200" dirty="0"/>
            </a:p>
          </p:txBody>
        </p:sp>
      </p:grpSp>
      <p:sp>
        <p:nvSpPr>
          <p:cNvPr id="76" name="ひし形 75"/>
          <p:cNvSpPr/>
          <p:nvPr/>
        </p:nvSpPr>
        <p:spPr>
          <a:xfrm>
            <a:off x="1367334"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ひし形 78"/>
          <p:cNvSpPr/>
          <p:nvPr/>
        </p:nvSpPr>
        <p:spPr>
          <a:xfrm>
            <a:off x="1775088" y="2899252"/>
            <a:ext cx="201015" cy="748720"/>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ひし形 79"/>
          <p:cNvSpPr/>
          <p:nvPr/>
        </p:nvSpPr>
        <p:spPr>
          <a:xfrm>
            <a:off x="1595275"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1" name="ひし形 80"/>
          <p:cNvSpPr/>
          <p:nvPr/>
        </p:nvSpPr>
        <p:spPr>
          <a:xfrm>
            <a:off x="2186267"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2" name="ひし形 81"/>
          <p:cNvSpPr/>
          <p:nvPr/>
        </p:nvSpPr>
        <p:spPr>
          <a:xfrm>
            <a:off x="2778197"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3" name="ひし形 82"/>
          <p:cNvSpPr/>
          <p:nvPr/>
        </p:nvSpPr>
        <p:spPr>
          <a:xfrm>
            <a:off x="3393322"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4" name="ひし形 83"/>
          <p:cNvSpPr/>
          <p:nvPr/>
        </p:nvSpPr>
        <p:spPr>
          <a:xfrm>
            <a:off x="3959825"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6" name="ひし形 85"/>
          <p:cNvSpPr/>
          <p:nvPr/>
        </p:nvSpPr>
        <p:spPr>
          <a:xfrm>
            <a:off x="4230751" y="2899252"/>
            <a:ext cx="201015" cy="748720"/>
          </a:xfrm>
          <a:prstGeom prst="diamond">
            <a:avLst/>
          </a:prstGeom>
          <a:solidFill>
            <a:srgbClr val="FF8021"/>
          </a:solidFill>
          <a:ln>
            <a:solidFill>
              <a:srgbClr val="FF80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6" name="ひし形 95"/>
          <p:cNvSpPr/>
          <p:nvPr/>
        </p:nvSpPr>
        <p:spPr>
          <a:xfrm>
            <a:off x="4614768"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ひし形 101"/>
          <p:cNvSpPr/>
          <p:nvPr/>
        </p:nvSpPr>
        <p:spPr>
          <a:xfrm>
            <a:off x="5162997"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4" name="ひし形 103"/>
          <p:cNvSpPr/>
          <p:nvPr/>
        </p:nvSpPr>
        <p:spPr>
          <a:xfrm>
            <a:off x="5805875"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6" name="ひし形 105"/>
          <p:cNvSpPr/>
          <p:nvPr/>
        </p:nvSpPr>
        <p:spPr>
          <a:xfrm>
            <a:off x="6332551"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8" name="ひし形 127"/>
          <p:cNvSpPr/>
          <p:nvPr/>
        </p:nvSpPr>
        <p:spPr>
          <a:xfrm>
            <a:off x="2653506"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9" name="ひし形 128"/>
          <p:cNvSpPr/>
          <p:nvPr/>
        </p:nvSpPr>
        <p:spPr>
          <a:xfrm>
            <a:off x="3502967"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0" name="ひし形 129"/>
          <p:cNvSpPr/>
          <p:nvPr/>
        </p:nvSpPr>
        <p:spPr>
          <a:xfrm>
            <a:off x="4221870"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1" name="ひし形 130"/>
          <p:cNvSpPr/>
          <p:nvPr/>
        </p:nvSpPr>
        <p:spPr>
          <a:xfrm>
            <a:off x="5053351"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2" name="ひし形 131"/>
          <p:cNvSpPr/>
          <p:nvPr/>
        </p:nvSpPr>
        <p:spPr>
          <a:xfrm>
            <a:off x="6668978"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4" name="ひし形 143"/>
          <p:cNvSpPr/>
          <p:nvPr/>
        </p:nvSpPr>
        <p:spPr>
          <a:xfrm>
            <a:off x="7514169"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5" name="ひし形 144"/>
          <p:cNvSpPr/>
          <p:nvPr/>
        </p:nvSpPr>
        <p:spPr>
          <a:xfrm>
            <a:off x="8194884"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6577972" y="3538608"/>
            <a:ext cx="1971312" cy="968680"/>
          </a:xfrm>
          <a:prstGeom prst="rect">
            <a:avLst/>
          </a:prstGeom>
          <a:noFill/>
          <a:ln w="38100" cmpd="sng">
            <a:solidFill>
              <a:srgbClr val="FF0000"/>
            </a:solidFill>
          </a:ln>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7" name="テキスト ボックス 146"/>
          <p:cNvSpPr txBox="1"/>
          <p:nvPr/>
        </p:nvSpPr>
        <p:spPr>
          <a:xfrm>
            <a:off x="5834704" y="4471314"/>
            <a:ext cx="3590245" cy="954107"/>
          </a:xfrm>
          <a:prstGeom prst="rect">
            <a:avLst/>
          </a:prstGeom>
          <a:noFill/>
          <a:ln w="12700" cmpd="sng">
            <a:noFill/>
          </a:ln>
        </p:spPr>
        <p:txBody>
          <a:bodyPr wrap="square" rtlCol="0">
            <a:spAutoFit/>
          </a:bodyPr>
          <a:lstStyle/>
          <a:p>
            <a:r>
              <a:rPr kumimoji="1" lang="ja-JP" altLang="en-US" sz="2800" b="1" dirty="0" smtClean="0">
                <a:solidFill>
                  <a:srgbClr val="000000"/>
                </a:solidFill>
                <a:latin typeface="HG創英角ｺﾞｼｯｸUB"/>
                <a:ea typeface="HG創英角ｺﾞｼｯｸUB"/>
                <a:cs typeface="HG創英角ｺﾞｼｯｸUB"/>
              </a:rPr>
              <a:t>ミッドナイト</a:t>
            </a:r>
            <a:endParaRPr kumimoji="1" lang="en-US" altLang="ja-JP" sz="2800" b="1" dirty="0" smtClean="0">
              <a:solidFill>
                <a:srgbClr val="000000"/>
              </a:solidFill>
              <a:latin typeface="HG創英角ｺﾞｼｯｸUB"/>
              <a:ea typeface="HG創英角ｺﾞｼｯｸUB"/>
              <a:cs typeface="HG創英角ｺﾞｼｯｸUB"/>
            </a:endParaRPr>
          </a:p>
          <a:p>
            <a:r>
              <a:rPr kumimoji="1" lang="en-US" altLang="ja-JP" sz="2800" b="1" dirty="0" smtClean="0">
                <a:solidFill>
                  <a:srgbClr val="000000"/>
                </a:solidFill>
                <a:latin typeface="HG創英角ｺﾞｼｯｸUB"/>
                <a:ea typeface="HG創英角ｺﾞｼｯｸUB"/>
                <a:cs typeface="HG創英角ｺﾞｼｯｸUB"/>
              </a:rPr>
              <a:t>	</a:t>
            </a:r>
            <a:r>
              <a:rPr kumimoji="1" lang="ja-JP" altLang="en-US" sz="2800" b="1" dirty="0" smtClean="0">
                <a:solidFill>
                  <a:srgbClr val="000000"/>
                </a:solidFill>
                <a:latin typeface="HG創英角ｺﾞｼｯｸUB"/>
                <a:ea typeface="HG創英角ｺﾞｼｯｸUB"/>
                <a:cs typeface="HG創英角ｺﾞｼｯｸUB"/>
              </a:rPr>
              <a:t>つくば号</a:t>
            </a:r>
            <a:endParaRPr kumimoji="1" lang="ja-JP" altLang="en-US" sz="2800" b="1" dirty="0">
              <a:solidFill>
                <a:srgbClr val="000000"/>
              </a:solidFill>
              <a:latin typeface="HG創英角ｺﾞｼｯｸUB"/>
              <a:ea typeface="HG創英角ｺﾞｼｯｸUB"/>
              <a:cs typeface="HG創英角ｺﾞｼｯｸUB"/>
            </a:endParaRPr>
          </a:p>
        </p:txBody>
      </p:sp>
      <p:cxnSp>
        <p:nvCxnSpPr>
          <p:cNvPr id="95" name="直線コネクタ 94"/>
          <p:cNvCxnSpPr/>
          <p:nvPr/>
        </p:nvCxnSpPr>
        <p:spPr>
          <a:xfrm flipH="1">
            <a:off x="1288257" y="2806999"/>
            <a:ext cx="6565" cy="1697058"/>
          </a:xfrm>
          <a:prstGeom prst="line">
            <a:avLst/>
          </a:prstGeom>
          <a:ln w="762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78" name="テキスト ボックス 77"/>
          <p:cNvSpPr txBox="1"/>
          <p:nvPr/>
        </p:nvSpPr>
        <p:spPr>
          <a:xfrm>
            <a:off x="-78753" y="3781634"/>
            <a:ext cx="1899570" cy="523220"/>
          </a:xfrm>
          <a:prstGeom prst="rect">
            <a:avLst/>
          </a:prstGeom>
          <a:noFill/>
        </p:spPr>
        <p:txBody>
          <a:bodyPr wrap="square" rtlCol="0">
            <a:spAutoFit/>
          </a:bodyPr>
          <a:lstStyle/>
          <a:p>
            <a:r>
              <a:rPr kumimoji="1" lang="ja-JP" altLang="en-US" sz="2800" dirty="0" smtClean="0"/>
              <a:t>つくば号</a:t>
            </a:r>
            <a:endParaRPr kumimoji="1" lang="ja-JP" altLang="en-US" sz="2800" dirty="0"/>
          </a:p>
        </p:txBody>
      </p:sp>
    </p:spTree>
    <p:extLst>
      <p:ext uri="{BB962C8B-B14F-4D97-AF65-F5344CB8AC3E}">
        <p14:creationId xmlns:p14="http://schemas.microsoft.com/office/powerpoint/2010/main" val="654261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wipe(down)">
                                      <p:cBhvr>
                                        <p:cTn id="10" dur="500"/>
                                        <p:tgtEl>
                                          <p:spTgt spid="7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wipe(down)">
                                      <p:cBhvr>
                                        <p:cTn id="16" dur="500"/>
                                        <p:tgtEl>
                                          <p:spTgt spid="78"/>
                                        </p:tgtEl>
                                      </p:cBhvr>
                                    </p:animEffect>
                                  </p:childTnLst>
                                </p:cTn>
                              </p:par>
                              <p:par>
                                <p:cTn id="17" presetID="22" presetClass="entr" presetSubtype="4"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down)">
                                      <p:cBhvr>
                                        <p:cTn id="19" dur="500"/>
                                        <p:tgtEl>
                                          <p:spTgt spid="74"/>
                                        </p:tgtEl>
                                      </p:cBhvr>
                                    </p:animEffect>
                                  </p:childTnLst>
                                </p:cTn>
                              </p:par>
                              <p:par>
                                <p:cTn id="20" presetID="22" presetClass="entr" presetSubtype="4"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down)">
                                      <p:cBhvr>
                                        <p:cTn id="22" dur="500"/>
                                        <p:tgtEl>
                                          <p:spTgt spid="6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down)">
                                      <p:cBhvr>
                                        <p:cTn id="25" dur="500"/>
                                        <p:tgtEl>
                                          <p:spTgt spid="6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down)">
                                      <p:cBhvr>
                                        <p:cTn id="28" dur="500"/>
                                        <p:tgtEl>
                                          <p:spTgt spid="67"/>
                                        </p:tgtEl>
                                      </p:cBhvr>
                                    </p:animEffect>
                                  </p:childTnLst>
                                </p:cTn>
                              </p:par>
                              <p:par>
                                <p:cTn id="29" presetID="22" presetClass="entr" presetSubtype="4"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down)">
                                      <p:cBhvr>
                                        <p:cTn id="31" dur="500"/>
                                        <p:tgtEl>
                                          <p:spTgt spid="73"/>
                                        </p:tgtEl>
                                      </p:cBhvr>
                                    </p:animEffect>
                                  </p:childTnLst>
                                </p:cTn>
                              </p:par>
                              <p:par>
                                <p:cTn id="32" presetID="22" presetClass="entr" presetSubtype="4"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down)">
                                      <p:cBhvr>
                                        <p:cTn id="34" dur="500"/>
                                        <p:tgtEl>
                                          <p:spTgt spid="7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down)">
                                      <p:cBhvr>
                                        <p:cTn id="37" dur="500"/>
                                        <p:tgtEl>
                                          <p:spTgt spid="68"/>
                                        </p:tgtEl>
                                      </p:cBhvr>
                                    </p:animEffect>
                                  </p:childTnLst>
                                </p:cTn>
                              </p:par>
                              <p:par>
                                <p:cTn id="38" presetID="22" presetClass="entr" presetSubtype="4"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down)">
                                      <p:cBhvr>
                                        <p:cTn id="40" dur="500"/>
                                        <p:tgtEl>
                                          <p:spTgt spid="75"/>
                                        </p:tgtEl>
                                      </p:cBhvr>
                                    </p:animEffect>
                                  </p:childTnLst>
                                </p:cTn>
                              </p:par>
                              <p:par>
                                <p:cTn id="41" presetID="22" presetClass="entr" presetSubtype="4"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down)">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wipe(down)">
                                      <p:cBhvr>
                                        <p:cTn id="48" dur="500"/>
                                        <p:tgtEl>
                                          <p:spTgt spid="12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wipe(down)">
                                      <p:cBhvr>
                                        <p:cTn id="51" dur="500"/>
                                        <p:tgtEl>
                                          <p:spTgt spid="107"/>
                                        </p:tgtEl>
                                      </p:cBhvr>
                                    </p:animEffect>
                                  </p:childTnLst>
                                </p:cTn>
                              </p:par>
                              <p:par>
                                <p:cTn id="52" presetID="22" presetClass="entr" presetSubtype="4" fill="hold" nodeType="withEffect">
                                  <p:stCondLst>
                                    <p:cond delay="0"/>
                                  </p:stCondLst>
                                  <p:childTnLst>
                                    <p:set>
                                      <p:cBhvr>
                                        <p:cTn id="53" dur="1" fill="hold">
                                          <p:stCondLst>
                                            <p:cond delay="0"/>
                                          </p:stCondLst>
                                        </p:cTn>
                                        <p:tgtEl>
                                          <p:spTgt spid="95"/>
                                        </p:tgtEl>
                                        <p:attrNameLst>
                                          <p:attrName>style.visibility</p:attrName>
                                        </p:attrNameLst>
                                      </p:cBhvr>
                                      <p:to>
                                        <p:strVal val="visible"/>
                                      </p:to>
                                    </p:set>
                                    <p:animEffect transition="in" filter="wipe(down)">
                                      <p:cBhvr>
                                        <p:cTn id="54" dur="500"/>
                                        <p:tgtEl>
                                          <p:spTgt spid="9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05"/>
                                        </p:tgtEl>
                                        <p:attrNameLst>
                                          <p:attrName>style.visibility</p:attrName>
                                        </p:attrNameLst>
                                      </p:cBhvr>
                                      <p:to>
                                        <p:strVal val="visible"/>
                                      </p:to>
                                    </p:set>
                                    <p:animEffect transition="in" filter="wipe(down)">
                                      <p:cBhvr>
                                        <p:cTn id="57" dur="500"/>
                                        <p:tgtEl>
                                          <p:spTgt spid="105"/>
                                        </p:tgtEl>
                                      </p:cBhvr>
                                    </p:animEffect>
                                  </p:childTnLst>
                                </p:cTn>
                              </p:par>
                              <p:par>
                                <p:cTn id="58" presetID="22" presetClass="entr" presetSubtype="4" fill="hold" nodeType="withEffect">
                                  <p:stCondLst>
                                    <p:cond delay="0"/>
                                  </p:stCondLst>
                                  <p:childTnLst>
                                    <p:set>
                                      <p:cBhvr>
                                        <p:cTn id="59" dur="1" fill="hold">
                                          <p:stCondLst>
                                            <p:cond delay="0"/>
                                          </p:stCondLst>
                                        </p:cTn>
                                        <p:tgtEl>
                                          <p:spTgt spid="127"/>
                                        </p:tgtEl>
                                        <p:attrNameLst>
                                          <p:attrName>style.visibility</p:attrName>
                                        </p:attrNameLst>
                                      </p:cBhvr>
                                      <p:to>
                                        <p:strVal val="visible"/>
                                      </p:to>
                                    </p:set>
                                    <p:animEffect transition="in" filter="wipe(down)">
                                      <p:cBhvr>
                                        <p:cTn id="60" dur="500"/>
                                        <p:tgtEl>
                                          <p:spTgt spid="12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35"/>
                                        </p:tgtEl>
                                        <p:attrNameLst>
                                          <p:attrName>style.visibility</p:attrName>
                                        </p:attrNameLst>
                                      </p:cBhvr>
                                      <p:to>
                                        <p:strVal val="visible"/>
                                      </p:to>
                                    </p:set>
                                    <p:animEffect transition="in" filter="wipe(down)">
                                      <p:cBhvr>
                                        <p:cTn id="65" dur="500"/>
                                        <p:tgtEl>
                                          <p:spTgt spid="135"/>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76"/>
                                        </p:tgtEl>
                                        <p:attrNameLst>
                                          <p:attrName>style.visibility</p:attrName>
                                        </p:attrNameLst>
                                      </p:cBhvr>
                                      <p:to>
                                        <p:strVal val="visible"/>
                                      </p:to>
                                    </p:set>
                                    <p:anim calcmode="lin" valueType="num">
                                      <p:cBhvr additive="base">
                                        <p:cTn id="70" dur="500"/>
                                        <p:tgtEl>
                                          <p:spTgt spid="76"/>
                                        </p:tgtEl>
                                        <p:attrNameLst>
                                          <p:attrName>ppt_y</p:attrName>
                                        </p:attrNameLst>
                                      </p:cBhvr>
                                      <p:tavLst>
                                        <p:tav tm="0">
                                          <p:val>
                                            <p:strVal val="#ppt_y+#ppt_h*1.125000"/>
                                          </p:val>
                                        </p:tav>
                                        <p:tav tm="100000">
                                          <p:val>
                                            <p:strVal val="#ppt_y"/>
                                          </p:val>
                                        </p:tav>
                                      </p:tavLst>
                                    </p:anim>
                                    <p:animEffect transition="in" filter="wipe(up)">
                                      <p:cBhvr>
                                        <p:cTn id="71" dur="500"/>
                                        <p:tgtEl>
                                          <p:spTgt spid="76"/>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79"/>
                                        </p:tgtEl>
                                        <p:attrNameLst>
                                          <p:attrName>style.visibility</p:attrName>
                                        </p:attrNameLst>
                                      </p:cBhvr>
                                      <p:to>
                                        <p:strVal val="visible"/>
                                      </p:to>
                                    </p:set>
                                    <p:anim calcmode="lin" valueType="num">
                                      <p:cBhvr additive="base">
                                        <p:cTn id="74" dur="500"/>
                                        <p:tgtEl>
                                          <p:spTgt spid="79"/>
                                        </p:tgtEl>
                                        <p:attrNameLst>
                                          <p:attrName>ppt_y</p:attrName>
                                        </p:attrNameLst>
                                      </p:cBhvr>
                                      <p:tavLst>
                                        <p:tav tm="0">
                                          <p:val>
                                            <p:strVal val="#ppt_y+#ppt_h*1.125000"/>
                                          </p:val>
                                        </p:tav>
                                        <p:tav tm="100000">
                                          <p:val>
                                            <p:strVal val="#ppt_y"/>
                                          </p:val>
                                        </p:tav>
                                      </p:tavLst>
                                    </p:anim>
                                    <p:animEffect transition="in" filter="wipe(up)">
                                      <p:cBhvr>
                                        <p:cTn id="75" dur="500"/>
                                        <p:tgtEl>
                                          <p:spTgt spid="79"/>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additive="base">
                                        <p:cTn id="78" dur="500"/>
                                        <p:tgtEl>
                                          <p:spTgt spid="81"/>
                                        </p:tgtEl>
                                        <p:attrNameLst>
                                          <p:attrName>ppt_y</p:attrName>
                                        </p:attrNameLst>
                                      </p:cBhvr>
                                      <p:tavLst>
                                        <p:tav tm="0">
                                          <p:val>
                                            <p:strVal val="#ppt_y+#ppt_h*1.125000"/>
                                          </p:val>
                                        </p:tav>
                                        <p:tav tm="100000">
                                          <p:val>
                                            <p:strVal val="#ppt_y"/>
                                          </p:val>
                                        </p:tav>
                                      </p:tavLst>
                                    </p:anim>
                                    <p:animEffect transition="in" filter="wipe(up)">
                                      <p:cBhvr>
                                        <p:cTn id="79" dur="500"/>
                                        <p:tgtEl>
                                          <p:spTgt spid="81"/>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 calcmode="lin" valueType="num">
                                      <p:cBhvr additive="base">
                                        <p:cTn id="82" dur="500"/>
                                        <p:tgtEl>
                                          <p:spTgt spid="82"/>
                                        </p:tgtEl>
                                        <p:attrNameLst>
                                          <p:attrName>ppt_y</p:attrName>
                                        </p:attrNameLst>
                                      </p:cBhvr>
                                      <p:tavLst>
                                        <p:tav tm="0">
                                          <p:val>
                                            <p:strVal val="#ppt_y+#ppt_h*1.125000"/>
                                          </p:val>
                                        </p:tav>
                                        <p:tav tm="100000">
                                          <p:val>
                                            <p:strVal val="#ppt_y"/>
                                          </p:val>
                                        </p:tav>
                                      </p:tavLst>
                                    </p:anim>
                                    <p:animEffect transition="in" filter="wipe(up)">
                                      <p:cBhvr>
                                        <p:cTn id="83" dur="500"/>
                                        <p:tgtEl>
                                          <p:spTgt spid="82"/>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p:tgtEl>
                                          <p:spTgt spid="83"/>
                                        </p:tgtEl>
                                        <p:attrNameLst>
                                          <p:attrName>ppt_y</p:attrName>
                                        </p:attrNameLst>
                                      </p:cBhvr>
                                      <p:tavLst>
                                        <p:tav tm="0">
                                          <p:val>
                                            <p:strVal val="#ppt_y+#ppt_h*1.125000"/>
                                          </p:val>
                                        </p:tav>
                                        <p:tav tm="100000">
                                          <p:val>
                                            <p:strVal val="#ppt_y"/>
                                          </p:val>
                                        </p:tav>
                                      </p:tavLst>
                                    </p:anim>
                                    <p:animEffect transition="in" filter="wipe(up)">
                                      <p:cBhvr>
                                        <p:cTn id="87" dur="500"/>
                                        <p:tgtEl>
                                          <p:spTgt spid="83"/>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additive="base">
                                        <p:cTn id="90" dur="500"/>
                                        <p:tgtEl>
                                          <p:spTgt spid="84"/>
                                        </p:tgtEl>
                                        <p:attrNameLst>
                                          <p:attrName>ppt_y</p:attrName>
                                        </p:attrNameLst>
                                      </p:cBhvr>
                                      <p:tavLst>
                                        <p:tav tm="0">
                                          <p:val>
                                            <p:strVal val="#ppt_y+#ppt_h*1.125000"/>
                                          </p:val>
                                        </p:tav>
                                        <p:tav tm="100000">
                                          <p:val>
                                            <p:strVal val="#ppt_y"/>
                                          </p:val>
                                        </p:tav>
                                      </p:tavLst>
                                    </p:anim>
                                    <p:animEffect transition="in" filter="wipe(up)">
                                      <p:cBhvr>
                                        <p:cTn id="91" dur="500"/>
                                        <p:tgtEl>
                                          <p:spTgt spid="84"/>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500"/>
                                        <p:tgtEl>
                                          <p:spTgt spid="86"/>
                                        </p:tgtEl>
                                        <p:attrNameLst>
                                          <p:attrName>ppt_y</p:attrName>
                                        </p:attrNameLst>
                                      </p:cBhvr>
                                      <p:tavLst>
                                        <p:tav tm="0">
                                          <p:val>
                                            <p:strVal val="#ppt_y+#ppt_h*1.125000"/>
                                          </p:val>
                                        </p:tav>
                                        <p:tav tm="100000">
                                          <p:val>
                                            <p:strVal val="#ppt_y"/>
                                          </p:val>
                                        </p:tav>
                                      </p:tavLst>
                                    </p:anim>
                                    <p:animEffect transition="in" filter="wipe(up)">
                                      <p:cBhvr>
                                        <p:cTn id="95" dur="500"/>
                                        <p:tgtEl>
                                          <p:spTgt spid="86"/>
                                        </p:tgtEl>
                                      </p:cBhvr>
                                    </p:animEffect>
                                  </p:childTnLst>
                                </p:cTn>
                              </p:par>
                              <p:par>
                                <p:cTn id="96" presetID="12" presetClass="entr" presetSubtype="4" fill="hold" grpId="0" nodeType="withEffect">
                                  <p:stCondLst>
                                    <p:cond delay="0"/>
                                  </p:stCondLst>
                                  <p:childTnLst>
                                    <p:set>
                                      <p:cBhvr>
                                        <p:cTn id="97" dur="1" fill="hold">
                                          <p:stCondLst>
                                            <p:cond delay="0"/>
                                          </p:stCondLst>
                                        </p:cTn>
                                        <p:tgtEl>
                                          <p:spTgt spid="96"/>
                                        </p:tgtEl>
                                        <p:attrNameLst>
                                          <p:attrName>style.visibility</p:attrName>
                                        </p:attrNameLst>
                                      </p:cBhvr>
                                      <p:to>
                                        <p:strVal val="visible"/>
                                      </p:to>
                                    </p:set>
                                    <p:anim calcmode="lin" valueType="num">
                                      <p:cBhvr additive="base">
                                        <p:cTn id="98" dur="500"/>
                                        <p:tgtEl>
                                          <p:spTgt spid="96"/>
                                        </p:tgtEl>
                                        <p:attrNameLst>
                                          <p:attrName>ppt_y</p:attrName>
                                        </p:attrNameLst>
                                      </p:cBhvr>
                                      <p:tavLst>
                                        <p:tav tm="0">
                                          <p:val>
                                            <p:strVal val="#ppt_y+#ppt_h*1.125000"/>
                                          </p:val>
                                        </p:tav>
                                        <p:tav tm="100000">
                                          <p:val>
                                            <p:strVal val="#ppt_y"/>
                                          </p:val>
                                        </p:tav>
                                      </p:tavLst>
                                    </p:anim>
                                    <p:animEffect transition="in" filter="wipe(up)">
                                      <p:cBhvr>
                                        <p:cTn id="99" dur="500"/>
                                        <p:tgtEl>
                                          <p:spTgt spid="96"/>
                                        </p:tgtEl>
                                      </p:cBhvr>
                                    </p:animEffect>
                                  </p:childTnLst>
                                </p:cTn>
                              </p:par>
                              <p:par>
                                <p:cTn id="100" presetID="12" presetClass="entr" presetSubtype="4" fill="hold" grpId="0" nodeType="withEffect">
                                  <p:stCondLst>
                                    <p:cond delay="0"/>
                                  </p:stCondLst>
                                  <p:childTnLst>
                                    <p:set>
                                      <p:cBhvr>
                                        <p:cTn id="101" dur="1" fill="hold">
                                          <p:stCondLst>
                                            <p:cond delay="0"/>
                                          </p:stCondLst>
                                        </p:cTn>
                                        <p:tgtEl>
                                          <p:spTgt spid="102"/>
                                        </p:tgtEl>
                                        <p:attrNameLst>
                                          <p:attrName>style.visibility</p:attrName>
                                        </p:attrNameLst>
                                      </p:cBhvr>
                                      <p:to>
                                        <p:strVal val="visible"/>
                                      </p:to>
                                    </p:set>
                                    <p:anim calcmode="lin" valueType="num">
                                      <p:cBhvr additive="base">
                                        <p:cTn id="102" dur="500"/>
                                        <p:tgtEl>
                                          <p:spTgt spid="102"/>
                                        </p:tgtEl>
                                        <p:attrNameLst>
                                          <p:attrName>ppt_y</p:attrName>
                                        </p:attrNameLst>
                                      </p:cBhvr>
                                      <p:tavLst>
                                        <p:tav tm="0">
                                          <p:val>
                                            <p:strVal val="#ppt_y+#ppt_h*1.125000"/>
                                          </p:val>
                                        </p:tav>
                                        <p:tav tm="100000">
                                          <p:val>
                                            <p:strVal val="#ppt_y"/>
                                          </p:val>
                                        </p:tav>
                                      </p:tavLst>
                                    </p:anim>
                                    <p:animEffect transition="in" filter="wipe(up)">
                                      <p:cBhvr>
                                        <p:cTn id="103" dur="500"/>
                                        <p:tgtEl>
                                          <p:spTgt spid="102"/>
                                        </p:tgtEl>
                                      </p:cBhvr>
                                    </p:animEffect>
                                  </p:childTnLst>
                                </p:cTn>
                              </p:par>
                              <p:par>
                                <p:cTn id="104" presetID="12" presetClass="entr" presetSubtype="4" fill="hold" grpId="0" nodeType="withEffect">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cBhvr additive="base">
                                        <p:cTn id="106" dur="500"/>
                                        <p:tgtEl>
                                          <p:spTgt spid="104"/>
                                        </p:tgtEl>
                                        <p:attrNameLst>
                                          <p:attrName>ppt_y</p:attrName>
                                        </p:attrNameLst>
                                      </p:cBhvr>
                                      <p:tavLst>
                                        <p:tav tm="0">
                                          <p:val>
                                            <p:strVal val="#ppt_y+#ppt_h*1.125000"/>
                                          </p:val>
                                        </p:tav>
                                        <p:tav tm="100000">
                                          <p:val>
                                            <p:strVal val="#ppt_y"/>
                                          </p:val>
                                        </p:tav>
                                      </p:tavLst>
                                    </p:anim>
                                    <p:animEffect transition="in" filter="wipe(up)">
                                      <p:cBhvr>
                                        <p:cTn id="107" dur="500"/>
                                        <p:tgtEl>
                                          <p:spTgt spid="104"/>
                                        </p:tgtEl>
                                      </p:cBhvr>
                                    </p:animEffect>
                                  </p:childTnLst>
                                </p:cTn>
                              </p:par>
                              <p:par>
                                <p:cTn id="108" presetID="12" presetClass="entr" presetSubtype="4" fill="hold" grpId="0" nodeType="withEffect">
                                  <p:stCondLst>
                                    <p:cond delay="0"/>
                                  </p:stCondLst>
                                  <p:childTnLst>
                                    <p:set>
                                      <p:cBhvr>
                                        <p:cTn id="109" dur="1" fill="hold">
                                          <p:stCondLst>
                                            <p:cond delay="0"/>
                                          </p:stCondLst>
                                        </p:cTn>
                                        <p:tgtEl>
                                          <p:spTgt spid="106"/>
                                        </p:tgtEl>
                                        <p:attrNameLst>
                                          <p:attrName>style.visibility</p:attrName>
                                        </p:attrNameLst>
                                      </p:cBhvr>
                                      <p:to>
                                        <p:strVal val="visible"/>
                                      </p:to>
                                    </p:set>
                                    <p:anim calcmode="lin" valueType="num">
                                      <p:cBhvr additive="base">
                                        <p:cTn id="110" dur="500"/>
                                        <p:tgtEl>
                                          <p:spTgt spid="106"/>
                                        </p:tgtEl>
                                        <p:attrNameLst>
                                          <p:attrName>ppt_y</p:attrName>
                                        </p:attrNameLst>
                                      </p:cBhvr>
                                      <p:tavLst>
                                        <p:tav tm="0">
                                          <p:val>
                                            <p:strVal val="#ppt_y+#ppt_h*1.125000"/>
                                          </p:val>
                                        </p:tav>
                                        <p:tav tm="100000">
                                          <p:val>
                                            <p:strVal val="#ppt_y"/>
                                          </p:val>
                                        </p:tav>
                                      </p:tavLst>
                                    </p:anim>
                                    <p:animEffect transition="in" filter="wipe(up)">
                                      <p:cBhvr>
                                        <p:cTn id="111" dur="500"/>
                                        <p:tgtEl>
                                          <p:spTgt spid="106"/>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ntr" presetSubtype="4" fill="hold" grpId="0" nodeType="clickEffect">
                                  <p:stCondLst>
                                    <p:cond delay="0"/>
                                  </p:stCondLst>
                                  <p:childTnLst>
                                    <p:set>
                                      <p:cBhvr>
                                        <p:cTn id="115" dur="1" fill="hold">
                                          <p:stCondLst>
                                            <p:cond delay="0"/>
                                          </p:stCondLst>
                                        </p:cTn>
                                        <p:tgtEl>
                                          <p:spTgt spid="80"/>
                                        </p:tgtEl>
                                        <p:attrNameLst>
                                          <p:attrName>style.visibility</p:attrName>
                                        </p:attrNameLst>
                                      </p:cBhvr>
                                      <p:to>
                                        <p:strVal val="visible"/>
                                      </p:to>
                                    </p:set>
                                    <p:anim calcmode="lin" valueType="num">
                                      <p:cBhvr additive="base">
                                        <p:cTn id="116" dur="500"/>
                                        <p:tgtEl>
                                          <p:spTgt spid="80"/>
                                        </p:tgtEl>
                                        <p:attrNameLst>
                                          <p:attrName>ppt_y</p:attrName>
                                        </p:attrNameLst>
                                      </p:cBhvr>
                                      <p:tavLst>
                                        <p:tav tm="0">
                                          <p:val>
                                            <p:strVal val="#ppt_y+#ppt_h*1.125000"/>
                                          </p:val>
                                        </p:tav>
                                        <p:tav tm="100000">
                                          <p:val>
                                            <p:strVal val="#ppt_y"/>
                                          </p:val>
                                        </p:tav>
                                      </p:tavLst>
                                    </p:anim>
                                    <p:animEffect transition="in" filter="wipe(up)">
                                      <p:cBhvr>
                                        <p:cTn id="117" dur="500"/>
                                        <p:tgtEl>
                                          <p:spTgt spid="80"/>
                                        </p:tgtEl>
                                      </p:cBhvr>
                                    </p:animEffect>
                                  </p:childTnLst>
                                </p:cTn>
                              </p:par>
                              <p:par>
                                <p:cTn id="118" presetID="12" presetClass="entr" presetSubtype="4" fill="hold" grpId="0" nodeType="withEffect">
                                  <p:stCondLst>
                                    <p:cond delay="0"/>
                                  </p:stCondLst>
                                  <p:childTnLst>
                                    <p:set>
                                      <p:cBhvr>
                                        <p:cTn id="119" dur="1" fill="hold">
                                          <p:stCondLst>
                                            <p:cond delay="0"/>
                                          </p:stCondLst>
                                        </p:cTn>
                                        <p:tgtEl>
                                          <p:spTgt spid="128"/>
                                        </p:tgtEl>
                                        <p:attrNameLst>
                                          <p:attrName>style.visibility</p:attrName>
                                        </p:attrNameLst>
                                      </p:cBhvr>
                                      <p:to>
                                        <p:strVal val="visible"/>
                                      </p:to>
                                    </p:set>
                                    <p:anim calcmode="lin" valueType="num">
                                      <p:cBhvr additive="base">
                                        <p:cTn id="120" dur="500"/>
                                        <p:tgtEl>
                                          <p:spTgt spid="128"/>
                                        </p:tgtEl>
                                        <p:attrNameLst>
                                          <p:attrName>ppt_y</p:attrName>
                                        </p:attrNameLst>
                                      </p:cBhvr>
                                      <p:tavLst>
                                        <p:tav tm="0">
                                          <p:val>
                                            <p:strVal val="#ppt_y+#ppt_h*1.125000"/>
                                          </p:val>
                                        </p:tav>
                                        <p:tav tm="100000">
                                          <p:val>
                                            <p:strVal val="#ppt_y"/>
                                          </p:val>
                                        </p:tav>
                                      </p:tavLst>
                                    </p:anim>
                                    <p:animEffect transition="in" filter="wipe(up)">
                                      <p:cBhvr>
                                        <p:cTn id="121" dur="500"/>
                                        <p:tgtEl>
                                          <p:spTgt spid="128"/>
                                        </p:tgtEl>
                                      </p:cBhvr>
                                    </p:animEffect>
                                  </p:childTnLst>
                                </p:cTn>
                              </p:par>
                              <p:par>
                                <p:cTn id="122" presetID="12" presetClass="entr" presetSubtype="4" fill="hold" grpId="0" nodeType="withEffect">
                                  <p:stCondLst>
                                    <p:cond delay="0"/>
                                  </p:stCondLst>
                                  <p:childTnLst>
                                    <p:set>
                                      <p:cBhvr>
                                        <p:cTn id="123" dur="1" fill="hold">
                                          <p:stCondLst>
                                            <p:cond delay="0"/>
                                          </p:stCondLst>
                                        </p:cTn>
                                        <p:tgtEl>
                                          <p:spTgt spid="129"/>
                                        </p:tgtEl>
                                        <p:attrNameLst>
                                          <p:attrName>style.visibility</p:attrName>
                                        </p:attrNameLst>
                                      </p:cBhvr>
                                      <p:to>
                                        <p:strVal val="visible"/>
                                      </p:to>
                                    </p:set>
                                    <p:anim calcmode="lin" valueType="num">
                                      <p:cBhvr additive="base">
                                        <p:cTn id="124" dur="500"/>
                                        <p:tgtEl>
                                          <p:spTgt spid="129"/>
                                        </p:tgtEl>
                                        <p:attrNameLst>
                                          <p:attrName>ppt_y</p:attrName>
                                        </p:attrNameLst>
                                      </p:cBhvr>
                                      <p:tavLst>
                                        <p:tav tm="0">
                                          <p:val>
                                            <p:strVal val="#ppt_y+#ppt_h*1.125000"/>
                                          </p:val>
                                        </p:tav>
                                        <p:tav tm="100000">
                                          <p:val>
                                            <p:strVal val="#ppt_y"/>
                                          </p:val>
                                        </p:tav>
                                      </p:tavLst>
                                    </p:anim>
                                    <p:animEffect transition="in" filter="wipe(up)">
                                      <p:cBhvr>
                                        <p:cTn id="125" dur="500"/>
                                        <p:tgtEl>
                                          <p:spTgt spid="129"/>
                                        </p:tgtEl>
                                      </p:cBhvr>
                                    </p:animEffect>
                                  </p:childTnLst>
                                </p:cTn>
                              </p:par>
                              <p:par>
                                <p:cTn id="126" presetID="12" presetClass="entr" presetSubtype="4" fill="hold" grpId="0" nodeType="withEffect">
                                  <p:stCondLst>
                                    <p:cond delay="0"/>
                                  </p:stCondLst>
                                  <p:childTnLst>
                                    <p:set>
                                      <p:cBhvr>
                                        <p:cTn id="127" dur="1" fill="hold">
                                          <p:stCondLst>
                                            <p:cond delay="0"/>
                                          </p:stCondLst>
                                        </p:cTn>
                                        <p:tgtEl>
                                          <p:spTgt spid="130"/>
                                        </p:tgtEl>
                                        <p:attrNameLst>
                                          <p:attrName>style.visibility</p:attrName>
                                        </p:attrNameLst>
                                      </p:cBhvr>
                                      <p:to>
                                        <p:strVal val="visible"/>
                                      </p:to>
                                    </p:set>
                                    <p:anim calcmode="lin" valueType="num">
                                      <p:cBhvr additive="base">
                                        <p:cTn id="128" dur="500"/>
                                        <p:tgtEl>
                                          <p:spTgt spid="130"/>
                                        </p:tgtEl>
                                        <p:attrNameLst>
                                          <p:attrName>ppt_y</p:attrName>
                                        </p:attrNameLst>
                                      </p:cBhvr>
                                      <p:tavLst>
                                        <p:tav tm="0">
                                          <p:val>
                                            <p:strVal val="#ppt_y+#ppt_h*1.125000"/>
                                          </p:val>
                                        </p:tav>
                                        <p:tav tm="100000">
                                          <p:val>
                                            <p:strVal val="#ppt_y"/>
                                          </p:val>
                                        </p:tav>
                                      </p:tavLst>
                                    </p:anim>
                                    <p:animEffect transition="in" filter="wipe(up)">
                                      <p:cBhvr>
                                        <p:cTn id="129" dur="500"/>
                                        <p:tgtEl>
                                          <p:spTgt spid="130"/>
                                        </p:tgtEl>
                                      </p:cBhvr>
                                    </p:animEffect>
                                  </p:childTnLst>
                                </p:cTn>
                              </p:par>
                              <p:par>
                                <p:cTn id="130" presetID="12" presetClass="entr" presetSubtype="4" fill="hold" grpId="0" nodeType="withEffect">
                                  <p:stCondLst>
                                    <p:cond delay="0"/>
                                  </p:stCondLst>
                                  <p:childTnLst>
                                    <p:set>
                                      <p:cBhvr>
                                        <p:cTn id="131" dur="1" fill="hold">
                                          <p:stCondLst>
                                            <p:cond delay="0"/>
                                          </p:stCondLst>
                                        </p:cTn>
                                        <p:tgtEl>
                                          <p:spTgt spid="131"/>
                                        </p:tgtEl>
                                        <p:attrNameLst>
                                          <p:attrName>style.visibility</p:attrName>
                                        </p:attrNameLst>
                                      </p:cBhvr>
                                      <p:to>
                                        <p:strVal val="visible"/>
                                      </p:to>
                                    </p:set>
                                    <p:anim calcmode="lin" valueType="num">
                                      <p:cBhvr additive="base">
                                        <p:cTn id="132" dur="500"/>
                                        <p:tgtEl>
                                          <p:spTgt spid="131"/>
                                        </p:tgtEl>
                                        <p:attrNameLst>
                                          <p:attrName>ppt_y</p:attrName>
                                        </p:attrNameLst>
                                      </p:cBhvr>
                                      <p:tavLst>
                                        <p:tav tm="0">
                                          <p:val>
                                            <p:strVal val="#ppt_y+#ppt_h*1.125000"/>
                                          </p:val>
                                        </p:tav>
                                        <p:tav tm="100000">
                                          <p:val>
                                            <p:strVal val="#ppt_y"/>
                                          </p:val>
                                        </p:tav>
                                      </p:tavLst>
                                    </p:anim>
                                    <p:animEffect transition="in" filter="wipe(up)">
                                      <p:cBhvr>
                                        <p:cTn id="133" dur="500"/>
                                        <p:tgtEl>
                                          <p:spTgt spid="131"/>
                                        </p:tgtEl>
                                      </p:cBhvr>
                                    </p:animEffect>
                                  </p:childTnLst>
                                </p:cTn>
                              </p:par>
                              <p:par>
                                <p:cTn id="134" presetID="12" presetClass="entr" presetSubtype="4" fill="hold" grpId="0" nodeType="withEffect">
                                  <p:stCondLst>
                                    <p:cond delay="0"/>
                                  </p:stCondLst>
                                  <p:childTnLst>
                                    <p:set>
                                      <p:cBhvr>
                                        <p:cTn id="135" dur="1" fill="hold">
                                          <p:stCondLst>
                                            <p:cond delay="0"/>
                                          </p:stCondLst>
                                        </p:cTn>
                                        <p:tgtEl>
                                          <p:spTgt spid="132"/>
                                        </p:tgtEl>
                                        <p:attrNameLst>
                                          <p:attrName>style.visibility</p:attrName>
                                        </p:attrNameLst>
                                      </p:cBhvr>
                                      <p:to>
                                        <p:strVal val="visible"/>
                                      </p:to>
                                    </p:set>
                                    <p:anim calcmode="lin" valueType="num">
                                      <p:cBhvr additive="base">
                                        <p:cTn id="136" dur="500"/>
                                        <p:tgtEl>
                                          <p:spTgt spid="132"/>
                                        </p:tgtEl>
                                        <p:attrNameLst>
                                          <p:attrName>ppt_y</p:attrName>
                                        </p:attrNameLst>
                                      </p:cBhvr>
                                      <p:tavLst>
                                        <p:tav tm="0">
                                          <p:val>
                                            <p:strVal val="#ppt_y+#ppt_h*1.125000"/>
                                          </p:val>
                                        </p:tav>
                                        <p:tav tm="100000">
                                          <p:val>
                                            <p:strVal val="#ppt_y"/>
                                          </p:val>
                                        </p:tav>
                                      </p:tavLst>
                                    </p:anim>
                                    <p:animEffect transition="in" filter="wipe(up)">
                                      <p:cBhvr>
                                        <p:cTn id="137" dur="500"/>
                                        <p:tgtEl>
                                          <p:spTgt spid="132"/>
                                        </p:tgtEl>
                                      </p:cBhvr>
                                    </p:animEffect>
                                  </p:childTnLst>
                                </p:cTn>
                              </p:par>
                              <p:par>
                                <p:cTn id="138" presetID="12" presetClass="entr" presetSubtype="4" fill="hold" grpId="0" nodeType="withEffect">
                                  <p:stCondLst>
                                    <p:cond delay="0"/>
                                  </p:stCondLst>
                                  <p:childTnLst>
                                    <p:set>
                                      <p:cBhvr>
                                        <p:cTn id="139" dur="1" fill="hold">
                                          <p:stCondLst>
                                            <p:cond delay="0"/>
                                          </p:stCondLst>
                                        </p:cTn>
                                        <p:tgtEl>
                                          <p:spTgt spid="144"/>
                                        </p:tgtEl>
                                        <p:attrNameLst>
                                          <p:attrName>style.visibility</p:attrName>
                                        </p:attrNameLst>
                                      </p:cBhvr>
                                      <p:to>
                                        <p:strVal val="visible"/>
                                      </p:to>
                                    </p:set>
                                    <p:anim calcmode="lin" valueType="num">
                                      <p:cBhvr additive="base">
                                        <p:cTn id="140" dur="500"/>
                                        <p:tgtEl>
                                          <p:spTgt spid="144"/>
                                        </p:tgtEl>
                                        <p:attrNameLst>
                                          <p:attrName>ppt_y</p:attrName>
                                        </p:attrNameLst>
                                      </p:cBhvr>
                                      <p:tavLst>
                                        <p:tav tm="0">
                                          <p:val>
                                            <p:strVal val="#ppt_y+#ppt_h*1.125000"/>
                                          </p:val>
                                        </p:tav>
                                        <p:tav tm="100000">
                                          <p:val>
                                            <p:strVal val="#ppt_y"/>
                                          </p:val>
                                        </p:tav>
                                      </p:tavLst>
                                    </p:anim>
                                    <p:animEffect transition="in" filter="wipe(up)">
                                      <p:cBhvr>
                                        <p:cTn id="141" dur="500"/>
                                        <p:tgtEl>
                                          <p:spTgt spid="144"/>
                                        </p:tgtEl>
                                      </p:cBhvr>
                                    </p:animEffect>
                                  </p:childTnLst>
                                </p:cTn>
                              </p:par>
                              <p:par>
                                <p:cTn id="142" presetID="12" presetClass="entr" presetSubtype="4" fill="hold" grpId="0" nodeType="withEffect">
                                  <p:stCondLst>
                                    <p:cond delay="0"/>
                                  </p:stCondLst>
                                  <p:childTnLst>
                                    <p:set>
                                      <p:cBhvr>
                                        <p:cTn id="143" dur="1" fill="hold">
                                          <p:stCondLst>
                                            <p:cond delay="0"/>
                                          </p:stCondLst>
                                        </p:cTn>
                                        <p:tgtEl>
                                          <p:spTgt spid="145"/>
                                        </p:tgtEl>
                                        <p:attrNameLst>
                                          <p:attrName>style.visibility</p:attrName>
                                        </p:attrNameLst>
                                      </p:cBhvr>
                                      <p:to>
                                        <p:strVal val="visible"/>
                                      </p:to>
                                    </p:set>
                                    <p:anim calcmode="lin" valueType="num">
                                      <p:cBhvr additive="base">
                                        <p:cTn id="144" dur="500"/>
                                        <p:tgtEl>
                                          <p:spTgt spid="145"/>
                                        </p:tgtEl>
                                        <p:attrNameLst>
                                          <p:attrName>ppt_y</p:attrName>
                                        </p:attrNameLst>
                                      </p:cBhvr>
                                      <p:tavLst>
                                        <p:tav tm="0">
                                          <p:val>
                                            <p:strVal val="#ppt_y+#ppt_h*1.125000"/>
                                          </p:val>
                                        </p:tav>
                                        <p:tav tm="100000">
                                          <p:val>
                                            <p:strVal val="#ppt_y"/>
                                          </p:val>
                                        </p:tav>
                                      </p:tavLst>
                                    </p:anim>
                                    <p:animEffect transition="in" filter="wipe(up)">
                                      <p:cBhvr>
                                        <p:cTn id="145" dur="500"/>
                                        <p:tgtEl>
                                          <p:spTgt spid="145"/>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146"/>
                                        </p:tgtEl>
                                        <p:attrNameLst>
                                          <p:attrName>style.visibility</p:attrName>
                                        </p:attrNameLst>
                                      </p:cBhvr>
                                      <p:to>
                                        <p:strVal val="visible"/>
                                      </p:to>
                                    </p:set>
                                    <p:animEffect transition="in" filter="wipe(down)">
                                      <p:cBhvr>
                                        <p:cTn id="150" dur="500"/>
                                        <p:tgtEl>
                                          <p:spTgt spid="146"/>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147"/>
                                        </p:tgtEl>
                                        <p:attrNameLst>
                                          <p:attrName>style.visibility</p:attrName>
                                        </p:attrNameLst>
                                      </p:cBhvr>
                                      <p:to>
                                        <p:strVal val="visible"/>
                                      </p:to>
                                    </p:set>
                                    <p:animEffect transition="in" filter="wipe(down)">
                                      <p:cBhvr>
                                        <p:cTn id="153"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P spid="67" grpId="0"/>
      <p:bldP spid="68" grpId="0"/>
      <p:bldP spid="77" grpId="0"/>
      <p:bldP spid="105" grpId="0"/>
      <p:bldP spid="107" grpId="0"/>
      <p:bldP spid="76" grpId="0" animBg="1"/>
      <p:bldP spid="79" grpId="0" animBg="1"/>
      <p:bldP spid="80" grpId="0" animBg="1"/>
      <p:bldP spid="81" grpId="0" animBg="1"/>
      <p:bldP spid="82" grpId="0" animBg="1"/>
      <p:bldP spid="83" grpId="0" animBg="1"/>
      <p:bldP spid="84" grpId="0" animBg="1"/>
      <p:bldP spid="86" grpId="0" animBg="1"/>
      <p:bldP spid="96" grpId="0" animBg="1"/>
      <p:bldP spid="102" grpId="0" animBg="1"/>
      <p:bldP spid="104" grpId="0" animBg="1"/>
      <p:bldP spid="106" grpId="0" animBg="1"/>
      <p:bldP spid="128" grpId="0" animBg="1"/>
      <p:bldP spid="129" grpId="0" animBg="1"/>
      <p:bldP spid="130" grpId="0" animBg="1"/>
      <p:bldP spid="131" grpId="0" animBg="1"/>
      <p:bldP spid="132" grpId="0" animBg="1"/>
      <p:bldP spid="144" grpId="0" animBg="1"/>
      <p:bldP spid="145" grpId="0" animBg="1"/>
      <p:bldP spid="146" grpId="0" animBg="1"/>
      <p:bldP spid="147" grpId="0"/>
      <p:bldP spid="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右矢印 64"/>
          <p:cNvSpPr/>
          <p:nvPr/>
        </p:nvSpPr>
        <p:spPr>
          <a:xfrm>
            <a:off x="15820" y="1402390"/>
            <a:ext cx="9085512" cy="4498771"/>
          </a:xfrm>
          <a:prstGeom prst="rightArrow">
            <a:avLst>
              <a:gd name="adj1" fmla="val 34018"/>
              <a:gd name="adj2" fmla="val 15066"/>
            </a:avLst>
          </a:prstGeom>
          <a:solidFill>
            <a:schemeClr val="bg1">
              <a:alpha val="62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2095850" y="2205875"/>
            <a:ext cx="1315750" cy="584776"/>
          </a:xfrm>
          <a:prstGeom prst="rect">
            <a:avLst/>
          </a:prstGeom>
          <a:noFill/>
        </p:spPr>
        <p:txBody>
          <a:bodyPr wrap="square" rtlCol="0">
            <a:spAutoFit/>
          </a:bodyPr>
          <a:lstStyle/>
          <a:p>
            <a:r>
              <a:rPr kumimoji="1" lang="en-US" altLang="ja-JP" sz="3200" dirty="0" smtClean="0"/>
              <a:t>23</a:t>
            </a:r>
            <a:r>
              <a:rPr kumimoji="1" lang="ja-JP" altLang="en-US" sz="3200" dirty="0" smtClean="0"/>
              <a:t>時</a:t>
            </a:r>
            <a:endParaRPr kumimoji="1" lang="ja-JP" altLang="en-US" sz="3200" dirty="0"/>
          </a:p>
        </p:txBody>
      </p:sp>
      <p:sp>
        <p:nvSpPr>
          <p:cNvPr id="67" name="テキスト ボックス 66"/>
          <p:cNvSpPr txBox="1"/>
          <p:nvPr/>
        </p:nvSpPr>
        <p:spPr>
          <a:xfrm>
            <a:off x="4498475" y="2205875"/>
            <a:ext cx="1315750" cy="584776"/>
          </a:xfrm>
          <a:prstGeom prst="rect">
            <a:avLst/>
          </a:prstGeom>
          <a:noFill/>
        </p:spPr>
        <p:txBody>
          <a:bodyPr wrap="square" rtlCol="0">
            <a:spAutoFit/>
          </a:bodyPr>
          <a:lstStyle/>
          <a:p>
            <a:r>
              <a:rPr kumimoji="1" lang="en-US" altLang="ja-JP" sz="3200" dirty="0" smtClean="0"/>
              <a:t>24</a:t>
            </a:r>
            <a:r>
              <a:rPr kumimoji="1" lang="ja-JP" altLang="en-US" sz="3200" dirty="0" smtClean="0"/>
              <a:t>時</a:t>
            </a:r>
            <a:endParaRPr kumimoji="1" lang="ja-JP" altLang="en-US" sz="3200" dirty="0"/>
          </a:p>
        </p:txBody>
      </p:sp>
      <p:sp>
        <p:nvSpPr>
          <p:cNvPr id="68" name="テキスト ボックス 67"/>
          <p:cNvSpPr txBox="1"/>
          <p:nvPr/>
        </p:nvSpPr>
        <p:spPr>
          <a:xfrm>
            <a:off x="6650705" y="2205875"/>
            <a:ext cx="1315750" cy="584776"/>
          </a:xfrm>
          <a:prstGeom prst="rect">
            <a:avLst/>
          </a:prstGeom>
          <a:noFill/>
        </p:spPr>
        <p:txBody>
          <a:bodyPr wrap="square" rtlCol="0">
            <a:spAutoFit/>
          </a:bodyPr>
          <a:lstStyle/>
          <a:p>
            <a:r>
              <a:rPr kumimoji="1" lang="en-US" altLang="ja-JP" sz="3200" dirty="0" smtClean="0"/>
              <a:t>25</a:t>
            </a:r>
            <a:r>
              <a:rPr kumimoji="1" lang="ja-JP" altLang="en-US" sz="3200" dirty="0" smtClean="0"/>
              <a:t>時</a:t>
            </a:r>
            <a:endParaRPr kumimoji="1" lang="ja-JP" altLang="en-US" sz="3200" dirty="0"/>
          </a:p>
        </p:txBody>
      </p:sp>
      <p:cxnSp>
        <p:nvCxnSpPr>
          <p:cNvPr id="69" name="直線コネクタ 68"/>
          <p:cNvCxnSpPr/>
          <p:nvPr/>
        </p:nvCxnSpPr>
        <p:spPr>
          <a:xfrm>
            <a:off x="3819723" y="3476772"/>
            <a:ext cx="0" cy="47247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a:off x="6034071" y="3476772"/>
            <a:ext cx="0" cy="47247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直線コネクタ 70"/>
          <p:cNvCxnSpPr/>
          <p:nvPr/>
        </p:nvCxnSpPr>
        <p:spPr>
          <a:xfrm>
            <a:off x="8157049" y="3476772"/>
            <a:ext cx="0" cy="47247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直線コネクタ 71"/>
          <p:cNvCxnSpPr>
            <a:stCxn id="65" idx="1"/>
            <a:endCxn id="65" idx="3"/>
          </p:cNvCxnSpPr>
          <p:nvPr/>
        </p:nvCxnSpPr>
        <p:spPr>
          <a:xfrm>
            <a:off x="15820" y="3651776"/>
            <a:ext cx="9085512"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a:off x="4940426" y="2877356"/>
            <a:ext cx="0" cy="1550945"/>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a:off x="2529418" y="2877356"/>
            <a:ext cx="0" cy="1550945"/>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直線コネクタ 74"/>
          <p:cNvCxnSpPr/>
          <p:nvPr/>
        </p:nvCxnSpPr>
        <p:spPr>
          <a:xfrm>
            <a:off x="7028126" y="2877356"/>
            <a:ext cx="7536" cy="1550945"/>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7" name="テキスト ボックス 76"/>
          <p:cNvSpPr txBox="1"/>
          <p:nvPr/>
        </p:nvSpPr>
        <p:spPr>
          <a:xfrm>
            <a:off x="124893" y="2968180"/>
            <a:ext cx="955549" cy="646331"/>
          </a:xfrm>
          <a:prstGeom prst="rect">
            <a:avLst/>
          </a:prstGeom>
          <a:noFill/>
        </p:spPr>
        <p:txBody>
          <a:bodyPr wrap="square" rtlCol="0">
            <a:spAutoFit/>
          </a:bodyPr>
          <a:lstStyle/>
          <a:p>
            <a:r>
              <a:rPr kumimoji="1" lang="en-US" altLang="ja-JP" sz="3600" dirty="0" smtClean="0"/>
              <a:t>TX</a:t>
            </a:r>
            <a:endParaRPr kumimoji="1" lang="ja-JP" altLang="en-US" sz="3600" dirty="0"/>
          </a:p>
        </p:txBody>
      </p:sp>
      <p:grpSp>
        <p:nvGrpSpPr>
          <p:cNvPr id="2" name="図形グループ 1"/>
          <p:cNvGrpSpPr/>
          <p:nvPr/>
        </p:nvGrpSpPr>
        <p:grpSpPr>
          <a:xfrm>
            <a:off x="-2137" y="0"/>
            <a:ext cx="5318821" cy="558068"/>
            <a:chOff x="-3913" y="1"/>
            <a:chExt cx="5318821" cy="558068"/>
          </a:xfrm>
        </p:grpSpPr>
        <p:sp>
          <p:nvSpPr>
            <p:cNvPr id="52" name="平行四辺形 51"/>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53" name="平行四辺形 52"/>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54" name="平行四辺形 53"/>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55" name="平行四辺形 54"/>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63" name="平行四辺形 62"/>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64" name="平行四辺形 63"/>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85" name="平行四辺形 84"/>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62" name="平行四辺形 61"/>
            <p:cNvSpPr/>
            <p:nvPr/>
          </p:nvSpPr>
          <p:spPr>
            <a:xfrm>
              <a:off x="811424"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grpSp>
      <p:sp>
        <p:nvSpPr>
          <p:cNvPr id="19" name="角丸四角形 18"/>
          <p:cNvSpPr/>
          <p:nvPr/>
        </p:nvSpPr>
        <p:spPr>
          <a:xfrm>
            <a:off x="716202" y="684308"/>
            <a:ext cx="7683461" cy="4805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824664" y="4494201"/>
            <a:ext cx="984885" cy="2827732"/>
          </a:xfrm>
          <a:prstGeom prst="rect">
            <a:avLst/>
          </a:prstGeom>
          <a:noFill/>
        </p:spPr>
        <p:txBody>
          <a:bodyPr vert="eaVert" wrap="square" rtlCol="0">
            <a:spAutoFit/>
          </a:bodyPr>
          <a:lstStyle/>
          <a:p>
            <a:r>
              <a:rPr kumimoji="1" lang="ja-JP" altLang="en-US" sz="2600" dirty="0" smtClean="0"/>
              <a:t>大学循環</a:t>
            </a:r>
            <a:endParaRPr kumimoji="1" lang="en-US" altLang="ja-JP" sz="2600" dirty="0" smtClean="0"/>
          </a:p>
          <a:p>
            <a:r>
              <a:rPr kumimoji="1" lang="ja-JP" altLang="ja-JP" sz="2600" dirty="0"/>
              <a:t>　</a:t>
            </a:r>
            <a:r>
              <a:rPr kumimoji="1" lang="ja-JP" altLang="en-US" sz="2600" dirty="0" smtClean="0"/>
              <a:t>　バス最終</a:t>
            </a:r>
            <a:endParaRPr kumimoji="1" lang="ja-JP" altLang="en-US" sz="2600" dirty="0"/>
          </a:p>
        </p:txBody>
      </p:sp>
      <p:sp>
        <p:nvSpPr>
          <p:cNvPr id="107" name="テキスト ボックス 106"/>
          <p:cNvSpPr txBox="1"/>
          <p:nvPr/>
        </p:nvSpPr>
        <p:spPr>
          <a:xfrm>
            <a:off x="757261" y="1422796"/>
            <a:ext cx="861774" cy="1566158"/>
          </a:xfrm>
          <a:prstGeom prst="rect">
            <a:avLst/>
          </a:prstGeom>
          <a:noFill/>
        </p:spPr>
        <p:txBody>
          <a:bodyPr vert="eaVert" wrap="square" rtlCol="0">
            <a:spAutoFit/>
          </a:bodyPr>
          <a:lstStyle/>
          <a:p>
            <a:r>
              <a:rPr kumimoji="1" lang="en-US" altLang="ja-JP" sz="2600" dirty="0"/>
              <a:t>22</a:t>
            </a:r>
            <a:r>
              <a:rPr kumimoji="1" lang="ja-JP" altLang="en-US" sz="2600" dirty="0"/>
              <a:t>時</a:t>
            </a:r>
            <a:r>
              <a:rPr kumimoji="1" lang="en-US" altLang="ja-JP" sz="2600" dirty="0"/>
              <a:t>40</a:t>
            </a:r>
            <a:r>
              <a:rPr kumimoji="1" lang="ja-JP" altLang="en-US" sz="2600" dirty="0"/>
              <a:t>分</a:t>
            </a:r>
          </a:p>
          <a:p>
            <a:endParaRPr kumimoji="1" lang="ja-JP" altLang="en-US" dirty="0"/>
          </a:p>
        </p:txBody>
      </p:sp>
      <p:cxnSp>
        <p:nvCxnSpPr>
          <p:cNvPr id="126" name="直線コネクタ 125"/>
          <p:cNvCxnSpPr/>
          <p:nvPr/>
        </p:nvCxnSpPr>
        <p:spPr>
          <a:xfrm>
            <a:off x="1294822" y="1187731"/>
            <a:ext cx="6565" cy="235065"/>
          </a:xfrm>
          <a:prstGeom prst="line">
            <a:avLst/>
          </a:prstGeom>
          <a:ln w="762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27" name="直線コネクタ 126"/>
          <p:cNvCxnSpPr/>
          <p:nvPr/>
        </p:nvCxnSpPr>
        <p:spPr>
          <a:xfrm>
            <a:off x="1294822" y="6541653"/>
            <a:ext cx="0" cy="314908"/>
          </a:xfrm>
          <a:prstGeom prst="line">
            <a:avLst/>
          </a:prstGeom>
          <a:ln w="762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grpSp>
        <p:nvGrpSpPr>
          <p:cNvPr id="135" name="図形グループ 134"/>
          <p:cNvGrpSpPr/>
          <p:nvPr/>
        </p:nvGrpSpPr>
        <p:grpSpPr>
          <a:xfrm>
            <a:off x="3954808" y="5494005"/>
            <a:ext cx="4589460" cy="1315168"/>
            <a:chOff x="3971733" y="5374407"/>
            <a:chExt cx="4589460" cy="1431997"/>
          </a:xfrm>
        </p:grpSpPr>
        <p:grpSp>
          <p:nvGrpSpPr>
            <p:cNvPr id="137" name="図形グループ 136"/>
            <p:cNvGrpSpPr/>
            <p:nvPr/>
          </p:nvGrpSpPr>
          <p:grpSpPr>
            <a:xfrm>
              <a:off x="3971733" y="5374407"/>
              <a:ext cx="4589460" cy="676070"/>
              <a:chOff x="3971732" y="5667480"/>
              <a:chExt cx="4589460" cy="676070"/>
            </a:xfrm>
          </p:grpSpPr>
          <p:sp>
            <p:nvSpPr>
              <p:cNvPr id="140" name="ひし形 139"/>
              <p:cNvSpPr/>
              <p:nvPr/>
            </p:nvSpPr>
            <p:spPr>
              <a:xfrm>
                <a:off x="5120956" y="5667480"/>
                <a:ext cx="219291" cy="676070"/>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1" name="ひし形 140"/>
              <p:cNvSpPr/>
              <p:nvPr/>
            </p:nvSpPr>
            <p:spPr>
              <a:xfrm>
                <a:off x="3971732" y="5672515"/>
                <a:ext cx="201015" cy="66600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2" name="テキスト ボックス 141"/>
              <p:cNvSpPr txBox="1"/>
              <p:nvPr/>
            </p:nvSpPr>
            <p:spPr>
              <a:xfrm>
                <a:off x="4233778" y="5713127"/>
                <a:ext cx="654943" cy="584776"/>
              </a:xfrm>
              <a:prstGeom prst="rect">
                <a:avLst/>
              </a:prstGeom>
              <a:noFill/>
            </p:spPr>
            <p:txBody>
              <a:bodyPr wrap="square" rtlCol="0">
                <a:spAutoFit/>
              </a:bodyPr>
              <a:lstStyle/>
              <a:p>
                <a:r>
                  <a:rPr kumimoji="1" lang="en-US" altLang="ja-JP" sz="3200" dirty="0" smtClean="0"/>
                  <a:t>TX</a:t>
                </a:r>
                <a:endParaRPr kumimoji="1" lang="ja-JP" altLang="en-US" sz="3200" dirty="0"/>
              </a:p>
            </p:txBody>
          </p:sp>
          <p:sp>
            <p:nvSpPr>
              <p:cNvPr id="143" name="テキスト ボックス 142"/>
              <p:cNvSpPr txBox="1"/>
              <p:nvPr/>
            </p:nvSpPr>
            <p:spPr>
              <a:xfrm>
                <a:off x="5391036" y="5743905"/>
                <a:ext cx="3170156" cy="523220"/>
              </a:xfrm>
              <a:prstGeom prst="rect">
                <a:avLst/>
              </a:prstGeom>
              <a:noFill/>
            </p:spPr>
            <p:txBody>
              <a:bodyPr wrap="square" rtlCol="0">
                <a:spAutoFit/>
              </a:bodyPr>
              <a:lstStyle/>
              <a:p>
                <a:r>
                  <a:rPr kumimoji="1" lang="ja-JP" altLang="en-US" sz="2800" dirty="0" smtClean="0"/>
                  <a:t>高速バスつくば号</a:t>
                </a:r>
                <a:endParaRPr kumimoji="1" lang="ja-JP" altLang="en-US" sz="2800" dirty="0"/>
              </a:p>
            </p:txBody>
          </p:sp>
        </p:grpSp>
        <p:sp>
          <p:nvSpPr>
            <p:cNvPr id="138" name="ひし形 137"/>
            <p:cNvSpPr/>
            <p:nvPr/>
          </p:nvSpPr>
          <p:spPr>
            <a:xfrm>
              <a:off x="3971733" y="6057684"/>
              <a:ext cx="201015" cy="748720"/>
            </a:xfrm>
            <a:prstGeom prst="diamond">
              <a:avLst/>
            </a:prstGeom>
            <a:solidFill>
              <a:srgbClr val="FF8021"/>
            </a:solidFill>
            <a:ln>
              <a:solidFill>
                <a:srgbClr val="FF80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4233779" y="6181528"/>
              <a:ext cx="1812200" cy="584776"/>
            </a:xfrm>
            <a:prstGeom prst="rect">
              <a:avLst/>
            </a:prstGeom>
            <a:noFill/>
          </p:spPr>
          <p:txBody>
            <a:bodyPr wrap="square" rtlCol="0">
              <a:spAutoFit/>
            </a:bodyPr>
            <a:lstStyle/>
            <a:p>
              <a:r>
                <a:rPr kumimoji="1" lang="en-US" altLang="ja-JP" sz="3200" dirty="0" smtClean="0"/>
                <a:t>TX</a:t>
              </a:r>
              <a:r>
                <a:rPr kumimoji="1" lang="ja-JP" altLang="en-US" sz="3200" dirty="0" smtClean="0"/>
                <a:t>快速</a:t>
              </a:r>
              <a:endParaRPr kumimoji="1" lang="ja-JP" altLang="en-US" sz="3200" dirty="0"/>
            </a:p>
          </p:txBody>
        </p:sp>
      </p:grpSp>
      <p:sp>
        <p:nvSpPr>
          <p:cNvPr id="136" name="テキスト ボックス 135"/>
          <p:cNvSpPr txBox="1"/>
          <p:nvPr/>
        </p:nvSpPr>
        <p:spPr>
          <a:xfrm>
            <a:off x="716202" y="641621"/>
            <a:ext cx="8054107" cy="523220"/>
          </a:xfrm>
          <a:prstGeom prst="rect">
            <a:avLst/>
          </a:prstGeom>
          <a:noFill/>
        </p:spPr>
        <p:txBody>
          <a:bodyPr wrap="square" rtlCol="0">
            <a:spAutoFit/>
          </a:bodyPr>
          <a:lstStyle/>
          <a:p>
            <a:r>
              <a:rPr kumimoji="1" lang="en-US" altLang="ja-JP" sz="2800" dirty="0" smtClean="0">
                <a:solidFill>
                  <a:schemeClr val="bg1"/>
                </a:solidFill>
              </a:rPr>
              <a:t>TX</a:t>
            </a:r>
            <a:r>
              <a:rPr kumimoji="1" lang="ja-JP" altLang="en-US" sz="2800" dirty="0" smtClean="0">
                <a:solidFill>
                  <a:schemeClr val="bg1"/>
                </a:solidFill>
              </a:rPr>
              <a:t>と高速バスつくば号つくばセンター到着時刻</a:t>
            </a:r>
            <a:endParaRPr kumimoji="1" lang="ja-JP" altLang="en-US" sz="2800" dirty="0">
              <a:solidFill>
                <a:schemeClr val="bg1"/>
              </a:solidFill>
            </a:endParaRPr>
          </a:p>
        </p:txBody>
      </p:sp>
      <p:sp>
        <p:nvSpPr>
          <p:cNvPr id="76" name="ひし形 75"/>
          <p:cNvSpPr/>
          <p:nvPr/>
        </p:nvSpPr>
        <p:spPr>
          <a:xfrm>
            <a:off x="1367334"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ひし形 78"/>
          <p:cNvSpPr/>
          <p:nvPr/>
        </p:nvSpPr>
        <p:spPr>
          <a:xfrm>
            <a:off x="1775088" y="2899252"/>
            <a:ext cx="201015" cy="748720"/>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ひし形 79"/>
          <p:cNvSpPr/>
          <p:nvPr/>
        </p:nvSpPr>
        <p:spPr>
          <a:xfrm>
            <a:off x="1595275"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1" name="ひし形 80"/>
          <p:cNvSpPr/>
          <p:nvPr/>
        </p:nvSpPr>
        <p:spPr>
          <a:xfrm>
            <a:off x="2186267"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2" name="ひし形 81"/>
          <p:cNvSpPr/>
          <p:nvPr/>
        </p:nvSpPr>
        <p:spPr>
          <a:xfrm>
            <a:off x="2778197"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3" name="ひし形 82"/>
          <p:cNvSpPr/>
          <p:nvPr/>
        </p:nvSpPr>
        <p:spPr>
          <a:xfrm>
            <a:off x="3393322"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4" name="ひし形 83"/>
          <p:cNvSpPr/>
          <p:nvPr/>
        </p:nvSpPr>
        <p:spPr>
          <a:xfrm>
            <a:off x="3959825"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6" name="ひし形 85"/>
          <p:cNvSpPr/>
          <p:nvPr/>
        </p:nvSpPr>
        <p:spPr>
          <a:xfrm>
            <a:off x="4230751" y="2899252"/>
            <a:ext cx="201015" cy="748720"/>
          </a:xfrm>
          <a:prstGeom prst="diamond">
            <a:avLst/>
          </a:prstGeom>
          <a:solidFill>
            <a:srgbClr val="FF8021"/>
          </a:solidFill>
          <a:ln>
            <a:solidFill>
              <a:srgbClr val="FF80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6" name="ひし形 95"/>
          <p:cNvSpPr/>
          <p:nvPr/>
        </p:nvSpPr>
        <p:spPr>
          <a:xfrm>
            <a:off x="4614768"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ひし形 101"/>
          <p:cNvSpPr/>
          <p:nvPr/>
        </p:nvSpPr>
        <p:spPr>
          <a:xfrm>
            <a:off x="5162997"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4" name="ひし形 103"/>
          <p:cNvSpPr/>
          <p:nvPr/>
        </p:nvSpPr>
        <p:spPr>
          <a:xfrm>
            <a:off x="5805875"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6" name="ひし形 105"/>
          <p:cNvSpPr/>
          <p:nvPr/>
        </p:nvSpPr>
        <p:spPr>
          <a:xfrm>
            <a:off x="6332551"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8" name="ひし形 127"/>
          <p:cNvSpPr/>
          <p:nvPr/>
        </p:nvSpPr>
        <p:spPr>
          <a:xfrm>
            <a:off x="2653506"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9" name="ひし形 128"/>
          <p:cNvSpPr/>
          <p:nvPr/>
        </p:nvSpPr>
        <p:spPr>
          <a:xfrm>
            <a:off x="3502967"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0" name="ひし形 129"/>
          <p:cNvSpPr/>
          <p:nvPr/>
        </p:nvSpPr>
        <p:spPr>
          <a:xfrm>
            <a:off x="4221870"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1" name="ひし形 130"/>
          <p:cNvSpPr/>
          <p:nvPr/>
        </p:nvSpPr>
        <p:spPr>
          <a:xfrm>
            <a:off x="5053351"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2" name="ひし形 131"/>
          <p:cNvSpPr/>
          <p:nvPr/>
        </p:nvSpPr>
        <p:spPr>
          <a:xfrm>
            <a:off x="6668978"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4" name="ひし形 143"/>
          <p:cNvSpPr/>
          <p:nvPr/>
        </p:nvSpPr>
        <p:spPr>
          <a:xfrm>
            <a:off x="7514169"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5" name="ひし形 144"/>
          <p:cNvSpPr/>
          <p:nvPr/>
        </p:nvSpPr>
        <p:spPr>
          <a:xfrm>
            <a:off x="8194884"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6577972" y="3538608"/>
            <a:ext cx="1971312" cy="968680"/>
          </a:xfrm>
          <a:prstGeom prst="rect">
            <a:avLst/>
          </a:prstGeom>
          <a:noFill/>
          <a:ln w="38100" cmpd="sng">
            <a:solidFill>
              <a:srgbClr val="FF0000"/>
            </a:solidFill>
          </a:ln>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7" name="テキスト ボックス 146"/>
          <p:cNvSpPr txBox="1"/>
          <p:nvPr/>
        </p:nvSpPr>
        <p:spPr>
          <a:xfrm>
            <a:off x="5834704" y="4471314"/>
            <a:ext cx="3590245" cy="954107"/>
          </a:xfrm>
          <a:prstGeom prst="rect">
            <a:avLst/>
          </a:prstGeom>
          <a:noFill/>
          <a:ln w="12700" cmpd="sng">
            <a:noFill/>
          </a:ln>
        </p:spPr>
        <p:txBody>
          <a:bodyPr wrap="square" rtlCol="0">
            <a:spAutoFit/>
          </a:bodyPr>
          <a:lstStyle/>
          <a:p>
            <a:r>
              <a:rPr kumimoji="1" lang="ja-JP" altLang="en-US" sz="2800" b="1" dirty="0" smtClean="0">
                <a:solidFill>
                  <a:srgbClr val="000000"/>
                </a:solidFill>
                <a:latin typeface="HG創英角ｺﾞｼｯｸUB"/>
                <a:ea typeface="HG創英角ｺﾞｼｯｸUB"/>
                <a:cs typeface="HG創英角ｺﾞｼｯｸUB"/>
              </a:rPr>
              <a:t>ミッドナイト</a:t>
            </a:r>
            <a:endParaRPr kumimoji="1" lang="en-US" altLang="ja-JP" sz="2800" b="1" dirty="0" smtClean="0">
              <a:solidFill>
                <a:srgbClr val="000000"/>
              </a:solidFill>
              <a:latin typeface="HG創英角ｺﾞｼｯｸUB"/>
              <a:ea typeface="HG創英角ｺﾞｼｯｸUB"/>
              <a:cs typeface="HG創英角ｺﾞｼｯｸUB"/>
            </a:endParaRPr>
          </a:p>
          <a:p>
            <a:r>
              <a:rPr kumimoji="1" lang="en-US" altLang="ja-JP" sz="2800" b="1" dirty="0" smtClean="0">
                <a:solidFill>
                  <a:srgbClr val="000000"/>
                </a:solidFill>
                <a:latin typeface="HG創英角ｺﾞｼｯｸUB"/>
                <a:ea typeface="HG創英角ｺﾞｼｯｸUB"/>
                <a:cs typeface="HG創英角ｺﾞｼｯｸUB"/>
              </a:rPr>
              <a:t>	</a:t>
            </a:r>
            <a:r>
              <a:rPr kumimoji="1" lang="ja-JP" altLang="en-US" sz="2800" b="1" dirty="0" smtClean="0">
                <a:solidFill>
                  <a:srgbClr val="000000"/>
                </a:solidFill>
                <a:latin typeface="HG創英角ｺﾞｼｯｸUB"/>
                <a:ea typeface="HG創英角ｺﾞｼｯｸUB"/>
                <a:cs typeface="HG創英角ｺﾞｼｯｸUB"/>
              </a:rPr>
              <a:t>つくば号</a:t>
            </a:r>
            <a:endParaRPr kumimoji="1" lang="ja-JP" altLang="en-US" sz="2800" b="1" dirty="0">
              <a:solidFill>
                <a:srgbClr val="000000"/>
              </a:solidFill>
              <a:latin typeface="HG創英角ｺﾞｼｯｸUB"/>
              <a:ea typeface="HG創英角ｺﾞｼｯｸUB"/>
              <a:cs typeface="HG創英角ｺﾞｼｯｸUB"/>
            </a:endParaRPr>
          </a:p>
        </p:txBody>
      </p:sp>
      <p:cxnSp>
        <p:nvCxnSpPr>
          <p:cNvPr id="95" name="直線コネクタ 94"/>
          <p:cNvCxnSpPr/>
          <p:nvPr/>
        </p:nvCxnSpPr>
        <p:spPr>
          <a:xfrm flipH="1">
            <a:off x="1288257" y="2806999"/>
            <a:ext cx="6565" cy="1697058"/>
          </a:xfrm>
          <a:prstGeom prst="line">
            <a:avLst/>
          </a:prstGeom>
          <a:ln w="762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78" name="テキスト ボックス 77"/>
          <p:cNvSpPr txBox="1"/>
          <p:nvPr/>
        </p:nvSpPr>
        <p:spPr>
          <a:xfrm>
            <a:off x="-78753" y="3781634"/>
            <a:ext cx="1899570" cy="523220"/>
          </a:xfrm>
          <a:prstGeom prst="rect">
            <a:avLst/>
          </a:prstGeom>
          <a:noFill/>
        </p:spPr>
        <p:txBody>
          <a:bodyPr wrap="square" rtlCol="0">
            <a:spAutoFit/>
          </a:bodyPr>
          <a:lstStyle/>
          <a:p>
            <a:r>
              <a:rPr kumimoji="1" lang="ja-JP" altLang="en-US" sz="2800" dirty="0" smtClean="0"/>
              <a:t>つくば号</a:t>
            </a:r>
            <a:endParaRPr kumimoji="1" lang="ja-JP" altLang="en-US" sz="2800" dirty="0"/>
          </a:p>
        </p:txBody>
      </p:sp>
      <p:sp>
        <p:nvSpPr>
          <p:cNvPr id="60" name="正方形/長方形 59"/>
          <p:cNvSpPr/>
          <p:nvPr/>
        </p:nvSpPr>
        <p:spPr>
          <a:xfrm>
            <a:off x="0" y="0"/>
            <a:ext cx="9144000" cy="6858000"/>
          </a:xfrm>
          <a:prstGeom prst="rect">
            <a:avLst/>
          </a:prstGeom>
          <a:solidFill>
            <a:srgbClr val="FFFFFF">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0" y="1882675"/>
            <a:ext cx="9144000" cy="2735208"/>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4000" dirty="0"/>
              <a:t>つくば号</a:t>
            </a:r>
            <a:r>
              <a:rPr kumimoji="1" lang="ja-JP" altLang="en-US" sz="4000" dirty="0" smtClean="0"/>
              <a:t>は</a:t>
            </a:r>
            <a:endParaRPr kumimoji="1" lang="en-US" altLang="ja-JP" sz="4000" dirty="0" smtClean="0"/>
          </a:p>
          <a:p>
            <a:pPr algn="ctr"/>
            <a:r>
              <a:rPr kumimoji="1" lang="ja-JP" altLang="en-US" sz="4000" dirty="0" smtClean="0"/>
              <a:t>どの時間帯にも等間隔で運行しており</a:t>
            </a:r>
            <a:endParaRPr kumimoji="1" lang="en-US" altLang="ja-JP" sz="4000" dirty="0" smtClean="0"/>
          </a:p>
          <a:p>
            <a:pPr algn="ctr"/>
            <a:r>
              <a:rPr kumimoji="1" lang="en-US" altLang="ja-JP" sz="4000" dirty="0" smtClean="0"/>
              <a:t>TX</a:t>
            </a:r>
            <a:r>
              <a:rPr kumimoji="1" lang="ja-JP" altLang="en-US" sz="4000" dirty="0"/>
              <a:t>からの</a:t>
            </a:r>
            <a:r>
              <a:rPr kumimoji="1" lang="ja-JP" altLang="en-US" sz="4000" dirty="0" smtClean="0"/>
              <a:t>乗り継ぎも可能！</a:t>
            </a:r>
            <a:endParaRPr kumimoji="1" lang="en-US" altLang="ja-JP" sz="4000" dirty="0" smtClean="0"/>
          </a:p>
        </p:txBody>
      </p:sp>
    </p:spTree>
    <p:extLst>
      <p:ext uri="{BB962C8B-B14F-4D97-AF65-F5344CB8AC3E}">
        <p14:creationId xmlns:p14="http://schemas.microsoft.com/office/powerpoint/2010/main" val="17766689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雲 7"/>
          <p:cNvSpPr/>
          <p:nvPr/>
        </p:nvSpPr>
        <p:spPr>
          <a:xfrm>
            <a:off x="0" y="0"/>
            <a:ext cx="6468380" cy="3939014"/>
          </a:xfrm>
          <a:prstGeom prst="cloud">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sz="2800" b="1" dirty="0" smtClean="0"/>
              <a:t>〜</a:t>
            </a:r>
            <a:r>
              <a:rPr kumimoji="1" lang="ja-JP" altLang="en-US" sz="2800" b="1" dirty="0" smtClean="0"/>
              <a:t>つくば号</a:t>
            </a:r>
            <a:r>
              <a:rPr kumimoji="1" lang="en-US" altLang="ja-JP" sz="2800" b="1" dirty="0" smtClean="0"/>
              <a:t>〜</a:t>
            </a:r>
          </a:p>
          <a:p>
            <a:r>
              <a:rPr kumimoji="1" lang="ja-JP" altLang="en-US" sz="2800" b="1" dirty="0" smtClean="0"/>
              <a:t>・ほぼ等間隔の発着</a:t>
            </a:r>
            <a:endParaRPr kumimoji="1" lang="en-US" altLang="ja-JP" sz="2800" b="1" dirty="0" smtClean="0"/>
          </a:p>
          <a:p>
            <a:r>
              <a:rPr kumimoji="1" lang="ja-JP" altLang="en-US" sz="2800" b="1" dirty="0" smtClean="0"/>
              <a:t>・夜遅くまでの運行</a:t>
            </a:r>
            <a:endParaRPr kumimoji="1" lang="en-US" altLang="ja-JP" sz="2800" b="1" dirty="0" smtClean="0"/>
          </a:p>
          <a:p>
            <a:pPr algn="ctr"/>
            <a:r>
              <a:rPr kumimoji="1" lang="en-US" altLang="ja-JP" sz="2800" b="1" dirty="0" smtClean="0"/>
              <a:t>→</a:t>
            </a:r>
            <a:r>
              <a:rPr kumimoji="1" lang="ja-JP" altLang="en-US" sz="2800" b="1" dirty="0" smtClean="0"/>
              <a:t>ある程度のバス利用者数を見込めるのでは？</a:t>
            </a:r>
            <a:endParaRPr kumimoji="1" lang="en-US" altLang="ja-JP" sz="2800" b="1" dirty="0" smtClean="0"/>
          </a:p>
        </p:txBody>
      </p:sp>
      <p:sp>
        <p:nvSpPr>
          <p:cNvPr id="9" name="雲 8"/>
          <p:cNvSpPr/>
          <p:nvPr/>
        </p:nvSpPr>
        <p:spPr>
          <a:xfrm>
            <a:off x="3045550" y="3353020"/>
            <a:ext cx="6267484" cy="3619622"/>
          </a:xfrm>
          <a:prstGeom prst="cloud">
            <a:avLst/>
          </a:prstGeom>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b="1" dirty="0"/>
              <a:t>では</a:t>
            </a:r>
            <a:r>
              <a:rPr kumimoji="1" lang="ja-JP" altLang="en-US" sz="2800" b="1" dirty="0" smtClean="0"/>
              <a:t>、</a:t>
            </a:r>
            <a:endParaRPr kumimoji="1" lang="en-US" altLang="ja-JP" sz="2800" b="1" dirty="0" smtClean="0"/>
          </a:p>
          <a:p>
            <a:pPr algn="ctr"/>
            <a:r>
              <a:rPr kumimoji="1" lang="ja-JP" altLang="en-US" sz="2800" b="1" dirty="0" smtClean="0"/>
              <a:t>つくば</a:t>
            </a:r>
            <a:r>
              <a:rPr kumimoji="1" lang="ja-JP" altLang="en-US" sz="2800" b="1" dirty="0"/>
              <a:t>センター</a:t>
            </a:r>
            <a:r>
              <a:rPr kumimoji="1" lang="ja-JP" altLang="en-US" sz="2800" b="1" dirty="0" smtClean="0"/>
              <a:t>から乗客</a:t>
            </a:r>
            <a:r>
              <a:rPr kumimoji="1" lang="ja-JP" altLang="en-US" sz="2800" b="1" dirty="0"/>
              <a:t>を乗せるだけ</a:t>
            </a:r>
            <a:r>
              <a:rPr kumimoji="1" lang="ja-JP" altLang="en-US" sz="2800" b="1" dirty="0" smtClean="0"/>
              <a:t>の空席</a:t>
            </a:r>
            <a:r>
              <a:rPr kumimoji="1" lang="ja-JP" altLang="en-US" sz="2800" b="1" dirty="0"/>
              <a:t>はあるのか？</a:t>
            </a:r>
            <a:endParaRPr kumimoji="1" lang="en-US" altLang="ja-JP" sz="2800" b="1" dirty="0"/>
          </a:p>
        </p:txBody>
      </p:sp>
      <p:sp>
        <p:nvSpPr>
          <p:cNvPr id="11" name="星 16 10"/>
          <p:cNvSpPr/>
          <p:nvPr/>
        </p:nvSpPr>
        <p:spPr>
          <a:xfrm>
            <a:off x="199901" y="2252399"/>
            <a:ext cx="8944099" cy="3203430"/>
          </a:xfrm>
          <a:prstGeom prst="star16">
            <a:avLst>
              <a:gd name="adj" fmla="val 41525"/>
            </a:avLst>
          </a:prstGeom>
          <a:solidFill>
            <a:srgbClr val="FFFF00"/>
          </a:solidFill>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45720" indent="0">
              <a:buNone/>
            </a:pPr>
            <a:r>
              <a:rPr kumimoji="1" lang="ja-JP" altLang="en-US" sz="3200" dirty="0" smtClean="0">
                <a:ln w="12700" cmpd="sng">
                  <a:solidFill>
                    <a:schemeClr val="accent6"/>
                  </a:solidFill>
                  <a:prstDash val="solid"/>
                </a:ln>
                <a:solidFill>
                  <a:srgbClr val="FF0000"/>
                </a:solidFill>
              </a:rPr>
              <a:t>つくば号の現状を調査して、キャパシティを調べよう！</a:t>
            </a:r>
            <a:endParaRPr kumimoji="1" lang="ja-JP" altLang="en-US" sz="3200" dirty="0">
              <a:ln w="12700" cmpd="sng">
                <a:solidFill>
                  <a:schemeClr val="accent6"/>
                </a:solidFill>
                <a:prstDash val="solid"/>
              </a:ln>
              <a:solidFill>
                <a:srgbClr val="FF0000"/>
              </a:solidFill>
            </a:endParaRPr>
          </a:p>
        </p:txBody>
      </p:sp>
    </p:spTree>
    <p:extLst>
      <p:ext uri="{BB962C8B-B14F-4D97-AF65-F5344CB8AC3E}">
        <p14:creationId xmlns:p14="http://schemas.microsoft.com/office/powerpoint/2010/main" val="3359688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3"/>
          </p:nvPr>
        </p:nvSpPr>
        <p:spPr>
          <a:xfrm>
            <a:off x="20452" y="1140070"/>
            <a:ext cx="9349524" cy="6166530"/>
          </a:xfrm>
        </p:spPr>
        <p:txBody>
          <a:bodyPr>
            <a:normAutofit/>
          </a:bodyPr>
          <a:lstStyle/>
          <a:p>
            <a:pPr marL="45720" indent="0">
              <a:buNone/>
            </a:pPr>
            <a:r>
              <a:rPr lang="ja-JP" altLang="en-US" sz="2800" dirty="0" smtClean="0">
                <a:solidFill>
                  <a:schemeClr val="tx1"/>
                </a:solidFill>
              </a:rPr>
              <a:t>実施目的</a:t>
            </a:r>
            <a:endParaRPr lang="en-US" altLang="ja-JP" sz="2800" dirty="0" smtClean="0">
              <a:solidFill>
                <a:schemeClr val="tx1"/>
              </a:solidFill>
            </a:endParaRPr>
          </a:p>
          <a:p>
            <a:pPr>
              <a:buFont typeface="Wingdings" charset="2"/>
              <a:buChar char="ü"/>
            </a:pPr>
            <a:r>
              <a:rPr lang="ja-JP" altLang="en-US" sz="2800" dirty="0" smtClean="0">
                <a:solidFill>
                  <a:schemeClr val="tx1"/>
                </a:solidFill>
              </a:rPr>
              <a:t>つくば</a:t>
            </a:r>
            <a:r>
              <a:rPr lang="ja-JP" altLang="en-US" sz="2800" dirty="0">
                <a:solidFill>
                  <a:schemeClr val="tx1"/>
                </a:solidFill>
              </a:rPr>
              <a:t>センター</a:t>
            </a:r>
            <a:r>
              <a:rPr lang="ja-JP" altLang="en-US" sz="2800" dirty="0" smtClean="0">
                <a:solidFill>
                  <a:schemeClr val="tx1"/>
                </a:solidFill>
              </a:rPr>
              <a:t>到着時点で</a:t>
            </a:r>
            <a:r>
              <a:rPr lang="ja-JP" altLang="en-US" sz="2800" dirty="0">
                <a:solidFill>
                  <a:schemeClr val="tx1"/>
                </a:solidFill>
              </a:rPr>
              <a:t>新たに乗客を乗せるだけの　　　　　キャパシティがあるかどうか調査する</a:t>
            </a:r>
            <a:endParaRPr lang="en-US" altLang="ja-JP" sz="2800" dirty="0">
              <a:solidFill>
                <a:schemeClr val="tx1"/>
              </a:solidFill>
            </a:endParaRPr>
          </a:p>
          <a:p>
            <a:pPr marL="365760" lvl="1" indent="0">
              <a:buNone/>
            </a:pPr>
            <a:r>
              <a:rPr lang="ja-JP" altLang="en-US" sz="2600" dirty="0" smtClean="0">
                <a:solidFill>
                  <a:schemeClr val="tx1"/>
                </a:solidFill>
              </a:rPr>
              <a:t>・つくばセンター以降の高速バスの下車人数を把握する</a:t>
            </a:r>
            <a:endParaRPr lang="en-US" altLang="ja-JP" sz="2600" dirty="0" smtClean="0">
              <a:solidFill>
                <a:schemeClr val="tx1"/>
              </a:solidFill>
            </a:endParaRPr>
          </a:p>
          <a:p>
            <a:pPr marL="365760" lvl="1" indent="0">
              <a:buNone/>
            </a:pPr>
            <a:r>
              <a:rPr lang="ja-JP" altLang="en-US" sz="2600" dirty="0" smtClean="0">
                <a:solidFill>
                  <a:schemeClr val="tx1"/>
                </a:solidFill>
              </a:rPr>
              <a:t>・つくば号の利用者の属性を把握する</a:t>
            </a:r>
            <a:endParaRPr lang="en-US" altLang="ja-JP" sz="2600" dirty="0" smtClean="0">
              <a:solidFill>
                <a:schemeClr val="tx1"/>
              </a:solidFill>
            </a:endParaRPr>
          </a:p>
          <a:p>
            <a:pPr marL="45720" indent="0">
              <a:buNone/>
            </a:pPr>
            <a:endParaRPr lang="en-US" altLang="ja-JP" sz="2800" dirty="0" smtClean="0">
              <a:solidFill>
                <a:schemeClr val="tx1"/>
              </a:solidFill>
            </a:endParaRPr>
          </a:p>
          <a:p>
            <a:pPr marL="45720" indent="0">
              <a:buNone/>
            </a:pPr>
            <a:r>
              <a:rPr lang="ja-JP" altLang="en-US" sz="3200" dirty="0" smtClean="0">
                <a:solidFill>
                  <a:schemeClr val="tx1"/>
                </a:solidFill>
              </a:rPr>
              <a:t>実施日　５</a:t>
            </a:r>
            <a:r>
              <a:rPr lang="en-US" altLang="ja-JP" sz="3200" dirty="0" smtClean="0">
                <a:solidFill>
                  <a:schemeClr val="tx1"/>
                </a:solidFill>
              </a:rPr>
              <a:t>/</a:t>
            </a:r>
            <a:r>
              <a:rPr lang="ja-JP" altLang="en-US" sz="3200" dirty="0" smtClean="0">
                <a:solidFill>
                  <a:schemeClr val="tx1"/>
                </a:solidFill>
              </a:rPr>
              <a:t>１（水）</a:t>
            </a:r>
            <a:endParaRPr lang="en-US" altLang="ja-JP" sz="3200" dirty="0" smtClean="0">
              <a:solidFill>
                <a:schemeClr val="tx1"/>
              </a:solidFill>
            </a:endParaRPr>
          </a:p>
          <a:p>
            <a:pPr marL="45720" indent="0">
              <a:buNone/>
            </a:pPr>
            <a:r>
              <a:rPr lang="ja-JP" altLang="en-US" sz="3200" dirty="0" smtClean="0">
                <a:solidFill>
                  <a:schemeClr val="tx1"/>
                </a:solidFill>
              </a:rPr>
              <a:t>実施対象　</a:t>
            </a:r>
            <a:r>
              <a:rPr lang="en-US" altLang="ja-JP" sz="3200" dirty="0" smtClean="0">
                <a:solidFill>
                  <a:schemeClr val="tx1"/>
                </a:solidFill>
              </a:rPr>
              <a:t>22</a:t>
            </a:r>
            <a:r>
              <a:rPr lang="ja-JP" altLang="en-US" sz="3200" dirty="0" smtClean="0">
                <a:solidFill>
                  <a:schemeClr val="tx1"/>
                </a:solidFill>
              </a:rPr>
              <a:t>：</a:t>
            </a:r>
            <a:r>
              <a:rPr lang="en-US" altLang="ja-JP" sz="3200" dirty="0" smtClean="0">
                <a:solidFill>
                  <a:schemeClr val="tx1"/>
                </a:solidFill>
              </a:rPr>
              <a:t>40</a:t>
            </a:r>
            <a:r>
              <a:rPr lang="ja-JP" altLang="en-US" sz="3200" dirty="0" smtClean="0">
                <a:solidFill>
                  <a:schemeClr val="tx1"/>
                </a:solidFill>
              </a:rPr>
              <a:t>以降の高速バス</a:t>
            </a:r>
            <a:r>
              <a:rPr lang="en-US" altLang="ja-JP" sz="3200" dirty="0" smtClean="0">
                <a:solidFill>
                  <a:schemeClr val="tx1"/>
                </a:solidFill>
              </a:rPr>
              <a:t>8</a:t>
            </a:r>
            <a:r>
              <a:rPr lang="ja-JP" altLang="en-US" sz="3200" dirty="0" smtClean="0">
                <a:solidFill>
                  <a:schemeClr val="tx1"/>
                </a:solidFill>
              </a:rPr>
              <a:t>便</a:t>
            </a:r>
            <a:endParaRPr lang="en-US" altLang="ja-JP" sz="3200" dirty="0" smtClean="0">
              <a:solidFill>
                <a:schemeClr val="tx1"/>
              </a:solidFill>
            </a:endParaRPr>
          </a:p>
          <a:p>
            <a:pPr marL="45720" indent="0">
              <a:buNone/>
            </a:pPr>
            <a:r>
              <a:rPr lang="ja-JP" altLang="en-US" sz="3200" dirty="0" smtClean="0">
                <a:solidFill>
                  <a:schemeClr val="tx1"/>
                </a:solidFill>
              </a:rPr>
              <a:t>調査体制　各バス停に</a:t>
            </a:r>
            <a:r>
              <a:rPr lang="en-US" altLang="ja-JP" sz="3200" dirty="0" smtClean="0">
                <a:solidFill>
                  <a:schemeClr val="tx1"/>
                </a:solidFill>
              </a:rPr>
              <a:t>2〜3</a:t>
            </a:r>
            <a:r>
              <a:rPr lang="ja-JP" altLang="en-US" sz="3200" dirty="0" smtClean="0">
                <a:solidFill>
                  <a:schemeClr val="tx1"/>
                </a:solidFill>
              </a:rPr>
              <a:t>人を配置</a:t>
            </a:r>
            <a:endParaRPr lang="en-US" altLang="ja-JP" sz="3200" dirty="0">
              <a:solidFill>
                <a:schemeClr val="tx1"/>
              </a:solidFill>
            </a:endParaRPr>
          </a:p>
          <a:p>
            <a:pPr marL="45720" indent="0">
              <a:buNone/>
            </a:pPr>
            <a:endParaRPr lang="en-US" altLang="ja-JP" sz="2800" dirty="0" smtClean="0"/>
          </a:p>
          <a:p>
            <a:pPr marL="45720" indent="0">
              <a:buNone/>
            </a:pPr>
            <a:endParaRPr lang="en-US" altLang="ja-JP" dirty="0" smtClean="0"/>
          </a:p>
          <a:p>
            <a:pPr marL="45720" indent="0">
              <a:buNone/>
            </a:pPr>
            <a:endParaRPr lang="en-US" altLang="ja-JP" dirty="0"/>
          </a:p>
          <a:p>
            <a:endParaRPr kumimoji="1" lang="ja-JP" altLang="en-US" dirty="0"/>
          </a:p>
        </p:txBody>
      </p:sp>
      <p:sp>
        <p:nvSpPr>
          <p:cNvPr id="4" name="平行四辺形 3"/>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5" name="平行四辺形 4"/>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6" name="平行四辺形 5"/>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9" name="平行四辺形 8"/>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0" name="平行四辺形 9"/>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1" name="平行四辺形 10"/>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8" name="平行四辺形 7"/>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7" name="平行四辺形 6"/>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Tree>
    <p:extLst>
      <p:ext uri="{BB962C8B-B14F-4D97-AF65-F5344CB8AC3E}">
        <p14:creationId xmlns:p14="http://schemas.microsoft.com/office/powerpoint/2010/main" val="2107513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wipe(down)">
                                      <p:cBhvr>
                                        <p:cTn id="15" dur="500"/>
                                        <p:tgtEl>
                                          <p:spTgt spid="2">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wipe(down)">
                                      <p:cBhvr>
                                        <p:cTn id="18" dur="500"/>
                                        <p:tgtEl>
                                          <p:spTgt spid="2">
                                            <p:txEl>
                                              <p:pRg st="6" end="6"/>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wipe(down)">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sz="quarter" idx="13"/>
          </p:nvPr>
        </p:nvSpPr>
        <p:spPr>
          <a:xfrm>
            <a:off x="185407" y="1873456"/>
            <a:ext cx="8695548" cy="4793818"/>
          </a:xfrm>
        </p:spPr>
        <p:txBody>
          <a:bodyPr>
            <a:normAutofit/>
          </a:bodyPr>
          <a:lstStyle/>
          <a:p>
            <a:pPr marL="45720" indent="0">
              <a:buNone/>
            </a:pPr>
            <a:r>
              <a:rPr lang="ja-JP" altLang="en-US" sz="6000" dirty="0" smtClean="0">
                <a:solidFill>
                  <a:schemeClr val="bg1"/>
                </a:solidFill>
              </a:rPr>
              <a:t>そのとき、どのようにして帰りますか？</a:t>
            </a:r>
            <a:endParaRPr lang="en-US" altLang="ja-JP" sz="6000" dirty="0" smtClean="0">
              <a:solidFill>
                <a:schemeClr val="bg1"/>
              </a:solidFill>
            </a:endParaRPr>
          </a:p>
          <a:p>
            <a:pPr marL="45720" indent="0" algn="ctr">
              <a:buNone/>
            </a:pPr>
            <a:endParaRPr lang="en-US" altLang="ja-JP" sz="6000" dirty="0" smtClean="0">
              <a:solidFill>
                <a:schemeClr val="bg1"/>
              </a:solidFill>
            </a:endParaRPr>
          </a:p>
        </p:txBody>
      </p:sp>
    </p:spTree>
    <p:extLst>
      <p:ext uri="{BB962C8B-B14F-4D97-AF65-F5344CB8AC3E}">
        <p14:creationId xmlns:p14="http://schemas.microsoft.com/office/powerpoint/2010/main" val="9928552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平行四辺形 9"/>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11" name="平行四辺形 10"/>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12" name="平行四辺形 11"/>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3" name="平行四辺形 12"/>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4" name="平行四辺形 13"/>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5" name="平行四辺形 14"/>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6" name="平行四辺形 15"/>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7" name="平行四辺形 16"/>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pic>
        <p:nvPicPr>
          <p:cNvPr id="5" name="図 4" descr="DSC01337.JPG"/>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5000" contrast="-20000"/>
                    </a14:imgEffect>
                  </a14:imgLayer>
                </a14:imgProps>
              </a:ext>
              <a:ext uri="{28A0092B-C50C-407E-A947-70E740481C1C}">
                <a14:useLocalDpi xmlns:a14="http://schemas.microsoft.com/office/drawing/2010/main"/>
              </a:ext>
            </a:extLst>
          </a:blip>
          <a:stretch>
            <a:fillRect/>
          </a:stretch>
        </p:blipFill>
        <p:spPr>
          <a:xfrm>
            <a:off x="-1" y="0"/>
            <a:ext cx="5818685" cy="4364014"/>
          </a:xfrm>
          <a:prstGeom prst="rect">
            <a:avLst/>
          </a:prstGeom>
        </p:spPr>
      </p:pic>
      <p:sp>
        <p:nvSpPr>
          <p:cNvPr id="6" name="テキスト ボックス 5"/>
          <p:cNvSpPr txBox="1"/>
          <p:nvPr/>
        </p:nvSpPr>
        <p:spPr>
          <a:xfrm>
            <a:off x="6744160" y="767879"/>
            <a:ext cx="3052103" cy="523220"/>
          </a:xfrm>
          <a:prstGeom prst="rect">
            <a:avLst/>
          </a:prstGeom>
          <a:noFill/>
        </p:spPr>
        <p:txBody>
          <a:bodyPr wrap="square" rtlCol="0">
            <a:spAutoFit/>
          </a:bodyPr>
          <a:lstStyle/>
          <a:p>
            <a:r>
              <a:rPr kumimoji="1" lang="ja-JP" altLang="en-US" sz="2800" dirty="0" smtClean="0"/>
              <a:t>筑波大学病院</a:t>
            </a:r>
            <a:endParaRPr kumimoji="1" lang="ja-JP" altLang="en-US" sz="2800" dirty="0"/>
          </a:p>
        </p:txBody>
      </p:sp>
      <p:sp>
        <p:nvSpPr>
          <p:cNvPr id="7" name="テキスト ボックス 6"/>
          <p:cNvSpPr txBox="1"/>
          <p:nvPr/>
        </p:nvSpPr>
        <p:spPr>
          <a:xfrm>
            <a:off x="98454" y="5369310"/>
            <a:ext cx="2038018" cy="523220"/>
          </a:xfrm>
          <a:prstGeom prst="rect">
            <a:avLst/>
          </a:prstGeom>
          <a:noFill/>
        </p:spPr>
        <p:txBody>
          <a:bodyPr wrap="square" rtlCol="0">
            <a:spAutoFit/>
          </a:bodyPr>
          <a:lstStyle/>
          <a:p>
            <a:r>
              <a:rPr kumimoji="1" lang="ja-JP" altLang="en-US" sz="2800" dirty="0" smtClean="0"/>
              <a:t>大学中央</a:t>
            </a:r>
            <a:endParaRPr kumimoji="1" lang="ja-JP" altLang="en-US" sz="2800" dirty="0"/>
          </a:p>
        </p:txBody>
      </p:sp>
      <p:sp>
        <p:nvSpPr>
          <p:cNvPr id="8" name="左矢印 7"/>
          <p:cNvSpPr/>
          <p:nvPr/>
        </p:nvSpPr>
        <p:spPr>
          <a:xfrm>
            <a:off x="6084513" y="698968"/>
            <a:ext cx="639957" cy="7481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1811571" y="5199953"/>
            <a:ext cx="748257" cy="8840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図 3" descr="DSCN2858.JPG"/>
          <p:cNvPicPr>
            <a:picLocks noChangeAspect="1"/>
          </p:cNvPicPr>
          <p:nvPr/>
        </p:nvPicPr>
        <p:blipFill>
          <a:blip r:embed="rId5" cstate="email">
            <a:extLst>
              <a:ext uri="{BEBA8EAE-BF5A-486C-A8C5-ECC9F3942E4B}">
                <a14:imgProps xmlns:a14="http://schemas.microsoft.com/office/drawing/2010/main">
                  <a14:imgLayer r:embed="rId6">
                    <a14:imgEffect>
                      <a14:sharpenSoften amount="25000"/>
                    </a14:imgEffect>
                    <a14:imgEffect>
                      <a14:colorTemperature colorTemp="6393"/>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2703986" y="2027989"/>
            <a:ext cx="6440015" cy="4830011"/>
          </a:xfrm>
          <a:prstGeom prst="rect">
            <a:avLst/>
          </a:prstGeom>
        </p:spPr>
      </p:pic>
    </p:spTree>
    <p:extLst>
      <p:ext uri="{BB962C8B-B14F-4D97-AF65-F5344CB8AC3E}">
        <p14:creationId xmlns:p14="http://schemas.microsoft.com/office/powerpoint/2010/main" val="1092257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767379346"/>
              </p:ext>
            </p:extLst>
          </p:nvPr>
        </p:nvGraphicFramePr>
        <p:xfrm>
          <a:off x="0" y="924468"/>
          <a:ext cx="9034818" cy="5933532"/>
        </p:xfrm>
        <a:graphic>
          <a:graphicData uri="http://schemas.openxmlformats.org/drawingml/2006/chart">
            <c:chart xmlns:c="http://schemas.openxmlformats.org/drawingml/2006/chart" xmlns:r="http://schemas.openxmlformats.org/officeDocument/2006/relationships" r:id="rId3"/>
          </a:graphicData>
        </a:graphic>
      </p:graphicFrame>
      <p:sp>
        <p:nvSpPr>
          <p:cNvPr id="5" name="平行四辺形 4"/>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6" name="平行四辺形 5"/>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7" name="平行四辺形 6"/>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8" name="平行四辺形 7"/>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9" name="平行四辺形 8"/>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0" name="平行四辺形 9"/>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1" name="平行四辺形 10"/>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2" name="平行四辺形 11"/>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Tree>
    <p:extLst>
      <p:ext uri="{BB962C8B-B14F-4D97-AF65-F5344CB8AC3E}">
        <p14:creationId xmlns:p14="http://schemas.microsoft.com/office/powerpoint/2010/main" val="15237102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2913450616"/>
              </p:ext>
            </p:extLst>
          </p:nvPr>
        </p:nvGraphicFramePr>
        <p:xfrm>
          <a:off x="0" y="1068779"/>
          <a:ext cx="9144000" cy="5789221"/>
        </p:xfrm>
        <a:graphic>
          <a:graphicData uri="http://schemas.openxmlformats.org/drawingml/2006/chart">
            <c:chart xmlns:c="http://schemas.openxmlformats.org/drawingml/2006/chart" xmlns:r="http://schemas.openxmlformats.org/officeDocument/2006/relationships" r:id="rId3"/>
          </a:graphicData>
        </a:graphic>
      </p:graphicFrame>
      <p:sp>
        <p:nvSpPr>
          <p:cNvPr id="5" name="平行四辺形 4"/>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7" name="平行四辺形 6"/>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8" name="平行四辺形 7"/>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9" name="平行四辺形 8"/>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0" name="平行四辺形 9"/>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1" name="平行四辺形 10"/>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2" name="平行四辺形 11"/>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3" name="平行四辺形 12"/>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Tree>
    <p:extLst>
      <p:ext uri="{BB962C8B-B14F-4D97-AF65-F5344CB8AC3E}">
        <p14:creationId xmlns:p14="http://schemas.microsoft.com/office/powerpoint/2010/main" val="3984939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辺形 5"/>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7" name="平行四辺形 6"/>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8" name="平行四辺形 7"/>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9" name="平行四辺形 8"/>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0" name="平行四辺形 9"/>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1" name="平行四辺形 10"/>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3" name="平行四辺形 12"/>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4" name="平行四辺形 13"/>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graphicFrame>
        <p:nvGraphicFramePr>
          <p:cNvPr id="12" name="グラフ 11"/>
          <p:cNvGraphicFramePr>
            <a:graphicFrameLocks/>
          </p:cNvGraphicFramePr>
          <p:nvPr>
            <p:extLst>
              <p:ext uri="{D42A27DB-BD31-4B8C-83A1-F6EECF244321}">
                <p14:modId xmlns:p14="http://schemas.microsoft.com/office/powerpoint/2010/main" val="3150284383"/>
              </p:ext>
            </p:extLst>
          </p:nvPr>
        </p:nvGraphicFramePr>
        <p:xfrm>
          <a:off x="0" y="671761"/>
          <a:ext cx="9144000" cy="6186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85134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辺形 5"/>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7" name="平行四辺形 6"/>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8" name="平行四辺形 7"/>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9" name="平行四辺形 8"/>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0" name="平行四辺形 9"/>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1" name="平行四辺形 10"/>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3" name="平行四辺形 12"/>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4" name="平行四辺形 13"/>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graphicFrame>
        <p:nvGraphicFramePr>
          <p:cNvPr id="12" name="グラフ 11"/>
          <p:cNvGraphicFramePr>
            <a:graphicFrameLocks/>
          </p:cNvGraphicFramePr>
          <p:nvPr>
            <p:extLst>
              <p:ext uri="{D42A27DB-BD31-4B8C-83A1-F6EECF244321}">
                <p14:modId xmlns:p14="http://schemas.microsoft.com/office/powerpoint/2010/main" val="3309546643"/>
              </p:ext>
            </p:extLst>
          </p:nvPr>
        </p:nvGraphicFramePr>
        <p:xfrm>
          <a:off x="-12845" y="568228"/>
          <a:ext cx="9156845" cy="6289771"/>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0" y="2"/>
            <a:ext cx="9144000" cy="6857998"/>
          </a:xfrm>
          <a:prstGeom prst="rect">
            <a:avLst/>
          </a:prstGeom>
          <a:solidFill>
            <a:schemeClr val="bg1">
              <a:alpha val="77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913" y="2235200"/>
            <a:ext cx="9147913" cy="244856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4000" dirty="0" smtClean="0">
                <a:latin typeface="ヒラギノ角ゴ StdN W8"/>
                <a:ea typeface="ヒラギノ角ゴ StdN W8"/>
                <a:cs typeface="ヒラギノ角ゴ StdN W8"/>
              </a:rPr>
              <a:t>つくば号のキャパシティは十分ある！</a:t>
            </a:r>
            <a:endParaRPr kumimoji="1" lang="ja-JP" altLang="en-US" sz="4000" dirty="0">
              <a:latin typeface="ヒラギノ角ゴ StdN W8"/>
              <a:ea typeface="ヒラギノ角ゴ StdN W8"/>
              <a:cs typeface="ヒラギノ角ゴ StdN W8"/>
            </a:endParaRPr>
          </a:p>
        </p:txBody>
      </p:sp>
    </p:spTree>
    <p:extLst>
      <p:ext uri="{BB962C8B-B14F-4D97-AF65-F5344CB8AC3E}">
        <p14:creationId xmlns:p14="http://schemas.microsoft.com/office/powerpoint/2010/main" val="32834246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雲 7"/>
          <p:cNvSpPr/>
          <p:nvPr/>
        </p:nvSpPr>
        <p:spPr>
          <a:xfrm>
            <a:off x="0" y="0"/>
            <a:ext cx="6468380" cy="3939014"/>
          </a:xfrm>
          <a:prstGeom prst="cloud">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2800" b="1" dirty="0" smtClean="0"/>
              <a:t>キャパシティが</a:t>
            </a:r>
            <a:r>
              <a:rPr kumimoji="1" lang="ja-JP" altLang="en-US" sz="2800" b="1" dirty="0"/>
              <a:t>あることは分かったけど、</a:t>
            </a:r>
            <a:r>
              <a:rPr kumimoji="1" lang="en-US" altLang="ja-JP" sz="2800" b="1" dirty="0"/>
              <a:t/>
            </a:r>
            <a:br>
              <a:rPr kumimoji="1" lang="en-US" altLang="ja-JP" sz="2800" b="1" dirty="0"/>
            </a:br>
            <a:r>
              <a:rPr kumimoji="1" lang="ja-JP" altLang="en-US" sz="2800" b="1" dirty="0"/>
              <a:t>実現したら本当に需要はあるか</a:t>
            </a:r>
            <a:r>
              <a:rPr lang="ja-JP" altLang="en-US" sz="2800" b="1" dirty="0"/>
              <a:t>？？</a:t>
            </a:r>
            <a:endParaRPr kumimoji="1" lang="ja-JP" altLang="en-US" sz="2800" b="1" dirty="0"/>
          </a:p>
        </p:txBody>
      </p:sp>
      <p:sp>
        <p:nvSpPr>
          <p:cNvPr id="9" name="雲 8"/>
          <p:cNvSpPr/>
          <p:nvPr/>
        </p:nvSpPr>
        <p:spPr>
          <a:xfrm>
            <a:off x="3045550" y="3353020"/>
            <a:ext cx="6267484" cy="3619622"/>
          </a:xfrm>
          <a:prstGeom prst="cloud">
            <a:avLst/>
          </a:prstGeom>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t>夜に循環バスがなくなって困る人は多いはず・・</a:t>
            </a:r>
            <a:endParaRPr kumimoji="1" lang="ja-JP" altLang="en-US" sz="2800" dirty="0"/>
          </a:p>
        </p:txBody>
      </p:sp>
      <p:sp>
        <p:nvSpPr>
          <p:cNvPr id="11" name="星 16 10"/>
          <p:cNvSpPr/>
          <p:nvPr/>
        </p:nvSpPr>
        <p:spPr>
          <a:xfrm>
            <a:off x="199901" y="2252399"/>
            <a:ext cx="8944099" cy="2909473"/>
          </a:xfrm>
          <a:prstGeom prst="star16">
            <a:avLst>
              <a:gd name="adj" fmla="val 41525"/>
            </a:avLst>
          </a:prstGeom>
          <a:solidFill>
            <a:srgbClr val="FFFF00"/>
          </a:solidFill>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45720"/>
            <a:r>
              <a:rPr lang="ja-JP" altLang="en-US" sz="3200" dirty="0">
                <a:ln w="12700" cmpd="sng">
                  <a:solidFill>
                    <a:schemeClr val="accent6"/>
                  </a:solidFill>
                  <a:prstDash val="solid"/>
                </a:ln>
                <a:solidFill>
                  <a:srgbClr val="FF0000"/>
                </a:solidFill>
              </a:rPr>
              <a:t>アンケートで夜間バス需要があるか調査しよう！！</a:t>
            </a:r>
            <a:endParaRPr kumimoji="1" lang="ja-JP" altLang="en-US" sz="3200" dirty="0">
              <a:ln w="12700" cmpd="sng">
                <a:solidFill>
                  <a:schemeClr val="accent6"/>
                </a:solidFill>
                <a:prstDash val="solid"/>
              </a:ln>
              <a:solidFill>
                <a:srgbClr val="FF0000"/>
              </a:solidFill>
            </a:endParaRPr>
          </a:p>
          <a:p>
            <a:pPr marL="45720" indent="0">
              <a:buNone/>
            </a:pPr>
            <a:endParaRPr kumimoji="1" lang="ja-JP" altLang="en-US" sz="3200" dirty="0">
              <a:ln w="12700" cmpd="sng">
                <a:solidFill>
                  <a:schemeClr val="accent6"/>
                </a:solidFill>
                <a:prstDash val="solid"/>
              </a:ln>
              <a:solidFill>
                <a:srgbClr val="FF0000"/>
              </a:solidFill>
            </a:endParaRPr>
          </a:p>
        </p:txBody>
      </p:sp>
    </p:spTree>
    <p:extLst>
      <p:ext uri="{BB962C8B-B14F-4D97-AF65-F5344CB8AC3E}">
        <p14:creationId xmlns:p14="http://schemas.microsoft.com/office/powerpoint/2010/main" val="1129455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1340" y="2101091"/>
            <a:ext cx="8445832" cy="2246769"/>
          </a:xfrm>
          <a:prstGeom prst="rect">
            <a:avLst/>
          </a:prstGeom>
          <a:noFill/>
        </p:spPr>
        <p:txBody>
          <a:bodyPr wrap="square" rtlCol="0">
            <a:spAutoFit/>
          </a:bodyPr>
          <a:lstStyle/>
          <a:p>
            <a:pPr marL="285750" indent="-285750">
              <a:buClr>
                <a:srgbClr val="FF0000"/>
              </a:buClr>
              <a:buFont typeface="Wingdings" charset="2"/>
              <a:buChar char="ü"/>
            </a:pPr>
            <a:r>
              <a:rPr lang="ja-JP" altLang="en-US" sz="2800" dirty="0" smtClean="0"/>
              <a:t>つくば号をつくばセンター</a:t>
            </a:r>
            <a:r>
              <a:rPr lang="ja-JP" altLang="en-US" sz="2800" dirty="0"/>
              <a:t>から乗車可能にした場合、どんな人がどのくらい乗るのか調査する</a:t>
            </a:r>
            <a:r>
              <a:rPr lang="ja-JP" altLang="en-US" sz="2800" dirty="0" smtClean="0"/>
              <a:t>ため</a:t>
            </a:r>
            <a:endParaRPr lang="en-US" altLang="ja-JP" sz="2800" dirty="0"/>
          </a:p>
          <a:p>
            <a:pPr>
              <a:buClr>
                <a:srgbClr val="FF0000"/>
              </a:buClr>
            </a:pPr>
            <a:endParaRPr lang="en-US" altLang="ja-JP" sz="2800" dirty="0"/>
          </a:p>
          <a:p>
            <a:pPr marL="285750" indent="-285750">
              <a:buClr>
                <a:srgbClr val="FF0000"/>
              </a:buClr>
              <a:buFont typeface="Wingdings" charset="2"/>
              <a:buChar char="ü"/>
            </a:pPr>
            <a:r>
              <a:rPr lang="ja-JP" altLang="en-US" sz="2800" dirty="0" smtClean="0"/>
              <a:t>どのような条件のもとなら利用者がより多くなるのか知るため</a:t>
            </a:r>
            <a:endParaRPr kumimoji="1" lang="ja-JP" altLang="en-US" sz="2800" dirty="0"/>
          </a:p>
        </p:txBody>
      </p:sp>
      <p:sp>
        <p:nvSpPr>
          <p:cNvPr id="7" name="平行四辺形 6"/>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10" name="平行四辺形 9"/>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12" name="平行四辺形 11"/>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3" name="平行四辺形 12"/>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4" name="平行四辺形 13"/>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5" name="平行四辺形 14"/>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6" name="平行四辺形 15"/>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1" name="平行四辺形 10"/>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4" name="上リボン 3"/>
          <p:cNvSpPr/>
          <p:nvPr/>
        </p:nvSpPr>
        <p:spPr>
          <a:xfrm>
            <a:off x="662073" y="959321"/>
            <a:ext cx="2074132" cy="712638"/>
          </a:xfrm>
          <a:prstGeom prst="ribbon2">
            <a:avLst>
              <a:gd name="adj1" fmla="val 16667"/>
              <a:gd name="adj2" fmla="val 75000"/>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solidFill>
                  <a:schemeClr val="tx1"/>
                </a:solidFill>
              </a:rPr>
              <a:t>目的</a:t>
            </a:r>
            <a:endParaRPr kumimoji="1" lang="ja-JP" altLang="en-US" sz="3200" dirty="0">
              <a:solidFill>
                <a:schemeClr val="tx1"/>
              </a:solidFill>
            </a:endParaRPr>
          </a:p>
        </p:txBody>
      </p:sp>
    </p:spTree>
    <p:extLst>
      <p:ext uri="{BB962C8B-B14F-4D97-AF65-F5344CB8AC3E}">
        <p14:creationId xmlns:p14="http://schemas.microsoft.com/office/powerpoint/2010/main" val="3884754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txBox="1">
            <a:spLocks/>
          </p:cNvSpPr>
          <p:nvPr/>
        </p:nvSpPr>
        <p:spPr>
          <a:xfrm>
            <a:off x="0" y="2145899"/>
            <a:ext cx="9144000" cy="244197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640080" indent="-457200" algn="l">
              <a:buFont typeface="Wingdings" charset="2"/>
              <a:buChar char="ü"/>
            </a:pPr>
            <a:r>
              <a:rPr lang="ja-JP" altLang="en-US" sz="2800" b="0" dirty="0" smtClean="0">
                <a:solidFill>
                  <a:schemeClr val="tx1"/>
                </a:solidFill>
                <a:effectLst/>
              </a:rPr>
              <a:t>少なくとも筑波大学の中だけである程度の利用者がいるのではないか</a:t>
            </a:r>
            <a:endParaRPr lang="en-US" altLang="ja-JP" sz="2800" b="0" dirty="0" smtClean="0">
              <a:solidFill>
                <a:schemeClr val="tx1"/>
              </a:solidFill>
              <a:effectLst/>
            </a:endParaRPr>
          </a:p>
          <a:p>
            <a:pPr marL="640080" indent="-457200" algn="l">
              <a:buFont typeface="Wingdings" charset="2"/>
              <a:buChar char="ü"/>
            </a:pPr>
            <a:endParaRPr lang="en-US" altLang="ja-JP" sz="2800" b="0" dirty="0">
              <a:solidFill>
                <a:schemeClr val="tx1"/>
              </a:solidFill>
              <a:effectLst/>
            </a:endParaRPr>
          </a:p>
          <a:p>
            <a:pPr marL="640080" indent="-457200" algn="l">
              <a:buFont typeface="Wingdings" charset="2"/>
              <a:buChar char="ü"/>
            </a:pPr>
            <a:r>
              <a:rPr lang="ja-JP" altLang="en-US" sz="2800" b="0" u="sng" dirty="0" smtClean="0">
                <a:solidFill>
                  <a:schemeClr val="tx1"/>
                </a:solidFill>
                <a:effectLst/>
                <a:uFill>
                  <a:solidFill>
                    <a:schemeClr val="accent6"/>
                  </a:solidFill>
                </a:uFill>
              </a:rPr>
              <a:t>居住地</a:t>
            </a:r>
            <a:r>
              <a:rPr lang="ja-JP" altLang="en-US" sz="2800" b="0" dirty="0" smtClean="0">
                <a:solidFill>
                  <a:schemeClr val="tx1"/>
                </a:solidFill>
                <a:effectLst/>
              </a:rPr>
              <a:t>によってつくば号の利用者数が異なるのではないか</a:t>
            </a:r>
            <a:endParaRPr lang="en-US" altLang="ja-JP" sz="2800" b="0" dirty="0" smtClean="0">
              <a:solidFill>
                <a:schemeClr val="tx1"/>
              </a:solidFill>
              <a:effectLst/>
            </a:endParaRPr>
          </a:p>
          <a:p>
            <a:pPr marL="182880" indent="0" algn="l">
              <a:buNone/>
            </a:pPr>
            <a:endParaRPr lang="en-US" altLang="ja-JP" sz="2800" b="0" dirty="0">
              <a:solidFill>
                <a:schemeClr val="tx1"/>
              </a:solidFill>
              <a:effectLst/>
            </a:endParaRPr>
          </a:p>
          <a:p>
            <a:pPr marL="640080" indent="-457200" algn="l">
              <a:buFont typeface="Wingdings" charset="2"/>
              <a:buChar char="ü"/>
            </a:pPr>
            <a:r>
              <a:rPr lang="ja-JP" altLang="en-US" sz="2800" b="0" u="sng" dirty="0" smtClean="0">
                <a:solidFill>
                  <a:schemeClr val="tx1"/>
                </a:solidFill>
                <a:effectLst/>
                <a:uFill>
                  <a:solidFill>
                    <a:schemeClr val="accent6"/>
                  </a:solidFill>
                </a:uFill>
              </a:rPr>
              <a:t>特定の条件</a:t>
            </a:r>
            <a:r>
              <a:rPr lang="ja-JP" altLang="en-US" sz="2800" b="0" dirty="0" smtClean="0">
                <a:solidFill>
                  <a:schemeClr val="tx1"/>
                </a:solidFill>
                <a:effectLst/>
              </a:rPr>
              <a:t>を加えることでつくば号の利用者の数が　変化するのではないか</a:t>
            </a:r>
            <a:endParaRPr lang="en-US" altLang="ja-JP" sz="2800" b="0" dirty="0" smtClean="0">
              <a:solidFill>
                <a:schemeClr val="tx1"/>
              </a:solidFill>
              <a:effectLst/>
            </a:endParaRPr>
          </a:p>
        </p:txBody>
      </p:sp>
      <p:sp>
        <p:nvSpPr>
          <p:cNvPr id="7" name="平行四辺形 6"/>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8" name="平行四辺形 7"/>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9" name="平行四辺形 8"/>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0" name="平行四辺形 9"/>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1" name="平行四辺形 10"/>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2" name="平行四辺形 11"/>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3" name="平行四辺形 12"/>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4" name="平行四辺形 13"/>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5" name="上リボン 14"/>
          <p:cNvSpPr/>
          <p:nvPr/>
        </p:nvSpPr>
        <p:spPr>
          <a:xfrm>
            <a:off x="662073" y="959321"/>
            <a:ext cx="2074132" cy="712638"/>
          </a:xfrm>
          <a:prstGeom prst="ribbon2">
            <a:avLst>
              <a:gd name="adj1" fmla="val 16667"/>
              <a:gd name="adj2" fmla="val 75000"/>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solidFill>
                  <a:schemeClr val="tx1"/>
                </a:solidFill>
              </a:rPr>
              <a:t>仮説</a:t>
            </a:r>
            <a:endParaRPr kumimoji="1" lang="ja-JP" altLang="en-US" sz="3200" dirty="0">
              <a:solidFill>
                <a:schemeClr val="tx1"/>
              </a:solidFill>
            </a:endParaRPr>
          </a:p>
        </p:txBody>
      </p:sp>
      <p:sp>
        <p:nvSpPr>
          <p:cNvPr id="2" name="テキスト ボックス 1"/>
          <p:cNvSpPr txBox="1"/>
          <p:nvPr/>
        </p:nvSpPr>
        <p:spPr>
          <a:xfrm>
            <a:off x="432022" y="5734708"/>
            <a:ext cx="8311140" cy="461665"/>
          </a:xfrm>
          <a:prstGeom prst="rect">
            <a:avLst/>
          </a:prstGeom>
          <a:noFill/>
        </p:spPr>
        <p:txBody>
          <a:bodyPr wrap="none" rtlCol="0">
            <a:spAutoFit/>
          </a:bodyPr>
          <a:lstStyle/>
          <a:p>
            <a:r>
              <a:rPr kumimoji="1" lang="en-US" altLang="ja-JP" sz="2400" dirty="0"/>
              <a:t>e</a:t>
            </a:r>
            <a:r>
              <a:rPr kumimoji="1" lang="en-US" altLang="ja-JP" sz="2400" dirty="0" smtClean="0"/>
              <a:t>x.</a:t>
            </a:r>
            <a:r>
              <a:rPr kumimoji="1" lang="ja-JP" altLang="en-US" sz="2400" dirty="0" smtClean="0"/>
              <a:t>乗降可能なバス停の増加、夜間利用可能な待合室の設置</a:t>
            </a:r>
            <a:endParaRPr kumimoji="1" lang="en-US" altLang="ja-JP" sz="2400" dirty="0" smtClean="0"/>
          </a:p>
        </p:txBody>
      </p:sp>
    </p:spTree>
    <p:extLst>
      <p:ext uri="{BB962C8B-B14F-4D97-AF65-F5344CB8AC3E}">
        <p14:creationId xmlns:p14="http://schemas.microsoft.com/office/powerpoint/2010/main" val="3446676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linds(horizontal)">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図形グループ 37"/>
          <p:cNvGrpSpPr/>
          <p:nvPr/>
        </p:nvGrpSpPr>
        <p:grpSpPr>
          <a:xfrm>
            <a:off x="6816856" y="1587364"/>
            <a:ext cx="2162520" cy="5126597"/>
            <a:chOff x="6816856" y="1587364"/>
            <a:chExt cx="2162520" cy="5126597"/>
          </a:xfrm>
        </p:grpSpPr>
        <p:sp>
          <p:nvSpPr>
            <p:cNvPr id="30" name="メモ 29"/>
            <p:cNvSpPr/>
            <p:nvPr/>
          </p:nvSpPr>
          <p:spPr>
            <a:xfrm>
              <a:off x="6816856" y="1587364"/>
              <a:ext cx="2162520" cy="5126597"/>
            </a:xfrm>
            <a:prstGeom prst="foldedCorner">
              <a:avLst>
                <a:gd name="adj" fmla="val 10178"/>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tx1"/>
                  </a:solidFill>
                </a:rPr>
                <a:t>居住地ごとの需要データ</a:t>
              </a: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p:txBody>
        </p:sp>
        <p:sp>
          <p:nvSpPr>
            <p:cNvPr id="33" name="正方形/長方形 32"/>
            <p:cNvSpPr/>
            <p:nvPr/>
          </p:nvSpPr>
          <p:spPr>
            <a:xfrm>
              <a:off x="7184676" y="2739673"/>
              <a:ext cx="1575691" cy="72901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春日</a:t>
              </a:r>
              <a:r>
                <a:rPr kumimoji="1" lang="en-US" altLang="ja-JP" sz="2400" dirty="0" smtClean="0"/>
                <a:t>4</a:t>
              </a:r>
              <a:r>
                <a:rPr kumimoji="1" lang="ja-JP" altLang="en-US" sz="2400" dirty="0" smtClean="0"/>
                <a:t>丁目</a:t>
              </a:r>
              <a:endParaRPr kumimoji="1" lang="ja-JP" altLang="en-US" sz="2400" dirty="0"/>
            </a:p>
          </p:txBody>
        </p:sp>
        <p:sp>
          <p:nvSpPr>
            <p:cNvPr id="35" name="正方形/長方形 34"/>
            <p:cNvSpPr/>
            <p:nvPr/>
          </p:nvSpPr>
          <p:spPr>
            <a:xfrm>
              <a:off x="7184676" y="3692091"/>
              <a:ext cx="1575691" cy="72901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平砂宿舎</a:t>
              </a:r>
              <a:endParaRPr kumimoji="1" lang="ja-JP" altLang="en-US" sz="2400" dirty="0"/>
            </a:p>
          </p:txBody>
        </p:sp>
        <p:sp>
          <p:nvSpPr>
            <p:cNvPr id="36" name="正方形/長方形 35"/>
            <p:cNvSpPr/>
            <p:nvPr/>
          </p:nvSpPr>
          <p:spPr>
            <a:xfrm>
              <a:off x="7184676" y="4649930"/>
              <a:ext cx="1575691" cy="72901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天久保</a:t>
              </a:r>
              <a:r>
                <a:rPr kumimoji="1" lang="en-US" altLang="ja-JP" dirty="0" smtClean="0"/>
                <a:t>2</a:t>
              </a:r>
              <a:r>
                <a:rPr kumimoji="1" lang="ja-JP" altLang="en-US" dirty="0" smtClean="0"/>
                <a:t>丁目</a:t>
              </a:r>
              <a:endParaRPr kumimoji="1" lang="ja-JP" altLang="en-US" dirty="0"/>
            </a:p>
          </p:txBody>
        </p:sp>
      </p:grpSp>
      <p:grpSp>
        <p:nvGrpSpPr>
          <p:cNvPr id="32" name="図形グループ 31"/>
          <p:cNvGrpSpPr/>
          <p:nvPr/>
        </p:nvGrpSpPr>
        <p:grpSpPr>
          <a:xfrm>
            <a:off x="3752197" y="1587364"/>
            <a:ext cx="2162520" cy="5126597"/>
            <a:chOff x="3831275" y="1528573"/>
            <a:chExt cx="2162520" cy="5126597"/>
          </a:xfrm>
        </p:grpSpPr>
        <p:sp>
          <p:nvSpPr>
            <p:cNvPr id="23" name="メモ 22"/>
            <p:cNvSpPr/>
            <p:nvPr/>
          </p:nvSpPr>
          <p:spPr>
            <a:xfrm>
              <a:off x="3831275" y="1528573"/>
              <a:ext cx="2162520" cy="5126597"/>
            </a:xfrm>
            <a:prstGeom prst="foldedCorner">
              <a:avLst>
                <a:gd name="adj" fmla="val 11809"/>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tx1"/>
                  </a:solidFill>
                </a:rPr>
                <a:t>居住地ごとに</a:t>
              </a:r>
              <a:endParaRPr kumimoji="1" lang="en-US" altLang="ja-JP" sz="2400" dirty="0" smtClean="0">
                <a:solidFill>
                  <a:schemeClr val="tx1"/>
                </a:solidFill>
              </a:endParaRPr>
            </a:p>
            <a:p>
              <a:pPr algn="ctr"/>
              <a:r>
                <a:rPr kumimoji="1" lang="ja-JP" altLang="en-US" sz="2400" dirty="0" smtClean="0">
                  <a:solidFill>
                    <a:schemeClr val="tx1"/>
                  </a:solidFill>
                </a:rPr>
                <a:t>分類</a:t>
              </a: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p:txBody>
        </p:sp>
        <p:sp>
          <p:nvSpPr>
            <p:cNvPr id="24" name="円/楕円 23"/>
            <p:cNvSpPr/>
            <p:nvPr/>
          </p:nvSpPr>
          <p:spPr>
            <a:xfrm>
              <a:off x="4160332" y="2598574"/>
              <a:ext cx="1683832" cy="9759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春日</a:t>
              </a:r>
              <a:endParaRPr kumimoji="1" lang="en-US" altLang="ja-JP" sz="2400" dirty="0" smtClean="0"/>
            </a:p>
            <a:p>
              <a:pPr algn="ctr"/>
              <a:r>
                <a:rPr kumimoji="1" lang="en-US" altLang="ja-JP" sz="2400" dirty="0" smtClean="0"/>
                <a:t>4</a:t>
              </a:r>
              <a:r>
                <a:rPr kumimoji="1" lang="ja-JP" altLang="en-US" sz="2400" dirty="0" smtClean="0"/>
                <a:t>丁目</a:t>
              </a:r>
              <a:endParaRPr kumimoji="1" lang="ja-JP" altLang="en-US" sz="2400" dirty="0"/>
            </a:p>
          </p:txBody>
        </p:sp>
        <p:sp>
          <p:nvSpPr>
            <p:cNvPr id="25" name="円/楕円 24"/>
            <p:cNvSpPr/>
            <p:nvPr/>
          </p:nvSpPr>
          <p:spPr>
            <a:xfrm>
              <a:off x="5015056" y="3786157"/>
              <a:ext cx="829108" cy="42329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4458596" y="4361624"/>
              <a:ext cx="1385567" cy="13056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一の矢</a:t>
              </a:r>
              <a:endParaRPr kumimoji="1" lang="en-US" altLang="ja-JP" dirty="0" smtClean="0"/>
            </a:p>
            <a:p>
              <a:pPr algn="ctr"/>
              <a:r>
                <a:rPr kumimoji="1" lang="ja-JP" altLang="en-US" dirty="0" smtClean="0"/>
                <a:t>宿舎</a:t>
              </a:r>
              <a:endParaRPr kumimoji="1" lang="ja-JP" altLang="en-US" dirty="0"/>
            </a:p>
          </p:txBody>
        </p:sp>
      </p:grpSp>
      <p:sp>
        <p:nvSpPr>
          <p:cNvPr id="4" name="平行四辺形 3"/>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5" name="平行四辺形 4"/>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6" name="平行四辺形 5"/>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7" name="平行四辺形 6"/>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8" name="平行四辺形 7"/>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9" name="平行四辺形 8"/>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0" name="平行四辺形 9"/>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1" name="平行四辺形 10"/>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2" name="上リボン 11"/>
          <p:cNvSpPr/>
          <p:nvPr/>
        </p:nvSpPr>
        <p:spPr>
          <a:xfrm>
            <a:off x="433274" y="808653"/>
            <a:ext cx="3174776" cy="484756"/>
          </a:xfrm>
          <a:prstGeom prst="ribbon2">
            <a:avLst>
              <a:gd name="adj1" fmla="val 16667"/>
              <a:gd name="adj2" fmla="val 75000"/>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tx1"/>
                </a:solidFill>
              </a:rPr>
              <a:t>調査の流れ</a:t>
            </a:r>
            <a:endParaRPr kumimoji="1" lang="ja-JP" altLang="en-US" sz="2400" dirty="0">
              <a:solidFill>
                <a:schemeClr val="tx1"/>
              </a:solidFill>
            </a:endParaRPr>
          </a:p>
        </p:txBody>
      </p:sp>
      <p:grpSp>
        <p:nvGrpSpPr>
          <p:cNvPr id="31" name="図形グループ 30"/>
          <p:cNvGrpSpPr/>
          <p:nvPr/>
        </p:nvGrpSpPr>
        <p:grpSpPr>
          <a:xfrm>
            <a:off x="94071" y="1587364"/>
            <a:ext cx="4066261" cy="5126597"/>
            <a:chOff x="94071" y="1587364"/>
            <a:chExt cx="4268474" cy="5126597"/>
          </a:xfrm>
        </p:grpSpPr>
        <p:sp>
          <p:nvSpPr>
            <p:cNvPr id="17" name="メモ 16"/>
            <p:cNvSpPr/>
            <p:nvPr/>
          </p:nvSpPr>
          <p:spPr>
            <a:xfrm>
              <a:off x="94071" y="1587364"/>
              <a:ext cx="3069068" cy="5126597"/>
            </a:xfrm>
            <a:prstGeom prst="foldedCorner">
              <a:avLst>
                <a:gd name="adj" fmla="val 7153"/>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tx1"/>
                  </a:solidFill>
                </a:rPr>
                <a:t>アンケート</a:t>
              </a:r>
              <a:endParaRPr kumimoji="1" lang="en-US" altLang="ja-JP" sz="2400" dirty="0" smtClean="0">
                <a:solidFill>
                  <a:schemeClr val="tx1"/>
                </a:solidFill>
              </a:endParaRPr>
            </a:p>
            <a:p>
              <a:pPr algn="ctr"/>
              <a:r>
                <a:rPr kumimoji="1" lang="ja-JP" altLang="en-US" sz="2400" dirty="0" smtClean="0">
                  <a:solidFill>
                    <a:schemeClr val="tx1"/>
                  </a:solidFill>
                </a:rPr>
                <a:t>実施場所</a:t>
              </a: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a:p>
              <a:pPr algn="ctr"/>
              <a:endParaRPr kumimoji="1" lang="en-US" altLang="ja-JP" sz="2400" dirty="0" smtClean="0">
                <a:solidFill>
                  <a:schemeClr val="tx1"/>
                </a:solidFill>
              </a:endParaRPr>
            </a:p>
            <a:p>
              <a:pPr algn="ctr"/>
              <a:endParaRPr kumimoji="1" lang="en-US" altLang="ja-JP" sz="2400" dirty="0">
                <a:solidFill>
                  <a:schemeClr val="tx1"/>
                </a:solidFill>
              </a:endParaRPr>
            </a:p>
          </p:txBody>
        </p:sp>
        <p:sp>
          <p:nvSpPr>
            <p:cNvPr id="19" name="角丸四角形 18"/>
            <p:cNvSpPr/>
            <p:nvPr/>
          </p:nvSpPr>
          <p:spPr>
            <a:xfrm>
              <a:off x="277064" y="2598574"/>
              <a:ext cx="2736064" cy="1093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大学の講義</a:t>
              </a:r>
              <a:endParaRPr kumimoji="1" lang="ja-JP" altLang="en-US" sz="2400" dirty="0"/>
            </a:p>
          </p:txBody>
        </p:sp>
        <p:sp>
          <p:nvSpPr>
            <p:cNvPr id="20" name="角丸四角形 19"/>
            <p:cNvSpPr/>
            <p:nvPr/>
          </p:nvSpPr>
          <p:spPr>
            <a:xfrm>
              <a:off x="228788" y="5014436"/>
              <a:ext cx="2784340" cy="151139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大学循環バス停</a:t>
              </a:r>
              <a:endParaRPr kumimoji="1" lang="en-US" altLang="ja-JP" sz="2400" dirty="0" smtClean="0"/>
            </a:p>
            <a:p>
              <a:pPr algn="ctr"/>
              <a:r>
                <a:rPr kumimoji="1" lang="en-US" altLang="ja-JP" sz="2400" dirty="0" smtClean="0"/>
                <a:t>(</a:t>
              </a:r>
              <a:r>
                <a:rPr kumimoji="1" lang="ja-JP" altLang="en-US" sz="2400" dirty="0" smtClean="0"/>
                <a:t>チョイスベース</a:t>
              </a:r>
              <a:r>
                <a:rPr kumimoji="1" lang="en-US" altLang="ja-JP" sz="2400" dirty="0" smtClean="0"/>
                <a:t>)</a:t>
              </a:r>
              <a:endParaRPr kumimoji="1" lang="ja-JP" altLang="en-US" sz="2400" dirty="0"/>
            </a:p>
          </p:txBody>
        </p:sp>
        <p:sp>
          <p:nvSpPr>
            <p:cNvPr id="21" name="円/楕円 20"/>
            <p:cNvSpPr/>
            <p:nvPr/>
          </p:nvSpPr>
          <p:spPr>
            <a:xfrm>
              <a:off x="277064" y="3891981"/>
              <a:ext cx="2580344" cy="846594"/>
            </a:xfrm>
            <a:prstGeom prst="ellipse">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accent6"/>
                  </a:solidFill>
                </a:rPr>
                <a:t>層別抽出法</a:t>
              </a:r>
              <a:endParaRPr kumimoji="1" lang="ja-JP" altLang="en-US" sz="2400" dirty="0">
                <a:solidFill>
                  <a:schemeClr val="accent6"/>
                </a:solidFill>
              </a:endParaRPr>
            </a:p>
          </p:txBody>
        </p:sp>
        <p:sp>
          <p:nvSpPr>
            <p:cNvPr id="22" name="右中かっこ 21"/>
            <p:cNvSpPr/>
            <p:nvPr/>
          </p:nvSpPr>
          <p:spPr>
            <a:xfrm>
              <a:off x="3013128" y="3127695"/>
              <a:ext cx="1349417" cy="2657365"/>
            </a:xfrm>
            <a:prstGeom prst="rightBrace">
              <a:avLst/>
            </a:prstGeom>
            <a:noFill/>
            <a:ln w="7620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28" name="テキスト ボックス 27"/>
          <p:cNvSpPr txBox="1"/>
          <p:nvPr/>
        </p:nvSpPr>
        <p:spPr>
          <a:xfrm>
            <a:off x="4738057" y="5785060"/>
            <a:ext cx="553998" cy="905384"/>
          </a:xfrm>
          <a:prstGeom prst="rect">
            <a:avLst/>
          </a:prstGeom>
          <a:noFill/>
        </p:spPr>
        <p:txBody>
          <a:bodyPr vert="eaVert" wrap="square" rtlCol="0">
            <a:spAutoFit/>
          </a:bodyPr>
          <a:lstStyle/>
          <a:p>
            <a:r>
              <a:rPr kumimoji="1" lang="en-US" altLang="ja-JP" sz="2400" dirty="0" smtClean="0"/>
              <a:t>•••</a:t>
            </a:r>
            <a:endParaRPr kumimoji="1" lang="ja-JP" altLang="en-US" sz="2400" dirty="0"/>
          </a:p>
        </p:txBody>
      </p:sp>
      <p:sp>
        <p:nvSpPr>
          <p:cNvPr id="29" name="右矢印 28"/>
          <p:cNvSpPr/>
          <p:nvPr/>
        </p:nvSpPr>
        <p:spPr>
          <a:xfrm>
            <a:off x="5914717" y="2239946"/>
            <a:ext cx="1108568" cy="4056597"/>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bg1"/>
                </a:solidFill>
              </a:rPr>
              <a:t>拡大</a:t>
            </a:r>
            <a:endParaRPr kumimoji="1" lang="en-US" altLang="ja-JP" sz="2400" dirty="0" smtClean="0">
              <a:solidFill>
                <a:schemeClr val="bg1"/>
              </a:solidFill>
            </a:endParaRPr>
          </a:p>
        </p:txBody>
      </p:sp>
      <p:sp>
        <p:nvSpPr>
          <p:cNvPr id="39" name="テキスト ボックス 38"/>
          <p:cNvSpPr txBox="1"/>
          <p:nvPr/>
        </p:nvSpPr>
        <p:spPr>
          <a:xfrm>
            <a:off x="7700829" y="5713823"/>
            <a:ext cx="553998" cy="905384"/>
          </a:xfrm>
          <a:prstGeom prst="rect">
            <a:avLst/>
          </a:prstGeom>
          <a:noFill/>
        </p:spPr>
        <p:txBody>
          <a:bodyPr vert="eaVert" wrap="square" rtlCol="0">
            <a:spAutoFit/>
          </a:bodyPr>
          <a:lstStyle/>
          <a:p>
            <a:r>
              <a:rPr kumimoji="1" lang="en-US" altLang="ja-JP" sz="2400" dirty="0" smtClean="0"/>
              <a:t>•••</a:t>
            </a:r>
            <a:endParaRPr kumimoji="1" lang="ja-JP" altLang="en-US" sz="2400" dirty="0"/>
          </a:p>
        </p:txBody>
      </p:sp>
      <p:sp>
        <p:nvSpPr>
          <p:cNvPr id="40" name="円/楕円 39"/>
          <p:cNvSpPr/>
          <p:nvPr/>
        </p:nvSpPr>
        <p:spPr>
          <a:xfrm>
            <a:off x="4269925" y="3691405"/>
            <a:ext cx="377343" cy="793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697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277064" y="1628166"/>
            <a:ext cx="5509990" cy="6486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平行四辺形 4"/>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6" name="平行四辺形 5"/>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7" name="平行四辺形 6"/>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8" name="平行四辺形 7"/>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9" name="平行四辺形 8"/>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0" name="平行四辺形 9"/>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1" name="平行四辺形 10"/>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2" name="平行四辺形 11"/>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6" name="テキスト ボックス 15"/>
          <p:cNvSpPr txBox="1"/>
          <p:nvPr/>
        </p:nvSpPr>
        <p:spPr>
          <a:xfrm>
            <a:off x="433273" y="2486948"/>
            <a:ext cx="7725192" cy="523220"/>
          </a:xfrm>
          <a:prstGeom prst="rect">
            <a:avLst/>
          </a:prstGeom>
          <a:noFill/>
        </p:spPr>
        <p:txBody>
          <a:bodyPr wrap="none" rtlCol="0">
            <a:spAutoFit/>
          </a:bodyPr>
          <a:lstStyle/>
          <a:p>
            <a:pPr>
              <a:buClr>
                <a:srgbClr val="FF0000"/>
              </a:buClr>
            </a:pPr>
            <a:r>
              <a:rPr kumimoji="1" lang="ja-JP" altLang="en-US" sz="2800" u="dbl" dirty="0" smtClean="0">
                <a:uFill>
                  <a:solidFill>
                    <a:srgbClr val="FF0000"/>
                  </a:solidFill>
                </a:uFill>
              </a:rPr>
              <a:t>属性</a:t>
            </a:r>
            <a:r>
              <a:rPr kumimoji="1" lang="ja-JP" altLang="en-US" sz="2800" dirty="0" smtClean="0"/>
              <a:t>の異なる多くの筑波大学生のデータ欲しい</a:t>
            </a:r>
            <a:endParaRPr kumimoji="1" lang="ja-JP" altLang="en-US" sz="2800" dirty="0"/>
          </a:p>
        </p:txBody>
      </p:sp>
      <p:sp>
        <p:nvSpPr>
          <p:cNvPr id="18" name="雲形吹き出し 17"/>
          <p:cNvSpPr/>
          <p:nvPr/>
        </p:nvSpPr>
        <p:spPr>
          <a:xfrm>
            <a:off x="1950627" y="3364770"/>
            <a:ext cx="5521067" cy="1187732"/>
          </a:xfrm>
          <a:prstGeom prst="cloudCallout">
            <a:avLst>
              <a:gd name="adj1" fmla="val -68832"/>
              <a:gd name="adj2" fmla="val -646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性別、学年、学類</a:t>
            </a:r>
            <a:endParaRPr kumimoji="1" lang="ja-JP" altLang="en-US" sz="2400" dirty="0"/>
          </a:p>
        </p:txBody>
      </p:sp>
      <p:sp>
        <p:nvSpPr>
          <p:cNvPr id="20" name="右矢印 19"/>
          <p:cNvSpPr/>
          <p:nvPr/>
        </p:nvSpPr>
        <p:spPr>
          <a:xfrm rot="5400000">
            <a:off x="4294346" y="4308209"/>
            <a:ext cx="894266" cy="1684447"/>
          </a:xfrm>
          <a:prstGeom prst="rightArrow">
            <a:avLst>
              <a:gd name="adj1" fmla="val 50000"/>
              <a:gd name="adj2" fmla="val 5277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角丸四角形 22"/>
          <p:cNvSpPr/>
          <p:nvPr/>
        </p:nvSpPr>
        <p:spPr>
          <a:xfrm>
            <a:off x="1616575" y="5693690"/>
            <a:ext cx="624981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教職の授業が一番理想的な授業では！？</a:t>
            </a:r>
            <a:endParaRPr kumimoji="1" lang="ja-JP" altLang="en-US" sz="2400" dirty="0"/>
          </a:p>
        </p:txBody>
      </p:sp>
      <p:sp>
        <p:nvSpPr>
          <p:cNvPr id="17" name="上リボン 16"/>
          <p:cNvSpPr/>
          <p:nvPr/>
        </p:nvSpPr>
        <p:spPr>
          <a:xfrm>
            <a:off x="433273" y="808652"/>
            <a:ext cx="5057782" cy="607407"/>
          </a:xfrm>
          <a:prstGeom prst="ribbon2">
            <a:avLst>
              <a:gd name="adj1" fmla="val 16667"/>
              <a:gd name="adj2" fmla="val 75000"/>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solidFill>
                  <a:schemeClr val="tx1"/>
                </a:solidFill>
              </a:rPr>
              <a:t>サンプリング方法</a:t>
            </a:r>
            <a:endParaRPr kumimoji="1" lang="ja-JP" altLang="en-US" sz="2800" dirty="0">
              <a:solidFill>
                <a:schemeClr val="tx1"/>
              </a:solidFill>
            </a:endParaRPr>
          </a:p>
        </p:txBody>
      </p:sp>
      <p:sp>
        <p:nvSpPr>
          <p:cNvPr id="15" name="テキスト ボックス 14"/>
          <p:cNvSpPr txBox="1"/>
          <p:nvPr/>
        </p:nvSpPr>
        <p:spPr>
          <a:xfrm>
            <a:off x="621819" y="1700303"/>
            <a:ext cx="5109091" cy="461665"/>
          </a:xfrm>
          <a:prstGeom prst="rect">
            <a:avLst/>
          </a:prstGeom>
          <a:noFill/>
        </p:spPr>
        <p:txBody>
          <a:bodyPr wrap="none" rtlCol="0">
            <a:spAutoFit/>
          </a:bodyPr>
          <a:lstStyle/>
          <a:p>
            <a:r>
              <a:rPr kumimoji="1" lang="ja-JP" altLang="en-US" sz="2400" dirty="0" smtClean="0">
                <a:solidFill>
                  <a:schemeClr val="bg1"/>
                </a:solidFill>
              </a:rPr>
              <a:t>講義で行うアンケート調査について</a:t>
            </a:r>
            <a:endParaRPr kumimoji="1" lang="ja-JP" altLang="en-US" sz="2400" dirty="0">
              <a:solidFill>
                <a:schemeClr val="bg1"/>
              </a:solidFill>
            </a:endParaRPr>
          </a:p>
        </p:txBody>
      </p:sp>
    </p:spTree>
    <p:extLst>
      <p:ext uri="{BB962C8B-B14F-4D97-AF65-F5344CB8AC3E}">
        <p14:creationId xmlns:p14="http://schemas.microsoft.com/office/powerpoint/2010/main" val="3299593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sz="quarter" idx="13"/>
          </p:nvPr>
        </p:nvSpPr>
        <p:spPr>
          <a:xfrm>
            <a:off x="185407" y="946386"/>
            <a:ext cx="8695548" cy="4793818"/>
          </a:xfrm>
        </p:spPr>
        <p:txBody>
          <a:bodyPr>
            <a:normAutofit/>
          </a:bodyPr>
          <a:lstStyle/>
          <a:p>
            <a:pPr marL="45720" indent="0" algn="just">
              <a:buNone/>
            </a:pPr>
            <a:r>
              <a:rPr lang="ja-JP" altLang="en-US" sz="6000" dirty="0" smtClean="0">
                <a:solidFill>
                  <a:schemeClr val="bg1"/>
                </a:solidFill>
              </a:rPr>
              <a:t>タクシー？</a:t>
            </a:r>
            <a:r>
              <a:rPr lang="en-US" altLang="ja-JP" sz="3200" dirty="0">
                <a:solidFill>
                  <a:schemeClr val="bg1"/>
                </a:solidFill>
              </a:rPr>
              <a:t>…</a:t>
            </a:r>
            <a:r>
              <a:rPr lang="ja-JP" altLang="en-US" sz="3200" dirty="0" smtClean="0">
                <a:solidFill>
                  <a:schemeClr val="bg1"/>
                </a:solidFill>
              </a:rPr>
              <a:t>高くない？</a:t>
            </a:r>
            <a:endParaRPr lang="en-US" altLang="ja-JP" sz="3200" dirty="0" smtClean="0">
              <a:solidFill>
                <a:schemeClr val="bg1"/>
              </a:solidFill>
            </a:endParaRPr>
          </a:p>
          <a:p>
            <a:pPr marL="45720" indent="0" algn="just">
              <a:buNone/>
            </a:pPr>
            <a:endParaRPr lang="en-US" altLang="ja-JP" sz="3200" dirty="0">
              <a:solidFill>
                <a:schemeClr val="bg1"/>
              </a:solidFill>
            </a:endParaRPr>
          </a:p>
          <a:p>
            <a:pPr marL="45720" indent="0" algn="just">
              <a:buNone/>
            </a:pPr>
            <a:r>
              <a:rPr lang="ja-JP" altLang="en-US" sz="6000" dirty="0" smtClean="0">
                <a:solidFill>
                  <a:schemeClr val="bg1"/>
                </a:solidFill>
              </a:rPr>
              <a:t>徒歩？</a:t>
            </a:r>
            <a:r>
              <a:rPr lang="en-US" altLang="ja-JP" sz="3200" dirty="0" smtClean="0">
                <a:solidFill>
                  <a:schemeClr val="bg1"/>
                </a:solidFill>
              </a:rPr>
              <a:t>…</a:t>
            </a:r>
            <a:r>
              <a:rPr lang="ja-JP" altLang="en-US" sz="3200" dirty="0" smtClean="0">
                <a:solidFill>
                  <a:schemeClr val="bg1"/>
                </a:solidFill>
              </a:rPr>
              <a:t>遠くない？危なくない？</a:t>
            </a:r>
            <a:endParaRPr lang="en-US" altLang="ja-JP" sz="3200" dirty="0" smtClean="0">
              <a:solidFill>
                <a:schemeClr val="bg1"/>
              </a:solidFill>
            </a:endParaRPr>
          </a:p>
          <a:p>
            <a:pPr marL="45720" indent="0" algn="just">
              <a:buNone/>
            </a:pPr>
            <a:endParaRPr lang="en-US" altLang="ja-JP" sz="3200" dirty="0">
              <a:solidFill>
                <a:schemeClr val="bg1"/>
              </a:solidFill>
            </a:endParaRPr>
          </a:p>
          <a:p>
            <a:pPr marL="45720" indent="0" algn="just">
              <a:buNone/>
            </a:pPr>
            <a:r>
              <a:rPr lang="ja-JP" altLang="en-US" sz="6000" dirty="0" smtClean="0">
                <a:solidFill>
                  <a:schemeClr val="bg1"/>
                </a:solidFill>
              </a:rPr>
              <a:t>自転車？</a:t>
            </a:r>
            <a:r>
              <a:rPr lang="en-US" altLang="ja-JP" sz="3200" dirty="0" smtClean="0">
                <a:solidFill>
                  <a:schemeClr val="bg1"/>
                </a:solidFill>
              </a:rPr>
              <a:t>…</a:t>
            </a:r>
            <a:r>
              <a:rPr lang="ja-JP" altLang="en-US" sz="3200" dirty="0" smtClean="0">
                <a:solidFill>
                  <a:schemeClr val="bg1"/>
                </a:solidFill>
              </a:rPr>
              <a:t>雨のときは？</a:t>
            </a:r>
            <a:endParaRPr lang="en-US" altLang="ja-JP" sz="3200" dirty="0">
              <a:solidFill>
                <a:schemeClr val="bg1"/>
              </a:solidFill>
            </a:endParaRPr>
          </a:p>
        </p:txBody>
      </p:sp>
    </p:spTree>
    <p:extLst>
      <p:ext uri="{BB962C8B-B14F-4D97-AF65-F5344CB8AC3E}">
        <p14:creationId xmlns:p14="http://schemas.microsoft.com/office/powerpoint/2010/main" val="32174252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辺形 3"/>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5" name="平行四辺形 4"/>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6" name="平行四辺形 5"/>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7" name="平行四辺形 6"/>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8" name="平行四辺形 7"/>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9" name="平行四辺形 8"/>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0" name="平行四辺形 9"/>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1" name="平行四辺形 10"/>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3" name="タイトル 5"/>
          <p:cNvSpPr txBox="1">
            <a:spLocks/>
          </p:cNvSpPr>
          <p:nvPr/>
        </p:nvSpPr>
        <p:spPr>
          <a:xfrm>
            <a:off x="375285" y="741013"/>
            <a:ext cx="6112089" cy="62107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l">
              <a:buFont typeface="Georgia" pitchFamily="18" charset="0"/>
              <a:buNone/>
            </a:pPr>
            <a:r>
              <a:rPr lang="en-US" altLang="ja-JP" sz="3200" dirty="0" smtClean="0">
                <a:effectLst/>
              </a:rPr>
              <a:t/>
            </a:r>
            <a:br>
              <a:rPr lang="en-US" altLang="ja-JP" sz="3200" dirty="0" smtClean="0">
                <a:effectLst/>
              </a:rPr>
            </a:br>
            <a:r>
              <a:rPr lang="en-US" altLang="ja-JP" sz="2800" dirty="0" smtClean="0">
                <a:effectLst/>
              </a:rPr>
              <a:t/>
            </a:r>
            <a:br>
              <a:rPr lang="en-US" altLang="ja-JP" sz="2800" dirty="0" smtClean="0">
                <a:effectLst/>
              </a:rPr>
            </a:br>
            <a:endParaRPr lang="ja-JP" altLang="en-US" sz="2800" dirty="0">
              <a:effectLst/>
            </a:endParaRPr>
          </a:p>
        </p:txBody>
      </p:sp>
      <p:sp>
        <p:nvSpPr>
          <p:cNvPr id="14" name="上リボン 13"/>
          <p:cNvSpPr/>
          <p:nvPr/>
        </p:nvSpPr>
        <p:spPr>
          <a:xfrm>
            <a:off x="433273" y="759408"/>
            <a:ext cx="5057782" cy="607407"/>
          </a:xfrm>
          <a:prstGeom prst="ribbon2">
            <a:avLst>
              <a:gd name="adj1" fmla="val 16667"/>
              <a:gd name="adj2" fmla="val 75000"/>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solidFill>
                  <a:schemeClr val="tx1"/>
                </a:solidFill>
              </a:rPr>
              <a:t>サンプリング方法</a:t>
            </a:r>
            <a:endParaRPr kumimoji="1" lang="ja-JP" altLang="en-US" sz="2800" dirty="0">
              <a:solidFill>
                <a:schemeClr val="tx1"/>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239164690"/>
              </p:ext>
            </p:extLst>
          </p:nvPr>
        </p:nvGraphicFramePr>
        <p:xfrm>
          <a:off x="147236" y="1847344"/>
          <a:ext cx="8994442" cy="4732280"/>
        </p:xfrm>
        <a:graphic>
          <a:graphicData uri="http://schemas.openxmlformats.org/drawingml/2006/table">
            <a:tbl>
              <a:tblPr firstRow="1" bandRow="1">
                <a:tableStyleId>{5C22544A-7EE6-4342-B048-85BDC9FD1C3A}</a:tableStyleId>
              </a:tblPr>
              <a:tblGrid>
                <a:gridCol w="3029124"/>
                <a:gridCol w="5060602"/>
                <a:gridCol w="904716"/>
              </a:tblGrid>
              <a:tr h="740584">
                <a:tc>
                  <a:txBody>
                    <a:bodyPr/>
                    <a:lstStyle/>
                    <a:p>
                      <a:pPr algn="ctr"/>
                      <a:r>
                        <a:rPr kumimoji="1" lang="ja-JP" altLang="en-US" sz="2400" dirty="0" smtClean="0"/>
                        <a:t>講義名</a:t>
                      </a:r>
                      <a:endParaRPr kumimoji="1" lang="ja-JP" altLang="en-US" sz="2400" dirty="0"/>
                    </a:p>
                  </a:txBody>
                  <a:tcPr>
                    <a:solidFill>
                      <a:schemeClr val="tx1"/>
                    </a:solidFill>
                  </a:tcPr>
                </a:tc>
                <a:tc>
                  <a:txBody>
                    <a:bodyPr/>
                    <a:lstStyle/>
                    <a:p>
                      <a:pPr algn="ctr"/>
                      <a:r>
                        <a:rPr kumimoji="1" lang="ja-JP" altLang="en-US" sz="2400" dirty="0" smtClean="0"/>
                        <a:t>対象学類</a:t>
                      </a:r>
                      <a:endParaRPr kumimoji="1" lang="ja-JP" altLang="en-US" sz="2400" dirty="0"/>
                    </a:p>
                  </a:txBody>
                  <a:tcPr>
                    <a:solidFill>
                      <a:schemeClr val="tx1"/>
                    </a:solidFill>
                  </a:tcPr>
                </a:tc>
                <a:tc>
                  <a:txBody>
                    <a:bodyPr/>
                    <a:lstStyle/>
                    <a:p>
                      <a:pPr algn="ctr"/>
                      <a:r>
                        <a:rPr kumimoji="1" lang="ja-JP" altLang="en-US" sz="2400" dirty="0" smtClean="0"/>
                        <a:t>学年</a:t>
                      </a:r>
                      <a:endParaRPr kumimoji="1" lang="ja-JP" altLang="en-US" sz="2400" dirty="0"/>
                    </a:p>
                  </a:txBody>
                  <a:tcPr>
                    <a:solidFill>
                      <a:schemeClr val="tx1"/>
                    </a:solidFill>
                  </a:tcPr>
                </a:tc>
              </a:tr>
              <a:tr h="7169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教育心理学</a:t>
                      </a:r>
                      <a:r>
                        <a:rPr kumimoji="1" lang="ja-JP" altLang="ja-JP" sz="2800" b="1" kern="1200" dirty="0" smtClean="0">
                          <a:solidFill>
                            <a:schemeClr val="dk1"/>
                          </a:solidFill>
                          <a:effectLst/>
                          <a:latin typeface="+mn-lt"/>
                          <a:ea typeface="+mn-ea"/>
                          <a:cs typeface="+mn-cs"/>
                        </a:rPr>
                        <a:t>Ⅰ</a:t>
                      </a:r>
                      <a:r>
                        <a:rPr lang="ja-JP" altLang="ja-JP" sz="2400" dirty="0" smtClean="0">
                          <a:effectLst/>
                        </a:rPr>
                        <a:t> </a:t>
                      </a:r>
                      <a:endParaRPr kumimoji="1" lang="ja-JP" altLang="en-US" sz="2400" dirty="0" smtClean="0"/>
                    </a:p>
                  </a:txBody>
                  <a:tcPr/>
                </a:tc>
                <a:tc>
                  <a:txBody>
                    <a:bodyPr/>
                    <a:lstStyle/>
                    <a:p>
                      <a:pPr algn="ctr"/>
                      <a:r>
                        <a:rPr kumimoji="1" lang="ja-JP" altLang="en-US" sz="2400" dirty="0" smtClean="0"/>
                        <a:t>日日・体育</a:t>
                      </a:r>
                      <a:endParaRPr kumimoji="1" lang="en-US" altLang="ja-JP" sz="2400" dirty="0" smtClean="0"/>
                    </a:p>
                  </a:txBody>
                  <a:tcPr/>
                </a:tc>
                <a:tc>
                  <a:txBody>
                    <a:bodyPr/>
                    <a:lstStyle/>
                    <a:p>
                      <a:pPr algn="ctr"/>
                      <a:r>
                        <a:rPr kumimoji="1" lang="en-US" altLang="ja-JP" sz="2400" dirty="0" smtClean="0"/>
                        <a:t>1</a:t>
                      </a:r>
                      <a:endParaRPr kumimoji="1" lang="ja-JP" altLang="en-US" sz="2400" dirty="0"/>
                    </a:p>
                  </a:txBody>
                  <a:tcPr/>
                </a:tc>
              </a:tr>
              <a:tr h="7408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教育心理学</a:t>
                      </a:r>
                      <a:r>
                        <a:rPr kumimoji="1" lang="ja-JP" altLang="ja-JP" sz="2800" b="1" kern="1200" dirty="0" smtClean="0">
                          <a:solidFill>
                            <a:schemeClr val="dk1"/>
                          </a:solidFill>
                          <a:effectLst/>
                          <a:latin typeface="+mn-lt"/>
                          <a:ea typeface="+mn-ea"/>
                          <a:cs typeface="+mn-cs"/>
                        </a:rPr>
                        <a:t>Ⅰ</a:t>
                      </a:r>
                      <a:r>
                        <a:rPr lang="ja-JP" altLang="ja-JP" sz="2400" dirty="0" smtClean="0">
                          <a:effectLst/>
                        </a:rPr>
                        <a:t> </a:t>
                      </a:r>
                      <a:endParaRPr kumimoji="1" lang="en-US" altLang="ja-JP" sz="2400" dirty="0" smtClean="0"/>
                    </a:p>
                  </a:txBody>
                  <a:tcPr/>
                </a:tc>
                <a:tc>
                  <a:txBody>
                    <a:bodyPr/>
                    <a:lstStyle/>
                    <a:p>
                      <a:pPr algn="ctr"/>
                      <a:r>
                        <a:rPr kumimoji="1" lang="ja-JP" altLang="en-US" sz="2400" dirty="0" smtClean="0">
                          <a:latin typeface="+mn-ea"/>
                          <a:ea typeface="+mn-ea"/>
                        </a:rPr>
                        <a:t>人文</a:t>
                      </a:r>
                      <a:r>
                        <a:rPr kumimoji="1" lang="en-US" altLang="ja-JP" sz="2400" dirty="0" smtClean="0">
                          <a:latin typeface="+mn-ea"/>
                          <a:ea typeface="+mn-ea"/>
                        </a:rPr>
                        <a:t>•</a:t>
                      </a:r>
                      <a:r>
                        <a:rPr kumimoji="1" lang="ja-JP" altLang="en-US" sz="2400" dirty="0" smtClean="0">
                          <a:latin typeface="+mn-ea"/>
                          <a:ea typeface="+mn-ea"/>
                        </a:rPr>
                        <a:t>比文</a:t>
                      </a:r>
                      <a:r>
                        <a:rPr kumimoji="1" lang="en-US" altLang="ja-JP" sz="2400" dirty="0" smtClean="0">
                          <a:latin typeface="+mn-ea"/>
                          <a:ea typeface="+mn-ea"/>
                        </a:rPr>
                        <a:t>•</a:t>
                      </a:r>
                      <a:r>
                        <a:rPr kumimoji="1" lang="ja-JP" altLang="en-US" sz="2400" dirty="0" smtClean="0">
                          <a:latin typeface="+mn-ea"/>
                          <a:ea typeface="+mn-ea"/>
                        </a:rPr>
                        <a:t>国際</a:t>
                      </a:r>
                      <a:endParaRPr kumimoji="1" lang="ja-JP" altLang="en-US" sz="2400" dirty="0">
                        <a:latin typeface="+mn-ea"/>
                        <a:ea typeface="+mn-ea"/>
                      </a:endParaRPr>
                    </a:p>
                  </a:txBody>
                  <a:tcPr/>
                </a:tc>
                <a:tc>
                  <a:txBody>
                    <a:bodyPr/>
                    <a:lstStyle/>
                    <a:p>
                      <a:pPr algn="ctr"/>
                      <a:r>
                        <a:rPr kumimoji="1" lang="en-US" altLang="ja-JP" sz="2400" dirty="0" smtClean="0"/>
                        <a:t>1</a:t>
                      </a:r>
                    </a:p>
                  </a:txBody>
                  <a:tcPr/>
                </a:tc>
              </a:tr>
              <a:tr h="841824">
                <a:tc>
                  <a:txBody>
                    <a:bodyPr/>
                    <a:lstStyle/>
                    <a:p>
                      <a:pPr algn="ctr"/>
                      <a:r>
                        <a:rPr kumimoji="1" lang="ja-JP" altLang="en-US" sz="2700" dirty="0" smtClean="0"/>
                        <a:t>道徳教育</a:t>
                      </a:r>
                      <a:endParaRPr kumimoji="1" lang="ja-JP" altLang="en-US" sz="2700" dirty="0"/>
                    </a:p>
                  </a:txBody>
                  <a:tcPr/>
                </a:tc>
                <a:tc>
                  <a:txBody>
                    <a:bodyPr/>
                    <a:lstStyle/>
                    <a:p>
                      <a:pPr algn="ctr"/>
                      <a:r>
                        <a:rPr kumimoji="1" lang="ja-JP" altLang="en-US" sz="2400" dirty="0" smtClean="0">
                          <a:latin typeface="+mn-ea"/>
                          <a:ea typeface="+mn-ea"/>
                        </a:rPr>
                        <a:t>社会・地球・数学・物理</a:t>
                      </a:r>
                      <a:endParaRPr kumimoji="1" lang="en-US" altLang="ja-JP" sz="2400" dirty="0" smtClean="0">
                        <a:latin typeface="+mn-ea"/>
                        <a:ea typeface="+mn-ea"/>
                      </a:endParaRPr>
                    </a:p>
                    <a:p>
                      <a:pPr algn="ctr"/>
                      <a:r>
                        <a:rPr kumimoji="1" lang="ja-JP" altLang="en-US" sz="2400" dirty="0" smtClean="0">
                          <a:latin typeface="+mn-ea"/>
                          <a:ea typeface="+mn-ea"/>
                        </a:rPr>
                        <a:t>化学</a:t>
                      </a:r>
                      <a:r>
                        <a:rPr kumimoji="1" lang="en-US" altLang="ja-JP" sz="2400" dirty="0" smtClean="0">
                          <a:latin typeface="+mn-ea"/>
                          <a:ea typeface="+mn-ea"/>
                        </a:rPr>
                        <a:t>•</a:t>
                      </a:r>
                      <a:r>
                        <a:rPr kumimoji="1" lang="ja-JP" altLang="en-US" sz="2400" dirty="0" smtClean="0">
                          <a:latin typeface="+mn-ea"/>
                          <a:ea typeface="+mn-ea"/>
                        </a:rPr>
                        <a:t>芸術</a:t>
                      </a:r>
                      <a:endParaRPr kumimoji="1" lang="ja-JP" altLang="en-US" sz="2400" dirty="0">
                        <a:latin typeface="+mn-ea"/>
                        <a:ea typeface="+mn-ea"/>
                      </a:endParaRPr>
                    </a:p>
                  </a:txBody>
                  <a:tcPr/>
                </a:tc>
                <a:tc>
                  <a:txBody>
                    <a:bodyPr/>
                    <a:lstStyle/>
                    <a:p>
                      <a:pPr algn="ctr"/>
                      <a:r>
                        <a:rPr kumimoji="1" lang="en-US" altLang="ja-JP" sz="2400" dirty="0" smtClean="0"/>
                        <a:t>2</a:t>
                      </a:r>
                    </a:p>
                  </a:txBody>
                  <a:tcPr/>
                </a:tc>
              </a:tr>
              <a:tr h="764581">
                <a:tc>
                  <a:txBody>
                    <a:bodyPr/>
                    <a:lstStyle/>
                    <a:p>
                      <a:pPr algn="ctr"/>
                      <a:r>
                        <a:rPr kumimoji="1" lang="ja-JP" altLang="en-US" sz="2400" dirty="0" smtClean="0"/>
                        <a:t>教育基礎学</a:t>
                      </a:r>
                      <a:r>
                        <a:rPr kumimoji="1" lang="ja-JP" altLang="ja-JP" sz="2400" b="1" kern="1200" dirty="0" smtClean="0">
                          <a:solidFill>
                            <a:schemeClr val="dk1"/>
                          </a:solidFill>
                          <a:effectLst/>
                          <a:latin typeface="+mn-lt"/>
                          <a:ea typeface="+mn-ea"/>
                          <a:cs typeface="+mn-cs"/>
                        </a:rPr>
                        <a:t>Ⅰ</a:t>
                      </a:r>
                      <a:endParaRPr kumimoji="1" lang="ja-JP" altLang="en-US" sz="2400" dirty="0"/>
                    </a:p>
                  </a:txBody>
                  <a:tcPr/>
                </a:tc>
                <a:tc>
                  <a:txBody>
                    <a:bodyPr/>
                    <a:lstStyle/>
                    <a:p>
                      <a:pPr algn="ctr"/>
                      <a:r>
                        <a:rPr kumimoji="1" lang="ja-JP" altLang="en-US" sz="2400" dirty="0" smtClean="0"/>
                        <a:t>体育</a:t>
                      </a:r>
                      <a:r>
                        <a:rPr kumimoji="1" lang="en-US" altLang="ja-JP" sz="2400" dirty="0" smtClean="0">
                          <a:latin typeface="+mn-ea"/>
                          <a:ea typeface="+mn-ea"/>
                        </a:rPr>
                        <a:t>•</a:t>
                      </a:r>
                      <a:r>
                        <a:rPr kumimoji="1" lang="ja-JP" altLang="en-US" sz="2400" dirty="0" smtClean="0">
                          <a:latin typeface="+mn-ea"/>
                          <a:ea typeface="+mn-ea"/>
                        </a:rPr>
                        <a:t>芸術</a:t>
                      </a:r>
                      <a:endParaRPr kumimoji="1" lang="ja-JP" altLang="en-US" sz="2400" dirty="0">
                        <a:latin typeface="+mn-ea"/>
                        <a:ea typeface="+mn-ea"/>
                      </a:endParaRPr>
                    </a:p>
                  </a:txBody>
                  <a:tcPr/>
                </a:tc>
                <a:tc>
                  <a:txBody>
                    <a:bodyPr/>
                    <a:lstStyle/>
                    <a:p>
                      <a:pPr algn="ctr"/>
                      <a:r>
                        <a:rPr kumimoji="1" lang="en-US" altLang="ja-JP" sz="2400" dirty="0" smtClean="0"/>
                        <a:t>2</a:t>
                      </a:r>
                      <a:endParaRPr kumimoji="1" lang="ja-JP" altLang="en-US" sz="2400" dirty="0"/>
                    </a:p>
                  </a:txBody>
                  <a:tcPr/>
                </a:tc>
              </a:tr>
              <a:tr h="9274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教育内容</a:t>
                      </a:r>
                      <a:r>
                        <a:rPr kumimoji="1" lang="en-US" altLang="ja-JP" sz="2400" dirty="0" smtClean="0"/>
                        <a:t>•</a:t>
                      </a:r>
                      <a:r>
                        <a:rPr kumimoji="1" lang="ja-JP" altLang="en-US" sz="2400" dirty="0" smtClean="0"/>
                        <a:t>方法論</a:t>
                      </a:r>
                      <a:r>
                        <a:rPr kumimoji="1" lang="ja-JP" altLang="ja-JP" sz="2400" b="1" kern="1200" dirty="0" smtClean="0">
                          <a:solidFill>
                            <a:schemeClr val="dk1"/>
                          </a:solidFill>
                          <a:effectLst/>
                          <a:latin typeface="+mn-lt"/>
                          <a:ea typeface="+mn-ea"/>
                          <a:cs typeface="+mn-cs"/>
                        </a:rPr>
                        <a:t>Ⅰ</a:t>
                      </a:r>
                      <a:endParaRPr kumimoji="1" lang="ja-JP" altLang="en-US" sz="2400" dirty="0" smtClean="0"/>
                    </a:p>
                  </a:txBody>
                  <a:tcPr/>
                </a:tc>
                <a:tc>
                  <a:txBody>
                    <a:bodyPr/>
                    <a:lstStyle/>
                    <a:p>
                      <a:pPr algn="ctr"/>
                      <a:r>
                        <a:rPr kumimoji="1" lang="ja-JP" altLang="en-US" sz="2400" dirty="0" smtClean="0">
                          <a:latin typeface="+mn-ea"/>
                          <a:ea typeface="+mn-ea"/>
                        </a:rPr>
                        <a:t>社会</a:t>
                      </a:r>
                      <a:r>
                        <a:rPr kumimoji="1" lang="en-US" altLang="ja-JP" sz="2400" dirty="0" smtClean="0">
                          <a:latin typeface="+mn-ea"/>
                          <a:ea typeface="+mn-ea"/>
                        </a:rPr>
                        <a:t>•</a:t>
                      </a:r>
                      <a:r>
                        <a:rPr kumimoji="1" lang="ja-JP" altLang="en-US" sz="2400" dirty="0" smtClean="0">
                          <a:latin typeface="+mn-ea"/>
                          <a:ea typeface="+mn-ea"/>
                        </a:rPr>
                        <a:t>教育</a:t>
                      </a:r>
                      <a:r>
                        <a:rPr kumimoji="1" lang="en-US" altLang="ja-JP" sz="2400" dirty="0" smtClean="0">
                          <a:latin typeface="+mn-ea"/>
                          <a:ea typeface="+mn-ea"/>
                        </a:rPr>
                        <a:t>•</a:t>
                      </a:r>
                      <a:r>
                        <a:rPr kumimoji="1" lang="ja-JP" altLang="en-US" sz="2400" dirty="0" smtClean="0">
                          <a:latin typeface="+mn-ea"/>
                          <a:ea typeface="+mn-ea"/>
                        </a:rPr>
                        <a:t>心理</a:t>
                      </a:r>
                      <a:r>
                        <a:rPr kumimoji="1" lang="en-US" altLang="ja-JP" sz="2400" dirty="0" smtClean="0">
                          <a:latin typeface="+mn-ea"/>
                          <a:ea typeface="+mn-ea"/>
                        </a:rPr>
                        <a:t>•</a:t>
                      </a:r>
                      <a:r>
                        <a:rPr kumimoji="1" lang="ja-JP" altLang="en-US" sz="2400" dirty="0" smtClean="0">
                          <a:latin typeface="+mn-ea"/>
                          <a:ea typeface="+mn-ea"/>
                        </a:rPr>
                        <a:t>障害</a:t>
                      </a:r>
                      <a:r>
                        <a:rPr kumimoji="1" lang="en-US" altLang="ja-JP" sz="2400" dirty="0" smtClean="0">
                          <a:latin typeface="+mn-ea"/>
                          <a:ea typeface="+mn-ea"/>
                        </a:rPr>
                        <a:t>•</a:t>
                      </a:r>
                      <a:r>
                        <a:rPr kumimoji="1" lang="ja-JP" altLang="en-US" sz="2400" dirty="0" smtClean="0">
                          <a:latin typeface="+mn-ea"/>
                          <a:ea typeface="+mn-ea"/>
                        </a:rPr>
                        <a:t>社工</a:t>
                      </a:r>
                      <a:endParaRPr kumimoji="1" lang="en-US" altLang="ja-JP" sz="2400" dirty="0" smtClean="0">
                        <a:latin typeface="+mn-ea"/>
                        <a:ea typeface="+mn-ea"/>
                      </a:endParaRPr>
                    </a:p>
                    <a:p>
                      <a:pPr algn="ctr"/>
                      <a:r>
                        <a:rPr kumimoji="1" lang="ja-JP" altLang="en-US" sz="2400" dirty="0" smtClean="0">
                          <a:latin typeface="+mn-ea"/>
                          <a:ea typeface="+mn-ea"/>
                        </a:rPr>
                        <a:t>国際</a:t>
                      </a:r>
                      <a:r>
                        <a:rPr kumimoji="1" lang="en-US" altLang="ja-JP" sz="2400" dirty="0" smtClean="0">
                          <a:latin typeface="+mn-ea"/>
                          <a:ea typeface="+mn-ea"/>
                        </a:rPr>
                        <a:t>•</a:t>
                      </a:r>
                      <a:r>
                        <a:rPr kumimoji="1" lang="ja-JP" altLang="en-US" sz="2400" dirty="0" smtClean="0">
                          <a:latin typeface="+mn-ea"/>
                          <a:ea typeface="+mn-ea"/>
                        </a:rPr>
                        <a:t>情報科学</a:t>
                      </a:r>
                      <a:r>
                        <a:rPr kumimoji="1" lang="en-US" altLang="ja-JP" sz="2400" dirty="0" smtClean="0">
                          <a:latin typeface="+mn-ea"/>
                          <a:ea typeface="+mn-ea"/>
                        </a:rPr>
                        <a:t>•</a:t>
                      </a:r>
                      <a:r>
                        <a:rPr kumimoji="1" lang="ja-JP" altLang="en-US" sz="2400" dirty="0" smtClean="0">
                          <a:latin typeface="+mn-ea"/>
                          <a:ea typeface="+mn-ea"/>
                        </a:rPr>
                        <a:t>工シス</a:t>
                      </a:r>
                      <a:r>
                        <a:rPr kumimoji="1" lang="en-US" altLang="ja-JP" sz="2400" dirty="0" smtClean="0">
                          <a:latin typeface="+mn-ea"/>
                          <a:ea typeface="+mn-ea"/>
                        </a:rPr>
                        <a:t>•</a:t>
                      </a:r>
                      <a:r>
                        <a:rPr kumimoji="1" lang="ja-JP" altLang="en-US" sz="2400" dirty="0" smtClean="0">
                          <a:latin typeface="+mn-ea"/>
                          <a:ea typeface="+mn-ea"/>
                        </a:rPr>
                        <a:t>応理</a:t>
                      </a:r>
                      <a:endParaRPr kumimoji="1" lang="ja-JP" altLang="en-US" sz="2400" dirty="0">
                        <a:latin typeface="+mn-ea"/>
                        <a:ea typeface="+mn-ea"/>
                      </a:endParaRPr>
                    </a:p>
                  </a:txBody>
                  <a:tcPr/>
                </a:tc>
                <a:tc>
                  <a:txBody>
                    <a:bodyPr/>
                    <a:lstStyle/>
                    <a:p>
                      <a:pPr algn="ctr"/>
                      <a:r>
                        <a:rPr kumimoji="1" lang="en-US" altLang="ja-JP" sz="2400" dirty="0" smtClean="0"/>
                        <a:t>3</a:t>
                      </a:r>
                      <a:endParaRPr kumimoji="1" lang="ja-JP" altLang="en-US" sz="2400" dirty="0"/>
                    </a:p>
                  </a:txBody>
                  <a:tcPr/>
                </a:tc>
              </a:tr>
            </a:tbl>
          </a:graphicData>
        </a:graphic>
      </p:graphicFrame>
    </p:spTree>
    <p:extLst>
      <p:ext uri="{BB962C8B-B14F-4D97-AF65-F5344CB8AC3E}">
        <p14:creationId xmlns:p14="http://schemas.microsoft.com/office/powerpoint/2010/main" val="2999112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辺形 4"/>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6" name="平行四辺形 5"/>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7" name="平行四辺形 6"/>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8" name="平行四辺形 7"/>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9" name="平行四辺形 8"/>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0" name="平行四辺形 9"/>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1" name="平行四辺形 10"/>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2" name="平行四辺形 11"/>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4" name="タイトル 5"/>
          <p:cNvSpPr txBox="1">
            <a:spLocks/>
          </p:cNvSpPr>
          <p:nvPr/>
        </p:nvSpPr>
        <p:spPr>
          <a:xfrm>
            <a:off x="277064" y="813240"/>
            <a:ext cx="6112089" cy="62107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l">
              <a:buFont typeface="Georgia" pitchFamily="18" charset="0"/>
              <a:buNone/>
            </a:pPr>
            <a:endParaRPr lang="ja-JP" altLang="en-US" sz="2800" dirty="0">
              <a:effectLst/>
            </a:endParaRPr>
          </a:p>
        </p:txBody>
      </p:sp>
      <p:sp>
        <p:nvSpPr>
          <p:cNvPr id="20" name="角丸四角形 19"/>
          <p:cNvSpPr/>
          <p:nvPr/>
        </p:nvSpPr>
        <p:spPr>
          <a:xfrm>
            <a:off x="445679" y="1612850"/>
            <a:ext cx="5509990" cy="6486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38801" y="1708504"/>
            <a:ext cx="5416868" cy="461665"/>
          </a:xfrm>
          <a:prstGeom prst="rect">
            <a:avLst/>
          </a:prstGeom>
          <a:noFill/>
        </p:spPr>
        <p:txBody>
          <a:bodyPr wrap="none" rtlCol="0">
            <a:spAutoFit/>
          </a:bodyPr>
          <a:lstStyle/>
          <a:p>
            <a:r>
              <a:rPr kumimoji="1" lang="ja-JP" altLang="en-US" sz="2400" dirty="0" smtClean="0">
                <a:solidFill>
                  <a:schemeClr val="bg1"/>
                </a:solidFill>
              </a:rPr>
              <a:t>バス停で行うアンケート調査について</a:t>
            </a:r>
            <a:endParaRPr kumimoji="1" lang="ja-JP" altLang="en-US" sz="2400" dirty="0">
              <a:solidFill>
                <a:schemeClr val="bg1"/>
              </a:solidFill>
            </a:endParaRPr>
          </a:p>
        </p:txBody>
      </p:sp>
      <p:sp>
        <p:nvSpPr>
          <p:cNvPr id="21" name="テキスト ボックス 20"/>
          <p:cNvSpPr txBox="1"/>
          <p:nvPr/>
        </p:nvSpPr>
        <p:spPr>
          <a:xfrm>
            <a:off x="228098" y="2384598"/>
            <a:ext cx="8460998" cy="461665"/>
          </a:xfrm>
          <a:prstGeom prst="rect">
            <a:avLst/>
          </a:prstGeom>
          <a:noFill/>
        </p:spPr>
        <p:txBody>
          <a:bodyPr wrap="square" rtlCol="0">
            <a:spAutoFit/>
          </a:bodyPr>
          <a:lstStyle/>
          <a:p>
            <a:pPr marL="342900" indent="-342900">
              <a:buClr>
                <a:srgbClr val="FF0000"/>
              </a:buClr>
              <a:buFont typeface="Wingdings" charset="2"/>
              <a:buChar char="ü"/>
            </a:pPr>
            <a:r>
              <a:rPr kumimoji="1" lang="ja-JP" altLang="en-US" sz="2400" dirty="0" smtClean="0"/>
              <a:t>調査を行うバス停の選定方法</a:t>
            </a:r>
            <a:endParaRPr kumimoji="1" lang="en-US" altLang="ja-JP" sz="2400" dirty="0"/>
          </a:p>
        </p:txBody>
      </p:sp>
      <p:sp>
        <p:nvSpPr>
          <p:cNvPr id="16" name="上リボン 15"/>
          <p:cNvSpPr/>
          <p:nvPr/>
        </p:nvSpPr>
        <p:spPr>
          <a:xfrm>
            <a:off x="445679" y="813240"/>
            <a:ext cx="5057782" cy="607407"/>
          </a:xfrm>
          <a:prstGeom prst="ribbon2">
            <a:avLst>
              <a:gd name="adj1" fmla="val 16667"/>
              <a:gd name="adj2" fmla="val 75000"/>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solidFill>
                  <a:schemeClr val="tx1"/>
                </a:solidFill>
              </a:rPr>
              <a:t>サンプリング方法</a:t>
            </a:r>
            <a:endParaRPr kumimoji="1" lang="ja-JP" altLang="en-US" sz="2800" dirty="0">
              <a:solidFill>
                <a:schemeClr val="tx1"/>
              </a:solidFill>
            </a:endParaRPr>
          </a:p>
        </p:txBody>
      </p:sp>
      <p:sp>
        <p:nvSpPr>
          <p:cNvPr id="17" name="テキスト ボックス 16"/>
          <p:cNvSpPr txBox="1"/>
          <p:nvPr/>
        </p:nvSpPr>
        <p:spPr>
          <a:xfrm>
            <a:off x="-1946212" y="5107240"/>
            <a:ext cx="184666" cy="369332"/>
          </a:xfrm>
          <a:prstGeom prst="rect">
            <a:avLst/>
          </a:prstGeom>
          <a:noFill/>
        </p:spPr>
        <p:txBody>
          <a:bodyPr wrap="none" rtlCol="0">
            <a:spAutoFit/>
          </a:bodyPr>
          <a:lstStyle/>
          <a:p>
            <a:endParaRPr kumimoji="1" lang="ja-JP" altLang="en-US" dirty="0"/>
          </a:p>
        </p:txBody>
      </p:sp>
      <p:sp>
        <p:nvSpPr>
          <p:cNvPr id="18" name="テキスト ボックス 17"/>
          <p:cNvSpPr txBox="1"/>
          <p:nvPr/>
        </p:nvSpPr>
        <p:spPr>
          <a:xfrm>
            <a:off x="0" y="2956529"/>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buClr>
                <a:srgbClr val="FF0000"/>
              </a:buClr>
            </a:pPr>
            <a:r>
              <a:rPr kumimoji="1" lang="ja-JP" altLang="en-US" sz="2400" dirty="0">
                <a:solidFill>
                  <a:srgbClr val="800000"/>
                </a:solidFill>
              </a:rPr>
              <a:t>町丁目別の居住地域ごと</a:t>
            </a:r>
            <a:r>
              <a:rPr kumimoji="1" lang="ja-JP" altLang="en-US" sz="2400" dirty="0" smtClean="0">
                <a:solidFill>
                  <a:srgbClr val="800000"/>
                </a:solidFill>
              </a:rPr>
              <a:t>に循環バス</a:t>
            </a:r>
            <a:r>
              <a:rPr kumimoji="1" lang="ja-JP" altLang="en-US" sz="2400" dirty="0">
                <a:solidFill>
                  <a:srgbClr val="800000"/>
                </a:solidFill>
              </a:rPr>
              <a:t>の利用頻度が異なると仮定</a:t>
            </a:r>
            <a:endParaRPr kumimoji="1" lang="en-US" altLang="ja-JP" sz="2400" dirty="0">
              <a:solidFill>
                <a:srgbClr val="800000"/>
              </a:solidFill>
            </a:endParaRPr>
          </a:p>
        </p:txBody>
      </p:sp>
      <p:sp>
        <p:nvSpPr>
          <p:cNvPr id="3" name="テキスト ボックス 2"/>
          <p:cNvSpPr txBox="1"/>
          <p:nvPr/>
        </p:nvSpPr>
        <p:spPr>
          <a:xfrm>
            <a:off x="277064" y="3594584"/>
            <a:ext cx="8448389" cy="461665"/>
          </a:xfrm>
          <a:prstGeom prst="rect">
            <a:avLst/>
          </a:prstGeom>
          <a:noFill/>
        </p:spPr>
        <p:txBody>
          <a:bodyPr wrap="square" rtlCol="0">
            <a:spAutoFit/>
          </a:bodyPr>
          <a:lstStyle/>
          <a:p>
            <a:pPr>
              <a:buClr>
                <a:srgbClr val="FF0000"/>
              </a:buClr>
            </a:pPr>
            <a:r>
              <a:rPr kumimoji="1" lang="ja-JP" altLang="en-US" sz="2400" dirty="0"/>
              <a:t>　</a:t>
            </a:r>
            <a:endParaRPr kumimoji="1" lang="en-US" altLang="ja-JP" sz="2400" dirty="0"/>
          </a:p>
        </p:txBody>
      </p:sp>
      <p:sp>
        <p:nvSpPr>
          <p:cNvPr id="4" name="円/楕円 3"/>
          <p:cNvSpPr/>
          <p:nvPr/>
        </p:nvSpPr>
        <p:spPr>
          <a:xfrm>
            <a:off x="228097" y="4011783"/>
            <a:ext cx="8650897" cy="18995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t>十分なサンプル数を確保できると</a:t>
            </a:r>
            <a:endParaRPr kumimoji="1" lang="en-US" altLang="ja-JP" sz="2800" dirty="0" smtClean="0"/>
          </a:p>
          <a:p>
            <a:pPr algn="ctr"/>
            <a:r>
              <a:rPr kumimoji="1" lang="ja-JP" altLang="en-US" sz="2800" dirty="0" smtClean="0"/>
              <a:t>予測されるバス停を選定しよう</a:t>
            </a:r>
            <a:endParaRPr kumimoji="1" lang="ja-JP" altLang="en-US" sz="2800" dirty="0"/>
          </a:p>
        </p:txBody>
      </p:sp>
    </p:spTree>
    <p:extLst>
      <p:ext uri="{BB962C8B-B14F-4D97-AF65-F5344CB8AC3E}">
        <p14:creationId xmlns:p14="http://schemas.microsoft.com/office/powerpoint/2010/main" val="33973892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3043835461"/>
              </p:ext>
            </p:extLst>
          </p:nvPr>
        </p:nvGraphicFramePr>
        <p:xfrm>
          <a:off x="0" y="188933"/>
          <a:ext cx="9144000" cy="6392228"/>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1561426" y="6375502"/>
            <a:ext cx="7582574" cy="369332"/>
          </a:xfrm>
          <a:prstGeom prst="rect">
            <a:avLst/>
          </a:prstGeom>
          <a:noFill/>
        </p:spPr>
        <p:txBody>
          <a:bodyPr wrap="none" rtlCol="0">
            <a:spAutoFit/>
          </a:bodyPr>
          <a:lstStyle/>
          <a:p>
            <a:r>
              <a:rPr kumimoji="1" lang="ja-JP" altLang="en-US" dirty="0" smtClean="0"/>
              <a:t>社会人データ出典：平成</a:t>
            </a:r>
            <a:r>
              <a:rPr kumimoji="1" lang="en-US" altLang="ja-JP" dirty="0" smtClean="0"/>
              <a:t>22</a:t>
            </a:r>
            <a:r>
              <a:rPr kumimoji="1" lang="ja-JP" altLang="en-US" dirty="0" smtClean="0"/>
              <a:t>年国勢調査（</a:t>
            </a:r>
            <a:r>
              <a:rPr lang="ja-JP" altLang="en-US" dirty="0" smtClean="0"/>
              <a:t>職業</a:t>
            </a:r>
            <a:r>
              <a:rPr lang="ja-JP" altLang="en-US" dirty="0"/>
              <a:t>等基本集計に関する</a:t>
            </a:r>
            <a:r>
              <a:rPr lang="ja-JP" altLang="en-US" dirty="0" smtClean="0"/>
              <a:t>集計）</a:t>
            </a:r>
            <a:endParaRPr kumimoji="1" lang="ja-JP" altLang="en-US" dirty="0"/>
          </a:p>
        </p:txBody>
      </p:sp>
    </p:spTree>
    <p:extLst>
      <p:ext uri="{BB962C8B-B14F-4D97-AF65-F5344CB8AC3E}">
        <p14:creationId xmlns:p14="http://schemas.microsoft.com/office/powerpoint/2010/main" val="12039787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3691943663"/>
              </p:ext>
            </p:extLst>
          </p:nvPr>
        </p:nvGraphicFramePr>
        <p:xfrm>
          <a:off x="0" y="188933"/>
          <a:ext cx="9144000" cy="6392228"/>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1561426" y="6375502"/>
            <a:ext cx="7582574" cy="369332"/>
          </a:xfrm>
          <a:prstGeom prst="rect">
            <a:avLst/>
          </a:prstGeom>
          <a:noFill/>
        </p:spPr>
        <p:txBody>
          <a:bodyPr wrap="none" rtlCol="0">
            <a:spAutoFit/>
          </a:bodyPr>
          <a:lstStyle/>
          <a:p>
            <a:r>
              <a:rPr kumimoji="1" lang="ja-JP" altLang="en-US" dirty="0" smtClean="0"/>
              <a:t>社会人データ出典：平成</a:t>
            </a:r>
            <a:r>
              <a:rPr kumimoji="1" lang="en-US" altLang="ja-JP" dirty="0" smtClean="0"/>
              <a:t>22</a:t>
            </a:r>
            <a:r>
              <a:rPr kumimoji="1" lang="ja-JP" altLang="en-US" dirty="0" smtClean="0"/>
              <a:t>年国勢調査（</a:t>
            </a:r>
            <a:r>
              <a:rPr lang="ja-JP" altLang="en-US" dirty="0" smtClean="0"/>
              <a:t>職業</a:t>
            </a:r>
            <a:r>
              <a:rPr lang="ja-JP" altLang="en-US" dirty="0"/>
              <a:t>等基本集計に関する</a:t>
            </a:r>
            <a:r>
              <a:rPr lang="ja-JP" altLang="en-US" dirty="0" smtClean="0"/>
              <a:t>集計）</a:t>
            </a:r>
            <a:endParaRPr kumimoji="1" lang="ja-JP" altLang="en-US" dirty="0"/>
          </a:p>
        </p:txBody>
      </p:sp>
      <p:sp>
        <p:nvSpPr>
          <p:cNvPr id="4" name="円/楕円 3"/>
          <p:cNvSpPr/>
          <p:nvPr/>
        </p:nvSpPr>
        <p:spPr>
          <a:xfrm rot="19258212">
            <a:off x="3138238" y="5486492"/>
            <a:ext cx="1058272" cy="481906"/>
          </a:xfrm>
          <a:prstGeom prst="ellipse">
            <a:avLst/>
          </a:prstGeom>
          <a:noFill/>
          <a:ln w="57150" cmpd="sng">
            <a:solidFill>
              <a:schemeClr val="accent2">
                <a:lumMod val="75000"/>
              </a:schemeClr>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円/楕円 4"/>
          <p:cNvSpPr/>
          <p:nvPr/>
        </p:nvSpPr>
        <p:spPr>
          <a:xfrm rot="19258212">
            <a:off x="2291461" y="5404676"/>
            <a:ext cx="1058272" cy="481906"/>
          </a:xfrm>
          <a:prstGeom prst="ellipse">
            <a:avLst/>
          </a:prstGeom>
          <a:noFill/>
          <a:ln w="57150" cmpd="sng">
            <a:solidFill>
              <a:schemeClr val="accent2">
                <a:lumMod val="75000"/>
              </a:schemeClr>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円/楕円 6"/>
          <p:cNvSpPr/>
          <p:nvPr/>
        </p:nvSpPr>
        <p:spPr>
          <a:xfrm rot="19258212">
            <a:off x="6586273" y="5426556"/>
            <a:ext cx="867919" cy="481906"/>
          </a:xfrm>
          <a:prstGeom prst="ellipse">
            <a:avLst/>
          </a:prstGeom>
          <a:noFill/>
          <a:ln w="57150" cmpd="sng">
            <a:solidFill>
              <a:schemeClr val="accent2">
                <a:lumMod val="75000"/>
              </a:schemeClr>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円/楕円 7"/>
          <p:cNvSpPr/>
          <p:nvPr/>
        </p:nvSpPr>
        <p:spPr>
          <a:xfrm rot="19258212">
            <a:off x="7143458" y="5342608"/>
            <a:ext cx="903334" cy="399737"/>
          </a:xfrm>
          <a:prstGeom prst="ellipse">
            <a:avLst/>
          </a:prstGeom>
          <a:noFill/>
          <a:ln w="57150" cmpd="sng">
            <a:solidFill>
              <a:schemeClr val="accent2">
                <a:lumMod val="75000"/>
              </a:schemeClr>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rot="19258212">
            <a:off x="7646407" y="5316927"/>
            <a:ext cx="850888" cy="481906"/>
          </a:xfrm>
          <a:prstGeom prst="ellipse">
            <a:avLst/>
          </a:prstGeom>
          <a:noFill/>
          <a:ln w="57150" cmpd="sng">
            <a:solidFill>
              <a:schemeClr val="accent2">
                <a:lumMod val="75000"/>
              </a:schemeClr>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0" name="図形グループ 9"/>
          <p:cNvGrpSpPr/>
          <p:nvPr/>
        </p:nvGrpSpPr>
        <p:grpSpPr>
          <a:xfrm>
            <a:off x="0" y="-50538"/>
            <a:ext cx="7737150" cy="6908538"/>
            <a:chOff x="0" y="-50538"/>
            <a:chExt cx="7737150" cy="6908538"/>
          </a:xfrm>
        </p:grpSpPr>
        <p:grpSp>
          <p:nvGrpSpPr>
            <p:cNvPr id="11" name="図形グループ 10"/>
            <p:cNvGrpSpPr/>
            <p:nvPr/>
          </p:nvGrpSpPr>
          <p:grpSpPr>
            <a:xfrm>
              <a:off x="1704661" y="0"/>
              <a:ext cx="5658840" cy="6858000"/>
              <a:chOff x="1685658" y="-1475949"/>
              <a:chExt cx="7505511" cy="6871863"/>
            </a:xfrm>
          </p:grpSpPr>
          <p:pic>
            <p:nvPicPr>
              <p:cNvPr id="19" name="図 18"/>
              <p:cNvPicPr>
                <a:picLocks noChangeAspect="1"/>
              </p:cNvPicPr>
              <p:nvPr/>
            </p:nvPicPr>
            <p:blipFill>
              <a:blip r:embed="rId4"/>
              <a:stretch>
                <a:fillRect/>
              </a:stretch>
            </p:blipFill>
            <p:spPr>
              <a:xfrm>
                <a:off x="1685658" y="-1475949"/>
                <a:ext cx="7505511" cy="6871863"/>
              </a:xfrm>
              <a:prstGeom prst="rect">
                <a:avLst/>
              </a:prstGeom>
              <a:solidFill>
                <a:srgbClr val="FF0000"/>
              </a:solidFill>
            </p:spPr>
          </p:pic>
          <p:sp>
            <p:nvSpPr>
              <p:cNvPr id="20" name="正方形/長方形 19"/>
              <p:cNvSpPr/>
              <p:nvPr/>
            </p:nvSpPr>
            <p:spPr>
              <a:xfrm>
                <a:off x="1685658" y="4389614"/>
                <a:ext cx="3167939" cy="1006300"/>
              </a:xfrm>
              <a:prstGeom prst="rect">
                <a:avLst/>
              </a:prstGeom>
              <a:solidFill>
                <a:srgbClr val="FFFFFF"/>
              </a:solidFill>
              <a:ln>
                <a:solidFill>
                  <a:schemeClr val="bg1"/>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800" dirty="0">
                  <a:solidFill>
                    <a:srgbClr val="F2F2F2"/>
                  </a:solidFill>
                </a:endParaRPr>
              </a:p>
            </p:txBody>
          </p:sp>
        </p:grpSp>
        <p:sp>
          <p:nvSpPr>
            <p:cNvPr id="12" name="四角形吹き出し 11"/>
            <p:cNvSpPr/>
            <p:nvPr/>
          </p:nvSpPr>
          <p:spPr>
            <a:xfrm>
              <a:off x="999700" y="3545569"/>
              <a:ext cx="2715570" cy="620021"/>
            </a:xfrm>
            <a:prstGeom prst="wedgeRectCallout">
              <a:avLst>
                <a:gd name="adj1" fmla="val 64054"/>
                <a:gd name="adj2" fmla="val 41639"/>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F2F2F2"/>
                  </a:solidFill>
                </a:rPr>
                <a:t>平砂学生宿舎前</a:t>
              </a:r>
              <a:endParaRPr kumimoji="1" lang="ja-JP" altLang="en-US" sz="2400" dirty="0">
                <a:solidFill>
                  <a:srgbClr val="F2F2F2"/>
                </a:solidFill>
              </a:endParaRPr>
            </a:p>
          </p:txBody>
        </p:sp>
        <p:sp>
          <p:nvSpPr>
            <p:cNvPr id="13" name="四角形吹き出し 12"/>
            <p:cNvSpPr/>
            <p:nvPr/>
          </p:nvSpPr>
          <p:spPr>
            <a:xfrm>
              <a:off x="4506471" y="881568"/>
              <a:ext cx="2679887" cy="620021"/>
            </a:xfrm>
            <a:prstGeom prst="wedgeRectCallout">
              <a:avLst>
                <a:gd name="adj1" fmla="val -72168"/>
                <a:gd name="adj2" fmla="val -73144"/>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bg1">
                      <a:lumMod val="95000"/>
                    </a:schemeClr>
                  </a:solidFill>
                </a:rPr>
                <a:t>一の矢学生宿舎前</a:t>
              </a:r>
              <a:endParaRPr kumimoji="1" lang="ja-JP" altLang="en-US" sz="2400" dirty="0">
                <a:solidFill>
                  <a:schemeClr val="bg1">
                    <a:lumMod val="95000"/>
                  </a:schemeClr>
                </a:solidFill>
              </a:endParaRPr>
            </a:p>
          </p:txBody>
        </p:sp>
        <p:sp>
          <p:nvSpPr>
            <p:cNvPr id="14" name="四角形吹き出し 13"/>
            <p:cNvSpPr/>
            <p:nvPr/>
          </p:nvSpPr>
          <p:spPr>
            <a:xfrm>
              <a:off x="5228746" y="3788736"/>
              <a:ext cx="2508404" cy="578763"/>
            </a:xfrm>
            <a:prstGeom prst="wedgeRectCallout">
              <a:avLst>
                <a:gd name="adj1" fmla="val -66296"/>
                <a:gd name="adj2" fmla="val 6674"/>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F2F2F2"/>
                  </a:solidFill>
                </a:rPr>
                <a:t>天久保二丁目</a:t>
              </a:r>
              <a:endParaRPr kumimoji="1" lang="ja-JP" altLang="en-US" sz="2400" dirty="0">
                <a:solidFill>
                  <a:srgbClr val="F2F2F2"/>
                </a:solidFill>
              </a:endParaRPr>
            </a:p>
          </p:txBody>
        </p:sp>
        <p:sp>
          <p:nvSpPr>
            <p:cNvPr id="15" name="四角形吹き出し 14"/>
            <p:cNvSpPr/>
            <p:nvPr/>
          </p:nvSpPr>
          <p:spPr>
            <a:xfrm>
              <a:off x="1247072" y="1580700"/>
              <a:ext cx="2067484" cy="620021"/>
            </a:xfrm>
            <a:prstGeom prst="wedgeRectCallout">
              <a:avLst>
                <a:gd name="adj1" fmla="val 82380"/>
                <a:gd name="adj2" fmla="val 156427"/>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F2F2F2"/>
                  </a:solidFill>
                </a:rPr>
                <a:t>大学会館</a:t>
              </a:r>
              <a:endParaRPr kumimoji="1" lang="ja-JP" altLang="en-US" sz="2400" dirty="0">
                <a:solidFill>
                  <a:srgbClr val="F2F2F2"/>
                </a:solidFill>
              </a:endParaRPr>
            </a:p>
          </p:txBody>
        </p:sp>
        <p:sp>
          <p:nvSpPr>
            <p:cNvPr id="16" name="四角形吹き出し 15"/>
            <p:cNvSpPr/>
            <p:nvPr/>
          </p:nvSpPr>
          <p:spPr>
            <a:xfrm>
              <a:off x="5228746" y="4519899"/>
              <a:ext cx="2508404" cy="578763"/>
            </a:xfrm>
            <a:prstGeom prst="wedgeRectCallout">
              <a:avLst>
                <a:gd name="adj1" fmla="val -64964"/>
                <a:gd name="adj2" fmla="val -51075"/>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F2F2F2"/>
                  </a:solidFill>
                </a:rPr>
                <a:t>追越宿舎東</a:t>
              </a:r>
              <a:endParaRPr kumimoji="1" lang="ja-JP" altLang="en-US" sz="2400" dirty="0">
                <a:solidFill>
                  <a:srgbClr val="F2F2F2"/>
                </a:solidFill>
              </a:endParaRPr>
            </a:p>
          </p:txBody>
        </p:sp>
        <p:sp>
          <p:nvSpPr>
            <p:cNvPr id="17" name="四角形吹き出し 16"/>
            <p:cNvSpPr/>
            <p:nvPr/>
          </p:nvSpPr>
          <p:spPr>
            <a:xfrm>
              <a:off x="1085131" y="4478641"/>
              <a:ext cx="2715570" cy="620021"/>
            </a:xfrm>
            <a:prstGeom prst="wedgeRectCallout">
              <a:avLst>
                <a:gd name="adj1" fmla="val 62872"/>
                <a:gd name="adj2" fmla="val -57464"/>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F2F2F2"/>
                  </a:solidFill>
                </a:rPr>
                <a:t>追越学生宿舎前</a:t>
              </a:r>
              <a:endParaRPr kumimoji="1" lang="ja-JP" altLang="en-US" sz="2400" dirty="0">
                <a:solidFill>
                  <a:srgbClr val="F2F2F2"/>
                </a:solidFill>
              </a:endParaRPr>
            </a:p>
          </p:txBody>
        </p:sp>
        <p:sp>
          <p:nvSpPr>
            <p:cNvPr id="18" name="1 つの角を切り取った四角形 17"/>
            <p:cNvSpPr/>
            <p:nvPr/>
          </p:nvSpPr>
          <p:spPr>
            <a:xfrm>
              <a:off x="0" y="-50538"/>
              <a:ext cx="3800701" cy="1278433"/>
            </a:xfrm>
            <a:prstGeom prst="snip1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bg1"/>
                  </a:solidFill>
                </a:rPr>
                <a:t>アンケート調査を</a:t>
              </a:r>
              <a:r>
                <a:rPr kumimoji="1" lang="ja-JP" altLang="en-US" sz="2400" dirty="0" smtClean="0">
                  <a:solidFill>
                    <a:schemeClr val="bg1"/>
                  </a:solidFill>
                </a:rPr>
                <a:t>行う</a:t>
              </a:r>
              <a:endParaRPr kumimoji="1" lang="en-US" altLang="ja-JP" sz="2400" dirty="0" smtClean="0">
                <a:solidFill>
                  <a:schemeClr val="bg1"/>
                </a:solidFill>
              </a:endParaRPr>
            </a:p>
            <a:p>
              <a:pPr algn="ctr"/>
              <a:r>
                <a:rPr kumimoji="1" lang="ja-JP" altLang="en-US" sz="2400" dirty="0" smtClean="0">
                  <a:solidFill>
                    <a:schemeClr val="bg1"/>
                  </a:solidFill>
                </a:rPr>
                <a:t>バス</a:t>
              </a:r>
              <a:r>
                <a:rPr kumimoji="1" lang="ja-JP" altLang="en-US" sz="2400" dirty="0">
                  <a:solidFill>
                    <a:schemeClr val="bg1"/>
                  </a:solidFill>
                </a:rPr>
                <a:t>停を決定！</a:t>
              </a:r>
            </a:p>
          </p:txBody>
        </p:sp>
      </p:grpSp>
    </p:spTree>
    <p:extLst>
      <p:ext uri="{BB962C8B-B14F-4D97-AF65-F5344CB8AC3E}">
        <p14:creationId xmlns:p14="http://schemas.microsoft.com/office/powerpoint/2010/main" val="609649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辺形 4"/>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6" name="平行四辺形 5"/>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7" name="平行四辺形 6"/>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8" name="平行四辺形 7"/>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9" name="平行四辺形 8"/>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0" name="平行四辺形 9"/>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1" name="平行四辺形 10"/>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2" name="平行四辺形 11"/>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4" name="タイトル 5"/>
          <p:cNvSpPr txBox="1">
            <a:spLocks/>
          </p:cNvSpPr>
          <p:nvPr/>
        </p:nvSpPr>
        <p:spPr>
          <a:xfrm>
            <a:off x="277064" y="813240"/>
            <a:ext cx="6112089" cy="62107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l">
              <a:buFont typeface="Georgia" pitchFamily="18" charset="0"/>
              <a:buNone/>
            </a:pPr>
            <a:endParaRPr lang="ja-JP" altLang="en-US" sz="2800" dirty="0">
              <a:effectLst/>
            </a:endParaRPr>
          </a:p>
        </p:txBody>
      </p:sp>
      <p:sp>
        <p:nvSpPr>
          <p:cNvPr id="20" name="角丸四角形 19"/>
          <p:cNvSpPr/>
          <p:nvPr/>
        </p:nvSpPr>
        <p:spPr>
          <a:xfrm>
            <a:off x="445679" y="1612850"/>
            <a:ext cx="5509990" cy="6486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38801" y="1708504"/>
            <a:ext cx="5416868" cy="461665"/>
          </a:xfrm>
          <a:prstGeom prst="rect">
            <a:avLst/>
          </a:prstGeom>
          <a:noFill/>
        </p:spPr>
        <p:txBody>
          <a:bodyPr wrap="none" rtlCol="0">
            <a:spAutoFit/>
          </a:bodyPr>
          <a:lstStyle/>
          <a:p>
            <a:r>
              <a:rPr kumimoji="1" lang="ja-JP" altLang="en-US" sz="2400" dirty="0" smtClean="0">
                <a:solidFill>
                  <a:schemeClr val="bg1"/>
                </a:solidFill>
              </a:rPr>
              <a:t>バス停で行うアンケート調査について</a:t>
            </a:r>
            <a:endParaRPr kumimoji="1" lang="ja-JP" altLang="en-US" sz="2400" dirty="0">
              <a:solidFill>
                <a:schemeClr val="bg1"/>
              </a:solidFill>
            </a:endParaRPr>
          </a:p>
        </p:txBody>
      </p:sp>
      <p:sp>
        <p:nvSpPr>
          <p:cNvPr id="21" name="テキスト ボックス 20"/>
          <p:cNvSpPr txBox="1"/>
          <p:nvPr/>
        </p:nvSpPr>
        <p:spPr>
          <a:xfrm>
            <a:off x="111855" y="2384598"/>
            <a:ext cx="9032145" cy="2677656"/>
          </a:xfrm>
          <a:prstGeom prst="rect">
            <a:avLst/>
          </a:prstGeom>
          <a:noFill/>
        </p:spPr>
        <p:txBody>
          <a:bodyPr wrap="square" rtlCol="0">
            <a:spAutoFit/>
          </a:bodyPr>
          <a:lstStyle/>
          <a:p>
            <a:pPr marL="285750" indent="-285750">
              <a:buClr>
                <a:srgbClr val="FF0000"/>
              </a:buClr>
              <a:buFont typeface="Wingdings" charset="2"/>
              <a:buChar char="ü"/>
            </a:pPr>
            <a:r>
              <a:rPr kumimoji="1" lang="ja-JP" altLang="en-US" sz="2400" dirty="0" smtClean="0"/>
              <a:t>実施日：</a:t>
            </a:r>
            <a:r>
              <a:rPr kumimoji="1" lang="en-US" altLang="ja-JP" sz="2400" dirty="0" smtClean="0"/>
              <a:t>5</a:t>
            </a:r>
            <a:r>
              <a:rPr kumimoji="1" lang="ja-JP" altLang="en-US" sz="2400" dirty="0" smtClean="0"/>
              <a:t>月</a:t>
            </a:r>
            <a:r>
              <a:rPr kumimoji="1" lang="en-US" altLang="ja-JP" sz="2400" dirty="0" smtClean="0"/>
              <a:t>28</a:t>
            </a:r>
            <a:r>
              <a:rPr kumimoji="1" lang="ja-JP" altLang="en-US" sz="2400" dirty="0" smtClean="0"/>
              <a:t>日（火）、</a:t>
            </a:r>
            <a:r>
              <a:rPr kumimoji="1" lang="en-US" altLang="ja-JP" sz="2400" dirty="0" smtClean="0"/>
              <a:t>5</a:t>
            </a:r>
            <a:r>
              <a:rPr kumimoji="1" lang="ja-JP" altLang="en-US" sz="2400" dirty="0" smtClean="0"/>
              <a:t>月</a:t>
            </a:r>
            <a:r>
              <a:rPr kumimoji="1" lang="en-US" altLang="ja-JP" sz="2400" dirty="0" smtClean="0"/>
              <a:t>29</a:t>
            </a:r>
            <a:r>
              <a:rPr kumimoji="1" lang="ja-JP" altLang="en-US" sz="2400" dirty="0" smtClean="0"/>
              <a:t>日（水）</a:t>
            </a:r>
            <a:endParaRPr kumimoji="1" lang="en-US" altLang="ja-JP" sz="2400" dirty="0" smtClean="0"/>
          </a:p>
          <a:p>
            <a:pPr>
              <a:buClr>
                <a:srgbClr val="FF0000"/>
              </a:buClr>
            </a:pPr>
            <a:endParaRPr kumimoji="1" lang="en-US" altLang="ja-JP" sz="2400" dirty="0"/>
          </a:p>
          <a:p>
            <a:pPr marL="342900" indent="-342900">
              <a:buClr>
                <a:srgbClr val="FF0000"/>
              </a:buClr>
              <a:buFont typeface="Wingdings" charset="2"/>
              <a:buChar char="ü"/>
            </a:pPr>
            <a:r>
              <a:rPr kumimoji="1" lang="ja-JP" altLang="en-US" sz="2400" dirty="0" smtClean="0"/>
              <a:t>実施方法：前に示したバス停においてバスを待っている人</a:t>
            </a:r>
            <a:endParaRPr kumimoji="1" lang="en-US" altLang="ja-JP" sz="2400" dirty="0" smtClean="0"/>
          </a:p>
          <a:p>
            <a:pPr>
              <a:buClr>
                <a:srgbClr val="FF0000"/>
              </a:buClr>
            </a:pPr>
            <a:r>
              <a:rPr kumimoji="1" lang="ja-JP" altLang="en-US" sz="2400" dirty="0" smtClean="0"/>
              <a:t>　　　　　　全員にアンケート調査を行う。</a:t>
            </a:r>
            <a:endParaRPr kumimoji="1" lang="en-US" altLang="ja-JP" sz="2400" dirty="0" smtClean="0"/>
          </a:p>
          <a:p>
            <a:pPr>
              <a:buClr>
                <a:srgbClr val="FF0000"/>
              </a:buClr>
            </a:pPr>
            <a:endParaRPr kumimoji="1" lang="en-US" altLang="ja-JP" sz="2400" dirty="0" smtClean="0"/>
          </a:p>
          <a:p>
            <a:pPr marL="342900" indent="-342900">
              <a:buClr>
                <a:srgbClr val="FF0000"/>
              </a:buClr>
              <a:buFont typeface="Wingdings" charset="2"/>
              <a:buChar char="ü"/>
            </a:pPr>
            <a:r>
              <a:rPr kumimoji="1" lang="ja-JP" altLang="en-US" sz="2400" dirty="0" smtClean="0"/>
              <a:t>調査体制：各バス停</a:t>
            </a:r>
            <a:r>
              <a:rPr kumimoji="1" lang="en-US" altLang="ja-JP" sz="2400" dirty="0" smtClean="0"/>
              <a:t>2</a:t>
            </a:r>
            <a:r>
              <a:rPr kumimoji="1" lang="ja-JP" altLang="en-US" sz="2400" dirty="0" smtClean="0"/>
              <a:t>人を配置。</a:t>
            </a:r>
            <a:endParaRPr kumimoji="1" lang="en-US" altLang="ja-JP" sz="2400" dirty="0" smtClean="0"/>
          </a:p>
          <a:p>
            <a:pPr lvl="3">
              <a:buClr>
                <a:srgbClr val="FF0000"/>
              </a:buClr>
            </a:pPr>
            <a:r>
              <a:rPr kumimoji="1" lang="ja-JP" altLang="ja-JP" sz="2400" dirty="0"/>
              <a:t>　</a:t>
            </a:r>
            <a:r>
              <a:rPr kumimoji="1" lang="ja-JP" altLang="en-US" sz="2400" dirty="0" smtClean="0"/>
              <a:t>　</a:t>
            </a:r>
            <a:endParaRPr kumimoji="1" lang="en-US" altLang="ja-JP" sz="2400" dirty="0"/>
          </a:p>
        </p:txBody>
      </p:sp>
      <p:sp>
        <p:nvSpPr>
          <p:cNvPr id="16" name="上リボン 15"/>
          <p:cNvSpPr/>
          <p:nvPr/>
        </p:nvSpPr>
        <p:spPr>
          <a:xfrm>
            <a:off x="445679" y="813240"/>
            <a:ext cx="5057782" cy="607407"/>
          </a:xfrm>
          <a:prstGeom prst="ribbon2">
            <a:avLst>
              <a:gd name="adj1" fmla="val 16667"/>
              <a:gd name="adj2" fmla="val 75000"/>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solidFill>
                  <a:schemeClr val="tx1"/>
                </a:solidFill>
              </a:rPr>
              <a:t>サンプリング方法</a:t>
            </a:r>
            <a:endParaRPr kumimoji="1" lang="ja-JP" altLang="en-US" sz="2800" dirty="0">
              <a:solidFill>
                <a:schemeClr val="tx1"/>
              </a:solidFill>
            </a:endParaRPr>
          </a:p>
        </p:txBody>
      </p:sp>
      <p:sp>
        <p:nvSpPr>
          <p:cNvPr id="17" name="テキスト ボックス 16"/>
          <p:cNvSpPr txBox="1"/>
          <p:nvPr/>
        </p:nvSpPr>
        <p:spPr>
          <a:xfrm>
            <a:off x="-1946212" y="5107240"/>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22004299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辺形 4"/>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6" name="平行四辺形 5"/>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7" name="平行四辺形 6"/>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8" name="平行四辺形 7"/>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9" name="平行四辺形 8"/>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0" name="平行四辺形 9"/>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1" name="平行四辺形 10"/>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2" name="平行四辺形 11"/>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4" name="タイトル 5"/>
          <p:cNvSpPr txBox="1">
            <a:spLocks/>
          </p:cNvSpPr>
          <p:nvPr/>
        </p:nvSpPr>
        <p:spPr>
          <a:xfrm>
            <a:off x="277064" y="813240"/>
            <a:ext cx="6112089" cy="62107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l">
              <a:buFont typeface="Georgia" pitchFamily="18" charset="0"/>
              <a:buNone/>
            </a:pPr>
            <a:endParaRPr lang="ja-JP" altLang="en-US" sz="2800" dirty="0">
              <a:effectLst/>
            </a:endParaRPr>
          </a:p>
        </p:txBody>
      </p:sp>
      <p:sp>
        <p:nvSpPr>
          <p:cNvPr id="20" name="角丸四角形 19"/>
          <p:cNvSpPr/>
          <p:nvPr/>
        </p:nvSpPr>
        <p:spPr>
          <a:xfrm>
            <a:off x="445679" y="1612850"/>
            <a:ext cx="5509990" cy="6486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38801" y="1708504"/>
            <a:ext cx="5416868" cy="461665"/>
          </a:xfrm>
          <a:prstGeom prst="rect">
            <a:avLst/>
          </a:prstGeom>
          <a:noFill/>
        </p:spPr>
        <p:txBody>
          <a:bodyPr wrap="none" rtlCol="0">
            <a:spAutoFit/>
          </a:bodyPr>
          <a:lstStyle/>
          <a:p>
            <a:r>
              <a:rPr kumimoji="1" lang="ja-JP" altLang="en-US" sz="2400" dirty="0" smtClean="0">
                <a:solidFill>
                  <a:schemeClr val="bg1"/>
                </a:solidFill>
              </a:rPr>
              <a:t>バス停で行うアンケート調査について</a:t>
            </a:r>
            <a:endParaRPr kumimoji="1" lang="ja-JP" altLang="en-US" sz="2400" dirty="0">
              <a:solidFill>
                <a:schemeClr val="bg1"/>
              </a:solidFill>
            </a:endParaRPr>
          </a:p>
        </p:txBody>
      </p:sp>
      <p:sp>
        <p:nvSpPr>
          <p:cNvPr id="21" name="テキスト ボックス 20"/>
          <p:cNvSpPr txBox="1"/>
          <p:nvPr/>
        </p:nvSpPr>
        <p:spPr>
          <a:xfrm>
            <a:off x="111855" y="2384598"/>
            <a:ext cx="9032145" cy="830997"/>
          </a:xfrm>
          <a:prstGeom prst="rect">
            <a:avLst/>
          </a:prstGeom>
          <a:noFill/>
        </p:spPr>
        <p:txBody>
          <a:bodyPr wrap="square" rtlCol="0">
            <a:spAutoFit/>
          </a:bodyPr>
          <a:lstStyle/>
          <a:p>
            <a:pPr marL="342900" indent="-342900">
              <a:buClr>
                <a:srgbClr val="FF0000"/>
              </a:buClr>
              <a:buFont typeface="Wingdings" charset="2"/>
              <a:buChar char="ü"/>
            </a:pPr>
            <a:r>
              <a:rPr kumimoji="1" lang="en-US" altLang="ja-JP" sz="2400" dirty="0" smtClean="0"/>
              <a:t>5</a:t>
            </a:r>
            <a:r>
              <a:rPr kumimoji="1" lang="ja-JP" altLang="en-US" sz="2400" dirty="0" smtClean="0"/>
              <a:t>月</a:t>
            </a:r>
            <a:r>
              <a:rPr kumimoji="1" lang="en-US" altLang="ja-JP" sz="2400" dirty="0" smtClean="0"/>
              <a:t>28</a:t>
            </a:r>
            <a:r>
              <a:rPr kumimoji="1" lang="ja-JP" altLang="en-US" sz="2400" dirty="0" smtClean="0"/>
              <a:t>日（火）調査対象バス停と時刻</a:t>
            </a:r>
            <a:r>
              <a:rPr kumimoji="1" lang="en-US" altLang="ja-JP" sz="2400" dirty="0" smtClean="0"/>
              <a:t>(</a:t>
            </a:r>
            <a:r>
              <a:rPr kumimoji="1" lang="ja-JP" altLang="en-US" sz="2400" dirty="0" smtClean="0"/>
              <a:t>右回り</a:t>
            </a:r>
            <a:r>
              <a:rPr kumimoji="1" lang="en-US" altLang="ja-JP" sz="2400" dirty="0" smtClean="0"/>
              <a:t>)</a:t>
            </a:r>
          </a:p>
          <a:p>
            <a:pPr>
              <a:buClr>
                <a:srgbClr val="FF0000"/>
              </a:buClr>
            </a:pPr>
            <a:endParaRPr kumimoji="1" lang="en-US" altLang="ja-JP" sz="2400" dirty="0" smtClean="0"/>
          </a:p>
        </p:txBody>
      </p:sp>
      <p:sp>
        <p:nvSpPr>
          <p:cNvPr id="16" name="上リボン 15"/>
          <p:cNvSpPr/>
          <p:nvPr/>
        </p:nvSpPr>
        <p:spPr>
          <a:xfrm>
            <a:off x="445679" y="813240"/>
            <a:ext cx="5057782" cy="607407"/>
          </a:xfrm>
          <a:prstGeom prst="ribbon2">
            <a:avLst>
              <a:gd name="adj1" fmla="val 16667"/>
              <a:gd name="adj2" fmla="val 75000"/>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solidFill>
                  <a:schemeClr val="tx1"/>
                </a:solidFill>
              </a:rPr>
              <a:t>サンプリング方法</a:t>
            </a:r>
            <a:endParaRPr kumimoji="1" lang="ja-JP" altLang="en-US" sz="2800" dirty="0">
              <a:solidFill>
                <a:schemeClr val="tx1"/>
              </a:solidFill>
            </a:endParaRPr>
          </a:p>
        </p:txBody>
      </p:sp>
      <p:sp>
        <p:nvSpPr>
          <p:cNvPr id="17" name="テキスト ボックス 16"/>
          <p:cNvSpPr txBox="1"/>
          <p:nvPr/>
        </p:nvSpPr>
        <p:spPr>
          <a:xfrm>
            <a:off x="-1946212" y="5107240"/>
            <a:ext cx="184666" cy="369332"/>
          </a:xfrm>
          <a:prstGeom prst="rect">
            <a:avLst/>
          </a:prstGeom>
          <a:noFill/>
        </p:spPr>
        <p:txBody>
          <a:bodyPr wrap="none" rtlCol="0">
            <a:spAutoFit/>
          </a:bodyPr>
          <a:lstStyle/>
          <a:p>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218794"/>
              </p:ext>
            </p:extLst>
          </p:nvPr>
        </p:nvGraphicFramePr>
        <p:xfrm>
          <a:off x="445679" y="3390295"/>
          <a:ext cx="8244402" cy="2327692"/>
        </p:xfrm>
        <a:graphic>
          <a:graphicData uri="http://schemas.openxmlformats.org/drawingml/2006/table">
            <a:tbl>
              <a:tblPr firstRow="1" bandRow="1">
                <a:tableStyleId>{073A0DAA-6AF3-43AB-8588-CEC1D06C72B9}</a:tableStyleId>
              </a:tblPr>
              <a:tblGrid>
                <a:gridCol w="3185683"/>
                <a:gridCol w="1102003"/>
                <a:gridCol w="1007545"/>
                <a:gridCol w="1007546"/>
                <a:gridCol w="923583"/>
                <a:gridCol w="1018042"/>
              </a:tblGrid>
              <a:tr h="581923">
                <a:tc>
                  <a:txBody>
                    <a:bodyPr/>
                    <a:lstStyle/>
                    <a:p>
                      <a:pPr algn="ctr"/>
                      <a:r>
                        <a:rPr kumimoji="1" lang="ja-JP" altLang="en-US" dirty="0" smtClean="0"/>
                        <a:t>つくばセンター発（右回り）</a:t>
                      </a:r>
                      <a:endParaRPr kumimoji="1" lang="ja-JP" altLang="en-US" dirty="0"/>
                    </a:p>
                  </a:txBody>
                  <a:tcPr/>
                </a:tc>
                <a:tc>
                  <a:txBody>
                    <a:bodyPr/>
                    <a:lstStyle/>
                    <a:p>
                      <a:pPr algn="ctr"/>
                      <a:r>
                        <a:rPr kumimoji="1" lang="en-US" altLang="ja-JP" sz="2000" dirty="0" smtClean="0"/>
                        <a:t>8</a:t>
                      </a:r>
                      <a:r>
                        <a:rPr kumimoji="1" lang="ja-JP" altLang="en-US" sz="2000" dirty="0" smtClean="0"/>
                        <a:t>：</a:t>
                      </a:r>
                      <a:r>
                        <a:rPr kumimoji="1" lang="en-US" altLang="ja-JP" sz="2000" dirty="0" smtClean="0"/>
                        <a:t>00</a:t>
                      </a:r>
                      <a:endParaRPr kumimoji="1" lang="ja-JP" altLang="en-US" sz="2000" dirty="0"/>
                    </a:p>
                  </a:txBody>
                  <a:tcPr/>
                </a:tc>
                <a:tc>
                  <a:txBody>
                    <a:bodyPr/>
                    <a:lstStyle/>
                    <a:p>
                      <a:pPr algn="ctr"/>
                      <a:r>
                        <a:rPr kumimoji="1" lang="en-US" altLang="ja-JP" sz="2000" dirty="0" smtClean="0"/>
                        <a:t>8</a:t>
                      </a:r>
                      <a:r>
                        <a:rPr kumimoji="1" lang="ja-JP" altLang="en-US" sz="2000" dirty="0" smtClean="0"/>
                        <a:t>：</a:t>
                      </a:r>
                      <a:r>
                        <a:rPr kumimoji="1" lang="en-US" altLang="ja-JP" sz="2000" dirty="0" smtClean="0"/>
                        <a:t>20</a:t>
                      </a:r>
                      <a:endParaRPr kumimoji="1" lang="ja-JP" altLang="en-US" sz="2000" dirty="0"/>
                    </a:p>
                  </a:txBody>
                  <a:tcPr/>
                </a:tc>
                <a:tc>
                  <a:txBody>
                    <a:bodyPr/>
                    <a:lstStyle/>
                    <a:p>
                      <a:pPr algn="ctr"/>
                      <a:r>
                        <a:rPr kumimoji="1" lang="en-US" altLang="ja-JP" sz="2000" dirty="0" smtClean="0"/>
                        <a:t>8</a:t>
                      </a:r>
                      <a:r>
                        <a:rPr kumimoji="1" lang="ja-JP" altLang="en-US" sz="2000" dirty="0" smtClean="0"/>
                        <a:t>：</a:t>
                      </a:r>
                      <a:r>
                        <a:rPr kumimoji="1" lang="en-US" altLang="ja-JP" sz="2000" dirty="0" smtClean="0"/>
                        <a:t>40</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en-US" altLang="ja-JP" sz="2000" dirty="0" smtClean="0"/>
                        <a:t>00</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en-US" altLang="ja-JP" sz="2000" dirty="0" smtClean="0"/>
                        <a:t>20</a:t>
                      </a:r>
                      <a:endParaRPr kumimoji="1" lang="ja-JP" altLang="en-US" sz="2000" dirty="0"/>
                    </a:p>
                  </a:txBody>
                  <a:tcPr/>
                </a:tc>
              </a:tr>
              <a:tr h="581923">
                <a:tc>
                  <a:txBody>
                    <a:bodyPr/>
                    <a:lstStyle/>
                    <a:p>
                      <a:pPr algn="ctr"/>
                      <a:r>
                        <a:rPr kumimoji="1" lang="ja-JP" altLang="en-US" sz="2400" dirty="0" smtClean="0"/>
                        <a:t>追越宿舎東</a:t>
                      </a:r>
                      <a:endParaRPr kumimoji="1" lang="ja-JP" altLang="en-US" sz="2400" dirty="0"/>
                    </a:p>
                  </a:txBody>
                  <a:tcPr/>
                </a:tc>
                <a:tc>
                  <a:txBody>
                    <a:bodyPr/>
                    <a:lstStyle/>
                    <a:p>
                      <a:pPr algn="ctr"/>
                      <a:r>
                        <a:rPr kumimoji="1" lang="en-US" altLang="ja-JP" sz="2000" dirty="0" smtClean="0"/>
                        <a:t>8</a:t>
                      </a:r>
                      <a:r>
                        <a:rPr kumimoji="1" lang="ja-JP" altLang="en-US" sz="2000" dirty="0" smtClean="0"/>
                        <a:t>：</a:t>
                      </a:r>
                      <a:r>
                        <a:rPr kumimoji="1" lang="en-US" altLang="ja-JP" sz="2000" dirty="0" smtClean="0"/>
                        <a:t>21</a:t>
                      </a:r>
                      <a:endParaRPr kumimoji="1" lang="ja-JP" altLang="en-US" sz="2000" dirty="0"/>
                    </a:p>
                  </a:txBody>
                  <a:tcPr/>
                </a:tc>
                <a:tc>
                  <a:txBody>
                    <a:bodyPr/>
                    <a:lstStyle/>
                    <a:p>
                      <a:pPr algn="ctr"/>
                      <a:r>
                        <a:rPr kumimoji="1" lang="en-US" altLang="ja-JP" sz="2000" dirty="0" smtClean="0"/>
                        <a:t>8</a:t>
                      </a:r>
                      <a:r>
                        <a:rPr kumimoji="1" lang="ja-JP" altLang="en-US" sz="2000" dirty="0" smtClean="0"/>
                        <a:t>：</a:t>
                      </a:r>
                      <a:r>
                        <a:rPr kumimoji="1" lang="en-US" altLang="ja-JP" sz="2000" dirty="0" smtClean="0"/>
                        <a:t>41</a:t>
                      </a:r>
                      <a:endParaRPr kumimoji="1" lang="ja-JP" altLang="en-US" sz="2000" dirty="0"/>
                    </a:p>
                  </a:txBody>
                  <a:tcPr/>
                </a:tc>
                <a:tc>
                  <a:txBody>
                    <a:bodyPr/>
                    <a:lstStyle/>
                    <a:p>
                      <a:pPr algn="ctr"/>
                      <a:r>
                        <a:rPr kumimoji="1" lang="ja-JP" altLang="ja-JP" sz="2000" dirty="0" smtClean="0"/>
                        <a:t>9</a:t>
                      </a:r>
                      <a:r>
                        <a:rPr kumimoji="1" lang="ja-JP" altLang="en-US" sz="2000" dirty="0" smtClean="0"/>
                        <a:t>：</a:t>
                      </a:r>
                      <a:r>
                        <a:rPr kumimoji="1" lang="en-US" altLang="ja-JP" sz="2000" dirty="0" smtClean="0"/>
                        <a:t>01</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en-US" altLang="ja-JP" sz="2000" dirty="0" smtClean="0"/>
                        <a:t>21</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en-US" altLang="ja-JP" sz="2000" dirty="0" smtClean="0"/>
                        <a:t>41</a:t>
                      </a:r>
                      <a:endParaRPr kumimoji="1" lang="ja-JP" altLang="en-US" sz="2000" dirty="0"/>
                    </a:p>
                  </a:txBody>
                  <a:tcPr/>
                </a:tc>
              </a:tr>
              <a:tr h="581923">
                <a:tc>
                  <a:txBody>
                    <a:bodyPr/>
                    <a:lstStyle/>
                    <a:p>
                      <a:pPr algn="ctr"/>
                      <a:r>
                        <a:rPr kumimoji="1" lang="ja-JP" altLang="en-US" sz="2400" dirty="0" smtClean="0"/>
                        <a:t>一ノ矢学生宿舎前</a:t>
                      </a:r>
                      <a:endParaRPr kumimoji="1" lang="ja-JP" altLang="en-US" sz="2400" dirty="0"/>
                    </a:p>
                  </a:txBody>
                  <a:tcPr/>
                </a:tc>
                <a:tc>
                  <a:txBody>
                    <a:bodyPr/>
                    <a:lstStyle/>
                    <a:p>
                      <a:pPr algn="ctr"/>
                      <a:r>
                        <a:rPr kumimoji="1" lang="en-US" altLang="ja-JP" sz="2000" dirty="0" smtClean="0"/>
                        <a:t>8</a:t>
                      </a:r>
                      <a:r>
                        <a:rPr kumimoji="1" lang="ja-JP" altLang="en-US" sz="2000" dirty="0" smtClean="0"/>
                        <a:t>：</a:t>
                      </a:r>
                      <a:r>
                        <a:rPr kumimoji="1" lang="ja-JP" altLang="ja-JP" sz="2000" dirty="0" smtClean="0"/>
                        <a:t>1</a:t>
                      </a:r>
                      <a:r>
                        <a:rPr kumimoji="1" lang="en-US" altLang="ja-JP" sz="2000" dirty="0" smtClean="0"/>
                        <a:t>2</a:t>
                      </a:r>
                      <a:endParaRPr kumimoji="1" lang="ja-JP" altLang="en-US" sz="2000" dirty="0"/>
                    </a:p>
                  </a:txBody>
                  <a:tcPr/>
                </a:tc>
                <a:tc>
                  <a:txBody>
                    <a:bodyPr/>
                    <a:lstStyle/>
                    <a:p>
                      <a:pPr algn="ctr"/>
                      <a:r>
                        <a:rPr kumimoji="1" lang="en-US" altLang="ja-JP" sz="2000" dirty="0" smtClean="0"/>
                        <a:t>8</a:t>
                      </a:r>
                      <a:r>
                        <a:rPr kumimoji="1" lang="ja-JP" altLang="en-US" sz="2000" dirty="0" smtClean="0"/>
                        <a:t>：</a:t>
                      </a:r>
                      <a:r>
                        <a:rPr kumimoji="1" lang="ja-JP" altLang="ja-JP" sz="2000" dirty="0" smtClean="0"/>
                        <a:t>3</a:t>
                      </a:r>
                      <a:r>
                        <a:rPr kumimoji="1" lang="en-US" altLang="ja-JP" sz="2000" dirty="0" smtClean="0"/>
                        <a:t>2</a:t>
                      </a:r>
                      <a:endParaRPr kumimoji="1" lang="ja-JP" altLang="en-US" sz="2000" dirty="0"/>
                    </a:p>
                  </a:txBody>
                  <a:tcPr/>
                </a:tc>
                <a:tc>
                  <a:txBody>
                    <a:bodyPr/>
                    <a:lstStyle/>
                    <a:p>
                      <a:pPr algn="ctr"/>
                      <a:r>
                        <a:rPr kumimoji="1" lang="en-US" altLang="ja-JP" sz="2000" dirty="0" smtClean="0"/>
                        <a:t>8</a:t>
                      </a:r>
                      <a:r>
                        <a:rPr kumimoji="1" lang="ja-JP" altLang="en-US" sz="2000" dirty="0" smtClean="0"/>
                        <a:t>：</a:t>
                      </a:r>
                      <a:r>
                        <a:rPr kumimoji="1" lang="ja-JP" altLang="ja-JP" sz="2000" dirty="0" smtClean="0"/>
                        <a:t>5</a:t>
                      </a:r>
                      <a:r>
                        <a:rPr kumimoji="1" lang="en-US" altLang="ja-JP" sz="2000" dirty="0" smtClean="0"/>
                        <a:t>2</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ja-JP" altLang="ja-JP" sz="2000" dirty="0" smtClean="0"/>
                        <a:t>1</a:t>
                      </a:r>
                      <a:r>
                        <a:rPr kumimoji="1" lang="en-US" altLang="ja-JP" sz="2000" dirty="0" smtClean="0"/>
                        <a:t>2</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ja-JP" altLang="ja-JP" sz="2000" dirty="0" smtClean="0"/>
                        <a:t>3</a:t>
                      </a:r>
                      <a:r>
                        <a:rPr kumimoji="1" lang="en-US" altLang="ja-JP" sz="2000" dirty="0" smtClean="0"/>
                        <a:t>2</a:t>
                      </a:r>
                      <a:endParaRPr kumimoji="1" lang="ja-JP" altLang="en-US" sz="2000" dirty="0"/>
                    </a:p>
                  </a:txBody>
                  <a:tcPr/>
                </a:tc>
              </a:tr>
              <a:tr h="581923">
                <a:tc>
                  <a:txBody>
                    <a:bodyPr/>
                    <a:lstStyle/>
                    <a:p>
                      <a:pPr algn="ctr"/>
                      <a:r>
                        <a:rPr kumimoji="1" lang="ja-JP" altLang="en-US" sz="2400" dirty="0" smtClean="0"/>
                        <a:t>天久保</a:t>
                      </a:r>
                      <a:r>
                        <a:rPr kumimoji="1" lang="en-US" altLang="ja-JP" sz="2400" dirty="0" smtClean="0"/>
                        <a:t>2</a:t>
                      </a:r>
                      <a:r>
                        <a:rPr kumimoji="1" lang="ja-JP" altLang="en-US" sz="2400" dirty="0" smtClean="0"/>
                        <a:t>丁目</a:t>
                      </a:r>
                      <a:endParaRPr kumimoji="1" lang="ja-JP" altLang="en-US" sz="2400" dirty="0"/>
                    </a:p>
                  </a:txBody>
                  <a:tcPr/>
                </a:tc>
                <a:tc>
                  <a:txBody>
                    <a:bodyPr/>
                    <a:lstStyle/>
                    <a:p>
                      <a:pPr algn="ctr"/>
                      <a:r>
                        <a:rPr kumimoji="1" lang="en-US" altLang="ja-JP" sz="2000" dirty="0" smtClean="0"/>
                        <a:t>8</a:t>
                      </a:r>
                      <a:r>
                        <a:rPr kumimoji="1" lang="ja-JP" altLang="en-US" sz="2000" dirty="0" smtClean="0"/>
                        <a:t>：</a:t>
                      </a:r>
                      <a:r>
                        <a:rPr kumimoji="1" lang="en-US" altLang="ja-JP" sz="2000" dirty="0" smtClean="0"/>
                        <a:t>20</a:t>
                      </a:r>
                      <a:endParaRPr kumimoji="1" lang="ja-JP" altLang="en-US" sz="2000" dirty="0"/>
                    </a:p>
                  </a:txBody>
                  <a:tcPr/>
                </a:tc>
                <a:tc>
                  <a:txBody>
                    <a:bodyPr/>
                    <a:lstStyle/>
                    <a:p>
                      <a:pPr algn="ctr"/>
                      <a:r>
                        <a:rPr kumimoji="1" lang="en-US" altLang="ja-JP" sz="2000" dirty="0" smtClean="0"/>
                        <a:t>8</a:t>
                      </a:r>
                      <a:r>
                        <a:rPr kumimoji="1" lang="ja-JP" altLang="en-US" sz="2000" dirty="0" smtClean="0"/>
                        <a:t>：</a:t>
                      </a:r>
                      <a:r>
                        <a:rPr kumimoji="1" lang="en-US" altLang="ja-JP" sz="2000" dirty="0" smtClean="0"/>
                        <a:t>40</a:t>
                      </a:r>
                      <a:endParaRPr kumimoji="1" lang="ja-JP" altLang="en-US" sz="2000" dirty="0"/>
                    </a:p>
                  </a:txBody>
                  <a:tcPr/>
                </a:tc>
                <a:tc>
                  <a:txBody>
                    <a:bodyPr/>
                    <a:lstStyle/>
                    <a:p>
                      <a:pPr algn="ctr"/>
                      <a:r>
                        <a:rPr kumimoji="1" lang="ja-JP" altLang="ja-JP" sz="2000" dirty="0" smtClean="0"/>
                        <a:t>9</a:t>
                      </a:r>
                      <a:r>
                        <a:rPr kumimoji="1" lang="ja-JP" altLang="en-US" sz="2000" dirty="0" smtClean="0"/>
                        <a:t>：</a:t>
                      </a:r>
                      <a:r>
                        <a:rPr kumimoji="1" lang="en-US" altLang="ja-JP" sz="2000" dirty="0" smtClean="0"/>
                        <a:t>00</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en-US" altLang="ja-JP" sz="2000" dirty="0" smtClean="0"/>
                        <a:t>20</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en-US" altLang="ja-JP" sz="2000" dirty="0" smtClean="0"/>
                        <a:t>40</a:t>
                      </a:r>
                      <a:endParaRPr kumimoji="1" lang="ja-JP" altLang="en-US" sz="2000" dirty="0"/>
                    </a:p>
                  </a:txBody>
                  <a:tcPr/>
                </a:tc>
              </a:tr>
            </a:tbl>
          </a:graphicData>
        </a:graphic>
      </p:graphicFrame>
    </p:spTree>
    <p:extLst>
      <p:ext uri="{BB962C8B-B14F-4D97-AF65-F5344CB8AC3E}">
        <p14:creationId xmlns:p14="http://schemas.microsoft.com/office/powerpoint/2010/main" val="29255785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辺形 4"/>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6" name="平行四辺形 5"/>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7" name="平行四辺形 6"/>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8" name="平行四辺形 7"/>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9" name="平行四辺形 8"/>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0" name="平行四辺形 9"/>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1" name="平行四辺形 10"/>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2" name="平行四辺形 11"/>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4" name="タイトル 5"/>
          <p:cNvSpPr txBox="1">
            <a:spLocks/>
          </p:cNvSpPr>
          <p:nvPr/>
        </p:nvSpPr>
        <p:spPr>
          <a:xfrm>
            <a:off x="277064" y="813240"/>
            <a:ext cx="6112089" cy="62107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l">
              <a:buFont typeface="Georgia" pitchFamily="18" charset="0"/>
              <a:buNone/>
            </a:pPr>
            <a:endParaRPr lang="ja-JP" altLang="en-US" sz="2800" dirty="0">
              <a:effectLst/>
            </a:endParaRPr>
          </a:p>
        </p:txBody>
      </p:sp>
      <p:sp>
        <p:nvSpPr>
          <p:cNvPr id="20" name="角丸四角形 19"/>
          <p:cNvSpPr/>
          <p:nvPr/>
        </p:nvSpPr>
        <p:spPr>
          <a:xfrm>
            <a:off x="445679" y="1612850"/>
            <a:ext cx="5509990" cy="6486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38801" y="1708504"/>
            <a:ext cx="5416868" cy="461665"/>
          </a:xfrm>
          <a:prstGeom prst="rect">
            <a:avLst/>
          </a:prstGeom>
          <a:noFill/>
        </p:spPr>
        <p:txBody>
          <a:bodyPr wrap="none" rtlCol="0">
            <a:spAutoFit/>
          </a:bodyPr>
          <a:lstStyle/>
          <a:p>
            <a:r>
              <a:rPr kumimoji="1" lang="ja-JP" altLang="en-US" sz="2400" dirty="0" smtClean="0">
                <a:solidFill>
                  <a:schemeClr val="bg1"/>
                </a:solidFill>
              </a:rPr>
              <a:t>バス停で行うアンケート調査について</a:t>
            </a:r>
            <a:endParaRPr kumimoji="1" lang="ja-JP" altLang="en-US" sz="2400" dirty="0">
              <a:solidFill>
                <a:schemeClr val="bg1"/>
              </a:solidFill>
            </a:endParaRPr>
          </a:p>
        </p:txBody>
      </p:sp>
      <p:sp>
        <p:nvSpPr>
          <p:cNvPr id="21" name="テキスト ボックス 20"/>
          <p:cNvSpPr txBox="1"/>
          <p:nvPr/>
        </p:nvSpPr>
        <p:spPr>
          <a:xfrm>
            <a:off x="111855" y="2384598"/>
            <a:ext cx="9032145" cy="461665"/>
          </a:xfrm>
          <a:prstGeom prst="rect">
            <a:avLst/>
          </a:prstGeom>
          <a:noFill/>
        </p:spPr>
        <p:txBody>
          <a:bodyPr wrap="square" rtlCol="0">
            <a:spAutoFit/>
          </a:bodyPr>
          <a:lstStyle/>
          <a:p>
            <a:pPr marL="342900" indent="-342900">
              <a:buClr>
                <a:srgbClr val="FF0000"/>
              </a:buClr>
              <a:buFont typeface="Wingdings" charset="2"/>
              <a:buChar char="ü"/>
            </a:pPr>
            <a:r>
              <a:rPr kumimoji="1" lang="en-US" altLang="ja-JP" sz="2400" dirty="0" smtClean="0"/>
              <a:t>5</a:t>
            </a:r>
            <a:r>
              <a:rPr kumimoji="1" lang="ja-JP" altLang="en-US" sz="2400" dirty="0" smtClean="0"/>
              <a:t>月</a:t>
            </a:r>
            <a:r>
              <a:rPr kumimoji="1" lang="en-US" altLang="ja-JP" sz="2400" dirty="0" smtClean="0"/>
              <a:t>29</a:t>
            </a:r>
            <a:r>
              <a:rPr kumimoji="1" lang="ja-JP" altLang="en-US" sz="2400" dirty="0" smtClean="0"/>
              <a:t>日（水）調査対象バス停と時刻</a:t>
            </a:r>
            <a:r>
              <a:rPr kumimoji="1" lang="en-US" altLang="ja-JP" sz="2400" dirty="0" smtClean="0"/>
              <a:t>(</a:t>
            </a:r>
            <a:r>
              <a:rPr kumimoji="1" lang="ja-JP" altLang="en-US" sz="2400" dirty="0" smtClean="0"/>
              <a:t>左回り</a:t>
            </a:r>
            <a:r>
              <a:rPr kumimoji="1" lang="en-US" altLang="ja-JP" sz="2400" dirty="0" smtClean="0"/>
              <a:t>)</a:t>
            </a:r>
          </a:p>
        </p:txBody>
      </p:sp>
      <p:sp>
        <p:nvSpPr>
          <p:cNvPr id="16" name="上リボン 15"/>
          <p:cNvSpPr/>
          <p:nvPr/>
        </p:nvSpPr>
        <p:spPr>
          <a:xfrm>
            <a:off x="445679" y="813240"/>
            <a:ext cx="5057782" cy="607407"/>
          </a:xfrm>
          <a:prstGeom prst="ribbon2">
            <a:avLst>
              <a:gd name="adj1" fmla="val 16667"/>
              <a:gd name="adj2" fmla="val 75000"/>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solidFill>
                  <a:schemeClr val="tx1"/>
                </a:solidFill>
              </a:rPr>
              <a:t>サンプリング方法</a:t>
            </a:r>
            <a:endParaRPr kumimoji="1" lang="ja-JP" altLang="en-US" sz="2800" dirty="0">
              <a:solidFill>
                <a:schemeClr val="tx1"/>
              </a:solidFill>
            </a:endParaRPr>
          </a:p>
        </p:txBody>
      </p:sp>
      <p:sp>
        <p:nvSpPr>
          <p:cNvPr id="17" name="テキスト ボックス 16"/>
          <p:cNvSpPr txBox="1"/>
          <p:nvPr/>
        </p:nvSpPr>
        <p:spPr>
          <a:xfrm>
            <a:off x="-1946212" y="5107240"/>
            <a:ext cx="184666" cy="369332"/>
          </a:xfrm>
          <a:prstGeom prst="rect">
            <a:avLst/>
          </a:prstGeom>
          <a:noFill/>
        </p:spPr>
        <p:txBody>
          <a:bodyPr wrap="none" rtlCol="0">
            <a:spAutoFit/>
          </a:bodyPr>
          <a:lstStyle/>
          <a:p>
            <a:endParaRPr kumimoji="1" lang="ja-JP" altLang="en-US" dirty="0"/>
          </a:p>
        </p:txBody>
      </p:sp>
      <p:graphicFrame>
        <p:nvGraphicFramePr>
          <p:cNvPr id="22" name="表 21"/>
          <p:cNvGraphicFramePr>
            <a:graphicFrameLocks noGrp="1"/>
          </p:cNvGraphicFramePr>
          <p:nvPr>
            <p:extLst>
              <p:ext uri="{D42A27DB-BD31-4B8C-83A1-F6EECF244321}">
                <p14:modId xmlns:p14="http://schemas.microsoft.com/office/powerpoint/2010/main" val="296113485"/>
              </p:ext>
            </p:extLst>
          </p:nvPr>
        </p:nvGraphicFramePr>
        <p:xfrm>
          <a:off x="445679" y="3159377"/>
          <a:ext cx="8244402" cy="3169875"/>
        </p:xfrm>
        <a:graphic>
          <a:graphicData uri="http://schemas.openxmlformats.org/drawingml/2006/table">
            <a:tbl>
              <a:tblPr firstRow="1" bandRow="1">
                <a:tableStyleId>{073A0DAA-6AF3-43AB-8588-CEC1D06C72B9}</a:tableStyleId>
              </a:tblPr>
              <a:tblGrid>
                <a:gridCol w="3185683"/>
                <a:gridCol w="1102003"/>
                <a:gridCol w="1007545"/>
                <a:gridCol w="1007546"/>
                <a:gridCol w="923583"/>
                <a:gridCol w="1018042"/>
              </a:tblGrid>
              <a:tr h="633975">
                <a:tc>
                  <a:txBody>
                    <a:bodyPr/>
                    <a:lstStyle/>
                    <a:p>
                      <a:pPr algn="ctr"/>
                      <a:r>
                        <a:rPr kumimoji="1" lang="ja-JP" altLang="en-US" dirty="0" smtClean="0"/>
                        <a:t>つくばセンター発（左回り）</a:t>
                      </a:r>
                      <a:endParaRPr kumimoji="1" lang="ja-JP" altLang="en-US" dirty="0"/>
                    </a:p>
                  </a:txBody>
                  <a:tcPr/>
                </a:tc>
                <a:tc>
                  <a:txBody>
                    <a:bodyPr/>
                    <a:lstStyle/>
                    <a:p>
                      <a:pPr algn="ctr"/>
                      <a:r>
                        <a:rPr kumimoji="1" lang="en-US" altLang="ja-JP" sz="2000" dirty="0" smtClean="0"/>
                        <a:t>8</a:t>
                      </a:r>
                      <a:r>
                        <a:rPr kumimoji="1" lang="ja-JP" altLang="en-US" sz="2000" dirty="0" smtClean="0"/>
                        <a:t>：</a:t>
                      </a:r>
                      <a:r>
                        <a:rPr kumimoji="1" lang="en-US" altLang="ja-JP" sz="2000" dirty="0" smtClean="0"/>
                        <a:t>10</a:t>
                      </a:r>
                    </a:p>
                  </a:txBody>
                  <a:tcPr/>
                </a:tc>
                <a:tc>
                  <a:txBody>
                    <a:bodyPr/>
                    <a:lstStyle/>
                    <a:p>
                      <a:pPr algn="ctr"/>
                      <a:r>
                        <a:rPr kumimoji="1" lang="en-US" altLang="ja-JP" sz="2000" dirty="0" smtClean="0"/>
                        <a:t>8</a:t>
                      </a:r>
                      <a:r>
                        <a:rPr kumimoji="1" lang="ja-JP" altLang="en-US" sz="2000" dirty="0" smtClean="0"/>
                        <a:t>：</a:t>
                      </a:r>
                      <a:r>
                        <a:rPr kumimoji="1" lang="en-US" altLang="ja-JP" sz="2000" dirty="0" smtClean="0"/>
                        <a:t>30</a:t>
                      </a:r>
                      <a:endParaRPr kumimoji="1" lang="ja-JP" altLang="en-US" sz="2000" dirty="0"/>
                    </a:p>
                  </a:txBody>
                  <a:tcPr/>
                </a:tc>
                <a:tc>
                  <a:txBody>
                    <a:bodyPr/>
                    <a:lstStyle/>
                    <a:p>
                      <a:pPr algn="ctr"/>
                      <a:r>
                        <a:rPr kumimoji="1" lang="en-US" altLang="ja-JP" sz="2000" dirty="0" smtClean="0"/>
                        <a:t>8</a:t>
                      </a:r>
                      <a:r>
                        <a:rPr kumimoji="1" lang="ja-JP" altLang="en-US" sz="2000" dirty="0" smtClean="0"/>
                        <a:t>：</a:t>
                      </a:r>
                      <a:r>
                        <a:rPr kumimoji="1" lang="en-US" altLang="ja-JP" sz="2000" dirty="0" smtClean="0"/>
                        <a:t>50</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en-US" altLang="ja-JP" sz="2000" dirty="0" smtClean="0"/>
                        <a:t>10</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en-US" altLang="ja-JP" sz="2000" dirty="0" smtClean="0"/>
                        <a:t>30</a:t>
                      </a:r>
                      <a:endParaRPr kumimoji="1" lang="ja-JP" altLang="en-US" sz="2000" dirty="0"/>
                    </a:p>
                  </a:txBody>
                  <a:tcPr/>
                </a:tc>
              </a:tr>
              <a:tr h="6339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大学会館前</a:t>
                      </a:r>
                    </a:p>
                  </a:txBody>
                  <a:tcPr/>
                </a:tc>
                <a:tc>
                  <a:txBody>
                    <a:bodyPr/>
                    <a:lstStyle/>
                    <a:p>
                      <a:pPr algn="ctr"/>
                      <a:r>
                        <a:rPr kumimoji="1" lang="en-US" altLang="ja-JP" sz="2000" dirty="0" smtClean="0"/>
                        <a:t>8</a:t>
                      </a:r>
                      <a:r>
                        <a:rPr kumimoji="1" lang="ja-JP" altLang="en-US" sz="2000" dirty="0" smtClean="0"/>
                        <a:t>：</a:t>
                      </a:r>
                      <a:r>
                        <a:rPr kumimoji="1" lang="en-US" altLang="ja-JP" sz="2000" dirty="0" smtClean="0"/>
                        <a:t>17</a:t>
                      </a:r>
                      <a:endParaRPr kumimoji="1" lang="ja-JP" altLang="en-US" sz="2000" dirty="0"/>
                    </a:p>
                  </a:txBody>
                  <a:tcPr/>
                </a:tc>
                <a:tc>
                  <a:txBody>
                    <a:bodyPr/>
                    <a:lstStyle/>
                    <a:p>
                      <a:pPr algn="ctr"/>
                      <a:r>
                        <a:rPr kumimoji="1" lang="en-US" altLang="ja-JP" sz="2000" dirty="0" smtClean="0"/>
                        <a:t>8</a:t>
                      </a:r>
                      <a:r>
                        <a:rPr kumimoji="1" lang="ja-JP" altLang="en-US" sz="2000" dirty="0" smtClean="0"/>
                        <a:t>：</a:t>
                      </a:r>
                      <a:r>
                        <a:rPr kumimoji="1" lang="en-US" altLang="ja-JP" sz="2000" dirty="0" smtClean="0"/>
                        <a:t>37</a:t>
                      </a:r>
                      <a:endParaRPr kumimoji="1" lang="ja-JP" altLang="en-US" sz="2000" dirty="0"/>
                    </a:p>
                  </a:txBody>
                  <a:tcPr/>
                </a:tc>
                <a:tc>
                  <a:txBody>
                    <a:bodyPr/>
                    <a:lstStyle/>
                    <a:p>
                      <a:pPr algn="ctr"/>
                      <a:r>
                        <a:rPr kumimoji="1" lang="en-US" altLang="ja-JP" sz="2000" dirty="0" smtClean="0"/>
                        <a:t>8</a:t>
                      </a:r>
                      <a:r>
                        <a:rPr kumimoji="1" lang="ja-JP" altLang="en-US" sz="2000" dirty="0" smtClean="0"/>
                        <a:t>：</a:t>
                      </a:r>
                      <a:r>
                        <a:rPr kumimoji="1" lang="en-US" altLang="ja-JP" sz="2000" dirty="0" smtClean="0"/>
                        <a:t>57</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en-US" altLang="ja-JP" sz="2000" dirty="0" smtClean="0"/>
                        <a:t>17</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en-US" altLang="ja-JP" sz="2000" dirty="0" smtClean="0"/>
                        <a:t>37</a:t>
                      </a:r>
                      <a:endParaRPr kumimoji="1" lang="ja-JP" altLang="en-US" sz="2000" dirty="0"/>
                    </a:p>
                  </a:txBody>
                  <a:tcPr/>
                </a:tc>
              </a:tr>
              <a:tr h="6339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追越学生宿舎前</a:t>
                      </a:r>
                    </a:p>
                  </a:txBody>
                  <a:tcPr/>
                </a:tc>
                <a:tc>
                  <a:txBody>
                    <a:bodyPr/>
                    <a:lstStyle/>
                    <a:p>
                      <a:pPr algn="ctr"/>
                      <a:r>
                        <a:rPr kumimoji="1" lang="en-US" altLang="ja-JP" sz="2000" dirty="0" smtClean="0"/>
                        <a:t>8</a:t>
                      </a:r>
                      <a:r>
                        <a:rPr kumimoji="1" lang="ja-JP" altLang="en-US" sz="2000" dirty="0" smtClean="0"/>
                        <a:t>：</a:t>
                      </a:r>
                      <a:r>
                        <a:rPr kumimoji="1" lang="en-US" altLang="ja-JP" sz="2000" dirty="0" smtClean="0"/>
                        <a:t>31</a:t>
                      </a:r>
                      <a:endParaRPr kumimoji="1" lang="ja-JP" altLang="en-US" sz="2000" dirty="0"/>
                    </a:p>
                  </a:txBody>
                  <a:tcPr/>
                </a:tc>
                <a:tc>
                  <a:txBody>
                    <a:bodyPr/>
                    <a:lstStyle/>
                    <a:p>
                      <a:pPr algn="ctr"/>
                      <a:r>
                        <a:rPr kumimoji="1" lang="en-US" altLang="ja-JP" sz="2000" dirty="0" smtClean="0"/>
                        <a:t>8</a:t>
                      </a:r>
                      <a:r>
                        <a:rPr kumimoji="1" lang="ja-JP" altLang="en-US" sz="2000" dirty="0" smtClean="0"/>
                        <a:t>：</a:t>
                      </a:r>
                      <a:r>
                        <a:rPr kumimoji="1" lang="en-US" altLang="ja-JP" sz="2000" dirty="0" smtClean="0"/>
                        <a:t>51</a:t>
                      </a:r>
                      <a:endParaRPr kumimoji="1" lang="ja-JP" altLang="en-US" sz="2000" dirty="0"/>
                    </a:p>
                  </a:txBody>
                  <a:tcPr/>
                </a:tc>
                <a:tc>
                  <a:txBody>
                    <a:bodyPr/>
                    <a:lstStyle/>
                    <a:p>
                      <a:pPr algn="ctr"/>
                      <a:r>
                        <a:rPr kumimoji="1" lang="ja-JP" altLang="ja-JP" sz="2000" dirty="0" smtClean="0"/>
                        <a:t>9</a:t>
                      </a:r>
                      <a:r>
                        <a:rPr kumimoji="1" lang="ja-JP" altLang="en-US" sz="2000" dirty="0" smtClean="0"/>
                        <a:t>：</a:t>
                      </a:r>
                      <a:r>
                        <a:rPr kumimoji="1" lang="en-US" altLang="ja-JP" sz="2000" dirty="0" smtClean="0"/>
                        <a:t>11</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en-US" altLang="ja-JP" sz="2000" dirty="0" smtClean="0"/>
                        <a:t>31</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en-US" altLang="ja-JP" sz="2000" dirty="0" smtClean="0"/>
                        <a:t>51</a:t>
                      </a:r>
                      <a:endParaRPr kumimoji="1" lang="ja-JP" altLang="en-US" sz="2000" dirty="0"/>
                    </a:p>
                  </a:txBody>
                  <a:tcPr/>
                </a:tc>
              </a:tr>
              <a:tr h="6339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一ノ矢学生宿舎前</a:t>
                      </a:r>
                    </a:p>
                  </a:txBody>
                  <a:tcPr/>
                </a:tc>
                <a:tc>
                  <a:txBody>
                    <a:bodyPr/>
                    <a:lstStyle/>
                    <a:p>
                      <a:pPr algn="ctr"/>
                      <a:r>
                        <a:rPr kumimoji="1" lang="en-US" altLang="ja-JP" sz="2000" dirty="0" smtClean="0"/>
                        <a:t>8</a:t>
                      </a:r>
                      <a:r>
                        <a:rPr kumimoji="1" lang="ja-JP" altLang="en-US" sz="2000" dirty="0" smtClean="0"/>
                        <a:t>：</a:t>
                      </a:r>
                      <a:r>
                        <a:rPr kumimoji="1" lang="ja-JP" altLang="ja-JP" sz="2000" dirty="0" smtClean="0"/>
                        <a:t>2</a:t>
                      </a:r>
                      <a:r>
                        <a:rPr kumimoji="1" lang="en-US" altLang="ja-JP" sz="2000" dirty="0" smtClean="0"/>
                        <a:t>3</a:t>
                      </a:r>
                      <a:endParaRPr kumimoji="1" lang="ja-JP" altLang="en-US" sz="2000" dirty="0"/>
                    </a:p>
                  </a:txBody>
                  <a:tcPr/>
                </a:tc>
                <a:tc>
                  <a:txBody>
                    <a:bodyPr/>
                    <a:lstStyle/>
                    <a:p>
                      <a:pPr algn="ctr"/>
                      <a:r>
                        <a:rPr kumimoji="1" lang="en-US" altLang="ja-JP" sz="2000" dirty="0" smtClean="0"/>
                        <a:t>8</a:t>
                      </a:r>
                      <a:r>
                        <a:rPr kumimoji="1" lang="ja-JP" altLang="en-US" sz="2000" dirty="0" smtClean="0"/>
                        <a:t>：</a:t>
                      </a:r>
                      <a:r>
                        <a:rPr kumimoji="1" lang="ja-JP" altLang="ja-JP" sz="2000" dirty="0" smtClean="0"/>
                        <a:t>4</a:t>
                      </a:r>
                      <a:r>
                        <a:rPr kumimoji="1" lang="en-US" altLang="ja-JP" sz="2000" dirty="0" smtClean="0"/>
                        <a:t>3</a:t>
                      </a:r>
                      <a:endParaRPr kumimoji="1" lang="ja-JP" altLang="en-US" sz="2000" dirty="0"/>
                    </a:p>
                  </a:txBody>
                  <a:tcPr/>
                </a:tc>
                <a:tc>
                  <a:txBody>
                    <a:bodyPr/>
                    <a:lstStyle/>
                    <a:p>
                      <a:pPr algn="ctr"/>
                      <a:r>
                        <a:rPr kumimoji="1" lang="ja-JP" altLang="ja-JP" sz="2000" dirty="0" smtClean="0"/>
                        <a:t>9</a:t>
                      </a:r>
                      <a:r>
                        <a:rPr kumimoji="1" lang="ja-JP" altLang="en-US" sz="2000" dirty="0" smtClean="0"/>
                        <a:t>：</a:t>
                      </a:r>
                      <a:r>
                        <a:rPr kumimoji="1" lang="en-US" altLang="ja-JP" sz="2000" dirty="0" smtClean="0"/>
                        <a:t>03</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ja-JP" altLang="ja-JP" sz="2000" dirty="0" smtClean="0"/>
                        <a:t>2</a:t>
                      </a:r>
                      <a:r>
                        <a:rPr kumimoji="1" lang="en-US" altLang="ja-JP" sz="2000" dirty="0" smtClean="0"/>
                        <a:t>3</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ja-JP" altLang="ja-JP" sz="2000" dirty="0" smtClean="0"/>
                        <a:t>4</a:t>
                      </a:r>
                      <a:r>
                        <a:rPr kumimoji="1" lang="en-US" altLang="ja-JP" sz="2000" dirty="0" smtClean="0"/>
                        <a:t>3</a:t>
                      </a:r>
                      <a:endParaRPr kumimoji="1" lang="ja-JP" altLang="en-US" sz="2000" dirty="0"/>
                    </a:p>
                  </a:txBody>
                  <a:tcPr/>
                </a:tc>
              </a:tr>
              <a:tr h="6339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平砂学生宿舎前</a:t>
                      </a:r>
                    </a:p>
                  </a:txBody>
                  <a:tcPr/>
                </a:tc>
                <a:tc>
                  <a:txBody>
                    <a:bodyPr/>
                    <a:lstStyle/>
                    <a:p>
                      <a:pPr algn="ctr"/>
                      <a:r>
                        <a:rPr kumimoji="1" lang="en-US" altLang="ja-JP" sz="2000" dirty="0" smtClean="0"/>
                        <a:t>8</a:t>
                      </a:r>
                      <a:r>
                        <a:rPr kumimoji="1" lang="ja-JP" altLang="en-US" sz="2000" dirty="0" smtClean="0"/>
                        <a:t>：</a:t>
                      </a:r>
                      <a:r>
                        <a:rPr kumimoji="1" lang="en-US" altLang="ja-JP" sz="2000" dirty="0" smtClean="0"/>
                        <a:t>30</a:t>
                      </a:r>
                      <a:endParaRPr kumimoji="1" lang="ja-JP" altLang="en-US" sz="2000" dirty="0"/>
                    </a:p>
                  </a:txBody>
                  <a:tcPr/>
                </a:tc>
                <a:tc>
                  <a:txBody>
                    <a:bodyPr/>
                    <a:lstStyle/>
                    <a:p>
                      <a:pPr algn="ctr"/>
                      <a:r>
                        <a:rPr kumimoji="1" lang="en-US" altLang="ja-JP" sz="2000" dirty="0" smtClean="0"/>
                        <a:t>8</a:t>
                      </a:r>
                      <a:r>
                        <a:rPr kumimoji="1" lang="ja-JP" altLang="en-US" sz="2000" dirty="0" smtClean="0"/>
                        <a:t>：</a:t>
                      </a:r>
                      <a:r>
                        <a:rPr kumimoji="1" lang="en-US" altLang="ja-JP" sz="2000" dirty="0" smtClean="0"/>
                        <a:t>50</a:t>
                      </a:r>
                      <a:endParaRPr kumimoji="1" lang="ja-JP" altLang="en-US" sz="2000" dirty="0"/>
                    </a:p>
                  </a:txBody>
                  <a:tcPr/>
                </a:tc>
                <a:tc>
                  <a:txBody>
                    <a:bodyPr/>
                    <a:lstStyle/>
                    <a:p>
                      <a:pPr algn="ctr"/>
                      <a:r>
                        <a:rPr kumimoji="1" lang="ja-JP" altLang="ja-JP" sz="2000" dirty="0" smtClean="0"/>
                        <a:t>9</a:t>
                      </a:r>
                      <a:r>
                        <a:rPr kumimoji="1" lang="ja-JP" altLang="en-US" sz="2000" dirty="0" smtClean="0"/>
                        <a:t>：</a:t>
                      </a:r>
                      <a:r>
                        <a:rPr kumimoji="1" lang="en-US" altLang="ja-JP" sz="2000" dirty="0" smtClean="0"/>
                        <a:t>10</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en-US" altLang="ja-JP" sz="2000" dirty="0" smtClean="0"/>
                        <a:t>30</a:t>
                      </a:r>
                      <a:endParaRPr kumimoji="1" lang="ja-JP" altLang="en-US" sz="2000" dirty="0"/>
                    </a:p>
                  </a:txBody>
                  <a:tcPr/>
                </a:tc>
                <a:tc>
                  <a:txBody>
                    <a:bodyPr/>
                    <a:lstStyle/>
                    <a:p>
                      <a:pPr algn="ctr"/>
                      <a:r>
                        <a:rPr kumimoji="1" lang="en-US" altLang="ja-JP" sz="2000" dirty="0" smtClean="0"/>
                        <a:t>9</a:t>
                      </a:r>
                      <a:r>
                        <a:rPr kumimoji="1" lang="ja-JP" altLang="en-US" sz="2000" dirty="0" smtClean="0"/>
                        <a:t>：</a:t>
                      </a:r>
                      <a:r>
                        <a:rPr kumimoji="1" lang="en-US" altLang="ja-JP" sz="2000" dirty="0" smtClean="0"/>
                        <a:t>50</a:t>
                      </a:r>
                      <a:endParaRPr kumimoji="1" lang="ja-JP" altLang="en-US" sz="2000" dirty="0"/>
                    </a:p>
                  </a:txBody>
                  <a:tcPr/>
                </a:tc>
              </a:tr>
            </a:tbl>
          </a:graphicData>
        </a:graphic>
      </p:graphicFrame>
    </p:spTree>
    <p:extLst>
      <p:ext uri="{BB962C8B-B14F-4D97-AF65-F5344CB8AC3E}">
        <p14:creationId xmlns:p14="http://schemas.microsoft.com/office/powerpoint/2010/main" val="178419407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2340" y="1589733"/>
            <a:ext cx="7866337" cy="4401205"/>
          </a:xfrm>
          <a:prstGeom prst="rect">
            <a:avLst/>
          </a:prstGeom>
          <a:noFill/>
        </p:spPr>
        <p:txBody>
          <a:bodyPr wrap="square" rtlCol="0">
            <a:spAutoFit/>
          </a:bodyPr>
          <a:lstStyle/>
          <a:p>
            <a:pPr lvl="1"/>
            <a:r>
              <a:rPr lang="en-US" altLang="ja-JP" sz="2800" dirty="0" smtClean="0"/>
              <a:t>1.</a:t>
            </a:r>
            <a:r>
              <a:rPr lang="ja-JP" altLang="en-US" sz="2800" dirty="0" smtClean="0"/>
              <a:t>個人属性</a:t>
            </a:r>
            <a:endParaRPr lang="en-US" altLang="ja-JP" sz="2800" dirty="0"/>
          </a:p>
          <a:p>
            <a:pPr lvl="1"/>
            <a:endParaRPr lang="en-US" altLang="ja-JP" sz="2800" dirty="0"/>
          </a:p>
          <a:p>
            <a:pPr lvl="1"/>
            <a:r>
              <a:rPr kumimoji="1" lang="en-US" altLang="ja-JP" sz="2800" dirty="0" smtClean="0"/>
              <a:t>2.</a:t>
            </a:r>
            <a:r>
              <a:rPr kumimoji="1" lang="ja-JP" altLang="en-US" sz="2800" dirty="0" smtClean="0"/>
              <a:t>普段の交通行動</a:t>
            </a:r>
            <a:endParaRPr kumimoji="1" lang="en-US" altLang="ja-JP" sz="2800" dirty="0" smtClean="0"/>
          </a:p>
          <a:p>
            <a:pPr marL="914400" lvl="1" indent="-457200">
              <a:buClr>
                <a:srgbClr val="FF0000"/>
              </a:buClr>
              <a:buFont typeface="Wingdings" charset="2"/>
              <a:buChar char="ü"/>
            </a:pPr>
            <a:r>
              <a:rPr kumimoji="1" lang="ja-JP" altLang="en-US" sz="2800" dirty="0" smtClean="0"/>
              <a:t>学内循環バスの利用状況</a:t>
            </a:r>
            <a:endParaRPr kumimoji="1" lang="en-US" altLang="ja-JP" sz="2800" dirty="0" smtClean="0"/>
          </a:p>
          <a:p>
            <a:pPr marL="914400" lvl="1" indent="-457200">
              <a:buClr>
                <a:srgbClr val="FF0000"/>
              </a:buClr>
              <a:buFont typeface="Wingdings" charset="2"/>
              <a:buChar char="ü"/>
            </a:pPr>
            <a:r>
              <a:rPr kumimoji="1" lang="ja-JP" altLang="en-US" sz="2800" dirty="0" smtClean="0"/>
              <a:t>自動車・原付等の所有の有無</a:t>
            </a:r>
            <a:endParaRPr kumimoji="1" lang="en-US" altLang="ja-JP" sz="2800" dirty="0" smtClean="0"/>
          </a:p>
          <a:p>
            <a:pPr marL="914400" lvl="1" indent="-457200">
              <a:buClr>
                <a:srgbClr val="FF0000"/>
              </a:buClr>
              <a:buFont typeface="Wingdings" charset="2"/>
              <a:buChar char="ü"/>
            </a:pPr>
            <a:r>
              <a:rPr kumimoji="1" lang="ja-JP" altLang="en-US" sz="2800" dirty="0" smtClean="0"/>
              <a:t>夜間につくばセンターから帰宅する頻度</a:t>
            </a:r>
            <a:endParaRPr kumimoji="1" lang="en-US" altLang="ja-JP" sz="2800" dirty="0" smtClean="0"/>
          </a:p>
          <a:p>
            <a:pPr lvl="1">
              <a:buClr>
                <a:srgbClr val="FF0000"/>
              </a:buClr>
            </a:pPr>
            <a:endParaRPr kumimoji="1" lang="en-US" altLang="ja-JP" sz="2800" dirty="0"/>
          </a:p>
          <a:p>
            <a:pPr lvl="1"/>
            <a:r>
              <a:rPr lang="en-US" altLang="ja-JP" sz="2800" dirty="0" smtClean="0"/>
              <a:t>3.</a:t>
            </a:r>
            <a:r>
              <a:rPr lang="ja-JP" altLang="en-US" sz="2800" dirty="0" smtClean="0"/>
              <a:t>仮に、つくば号がつくばセンターから</a:t>
            </a:r>
            <a:endParaRPr lang="en-US" altLang="ja-JP" sz="2800" dirty="0" smtClean="0"/>
          </a:p>
          <a:p>
            <a:pPr lvl="1"/>
            <a:r>
              <a:rPr lang="ja-JP" altLang="ja-JP" sz="2800" dirty="0"/>
              <a:t>　</a:t>
            </a:r>
            <a:r>
              <a:rPr lang="en-US" altLang="ja-JP" sz="2800" dirty="0"/>
              <a:t> </a:t>
            </a:r>
            <a:r>
              <a:rPr lang="ja-JP" altLang="en-US" sz="2800" dirty="0" smtClean="0"/>
              <a:t>乗車可能になった場合の交通行動</a:t>
            </a:r>
            <a:endParaRPr lang="en-US" altLang="ja-JP" sz="2800" dirty="0" smtClean="0"/>
          </a:p>
          <a:p>
            <a:pPr lvl="1"/>
            <a:endParaRPr lang="en-US" altLang="ja-JP" sz="2800" dirty="0" smtClean="0"/>
          </a:p>
        </p:txBody>
      </p:sp>
      <p:sp>
        <p:nvSpPr>
          <p:cNvPr id="7" name="平行四辺形 6"/>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9" name="平行四辺形 8"/>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10" name="平行四辺形 9"/>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1" name="平行四辺形 10"/>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2" name="平行四辺形 11"/>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3" name="平行四辺形 12"/>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4" name="平行四辺形 13"/>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5" name="平行四辺形 14"/>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7" name="上リボン 16"/>
          <p:cNvSpPr/>
          <p:nvPr/>
        </p:nvSpPr>
        <p:spPr>
          <a:xfrm>
            <a:off x="277064" y="904604"/>
            <a:ext cx="4464416" cy="607407"/>
          </a:xfrm>
          <a:prstGeom prst="ribbon2">
            <a:avLst>
              <a:gd name="adj1" fmla="val 16667"/>
              <a:gd name="adj2" fmla="val 74999"/>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solidFill>
                  <a:schemeClr val="tx1"/>
                </a:solidFill>
              </a:rPr>
              <a:t>アンケートの構成</a:t>
            </a:r>
            <a:endParaRPr kumimoji="1" lang="ja-JP" altLang="en-US" sz="2800" dirty="0">
              <a:solidFill>
                <a:schemeClr val="tx1"/>
              </a:solidFill>
            </a:endParaRPr>
          </a:p>
        </p:txBody>
      </p:sp>
    </p:spTree>
    <p:extLst>
      <p:ext uri="{BB962C8B-B14F-4D97-AF65-F5344CB8AC3E}">
        <p14:creationId xmlns:p14="http://schemas.microsoft.com/office/powerpoint/2010/main" val="370128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500"/>
                                        <p:tgtEl>
                                          <p:spTgt spid="2">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down)">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wipe(down)">
                                      <p:cBhvr>
                                        <p:cTn id="26" dur="500"/>
                                        <p:tgtEl>
                                          <p:spTgt spid="2">
                                            <p:txEl>
                                              <p:pRg st="7" end="7"/>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wipe(down)">
                                      <p:cBhvr>
                                        <p:cTn id="2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13" y="1736117"/>
            <a:ext cx="9143999" cy="4524315"/>
          </a:xfrm>
          <a:prstGeom prst="rect">
            <a:avLst/>
          </a:prstGeom>
          <a:noFill/>
        </p:spPr>
        <p:txBody>
          <a:bodyPr wrap="square" rtlCol="0">
            <a:spAutoFit/>
          </a:bodyPr>
          <a:lstStyle/>
          <a:p>
            <a:pPr marL="457200" indent="-457200">
              <a:buClr>
                <a:srgbClr val="FF0000"/>
              </a:buClr>
              <a:buFont typeface="Wingdings" charset="2"/>
              <a:buChar char="ü"/>
            </a:pPr>
            <a:r>
              <a:rPr lang="ja-JP" altLang="en-US" sz="2800" dirty="0" smtClean="0"/>
              <a:t>重回帰分析</a:t>
            </a:r>
            <a:endParaRPr lang="en-US" altLang="ja-JP" sz="2800" dirty="0" smtClean="0"/>
          </a:p>
          <a:p>
            <a:pPr lvl="1"/>
            <a:r>
              <a:rPr lang="ja-JP" altLang="en-US" sz="2800" dirty="0" smtClean="0"/>
              <a:t>つくば号に乗車可能になったとき、どのような条件のもとであれば、よりバスを利用したいと思うのかを明らかにする</a:t>
            </a:r>
            <a:endParaRPr lang="en-US" altLang="ja-JP" sz="2800" dirty="0" smtClean="0"/>
          </a:p>
          <a:p>
            <a:pPr lvl="1"/>
            <a:endParaRPr lang="en-US" altLang="ja-JP" sz="2800" dirty="0" smtClean="0">
              <a:solidFill>
                <a:srgbClr val="FF0000"/>
              </a:solidFill>
            </a:endParaRPr>
          </a:p>
          <a:p>
            <a:pPr lvl="1"/>
            <a:r>
              <a:rPr lang="en-US" altLang="ja-JP" sz="2800" dirty="0" smtClean="0">
                <a:solidFill>
                  <a:srgbClr val="FF0000"/>
                </a:solidFill>
              </a:rPr>
              <a:t>〜</a:t>
            </a:r>
            <a:r>
              <a:rPr lang="ja-JP" altLang="en-US" sz="2800" dirty="0" smtClean="0">
                <a:solidFill>
                  <a:srgbClr val="FF0000"/>
                </a:solidFill>
              </a:rPr>
              <a:t>条件</a:t>
            </a:r>
            <a:r>
              <a:rPr lang="en-US" altLang="ja-JP" sz="2800" dirty="0" smtClean="0">
                <a:solidFill>
                  <a:srgbClr val="FF0000"/>
                </a:solidFill>
              </a:rPr>
              <a:t>〜</a:t>
            </a:r>
          </a:p>
          <a:p>
            <a:pPr lvl="1"/>
            <a:r>
              <a:rPr lang="en-US" altLang="ja-JP" sz="2400" dirty="0" smtClean="0"/>
              <a:t>•</a:t>
            </a:r>
            <a:r>
              <a:rPr lang="ja-JP" altLang="en-US" sz="2400" dirty="0" smtClean="0"/>
              <a:t>学内循環バスの定期利用可能　　</a:t>
            </a:r>
            <a:endParaRPr lang="en-US" altLang="ja-JP" sz="2400" dirty="0" smtClean="0"/>
          </a:p>
          <a:p>
            <a:pPr lvl="1"/>
            <a:r>
              <a:rPr lang="en-US" altLang="ja-JP" sz="2400" dirty="0" smtClean="0"/>
              <a:t>•</a:t>
            </a:r>
            <a:r>
              <a:rPr lang="ja-JP" altLang="en-US" sz="2400" dirty="0" smtClean="0"/>
              <a:t>夜間利用可能で安全かつ快適な待合室</a:t>
            </a:r>
            <a:r>
              <a:rPr lang="ja-JP" altLang="en-US" sz="2400" dirty="0"/>
              <a:t>の</a:t>
            </a:r>
            <a:r>
              <a:rPr lang="ja-JP" altLang="en-US" sz="2400" dirty="0" smtClean="0"/>
              <a:t>有無　　</a:t>
            </a:r>
            <a:endParaRPr lang="en-US" altLang="ja-JP" sz="2400" dirty="0" smtClean="0"/>
          </a:p>
          <a:p>
            <a:pPr lvl="1"/>
            <a:r>
              <a:rPr lang="en-US" altLang="ja-JP" sz="2400" dirty="0" smtClean="0"/>
              <a:t>•</a:t>
            </a:r>
            <a:r>
              <a:rPr lang="ja-JP" altLang="en-US" sz="2400" dirty="0" smtClean="0"/>
              <a:t>学内循環バスと同じバス停に停車　　　　</a:t>
            </a:r>
            <a:endParaRPr lang="en-US" altLang="ja-JP" sz="2400" dirty="0" smtClean="0"/>
          </a:p>
          <a:p>
            <a:pPr lvl="1"/>
            <a:r>
              <a:rPr lang="en-US" altLang="ja-JP" sz="2400" dirty="0" smtClean="0"/>
              <a:t>•</a:t>
            </a:r>
            <a:r>
              <a:rPr lang="ja-JP" altLang="en-US" sz="2400" dirty="0" smtClean="0"/>
              <a:t>バス利用者の飲酒</a:t>
            </a:r>
            <a:r>
              <a:rPr lang="ja-JP" altLang="en-US" sz="2400" dirty="0"/>
              <a:t>の</a:t>
            </a:r>
            <a:r>
              <a:rPr lang="ja-JP" altLang="en-US" sz="2400" dirty="0" smtClean="0"/>
              <a:t>有無</a:t>
            </a:r>
            <a:r>
              <a:rPr lang="ja-JP" altLang="ja-JP" sz="2400" dirty="0" smtClean="0"/>
              <a:t>　</a:t>
            </a:r>
            <a:r>
              <a:rPr lang="ja-JP" altLang="en-US" sz="2400" dirty="0" smtClean="0"/>
              <a:t>　　</a:t>
            </a:r>
            <a:r>
              <a:rPr lang="en-US" altLang="ja-JP" sz="2400" dirty="0" smtClean="0"/>
              <a:t>•</a:t>
            </a:r>
            <a:r>
              <a:rPr lang="ja-JP" altLang="en-US" sz="2400" dirty="0" smtClean="0"/>
              <a:t>バス利用者の体調</a:t>
            </a:r>
            <a:r>
              <a:rPr lang="ja-JP" altLang="en-US" sz="2400" dirty="0"/>
              <a:t>の</a:t>
            </a:r>
            <a:r>
              <a:rPr lang="ja-JP" altLang="en-US" sz="2400" dirty="0" smtClean="0"/>
              <a:t>状態</a:t>
            </a:r>
            <a:endParaRPr lang="en-US" altLang="ja-JP" sz="2400" dirty="0" smtClean="0"/>
          </a:p>
          <a:p>
            <a:pPr lvl="1"/>
            <a:r>
              <a:rPr lang="en-US" altLang="ja-JP" sz="2400" dirty="0"/>
              <a:t>•</a:t>
            </a:r>
            <a:r>
              <a:rPr lang="ja-JP" altLang="en-US" sz="2400" dirty="0"/>
              <a:t>バス利用時の天候の</a:t>
            </a:r>
            <a:r>
              <a:rPr lang="ja-JP" altLang="en-US" sz="2400" dirty="0" smtClean="0"/>
              <a:t>状態</a:t>
            </a:r>
            <a:r>
              <a:rPr lang="ja-JP" altLang="ja-JP" sz="2400" dirty="0"/>
              <a:t>　</a:t>
            </a:r>
            <a:r>
              <a:rPr lang="ja-JP" altLang="en-US" sz="2400" dirty="0" smtClean="0"/>
              <a:t>　　</a:t>
            </a:r>
            <a:r>
              <a:rPr lang="en-US" altLang="ja-JP" sz="2400" dirty="0" smtClean="0"/>
              <a:t>•</a:t>
            </a:r>
            <a:r>
              <a:rPr lang="ja-JP" altLang="en-US" sz="2400" dirty="0"/>
              <a:t>乗車可能なバス停の増加</a:t>
            </a:r>
            <a:r>
              <a:rPr lang="ja-JP" altLang="en-US" sz="2400" dirty="0" smtClean="0"/>
              <a:t>　　　　　　　　　　　　　　</a:t>
            </a:r>
            <a:endParaRPr lang="en-US" altLang="ja-JP" sz="2400" dirty="0" smtClean="0"/>
          </a:p>
        </p:txBody>
      </p:sp>
      <p:sp>
        <p:nvSpPr>
          <p:cNvPr id="6" name="上リボン 5"/>
          <p:cNvSpPr/>
          <p:nvPr/>
        </p:nvSpPr>
        <p:spPr>
          <a:xfrm>
            <a:off x="466944" y="878442"/>
            <a:ext cx="3103369" cy="607407"/>
          </a:xfrm>
          <a:prstGeom prst="ribbon2">
            <a:avLst>
              <a:gd name="adj1" fmla="val 16667"/>
              <a:gd name="adj2" fmla="val 75000"/>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solidFill>
                  <a:schemeClr val="tx1"/>
                </a:solidFill>
              </a:rPr>
              <a:t>分析方法</a:t>
            </a:r>
            <a:endParaRPr kumimoji="1" lang="ja-JP" altLang="en-US" sz="2800" dirty="0">
              <a:solidFill>
                <a:schemeClr val="tx1"/>
              </a:solidFill>
            </a:endParaRPr>
          </a:p>
        </p:txBody>
      </p:sp>
      <p:sp>
        <p:nvSpPr>
          <p:cNvPr id="7" name="平行四辺形 6"/>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8" name="平行四辺形 7"/>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9" name="平行四辺形 8"/>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0" name="平行四辺形 9"/>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1" name="平行四辺形 10"/>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2" name="平行四辺形 11"/>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3" name="平行四辺形 12"/>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4" name="平行四辺形 13"/>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Tree>
    <p:extLst>
      <p:ext uri="{BB962C8B-B14F-4D97-AF65-F5344CB8AC3E}">
        <p14:creationId xmlns:p14="http://schemas.microsoft.com/office/powerpoint/2010/main" val="565923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down)">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1000"/>
                                        <p:tgtEl>
                                          <p:spTgt spid="4">
                                            <p:txEl>
                                              <p:pRg st="5" end="5"/>
                                            </p:txEl>
                                          </p:spTgt>
                                        </p:tgtEl>
                                      </p:cBhvr>
                                    </p:animEffect>
                                    <p:anim calcmode="lin" valueType="num">
                                      <p:cBhvr>
                                        <p:cTn id="1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anim calcmode="lin" valueType="num">
                                      <p:cBhvr>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1000"/>
                                        <p:tgtEl>
                                          <p:spTgt spid="4">
                                            <p:txEl>
                                              <p:pRg st="7" end="7"/>
                                            </p:txEl>
                                          </p:spTgt>
                                        </p:tgtEl>
                                      </p:cBhvr>
                                    </p:animEffect>
                                    <p:anim calcmode="lin" valueType="num">
                                      <p:cBhvr>
                                        <p:cTn id="2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1000"/>
                                        <p:tgtEl>
                                          <p:spTgt spid="4">
                                            <p:txEl>
                                              <p:pRg st="8" end="8"/>
                                            </p:txEl>
                                          </p:spTgt>
                                        </p:tgtEl>
                                      </p:cBhvr>
                                    </p:animEffect>
                                    <p:anim calcmode="lin" valueType="num">
                                      <p:cBhvr>
                                        <p:cTn id="3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雲 7"/>
          <p:cNvSpPr/>
          <p:nvPr/>
        </p:nvSpPr>
        <p:spPr>
          <a:xfrm>
            <a:off x="0" y="0"/>
            <a:ext cx="6468380" cy="3939014"/>
          </a:xfrm>
          <a:prstGeom prst="cloud">
            <a:avLst/>
          </a:prstGeom>
          <a:solidFill>
            <a:schemeClr val="accent4">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2800" b="1" dirty="0" smtClean="0"/>
              <a:t>アンケートの結果を</a:t>
            </a:r>
            <a:endParaRPr kumimoji="1" lang="en-US" altLang="ja-JP" sz="2800" b="1" dirty="0" smtClean="0"/>
          </a:p>
          <a:p>
            <a:pPr algn="ctr"/>
            <a:r>
              <a:rPr kumimoji="1" lang="ja-JP" altLang="en-US" sz="2800" b="1" dirty="0" smtClean="0"/>
              <a:t>分析・検定し、需要を把握する！</a:t>
            </a:r>
            <a:endParaRPr kumimoji="1" lang="ja-JP" altLang="en-US" sz="2800" b="1" dirty="0"/>
          </a:p>
        </p:txBody>
      </p:sp>
      <p:sp>
        <p:nvSpPr>
          <p:cNvPr id="9" name="雲 8"/>
          <p:cNvSpPr/>
          <p:nvPr/>
        </p:nvSpPr>
        <p:spPr>
          <a:xfrm>
            <a:off x="3045550" y="3353020"/>
            <a:ext cx="6267484" cy="3619622"/>
          </a:xfrm>
          <a:prstGeom prst="cloud">
            <a:avLst/>
          </a:prstGeom>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t>実現へと結びつけるため、資料を作成！</a:t>
            </a:r>
            <a:endParaRPr kumimoji="1" lang="ja-JP" altLang="en-US" sz="2800" dirty="0"/>
          </a:p>
        </p:txBody>
      </p:sp>
      <p:sp>
        <p:nvSpPr>
          <p:cNvPr id="11" name="星 16 10"/>
          <p:cNvSpPr/>
          <p:nvPr/>
        </p:nvSpPr>
        <p:spPr>
          <a:xfrm>
            <a:off x="199901" y="2252399"/>
            <a:ext cx="8944099" cy="2909473"/>
          </a:xfrm>
          <a:prstGeom prst="star16">
            <a:avLst>
              <a:gd name="adj" fmla="val 41525"/>
            </a:avLst>
          </a:prstGeom>
          <a:solidFill>
            <a:srgbClr val="FFFF00"/>
          </a:solidFill>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600" dirty="0" smtClean="0">
                <a:solidFill>
                  <a:srgbClr val="F14124"/>
                </a:solidFill>
              </a:rPr>
              <a:t>関</a:t>
            </a:r>
            <a:r>
              <a:rPr kumimoji="1" lang="ja-JP" altLang="en-US" sz="3600" dirty="0">
                <a:solidFill>
                  <a:srgbClr val="F14124"/>
                </a:solidFill>
              </a:rPr>
              <a:t>鉄・</a:t>
            </a:r>
            <a:r>
              <a:rPr kumimoji="1" lang="en-US" altLang="ja-JP" sz="3600" dirty="0">
                <a:solidFill>
                  <a:srgbClr val="F14124"/>
                </a:solidFill>
              </a:rPr>
              <a:t>JR</a:t>
            </a:r>
            <a:r>
              <a:rPr kumimoji="1" lang="ja-JP" altLang="en-US" sz="3600" dirty="0">
                <a:solidFill>
                  <a:srgbClr val="F14124"/>
                </a:solidFill>
              </a:rPr>
              <a:t>に</a:t>
            </a:r>
            <a:r>
              <a:rPr kumimoji="1" lang="ja-JP" altLang="en-US" sz="3600" dirty="0" smtClean="0">
                <a:solidFill>
                  <a:srgbClr val="F14124"/>
                </a:solidFill>
              </a:rPr>
              <a:t>提案しよう</a:t>
            </a:r>
            <a:r>
              <a:rPr kumimoji="1" lang="ja-JP" altLang="en-US" sz="3600" dirty="0">
                <a:solidFill>
                  <a:srgbClr val="F14124"/>
                </a:solidFill>
              </a:rPr>
              <a:t>！</a:t>
            </a:r>
          </a:p>
        </p:txBody>
      </p:sp>
    </p:spTree>
    <p:extLst>
      <p:ext uri="{BB962C8B-B14F-4D97-AF65-F5344CB8AC3E}">
        <p14:creationId xmlns:p14="http://schemas.microsoft.com/office/powerpoint/2010/main" val="3127997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Evernote Camera Roll 20130502 235059.jpg"/>
          <p:cNvPicPr>
            <a:picLocks noChangeAspect="1"/>
          </p:cNvPicPr>
          <p:nvPr/>
        </p:nvPicPr>
        <p:blipFill>
          <a:blip r:embed="rId3" cstate="email">
            <a:alphaModFix amt="50000"/>
            <a:extLst>
              <a:ext uri="{BEBA8EAE-BF5A-486C-A8C5-ECC9F3942E4B}">
                <a14:imgProps xmlns:a14="http://schemas.microsoft.com/office/drawing/2010/main">
                  <a14:imgLayer r:embed="rId4">
                    <a14:imgEffect>
                      <a14:sharpenSoften amount="-43000"/>
                    </a14:imgEffect>
                    <a14:imgEffect>
                      <a14:saturation sat="87000"/>
                    </a14:imgEffect>
                    <a14:imgEffect>
                      <a14:brightnessContrast bright="17000" contrast="33000"/>
                    </a14:imgEffect>
                  </a14:imgLayer>
                </a14:imgProps>
              </a:ext>
              <a:ext uri="{28A0092B-C50C-407E-A947-70E740481C1C}">
                <a14:useLocalDpi xmlns:a14="http://schemas.microsoft.com/office/drawing/2010/main"/>
              </a:ext>
            </a:extLst>
          </a:blip>
          <a:stretch>
            <a:fillRect/>
          </a:stretch>
        </p:blipFill>
        <p:spPr>
          <a:xfrm>
            <a:off x="0" y="-64759"/>
            <a:ext cx="9144000" cy="6922759"/>
          </a:xfrm>
          <a:prstGeom prst="rect">
            <a:avLst/>
          </a:prstGeom>
          <a:effectLst/>
        </p:spPr>
      </p:pic>
      <p:sp>
        <p:nvSpPr>
          <p:cNvPr id="3" name="サブタイトル 2"/>
          <p:cNvSpPr>
            <a:spLocks noGrp="1"/>
          </p:cNvSpPr>
          <p:nvPr>
            <p:ph type="subTitle" idx="1"/>
          </p:nvPr>
        </p:nvSpPr>
        <p:spPr>
          <a:xfrm>
            <a:off x="1473795" y="4611485"/>
            <a:ext cx="3154130" cy="882119"/>
          </a:xfrm>
        </p:spPr>
        <p:txBody>
          <a:bodyPr>
            <a:normAutofit/>
          </a:bodyPr>
          <a:lstStyle/>
          <a:p>
            <a:r>
              <a:rPr lang="ja-JP" altLang="en-US" dirty="0" smtClean="0">
                <a:solidFill>
                  <a:srgbClr val="000000"/>
                </a:solidFill>
              </a:rPr>
              <a:t>谷口　守（担当教員）</a:t>
            </a:r>
            <a:endParaRPr lang="en-US" altLang="ja-JP" dirty="0" smtClean="0">
              <a:solidFill>
                <a:srgbClr val="000000"/>
              </a:solidFill>
            </a:endParaRPr>
          </a:p>
          <a:p>
            <a:r>
              <a:rPr kumimoji="1" lang="ja-JP" altLang="en-US" dirty="0" smtClean="0">
                <a:solidFill>
                  <a:srgbClr val="000000"/>
                </a:solidFill>
              </a:rPr>
              <a:t>富永</a:t>
            </a:r>
            <a:r>
              <a:rPr lang="ja-JP" altLang="en-US" dirty="0">
                <a:solidFill>
                  <a:srgbClr val="000000"/>
                </a:solidFill>
              </a:rPr>
              <a:t>　</a:t>
            </a:r>
            <a:r>
              <a:rPr lang="ja-JP" altLang="en-US" dirty="0" smtClean="0">
                <a:solidFill>
                  <a:srgbClr val="000000"/>
                </a:solidFill>
              </a:rPr>
              <a:t>透見（</a:t>
            </a:r>
            <a:r>
              <a:rPr lang="en-US" altLang="ja-JP" dirty="0" smtClean="0">
                <a:solidFill>
                  <a:srgbClr val="000000"/>
                </a:solidFill>
              </a:rPr>
              <a:t>TA</a:t>
            </a:r>
            <a:r>
              <a:rPr lang="ja-JP" altLang="en-US" dirty="0" smtClean="0">
                <a:solidFill>
                  <a:srgbClr val="000000"/>
                </a:solidFill>
              </a:rPr>
              <a:t>）</a:t>
            </a:r>
            <a:endParaRPr kumimoji="1" lang="ja-JP" altLang="en-US" dirty="0">
              <a:solidFill>
                <a:srgbClr val="000000"/>
              </a:solidFill>
            </a:endParaRPr>
          </a:p>
        </p:txBody>
      </p:sp>
      <p:sp>
        <p:nvSpPr>
          <p:cNvPr id="4" name="テキスト ボックス 3"/>
          <p:cNvSpPr txBox="1"/>
          <p:nvPr/>
        </p:nvSpPr>
        <p:spPr>
          <a:xfrm>
            <a:off x="635017" y="548447"/>
            <a:ext cx="3316683" cy="646331"/>
          </a:xfrm>
          <a:prstGeom prst="rect">
            <a:avLst/>
          </a:prstGeom>
          <a:noFill/>
        </p:spPr>
        <p:txBody>
          <a:bodyPr wrap="none" rtlCol="0">
            <a:spAutoFit/>
          </a:bodyPr>
          <a:lstStyle/>
          <a:p>
            <a:r>
              <a:rPr kumimoji="1" lang="en-US" altLang="ja-JP" dirty="0" smtClean="0"/>
              <a:t>2013</a:t>
            </a:r>
            <a:r>
              <a:rPr kumimoji="1" lang="ja-JP" altLang="en-US" dirty="0" smtClean="0"/>
              <a:t>年</a:t>
            </a:r>
            <a:r>
              <a:rPr kumimoji="1" lang="en-US" altLang="ja-JP" dirty="0" smtClean="0"/>
              <a:t>5</a:t>
            </a:r>
            <a:r>
              <a:rPr kumimoji="1" lang="ja-JP" altLang="en-US" dirty="0" smtClean="0"/>
              <a:t>月</a:t>
            </a:r>
            <a:r>
              <a:rPr kumimoji="1" lang="en-US" altLang="ja-JP" dirty="0" smtClean="0"/>
              <a:t>21</a:t>
            </a:r>
            <a:r>
              <a:rPr kumimoji="1" lang="ja-JP" altLang="en-US" dirty="0" smtClean="0"/>
              <a:t>日　都市計画実習</a:t>
            </a:r>
            <a:endParaRPr kumimoji="1" lang="en-US" altLang="ja-JP" dirty="0" smtClean="0"/>
          </a:p>
          <a:p>
            <a:r>
              <a:rPr kumimoji="1" lang="ja-JP" altLang="en-US" dirty="0" smtClean="0"/>
              <a:t>まじわり班　中間発表</a:t>
            </a:r>
            <a:endParaRPr kumimoji="1" lang="ja-JP" altLang="en-US" dirty="0"/>
          </a:p>
        </p:txBody>
      </p:sp>
      <p:sp>
        <p:nvSpPr>
          <p:cNvPr id="5" name="テキスト ボックス 4"/>
          <p:cNvSpPr txBox="1"/>
          <p:nvPr/>
        </p:nvSpPr>
        <p:spPr>
          <a:xfrm>
            <a:off x="6244331" y="4060436"/>
            <a:ext cx="2534355" cy="2862323"/>
          </a:xfrm>
          <a:prstGeom prst="rect">
            <a:avLst/>
          </a:prstGeom>
          <a:noFill/>
        </p:spPr>
        <p:txBody>
          <a:bodyPr wrap="none" rtlCol="0">
            <a:spAutoFit/>
          </a:bodyPr>
          <a:lstStyle/>
          <a:p>
            <a:r>
              <a:rPr kumimoji="1" lang="ja-JP" altLang="en-US" dirty="0" smtClean="0"/>
              <a:t>神保　裕美（班長）</a:t>
            </a:r>
            <a:endParaRPr kumimoji="1" lang="en-US" altLang="ja-JP" dirty="0" smtClean="0"/>
          </a:p>
          <a:p>
            <a:r>
              <a:rPr kumimoji="1" lang="ja-JP" altLang="en-US" dirty="0" smtClean="0"/>
              <a:t>皆川　貴弘（副班長）</a:t>
            </a:r>
            <a:endParaRPr kumimoji="1" lang="en-US" altLang="ja-JP" dirty="0" smtClean="0"/>
          </a:p>
          <a:p>
            <a:r>
              <a:rPr kumimoji="1" lang="ja-JP" altLang="en-US" dirty="0" smtClean="0"/>
              <a:t>小倉　利仁（印刷）</a:t>
            </a:r>
            <a:endParaRPr kumimoji="1" lang="en-US" altLang="ja-JP" dirty="0" smtClean="0"/>
          </a:p>
          <a:p>
            <a:r>
              <a:rPr kumimoji="1" lang="ja-JP" altLang="en-US" dirty="0" smtClean="0"/>
              <a:t>神谷　健太（資料</a:t>
            </a:r>
            <a:r>
              <a:rPr kumimoji="1" lang="en-US" altLang="ja-JP" dirty="0" smtClean="0"/>
              <a:t>DB</a:t>
            </a:r>
            <a:r>
              <a:rPr kumimoji="1" lang="ja-JP" altLang="en-US" dirty="0" smtClean="0"/>
              <a:t>）</a:t>
            </a:r>
            <a:endParaRPr kumimoji="1" lang="en-US" altLang="ja-JP" dirty="0" smtClean="0"/>
          </a:p>
          <a:p>
            <a:r>
              <a:rPr kumimoji="1" lang="en-US" altLang="ja-JP" dirty="0" err="1" smtClean="0"/>
              <a:t>Hongjik</a:t>
            </a:r>
            <a:r>
              <a:rPr kumimoji="1" lang="en-US" altLang="ja-JP" dirty="0" smtClean="0"/>
              <a:t> Kim</a:t>
            </a:r>
          </a:p>
          <a:p>
            <a:r>
              <a:rPr kumimoji="1" lang="ja-JP" altLang="en-US" dirty="0" smtClean="0"/>
              <a:t>湊　信乃介</a:t>
            </a:r>
            <a:endParaRPr kumimoji="1" lang="en-US" altLang="ja-JP" dirty="0" smtClean="0"/>
          </a:p>
          <a:p>
            <a:r>
              <a:rPr kumimoji="1" lang="ja-JP" altLang="en-US" dirty="0" smtClean="0"/>
              <a:t>信太　一郎</a:t>
            </a:r>
            <a:endParaRPr kumimoji="1" lang="en-US" altLang="ja-JP" dirty="0" smtClean="0"/>
          </a:p>
          <a:p>
            <a:r>
              <a:rPr kumimoji="1" lang="ja-JP" altLang="en-US" dirty="0" smtClean="0"/>
              <a:t>中村　　江</a:t>
            </a:r>
            <a:endParaRPr kumimoji="1" lang="en-US" altLang="ja-JP" dirty="0" smtClean="0"/>
          </a:p>
          <a:p>
            <a:endParaRPr kumimoji="1" lang="en-US" altLang="ja-JP" dirty="0" smtClean="0"/>
          </a:p>
          <a:p>
            <a:endParaRPr kumimoji="1" lang="ja-JP" altLang="en-US" dirty="0"/>
          </a:p>
        </p:txBody>
      </p:sp>
      <p:sp>
        <p:nvSpPr>
          <p:cNvPr id="2" name="タイトル 1"/>
          <p:cNvSpPr>
            <a:spLocks noGrp="1"/>
          </p:cNvSpPr>
          <p:nvPr>
            <p:ph type="ctrTitle"/>
          </p:nvPr>
        </p:nvSpPr>
        <p:spPr>
          <a:xfrm>
            <a:off x="325330" y="1481772"/>
            <a:ext cx="7961105" cy="2471876"/>
          </a:xfrm>
        </p:spPr>
        <p:txBody>
          <a:bodyPr/>
          <a:lstStyle/>
          <a:p>
            <a:pPr marL="182880" indent="0">
              <a:buNone/>
            </a:pPr>
            <a:r>
              <a:rPr kumimoji="1" lang="ja-JP" altLang="en-US" sz="4400" dirty="0" smtClean="0">
                <a:solidFill>
                  <a:schemeClr val="tx1"/>
                </a:solidFill>
                <a:effectLst/>
              </a:rPr>
              <a:t>高速バスよ、いつ乗せるの？</a:t>
            </a:r>
            <a:r>
              <a:rPr lang="en-US" altLang="ja-JP" sz="4400" dirty="0">
                <a:solidFill>
                  <a:schemeClr val="bg1">
                    <a:lumMod val="95000"/>
                  </a:schemeClr>
                </a:solidFill>
                <a:effectLst/>
              </a:rPr>
              <a:t/>
            </a:r>
            <a:br>
              <a:rPr lang="en-US" altLang="ja-JP" sz="4400" dirty="0">
                <a:solidFill>
                  <a:schemeClr val="bg1">
                    <a:lumMod val="95000"/>
                  </a:schemeClr>
                </a:solidFill>
                <a:effectLst/>
              </a:rPr>
            </a:br>
            <a:r>
              <a:rPr lang="ja-JP" altLang="en-US" sz="4400" dirty="0" smtClean="0">
                <a:solidFill>
                  <a:schemeClr val="tx1"/>
                </a:solidFill>
                <a:effectLst/>
              </a:rPr>
              <a:t>　</a:t>
            </a:r>
            <a:r>
              <a:rPr lang="en-US" altLang="ja-JP" dirty="0" smtClean="0">
                <a:solidFill>
                  <a:schemeClr val="accent6">
                    <a:lumMod val="60000"/>
                    <a:lumOff val="40000"/>
                  </a:schemeClr>
                </a:solidFill>
                <a:effectLst/>
              </a:rPr>
              <a:t/>
            </a:r>
            <a:br>
              <a:rPr lang="en-US" altLang="ja-JP" dirty="0" smtClean="0">
                <a:solidFill>
                  <a:schemeClr val="accent6">
                    <a:lumMod val="60000"/>
                    <a:lumOff val="40000"/>
                  </a:schemeClr>
                </a:solidFill>
                <a:effectLst/>
              </a:rPr>
            </a:br>
            <a:r>
              <a:rPr lang="ja-JP" altLang="en-US" dirty="0" smtClean="0">
                <a:effectLst/>
              </a:rPr>
              <a:t>　</a:t>
            </a:r>
            <a:r>
              <a:rPr lang="ja-JP" altLang="en-US" dirty="0" smtClean="0">
                <a:solidFill>
                  <a:schemeClr val="tx1"/>
                </a:solidFill>
                <a:effectLst/>
              </a:rPr>
              <a:t>　　　</a:t>
            </a:r>
            <a:endParaRPr kumimoji="1" lang="ja-JP" altLang="en-US" sz="4000" dirty="0">
              <a:solidFill>
                <a:schemeClr val="tx1"/>
              </a:solidFill>
              <a:effectLst/>
            </a:endParaRPr>
          </a:p>
        </p:txBody>
      </p:sp>
      <p:sp>
        <p:nvSpPr>
          <p:cNvPr id="7" name="テキスト ボックス 6"/>
          <p:cNvSpPr txBox="1"/>
          <p:nvPr/>
        </p:nvSpPr>
        <p:spPr>
          <a:xfrm>
            <a:off x="2865000" y="2182652"/>
            <a:ext cx="6862306" cy="923330"/>
          </a:xfrm>
          <a:prstGeom prst="rect">
            <a:avLst/>
          </a:prstGeom>
          <a:noFill/>
        </p:spPr>
        <p:txBody>
          <a:bodyPr wrap="square" rtlCol="0">
            <a:spAutoFit/>
          </a:bodyPr>
          <a:lstStyle/>
          <a:p>
            <a:r>
              <a:rPr lang="ja-JP" altLang="en-US" sz="5400" dirty="0" smtClean="0">
                <a:solidFill>
                  <a:srgbClr val="FF0000"/>
                </a:solidFill>
              </a:rPr>
              <a:t>今でしょ！！</a:t>
            </a:r>
            <a:endParaRPr kumimoji="1" lang="ja-JP" altLang="en-US" sz="5400" dirty="0"/>
          </a:p>
        </p:txBody>
      </p:sp>
      <p:sp>
        <p:nvSpPr>
          <p:cNvPr id="8" name="テキスト ボックス 7"/>
          <p:cNvSpPr txBox="1"/>
          <p:nvPr/>
        </p:nvSpPr>
        <p:spPr>
          <a:xfrm>
            <a:off x="4233526" y="3105982"/>
            <a:ext cx="4910267" cy="707886"/>
          </a:xfrm>
          <a:prstGeom prst="rect">
            <a:avLst/>
          </a:prstGeom>
          <a:noFill/>
        </p:spPr>
        <p:txBody>
          <a:bodyPr wrap="square" rtlCol="0">
            <a:spAutoFit/>
          </a:bodyPr>
          <a:lstStyle/>
          <a:p>
            <a:r>
              <a:rPr lang="ja-JP" altLang="en-US" sz="4000" b="1" dirty="0"/>
              <a:t>帰宅困難者を救え！</a:t>
            </a:r>
            <a:endParaRPr kumimoji="1" lang="ja-JP" altLang="en-US" sz="4000" b="1" dirty="0"/>
          </a:p>
        </p:txBody>
      </p:sp>
    </p:spTree>
    <p:extLst>
      <p:ext uri="{BB962C8B-B14F-4D97-AF65-F5344CB8AC3E}">
        <p14:creationId xmlns:p14="http://schemas.microsoft.com/office/powerpoint/2010/main" val="1629006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5"/>
          <p:cNvGraphicFramePr>
            <a:graphicFrameLocks noGrp="1"/>
          </p:cNvGraphicFramePr>
          <p:nvPr>
            <p:ph idx="4294967295"/>
            <p:extLst>
              <p:ext uri="{D42A27DB-BD31-4B8C-83A1-F6EECF244321}">
                <p14:modId xmlns:p14="http://schemas.microsoft.com/office/powerpoint/2010/main" val="2807025506"/>
              </p:ext>
            </p:extLst>
          </p:nvPr>
        </p:nvGraphicFramePr>
        <p:xfrm>
          <a:off x="467544" y="1628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平行四辺形 28"/>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31" name="平行四辺形 30"/>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32" name="平行四辺形 31"/>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33" name="平行四辺形 32"/>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34" name="平行四辺形 33"/>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35" name="平行四辺形 34"/>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36" name="平行四辺形 35"/>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30" name="平行四辺形 29"/>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今後の流れ</a:t>
            </a:r>
            <a:endParaRPr kumimoji="1" lang="ja-JP" altLang="en-US" sz="3200" dirty="0"/>
          </a:p>
        </p:txBody>
      </p:sp>
    </p:spTree>
    <p:extLst>
      <p:ext uri="{BB962C8B-B14F-4D97-AF65-F5344CB8AC3E}">
        <p14:creationId xmlns:p14="http://schemas.microsoft.com/office/powerpoint/2010/main" val="404715891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平行四辺形 12"/>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4" name="平行四辺形 13"/>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5" name="平行四辺形 14"/>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6" name="平行四辺形 15"/>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7" name="平行四辺形 16"/>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8" name="平行四辺形 17"/>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2" name="平行四辺形 11"/>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11" name="平行四辺形 10"/>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19" name="テキスト ボックス 18"/>
          <p:cNvSpPr txBox="1"/>
          <p:nvPr/>
        </p:nvSpPr>
        <p:spPr>
          <a:xfrm>
            <a:off x="277065" y="1612083"/>
            <a:ext cx="8183362" cy="6370974"/>
          </a:xfrm>
          <a:prstGeom prst="rect">
            <a:avLst/>
          </a:prstGeom>
          <a:noFill/>
        </p:spPr>
        <p:txBody>
          <a:bodyPr wrap="square" rtlCol="0">
            <a:spAutoFit/>
          </a:bodyPr>
          <a:lstStyle/>
          <a:p>
            <a:r>
              <a:rPr kumimoji="1" lang="ja-JP" altLang="en-US" sz="2400" dirty="0" smtClean="0"/>
              <a:t>画像・路線図の引用元：</a:t>
            </a:r>
            <a:endParaRPr kumimoji="1" lang="en-US" altLang="ja-JP" sz="2400" dirty="0" smtClean="0"/>
          </a:p>
          <a:p>
            <a:r>
              <a:rPr kumimoji="1" lang="ja-JP" altLang="en-US" sz="2400" dirty="0" smtClean="0"/>
              <a:t>関東鉄道オフィシャルサイト</a:t>
            </a:r>
            <a:r>
              <a:rPr kumimoji="1" lang="en-US" altLang="ja-JP" sz="2400" dirty="0" smtClean="0">
                <a:hlinkClick r:id="rId3"/>
              </a:rPr>
              <a:t>http</a:t>
            </a:r>
            <a:r>
              <a:rPr kumimoji="1" lang="en-US" altLang="ja-JP" sz="2400" dirty="0">
                <a:hlinkClick r:id="rId3"/>
              </a:rPr>
              <a:t>://www.kantetsu.co.jp</a:t>
            </a:r>
            <a:r>
              <a:rPr kumimoji="1" lang="en-US" altLang="ja-JP" sz="2400" dirty="0" smtClean="0">
                <a:hlinkClick r:id="rId3"/>
              </a:rPr>
              <a:t>/</a:t>
            </a:r>
            <a:endParaRPr kumimoji="1" lang="en-US" altLang="ja-JP" sz="2400" dirty="0" smtClean="0"/>
          </a:p>
          <a:p>
            <a:r>
              <a:rPr kumimoji="1" lang="ja-JP" altLang="en-US" sz="2400" dirty="0" smtClean="0"/>
              <a:t>筑波大学学内マップ　</a:t>
            </a:r>
            <a:r>
              <a:rPr kumimoji="1" lang="en-US" altLang="ja-JP" sz="2400" dirty="0">
                <a:hlinkClick r:id="rId4"/>
              </a:rPr>
              <a:t>http://</a:t>
            </a:r>
            <a:r>
              <a:rPr kumimoji="1" lang="en-US" altLang="ja-JP" sz="2400" dirty="0" err="1">
                <a:hlinkClick r:id="rId4"/>
              </a:rPr>
              <a:t>www.tsukuba.ac.jp</a:t>
            </a:r>
            <a:r>
              <a:rPr kumimoji="1" lang="en-US" altLang="ja-JP" sz="2400" dirty="0" smtClean="0">
                <a:hlinkClick r:id="rId4"/>
              </a:rPr>
              <a:t>/</a:t>
            </a:r>
            <a:endParaRPr kumimoji="1" lang="en-US" altLang="ja-JP" sz="2400" dirty="0" smtClean="0"/>
          </a:p>
          <a:p>
            <a:endParaRPr kumimoji="1" lang="en-US" altLang="ja-JP" sz="2400" dirty="0"/>
          </a:p>
          <a:p>
            <a:r>
              <a:rPr kumimoji="1" lang="ja-JP" altLang="en-US" sz="2400" dirty="0" smtClean="0"/>
              <a:t>時刻表の情報源：</a:t>
            </a:r>
            <a:endParaRPr kumimoji="1" lang="en-US" altLang="ja-JP" sz="2400" dirty="0" smtClean="0"/>
          </a:p>
          <a:p>
            <a:r>
              <a:rPr kumimoji="1" lang="ja-JP" altLang="en-US" sz="2400" dirty="0" smtClean="0"/>
              <a:t>つくばエクスプレス　</a:t>
            </a:r>
            <a:r>
              <a:rPr kumimoji="1" lang="en-US" altLang="ja-JP" sz="2400" dirty="0" smtClean="0">
                <a:hlinkClick r:id="rId5"/>
              </a:rPr>
              <a:t>http</a:t>
            </a:r>
            <a:r>
              <a:rPr kumimoji="1" lang="en-US" altLang="ja-JP" sz="2400" dirty="0">
                <a:hlinkClick r:id="rId5"/>
              </a:rPr>
              <a:t>://www.mir.co.jp</a:t>
            </a:r>
            <a:r>
              <a:rPr kumimoji="1" lang="en-US" altLang="ja-JP" sz="2400" dirty="0" smtClean="0">
                <a:hlinkClick r:id="rId5"/>
              </a:rPr>
              <a:t>/</a:t>
            </a:r>
            <a:endParaRPr kumimoji="1" lang="en-US" altLang="ja-JP" sz="2400" dirty="0" smtClean="0"/>
          </a:p>
          <a:p>
            <a:r>
              <a:rPr kumimoji="1" lang="ja-JP" altLang="en-US" sz="2400" dirty="0" smtClean="0"/>
              <a:t>高速バス　</a:t>
            </a:r>
            <a:r>
              <a:rPr kumimoji="1" lang="en-US" altLang="ja-JP" sz="2400" dirty="0">
                <a:hlinkClick r:id="rId6"/>
              </a:rPr>
              <a:t>http://www.kantetsu.co.jp/bus/highway/center/</a:t>
            </a:r>
            <a:r>
              <a:rPr kumimoji="1" lang="en-US" altLang="ja-JP" sz="2400" dirty="0" smtClean="0">
                <a:hlinkClick r:id="rId6"/>
              </a:rPr>
              <a:t>timetable.pdf</a:t>
            </a:r>
            <a:endParaRPr kumimoji="1" lang="en-US" altLang="ja-JP" sz="2400" dirty="0" smtClean="0"/>
          </a:p>
          <a:p>
            <a:endParaRPr kumimoji="1" lang="en-US" altLang="ja-JP" sz="2400" dirty="0" smtClean="0"/>
          </a:p>
          <a:p>
            <a:r>
              <a:rPr kumimoji="1" lang="ja-JP" altLang="en-US" sz="2400" dirty="0" smtClean="0"/>
              <a:t>筑波大学　居住地ごとの学生数　</a:t>
            </a:r>
            <a:r>
              <a:rPr kumimoji="1" lang="en-US" altLang="ja-JP" sz="2400" dirty="0">
                <a:hlinkClick r:id="rId4"/>
              </a:rPr>
              <a:t>http://www.tsukuba.ac.jp/</a:t>
            </a:r>
            <a:endParaRPr kumimoji="1" lang="en-US" altLang="ja-JP" sz="2400" dirty="0"/>
          </a:p>
          <a:p>
            <a:endParaRPr kumimoji="1" lang="en-US" altLang="ja-JP" sz="2400" dirty="0" smtClean="0"/>
          </a:p>
          <a:p>
            <a:endParaRPr kumimoji="1" lang="en-US" altLang="ja-JP" sz="2400" dirty="0" smtClean="0"/>
          </a:p>
          <a:p>
            <a:endParaRPr kumimoji="1" lang="ja-JP" altLang="en-US" sz="2400" dirty="0"/>
          </a:p>
          <a:p>
            <a:endParaRPr kumimoji="1" lang="en-US" altLang="ja-JP" sz="2400" dirty="0"/>
          </a:p>
          <a:p>
            <a:endParaRPr kumimoji="1" lang="ja-JP" altLang="en-US" sz="2400" dirty="0"/>
          </a:p>
        </p:txBody>
      </p:sp>
    </p:spTree>
    <p:extLst>
      <p:ext uri="{BB962C8B-B14F-4D97-AF65-F5344CB8AC3E}">
        <p14:creationId xmlns:p14="http://schemas.microsoft.com/office/powerpoint/2010/main" val="24556489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1477" y="2466992"/>
            <a:ext cx="6972250" cy="3305163"/>
          </a:xfrm>
        </p:spPr>
        <p:txBody>
          <a:bodyPr/>
          <a:lstStyle/>
          <a:p>
            <a:pPr marL="0" indent="0" algn="ctr">
              <a:buNone/>
            </a:pPr>
            <a:r>
              <a:rPr kumimoji="1" lang="ja-JP" altLang="en-US" dirty="0" smtClean="0"/>
              <a:t>ご清聴</a:t>
            </a:r>
            <a:r>
              <a:rPr kumimoji="1" lang="en-US" altLang="ja-JP" dirty="0" smtClean="0"/>
              <a:t/>
            </a:r>
            <a:br>
              <a:rPr kumimoji="1" lang="en-US" altLang="ja-JP" dirty="0" smtClean="0"/>
            </a:br>
            <a:r>
              <a:rPr kumimoji="1" lang="ja-JP" altLang="en-US" dirty="0" smtClean="0"/>
              <a:t>ありがとうございました。</a:t>
            </a:r>
            <a:endParaRPr kumimoji="1" lang="ja-JP" altLang="en-US" dirty="0"/>
          </a:p>
        </p:txBody>
      </p:sp>
    </p:spTree>
    <p:extLst>
      <p:ext uri="{BB962C8B-B14F-4D97-AF65-F5344CB8AC3E}">
        <p14:creationId xmlns:p14="http://schemas.microsoft.com/office/powerpoint/2010/main" val="223476791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3957917" y="0"/>
            <a:ext cx="5186083" cy="6749236"/>
          </a:xfrm>
          <a:prstGeom prst="rect">
            <a:avLst/>
          </a:prstGeom>
        </p:spPr>
      </p:pic>
      <p:sp>
        <p:nvSpPr>
          <p:cNvPr id="2" name="テキスト ボックス 1"/>
          <p:cNvSpPr txBox="1"/>
          <p:nvPr/>
        </p:nvSpPr>
        <p:spPr>
          <a:xfrm>
            <a:off x="109475" y="1291947"/>
            <a:ext cx="3848442" cy="3108544"/>
          </a:xfrm>
          <a:prstGeom prst="rect">
            <a:avLst/>
          </a:prstGeom>
          <a:noFill/>
        </p:spPr>
        <p:txBody>
          <a:bodyPr wrap="square" rtlCol="0">
            <a:spAutoFit/>
          </a:bodyPr>
          <a:lstStyle/>
          <a:p>
            <a:pPr marL="342900" indent="-342900">
              <a:buFont typeface="Wingdings" charset="2"/>
              <a:buChar char="l"/>
            </a:pPr>
            <a:r>
              <a:rPr kumimoji="1" lang="ja-JP" altLang="en-US" sz="2800" dirty="0" smtClean="0"/>
              <a:t>つくばセンターから半径</a:t>
            </a:r>
            <a:r>
              <a:rPr kumimoji="1" lang="en-US" altLang="ja-JP" sz="2800" dirty="0" smtClean="0"/>
              <a:t>1km</a:t>
            </a:r>
            <a:r>
              <a:rPr kumimoji="1" lang="ja-JP" altLang="en-US" sz="2800" dirty="0" smtClean="0"/>
              <a:t>圏内</a:t>
            </a:r>
            <a:endParaRPr kumimoji="1" lang="en-US" altLang="ja-JP" sz="2800" dirty="0"/>
          </a:p>
          <a:p>
            <a:pPr marL="342900" indent="-342900">
              <a:buFont typeface="Wingdings" charset="2"/>
              <a:buChar char="l"/>
            </a:pPr>
            <a:endParaRPr kumimoji="1" lang="en-US" altLang="ja-JP" sz="2800" dirty="0" smtClean="0"/>
          </a:p>
          <a:p>
            <a:pPr marL="342900" indent="-342900">
              <a:buFont typeface="Wingdings" charset="2"/>
              <a:buChar char="l"/>
            </a:pPr>
            <a:endParaRPr kumimoji="1" lang="en-US" altLang="ja-JP" sz="2800" dirty="0"/>
          </a:p>
          <a:p>
            <a:pPr marL="342900" indent="-342900">
              <a:buFont typeface="Wingdings" charset="2"/>
              <a:buChar char="l"/>
            </a:pPr>
            <a:r>
              <a:rPr kumimoji="1" lang="ja-JP" altLang="en-US" sz="2800" dirty="0" smtClean="0"/>
              <a:t>筑波大学循環バスの各バス停から半径</a:t>
            </a:r>
            <a:r>
              <a:rPr kumimoji="1" lang="en-US" altLang="ja-JP" sz="2800" dirty="0" smtClean="0"/>
              <a:t>1km</a:t>
            </a:r>
            <a:r>
              <a:rPr kumimoji="1" lang="ja-JP" altLang="en-US" sz="2800" dirty="0" smtClean="0"/>
              <a:t>圏内</a:t>
            </a:r>
            <a:endParaRPr kumimoji="1" lang="ja-JP" altLang="en-US" sz="2800" dirty="0"/>
          </a:p>
        </p:txBody>
      </p:sp>
    </p:spTree>
    <p:extLst>
      <p:ext uri="{BB962C8B-B14F-4D97-AF65-F5344CB8AC3E}">
        <p14:creationId xmlns:p14="http://schemas.microsoft.com/office/powerpoint/2010/main" val="3689339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1552181" y="1148622"/>
            <a:ext cx="2232946" cy="16378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tx1"/>
                </a:solidFill>
              </a:rPr>
              <a:t>学生宿舎</a:t>
            </a:r>
            <a:endParaRPr kumimoji="1" lang="en-US" altLang="ja-JP" sz="2400" dirty="0" smtClean="0">
              <a:solidFill>
                <a:schemeClr val="tx1"/>
              </a:solidFill>
            </a:endParaRPr>
          </a:p>
          <a:p>
            <a:pPr algn="ctr"/>
            <a:endParaRPr kumimoji="1" lang="ja-JP" altLang="en-US" sz="2400" dirty="0">
              <a:solidFill>
                <a:schemeClr val="tx1"/>
              </a:solidFill>
            </a:endParaRPr>
          </a:p>
        </p:txBody>
      </p:sp>
      <p:sp>
        <p:nvSpPr>
          <p:cNvPr id="6" name="正方形/長方形 5"/>
          <p:cNvSpPr/>
          <p:nvPr/>
        </p:nvSpPr>
        <p:spPr>
          <a:xfrm>
            <a:off x="3785127" y="1148622"/>
            <a:ext cx="3018605" cy="16378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rPr>
              <a:t>筑波大周辺の</a:t>
            </a:r>
            <a:endParaRPr kumimoji="1" lang="en-US" altLang="ja-JP" sz="2400" dirty="0">
              <a:solidFill>
                <a:schemeClr val="tx1"/>
              </a:solidFill>
            </a:endParaRPr>
          </a:p>
          <a:p>
            <a:pPr algn="ctr"/>
            <a:r>
              <a:rPr kumimoji="1" lang="ja-JP" altLang="en-US" sz="2400" dirty="0" smtClean="0">
                <a:solidFill>
                  <a:schemeClr val="tx1"/>
                </a:solidFill>
              </a:rPr>
              <a:t>アパート</a:t>
            </a:r>
            <a:endParaRPr kumimoji="1" lang="en-US" altLang="ja-JP" sz="2400" dirty="0" smtClean="0">
              <a:solidFill>
                <a:schemeClr val="tx1"/>
              </a:solidFill>
            </a:endParaRPr>
          </a:p>
          <a:p>
            <a:pPr algn="ctr"/>
            <a:endParaRPr kumimoji="1" lang="ja-JP" altLang="en-US" sz="2400" dirty="0">
              <a:solidFill>
                <a:schemeClr val="tx1"/>
              </a:solidFill>
            </a:endParaRPr>
          </a:p>
        </p:txBody>
      </p:sp>
      <p:sp>
        <p:nvSpPr>
          <p:cNvPr id="7" name="正方形/長方形 6"/>
          <p:cNvSpPr/>
          <p:nvPr/>
        </p:nvSpPr>
        <p:spPr>
          <a:xfrm>
            <a:off x="6803727" y="1148622"/>
            <a:ext cx="992416" cy="163783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000000"/>
                </a:solidFill>
              </a:rPr>
              <a:t>他地域</a:t>
            </a:r>
            <a:endParaRPr kumimoji="1" lang="en-US" altLang="ja-JP" sz="2400" dirty="0" smtClean="0">
              <a:solidFill>
                <a:srgbClr val="000000"/>
              </a:solidFill>
            </a:endParaRPr>
          </a:p>
          <a:p>
            <a:pPr algn="ctr"/>
            <a:endParaRPr kumimoji="1" lang="ja-JP" altLang="en-US" sz="2400" dirty="0">
              <a:solidFill>
                <a:srgbClr val="000000"/>
              </a:solidFill>
            </a:endParaRPr>
          </a:p>
        </p:txBody>
      </p:sp>
      <p:sp>
        <p:nvSpPr>
          <p:cNvPr id="11" name="正方形/長方形 10"/>
          <p:cNvSpPr/>
          <p:nvPr/>
        </p:nvSpPr>
        <p:spPr>
          <a:xfrm>
            <a:off x="1552180" y="2786459"/>
            <a:ext cx="5251549" cy="1703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000000"/>
                </a:solidFill>
              </a:rPr>
              <a:t>筑波大周辺に住む社会人</a:t>
            </a:r>
            <a:endParaRPr kumimoji="1" lang="en-US" altLang="ja-JP" sz="2400" dirty="0" smtClean="0">
              <a:solidFill>
                <a:srgbClr val="000000"/>
              </a:solidFill>
            </a:endParaRPr>
          </a:p>
          <a:p>
            <a:pPr algn="ctr"/>
            <a:endParaRPr kumimoji="1" lang="ja-JP" altLang="en-US" sz="2400" dirty="0">
              <a:solidFill>
                <a:srgbClr val="000000"/>
              </a:solidFill>
            </a:endParaRPr>
          </a:p>
        </p:txBody>
      </p:sp>
      <p:sp>
        <p:nvSpPr>
          <p:cNvPr id="13" name="正方形/長方形 12"/>
          <p:cNvSpPr/>
          <p:nvPr/>
        </p:nvSpPr>
        <p:spPr>
          <a:xfrm>
            <a:off x="1552178" y="1148622"/>
            <a:ext cx="6243965" cy="1637837"/>
          </a:xfrm>
          <a:prstGeom prst="rect">
            <a:avLst/>
          </a:prstGeom>
          <a:noFill/>
          <a:ln w="76200" cmpd="sng">
            <a:solidFill>
              <a:srgbClr val="0000FF"/>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平行四辺形 15"/>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17" name="平行四辺形 16"/>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18" name="平行四辺形 17"/>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9" name="平行四辺形 18"/>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20" name="平行四辺形 19"/>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21" name="平行四辺形 20"/>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22" name="平行四辺形 21"/>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23" name="平行四辺形 22"/>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4" name="テキスト ボックス 3"/>
          <p:cNvSpPr txBox="1"/>
          <p:nvPr/>
        </p:nvSpPr>
        <p:spPr>
          <a:xfrm>
            <a:off x="1699139" y="5820335"/>
            <a:ext cx="5211683" cy="523220"/>
          </a:xfrm>
          <a:prstGeom prst="rect">
            <a:avLst/>
          </a:prstGeom>
          <a:noFill/>
        </p:spPr>
        <p:txBody>
          <a:bodyPr wrap="none" rtlCol="0">
            <a:spAutoFit/>
          </a:bodyPr>
          <a:lstStyle/>
          <a:p>
            <a:r>
              <a:rPr kumimoji="1" lang="ja-JP" altLang="en-US" sz="2800" dirty="0" smtClean="0"/>
              <a:t>アンケートの対象となる母集団</a:t>
            </a:r>
            <a:endParaRPr kumimoji="1" lang="ja-JP" altLang="en-US" sz="2800" dirty="0"/>
          </a:p>
        </p:txBody>
      </p:sp>
    </p:spTree>
    <p:extLst>
      <p:ext uri="{BB962C8B-B14F-4D97-AF65-F5344CB8AC3E}">
        <p14:creationId xmlns:p14="http://schemas.microsoft.com/office/powerpoint/2010/main" val="181992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4" name="図形グループ 23"/>
          <p:cNvGrpSpPr/>
          <p:nvPr/>
        </p:nvGrpSpPr>
        <p:grpSpPr>
          <a:xfrm>
            <a:off x="1552178" y="1148622"/>
            <a:ext cx="6243965" cy="3341187"/>
            <a:chOff x="1552172" y="705496"/>
            <a:chExt cx="6243965" cy="3786156"/>
          </a:xfrm>
        </p:grpSpPr>
        <p:sp>
          <p:nvSpPr>
            <p:cNvPr id="5" name="正方形/長方形 4"/>
            <p:cNvSpPr/>
            <p:nvPr/>
          </p:nvSpPr>
          <p:spPr>
            <a:xfrm>
              <a:off x="1552175" y="705496"/>
              <a:ext cx="2232946" cy="185595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tx1"/>
                  </a:solidFill>
                </a:rPr>
                <a:t>学生宿舎</a:t>
              </a:r>
              <a:endParaRPr kumimoji="1" lang="en-US" altLang="ja-JP" sz="2400" dirty="0" smtClean="0">
                <a:solidFill>
                  <a:schemeClr val="tx1"/>
                </a:solidFill>
              </a:endParaRPr>
            </a:p>
            <a:p>
              <a:pPr algn="ctr"/>
              <a:endParaRPr kumimoji="1" lang="ja-JP" altLang="en-US" sz="2400" dirty="0">
                <a:solidFill>
                  <a:schemeClr val="tx1"/>
                </a:solidFill>
              </a:endParaRPr>
            </a:p>
          </p:txBody>
        </p:sp>
        <p:sp>
          <p:nvSpPr>
            <p:cNvPr id="6" name="正方形/長方形 5"/>
            <p:cNvSpPr/>
            <p:nvPr/>
          </p:nvSpPr>
          <p:spPr>
            <a:xfrm>
              <a:off x="3785121" y="705496"/>
              <a:ext cx="3018605" cy="185595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rPr>
                <a:t>筑波大周辺の</a:t>
              </a:r>
              <a:endParaRPr kumimoji="1" lang="en-US" altLang="ja-JP" sz="2400" dirty="0">
                <a:solidFill>
                  <a:schemeClr val="tx1"/>
                </a:solidFill>
              </a:endParaRPr>
            </a:p>
            <a:p>
              <a:pPr algn="ctr"/>
              <a:r>
                <a:rPr kumimoji="1" lang="ja-JP" altLang="en-US" sz="2400" dirty="0" smtClean="0">
                  <a:solidFill>
                    <a:schemeClr val="tx1"/>
                  </a:solidFill>
                </a:rPr>
                <a:t>アパート</a:t>
              </a:r>
              <a:endParaRPr kumimoji="1" lang="en-US" altLang="ja-JP" sz="2400" dirty="0" smtClean="0">
                <a:solidFill>
                  <a:schemeClr val="tx1"/>
                </a:solidFill>
              </a:endParaRPr>
            </a:p>
            <a:p>
              <a:pPr algn="ctr"/>
              <a:endParaRPr kumimoji="1" lang="ja-JP" altLang="en-US" sz="2400" dirty="0">
                <a:solidFill>
                  <a:schemeClr val="tx1"/>
                </a:solidFill>
              </a:endParaRPr>
            </a:p>
          </p:txBody>
        </p:sp>
        <p:sp>
          <p:nvSpPr>
            <p:cNvPr id="7" name="正方形/長方形 6"/>
            <p:cNvSpPr/>
            <p:nvPr/>
          </p:nvSpPr>
          <p:spPr>
            <a:xfrm>
              <a:off x="6803721" y="705496"/>
              <a:ext cx="992416" cy="1855959"/>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000000"/>
                  </a:solidFill>
                </a:rPr>
                <a:t>実家</a:t>
              </a:r>
              <a:endParaRPr kumimoji="1" lang="en-US" altLang="ja-JP" sz="2400" dirty="0" smtClean="0">
                <a:solidFill>
                  <a:srgbClr val="000000"/>
                </a:solidFill>
              </a:endParaRPr>
            </a:p>
            <a:p>
              <a:pPr algn="ctr"/>
              <a:endParaRPr kumimoji="1" lang="ja-JP" altLang="en-US" sz="2400" dirty="0">
                <a:solidFill>
                  <a:srgbClr val="000000"/>
                </a:solidFill>
              </a:endParaRPr>
            </a:p>
          </p:txBody>
        </p:sp>
        <p:sp>
          <p:nvSpPr>
            <p:cNvPr id="11" name="正方形/長方形 10"/>
            <p:cNvSpPr/>
            <p:nvPr/>
          </p:nvSpPr>
          <p:spPr>
            <a:xfrm>
              <a:off x="1552174" y="2561455"/>
              <a:ext cx="5251549" cy="1930197"/>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000000"/>
                  </a:solidFill>
                </a:rPr>
                <a:t>筑波大周辺に住む社会人</a:t>
              </a:r>
              <a:endParaRPr kumimoji="1" lang="en-US" altLang="ja-JP" sz="2400" dirty="0" smtClean="0">
                <a:solidFill>
                  <a:srgbClr val="000000"/>
                </a:solidFill>
              </a:endParaRPr>
            </a:p>
            <a:p>
              <a:pPr algn="ctr"/>
              <a:endParaRPr kumimoji="1" lang="ja-JP" altLang="en-US" sz="2400" dirty="0">
                <a:solidFill>
                  <a:srgbClr val="000000"/>
                </a:solidFill>
              </a:endParaRPr>
            </a:p>
          </p:txBody>
        </p:sp>
        <p:sp>
          <p:nvSpPr>
            <p:cNvPr id="13" name="正方形/長方形 12"/>
            <p:cNvSpPr/>
            <p:nvPr/>
          </p:nvSpPr>
          <p:spPr>
            <a:xfrm>
              <a:off x="1552172" y="705496"/>
              <a:ext cx="6243965" cy="1855959"/>
            </a:xfrm>
            <a:prstGeom prst="rect">
              <a:avLst/>
            </a:prstGeom>
            <a:noFill/>
            <a:ln w="76200" cmpd="sng">
              <a:solidFill>
                <a:srgbClr val="0000FF"/>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 name="平行四辺形 15"/>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17" name="平行四辺形 16"/>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18" name="平行四辺形 17"/>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9" name="平行四辺形 18"/>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20" name="平行四辺形 19"/>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21" name="平行四辺形 20"/>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22" name="平行四辺形 21"/>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23" name="平行四辺形 22"/>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25" name="正方形/長方形 24"/>
          <p:cNvSpPr/>
          <p:nvPr/>
        </p:nvSpPr>
        <p:spPr>
          <a:xfrm>
            <a:off x="0" y="0"/>
            <a:ext cx="9144000" cy="68580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552178" y="1148622"/>
            <a:ext cx="2232946" cy="16378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tx1"/>
                </a:solidFill>
              </a:rPr>
              <a:t>学生宿舎</a:t>
            </a:r>
            <a:endParaRPr kumimoji="1" lang="en-US" altLang="ja-JP" sz="2400" dirty="0" smtClean="0">
              <a:solidFill>
                <a:schemeClr val="tx1"/>
              </a:solidFill>
            </a:endParaRPr>
          </a:p>
          <a:p>
            <a:pPr algn="ctr"/>
            <a:endParaRPr kumimoji="1" lang="ja-JP" altLang="en-US" sz="2400" dirty="0">
              <a:solidFill>
                <a:schemeClr val="tx1"/>
              </a:solidFill>
            </a:endParaRPr>
          </a:p>
        </p:txBody>
      </p:sp>
      <p:sp>
        <p:nvSpPr>
          <p:cNvPr id="27" name="正方形/長方形 26"/>
          <p:cNvSpPr/>
          <p:nvPr/>
        </p:nvSpPr>
        <p:spPr>
          <a:xfrm>
            <a:off x="3785124" y="1148622"/>
            <a:ext cx="3018605" cy="16378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rPr>
              <a:t>筑波大周辺の</a:t>
            </a:r>
            <a:endParaRPr kumimoji="1" lang="en-US" altLang="ja-JP" sz="2400" dirty="0">
              <a:solidFill>
                <a:schemeClr val="tx1"/>
              </a:solidFill>
            </a:endParaRPr>
          </a:p>
          <a:p>
            <a:pPr algn="ctr"/>
            <a:r>
              <a:rPr kumimoji="1" lang="ja-JP" altLang="en-US" sz="2400" dirty="0" smtClean="0">
                <a:solidFill>
                  <a:schemeClr val="tx1"/>
                </a:solidFill>
              </a:rPr>
              <a:t>アパート</a:t>
            </a:r>
            <a:endParaRPr kumimoji="1" lang="en-US" altLang="ja-JP" sz="2400" dirty="0" smtClean="0">
              <a:solidFill>
                <a:schemeClr val="tx1"/>
              </a:solidFill>
            </a:endParaRPr>
          </a:p>
          <a:p>
            <a:pPr algn="ctr"/>
            <a:endParaRPr kumimoji="1" lang="ja-JP" altLang="en-US" sz="2400" dirty="0">
              <a:solidFill>
                <a:schemeClr val="tx1"/>
              </a:solidFill>
            </a:endParaRPr>
          </a:p>
        </p:txBody>
      </p:sp>
      <p:sp>
        <p:nvSpPr>
          <p:cNvPr id="28" name="正方形/長方形 27"/>
          <p:cNvSpPr/>
          <p:nvPr/>
        </p:nvSpPr>
        <p:spPr>
          <a:xfrm>
            <a:off x="6803724" y="1148622"/>
            <a:ext cx="992416" cy="163783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000000"/>
                </a:solidFill>
              </a:rPr>
              <a:t>他地域</a:t>
            </a:r>
            <a:endParaRPr kumimoji="1" lang="en-US" altLang="ja-JP" sz="2400" dirty="0" smtClean="0">
              <a:solidFill>
                <a:srgbClr val="000000"/>
              </a:solidFill>
            </a:endParaRPr>
          </a:p>
          <a:p>
            <a:pPr algn="ctr"/>
            <a:endParaRPr kumimoji="1" lang="ja-JP" altLang="en-US" sz="2400" dirty="0">
              <a:solidFill>
                <a:srgbClr val="000000"/>
              </a:solidFill>
            </a:endParaRPr>
          </a:p>
        </p:txBody>
      </p:sp>
      <p:sp>
        <p:nvSpPr>
          <p:cNvPr id="29" name="正方形/長方形 28"/>
          <p:cNvSpPr/>
          <p:nvPr/>
        </p:nvSpPr>
        <p:spPr>
          <a:xfrm>
            <a:off x="1552175" y="1156236"/>
            <a:ext cx="6243965" cy="1637837"/>
          </a:xfrm>
          <a:prstGeom prst="rect">
            <a:avLst/>
          </a:prstGeom>
          <a:noFill/>
          <a:ln w="76200" cmpd="sng">
            <a:solidFill>
              <a:srgbClr val="0000FF"/>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右中かっこ 29"/>
          <p:cNvSpPr/>
          <p:nvPr/>
        </p:nvSpPr>
        <p:spPr>
          <a:xfrm rot="5400000">
            <a:off x="4420780" y="647805"/>
            <a:ext cx="758685" cy="4962249"/>
          </a:xfrm>
          <a:prstGeom prst="rightBrace">
            <a:avLst>
              <a:gd name="adj1" fmla="val 8333"/>
              <a:gd name="adj2" fmla="val 49763"/>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1" name="円/楕円 30"/>
          <p:cNvSpPr/>
          <p:nvPr/>
        </p:nvSpPr>
        <p:spPr>
          <a:xfrm>
            <a:off x="1084983" y="3508272"/>
            <a:ext cx="7656273" cy="278670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t>講義</a:t>
            </a:r>
            <a:r>
              <a:rPr kumimoji="1" lang="ja-JP" altLang="en-US" sz="3200" dirty="0"/>
              <a:t>で</a:t>
            </a:r>
            <a:r>
              <a:rPr kumimoji="1" lang="ja-JP" altLang="en-US" sz="3200" dirty="0" smtClean="0"/>
              <a:t>行う</a:t>
            </a:r>
            <a:endParaRPr kumimoji="1" lang="en-US" altLang="ja-JP" sz="3200" dirty="0" smtClean="0"/>
          </a:p>
          <a:p>
            <a:pPr algn="ctr"/>
            <a:r>
              <a:rPr kumimoji="1" lang="ja-JP" altLang="en-US" sz="3200" dirty="0" smtClean="0"/>
              <a:t>アンケート</a:t>
            </a:r>
            <a:r>
              <a:rPr kumimoji="1" lang="ja-JP" altLang="en-US" sz="3200" dirty="0"/>
              <a:t>調査</a:t>
            </a:r>
            <a:r>
              <a:rPr kumimoji="1" lang="ja-JP" altLang="en-US" sz="3200" dirty="0" smtClean="0"/>
              <a:t>の母集団</a:t>
            </a:r>
            <a:endParaRPr kumimoji="1" lang="en-US" altLang="ja-JP" sz="3200" dirty="0" smtClean="0"/>
          </a:p>
          <a:p>
            <a:pPr algn="ctr"/>
            <a:r>
              <a:rPr kumimoji="1" lang="ja-JP" altLang="en-US" sz="2800" dirty="0" smtClean="0"/>
              <a:t>（アンケート配布数決定に使用</a:t>
            </a:r>
            <a:r>
              <a:rPr kumimoji="1" lang="ja-JP" altLang="en-US" dirty="0" smtClean="0"/>
              <a:t>）</a:t>
            </a:r>
            <a:endParaRPr kumimoji="1" lang="ja-JP" altLang="en-US" dirty="0"/>
          </a:p>
        </p:txBody>
      </p:sp>
      <p:grpSp>
        <p:nvGrpSpPr>
          <p:cNvPr id="32" name="図形グループ 31"/>
          <p:cNvGrpSpPr/>
          <p:nvPr/>
        </p:nvGrpSpPr>
        <p:grpSpPr>
          <a:xfrm>
            <a:off x="2256079" y="2179334"/>
            <a:ext cx="5540064" cy="523220"/>
            <a:chOff x="2184001" y="2562842"/>
            <a:chExt cx="5540064" cy="523220"/>
          </a:xfrm>
        </p:grpSpPr>
        <p:sp>
          <p:nvSpPr>
            <p:cNvPr id="33" name="テキスト ボックス 32"/>
            <p:cNvSpPr txBox="1"/>
            <p:nvPr/>
          </p:nvSpPr>
          <p:spPr>
            <a:xfrm>
              <a:off x="2184001" y="2562842"/>
              <a:ext cx="920344" cy="523220"/>
            </a:xfrm>
            <a:prstGeom prst="rect">
              <a:avLst/>
            </a:prstGeom>
            <a:noFill/>
          </p:spPr>
          <p:txBody>
            <a:bodyPr wrap="none" rtlCol="0">
              <a:spAutoFit/>
            </a:bodyPr>
            <a:lstStyle/>
            <a:p>
              <a:r>
                <a:rPr kumimoji="1" lang="en-US" altLang="ja-JP" sz="2800" dirty="0" smtClean="0">
                  <a:solidFill>
                    <a:schemeClr val="accent6"/>
                  </a:solidFill>
                </a:rPr>
                <a:t>36</a:t>
              </a:r>
              <a:r>
                <a:rPr kumimoji="1" lang="ja-JP" altLang="en-US" sz="2800" dirty="0" smtClean="0">
                  <a:solidFill>
                    <a:schemeClr val="accent6"/>
                  </a:solidFill>
                </a:rPr>
                <a:t>％</a:t>
              </a:r>
              <a:endParaRPr kumimoji="1" lang="ja-JP" altLang="en-US" sz="2800" dirty="0">
                <a:solidFill>
                  <a:schemeClr val="accent6"/>
                </a:solidFill>
              </a:endParaRPr>
            </a:p>
          </p:txBody>
        </p:sp>
        <p:sp>
          <p:nvSpPr>
            <p:cNvPr id="34" name="テキスト ボックス 33"/>
            <p:cNvSpPr txBox="1"/>
            <p:nvPr/>
          </p:nvSpPr>
          <p:spPr>
            <a:xfrm>
              <a:off x="4841042" y="2562842"/>
              <a:ext cx="920344" cy="523220"/>
            </a:xfrm>
            <a:prstGeom prst="rect">
              <a:avLst/>
            </a:prstGeom>
            <a:noFill/>
          </p:spPr>
          <p:txBody>
            <a:bodyPr wrap="none" rtlCol="0">
              <a:spAutoFit/>
            </a:bodyPr>
            <a:lstStyle/>
            <a:p>
              <a:r>
                <a:rPr kumimoji="1" lang="en-US" altLang="ja-JP" sz="2800" dirty="0" smtClean="0">
                  <a:solidFill>
                    <a:schemeClr val="accent6"/>
                  </a:solidFill>
                </a:rPr>
                <a:t>48</a:t>
              </a:r>
              <a:r>
                <a:rPr kumimoji="1" lang="ja-JP" altLang="en-US" sz="2800" dirty="0" smtClean="0">
                  <a:solidFill>
                    <a:schemeClr val="accent6"/>
                  </a:solidFill>
                </a:rPr>
                <a:t>％</a:t>
              </a:r>
              <a:endParaRPr kumimoji="1" lang="ja-JP" altLang="en-US" sz="2800" dirty="0">
                <a:solidFill>
                  <a:schemeClr val="accent6"/>
                </a:solidFill>
              </a:endParaRPr>
            </a:p>
          </p:txBody>
        </p:sp>
        <p:sp>
          <p:nvSpPr>
            <p:cNvPr id="35" name="テキスト ボックス 34"/>
            <p:cNvSpPr txBox="1"/>
            <p:nvPr/>
          </p:nvSpPr>
          <p:spPr>
            <a:xfrm>
              <a:off x="6803721" y="2562842"/>
              <a:ext cx="920344" cy="523220"/>
            </a:xfrm>
            <a:prstGeom prst="rect">
              <a:avLst/>
            </a:prstGeom>
            <a:noFill/>
          </p:spPr>
          <p:txBody>
            <a:bodyPr wrap="none" rtlCol="0">
              <a:spAutoFit/>
            </a:bodyPr>
            <a:lstStyle/>
            <a:p>
              <a:r>
                <a:rPr kumimoji="1" lang="en-US" altLang="ja-JP" sz="2800" dirty="0" smtClean="0">
                  <a:solidFill>
                    <a:schemeClr val="accent6"/>
                  </a:solidFill>
                </a:rPr>
                <a:t>16</a:t>
              </a:r>
              <a:r>
                <a:rPr kumimoji="1" lang="ja-JP" altLang="en-US" sz="2800" dirty="0" smtClean="0">
                  <a:solidFill>
                    <a:schemeClr val="accent6"/>
                  </a:solidFill>
                </a:rPr>
                <a:t>％</a:t>
              </a:r>
              <a:endParaRPr kumimoji="1" lang="ja-JP" altLang="en-US" sz="2800" dirty="0">
                <a:solidFill>
                  <a:schemeClr val="accent6"/>
                </a:solidFill>
              </a:endParaRPr>
            </a:p>
          </p:txBody>
        </p:sp>
      </p:grpSp>
    </p:spTree>
    <p:extLst>
      <p:ext uri="{BB962C8B-B14F-4D97-AF65-F5344CB8AC3E}">
        <p14:creationId xmlns:p14="http://schemas.microsoft.com/office/powerpoint/2010/main" val="3665794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1552181" y="1148622"/>
            <a:ext cx="2232946" cy="16378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tx1"/>
                </a:solidFill>
              </a:rPr>
              <a:t>学生宿舎</a:t>
            </a:r>
            <a:endParaRPr kumimoji="1" lang="en-US" altLang="ja-JP" sz="2400" dirty="0" smtClean="0">
              <a:solidFill>
                <a:schemeClr val="tx1"/>
              </a:solidFill>
            </a:endParaRPr>
          </a:p>
          <a:p>
            <a:pPr algn="ctr"/>
            <a:endParaRPr kumimoji="1" lang="ja-JP" altLang="en-US" sz="2400" dirty="0">
              <a:solidFill>
                <a:schemeClr val="tx1"/>
              </a:solidFill>
            </a:endParaRPr>
          </a:p>
        </p:txBody>
      </p:sp>
      <p:sp>
        <p:nvSpPr>
          <p:cNvPr id="6" name="正方形/長方形 5"/>
          <p:cNvSpPr/>
          <p:nvPr/>
        </p:nvSpPr>
        <p:spPr>
          <a:xfrm>
            <a:off x="3785127" y="1148622"/>
            <a:ext cx="3018605" cy="16378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rPr>
              <a:t>筑波大周辺の</a:t>
            </a:r>
            <a:endParaRPr kumimoji="1" lang="en-US" altLang="ja-JP" sz="2400" dirty="0">
              <a:solidFill>
                <a:schemeClr val="tx1"/>
              </a:solidFill>
            </a:endParaRPr>
          </a:p>
          <a:p>
            <a:pPr algn="ctr"/>
            <a:r>
              <a:rPr kumimoji="1" lang="ja-JP" altLang="en-US" sz="2400" dirty="0" smtClean="0">
                <a:solidFill>
                  <a:schemeClr val="tx1"/>
                </a:solidFill>
              </a:rPr>
              <a:t>アパート</a:t>
            </a:r>
            <a:endParaRPr kumimoji="1" lang="en-US" altLang="ja-JP" sz="2400" dirty="0" smtClean="0">
              <a:solidFill>
                <a:schemeClr val="tx1"/>
              </a:solidFill>
            </a:endParaRPr>
          </a:p>
          <a:p>
            <a:pPr algn="ctr"/>
            <a:endParaRPr kumimoji="1" lang="ja-JP" altLang="en-US" sz="2400" dirty="0">
              <a:solidFill>
                <a:schemeClr val="tx1"/>
              </a:solidFill>
            </a:endParaRPr>
          </a:p>
        </p:txBody>
      </p:sp>
      <p:sp>
        <p:nvSpPr>
          <p:cNvPr id="7" name="正方形/長方形 6"/>
          <p:cNvSpPr/>
          <p:nvPr/>
        </p:nvSpPr>
        <p:spPr>
          <a:xfrm>
            <a:off x="6803727" y="1148622"/>
            <a:ext cx="992416" cy="163783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000000"/>
                </a:solidFill>
              </a:rPr>
              <a:t>他地域</a:t>
            </a:r>
            <a:endParaRPr kumimoji="1" lang="en-US" altLang="ja-JP" sz="2400" dirty="0" smtClean="0">
              <a:solidFill>
                <a:srgbClr val="000000"/>
              </a:solidFill>
            </a:endParaRPr>
          </a:p>
          <a:p>
            <a:pPr algn="ctr"/>
            <a:endParaRPr kumimoji="1" lang="ja-JP" altLang="en-US" sz="2400" dirty="0">
              <a:solidFill>
                <a:srgbClr val="000000"/>
              </a:solidFill>
            </a:endParaRPr>
          </a:p>
        </p:txBody>
      </p:sp>
      <p:sp>
        <p:nvSpPr>
          <p:cNvPr id="11" name="正方形/長方形 10"/>
          <p:cNvSpPr/>
          <p:nvPr/>
        </p:nvSpPr>
        <p:spPr>
          <a:xfrm>
            <a:off x="1552180" y="2786459"/>
            <a:ext cx="5251549" cy="1703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000000"/>
                </a:solidFill>
              </a:rPr>
              <a:t>筑波大周辺に住む社会人</a:t>
            </a:r>
            <a:endParaRPr kumimoji="1" lang="en-US" altLang="ja-JP" sz="2400" dirty="0" smtClean="0">
              <a:solidFill>
                <a:srgbClr val="000000"/>
              </a:solidFill>
            </a:endParaRPr>
          </a:p>
          <a:p>
            <a:pPr algn="ctr"/>
            <a:endParaRPr kumimoji="1" lang="ja-JP" altLang="en-US" sz="2400" dirty="0">
              <a:solidFill>
                <a:srgbClr val="000000"/>
              </a:solidFill>
            </a:endParaRPr>
          </a:p>
        </p:txBody>
      </p:sp>
      <p:sp>
        <p:nvSpPr>
          <p:cNvPr id="13" name="正方形/長方形 12"/>
          <p:cNvSpPr/>
          <p:nvPr/>
        </p:nvSpPr>
        <p:spPr>
          <a:xfrm>
            <a:off x="1552178" y="1148622"/>
            <a:ext cx="6243965" cy="1637837"/>
          </a:xfrm>
          <a:prstGeom prst="rect">
            <a:avLst/>
          </a:prstGeom>
          <a:noFill/>
          <a:ln w="76200" cmpd="sng">
            <a:solidFill>
              <a:srgbClr val="0000FF"/>
            </a:solidFill>
          </a:ln>
          <a:effectLst/>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平行四辺形 15"/>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17" name="平行四辺形 16"/>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18" name="平行四辺形 17"/>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9" name="平行四辺形 18"/>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20" name="平行四辺形 19"/>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21" name="平行四辺形 20"/>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22" name="平行四辺形 21"/>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23" name="平行四辺形 22"/>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5" name="正方形/長方形 14"/>
          <p:cNvSpPr/>
          <p:nvPr/>
        </p:nvSpPr>
        <p:spPr>
          <a:xfrm>
            <a:off x="0" y="0"/>
            <a:ext cx="9144000" cy="68580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552176" y="1148622"/>
            <a:ext cx="2232946" cy="16378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tx1"/>
                </a:solidFill>
              </a:rPr>
              <a:t>学生宿舎</a:t>
            </a:r>
            <a:endParaRPr kumimoji="1" lang="en-US" altLang="ja-JP" sz="2400" dirty="0" smtClean="0">
              <a:solidFill>
                <a:schemeClr val="tx1"/>
              </a:solidFill>
            </a:endParaRPr>
          </a:p>
          <a:p>
            <a:pPr algn="ctr"/>
            <a:endParaRPr kumimoji="1" lang="ja-JP" altLang="en-US" sz="2400" dirty="0">
              <a:solidFill>
                <a:schemeClr val="tx1"/>
              </a:solidFill>
            </a:endParaRPr>
          </a:p>
        </p:txBody>
      </p:sp>
      <p:sp>
        <p:nvSpPr>
          <p:cNvPr id="25" name="正方形/長方形 24"/>
          <p:cNvSpPr/>
          <p:nvPr/>
        </p:nvSpPr>
        <p:spPr>
          <a:xfrm>
            <a:off x="3785122" y="1148622"/>
            <a:ext cx="3018605" cy="16378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rPr>
              <a:t>筑波大周辺の</a:t>
            </a:r>
            <a:endParaRPr kumimoji="1" lang="en-US" altLang="ja-JP" sz="2400" dirty="0">
              <a:solidFill>
                <a:schemeClr val="tx1"/>
              </a:solidFill>
            </a:endParaRPr>
          </a:p>
          <a:p>
            <a:pPr algn="ctr"/>
            <a:r>
              <a:rPr kumimoji="1" lang="ja-JP" altLang="en-US" sz="2400" dirty="0" smtClean="0">
                <a:solidFill>
                  <a:schemeClr val="tx1"/>
                </a:solidFill>
              </a:rPr>
              <a:t>アパート</a:t>
            </a:r>
            <a:endParaRPr kumimoji="1" lang="en-US" altLang="ja-JP" sz="2400" dirty="0" smtClean="0">
              <a:solidFill>
                <a:schemeClr val="tx1"/>
              </a:solidFill>
            </a:endParaRPr>
          </a:p>
          <a:p>
            <a:pPr algn="ctr"/>
            <a:endParaRPr kumimoji="1" lang="ja-JP" altLang="en-US" sz="2400" dirty="0">
              <a:solidFill>
                <a:schemeClr val="tx1"/>
              </a:solidFill>
            </a:endParaRPr>
          </a:p>
        </p:txBody>
      </p:sp>
      <p:sp>
        <p:nvSpPr>
          <p:cNvPr id="26" name="正方形/長方形 25"/>
          <p:cNvSpPr/>
          <p:nvPr/>
        </p:nvSpPr>
        <p:spPr>
          <a:xfrm>
            <a:off x="1552175" y="2786459"/>
            <a:ext cx="5251549" cy="1703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000000"/>
                </a:solidFill>
              </a:rPr>
              <a:t>筑波大周辺に住む社会人</a:t>
            </a:r>
            <a:endParaRPr kumimoji="1" lang="en-US" altLang="ja-JP" sz="2400" dirty="0" smtClean="0">
              <a:solidFill>
                <a:srgbClr val="000000"/>
              </a:solidFill>
            </a:endParaRPr>
          </a:p>
          <a:p>
            <a:pPr algn="ctr"/>
            <a:endParaRPr kumimoji="1" lang="ja-JP" altLang="en-US" sz="2400" dirty="0">
              <a:solidFill>
                <a:srgbClr val="000000"/>
              </a:solidFill>
            </a:endParaRPr>
          </a:p>
        </p:txBody>
      </p:sp>
      <p:sp>
        <p:nvSpPr>
          <p:cNvPr id="2" name="正方形/長方形 1"/>
          <p:cNvSpPr/>
          <p:nvPr/>
        </p:nvSpPr>
        <p:spPr>
          <a:xfrm>
            <a:off x="1552175" y="1148622"/>
            <a:ext cx="5251557" cy="1637837"/>
          </a:xfrm>
          <a:prstGeom prst="rect">
            <a:avLst/>
          </a:prstGeom>
          <a:noFill/>
          <a:ln w="952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線吹き出し 3 (枠付き) 8"/>
          <p:cNvSpPr/>
          <p:nvPr/>
        </p:nvSpPr>
        <p:spPr>
          <a:xfrm>
            <a:off x="2374852" y="4706241"/>
            <a:ext cx="6138577" cy="1987144"/>
          </a:xfrm>
          <a:prstGeom prst="borderCallout3">
            <a:avLst>
              <a:gd name="adj1" fmla="val 49520"/>
              <a:gd name="adj2" fmla="val 35"/>
              <a:gd name="adj3" fmla="val 49519"/>
              <a:gd name="adj4" fmla="val -25819"/>
              <a:gd name="adj5" fmla="val -85207"/>
              <a:gd name="adj6" fmla="val -25444"/>
              <a:gd name="adj7" fmla="val -85264"/>
              <a:gd name="adj8" fmla="val -19876"/>
            </a:avLst>
          </a:prstGeom>
          <a:solidFill>
            <a:schemeClr val="accent5"/>
          </a:solidFill>
          <a:ln w="3810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バス停で行うアンケート調査の母集団</a:t>
            </a:r>
            <a:endParaRPr kumimoji="1" lang="en-US" altLang="ja-JP" sz="2400" dirty="0" smtClean="0"/>
          </a:p>
          <a:p>
            <a:pPr algn="ctr"/>
            <a:r>
              <a:rPr kumimoji="1" lang="ja-JP" altLang="en-US" sz="2400" dirty="0" smtClean="0"/>
              <a:t>（これを町丁目ごとに分類したデータを、調査を行うバス停決定に使用</a:t>
            </a:r>
            <a:r>
              <a:rPr kumimoji="1" lang="ja-JP" altLang="en-US" dirty="0" smtClean="0"/>
              <a:t>。）</a:t>
            </a:r>
            <a:endParaRPr kumimoji="1" lang="ja-JP" altLang="en-US" dirty="0"/>
          </a:p>
        </p:txBody>
      </p:sp>
      <p:sp>
        <p:nvSpPr>
          <p:cNvPr id="10" name="左中かっこ 9"/>
          <p:cNvSpPr/>
          <p:nvPr/>
        </p:nvSpPr>
        <p:spPr>
          <a:xfrm>
            <a:off x="1127612" y="2081210"/>
            <a:ext cx="282883" cy="1846046"/>
          </a:xfrm>
          <a:prstGeom prst="leftBrace">
            <a:avLst/>
          </a:prstGeom>
          <a:ln w="38100" cmpd="sng">
            <a:solidFill>
              <a:srgbClr val="FF802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304517" y="2081210"/>
            <a:ext cx="1130538" cy="646331"/>
          </a:xfrm>
          <a:prstGeom prst="rect">
            <a:avLst/>
          </a:prstGeom>
          <a:noFill/>
        </p:spPr>
        <p:txBody>
          <a:bodyPr wrap="none" rtlCol="0">
            <a:spAutoFit/>
          </a:bodyPr>
          <a:lstStyle/>
          <a:p>
            <a:r>
              <a:rPr kumimoji="1" lang="en-US" altLang="ja-JP" sz="3600" dirty="0" smtClean="0">
                <a:solidFill>
                  <a:srgbClr val="FF0000"/>
                </a:solidFill>
              </a:rPr>
              <a:t>48</a:t>
            </a:r>
            <a:r>
              <a:rPr kumimoji="1" lang="ja-JP" altLang="en-US" sz="3600" dirty="0" smtClean="0">
                <a:solidFill>
                  <a:srgbClr val="FF0000"/>
                </a:solidFill>
              </a:rPr>
              <a:t>％</a:t>
            </a:r>
            <a:endParaRPr kumimoji="1" lang="en-US" altLang="ja-JP" sz="3600" dirty="0">
              <a:solidFill>
                <a:srgbClr val="FF0000"/>
              </a:solidFill>
            </a:endParaRPr>
          </a:p>
        </p:txBody>
      </p:sp>
      <p:sp>
        <p:nvSpPr>
          <p:cNvPr id="27" name="テキスト ボックス 26"/>
          <p:cNvSpPr txBox="1"/>
          <p:nvPr/>
        </p:nvSpPr>
        <p:spPr>
          <a:xfrm>
            <a:off x="3328059" y="3750425"/>
            <a:ext cx="1130538" cy="646331"/>
          </a:xfrm>
          <a:prstGeom prst="rect">
            <a:avLst/>
          </a:prstGeom>
          <a:noFill/>
        </p:spPr>
        <p:txBody>
          <a:bodyPr wrap="none" rtlCol="0">
            <a:spAutoFit/>
          </a:bodyPr>
          <a:lstStyle/>
          <a:p>
            <a:r>
              <a:rPr kumimoji="1" lang="en-US" altLang="ja-JP" sz="3600" dirty="0" smtClean="0">
                <a:solidFill>
                  <a:srgbClr val="FF0000"/>
                </a:solidFill>
              </a:rPr>
              <a:t>52</a:t>
            </a:r>
            <a:r>
              <a:rPr kumimoji="1" lang="ja-JP" altLang="en-US" sz="3600" dirty="0" smtClean="0">
                <a:solidFill>
                  <a:srgbClr val="FF0000"/>
                </a:solidFill>
              </a:rPr>
              <a:t>％</a:t>
            </a:r>
            <a:endParaRPr kumimoji="1" lang="en-US" altLang="ja-JP" sz="3600" dirty="0">
              <a:solidFill>
                <a:srgbClr val="FF0000"/>
              </a:solidFill>
            </a:endParaRPr>
          </a:p>
        </p:txBody>
      </p:sp>
    </p:spTree>
    <p:extLst>
      <p:ext uri="{BB962C8B-B14F-4D97-AF65-F5344CB8AC3E}">
        <p14:creationId xmlns:p14="http://schemas.microsoft.com/office/powerpoint/2010/main" val="4273810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3677722471"/>
              </p:ext>
            </p:extLst>
          </p:nvPr>
        </p:nvGraphicFramePr>
        <p:xfrm>
          <a:off x="0" y="0"/>
          <a:ext cx="9054339" cy="67609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0784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テキスト ボックス 6"/>
          <p:cNvSpPr txBox="1"/>
          <p:nvPr/>
        </p:nvSpPr>
        <p:spPr>
          <a:xfrm>
            <a:off x="0" y="2179314"/>
            <a:ext cx="9271588" cy="1938992"/>
          </a:xfrm>
          <a:prstGeom prst="rect">
            <a:avLst/>
          </a:prstGeom>
          <a:noFill/>
        </p:spPr>
        <p:txBody>
          <a:bodyPr wrap="none" rtlCol="0">
            <a:spAutoFit/>
          </a:bodyPr>
          <a:lstStyle/>
          <a:p>
            <a:r>
              <a:rPr kumimoji="1" lang="en-US" altLang="ja-JP" sz="2400" dirty="0" smtClean="0"/>
              <a:t>1</a:t>
            </a:r>
            <a:r>
              <a:rPr kumimoji="1" lang="ja-JP" altLang="en-US" sz="2400" dirty="0" smtClean="0"/>
              <a:t>．高速バスとして、かつ地域の路線バスとして動いているバス</a:t>
            </a:r>
            <a:endParaRPr kumimoji="1" lang="en-US" altLang="ja-JP" sz="2400" dirty="0" smtClean="0"/>
          </a:p>
          <a:p>
            <a:endParaRPr kumimoji="1" lang="en-US" altLang="ja-JP" sz="2400" dirty="0"/>
          </a:p>
          <a:p>
            <a:r>
              <a:rPr kumimoji="1" lang="en-US" altLang="ja-JP" sz="2400" dirty="0" smtClean="0"/>
              <a:t>2</a:t>
            </a:r>
            <a:r>
              <a:rPr kumimoji="1" lang="ja-JP" altLang="en-US" sz="2400" dirty="0" smtClean="0"/>
              <a:t>．もともとは高速バスとしてのみ走っていたが、地域の路線バス</a:t>
            </a:r>
            <a:endParaRPr kumimoji="1" lang="en-US" altLang="ja-JP" sz="2400" dirty="0" smtClean="0"/>
          </a:p>
          <a:p>
            <a:r>
              <a:rPr kumimoji="1" lang="ja-JP" altLang="en-US" sz="2400" dirty="0" smtClean="0"/>
              <a:t>として、途中の停留所でお客を乗せるようになった事例だとなお</a:t>
            </a:r>
            <a:endParaRPr kumimoji="1" lang="en-US" altLang="ja-JP" sz="2400" dirty="0" smtClean="0"/>
          </a:p>
          <a:p>
            <a:r>
              <a:rPr kumimoji="1" lang="ja-JP" altLang="en-US" sz="2400" dirty="0" smtClean="0"/>
              <a:t>よい。</a:t>
            </a:r>
            <a:endParaRPr kumimoji="1" lang="en-US" altLang="ja-JP" sz="2400" dirty="0" smtClean="0"/>
          </a:p>
        </p:txBody>
      </p:sp>
      <p:sp>
        <p:nvSpPr>
          <p:cNvPr id="9" name="テキスト ボックス 8"/>
          <p:cNvSpPr txBox="1"/>
          <p:nvPr/>
        </p:nvSpPr>
        <p:spPr>
          <a:xfrm>
            <a:off x="320572" y="3883631"/>
            <a:ext cx="184666" cy="369332"/>
          </a:xfrm>
          <a:prstGeom prst="rect">
            <a:avLst/>
          </a:prstGeom>
          <a:noFill/>
        </p:spPr>
        <p:txBody>
          <a:bodyPr wrap="none" rtlCol="0">
            <a:spAutoFit/>
          </a:bodyPr>
          <a:lstStyle/>
          <a:p>
            <a:endParaRPr kumimoji="1" lang="ja-JP" altLang="en-US" dirty="0"/>
          </a:p>
        </p:txBody>
      </p:sp>
      <p:sp>
        <p:nvSpPr>
          <p:cNvPr id="10" name="テキスト ボックス 9"/>
          <p:cNvSpPr txBox="1"/>
          <p:nvPr/>
        </p:nvSpPr>
        <p:spPr>
          <a:xfrm>
            <a:off x="505238" y="3328827"/>
            <a:ext cx="184666" cy="523220"/>
          </a:xfrm>
          <a:prstGeom prst="rect">
            <a:avLst/>
          </a:prstGeom>
          <a:noFill/>
        </p:spPr>
        <p:txBody>
          <a:bodyPr wrap="none" rtlCol="0">
            <a:spAutoFit/>
          </a:bodyPr>
          <a:lstStyle/>
          <a:p>
            <a:endParaRPr kumimoji="1" lang="ja-JP" altLang="en-US" sz="2800" dirty="0"/>
          </a:p>
        </p:txBody>
      </p:sp>
      <p:sp>
        <p:nvSpPr>
          <p:cNvPr id="2" name="円/楕円 1"/>
          <p:cNvSpPr/>
          <p:nvPr/>
        </p:nvSpPr>
        <p:spPr>
          <a:xfrm>
            <a:off x="127588" y="595771"/>
            <a:ext cx="9144000" cy="9905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t>地域の路線バスとしても</a:t>
            </a:r>
            <a:r>
              <a:rPr kumimoji="1" lang="ja-JP" altLang="en-US" sz="2400" dirty="0" smtClean="0"/>
              <a:t>利用されている</a:t>
            </a:r>
            <a:endParaRPr kumimoji="1" lang="en-US" altLang="ja-JP" sz="2400" dirty="0" smtClean="0"/>
          </a:p>
          <a:p>
            <a:pPr algn="ctr"/>
            <a:r>
              <a:rPr kumimoji="1" lang="ja-JP" altLang="en-US" sz="2400" dirty="0" smtClean="0"/>
              <a:t>高速</a:t>
            </a:r>
            <a:r>
              <a:rPr kumimoji="1" lang="ja-JP" altLang="en-US" sz="2400" dirty="0"/>
              <a:t>バスの</a:t>
            </a:r>
            <a:r>
              <a:rPr kumimoji="1" lang="ja-JP" altLang="en-US" sz="2400" dirty="0" smtClean="0"/>
              <a:t>事例</a:t>
            </a:r>
            <a:endParaRPr kumimoji="1" lang="ja-JP" altLang="en-US" sz="2400" dirty="0"/>
          </a:p>
        </p:txBody>
      </p:sp>
    </p:spTree>
    <p:extLst>
      <p:ext uri="{BB962C8B-B14F-4D97-AF65-F5344CB8AC3E}">
        <p14:creationId xmlns:p14="http://schemas.microsoft.com/office/powerpoint/2010/main" val="3797749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 name="右矢印 64"/>
          <p:cNvSpPr/>
          <p:nvPr/>
        </p:nvSpPr>
        <p:spPr>
          <a:xfrm>
            <a:off x="15820" y="1402390"/>
            <a:ext cx="9085512" cy="4498771"/>
          </a:xfrm>
          <a:prstGeom prst="rightArrow">
            <a:avLst>
              <a:gd name="adj1" fmla="val 34018"/>
              <a:gd name="adj2" fmla="val 15066"/>
            </a:avLst>
          </a:prstGeom>
          <a:solidFill>
            <a:schemeClr val="bg1">
              <a:alpha val="62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2095850" y="2205875"/>
            <a:ext cx="1315750" cy="584776"/>
          </a:xfrm>
          <a:prstGeom prst="rect">
            <a:avLst/>
          </a:prstGeom>
          <a:noFill/>
        </p:spPr>
        <p:txBody>
          <a:bodyPr wrap="square" rtlCol="0">
            <a:spAutoFit/>
          </a:bodyPr>
          <a:lstStyle/>
          <a:p>
            <a:r>
              <a:rPr kumimoji="1" lang="en-US" altLang="ja-JP" sz="3200" dirty="0" smtClean="0"/>
              <a:t>23</a:t>
            </a:r>
            <a:r>
              <a:rPr kumimoji="1" lang="ja-JP" altLang="en-US" sz="3200" dirty="0" smtClean="0"/>
              <a:t>時</a:t>
            </a:r>
            <a:endParaRPr kumimoji="1" lang="ja-JP" altLang="en-US" sz="3200" dirty="0"/>
          </a:p>
        </p:txBody>
      </p:sp>
      <p:sp>
        <p:nvSpPr>
          <p:cNvPr id="67" name="テキスト ボックス 66"/>
          <p:cNvSpPr txBox="1"/>
          <p:nvPr/>
        </p:nvSpPr>
        <p:spPr>
          <a:xfrm>
            <a:off x="4498475" y="2205875"/>
            <a:ext cx="1315750" cy="584776"/>
          </a:xfrm>
          <a:prstGeom prst="rect">
            <a:avLst/>
          </a:prstGeom>
          <a:noFill/>
        </p:spPr>
        <p:txBody>
          <a:bodyPr wrap="square" rtlCol="0">
            <a:spAutoFit/>
          </a:bodyPr>
          <a:lstStyle/>
          <a:p>
            <a:r>
              <a:rPr kumimoji="1" lang="en-US" altLang="ja-JP" sz="3200" dirty="0" smtClean="0"/>
              <a:t>24</a:t>
            </a:r>
            <a:r>
              <a:rPr kumimoji="1" lang="ja-JP" altLang="en-US" sz="3200" dirty="0" smtClean="0"/>
              <a:t>時</a:t>
            </a:r>
            <a:endParaRPr kumimoji="1" lang="ja-JP" altLang="en-US" sz="3200" dirty="0"/>
          </a:p>
        </p:txBody>
      </p:sp>
      <p:sp>
        <p:nvSpPr>
          <p:cNvPr id="68" name="テキスト ボックス 67"/>
          <p:cNvSpPr txBox="1"/>
          <p:nvPr/>
        </p:nvSpPr>
        <p:spPr>
          <a:xfrm>
            <a:off x="6650705" y="2205875"/>
            <a:ext cx="1315750" cy="584776"/>
          </a:xfrm>
          <a:prstGeom prst="rect">
            <a:avLst/>
          </a:prstGeom>
          <a:noFill/>
        </p:spPr>
        <p:txBody>
          <a:bodyPr wrap="square" rtlCol="0">
            <a:spAutoFit/>
          </a:bodyPr>
          <a:lstStyle/>
          <a:p>
            <a:r>
              <a:rPr kumimoji="1" lang="en-US" altLang="ja-JP" sz="3200" dirty="0" smtClean="0"/>
              <a:t>25</a:t>
            </a:r>
            <a:r>
              <a:rPr kumimoji="1" lang="ja-JP" altLang="en-US" sz="3200" dirty="0" smtClean="0"/>
              <a:t>時</a:t>
            </a:r>
            <a:endParaRPr kumimoji="1" lang="ja-JP" altLang="en-US" sz="3200" dirty="0"/>
          </a:p>
        </p:txBody>
      </p:sp>
      <p:cxnSp>
        <p:nvCxnSpPr>
          <p:cNvPr id="69" name="直線コネクタ 68"/>
          <p:cNvCxnSpPr/>
          <p:nvPr/>
        </p:nvCxnSpPr>
        <p:spPr>
          <a:xfrm>
            <a:off x="3819723" y="3476772"/>
            <a:ext cx="0" cy="47247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a:off x="6034071" y="3476772"/>
            <a:ext cx="0" cy="47247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直線コネクタ 70"/>
          <p:cNvCxnSpPr/>
          <p:nvPr/>
        </p:nvCxnSpPr>
        <p:spPr>
          <a:xfrm>
            <a:off x="8157049" y="3476772"/>
            <a:ext cx="0" cy="47247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直線コネクタ 71"/>
          <p:cNvCxnSpPr>
            <a:stCxn id="65" idx="1"/>
            <a:endCxn id="65" idx="3"/>
          </p:cNvCxnSpPr>
          <p:nvPr/>
        </p:nvCxnSpPr>
        <p:spPr>
          <a:xfrm>
            <a:off x="15820" y="3651776"/>
            <a:ext cx="9085512"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a:off x="4940426" y="2877356"/>
            <a:ext cx="0" cy="1550945"/>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a:off x="2529418" y="2877356"/>
            <a:ext cx="0" cy="1550945"/>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直線コネクタ 74"/>
          <p:cNvCxnSpPr/>
          <p:nvPr/>
        </p:nvCxnSpPr>
        <p:spPr>
          <a:xfrm>
            <a:off x="7028126" y="2877356"/>
            <a:ext cx="7536" cy="1550945"/>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7" name="テキスト ボックス 76"/>
          <p:cNvSpPr txBox="1"/>
          <p:nvPr/>
        </p:nvSpPr>
        <p:spPr>
          <a:xfrm>
            <a:off x="124893" y="2968180"/>
            <a:ext cx="955549" cy="646331"/>
          </a:xfrm>
          <a:prstGeom prst="rect">
            <a:avLst/>
          </a:prstGeom>
          <a:noFill/>
        </p:spPr>
        <p:txBody>
          <a:bodyPr wrap="square" rtlCol="0">
            <a:spAutoFit/>
          </a:bodyPr>
          <a:lstStyle/>
          <a:p>
            <a:r>
              <a:rPr kumimoji="1" lang="en-US" altLang="ja-JP" sz="3600" dirty="0" smtClean="0"/>
              <a:t>TX</a:t>
            </a:r>
            <a:endParaRPr kumimoji="1" lang="ja-JP" altLang="en-US" sz="3600" dirty="0"/>
          </a:p>
        </p:txBody>
      </p:sp>
      <p:grpSp>
        <p:nvGrpSpPr>
          <p:cNvPr id="2" name="図形グループ 1"/>
          <p:cNvGrpSpPr/>
          <p:nvPr/>
        </p:nvGrpSpPr>
        <p:grpSpPr>
          <a:xfrm>
            <a:off x="-2137" y="0"/>
            <a:ext cx="5318821" cy="558068"/>
            <a:chOff x="-3913" y="1"/>
            <a:chExt cx="5318821" cy="558068"/>
          </a:xfrm>
        </p:grpSpPr>
        <p:sp>
          <p:nvSpPr>
            <p:cNvPr id="52" name="平行四辺形 51"/>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53" name="平行四辺形 52"/>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54" name="平行四辺形 53"/>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55" name="平行四辺形 54"/>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63" name="平行四辺形 62"/>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64" name="平行四辺形 63"/>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85" name="平行四辺形 84"/>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62" name="平行四辺形 61"/>
            <p:cNvSpPr/>
            <p:nvPr/>
          </p:nvSpPr>
          <p:spPr>
            <a:xfrm>
              <a:off x="811424"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grpSp>
      <p:sp>
        <p:nvSpPr>
          <p:cNvPr id="19" name="角丸四角形 18"/>
          <p:cNvSpPr/>
          <p:nvPr/>
        </p:nvSpPr>
        <p:spPr>
          <a:xfrm>
            <a:off x="716201" y="684308"/>
            <a:ext cx="7017259" cy="4805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altLang="ja-JP" sz="2400" dirty="0"/>
              <a:t>TX</a:t>
            </a:r>
            <a:r>
              <a:rPr lang="ja-JP" altLang="en-US" sz="2400" dirty="0"/>
              <a:t>と高速バスつくば号のつくばセンター到着時刻</a:t>
            </a:r>
          </a:p>
        </p:txBody>
      </p:sp>
      <p:sp>
        <p:nvSpPr>
          <p:cNvPr id="105" name="テキスト ボックス 104"/>
          <p:cNvSpPr txBox="1"/>
          <p:nvPr/>
        </p:nvSpPr>
        <p:spPr>
          <a:xfrm>
            <a:off x="824664" y="4494201"/>
            <a:ext cx="984885" cy="2827732"/>
          </a:xfrm>
          <a:prstGeom prst="rect">
            <a:avLst/>
          </a:prstGeom>
          <a:noFill/>
        </p:spPr>
        <p:txBody>
          <a:bodyPr vert="eaVert" wrap="square" rtlCol="0">
            <a:spAutoFit/>
          </a:bodyPr>
          <a:lstStyle/>
          <a:p>
            <a:r>
              <a:rPr kumimoji="1" lang="ja-JP" altLang="en-US" sz="2600" dirty="0" smtClean="0"/>
              <a:t>大学循環</a:t>
            </a:r>
            <a:endParaRPr kumimoji="1" lang="en-US" altLang="ja-JP" sz="2600" dirty="0" smtClean="0"/>
          </a:p>
          <a:p>
            <a:r>
              <a:rPr kumimoji="1" lang="ja-JP" altLang="ja-JP" sz="2600" dirty="0"/>
              <a:t>　</a:t>
            </a:r>
            <a:r>
              <a:rPr kumimoji="1" lang="ja-JP" altLang="en-US" sz="2600" dirty="0" smtClean="0"/>
              <a:t>　バス最終</a:t>
            </a:r>
            <a:endParaRPr kumimoji="1" lang="ja-JP" altLang="en-US" sz="2600" dirty="0"/>
          </a:p>
        </p:txBody>
      </p:sp>
      <p:sp>
        <p:nvSpPr>
          <p:cNvPr id="107" name="テキスト ボックス 106"/>
          <p:cNvSpPr txBox="1"/>
          <p:nvPr/>
        </p:nvSpPr>
        <p:spPr>
          <a:xfrm>
            <a:off x="757261" y="1422796"/>
            <a:ext cx="861774" cy="1566158"/>
          </a:xfrm>
          <a:prstGeom prst="rect">
            <a:avLst/>
          </a:prstGeom>
          <a:noFill/>
        </p:spPr>
        <p:txBody>
          <a:bodyPr vert="eaVert" wrap="square" rtlCol="0">
            <a:spAutoFit/>
          </a:bodyPr>
          <a:lstStyle/>
          <a:p>
            <a:r>
              <a:rPr kumimoji="1" lang="en-US" altLang="ja-JP" sz="2600" dirty="0"/>
              <a:t>22</a:t>
            </a:r>
            <a:r>
              <a:rPr kumimoji="1" lang="ja-JP" altLang="en-US" sz="2600" dirty="0"/>
              <a:t>時</a:t>
            </a:r>
            <a:r>
              <a:rPr kumimoji="1" lang="en-US" altLang="ja-JP" sz="2600" dirty="0"/>
              <a:t>40</a:t>
            </a:r>
            <a:r>
              <a:rPr kumimoji="1" lang="ja-JP" altLang="en-US" sz="2600" dirty="0"/>
              <a:t>分</a:t>
            </a:r>
          </a:p>
          <a:p>
            <a:endParaRPr kumimoji="1" lang="ja-JP" altLang="en-US" dirty="0"/>
          </a:p>
        </p:txBody>
      </p:sp>
      <p:cxnSp>
        <p:nvCxnSpPr>
          <p:cNvPr id="126" name="直線コネクタ 125"/>
          <p:cNvCxnSpPr/>
          <p:nvPr/>
        </p:nvCxnSpPr>
        <p:spPr>
          <a:xfrm>
            <a:off x="1294822" y="1187731"/>
            <a:ext cx="6565" cy="235065"/>
          </a:xfrm>
          <a:prstGeom prst="line">
            <a:avLst/>
          </a:prstGeom>
          <a:ln w="762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27" name="直線コネクタ 126"/>
          <p:cNvCxnSpPr/>
          <p:nvPr/>
        </p:nvCxnSpPr>
        <p:spPr>
          <a:xfrm>
            <a:off x="1294822" y="6541653"/>
            <a:ext cx="0" cy="314908"/>
          </a:xfrm>
          <a:prstGeom prst="line">
            <a:avLst/>
          </a:prstGeom>
          <a:ln w="762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grpSp>
        <p:nvGrpSpPr>
          <p:cNvPr id="135" name="図形グループ 134"/>
          <p:cNvGrpSpPr/>
          <p:nvPr/>
        </p:nvGrpSpPr>
        <p:grpSpPr>
          <a:xfrm>
            <a:off x="3954808" y="5494005"/>
            <a:ext cx="4589460" cy="1315168"/>
            <a:chOff x="3971733" y="5374407"/>
            <a:chExt cx="4589460" cy="1431997"/>
          </a:xfrm>
        </p:grpSpPr>
        <p:grpSp>
          <p:nvGrpSpPr>
            <p:cNvPr id="137" name="図形グループ 136"/>
            <p:cNvGrpSpPr/>
            <p:nvPr/>
          </p:nvGrpSpPr>
          <p:grpSpPr>
            <a:xfrm>
              <a:off x="3971733" y="5374407"/>
              <a:ext cx="4589460" cy="676070"/>
              <a:chOff x="3971732" y="5667480"/>
              <a:chExt cx="4589460" cy="676070"/>
            </a:xfrm>
          </p:grpSpPr>
          <p:sp>
            <p:nvSpPr>
              <p:cNvPr id="140" name="ひし形 139"/>
              <p:cNvSpPr/>
              <p:nvPr/>
            </p:nvSpPr>
            <p:spPr>
              <a:xfrm>
                <a:off x="5120956" y="5667480"/>
                <a:ext cx="219291" cy="676070"/>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1" name="ひし形 140"/>
              <p:cNvSpPr/>
              <p:nvPr/>
            </p:nvSpPr>
            <p:spPr>
              <a:xfrm>
                <a:off x="3971732" y="5672515"/>
                <a:ext cx="201015" cy="66600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2" name="テキスト ボックス 141"/>
              <p:cNvSpPr txBox="1"/>
              <p:nvPr/>
            </p:nvSpPr>
            <p:spPr>
              <a:xfrm>
                <a:off x="4233778" y="5713127"/>
                <a:ext cx="654943" cy="584776"/>
              </a:xfrm>
              <a:prstGeom prst="rect">
                <a:avLst/>
              </a:prstGeom>
              <a:noFill/>
            </p:spPr>
            <p:txBody>
              <a:bodyPr wrap="square" rtlCol="0">
                <a:spAutoFit/>
              </a:bodyPr>
              <a:lstStyle/>
              <a:p>
                <a:r>
                  <a:rPr kumimoji="1" lang="en-US" altLang="ja-JP" sz="3200" dirty="0" smtClean="0"/>
                  <a:t>TX</a:t>
                </a:r>
                <a:endParaRPr kumimoji="1" lang="ja-JP" altLang="en-US" sz="3200" dirty="0"/>
              </a:p>
            </p:txBody>
          </p:sp>
          <p:sp>
            <p:nvSpPr>
              <p:cNvPr id="143" name="テキスト ボックス 142"/>
              <p:cNvSpPr txBox="1"/>
              <p:nvPr/>
            </p:nvSpPr>
            <p:spPr>
              <a:xfrm>
                <a:off x="5391036" y="5743905"/>
                <a:ext cx="3170156" cy="523220"/>
              </a:xfrm>
              <a:prstGeom prst="rect">
                <a:avLst/>
              </a:prstGeom>
              <a:noFill/>
            </p:spPr>
            <p:txBody>
              <a:bodyPr wrap="square" rtlCol="0">
                <a:spAutoFit/>
              </a:bodyPr>
              <a:lstStyle/>
              <a:p>
                <a:r>
                  <a:rPr kumimoji="1" lang="ja-JP" altLang="en-US" sz="2800" dirty="0" smtClean="0"/>
                  <a:t>高速バスつくば号</a:t>
                </a:r>
                <a:endParaRPr kumimoji="1" lang="ja-JP" altLang="en-US" sz="2800" dirty="0"/>
              </a:p>
            </p:txBody>
          </p:sp>
        </p:grpSp>
        <p:sp>
          <p:nvSpPr>
            <p:cNvPr id="138" name="ひし形 137"/>
            <p:cNvSpPr/>
            <p:nvPr/>
          </p:nvSpPr>
          <p:spPr>
            <a:xfrm>
              <a:off x="3971733" y="6057684"/>
              <a:ext cx="201015" cy="748720"/>
            </a:xfrm>
            <a:prstGeom prst="diamond">
              <a:avLst/>
            </a:prstGeom>
            <a:solidFill>
              <a:srgbClr val="FF8021"/>
            </a:solidFill>
            <a:ln>
              <a:solidFill>
                <a:srgbClr val="FF80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4233779" y="6181528"/>
              <a:ext cx="1812200" cy="584776"/>
            </a:xfrm>
            <a:prstGeom prst="rect">
              <a:avLst/>
            </a:prstGeom>
            <a:noFill/>
          </p:spPr>
          <p:txBody>
            <a:bodyPr wrap="square" rtlCol="0">
              <a:spAutoFit/>
            </a:bodyPr>
            <a:lstStyle/>
            <a:p>
              <a:r>
                <a:rPr kumimoji="1" lang="en-US" altLang="ja-JP" sz="3200" dirty="0" smtClean="0"/>
                <a:t>TX</a:t>
              </a:r>
              <a:r>
                <a:rPr kumimoji="1" lang="ja-JP" altLang="en-US" sz="3200" dirty="0" smtClean="0"/>
                <a:t>快速</a:t>
              </a:r>
              <a:endParaRPr kumimoji="1" lang="ja-JP" altLang="en-US" sz="3200" dirty="0"/>
            </a:p>
          </p:txBody>
        </p:sp>
      </p:grpSp>
      <p:sp>
        <p:nvSpPr>
          <p:cNvPr id="76" name="ひし形 75"/>
          <p:cNvSpPr/>
          <p:nvPr/>
        </p:nvSpPr>
        <p:spPr>
          <a:xfrm>
            <a:off x="1367334"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ひし形 78"/>
          <p:cNvSpPr/>
          <p:nvPr/>
        </p:nvSpPr>
        <p:spPr>
          <a:xfrm>
            <a:off x="1775088" y="2899252"/>
            <a:ext cx="201015" cy="748720"/>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ひし形 79"/>
          <p:cNvSpPr/>
          <p:nvPr/>
        </p:nvSpPr>
        <p:spPr>
          <a:xfrm>
            <a:off x="1595275"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1" name="ひし形 80"/>
          <p:cNvSpPr/>
          <p:nvPr/>
        </p:nvSpPr>
        <p:spPr>
          <a:xfrm>
            <a:off x="2186267"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2" name="ひし形 81"/>
          <p:cNvSpPr/>
          <p:nvPr/>
        </p:nvSpPr>
        <p:spPr>
          <a:xfrm>
            <a:off x="2778197"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3" name="ひし形 82"/>
          <p:cNvSpPr/>
          <p:nvPr/>
        </p:nvSpPr>
        <p:spPr>
          <a:xfrm>
            <a:off x="3393322"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4" name="ひし形 83"/>
          <p:cNvSpPr/>
          <p:nvPr/>
        </p:nvSpPr>
        <p:spPr>
          <a:xfrm>
            <a:off x="3959825"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6" name="ひし形 85"/>
          <p:cNvSpPr/>
          <p:nvPr/>
        </p:nvSpPr>
        <p:spPr>
          <a:xfrm>
            <a:off x="4230751" y="2899252"/>
            <a:ext cx="201015" cy="748720"/>
          </a:xfrm>
          <a:prstGeom prst="diamond">
            <a:avLst/>
          </a:prstGeom>
          <a:solidFill>
            <a:srgbClr val="FF8021"/>
          </a:solidFill>
          <a:ln>
            <a:solidFill>
              <a:srgbClr val="FF80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6" name="ひし形 95"/>
          <p:cNvSpPr/>
          <p:nvPr/>
        </p:nvSpPr>
        <p:spPr>
          <a:xfrm>
            <a:off x="4614768"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ひし形 101"/>
          <p:cNvSpPr/>
          <p:nvPr/>
        </p:nvSpPr>
        <p:spPr>
          <a:xfrm>
            <a:off x="5162997"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4" name="ひし形 103"/>
          <p:cNvSpPr/>
          <p:nvPr/>
        </p:nvSpPr>
        <p:spPr>
          <a:xfrm>
            <a:off x="5805875"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6" name="ひし形 105"/>
          <p:cNvSpPr/>
          <p:nvPr/>
        </p:nvSpPr>
        <p:spPr>
          <a:xfrm>
            <a:off x="6332551" y="2899252"/>
            <a:ext cx="201015" cy="748720"/>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8" name="ひし形 127"/>
          <p:cNvSpPr/>
          <p:nvPr/>
        </p:nvSpPr>
        <p:spPr>
          <a:xfrm>
            <a:off x="2653506"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9" name="ひし形 128"/>
          <p:cNvSpPr/>
          <p:nvPr/>
        </p:nvSpPr>
        <p:spPr>
          <a:xfrm>
            <a:off x="3502967"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0" name="ひし形 129"/>
          <p:cNvSpPr/>
          <p:nvPr/>
        </p:nvSpPr>
        <p:spPr>
          <a:xfrm>
            <a:off x="4221870"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1" name="ひし形 130"/>
          <p:cNvSpPr/>
          <p:nvPr/>
        </p:nvSpPr>
        <p:spPr>
          <a:xfrm>
            <a:off x="5053351"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2" name="ひし形 131"/>
          <p:cNvSpPr/>
          <p:nvPr/>
        </p:nvSpPr>
        <p:spPr>
          <a:xfrm>
            <a:off x="6668978"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4" name="ひし形 143"/>
          <p:cNvSpPr/>
          <p:nvPr/>
        </p:nvSpPr>
        <p:spPr>
          <a:xfrm>
            <a:off x="7514169"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5" name="ひし形 144"/>
          <p:cNvSpPr/>
          <p:nvPr/>
        </p:nvSpPr>
        <p:spPr>
          <a:xfrm>
            <a:off x="8194884" y="3660808"/>
            <a:ext cx="219291" cy="760041"/>
          </a:xfrm>
          <a:prstGeom prst="diamond">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6577972" y="3538608"/>
            <a:ext cx="1971312" cy="968680"/>
          </a:xfrm>
          <a:prstGeom prst="rect">
            <a:avLst/>
          </a:prstGeom>
          <a:noFill/>
          <a:ln w="38100" cmpd="sng">
            <a:solidFill>
              <a:srgbClr val="FF0000"/>
            </a:solidFill>
          </a:ln>
          <a:scene3d>
            <a:camera prst="orthographicFront">
              <a:rot lat="0" lon="0" rev="0"/>
            </a:camera>
            <a:lightRig rig="balanced" dir="tr"/>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7" name="テキスト ボックス 146"/>
          <p:cNvSpPr txBox="1"/>
          <p:nvPr/>
        </p:nvSpPr>
        <p:spPr>
          <a:xfrm>
            <a:off x="5834704" y="4471314"/>
            <a:ext cx="3590245" cy="954107"/>
          </a:xfrm>
          <a:prstGeom prst="rect">
            <a:avLst/>
          </a:prstGeom>
          <a:noFill/>
          <a:ln w="12700" cmpd="sng">
            <a:noFill/>
          </a:ln>
        </p:spPr>
        <p:txBody>
          <a:bodyPr wrap="square" rtlCol="0">
            <a:spAutoFit/>
          </a:bodyPr>
          <a:lstStyle/>
          <a:p>
            <a:r>
              <a:rPr kumimoji="1" lang="ja-JP" altLang="en-US" sz="2800" b="1" dirty="0" smtClean="0">
                <a:solidFill>
                  <a:srgbClr val="000000"/>
                </a:solidFill>
                <a:latin typeface="HG創英角ｺﾞｼｯｸUB"/>
                <a:ea typeface="HG創英角ｺﾞｼｯｸUB"/>
                <a:cs typeface="HG創英角ｺﾞｼｯｸUB"/>
              </a:rPr>
              <a:t>ミッドナイト</a:t>
            </a:r>
            <a:endParaRPr kumimoji="1" lang="en-US" altLang="ja-JP" sz="2800" b="1" dirty="0" smtClean="0">
              <a:solidFill>
                <a:srgbClr val="000000"/>
              </a:solidFill>
              <a:latin typeface="HG創英角ｺﾞｼｯｸUB"/>
              <a:ea typeface="HG創英角ｺﾞｼｯｸUB"/>
              <a:cs typeface="HG創英角ｺﾞｼｯｸUB"/>
            </a:endParaRPr>
          </a:p>
          <a:p>
            <a:r>
              <a:rPr kumimoji="1" lang="en-US" altLang="ja-JP" sz="2800" b="1" dirty="0" smtClean="0">
                <a:solidFill>
                  <a:srgbClr val="000000"/>
                </a:solidFill>
                <a:latin typeface="HG創英角ｺﾞｼｯｸUB"/>
                <a:ea typeface="HG創英角ｺﾞｼｯｸUB"/>
                <a:cs typeface="HG創英角ｺﾞｼｯｸUB"/>
              </a:rPr>
              <a:t>	</a:t>
            </a:r>
            <a:r>
              <a:rPr kumimoji="1" lang="ja-JP" altLang="en-US" sz="2800" b="1" dirty="0" smtClean="0">
                <a:solidFill>
                  <a:srgbClr val="000000"/>
                </a:solidFill>
                <a:latin typeface="HG創英角ｺﾞｼｯｸUB"/>
                <a:ea typeface="HG創英角ｺﾞｼｯｸUB"/>
                <a:cs typeface="HG創英角ｺﾞｼｯｸUB"/>
              </a:rPr>
              <a:t>つくば号</a:t>
            </a:r>
            <a:endParaRPr kumimoji="1" lang="ja-JP" altLang="en-US" sz="2800" b="1" dirty="0">
              <a:solidFill>
                <a:srgbClr val="000000"/>
              </a:solidFill>
              <a:latin typeface="HG創英角ｺﾞｼｯｸUB"/>
              <a:ea typeface="HG創英角ｺﾞｼｯｸUB"/>
              <a:cs typeface="HG創英角ｺﾞｼｯｸUB"/>
            </a:endParaRPr>
          </a:p>
        </p:txBody>
      </p:sp>
      <p:cxnSp>
        <p:nvCxnSpPr>
          <p:cNvPr id="95" name="直線コネクタ 94"/>
          <p:cNvCxnSpPr/>
          <p:nvPr/>
        </p:nvCxnSpPr>
        <p:spPr>
          <a:xfrm flipH="1">
            <a:off x="1288257" y="2806999"/>
            <a:ext cx="6565" cy="1697058"/>
          </a:xfrm>
          <a:prstGeom prst="line">
            <a:avLst/>
          </a:prstGeom>
          <a:ln w="7620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78" name="テキスト ボックス 77"/>
          <p:cNvSpPr txBox="1"/>
          <p:nvPr/>
        </p:nvSpPr>
        <p:spPr>
          <a:xfrm>
            <a:off x="-78753" y="3781634"/>
            <a:ext cx="1899570" cy="523220"/>
          </a:xfrm>
          <a:prstGeom prst="rect">
            <a:avLst/>
          </a:prstGeom>
          <a:noFill/>
        </p:spPr>
        <p:txBody>
          <a:bodyPr wrap="square" rtlCol="0">
            <a:spAutoFit/>
          </a:bodyPr>
          <a:lstStyle/>
          <a:p>
            <a:r>
              <a:rPr kumimoji="1" lang="ja-JP" altLang="en-US" sz="2800" dirty="0" smtClean="0"/>
              <a:t>つくば号</a:t>
            </a:r>
            <a:endParaRPr kumimoji="1" lang="ja-JP" altLang="en-US" sz="2800" dirty="0"/>
          </a:p>
        </p:txBody>
      </p:sp>
      <p:pic>
        <p:nvPicPr>
          <p:cNvPr id="59" name="図 58" descr="スクリーンショット（2013-05-21 14.49.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7649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wipe(down)">
                                      <p:cBhvr>
                                        <p:cTn id="10" dur="500"/>
                                        <p:tgtEl>
                                          <p:spTgt spid="7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wipe(down)">
                                      <p:cBhvr>
                                        <p:cTn id="16" dur="500"/>
                                        <p:tgtEl>
                                          <p:spTgt spid="78"/>
                                        </p:tgtEl>
                                      </p:cBhvr>
                                    </p:animEffect>
                                  </p:childTnLst>
                                </p:cTn>
                              </p:par>
                              <p:par>
                                <p:cTn id="17" presetID="22" presetClass="entr" presetSubtype="4"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down)">
                                      <p:cBhvr>
                                        <p:cTn id="19" dur="500"/>
                                        <p:tgtEl>
                                          <p:spTgt spid="74"/>
                                        </p:tgtEl>
                                      </p:cBhvr>
                                    </p:animEffect>
                                  </p:childTnLst>
                                </p:cTn>
                              </p:par>
                              <p:par>
                                <p:cTn id="20" presetID="22" presetClass="entr" presetSubtype="4"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down)">
                                      <p:cBhvr>
                                        <p:cTn id="22" dur="500"/>
                                        <p:tgtEl>
                                          <p:spTgt spid="6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down)">
                                      <p:cBhvr>
                                        <p:cTn id="25" dur="500"/>
                                        <p:tgtEl>
                                          <p:spTgt spid="6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down)">
                                      <p:cBhvr>
                                        <p:cTn id="28" dur="500"/>
                                        <p:tgtEl>
                                          <p:spTgt spid="67"/>
                                        </p:tgtEl>
                                      </p:cBhvr>
                                    </p:animEffect>
                                  </p:childTnLst>
                                </p:cTn>
                              </p:par>
                              <p:par>
                                <p:cTn id="29" presetID="22" presetClass="entr" presetSubtype="4"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down)">
                                      <p:cBhvr>
                                        <p:cTn id="31" dur="500"/>
                                        <p:tgtEl>
                                          <p:spTgt spid="73"/>
                                        </p:tgtEl>
                                      </p:cBhvr>
                                    </p:animEffect>
                                  </p:childTnLst>
                                </p:cTn>
                              </p:par>
                              <p:par>
                                <p:cTn id="32" presetID="22" presetClass="entr" presetSubtype="4"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down)">
                                      <p:cBhvr>
                                        <p:cTn id="34" dur="500"/>
                                        <p:tgtEl>
                                          <p:spTgt spid="7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down)">
                                      <p:cBhvr>
                                        <p:cTn id="37" dur="500"/>
                                        <p:tgtEl>
                                          <p:spTgt spid="68"/>
                                        </p:tgtEl>
                                      </p:cBhvr>
                                    </p:animEffect>
                                  </p:childTnLst>
                                </p:cTn>
                              </p:par>
                              <p:par>
                                <p:cTn id="38" presetID="22" presetClass="entr" presetSubtype="4"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down)">
                                      <p:cBhvr>
                                        <p:cTn id="40" dur="500"/>
                                        <p:tgtEl>
                                          <p:spTgt spid="75"/>
                                        </p:tgtEl>
                                      </p:cBhvr>
                                    </p:animEffect>
                                  </p:childTnLst>
                                </p:cTn>
                              </p:par>
                              <p:par>
                                <p:cTn id="41" presetID="22" presetClass="entr" presetSubtype="4"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down)">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wipe(down)">
                                      <p:cBhvr>
                                        <p:cTn id="48" dur="500"/>
                                        <p:tgtEl>
                                          <p:spTgt spid="12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wipe(down)">
                                      <p:cBhvr>
                                        <p:cTn id="51" dur="500"/>
                                        <p:tgtEl>
                                          <p:spTgt spid="107"/>
                                        </p:tgtEl>
                                      </p:cBhvr>
                                    </p:animEffect>
                                  </p:childTnLst>
                                </p:cTn>
                              </p:par>
                              <p:par>
                                <p:cTn id="52" presetID="22" presetClass="entr" presetSubtype="4" fill="hold" nodeType="withEffect">
                                  <p:stCondLst>
                                    <p:cond delay="0"/>
                                  </p:stCondLst>
                                  <p:childTnLst>
                                    <p:set>
                                      <p:cBhvr>
                                        <p:cTn id="53" dur="1" fill="hold">
                                          <p:stCondLst>
                                            <p:cond delay="0"/>
                                          </p:stCondLst>
                                        </p:cTn>
                                        <p:tgtEl>
                                          <p:spTgt spid="95"/>
                                        </p:tgtEl>
                                        <p:attrNameLst>
                                          <p:attrName>style.visibility</p:attrName>
                                        </p:attrNameLst>
                                      </p:cBhvr>
                                      <p:to>
                                        <p:strVal val="visible"/>
                                      </p:to>
                                    </p:set>
                                    <p:animEffect transition="in" filter="wipe(down)">
                                      <p:cBhvr>
                                        <p:cTn id="54" dur="500"/>
                                        <p:tgtEl>
                                          <p:spTgt spid="9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05"/>
                                        </p:tgtEl>
                                        <p:attrNameLst>
                                          <p:attrName>style.visibility</p:attrName>
                                        </p:attrNameLst>
                                      </p:cBhvr>
                                      <p:to>
                                        <p:strVal val="visible"/>
                                      </p:to>
                                    </p:set>
                                    <p:animEffect transition="in" filter="wipe(down)">
                                      <p:cBhvr>
                                        <p:cTn id="57" dur="500"/>
                                        <p:tgtEl>
                                          <p:spTgt spid="105"/>
                                        </p:tgtEl>
                                      </p:cBhvr>
                                    </p:animEffect>
                                  </p:childTnLst>
                                </p:cTn>
                              </p:par>
                              <p:par>
                                <p:cTn id="58" presetID="22" presetClass="entr" presetSubtype="4" fill="hold" nodeType="withEffect">
                                  <p:stCondLst>
                                    <p:cond delay="0"/>
                                  </p:stCondLst>
                                  <p:childTnLst>
                                    <p:set>
                                      <p:cBhvr>
                                        <p:cTn id="59" dur="1" fill="hold">
                                          <p:stCondLst>
                                            <p:cond delay="0"/>
                                          </p:stCondLst>
                                        </p:cTn>
                                        <p:tgtEl>
                                          <p:spTgt spid="127"/>
                                        </p:tgtEl>
                                        <p:attrNameLst>
                                          <p:attrName>style.visibility</p:attrName>
                                        </p:attrNameLst>
                                      </p:cBhvr>
                                      <p:to>
                                        <p:strVal val="visible"/>
                                      </p:to>
                                    </p:set>
                                    <p:animEffect transition="in" filter="wipe(down)">
                                      <p:cBhvr>
                                        <p:cTn id="60" dur="500"/>
                                        <p:tgtEl>
                                          <p:spTgt spid="12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35"/>
                                        </p:tgtEl>
                                        <p:attrNameLst>
                                          <p:attrName>style.visibility</p:attrName>
                                        </p:attrNameLst>
                                      </p:cBhvr>
                                      <p:to>
                                        <p:strVal val="visible"/>
                                      </p:to>
                                    </p:set>
                                    <p:animEffect transition="in" filter="wipe(down)">
                                      <p:cBhvr>
                                        <p:cTn id="65" dur="500"/>
                                        <p:tgtEl>
                                          <p:spTgt spid="135"/>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76"/>
                                        </p:tgtEl>
                                        <p:attrNameLst>
                                          <p:attrName>style.visibility</p:attrName>
                                        </p:attrNameLst>
                                      </p:cBhvr>
                                      <p:to>
                                        <p:strVal val="visible"/>
                                      </p:to>
                                    </p:set>
                                    <p:anim calcmode="lin" valueType="num">
                                      <p:cBhvr additive="base">
                                        <p:cTn id="70" dur="500"/>
                                        <p:tgtEl>
                                          <p:spTgt spid="76"/>
                                        </p:tgtEl>
                                        <p:attrNameLst>
                                          <p:attrName>ppt_y</p:attrName>
                                        </p:attrNameLst>
                                      </p:cBhvr>
                                      <p:tavLst>
                                        <p:tav tm="0">
                                          <p:val>
                                            <p:strVal val="#ppt_y+#ppt_h*1.125000"/>
                                          </p:val>
                                        </p:tav>
                                        <p:tav tm="100000">
                                          <p:val>
                                            <p:strVal val="#ppt_y"/>
                                          </p:val>
                                        </p:tav>
                                      </p:tavLst>
                                    </p:anim>
                                    <p:animEffect transition="in" filter="wipe(up)">
                                      <p:cBhvr>
                                        <p:cTn id="71" dur="500"/>
                                        <p:tgtEl>
                                          <p:spTgt spid="76"/>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79"/>
                                        </p:tgtEl>
                                        <p:attrNameLst>
                                          <p:attrName>style.visibility</p:attrName>
                                        </p:attrNameLst>
                                      </p:cBhvr>
                                      <p:to>
                                        <p:strVal val="visible"/>
                                      </p:to>
                                    </p:set>
                                    <p:anim calcmode="lin" valueType="num">
                                      <p:cBhvr additive="base">
                                        <p:cTn id="74" dur="500"/>
                                        <p:tgtEl>
                                          <p:spTgt spid="79"/>
                                        </p:tgtEl>
                                        <p:attrNameLst>
                                          <p:attrName>ppt_y</p:attrName>
                                        </p:attrNameLst>
                                      </p:cBhvr>
                                      <p:tavLst>
                                        <p:tav tm="0">
                                          <p:val>
                                            <p:strVal val="#ppt_y+#ppt_h*1.125000"/>
                                          </p:val>
                                        </p:tav>
                                        <p:tav tm="100000">
                                          <p:val>
                                            <p:strVal val="#ppt_y"/>
                                          </p:val>
                                        </p:tav>
                                      </p:tavLst>
                                    </p:anim>
                                    <p:animEffect transition="in" filter="wipe(up)">
                                      <p:cBhvr>
                                        <p:cTn id="75" dur="500"/>
                                        <p:tgtEl>
                                          <p:spTgt spid="79"/>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additive="base">
                                        <p:cTn id="78" dur="500"/>
                                        <p:tgtEl>
                                          <p:spTgt spid="81"/>
                                        </p:tgtEl>
                                        <p:attrNameLst>
                                          <p:attrName>ppt_y</p:attrName>
                                        </p:attrNameLst>
                                      </p:cBhvr>
                                      <p:tavLst>
                                        <p:tav tm="0">
                                          <p:val>
                                            <p:strVal val="#ppt_y+#ppt_h*1.125000"/>
                                          </p:val>
                                        </p:tav>
                                        <p:tav tm="100000">
                                          <p:val>
                                            <p:strVal val="#ppt_y"/>
                                          </p:val>
                                        </p:tav>
                                      </p:tavLst>
                                    </p:anim>
                                    <p:animEffect transition="in" filter="wipe(up)">
                                      <p:cBhvr>
                                        <p:cTn id="79" dur="500"/>
                                        <p:tgtEl>
                                          <p:spTgt spid="81"/>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 calcmode="lin" valueType="num">
                                      <p:cBhvr additive="base">
                                        <p:cTn id="82" dur="500"/>
                                        <p:tgtEl>
                                          <p:spTgt spid="82"/>
                                        </p:tgtEl>
                                        <p:attrNameLst>
                                          <p:attrName>ppt_y</p:attrName>
                                        </p:attrNameLst>
                                      </p:cBhvr>
                                      <p:tavLst>
                                        <p:tav tm="0">
                                          <p:val>
                                            <p:strVal val="#ppt_y+#ppt_h*1.125000"/>
                                          </p:val>
                                        </p:tav>
                                        <p:tav tm="100000">
                                          <p:val>
                                            <p:strVal val="#ppt_y"/>
                                          </p:val>
                                        </p:tav>
                                      </p:tavLst>
                                    </p:anim>
                                    <p:animEffect transition="in" filter="wipe(up)">
                                      <p:cBhvr>
                                        <p:cTn id="83" dur="500"/>
                                        <p:tgtEl>
                                          <p:spTgt spid="82"/>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p:tgtEl>
                                          <p:spTgt spid="83"/>
                                        </p:tgtEl>
                                        <p:attrNameLst>
                                          <p:attrName>ppt_y</p:attrName>
                                        </p:attrNameLst>
                                      </p:cBhvr>
                                      <p:tavLst>
                                        <p:tav tm="0">
                                          <p:val>
                                            <p:strVal val="#ppt_y+#ppt_h*1.125000"/>
                                          </p:val>
                                        </p:tav>
                                        <p:tav tm="100000">
                                          <p:val>
                                            <p:strVal val="#ppt_y"/>
                                          </p:val>
                                        </p:tav>
                                      </p:tavLst>
                                    </p:anim>
                                    <p:animEffect transition="in" filter="wipe(up)">
                                      <p:cBhvr>
                                        <p:cTn id="87" dur="500"/>
                                        <p:tgtEl>
                                          <p:spTgt spid="83"/>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additive="base">
                                        <p:cTn id="90" dur="500"/>
                                        <p:tgtEl>
                                          <p:spTgt spid="84"/>
                                        </p:tgtEl>
                                        <p:attrNameLst>
                                          <p:attrName>ppt_y</p:attrName>
                                        </p:attrNameLst>
                                      </p:cBhvr>
                                      <p:tavLst>
                                        <p:tav tm="0">
                                          <p:val>
                                            <p:strVal val="#ppt_y+#ppt_h*1.125000"/>
                                          </p:val>
                                        </p:tav>
                                        <p:tav tm="100000">
                                          <p:val>
                                            <p:strVal val="#ppt_y"/>
                                          </p:val>
                                        </p:tav>
                                      </p:tavLst>
                                    </p:anim>
                                    <p:animEffect transition="in" filter="wipe(up)">
                                      <p:cBhvr>
                                        <p:cTn id="91" dur="500"/>
                                        <p:tgtEl>
                                          <p:spTgt spid="84"/>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500"/>
                                        <p:tgtEl>
                                          <p:spTgt spid="86"/>
                                        </p:tgtEl>
                                        <p:attrNameLst>
                                          <p:attrName>ppt_y</p:attrName>
                                        </p:attrNameLst>
                                      </p:cBhvr>
                                      <p:tavLst>
                                        <p:tav tm="0">
                                          <p:val>
                                            <p:strVal val="#ppt_y+#ppt_h*1.125000"/>
                                          </p:val>
                                        </p:tav>
                                        <p:tav tm="100000">
                                          <p:val>
                                            <p:strVal val="#ppt_y"/>
                                          </p:val>
                                        </p:tav>
                                      </p:tavLst>
                                    </p:anim>
                                    <p:animEffect transition="in" filter="wipe(up)">
                                      <p:cBhvr>
                                        <p:cTn id="95" dur="500"/>
                                        <p:tgtEl>
                                          <p:spTgt spid="86"/>
                                        </p:tgtEl>
                                      </p:cBhvr>
                                    </p:animEffect>
                                  </p:childTnLst>
                                </p:cTn>
                              </p:par>
                              <p:par>
                                <p:cTn id="96" presetID="12" presetClass="entr" presetSubtype="4" fill="hold" grpId="0" nodeType="withEffect">
                                  <p:stCondLst>
                                    <p:cond delay="0"/>
                                  </p:stCondLst>
                                  <p:childTnLst>
                                    <p:set>
                                      <p:cBhvr>
                                        <p:cTn id="97" dur="1" fill="hold">
                                          <p:stCondLst>
                                            <p:cond delay="0"/>
                                          </p:stCondLst>
                                        </p:cTn>
                                        <p:tgtEl>
                                          <p:spTgt spid="96"/>
                                        </p:tgtEl>
                                        <p:attrNameLst>
                                          <p:attrName>style.visibility</p:attrName>
                                        </p:attrNameLst>
                                      </p:cBhvr>
                                      <p:to>
                                        <p:strVal val="visible"/>
                                      </p:to>
                                    </p:set>
                                    <p:anim calcmode="lin" valueType="num">
                                      <p:cBhvr additive="base">
                                        <p:cTn id="98" dur="500"/>
                                        <p:tgtEl>
                                          <p:spTgt spid="96"/>
                                        </p:tgtEl>
                                        <p:attrNameLst>
                                          <p:attrName>ppt_y</p:attrName>
                                        </p:attrNameLst>
                                      </p:cBhvr>
                                      <p:tavLst>
                                        <p:tav tm="0">
                                          <p:val>
                                            <p:strVal val="#ppt_y+#ppt_h*1.125000"/>
                                          </p:val>
                                        </p:tav>
                                        <p:tav tm="100000">
                                          <p:val>
                                            <p:strVal val="#ppt_y"/>
                                          </p:val>
                                        </p:tav>
                                      </p:tavLst>
                                    </p:anim>
                                    <p:animEffect transition="in" filter="wipe(up)">
                                      <p:cBhvr>
                                        <p:cTn id="99" dur="500"/>
                                        <p:tgtEl>
                                          <p:spTgt spid="96"/>
                                        </p:tgtEl>
                                      </p:cBhvr>
                                    </p:animEffect>
                                  </p:childTnLst>
                                </p:cTn>
                              </p:par>
                              <p:par>
                                <p:cTn id="100" presetID="12" presetClass="entr" presetSubtype="4" fill="hold" grpId="0" nodeType="withEffect">
                                  <p:stCondLst>
                                    <p:cond delay="0"/>
                                  </p:stCondLst>
                                  <p:childTnLst>
                                    <p:set>
                                      <p:cBhvr>
                                        <p:cTn id="101" dur="1" fill="hold">
                                          <p:stCondLst>
                                            <p:cond delay="0"/>
                                          </p:stCondLst>
                                        </p:cTn>
                                        <p:tgtEl>
                                          <p:spTgt spid="102"/>
                                        </p:tgtEl>
                                        <p:attrNameLst>
                                          <p:attrName>style.visibility</p:attrName>
                                        </p:attrNameLst>
                                      </p:cBhvr>
                                      <p:to>
                                        <p:strVal val="visible"/>
                                      </p:to>
                                    </p:set>
                                    <p:anim calcmode="lin" valueType="num">
                                      <p:cBhvr additive="base">
                                        <p:cTn id="102" dur="500"/>
                                        <p:tgtEl>
                                          <p:spTgt spid="102"/>
                                        </p:tgtEl>
                                        <p:attrNameLst>
                                          <p:attrName>ppt_y</p:attrName>
                                        </p:attrNameLst>
                                      </p:cBhvr>
                                      <p:tavLst>
                                        <p:tav tm="0">
                                          <p:val>
                                            <p:strVal val="#ppt_y+#ppt_h*1.125000"/>
                                          </p:val>
                                        </p:tav>
                                        <p:tav tm="100000">
                                          <p:val>
                                            <p:strVal val="#ppt_y"/>
                                          </p:val>
                                        </p:tav>
                                      </p:tavLst>
                                    </p:anim>
                                    <p:animEffect transition="in" filter="wipe(up)">
                                      <p:cBhvr>
                                        <p:cTn id="103" dur="500"/>
                                        <p:tgtEl>
                                          <p:spTgt spid="102"/>
                                        </p:tgtEl>
                                      </p:cBhvr>
                                    </p:animEffect>
                                  </p:childTnLst>
                                </p:cTn>
                              </p:par>
                              <p:par>
                                <p:cTn id="104" presetID="12" presetClass="entr" presetSubtype="4" fill="hold" grpId="0" nodeType="withEffect">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cBhvr additive="base">
                                        <p:cTn id="106" dur="500"/>
                                        <p:tgtEl>
                                          <p:spTgt spid="104"/>
                                        </p:tgtEl>
                                        <p:attrNameLst>
                                          <p:attrName>ppt_y</p:attrName>
                                        </p:attrNameLst>
                                      </p:cBhvr>
                                      <p:tavLst>
                                        <p:tav tm="0">
                                          <p:val>
                                            <p:strVal val="#ppt_y+#ppt_h*1.125000"/>
                                          </p:val>
                                        </p:tav>
                                        <p:tav tm="100000">
                                          <p:val>
                                            <p:strVal val="#ppt_y"/>
                                          </p:val>
                                        </p:tav>
                                      </p:tavLst>
                                    </p:anim>
                                    <p:animEffect transition="in" filter="wipe(up)">
                                      <p:cBhvr>
                                        <p:cTn id="107" dur="500"/>
                                        <p:tgtEl>
                                          <p:spTgt spid="104"/>
                                        </p:tgtEl>
                                      </p:cBhvr>
                                    </p:animEffect>
                                  </p:childTnLst>
                                </p:cTn>
                              </p:par>
                              <p:par>
                                <p:cTn id="108" presetID="12" presetClass="entr" presetSubtype="4" fill="hold" grpId="0" nodeType="withEffect">
                                  <p:stCondLst>
                                    <p:cond delay="0"/>
                                  </p:stCondLst>
                                  <p:childTnLst>
                                    <p:set>
                                      <p:cBhvr>
                                        <p:cTn id="109" dur="1" fill="hold">
                                          <p:stCondLst>
                                            <p:cond delay="0"/>
                                          </p:stCondLst>
                                        </p:cTn>
                                        <p:tgtEl>
                                          <p:spTgt spid="106"/>
                                        </p:tgtEl>
                                        <p:attrNameLst>
                                          <p:attrName>style.visibility</p:attrName>
                                        </p:attrNameLst>
                                      </p:cBhvr>
                                      <p:to>
                                        <p:strVal val="visible"/>
                                      </p:to>
                                    </p:set>
                                    <p:anim calcmode="lin" valueType="num">
                                      <p:cBhvr additive="base">
                                        <p:cTn id="110" dur="500"/>
                                        <p:tgtEl>
                                          <p:spTgt spid="106"/>
                                        </p:tgtEl>
                                        <p:attrNameLst>
                                          <p:attrName>ppt_y</p:attrName>
                                        </p:attrNameLst>
                                      </p:cBhvr>
                                      <p:tavLst>
                                        <p:tav tm="0">
                                          <p:val>
                                            <p:strVal val="#ppt_y+#ppt_h*1.125000"/>
                                          </p:val>
                                        </p:tav>
                                        <p:tav tm="100000">
                                          <p:val>
                                            <p:strVal val="#ppt_y"/>
                                          </p:val>
                                        </p:tav>
                                      </p:tavLst>
                                    </p:anim>
                                    <p:animEffect transition="in" filter="wipe(up)">
                                      <p:cBhvr>
                                        <p:cTn id="111" dur="500"/>
                                        <p:tgtEl>
                                          <p:spTgt spid="106"/>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ntr" presetSubtype="4" fill="hold" grpId="0" nodeType="clickEffect">
                                  <p:stCondLst>
                                    <p:cond delay="0"/>
                                  </p:stCondLst>
                                  <p:childTnLst>
                                    <p:set>
                                      <p:cBhvr>
                                        <p:cTn id="115" dur="1" fill="hold">
                                          <p:stCondLst>
                                            <p:cond delay="0"/>
                                          </p:stCondLst>
                                        </p:cTn>
                                        <p:tgtEl>
                                          <p:spTgt spid="80"/>
                                        </p:tgtEl>
                                        <p:attrNameLst>
                                          <p:attrName>style.visibility</p:attrName>
                                        </p:attrNameLst>
                                      </p:cBhvr>
                                      <p:to>
                                        <p:strVal val="visible"/>
                                      </p:to>
                                    </p:set>
                                    <p:anim calcmode="lin" valueType="num">
                                      <p:cBhvr additive="base">
                                        <p:cTn id="116" dur="500"/>
                                        <p:tgtEl>
                                          <p:spTgt spid="80"/>
                                        </p:tgtEl>
                                        <p:attrNameLst>
                                          <p:attrName>ppt_y</p:attrName>
                                        </p:attrNameLst>
                                      </p:cBhvr>
                                      <p:tavLst>
                                        <p:tav tm="0">
                                          <p:val>
                                            <p:strVal val="#ppt_y+#ppt_h*1.125000"/>
                                          </p:val>
                                        </p:tav>
                                        <p:tav tm="100000">
                                          <p:val>
                                            <p:strVal val="#ppt_y"/>
                                          </p:val>
                                        </p:tav>
                                      </p:tavLst>
                                    </p:anim>
                                    <p:animEffect transition="in" filter="wipe(up)">
                                      <p:cBhvr>
                                        <p:cTn id="117" dur="500"/>
                                        <p:tgtEl>
                                          <p:spTgt spid="80"/>
                                        </p:tgtEl>
                                      </p:cBhvr>
                                    </p:animEffect>
                                  </p:childTnLst>
                                </p:cTn>
                              </p:par>
                              <p:par>
                                <p:cTn id="118" presetID="12" presetClass="entr" presetSubtype="4" fill="hold" grpId="0" nodeType="withEffect">
                                  <p:stCondLst>
                                    <p:cond delay="0"/>
                                  </p:stCondLst>
                                  <p:childTnLst>
                                    <p:set>
                                      <p:cBhvr>
                                        <p:cTn id="119" dur="1" fill="hold">
                                          <p:stCondLst>
                                            <p:cond delay="0"/>
                                          </p:stCondLst>
                                        </p:cTn>
                                        <p:tgtEl>
                                          <p:spTgt spid="128"/>
                                        </p:tgtEl>
                                        <p:attrNameLst>
                                          <p:attrName>style.visibility</p:attrName>
                                        </p:attrNameLst>
                                      </p:cBhvr>
                                      <p:to>
                                        <p:strVal val="visible"/>
                                      </p:to>
                                    </p:set>
                                    <p:anim calcmode="lin" valueType="num">
                                      <p:cBhvr additive="base">
                                        <p:cTn id="120" dur="500"/>
                                        <p:tgtEl>
                                          <p:spTgt spid="128"/>
                                        </p:tgtEl>
                                        <p:attrNameLst>
                                          <p:attrName>ppt_y</p:attrName>
                                        </p:attrNameLst>
                                      </p:cBhvr>
                                      <p:tavLst>
                                        <p:tav tm="0">
                                          <p:val>
                                            <p:strVal val="#ppt_y+#ppt_h*1.125000"/>
                                          </p:val>
                                        </p:tav>
                                        <p:tav tm="100000">
                                          <p:val>
                                            <p:strVal val="#ppt_y"/>
                                          </p:val>
                                        </p:tav>
                                      </p:tavLst>
                                    </p:anim>
                                    <p:animEffect transition="in" filter="wipe(up)">
                                      <p:cBhvr>
                                        <p:cTn id="121" dur="500"/>
                                        <p:tgtEl>
                                          <p:spTgt spid="128"/>
                                        </p:tgtEl>
                                      </p:cBhvr>
                                    </p:animEffect>
                                  </p:childTnLst>
                                </p:cTn>
                              </p:par>
                              <p:par>
                                <p:cTn id="122" presetID="12" presetClass="entr" presetSubtype="4" fill="hold" grpId="0" nodeType="withEffect">
                                  <p:stCondLst>
                                    <p:cond delay="0"/>
                                  </p:stCondLst>
                                  <p:childTnLst>
                                    <p:set>
                                      <p:cBhvr>
                                        <p:cTn id="123" dur="1" fill="hold">
                                          <p:stCondLst>
                                            <p:cond delay="0"/>
                                          </p:stCondLst>
                                        </p:cTn>
                                        <p:tgtEl>
                                          <p:spTgt spid="129"/>
                                        </p:tgtEl>
                                        <p:attrNameLst>
                                          <p:attrName>style.visibility</p:attrName>
                                        </p:attrNameLst>
                                      </p:cBhvr>
                                      <p:to>
                                        <p:strVal val="visible"/>
                                      </p:to>
                                    </p:set>
                                    <p:anim calcmode="lin" valueType="num">
                                      <p:cBhvr additive="base">
                                        <p:cTn id="124" dur="500"/>
                                        <p:tgtEl>
                                          <p:spTgt spid="129"/>
                                        </p:tgtEl>
                                        <p:attrNameLst>
                                          <p:attrName>ppt_y</p:attrName>
                                        </p:attrNameLst>
                                      </p:cBhvr>
                                      <p:tavLst>
                                        <p:tav tm="0">
                                          <p:val>
                                            <p:strVal val="#ppt_y+#ppt_h*1.125000"/>
                                          </p:val>
                                        </p:tav>
                                        <p:tav tm="100000">
                                          <p:val>
                                            <p:strVal val="#ppt_y"/>
                                          </p:val>
                                        </p:tav>
                                      </p:tavLst>
                                    </p:anim>
                                    <p:animEffect transition="in" filter="wipe(up)">
                                      <p:cBhvr>
                                        <p:cTn id="125" dur="500"/>
                                        <p:tgtEl>
                                          <p:spTgt spid="129"/>
                                        </p:tgtEl>
                                      </p:cBhvr>
                                    </p:animEffect>
                                  </p:childTnLst>
                                </p:cTn>
                              </p:par>
                              <p:par>
                                <p:cTn id="126" presetID="12" presetClass="entr" presetSubtype="4" fill="hold" grpId="0" nodeType="withEffect">
                                  <p:stCondLst>
                                    <p:cond delay="0"/>
                                  </p:stCondLst>
                                  <p:childTnLst>
                                    <p:set>
                                      <p:cBhvr>
                                        <p:cTn id="127" dur="1" fill="hold">
                                          <p:stCondLst>
                                            <p:cond delay="0"/>
                                          </p:stCondLst>
                                        </p:cTn>
                                        <p:tgtEl>
                                          <p:spTgt spid="130"/>
                                        </p:tgtEl>
                                        <p:attrNameLst>
                                          <p:attrName>style.visibility</p:attrName>
                                        </p:attrNameLst>
                                      </p:cBhvr>
                                      <p:to>
                                        <p:strVal val="visible"/>
                                      </p:to>
                                    </p:set>
                                    <p:anim calcmode="lin" valueType="num">
                                      <p:cBhvr additive="base">
                                        <p:cTn id="128" dur="500"/>
                                        <p:tgtEl>
                                          <p:spTgt spid="130"/>
                                        </p:tgtEl>
                                        <p:attrNameLst>
                                          <p:attrName>ppt_y</p:attrName>
                                        </p:attrNameLst>
                                      </p:cBhvr>
                                      <p:tavLst>
                                        <p:tav tm="0">
                                          <p:val>
                                            <p:strVal val="#ppt_y+#ppt_h*1.125000"/>
                                          </p:val>
                                        </p:tav>
                                        <p:tav tm="100000">
                                          <p:val>
                                            <p:strVal val="#ppt_y"/>
                                          </p:val>
                                        </p:tav>
                                      </p:tavLst>
                                    </p:anim>
                                    <p:animEffect transition="in" filter="wipe(up)">
                                      <p:cBhvr>
                                        <p:cTn id="129" dur="500"/>
                                        <p:tgtEl>
                                          <p:spTgt spid="130"/>
                                        </p:tgtEl>
                                      </p:cBhvr>
                                    </p:animEffect>
                                  </p:childTnLst>
                                </p:cTn>
                              </p:par>
                              <p:par>
                                <p:cTn id="130" presetID="12" presetClass="entr" presetSubtype="4" fill="hold" grpId="0" nodeType="withEffect">
                                  <p:stCondLst>
                                    <p:cond delay="0"/>
                                  </p:stCondLst>
                                  <p:childTnLst>
                                    <p:set>
                                      <p:cBhvr>
                                        <p:cTn id="131" dur="1" fill="hold">
                                          <p:stCondLst>
                                            <p:cond delay="0"/>
                                          </p:stCondLst>
                                        </p:cTn>
                                        <p:tgtEl>
                                          <p:spTgt spid="131"/>
                                        </p:tgtEl>
                                        <p:attrNameLst>
                                          <p:attrName>style.visibility</p:attrName>
                                        </p:attrNameLst>
                                      </p:cBhvr>
                                      <p:to>
                                        <p:strVal val="visible"/>
                                      </p:to>
                                    </p:set>
                                    <p:anim calcmode="lin" valueType="num">
                                      <p:cBhvr additive="base">
                                        <p:cTn id="132" dur="500"/>
                                        <p:tgtEl>
                                          <p:spTgt spid="131"/>
                                        </p:tgtEl>
                                        <p:attrNameLst>
                                          <p:attrName>ppt_y</p:attrName>
                                        </p:attrNameLst>
                                      </p:cBhvr>
                                      <p:tavLst>
                                        <p:tav tm="0">
                                          <p:val>
                                            <p:strVal val="#ppt_y+#ppt_h*1.125000"/>
                                          </p:val>
                                        </p:tav>
                                        <p:tav tm="100000">
                                          <p:val>
                                            <p:strVal val="#ppt_y"/>
                                          </p:val>
                                        </p:tav>
                                      </p:tavLst>
                                    </p:anim>
                                    <p:animEffect transition="in" filter="wipe(up)">
                                      <p:cBhvr>
                                        <p:cTn id="133" dur="500"/>
                                        <p:tgtEl>
                                          <p:spTgt spid="131"/>
                                        </p:tgtEl>
                                      </p:cBhvr>
                                    </p:animEffect>
                                  </p:childTnLst>
                                </p:cTn>
                              </p:par>
                              <p:par>
                                <p:cTn id="134" presetID="12" presetClass="entr" presetSubtype="4" fill="hold" grpId="0" nodeType="withEffect">
                                  <p:stCondLst>
                                    <p:cond delay="0"/>
                                  </p:stCondLst>
                                  <p:childTnLst>
                                    <p:set>
                                      <p:cBhvr>
                                        <p:cTn id="135" dur="1" fill="hold">
                                          <p:stCondLst>
                                            <p:cond delay="0"/>
                                          </p:stCondLst>
                                        </p:cTn>
                                        <p:tgtEl>
                                          <p:spTgt spid="132"/>
                                        </p:tgtEl>
                                        <p:attrNameLst>
                                          <p:attrName>style.visibility</p:attrName>
                                        </p:attrNameLst>
                                      </p:cBhvr>
                                      <p:to>
                                        <p:strVal val="visible"/>
                                      </p:to>
                                    </p:set>
                                    <p:anim calcmode="lin" valueType="num">
                                      <p:cBhvr additive="base">
                                        <p:cTn id="136" dur="500"/>
                                        <p:tgtEl>
                                          <p:spTgt spid="132"/>
                                        </p:tgtEl>
                                        <p:attrNameLst>
                                          <p:attrName>ppt_y</p:attrName>
                                        </p:attrNameLst>
                                      </p:cBhvr>
                                      <p:tavLst>
                                        <p:tav tm="0">
                                          <p:val>
                                            <p:strVal val="#ppt_y+#ppt_h*1.125000"/>
                                          </p:val>
                                        </p:tav>
                                        <p:tav tm="100000">
                                          <p:val>
                                            <p:strVal val="#ppt_y"/>
                                          </p:val>
                                        </p:tav>
                                      </p:tavLst>
                                    </p:anim>
                                    <p:animEffect transition="in" filter="wipe(up)">
                                      <p:cBhvr>
                                        <p:cTn id="137" dur="500"/>
                                        <p:tgtEl>
                                          <p:spTgt spid="132"/>
                                        </p:tgtEl>
                                      </p:cBhvr>
                                    </p:animEffect>
                                  </p:childTnLst>
                                </p:cTn>
                              </p:par>
                              <p:par>
                                <p:cTn id="138" presetID="12" presetClass="entr" presetSubtype="4" fill="hold" grpId="0" nodeType="withEffect">
                                  <p:stCondLst>
                                    <p:cond delay="0"/>
                                  </p:stCondLst>
                                  <p:childTnLst>
                                    <p:set>
                                      <p:cBhvr>
                                        <p:cTn id="139" dur="1" fill="hold">
                                          <p:stCondLst>
                                            <p:cond delay="0"/>
                                          </p:stCondLst>
                                        </p:cTn>
                                        <p:tgtEl>
                                          <p:spTgt spid="144"/>
                                        </p:tgtEl>
                                        <p:attrNameLst>
                                          <p:attrName>style.visibility</p:attrName>
                                        </p:attrNameLst>
                                      </p:cBhvr>
                                      <p:to>
                                        <p:strVal val="visible"/>
                                      </p:to>
                                    </p:set>
                                    <p:anim calcmode="lin" valueType="num">
                                      <p:cBhvr additive="base">
                                        <p:cTn id="140" dur="500"/>
                                        <p:tgtEl>
                                          <p:spTgt spid="144"/>
                                        </p:tgtEl>
                                        <p:attrNameLst>
                                          <p:attrName>ppt_y</p:attrName>
                                        </p:attrNameLst>
                                      </p:cBhvr>
                                      <p:tavLst>
                                        <p:tav tm="0">
                                          <p:val>
                                            <p:strVal val="#ppt_y+#ppt_h*1.125000"/>
                                          </p:val>
                                        </p:tav>
                                        <p:tav tm="100000">
                                          <p:val>
                                            <p:strVal val="#ppt_y"/>
                                          </p:val>
                                        </p:tav>
                                      </p:tavLst>
                                    </p:anim>
                                    <p:animEffect transition="in" filter="wipe(up)">
                                      <p:cBhvr>
                                        <p:cTn id="141" dur="500"/>
                                        <p:tgtEl>
                                          <p:spTgt spid="144"/>
                                        </p:tgtEl>
                                      </p:cBhvr>
                                    </p:animEffect>
                                  </p:childTnLst>
                                </p:cTn>
                              </p:par>
                              <p:par>
                                <p:cTn id="142" presetID="12" presetClass="entr" presetSubtype="4" fill="hold" grpId="0" nodeType="withEffect">
                                  <p:stCondLst>
                                    <p:cond delay="0"/>
                                  </p:stCondLst>
                                  <p:childTnLst>
                                    <p:set>
                                      <p:cBhvr>
                                        <p:cTn id="143" dur="1" fill="hold">
                                          <p:stCondLst>
                                            <p:cond delay="0"/>
                                          </p:stCondLst>
                                        </p:cTn>
                                        <p:tgtEl>
                                          <p:spTgt spid="145"/>
                                        </p:tgtEl>
                                        <p:attrNameLst>
                                          <p:attrName>style.visibility</p:attrName>
                                        </p:attrNameLst>
                                      </p:cBhvr>
                                      <p:to>
                                        <p:strVal val="visible"/>
                                      </p:to>
                                    </p:set>
                                    <p:anim calcmode="lin" valueType="num">
                                      <p:cBhvr additive="base">
                                        <p:cTn id="144" dur="500"/>
                                        <p:tgtEl>
                                          <p:spTgt spid="145"/>
                                        </p:tgtEl>
                                        <p:attrNameLst>
                                          <p:attrName>ppt_y</p:attrName>
                                        </p:attrNameLst>
                                      </p:cBhvr>
                                      <p:tavLst>
                                        <p:tav tm="0">
                                          <p:val>
                                            <p:strVal val="#ppt_y+#ppt_h*1.125000"/>
                                          </p:val>
                                        </p:tav>
                                        <p:tav tm="100000">
                                          <p:val>
                                            <p:strVal val="#ppt_y"/>
                                          </p:val>
                                        </p:tav>
                                      </p:tavLst>
                                    </p:anim>
                                    <p:animEffect transition="in" filter="wipe(up)">
                                      <p:cBhvr>
                                        <p:cTn id="145" dur="500"/>
                                        <p:tgtEl>
                                          <p:spTgt spid="145"/>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146"/>
                                        </p:tgtEl>
                                        <p:attrNameLst>
                                          <p:attrName>style.visibility</p:attrName>
                                        </p:attrNameLst>
                                      </p:cBhvr>
                                      <p:to>
                                        <p:strVal val="visible"/>
                                      </p:to>
                                    </p:set>
                                    <p:animEffect transition="in" filter="wipe(down)">
                                      <p:cBhvr>
                                        <p:cTn id="150" dur="500"/>
                                        <p:tgtEl>
                                          <p:spTgt spid="146"/>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147"/>
                                        </p:tgtEl>
                                        <p:attrNameLst>
                                          <p:attrName>style.visibility</p:attrName>
                                        </p:attrNameLst>
                                      </p:cBhvr>
                                      <p:to>
                                        <p:strVal val="visible"/>
                                      </p:to>
                                    </p:set>
                                    <p:animEffect transition="in" filter="wipe(down)">
                                      <p:cBhvr>
                                        <p:cTn id="153"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P spid="67" grpId="0"/>
      <p:bldP spid="68" grpId="0"/>
      <p:bldP spid="77" grpId="0"/>
      <p:bldP spid="105" grpId="0"/>
      <p:bldP spid="107" grpId="0"/>
      <p:bldP spid="76" grpId="0" animBg="1"/>
      <p:bldP spid="79" grpId="0" animBg="1"/>
      <p:bldP spid="80" grpId="0" animBg="1"/>
      <p:bldP spid="81" grpId="0" animBg="1"/>
      <p:bldP spid="82" grpId="0" animBg="1"/>
      <p:bldP spid="83" grpId="0" animBg="1"/>
      <p:bldP spid="84" grpId="0" animBg="1"/>
      <p:bldP spid="86" grpId="0" animBg="1"/>
      <p:bldP spid="96" grpId="0" animBg="1"/>
      <p:bldP spid="102" grpId="0" animBg="1"/>
      <p:bldP spid="104" grpId="0" animBg="1"/>
      <p:bldP spid="106" grpId="0" animBg="1"/>
      <p:bldP spid="128" grpId="0" animBg="1"/>
      <p:bldP spid="129" grpId="0" animBg="1"/>
      <p:bldP spid="130" grpId="0" animBg="1"/>
      <p:bldP spid="131" grpId="0" animBg="1"/>
      <p:bldP spid="132" grpId="0" animBg="1"/>
      <p:bldP spid="144" grpId="0" animBg="1"/>
      <p:bldP spid="145" grpId="0" animBg="1"/>
      <p:bldP spid="146" grpId="0" animBg="1"/>
      <p:bldP spid="147"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図表 7"/>
          <p:cNvGraphicFramePr/>
          <p:nvPr>
            <p:extLst>
              <p:ext uri="{D42A27DB-BD31-4B8C-83A1-F6EECF244321}">
                <p14:modId xmlns:p14="http://schemas.microsoft.com/office/powerpoint/2010/main" val="1960623872"/>
              </p:ext>
            </p:extLst>
          </p:nvPr>
        </p:nvGraphicFramePr>
        <p:xfrm>
          <a:off x="-586908" y="-173194"/>
          <a:ext cx="9246228" cy="7341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角丸四角形 3"/>
          <p:cNvSpPr/>
          <p:nvPr/>
        </p:nvSpPr>
        <p:spPr>
          <a:xfrm>
            <a:off x="419811" y="178436"/>
            <a:ext cx="3285018" cy="9026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中間発表の流れ</a:t>
            </a:r>
            <a:endParaRPr kumimoji="1" lang="ja-JP" altLang="en-US" sz="2400" dirty="0"/>
          </a:p>
        </p:txBody>
      </p:sp>
      <p:sp>
        <p:nvSpPr>
          <p:cNvPr id="2" name="円/楕円 1"/>
          <p:cNvSpPr/>
          <p:nvPr/>
        </p:nvSpPr>
        <p:spPr>
          <a:xfrm>
            <a:off x="871107" y="913176"/>
            <a:ext cx="430306" cy="39885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2765721" y="913176"/>
            <a:ext cx="430306" cy="39885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3327000" y="339047"/>
            <a:ext cx="377829" cy="45133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980707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円/楕円 3"/>
          <p:cNvSpPr/>
          <p:nvPr/>
        </p:nvSpPr>
        <p:spPr>
          <a:xfrm>
            <a:off x="564443" y="225778"/>
            <a:ext cx="8311445" cy="11571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t>バス停アンケート　具体的な動き方</a:t>
            </a:r>
            <a:endParaRPr kumimoji="1" lang="ja-JP" altLang="en-US" sz="2800" dirty="0"/>
          </a:p>
        </p:txBody>
      </p:sp>
      <p:sp>
        <p:nvSpPr>
          <p:cNvPr id="6" name="テキスト ボックス 5"/>
          <p:cNvSpPr txBox="1"/>
          <p:nvPr/>
        </p:nvSpPr>
        <p:spPr>
          <a:xfrm>
            <a:off x="282222" y="1538111"/>
            <a:ext cx="8593666" cy="3785652"/>
          </a:xfrm>
          <a:prstGeom prst="rect">
            <a:avLst/>
          </a:prstGeom>
          <a:noFill/>
        </p:spPr>
        <p:txBody>
          <a:bodyPr wrap="square" rtlCol="0">
            <a:spAutoFit/>
          </a:bodyPr>
          <a:lstStyle/>
          <a:p>
            <a:r>
              <a:rPr kumimoji="1" lang="ja-JP" altLang="en-US" sz="2400" dirty="0" smtClean="0"/>
              <a:t>バス停ではアンケートを書く時間があるか？</a:t>
            </a:r>
            <a:endParaRPr kumimoji="1" lang="en-US" altLang="ja-JP" sz="2400" dirty="0" smtClean="0"/>
          </a:p>
          <a:p>
            <a:r>
              <a:rPr kumimoji="1" lang="en-US" altLang="ja-JP" sz="2400" dirty="0" smtClean="0"/>
              <a:t>→</a:t>
            </a:r>
            <a:r>
              <a:rPr kumimoji="1" lang="ja-JP" altLang="en-US" sz="2400" dirty="0" smtClean="0"/>
              <a:t>つくばセンターへ向かう人に、バスの中で</a:t>
            </a:r>
            <a:endParaRPr kumimoji="1" lang="en-US" altLang="ja-JP" sz="2400" dirty="0" smtClean="0"/>
          </a:p>
          <a:p>
            <a:r>
              <a:rPr kumimoji="1" lang="ja-JP" altLang="ja-JP" sz="2400" dirty="0"/>
              <a:t>　</a:t>
            </a:r>
            <a:r>
              <a:rPr kumimoji="1" lang="ja-JP" altLang="en-US" sz="2400" dirty="0" smtClean="0"/>
              <a:t>　　　　アンケートを書いてもらい、センターで回収する。</a:t>
            </a:r>
            <a:endParaRPr kumimoji="1" lang="en-US" altLang="ja-JP" sz="2400" dirty="0" smtClean="0"/>
          </a:p>
          <a:p>
            <a:r>
              <a:rPr kumimoji="1" lang="ja-JP" altLang="en-US" sz="2400" dirty="0" smtClean="0"/>
              <a:t>センターへ向かわない人は、対象から外す。</a:t>
            </a:r>
            <a:endParaRPr kumimoji="1" lang="en-US" altLang="ja-JP" sz="2400" dirty="0" smtClean="0"/>
          </a:p>
          <a:p>
            <a:endParaRPr kumimoji="1" lang="en-US" altLang="ja-JP" sz="2400" dirty="0"/>
          </a:p>
          <a:p>
            <a:r>
              <a:rPr kumimoji="1" lang="ja-JP" altLang="en-US" sz="2400" dirty="0" smtClean="0"/>
              <a:t>なお、関東鉄道に事前に調査の依頼を入れてから、バス停アンケートを開始する予定。</a:t>
            </a:r>
            <a:endParaRPr kumimoji="1" lang="en-US" altLang="ja-JP" sz="2400" dirty="0" smtClean="0"/>
          </a:p>
          <a:p>
            <a:endParaRPr kumimoji="1" lang="en-US" altLang="ja-JP" sz="2400" dirty="0"/>
          </a:p>
          <a:p>
            <a:endParaRPr kumimoji="1" lang="en-US" altLang="ja-JP" sz="2400" dirty="0"/>
          </a:p>
          <a:p>
            <a:endParaRPr kumimoji="1" lang="ja-JP" altLang="en-US" sz="2400" dirty="0"/>
          </a:p>
        </p:txBody>
      </p:sp>
    </p:spTree>
    <p:extLst>
      <p:ext uri="{BB962C8B-B14F-4D97-AF65-F5344CB8AC3E}">
        <p14:creationId xmlns:p14="http://schemas.microsoft.com/office/powerpoint/2010/main" val="3761074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円/楕円 3"/>
          <p:cNvSpPr/>
          <p:nvPr/>
        </p:nvSpPr>
        <p:spPr>
          <a:xfrm>
            <a:off x="1270000" y="310444"/>
            <a:ext cx="6561667" cy="17497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4000" dirty="0" smtClean="0"/>
              <a:t>関東鉄道へ提案</a:t>
            </a:r>
            <a:endParaRPr kumimoji="1" lang="ja-JP" altLang="en-US" sz="4000" dirty="0"/>
          </a:p>
        </p:txBody>
      </p:sp>
      <p:sp>
        <p:nvSpPr>
          <p:cNvPr id="5" name="テキスト ボックス 4"/>
          <p:cNvSpPr txBox="1"/>
          <p:nvPr/>
        </p:nvSpPr>
        <p:spPr>
          <a:xfrm>
            <a:off x="1" y="2906889"/>
            <a:ext cx="8946444" cy="2246769"/>
          </a:xfrm>
          <a:prstGeom prst="rect">
            <a:avLst/>
          </a:prstGeom>
          <a:noFill/>
        </p:spPr>
        <p:txBody>
          <a:bodyPr wrap="square" rtlCol="0">
            <a:spAutoFit/>
          </a:bodyPr>
          <a:lstStyle/>
          <a:p>
            <a:r>
              <a:rPr kumimoji="1" lang="ja-JP" altLang="en-US" sz="2800" dirty="0" smtClean="0"/>
              <a:t>まず、関東鉄道に、お話をさせてもらえるか依頼する。</a:t>
            </a:r>
            <a:endParaRPr kumimoji="1" lang="en-US" altLang="ja-JP" sz="2800" dirty="0" smtClean="0"/>
          </a:p>
          <a:p>
            <a:endParaRPr kumimoji="1" lang="en-US" altLang="ja-JP" sz="2800" dirty="0"/>
          </a:p>
          <a:p>
            <a:endParaRPr kumimoji="1" lang="en-US" altLang="ja-JP" sz="2800" dirty="0" smtClean="0"/>
          </a:p>
          <a:p>
            <a:r>
              <a:rPr kumimoji="1" lang="ja-JP" altLang="en-US" sz="2800" dirty="0" smtClean="0"/>
              <a:t>今の段階で</a:t>
            </a:r>
            <a:r>
              <a:rPr kumimoji="1" lang="en-US" altLang="ja-JP" sz="2800" dirty="0" smtClean="0"/>
              <a:t>6</a:t>
            </a:r>
            <a:r>
              <a:rPr kumimoji="1" lang="ja-JP" altLang="en-US" sz="2800" dirty="0" smtClean="0"/>
              <a:t>月</a:t>
            </a:r>
            <a:r>
              <a:rPr kumimoji="1" lang="en-US" altLang="ja-JP" sz="2800" dirty="0" smtClean="0"/>
              <a:t>14</a:t>
            </a:r>
            <a:r>
              <a:rPr kumimoji="1" lang="ja-JP" altLang="en-US" sz="2800" dirty="0" smtClean="0"/>
              <a:t>日（金）に提案しにいければ　</a:t>
            </a:r>
            <a:endParaRPr kumimoji="1" lang="en-US" altLang="ja-JP" sz="2800" dirty="0" smtClean="0"/>
          </a:p>
          <a:p>
            <a:r>
              <a:rPr kumimoji="1" lang="en-US" altLang="ja-JP" sz="2800" dirty="0" smtClean="0"/>
              <a:t>‥</a:t>
            </a:r>
            <a:r>
              <a:rPr kumimoji="1" lang="ja-JP" altLang="en-US" sz="2800" dirty="0" smtClean="0"/>
              <a:t>と、考えている。</a:t>
            </a:r>
            <a:endParaRPr kumimoji="1" lang="ja-JP" altLang="en-US" sz="2800" dirty="0"/>
          </a:p>
        </p:txBody>
      </p:sp>
    </p:spTree>
    <p:extLst>
      <p:ext uri="{BB962C8B-B14F-4D97-AF65-F5344CB8AC3E}">
        <p14:creationId xmlns:p14="http://schemas.microsoft.com/office/powerpoint/2010/main" val="136965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平行四辺形 11"/>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13" name="平行四辺形 12"/>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14" name="平行四辺形 13"/>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5" name="平行四辺形 14"/>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6" name="平行四辺形 15"/>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7" name="平行四辺形 16"/>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8" name="平行四辺形 17"/>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9" name="平行四辺形 18"/>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3" name="角丸四角形 2"/>
          <p:cNvSpPr/>
          <p:nvPr/>
        </p:nvSpPr>
        <p:spPr>
          <a:xfrm>
            <a:off x="1004240" y="886015"/>
            <a:ext cx="7246281" cy="2077212"/>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solidFill>
                  <a:schemeClr val="tx1"/>
                </a:solidFill>
              </a:rPr>
              <a:t>つくばエクスプレスの終電は</a:t>
            </a:r>
            <a:endParaRPr kumimoji="1" lang="en-US" altLang="ja-JP" sz="2800" dirty="0" smtClean="0">
              <a:solidFill>
                <a:schemeClr val="tx1"/>
              </a:solidFill>
            </a:endParaRPr>
          </a:p>
          <a:p>
            <a:pPr algn="ctr"/>
            <a:r>
              <a:rPr kumimoji="1" lang="en-US" altLang="ja-JP" sz="2800" dirty="0" smtClean="0">
                <a:solidFill>
                  <a:schemeClr val="tx1"/>
                </a:solidFill>
              </a:rPr>
              <a:t>0</a:t>
            </a:r>
            <a:r>
              <a:rPr kumimoji="1" lang="ja-JP" altLang="en-US" sz="2800" dirty="0" smtClean="0">
                <a:solidFill>
                  <a:schemeClr val="tx1"/>
                </a:solidFill>
              </a:rPr>
              <a:t>時</a:t>
            </a:r>
            <a:r>
              <a:rPr kumimoji="1" lang="en-US" altLang="ja-JP" sz="2800" dirty="0" smtClean="0">
                <a:solidFill>
                  <a:schemeClr val="tx1"/>
                </a:solidFill>
              </a:rPr>
              <a:t>43</a:t>
            </a:r>
            <a:r>
              <a:rPr kumimoji="1" lang="ja-JP" altLang="en-US" sz="2800" dirty="0" smtClean="0">
                <a:solidFill>
                  <a:schemeClr val="tx1"/>
                </a:solidFill>
              </a:rPr>
              <a:t>分につくばセンター着</a:t>
            </a:r>
            <a:endParaRPr kumimoji="1" lang="ja-JP" altLang="en-US" sz="2800" dirty="0">
              <a:solidFill>
                <a:schemeClr val="tx1"/>
              </a:solidFill>
            </a:endParaRPr>
          </a:p>
        </p:txBody>
      </p:sp>
      <p:sp>
        <p:nvSpPr>
          <p:cNvPr id="8" name="角丸四角形 7"/>
          <p:cNvSpPr/>
          <p:nvPr/>
        </p:nvSpPr>
        <p:spPr>
          <a:xfrm>
            <a:off x="1545743" y="4876570"/>
            <a:ext cx="6596479" cy="1634205"/>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solidFill>
                  <a:srgbClr val="000000"/>
                </a:solidFill>
              </a:rPr>
              <a:t>筑波大学循環バスの終バスは</a:t>
            </a:r>
            <a:r>
              <a:rPr kumimoji="1" lang="en-US" altLang="ja-JP" sz="2800" dirty="0" smtClean="0">
                <a:solidFill>
                  <a:srgbClr val="000000"/>
                </a:solidFill>
              </a:rPr>
              <a:t>22</a:t>
            </a:r>
            <a:r>
              <a:rPr kumimoji="1" lang="ja-JP" altLang="en-US" sz="2800" dirty="0" smtClean="0">
                <a:solidFill>
                  <a:srgbClr val="000000"/>
                </a:solidFill>
              </a:rPr>
              <a:t>時</a:t>
            </a:r>
            <a:r>
              <a:rPr kumimoji="1" lang="en-US" altLang="ja-JP" sz="2800" dirty="0" smtClean="0">
                <a:solidFill>
                  <a:srgbClr val="000000"/>
                </a:solidFill>
              </a:rPr>
              <a:t>40</a:t>
            </a:r>
            <a:r>
              <a:rPr kumimoji="1" lang="ja-JP" altLang="en-US" sz="2800" dirty="0" smtClean="0">
                <a:solidFill>
                  <a:srgbClr val="000000"/>
                </a:solidFill>
              </a:rPr>
              <a:t>分</a:t>
            </a:r>
            <a:endParaRPr kumimoji="1" lang="ja-JP" altLang="en-US" sz="2800" dirty="0">
              <a:solidFill>
                <a:srgbClr val="000000"/>
              </a:solidFill>
            </a:endParaRPr>
          </a:p>
        </p:txBody>
      </p:sp>
      <p:sp>
        <p:nvSpPr>
          <p:cNvPr id="10" name="下矢印 9"/>
          <p:cNvSpPr/>
          <p:nvPr/>
        </p:nvSpPr>
        <p:spPr>
          <a:xfrm>
            <a:off x="3938196" y="3229032"/>
            <a:ext cx="1900179" cy="1397934"/>
          </a:xfrm>
          <a:prstGeom prst="downArrow">
            <a:avLst>
              <a:gd name="adj1" fmla="val 50000"/>
              <a:gd name="adj2" fmla="val 6056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652678" y="3457840"/>
            <a:ext cx="3091485" cy="769441"/>
          </a:xfrm>
          <a:prstGeom prst="rect">
            <a:avLst/>
          </a:prstGeom>
          <a:noFill/>
        </p:spPr>
        <p:txBody>
          <a:bodyPr wrap="square" rtlCol="0">
            <a:spAutoFit/>
          </a:bodyPr>
          <a:lstStyle/>
          <a:p>
            <a:r>
              <a:rPr kumimoji="1" lang="ja-JP" altLang="en-US" sz="4400" b="1" dirty="0" smtClean="0">
                <a:solidFill>
                  <a:srgbClr val="FF0000"/>
                </a:solidFill>
              </a:rPr>
              <a:t>しかし！！</a:t>
            </a:r>
            <a:endParaRPr kumimoji="1" lang="ja-JP" altLang="en-US" sz="4400" b="1" dirty="0">
              <a:solidFill>
                <a:srgbClr val="FF0000"/>
              </a:solidFill>
            </a:endParaRPr>
          </a:p>
        </p:txBody>
      </p:sp>
      <p:pic>
        <p:nvPicPr>
          <p:cNvPr id="6" name="図 5" descr="Evernote Camera Roll 20130505 225018.jpg"/>
          <p:cNvPicPr>
            <a:picLocks noChangeAspect="1"/>
          </p:cNvPicPr>
          <p:nvPr/>
        </p:nvPicPr>
        <p:blipFill rotWithShape="1">
          <a:blip r:embed="rId3" cstate="email">
            <a:extLst>
              <a:ext uri="{28A0092B-C50C-407E-A947-70E740481C1C}">
                <a14:useLocalDpi xmlns:a14="http://schemas.microsoft.com/office/drawing/2010/main"/>
              </a:ext>
            </a:extLst>
          </a:blip>
          <a:srcRect t="32294" b="18423"/>
          <a:stretch/>
        </p:blipFill>
        <p:spPr>
          <a:xfrm>
            <a:off x="-3913" y="1"/>
            <a:ext cx="9174114" cy="6857999"/>
          </a:xfrm>
          <a:prstGeom prst="rect">
            <a:avLst/>
          </a:prstGeom>
        </p:spPr>
      </p:pic>
      <p:pic>
        <p:nvPicPr>
          <p:cNvPr id="2" name="図 1" descr="Evernote Camera Roll 20130502 235128.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t="25419" b="24958"/>
          <a:stretch/>
        </p:blipFill>
        <p:spPr>
          <a:xfrm>
            <a:off x="0" y="0"/>
            <a:ext cx="9144000" cy="6858001"/>
          </a:xfrm>
          <a:prstGeom prst="rect">
            <a:avLst/>
          </a:prstGeom>
        </p:spPr>
      </p:pic>
    </p:spTree>
    <p:extLst>
      <p:ext uri="{BB962C8B-B14F-4D97-AF65-F5344CB8AC3E}">
        <p14:creationId xmlns:p14="http://schemas.microsoft.com/office/powerpoint/2010/main" val="314231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爆発 1 4"/>
          <p:cNvSpPr/>
          <p:nvPr/>
        </p:nvSpPr>
        <p:spPr>
          <a:xfrm>
            <a:off x="679339" y="1321477"/>
            <a:ext cx="8014230" cy="3662195"/>
          </a:xfrm>
          <a:prstGeom prst="irregularSeal1">
            <a:avLst/>
          </a:prstGeom>
          <a:solidFill>
            <a:srgbClr val="FFFF00"/>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ja-JP" altLang="en-US" sz="3600" dirty="0" smtClean="0">
                <a:solidFill>
                  <a:srgbClr val="FF0000"/>
                </a:solidFill>
              </a:rPr>
              <a:t>筑波大生は帰宅手段に困ってるのでは</a:t>
            </a:r>
            <a:r>
              <a:rPr lang="en-US" altLang="ja-JP" sz="3600" dirty="0" smtClean="0">
                <a:solidFill>
                  <a:srgbClr val="FF0000"/>
                </a:solidFill>
              </a:rPr>
              <a:t>!</a:t>
            </a:r>
            <a:r>
              <a:rPr lang="ja-JP" altLang="en-US" sz="3600" dirty="0" smtClean="0">
                <a:solidFill>
                  <a:srgbClr val="FF0000"/>
                </a:solidFill>
              </a:rPr>
              <a:t>？</a:t>
            </a:r>
            <a:endParaRPr lang="ja-JP" altLang="en-US" sz="3600" dirty="0">
              <a:solidFill>
                <a:srgbClr val="FF0000"/>
              </a:solidFill>
            </a:endParaRPr>
          </a:p>
        </p:txBody>
      </p:sp>
      <p:sp>
        <p:nvSpPr>
          <p:cNvPr id="2" name="テキスト ボックス 1"/>
          <p:cNvSpPr txBox="1"/>
          <p:nvPr/>
        </p:nvSpPr>
        <p:spPr>
          <a:xfrm>
            <a:off x="876250" y="1055541"/>
            <a:ext cx="3308084" cy="861774"/>
          </a:xfrm>
          <a:prstGeom prst="rect">
            <a:avLst/>
          </a:prstGeom>
          <a:noFill/>
        </p:spPr>
        <p:txBody>
          <a:bodyPr wrap="square" rtlCol="0">
            <a:spAutoFit/>
          </a:bodyPr>
          <a:lstStyle/>
          <a:p>
            <a:r>
              <a:rPr lang="en-US" altLang="ja-JP" sz="3200" dirty="0">
                <a:solidFill>
                  <a:srgbClr val="000000"/>
                </a:solidFill>
              </a:rPr>
              <a:t>22</a:t>
            </a:r>
            <a:r>
              <a:rPr lang="ja-JP" altLang="en-US" sz="3200" dirty="0">
                <a:solidFill>
                  <a:srgbClr val="000000"/>
                </a:solidFill>
              </a:rPr>
              <a:t>時</a:t>
            </a:r>
            <a:r>
              <a:rPr lang="en-US" altLang="ja-JP" sz="3200" dirty="0">
                <a:solidFill>
                  <a:srgbClr val="000000"/>
                </a:solidFill>
              </a:rPr>
              <a:t>40</a:t>
            </a:r>
            <a:r>
              <a:rPr lang="ja-JP" altLang="en-US" sz="3200" dirty="0">
                <a:solidFill>
                  <a:srgbClr val="000000"/>
                </a:solidFill>
              </a:rPr>
              <a:t>分</a:t>
            </a:r>
            <a:r>
              <a:rPr lang="ja-JP" altLang="en-US" sz="3200" dirty="0" smtClean="0">
                <a:solidFill>
                  <a:srgbClr val="000000"/>
                </a:solidFill>
              </a:rPr>
              <a:t>以降</a:t>
            </a:r>
            <a:r>
              <a:rPr lang="en-US" altLang="ja-JP" sz="3200" dirty="0" smtClean="0">
                <a:solidFill>
                  <a:srgbClr val="000000"/>
                </a:solidFill>
              </a:rPr>
              <a:t>…</a:t>
            </a:r>
            <a:endParaRPr lang="en-US" altLang="ja-JP" sz="3200" dirty="0">
              <a:solidFill>
                <a:srgbClr val="000000"/>
              </a:solidFill>
            </a:endParaRPr>
          </a:p>
          <a:p>
            <a:endParaRPr kumimoji="1" lang="ja-JP" altLang="en-US" dirty="0"/>
          </a:p>
        </p:txBody>
      </p:sp>
      <p:sp>
        <p:nvSpPr>
          <p:cNvPr id="6" name="平行四辺形 5"/>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7" name="平行四辺形 6"/>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8" name="平行四辺形 7"/>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9" name="平行四辺形 8"/>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0" name="平行四辺形 9"/>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1" name="平行四辺形 10"/>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13" name="平行四辺形 12"/>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2" name="平行四辺形 11"/>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4" name="円形吹き出し 13"/>
          <p:cNvSpPr/>
          <p:nvPr/>
        </p:nvSpPr>
        <p:spPr>
          <a:xfrm>
            <a:off x="2166854" y="5108190"/>
            <a:ext cx="6906334" cy="1344752"/>
          </a:xfrm>
          <a:prstGeom prst="wedgeEllipseCallout">
            <a:avLst>
              <a:gd name="adj1" fmla="val -53426"/>
              <a:gd name="adj2" fmla="val 354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バスがないと</a:t>
            </a:r>
            <a:endParaRPr kumimoji="1" lang="en-US" altLang="ja-JP" sz="2400" dirty="0" smtClean="0"/>
          </a:p>
          <a:p>
            <a:pPr algn="ctr"/>
            <a:r>
              <a:rPr kumimoji="1" lang="ja-JP" altLang="en-US" sz="2400" dirty="0" smtClean="0"/>
              <a:t>安全に、かつ楽に、それも安価で帰れない</a:t>
            </a:r>
            <a:r>
              <a:rPr kumimoji="1" lang="en-US" altLang="ja-JP" sz="2400" dirty="0" smtClean="0"/>
              <a:t>…</a:t>
            </a:r>
            <a:endParaRPr kumimoji="1" lang="ja-JP" altLang="en-US" sz="2400" dirty="0"/>
          </a:p>
        </p:txBody>
      </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064" y="4983673"/>
            <a:ext cx="1586000" cy="1586000"/>
          </a:xfrm>
          <a:prstGeom prst="rect">
            <a:avLst/>
          </a:prstGeom>
        </p:spPr>
      </p:pic>
    </p:spTree>
    <p:extLst>
      <p:ext uri="{BB962C8B-B14F-4D97-AF65-F5344CB8AC3E}">
        <p14:creationId xmlns:p14="http://schemas.microsoft.com/office/powerpoint/2010/main" val="41400076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1"/>
          <p:cNvGrpSpPr/>
          <p:nvPr/>
        </p:nvGrpSpPr>
        <p:grpSpPr>
          <a:xfrm>
            <a:off x="819510" y="776593"/>
            <a:ext cx="7604125" cy="1178594"/>
            <a:chOff x="825500" y="1293336"/>
            <a:chExt cx="7604125" cy="1611789"/>
          </a:xfrm>
        </p:grpSpPr>
        <p:sp>
          <p:nvSpPr>
            <p:cNvPr id="8" name="角丸四角形 7"/>
            <p:cNvSpPr/>
            <p:nvPr/>
          </p:nvSpPr>
          <p:spPr>
            <a:xfrm>
              <a:off x="825500" y="1293336"/>
              <a:ext cx="7604125" cy="1611789"/>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174750" y="1563211"/>
              <a:ext cx="6812766" cy="954107"/>
            </a:xfrm>
            <a:prstGeom prst="rect">
              <a:avLst/>
            </a:prstGeom>
            <a:noFill/>
          </p:spPr>
          <p:txBody>
            <a:bodyPr wrap="square" rtlCol="0">
              <a:spAutoFit/>
            </a:bodyPr>
            <a:lstStyle/>
            <a:p>
              <a:r>
                <a:rPr kumimoji="1" lang="ja-JP" altLang="en-US" sz="2800" dirty="0" smtClean="0">
                  <a:solidFill>
                    <a:schemeClr val="accent6"/>
                  </a:solidFill>
                </a:rPr>
                <a:t>筑波大学循環バスの終バスが</a:t>
              </a:r>
              <a:r>
                <a:rPr kumimoji="1" lang="en-US" altLang="ja-JP" sz="2800" dirty="0" smtClean="0">
                  <a:solidFill>
                    <a:schemeClr val="accent6"/>
                  </a:solidFill>
                </a:rPr>
                <a:t>22</a:t>
              </a:r>
              <a:r>
                <a:rPr kumimoji="1" lang="ja-JP" altLang="en-US" sz="2800" dirty="0" smtClean="0">
                  <a:solidFill>
                    <a:schemeClr val="accent6"/>
                  </a:solidFill>
                </a:rPr>
                <a:t>時</a:t>
              </a:r>
              <a:r>
                <a:rPr kumimoji="1" lang="en-US" altLang="ja-JP" sz="2800" dirty="0" smtClean="0">
                  <a:solidFill>
                    <a:schemeClr val="accent6"/>
                  </a:solidFill>
                </a:rPr>
                <a:t>40</a:t>
              </a:r>
              <a:r>
                <a:rPr kumimoji="1" lang="ja-JP" altLang="en-US" sz="2800" dirty="0" smtClean="0">
                  <a:solidFill>
                    <a:schemeClr val="accent6"/>
                  </a:solidFill>
                </a:rPr>
                <a:t>分</a:t>
              </a:r>
              <a:endParaRPr kumimoji="1" lang="en-US" altLang="ja-JP" sz="2800" dirty="0" smtClean="0">
                <a:solidFill>
                  <a:schemeClr val="accent6"/>
                </a:solidFill>
              </a:endParaRPr>
            </a:p>
            <a:p>
              <a:r>
                <a:rPr kumimoji="1" lang="ja-JP" altLang="en-US" sz="2800" dirty="0" smtClean="0">
                  <a:solidFill>
                    <a:schemeClr val="accent6"/>
                  </a:solidFill>
                </a:rPr>
                <a:t>である影響はこんなところにも！！</a:t>
              </a:r>
              <a:endParaRPr kumimoji="1" lang="ja-JP" altLang="en-US" sz="2800" dirty="0">
                <a:solidFill>
                  <a:schemeClr val="accent6"/>
                </a:solidFill>
              </a:endParaRPr>
            </a:p>
          </p:txBody>
        </p:sp>
      </p:grpSp>
      <p:sp>
        <p:nvSpPr>
          <p:cNvPr id="15" name="平行四辺形 14"/>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16" name="平行四辺形 15"/>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17" name="平行四辺形 16"/>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8" name="平行四辺形 17"/>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9" name="平行四辺形 18"/>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20" name="平行四辺形 19"/>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
        <p:nvSpPr>
          <p:cNvPr id="21" name="平行四辺形 20"/>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30" name="平行四辺形 29"/>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0" name="角丸四角形 9"/>
          <p:cNvSpPr/>
          <p:nvPr/>
        </p:nvSpPr>
        <p:spPr>
          <a:xfrm>
            <a:off x="4173392" y="2247551"/>
            <a:ext cx="4890658" cy="10152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buClr>
                <a:srgbClr val="FF0000"/>
              </a:buClr>
            </a:pPr>
            <a:r>
              <a:rPr kumimoji="1" lang="ja-JP" altLang="en-US" sz="2400" dirty="0" smtClean="0"/>
              <a:t>帰宅</a:t>
            </a:r>
            <a:r>
              <a:rPr kumimoji="1" lang="ja-JP" altLang="en-US" sz="2400" dirty="0"/>
              <a:t>する人を迎えに来て</a:t>
            </a:r>
            <a:r>
              <a:rPr kumimoji="1" lang="ja-JP" altLang="en-US" sz="2400" dirty="0" smtClean="0"/>
              <a:t>いる</a:t>
            </a:r>
            <a:endParaRPr kumimoji="1" lang="en-US" altLang="ja-JP" sz="2400" dirty="0"/>
          </a:p>
          <a:p>
            <a:pPr>
              <a:buClr>
                <a:srgbClr val="FF0000"/>
              </a:buClr>
            </a:pPr>
            <a:r>
              <a:rPr kumimoji="1" lang="ja-JP" altLang="en-US" sz="2400" dirty="0" smtClean="0"/>
              <a:t>停車</a:t>
            </a:r>
            <a:r>
              <a:rPr kumimoji="1" lang="ja-JP" altLang="en-US" sz="2400" dirty="0"/>
              <a:t>禁止ゾーンで</a:t>
            </a:r>
            <a:r>
              <a:rPr kumimoji="1" lang="ja-JP" altLang="en-US" sz="2400" dirty="0" smtClean="0"/>
              <a:t>待ち合わせ</a:t>
            </a:r>
            <a:endParaRPr kumimoji="1" lang="en-US" altLang="ja-JP" sz="2400" dirty="0"/>
          </a:p>
        </p:txBody>
      </p:sp>
      <p:sp>
        <p:nvSpPr>
          <p:cNvPr id="22" name="角丸四角形 21"/>
          <p:cNvSpPr/>
          <p:nvPr/>
        </p:nvSpPr>
        <p:spPr>
          <a:xfrm>
            <a:off x="4173393" y="3633364"/>
            <a:ext cx="4890657" cy="10152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buClr>
                <a:srgbClr val="FF0000"/>
              </a:buClr>
            </a:pPr>
            <a:endParaRPr kumimoji="1" lang="en-US" altLang="ja-JP" sz="2400" dirty="0" smtClean="0"/>
          </a:p>
          <a:p>
            <a:pPr>
              <a:buClr>
                <a:srgbClr val="FF0000"/>
              </a:buClr>
            </a:pPr>
            <a:r>
              <a:rPr kumimoji="1" lang="ja-JP" altLang="en-US" sz="2400" dirty="0" smtClean="0"/>
              <a:t>自転車でつくばセンターへ</a:t>
            </a:r>
            <a:endParaRPr kumimoji="1" lang="en-US" altLang="ja-JP" sz="2400" dirty="0" smtClean="0"/>
          </a:p>
          <a:p>
            <a:pPr>
              <a:buClr>
                <a:srgbClr val="FF0000"/>
              </a:buClr>
            </a:pPr>
            <a:r>
              <a:rPr kumimoji="1" lang="ja-JP" altLang="en-US" sz="2400" dirty="0" smtClean="0"/>
              <a:t>有料駐輪場は利用したくない</a:t>
            </a:r>
            <a:endParaRPr kumimoji="1" lang="en-US" altLang="ja-JP" sz="2400" dirty="0" smtClean="0"/>
          </a:p>
          <a:p>
            <a:pPr>
              <a:buClr>
                <a:srgbClr val="FF0000"/>
              </a:buClr>
            </a:pPr>
            <a:endParaRPr kumimoji="1" lang="en-US" altLang="ja-JP" sz="2400" dirty="0"/>
          </a:p>
        </p:txBody>
      </p:sp>
      <p:sp>
        <p:nvSpPr>
          <p:cNvPr id="13" name="右矢印 12"/>
          <p:cNvSpPr/>
          <p:nvPr/>
        </p:nvSpPr>
        <p:spPr>
          <a:xfrm>
            <a:off x="3334873" y="2585597"/>
            <a:ext cx="704684" cy="228410"/>
          </a:xfrm>
          <a:prstGeom prst="rightArrow">
            <a:avLst>
              <a:gd name="adj1" fmla="val 50000"/>
              <a:gd name="adj2" fmla="val 11000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3327072" y="4017091"/>
            <a:ext cx="704684" cy="228410"/>
          </a:xfrm>
          <a:prstGeom prst="rightArrow">
            <a:avLst>
              <a:gd name="adj1" fmla="val 50000"/>
              <a:gd name="adj2" fmla="val 11000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4173393" y="5034149"/>
            <a:ext cx="4890657" cy="15591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buClr>
                <a:srgbClr val="FF0000"/>
              </a:buClr>
            </a:pPr>
            <a:endParaRPr kumimoji="1" lang="en-US" altLang="ja-JP" sz="2400" dirty="0" smtClean="0"/>
          </a:p>
          <a:p>
            <a:pPr>
              <a:buClr>
                <a:srgbClr val="FF0000"/>
              </a:buClr>
            </a:pPr>
            <a:endParaRPr kumimoji="1" lang="en-US" altLang="ja-JP" sz="2400" dirty="0" smtClean="0"/>
          </a:p>
          <a:p>
            <a:pPr>
              <a:buClr>
                <a:srgbClr val="FF0000"/>
              </a:buClr>
            </a:pPr>
            <a:r>
              <a:rPr kumimoji="1" lang="en-US" altLang="ja-JP" sz="2400" dirty="0" smtClean="0"/>
              <a:t>22</a:t>
            </a:r>
            <a:r>
              <a:rPr kumimoji="1" lang="ja-JP" altLang="en-US" sz="2400" dirty="0" smtClean="0"/>
              <a:t>時</a:t>
            </a:r>
            <a:r>
              <a:rPr kumimoji="1" lang="en-US" altLang="ja-JP" sz="2400" dirty="0" smtClean="0"/>
              <a:t>40</a:t>
            </a:r>
            <a:r>
              <a:rPr kumimoji="1" lang="ja-JP" altLang="en-US" sz="2400" dirty="0" smtClean="0"/>
              <a:t>分に間に合うように、つくばセンターへ</a:t>
            </a:r>
            <a:endParaRPr kumimoji="1" lang="en-US" altLang="ja-JP" sz="2400" dirty="0" smtClean="0"/>
          </a:p>
          <a:p>
            <a:pPr>
              <a:buClr>
                <a:srgbClr val="FF0000"/>
              </a:buClr>
            </a:pPr>
            <a:r>
              <a:rPr kumimoji="1" lang="ja-JP" altLang="en-US" sz="2400" dirty="0" smtClean="0"/>
              <a:t>時間の使い方が制限される</a:t>
            </a:r>
            <a:endParaRPr kumimoji="1" lang="en-US" altLang="ja-JP" sz="2400" dirty="0" smtClean="0"/>
          </a:p>
          <a:p>
            <a:pPr>
              <a:buClr>
                <a:srgbClr val="FF0000"/>
              </a:buClr>
            </a:pPr>
            <a:endParaRPr kumimoji="1" lang="en-US" altLang="ja-JP" sz="2400" dirty="0" smtClean="0"/>
          </a:p>
          <a:p>
            <a:pPr>
              <a:buClr>
                <a:srgbClr val="FF0000"/>
              </a:buClr>
            </a:pPr>
            <a:endParaRPr kumimoji="1" lang="en-US" altLang="ja-JP" sz="2400" dirty="0"/>
          </a:p>
        </p:txBody>
      </p:sp>
      <p:sp>
        <p:nvSpPr>
          <p:cNvPr id="25" name="右矢印 24"/>
          <p:cNvSpPr/>
          <p:nvPr/>
        </p:nvSpPr>
        <p:spPr>
          <a:xfrm>
            <a:off x="3334873" y="5713541"/>
            <a:ext cx="704684" cy="228410"/>
          </a:xfrm>
          <a:prstGeom prst="rightArrow">
            <a:avLst>
              <a:gd name="adj1" fmla="val 50000"/>
              <a:gd name="adj2" fmla="val 11000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8609" y="2473688"/>
            <a:ext cx="3238463" cy="461665"/>
          </a:xfrm>
          <a:prstGeom prst="rect">
            <a:avLst/>
          </a:prstGeom>
          <a:noFill/>
        </p:spPr>
        <p:txBody>
          <a:bodyPr wrap="square" rtlCol="0">
            <a:spAutoFit/>
          </a:bodyPr>
          <a:lstStyle/>
          <a:p>
            <a:pPr marL="285750" indent="-285750">
              <a:buClr>
                <a:srgbClr val="FF0000"/>
              </a:buClr>
              <a:buFont typeface="Wingdings" charset="2"/>
              <a:buChar char="ü"/>
            </a:pPr>
            <a:r>
              <a:rPr kumimoji="1" lang="ja-JP" altLang="en-US" sz="2400" dirty="0" smtClean="0"/>
              <a:t>違法停車する自動車</a:t>
            </a:r>
            <a:endParaRPr kumimoji="1" lang="ja-JP" altLang="en-US" sz="2400" dirty="0"/>
          </a:p>
        </p:txBody>
      </p:sp>
      <p:sp>
        <p:nvSpPr>
          <p:cNvPr id="7" name="テキスト ボックス 6"/>
          <p:cNvSpPr txBox="1"/>
          <p:nvPr/>
        </p:nvSpPr>
        <p:spPr>
          <a:xfrm>
            <a:off x="88609" y="3887255"/>
            <a:ext cx="3619248" cy="461665"/>
          </a:xfrm>
          <a:prstGeom prst="rect">
            <a:avLst/>
          </a:prstGeom>
          <a:noFill/>
        </p:spPr>
        <p:txBody>
          <a:bodyPr wrap="square" rtlCol="0">
            <a:spAutoFit/>
          </a:bodyPr>
          <a:lstStyle/>
          <a:p>
            <a:pPr marL="342900" indent="-342900">
              <a:buClr>
                <a:srgbClr val="FF0000"/>
              </a:buClr>
              <a:buFont typeface="Wingdings" charset="2"/>
              <a:buChar char="ü"/>
            </a:pPr>
            <a:r>
              <a:rPr kumimoji="1" lang="ja-JP" altLang="en-US" sz="2400" dirty="0" smtClean="0"/>
              <a:t>違法駐輪する自転車</a:t>
            </a:r>
            <a:endParaRPr kumimoji="1" lang="ja-JP" altLang="en-US" sz="2400" dirty="0"/>
          </a:p>
        </p:txBody>
      </p:sp>
      <p:sp>
        <p:nvSpPr>
          <p:cNvPr id="14" name="テキスト ボックス 13"/>
          <p:cNvSpPr txBox="1"/>
          <p:nvPr/>
        </p:nvSpPr>
        <p:spPr>
          <a:xfrm>
            <a:off x="88609" y="5371133"/>
            <a:ext cx="3430793" cy="830997"/>
          </a:xfrm>
          <a:prstGeom prst="rect">
            <a:avLst/>
          </a:prstGeom>
          <a:noFill/>
        </p:spPr>
        <p:txBody>
          <a:bodyPr wrap="square" rtlCol="0">
            <a:spAutoFit/>
          </a:bodyPr>
          <a:lstStyle/>
          <a:p>
            <a:pPr marL="285750" indent="-285750">
              <a:buClr>
                <a:srgbClr val="FF0000"/>
              </a:buClr>
              <a:buFont typeface="Wingdings" charset="2"/>
              <a:buChar char="ü"/>
            </a:pPr>
            <a:r>
              <a:rPr kumimoji="1" lang="ja-JP" altLang="en-US" sz="2400" dirty="0" smtClean="0"/>
              <a:t>終バスに乗らなければならない人々</a:t>
            </a:r>
            <a:endParaRPr kumimoji="1" lang="ja-JP" altLang="en-US" sz="2400" dirty="0"/>
          </a:p>
        </p:txBody>
      </p:sp>
    </p:spTree>
    <p:extLst>
      <p:ext uri="{BB962C8B-B14F-4D97-AF65-F5344CB8AC3E}">
        <p14:creationId xmlns:p14="http://schemas.microsoft.com/office/powerpoint/2010/main" val="298037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13" grpId="0" animBg="1"/>
      <p:bldP spid="23" grpId="0" animBg="1"/>
      <p:bldP spid="24" grpId="0" animBg="1"/>
      <p:bldP spid="25" grpId="0" animBg="1"/>
      <p:bldP spid="4" grpId="0"/>
      <p:bldP spid="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tsukubago.jpg"/>
          <p:cNvPicPr>
            <a:picLocks noChangeAspect="1"/>
          </p:cNvPicPr>
          <p:nvPr/>
        </p:nvPicPr>
        <p:blipFill>
          <a:blip r:embed="rId3" cstate="print">
            <a:alphaModFix/>
            <a:extLst>
              <a:ext uri="{28A0092B-C50C-407E-A947-70E740481C1C}">
                <a14:useLocalDpi xmlns:a14="http://schemas.microsoft.com/office/drawing/2010/main"/>
              </a:ext>
            </a:extLst>
          </a:blip>
          <a:stretch>
            <a:fillRect/>
          </a:stretch>
        </p:blipFill>
        <p:spPr>
          <a:xfrm>
            <a:off x="0" y="1644550"/>
            <a:ext cx="9151767" cy="5213450"/>
          </a:xfrm>
          <a:prstGeom prst="rect">
            <a:avLst/>
          </a:prstGeom>
        </p:spPr>
      </p:pic>
      <p:sp>
        <p:nvSpPr>
          <p:cNvPr id="4" name="テキスト ボックス 3"/>
          <p:cNvSpPr txBox="1"/>
          <p:nvPr/>
        </p:nvSpPr>
        <p:spPr>
          <a:xfrm>
            <a:off x="188227" y="718507"/>
            <a:ext cx="2749471" cy="707886"/>
          </a:xfrm>
          <a:prstGeom prst="rect">
            <a:avLst/>
          </a:prstGeom>
          <a:noFill/>
        </p:spPr>
        <p:txBody>
          <a:bodyPr wrap="none" rtlCol="0">
            <a:spAutoFit/>
          </a:bodyPr>
          <a:lstStyle/>
          <a:p>
            <a:r>
              <a:rPr kumimoji="1" lang="ja-JP" altLang="en-US" sz="4000" dirty="0" smtClean="0"/>
              <a:t>ところで</a:t>
            </a:r>
            <a:r>
              <a:rPr kumimoji="1" lang="en-US" altLang="ja-JP" sz="4000" dirty="0" smtClean="0"/>
              <a:t>‥</a:t>
            </a:r>
            <a:endParaRPr kumimoji="1" lang="en-US" altLang="ja-JP" sz="4000" dirty="0"/>
          </a:p>
        </p:txBody>
      </p:sp>
      <p:grpSp>
        <p:nvGrpSpPr>
          <p:cNvPr id="8" name="図形グループ 7"/>
          <p:cNvGrpSpPr/>
          <p:nvPr/>
        </p:nvGrpSpPr>
        <p:grpSpPr>
          <a:xfrm>
            <a:off x="2575196" y="2036138"/>
            <a:ext cx="4956612" cy="606160"/>
            <a:chOff x="2575196" y="2036138"/>
            <a:chExt cx="4956612" cy="606160"/>
          </a:xfrm>
        </p:grpSpPr>
        <p:sp>
          <p:nvSpPr>
            <p:cNvPr id="5" name="テキスト ボックス 4"/>
            <p:cNvSpPr txBox="1"/>
            <p:nvPr/>
          </p:nvSpPr>
          <p:spPr>
            <a:xfrm>
              <a:off x="2575196" y="2057522"/>
              <a:ext cx="1536128" cy="584776"/>
            </a:xfrm>
            <a:prstGeom prst="rect">
              <a:avLst/>
            </a:prstGeom>
            <a:noFill/>
          </p:spPr>
          <p:txBody>
            <a:bodyPr wrap="square" rtlCol="0">
              <a:spAutoFit/>
            </a:bodyPr>
            <a:lstStyle/>
            <a:p>
              <a:r>
                <a:rPr kumimoji="1" lang="ja-JP" altLang="en-US" sz="3200" dirty="0" smtClean="0">
                  <a:solidFill>
                    <a:srgbClr val="FFFF00"/>
                  </a:solidFill>
                </a:rPr>
                <a:t>東京駅</a:t>
              </a:r>
              <a:endParaRPr kumimoji="1" lang="ja-JP" altLang="en-US" sz="3200" dirty="0">
                <a:solidFill>
                  <a:srgbClr val="FFFF00"/>
                </a:solidFill>
              </a:endParaRPr>
            </a:p>
          </p:txBody>
        </p:sp>
        <p:sp>
          <p:nvSpPr>
            <p:cNvPr id="6" name="テキスト ボックス 5"/>
            <p:cNvSpPr txBox="1"/>
            <p:nvPr/>
          </p:nvSpPr>
          <p:spPr>
            <a:xfrm>
              <a:off x="5075592" y="2036138"/>
              <a:ext cx="2456216" cy="584776"/>
            </a:xfrm>
            <a:prstGeom prst="rect">
              <a:avLst/>
            </a:prstGeom>
            <a:noFill/>
          </p:spPr>
          <p:txBody>
            <a:bodyPr wrap="square" rtlCol="0">
              <a:spAutoFit/>
            </a:bodyPr>
            <a:lstStyle/>
            <a:p>
              <a:r>
                <a:rPr kumimoji="1" lang="ja-JP" altLang="en-US" sz="3200" dirty="0" smtClean="0">
                  <a:solidFill>
                    <a:srgbClr val="FFFF00"/>
                  </a:solidFill>
                </a:rPr>
                <a:t>筑波大学</a:t>
              </a:r>
              <a:endParaRPr kumimoji="1" lang="ja-JP" altLang="en-US" sz="3200" dirty="0">
                <a:solidFill>
                  <a:srgbClr val="FFFF00"/>
                </a:solidFill>
              </a:endParaRPr>
            </a:p>
          </p:txBody>
        </p:sp>
        <p:sp>
          <p:nvSpPr>
            <p:cNvPr id="7" name="左右矢印 6"/>
            <p:cNvSpPr/>
            <p:nvPr/>
          </p:nvSpPr>
          <p:spPr>
            <a:xfrm>
              <a:off x="3997270" y="2087057"/>
              <a:ext cx="950324" cy="484632"/>
            </a:xfrm>
            <a:prstGeom prst="leftRightArrow">
              <a:avLst>
                <a:gd name="adj1" fmla="val 50000"/>
                <a:gd name="adj2" fmla="val 3374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grpSp>
      <p:sp>
        <p:nvSpPr>
          <p:cNvPr id="9" name="平行四辺形 8"/>
          <p:cNvSpPr/>
          <p:nvPr/>
        </p:nvSpPr>
        <p:spPr>
          <a:xfrm>
            <a:off x="1983923"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参考文献</a:t>
            </a:r>
            <a:endParaRPr kumimoji="1" lang="ja-JP" altLang="en-US" sz="3200" dirty="0"/>
          </a:p>
        </p:txBody>
      </p:sp>
      <p:sp>
        <p:nvSpPr>
          <p:cNvPr id="10" name="平行四辺形 9"/>
          <p:cNvSpPr/>
          <p:nvPr/>
        </p:nvSpPr>
        <p:spPr>
          <a:xfrm>
            <a:off x="1699139"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t>予備調査</a:t>
            </a:r>
            <a:endParaRPr kumimoji="1" lang="ja-JP" altLang="en-US" sz="3200" dirty="0"/>
          </a:p>
        </p:txBody>
      </p:sp>
      <p:sp>
        <p:nvSpPr>
          <p:cNvPr id="11" name="平行四辺形 10"/>
          <p:cNvSpPr/>
          <p:nvPr/>
        </p:nvSpPr>
        <p:spPr>
          <a:xfrm>
            <a:off x="1410495" y="1"/>
            <a:ext cx="3330985" cy="558068"/>
          </a:xfrm>
          <a:prstGeom prst="parallelogram">
            <a:avLst>
              <a:gd name="adj" fmla="val 4872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t>アンケート調査</a:t>
            </a:r>
            <a:endParaRPr kumimoji="1" lang="ja-JP" altLang="en-US" sz="2400" dirty="0"/>
          </a:p>
        </p:txBody>
      </p:sp>
      <p:sp>
        <p:nvSpPr>
          <p:cNvPr id="12" name="平行四辺形 11"/>
          <p:cNvSpPr/>
          <p:nvPr/>
        </p:nvSpPr>
        <p:spPr>
          <a:xfrm>
            <a:off x="1127612" y="1"/>
            <a:ext cx="3330985" cy="558068"/>
          </a:xfrm>
          <a:prstGeom prst="parallelogram">
            <a:avLst>
              <a:gd name="adj" fmla="val 487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smtClean="0"/>
              <a:t>現地調査</a:t>
            </a:r>
            <a:endParaRPr kumimoji="1" lang="ja-JP" altLang="en-US" sz="3200" dirty="0"/>
          </a:p>
        </p:txBody>
      </p:sp>
      <p:sp>
        <p:nvSpPr>
          <p:cNvPr id="13" name="平行四辺形 12"/>
          <p:cNvSpPr/>
          <p:nvPr/>
        </p:nvSpPr>
        <p:spPr>
          <a:xfrm>
            <a:off x="829347" y="1"/>
            <a:ext cx="3330985" cy="558068"/>
          </a:xfrm>
          <a:prstGeom prst="parallelogram">
            <a:avLst>
              <a:gd name="adj" fmla="val 487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現状</a:t>
            </a:r>
            <a:endParaRPr kumimoji="1" lang="ja-JP" altLang="en-US" sz="3200" dirty="0"/>
          </a:p>
        </p:txBody>
      </p:sp>
      <p:sp>
        <p:nvSpPr>
          <p:cNvPr id="14" name="平行四辺形 13"/>
          <p:cNvSpPr/>
          <p:nvPr/>
        </p:nvSpPr>
        <p:spPr>
          <a:xfrm>
            <a:off x="-3913" y="1"/>
            <a:ext cx="3330985" cy="558068"/>
          </a:xfrm>
          <a:prstGeom prst="parallelogram">
            <a:avLst>
              <a:gd name="adj" fmla="val 487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200" dirty="0" smtClean="0"/>
              <a:t>背景</a:t>
            </a:r>
            <a:endParaRPr kumimoji="1" lang="ja-JP" altLang="en-US" sz="3200" dirty="0"/>
          </a:p>
        </p:txBody>
      </p:sp>
      <p:sp>
        <p:nvSpPr>
          <p:cNvPr id="15" name="平行四辺形 14"/>
          <p:cNvSpPr/>
          <p:nvPr/>
        </p:nvSpPr>
        <p:spPr>
          <a:xfrm>
            <a:off x="277064" y="1"/>
            <a:ext cx="3330985" cy="558068"/>
          </a:xfrm>
          <a:prstGeom prst="parallelogram">
            <a:avLst>
              <a:gd name="adj" fmla="val 487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dirty="0" smtClean="0"/>
              <a:t>問題提起</a:t>
            </a:r>
            <a:endParaRPr kumimoji="1" lang="ja-JP" altLang="en-US" sz="3200" dirty="0"/>
          </a:p>
        </p:txBody>
      </p:sp>
      <p:sp>
        <p:nvSpPr>
          <p:cNvPr id="16" name="平行四辺形 15"/>
          <p:cNvSpPr/>
          <p:nvPr/>
        </p:nvSpPr>
        <p:spPr>
          <a:xfrm>
            <a:off x="538801" y="1"/>
            <a:ext cx="3330985" cy="558068"/>
          </a:xfrm>
          <a:prstGeom prst="parallelogram">
            <a:avLst>
              <a:gd name="adj" fmla="val 4872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目標</a:t>
            </a:r>
            <a:endParaRPr kumimoji="1" lang="ja-JP" altLang="en-US" sz="3200" dirty="0"/>
          </a:p>
        </p:txBody>
      </p:sp>
    </p:spTree>
    <p:extLst>
      <p:ext uri="{BB962C8B-B14F-4D97-AF65-F5344CB8AC3E}">
        <p14:creationId xmlns:p14="http://schemas.microsoft.com/office/powerpoint/2010/main" val="24672399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スリップストリーム.thmx</Template>
  <TotalTime>3660</TotalTime>
  <Words>2927</Words>
  <Application>Microsoft Macintosh PowerPoint</Application>
  <PresentationFormat>画面に合わせる (4:3)</PresentationFormat>
  <Paragraphs>859</Paragraphs>
  <Slides>51</Slides>
  <Notes>49</Notes>
  <HiddenSlides>9</HiddenSlides>
  <MMClips>0</MMClips>
  <ScaleCrop>false</ScaleCrop>
  <HeadingPairs>
    <vt:vector size="4" baseType="variant">
      <vt:variant>
        <vt:lpstr>テーマ</vt:lpstr>
      </vt:variant>
      <vt:variant>
        <vt:i4>1</vt:i4>
      </vt:variant>
      <vt:variant>
        <vt:lpstr>スライド タイトル</vt:lpstr>
      </vt:variant>
      <vt:variant>
        <vt:i4>51</vt:i4>
      </vt:variant>
    </vt:vector>
  </HeadingPairs>
  <TitlesOfParts>
    <vt:vector size="52" baseType="lpstr">
      <vt:lpstr>スリップストリーム</vt:lpstr>
      <vt:lpstr>PowerPoint プレゼンテーション</vt:lpstr>
      <vt:lpstr>PowerPoint プレゼンテーション</vt:lpstr>
      <vt:lpstr>PowerPoint プレゼンテーション</vt:lpstr>
      <vt:lpstr>高速バスよ、いつ乗せるの？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 ありがとうございました。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高速バスよ、いつ乗せるの？ いまでしょ！！ 〜帰宅困難者を救え！</dc:title>
  <dc:creator>神保 s1111259</dc:creator>
  <cp:lastModifiedBy>神保 s1111259</cp:lastModifiedBy>
  <cp:revision>326</cp:revision>
  <cp:lastPrinted>2013-05-18T10:26:51Z</cp:lastPrinted>
  <dcterms:created xsi:type="dcterms:W3CDTF">2013-04-30T08:12:20Z</dcterms:created>
  <dcterms:modified xsi:type="dcterms:W3CDTF">2013-06-24T11:04:21Z</dcterms:modified>
</cp:coreProperties>
</file>