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ppt/charts/chart10.xml" ContentType="application/vnd.openxmlformats-officedocument.drawingml.chart+xml"/>
  <Override PartName="/ppt/drawings/drawing7.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8.xml" ContentType="application/vnd.openxmlformats-officedocument.drawingml.chartshapes+xml"/>
  <Override PartName="/ppt/charts/chart15.xml" ContentType="application/vnd.openxmlformats-officedocument.drawingml.chart+xml"/>
  <Override PartName="/ppt/drawings/drawing9.xml" ContentType="application/vnd.openxmlformats-officedocument.drawingml.chartshapes+xml"/>
  <Override PartName="/ppt/notesSlides/notesSlide18.xml" ContentType="application/vnd.openxmlformats-officedocument.presentationml.notesSlide+xml"/>
  <Override PartName="/ppt/charts/chart16.xml" ContentType="application/vnd.openxmlformats-officedocument.drawingml.chart+xml"/>
  <Override PartName="/ppt/drawings/drawing10.xml" ContentType="application/vnd.openxmlformats-officedocument.drawingml.chartshapes+xml"/>
  <Override PartName="/ppt/charts/chart17.xml" ContentType="application/vnd.openxmlformats-officedocument.drawingml.chart+xml"/>
  <Override PartName="/ppt/drawings/drawing11.xml" ContentType="application/vnd.openxmlformats-officedocument.drawingml.chartshapes+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drawings/drawing1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395" r:id="rId2"/>
    <p:sldId id="396" r:id="rId3"/>
    <p:sldId id="402" r:id="rId4"/>
    <p:sldId id="300" r:id="rId5"/>
    <p:sldId id="403" r:id="rId6"/>
    <p:sldId id="318" r:id="rId7"/>
    <p:sldId id="371" r:id="rId8"/>
    <p:sldId id="398" r:id="rId9"/>
    <p:sldId id="404" r:id="rId10"/>
    <p:sldId id="372" r:id="rId11"/>
    <p:sldId id="373" r:id="rId12"/>
    <p:sldId id="357" r:id="rId13"/>
    <p:sldId id="260" r:id="rId14"/>
    <p:sldId id="374" r:id="rId15"/>
    <p:sldId id="273" r:id="rId16"/>
    <p:sldId id="276" r:id="rId17"/>
    <p:sldId id="368" r:id="rId18"/>
    <p:sldId id="382" r:id="rId19"/>
    <p:sldId id="383" r:id="rId20"/>
    <p:sldId id="406" r:id="rId21"/>
    <p:sldId id="283" r:id="rId22"/>
    <p:sldId id="338" r:id="rId23"/>
    <p:sldId id="375" r:id="rId24"/>
    <p:sldId id="400" r:id="rId25"/>
    <p:sldId id="384" r:id="rId26"/>
    <p:sldId id="413" r:id="rId27"/>
    <p:sldId id="385" r:id="rId28"/>
    <p:sldId id="401" r:id="rId29"/>
    <p:sldId id="344" r:id="rId30"/>
    <p:sldId id="386" r:id="rId31"/>
    <p:sldId id="432" r:id="rId32"/>
    <p:sldId id="421" r:id="rId33"/>
    <p:sldId id="393" r:id="rId34"/>
    <p:sldId id="422" r:id="rId35"/>
    <p:sldId id="369" r:id="rId36"/>
    <p:sldId id="433" r:id="rId37"/>
    <p:sldId id="415" r:id="rId38"/>
    <p:sldId id="416" r:id="rId39"/>
    <p:sldId id="417" r:id="rId40"/>
    <p:sldId id="418" r:id="rId41"/>
    <p:sldId id="419" r:id="rId42"/>
    <p:sldId id="379" r:id="rId43"/>
    <p:sldId id="322" r:id="rId44"/>
    <p:sldId id="405" r:id="rId45"/>
    <p:sldId id="356" r:id="rId46"/>
    <p:sldId id="380" r:id="rId47"/>
    <p:sldId id="407" r:id="rId48"/>
    <p:sldId id="377" r:id="rId49"/>
    <p:sldId id="308" r:id="rId50"/>
    <p:sldId id="345" r:id="rId51"/>
    <p:sldId id="381" r:id="rId52"/>
    <p:sldId id="399" r:id="rId53"/>
    <p:sldId id="340" r:id="rId54"/>
    <p:sldId id="332" r:id="rId55"/>
    <p:sldId id="431" r:id="rId56"/>
    <p:sldId id="334" r:id="rId57"/>
    <p:sldId id="335" r:id="rId58"/>
    <p:sldId id="414" r:id="rId59"/>
    <p:sldId id="420" r:id="rId60"/>
    <p:sldId id="347" r:id="rId61"/>
    <p:sldId id="363" r:id="rId62"/>
    <p:sldId id="423" r:id="rId63"/>
    <p:sldId id="424" r:id="rId64"/>
    <p:sldId id="425" r:id="rId65"/>
    <p:sldId id="430" r:id="rId6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51E"/>
    <a:srgbClr val="154F22"/>
    <a:srgbClr val="429652"/>
    <a:srgbClr val="8CCD41"/>
    <a:srgbClr val="B0CB42"/>
    <a:srgbClr val="C7E44C"/>
    <a:srgbClr val="D2622D"/>
    <a:srgbClr val="DA934F"/>
    <a:srgbClr val="DACE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テーマ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濃色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テーマ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濃色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73964" autoAdjust="0"/>
  </p:normalViewPr>
  <p:slideViewPr>
    <p:cSldViewPr snapToGrid="0" snapToObjects="1">
      <p:cViewPr varScale="1">
        <p:scale>
          <a:sx n="86" d="100"/>
          <a:sy n="86" d="100"/>
        </p:scale>
        <p:origin x="244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12502;&#12483;&#12463;1"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Macintosh%20HD:Users:nakamurakou:Downloads:&#12496;&#12473;&#20572;&#35611;&#32681;&#21029;&#12539;&#23398;&#24180;&#21106;&#2151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nakamurakou:Downloads:20130614&#12496;&#12473;&#20572;&#20840;&#38598;&#35336;-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nakamurakou:Downloads:&#35611;&#32681;&#12496;&#12473;&#20572;&#21029;&#30007;&#22899;&#27604;.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home:tanki:s1110389:Downloads:&#12496;&#12473;&#12364;&#28961;&#12356;&#26178;&#12398;&#24112;&#23429;&#25163;&#27573;&#12464;&#12521;&#12501;.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home:tanki:s1110389:Downloads:130607-Q9&#8722;1&#24180;-3.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home:tanki:s1110389:Downloads:130607&#35611;&#32681;&#12450;&#12531;&#12465;&#12540;&#12488;&#20840;&#38598;&#35336;&#65288;&#65329;&#65305;&#12464;&#12521;&#12501;&#65289;.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home:tanki:s1110389:Downloads:&#12496;&#12473;&#20572;Q9Q11&#12463;&#12525;&#12473;&#34920;.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home:tanki:s1110389:Downloads:&#38656;&#35201;&#34920;&#25913;&#2591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Untitled:&#65299;&#24180;&#26149;&#23398;&#26399;:&#37117;&#24066;&#35336;&#23455;&#32722;:&#23398;&#29983;&#12392;&#31038;&#20250;&#20154;&#12398;&#36949;&#12356;.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Untitled:&#65299;&#24180;&#26149;&#23398;&#26399;:&#37117;&#24066;&#35336;&#23455;&#32722;:&#23398;&#29983;&#12392;&#31038;&#20250;&#20154;&#12398;&#36949;&#1235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ome:tanki:s1110389:Downloads:Q9&#12539;Q11&#24111;&#12464;&#12521;&#12501;-1.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Untitled:&#65299;&#24180;&#26149;&#23398;&#26399;:&#37117;&#24066;&#35336;&#23455;&#32722;:&#23398;&#29983;&#12392;&#31038;&#20250;&#20154;&#12398;&#36949;&#12356;.xlsx" TargetMode="Externa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12502;&#12483;&#12463;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ome:tanki:s1110389:Downloads:Q&#65297;&#65296;-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ome:tanki:s1110389:Downloads:Q9&#12539;Q11&#24111;&#12464;&#12521;&#12501;-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home:tanki:s1110389:Downloads:Q13&#8722;1&#24111;&#12464;&#12521;&#12501;&#65288;&#65285;&#65289;.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12502;&#12483;&#12463;1"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home:shakoug:s1111257:Downloads:&#21028;&#21029;&#20998;&#26512;&#32080;&#26524;-2.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home:shakoug:s1111231:Downloads:Book1.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home:shakoug:s1111231:Downloads: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ja-JP" altLang="en-US" sz="3200"/>
              <a:t>つくば号のキャパシティ</a:t>
            </a:r>
          </a:p>
        </c:rich>
      </c:tx>
      <c:layout>
        <c:manualLayout>
          <c:xMode val="edge"/>
          <c:yMode val="edge"/>
          <c:x val="0.28203127734033201"/>
          <c:y val="1.5401588182668E-2"/>
        </c:manualLayout>
      </c:layout>
      <c:overlay val="0"/>
    </c:title>
    <c:autoTitleDeleted val="0"/>
    <c:plotArea>
      <c:layout/>
      <c:barChart>
        <c:barDir val="col"/>
        <c:grouping val="percentStacked"/>
        <c:varyColors val="0"/>
        <c:ser>
          <c:idx val="0"/>
          <c:order val="0"/>
          <c:tx>
            <c:strRef>
              <c:f>Sheet1!$B$1</c:f>
              <c:strCache>
                <c:ptCount val="1"/>
                <c:pt idx="0">
                  <c:v>乗客</c:v>
                </c:pt>
              </c:strCache>
            </c:strRef>
          </c:tx>
          <c:spPr>
            <a:solidFill>
              <a:schemeClr val="accent6">
                <a:lumMod val="75000"/>
              </a:schemeClr>
            </a:solidFill>
            <a:ln>
              <a:solidFill>
                <a:schemeClr val="accent6">
                  <a:lumMod val="75000"/>
                </a:schemeClr>
              </a:solidFill>
            </a:ln>
            <a:scene3d>
              <a:camera prst="orthographicFront"/>
              <a:lightRig rig="balanced" dir="tr"/>
            </a:scene3d>
            <a:sp3d prstMaterial="plastic">
              <a:bevelT h="63500"/>
            </a:sp3d>
          </c:spPr>
          <c:invertIfNegative val="0"/>
          <c:dLbls>
            <c:dLbl>
              <c:idx val="0"/>
              <c:layout>
                <c:manualLayout>
                  <c:x val="6.9444444444444397E-3"/>
                  <c:y val="-7.7007940913340206E-2"/>
                </c:manualLayout>
              </c:layout>
              <c:showLegendKey val="0"/>
              <c:showVal val="1"/>
              <c:showCatName val="0"/>
              <c:showSerName val="1"/>
              <c:showPercent val="0"/>
              <c:showBubbleSize val="0"/>
              <c:separator>
</c:separator>
              <c:extLst>
                <c:ext xmlns:c15="http://schemas.microsoft.com/office/drawing/2012/chart" uri="{CE6537A1-D6FC-4f65-9D91-7224C49458BB}"/>
              </c:extLst>
            </c:dLbl>
            <c:dLbl>
              <c:idx val="1"/>
              <c:layout>
                <c:manualLayout>
                  <c:x val="-2.18722659693004E-7"/>
                  <c:y val="-3.2709057935611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980204194914449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7778871391076101E-3"/>
                  <c:y val="-3.520363013181260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540158818266790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
                  <c:y val="-8.8009075329533205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6.6006806497149496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1.0185067526416E-16"/>
                  <c:y val="-2.86029494820978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3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h:mm</c:formatCode>
                <c:ptCount val="8"/>
                <c:pt idx="0">
                  <c:v>0.94791666666666696</c:v>
                </c:pt>
                <c:pt idx="1">
                  <c:v>0.96180555555555503</c:v>
                </c:pt>
                <c:pt idx="2">
                  <c:v>0.97569444444444497</c:v>
                </c:pt>
                <c:pt idx="3">
                  <c:v>0.98958333333333304</c:v>
                </c:pt>
                <c:pt idx="4">
                  <c:v>3.4722222222222199E-3</c:v>
                </c:pt>
                <c:pt idx="5">
                  <c:v>3.8194444444444399E-2</c:v>
                </c:pt>
                <c:pt idx="6">
                  <c:v>5.2083333333333301E-2</c:v>
                </c:pt>
                <c:pt idx="7">
                  <c:v>6.5972222222222196E-2</c:v>
                </c:pt>
              </c:numCache>
            </c:numRef>
          </c:cat>
          <c:val>
            <c:numRef>
              <c:f>Sheet1!$B$2:$B$9</c:f>
              <c:numCache>
                <c:formatCode>General</c:formatCode>
                <c:ptCount val="8"/>
                <c:pt idx="0">
                  <c:v>2</c:v>
                </c:pt>
                <c:pt idx="1">
                  <c:v>1</c:v>
                </c:pt>
                <c:pt idx="2">
                  <c:v>2</c:v>
                </c:pt>
                <c:pt idx="3">
                  <c:v>0</c:v>
                </c:pt>
                <c:pt idx="4">
                  <c:v>8</c:v>
                </c:pt>
                <c:pt idx="5">
                  <c:v>4</c:v>
                </c:pt>
                <c:pt idx="6">
                  <c:v>4</c:v>
                </c:pt>
                <c:pt idx="7">
                  <c:v>0</c:v>
                </c:pt>
              </c:numCache>
            </c:numRef>
          </c:val>
        </c:ser>
        <c:ser>
          <c:idx val="1"/>
          <c:order val="1"/>
          <c:tx>
            <c:strRef>
              <c:f>Sheet1!$C$1</c:f>
              <c:strCache>
                <c:ptCount val="1"/>
                <c:pt idx="0">
                  <c:v>空席</c:v>
                </c:pt>
              </c:strCache>
            </c:strRef>
          </c:tx>
          <c:spPr>
            <a:solidFill>
              <a:schemeClr val="accent6">
                <a:lumMod val="40000"/>
                <a:lumOff val="60000"/>
              </a:schemeClr>
            </a:solidFill>
            <a:ln>
              <a:solidFill>
                <a:schemeClr val="accent6">
                  <a:lumMod val="20000"/>
                  <a:lumOff val="80000"/>
                </a:schemeClr>
              </a:solidFill>
            </a:ln>
          </c:spPr>
          <c:invertIfNegative val="0"/>
          <c:dLbls>
            <c:dLbl>
              <c:idx val="0"/>
              <c:layout>
                <c:manualLayout>
                  <c:x val="1.38888888888889E-3"/>
                  <c:y val="-5.0605391560691902E-2"/>
                </c:manualLayout>
              </c:layout>
              <c:showLegendKey val="0"/>
              <c:showVal val="1"/>
              <c:showCatName val="0"/>
              <c:showSerName val="1"/>
              <c:showPercent val="0"/>
              <c:showBubbleSize val="0"/>
              <c:separator>
</c:separator>
              <c:extLst>
                <c:ext xmlns:c15="http://schemas.microsoft.com/office/drawing/2012/chart" uri="{CE6537A1-D6FC-4f65-9D91-7224C49458BB}"/>
              </c:extLst>
            </c:dLbl>
            <c:dLbl>
              <c:idx val="3"/>
              <c:layout>
                <c:manualLayout>
                  <c:x val="1.3888888888888399E-3"/>
                  <c:y val="-1.231766182974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8741210936079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4400">
                    <a:solidFill>
                      <a:srgbClr val="FF0000"/>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h:mm</c:formatCode>
                <c:ptCount val="8"/>
                <c:pt idx="0">
                  <c:v>0.94791666666666696</c:v>
                </c:pt>
                <c:pt idx="1">
                  <c:v>0.96180555555555503</c:v>
                </c:pt>
                <c:pt idx="2">
                  <c:v>0.97569444444444497</c:v>
                </c:pt>
                <c:pt idx="3">
                  <c:v>0.98958333333333304</c:v>
                </c:pt>
                <c:pt idx="4">
                  <c:v>3.4722222222222199E-3</c:v>
                </c:pt>
                <c:pt idx="5">
                  <c:v>3.8194444444444399E-2</c:v>
                </c:pt>
                <c:pt idx="6">
                  <c:v>5.2083333333333301E-2</c:v>
                </c:pt>
                <c:pt idx="7">
                  <c:v>6.5972222222222196E-2</c:v>
                </c:pt>
              </c:numCache>
            </c:numRef>
          </c:cat>
          <c:val>
            <c:numRef>
              <c:f>Sheet1!$C$2:$C$9</c:f>
              <c:numCache>
                <c:formatCode>General</c:formatCode>
                <c:ptCount val="8"/>
                <c:pt idx="0">
                  <c:v>48</c:v>
                </c:pt>
                <c:pt idx="1">
                  <c:v>49</c:v>
                </c:pt>
                <c:pt idx="2">
                  <c:v>48</c:v>
                </c:pt>
                <c:pt idx="3">
                  <c:v>50</c:v>
                </c:pt>
                <c:pt idx="4">
                  <c:v>42</c:v>
                </c:pt>
                <c:pt idx="5">
                  <c:v>46</c:v>
                </c:pt>
                <c:pt idx="6">
                  <c:v>46</c:v>
                </c:pt>
                <c:pt idx="7">
                  <c:v>50</c:v>
                </c:pt>
              </c:numCache>
            </c:numRef>
          </c:val>
        </c:ser>
        <c:dLbls>
          <c:showLegendKey val="0"/>
          <c:showVal val="1"/>
          <c:showCatName val="0"/>
          <c:showSerName val="0"/>
          <c:showPercent val="0"/>
          <c:showBubbleSize val="0"/>
        </c:dLbls>
        <c:gapWidth val="95"/>
        <c:overlap val="100"/>
        <c:axId val="264404688"/>
        <c:axId val="264401552"/>
      </c:barChart>
      <c:catAx>
        <c:axId val="264404688"/>
        <c:scaling>
          <c:orientation val="minMax"/>
        </c:scaling>
        <c:delete val="0"/>
        <c:axPos val="b"/>
        <c:title>
          <c:tx>
            <c:rich>
              <a:bodyPr/>
              <a:lstStyle/>
              <a:p>
                <a:pPr>
                  <a:defRPr sz="1200"/>
                </a:pPr>
                <a:r>
                  <a:rPr lang="ja-JP" altLang="en-US" sz="2800" b="1" i="0" baseline="0">
                    <a:effectLst/>
                  </a:rPr>
                  <a:t>つくばセンターの到着時刻（つくば号）</a:t>
                </a:r>
                <a:endParaRPr lang="ja-JP" altLang="en-US" sz="1200">
                  <a:effectLst/>
                </a:endParaRPr>
              </a:p>
            </c:rich>
          </c:tx>
          <c:overlay val="0"/>
        </c:title>
        <c:numFmt formatCode="h:mm" sourceLinked="1"/>
        <c:majorTickMark val="none"/>
        <c:minorTickMark val="none"/>
        <c:tickLblPos val="nextTo"/>
        <c:txPr>
          <a:bodyPr/>
          <a:lstStyle/>
          <a:p>
            <a:pPr>
              <a:defRPr sz="2800"/>
            </a:pPr>
            <a:endParaRPr lang="ja-JP"/>
          </a:p>
        </c:txPr>
        <c:crossAx val="264401552"/>
        <c:crosses val="autoZero"/>
        <c:auto val="1"/>
        <c:lblAlgn val="ctr"/>
        <c:lblOffset val="100"/>
        <c:noMultiLvlLbl val="0"/>
      </c:catAx>
      <c:valAx>
        <c:axId val="264401552"/>
        <c:scaling>
          <c:orientation val="minMax"/>
        </c:scaling>
        <c:delete val="1"/>
        <c:axPos val="l"/>
        <c:title>
          <c:tx>
            <c:rich>
              <a:bodyPr rot="0" vert="eaVert"/>
              <a:lstStyle/>
              <a:p>
                <a:pPr>
                  <a:defRPr sz="2800"/>
                </a:pPr>
                <a:r>
                  <a:rPr lang="ja-JP" altLang="en-US" sz="2800" dirty="0"/>
                  <a:t>人数</a:t>
                </a:r>
              </a:p>
            </c:rich>
          </c:tx>
          <c:overlay val="0"/>
        </c:title>
        <c:numFmt formatCode="0%" sourceLinked="1"/>
        <c:majorTickMark val="none"/>
        <c:minorTickMark val="none"/>
        <c:tickLblPos val="nextTo"/>
        <c:crossAx val="264404688"/>
        <c:crosses val="autoZero"/>
        <c:crossBetween val="between"/>
      </c:valAx>
    </c:plotArea>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barChart>
        <c:barDir val="bar"/>
        <c:grouping val="percentStacked"/>
        <c:varyColors val="0"/>
        <c:ser>
          <c:idx val="0"/>
          <c:order val="0"/>
          <c:tx>
            <c:strRef>
              <c:f>Sheet2!$A$9</c:f>
              <c:strCache>
                <c:ptCount val="1"/>
                <c:pt idx="0">
                  <c:v>1年</c:v>
                </c:pt>
              </c:strCache>
            </c:strRef>
          </c:tx>
          <c:invertIfNegative val="0"/>
          <c:dLbls>
            <c:dLbl>
              <c:idx val="0"/>
              <c:layout>
                <c:manualLayout>
                  <c:x val="-2.5462668816040001E-17"/>
                  <c:y val="-1.32948682436683E-2"/>
                </c:manualLayout>
              </c:layout>
              <c:tx>
                <c:rich>
                  <a:bodyPr/>
                  <a:lstStyle/>
                  <a:p>
                    <a:r>
                      <a:rPr lang="en-US" altLang="ja-JP" sz="2000" dirty="0"/>
                      <a:t>1</a:t>
                    </a:r>
                    <a:r>
                      <a:rPr lang="ja-JP" altLang="en-US" sz="2000" dirty="0"/>
                      <a:t>年
</a:t>
                    </a:r>
                    <a:r>
                      <a:rPr lang="en-US" altLang="ja-JP" sz="2000" dirty="0" smtClean="0"/>
                      <a:t>16</a:t>
                    </a:r>
                    <a:r>
                      <a:rPr lang="ja-JP" altLang="en-US" sz="2000" dirty="0" smtClean="0"/>
                      <a:t>％</a:t>
                    </a:r>
                    <a:endParaRPr lang="ja-JP" altLang="en-US" sz="2000" dirty="0"/>
                  </a:p>
                </c:rich>
              </c:tx>
              <c:showLegendKey val="0"/>
              <c:showVal val="1"/>
              <c:showCatName val="0"/>
              <c:showSerName val="1"/>
              <c:showPercent val="0"/>
              <c:showBubbleSize val="0"/>
              <c:separator>
</c:separator>
              <c:extLst>
                <c:ext xmlns:c15="http://schemas.microsoft.com/office/drawing/2012/chart" uri="{CE6537A1-D6FC-4f65-9D91-7224C49458BB}"/>
              </c:extLst>
            </c:dLbl>
            <c:dLbl>
              <c:idx val="1"/>
              <c:tx>
                <c:rich>
                  <a:bodyPr/>
                  <a:lstStyle/>
                  <a:p>
                    <a:r>
                      <a:rPr lang="en-US" altLang="ja-JP" sz="2000" dirty="0"/>
                      <a:t>1</a:t>
                    </a:r>
                    <a:r>
                      <a:rPr lang="ja-JP" altLang="en-US" sz="2000" dirty="0"/>
                      <a:t>年
</a:t>
                    </a:r>
                    <a:r>
                      <a:rPr lang="en-US" altLang="ja-JP" sz="2000" dirty="0" smtClean="0"/>
                      <a:t>18</a:t>
                    </a:r>
                    <a:r>
                      <a:rPr lang="ja-JP" altLang="en-US" sz="2000" dirty="0" smtClean="0"/>
                      <a:t>％</a:t>
                    </a:r>
                    <a:endParaRPr lang="ja-JP" altLang="en-US" sz="2000" dirty="0"/>
                  </a:p>
                </c:rich>
              </c:tx>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Sheet2!$B$9:$C$9</c:f>
              <c:numCache>
                <c:formatCode>General</c:formatCode>
                <c:ptCount val="2"/>
                <c:pt idx="0">
                  <c:v>0.155555555555556</c:v>
                </c:pt>
                <c:pt idx="1">
                  <c:v>0.177514792899408</c:v>
                </c:pt>
              </c:numCache>
            </c:numRef>
          </c:val>
        </c:ser>
        <c:ser>
          <c:idx val="1"/>
          <c:order val="1"/>
          <c:tx>
            <c:strRef>
              <c:f>Sheet2!$A$10</c:f>
              <c:strCache>
                <c:ptCount val="1"/>
                <c:pt idx="0">
                  <c:v>2年</c:v>
                </c:pt>
              </c:strCache>
            </c:strRef>
          </c:tx>
          <c:invertIfNegative val="0"/>
          <c:dLbls>
            <c:dLbl>
              <c:idx val="0"/>
              <c:tx>
                <c:rich>
                  <a:bodyPr/>
                  <a:lstStyle/>
                  <a:p>
                    <a:r>
                      <a:rPr lang="en-US" altLang="ja-JP" sz="2000" dirty="0"/>
                      <a:t>2</a:t>
                    </a:r>
                    <a:r>
                      <a:rPr lang="ja-JP" altLang="en-US" sz="2000" dirty="0"/>
                      <a:t>年
</a:t>
                    </a:r>
                    <a:r>
                      <a:rPr lang="en-US" altLang="ja-JP" sz="2000" dirty="0" smtClean="0"/>
                      <a:t>31</a:t>
                    </a:r>
                    <a:r>
                      <a:rPr lang="ja-JP" altLang="en-US" sz="2000"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dLbl>
              <c:idx val="1"/>
              <c:tx>
                <c:rich>
                  <a:bodyPr/>
                  <a:lstStyle/>
                  <a:p>
                    <a:r>
                      <a:rPr lang="en-US" altLang="ja-JP" sz="2000" dirty="0"/>
                      <a:t>2</a:t>
                    </a:r>
                    <a:r>
                      <a:rPr lang="ja-JP" altLang="en-US" sz="2000" dirty="0"/>
                      <a:t>年
</a:t>
                    </a:r>
                    <a:r>
                      <a:rPr lang="en-US" altLang="ja-JP" sz="2000" dirty="0" smtClean="0"/>
                      <a:t>50</a:t>
                    </a:r>
                    <a:r>
                      <a:rPr lang="ja-JP" altLang="en-US" sz="2000"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txPr>
              <a:bodyPr/>
              <a:lstStyle/>
              <a:p>
                <a:pPr>
                  <a:defRPr sz="2000"/>
                </a:pPr>
                <a:endParaRPr lang="ja-JP"/>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Sheet2!$B$10:$C$10</c:f>
              <c:numCache>
                <c:formatCode>General</c:formatCode>
                <c:ptCount val="2"/>
                <c:pt idx="0">
                  <c:v>0.31111111111111101</c:v>
                </c:pt>
                <c:pt idx="1">
                  <c:v>0.50591715976331397</c:v>
                </c:pt>
              </c:numCache>
            </c:numRef>
          </c:val>
        </c:ser>
        <c:ser>
          <c:idx val="2"/>
          <c:order val="2"/>
          <c:tx>
            <c:strRef>
              <c:f>Sheet2!$A$11</c:f>
              <c:strCache>
                <c:ptCount val="1"/>
                <c:pt idx="0">
                  <c:v>3年</c:v>
                </c:pt>
              </c:strCache>
            </c:strRef>
          </c:tx>
          <c:invertIfNegative val="0"/>
          <c:dLbls>
            <c:dLbl>
              <c:idx val="0"/>
              <c:tx>
                <c:rich>
                  <a:bodyPr/>
                  <a:lstStyle/>
                  <a:p>
                    <a:r>
                      <a:rPr lang="en-US" altLang="ja-JP" dirty="0" smtClean="0"/>
                      <a:t>3</a:t>
                    </a:r>
                    <a:r>
                      <a:rPr lang="ja-JP" altLang="en-US" dirty="0" smtClean="0"/>
                      <a:t>年</a:t>
                    </a:r>
                    <a:endParaRPr lang="en-US" altLang="ja-JP" dirty="0" smtClean="0"/>
                  </a:p>
                  <a:p>
                    <a:r>
                      <a:rPr lang="en-US" altLang="ja-JP" dirty="0" smtClean="0"/>
                      <a:t>20</a:t>
                    </a:r>
                    <a:r>
                      <a:rPr lang="ja-JP" altLang="en-US"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dLbl>
              <c:idx val="1"/>
              <c:tx>
                <c:rich>
                  <a:bodyPr/>
                  <a:lstStyle/>
                  <a:p>
                    <a:r>
                      <a:rPr lang="en-US" altLang="ja-JP" dirty="0"/>
                      <a:t>3</a:t>
                    </a:r>
                    <a:r>
                      <a:rPr lang="ja-JP" altLang="en-US" dirty="0"/>
                      <a:t>年
</a:t>
                    </a:r>
                    <a:r>
                      <a:rPr lang="en-US" altLang="ja-JP" dirty="0" smtClean="0"/>
                      <a:t>25</a:t>
                    </a:r>
                    <a:r>
                      <a:rPr lang="ja-JP" altLang="en-US" dirty="0" smtClean="0"/>
                      <a:t>％</a:t>
                    </a:r>
                    <a:endParaRPr lang="en-US" altLang="ja-JP" dirty="0"/>
                  </a:p>
                </c:rich>
              </c:tx>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Sheet2!$B$11:$C$11</c:f>
              <c:numCache>
                <c:formatCode>General</c:formatCode>
                <c:ptCount val="2"/>
                <c:pt idx="0">
                  <c:v>0.2</c:v>
                </c:pt>
                <c:pt idx="1">
                  <c:v>0.25147928994082802</c:v>
                </c:pt>
              </c:numCache>
            </c:numRef>
          </c:val>
        </c:ser>
        <c:ser>
          <c:idx val="3"/>
          <c:order val="3"/>
          <c:tx>
            <c:strRef>
              <c:f>Sheet2!$A$12</c:f>
              <c:strCache>
                <c:ptCount val="1"/>
                <c:pt idx="0">
                  <c:v>4年</c:v>
                </c:pt>
              </c:strCache>
            </c:strRef>
          </c:tx>
          <c:invertIfNegative val="0"/>
          <c:dLbls>
            <c:dLbl>
              <c:idx val="0"/>
              <c:tx>
                <c:rich>
                  <a:bodyPr/>
                  <a:lstStyle/>
                  <a:p>
                    <a:r>
                      <a:rPr lang="en-US" altLang="ja-JP" sz="2000" dirty="0" smtClean="0"/>
                      <a:t>4</a:t>
                    </a:r>
                    <a:r>
                      <a:rPr lang="ja-JP" altLang="en-US" sz="2000" dirty="0" smtClean="0"/>
                      <a:t>年</a:t>
                    </a:r>
                    <a:endParaRPr lang="en-US" altLang="ja-JP" sz="2000" dirty="0" smtClean="0"/>
                  </a:p>
                  <a:p>
                    <a:r>
                      <a:rPr lang="en-US" altLang="ja-JP" sz="2000" dirty="0" smtClean="0"/>
                      <a:t>22</a:t>
                    </a:r>
                    <a:r>
                      <a:rPr lang="ja-JP" altLang="en-US" sz="2000"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dLbl>
              <c:idx val="1"/>
              <c:tx>
                <c:rich>
                  <a:bodyPr/>
                  <a:lstStyle/>
                  <a:p>
                    <a:r>
                      <a:rPr lang="en-US" altLang="ja-JP" sz="2000" dirty="0"/>
                      <a:t>4</a:t>
                    </a:r>
                    <a:r>
                      <a:rPr lang="ja-JP" altLang="en-US" sz="2000" dirty="0"/>
                      <a:t>年
</a:t>
                    </a:r>
                    <a:r>
                      <a:rPr lang="en-US" altLang="ja-JP" sz="2000" dirty="0" smtClean="0"/>
                      <a:t>7</a:t>
                    </a:r>
                    <a:r>
                      <a:rPr lang="ja-JP" altLang="en-US" sz="2000"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txPr>
              <a:bodyPr/>
              <a:lstStyle/>
              <a:p>
                <a:pPr>
                  <a:defRPr sz="2000"/>
                </a:pPr>
                <a:endParaRPr lang="ja-JP"/>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Sheet2!$B$12:$C$12</c:f>
              <c:numCache>
                <c:formatCode>General</c:formatCode>
                <c:ptCount val="2"/>
                <c:pt idx="0">
                  <c:v>0.22222222222222199</c:v>
                </c:pt>
                <c:pt idx="1">
                  <c:v>6.5088757396449703E-2</c:v>
                </c:pt>
              </c:numCache>
            </c:numRef>
          </c:val>
        </c:ser>
        <c:ser>
          <c:idx val="4"/>
          <c:order val="4"/>
          <c:tx>
            <c:strRef>
              <c:f>Sheet2!$A$13</c:f>
              <c:strCache>
                <c:ptCount val="1"/>
                <c:pt idx="0">
                  <c:v>院生</c:v>
                </c:pt>
              </c:strCache>
            </c:strRef>
          </c:tx>
          <c:invertIfNegative val="0"/>
          <c:dLbls>
            <c:dLbl>
              <c:idx val="0"/>
              <c:tx>
                <c:rich>
                  <a:bodyPr/>
                  <a:lstStyle/>
                  <a:p>
                    <a:r>
                      <a:rPr lang="ja-JP" altLang="en-US" sz="2000" dirty="0" smtClean="0"/>
                      <a:t>院生</a:t>
                    </a:r>
                    <a:endParaRPr lang="en-US" altLang="ja-JP" sz="2000" dirty="0" smtClean="0"/>
                  </a:p>
                  <a:p>
                    <a:r>
                      <a:rPr lang="en-US" altLang="ja-JP" sz="2000" dirty="0" smtClean="0"/>
                      <a:t>11</a:t>
                    </a:r>
                    <a:r>
                      <a:rPr lang="ja-JP" altLang="en-US" sz="2000"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dLbl>
              <c:idx val="1"/>
              <c:layout>
                <c:manualLayout>
                  <c:x val="5.5555555555555497E-3"/>
                  <c:y val="-0.11433607626355199"/>
                </c:manualLayout>
              </c:layout>
              <c:tx>
                <c:rich>
                  <a:bodyPr/>
                  <a:lstStyle/>
                  <a:p>
                    <a:r>
                      <a:rPr lang="ja-JP" altLang="en-US" sz="2000" dirty="0"/>
                      <a:t>院生
</a:t>
                    </a:r>
                    <a:r>
                      <a:rPr lang="en-US" altLang="ja-JP" sz="2000" dirty="0" smtClean="0"/>
                      <a:t>0</a:t>
                    </a:r>
                    <a:r>
                      <a:rPr lang="ja-JP" altLang="en-US" sz="2000" dirty="0" smtClean="0"/>
                      <a:t>％</a:t>
                    </a:r>
                    <a:endParaRPr lang="ja-JP" altLang="en-US" dirty="0"/>
                  </a:p>
                </c:rich>
              </c:tx>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txPr>
              <a:bodyPr/>
              <a:lstStyle/>
              <a:p>
                <a:pPr>
                  <a:defRPr sz="2000"/>
                </a:pPr>
                <a:endParaRPr lang="ja-JP"/>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Sheet2!$B$13:$C$13</c:f>
              <c:numCache>
                <c:formatCode>General</c:formatCode>
                <c:ptCount val="2"/>
                <c:pt idx="0">
                  <c:v>0.11111111111111099</c:v>
                </c:pt>
                <c:pt idx="1">
                  <c:v>0</c:v>
                </c:pt>
              </c:numCache>
            </c:numRef>
          </c:val>
        </c:ser>
        <c:dLbls>
          <c:showLegendKey val="0"/>
          <c:showVal val="1"/>
          <c:showCatName val="0"/>
          <c:showSerName val="0"/>
          <c:showPercent val="0"/>
          <c:showBubbleSize val="0"/>
        </c:dLbls>
        <c:gapWidth val="75"/>
        <c:overlap val="100"/>
        <c:axId val="265851536"/>
        <c:axId val="265851928"/>
      </c:barChart>
      <c:catAx>
        <c:axId val="265851536"/>
        <c:scaling>
          <c:orientation val="minMax"/>
        </c:scaling>
        <c:delete val="0"/>
        <c:axPos val="l"/>
        <c:numFmt formatCode="General" sourceLinked="0"/>
        <c:majorTickMark val="none"/>
        <c:minorTickMark val="none"/>
        <c:tickLblPos val="nextTo"/>
        <c:txPr>
          <a:bodyPr/>
          <a:lstStyle/>
          <a:p>
            <a:pPr>
              <a:defRPr sz="2000"/>
            </a:pPr>
            <a:endParaRPr lang="ja-JP"/>
          </a:p>
        </c:txPr>
        <c:crossAx val="265851928"/>
        <c:crosses val="autoZero"/>
        <c:auto val="1"/>
        <c:lblAlgn val="ctr"/>
        <c:lblOffset val="100"/>
        <c:noMultiLvlLbl val="0"/>
      </c:catAx>
      <c:valAx>
        <c:axId val="265851928"/>
        <c:scaling>
          <c:orientation val="minMax"/>
        </c:scaling>
        <c:delete val="0"/>
        <c:axPos val="b"/>
        <c:numFmt formatCode="0%" sourceLinked="1"/>
        <c:majorTickMark val="none"/>
        <c:minorTickMark val="none"/>
        <c:tickLblPos val="nextTo"/>
        <c:crossAx val="265851536"/>
        <c:crosses val="autoZero"/>
        <c:crossBetween val="between"/>
        <c:majorUnit val="0.2"/>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5444881889764"/>
          <c:y val="3.5146227251545897E-2"/>
          <c:w val="0.84819400699912495"/>
          <c:h val="0.68522625889379396"/>
        </c:manualLayout>
      </c:layout>
      <c:barChart>
        <c:barDir val="bar"/>
        <c:grouping val="percentStacked"/>
        <c:varyColors val="0"/>
        <c:ser>
          <c:idx val="0"/>
          <c:order val="0"/>
          <c:tx>
            <c:strRef>
              <c:f>[1]Sheet1!$B$4</c:f>
              <c:strCache>
                <c:ptCount val="1"/>
                <c:pt idx="0">
                  <c:v>男</c:v>
                </c:pt>
              </c:strCache>
            </c:strRef>
          </c:tx>
          <c:invertIfNegative val="0"/>
          <c:dLbls>
            <c:dLbl>
              <c:idx val="1"/>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[1]Sheet1!$A$5:$A$6</c:f>
              <c:strCache>
                <c:ptCount val="2"/>
                <c:pt idx="0">
                  <c:v>バス停</c:v>
                </c:pt>
                <c:pt idx="1">
                  <c:v>講義</c:v>
                </c:pt>
              </c:strCache>
            </c:strRef>
          </c:cat>
          <c:val>
            <c:numRef>
              <c:f>[1]Sheet1!$B$5:$B$6</c:f>
              <c:numCache>
                <c:formatCode>General</c:formatCode>
                <c:ptCount val="2"/>
                <c:pt idx="0">
                  <c:v>0.52941176470588203</c:v>
                </c:pt>
                <c:pt idx="1">
                  <c:v>0.57957244655581996</c:v>
                </c:pt>
              </c:numCache>
            </c:numRef>
          </c:val>
        </c:ser>
        <c:ser>
          <c:idx val="1"/>
          <c:order val="1"/>
          <c:tx>
            <c:strRef>
              <c:f>[1]Sheet1!$C$4</c:f>
              <c:strCache>
                <c:ptCount val="1"/>
                <c:pt idx="0">
                  <c:v>女</c:v>
                </c:pt>
              </c:strCache>
            </c:strRef>
          </c:tx>
          <c:invertIfNegative val="0"/>
          <c:dLbls>
            <c:dLbl>
              <c:idx val="1"/>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[1]Sheet1!$A$5:$A$6</c:f>
              <c:strCache>
                <c:ptCount val="2"/>
                <c:pt idx="0">
                  <c:v>バス停</c:v>
                </c:pt>
                <c:pt idx="1">
                  <c:v>講義</c:v>
                </c:pt>
              </c:strCache>
            </c:strRef>
          </c:cat>
          <c:val>
            <c:numRef>
              <c:f>[1]Sheet1!$C$5:$C$6</c:f>
              <c:numCache>
                <c:formatCode>General</c:formatCode>
                <c:ptCount val="2"/>
                <c:pt idx="0">
                  <c:v>0.47058823529411797</c:v>
                </c:pt>
                <c:pt idx="1">
                  <c:v>0.42042755344418098</c:v>
                </c:pt>
              </c:numCache>
            </c:numRef>
          </c:val>
        </c:ser>
        <c:dLbls>
          <c:showLegendKey val="0"/>
          <c:showVal val="0"/>
          <c:showCatName val="0"/>
          <c:showSerName val="0"/>
          <c:showPercent val="0"/>
          <c:showBubbleSize val="0"/>
        </c:dLbls>
        <c:gapWidth val="55"/>
        <c:overlap val="100"/>
        <c:axId val="266197136"/>
        <c:axId val="266197528"/>
      </c:barChart>
      <c:catAx>
        <c:axId val="266197136"/>
        <c:scaling>
          <c:orientation val="minMax"/>
        </c:scaling>
        <c:delete val="0"/>
        <c:axPos val="l"/>
        <c:numFmt formatCode="General" sourceLinked="0"/>
        <c:majorTickMark val="none"/>
        <c:minorTickMark val="none"/>
        <c:tickLblPos val="nextTo"/>
        <c:txPr>
          <a:bodyPr rot="0" vert="eaVert"/>
          <a:lstStyle/>
          <a:p>
            <a:pPr>
              <a:defRPr/>
            </a:pPr>
            <a:endParaRPr lang="ja-JP"/>
          </a:p>
        </c:txPr>
        <c:crossAx val="266197528"/>
        <c:crosses val="autoZero"/>
        <c:auto val="1"/>
        <c:lblAlgn val="ctr"/>
        <c:lblOffset val="100"/>
        <c:noMultiLvlLbl val="0"/>
      </c:catAx>
      <c:valAx>
        <c:axId val="266197528"/>
        <c:scaling>
          <c:orientation val="minMax"/>
        </c:scaling>
        <c:delete val="0"/>
        <c:axPos val="b"/>
        <c:majorGridlines/>
        <c:numFmt formatCode="0%" sourceLinked="1"/>
        <c:majorTickMark val="none"/>
        <c:minorTickMark val="none"/>
        <c:tickLblPos val="nextTo"/>
        <c:crossAx val="266197136"/>
        <c:crosses val="autoZero"/>
        <c:crossBetween val="between"/>
        <c:majorUnit val="0.2"/>
      </c:valAx>
    </c:plotArea>
    <c:plotVisOnly val="1"/>
    <c:dispBlanksAs val="gap"/>
    <c:showDLblsOverMax val="0"/>
  </c:chart>
  <c:txPr>
    <a:bodyPr/>
    <a:lstStyle/>
    <a:p>
      <a:pPr>
        <a:defRPr sz="24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1610892388451401"/>
          <c:y val="3.70737473407277E-2"/>
          <c:w val="0.83646052055993003"/>
          <c:h val="0.656530031980879"/>
        </c:manualLayout>
      </c:layout>
      <c:barChart>
        <c:barDir val="bar"/>
        <c:grouping val="percentStacked"/>
        <c:varyColors val="0"/>
        <c:ser>
          <c:idx val="1"/>
          <c:order val="0"/>
          <c:tx>
            <c:strRef>
              <c:f>Sheet2!$A$9</c:f>
              <c:strCache>
                <c:ptCount val="1"/>
                <c:pt idx="0">
                  <c:v>現在利用している</c:v>
                </c:pt>
              </c:strCache>
            </c:strRef>
          </c:tx>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Sheet2!$B$9:$C$9</c:f>
              <c:numCache>
                <c:formatCode>General</c:formatCode>
                <c:ptCount val="2"/>
                <c:pt idx="0">
                  <c:v>0.57831325301204795</c:v>
                </c:pt>
                <c:pt idx="1">
                  <c:v>0.54892601431980903</c:v>
                </c:pt>
              </c:numCache>
            </c:numRef>
          </c:val>
        </c:ser>
        <c:ser>
          <c:idx val="0"/>
          <c:order val="1"/>
          <c:tx>
            <c:strRef>
              <c:f>Sheet2!$A$10</c:f>
              <c:strCache>
                <c:ptCount val="1"/>
                <c:pt idx="0">
                  <c:v>知っているが持っていない</c:v>
                </c:pt>
              </c:strCache>
            </c:strRef>
          </c:tx>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Sheet2!$B$10:$C$10</c:f>
              <c:numCache>
                <c:formatCode>General</c:formatCode>
                <c:ptCount val="2"/>
                <c:pt idx="0">
                  <c:v>8.43373493975903E-2</c:v>
                </c:pt>
                <c:pt idx="1">
                  <c:v>0.26252983293556098</c:v>
                </c:pt>
              </c:numCache>
            </c:numRef>
          </c:val>
        </c:ser>
        <c:ser>
          <c:idx val="2"/>
          <c:order val="2"/>
          <c:tx>
            <c:strRef>
              <c:f>Sheet2!$A$11</c:f>
              <c:strCache>
                <c:ptCount val="1"/>
                <c:pt idx="0">
                  <c:v>以前持っていた</c:v>
                </c:pt>
              </c:strCache>
            </c:strRef>
          </c:tx>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Sheet2!$B$11:$C$11</c:f>
              <c:numCache>
                <c:formatCode>General</c:formatCode>
                <c:ptCount val="2"/>
                <c:pt idx="0">
                  <c:v>0.132530120481928</c:v>
                </c:pt>
                <c:pt idx="1">
                  <c:v>0.183770883054893</c:v>
                </c:pt>
              </c:numCache>
            </c:numRef>
          </c:val>
        </c:ser>
        <c:ser>
          <c:idx val="3"/>
          <c:order val="3"/>
          <c:tx>
            <c:strRef>
              <c:f>Sheet2!$A$12</c:f>
              <c:strCache>
                <c:ptCount val="1"/>
                <c:pt idx="0">
                  <c:v>知らない</c:v>
                </c:pt>
              </c:strCache>
            </c:strRef>
          </c:tx>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Sheet2!$B$8:$C$8</c:f>
              <c:strCache>
                <c:ptCount val="2"/>
                <c:pt idx="0">
                  <c:v>バス停</c:v>
                </c:pt>
                <c:pt idx="1">
                  <c:v>講義</c:v>
                </c:pt>
              </c:strCache>
            </c:strRef>
          </c:cat>
          <c:val>
            <c:numRef>
              <c:f>Sheet2!$B$12:$C$12</c:f>
              <c:numCache>
                <c:formatCode>General</c:formatCode>
                <c:ptCount val="2"/>
                <c:pt idx="0">
                  <c:v>0.20481927710843401</c:v>
                </c:pt>
                <c:pt idx="1">
                  <c:v>4.7732696897374704E-3</c:v>
                </c:pt>
              </c:numCache>
            </c:numRef>
          </c:val>
        </c:ser>
        <c:dLbls>
          <c:showLegendKey val="0"/>
          <c:showVal val="1"/>
          <c:showCatName val="0"/>
          <c:showSerName val="0"/>
          <c:showPercent val="0"/>
          <c:showBubbleSize val="0"/>
        </c:dLbls>
        <c:gapWidth val="75"/>
        <c:overlap val="100"/>
        <c:axId val="266198312"/>
        <c:axId val="266198704"/>
      </c:barChart>
      <c:catAx>
        <c:axId val="266198312"/>
        <c:scaling>
          <c:orientation val="minMax"/>
        </c:scaling>
        <c:delete val="0"/>
        <c:axPos val="l"/>
        <c:numFmt formatCode="General" sourceLinked="0"/>
        <c:majorTickMark val="none"/>
        <c:minorTickMark val="none"/>
        <c:tickLblPos val="nextTo"/>
        <c:crossAx val="266198704"/>
        <c:crosses val="autoZero"/>
        <c:auto val="1"/>
        <c:lblAlgn val="ctr"/>
        <c:lblOffset val="100"/>
        <c:noMultiLvlLbl val="0"/>
      </c:catAx>
      <c:valAx>
        <c:axId val="266198704"/>
        <c:scaling>
          <c:orientation val="minMax"/>
        </c:scaling>
        <c:delete val="0"/>
        <c:axPos val="b"/>
        <c:majorGridlines/>
        <c:numFmt formatCode="0%" sourceLinked="1"/>
        <c:majorTickMark val="none"/>
        <c:minorTickMark val="none"/>
        <c:tickLblPos val="nextTo"/>
        <c:spPr>
          <a:ln w="9525">
            <a:noFill/>
          </a:ln>
        </c:spPr>
        <c:crossAx val="266198312"/>
        <c:crosses val="autoZero"/>
        <c:crossBetween val="between"/>
        <c:majorUnit val="0.2"/>
      </c:valAx>
    </c:plotArea>
    <c:legend>
      <c:legendPos val="b"/>
      <c:layout>
        <c:manualLayout>
          <c:xMode val="edge"/>
          <c:yMode val="edge"/>
          <c:x val="7.8775809273840799E-2"/>
          <c:y val="0.82224092501582002"/>
          <c:w val="0.89522615923009596"/>
          <c:h val="0.17775907498418"/>
        </c:manualLayout>
      </c:layout>
      <c:overlay val="0"/>
      <c:txPr>
        <a:bodyPr/>
        <a:lstStyle/>
        <a:p>
          <a:pPr>
            <a:defRPr sz="1800"/>
          </a:pPr>
          <a:endParaRPr lang="ja-JP"/>
        </a:p>
      </c:txPr>
    </c:legend>
    <c:plotVisOnly val="1"/>
    <c:dispBlanksAs val="gap"/>
    <c:showDLblsOverMax val="0"/>
  </c:chart>
  <c:txPr>
    <a:bodyPr/>
    <a:lstStyle/>
    <a:p>
      <a:pPr>
        <a:defRPr sz="2000"/>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211612227866604"/>
          <c:y val="3.2889094824778399E-2"/>
          <c:w val="0.75377315767423003"/>
          <c:h val="0.87513976869264898"/>
        </c:manualLayout>
      </c:layout>
      <c:barChart>
        <c:barDir val="bar"/>
        <c:grouping val="percentStacked"/>
        <c:varyColors val="0"/>
        <c:ser>
          <c:idx val="0"/>
          <c:order val="0"/>
          <c:tx>
            <c:strRef>
              <c:f>Sheet1!$B$8</c:f>
              <c:strCache>
                <c:ptCount val="1"/>
                <c:pt idx="0">
                  <c:v>毎回</c:v>
                </c:pt>
              </c:strCache>
            </c:strRef>
          </c:tx>
          <c:invertIfNegative val="0"/>
          <c:dLbls>
            <c:dLbl>
              <c:idx val="3"/>
              <c:layout>
                <c:manualLayout>
                  <c:x val="-2.77777808155928E-3"/>
                  <c:y val="-7.5520812063823606E-2"/>
                </c:manualLayout>
              </c:layout>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Sheet1!$A$9:$A$12</c:f>
              <c:strCache>
                <c:ptCount val="4"/>
                <c:pt idx="0">
                  <c:v>友人または家族の送迎</c:v>
                </c:pt>
                <c:pt idx="1">
                  <c:v>タクシー</c:v>
                </c:pt>
                <c:pt idx="2">
                  <c:v>自転車</c:v>
                </c:pt>
                <c:pt idx="3">
                  <c:v>徒歩</c:v>
                </c:pt>
              </c:strCache>
            </c:strRef>
          </c:cat>
          <c:val>
            <c:numRef>
              <c:f>Sheet1!$B$9:$B$12</c:f>
              <c:numCache>
                <c:formatCode>0%</c:formatCode>
                <c:ptCount val="4"/>
                <c:pt idx="0">
                  <c:v>9.0909090909090898E-2</c:v>
                </c:pt>
                <c:pt idx="1">
                  <c:v>9.5890410958904104E-2</c:v>
                </c:pt>
                <c:pt idx="2">
                  <c:v>8.0851063829787198E-2</c:v>
                </c:pt>
                <c:pt idx="3">
                  <c:v>6.3953488372092998E-2</c:v>
                </c:pt>
              </c:numCache>
            </c:numRef>
          </c:val>
        </c:ser>
        <c:ser>
          <c:idx val="1"/>
          <c:order val="1"/>
          <c:tx>
            <c:strRef>
              <c:f>Sheet1!$C$8</c:f>
              <c:strCache>
                <c:ptCount val="1"/>
                <c:pt idx="0">
                  <c:v>３回に２回</c:v>
                </c:pt>
              </c:strCache>
            </c:strRef>
          </c:tx>
          <c:invertIfNegative val="0"/>
          <c:dLbls>
            <c:dLbl>
              <c:idx val="3"/>
              <c:layout>
                <c:manualLayout>
                  <c:x val="-3.2191604570385398E-3"/>
                  <c:y val="1.9267113036691399E-2"/>
                </c:manualLayout>
              </c:layout>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Sheet1!$A$9:$A$12</c:f>
              <c:strCache>
                <c:ptCount val="4"/>
                <c:pt idx="0">
                  <c:v>友人または家族の送迎</c:v>
                </c:pt>
                <c:pt idx="1">
                  <c:v>タクシー</c:v>
                </c:pt>
                <c:pt idx="2">
                  <c:v>自転車</c:v>
                </c:pt>
                <c:pt idx="3">
                  <c:v>徒歩</c:v>
                </c:pt>
              </c:strCache>
            </c:strRef>
          </c:cat>
          <c:val>
            <c:numRef>
              <c:f>Sheet1!$C$9:$C$12</c:f>
              <c:numCache>
                <c:formatCode>0%</c:formatCode>
                <c:ptCount val="4"/>
                <c:pt idx="0">
                  <c:v>4.54545454545454E-2</c:v>
                </c:pt>
                <c:pt idx="1">
                  <c:v>1.3698630136986301E-2</c:v>
                </c:pt>
                <c:pt idx="2">
                  <c:v>4.6808510638297898E-2</c:v>
                </c:pt>
                <c:pt idx="3">
                  <c:v>7.5581395348837205E-2</c:v>
                </c:pt>
              </c:numCache>
            </c:numRef>
          </c:val>
        </c:ser>
        <c:ser>
          <c:idx val="2"/>
          <c:order val="2"/>
          <c:tx>
            <c:strRef>
              <c:f>Sheet1!$D$8</c:f>
              <c:strCache>
                <c:ptCount val="1"/>
                <c:pt idx="0">
                  <c:v>3回に1回</c:v>
                </c:pt>
              </c:strCache>
            </c:strRef>
          </c:tx>
          <c:invertIfNegative val="0"/>
          <c:dLbls>
            <c:dLbl>
              <c:idx val="3"/>
              <c:layout>
                <c:manualLayout>
                  <c:x val="1.9196961854435899E-2"/>
                  <c:y val="0.12593973466807401"/>
                </c:manualLayout>
              </c:layout>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Sheet1!$A$9:$A$12</c:f>
              <c:strCache>
                <c:ptCount val="4"/>
                <c:pt idx="0">
                  <c:v>友人または家族の送迎</c:v>
                </c:pt>
                <c:pt idx="1">
                  <c:v>タクシー</c:v>
                </c:pt>
                <c:pt idx="2">
                  <c:v>自転車</c:v>
                </c:pt>
                <c:pt idx="3">
                  <c:v>徒歩</c:v>
                </c:pt>
              </c:strCache>
            </c:strRef>
          </c:cat>
          <c:val>
            <c:numRef>
              <c:f>Sheet1!$D$9:$D$12</c:f>
              <c:numCache>
                <c:formatCode>0%</c:formatCode>
                <c:ptCount val="4"/>
                <c:pt idx="0">
                  <c:v>1.51515151515151E-2</c:v>
                </c:pt>
                <c:pt idx="1">
                  <c:v>5.4794520547945202E-2</c:v>
                </c:pt>
                <c:pt idx="2">
                  <c:v>4.2553191489361701E-2</c:v>
                </c:pt>
                <c:pt idx="3">
                  <c:v>5.2325581395348798E-2</c:v>
                </c:pt>
              </c:numCache>
            </c:numRef>
          </c:val>
        </c:ser>
        <c:ser>
          <c:idx val="3"/>
          <c:order val="3"/>
          <c:tx>
            <c:strRef>
              <c:f>Sheet1!$E$8</c:f>
              <c:strCache>
                <c:ptCount val="1"/>
                <c:pt idx="0">
                  <c:v>利用することがあるかもしれない</c:v>
                </c:pt>
              </c:strCache>
            </c:strRef>
          </c:tx>
          <c:invertIfNegative val="0"/>
          <c:dLbls>
            <c:dLbl>
              <c:idx val="3"/>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Sheet1!$A$9:$A$12</c:f>
              <c:strCache>
                <c:ptCount val="4"/>
                <c:pt idx="0">
                  <c:v>友人または家族の送迎</c:v>
                </c:pt>
                <c:pt idx="1">
                  <c:v>タクシー</c:v>
                </c:pt>
                <c:pt idx="2">
                  <c:v>自転車</c:v>
                </c:pt>
                <c:pt idx="3">
                  <c:v>徒歩</c:v>
                </c:pt>
              </c:strCache>
            </c:strRef>
          </c:cat>
          <c:val>
            <c:numRef>
              <c:f>Sheet1!$E$9:$E$12</c:f>
              <c:numCache>
                <c:formatCode>0%</c:formatCode>
                <c:ptCount val="4"/>
                <c:pt idx="0">
                  <c:v>0.51515151515151503</c:v>
                </c:pt>
                <c:pt idx="1">
                  <c:v>0.52054794520547898</c:v>
                </c:pt>
                <c:pt idx="2">
                  <c:v>0.52340425531914903</c:v>
                </c:pt>
                <c:pt idx="3">
                  <c:v>0.51744186046511598</c:v>
                </c:pt>
              </c:numCache>
            </c:numRef>
          </c:val>
        </c:ser>
        <c:ser>
          <c:idx val="4"/>
          <c:order val="4"/>
          <c:tx>
            <c:strRef>
              <c:f>Sheet1!$F$8</c:f>
              <c:strCache>
                <c:ptCount val="1"/>
                <c:pt idx="0">
                  <c:v>利用することは無い</c:v>
                </c:pt>
              </c:strCache>
            </c:strRef>
          </c:tx>
          <c:invertIfNegative val="0"/>
          <c:dLbls>
            <c:dLbl>
              <c:idx val="3"/>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Sheet1!$A$9:$A$12</c:f>
              <c:strCache>
                <c:ptCount val="4"/>
                <c:pt idx="0">
                  <c:v>友人または家族の送迎</c:v>
                </c:pt>
                <c:pt idx="1">
                  <c:v>タクシー</c:v>
                </c:pt>
                <c:pt idx="2">
                  <c:v>自転車</c:v>
                </c:pt>
                <c:pt idx="3">
                  <c:v>徒歩</c:v>
                </c:pt>
              </c:strCache>
            </c:strRef>
          </c:cat>
          <c:val>
            <c:numRef>
              <c:f>Sheet1!$F$9:$F$12</c:f>
              <c:numCache>
                <c:formatCode>0%</c:formatCode>
                <c:ptCount val="4"/>
                <c:pt idx="0">
                  <c:v>0.33333333333333298</c:v>
                </c:pt>
                <c:pt idx="1">
                  <c:v>0.31506849315068503</c:v>
                </c:pt>
                <c:pt idx="2">
                  <c:v>0.30638297872340398</c:v>
                </c:pt>
                <c:pt idx="3">
                  <c:v>0.290697674418605</c:v>
                </c:pt>
              </c:numCache>
            </c:numRef>
          </c:val>
        </c:ser>
        <c:dLbls>
          <c:showLegendKey val="0"/>
          <c:showVal val="1"/>
          <c:showCatName val="0"/>
          <c:showSerName val="0"/>
          <c:showPercent val="0"/>
          <c:showBubbleSize val="0"/>
        </c:dLbls>
        <c:gapWidth val="55"/>
        <c:overlap val="100"/>
        <c:axId val="266199488"/>
        <c:axId val="266199880"/>
      </c:barChart>
      <c:catAx>
        <c:axId val="266199488"/>
        <c:scaling>
          <c:orientation val="minMax"/>
        </c:scaling>
        <c:delete val="0"/>
        <c:axPos val="l"/>
        <c:numFmt formatCode="General" sourceLinked="0"/>
        <c:majorTickMark val="none"/>
        <c:minorTickMark val="none"/>
        <c:tickLblPos val="nextTo"/>
        <c:txPr>
          <a:bodyPr/>
          <a:lstStyle/>
          <a:p>
            <a:pPr>
              <a:defRPr sz="1400"/>
            </a:pPr>
            <a:endParaRPr lang="ja-JP"/>
          </a:p>
        </c:txPr>
        <c:crossAx val="266199880"/>
        <c:crosses val="autoZero"/>
        <c:auto val="1"/>
        <c:lblAlgn val="ctr"/>
        <c:lblOffset val="100"/>
        <c:noMultiLvlLbl val="0"/>
      </c:catAx>
      <c:valAx>
        <c:axId val="266199880"/>
        <c:scaling>
          <c:orientation val="minMax"/>
        </c:scaling>
        <c:delete val="0"/>
        <c:axPos val="b"/>
        <c:majorGridlines/>
        <c:numFmt formatCode="0%" sourceLinked="1"/>
        <c:majorTickMark val="none"/>
        <c:minorTickMark val="none"/>
        <c:tickLblPos val="nextTo"/>
        <c:crossAx val="266199488"/>
        <c:crosses val="autoZero"/>
        <c:crossBetween val="between"/>
        <c:majorUnit val="0.2"/>
      </c:valAx>
    </c:plotArea>
    <c:plotVisOnly val="1"/>
    <c:dispBlanksAs val="gap"/>
    <c:showDLblsOverMax val="0"/>
  </c:chart>
  <c:txPr>
    <a:bodyPr/>
    <a:lstStyle/>
    <a:p>
      <a:pPr>
        <a:defRPr sz="1600"/>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1"/>
    <c:plotArea>
      <c:layout>
        <c:manualLayout>
          <c:layoutTarget val="inner"/>
          <c:xMode val="edge"/>
          <c:yMode val="edge"/>
          <c:x val="0.124122080893734"/>
          <c:y val="0.23401483949121701"/>
          <c:w val="0.72060266505148396"/>
          <c:h val="0.648542398546335"/>
        </c:manualLayout>
      </c:layout>
      <c:pieChart>
        <c:varyColors val="1"/>
        <c:ser>
          <c:idx val="0"/>
          <c:order val="0"/>
          <c:dPt>
            <c:idx val="7"/>
            <c:bubble3D val="0"/>
            <c:spPr>
              <a:ln>
                <a:solidFill>
                  <a:srgbClr val="FF0000"/>
                </a:solidFill>
              </a:ln>
            </c:spPr>
          </c:dPt>
          <c:dLbls>
            <c:dLbl>
              <c:idx val="0"/>
              <c:layout>
                <c:manualLayout>
                  <c:x val="-0.101200282419393"/>
                  <c:y val="3.6055525509284302E-3"/>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2.59167008319992E-2"/>
                  <c:y val="-7.7319409149142204E-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3031951342026801"/>
                  <c:y val="-3.45991657812737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203180679453974"/>
                  <c:y val="-6.69354335208267E-3"/>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0.120671185049924"/>
                  <c:y val="0.109682940720523"/>
                </c:manualLayout>
              </c:layout>
              <c:showLegendKey val="0"/>
              <c:showVal val="0"/>
              <c:showCatName val="1"/>
              <c:showSerName val="0"/>
              <c:showPercent val="1"/>
              <c:showBubbleSize val="0"/>
              <c:extLst>
                <c:ext xmlns:c15="http://schemas.microsoft.com/office/drawing/2012/chart" uri="{CE6537A1-D6FC-4f65-9D91-7224C49458BB}"/>
              </c:extLst>
            </c:dLbl>
            <c:dLbl>
              <c:idx val="6"/>
              <c:layout>
                <c:manualLayout>
                  <c:x val="-0.115712699374117"/>
                  <c:y val="2.7801332525742E-2"/>
                </c:manualLayout>
              </c:layout>
              <c:showLegendKey val="0"/>
              <c:showVal val="0"/>
              <c:showCatName val="1"/>
              <c:showSerName val="0"/>
              <c:showPercent val="1"/>
              <c:showBubbleSize val="0"/>
              <c:extLst>
                <c:ext xmlns:c15="http://schemas.microsoft.com/office/drawing/2012/chart" uri="{CE6537A1-D6FC-4f65-9D91-7224C49458BB}"/>
              </c:extLst>
            </c:dLbl>
            <c:numFmt formatCode="0.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Sheet2!$H$1:$O$1</c:f>
              <c:strCache>
                <c:ptCount val="8"/>
                <c:pt idx="0">
                  <c:v>毎日</c:v>
                </c:pt>
                <c:pt idx="1">
                  <c:v>週4〜6</c:v>
                </c:pt>
                <c:pt idx="2">
                  <c:v>週3</c:v>
                </c:pt>
                <c:pt idx="3">
                  <c:v>週2</c:v>
                </c:pt>
                <c:pt idx="4">
                  <c:v>週1</c:v>
                </c:pt>
                <c:pt idx="5">
                  <c:v>月1〜3</c:v>
                </c:pt>
                <c:pt idx="6">
                  <c:v>年1〜11</c:v>
                </c:pt>
                <c:pt idx="7">
                  <c:v>一度もない</c:v>
                </c:pt>
              </c:strCache>
            </c:strRef>
          </c:cat>
          <c:val>
            <c:numRef>
              <c:f>Sheet2!$H$2:$O$2</c:f>
              <c:numCache>
                <c:formatCode>General</c:formatCode>
                <c:ptCount val="8"/>
                <c:pt idx="0">
                  <c:v>0</c:v>
                </c:pt>
                <c:pt idx="1">
                  <c:v>0</c:v>
                </c:pt>
                <c:pt idx="2">
                  <c:v>3</c:v>
                </c:pt>
                <c:pt idx="3">
                  <c:v>1</c:v>
                </c:pt>
                <c:pt idx="4">
                  <c:v>8</c:v>
                </c:pt>
                <c:pt idx="5">
                  <c:v>24</c:v>
                </c:pt>
                <c:pt idx="6">
                  <c:v>6</c:v>
                </c:pt>
                <c:pt idx="7">
                  <c:v>51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600"/>
      </a:pPr>
      <a:endParaRPr lang="ja-JP"/>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1"/>
    <c:plotArea>
      <c:layout/>
      <c:pieChart>
        <c:varyColors val="1"/>
        <c:ser>
          <c:idx val="0"/>
          <c:order val="0"/>
          <c:dPt>
            <c:idx val="7"/>
            <c:bubble3D val="0"/>
            <c:spPr>
              <a:ln>
                <a:solidFill>
                  <a:srgbClr val="FF0000"/>
                </a:solidFill>
              </a:ln>
            </c:spPr>
          </c:dPt>
          <c:dLbls>
            <c:dLbl>
              <c:idx val="0"/>
              <c:layout>
                <c:manualLayout>
                  <c:x val="-8.9686098654708502E-2"/>
                  <c:y val="1.1335726431135401E-2"/>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2.8747639728890401E-2"/>
                  <c:y val="-6.3636268969118295E-2"/>
                </c:manualLayout>
              </c:layout>
              <c:showLegendKey val="0"/>
              <c:showVal val="0"/>
              <c:showCatName val="1"/>
              <c:showSerName val="0"/>
              <c:showPercent val="1"/>
              <c:showBubbleSize val="0"/>
              <c:extLst>
                <c:ext xmlns:c15="http://schemas.microsoft.com/office/drawing/2012/chart" uri="{CE6537A1-D6FC-4f65-9D91-7224C49458BB}"/>
              </c:extLst>
            </c:dLbl>
            <c:numFmt formatCode="0.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Sheet3!$J$4:$J$11</c:f>
              <c:strCache>
                <c:ptCount val="8"/>
                <c:pt idx="0">
                  <c:v>毎日</c:v>
                </c:pt>
                <c:pt idx="1">
                  <c:v>週4〜6</c:v>
                </c:pt>
                <c:pt idx="2">
                  <c:v>週3</c:v>
                </c:pt>
                <c:pt idx="3">
                  <c:v>週2</c:v>
                </c:pt>
                <c:pt idx="4">
                  <c:v>週1</c:v>
                </c:pt>
                <c:pt idx="5">
                  <c:v>月1〜3</c:v>
                </c:pt>
                <c:pt idx="6">
                  <c:v>年1〜11</c:v>
                </c:pt>
                <c:pt idx="7">
                  <c:v>一度もない</c:v>
                </c:pt>
              </c:strCache>
            </c:strRef>
          </c:cat>
          <c:val>
            <c:numRef>
              <c:f>Sheet3!$K$4:$K$11</c:f>
              <c:numCache>
                <c:formatCode>General</c:formatCode>
                <c:ptCount val="8"/>
                <c:pt idx="0">
                  <c:v>0</c:v>
                </c:pt>
                <c:pt idx="1">
                  <c:v>6</c:v>
                </c:pt>
                <c:pt idx="2">
                  <c:v>5</c:v>
                </c:pt>
                <c:pt idx="3">
                  <c:v>7</c:v>
                </c:pt>
                <c:pt idx="4">
                  <c:v>12</c:v>
                </c:pt>
                <c:pt idx="5">
                  <c:v>60</c:v>
                </c:pt>
                <c:pt idx="6">
                  <c:v>99</c:v>
                </c:pt>
                <c:pt idx="7">
                  <c:v>53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600"/>
      </a:pPr>
      <a:endParaRPr lang="ja-JP"/>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ja-JP" altLang="en-US" sz="2000" dirty="0"/>
              <a:t>バス停</a:t>
            </a:r>
          </a:p>
        </c:rich>
      </c:tx>
      <c:layout>
        <c:manualLayout>
          <c:xMode val="edge"/>
          <c:yMode val="edge"/>
          <c:x val="0.44638776306091399"/>
          <c:y val="1.9169666480697699E-3"/>
        </c:manualLayout>
      </c:layout>
      <c:overlay val="0"/>
    </c:title>
    <c:autoTitleDeleted val="0"/>
    <c:plotArea>
      <c:layout>
        <c:manualLayout>
          <c:layoutTarget val="inner"/>
          <c:xMode val="edge"/>
          <c:yMode val="edge"/>
          <c:x val="0.15297375328084001"/>
          <c:y val="0.131364370389639"/>
          <c:w val="0.82515890201224895"/>
          <c:h val="0.69629214762158098"/>
        </c:manualLayout>
      </c:layout>
      <c:barChart>
        <c:barDir val="bar"/>
        <c:grouping val="stacked"/>
        <c:varyColors val="0"/>
        <c:ser>
          <c:idx val="1"/>
          <c:order val="0"/>
          <c:tx>
            <c:strRef>
              <c:f>Sheet2!$W$15</c:f>
              <c:strCache>
                <c:ptCount val="1"/>
                <c:pt idx="0">
                  <c:v>はい</c:v>
                </c:pt>
              </c:strCache>
            </c:strRef>
          </c:tx>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Sheet2!$X$13:$AB$13</c:f>
              <c:strCache>
                <c:ptCount val="5"/>
                <c:pt idx="0">
                  <c:v>一度もない</c:v>
                </c:pt>
                <c:pt idx="1">
                  <c:v>年1～11</c:v>
                </c:pt>
                <c:pt idx="2">
                  <c:v>月1～3</c:v>
                </c:pt>
                <c:pt idx="3">
                  <c:v>週1〜3</c:v>
                </c:pt>
                <c:pt idx="4">
                  <c:v>ほぼ毎日</c:v>
                </c:pt>
              </c:strCache>
            </c:strRef>
          </c:cat>
          <c:val>
            <c:numRef>
              <c:f>Sheet2!$X$15:$AB$15</c:f>
              <c:numCache>
                <c:formatCode>###0</c:formatCode>
                <c:ptCount val="5"/>
                <c:pt idx="0">
                  <c:v>4</c:v>
                </c:pt>
                <c:pt idx="1">
                  <c:v>12</c:v>
                </c:pt>
                <c:pt idx="2">
                  <c:v>13</c:v>
                </c:pt>
                <c:pt idx="3" formatCode="General">
                  <c:v>10</c:v>
                </c:pt>
                <c:pt idx="4">
                  <c:v>7</c:v>
                </c:pt>
              </c:numCache>
            </c:numRef>
          </c:val>
        </c:ser>
        <c:ser>
          <c:idx val="0"/>
          <c:order val="1"/>
          <c:tx>
            <c:strRef>
              <c:f>Sheet2!$W$14</c:f>
              <c:strCache>
                <c:ptCount val="1"/>
                <c:pt idx="0">
                  <c:v>いいえ</c:v>
                </c:pt>
              </c:strCache>
            </c:strRef>
          </c:tx>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Sheet2!$X$13:$AB$13</c:f>
              <c:strCache>
                <c:ptCount val="5"/>
                <c:pt idx="0">
                  <c:v>一度もない</c:v>
                </c:pt>
                <c:pt idx="1">
                  <c:v>年1～11</c:v>
                </c:pt>
                <c:pt idx="2">
                  <c:v>月1～3</c:v>
                </c:pt>
                <c:pt idx="3">
                  <c:v>週1〜3</c:v>
                </c:pt>
                <c:pt idx="4">
                  <c:v>ほぼ毎日</c:v>
                </c:pt>
              </c:strCache>
            </c:strRef>
          </c:cat>
          <c:val>
            <c:numRef>
              <c:f>Sheet2!$X$14:$AB$14</c:f>
              <c:numCache>
                <c:formatCode>###0</c:formatCode>
                <c:ptCount val="5"/>
                <c:pt idx="0">
                  <c:v>12</c:v>
                </c:pt>
                <c:pt idx="1">
                  <c:v>5</c:v>
                </c:pt>
                <c:pt idx="2">
                  <c:v>8</c:v>
                </c:pt>
                <c:pt idx="3" formatCode="General">
                  <c:v>4</c:v>
                </c:pt>
                <c:pt idx="4">
                  <c:v>1</c:v>
                </c:pt>
              </c:numCache>
            </c:numRef>
          </c:val>
        </c:ser>
        <c:dLbls>
          <c:showLegendKey val="0"/>
          <c:showVal val="1"/>
          <c:showCatName val="0"/>
          <c:showSerName val="0"/>
          <c:showPercent val="0"/>
          <c:showBubbleSize val="0"/>
        </c:dLbls>
        <c:gapWidth val="100"/>
        <c:overlap val="100"/>
        <c:axId val="266201448"/>
        <c:axId val="266201840"/>
      </c:barChart>
      <c:catAx>
        <c:axId val="266201448"/>
        <c:scaling>
          <c:orientation val="minMax"/>
        </c:scaling>
        <c:delete val="0"/>
        <c:axPos val="l"/>
        <c:numFmt formatCode="General" sourceLinked="0"/>
        <c:majorTickMark val="none"/>
        <c:minorTickMark val="none"/>
        <c:tickLblPos val="nextTo"/>
        <c:txPr>
          <a:bodyPr/>
          <a:lstStyle/>
          <a:p>
            <a:pPr>
              <a:defRPr sz="1800"/>
            </a:pPr>
            <a:endParaRPr lang="ja-JP"/>
          </a:p>
        </c:txPr>
        <c:crossAx val="266201840"/>
        <c:crosses val="autoZero"/>
        <c:auto val="1"/>
        <c:lblAlgn val="ctr"/>
        <c:lblOffset val="100"/>
        <c:noMultiLvlLbl val="0"/>
      </c:catAx>
      <c:valAx>
        <c:axId val="266201840"/>
        <c:scaling>
          <c:orientation val="minMax"/>
        </c:scaling>
        <c:delete val="0"/>
        <c:axPos val="b"/>
        <c:majorGridlines/>
        <c:numFmt formatCode="###0" sourceLinked="1"/>
        <c:majorTickMark val="none"/>
        <c:minorTickMark val="none"/>
        <c:tickLblPos val="nextTo"/>
        <c:txPr>
          <a:bodyPr/>
          <a:lstStyle/>
          <a:p>
            <a:pPr>
              <a:defRPr sz="1600"/>
            </a:pPr>
            <a:endParaRPr lang="ja-JP"/>
          </a:p>
        </c:txPr>
        <c:crossAx val="266201448"/>
        <c:crosses val="autoZero"/>
        <c:crossBetween val="between"/>
      </c:valAx>
    </c:plotArea>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ja-JP" altLang="en-US" sz="2000"/>
              <a:t>講義</a:t>
            </a:r>
          </a:p>
        </c:rich>
      </c:tx>
      <c:layout>
        <c:manualLayout>
          <c:xMode val="edge"/>
          <c:yMode val="edge"/>
          <c:x val="0.46898635295950702"/>
          <c:y val="0"/>
        </c:manualLayout>
      </c:layout>
      <c:overlay val="0"/>
    </c:title>
    <c:autoTitleDeleted val="0"/>
    <c:plotArea>
      <c:layout>
        <c:manualLayout>
          <c:layoutTarget val="inner"/>
          <c:xMode val="edge"/>
          <c:yMode val="edge"/>
          <c:x val="0.14643289169226401"/>
          <c:y val="0.12687499999999999"/>
          <c:w val="0.82222488362221902"/>
          <c:h val="0.67529818292960098"/>
        </c:manualLayout>
      </c:layout>
      <c:barChart>
        <c:barDir val="bar"/>
        <c:grouping val="stacked"/>
        <c:varyColors val="0"/>
        <c:ser>
          <c:idx val="1"/>
          <c:order val="0"/>
          <c:tx>
            <c:strRef>
              <c:f>Sheet3!$J$16</c:f>
              <c:strCache>
                <c:ptCount val="1"/>
                <c:pt idx="0">
                  <c:v>はい</c:v>
                </c:pt>
              </c:strCache>
            </c:strRef>
          </c:tx>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Sheet3!$K$14:$O$14</c:f>
              <c:strCache>
                <c:ptCount val="5"/>
                <c:pt idx="0">
                  <c:v>一度もない</c:v>
                </c:pt>
                <c:pt idx="1">
                  <c:v>年1～11</c:v>
                </c:pt>
                <c:pt idx="2">
                  <c:v>月1～3</c:v>
                </c:pt>
                <c:pt idx="3">
                  <c:v>週１～３</c:v>
                </c:pt>
                <c:pt idx="4">
                  <c:v>ほぼ毎日</c:v>
                </c:pt>
              </c:strCache>
            </c:strRef>
          </c:cat>
          <c:val>
            <c:numRef>
              <c:f>Sheet3!$K$16:$O$16</c:f>
              <c:numCache>
                <c:formatCode>General</c:formatCode>
                <c:ptCount val="5"/>
                <c:pt idx="0">
                  <c:v>4</c:v>
                </c:pt>
                <c:pt idx="1">
                  <c:v>76</c:v>
                </c:pt>
                <c:pt idx="2">
                  <c:v>45</c:v>
                </c:pt>
                <c:pt idx="3" formatCode="###0">
                  <c:v>22</c:v>
                </c:pt>
                <c:pt idx="4">
                  <c:v>12</c:v>
                </c:pt>
              </c:numCache>
            </c:numRef>
          </c:val>
        </c:ser>
        <c:ser>
          <c:idx val="0"/>
          <c:order val="1"/>
          <c:tx>
            <c:strRef>
              <c:f>Sheet3!$J$15</c:f>
              <c:strCache>
                <c:ptCount val="1"/>
                <c:pt idx="0">
                  <c:v>いいえ</c:v>
                </c:pt>
              </c:strCache>
            </c:strRef>
          </c:tx>
          <c:invertIfNegative val="0"/>
          <c:dLbls>
            <c:spPr>
              <a:noFill/>
              <a:ln>
                <a:noFill/>
              </a:ln>
              <a:effectLst/>
            </c:spPr>
            <c:txPr>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Sheet3!$K$14:$O$14</c:f>
              <c:strCache>
                <c:ptCount val="5"/>
                <c:pt idx="0">
                  <c:v>一度もない</c:v>
                </c:pt>
                <c:pt idx="1">
                  <c:v>年1～11</c:v>
                </c:pt>
                <c:pt idx="2">
                  <c:v>月1～3</c:v>
                </c:pt>
                <c:pt idx="3">
                  <c:v>週１～３</c:v>
                </c:pt>
                <c:pt idx="4">
                  <c:v>ほぼ毎日</c:v>
                </c:pt>
              </c:strCache>
            </c:strRef>
          </c:cat>
          <c:val>
            <c:numRef>
              <c:f>Sheet3!$K$15:$O$15</c:f>
              <c:numCache>
                <c:formatCode>General</c:formatCode>
                <c:ptCount val="5"/>
                <c:pt idx="0">
                  <c:v>9</c:v>
                </c:pt>
                <c:pt idx="1">
                  <c:v>114</c:v>
                </c:pt>
                <c:pt idx="2">
                  <c:v>38</c:v>
                </c:pt>
                <c:pt idx="3" formatCode="###0">
                  <c:v>24</c:v>
                </c:pt>
                <c:pt idx="4">
                  <c:v>2</c:v>
                </c:pt>
              </c:numCache>
            </c:numRef>
          </c:val>
        </c:ser>
        <c:dLbls>
          <c:showLegendKey val="0"/>
          <c:showVal val="1"/>
          <c:showCatName val="0"/>
          <c:showSerName val="0"/>
          <c:showPercent val="0"/>
          <c:showBubbleSize val="0"/>
        </c:dLbls>
        <c:gapWidth val="100"/>
        <c:overlap val="100"/>
        <c:axId val="266202624"/>
        <c:axId val="266203016"/>
      </c:barChart>
      <c:catAx>
        <c:axId val="266202624"/>
        <c:scaling>
          <c:orientation val="minMax"/>
        </c:scaling>
        <c:delete val="0"/>
        <c:axPos val="l"/>
        <c:numFmt formatCode="General" sourceLinked="0"/>
        <c:majorTickMark val="none"/>
        <c:minorTickMark val="none"/>
        <c:tickLblPos val="nextTo"/>
        <c:txPr>
          <a:bodyPr/>
          <a:lstStyle/>
          <a:p>
            <a:pPr>
              <a:defRPr sz="1800"/>
            </a:pPr>
            <a:endParaRPr lang="ja-JP"/>
          </a:p>
        </c:txPr>
        <c:crossAx val="266203016"/>
        <c:crosses val="autoZero"/>
        <c:auto val="1"/>
        <c:lblAlgn val="ctr"/>
        <c:lblOffset val="100"/>
        <c:noMultiLvlLbl val="0"/>
      </c:catAx>
      <c:valAx>
        <c:axId val="266203016"/>
        <c:scaling>
          <c:orientation val="minMax"/>
        </c:scaling>
        <c:delete val="0"/>
        <c:axPos val="b"/>
        <c:majorGridlines/>
        <c:numFmt formatCode="General" sourceLinked="1"/>
        <c:majorTickMark val="none"/>
        <c:minorTickMark val="none"/>
        <c:tickLblPos val="nextTo"/>
        <c:txPr>
          <a:bodyPr/>
          <a:lstStyle/>
          <a:p>
            <a:pPr>
              <a:defRPr sz="1600"/>
            </a:pPr>
            <a:endParaRPr lang="ja-JP"/>
          </a:p>
        </c:txPr>
        <c:crossAx val="266202624"/>
        <c:crosses val="autoZero"/>
        <c:crossBetween val="between"/>
        <c:majorUnit val="50"/>
      </c:valAx>
    </c:plotArea>
    <c:legend>
      <c:legendPos val="r"/>
      <c:layout>
        <c:manualLayout>
          <c:xMode val="edge"/>
          <c:yMode val="edge"/>
          <c:x val="0.79483260071500805"/>
          <c:y val="5.59493391873193E-2"/>
          <c:w val="0.143329558288805"/>
          <c:h val="0.36681110808650003"/>
        </c:manualLayout>
      </c:layout>
      <c:overlay val="0"/>
      <c:txPr>
        <a:bodyPr/>
        <a:lstStyle/>
        <a:p>
          <a:pPr>
            <a:defRPr sz="2000"/>
          </a:pPr>
          <a:endParaRPr lang="ja-JP"/>
        </a:p>
      </c:txPr>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lotArea>
      <c:layout/>
      <c:barChart>
        <c:barDir val="bar"/>
        <c:grouping val="percentStacked"/>
        <c:varyColors val="0"/>
        <c:ser>
          <c:idx val="0"/>
          <c:order val="0"/>
          <c:tx>
            <c:strRef>
              <c:f>Sheet1!$L$68</c:f>
              <c:strCache>
                <c:ptCount val="1"/>
                <c:pt idx="0">
                  <c:v>ほぼ毎日</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Sheet1!$M$67:$N$67</c:f>
              <c:strCache>
                <c:ptCount val="2"/>
                <c:pt idx="0">
                  <c:v>社会人</c:v>
                </c:pt>
                <c:pt idx="1">
                  <c:v>学生</c:v>
                </c:pt>
              </c:strCache>
            </c:strRef>
          </c:cat>
          <c:val>
            <c:numRef>
              <c:f>Sheet1!$M$68:$N$68</c:f>
              <c:numCache>
                <c:formatCode>General</c:formatCode>
                <c:ptCount val="2"/>
                <c:pt idx="0">
                  <c:v>6</c:v>
                </c:pt>
                <c:pt idx="1">
                  <c:v>2</c:v>
                </c:pt>
              </c:numCache>
            </c:numRef>
          </c:val>
        </c:ser>
        <c:ser>
          <c:idx val="1"/>
          <c:order val="1"/>
          <c:tx>
            <c:strRef>
              <c:f>Sheet1!$L$69</c:f>
              <c:strCache>
                <c:ptCount val="1"/>
                <c:pt idx="0">
                  <c:v>週1〜3</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Sheet1!$M$67:$N$67</c:f>
              <c:strCache>
                <c:ptCount val="2"/>
                <c:pt idx="0">
                  <c:v>社会人</c:v>
                </c:pt>
                <c:pt idx="1">
                  <c:v>学生</c:v>
                </c:pt>
              </c:strCache>
            </c:strRef>
          </c:cat>
          <c:val>
            <c:numRef>
              <c:f>Sheet1!$M$69:$N$69</c:f>
              <c:numCache>
                <c:formatCode>General</c:formatCode>
                <c:ptCount val="2"/>
                <c:pt idx="0">
                  <c:v>4</c:v>
                </c:pt>
                <c:pt idx="1">
                  <c:v>10</c:v>
                </c:pt>
              </c:numCache>
            </c:numRef>
          </c:val>
        </c:ser>
        <c:ser>
          <c:idx val="2"/>
          <c:order val="2"/>
          <c:tx>
            <c:strRef>
              <c:f>Sheet1!$L$70</c:f>
              <c:strCache>
                <c:ptCount val="1"/>
                <c:pt idx="0">
                  <c:v>月1〜3</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Sheet1!$M$67:$N$67</c:f>
              <c:strCache>
                <c:ptCount val="2"/>
                <c:pt idx="0">
                  <c:v>社会人</c:v>
                </c:pt>
                <c:pt idx="1">
                  <c:v>学生</c:v>
                </c:pt>
              </c:strCache>
            </c:strRef>
          </c:cat>
          <c:val>
            <c:numRef>
              <c:f>Sheet1!$M$70:$N$70</c:f>
              <c:numCache>
                <c:formatCode>General</c:formatCode>
                <c:ptCount val="2"/>
                <c:pt idx="0">
                  <c:v>6</c:v>
                </c:pt>
                <c:pt idx="1">
                  <c:v>16</c:v>
                </c:pt>
              </c:numCache>
            </c:numRef>
          </c:val>
        </c:ser>
        <c:ser>
          <c:idx val="3"/>
          <c:order val="3"/>
          <c:tx>
            <c:strRef>
              <c:f>Sheet1!$L$71</c:f>
              <c:strCache>
                <c:ptCount val="1"/>
                <c:pt idx="0">
                  <c:v>年1〜11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Sheet1!$M$67:$N$67</c:f>
              <c:strCache>
                <c:ptCount val="2"/>
                <c:pt idx="0">
                  <c:v>社会人</c:v>
                </c:pt>
                <c:pt idx="1">
                  <c:v>学生</c:v>
                </c:pt>
              </c:strCache>
            </c:strRef>
          </c:cat>
          <c:val>
            <c:numRef>
              <c:f>Sheet1!$M$71:$N$71</c:f>
              <c:numCache>
                <c:formatCode>General</c:formatCode>
                <c:ptCount val="2"/>
                <c:pt idx="0">
                  <c:v>7</c:v>
                </c:pt>
                <c:pt idx="1">
                  <c:v>10</c:v>
                </c:pt>
              </c:numCache>
            </c:numRef>
          </c:val>
        </c:ser>
        <c:ser>
          <c:idx val="4"/>
          <c:order val="4"/>
          <c:tx>
            <c:strRef>
              <c:f>Sheet1!$L$72</c:f>
              <c:strCache>
                <c:ptCount val="1"/>
                <c:pt idx="0">
                  <c:v>一度もない</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Sheet1!$M$67:$N$67</c:f>
              <c:strCache>
                <c:ptCount val="2"/>
                <c:pt idx="0">
                  <c:v>社会人</c:v>
                </c:pt>
                <c:pt idx="1">
                  <c:v>学生</c:v>
                </c:pt>
              </c:strCache>
            </c:strRef>
          </c:cat>
          <c:val>
            <c:numRef>
              <c:f>Sheet1!$M$72:$N$72</c:f>
              <c:numCache>
                <c:formatCode>General</c:formatCode>
                <c:ptCount val="2"/>
                <c:pt idx="0">
                  <c:v>5</c:v>
                </c:pt>
                <c:pt idx="1">
                  <c:v>11</c:v>
                </c:pt>
              </c:numCache>
            </c:numRef>
          </c:val>
        </c:ser>
        <c:dLbls>
          <c:showLegendKey val="0"/>
          <c:showVal val="1"/>
          <c:showCatName val="0"/>
          <c:showSerName val="0"/>
          <c:showPercent val="0"/>
          <c:showBubbleSize val="0"/>
        </c:dLbls>
        <c:gapWidth val="75"/>
        <c:overlap val="100"/>
        <c:axId val="266203800"/>
        <c:axId val="266204192"/>
      </c:barChart>
      <c:catAx>
        <c:axId val="266203800"/>
        <c:scaling>
          <c:orientation val="minMax"/>
        </c:scaling>
        <c:delete val="0"/>
        <c:axPos val="l"/>
        <c:numFmt formatCode="General" sourceLinked="0"/>
        <c:majorTickMark val="none"/>
        <c:minorTickMark val="none"/>
        <c:tickLblPos val="nextTo"/>
        <c:crossAx val="266204192"/>
        <c:crosses val="autoZero"/>
        <c:auto val="1"/>
        <c:lblAlgn val="ctr"/>
        <c:lblOffset val="100"/>
        <c:noMultiLvlLbl val="0"/>
      </c:catAx>
      <c:valAx>
        <c:axId val="266204192"/>
        <c:scaling>
          <c:orientation val="minMax"/>
        </c:scaling>
        <c:delete val="0"/>
        <c:axPos val="b"/>
        <c:majorGridlines/>
        <c:numFmt formatCode="0%" sourceLinked="1"/>
        <c:majorTickMark val="none"/>
        <c:minorTickMark val="none"/>
        <c:tickLblPos val="nextTo"/>
        <c:spPr>
          <a:ln w="9525">
            <a:noFill/>
          </a:ln>
        </c:spPr>
        <c:crossAx val="266203800"/>
        <c:crosses val="autoZero"/>
        <c:crossBetween val="between"/>
      </c:valAx>
    </c:plotArea>
    <c:legend>
      <c:legendPos val="b"/>
      <c:overlay val="0"/>
    </c:legend>
    <c:plotVisOnly val="1"/>
    <c:dispBlanksAs val="gap"/>
    <c:showDLblsOverMax val="0"/>
  </c:chart>
  <c:txPr>
    <a:bodyPr/>
    <a:lstStyle/>
    <a:p>
      <a:pPr>
        <a:defRPr sz="2400"/>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1"/>
          <c:order val="0"/>
          <c:tx>
            <c:strRef>
              <c:f>Sheet1!$D$5</c:f>
              <c:strCache>
                <c:ptCount val="1"/>
                <c:pt idx="0">
                  <c:v>はい</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Sheet1!$E$3:$F$3</c:f>
              <c:strCache>
                <c:ptCount val="2"/>
                <c:pt idx="0">
                  <c:v>社会人</c:v>
                </c:pt>
                <c:pt idx="1">
                  <c:v>学生</c:v>
                </c:pt>
              </c:strCache>
            </c:strRef>
          </c:cat>
          <c:val>
            <c:numRef>
              <c:f>Sheet1!$E$5:$F$5</c:f>
              <c:numCache>
                <c:formatCode>General</c:formatCode>
                <c:ptCount val="2"/>
                <c:pt idx="0">
                  <c:v>16</c:v>
                </c:pt>
                <c:pt idx="1">
                  <c:v>31</c:v>
                </c:pt>
              </c:numCache>
            </c:numRef>
          </c:val>
        </c:ser>
        <c:ser>
          <c:idx val="0"/>
          <c:order val="1"/>
          <c:tx>
            <c:strRef>
              <c:f>Sheet1!$D$4</c:f>
              <c:strCache>
                <c:ptCount val="1"/>
                <c:pt idx="0">
                  <c:v>いいえ</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Sheet1!$E$3:$F$3</c:f>
              <c:strCache>
                <c:ptCount val="2"/>
                <c:pt idx="0">
                  <c:v>社会人</c:v>
                </c:pt>
                <c:pt idx="1">
                  <c:v>学生</c:v>
                </c:pt>
              </c:strCache>
            </c:strRef>
          </c:cat>
          <c:val>
            <c:numRef>
              <c:f>Sheet1!$E$4:$F$4</c:f>
              <c:numCache>
                <c:formatCode>General</c:formatCode>
                <c:ptCount val="2"/>
                <c:pt idx="0">
                  <c:v>12</c:v>
                </c:pt>
                <c:pt idx="1">
                  <c:v>18</c:v>
                </c:pt>
              </c:numCache>
            </c:numRef>
          </c:val>
        </c:ser>
        <c:dLbls>
          <c:showLegendKey val="0"/>
          <c:showVal val="1"/>
          <c:showCatName val="0"/>
          <c:showSerName val="0"/>
          <c:showPercent val="0"/>
          <c:showBubbleSize val="0"/>
        </c:dLbls>
        <c:gapWidth val="75"/>
        <c:overlap val="100"/>
        <c:axId val="269335640"/>
        <c:axId val="269336032"/>
      </c:barChart>
      <c:catAx>
        <c:axId val="269335640"/>
        <c:scaling>
          <c:orientation val="minMax"/>
        </c:scaling>
        <c:delete val="0"/>
        <c:axPos val="l"/>
        <c:numFmt formatCode="General" sourceLinked="0"/>
        <c:majorTickMark val="none"/>
        <c:minorTickMark val="none"/>
        <c:tickLblPos val="nextTo"/>
        <c:crossAx val="269336032"/>
        <c:crosses val="autoZero"/>
        <c:auto val="1"/>
        <c:lblAlgn val="ctr"/>
        <c:lblOffset val="100"/>
        <c:noMultiLvlLbl val="0"/>
      </c:catAx>
      <c:valAx>
        <c:axId val="269336032"/>
        <c:scaling>
          <c:orientation val="minMax"/>
        </c:scaling>
        <c:delete val="0"/>
        <c:axPos val="b"/>
        <c:majorGridlines/>
        <c:numFmt formatCode="0%" sourceLinked="1"/>
        <c:majorTickMark val="none"/>
        <c:minorTickMark val="none"/>
        <c:tickLblPos val="nextTo"/>
        <c:spPr>
          <a:ln w="9525">
            <a:noFill/>
          </a:ln>
        </c:spPr>
        <c:crossAx val="269335640"/>
        <c:crosses val="autoZero"/>
        <c:crossBetween val="between"/>
      </c:valAx>
    </c:plotArea>
    <c:legend>
      <c:legendPos val="b"/>
      <c:overlay val="0"/>
    </c:legend>
    <c:plotVisOnly val="1"/>
    <c:dispBlanksAs val="gap"/>
    <c:showDLblsOverMax val="0"/>
  </c:chart>
  <c:txPr>
    <a:bodyPr/>
    <a:lstStyle/>
    <a:p>
      <a:pPr>
        <a:defRPr sz="20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9.9652516182257303E-2"/>
          <c:y val="3.5230352303522998E-2"/>
          <c:w val="0.85791165705472805"/>
          <c:h val="0.84635981477925004"/>
        </c:manualLayout>
      </c:layout>
      <c:barChart>
        <c:barDir val="bar"/>
        <c:grouping val="percentStacked"/>
        <c:varyColors val="0"/>
        <c:ser>
          <c:idx val="0"/>
          <c:order val="0"/>
          <c:tx>
            <c:strRef>
              <c:f>Sheet1!$B$4</c:f>
              <c:strCache>
                <c:ptCount val="1"/>
                <c:pt idx="0">
                  <c:v>毎日</c:v>
                </c:pt>
              </c:strCache>
            </c:strRef>
          </c:tx>
          <c:invertIfNegative val="0"/>
          <c:dLbls>
            <c:dLbl>
              <c:idx val="1"/>
              <c:layout>
                <c:manualLayout>
                  <c:x val="-1.97048615151642E-2"/>
                  <c:y val="-0.14905149051490499"/>
                </c:manualLayout>
              </c:layout>
              <c:tx>
                <c:rich>
                  <a:bodyPr/>
                  <a:lstStyle/>
                  <a:p>
                    <a:r>
                      <a:rPr lang="ja-JP" altLang="en-US" sz="1600" dirty="0" smtClean="0"/>
                      <a:t>毎日</a:t>
                    </a:r>
                    <a:br>
                      <a:rPr lang="ja-JP" altLang="en-US" sz="1600" dirty="0" smtClean="0"/>
                    </a:br>
                    <a:r>
                      <a:rPr lang="en-US" altLang="ja-JP" sz="1600" dirty="0" smtClean="0"/>
                      <a:t>0</a:t>
                    </a:r>
                    <a:r>
                      <a:rPr lang="en-US" altLang="ja-JP" sz="1600" dirty="0"/>
                      <a:t>%</a:t>
                    </a:r>
                    <a:endParaRPr lang="ja-JP" altLang="en-US" dirty="0"/>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Sheet1!$B$5:$B$6</c:f>
              <c:numCache>
                <c:formatCode>General</c:formatCode>
                <c:ptCount val="2"/>
                <c:pt idx="0">
                  <c:v>9.0909090909090898E-2</c:v>
                </c:pt>
                <c:pt idx="1">
                  <c:v>2.80112044817927E-3</c:v>
                </c:pt>
              </c:numCache>
            </c:numRef>
          </c:val>
        </c:ser>
        <c:ser>
          <c:idx val="1"/>
          <c:order val="1"/>
          <c:tx>
            <c:strRef>
              <c:f>Sheet1!$C$4</c:f>
              <c:strCache>
                <c:ptCount val="1"/>
                <c:pt idx="0">
                  <c:v>週4〜6</c:v>
                </c:pt>
              </c:strCache>
            </c:strRef>
          </c:tx>
          <c:invertIfNegative val="0"/>
          <c:dLbls>
            <c:dLbl>
              <c:idx val="1"/>
              <c:layout>
                <c:manualLayout>
                  <c:x val="1.8486440550610099E-2"/>
                  <c:y val="-2.71024048823168E-3"/>
                </c:manualLayout>
              </c:layout>
              <c:tx>
                <c:rich>
                  <a:bodyPr/>
                  <a:lstStyle/>
                  <a:p>
                    <a:r>
                      <a:rPr lang="ja-JP" altLang="en-US" sz="1600" dirty="0" smtClean="0"/>
                      <a:t>週</a:t>
                    </a:r>
                    <a:r>
                      <a:rPr lang="en-US" altLang="ja-JP" sz="1600" dirty="0"/>
                      <a:t>4〜</a:t>
                    </a:r>
                    <a:r>
                      <a:rPr lang="en-US" altLang="ja-JP" sz="1600" dirty="0" smtClean="0"/>
                      <a:t>6</a:t>
                    </a:r>
                    <a:br>
                      <a:rPr lang="en-US" altLang="ja-JP" sz="1600" dirty="0" smtClean="0"/>
                    </a:br>
                    <a:r>
                      <a:rPr lang="en-US" altLang="ja-JP" sz="1600" dirty="0" smtClean="0"/>
                      <a:t> </a:t>
                    </a:r>
                    <a:r>
                      <a:rPr lang="en-US" altLang="ja-JP" sz="1600" dirty="0"/>
                      <a:t>2%</a:t>
                    </a:r>
                    <a:endParaRPr lang="ja-JP" altLang="en-US" dirty="0"/>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Sheet1!$C$5:$C$6</c:f>
              <c:numCache>
                <c:formatCode>General</c:formatCode>
                <c:ptCount val="2"/>
                <c:pt idx="0">
                  <c:v>1.2987012987013E-2</c:v>
                </c:pt>
                <c:pt idx="1">
                  <c:v>1.6806722689075598E-2</c:v>
                </c:pt>
              </c:numCache>
            </c:numRef>
          </c:val>
        </c:ser>
        <c:ser>
          <c:idx val="2"/>
          <c:order val="2"/>
          <c:tx>
            <c:strRef>
              <c:f>Sheet1!$D$4</c:f>
              <c:strCache>
                <c:ptCount val="1"/>
                <c:pt idx="0">
                  <c:v>週1〜3</c:v>
                </c:pt>
              </c:strCache>
            </c:strRef>
          </c:tx>
          <c:invertIfNegative val="0"/>
          <c:dLbls>
            <c:dLbl>
              <c:idx val="1"/>
              <c:layout>
                <c:manualLayout>
                  <c:x val="2.9557181446753501E-2"/>
                  <c:y val="0.116531165311653"/>
                </c:manualLayout>
              </c:layout>
              <c:tx>
                <c:rich>
                  <a:bodyPr/>
                  <a:lstStyle/>
                  <a:p>
                    <a:r>
                      <a:rPr lang="ja-JP" altLang="en-US" sz="1600" dirty="0"/>
                      <a:t>週</a:t>
                    </a:r>
                    <a:r>
                      <a:rPr lang="en-US" altLang="ja-JP" sz="1600" dirty="0"/>
                      <a:t>1〜</a:t>
                    </a:r>
                    <a:r>
                      <a:rPr lang="en-US" altLang="ja-JP" sz="1600" dirty="0" smtClean="0"/>
                      <a:t>3</a:t>
                    </a:r>
                    <a:br>
                      <a:rPr lang="en-US" altLang="ja-JP" sz="1600" dirty="0" smtClean="0"/>
                    </a:br>
                    <a:r>
                      <a:rPr lang="en-US" altLang="ja-JP" sz="1600" dirty="0" smtClean="0"/>
                      <a:t>11</a:t>
                    </a:r>
                    <a:r>
                      <a:rPr lang="en-US" altLang="ja-JP" sz="1600" dirty="0"/>
                      <a:t>%</a:t>
                    </a:r>
                    <a:endParaRPr lang="ja-JP" altLang="en-US" dirty="0"/>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16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Sheet1!$D$5:$D$6</c:f>
              <c:numCache>
                <c:formatCode>General</c:formatCode>
                <c:ptCount val="2"/>
                <c:pt idx="0">
                  <c:v>0.18181818181818199</c:v>
                </c:pt>
                <c:pt idx="1">
                  <c:v>0.109243697478992</c:v>
                </c:pt>
              </c:numCache>
            </c:numRef>
          </c:val>
        </c:ser>
        <c:ser>
          <c:idx val="3"/>
          <c:order val="3"/>
          <c:tx>
            <c:strRef>
              <c:f>Sheet1!$E$4</c:f>
              <c:strCache>
                <c:ptCount val="1"/>
                <c:pt idx="0">
                  <c:v>月1〜3</c:v>
                </c:pt>
              </c:strCache>
            </c:strRef>
          </c:tx>
          <c:invertIfNegative val="0"/>
          <c:dLbls>
            <c:dLbl>
              <c:idx val="1"/>
              <c:tx>
                <c:rich>
                  <a:bodyPr/>
                  <a:lstStyle/>
                  <a:p>
                    <a:r>
                      <a:rPr lang="ja-JP" altLang="en-US" dirty="0"/>
                      <a:t>月</a:t>
                    </a:r>
                    <a:r>
                      <a:rPr lang="en-US" altLang="ja-JP" dirty="0"/>
                      <a:t>1〜</a:t>
                    </a:r>
                    <a:r>
                      <a:rPr lang="en-US" altLang="ja-JP" dirty="0" smtClean="0"/>
                      <a:t>3</a:t>
                    </a:r>
                    <a:br>
                      <a:rPr lang="en-US" altLang="ja-JP" dirty="0" smtClean="0"/>
                    </a:br>
                    <a:r>
                      <a:rPr lang="en-US" altLang="ja-JP" dirty="0" smtClean="0"/>
                      <a:t>25</a:t>
                    </a:r>
                    <a:r>
                      <a:rPr lang="en-US" altLang="ja-JP" dirty="0"/>
                      <a:t>%</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Sheet1!$E$5:$E$6</c:f>
              <c:numCache>
                <c:formatCode>General</c:formatCode>
                <c:ptCount val="2"/>
                <c:pt idx="0">
                  <c:v>0.28571428571428598</c:v>
                </c:pt>
                <c:pt idx="1">
                  <c:v>0.24929971988795499</c:v>
                </c:pt>
              </c:numCache>
            </c:numRef>
          </c:val>
        </c:ser>
        <c:ser>
          <c:idx val="4"/>
          <c:order val="4"/>
          <c:tx>
            <c:strRef>
              <c:f>Sheet1!$F$4</c:f>
              <c:strCache>
                <c:ptCount val="1"/>
                <c:pt idx="0">
                  <c:v>年1〜11</c:v>
                </c:pt>
              </c:strCache>
            </c:strRef>
          </c:tx>
          <c:invertIfNegative val="0"/>
          <c:dLbls>
            <c:dLbl>
              <c:idx val="1"/>
              <c:tx>
                <c:rich>
                  <a:bodyPr/>
                  <a:lstStyle/>
                  <a:p>
                    <a:r>
                      <a:rPr lang="ja-JP" altLang="en-US" dirty="0" smtClean="0"/>
                      <a:t>年</a:t>
                    </a:r>
                    <a:r>
                      <a:rPr lang="en-US" altLang="ja-JP" dirty="0"/>
                      <a:t>1〜</a:t>
                    </a:r>
                    <a:r>
                      <a:rPr lang="en-US" altLang="ja-JP" dirty="0" smtClean="0"/>
                      <a:t>11</a:t>
                    </a:r>
                    <a:br>
                      <a:rPr lang="en-US" altLang="ja-JP" dirty="0" smtClean="0"/>
                    </a:br>
                    <a:r>
                      <a:rPr lang="en-US" altLang="ja-JP" dirty="0" smtClean="0"/>
                      <a:t> </a:t>
                    </a:r>
                    <a:r>
                      <a:rPr lang="en-US" altLang="ja-JP" dirty="0"/>
                      <a:t>31%</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Sheet1!$F$5:$F$6</c:f>
              <c:numCache>
                <c:formatCode>General</c:formatCode>
                <c:ptCount val="2"/>
                <c:pt idx="0">
                  <c:v>0.22077922077922099</c:v>
                </c:pt>
                <c:pt idx="1">
                  <c:v>0.30812324929972001</c:v>
                </c:pt>
              </c:numCache>
            </c:numRef>
          </c:val>
        </c:ser>
        <c:ser>
          <c:idx val="5"/>
          <c:order val="5"/>
          <c:tx>
            <c:strRef>
              <c:f>Sheet1!$G$4</c:f>
              <c:strCache>
                <c:ptCount val="1"/>
                <c:pt idx="0">
                  <c:v>一度もない</c:v>
                </c:pt>
              </c:strCache>
            </c:strRef>
          </c:tx>
          <c:spPr>
            <a:solidFill>
              <a:srgbClr val="E4F8FE"/>
            </a:solidFill>
          </c:spPr>
          <c:invertIfNegative val="0"/>
          <c:dLbls>
            <c:dLbl>
              <c:idx val="1"/>
              <c:tx>
                <c:rich>
                  <a:bodyPr/>
                  <a:lstStyle/>
                  <a:p>
                    <a:r>
                      <a:rPr lang="ja-JP" altLang="en-US" dirty="0"/>
                      <a:t>一度も</a:t>
                    </a:r>
                    <a:r>
                      <a:rPr lang="ja-JP" altLang="en-US" dirty="0" smtClean="0"/>
                      <a:t>ない</a:t>
                    </a:r>
                    <a:br>
                      <a:rPr lang="ja-JP" altLang="en-US" dirty="0" smtClean="0"/>
                    </a:br>
                    <a:r>
                      <a:rPr lang="ja-JP" altLang="en-US" dirty="0" smtClean="0"/>
                      <a:t> </a:t>
                    </a:r>
                    <a:r>
                      <a:rPr lang="en-US" altLang="ja-JP" dirty="0"/>
                      <a:t>31%</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Sheet1!$G$5:$G$6</c:f>
              <c:numCache>
                <c:formatCode>General</c:formatCode>
                <c:ptCount val="2"/>
                <c:pt idx="0">
                  <c:v>0.207792207792208</c:v>
                </c:pt>
                <c:pt idx="1">
                  <c:v>0.31372549019607798</c:v>
                </c:pt>
              </c:numCache>
            </c:numRef>
          </c:val>
        </c:ser>
        <c:dLbls>
          <c:showLegendKey val="0"/>
          <c:showVal val="1"/>
          <c:showCatName val="0"/>
          <c:showSerName val="0"/>
          <c:showPercent val="0"/>
          <c:showBubbleSize val="0"/>
        </c:dLbls>
        <c:gapWidth val="75"/>
        <c:overlap val="100"/>
        <c:axId val="264405864"/>
        <c:axId val="264406256"/>
      </c:barChart>
      <c:catAx>
        <c:axId val="264405864"/>
        <c:scaling>
          <c:orientation val="minMax"/>
        </c:scaling>
        <c:delete val="0"/>
        <c:axPos val="l"/>
        <c:numFmt formatCode="General" sourceLinked="0"/>
        <c:majorTickMark val="none"/>
        <c:minorTickMark val="none"/>
        <c:tickLblPos val="nextTo"/>
        <c:txPr>
          <a:bodyPr rot="0" vert="eaVert"/>
          <a:lstStyle/>
          <a:p>
            <a:pPr>
              <a:defRPr spc="-100">
                <a:solidFill>
                  <a:schemeClr val="tx2"/>
                </a:solidFill>
              </a:defRPr>
            </a:pPr>
            <a:endParaRPr lang="ja-JP"/>
          </a:p>
        </c:txPr>
        <c:crossAx val="264406256"/>
        <c:crosses val="autoZero"/>
        <c:auto val="1"/>
        <c:lblAlgn val="ctr"/>
        <c:lblOffset val="100"/>
        <c:noMultiLvlLbl val="0"/>
      </c:catAx>
      <c:valAx>
        <c:axId val="264406256"/>
        <c:scaling>
          <c:orientation val="minMax"/>
        </c:scaling>
        <c:delete val="0"/>
        <c:axPos val="b"/>
        <c:majorGridlines/>
        <c:numFmt formatCode="0%" sourceLinked="1"/>
        <c:majorTickMark val="none"/>
        <c:minorTickMark val="none"/>
        <c:tickLblPos val="nextTo"/>
        <c:crossAx val="264405864"/>
        <c:crosses val="autoZero"/>
        <c:crossBetween val="between"/>
      </c:valAx>
    </c:plotArea>
    <c:plotVisOnly val="1"/>
    <c:dispBlanksAs val="gap"/>
    <c:showDLblsOverMax val="0"/>
  </c:chart>
  <c:txPr>
    <a:bodyPr/>
    <a:lstStyle/>
    <a:p>
      <a:pPr>
        <a:defRPr sz="2000"/>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lotArea>
      <c:layout/>
      <c:barChart>
        <c:barDir val="bar"/>
        <c:grouping val="percentStacked"/>
        <c:varyColors val="0"/>
        <c:ser>
          <c:idx val="0"/>
          <c:order val="0"/>
          <c:tx>
            <c:strRef>
              <c:f>Sheet1!$G$109</c:f>
              <c:strCache>
                <c:ptCount val="1"/>
                <c:pt idx="0">
                  <c:v>毎回</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Sheet1!$H$108:$I$108</c:f>
              <c:strCache>
                <c:ptCount val="2"/>
                <c:pt idx="0">
                  <c:v>社会人</c:v>
                </c:pt>
                <c:pt idx="1">
                  <c:v>学生</c:v>
                </c:pt>
              </c:strCache>
            </c:strRef>
          </c:cat>
          <c:val>
            <c:numRef>
              <c:f>Sheet1!$H$109:$I$109</c:f>
              <c:numCache>
                <c:formatCode>General</c:formatCode>
                <c:ptCount val="2"/>
                <c:pt idx="0">
                  <c:v>7</c:v>
                </c:pt>
                <c:pt idx="1">
                  <c:v>11</c:v>
                </c:pt>
              </c:numCache>
            </c:numRef>
          </c:val>
        </c:ser>
        <c:ser>
          <c:idx val="1"/>
          <c:order val="1"/>
          <c:tx>
            <c:strRef>
              <c:f>Sheet1!$G$110</c:f>
              <c:strCache>
                <c:ptCount val="1"/>
                <c:pt idx="0">
                  <c:v>３回に２回</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Sheet1!$H$108:$I$108</c:f>
              <c:strCache>
                <c:ptCount val="2"/>
                <c:pt idx="0">
                  <c:v>社会人</c:v>
                </c:pt>
                <c:pt idx="1">
                  <c:v>学生</c:v>
                </c:pt>
              </c:strCache>
            </c:strRef>
          </c:cat>
          <c:val>
            <c:numRef>
              <c:f>Sheet1!$H$110:$I$110</c:f>
              <c:numCache>
                <c:formatCode>General</c:formatCode>
                <c:ptCount val="2"/>
                <c:pt idx="0">
                  <c:v>4</c:v>
                </c:pt>
                <c:pt idx="1">
                  <c:v>4</c:v>
                </c:pt>
              </c:numCache>
            </c:numRef>
          </c:val>
        </c:ser>
        <c:ser>
          <c:idx val="2"/>
          <c:order val="2"/>
          <c:tx>
            <c:strRef>
              <c:f>Sheet1!$G$111</c:f>
              <c:strCache>
                <c:ptCount val="1"/>
                <c:pt idx="0">
                  <c:v>３回に１回</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Sheet1!$H$108:$I$108</c:f>
              <c:strCache>
                <c:ptCount val="2"/>
                <c:pt idx="0">
                  <c:v>社会人</c:v>
                </c:pt>
                <c:pt idx="1">
                  <c:v>学生</c:v>
                </c:pt>
              </c:strCache>
            </c:strRef>
          </c:cat>
          <c:val>
            <c:numRef>
              <c:f>Sheet1!$H$111:$I$111</c:f>
              <c:numCache>
                <c:formatCode>General</c:formatCode>
                <c:ptCount val="2"/>
                <c:pt idx="0">
                  <c:v>2</c:v>
                </c:pt>
                <c:pt idx="1">
                  <c:v>5</c:v>
                </c:pt>
              </c:numCache>
            </c:numRef>
          </c:val>
        </c:ser>
        <c:ser>
          <c:idx val="3"/>
          <c:order val="3"/>
          <c:tx>
            <c:strRef>
              <c:f>Sheet1!$G$112</c:f>
              <c:strCache>
                <c:ptCount val="1"/>
                <c:pt idx="0">
                  <c:v>利用することがあるかもしれない</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Sheet1!$H$108:$I$108</c:f>
              <c:strCache>
                <c:ptCount val="2"/>
                <c:pt idx="0">
                  <c:v>社会人</c:v>
                </c:pt>
                <c:pt idx="1">
                  <c:v>学生</c:v>
                </c:pt>
              </c:strCache>
            </c:strRef>
          </c:cat>
          <c:val>
            <c:numRef>
              <c:f>Sheet1!$H$112:$I$112</c:f>
              <c:numCache>
                <c:formatCode>General</c:formatCode>
                <c:ptCount val="2"/>
                <c:pt idx="0">
                  <c:v>13</c:v>
                </c:pt>
                <c:pt idx="1">
                  <c:v>23</c:v>
                </c:pt>
              </c:numCache>
            </c:numRef>
          </c:val>
        </c:ser>
        <c:ser>
          <c:idx val="4"/>
          <c:order val="4"/>
          <c:tx>
            <c:strRef>
              <c:f>Sheet1!$G$113</c:f>
              <c:strCache>
                <c:ptCount val="1"/>
                <c:pt idx="0">
                  <c:v>利用することはない</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Sheet1!$H$108:$I$108</c:f>
              <c:strCache>
                <c:ptCount val="2"/>
                <c:pt idx="0">
                  <c:v>社会人</c:v>
                </c:pt>
                <c:pt idx="1">
                  <c:v>学生</c:v>
                </c:pt>
              </c:strCache>
            </c:strRef>
          </c:cat>
          <c:val>
            <c:numRef>
              <c:f>Sheet1!$H$113:$I$113</c:f>
              <c:numCache>
                <c:formatCode>General</c:formatCode>
                <c:ptCount val="2"/>
                <c:pt idx="0">
                  <c:v>1</c:v>
                </c:pt>
                <c:pt idx="1">
                  <c:v>6</c:v>
                </c:pt>
              </c:numCache>
            </c:numRef>
          </c:val>
        </c:ser>
        <c:dLbls>
          <c:showLegendKey val="0"/>
          <c:showVal val="1"/>
          <c:showCatName val="0"/>
          <c:showSerName val="0"/>
          <c:showPercent val="0"/>
          <c:showBubbleSize val="0"/>
        </c:dLbls>
        <c:gapWidth val="75"/>
        <c:overlap val="100"/>
        <c:axId val="269336816"/>
        <c:axId val="269337208"/>
      </c:barChart>
      <c:catAx>
        <c:axId val="269336816"/>
        <c:scaling>
          <c:orientation val="minMax"/>
        </c:scaling>
        <c:delete val="0"/>
        <c:axPos val="l"/>
        <c:numFmt formatCode="General" sourceLinked="0"/>
        <c:majorTickMark val="none"/>
        <c:minorTickMark val="none"/>
        <c:tickLblPos val="nextTo"/>
        <c:crossAx val="269337208"/>
        <c:crosses val="autoZero"/>
        <c:auto val="1"/>
        <c:lblAlgn val="ctr"/>
        <c:lblOffset val="100"/>
        <c:noMultiLvlLbl val="0"/>
      </c:catAx>
      <c:valAx>
        <c:axId val="269337208"/>
        <c:scaling>
          <c:orientation val="minMax"/>
        </c:scaling>
        <c:delete val="0"/>
        <c:axPos val="b"/>
        <c:majorGridlines/>
        <c:numFmt formatCode="0%" sourceLinked="1"/>
        <c:majorTickMark val="none"/>
        <c:minorTickMark val="none"/>
        <c:tickLblPos val="nextTo"/>
        <c:spPr>
          <a:ln w="9525">
            <a:noFill/>
          </a:ln>
        </c:spPr>
        <c:crossAx val="269336816"/>
        <c:crosses val="autoZero"/>
        <c:crossBetween val="between"/>
      </c:valAx>
    </c:plotArea>
    <c:legend>
      <c:legendPos val="b"/>
      <c:overlay val="0"/>
    </c:legend>
    <c:plotVisOnly val="1"/>
    <c:dispBlanksAs val="gap"/>
    <c:showDLblsOverMax val="0"/>
  </c:chart>
  <c:txPr>
    <a:bodyPr/>
    <a:lstStyle/>
    <a:p>
      <a:pPr>
        <a:defRPr sz="1600"/>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8729386421037004E-2"/>
          <c:y val="0.104909560723514"/>
          <c:w val="0.86401141354002198"/>
          <c:h val="0.769320403047005"/>
        </c:manualLayout>
      </c:layout>
      <c:barChart>
        <c:barDir val="bar"/>
        <c:grouping val="percentStacked"/>
        <c:varyColors val="0"/>
        <c:ser>
          <c:idx val="0"/>
          <c:order val="0"/>
          <c:tx>
            <c:strRef>
              <c:f>Sheet1!$K$16</c:f>
              <c:strCache>
                <c:ptCount val="1"/>
                <c:pt idx="0">
                  <c:v>はい</c:v>
                </c:pt>
              </c:strCache>
            </c:strRef>
          </c:tx>
          <c:invertIfNegative val="0"/>
          <c:dLbls>
            <c:dLbl>
              <c:idx val="1"/>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txPr>
              <a:bodyPr/>
              <a:lstStyle/>
              <a:p>
                <a:pPr>
                  <a:defRPr sz="2000"/>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Sheet1!$J$17:$J$18</c:f>
              <c:strCache>
                <c:ptCount val="2"/>
                <c:pt idx="0">
                  <c:v>バス停</c:v>
                </c:pt>
                <c:pt idx="1">
                  <c:v>講義</c:v>
                </c:pt>
              </c:strCache>
            </c:strRef>
          </c:cat>
          <c:val>
            <c:numRef>
              <c:f>Sheet1!$K$17:$K$18</c:f>
              <c:numCache>
                <c:formatCode>0%</c:formatCode>
                <c:ptCount val="2"/>
                <c:pt idx="0">
                  <c:v>0.41</c:v>
                </c:pt>
                <c:pt idx="1">
                  <c:v>0.14000000000000001</c:v>
                </c:pt>
              </c:numCache>
            </c:numRef>
          </c:val>
        </c:ser>
        <c:ser>
          <c:idx val="1"/>
          <c:order val="1"/>
          <c:tx>
            <c:strRef>
              <c:f>Sheet1!$L$16</c:f>
              <c:strCache>
                <c:ptCount val="1"/>
                <c:pt idx="0">
                  <c:v>いいえ</c:v>
                </c:pt>
              </c:strCache>
            </c:strRef>
          </c:tx>
          <c:invertIfNegative val="0"/>
          <c:dLbls>
            <c:dLbl>
              <c:idx val="1"/>
              <c:showLegendKey val="0"/>
              <c:showVal val="1"/>
              <c:showCatName val="0"/>
              <c:showSerName val="1"/>
              <c:showPercent val="0"/>
              <c:showBubbleSize val="0"/>
              <c:separator>
</c:separator>
              <c:extLst>
                <c:ext xmlns:c15="http://schemas.microsoft.com/office/drawing/2012/chart" uri="{CE6537A1-D6FC-4f65-9D91-7224C49458BB}"/>
              </c:extLst>
            </c:dLbl>
            <c:spPr>
              <a:noFill/>
              <a:ln>
                <a:noFill/>
              </a:ln>
              <a:effectLst/>
            </c:spPr>
            <c:txPr>
              <a:bodyPr/>
              <a:lstStyle/>
              <a:p>
                <a:pPr>
                  <a:defRPr sz="2000"/>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Sheet1!$J$17:$J$18</c:f>
              <c:strCache>
                <c:ptCount val="2"/>
                <c:pt idx="0">
                  <c:v>バス停</c:v>
                </c:pt>
                <c:pt idx="1">
                  <c:v>講義</c:v>
                </c:pt>
              </c:strCache>
            </c:strRef>
          </c:cat>
          <c:val>
            <c:numRef>
              <c:f>Sheet1!$L$17:$L$18</c:f>
              <c:numCache>
                <c:formatCode>0%</c:formatCode>
                <c:ptCount val="2"/>
                <c:pt idx="0">
                  <c:v>0.59</c:v>
                </c:pt>
                <c:pt idx="1">
                  <c:v>0.86</c:v>
                </c:pt>
              </c:numCache>
            </c:numRef>
          </c:val>
        </c:ser>
        <c:dLbls>
          <c:showLegendKey val="0"/>
          <c:showVal val="1"/>
          <c:showCatName val="0"/>
          <c:showSerName val="0"/>
          <c:showPercent val="0"/>
          <c:showBubbleSize val="0"/>
        </c:dLbls>
        <c:gapWidth val="55"/>
        <c:overlap val="100"/>
        <c:axId val="269337992"/>
        <c:axId val="269338384"/>
      </c:barChart>
      <c:catAx>
        <c:axId val="269337992"/>
        <c:scaling>
          <c:orientation val="minMax"/>
        </c:scaling>
        <c:delete val="0"/>
        <c:axPos val="l"/>
        <c:numFmt formatCode="General" sourceLinked="0"/>
        <c:majorTickMark val="none"/>
        <c:minorTickMark val="none"/>
        <c:tickLblPos val="nextTo"/>
        <c:txPr>
          <a:bodyPr/>
          <a:lstStyle/>
          <a:p>
            <a:pPr>
              <a:defRPr sz="2000"/>
            </a:pPr>
            <a:endParaRPr lang="ja-JP"/>
          </a:p>
        </c:txPr>
        <c:crossAx val="269338384"/>
        <c:crosses val="autoZero"/>
        <c:auto val="1"/>
        <c:lblAlgn val="ctr"/>
        <c:lblOffset val="100"/>
        <c:noMultiLvlLbl val="0"/>
      </c:catAx>
      <c:valAx>
        <c:axId val="269338384"/>
        <c:scaling>
          <c:orientation val="minMax"/>
        </c:scaling>
        <c:delete val="0"/>
        <c:axPos val="b"/>
        <c:majorGridlines/>
        <c:numFmt formatCode="0%" sourceLinked="1"/>
        <c:majorTickMark val="none"/>
        <c:minorTickMark val="none"/>
        <c:tickLblPos val="nextTo"/>
        <c:txPr>
          <a:bodyPr/>
          <a:lstStyle/>
          <a:p>
            <a:pPr>
              <a:defRPr sz="2000"/>
            </a:pPr>
            <a:endParaRPr lang="ja-JP"/>
          </a:p>
        </c:txPr>
        <c:crossAx val="269337992"/>
        <c:crosses val="autoZero"/>
        <c:crossBetween val="between"/>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percentStacked"/>
        <c:varyColors val="0"/>
        <c:ser>
          <c:idx val="0"/>
          <c:order val="0"/>
          <c:tx>
            <c:strRef>
              <c:f>Sheet1!$B$3</c:f>
              <c:strCache>
                <c:ptCount val="1"/>
                <c:pt idx="0">
                  <c:v>徒歩</c:v>
                </c:pt>
              </c:strCache>
            </c:strRef>
          </c:tx>
          <c:invertIfNegative val="0"/>
          <c:dLbls>
            <c:dLbl>
              <c:idx val="1"/>
              <c:showLegendKey val="0"/>
              <c:showVal val="1"/>
              <c:showCatName val="0"/>
              <c:showSerName val="1"/>
              <c:showPercent val="0"/>
              <c:showBubbleSize val="0"/>
              <c:separator>
</c:separator>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Sheet1!$A$4:$A$5</c:f>
              <c:strCache>
                <c:ptCount val="2"/>
                <c:pt idx="0">
                  <c:v>バス停</c:v>
                </c:pt>
                <c:pt idx="1">
                  <c:v>講義</c:v>
                </c:pt>
              </c:strCache>
            </c:strRef>
          </c:cat>
          <c:val>
            <c:numRef>
              <c:f>Sheet1!$B$4:$B$5</c:f>
              <c:numCache>
                <c:formatCode>General</c:formatCode>
                <c:ptCount val="2"/>
                <c:pt idx="0">
                  <c:v>0.39024390243902402</c:v>
                </c:pt>
                <c:pt idx="1">
                  <c:v>0.30084033613445399</c:v>
                </c:pt>
              </c:numCache>
            </c:numRef>
          </c:val>
        </c:ser>
        <c:ser>
          <c:idx val="1"/>
          <c:order val="1"/>
          <c:tx>
            <c:strRef>
              <c:f>Sheet1!$C$3</c:f>
              <c:strCache>
                <c:ptCount val="1"/>
                <c:pt idx="0">
                  <c:v>自転車</c:v>
                </c:pt>
              </c:strCache>
            </c:strRef>
          </c:tx>
          <c:invertIfNegative val="0"/>
          <c:dLbls>
            <c:dLbl>
              <c:idx val="1"/>
              <c:showLegendKey val="0"/>
              <c:showVal val="1"/>
              <c:showCatName val="0"/>
              <c:showSerName val="1"/>
              <c:showPercent val="0"/>
              <c:showBubbleSize val="0"/>
              <c:separator>
</c:separator>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Sheet1!$A$4:$A$5</c:f>
              <c:strCache>
                <c:ptCount val="2"/>
                <c:pt idx="0">
                  <c:v>バス停</c:v>
                </c:pt>
                <c:pt idx="1">
                  <c:v>講義</c:v>
                </c:pt>
              </c:strCache>
            </c:strRef>
          </c:cat>
          <c:val>
            <c:numRef>
              <c:f>Sheet1!$C$4:$C$5</c:f>
              <c:numCache>
                <c:formatCode>General</c:formatCode>
                <c:ptCount val="2"/>
                <c:pt idx="0">
                  <c:v>0.23577235772357699</c:v>
                </c:pt>
                <c:pt idx="1">
                  <c:v>0.41344537815125998</c:v>
                </c:pt>
              </c:numCache>
            </c:numRef>
          </c:val>
        </c:ser>
        <c:ser>
          <c:idx val="2"/>
          <c:order val="2"/>
          <c:tx>
            <c:strRef>
              <c:f>Sheet1!$D$3</c:f>
              <c:strCache>
                <c:ptCount val="1"/>
                <c:pt idx="0">
                  <c:v>バイク・原付</c:v>
                </c:pt>
              </c:strCache>
            </c:strRef>
          </c:tx>
          <c:invertIfNegative val="0"/>
          <c:dLbls>
            <c:dLbl>
              <c:idx val="1"/>
              <c:layout>
                <c:manualLayout>
                  <c:x val="-1.6129032258064599E-2"/>
                  <c:y val="-0.106741573033708"/>
                </c:manualLayout>
              </c:layout>
              <c:showLegendKey val="0"/>
              <c:showVal val="1"/>
              <c:showCatName val="0"/>
              <c:showSerName val="1"/>
              <c:showPercent val="0"/>
              <c:showBubbleSize val="0"/>
              <c:separator>
</c:separator>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Sheet1!$A$4:$A$5</c:f>
              <c:strCache>
                <c:ptCount val="2"/>
                <c:pt idx="0">
                  <c:v>バス停</c:v>
                </c:pt>
                <c:pt idx="1">
                  <c:v>講義</c:v>
                </c:pt>
              </c:strCache>
            </c:strRef>
          </c:cat>
          <c:val>
            <c:numRef>
              <c:f>Sheet1!$D$4:$D$5</c:f>
              <c:numCache>
                <c:formatCode>General</c:formatCode>
                <c:ptCount val="2"/>
                <c:pt idx="0">
                  <c:v>8.1300813008130107E-3</c:v>
                </c:pt>
                <c:pt idx="1">
                  <c:v>3.02521008403361E-2</c:v>
                </c:pt>
              </c:numCache>
            </c:numRef>
          </c:val>
        </c:ser>
        <c:ser>
          <c:idx val="3"/>
          <c:order val="3"/>
          <c:tx>
            <c:strRef>
              <c:f>Sheet1!$E$3</c:f>
              <c:strCache>
                <c:ptCount val="1"/>
                <c:pt idx="0">
                  <c:v>タクシー</c:v>
                </c:pt>
              </c:strCache>
            </c:strRef>
          </c:tx>
          <c:invertIfNegative val="0"/>
          <c:dLbls>
            <c:dLbl>
              <c:idx val="1"/>
              <c:showLegendKey val="0"/>
              <c:showVal val="1"/>
              <c:showCatName val="0"/>
              <c:showSerName val="1"/>
              <c:showPercent val="0"/>
              <c:showBubbleSize val="0"/>
              <c:separator>
</c:separator>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Sheet1!$A$4:$A$5</c:f>
              <c:strCache>
                <c:ptCount val="2"/>
                <c:pt idx="0">
                  <c:v>バス停</c:v>
                </c:pt>
                <c:pt idx="1">
                  <c:v>講義</c:v>
                </c:pt>
              </c:strCache>
            </c:strRef>
          </c:cat>
          <c:val>
            <c:numRef>
              <c:f>Sheet1!$E$4:$E$5</c:f>
              <c:numCache>
                <c:formatCode>General</c:formatCode>
                <c:ptCount val="2"/>
                <c:pt idx="0">
                  <c:v>0.25203252032520301</c:v>
                </c:pt>
                <c:pt idx="1">
                  <c:v>0.13109243697479001</c:v>
                </c:pt>
              </c:numCache>
            </c:numRef>
          </c:val>
        </c:ser>
        <c:ser>
          <c:idx val="4"/>
          <c:order val="4"/>
          <c:tx>
            <c:strRef>
              <c:f>Sheet1!$F$3</c:f>
              <c:strCache>
                <c:ptCount val="1"/>
                <c:pt idx="0">
                  <c:v>友達または家族の送迎</c:v>
                </c:pt>
              </c:strCache>
            </c:strRef>
          </c:tx>
          <c:invertIfNegative val="0"/>
          <c:dLbls>
            <c:dLbl>
              <c:idx val="1"/>
              <c:layout>
                <c:manualLayout>
                  <c:x val="-2.9325513196482001E-3"/>
                  <c:y val="-7.02247191011236E-2"/>
                </c:manualLayout>
              </c:layout>
              <c:showLegendKey val="0"/>
              <c:showVal val="1"/>
              <c:showCatName val="0"/>
              <c:showSerName val="1"/>
              <c:showPercent val="0"/>
              <c:showBubbleSize val="0"/>
              <c:separator>
</c:separator>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Sheet1!$A$4:$A$5</c:f>
              <c:strCache>
                <c:ptCount val="2"/>
                <c:pt idx="0">
                  <c:v>バス停</c:v>
                </c:pt>
                <c:pt idx="1">
                  <c:v>講義</c:v>
                </c:pt>
              </c:strCache>
            </c:strRef>
          </c:cat>
          <c:val>
            <c:numRef>
              <c:f>Sheet1!$F$4:$F$5</c:f>
              <c:numCache>
                <c:formatCode>General</c:formatCode>
                <c:ptCount val="2"/>
                <c:pt idx="0">
                  <c:v>9.7560975609756101E-2</c:v>
                </c:pt>
                <c:pt idx="1">
                  <c:v>0.112605042016807</c:v>
                </c:pt>
              </c:numCache>
            </c:numRef>
          </c:val>
        </c:ser>
        <c:ser>
          <c:idx val="5"/>
          <c:order val="5"/>
          <c:tx>
            <c:strRef>
              <c:f>Sheet1!$G$3</c:f>
              <c:strCache>
                <c:ptCount val="1"/>
                <c:pt idx="0">
                  <c:v>その他</c:v>
                </c:pt>
              </c:strCache>
            </c:strRef>
          </c:tx>
          <c:invertIfNegative val="0"/>
          <c:dLbls>
            <c:dLbl>
              <c:idx val="1"/>
              <c:layout>
                <c:manualLayout>
                  <c:x val="0"/>
                  <c:y val="9.2696629213483095E-2"/>
                </c:manualLayout>
              </c:layout>
              <c:showLegendKey val="0"/>
              <c:showVal val="1"/>
              <c:showCatName val="0"/>
              <c:showSerName val="1"/>
              <c:showPercent val="0"/>
              <c:showBubbleSize val="0"/>
              <c:separator>
</c:separator>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Sheet1!$A$4:$A$5</c:f>
              <c:strCache>
                <c:ptCount val="2"/>
                <c:pt idx="0">
                  <c:v>バス停</c:v>
                </c:pt>
                <c:pt idx="1">
                  <c:v>講義</c:v>
                </c:pt>
              </c:strCache>
            </c:strRef>
          </c:cat>
          <c:val>
            <c:numRef>
              <c:f>Sheet1!$G$4:$G$5</c:f>
              <c:numCache>
                <c:formatCode>General</c:formatCode>
                <c:ptCount val="2"/>
                <c:pt idx="0">
                  <c:v>1.6260162601626001E-2</c:v>
                </c:pt>
                <c:pt idx="1">
                  <c:v>1.1764705882352899E-2</c:v>
                </c:pt>
              </c:numCache>
            </c:numRef>
          </c:val>
        </c:ser>
        <c:dLbls>
          <c:showLegendKey val="0"/>
          <c:showVal val="1"/>
          <c:showCatName val="0"/>
          <c:showSerName val="0"/>
          <c:showPercent val="0"/>
          <c:showBubbleSize val="0"/>
        </c:dLbls>
        <c:gapWidth val="150"/>
        <c:overlap val="100"/>
        <c:axId val="264407040"/>
        <c:axId val="265844872"/>
      </c:barChart>
      <c:catAx>
        <c:axId val="264407040"/>
        <c:scaling>
          <c:orientation val="minMax"/>
        </c:scaling>
        <c:delete val="0"/>
        <c:axPos val="l"/>
        <c:numFmt formatCode="General" sourceLinked="0"/>
        <c:majorTickMark val="out"/>
        <c:minorTickMark val="none"/>
        <c:tickLblPos val="nextTo"/>
        <c:txPr>
          <a:bodyPr rot="0" vert="eaVert"/>
          <a:lstStyle/>
          <a:p>
            <a:pPr>
              <a:defRPr/>
            </a:pPr>
            <a:endParaRPr lang="ja-JP"/>
          </a:p>
        </c:txPr>
        <c:crossAx val="265844872"/>
        <c:crosses val="autoZero"/>
        <c:auto val="1"/>
        <c:lblAlgn val="ctr"/>
        <c:lblOffset val="100"/>
        <c:noMultiLvlLbl val="0"/>
      </c:catAx>
      <c:valAx>
        <c:axId val="265844872"/>
        <c:scaling>
          <c:orientation val="minMax"/>
        </c:scaling>
        <c:delete val="0"/>
        <c:axPos val="b"/>
        <c:majorGridlines/>
        <c:numFmt formatCode="0%" sourceLinked="1"/>
        <c:majorTickMark val="out"/>
        <c:minorTickMark val="none"/>
        <c:tickLblPos val="nextTo"/>
        <c:crossAx val="264407040"/>
        <c:crosses val="autoZero"/>
        <c:crossBetween val="between"/>
        <c:majorUnit val="0.2"/>
      </c:valAx>
    </c:plotArea>
    <c:plotVisOnly val="1"/>
    <c:dispBlanksAs val="gap"/>
    <c:showDLblsOverMax val="0"/>
  </c:chart>
  <c:txPr>
    <a:bodyPr/>
    <a:lstStyle/>
    <a:p>
      <a:pPr>
        <a:defRPr sz="16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1"/>
          <c:order val="0"/>
          <c:tx>
            <c:strRef>
              <c:f>Sheet1!$D$15</c:f>
              <c:strCache>
                <c:ptCount val="1"/>
                <c:pt idx="0">
                  <c:v>はい</c:v>
                </c:pt>
              </c:strCache>
            </c:strRef>
          </c:tx>
          <c:invertIfNegative val="0"/>
          <c:dLbls>
            <c:dLbl>
              <c:idx val="0"/>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Sheet1!$B$16:$B$17</c:f>
              <c:strCache>
                <c:ptCount val="2"/>
                <c:pt idx="0">
                  <c:v>バス停</c:v>
                </c:pt>
                <c:pt idx="1">
                  <c:v>講義</c:v>
                </c:pt>
              </c:strCache>
            </c:strRef>
          </c:cat>
          <c:val>
            <c:numRef>
              <c:f>Sheet1!$D$16:$D$17</c:f>
              <c:numCache>
                <c:formatCode>General</c:formatCode>
                <c:ptCount val="2"/>
                <c:pt idx="0">
                  <c:v>0.69354838709677402</c:v>
                </c:pt>
                <c:pt idx="1">
                  <c:v>0.51639344262295095</c:v>
                </c:pt>
              </c:numCache>
            </c:numRef>
          </c:val>
        </c:ser>
        <c:ser>
          <c:idx val="0"/>
          <c:order val="1"/>
          <c:tx>
            <c:strRef>
              <c:f>Sheet1!$C$15</c:f>
              <c:strCache>
                <c:ptCount val="1"/>
                <c:pt idx="0">
                  <c:v>いいえ</c:v>
                </c:pt>
              </c:strCache>
            </c:strRef>
          </c:tx>
          <c:invertIfNegative val="0"/>
          <c:dLbls>
            <c:dLbl>
              <c:idx val="0"/>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Sheet1!$B$16:$B$17</c:f>
              <c:strCache>
                <c:ptCount val="2"/>
                <c:pt idx="0">
                  <c:v>バス停</c:v>
                </c:pt>
                <c:pt idx="1">
                  <c:v>講義</c:v>
                </c:pt>
              </c:strCache>
            </c:strRef>
          </c:cat>
          <c:val>
            <c:numRef>
              <c:f>Sheet1!$C$16:$C$17</c:f>
              <c:numCache>
                <c:formatCode>General</c:formatCode>
                <c:ptCount val="2"/>
                <c:pt idx="0">
                  <c:v>0.30645161290322598</c:v>
                </c:pt>
                <c:pt idx="1">
                  <c:v>0.483606557377049</c:v>
                </c:pt>
              </c:numCache>
            </c:numRef>
          </c:val>
        </c:ser>
        <c:dLbls>
          <c:showLegendKey val="0"/>
          <c:showVal val="0"/>
          <c:showCatName val="0"/>
          <c:showSerName val="0"/>
          <c:showPercent val="0"/>
          <c:showBubbleSize val="0"/>
        </c:dLbls>
        <c:gapWidth val="75"/>
        <c:overlap val="100"/>
        <c:axId val="265845656"/>
        <c:axId val="265846048"/>
      </c:barChart>
      <c:catAx>
        <c:axId val="265845656"/>
        <c:scaling>
          <c:orientation val="minMax"/>
        </c:scaling>
        <c:delete val="0"/>
        <c:axPos val="l"/>
        <c:numFmt formatCode="General" sourceLinked="0"/>
        <c:majorTickMark val="none"/>
        <c:minorTickMark val="none"/>
        <c:tickLblPos val="nextTo"/>
        <c:txPr>
          <a:bodyPr rot="0" vert="eaVert"/>
          <a:lstStyle/>
          <a:p>
            <a:pPr>
              <a:defRPr/>
            </a:pPr>
            <a:endParaRPr lang="ja-JP"/>
          </a:p>
        </c:txPr>
        <c:crossAx val="265846048"/>
        <c:crosses val="autoZero"/>
        <c:auto val="1"/>
        <c:lblAlgn val="ctr"/>
        <c:lblOffset val="100"/>
        <c:noMultiLvlLbl val="0"/>
      </c:catAx>
      <c:valAx>
        <c:axId val="265846048"/>
        <c:scaling>
          <c:orientation val="minMax"/>
        </c:scaling>
        <c:delete val="0"/>
        <c:axPos val="b"/>
        <c:majorGridlines/>
        <c:numFmt formatCode="0%" sourceLinked="1"/>
        <c:majorTickMark val="none"/>
        <c:minorTickMark val="none"/>
        <c:tickLblPos val="nextTo"/>
        <c:spPr>
          <a:ln w="9525">
            <a:noFill/>
          </a:ln>
        </c:spPr>
        <c:crossAx val="265845656"/>
        <c:crosses val="autoZero"/>
        <c:crossBetween val="between"/>
        <c:majorUnit val="0.2"/>
      </c:valAx>
    </c:plotArea>
    <c:plotVisOnly val="1"/>
    <c:dispBlanksAs val="gap"/>
    <c:showDLblsOverMax val="0"/>
  </c:chart>
  <c:txPr>
    <a:bodyPr/>
    <a:lstStyle/>
    <a:p>
      <a:pPr>
        <a:defRPr sz="20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8.6133107828093303E-2"/>
          <c:y val="3.5326086956521702E-2"/>
          <c:w val="0.87240174281201999"/>
          <c:h val="0.83779014036288901"/>
        </c:manualLayout>
      </c:layout>
      <c:barChart>
        <c:barDir val="bar"/>
        <c:grouping val="percentStacked"/>
        <c:varyColors val="0"/>
        <c:ser>
          <c:idx val="0"/>
          <c:order val="0"/>
          <c:tx>
            <c:strRef>
              <c:f>Sheet1!$B$4</c:f>
              <c:strCache>
                <c:ptCount val="1"/>
                <c:pt idx="0">
                  <c:v>毎回</c:v>
                </c:pt>
              </c:strCache>
            </c:strRef>
          </c:tx>
          <c:invertIfNegative val="0"/>
          <c:dLbls>
            <c:dLbl>
              <c:idx val="1"/>
              <c:layout>
                <c:manualLayout>
                  <c:x val="-1.52777777777778E-2"/>
                  <c:y val="-0.13586977918521101"/>
                </c:manualLayout>
              </c:layout>
              <c:tx>
                <c:rich>
                  <a:bodyPr/>
                  <a:lstStyle/>
                  <a:p>
                    <a:r>
                      <a:rPr lang="ja-JP" altLang="en-US" sz="1600" dirty="0" smtClean="0"/>
                      <a:t>毎回</a:t>
                    </a:r>
                    <a:r>
                      <a:rPr lang="ja-JP" altLang="en-US" dirty="0" smtClean="0"/>
                      <a:t/>
                    </a:r>
                    <a:br>
                      <a:rPr lang="ja-JP" altLang="en-US" dirty="0" smtClean="0"/>
                    </a:br>
                    <a:r>
                      <a:rPr lang="en-US" altLang="ja-JP" dirty="0" smtClean="0"/>
                      <a:t>6</a:t>
                    </a:r>
                    <a:r>
                      <a:rPr lang="en-US" altLang="ja-JP" dirty="0"/>
                      <a:t>%</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Sheet1!$B$5:$B$6</c:f>
              <c:numCache>
                <c:formatCode>General</c:formatCode>
                <c:ptCount val="2"/>
                <c:pt idx="0">
                  <c:v>0.23684210526315799</c:v>
                </c:pt>
                <c:pt idx="1">
                  <c:v>6.4356435643564303E-2</c:v>
                </c:pt>
              </c:numCache>
            </c:numRef>
          </c:val>
        </c:ser>
        <c:ser>
          <c:idx val="1"/>
          <c:order val="1"/>
          <c:tx>
            <c:strRef>
              <c:f>Sheet1!$C$4</c:f>
              <c:strCache>
                <c:ptCount val="1"/>
                <c:pt idx="0">
                  <c:v>3回に2回</c:v>
                </c:pt>
              </c:strCache>
            </c:strRef>
          </c:tx>
          <c:invertIfNegative val="0"/>
          <c:dLbls>
            <c:dLbl>
              <c:idx val="1"/>
              <c:layout>
                <c:manualLayout>
                  <c:x val="1.32174103237098E-3"/>
                  <c:y val="-1.9021953098254E-2"/>
                </c:manualLayout>
              </c:layout>
              <c:tx>
                <c:rich>
                  <a:bodyPr/>
                  <a:lstStyle/>
                  <a:p>
                    <a:r>
                      <a:rPr lang="en-US" altLang="ja-JP" sz="1600" dirty="0"/>
                      <a:t>3</a:t>
                    </a:r>
                    <a:r>
                      <a:rPr lang="ja-JP" altLang="en-US" sz="1600" dirty="0"/>
                      <a:t>回に</a:t>
                    </a:r>
                    <a:r>
                      <a:rPr lang="en-US" altLang="ja-JP" sz="1600" dirty="0"/>
                      <a:t>2</a:t>
                    </a:r>
                    <a:r>
                      <a:rPr lang="ja-JP" altLang="en-US" sz="1600" dirty="0" smtClean="0"/>
                      <a:t>回</a:t>
                    </a:r>
                    <a:r>
                      <a:rPr lang="ja-JP" altLang="en-US" dirty="0" smtClean="0"/>
                      <a:t/>
                    </a:r>
                    <a:br>
                      <a:rPr lang="ja-JP" altLang="en-US" dirty="0" smtClean="0"/>
                    </a:br>
                    <a:r>
                      <a:rPr lang="en-US" altLang="ja-JP" dirty="0" smtClean="0"/>
                      <a:t>5</a:t>
                    </a:r>
                    <a:r>
                      <a:rPr lang="en-US" altLang="ja-JP" dirty="0"/>
                      <a:t>%</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Sheet1!$C$5:$C$6</c:f>
              <c:numCache>
                <c:formatCode>General</c:formatCode>
                <c:ptCount val="2"/>
                <c:pt idx="0">
                  <c:v>0.105263157894737</c:v>
                </c:pt>
                <c:pt idx="1">
                  <c:v>4.7029702970297002E-2</c:v>
                </c:pt>
              </c:numCache>
            </c:numRef>
          </c:val>
        </c:ser>
        <c:ser>
          <c:idx val="2"/>
          <c:order val="2"/>
          <c:tx>
            <c:strRef>
              <c:f>Sheet1!$D$4</c:f>
              <c:strCache>
                <c:ptCount val="1"/>
                <c:pt idx="0">
                  <c:v>3回に1回</c:v>
                </c:pt>
              </c:strCache>
            </c:strRef>
          </c:tx>
          <c:invertIfNegative val="0"/>
          <c:dLbls>
            <c:dLbl>
              <c:idx val="1"/>
              <c:layout>
                <c:manualLayout>
                  <c:x val="1.38888888888889E-2"/>
                  <c:y val="0.13586956521739099"/>
                </c:manualLayout>
              </c:layout>
              <c:tx>
                <c:rich>
                  <a:bodyPr/>
                  <a:lstStyle/>
                  <a:p>
                    <a:r>
                      <a:rPr lang="en-US" altLang="ja-JP" sz="1600" dirty="0"/>
                      <a:t>3</a:t>
                    </a:r>
                    <a:r>
                      <a:rPr lang="ja-JP" altLang="en-US" sz="1600" dirty="0"/>
                      <a:t>回に</a:t>
                    </a:r>
                    <a:r>
                      <a:rPr lang="en-US" altLang="ja-JP" sz="1600" dirty="0"/>
                      <a:t>1</a:t>
                    </a:r>
                    <a:r>
                      <a:rPr lang="ja-JP" altLang="en-US" sz="1600" dirty="0" smtClean="0"/>
                      <a:t>回</a:t>
                    </a:r>
                    <a:r>
                      <a:rPr lang="ja-JP" altLang="en-US" dirty="0" smtClean="0"/>
                      <a:t/>
                    </a:r>
                    <a:br>
                      <a:rPr lang="ja-JP" altLang="en-US" dirty="0" smtClean="0"/>
                    </a:br>
                    <a:r>
                      <a:rPr lang="en-US" altLang="ja-JP" dirty="0" smtClean="0"/>
                      <a:t>4</a:t>
                    </a:r>
                    <a:r>
                      <a:rPr lang="en-US" altLang="ja-JP" dirty="0"/>
                      <a:t>%</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Sheet1!$D$5:$D$6</c:f>
              <c:numCache>
                <c:formatCode>General</c:formatCode>
                <c:ptCount val="2"/>
                <c:pt idx="0">
                  <c:v>9.2105263157894704E-2</c:v>
                </c:pt>
                <c:pt idx="1">
                  <c:v>4.2079207920792103E-2</c:v>
                </c:pt>
              </c:numCache>
            </c:numRef>
          </c:val>
        </c:ser>
        <c:ser>
          <c:idx val="3"/>
          <c:order val="3"/>
          <c:tx>
            <c:strRef>
              <c:f>Sheet1!$E$4</c:f>
              <c:strCache>
                <c:ptCount val="1"/>
                <c:pt idx="0">
                  <c:v>利用することがあるかもしれない</c:v>
                </c:pt>
              </c:strCache>
            </c:strRef>
          </c:tx>
          <c:invertIfNegative val="0"/>
          <c:dLbls>
            <c:dLbl>
              <c:idx val="1"/>
              <c:layout>
                <c:manualLayout>
                  <c:x val="-1.2500000000000001E-2"/>
                  <c:y val="-1.2454566268715199E-17"/>
                </c:manualLayout>
              </c:layout>
              <c:tx>
                <c:rich>
                  <a:bodyPr/>
                  <a:lstStyle/>
                  <a:p>
                    <a:r>
                      <a:rPr lang="ja-JP" altLang="en-US" sz="1800" dirty="0"/>
                      <a:t>利用することがあるかも</a:t>
                    </a:r>
                    <a:r>
                      <a:rPr lang="ja-JP" altLang="en-US" sz="1800" dirty="0" smtClean="0"/>
                      <a:t>しれない</a:t>
                    </a:r>
                    <a:br>
                      <a:rPr lang="ja-JP" altLang="en-US" sz="1800" dirty="0" smtClean="0"/>
                    </a:br>
                    <a:r>
                      <a:rPr lang="en-US" altLang="ja-JP" dirty="0" smtClean="0"/>
                      <a:t>55</a:t>
                    </a:r>
                    <a:r>
                      <a:rPr lang="en-US" altLang="ja-JP" dirty="0"/>
                      <a:t>%</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Sheet1!$E$5:$E$6</c:f>
              <c:numCache>
                <c:formatCode>General</c:formatCode>
                <c:ptCount val="2"/>
                <c:pt idx="0">
                  <c:v>0.47368421052631599</c:v>
                </c:pt>
                <c:pt idx="1">
                  <c:v>0.55198019801980203</c:v>
                </c:pt>
              </c:numCache>
            </c:numRef>
          </c:val>
        </c:ser>
        <c:ser>
          <c:idx val="4"/>
          <c:order val="4"/>
          <c:tx>
            <c:strRef>
              <c:f>Sheet1!$F$4</c:f>
              <c:strCache>
                <c:ptCount val="1"/>
                <c:pt idx="0">
                  <c:v>利用することはない</c:v>
                </c:pt>
              </c:strCache>
            </c:strRef>
          </c:tx>
          <c:invertIfNegative val="0"/>
          <c:dLbls>
            <c:dLbl>
              <c:idx val="1"/>
              <c:tx>
                <c:rich>
                  <a:bodyPr/>
                  <a:lstStyle/>
                  <a:p>
                    <a:r>
                      <a:rPr lang="ja-JP" altLang="en-US" sz="1600" dirty="0"/>
                      <a:t>利用することは</a:t>
                    </a:r>
                    <a:r>
                      <a:rPr lang="ja-JP" altLang="en-US" sz="1600" dirty="0" smtClean="0"/>
                      <a:t>ない</a:t>
                    </a:r>
                    <a:r>
                      <a:rPr lang="ja-JP" altLang="en-US" dirty="0" smtClean="0"/>
                      <a:t/>
                    </a:r>
                    <a:br>
                      <a:rPr lang="ja-JP" altLang="en-US" dirty="0" smtClean="0"/>
                    </a:br>
                    <a:r>
                      <a:rPr lang="en-US" altLang="ja-JP" dirty="0" smtClean="0"/>
                      <a:t>29</a:t>
                    </a:r>
                    <a:r>
                      <a:rPr lang="en-US" altLang="ja-JP" dirty="0"/>
                      <a:t>%</a:t>
                    </a:r>
                  </a:p>
                </c:rich>
              </c:tx>
              <c:showLegendKey val="0"/>
              <c:showVal val="1"/>
              <c:showCatName val="0"/>
              <c:showSerName val="1"/>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Sheet1!$A$5:$A$6</c:f>
              <c:strCache>
                <c:ptCount val="2"/>
                <c:pt idx="0">
                  <c:v>バス停</c:v>
                </c:pt>
                <c:pt idx="1">
                  <c:v>講義</c:v>
                </c:pt>
              </c:strCache>
            </c:strRef>
          </c:cat>
          <c:val>
            <c:numRef>
              <c:f>Sheet1!$F$5:$F$6</c:f>
              <c:numCache>
                <c:formatCode>General</c:formatCode>
                <c:ptCount val="2"/>
                <c:pt idx="0">
                  <c:v>9.2105263157894704E-2</c:v>
                </c:pt>
                <c:pt idx="1">
                  <c:v>0.29455445544554498</c:v>
                </c:pt>
              </c:numCache>
            </c:numRef>
          </c:val>
        </c:ser>
        <c:dLbls>
          <c:showLegendKey val="0"/>
          <c:showVal val="1"/>
          <c:showCatName val="0"/>
          <c:showSerName val="0"/>
          <c:showPercent val="0"/>
          <c:showBubbleSize val="0"/>
        </c:dLbls>
        <c:gapWidth val="75"/>
        <c:overlap val="100"/>
        <c:axId val="265846832"/>
        <c:axId val="265847224"/>
      </c:barChart>
      <c:catAx>
        <c:axId val="265846832"/>
        <c:scaling>
          <c:orientation val="minMax"/>
        </c:scaling>
        <c:delete val="0"/>
        <c:axPos val="l"/>
        <c:numFmt formatCode="General" sourceLinked="0"/>
        <c:majorTickMark val="none"/>
        <c:minorTickMark val="none"/>
        <c:tickLblPos val="nextTo"/>
        <c:txPr>
          <a:bodyPr rot="0" vert="eaVert"/>
          <a:lstStyle/>
          <a:p>
            <a:pPr>
              <a:defRPr>
                <a:solidFill>
                  <a:schemeClr val="accent1">
                    <a:lumMod val="75000"/>
                  </a:schemeClr>
                </a:solidFill>
              </a:defRPr>
            </a:pPr>
            <a:endParaRPr lang="ja-JP"/>
          </a:p>
        </c:txPr>
        <c:crossAx val="265847224"/>
        <c:crosses val="autoZero"/>
        <c:auto val="1"/>
        <c:lblAlgn val="ctr"/>
        <c:lblOffset val="100"/>
        <c:noMultiLvlLbl val="0"/>
      </c:catAx>
      <c:valAx>
        <c:axId val="265847224"/>
        <c:scaling>
          <c:orientation val="minMax"/>
        </c:scaling>
        <c:delete val="0"/>
        <c:axPos val="b"/>
        <c:majorGridlines/>
        <c:numFmt formatCode="0%" sourceLinked="1"/>
        <c:majorTickMark val="none"/>
        <c:minorTickMark val="none"/>
        <c:tickLblPos val="nextTo"/>
        <c:crossAx val="265846832"/>
        <c:crosses val="autoZero"/>
        <c:crossBetween val="between"/>
        <c:majorUnit val="0.2"/>
      </c:valAx>
    </c:plotArea>
    <c:plotVisOnly val="1"/>
    <c:dispBlanksAs val="gap"/>
    <c:showDLblsOverMax val="0"/>
  </c:chart>
  <c:txPr>
    <a:bodyPr anchor="ctr" anchorCtr="1"/>
    <a:lstStyle/>
    <a:p>
      <a:pPr>
        <a:defRPr sz="2000"/>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50100644424502705"/>
          <c:y val="0.101195642013135"/>
          <c:w val="0.38507839725739701"/>
          <c:h val="0.76394673925553802"/>
        </c:manualLayout>
      </c:layout>
      <c:barChart>
        <c:barDir val="bar"/>
        <c:grouping val="stacked"/>
        <c:varyColors val="0"/>
        <c:ser>
          <c:idx val="0"/>
          <c:order val="0"/>
          <c:tx>
            <c:strRef>
              <c:f>Sheet1!$B$1</c:f>
              <c:strCache>
                <c:ptCount val="1"/>
                <c:pt idx="0">
                  <c:v>1日あたりの乗車人数</c:v>
                </c:pt>
              </c:strCache>
            </c:strRef>
          </c:tx>
          <c:spPr>
            <a:effectLst/>
          </c:spPr>
          <c:invertIfNegative val="0"/>
          <c:dLbls>
            <c:dLbl>
              <c:idx val="0"/>
              <c:layout>
                <c:manualLayout>
                  <c:x val="-1.09556876397603E-7"/>
                  <c:y val="1.3272902440564401E-6"/>
                </c:manualLayout>
              </c:layout>
              <c:tx>
                <c:rich>
                  <a:bodyPr/>
                  <a:lstStyle/>
                  <a:p>
                    <a:r>
                      <a:rPr lang="en-US" altLang="ja-JP" sz="2400" dirty="0" smtClean="0"/>
                      <a:t>49</a:t>
                    </a:r>
                    <a:endParaRPr lang="en-US" altLang="ja-JP" sz="2400" dirty="0"/>
                  </a:p>
                </c:rich>
              </c:tx>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2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条件なし</c:v>
                </c:pt>
                <c:pt idx="1">
                  <c:v>a,つくばセンターのバス停付近に安全で快適な夜間利用可能な待合室がある</c:v>
                </c:pt>
                <c:pt idx="2">
                  <c:v>b,学内循環バスと同じバス停に停車する</c:v>
                </c:pt>
                <c:pt idx="3">
                  <c:v>c,筑波大学病院、大学会館でも乗車可能</c:v>
                </c:pt>
                <c:pt idx="4">
                  <c:v>d,学内循環バスの定期が利用可能</c:v>
                </c:pt>
                <c:pt idx="5">
                  <c:v>e,飲酒している</c:v>
                </c:pt>
                <c:pt idx="6">
                  <c:v>f,天候が悪い</c:v>
                </c:pt>
                <c:pt idx="7">
                  <c:v>g,体調が悪い</c:v>
                </c:pt>
              </c:strCache>
            </c:strRef>
          </c:cat>
          <c:val>
            <c:numRef>
              <c:f>Sheet1!$B$2:$B$9</c:f>
              <c:numCache>
                <c:formatCode>General</c:formatCode>
                <c:ptCount val="8"/>
                <c:pt idx="0">
                  <c:v>49</c:v>
                </c:pt>
                <c:pt idx="1">
                  <c:v>49</c:v>
                </c:pt>
                <c:pt idx="2">
                  <c:v>49</c:v>
                </c:pt>
                <c:pt idx="3">
                  <c:v>49</c:v>
                </c:pt>
                <c:pt idx="4">
                  <c:v>49</c:v>
                </c:pt>
                <c:pt idx="5">
                  <c:v>49</c:v>
                </c:pt>
                <c:pt idx="6">
                  <c:v>49</c:v>
                </c:pt>
                <c:pt idx="7">
                  <c:v>49</c:v>
                </c:pt>
              </c:numCache>
            </c:numRef>
          </c:val>
        </c:ser>
        <c:ser>
          <c:idx val="1"/>
          <c:order val="1"/>
          <c:tx>
            <c:strRef>
              <c:f>Sheet1!$C$1</c:f>
              <c:strCache>
                <c:ptCount val="1"/>
                <c:pt idx="0">
                  <c:v>増加分の人数</c:v>
                </c:pt>
              </c:strCache>
            </c:strRef>
          </c:tx>
          <c:invertIfNegative val="0"/>
          <c:dLbls>
            <c:dLbl>
              <c:idx val="0"/>
              <c:delete val="1"/>
              <c:extLst>
                <c:ext xmlns:c15="http://schemas.microsoft.com/office/drawing/2012/chart" uri="{CE6537A1-D6FC-4f65-9D91-7224C49458BB}"/>
              </c:extLst>
            </c:dLbl>
            <c:dLbl>
              <c:idx val="1"/>
              <c:layout>
                <c:manualLayout>
                  <c:x val="2.78274466049912E-3"/>
                  <c:y val="5.68838676024189E-7"/>
                </c:manualLayout>
              </c:layout>
              <c:tx>
                <c:rich>
                  <a:bodyPr/>
                  <a:lstStyle/>
                  <a:p>
                    <a:r>
                      <a:rPr lang="en-US" altLang="ja-JP" dirty="0" smtClean="0"/>
                      <a:t>28</a:t>
                    </a:r>
                    <a:endParaRPr lang="en-US" altLang="ja-JP" dirty="0"/>
                  </a:p>
                </c:rich>
              </c:tx>
              <c:showLegendKey val="0"/>
              <c:showVal val="1"/>
              <c:showCatName val="0"/>
              <c:showSerName val="1"/>
              <c:showPercent val="0"/>
              <c:showBubbleSize val="0"/>
              <c:extLst>
                <c:ext xmlns:c15="http://schemas.microsoft.com/office/drawing/2012/chart" uri="{CE6537A1-D6FC-4f65-9D91-7224C49458BB}"/>
              </c:extLst>
            </c:dLbl>
            <c:dLbl>
              <c:idx val="2"/>
              <c:layout>
                <c:manualLayout>
                  <c:x val="-5.1480776219233901E-2"/>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7396063117470393E-3"/>
                  <c:y val="2.40827334139441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9.6004690787219807E-2"/>
                  <c:y val="0"/>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95686165124781E-3"/>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7.2351361172977302E-2"/>
                  <c:y val="0"/>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6.1220382530980798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条件なし</c:v>
                </c:pt>
                <c:pt idx="1">
                  <c:v>a,つくばセンターのバス停付近に安全で快適な夜間利用可能な待合室がある</c:v>
                </c:pt>
                <c:pt idx="2">
                  <c:v>b,学内循環バスと同じバス停に停車する</c:v>
                </c:pt>
                <c:pt idx="3">
                  <c:v>c,筑波大学病院、大学会館でも乗車可能</c:v>
                </c:pt>
                <c:pt idx="4">
                  <c:v>d,学内循環バスの定期が利用可能</c:v>
                </c:pt>
                <c:pt idx="5">
                  <c:v>e,飲酒している</c:v>
                </c:pt>
                <c:pt idx="6">
                  <c:v>f,天候が悪い</c:v>
                </c:pt>
                <c:pt idx="7">
                  <c:v>g,体調が悪い</c:v>
                </c:pt>
              </c:strCache>
            </c:strRef>
          </c:cat>
          <c:val>
            <c:numRef>
              <c:f>Sheet1!$C$2:$C$9</c:f>
              <c:numCache>
                <c:formatCode>General</c:formatCode>
                <c:ptCount val="8"/>
                <c:pt idx="0">
                  <c:v>0</c:v>
                </c:pt>
                <c:pt idx="1">
                  <c:v>28</c:v>
                </c:pt>
                <c:pt idx="2">
                  <c:v>94</c:v>
                </c:pt>
                <c:pt idx="3">
                  <c:v>23</c:v>
                </c:pt>
                <c:pt idx="4">
                  <c:v>133</c:v>
                </c:pt>
                <c:pt idx="5">
                  <c:v>56</c:v>
                </c:pt>
                <c:pt idx="6">
                  <c:v>120</c:v>
                </c:pt>
                <c:pt idx="7">
                  <c:v>113</c:v>
                </c:pt>
              </c:numCache>
            </c:numRef>
          </c:val>
        </c:ser>
        <c:dLbls>
          <c:showLegendKey val="0"/>
          <c:showVal val="0"/>
          <c:showCatName val="0"/>
          <c:showSerName val="0"/>
          <c:showPercent val="0"/>
          <c:showBubbleSize val="0"/>
        </c:dLbls>
        <c:gapWidth val="150"/>
        <c:overlap val="100"/>
        <c:axId val="265848008"/>
        <c:axId val="265848400"/>
      </c:barChart>
      <c:catAx>
        <c:axId val="265848008"/>
        <c:scaling>
          <c:orientation val="maxMin"/>
        </c:scaling>
        <c:delete val="0"/>
        <c:axPos val="l"/>
        <c:majorGridlines>
          <c:spPr>
            <a:ln w="19050" cmpd="sng">
              <a:solidFill>
                <a:schemeClr val="tx1"/>
              </a:solidFill>
            </a:ln>
          </c:spPr>
        </c:majorGridlines>
        <c:numFmt formatCode="General" sourceLinked="0"/>
        <c:majorTickMark val="out"/>
        <c:minorTickMark val="none"/>
        <c:tickLblPos val="nextTo"/>
        <c:txPr>
          <a:bodyPr/>
          <a:lstStyle/>
          <a:p>
            <a:pPr algn="ctr">
              <a:defRPr sz="1800"/>
            </a:pPr>
            <a:endParaRPr lang="ja-JP"/>
          </a:p>
        </c:txPr>
        <c:crossAx val="265848400"/>
        <c:crosses val="autoZero"/>
        <c:auto val="1"/>
        <c:lblAlgn val="ctr"/>
        <c:lblOffset val="100"/>
        <c:noMultiLvlLbl val="0"/>
      </c:catAx>
      <c:valAx>
        <c:axId val="265848400"/>
        <c:scaling>
          <c:orientation val="minMax"/>
        </c:scaling>
        <c:delete val="0"/>
        <c:axPos val="t"/>
        <c:majorGridlines/>
        <c:numFmt formatCode="General" sourceLinked="1"/>
        <c:majorTickMark val="out"/>
        <c:minorTickMark val="none"/>
        <c:tickLblPos val="nextTo"/>
        <c:txPr>
          <a:bodyPr/>
          <a:lstStyle/>
          <a:p>
            <a:pPr>
              <a:defRPr sz="1800"/>
            </a:pPr>
            <a:endParaRPr lang="ja-JP"/>
          </a:p>
        </c:txPr>
        <c:crossAx val="265848008"/>
        <c:crosses val="autoZero"/>
        <c:crossBetween val="between"/>
      </c:valAx>
    </c:plotArea>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49118650753071402"/>
          <c:y val="7.1275458584436693E-2"/>
          <c:w val="0.427749623829489"/>
          <c:h val="0.91056811683455796"/>
        </c:manualLayout>
      </c:layout>
      <c:barChart>
        <c:barDir val="bar"/>
        <c:grouping val="clustered"/>
        <c:varyColors val="0"/>
        <c:ser>
          <c:idx val="0"/>
          <c:order val="0"/>
          <c:invertIfNegative val="0"/>
          <c:dLbls>
            <c:dLbl>
              <c:idx val="3"/>
              <c:layout>
                <c:manualLayout>
                  <c:x val="-7.7324375450977298E-2"/>
                  <c:y val="2.4424861664528398E-7"/>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1.26984126984127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Sheet1!$A$4:$A$7</c:f>
              <c:strCache>
                <c:ptCount val="4"/>
                <c:pt idx="0">
                  <c:v>循環バス最終便に時間を合わせたことがある</c:v>
                </c:pt>
                <c:pt idx="1">
                  <c:v>循環バスを利用する年間回数が多い</c:v>
                </c:pt>
                <c:pt idx="2">
                  <c:v>循環バス最終便に間に合わないために東京駅からつくば号に乗ったことがある</c:v>
                </c:pt>
                <c:pt idx="3">
                  <c:v>22時40分以降の帰宅手段が自動車である</c:v>
                </c:pt>
              </c:strCache>
            </c:strRef>
          </c:cat>
          <c:val>
            <c:numRef>
              <c:f>Sheet1!$B$4:$B$7</c:f>
              <c:numCache>
                <c:formatCode>####.000</c:formatCode>
                <c:ptCount val="4"/>
                <c:pt idx="0">
                  <c:v>0.50522422354098295</c:v>
                </c:pt>
                <c:pt idx="1">
                  <c:v>0.43614504523748798</c:v>
                </c:pt>
                <c:pt idx="2">
                  <c:v>0.39956199328536601</c:v>
                </c:pt>
                <c:pt idx="3">
                  <c:v>-0.16605374703617201</c:v>
                </c:pt>
              </c:numCache>
            </c:numRef>
          </c:val>
        </c:ser>
        <c:dLbls>
          <c:showLegendKey val="0"/>
          <c:showVal val="1"/>
          <c:showCatName val="0"/>
          <c:showSerName val="0"/>
          <c:showPercent val="0"/>
          <c:showBubbleSize val="0"/>
        </c:dLbls>
        <c:gapWidth val="150"/>
        <c:axId val="265849184"/>
        <c:axId val="265849576"/>
      </c:barChart>
      <c:catAx>
        <c:axId val="265849184"/>
        <c:scaling>
          <c:orientation val="maxMin"/>
        </c:scaling>
        <c:delete val="0"/>
        <c:axPos val="l"/>
        <c:majorGridlines>
          <c:spPr>
            <a:ln w="19050" cmpd="sng">
              <a:solidFill>
                <a:schemeClr val="tx1"/>
              </a:solidFill>
            </a:ln>
          </c:spPr>
        </c:majorGridlines>
        <c:numFmt formatCode="General" sourceLinked="0"/>
        <c:majorTickMark val="out"/>
        <c:minorTickMark val="none"/>
        <c:tickLblPos val="low"/>
        <c:txPr>
          <a:bodyPr/>
          <a:lstStyle/>
          <a:p>
            <a:pPr>
              <a:defRPr sz="1800" u="sng"/>
            </a:pPr>
            <a:endParaRPr lang="ja-JP"/>
          </a:p>
        </c:txPr>
        <c:crossAx val="265849576"/>
        <c:crosses val="autoZero"/>
        <c:auto val="1"/>
        <c:lblAlgn val="ctr"/>
        <c:lblOffset val="100"/>
        <c:noMultiLvlLbl val="0"/>
      </c:catAx>
      <c:valAx>
        <c:axId val="265849576"/>
        <c:scaling>
          <c:orientation val="minMax"/>
        </c:scaling>
        <c:delete val="0"/>
        <c:axPos val="t"/>
        <c:majorGridlines/>
        <c:numFmt formatCode="####.000" sourceLinked="1"/>
        <c:majorTickMark val="out"/>
        <c:minorTickMark val="none"/>
        <c:tickLblPos val="nextTo"/>
        <c:txPr>
          <a:bodyPr/>
          <a:lstStyle/>
          <a:p>
            <a:pPr>
              <a:defRPr sz="1800"/>
            </a:pPr>
            <a:endParaRPr lang="ja-JP"/>
          </a:p>
        </c:txPr>
        <c:crossAx val="265849184"/>
        <c:crosses val="autoZero"/>
        <c:crossBetween val="between"/>
      </c:valAx>
    </c:plotArea>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2812979236038699"/>
          <c:y val="5.8351446349894601E-2"/>
          <c:w val="0.71549371723163202"/>
          <c:h val="0.68741728492223597"/>
        </c:manualLayout>
      </c:layout>
      <c:pieChart>
        <c:varyColors val="1"/>
        <c:ser>
          <c:idx val="0"/>
          <c:order val="0"/>
          <c:spPr>
            <a:ln w="38100" cmpd="sng"/>
          </c:spPr>
          <c:dLbls>
            <c:dLbl>
              <c:idx val="0"/>
              <c:layout>
                <c:manualLayout>
                  <c:x val="2.20341016879421E-2"/>
                  <c:y val="-0.28684181650993301"/>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7.39423104994444E-2"/>
                  <c:y val="9.7180639108482805E-2"/>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Sheet2!$A$2:$A$3</c:f>
              <c:strCache>
                <c:ptCount val="2"/>
                <c:pt idx="0">
                  <c:v>学生</c:v>
                </c:pt>
                <c:pt idx="1">
                  <c:v>社会人</c:v>
                </c:pt>
              </c:strCache>
            </c:strRef>
          </c:cat>
          <c:val>
            <c:numRef>
              <c:f>Sheet2!$B$2:$B$3</c:f>
              <c:numCache>
                <c:formatCode>General</c:formatCode>
                <c:ptCount val="2"/>
                <c:pt idx="0">
                  <c:v>474</c:v>
                </c:pt>
                <c:pt idx="1">
                  <c:v>32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6606075077115401"/>
          <c:y val="2.0150841831027898E-2"/>
          <c:w val="0.73937250001036703"/>
          <c:h val="0.74152094760330201"/>
        </c:manualLayout>
      </c:layout>
      <c:pieChart>
        <c:varyColors val="1"/>
        <c:ser>
          <c:idx val="0"/>
          <c:order val="0"/>
          <c:spPr>
            <a:ln w="38100" cmpd="sng"/>
          </c:spPr>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Sheet2!$D$2:$D$3</c:f>
              <c:strCache>
                <c:ptCount val="2"/>
                <c:pt idx="0">
                  <c:v>講義</c:v>
                </c:pt>
                <c:pt idx="1">
                  <c:v>バス停</c:v>
                </c:pt>
              </c:strCache>
            </c:strRef>
          </c:cat>
          <c:val>
            <c:numRef>
              <c:f>Sheet2!$E$2:$E$3</c:f>
              <c:numCache>
                <c:formatCode>General</c:formatCode>
                <c:ptCount val="2"/>
                <c:pt idx="0">
                  <c:v>421</c:v>
                </c:pt>
                <c:pt idx="1">
                  <c:v>85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ja-JP"/>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BB0D6-43CC-BC48-BF4F-259BC5D49AE2}" type="doc">
      <dgm:prSet loTypeId="urn:microsoft.com/office/officeart/2005/8/layout/hProcess9" loCatId="" qsTypeId="urn:microsoft.com/office/officeart/2005/8/quickstyle/simple2" qsCatId="simple" csTypeId="urn:microsoft.com/office/officeart/2005/8/colors/colorful2" csCatId="colorful" phldr="1"/>
      <dgm:spPr/>
      <dgm:t>
        <a:bodyPr/>
        <a:lstStyle/>
        <a:p>
          <a:endParaRPr kumimoji="1" lang="ja-JP" altLang="en-US"/>
        </a:p>
      </dgm:t>
    </dgm:pt>
    <dgm:pt modelId="{56C7D46C-F6AF-2C49-90DA-E5412B8ACB9F}">
      <dgm:prSet phldrT="[テキスト]" custT="1"/>
      <dgm:spPr/>
      <dgm:t>
        <a:bodyPr vert="wordArtVertRtl" anchor="ctr" anchorCtr="0"/>
        <a:lstStyle/>
        <a:p>
          <a:pPr algn="ctr"/>
          <a:r>
            <a:rPr kumimoji="1" lang="ja-JP" altLang="en-US" sz="2800" dirty="0" smtClean="0"/>
            <a:t>背景及び問題提起</a:t>
          </a:r>
          <a:endParaRPr kumimoji="1" lang="ja-JP" altLang="en-US" sz="2800" dirty="0"/>
        </a:p>
      </dgm:t>
    </dgm:pt>
    <dgm:pt modelId="{3E15A536-0C52-E548-99C9-C9FEF6375BAA}" type="parTrans" cxnId="{EF3B4107-F8CA-FC4D-A98A-9D71B0F41ADF}">
      <dgm:prSet/>
      <dgm:spPr/>
      <dgm:t>
        <a:bodyPr/>
        <a:lstStyle/>
        <a:p>
          <a:endParaRPr kumimoji="1" lang="ja-JP" altLang="en-US"/>
        </a:p>
      </dgm:t>
    </dgm:pt>
    <dgm:pt modelId="{572F3592-E7CB-1245-9428-5645CC1BE2E8}" type="sibTrans" cxnId="{EF3B4107-F8CA-FC4D-A98A-9D71B0F41ADF}">
      <dgm:prSet/>
      <dgm:spPr/>
      <dgm:t>
        <a:bodyPr/>
        <a:lstStyle/>
        <a:p>
          <a:endParaRPr kumimoji="1" lang="ja-JP" altLang="en-US"/>
        </a:p>
      </dgm:t>
    </dgm:pt>
    <dgm:pt modelId="{E0A6E541-51F0-F24E-A2C8-5C43AAF4E6CB}">
      <dgm:prSet custT="1"/>
      <dgm:spPr/>
      <dgm:t>
        <a:bodyPr vert="wordArtVertRtl" anchor="ctr" anchorCtr="0"/>
        <a:lstStyle/>
        <a:p>
          <a:pPr algn="ctr"/>
          <a:r>
            <a:rPr kumimoji="1" lang="ja-JP" altLang="en-US" sz="2800" dirty="0" smtClean="0"/>
            <a:t>実態調査</a:t>
          </a:r>
          <a:endParaRPr kumimoji="1" lang="ja-JP" altLang="en-US" sz="2800" dirty="0"/>
        </a:p>
      </dgm:t>
    </dgm:pt>
    <dgm:pt modelId="{CEC892A1-988C-744B-AB0C-B2498342F77D}" type="parTrans" cxnId="{3EB43584-8B51-F14D-BCEC-8FFD71E766E1}">
      <dgm:prSet/>
      <dgm:spPr/>
      <dgm:t>
        <a:bodyPr/>
        <a:lstStyle/>
        <a:p>
          <a:endParaRPr kumimoji="1" lang="ja-JP" altLang="en-US"/>
        </a:p>
      </dgm:t>
    </dgm:pt>
    <dgm:pt modelId="{6EA517D1-3D07-8548-A577-20B2A25160AD}" type="sibTrans" cxnId="{3EB43584-8B51-F14D-BCEC-8FFD71E766E1}">
      <dgm:prSet/>
      <dgm:spPr/>
      <dgm:t>
        <a:bodyPr/>
        <a:lstStyle/>
        <a:p>
          <a:endParaRPr kumimoji="1" lang="ja-JP" altLang="en-US"/>
        </a:p>
      </dgm:t>
    </dgm:pt>
    <dgm:pt modelId="{4E94D458-517C-8A47-9681-03A8C028D24E}">
      <dgm:prSet custT="1"/>
      <dgm:spPr/>
      <dgm:t>
        <a:bodyPr vert="wordArtVertRtl" anchor="ctr" anchorCtr="0"/>
        <a:lstStyle/>
        <a:p>
          <a:pPr algn="ctr"/>
          <a:r>
            <a:rPr kumimoji="1" lang="ja-JP" altLang="en-US" sz="2800" dirty="0" smtClean="0"/>
            <a:t>アンケート調査</a:t>
          </a:r>
          <a:endParaRPr kumimoji="1" lang="ja-JP" altLang="en-US" sz="2800" dirty="0"/>
        </a:p>
      </dgm:t>
    </dgm:pt>
    <dgm:pt modelId="{F639992D-9BF6-6247-B1F7-51F246C5CB0A}" type="parTrans" cxnId="{03DD5E09-903E-AA4C-8D6D-5374E1203B70}">
      <dgm:prSet/>
      <dgm:spPr/>
      <dgm:t>
        <a:bodyPr/>
        <a:lstStyle/>
        <a:p>
          <a:endParaRPr kumimoji="1" lang="ja-JP" altLang="en-US"/>
        </a:p>
      </dgm:t>
    </dgm:pt>
    <dgm:pt modelId="{B4EB4EB5-F533-4B4C-A8D1-5AE0DA304702}" type="sibTrans" cxnId="{03DD5E09-903E-AA4C-8D6D-5374E1203B70}">
      <dgm:prSet/>
      <dgm:spPr/>
      <dgm:t>
        <a:bodyPr/>
        <a:lstStyle/>
        <a:p>
          <a:endParaRPr kumimoji="1" lang="ja-JP" altLang="en-US"/>
        </a:p>
      </dgm:t>
    </dgm:pt>
    <dgm:pt modelId="{9B6A08B8-CFF2-BB4F-A601-3748D9745CFA}">
      <dgm:prSet custT="1"/>
      <dgm:spPr/>
      <dgm:t>
        <a:bodyPr vert="wordArtVertRtl" anchor="ctr" anchorCtr="0"/>
        <a:lstStyle/>
        <a:p>
          <a:pPr algn="ctr"/>
          <a:r>
            <a:rPr kumimoji="1" lang="ja-JP" altLang="en-US" sz="2800" dirty="0" smtClean="0"/>
            <a:t>ヒアリング調査及び提案</a:t>
          </a:r>
          <a:endParaRPr kumimoji="1" lang="ja-JP" altLang="en-US" sz="2800" dirty="0"/>
        </a:p>
      </dgm:t>
    </dgm:pt>
    <dgm:pt modelId="{253AB39D-1252-E741-8341-65FC8094BF74}" type="parTrans" cxnId="{4CFEDE36-957C-AF4A-A5FF-33B3471F30AD}">
      <dgm:prSet/>
      <dgm:spPr/>
      <dgm:t>
        <a:bodyPr/>
        <a:lstStyle/>
        <a:p>
          <a:endParaRPr kumimoji="1" lang="ja-JP" altLang="en-US"/>
        </a:p>
      </dgm:t>
    </dgm:pt>
    <dgm:pt modelId="{5467AFBB-CDD1-3B4E-880E-933744331ACB}" type="sibTrans" cxnId="{4CFEDE36-957C-AF4A-A5FF-33B3471F30AD}">
      <dgm:prSet/>
      <dgm:spPr/>
      <dgm:t>
        <a:bodyPr/>
        <a:lstStyle/>
        <a:p>
          <a:endParaRPr kumimoji="1" lang="ja-JP" altLang="en-US"/>
        </a:p>
      </dgm:t>
    </dgm:pt>
    <dgm:pt modelId="{F5C25302-9CDD-254B-AB0A-798BEBCC31EF}">
      <dgm:prSet custT="1"/>
      <dgm:spPr/>
      <dgm:t>
        <a:bodyPr vert="wordArtVertRtl" anchor="ctr" anchorCtr="0"/>
        <a:lstStyle/>
        <a:p>
          <a:pPr algn="ctr"/>
          <a:r>
            <a:rPr kumimoji="1" lang="ja-JP" altLang="en-US" sz="2800" dirty="0" smtClean="0"/>
            <a:t>最後に</a:t>
          </a:r>
          <a:endParaRPr kumimoji="1" lang="ja-JP" altLang="en-US" sz="2800" dirty="0"/>
        </a:p>
      </dgm:t>
    </dgm:pt>
    <dgm:pt modelId="{538B2AC5-75DC-244C-8433-BE50BB73CEC4}" type="parTrans" cxnId="{74A35CC4-D25C-0D41-9800-9FC029C5BA36}">
      <dgm:prSet/>
      <dgm:spPr/>
      <dgm:t>
        <a:bodyPr/>
        <a:lstStyle/>
        <a:p>
          <a:endParaRPr kumimoji="1" lang="ja-JP" altLang="en-US"/>
        </a:p>
      </dgm:t>
    </dgm:pt>
    <dgm:pt modelId="{63A33671-A750-8841-8941-F2DF4DD5B91D}" type="sibTrans" cxnId="{74A35CC4-D25C-0D41-9800-9FC029C5BA36}">
      <dgm:prSet/>
      <dgm:spPr/>
      <dgm:t>
        <a:bodyPr/>
        <a:lstStyle/>
        <a:p>
          <a:endParaRPr kumimoji="1" lang="ja-JP" altLang="en-US"/>
        </a:p>
      </dgm:t>
    </dgm:pt>
    <dgm:pt modelId="{CA341197-E90A-8F4B-8932-C854B80DF37D}">
      <dgm:prSet custT="1"/>
      <dgm:spPr/>
      <dgm:t>
        <a:bodyPr vert="wordArtVertRtl" anchor="ctr" anchorCtr="0"/>
        <a:lstStyle/>
        <a:p>
          <a:pPr algn="ctr"/>
          <a:r>
            <a:rPr kumimoji="1" lang="ja-JP" altLang="en-US" sz="2800" dirty="0" smtClean="0"/>
            <a:t>交通需要予測</a:t>
          </a:r>
          <a:endParaRPr kumimoji="1" lang="ja-JP" altLang="en-US" sz="2800" dirty="0"/>
        </a:p>
      </dgm:t>
    </dgm:pt>
    <dgm:pt modelId="{1DBE31DE-BE34-0440-9824-46C478BD9E8C}" type="parTrans" cxnId="{144D917F-A9A7-E847-9448-2EBFA4D3B9AE}">
      <dgm:prSet/>
      <dgm:spPr/>
      <dgm:t>
        <a:bodyPr/>
        <a:lstStyle/>
        <a:p>
          <a:endParaRPr kumimoji="1" lang="ja-JP" altLang="en-US"/>
        </a:p>
      </dgm:t>
    </dgm:pt>
    <dgm:pt modelId="{B202E66F-FA83-454A-AA13-F8F0172C8059}" type="sibTrans" cxnId="{144D917F-A9A7-E847-9448-2EBFA4D3B9AE}">
      <dgm:prSet/>
      <dgm:spPr/>
      <dgm:t>
        <a:bodyPr/>
        <a:lstStyle/>
        <a:p>
          <a:endParaRPr kumimoji="1" lang="ja-JP" altLang="en-US"/>
        </a:p>
      </dgm:t>
    </dgm:pt>
    <dgm:pt modelId="{66D91F13-C2A9-5E45-BE0B-FE1E92BC6E13}">
      <dgm:prSet custT="1"/>
      <dgm:spPr/>
      <dgm:t>
        <a:bodyPr vert="wordArtVertRtl" anchor="ctr" anchorCtr="0"/>
        <a:lstStyle/>
        <a:p>
          <a:pPr algn="ctr"/>
          <a:r>
            <a:rPr kumimoji="1" lang="ja-JP" altLang="en-US" sz="2800" dirty="0" smtClean="0"/>
            <a:t>他事例及び制度の調査</a:t>
          </a:r>
          <a:endParaRPr kumimoji="1" lang="ja-JP" altLang="en-US" sz="2800" dirty="0"/>
        </a:p>
      </dgm:t>
    </dgm:pt>
    <dgm:pt modelId="{DD739BF5-2C9C-574D-8915-240A3E6DECAA}" type="parTrans" cxnId="{A1E7143B-6968-674D-BD67-BCCEDC2217D4}">
      <dgm:prSet/>
      <dgm:spPr/>
      <dgm:t>
        <a:bodyPr/>
        <a:lstStyle/>
        <a:p>
          <a:endParaRPr kumimoji="1" lang="ja-JP" altLang="en-US"/>
        </a:p>
      </dgm:t>
    </dgm:pt>
    <dgm:pt modelId="{4F8412FD-69C3-E049-8AD5-30DA21339B45}" type="sibTrans" cxnId="{A1E7143B-6968-674D-BD67-BCCEDC2217D4}">
      <dgm:prSet/>
      <dgm:spPr/>
      <dgm:t>
        <a:bodyPr/>
        <a:lstStyle/>
        <a:p>
          <a:endParaRPr kumimoji="1" lang="ja-JP" altLang="en-US"/>
        </a:p>
      </dgm:t>
    </dgm:pt>
    <dgm:pt modelId="{1C3B7FB0-08D0-D24E-910E-9DF1766B5323}">
      <dgm:prSet phldrT="[テキスト]" custT="1"/>
      <dgm:spPr/>
      <dgm:t>
        <a:bodyPr vert="wordArtVertRtl" anchor="ctr" anchorCtr="0"/>
        <a:lstStyle/>
        <a:p>
          <a:pPr algn="ctr"/>
          <a:r>
            <a:rPr kumimoji="1" lang="ja-JP" altLang="en-US" sz="2800" dirty="0" smtClean="0"/>
            <a:t>目標</a:t>
          </a:r>
          <a:endParaRPr kumimoji="1" lang="ja-JP" altLang="en-US" sz="2800" dirty="0"/>
        </a:p>
      </dgm:t>
    </dgm:pt>
    <dgm:pt modelId="{2087C5E4-4376-8749-A7F2-4FDE69336B46}" type="sibTrans" cxnId="{1A553BDD-4F50-5E45-88F2-E3AF5CB31862}">
      <dgm:prSet/>
      <dgm:spPr/>
      <dgm:t>
        <a:bodyPr/>
        <a:lstStyle/>
        <a:p>
          <a:endParaRPr kumimoji="1" lang="ja-JP" altLang="en-US"/>
        </a:p>
      </dgm:t>
    </dgm:pt>
    <dgm:pt modelId="{667B0F2B-8BEC-8444-B670-EA03E36F4BBF}" type="parTrans" cxnId="{1A553BDD-4F50-5E45-88F2-E3AF5CB31862}">
      <dgm:prSet/>
      <dgm:spPr/>
      <dgm:t>
        <a:bodyPr/>
        <a:lstStyle/>
        <a:p>
          <a:endParaRPr kumimoji="1" lang="ja-JP" altLang="en-US"/>
        </a:p>
      </dgm:t>
    </dgm:pt>
    <dgm:pt modelId="{F9BBF58B-6BD2-8949-A4BE-BE115BF5661E}" type="pres">
      <dgm:prSet presAssocID="{B4DBB0D6-43CC-BC48-BF4F-259BC5D49AE2}" presName="CompostProcess" presStyleCnt="0">
        <dgm:presLayoutVars>
          <dgm:dir/>
          <dgm:resizeHandles val="exact"/>
        </dgm:presLayoutVars>
      </dgm:prSet>
      <dgm:spPr/>
      <dgm:t>
        <a:bodyPr/>
        <a:lstStyle/>
        <a:p>
          <a:endParaRPr kumimoji="1" lang="ja-JP" altLang="en-US"/>
        </a:p>
      </dgm:t>
    </dgm:pt>
    <dgm:pt modelId="{DCF141B6-1EC3-1B4B-A6E0-FD574A83E899}" type="pres">
      <dgm:prSet presAssocID="{B4DBB0D6-43CC-BC48-BF4F-259BC5D49AE2}" presName="arrow" presStyleLbl="bgShp" presStyleIdx="0" presStyleCnt="1" custScaleX="117647" custLinFactNeighborX="-367"/>
      <dgm:spPr/>
      <dgm:t>
        <a:bodyPr/>
        <a:lstStyle/>
        <a:p>
          <a:endParaRPr kumimoji="1" lang="ja-JP" altLang="en-US"/>
        </a:p>
      </dgm:t>
    </dgm:pt>
    <dgm:pt modelId="{E7A3B056-64D8-6140-850B-FDA154518869}" type="pres">
      <dgm:prSet presAssocID="{B4DBB0D6-43CC-BC48-BF4F-259BC5D49AE2}" presName="linearProcess" presStyleCnt="0"/>
      <dgm:spPr/>
      <dgm:t>
        <a:bodyPr/>
        <a:lstStyle/>
        <a:p>
          <a:endParaRPr kumimoji="1" lang="ja-JP" altLang="en-US"/>
        </a:p>
      </dgm:t>
    </dgm:pt>
    <dgm:pt modelId="{BB01D8C7-8C54-9E48-B70D-421F5B3EE1E9}" type="pres">
      <dgm:prSet presAssocID="{56C7D46C-F6AF-2C49-90DA-E5412B8ACB9F}" presName="textNode" presStyleLbl="node1" presStyleIdx="0" presStyleCnt="8" custScaleX="30464" custScaleY="187782" custLinFactNeighborX="574">
        <dgm:presLayoutVars>
          <dgm:bulletEnabled val="1"/>
        </dgm:presLayoutVars>
      </dgm:prSet>
      <dgm:spPr/>
      <dgm:t>
        <a:bodyPr/>
        <a:lstStyle/>
        <a:p>
          <a:endParaRPr kumimoji="1" lang="ja-JP" altLang="en-US"/>
        </a:p>
      </dgm:t>
    </dgm:pt>
    <dgm:pt modelId="{E6769682-722C-D749-BFDA-0DA7CE0C7EFC}" type="pres">
      <dgm:prSet presAssocID="{572F3592-E7CB-1245-9428-5645CC1BE2E8}" presName="sibTrans" presStyleCnt="0"/>
      <dgm:spPr/>
      <dgm:t>
        <a:bodyPr/>
        <a:lstStyle/>
        <a:p>
          <a:endParaRPr kumimoji="1" lang="ja-JP" altLang="en-US"/>
        </a:p>
      </dgm:t>
    </dgm:pt>
    <dgm:pt modelId="{9A14C784-823E-9645-BFCE-73FA5125177F}" type="pres">
      <dgm:prSet presAssocID="{1C3B7FB0-08D0-D24E-910E-9DF1766B5323}" presName="textNode" presStyleLbl="node1" presStyleIdx="1" presStyleCnt="8" custScaleX="30464" custScaleY="187782" custLinFactNeighborX="574">
        <dgm:presLayoutVars>
          <dgm:bulletEnabled val="1"/>
        </dgm:presLayoutVars>
      </dgm:prSet>
      <dgm:spPr/>
      <dgm:t>
        <a:bodyPr/>
        <a:lstStyle/>
        <a:p>
          <a:endParaRPr kumimoji="1" lang="ja-JP" altLang="en-US"/>
        </a:p>
      </dgm:t>
    </dgm:pt>
    <dgm:pt modelId="{560A7271-A021-8848-AA58-9345F214CCC1}" type="pres">
      <dgm:prSet presAssocID="{2087C5E4-4376-8749-A7F2-4FDE69336B46}" presName="sibTrans" presStyleCnt="0"/>
      <dgm:spPr/>
      <dgm:t>
        <a:bodyPr/>
        <a:lstStyle/>
        <a:p>
          <a:endParaRPr kumimoji="1" lang="ja-JP" altLang="en-US"/>
        </a:p>
      </dgm:t>
    </dgm:pt>
    <dgm:pt modelId="{E9E5AF6B-6155-514C-B77B-178D6596FA2B}" type="pres">
      <dgm:prSet presAssocID="{E0A6E541-51F0-F24E-A2C8-5C43AAF4E6CB}" presName="textNode" presStyleLbl="node1" presStyleIdx="2" presStyleCnt="8" custScaleX="30464" custScaleY="187782" custLinFactNeighborX="574">
        <dgm:presLayoutVars>
          <dgm:bulletEnabled val="1"/>
        </dgm:presLayoutVars>
      </dgm:prSet>
      <dgm:spPr/>
      <dgm:t>
        <a:bodyPr/>
        <a:lstStyle/>
        <a:p>
          <a:endParaRPr kumimoji="1" lang="ja-JP" altLang="en-US"/>
        </a:p>
      </dgm:t>
    </dgm:pt>
    <dgm:pt modelId="{39C3E888-42FC-E148-864C-7FD729C1F21C}" type="pres">
      <dgm:prSet presAssocID="{6EA517D1-3D07-8548-A577-20B2A25160AD}" presName="sibTrans" presStyleCnt="0"/>
      <dgm:spPr/>
      <dgm:t>
        <a:bodyPr/>
        <a:lstStyle/>
        <a:p>
          <a:endParaRPr kumimoji="1" lang="ja-JP" altLang="en-US"/>
        </a:p>
      </dgm:t>
    </dgm:pt>
    <dgm:pt modelId="{A06948C0-CECC-1846-9096-910AD3D1DF42}" type="pres">
      <dgm:prSet presAssocID="{4E94D458-517C-8A47-9681-03A8C028D24E}" presName="textNode" presStyleLbl="node1" presStyleIdx="3" presStyleCnt="8" custScaleX="30464" custScaleY="187782" custLinFactNeighborX="574">
        <dgm:presLayoutVars>
          <dgm:bulletEnabled val="1"/>
        </dgm:presLayoutVars>
      </dgm:prSet>
      <dgm:spPr/>
      <dgm:t>
        <a:bodyPr/>
        <a:lstStyle/>
        <a:p>
          <a:endParaRPr kumimoji="1" lang="ja-JP" altLang="en-US"/>
        </a:p>
      </dgm:t>
    </dgm:pt>
    <dgm:pt modelId="{4004F330-CB38-7D4D-907A-E17F6AD104EE}" type="pres">
      <dgm:prSet presAssocID="{B4EB4EB5-F533-4B4C-A8D1-5AE0DA304702}" presName="sibTrans" presStyleCnt="0"/>
      <dgm:spPr/>
      <dgm:t>
        <a:bodyPr/>
        <a:lstStyle/>
        <a:p>
          <a:endParaRPr kumimoji="1" lang="ja-JP" altLang="en-US"/>
        </a:p>
      </dgm:t>
    </dgm:pt>
    <dgm:pt modelId="{0BF0DBBA-82BE-4044-A4FA-11A7AF684BC5}" type="pres">
      <dgm:prSet presAssocID="{CA341197-E90A-8F4B-8932-C854B80DF37D}" presName="textNode" presStyleLbl="node1" presStyleIdx="4" presStyleCnt="8" custScaleX="27653" custScaleY="185818" custLinFactNeighborX="574" custLinFactNeighborY="-411">
        <dgm:presLayoutVars>
          <dgm:bulletEnabled val="1"/>
        </dgm:presLayoutVars>
      </dgm:prSet>
      <dgm:spPr/>
      <dgm:t>
        <a:bodyPr/>
        <a:lstStyle/>
        <a:p>
          <a:endParaRPr kumimoji="1" lang="ja-JP" altLang="en-US"/>
        </a:p>
      </dgm:t>
    </dgm:pt>
    <dgm:pt modelId="{85A202BB-B632-9A4D-A2AE-5D55EEB94100}" type="pres">
      <dgm:prSet presAssocID="{B202E66F-FA83-454A-AA13-F8F0172C8059}" presName="sibTrans" presStyleCnt="0"/>
      <dgm:spPr/>
      <dgm:t>
        <a:bodyPr/>
        <a:lstStyle/>
        <a:p>
          <a:endParaRPr kumimoji="1" lang="ja-JP" altLang="en-US"/>
        </a:p>
      </dgm:t>
    </dgm:pt>
    <dgm:pt modelId="{858551F9-EE07-3C42-A8A1-5CD1B64F5951}" type="pres">
      <dgm:prSet presAssocID="{66D91F13-C2A9-5E45-BE0B-FE1E92BC6E13}" presName="textNode" presStyleLbl="node1" presStyleIdx="5" presStyleCnt="8" custScaleX="27653" custScaleY="185818" custLinFactNeighborX="574">
        <dgm:presLayoutVars>
          <dgm:bulletEnabled val="1"/>
        </dgm:presLayoutVars>
      </dgm:prSet>
      <dgm:spPr/>
      <dgm:t>
        <a:bodyPr/>
        <a:lstStyle/>
        <a:p>
          <a:endParaRPr kumimoji="1" lang="ja-JP" altLang="en-US"/>
        </a:p>
      </dgm:t>
    </dgm:pt>
    <dgm:pt modelId="{8698823B-AF14-FD49-9F86-35A1E6AEAE9F}" type="pres">
      <dgm:prSet presAssocID="{4F8412FD-69C3-E049-8AD5-30DA21339B45}" presName="sibTrans" presStyleCnt="0"/>
      <dgm:spPr/>
      <dgm:t>
        <a:bodyPr/>
        <a:lstStyle/>
        <a:p>
          <a:endParaRPr kumimoji="1" lang="ja-JP" altLang="en-US"/>
        </a:p>
      </dgm:t>
    </dgm:pt>
    <dgm:pt modelId="{F6DC70B7-0883-E641-B041-A5EFEAB2C835}" type="pres">
      <dgm:prSet presAssocID="{9B6A08B8-CFF2-BB4F-A601-3748D9745CFA}" presName="textNode" presStyleLbl="node1" presStyleIdx="6" presStyleCnt="8" custScaleX="30464" custScaleY="187782" custLinFactNeighborX="574">
        <dgm:presLayoutVars>
          <dgm:bulletEnabled val="1"/>
        </dgm:presLayoutVars>
      </dgm:prSet>
      <dgm:spPr/>
      <dgm:t>
        <a:bodyPr/>
        <a:lstStyle/>
        <a:p>
          <a:endParaRPr kumimoji="1" lang="ja-JP" altLang="en-US"/>
        </a:p>
      </dgm:t>
    </dgm:pt>
    <dgm:pt modelId="{6B4E18D3-A3F1-CE4A-BC92-DDB1CA78DB54}" type="pres">
      <dgm:prSet presAssocID="{5467AFBB-CDD1-3B4E-880E-933744331ACB}" presName="sibTrans" presStyleCnt="0"/>
      <dgm:spPr/>
      <dgm:t>
        <a:bodyPr/>
        <a:lstStyle/>
        <a:p>
          <a:endParaRPr kumimoji="1" lang="ja-JP" altLang="en-US"/>
        </a:p>
      </dgm:t>
    </dgm:pt>
    <dgm:pt modelId="{FFA77021-3E94-AF49-9617-9FE6E4819F65}" type="pres">
      <dgm:prSet presAssocID="{F5C25302-9CDD-254B-AB0A-798BEBCC31EF}" presName="textNode" presStyleLbl="node1" presStyleIdx="7" presStyleCnt="8" custScaleX="30464" custScaleY="187782" custLinFactNeighborX="574">
        <dgm:presLayoutVars>
          <dgm:bulletEnabled val="1"/>
        </dgm:presLayoutVars>
      </dgm:prSet>
      <dgm:spPr/>
      <dgm:t>
        <a:bodyPr/>
        <a:lstStyle/>
        <a:p>
          <a:endParaRPr kumimoji="1" lang="ja-JP" altLang="en-US"/>
        </a:p>
      </dgm:t>
    </dgm:pt>
  </dgm:ptLst>
  <dgm:cxnLst>
    <dgm:cxn modelId="{265FADB9-69C8-C24C-8DAC-5F6B29394FAB}" type="presOf" srcId="{56C7D46C-F6AF-2C49-90DA-E5412B8ACB9F}" destId="{BB01D8C7-8C54-9E48-B70D-421F5B3EE1E9}" srcOrd="0" destOrd="0" presId="urn:microsoft.com/office/officeart/2005/8/layout/hProcess9"/>
    <dgm:cxn modelId="{EC62E541-AAB6-DE46-9B65-A6EEC3CDE89B}" type="presOf" srcId="{B4DBB0D6-43CC-BC48-BF4F-259BC5D49AE2}" destId="{F9BBF58B-6BD2-8949-A4BE-BE115BF5661E}" srcOrd="0" destOrd="0" presId="urn:microsoft.com/office/officeart/2005/8/layout/hProcess9"/>
    <dgm:cxn modelId="{603471BC-D973-D94E-BF13-BA96FF101AB0}" type="presOf" srcId="{1C3B7FB0-08D0-D24E-910E-9DF1766B5323}" destId="{9A14C784-823E-9645-BFCE-73FA5125177F}" srcOrd="0" destOrd="0" presId="urn:microsoft.com/office/officeart/2005/8/layout/hProcess9"/>
    <dgm:cxn modelId="{5E995B1B-7711-0E4B-AE70-B1576BA5236F}" type="presOf" srcId="{9B6A08B8-CFF2-BB4F-A601-3748D9745CFA}" destId="{F6DC70B7-0883-E641-B041-A5EFEAB2C835}" srcOrd="0" destOrd="0" presId="urn:microsoft.com/office/officeart/2005/8/layout/hProcess9"/>
    <dgm:cxn modelId="{7A96A065-1863-5D47-B179-892587E7A93F}" type="presOf" srcId="{F5C25302-9CDD-254B-AB0A-798BEBCC31EF}" destId="{FFA77021-3E94-AF49-9617-9FE6E4819F65}" srcOrd="0" destOrd="0" presId="urn:microsoft.com/office/officeart/2005/8/layout/hProcess9"/>
    <dgm:cxn modelId="{EF3B4107-F8CA-FC4D-A98A-9D71B0F41ADF}" srcId="{B4DBB0D6-43CC-BC48-BF4F-259BC5D49AE2}" destId="{56C7D46C-F6AF-2C49-90DA-E5412B8ACB9F}" srcOrd="0" destOrd="0" parTransId="{3E15A536-0C52-E548-99C9-C9FEF6375BAA}" sibTransId="{572F3592-E7CB-1245-9428-5645CC1BE2E8}"/>
    <dgm:cxn modelId="{2A5A666F-9E33-E940-AB54-6D8D26140E67}" type="presOf" srcId="{66D91F13-C2A9-5E45-BE0B-FE1E92BC6E13}" destId="{858551F9-EE07-3C42-A8A1-5CD1B64F5951}" srcOrd="0" destOrd="0" presId="urn:microsoft.com/office/officeart/2005/8/layout/hProcess9"/>
    <dgm:cxn modelId="{4CFEDE36-957C-AF4A-A5FF-33B3471F30AD}" srcId="{B4DBB0D6-43CC-BC48-BF4F-259BC5D49AE2}" destId="{9B6A08B8-CFF2-BB4F-A601-3748D9745CFA}" srcOrd="6" destOrd="0" parTransId="{253AB39D-1252-E741-8341-65FC8094BF74}" sibTransId="{5467AFBB-CDD1-3B4E-880E-933744331ACB}"/>
    <dgm:cxn modelId="{1A553BDD-4F50-5E45-88F2-E3AF5CB31862}" srcId="{B4DBB0D6-43CC-BC48-BF4F-259BC5D49AE2}" destId="{1C3B7FB0-08D0-D24E-910E-9DF1766B5323}" srcOrd="1" destOrd="0" parTransId="{667B0F2B-8BEC-8444-B670-EA03E36F4BBF}" sibTransId="{2087C5E4-4376-8749-A7F2-4FDE69336B46}"/>
    <dgm:cxn modelId="{65707365-FB78-4148-9889-882A6A615234}" type="presOf" srcId="{CA341197-E90A-8F4B-8932-C854B80DF37D}" destId="{0BF0DBBA-82BE-4044-A4FA-11A7AF684BC5}" srcOrd="0" destOrd="0" presId="urn:microsoft.com/office/officeart/2005/8/layout/hProcess9"/>
    <dgm:cxn modelId="{144D917F-A9A7-E847-9448-2EBFA4D3B9AE}" srcId="{B4DBB0D6-43CC-BC48-BF4F-259BC5D49AE2}" destId="{CA341197-E90A-8F4B-8932-C854B80DF37D}" srcOrd="4" destOrd="0" parTransId="{1DBE31DE-BE34-0440-9824-46C478BD9E8C}" sibTransId="{B202E66F-FA83-454A-AA13-F8F0172C8059}"/>
    <dgm:cxn modelId="{326833F7-6FDB-6343-990A-4C6330D5D8CF}" type="presOf" srcId="{4E94D458-517C-8A47-9681-03A8C028D24E}" destId="{A06948C0-CECC-1846-9096-910AD3D1DF42}" srcOrd="0" destOrd="0" presId="urn:microsoft.com/office/officeart/2005/8/layout/hProcess9"/>
    <dgm:cxn modelId="{3EB43584-8B51-F14D-BCEC-8FFD71E766E1}" srcId="{B4DBB0D6-43CC-BC48-BF4F-259BC5D49AE2}" destId="{E0A6E541-51F0-F24E-A2C8-5C43AAF4E6CB}" srcOrd="2" destOrd="0" parTransId="{CEC892A1-988C-744B-AB0C-B2498342F77D}" sibTransId="{6EA517D1-3D07-8548-A577-20B2A25160AD}"/>
    <dgm:cxn modelId="{03DD5E09-903E-AA4C-8D6D-5374E1203B70}" srcId="{B4DBB0D6-43CC-BC48-BF4F-259BC5D49AE2}" destId="{4E94D458-517C-8A47-9681-03A8C028D24E}" srcOrd="3" destOrd="0" parTransId="{F639992D-9BF6-6247-B1F7-51F246C5CB0A}" sibTransId="{B4EB4EB5-F533-4B4C-A8D1-5AE0DA304702}"/>
    <dgm:cxn modelId="{74A35CC4-D25C-0D41-9800-9FC029C5BA36}" srcId="{B4DBB0D6-43CC-BC48-BF4F-259BC5D49AE2}" destId="{F5C25302-9CDD-254B-AB0A-798BEBCC31EF}" srcOrd="7" destOrd="0" parTransId="{538B2AC5-75DC-244C-8433-BE50BB73CEC4}" sibTransId="{63A33671-A750-8841-8941-F2DF4DD5B91D}"/>
    <dgm:cxn modelId="{7375D7E9-E64A-9B46-BB40-4F535920CE03}" type="presOf" srcId="{E0A6E541-51F0-F24E-A2C8-5C43AAF4E6CB}" destId="{E9E5AF6B-6155-514C-B77B-178D6596FA2B}" srcOrd="0" destOrd="0" presId="urn:microsoft.com/office/officeart/2005/8/layout/hProcess9"/>
    <dgm:cxn modelId="{A1E7143B-6968-674D-BD67-BCCEDC2217D4}" srcId="{B4DBB0D6-43CC-BC48-BF4F-259BC5D49AE2}" destId="{66D91F13-C2A9-5E45-BE0B-FE1E92BC6E13}" srcOrd="5" destOrd="0" parTransId="{DD739BF5-2C9C-574D-8915-240A3E6DECAA}" sibTransId="{4F8412FD-69C3-E049-8AD5-30DA21339B45}"/>
    <dgm:cxn modelId="{B65304FE-5604-E24B-A79C-AD528DB60E04}" type="presParOf" srcId="{F9BBF58B-6BD2-8949-A4BE-BE115BF5661E}" destId="{DCF141B6-1EC3-1B4B-A6E0-FD574A83E899}" srcOrd="0" destOrd="0" presId="urn:microsoft.com/office/officeart/2005/8/layout/hProcess9"/>
    <dgm:cxn modelId="{A930B084-E658-C848-8120-F81F4AEDDAC4}" type="presParOf" srcId="{F9BBF58B-6BD2-8949-A4BE-BE115BF5661E}" destId="{E7A3B056-64D8-6140-850B-FDA154518869}" srcOrd="1" destOrd="0" presId="urn:microsoft.com/office/officeart/2005/8/layout/hProcess9"/>
    <dgm:cxn modelId="{490F0293-F700-4A4A-B2A1-F47D78C5A30A}" type="presParOf" srcId="{E7A3B056-64D8-6140-850B-FDA154518869}" destId="{BB01D8C7-8C54-9E48-B70D-421F5B3EE1E9}" srcOrd="0" destOrd="0" presId="urn:microsoft.com/office/officeart/2005/8/layout/hProcess9"/>
    <dgm:cxn modelId="{459D0917-7F2E-3246-B5F4-8EEC4611A23B}" type="presParOf" srcId="{E7A3B056-64D8-6140-850B-FDA154518869}" destId="{E6769682-722C-D749-BFDA-0DA7CE0C7EFC}" srcOrd="1" destOrd="0" presId="urn:microsoft.com/office/officeart/2005/8/layout/hProcess9"/>
    <dgm:cxn modelId="{B784C740-5825-994B-B1A1-A377BC2D0478}" type="presParOf" srcId="{E7A3B056-64D8-6140-850B-FDA154518869}" destId="{9A14C784-823E-9645-BFCE-73FA5125177F}" srcOrd="2" destOrd="0" presId="urn:microsoft.com/office/officeart/2005/8/layout/hProcess9"/>
    <dgm:cxn modelId="{3E0FD352-F878-8948-AA87-7593A3D9BD2D}" type="presParOf" srcId="{E7A3B056-64D8-6140-850B-FDA154518869}" destId="{560A7271-A021-8848-AA58-9345F214CCC1}" srcOrd="3" destOrd="0" presId="urn:microsoft.com/office/officeart/2005/8/layout/hProcess9"/>
    <dgm:cxn modelId="{0AAB6894-F55B-D742-9FB6-BED33D19A5F7}" type="presParOf" srcId="{E7A3B056-64D8-6140-850B-FDA154518869}" destId="{E9E5AF6B-6155-514C-B77B-178D6596FA2B}" srcOrd="4" destOrd="0" presId="urn:microsoft.com/office/officeart/2005/8/layout/hProcess9"/>
    <dgm:cxn modelId="{1C7ADC42-079B-8447-9142-25592275A634}" type="presParOf" srcId="{E7A3B056-64D8-6140-850B-FDA154518869}" destId="{39C3E888-42FC-E148-864C-7FD729C1F21C}" srcOrd="5" destOrd="0" presId="urn:microsoft.com/office/officeart/2005/8/layout/hProcess9"/>
    <dgm:cxn modelId="{63EE9E7C-7434-DD48-82C1-24FE19B5B47F}" type="presParOf" srcId="{E7A3B056-64D8-6140-850B-FDA154518869}" destId="{A06948C0-CECC-1846-9096-910AD3D1DF42}" srcOrd="6" destOrd="0" presId="urn:microsoft.com/office/officeart/2005/8/layout/hProcess9"/>
    <dgm:cxn modelId="{86AFAD32-0646-D143-9004-7C894968D6FD}" type="presParOf" srcId="{E7A3B056-64D8-6140-850B-FDA154518869}" destId="{4004F330-CB38-7D4D-907A-E17F6AD104EE}" srcOrd="7" destOrd="0" presId="urn:microsoft.com/office/officeart/2005/8/layout/hProcess9"/>
    <dgm:cxn modelId="{AE77F738-C631-174E-BBC2-4B5C3570E3C8}" type="presParOf" srcId="{E7A3B056-64D8-6140-850B-FDA154518869}" destId="{0BF0DBBA-82BE-4044-A4FA-11A7AF684BC5}" srcOrd="8" destOrd="0" presId="urn:microsoft.com/office/officeart/2005/8/layout/hProcess9"/>
    <dgm:cxn modelId="{7B77A1DD-607F-C847-8709-1DE5BDCCD0C3}" type="presParOf" srcId="{E7A3B056-64D8-6140-850B-FDA154518869}" destId="{85A202BB-B632-9A4D-A2AE-5D55EEB94100}" srcOrd="9" destOrd="0" presId="urn:microsoft.com/office/officeart/2005/8/layout/hProcess9"/>
    <dgm:cxn modelId="{77C25451-8EA8-954B-A07B-593189DE99D5}" type="presParOf" srcId="{E7A3B056-64D8-6140-850B-FDA154518869}" destId="{858551F9-EE07-3C42-A8A1-5CD1B64F5951}" srcOrd="10" destOrd="0" presId="urn:microsoft.com/office/officeart/2005/8/layout/hProcess9"/>
    <dgm:cxn modelId="{C9AC4D23-D697-7346-9BC7-D0FB412840B9}" type="presParOf" srcId="{E7A3B056-64D8-6140-850B-FDA154518869}" destId="{8698823B-AF14-FD49-9F86-35A1E6AEAE9F}" srcOrd="11" destOrd="0" presId="urn:microsoft.com/office/officeart/2005/8/layout/hProcess9"/>
    <dgm:cxn modelId="{3DE70CBB-BDA1-D84A-943A-275A6E35B172}" type="presParOf" srcId="{E7A3B056-64D8-6140-850B-FDA154518869}" destId="{F6DC70B7-0883-E641-B041-A5EFEAB2C835}" srcOrd="12" destOrd="0" presId="urn:microsoft.com/office/officeart/2005/8/layout/hProcess9"/>
    <dgm:cxn modelId="{6862D13D-6C39-644E-9EF2-EA768EF25827}" type="presParOf" srcId="{E7A3B056-64D8-6140-850B-FDA154518869}" destId="{6B4E18D3-A3F1-CE4A-BC92-DDB1CA78DB54}" srcOrd="13" destOrd="0" presId="urn:microsoft.com/office/officeart/2005/8/layout/hProcess9"/>
    <dgm:cxn modelId="{8538AD9C-8B4D-CC4D-9140-308FB0601EE6}" type="presParOf" srcId="{E7A3B056-64D8-6140-850B-FDA154518869}" destId="{FFA77021-3E94-AF49-9617-9FE6E4819F65}"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及び提案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他事例及び制度の調査</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X="130"/>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F4BED4C9-B1B7-5545-8428-C621A6934BA3}" type="presOf" srcId="{5D509028-C726-E848-BB32-185F3620E630}" destId="{8F721311-EDFD-264A-8BC6-7BD312616332}" srcOrd="0" destOrd="0" presId="urn:microsoft.com/office/officeart/2005/8/layout/hProcess9"/>
    <dgm:cxn modelId="{74AF4F5C-BEF5-F84A-85C8-86B279979C0D}" srcId="{D49430AF-14A4-2A45-8BA7-6025880E6029}" destId="{ADAE8AA6-F528-E247-B1AC-A7AAB3493BB8}" srcOrd="3" destOrd="0" parTransId="{203237D7-3117-264E-A7E2-701144819451}" sibTransId="{1F774BBF-38B4-8944-99C3-8C196705CB22}"/>
    <dgm:cxn modelId="{2901CB0C-E002-DF4F-860D-221B9D6B873A}" type="presOf" srcId="{C126090B-9215-9042-B5D7-EB40B9B2D562}" destId="{E4510DEE-B4AB-2649-AF40-02A2FEAE0015}" srcOrd="0" destOrd="0" presId="urn:microsoft.com/office/officeart/2005/8/layout/hProcess9"/>
    <dgm:cxn modelId="{CC3DDEFF-5CA8-A54E-8351-68B7613D7D85}" type="presOf" srcId="{ADAE8AA6-F528-E247-B1AC-A7AAB3493BB8}" destId="{E41A3761-62FF-6C45-B55B-D2333F99D9B9}"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6A2EB466-2526-3047-A727-E97C1D27479E}" type="presOf" srcId="{0D11752D-6CC0-1B4A-B1DB-D96A9D5F634C}" destId="{0DE9DC7C-8559-C046-9BA1-A00CEB280D04}" srcOrd="0" destOrd="0" presId="urn:microsoft.com/office/officeart/2005/8/layout/hProcess9"/>
    <dgm:cxn modelId="{938A9D12-7536-8B4D-9D4E-5E5D7B4F5EDF}" srcId="{D49430AF-14A4-2A45-8BA7-6025880E6029}" destId="{C126090B-9215-9042-B5D7-EB40B9B2D562}" srcOrd="0" destOrd="0" parTransId="{5A183244-8786-9D44-B61F-5329D356D8D7}" sibTransId="{C4CAE1E7-79AA-7040-B6E4-EB12DE6ED98B}"/>
    <dgm:cxn modelId="{2A31BDCA-60B6-D642-9103-7620577DACD8}" type="presOf" srcId="{D49430AF-14A4-2A45-8BA7-6025880E6029}" destId="{14851A0E-6A78-B840-AD02-0B0F21E2FA16}" srcOrd="0" destOrd="0" presId="urn:microsoft.com/office/officeart/2005/8/layout/hProcess9"/>
    <dgm:cxn modelId="{E648BF9E-2193-B84D-B912-267764677D31}" type="presOf" srcId="{4220192F-29DB-8844-9B76-A0364C4CE3C8}" destId="{DD6F1940-0554-C24B-AC48-2BB773E00F73}" srcOrd="0" destOrd="0" presId="urn:microsoft.com/office/officeart/2005/8/layout/hProcess9"/>
    <dgm:cxn modelId="{1656B435-ACC4-C741-ACDE-750DA3B561BB}" srcId="{D49430AF-14A4-2A45-8BA7-6025880E6029}" destId="{4220192F-29DB-8844-9B76-A0364C4CE3C8}" srcOrd="2" destOrd="0" parTransId="{870C1E99-F352-E84B-A8D2-F1FB006CA67A}" sibTransId="{456422D0-083A-5945-B99D-11BE65186B59}"/>
    <dgm:cxn modelId="{3D29A3D7-C633-E842-AA25-C857F9F3DC13}" type="presOf" srcId="{EE95E3F2-07AA-AA4F-A5F7-70D7A8630736}" destId="{FE8A5D0B-A5D4-9F47-B273-A35E5D1D1EB0}" srcOrd="0" destOrd="0" presId="urn:microsoft.com/office/officeart/2005/8/layout/hProcess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AD482DCE-985C-C249-85AB-B800DD30D4E5}" type="presParOf" srcId="{14851A0E-6A78-B840-AD02-0B0F21E2FA16}" destId="{C4A8BBC3-62EF-664A-A3F6-2FB79361BF90}" srcOrd="0" destOrd="0" presId="urn:microsoft.com/office/officeart/2005/8/layout/hProcess9"/>
    <dgm:cxn modelId="{26F5DC72-5751-DF49-8B16-36D62E1170B5}" type="presParOf" srcId="{14851A0E-6A78-B840-AD02-0B0F21E2FA16}" destId="{84C874BE-68BA-4D40-9D0E-560BDD90E3A1}" srcOrd="1" destOrd="0" presId="urn:microsoft.com/office/officeart/2005/8/layout/hProcess9"/>
    <dgm:cxn modelId="{6DFB116F-F082-F94B-AFF8-1F90856196AD}" type="presParOf" srcId="{84C874BE-68BA-4D40-9D0E-560BDD90E3A1}" destId="{E4510DEE-B4AB-2649-AF40-02A2FEAE0015}" srcOrd="0" destOrd="0" presId="urn:microsoft.com/office/officeart/2005/8/layout/hProcess9"/>
    <dgm:cxn modelId="{CB951E70-9A4A-DA41-AB6C-FDBD4A773B2E}" type="presParOf" srcId="{84C874BE-68BA-4D40-9D0E-560BDD90E3A1}" destId="{1954850D-14BA-6242-BD49-A0F4AFBC3CEC}" srcOrd="1" destOrd="0" presId="urn:microsoft.com/office/officeart/2005/8/layout/hProcess9"/>
    <dgm:cxn modelId="{34FD3093-6721-014D-9794-0A6160DE3290}" type="presParOf" srcId="{84C874BE-68BA-4D40-9D0E-560BDD90E3A1}" destId="{FE8A5D0B-A5D4-9F47-B273-A35E5D1D1EB0}" srcOrd="2" destOrd="0" presId="urn:microsoft.com/office/officeart/2005/8/layout/hProcess9"/>
    <dgm:cxn modelId="{87D1C373-2668-F64F-A0F4-F23FC99DC728}" type="presParOf" srcId="{84C874BE-68BA-4D40-9D0E-560BDD90E3A1}" destId="{4A790F0B-F468-FB40-B3DD-6DF3B1110A62}" srcOrd="3" destOrd="0" presId="urn:microsoft.com/office/officeart/2005/8/layout/hProcess9"/>
    <dgm:cxn modelId="{65106F78-B6FA-8C40-A4B5-C99D9E85F4A8}" type="presParOf" srcId="{84C874BE-68BA-4D40-9D0E-560BDD90E3A1}" destId="{DD6F1940-0554-C24B-AC48-2BB773E00F73}" srcOrd="4" destOrd="0" presId="urn:microsoft.com/office/officeart/2005/8/layout/hProcess9"/>
    <dgm:cxn modelId="{77F678FB-015A-FF4E-9065-AE1EDB2664A7}" type="presParOf" srcId="{84C874BE-68BA-4D40-9D0E-560BDD90E3A1}" destId="{C19117A3-C8E9-064B-BA9F-538E2C94A615}" srcOrd="5" destOrd="0" presId="urn:microsoft.com/office/officeart/2005/8/layout/hProcess9"/>
    <dgm:cxn modelId="{56AB2F97-B04E-E14B-A86F-B3D4DF9A0842}" type="presParOf" srcId="{84C874BE-68BA-4D40-9D0E-560BDD90E3A1}" destId="{E41A3761-62FF-6C45-B55B-D2333F99D9B9}" srcOrd="6" destOrd="0" presId="urn:microsoft.com/office/officeart/2005/8/layout/hProcess9"/>
    <dgm:cxn modelId="{19BC973C-1D7E-AE48-888E-531F66042611}" type="presParOf" srcId="{84C874BE-68BA-4D40-9D0E-560BDD90E3A1}" destId="{146001B5-5A50-7241-8F3A-4E19CF5AEB14}" srcOrd="7" destOrd="0" presId="urn:microsoft.com/office/officeart/2005/8/layout/hProcess9"/>
    <dgm:cxn modelId="{F472723C-A48B-BB4B-9953-518528932006}" type="presParOf" srcId="{84C874BE-68BA-4D40-9D0E-560BDD90E3A1}" destId="{0DE9DC7C-8559-C046-9BA1-A00CEB280D04}" srcOrd="8" destOrd="0" presId="urn:microsoft.com/office/officeart/2005/8/layout/hProcess9"/>
    <dgm:cxn modelId="{8EF1C6FF-398D-D34E-A089-B334D8983355}" type="presParOf" srcId="{84C874BE-68BA-4D40-9D0E-560BDD90E3A1}" destId="{00026CF8-8463-5549-8EF6-622942C6F3F2}" srcOrd="9" destOrd="0" presId="urn:microsoft.com/office/officeart/2005/8/layout/hProcess9"/>
    <dgm:cxn modelId="{EA028D41-9ADD-7D4C-AAD6-395A17B06C06}"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及び提案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他事例及び制度の調査</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Y="198"/>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A1331A93-077E-B743-9B10-02E1C30149DD}" type="presOf" srcId="{EE95E3F2-07AA-AA4F-A5F7-70D7A8630736}" destId="{FE8A5D0B-A5D4-9F47-B273-A35E5D1D1EB0}" srcOrd="0" destOrd="0" presId="urn:microsoft.com/office/officeart/2005/8/layout/hProcess9"/>
    <dgm:cxn modelId="{74AF4F5C-BEF5-F84A-85C8-86B279979C0D}" srcId="{D49430AF-14A4-2A45-8BA7-6025880E6029}" destId="{ADAE8AA6-F528-E247-B1AC-A7AAB3493BB8}" srcOrd="3" destOrd="0" parTransId="{203237D7-3117-264E-A7E2-701144819451}" sibTransId="{1F774BBF-38B4-8944-99C3-8C196705CB22}"/>
    <dgm:cxn modelId="{769E245B-B558-7345-AF22-CBC0C29DBE54}" type="presOf" srcId="{ADAE8AA6-F528-E247-B1AC-A7AAB3493BB8}" destId="{E41A3761-62FF-6C45-B55B-D2333F99D9B9}" srcOrd="0" destOrd="0" presId="urn:microsoft.com/office/officeart/2005/8/layout/hProcess9"/>
    <dgm:cxn modelId="{4FA6474C-B224-824B-87A7-450FADFA1F42}" type="presOf" srcId="{C126090B-9215-9042-B5D7-EB40B9B2D562}" destId="{E4510DEE-B4AB-2649-AF40-02A2FEAE0015}" srcOrd="0" destOrd="0" presId="urn:microsoft.com/office/officeart/2005/8/layout/hProcess9"/>
    <dgm:cxn modelId="{283FAA76-CB42-C74C-ACAD-639AADDFC9BD}" type="presOf" srcId="{4220192F-29DB-8844-9B76-A0364C4CE3C8}" destId="{DD6F1940-0554-C24B-AC48-2BB773E00F73}"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D5609A0B-074B-5D45-86D2-1BF585122228}" type="presOf" srcId="{0D11752D-6CC0-1B4A-B1DB-D96A9D5F634C}" destId="{0DE9DC7C-8559-C046-9BA1-A00CEB280D04}" srcOrd="0" destOrd="0" presId="urn:microsoft.com/office/officeart/2005/8/layout/hProcess9"/>
    <dgm:cxn modelId="{DCC7412B-02EB-9345-84CB-B667F0997DC7}" type="presOf" srcId="{5D509028-C726-E848-BB32-185F3620E630}" destId="{8F721311-EDFD-264A-8BC6-7BD312616332}" srcOrd="0" destOrd="0" presId="urn:microsoft.com/office/officeart/2005/8/layout/hProcess9"/>
    <dgm:cxn modelId="{938A9D12-7536-8B4D-9D4E-5E5D7B4F5EDF}" srcId="{D49430AF-14A4-2A45-8BA7-6025880E6029}" destId="{C126090B-9215-9042-B5D7-EB40B9B2D562}" srcOrd="0" destOrd="0" parTransId="{5A183244-8786-9D44-B61F-5329D356D8D7}" sibTransId="{C4CAE1E7-79AA-7040-B6E4-EB12DE6ED98B}"/>
    <dgm:cxn modelId="{A85F8EC9-5A53-E048-8EA1-F62ABA028B05}" type="presOf" srcId="{D49430AF-14A4-2A45-8BA7-6025880E6029}" destId="{14851A0E-6A78-B840-AD02-0B0F21E2FA16}" srcOrd="0" destOrd="0" presId="urn:microsoft.com/office/officeart/2005/8/layout/hProcess9"/>
    <dgm:cxn modelId="{1656B435-ACC4-C741-ACDE-750DA3B561BB}" srcId="{D49430AF-14A4-2A45-8BA7-6025880E6029}" destId="{4220192F-29DB-8844-9B76-A0364C4CE3C8}" srcOrd="2" destOrd="0" parTransId="{870C1E99-F352-E84B-A8D2-F1FB006CA67A}" sibTransId="{456422D0-083A-5945-B99D-11BE65186B5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40C0DF55-DB29-6646-A03D-4884513C898D}" type="presParOf" srcId="{14851A0E-6A78-B840-AD02-0B0F21E2FA16}" destId="{C4A8BBC3-62EF-664A-A3F6-2FB79361BF90}" srcOrd="0" destOrd="0" presId="urn:microsoft.com/office/officeart/2005/8/layout/hProcess9"/>
    <dgm:cxn modelId="{94C896F4-1B3F-7B4A-BDA5-9507FF448C36}" type="presParOf" srcId="{14851A0E-6A78-B840-AD02-0B0F21E2FA16}" destId="{84C874BE-68BA-4D40-9D0E-560BDD90E3A1}" srcOrd="1" destOrd="0" presId="urn:microsoft.com/office/officeart/2005/8/layout/hProcess9"/>
    <dgm:cxn modelId="{DEF00805-B73A-1E4A-854A-FFEA4A5703D1}" type="presParOf" srcId="{84C874BE-68BA-4D40-9D0E-560BDD90E3A1}" destId="{E4510DEE-B4AB-2649-AF40-02A2FEAE0015}" srcOrd="0" destOrd="0" presId="urn:microsoft.com/office/officeart/2005/8/layout/hProcess9"/>
    <dgm:cxn modelId="{E89EE946-7CDF-2E40-9C2D-45828DF0FD9A}" type="presParOf" srcId="{84C874BE-68BA-4D40-9D0E-560BDD90E3A1}" destId="{1954850D-14BA-6242-BD49-A0F4AFBC3CEC}" srcOrd="1" destOrd="0" presId="urn:microsoft.com/office/officeart/2005/8/layout/hProcess9"/>
    <dgm:cxn modelId="{9D278C83-D00E-544E-AB35-B0A4341C3B7D}" type="presParOf" srcId="{84C874BE-68BA-4D40-9D0E-560BDD90E3A1}" destId="{FE8A5D0B-A5D4-9F47-B273-A35E5D1D1EB0}" srcOrd="2" destOrd="0" presId="urn:microsoft.com/office/officeart/2005/8/layout/hProcess9"/>
    <dgm:cxn modelId="{63D04ACB-7199-E04C-809D-78ABAD6878D2}" type="presParOf" srcId="{84C874BE-68BA-4D40-9D0E-560BDD90E3A1}" destId="{4A790F0B-F468-FB40-B3DD-6DF3B1110A62}" srcOrd="3" destOrd="0" presId="urn:microsoft.com/office/officeart/2005/8/layout/hProcess9"/>
    <dgm:cxn modelId="{83C5B092-D4F5-0C40-AE81-7A8C14ACFDAF}" type="presParOf" srcId="{84C874BE-68BA-4D40-9D0E-560BDD90E3A1}" destId="{DD6F1940-0554-C24B-AC48-2BB773E00F73}" srcOrd="4" destOrd="0" presId="urn:microsoft.com/office/officeart/2005/8/layout/hProcess9"/>
    <dgm:cxn modelId="{5B06D79B-876F-F64A-933D-6D85F60E899B}" type="presParOf" srcId="{84C874BE-68BA-4D40-9D0E-560BDD90E3A1}" destId="{C19117A3-C8E9-064B-BA9F-538E2C94A615}" srcOrd="5" destOrd="0" presId="urn:microsoft.com/office/officeart/2005/8/layout/hProcess9"/>
    <dgm:cxn modelId="{65DA9DF6-2822-BC44-897D-9A9A01A124AC}" type="presParOf" srcId="{84C874BE-68BA-4D40-9D0E-560BDD90E3A1}" destId="{E41A3761-62FF-6C45-B55B-D2333F99D9B9}" srcOrd="6" destOrd="0" presId="urn:microsoft.com/office/officeart/2005/8/layout/hProcess9"/>
    <dgm:cxn modelId="{9D5E606D-45D7-D044-AF30-66E0824D15E8}" type="presParOf" srcId="{84C874BE-68BA-4D40-9D0E-560BDD90E3A1}" destId="{146001B5-5A50-7241-8F3A-4E19CF5AEB14}" srcOrd="7" destOrd="0" presId="urn:microsoft.com/office/officeart/2005/8/layout/hProcess9"/>
    <dgm:cxn modelId="{90741E7F-F62B-804B-85B6-0EDD7F8F9D80}" type="presParOf" srcId="{84C874BE-68BA-4D40-9D0E-560BDD90E3A1}" destId="{0DE9DC7C-8559-C046-9BA1-A00CEB280D04}" srcOrd="8" destOrd="0" presId="urn:microsoft.com/office/officeart/2005/8/layout/hProcess9"/>
    <dgm:cxn modelId="{F35379F9-E259-9642-8481-034D1B099D78}" type="presParOf" srcId="{84C874BE-68BA-4D40-9D0E-560BDD90E3A1}" destId="{00026CF8-8463-5549-8EF6-622942C6F3F2}" srcOrd="9" destOrd="0" presId="urn:microsoft.com/office/officeart/2005/8/layout/hProcess9"/>
    <dgm:cxn modelId="{F4223EF4-1C7E-7147-BB15-BA59796DAC3D}"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および提案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他事例及び制度の調査</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Y="198"/>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694EBC86-0CE1-5544-8589-56BFA73D1C3A}" type="presOf" srcId="{ADAE8AA6-F528-E247-B1AC-A7AAB3493BB8}" destId="{E41A3761-62FF-6C45-B55B-D2333F99D9B9}" srcOrd="0" destOrd="0" presId="urn:microsoft.com/office/officeart/2005/8/layout/hProcess9"/>
    <dgm:cxn modelId="{74AF4F5C-BEF5-F84A-85C8-86B279979C0D}" srcId="{D49430AF-14A4-2A45-8BA7-6025880E6029}" destId="{ADAE8AA6-F528-E247-B1AC-A7AAB3493BB8}" srcOrd="3" destOrd="0" parTransId="{203237D7-3117-264E-A7E2-701144819451}" sibTransId="{1F774BBF-38B4-8944-99C3-8C196705CB22}"/>
    <dgm:cxn modelId="{2C504911-3F55-6946-9918-D567C401617C}" type="presOf" srcId="{4220192F-29DB-8844-9B76-A0364C4CE3C8}" destId="{DD6F1940-0554-C24B-AC48-2BB773E00F73}"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457EABC4-5109-074B-837C-4B3D31A05501}" type="presOf" srcId="{0D11752D-6CC0-1B4A-B1DB-D96A9D5F634C}" destId="{0DE9DC7C-8559-C046-9BA1-A00CEB280D04}" srcOrd="0" destOrd="0" presId="urn:microsoft.com/office/officeart/2005/8/layout/hProcess9"/>
    <dgm:cxn modelId="{9199D55D-723F-1343-8F21-B94ECC01AE00}" type="presOf" srcId="{5D509028-C726-E848-BB32-185F3620E630}" destId="{8F721311-EDFD-264A-8BC6-7BD312616332}" srcOrd="0" destOrd="0" presId="urn:microsoft.com/office/officeart/2005/8/layout/hProcess9"/>
    <dgm:cxn modelId="{938A9D12-7536-8B4D-9D4E-5E5D7B4F5EDF}" srcId="{D49430AF-14A4-2A45-8BA7-6025880E6029}" destId="{C126090B-9215-9042-B5D7-EB40B9B2D562}" srcOrd="0" destOrd="0" parTransId="{5A183244-8786-9D44-B61F-5329D356D8D7}" sibTransId="{C4CAE1E7-79AA-7040-B6E4-EB12DE6ED98B}"/>
    <dgm:cxn modelId="{DBCF2C32-9867-124D-AED7-1D05823FA7F4}" type="presOf" srcId="{D49430AF-14A4-2A45-8BA7-6025880E6029}" destId="{14851A0E-6A78-B840-AD02-0B0F21E2FA16}" srcOrd="0" destOrd="0" presId="urn:microsoft.com/office/officeart/2005/8/layout/hProcess9"/>
    <dgm:cxn modelId="{1656B435-ACC4-C741-ACDE-750DA3B561BB}" srcId="{D49430AF-14A4-2A45-8BA7-6025880E6029}" destId="{4220192F-29DB-8844-9B76-A0364C4CE3C8}" srcOrd="2" destOrd="0" parTransId="{870C1E99-F352-E84B-A8D2-F1FB006CA67A}" sibTransId="{456422D0-083A-5945-B99D-11BE65186B59}"/>
    <dgm:cxn modelId="{5DBA4179-B608-FA41-8035-E4DD9ACC948B}" type="presOf" srcId="{C126090B-9215-9042-B5D7-EB40B9B2D562}" destId="{E4510DEE-B4AB-2649-AF40-02A2FEAE0015}" srcOrd="0" destOrd="0" presId="urn:microsoft.com/office/officeart/2005/8/layout/hProcess9"/>
    <dgm:cxn modelId="{8BC89658-1D47-D44A-B5BC-D1BB7E96BB64}" type="presOf" srcId="{EE95E3F2-07AA-AA4F-A5F7-70D7A8630736}" destId="{FE8A5D0B-A5D4-9F47-B273-A35E5D1D1EB0}" srcOrd="0" destOrd="0" presId="urn:microsoft.com/office/officeart/2005/8/layout/hProcess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8638F215-A027-094B-B085-EC09899A1D89}" type="presParOf" srcId="{14851A0E-6A78-B840-AD02-0B0F21E2FA16}" destId="{C4A8BBC3-62EF-664A-A3F6-2FB79361BF90}" srcOrd="0" destOrd="0" presId="urn:microsoft.com/office/officeart/2005/8/layout/hProcess9"/>
    <dgm:cxn modelId="{68B0C5CD-76AA-8848-ADB4-E2F4B7DAD3FC}" type="presParOf" srcId="{14851A0E-6A78-B840-AD02-0B0F21E2FA16}" destId="{84C874BE-68BA-4D40-9D0E-560BDD90E3A1}" srcOrd="1" destOrd="0" presId="urn:microsoft.com/office/officeart/2005/8/layout/hProcess9"/>
    <dgm:cxn modelId="{6D9F68B9-0658-C14E-8221-FEAF55061A2E}" type="presParOf" srcId="{84C874BE-68BA-4D40-9D0E-560BDD90E3A1}" destId="{E4510DEE-B4AB-2649-AF40-02A2FEAE0015}" srcOrd="0" destOrd="0" presId="urn:microsoft.com/office/officeart/2005/8/layout/hProcess9"/>
    <dgm:cxn modelId="{AFFF4B98-94BB-5547-8746-0C862B37E0A7}" type="presParOf" srcId="{84C874BE-68BA-4D40-9D0E-560BDD90E3A1}" destId="{1954850D-14BA-6242-BD49-A0F4AFBC3CEC}" srcOrd="1" destOrd="0" presId="urn:microsoft.com/office/officeart/2005/8/layout/hProcess9"/>
    <dgm:cxn modelId="{3A653609-A106-9747-95D8-D7CE64F12A64}" type="presParOf" srcId="{84C874BE-68BA-4D40-9D0E-560BDD90E3A1}" destId="{FE8A5D0B-A5D4-9F47-B273-A35E5D1D1EB0}" srcOrd="2" destOrd="0" presId="urn:microsoft.com/office/officeart/2005/8/layout/hProcess9"/>
    <dgm:cxn modelId="{88EEB8CB-D55B-E74E-AF1C-51F4D89BCA8E}" type="presParOf" srcId="{84C874BE-68BA-4D40-9D0E-560BDD90E3A1}" destId="{4A790F0B-F468-FB40-B3DD-6DF3B1110A62}" srcOrd="3" destOrd="0" presId="urn:microsoft.com/office/officeart/2005/8/layout/hProcess9"/>
    <dgm:cxn modelId="{0D63BD8D-26D6-3748-BFEE-B4F8B667CDE8}" type="presParOf" srcId="{84C874BE-68BA-4D40-9D0E-560BDD90E3A1}" destId="{DD6F1940-0554-C24B-AC48-2BB773E00F73}" srcOrd="4" destOrd="0" presId="urn:microsoft.com/office/officeart/2005/8/layout/hProcess9"/>
    <dgm:cxn modelId="{F58524AB-2238-5841-9EC3-481E4C22FC7F}" type="presParOf" srcId="{84C874BE-68BA-4D40-9D0E-560BDD90E3A1}" destId="{C19117A3-C8E9-064B-BA9F-538E2C94A615}" srcOrd="5" destOrd="0" presId="urn:microsoft.com/office/officeart/2005/8/layout/hProcess9"/>
    <dgm:cxn modelId="{733B9901-3734-F347-957E-96F0D3E29A04}" type="presParOf" srcId="{84C874BE-68BA-4D40-9D0E-560BDD90E3A1}" destId="{E41A3761-62FF-6C45-B55B-D2333F99D9B9}" srcOrd="6" destOrd="0" presId="urn:microsoft.com/office/officeart/2005/8/layout/hProcess9"/>
    <dgm:cxn modelId="{E07A61AB-0500-9944-A3A9-3DFA58DCBDA4}" type="presParOf" srcId="{84C874BE-68BA-4D40-9D0E-560BDD90E3A1}" destId="{146001B5-5A50-7241-8F3A-4E19CF5AEB14}" srcOrd="7" destOrd="0" presId="urn:microsoft.com/office/officeart/2005/8/layout/hProcess9"/>
    <dgm:cxn modelId="{EA002EB2-C050-6F4A-B388-69901B82C943}" type="presParOf" srcId="{84C874BE-68BA-4D40-9D0E-560BDD90E3A1}" destId="{0DE9DC7C-8559-C046-9BA1-A00CEB280D04}" srcOrd="8" destOrd="0" presId="urn:microsoft.com/office/officeart/2005/8/layout/hProcess9"/>
    <dgm:cxn modelId="{BFE32243-AF38-4742-BDC7-5B59611E4591}" type="presParOf" srcId="{84C874BE-68BA-4D40-9D0E-560BDD90E3A1}" destId="{00026CF8-8463-5549-8EF6-622942C6F3F2}" srcOrd="9" destOrd="0" presId="urn:microsoft.com/office/officeart/2005/8/layout/hProcess9"/>
    <dgm:cxn modelId="{E7D65AFD-E31E-B64D-9220-1135E7F5AECB}"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および提案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他事例及び制度の調査</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Y="198"/>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15CFA25F-0E2A-2D4D-BC8D-6B85DADB28FA}" type="presOf" srcId="{C126090B-9215-9042-B5D7-EB40B9B2D562}" destId="{E4510DEE-B4AB-2649-AF40-02A2FEAE0015}" srcOrd="0" destOrd="0" presId="urn:microsoft.com/office/officeart/2005/8/layout/hProcess9"/>
    <dgm:cxn modelId="{01DC5DDD-2BDC-0C4C-99D3-ED0F7F3F3506}" type="presOf" srcId="{0D11752D-6CC0-1B4A-B1DB-D96A9D5F634C}" destId="{0DE9DC7C-8559-C046-9BA1-A00CEB280D04}" srcOrd="0" destOrd="0" presId="urn:microsoft.com/office/officeart/2005/8/layout/hProcess9"/>
    <dgm:cxn modelId="{74AF4F5C-BEF5-F84A-85C8-86B279979C0D}" srcId="{D49430AF-14A4-2A45-8BA7-6025880E6029}" destId="{ADAE8AA6-F528-E247-B1AC-A7AAB3493BB8}" srcOrd="3" destOrd="0" parTransId="{203237D7-3117-264E-A7E2-701144819451}" sibTransId="{1F774BBF-38B4-8944-99C3-8C196705CB22}"/>
    <dgm:cxn modelId="{E4BCAB85-4EDF-654D-8B37-688DD9873AE4}" type="presOf" srcId="{ADAE8AA6-F528-E247-B1AC-A7AAB3493BB8}" destId="{E41A3761-62FF-6C45-B55B-D2333F99D9B9}" srcOrd="0" destOrd="0" presId="urn:microsoft.com/office/officeart/2005/8/layout/hProcess9"/>
    <dgm:cxn modelId="{AC666493-5DEC-0A46-B483-63ED2BAC57A5}" type="presOf" srcId="{D49430AF-14A4-2A45-8BA7-6025880E6029}" destId="{14851A0E-6A78-B840-AD02-0B0F21E2FA16}"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B41CA7D9-4165-8942-8B4F-22BF99F53E1D}" type="presOf" srcId="{5D509028-C726-E848-BB32-185F3620E630}" destId="{8F721311-EDFD-264A-8BC6-7BD312616332}" srcOrd="0" destOrd="0" presId="urn:microsoft.com/office/officeart/2005/8/layout/hProcess9"/>
    <dgm:cxn modelId="{C4763D4D-F50B-9E46-862D-8C8FCFFC013B}" type="presOf" srcId="{4220192F-29DB-8844-9B76-A0364C4CE3C8}" destId="{DD6F1940-0554-C24B-AC48-2BB773E00F73}" srcOrd="0" destOrd="0" presId="urn:microsoft.com/office/officeart/2005/8/layout/hProcess9"/>
    <dgm:cxn modelId="{938A9D12-7536-8B4D-9D4E-5E5D7B4F5EDF}" srcId="{D49430AF-14A4-2A45-8BA7-6025880E6029}" destId="{C126090B-9215-9042-B5D7-EB40B9B2D562}" srcOrd="0" destOrd="0" parTransId="{5A183244-8786-9D44-B61F-5329D356D8D7}" sibTransId="{C4CAE1E7-79AA-7040-B6E4-EB12DE6ED98B}"/>
    <dgm:cxn modelId="{1656B435-ACC4-C741-ACDE-750DA3B561BB}" srcId="{D49430AF-14A4-2A45-8BA7-6025880E6029}" destId="{4220192F-29DB-8844-9B76-A0364C4CE3C8}" srcOrd="2" destOrd="0" parTransId="{870C1E99-F352-E84B-A8D2-F1FB006CA67A}" sibTransId="{456422D0-083A-5945-B99D-11BE65186B59}"/>
    <dgm:cxn modelId="{693252C2-CFEE-3449-A936-D15A7D1C842B}" type="presOf" srcId="{EE95E3F2-07AA-AA4F-A5F7-70D7A8630736}" destId="{FE8A5D0B-A5D4-9F47-B273-A35E5D1D1EB0}" srcOrd="0" destOrd="0" presId="urn:microsoft.com/office/officeart/2005/8/layout/hProcess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5FDBCB20-354C-0148-B2B7-4E16FFFCA750}" type="presParOf" srcId="{14851A0E-6A78-B840-AD02-0B0F21E2FA16}" destId="{C4A8BBC3-62EF-664A-A3F6-2FB79361BF90}" srcOrd="0" destOrd="0" presId="urn:microsoft.com/office/officeart/2005/8/layout/hProcess9"/>
    <dgm:cxn modelId="{E7989778-5127-A84F-87A4-F29315939DF1}" type="presParOf" srcId="{14851A0E-6A78-B840-AD02-0B0F21E2FA16}" destId="{84C874BE-68BA-4D40-9D0E-560BDD90E3A1}" srcOrd="1" destOrd="0" presId="urn:microsoft.com/office/officeart/2005/8/layout/hProcess9"/>
    <dgm:cxn modelId="{C7E9DAF0-7D45-A94A-A051-57789B5C9F6F}" type="presParOf" srcId="{84C874BE-68BA-4D40-9D0E-560BDD90E3A1}" destId="{E4510DEE-B4AB-2649-AF40-02A2FEAE0015}" srcOrd="0" destOrd="0" presId="urn:microsoft.com/office/officeart/2005/8/layout/hProcess9"/>
    <dgm:cxn modelId="{13A209E8-7BA4-AF4C-B50F-5A8A3032DE5F}" type="presParOf" srcId="{84C874BE-68BA-4D40-9D0E-560BDD90E3A1}" destId="{1954850D-14BA-6242-BD49-A0F4AFBC3CEC}" srcOrd="1" destOrd="0" presId="urn:microsoft.com/office/officeart/2005/8/layout/hProcess9"/>
    <dgm:cxn modelId="{4A7826C4-DA26-BA41-8337-A9E9AC6689C0}" type="presParOf" srcId="{84C874BE-68BA-4D40-9D0E-560BDD90E3A1}" destId="{FE8A5D0B-A5D4-9F47-B273-A35E5D1D1EB0}" srcOrd="2" destOrd="0" presId="urn:microsoft.com/office/officeart/2005/8/layout/hProcess9"/>
    <dgm:cxn modelId="{EA1FE257-7F89-6B4A-A9BC-002CE64B0255}" type="presParOf" srcId="{84C874BE-68BA-4D40-9D0E-560BDD90E3A1}" destId="{4A790F0B-F468-FB40-B3DD-6DF3B1110A62}" srcOrd="3" destOrd="0" presId="urn:microsoft.com/office/officeart/2005/8/layout/hProcess9"/>
    <dgm:cxn modelId="{8051F8C5-9EB5-264B-85EF-CDF0E633C833}" type="presParOf" srcId="{84C874BE-68BA-4D40-9D0E-560BDD90E3A1}" destId="{DD6F1940-0554-C24B-AC48-2BB773E00F73}" srcOrd="4" destOrd="0" presId="urn:microsoft.com/office/officeart/2005/8/layout/hProcess9"/>
    <dgm:cxn modelId="{40FB6B30-4676-6D4A-B879-9E10D0581623}" type="presParOf" srcId="{84C874BE-68BA-4D40-9D0E-560BDD90E3A1}" destId="{C19117A3-C8E9-064B-BA9F-538E2C94A615}" srcOrd="5" destOrd="0" presId="urn:microsoft.com/office/officeart/2005/8/layout/hProcess9"/>
    <dgm:cxn modelId="{76D5B239-4737-B742-8A6B-066E60FF001F}" type="presParOf" srcId="{84C874BE-68BA-4D40-9D0E-560BDD90E3A1}" destId="{E41A3761-62FF-6C45-B55B-D2333F99D9B9}" srcOrd="6" destOrd="0" presId="urn:microsoft.com/office/officeart/2005/8/layout/hProcess9"/>
    <dgm:cxn modelId="{864F05A9-85BA-5C4B-BEF4-0BA86077F9D4}" type="presParOf" srcId="{84C874BE-68BA-4D40-9D0E-560BDD90E3A1}" destId="{146001B5-5A50-7241-8F3A-4E19CF5AEB14}" srcOrd="7" destOrd="0" presId="urn:microsoft.com/office/officeart/2005/8/layout/hProcess9"/>
    <dgm:cxn modelId="{ED7BA54D-E0C2-4F46-BFC9-4748EE06F887}" type="presParOf" srcId="{84C874BE-68BA-4D40-9D0E-560BDD90E3A1}" destId="{0DE9DC7C-8559-C046-9BA1-A00CEB280D04}" srcOrd="8" destOrd="0" presId="urn:microsoft.com/office/officeart/2005/8/layout/hProcess9"/>
    <dgm:cxn modelId="{FE064D31-EDAF-074F-8806-AA84D4B1849E}" type="presParOf" srcId="{84C874BE-68BA-4D40-9D0E-560BDD90E3A1}" destId="{00026CF8-8463-5549-8EF6-622942C6F3F2}" srcOrd="9" destOrd="0" presId="urn:microsoft.com/office/officeart/2005/8/layout/hProcess9"/>
    <dgm:cxn modelId="{4AC24A72-3E9C-A544-9F5E-3C0BE88BD7A3}"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および提案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他事例及び制度の調査</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Y="198"/>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8EBA5DC0-366B-424E-A92F-9358017B1AA1}" type="presOf" srcId="{4220192F-29DB-8844-9B76-A0364C4CE3C8}" destId="{DD6F1940-0554-C24B-AC48-2BB773E00F73}" srcOrd="0" destOrd="0" presId="urn:microsoft.com/office/officeart/2005/8/layout/hProcess9"/>
    <dgm:cxn modelId="{E72FF252-1A3F-0741-9EDB-A8CFFA0C6B9D}" type="presOf" srcId="{5D509028-C726-E848-BB32-185F3620E630}" destId="{8F721311-EDFD-264A-8BC6-7BD312616332}" srcOrd="0" destOrd="0" presId="urn:microsoft.com/office/officeart/2005/8/layout/hProcess9"/>
    <dgm:cxn modelId="{74AF4F5C-BEF5-F84A-85C8-86B279979C0D}" srcId="{D49430AF-14A4-2A45-8BA7-6025880E6029}" destId="{ADAE8AA6-F528-E247-B1AC-A7AAB3493BB8}" srcOrd="3" destOrd="0" parTransId="{203237D7-3117-264E-A7E2-701144819451}" sibTransId="{1F774BBF-38B4-8944-99C3-8C196705CB22}"/>
    <dgm:cxn modelId="{D76414FA-D67A-0348-8B55-4E536A75C3B5}" type="presOf" srcId="{EE95E3F2-07AA-AA4F-A5F7-70D7A8630736}" destId="{FE8A5D0B-A5D4-9F47-B273-A35E5D1D1EB0}" srcOrd="0" destOrd="0" presId="urn:microsoft.com/office/officeart/2005/8/layout/hProcess9"/>
    <dgm:cxn modelId="{C0F7E6CE-0091-E041-A2B0-8301B5698731}" type="presOf" srcId="{D49430AF-14A4-2A45-8BA7-6025880E6029}" destId="{14851A0E-6A78-B840-AD02-0B0F21E2FA16}"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938A9D12-7536-8B4D-9D4E-5E5D7B4F5EDF}" srcId="{D49430AF-14A4-2A45-8BA7-6025880E6029}" destId="{C126090B-9215-9042-B5D7-EB40B9B2D562}" srcOrd="0" destOrd="0" parTransId="{5A183244-8786-9D44-B61F-5329D356D8D7}" sibTransId="{C4CAE1E7-79AA-7040-B6E4-EB12DE6ED98B}"/>
    <dgm:cxn modelId="{B158DE21-AE80-E44C-B396-27CDE9E6C61B}" type="presOf" srcId="{0D11752D-6CC0-1B4A-B1DB-D96A9D5F634C}" destId="{0DE9DC7C-8559-C046-9BA1-A00CEB280D04}" srcOrd="0" destOrd="0" presId="urn:microsoft.com/office/officeart/2005/8/layout/hProcess9"/>
    <dgm:cxn modelId="{1656B435-ACC4-C741-ACDE-750DA3B561BB}" srcId="{D49430AF-14A4-2A45-8BA7-6025880E6029}" destId="{4220192F-29DB-8844-9B76-A0364C4CE3C8}" srcOrd="2" destOrd="0" parTransId="{870C1E99-F352-E84B-A8D2-F1FB006CA67A}" sibTransId="{456422D0-083A-5945-B99D-11BE65186B59}"/>
    <dgm:cxn modelId="{B8B104F7-138B-1D40-B4CE-5A98B7B0ABF9}" type="presOf" srcId="{C126090B-9215-9042-B5D7-EB40B9B2D562}" destId="{E4510DEE-B4AB-2649-AF40-02A2FEAE0015}" srcOrd="0" destOrd="0" presId="urn:microsoft.com/office/officeart/2005/8/layout/hProcess9"/>
    <dgm:cxn modelId="{24459E6A-C7DE-DF42-9F0C-B3817743F801}" type="presOf" srcId="{ADAE8AA6-F528-E247-B1AC-A7AAB3493BB8}" destId="{E41A3761-62FF-6C45-B55B-D2333F99D9B9}" srcOrd="0" destOrd="0" presId="urn:microsoft.com/office/officeart/2005/8/layout/hProcess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E2A72565-143A-554C-BD21-2C2058456466}" type="presParOf" srcId="{14851A0E-6A78-B840-AD02-0B0F21E2FA16}" destId="{C4A8BBC3-62EF-664A-A3F6-2FB79361BF90}" srcOrd="0" destOrd="0" presId="urn:microsoft.com/office/officeart/2005/8/layout/hProcess9"/>
    <dgm:cxn modelId="{568F33E0-7536-7A4F-B84A-D62C19391D5D}" type="presParOf" srcId="{14851A0E-6A78-B840-AD02-0B0F21E2FA16}" destId="{84C874BE-68BA-4D40-9D0E-560BDD90E3A1}" srcOrd="1" destOrd="0" presId="urn:microsoft.com/office/officeart/2005/8/layout/hProcess9"/>
    <dgm:cxn modelId="{8580729F-35B1-F44C-B666-ADB54A20308D}" type="presParOf" srcId="{84C874BE-68BA-4D40-9D0E-560BDD90E3A1}" destId="{E4510DEE-B4AB-2649-AF40-02A2FEAE0015}" srcOrd="0" destOrd="0" presId="urn:microsoft.com/office/officeart/2005/8/layout/hProcess9"/>
    <dgm:cxn modelId="{A50C2BDA-04D2-E245-9B80-1B26BA550C09}" type="presParOf" srcId="{84C874BE-68BA-4D40-9D0E-560BDD90E3A1}" destId="{1954850D-14BA-6242-BD49-A0F4AFBC3CEC}" srcOrd="1" destOrd="0" presId="urn:microsoft.com/office/officeart/2005/8/layout/hProcess9"/>
    <dgm:cxn modelId="{337B1E03-EF0F-454E-BB0C-F72911329BE0}" type="presParOf" srcId="{84C874BE-68BA-4D40-9D0E-560BDD90E3A1}" destId="{FE8A5D0B-A5D4-9F47-B273-A35E5D1D1EB0}" srcOrd="2" destOrd="0" presId="urn:microsoft.com/office/officeart/2005/8/layout/hProcess9"/>
    <dgm:cxn modelId="{7D2476A0-E28D-5A42-8C73-FD03C52B2D79}" type="presParOf" srcId="{84C874BE-68BA-4D40-9D0E-560BDD90E3A1}" destId="{4A790F0B-F468-FB40-B3DD-6DF3B1110A62}" srcOrd="3" destOrd="0" presId="urn:microsoft.com/office/officeart/2005/8/layout/hProcess9"/>
    <dgm:cxn modelId="{3E3BD9C8-832A-6E48-822C-03838A9AB336}" type="presParOf" srcId="{84C874BE-68BA-4D40-9D0E-560BDD90E3A1}" destId="{DD6F1940-0554-C24B-AC48-2BB773E00F73}" srcOrd="4" destOrd="0" presId="urn:microsoft.com/office/officeart/2005/8/layout/hProcess9"/>
    <dgm:cxn modelId="{73473608-3F8E-B843-A4E3-303A13B20DF4}" type="presParOf" srcId="{84C874BE-68BA-4D40-9D0E-560BDD90E3A1}" destId="{C19117A3-C8E9-064B-BA9F-538E2C94A615}" srcOrd="5" destOrd="0" presId="urn:microsoft.com/office/officeart/2005/8/layout/hProcess9"/>
    <dgm:cxn modelId="{F81BCFFD-A457-7441-BD04-07F8AE695F34}" type="presParOf" srcId="{84C874BE-68BA-4D40-9D0E-560BDD90E3A1}" destId="{E41A3761-62FF-6C45-B55B-D2333F99D9B9}" srcOrd="6" destOrd="0" presId="urn:microsoft.com/office/officeart/2005/8/layout/hProcess9"/>
    <dgm:cxn modelId="{2C3756CA-8484-1A44-9AA6-A24C8BC9EFDE}" type="presParOf" srcId="{84C874BE-68BA-4D40-9D0E-560BDD90E3A1}" destId="{146001B5-5A50-7241-8F3A-4E19CF5AEB14}" srcOrd="7" destOrd="0" presId="urn:microsoft.com/office/officeart/2005/8/layout/hProcess9"/>
    <dgm:cxn modelId="{39901575-302D-5146-B1C6-D452A9FE1E74}" type="presParOf" srcId="{84C874BE-68BA-4D40-9D0E-560BDD90E3A1}" destId="{0DE9DC7C-8559-C046-9BA1-A00CEB280D04}" srcOrd="8" destOrd="0" presId="urn:microsoft.com/office/officeart/2005/8/layout/hProcess9"/>
    <dgm:cxn modelId="{1896E0DF-16C3-2449-8B66-C4D811AF8EEA}" type="presParOf" srcId="{84C874BE-68BA-4D40-9D0E-560BDD90E3A1}" destId="{00026CF8-8463-5549-8EF6-622942C6F3F2}" srcOrd="9" destOrd="0" presId="urn:microsoft.com/office/officeart/2005/8/layout/hProcess9"/>
    <dgm:cxn modelId="{961A3FF3-3ACC-E046-B8B1-FF0312065A88}"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および提案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他事例および制度</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Y="198"/>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B9FE81CF-13E2-0447-9E8F-8F08A1930032}" type="presOf" srcId="{5D509028-C726-E848-BB32-185F3620E630}" destId="{8F721311-EDFD-264A-8BC6-7BD312616332}" srcOrd="0" destOrd="0" presId="urn:microsoft.com/office/officeart/2005/8/layout/hProcess9"/>
    <dgm:cxn modelId="{877BEDA1-10BE-CF42-9B4F-B23892E141DD}" type="presOf" srcId="{4220192F-29DB-8844-9B76-A0364C4CE3C8}" destId="{DD6F1940-0554-C24B-AC48-2BB773E00F73}" srcOrd="0" destOrd="0" presId="urn:microsoft.com/office/officeart/2005/8/layout/hProcess9"/>
    <dgm:cxn modelId="{74AF4F5C-BEF5-F84A-85C8-86B279979C0D}" srcId="{D49430AF-14A4-2A45-8BA7-6025880E6029}" destId="{ADAE8AA6-F528-E247-B1AC-A7AAB3493BB8}" srcOrd="3" destOrd="0" parTransId="{203237D7-3117-264E-A7E2-701144819451}" sibTransId="{1F774BBF-38B4-8944-99C3-8C196705CB22}"/>
    <dgm:cxn modelId="{E0483724-5F0D-6741-B0F1-FC41E4EA9182}" type="presOf" srcId="{ADAE8AA6-F528-E247-B1AC-A7AAB3493BB8}" destId="{E41A3761-62FF-6C45-B55B-D2333F99D9B9}" srcOrd="0" destOrd="0" presId="urn:microsoft.com/office/officeart/2005/8/layout/hProcess9"/>
    <dgm:cxn modelId="{596EA666-DFBE-B54D-89B4-0890AFF82DEB}" type="presOf" srcId="{C126090B-9215-9042-B5D7-EB40B9B2D562}" destId="{E4510DEE-B4AB-2649-AF40-02A2FEAE0015}"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8B46F5DD-8E31-1746-917D-FCCD740F8193}" type="presOf" srcId="{0D11752D-6CC0-1B4A-B1DB-D96A9D5F634C}" destId="{0DE9DC7C-8559-C046-9BA1-A00CEB280D04}" srcOrd="0" destOrd="0" presId="urn:microsoft.com/office/officeart/2005/8/layout/hProcess9"/>
    <dgm:cxn modelId="{E5E91411-69C3-FE47-A504-C42622455F9B}" type="presOf" srcId="{EE95E3F2-07AA-AA4F-A5F7-70D7A8630736}" destId="{FE8A5D0B-A5D4-9F47-B273-A35E5D1D1EB0}" srcOrd="0" destOrd="0" presId="urn:microsoft.com/office/officeart/2005/8/layout/hProcess9"/>
    <dgm:cxn modelId="{938A9D12-7536-8B4D-9D4E-5E5D7B4F5EDF}" srcId="{D49430AF-14A4-2A45-8BA7-6025880E6029}" destId="{C126090B-9215-9042-B5D7-EB40B9B2D562}" srcOrd="0" destOrd="0" parTransId="{5A183244-8786-9D44-B61F-5329D356D8D7}" sibTransId="{C4CAE1E7-79AA-7040-B6E4-EB12DE6ED98B}"/>
    <dgm:cxn modelId="{1656B435-ACC4-C741-ACDE-750DA3B561BB}" srcId="{D49430AF-14A4-2A45-8BA7-6025880E6029}" destId="{4220192F-29DB-8844-9B76-A0364C4CE3C8}" srcOrd="2" destOrd="0" parTransId="{870C1E99-F352-E84B-A8D2-F1FB006CA67A}" sibTransId="{456422D0-083A-5945-B99D-11BE65186B59}"/>
    <dgm:cxn modelId="{2C2E9749-9017-1441-A70A-9286DA692C59}" type="presOf" srcId="{D49430AF-14A4-2A45-8BA7-6025880E6029}" destId="{14851A0E-6A78-B840-AD02-0B0F21E2FA16}" srcOrd="0" destOrd="0" presId="urn:microsoft.com/office/officeart/2005/8/layout/hProcess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6DE86D01-4219-2F44-A258-6A507C6EA629}" type="presParOf" srcId="{14851A0E-6A78-B840-AD02-0B0F21E2FA16}" destId="{C4A8BBC3-62EF-664A-A3F6-2FB79361BF90}" srcOrd="0" destOrd="0" presId="urn:microsoft.com/office/officeart/2005/8/layout/hProcess9"/>
    <dgm:cxn modelId="{781A6EC1-D2A8-0348-BBC6-A34DF41749EF}" type="presParOf" srcId="{14851A0E-6A78-B840-AD02-0B0F21E2FA16}" destId="{84C874BE-68BA-4D40-9D0E-560BDD90E3A1}" srcOrd="1" destOrd="0" presId="urn:microsoft.com/office/officeart/2005/8/layout/hProcess9"/>
    <dgm:cxn modelId="{035C76C3-510A-FD40-A96A-A10B23089CE3}" type="presParOf" srcId="{84C874BE-68BA-4D40-9D0E-560BDD90E3A1}" destId="{E4510DEE-B4AB-2649-AF40-02A2FEAE0015}" srcOrd="0" destOrd="0" presId="urn:microsoft.com/office/officeart/2005/8/layout/hProcess9"/>
    <dgm:cxn modelId="{7F88E170-A863-CC42-9CEB-B2B6025B7243}" type="presParOf" srcId="{84C874BE-68BA-4D40-9D0E-560BDD90E3A1}" destId="{1954850D-14BA-6242-BD49-A0F4AFBC3CEC}" srcOrd="1" destOrd="0" presId="urn:microsoft.com/office/officeart/2005/8/layout/hProcess9"/>
    <dgm:cxn modelId="{13DE98C3-736D-7540-ABF7-610085ADC38C}" type="presParOf" srcId="{84C874BE-68BA-4D40-9D0E-560BDD90E3A1}" destId="{FE8A5D0B-A5D4-9F47-B273-A35E5D1D1EB0}" srcOrd="2" destOrd="0" presId="urn:microsoft.com/office/officeart/2005/8/layout/hProcess9"/>
    <dgm:cxn modelId="{74BC9B5F-BCCE-7C4B-8C42-51E2612F1648}" type="presParOf" srcId="{84C874BE-68BA-4D40-9D0E-560BDD90E3A1}" destId="{4A790F0B-F468-FB40-B3DD-6DF3B1110A62}" srcOrd="3" destOrd="0" presId="urn:microsoft.com/office/officeart/2005/8/layout/hProcess9"/>
    <dgm:cxn modelId="{D029A6C9-5795-4046-B67C-025CCBEA37F0}" type="presParOf" srcId="{84C874BE-68BA-4D40-9D0E-560BDD90E3A1}" destId="{DD6F1940-0554-C24B-AC48-2BB773E00F73}" srcOrd="4" destOrd="0" presId="urn:microsoft.com/office/officeart/2005/8/layout/hProcess9"/>
    <dgm:cxn modelId="{37F01ABF-E3D1-2F4A-840F-AC4BB05ABA28}" type="presParOf" srcId="{84C874BE-68BA-4D40-9D0E-560BDD90E3A1}" destId="{C19117A3-C8E9-064B-BA9F-538E2C94A615}" srcOrd="5" destOrd="0" presId="urn:microsoft.com/office/officeart/2005/8/layout/hProcess9"/>
    <dgm:cxn modelId="{236B92B8-0DE4-5045-B092-CFE5650D0600}" type="presParOf" srcId="{84C874BE-68BA-4D40-9D0E-560BDD90E3A1}" destId="{E41A3761-62FF-6C45-B55B-D2333F99D9B9}" srcOrd="6" destOrd="0" presId="urn:microsoft.com/office/officeart/2005/8/layout/hProcess9"/>
    <dgm:cxn modelId="{2176E0C9-B121-1B4D-8B86-8384878950F4}" type="presParOf" srcId="{84C874BE-68BA-4D40-9D0E-560BDD90E3A1}" destId="{146001B5-5A50-7241-8F3A-4E19CF5AEB14}" srcOrd="7" destOrd="0" presId="urn:microsoft.com/office/officeart/2005/8/layout/hProcess9"/>
    <dgm:cxn modelId="{55E31B0F-2BDF-6F41-87C9-18F3F6338619}" type="presParOf" srcId="{84C874BE-68BA-4D40-9D0E-560BDD90E3A1}" destId="{0DE9DC7C-8559-C046-9BA1-A00CEB280D04}" srcOrd="8" destOrd="0" presId="urn:microsoft.com/office/officeart/2005/8/layout/hProcess9"/>
    <dgm:cxn modelId="{642A9145-CB2B-DC44-90B6-71D9B0B20E9B}" type="presParOf" srcId="{84C874BE-68BA-4D40-9D0E-560BDD90E3A1}" destId="{00026CF8-8463-5549-8EF6-622942C6F3F2}" srcOrd="9" destOrd="0" presId="urn:microsoft.com/office/officeart/2005/8/layout/hProcess9"/>
    <dgm:cxn modelId="{AC7E33D7-FA7E-4945-B0E3-1424F93F0249}"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9430AF-14A4-2A45-8BA7-6025880E6029}" type="doc">
      <dgm:prSet loTypeId="urn:microsoft.com/office/officeart/2005/8/layout/hProcess9" loCatId="" qsTypeId="urn:microsoft.com/office/officeart/2005/8/quickstyle/simple2" qsCatId="simple" csTypeId="urn:microsoft.com/office/officeart/2005/8/colors/colorful2" csCatId="colorful" phldr="1"/>
      <dgm:spPr/>
    </dgm:pt>
    <dgm:pt modelId="{C126090B-9215-9042-B5D7-EB40B9B2D562}">
      <dgm:prSet phldrT="[テキスト]" custT="1"/>
      <dgm:spPr/>
      <dgm:t>
        <a:bodyPr vert="eaVert"/>
        <a:lstStyle/>
        <a:p>
          <a:r>
            <a:rPr kumimoji="1" lang="ja-JP" altLang="en-US" sz="2800" dirty="0" smtClean="0"/>
            <a:t>目標</a:t>
          </a:r>
          <a:endParaRPr kumimoji="1" lang="ja-JP" altLang="en-US" sz="2800" dirty="0"/>
        </a:p>
      </dgm:t>
    </dgm:pt>
    <dgm:pt modelId="{5A183244-8786-9D44-B61F-5329D356D8D7}" type="parTrans" cxnId="{938A9D12-7536-8B4D-9D4E-5E5D7B4F5EDF}">
      <dgm:prSet/>
      <dgm:spPr/>
      <dgm:t>
        <a:bodyPr/>
        <a:lstStyle/>
        <a:p>
          <a:endParaRPr kumimoji="1" lang="ja-JP" altLang="en-US"/>
        </a:p>
      </dgm:t>
    </dgm:pt>
    <dgm:pt modelId="{C4CAE1E7-79AA-7040-B6E4-EB12DE6ED98B}" type="sibTrans" cxnId="{938A9D12-7536-8B4D-9D4E-5E5D7B4F5EDF}">
      <dgm:prSet/>
      <dgm:spPr/>
      <dgm:t>
        <a:bodyPr/>
        <a:lstStyle/>
        <a:p>
          <a:endParaRPr kumimoji="1" lang="ja-JP" altLang="en-US"/>
        </a:p>
      </dgm:t>
    </dgm:pt>
    <dgm:pt modelId="{4220192F-29DB-8844-9B76-A0364C4CE3C8}">
      <dgm:prSet phldrT="[テキスト]" custT="1"/>
      <dgm:spPr/>
      <dgm:t>
        <a:bodyPr vert="eaVert"/>
        <a:lstStyle/>
        <a:p>
          <a:pPr algn="ctr"/>
          <a:r>
            <a:rPr kumimoji="1" lang="ja-JP" altLang="en-US" sz="2800" dirty="0" smtClean="0"/>
            <a:t>アンケート調査</a:t>
          </a:r>
          <a:endParaRPr kumimoji="1" lang="ja-JP" altLang="en-US" sz="2800" dirty="0"/>
        </a:p>
      </dgm:t>
    </dgm:pt>
    <dgm:pt modelId="{870C1E99-F352-E84B-A8D2-F1FB006CA67A}" type="parTrans" cxnId="{1656B435-ACC4-C741-ACDE-750DA3B561BB}">
      <dgm:prSet/>
      <dgm:spPr/>
      <dgm:t>
        <a:bodyPr/>
        <a:lstStyle/>
        <a:p>
          <a:endParaRPr kumimoji="1" lang="ja-JP" altLang="en-US"/>
        </a:p>
      </dgm:t>
    </dgm:pt>
    <dgm:pt modelId="{456422D0-083A-5945-B99D-11BE65186B59}" type="sibTrans" cxnId="{1656B435-ACC4-C741-ACDE-750DA3B561BB}">
      <dgm:prSet/>
      <dgm:spPr/>
      <dgm:t>
        <a:bodyPr/>
        <a:lstStyle/>
        <a:p>
          <a:endParaRPr kumimoji="1" lang="ja-JP" altLang="en-US"/>
        </a:p>
      </dgm:t>
    </dgm:pt>
    <dgm:pt modelId="{EE95E3F2-07AA-AA4F-A5F7-70D7A8630736}">
      <dgm:prSet custT="1"/>
      <dgm:spPr/>
      <dgm:t>
        <a:bodyPr vert="eaVert"/>
        <a:lstStyle/>
        <a:p>
          <a:r>
            <a:rPr kumimoji="1" lang="ja-JP" altLang="en-US" sz="2800" dirty="0" smtClean="0"/>
            <a:t>実態調査</a:t>
          </a:r>
          <a:endParaRPr kumimoji="1" lang="ja-JP" altLang="en-US" sz="2800" dirty="0"/>
        </a:p>
      </dgm:t>
    </dgm:pt>
    <dgm:pt modelId="{93F44BC9-FBDD-1344-9B77-56748688656A}" type="parTrans" cxnId="{2F6FA328-68C2-4B40-AD24-B8DB39A012BF}">
      <dgm:prSet/>
      <dgm:spPr/>
      <dgm:t>
        <a:bodyPr/>
        <a:lstStyle/>
        <a:p>
          <a:endParaRPr kumimoji="1" lang="ja-JP" altLang="en-US"/>
        </a:p>
      </dgm:t>
    </dgm:pt>
    <dgm:pt modelId="{1F9E0881-2C38-1342-8ED8-0AF5493CAAE2}" type="sibTrans" cxnId="{2F6FA328-68C2-4B40-AD24-B8DB39A012BF}">
      <dgm:prSet/>
      <dgm:spPr/>
      <dgm:t>
        <a:bodyPr/>
        <a:lstStyle/>
        <a:p>
          <a:endParaRPr kumimoji="1" lang="ja-JP" altLang="en-US"/>
        </a:p>
      </dgm:t>
    </dgm:pt>
    <dgm:pt modelId="{5D509028-C726-E848-BB32-185F3620E630}">
      <dgm:prSet custT="1"/>
      <dgm:spPr/>
      <dgm:t>
        <a:bodyPr vert="eaVert"/>
        <a:lstStyle/>
        <a:p>
          <a:r>
            <a:rPr kumimoji="1" lang="ja-JP" altLang="en-US" sz="2800" dirty="0" smtClean="0"/>
            <a:t>ヒアリング調査</a:t>
          </a:r>
        </a:p>
        <a:p>
          <a:r>
            <a:rPr kumimoji="1" lang="ja-JP" altLang="en-US" sz="2800" dirty="0" smtClean="0"/>
            <a:t>および提案</a:t>
          </a:r>
          <a:endParaRPr kumimoji="1" lang="ja-JP" altLang="en-US" sz="2800" dirty="0"/>
        </a:p>
      </dgm:t>
    </dgm:pt>
    <dgm:pt modelId="{B5A0BE43-4657-764C-B01F-05D7D0B9BF63}" type="parTrans" cxnId="{6814B7D6-1CCC-E44B-87E1-063BB4C7F570}">
      <dgm:prSet/>
      <dgm:spPr/>
      <dgm:t>
        <a:bodyPr/>
        <a:lstStyle/>
        <a:p>
          <a:endParaRPr kumimoji="1" lang="ja-JP" altLang="en-US"/>
        </a:p>
      </dgm:t>
    </dgm:pt>
    <dgm:pt modelId="{736CEDFD-D4BA-014C-A989-200A76D792A6}" type="sibTrans" cxnId="{6814B7D6-1CCC-E44B-87E1-063BB4C7F570}">
      <dgm:prSet/>
      <dgm:spPr/>
      <dgm:t>
        <a:bodyPr/>
        <a:lstStyle/>
        <a:p>
          <a:endParaRPr kumimoji="1" lang="ja-JP" altLang="en-US"/>
        </a:p>
      </dgm:t>
    </dgm:pt>
    <dgm:pt modelId="{ADAE8AA6-F528-E247-B1AC-A7AAB3493BB8}">
      <dgm:prSet custT="1"/>
      <dgm:spPr/>
      <dgm:t>
        <a:bodyPr vert="eaVert"/>
        <a:lstStyle/>
        <a:p>
          <a:r>
            <a:rPr kumimoji="1" lang="ja-JP" altLang="en-US" sz="2800" dirty="0" smtClean="0"/>
            <a:t>交通需要予測</a:t>
          </a:r>
          <a:endParaRPr kumimoji="1" lang="ja-JP" altLang="en-US" sz="2800" dirty="0"/>
        </a:p>
      </dgm:t>
    </dgm:pt>
    <dgm:pt modelId="{203237D7-3117-264E-A7E2-701144819451}" type="parTrans" cxnId="{74AF4F5C-BEF5-F84A-85C8-86B279979C0D}">
      <dgm:prSet/>
      <dgm:spPr/>
      <dgm:t>
        <a:bodyPr/>
        <a:lstStyle/>
        <a:p>
          <a:endParaRPr kumimoji="1" lang="ja-JP" altLang="en-US"/>
        </a:p>
      </dgm:t>
    </dgm:pt>
    <dgm:pt modelId="{1F774BBF-38B4-8944-99C3-8C196705CB22}" type="sibTrans" cxnId="{74AF4F5C-BEF5-F84A-85C8-86B279979C0D}">
      <dgm:prSet/>
      <dgm:spPr/>
      <dgm:t>
        <a:bodyPr/>
        <a:lstStyle/>
        <a:p>
          <a:endParaRPr kumimoji="1" lang="ja-JP" altLang="en-US"/>
        </a:p>
      </dgm:t>
    </dgm:pt>
    <dgm:pt modelId="{0D11752D-6CC0-1B4A-B1DB-D96A9D5F634C}">
      <dgm:prSet custT="1"/>
      <dgm:spPr/>
      <dgm:t>
        <a:bodyPr vert="eaVert"/>
        <a:lstStyle/>
        <a:p>
          <a:r>
            <a:rPr kumimoji="1" lang="ja-JP" altLang="en-US" sz="2800" dirty="0" smtClean="0"/>
            <a:t>他事例及び制度の調査</a:t>
          </a:r>
          <a:endParaRPr kumimoji="1" lang="ja-JP" altLang="en-US" sz="2800" dirty="0"/>
        </a:p>
      </dgm:t>
    </dgm:pt>
    <dgm:pt modelId="{853898D2-A638-4145-B16F-B29A3F7F3DBC}" type="parTrans" cxnId="{0175457C-5B7C-334C-96F5-0C628800B09B}">
      <dgm:prSet/>
      <dgm:spPr/>
      <dgm:t>
        <a:bodyPr/>
        <a:lstStyle/>
        <a:p>
          <a:endParaRPr kumimoji="1" lang="ja-JP" altLang="en-US"/>
        </a:p>
      </dgm:t>
    </dgm:pt>
    <dgm:pt modelId="{926D8D36-4CC0-1846-9E71-C5D707598372}" type="sibTrans" cxnId="{0175457C-5B7C-334C-96F5-0C628800B09B}">
      <dgm:prSet/>
      <dgm:spPr/>
      <dgm:t>
        <a:bodyPr/>
        <a:lstStyle/>
        <a:p>
          <a:endParaRPr kumimoji="1" lang="ja-JP" altLang="en-US"/>
        </a:p>
      </dgm:t>
    </dgm:pt>
    <dgm:pt modelId="{14851A0E-6A78-B840-AD02-0B0F21E2FA16}" type="pres">
      <dgm:prSet presAssocID="{D49430AF-14A4-2A45-8BA7-6025880E6029}" presName="CompostProcess" presStyleCnt="0">
        <dgm:presLayoutVars>
          <dgm:dir/>
          <dgm:resizeHandles val="exact"/>
        </dgm:presLayoutVars>
      </dgm:prSet>
      <dgm:spPr/>
    </dgm:pt>
    <dgm:pt modelId="{C4A8BBC3-62EF-664A-A3F6-2FB79361BF90}" type="pres">
      <dgm:prSet presAssocID="{D49430AF-14A4-2A45-8BA7-6025880E6029}" presName="arrow" presStyleLbl="bgShp" presStyleIdx="0" presStyleCnt="1" custScaleX="117647" custLinFactNeighborY="198"/>
      <dgm:spPr/>
    </dgm:pt>
    <dgm:pt modelId="{84C874BE-68BA-4D40-9D0E-560BDD90E3A1}" type="pres">
      <dgm:prSet presAssocID="{D49430AF-14A4-2A45-8BA7-6025880E6029}" presName="linearProcess" presStyleCnt="0"/>
      <dgm:spPr/>
    </dgm:pt>
    <dgm:pt modelId="{E4510DEE-B4AB-2649-AF40-02A2FEAE0015}" type="pres">
      <dgm:prSet presAssocID="{C126090B-9215-9042-B5D7-EB40B9B2D562}" presName="textNode" presStyleLbl="node1" presStyleIdx="0" presStyleCnt="6" custScaleX="33386" custScaleY="202506" custLinFactNeighborX="-3663" custLinFactNeighborY="381">
        <dgm:presLayoutVars>
          <dgm:bulletEnabled val="1"/>
        </dgm:presLayoutVars>
      </dgm:prSet>
      <dgm:spPr/>
      <dgm:t>
        <a:bodyPr/>
        <a:lstStyle/>
        <a:p>
          <a:endParaRPr kumimoji="1" lang="ja-JP" altLang="en-US"/>
        </a:p>
      </dgm:t>
    </dgm:pt>
    <dgm:pt modelId="{1954850D-14BA-6242-BD49-A0F4AFBC3CEC}" type="pres">
      <dgm:prSet presAssocID="{C4CAE1E7-79AA-7040-B6E4-EB12DE6ED98B}" presName="sibTrans" presStyleCnt="0"/>
      <dgm:spPr/>
    </dgm:pt>
    <dgm:pt modelId="{FE8A5D0B-A5D4-9F47-B273-A35E5D1D1EB0}" type="pres">
      <dgm:prSet presAssocID="{EE95E3F2-07AA-AA4F-A5F7-70D7A8630736}" presName="textNode" presStyleLbl="node1" presStyleIdx="1" presStyleCnt="6" custAng="0" custScaleX="33386" custScaleY="202506" custLinFactNeighborX="-37581" custLinFactNeighborY="-745">
        <dgm:presLayoutVars>
          <dgm:bulletEnabled val="1"/>
        </dgm:presLayoutVars>
      </dgm:prSet>
      <dgm:spPr/>
      <dgm:t>
        <a:bodyPr/>
        <a:lstStyle/>
        <a:p>
          <a:endParaRPr kumimoji="1" lang="ja-JP" altLang="en-US"/>
        </a:p>
      </dgm:t>
    </dgm:pt>
    <dgm:pt modelId="{4A790F0B-F468-FB40-B3DD-6DF3B1110A62}" type="pres">
      <dgm:prSet presAssocID="{1F9E0881-2C38-1342-8ED8-0AF5493CAAE2}" presName="sibTrans" presStyleCnt="0"/>
      <dgm:spPr/>
    </dgm:pt>
    <dgm:pt modelId="{DD6F1940-0554-C24B-AC48-2BB773E00F73}" type="pres">
      <dgm:prSet presAssocID="{4220192F-29DB-8844-9B76-A0364C4CE3C8}" presName="textNode" presStyleLbl="node1" presStyleIdx="2" presStyleCnt="6" custScaleX="33386" custScaleY="202506" custLinFactNeighborX="-67867" custLinFactNeighborY="720">
        <dgm:presLayoutVars>
          <dgm:bulletEnabled val="1"/>
        </dgm:presLayoutVars>
      </dgm:prSet>
      <dgm:spPr/>
      <dgm:t>
        <a:bodyPr/>
        <a:lstStyle/>
        <a:p>
          <a:endParaRPr kumimoji="1" lang="ja-JP" altLang="en-US"/>
        </a:p>
      </dgm:t>
    </dgm:pt>
    <dgm:pt modelId="{C19117A3-C8E9-064B-BA9F-538E2C94A615}" type="pres">
      <dgm:prSet presAssocID="{456422D0-083A-5945-B99D-11BE65186B59}" presName="sibTrans" presStyleCnt="0"/>
      <dgm:spPr/>
    </dgm:pt>
    <dgm:pt modelId="{E41A3761-62FF-6C45-B55B-D2333F99D9B9}" type="pres">
      <dgm:prSet presAssocID="{ADAE8AA6-F528-E247-B1AC-A7AAB3493BB8}" presName="textNode" presStyleLbl="node1" presStyleIdx="3" presStyleCnt="6" custScaleX="33386" custScaleY="202506" custLinFactX="-984" custLinFactNeighborX="-100000" custLinFactNeighborY="494">
        <dgm:presLayoutVars>
          <dgm:bulletEnabled val="1"/>
        </dgm:presLayoutVars>
      </dgm:prSet>
      <dgm:spPr/>
      <dgm:t>
        <a:bodyPr/>
        <a:lstStyle/>
        <a:p>
          <a:endParaRPr kumimoji="1" lang="ja-JP" altLang="en-US"/>
        </a:p>
      </dgm:t>
    </dgm:pt>
    <dgm:pt modelId="{146001B5-5A50-7241-8F3A-4E19CF5AEB14}" type="pres">
      <dgm:prSet presAssocID="{1F774BBF-38B4-8944-99C3-8C196705CB22}" presName="sibTrans" presStyleCnt="0"/>
      <dgm:spPr/>
    </dgm:pt>
    <dgm:pt modelId="{0DE9DC7C-8559-C046-9BA1-A00CEB280D04}" type="pres">
      <dgm:prSet presAssocID="{0D11752D-6CC0-1B4A-B1DB-D96A9D5F634C}" presName="textNode" presStyleLbl="node1" presStyleIdx="4" presStyleCnt="6" custScaleX="33386" custScaleY="202506" custLinFactX="-5361" custLinFactNeighborX="-100000" custLinFactNeighborY="988">
        <dgm:presLayoutVars>
          <dgm:bulletEnabled val="1"/>
        </dgm:presLayoutVars>
      </dgm:prSet>
      <dgm:spPr/>
      <dgm:t>
        <a:bodyPr/>
        <a:lstStyle/>
        <a:p>
          <a:endParaRPr kumimoji="1" lang="ja-JP" altLang="en-US"/>
        </a:p>
      </dgm:t>
    </dgm:pt>
    <dgm:pt modelId="{00026CF8-8463-5549-8EF6-622942C6F3F2}" type="pres">
      <dgm:prSet presAssocID="{926D8D36-4CC0-1846-9E71-C5D707598372}" presName="sibTrans" presStyleCnt="0"/>
      <dgm:spPr/>
    </dgm:pt>
    <dgm:pt modelId="{8F721311-EDFD-264A-8BC6-7BD312616332}" type="pres">
      <dgm:prSet presAssocID="{5D509028-C726-E848-BB32-185F3620E630}" presName="textNode" presStyleLbl="node1" presStyleIdx="5" presStyleCnt="6" custScaleX="33386" custScaleY="202506" custLinFactX="-9341" custLinFactNeighborX="-100000" custLinFactNeighborY="403">
        <dgm:presLayoutVars>
          <dgm:bulletEnabled val="1"/>
        </dgm:presLayoutVars>
      </dgm:prSet>
      <dgm:spPr/>
      <dgm:t>
        <a:bodyPr/>
        <a:lstStyle/>
        <a:p>
          <a:endParaRPr kumimoji="1" lang="ja-JP" altLang="en-US"/>
        </a:p>
      </dgm:t>
    </dgm:pt>
  </dgm:ptLst>
  <dgm:cxnLst>
    <dgm:cxn modelId="{74AF4F5C-BEF5-F84A-85C8-86B279979C0D}" srcId="{D49430AF-14A4-2A45-8BA7-6025880E6029}" destId="{ADAE8AA6-F528-E247-B1AC-A7AAB3493BB8}" srcOrd="3" destOrd="0" parTransId="{203237D7-3117-264E-A7E2-701144819451}" sibTransId="{1F774BBF-38B4-8944-99C3-8C196705CB22}"/>
    <dgm:cxn modelId="{9164B73C-52D8-DB46-89D5-01BF1812511C}" type="presOf" srcId="{EE95E3F2-07AA-AA4F-A5F7-70D7A8630736}" destId="{FE8A5D0B-A5D4-9F47-B273-A35E5D1D1EB0}" srcOrd="0" destOrd="0" presId="urn:microsoft.com/office/officeart/2005/8/layout/hProcess9"/>
    <dgm:cxn modelId="{799CFB7C-9724-8642-92D5-3057D84C37D9}" type="presOf" srcId="{4220192F-29DB-8844-9B76-A0364C4CE3C8}" destId="{DD6F1940-0554-C24B-AC48-2BB773E00F73}" srcOrd="0" destOrd="0" presId="urn:microsoft.com/office/officeart/2005/8/layout/hProcess9"/>
    <dgm:cxn modelId="{0175457C-5B7C-334C-96F5-0C628800B09B}" srcId="{D49430AF-14A4-2A45-8BA7-6025880E6029}" destId="{0D11752D-6CC0-1B4A-B1DB-D96A9D5F634C}" srcOrd="4" destOrd="0" parTransId="{853898D2-A638-4145-B16F-B29A3F7F3DBC}" sibTransId="{926D8D36-4CC0-1846-9E71-C5D707598372}"/>
    <dgm:cxn modelId="{7738D12E-E018-954F-BF1E-40CE4F66735B}" type="presOf" srcId="{C126090B-9215-9042-B5D7-EB40B9B2D562}" destId="{E4510DEE-B4AB-2649-AF40-02A2FEAE0015}" srcOrd="0" destOrd="0" presId="urn:microsoft.com/office/officeart/2005/8/layout/hProcess9"/>
    <dgm:cxn modelId="{938A9D12-7536-8B4D-9D4E-5E5D7B4F5EDF}" srcId="{D49430AF-14A4-2A45-8BA7-6025880E6029}" destId="{C126090B-9215-9042-B5D7-EB40B9B2D562}" srcOrd="0" destOrd="0" parTransId="{5A183244-8786-9D44-B61F-5329D356D8D7}" sibTransId="{C4CAE1E7-79AA-7040-B6E4-EB12DE6ED98B}"/>
    <dgm:cxn modelId="{AF1E3CE2-1195-ED43-9D63-BDC5801DA9CC}" type="presOf" srcId="{D49430AF-14A4-2A45-8BA7-6025880E6029}" destId="{14851A0E-6A78-B840-AD02-0B0F21E2FA16}" srcOrd="0" destOrd="0" presId="urn:microsoft.com/office/officeart/2005/8/layout/hProcess9"/>
    <dgm:cxn modelId="{9C55C8DE-12DE-224C-8CDE-1A337EF521E5}" type="presOf" srcId="{ADAE8AA6-F528-E247-B1AC-A7AAB3493BB8}" destId="{E41A3761-62FF-6C45-B55B-D2333F99D9B9}" srcOrd="0" destOrd="0" presId="urn:microsoft.com/office/officeart/2005/8/layout/hProcess9"/>
    <dgm:cxn modelId="{1656B435-ACC4-C741-ACDE-750DA3B561BB}" srcId="{D49430AF-14A4-2A45-8BA7-6025880E6029}" destId="{4220192F-29DB-8844-9B76-A0364C4CE3C8}" srcOrd="2" destOrd="0" parTransId="{870C1E99-F352-E84B-A8D2-F1FB006CA67A}" sibTransId="{456422D0-083A-5945-B99D-11BE65186B59}"/>
    <dgm:cxn modelId="{3A318560-3168-C246-B8CD-C0D842006980}" type="presOf" srcId="{0D11752D-6CC0-1B4A-B1DB-D96A9D5F634C}" destId="{0DE9DC7C-8559-C046-9BA1-A00CEB280D04}" srcOrd="0" destOrd="0" presId="urn:microsoft.com/office/officeart/2005/8/layout/hProcess9"/>
    <dgm:cxn modelId="{4C53E073-3965-5641-A582-4B999495CC92}" type="presOf" srcId="{5D509028-C726-E848-BB32-185F3620E630}" destId="{8F721311-EDFD-264A-8BC6-7BD312616332}" srcOrd="0" destOrd="0" presId="urn:microsoft.com/office/officeart/2005/8/layout/hProcess9"/>
    <dgm:cxn modelId="{2F6FA328-68C2-4B40-AD24-B8DB39A012BF}" srcId="{D49430AF-14A4-2A45-8BA7-6025880E6029}" destId="{EE95E3F2-07AA-AA4F-A5F7-70D7A8630736}" srcOrd="1" destOrd="0" parTransId="{93F44BC9-FBDD-1344-9B77-56748688656A}" sibTransId="{1F9E0881-2C38-1342-8ED8-0AF5493CAAE2}"/>
    <dgm:cxn modelId="{6814B7D6-1CCC-E44B-87E1-063BB4C7F570}" srcId="{D49430AF-14A4-2A45-8BA7-6025880E6029}" destId="{5D509028-C726-E848-BB32-185F3620E630}" srcOrd="5" destOrd="0" parTransId="{B5A0BE43-4657-764C-B01F-05D7D0B9BF63}" sibTransId="{736CEDFD-D4BA-014C-A989-200A76D792A6}"/>
    <dgm:cxn modelId="{3E89D4A7-46DF-0B4C-A448-C1BE13A30D8D}" type="presParOf" srcId="{14851A0E-6A78-B840-AD02-0B0F21E2FA16}" destId="{C4A8BBC3-62EF-664A-A3F6-2FB79361BF90}" srcOrd="0" destOrd="0" presId="urn:microsoft.com/office/officeart/2005/8/layout/hProcess9"/>
    <dgm:cxn modelId="{4CFB1CFE-8F9A-8847-9FFC-A165A48A97A3}" type="presParOf" srcId="{14851A0E-6A78-B840-AD02-0B0F21E2FA16}" destId="{84C874BE-68BA-4D40-9D0E-560BDD90E3A1}" srcOrd="1" destOrd="0" presId="urn:microsoft.com/office/officeart/2005/8/layout/hProcess9"/>
    <dgm:cxn modelId="{0B1135A6-6067-3D40-B78A-CEDBA9035B23}" type="presParOf" srcId="{84C874BE-68BA-4D40-9D0E-560BDD90E3A1}" destId="{E4510DEE-B4AB-2649-AF40-02A2FEAE0015}" srcOrd="0" destOrd="0" presId="urn:microsoft.com/office/officeart/2005/8/layout/hProcess9"/>
    <dgm:cxn modelId="{F389B520-1F07-3640-9771-514A4C55DA71}" type="presParOf" srcId="{84C874BE-68BA-4D40-9D0E-560BDD90E3A1}" destId="{1954850D-14BA-6242-BD49-A0F4AFBC3CEC}" srcOrd="1" destOrd="0" presId="urn:microsoft.com/office/officeart/2005/8/layout/hProcess9"/>
    <dgm:cxn modelId="{A5901088-8231-474E-BFB8-66F5A4D66ECB}" type="presParOf" srcId="{84C874BE-68BA-4D40-9D0E-560BDD90E3A1}" destId="{FE8A5D0B-A5D4-9F47-B273-A35E5D1D1EB0}" srcOrd="2" destOrd="0" presId="urn:microsoft.com/office/officeart/2005/8/layout/hProcess9"/>
    <dgm:cxn modelId="{1972C229-F03D-3441-8245-82968A6EEE3F}" type="presParOf" srcId="{84C874BE-68BA-4D40-9D0E-560BDD90E3A1}" destId="{4A790F0B-F468-FB40-B3DD-6DF3B1110A62}" srcOrd="3" destOrd="0" presId="urn:microsoft.com/office/officeart/2005/8/layout/hProcess9"/>
    <dgm:cxn modelId="{DE5A0526-882A-0D42-842C-5A0C967CF730}" type="presParOf" srcId="{84C874BE-68BA-4D40-9D0E-560BDD90E3A1}" destId="{DD6F1940-0554-C24B-AC48-2BB773E00F73}" srcOrd="4" destOrd="0" presId="urn:microsoft.com/office/officeart/2005/8/layout/hProcess9"/>
    <dgm:cxn modelId="{07AFAF07-7F6F-C242-9B9A-752D56D3136C}" type="presParOf" srcId="{84C874BE-68BA-4D40-9D0E-560BDD90E3A1}" destId="{C19117A3-C8E9-064B-BA9F-538E2C94A615}" srcOrd="5" destOrd="0" presId="urn:microsoft.com/office/officeart/2005/8/layout/hProcess9"/>
    <dgm:cxn modelId="{45F2A590-280B-5540-8EFF-D726C9ADBB8A}" type="presParOf" srcId="{84C874BE-68BA-4D40-9D0E-560BDD90E3A1}" destId="{E41A3761-62FF-6C45-B55B-D2333F99D9B9}" srcOrd="6" destOrd="0" presId="urn:microsoft.com/office/officeart/2005/8/layout/hProcess9"/>
    <dgm:cxn modelId="{27D2BCC6-885F-6942-93A3-0F05E6B95417}" type="presParOf" srcId="{84C874BE-68BA-4D40-9D0E-560BDD90E3A1}" destId="{146001B5-5A50-7241-8F3A-4E19CF5AEB14}" srcOrd="7" destOrd="0" presId="urn:microsoft.com/office/officeart/2005/8/layout/hProcess9"/>
    <dgm:cxn modelId="{C84E519E-F73F-E44F-BDF7-CC7A0F149768}" type="presParOf" srcId="{84C874BE-68BA-4D40-9D0E-560BDD90E3A1}" destId="{0DE9DC7C-8559-C046-9BA1-A00CEB280D04}" srcOrd="8" destOrd="0" presId="urn:microsoft.com/office/officeart/2005/8/layout/hProcess9"/>
    <dgm:cxn modelId="{6F1EA87E-6C52-E343-911D-0868AF91DADF}" type="presParOf" srcId="{84C874BE-68BA-4D40-9D0E-560BDD90E3A1}" destId="{00026CF8-8463-5549-8EF6-622942C6F3F2}" srcOrd="9" destOrd="0" presId="urn:microsoft.com/office/officeart/2005/8/layout/hProcess9"/>
    <dgm:cxn modelId="{7D32F79F-EC58-E745-A262-F9301920A8AB}" type="presParOf" srcId="{84C874BE-68BA-4D40-9D0E-560BDD90E3A1}" destId="{8F721311-EDFD-264A-8BC6-7BD31261633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8BBC3-62EF-664A-A3F6-2FB79361BF90}">
      <dsp:nvSpPr>
        <dsp:cNvPr id="0" name=""/>
        <dsp:cNvSpPr/>
      </dsp:nvSpPr>
      <dsp:spPr>
        <a:xfrm>
          <a:off x="2" y="0"/>
          <a:ext cx="8592097" cy="479669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510DEE-B4AB-2649-AF40-02A2FEAE0015}">
      <dsp:nvSpPr>
        <dsp:cNvPr id="0" name=""/>
        <dsp:cNvSpPr/>
      </dsp:nvSpPr>
      <dsp:spPr>
        <a:xfrm>
          <a:off x="253982" y="462938"/>
          <a:ext cx="984106" cy="388543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eaVert"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目標</a:t>
          </a:r>
          <a:endParaRPr kumimoji="1" lang="ja-JP" altLang="en-US" sz="2800" kern="1200" dirty="0"/>
        </a:p>
      </dsp:txBody>
      <dsp:txXfrm>
        <a:off x="302022" y="510978"/>
        <a:ext cx="888026" cy="3789356"/>
      </dsp:txXfrm>
    </dsp:sp>
    <dsp:sp modelId="{FE8A5D0B-A5D4-9F47-B273-A35E5D1D1EB0}">
      <dsp:nvSpPr>
        <dsp:cNvPr id="0" name=""/>
        <dsp:cNvSpPr/>
      </dsp:nvSpPr>
      <dsp:spPr>
        <a:xfrm>
          <a:off x="1521980" y="441334"/>
          <a:ext cx="984106" cy="3885436"/>
        </a:xfrm>
        <a:prstGeom prst="roundRect">
          <a:avLst/>
        </a:prstGeom>
        <a:solidFill>
          <a:schemeClr val="accent2">
            <a:hueOff val="936304"/>
            <a:satOff val="-1168"/>
            <a:lumOff val="27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eaVert"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実態調査</a:t>
          </a:r>
          <a:endParaRPr kumimoji="1" lang="ja-JP" altLang="en-US" sz="2800" kern="1200" dirty="0"/>
        </a:p>
      </dsp:txBody>
      <dsp:txXfrm>
        <a:off x="1570020" y="489374"/>
        <a:ext cx="888026" cy="3789356"/>
      </dsp:txXfrm>
    </dsp:sp>
    <dsp:sp modelId="{DD6F1940-0554-C24B-AC48-2BB773E00F73}">
      <dsp:nvSpPr>
        <dsp:cNvPr id="0" name=""/>
        <dsp:cNvSpPr/>
      </dsp:nvSpPr>
      <dsp:spPr>
        <a:xfrm>
          <a:off x="2805582" y="469442"/>
          <a:ext cx="984106" cy="3885436"/>
        </a:xfrm>
        <a:prstGeom prst="roundRect">
          <a:avLst/>
        </a:prstGeom>
        <a:solidFill>
          <a:schemeClr val="accent2">
            <a:hueOff val="1872608"/>
            <a:satOff val="-2336"/>
            <a:lumOff val="54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eaVert"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アンケート調査</a:t>
          </a:r>
          <a:endParaRPr kumimoji="1" lang="ja-JP" altLang="en-US" sz="2800" kern="1200" dirty="0"/>
        </a:p>
      </dsp:txBody>
      <dsp:txXfrm>
        <a:off x="2853622" y="517482"/>
        <a:ext cx="888026" cy="3789356"/>
      </dsp:txXfrm>
    </dsp:sp>
    <dsp:sp modelId="{E41A3761-62FF-6C45-B55B-D2333F99D9B9}">
      <dsp:nvSpPr>
        <dsp:cNvPr id="0" name=""/>
        <dsp:cNvSpPr/>
      </dsp:nvSpPr>
      <dsp:spPr>
        <a:xfrm>
          <a:off x="4052243" y="465106"/>
          <a:ext cx="984106" cy="3885436"/>
        </a:xfrm>
        <a:prstGeom prst="roundRect">
          <a:avLst/>
        </a:prstGeom>
        <a:solidFill>
          <a:schemeClr val="accent2">
            <a:hueOff val="2808911"/>
            <a:satOff val="-3503"/>
            <a:lumOff val="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eaVert"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交通需要予測</a:t>
          </a:r>
          <a:endParaRPr kumimoji="1" lang="ja-JP" altLang="en-US" sz="2800" kern="1200" dirty="0"/>
        </a:p>
      </dsp:txBody>
      <dsp:txXfrm>
        <a:off x="4100283" y="513146"/>
        <a:ext cx="888026" cy="3789356"/>
      </dsp:txXfrm>
    </dsp:sp>
    <dsp:sp modelId="{0DE9DC7C-8559-C046-9BA1-A00CEB280D04}">
      <dsp:nvSpPr>
        <dsp:cNvPr id="0" name=""/>
        <dsp:cNvSpPr/>
      </dsp:nvSpPr>
      <dsp:spPr>
        <a:xfrm>
          <a:off x="5336935" y="474584"/>
          <a:ext cx="984106" cy="3885436"/>
        </a:xfrm>
        <a:prstGeom prst="roundRect">
          <a:avLst/>
        </a:prstGeom>
        <a:solidFill>
          <a:schemeClr val="accent2">
            <a:hueOff val="3745215"/>
            <a:satOff val="-4671"/>
            <a:lumOff val="109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eaVert"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他事例及び制度の調査</a:t>
          </a:r>
          <a:endParaRPr kumimoji="1" lang="ja-JP" altLang="en-US" sz="2800" kern="1200" dirty="0"/>
        </a:p>
      </dsp:txBody>
      <dsp:txXfrm>
        <a:off x="5384975" y="522624"/>
        <a:ext cx="888026" cy="3789356"/>
      </dsp:txXfrm>
    </dsp:sp>
    <dsp:sp modelId="{8F721311-EDFD-264A-8BC6-7BD312616332}">
      <dsp:nvSpPr>
        <dsp:cNvPr id="0" name=""/>
        <dsp:cNvSpPr/>
      </dsp:nvSpPr>
      <dsp:spPr>
        <a:xfrm>
          <a:off x="6633330" y="463360"/>
          <a:ext cx="984106" cy="3885436"/>
        </a:xfrm>
        <a:prstGeom prst="round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eaVert"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ヒアリング調査</a:t>
          </a:r>
        </a:p>
        <a:p>
          <a:pPr lvl="0" algn="ctr" defTabSz="1244600">
            <a:lnSpc>
              <a:spcPct val="90000"/>
            </a:lnSpc>
            <a:spcBef>
              <a:spcPct val="0"/>
            </a:spcBef>
            <a:spcAft>
              <a:spcPct val="35000"/>
            </a:spcAft>
          </a:pPr>
          <a:r>
            <a:rPr kumimoji="1" lang="ja-JP" altLang="en-US" sz="2800" kern="1200" dirty="0" smtClean="0"/>
            <a:t>および提案</a:t>
          </a:r>
          <a:endParaRPr kumimoji="1" lang="ja-JP" altLang="en-US" sz="2800" kern="1200" dirty="0"/>
        </a:p>
      </dsp:txBody>
      <dsp:txXfrm>
        <a:off x="6681370" y="511400"/>
        <a:ext cx="888026" cy="37893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0.63773</cdr:x>
      <cdr:y>0.13458</cdr:y>
    </cdr:from>
    <cdr:to>
      <cdr:x>0.63964</cdr:x>
      <cdr:y>0.79201</cdr:y>
    </cdr:to>
    <cdr:cxnSp macro="">
      <cdr:nvCxnSpPr>
        <cdr:cNvPr id="2" name="直線コネクタ 1"/>
        <cdr:cNvCxnSpPr/>
      </cdr:nvCxnSpPr>
      <cdr:spPr>
        <a:xfrm xmlns:a="http://schemas.openxmlformats.org/drawingml/2006/main">
          <a:off x="5831417" y="776799"/>
          <a:ext cx="17451" cy="3794787"/>
        </a:xfrm>
        <a:prstGeom xmlns:a="http://schemas.openxmlformats.org/drawingml/2006/main" prst="line">
          <a:avLst/>
        </a:prstGeom>
        <a:ln xmlns:a="http://schemas.openxmlformats.org/drawingml/2006/main" w="76200" cmpd="sng">
          <a:solidFill>
            <a:srgbClr val="FF0000"/>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0.90771</cdr:x>
      <cdr:y>0.64156</cdr:y>
    </cdr:from>
    <cdr:to>
      <cdr:x>0.98825</cdr:x>
      <cdr:y>0.81811</cdr:y>
    </cdr:to>
    <cdr:sp macro="" textlink="">
      <cdr:nvSpPr>
        <cdr:cNvPr id="2" name="テキスト 1"/>
        <cdr:cNvSpPr txBox="1"/>
      </cdr:nvSpPr>
      <cdr:spPr>
        <a:xfrm xmlns:a="http://schemas.openxmlformats.org/drawingml/2006/main">
          <a:off x="8300079" y="1482278"/>
          <a:ext cx="736458" cy="4079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2000" dirty="0"/>
            <a:t>n=76</a:t>
          </a:r>
          <a:endParaRPr lang="ja-JP" altLang="en-US" sz="2000" dirty="0"/>
        </a:p>
      </cdr:txBody>
    </cdr:sp>
  </cdr:relSizeAnchor>
</c:userShapes>
</file>

<file path=ppt/drawings/drawing11.xml><?xml version="1.0" encoding="utf-8"?>
<c:userShapes xmlns:c="http://schemas.openxmlformats.org/drawingml/2006/chart">
  <cdr:relSizeAnchor xmlns:cdr="http://schemas.openxmlformats.org/drawingml/2006/chartDrawing">
    <cdr:from>
      <cdr:x>0.8792</cdr:x>
      <cdr:y>0.65072</cdr:y>
    </cdr:from>
    <cdr:to>
      <cdr:x>0.96748</cdr:x>
      <cdr:y>0.80154</cdr:y>
    </cdr:to>
    <cdr:sp macro="" textlink="">
      <cdr:nvSpPr>
        <cdr:cNvPr id="2" name="テキスト 1"/>
        <cdr:cNvSpPr txBox="1"/>
      </cdr:nvSpPr>
      <cdr:spPr>
        <a:xfrm xmlns:a="http://schemas.openxmlformats.org/drawingml/2006/main">
          <a:off x="7922626" y="1543805"/>
          <a:ext cx="795510" cy="3578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2000" dirty="0"/>
            <a:t>n=346</a:t>
          </a:r>
          <a:endParaRPr lang="ja-JP" altLang="en-US" sz="2000" dirty="0"/>
        </a:p>
      </cdr:txBody>
    </cdr:sp>
  </cdr:relSizeAnchor>
</c:userShapes>
</file>

<file path=ppt/drawings/drawing12.xml><?xml version="1.0" encoding="utf-8"?>
<c:userShapes xmlns:c="http://schemas.openxmlformats.org/drawingml/2006/chart">
  <cdr:relSizeAnchor xmlns:cdr="http://schemas.openxmlformats.org/drawingml/2006/chartDrawing">
    <cdr:from>
      <cdr:x>0.84818</cdr:x>
      <cdr:y>0.2612</cdr:y>
    </cdr:from>
    <cdr:to>
      <cdr:x>0.96032</cdr:x>
      <cdr:y>0.33722</cdr:y>
    </cdr:to>
    <cdr:sp macro="" textlink="">
      <cdr:nvSpPr>
        <cdr:cNvPr id="2" name="テキスト ボックス 1"/>
        <cdr:cNvSpPr txBox="1"/>
      </cdr:nvSpPr>
      <cdr:spPr>
        <a:xfrm xmlns:a="http://schemas.openxmlformats.org/drawingml/2006/main">
          <a:off x="6644204" y="1373446"/>
          <a:ext cx="878468" cy="3997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2000" dirty="0"/>
        </a:p>
      </cdr:txBody>
    </cdr:sp>
  </cdr:relSizeAnchor>
</c:userShapes>
</file>

<file path=ppt/drawings/drawing2.xml><?xml version="1.0" encoding="utf-8"?>
<c:userShapes xmlns:c="http://schemas.openxmlformats.org/drawingml/2006/chart">
  <cdr:relSizeAnchor xmlns:cdr="http://schemas.openxmlformats.org/drawingml/2006/chartDrawing">
    <cdr:from>
      <cdr:x>0.88979</cdr:x>
      <cdr:y>0.78813</cdr:y>
    </cdr:from>
    <cdr:to>
      <cdr:x>0.96504</cdr:x>
      <cdr:y>0.85322</cdr:y>
    </cdr:to>
    <cdr:sp macro="" textlink="">
      <cdr:nvSpPr>
        <cdr:cNvPr id="2" name="テキスト ボックス 1"/>
        <cdr:cNvSpPr txBox="1"/>
      </cdr:nvSpPr>
      <cdr:spPr>
        <a:xfrm xmlns:a="http://schemas.openxmlformats.org/drawingml/2006/main">
          <a:off x="8136214" y="3683382"/>
          <a:ext cx="688111" cy="3042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dirty="0" smtClean="0"/>
            <a:t>n=76</a:t>
          </a:r>
          <a:endParaRPr lang="ja-JP" altLang="en-US" sz="1800" dirty="0"/>
        </a:p>
      </cdr:txBody>
    </cdr:sp>
  </cdr:relSizeAnchor>
</c:userShapes>
</file>

<file path=ppt/drawings/drawing3.xml><?xml version="1.0" encoding="utf-8"?>
<c:userShapes xmlns:c="http://schemas.openxmlformats.org/drawingml/2006/chart">
  <cdr:relSizeAnchor xmlns:cdr="http://schemas.openxmlformats.org/drawingml/2006/chartDrawing">
    <cdr:from>
      <cdr:x>0.36684</cdr:x>
      <cdr:y>0.11757</cdr:y>
    </cdr:from>
    <cdr:to>
      <cdr:x>0.48833</cdr:x>
      <cdr:y>0.18406</cdr:y>
    </cdr:to>
    <cdr:sp macro="" textlink="">
      <cdr:nvSpPr>
        <cdr:cNvPr id="6" name="正方形/長方形 5"/>
        <cdr:cNvSpPr/>
      </cdr:nvSpPr>
      <cdr:spPr>
        <a:xfrm xmlns:a="http://schemas.openxmlformats.org/drawingml/2006/main">
          <a:off x="3348407" y="620043"/>
          <a:ext cx="1108938" cy="35066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0.89821</cdr:x>
      <cdr:y>0.01877</cdr:y>
    </cdr:from>
    <cdr:to>
      <cdr:x>1</cdr:x>
      <cdr:y>0.09245</cdr:y>
    </cdr:to>
    <cdr:sp macro="" textlink="">
      <cdr:nvSpPr>
        <cdr:cNvPr id="2" name="テキスト ボックス 1"/>
        <cdr:cNvSpPr txBox="1"/>
      </cdr:nvSpPr>
      <cdr:spPr>
        <a:xfrm xmlns:a="http://schemas.openxmlformats.org/drawingml/2006/main">
          <a:off x="8198561" y="103732"/>
          <a:ext cx="929118" cy="4071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700" dirty="0" smtClean="0"/>
            <a:t>（人</a:t>
          </a:r>
          <a:r>
            <a:rPr lang="en-US" altLang="ja-JP" sz="1700" dirty="0" smtClean="0"/>
            <a:t>/</a:t>
          </a:r>
          <a:r>
            <a:rPr lang="ja-JP" altLang="en-US" sz="1700" dirty="0" smtClean="0"/>
            <a:t>日）</a:t>
          </a:r>
          <a:endParaRPr lang="ja-JP" altLang="en-US" sz="1700" dirty="0"/>
        </a:p>
      </cdr:txBody>
    </cdr:sp>
  </cdr:relSizeAnchor>
  <cdr:relSizeAnchor xmlns:cdr="http://schemas.openxmlformats.org/drawingml/2006/chartDrawing">
    <cdr:from>
      <cdr:x>0</cdr:x>
      <cdr:y>0.2014</cdr:y>
    </cdr:from>
    <cdr:to>
      <cdr:x>0.48085</cdr:x>
      <cdr:y>0.30602</cdr:y>
    </cdr:to>
    <cdr:sp macro="" textlink="">
      <cdr:nvSpPr>
        <cdr:cNvPr id="3" name="正方形/長方形 2"/>
        <cdr:cNvSpPr/>
      </cdr:nvSpPr>
      <cdr:spPr>
        <a:xfrm xmlns:a="http://schemas.openxmlformats.org/drawingml/2006/main">
          <a:off x="0" y="1112862"/>
          <a:ext cx="4389015" cy="578115"/>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dr:relSizeAnchor xmlns:cdr="http://schemas.openxmlformats.org/drawingml/2006/chartDrawing">
    <cdr:from>
      <cdr:x>0.04361</cdr:x>
      <cdr:y>0.31459</cdr:y>
    </cdr:from>
    <cdr:to>
      <cdr:x>0.48292</cdr:x>
      <cdr:y>0.36605</cdr:y>
    </cdr:to>
    <cdr:sp macro="" textlink="">
      <cdr:nvSpPr>
        <cdr:cNvPr id="4" name="正方形/長方形 3"/>
        <cdr:cNvSpPr/>
      </cdr:nvSpPr>
      <cdr:spPr>
        <a:xfrm xmlns:a="http://schemas.openxmlformats.org/drawingml/2006/main">
          <a:off x="398080" y="1738363"/>
          <a:ext cx="4009890" cy="284321"/>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0.10903</cdr:x>
      <cdr:y>0.49468</cdr:y>
    </cdr:from>
    <cdr:to>
      <cdr:x>0.48604</cdr:x>
      <cdr:y>0.57358</cdr:y>
    </cdr:to>
    <cdr:sp macro="" textlink="">
      <cdr:nvSpPr>
        <cdr:cNvPr id="5" name="正方形/長方形 4"/>
        <cdr:cNvSpPr/>
      </cdr:nvSpPr>
      <cdr:spPr>
        <a:xfrm xmlns:a="http://schemas.openxmlformats.org/drawingml/2006/main">
          <a:off x="995201" y="2733478"/>
          <a:ext cx="3441203" cy="435955"/>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0.07892</cdr:x>
      <cdr:y>0.61989</cdr:y>
    </cdr:from>
    <cdr:to>
      <cdr:x>0.1791</cdr:x>
      <cdr:y>0.67306</cdr:y>
    </cdr:to>
    <cdr:sp macro="" textlink="">
      <cdr:nvSpPr>
        <cdr:cNvPr id="7" name="テキスト ボックス 6"/>
        <cdr:cNvSpPr txBox="1"/>
      </cdr:nvSpPr>
      <cdr:spPr>
        <a:xfrm xmlns:a="http://schemas.openxmlformats.org/drawingml/2006/main">
          <a:off x="720336" y="3425320"/>
          <a:ext cx="914400" cy="2937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0.06853</cdr:x>
      <cdr:y>0.69707</cdr:y>
    </cdr:from>
    <cdr:to>
      <cdr:x>0.2731</cdr:x>
      <cdr:y>0.86255</cdr:y>
    </cdr:to>
    <cdr:sp macro="" textlink="">
      <cdr:nvSpPr>
        <cdr:cNvPr id="8" name="テキスト ボックス 7"/>
        <cdr:cNvSpPr txBox="1"/>
      </cdr:nvSpPr>
      <cdr:spPr>
        <a:xfrm xmlns:a="http://schemas.openxmlformats.org/drawingml/2006/main">
          <a:off x="625556" y="3851797"/>
          <a:ext cx="186718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0.12045</cdr:x>
      <cdr:y>0.66619</cdr:y>
    </cdr:from>
    <cdr:to>
      <cdr:x>0.22063</cdr:x>
      <cdr:y>0.83168</cdr:y>
    </cdr:to>
    <cdr:sp macro="" textlink="">
      <cdr:nvSpPr>
        <cdr:cNvPr id="9" name="テキスト ボックス 8"/>
        <cdr:cNvSpPr txBox="1"/>
      </cdr:nvSpPr>
      <cdr:spPr>
        <a:xfrm xmlns:a="http://schemas.openxmlformats.org/drawingml/2006/main">
          <a:off x="1099459" y="368120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0.14474</cdr:x>
      <cdr:y>0.49286</cdr:y>
    </cdr:from>
    <cdr:to>
      <cdr:x>0.48557</cdr:x>
      <cdr:y>0.5597</cdr:y>
    </cdr:to>
    <cdr:sp macro="" textlink="">
      <cdr:nvSpPr>
        <cdr:cNvPr id="10" name="テキスト ボックス 9"/>
        <cdr:cNvSpPr txBox="1"/>
      </cdr:nvSpPr>
      <cdr:spPr>
        <a:xfrm xmlns:a="http://schemas.openxmlformats.org/drawingml/2006/main">
          <a:off x="1321136" y="2723394"/>
          <a:ext cx="3110985"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lang="en-US" altLang="ja-JP" dirty="0"/>
            <a:t>d</a:t>
          </a:r>
          <a:r>
            <a:rPr lang="en-US" altLang="ja-JP" dirty="0" smtClean="0"/>
            <a:t>,</a:t>
          </a:r>
          <a:r>
            <a:rPr lang="ja-JP" altLang="en-US" dirty="0" smtClean="0"/>
            <a:t>循環バスの定期が利用可能</a:t>
          </a:r>
          <a:endParaRPr kumimoji="1" lang="ja-JP" altLang="en-US" dirty="0"/>
        </a:p>
      </cdr:txBody>
    </cdr:sp>
  </cdr:relSizeAnchor>
</c:userShapes>
</file>

<file path=ppt/drawings/drawing4.xml><?xml version="1.0" encoding="utf-8"?>
<c:userShapes xmlns:c="http://schemas.openxmlformats.org/drawingml/2006/chart">
  <cdr:relSizeAnchor xmlns:cdr="http://schemas.openxmlformats.org/drawingml/2006/chartDrawing">
    <cdr:from>
      <cdr:x>0.61034</cdr:x>
      <cdr:y>0.08333</cdr:y>
    </cdr:from>
    <cdr:to>
      <cdr:x>0.61034</cdr:x>
      <cdr:y>1</cdr:y>
    </cdr:to>
    <cdr:cxnSp macro="">
      <cdr:nvCxnSpPr>
        <cdr:cNvPr id="5" name="直線コネクタ 4"/>
        <cdr:cNvCxnSpPr/>
      </cdr:nvCxnSpPr>
      <cdr:spPr>
        <a:xfrm xmlns:a="http://schemas.openxmlformats.org/drawingml/2006/main">
          <a:off x="5329782" y="341183"/>
          <a:ext cx="0" cy="3753006"/>
        </a:xfrm>
        <a:prstGeom xmlns:a="http://schemas.openxmlformats.org/drawingml/2006/main" prst="line">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0.75569</cdr:x>
      <cdr:y>0.68537</cdr:y>
    </cdr:from>
    <cdr:to>
      <cdr:x>0.94233</cdr:x>
      <cdr:y>0.7841</cdr:y>
    </cdr:to>
    <cdr:sp macro="" textlink="">
      <cdr:nvSpPr>
        <cdr:cNvPr id="2" name="テキスト ボックス 1"/>
        <cdr:cNvSpPr txBox="1"/>
      </cdr:nvSpPr>
      <cdr:spPr>
        <a:xfrm xmlns:a="http://schemas.openxmlformats.org/drawingml/2006/main">
          <a:off x="3520343" y="3323167"/>
          <a:ext cx="869462" cy="4786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smtClean="0"/>
            <a:t>n=506</a:t>
          </a:r>
          <a:endParaRPr lang="ja-JP" altLang="en-US" sz="1800" dirty="0"/>
        </a:p>
      </cdr:txBody>
    </cdr:sp>
  </cdr:relSizeAnchor>
  <cdr:relSizeAnchor xmlns:cdr="http://schemas.openxmlformats.org/drawingml/2006/chartDrawing">
    <cdr:from>
      <cdr:x>0.0109</cdr:x>
      <cdr:y>0.86872</cdr:y>
    </cdr:from>
    <cdr:to>
      <cdr:x>0.99444</cdr:x>
      <cdr:y>1</cdr:y>
    </cdr:to>
    <cdr:sp macro="" textlink="">
      <cdr:nvSpPr>
        <cdr:cNvPr id="3" name="テキスト 31"/>
        <cdr:cNvSpPr txBox="1"/>
      </cdr:nvSpPr>
      <cdr:spPr>
        <a:xfrm xmlns:a="http://schemas.openxmlformats.org/drawingml/2006/main">
          <a:off x="50800" y="5028545"/>
          <a:ext cx="4581769" cy="7522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C572A759-6A51-4108-AA02-DFA0A04FC94B}">
            <ma14:wrappingTextBoxFlag xmlns:ma14="http://schemas.microsoft.com/office/mac/drawingml/2011/main" xmlns=""/>
          </a:ext>
        </a:extLst>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spcAft>
              <a:spcPts val="0"/>
            </a:spcAft>
          </a:pPr>
          <a:r>
            <a:rPr lang="ja-JP" altLang="en-US" sz="2400" b="1" kern="100" dirty="0" smtClean="0">
              <a:ea typeface="ＭＳ 明朝"/>
              <a:cs typeface="Times New Roman"/>
            </a:rPr>
            <a:t>学生・社会人割合</a:t>
          </a:r>
          <a:endParaRPr lang="ja-JP" sz="2800" kern="100" dirty="0">
            <a:effectLst/>
            <a:ea typeface="ＭＳ 明朝"/>
            <a:cs typeface="Times New Roman"/>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0.76949</cdr:x>
      <cdr:y>0.6951</cdr:y>
    </cdr:from>
    <cdr:to>
      <cdr:x>0.95926</cdr:x>
      <cdr:y>0.79988</cdr:y>
    </cdr:to>
    <cdr:sp macro="" textlink="">
      <cdr:nvSpPr>
        <cdr:cNvPr id="2" name="テキスト ボックス 1"/>
        <cdr:cNvSpPr txBox="1"/>
      </cdr:nvSpPr>
      <cdr:spPr>
        <a:xfrm xmlns:a="http://schemas.openxmlformats.org/drawingml/2006/main">
          <a:off x="3525648" y="3175574"/>
          <a:ext cx="869462" cy="478693"/>
        </a:xfrm>
        <a:prstGeom xmlns:a="http://schemas.openxmlformats.org/drawingml/2006/main" prst="rect">
          <a:avLst/>
        </a:prstGeom>
      </cdr:spPr>
      <cdr:txBody>
        <a:bodyPr xmlns:a="http://schemas.openxmlformats.org/drawingml/2006/main" wrap="square" rtlCol="0"/>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lang="en-US" altLang="ja-JP" sz="1800" dirty="0" smtClean="0"/>
            <a:t>n=506</a:t>
          </a:r>
          <a:endParaRPr lang="ja-JP" altLang="en-US" sz="1800" dirty="0"/>
        </a:p>
      </cdr:txBody>
    </cdr:sp>
  </cdr:relSizeAnchor>
  <cdr:relSizeAnchor xmlns:cdr="http://schemas.openxmlformats.org/drawingml/2006/chartDrawing">
    <cdr:from>
      <cdr:x>0</cdr:x>
      <cdr:y>0.86872</cdr:y>
    </cdr:from>
    <cdr:to>
      <cdr:x>1</cdr:x>
      <cdr:y>1</cdr:y>
    </cdr:to>
    <cdr:sp macro="" textlink="">
      <cdr:nvSpPr>
        <cdr:cNvPr id="3" name="テキスト 31"/>
        <cdr:cNvSpPr txBox="1"/>
      </cdr:nvSpPr>
      <cdr:spPr>
        <a:xfrm xmlns:a="http://schemas.openxmlformats.org/drawingml/2006/main">
          <a:off x="50800" y="6156569"/>
          <a:ext cx="9143999" cy="7522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C572A759-6A51-4108-AA02-DFA0A04FC94B}">
            <ma14:wrappingTextBoxFlag xmlns:ma14="http://schemas.microsoft.com/office/mac/drawingml/2011/main" xmlns=""/>
          </a:ext>
        </a:extLst>
      </cdr:spPr>
      <cdr:style>
        <a:lnRef xmlns:a="http://schemas.openxmlformats.org/drawingml/2006/main" idx="0">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defPPr>
            <a:defRPr lang="ja-JP"/>
          </a:defPPr>
          <a:lvl1pPr marL="0" algn="l" defTabSz="457200" rtl="0" eaLnBrk="1" latinLnBrk="0" hangingPunct="1">
            <a:defRPr kumimoji="1" sz="1800" kern="1200">
              <a:solidFill>
                <a:schemeClr val="dk1"/>
              </a:solidFill>
              <a:latin typeface="+mn-lt"/>
              <a:ea typeface="+mn-ea"/>
              <a:cs typeface="+mn-cs"/>
            </a:defRPr>
          </a:lvl1pPr>
          <a:lvl2pPr marL="457200" algn="l" defTabSz="457200" rtl="0" eaLnBrk="1" latinLnBrk="0" hangingPunct="1">
            <a:defRPr kumimoji="1" sz="1800" kern="1200">
              <a:solidFill>
                <a:schemeClr val="dk1"/>
              </a:solidFill>
              <a:latin typeface="+mn-lt"/>
              <a:ea typeface="+mn-ea"/>
              <a:cs typeface="+mn-cs"/>
            </a:defRPr>
          </a:lvl2pPr>
          <a:lvl3pPr marL="914400" algn="l" defTabSz="457200" rtl="0" eaLnBrk="1" latinLnBrk="0" hangingPunct="1">
            <a:defRPr kumimoji="1" sz="1800" kern="1200">
              <a:solidFill>
                <a:schemeClr val="dk1"/>
              </a:solidFill>
              <a:latin typeface="+mn-lt"/>
              <a:ea typeface="+mn-ea"/>
              <a:cs typeface="+mn-cs"/>
            </a:defRPr>
          </a:lvl3pPr>
          <a:lvl4pPr marL="1371600" algn="l" defTabSz="457200" rtl="0" eaLnBrk="1" latinLnBrk="0" hangingPunct="1">
            <a:defRPr kumimoji="1" sz="1800" kern="1200">
              <a:solidFill>
                <a:schemeClr val="dk1"/>
              </a:solidFill>
              <a:latin typeface="+mn-lt"/>
              <a:ea typeface="+mn-ea"/>
              <a:cs typeface="+mn-cs"/>
            </a:defRPr>
          </a:lvl4pPr>
          <a:lvl5pPr marL="1828800" algn="l" defTabSz="457200" rtl="0" eaLnBrk="1" latinLnBrk="0" hangingPunct="1">
            <a:defRPr kumimoji="1" sz="1800" kern="1200">
              <a:solidFill>
                <a:schemeClr val="dk1"/>
              </a:solidFill>
              <a:latin typeface="+mn-lt"/>
              <a:ea typeface="+mn-ea"/>
              <a:cs typeface="+mn-cs"/>
            </a:defRPr>
          </a:lvl5pPr>
          <a:lvl6pPr marL="2286000" algn="l" defTabSz="457200" rtl="0" eaLnBrk="1" latinLnBrk="0" hangingPunct="1">
            <a:defRPr kumimoji="1" sz="1800" kern="1200">
              <a:solidFill>
                <a:schemeClr val="dk1"/>
              </a:solidFill>
              <a:latin typeface="+mn-lt"/>
              <a:ea typeface="+mn-ea"/>
              <a:cs typeface="+mn-cs"/>
            </a:defRPr>
          </a:lvl6pPr>
          <a:lvl7pPr marL="2743200" algn="l" defTabSz="457200" rtl="0" eaLnBrk="1" latinLnBrk="0" hangingPunct="1">
            <a:defRPr kumimoji="1" sz="1800" kern="1200">
              <a:solidFill>
                <a:schemeClr val="dk1"/>
              </a:solidFill>
              <a:latin typeface="+mn-lt"/>
              <a:ea typeface="+mn-ea"/>
              <a:cs typeface="+mn-cs"/>
            </a:defRPr>
          </a:lvl7pPr>
          <a:lvl8pPr marL="3200400" algn="l" defTabSz="457200" rtl="0" eaLnBrk="1" latinLnBrk="0" hangingPunct="1">
            <a:defRPr kumimoji="1" sz="1800" kern="1200">
              <a:solidFill>
                <a:schemeClr val="dk1"/>
              </a:solidFill>
              <a:latin typeface="+mn-lt"/>
              <a:ea typeface="+mn-ea"/>
              <a:cs typeface="+mn-cs"/>
            </a:defRPr>
          </a:lvl8pPr>
          <a:lvl9pPr marL="3657600" algn="l" defTabSz="457200" rtl="0" eaLnBrk="1" latinLnBrk="0" hangingPunct="1">
            <a:defRPr kumimoji="1" sz="1800" kern="1200">
              <a:solidFill>
                <a:schemeClr val="dk1"/>
              </a:solidFill>
              <a:latin typeface="+mn-lt"/>
              <a:ea typeface="+mn-ea"/>
              <a:cs typeface="+mn-cs"/>
            </a:defRPr>
          </a:lvl9pPr>
        </a:lstStyle>
        <a:p xmlns:a="http://schemas.openxmlformats.org/drawingml/2006/main">
          <a:pPr algn="ctr">
            <a:spcAft>
              <a:spcPts val="0"/>
            </a:spcAft>
          </a:pPr>
          <a:r>
            <a:rPr lang="ja-JP" altLang="en-US" sz="2400" b="1" kern="100" dirty="0" smtClean="0">
              <a:effectLst/>
              <a:ea typeface="ＭＳ 明朝"/>
              <a:cs typeface="Times New Roman"/>
            </a:rPr>
            <a:t>調査実施場所</a:t>
          </a:r>
          <a:endParaRPr lang="ja-JP" sz="2800" kern="100" dirty="0">
            <a:effectLst/>
            <a:ea typeface="ＭＳ 明朝"/>
            <a:cs typeface="Times New Roman"/>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0.84922</cdr:x>
      <cdr:y>0.38139</cdr:y>
    </cdr:from>
    <cdr:to>
      <cdr:x>0.95522</cdr:x>
      <cdr:y>0.46536</cdr:y>
    </cdr:to>
    <cdr:sp macro="" textlink="">
      <cdr:nvSpPr>
        <cdr:cNvPr id="2" name="テキスト ボックス 1"/>
        <cdr:cNvSpPr txBox="1"/>
      </cdr:nvSpPr>
      <cdr:spPr>
        <a:xfrm xmlns:a="http://schemas.openxmlformats.org/drawingml/2006/main">
          <a:off x="7765297" y="1821645"/>
          <a:ext cx="969269" cy="4010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2000" dirty="0" smtClean="0"/>
            <a:t>n</a:t>
          </a:r>
          <a:r>
            <a:rPr lang="ja-JP" altLang="en-US" sz="2000" dirty="0" smtClean="0"/>
            <a:t>＝</a:t>
          </a:r>
          <a:r>
            <a:rPr lang="en-US" altLang="ja-JP" sz="2000" dirty="0" smtClean="0"/>
            <a:t>421</a:t>
          </a:r>
          <a:endParaRPr lang="ja-JP" altLang="en-US" sz="2000" dirty="0"/>
        </a:p>
      </cdr:txBody>
    </cdr:sp>
  </cdr:relSizeAnchor>
  <cdr:relSizeAnchor xmlns:cdr="http://schemas.openxmlformats.org/drawingml/2006/chartDrawing">
    <cdr:from>
      <cdr:x>0.84869</cdr:x>
      <cdr:y>0.80252</cdr:y>
    </cdr:from>
    <cdr:to>
      <cdr:x>0.95469</cdr:x>
      <cdr:y>0.88649</cdr:y>
    </cdr:to>
    <cdr:sp macro="" textlink="">
      <cdr:nvSpPr>
        <cdr:cNvPr id="3" name="テキスト ボックス 2"/>
        <cdr:cNvSpPr txBox="1"/>
      </cdr:nvSpPr>
      <cdr:spPr>
        <a:xfrm xmlns:a="http://schemas.openxmlformats.org/drawingml/2006/main">
          <a:off x="7760392" y="3833067"/>
          <a:ext cx="969269" cy="4010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000" dirty="0" smtClean="0"/>
            <a:t>n</a:t>
          </a:r>
          <a:r>
            <a:rPr lang="ja-JP" altLang="en-US" sz="2000" dirty="0" smtClean="0"/>
            <a:t>＝</a:t>
          </a:r>
          <a:r>
            <a:rPr lang="en-US" altLang="ja-JP" sz="2000" dirty="0" smtClean="0"/>
            <a:t>85</a:t>
          </a:r>
          <a:endParaRPr lang="ja-JP" altLang="en-US" sz="2000" dirty="0"/>
        </a:p>
      </cdr:txBody>
    </cdr:sp>
  </cdr:relSizeAnchor>
</c:userShapes>
</file>

<file path=ppt/drawings/drawing8.xml><?xml version="1.0" encoding="utf-8"?>
<c:userShapes xmlns:c="http://schemas.openxmlformats.org/drawingml/2006/chart">
  <cdr:relSizeAnchor xmlns:cdr="http://schemas.openxmlformats.org/drawingml/2006/chartDrawing">
    <cdr:from>
      <cdr:x>0.76923</cdr:x>
      <cdr:y>0.88462</cdr:y>
    </cdr:from>
    <cdr:to>
      <cdr:x>0.96154</cdr:x>
      <cdr:y>0.96923</cdr:y>
    </cdr:to>
    <cdr:sp macro="" textlink="">
      <cdr:nvSpPr>
        <cdr:cNvPr id="2" name="テキスト 1"/>
        <cdr:cNvSpPr txBox="1"/>
      </cdr:nvSpPr>
      <cdr:spPr>
        <a:xfrm xmlns:a="http://schemas.openxmlformats.org/drawingml/2006/main">
          <a:off x="2286000" y="2921000"/>
          <a:ext cx="571500" cy="279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n=93</a:t>
          </a:r>
          <a:endParaRPr lang="ja-JP" altLang="en-US" sz="1100"/>
        </a:p>
      </cdr:txBody>
    </cdr:sp>
  </cdr:relSizeAnchor>
</c:userShapes>
</file>

<file path=ppt/drawings/drawing9.xml><?xml version="1.0" encoding="utf-8"?>
<c:userShapes xmlns:c="http://schemas.openxmlformats.org/drawingml/2006/chart">
  <cdr:relSizeAnchor xmlns:cdr="http://schemas.openxmlformats.org/drawingml/2006/chartDrawing">
    <cdr:from>
      <cdr:x>0.76874</cdr:x>
      <cdr:y>0.86907</cdr:y>
    </cdr:from>
    <cdr:to>
      <cdr:x>0.96028</cdr:x>
      <cdr:y>0.97242</cdr:y>
    </cdr:to>
    <cdr:sp macro="" textlink="">
      <cdr:nvSpPr>
        <cdr:cNvPr id="2" name="テキスト 1"/>
        <cdr:cNvSpPr txBox="1"/>
      </cdr:nvSpPr>
      <cdr:spPr>
        <a:xfrm xmlns:a="http://schemas.openxmlformats.org/drawingml/2006/main">
          <a:off x="2286000" y="2921000"/>
          <a:ext cx="569595" cy="3473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n=242</a:t>
          </a:r>
          <a:endParaRPr lang="ja-JP" alt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61FBD6-8319-DC4F-8C07-74C7C28A691B}" type="datetimeFigureOut">
              <a:rPr kumimoji="1" lang="ja-JP" altLang="en-US" smtClean="0"/>
              <a:t>2013/7/23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D3B92B-AC64-3B4A-9820-9BA7609D0E4B}" type="slidenum">
              <a:rPr kumimoji="1" lang="ja-JP" altLang="en-US" smtClean="0"/>
              <a:t>‹#›</a:t>
            </a:fld>
            <a:endParaRPr kumimoji="1" lang="ja-JP" altLang="en-US"/>
          </a:p>
        </p:txBody>
      </p:sp>
    </p:spTree>
    <p:extLst>
      <p:ext uri="{BB962C8B-B14F-4D97-AF65-F5344CB8AC3E}">
        <p14:creationId xmlns:p14="http://schemas.microsoft.com/office/powerpoint/2010/main" val="3769354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FB946A-7CC9-0B4B-B3F7-40F659EEF034}" type="datetimeFigureOut">
              <a:rPr kumimoji="1" lang="ja-JP" altLang="en-US" smtClean="0"/>
              <a:t>2013/7/23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8FE77F-D1AC-DE4B-ADDA-0834DE04F65E}" type="slidenum">
              <a:rPr kumimoji="1" lang="ja-JP" altLang="en-US" smtClean="0"/>
              <a:t>‹#›</a:t>
            </a:fld>
            <a:endParaRPr kumimoji="1" lang="ja-JP" altLang="en-US"/>
          </a:p>
        </p:txBody>
      </p:sp>
    </p:spTree>
    <p:extLst>
      <p:ext uri="{BB962C8B-B14F-4D97-AF65-F5344CB8AC3E}">
        <p14:creationId xmlns:p14="http://schemas.microsoft.com/office/powerpoint/2010/main" val="263722007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1</a:t>
            </a:fld>
            <a:endParaRPr kumimoji="1" lang="ja-JP" altLang="en-US"/>
          </a:p>
        </p:txBody>
      </p:sp>
    </p:spTree>
    <p:extLst>
      <p:ext uri="{BB962C8B-B14F-4D97-AF65-F5344CB8AC3E}">
        <p14:creationId xmlns:p14="http://schemas.microsoft.com/office/powerpoint/2010/main" val="74762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smtClean="0"/>
              <a:t>ex.</a:t>
            </a:r>
            <a:r>
              <a:rPr kumimoji="1" lang="ja-JP" altLang="en-US" sz="1200" dirty="0" smtClean="0"/>
              <a:t>乗降可能なバス停の増加、夜間利用可能な待合室の設置</a:t>
            </a: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18</a:t>
            </a:fld>
            <a:endParaRPr kumimoji="1" lang="ja-JP" altLang="en-US"/>
          </a:p>
        </p:txBody>
      </p:sp>
    </p:spTree>
    <p:extLst>
      <p:ext uri="{BB962C8B-B14F-4D97-AF65-F5344CB8AC3E}">
        <p14:creationId xmlns:p14="http://schemas.microsoft.com/office/powerpoint/2010/main" val="174571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smtClean="0"/>
              <a:t>ex.</a:t>
            </a:r>
            <a:r>
              <a:rPr kumimoji="1" lang="ja-JP" altLang="en-US" sz="1200" dirty="0" smtClean="0"/>
              <a:t>乗降可能なバス停の増加、夜間利用可能な待合室の設置</a:t>
            </a: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19</a:t>
            </a:fld>
            <a:endParaRPr kumimoji="1" lang="ja-JP" altLang="en-US"/>
          </a:p>
        </p:txBody>
      </p:sp>
    </p:spTree>
    <p:extLst>
      <p:ext uri="{BB962C8B-B14F-4D97-AF65-F5344CB8AC3E}">
        <p14:creationId xmlns:p14="http://schemas.microsoft.com/office/powerpoint/2010/main" val="1745710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29</a:t>
            </a:fld>
            <a:endParaRPr kumimoji="1" lang="ja-JP" altLang="en-US"/>
          </a:p>
        </p:txBody>
      </p:sp>
    </p:spTree>
    <p:extLst>
      <p:ext uri="{BB962C8B-B14F-4D97-AF65-F5344CB8AC3E}">
        <p14:creationId xmlns:p14="http://schemas.microsoft.com/office/powerpoint/2010/main" val="2827307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b="1" dirty="0" smtClean="0"/>
              <a:t>※1</a:t>
            </a:r>
            <a:r>
              <a:rPr kumimoji="1" lang="ja-JP" altLang="en-US" dirty="0" smtClean="0"/>
              <a:t>　</a:t>
            </a:r>
            <a:r>
              <a:rPr kumimoji="1" lang="en-US" altLang="ja-JP" sz="1200" kern="1200" dirty="0" smtClean="0">
                <a:solidFill>
                  <a:schemeClr val="tx1"/>
                </a:solidFill>
                <a:latin typeface="+mn-lt"/>
                <a:ea typeface="+mn-ea"/>
                <a:cs typeface="+mn-cs"/>
              </a:rPr>
              <a:t>49</a:t>
            </a:r>
            <a:r>
              <a:rPr kumimoji="1" lang="ja-JP" altLang="en-US" sz="1200" kern="1200" dirty="0" smtClean="0">
                <a:solidFill>
                  <a:schemeClr val="tx1"/>
                </a:solidFill>
                <a:latin typeface="+mn-lt"/>
                <a:ea typeface="+mn-ea"/>
                <a:cs typeface="+mn-cs"/>
              </a:rPr>
              <a:t>（人</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日）という需要予測値が得られたが、この数字を考える</a:t>
            </a:r>
          </a:p>
          <a:p>
            <a:r>
              <a:rPr kumimoji="1" lang="ja-JP" altLang="en-US" sz="1200" kern="1200" dirty="0" smtClean="0">
                <a:solidFill>
                  <a:schemeClr val="tx1"/>
                </a:solidFill>
                <a:latin typeface="+mn-lt"/>
                <a:ea typeface="+mn-ea"/>
                <a:cs typeface="+mn-cs"/>
              </a:rPr>
              <a:t>上で下記の点は配慮必要。</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１）</a:t>
            </a:r>
            <a:r>
              <a:rPr kumimoji="1" lang="en-US" altLang="ja-JP" sz="1200" kern="1200" dirty="0" smtClean="0">
                <a:solidFill>
                  <a:schemeClr val="tx1"/>
                </a:solidFill>
                <a:latin typeface="+mn-lt"/>
                <a:ea typeface="+mn-ea"/>
                <a:cs typeface="+mn-cs"/>
              </a:rPr>
              <a:t>SP</a:t>
            </a:r>
            <a:r>
              <a:rPr kumimoji="1" lang="ja-JP" altLang="en-US" sz="1200" kern="1200" dirty="0" smtClean="0">
                <a:solidFill>
                  <a:schemeClr val="tx1"/>
                </a:solidFill>
                <a:latin typeface="+mn-lt"/>
                <a:ea typeface="+mn-ea"/>
                <a:cs typeface="+mn-cs"/>
              </a:rPr>
              <a:t>調査の一般的傾向として願望を回答として記述するケース</a:t>
            </a:r>
          </a:p>
          <a:p>
            <a:r>
              <a:rPr kumimoji="1" lang="ja-JP" altLang="en-US" sz="1200" kern="1200" dirty="0" smtClean="0">
                <a:solidFill>
                  <a:schemeClr val="tx1"/>
                </a:solidFill>
                <a:latin typeface="+mn-lt"/>
                <a:ea typeface="+mn-ea"/>
                <a:cs typeface="+mn-cs"/>
              </a:rPr>
              <a:t>を完全には排除できていな可能性も多少あり、その点では過大予測</a:t>
            </a:r>
          </a:p>
          <a:p>
            <a:r>
              <a:rPr kumimoji="1" lang="ja-JP" altLang="en-US" sz="1200" kern="1200" dirty="0" smtClean="0">
                <a:solidFill>
                  <a:schemeClr val="tx1"/>
                </a:solidFill>
                <a:latin typeface="+mn-lt"/>
                <a:ea typeface="+mn-ea"/>
                <a:cs typeface="+mn-cs"/>
              </a:rPr>
              <a:t>を行っている可能性もある。（アンケート実施時には、願望で回答</a:t>
            </a:r>
          </a:p>
          <a:p>
            <a:r>
              <a:rPr kumimoji="1" lang="ja-JP" altLang="en-US" sz="1200" kern="1200" dirty="0" smtClean="0">
                <a:solidFill>
                  <a:schemeClr val="tx1"/>
                </a:solidFill>
                <a:latin typeface="+mn-lt"/>
                <a:ea typeface="+mn-ea"/>
                <a:cs typeface="+mn-cs"/>
              </a:rPr>
              <a:t>するのではなく、実態を回答してほしいと念を押した。）</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２）一方では本調査では学生以外の乗客を需要予測では考慮して</a:t>
            </a:r>
          </a:p>
          <a:p>
            <a:r>
              <a:rPr kumimoji="1" lang="ja-JP" altLang="en-US" sz="1200" kern="1200" dirty="0" smtClean="0">
                <a:solidFill>
                  <a:schemeClr val="tx1"/>
                </a:solidFill>
                <a:latin typeface="+mn-lt"/>
                <a:ea typeface="+mn-ea"/>
                <a:cs typeface="+mn-cs"/>
              </a:rPr>
              <a:t>いない。チョイスベースの調査では彼らは学生よりもはるかに高い</a:t>
            </a:r>
          </a:p>
          <a:p>
            <a:r>
              <a:rPr kumimoji="1" lang="ja-JP" altLang="en-US" sz="1200" kern="1200" dirty="0" smtClean="0">
                <a:solidFill>
                  <a:schemeClr val="tx1"/>
                </a:solidFill>
                <a:latin typeface="+mn-lt"/>
                <a:ea typeface="+mn-ea"/>
                <a:cs typeface="+mn-cs"/>
              </a:rPr>
              <a:t>潜在需要を有していることが明らかになっており、彼らを含めて</a:t>
            </a:r>
          </a:p>
          <a:p>
            <a:r>
              <a:rPr kumimoji="1" lang="ja-JP" altLang="en-US" sz="1200" kern="1200" dirty="0" smtClean="0">
                <a:solidFill>
                  <a:schemeClr val="tx1"/>
                </a:solidFill>
                <a:latin typeface="+mn-lt"/>
                <a:ea typeface="+mn-ea"/>
                <a:cs typeface="+mn-cs"/>
              </a:rPr>
              <a:t>いないということで、この点では確実に過小予測となっている。</a:t>
            </a:r>
          </a:p>
          <a:p>
            <a:endParaRPr kumimoji="1" lang="ja-JP" altLang="en-US"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３）関鉄様のみ</a:t>
            </a:r>
            <a:r>
              <a:rPr kumimoji="1" lang="ja-JP" altLang="en-US" sz="1200" kern="1200" smtClean="0">
                <a:solidFill>
                  <a:schemeClr val="tx1"/>
                </a:solidFill>
                <a:latin typeface="+mn-lt"/>
                <a:ea typeface="+mn-ea"/>
                <a:cs typeface="+mn-cs"/>
              </a:rPr>
              <a:t>がサービス</a:t>
            </a:r>
            <a:r>
              <a:rPr kumimoji="1" lang="ja-JP" altLang="en-US" sz="1200" kern="1200" dirty="0" smtClean="0">
                <a:solidFill>
                  <a:schemeClr val="tx1"/>
                </a:solidFill>
                <a:latin typeface="+mn-lt"/>
                <a:ea typeface="+mn-ea"/>
                <a:cs typeface="+mn-cs"/>
              </a:rPr>
              <a:t>提供した場合を前提条件としておらず、</a:t>
            </a:r>
          </a:p>
          <a:p>
            <a:r>
              <a:rPr kumimoji="1" lang="ja-JP" altLang="en-US" sz="1200" kern="1200" dirty="0" smtClean="0">
                <a:solidFill>
                  <a:schemeClr val="tx1"/>
                </a:solidFill>
                <a:latin typeface="+mn-lt"/>
                <a:ea typeface="+mn-ea"/>
                <a:cs typeface="+mn-cs"/>
              </a:rPr>
              <a:t>また時間帯別や便別の予測を行っていない点も注意が必要である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31</a:t>
            </a:fld>
            <a:endParaRPr kumimoji="1" lang="ja-JP" altLang="en-US"/>
          </a:p>
        </p:txBody>
      </p:sp>
    </p:spTree>
    <p:extLst>
      <p:ext uri="{BB962C8B-B14F-4D97-AF65-F5344CB8AC3E}">
        <p14:creationId xmlns:p14="http://schemas.microsoft.com/office/powerpoint/2010/main" val="389591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a:t>
            </a:r>
          </a:p>
          <a:p>
            <a:r>
              <a:rPr kumimoji="1" lang="ja-JP" altLang="en-US" dirty="0" smtClean="0"/>
              <a:t>山交株式会社様のヒアリング調査による内容は</a:t>
            </a:r>
            <a:r>
              <a:rPr kumimoji="1" lang="ja-JP" altLang="en-US" smtClean="0"/>
              <a:t>、取り扱い注意。</a:t>
            </a:r>
            <a:endParaRPr kumimoji="1" lang="ja-JP" altLang="en-US"/>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36</a:t>
            </a:fld>
            <a:endParaRPr kumimoji="1" lang="ja-JP" altLang="en-US"/>
          </a:p>
        </p:txBody>
      </p:sp>
    </p:spTree>
    <p:extLst>
      <p:ext uri="{BB962C8B-B14F-4D97-AF65-F5344CB8AC3E}">
        <p14:creationId xmlns:p14="http://schemas.microsoft.com/office/powerpoint/2010/main" val="234372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a:t>
            </a:r>
          </a:p>
          <a:p>
            <a:r>
              <a:rPr kumimoji="1" lang="ja-JP" altLang="en-US" dirty="0" smtClean="0"/>
              <a:t>山交株式会社様のヒアリング調査による内容は</a:t>
            </a:r>
            <a:r>
              <a:rPr kumimoji="1" lang="ja-JP" altLang="en-US" smtClean="0"/>
              <a:t>、取り扱い注意。</a:t>
            </a:r>
            <a:endParaRPr kumimoji="1" lang="ja-JP" altLang="en-US"/>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37</a:t>
            </a:fld>
            <a:endParaRPr kumimoji="1" lang="ja-JP" altLang="en-US"/>
          </a:p>
        </p:txBody>
      </p:sp>
    </p:spTree>
    <p:extLst>
      <p:ext uri="{BB962C8B-B14F-4D97-AF65-F5344CB8AC3E}">
        <p14:creationId xmlns:p14="http://schemas.microsoft.com/office/powerpoint/2010/main" val="366619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39</a:t>
            </a:fld>
            <a:endParaRPr kumimoji="1" lang="ja-JP" altLang="en-US"/>
          </a:p>
        </p:txBody>
      </p:sp>
    </p:spTree>
    <p:extLst>
      <p:ext uri="{BB962C8B-B14F-4D97-AF65-F5344CB8AC3E}">
        <p14:creationId xmlns:p14="http://schemas.microsoft.com/office/powerpoint/2010/main" val="1665688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40</a:t>
            </a:fld>
            <a:endParaRPr kumimoji="1" lang="ja-JP" altLang="en-US"/>
          </a:p>
        </p:txBody>
      </p:sp>
    </p:spTree>
    <p:extLst>
      <p:ext uri="{BB962C8B-B14F-4D97-AF65-F5344CB8AC3E}">
        <p14:creationId xmlns:p14="http://schemas.microsoft.com/office/powerpoint/2010/main" val="1665688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60</a:t>
            </a:fld>
            <a:endParaRPr kumimoji="1" lang="ja-JP" altLang="en-US"/>
          </a:p>
        </p:txBody>
      </p:sp>
    </p:spTree>
    <p:extLst>
      <p:ext uri="{BB962C8B-B14F-4D97-AF65-F5344CB8AC3E}">
        <p14:creationId xmlns:p14="http://schemas.microsoft.com/office/powerpoint/2010/main" val="282730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2</a:t>
            </a:fld>
            <a:endParaRPr kumimoji="1" lang="ja-JP" altLang="en-US"/>
          </a:p>
        </p:txBody>
      </p:sp>
    </p:spTree>
    <p:extLst>
      <p:ext uri="{BB962C8B-B14F-4D97-AF65-F5344CB8AC3E}">
        <p14:creationId xmlns:p14="http://schemas.microsoft.com/office/powerpoint/2010/main" val="747621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3</a:t>
            </a:fld>
            <a:endParaRPr kumimoji="1" lang="ja-JP" altLang="en-US"/>
          </a:p>
        </p:txBody>
      </p:sp>
    </p:spTree>
    <p:extLst>
      <p:ext uri="{BB962C8B-B14F-4D97-AF65-F5344CB8AC3E}">
        <p14:creationId xmlns:p14="http://schemas.microsoft.com/office/powerpoint/2010/main" val="393456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口答にて、違法駐輪、違法停車への関連性についても言及し、レジュメにも載せる</a:t>
            </a:r>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5</a:t>
            </a:fld>
            <a:endParaRPr kumimoji="1" lang="ja-JP" altLang="en-US"/>
          </a:p>
        </p:txBody>
      </p:sp>
    </p:spTree>
    <p:extLst>
      <p:ext uri="{BB962C8B-B14F-4D97-AF65-F5344CB8AC3E}">
        <p14:creationId xmlns:p14="http://schemas.microsoft.com/office/powerpoint/2010/main" val="378882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chemeClr val="accent6"/>
              </a:buClr>
              <a:buFont typeface="Wingdings" charset="2"/>
              <a:buNone/>
            </a:pPr>
            <a:r>
              <a:rPr kumimoji="1" lang="ja-JP" altLang="en-US" sz="1200" dirty="0" smtClean="0"/>
              <a:t>以下は、口で言うようにする。</a:t>
            </a:r>
            <a:endParaRPr kumimoji="1" lang="en-US" altLang="ja-JP" sz="1200" dirty="0" smtClean="0"/>
          </a:p>
          <a:p>
            <a:pPr marL="0" indent="0">
              <a:buClr>
                <a:schemeClr val="accent6"/>
              </a:buClr>
              <a:buFont typeface="Wingdings" charset="2"/>
              <a:buNone/>
            </a:pPr>
            <a:endParaRPr kumimoji="1" lang="en-US" altLang="ja-JP" sz="1200" dirty="0" smtClean="0"/>
          </a:p>
          <a:p>
            <a:pPr marL="457200" indent="-457200">
              <a:buClr>
                <a:schemeClr val="accent6"/>
              </a:buClr>
              <a:buFont typeface="Wingdings" charset="2"/>
              <a:buChar char="ü"/>
            </a:pPr>
            <a:r>
              <a:rPr kumimoji="1" lang="en-US" altLang="ja-JP" sz="1200" dirty="0" smtClean="0"/>
              <a:t>TX</a:t>
            </a:r>
            <a:r>
              <a:rPr kumimoji="1" lang="ja-JP" altLang="en-US" sz="1200" dirty="0" smtClean="0"/>
              <a:t>を利用し、つくばセンターに帰ってきた人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つくばセンター付近で夜遅くまで仕事、アルバイトをしていた人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つくばセンター付近で夜遅くまで遊んでいた人</a:t>
            </a:r>
            <a:endParaRPr kumimoji="1" lang="en-US" altLang="ja-JP" sz="1200" dirty="0" smtClean="0"/>
          </a:p>
          <a:p>
            <a:pPr marL="0" indent="0">
              <a:buClr>
                <a:schemeClr val="accent6"/>
              </a:buClr>
              <a:buFont typeface="Wingdings" charset="2"/>
              <a:buNone/>
            </a:pP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7</a:t>
            </a:fld>
            <a:endParaRPr kumimoji="1" lang="ja-JP" altLang="en-US"/>
          </a:p>
        </p:txBody>
      </p:sp>
    </p:spTree>
    <p:extLst>
      <p:ext uri="{BB962C8B-B14F-4D97-AF65-F5344CB8AC3E}">
        <p14:creationId xmlns:p14="http://schemas.microsoft.com/office/powerpoint/2010/main" val="3188934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chemeClr val="accent6"/>
              </a:buClr>
              <a:buFont typeface="Wingdings" charset="2"/>
              <a:buNone/>
            </a:pPr>
            <a:r>
              <a:rPr kumimoji="1" lang="ja-JP" altLang="en-US" sz="1200" dirty="0" smtClean="0"/>
              <a:t>以下は、口で言うようにする。</a:t>
            </a:r>
            <a:endParaRPr kumimoji="1" lang="en-US" altLang="ja-JP" sz="1200" dirty="0" smtClean="0"/>
          </a:p>
          <a:p>
            <a:pPr marL="0" indent="0">
              <a:buClr>
                <a:schemeClr val="accent6"/>
              </a:buClr>
              <a:buFont typeface="Wingdings" charset="2"/>
              <a:buNone/>
            </a:pPr>
            <a:endParaRPr kumimoji="1" lang="en-US" altLang="ja-JP" sz="1200" dirty="0" smtClean="0"/>
          </a:p>
          <a:p>
            <a:pPr marL="457200" indent="-457200">
              <a:buClr>
                <a:schemeClr val="accent6"/>
              </a:buClr>
              <a:buFont typeface="Wingdings" charset="2"/>
              <a:buChar char="ü"/>
            </a:pPr>
            <a:r>
              <a:rPr kumimoji="1" lang="en-US" altLang="ja-JP" sz="1200" dirty="0" smtClean="0"/>
              <a:t>TX</a:t>
            </a:r>
            <a:r>
              <a:rPr kumimoji="1" lang="ja-JP" altLang="en-US" sz="1200" dirty="0" smtClean="0"/>
              <a:t>を利用し、つくばセンターに帰ってきた人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つくばセンター付近で夜遅くまで仕事、アルバイトをしていた人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つくばセンター付近で夜遅くまで遊んでいた人</a:t>
            </a:r>
            <a:endParaRPr kumimoji="1" lang="en-US" altLang="ja-JP" sz="1200" dirty="0" smtClean="0"/>
          </a:p>
          <a:p>
            <a:pPr marL="0" indent="0">
              <a:buClr>
                <a:schemeClr val="accent6"/>
              </a:buClr>
              <a:buFont typeface="Wingdings" charset="2"/>
              <a:buNone/>
            </a:pP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8</a:t>
            </a:fld>
            <a:endParaRPr kumimoji="1" lang="ja-JP" altLang="en-US"/>
          </a:p>
        </p:txBody>
      </p:sp>
    </p:spTree>
    <p:extLst>
      <p:ext uri="{BB962C8B-B14F-4D97-AF65-F5344CB8AC3E}">
        <p14:creationId xmlns:p14="http://schemas.microsoft.com/office/powerpoint/2010/main" val="318893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chemeClr val="accent6"/>
              </a:buClr>
              <a:buFont typeface="Wingdings" charset="2"/>
              <a:buNone/>
            </a:pPr>
            <a:r>
              <a:rPr kumimoji="1" lang="ja-JP" altLang="en-US" sz="1200" dirty="0" smtClean="0"/>
              <a:t>以下は、口で言うようにする。</a:t>
            </a:r>
            <a:endParaRPr kumimoji="1" lang="en-US" altLang="ja-JP" sz="1200" dirty="0" smtClean="0"/>
          </a:p>
          <a:p>
            <a:pPr marL="0" indent="0">
              <a:buClr>
                <a:schemeClr val="accent6"/>
              </a:buClr>
              <a:buFont typeface="Wingdings" charset="2"/>
              <a:buNone/>
            </a:pPr>
            <a:endParaRPr kumimoji="1" lang="en-US" altLang="ja-JP" sz="1200" dirty="0" smtClean="0"/>
          </a:p>
          <a:p>
            <a:pPr marL="457200" indent="-457200">
              <a:buClr>
                <a:schemeClr val="accent6"/>
              </a:buClr>
              <a:buFont typeface="Wingdings" charset="2"/>
              <a:buChar char="ü"/>
            </a:pPr>
            <a:r>
              <a:rPr kumimoji="1" lang="en-US" altLang="ja-JP" sz="1200" dirty="0" smtClean="0"/>
              <a:t>TX</a:t>
            </a:r>
            <a:r>
              <a:rPr kumimoji="1" lang="ja-JP" altLang="en-US" sz="1200" dirty="0" smtClean="0"/>
              <a:t>を利用し、つくばセンターに帰ってきた人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つくばセンター付近で夜遅くまで仕事、アルバイトをしていた人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つくばセンター付近で夜遅くまで遊んでいた人</a:t>
            </a:r>
            <a:endParaRPr kumimoji="1" lang="en-US" altLang="ja-JP" sz="1200" dirty="0" smtClean="0"/>
          </a:p>
          <a:p>
            <a:pPr marL="0" indent="0">
              <a:buClr>
                <a:schemeClr val="accent6"/>
              </a:buClr>
              <a:buFont typeface="Wingdings" charset="2"/>
              <a:buNone/>
            </a:pP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9</a:t>
            </a:fld>
            <a:endParaRPr kumimoji="1" lang="ja-JP" altLang="en-US"/>
          </a:p>
        </p:txBody>
      </p:sp>
    </p:spTree>
    <p:extLst>
      <p:ext uri="{BB962C8B-B14F-4D97-AF65-F5344CB8AC3E}">
        <p14:creationId xmlns:p14="http://schemas.microsoft.com/office/powerpoint/2010/main" val="318893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chemeClr val="accent6"/>
              </a:buClr>
              <a:buFont typeface="Wingdings" charset="2"/>
              <a:buNone/>
            </a:pPr>
            <a:r>
              <a:rPr kumimoji="1" lang="ja-JP" altLang="en-US" sz="1200" dirty="0" smtClean="0"/>
              <a:t>以下は、口で言うようにする。</a:t>
            </a:r>
            <a:endParaRPr kumimoji="1" lang="en-US" altLang="ja-JP" sz="1200" dirty="0" smtClean="0"/>
          </a:p>
          <a:p>
            <a:pPr marL="0" indent="0">
              <a:buClr>
                <a:schemeClr val="accent6"/>
              </a:buClr>
              <a:buFont typeface="Wingdings" charset="2"/>
              <a:buNone/>
            </a:pPr>
            <a:endParaRPr kumimoji="1" lang="en-US" altLang="ja-JP" sz="1200" dirty="0" smtClean="0"/>
          </a:p>
          <a:p>
            <a:pPr marL="457200" indent="-457200">
              <a:buClr>
                <a:schemeClr val="accent6"/>
              </a:buClr>
              <a:buFont typeface="Wingdings" charset="2"/>
              <a:buChar char="ü"/>
            </a:pPr>
            <a:r>
              <a:rPr kumimoji="1" lang="en-US" altLang="ja-JP" sz="1200" dirty="0" smtClean="0"/>
              <a:t>TX</a:t>
            </a:r>
            <a:r>
              <a:rPr kumimoji="1" lang="ja-JP" altLang="en-US" sz="1200" dirty="0" smtClean="0"/>
              <a:t>を利用し、つくばセンターに帰ってきた人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つくばセンター付近で夜遅くまで仕事、アルバイトをしていた人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つくばセンター付近で夜遅くまで遊んでいた人</a:t>
            </a:r>
            <a:endParaRPr kumimoji="1" lang="en-US" altLang="ja-JP" sz="1200" dirty="0" smtClean="0"/>
          </a:p>
          <a:p>
            <a:pPr marL="0" indent="0">
              <a:buClr>
                <a:schemeClr val="accent6"/>
              </a:buClr>
              <a:buFont typeface="Wingdings" charset="2"/>
              <a:buNone/>
            </a:pP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10</a:t>
            </a:fld>
            <a:endParaRPr kumimoji="1" lang="ja-JP" altLang="en-US"/>
          </a:p>
        </p:txBody>
      </p:sp>
    </p:spTree>
    <p:extLst>
      <p:ext uri="{BB962C8B-B14F-4D97-AF65-F5344CB8AC3E}">
        <p14:creationId xmlns:p14="http://schemas.microsoft.com/office/powerpoint/2010/main" val="3188934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chemeClr val="accent6"/>
              </a:buClr>
              <a:buFont typeface="Wingdings" charset="2"/>
              <a:buNone/>
            </a:pPr>
            <a:r>
              <a:rPr kumimoji="1" lang="ja-JP" altLang="en-US" sz="1200" dirty="0" smtClean="0"/>
              <a:t>以下は、口で言うようにする。</a:t>
            </a:r>
            <a:endParaRPr kumimoji="1" lang="en-US" altLang="ja-JP" sz="1200" dirty="0" smtClean="0"/>
          </a:p>
          <a:p>
            <a:pPr marL="0" indent="0">
              <a:buClr>
                <a:schemeClr val="accent6"/>
              </a:buClr>
              <a:buFont typeface="Wingdings" charset="2"/>
              <a:buNone/>
            </a:pPr>
            <a:endParaRPr kumimoji="1" lang="en-US" altLang="ja-JP" sz="1200" dirty="0" smtClean="0"/>
          </a:p>
          <a:p>
            <a:pPr marL="457200" indent="-457200">
              <a:buClr>
                <a:schemeClr val="accent6"/>
              </a:buClr>
              <a:buFont typeface="Wingdings" charset="2"/>
              <a:buChar char="ü"/>
            </a:pPr>
            <a:r>
              <a:rPr kumimoji="1" lang="en-US" altLang="ja-JP" sz="1200" dirty="0" smtClean="0"/>
              <a:t>TX</a:t>
            </a:r>
            <a:r>
              <a:rPr kumimoji="1" lang="ja-JP" altLang="en-US" sz="1200" dirty="0" smtClean="0"/>
              <a:t>を利用し、つくばセンターに帰ってきた人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つくばセンター付近で夜遅くまで仕事、アルバイトをしていた人</a:t>
            </a:r>
            <a:endParaRPr kumimoji="1" lang="en-US" altLang="ja-JP" sz="1200" dirty="0" smtClean="0"/>
          </a:p>
          <a:p>
            <a:pPr marL="457200" indent="-457200">
              <a:buClr>
                <a:schemeClr val="accent6"/>
              </a:buClr>
              <a:buFont typeface="Wingdings" charset="2"/>
              <a:buChar char="ü"/>
            </a:pPr>
            <a:r>
              <a:rPr kumimoji="1" lang="ja-JP" altLang="en-US" sz="1200" dirty="0" smtClean="0"/>
              <a:t>つくばセンター付近で夜遅くまで遊んでいた人</a:t>
            </a:r>
            <a:endParaRPr kumimoji="1" lang="en-US" altLang="ja-JP" sz="1200" dirty="0" smtClean="0"/>
          </a:p>
          <a:p>
            <a:pPr marL="0" indent="0">
              <a:buClr>
                <a:schemeClr val="accent6"/>
              </a:buClr>
              <a:buFont typeface="Wingdings" charset="2"/>
              <a:buNone/>
            </a:pPr>
            <a:endParaRPr kumimoji="1"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E8FE77F-D1AC-DE4B-ADDA-0834DE04F65E}" type="slidenum">
              <a:rPr kumimoji="1" lang="ja-JP" altLang="en-US" smtClean="0"/>
              <a:t>11</a:t>
            </a:fld>
            <a:endParaRPr kumimoji="1" lang="ja-JP" altLang="en-US"/>
          </a:p>
        </p:txBody>
      </p:sp>
    </p:spTree>
    <p:extLst>
      <p:ext uri="{BB962C8B-B14F-4D97-AF65-F5344CB8AC3E}">
        <p14:creationId xmlns:p14="http://schemas.microsoft.com/office/powerpoint/2010/main" val="3188934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116467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148737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95456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387399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9838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358061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122218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135731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3705343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104319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B8687C5-9395-394A-AB9F-82D325798F4F}" type="datetimeFigureOut">
              <a:rPr kumimoji="1" lang="ja-JP" altLang="en-US" smtClean="0"/>
              <a:t>2013/7/23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425578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687C5-9395-394A-AB9F-82D325798F4F}" type="datetimeFigureOut">
              <a:rPr kumimoji="1" lang="ja-JP" altLang="en-US" smtClean="0"/>
              <a:t>2013/7/23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AAC02-E459-B547-9DB1-F41524D177EF}" type="slidenum">
              <a:rPr kumimoji="1" lang="ja-JP" altLang="en-US" smtClean="0"/>
              <a:t>‹#›</a:t>
            </a:fld>
            <a:endParaRPr kumimoji="1" lang="ja-JP" altLang="en-US"/>
          </a:p>
        </p:txBody>
      </p:sp>
    </p:spTree>
    <p:extLst>
      <p:ext uri="{BB962C8B-B14F-4D97-AF65-F5344CB8AC3E}">
        <p14:creationId xmlns:p14="http://schemas.microsoft.com/office/powerpoint/2010/main" val="1049884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6.gif"/><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6.ocn.ne.jp/~a19064/kousokubasu23.html" TargetMode="External"/><Relationship Id="rId7" Type="http://schemas.openxmlformats.org/officeDocument/2006/relationships/hyperlink" Target="http://www.miyakou.co.jp/top.php" TargetMode="External"/><Relationship Id="rId2" Type="http://schemas.openxmlformats.org/officeDocument/2006/relationships/hyperlink" Target="http://www.kantetsu.co.jp/" TargetMode="External"/><Relationship Id="rId1" Type="http://schemas.openxmlformats.org/officeDocument/2006/relationships/slideLayout" Target="../slideLayouts/slideLayout2.xml"/><Relationship Id="rId6" Type="http://schemas.openxmlformats.org/officeDocument/2006/relationships/hyperlink" Target="http://www.mir.co.jp/timetable/" TargetMode="External"/><Relationship Id="rId5" Type="http://schemas.openxmlformats.org/officeDocument/2006/relationships/hyperlink" Target="http://www.yamakobus.co.jp/" TargetMode="External"/><Relationship Id="rId4" Type="http://schemas.openxmlformats.org/officeDocument/2006/relationships/hyperlink" Target="http://www.tsukuba.ac.jp/"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DSCN28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テキスト ボックス 5"/>
          <p:cNvSpPr txBox="1"/>
          <p:nvPr/>
        </p:nvSpPr>
        <p:spPr>
          <a:xfrm>
            <a:off x="1929307" y="10496"/>
            <a:ext cx="1911292" cy="4151051"/>
          </a:xfrm>
          <a:prstGeom prst="rect">
            <a:avLst/>
          </a:prstGeom>
          <a:noFill/>
        </p:spPr>
        <p:txBody>
          <a:bodyPr vert="eaVert" wrap="square" rtlCol="0">
            <a:spAutoFit/>
          </a:bodyPr>
          <a:lstStyle/>
          <a:p>
            <a:pPr>
              <a:lnSpc>
                <a:spcPct val="130000"/>
              </a:lnSpc>
            </a:pPr>
            <a:r>
              <a:rPr lang="ja-JP" altLang="en-US" sz="4400" dirty="0">
                <a:solidFill>
                  <a:schemeClr val="bg1"/>
                </a:solidFill>
                <a:latin typeface="ＤＦＰ太丸ゴシック体"/>
                <a:ea typeface="ＤＦＰ太丸ゴシック体"/>
                <a:cs typeface="ＤＦＰ太丸ゴシック体"/>
              </a:rPr>
              <a:t>高速バスよ、</a:t>
            </a:r>
            <a:endParaRPr lang="en-US" altLang="ja-JP" sz="4400" dirty="0">
              <a:solidFill>
                <a:schemeClr val="bg1"/>
              </a:solidFill>
              <a:latin typeface="ＤＦＰ太丸ゴシック体"/>
              <a:ea typeface="ＤＦＰ太丸ゴシック体"/>
              <a:cs typeface="ＤＦＰ太丸ゴシック体"/>
            </a:endParaRPr>
          </a:p>
          <a:p>
            <a:pPr algn="r">
              <a:lnSpc>
                <a:spcPct val="130000"/>
              </a:lnSpc>
            </a:pPr>
            <a:r>
              <a:rPr lang="ja-JP" altLang="en-US" sz="4400" dirty="0">
                <a:solidFill>
                  <a:schemeClr val="bg1"/>
                </a:solidFill>
                <a:latin typeface="ＤＦＰ太丸ゴシック体"/>
                <a:ea typeface="ＤＦＰ太丸ゴシック体"/>
                <a:cs typeface="ＤＦＰ太丸ゴシック体"/>
              </a:rPr>
              <a:t>いつ乗せるの？</a:t>
            </a:r>
          </a:p>
        </p:txBody>
      </p:sp>
      <p:sp>
        <p:nvSpPr>
          <p:cNvPr id="8" name="テキスト ボックス 7"/>
          <p:cNvSpPr txBox="1"/>
          <p:nvPr/>
        </p:nvSpPr>
        <p:spPr>
          <a:xfrm>
            <a:off x="6435566" y="3683071"/>
            <a:ext cx="2708434" cy="2881091"/>
          </a:xfrm>
          <a:prstGeom prst="rect">
            <a:avLst/>
          </a:prstGeom>
          <a:noFill/>
        </p:spPr>
        <p:txBody>
          <a:bodyPr vert="eaVert" wrap="square" rtlCol="0">
            <a:spAutoFit/>
          </a:bodyPr>
          <a:lstStyle/>
          <a:p>
            <a:r>
              <a:rPr kumimoji="1" lang="ja-JP" altLang="en-US" dirty="0" smtClean="0">
                <a:solidFill>
                  <a:srgbClr val="FFFFFF"/>
                </a:solidFill>
                <a:latin typeface="ＤＦＰ太丸ゴシック体"/>
                <a:ea typeface="ＤＦＰ太丸ゴシック体"/>
                <a:cs typeface="ＤＦＰ太丸ゴシック体"/>
              </a:rPr>
              <a:t>神保　裕美（班長）</a:t>
            </a:r>
            <a:endParaRPr kumimoji="1" lang="en-US" altLang="ja-JP" dirty="0" smtClean="0">
              <a:solidFill>
                <a:srgbClr val="FFFFFF"/>
              </a:solidFill>
              <a:latin typeface="ＤＦＰ太丸ゴシック体"/>
              <a:ea typeface="ＤＦＰ太丸ゴシック体"/>
              <a:cs typeface="ＤＦＰ太丸ゴシック体"/>
            </a:endParaRPr>
          </a:p>
          <a:p>
            <a:r>
              <a:rPr lang="ja-JP" altLang="en-US" dirty="0" smtClean="0">
                <a:solidFill>
                  <a:srgbClr val="FFFFFF"/>
                </a:solidFill>
                <a:latin typeface="ＤＦＰ太丸ゴシック体"/>
                <a:ea typeface="ＤＦＰ太丸ゴシック体"/>
                <a:cs typeface="ＤＦＰ太丸ゴシック体"/>
              </a:rPr>
              <a:t>皆川　貴弘（副班長）</a:t>
            </a:r>
            <a:endParaRPr lang="en-US" altLang="ja-JP" dirty="0" smtClean="0">
              <a:solidFill>
                <a:srgbClr val="FFFFFF"/>
              </a:solidFill>
              <a:latin typeface="ＤＦＰ太丸ゴシック体"/>
              <a:ea typeface="ＤＦＰ太丸ゴシック体"/>
              <a:cs typeface="ＤＦＰ太丸ゴシック体"/>
            </a:endParaRPr>
          </a:p>
          <a:p>
            <a:r>
              <a:rPr lang="ja-JP" altLang="en-US" sz="2000" dirty="0" smtClean="0">
                <a:solidFill>
                  <a:srgbClr val="FFFFFF"/>
                </a:solidFill>
                <a:latin typeface="ＤＦＰ太丸ゴシック体"/>
                <a:ea typeface="ＤＦＰ太丸ゴシック体"/>
                <a:cs typeface="ＤＦＰ太丸ゴシック体"/>
              </a:rPr>
              <a:t>小倉</a:t>
            </a:r>
            <a:r>
              <a:rPr lang="ja-JP" altLang="en-US" dirty="0" smtClean="0">
                <a:solidFill>
                  <a:srgbClr val="FFFFFF"/>
                </a:solidFill>
                <a:latin typeface="ＤＦＰ太丸ゴシック体"/>
                <a:ea typeface="ＤＦＰ太丸ゴシック体"/>
                <a:cs typeface="ＤＦＰ太丸ゴシック体"/>
              </a:rPr>
              <a:t>　利仁（印刷）</a:t>
            </a:r>
            <a:endParaRPr lang="en-US" altLang="ja-JP" dirty="0">
              <a:solidFill>
                <a:srgbClr val="FFFFFF"/>
              </a:solidFill>
              <a:latin typeface="ＤＦＰ太丸ゴシック体"/>
              <a:ea typeface="ＤＦＰ太丸ゴシック体"/>
              <a:cs typeface="ＤＦＰ太丸ゴシック体"/>
            </a:endParaRPr>
          </a:p>
          <a:p>
            <a:r>
              <a:rPr kumimoji="1" lang="ja-JP" altLang="en-US" dirty="0" smtClean="0">
                <a:solidFill>
                  <a:srgbClr val="FFFFFF"/>
                </a:solidFill>
                <a:latin typeface="ＤＦＰ太丸ゴシック体"/>
                <a:ea typeface="ＤＦＰ太丸ゴシック体"/>
                <a:cs typeface="ＤＦＰ太丸ゴシック体"/>
              </a:rPr>
              <a:t>神谷　健太（資料</a:t>
            </a:r>
            <a:r>
              <a:rPr kumimoji="1" lang="en-US" altLang="ja-JP" dirty="0" smtClean="0">
                <a:solidFill>
                  <a:srgbClr val="FFFFFF"/>
                </a:solidFill>
                <a:latin typeface="ＤＦＰ太丸ゴシック体"/>
                <a:ea typeface="ＤＦＰ太丸ゴシック体"/>
                <a:cs typeface="ＤＦＰ太丸ゴシック体"/>
              </a:rPr>
              <a:t>DB</a:t>
            </a:r>
            <a:r>
              <a:rPr kumimoji="1" lang="ja-JP" altLang="en-US" dirty="0" smtClean="0">
                <a:solidFill>
                  <a:srgbClr val="FFFFFF"/>
                </a:solidFill>
                <a:latin typeface="ＤＦＰ太丸ゴシック体"/>
                <a:ea typeface="ＤＦＰ太丸ゴシック体"/>
                <a:cs typeface="ＤＦＰ太丸ゴシック体"/>
              </a:rPr>
              <a:t>）</a:t>
            </a:r>
            <a:endParaRPr kumimoji="1" lang="en-US" altLang="ja-JP" dirty="0" smtClean="0">
              <a:solidFill>
                <a:srgbClr val="FFFFFF"/>
              </a:solidFill>
              <a:latin typeface="ＤＦＰ太丸ゴシック体"/>
              <a:ea typeface="ＤＦＰ太丸ゴシック体"/>
              <a:cs typeface="ＤＦＰ太丸ゴシック体"/>
            </a:endParaRPr>
          </a:p>
          <a:p>
            <a:r>
              <a:rPr lang="en-US" altLang="ja-JP" dirty="0" err="1" smtClean="0">
                <a:solidFill>
                  <a:srgbClr val="FFFFFF"/>
                </a:solidFill>
                <a:latin typeface="ＤＦＰ太丸ゴシック体"/>
                <a:ea typeface="ＤＦＰ太丸ゴシック体"/>
                <a:cs typeface="ＤＦＰ太丸ゴシック体"/>
              </a:rPr>
              <a:t>Hongilk</a:t>
            </a:r>
            <a:r>
              <a:rPr lang="en-US" altLang="ja-JP" dirty="0" smtClean="0">
                <a:solidFill>
                  <a:srgbClr val="FFFFFF"/>
                </a:solidFill>
                <a:latin typeface="ＤＦＰ太丸ゴシック体"/>
                <a:ea typeface="ＤＦＰ太丸ゴシック体"/>
                <a:cs typeface="ＤＦＰ太丸ゴシック体"/>
              </a:rPr>
              <a:t> Kim</a:t>
            </a:r>
          </a:p>
          <a:p>
            <a:r>
              <a:rPr kumimoji="1" lang="ja-JP" altLang="en-US" dirty="0" smtClean="0">
                <a:solidFill>
                  <a:srgbClr val="FFFFFF"/>
                </a:solidFill>
                <a:latin typeface="ＤＦＰ太丸ゴシック体"/>
                <a:ea typeface="ＤＦＰ太丸ゴシック体"/>
                <a:cs typeface="ＤＦＰ太丸ゴシック体"/>
              </a:rPr>
              <a:t>湊　信乃介</a:t>
            </a:r>
            <a:endParaRPr kumimoji="1" lang="en-US" altLang="ja-JP" dirty="0" smtClean="0">
              <a:solidFill>
                <a:srgbClr val="FFFFFF"/>
              </a:solidFill>
              <a:latin typeface="ＤＦＰ太丸ゴシック体"/>
              <a:ea typeface="ＤＦＰ太丸ゴシック体"/>
              <a:cs typeface="ＤＦＰ太丸ゴシック体"/>
            </a:endParaRPr>
          </a:p>
          <a:p>
            <a:r>
              <a:rPr lang="ja-JP" altLang="en-US" dirty="0" smtClean="0">
                <a:solidFill>
                  <a:srgbClr val="FFFFFF"/>
                </a:solidFill>
                <a:latin typeface="ＤＦＰ太丸ゴシック体"/>
                <a:ea typeface="ＤＦＰ太丸ゴシック体"/>
                <a:cs typeface="ＤＦＰ太丸ゴシック体"/>
              </a:rPr>
              <a:t>信太　一郎</a:t>
            </a:r>
            <a:endParaRPr lang="en-US" altLang="ja-JP" dirty="0" smtClean="0">
              <a:solidFill>
                <a:srgbClr val="FFFFFF"/>
              </a:solidFill>
              <a:latin typeface="ＤＦＰ太丸ゴシック体"/>
              <a:ea typeface="ＤＦＰ太丸ゴシック体"/>
              <a:cs typeface="ＤＦＰ太丸ゴシック体"/>
            </a:endParaRPr>
          </a:p>
          <a:p>
            <a:r>
              <a:rPr lang="ja-JP" altLang="en-US" dirty="0" smtClean="0">
                <a:solidFill>
                  <a:srgbClr val="FFFFFF"/>
                </a:solidFill>
                <a:latin typeface="ＤＦＰ太丸ゴシック体"/>
                <a:ea typeface="ＤＦＰ太丸ゴシック体"/>
                <a:cs typeface="ＤＦＰ太丸ゴシック体"/>
              </a:rPr>
              <a:t>中村　江</a:t>
            </a:r>
            <a:endParaRPr lang="en-US" altLang="ja-JP" dirty="0" smtClean="0">
              <a:solidFill>
                <a:srgbClr val="FFFFFF"/>
              </a:solidFill>
              <a:latin typeface="ＤＦＰ太丸ゴシック体"/>
              <a:ea typeface="ＤＦＰ太丸ゴシック体"/>
              <a:cs typeface="ＤＦＰ太丸ゴシック体"/>
            </a:endParaRPr>
          </a:p>
          <a:p>
            <a:endParaRPr kumimoji="1" lang="en-US" altLang="ja-JP" dirty="0" smtClean="0">
              <a:solidFill>
                <a:srgbClr val="FFFFFF"/>
              </a:solidFill>
              <a:latin typeface="ＤＦＰ太丸ゴシック体"/>
              <a:ea typeface="ＤＦＰ太丸ゴシック体"/>
              <a:cs typeface="ＤＦＰ太丸ゴシック体"/>
            </a:endParaRPr>
          </a:p>
        </p:txBody>
      </p:sp>
      <p:sp>
        <p:nvSpPr>
          <p:cNvPr id="9" name="サブタイトル 2"/>
          <p:cNvSpPr txBox="1">
            <a:spLocks/>
          </p:cNvSpPr>
          <p:nvPr/>
        </p:nvSpPr>
        <p:spPr>
          <a:xfrm>
            <a:off x="6957787" y="618390"/>
            <a:ext cx="893551" cy="3383390"/>
          </a:xfrm>
          <a:prstGeom prst="rect">
            <a:avLst/>
          </a:prstGeom>
        </p:spPr>
        <p:txBody>
          <a:bodyPr vert="eaVert"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2400" dirty="0" smtClean="0">
                <a:solidFill>
                  <a:srgbClr val="FFFFFF"/>
                </a:solidFill>
                <a:latin typeface="ＤＦＰ太丸ゴシック体"/>
                <a:ea typeface="ＤＦＰ太丸ゴシック体"/>
                <a:cs typeface="ＤＦＰ太丸ゴシック体"/>
              </a:rPr>
              <a:t>谷口　守（担当教員）</a:t>
            </a:r>
            <a:endParaRPr lang="en-US" altLang="ja-JP" sz="2400" dirty="0" smtClean="0">
              <a:solidFill>
                <a:srgbClr val="FFFFFF"/>
              </a:solidFill>
              <a:latin typeface="ＤＦＰ太丸ゴシック体"/>
              <a:ea typeface="ＤＦＰ太丸ゴシック体"/>
              <a:cs typeface="ＤＦＰ太丸ゴシック体"/>
            </a:endParaRPr>
          </a:p>
          <a:p>
            <a:pPr marL="0" indent="0">
              <a:buNone/>
            </a:pPr>
            <a:r>
              <a:rPr lang="ja-JP" altLang="en-US" sz="2400" dirty="0" smtClean="0">
                <a:solidFill>
                  <a:srgbClr val="FFFFFF"/>
                </a:solidFill>
                <a:latin typeface="ＤＦＰ太丸ゴシック体"/>
                <a:ea typeface="ＤＦＰ太丸ゴシック体"/>
                <a:cs typeface="ＤＦＰ太丸ゴシック体"/>
              </a:rPr>
              <a:t>富永　透見（</a:t>
            </a:r>
            <a:r>
              <a:rPr lang="en-US" altLang="ja-JP" sz="2400" dirty="0" smtClean="0">
                <a:solidFill>
                  <a:srgbClr val="FFFFFF"/>
                </a:solidFill>
                <a:latin typeface="ＤＦＰ太丸ゴシック体"/>
                <a:ea typeface="ＤＦＰ太丸ゴシック体"/>
                <a:cs typeface="ＤＦＰ太丸ゴシック体"/>
              </a:rPr>
              <a:t>TA</a:t>
            </a:r>
            <a:r>
              <a:rPr lang="ja-JP" altLang="en-US" sz="2400" dirty="0" smtClean="0">
                <a:solidFill>
                  <a:srgbClr val="FFFFFF"/>
                </a:solidFill>
                <a:latin typeface="ＤＦＰ太丸ゴシック体"/>
                <a:ea typeface="ＤＦＰ太丸ゴシック体"/>
                <a:cs typeface="ＤＦＰ太丸ゴシック体"/>
              </a:rPr>
              <a:t>）</a:t>
            </a:r>
            <a:endParaRPr lang="ja-JP" altLang="en-US" sz="2400" dirty="0">
              <a:solidFill>
                <a:srgbClr val="FFFFFF"/>
              </a:solidFill>
              <a:latin typeface="ＤＦＰ太丸ゴシック体"/>
              <a:ea typeface="ＤＦＰ太丸ゴシック体"/>
              <a:cs typeface="ＤＦＰ太丸ゴシック体"/>
            </a:endParaRPr>
          </a:p>
        </p:txBody>
      </p:sp>
      <p:sp>
        <p:nvSpPr>
          <p:cNvPr id="10" name="正方形/長方形 9"/>
          <p:cNvSpPr/>
          <p:nvPr/>
        </p:nvSpPr>
        <p:spPr>
          <a:xfrm>
            <a:off x="7851338" y="251155"/>
            <a:ext cx="1292662" cy="3431916"/>
          </a:xfrm>
          <a:prstGeom prst="rect">
            <a:avLst/>
          </a:prstGeom>
        </p:spPr>
        <p:txBody>
          <a:bodyPr vert="eaVert" wrap="square">
            <a:spAutoFit/>
          </a:bodyPr>
          <a:lstStyle/>
          <a:p>
            <a:r>
              <a:rPr lang="en-US" altLang="ja-JP"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6</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月</a:t>
            </a:r>
            <a:r>
              <a:rPr lang="en-US" altLang="ja-JP"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21</a:t>
            </a:r>
            <a:r>
              <a:rPr lang="ja-JP" altLang="en-US"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日（金）</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　</a:t>
            </a:r>
            <a:endParaRPr lang="en-US" altLang="ja-JP"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endParaRPr>
          </a:p>
          <a:p>
            <a:r>
              <a:rPr lang="ja-JP" altLang="en-US"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都市</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計画実習</a:t>
            </a:r>
            <a:endParaRPr lang="en-US" altLang="ja-JP"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endParaRPr>
          </a:p>
          <a:p>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まじわり班　</a:t>
            </a:r>
            <a:endParaRPr lang="en-US" altLang="ja-JP"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endParaRPr>
          </a:p>
          <a:p>
            <a:r>
              <a:rPr lang="ja-JP" altLang="en-US"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最終</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発表</a:t>
            </a:r>
          </a:p>
        </p:txBody>
      </p:sp>
    </p:spTree>
    <p:extLst>
      <p:ext uri="{BB962C8B-B14F-4D97-AF65-F5344CB8AC3E}">
        <p14:creationId xmlns:p14="http://schemas.microsoft.com/office/powerpoint/2010/main" val="308703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9700" y="127400"/>
            <a:ext cx="1914155" cy="875647"/>
          </a:xfrm>
        </p:spPr>
        <p:txBody>
          <a:bodyPr/>
          <a:lstStyle/>
          <a:p>
            <a:pPr algn="l"/>
            <a:r>
              <a:rPr kumimoji="1" lang="ja-JP" altLang="en-US" dirty="0" smtClean="0"/>
              <a:t>目標</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descr="困っている人.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9531" y="3897210"/>
            <a:ext cx="1160446" cy="1766392"/>
          </a:xfrm>
          <a:prstGeom prst="rect">
            <a:avLst/>
          </a:prstGeom>
          <a:solidFill>
            <a:schemeClr val="tx1"/>
          </a:solidFill>
        </p:spPr>
      </p:pic>
      <p:sp>
        <p:nvSpPr>
          <p:cNvPr id="7" name="テキスト ボックス 6"/>
          <p:cNvSpPr txBox="1"/>
          <p:nvPr/>
        </p:nvSpPr>
        <p:spPr>
          <a:xfrm>
            <a:off x="301374" y="5766050"/>
            <a:ext cx="3997066" cy="954107"/>
          </a:xfrm>
          <a:prstGeom prst="rect">
            <a:avLst/>
          </a:prstGeom>
          <a:noFill/>
        </p:spPr>
        <p:txBody>
          <a:bodyPr wrap="square" rtlCol="0">
            <a:spAutoFit/>
          </a:bodyPr>
          <a:lstStyle/>
          <a:p>
            <a:r>
              <a:rPr kumimoji="1" lang="en-US" altLang="ja-JP" sz="2800" dirty="0" smtClean="0"/>
              <a:t>22</a:t>
            </a:r>
            <a:r>
              <a:rPr kumimoji="1" lang="ja-JP" altLang="en-US" sz="2800" dirty="0" smtClean="0"/>
              <a:t>時</a:t>
            </a:r>
            <a:r>
              <a:rPr kumimoji="1" lang="en-US" altLang="ja-JP" sz="2800" dirty="0" smtClean="0"/>
              <a:t>40</a:t>
            </a:r>
            <a:r>
              <a:rPr kumimoji="1" lang="ja-JP" altLang="en-US" sz="2800" dirty="0" smtClean="0"/>
              <a:t>分以降もバスで</a:t>
            </a:r>
            <a:endParaRPr kumimoji="1" lang="en-US" altLang="ja-JP" sz="2800" dirty="0" smtClean="0"/>
          </a:p>
          <a:p>
            <a:pPr algn="r"/>
            <a:r>
              <a:rPr kumimoji="1" lang="ja-JP" altLang="en-US" sz="2800" dirty="0" smtClean="0"/>
              <a:t>帰りたい人々を</a:t>
            </a:r>
            <a:endParaRPr kumimoji="1" lang="ja-JP" altLang="en-US" sz="2800" dirty="0"/>
          </a:p>
        </p:txBody>
      </p:sp>
      <p:pic>
        <p:nvPicPr>
          <p:cNvPr id="8" name="図 7" descr="mig.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852" y="1883191"/>
            <a:ext cx="1226876" cy="2085689"/>
          </a:xfrm>
          <a:prstGeom prst="rect">
            <a:avLst/>
          </a:prstGeom>
        </p:spPr>
      </p:pic>
      <p:pic>
        <p:nvPicPr>
          <p:cNvPr id="9" name="図 8" descr="komattaL.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1665" y="1992606"/>
            <a:ext cx="1663605" cy="1713628"/>
          </a:xfrm>
          <a:prstGeom prst="rect">
            <a:avLst/>
          </a:prstGeom>
        </p:spPr>
      </p:pic>
      <p:sp>
        <p:nvSpPr>
          <p:cNvPr id="11" name="テキスト ボックス 10"/>
          <p:cNvSpPr txBox="1"/>
          <p:nvPr/>
        </p:nvSpPr>
        <p:spPr>
          <a:xfrm>
            <a:off x="5530836" y="5663602"/>
            <a:ext cx="3377004" cy="584776"/>
          </a:xfrm>
          <a:prstGeom prst="rect">
            <a:avLst/>
          </a:prstGeom>
          <a:noFill/>
        </p:spPr>
        <p:txBody>
          <a:bodyPr wrap="square" rtlCol="0">
            <a:spAutoFit/>
          </a:bodyPr>
          <a:lstStyle/>
          <a:p>
            <a:r>
              <a:rPr kumimoji="1" lang="ja-JP" altLang="en-US" sz="3200" dirty="0" smtClean="0"/>
              <a:t>つくば号に</a:t>
            </a:r>
            <a:r>
              <a:rPr kumimoji="1" lang="en-US" altLang="ja-JP" sz="3200" dirty="0" smtClean="0"/>
              <a:t>…</a:t>
            </a:r>
            <a:endParaRPr kumimoji="1" lang="ja-JP" altLang="en-US" sz="3200" dirty="0"/>
          </a:p>
        </p:txBody>
      </p:sp>
      <p:sp>
        <p:nvSpPr>
          <p:cNvPr id="12" name="右矢印 11"/>
          <p:cNvSpPr/>
          <p:nvPr/>
        </p:nvSpPr>
        <p:spPr>
          <a:xfrm>
            <a:off x="3350185" y="3263363"/>
            <a:ext cx="1535897" cy="1198354"/>
          </a:xfrm>
          <a:prstGeom prst="rightArrow">
            <a:avLst>
              <a:gd name="adj1" fmla="val 56452"/>
              <a:gd name="adj2" fmla="val 6398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6"/>
          <a:stretch>
            <a:fillRect/>
          </a:stretch>
        </p:blipFill>
        <p:spPr>
          <a:xfrm>
            <a:off x="4987036" y="2160821"/>
            <a:ext cx="3977290" cy="3127504"/>
          </a:xfrm>
          <a:prstGeom prst="rect">
            <a:avLst/>
          </a:prstGeom>
          <a:effectLst>
            <a:softEdge rad="152400"/>
          </a:effectLst>
        </p:spPr>
      </p:pic>
    </p:spTree>
    <p:extLst>
      <p:ext uri="{BB962C8B-B14F-4D97-AF65-F5344CB8AC3E}">
        <p14:creationId xmlns:p14="http://schemas.microsoft.com/office/powerpoint/2010/main" val="26035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9700" y="127400"/>
            <a:ext cx="1914155" cy="875647"/>
          </a:xfrm>
        </p:spPr>
        <p:txBody>
          <a:bodyPr/>
          <a:lstStyle/>
          <a:p>
            <a:pPr algn="l"/>
            <a:r>
              <a:rPr kumimoji="1" lang="ja-JP" altLang="en-US" dirty="0" smtClean="0"/>
              <a:t>目標</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descr="困っている人.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9531" y="3897210"/>
            <a:ext cx="1160446" cy="1766392"/>
          </a:xfrm>
          <a:prstGeom prst="rect">
            <a:avLst/>
          </a:prstGeom>
          <a:solidFill>
            <a:schemeClr val="tx1"/>
          </a:solidFill>
        </p:spPr>
      </p:pic>
      <p:sp>
        <p:nvSpPr>
          <p:cNvPr id="7" name="テキスト ボックス 6"/>
          <p:cNvSpPr txBox="1"/>
          <p:nvPr/>
        </p:nvSpPr>
        <p:spPr>
          <a:xfrm>
            <a:off x="301374" y="5766050"/>
            <a:ext cx="3997066" cy="954107"/>
          </a:xfrm>
          <a:prstGeom prst="rect">
            <a:avLst/>
          </a:prstGeom>
          <a:noFill/>
        </p:spPr>
        <p:txBody>
          <a:bodyPr wrap="square" rtlCol="0">
            <a:spAutoFit/>
          </a:bodyPr>
          <a:lstStyle/>
          <a:p>
            <a:r>
              <a:rPr kumimoji="1" lang="en-US" altLang="ja-JP" sz="2800" dirty="0" smtClean="0"/>
              <a:t>22</a:t>
            </a:r>
            <a:r>
              <a:rPr kumimoji="1" lang="ja-JP" altLang="en-US" sz="2800" dirty="0" smtClean="0"/>
              <a:t>時</a:t>
            </a:r>
            <a:r>
              <a:rPr kumimoji="1" lang="en-US" altLang="ja-JP" sz="2800" dirty="0" smtClean="0"/>
              <a:t>40</a:t>
            </a:r>
            <a:r>
              <a:rPr kumimoji="1" lang="ja-JP" altLang="en-US" sz="2800" dirty="0" smtClean="0"/>
              <a:t>分以降もバスで</a:t>
            </a:r>
            <a:endParaRPr kumimoji="1" lang="en-US" altLang="ja-JP" sz="2800" dirty="0" smtClean="0"/>
          </a:p>
          <a:p>
            <a:pPr algn="r"/>
            <a:r>
              <a:rPr kumimoji="1" lang="ja-JP" altLang="en-US" sz="2800" dirty="0" smtClean="0"/>
              <a:t>帰りたい人々を</a:t>
            </a:r>
            <a:endParaRPr kumimoji="1" lang="ja-JP" altLang="en-US" sz="2800" dirty="0"/>
          </a:p>
        </p:txBody>
      </p:sp>
      <p:pic>
        <p:nvPicPr>
          <p:cNvPr id="8" name="図 7" descr="mig.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852" y="1883191"/>
            <a:ext cx="1226876" cy="2085689"/>
          </a:xfrm>
          <a:prstGeom prst="rect">
            <a:avLst/>
          </a:prstGeom>
        </p:spPr>
      </p:pic>
      <p:pic>
        <p:nvPicPr>
          <p:cNvPr id="9" name="図 8" descr="komattaL.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1665" y="1992606"/>
            <a:ext cx="1663605" cy="1713628"/>
          </a:xfrm>
          <a:prstGeom prst="rect">
            <a:avLst/>
          </a:prstGeom>
        </p:spPr>
      </p:pic>
      <p:pic>
        <p:nvPicPr>
          <p:cNvPr id="10" name="図 9" descr="tsukubago.jpg"/>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4529773" y="2189870"/>
            <a:ext cx="4257712" cy="3032727"/>
          </a:xfrm>
          <a:prstGeom prst="rect">
            <a:avLst/>
          </a:prstGeom>
          <a:ln>
            <a:noFill/>
          </a:ln>
          <a:effectLst>
            <a:softEdge rad="112500"/>
          </a:effectLst>
        </p:spPr>
      </p:pic>
      <p:sp>
        <p:nvSpPr>
          <p:cNvPr id="11" name="テキスト ボックス 10"/>
          <p:cNvSpPr txBox="1"/>
          <p:nvPr/>
        </p:nvSpPr>
        <p:spPr>
          <a:xfrm>
            <a:off x="5530836" y="5663602"/>
            <a:ext cx="3377004" cy="584776"/>
          </a:xfrm>
          <a:prstGeom prst="rect">
            <a:avLst/>
          </a:prstGeom>
          <a:noFill/>
        </p:spPr>
        <p:txBody>
          <a:bodyPr wrap="square" rtlCol="0">
            <a:spAutoFit/>
          </a:bodyPr>
          <a:lstStyle/>
          <a:p>
            <a:r>
              <a:rPr kumimoji="1" lang="ja-JP" altLang="en-US" sz="3200" dirty="0" smtClean="0"/>
              <a:t>つくば号に</a:t>
            </a:r>
            <a:r>
              <a:rPr kumimoji="1" lang="en-US" altLang="ja-JP" sz="3200" dirty="0" smtClean="0"/>
              <a:t>…</a:t>
            </a:r>
            <a:endParaRPr kumimoji="1" lang="ja-JP" altLang="en-US" sz="3200" dirty="0"/>
          </a:p>
        </p:txBody>
      </p:sp>
      <p:sp>
        <p:nvSpPr>
          <p:cNvPr id="12" name="右矢印 11"/>
          <p:cNvSpPr/>
          <p:nvPr/>
        </p:nvSpPr>
        <p:spPr>
          <a:xfrm>
            <a:off x="3350185" y="3263363"/>
            <a:ext cx="1535897" cy="1198354"/>
          </a:xfrm>
          <a:prstGeom prst="rightArrow">
            <a:avLst>
              <a:gd name="adj1" fmla="val 56452"/>
              <a:gd name="adj2" fmla="val 6398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6858000"/>
          </a:xfrm>
          <a:prstGeom prst="rect">
            <a:avLst/>
          </a:prstGeom>
          <a:solidFill>
            <a:srgbClr val="FFFFFF">
              <a:alpha val="9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2311815"/>
            <a:ext cx="9144000" cy="2078942"/>
          </a:xfrm>
          <a:prstGeom prst="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smtClean="0"/>
              <a:t>つくば号につくばセンターから</a:t>
            </a:r>
            <a:endParaRPr kumimoji="1" lang="en-US" altLang="ja-JP" sz="4000" dirty="0" smtClean="0"/>
          </a:p>
          <a:p>
            <a:pPr algn="ctr"/>
            <a:r>
              <a:rPr kumimoji="1" lang="ja-JP" altLang="en-US" sz="4000" dirty="0" smtClean="0"/>
              <a:t>乗車可能にすればいいのでは！？</a:t>
            </a:r>
            <a:endParaRPr kumimoji="1" lang="ja-JP" altLang="en-US" sz="4000" dirty="0"/>
          </a:p>
        </p:txBody>
      </p:sp>
      <p:sp>
        <p:nvSpPr>
          <p:cNvPr id="15" name="右矢印 14"/>
          <p:cNvSpPr/>
          <p:nvPr/>
        </p:nvSpPr>
        <p:spPr>
          <a:xfrm>
            <a:off x="377953" y="4694928"/>
            <a:ext cx="1828722" cy="1609681"/>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accent6"/>
              </a:solidFill>
            </a:endParaRPr>
          </a:p>
        </p:txBody>
      </p:sp>
      <p:sp>
        <p:nvSpPr>
          <p:cNvPr id="16" name="テキスト ボックス 15"/>
          <p:cNvSpPr txBox="1"/>
          <p:nvPr/>
        </p:nvSpPr>
        <p:spPr>
          <a:xfrm>
            <a:off x="2464112" y="4837088"/>
            <a:ext cx="6443729" cy="1323439"/>
          </a:xfrm>
          <a:prstGeom prst="rect">
            <a:avLst/>
          </a:prstGeom>
          <a:noFill/>
          <a:ln>
            <a:noFill/>
          </a:ln>
        </p:spPr>
        <p:txBody>
          <a:bodyPr wrap="square" rtlCol="0">
            <a:spAutoFit/>
          </a:bodyPr>
          <a:lstStyle/>
          <a:p>
            <a:r>
              <a:rPr kumimoji="1" lang="ja-JP" altLang="en-US" sz="4000" dirty="0" smtClean="0"/>
              <a:t>実現の判断のために</a:t>
            </a:r>
            <a:endParaRPr kumimoji="1" lang="en-US" altLang="ja-JP" sz="4000" dirty="0" smtClean="0"/>
          </a:p>
          <a:p>
            <a:pPr algn="r"/>
            <a:r>
              <a:rPr kumimoji="1" lang="ja-JP" altLang="en-US" sz="4000" dirty="0" smtClean="0"/>
              <a:t>情報提供しよう</a:t>
            </a:r>
            <a:endParaRPr kumimoji="1" lang="ja-JP" altLang="en-US" sz="4000" dirty="0"/>
          </a:p>
        </p:txBody>
      </p:sp>
    </p:spTree>
    <p:extLst>
      <p:ext uri="{BB962C8B-B14F-4D97-AF65-F5344CB8AC3E}">
        <p14:creationId xmlns:p14="http://schemas.microsoft.com/office/powerpoint/2010/main" val="52489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192353354"/>
              </p:ext>
            </p:extLst>
          </p:nvPr>
        </p:nvGraphicFramePr>
        <p:xfrm>
          <a:off x="303300" y="247445"/>
          <a:ext cx="8592102" cy="479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雲形吹き出し 5"/>
          <p:cNvSpPr/>
          <p:nvPr/>
        </p:nvSpPr>
        <p:spPr>
          <a:xfrm>
            <a:off x="0" y="4883915"/>
            <a:ext cx="8380128" cy="1988006"/>
          </a:xfrm>
          <a:prstGeom prst="cloudCallout">
            <a:avLst>
              <a:gd name="adj1" fmla="val -21731"/>
              <a:gd name="adj2" fmla="val -89179"/>
            </a:avLst>
          </a:prstGeom>
          <a:solidFill>
            <a:srgbClr val="D2622D"/>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・現状のつくば号の運行時間</a:t>
            </a:r>
            <a:r>
              <a:rPr lang="ja-JP" altLang="en-US" sz="2800" dirty="0" smtClean="0">
                <a:solidFill>
                  <a:schemeClr val="tx1"/>
                </a:solidFill>
              </a:rPr>
              <a:t>は？</a:t>
            </a:r>
            <a:endParaRPr kumimoji="1" lang="en-US" altLang="ja-JP" sz="2800" dirty="0" smtClean="0">
              <a:solidFill>
                <a:schemeClr val="tx1"/>
              </a:solidFill>
            </a:endParaRPr>
          </a:p>
          <a:p>
            <a:pPr algn="ctr"/>
            <a:r>
              <a:rPr lang="en-US" altLang="ja-JP" sz="2800" dirty="0">
                <a:solidFill>
                  <a:schemeClr val="tx1"/>
                </a:solidFill>
              </a:rPr>
              <a:t> </a:t>
            </a:r>
            <a:r>
              <a:rPr lang="en-US" altLang="ja-JP" sz="2800" dirty="0" smtClean="0">
                <a:solidFill>
                  <a:schemeClr val="tx1"/>
                </a:solidFill>
              </a:rPr>
              <a:t> </a:t>
            </a:r>
            <a:r>
              <a:rPr lang="ja-JP" altLang="en-US" sz="2800" dirty="0" smtClean="0">
                <a:solidFill>
                  <a:schemeClr val="tx1"/>
                </a:solidFill>
              </a:rPr>
              <a:t>・</a:t>
            </a:r>
            <a:r>
              <a:rPr kumimoji="1" lang="ja-JP" altLang="en-US" sz="2800" dirty="0" smtClean="0">
                <a:solidFill>
                  <a:schemeClr val="tx1"/>
                </a:solidFill>
              </a:rPr>
              <a:t>つくばセンター以降の</a:t>
            </a:r>
            <a:r>
              <a:rPr kumimoji="1" lang="en-US" altLang="ja-JP" sz="2800" dirty="0" smtClean="0">
                <a:solidFill>
                  <a:schemeClr val="tx1"/>
                </a:solidFill>
              </a:rPr>
              <a:t/>
            </a:r>
            <a:br>
              <a:rPr kumimoji="1" lang="en-US" altLang="ja-JP" sz="2800" dirty="0" smtClean="0">
                <a:solidFill>
                  <a:schemeClr val="tx1"/>
                </a:solidFill>
              </a:rPr>
            </a:br>
            <a:r>
              <a:rPr kumimoji="1" lang="ja-JP" altLang="en-US" sz="2800" dirty="0" smtClean="0">
                <a:solidFill>
                  <a:schemeClr val="tx1"/>
                </a:solidFill>
              </a:rPr>
              <a:t>キャパシティは充分にあるのか？</a:t>
            </a:r>
            <a:endParaRPr kumimoji="1" lang="en-US" altLang="ja-JP" sz="2800" dirty="0" smtClean="0">
              <a:solidFill>
                <a:schemeClr val="tx1"/>
              </a:solidFill>
            </a:endParaRPr>
          </a:p>
        </p:txBody>
      </p:sp>
      <p:sp>
        <p:nvSpPr>
          <p:cNvPr id="5" name="雲形吹き出し 4"/>
          <p:cNvSpPr/>
          <p:nvPr/>
        </p:nvSpPr>
        <p:spPr>
          <a:xfrm>
            <a:off x="1086554" y="4909234"/>
            <a:ext cx="4781572" cy="1948766"/>
          </a:xfrm>
          <a:prstGeom prst="cloudCallout">
            <a:avLst>
              <a:gd name="adj1" fmla="val 2273"/>
              <a:gd name="adj2" fmla="val -91087"/>
            </a:avLst>
          </a:prstGeom>
          <a:solidFill>
            <a:srgbClr val="DA934F"/>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現在の、筑波大生の個人属性・夜間の交通行動は？</a:t>
            </a:r>
            <a:endParaRPr kumimoji="1" lang="en-US" altLang="ja-JP" sz="2800" dirty="0" smtClean="0">
              <a:solidFill>
                <a:schemeClr val="tx1"/>
              </a:solidFill>
            </a:endParaRPr>
          </a:p>
        </p:txBody>
      </p:sp>
      <p:sp>
        <p:nvSpPr>
          <p:cNvPr id="9" name="雲形吹き出し 8"/>
          <p:cNvSpPr/>
          <p:nvPr/>
        </p:nvSpPr>
        <p:spPr>
          <a:xfrm>
            <a:off x="2361262" y="4883915"/>
            <a:ext cx="4552462" cy="2054770"/>
          </a:xfrm>
          <a:prstGeom prst="cloudCallout">
            <a:avLst>
              <a:gd name="adj1" fmla="val -1312"/>
              <a:gd name="adj2" fmla="val -79239"/>
            </a:avLst>
          </a:prstGeom>
          <a:solidFill>
            <a:srgbClr val="DACE59"/>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実際、</a:t>
            </a:r>
            <a:r>
              <a:rPr kumimoji="1" lang="en-US" altLang="ja-JP" sz="2800" dirty="0" smtClean="0">
                <a:solidFill>
                  <a:schemeClr val="tx1"/>
                </a:solidFill>
              </a:rPr>
              <a:t>1</a:t>
            </a:r>
            <a:r>
              <a:rPr kumimoji="1" lang="ja-JP" altLang="en-US" sz="2800" dirty="0" smtClean="0">
                <a:solidFill>
                  <a:schemeClr val="tx1"/>
                </a:solidFill>
              </a:rPr>
              <a:t>日に約何人乗る可能性があるのか？</a:t>
            </a:r>
            <a:endParaRPr kumimoji="1" lang="en-US" altLang="ja-JP" sz="2800" dirty="0" smtClean="0">
              <a:solidFill>
                <a:schemeClr val="tx1"/>
              </a:solidFill>
            </a:endParaRPr>
          </a:p>
        </p:txBody>
      </p:sp>
      <p:sp>
        <p:nvSpPr>
          <p:cNvPr id="8" name="雲形吹き出し 7"/>
          <p:cNvSpPr/>
          <p:nvPr/>
        </p:nvSpPr>
        <p:spPr>
          <a:xfrm>
            <a:off x="3705209" y="4803230"/>
            <a:ext cx="4552462" cy="2054770"/>
          </a:xfrm>
          <a:prstGeom prst="cloudCallout">
            <a:avLst>
              <a:gd name="adj1" fmla="val -63"/>
              <a:gd name="adj2" fmla="val -78778"/>
            </a:avLst>
          </a:prstGeom>
          <a:solidFill>
            <a:srgbClr val="B0CB42"/>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法的に実現は</a:t>
            </a:r>
            <a:r>
              <a:rPr kumimoji="1" lang="en-US" altLang="ja-JP" sz="2800" dirty="0" smtClean="0">
                <a:solidFill>
                  <a:schemeClr val="tx1"/>
                </a:solidFill>
              </a:rPr>
              <a:t/>
            </a:r>
            <a:br>
              <a:rPr kumimoji="1" lang="en-US" altLang="ja-JP" sz="2800" dirty="0" smtClean="0">
                <a:solidFill>
                  <a:schemeClr val="tx1"/>
                </a:solidFill>
              </a:rPr>
            </a:br>
            <a:r>
              <a:rPr kumimoji="1" lang="ja-JP" altLang="en-US" sz="2800" dirty="0" smtClean="0">
                <a:solidFill>
                  <a:schemeClr val="tx1"/>
                </a:solidFill>
              </a:rPr>
              <a:t>可能なのか？</a:t>
            </a:r>
            <a:endParaRPr kumimoji="1" lang="en-US" altLang="ja-JP" sz="2800" dirty="0" smtClean="0">
              <a:solidFill>
                <a:schemeClr val="tx1"/>
              </a:solidFill>
            </a:endParaRPr>
          </a:p>
        </p:txBody>
      </p:sp>
      <p:sp>
        <p:nvSpPr>
          <p:cNvPr id="10" name="雲形吹き出し 9"/>
          <p:cNvSpPr/>
          <p:nvPr/>
        </p:nvSpPr>
        <p:spPr>
          <a:xfrm>
            <a:off x="4502100" y="4803230"/>
            <a:ext cx="4644268" cy="2054769"/>
          </a:xfrm>
          <a:prstGeom prst="cloudCallout">
            <a:avLst>
              <a:gd name="adj1" fmla="val 10864"/>
              <a:gd name="adj2" fmla="val -78316"/>
            </a:avLst>
          </a:prstGeom>
          <a:solidFill>
            <a:srgbClr val="8CCD4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実際に</a:t>
            </a:r>
            <a:endParaRPr kumimoji="1" lang="en-US" altLang="ja-JP" sz="2800" dirty="0" smtClean="0">
              <a:solidFill>
                <a:schemeClr val="tx1"/>
              </a:solidFill>
            </a:endParaRPr>
          </a:p>
          <a:p>
            <a:pPr algn="ctr"/>
            <a:r>
              <a:rPr lang="ja-JP" altLang="en-US" sz="2800" dirty="0" smtClean="0">
                <a:solidFill>
                  <a:schemeClr val="tx1"/>
                </a:solidFill>
              </a:rPr>
              <a:t>関東鉄道様</a:t>
            </a:r>
            <a:r>
              <a:rPr kumimoji="1" lang="ja-JP" altLang="en-US" sz="2800" dirty="0" smtClean="0">
                <a:solidFill>
                  <a:schemeClr val="tx1"/>
                </a:solidFill>
              </a:rPr>
              <a:t>へ</a:t>
            </a:r>
            <a:r>
              <a:rPr kumimoji="1" lang="en-US" altLang="ja-JP" sz="2800" dirty="0" smtClean="0">
                <a:solidFill>
                  <a:schemeClr val="tx1"/>
                </a:solidFill>
              </a:rPr>
              <a:t/>
            </a:r>
            <a:br>
              <a:rPr kumimoji="1" lang="en-US" altLang="ja-JP" sz="2800" dirty="0" smtClean="0">
                <a:solidFill>
                  <a:schemeClr val="tx1"/>
                </a:solidFill>
              </a:rPr>
            </a:br>
            <a:r>
              <a:rPr kumimoji="1" lang="ja-JP" altLang="en-US" sz="2800" dirty="0" smtClean="0">
                <a:solidFill>
                  <a:schemeClr val="tx1"/>
                </a:solidFill>
              </a:rPr>
              <a:t>提案！</a:t>
            </a:r>
            <a:endParaRPr kumimoji="1" lang="en-US" altLang="ja-JP" sz="2800" dirty="0" smtClean="0">
              <a:solidFill>
                <a:schemeClr val="tx1"/>
              </a:solidFill>
            </a:endParaRPr>
          </a:p>
        </p:txBody>
      </p:sp>
      <p:sp>
        <p:nvSpPr>
          <p:cNvPr id="12" name="正方形/長方形 11"/>
          <p:cNvSpPr/>
          <p:nvPr/>
        </p:nvSpPr>
        <p:spPr>
          <a:xfrm>
            <a:off x="1914365" y="-14933"/>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5036"/>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6" name="正方形/長方形 15"/>
          <p:cNvSpPr/>
          <p:nvPr/>
        </p:nvSpPr>
        <p:spPr>
          <a:xfrm>
            <a:off x="7015284" y="6072"/>
            <a:ext cx="763403" cy="830997"/>
          </a:xfrm>
          <a:prstGeom prst="rect">
            <a:avLst/>
          </a:prstGeom>
        </p:spPr>
        <p:txBody>
          <a:bodyPr wrap="square">
            <a:spAutoFit/>
          </a:bodyPr>
          <a:lstStyle/>
          <a:p>
            <a:r>
              <a:rPr lang="en-US" altLang="ja-JP" sz="4800" dirty="0" smtClean="0"/>
              <a:t>☐</a:t>
            </a:r>
            <a:endParaRPr lang="ja-JP" altLang="en-US" sz="4800" dirty="0"/>
          </a:p>
        </p:txBody>
      </p:sp>
      <p:sp>
        <p:nvSpPr>
          <p:cNvPr id="17" name="正方形/長方形 16"/>
          <p:cNvSpPr/>
          <p:nvPr/>
        </p:nvSpPr>
        <p:spPr>
          <a:xfrm>
            <a:off x="670894" y="7087"/>
            <a:ext cx="763403" cy="830997"/>
          </a:xfrm>
          <a:prstGeom prst="rect">
            <a:avLst/>
          </a:prstGeom>
        </p:spPr>
        <p:txBody>
          <a:bodyPr wrap="square">
            <a:spAutoFit/>
          </a:bodyPr>
          <a:lstStyle/>
          <a:p>
            <a:r>
              <a:rPr lang="en-US" altLang="ja-JP" sz="4800" dirty="0" smtClean="0"/>
              <a:t>☐</a:t>
            </a:r>
            <a:endParaRPr lang="ja-JP" altLang="en-US" sz="4800" dirty="0"/>
          </a:p>
        </p:txBody>
      </p:sp>
      <p:sp>
        <p:nvSpPr>
          <p:cNvPr id="18" name="正方形/長方形 17"/>
          <p:cNvSpPr/>
          <p:nvPr/>
        </p:nvSpPr>
        <p:spPr>
          <a:xfrm>
            <a:off x="739218" y="-35925"/>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Tree>
    <p:extLst>
      <p:ext uri="{BB962C8B-B14F-4D97-AF65-F5344CB8AC3E}">
        <p14:creationId xmlns:p14="http://schemas.microsoft.com/office/powerpoint/2010/main" val="180746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1000"/>
                                        <p:tgtEl>
                                          <p:spTgt spid="5"/>
                                        </p:tgtEl>
                                      </p:cBhvr>
                                    </p:animEffect>
                                    <p:anim calcmode="lin" valueType="num">
                                      <p:cBhvr>
                                        <p:cTn id="33" dur="1000"/>
                                        <p:tgtEl>
                                          <p:spTgt spid="5"/>
                                        </p:tgtEl>
                                        <p:attrNameLst>
                                          <p:attrName>ppt_x</p:attrName>
                                        </p:attrNameLst>
                                      </p:cBhvr>
                                      <p:tavLst>
                                        <p:tav tm="0">
                                          <p:val>
                                            <p:strVal val="ppt_x"/>
                                          </p:val>
                                        </p:tav>
                                        <p:tav tm="100000">
                                          <p:val>
                                            <p:strVal val="ppt_x"/>
                                          </p:val>
                                        </p:tav>
                                      </p:tavLst>
                                    </p:anim>
                                    <p:anim calcmode="lin" valueType="num">
                                      <p:cBhvr>
                                        <p:cTn id="34" dur="1000"/>
                                        <p:tgtEl>
                                          <p:spTgt spid="5"/>
                                        </p:tgtEl>
                                        <p:attrNameLst>
                                          <p:attrName>ppt_y</p:attrName>
                                        </p:attrNameLst>
                                      </p:cBhvr>
                                      <p:tavLst>
                                        <p:tav tm="0">
                                          <p:val>
                                            <p:strVal val="ppt_y"/>
                                          </p:val>
                                        </p:tav>
                                        <p:tav tm="100000">
                                          <p:val>
                                            <p:strVal val="ppt_y+.1"/>
                                          </p:val>
                                        </p:tav>
                                      </p:tavLst>
                                    </p:anim>
                                    <p:set>
                                      <p:cBhvr>
                                        <p:cTn id="35" dur="1" fill="hold">
                                          <p:stCondLst>
                                            <p:cond delay="9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9"/>
                                        </p:tgtEl>
                                      </p:cBhvr>
                                    </p:animEffect>
                                    <p:anim calcmode="lin" valueType="num">
                                      <p:cBhvr>
                                        <p:cTn id="47" dur="1000"/>
                                        <p:tgtEl>
                                          <p:spTgt spid="9"/>
                                        </p:tgtEl>
                                        <p:attrNameLst>
                                          <p:attrName>ppt_x</p:attrName>
                                        </p:attrNameLst>
                                      </p:cBhvr>
                                      <p:tavLst>
                                        <p:tav tm="0">
                                          <p:val>
                                            <p:strVal val="ppt_x"/>
                                          </p:val>
                                        </p:tav>
                                        <p:tav tm="100000">
                                          <p:val>
                                            <p:strVal val="ppt_x"/>
                                          </p:val>
                                        </p:tav>
                                      </p:tavLst>
                                    </p:anim>
                                    <p:anim calcmode="lin" valueType="num">
                                      <p:cBhvr>
                                        <p:cTn id="48" dur="1000"/>
                                        <p:tgtEl>
                                          <p:spTgt spid="9"/>
                                        </p:tgtEl>
                                        <p:attrNameLst>
                                          <p:attrName>ppt_y</p:attrName>
                                        </p:attrNameLst>
                                      </p:cBhvr>
                                      <p:tavLst>
                                        <p:tav tm="0">
                                          <p:val>
                                            <p:strVal val="ppt_y"/>
                                          </p:val>
                                        </p:tav>
                                        <p:tav tm="100000">
                                          <p:val>
                                            <p:strVal val="ppt_y+.1"/>
                                          </p:val>
                                        </p:tav>
                                      </p:tavLst>
                                    </p:anim>
                                    <p:set>
                                      <p:cBhvr>
                                        <p:cTn id="49" dur="1" fill="hold">
                                          <p:stCondLst>
                                            <p:cond delay="9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8"/>
                                        </p:tgtEl>
                                      </p:cBhvr>
                                    </p:animEffect>
                                    <p:anim calcmode="lin" valueType="num">
                                      <p:cBhvr>
                                        <p:cTn id="61" dur="1000"/>
                                        <p:tgtEl>
                                          <p:spTgt spid="8"/>
                                        </p:tgtEl>
                                        <p:attrNameLst>
                                          <p:attrName>ppt_x</p:attrName>
                                        </p:attrNameLst>
                                      </p:cBhvr>
                                      <p:tavLst>
                                        <p:tav tm="0">
                                          <p:val>
                                            <p:strVal val="ppt_x"/>
                                          </p:val>
                                        </p:tav>
                                        <p:tav tm="100000">
                                          <p:val>
                                            <p:strVal val="ppt_x"/>
                                          </p:val>
                                        </p:tav>
                                      </p:tavLst>
                                    </p:anim>
                                    <p:anim calcmode="lin" valueType="num">
                                      <p:cBhvr>
                                        <p:cTn id="62" dur="1000"/>
                                        <p:tgtEl>
                                          <p:spTgt spid="8"/>
                                        </p:tgtEl>
                                        <p:attrNameLst>
                                          <p:attrName>ppt_y</p:attrName>
                                        </p:attrNameLst>
                                      </p:cBhvr>
                                      <p:tavLst>
                                        <p:tav tm="0">
                                          <p:val>
                                            <p:strVal val="ppt_y"/>
                                          </p:val>
                                        </p:tav>
                                        <p:tav tm="100000">
                                          <p:val>
                                            <p:strVal val="ppt_y+.1"/>
                                          </p:val>
                                        </p:tav>
                                      </p:tavLst>
                                    </p:anim>
                                    <p:set>
                                      <p:cBhvr>
                                        <p:cTn id="63" dur="1" fill="hold">
                                          <p:stCondLst>
                                            <p:cond delay="999"/>
                                          </p:stCondLst>
                                        </p:cTn>
                                        <p:tgtEl>
                                          <p:spTgt spid="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10"/>
                                        </p:tgtEl>
                                      </p:cBhvr>
                                    </p:animEffect>
                                    <p:anim calcmode="lin" valueType="num">
                                      <p:cBhvr>
                                        <p:cTn id="75" dur="1000"/>
                                        <p:tgtEl>
                                          <p:spTgt spid="10"/>
                                        </p:tgtEl>
                                        <p:attrNameLst>
                                          <p:attrName>ppt_x</p:attrName>
                                        </p:attrNameLst>
                                      </p:cBhvr>
                                      <p:tavLst>
                                        <p:tav tm="0">
                                          <p:val>
                                            <p:strVal val="ppt_x"/>
                                          </p:val>
                                        </p:tav>
                                        <p:tav tm="100000">
                                          <p:val>
                                            <p:strVal val="ppt_x"/>
                                          </p:val>
                                        </p:tav>
                                      </p:tavLst>
                                    </p:anim>
                                    <p:anim calcmode="lin" valueType="num">
                                      <p:cBhvr>
                                        <p:cTn id="76" dur="1000"/>
                                        <p:tgtEl>
                                          <p:spTgt spid="10"/>
                                        </p:tgtEl>
                                        <p:attrNameLst>
                                          <p:attrName>ppt_y</p:attrName>
                                        </p:attrNameLst>
                                      </p:cBhvr>
                                      <p:tavLst>
                                        <p:tav tm="0">
                                          <p:val>
                                            <p:strVal val="ppt_y"/>
                                          </p:val>
                                        </p:tav>
                                        <p:tav tm="100000">
                                          <p:val>
                                            <p:strVal val="ppt_y+.1"/>
                                          </p:val>
                                        </p:tav>
                                      </p:tavLst>
                                    </p:anim>
                                    <p:set>
                                      <p:cBhvr>
                                        <p:cTn id="7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P spid="8" grpId="0" animBg="1"/>
      <p:bldP spid="8" grpId="1" animBg="1"/>
      <p:bldP spid="10" grpId="0" animBg="1"/>
      <p:bldP spid="10" grpId="1"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167" y="127400"/>
            <a:ext cx="3776028" cy="875647"/>
          </a:xfrm>
        </p:spPr>
        <p:txBody>
          <a:bodyPr>
            <a:normAutofit/>
          </a:bodyPr>
          <a:lstStyle/>
          <a:p>
            <a:pPr algn="l"/>
            <a:r>
              <a:rPr lang="ja-JP" altLang="en-US" dirty="0" smtClean="0"/>
              <a:t>実態調査</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15820" y="1402390"/>
            <a:ext cx="9085512" cy="4498771"/>
          </a:xfrm>
          <a:prstGeom prst="rightArrow">
            <a:avLst>
              <a:gd name="adj1" fmla="val 34018"/>
              <a:gd name="adj2" fmla="val 15066"/>
            </a:avLst>
          </a:prstGeom>
          <a:solidFill>
            <a:schemeClr val="bg1">
              <a:alpha val="62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095850" y="2205875"/>
            <a:ext cx="1315750" cy="584776"/>
          </a:xfrm>
          <a:prstGeom prst="rect">
            <a:avLst/>
          </a:prstGeom>
          <a:noFill/>
        </p:spPr>
        <p:txBody>
          <a:bodyPr wrap="square" rtlCol="0">
            <a:spAutoFit/>
          </a:bodyPr>
          <a:lstStyle/>
          <a:p>
            <a:r>
              <a:rPr kumimoji="1" lang="en-US" altLang="ja-JP" sz="3200" dirty="0" smtClean="0"/>
              <a:t>23</a:t>
            </a:r>
            <a:r>
              <a:rPr kumimoji="1" lang="ja-JP" altLang="en-US" sz="3200" dirty="0" smtClean="0"/>
              <a:t>時</a:t>
            </a:r>
            <a:endParaRPr kumimoji="1" lang="ja-JP" altLang="en-US" sz="3200" dirty="0"/>
          </a:p>
        </p:txBody>
      </p:sp>
      <p:sp>
        <p:nvSpPr>
          <p:cNvPr id="11" name="テキスト ボックス 10"/>
          <p:cNvSpPr txBox="1"/>
          <p:nvPr/>
        </p:nvSpPr>
        <p:spPr>
          <a:xfrm>
            <a:off x="4498475" y="2205875"/>
            <a:ext cx="1315750" cy="584776"/>
          </a:xfrm>
          <a:prstGeom prst="rect">
            <a:avLst/>
          </a:prstGeom>
          <a:noFill/>
        </p:spPr>
        <p:txBody>
          <a:bodyPr wrap="square" rtlCol="0">
            <a:spAutoFit/>
          </a:bodyPr>
          <a:lstStyle/>
          <a:p>
            <a:r>
              <a:rPr kumimoji="1" lang="en-US" altLang="ja-JP" sz="3200" dirty="0" smtClean="0"/>
              <a:t>24</a:t>
            </a:r>
            <a:r>
              <a:rPr kumimoji="1" lang="ja-JP" altLang="en-US" sz="3200" dirty="0" smtClean="0"/>
              <a:t>時</a:t>
            </a:r>
            <a:endParaRPr kumimoji="1" lang="ja-JP" altLang="en-US" sz="3200" dirty="0"/>
          </a:p>
        </p:txBody>
      </p:sp>
      <p:sp>
        <p:nvSpPr>
          <p:cNvPr id="12" name="テキスト ボックス 11"/>
          <p:cNvSpPr txBox="1"/>
          <p:nvPr/>
        </p:nvSpPr>
        <p:spPr>
          <a:xfrm>
            <a:off x="6650705" y="2205875"/>
            <a:ext cx="1315750" cy="584776"/>
          </a:xfrm>
          <a:prstGeom prst="rect">
            <a:avLst/>
          </a:prstGeom>
          <a:noFill/>
        </p:spPr>
        <p:txBody>
          <a:bodyPr wrap="square" rtlCol="0">
            <a:spAutoFit/>
          </a:bodyPr>
          <a:lstStyle/>
          <a:p>
            <a:r>
              <a:rPr kumimoji="1" lang="en-US" altLang="ja-JP" sz="3200" dirty="0" smtClean="0"/>
              <a:t>25</a:t>
            </a:r>
            <a:r>
              <a:rPr kumimoji="1" lang="ja-JP" altLang="en-US" sz="3200" dirty="0" smtClean="0"/>
              <a:t>時</a:t>
            </a:r>
            <a:endParaRPr kumimoji="1" lang="ja-JP" altLang="en-US" sz="3200" dirty="0"/>
          </a:p>
        </p:txBody>
      </p:sp>
      <p:cxnSp>
        <p:nvCxnSpPr>
          <p:cNvPr id="13" name="直線コネクタ 12"/>
          <p:cNvCxnSpPr/>
          <p:nvPr/>
        </p:nvCxnSpPr>
        <p:spPr>
          <a:xfrm>
            <a:off x="3819723" y="3476772"/>
            <a:ext cx="0" cy="47247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6034071" y="3476772"/>
            <a:ext cx="0" cy="47247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8157049" y="3476772"/>
            <a:ext cx="0" cy="47247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a:stCxn id="9" idx="1"/>
            <a:endCxn id="9" idx="3"/>
          </p:cNvCxnSpPr>
          <p:nvPr/>
        </p:nvCxnSpPr>
        <p:spPr>
          <a:xfrm>
            <a:off x="15820" y="3651776"/>
            <a:ext cx="9085512"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4940426" y="2877356"/>
            <a:ext cx="0" cy="155094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2529418" y="2877356"/>
            <a:ext cx="0" cy="155094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7028126" y="2877356"/>
            <a:ext cx="7536" cy="155094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124893" y="2968180"/>
            <a:ext cx="955549" cy="646331"/>
          </a:xfrm>
          <a:prstGeom prst="rect">
            <a:avLst/>
          </a:prstGeom>
          <a:noFill/>
        </p:spPr>
        <p:txBody>
          <a:bodyPr wrap="square" rtlCol="0">
            <a:spAutoFit/>
          </a:bodyPr>
          <a:lstStyle/>
          <a:p>
            <a:r>
              <a:rPr kumimoji="1" lang="en-US" altLang="ja-JP" sz="3600" dirty="0" smtClean="0"/>
              <a:t>TX</a:t>
            </a:r>
            <a:endParaRPr kumimoji="1" lang="ja-JP" altLang="en-US" sz="3600" dirty="0"/>
          </a:p>
        </p:txBody>
      </p:sp>
      <p:sp>
        <p:nvSpPr>
          <p:cNvPr id="22" name="テキスト ボックス 21"/>
          <p:cNvSpPr txBox="1"/>
          <p:nvPr/>
        </p:nvSpPr>
        <p:spPr>
          <a:xfrm>
            <a:off x="824664" y="4709119"/>
            <a:ext cx="984885" cy="2827732"/>
          </a:xfrm>
          <a:prstGeom prst="rect">
            <a:avLst/>
          </a:prstGeom>
          <a:noFill/>
        </p:spPr>
        <p:txBody>
          <a:bodyPr vert="eaVert" wrap="square" rtlCol="0">
            <a:spAutoFit/>
          </a:bodyPr>
          <a:lstStyle/>
          <a:p>
            <a:r>
              <a:rPr kumimoji="1" lang="ja-JP" altLang="en-US" sz="2600" dirty="0" smtClean="0"/>
              <a:t>大学循環</a:t>
            </a:r>
            <a:endParaRPr kumimoji="1" lang="en-US" altLang="ja-JP" sz="2600" dirty="0" smtClean="0"/>
          </a:p>
          <a:p>
            <a:r>
              <a:rPr kumimoji="1" lang="ja-JP" altLang="ja-JP" sz="2600" dirty="0"/>
              <a:t>　</a:t>
            </a:r>
            <a:r>
              <a:rPr kumimoji="1" lang="ja-JP" altLang="en-US" sz="2600" dirty="0" smtClean="0"/>
              <a:t>　バス最終</a:t>
            </a:r>
            <a:endParaRPr kumimoji="1" lang="ja-JP" altLang="en-US" sz="2600" dirty="0"/>
          </a:p>
        </p:txBody>
      </p:sp>
      <p:sp>
        <p:nvSpPr>
          <p:cNvPr id="23" name="テキスト ボックス 22"/>
          <p:cNvSpPr txBox="1"/>
          <p:nvPr/>
        </p:nvSpPr>
        <p:spPr>
          <a:xfrm>
            <a:off x="757261" y="1422796"/>
            <a:ext cx="861774" cy="1566158"/>
          </a:xfrm>
          <a:prstGeom prst="rect">
            <a:avLst/>
          </a:prstGeom>
          <a:noFill/>
        </p:spPr>
        <p:txBody>
          <a:bodyPr vert="eaVert" wrap="square" rtlCol="0">
            <a:spAutoFit/>
          </a:bodyPr>
          <a:lstStyle/>
          <a:p>
            <a:r>
              <a:rPr kumimoji="1" lang="en-US" altLang="ja-JP" sz="2600" dirty="0"/>
              <a:t>22</a:t>
            </a:r>
            <a:r>
              <a:rPr kumimoji="1" lang="ja-JP" altLang="en-US" sz="2600" dirty="0"/>
              <a:t>時</a:t>
            </a:r>
            <a:r>
              <a:rPr kumimoji="1" lang="en-US" altLang="ja-JP" sz="2600" dirty="0"/>
              <a:t>40</a:t>
            </a:r>
            <a:r>
              <a:rPr kumimoji="1" lang="ja-JP" altLang="en-US" sz="2600" dirty="0"/>
              <a:t>分</a:t>
            </a:r>
          </a:p>
          <a:p>
            <a:endParaRPr kumimoji="1" lang="ja-JP" altLang="en-US" dirty="0"/>
          </a:p>
        </p:txBody>
      </p:sp>
      <p:cxnSp>
        <p:nvCxnSpPr>
          <p:cNvPr id="24" name="直線コネクタ 23"/>
          <p:cNvCxnSpPr/>
          <p:nvPr/>
        </p:nvCxnSpPr>
        <p:spPr>
          <a:xfrm>
            <a:off x="1294822" y="1187731"/>
            <a:ext cx="6565" cy="235065"/>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294822" y="6541653"/>
            <a:ext cx="0" cy="314908"/>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nvGrpSpPr>
          <p:cNvPr id="26" name="図形グループ 25"/>
          <p:cNvGrpSpPr/>
          <p:nvPr/>
        </p:nvGrpSpPr>
        <p:grpSpPr>
          <a:xfrm>
            <a:off x="3954808" y="5494005"/>
            <a:ext cx="4589460" cy="1315168"/>
            <a:chOff x="3971733" y="5374407"/>
            <a:chExt cx="4589460" cy="1431997"/>
          </a:xfrm>
        </p:grpSpPr>
        <p:grpSp>
          <p:nvGrpSpPr>
            <p:cNvPr id="27" name="図形グループ 26"/>
            <p:cNvGrpSpPr/>
            <p:nvPr/>
          </p:nvGrpSpPr>
          <p:grpSpPr>
            <a:xfrm>
              <a:off x="3971733" y="5374407"/>
              <a:ext cx="4589460" cy="676070"/>
              <a:chOff x="3971732" y="5667480"/>
              <a:chExt cx="4589460" cy="676070"/>
            </a:xfrm>
          </p:grpSpPr>
          <p:sp>
            <p:nvSpPr>
              <p:cNvPr id="30" name="ひし形 29"/>
              <p:cNvSpPr/>
              <p:nvPr/>
            </p:nvSpPr>
            <p:spPr>
              <a:xfrm>
                <a:off x="5120956" y="5667480"/>
                <a:ext cx="219291" cy="67607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ひし形 30"/>
              <p:cNvSpPr/>
              <p:nvPr/>
            </p:nvSpPr>
            <p:spPr>
              <a:xfrm>
                <a:off x="3971732" y="5672515"/>
                <a:ext cx="201015" cy="66600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233778" y="5713127"/>
                <a:ext cx="654943" cy="584776"/>
              </a:xfrm>
              <a:prstGeom prst="rect">
                <a:avLst/>
              </a:prstGeom>
              <a:noFill/>
            </p:spPr>
            <p:txBody>
              <a:bodyPr wrap="square" rtlCol="0">
                <a:spAutoFit/>
              </a:bodyPr>
              <a:lstStyle/>
              <a:p>
                <a:r>
                  <a:rPr kumimoji="1" lang="en-US" altLang="ja-JP" sz="3200" dirty="0" smtClean="0"/>
                  <a:t>TX</a:t>
                </a:r>
                <a:endParaRPr kumimoji="1" lang="ja-JP" altLang="en-US" sz="3200" dirty="0"/>
              </a:p>
            </p:txBody>
          </p:sp>
          <p:sp>
            <p:nvSpPr>
              <p:cNvPr id="33" name="テキスト ボックス 32"/>
              <p:cNvSpPr txBox="1"/>
              <p:nvPr/>
            </p:nvSpPr>
            <p:spPr>
              <a:xfrm>
                <a:off x="5391036" y="5743905"/>
                <a:ext cx="3170156" cy="523220"/>
              </a:xfrm>
              <a:prstGeom prst="rect">
                <a:avLst/>
              </a:prstGeom>
              <a:noFill/>
            </p:spPr>
            <p:txBody>
              <a:bodyPr wrap="square" rtlCol="0">
                <a:spAutoFit/>
              </a:bodyPr>
              <a:lstStyle/>
              <a:p>
                <a:r>
                  <a:rPr kumimoji="1" lang="ja-JP" altLang="en-US" sz="2800" dirty="0" smtClean="0"/>
                  <a:t>高速バスつくば号</a:t>
                </a:r>
                <a:endParaRPr kumimoji="1" lang="ja-JP" altLang="en-US" sz="2800" dirty="0"/>
              </a:p>
            </p:txBody>
          </p:sp>
        </p:grpSp>
        <p:sp>
          <p:nvSpPr>
            <p:cNvPr id="28" name="ひし形 27"/>
            <p:cNvSpPr/>
            <p:nvPr/>
          </p:nvSpPr>
          <p:spPr>
            <a:xfrm>
              <a:off x="3971733" y="6057684"/>
              <a:ext cx="201015" cy="748720"/>
            </a:xfrm>
            <a:prstGeom prst="diamond">
              <a:avLst/>
            </a:prstGeom>
            <a:solidFill>
              <a:srgbClr val="FF8021"/>
            </a:solidFill>
            <a:ln>
              <a:solidFill>
                <a:srgbClr val="FF8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233779" y="6181528"/>
              <a:ext cx="1812200" cy="584776"/>
            </a:xfrm>
            <a:prstGeom prst="rect">
              <a:avLst/>
            </a:prstGeom>
            <a:noFill/>
          </p:spPr>
          <p:txBody>
            <a:bodyPr wrap="square" rtlCol="0">
              <a:spAutoFit/>
            </a:bodyPr>
            <a:lstStyle/>
            <a:p>
              <a:r>
                <a:rPr kumimoji="1" lang="en-US" altLang="ja-JP" sz="3200" dirty="0" smtClean="0"/>
                <a:t>TX</a:t>
              </a:r>
              <a:r>
                <a:rPr kumimoji="1" lang="ja-JP" altLang="en-US" sz="3200" dirty="0" smtClean="0"/>
                <a:t>快速</a:t>
              </a:r>
              <a:endParaRPr kumimoji="1" lang="ja-JP" altLang="en-US" sz="3200" dirty="0"/>
            </a:p>
          </p:txBody>
        </p:sp>
      </p:grpSp>
      <p:sp>
        <p:nvSpPr>
          <p:cNvPr id="34" name="ひし形 33"/>
          <p:cNvSpPr/>
          <p:nvPr/>
        </p:nvSpPr>
        <p:spPr>
          <a:xfrm>
            <a:off x="1367334"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ひし形 34"/>
          <p:cNvSpPr/>
          <p:nvPr/>
        </p:nvSpPr>
        <p:spPr>
          <a:xfrm>
            <a:off x="1775088" y="2899252"/>
            <a:ext cx="201015" cy="748720"/>
          </a:xfrm>
          <a:prstGeom prst="diamond">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ひし形 35"/>
          <p:cNvSpPr/>
          <p:nvPr/>
        </p:nvSpPr>
        <p:spPr>
          <a:xfrm>
            <a:off x="1595275"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ひし形 36"/>
          <p:cNvSpPr/>
          <p:nvPr/>
        </p:nvSpPr>
        <p:spPr>
          <a:xfrm>
            <a:off x="2186267"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ひし形 37"/>
          <p:cNvSpPr/>
          <p:nvPr/>
        </p:nvSpPr>
        <p:spPr>
          <a:xfrm>
            <a:off x="2778197"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ひし形 38"/>
          <p:cNvSpPr/>
          <p:nvPr/>
        </p:nvSpPr>
        <p:spPr>
          <a:xfrm>
            <a:off x="3393322"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ひし形 39"/>
          <p:cNvSpPr/>
          <p:nvPr/>
        </p:nvSpPr>
        <p:spPr>
          <a:xfrm>
            <a:off x="3959825"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ひし形 40"/>
          <p:cNvSpPr/>
          <p:nvPr/>
        </p:nvSpPr>
        <p:spPr>
          <a:xfrm>
            <a:off x="4230751" y="2899252"/>
            <a:ext cx="201015" cy="748720"/>
          </a:xfrm>
          <a:prstGeom prst="diamond">
            <a:avLst/>
          </a:prstGeom>
          <a:solidFill>
            <a:srgbClr val="FF8021"/>
          </a:solidFill>
          <a:ln>
            <a:solidFill>
              <a:srgbClr val="FF8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ひし形 41"/>
          <p:cNvSpPr/>
          <p:nvPr/>
        </p:nvSpPr>
        <p:spPr>
          <a:xfrm>
            <a:off x="4614768"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ひし形 42"/>
          <p:cNvSpPr/>
          <p:nvPr/>
        </p:nvSpPr>
        <p:spPr>
          <a:xfrm>
            <a:off x="5162997"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ひし形 43"/>
          <p:cNvSpPr/>
          <p:nvPr/>
        </p:nvSpPr>
        <p:spPr>
          <a:xfrm>
            <a:off x="5805875"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ひし形 44"/>
          <p:cNvSpPr/>
          <p:nvPr/>
        </p:nvSpPr>
        <p:spPr>
          <a:xfrm>
            <a:off x="6332551"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ひし形 45"/>
          <p:cNvSpPr/>
          <p:nvPr/>
        </p:nvSpPr>
        <p:spPr>
          <a:xfrm>
            <a:off x="2653506"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ひし形 46"/>
          <p:cNvSpPr/>
          <p:nvPr/>
        </p:nvSpPr>
        <p:spPr>
          <a:xfrm>
            <a:off x="3502967"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ひし形 47"/>
          <p:cNvSpPr/>
          <p:nvPr/>
        </p:nvSpPr>
        <p:spPr>
          <a:xfrm>
            <a:off x="4221870"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ひし形 48"/>
          <p:cNvSpPr/>
          <p:nvPr/>
        </p:nvSpPr>
        <p:spPr>
          <a:xfrm>
            <a:off x="5053351"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ひし形 49"/>
          <p:cNvSpPr/>
          <p:nvPr/>
        </p:nvSpPr>
        <p:spPr>
          <a:xfrm>
            <a:off x="6668978"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ひし形 50"/>
          <p:cNvSpPr/>
          <p:nvPr/>
        </p:nvSpPr>
        <p:spPr>
          <a:xfrm>
            <a:off x="7514169"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ひし形 51"/>
          <p:cNvSpPr/>
          <p:nvPr/>
        </p:nvSpPr>
        <p:spPr>
          <a:xfrm>
            <a:off x="8194884"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577972" y="3538608"/>
            <a:ext cx="1971312" cy="968680"/>
          </a:xfrm>
          <a:prstGeom prst="rect">
            <a:avLst/>
          </a:prstGeom>
          <a:noFill/>
          <a:ln w="38100" cmpd="sng">
            <a:solidFill>
              <a:srgbClr val="FF0000"/>
            </a:solidFill>
          </a:ln>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5834704" y="4471314"/>
            <a:ext cx="3590245" cy="954107"/>
          </a:xfrm>
          <a:prstGeom prst="rect">
            <a:avLst/>
          </a:prstGeom>
          <a:noFill/>
          <a:ln w="12700" cmpd="sng">
            <a:noFill/>
          </a:ln>
        </p:spPr>
        <p:txBody>
          <a:bodyPr wrap="square" rtlCol="0">
            <a:spAutoFit/>
          </a:bodyPr>
          <a:lstStyle/>
          <a:p>
            <a:r>
              <a:rPr kumimoji="1" lang="ja-JP" altLang="en-US" sz="2800" b="1" dirty="0" smtClean="0">
                <a:solidFill>
                  <a:srgbClr val="000000"/>
                </a:solidFill>
                <a:latin typeface="HG創英角ｺﾞｼｯｸUB"/>
                <a:ea typeface="HG創英角ｺﾞｼｯｸUB"/>
                <a:cs typeface="HG創英角ｺﾞｼｯｸUB"/>
              </a:rPr>
              <a:t>ミッドナイト</a:t>
            </a:r>
            <a:endParaRPr kumimoji="1" lang="en-US" altLang="ja-JP" sz="2800" b="1" dirty="0" smtClean="0">
              <a:solidFill>
                <a:srgbClr val="000000"/>
              </a:solidFill>
              <a:latin typeface="HG創英角ｺﾞｼｯｸUB"/>
              <a:ea typeface="HG創英角ｺﾞｼｯｸUB"/>
              <a:cs typeface="HG創英角ｺﾞｼｯｸUB"/>
            </a:endParaRPr>
          </a:p>
          <a:p>
            <a:r>
              <a:rPr kumimoji="1" lang="en-US" altLang="ja-JP" sz="2800" b="1" dirty="0" smtClean="0">
                <a:solidFill>
                  <a:srgbClr val="000000"/>
                </a:solidFill>
                <a:latin typeface="HG創英角ｺﾞｼｯｸUB"/>
                <a:ea typeface="HG創英角ｺﾞｼｯｸUB"/>
                <a:cs typeface="HG創英角ｺﾞｼｯｸUB"/>
              </a:rPr>
              <a:t>	</a:t>
            </a:r>
            <a:r>
              <a:rPr kumimoji="1" lang="ja-JP" altLang="en-US" sz="2800" b="1" dirty="0" smtClean="0">
                <a:solidFill>
                  <a:srgbClr val="000000"/>
                </a:solidFill>
                <a:latin typeface="HG創英角ｺﾞｼｯｸUB"/>
                <a:ea typeface="HG創英角ｺﾞｼｯｸUB"/>
                <a:cs typeface="HG創英角ｺﾞｼｯｸUB"/>
              </a:rPr>
              <a:t>つくば号</a:t>
            </a:r>
            <a:endParaRPr kumimoji="1" lang="ja-JP" altLang="en-US" sz="2800" b="1" dirty="0">
              <a:solidFill>
                <a:srgbClr val="000000"/>
              </a:solidFill>
              <a:latin typeface="HG創英角ｺﾞｼｯｸUB"/>
              <a:ea typeface="HG創英角ｺﾞｼｯｸUB"/>
              <a:cs typeface="HG創英角ｺﾞｼｯｸUB"/>
            </a:endParaRPr>
          </a:p>
        </p:txBody>
      </p:sp>
      <p:cxnSp>
        <p:nvCxnSpPr>
          <p:cNvPr id="55" name="直線コネクタ 54"/>
          <p:cNvCxnSpPr/>
          <p:nvPr/>
        </p:nvCxnSpPr>
        <p:spPr>
          <a:xfrm flipH="1">
            <a:off x="1288257" y="2686538"/>
            <a:ext cx="13130" cy="2080843"/>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78753" y="3781634"/>
            <a:ext cx="1899570" cy="523220"/>
          </a:xfrm>
          <a:prstGeom prst="rect">
            <a:avLst/>
          </a:prstGeom>
          <a:noFill/>
        </p:spPr>
        <p:txBody>
          <a:bodyPr wrap="square" rtlCol="0">
            <a:spAutoFit/>
          </a:bodyPr>
          <a:lstStyle/>
          <a:p>
            <a:r>
              <a:rPr kumimoji="1" lang="ja-JP" altLang="en-US" sz="2800" dirty="0" smtClean="0"/>
              <a:t>つくば号</a:t>
            </a:r>
            <a:endParaRPr kumimoji="1" lang="ja-JP" altLang="en-US" sz="2800" dirty="0"/>
          </a:p>
        </p:txBody>
      </p:sp>
      <p:sp>
        <p:nvSpPr>
          <p:cNvPr id="65" name="テキスト ボックス 64"/>
          <p:cNvSpPr txBox="1"/>
          <p:nvPr/>
        </p:nvSpPr>
        <p:spPr>
          <a:xfrm>
            <a:off x="3959825" y="114232"/>
            <a:ext cx="5184175" cy="954107"/>
          </a:xfrm>
          <a:prstGeom prst="rect">
            <a:avLst/>
          </a:prstGeom>
          <a:noFill/>
        </p:spPr>
        <p:txBody>
          <a:bodyPr wrap="square" rtlCol="0">
            <a:spAutoFit/>
          </a:bodyPr>
          <a:lstStyle/>
          <a:p>
            <a:r>
              <a:rPr lang="en-US" altLang="ja-JP" sz="2800" dirty="0" smtClean="0"/>
              <a:t>〜TX</a:t>
            </a:r>
            <a:r>
              <a:rPr lang="ja-JP" altLang="en-US" sz="2800" dirty="0" smtClean="0"/>
              <a:t>と高速バスつくば号</a:t>
            </a:r>
            <a:endParaRPr lang="en-US" altLang="ja-JP" sz="2800" dirty="0" smtClean="0"/>
          </a:p>
          <a:p>
            <a:pPr algn="r"/>
            <a:r>
              <a:rPr lang="ja-JP" altLang="en-US" sz="2800" dirty="0" smtClean="0"/>
              <a:t>のつくばセンター到着時刻</a:t>
            </a:r>
            <a:r>
              <a:rPr lang="en-US" altLang="ja-JP" sz="2800" dirty="0" smtClean="0"/>
              <a:t>〜</a:t>
            </a:r>
            <a:endParaRPr lang="ja-JP" altLang="en-US" sz="2800" dirty="0" smtClean="0"/>
          </a:p>
        </p:txBody>
      </p:sp>
    </p:spTree>
    <p:extLst>
      <p:ext uri="{BB962C8B-B14F-4D97-AF65-F5344CB8AC3E}">
        <p14:creationId xmlns:p14="http://schemas.microsoft.com/office/powerpoint/2010/main" val="5422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down)">
                                      <p:cBhvr>
                                        <p:cTn id="16" dur="500"/>
                                        <p:tgtEl>
                                          <p:spTgt spid="5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down)">
                                      <p:cBhvr>
                                        <p:cTn id="54" dur="500"/>
                                        <p:tgtEl>
                                          <p:spTgt spid="5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500"/>
                                        <p:tgtEl>
                                          <p:spTgt spid="34"/>
                                        </p:tgtEl>
                                        <p:attrNameLst>
                                          <p:attrName>ppt_y</p:attrName>
                                        </p:attrNameLst>
                                      </p:cBhvr>
                                      <p:tavLst>
                                        <p:tav tm="0">
                                          <p:val>
                                            <p:strVal val="#ppt_y+#ppt_h*1.125000"/>
                                          </p:val>
                                        </p:tav>
                                        <p:tav tm="100000">
                                          <p:val>
                                            <p:strVal val="#ppt_y"/>
                                          </p:val>
                                        </p:tav>
                                      </p:tavLst>
                                    </p:anim>
                                    <p:animEffect transition="in" filter="wipe(up)">
                                      <p:cBhvr>
                                        <p:cTn id="71" dur="500"/>
                                        <p:tgtEl>
                                          <p:spTgt spid="34"/>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p:tgtEl>
                                          <p:spTgt spid="35"/>
                                        </p:tgtEl>
                                        <p:attrNameLst>
                                          <p:attrName>ppt_y</p:attrName>
                                        </p:attrNameLst>
                                      </p:cBhvr>
                                      <p:tavLst>
                                        <p:tav tm="0">
                                          <p:val>
                                            <p:strVal val="#ppt_y+#ppt_h*1.125000"/>
                                          </p:val>
                                        </p:tav>
                                        <p:tav tm="100000">
                                          <p:val>
                                            <p:strVal val="#ppt_y"/>
                                          </p:val>
                                        </p:tav>
                                      </p:tavLst>
                                    </p:anim>
                                    <p:animEffect transition="in" filter="wipe(up)">
                                      <p:cBhvr>
                                        <p:cTn id="75" dur="500"/>
                                        <p:tgtEl>
                                          <p:spTgt spid="35"/>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500"/>
                                        <p:tgtEl>
                                          <p:spTgt spid="37"/>
                                        </p:tgtEl>
                                        <p:attrNameLst>
                                          <p:attrName>ppt_y</p:attrName>
                                        </p:attrNameLst>
                                      </p:cBhvr>
                                      <p:tavLst>
                                        <p:tav tm="0">
                                          <p:val>
                                            <p:strVal val="#ppt_y+#ppt_h*1.125000"/>
                                          </p:val>
                                        </p:tav>
                                        <p:tav tm="100000">
                                          <p:val>
                                            <p:strVal val="#ppt_y"/>
                                          </p:val>
                                        </p:tav>
                                      </p:tavLst>
                                    </p:anim>
                                    <p:animEffect transition="in" filter="wipe(up)">
                                      <p:cBhvr>
                                        <p:cTn id="79" dur="500"/>
                                        <p:tgtEl>
                                          <p:spTgt spid="37"/>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p:tgtEl>
                                          <p:spTgt spid="38"/>
                                        </p:tgtEl>
                                        <p:attrNameLst>
                                          <p:attrName>ppt_y</p:attrName>
                                        </p:attrNameLst>
                                      </p:cBhvr>
                                      <p:tavLst>
                                        <p:tav tm="0">
                                          <p:val>
                                            <p:strVal val="#ppt_y+#ppt_h*1.125000"/>
                                          </p:val>
                                        </p:tav>
                                        <p:tav tm="100000">
                                          <p:val>
                                            <p:strVal val="#ppt_y"/>
                                          </p:val>
                                        </p:tav>
                                      </p:tavLst>
                                    </p:anim>
                                    <p:animEffect transition="in" filter="wipe(up)">
                                      <p:cBhvr>
                                        <p:cTn id="83" dur="500"/>
                                        <p:tgtEl>
                                          <p:spTgt spid="38"/>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 calcmode="lin" valueType="num">
                                      <p:cBhvr additive="base">
                                        <p:cTn id="86" dur="500"/>
                                        <p:tgtEl>
                                          <p:spTgt spid="39"/>
                                        </p:tgtEl>
                                        <p:attrNameLst>
                                          <p:attrName>ppt_y</p:attrName>
                                        </p:attrNameLst>
                                      </p:cBhvr>
                                      <p:tavLst>
                                        <p:tav tm="0">
                                          <p:val>
                                            <p:strVal val="#ppt_y+#ppt_h*1.125000"/>
                                          </p:val>
                                        </p:tav>
                                        <p:tav tm="100000">
                                          <p:val>
                                            <p:strVal val="#ppt_y"/>
                                          </p:val>
                                        </p:tav>
                                      </p:tavLst>
                                    </p:anim>
                                    <p:animEffect transition="in" filter="wipe(up)">
                                      <p:cBhvr>
                                        <p:cTn id="87" dur="500"/>
                                        <p:tgtEl>
                                          <p:spTgt spid="39"/>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 calcmode="lin" valueType="num">
                                      <p:cBhvr additive="base">
                                        <p:cTn id="90" dur="500"/>
                                        <p:tgtEl>
                                          <p:spTgt spid="40"/>
                                        </p:tgtEl>
                                        <p:attrNameLst>
                                          <p:attrName>ppt_y</p:attrName>
                                        </p:attrNameLst>
                                      </p:cBhvr>
                                      <p:tavLst>
                                        <p:tav tm="0">
                                          <p:val>
                                            <p:strVal val="#ppt_y+#ppt_h*1.125000"/>
                                          </p:val>
                                        </p:tav>
                                        <p:tav tm="100000">
                                          <p:val>
                                            <p:strVal val="#ppt_y"/>
                                          </p:val>
                                        </p:tav>
                                      </p:tavLst>
                                    </p:anim>
                                    <p:animEffect transition="in" filter="wipe(up)">
                                      <p:cBhvr>
                                        <p:cTn id="91" dur="500"/>
                                        <p:tgtEl>
                                          <p:spTgt spid="40"/>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additive="base">
                                        <p:cTn id="94" dur="500"/>
                                        <p:tgtEl>
                                          <p:spTgt spid="41"/>
                                        </p:tgtEl>
                                        <p:attrNameLst>
                                          <p:attrName>ppt_y</p:attrName>
                                        </p:attrNameLst>
                                      </p:cBhvr>
                                      <p:tavLst>
                                        <p:tav tm="0">
                                          <p:val>
                                            <p:strVal val="#ppt_y+#ppt_h*1.125000"/>
                                          </p:val>
                                        </p:tav>
                                        <p:tav tm="100000">
                                          <p:val>
                                            <p:strVal val="#ppt_y"/>
                                          </p:val>
                                        </p:tav>
                                      </p:tavLst>
                                    </p:anim>
                                    <p:animEffect transition="in" filter="wipe(up)">
                                      <p:cBhvr>
                                        <p:cTn id="95" dur="500"/>
                                        <p:tgtEl>
                                          <p:spTgt spid="41"/>
                                        </p:tgtEl>
                                      </p:cBhvr>
                                    </p:animEffect>
                                  </p:childTnLst>
                                </p:cTn>
                              </p:par>
                              <p:par>
                                <p:cTn id="96" presetID="12" presetClass="entr" presetSubtype="4" fill="hold" grpId="0"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p:tgtEl>
                                          <p:spTgt spid="42"/>
                                        </p:tgtEl>
                                        <p:attrNameLst>
                                          <p:attrName>ppt_y</p:attrName>
                                        </p:attrNameLst>
                                      </p:cBhvr>
                                      <p:tavLst>
                                        <p:tav tm="0">
                                          <p:val>
                                            <p:strVal val="#ppt_y+#ppt_h*1.125000"/>
                                          </p:val>
                                        </p:tav>
                                        <p:tav tm="100000">
                                          <p:val>
                                            <p:strVal val="#ppt_y"/>
                                          </p:val>
                                        </p:tav>
                                      </p:tavLst>
                                    </p:anim>
                                    <p:animEffect transition="in" filter="wipe(up)">
                                      <p:cBhvr>
                                        <p:cTn id="99" dur="500"/>
                                        <p:tgtEl>
                                          <p:spTgt spid="42"/>
                                        </p:tgtEl>
                                      </p:cBhvr>
                                    </p:animEffect>
                                  </p:childTnLst>
                                </p:cTn>
                              </p:par>
                              <p:par>
                                <p:cTn id="100" presetID="12" presetClass="entr" presetSubtype="4"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 calcmode="lin" valueType="num">
                                      <p:cBhvr additive="base">
                                        <p:cTn id="102" dur="500"/>
                                        <p:tgtEl>
                                          <p:spTgt spid="43"/>
                                        </p:tgtEl>
                                        <p:attrNameLst>
                                          <p:attrName>ppt_y</p:attrName>
                                        </p:attrNameLst>
                                      </p:cBhvr>
                                      <p:tavLst>
                                        <p:tav tm="0">
                                          <p:val>
                                            <p:strVal val="#ppt_y+#ppt_h*1.125000"/>
                                          </p:val>
                                        </p:tav>
                                        <p:tav tm="100000">
                                          <p:val>
                                            <p:strVal val="#ppt_y"/>
                                          </p:val>
                                        </p:tav>
                                      </p:tavLst>
                                    </p:anim>
                                    <p:animEffect transition="in" filter="wipe(up)">
                                      <p:cBhvr>
                                        <p:cTn id="103" dur="500"/>
                                        <p:tgtEl>
                                          <p:spTgt spid="43"/>
                                        </p:tgtEl>
                                      </p:cBhvr>
                                    </p:animEffect>
                                  </p:childTnLst>
                                </p:cTn>
                              </p:par>
                              <p:par>
                                <p:cTn id="104" presetID="12" presetClass="entr" presetSubtype="4"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additive="base">
                                        <p:cTn id="106" dur="500"/>
                                        <p:tgtEl>
                                          <p:spTgt spid="44"/>
                                        </p:tgtEl>
                                        <p:attrNameLst>
                                          <p:attrName>ppt_y</p:attrName>
                                        </p:attrNameLst>
                                      </p:cBhvr>
                                      <p:tavLst>
                                        <p:tav tm="0">
                                          <p:val>
                                            <p:strVal val="#ppt_y+#ppt_h*1.125000"/>
                                          </p:val>
                                        </p:tav>
                                        <p:tav tm="100000">
                                          <p:val>
                                            <p:strVal val="#ppt_y"/>
                                          </p:val>
                                        </p:tav>
                                      </p:tavLst>
                                    </p:anim>
                                    <p:animEffect transition="in" filter="wipe(up)">
                                      <p:cBhvr>
                                        <p:cTn id="107" dur="500"/>
                                        <p:tgtEl>
                                          <p:spTgt spid="44"/>
                                        </p:tgtEl>
                                      </p:cBhvr>
                                    </p:animEffect>
                                  </p:childTnLst>
                                </p:cTn>
                              </p:par>
                              <p:par>
                                <p:cTn id="108" presetID="12" presetClass="entr" presetSubtype="4" fill="hold" grpId="0" nodeType="with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additive="base">
                                        <p:cTn id="110" dur="500"/>
                                        <p:tgtEl>
                                          <p:spTgt spid="45"/>
                                        </p:tgtEl>
                                        <p:attrNameLst>
                                          <p:attrName>ppt_y</p:attrName>
                                        </p:attrNameLst>
                                      </p:cBhvr>
                                      <p:tavLst>
                                        <p:tav tm="0">
                                          <p:val>
                                            <p:strVal val="#ppt_y+#ppt_h*1.125000"/>
                                          </p:val>
                                        </p:tav>
                                        <p:tav tm="100000">
                                          <p:val>
                                            <p:strVal val="#ppt_y"/>
                                          </p:val>
                                        </p:tav>
                                      </p:tavLst>
                                    </p:anim>
                                    <p:animEffect transition="in" filter="wipe(up)">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12" presetClass="entr" presetSubtype="4"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additive="base">
                                        <p:cTn id="116" dur="500"/>
                                        <p:tgtEl>
                                          <p:spTgt spid="36"/>
                                        </p:tgtEl>
                                        <p:attrNameLst>
                                          <p:attrName>ppt_y</p:attrName>
                                        </p:attrNameLst>
                                      </p:cBhvr>
                                      <p:tavLst>
                                        <p:tav tm="0">
                                          <p:val>
                                            <p:strVal val="#ppt_y+#ppt_h*1.125000"/>
                                          </p:val>
                                        </p:tav>
                                        <p:tav tm="100000">
                                          <p:val>
                                            <p:strVal val="#ppt_y"/>
                                          </p:val>
                                        </p:tav>
                                      </p:tavLst>
                                    </p:anim>
                                    <p:animEffect transition="in" filter="wipe(up)">
                                      <p:cBhvr>
                                        <p:cTn id="117" dur="500"/>
                                        <p:tgtEl>
                                          <p:spTgt spid="36"/>
                                        </p:tgtEl>
                                      </p:cBhvr>
                                    </p:animEffect>
                                  </p:childTnLst>
                                </p:cTn>
                              </p:par>
                              <p:par>
                                <p:cTn id="118" presetID="12" presetClass="entr" presetSubtype="4" fill="hold" grpId="0" nodeType="withEffect">
                                  <p:stCondLst>
                                    <p:cond delay="0"/>
                                  </p:stCondLst>
                                  <p:childTnLst>
                                    <p:set>
                                      <p:cBhvr>
                                        <p:cTn id="119" dur="1" fill="hold">
                                          <p:stCondLst>
                                            <p:cond delay="0"/>
                                          </p:stCondLst>
                                        </p:cTn>
                                        <p:tgtEl>
                                          <p:spTgt spid="46"/>
                                        </p:tgtEl>
                                        <p:attrNameLst>
                                          <p:attrName>style.visibility</p:attrName>
                                        </p:attrNameLst>
                                      </p:cBhvr>
                                      <p:to>
                                        <p:strVal val="visible"/>
                                      </p:to>
                                    </p:set>
                                    <p:anim calcmode="lin" valueType="num">
                                      <p:cBhvr additive="base">
                                        <p:cTn id="120" dur="500"/>
                                        <p:tgtEl>
                                          <p:spTgt spid="46"/>
                                        </p:tgtEl>
                                        <p:attrNameLst>
                                          <p:attrName>ppt_y</p:attrName>
                                        </p:attrNameLst>
                                      </p:cBhvr>
                                      <p:tavLst>
                                        <p:tav tm="0">
                                          <p:val>
                                            <p:strVal val="#ppt_y+#ppt_h*1.125000"/>
                                          </p:val>
                                        </p:tav>
                                        <p:tav tm="100000">
                                          <p:val>
                                            <p:strVal val="#ppt_y"/>
                                          </p:val>
                                        </p:tav>
                                      </p:tavLst>
                                    </p:anim>
                                    <p:animEffect transition="in" filter="wipe(up)">
                                      <p:cBhvr>
                                        <p:cTn id="121" dur="500"/>
                                        <p:tgtEl>
                                          <p:spTgt spid="46"/>
                                        </p:tgtEl>
                                      </p:cBhvr>
                                    </p:animEffect>
                                  </p:childTnLst>
                                </p:cTn>
                              </p:par>
                              <p:par>
                                <p:cTn id="122" presetID="12" presetClass="entr" presetSubtype="4" fill="hold" grpId="0" nodeType="withEffect">
                                  <p:stCondLst>
                                    <p:cond delay="0"/>
                                  </p:stCondLst>
                                  <p:childTnLst>
                                    <p:set>
                                      <p:cBhvr>
                                        <p:cTn id="123" dur="1" fill="hold">
                                          <p:stCondLst>
                                            <p:cond delay="0"/>
                                          </p:stCondLst>
                                        </p:cTn>
                                        <p:tgtEl>
                                          <p:spTgt spid="47"/>
                                        </p:tgtEl>
                                        <p:attrNameLst>
                                          <p:attrName>style.visibility</p:attrName>
                                        </p:attrNameLst>
                                      </p:cBhvr>
                                      <p:to>
                                        <p:strVal val="visible"/>
                                      </p:to>
                                    </p:set>
                                    <p:anim calcmode="lin" valueType="num">
                                      <p:cBhvr additive="base">
                                        <p:cTn id="124" dur="500"/>
                                        <p:tgtEl>
                                          <p:spTgt spid="47"/>
                                        </p:tgtEl>
                                        <p:attrNameLst>
                                          <p:attrName>ppt_y</p:attrName>
                                        </p:attrNameLst>
                                      </p:cBhvr>
                                      <p:tavLst>
                                        <p:tav tm="0">
                                          <p:val>
                                            <p:strVal val="#ppt_y+#ppt_h*1.125000"/>
                                          </p:val>
                                        </p:tav>
                                        <p:tav tm="100000">
                                          <p:val>
                                            <p:strVal val="#ppt_y"/>
                                          </p:val>
                                        </p:tav>
                                      </p:tavLst>
                                    </p:anim>
                                    <p:animEffect transition="in" filter="wipe(up)">
                                      <p:cBhvr>
                                        <p:cTn id="125" dur="500"/>
                                        <p:tgtEl>
                                          <p:spTgt spid="47"/>
                                        </p:tgtEl>
                                      </p:cBhvr>
                                    </p:animEffect>
                                  </p:childTnLst>
                                </p:cTn>
                              </p:par>
                              <p:par>
                                <p:cTn id="126" presetID="12" presetClass="entr" presetSubtype="4"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 calcmode="lin" valueType="num">
                                      <p:cBhvr additive="base">
                                        <p:cTn id="128" dur="500"/>
                                        <p:tgtEl>
                                          <p:spTgt spid="48"/>
                                        </p:tgtEl>
                                        <p:attrNameLst>
                                          <p:attrName>ppt_y</p:attrName>
                                        </p:attrNameLst>
                                      </p:cBhvr>
                                      <p:tavLst>
                                        <p:tav tm="0">
                                          <p:val>
                                            <p:strVal val="#ppt_y+#ppt_h*1.125000"/>
                                          </p:val>
                                        </p:tav>
                                        <p:tav tm="100000">
                                          <p:val>
                                            <p:strVal val="#ppt_y"/>
                                          </p:val>
                                        </p:tav>
                                      </p:tavLst>
                                    </p:anim>
                                    <p:animEffect transition="in" filter="wipe(up)">
                                      <p:cBhvr>
                                        <p:cTn id="129" dur="500"/>
                                        <p:tgtEl>
                                          <p:spTgt spid="48"/>
                                        </p:tgtEl>
                                      </p:cBhvr>
                                    </p:animEffect>
                                  </p:childTnLst>
                                </p:cTn>
                              </p:par>
                              <p:par>
                                <p:cTn id="130" presetID="1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 calcmode="lin" valueType="num">
                                      <p:cBhvr additive="base">
                                        <p:cTn id="132" dur="500"/>
                                        <p:tgtEl>
                                          <p:spTgt spid="49"/>
                                        </p:tgtEl>
                                        <p:attrNameLst>
                                          <p:attrName>ppt_y</p:attrName>
                                        </p:attrNameLst>
                                      </p:cBhvr>
                                      <p:tavLst>
                                        <p:tav tm="0">
                                          <p:val>
                                            <p:strVal val="#ppt_y+#ppt_h*1.125000"/>
                                          </p:val>
                                        </p:tav>
                                        <p:tav tm="100000">
                                          <p:val>
                                            <p:strVal val="#ppt_y"/>
                                          </p:val>
                                        </p:tav>
                                      </p:tavLst>
                                    </p:anim>
                                    <p:animEffect transition="in" filter="wipe(up)">
                                      <p:cBhvr>
                                        <p:cTn id="133" dur="500"/>
                                        <p:tgtEl>
                                          <p:spTgt spid="49"/>
                                        </p:tgtEl>
                                      </p:cBhvr>
                                    </p:animEffect>
                                  </p:childTnLst>
                                </p:cTn>
                              </p:par>
                              <p:par>
                                <p:cTn id="134" presetID="12" presetClass="entr" presetSubtype="4"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 calcmode="lin" valueType="num">
                                      <p:cBhvr additive="base">
                                        <p:cTn id="136" dur="500"/>
                                        <p:tgtEl>
                                          <p:spTgt spid="50"/>
                                        </p:tgtEl>
                                        <p:attrNameLst>
                                          <p:attrName>ppt_y</p:attrName>
                                        </p:attrNameLst>
                                      </p:cBhvr>
                                      <p:tavLst>
                                        <p:tav tm="0">
                                          <p:val>
                                            <p:strVal val="#ppt_y+#ppt_h*1.125000"/>
                                          </p:val>
                                        </p:tav>
                                        <p:tav tm="100000">
                                          <p:val>
                                            <p:strVal val="#ppt_y"/>
                                          </p:val>
                                        </p:tav>
                                      </p:tavLst>
                                    </p:anim>
                                    <p:animEffect transition="in" filter="wipe(up)">
                                      <p:cBhvr>
                                        <p:cTn id="137" dur="500"/>
                                        <p:tgtEl>
                                          <p:spTgt spid="50"/>
                                        </p:tgtEl>
                                      </p:cBhvr>
                                    </p:animEffect>
                                  </p:childTnLst>
                                </p:cTn>
                              </p:par>
                              <p:par>
                                <p:cTn id="138" presetID="12" presetClass="entr" presetSubtype="4" fill="hold" grpId="0" nodeType="withEffect">
                                  <p:stCondLst>
                                    <p:cond delay="0"/>
                                  </p:stCondLst>
                                  <p:childTnLst>
                                    <p:set>
                                      <p:cBhvr>
                                        <p:cTn id="139" dur="1" fill="hold">
                                          <p:stCondLst>
                                            <p:cond delay="0"/>
                                          </p:stCondLst>
                                        </p:cTn>
                                        <p:tgtEl>
                                          <p:spTgt spid="51"/>
                                        </p:tgtEl>
                                        <p:attrNameLst>
                                          <p:attrName>style.visibility</p:attrName>
                                        </p:attrNameLst>
                                      </p:cBhvr>
                                      <p:to>
                                        <p:strVal val="visible"/>
                                      </p:to>
                                    </p:set>
                                    <p:anim calcmode="lin" valueType="num">
                                      <p:cBhvr additive="base">
                                        <p:cTn id="140" dur="500"/>
                                        <p:tgtEl>
                                          <p:spTgt spid="51"/>
                                        </p:tgtEl>
                                        <p:attrNameLst>
                                          <p:attrName>ppt_y</p:attrName>
                                        </p:attrNameLst>
                                      </p:cBhvr>
                                      <p:tavLst>
                                        <p:tav tm="0">
                                          <p:val>
                                            <p:strVal val="#ppt_y+#ppt_h*1.125000"/>
                                          </p:val>
                                        </p:tav>
                                        <p:tav tm="100000">
                                          <p:val>
                                            <p:strVal val="#ppt_y"/>
                                          </p:val>
                                        </p:tav>
                                      </p:tavLst>
                                    </p:anim>
                                    <p:animEffect transition="in" filter="wipe(up)">
                                      <p:cBhvr>
                                        <p:cTn id="141" dur="500"/>
                                        <p:tgtEl>
                                          <p:spTgt spid="51"/>
                                        </p:tgtEl>
                                      </p:cBhvr>
                                    </p:animEffect>
                                  </p:childTnLst>
                                </p:cTn>
                              </p:par>
                              <p:par>
                                <p:cTn id="142" presetID="12" presetClass="entr" presetSubtype="4"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 calcmode="lin" valueType="num">
                                      <p:cBhvr additive="base">
                                        <p:cTn id="144" dur="500"/>
                                        <p:tgtEl>
                                          <p:spTgt spid="52"/>
                                        </p:tgtEl>
                                        <p:attrNameLst>
                                          <p:attrName>ppt_y</p:attrName>
                                        </p:attrNameLst>
                                      </p:cBhvr>
                                      <p:tavLst>
                                        <p:tav tm="0">
                                          <p:val>
                                            <p:strVal val="#ppt_y+#ppt_h*1.125000"/>
                                          </p:val>
                                        </p:tav>
                                        <p:tav tm="100000">
                                          <p:val>
                                            <p:strVal val="#ppt_y"/>
                                          </p:val>
                                        </p:tav>
                                      </p:tavLst>
                                    </p:anim>
                                    <p:animEffect transition="in" filter="wipe(up)">
                                      <p:cBhvr>
                                        <p:cTn id="145" dur="500"/>
                                        <p:tgtEl>
                                          <p:spTgt spid="52"/>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wipe(down)">
                                      <p:cBhvr>
                                        <p:cTn id="150" dur="500"/>
                                        <p:tgtEl>
                                          <p:spTgt spid="53"/>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down)">
                                      <p:cBhvr>
                                        <p:cTn id="1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20" grpId="0"/>
      <p:bldP spid="22" grpId="0"/>
      <p:bldP spid="23"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759289" y="479827"/>
            <a:ext cx="2383791" cy="523220"/>
          </a:xfrm>
          <a:prstGeom prst="rect">
            <a:avLst/>
          </a:prstGeom>
          <a:noFill/>
        </p:spPr>
        <p:txBody>
          <a:bodyPr wrap="square" rtlCol="0">
            <a:spAutoFit/>
          </a:bodyPr>
          <a:lstStyle/>
          <a:p>
            <a:r>
              <a:rPr lang="en-US" altLang="ja-JP" sz="2800" dirty="0" smtClean="0"/>
              <a:t>〜</a:t>
            </a:r>
            <a:r>
              <a:rPr lang="ja-JP" altLang="en-US" sz="2800" dirty="0" smtClean="0"/>
              <a:t>現地調査</a:t>
            </a:r>
            <a:r>
              <a:rPr kumimoji="1" lang="en-US" altLang="ja-JP" sz="2800" dirty="0" smtClean="0"/>
              <a:t>〜</a:t>
            </a:r>
            <a:endParaRPr kumimoji="1" lang="ja-JP" altLang="en-US" sz="2800" dirty="0"/>
          </a:p>
        </p:txBody>
      </p:sp>
      <p:sp>
        <p:nvSpPr>
          <p:cNvPr id="15" name="コンテンツ プレースホルダー 1"/>
          <p:cNvSpPr>
            <a:spLocks noGrp="1"/>
          </p:cNvSpPr>
          <p:nvPr>
            <p:ph sz="quarter" idx="4294967295"/>
          </p:nvPr>
        </p:nvSpPr>
        <p:spPr>
          <a:xfrm>
            <a:off x="371226" y="1436071"/>
            <a:ext cx="8432130" cy="4953000"/>
          </a:xfrm>
          <a:prstGeom prst="rect">
            <a:avLst/>
          </a:prstGeom>
        </p:spPr>
        <p:txBody>
          <a:bodyPr>
            <a:normAutofit/>
          </a:bodyPr>
          <a:lstStyle/>
          <a:p>
            <a:pPr marL="45720" indent="0">
              <a:buNone/>
            </a:pPr>
            <a:r>
              <a:rPr lang="ja-JP" altLang="en-US" sz="2800" dirty="0" smtClean="0">
                <a:solidFill>
                  <a:schemeClr val="tx1"/>
                </a:solidFill>
              </a:rPr>
              <a:t>実施目的</a:t>
            </a:r>
            <a:endParaRPr lang="en-US" altLang="ja-JP" sz="2800" dirty="0" smtClean="0">
              <a:solidFill>
                <a:schemeClr val="tx1"/>
              </a:solidFill>
            </a:endParaRPr>
          </a:p>
          <a:p>
            <a:pPr>
              <a:buClr>
                <a:srgbClr val="FF0000"/>
              </a:buClr>
              <a:buFont typeface="Wingdings" charset="2"/>
              <a:buChar char="ü"/>
            </a:pPr>
            <a:r>
              <a:rPr lang="ja-JP" altLang="en-US" sz="2800" dirty="0" smtClean="0">
                <a:solidFill>
                  <a:schemeClr val="tx1"/>
                </a:solidFill>
              </a:rPr>
              <a:t>つくばセンター到着時点で新たに乗客を乗せるだけのキャパシティがあるかどうか調査する</a:t>
            </a:r>
            <a:endParaRPr lang="en-US" altLang="ja-JP" sz="2800" dirty="0" smtClean="0">
              <a:solidFill>
                <a:schemeClr val="tx1"/>
              </a:solidFill>
            </a:endParaRPr>
          </a:p>
          <a:p>
            <a:pPr marL="365760" lvl="1" indent="0">
              <a:buNone/>
            </a:pPr>
            <a:r>
              <a:rPr lang="en-US" altLang="ja-JP" sz="2600" dirty="0" smtClean="0">
                <a:solidFill>
                  <a:schemeClr val="tx1"/>
                </a:solidFill>
              </a:rPr>
              <a:t>   </a:t>
            </a:r>
            <a:r>
              <a:rPr lang="ja-JP" altLang="en-US" sz="2600" dirty="0" smtClean="0">
                <a:solidFill>
                  <a:schemeClr val="tx1"/>
                </a:solidFill>
              </a:rPr>
              <a:t>・つくばセンター以降の高速バスの下車人数を把握する</a:t>
            </a:r>
            <a:endParaRPr lang="en-US" altLang="ja-JP" sz="2600" dirty="0" smtClean="0">
              <a:solidFill>
                <a:schemeClr val="tx1"/>
              </a:solidFill>
            </a:endParaRPr>
          </a:p>
          <a:p>
            <a:pPr marL="365760" lvl="1" indent="0">
              <a:buNone/>
            </a:pPr>
            <a:r>
              <a:rPr lang="en-US" altLang="ja-JP" sz="2600" dirty="0" smtClean="0">
                <a:solidFill>
                  <a:schemeClr val="tx1"/>
                </a:solidFill>
              </a:rPr>
              <a:t>   </a:t>
            </a:r>
            <a:r>
              <a:rPr lang="ja-JP" altLang="en-US" sz="2600" dirty="0" smtClean="0">
                <a:solidFill>
                  <a:schemeClr val="tx1"/>
                </a:solidFill>
              </a:rPr>
              <a:t>・つくば号の利用者の属性を把握する</a:t>
            </a:r>
            <a:endParaRPr lang="en-US" altLang="ja-JP" sz="2600" dirty="0" smtClean="0">
              <a:solidFill>
                <a:schemeClr val="tx1"/>
              </a:solidFill>
            </a:endParaRPr>
          </a:p>
          <a:p>
            <a:pPr marL="45720" indent="0">
              <a:buNone/>
            </a:pPr>
            <a:endParaRPr lang="en-US" altLang="ja-JP" sz="2800" dirty="0" smtClean="0">
              <a:solidFill>
                <a:schemeClr val="tx1"/>
              </a:solidFill>
            </a:endParaRPr>
          </a:p>
          <a:p>
            <a:pPr marL="45720" indent="0">
              <a:buNone/>
            </a:pPr>
            <a:r>
              <a:rPr lang="ja-JP" altLang="en-US" sz="3200" dirty="0" smtClean="0">
                <a:solidFill>
                  <a:schemeClr val="tx1"/>
                </a:solidFill>
              </a:rPr>
              <a:t>実施日　５</a:t>
            </a:r>
            <a:r>
              <a:rPr lang="en-US" altLang="ja-JP" sz="3200" dirty="0" smtClean="0">
                <a:solidFill>
                  <a:schemeClr val="tx1"/>
                </a:solidFill>
              </a:rPr>
              <a:t>/</a:t>
            </a:r>
            <a:r>
              <a:rPr lang="ja-JP" altLang="en-US" sz="3200" dirty="0" smtClean="0">
                <a:solidFill>
                  <a:schemeClr val="tx1"/>
                </a:solidFill>
              </a:rPr>
              <a:t>１（水）</a:t>
            </a:r>
            <a:endParaRPr lang="en-US" altLang="ja-JP" sz="3200" dirty="0" smtClean="0">
              <a:solidFill>
                <a:schemeClr val="tx1"/>
              </a:solidFill>
            </a:endParaRPr>
          </a:p>
          <a:p>
            <a:pPr marL="45720" indent="0">
              <a:buNone/>
            </a:pPr>
            <a:r>
              <a:rPr lang="ja-JP" altLang="en-US" sz="3200" dirty="0" smtClean="0">
                <a:solidFill>
                  <a:schemeClr val="tx1"/>
                </a:solidFill>
              </a:rPr>
              <a:t>実施対象　</a:t>
            </a:r>
            <a:r>
              <a:rPr lang="en-US" altLang="ja-JP" sz="3200" dirty="0" smtClean="0">
                <a:solidFill>
                  <a:schemeClr val="tx1"/>
                </a:solidFill>
              </a:rPr>
              <a:t>22</a:t>
            </a:r>
            <a:r>
              <a:rPr lang="ja-JP" altLang="en-US" sz="3200" dirty="0" smtClean="0">
                <a:solidFill>
                  <a:schemeClr val="tx1"/>
                </a:solidFill>
              </a:rPr>
              <a:t>：</a:t>
            </a:r>
            <a:r>
              <a:rPr lang="en-US" altLang="ja-JP" sz="3200" dirty="0" smtClean="0">
                <a:solidFill>
                  <a:schemeClr val="tx1"/>
                </a:solidFill>
              </a:rPr>
              <a:t>40</a:t>
            </a:r>
            <a:r>
              <a:rPr lang="ja-JP" altLang="en-US" sz="3200" dirty="0" smtClean="0">
                <a:solidFill>
                  <a:schemeClr val="tx1"/>
                </a:solidFill>
              </a:rPr>
              <a:t>以降の高速バス</a:t>
            </a:r>
            <a:r>
              <a:rPr lang="en-US" altLang="ja-JP" sz="3200" dirty="0" smtClean="0">
                <a:solidFill>
                  <a:schemeClr val="tx1"/>
                </a:solidFill>
              </a:rPr>
              <a:t>8</a:t>
            </a:r>
            <a:r>
              <a:rPr lang="ja-JP" altLang="en-US" sz="3200" dirty="0" smtClean="0">
                <a:solidFill>
                  <a:schemeClr val="tx1"/>
                </a:solidFill>
              </a:rPr>
              <a:t>便</a:t>
            </a:r>
            <a:endParaRPr lang="en-US" altLang="ja-JP" dirty="0"/>
          </a:p>
          <a:p>
            <a:pPr marL="45720" indent="0">
              <a:buNone/>
            </a:pPr>
            <a:r>
              <a:rPr lang="ja-JP" altLang="en-US" dirty="0" smtClean="0"/>
              <a:t>下車した乗客全員を対象とした</a:t>
            </a:r>
            <a:r>
              <a:rPr lang="ja-JP" altLang="en-US" u="sng" dirty="0" smtClean="0">
                <a:solidFill>
                  <a:srgbClr val="FF0000"/>
                </a:solidFill>
              </a:rPr>
              <a:t>全数調査</a:t>
            </a:r>
            <a:endParaRPr lang="en-US" altLang="ja-JP" sz="3200" u="sng" dirty="0" smtClean="0">
              <a:solidFill>
                <a:srgbClr val="FF0000"/>
              </a:solidFill>
            </a:endParaRPr>
          </a:p>
          <a:p>
            <a:pPr marL="45720" indent="0">
              <a:buNone/>
            </a:pPr>
            <a:endParaRPr lang="en-US" altLang="ja-JP" dirty="0"/>
          </a:p>
          <a:p>
            <a:endParaRPr kumimoji="1" lang="ja-JP" altLang="en-US" dirty="0"/>
          </a:p>
        </p:txBody>
      </p:sp>
      <p:sp>
        <p:nvSpPr>
          <p:cNvPr id="6" name="タイトル 1"/>
          <p:cNvSpPr txBox="1">
            <a:spLocks/>
          </p:cNvSpPr>
          <p:nvPr/>
        </p:nvSpPr>
        <p:spPr>
          <a:xfrm>
            <a:off x="490955" y="231325"/>
            <a:ext cx="2504141" cy="8756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実態調査</a:t>
            </a:r>
            <a:endParaRPr lang="ja-JP" altLang="en-US" dirty="0"/>
          </a:p>
        </p:txBody>
      </p:sp>
    </p:spTree>
    <p:extLst>
      <p:ext uri="{BB962C8B-B14F-4D97-AF65-F5344CB8AC3E}">
        <p14:creationId xmlns:p14="http://schemas.microsoft.com/office/powerpoint/2010/main" val="124542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DSC01337.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5000" contrast="-20000"/>
                    </a14:imgEffect>
                  </a14:imgLayer>
                </a14:imgProps>
              </a:ext>
              <a:ext uri="{28A0092B-C50C-407E-A947-70E740481C1C}">
                <a14:useLocalDpi xmlns:a14="http://schemas.microsoft.com/office/drawing/2010/main"/>
              </a:ext>
            </a:extLst>
          </a:blip>
          <a:stretch>
            <a:fillRect/>
          </a:stretch>
        </p:blipFill>
        <p:spPr>
          <a:xfrm>
            <a:off x="0" y="0"/>
            <a:ext cx="5818685" cy="4364014"/>
          </a:xfrm>
          <a:prstGeom prst="rect">
            <a:avLst/>
          </a:prstGeom>
        </p:spPr>
      </p:pic>
      <p:sp>
        <p:nvSpPr>
          <p:cNvPr id="6" name="テキスト ボックス 5"/>
          <p:cNvSpPr txBox="1"/>
          <p:nvPr/>
        </p:nvSpPr>
        <p:spPr>
          <a:xfrm>
            <a:off x="6631728" y="836790"/>
            <a:ext cx="3052103" cy="523220"/>
          </a:xfrm>
          <a:prstGeom prst="rect">
            <a:avLst/>
          </a:prstGeom>
          <a:noFill/>
        </p:spPr>
        <p:txBody>
          <a:bodyPr wrap="square" rtlCol="0">
            <a:spAutoFit/>
          </a:bodyPr>
          <a:lstStyle/>
          <a:p>
            <a:r>
              <a:rPr kumimoji="1" lang="ja-JP" altLang="en-US" sz="2800" dirty="0" smtClean="0"/>
              <a:t>筑波大学病院</a:t>
            </a:r>
            <a:endParaRPr kumimoji="1" lang="ja-JP" altLang="en-US" sz="2800" dirty="0"/>
          </a:p>
        </p:txBody>
      </p:sp>
      <p:sp>
        <p:nvSpPr>
          <p:cNvPr id="7" name="テキスト ボックス 6"/>
          <p:cNvSpPr txBox="1"/>
          <p:nvPr/>
        </p:nvSpPr>
        <p:spPr>
          <a:xfrm>
            <a:off x="-88809" y="5369310"/>
            <a:ext cx="2370437" cy="523220"/>
          </a:xfrm>
          <a:prstGeom prst="rect">
            <a:avLst/>
          </a:prstGeom>
          <a:noFill/>
        </p:spPr>
        <p:txBody>
          <a:bodyPr wrap="square" rtlCol="0">
            <a:spAutoFit/>
          </a:bodyPr>
          <a:lstStyle/>
          <a:p>
            <a:r>
              <a:rPr lang="ja-JP" altLang="en-US" sz="2800" dirty="0" smtClean="0"/>
              <a:t>筑波</a:t>
            </a:r>
            <a:r>
              <a:rPr kumimoji="1" lang="ja-JP" altLang="en-US" sz="2800" dirty="0" smtClean="0"/>
              <a:t>大学中央</a:t>
            </a:r>
            <a:endParaRPr kumimoji="1" lang="ja-JP" altLang="en-US" sz="2800" dirty="0"/>
          </a:p>
        </p:txBody>
      </p:sp>
      <p:sp>
        <p:nvSpPr>
          <p:cNvPr id="8" name="左矢印 7"/>
          <p:cNvSpPr/>
          <p:nvPr/>
        </p:nvSpPr>
        <p:spPr>
          <a:xfrm>
            <a:off x="5972081" y="767879"/>
            <a:ext cx="639957" cy="74819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2164679" y="5199953"/>
            <a:ext cx="748257" cy="8840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 name="図 9" descr="DSCN2858.JPG"/>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Effect>
                      <a14:colorTemperature colorTemp="6393"/>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2912936" y="2113569"/>
            <a:ext cx="6231064" cy="4744431"/>
          </a:xfrm>
          <a:prstGeom prst="rect">
            <a:avLst/>
          </a:prstGeom>
        </p:spPr>
      </p:pic>
    </p:spTree>
    <p:extLst>
      <p:ext uri="{BB962C8B-B14F-4D97-AF65-F5344CB8AC3E}">
        <p14:creationId xmlns:p14="http://schemas.microsoft.com/office/powerpoint/2010/main" val="41625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lang="ja-JP" altLang="en-US" dirty="0" smtClean="0"/>
              <a:t>実態調査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6" name="グラフ 5"/>
          <p:cNvGraphicFramePr>
            <a:graphicFrameLocks/>
          </p:cNvGraphicFramePr>
          <p:nvPr>
            <p:extLst>
              <p:ext uri="{D42A27DB-BD31-4B8C-83A1-F6EECF244321}">
                <p14:modId xmlns:p14="http://schemas.microsoft.com/office/powerpoint/2010/main" val="168962323"/>
              </p:ext>
            </p:extLst>
          </p:nvPr>
        </p:nvGraphicFramePr>
        <p:xfrm>
          <a:off x="0" y="1085868"/>
          <a:ext cx="9144000" cy="5772132"/>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3409460" y="117228"/>
            <a:ext cx="5734539" cy="954107"/>
          </a:xfrm>
          <a:prstGeom prst="rect">
            <a:avLst/>
          </a:prstGeom>
        </p:spPr>
        <p:txBody>
          <a:bodyPr wrap="square">
            <a:spAutoFit/>
          </a:bodyPr>
          <a:lstStyle/>
          <a:p>
            <a:r>
              <a:rPr lang="en-US" altLang="ja-JP" sz="2800" dirty="0"/>
              <a:t>〜</a:t>
            </a:r>
            <a:r>
              <a:rPr lang="ja-JP" altLang="en-US" sz="2800" dirty="0"/>
              <a:t>つくばセンター以降に</a:t>
            </a:r>
            <a:endParaRPr lang="en-US" altLang="ja-JP" sz="2800" dirty="0"/>
          </a:p>
          <a:p>
            <a:pPr algn="r"/>
            <a:r>
              <a:rPr lang="ja-JP" altLang="en-US" sz="2800" dirty="0"/>
              <a:t>空席があるのか調べるために</a:t>
            </a:r>
            <a:r>
              <a:rPr lang="en-US" altLang="ja-JP" sz="2800" dirty="0"/>
              <a:t>…〜</a:t>
            </a:r>
            <a:endParaRPr lang="ja-JP" altLang="en-US" sz="2800" dirty="0"/>
          </a:p>
        </p:txBody>
      </p:sp>
    </p:spTree>
    <p:extLst>
      <p:ext uri="{BB962C8B-B14F-4D97-AF65-F5344CB8AC3E}">
        <p14:creationId xmlns:p14="http://schemas.microsoft.com/office/powerpoint/2010/main" val="2394455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937697442"/>
              </p:ext>
            </p:extLst>
          </p:nvPr>
        </p:nvGraphicFramePr>
        <p:xfrm>
          <a:off x="303300" y="256922"/>
          <a:ext cx="8592102" cy="479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正方形/長方形 11"/>
          <p:cNvSpPr/>
          <p:nvPr/>
        </p:nvSpPr>
        <p:spPr>
          <a:xfrm>
            <a:off x="1945850" y="-14933"/>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5036"/>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6" name="正方形/長方形 15"/>
          <p:cNvSpPr/>
          <p:nvPr/>
        </p:nvSpPr>
        <p:spPr>
          <a:xfrm>
            <a:off x="7015284" y="6072"/>
            <a:ext cx="763403" cy="830997"/>
          </a:xfrm>
          <a:prstGeom prst="rect">
            <a:avLst/>
          </a:prstGeom>
        </p:spPr>
        <p:txBody>
          <a:bodyPr wrap="square">
            <a:spAutoFit/>
          </a:bodyPr>
          <a:lstStyle/>
          <a:p>
            <a:r>
              <a:rPr lang="en-US" altLang="ja-JP" sz="4800" dirty="0" smtClean="0"/>
              <a:t>☐</a:t>
            </a:r>
            <a:endParaRPr lang="ja-JP" altLang="en-US" sz="4800" dirty="0"/>
          </a:p>
        </p:txBody>
      </p:sp>
      <p:sp>
        <p:nvSpPr>
          <p:cNvPr id="2" name="正方形/長方形 1"/>
          <p:cNvSpPr/>
          <p:nvPr/>
        </p:nvSpPr>
        <p:spPr>
          <a:xfrm>
            <a:off x="2040630" y="-47730"/>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3" name="角丸四角形 2"/>
          <p:cNvSpPr/>
          <p:nvPr/>
        </p:nvSpPr>
        <p:spPr>
          <a:xfrm>
            <a:off x="0" y="4776547"/>
            <a:ext cx="9144000" cy="1942843"/>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l"/>
            </a:pPr>
            <a:r>
              <a:rPr lang="ja-JP" altLang="en-US" sz="2800" dirty="0"/>
              <a:t>つくば号</a:t>
            </a:r>
            <a:r>
              <a:rPr lang="ja-JP" altLang="en-US" sz="2800" dirty="0" smtClean="0"/>
              <a:t>はどの</a:t>
            </a:r>
            <a:r>
              <a:rPr lang="ja-JP" altLang="en-US" sz="2800" dirty="0"/>
              <a:t>時間帯にもほぼ等間隔</a:t>
            </a:r>
            <a:r>
              <a:rPr lang="ja-JP" altLang="en-US" sz="2800" dirty="0" smtClean="0"/>
              <a:t>で運行</a:t>
            </a:r>
            <a:r>
              <a:rPr lang="ja-JP" altLang="en-US" sz="2800" dirty="0"/>
              <a:t>して</a:t>
            </a:r>
            <a:r>
              <a:rPr lang="ja-JP" altLang="en-US" sz="2800" dirty="0" smtClean="0"/>
              <a:t>おり</a:t>
            </a:r>
            <a:r>
              <a:rPr lang="en-US" altLang="ja-JP" sz="2800" dirty="0" smtClean="0"/>
              <a:t/>
            </a:r>
            <a:br>
              <a:rPr lang="en-US" altLang="ja-JP" sz="2800" dirty="0" smtClean="0"/>
            </a:br>
            <a:r>
              <a:rPr lang="en-US" altLang="ja-JP" sz="2800" dirty="0" smtClean="0"/>
              <a:t>TX</a:t>
            </a:r>
            <a:r>
              <a:rPr lang="ja-JP" altLang="en-US" sz="2800" dirty="0"/>
              <a:t>からの乗り継ぎも可能</a:t>
            </a:r>
            <a:r>
              <a:rPr lang="ja-JP" altLang="en-US" sz="2800" dirty="0" smtClean="0"/>
              <a:t>！</a:t>
            </a:r>
            <a:endParaRPr lang="en-US" altLang="ja-JP" sz="2800" dirty="0" smtClean="0"/>
          </a:p>
          <a:p>
            <a:pPr marL="285750" indent="-285750">
              <a:lnSpc>
                <a:spcPct val="140000"/>
              </a:lnSpc>
              <a:buFont typeface="Wingdings" charset="2"/>
              <a:buChar char="l"/>
            </a:pPr>
            <a:r>
              <a:rPr lang="ja-JP" altLang="en-US" sz="2800" dirty="0"/>
              <a:t>つくば号のキャパシティは十分ある</a:t>
            </a:r>
            <a:r>
              <a:rPr lang="ja-JP" altLang="en-US" sz="2800" dirty="0" smtClean="0"/>
              <a:t>！</a:t>
            </a:r>
            <a:endParaRPr lang="ja-JP" altLang="en-US" sz="2800" dirty="0"/>
          </a:p>
        </p:txBody>
      </p:sp>
      <p:sp>
        <p:nvSpPr>
          <p:cNvPr id="11" name="正方形/長方形 10"/>
          <p:cNvSpPr/>
          <p:nvPr/>
        </p:nvSpPr>
        <p:spPr>
          <a:xfrm>
            <a:off x="741624" y="-46408"/>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7" name="正方形/長方形 16"/>
          <p:cNvSpPr/>
          <p:nvPr/>
        </p:nvSpPr>
        <p:spPr>
          <a:xfrm>
            <a:off x="646378" y="6072"/>
            <a:ext cx="763403" cy="830997"/>
          </a:xfrm>
          <a:prstGeom prst="rect">
            <a:avLst/>
          </a:prstGeom>
        </p:spPr>
        <p:txBody>
          <a:bodyPr wrap="square">
            <a:spAutoFit/>
          </a:bodyPr>
          <a:lstStyle/>
          <a:p>
            <a:r>
              <a:rPr lang="en-US" altLang="ja-JP" sz="4800" dirty="0" smtClean="0"/>
              <a:t>☐</a:t>
            </a:r>
            <a:endParaRPr lang="ja-JP" altLang="en-US" sz="4800" dirty="0"/>
          </a:p>
        </p:txBody>
      </p:sp>
    </p:spTree>
    <p:extLst>
      <p:ext uri="{BB962C8B-B14F-4D97-AF65-F5344CB8AC3E}">
        <p14:creationId xmlns:p14="http://schemas.microsoft.com/office/powerpoint/2010/main" val="1402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19167" y="1085868"/>
            <a:ext cx="1703064" cy="584776"/>
          </a:xfrm>
          <a:prstGeom prst="rect">
            <a:avLst/>
          </a:prstGeom>
          <a:noFill/>
        </p:spPr>
        <p:txBody>
          <a:bodyPr wrap="square" rtlCol="0">
            <a:spAutoFit/>
          </a:bodyPr>
          <a:lstStyle/>
          <a:p>
            <a:r>
              <a:rPr kumimoji="1" lang="ja-JP" altLang="en-US" sz="3200" dirty="0" smtClean="0"/>
              <a:t>目的</a:t>
            </a:r>
            <a:endParaRPr kumimoji="1" lang="ja-JP" altLang="en-US" sz="3200" dirty="0"/>
          </a:p>
        </p:txBody>
      </p:sp>
      <p:sp>
        <p:nvSpPr>
          <p:cNvPr id="9" name="メモ 8"/>
          <p:cNvSpPr/>
          <p:nvPr/>
        </p:nvSpPr>
        <p:spPr>
          <a:xfrm>
            <a:off x="151650" y="1670644"/>
            <a:ext cx="8843070" cy="5039273"/>
          </a:xfrm>
          <a:prstGeom prst="foldedCorner">
            <a:avLst>
              <a:gd name="adj" fmla="val 8203"/>
            </a:avLst>
          </a:prstGeom>
          <a:solidFill>
            <a:schemeClr val="accent3">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buClr>
                <a:srgbClr val="FF0000"/>
              </a:buClr>
            </a:pPr>
            <a:endParaRPr lang="en-US" altLang="ja-JP" sz="2400" dirty="0">
              <a:solidFill>
                <a:schemeClr val="tx1"/>
              </a:solidFill>
            </a:endParaRPr>
          </a:p>
        </p:txBody>
      </p:sp>
      <p:sp>
        <p:nvSpPr>
          <p:cNvPr id="10" name="正方形/長方形 9"/>
          <p:cNvSpPr/>
          <p:nvPr/>
        </p:nvSpPr>
        <p:spPr>
          <a:xfrm>
            <a:off x="151650" y="1832566"/>
            <a:ext cx="4179843" cy="481618"/>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t>1</a:t>
            </a:r>
            <a:r>
              <a:rPr lang="ja-JP" altLang="en-US" sz="2800" dirty="0" smtClean="0"/>
              <a:t>．普段の交通行動の確認</a:t>
            </a:r>
            <a:endParaRPr kumimoji="1" lang="ja-JP" altLang="en-US" sz="2800" dirty="0" smtClean="0"/>
          </a:p>
        </p:txBody>
      </p:sp>
      <p:sp>
        <p:nvSpPr>
          <p:cNvPr id="11" name="正方形/長方形 10"/>
          <p:cNvSpPr/>
          <p:nvPr/>
        </p:nvSpPr>
        <p:spPr>
          <a:xfrm>
            <a:off x="151650" y="2695761"/>
            <a:ext cx="7032752" cy="1047765"/>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t>2</a:t>
            </a:r>
            <a:r>
              <a:rPr lang="ja-JP" altLang="en-US" sz="2800" dirty="0" smtClean="0"/>
              <a:t>．つくば号をつくばセンターから</a:t>
            </a:r>
            <a:endParaRPr lang="en-US" altLang="ja-JP" sz="2800" dirty="0" smtClean="0"/>
          </a:p>
          <a:p>
            <a:pPr algn="r"/>
            <a:r>
              <a:rPr lang="ja-JP" altLang="en-US" sz="2800" dirty="0" smtClean="0"/>
              <a:t>乗車可能にした場合の予測を立てる</a:t>
            </a:r>
            <a:endParaRPr kumimoji="1" lang="ja-JP" altLang="en-US" sz="2800" dirty="0" smtClean="0"/>
          </a:p>
        </p:txBody>
      </p:sp>
      <p:sp>
        <p:nvSpPr>
          <p:cNvPr id="12" name="雲形吹き出し 11"/>
          <p:cNvSpPr/>
          <p:nvPr/>
        </p:nvSpPr>
        <p:spPr>
          <a:xfrm>
            <a:off x="151650" y="4039787"/>
            <a:ext cx="3990281" cy="1083918"/>
          </a:xfrm>
          <a:prstGeom prst="cloudCallout">
            <a:avLst>
              <a:gd name="adj1" fmla="val 10864"/>
              <a:gd name="adj2" fmla="val -78316"/>
            </a:avLst>
          </a:prstGeom>
          <a:solidFill>
            <a:srgbClr val="FFFF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schemeClr val="tx1"/>
                </a:solidFill>
              </a:rPr>
              <a:t>どんな人が</a:t>
            </a:r>
            <a:endParaRPr lang="en-US" altLang="ja-JP" sz="2800" dirty="0" smtClean="0">
              <a:solidFill>
                <a:schemeClr val="tx1"/>
              </a:solidFill>
            </a:endParaRPr>
          </a:p>
          <a:p>
            <a:pPr algn="ctr"/>
            <a:r>
              <a:rPr lang="ja-JP" altLang="en-US" sz="2800" dirty="0" smtClean="0">
                <a:solidFill>
                  <a:schemeClr val="tx1"/>
                </a:solidFill>
              </a:rPr>
              <a:t>乗る？</a:t>
            </a:r>
            <a:endParaRPr kumimoji="1" lang="en-US" altLang="ja-JP" sz="2800" dirty="0" smtClean="0">
              <a:solidFill>
                <a:schemeClr val="tx1"/>
              </a:solidFill>
            </a:endParaRPr>
          </a:p>
        </p:txBody>
      </p:sp>
      <p:sp>
        <p:nvSpPr>
          <p:cNvPr id="13" name="雲形吹き出し 12"/>
          <p:cNvSpPr/>
          <p:nvPr/>
        </p:nvSpPr>
        <p:spPr>
          <a:xfrm>
            <a:off x="3839286" y="3985387"/>
            <a:ext cx="4899525" cy="1083918"/>
          </a:xfrm>
          <a:prstGeom prst="cloudCallout">
            <a:avLst>
              <a:gd name="adj1" fmla="val 10864"/>
              <a:gd name="adj2" fmla="val -78316"/>
            </a:avLst>
          </a:prstGeom>
          <a:solidFill>
            <a:srgbClr val="FFFF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tx1"/>
                </a:solidFill>
              </a:rPr>
              <a:t>需要量は</a:t>
            </a:r>
            <a:endParaRPr kumimoji="1" lang="en-US" altLang="ja-JP" sz="2800" dirty="0" smtClean="0">
              <a:solidFill>
                <a:schemeClr val="tx1"/>
              </a:solidFill>
            </a:endParaRPr>
          </a:p>
          <a:p>
            <a:pPr algn="ctr"/>
            <a:r>
              <a:rPr kumimoji="1" lang="ja-JP" altLang="en-US" sz="2800" dirty="0" smtClean="0">
                <a:solidFill>
                  <a:schemeClr val="tx1"/>
                </a:solidFill>
              </a:rPr>
              <a:t>どのくらいなのか？</a:t>
            </a:r>
            <a:endParaRPr kumimoji="1" lang="en-US" altLang="ja-JP" sz="2800" dirty="0" smtClean="0">
              <a:solidFill>
                <a:schemeClr val="tx1"/>
              </a:solidFill>
            </a:endParaRPr>
          </a:p>
        </p:txBody>
      </p:sp>
      <p:sp>
        <p:nvSpPr>
          <p:cNvPr id="14" name="正方形/長方形 13"/>
          <p:cNvSpPr/>
          <p:nvPr/>
        </p:nvSpPr>
        <p:spPr>
          <a:xfrm>
            <a:off x="151650" y="5396787"/>
            <a:ext cx="7032752" cy="971947"/>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t>3</a:t>
            </a:r>
            <a:r>
              <a:rPr lang="ja-JP" altLang="en-US" sz="2800" dirty="0" smtClean="0"/>
              <a:t>．どのような条件を加えれば</a:t>
            </a:r>
            <a:endParaRPr lang="en-US" altLang="ja-JP" sz="2800" dirty="0" smtClean="0"/>
          </a:p>
          <a:p>
            <a:pPr algn="r"/>
            <a:r>
              <a:rPr lang="ja-JP" altLang="en-US" sz="2800" dirty="0" smtClean="0"/>
              <a:t>つくば号の利用者が増加するか調べる</a:t>
            </a:r>
            <a:endParaRPr lang="en-US" altLang="ja-JP" sz="2800" dirty="0" smtClean="0"/>
          </a:p>
        </p:txBody>
      </p:sp>
    </p:spTree>
    <p:extLst>
      <p:ext uri="{BB962C8B-B14F-4D97-AF65-F5344CB8AC3E}">
        <p14:creationId xmlns:p14="http://schemas.microsoft.com/office/powerpoint/2010/main" val="258499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19167" y="1085439"/>
            <a:ext cx="1155987" cy="584776"/>
          </a:xfrm>
          <a:prstGeom prst="rect">
            <a:avLst/>
          </a:prstGeom>
          <a:noFill/>
        </p:spPr>
        <p:txBody>
          <a:bodyPr wrap="square" rtlCol="0">
            <a:spAutoFit/>
          </a:bodyPr>
          <a:lstStyle/>
          <a:p>
            <a:r>
              <a:rPr lang="ja-JP" altLang="en-US" sz="3200" dirty="0" smtClean="0"/>
              <a:t>仮説</a:t>
            </a:r>
            <a:endParaRPr kumimoji="1" lang="ja-JP" altLang="en-US" sz="3200" dirty="0"/>
          </a:p>
        </p:txBody>
      </p:sp>
      <p:sp>
        <p:nvSpPr>
          <p:cNvPr id="8" name="メモ 7"/>
          <p:cNvSpPr/>
          <p:nvPr/>
        </p:nvSpPr>
        <p:spPr>
          <a:xfrm>
            <a:off x="151650" y="1670644"/>
            <a:ext cx="8843070" cy="5039273"/>
          </a:xfrm>
          <a:prstGeom prst="foldedCorner">
            <a:avLst>
              <a:gd name="adj" fmla="val 8203"/>
            </a:avLst>
          </a:prstGeom>
          <a:solidFill>
            <a:schemeClr val="accent3">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buClr>
                <a:srgbClr val="FF0000"/>
              </a:buClr>
            </a:pPr>
            <a:endParaRPr lang="en-US" altLang="ja-JP" sz="2400" dirty="0">
              <a:solidFill>
                <a:schemeClr val="tx1"/>
              </a:solidFill>
            </a:endParaRPr>
          </a:p>
        </p:txBody>
      </p:sp>
      <p:sp>
        <p:nvSpPr>
          <p:cNvPr id="11" name="正方形/長方形 10"/>
          <p:cNvSpPr/>
          <p:nvPr/>
        </p:nvSpPr>
        <p:spPr>
          <a:xfrm>
            <a:off x="151650" y="1918623"/>
            <a:ext cx="7032752" cy="1047765"/>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a:t>1</a:t>
            </a:r>
            <a:r>
              <a:rPr lang="ja-JP" altLang="en-US" sz="2800" dirty="0"/>
              <a:t>．少なくとも筑波大生だけで</a:t>
            </a:r>
            <a:endParaRPr lang="en-US" altLang="ja-JP" sz="2800" dirty="0"/>
          </a:p>
          <a:p>
            <a:pPr algn="r"/>
            <a:r>
              <a:rPr lang="ja-JP" altLang="en-US" sz="2800" dirty="0"/>
              <a:t>ある程度の利用者がいるのでは？</a:t>
            </a:r>
          </a:p>
        </p:txBody>
      </p:sp>
      <p:sp>
        <p:nvSpPr>
          <p:cNvPr id="13" name="正方形/長方形 12"/>
          <p:cNvSpPr/>
          <p:nvPr/>
        </p:nvSpPr>
        <p:spPr>
          <a:xfrm>
            <a:off x="151650" y="3450205"/>
            <a:ext cx="7032752" cy="1047765"/>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t>2</a:t>
            </a:r>
            <a:r>
              <a:rPr lang="ja-JP" altLang="en-US" sz="2800" dirty="0" smtClean="0"/>
              <a:t>．</a:t>
            </a:r>
            <a:r>
              <a:rPr lang="ja-JP" altLang="en-US" sz="2800" u="sng" dirty="0" smtClean="0">
                <a:solidFill>
                  <a:schemeClr val="bg1"/>
                </a:solidFill>
              </a:rPr>
              <a:t>特定の条件</a:t>
            </a:r>
            <a:r>
              <a:rPr lang="ja-JP" altLang="en-US" sz="2800" dirty="0" smtClean="0"/>
              <a:t>を加えることで</a:t>
            </a:r>
            <a:endParaRPr lang="en-US" altLang="ja-JP" sz="2800" dirty="0"/>
          </a:p>
          <a:p>
            <a:pPr algn="r"/>
            <a:r>
              <a:rPr lang="ja-JP" altLang="en-US" sz="2800" dirty="0" smtClean="0"/>
              <a:t>つくば号の利用者数が変化するのでは？</a:t>
            </a:r>
            <a:endParaRPr lang="ja-JP" altLang="en-US" sz="2800" dirty="0"/>
          </a:p>
        </p:txBody>
      </p:sp>
      <p:sp>
        <p:nvSpPr>
          <p:cNvPr id="14" name="雲形吹き出し 13"/>
          <p:cNvSpPr/>
          <p:nvPr/>
        </p:nvSpPr>
        <p:spPr>
          <a:xfrm>
            <a:off x="445471" y="4678269"/>
            <a:ext cx="8037431" cy="2031647"/>
          </a:xfrm>
          <a:prstGeom prst="cloudCallout">
            <a:avLst>
              <a:gd name="adj1" fmla="val -37362"/>
              <a:gd name="adj2" fmla="val -82734"/>
            </a:avLst>
          </a:prstGeom>
          <a:solidFill>
            <a:srgbClr val="FFFF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solidFill>
                  <a:schemeClr val="tx1"/>
                </a:solidFill>
              </a:rPr>
              <a:t>Ex.</a:t>
            </a:r>
            <a:r>
              <a:rPr lang="ja-JP" altLang="en-US" sz="2800" dirty="0" smtClean="0">
                <a:solidFill>
                  <a:schemeClr val="tx1"/>
                </a:solidFill>
              </a:rPr>
              <a:t>乗降可能なバス停の増加</a:t>
            </a:r>
            <a:endParaRPr lang="en-US" altLang="ja-JP" sz="2800" dirty="0" smtClean="0">
              <a:solidFill>
                <a:schemeClr val="tx1"/>
              </a:solidFill>
            </a:endParaRPr>
          </a:p>
          <a:p>
            <a:r>
              <a:rPr lang="en-US" altLang="ja-JP" sz="2800" dirty="0">
                <a:solidFill>
                  <a:schemeClr val="tx1"/>
                </a:solidFill>
              </a:rPr>
              <a:t> </a:t>
            </a:r>
            <a:r>
              <a:rPr lang="en-US" altLang="ja-JP" sz="2800" dirty="0" smtClean="0">
                <a:solidFill>
                  <a:schemeClr val="tx1"/>
                </a:solidFill>
              </a:rPr>
              <a:t>    </a:t>
            </a:r>
            <a:r>
              <a:rPr lang="ja-JP" altLang="en-US" sz="2800" dirty="0" smtClean="0">
                <a:solidFill>
                  <a:schemeClr val="tx1"/>
                </a:solidFill>
              </a:rPr>
              <a:t>夜間利用可能な待合室の設置</a:t>
            </a:r>
            <a:endParaRPr lang="en-US" altLang="ja-JP" sz="2800" dirty="0" smtClean="0">
              <a:solidFill>
                <a:schemeClr val="tx1"/>
              </a:solidFill>
            </a:endParaRPr>
          </a:p>
          <a:p>
            <a:r>
              <a:rPr kumimoji="1" lang="en-US" altLang="ja-JP" sz="2800" dirty="0">
                <a:solidFill>
                  <a:schemeClr val="tx1"/>
                </a:solidFill>
              </a:rPr>
              <a:t> </a:t>
            </a:r>
            <a:r>
              <a:rPr kumimoji="1" lang="en-US" altLang="ja-JP" sz="2800" dirty="0" smtClean="0">
                <a:solidFill>
                  <a:schemeClr val="tx1"/>
                </a:solidFill>
              </a:rPr>
              <a:t>    </a:t>
            </a:r>
            <a:r>
              <a:rPr kumimoji="1" lang="ja-JP" altLang="en-US" sz="2800" dirty="0" smtClean="0">
                <a:solidFill>
                  <a:schemeClr val="tx1"/>
                </a:solidFill>
              </a:rPr>
              <a:t>循環バスの定期が利用可能</a:t>
            </a:r>
            <a:endParaRPr kumimoji="1" lang="en-US" altLang="ja-JP" sz="2800" dirty="0" smtClean="0">
              <a:solidFill>
                <a:schemeClr val="tx1"/>
              </a:solidFill>
            </a:endParaRPr>
          </a:p>
        </p:txBody>
      </p:sp>
    </p:spTree>
    <p:extLst>
      <p:ext uri="{BB962C8B-B14F-4D97-AF65-F5344CB8AC3E}">
        <p14:creationId xmlns:p14="http://schemas.microsoft.com/office/powerpoint/2010/main" val="413543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SCN28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テキスト ボックス 5"/>
          <p:cNvSpPr txBox="1"/>
          <p:nvPr/>
        </p:nvSpPr>
        <p:spPr>
          <a:xfrm>
            <a:off x="1929307" y="0"/>
            <a:ext cx="1911292" cy="4151051"/>
          </a:xfrm>
          <a:prstGeom prst="rect">
            <a:avLst/>
          </a:prstGeom>
          <a:noFill/>
        </p:spPr>
        <p:txBody>
          <a:bodyPr vert="eaVert" wrap="square" rtlCol="0">
            <a:spAutoFit/>
          </a:bodyPr>
          <a:lstStyle/>
          <a:p>
            <a:pPr>
              <a:lnSpc>
                <a:spcPct val="130000"/>
              </a:lnSpc>
            </a:pPr>
            <a:r>
              <a:rPr lang="ja-JP" altLang="en-US" sz="4400" dirty="0">
                <a:solidFill>
                  <a:schemeClr val="bg1"/>
                </a:solidFill>
                <a:latin typeface="ＤＦＰ太丸ゴシック体"/>
                <a:ea typeface="ＤＦＰ太丸ゴシック体"/>
                <a:cs typeface="ＤＦＰ太丸ゴシック体"/>
              </a:rPr>
              <a:t>高速バスよ、</a:t>
            </a:r>
            <a:endParaRPr lang="en-US" altLang="ja-JP" sz="4400" dirty="0">
              <a:solidFill>
                <a:schemeClr val="bg1"/>
              </a:solidFill>
              <a:latin typeface="ＤＦＰ太丸ゴシック体"/>
              <a:ea typeface="ＤＦＰ太丸ゴシック体"/>
              <a:cs typeface="ＤＦＰ太丸ゴシック体"/>
            </a:endParaRPr>
          </a:p>
          <a:p>
            <a:pPr algn="r">
              <a:lnSpc>
                <a:spcPct val="130000"/>
              </a:lnSpc>
            </a:pPr>
            <a:r>
              <a:rPr lang="ja-JP" altLang="en-US" sz="4400" dirty="0">
                <a:solidFill>
                  <a:schemeClr val="bg1"/>
                </a:solidFill>
                <a:latin typeface="ＤＦＰ太丸ゴシック体"/>
                <a:ea typeface="ＤＦＰ太丸ゴシック体"/>
                <a:cs typeface="ＤＦＰ太丸ゴシック体"/>
              </a:rPr>
              <a:t>いつ乗せるの？</a:t>
            </a:r>
          </a:p>
        </p:txBody>
      </p:sp>
      <p:sp>
        <p:nvSpPr>
          <p:cNvPr id="7" name="テキスト ボックス 6"/>
          <p:cNvSpPr txBox="1"/>
          <p:nvPr/>
        </p:nvSpPr>
        <p:spPr>
          <a:xfrm>
            <a:off x="345828" y="1035793"/>
            <a:ext cx="1698927" cy="4899757"/>
          </a:xfrm>
          <a:prstGeom prst="rect">
            <a:avLst/>
          </a:prstGeom>
          <a:noFill/>
        </p:spPr>
        <p:txBody>
          <a:bodyPr vert="eaVert" wrap="square" rtlCol="0">
            <a:spAutoFit/>
          </a:bodyPr>
          <a:lstStyle/>
          <a:p>
            <a:pPr>
              <a:lnSpc>
                <a:spcPct val="110000"/>
              </a:lnSpc>
            </a:pPr>
            <a:r>
              <a:rPr lang="ja-JP" altLang="en-US" sz="5400" dirty="0">
                <a:solidFill>
                  <a:srgbClr val="FF0000"/>
                </a:solidFill>
                <a:latin typeface="ＤＦＰ太丸ゴシック体"/>
                <a:ea typeface="ＤＦＰ太丸ゴシック体"/>
                <a:cs typeface="ＤＦＰ太丸ゴシック体"/>
              </a:rPr>
              <a:t>今でしょ！</a:t>
            </a:r>
            <a:r>
              <a:rPr lang="ja-JP" altLang="en-US" sz="5400" dirty="0" smtClean="0">
                <a:solidFill>
                  <a:srgbClr val="FF0000"/>
                </a:solidFill>
                <a:latin typeface="ＤＦＰ太丸ゴシック体"/>
                <a:ea typeface="ＤＦＰ太丸ゴシック体"/>
                <a:cs typeface="ＤＦＰ太丸ゴシック体"/>
              </a:rPr>
              <a:t>！</a:t>
            </a:r>
            <a:endParaRPr lang="en-US" altLang="ja-JP" sz="5400" dirty="0" smtClean="0">
              <a:solidFill>
                <a:srgbClr val="FF0000"/>
              </a:solidFill>
              <a:latin typeface="ＤＦＰ太丸ゴシック体"/>
              <a:ea typeface="ＤＦＰ太丸ゴシック体"/>
              <a:cs typeface="ＤＦＰ太丸ゴシック体"/>
            </a:endParaRPr>
          </a:p>
          <a:p>
            <a:pPr algn="r">
              <a:lnSpc>
                <a:spcPct val="110000"/>
              </a:lnSpc>
            </a:pPr>
            <a:r>
              <a:rPr lang="ja-JP" altLang="en-US" sz="3600" dirty="0" smtClean="0">
                <a:solidFill>
                  <a:srgbClr val="FFFFFF"/>
                </a:solidFill>
                <a:latin typeface="ＤＦＰ太丸ゴシック体"/>
                <a:ea typeface="ＤＦＰ太丸ゴシック体"/>
                <a:cs typeface="ＤＦＰ太丸ゴシック体"/>
              </a:rPr>
              <a:t>帰宅困難者を救え！</a:t>
            </a:r>
            <a:endParaRPr lang="ja-JP" altLang="en-US" sz="3600" dirty="0">
              <a:solidFill>
                <a:srgbClr val="FFFFFF"/>
              </a:solidFill>
              <a:latin typeface="ＤＦＰ太丸ゴシック体"/>
              <a:ea typeface="ＤＦＰ太丸ゴシック体"/>
              <a:cs typeface="ＤＦＰ太丸ゴシック体"/>
            </a:endParaRPr>
          </a:p>
        </p:txBody>
      </p:sp>
      <p:sp>
        <p:nvSpPr>
          <p:cNvPr id="8" name="テキスト ボックス 7"/>
          <p:cNvSpPr txBox="1"/>
          <p:nvPr/>
        </p:nvSpPr>
        <p:spPr>
          <a:xfrm>
            <a:off x="6435566" y="3683071"/>
            <a:ext cx="2708434" cy="2881091"/>
          </a:xfrm>
          <a:prstGeom prst="rect">
            <a:avLst/>
          </a:prstGeom>
          <a:noFill/>
        </p:spPr>
        <p:txBody>
          <a:bodyPr vert="eaVert" wrap="square" rtlCol="0">
            <a:spAutoFit/>
          </a:bodyPr>
          <a:lstStyle/>
          <a:p>
            <a:r>
              <a:rPr kumimoji="1" lang="ja-JP" altLang="en-US" dirty="0" smtClean="0">
                <a:solidFill>
                  <a:srgbClr val="FFFFFF"/>
                </a:solidFill>
                <a:latin typeface="ＤＦＰ太丸ゴシック体"/>
                <a:ea typeface="ＤＦＰ太丸ゴシック体"/>
                <a:cs typeface="ＤＦＰ太丸ゴシック体"/>
              </a:rPr>
              <a:t>神保　裕美（班長）</a:t>
            </a:r>
            <a:endParaRPr kumimoji="1" lang="en-US" altLang="ja-JP" dirty="0" smtClean="0">
              <a:solidFill>
                <a:srgbClr val="FFFFFF"/>
              </a:solidFill>
              <a:latin typeface="ＤＦＰ太丸ゴシック体"/>
              <a:ea typeface="ＤＦＰ太丸ゴシック体"/>
              <a:cs typeface="ＤＦＰ太丸ゴシック体"/>
            </a:endParaRPr>
          </a:p>
          <a:p>
            <a:r>
              <a:rPr lang="ja-JP" altLang="en-US" dirty="0" smtClean="0">
                <a:solidFill>
                  <a:srgbClr val="FFFFFF"/>
                </a:solidFill>
                <a:latin typeface="ＤＦＰ太丸ゴシック体"/>
                <a:ea typeface="ＤＦＰ太丸ゴシック体"/>
                <a:cs typeface="ＤＦＰ太丸ゴシック体"/>
              </a:rPr>
              <a:t>皆川　貴弘（副班長）</a:t>
            </a:r>
            <a:endParaRPr lang="en-US" altLang="ja-JP" dirty="0" smtClean="0">
              <a:solidFill>
                <a:srgbClr val="FFFFFF"/>
              </a:solidFill>
              <a:latin typeface="ＤＦＰ太丸ゴシック体"/>
              <a:ea typeface="ＤＦＰ太丸ゴシック体"/>
              <a:cs typeface="ＤＦＰ太丸ゴシック体"/>
            </a:endParaRPr>
          </a:p>
          <a:p>
            <a:r>
              <a:rPr lang="ja-JP" altLang="en-US" sz="2000" dirty="0" smtClean="0">
                <a:solidFill>
                  <a:srgbClr val="FFFFFF"/>
                </a:solidFill>
                <a:latin typeface="ＤＦＰ太丸ゴシック体"/>
                <a:ea typeface="ＤＦＰ太丸ゴシック体"/>
                <a:cs typeface="ＤＦＰ太丸ゴシック体"/>
              </a:rPr>
              <a:t>小倉</a:t>
            </a:r>
            <a:r>
              <a:rPr lang="ja-JP" altLang="en-US" dirty="0" smtClean="0">
                <a:solidFill>
                  <a:srgbClr val="FFFFFF"/>
                </a:solidFill>
                <a:latin typeface="ＤＦＰ太丸ゴシック体"/>
                <a:ea typeface="ＤＦＰ太丸ゴシック体"/>
                <a:cs typeface="ＤＦＰ太丸ゴシック体"/>
              </a:rPr>
              <a:t>　利仁（印刷）</a:t>
            </a:r>
            <a:endParaRPr lang="en-US" altLang="ja-JP" dirty="0">
              <a:solidFill>
                <a:srgbClr val="FFFFFF"/>
              </a:solidFill>
              <a:latin typeface="ＤＦＰ太丸ゴシック体"/>
              <a:ea typeface="ＤＦＰ太丸ゴシック体"/>
              <a:cs typeface="ＤＦＰ太丸ゴシック体"/>
            </a:endParaRPr>
          </a:p>
          <a:p>
            <a:r>
              <a:rPr kumimoji="1" lang="ja-JP" altLang="en-US" dirty="0" smtClean="0">
                <a:solidFill>
                  <a:srgbClr val="FFFFFF"/>
                </a:solidFill>
                <a:latin typeface="ＤＦＰ太丸ゴシック体"/>
                <a:ea typeface="ＤＦＰ太丸ゴシック体"/>
                <a:cs typeface="ＤＦＰ太丸ゴシック体"/>
              </a:rPr>
              <a:t>神谷　健太（資料</a:t>
            </a:r>
            <a:r>
              <a:rPr kumimoji="1" lang="en-US" altLang="ja-JP" dirty="0" smtClean="0">
                <a:solidFill>
                  <a:srgbClr val="FFFFFF"/>
                </a:solidFill>
                <a:latin typeface="ＤＦＰ太丸ゴシック体"/>
                <a:ea typeface="ＤＦＰ太丸ゴシック体"/>
                <a:cs typeface="ＤＦＰ太丸ゴシック体"/>
              </a:rPr>
              <a:t>DB</a:t>
            </a:r>
            <a:r>
              <a:rPr kumimoji="1" lang="ja-JP" altLang="en-US" dirty="0" smtClean="0">
                <a:solidFill>
                  <a:srgbClr val="FFFFFF"/>
                </a:solidFill>
                <a:latin typeface="ＤＦＰ太丸ゴシック体"/>
                <a:ea typeface="ＤＦＰ太丸ゴシック体"/>
                <a:cs typeface="ＤＦＰ太丸ゴシック体"/>
              </a:rPr>
              <a:t>）</a:t>
            </a:r>
            <a:endParaRPr kumimoji="1" lang="en-US" altLang="ja-JP" dirty="0" smtClean="0">
              <a:solidFill>
                <a:srgbClr val="FFFFFF"/>
              </a:solidFill>
              <a:latin typeface="ＤＦＰ太丸ゴシック体"/>
              <a:ea typeface="ＤＦＰ太丸ゴシック体"/>
              <a:cs typeface="ＤＦＰ太丸ゴシック体"/>
            </a:endParaRPr>
          </a:p>
          <a:p>
            <a:r>
              <a:rPr lang="en-US" altLang="ja-JP" dirty="0" err="1" smtClean="0">
                <a:solidFill>
                  <a:srgbClr val="FFFFFF"/>
                </a:solidFill>
                <a:latin typeface="ＤＦＰ太丸ゴシック体"/>
                <a:ea typeface="ＤＦＰ太丸ゴシック体"/>
                <a:cs typeface="ＤＦＰ太丸ゴシック体"/>
              </a:rPr>
              <a:t>Hongilk</a:t>
            </a:r>
            <a:r>
              <a:rPr lang="en-US" altLang="ja-JP" dirty="0" smtClean="0">
                <a:solidFill>
                  <a:srgbClr val="FFFFFF"/>
                </a:solidFill>
                <a:latin typeface="ＤＦＰ太丸ゴシック体"/>
                <a:ea typeface="ＤＦＰ太丸ゴシック体"/>
                <a:cs typeface="ＤＦＰ太丸ゴシック体"/>
              </a:rPr>
              <a:t> Kim</a:t>
            </a:r>
          </a:p>
          <a:p>
            <a:r>
              <a:rPr kumimoji="1" lang="ja-JP" altLang="en-US" dirty="0" smtClean="0">
                <a:solidFill>
                  <a:srgbClr val="FFFFFF"/>
                </a:solidFill>
                <a:latin typeface="ＤＦＰ太丸ゴシック体"/>
                <a:ea typeface="ＤＦＰ太丸ゴシック体"/>
                <a:cs typeface="ＤＦＰ太丸ゴシック体"/>
              </a:rPr>
              <a:t>湊　信乃介</a:t>
            </a:r>
            <a:endParaRPr kumimoji="1" lang="en-US" altLang="ja-JP" dirty="0" smtClean="0">
              <a:solidFill>
                <a:srgbClr val="FFFFFF"/>
              </a:solidFill>
              <a:latin typeface="ＤＦＰ太丸ゴシック体"/>
              <a:ea typeface="ＤＦＰ太丸ゴシック体"/>
              <a:cs typeface="ＤＦＰ太丸ゴシック体"/>
            </a:endParaRPr>
          </a:p>
          <a:p>
            <a:r>
              <a:rPr lang="ja-JP" altLang="en-US" dirty="0" smtClean="0">
                <a:solidFill>
                  <a:srgbClr val="FFFFFF"/>
                </a:solidFill>
                <a:latin typeface="ＤＦＰ太丸ゴシック体"/>
                <a:ea typeface="ＤＦＰ太丸ゴシック体"/>
                <a:cs typeface="ＤＦＰ太丸ゴシック体"/>
              </a:rPr>
              <a:t>信太　一郎</a:t>
            </a:r>
            <a:endParaRPr lang="en-US" altLang="ja-JP" dirty="0" smtClean="0">
              <a:solidFill>
                <a:srgbClr val="FFFFFF"/>
              </a:solidFill>
              <a:latin typeface="ＤＦＰ太丸ゴシック体"/>
              <a:ea typeface="ＤＦＰ太丸ゴシック体"/>
              <a:cs typeface="ＤＦＰ太丸ゴシック体"/>
            </a:endParaRPr>
          </a:p>
          <a:p>
            <a:r>
              <a:rPr lang="ja-JP" altLang="en-US" dirty="0" smtClean="0">
                <a:solidFill>
                  <a:srgbClr val="FFFFFF"/>
                </a:solidFill>
                <a:latin typeface="ＤＦＰ太丸ゴシック体"/>
                <a:ea typeface="ＤＦＰ太丸ゴシック体"/>
                <a:cs typeface="ＤＦＰ太丸ゴシック体"/>
              </a:rPr>
              <a:t>中村　江</a:t>
            </a:r>
            <a:endParaRPr lang="en-US" altLang="ja-JP" dirty="0" smtClean="0">
              <a:solidFill>
                <a:srgbClr val="FFFFFF"/>
              </a:solidFill>
              <a:latin typeface="ＤＦＰ太丸ゴシック体"/>
              <a:ea typeface="ＤＦＰ太丸ゴシック体"/>
              <a:cs typeface="ＤＦＰ太丸ゴシック体"/>
            </a:endParaRPr>
          </a:p>
          <a:p>
            <a:endParaRPr kumimoji="1" lang="en-US" altLang="ja-JP" dirty="0" smtClean="0">
              <a:solidFill>
                <a:srgbClr val="FFFFFF"/>
              </a:solidFill>
              <a:latin typeface="ＤＦＰ太丸ゴシック体"/>
              <a:ea typeface="ＤＦＰ太丸ゴシック体"/>
              <a:cs typeface="ＤＦＰ太丸ゴシック体"/>
            </a:endParaRPr>
          </a:p>
        </p:txBody>
      </p:sp>
      <p:sp>
        <p:nvSpPr>
          <p:cNvPr id="9" name="サブタイトル 2"/>
          <p:cNvSpPr txBox="1">
            <a:spLocks/>
          </p:cNvSpPr>
          <p:nvPr/>
        </p:nvSpPr>
        <p:spPr>
          <a:xfrm>
            <a:off x="6957787" y="618390"/>
            <a:ext cx="893551" cy="3383390"/>
          </a:xfrm>
          <a:prstGeom prst="rect">
            <a:avLst/>
          </a:prstGeom>
        </p:spPr>
        <p:txBody>
          <a:bodyPr vert="eaVert"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2400" dirty="0" smtClean="0">
                <a:solidFill>
                  <a:srgbClr val="FFFFFF"/>
                </a:solidFill>
                <a:latin typeface="ＤＦＰ太丸ゴシック体"/>
                <a:ea typeface="ＤＦＰ太丸ゴシック体"/>
                <a:cs typeface="ＤＦＰ太丸ゴシック体"/>
              </a:rPr>
              <a:t>谷口　守（担当教員）</a:t>
            </a:r>
            <a:endParaRPr lang="en-US" altLang="ja-JP" sz="2400" dirty="0" smtClean="0">
              <a:solidFill>
                <a:srgbClr val="FFFFFF"/>
              </a:solidFill>
              <a:latin typeface="ＤＦＰ太丸ゴシック体"/>
              <a:ea typeface="ＤＦＰ太丸ゴシック体"/>
              <a:cs typeface="ＤＦＰ太丸ゴシック体"/>
            </a:endParaRPr>
          </a:p>
          <a:p>
            <a:pPr marL="0" indent="0">
              <a:buNone/>
            </a:pPr>
            <a:r>
              <a:rPr lang="ja-JP" altLang="en-US" sz="2400" dirty="0" smtClean="0">
                <a:solidFill>
                  <a:srgbClr val="FFFFFF"/>
                </a:solidFill>
                <a:latin typeface="ＤＦＰ太丸ゴシック体"/>
                <a:ea typeface="ＤＦＰ太丸ゴシック体"/>
                <a:cs typeface="ＤＦＰ太丸ゴシック体"/>
              </a:rPr>
              <a:t>富永　透見（</a:t>
            </a:r>
            <a:r>
              <a:rPr lang="en-US" altLang="ja-JP" sz="2400" dirty="0" smtClean="0">
                <a:solidFill>
                  <a:srgbClr val="FFFFFF"/>
                </a:solidFill>
                <a:latin typeface="ＤＦＰ太丸ゴシック体"/>
                <a:ea typeface="ＤＦＰ太丸ゴシック体"/>
                <a:cs typeface="ＤＦＰ太丸ゴシック体"/>
              </a:rPr>
              <a:t>TA</a:t>
            </a:r>
            <a:r>
              <a:rPr lang="ja-JP" altLang="en-US" sz="2400" dirty="0" smtClean="0">
                <a:solidFill>
                  <a:srgbClr val="FFFFFF"/>
                </a:solidFill>
                <a:latin typeface="ＤＦＰ太丸ゴシック体"/>
                <a:ea typeface="ＤＦＰ太丸ゴシック体"/>
                <a:cs typeface="ＤＦＰ太丸ゴシック体"/>
              </a:rPr>
              <a:t>）</a:t>
            </a:r>
            <a:endParaRPr lang="ja-JP" altLang="en-US" sz="2400" dirty="0">
              <a:solidFill>
                <a:srgbClr val="FFFFFF"/>
              </a:solidFill>
              <a:latin typeface="ＤＦＰ太丸ゴシック体"/>
              <a:ea typeface="ＤＦＰ太丸ゴシック体"/>
              <a:cs typeface="ＤＦＰ太丸ゴシック体"/>
            </a:endParaRPr>
          </a:p>
        </p:txBody>
      </p:sp>
      <p:sp>
        <p:nvSpPr>
          <p:cNvPr id="10" name="正方形/長方形 9"/>
          <p:cNvSpPr/>
          <p:nvPr/>
        </p:nvSpPr>
        <p:spPr>
          <a:xfrm>
            <a:off x="7851338" y="251155"/>
            <a:ext cx="1292662" cy="3431916"/>
          </a:xfrm>
          <a:prstGeom prst="rect">
            <a:avLst/>
          </a:prstGeom>
        </p:spPr>
        <p:txBody>
          <a:bodyPr vert="eaVert" wrap="square">
            <a:spAutoFit/>
          </a:bodyPr>
          <a:lstStyle/>
          <a:p>
            <a:r>
              <a:rPr lang="en-US" altLang="ja-JP"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6</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月</a:t>
            </a:r>
            <a:r>
              <a:rPr lang="en-US" altLang="ja-JP"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21</a:t>
            </a:r>
            <a:r>
              <a:rPr lang="ja-JP" altLang="en-US"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日（金）</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　</a:t>
            </a:r>
            <a:endParaRPr lang="en-US" altLang="ja-JP"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endParaRPr>
          </a:p>
          <a:p>
            <a:r>
              <a:rPr lang="ja-JP" altLang="en-US"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都市</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計画実習</a:t>
            </a:r>
            <a:endParaRPr lang="en-US" altLang="ja-JP"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endParaRPr>
          </a:p>
          <a:p>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まじわり班　</a:t>
            </a:r>
            <a:endParaRPr lang="en-US" altLang="ja-JP"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endParaRPr>
          </a:p>
          <a:p>
            <a:r>
              <a:rPr lang="ja-JP" altLang="en-US" dirty="0" smtClean="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最終</a:t>
            </a:r>
            <a:r>
              <a:rPr lang="ja-JP" altLang="en-US" dirty="0">
                <a:solidFill>
                  <a:srgbClr val="FFFFFF"/>
                </a:solidFill>
                <a:effectLst>
                  <a:outerShdw blurRad="50800" dist="38100" dir="2700000" algn="tl" rotWithShape="0">
                    <a:srgbClr val="000000">
                      <a:alpha val="43000"/>
                    </a:srgbClr>
                  </a:outerShdw>
                </a:effectLst>
                <a:latin typeface="Chalkduster"/>
                <a:ea typeface="ＤＦＰ太丸ゴシック体"/>
                <a:cs typeface="Chalkduster"/>
              </a:rPr>
              <a:t>発表</a:t>
            </a:r>
          </a:p>
        </p:txBody>
      </p:sp>
    </p:spTree>
    <p:extLst>
      <p:ext uri="{BB962C8B-B14F-4D97-AF65-F5344CB8AC3E}">
        <p14:creationId xmlns:p14="http://schemas.microsoft.com/office/powerpoint/2010/main" val="88968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6" name="正方形/長方形 5"/>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19167" y="1203772"/>
            <a:ext cx="3776028" cy="584776"/>
          </a:xfrm>
          <a:prstGeom prst="rect">
            <a:avLst/>
          </a:prstGeom>
          <a:noFill/>
        </p:spPr>
        <p:txBody>
          <a:bodyPr wrap="square" rtlCol="0">
            <a:spAutoFit/>
          </a:bodyPr>
          <a:lstStyle/>
          <a:p>
            <a:r>
              <a:rPr kumimoji="1" lang="ja-JP" altLang="en-US" sz="3200" dirty="0" smtClean="0"/>
              <a:t>実施場所</a:t>
            </a:r>
            <a:endParaRPr kumimoji="1" lang="ja-JP" altLang="en-US" sz="3200" dirty="0"/>
          </a:p>
        </p:txBody>
      </p:sp>
      <p:sp>
        <p:nvSpPr>
          <p:cNvPr id="7" name="角丸四角形 6"/>
          <p:cNvSpPr/>
          <p:nvPr/>
        </p:nvSpPr>
        <p:spPr>
          <a:xfrm>
            <a:off x="268395" y="2132605"/>
            <a:ext cx="2606446" cy="1175798"/>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大学の講義</a:t>
            </a:r>
            <a:endParaRPr kumimoji="1" lang="ja-JP" altLang="en-US" sz="2800" dirty="0"/>
          </a:p>
        </p:txBody>
      </p:sp>
      <p:sp>
        <p:nvSpPr>
          <p:cNvPr id="8" name="角丸四角形 7"/>
          <p:cNvSpPr/>
          <p:nvPr/>
        </p:nvSpPr>
        <p:spPr>
          <a:xfrm>
            <a:off x="268395" y="5076246"/>
            <a:ext cx="2606446" cy="1625117"/>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t>大学循環バス停</a:t>
            </a:r>
            <a:endParaRPr kumimoji="1" lang="en-US" altLang="ja-JP" sz="2400" dirty="0" smtClean="0"/>
          </a:p>
          <a:p>
            <a:pPr algn="ctr"/>
            <a:r>
              <a:rPr kumimoji="1" lang="en-US" altLang="ja-JP" sz="2400" dirty="0" smtClean="0"/>
              <a:t>(</a:t>
            </a:r>
            <a:r>
              <a:rPr kumimoji="1" lang="ja-JP" altLang="en-US" sz="2400" dirty="0" smtClean="0"/>
              <a:t>チョイスベース</a:t>
            </a:r>
            <a:r>
              <a:rPr kumimoji="1" lang="en-US" altLang="ja-JP" sz="2400" dirty="0" smtClean="0"/>
              <a:t>)</a:t>
            </a:r>
            <a:endParaRPr kumimoji="1" lang="ja-JP" altLang="en-US" sz="2400" dirty="0"/>
          </a:p>
        </p:txBody>
      </p:sp>
      <p:sp>
        <p:nvSpPr>
          <p:cNvPr id="3" name="右矢印 2"/>
          <p:cNvSpPr/>
          <p:nvPr/>
        </p:nvSpPr>
        <p:spPr>
          <a:xfrm>
            <a:off x="3087077" y="2214252"/>
            <a:ext cx="573162" cy="967154"/>
          </a:xfrm>
          <a:prstGeom prst="rightArrow">
            <a:avLst/>
          </a:prstGeom>
          <a:solidFill>
            <a:schemeClr val="bg1"/>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3087077" y="5313989"/>
            <a:ext cx="573162" cy="967154"/>
          </a:xfrm>
          <a:prstGeom prst="rightArrow">
            <a:avLst/>
          </a:prstGeom>
          <a:solidFill>
            <a:srgbClr val="FFFFFF"/>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660239" y="2437144"/>
            <a:ext cx="4459525" cy="523220"/>
          </a:xfrm>
          <a:prstGeom prst="rect">
            <a:avLst/>
          </a:prstGeom>
          <a:noFill/>
        </p:spPr>
        <p:txBody>
          <a:bodyPr wrap="square" rtlCol="0">
            <a:spAutoFit/>
          </a:bodyPr>
          <a:lstStyle/>
          <a:p>
            <a:r>
              <a:rPr kumimoji="1" lang="ja-JP" altLang="en-US" sz="2800" dirty="0" smtClean="0"/>
              <a:t>一般的な筑波大生</a:t>
            </a:r>
            <a:endParaRPr kumimoji="1" lang="ja-JP" altLang="en-US" sz="2800" dirty="0"/>
          </a:p>
        </p:txBody>
      </p:sp>
      <p:sp>
        <p:nvSpPr>
          <p:cNvPr id="13" name="テキスト ボックス 12"/>
          <p:cNvSpPr txBox="1"/>
          <p:nvPr/>
        </p:nvSpPr>
        <p:spPr>
          <a:xfrm>
            <a:off x="3660239" y="5539152"/>
            <a:ext cx="4937045" cy="523220"/>
          </a:xfrm>
          <a:prstGeom prst="rect">
            <a:avLst/>
          </a:prstGeom>
          <a:noFill/>
        </p:spPr>
        <p:txBody>
          <a:bodyPr wrap="square" rtlCol="0">
            <a:spAutoFit/>
          </a:bodyPr>
          <a:lstStyle/>
          <a:p>
            <a:r>
              <a:rPr kumimoji="1" lang="ja-JP" altLang="en-US" sz="2800" dirty="0" smtClean="0"/>
              <a:t>循環バスを利用している人</a:t>
            </a:r>
            <a:endParaRPr kumimoji="1" lang="ja-JP" altLang="en-US" sz="2800" dirty="0"/>
          </a:p>
        </p:txBody>
      </p:sp>
      <p:sp>
        <p:nvSpPr>
          <p:cNvPr id="14" name="雲形吹き出し 13"/>
          <p:cNvSpPr/>
          <p:nvPr/>
        </p:nvSpPr>
        <p:spPr>
          <a:xfrm>
            <a:off x="1076960" y="3181406"/>
            <a:ext cx="7975599" cy="1946051"/>
          </a:xfrm>
          <a:prstGeom prst="cloudCallout">
            <a:avLst>
              <a:gd name="adj1" fmla="val -47311"/>
              <a:gd name="adj2" fmla="val 69192"/>
            </a:avLst>
          </a:prstGeom>
          <a:solidFill>
            <a:srgbClr val="FFFF00"/>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schemeClr val="tx1"/>
                </a:solidFill>
              </a:rPr>
              <a:t>一般的な筑波大生と</a:t>
            </a:r>
            <a:endParaRPr lang="en-US" altLang="ja-JP" sz="2800" dirty="0" smtClean="0">
              <a:solidFill>
                <a:schemeClr val="tx1"/>
              </a:solidFill>
            </a:endParaRPr>
          </a:p>
          <a:p>
            <a:pPr algn="ctr"/>
            <a:r>
              <a:rPr lang="ja-JP" altLang="en-US" sz="2800" dirty="0" smtClean="0">
                <a:solidFill>
                  <a:schemeClr val="tx1"/>
                </a:solidFill>
              </a:rPr>
              <a:t>「</a:t>
            </a:r>
            <a:r>
              <a:rPr lang="ja-JP" altLang="en-US" sz="2800" dirty="0">
                <a:solidFill>
                  <a:schemeClr val="tx1"/>
                </a:solidFill>
              </a:rPr>
              <a:t>いつもバスに乗っている人」は</a:t>
            </a:r>
            <a:endParaRPr lang="en-US" altLang="ja-JP" sz="2800" dirty="0">
              <a:solidFill>
                <a:schemeClr val="tx1"/>
              </a:solidFill>
            </a:endParaRPr>
          </a:p>
          <a:p>
            <a:pPr algn="ctr"/>
            <a:r>
              <a:rPr lang="ja-JP" altLang="en-US" sz="2800" dirty="0" smtClean="0">
                <a:solidFill>
                  <a:schemeClr val="tx1"/>
                </a:solidFill>
              </a:rPr>
              <a:t>普段の交通行動が違うはず！</a:t>
            </a:r>
            <a:endParaRPr lang="ja-JP" altLang="en-US" sz="2800" dirty="0">
              <a:solidFill>
                <a:schemeClr val="tx1"/>
              </a:solidFill>
            </a:endParaRPr>
          </a:p>
        </p:txBody>
      </p:sp>
    </p:spTree>
    <p:extLst>
      <p:ext uri="{BB962C8B-B14F-4D97-AF65-F5344CB8AC3E}">
        <p14:creationId xmlns:p14="http://schemas.microsoft.com/office/powerpoint/2010/main" val="30827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6" name="正方形/長方形 5"/>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19167" y="1127102"/>
            <a:ext cx="2015679" cy="584776"/>
          </a:xfrm>
          <a:prstGeom prst="rect">
            <a:avLst/>
          </a:prstGeom>
          <a:noFill/>
        </p:spPr>
        <p:txBody>
          <a:bodyPr wrap="square" rtlCol="0">
            <a:spAutoFit/>
          </a:bodyPr>
          <a:lstStyle/>
          <a:p>
            <a:r>
              <a:rPr kumimoji="1" lang="ja-JP" altLang="en-US" sz="3200" dirty="0" smtClean="0"/>
              <a:t>実施方法</a:t>
            </a:r>
            <a:endParaRPr lang="en-US" altLang="ja-JP" sz="3200" dirty="0" smtClean="0"/>
          </a:p>
        </p:txBody>
      </p:sp>
      <p:grpSp>
        <p:nvGrpSpPr>
          <p:cNvPr id="11" name="図形グループ 10"/>
          <p:cNvGrpSpPr/>
          <p:nvPr/>
        </p:nvGrpSpPr>
        <p:grpSpPr>
          <a:xfrm>
            <a:off x="268395" y="1997042"/>
            <a:ext cx="8875604" cy="1224946"/>
            <a:chOff x="268396" y="2132605"/>
            <a:chExt cx="8396912" cy="1224946"/>
          </a:xfrm>
        </p:grpSpPr>
        <p:sp>
          <p:nvSpPr>
            <p:cNvPr id="7" name="角丸四角形 6"/>
            <p:cNvSpPr/>
            <p:nvPr/>
          </p:nvSpPr>
          <p:spPr>
            <a:xfrm>
              <a:off x="268396" y="2132605"/>
              <a:ext cx="2465871" cy="1175798"/>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大学の講義</a:t>
              </a:r>
              <a:endParaRPr kumimoji="1" lang="ja-JP" altLang="en-US" sz="2800" dirty="0"/>
            </a:p>
          </p:txBody>
        </p:sp>
        <p:sp>
          <p:nvSpPr>
            <p:cNvPr id="9" name="右矢印 8"/>
            <p:cNvSpPr/>
            <p:nvPr/>
          </p:nvSpPr>
          <p:spPr>
            <a:xfrm>
              <a:off x="2925045" y="2235418"/>
              <a:ext cx="573162" cy="967154"/>
            </a:xfrm>
            <a:prstGeom prst="rightArrow">
              <a:avLst/>
            </a:prstGeom>
            <a:solidFill>
              <a:schemeClr val="bg1"/>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728622" y="2403444"/>
              <a:ext cx="4936686" cy="954107"/>
            </a:xfrm>
            <a:prstGeom prst="rect">
              <a:avLst/>
            </a:prstGeom>
            <a:noFill/>
          </p:spPr>
          <p:txBody>
            <a:bodyPr wrap="square" rtlCol="0">
              <a:spAutoFit/>
            </a:bodyPr>
            <a:lstStyle/>
            <a:p>
              <a:r>
                <a:rPr lang="ja-JP" altLang="en-US" sz="2800" dirty="0" smtClean="0"/>
                <a:t>教職に関する講義を中心に実施。</a:t>
              </a:r>
              <a:endParaRPr kumimoji="1" lang="en-US" altLang="ja-JP" sz="2800" dirty="0" smtClean="0"/>
            </a:p>
          </p:txBody>
        </p:sp>
      </p:grpSp>
      <p:grpSp>
        <p:nvGrpSpPr>
          <p:cNvPr id="2" name="図形グループ 1"/>
          <p:cNvGrpSpPr/>
          <p:nvPr/>
        </p:nvGrpSpPr>
        <p:grpSpPr>
          <a:xfrm>
            <a:off x="268395" y="3638542"/>
            <a:ext cx="8875605" cy="2146228"/>
            <a:chOff x="268395" y="4188936"/>
            <a:chExt cx="8875605" cy="2146228"/>
          </a:xfrm>
        </p:grpSpPr>
        <p:sp>
          <p:nvSpPr>
            <p:cNvPr id="8" name="角丸四角形 7"/>
            <p:cNvSpPr/>
            <p:nvPr/>
          </p:nvSpPr>
          <p:spPr>
            <a:xfrm>
              <a:off x="268395" y="4483905"/>
              <a:ext cx="2606446" cy="1625117"/>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t>大学循環バス停</a:t>
              </a:r>
              <a:endParaRPr kumimoji="1" lang="en-US" altLang="ja-JP" sz="2400" dirty="0" smtClean="0"/>
            </a:p>
            <a:p>
              <a:pPr algn="ctr"/>
              <a:r>
                <a:rPr kumimoji="1" lang="en-US" altLang="ja-JP" sz="2400" dirty="0" smtClean="0"/>
                <a:t>(</a:t>
              </a:r>
              <a:r>
                <a:rPr kumimoji="1" lang="ja-JP" altLang="en-US" sz="2400" dirty="0" smtClean="0"/>
                <a:t>チョイスベース</a:t>
              </a:r>
              <a:r>
                <a:rPr kumimoji="1" lang="en-US" altLang="ja-JP" sz="2400" dirty="0" smtClean="0"/>
                <a:t>)</a:t>
              </a:r>
              <a:endParaRPr kumimoji="1" lang="ja-JP" altLang="en-US" sz="2400" dirty="0"/>
            </a:p>
          </p:txBody>
        </p:sp>
        <p:sp>
          <p:nvSpPr>
            <p:cNvPr id="10" name="右矢印 9"/>
            <p:cNvSpPr/>
            <p:nvPr/>
          </p:nvSpPr>
          <p:spPr>
            <a:xfrm>
              <a:off x="3087077" y="4706383"/>
              <a:ext cx="573162" cy="967154"/>
            </a:xfrm>
            <a:prstGeom prst="rightArrow">
              <a:avLst/>
            </a:prstGeom>
            <a:solidFill>
              <a:srgbClr val="FFFFFF"/>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728622" y="4188936"/>
              <a:ext cx="5415378" cy="2146228"/>
            </a:xfrm>
            <a:prstGeom prst="rect">
              <a:avLst/>
            </a:prstGeom>
            <a:noFill/>
          </p:spPr>
          <p:txBody>
            <a:bodyPr wrap="square" rtlCol="0">
              <a:spAutoFit/>
            </a:bodyPr>
            <a:lstStyle/>
            <a:p>
              <a:pPr>
                <a:lnSpc>
                  <a:spcPct val="120000"/>
                </a:lnSpc>
              </a:pPr>
              <a:r>
                <a:rPr kumimoji="1" lang="en-US" altLang="ja-JP" sz="2800" dirty="0" smtClean="0"/>
                <a:t>5/29</a:t>
              </a:r>
              <a:r>
                <a:rPr kumimoji="1" lang="ja-JP" altLang="en-US" sz="2800" dirty="0" smtClean="0"/>
                <a:t>、</a:t>
              </a:r>
              <a:r>
                <a:rPr kumimoji="1" lang="en-US" altLang="ja-JP" sz="2800" dirty="0" smtClean="0"/>
                <a:t>30</a:t>
              </a:r>
              <a:r>
                <a:rPr kumimoji="1" lang="ja-JP" altLang="en-US" sz="2800" dirty="0" smtClean="0"/>
                <a:t>、</a:t>
              </a:r>
              <a:r>
                <a:rPr kumimoji="1" lang="en-US" altLang="ja-JP" sz="2800" dirty="0" smtClean="0"/>
                <a:t>31</a:t>
              </a:r>
              <a:r>
                <a:rPr kumimoji="1" lang="ja-JP" altLang="en-US" sz="2800" dirty="0" smtClean="0"/>
                <a:t>の朝</a:t>
              </a:r>
              <a:r>
                <a:rPr kumimoji="1" lang="en-US" altLang="ja-JP" sz="2800" dirty="0" smtClean="0"/>
                <a:t>6</a:t>
              </a:r>
              <a:r>
                <a:rPr kumimoji="1" lang="ja-JP" altLang="en-US" sz="2800" dirty="0" smtClean="0"/>
                <a:t>：</a:t>
              </a:r>
              <a:r>
                <a:rPr kumimoji="1" lang="en-US" altLang="ja-JP" sz="2800" dirty="0" smtClean="0"/>
                <a:t>30〜9</a:t>
              </a:r>
              <a:r>
                <a:rPr kumimoji="1" lang="ja-JP" altLang="en-US" sz="2800" dirty="0" smtClean="0"/>
                <a:t>：</a:t>
              </a:r>
              <a:r>
                <a:rPr kumimoji="1" lang="en-US" altLang="ja-JP" sz="2800" dirty="0" smtClean="0"/>
                <a:t>00</a:t>
              </a:r>
              <a:r>
                <a:rPr lang="ja-JP" altLang="en-US" sz="2800" dirty="0" smtClean="0"/>
                <a:t>。</a:t>
              </a:r>
              <a:endParaRPr lang="en-US" altLang="ja-JP" sz="2800" dirty="0" smtClean="0"/>
            </a:p>
            <a:p>
              <a:pPr>
                <a:lnSpc>
                  <a:spcPct val="120000"/>
                </a:lnSpc>
              </a:pPr>
              <a:r>
                <a:rPr lang="ja-JP" altLang="en-US" sz="2800" dirty="0" smtClean="0"/>
                <a:t>居住</a:t>
              </a:r>
              <a:r>
                <a:rPr lang="ja-JP" altLang="en-US" sz="2800" dirty="0"/>
                <a:t>人数の多い地区にあるバス</a:t>
              </a:r>
              <a:r>
                <a:rPr lang="ja-JP" altLang="en-US" sz="2800" dirty="0" smtClean="0"/>
                <a:t>停でつくばセンター行きのバスを待っている人にアンケート調査を実施。</a:t>
              </a:r>
              <a:endParaRPr lang="en-US" altLang="ja-JP" sz="2800" dirty="0" smtClean="0"/>
            </a:p>
          </p:txBody>
        </p:sp>
      </p:grpSp>
      <p:sp>
        <p:nvSpPr>
          <p:cNvPr id="12" name="テキスト ボックス 11"/>
          <p:cNvSpPr txBox="1"/>
          <p:nvPr/>
        </p:nvSpPr>
        <p:spPr>
          <a:xfrm>
            <a:off x="857250" y="2992458"/>
            <a:ext cx="2038757" cy="830997"/>
          </a:xfrm>
          <a:prstGeom prst="rect">
            <a:avLst/>
          </a:prstGeom>
          <a:noFill/>
        </p:spPr>
        <p:txBody>
          <a:bodyPr wrap="square" rtlCol="0">
            <a:spAutoFit/>
          </a:bodyPr>
          <a:lstStyle/>
          <a:p>
            <a:r>
              <a:rPr kumimoji="1" lang="en-US" altLang="ja-JP" sz="4800" u="sng" dirty="0" smtClean="0">
                <a:ln>
                  <a:solidFill>
                    <a:srgbClr val="FF0000"/>
                  </a:solidFill>
                </a:ln>
                <a:solidFill>
                  <a:srgbClr val="FF0000"/>
                </a:solidFill>
              </a:rPr>
              <a:t>421</a:t>
            </a:r>
            <a:r>
              <a:rPr kumimoji="1" lang="ja-JP" altLang="en-US" sz="4800" u="sng" dirty="0" smtClean="0">
                <a:ln>
                  <a:solidFill>
                    <a:srgbClr val="FF0000"/>
                  </a:solidFill>
                </a:ln>
                <a:solidFill>
                  <a:srgbClr val="FF0000"/>
                </a:solidFill>
              </a:rPr>
              <a:t>人</a:t>
            </a:r>
            <a:endParaRPr kumimoji="1" lang="ja-JP" altLang="en-US" sz="4800" u="sng" dirty="0">
              <a:ln>
                <a:solidFill>
                  <a:srgbClr val="FF0000"/>
                </a:solidFill>
              </a:ln>
              <a:solidFill>
                <a:srgbClr val="FF0000"/>
              </a:solidFill>
            </a:endParaRPr>
          </a:p>
        </p:txBody>
      </p:sp>
      <p:sp>
        <p:nvSpPr>
          <p:cNvPr id="14" name="テキスト ボックス 13"/>
          <p:cNvSpPr txBox="1"/>
          <p:nvPr/>
        </p:nvSpPr>
        <p:spPr>
          <a:xfrm>
            <a:off x="1063089" y="5399872"/>
            <a:ext cx="5598583" cy="1323439"/>
          </a:xfrm>
          <a:prstGeom prst="rect">
            <a:avLst/>
          </a:prstGeom>
          <a:noFill/>
        </p:spPr>
        <p:txBody>
          <a:bodyPr wrap="square" rtlCol="0">
            <a:spAutoFit/>
          </a:bodyPr>
          <a:lstStyle/>
          <a:p>
            <a:r>
              <a:rPr kumimoji="1" lang="en-US" altLang="ja-JP" sz="4800" u="sng" dirty="0" smtClean="0">
                <a:ln>
                  <a:solidFill>
                    <a:srgbClr val="FF0000"/>
                  </a:solidFill>
                </a:ln>
                <a:solidFill>
                  <a:srgbClr val="FF0000"/>
                </a:solidFill>
              </a:rPr>
              <a:t>85</a:t>
            </a:r>
            <a:r>
              <a:rPr kumimoji="1" lang="ja-JP" altLang="en-US" sz="4800" u="sng" dirty="0" smtClean="0">
                <a:ln>
                  <a:solidFill>
                    <a:srgbClr val="FF0000"/>
                  </a:solidFill>
                </a:ln>
                <a:solidFill>
                  <a:srgbClr val="FF0000"/>
                </a:solidFill>
              </a:rPr>
              <a:t>人</a:t>
            </a:r>
            <a:endParaRPr kumimoji="1" lang="en-US" altLang="ja-JP" sz="4800" u="sng" dirty="0" smtClean="0">
              <a:ln>
                <a:solidFill>
                  <a:srgbClr val="FF0000"/>
                </a:solidFill>
              </a:ln>
              <a:solidFill>
                <a:srgbClr val="FF0000"/>
              </a:solidFill>
            </a:endParaRPr>
          </a:p>
          <a:p>
            <a:r>
              <a:rPr kumimoji="1" lang="ja-JP" altLang="en-US" sz="3200" u="sng" dirty="0" smtClean="0">
                <a:ln>
                  <a:solidFill>
                    <a:srgbClr val="FF0000"/>
                  </a:solidFill>
                </a:ln>
                <a:solidFill>
                  <a:srgbClr val="FF0000"/>
                </a:solidFill>
              </a:rPr>
              <a:t>（学生</a:t>
            </a:r>
            <a:r>
              <a:rPr kumimoji="1" lang="en-US" altLang="ja-JP" sz="3200" u="sng" dirty="0" smtClean="0">
                <a:ln>
                  <a:solidFill>
                    <a:srgbClr val="FF0000"/>
                  </a:solidFill>
                </a:ln>
                <a:solidFill>
                  <a:srgbClr val="FF0000"/>
                </a:solidFill>
              </a:rPr>
              <a:t>53</a:t>
            </a:r>
            <a:r>
              <a:rPr kumimoji="1" lang="ja-JP" altLang="en-US" sz="3200" u="sng" dirty="0" smtClean="0">
                <a:ln>
                  <a:solidFill>
                    <a:srgbClr val="FF0000"/>
                  </a:solidFill>
                </a:ln>
                <a:solidFill>
                  <a:srgbClr val="FF0000"/>
                </a:solidFill>
              </a:rPr>
              <a:t>・社会人</a:t>
            </a:r>
            <a:r>
              <a:rPr kumimoji="1" lang="en-US" altLang="ja-JP" sz="3200" u="sng" dirty="0" smtClean="0">
                <a:ln>
                  <a:solidFill>
                    <a:srgbClr val="FF0000"/>
                  </a:solidFill>
                </a:ln>
                <a:solidFill>
                  <a:srgbClr val="FF0000"/>
                </a:solidFill>
              </a:rPr>
              <a:t>32</a:t>
            </a:r>
            <a:r>
              <a:rPr kumimoji="1" lang="ja-JP" altLang="en-US" sz="3200" u="sng" dirty="0" smtClean="0">
                <a:ln>
                  <a:solidFill>
                    <a:srgbClr val="FF0000"/>
                  </a:solidFill>
                </a:ln>
                <a:solidFill>
                  <a:srgbClr val="FF0000"/>
                </a:solidFill>
              </a:rPr>
              <a:t>）</a:t>
            </a:r>
            <a:endParaRPr kumimoji="1" lang="en-US" altLang="ja-JP" sz="3200" u="sng" dirty="0" smtClean="0">
              <a:ln>
                <a:solidFill>
                  <a:srgbClr val="FF0000"/>
                </a:solidFill>
              </a:ln>
              <a:solidFill>
                <a:srgbClr val="FF0000"/>
              </a:solidFill>
            </a:endParaRPr>
          </a:p>
        </p:txBody>
      </p:sp>
    </p:spTree>
    <p:extLst>
      <p:ext uri="{BB962C8B-B14F-4D97-AF65-F5344CB8AC3E}">
        <p14:creationId xmlns:p14="http://schemas.microsoft.com/office/powerpoint/2010/main" val="39930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6" name="正方形/長方形 5"/>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19167" y="1127102"/>
            <a:ext cx="2015679" cy="584776"/>
          </a:xfrm>
          <a:prstGeom prst="rect">
            <a:avLst/>
          </a:prstGeom>
          <a:noFill/>
        </p:spPr>
        <p:txBody>
          <a:bodyPr wrap="square" rtlCol="0">
            <a:spAutoFit/>
          </a:bodyPr>
          <a:lstStyle/>
          <a:p>
            <a:r>
              <a:rPr kumimoji="1" lang="ja-JP" altLang="en-US" sz="3200" dirty="0" smtClean="0"/>
              <a:t>実施方法</a:t>
            </a:r>
            <a:endParaRPr lang="en-US" altLang="ja-JP" sz="3200" dirty="0" smtClean="0"/>
          </a:p>
        </p:txBody>
      </p:sp>
      <p:grpSp>
        <p:nvGrpSpPr>
          <p:cNvPr id="11" name="図形グループ 10"/>
          <p:cNvGrpSpPr/>
          <p:nvPr/>
        </p:nvGrpSpPr>
        <p:grpSpPr>
          <a:xfrm>
            <a:off x="268395" y="1788548"/>
            <a:ext cx="8396913" cy="1175798"/>
            <a:chOff x="268395" y="2132605"/>
            <a:chExt cx="8396913" cy="1175798"/>
          </a:xfrm>
        </p:grpSpPr>
        <p:sp>
          <p:nvSpPr>
            <p:cNvPr id="7" name="角丸四角形 6"/>
            <p:cNvSpPr/>
            <p:nvPr/>
          </p:nvSpPr>
          <p:spPr>
            <a:xfrm>
              <a:off x="268395" y="2132605"/>
              <a:ext cx="2606446" cy="1175798"/>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大学の講義</a:t>
              </a:r>
              <a:endParaRPr kumimoji="1" lang="ja-JP" altLang="en-US" sz="2800" dirty="0"/>
            </a:p>
          </p:txBody>
        </p:sp>
        <p:sp>
          <p:nvSpPr>
            <p:cNvPr id="9" name="右矢印 8"/>
            <p:cNvSpPr/>
            <p:nvPr/>
          </p:nvSpPr>
          <p:spPr>
            <a:xfrm>
              <a:off x="3087077" y="2214252"/>
              <a:ext cx="573162" cy="967154"/>
            </a:xfrm>
            <a:prstGeom prst="rightArrow">
              <a:avLst/>
            </a:prstGeom>
            <a:solidFill>
              <a:schemeClr val="bg1"/>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728622" y="2362253"/>
              <a:ext cx="4936686" cy="523220"/>
            </a:xfrm>
            <a:prstGeom prst="rect">
              <a:avLst/>
            </a:prstGeom>
            <a:noFill/>
          </p:spPr>
          <p:txBody>
            <a:bodyPr wrap="square" rtlCol="0">
              <a:spAutoFit/>
            </a:bodyPr>
            <a:lstStyle/>
            <a:p>
              <a:r>
                <a:rPr kumimoji="1" lang="ja-JP" altLang="en-US" sz="2800" dirty="0" smtClean="0"/>
                <a:t>講義内でお時間を頂き、実施。</a:t>
              </a:r>
              <a:endParaRPr kumimoji="1" lang="en-US" altLang="ja-JP" sz="2800" dirty="0" smtClean="0"/>
            </a:p>
          </p:txBody>
        </p:sp>
      </p:grpSp>
      <p:grpSp>
        <p:nvGrpSpPr>
          <p:cNvPr id="2" name="図形グループ 1"/>
          <p:cNvGrpSpPr/>
          <p:nvPr/>
        </p:nvGrpSpPr>
        <p:grpSpPr>
          <a:xfrm>
            <a:off x="268395" y="3196282"/>
            <a:ext cx="8875605" cy="1815882"/>
            <a:chOff x="268395" y="4400602"/>
            <a:chExt cx="8875605" cy="1815882"/>
          </a:xfrm>
        </p:grpSpPr>
        <p:sp>
          <p:nvSpPr>
            <p:cNvPr id="8" name="角丸四角形 7"/>
            <p:cNvSpPr/>
            <p:nvPr/>
          </p:nvSpPr>
          <p:spPr>
            <a:xfrm>
              <a:off x="268395" y="4483905"/>
              <a:ext cx="2606446" cy="1625117"/>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t>大学循環バス停</a:t>
              </a:r>
              <a:endParaRPr kumimoji="1" lang="en-US" altLang="ja-JP" sz="2400" dirty="0" smtClean="0"/>
            </a:p>
            <a:p>
              <a:pPr algn="ctr"/>
              <a:r>
                <a:rPr kumimoji="1" lang="en-US" altLang="ja-JP" sz="2400" dirty="0" smtClean="0"/>
                <a:t>(</a:t>
              </a:r>
              <a:r>
                <a:rPr kumimoji="1" lang="ja-JP" altLang="en-US" sz="2400" dirty="0" smtClean="0"/>
                <a:t>チョイスベース</a:t>
              </a:r>
              <a:r>
                <a:rPr kumimoji="1" lang="en-US" altLang="ja-JP" sz="2400" dirty="0" smtClean="0"/>
                <a:t>)</a:t>
              </a:r>
              <a:endParaRPr kumimoji="1" lang="ja-JP" altLang="en-US" sz="2400" dirty="0"/>
            </a:p>
          </p:txBody>
        </p:sp>
        <p:sp>
          <p:nvSpPr>
            <p:cNvPr id="10" name="右矢印 9"/>
            <p:cNvSpPr/>
            <p:nvPr/>
          </p:nvSpPr>
          <p:spPr>
            <a:xfrm>
              <a:off x="3087077" y="4706383"/>
              <a:ext cx="573162" cy="967154"/>
            </a:xfrm>
            <a:prstGeom prst="rightArrow">
              <a:avLst/>
            </a:prstGeom>
            <a:solidFill>
              <a:srgbClr val="FFFFFF"/>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728622" y="4400602"/>
              <a:ext cx="5415378" cy="1815882"/>
            </a:xfrm>
            <a:prstGeom prst="rect">
              <a:avLst/>
            </a:prstGeom>
            <a:noFill/>
          </p:spPr>
          <p:txBody>
            <a:bodyPr wrap="square" rtlCol="0">
              <a:spAutoFit/>
            </a:bodyPr>
            <a:lstStyle/>
            <a:p>
              <a:r>
                <a:rPr kumimoji="1" lang="en-US" altLang="ja-JP" sz="2800" dirty="0" smtClean="0"/>
                <a:t>5/29</a:t>
              </a:r>
              <a:r>
                <a:rPr kumimoji="1" lang="ja-JP" altLang="en-US" sz="2800" dirty="0" smtClean="0"/>
                <a:t>、</a:t>
              </a:r>
              <a:r>
                <a:rPr kumimoji="1" lang="en-US" altLang="ja-JP" sz="2800" dirty="0" smtClean="0"/>
                <a:t>30</a:t>
              </a:r>
              <a:r>
                <a:rPr kumimoji="1" lang="ja-JP" altLang="en-US" sz="2800" dirty="0" smtClean="0"/>
                <a:t>、</a:t>
              </a:r>
              <a:r>
                <a:rPr kumimoji="1" lang="en-US" altLang="ja-JP" sz="2800" dirty="0" smtClean="0"/>
                <a:t>31</a:t>
              </a:r>
              <a:r>
                <a:rPr kumimoji="1" lang="ja-JP" altLang="en-US" sz="2800" dirty="0" smtClean="0"/>
                <a:t>の朝</a:t>
              </a:r>
              <a:r>
                <a:rPr kumimoji="1" lang="en-US" altLang="ja-JP" sz="2800" dirty="0" smtClean="0"/>
                <a:t>6</a:t>
              </a:r>
              <a:r>
                <a:rPr kumimoji="1" lang="ja-JP" altLang="en-US" sz="2800" dirty="0" smtClean="0"/>
                <a:t>：</a:t>
              </a:r>
              <a:r>
                <a:rPr kumimoji="1" lang="en-US" altLang="ja-JP" sz="2800" dirty="0" smtClean="0"/>
                <a:t>30〜9</a:t>
              </a:r>
              <a:r>
                <a:rPr kumimoji="1" lang="ja-JP" altLang="en-US" sz="2800" dirty="0" smtClean="0"/>
                <a:t>：</a:t>
              </a:r>
              <a:r>
                <a:rPr kumimoji="1" lang="en-US" altLang="ja-JP" sz="2800" dirty="0" smtClean="0"/>
                <a:t>00</a:t>
              </a:r>
              <a:r>
                <a:rPr lang="ja-JP" altLang="en-US" sz="2800" dirty="0" smtClean="0"/>
                <a:t>。</a:t>
              </a:r>
              <a:endParaRPr kumimoji="1" lang="en-US" altLang="ja-JP" sz="2800" dirty="0" smtClean="0"/>
            </a:p>
            <a:p>
              <a:r>
                <a:rPr lang="ja-JP" altLang="en-US" sz="2800" dirty="0" smtClean="0"/>
                <a:t>つくばセンター行きのバス停で</a:t>
              </a:r>
              <a:r>
                <a:rPr lang="en-US" altLang="ja-JP" sz="2800" dirty="0" smtClean="0"/>
                <a:t/>
              </a:r>
              <a:br>
                <a:rPr lang="en-US" altLang="ja-JP" sz="2800" dirty="0" smtClean="0"/>
              </a:br>
              <a:r>
                <a:rPr lang="ja-JP" altLang="en-US" sz="2800" dirty="0" smtClean="0"/>
                <a:t>バスを待っている人にアンケート調査を実施。</a:t>
              </a:r>
              <a:endParaRPr lang="en-US" altLang="ja-JP" sz="2800" dirty="0" smtClean="0"/>
            </a:p>
          </p:txBody>
        </p:sp>
      </p:grpSp>
      <p:sp>
        <p:nvSpPr>
          <p:cNvPr id="12" name="テキスト ボックス 11"/>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pic>
        <p:nvPicPr>
          <p:cNvPr id="14" name="図 13" descr="KlfNjnLmRKDKC8EKoMAYIq5QSgeGjmzUjcs1y4jBQ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868"/>
            <a:ext cx="9143999" cy="5772132"/>
          </a:xfrm>
          <a:prstGeom prst="rect">
            <a:avLst/>
          </a:prstGeom>
        </p:spPr>
      </p:pic>
    </p:spTree>
    <p:extLst>
      <p:ext uri="{BB962C8B-B14F-4D97-AF65-F5344CB8AC3E}">
        <p14:creationId xmlns:p14="http://schemas.microsoft.com/office/powerpoint/2010/main" val="860446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19167" y="1085868"/>
            <a:ext cx="3776028" cy="584776"/>
          </a:xfrm>
          <a:prstGeom prst="rect">
            <a:avLst/>
          </a:prstGeom>
          <a:noFill/>
        </p:spPr>
        <p:txBody>
          <a:bodyPr wrap="square" rtlCol="0">
            <a:spAutoFit/>
          </a:bodyPr>
          <a:lstStyle/>
          <a:p>
            <a:r>
              <a:rPr kumimoji="1" lang="ja-JP" altLang="en-US" sz="3200" dirty="0" smtClean="0"/>
              <a:t>アンケートの構成</a:t>
            </a:r>
            <a:endParaRPr kumimoji="1" lang="ja-JP" altLang="en-US" sz="3200" dirty="0"/>
          </a:p>
        </p:txBody>
      </p:sp>
      <p:sp>
        <p:nvSpPr>
          <p:cNvPr id="8" name="テキスト ボックス 7"/>
          <p:cNvSpPr txBox="1"/>
          <p:nvPr/>
        </p:nvSpPr>
        <p:spPr>
          <a:xfrm>
            <a:off x="4827998" y="127400"/>
            <a:ext cx="4316002" cy="830997"/>
          </a:xfrm>
          <a:prstGeom prst="rect">
            <a:avLst/>
          </a:prstGeom>
          <a:noFill/>
        </p:spPr>
        <p:txBody>
          <a:bodyPr wrap="square" rtlCol="0">
            <a:spAutoFit/>
          </a:bodyPr>
          <a:lstStyle/>
          <a:p>
            <a:pPr algn="ctr"/>
            <a:r>
              <a:rPr lang="en-US" altLang="ja-JP" sz="2400" dirty="0"/>
              <a:t>〜</a:t>
            </a:r>
            <a:r>
              <a:rPr lang="ja-JP" altLang="en-US" sz="2400" dirty="0"/>
              <a:t>筑波大生の夜間の交通行動に影響はあるのか</a:t>
            </a:r>
            <a:r>
              <a:rPr lang="en-US" altLang="ja-JP" sz="2400" dirty="0"/>
              <a:t>〜</a:t>
            </a:r>
            <a:endParaRPr lang="ja-JP" altLang="en-US" sz="2400" dirty="0"/>
          </a:p>
        </p:txBody>
      </p:sp>
      <p:sp>
        <p:nvSpPr>
          <p:cNvPr id="2" name="メモ 1"/>
          <p:cNvSpPr/>
          <p:nvPr/>
        </p:nvSpPr>
        <p:spPr>
          <a:xfrm>
            <a:off x="151650" y="1670644"/>
            <a:ext cx="8843070" cy="5039273"/>
          </a:xfrm>
          <a:prstGeom prst="foldedCorner">
            <a:avLst>
              <a:gd name="adj" fmla="val 8203"/>
            </a:avLst>
          </a:prstGeom>
          <a:solidFill>
            <a:schemeClr val="accent3">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buClr>
                <a:srgbClr val="FF0000"/>
              </a:buClr>
            </a:pPr>
            <a:endParaRPr lang="en-US" altLang="ja-JP" sz="2400" dirty="0">
              <a:solidFill>
                <a:schemeClr val="tx1"/>
              </a:solidFill>
            </a:endParaRPr>
          </a:p>
        </p:txBody>
      </p:sp>
      <p:sp>
        <p:nvSpPr>
          <p:cNvPr id="10" name="正方形/長方形 9"/>
          <p:cNvSpPr/>
          <p:nvPr/>
        </p:nvSpPr>
        <p:spPr>
          <a:xfrm>
            <a:off x="151649" y="1832566"/>
            <a:ext cx="2581131" cy="481618"/>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t>1</a:t>
            </a:r>
            <a:r>
              <a:rPr lang="ja-JP" altLang="en-US" sz="2800" dirty="0" smtClean="0"/>
              <a:t>．個人属性</a:t>
            </a:r>
            <a:endParaRPr kumimoji="1" lang="ja-JP" altLang="en-US" sz="2800" dirty="0" smtClean="0"/>
          </a:p>
        </p:txBody>
      </p:sp>
      <p:sp>
        <p:nvSpPr>
          <p:cNvPr id="11" name="正方形/長方形 10"/>
          <p:cNvSpPr/>
          <p:nvPr/>
        </p:nvSpPr>
        <p:spPr>
          <a:xfrm>
            <a:off x="151649" y="2502004"/>
            <a:ext cx="4066105" cy="530729"/>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800" dirty="0" smtClean="0"/>
              <a:t>2</a:t>
            </a:r>
            <a:r>
              <a:rPr kumimoji="1" lang="ja-JP" altLang="en-US" sz="2800" dirty="0" smtClean="0"/>
              <a:t>．交通行動の基礎情報</a:t>
            </a:r>
          </a:p>
        </p:txBody>
      </p:sp>
      <p:sp>
        <p:nvSpPr>
          <p:cNvPr id="12" name="正方形/長方形 11"/>
          <p:cNvSpPr/>
          <p:nvPr/>
        </p:nvSpPr>
        <p:spPr>
          <a:xfrm>
            <a:off x="151649" y="3858027"/>
            <a:ext cx="3639591" cy="530729"/>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800" dirty="0" smtClean="0"/>
              <a:t>3</a:t>
            </a:r>
            <a:r>
              <a:rPr kumimoji="1" lang="ja-JP" altLang="en-US" sz="2800" dirty="0" smtClean="0"/>
              <a:t>．夜間の交通行動</a:t>
            </a:r>
          </a:p>
        </p:txBody>
      </p:sp>
      <p:sp>
        <p:nvSpPr>
          <p:cNvPr id="13" name="正方形/長方形 12"/>
          <p:cNvSpPr/>
          <p:nvPr/>
        </p:nvSpPr>
        <p:spPr>
          <a:xfrm>
            <a:off x="151649" y="5310337"/>
            <a:ext cx="7190686" cy="974636"/>
          </a:xfrm>
          <a:prstGeom prst="rect">
            <a:avLst/>
          </a:prstGeom>
          <a:solidFill>
            <a:schemeClr val="accent5">
              <a:lumMod val="75000"/>
            </a:schemeClr>
          </a:solidFill>
          <a:ln>
            <a:noFill/>
          </a:ln>
          <a:effectLst>
            <a:outerShdw blurRad="50800" dist="38100" dir="2700000" algn="tl" rotWithShape="0">
              <a:srgbClr val="000000">
                <a:alpha val="43000"/>
              </a:srgb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800" dirty="0" smtClean="0"/>
              <a:t>4</a:t>
            </a:r>
            <a:r>
              <a:rPr kumimoji="1" lang="ja-JP" altLang="en-US" sz="2800" dirty="0" smtClean="0"/>
              <a:t>．つくば号がつくばセンターから</a:t>
            </a:r>
            <a:endParaRPr kumimoji="1" lang="en-US" altLang="ja-JP" sz="2800" dirty="0" smtClean="0"/>
          </a:p>
          <a:p>
            <a:pPr algn="r"/>
            <a:r>
              <a:rPr kumimoji="1" lang="ja-JP" altLang="en-US" sz="2800" dirty="0" smtClean="0"/>
              <a:t>乗車可能</a:t>
            </a:r>
            <a:r>
              <a:rPr lang="ja-JP" altLang="en-US" sz="2800" dirty="0" smtClean="0"/>
              <a:t>とした場合の交通行動</a:t>
            </a:r>
            <a:endParaRPr kumimoji="1" lang="en-US" altLang="ja-JP" sz="2800" dirty="0" smtClean="0"/>
          </a:p>
        </p:txBody>
      </p:sp>
      <p:sp>
        <p:nvSpPr>
          <p:cNvPr id="14" name="テキスト ボックス 13"/>
          <p:cNvSpPr txBox="1"/>
          <p:nvPr/>
        </p:nvSpPr>
        <p:spPr>
          <a:xfrm>
            <a:off x="319167" y="3032733"/>
            <a:ext cx="4972914" cy="830997"/>
          </a:xfrm>
          <a:prstGeom prst="rect">
            <a:avLst/>
          </a:prstGeom>
          <a:noFill/>
        </p:spPr>
        <p:txBody>
          <a:bodyPr wrap="square" rtlCol="0">
            <a:spAutoFit/>
          </a:bodyPr>
          <a:lstStyle/>
          <a:p>
            <a:pPr marL="342900" indent="-342900">
              <a:buClr>
                <a:srgbClr val="FF0000"/>
              </a:buClr>
              <a:buFont typeface="Wingdings" charset="2"/>
              <a:buChar char="ü"/>
            </a:pPr>
            <a:r>
              <a:rPr kumimoji="1" lang="ja-JP" altLang="en-US" sz="2400" dirty="0" smtClean="0"/>
              <a:t>循環バスの利用状況</a:t>
            </a:r>
            <a:endParaRPr kumimoji="1" lang="en-US" altLang="ja-JP" sz="2400" dirty="0" smtClean="0"/>
          </a:p>
          <a:p>
            <a:pPr marL="342900" indent="-342900">
              <a:buClr>
                <a:srgbClr val="FF0000"/>
              </a:buClr>
              <a:buFont typeface="Wingdings" charset="2"/>
              <a:buChar char="ü"/>
            </a:pPr>
            <a:r>
              <a:rPr lang="ja-JP" altLang="en-US" sz="2400" dirty="0" smtClean="0"/>
              <a:t>自由に利用できる交通手段の有無</a:t>
            </a:r>
            <a:endParaRPr kumimoji="1" lang="ja-JP" altLang="en-US" sz="2400" dirty="0"/>
          </a:p>
        </p:txBody>
      </p:sp>
      <p:sp>
        <p:nvSpPr>
          <p:cNvPr id="15" name="テキスト ボックス 14"/>
          <p:cNvSpPr txBox="1"/>
          <p:nvPr/>
        </p:nvSpPr>
        <p:spPr>
          <a:xfrm>
            <a:off x="-132694" y="4417187"/>
            <a:ext cx="6158398" cy="830997"/>
          </a:xfrm>
          <a:prstGeom prst="rect">
            <a:avLst/>
          </a:prstGeom>
          <a:noFill/>
        </p:spPr>
        <p:txBody>
          <a:bodyPr wrap="square" rtlCol="0">
            <a:spAutoFit/>
          </a:bodyPr>
          <a:lstStyle/>
          <a:p>
            <a:pPr marL="800100" lvl="1" indent="-342900">
              <a:buClr>
                <a:srgbClr val="FF0000"/>
              </a:buClr>
              <a:buFont typeface="Wingdings" charset="2"/>
              <a:buChar char="ü"/>
            </a:pPr>
            <a:r>
              <a:rPr lang="ja-JP" altLang="en-US" sz="2400" dirty="0"/>
              <a:t>夜間につくばセンター</a:t>
            </a:r>
            <a:r>
              <a:rPr lang="ja-JP" altLang="en-US" sz="2400" dirty="0" smtClean="0"/>
              <a:t>から帰宅する頻度</a:t>
            </a:r>
            <a:endParaRPr lang="en-US" altLang="ja-JP" sz="2400" dirty="0" smtClean="0"/>
          </a:p>
          <a:p>
            <a:pPr marL="800100" lvl="1" indent="-342900">
              <a:buClr>
                <a:srgbClr val="FF0000"/>
              </a:buClr>
              <a:buFont typeface="Wingdings" charset="2"/>
              <a:buChar char="ü"/>
            </a:pPr>
            <a:r>
              <a:rPr lang="ja-JP" altLang="en-US" sz="2400" dirty="0"/>
              <a:t>循環バス最終便後の交通手段</a:t>
            </a:r>
            <a:endParaRPr lang="en-US" altLang="ja-JP" sz="2400" dirty="0"/>
          </a:p>
        </p:txBody>
      </p:sp>
    </p:spTree>
    <p:extLst>
      <p:ext uri="{BB962C8B-B14F-4D97-AF65-F5344CB8AC3E}">
        <p14:creationId xmlns:p14="http://schemas.microsoft.com/office/powerpoint/2010/main" val="373407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19167" y="1203772"/>
            <a:ext cx="3776028" cy="584776"/>
          </a:xfrm>
          <a:prstGeom prst="rect">
            <a:avLst/>
          </a:prstGeom>
          <a:noFill/>
        </p:spPr>
        <p:txBody>
          <a:bodyPr wrap="square" rtlCol="0">
            <a:spAutoFit/>
          </a:bodyPr>
          <a:lstStyle/>
          <a:p>
            <a:r>
              <a:rPr kumimoji="1" lang="ja-JP" altLang="en-US" sz="3200" dirty="0" smtClean="0"/>
              <a:t>アンケートの構成</a:t>
            </a:r>
            <a:endParaRPr kumimoji="1" lang="ja-JP" altLang="en-US" sz="3200" dirty="0"/>
          </a:p>
        </p:txBody>
      </p:sp>
      <p:sp>
        <p:nvSpPr>
          <p:cNvPr id="9" name="テキスト ボックス 8"/>
          <p:cNvSpPr txBox="1"/>
          <p:nvPr/>
        </p:nvSpPr>
        <p:spPr>
          <a:xfrm>
            <a:off x="402340" y="1921879"/>
            <a:ext cx="7866337" cy="4401205"/>
          </a:xfrm>
          <a:prstGeom prst="rect">
            <a:avLst/>
          </a:prstGeom>
          <a:noFill/>
        </p:spPr>
        <p:txBody>
          <a:bodyPr wrap="square" rtlCol="0">
            <a:spAutoFit/>
          </a:bodyPr>
          <a:lstStyle/>
          <a:p>
            <a:pPr lvl="1"/>
            <a:r>
              <a:rPr lang="en-US" altLang="ja-JP" sz="2800" dirty="0" smtClean="0"/>
              <a:t>1.</a:t>
            </a:r>
            <a:r>
              <a:rPr lang="ja-JP" altLang="en-US" sz="2800" dirty="0" smtClean="0"/>
              <a:t>個人属性</a:t>
            </a:r>
            <a:endParaRPr lang="en-US" altLang="ja-JP" sz="2800" dirty="0"/>
          </a:p>
          <a:p>
            <a:pPr lvl="1"/>
            <a:endParaRPr lang="en-US" altLang="ja-JP" sz="2800" dirty="0"/>
          </a:p>
          <a:p>
            <a:pPr lvl="1"/>
            <a:r>
              <a:rPr kumimoji="1" lang="en-US" altLang="ja-JP" sz="2800" dirty="0" smtClean="0"/>
              <a:t>2.</a:t>
            </a:r>
            <a:r>
              <a:rPr kumimoji="1" lang="ja-JP" altLang="en-US" sz="2800" dirty="0" smtClean="0"/>
              <a:t>普段の交通行動</a:t>
            </a:r>
            <a:endParaRPr kumimoji="1" lang="en-US" altLang="ja-JP" sz="2800" dirty="0" smtClean="0"/>
          </a:p>
          <a:p>
            <a:pPr marL="914400" lvl="1" indent="-457200">
              <a:buClr>
                <a:srgbClr val="FF0000"/>
              </a:buClr>
              <a:buFont typeface="Wingdings" charset="2"/>
              <a:buChar char="ü"/>
            </a:pPr>
            <a:r>
              <a:rPr kumimoji="1" lang="ja-JP" altLang="en-US" sz="2800" dirty="0" smtClean="0"/>
              <a:t>学内循環バスの利用状況</a:t>
            </a:r>
            <a:endParaRPr kumimoji="1" lang="en-US" altLang="ja-JP" sz="2800" dirty="0" smtClean="0"/>
          </a:p>
          <a:p>
            <a:pPr marL="914400" lvl="1" indent="-457200">
              <a:buClr>
                <a:srgbClr val="FF0000"/>
              </a:buClr>
              <a:buFont typeface="Wingdings" charset="2"/>
              <a:buChar char="ü"/>
            </a:pPr>
            <a:r>
              <a:rPr kumimoji="1" lang="ja-JP" altLang="en-US" sz="2800" dirty="0" smtClean="0"/>
              <a:t>自動車・原付等の所有の有無</a:t>
            </a:r>
            <a:endParaRPr kumimoji="1" lang="en-US" altLang="ja-JP" sz="2800" dirty="0" smtClean="0"/>
          </a:p>
          <a:p>
            <a:pPr marL="914400" lvl="1" indent="-457200">
              <a:buClr>
                <a:srgbClr val="FF0000"/>
              </a:buClr>
              <a:buFont typeface="Wingdings" charset="2"/>
              <a:buChar char="ü"/>
            </a:pPr>
            <a:r>
              <a:rPr kumimoji="1" lang="ja-JP" altLang="en-US" sz="2800" dirty="0" smtClean="0"/>
              <a:t>夜間につくばセンターから帰宅する頻度</a:t>
            </a:r>
            <a:endParaRPr kumimoji="1" lang="en-US" altLang="ja-JP" sz="2800" dirty="0" smtClean="0"/>
          </a:p>
          <a:p>
            <a:pPr lvl="1">
              <a:buClr>
                <a:srgbClr val="FF0000"/>
              </a:buClr>
            </a:pPr>
            <a:endParaRPr kumimoji="1" lang="en-US" altLang="ja-JP" sz="2800" dirty="0"/>
          </a:p>
          <a:p>
            <a:pPr lvl="1"/>
            <a:r>
              <a:rPr lang="en-US" altLang="ja-JP" sz="2800" dirty="0" smtClean="0"/>
              <a:t>3.</a:t>
            </a:r>
            <a:r>
              <a:rPr lang="ja-JP" altLang="en-US" sz="2800" dirty="0" smtClean="0"/>
              <a:t>仮に、つくば号がつくばセンターから</a:t>
            </a:r>
            <a:endParaRPr lang="en-US" altLang="ja-JP" sz="2800" dirty="0" smtClean="0"/>
          </a:p>
          <a:p>
            <a:pPr lvl="1"/>
            <a:r>
              <a:rPr lang="ja-JP" altLang="ja-JP" sz="2800" dirty="0"/>
              <a:t>　</a:t>
            </a:r>
            <a:r>
              <a:rPr lang="en-US" altLang="ja-JP" sz="2800" dirty="0"/>
              <a:t> </a:t>
            </a:r>
            <a:r>
              <a:rPr lang="ja-JP" altLang="en-US" sz="2800" dirty="0" smtClean="0"/>
              <a:t>乗車可能になった場合の交通行動</a:t>
            </a:r>
            <a:endParaRPr lang="en-US" altLang="ja-JP" sz="2800" dirty="0" smtClean="0"/>
          </a:p>
          <a:p>
            <a:pPr lvl="1"/>
            <a:endParaRPr lang="en-US" altLang="ja-JP" sz="2800" dirty="0" smtClean="0"/>
          </a:p>
        </p:txBody>
      </p:sp>
      <p:sp>
        <p:nvSpPr>
          <p:cNvPr id="8" name="テキスト ボックス 7"/>
          <p:cNvSpPr txBox="1"/>
          <p:nvPr/>
        </p:nvSpPr>
        <p:spPr>
          <a:xfrm>
            <a:off x="4827998" y="58709"/>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2" name="正方形/長方形 1"/>
          <p:cNvSpPr/>
          <p:nvPr/>
        </p:nvSpPr>
        <p:spPr>
          <a:xfrm>
            <a:off x="0" y="0"/>
            <a:ext cx="9144000" cy="6858000"/>
          </a:xfrm>
          <a:prstGeom prst="rect">
            <a:avLst/>
          </a:prstGeom>
          <a:solidFill>
            <a:schemeClr val="bg1">
              <a:alpha val="8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0" y="1921879"/>
            <a:ext cx="9144000" cy="282423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t>アンケートを集計・分析</a:t>
            </a:r>
            <a:endParaRPr kumimoji="1" lang="ja-JP" altLang="en-US" sz="4800" dirty="0"/>
          </a:p>
        </p:txBody>
      </p:sp>
    </p:spTree>
    <p:extLst>
      <p:ext uri="{BB962C8B-B14F-4D97-AF65-F5344CB8AC3E}">
        <p14:creationId xmlns:p14="http://schemas.microsoft.com/office/powerpoint/2010/main" val="1603115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3249663237"/>
              </p:ext>
            </p:extLst>
          </p:nvPr>
        </p:nvGraphicFramePr>
        <p:xfrm>
          <a:off x="0" y="1085868"/>
          <a:ext cx="9023154" cy="4686300"/>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31"/>
          <p:cNvSpPr txBox="1"/>
          <p:nvPr/>
        </p:nvSpPr>
        <p:spPr>
          <a:xfrm>
            <a:off x="0" y="5862147"/>
            <a:ext cx="9143999" cy="99585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2400" b="1" kern="100" dirty="0" smtClean="0">
                <a:effectLst/>
                <a:ea typeface="ＭＳ 明朝"/>
                <a:cs typeface="Times New Roman"/>
              </a:rPr>
              <a:t>夜間</a:t>
            </a:r>
            <a:r>
              <a:rPr lang="ja-JP" sz="2400" b="1" kern="100" dirty="0">
                <a:effectLst/>
                <a:ea typeface="ＭＳ 明朝"/>
                <a:cs typeface="Times New Roman"/>
              </a:rPr>
              <a:t>（</a:t>
            </a:r>
            <a:r>
              <a:rPr lang="en-US" sz="2400" b="1" kern="100" dirty="0">
                <a:effectLst/>
                <a:ea typeface="ＭＳ 明朝"/>
                <a:cs typeface="Times New Roman"/>
              </a:rPr>
              <a:t>22</a:t>
            </a:r>
            <a:r>
              <a:rPr lang="ja-JP" sz="2400" b="1" kern="100" dirty="0">
                <a:effectLst/>
                <a:ea typeface="ＭＳ 明朝"/>
                <a:cs typeface="Times New Roman"/>
              </a:rPr>
              <a:t>：</a:t>
            </a:r>
            <a:r>
              <a:rPr lang="en-US" sz="2400" b="1" kern="100" dirty="0">
                <a:effectLst/>
                <a:ea typeface="ＭＳ 明朝"/>
                <a:cs typeface="Times New Roman"/>
              </a:rPr>
              <a:t>40</a:t>
            </a:r>
            <a:r>
              <a:rPr lang="ja-JP" sz="2400" b="1" kern="100" dirty="0">
                <a:effectLst/>
                <a:ea typeface="ＭＳ 明朝"/>
                <a:cs typeface="Times New Roman"/>
              </a:rPr>
              <a:t>以降</a:t>
            </a:r>
            <a:r>
              <a:rPr lang="ja-JP" sz="2400" b="1" kern="100" dirty="0" smtClean="0">
                <a:effectLst/>
                <a:ea typeface="ＭＳ 明朝"/>
                <a:cs typeface="Times New Roman"/>
              </a:rPr>
              <a:t>）つくば</a:t>
            </a:r>
            <a:r>
              <a:rPr lang="ja-JP" sz="2400" b="1" kern="100" dirty="0">
                <a:effectLst/>
                <a:ea typeface="ＭＳ 明朝"/>
                <a:cs typeface="Times New Roman"/>
              </a:rPr>
              <a:t>センター</a:t>
            </a:r>
            <a:r>
              <a:rPr lang="ja-JP" sz="2400" b="1" kern="100" dirty="0" smtClean="0">
                <a:effectLst/>
                <a:ea typeface="ＭＳ 明朝"/>
                <a:cs typeface="Times New Roman"/>
              </a:rPr>
              <a:t>から</a:t>
            </a:r>
            <a:endParaRPr lang="en-US" altLang="ja-JP" sz="2400" b="1" kern="100" dirty="0" smtClean="0">
              <a:effectLst/>
              <a:ea typeface="ＭＳ 明朝"/>
              <a:cs typeface="Times New Roman"/>
            </a:endParaRPr>
          </a:p>
          <a:p>
            <a:pPr algn="ctr">
              <a:spcAft>
                <a:spcPts val="0"/>
              </a:spcAft>
            </a:pPr>
            <a:r>
              <a:rPr lang="ja-JP" sz="2400" b="1" kern="100" dirty="0" smtClean="0">
                <a:effectLst/>
                <a:ea typeface="ＭＳ 明朝"/>
                <a:cs typeface="Times New Roman"/>
              </a:rPr>
              <a:t>筑波</a:t>
            </a:r>
            <a:r>
              <a:rPr lang="ja-JP" sz="2400" b="1" kern="100" dirty="0">
                <a:effectLst/>
                <a:ea typeface="ＭＳ 明朝"/>
                <a:cs typeface="Times New Roman"/>
              </a:rPr>
              <a:t>大学方面に帰宅する</a:t>
            </a:r>
            <a:r>
              <a:rPr lang="ja-JP" sz="2400" b="1" kern="100" dirty="0" smtClean="0">
                <a:effectLst/>
                <a:ea typeface="ＭＳ 明朝"/>
                <a:cs typeface="Times New Roman"/>
              </a:rPr>
              <a:t>頻度</a:t>
            </a:r>
            <a:r>
              <a:rPr lang="en-US" sz="2800" kern="100" dirty="0">
                <a:effectLst/>
                <a:ea typeface="ＭＳ 明朝"/>
                <a:cs typeface="Times New Roman"/>
              </a:rPr>
              <a:t> </a:t>
            </a:r>
            <a:endParaRPr lang="ja-JP" sz="2800" kern="100" dirty="0">
              <a:effectLst/>
              <a:ea typeface="ＭＳ 明朝"/>
              <a:cs typeface="Times New Roman"/>
            </a:endParaRPr>
          </a:p>
        </p:txBody>
      </p:sp>
      <p:sp>
        <p:nvSpPr>
          <p:cNvPr id="2" name="テキスト ボックス 1"/>
          <p:cNvSpPr txBox="1"/>
          <p:nvPr/>
        </p:nvSpPr>
        <p:spPr>
          <a:xfrm>
            <a:off x="7878266" y="2848135"/>
            <a:ext cx="771891" cy="369332"/>
          </a:xfrm>
          <a:prstGeom prst="rect">
            <a:avLst/>
          </a:prstGeom>
          <a:noFill/>
        </p:spPr>
        <p:txBody>
          <a:bodyPr wrap="none" rtlCol="0">
            <a:spAutoFit/>
          </a:bodyPr>
          <a:lstStyle/>
          <a:p>
            <a:r>
              <a:rPr lang="en-US" altLang="ja-JP" dirty="0" smtClean="0"/>
              <a:t>n=357</a:t>
            </a:r>
          </a:p>
        </p:txBody>
      </p:sp>
      <p:sp>
        <p:nvSpPr>
          <p:cNvPr id="3" name="テキスト ボックス 2"/>
          <p:cNvSpPr txBox="1"/>
          <p:nvPr/>
        </p:nvSpPr>
        <p:spPr>
          <a:xfrm>
            <a:off x="7995260" y="4823028"/>
            <a:ext cx="654897" cy="369332"/>
          </a:xfrm>
          <a:prstGeom prst="rect">
            <a:avLst/>
          </a:prstGeom>
          <a:noFill/>
        </p:spPr>
        <p:txBody>
          <a:bodyPr wrap="none" rtlCol="0">
            <a:spAutoFit/>
          </a:bodyPr>
          <a:lstStyle/>
          <a:p>
            <a:r>
              <a:rPr kumimoji="1" lang="en-US" altLang="ja-JP" dirty="0" smtClean="0"/>
              <a:t>n=77</a:t>
            </a:r>
            <a:endParaRPr kumimoji="1" lang="ja-JP" altLang="en-US" dirty="0"/>
          </a:p>
        </p:txBody>
      </p:sp>
      <p:sp>
        <p:nvSpPr>
          <p:cNvPr id="10" name="テキスト ボックス 9"/>
          <p:cNvSpPr txBox="1"/>
          <p:nvPr/>
        </p:nvSpPr>
        <p:spPr>
          <a:xfrm>
            <a:off x="4527165" y="310550"/>
            <a:ext cx="4616834" cy="523220"/>
          </a:xfrm>
          <a:prstGeom prst="rect">
            <a:avLst/>
          </a:prstGeom>
          <a:noFill/>
        </p:spPr>
        <p:txBody>
          <a:bodyPr wrap="square" rtlCol="0">
            <a:spAutoFit/>
          </a:bodyPr>
          <a:lstStyle/>
          <a:p>
            <a:r>
              <a:rPr kumimoji="1" lang="en-US" altLang="ja-JP" sz="2800" dirty="0" smtClean="0"/>
              <a:t>〜</a:t>
            </a:r>
            <a:r>
              <a:rPr kumimoji="1" lang="ja-JP" altLang="en-US" sz="2800" dirty="0" smtClean="0"/>
              <a:t>夜間の交通行動の実態</a:t>
            </a:r>
            <a:r>
              <a:rPr kumimoji="1" lang="en-US" altLang="ja-JP" sz="2800" dirty="0" smtClean="0"/>
              <a:t>〜</a:t>
            </a:r>
            <a:endParaRPr kumimoji="1" lang="ja-JP" altLang="en-US" sz="2800" dirty="0"/>
          </a:p>
        </p:txBody>
      </p:sp>
    </p:spTree>
    <p:extLst>
      <p:ext uri="{BB962C8B-B14F-4D97-AF65-F5344CB8AC3E}">
        <p14:creationId xmlns:p14="http://schemas.microsoft.com/office/powerpoint/2010/main" val="524820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31"/>
          <p:cNvSpPr txBox="1"/>
          <p:nvPr/>
        </p:nvSpPr>
        <p:spPr>
          <a:xfrm>
            <a:off x="0" y="5862147"/>
            <a:ext cx="9143999" cy="99585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2400" b="1" kern="100" dirty="0" smtClean="0">
                <a:effectLst/>
                <a:ea typeface="ＭＳ 明朝"/>
                <a:cs typeface="Times New Roman"/>
              </a:rPr>
              <a:t>夜間</a:t>
            </a:r>
            <a:r>
              <a:rPr lang="ja-JP" sz="2400" b="1" kern="100" dirty="0">
                <a:effectLst/>
                <a:ea typeface="ＭＳ 明朝"/>
                <a:cs typeface="Times New Roman"/>
              </a:rPr>
              <a:t>（</a:t>
            </a:r>
            <a:r>
              <a:rPr lang="en-US" sz="2400" b="1" kern="100" dirty="0">
                <a:effectLst/>
                <a:ea typeface="ＭＳ 明朝"/>
                <a:cs typeface="Times New Roman"/>
              </a:rPr>
              <a:t>22</a:t>
            </a:r>
            <a:r>
              <a:rPr lang="ja-JP" sz="2400" b="1" kern="100" dirty="0">
                <a:effectLst/>
                <a:ea typeface="ＭＳ 明朝"/>
                <a:cs typeface="Times New Roman"/>
              </a:rPr>
              <a:t>：</a:t>
            </a:r>
            <a:r>
              <a:rPr lang="en-US" sz="2400" b="1" kern="100" dirty="0">
                <a:effectLst/>
                <a:ea typeface="ＭＳ 明朝"/>
                <a:cs typeface="Times New Roman"/>
              </a:rPr>
              <a:t>40</a:t>
            </a:r>
            <a:r>
              <a:rPr lang="ja-JP" sz="2400" b="1" kern="100" dirty="0">
                <a:effectLst/>
                <a:ea typeface="ＭＳ 明朝"/>
                <a:cs typeface="Times New Roman"/>
              </a:rPr>
              <a:t>以降</a:t>
            </a:r>
            <a:r>
              <a:rPr lang="ja-JP" sz="2400" b="1" kern="100" dirty="0" smtClean="0">
                <a:effectLst/>
                <a:ea typeface="ＭＳ 明朝"/>
                <a:cs typeface="Times New Roman"/>
              </a:rPr>
              <a:t>）つくば</a:t>
            </a:r>
            <a:r>
              <a:rPr lang="ja-JP" sz="2400" b="1" kern="100" dirty="0">
                <a:effectLst/>
                <a:ea typeface="ＭＳ 明朝"/>
                <a:cs typeface="Times New Roman"/>
              </a:rPr>
              <a:t>センター</a:t>
            </a:r>
            <a:r>
              <a:rPr lang="ja-JP" sz="2400" b="1" kern="100" dirty="0" smtClean="0">
                <a:effectLst/>
                <a:ea typeface="ＭＳ 明朝"/>
                <a:cs typeface="Times New Roman"/>
              </a:rPr>
              <a:t>から</a:t>
            </a:r>
            <a:endParaRPr lang="en-US" altLang="ja-JP" sz="2400" b="1" kern="100" dirty="0" smtClean="0">
              <a:effectLst/>
              <a:ea typeface="ＭＳ 明朝"/>
              <a:cs typeface="Times New Roman"/>
            </a:endParaRPr>
          </a:p>
          <a:p>
            <a:pPr algn="ctr">
              <a:spcAft>
                <a:spcPts val="0"/>
              </a:spcAft>
            </a:pPr>
            <a:r>
              <a:rPr lang="ja-JP" sz="2400" b="1" kern="100" dirty="0" smtClean="0">
                <a:effectLst/>
                <a:ea typeface="ＭＳ 明朝"/>
                <a:cs typeface="Times New Roman"/>
              </a:rPr>
              <a:t>筑波</a:t>
            </a:r>
            <a:r>
              <a:rPr lang="ja-JP" sz="2400" b="1" kern="100" dirty="0">
                <a:effectLst/>
                <a:ea typeface="ＭＳ 明朝"/>
                <a:cs typeface="Times New Roman"/>
              </a:rPr>
              <a:t>大学方面に帰宅</a:t>
            </a:r>
            <a:r>
              <a:rPr lang="ja-JP" sz="2400" b="1" kern="100" dirty="0" smtClean="0">
                <a:effectLst/>
                <a:ea typeface="ＭＳ 明朝"/>
                <a:cs typeface="Times New Roman"/>
              </a:rPr>
              <a:t>する</a:t>
            </a:r>
            <a:r>
              <a:rPr lang="ja-JP" altLang="en-US" sz="2400" b="1" kern="100" dirty="0" smtClean="0">
                <a:ea typeface="ＭＳ 明朝"/>
                <a:cs typeface="Times New Roman"/>
              </a:rPr>
              <a:t>手段（複数回答可）</a:t>
            </a:r>
            <a:r>
              <a:rPr lang="en-US" sz="2800" kern="100" dirty="0">
                <a:effectLst/>
                <a:ea typeface="ＭＳ 明朝"/>
                <a:cs typeface="Times New Roman"/>
              </a:rPr>
              <a:t> </a:t>
            </a:r>
            <a:endParaRPr lang="ja-JP" sz="2800" kern="100" dirty="0">
              <a:effectLst/>
              <a:ea typeface="ＭＳ 明朝"/>
              <a:cs typeface="Times New Roman"/>
            </a:endParaRPr>
          </a:p>
        </p:txBody>
      </p:sp>
      <p:sp>
        <p:nvSpPr>
          <p:cNvPr id="8" name="テキスト ボックス 7"/>
          <p:cNvSpPr txBox="1"/>
          <p:nvPr/>
        </p:nvSpPr>
        <p:spPr>
          <a:xfrm>
            <a:off x="4527165" y="310550"/>
            <a:ext cx="4616834" cy="523220"/>
          </a:xfrm>
          <a:prstGeom prst="rect">
            <a:avLst/>
          </a:prstGeom>
          <a:noFill/>
        </p:spPr>
        <p:txBody>
          <a:bodyPr wrap="square" rtlCol="0">
            <a:spAutoFit/>
          </a:bodyPr>
          <a:lstStyle/>
          <a:p>
            <a:r>
              <a:rPr kumimoji="1" lang="en-US" altLang="ja-JP" sz="2800" dirty="0" smtClean="0"/>
              <a:t>〜</a:t>
            </a:r>
            <a:r>
              <a:rPr kumimoji="1" lang="ja-JP" altLang="en-US" sz="2800" dirty="0" smtClean="0"/>
              <a:t>夜間の交通行動の実態</a:t>
            </a:r>
            <a:r>
              <a:rPr kumimoji="1" lang="en-US" altLang="ja-JP" sz="2800" dirty="0" smtClean="0"/>
              <a:t>〜</a:t>
            </a:r>
            <a:endParaRPr kumimoji="1" lang="ja-JP" altLang="en-US" sz="2800" dirty="0"/>
          </a:p>
        </p:txBody>
      </p:sp>
      <p:graphicFrame>
        <p:nvGraphicFramePr>
          <p:cNvPr id="10" name="グラフ 9"/>
          <p:cNvGraphicFramePr>
            <a:graphicFrameLocks/>
          </p:cNvGraphicFramePr>
          <p:nvPr>
            <p:extLst>
              <p:ext uri="{D42A27DB-BD31-4B8C-83A1-F6EECF244321}">
                <p14:modId xmlns:p14="http://schemas.microsoft.com/office/powerpoint/2010/main" val="2981909508"/>
              </p:ext>
            </p:extLst>
          </p:nvPr>
        </p:nvGraphicFramePr>
        <p:xfrm>
          <a:off x="241300" y="1168400"/>
          <a:ext cx="8661400"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7727352" y="3118896"/>
            <a:ext cx="771891" cy="369332"/>
          </a:xfrm>
          <a:prstGeom prst="rect">
            <a:avLst/>
          </a:prstGeom>
          <a:noFill/>
        </p:spPr>
        <p:txBody>
          <a:bodyPr wrap="none" rtlCol="0">
            <a:spAutoFit/>
          </a:bodyPr>
          <a:lstStyle/>
          <a:p>
            <a:r>
              <a:rPr lang="en-US" altLang="ja-JP" dirty="0" smtClean="0"/>
              <a:t>n=421</a:t>
            </a:r>
            <a:endParaRPr kumimoji="1" lang="ja-JP" altLang="en-US" dirty="0"/>
          </a:p>
        </p:txBody>
      </p:sp>
      <p:sp>
        <p:nvSpPr>
          <p:cNvPr id="12" name="テキスト ボックス 11"/>
          <p:cNvSpPr txBox="1"/>
          <p:nvPr/>
        </p:nvSpPr>
        <p:spPr>
          <a:xfrm>
            <a:off x="7816619" y="4796924"/>
            <a:ext cx="654897" cy="369332"/>
          </a:xfrm>
          <a:prstGeom prst="rect">
            <a:avLst/>
          </a:prstGeom>
          <a:noFill/>
        </p:spPr>
        <p:txBody>
          <a:bodyPr wrap="none" rtlCol="0">
            <a:spAutoFit/>
          </a:bodyPr>
          <a:lstStyle/>
          <a:p>
            <a:r>
              <a:rPr lang="en-US" altLang="ja-JP" dirty="0" smtClean="0"/>
              <a:t>n=85</a:t>
            </a:r>
            <a:endParaRPr kumimoji="1" lang="ja-JP" altLang="en-US" dirty="0"/>
          </a:p>
        </p:txBody>
      </p:sp>
    </p:spTree>
    <p:extLst>
      <p:ext uri="{BB962C8B-B14F-4D97-AF65-F5344CB8AC3E}">
        <p14:creationId xmlns:p14="http://schemas.microsoft.com/office/powerpoint/2010/main" val="1092289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15"/>
          <p:cNvSpPr txBox="1"/>
          <p:nvPr/>
        </p:nvSpPr>
        <p:spPr>
          <a:xfrm>
            <a:off x="136779" y="5823534"/>
            <a:ext cx="8909537" cy="576385"/>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2400" b="1" kern="100" dirty="0" smtClean="0">
                <a:effectLst/>
                <a:ea typeface="ＭＳ 明朝"/>
                <a:cs typeface="Times New Roman"/>
              </a:rPr>
              <a:t>循環</a:t>
            </a:r>
            <a:r>
              <a:rPr lang="ja-JP" sz="2400" b="1" kern="100" dirty="0">
                <a:effectLst/>
                <a:ea typeface="ＭＳ 明朝"/>
                <a:cs typeface="Times New Roman"/>
              </a:rPr>
              <a:t>バスの最終便</a:t>
            </a:r>
            <a:r>
              <a:rPr lang="ja-JP" sz="2400" b="1" kern="100" dirty="0" smtClean="0">
                <a:effectLst/>
                <a:ea typeface="ＭＳ 明朝"/>
                <a:cs typeface="Times New Roman"/>
              </a:rPr>
              <a:t>に時間</a:t>
            </a:r>
            <a:r>
              <a:rPr lang="ja-JP" sz="2400" b="1" kern="100" dirty="0">
                <a:effectLst/>
                <a:ea typeface="ＭＳ 明朝"/>
                <a:cs typeface="Times New Roman"/>
              </a:rPr>
              <a:t>を</a:t>
            </a:r>
            <a:r>
              <a:rPr lang="ja-JP" sz="2400" b="1" kern="100" dirty="0" smtClean="0">
                <a:effectLst/>
                <a:ea typeface="ＭＳ 明朝"/>
                <a:cs typeface="Times New Roman"/>
              </a:rPr>
              <a:t>合わせ</a:t>
            </a:r>
            <a:r>
              <a:rPr lang="ja-JP" altLang="en-US" sz="2400" b="1" kern="100" dirty="0" smtClean="0">
                <a:effectLst/>
                <a:ea typeface="ＭＳ 明朝"/>
                <a:cs typeface="Times New Roman"/>
              </a:rPr>
              <a:t>た</a:t>
            </a:r>
            <a:r>
              <a:rPr lang="ja-JP" sz="2400" b="1" kern="100" dirty="0" smtClean="0">
                <a:effectLst/>
                <a:ea typeface="ＭＳ 明朝"/>
                <a:cs typeface="Times New Roman"/>
              </a:rPr>
              <a:t>経験</a:t>
            </a:r>
            <a:r>
              <a:rPr lang="ja-JP" altLang="en-US" sz="2400" b="1" kern="100" dirty="0" smtClean="0">
                <a:effectLst/>
                <a:ea typeface="ＭＳ 明朝"/>
                <a:cs typeface="Times New Roman"/>
              </a:rPr>
              <a:t>の有無の割合</a:t>
            </a:r>
            <a:endParaRPr lang="ja-JP" sz="2400" kern="100" dirty="0">
              <a:effectLst/>
              <a:ea typeface="ＭＳ 明朝"/>
              <a:cs typeface="Times New Roman"/>
            </a:endParaRPr>
          </a:p>
        </p:txBody>
      </p:sp>
      <p:sp>
        <p:nvSpPr>
          <p:cNvPr id="2" name="テキスト ボックス 1"/>
          <p:cNvSpPr txBox="1"/>
          <p:nvPr/>
        </p:nvSpPr>
        <p:spPr>
          <a:xfrm>
            <a:off x="8165181" y="3970416"/>
            <a:ext cx="680896" cy="400110"/>
          </a:xfrm>
          <a:prstGeom prst="rect">
            <a:avLst/>
          </a:prstGeom>
          <a:noFill/>
        </p:spPr>
        <p:txBody>
          <a:bodyPr wrap="none" rtlCol="0">
            <a:spAutoFit/>
          </a:bodyPr>
          <a:lstStyle/>
          <a:p>
            <a:r>
              <a:rPr kumimoji="1" lang="en-US" altLang="ja-JP" dirty="0" smtClean="0"/>
              <a:t>n=</a:t>
            </a:r>
            <a:r>
              <a:rPr kumimoji="1" lang="en-US" altLang="ja-JP" sz="2000" dirty="0" smtClean="0"/>
              <a:t>62</a:t>
            </a:r>
            <a:endParaRPr kumimoji="1" lang="ja-JP" altLang="en-US" dirty="0"/>
          </a:p>
        </p:txBody>
      </p:sp>
      <p:sp>
        <p:nvSpPr>
          <p:cNvPr id="10" name="テキスト ボックス 9"/>
          <p:cNvSpPr txBox="1"/>
          <p:nvPr/>
        </p:nvSpPr>
        <p:spPr>
          <a:xfrm>
            <a:off x="8165181" y="2225384"/>
            <a:ext cx="747534" cy="45668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smtClean="0"/>
              <a:t>n=</a:t>
            </a:r>
            <a:r>
              <a:rPr lang="en-US" altLang="ja-JP" sz="2000" dirty="0" smtClean="0"/>
              <a:t>244</a:t>
            </a:r>
            <a:endParaRPr lang="ja-JP" altLang="en-US" sz="1800" dirty="0"/>
          </a:p>
        </p:txBody>
      </p:sp>
      <p:graphicFrame>
        <p:nvGraphicFramePr>
          <p:cNvPr id="11" name="グラフ 10"/>
          <p:cNvGraphicFramePr>
            <a:graphicFrameLocks/>
          </p:cNvGraphicFramePr>
          <p:nvPr>
            <p:extLst>
              <p:ext uri="{D42A27DB-BD31-4B8C-83A1-F6EECF244321}">
                <p14:modId xmlns:p14="http://schemas.microsoft.com/office/powerpoint/2010/main" val="4102884659"/>
              </p:ext>
            </p:extLst>
          </p:nvPr>
        </p:nvGraphicFramePr>
        <p:xfrm>
          <a:off x="319167" y="1355252"/>
          <a:ext cx="8154257" cy="4293209"/>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4527165" y="310550"/>
            <a:ext cx="4616834" cy="523220"/>
          </a:xfrm>
          <a:prstGeom prst="rect">
            <a:avLst/>
          </a:prstGeom>
          <a:noFill/>
        </p:spPr>
        <p:txBody>
          <a:bodyPr wrap="square" rtlCol="0">
            <a:spAutoFit/>
          </a:bodyPr>
          <a:lstStyle/>
          <a:p>
            <a:r>
              <a:rPr kumimoji="1" lang="en-US" altLang="ja-JP" sz="2800" dirty="0" smtClean="0"/>
              <a:t>〜</a:t>
            </a:r>
            <a:r>
              <a:rPr kumimoji="1" lang="ja-JP" altLang="en-US" sz="2800" dirty="0" smtClean="0"/>
              <a:t>夜間の交通行動の実態</a:t>
            </a:r>
            <a:r>
              <a:rPr kumimoji="1" lang="en-US" altLang="ja-JP" sz="2800" dirty="0" smtClean="0"/>
              <a:t>〜</a:t>
            </a:r>
            <a:endParaRPr kumimoji="1" lang="ja-JP" altLang="en-US" sz="2800" dirty="0"/>
          </a:p>
        </p:txBody>
      </p:sp>
    </p:spTree>
    <p:extLst>
      <p:ext uri="{BB962C8B-B14F-4D97-AF65-F5344CB8AC3E}">
        <p14:creationId xmlns:p14="http://schemas.microsoft.com/office/powerpoint/2010/main" val="471506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689244286"/>
              </p:ext>
            </p:extLst>
          </p:nvPr>
        </p:nvGraphicFramePr>
        <p:xfrm>
          <a:off x="303300" y="256922"/>
          <a:ext cx="8592102" cy="479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正方形/長方形 11"/>
          <p:cNvSpPr/>
          <p:nvPr/>
        </p:nvSpPr>
        <p:spPr>
          <a:xfrm>
            <a:off x="1945850" y="-14933"/>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5036"/>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6" name="正方形/長方形 15"/>
          <p:cNvSpPr/>
          <p:nvPr/>
        </p:nvSpPr>
        <p:spPr>
          <a:xfrm>
            <a:off x="7015284" y="6072"/>
            <a:ext cx="763403" cy="830997"/>
          </a:xfrm>
          <a:prstGeom prst="rect">
            <a:avLst/>
          </a:prstGeom>
        </p:spPr>
        <p:txBody>
          <a:bodyPr wrap="square">
            <a:spAutoFit/>
          </a:bodyPr>
          <a:lstStyle/>
          <a:p>
            <a:r>
              <a:rPr lang="en-US" altLang="ja-JP" sz="4800" dirty="0" smtClean="0"/>
              <a:t>☐</a:t>
            </a:r>
            <a:endParaRPr lang="ja-JP" altLang="en-US" sz="4800" dirty="0"/>
          </a:p>
        </p:txBody>
      </p:sp>
      <p:sp>
        <p:nvSpPr>
          <p:cNvPr id="2" name="正方形/長方形 1"/>
          <p:cNvSpPr/>
          <p:nvPr/>
        </p:nvSpPr>
        <p:spPr>
          <a:xfrm>
            <a:off x="2019640" y="-58226"/>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3" name="角丸四角形 2"/>
          <p:cNvSpPr/>
          <p:nvPr/>
        </p:nvSpPr>
        <p:spPr>
          <a:xfrm>
            <a:off x="1" y="4990866"/>
            <a:ext cx="9143999" cy="1538553"/>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SzPct val="110000"/>
              <a:buFont typeface="Wingdings" charset="2"/>
              <a:buChar char="l"/>
            </a:pPr>
            <a:r>
              <a:rPr lang="ja-JP" altLang="en-US" sz="2800" dirty="0" smtClean="0"/>
              <a:t>筑波大生の夜間の交通行動を把握することができた！</a:t>
            </a:r>
          </a:p>
        </p:txBody>
      </p:sp>
      <p:sp>
        <p:nvSpPr>
          <p:cNvPr id="10" name="正方形/長方形 9"/>
          <p:cNvSpPr/>
          <p:nvPr/>
        </p:nvSpPr>
        <p:spPr>
          <a:xfrm>
            <a:off x="3301218" y="-44718"/>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7" name="正方形/長方形 16"/>
          <p:cNvSpPr/>
          <p:nvPr/>
        </p:nvSpPr>
        <p:spPr>
          <a:xfrm>
            <a:off x="747747" y="-39877"/>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8" name="正方形/長方形 17"/>
          <p:cNvSpPr/>
          <p:nvPr/>
        </p:nvSpPr>
        <p:spPr>
          <a:xfrm>
            <a:off x="646829" y="8798"/>
            <a:ext cx="763403" cy="830997"/>
          </a:xfrm>
          <a:prstGeom prst="rect">
            <a:avLst/>
          </a:prstGeom>
        </p:spPr>
        <p:txBody>
          <a:bodyPr wrap="square">
            <a:spAutoFit/>
          </a:bodyPr>
          <a:lstStyle/>
          <a:p>
            <a:r>
              <a:rPr lang="en-US" altLang="ja-JP" sz="4800" dirty="0" smtClean="0"/>
              <a:t>☐</a:t>
            </a:r>
            <a:endParaRPr lang="ja-JP" altLang="en-US" sz="4800" dirty="0"/>
          </a:p>
        </p:txBody>
      </p:sp>
    </p:spTree>
    <p:extLst>
      <p:ext uri="{BB962C8B-B14F-4D97-AF65-F5344CB8AC3E}">
        <p14:creationId xmlns:p14="http://schemas.microsoft.com/office/powerpoint/2010/main" val="317415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8" name="テキスト 2"/>
          <p:cNvSpPr txBox="1"/>
          <p:nvPr/>
        </p:nvSpPr>
        <p:spPr>
          <a:xfrm>
            <a:off x="68384" y="2811197"/>
            <a:ext cx="8968153" cy="2486597"/>
          </a:xfrm>
          <a:prstGeom prst="rect">
            <a:avLst/>
          </a:prstGeom>
          <a:noFill/>
          <a:ln w="41275" cmpd="dbl">
            <a:solidFill>
              <a:schemeClr val="tx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gn="just">
              <a:lnSpc>
                <a:spcPct val="200000"/>
              </a:lnSpc>
              <a:spcAft>
                <a:spcPts val="0"/>
              </a:spcAft>
              <a:buClr>
                <a:srgbClr val="FF0000"/>
              </a:buClr>
              <a:buFont typeface="Wingdings"/>
              <a:buChar char=""/>
            </a:pPr>
            <a:r>
              <a:rPr lang="ja-JP" sz="2400" kern="100" dirty="0" smtClean="0">
                <a:effectLst/>
                <a:latin typeface="+mn-ea"/>
                <a:cs typeface="Osaka"/>
              </a:rPr>
              <a:t>循環</a:t>
            </a:r>
            <a:r>
              <a:rPr lang="ja-JP" sz="2400" kern="100" dirty="0">
                <a:effectLst/>
                <a:latin typeface="+mn-ea"/>
                <a:cs typeface="Osaka"/>
              </a:rPr>
              <a:t>バス</a:t>
            </a:r>
            <a:r>
              <a:rPr lang="ja-JP" sz="2400" kern="100" dirty="0" smtClean="0">
                <a:effectLst/>
                <a:latin typeface="+mn-ea"/>
                <a:cs typeface="Osaka"/>
              </a:rPr>
              <a:t>最終便発車</a:t>
            </a:r>
            <a:r>
              <a:rPr lang="ja-JP" sz="2400" kern="100" dirty="0">
                <a:effectLst/>
                <a:latin typeface="+mn-ea"/>
                <a:cs typeface="Osaka"/>
              </a:rPr>
              <a:t>以降</a:t>
            </a:r>
            <a:r>
              <a:rPr lang="ja-JP" sz="2400" kern="100" dirty="0" smtClean="0">
                <a:effectLst/>
                <a:latin typeface="+mn-ea"/>
                <a:cs typeface="Osaka"/>
              </a:rPr>
              <a:t>〜</a:t>
            </a:r>
            <a:r>
              <a:rPr lang="en-US" altLang="ja-JP" sz="2400" kern="100" dirty="0" smtClean="0">
                <a:latin typeface="+mn-ea"/>
                <a:cs typeface="Times New Roman"/>
              </a:rPr>
              <a:t>1</a:t>
            </a:r>
            <a:r>
              <a:rPr lang="ja-JP" altLang="en-US" sz="2400" kern="100" dirty="0" smtClean="0">
                <a:latin typeface="+mn-ea"/>
                <a:cs typeface="Times New Roman"/>
              </a:rPr>
              <a:t>：</a:t>
            </a:r>
            <a:r>
              <a:rPr lang="en-US" altLang="ja-JP" sz="2400" kern="100" dirty="0" smtClean="0">
                <a:latin typeface="+mn-ea"/>
                <a:cs typeface="Times New Roman"/>
              </a:rPr>
              <a:t>35</a:t>
            </a:r>
            <a:r>
              <a:rPr lang="ja-JP" sz="2400" kern="100" dirty="0" smtClean="0">
                <a:effectLst/>
                <a:latin typeface="+mn-ea"/>
                <a:cs typeface="Osaka"/>
              </a:rPr>
              <a:t>の</a:t>
            </a:r>
            <a:r>
              <a:rPr lang="ja-JP" sz="2400" kern="100" dirty="0">
                <a:effectLst/>
                <a:latin typeface="+mn-ea"/>
                <a:cs typeface="Osaka"/>
              </a:rPr>
              <a:t>間に</a:t>
            </a:r>
            <a:r>
              <a:rPr lang="ja-JP" sz="2400" kern="100" dirty="0" smtClean="0">
                <a:effectLst/>
                <a:latin typeface="+mn-ea"/>
                <a:cs typeface="Osaka"/>
              </a:rPr>
              <a:t>、約</a:t>
            </a:r>
            <a:r>
              <a:rPr lang="en-US" altLang="ja-JP" sz="2400" kern="100" dirty="0" smtClean="0">
                <a:effectLst/>
                <a:latin typeface="+mn-ea"/>
                <a:cs typeface="Osaka"/>
              </a:rPr>
              <a:t>20</a:t>
            </a:r>
            <a:r>
              <a:rPr lang="ja-JP" sz="2400" kern="100" dirty="0" smtClean="0">
                <a:effectLst/>
                <a:latin typeface="+mn-ea"/>
                <a:cs typeface="Osaka"/>
              </a:rPr>
              <a:t>分</a:t>
            </a:r>
            <a:r>
              <a:rPr lang="ja-JP" sz="2400" kern="100" dirty="0">
                <a:effectLst/>
                <a:latin typeface="+mn-ea"/>
                <a:cs typeface="Osaka"/>
              </a:rPr>
              <a:t>間隔</a:t>
            </a:r>
            <a:r>
              <a:rPr lang="ja-JP" sz="2400" kern="100" dirty="0" smtClean="0">
                <a:effectLst/>
                <a:latin typeface="+mn-ea"/>
                <a:cs typeface="Osaka"/>
              </a:rPr>
              <a:t>で</a:t>
            </a:r>
            <a:r>
              <a:rPr lang="en-US" altLang="ja-JP" sz="2400" kern="100" dirty="0" smtClean="0">
                <a:effectLst/>
                <a:latin typeface="+mn-ea"/>
                <a:cs typeface="Osaka"/>
              </a:rPr>
              <a:t>8</a:t>
            </a:r>
            <a:r>
              <a:rPr lang="ja-JP" sz="2400" kern="100" dirty="0" smtClean="0">
                <a:effectLst/>
                <a:latin typeface="+mn-ea"/>
                <a:cs typeface="Osaka"/>
              </a:rPr>
              <a:t>便</a:t>
            </a:r>
            <a:r>
              <a:rPr lang="ja-JP" sz="2400" kern="100" dirty="0">
                <a:effectLst/>
                <a:latin typeface="+mn-ea"/>
                <a:cs typeface="Osaka"/>
              </a:rPr>
              <a:t>運行。</a:t>
            </a:r>
            <a:endParaRPr lang="ja-JP" sz="2400" kern="100" dirty="0">
              <a:effectLst/>
              <a:latin typeface="+mn-ea"/>
              <a:cs typeface="Times New Roman"/>
            </a:endParaRPr>
          </a:p>
          <a:p>
            <a:pPr marL="342900" lvl="0" indent="-342900" algn="just">
              <a:lnSpc>
                <a:spcPct val="200000"/>
              </a:lnSpc>
              <a:spcAft>
                <a:spcPts val="0"/>
              </a:spcAft>
              <a:buClr>
                <a:srgbClr val="FF0000"/>
              </a:buClr>
              <a:buFont typeface="Wingdings"/>
              <a:buChar char=""/>
            </a:pPr>
            <a:r>
              <a:rPr lang="ja-JP" sz="2400" kern="100" dirty="0">
                <a:effectLst/>
                <a:latin typeface="+mn-ea"/>
                <a:cs typeface="Osaka"/>
              </a:rPr>
              <a:t>筑波大学病院</a:t>
            </a:r>
            <a:r>
              <a:rPr lang="ja-JP" sz="2400" kern="100" dirty="0">
                <a:effectLst/>
                <a:latin typeface="+mn-ea"/>
                <a:cs typeface="Times New Roman"/>
              </a:rPr>
              <a:t>•</a:t>
            </a:r>
            <a:r>
              <a:rPr lang="ja-JP" sz="2400" kern="100" dirty="0">
                <a:effectLst/>
                <a:latin typeface="+mn-ea"/>
                <a:cs typeface="Osaka"/>
              </a:rPr>
              <a:t>大学会館</a:t>
            </a:r>
            <a:r>
              <a:rPr lang="ja-JP" sz="2400" kern="100" dirty="0">
                <a:effectLst/>
                <a:latin typeface="+mn-ea"/>
                <a:cs typeface="Times New Roman"/>
              </a:rPr>
              <a:t>•</a:t>
            </a:r>
            <a:r>
              <a:rPr lang="ja-JP" sz="2400" kern="100" dirty="0">
                <a:effectLst/>
                <a:latin typeface="+mn-ea"/>
                <a:cs typeface="Osaka"/>
              </a:rPr>
              <a:t>筑波大学</a:t>
            </a:r>
            <a:r>
              <a:rPr lang="ja-JP" sz="2400" kern="100" dirty="0" smtClean="0">
                <a:effectLst/>
                <a:latin typeface="+mn-ea"/>
                <a:cs typeface="Osaka"/>
              </a:rPr>
              <a:t>の</a:t>
            </a:r>
            <a:r>
              <a:rPr lang="en-US" altLang="ja-JP" sz="2400" kern="100" dirty="0" smtClean="0">
                <a:latin typeface="+mn-ea"/>
                <a:cs typeface="Times New Roman"/>
              </a:rPr>
              <a:t>3</a:t>
            </a:r>
            <a:r>
              <a:rPr lang="ja-JP" sz="2400" kern="100" dirty="0" smtClean="0">
                <a:effectLst/>
                <a:latin typeface="+mn-ea"/>
                <a:cs typeface="Osaka"/>
              </a:rPr>
              <a:t>つの</a:t>
            </a:r>
            <a:r>
              <a:rPr lang="ja-JP" sz="2400" kern="100" dirty="0">
                <a:effectLst/>
                <a:latin typeface="+mn-ea"/>
                <a:cs typeface="Osaka"/>
              </a:rPr>
              <a:t>バス停で</a:t>
            </a:r>
            <a:r>
              <a:rPr lang="ja-JP" sz="2400" kern="100" dirty="0" smtClean="0">
                <a:effectLst/>
                <a:latin typeface="+mn-ea"/>
                <a:cs typeface="Osaka"/>
              </a:rPr>
              <a:t>降車</a:t>
            </a:r>
            <a:r>
              <a:rPr lang="ja-JP" altLang="en-US" sz="2400" kern="100" dirty="0" smtClean="0">
                <a:effectLst/>
                <a:latin typeface="+mn-ea"/>
                <a:cs typeface="Osaka"/>
              </a:rPr>
              <a:t>。</a:t>
            </a:r>
            <a:endParaRPr lang="ja-JP" sz="2400" kern="100" dirty="0">
              <a:effectLst/>
              <a:latin typeface="+mn-ea"/>
              <a:cs typeface="Times New Roman"/>
            </a:endParaRPr>
          </a:p>
          <a:p>
            <a:pPr marL="342900" lvl="0" indent="-342900" algn="just">
              <a:lnSpc>
                <a:spcPct val="200000"/>
              </a:lnSpc>
              <a:spcAft>
                <a:spcPts val="0"/>
              </a:spcAft>
              <a:buClr>
                <a:srgbClr val="FF0000"/>
              </a:buClr>
              <a:buFont typeface="Wingdings"/>
              <a:buChar char=""/>
            </a:pPr>
            <a:r>
              <a:rPr lang="ja-JP" sz="2400" kern="100" dirty="0" smtClean="0">
                <a:effectLst/>
                <a:latin typeface="+mn-ea"/>
                <a:cs typeface="Osaka"/>
              </a:rPr>
              <a:t>料金</a:t>
            </a:r>
            <a:r>
              <a:rPr lang="ja-JP" sz="2400" kern="100" dirty="0">
                <a:effectLst/>
                <a:latin typeface="+mn-ea"/>
                <a:cs typeface="Osaka"/>
              </a:rPr>
              <a:t>は一律</a:t>
            </a:r>
            <a:r>
              <a:rPr lang="ja-JP" sz="2400" kern="100" dirty="0" smtClean="0">
                <a:effectLst/>
                <a:latin typeface="+mn-ea"/>
                <a:cs typeface="Osaka"/>
              </a:rPr>
              <a:t>現金払い</a:t>
            </a:r>
            <a:r>
              <a:rPr lang="en-US" altLang="ja-JP" sz="2400" kern="100" dirty="0" smtClean="0">
                <a:latin typeface="+mn-ea"/>
                <a:cs typeface="Times New Roman"/>
              </a:rPr>
              <a:t>250</a:t>
            </a:r>
            <a:r>
              <a:rPr lang="ja-JP" sz="2400" kern="100" dirty="0" smtClean="0">
                <a:effectLst/>
                <a:latin typeface="+mn-ea"/>
                <a:cs typeface="Osaka"/>
              </a:rPr>
              <a:t>円。（</a:t>
            </a:r>
            <a:r>
              <a:rPr lang="ja-JP" sz="2400" kern="100" dirty="0">
                <a:effectLst/>
                <a:latin typeface="+mn-ea"/>
                <a:cs typeface="Osaka"/>
              </a:rPr>
              <a:t>定期等使用不可）</a:t>
            </a:r>
            <a:endParaRPr lang="ja-JP" sz="2400" kern="100" dirty="0">
              <a:effectLst/>
              <a:latin typeface="+mn-ea"/>
              <a:cs typeface="Times New Roman"/>
            </a:endParaRPr>
          </a:p>
        </p:txBody>
      </p:sp>
      <p:sp>
        <p:nvSpPr>
          <p:cNvPr id="2" name="テキスト ボックス 1"/>
          <p:cNvSpPr txBox="1"/>
          <p:nvPr/>
        </p:nvSpPr>
        <p:spPr>
          <a:xfrm>
            <a:off x="229511" y="1402389"/>
            <a:ext cx="8717817" cy="1077218"/>
          </a:xfrm>
          <a:prstGeom prst="rect">
            <a:avLst/>
          </a:prstGeom>
          <a:noFill/>
        </p:spPr>
        <p:txBody>
          <a:bodyPr wrap="square" rtlCol="0">
            <a:spAutoFit/>
          </a:bodyPr>
          <a:lstStyle/>
          <a:p>
            <a:pPr algn="ctr"/>
            <a:r>
              <a:rPr kumimoji="1" lang="ja-JP" altLang="en-US" sz="3200" dirty="0" smtClean="0"/>
              <a:t>つくばセンターから乗車可能とする場合の</a:t>
            </a:r>
            <a:endParaRPr kumimoji="1" lang="en-US" altLang="ja-JP" sz="3200" dirty="0" smtClean="0"/>
          </a:p>
          <a:p>
            <a:pPr algn="ctr"/>
            <a:r>
              <a:rPr kumimoji="1" lang="ja-JP" altLang="en-US" sz="3200" dirty="0" smtClean="0"/>
              <a:t>つくば号の設定（アンケートより抜粋）</a:t>
            </a:r>
            <a:endParaRPr kumimoji="1" lang="ja-JP" altLang="en-US" sz="3200" dirty="0"/>
          </a:p>
        </p:txBody>
      </p:sp>
      <p:sp>
        <p:nvSpPr>
          <p:cNvPr id="9" name="タイトル 1"/>
          <p:cNvSpPr>
            <a:spLocks noGrp="1"/>
          </p:cNvSpPr>
          <p:nvPr>
            <p:ph type="title"/>
          </p:nvPr>
        </p:nvSpPr>
        <p:spPr>
          <a:xfrm>
            <a:off x="319167" y="127400"/>
            <a:ext cx="3776028" cy="875647"/>
          </a:xfrm>
        </p:spPr>
        <p:txBody>
          <a:bodyPr>
            <a:normAutofit/>
          </a:bodyPr>
          <a:lstStyle/>
          <a:p>
            <a:pPr algn="l"/>
            <a:r>
              <a:rPr lang="ja-JP" altLang="en-US" dirty="0" smtClean="0"/>
              <a:t>交通需要予測</a:t>
            </a:r>
            <a:endParaRPr kumimoji="1" lang="ja-JP" altLang="en-US" dirty="0"/>
          </a:p>
        </p:txBody>
      </p:sp>
    </p:spTree>
    <p:extLst>
      <p:ext uri="{BB962C8B-B14F-4D97-AF65-F5344CB8AC3E}">
        <p14:creationId xmlns:p14="http://schemas.microsoft.com/office/powerpoint/2010/main" val="3806449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722970284"/>
              </p:ext>
            </p:extLst>
          </p:nvPr>
        </p:nvGraphicFramePr>
        <p:xfrm>
          <a:off x="217998" y="733199"/>
          <a:ext cx="8736442" cy="6039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2663984" y="167545"/>
            <a:ext cx="3847474" cy="584776"/>
          </a:xfrm>
          <a:prstGeom prst="rect">
            <a:avLst/>
          </a:prstGeom>
          <a:noFill/>
        </p:spPr>
        <p:txBody>
          <a:bodyPr wrap="square" rtlCol="0">
            <a:spAutoFit/>
          </a:bodyPr>
          <a:lstStyle/>
          <a:p>
            <a:r>
              <a:rPr kumimoji="1" lang="ja-JP" altLang="en-US" sz="3200" dirty="0" smtClean="0"/>
              <a:t>発表のフローチャート</a:t>
            </a:r>
            <a:endParaRPr kumimoji="1" lang="ja-JP" altLang="en-US" sz="3200" dirty="0"/>
          </a:p>
        </p:txBody>
      </p:sp>
    </p:spTree>
    <p:extLst>
      <p:ext uri="{BB962C8B-B14F-4D97-AF65-F5344CB8AC3E}">
        <p14:creationId xmlns:p14="http://schemas.microsoft.com/office/powerpoint/2010/main" val="30897060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9" name="テキスト 31"/>
          <p:cNvSpPr txBox="1"/>
          <p:nvPr/>
        </p:nvSpPr>
        <p:spPr>
          <a:xfrm>
            <a:off x="1" y="5887025"/>
            <a:ext cx="9143999" cy="99585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a typeface="ＭＳ 明朝"/>
                <a:cs typeface="Times New Roman"/>
              </a:rPr>
              <a:t>循環バス最終便発車後、</a:t>
            </a:r>
            <a:r>
              <a:rPr lang="ja-JP" altLang="en-US" sz="2400" b="1" kern="100" dirty="0" smtClean="0">
                <a:effectLst/>
                <a:ea typeface="ＭＳ 明朝"/>
                <a:cs typeface="Times New Roman"/>
              </a:rPr>
              <a:t>つくばセンターから</a:t>
            </a:r>
            <a:endParaRPr lang="en-US" altLang="ja-JP" sz="2400" b="1" kern="100" dirty="0" smtClean="0">
              <a:effectLst/>
              <a:ea typeface="ＭＳ 明朝"/>
              <a:cs typeface="Times New Roman"/>
            </a:endParaRPr>
          </a:p>
          <a:p>
            <a:pPr algn="ctr">
              <a:spcAft>
                <a:spcPts val="0"/>
              </a:spcAft>
            </a:pPr>
            <a:r>
              <a:rPr lang="ja-JP" altLang="en-US" sz="2400" b="1" kern="100" dirty="0" smtClean="0">
                <a:effectLst/>
                <a:ea typeface="ＭＳ 明朝"/>
                <a:cs typeface="Times New Roman"/>
              </a:rPr>
              <a:t>乗車可能となったつくば号を利用しようとする</a:t>
            </a:r>
            <a:r>
              <a:rPr lang="ja-JP" sz="2400" b="1" kern="100" dirty="0" smtClean="0">
                <a:effectLst/>
                <a:ea typeface="ＭＳ 明朝"/>
                <a:cs typeface="Times New Roman"/>
              </a:rPr>
              <a:t>頻度</a:t>
            </a:r>
            <a:r>
              <a:rPr lang="en-US" sz="2400" kern="100" dirty="0">
                <a:effectLst/>
                <a:ea typeface="ＭＳ 明朝"/>
                <a:cs typeface="Times New Roman"/>
              </a:rPr>
              <a:t> </a:t>
            </a:r>
            <a:endParaRPr lang="ja-JP" sz="2400" kern="100" dirty="0">
              <a:effectLst/>
              <a:ea typeface="ＭＳ 明朝"/>
              <a:cs typeface="Times New Roman"/>
            </a:endParaRPr>
          </a:p>
        </p:txBody>
      </p:sp>
      <p:graphicFrame>
        <p:nvGraphicFramePr>
          <p:cNvPr id="10" name="グラフ 9"/>
          <p:cNvGraphicFramePr>
            <a:graphicFrameLocks/>
          </p:cNvGraphicFramePr>
          <p:nvPr>
            <p:extLst>
              <p:ext uri="{D42A27DB-BD31-4B8C-83A1-F6EECF244321}">
                <p14:modId xmlns:p14="http://schemas.microsoft.com/office/powerpoint/2010/main" val="3976554404"/>
              </p:ext>
            </p:extLst>
          </p:nvPr>
        </p:nvGraphicFramePr>
        <p:xfrm>
          <a:off x="0" y="1092200"/>
          <a:ext cx="91440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7990041" y="2791201"/>
            <a:ext cx="777204" cy="369332"/>
          </a:xfrm>
          <a:prstGeom prst="rect">
            <a:avLst/>
          </a:prstGeom>
          <a:noFill/>
        </p:spPr>
        <p:txBody>
          <a:bodyPr wrap="square" rtlCol="0">
            <a:spAutoFit/>
          </a:bodyPr>
          <a:lstStyle/>
          <a:p>
            <a:r>
              <a:rPr kumimoji="1" lang="en-US" altLang="ja-JP" dirty="0" smtClean="0"/>
              <a:t>n=404</a:t>
            </a:r>
            <a:endParaRPr kumimoji="1" lang="ja-JP" altLang="en-US" dirty="0"/>
          </a:p>
        </p:txBody>
      </p:sp>
      <p:sp>
        <p:nvSpPr>
          <p:cNvPr id="11" name="タイトル 1"/>
          <p:cNvSpPr>
            <a:spLocks noGrp="1"/>
          </p:cNvSpPr>
          <p:nvPr>
            <p:ph type="title"/>
          </p:nvPr>
        </p:nvSpPr>
        <p:spPr>
          <a:xfrm>
            <a:off x="319167" y="127400"/>
            <a:ext cx="3776028" cy="875647"/>
          </a:xfrm>
        </p:spPr>
        <p:txBody>
          <a:bodyPr>
            <a:normAutofit/>
          </a:bodyPr>
          <a:lstStyle/>
          <a:p>
            <a:pPr algn="l"/>
            <a:r>
              <a:rPr lang="ja-JP" altLang="en-US" dirty="0" smtClean="0"/>
              <a:t>交通需要予測</a:t>
            </a:r>
            <a:endParaRPr kumimoji="1" lang="ja-JP" altLang="en-US" dirty="0"/>
          </a:p>
        </p:txBody>
      </p:sp>
    </p:spTree>
    <p:extLst>
      <p:ext uri="{BB962C8B-B14F-4D97-AF65-F5344CB8AC3E}">
        <p14:creationId xmlns:p14="http://schemas.microsoft.com/office/powerpoint/2010/main" val="3440556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lang="ja-JP" altLang="en-US" dirty="0" smtClean="0"/>
              <a:t>交通需要予測</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8" name="角丸四角形 7"/>
          <p:cNvSpPr/>
          <p:nvPr/>
        </p:nvSpPr>
        <p:spPr>
          <a:xfrm>
            <a:off x="319167" y="3725334"/>
            <a:ext cx="8587766" cy="1490841"/>
          </a:xfrm>
          <a:prstGeom prst="roundRect">
            <a:avLst/>
          </a:prstGeom>
          <a:solidFill>
            <a:schemeClr val="accent5">
              <a:lumMod val="75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t> </a:t>
            </a:r>
            <a:r>
              <a:rPr kumimoji="1" lang="ja-JP" altLang="en-US" sz="2800" dirty="0" smtClean="0"/>
              <a:t>■</a:t>
            </a:r>
            <a:r>
              <a:rPr kumimoji="1" lang="en-US" altLang="ja-JP" sz="3200" dirty="0" smtClean="0"/>
              <a:t>22:40</a:t>
            </a:r>
            <a:r>
              <a:rPr kumimoji="1" lang="ja-JP" altLang="en-US" sz="2800" dirty="0" smtClean="0"/>
              <a:t>以降の筑波大方面への帰宅</a:t>
            </a:r>
            <a:r>
              <a:rPr lang="ja-JP" altLang="en-US" sz="2800" dirty="0" smtClean="0"/>
              <a:t>頻度　　　　　　　</a:t>
            </a:r>
            <a:r>
              <a:rPr kumimoji="1" lang="ja-JP" altLang="en-US" sz="2800" dirty="0" smtClean="0"/>
              <a:t>■提案するつくば号が</a:t>
            </a:r>
            <a:r>
              <a:rPr lang="ja-JP" altLang="en-US" sz="2800" dirty="0" smtClean="0"/>
              <a:t>実現した時の</a:t>
            </a:r>
            <a:r>
              <a:rPr kumimoji="1" lang="ja-JP" altLang="en-US" sz="2800" dirty="0" smtClean="0"/>
              <a:t>利用率</a:t>
            </a:r>
            <a:endParaRPr kumimoji="1" lang="en-US" altLang="ja-JP" sz="2800" dirty="0" smtClean="0"/>
          </a:p>
          <a:p>
            <a:pPr algn="ctr"/>
            <a:r>
              <a:rPr lang="ja-JP" altLang="en-US" sz="2800" dirty="0" smtClean="0"/>
              <a:t>を用いて</a:t>
            </a:r>
            <a:r>
              <a:rPr kumimoji="1" lang="ja-JP" altLang="en-US" sz="2800" dirty="0" smtClean="0"/>
              <a:t>需要量を推計</a:t>
            </a:r>
            <a:r>
              <a:rPr lang="en-US" altLang="ja-JP" sz="2800" dirty="0" smtClean="0"/>
              <a:t>…</a:t>
            </a:r>
          </a:p>
        </p:txBody>
      </p:sp>
      <p:sp>
        <p:nvSpPr>
          <p:cNvPr id="6" name="下矢印 5"/>
          <p:cNvSpPr/>
          <p:nvPr/>
        </p:nvSpPr>
        <p:spPr>
          <a:xfrm>
            <a:off x="3901987" y="2560610"/>
            <a:ext cx="1421423" cy="559534"/>
          </a:xfrm>
          <a:prstGeom prst="downArrow">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672276" y="1362651"/>
            <a:ext cx="7845778" cy="1096869"/>
          </a:xfrm>
          <a:prstGeom prst="roundRect">
            <a:avLst/>
          </a:prstGeom>
          <a:solidFill>
            <a:schemeClr val="accent5">
              <a:lumMod val="75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もし、提案したつくば号が実現したら、</a:t>
            </a:r>
            <a:endParaRPr kumimoji="1" lang="en-US" altLang="ja-JP" sz="2800" dirty="0" smtClean="0"/>
          </a:p>
          <a:p>
            <a:pPr algn="ctr"/>
            <a:r>
              <a:rPr kumimoji="1" lang="ja-JP" altLang="en-US" sz="2800" dirty="0" smtClean="0"/>
              <a:t>筑波大生は一体何人</a:t>
            </a:r>
            <a:r>
              <a:rPr lang="ja-JP" altLang="en-US" sz="2800" dirty="0" smtClean="0"/>
              <a:t>が一日に利用するのか？</a:t>
            </a:r>
            <a:endParaRPr lang="en-US" altLang="ja-JP" sz="2800" dirty="0" smtClean="0"/>
          </a:p>
        </p:txBody>
      </p:sp>
      <p:sp>
        <p:nvSpPr>
          <p:cNvPr id="11" name="爆発 1 10"/>
          <p:cNvSpPr/>
          <p:nvPr/>
        </p:nvSpPr>
        <p:spPr>
          <a:xfrm>
            <a:off x="1345891" y="5111047"/>
            <a:ext cx="6767365" cy="1617131"/>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dirty="0" smtClean="0">
                <a:solidFill>
                  <a:srgbClr val="FF0000"/>
                </a:solidFill>
              </a:rPr>
              <a:t>約</a:t>
            </a:r>
            <a:r>
              <a:rPr lang="en-US" altLang="ja-JP" sz="5400" dirty="0" smtClean="0">
                <a:solidFill>
                  <a:srgbClr val="FF0000"/>
                </a:solidFill>
              </a:rPr>
              <a:t>49</a:t>
            </a:r>
            <a:r>
              <a:rPr lang="ja-JP" altLang="en-US" sz="4800" dirty="0" smtClean="0">
                <a:solidFill>
                  <a:srgbClr val="FF0000"/>
                </a:solidFill>
              </a:rPr>
              <a:t>人</a:t>
            </a:r>
            <a:r>
              <a:rPr lang="en-US" altLang="ja-JP" sz="4800" dirty="0" smtClean="0">
                <a:solidFill>
                  <a:srgbClr val="FF0000"/>
                </a:solidFill>
              </a:rPr>
              <a:t>/</a:t>
            </a:r>
            <a:r>
              <a:rPr lang="ja-JP" altLang="en-US" sz="4800" dirty="0" smtClean="0">
                <a:solidFill>
                  <a:srgbClr val="FF0000"/>
                </a:solidFill>
              </a:rPr>
              <a:t>日</a:t>
            </a:r>
            <a:r>
              <a:rPr lang="en-US" altLang="ja-JP" sz="2000" dirty="0" smtClean="0">
                <a:solidFill>
                  <a:srgbClr val="FF0000"/>
                </a:solidFill>
              </a:rPr>
              <a:t>※1</a:t>
            </a:r>
            <a:endParaRPr lang="en-US" altLang="ja-JP" sz="4800" dirty="0">
              <a:solidFill>
                <a:srgbClr val="FF0000"/>
              </a:solidFill>
            </a:endParaRPr>
          </a:p>
        </p:txBody>
      </p:sp>
      <p:sp>
        <p:nvSpPr>
          <p:cNvPr id="2" name="テキスト ボックス 1"/>
          <p:cNvSpPr txBox="1"/>
          <p:nvPr/>
        </p:nvSpPr>
        <p:spPr>
          <a:xfrm>
            <a:off x="672276" y="3202114"/>
            <a:ext cx="5466057" cy="523220"/>
          </a:xfrm>
          <a:prstGeom prst="rect">
            <a:avLst/>
          </a:prstGeom>
          <a:noFill/>
        </p:spPr>
        <p:txBody>
          <a:bodyPr wrap="square" rtlCol="0">
            <a:spAutoFit/>
          </a:bodyPr>
          <a:lstStyle/>
          <a:p>
            <a:r>
              <a:rPr kumimoji="1" lang="ja-JP" altLang="en-US" sz="2800" dirty="0" smtClean="0"/>
              <a:t>講義</a:t>
            </a:r>
            <a:r>
              <a:rPr lang="ja-JP" altLang="en-US" sz="2800" dirty="0" smtClean="0"/>
              <a:t>データのみを用いて推計</a:t>
            </a:r>
            <a:r>
              <a:rPr lang="en-US" altLang="ja-JP" sz="2800" dirty="0" smtClean="0"/>
              <a:t>…</a:t>
            </a:r>
            <a:endParaRPr kumimoji="1" lang="ja-JP" altLang="en-US" sz="2800" dirty="0"/>
          </a:p>
        </p:txBody>
      </p:sp>
    </p:spTree>
    <p:extLst>
      <p:ext uri="{BB962C8B-B14F-4D97-AF65-F5344CB8AC3E}">
        <p14:creationId xmlns:p14="http://schemas.microsoft.com/office/powerpoint/2010/main" val="26983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lang="ja-JP" altLang="en-US" dirty="0" smtClean="0"/>
              <a:t>交通需要予測</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8" name="角丸四角形 7"/>
          <p:cNvSpPr/>
          <p:nvPr/>
        </p:nvSpPr>
        <p:spPr>
          <a:xfrm>
            <a:off x="319167" y="3725334"/>
            <a:ext cx="8587766" cy="1490841"/>
          </a:xfrm>
          <a:prstGeom prst="roundRect">
            <a:avLst/>
          </a:prstGeom>
          <a:solidFill>
            <a:schemeClr val="accent5">
              <a:lumMod val="75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t> </a:t>
            </a:r>
            <a:r>
              <a:rPr kumimoji="1" lang="ja-JP" altLang="en-US" sz="2800" dirty="0" smtClean="0"/>
              <a:t>■</a:t>
            </a:r>
            <a:r>
              <a:rPr kumimoji="1" lang="en-US" altLang="ja-JP" sz="3200" dirty="0" smtClean="0"/>
              <a:t>22:40</a:t>
            </a:r>
            <a:r>
              <a:rPr kumimoji="1" lang="ja-JP" altLang="en-US" sz="2800" dirty="0" smtClean="0"/>
              <a:t>以降の筑波大方面への帰宅</a:t>
            </a:r>
            <a:r>
              <a:rPr lang="ja-JP" altLang="en-US" sz="2800" dirty="0" smtClean="0"/>
              <a:t>頻度　　　　　　　</a:t>
            </a:r>
            <a:r>
              <a:rPr kumimoji="1" lang="ja-JP" altLang="en-US" sz="2800" dirty="0" smtClean="0"/>
              <a:t>■提案するつくば号が</a:t>
            </a:r>
            <a:r>
              <a:rPr lang="ja-JP" altLang="en-US" sz="2800" dirty="0" smtClean="0"/>
              <a:t>実現した時の</a:t>
            </a:r>
            <a:r>
              <a:rPr kumimoji="1" lang="ja-JP" altLang="en-US" sz="2800" dirty="0" smtClean="0"/>
              <a:t>利用率</a:t>
            </a:r>
            <a:endParaRPr kumimoji="1" lang="en-US" altLang="ja-JP" sz="2800" dirty="0" smtClean="0"/>
          </a:p>
          <a:p>
            <a:pPr algn="ctr"/>
            <a:r>
              <a:rPr lang="ja-JP" altLang="en-US" sz="2800" dirty="0" smtClean="0"/>
              <a:t>を用いて</a:t>
            </a:r>
            <a:r>
              <a:rPr kumimoji="1" lang="ja-JP" altLang="en-US" sz="2800" dirty="0" smtClean="0"/>
              <a:t>需要量を推計</a:t>
            </a:r>
            <a:r>
              <a:rPr lang="en-US" altLang="ja-JP" sz="2800" dirty="0" smtClean="0"/>
              <a:t>…</a:t>
            </a:r>
          </a:p>
        </p:txBody>
      </p:sp>
      <p:sp>
        <p:nvSpPr>
          <p:cNvPr id="6" name="下矢印 5"/>
          <p:cNvSpPr/>
          <p:nvPr/>
        </p:nvSpPr>
        <p:spPr>
          <a:xfrm>
            <a:off x="3901987" y="2560610"/>
            <a:ext cx="1421423" cy="559534"/>
          </a:xfrm>
          <a:prstGeom prst="downArrow">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672276" y="1362651"/>
            <a:ext cx="7845778" cy="1096869"/>
          </a:xfrm>
          <a:prstGeom prst="roundRect">
            <a:avLst/>
          </a:prstGeom>
          <a:solidFill>
            <a:schemeClr val="accent5">
              <a:lumMod val="75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t>もし、提案したつくば号が実現したら、</a:t>
            </a:r>
            <a:endParaRPr kumimoji="1" lang="en-US" altLang="ja-JP" sz="2800" dirty="0" smtClean="0"/>
          </a:p>
          <a:p>
            <a:pPr algn="ctr"/>
            <a:r>
              <a:rPr kumimoji="1" lang="ja-JP" altLang="en-US" sz="2800" dirty="0" smtClean="0"/>
              <a:t>筑波大生は一体何人</a:t>
            </a:r>
            <a:r>
              <a:rPr lang="ja-JP" altLang="en-US" sz="2800" dirty="0" smtClean="0"/>
              <a:t>が一日に利用するのか？</a:t>
            </a:r>
            <a:endParaRPr lang="en-US" altLang="ja-JP" sz="2800" dirty="0" smtClean="0"/>
          </a:p>
        </p:txBody>
      </p:sp>
      <p:sp>
        <p:nvSpPr>
          <p:cNvPr id="11" name="爆発 1 10"/>
          <p:cNvSpPr/>
          <p:nvPr/>
        </p:nvSpPr>
        <p:spPr>
          <a:xfrm>
            <a:off x="1345891" y="5111047"/>
            <a:ext cx="6767365" cy="1617131"/>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5400" dirty="0" smtClean="0">
                <a:solidFill>
                  <a:srgbClr val="FF0000"/>
                </a:solidFill>
              </a:rPr>
              <a:t>約</a:t>
            </a:r>
            <a:r>
              <a:rPr lang="en-US" altLang="ja-JP" sz="6000" dirty="0" smtClean="0">
                <a:solidFill>
                  <a:srgbClr val="FF0000"/>
                </a:solidFill>
              </a:rPr>
              <a:t>49</a:t>
            </a:r>
            <a:r>
              <a:rPr lang="ja-JP" altLang="en-US" sz="5400" dirty="0" smtClean="0">
                <a:solidFill>
                  <a:srgbClr val="FF0000"/>
                </a:solidFill>
              </a:rPr>
              <a:t>人</a:t>
            </a:r>
            <a:r>
              <a:rPr lang="en-US" altLang="ja-JP" sz="5400" dirty="0" smtClean="0">
                <a:solidFill>
                  <a:srgbClr val="FF0000"/>
                </a:solidFill>
              </a:rPr>
              <a:t>/</a:t>
            </a:r>
            <a:r>
              <a:rPr lang="ja-JP" altLang="en-US" sz="5400" dirty="0" smtClean="0">
                <a:solidFill>
                  <a:srgbClr val="FF0000"/>
                </a:solidFill>
              </a:rPr>
              <a:t>日</a:t>
            </a:r>
            <a:endParaRPr lang="en-US" altLang="ja-JP" sz="5400" dirty="0">
              <a:solidFill>
                <a:srgbClr val="FF0000"/>
              </a:solidFill>
            </a:endParaRPr>
          </a:p>
        </p:txBody>
      </p:sp>
      <p:sp>
        <p:nvSpPr>
          <p:cNvPr id="2" name="テキスト ボックス 1"/>
          <p:cNvSpPr txBox="1"/>
          <p:nvPr/>
        </p:nvSpPr>
        <p:spPr>
          <a:xfrm>
            <a:off x="672276" y="3202114"/>
            <a:ext cx="5466057" cy="523220"/>
          </a:xfrm>
          <a:prstGeom prst="rect">
            <a:avLst/>
          </a:prstGeom>
          <a:noFill/>
        </p:spPr>
        <p:txBody>
          <a:bodyPr wrap="square" rtlCol="0">
            <a:spAutoFit/>
          </a:bodyPr>
          <a:lstStyle/>
          <a:p>
            <a:r>
              <a:rPr kumimoji="1" lang="ja-JP" altLang="en-US" sz="2800" dirty="0" smtClean="0"/>
              <a:t>講義</a:t>
            </a:r>
            <a:r>
              <a:rPr lang="ja-JP" altLang="en-US" sz="2800" dirty="0" smtClean="0"/>
              <a:t>データのみを用いて推計</a:t>
            </a:r>
            <a:r>
              <a:rPr lang="en-US" altLang="ja-JP" sz="2800" dirty="0" smtClean="0"/>
              <a:t>…</a:t>
            </a:r>
            <a:endParaRPr kumimoji="1" lang="ja-JP" altLang="en-US" sz="2800" dirty="0"/>
          </a:p>
        </p:txBody>
      </p:sp>
      <p:grpSp>
        <p:nvGrpSpPr>
          <p:cNvPr id="3" name="図形グループ 2"/>
          <p:cNvGrpSpPr/>
          <p:nvPr/>
        </p:nvGrpSpPr>
        <p:grpSpPr>
          <a:xfrm>
            <a:off x="0" y="0"/>
            <a:ext cx="9157764" cy="6858000"/>
            <a:chOff x="0" y="0"/>
            <a:chExt cx="9157764" cy="6858000"/>
          </a:xfrm>
        </p:grpSpPr>
        <p:sp>
          <p:nvSpPr>
            <p:cNvPr id="14" name="正方形/長方形 13"/>
            <p:cNvSpPr/>
            <p:nvPr/>
          </p:nvSpPr>
          <p:spPr>
            <a:xfrm>
              <a:off x="13764" y="0"/>
              <a:ext cx="9144000" cy="6858000"/>
            </a:xfrm>
            <a:prstGeom prst="rect">
              <a:avLst/>
            </a:prstGeom>
            <a:solidFill>
              <a:schemeClr val="bg1">
                <a:alpha val="9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0" y="1882675"/>
              <a:ext cx="9144000" cy="2735208"/>
            </a:xfrm>
            <a:prstGeom prst="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000" dirty="0" smtClean="0"/>
                <a:t>提案するつくば号の需要は十分にある！</a:t>
              </a:r>
              <a:endParaRPr kumimoji="1" lang="en-US" altLang="ja-JP" sz="4000" dirty="0" smtClean="0"/>
            </a:p>
          </p:txBody>
        </p:sp>
      </p:grpSp>
    </p:spTree>
    <p:extLst>
      <p:ext uri="{BB962C8B-B14F-4D97-AF65-F5344CB8AC3E}">
        <p14:creationId xmlns:p14="http://schemas.microsoft.com/office/powerpoint/2010/main" val="3979670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コネクタ 11"/>
          <p:cNvCxnSpPr/>
          <p:nvPr/>
        </p:nvCxnSpPr>
        <p:spPr>
          <a:xfrm>
            <a:off x="0" y="2408175"/>
            <a:ext cx="9144001" cy="17762"/>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31"/>
          <p:cNvSpPr txBox="1"/>
          <p:nvPr/>
        </p:nvSpPr>
        <p:spPr>
          <a:xfrm>
            <a:off x="0" y="6359771"/>
            <a:ext cx="9144001" cy="43961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ffectLst/>
                <a:ea typeface="ＭＳ 明朝"/>
                <a:cs typeface="Times New Roman"/>
              </a:rPr>
              <a:t>各条件を追加した</a:t>
            </a:r>
            <a:r>
              <a:rPr lang="ja-JP" altLang="en-US" sz="2400" b="1" kern="100" dirty="0" smtClean="0">
                <a:ea typeface="ＭＳ 明朝"/>
                <a:cs typeface="Times New Roman"/>
              </a:rPr>
              <a:t>際の筑波大生の利用人数</a:t>
            </a:r>
            <a:r>
              <a:rPr lang="en-US" sz="2400" kern="100" dirty="0" smtClean="0">
                <a:effectLst/>
                <a:ea typeface="ＭＳ 明朝"/>
                <a:cs typeface="Times New Roman"/>
              </a:rPr>
              <a:t> </a:t>
            </a:r>
            <a:endParaRPr lang="ja-JP" sz="2400" kern="100" dirty="0">
              <a:effectLst/>
              <a:ea typeface="ＭＳ 明朝"/>
              <a:cs typeface="Times New Roman"/>
            </a:endParaRPr>
          </a:p>
        </p:txBody>
      </p:sp>
      <p:graphicFrame>
        <p:nvGraphicFramePr>
          <p:cNvPr id="8" name="グラフ 7"/>
          <p:cNvGraphicFramePr>
            <a:graphicFrameLocks/>
          </p:cNvGraphicFramePr>
          <p:nvPr>
            <p:extLst>
              <p:ext uri="{D42A27DB-BD31-4B8C-83A1-F6EECF244321}">
                <p14:modId xmlns:p14="http://schemas.microsoft.com/office/powerpoint/2010/main" val="3192597547"/>
              </p:ext>
            </p:extLst>
          </p:nvPr>
        </p:nvGraphicFramePr>
        <p:xfrm>
          <a:off x="0" y="1332277"/>
          <a:ext cx="9127679" cy="5525723"/>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1829922" y="1980190"/>
            <a:ext cx="2578048" cy="369332"/>
          </a:xfrm>
          <a:prstGeom prst="rect">
            <a:avLst/>
          </a:prstGeom>
          <a:noFill/>
        </p:spPr>
        <p:txBody>
          <a:bodyPr wrap="square" rtlCol="0">
            <a:spAutoFit/>
          </a:bodyPr>
          <a:lstStyle/>
          <a:p>
            <a:r>
              <a:rPr lang="ja-JP" altLang="en-US" dirty="0" smtClean="0"/>
              <a:t>我々の提案するつくば号</a:t>
            </a:r>
            <a:endParaRPr kumimoji="1" lang="ja-JP" altLang="en-US" dirty="0"/>
          </a:p>
        </p:txBody>
      </p:sp>
      <p:sp>
        <p:nvSpPr>
          <p:cNvPr id="3" name="線吹き出し 1 (枠付き) 2"/>
          <p:cNvSpPr/>
          <p:nvPr/>
        </p:nvSpPr>
        <p:spPr>
          <a:xfrm>
            <a:off x="6217637" y="1941999"/>
            <a:ext cx="1175284" cy="492819"/>
          </a:xfrm>
          <a:prstGeom prst="borderCallout1">
            <a:avLst>
              <a:gd name="adj1" fmla="val 18750"/>
              <a:gd name="adj2" fmla="val -738"/>
              <a:gd name="adj3" fmla="val 41347"/>
              <a:gd name="adj4" fmla="val -70490"/>
            </a:avLst>
          </a:prstGeom>
          <a:solidFill>
            <a:schemeClr val="bg1"/>
          </a:solid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rPr>
              <a:t>乗車人数</a:t>
            </a:r>
            <a:endParaRPr kumimoji="1" lang="ja-JP" altLang="en-US" dirty="0">
              <a:solidFill>
                <a:srgbClr val="000000"/>
              </a:solidFill>
            </a:endParaRPr>
          </a:p>
        </p:txBody>
      </p:sp>
      <p:sp>
        <p:nvSpPr>
          <p:cNvPr id="7" name="線吹き出し 1 (枠付き) 6"/>
          <p:cNvSpPr/>
          <p:nvPr/>
        </p:nvSpPr>
        <p:spPr>
          <a:xfrm>
            <a:off x="7137013" y="2672596"/>
            <a:ext cx="1421716" cy="454910"/>
          </a:xfrm>
          <a:prstGeom prst="borderCallout1">
            <a:avLst>
              <a:gd name="adj1" fmla="val 20833"/>
              <a:gd name="adj2" fmla="val 334"/>
              <a:gd name="adj3" fmla="val -2083"/>
              <a:gd name="adj4" fmla="val -87000"/>
            </a:avLst>
          </a:prstGeom>
          <a:solidFill>
            <a:schemeClr val="bg1"/>
          </a:solid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rgbClr val="000000"/>
                </a:solidFill>
              </a:rPr>
              <a:t>増加人数</a:t>
            </a:r>
            <a:endParaRPr kumimoji="1" lang="ja-JP" altLang="en-US" dirty="0">
              <a:solidFill>
                <a:srgbClr val="000000"/>
              </a:solidFill>
            </a:endParaRPr>
          </a:p>
        </p:txBody>
      </p:sp>
      <p:sp>
        <p:nvSpPr>
          <p:cNvPr id="10" name="テキスト ボックス 9"/>
          <p:cNvSpPr txBox="1"/>
          <p:nvPr/>
        </p:nvSpPr>
        <p:spPr>
          <a:xfrm>
            <a:off x="1215024" y="2523291"/>
            <a:ext cx="3356976" cy="369332"/>
          </a:xfrm>
          <a:prstGeom prst="rect">
            <a:avLst/>
          </a:prstGeom>
          <a:noFill/>
        </p:spPr>
        <p:txBody>
          <a:bodyPr wrap="square" rtlCol="0">
            <a:spAutoFit/>
          </a:bodyPr>
          <a:lstStyle/>
          <a:p>
            <a:r>
              <a:rPr kumimoji="1" lang="en-US" altLang="ja-JP" dirty="0" smtClean="0"/>
              <a:t>a,</a:t>
            </a:r>
            <a:r>
              <a:rPr kumimoji="1" lang="ja-JP" altLang="en-US" dirty="0" smtClean="0"/>
              <a:t>夜間利用可能な待合室の設置</a:t>
            </a:r>
            <a:endParaRPr kumimoji="1" lang="ja-JP" altLang="en-US" dirty="0"/>
          </a:p>
        </p:txBody>
      </p:sp>
      <p:sp>
        <p:nvSpPr>
          <p:cNvPr id="11" name="テキスト ボックス 10"/>
          <p:cNvSpPr txBox="1"/>
          <p:nvPr/>
        </p:nvSpPr>
        <p:spPr>
          <a:xfrm>
            <a:off x="813485" y="3032731"/>
            <a:ext cx="3618636" cy="369332"/>
          </a:xfrm>
          <a:prstGeom prst="rect">
            <a:avLst/>
          </a:prstGeom>
          <a:noFill/>
        </p:spPr>
        <p:txBody>
          <a:bodyPr wrap="none" rtlCol="0">
            <a:spAutoFit/>
          </a:bodyPr>
          <a:lstStyle/>
          <a:p>
            <a:r>
              <a:rPr lang="en-US" altLang="ja-JP" dirty="0" smtClean="0"/>
              <a:t>b</a:t>
            </a:r>
            <a:r>
              <a:rPr kumimoji="1" lang="en-US" altLang="ja-JP" dirty="0" smtClean="0"/>
              <a:t>,</a:t>
            </a:r>
            <a:r>
              <a:rPr kumimoji="1" lang="ja-JP" altLang="en-US" dirty="0" smtClean="0"/>
              <a:t>循環バスと同じバス停に停車する</a:t>
            </a:r>
            <a:endParaRPr kumimoji="1" lang="ja-JP" altLang="en-US" dirty="0"/>
          </a:p>
        </p:txBody>
      </p:sp>
      <p:sp>
        <p:nvSpPr>
          <p:cNvPr id="13" name="タイトル 1"/>
          <p:cNvSpPr>
            <a:spLocks noGrp="1"/>
          </p:cNvSpPr>
          <p:nvPr>
            <p:ph type="title"/>
          </p:nvPr>
        </p:nvSpPr>
        <p:spPr>
          <a:xfrm>
            <a:off x="319167" y="127400"/>
            <a:ext cx="3776028" cy="875647"/>
          </a:xfrm>
        </p:spPr>
        <p:txBody>
          <a:bodyPr>
            <a:normAutofit/>
          </a:bodyPr>
          <a:lstStyle/>
          <a:p>
            <a:pPr algn="l"/>
            <a:r>
              <a:rPr lang="ja-JP" altLang="en-US" dirty="0" smtClean="0"/>
              <a:t>交通需要予測</a:t>
            </a:r>
            <a:endParaRPr kumimoji="1" lang="ja-JP" altLang="en-US" dirty="0"/>
          </a:p>
        </p:txBody>
      </p:sp>
      <p:sp>
        <p:nvSpPr>
          <p:cNvPr id="14" name="テキスト ボックス 13"/>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Tree>
    <p:extLst>
      <p:ext uri="{BB962C8B-B14F-4D97-AF65-F5344CB8AC3E}">
        <p14:creationId xmlns:p14="http://schemas.microsoft.com/office/powerpoint/2010/main" val="934253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75825" y="1184661"/>
            <a:ext cx="8975763" cy="4683848"/>
            <a:chOff x="75825" y="1184661"/>
            <a:chExt cx="8975763" cy="5032804"/>
          </a:xfrm>
        </p:grpSpPr>
        <p:grpSp>
          <p:nvGrpSpPr>
            <p:cNvPr id="3" name="図形グループ 2"/>
            <p:cNvGrpSpPr/>
            <p:nvPr/>
          </p:nvGrpSpPr>
          <p:grpSpPr>
            <a:xfrm>
              <a:off x="75825" y="1184661"/>
              <a:ext cx="8975763" cy="5032804"/>
              <a:chOff x="75825" y="1184661"/>
              <a:chExt cx="8975763" cy="5032804"/>
            </a:xfrm>
          </p:grpSpPr>
          <p:sp>
            <p:nvSpPr>
              <p:cNvPr id="21" name="左矢印 20"/>
              <p:cNvSpPr/>
              <p:nvPr/>
            </p:nvSpPr>
            <p:spPr>
              <a:xfrm>
                <a:off x="3743852" y="5326235"/>
                <a:ext cx="1800838" cy="711159"/>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rPr>
                  <a:t>利用しない</a:t>
                </a:r>
                <a:endParaRPr kumimoji="1" lang="ja-JP" altLang="en-US" dirty="0">
                  <a:solidFill>
                    <a:srgbClr val="000000"/>
                  </a:solidFill>
                </a:endParaRPr>
              </a:p>
            </p:txBody>
          </p:sp>
          <p:sp>
            <p:nvSpPr>
              <p:cNvPr id="4" name="右矢印 3"/>
              <p:cNvSpPr/>
              <p:nvPr/>
            </p:nvSpPr>
            <p:spPr>
              <a:xfrm>
                <a:off x="5544690" y="5326235"/>
                <a:ext cx="1800838" cy="711160"/>
              </a:xfrm>
              <a:prstGeom prst="rightArrow">
                <a:avLst/>
              </a:prstGeom>
              <a:solidFill>
                <a:srgbClr val="FFFF0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rPr>
                  <a:t>利用する</a:t>
                </a:r>
                <a:endParaRPr kumimoji="1" lang="ja-JP" altLang="en-US" dirty="0">
                  <a:solidFill>
                    <a:srgbClr val="000000"/>
                  </a:solidFill>
                </a:endParaRPr>
              </a:p>
            </p:txBody>
          </p:sp>
          <p:graphicFrame>
            <p:nvGraphicFramePr>
              <p:cNvPr id="22" name="グラフ 21"/>
              <p:cNvGraphicFramePr>
                <a:graphicFrameLocks/>
              </p:cNvGraphicFramePr>
              <p:nvPr>
                <p:extLst>
                  <p:ext uri="{D42A27DB-BD31-4B8C-83A1-F6EECF244321}">
                    <p14:modId xmlns:p14="http://schemas.microsoft.com/office/powerpoint/2010/main" val="514411324"/>
                  </p:ext>
                </p:extLst>
              </p:nvPr>
            </p:nvGraphicFramePr>
            <p:xfrm>
              <a:off x="214908" y="1232046"/>
              <a:ext cx="8732421" cy="4094189"/>
            </p:xfrm>
            <a:graphic>
              <a:graphicData uri="http://schemas.openxmlformats.org/drawingml/2006/chart">
                <c:chart xmlns:c="http://schemas.openxmlformats.org/drawingml/2006/chart" xmlns:r="http://schemas.openxmlformats.org/officeDocument/2006/relationships" r:id="rId2"/>
              </a:graphicData>
            </a:graphic>
          </p:graphicFrame>
          <p:sp>
            <p:nvSpPr>
              <p:cNvPr id="29" name="正方形/長方形 28"/>
              <p:cNvSpPr/>
              <p:nvPr/>
            </p:nvSpPr>
            <p:spPr>
              <a:xfrm>
                <a:off x="75825" y="1184661"/>
                <a:ext cx="8975763" cy="5032804"/>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4" name="直線コネクタ 23"/>
            <p:cNvCxnSpPr/>
            <p:nvPr/>
          </p:nvCxnSpPr>
          <p:spPr>
            <a:xfrm flipV="1">
              <a:off x="5544690" y="5326235"/>
              <a:ext cx="0" cy="6349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正方形/長方形 12"/>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447183" y="356716"/>
            <a:ext cx="3250333" cy="646331"/>
          </a:xfrm>
          <a:prstGeom prst="rect">
            <a:avLst/>
          </a:prstGeom>
          <a:noFill/>
        </p:spPr>
        <p:txBody>
          <a:bodyPr wrap="square" rtlCol="0">
            <a:spAutoFit/>
          </a:bodyPr>
          <a:lstStyle/>
          <a:p>
            <a:r>
              <a:rPr kumimoji="1" lang="en-US" altLang="ja-JP" sz="3600" dirty="0" smtClean="0"/>
              <a:t>〜</a:t>
            </a:r>
            <a:r>
              <a:rPr kumimoji="1" lang="ja-JP" altLang="en-US" sz="3600" dirty="0" smtClean="0"/>
              <a:t>判別分析</a:t>
            </a:r>
            <a:r>
              <a:rPr kumimoji="1" lang="en-US" altLang="ja-JP" sz="3600" dirty="0" smtClean="0"/>
              <a:t>〜</a:t>
            </a:r>
            <a:endParaRPr kumimoji="1" lang="ja-JP" altLang="en-US" sz="3600" dirty="0"/>
          </a:p>
        </p:txBody>
      </p:sp>
      <p:graphicFrame>
        <p:nvGraphicFramePr>
          <p:cNvPr id="17" name="表 16"/>
          <p:cNvGraphicFramePr>
            <a:graphicFrameLocks noGrp="1"/>
          </p:cNvGraphicFramePr>
          <p:nvPr>
            <p:extLst>
              <p:ext uri="{D42A27DB-BD31-4B8C-83A1-F6EECF244321}">
                <p14:modId xmlns:p14="http://schemas.microsoft.com/office/powerpoint/2010/main" val="3988226957"/>
              </p:ext>
            </p:extLst>
          </p:nvPr>
        </p:nvGraphicFramePr>
        <p:xfrm>
          <a:off x="9278121" y="2153660"/>
          <a:ext cx="2061306" cy="2280960"/>
        </p:xfrm>
        <a:graphic>
          <a:graphicData uri="http://schemas.openxmlformats.org/drawingml/2006/table">
            <a:tbl>
              <a:tblPr bandRow="1">
                <a:tableStyleId>{125E5076-3810-47DD-B79F-674D7AD40C01}</a:tableStyleId>
              </a:tblPr>
              <a:tblGrid>
                <a:gridCol w="1250461"/>
                <a:gridCol w="810845"/>
              </a:tblGrid>
              <a:tr h="317208">
                <a:tc gridSpan="2">
                  <a:txBody>
                    <a:bodyPr/>
                    <a:lstStyle/>
                    <a:p>
                      <a:pPr algn="ctr"/>
                      <a:r>
                        <a:rPr kumimoji="1" lang="ja-JP" altLang="en-US" sz="1400" dirty="0" smtClean="0">
                          <a:solidFill>
                            <a:schemeClr val="bg1"/>
                          </a:solidFill>
                        </a:rPr>
                        <a:t>グループ重心</a:t>
                      </a:r>
                      <a:endParaRPr kumimoji="1" lang="en-US" altLang="ja-JP" sz="1400" dirty="0" smtClean="0">
                        <a:solidFill>
                          <a:schemeClr val="bg1"/>
                        </a:solidFill>
                      </a:endParaRPr>
                    </a:p>
                  </a:txBody>
                  <a:tcPr/>
                </a:tc>
                <a:tc hMerge="1">
                  <a:txBody>
                    <a:bodyPr/>
                    <a:lstStyle/>
                    <a:p>
                      <a:endParaRPr kumimoji="1" lang="ja-JP" altLang="en-US" dirty="0">
                        <a:solidFill>
                          <a:schemeClr val="bg1"/>
                        </a:solidFill>
                      </a:endParaRPr>
                    </a:p>
                  </a:txBody>
                  <a:tcPr/>
                </a:tc>
              </a:tr>
              <a:tr h="409273">
                <a:tc>
                  <a:txBody>
                    <a:bodyPr/>
                    <a:lstStyle/>
                    <a:p>
                      <a:r>
                        <a:rPr kumimoji="1" lang="ja-JP" altLang="en-US" sz="1400" dirty="0" smtClean="0">
                          <a:solidFill>
                            <a:schemeClr val="bg1"/>
                          </a:solidFill>
                        </a:rPr>
                        <a:t>毎回利用する</a:t>
                      </a:r>
                      <a:endParaRPr kumimoji="1" lang="en-US" altLang="ja-JP" sz="1400" dirty="0" smtClean="0">
                        <a:solidFill>
                          <a:schemeClr val="bg1"/>
                        </a:solidFill>
                      </a:endParaRPr>
                    </a:p>
                  </a:txBody>
                  <a:tcPr/>
                </a:tc>
                <a:tc>
                  <a:txBody>
                    <a:bodyPr/>
                    <a:lstStyle/>
                    <a:p>
                      <a:r>
                        <a:rPr kumimoji="1" lang="ja-JP" altLang="ja-JP" dirty="0" smtClean="0">
                          <a:solidFill>
                            <a:schemeClr val="bg1"/>
                          </a:solidFill>
                        </a:rPr>
                        <a:t>1</a:t>
                      </a:r>
                      <a:r>
                        <a:rPr kumimoji="1" lang="en-US" altLang="ja-JP" dirty="0" smtClean="0">
                          <a:solidFill>
                            <a:schemeClr val="bg1"/>
                          </a:solidFill>
                        </a:rPr>
                        <a:t>.376</a:t>
                      </a:r>
                      <a:endParaRPr kumimoji="1" lang="ja-JP" altLang="en-US" dirty="0">
                        <a:solidFill>
                          <a:schemeClr val="bg1"/>
                        </a:solidFill>
                      </a:endParaRPr>
                    </a:p>
                  </a:txBody>
                  <a:tcPr/>
                </a:tc>
              </a:tr>
              <a:tr h="511466">
                <a:tc>
                  <a:txBody>
                    <a:bodyPr/>
                    <a:lstStyle/>
                    <a:p>
                      <a:r>
                        <a:rPr kumimoji="1" lang="en-US" altLang="ja-JP" sz="1400" dirty="0" smtClean="0">
                          <a:solidFill>
                            <a:schemeClr val="bg1"/>
                          </a:solidFill>
                        </a:rPr>
                        <a:t>3</a:t>
                      </a:r>
                      <a:r>
                        <a:rPr kumimoji="1" lang="ja-JP" altLang="en-US" sz="1400" dirty="0" smtClean="0">
                          <a:solidFill>
                            <a:schemeClr val="bg1"/>
                          </a:solidFill>
                        </a:rPr>
                        <a:t>回に</a:t>
                      </a:r>
                      <a:r>
                        <a:rPr kumimoji="1" lang="en-US" altLang="ja-JP" sz="1400" dirty="0" smtClean="0">
                          <a:solidFill>
                            <a:schemeClr val="bg1"/>
                          </a:solidFill>
                        </a:rPr>
                        <a:t>1〜2</a:t>
                      </a:r>
                      <a:r>
                        <a:rPr kumimoji="1" lang="ja-JP" altLang="en-US" sz="1400" dirty="0" smtClean="0">
                          <a:solidFill>
                            <a:schemeClr val="bg1"/>
                          </a:solidFill>
                        </a:rPr>
                        <a:t>回は利用する</a:t>
                      </a:r>
                      <a:endParaRPr kumimoji="1" lang="en-US" altLang="ja-JP" sz="1400" dirty="0" smtClean="0">
                        <a:solidFill>
                          <a:schemeClr val="bg1"/>
                        </a:solidFill>
                      </a:endParaRPr>
                    </a:p>
                  </a:txBody>
                  <a:tcPr/>
                </a:tc>
                <a:tc>
                  <a:txBody>
                    <a:bodyPr/>
                    <a:lstStyle/>
                    <a:p>
                      <a:r>
                        <a:rPr kumimoji="1" lang="en-US" altLang="ja-JP" dirty="0" smtClean="0">
                          <a:solidFill>
                            <a:schemeClr val="bg1"/>
                          </a:solidFill>
                        </a:rPr>
                        <a:t>1.004</a:t>
                      </a:r>
                      <a:endParaRPr kumimoji="1" lang="ja-JP" altLang="en-US" dirty="0">
                        <a:solidFill>
                          <a:schemeClr val="bg1"/>
                        </a:solidFill>
                      </a:endParaRPr>
                    </a:p>
                  </a:txBody>
                  <a:tcPr/>
                </a:tc>
              </a:tr>
              <a:tr h="511466">
                <a:tc>
                  <a:txBody>
                    <a:bodyPr/>
                    <a:lstStyle/>
                    <a:p>
                      <a:r>
                        <a:rPr kumimoji="1" lang="ja-JP" altLang="en-US" sz="1400" dirty="0" smtClean="0">
                          <a:solidFill>
                            <a:schemeClr val="bg1"/>
                          </a:solidFill>
                        </a:rPr>
                        <a:t>利用するかもしれない</a:t>
                      </a:r>
                      <a:endParaRPr kumimoji="1" lang="ja-JP" altLang="en-US" sz="1400" dirty="0">
                        <a:solidFill>
                          <a:schemeClr val="bg1"/>
                        </a:solidFill>
                      </a:endParaRPr>
                    </a:p>
                  </a:txBody>
                  <a:tcPr/>
                </a:tc>
                <a:tc>
                  <a:txBody>
                    <a:bodyPr/>
                    <a:lstStyle/>
                    <a:p>
                      <a:r>
                        <a:rPr kumimoji="1" lang="en-US" altLang="ja-JP" dirty="0" smtClean="0">
                          <a:solidFill>
                            <a:schemeClr val="bg1"/>
                          </a:solidFill>
                        </a:rPr>
                        <a:t>-0.140</a:t>
                      </a:r>
                      <a:endParaRPr kumimoji="1" lang="ja-JP" altLang="en-US" dirty="0">
                        <a:solidFill>
                          <a:schemeClr val="bg1"/>
                        </a:solidFill>
                      </a:endParaRPr>
                    </a:p>
                  </a:txBody>
                  <a:tcPr/>
                </a:tc>
              </a:tr>
              <a:tr h="511466">
                <a:tc>
                  <a:txBody>
                    <a:bodyPr/>
                    <a:lstStyle/>
                    <a:p>
                      <a:r>
                        <a:rPr kumimoji="1" lang="ja-JP" altLang="en-US" sz="1400" dirty="0" smtClean="0">
                          <a:solidFill>
                            <a:schemeClr val="bg1"/>
                          </a:solidFill>
                        </a:rPr>
                        <a:t>利用する事はない</a:t>
                      </a:r>
                      <a:endParaRPr kumimoji="1" lang="ja-JP" altLang="en-US" sz="1400" dirty="0">
                        <a:solidFill>
                          <a:schemeClr val="bg1"/>
                        </a:solidFill>
                      </a:endParaRPr>
                    </a:p>
                  </a:txBody>
                  <a:tcPr/>
                </a:tc>
                <a:tc>
                  <a:txBody>
                    <a:bodyPr/>
                    <a:lstStyle/>
                    <a:p>
                      <a:r>
                        <a:rPr kumimoji="1" lang="en-US" altLang="ja-JP" dirty="0" smtClean="0">
                          <a:solidFill>
                            <a:schemeClr val="bg1"/>
                          </a:solidFill>
                        </a:rPr>
                        <a:t>-0.787</a:t>
                      </a:r>
                      <a:endParaRPr kumimoji="1" lang="ja-JP" altLang="en-US" dirty="0">
                        <a:solidFill>
                          <a:schemeClr val="bg1"/>
                        </a:solidFill>
                      </a:endParaRPr>
                    </a:p>
                  </a:txBody>
                  <a:tcPr/>
                </a:tc>
              </a:tr>
            </a:tbl>
          </a:graphicData>
        </a:graphic>
      </p:graphicFrame>
      <p:sp>
        <p:nvSpPr>
          <p:cNvPr id="18" name="テキスト ボックス 17"/>
          <p:cNvSpPr txBox="1"/>
          <p:nvPr/>
        </p:nvSpPr>
        <p:spPr>
          <a:xfrm>
            <a:off x="7817065" y="5868509"/>
            <a:ext cx="1326935" cy="369332"/>
          </a:xfrm>
          <a:prstGeom prst="rect">
            <a:avLst/>
          </a:prstGeom>
          <a:noFill/>
        </p:spPr>
        <p:txBody>
          <a:bodyPr wrap="square" rtlCol="0">
            <a:spAutoFit/>
          </a:bodyPr>
          <a:lstStyle/>
          <a:p>
            <a:r>
              <a:rPr kumimoji="1" lang="ja-JP" altLang="en-US" dirty="0" smtClean="0"/>
              <a:t>（一部抜粋）</a:t>
            </a:r>
            <a:endParaRPr kumimoji="1" lang="ja-JP" altLang="en-US" dirty="0"/>
          </a:p>
        </p:txBody>
      </p:sp>
      <p:sp>
        <p:nvSpPr>
          <p:cNvPr id="8" name="テキスト 31"/>
          <p:cNvSpPr txBox="1"/>
          <p:nvPr/>
        </p:nvSpPr>
        <p:spPr>
          <a:xfrm>
            <a:off x="0" y="6264850"/>
            <a:ext cx="9144001" cy="48297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200" b="1" kern="100" dirty="0" smtClean="0">
                <a:effectLst/>
                <a:ea typeface="ＭＳ 明朝"/>
                <a:cs typeface="Times New Roman"/>
              </a:rPr>
              <a:t>個人属性・交通行動が、提案したつくば号の利用頻度に与える影響</a:t>
            </a:r>
            <a:r>
              <a:rPr lang="en-US" sz="2200" kern="100" dirty="0" smtClean="0">
                <a:effectLst/>
                <a:ea typeface="ＭＳ 明朝"/>
                <a:cs typeface="Times New Roman"/>
              </a:rPr>
              <a:t> </a:t>
            </a:r>
            <a:endParaRPr lang="ja-JP" sz="2200" kern="100" dirty="0">
              <a:effectLst/>
              <a:ea typeface="ＭＳ 明朝"/>
              <a:cs typeface="Times New Roman"/>
            </a:endParaRPr>
          </a:p>
        </p:txBody>
      </p:sp>
      <p:sp>
        <p:nvSpPr>
          <p:cNvPr id="14" name="テキスト 20"/>
          <p:cNvSpPr txBox="1"/>
          <p:nvPr/>
        </p:nvSpPr>
        <p:spPr>
          <a:xfrm>
            <a:off x="6486726" y="4562753"/>
            <a:ext cx="2460603" cy="476321"/>
          </a:xfrm>
          <a:prstGeom prst="rect">
            <a:avLst/>
          </a:prstGeom>
          <a:solidFill>
            <a:schemeClr val="bg1"/>
          </a:solidFill>
          <a:ln>
            <a:solidFill>
              <a:schemeClr val="tx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2400" b="1" kern="100" dirty="0">
                <a:effectLst/>
                <a:ea typeface="ＭＳ 明朝"/>
                <a:cs typeface="Times New Roman"/>
              </a:rPr>
              <a:t>正準相関＝</a:t>
            </a:r>
            <a:r>
              <a:rPr lang="en-US" sz="2400" b="1" kern="100" dirty="0">
                <a:effectLst/>
                <a:ea typeface="ＭＳ 明朝"/>
                <a:cs typeface="Times New Roman"/>
              </a:rPr>
              <a:t>0.555</a:t>
            </a:r>
            <a:endParaRPr lang="ja-JP" sz="2400" kern="100" dirty="0">
              <a:effectLst/>
              <a:ea typeface="ＭＳ 明朝"/>
              <a:cs typeface="Times New Roman"/>
            </a:endParaRPr>
          </a:p>
        </p:txBody>
      </p:sp>
      <p:sp>
        <p:nvSpPr>
          <p:cNvPr id="15" name="タイトル 1"/>
          <p:cNvSpPr>
            <a:spLocks noGrp="1"/>
          </p:cNvSpPr>
          <p:nvPr>
            <p:ph type="title"/>
          </p:nvPr>
        </p:nvSpPr>
        <p:spPr>
          <a:xfrm>
            <a:off x="319167" y="127400"/>
            <a:ext cx="3776028" cy="875647"/>
          </a:xfrm>
        </p:spPr>
        <p:txBody>
          <a:bodyPr>
            <a:normAutofit/>
          </a:bodyPr>
          <a:lstStyle/>
          <a:p>
            <a:pPr algn="l"/>
            <a:r>
              <a:rPr lang="ja-JP" altLang="en-US" dirty="0" smtClean="0"/>
              <a:t>交通需要予測</a:t>
            </a:r>
            <a:endParaRPr kumimoji="1" lang="ja-JP" altLang="en-US" dirty="0"/>
          </a:p>
        </p:txBody>
      </p:sp>
    </p:spTree>
    <p:extLst>
      <p:ext uri="{BB962C8B-B14F-4D97-AF65-F5344CB8AC3E}">
        <p14:creationId xmlns:p14="http://schemas.microsoft.com/office/powerpoint/2010/main" val="4284943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465371618"/>
              </p:ext>
            </p:extLst>
          </p:nvPr>
        </p:nvGraphicFramePr>
        <p:xfrm>
          <a:off x="303300" y="256922"/>
          <a:ext cx="8592102" cy="479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正方形/長方形 11"/>
          <p:cNvSpPr/>
          <p:nvPr/>
        </p:nvSpPr>
        <p:spPr>
          <a:xfrm>
            <a:off x="1945850" y="-14933"/>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5036"/>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6" name="正方形/長方形 15"/>
          <p:cNvSpPr/>
          <p:nvPr/>
        </p:nvSpPr>
        <p:spPr>
          <a:xfrm>
            <a:off x="7015284" y="6072"/>
            <a:ext cx="763403" cy="830997"/>
          </a:xfrm>
          <a:prstGeom prst="rect">
            <a:avLst/>
          </a:prstGeom>
        </p:spPr>
        <p:txBody>
          <a:bodyPr wrap="square">
            <a:spAutoFit/>
          </a:bodyPr>
          <a:lstStyle/>
          <a:p>
            <a:r>
              <a:rPr lang="en-US" altLang="ja-JP" sz="4800" dirty="0" smtClean="0"/>
              <a:t>☐</a:t>
            </a:r>
            <a:endParaRPr lang="ja-JP" altLang="en-US" sz="4800" dirty="0"/>
          </a:p>
        </p:txBody>
      </p:sp>
      <p:sp>
        <p:nvSpPr>
          <p:cNvPr id="2" name="正方形/長方形 1"/>
          <p:cNvSpPr/>
          <p:nvPr/>
        </p:nvSpPr>
        <p:spPr>
          <a:xfrm>
            <a:off x="2019640" y="-58226"/>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3" name="角丸四角形 2"/>
          <p:cNvSpPr/>
          <p:nvPr/>
        </p:nvSpPr>
        <p:spPr>
          <a:xfrm>
            <a:off x="0" y="4853388"/>
            <a:ext cx="9143999" cy="1906162"/>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l"/>
            </a:pPr>
            <a:r>
              <a:rPr lang="ja-JP" altLang="en-US" sz="2800" dirty="0" smtClean="0"/>
              <a:t>提案するつくば号の需要は十分にある！</a:t>
            </a:r>
            <a:endParaRPr lang="en-US" altLang="ja-JP" sz="2800" dirty="0" smtClean="0"/>
          </a:p>
          <a:p>
            <a:pPr marL="285750" indent="-285750">
              <a:buFont typeface="Wingdings" charset="2"/>
              <a:buChar char="l"/>
            </a:pPr>
            <a:r>
              <a:rPr lang="ja-JP" altLang="en-US" sz="2800" dirty="0" smtClean="0"/>
              <a:t>条件を個別に追加することで需要は増加する！</a:t>
            </a:r>
            <a:endParaRPr lang="en-US" altLang="ja-JP" sz="2800" dirty="0" smtClean="0"/>
          </a:p>
        </p:txBody>
      </p:sp>
      <p:sp>
        <p:nvSpPr>
          <p:cNvPr id="10" name="正方形/長方形 9"/>
          <p:cNvSpPr/>
          <p:nvPr/>
        </p:nvSpPr>
        <p:spPr>
          <a:xfrm>
            <a:off x="3301218" y="-44718"/>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1" name="正方形/長方形 10"/>
          <p:cNvSpPr/>
          <p:nvPr/>
        </p:nvSpPr>
        <p:spPr>
          <a:xfrm>
            <a:off x="4542849" y="-43682"/>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7" name="正方形/長方形 16"/>
          <p:cNvSpPr/>
          <p:nvPr/>
        </p:nvSpPr>
        <p:spPr>
          <a:xfrm>
            <a:off x="747747" y="-39877"/>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8" name="正方形/長方形 17"/>
          <p:cNvSpPr/>
          <p:nvPr/>
        </p:nvSpPr>
        <p:spPr>
          <a:xfrm>
            <a:off x="646829" y="8798"/>
            <a:ext cx="763403" cy="830997"/>
          </a:xfrm>
          <a:prstGeom prst="rect">
            <a:avLst/>
          </a:prstGeom>
        </p:spPr>
        <p:txBody>
          <a:bodyPr wrap="square">
            <a:spAutoFit/>
          </a:bodyPr>
          <a:lstStyle/>
          <a:p>
            <a:r>
              <a:rPr lang="en-US" altLang="ja-JP" sz="4800" dirty="0" smtClean="0"/>
              <a:t>☐</a:t>
            </a:r>
            <a:endParaRPr lang="ja-JP" altLang="en-US" sz="4800" dirty="0"/>
          </a:p>
        </p:txBody>
      </p:sp>
    </p:spTree>
    <p:extLst>
      <p:ext uri="{BB962C8B-B14F-4D97-AF65-F5344CB8AC3E}">
        <p14:creationId xmlns:p14="http://schemas.microsoft.com/office/powerpoint/2010/main" val="297940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471567" y="127400"/>
            <a:ext cx="3776028" cy="8756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dirty="0"/>
          </a:p>
        </p:txBody>
      </p:sp>
      <p:sp>
        <p:nvSpPr>
          <p:cNvPr id="9" name="タイトル 1"/>
          <p:cNvSpPr>
            <a:spLocks noGrp="1"/>
          </p:cNvSpPr>
          <p:nvPr>
            <p:ph type="title"/>
          </p:nvPr>
        </p:nvSpPr>
        <p:spPr>
          <a:xfrm>
            <a:off x="319167" y="127400"/>
            <a:ext cx="6814000" cy="875647"/>
          </a:xfrm>
        </p:spPr>
        <p:txBody>
          <a:bodyPr>
            <a:normAutofit/>
          </a:bodyPr>
          <a:lstStyle/>
          <a:p>
            <a:pPr algn="l"/>
            <a:r>
              <a:rPr kumimoji="1" lang="ja-JP" altLang="en-US" dirty="0" smtClean="0"/>
              <a:t>他事例および制度の調査</a:t>
            </a:r>
            <a:endParaRPr kumimoji="1" lang="ja-JP" altLang="en-US" dirty="0"/>
          </a:p>
        </p:txBody>
      </p:sp>
      <p:sp>
        <p:nvSpPr>
          <p:cNvPr id="2" name="テキスト ボックス 1"/>
          <p:cNvSpPr txBox="1"/>
          <p:nvPr/>
        </p:nvSpPr>
        <p:spPr>
          <a:xfrm>
            <a:off x="1583473" y="2966224"/>
            <a:ext cx="5549694" cy="646331"/>
          </a:xfrm>
          <a:prstGeom prst="rect">
            <a:avLst/>
          </a:prstGeom>
          <a:noFill/>
        </p:spPr>
        <p:txBody>
          <a:bodyPr wrap="square" rtlCol="0">
            <a:spAutoFit/>
          </a:bodyPr>
          <a:lstStyle/>
          <a:p>
            <a:r>
              <a:rPr kumimoji="1" lang="ja-JP" altLang="en-US" dirty="0" smtClean="0"/>
              <a:t>調査先の会社から、この情報は取り扱い注意とのことでしたので、この内容はカットします。</a:t>
            </a:r>
            <a:endParaRPr kumimoji="1" lang="ja-JP" altLang="en-US" dirty="0"/>
          </a:p>
        </p:txBody>
      </p:sp>
    </p:spTree>
    <p:extLst>
      <p:ext uri="{BB962C8B-B14F-4D97-AF65-F5344CB8AC3E}">
        <p14:creationId xmlns:p14="http://schemas.microsoft.com/office/powerpoint/2010/main" val="3354378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471567" y="127400"/>
            <a:ext cx="3776028" cy="8756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dirty="0"/>
          </a:p>
        </p:txBody>
      </p:sp>
      <p:sp>
        <p:nvSpPr>
          <p:cNvPr id="9" name="タイトル 1"/>
          <p:cNvSpPr>
            <a:spLocks noGrp="1"/>
          </p:cNvSpPr>
          <p:nvPr>
            <p:ph type="title"/>
          </p:nvPr>
        </p:nvSpPr>
        <p:spPr>
          <a:xfrm>
            <a:off x="319167" y="127400"/>
            <a:ext cx="6814000" cy="875647"/>
          </a:xfrm>
        </p:spPr>
        <p:txBody>
          <a:bodyPr>
            <a:normAutofit/>
          </a:bodyPr>
          <a:lstStyle/>
          <a:p>
            <a:pPr algn="l"/>
            <a:r>
              <a:rPr kumimoji="1" lang="ja-JP" altLang="en-US" dirty="0" smtClean="0"/>
              <a:t>他事例および制度の調査</a:t>
            </a:r>
            <a:endParaRPr kumimoji="1" lang="ja-JP" altLang="en-US" dirty="0"/>
          </a:p>
        </p:txBody>
      </p:sp>
      <p:sp>
        <p:nvSpPr>
          <p:cNvPr id="3" name="雲形吹き出し 2"/>
          <p:cNvSpPr/>
          <p:nvPr/>
        </p:nvSpPr>
        <p:spPr>
          <a:xfrm>
            <a:off x="0" y="2181988"/>
            <a:ext cx="9136892" cy="3093651"/>
          </a:xfrm>
          <a:prstGeom prst="cloudCallout">
            <a:avLst>
              <a:gd name="adj1" fmla="val -48151"/>
              <a:gd name="adj2" fmla="val 49725"/>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t>高速バスで短距離区間の乗降を認めて</a:t>
            </a:r>
            <a:r>
              <a:rPr lang="en-US" altLang="ja-JP" sz="3200" dirty="0" smtClean="0"/>
              <a:t>OK</a:t>
            </a:r>
            <a:r>
              <a:rPr kumimoji="1" lang="ja-JP" altLang="en-US" sz="3200" dirty="0" smtClean="0"/>
              <a:t>？</a:t>
            </a:r>
            <a:endParaRPr lang="en-US" altLang="ja-JP" sz="3200" dirty="0"/>
          </a:p>
          <a:p>
            <a:pPr algn="ctr"/>
            <a:r>
              <a:rPr lang="ja-JP" altLang="en-US" sz="3200" dirty="0" smtClean="0"/>
              <a:t>制度的な障壁はない？</a:t>
            </a:r>
            <a:endParaRPr lang="en-US" altLang="ja-JP" sz="3200" dirty="0" smtClean="0"/>
          </a:p>
        </p:txBody>
      </p:sp>
      <p:sp>
        <p:nvSpPr>
          <p:cNvPr id="15" name="円/楕円 14"/>
          <p:cNvSpPr/>
          <p:nvPr/>
        </p:nvSpPr>
        <p:spPr>
          <a:xfrm>
            <a:off x="7107" y="2095123"/>
            <a:ext cx="9136893" cy="3419501"/>
          </a:xfrm>
          <a:prstGeom prst="ellipse">
            <a:avLst/>
          </a:prstGeom>
          <a:solidFill>
            <a:schemeClr val="accent5">
              <a:lumMod val="75000"/>
            </a:schemeClr>
          </a:solidFill>
          <a:ln w="28575" cmpd="sng">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t>他のバス会社に先行して高速バスで</a:t>
            </a:r>
            <a:endParaRPr lang="en-US" altLang="ja-JP" sz="2800" dirty="0" smtClean="0"/>
          </a:p>
          <a:p>
            <a:pPr algn="ctr"/>
            <a:r>
              <a:rPr lang="ja-JP" altLang="en-US" sz="2800" dirty="0" smtClean="0"/>
              <a:t>短距離区間内の輸送</a:t>
            </a:r>
            <a:r>
              <a:rPr kumimoji="1" lang="ja-JP" altLang="en-US" sz="2800" dirty="0" smtClean="0"/>
              <a:t>も</a:t>
            </a:r>
            <a:r>
              <a:rPr lang="ja-JP" altLang="en-US" sz="2800" dirty="0" smtClean="0"/>
              <a:t>行っている</a:t>
            </a:r>
            <a:endParaRPr lang="en-US" altLang="ja-JP" sz="2800" dirty="0" smtClean="0"/>
          </a:p>
          <a:p>
            <a:pPr algn="ctr"/>
            <a:r>
              <a:rPr lang="ja-JP" altLang="en-US" sz="2800" dirty="0" smtClean="0">
                <a:solidFill>
                  <a:srgbClr val="FFFF00"/>
                </a:solidFill>
              </a:rPr>
              <a:t>山交バス株式会社様</a:t>
            </a:r>
            <a:r>
              <a:rPr lang="ja-JP" altLang="en-US" sz="2800" dirty="0" smtClean="0">
                <a:solidFill>
                  <a:schemeClr val="bg1"/>
                </a:solidFill>
              </a:rPr>
              <a:t>に</a:t>
            </a:r>
            <a:endParaRPr lang="en-US" altLang="ja-JP" sz="2800" dirty="0">
              <a:solidFill>
                <a:schemeClr val="bg1"/>
              </a:solidFill>
            </a:endParaRPr>
          </a:p>
          <a:p>
            <a:pPr algn="ctr"/>
            <a:r>
              <a:rPr lang="ja-JP" altLang="en-US" sz="2800" dirty="0" smtClean="0">
                <a:solidFill>
                  <a:schemeClr val="bg1"/>
                </a:solidFill>
              </a:rPr>
              <a:t>その経緯をヒアリング調査！</a:t>
            </a:r>
            <a:r>
              <a:rPr lang="en-US" altLang="ja-JP" dirty="0" smtClean="0">
                <a:solidFill>
                  <a:schemeClr val="bg1"/>
                </a:solidFill>
              </a:rPr>
              <a:t>※2</a:t>
            </a:r>
          </a:p>
        </p:txBody>
      </p:sp>
    </p:spTree>
    <p:extLst>
      <p:ext uri="{BB962C8B-B14F-4D97-AF65-F5344CB8AC3E}">
        <p14:creationId xmlns:p14="http://schemas.microsoft.com/office/powerpoint/2010/main" val="3332386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 decel="100000"/>
                                        <p:tgtEl>
                                          <p:spTgt spid="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
                                        </p:tgtEl>
                                        <p:attrNameLst>
                                          <p:attrName>ppt_y</p:attrName>
                                        </p:attrNameLst>
                                      </p:cBhvr>
                                      <p:tavLst>
                                        <p:tav tm="0">
                                          <p:val>
                                            <p:strVal val="ppt_y"/>
                                          </p:val>
                                        </p:tav>
                                        <p:tav tm="100000">
                                          <p:val>
                                            <p:strVal val="ppt_y+1"/>
                                          </p:val>
                                        </p:tav>
                                      </p:tavLst>
                                    </p:anim>
                                    <p:set>
                                      <p:cBhvr>
                                        <p:cTn id="10" dur="1" fill="hold">
                                          <p:stCondLst>
                                            <p:cond delay="999"/>
                                          </p:stCondLst>
                                        </p:cTn>
                                        <p:tgtEl>
                                          <p:spTgt spid="3"/>
                                        </p:tgtEl>
                                        <p:attrNameLst>
                                          <p:attrName>style.visibility</p:attrName>
                                        </p:attrNameLst>
                                      </p:cBhvr>
                                      <p:to>
                                        <p:strVal val="hidden"/>
                                      </p:to>
                                    </p:se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471567" y="127400"/>
            <a:ext cx="3776028" cy="8756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dirty="0"/>
          </a:p>
        </p:txBody>
      </p:sp>
      <p:sp>
        <p:nvSpPr>
          <p:cNvPr id="9" name="タイトル 1"/>
          <p:cNvSpPr>
            <a:spLocks noGrp="1"/>
          </p:cNvSpPr>
          <p:nvPr>
            <p:ph type="title"/>
          </p:nvPr>
        </p:nvSpPr>
        <p:spPr>
          <a:xfrm>
            <a:off x="319167" y="127400"/>
            <a:ext cx="4163976" cy="875647"/>
          </a:xfrm>
        </p:spPr>
        <p:txBody>
          <a:bodyPr>
            <a:normAutofit fontScale="90000"/>
          </a:bodyPr>
          <a:lstStyle/>
          <a:p>
            <a:pPr algn="l"/>
            <a:r>
              <a:rPr kumimoji="1" lang="ja-JP" altLang="en-US" dirty="0" smtClean="0"/>
              <a:t>他事例および制度</a:t>
            </a:r>
            <a:endParaRPr kumimoji="1" lang="ja-JP" altLang="en-US" dirty="0"/>
          </a:p>
        </p:txBody>
      </p:sp>
      <p:sp>
        <p:nvSpPr>
          <p:cNvPr id="15" name="円/楕円 14"/>
          <p:cNvSpPr/>
          <p:nvPr/>
        </p:nvSpPr>
        <p:spPr>
          <a:xfrm>
            <a:off x="14216" y="2454618"/>
            <a:ext cx="9136893" cy="2473570"/>
          </a:xfrm>
          <a:prstGeom prst="ellipse">
            <a:avLst/>
          </a:prstGeom>
          <a:solidFill>
            <a:schemeClr val="accent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他のバス会社に先行して</a:t>
            </a:r>
            <a:endParaRPr lang="en-US" altLang="ja-JP" sz="2400" dirty="0"/>
          </a:p>
          <a:p>
            <a:pPr algn="ctr"/>
            <a:r>
              <a:rPr lang="ja-JP" altLang="en-US" sz="2400" dirty="0" smtClean="0"/>
              <a:t>高速バスで短距離区間内の輸送</a:t>
            </a:r>
            <a:r>
              <a:rPr kumimoji="1" lang="ja-JP" altLang="en-US" sz="2400" dirty="0" smtClean="0"/>
              <a:t>も</a:t>
            </a:r>
            <a:r>
              <a:rPr lang="ja-JP" altLang="en-US" sz="2400" dirty="0" smtClean="0"/>
              <a:t>行っている</a:t>
            </a:r>
            <a:endParaRPr lang="en-US" altLang="ja-JP" sz="2400" dirty="0" smtClean="0"/>
          </a:p>
          <a:p>
            <a:pPr algn="ctr"/>
            <a:r>
              <a:rPr lang="ja-JP" altLang="en-US" sz="2800" dirty="0" smtClean="0">
                <a:solidFill>
                  <a:srgbClr val="FFFF00"/>
                </a:solidFill>
              </a:rPr>
              <a:t>山交バス株式会社</a:t>
            </a:r>
            <a:r>
              <a:rPr lang="ja-JP" altLang="en-US" sz="2400" dirty="0" smtClean="0">
                <a:solidFill>
                  <a:schemeClr val="bg1"/>
                </a:solidFill>
              </a:rPr>
              <a:t>に</a:t>
            </a:r>
            <a:endParaRPr lang="en-US" altLang="ja-JP" sz="2400" dirty="0">
              <a:solidFill>
                <a:schemeClr val="bg1"/>
              </a:solidFill>
            </a:endParaRPr>
          </a:p>
          <a:p>
            <a:pPr algn="ctr"/>
            <a:r>
              <a:rPr lang="ja-JP" altLang="en-US" sz="2400" dirty="0" smtClean="0">
                <a:solidFill>
                  <a:schemeClr val="bg1"/>
                </a:solidFill>
              </a:rPr>
              <a:t>その経緯をヒアリング調査！</a:t>
            </a:r>
            <a:endParaRPr lang="en-US" altLang="ja-JP" sz="2400" dirty="0" smtClean="0">
              <a:solidFill>
                <a:schemeClr val="bg1"/>
              </a:solidFill>
            </a:endParaRPr>
          </a:p>
        </p:txBody>
      </p:sp>
      <p:grpSp>
        <p:nvGrpSpPr>
          <p:cNvPr id="2" name="図形グループ 1"/>
          <p:cNvGrpSpPr/>
          <p:nvPr/>
        </p:nvGrpSpPr>
        <p:grpSpPr>
          <a:xfrm>
            <a:off x="0" y="6072"/>
            <a:ext cx="9144000" cy="6851928"/>
            <a:chOff x="0" y="0"/>
            <a:chExt cx="9144000" cy="6851928"/>
          </a:xfrm>
        </p:grpSpPr>
        <p:sp>
          <p:nvSpPr>
            <p:cNvPr id="10" name="正方形/長方形 9"/>
            <p:cNvSpPr/>
            <p:nvPr/>
          </p:nvSpPr>
          <p:spPr>
            <a:xfrm>
              <a:off x="0" y="0"/>
              <a:ext cx="9144000" cy="6851928"/>
            </a:xfrm>
            <a:prstGeom prst="rect">
              <a:avLst/>
            </a:prstGeom>
            <a:solidFill>
              <a:schemeClr val="bg1">
                <a:alpha val="9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0" y="5081986"/>
              <a:ext cx="9144000" cy="1387231"/>
            </a:xfrm>
            <a:prstGeom prst="ellipse">
              <a:avLst/>
            </a:prstGeom>
            <a:solidFill>
              <a:schemeClr val="accent5">
                <a:lumMod val="75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短距離区間内の輸送も行い、</a:t>
              </a:r>
              <a:endParaRPr lang="en-US" altLang="ja-JP" sz="2400" dirty="0" smtClean="0"/>
            </a:p>
            <a:p>
              <a:pPr algn="ctr"/>
              <a:r>
                <a:rPr lang="ja-JP" altLang="en-US" sz="2400" dirty="0" smtClean="0"/>
                <a:t>つくば号と条件が類似している</a:t>
              </a:r>
              <a:endParaRPr lang="en-US" altLang="ja-JP" sz="2400" dirty="0" smtClean="0"/>
            </a:p>
            <a:p>
              <a:pPr algn="ctr"/>
              <a:r>
                <a:rPr lang="ja-JP" altLang="en-US" sz="2400" dirty="0" smtClean="0"/>
                <a:t>　</a:t>
              </a:r>
              <a:r>
                <a:rPr lang="ja-JP" altLang="en-US" sz="2800" dirty="0" smtClean="0">
                  <a:solidFill>
                    <a:srgbClr val="FFFF00"/>
                  </a:solidFill>
                </a:rPr>
                <a:t>仙台</a:t>
              </a:r>
              <a:r>
                <a:rPr lang="en-US" altLang="ja-JP" sz="2800" dirty="0" smtClean="0">
                  <a:solidFill>
                    <a:srgbClr val="FFFF00"/>
                  </a:solidFill>
                </a:rPr>
                <a:t>−</a:t>
              </a:r>
              <a:r>
                <a:rPr lang="ja-JP" altLang="en-US" sz="2800" dirty="0" smtClean="0">
                  <a:solidFill>
                    <a:srgbClr val="FFFF00"/>
                  </a:solidFill>
                </a:rPr>
                <a:t>山形線</a:t>
              </a:r>
              <a:r>
                <a:rPr lang="ja-JP" altLang="en-US" sz="2400" dirty="0" smtClean="0">
                  <a:solidFill>
                    <a:srgbClr val="FFFF00"/>
                  </a:solidFill>
                </a:rPr>
                <a:t>　</a:t>
              </a:r>
              <a:endParaRPr kumimoji="1" lang="ja-JP" altLang="en-US" sz="2400" dirty="0">
                <a:solidFill>
                  <a:schemeClr val="bg1"/>
                </a:solidFill>
              </a:endParaRPr>
            </a:p>
          </p:txBody>
        </p:sp>
      </p:grpSp>
      <p:pic>
        <p:nvPicPr>
          <p:cNvPr id="13" name="図 12"/>
          <p:cNvPicPr>
            <a:picLocks noChangeAspect="1"/>
          </p:cNvPicPr>
          <p:nvPr/>
        </p:nvPicPr>
        <p:blipFill>
          <a:blip r:embed="rId2"/>
          <a:stretch>
            <a:fillRect/>
          </a:stretch>
        </p:blipFill>
        <p:spPr>
          <a:xfrm>
            <a:off x="1948426" y="1169633"/>
            <a:ext cx="5314463" cy="3610516"/>
          </a:xfrm>
          <a:prstGeom prst="rect">
            <a:avLst/>
          </a:prstGeom>
          <a:effectLst>
            <a:softEdge rad="114300"/>
          </a:effectLst>
        </p:spPr>
      </p:pic>
    </p:spTree>
    <p:extLst>
      <p:ext uri="{BB962C8B-B14F-4D97-AF65-F5344CB8AC3E}">
        <p14:creationId xmlns:p14="http://schemas.microsoft.com/office/powerpoint/2010/main" val="3201365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319167" y="127400"/>
            <a:ext cx="5215916" cy="875647"/>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他事例及び制度の調査</a:t>
            </a:r>
            <a:endParaRPr lang="ja-JP" altLang="en-US" dirty="0"/>
          </a:p>
        </p:txBody>
      </p:sp>
      <p:sp>
        <p:nvSpPr>
          <p:cNvPr id="8" name="テキスト ボックス 7"/>
          <p:cNvSpPr txBox="1"/>
          <p:nvPr/>
        </p:nvSpPr>
        <p:spPr>
          <a:xfrm>
            <a:off x="1881111" y="1148703"/>
            <a:ext cx="5381778" cy="461665"/>
          </a:xfrm>
          <a:prstGeom prst="rect">
            <a:avLst/>
          </a:prstGeom>
          <a:noFill/>
        </p:spPr>
        <p:txBody>
          <a:bodyPr wrap="square" rtlCol="0">
            <a:spAutoFit/>
          </a:bodyPr>
          <a:lstStyle/>
          <a:p>
            <a:r>
              <a:rPr lang="ja-JP" altLang="en-US" sz="2400" dirty="0" smtClean="0"/>
              <a:t>ー山交バス株式会社様からのご回答ー</a:t>
            </a:r>
            <a:endParaRPr kumimoji="1" lang="ja-JP" altLang="en-US" sz="2400" dirty="0"/>
          </a:p>
        </p:txBody>
      </p:sp>
      <p:sp>
        <p:nvSpPr>
          <p:cNvPr id="6" name="正方形/長方形 5"/>
          <p:cNvSpPr/>
          <p:nvPr/>
        </p:nvSpPr>
        <p:spPr>
          <a:xfrm>
            <a:off x="319167" y="1757945"/>
            <a:ext cx="8485992" cy="606546"/>
          </a:xfrm>
          <a:prstGeom prst="rect">
            <a:avLst/>
          </a:prstGeom>
          <a:solidFill>
            <a:schemeClr val="accent5">
              <a:lumMod val="20000"/>
              <a:lumOff val="8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以前は高速バスで短距離区間内のサービスは行っていなかった</a:t>
            </a:r>
            <a:endParaRPr kumimoji="1" lang="ja-JP" altLang="en-US" sz="2400" dirty="0">
              <a:solidFill>
                <a:schemeClr val="tx1"/>
              </a:solidFill>
            </a:endParaRPr>
          </a:p>
        </p:txBody>
      </p:sp>
      <p:sp>
        <p:nvSpPr>
          <p:cNvPr id="7" name="左矢印 6"/>
          <p:cNvSpPr/>
          <p:nvPr/>
        </p:nvSpPr>
        <p:spPr>
          <a:xfrm rot="16200000">
            <a:off x="4386420" y="2415361"/>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9167" y="2854637"/>
            <a:ext cx="8485992" cy="606546"/>
          </a:xfrm>
          <a:prstGeom prst="rect">
            <a:avLst/>
          </a:prstGeom>
          <a:solidFill>
            <a:schemeClr val="accent5">
              <a:lumMod val="40000"/>
              <a:lumOff val="6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バスの</a:t>
            </a:r>
            <a:r>
              <a:rPr kumimoji="1" lang="ja-JP" altLang="en-US" sz="2400" dirty="0" smtClean="0">
                <a:solidFill>
                  <a:schemeClr val="tx1"/>
                </a:solidFill>
              </a:rPr>
              <a:t>路線上にある山形県庁、山</a:t>
            </a:r>
            <a:r>
              <a:rPr lang="ja-JP" altLang="en-US" sz="2400" dirty="0" smtClean="0">
                <a:solidFill>
                  <a:schemeClr val="tx1"/>
                </a:solidFill>
              </a:rPr>
              <a:t>形</a:t>
            </a:r>
            <a:r>
              <a:rPr kumimoji="1" lang="ja-JP" altLang="en-US" sz="2400" dirty="0" smtClean="0">
                <a:solidFill>
                  <a:schemeClr val="tx1"/>
                </a:solidFill>
              </a:rPr>
              <a:t>大学</a:t>
            </a:r>
            <a:r>
              <a:rPr lang="ja-JP" altLang="en-US" sz="2400" dirty="0" smtClean="0">
                <a:solidFill>
                  <a:schemeClr val="tx1"/>
                </a:solidFill>
              </a:rPr>
              <a:t>からの</a:t>
            </a:r>
            <a:r>
              <a:rPr kumimoji="1" lang="ja-JP" altLang="en-US" sz="2400" dirty="0" smtClean="0">
                <a:solidFill>
                  <a:schemeClr val="tx1"/>
                </a:solidFill>
              </a:rPr>
              <a:t>需要が見込めた</a:t>
            </a:r>
            <a:endParaRPr kumimoji="1" lang="ja-JP" altLang="en-US" sz="2400" dirty="0">
              <a:solidFill>
                <a:schemeClr val="tx1"/>
              </a:solidFill>
            </a:endParaRPr>
          </a:p>
        </p:txBody>
      </p:sp>
      <p:sp>
        <p:nvSpPr>
          <p:cNvPr id="12" name="左矢印 11"/>
          <p:cNvSpPr/>
          <p:nvPr/>
        </p:nvSpPr>
        <p:spPr>
          <a:xfrm rot="16200000">
            <a:off x="4393105" y="3486726"/>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9167" y="3946614"/>
            <a:ext cx="8485992" cy="606546"/>
          </a:xfrm>
          <a:prstGeom prst="rect">
            <a:avLst/>
          </a:prstGeom>
          <a:solidFill>
            <a:srgbClr val="94D1E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smtClean="0">
                <a:solidFill>
                  <a:schemeClr val="tx1"/>
                </a:solidFill>
              </a:rPr>
              <a:t>宮城交通様も</a:t>
            </a:r>
            <a:r>
              <a:rPr kumimoji="1" lang="ja-JP" altLang="en-US" sz="2400" dirty="0" smtClean="0">
                <a:solidFill>
                  <a:schemeClr val="tx1"/>
                </a:solidFill>
              </a:rPr>
              <a:t>一人でも多く乗せたいという共通認識だっ</a:t>
            </a:r>
            <a:r>
              <a:rPr lang="ja-JP" altLang="en-US" sz="2400" dirty="0" smtClean="0">
                <a:solidFill>
                  <a:schemeClr val="tx1"/>
                </a:solidFill>
              </a:rPr>
              <a:t>た</a:t>
            </a:r>
            <a:endParaRPr kumimoji="1" lang="ja-JP" altLang="en-US" sz="2400" dirty="0">
              <a:solidFill>
                <a:schemeClr val="tx1"/>
              </a:solidFill>
            </a:endParaRPr>
          </a:p>
        </p:txBody>
      </p:sp>
      <p:sp>
        <p:nvSpPr>
          <p:cNvPr id="16" name="左矢印 15"/>
          <p:cNvSpPr/>
          <p:nvPr/>
        </p:nvSpPr>
        <p:spPr>
          <a:xfrm rot="16200000">
            <a:off x="4386420" y="4573014"/>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19167" y="5018122"/>
            <a:ext cx="8485992" cy="606546"/>
          </a:xfrm>
          <a:prstGeom prst="rect">
            <a:avLst/>
          </a:prstGeom>
          <a:solidFill>
            <a:schemeClr val="accent5">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運輸局に申請、届け出したが</a:t>
            </a:r>
            <a:r>
              <a:rPr kumimoji="1" lang="ja-JP" altLang="en-US" sz="2400" u="sng" dirty="0" smtClean="0">
                <a:solidFill>
                  <a:schemeClr val="tx1"/>
                </a:solidFill>
              </a:rPr>
              <a:t>法的障壁はなかった</a:t>
            </a:r>
            <a:endParaRPr kumimoji="1" lang="ja-JP" altLang="en-US" sz="2400" u="sng" dirty="0">
              <a:solidFill>
                <a:schemeClr val="tx1"/>
              </a:solidFill>
            </a:endParaRPr>
          </a:p>
        </p:txBody>
      </p:sp>
      <p:sp>
        <p:nvSpPr>
          <p:cNvPr id="14" name="左矢印 13"/>
          <p:cNvSpPr/>
          <p:nvPr/>
        </p:nvSpPr>
        <p:spPr>
          <a:xfrm rot="16200000">
            <a:off x="4386420" y="5653169"/>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19167" y="6107280"/>
            <a:ext cx="8485992" cy="606546"/>
          </a:xfrm>
          <a:prstGeom prst="rect">
            <a:avLst/>
          </a:prstGeom>
          <a:solidFill>
            <a:schemeClr val="accent5"/>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実際にサービスを開始。</a:t>
            </a:r>
            <a:r>
              <a:rPr kumimoji="1" lang="ja-JP" altLang="en-US" sz="2400" u="wavy" dirty="0" smtClean="0">
                <a:solidFill>
                  <a:srgbClr val="FFFF00"/>
                </a:solidFill>
                <a:effectLst>
                  <a:outerShdw blurRad="50800" dist="38100" dir="2700000" algn="tl" rotWithShape="0">
                    <a:schemeClr val="tx1">
                      <a:alpha val="43000"/>
                    </a:schemeClr>
                  </a:outerShdw>
                </a:effectLst>
                <a:uFill>
                  <a:solidFill>
                    <a:srgbClr val="FF0000"/>
                  </a:solidFill>
                </a:uFill>
              </a:rPr>
              <a:t>その地域内で利便性が大幅に向上！</a:t>
            </a:r>
            <a:endParaRPr kumimoji="1" lang="ja-JP" altLang="en-US" sz="2400" u="wavy" dirty="0">
              <a:solidFill>
                <a:srgbClr val="FFFF00"/>
              </a:solidFill>
              <a:effectLst>
                <a:outerShdw blurRad="50800" dist="38100" dir="2700000" algn="tl" rotWithShape="0">
                  <a:schemeClr val="tx1">
                    <a:alpha val="43000"/>
                  </a:schemeClr>
                </a:outerShdw>
              </a:effectLst>
              <a:uFill>
                <a:solidFill>
                  <a:srgbClr val="FF0000"/>
                </a:solidFill>
              </a:uFill>
            </a:endParaRPr>
          </a:p>
        </p:txBody>
      </p:sp>
    </p:spTree>
    <p:extLst>
      <p:ext uri="{BB962C8B-B14F-4D97-AF65-F5344CB8AC3E}">
        <p14:creationId xmlns:p14="http://schemas.microsoft.com/office/powerpoint/2010/main" val="1772539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1983" y="127400"/>
            <a:ext cx="5275664" cy="875647"/>
          </a:xfrm>
        </p:spPr>
        <p:txBody>
          <a:bodyPr>
            <a:normAutofit/>
          </a:bodyPr>
          <a:lstStyle/>
          <a:p>
            <a:pPr algn="l"/>
            <a:r>
              <a:rPr lang="ja-JP" altLang="en-US" dirty="0" smtClean="0"/>
              <a:t>背景及び問題提起</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 name="図 7" descr="Evernote Camera Roll 20130505 225018.jpg"/>
          <p:cNvPicPr>
            <a:picLocks noChangeAspect="1"/>
          </p:cNvPicPr>
          <p:nvPr/>
        </p:nvPicPr>
        <p:blipFill rotWithShape="1">
          <a:blip r:embed="rId2" cstate="email">
            <a:extLst>
              <a:ext uri="{28A0092B-C50C-407E-A947-70E740481C1C}">
                <a14:useLocalDpi xmlns:a14="http://schemas.microsoft.com/office/drawing/2010/main"/>
              </a:ext>
            </a:extLst>
          </a:blip>
          <a:srcRect t="32294" b="18423"/>
          <a:stretch/>
        </p:blipFill>
        <p:spPr>
          <a:xfrm>
            <a:off x="0" y="1080824"/>
            <a:ext cx="9144000" cy="5754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対角する 2 つの角を切り取った四角形 9"/>
          <p:cNvSpPr/>
          <p:nvPr/>
        </p:nvSpPr>
        <p:spPr>
          <a:xfrm>
            <a:off x="559208" y="1165707"/>
            <a:ext cx="7999519" cy="947728"/>
          </a:xfrm>
          <a:prstGeom prst="snip2DiagRect">
            <a:avLst>
              <a:gd name="adj1" fmla="val 0"/>
              <a:gd name="adj2" fmla="val 23417"/>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t>循環</a:t>
            </a:r>
            <a:r>
              <a:rPr lang="ja-JP" altLang="en-US" sz="3600" dirty="0"/>
              <a:t>バスの終バスは</a:t>
            </a:r>
            <a:r>
              <a:rPr lang="en-US" altLang="ja-JP" sz="4400" dirty="0"/>
              <a:t>22</a:t>
            </a:r>
            <a:r>
              <a:rPr lang="ja-JP" altLang="en-US" sz="4400" dirty="0"/>
              <a:t>：</a:t>
            </a:r>
            <a:r>
              <a:rPr lang="en-US" altLang="ja-JP" sz="4400" dirty="0"/>
              <a:t>40</a:t>
            </a:r>
            <a:endParaRPr lang="ja-JP" altLang="en-US" sz="4400" dirty="0"/>
          </a:p>
        </p:txBody>
      </p:sp>
    </p:spTree>
    <p:extLst>
      <p:ext uri="{BB962C8B-B14F-4D97-AF65-F5344CB8AC3E}">
        <p14:creationId xmlns:p14="http://schemas.microsoft.com/office/powerpoint/2010/main" val="32883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319167" y="127400"/>
            <a:ext cx="4163976" cy="87564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他事例及び制度</a:t>
            </a:r>
            <a:endParaRPr lang="ja-JP" altLang="en-US" dirty="0"/>
          </a:p>
        </p:txBody>
      </p:sp>
      <p:sp>
        <p:nvSpPr>
          <p:cNvPr id="8" name="テキスト ボックス 7"/>
          <p:cNvSpPr txBox="1"/>
          <p:nvPr/>
        </p:nvSpPr>
        <p:spPr>
          <a:xfrm>
            <a:off x="1881111" y="1148703"/>
            <a:ext cx="5381778" cy="461665"/>
          </a:xfrm>
          <a:prstGeom prst="rect">
            <a:avLst/>
          </a:prstGeom>
          <a:noFill/>
        </p:spPr>
        <p:txBody>
          <a:bodyPr wrap="square" rtlCol="0">
            <a:spAutoFit/>
          </a:bodyPr>
          <a:lstStyle/>
          <a:p>
            <a:r>
              <a:rPr lang="ja-JP" altLang="en-US" sz="2400" dirty="0" smtClean="0"/>
              <a:t>ー山交バス株式会社様からのご回答ー</a:t>
            </a:r>
            <a:endParaRPr kumimoji="1" lang="ja-JP" altLang="en-US" sz="2400" dirty="0"/>
          </a:p>
        </p:txBody>
      </p:sp>
      <p:sp>
        <p:nvSpPr>
          <p:cNvPr id="6" name="正方形/長方形 5"/>
          <p:cNvSpPr/>
          <p:nvPr/>
        </p:nvSpPr>
        <p:spPr>
          <a:xfrm>
            <a:off x="319167" y="1757945"/>
            <a:ext cx="8485992" cy="606546"/>
          </a:xfrm>
          <a:prstGeom prst="rect">
            <a:avLst/>
          </a:prstGeom>
          <a:solidFill>
            <a:schemeClr val="accent5">
              <a:lumMod val="20000"/>
              <a:lumOff val="8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以前は高速バスで短距離区間内のサービスは行っていなかった</a:t>
            </a:r>
            <a:endParaRPr kumimoji="1" lang="ja-JP" altLang="en-US" sz="2400" dirty="0">
              <a:solidFill>
                <a:schemeClr val="tx1"/>
              </a:solidFill>
            </a:endParaRPr>
          </a:p>
        </p:txBody>
      </p:sp>
      <p:sp>
        <p:nvSpPr>
          <p:cNvPr id="7" name="左矢印 6"/>
          <p:cNvSpPr/>
          <p:nvPr/>
        </p:nvSpPr>
        <p:spPr>
          <a:xfrm rot="16200000">
            <a:off x="4386420" y="2415361"/>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9167" y="2854637"/>
            <a:ext cx="8485992" cy="606546"/>
          </a:xfrm>
          <a:prstGeom prst="rect">
            <a:avLst/>
          </a:prstGeom>
          <a:solidFill>
            <a:schemeClr val="accent5">
              <a:lumMod val="40000"/>
              <a:lumOff val="6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バスの</a:t>
            </a:r>
            <a:r>
              <a:rPr kumimoji="1" lang="ja-JP" altLang="en-US" sz="2400" dirty="0" smtClean="0">
                <a:solidFill>
                  <a:schemeClr val="tx1"/>
                </a:solidFill>
              </a:rPr>
              <a:t>路線上にある山形県庁、山</a:t>
            </a:r>
            <a:r>
              <a:rPr lang="ja-JP" altLang="en-US" sz="2400" dirty="0" smtClean="0">
                <a:solidFill>
                  <a:schemeClr val="tx1"/>
                </a:solidFill>
              </a:rPr>
              <a:t>形</a:t>
            </a:r>
            <a:r>
              <a:rPr kumimoji="1" lang="ja-JP" altLang="en-US" sz="2400" dirty="0" smtClean="0">
                <a:solidFill>
                  <a:schemeClr val="tx1"/>
                </a:solidFill>
              </a:rPr>
              <a:t>大学</a:t>
            </a:r>
            <a:r>
              <a:rPr lang="ja-JP" altLang="en-US" sz="2400" dirty="0" smtClean="0">
                <a:solidFill>
                  <a:schemeClr val="tx1"/>
                </a:solidFill>
              </a:rPr>
              <a:t>からの</a:t>
            </a:r>
            <a:r>
              <a:rPr kumimoji="1" lang="ja-JP" altLang="en-US" sz="2400" dirty="0" smtClean="0">
                <a:solidFill>
                  <a:schemeClr val="tx1"/>
                </a:solidFill>
              </a:rPr>
              <a:t>需要が見込めた</a:t>
            </a:r>
            <a:endParaRPr kumimoji="1" lang="ja-JP" altLang="en-US" sz="2400" dirty="0">
              <a:solidFill>
                <a:schemeClr val="tx1"/>
              </a:solidFill>
            </a:endParaRPr>
          </a:p>
        </p:txBody>
      </p:sp>
      <p:sp>
        <p:nvSpPr>
          <p:cNvPr id="12" name="左矢印 11"/>
          <p:cNvSpPr/>
          <p:nvPr/>
        </p:nvSpPr>
        <p:spPr>
          <a:xfrm rot="16200000">
            <a:off x="4393105" y="3486726"/>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9167" y="3946614"/>
            <a:ext cx="8485992" cy="606546"/>
          </a:xfrm>
          <a:prstGeom prst="rect">
            <a:avLst/>
          </a:prstGeom>
          <a:solidFill>
            <a:srgbClr val="94D1E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宮城交通も一人でも多く乗せたいという共通認識だっ</a:t>
            </a:r>
            <a:r>
              <a:rPr lang="ja-JP" altLang="en-US" sz="2400" dirty="0" smtClean="0">
                <a:solidFill>
                  <a:schemeClr val="tx1"/>
                </a:solidFill>
              </a:rPr>
              <a:t>た</a:t>
            </a:r>
            <a:endParaRPr kumimoji="1" lang="ja-JP" altLang="en-US" sz="2400" dirty="0">
              <a:solidFill>
                <a:schemeClr val="tx1"/>
              </a:solidFill>
            </a:endParaRPr>
          </a:p>
        </p:txBody>
      </p:sp>
      <p:sp>
        <p:nvSpPr>
          <p:cNvPr id="16" name="左矢印 15"/>
          <p:cNvSpPr/>
          <p:nvPr/>
        </p:nvSpPr>
        <p:spPr>
          <a:xfrm rot="16200000">
            <a:off x="4386420" y="4573014"/>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19167" y="5018122"/>
            <a:ext cx="8485992" cy="606546"/>
          </a:xfrm>
          <a:prstGeom prst="rect">
            <a:avLst/>
          </a:prstGeom>
          <a:solidFill>
            <a:schemeClr val="accent5">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運輸局に申請、届け出したが</a:t>
            </a:r>
            <a:r>
              <a:rPr kumimoji="1" lang="ja-JP" altLang="en-US" sz="2400" u="sng" dirty="0" smtClean="0">
                <a:solidFill>
                  <a:schemeClr val="tx1"/>
                </a:solidFill>
              </a:rPr>
              <a:t>法的障壁はなかった</a:t>
            </a:r>
            <a:endParaRPr kumimoji="1" lang="ja-JP" altLang="en-US" sz="2400" u="sng" dirty="0">
              <a:solidFill>
                <a:schemeClr val="tx1"/>
              </a:solidFill>
            </a:endParaRPr>
          </a:p>
        </p:txBody>
      </p:sp>
      <p:sp>
        <p:nvSpPr>
          <p:cNvPr id="14" name="左矢印 13"/>
          <p:cNvSpPr/>
          <p:nvPr/>
        </p:nvSpPr>
        <p:spPr>
          <a:xfrm rot="16200000">
            <a:off x="4386420" y="5653169"/>
            <a:ext cx="369637" cy="4454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19167" y="6107280"/>
            <a:ext cx="8485992" cy="606546"/>
          </a:xfrm>
          <a:prstGeom prst="rect">
            <a:avLst/>
          </a:prstGeom>
          <a:solidFill>
            <a:schemeClr val="accent5"/>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tx1"/>
                </a:solidFill>
              </a:rPr>
              <a:t>実際にサービスを開始。</a:t>
            </a:r>
            <a:r>
              <a:rPr kumimoji="1" lang="ja-JP" altLang="en-US" sz="2400" u="wavy" dirty="0" smtClean="0">
                <a:solidFill>
                  <a:srgbClr val="FFFF00"/>
                </a:solidFill>
                <a:effectLst>
                  <a:outerShdw blurRad="50800" dist="38100" dir="2700000" algn="tl" rotWithShape="0">
                    <a:schemeClr val="tx1">
                      <a:alpha val="43000"/>
                    </a:schemeClr>
                  </a:outerShdw>
                </a:effectLst>
                <a:uFill>
                  <a:solidFill>
                    <a:srgbClr val="FF0000"/>
                  </a:solidFill>
                </a:uFill>
              </a:rPr>
              <a:t>その地域内で利便性が大幅に向上！</a:t>
            </a:r>
            <a:endParaRPr kumimoji="1" lang="ja-JP" altLang="en-US" sz="2400" u="wavy" dirty="0">
              <a:solidFill>
                <a:srgbClr val="FFFF00"/>
              </a:solidFill>
              <a:effectLst>
                <a:outerShdw blurRad="50800" dist="38100" dir="2700000" algn="tl" rotWithShape="0">
                  <a:schemeClr val="tx1">
                    <a:alpha val="43000"/>
                  </a:schemeClr>
                </a:outerShdw>
              </a:effectLst>
              <a:uFill>
                <a:solidFill>
                  <a:srgbClr val="FF0000"/>
                </a:solidFill>
              </a:uFill>
            </a:endParaRPr>
          </a:p>
        </p:txBody>
      </p:sp>
      <p:sp>
        <p:nvSpPr>
          <p:cNvPr id="3" name="正方形/長方形 2"/>
          <p:cNvSpPr/>
          <p:nvPr/>
        </p:nvSpPr>
        <p:spPr>
          <a:xfrm>
            <a:off x="0" y="0"/>
            <a:ext cx="9144000" cy="6858000"/>
          </a:xfrm>
          <a:prstGeom prst="rect">
            <a:avLst/>
          </a:prstGeom>
          <a:solidFill>
            <a:srgbClr val="FFFFFF">
              <a:alpha val="94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1947333"/>
            <a:ext cx="9144000" cy="2747466"/>
          </a:xfrm>
          <a:prstGeom prst="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3200" dirty="0" smtClean="0">
                <a:solidFill>
                  <a:schemeClr val="bg1"/>
                </a:solidFill>
              </a:rPr>
              <a:t>　　　</a:t>
            </a:r>
            <a:r>
              <a:rPr lang="ja-JP" altLang="en-US" sz="3600" dirty="0" smtClean="0">
                <a:solidFill>
                  <a:schemeClr val="bg1"/>
                </a:solidFill>
              </a:rPr>
              <a:t>見込み通り多く</a:t>
            </a:r>
            <a:r>
              <a:rPr lang="ja-JP" altLang="en-US" sz="3600" dirty="0">
                <a:solidFill>
                  <a:schemeClr val="bg1"/>
                </a:solidFill>
              </a:rPr>
              <a:t>の乗客</a:t>
            </a:r>
            <a:r>
              <a:rPr lang="ja-JP" altLang="en-US" sz="3600" dirty="0" smtClean="0">
                <a:solidFill>
                  <a:schemeClr val="bg1"/>
                </a:solidFill>
              </a:rPr>
              <a:t>が</a:t>
            </a:r>
            <a:endParaRPr lang="en-US" altLang="ja-JP" sz="3600" dirty="0">
              <a:solidFill>
                <a:schemeClr val="bg1"/>
              </a:solidFill>
            </a:endParaRPr>
          </a:p>
          <a:p>
            <a:r>
              <a:rPr lang="ja-JP" altLang="ja-JP" sz="3600" dirty="0" smtClean="0">
                <a:solidFill>
                  <a:schemeClr val="bg1"/>
                </a:solidFill>
              </a:rPr>
              <a:t>　</a:t>
            </a:r>
            <a:r>
              <a:rPr lang="ja-JP" altLang="en-US" sz="3600" dirty="0" smtClean="0">
                <a:solidFill>
                  <a:schemeClr val="bg1"/>
                </a:solidFill>
              </a:rPr>
              <a:t>　　　　　　　　　途中</a:t>
            </a:r>
            <a:r>
              <a:rPr lang="ja-JP" altLang="en-US" sz="3600" dirty="0">
                <a:solidFill>
                  <a:schemeClr val="bg1"/>
                </a:solidFill>
              </a:rPr>
              <a:t>から高速バスを利用！！</a:t>
            </a:r>
          </a:p>
        </p:txBody>
      </p:sp>
    </p:spTree>
    <p:extLst>
      <p:ext uri="{BB962C8B-B14F-4D97-AF65-F5344CB8AC3E}">
        <p14:creationId xmlns:p14="http://schemas.microsoft.com/office/powerpoint/2010/main" val="3877850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649769011"/>
              </p:ext>
            </p:extLst>
          </p:nvPr>
        </p:nvGraphicFramePr>
        <p:xfrm>
          <a:off x="303300" y="256922"/>
          <a:ext cx="8592102" cy="479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正方形/長方形 11"/>
          <p:cNvSpPr/>
          <p:nvPr/>
        </p:nvSpPr>
        <p:spPr>
          <a:xfrm>
            <a:off x="1945850" y="-14933"/>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5036"/>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6" name="正方形/長方形 15"/>
          <p:cNvSpPr/>
          <p:nvPr/>
        </p:nvSpPr>
        <p:spPr>
          <a:xfrm>
            <a:off x="7015284" y="6072"/>
            <a:ext cx="763403" cy="830997"/>
          </a:xfrm>
          <a:prstGeom prst="rect">
            <a:avLst/>
          </a:prstGeom>
        </p:spPr>
        <p:txBody>
          <a:bodyPr wrap="square">
            <a:spAutoFit/>
          </a:bodyPr>
          <a:lstStyle/>
          <a:p>
            <a:r>
              <a:rPr lang="en-US" altLang="ja-JP" sz="4800" dirty="0" smtClean="0"/>
              <a:t>☐</a:t>
            </a:r>
            <a:endParaRPr lang="ja-JP" altLang="en-US" sz="4800" dirty="0"/>
          </a:p>
        </p:txBody>
      </p:sp>
      <p:sp>
        <p:nvSpPr>
          <p:cNvPr id="2" name="正方形/長方形 1"/>
          <p:cNvSpPr/>
          <p:nvPr/>
        </p:nvSpPr>
        <p:spPr>
          <a:xfrm>
            <a:off x="2030135" y="-58226"/>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3" name="角丸四角形 2"/>
          <p:cNvSpPr/>
          <p:nvPr/>
        </p:nvSpPr>
        <p:spPr>
          <a:xfrm>
            <a:off x="0" y="4757599"/>
            <a:ext cx="9114848" cy="2024585"/>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l"/>
            </a:pPr>
            <a:r>
              <a:rPr lang="ja-JP" altLang="en-US" sz="2800" dirty="0" smtClean="0"/>
              <a:t>つくば号に条件の類似した高速バスが短距離区間の</a:t>
            </a:r>
            <a:r>
              <a:rPr lang="en-US" altLang="ja-JP" sz="2800" dirty="0" smtClean="0"/>
              <a:t/>
            </a:r>
            <a:br>
              <a:rPr lang="en-US" altLang="ja-JP" sz="2800" dirty="0" smtClean="0"/>
            </a:br>
            <a:r>
              <a:rPr lang="ja-JP" altLang="en-US" sz="2800" dirty="0" smtClean="0"/>
              <a:t>乗客の輸送を行っている！</a:t>
            </a:r>
            <a:endParaRPr lang="en-US" altLang="ja-JP" sz="2800" dirty="0" smtClean="0"/>
          </a:p>
          <a:p>
            <a:pPr marL="285750" indent="-285750">
              <a:buFont typeface="Wingdings" charset="2"/>
              <a:buChar char="l"/>
            </a:pPr>
            <a:r>
              <a:rPr lang="ja-JP" altLang="en-US" sz="2800" dirty="0" smtClean="0"/>
              <a:t>乗客の利便性は、大幅に向上！</a:t>
            </a:r>
            <a:endParaRPr lang="en-US" altLang="ja-JP" sz="2800" dirty="0" smtClean="0"/>
          </a:p>
        </p:txBody>
      </p:sp>
      <p:sp>
        <p:nvSpPr>
          <p:cNvPr id="10" name="正方形/長方形 9"/>
          <p:cNvSpPr/>
          <p:nvPr/>
        </p:nvSpPr>
        <p:spPr>
          <a:xfrm>
            <a:off x="3301218" y="-44718"/>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1" name="正方形/長方形 10"/>
          <p:cNvSpPr/>
          <p:nvPr/>
        </p:nvSpPr>
        <p:spPr>
          <a:xfrm>
            <a:off x="4542849" y="-43682"/>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7" name="正方形/長方形 16"/>
          <p:cNvSpPr/>
          <p:nvPr/>
        </p:nvSpPr>
        <p:spPr>
          <a:xfrm>
            <a:off x="5823144" y="-47385"/>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8" name="正方形/長方形 17"/>
          <p:cNvSpPr/>
          <p:nvPr/>
        </p:nvSpPr>
        <p:spPr>
          <a:xfrm>
            <a:off x="739219" y="-29371"/>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9" name="正方形/長方形 18"/>
          <p:cNvSpPr/>
          <p:nvPr/>
        </p:nvSpPr>
        <p:spPr>
          <a:xfrm>
            <a:off x="650126" y="17584"/>
            <a:ext cx="763403" cy="830997"/>
          </a:xfrm>
          <a:prstGeom prst="rect">
            <a:avLst/>
          </a:prstGeom>
        </p:spPr>
        <p:txBody>
          <a:bodyPr wrap="square">
            <a:spAutoFit/>
          </a:bodyPr>
          <a:lstStyle/>
          <a:p>
            <a:r>
              <a:rPr lang="en-US" altLang="ja-JP" sz="4800" dirty="0" smtClean="0"/>
              <a:t>☐</a:t>
            </a:r>
            <a:endParaRPr lang="ja-JP" altLang="en-US" sz="4800" dirty="0"/>
          </a:p>
        </p:txBody>
      </p:sp>
    </p:spTree>
    <p:extLst>
      <p:ext uri="{BB962C8B-B14F-4D97-AF65-F5344CB8AC3E}">
        <p14:creationId xmlns:p14="http://schemas.microsoft.com/office/powerpoint/2010/main" val="341180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310015153"/>
              </p:ext>
            </p:extLst>
          </p:nvPr>
        </p:nvGraphicFramePr>
        <p:xfrm>
          <a:off x="303300" y="256922"/>
          <a:ext cx="8592102" cy="479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正方形/長方形 11"/>
          <p:cNvSpPr/>
          <p:nvPr/>
        </p:nvSpPr>
        <p:spPr>
          <a:xfrm>
            <a:off x="1945850" y="-14933"/>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5036"/>
            <a:ext cx="763403" cy="830997"/>
          </a:xfrm>
          <a:prstGeom prst="rect">
            <a:avLst/>
          </a:prstGeom>
        </p:spPr>
        <p:txBody>
          <a:bodyPr wrap="square">
            <a:spAutoFit/>
          </a:bodyPr>
          <a:lstStyle/>
          <a:p>
            <a:r>
              <a:rPr lang="en-US" altLang="ja-JP" sz="4800" dirty="0" smtClean="0"/>
              <a:t>☐</a:t>
            </a:r>
            <a:endParaRPr lang="ja-JP" altLang="en-US" sz="4800" dirty="0"/>
          </a:p>
        </p:txBody>
      </p:sp>
      <p:sp>
        <p:nvSpPr>
          <p:cNvPr id="19" name="正方形/長方形 18"/>
          <p:cNvSpPr/>
          <p:nvPr/>
        </p:nvSpPr>
        <p:spPr>
          <a:xfrm>
            <a:off x="650126" y="17584"/>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2518"/>
            <a:ext cx="763403" cy="830997"/>
          </a:xfrm>
          <a:prstGeom prst="rect">
            <a:avLst/>
          </a:prstGeom>
        </p:spPr>
        <p:txBody>
          <a:bodyPr wrap="square">
            <a:spAutoFit/>
          </a:bodyPr>
          <a:lstStyle/>
          <a:p>
            <a:r>
              <a:rPr lang="en-US" altLang="ja-JP" sz="4800" dirty="0" smtClean="0"/>
              <a:t>☐</a:t>
            </a:r>
            <a:endParaRPr lang="ja-JP" altLang="en-US" sz="4800" dirty="0"/>
          </a:p>
        </p:txBody>
      </p:sp>
      <p:sp>
        <p:nvSpPr>
          <p:cNvPr id="20" name="正方形/長方形 19"/>
          <p:cNvSpPr/>
          <p:nvPr/>
        </p:nvSpPr>
        <p:spPr>
          <a:xfrm>
            <a:off x="737373" y="-43682"/>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6" name="正方形/長方形 15"/>
          <p:cNvSpPr/>
          <p:nvPr/>
        </p:nvSpPr>
        <p:spPr>
          <a:xfrm>
            <a:off x="7015284" y="6072"/>
            <a:ext cx="763403" cy="830997"/>
          </a:xfrm>
          <a:prstGeom prst="rect">
            <a:avLst/>
          </a:prstGeom>
        </p:spPr>
        <p:txBody>
          <a:bodyPr wrap="square">
            <a:spAutoFit/>
          </a:bodyPr>
          <a:lstStyle/>
          <a:p>
            <a:r>
              <a:rPr lang="en-US" altLang="ja-JP" sz="4800" dirty="0" smtClean="0"/>
              <a:t>☐</a:t>
            </a:r>
            <a:endParaRPr lang="ja-JP" altLang="en-US" sz="4800" dirty="0"/>
          </a:p>
        </p:txBody>
      </p:sp>
      <p:sp>
        <p:nvSpPr>
          <p:cNvPr id="2" name="正方形/長方形 1"/>
          <p:cNvSpPr/>
          <p:nvPr/>
        </p:nvSpPr>
        <p:spPr>
          <a:xfrm>
            <a:off x="2040630" y="-89714"/>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0" name="正方形/長方形 9"/>
          <p:cNvSpPr/>
          <p:nvPr/>
        </p:nvSpPr>
        <p:spPr>
          <a:xfrm>
            <a:off x="3301218" y="-44718"/>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1" name="正方形/長方形 10"/>
          <p:cNvSpPr/>
          <p:nvPr/>
        </p:nvSpPr>
        <p:spPr>
          <a:xfrm>
            <a:off x="4542849" y="-43682"/>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8" name="角丸四角形 17"/>
          <p:cNvSpPr/>
          <p:nvPr/>
        </p:nvSpPr>
        <p:spPr>
          <a:xfrm>
            <a:off x="0" y="4767841"/>
            <a:ext cx="9114848" cy="2024585"/>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l"/>
            </a:pPr>
            <a:r>
              <a:rPr lang="ja-JP" altLang="en-US" sz="2800" dirty="0" smtClean="0"/>
              <a:t>つくば号に条件の類似した高速バスが短距離区間の</a:t>
            </a:r>
            <a:r>
              <a:rPr lang="en-US" altLang="ja-JP" sz="2800" dirty="0" smtClean="0"/>
              <a:t/>
            </a:r>
            <a:br>
              <a:rPr lang="en-US" altLang="ja-JP" sz="2800" dirty="0" smtClean="0"/>
            </a:br>
            <a:r>
              <a:rPr lang="ja-JP" altLang="en-US" sz="2800" dirty="0" smtClean="0"/>
              <a:t>乗客の輸送を行っている！</a:t>
            </a:r>
            <a:endParaRPr lang="en-US" altLang="ja-JP" sz="2800" dirty="0" smtClean="0"/>
          </a:p>
        </p:txBody>
      </p:sp>
      <p:sp>
        <p:nvSpPr>
          <p:cNvPr id="17" name="正方形/長方形 16"/>
          <p:cNvSpPr/>
          <p:nvPr/>
        </p:nvSpPr>
        <p:spPr>
          <a:xfrm>
            <a:off x="5823144" y="-47385"/>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5" name="正方形/長方形 4"/>
          <p:cNvSpPr/>
          <p:nvPr/>
        </p:nvSpPr>
        <p:spPr>
          <a:xfrm>
            <a:off x="0" y="6072"/>
            <a:ext cx="9144000" cy="6851928"/>
          </a:xfrm>
          <a:prstGeom prst="rect">
            <a:avLst/>
          </a:prstGeom>
          <a:solidFill>
            <a:schemeClr val="bg1">
              <a:alpha val="9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19" y="2170299"/>
            <a:ext cx="9144000" cy="2255593"/>
          </a:xfrm>
          <a:prstGeom prst="rect">
            <a:avLst/>
          </a:prstGeom>
          <a:solidFill>
            <a:schemeClr val="accent5">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t>これら全ての調査結果を持って、</a:t>
            </a:r>
            <a:endParaRPr kumimoji="1" lang="en-US" altLang="ja-JP" sz="3600" dirty="0" smtClean="0"/>
          </a:p>
          <a:p>
            <a:pPr algn="ctr"/>
            <a:r>
              <a:rPr kumimoji="1" lang="ja-JP" altLang="en-US" sz="3600" dirty="0" smtClean="0"/>
              <a:t>関東鉄道様</a:t>
            </a:r>
            <a:r>
              <a:rPr lang="ja-JP" altLang="en-US" sz="3600" dirty="0" smtClean="0"/>
              <a:t>を</a:t>
            </a:r>
            <a:r>
              <a:rPr kumimoji="1" lang="ja-JP" altLang="en-US" sz="3600" dirty="0" smtClean="0"/>
              <a:t>訪問！</a:t>
            </a:r>
            <a:endParaRPr kumimoji="1" lang="ja-JP" altLang="en-US" sz="3600" dirty="0"/>
          </a:p>
        </p:txBody>
      </p:sp>
    </p:spTree>
    <p:extLst>
      <p:ext uri="{BB962C8B-B14F-4D97-AF65-F5344CB8AC3E}">
        <p14:creationId xmlns:p14="http://schemas.microsoft.com/office/powerpoint/2010/main" val="5217092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6031162" cy="875647"/>
          </a:xfrm>
        </p:spPr>
        <p:txBody>
          <a:bodyPr>
            <a:normAutofit/>
          </a:bodyPr>
          <a:lstStyle/>
          <a:p>
            <a:pPr algn="l"/>
            <a:r>
              <a:rPr kumimoji="1" lang="ja-JP" altLang="en-US" dirty="0" smtClean="0"/>
              <a:t>ヒアリング調査及び提案</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810846" y="1115176"/>
            <a:ext cx="7033846" cy="954107"/>
          </a:xfrm>
          <a:prstGeom prst="rect">
            <a:avLst/>
          </a:prstGeom>
          <a:noFill/>
        </p:spPr>
        <p:txBody>
          <a:bodyPr wrap="square" rtlCol="0">
            <a:spAutoFit/>
          </a:bodyPr>
          <a:lstStyle/>
          <a:p>
            <a:pPr marL="457200" indent="-457200">
              <a:buClr>
                <a:srgbClr val="FF0000"/>
              </a:buClr>
              <a:buFont typeface="Wingdings" charset="2"/>
              <a:buChar char="ü"/>
            </a:pPr>
            <a:r>
              <a:rPr kumimoji="1" lang="en-US" altLang="ja-JP" sz="2800" dirty="0" smtClean="0"/>
              <a:t>6</a:t>
            </a:r>
            <a:r>
              <a:rPr kumimoji="1" lang="ja-JP" altLang="en-US" sz="2800" dirty="0" smtClean="0"/>
              <a:t>月</a:t>
            </a:r>
            <a:r>
              <a:rPr kumimoji="1" lang="en-US" altLang="ja-JP" sz="2800" dirty="0" smtClean="0"/>
              <a:t>14</a:t>
            </a:r>
            <a:r>
              <a:rPr kumimoji="1" lang="ja-JP" altLang="en-US" sz="2800" dirty="0" smtClean="0"/>
              <a:t>日（金）</a:t>
            </a:r>
            <a:endParaRPr kumimoji="1" lang="en-US" altLang="ja-JP" sz="2800" dirty="0" smtClean="0"/>
          </a:p>
          <a:p>
            <a:pPr marL="457200" indent="-457200">
              <a:buClr>
                <a:srgbClr val="FF0000"/>
              </a:buClr>
              <a:buFont typeface="Wingdings" charset="2"/>
              <a:buChar char="ü"/>
            </a:pPr>
            <a:r>
              <a:rPr lang="ja-JP" altLang="en-US" sz="2800" dirty="0" smtClean="0"/>
              <a:t>関東鉄道土浦本社にて</a:t>
            </a:r>
            <a:endParaRPr kumimoji="1" lang="ja-JP" altLang="en-US" sz="2800" dirty="0"/>
          </a:p>
        </p:txBody>
      </p:sp>
      <p:pic>
        <p:nvPicPr>
          <p:cNvPr id="8" name="図 7"/>
          <p:cNvPicPr>
            <a:picLocks noChangeAspect="1"/>
          </p:cNvPicPr>
          <p:nvPr/>
        </p:nvPicPr>
        <p:blipFill>
          <a:blip r:embed="rId2">
            <a:extLst>
              <a:ext uri="{BEBA8EAE-BF5A-486C-A8C5-ECC9F3942E4B}">
                <a14:imgProps xmlns:a14="http://schemas.microsoft.com/office/drawing/2010/main">
                  <a14:imgLayer r:embed="rId3">
                    <a14:imgEffect>
                      <a14:sharpenSoften amount="17000"/>
                    </a14:imgEffect>
                    <a14:imgEffect>
                      <a14:brightnessContrast bright="22000" contrast="-13000"/>
                    </a14:imgEffect>
                  </a14:imgLayer>
                </a14:imgProps>
              </a:ext>
            </a:extLst>
          </a:blip>
          <a:stretch>
            <a:fillRect/>
          </a:stretch>
        </p:blipFill>
        <p:spPr>
          <a:xfrm>
            <a:off x="1108936" y="2038886"/>
            <a:ext cx="6719974" cy="4720251"/>
          </a:xfrm>
          <a:prstGeom prst="rect">
            <a:avLst/>
          </a:prstGeom>
          <a:ln>
            <a:noFill/>
          </a:ln>
          <a:effectLst>
            <a:softEdge rad="112500"/>
          </a:effectLst>
        </p:spPr>
      </p:pic>
    </p:spTree>
    <p:extLst>
      <p:ext uri="{BB962C8B-B14F-4D97-AF65-F5344CB8AC3E}">
        <p14:creationId xmlns:p14="http://schemas.microsoft.com/office/powerpoint/2010/main" val="32382203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tsutom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01" y="3291387"/>
            <a:ext cx="1435100" cy="1803400"/>
          </a:xfrm>
          <a:prstGeom prst="rect">
            <a:avLst/>
          </a:prstGeom>
          <a:ln>
            <a:noFill/>
          </a:ln>
          <a:effectLst>
            <a:softEdge rad="112500"/>
          </a:effectLst>
        </p:spPr>
      </p:pic>
      <p:sp>
        <p:nvSpPr>
          <p:cNvPr id="5" name="角丸四角形吹き出し 4"/>
          <p:cNvSpPr/>
          <p:nvPr/>
        </p:nvSpPr>
        <p:spPr>
          <a:xfrm>
            <a:off x="2726072" y="3703186"/>
            <a:ext cx="5485068" cy="875057"/>
          </a:xfrm>
          <a:prstGeom prst="wedgeRoundRectCallout">
            <a:avLst>
              <a:gd name="adj1" fmla="val -71442"/>
              <a:gd name="adj2" fmla="val -1135"/>
              <a:gd name="adj3" fmla="val 16667"/>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t>Q.</a:t>
            </a:r>
            <a:r>
              <a:rPr kumimoji="1" lang="ja-JP" altLang="en-US" sz="2400" dirty="0" smtClean="0"/>
              <a:t>のぼり便の運行は可能でしょう</a:t>
            </a:r>
            <a:r>
              <a:rPr lang="ja-JP" altLang="en-US" sz="2400" dirty="0" smtClean="0"/>
              <a:t>か？</a:t>
            </a:r>
            <a:endParaRPr kumimoji="1" lang="ja-JP" altLang="en-US" sz="2400" dirty="0"/>
          </a:p>
        </p:txBody>
      </p:sp>
      <p:pic>
        <p:nvPicPr>
          <p:cNvPr id="6" name="図 5"/>
          <p:cNvPicPr>
            <a:picLocks noChangeAspect="1"/>
          </p:cNvPicPr>
          <p:nvPr/>
        </p:nvPicPr>
        <p:blipFill>
          <a:blip r:embed="rId3"/>
          <a:stretch>
            <a:fillRect/>
          </a:stretch>
        </p:blipFill>
        <p:spPr>
          <a:xfrm>
            <a:off x="6383466" y="4761486"/>
            <a:ext cx="2330604" cy="1747953"/>
          </a:xfrm>
          <a:prstGeom prst="rect">
            <a:avLst/>
          </a:prstGeom>
          <a:effectLst>
            <a:softEdge rad="152400"/>
          </a:effectLst>
        </p:spPr>
      </p:pic>
      <p:sp>
        <p:nvSpPr>
          <p:cNvPr id="7" name="角丸四角形吹き出し 6"/>
          <p:cNvSpPr/>
          <p:nvPr/>
        </p:nvSpPr>
        <p:spPr>
          <a:xfrm>
            <a:off x="118146" y="5017508"/>
            <a:ext cx="5946677" cy="1607913"/>
          </a:xfrm>
          <a:prstGeom prst="wedgeRoundRectCallout">
            <a:avLst>
              <a:gd name="adj1" fmla="val 57083"/>
              <a:gd name="adj2" fmla="val 3339"/>
              <a:gd name="adj3" fmla="val 16667"/>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t>A.</a:t>
            </a:r>
            <a:r>
              <a:rPr lang="ja-JP" altLang="en-US" sz="2400" dirty="0" smtClean="0"/>
              <a:t>のぼり便</a:t>
            </a:r>
            <a:r>
              <a:rPr lang="ja-JP" altLang="en-US" sz="2400" dirty="0"/>
              <a:t>では東京へ向かう乗客の席を確保する</a:t>
            </a:r>
            <a:r>
              <a:rPr lang="ja-JP" altLang="en-US" sz="2400" dirty="0" smtClean="0"/>
              <a:t>ため筑波</a:t>
            </a:r>
            <a:r>
              <a:rPr lang="ja-JP" altLang="en-US" sz="2400" dirty="0"/>
              <a:t>大学中央からつくばセンターまでの乗車は</a:t>
            </a:r>
            <a:r>
              <a:rPr lang="ja-JP" altLang="en-US" sz="2400" dirty="0" smtClean="0"/>
              <a:t>不可能です</a:t>
            </a:r>
            <a:endParaRPr kumimoji="1" lang="ja-JP" altLang="en-US" sz="2400" dirty="0"/>
          </a:p>
        </p:txBody>
      </p:sp>
      <p:pic>
        <p:nvPicPr>
          <p:cNvPr id="8" name="図 7" descr="itoigaw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01" y="328580"/>
            <a:ext cx="1214881" cy="1526665"/>
          </a:xfrm>
          <a:prstGeom prst="rect">
            <a:avLst/>
          </a:prstGeom>
          <a:ln>
            <a:noFill/>
          </a:ln>
          <a:effectLst>
            <a:softEdge rad="112500"/>
          </a:effectLst>
        </p:spPr>
      </p:pic>
      <p:sp>
        <p:nvSpPr>
          <p:cNvPr id="9" name="角丸四角形吹き出し 8"/>
          <p:cNvSpPr/>
          <p:nvPr/>
        </p:nvSpPr>
        <p:spPr>
          <a:xfrm>
            <a:off x="2166008" y="328580"/>
            <a:ext cx="6635863" cy="1004723"/>
          </a:xfrm>
          <a:prstGeom prst="wedgeRoundRectCallout">
            <a:avLst>
              <a:gd name="adj1" fmla="val -61666"/>
              <a:gd name="adj2" fmla="val 40682"/>
              <a:gd name="adj3" fmla="val 16667"/>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t>Q.</a:t>
            </a:r>
            <a:r>
              <a:rPr kumimoji="1" lang="ja-JP" altLang="en-US" sz="2400" dirty="0" smtClean="0"/>
              <a:t>バスの運行に法律的な支障はありませんか？</a:t>
            </a:r>
            <a:endParaRPr kumimoji="1" lang="ja-JP" altLang="en-US" sz="2400" dirty="0"/>
          </a:p>
        </p:txBody>
      </p:sp>
      <p:pic>
        <p:nvPicPr>
          <p:cNvPr id="10" name="図 9"/>
          <p:cNvPicPr>
            <a:picLocks noChangeAspect="1"/>
          </p:cNvPicPr>
          <p:nvPr/>
        </p:nvPicPr>
        <p:blipFill>
          <a:blip r:embed="rId3"/>
          <a:stretch>
            <a:fillRect/>
          </a:stretch>
        </p:blipFill>
        <p:spPr>
          <a:xfrm>
            <a:off x="6266110" y="1776108"/>
            <a:ext cx="2330604" cy="1747953"/>
          </a:xfrm>
          <a:prstGeom prst="rect">
            <a:avLst/>
          </a:prstGeom>
          <a:effectLst>
            <a:softEdge rad="152400"/>
          </a:effectLst>
        </p:spPr>
      </p:pic>
      <p:sp>
        <p:nvSpPr>
          <p:cNvPr id="11" name="角丸四角形吹き出し 10"/>
          <p:cNvSpPr/>
          <p:nvPr/>
        </p:nvSpPr>
        <p:spPr>
          <a:xfrm>
            <a:off x="118146" y="1930935"/>
            <a:ext cx="5946677" cy="1347321"/>
          </a:xfrm>
          <a:prstGeom prst="wedgeRoundRectCallout">
            <a:avLst>
              <a:gd name="adj1" fmla="val 55702"/>
              <a:gd name="adj2" fmla="val -581"/>
              <a:gd name="adj3" fmla="val 16667"/>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t>A.</a:t>
            </a:r>
            <a:r>
              <a:rPr lang="ja-JP" altLang="en-US" sz="2400" dirty="0" smtClean="0"/>
              <a:t>鉾田市</a:t>
            </a:r>
            <a:r>
              <a:rPr lang="ja-JP" altLang="en-US" sz="2400" dirty="0"/>
              <a:t>での関鉄</a:t>
            </a:r>
            <a:r>
              <a:rPr lang="ja-JP" altLang="en-US" sz="2400" dirty="0" smtClean="0"/>
              <a:t>グリーンバス（単独</a:t>
            </a:r>
            <a:r>
              <a:rPr lang="ja-JP" altLang="en-US" sz="2400" dirty="0"/>
              <a:t>で運行）の前例もあり、法律はバス運行に柔軟に対応できるようになって</a:t>
            </a:r>
            <a:r>
              <a:rPr lang="ja-JP" altLang="en-US" sz="2400" dirty="0" smtClean="0"/>
              <a:t>います</a:t>
            </a:r>
            <a:endParaRPr kumimoji="1" lang="ja-JP" altLang="en-US" sz="2400" dirty="0"/>
          </a:p>
        </p:txBody>
      </p:sp>
    </p:spTree>
    <p:extLst>
      <p:ext uri="{BB962C8B-B14F-4D97-AF65-F5344CB8AC3E}">
        <p14:creationId xmlns:p14="http://schemas.microsoft.com/office/powerpoint/2010/main" val="38749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ヒアリング調査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810846" y="1115176"/>
            <a:ext cx="7033846" cy="954107"/>
          </a:xfrm>
          <a:prstGeom prst="rect">
            <a:avLst/>
          </a:prstGeom>
          <a:noFill/>
        </p:spPr>
        <p:txBody>
          <a:bodyPr wrap="square" rtlCol="0">
            <a:spAutoFit/>
          </a:bodyPr>
          <a:lstStyle/>
          <a:p>
            <a:pPr marL="457200" indent="-457200">
              <a:buClr>
                <a:srgbClr val="FF0000"/>
              </a:buClr>
              <a:buFont typeface="Wingdings" charset="2"/>
              <a:buChar char="ü"/>
            </a:pPr>
            <a:r>
              <a:rPr kumimoji="1" lang="en-US" altLang="ja-JP" sz="2800" dirty="0" smtClean="0"/>
              <a:t>6</a:t>
            </a:r>
            <a:r>
              <a:rPr kumimoji="1" lang="ja-JP" altLang="en-US" sz="2800" dirty="0" smtClean="0"/>
              <a:t>月</a:t>
            </a:r>
            <a:r>
              <a:rPr kumimoji="1" lang="en-US" altLang="ja-JP" sz="2800" dirty="0" smtClean="0"/>
              <a:t>14</a:t>
            </a:r>
            <a:r>
              <a:rPr kumimoji="1" lang="ja-JP" altLang="en-US" sz="2800" dirty="0" smtClean="0"/>
              <a:t>日（金）</a:t>
            </a:r>
            <a:endParaRPr kumimoji="1" lang="en-US" altLang="ja-JP" sz="2800" dirty="0" smtClean="0"/>
          </a:p>
          <a:p>
            <a:pPr marL="457200" indent="-457200">
              <a:buClr>
                <a:srgbClr val="FF0000"/>
              </a:buClr>
              <a:buFont typeface="Wingdings" charset="2"/>
              <a:buChar char="ü"/>
            </a:pPr>
            <a:r>
              <a:rPr lang="ja-JP" altLang="en-US" sz="2800" dirty="0" smtClean="0"/>
              <a:t>関東鉄道土浦本社にて</a:t>
            </a:r>
            <a:endParaRPr kumimoji="1" lang="ja-JP" altLang="en-US" sz="2800" dirty="0"/>
          </a:p>
        </p:txBody>
      </p:sp>
      <p:sp>
        <p:nvSpPr>
          <p:cNvPr id="7" name="テキスト ボックス 6"/>
          <p:cNvSpPr txBox="1"/>
          <p:nvPr/>
        </p:nvSpPr>
        <p:spPr>
          <a:xfrm>
            <a:off x="4699000" y="361462"/>
            <a:ext cx="3575538" cy="461665"/>
          </a:xfrm>
          <a:prstGeom prst="rect">
            <a:avLst/>
          </a:prstGeom>
          <a:noFill/>
        </p:spPr>
        <p:txBody>
          <a:bodyPr wrap="square" rtlCol="0">
            <a:spAutoFit/>
          </a:bodyPr>
          <a:lstStyle/>
          <a:p>
            <a:r>
              <a:rPr kumimoji="1" lang="en-US" altLang="ja-JP" sz="2400" dirty="0" smtClean="0"/>
              <a:t>〜</a:t>
            </a:r>
            <a:r>
              <a:rPr lang="ja-JP" altLang="en-US" sz="2400" dirty="0" smtClean="0"/>
              <a:t>関東鉄道へ提案！</a:t>
            </a:r>
            <a:r>
              <a:rPr kumimoji="1" lang="en-US" altLang="ja-JP" sz="2400" dirty="0" smtClean="0"/>
              <a:t>〜</a:t>
            </a:r>
            <a:endParaRPr kumimoji="1" lang="ja-JP" altLang="en-US" sz="2400" dirty="0"/>
          </a:p>
        </p:txBody>
      </p:sp>
      <p:pic>
        <p:nvPicPr>
          <p:cNvPr id="8" name="図 7"/>
          <p:cNvPicPr>
            <a:picLocks noChangeAspect="1"/>
          </p:cNvPicPr>
          <p:nvPr/>
        </p:nvPicPr>
        <p:blipFill>
          <a:blip r:embed="rId2">
            <a:extLst>
              <a:ext uri="{BEBA8EAE-BF5A-486C-A8C5-ECC9F3942E4B}">
                <a14:imgProps xmlns:a14="http://schemas.microsoft.com/office/drawing/2010/main">
                  <a14:imgLayer r:embed="rId3">
                    <a14:imgEffect>
                      <a14:sharpenSoften amount="17000"/>
                    </a14:imgEffect>
                    <a14:imgEffect>
                      <a14:brightnessContrast bright="22000" contrast="-13000"/>
                    </a14:imgEffect>
                  </a14:imgLayer>
                </a14:imgProps>
              </a:ext>
            </a:extLst>
          </a:blip>
          <a:stretch>
            <a:fillRect/>
          </a:stretch>
        </p:blipFill>
        <p:spPr>
          <a:xfrm>
            <a:off x="1108936" y="2038886"/>
            <a:ext cx="6719974" cy="4720251"/>
          </a:xfrm>
          <a:prstGeom prst="rect">
            <a:avLst/>
          </a:prstGeom>
          <a:ln>
            <a:noFill/>
          </a:ln>
          <a:effectLst>
            <a:softEdge rad="112500"/>
          </a:effectLst>
        </p:spPr>
      </p:pic>
      <p:sp>
        <p:nvSpPr>
          <p:cNvPr id="9" name="正方形/長方形 8"/>
          <p:cNvSpPr/>
          <p:nvPr/>
        </p:nvSpPr>
        <p:spPr>
          <a:xfrm>
            <a:off x="0" y="0"/>
            <a:ext cx="9144000" cy="6858000"/>
          </a:xfrm>
          <a:prstGeom prst="rect">
            <a:avLst/>
          </a:prstGeom>
          <a:solidFill>
            <a:schemeClr val="bg1">
              <a:alpha val="9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 name="図形グループ 2"/>
          <p:cNvGrpSpPr/>
          <p:nvPr/>
        </p:nvGrpSpPr>
        <p:grpSpPr>
          <a:xfrm>
            <a:off x="0" y="1743529"/>
            <a:ext cx="9144000" cy="2709669"/>
            <a:chOff x="0" y="3653387"/>
            <a:chExt cx="9144000" cy="2709669"/>
          </a:xfrm>
        </p:grpSpPr>
        <p:sp>
          <p:nvSpPr>
            <p:cNvPr id="10" name="テキスト ボックス 9"/>
            <p:cNvSpPr txBox="1"/>
            <p:nvPr/>
          </p:nvSpPr>
          <p:spPr>
            <a:xfrm>
              <a:off x="634838" y="3653387"/>
              <a:ext cx="6636526" cy="584776"/>
            </a:xfrm>
            <a:prstGeom prst="rect">
              <a:avLst/>
            </a:prstGeom>
            <a:noFill/>
          </p:spPr>
          <p:txBody>
            <a:bodyPr wrap="square" rtlCol="0">
              <a:spAutoFit/>
            </a:bodyPr>
            <a:lstStyle/>
            <a:p>
              <a:r>
                <a:rPr lang="ja-JP" altLang="en-US" sz="3200" dirty="0"/>
                <a:t>関東</a:t>
              </a:r>
              <a:r>
                <a:rPr lang="ja-JP" altLang="en-US" sz="3200" dirty="0" smtClean="0"/>
                <a:t>鉄道様</a:t>
              </a:r>
              <a:r>
                <a:rPr lang="ja-JP" altLang="en-US" sz="3200" dirty="0"/>
                <a:t>から</a:t>
              </a:r>
              <a:r>
                <a:rPr lang="ja-JP" altLang="en-US" sz="3200" dirty="0" smtClean="0"/>
                <a:t>のご意見</a:t>
              </a:r>
              <a:r>
                <a:rPr lang="en-US" altLang="ja-JP" sz="3200" dirty="0" smtClean="0"/>
                <a:t>…</a:t>
              </a:r>
            </a:p>
          </p:txBody>
        </p:sp>
        <p:sp>
          <p:nvSpPr>
            <p:cNvPr id="11" name="正方形/長方形 10"/>
            <p:cNvSpPr/>
            <p:nvPr/>
          </p:nvSpPr>
          <p:spPr>
            <a:xfrm>
              <a:off x="0" y="4272570"/>
              <a:ext cx="9144000" cy="2090486"/>
            </a:xfrm>
            <a:prstGeom prst="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3600" dirty="0" smtClean="0"/>
                <a:t>「関東鉄道運行</a:t>
              </a:r>
              <a:r>
                <a:rPr lang="ja-JP" altLang="en-US" sz="3600" dirty="0"/>
                <a:t>の</a:t>
              </a:r>
              <a:r>
                <a:rPr lang="ja-JP" altLang="en-US" sz="3600" dirty="0" smtClean="0"/>
                <a:t>つくば号から順次、</a:t>
              </a:r>
              <a:endParaRPr lang="en-US" altLang="ja-JP" sz="3600" dirty="0" smtClean="0"/>
            </a:p>
            <a:p>
              <a:pPr algn="r"/>
              <a:r>
                <a:rPr lang="ja-JP" altLang="en-US" sz="3600" dirty="0" smtClean="0"/>
                <a:t>実施を前向きに考える」</a:t>
              </a:r>
              <a:endParaRPr lang="en-US" altLang="ja-JP" sz="3600" dirty="0"/>
            </a:p>
          </p:txBody>
        </p:sp>
      </p:grpSp>
      <p:sp>
        <p:nvSpPr>
          <p:cNvPr id="6" name="テキスト ボックス 5"/>
          <p:cNvSpPr txBox="1"/>
          <p:nvPr/>
        </p:nvSpPr>
        <p:spPr>
          <a:xfrm>
            <a:off x="904711" y="596020"/>
            <a:ext cx="7588578" cy="584776"/>
          </a:xfrm>
          <a:prstGeom prst="rect">
            <a:avLst/>
          </a:prstGeom>
          <a:noFill/>
        </p:spPr>
        <p:txBody>
          <a:bodyPr wrap="square" rtlCol="0">
            <a:spAutoFit/>
          </a:bodyPr>
          <a:lstStyle/>
          <a:p>
            <a:r>
              <a:rPr kumimoji="1" lang="ja-JP" altLang="en-US" sz="3200" dirty="0" smtClean="0"/>
              <a:t>つくば号は</a:t>
            </a:r>
            <a:r>
              <a:rPr kumimoji="1" lang="en-US" altLang="ja-JP" sz="3200" dirty="0" smtClean="0"/>
              <a:t>JR</a:t>
            </a:r>
            <a:r>
              <a:rPr kumimoji="1" lang="ja-JP" altLang="en-US" sz="3200" dirty="0" smtClean="0"/>
              <a:t>バス関東様との共同運行</a:t>
            </a:r>
            <a:r>
              <a:rPr lang="en-US" altLang="ja-JP" sz="3200" dirty="0" smtClean="0"/>
              <a:t>…</a:t>
            </a:r>
            <a:endParaRPr kumimoji="1" lang="ja-JP" altLang="en-US" sz="3200" dirty="0"/>
          </a:p>
        </p:txBody>
      </p:sp>
    </p:spTree>
    <p:extLst>
      <p:ext uri="{BB962C8B-B14F-4D97-AF65-F5344CB8AC3E}">
        <p14:creationId xmlns:p14="http://schemas.microsoft.com/office/powerpoint/2010/main" val="16562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131246661"/>
              </p:ext>
            </p:extLst>
          </p:nvPr>
        </p:nvGraphicFramePr>
        <p:xfrm>
          <a:off x="338825" y="299237"/>
          <a:ext cx="8592102" cy="504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正方形/長方形 11"/>
          <p:cNvSpPr/>
          <p:nvPr/>
        </p:nvSpPr>
        <p:spPr>
          <a:xfrm>
            <a:off x="1945850" y="61001"/>
            <a:ext cx="763403" cy="830997"/>
          </a:xfrm>
          <a:prstGeom prst="rect">
            <a:avLst/>
          </a:prstGeom>
        </p:spPr>
        <p:txBody>
          <a:bodyPr wrap="square">
            <a:spAutoFit/>
          </a:bodyPr>
          <a:lstStyle/>
          <a:p>
            <a:r>
              <a:rPr lang="en-US" altLang="ja-JP" sz="4800" dirty="0" smtClean="0"/>
              <a:t>☐</a:t>
            </a:r>
            <a:endParaRPr lang="ja-JP" altLang="en-US" sz="4800" dirty="0"/>
          </a:p>
        </p:txBody>
      </p:sp>
      <p:sp>
        <p:nvSpPr>
          <p:cNvPr id="13" name="正方形/長方形 12"/>
          <p:cNvSpPr/>
          <p:nvPr/>
        </p:nvSpPr>
        <p:spPr>
          <a:xfrm>
            <a:off x="3198445" y="78452"/>
            <a:ext cx="763403" cy="830997"/>
          </a:xfrm>
          <a:prstGeom prst="rect">
            <a:avLst/>
          </a:prstGeom>
        </p:spPr>
        <p:txBody>
          <a:bodyPr wrap="square">
            <a:spAutoFit/>
          </a:bodyPr>
          <a:lstStyle/>
          <a:p>
            <a:r>
              <a:rPr lang="en-US" altLang="ja-JP" sz="4800" dirty="0" smtClean="0"/>
              <a:t>☐</a:t>
            </a:r>
            <a:endParaRPr lang="ja-JP" altLang="en-US" sz="4800" dirty="0"/>
          </a:p>
        </p:txBody>
      </p:sp>
      <p:sp>
        <p:nvSpPr>
          <p:cNvPr id="14" name="正方形/長方形 13"/>
          <p:cNvSpPr/>
          <p:nvPr/>
        </p:nvSpPr>
        <p:spPr>
          <a:xfrm>
            <a:off x="4454710" y="80970"/>
            <a:ext cx="763403" cy="830997"/>
          </a:xfrm>
          <a:prstGeom prst="rect">
            <a:avLst/>
          </a:prstGeom>
        </p:spPr>
        <p:txBody>
          <a:bodyPr wrap="square">
            <a:spAutoFit/>
          </a:bodyPr>
          <a:lstStyle/>
          <a:p>
            <a:r>
              <a:rPr lang="en-US" altLang="ja-JP" sz="4800" dirty="0" smtClean="0"/>
              <a:t>☐</a:t>
            </a:r>
            <a:endParaRPr lang="ja-JP" altLang="en-US" sz="4800" dirty="0"/>
          </a:p>
        </p:txBody>
      </p:sp>
      <p:sp>
        <p:nvSpPr>
          <p:cNvPr id="15" name="正方形/長方形 14"/>
          <p:cNvSpPr/>
          <p:nvPr/>
        </p:nvSpPr>
        <p:spPr>
          <a:xfrm>
            <a:off x="5748054" y="78452"/>
            <a:ext cx="763403" cy="830997"/>
          </a:xfrm>
          <a:prstGeom prst="rect">
            <a:avLst/>
          </a:prstGeom>
        </p:spPr>
        <p:txBody>
          <a:bodyPr wrap="square">
            <a:spAutoFit/>
          </a:bodyPr>
          <a:lstStyle/>
          <a:p>
            <a:r>
              <a:rPr lang="en-US" altLang="ja-JP" sz="4800" dirty="0" smtClean="0"/>
              <a:t>☐</a:t>
            </a:r>
            <a:endParaRPr lang="ja-JP" altLang="en-US" sz="4800" dirty="0"/>
          </a:p>
        </p:txBody>
      </p:sp>
      <p:sp>
        <p:nvSpPr>
          <p:cNvPr id="16" name="正方形/長方形 15"/>
          <p:cNvSpPr/>
          <p:nvPr/>
        </p:nvSpPr>
        <p:spPr>
          <a:xfrm>
            <a:off x="7015284" y="91483"/>
            <a:ext cx="763403" cy="830997"/>
          </a:xfrm>
          <a:prstGeom prst="rect">
            <a:avLst/>
          </a:prstGeom>
        </p:spPr>
        <p:txBody>
          <a:bodyPr wrap="square">
            <a:spAutoFit/>
          </a:bodyPr>
          <a:lstStyle/>
          <a:p>
            <a:r>
              <a:rPr lang="en-US" altLang="ja-JP" sz="4800" dirty="0" smtClean="0"/>
              <a:t>☐</a:t>
            </a:r>
            <a:endParaRPr lang="ja-JP" altLang="en-US" sz="4800" dirty="0"/>
          </a:p>
        </p:txBody>
      </p:sp>
      <p:sp>
        <p:nvSpPr>
          <p:cNvPr id="2" name="正方形/長方形 1"/>
          <p:cNvSpPr/>
          <p:nvPr/>
        </p:nvSpPr>
        <p:spPr>
          <a:xfrm>
            <a:off x="2040630" y="-9954"/>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0" name="正方形/長方形 9"/>
          <p:cNvSpPr/>
          <p:nvPr/>
        </p:nvSpPr>
        <p:spPr>
          <a:xfrm>
            <a:off x="3283456" y="14050"/>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1" name="正方形/長方形 10"/>
          <p:cNvSpPr/>
          <p:nvPr/>
        </p:nvSpPr>
        <p:spPr>
          <a:xfrm>
            <a:off x="4542849" y="15086"/>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7" name="正方形/長方形 16"/>
          <p:cNvSpPr/>
          <p:nvPr/>
        </p:nvSpPr>
        <p:spPr>
          <a:xfrm>
            <a:off x="5823144" y="11383"/>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8" name="正方形/長方形 17"/>
          <p:cNvSpPr/>
          <p:nvPr/>
        </p:nvSpPr>
        <p:spPr>
          <a:xfrm>
            <a:off x="7083732" y="25916"/>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19" name="正方形/長方形 18"/>
          <p:cNvSpPr/>
          <p:nvPr/>
        </p:nvSpPr>
        <p:spPr>
          <a:xfrm>
            <a:off x="668349" y="70491"/>
            <a:ext cx="763403" cy="830997"/>
          </a:xfrm>
          <a:prstGeom prst="rect">
            <a:avLst/>
          </a:prstGeom>
        </p:spPr>
        <p:txBody>
          <a:bodyPr wrap="square">
            <a:spAutoFit/>
          </a:bodyPr>
          <a:lstStyle/>
          <a:p>
            <a:r>
              <a:rPr lang="en-US" altLang="ja-JP" sz="4800" dirty="0" smtClean="0"/>
              <a:t>☐</a:t>
            </a:r>
            <a:endParaRPr lang="ja-JP" altLang="en-US" sz="4800" dirty="0"/>
          </a:p>
        </p:txBody>
      </p:sp>
      <p:sp>
        <p:nvSpPr>
          <p:cNvPr id="20" name="正方形/長方形 19"/>
          <p:cNvSpPr/>
          <p:nvPr/>
        </p:nvSpPr>
        <p:spPr>
          <a:xfrm>
            <a:off x="753783" y="3806"/>
            <a:ext cx="800219" cy="830997"/>
          </a:xfrm>
          <a:prstGeom prst="rect">
            <a:avLst/>
          </a:prstGeom>
        </p:spPr>
        <p:txBody>
          <a:bodyPr wrap="none">
            <a:spAutoFit/>
          </a:bodyPr>
          <a:lstStyle/>
          <a:p>
            <a:r>
              <a:rPr lang="en-US" altLang="ja-JP" sz="4800" dirty="0">
                <a:solidFill>
                  <a:srgbClr val="FF0000"/>
                </a:solidFill>
              </a:rPr>
              <a:t>✔</a:t>
            </a:r>
            <a:endParaRPr lang="ja-JP" altLang="en-US" sz="4800" dirty="0">
              <a:solidFill>
                <a:srgbClr val="FF0000"/>
              </a:solidFill>
            </a:endParaRPr>
          </a:p>
        </p:txBody>
      </p:sp>
      <p:sp>
        <p:nvSpPr>
          <p:cNvPr id="22" name="角丸四角形 21"/>
          <p:cNvSpPr/>
          <p:nvPr/>
        </p:nvSpPr>
        <p:spPr>
          <a:xfrm>
            <a:off x="1" y="5124074"/>
            <a:ext cx="9143999" cy="1564432"/>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SzPct val="110000"/>
              <a:buFont typeface="Wingdings" charset="2"/>
              <a:buChar char="l"/>
            </a:pPr>
            <a:r>
              <a:rPr lang="ja-JP" altLang="en-US" sz="2800" dirty="0" smtClean="0"/>
              <a:t>私たち</a:t>
            </a:r>
            <a:r>
              <a:rPr lang="ja-JP" altLang="en-US" sz="2800" dirty="0"/>
              <a:t>の目標は、達成出来る可能性</a:t>
            </a:r>
            <a:r>
              <a:rPr lang="ja-JP" altLang="en-US" sz="2800" dirty="0" smtClean="0"/>
              <a:t>が大い</a:t>
            </a:r>
            <a:r>
              <a:rPr lang="ja-JP" altLang="en-US" sz="2800" dirty="0"/>
              <a:t>に</a:t>
            </a:r>
            <a:r>
              <a:rPr lang="ja-JP" altLang="en-US" sz="2800" dirty="0" smtClean="0"/>
              <a:t>ある！</a:t>
            </a:r>
            <a:endParaRPr lang="en-US" altLang="ja-JP" sz="2800" dirty="0" smtClean="0"/>
          </a:p>
        </p:txBody>
      </p:sp>
    </p:spTree>
    <p:extLst>
      <p:ext uri="{BB962C8B-B14F-4D97-AF65-F5344CB8AC3E}">
        <p14:creationId xmlns:p14="http://schemas.microsoft.com/office/powerpoint/2010/main" val="21020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名称未設定2.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623" y="1003047"/>
            <a:ext cx="7243343" cy="5881912"/>
          </a:xfrm>
          <a:prstGeom prst="rect">
            <a:avLst/>
          </a:prstGeom>
        </p:spPr>
      </p:pic>
      <p:sp>
        <p:nvSpPr>
          <p:cNvPr id="4" name="タイトル 1"/>
          <p:cNvSpPr>
            <a:spLocks noGrp="1"/>
          </p:cNvSpPr>
          <p:nvPr>
            <p:ph type="title"/>
          </p:nvPr>
        </p:nvSpPr>
        <p:spPr>
          <a:xfrm>
            <a:off x="319166" y="127400"/>
            <a:ext cx="3140342" cy="875647"/>
          </a:xfrm>
        </p:spPr>
        <p:txBody>
          <a:bodyPr>
            <a:normAutofit/>
          </a:bodyPr>
          <a:lstStyle/>
          <a:p>
            <a:pPr algn="l"/>
            <a:r>
              <a:rPr lang="ja-JP" altLang="en-US" dirty="0" smtClean="0"/>
              <a:t>最後に</a:t>
            </a:r>
            <a:r>
              <a:rPr lang="en-US" altLang="ja-JP" dirty="0" smtClean="0"/>
              <a:t>‥</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雲形吹き出し 1"/>
          <p:cNvSpPr/>
          <p:nvPr/>
        </p:nvSpPr>
        <p:spPr>
          <a:xfrm>
            <a:off x="805640" y="1085868"/>
            <a:ext cx="7618025" cy="1150803"/>
          </a:xfrm>
          <a:prstGeom prst="cloudCallout">
            <a:avLst>
              <a:gd name="adj1" fmla="val 271"/>
              <a:gd name="adj2" fmla="val 101972"/>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ja-JP" altLang="en-US" sz="3600" dirty="0" smtClean="0">
                <a:solidFill>
                  <a:schemeClr val="bg1"/>
                </a:solidFill>
              </a:rPr>
              <a:t>実現</a:t>
            </a:r>
            <a:r>
              <a:rPr lang="ja-JP" altLang="en-US" sz="3600" dirty="0">
                <a:solidFill>
                  <a:schemeClr val="bg1"/>
                </a:solidFill>
              </a:rPr>
              <a:t>をご期待ください</a:t>
            </a:r>
            <a:r>
              <a:rPr lang="ja-JP" altLang="en-US" sz="3600" dirty="0" smtClean="0">
                <a:solidFill>
                  <a:schemeClr val="bg1"/>
                </a:solidFill>
              </a:rPr>
              <a:t>！</a:t>
            </a:r>
            <a:endParaRPr lang="en-US" altLang="ja-JP" sz="3600" dirty="0">
              <a:solidFill>
                <a:schemeClr val="bg1"/>
              </a:solidFill>
            </a:endParaRPr>
          </a:p>
        </p:txBody>
      </p:sp>
    </p:spTree>
    <p:extLst>
      <p:ext uri="{BB962C8B-B14F-4D97-AF65-F5344CB8AC3E}">
        <p14:creationId xmlns:p14="http://schemas.microsoft.com/office/powerpoint/2010/main" val="915403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166" y="127400"/>
            <a:ext cx="2600089" cy="875647"/>
          </a:xfrm>
        </p:spPr>
        <p:txBody>
          <a:bodyPr>
            <a:normAutofit/>
          </a:bodyPr>
          <a:lstStyle/>
          <a:p>
            <a:pPr algn="l"/>
            <a:r>
              <a:rPr lang="ja-JP" altLang="en-US" dirty="0" smtClean="0"/>
              <a:t>参考文献</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19166" y="1448977"/>
            <a:ext cx="8448078" cy="4450449"/>
          </a:xfrm>
          <a:prstGeom prst="rect">
            <a:avLst/>
          </a:prstGeom>
          <a:noFill/>
        </p:spPr>
        <p:txBody>
          <a:bodyPr wrap="square" rtlCol="0">
            <a:spAutoFit/>
          </a:bodyPr>
          <a:lstStyle/>
          <a:p>
            <a:pPr marL="342900" indent="-342900">
              <a:lnSpc>
                <a:spcPct val="120000"/>
              </a:lnSpc>
              <a:buFont typeface="Arial"/>
              <a:buChar char="•"/>
            </a:pPr>
            <a:r>
              <a:rPr lang="ja-JP" altLang="en-US" sz="2800" dirty="0" smtClean="0"/>
              <a:t>関東鉄道</a:t>
            </a:r>
            <a:r>
              <a:rPr lang="ja-JP" altLang="en-US" sz="2400" dirty="0" smtClean="0"/>
              <a:t>：</a:t>
            </a:r>
            <a:r>
              <a:rPr lang="en-US" altLang="ja-JP" sz="2400" dirty="0">
                <a:hlinkClick r:id="rId2"/>
              </a:rPr>
              <a:t>http://www.kantetsu.co.jp</a:t>
            </a:r>
            <a:r>
              <a:rPr lang="en-US" altLang="ja-JP" sz="2400" dirty="0" smtClean="0">
                <a:hlinkClick r:id="rId2"/>
              </a:rPr>
              <a:t>/</a:t>
            </a:r>
            <a:endParaRPr lang="en-US" altLang="ja-JP" sz="2400" dirty="0"/>
          </a:p>
          <a:p>
            <a:pPr marL="342900" indent="-342900">
              <a:lnSpc>
                <a:spcPct val="120000"/>
              </a:lnSpc>
              <a:buFont typeface="Arial"/>
              <a:buChar char="•"/>
            </a:pPr>
            <a:r>
              <a:rPr lang="ja-JP" altLang="en-US" sz="2800" dirty="0" smtClean="0"/>
              <a:t>高速バス写真館</a:t>
            </a:r>
            <a:r>
              <a:rPr lang="ja-JP" altLang="en-US" sz="2400" dirty="0" smtClean="0"/>
              <a:t>：</a:t>
            </a:r>
            <a:r>
              <a:rPr lang="en-US" altLang="ja-JP" sz="2400" dirty="0">
                <a:hlinkClick r:id="rId3"/>
              </a:rPr>
              <a:t>http://www6.ocn.ne.jp/~a19064/kousokubasu23.</a:t>
            </a:r>
            <a:r>
              <a:rPr lang="en-US" altLang="ja-JP" sz="2400" dirty="0" smtClean="0">
                <a:hlinkClick r:id="rId3"/>
              </a:rPr>
              <a:t>html</a:t>
            </a:r>
            <a:endParaRPr lang="en-US" altLang="ja-JP" sz="2400" dirty="0" smtClean="0"/>
          </a:p>
          <a:p>
            <a:pPr marL="342900" indent="-342900">
              <a:lnSpc>
                <a:spcPct val="120000"/>
              </a:lnSpc>
              <a:buFont typeface="Arial"/>
              <a:buChar char="•"/>
            </a:pPr>
            <a:r>
              <a:rPr lang="ja-JP" altLang="en-US" sz="2800" dirty="0" smtClean="0"/>
              <a:t>筑波大学</a:t>
            </a:r>
            <a:r>
              <a:rPr lang="ja-JP" altLang="en-US" sz="2400" dirty="0" smtClean="0"/>
              <a:t>：</a:t>
            </a:r>
            <a:r>
              <a:rPr lang="en-US" altLang="ja-JP" sz="2400" dirty="0">
                <a:hlinkClick r:id="rId4"/>
              </a:rPr>
              <a:t>http://www.tsukuba.ac.jp</a:t>
            </a:r>
            <a:r>
              <a:rPr lang="en-US" altLang="ja-JP" sz="2400" dirty="0" smtClean="0">
                <a:hlinkClick r:id="rId4"/>
              </a:rPr>
              <a:t>/</a:t>
            </a:r>
            <a:endParaRPr lang="en-US" altLang="ja-JP" sz="2400" dirty="0"/>
          </a:p>
          <a:p>
            <a:pPr marL="342900" indent="-342900">
              <a:lnSpc>
                <a:spcPct val="120000"/>
              </a:lnSpc>
              <a:buFont typeface="Arial"/>
              <a:buChar char="•"/>
            </a:pPr>
            <a:r>
              <a:rPr lang="ja-JP" altLang="en-US" sz="2800" dirty="0" smtClean="0"/>
              <a:t>山交株式会社</a:t>
            </a:r>
            <a:r>
              <a:rPr lang="ja-JP" altLang="en-US" sz="2400" dirty="0" smtClean="0"/>
              <a:t>：</a:t>
            </a:r>
            <a:r>
              <a:rPr lang="en-US" altLang="ja-JP" sz="2400" dirty="0">
                <a:hlinkClick r:id="rId5"/>
              </a:rPr>
              <a:t>http://www.yamakobus.co.jp</a:t>
            </a:r>
            <a:r>
              <a:rPr lang="en-US" altLang="ja-JP" sz="2400" dirty="0" smtClean="0">
                <a:hlinkClick r:id="rId5"/>
              </a:rPr>
              <a:t>/</a:t>
            </a:r>
            <a:endParaRPr lang="en-US" altLang="ja-JP" sz="2400" dirty="0"/>
          </a:p>
          <a:p>
            <a:pPr marL="342900" indent="-342900">
              <a:lnSpc>
                <a:spcPct val="120000"/>
              </a:lnSpc>
              <a:buFont typeface="Arial"/>
              <a:buChar char="•"/>
            </a:pPr>
            <a:r>
              <a:rPr lang="ja-JP" altLang="en-US" sz="2800" dirty="0" smtClean="0"/>
              <a:t>つくばエクスプレス時刻表・運賃</a:t>
            </a:r>
            <a:r>
              <a:rPr lang="ja-JP" altLang="en-US" sz="2400" dirty="0" smtClean="0"/>
              <a:t>：</a:t>
            </a:r>
            <a:endParaRPr lang="en-US" altLang="ja-JP" sz="2400" dirty="0" smtClean="0"/>
          </a:p>
          <a:p>
            <a:pPr>
              <a:lnSpc>
                <a:spcPct val="120000"/>
              </a:lnSpc>
            </a:pPr>
            <a:r>
              <a:rPr lang="ja-JP" altLang="ja-JP" sz="2400" dirty="0"/>
              <a:t>　</a:t>
            </a:r>
            <a:r>
              <a:rPr lang="ja-JP" altLang="en-US" sz="2400" dirty="0" smtClean="0"/>
              <a:t>　</a:t>
            </a:r>
            <a:r>
              <a:rPr lang="en-US" altLang="ja-JP" sz="2400" dirty="0" smtClean="0">
                <a:hlinkClick r:id="rId6"/>
              </a:rPr>
              <a:t>http</a:t>
            </a:r>
            <a:r>
              <a:rPr lang="en-US" altLang="ja-JP" sz="2400" dirty="0">
                <a:hlinkClick r:id="rId6"/>
              </a:rPr>
              <a:t>://www.mir.co.jp/timetable</a:t>
            </a:r>
            <a:r>
              <a:rPr lang="en-US" altLang="ja-JP" sz="2400" dirty="0" smtClean="0">
                <a:hlinkClick r:id="rId6"/>
              </a:rPr>
              <a:t>/</a:t>
            </a:r>
            <a:endParaRPr lang="en-US" altLang="ja-JP" sz="2400" dirty="0" smtClean="0"/>
          </a:p>
          <a:p>
            <a:pPr marL="342900" indent="-342900">
              <a:lnSpc>
                <a:spcPct val="120000"/>
              </a:lnSpc>
              <a:buFont typeface="Arial"/>
              <a:buChar char="•"/>
            </a:pPr>
            <a:r>
              <a:rPr lang="ja-JP" altLang="en-US" sz="2800" dirty="0" smtClean="0"/>
              <a:t>宮城交通</a:t>
            </a:r>
            <a:r>
              <a:rPr lang="ja-JP" altLang="en-US" sz="2400" dirty="0" smtClean="0"/>
              <a:t>：</a:t>
            </a:r>
            <a:r>
              <a:rPr lang="en-US" altLang="ja-JP" sz="2400" dirty="0">
                <a:hlinkClick r:id="rId7"/>
              </a:rPr>
              <a:t>http://</a:t>
            </a:r>
            <a:r>
              <a:rPr lang="en-US" altLang="ja-JP" sz="2400" dirty="0" err="1">
                <a:hlinkClick r:id="rId7"/>
              </a:rPr>
              <a:t>www.miyakou.co.jp</a:t>
            </a:r>
            <a:r>
              <a:rPr lang="en-US" altLang="ja-JP" sz="2400" dirty="0">
                <a:hlinkClick r:id="rId7"/>
              </a:rPr>
              <a:t>/</a:t>
            </a:r>
            <a:r>
              <a:rPr lang="en-US" altLang="ja-JP" sz="2400" dirty="0" err="1">
                <a:hlinkClick r:id="rId7"/>
              </a:rPr>
              <a:t>top.php</a:t>
            </a:r>
            <a:endParaRPr lang="en-US" altLang="ja-JP" sz="2400" dirty="0" smtClean="0"/>
          </a:p>
          <a:p>
            <a:endParaRPr lang="en-US" altLang="ja-JP" sz="2400" dirty="0" smtClean="0"/>
          </a:p>
        </p:txBody>
      </p:sp>
    </p:spTree>
    <p:extLst>
      <p:ext uri="{BB962C8B-B14F-4D97-AF65-F5344CB8AC3E}">
        <p14:creationId xmlns:p14="http://schemas.microsoft.com/office/powerpoint/2010/main" val="4174851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167" y="127400"/>
            <a:ext cx="1434282" cy="875647"/>
          </a:xfrm>
        </p:spPr>
        <p:txBody>
          <a:bodyPr>
            <a:normAutofit/>
          </a:bodyPr>
          <a:lstStyle/>
          <a:p>
            <a:pPr algn="l"/>
            <a:r>
              <a:rPr kumimoji="1" lang="ja-JP" altLang="en-US" dirty="0" smtClean="0"/>
              <a:t>謝辞</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19167" y="1091840"/>
            <a:ext cx="8448078" cy="5016757"/>
          </a:xfrm>
          <a:prstGeom prst="rect">
            <a:avLst/>
          </a:prstGeom>
          <a:noFill/>
        </p:spPr>
        <p:txBody>
          <a:bodyPr wrap="square" rtlCol="0">
            <a:spAutoFit/>
          </a:bodyPr>
          <a:lstStyle/>
          <a:p>
            <a:r>
              <a:rPr kumimoji="1" lang="ja-JP" altLang="en-US" sz="2800" dirty="0" smtClean="0"/>
              <a:t>今回実習の中で調査にご協力していただいた方々には、大変お世話になりました。心より御礼申し上げます。</a:t>
            </a:r>
            <a:endParaRPr kumimoji="1" lang="en-US" altLang="ja-JP" sz="2800" dirty="0" smtClean="0"/>
          </a:p>
          <a:p>
            <a:endParaRPr lang="en-US" altLang="ja-JP" sz="2400" dirty="0" smtClean="0"/>
          </a:p>
          <a:p>
            <a:r>
              <a:rPr lang="ja-JP" altLang="en-US" sz="2400" dirty="0" smtClean="0"/>
              <a:t>関東鉄道株式会社　自動車部　部長　　　武藤成一様</a:t>
            </a:r>
            <a:endParaRPr lang="en-US" altLang="ja-JP" sz="2400" dirty="0" smtClean="0"/>
          </a:p>
          <a:p>
            <a:r>
              <a:rPr lang="ja-JP" altLang="en-US" sz="2400" dirty="0" smtClean="0"/>
              <a:t>　　　　　　　　　　　　　　　　　　　　営業課　係長　生井一嘉様</a:t>
            </a:r>
            <a:endParaRPr lang="en-US" altLang="ja-JP" sz="2400" dirty="0" smtClean="0"/>
          </a:p>
          <a:p>
            <a:r>
              <a:rPr lang="ja-JP" altLang="ja-JP" sz="2400" dirty="0"/>
              <a:t>　</a:t>
            </a:r>
            <a:r>
              <a:rPr lang="ja-JP" altLang="en-US" sz="2400" dirty="0" smtClean="0"/>
              <a:t>　　　　　　　　　　　　　　　　　　　整備課　係長　佐藤正義様</a:t>
            </a:r>
            <a:endParaRPr lang="en-US" altLang="ja-JP" sz="2400" dirty="0"/>
          </a:p>
          <a:p>
            <a:endParaRPr lang="en-US" altLang="ja-JP" sz="2400" dirty="0" smtClean="0"/>
          </a:p>
          <a:p>
            <a:r>
              <a:rPr lang="ja-JP" altLang="en-US" sz="2400" dirty="0" smtClean="0"/>
              <a:t>山交バス株式会社　営業部乗合課　　　　四釜英彦様</a:t>
            </a:r>
            <a:endParaRPr lang="en-US" altLang="ja-JP" sz="2400" dirty="0" smtClean="0"/>
          </a:p>
          <a:p>
            <a:endParaRPr lang="en-US" altLang="ja-JP" sz="2400" dirty="0" smtClean="0"/>
          </a:p>
          <a:p>
            <a:r>
              <a:rPr lang="ja-JP" altLang="en-US" sz="2400" dirty="0" smtClean="0"/>
              <a:t>講義にてのアンケート調査</a:t>
            </a:r>
            <a:r>
              <a:rPr lang="en-US" altLang="ja-JP" sz="2400" dirty="0" smtClean="0"/>
              <a:t>			</a:t>
            </a:r>
            <a:r>
              <a:rPr lang="ja-JP" altLang="en-US" sz="2400" dirty="0" smtClean="0"/>
              <a:t>　　　田中統治先生</a:t>
            </a:r>
            <a:endParaRPr lang="en-US" altLang="ja-JP" sz="2400" dirty="0" smtClean="0"/>
          </a:p>
          <a:p>
            <a:pPr lvl="1"/>
            <a:r>
              <a:rPr lang="en-US" altLang="ja-JP" sz="2400" dirty="0" smtClean="0"/>
              <a:t>									</a:t>
            </a:r>
            <a:r>
              <a:rPr lang="ja-JP" altLang="en-US" sz="2400" dirty="0" smtClean="0"/>
              <a:t>　　　米澤茂先生</a:t>
            </a:r>
            <a:endParaRPr lang="en-US" altLang="ja-JP" sz="2400" dirty="0" smtClean="0"/>
          </a:p>
          <a:p>
            <a:pPr lvl="1"/>
            <a:r>
              <a:rPr lang="en-US" altLang="ja-JP" sz="2400" dirty="0" smtClean="0"/>
              <a:t>									</a:t>
            </a:r>
            <a:r>
              <a:rPr lang="ja-JP" altLang="en-US" sz="2400" dirty="0" smtClean="0"/>
              <a:t>　　　安川哲夫先生</a:t>
            </a:r>
            <a:endParaRPr lang="en-US" altLang="ja-JP" sz="2400" dirty="0" smtClean="0"/>
          </a:p>
          <a:p>
            <a:pPr lvl="1"/>
            <a:r>
              <a:rPr lang="en-US" altLang="ja-JP" sz="2400" dirty="0" smtClean="0"/>
              <a:t>									</a:t>
            </a:r>
            <a:r>
              <a:rPr lang="ja-JP" altLang="en-US" sz="2400" dirty="0" smtClean="0"/>
              <a:t>　　　梅本通孝先生</a:t>
            </a:r>
            <a:endParaRPr lang="en-US" altLang="ja-JP" sz="2400" dirty="0"/>
          </a:p>
        </p:txBody>
      </p:sp>
    </p:spTree>
    <p:extLst>
      <p:ext uri="{BB962C8B-B14F-4D97-AF65-F5344CB8AC3E}">
        <p14:creationId xmlns:p14="http://schemas.microsoft.com/office/powerpoint/2010/main" val="3074649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1983" y="127400"/>
            <a:ext cx="6366370" cy="875647"/>
          </a:xfrm>
        </p:spPr>
        <p:txBody>
          <a:bodyPr/>
          <a:lstStyle/>
          <a:p>
            <a:pPr algn="l"/>
            <a:r>
              <a:rPr lang="ja-JP" altLang="en-US" dirty="0" smtClean="0"/>
              <a:t>背景及び問題提起</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角丸四角形吹き出し 21"/>
          <p:cNvSpPr/>
          <p:nvPr/>
        </p:nvSpPr>
        <p:spPr>
          <a:xfrm>
            <a:off x="1446974" y="5042979"/>
            <a:ext cx="6058370" cy="1123111"/>
          </a:xfrm>
          <a:prstGeom prst="wedgeRoundRectCallout">
            <a:avLst>
              <a:gd name="adj1" fmla="val -54696"/>
              <a:gd name="adj2" fmla="val 68748"/>
              <a:gd name="adj3" fmla="val 1666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800" dirty="0" smtClean="0">
                <a:solidFill>
                  <a:srgbClr val="000000"/>
                </a:solidFill>
              </a:rPr>
              <a:t>終バスの時間に合わせて帰るから、</a:t>
            </a:r>
            <a:endParaRPr lang="en-US" altLang="ja-JP" sz="2800" dirty="0" smtClean="0">
              <a:solidFill>
                <a:srgbClr val="000000"/>
              </a:solidFill>
            </a:endParaRPr>
          </a:p>
          <a:p>
            <a:pPr algn="ctr"/>
            <a:r>
              <a:rPr kumimoji="1" lang="ja-JP" altLang="en-US" sz="2800" dirty="0" smtClean="0">
                <a:solidFill>
                  <a:srgbClr val="000000"/>
                </a:solidFill>
              </a:rPr>
              <a:t>予定を早く切り上げなくては</a:t>
            </a:r>
            <a:r>
              <a:rPr kumimoji="1" lang="en-US" altLang="ja-JP" sz="2800" dirty="0" smtClean="0">
                <a:solidFill>
                  <a:srgbClr val="000000"/>
                </a:solidFill>
              </a:rPr>
              <a:t>‥</a:t>
            </a:r>
            <a:endParaRPr kumimoji="1" lang="ja-JP" altLang="en-US" sz="2800" dirty="0">
              <a:solidFill>
                <a:srgbClr val="000000"/>
              </a:solidFill>
            </a:endParaRPr>
          </a:p>
        </p:txBody>
      </p:sp>
      <p:pic>
        <p:nvPicPr>
          <p:cNvPr id="23" name="図 22" descr="困っている人.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0878" y="4203403"/>
            <a:ext cx="685482" cy="1043418"/>
          </a:xfrm>
          <a:prstGeom prst="rect">
            <a:avLst/>
          </a:prstGeom>
          <a:solidFill>
            <a:schemeClr val="tx1"/>
          </a:solidFill>
        </p:spPr>
      </p:pic>
      <p:pic>
        <p:nvPicPr>
          <p:cNvPr id="24" name="図 23" descr="mig.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623" y="5620609"/>
            <a:ext cx="641742" cy="1090961"/>
          </a:xfrm>
          <a:prstGeom prst="rect">
            <a:avLst/>
          </a:prstGeom>
        </p:spPr>
      </p:pic>
      <p:pic>
        <p:nvPicPr>
          <p:cNvPr id="25" name="図 24" descr="komattaL.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66" y="2877654"/>
            <a:ext cx="1287049" cy="1325749"/>
          </a:xfrm>
          <a:prstGeom prst="rect">
            <a:avLst/>
          </a:prstGeom>
        </p:spPr>
      </p:pic>
      <p:sp>
        <p:nvSpPr>
          <p:cNvPr id="20" name="角丸四角形吹き出し 19"/>
          <p:cNvSpPr/>
          <p:nvPr/>
        </p:nvSpPr>
        <p:spPr>
          <a:xfrm>
            <a:off x="1371715" y="2163704"/>
            <a:ext cx="6058370" cy="1038158"/>
          </a:xfrm>
          <a:prstGeom prst="wedgeRoundRectCallout">
            <a:avLst>
              <a:gd name="adj1" fmla="val -52028"/>
              <a:gd name="adj2" fmla="val 69929"/>
              <a:gd name="adj3" fmla="val 1666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800" dirty="0" smtClean="0">
                <a:solidFill>
                  <a:srgbClr val="000000"/>
                </a:solidFill>
              </a:rPr>
              <a:t>22</a:t>
            </a:r>
            <a:r>
              <a:rPr kumimoji="1" lang="ja-JP" altLang="en-US" sz="2800" dirty="0" smtClean="0">
                <a:solidFill>
                  <a:srgbClr val="000000"/>
                </a:solidFill>
              </a:rPr>
              <a:t>：</a:t>
            </a:r>
            <a:r>
              <a:rPr kumimoji="1" lang="en-US" altLang="ja-JP" sz="2800" dirty="0" smtClean="0">
                <a:solidFill>
                  <a:srgbClr val="000000"/>
                </a:solidFill>
              </a:rPr>
              <a:t>40</a:t>
            </a:r>
            <a:r>
              <a:rPr kumimoji="1" lang="ja-JP" altLang="en-US" sz="2800" dirty="0" smtClean="0">
                <a:solidFill>
                  <a:srgbClr val="000000"/>
                </a:solidFill>
              </a:rPr>
              <a:t>以降も、安くて、安全で、</a:t>
            </a:r>
            <a:endParaRPr kumimoji="1" lang="en-US" altLang="ja-JP" sz="2800" dirty="0" smtClean="0">
              <a:solidFill>
                <a:srgbClr val="000000"/>
              </a:solidFill>
            </a:endParaRPr>
          </a:p>
          <a:p>
            <a:pPr algn="ctr"/>
            <a:r>
              <a:rPr lang="ja-JP" altLang="en-US" sz="2800" dirty="0" smtClean="0">
                <a:solidFill>
                  <a:srgbClr val="000000"/>
                </a:solidFill>
              </a:rPr>
              <a:t>快適</a:t>
            </a:r>
            <a:r>
              <a:rPr kumimoji="1" lang="ja-JP" altLang="en-US" sz="2800" dirty="0" smtClean="0">
                <a:solidFill>
                  <a:srgbClr val="000000"/>
                </a:solidFill>
              </a:rPr>
              <a:t>なバスで帰りたい！</a:t>
            </a:r>
            <a:endParaRPr kumimoji="1" lang="ja-JP" altLang="en-US" sz="2800" dirty="0">
              <a:solidFill>
                <a:srgbClr val="000000"/>
              </a:solidFill>
            </a:endParaRPr>
          </a:p>
        </p:txBody>
      </p:sp>
      <p:sp>
        <p:nvSpPr>
          <p:cNvPr id="21" name="角丸四角形吹き出し 20"/>
          <p:cNvSpPr/>
          <p:nvPr/>
        </p:nvSpPr>
        <p:spPr>
          <a:xfrm>
            <a:off x="1710728" y="3448841"/>
            <a:ext cx="6135051" cy="1198418"/>
          </a:xfrm>
          <a:prstGeom prst="wedgeRoundRectCallout">
            <a:avLst>
              <a:gd name="adj1" fmla="val 47793"/>
              <a:gd name="adj2" fmla="val 68341"/>
              <a:gd name="adj3" fmla="val 1666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800" dirty="0">
                <a:solidFill>
                  <a:srgbClr val="000000"/>
                </a:solidFill>
              </a:rPr>
              <a:t>TX</a:t>
            </a:r>
            <a:r>
              <a:rPr lang="ja-JP" altLang="en-US" sz="2800" dirty="0">
                <a:solidFill>
                  <a:srgbClr val="000000"/>
                </a:solidFill>
              </a:rPr>
              <a:t>は</a:t>
            </a:r>
            <a:r>
              <a:rPr lang="en-US" altLang="ja-JP" sz="2800" dirty="0">
                <a:solidFill>
                  <a:srgbClr val="000000"/>
                </a:solidFill>
              </a:rPr>
              <a:t>0</a:t>
            </a:r>
            <a:r>
              <a:rPr lang="ja-JP" altLang="en-US" sz="2800" dirty="0">
                <a:solidFill>
                  <a:srgbClr val="000000"/>
                </a:solidFill>
              </a:rPr>
              <a:t>：</a:t>
            </a:r>
            <a:r>
              <a:rPr lang="en-US" altLang="ja-JP" sz="2800" dirty="0">
                <a:solidFill>
                  <a:srgbClr val="000000"/>
                </a:solidFill>
              </a:rPr>
              <a:t>43</a:t>
            </a:r>
            <a:r>
              <a:rPr lang="ja-JP" altLang="en-US" sz="2800" dirty="0">
                <a:solidFill>
                  <a:srgbClr val="000000"/>
                </a:solidFill>
              </a:rPr>
              <a:t>分つくばセンター着まであるのに</a:t>
            </a:r>
            <a:r>
              <a:rPr lang="ja-JP" altLang="en-US" sz="2800" dirty="0" smtClean="0">
                <a:solidFill>
                  <a:srgbClr val="000000"/>
                </a:solidFill>
              </a:rPr>
              <a:t>、そこ</a:t>
            </a:r>
            <a:r>
              <a:rPr lang="ja-JP" altLang="en-US" sz="2800" dirty="0">
                <a:solidFill>
                  <a:srgbClr val="000000"/>
                </a:solidFill>
              </a:rPr>
              <a:t>からのバスがない</a:t>
            </a:r>
            <a:r>
              <a:rPr lang="en-US" altLang="ja-JP" sz="2800" dirty="0">
                <a:solidFill>
                  <a:srgbClr val="000000"/>
                </a:solidFill>
              </a:rPr>
              <a:t>‥</a:t>
            </a:r>
            <a:endParaRPr lang="ja-JP" altLang="en-US" sz="2800" dirty="0">
              <a:solidFill>
                <a:srgbClr val="000000"/>
              </a:solidFill>
            </a:endParaRPr>
          </a:p>
        </p:txBody>
      </p:sp>
      <p:sp>
        <p:nvSpPr>
          <p:cNvPr id="16" name="対角する 2 つの角を切り取った四角形 15"/>
          <p:cNvSpPr/>
          <p:nvPr/>
        </p:nvSpPr>
        <p:spPr>
          <a:xfrm>
            <a:off x="157752" y="1185589"/>
            <a:ext cx="8888556" cy="726980"/>
          </a:xfrm>
          <a:prstGeom prst="snip2DiagRect">
            <a:avLst>
              <a:gd name="adj1" fmla="val 0"/>
              <a:gd name="adj2" fmla="val 23417"/>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t>22</a:t>
            </a:r>
            <a:r>
              <a:rPr lang="ja-JP" altLang="en-US" sz="2400" dirty="0"/>
              <a:t>：</a:t>
            </a:r>
            <a:r>
              <a:rPr lang="en-US" altLang="ja-JP" sz="2400" dirty="0" smtClean="0"/>
              <a:t>40</a:t>
            </a:r>
            <a:r>
              <a:rPr lang="ja-JP" altLang="en-US" sz="2400" dirty="0" smtClean="0"/>
              <a:t>以降つくばセンターから大学方面へ出るバスがないと</a:t>
            </a:r>
            <a:r>
              <a:rPr lang="en-US" altLang="ja-JP" sz="2400" dirty="0" smtClean="0"/>
              <a:t>‥</a:t>
            </a:r>
            <a:endParaRPr lang="ja-JP" altLang="en-US" sz="2400" dirty="0"/>
          </a:p>
        </p:txBody>
      </p:sp>
    </p:spTree>
    <p:extLst>
      <p:ext uri="{BB962C8B-B14F-4D97-AF65-F5344CB8AC3E}">
        <p14:creationId xmlns:p14="http://schemas.microsoft.com/office/powerpoint/2010/main" val="9626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668002"/>
            <a:ext cx="9144000" cy="3099072"/>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000" dirty="0" smtClean="0"/>
              <a:t>ご清聴ありがとうございました。</a:t>
            </a:r>
            <a:endParaRPr kumimoji="1" lang="ja-JP" altLang="en-US" sz="4000" dirty="0"/>
          </a:p>
        </p:txBody>
      </p:sp>
    </p:spTree>
    <p:extLst>
      <p:ext uri="{BB962C8B-B14F-4D97-AF65-F5344CB8AC3E}">
        <p14:creationId xmlns:p14="http://schemas.microsoft.com/office/powerpoint/2010/main" val="19562235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19166" y="127400"/>
            <a:ext cx="4628403" cy="875647"/>
          </a:xfrm>
        </p:spPr>
        <p:txBody>
          <a:bodyPr>
            <a:normAutofit fontScale="90000"/>
          </a:bodyPr>
          <a:lstStyle/>
          <a:p>
            <a:pPr algn="l"/>
            <a:r>
              <a:rPr lang="ja-JP" altLang="en-US" dirty="0"/>
              <a:t>質問対策用</a:t>
            </a:r>
            <a:r>
              <a:rPr lang="ja-JP" altLang="en-US" dirty="0" smtClean="0"/>
              <a:t>スライド</a:t>
            </a:r>
            <a:endParaRPr kumimoji="1" lang="ja-JP" altLang="en-US" dirty="0"/>
          </a:p>
        </p:txBody>
      </p:sp>
      <p:sp>
        <p:nvSpPr>
          <p:cNvPr id="6" name="正方形/長方形 5"/>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390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167" y="127400"/>
            <a:ext cx="3776028" cy="875647"/>
          </a:xfrm>
        </p:spPr>
        <p:txBody>
          <a:bodyPr>
            <a:normAutofit/>
          </a:bodyPr>
          <a:lstStyle/>
          <a:p>
            <a:pPr algn="l"/>
            <a:r>
              <a:rPr lang="ja-JP" altLang="en-US" dirty="0" smtClean="0"/>
              <a:t>実態調査</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15820" y="1402390"/>
            <a:ext cx="9085512" cy="4498771"/>
          </a:xfrm>
          <a:prstGeom prst="rightArrow">
            <a:avLst>
              <a:gd name="adj1" fmla="val 34018"/>
              <a:gd name="adj2" fmla="val 15066"/>
            </a:avLst>
          </a:prstGeom>
          <a:solidFill>
            <a:schemeClr val="bg1">
              <a:alpha val="62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095850" y="2205875"/>
            <a:ext cx="1315750" cy="584776"/>
          </a:xfrm>
          <a:prstGeom prst="rect">
            <a:avLst/>
          </a:prstGeom>
          <a:noFill/>
        </p:spPr>
        <p:txBody>
          <a:bodyPr wrap="square" rtlCol="0">
            <a:spAutoFit/>
          </a:bodyPr>
          <a:lstStyle/>
          <a:p>
            <a:r>
              <a:rPr kumimoji="1" lang="en-US" altLang="ja-JP" sz="3200" dirty="0" smtClean="0"/>
              <a:t>23</a:t>
            </a:r>
            <a:r>
              <a:rPr kumimoji="1" lang="ja-JP" altLang="en-US" sz="3200" dirty="0" smtClean="0"/>
              <a:t>時</a:t>
            </a:r>
            <a:endParaRPr kumimoji="1" lang="ja-JP" altLang="en-US" sz="3200" dirty="0"/>
          </a:p>
        </p:txBody>
      </p:sp>
      <p:sp>
        <p:nvSpPr>
          <p:cNvPr id="11" name="テキスト ボックス 10"/>
          <p:cNvSpPr txBox="1"/>
          <p:nvPr/>
        </p:nvSpPr>
        <p:spPr>
          <a:xfrm>
            <a:off x="4498475" y="2205875"/>
            <a:ext cx="1315750" cy="584776"/>
          </a:xfrm>
          <a:prstGeom prst="rect">
            <a:avLst/>
          </a:prstGeom>
          <a:noFill/>
        </p:spPr>
        <p:txBody>
          <a:bodyPr wrap="square" rtlCol="0">
            <a:spAutoFit/>
          </a:bodyPr>
          <a:lstStyle/>
          <a:p>
            <a:r>
              <a:rPr kumimoji="1" lang="en-US" altLang="ja-JP" sz="3200" dirty="0" smtClean="0"/>
              <a:t>24</a:t>
            </a:r>
            <a:r>
              <a:rPr kumimoji="1" lang="ja-JP" altLang="en-US" sz="3200" dirty="0" smtClean="0"/>
              <a:t>時</a:t>
            </a:r>
            <a:endParaRPr kumimoji="1" lang="ja-JP" altLang="en-US" sz="3200" dirty="0"/>
          </a:p>
        </p:txBody>
      </p:sp>
      <p:sp>
        <p:nvSpPr>
          <p:cNvPr id="12" name="テキスト ボックス 11"/>
          <p:cNvSpPr txBox="1"/>
          <p:nvPr/>
        </p:nvSpPr>
        <p:spPr>
          <a:xfrm>
            <a:off x="6650705" y="2205875"/>
            <a:ext cx="1315750" cy="584776"/>
          </a:xfrm>
          <a:prstGeom prst="rect">
            <a:avLst/>
          </a:prstGeom>
          <a:noFill/>
        </p:spPr>
        <p:txBody>
          <a:bodyPr wrap="square" rtlCol="0">
            <a:spAutoFit/>
          </a:bodyPr>
          <a:lstStyle/>
          <a:p>
            <a:r>
              <a:rPr kumimoji="1" lang="en-US" altLang="ja-JP" sz="3200" dirty="0" smtClean="0"/>
              <a:t>25</a:t>
            </a:r>
            <a:r>
              <a:rPr kumimoji="1" lang="ja-JP" altLang="en-US" sz="3200" dirty="0" smtClean="0"/>
              <a:t>時</a:t>
            </a:r>
            <a:endParaRPr kumimoji="1" lang="ja-JP" altLang="en-US" sz="3200" dirty="0"/>
          </a:p>
        </p:txBody>
      </p:sp>
      <p:cxnSp>
        <p:nvCxnSpPr>
          <p:cNvPr id="13" name="直線コネクタ 12"/>
          <p:cNvCxnSpPr/>
          <p:nvPr/>
        </p:nvCxnSpPr>
        <p:spPr>
          <a:xfrm>
            <a:off x="3819723" y="3476772"/>
            <a:ext cx="0" cy="47247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6034071" y="3476772"/>
            <a:ext cx="0" cy="47247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8157049" y="3476772"/>
            <a:ext cx="0" cy="47247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a:stCxn id="9" idx="1"/>
            <a:endCxn id="9" idx="3"/>
          </p:cNvCxnSpPr>
          <p:nvPr/>
        </p:nvCxnSpPr>
        <p:spPr>
          <a:xfrm>
            <a:off x="15820" y="3651776"/>
            <a:ext cx="9085512"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4940426" y="2877356"/>
            <a:ext cx="0" cy="155094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2529418" y="2877356"/>
            <a:ext cx="0" cy="155094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7028126" y="2877356"/>
            <a:ext cx="7536" cy="155094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124893" y="2968180"/>
            <a:ext cx="955549" cy="646331"/>
          </a:xfrm>
          <a:prstGeom prst="rect">
            <a:avLst/>
          </a:prstGeom>
          <a:noFill/>
        </p:spPr>
        <p:txBody>
          <a:bodyPr wrap="square" rtlCol="0">
            <a:spAutoFit/>
          </a:bodyPr>
          <a:lstStyle/>
          <a:p>
            <a:r>
              <a:rPr kumimoji="1" lang="en-US" altLang="ja-JP" sz="3600" dirty="0" smtClean="0"/>
              <a:t>TX</a:t>
            </a:r>
            <a:endParaRPr kumimoji="1" lang="ja-JP" altLang="en-US" sz="3600" dirty="0"/>
          </a:p>
        </p:txBody>
      </p:sp>
      <p:sp>
        <p:nvSpPr>
          <p:cNvPr id="22" name="テキスト ボックス 21"/>
          <p:cNvSpPr txBox="1"/>
          <p:nvPr/>
        </p:nvSpPr>
        <p:spPr>
          <a:xfrm>
            <a:off x="824664" y="4709119"/>
            <a:ext cx="984885" cy="2827732"/>
          </a:xfrm>
          <a:prstGeom prst="rect">
            <a:avLst/>
          </a:prstGeom>
          <a:noFill/>
        </p:spPr>
        <p:txBody>
          <a:bodyPr vert="eaVert" wrap="square" rtlCol="0">
            <a:spAutoFit/>
          </a:bodyPr>
          <a:lstStyle/>
          <a:p>
            <a:r>
              <a:rPr kumimoji="1" lang="ja-JP" altLang="en-US" sz="2600" dirty="0" smtClean="0"/>
              <a:t>大学循環</a:t>
            </a:r>
            <a:endParaRPr kumimoji="1" lang="en-US" altLang="ja-JP" sz="2600" dirty="0" smtClean="0"/>
          </a:p>
          <a:p>
            <a:r>
              <a:rPr kumimoji="1" lang="ja-JP" altLang="ja-JP" sz="2600" dirty="0"/>
              <a:t>　</a:t>
            </a:r>
            <a:r>
              <a:rPr kumimoji="1" lang="ja-JP" altLang="en-US" sz="2600" dirty="0" smtClean="0"/>
              <a:t>　バス最終</a:t>
            </a:r>
            <a:endParaRPr kumimoji="1" lang="ja-JP" altLang="en-US" sz="2600" dirty="0"/>
          </a:p>
        </p:txBody>
      </p:sp>
      <p:sp>
        <p:nvSpPr>
          <p:cNvPr id="23" name="テキスト ボックス 22"/>
          <p:cNvSpPr txBox="1"/>
          <p:nvPr/>
        </p:nvSpPr>
        <p:spPr>
          <a:xfrm>
            <a:off x="757261" y="1422796"/>
            <a:ext cx="861774" cy="1566158"/>
          </a:xfrm>
          <a:prstGeom prst="rect">
            <a:avLst/>
          </a:prstGeom>
          <a:noFill/>
        </p:spPr>
        <p:txBody>
          <a:bodyPr vert="eaVert" wrap="square" rtlCol="0">
            <a:spAutoFit/>
          </a:bodyPr>
          <a:lstStyle/>
          <a:p>
            <a:r>
              <a:rPr kumimoji="1" lang="en-US" altLang="ja-JP" sz="2600" dirty="0"/>
              <a:t>22</a:t>
            </a:r>
            <a:r>
              <a:rPr kumimoji="1" lang="ja-JP" altLang="en-US" sz="2600" dirty="0"/>
              <a:t>時</a:t>
            </a:r>
            <a:r>
              <a:rPr kumimoji="1" lang="en-US" altLang="ja-JP" sz="2600" dirty="0"/>
              <a:t>40</a:t>
            </a:r>
            <a:r>
              <a:rPr kumimoji="1" lang="ja-JP" altLang="en-US" sz="2600" dirty="0"/>
              <a:t>分</a:t>
            </a:r>
          </a:p>
          <a:p>
            <a:endParaRPr kumimoji="1" lang="ja-JP" altLang="en-US" dirty="0"/>
          </a:p>
        </p:txBody>
      </p:sp>
      <p:cxnSp>
        <p:nvCxnSpPr>
          <p:cNvPr id="24" name="直線コネクタ 23"/>
          <p:cNvCxnSpPr/>
          <p:nvPr/>
        </p:nvCxnSpPr>
        <p:spPr>
          <a:xfrm>
            <a:off x="1294822" y="1187731"/>
            <a:ext cx="6565" cy="235065"/>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294822" y="6541653"/>
            <a:ext cx="0" cy="314908"/>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4" name="ひし形 33"/>
          <p:cNvSpPr/>
          <p:nvPr/>
        </p:nvSpPr>
        <p:spPr>
          <a:xfrm>
            <a:off x="1367334"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ひし形 34"/>
          <p:cNvSpPr/>
          <p:nvPr/>
        </p:nvSpPr>
        <p:spPr>
          <a:xfrm>
            <a:off x="1775088" y="2899252"/>
            <a:ext cx="201015" cy="748720"/>
          </a:xfrm>
          <a:prstGeom prst="diamond">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ひし形 35"/>
          <p:cNvSpPr/>
          <p:nvPr/>
        </p:nvSpPr>
        <p:spPr>
          <a:xfrm>
            <a:off x="1595275" y="3660808"/>
            <a:ext cx="219291" cy="760041"/>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ひし形 36"/>
          <p:cNvSpPr/>
          <p:nvPr/>
        </p:nvSpPr>
        <p:spPr>
          <a:xfrm>
            <a:off x="2186267"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ひし形 37"/>
          <p:cNvSpPr/>
          <p:nvPr/>
        </p:nvSpPr>
        <p:spPr>
          <a:xfrm>
            <a:off x="2778197"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ひし形 38"/>
          <p:cNvSpPr/>
          <p:nvPr/>
        </p:nvSpPr>
        <p:spPr>
          <a:xfrm>
            <a:off x="3393322"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ひし形 39"/>
          <p:cNvSpPr/>
          <p:nvPr/>
        </p:nvSpPr>
        <p:spPr>
          <a:xfrm>
            <a:off x="3959825"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ひし形 40"/>
          <p:cNvSpPr/>
          <p:nvPr/>
        </p:nvSpPr>
        <p:spPr>
          <a:xfrm>
            <a:off x="4230751" y="2899252"/>
            <a:ext cx="201015" cy="748720"/>
          </a:xfrm>
          <a:prstGeom prst="diamond">
            <a:avLst/>
          </a:prstGeom>
          <a:solidFill>
            <a:srgbClr val="FF8021"/>
          </a:solidFill>
          <a:ln>
            <a:solidFill>
              <a:srgbClr val="FF8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ひし形 41"/>
          <p:cNvSpPr/>
          <p:nvPr/>
        </p:nvSpPr>
        <p:spPr>
          <a:xfrm>
            <a:off x="4614768"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ひし形 42"/>
          <p:cNvSpPr/>
          <p:nvPr/>
        </p:nvSpPr>
        <p:spPr>
          <a:xfrm>
            <a:off x="5162997"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ひし形 43"/>
          <p:cNvSpPr/>
          <p:nvPr/>
        </p:nvSpPr>
        <p:spPr>
          <a:xfrm>
            <a:off x="5805875"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ひし形 44"/>
          <p:cNvSpPr/>
          <p:nvPr/>
        </p:nvSpPr>
        <p:spPr>
          <a:xfrm>
            <a:off x="6332551" y="2899252"/>
            <a:ext cx="201015" cy="74872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ひし形 45"/>
          <p:cNvSpPr/>
          <p:nvPr/>
        </p:nvSpPr>
        <p:spPr>
          <a:xfrm>
            <a:off x="2653506"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ひし形 46"/>
          <p:cNvSpPr/>
          <p:nvPr/>
        </p:nvSpPr>
        <p:spPr>
          <a:xfrm>
            <a:off x="3502967" y="3660808"/>
            <a:ext cx="219291" cy="760041"/>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ひし形 47"/>
          <p:cNvSpPr/>
          <p:nvPr/>
        </p:nvSpPr>
        <p:spPr>
          <a:xfrm>
            <a:off x="4221870"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ひし形 48"/>
          <p:cNvSpPr/>
          <p:nvPr/>
        </p:nvSpPr>
        <p:spPr>
          <a:xfrm>
            <a:off x="5053351" y="3660808"/>
            <a:ext cx="219291" cy="760041"/>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ひし形 49"/>
          <p:cNvSpPr/>
          <p:nvPr/>
        </p:nvSpPr>
        <p:spPr>
          <a:xfrm>
            <a:off x="6668978"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ひし形 50"/>
          <p:cNvSpPr/>
          <p:nvPr/>
        </p:nvSpPr>
        <p:spPr>
          <a:xfrm>
            <a:off x="7514169" y="3660808"/>
            <a:ext cx="219291" cy="760041"/>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ひし形 51"/>
          <p:cNvSpPr/>
          <p:nvPr/>
        </p:nvSpPr>
        <p:spPr>
          <a:xfrm>
            <a:off x="8194884" y="3660808"/>
            <a:ext cx="219291" cy="760041"/>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577972" y="3538608"/>
            <a:ext cx="1971312" cy="968680"/>
          </a:xfrm>
          <a:prstGeom prst="rect">
            <a:avLst/>
          </a:prstGeom>
          <a:noFill/>
          <a:ln w="38100" cmpd="sng">
            <a:solidFill>
              <a:srgbClr val="FF0000"/>
            </a:solidFill>
          </a:ln>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5834704" y="4471314"/>
            <a:ext cx="3590245" cy="954107"/>
          </a:xfrm>
          <a:prstGeom prst="rect">
            <a:avLst/>
          </a:prstGeom>
          <a:noFill/>
          <a:ln w="12700" cmpd="sng">
            <a:noFill/>
          </a:ln>
        </p:spPr>
        <p:txBody>
          <a:bodyPr wrap="square" rtlCol="0">
            <a:spAutoFit/>
          </a:bodyPr>
          <a:lstStyle/>
          <a:p>
            <a:r>
              <a:rPr kumimoji="1" lang="ja-JP" altLang="en-US" sz="2800" b="1" dirty="0" smtClean="0">
                <a:solidFill>
                  <a:srgbClr val="000000"/>
                </a:solidFill>
                <a:latin typeface="HG創英角ｺﾞｼｯｸUB"/>
                <a:ea typeface="HG創英角ｺﾞｼｯｸUB"/>
                <a:cs typeface="HG創英角ｺﾞｼｯｸUB"/>
              </a:rPr>
              <a:t>ミッドナイト</a:t>
            </a:r>
            <a:endParaRPr kumimoji="1" lang="en-US" altLang="ja-JP" sz="2800" b="1" dirty="0" smtClean="0">
              <a:solidFill>
                <a:srgbClr val="000000"/>
              </a:solidFill>
              <a:latin typeface="HG創英角ｺﾞｼｯｸUB"/>
              <a:ea typeface="HG創英角ｺﾞｼｯｸUB"/>
              <a:cs typeface="HG創英角ｺﾞｼｯｸUB"/>
            </a:endParaRPr>
          </a:p>
          <a:p>
            <a:r>
              <a:rPr kumimoji="1" lang="en-US" altLang="ja-JP" sz="2800" b="1" dirty="0" smtClean="0">
                <a:solidFill>
                  <a:srgbClr val="000000"/>
                </a:solidFill>
                <a:latin typeface="HG創英角ｺﾞｼｯｸUB"/>
                <a:ea typeface="HG創英角ｺﾞｼｯｸUB"/>
                <a:cs typeface="HG創英角ｺﾞｼｯｸUB"/>
              </a:rPr>
              <a:t>	</a:t>
            </a:r>
            <a:r>
              <a:rPr kumimoji="1" lang="ja-JP" altLang="en-US" sz="2800" b="1" dirty="0" smtClean="0">
                <a:solidFill>
                  <a:srgbClr val="000000"/>
                </a:solidFill>
                <a:latin typeface="HG創英角ｺﾞｼｯｸUB"/>
                <a:ea typeface="HG創英角ｺﾞｼｯｸUB"/>
                <a:cs typeface="HG創英角ｺﾞｼｯｸUB"/>
              </a:rPr>
              <a:t>つくば号</a:t>
            </a:r>
            <a:endParaRPr kumimoji="1" lang="ja-JP" altLang="en-US" sz="2800" b="1" dirty="0">
              <a:solidFill>
                <a:srgbClr val="000000"/>
              </a:solidFill>
              <a:latin typeface="HG創英角ｺﾞｼｯｸUB"/>
              <a:ea typeface="HG創英角ｺﾞｼｯｸUB"/>
              <a:cs typeface="HG創英角ｺﾞｼｯｸUB"/>
            </a:endParaRPr>
          </a:p>
        </p:txBody>
      </p:sp>
      <p:cxnSp>
        <p:nvCxnSpPr>
          <p:cNvPr id="55" name="直線コネクタ 54"/>
          <p:cNvCxnSpPr/>
          <p:nvPr/>
        </p:nvCxnSpPr>
        <p:spPr>
          <a:xfrm flipH="1">
            <a:off x="1288257" y="2686538"/>
            <a:ext cx="13130" cy="2080843"/>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78754" y="3781634"/>
            <a:ext cx="1548613" cy="523220"/>
          </a:xfrm>
          <a:prstGeom prst="rect">
            <a:avLst/>
          </a:prstGeom>
          <a:noFill/>
        </p:spPr>
        <p:txBody>
          <a:bodyPr wrap="square" rtlCol="0">
            <a:spAutoFit/>
          </a:bodyPr>
          <a:lstStyle/>
          <a:p>
            <a:r>
              <a:rPr kumimoji="1" lang="ja-JP" altLang="en-US" sz="2800" dirty="0" smtClean="0"/>
              <a:t>つくば号</a:t>
            </a:r>
            <a:endParaRPr kumimoji="1" lang="ja-JP" altLang="en-US" sz="2800" dirty="0"/>
          </a:p>
        </p:txBody>
      </p:sp>
      <p:sp>
        <p:nvSpPr>
          <p:cNvPr id="65" name="テキスト ボックス 64"/>
          <p:cNvSpPr txBox="1"/>
          <p:nvPr/>
        </p:nvSpPr>
        <p:spPr>
          <a:xfrm>
            <a:off x="3959825" y="114232"/>
            <a:ext cx="5184175" cy="954107"/>
          </a:xfrm>
          <a:prstGeom prst="rect">
            <a:avLst/>
          </a:prstGeom>
          <a:noFill/>
        </p:spPr>
        <p:txBody>
          <a:bodyPr wrap="square" rtlCol="0">
            <a:spAutoFit/>
          </a:bodyPr>
          <a:lstStyle/>
          <a:p>
            <a:r>
              <a:rPr lang="en-US" altLang="ja-JP" sz="2800" dirty="0" smtClean="0"/>
              <a:t>〜TX</a:t>
            </a:r>
            <a:r>
              <a:rPr lang="ja-JP" altLang="en-US" sz="2800" dirty="0" smtClean="0"/>
              <a:t>と高速バスつくば号</a:t>
            </a:r>
            <a:endParaRPr lang="en-US" altLang="ja-JP" sz="2800" dirty="0" smtClean="0"/>
          </a:p>
          <a:p>
            <a:pPr algn="r"/>
            <a:r>
              <a:rPr lang="ja-JP" altLang="en-US" sz="2800" dirty="0" smtClean="0"/>
              <a:t>のつくばセンター到着時刻</a:t>
            </a:r>
            <a:r>
              <a:rPr lang="en-US" altLang="ja-JP" sz="2800" dirty="0" smtClean="0"/>
              <a:t>〜</a:t>
            </a:r>
            <a:endParaRPr lang="ja-JP" altLang="en-US" sz="2800" dirty="0" smtClean="0"/>
          </a:p>
        </p:txBody>
      </p:sp>
      <p:grpSp>
        <p:nvGrpSpPr>
          <p:cNvPr id="3" name="図形グループ 2"/>
          <p:cNvGrpSpPr/>
          <p:nvPr/>
        </p:nvGrpSpPr>
        <p:grpSpPr>
          <a:xfrm>
            <a:off x="3400513" y="5438599"/>
            <a:ext cx="4589460" cy="1315168"/>
            <a:chOff x="2203745" y="5473031"/>
            <a:chExt cx="4589460" cy="1315168"/>
          </a:xfrm>
        </p:grpSpPr>
        <p:grpSp>
          <p:nvGrpSpPr>
            <p:cNvPr id="26" name="図形グループ 25"/>
            <p:cNvGrpSpPr/>
            <p:nvPr/>
          </p:nvGrpSpPr>
          <p:grpSpPr>
            <a:xfrm>
              <a:off x="2203745" y="5473031"/>
              <a:ext cx="4589460" cy="1315168"/>
              <a:chOff x="3971733" y="5374407"/>
              <a:chExt cx="4589460" cy="1431997"/>
            </a:xfrm>
          </p:grpSpPr>
          <p:grpSp>
            <p:nvGrpSpPr>
              <p:cNvPr id="27" name="図形グループ 26"/>
              <p:cNvGrpSpPr/>
              <p:nvPr/>
            </p:nvGrpSpPr>
            <p:grpSpPr>
              <a:xfrm>
                <a:off x="3971733" y="5374407"/>
                <a:ext cx="4589460" cy="676070"/>
                <a:chOff x="3971732" y="5667480"/>
                <a:chExt cx="4589460" cy="676070"/>
              </a:xfrm>
            </p:grpSpPr>
            <p:sp>
              <p:nvSpPr>
                <p:cNvPr id="30" name="ひし形 29"/>
                <p:cNvSpPr/>
                <p:nvPr/>
              </p:nvSpPr>
              <p:spPr>
                <a:xfrm>
                  <a:off x="5120956" y="5667480"/>
                  <a:ext cx="219291" cy="67607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ひし形 30"/>
                <p:cNvSpPr/>
                <p:nvPr/>
              </p:nvSpPr>
              <p:spPr>
                <a:xfrm>
                  <a:off x="3971732" y="5672515"/>
                  <a:ext cx="201015" cy="666000"/>
                </a:xfrm>
                <a:prstGeom prst="diamon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233778" y="5713127"/>
                  <a:ext cx="654943" cy="584776"/>
                </a:xfrm>
                <a:prstGeom prst="rect">
                  <a:avLst/>
                </a:prstGeom>
                <a:noFill/>
              </p:spPr>
              <p:txBody>
                <a:bodyPr wrap="square" rtlCol="0">
                  <a:spAutoFit/>
                </a:bodyPr>
                <a:lstStyle/>
                <a:p>
                  <a:r>
                    <a:rPr kumimoji="1" lang="en-US" altLang="ja-JP" sz="3200" dirty="0" smtClean="0"/>
                    <a:t>TX</a:t>
                  </a:r>
                  <a:endParaRPr kumimoji="1" lang="ja-JP" altLang="en-US" sz="3200" dirty="0"/>
                </a:p>
              </p:txBody>
            </p:sp>
            <p:sp>
              <p:nvSpPr>
                <p:cNvPr id="33" name="テキスト ボックス 32"/>
                <p:cNvSpPr txBox="1"/>
                <p:nvPr/>
              </p:nvSpPr>
              <p:spPr>
                <a:xfrm>
                  <a:off x="5391036" y="5743905"/>
                  <a:ext cx="3170156" cy="569699"/>
                </a:xfrm>
                <a:prstGeom prst="rect">
                  <a:avLst/>
                </a:prstGeom>
                <a:noFill/>
              </p:spPr>
              <p:txBody>
                <a:bodyPr wrap="square" rtlCol="0">
                  <a:spAutoFit/>
                </a:bodyPr>
                <a:lstStyle/>
                <a:p>
                  <a:r>
                    <a:rPr kumimoji="1" lang="en-US" altLang="ja-JP" sz="2800" dirty="0" smtClean="0"/>
                    <a:t>JR</a:t>
                  </a:r>
                  <a:r>
                    <a:rPr kumimoji="1" lang="ja-JP" altLang="en-US" sz="2800" dirty="0" smtClean="0"/>
                    <a:t>バス関東</a:t>
                  </a:r>
                  <a:endParaRPr kumimoji="1" lang="ja-JP" altLang="en-US" sz="2800" dirty="0"/>
                </a:p>
              </p:txBody>
            </p:sp>
          </p:grpSp>
          <p:sp>
            <p:nvSpPr>
              <p:cNvPr id="28" name="ひし形 27"/>
              <p:cNvSpPr/>
              <p:nvPr/>
            </p:nvSpPr>
            <p:spPr>
              <a:xfrm>
                <a:off x="3971733" y="6057684"/>
                <a:ext cx="201015" cy="748720"/>
              </a:xfrm>
              <a:prstGeom prst="diamond">
                <a:avLst/>
              </a:prstGeom>
              <a:solidFill>
                <a:srgbClr val="FF8021"/>
              </a:solidFill>
              <a:ln>
                <a:solidFill>
                  <a:srgbClr val="FF8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222020" y="6130318"/>
                <a:ext cx="1812200" cy="584776"/>
              </a:xfrm>
              <a:prstGeom prst="rect">
                <a:avLst/>
              </a:prstGeom>
              <a:noFill/>
            </p:spPr>
            <p:txBody>
              <a:bodyPr wrap="square" rtlCol="0">
                <a:spAutoFit/>
              </a:bodyPr>
              <a:lstStyle/>
              <a:p>
                <a:r>
                  <a:rPr kumimoji="1" lang="en-US" altLang="ja-JP" sz="3200" dirty="0" smtClean="0"/>
                  <a:t>TX</a:t>
                </a:r>
                <a:r>
                  <a:rPr kumimoji="1" lang="ja-JP" altLang="en-US" sz="3200" dirty="0" smtClean="0"/>
                  <a:t>快速</a:t>
                </a:r>
                <a:endParaRPr kumimoji="1" lang="ja-JP" altLang="en-US" sz="3200" dirty="0"/>
              </a:p>
            </p:txBody>
          </p:sp>
        </p:grpSp>
        <p:sp>
          <p:nvSpPr>
            <p:cNvPr id="57" name="ひし形 56"/>
            <p:cNvSpPr/>
            <p:nvPr/>
          </p:nvSpPr>
          <p:spPr>
            <a:xfrm>
              <a:off x="4121741" y="6119699"/>
              <a:ext cx="219291" cy="632348"/>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4403106" y="6167271"/>
              <a:ext cx="1812200" cy="584776"/>
            </a:xfrm>
            <a:prstGeom prst="rect">
              <a:avLst/>
            </a:prstGeom>
            <a:noFill/>
          </p:spPr>
          <p:txBody>
            <a:bodyPr wrap="square" rtlCol="0">
              <a:spAutoFit/>
            </a:bodyPr>
            <a:lstStyle/>
            <a:p>
              <a:r>
                <a:rPr kumimoji="1" lang="ja-JP" altLang="en-US" sz="3200" dirty="0" smtClean="0"/>
                <a:t>関東</a:t>
              </a:r>
              <a:r>
                <a:rPr lang="ja-JP" altLang="en-US" sz="3200" dirty="0" smtClean="0"/>
                <a:t>鉄道</a:t>
              </a:r>
              <a:endParaRPr kumimoji="1" lang="ja-JP" altLang="en-US" sz="3200" dirty="0"/>
            </a:p>
          </p:txBody>
        </p:sp>
      </p:grpSp>
    </p:spTree>
    <p:extLst>
      <p:ext uri="{BB962C8B-B14F-4D97-AF65-F5344CB8AC3E}">
        <p14:creationId xmlns:p14="http://schemas.microsoft.com/office/powerpoint/2010/main" val="149069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down)">
                                      <p:cBhvr>
                                        <p:cTn id="16" dur="500"/>
                                        <p:tgtEl>
                                          <p:spTgt spid="5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down)">
                                      <p:cBhvr>
                                        <p:cTn id="54" dur="500"/>
                                        <p:tgtEl>
                                          <p:spTgt spid="5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p:tgtEl>
                                          <p:spTgt spid="34"/>
                                        </p:tgtEl>
                                        <p:attrNameLst>
                                          <p:attrName>ppt_y</p:attrName>
                                        </p:attrNameLst>
                                      </p:cBhvr>
                                      <p:tavLst>
                                        <p:tav tm="0">
                                          <p:val>
                                            <p:strVal val="#ppt_y+#ppt_h*1.125000"/>
                                          </p:val>
                                        </p:tav>
                                        <p:tav tm="100000">
                                          <p:val>
                                            <p:strVal val="#ppt_y"/>
                                          </p:val>
                                        </p:tav>
                                      </p:tavLst>
                                    </p:anim>
                                    <p:animEffect transition="in" filter="wipe(up)">
                                      <p:cBhvr>
                                        <p:cTn id="66" dur="500"/>
                                        <p:tgtEl>
                                          <p:spTgt spid="34"/>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p:tgtEl>
                                          <p:spTgt spid="35"/>
                                        </p:tgtEl>
                                        <p:attrNameLst>
                                          <p:attrName>ppt_y</p:attrName>
                                        </p:attrNameLst>
                                      </p:cBhvr>
                                      <p:tavLst>
                                        <p:tav tm="0">
                                          <p:val>
                                            <p:strVal val="#ppt_y+#ppt_h*1.125000"/>
                                          </p:val>
                                        </p:tav>
                                        <p:tav tm="100000">
                                          <p:val>
                                            <p:strVal val="#ppt_y"/>
                                          </p:val>
                                        </p:tav>
                                      </p:tavLst>
                                    </p:anim>
                                    <p:animEffect transition="in" filter="wipe(up)">
                                      <p:cBhvr>
                                        <p:cTn id="70" dur="500"/>
                                        <p:tgtEl>
                                          <p:spTgt spid="35"/>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p:tgtEl>
                                          <p:spTgt spid="37"/>
                                        </p:tgtEl>
                                        <p:attrNameLst>
                                          <p:attrName>ppt_y</p:attrName>
                                        </p:attrNameLst>
                                      </p:cBhvr>
                                      <p:tavLst>
                                        <p:tav tm="0">
                                          <p:val>
                                            <p:strVal val="#ppt_y+#ppt_h*1.125000"/>
                                          </p:val>
                                        </p:tav>
                                        <p:tav tm="100000">
                                          <p:val>
                                            <p:strVal val="#ppt_y"/>
                                          </p:val>
                                        </p:tav>
                                      </p:tavLst>
                                    </p:anim>
                                    <p:animEffect transition="in" filter="wipe(up)">
                                      <p:cBhvr>
                                        <p:cTn id="74" dur="500"/>
                                        <p:tgtEl>
                                          <p:spTgt spid="37"/>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p:tgtEl>
                                          <p:spTgt spid="38"/>
                                        </p:tgtEl>
                                        <p:attrNameLst>
                                          <p:attrName>ppt_y</p:attrName>
                                        </p:attrNameLst>
                                      </p:cBhvr>
                                      <p:tavLst>
                                        <p:tav tm="0">
                                          <p:val>
                                            <p:strVal val="#ppt_y+#ppt_h*1.125000"/>
                                          </p:val>
                                        </p:tav>
                                        <p:tav tm="100000">
                                          <p:val>
                                            <p:strVal val="#ppt_y"/>
                                          </p:val>
                                        </p:tav>
                                      </p:tavLst>
                                    </p:anim>
                                    <p:animEffect transition="in" filter="wipe(up)">
                                      <p:cBhvr>
                                        <p:cTn id="78" dur="500"/>
                                        <p:tgtEl>
                                          <p:spTgt spid="38"/>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500"/>
                                        <p:tgtEl>
                                          <p:spTgt spid="39"/>
                                        </p:tgtEl>
                                        <p:attrNameLst>
                                          <p:attrName>ppt_y</p:attrName>
                                        </p:attrNameLst>
                                      </p:cBhvr>
                                      <p:tavLst>
                                        <p:tav tm="0">
                                          <p:val>
                                            <p:strVal val="#ppt_y+#ppt_h*1.125000"/>
                                          </p:val>
                                        </p:tav>
                                        <p:tav tm="100000">
                                          <p:val>
                                            <p:strVal val="#ppt_y"/>
                                          </p:val>
                                        </p:tav>
                                      </p:tavLst>
                                    </p:anim>
                                    <p:animEffect transition="in" filter="wipe(up)">
                                      <p:cBhvr>
                                        <p:cTn id="82" dur="500"/>
                                        <p:tgtEl>
                                          <p:spTgt spid="39"/>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p:tgtEl>
                                          <p:spTgt spid="40"/>
                                        </p:tgtEl>
                                        <p:attrNameLst>
                                          <p:attrName>ppt_y</p:attrName>
                                        </p:attrNameLst>
                                      </p:cBhvr>
                                      <p:tavLst>
                                        <p:tav tm="0">
                                          <p:val>
                                            <p:strVal val="#ppt_y+#ppt_h*1.125000"/>
                                          </p:val>
                                        </p:tav>
                                        <p:tav tm="100000">
                                          <p:val>
                                            <p:strVal val="#ppt_y"/>
                                          </p:val>
                                        </p:tav>
                                      </p:tavLst>
                                    </p:anim>
                                    <p:animEffect transition="in" filter="wipe(up)">
                                      <p:cBhvr>
                                        <p:cTn id="86" dur="500"/>
                                        <p:tgtEl>
                                          <p:spTgt spid="40"/>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p:tgtEl>
                                          <p:spTgt spid="41"/>
                                        </p:tgtEl>
                                        <p:attrNameLst>
                                          <p:attrName>ppt_y</p:attrName>
                                        </p:attrNameLst>
                                      </p:cBhvr>
                                      <p:tavLst>
                                        <p:tav tm="0">
                                          <p:val>
                                            <p:strVal val="#ppt_y+#ppt_h*1.125000"/>
                                          </p:val>
                                        </p:tav>
                                        <p:tav tm="100000">
                                          <p:val>
                                            <p:strVal val="#ppt_y"/>
                                          </p:val>
                                        </p:tav>
                                      </p:tavLst>
                                    </p:anim>
                                    <p:animEffect transition="in" filter="wipe(up)">
                                      <p:cBhvr>
                                        <p:cTn id="90" dur="500"/>
                                        <p:tgtEl>
                                          <p:spTgt spid="41"/>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p:tgtEl>
                                          <p:spTgt spid="42"/>
                                        </p:tgtEl>
                                        <p:attrNameLst>
                                          <p:attrName>ppt_y</p:attrName>
                                        </p:attrNameLst>
                                      </p:cBhvr>
                                      <p:tavLst>
                                        <p:tav tm="0">
                                          <p:val>
                                            <p:strVal val="#ppt_y+#ppt_h*1.125000"/>
                                          </p:val>
                                        </p:tav>
                                        <p:tav tm="100000">
                                          <p:val>
                                            <p:strVal val="#ppt_y"/>
                                          </p:val>
                                        </p:tav>
                                      </p:tavLst>
                                    </p:anim>
                                    <p:animEffect transition="in" filter="wipe(up)">
                                      <p:cBhvr>
                                        <p:cTn id="94" dur="500"/>
                                        <p:tgtEl>
                                          <p:spTgt spid="42"/>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p:tgtEl>
                                          <p:spTgt spid="43"/>
                                        </p:tgtEl>
                                        <p:attrNameLst>
                                          <p:attrName>ppt_y</p:attrName>
                                        </p:attrNameLst>
                                      </p:cBhvr>
                                      <p:tavLst>
                                        <p:tav tm="0">
                                          <p:val>
                                            <p:strVal val="#ppt_y+#ppt_h*1.125000"/>
                                          </p:val>
                                        </p:tav>
                                        <p:tav tm="100000">
                                          <p:val>
                                            <p:strVal val="#ppt_y"/>
                                          </p:val>
                                        </p:tav>
                                      </p:tavLst>
                                    </p:anim>
                                    <p:animEffect transition="in" filter="wipe(up)">
                                      <p:cBhvr>
                                        <p:cTn id="98" dur="500"/>
                                        <p:tgtEl>
                                          <p:spTgt spid="43"/>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p:tgtEl>
                                          <p:spTgt spid="44"/>
                                        </p:tgtEl>
                                        <p:attrNameLst>
                                          <p:attrName>ppt_y</p:attrName>
                                        </p:attrNameLst>
                                      </p:cBhvr>
                                      <p:tavLst>
                                        <p:tav tm="0">
                                          <p:val>
                                            <p:strVal val="#ppt_y+#ppt_h*1.125000"/>
                                          </p:val>
                                        </p:tav>
                                        <p:tav tm="100000">
                                          <p:val>
                                            <p:strVal val="#ppt_y"/>
                                          </p:val>
                                        </p:tav>
                                      </p:tavLst>
                                    </p:anim>
                                    <p:animEffect transition="in" filter="wipe(up)">
                                      <p:cBhvr>
                                        <p:cTn id="102" dur="500"/>
                                        <p:tgtEl>
                                          <p:spTgt spid="44"/>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additive="base">
                                        <p:cTn id="105" dur="500"/>
                                        <p:tgtEl>
                                          <p:spTgt spid="45"/>
                                        </p:tgtEl>
                                        <p:attrNameLst>
                                          <p:attrName>ppt_y</p:attrName>
                                        </p:attrNameLst>
                                      </p:cBhvr>
                                      <p:tavLst>
                                        <p:tav tm="0">
                                          <p:val>
                                            <p:strVal val="#ppt_y+#ppt_h*1.125000"/>
                                          </p:val>
                                        </p:tav>
                                        <p:tav tm="100000">
                                          <p:val>
                                            <p:strVal val="#ppt_y"/>
                                          </p:val>
                                        </p:tav>
                                      </p:tavLst>
                                    </p:anim>
                                    <p:animEffect transition="in" filter="wipe(up)">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2" presetClass="entr" presetSubtype="4"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anim calcmode="lin" valueType="num">
                                      <p:cBhvr additive="base">
                                        <p:cTn id="111" dur="500"/>
                                        <p:tgtEl>
                                          <p:spTgt spid="36"/>
                                        </p:tgtEl>
                                        <p:attrNameLst>
                                          <p:attrName>ppt_y</p:attrName>
                                        </p:attrNameLst>
                                      </p:cBhvr>
                                      <p:tavLst>
                                        <p:tav tm="0">
                                          <p:val>
                                            <p:strVal val="#ppt_y+#ppt_h*1.125000"/>
                                          </p:val>
                                        </p:tav>
                                        <p:tav tm="100000">
                                          <p:val>
                                            <p:strVal val="#ppt_y"/>
                                          </p:val>
                                        </p:tav>
                                      </p:tavLst>
                                    </p:anim>
                                    <p:animEffect transition="in" filter="wipe(up)">
                                      <p:cBhvr>
                                        <p:cTn id="112" dur="500"/>
                                        <p:tgtEl>
                                          <p:spTgt spid="36"/>
                                        </p:tgtEl>
                                      </p:cBhvr>
                                    </p:animEffect>
                                  </p:childTnLst>
                                </p:cTn>
                              </p:par>
                              <p:par>
                                <p:cTn id="113" presetID="12" presetClass="entr" presetSubtype="4"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500"/>
                                        <p:tgtEl>
                                          <p:spTgt spid="46"/>
                                        </p:tgtEl>
                                        <p:attrNameLst>
                                          <p:attrName>ppt_y</p:attrName>
                                        </p:attrNameLst>
                                      </p:cBhvr>
                                      <p:tavLst>
                                        <p:tav tm="0">
                                          <p:val>
                                            <p:strVal val="#ppt_y+#ppt_h*1.125000"/>
                                          </p:val>
                                        </p:tav>
                                        <p:tav tm="100000">
                                          <p:val>
                                            <p:strVal val="#ppt_y"/>
                                          </p:val>
                                        </p:tav>
                                      </p:tavLst>
                                    </p:anim>
                                    <p:animEffect transition="in" filter="wipe(up)">
                                      <p:cBhvr>
                                        <p:cTn id="116" dur="500"/>
                                        <p:tgtEl>
                                          <p:spTgt spid="46"/>
                                        </p:tgtEl>
                                      </p:cBhvr>
                                    </p:animEffect>
                                  </p:childTnLst>
                                </p:cTn>
                              </p:par>
                              <p:par>
                                <p:cTn id="117" presetID="12" presetClass="entr" presetSubtype="4"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 calcmode="lin" valueType="num">
                                      <p:cBhvr additive="base">
                                        <p:cTn id="119" dur="500"/>
                                        <p:tgtEl>
                                          <p:spTgt spid="47"/>
                                        </p:tgtEl>
                                        <p:attrNameLst>
                                          <p:attrName>ppt_y</p:attrName>
                                        </p:attrNameLst>
                                      </p:cBhvr>
                                      <p:tavLst>
                                        <p:tav tm="0">
                                          <p:val>
                                            <p:strVal val="#ppt_y+#ppt_h*1.125000"/>
                                          </p:val>
                                        </p:tav>
                                        <p:tav tm="100000">
                                          <p:val>
                                            <p:strVal val="#ppt_y"/>
                                          </p:val>
                                        </p:tav>
                                      </p:tavLst>
                                    </p:anim>
                                    <p:animEffect transition="in" filter="wipe(up)">
                                      <p:cBhvr>
                                        <p:cTn id="120" dur="500"/>
                                        <p:tgtEl>
                                          <p:spTgt spid="47"/>
                                        </p:tgtEl>
                                      </p:cBhvr>
                                    </p:animEffect>
                                  </p:childTnLst>
                                </p:cTn>
                              </p:par>
                              <p:par>
                                <p:cTn id="121" presetID="12" presetClass="entr" presetSubtype="4"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500"/>
                                        <p:tgtEl>
                                          <p:spTgt spid="48"/>
                                        </p:tgtEl>
                                        <p:attrNameLst>
                                          <p:attrName>ppt_y</p:attrName>
                                        </p:attrNameLst>
                                      </p:cBhvr>
                                      <p:tavLst>
                                        <p:tav tm="0">
                                          <p:val>
                                            <p:strVal val="#ppt_y+#ppt_h*1.125000"/>
                                          </p:val>
                                        </p:tav>
                                        <p:tav tm="100000">
                                          <p:val>
                                            <p:strVal val="#ppt_y"/>
                                          </p:val>
                                        </p:tav>
                                      </p:tavLst>
                                    </p:anim>
                                    <p:animEffect transition="in" filter="wipe(up)">
                                      <p:cBhvr>
                                        <p:cTn id="124" dur="500"/>
                                        <p:tgtEl>
                                          <p:spTgt spid="48"/>
                                        </p:tgtEl>
                                      </p:cBhvr>
                                    </p:animEffect>
                                  </p:childTnLst>
                                </p:cTn>
                              </p:par>
                              <p:par>
                                <p:cTn id="125" presetID="12" presetClass="entr" presetSubtype="4"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additive="base">
                                        <p:cTn id="127" dur="500"/>
                                        <p:tgtEl>
                                          <p:spTgt spid="49"/>
                                        </p:tgtEl>
                                        <p:attrNameLst>
                                          <p:attrName>ppt_y</p:attrName>
                                        </p:attrNameLst>
                                      </p:cBhvr>
                                      <p:tavLst>
                                        <p:tav tm="0">
                                          <p:val>
                                            <p:strVal val="#ppt_y+#ppt_h*1.125000"/>
                                          </p:val>
                                        </p:tav>
                                        <p:tav tm="100000">
                                          <p:val>
                                            <p:strVal val="#ppt_y"/>
                                          </p:val>
                                        </p:tav>
                                      </p:tavLst>
                                    </p:anim>
                                    <p:animEffect transition="in" filter="wipe(up)">
                                      <p:cBhvr>
                                        <p:cTn id="128" dur="500"/>
                                        <p:tgtEl>
                                          <p:spTgt spid="49"/>
                                        </p:tgtEl>
                                      </p:cBhvr>
                                    </p:animEffect>
                                  </p:childTnLst>
                                </p:cTn>
                              </p:par>
                              <p:par>
                                <p:cTn id="129" presetID="12" presetClass="entr" presetSubtype="4" fill="hold" grpId="0" nodeType="withEffect">
                                  <p:stCondLst>
                                    <p:cond delay="0"/>
                                  </p:stCondLst>
                                  <p:childTnLst>
                                    <p:set>
                                      <p:cBhvr>
                                        <p:cTn id="130" dur="1" fill="hold">
                                          <p:stCondLst>
                                            <p:cond delay="0"/>
                                          </p:stCondLst>
                                        </p:cTn>
                                        <p:tgtEl>
                                          <p:spTgt spid="50"/>
                                        </p:tgtEl>
                                        <p:attrNameLst>
                                          <p:attrName>style.visibility</p:attrName>
                                        </p:attrNameLst>
                                      </p:cBhvr>
                                      <p:to>
                                        <p:strVal val="visible"/>
                                      </p:to>
                                    </p:set>
                                    <p:anim calcmode="lin" valueType="num">
                                      <p:cBhvr additive="base">
                                        <p:cTn id="131" dur="500"/>
                                        <p:tgtEl>
                                          <p:spTgt spid="50"/>
                                        </p:tgtEl>
                                        <p:attrNameLst>
                                          <p:attrName>ppt_y</p:attrName>
                                        </p:attrNameLst>
                                      </p:cBhvr>
                                      <p:tavLst>
                                        <p:tav tm="0">
                                          <p:val>
                                            <p:strVal val="#ppt_y+#ppt_h*1.125000"/>
                                          </p:val>
                                        </p:tav>
                                        <p:tav tm="100000">
                                          <p:val>
                                            <p:strVal val="#ppt_y"/>
                                          </p:val>
                                        </p:tav>
                                      </p:tavLst>
                                    </p:anim>
                                    <p:animEffect transition="in" filter="wipe(up)">
                                      <p:cBhvr>
                                        <p:cTn id="132" dur="500"/>
                                        <p:tgtEl>
                                          <p:spTgt spid="50"/>
                                        </p:tgtEl>
                                      </p:cBhvr>
                                    </p:animEffect>
                                  </p:childTnLst>
                                </p:cTn>
                              </p:par>
                              <p:par>
                                <p:cTn id="133" presetID="12" presetClass="entr" presetSubtype="4"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 calcmode="lin" valueType="num">
                                      <p:cBhvr additive="base">
                                        <p:cTn id="135" dur="500"/>
                                        <p:tgtEl>
                                          <p:spTgt spid="51"/>
                                        </p:tgtEl>
                                        <p:attrNameLst>
                                          <p:attrName>ppt_y</p:attrName>
                                        </p:attrNameLst>
                                      </p:cBhvr>
                                      <p:tavLst>
                                        <p:tav tm="0">
                                          <p:val>
                                            <p:strVal val="#ppt_y+#ppt_h*1.125000"/>
                                          </p:val>
                                        </p:tav>
                                        <p:tav tm="100000">
                                          <p:val>
                                            <p:strVal val="#ppt_y"/>
                                          </p:val>
                                        </p:tav>
                                      </p:tavLst>
                                    </p:anim>
                                    <p:animEffect transition="in" filter="wipe(up)">
                                      <p:cBhvr>
                                        <p:cTn id="136" dur="500"/>
                                        <p:tgtEl>
                                          <p:spTgt spid="51"/>
                                        </p:tgtEl>
                                      </p:cBhvr>
                                    </p:animEffect>
                                  </p:childTnLst>
                                </p:cTn>
                              </p:par>
                              <p:par>
                                <p:cTn id="137" presetID="12" presetClass="entr" presetSubtype="4"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 calcmode="lin" valueType="num">
                                      <p:cBhvr additive="base">
                                        <p:cTn id="139" dur="500"/>
                                        <p:tgtEl>
                                          <p:spTgt spid="52"/>
                                        </p:tgtEl>
                                        <p:attrNameLst>
                                          <p:attrName>ppt_y</p:attrName>
                                        </p:attrNameLst>
                                      </p:cBhvr>
                                      <p:tavLst>
                                        <p:tav tm="0">
                                          <p:val>
                                            <p:strVal val="#ppt_y+#ppt_h*1.125000"/>
                                          </p:val>
                                        </p:tav>
                                        <p:tav tm="100000">
                                          <p:val>
                                            <p:strVal val="#ppt_y"/>
                                          </p:val>
                                        </p:tav>
                                      </p:tavLst>
                                    </p:anim>
                                    <p:animEffect transition="in" filter="wipe(up)">
                                      <p:cBhvr>
                                        <p:cTn id="140" dur="500"/>
                                        <p:tgtEl>
                                          <p:spTgt spid="52"/>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53"/>
                                        </p:tgtEl>
                                        <p:attrNameLst>
                                          <p:attrName>style.visibility</p:attrName>
                                        </p:attrNameLst>
                                      </p:cBhvr>
                                      <p:to>
                                        <p:strVal val="visible"/>
                                      </p:to>
                                    </p:set>
                                    <p:animEffect transition="in" filter="wipe(down)">
                                      <p:cBhvr>
                                        <p:cTn id="145" dur="500"/>
                                        <p:tgtEl>
                                          <p:spTgt spid="53"/>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wipe(down)">
                                      <p:cBhvr>
                                        <p:cTn id="14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20" grpId="0"/>
      <p:bldP spid="22" grpId="0"/>
      <p:bldP spid="23"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p:bldP spid="56"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テキスト ボックス 5"/>
          <p:cNvSpPr txBox="1"/>
          <p:nvPr/>
        </p:nvSpPr>
        <p:spPr>
          <a:xfrm>
            <a:off x="4902457" y="810045"/>
            <a:ext cx="4241544" cy="6401753"/>
          </a:xfrm>
          <a:prstGeom prst="rect">
            <a:avLst/>
          </a:prstGeom>
          <a:noFill/>
        </p:spPr>
        <p:txBody>
          <a:bodyPr wrap="square" rtlCol="0">
            <a:spAutoFit/>
          </a:bodyPr>
          <a:lstStyle/>
          <a:p>
            <a:pPr algn="ctr"/>
            <a:endParaRPr lang="en-US" altLang="ja-JP" sz="2800" dirty="0">
              <a:latin typeface="+mn-ea"/>
            </a:endParaRPr>
          </a:p>
          <a:p>
            <a:pPr algn="ctr"/>
            <a:r>
              <a:rPr lang="ja-JP" altLang="en-US" sz="2800" dirty="0">
                <a:latin typeface="+mn-ea"/>
              </a:rPr>
              <a:t>「提案する</a:t>
            </a:r>
            <a:r>
              <a:rPr lang="ja-JP" altLang="en-US" sz="2800" dirty="0" smtClean="0">
                <a:latin typeface="+mn-ea"/>
              </a:rPr>
              <a:t>つくば号</a:t>
            </a:r>
            <a:endParaRPr lang="en-US" altLang="ja-JP" sz="2800" dirty="0" smtClean="0">
              <a:latin typeface="+mn-ea"/>
            </a:endParaRPr>
          </a:p>
          <a:p>
            <a:pPr algn="ctr"/>
            <a:r>
              <a:rPr lang="ja-JP" altLang="en-US" sz="2800" dirty="0" smtClean="0">
                <a:latin typeface="+mn-ea"/>
              </a:rPr>
              <a:t>が実現</a:t>
            </a:r>
            <a:r>
              <a:rPr lang="ja-JP" altLang="en-US" sz="2800" dirty="0">
                <a:latin typeface="+mn-ea"/>
              </a:rPr>
              <a:t>した時</a:t>
            </a:r>
            <a:r>
              <a:rPr lang="ja-JP" altLang="en-US" sz="2800" dirty="0" smtClean="0">
                <a:latin typeface="+mn-ea"/>
              </a:rPr>
              <a:t>の利用頻度の合計量</a:t>
            </a:r>
            <a:r>
              <a:rPr lang="en-US" altLang="ja-JP" sz="2800" dirty="0">
                <a:latin typeface="+mn-ea"/>
              </a:rPr>
              <a:t>【</a:t>
            </a:r>
            <a:r>
              <a:rPr lang="ja-JP" altLang="en-US" sz="2800" dirty="0">
                <a:latin typeface="+mn-ea"/>
              </a:rPr>
              <a:t>回／年</a:t>
            </a:r>
            <a:r>
              <a:rPr lang="en-US" altLang="ja-JP" sz="2800" dirty="0">
                <a:latin typeface="+mn-ea"/>
              </a:rPr>
              <a:t>】</a:t>
            </a:r>
            <a:r>
              <a:rPr lang="ja-JP" altLang="en-US" sz="2800" dirty="0" smtClean="0">
                <a:latin typeface="+mn-ea"/>
              </a:rPr>
              <a:t> </a:t>
            </a:r>
            <a:r>
              <a:rPr lang="ja-JP" altLang="en-US" sz="2800" dirty="0">
                <a:latin typeface="+mn-ea"/>
              </a:rPr>
              <a:t>」</a:t>
            </a:r>
            <a:endParaRPr lang="en-US" altLang="ja-JP" sz="2800" dirty="0">
              <a:latin typeface="+mn-ea"/>
            </a:endParaRPr>
          </a:p>
          <a:p>
            <a:pPr algn="ctr"/>
            <a:r>
              <a:rPr lang="en-US" altLang="ja-JP" sz="2800" dirty="0">
                <a:latin typeface="+mn-ea"/>
              </a:rPr>
              <a:t>÷</a:t>
            </a:r>
          </a:p>
          <a:p>
            <a:pPr algn="ctr"/>
            <a:r>
              <a:rPr lang="ja-JP" altLang="en-US" sz="2800" dirty="0">
                <a:latin typeface="+mn-ea"/>
              </a:rPr>
              <a:t>講義データの</a:t>
            </a:r>
            <a:r>
              <a:rPr lang="ja-JP" altLang="en-US" sz="2800" dirty="0" smtClean="0">
                <a:latin typeface="+mn-ea"/>
              </a:rPr>
              <a:t>サンプル数</a:t>
            </a:r>
            <a:endParaRPr lang="en-US" altLang="ja-JP" sz="2800" dirty="0" smtClean="0">
              <a:latin typeface="+mn-ea"/>
            </a:endParaRPr>
          </a:p>
          <a:p>
            <a:pPr algn="ctr"/>
            <a:r>
              <a:rPr lang="ja-JP" altLang="en-US" sz="2800" dirty="0" smtClean="0">
                <a:latin typeface="+mn-ea"/>
              </a:rPr>
              <a:t>（４２１人）</a:t>
            </a:r>
            <a:endParaRPr lang="en-US" altLang="ja-JP" sz="2800" dirty="0" smtClean="0">
              <a:latin typeface="+mn-ea"/>
            </a:endParaRPr>
          </a:p>
          <a:p>
            <a:pPr algn="ctr"/>
            <a:r>
              <a:rPr lang="en-US" altLang="ja-JP" sz="2800" dirty="0" smtClean="0">
                <a:latin typeface="+mn-ea"/>
              </a:rPr>
              <a:t>×</a:t>
            </a:r>
          </a:p>
          <a:p>
            <a:pPr algn="ctr"/>
            <a:r>
              <a:rPr lang="ja-JP" altLang="en-US" sz="2800" dirty="0">
                <a:latin typeface="+mn-ea"/>
              </a:rPr>
              <a:t>筑波</a:t>
            </a:r>
            <a:r>
              <a:rPr lang="ja-JP" altLang="en-US" sz="2800" dirty="0" smtClean="0">
                <a:latin typeface="+mn-ea"/>
              </a:rPr>
              <a:t>大</a:t>
            </a:r>
            <a:r>
              <a:rPr lang="ja-JP" altLang="en-US" sz="2800" dirty="0">
                <a:latin typeface="+mn-ea"/>
              </a:rPr>
              <a:t>生</a:t>
            </a:r>
            <a:r>
              <a:rPr lang="ja-JP" altLang="en-US" sz="2800" dirty="0" smtClean="0">
                <a:latin typeface="+mn-ea"/>
              </a:rPr>
              <a:t>の全体数</a:t>
            </a:r>
            <a:endParaRPr lang="en-US" altLang="ja-JP" sz="2800" dirty="0" smtClean="0">
              <a:latin typeface="+mn-ea"/>
            </a:endParaRPr>
          </a:p>
          <a:p>
            <a:pPr algn="ctr"/>
            <a:r>
              <a:rPr lang="ja-JP" altLang="en-US" sz="2800" dirty="0" smtClean="0">
                <a:latin typeface="+mn-ea"/>
              </a:rPr>
              <a:t>（９７９７</a:t>
            </a:r>
            <a:r>
              <a:rPr lang="en-US" altLang="ja-JP" sz="2800" dirty="0" smtClean="0">
                <a:latin typeface="+mn-ea"/>
              </a:rPr>
              <a:t>【</a:t>
            </a:r>
            <a:r>
              <a:rPr lang="ja-JP" altLang="en-US" sz="2800" dirty="0" smtClean="0">
                <a:latin typeface="+mn-ea"/>
              </a:rPr>
              <a:t>人</a:t>
            </a:r>
            <a:r>
              <a:rPr lang="en-US" altLang="ja-JP" sz="2800" dirty="0" smtClean="0">
                <a:latin typeface="+mn-ea"/>
              </a:rPr>
              <a:t>】</a:t>
            </a:r>
            <a:r>
              <a:rPr lang="ja-JP" altLang="en-US" sz="2800" dirty="0" smtClean="0">
                <a:latin typeface="+mn-ea"/>
              </a:rPr>
              <a:t>）</a:t>
            </a:r>
            <a:endParaRPr lang="en-US" altLang="ja-JP" sz="2800" dirty="0" smtClean="0">
              <a:latin typeface="+mn-ea"/>
            </a:endParaRPr>
          </a:p>
          <a:p>
            <a:pPr algn="ctr"/>
            <a:r>
              <a:rPr lang="en-US" altLang="ja-JP" sz="2800" dirty="0" smtClean="0">
                <a:latin typeface="+mn-ea"/>
              </a:rPr>
              <a:t>÷</a:t>
            </a:r>
          </a:p>
          <a:p>
            <a:pPr algn="ctr"/>
            <a:r>
              <a:rPr lang="ja-JP" altLang="en-US" sz="2800" dirty="0" smtClean="0">
                <a:latin typeface="+mn-ea"/>
              </a:rPr>
              <a:t>１年の日数（３６５</a:t>
            </a:r>
            <a:r>
              <a:rPr lang="en-US" altLang="ja-JP" sz="2800" dirty="0" smtClean="0">
                <a:latin typeface="+mn-ea"/>
              </a:rPr>
              <a:t>【</a:t>
            </a:r>
            <a:r>
              <a:rPr lang="ja-JP" altLang="en-US" sz="2800" dirty="0" smtClean="0">
                <a:latin typeface="+mn-ea"/>
              </a:rPr>
              <a:t>日</a:t>
            </a:r>
            <a:r>
              <a:rPr lang="en-US" altLang="ja-JP" sz="2800" dirty="0" smtClean="0">
                <a:latin typeface="+mn-ea"/>
              </a:rPr>
              <a:t>】</a:t>
            </a:r>
            <a:r>
              <a:rPr lang="ja-JP" altLang="en-US" sz="2800" dirty="0" smtClean="0">
                <a:latin typeface="+mn-ea"/>
              </a:rPr>
              <a:t>）</a:t>
            </a:r>
            <a:endParaRPr lang="en-US" altLang="ja-JP" sz="2800" dirty="0" smtClean="0">
              <a:latin typeface="+mn-ea"/>
            </a:endParaRPr>
          </a:p>
          <a:p>
            <a:pPr algn="ctr"/>
            <a:r>
              <a:rPr lang="en-US" altLang="ja-JP" sz="2800" dirty="0">
                <a:latin typeface="+mn-ea"/>
              </a:rPr>
              <a:t>| |</a:t>
            </a:r>
          </a:p>
          <a:p>
            <a:pPr algn="ctr"/>
            <a:r>
              <a:rPr lang="ja-JP" altLang="en-US" sz="2800" dirty="0" smtClean="0">
                <a:latin typeface="+mn-ea"/>
              </a:rPr>
              <a:t>需要量</a:t>
            </a:r>
            <a:endParaRPr lang="en-US" altLang="ja-JP" sz="2800" dirty="0">
              <a:latin typeface="+mn-ea"/>
            </a:endParaRPr>
          </a:p>
          <a:p>
            <a:endParaRPr kumimoji="1" lang="ja-JP" altLang="en-US" dirty="0"/>
          </a:p>
        </p:txBody>
      </p:sp>
      <p:sp>
        <p:nvSpPr>
          <p:cNvPr id="4" name="タイトル 1"/>
          <p:cNvSpPr>
            <a:spLocks noGrp="1"/>
          </p:cNvSpPr>
          <p:nvPr>
            <p:ph type="title"/>
          </p:nvPr>
        </p:nvSpPr>
        <p:spPr>
          <a:xfrm>
            <a:off x="319167" y="127400"/>
            <a:ext cx="4264122" cy="875647"/>
          </a:xfrm>
        </p:spPr>
        <p:txBody>
          <a:bodyPr>
            <a:normAutofit fontScale="90000"/>
          </a:bodyPr>
          <a:lstStyle/>
          <a:p>
            <a:pPr algn="l"/>
            <a:r>
              <a:rPr kumimoji="1" lang="ja-JP" altLang="en-US" dirty="0" smtClean="0"/>
              <a:t>需要量の推計方法</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78237" y="1277782"/>
            <a:ext cx="5858932" cy="3970318"/>
          </a:xfrm>
          <a:prstGeom prst="rect">
            <a:avLst/>
          </a:prstGeom>
          <a:noFill/>
        </p:spPr>
        <p:txBody>
          <a:bodyPr wrap="square" rtlCol="0">
            <a:spAutoFit/>
          </a:bodyPr>
          <a:lstStyle/>
          <a:p>
            <a:pPr algn="ctr"/>
            <a:r>
              <a:rPr lang="ja-JP" altLang="en-US" sz="2800" dirty="0" smtClean="0">
                <a:latin typeface="+mn-ea"/>
              </a:rPr>
              <a:t>「</a:t>
            </a:r>
            <a:r>
              <a:rPr lang="en-US" altLang="ja-JP" sz="2800" dirty="0" smtClean="0">
                <a:latin typeface="+mn-ea"/>
              </a:rPr>
              <a:t>22:40</a:t>
            </a:r>
            <a:r>
              <a:rPr lang="ja-JP" altLang="en-US" sz="2800" dirty="0" smtClean="0">
                <a:latin typeface="+mn-ea"/>
              </a:rPr>
              <a:t>以降の筑波大方面</a:t>
            </a:r>
            <a:endParaRPr lang="en-US" altLang="ja-JP" sz="2800" dirty="0" smtClean="0">
              <a:latin typeface="+mn-ea"/>
            </a:endParaRPr>
          </a:p>
          <a:p>
            <a:pPr algn="ctr"/>
            <a:r>
              <a:rPr lang="ja-JP" altLang="en-US" sz="2800" dirty="0" err="1" smtClean="0">
                <a:latin typeface="+mn-ea"/>
              </a:rPr>
              <a:t>への</a:t>
            </a:r>
            <a:r>
              <a:rPr lang="ja-JP" altLang="en-US" sz="2800" dirty="0" smtClean="0">
                <a:latin typeface="+mn-ea"/>
              </a:rPr>
              <a:t>帰宅頻度</a:t>
            </a:r>
            <a:r>
              <a:rPr lang="en-US" altLang="ja-JP" sz="2800" dirty="0">
                <a:latin typeface="+mn-ea"/>
              </a:rPr>
              <a:t>【</a:t>
            </a:r>
            <a:r>
              <a:rPr lang="ja-JP" altLang="en-US" sz="2800" dirty="0">
                <a:latin typeface="+mn-ea"/>
              </a:rPr>
              <a:t>回／年</a:t>
            </a:r>
            <a:r>
              <a:rPr lang="en-US" altLang="ja-JP" sz="2800" dirty="0" smtClean="0">
                <a:latin typeface="+mn-ea"/>
              </a:rPr>
              <a:t>】</a:t>
            </a:r>
            <a:r>
              <a:rPr lang="ja-JP" altLang="en-US" sz="2800" dirty="0" smtClean="0">
                <a:latin typeface="+mn-ea"/>
              </a:rPr>
              <a:t>」</a:t>
            </a:r>
            <a:endParaRPr lang="en-US" altLang="ja-JP" sz="2800" dirty="0" smtClean="0">
              <a:latin typeface="+mn-ea"/>
            </a:endParaRPr>
          </a:p>
          <a:p>
            <a:pPr algn="ctr"/>
            <a:r>
              <a:rPr lang="en-US" altLang="ja-JP" sz="2800" dirty="0" smtClean="0">
                <a:latin typeface="+mn-ea"/>
              </a:rPr>
              <a:t>×</a:t>
            </a:r>
          </a:p>
          <a:p>
            <a:pPr algn="ctr"/>
            <a:r>
              <a:rPr lang="ja-JP" altLang="en-US" sz="2800" dirty="0" smtClean="0">
                <a:latin typeface="+mn-ea"/>
              </a:rPr>
              <a:t>「提案するつくば号が</a:t>
            </a:r>
            <a:endParaRPr lang="en-US" altLang="ja-JP" sz="2800" dirty="0" smtClean="0">
              <a:latin typeface="+mn-ea"/>
            </a:endParaRPr>
          </a:p>
          <a:p>
            <a:pPr algn="ctr"/>
            <a:r>
              <a:rPr lang="ja-JP" altLang="en-US" sz="2800" dirty="0" smtClean="0">
                <a:latin typeface="+mn-ea"/>
              </a:rPr>
              <a:t>実現した時の利用率</a:t>
            </a:r>
            <a:r>
              <a:rPr lang="en-US" altLang="ja-JP" sz="2800" dirty="0" smtClean="0">
                <a:latin typeface="+mn-ea"/>
              </a:rPr>
              <a:t>【</a:t>
            </a:r>
            <a:r>
              <a:rPr lang="ja-JP" altLang="en-US" sz="2800" dirty="0" smtClean="0">
                <a:latin typeface="+mn-ea"/>
              </a:rPr>
              <a:t>％</a:t>
            </a:r>
            <a:r>
              <a:rPr lang="en-US" altLang="ja-JP" sz="2800" dirty="0" smtClean="0">
                <a:latin typeface="+mn-ea"/>
              </a:rPr>
              <a:t>】</a:t>
            </a:r>
            <a:r>
              <a:rPr lang="ja-JP" altLang="en-US" sz="2800" dirty="0" smtClean="0">
                <a:latin typeface="+mn-ea"/>
              </a:rPr>
              <a:t>」</a:t>
            </a:r>
            <a:endParaRPr lang="en-US" altLang="ja-JP" sz="2800" dirty="0" smtClean="0">
              <a:latin typeface="+mn-ea"/>
            </a:endParaRPr>
          </a:p>
          <a:p>
            <a:pPr algn="ctr"/>
            <a:r>
              <a:rPr lang="en-US" altLang="ja-JP" sz="2800" dirty="0" smtClean="0">
                <a:latin typeface="+mn-ea"/>
              </a:rPr>
              <a:t>| |</a:t>
            </a:r>
          </a:p>
          <a:p>
            <a:pPr algn="ctr"/>
            <a:r>
              <a:rPr lang="ja-JP" altLang="en-US" sz="2800" dirty="0" smtClean="0">
                <a:latin typeface="+mn-ea"/>
              </a:rPr>
              <a:t>「</a:t>
            </a:r>
            <a:r>
              <a:rPr lang="ja-JP" altLang="en-US" sz="2800" dirty="0">
                <a:latin typeface="+mn-ea"/>
              </a:rPr>
              <a:t>提案するつくば号</a:t>
            </a:r>
            <a:r>
              <a:rPr lang="ja-JP" altLang="en-US" sz="2800" dirty="0" smtClean="0">
                <a:latin typeface="+mn-ea"/>
              </a:rPr>
              <a:t>が</a:t>
            </a:r>
            <a:endParaRPr lang="en-US" altLang="ja-JP" sz="2800" dirty="0" smtClean="0">
              <a:latin typeface="+mn-ea"/>
            </a:endParaRPr>
          </a:p>
          <a:p>
            <a:pPr algn="ctr"/>
            <a:r>
              <a:rPr lang="ja-JP" altLang="en-US" sz="2800" dirty="0" smtClean="0">
                <a:latin typeface="+mn-ea"/>
              </a:rPr>
              <a:t>実現</a:t>
            </a:r>
            <a:r>
              <a:rPr lang="ja-JP" altLang="en-US" sz="2800" dirty="0">
                <a:latin typeface="+mn-ea"/>
              </a:rPr>
              <a:t>した</a:t>
            </a:r>
            <a:r>
              <a:rPr lang="ja-JP" altLang="en-US" sz="2800" dirty="0" smtClean="0">
                <a:latin typeface="+mn-ea"/>
              </a:rPr>
              <a:t>時の筑波大生</a:t>
            </a:r>
            <a:endParaRPr lang="en-US" altLang="ja-JP" sz="2800" dirty="0" smtClean="0">
              <a:latin typeface="+mn-ea"/>
            </a:endParaRPr>
          </a:p>
          <a:p>
            <a:pPr algn="ctr"/>
            <a:r>
              <a:rPr lang="ja-JP" altLang="en-US" sz="2800" dirty="0" smtClean="0">
                <a:latin typeface="+mn-ea"/>
              </a:rPr>
              <a:t>の利用頻度</a:t>
            </a:r>
            <a:r>
              <a:rPr lang="en-US" altLang="ja-JP" sz="2800" dirty="0">
                <a:latin typeface="+mn-ea"/>
              </a:rPr>
              <a:t>【</a:t>
            </a:r>
            <a:r>
              <a:rPr lang="ja-JP" altLang="en-US" sz="2800" dirty="0" smtClean="0">
                <a:latin typeface="+mn-ea"/>
              </a:rPr>
              <a:t>回</a:t>
            </a:r>
            <a:r>
              <a:rPr lang="ja-JP" altLang="en-US" sz="2800" dirty="0">
                <a:latin typeface="+mn-ea"/>
              </a:rPr>
              <a:t>／</a:t>
            </a:r>
            <a:r>
              <a:rPr lang="ja-JP" altLang="en-US" sz="2800" dirty="0" smtClean="0">
                <a:latin typeface="+mn-ea"/>
              </a:rPr>
              <a:t>年</a:t>
            </a:r>
            <a:r>
              <a:rPr lang="en-US" altLang="ja-JP" sz="2800" dirty="0" smtClean="0">
                <a:latin typeface="+mn-ea"/>
              </a:rPr>
              <a:t>】</a:t>
            </a:r>
            <a:r>
              <a:rPr lang="ja-JP" altLang="en-US" sz="2800" dirty="0" smtClean="0">
                <a:latin typeface="+mn-ea"/>
              </a:rPr>
              <a:t>」</a:t>
            </a:r>
            <a:endParaRPr lang="en-US" altLang="ja-JP" sz="2800" dirty="0" smtClean="0">
              <a:latin typeface="+mn-ea"/>
            </a:endParaRPr>
          </a:p>
        </p:txBody>
      </p:sp>
      <p:cxnSp>
        <p:nvCxnSpPr>
          <p:cNvPr id="9" name="直線コネクタ 8"/>
          <p:cNvCxnSpPr/>
          <p:nvPr/>
        </p:nvCxnSpPr>
        <p:spPr>
          <a:xfrm>
            <a:off x="4921957" y="1177269"/>
            <a:ext cx="0" cy="5584775"/>
          </a:xfrm>
          <a:prstGeom prst="line">
            <a:avLst/>
          </a:prstGeom>
          <a:ln>
            <a:solidFill>
              <a:schemeClr val="accent5">
                <a:lumMod val="75000"/>
              </a:schemeClr>
            </a:solidFill>
          </a:ln>
        </p:spPr>
        <p:style>
          <a:lnRef idx="2">
            <a:schemeClr val="dk1"/>
          </a:lnRef>
          <a:fillRef idx="0">
            <a:schemeClr val="dk1"/>
          </a:fillRef>
          <a:effectRef idx="1">
            <a:schemeClr val="dk1"/>
          </a:effectRef>
          <a:fontRef idx="minor">
            <a:schemeClr val="tx1"/>
          </a:fontRef>
        </p:style>
      </p:cxnSp>
      <p:sp>
        <p:nvSpPr>
          <p:cNvPr id="11" name="線吹き出し 2 (枠付き) 10"/>
          <p:cNvSpPr/>
          <p:nvPr/>
        </p:nvSpPr>
        <p:spPr>
          <a:xfrm>
            <a:off x="319168" y="1177269"/>
            <a:ext cx="3981904" cy="1320802"/>
          </a:xfrm>
          <a:prstGeom prst="borderCallout2">
            <a:avLst>
              <a:gd name="adj1" fmla="val 22710"/>
              <a:gd name="adj2" fmla="val 107052"/>
              <a:gd name="adj3" fmla="val 22987"/>
              <a:gd name="adj4" fmla="val 112892"/>
              <a:gd name="adj5" fmla="val 38669"/>
              <a:gd name="adj6" fmla="val 117978"/>
            </a:avLst>
          </a:prstGeom>
          <a:solidFill>
            <a:schemeClr val="accent5">
              <a:lumMod val="75000"/>
            </a:schemeClr>
          </a:solidFill>
          <a:ln w="444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ja-JP" sz="2800" dirty="0"/>
              <a:t>筑波大生</a:t>
            </a:r>
            <a:r>
              <a:rPr lang="en-US" altLang="ja-JP" sz="2800" dirty="0"/>
              <a:t>1</a:t>
            </a:r>
            <a:r>
              <a:rPr lang="ja-JP" altLang="ja-JP" sz="2800" dirty="0"/>
              <a:t>人あたりの</a:t>
            </a:r>
            <a:r>
              <a:rPr lang="en-US" altLang="ja-JP" sz="2800" dirty="0"/>
              <a:t>1</a:t>
            </a:r>
            <a:r>
              <a:rPr lang="ja-JP" altLang="ja-JP" sz="2800" dirty="0"/>
              <a:t>年間における乗車</a:t>
            </a:r>
            <a:r>
              <a:rPr lang="ja-JP" altLang="ja-JP" sz="2800" dirty="0" smtClean="0"/>
              <a:t>回数</a:t>
            </a:r>
            <a:endParaRPr lang="en-US" altLang="ja-JP" sz="2800" dirty="0" smtClean="0"/>
          </a:p>
          <a:p>
            <a:pPr algn="ctr"/>
            <a:r>
              <a:rPr lang="ja-JP" altLang="ja-JP" sz="2800" dirty="0" smtClean="0"/>
              <a:t>【</a:t>
            </a:r>
            <a:r>
              <a:rPr lang="ja-JP" altLang="ja-JP" sz="2800" dirty="0"/>
              <a:t>回／（年・人）</a:t>
            </a:r>
            <a:r>
              <a:rPr lang="ja-JP" altLang="ja-JP" sz="2800" dirty="0" smtClean="0"/>
              <a:t>】</a:t>
            </a:r>
            <a:endParaRPr kumimoji="1" lang="ja-JP" altLang="en-US" sz="2800" dirty="0"/>
          </a:p>
        </p:txBody>
      </p:sp>
      <p:sp>
        <p:nvSpPr>
          <p:cNvPr id="12" name="線吹き出し 2 (枠付き) 11"/>
          <p:cNvSpPr/>
          <p:nvPr/>
        </p:nvSpPr>
        <p:spPr>
          <a:xfrm>
            <a:off x="319168" y="2756900"/>
            <a:ext cx="3981904" cy="1250656"/>
          </a:xfrm>
          <a:prstGeom prst="borderCallout2">
            <a:avLst>
              <a:gd name="adj1" fmla="val 22710"/>
              <a:gd name="adj2" fmla="val 107052"/>
              <a:gd name="adj3" fmla="val 22947"/>
              <a:gd name="adj4" fmla="val 111471"/>
              <a:gd name="adj5" fmla="val 45965"/>
              <a:gd name="adj6" fmla="val 117686"/>
            </a:avLst>
          </a:prstGeom>
          <a:solidFill>
            <a:schemeClr val="accent5">
              <a:lumMod val="75000"/>
            </a:schemeClr>
          </a:solidFill>
          <a:ln w="444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ja-JP" sz="2800" dirty="0" smtClean="0"/>
              <a:t>筑波大学の全学生数の１年間における乗車回数【回／年】　</a:t>
            </a:r>
            <a:endParaRPr kumimoji="1" lang="ja-JP" altLang="en-US" sz="2800" dirty="0"/>
          </a:p>
        </p:txBody>
      </p:sp>
      <p:sp>
        <p:nvSpPr>
          <p:cNvPr id="13" name="線吹き出し 2 (枠付き) 12"/>
          <p:cNvSpPr/>
          <p:nvPr/>
        </p:nvSpPr>
        <p:spPr>
          <a:xfrm>
            <a:off x="319168" y="4199470"/>
            <a:ext cx="3981903" cy="1309508"/>
          </a:xfrm>
          <a:prstGeom prst="borderCallout2">
            <a:avLst>
              <a:gd name="adj1" fmla="val 22710"/>
              <a:gd name="adj2" fmla="val 107052"/>
              <a:gd name="adj3" fmla="val 22981"/>
              <a:gd name="adj4" fmla="val 111235"/>
              <a:gd name="adj5" fmla="val 47349"/>
              <a:gd name="adj6" fmla="val 117955"/>
            </a:avLst>
          </a:prstGeom>
          <a:solidFill>
            <a:schemeClr val="accent5">
              <a:lumMod val="75000"/>
            </a:schemeClr>
          </a:solidFill>
          <a:ln w="444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ja-JP" sz="2800" dirty="0"/>
              <a:t>筑波大学の全学生数の</a:t>
            </a:r>
            <a:r>
              <a:rPr lang="en-US" altLang="ja-JP" sz="2800" dirty="0"/>
              <a:t>1</a:t>
            </a:r>
            <a:r>
              <a:rPr lang="ja-JP" altLang="ja-JP" sz="2800" dirty="0"/>
              <a:t>日あたりの乗車</a:t>
            </a:r>
            <a:r>
              <a:rPr lang="ja-JP" altLang="ja-JP" sz="2800" dirty="0" smtClean="0"/>
              <a:t>回数</a:t>
            </a:r>
            <a:endParaRPr lang="en-US" altLang="ja-JP" sz="2800" dirty="0" smtClean="0"/>
          </a:p>
          <a:p>
            <a:pPr algn="ctr"/>
            <a:r>
              <a:rPr lang="ja-JP" altLang="ja-JP" sz="2800" dirty="0" smtClean="0"/>
              <a:t>【</a:t>
            </a:r>
            <a:r>
              <a:rPr lang="ja-JP" altLang="en-US" sz="2800" dirty="0" smtClean="0"/>
              <a:t>（</a:t>
            </a:r>
            <a:r>
              <a:rPr lang="ja-JP" altLang="ja-JP" sz="2800" dirty="0" smtClean="0"/>
              <a:t>回／年</a:t>
            </a:r>
            <a:r>
              <a:rPr lang="ja-JP" altLang="en-US" sz="2800" dirty="0" smtClean="0"/>
              <a:t>）／</a:t>
            </a:r>
            <a:r>
              <a:rPr lang="ja-JP" altLang="ja-JP" sz="2800" dirty="0" smtClean="0"/>
              <a:t>日</a:t>
            </a:r>
            <a:r>
              <a:rPr lang="ja-JP" altLang="ja-JP" sz="2800" dirty="0"/>
              <a:t>）】</a:t>
            </a:r>
            <a:endParaRPr kumimoji="1" lang="ja-JP" altLang="en-US" sz="2800" dirty="0"/>
          </a:p>
        </p:txBody>
      </p:sp>
      <p:sp>
        <p:nvSpPr>
          <p:cNvPr id="14" name="テキスト ボックス 13"/>
          <p:cNvSpPr txBox="1"/>
          <p:nvPr/>
        </p:nvSpPr>
        <p:spPr>
          <a:xfrm>
            <a:off x="417691" y="5700892"/>
            <a:ext cx="4492978" cy="1231106"/>
          </a:xfrm>
          <a:prstGeom prst="rect">
            <a:avLst/>
          </a:prstGeom>
          <a:noFill/>
        </p:spPr>
        <p:txBody>
          <a:bodyPr wrap="square" rtlCol="0">
            <a:spAutoFit/>
          </a:bodyPr>
          <a:lstStyle/>
          <a:p>
            <a:pPr algn="ctr"/>
            <a:r>
              <a:rPr lang="ja-JP" altLang="en-US" sz="2800" dirty="0">
                <a:latin typeface="+mn-ea"/>
              </a:rPr>
              <a:t>全ての講義データで実施し、</a:t>
            </a:r>
            <a:endParaRPr lang="en-US" altLang="ja-JP" sz="2800" dirty="0">
              <a:latin typeface="+mn-ea"/>
            </a:endParaRPr>
          </a:p>
          <a:p>
            <a:pPr algn="ctr"/>
            <a:r>
              <a:rPr lang="ja-JP" altLang="en-US" sz="2800" dirty="0">
                <a:latin typeface="+mn-ea"/>
              </a:rPr>
              <a:t>合計する。</a:t>
            </a:r>
            <a:endParaRPr lang="en-US" altLang="ja-JP" sz="2800" dirty="0">
              <a:latin typeface="+mn-ea"/>
            </a:endParaRPr>
          </a:p>
          <a:p>
            <a:endParaRPr kumimoji="1" lang="ja-JP" altLang="en-US" dirty="0"/>
          </a:p>
        </p:txBody>
      </p:sp>
      <p:sp>
        <p:nvSpPr>
          <p:cNvPr id="2" name="正方形/長方形 1"/>
          <p:cNvSpPr/>
          <p:nvPr/>
        </p:nvSpPr>
        <p:spPr>
          <a:xfrm>
            <a:off x="5015059" y="1177269"/>
            <a:ext cx="3949831" cy="2753708"/>
          </a:xfrm>
          <a:prstGeom prst="rect">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015059" y="1177269"/>
            <a:ext cx="3949831" cy="3950912"/>
          </a:xfrm>
          <a:prstGeom prst="rect">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015060" y="1154152"/>
            <a:ext cx="3949831" cy="4822442"/>
          </a:xfrm>
          <a:prstGeom prst="rect">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874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animBg="1"/>
      <p:bldP spid="11" grpId="1" animBg="1"/>
      <p:bldP spid="12" grpId="0" animBg="1"/>
      <p:bldP spid="12" grpId="1" animBg="1"/>
      <p:bldP spid="13" grpId="0" animBg="1"/>
      <p:bldP spid="13" grpId="1" animBg="1"/>
      <p:bldP spid="14" grpId="0"/>
      <p:bldP spid="2" grpId="0" animBg="1"/>
      <p:bldP spid="2" grpId="1" animBg="1"/>
      <p:bldP spid="15" grpId="0" animBg="1"/>
      <p:bldP spid="15" grpId="1" animBg="1"/>
      <p:bldP spid="16" grpId="0" animBg="1"/>
      <p:bldP spid="16"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8" name="グラフ 7"/>
          <p:cNvGraphicFramePr>
            <a:graphicFrameLocks/>
          </p:cNvGraphicFramePr>
          <p:nvPr>
            <p:extLst>
              <p:ext uri="{D42A27DB-BD31-4B8C-83A1-F6EECF244321}">
                <p14:modId xmlns:p14="http://schemas.microsoft.com/office/powerpoint/2010/main" val="3369567910"/>
              </p:ext>
            </p:extLst>
          </p:nvPr>
        </p:nvGraphicFramePr>
        <p:xfrm>
          <a:off x="4485544" y="1085869"/>
          <a:ext cx="4658456" cy="5729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955511919"/>
              </p:ext>
            </p:extLst>
          </p:nvPr>
        </p:nvGraphicFramePr>
        <p:xfrm>
          <a:off x="0" y="1085869"/>
          <a:ext cx="4581769" cy="5729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7398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11" name="グラフ 10"/>
          <p:cNvGraphicFramePr>
            <a:graphicFrameLocks/>
          </p:cNvGraphicFramePr>
          <p:nvPr>
            <p:extLst>
              <p:ext uri="{D42A27DB-BD31-4B8C-83A1-F6EECF244321}">
                <p14:modId xmlns:p14="http://schemas.microsoft.com/office/powerpoint/2010/main" val="3512622954"/>
              </p:ext>
            </p:extLst>
          </p:nvPr>
        </p:nvGraphicFramePr>
        <p:xfrm>
          <a:off x="0" y="1085868"/>
          <a:ext cx="9144000" cy="4776279"/>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31"/>
          <p:cNvSpPr txBox="1"/>
          <p:nvPr/>
        </p:nvSpPr>
        <p:spPr>
          <a:xfrm>
            <a:off x="0" y="6105769"/>
            <a:ext cx="9143999" cy="75223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ffectLst/>
                <a:ea typeface="ＭＳ 明朝"/>
                <a:cs typeface="Times New Roman"/>
              </a:rPr>
              <a:t>学年割合</a:t>
            </a:r>
            <a:endParaRPr lang="ja-JP" sz="2400" kern="100" dirty="0">
              <a:effectLst/>
              <a:ea typeface="ＭＳ 明朝"/>
              <a:cs typeface="Times New Roman"/>
            </a:endParaRPr>
          </a:p>
        </p:txBody>
      </p:sp>
    </p:spTree>
    <p:extLst>
      <p:ext uri="{BB962C8B-B14F-4D97-AF65-F5344CB8AC3E}">
        <p14:creationId xmlns:p14="http://schemas.microsoft.com/office/powerpoint/2010/main" val="26803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11" name="グラフ 10"/>
          <p:cNvGraphicFramePr>
            <a:graphicFrameLocks/>
          </p:cNvGraphicFramePr>
          <p:nvPr>
            <p:extLst>
              <p:ext uri="{D42A27DB-BD31-4B8C-83A1-F6EECF244321}">
                <p14:modId xmlns:p14="http://schemas.microsoft.com/office/powerpoint/2010/main" val="1686357898"/>
              </p:ext>
            </p:extLst>
          </p:nvPr>
        </p:nvGraphicFramePr>
        <p:xfrm>
          <a:off x="0" y="1085867"/>
          <a:ext cx="9144000" cy="4697517"/>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31"/>
          <p:cNvSpPr txBox="1"/>
          <p:nvPr/>
        </p:nvSpPr>
        <p:spPr>
          <a:xfrm>
            <a:off x="0" y="6105769"/>
            <a:ext cx="9143999" cy="75223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ffectLst/>
                <a:ea typeface="ＭＳ 明朝"/>
                <a:cs typeface="Times New Roman"/>
              </a:rPr>
              <a:t>講義・バス停別の</a:t>
            </a:r>
            <a:r>
              <a:rPr lang="ja-JP" altLang="en-US" sz="2400" b="1" kern="100" dirty="0" smtClean="0">
                <a:ea typeface="ＭＳ 明朝"/>
                <a:cs typeface="Times New Roman"/>
              </a:rPr>
              <a:t>男女</a:t>
            </a:r>
            <a:r>
              <a:rPr lang="ja-JP" altLang="en-US" sz="2400" b="1" kern="100" dirty="0" smtClean="0">
                <a:effectLst/>
                <a:ea typeface="ＭＳ 明朝"/>
                <a:cs typeface="Times New Roman"/>
              </a:rPr>
              <a:t>割合</a:t>
            </a:r>
            <a:endParaRPr lang="ja-JP" sz="2800" kern="100" dirty="0">
              <a:effectLst/>
              <a:ea typeface="ＭＳ 明朝"/>
              <a:cs typeface="Times New Roman"/>
            </a:endParaRPr>
          </a:p>
        </p:txBody>
      </p:sp>
    </p:spTree>
    <p:extLst>
      <p:ext uri="{BB962C8B-B14F-4D97-AF65-F5344CB8AC3E}">
        <p14:creationId xmlns:p14="http://schemas.microsoft.com/office/powerpoint/2010/main" val="2294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8" name="グラフ 7"/>
          <p:cNvGraphicFramePr>
            <a:graphicFrameLocks/>
          </p:cNvGraphicFramePr>
          <p:nvPr>
            <p:extLst>
              <p:ext uri="{D42A27DB-BD31-4B8C-83A1-F6EECF244321}">
                <p14:modId xmlns:p14="http://schemas.microsoft.com/office/powerpoint/2010/main" val="1558766988"/>
              </p:ext>
            </p:extLst>
          </p:nvPr>
        </p:nvGraphicFramePr>
        <p:xfrm>
          <a:off x="0" y="1085868"/>
          <a:ext cx="9144000" cy="4453286"/>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31"/>
          <p:cNvSpPr txBox="1"/>
          <p:nvPr/>
        </p:nvSpPr>
        <p:spPr>
          <a:xfrm>
            <a:off x="0" y="6105769"/>
            <a:ext cx="9143999" cy="75223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ffectLst/>
                <a:ea typeface="ＭＳ 明朝"/>
                <a:cs typeface="Times New Roman"/>
              </a:rPr>
              <a:t>講義・バス停別の</a:t>
            </a:r>
            <a:r>
              <a:rPr lang="en-US" altLang="en-US" sz="2400" b="1" kern="100" dirty="0" smtClean="0">
                <a:ea typeface="ＭＳ 明朝"/>
                <a:cs typeface="Times New Roman"/>
              </a:rPr>
              <a:t>定期利用状況</a:t>
            </a:r>
            <a:endParaRPr lang="ja-JP" sz="2800" kern="100" dirty="0">
              <a:effectLst/>
              <a:ea typeface="ＭＳ 明朝"/>
              <a:cs typeface="Times New Roman"/>
            </a:endParaRPr>
          </a:p>
        </p:txBody>
      </p:sp>
    </p:spTree>
    <p:extLst>
      <p:ext uri="{BB962C8B-B14F-4D97-AF65-F5344CB8AC3E}">
        <p14:creationId xmlns:p14="http://schemas.microsoft.com/office/powerpoint/2010/main" val="3296973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9" name="テキスト 31"/>
          <p:cNvSpPr txBox="1"/>
          <p:nvPr/>
        </p:nvSpPr>
        <p:spPr>
          <a:xfrm>
            <a:off x="0" y="6105769"/>
            <a:ext cx="9143999" cy="752231"/>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2800" kern="100" dirty="0" smtClean="0">
                <a:ea typeface="ＭＳ 明朝"/>
                <a:cs typeface="Times New Roman"/>
              </a:rPr>
              <a:t>バスがない時間帯の帰宅手段別、夜間バス利用頻度</a:t>
            </a:r>
            <a:endParaRPr lang="ja-JP" sz="2800" kern="100" dirty="0">
              <a:effectLst/>
              <a:ea typeface="ＭＳ 明朝"/>
              <a:cs typeface="Times New Roman"/>
            </a:endParaRPr>
          </a:p>
        </p:txBody>
      </p:sp>
      <p:graphicFrame>
        <p:nvGraphicFramePr>
          <p:cNvPr id="8" name="グラフ 7"/>
          <p:cNvGraphicFramePr>
            <a:graphicFrameLocks/>
          </p:cNvGraphicFramePr>
          <p:nvPr>
            <p:extLst>
              <p:ext uri="{D42A27DB-BD31-4B8C-83A1-F6EECF244321}">
                <p14:modId xmlns:p14="http://schemas.microsoft.com/office/powerpoint/2010/main" val="2892413099"/>
              </p:ext>
            </p:extLst>
          </p:nvPr>
        </p:nvGraphicFramePr>
        <p:xfrm>
          <a:off x="0" y="1085868"/>
          <a:ext cx="9143999" cy="50199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46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sp>
        <p:nvSpPr>
          <p:cNvPr id="9" name="テキスト 31"/>
          <p:cNvSpPr txBox="1"/>
          <p:nvPr/>
        </p:nvSpPr>
        <p:spPr>
          <a:xfrm>
            <a:off x="0" y="5763473"/>
            <a:ext cx="9143999" cy="109452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ja-JP" sz="2800" b="1" kern="100" dirty="0">
                <a:ea typeface="ＭＳ 明朝"/>
                <a:cs typeface="Times New Roman"/>
              </a:rPr>
              <a:t>夜間（</a:t>
            </a:r>
            <a:r>
              <a:rPr lang="en-US" altLang="ja-JP" sz="2800" b="1" kern="100" dirty="0">
                <a:ea typeface="ＭＳ 明朝"/>
                <a:cs typeface="Times New Roman"/>
              </a:rPr>
              <a:t>22</a:t>
            </a:r>
            <a:r>
              <a:rPr lang="ja-JP" altLang="ja-JP" sz="2800" b="1" kern="100" dirty="0">
                <a:ea typeface="ＭＳ 明朝"/>
                <a:cs typeface="Times New Roman"/>
              </a:rPr>
              <a:t>：</a:t>
            </a:r>
            <a:r>
              <a:rPr lang="en-US" altLang="ja-JP" sz="2800" b="1" kern="100" dirty="0">
                <a:ea typeface="ＭＳ 明朝"/>
                <a:cs typeface="Times New Roman"/>
              </a:rPr>
              <a:t>40</a:t>
            </a:r>
            <a:r>
              <a:rPr lang="ja-JP" altLang="ja-JP" sz="2800" b="1" kern="100" dirty="0">
                <a:ea typeface="ＭＳ 明朝"/>
                <a:cs typeface="Times New Roman"/>
              </a:rPr>
              <a:t>以降</a:t>
            </a:r>
            <a:r>
              <a:rPr lang="ja-JP" altLang="ja-JP" sz="2800" b="1" kern="100" dirty="0" smtClean="0">
                <a:ea typeface="ＭＳ 明朝"/>
                <a:cs typeface="Times New Roman"/>
              </a:rPr>
              <a:t>）</a:t>
            </a:r>
            <a:r>
              <a:rPr lang="en-US" altLang="ja-JP" sz="2800" b="1" kern="100" dirty="0" smtClean="0">
                <a:ea typeface="ＭＳ 明朝"/>
                <a:cs typeface="Times New Roman"/>
              </a:rPr>
              <a:t/>
            </a:r>
            <a:br>
              <a:rPr lang="en-US" altLang="ja-JP" sz="2800" b="1" kern="100" dirty="0" smtClean="0">
                <a:ea typeface="ＭＳ 明朝"/>
                <a:cs typeface="Times New Roman"/>
              </a:rPr>
            </a:br>
            <a:r>
              <a:rPr lang="ja-JP" altLang="ja-JP" sz="2800" b="1" kern="100" dirty="0" smtClean="0">
                <a:ea typeface="ＭＳ 明朝"/>
                <a:cs typeface="Times New Roman"/>
              </a:rPr>
              <a:t>つくば</a:t>
            </a:r>
            <a:r>
              <a:rPr lang="ja-JP" altLang="ja-JP" sz="2800" b="1" kern="100" dirty="0">
                <a:ea typeface="ＭＳ 明朝"/>
                <a:cs typeface="Times New Roman"/>
              </a:rPr>
              <a:t>センターから筑波大学方面に帰宅する頻度</a:t>
            </a:r>
            <a:endParaRPr lang="ja-JP" sz="2800" kern="100" dirty="0">
              <a:effectLst/>
              <a:ea typeface="ＭＳ 明朝"/>
              <a:cs typeface="Times New Roman"/>
            </a:endParaRPr>
          </a:p>
        </p:txBody>
      </p:sp>
      <p:grpSp>
        <p:nvGrpSpPr>
          <p:cNvPr id="8" name="図形グループ 7"/>
          <p:cNvGrpSpPr/>
          <p:nvPr/>
        </p:nvGrpSpPr>
        <p:grpSpPr>
          <a:xfrm>
            <a:off x="319167" y="1178560"/>
            <a:ext cx="8561736" cy="4500880"/>
            <a:chOff x="0" y="0"/>
            <a:chExt cx="5892203" cy="4051925"/>
          </a:xfrm>
        </p:grpSpPr>
        <p:grpSp>
          <p:nvGrpSpPr>
            <p:cNvPr id="11" name="図形グループ 10"/>
            <p:cNvGrpSpPr/>
            <p:nvPr/>
          </p:nvGrpSpPr>
          <p:grpSpPr>
            <a:xfrm>
              <a:off x="0" y="0"/>
              <a:ext cx="5892203" cy="3302000"/>
              <a:chOff x="0" y="0"/>
              <a:chExt cx="5892203" cy="3302000"/>
            </a:xfrm>
          </p:grpSpPr>
          <p:graphicFrame>
            <p:nvGraphicFramePr>
              <p:cNvPr id="14" name="グラフ 13"/>
              <p:cNvGraphicFramePr/>
              <p:nvPr>
                <p:extLst>
                  <p:ext uri="{D42A27DB-BD31-4B8C-83A1-F6EECF244321}">
                    <p14:modId xmlns:p14="http://schemas.microsoft.com/office/powerpoint/2010/main" val="686064502"/>
                  </p:ext>
                </p:extLst>
              </p:nvPr>
            </p:nvGraphicFramePr>
            <p:xfrm>
              <a:off x="0" y="0"/>
              <a:ext cx="2971800" cy="330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p:cNvGraphicFramePr/>
              <p:nvPr>
                <p:extLst>
                  <p:ext uri="{D42A27DB-BD31-4B8C-83A1-F6EECF244321}">
                    <p14:modId xmlns:p14="http://schemas.microsoft.com/office/powerpoint/2010/main" val="1663454075"/>
                  </p:ext>
                </p:extLst>
              </p:nvPr>
            </p:nvGraphicFramePr>
            <p:xfrm>
              <a:off x="2918498" y="0"/>
              <a:ext cx="2973705" cy="3302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2" name="テキスト 16"/>
            <p:cNvSpPr txBox="1"/>
            <p:nvPr/>
          </p:nvSpPr>
          <p:spPr>
            <a:xfrm>
              <a:off x="65335" y="3429664"/>
              <a:ext cx="2906465" cy="622260"/>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800" b="1" kern="100" dirty="0" smtClean="0">
                  <a:effectLst/>
                  <a:ea typeface="ＭＳ 明朝"/>
                  <a:cs typeface="Times New Roman"/>
                </a:rPr>
                <a:t>1</a:t>
              </a:r>
              <a:r>
                <a:rPr lang="ja-JP" sz="2800" b="1" kern="100" dirty="0" smtClean="0">
                  <a:effectLst/>
                  <a:ea typeface="ＭＳ 明朝"/>
                  <a:cs typeface="Times New Roman"/>
                </a:rPr>
                <a:t>年生</a:t>
              </a:r>
              <a:endParaRPr lang="ja-JP" sz="2800" kern="100" dirty="0">
                <a:effectLst/>
                <a:ea typeface="ＭＳ 明朝"/>
                <a:cs typeface="Times New Roman"/>
              </a:endParaRPr>
            </a:p>
          </p:txBody>
        </p:sp>
        <p:sp>
          <p:nvSpPr>
            <p:cNvPr id="13" name="テキスト 17"/>
            <p:cNvSpPr txBox="1"/>
            <p:nvPr/>
          </p:nvSpPr>
          <p:spPr>
            <a:xfrm>
              <a:off x="3078019" y="3429824"/>
              <a:ext cx="2736815" cy="622101"/>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2800" b="1" kern="100" dirty="0" smtClean="0">
                  <a:effectLst/>
                  <a:ea typeface="ＭＳ 明朝"/>
                  <a:cs typeface="Times New Roman"/>
                </a:rPr>
                <a:t>上級生</a:t>
              </a:r>
              <a:endParaRPr lang="ja-JP" sz="2800" kern="100" dirty="0">
                <a:effectLst/>
                <a:ea typeface="ＭＳ 明朝"/>
                <a:cs typeface="Times New Roman"/>
              </a:endParaRPr>
            </a:p>
          </p:txBody>
        </p:sp>
      </p:grpSp>
    </p:spTree>
    <p:extLst>
      <p:ext uri="{BB962C8B-B14F-4D97-AF65-F5344CB8AC3E}">
        <p14:creationId xmlns:p14="http://schemas.microsoft.com/office/powerpoint/2010/main" val="246031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1983" y="127400"/>
            <a:ext cx="4558488" cy="875647"/>
          </a:xfrm>
        </p:spPr>
        <p:txBody>
          <a:bodyPr>
            <a:normAutofit fontScale="90000"/>
          </a:bodyPr>
          <a:lstStyle/>
          <a:p>
            <a:pPr algn="l"/>
            <a:r>
              <a:rPr kumimoji="1" lang="ja-JP" altLang="en-US" dirty="0" smtClean="0"/>
              <a:t>背景及び問題提起</a:t>
            </a:r>
            <a:endParaRPr kumimoji="1" lang="ja-JP" altLang="en-US" dirty="0"/>
          </a:p>
        </p:txBody>
      </p:sp>
      <p:sp>
        <p:nvSpPr>
          <p:cNvPr id="4" name="正方形/長方形 3"/>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角丸四角形吹き出し 21"/>
          <p:cNvSpPr/>
          <p:nvPr/>
        </p:nvSpPr>
        <p:spPr>
          <a:xfrm>
            <a:off x="1287049" y="5042979"/>
            <a:ext cx="6040708" cy="1123111"/>
          </a:xfrm>
          <a:prstGeom prst="wedgeRoundRectCallout">
            <a:avLst>
              <a:gd name="adj1" fmla="val -54842"/>
              <a:gd name="adj2" fmla="val 80056"/>
              <a:gd name="adj3" fmla="val 1666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smtClean="0">
                <a:solidFill>
                  <a:srgbClr val="000000"/>
                </a:solidFill>
              </a:rPr>
              <a:t>終バスの時間に合わせて帰るから、</a:t>
            </a:r>
            <a:endParaRPr lang="en-US" altLang="ja-JP" sz="2400" dirty="0" smtClean="0">
              <a:solidFill>
                <a:srgbClr val="000000"/>
              </a:solidFill>
            </a:endParaRPr>
          </a:p>
          <a:p>
            <a:pPr algn="ctr"/>
            <a:r>
              <a:rPr kumimoji="1" lang="ja-JP" altLang="en-US" sz="2400" dirty="0" smtClean="0">
                <a:solidFill>
                  <a:srgbClr val="000000"/>
                </a:solidFill>
              </a:rPr>
              <a:t>予定を早く切り上げなくては</a:t>
            </a:r>
            <a:r>
              <a:rPr kumimoji="1" lang="en-US" altLang="ja-JP" sz="2400" dirty="0" smtClean="0">
                <a:solidFill>
                  <a:srgbClr val="000000"/>
                </a:solidFill>
              </a:rPr>
              <a:t>‥</a:t>
            </a:r>
            <a:endParaRPr kumimoji="1" lang="ja-JP" altLang="en-US" sz="2400" dirty="0">
              <a:solidFill>
                <a:srgbClr val="000000"/>
              </a:solidFill>
            </a:endParaRPr>
          </a:p>
        </p:txBody>
      </p:sp>
      <p:pic>
        <p:nvPicPr>
          <p:cNvPr id="23" name="図 22" descr="困っている人.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6730" y="3999561"/>
            <a:ext cx="685482" cy="1043418"/>
          </a:xfrm>
          <a:prstGeom prst="rect">
            <a:avLst/>
          </a:prstGeom>
          <a:solidFill>
            <a:schemeClr val="tx1"/>
          </a:solidFill>
        </p:spPr>
      </p:pic>
      <p:pic>
        <p:nvPicPr>
          <p:cNvPr id="24" name="図 23" descr="mi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52" y="5767039"/>
            <a:ext cx="641742" cy="1090961"/>
          </a:xfrm>
          <a:prstGeom prst="rect">
            <a:avLst/>
          </a:prstGeom>
        </p:spPr>
      </p:pic>
      <p:pic>
        <p:nvPicPr>
          <p:cNvPr id="25" name="図 24" descr="komatta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389405"/>
            <a:ext cx="1287049" cy="1325749"/>
          </a:xfrm>
          <a:prstGeom prst="rect">
            <a:avLst/>
          </a:prstGeom>
        </p:spPr>
      </p:pic>
      <p:sp>
        <p:nvSpPr>
          <p:cNvPr id="20" name="角丸四角形吹き出し 19"/>
          <p:cNvSpPr/>
          <p:nvPr/>
        </p:nvSpPr>
        <p:spPr>
          <a:xfrm>
            <a:off x="1363530" y="2138048"/>
            <a:ext cx="7301778" cy="1044956"/>
          </a:xfrm>
          <a:prstGeom prst="wedgeRoundRectCallout">
            <a:avLst>
              <a:gd name="adj1" fmla="val -52028"/>
              <a:gd name="adj2" fmla="val 69929"/>
              <a:gd name="adj3" fmla="val 1666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smtClean="0">
                <a:solidFill>
                  <a:srgbClr val="000000"/>
                </a:solidFill>
              </a:rPr>
              <a:t>22</a:t>
            </a:r>
            <a:r>
              <a:rPr kumimoji="1" lang="ja-JP" altLang="en-US" sz="2400" dirty="0" smtClean="0">
                <a:solidFill>
                  <a:srgbClr val="000000"/>
                </a:solidFill>
              </a:rPr>
              <a:t>：</a:t>
            </a:r>
            <a:r>
              <a:rPr kumimoji="1" lang="en-US" altLang="ja-JP" sz="2400" dirty="0" smtClean="0">
                <a:solidFill>
                  <a:srgbClr val="000000"/>
                </a:solidFill>
              </a:rPr>
              <a:t>40</a:t>
            </a:r>
            <a:r>
              <a:rPr kumimoji="1" lang="ja-JP" altLang="en-US" sz="2400" dirty="0" smtClean="0">
                <a:solidFill>
                  <a:srgbClr val="000000"/>
                </a:solidFill>
              </a:rPr>
              <a:t>以降も、安くて、安全で、楽なバスで帰りたい！</a:t>
            </a:r>
            <a:endParaRPr kumimoji="1" lang="ja-JP" altLang="en-US" sz="2400" dirty="0">
              <a:solidFill>
                <a:srgbClr val="000000"/>
              </a:solidFill>
            </a:endParaRPr>
          </a:p>
        </p:txBody>
      </p:sp>
      <p:sp>
        <p:nvSpPr>
          <p:cNvPr id="21" name="角丸四角形吹き出し 20"/>
          <p:cNvSpPr/>
          <p:nvPr/>
        </p:nvSpPr>
        <p:spPr>
          <a:xfrm>
            <a:off x="2237154" y="3601869"/>
            <a:ext cx="5653500" cy="1045308"/>
          </a:xfrm>
          <a:prstGeom prst="wedgeRoundRectCallout">
            <a:avLst>
              <a:gd name="adj1" fmla="val 47793"/>
              <a:gd name="adj2" fmla="val 68341"/>
              <a:gd name="adj3" fmla="val 1666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smtClean="0">
                <a:solidFill>
                  <a:srgbClr val="000000"/>
                </a:solidFill>
              </a:rPr>
              <a:t>TX</a:t>
            </a:r>
            <a:r>
              <a:rPr lang="ja-JP" altLang="en-US" sz="2400" dirty="0" smtClean="0">
                <a:solidFill>
                  <a:srgbClr val="000000"/>
                </a:solidFill>
              </a:rPr>
              <a:t>は</a:t>
            </a:r>
            <a:r>
              <a:rPr lang="en-US" altLang="ja-JP" sz="2400" dirty="0" smtClean="0">
                <a:solidFill>
                  <a:srgbClr val="000000"/>
                </a:solidFill>
              </a:rPr>
              <a:t>0</a:t>
            </a:r>
            <a:r>
              <a:rPr lang="ja-JP" altLang="en-US" sz="2400" dirty="0" smtClean="0">
                <a:solidFill>
                  <a:srgbClr val="000000"/>
                </a:solidFill>
              </a:rPr>
              <a:t>：</a:t>
            </a:r>
            <a:r>
              <a:rPr lang="en-US" altLang="ja-JP" sz="2400" dirty="0" smtClean="0">
                <a:solidFill>
                  <a:srgbClr val="000000"/>
                </a:solidFill>
              </a:rPr>
              <a:t>43</a:t>
            </a:r>
            <a:r>
              <a:rPr lang="ja-JP" altLang="en-US" sz="2400" dirty="0" smtClean="0">
                <a:solidFill>
                  <a:srgbClr val="000000"/>
                </a:solidFill>
              </a:rPr>
              <a:t>分が終電なのに、これでは不便</a:t>
            </a:r>
            <a:endParaRPr kumimoji="1" lang="ja-JP" altLang="en-US" sz="2400" dirty="0">
              <a:solidFill>
                <a:srgbClr val="000000"/>
              </a:solidFill>
            </a:endParaRPr>
          </a:p>
        </p:txBody>
      </p:sp>
      <p:sp>
        <p:nvSpPr>
          <p:cNvPr id="16" name="対角する 2 つの角を切り取った四角形 15"/>
          <p:cNvSpPr/>
          <p:nvPr/>
        </p:nvSpPr>
        <p:spPr>
          <a:xfrm>
            <a:off x="157752" y="1185589"/>
            <a:ext cx="8888556" cy="726980"/>
          </a:xfrm>
          <a:prstGeom prst="snip2DiagRect">
            <a:avLst>
              <a:gd name="adj1" fmla="val 0"/>
              <a:gd name="adj2" fmla="val 23417"/>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t>22</a:t>
            </a:r>
            <a:r>
              <a:rPr lang="ja-JP" altLang="en-US" sz="2400" dirty="0"/>
              <a:t>：</a:t>
            </a:r>
            <a:r>
              <a:rPr lang="en-US" altLang="ja-JP" sz="2400" dirty="0" smtClean="0"/>
              <a:t>40</a:t>
            </a:r>
            <a:r>
              <a:rPr lang="ja-JP" altLang="en-US" sz="2400" dirty="0" smtClean="0"/>
              <a:t>以降つくばセンターから大学方面へ出るバスがないと</a:t>
            </a:r>
            <a:r>
              <a:rPr lang="en-US" altLang="ja-JP" sz="2400" dirty="0" smtClean="0"/>
              <a:t>‥</a:t>
            </a:r>
            <a:endParaRPr lang="ja-JP" altLang="en-US" sz="2400" dirty="0"/>
          </a:p>
        </p:txBody>
      </p:sp>
      <p:sp>
        <p:nvSpPr>
          <p:cNvPr id="12" name="正方形/長方形 11"/>
          <p:cNvSpPr/>
          <p:nvPr/>
        </p:nvSpPr>
        <p:spPr>
          <a:xfrm>
            <a:off x="0" y="1"/>
            <a:ext cx="9144000" cy="6858000"/>
          </a:xfrm>
          <a:prstGeom prst="rect">
            <a:avLst/>
          </a:prstGeom>
          <a:solidFill>
            <a:schemeClr val="bg1">
              <a:alpha val="89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1911969"/>
            <a:ext cx="9144000" cy="2735208"/>
          </a:xfrm>
          <a:prstGeom prst="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000" dirty="0" smtClean="0"/>
              <a:t>22</a:t>
            </a:r>
            <a:r>
              <a:rPr kumimoji="1" lang="ja-JP" altLang="en-US" sz="4000" dirty="0" smtClean="0"/>
              <a:t>：</a:t>
            </a:r>
            <a:r>
              <a:rPr kumimoji="1" lang="en-US" altLang="ja-JP" sz="4000" dirty="0" smtClean="0"/>
              <a:t>40</a:t>
            </a:r>
            <a:r>
              <a:rPr kumimoji="1" lang="ja-JP" altLang="en-US" sz="4000" dirty="0" smtClean="0"/>
              <a:t>分以降</a:t>
            </a:r>
            <a:endParaRPr kumimoji="1" lang="en-US" altLang="ja-JP" sz="4000" dirty="0" smtClean="0"/>
          </a:p>
          <a:p>
            <a:pPr algn="ctr"/>
            <a:r>
              <a:rPr kumimoji="1" lang="ja-JP" altLang="en-US" sz="4000" dirty="0" smtClean="0"/>
              <a:t>つくばセンターから筑波大学方面へ</a:t>
            </a:r>
            <a:endParaRPr kumimoji="1" lang="en-US" altLang="ja-JP" sz="4000" dirty="0" smtClean="0"/>
          </a:p>
          <a:p>
            <a:pPr algn="ctr"/>
            <a:r>
              <a:rPr lang="ja-JP" altLang="en-US" sz="4000" dirty="0" smtClean="0"/>
              <a:t>運行するバスがないと不便である</a:t>
            </a:r>
            <a:endParaRPr kumimoji="1" lang="en-US" altLang="ja-JP" sz="4000" dirty="0" smtClean="0"/>
          </a:p>
        </p:txBody>
      </p:sp>
    </p:spTree>
    <p:extLst>
      <p:ext uri="{BB962C8B-B14F-4D97-AF65-F5344CB8AC3E}">
        <p14:creationId xmlns:p14="http://schemas.microsoft.com/office/powerpoint/2010/main" val="6480231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9" name="グラフ 8"/>
          <p:cNvGraphicFramePr/>
          <p:nvPr>
            <p:extLst>
              <p:ext uri="{D42A27DB-BD31-4B8C-83A1-F6EECF244321}">
                <p14:modId xmlns:p14="http://schemas.microsoft.com/office/powerpoint/2010/main" val="3020545995"/>
              </p:ext>
            </p:extLst>
          </p:nvPr>
        </p:nvGraphicFramePr>
        <p:xfrm>
          <a:off x="1" y="3546231"/>
          <a:ext cx="9144000" cy="2388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p:cNvGraphicFramePr/>
          <p:nvPr>
            <p:extLst>
              <p:ext uri="{D42A27DB-BD31-4B8C-83A1-F6EECF244321}">
                <p14:modId xmlns:p14="http://schemas.microsoft.com/office/powerpoint/2010/main" val="1574264455"/>
              </p:ext>
            </p:extLst>
          </p:nvPr>
        </p:nvGraphicFramePr>
        <p:xfrm>
          <a:off x="1" y="1251946"/>
          <a:ext cx="9144000" cy="2372440"/>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15"/>
          <p:cNvSpPr txBox="1"/>
          <p:nvPr/>
        </p:nvSpPr>
        <p:spPr>
          <a:xfrm>
            <a:off x="127001" y="5934806"/>
            <a:ext cx="8909537" cy="786424"/>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a typeface="ＭＳ 明朝"/>
                <a:cs typeface="Times New Roman"/>
              </a:rPr>
              <a:t>夜間につくばセンターにいる頻度別の</a:t>
            </a:r>
            <a:endParaRPr lang="en-US" altLang="ja-JP" sz="2400" b="1" kern="100" dirty="0">
              <a:ea typeface="ＭＳ 明朝"/>
              <a:cs typeface="Times New Roman"/>
            </a:endParaRPr>
          </a:p>
          <a:p>
            <a:pPr algn="ctr">
              <a:spcAft>
                <a:spcPts val="0"/>
              </a:spcAft>
            </a:pPr>
            <a:r>
              <a:rPr lang="ja-JP" altLang="en-US" sz="2400" b="1" kern="100" dirty="0" smtClean="0">
                <a:ea typeface="ＭＳ 明朝"/>
                <a:cs typeface="Times New Roman"/>
              </a:rPr>
              <a:t>循環バス最終便に時間を合わせた経験の有無</a:t>
            </a:r>
            <a:endParaRPr lang="ja-JP" sz="2400" kern="100" dirty="0">
              <a:effectLst/>
              <a:ea typeface="ＭＳ 明朝"/>
              <a:cs typeface="Times New Roman"/>
            </a:endParaRPr>
          </a:p>
        </p:txBody>
      </p:sp>
    </p:spTree>
    <p:extLst>
      <p:ext uri="{BB962C8B-B14F-4D97-AF65-F5344CB8AC3E}">
        <p14:creationId xmlns:p14="http://schemas.microsoft.com/office/powerpoint/2010/main" val="3225618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13" name="正方形/長方形 12"/>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2"/>
          <a:stretch>
            <a:fillRect/>
          </a:stretch>
        </p:blipFill>
        <p:spPr>
          <a:xfrm>
            <a:off x="0" y="1085868"/>
            <a:ext cx="9144000" cy="4941747"/>
          </a:xfrm>
          <a:prstGeom prst="rect">
            <a:avLst/>
          </a:prstGeom>
        </p:spPr>
      </p:pic>
      <p:sp>
        <p:nvSpPr>
          <p:cNvPr id="16" name="テキスト ボックス 15"/>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17" name="表 16"/>
          <p:cNvGraphicFramePr>
            <a:graphicFrameLocks noGrp="1"/>
          </p:cNvGraphicFramePr>
          <p:nvPr>
            <p:extLst>
              <p:ext uri="{D42A27DB-BD31-4B8C-83A1-F6EECF244321}">
                <p14:modId xmlns:p14="http://schemas.microsoft.com/office/powerpoint/2010/main" val="1541488016"/>
              </p:ext>
            </p:extLst>
          </p:nvPr>
        </p:nvGraphicFramePr>
        <p:xfrm>
          <a:off x="6965463" y="3678271"/>
          <a:ext cx="2061306" cy="2280960"/>
        </p:xfrm>
        <a:graphic>
          <a:graphicData uri="http://schemas.openxmlformats.org/drawingml/2006/table">
            <a:tbl>
              <a:tblPr bandRow="1">
                <a:tableStyleId>{125E5076-3810-47DD-B79F-674D7AD40C01}</a:tableStyleId>
              </a:tblPr>
              <a:tblGrid>
                <a:gridCol w="1250461"/>
                <a:gridCol w="810845"/>
              </a:tblGrid>
              <a:tr h="317208">
                <a:tc gridSpan="2">
                  <a:txBody>
                    <a:bodyPr/>
                    <a:lstStyle/>
                    <a:p>
                      <a:pPr algn="ctr"/>
                      <a:r>
                        <a:rPr kumimoji="1" lang="ja-JP" altLang="en-US" sz="1400" dirty="0" smtClean="0">
                          <a:solidFill>
                            <a:schemeClr val="bg1"/>
                          </a:solidFill>
                        </a:rPr>
                        <a:t>グループ重心</a:t>
                      </a:r>
                      <a:endParaRPr kumimoji="1" lang="en-US" altLang="ja-JP" sz="1400" dirty="0" smtClean="0">
                        <a:solidFill>
                          <a:schemeClr val="bg1"/>
                        </a:solidFill>
                      </a:endParaRPr>
                    </a:p>
                  </a:txBody>
                  <a:tcPr/>
                </a:tc>
                <a:tc hMerge="1">
                  <a:txBody>
                    <a:bodyPr/>
                    <a:lstStyle/>
                    <a:p>
                      <a:endParaRPr kumimoji="1" lang="ja-JP" altLang="en-US" dirty="0">
                        <a:solidFill>
                          <a:schemeClr val="bg1"/>
                        </a:solidFill>
                      </a:endParaRPr>
                    </a:p>
                  </a:txBody>
                  <a:tcPr/>
                </a:tc>
              </a:tr>
              <a:tr h="409273">
                <a:tc>
                  <a:txBody>
                    <a:bodyPr/>
                    <a:lstStyle/>
                    <a:p>
                      <a:r>
                        <a:rPr kumimoji="1" lang="ja-JP" altLang="en-US" sz="1400" dirty="0" smtClean="0">
                          <a:solidFill>
                            <a:schemeClr val="bg1"/>
                          </a:solidFill>
                        </a:rPr>
                        <a:t>毎回利用する</a:t>
                      </a:r>
                      <a:endParaRPr kumimoji="1" lang="en-US" altLang="ja-JP" sz="1400" dirty="0" smtClean="0">
                        <a:solidFill>
                          <a:schemeClr val="bg1"/>
                        </a:solidFill>
                      </a:endParaRPr>
                    </a:p>
                  </a:txBody>
                  <a:tcPr/>
                </a:tc>
                <a:tc>
                  <a:txBody>
                    <a:bodyPr/>
                    <a:lstStyle/>
                    <a:p>
                      <a:r>
                        <a:rPr kumimoji="1" lang="ja-JP" altLang="ja-JP" dirty="0" smtClean="0">
                          <a:solidFill>
                            <a:schemeClr val="bg1"/>
                          </a:solidFill>
                        </a:rPr>
                        <a:t>1</a:t>
                      </a:r>
                      <a:r>
                        <a:rPr kumimoji="1" lang="en-US" altLang="ja-JP" dirty="0" smtClean="0">
                          <a:solidFill>
                            <a:schemeClr val="bg1"/>
                          </a:solidFill>
                        </a:rPr>
                        <a:t>.376</a:t>
                      </a:r>
                      <a:endParaRPr kumimoji="1" lang="ja-JP" altLang="en-US" dirty="0">
                        <a:solidFill>
                          <a:schemeClr val="bg1"/>
                        </a:solidFill>
                      </a:endParaRPr>
                    </a:p>
                  </a:txBody>
                  <a:tcPr/>
                </a:tc>
              </a:tr>
              <a:tr h="511466">
                <a:tc>
                  <a:txBody>
                    <a:bodyPr/>
                    <a:lstStyle/>
                    <a:p>
                      <a:r>
                        <a:rPr kumimoji="1" lang="en-US" altLang="ja-JP" sz="1400" dirty="0" smtClean="0">
                          <a:solidFill>
                            <a:schemeClr val="bg1"/>
                          </a:solidFill>
                        </a:rPr>
                        <a:t>3</a:t>
                      </a:r>
                      <a:r>
                        <a:rPr kumimoji="1" lang="ja-JP" altLang="en-US" sz="1400" dirty="0" smtClean="0">
                          <a:solidFill>
                            <a:schemeClr val="bg1"/>
                          </a:solidFill>
                        </a:rPr>
                        <a:t>回に</a:t>
                      </a:r>
                      <a:r>
                        <a:rPr kumimoji="1" lang="en-US" altLang="ja-JP" sz="1400" dirty="0" smtClean="0">
                          <a:solidFill>
                            <a:schemeClr val="bg1"/>
                          </a:solidFill>
                        </a:rPr>
                        <a:t>1〜2</a:t>
                      </a:r>
                      <a:r>
                        <a:rPr kumimoji="1" lang="ja-JP" altLang="en-US" sz="1400" dirty="0" smtClean="0">
                          <a:solidFill>
                            <a:schemeClr val="bg1"/>
                          </a:solidFill>
                        </a:rPr>
                        <a:t>回は利用する</a:t>
                      </a:r>
                      <a:endParaRPr kumimoji="1" lang="en-US" altLang="ja-JP" sz="1400" dirty="0" smtClean="0">
                        <a:solidFill>
                          <a:schemeClr val="bg1"/>
                        </a:solidFill>
                      </a:endParaRPr>
                    </a:p>
                  </a:txBody>
                  <a:tcPr/>
                </a:tc>
                <a:tc>
                  <a:txBody>
                    <a:bodyPr/>
                    <a:lstStyle/>
                    <a:p>
                      <a:r>
                        <a:rPr kumimoji="1" lang="en-US" altLang="ja-JP" dirty="0" smtClean="0">
                          <a:solidFill>
                            <a:schemeClr val="bg1"/>
                          </a:solidFill>
                        </a:rPr>
                        <a:t>1.004</a:t>
                      </a:r>
                      <a:endParaRPr kumimoji="1" lang="ja-JP" altLang="en-US" dirty="0">
                        <a:solidFill>
                          <a:schemeClr val="bg1"/>
                        </a:solidFill>
                      </a:endParaRPr>
                    </a:p>
                  </a:txBody>
                  <a:tcPr/>
                </a:tc>
              </a:tr>
              <a:tr h="511466">
                <a:tc>
                  <a:txBody>
                    <a:bodyPr/>
                    <a:lstStyle/>
                    <a:p>
                      <a:r>
                        <a:rPr kumimoji="1" lang="ja-JP" altLang="en-US" sz="1400" dirty="0" smtClean="0">
                          <a:solidFill>
                            <a:schemeClr val="bg1"/>
                          </a:solidFill>
                        </a:rPr>
                        <a:t>利用するかもしれない</a:t>
                      </a:r>
                      <a:endParaRPr kumimoji="1" lang="ja-JP" altLang="en-US" sz="1400" dirty="0">
                        <a:solidFill>
                          <a:schemeClr val="bg1"/>
                        </a:solidFill>
                      </a:endParaRPr>
                    </a:p>
                  </a:txBody>
                  <a:tcPr/>
                </a:tc>
                <a:tc>
                  <a:txBody>
                    <a:bodyPr/>
                    <a:lstStyle/>
                    <a:p>
                      <a:r>
                        <a:rPr kumimoji="1" lang="en-US" altLang="ja-JP" dirty="0" smtClean="0">
                          <a:solidFill>
                            <a:schemeClr val="bg1"/>
                          </a:solidFill>
                        </a:rPr>
                        <a:t>-0.140</a:t>
                      </a:r>
                      <a:endParaRPr kumimoji="1" lang="ja-JP" altLang="en-US" dirty="0">
                        <a:solidFill>
                          <a:schemeClr val="bg1"/>
                        </a:solidFill>
                      </a:endParaRPr>
                    </a:p>
                  </a:txBody>
                  <a:tcPr/>
                </a:tc>
              </a:tr>
              <a:tr h="511466">
                <a:tc>
                  <a:txBody>
                    <a:bodyPr/>
                    <a:lstStyle/>
                    <a:p>
                      <a:r>
                        <a:rPr kumimoji="1" lang="ja-JP" altLang="en-US" sz="1400" dirty="0" smtClean="0">
                          <a:solidFill>
                            <a:schemeClr val="bg1"/>
                          </a:solidFill>
                        </a:rPr>
                        <a:t>利用する事はない</a:t>
                      </a:r>
                      <a:endParaRPr kumimoji="1" lang="ja-JP" altLang="en-US" sz="1400" dirty="0">
                        <a:solidFill>
                          <a:schemeClr val="bg1"/>
                        </a:solidFill>
                      </a:endParaRPr>
                    </a:p>
                  </a:txBody>
                  <a:tcPr/>
                </a:tc>
                <a:tc>
                  <a:txBody>
                    <a:bodyPr/>
                    <a:lstStyle/>
                    <a:p>
                      <a:r>
                        <a:rPr kumimoji="1" lang="en-US" altLang="ja-JP" dirty="0" smtClean="0">
                          <a:solidFill>
                            <a:schemeClr val="bg1"/>
                          </a:solidFill>
                        </a:rPr>
                        <a:t>-0.787</a:t>
                      </a:r>
                      <a:endParaRPr kumimoji="1" lang="ja-JP" altLang="en-US" dirty="0">
                        <a:solidFill>
                          <a:schemeClr val="bg1"/>
                        </a:solidFill>
                      </a:endParaRPr>
                    </a:p>
                  </a:txBody>
                  <a:tcPr/>
                </a:tc>
              </a:tr>
            </a:tbl>
          </a:graphicData>
        </a:graphic>
      </p:graphicFrame>
      <p:sp>
        <p:nvSpPr>
          <p:cNvPr id="18" name="テキスト ボックス 17"/>
          <p:cNvSpPr txBox="1"/>
          <p:nvPr/>
        </p:nvSpPr>
        <p:spPr>
          <a:xfrm>
            <a:off x="7121768" y="3294140"/>
            <a:ext cx="1953846" cy="369332"/>
          </a:xfrm>
          <a:prstGeom prst="rect">
            <a:avLst/>
          </a:prstGeom>
          <a:noFill/>
        </p:spPr>
        <p:txBody>
          <a:bodyPr wrap="square" rtlCol="0">
            <a:spAutoFit/>
          </a:bodyPr>
          <a:lstStyle/>
          <a:p>
            <a:r>
              <a:rPr kumimoji="1" lang="ja-JP" altLang="en-US" dirty="0" smtClean="0"/>
              <a:t>正準相関＝</a:t>
            </a:r>
            <a:r>
              <a:rPr kumimoji="1" lang="en-US" altLang="ja-JP" dirty="0" smtClean="0"/>
              <a:t>0.555</a:t>
            </a:r>
            <a:endParaRPr kumimoji="1" lang="ja-JP" altLang="en-US" dirty="0"/>
          </a:p>
        </p:txBody>
      </p:sp>
      <p:sp>
        <p:nvSpPr>
          <p:cNvPr id="8" name="テキスト 31"/>
          <p:cNvSpPr txBox="1"/>
          <p:nvPr/>
        </p:nvSpPr>
        <p:spPr>
          <a:xfrm>
            <a:off x="-1" y="6037394"/>
            <a:ext cx="9144001" cy="78153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b="1" kern="100" dirty="0" smtClean="0">
                <a:effectLst/>
                <a:ea typeface="ＭＳ 明朝"/>
                <a:cs typeface="Times New Roman"/>
              </a:rPr>
              <a:t>個人属性・交通行動が</a:t>
            </a:r>
            <a:r>
              <a:rPr lang="ja-JP" altLang="en-US" sz="2400" b="1" kern="100" dirty="0" smtClean="0">
                <a:ea typeface="ＭＳ 明朝"/>
                <a:cs typeface="Times New Roman"/>
              </a:rPr>
              <a:t>、</a:t>
            </a:r>
            <a:r>
              <a:rPr lang="ja-JP" altLang="en-US" sz="2400" b="1" kern="100" dirty="0" smtClean="0">
                <a:effectLst/>
                <a:ea typeface="ＭＳ 明朝"/>
                <a:cs typeface="Times New Roman"/>
              </a:rPr>
              <a:t>つくばセンターから</a:t>
            </a:r>
            <a:r>
              <a:rPr lang="en-US" altLang="ja-JP" sz="2400" b="1" kern="100" dirty="0" smtClean="0">
                <a:effectLst/>
                <a:ea typeface="ＭＳ 明朝"/>
                <a:cs typeface="Times New Roman"/>
              </a:rPr>
              <a:t/>
            </a:r>
            <a:br>
              <a:rPr lang="en-US" altLang="ja-JP" sz="2400" b="1" kern="100" dirty="0" smtClean="0">
                <a:effectLst/>
                <a:ea typeface="ＭＳ 明朝"/>
                <a:cs typeface="Times New Roman"/>
              </a:rPr>
            </a:br>
            <a:r>
              <a:rPr lang="ja-JP" altLang="en-US" sz="2400" b="1" kern="100" dirty="0" smtClean="0">
                <a:effectLst/>
                <a:ea typeface="ＭＳ 明朝"/>
                <a:cs typeface="Times New Roman"/>
              </a:rPr>
              <a:t>乗車可能となったつくば号の利用頻度に与える影響</a:t>
            </a:r>
            <a:r>
              <a:rPr lang="en-US" sz="2400" kern="100" dirty="0" smtClean="0">
                <a:effectLst/>
                <a:ea typeface="ＭＳ 明朝"/>
                <a:cs typeface="Times New Roman"/>
              </a:rPr>
              <a:t> </a:t>
            </a:r>
            <a:endParaRPr lang="ja-JP" sz="2400" kern="100" dirty="0">
              <a:effectLst/>
              <a:ea typeface="ＭＳ 明朝"/>
              <a:cs typeface="Times New Roman"/>
            </a:endParaRPr>
          </a:p>
        </p:txBody>
      </p:sp>
    </p:spTree>
    <p:extLst>
      <p:ext uri="{BB962C8B-B14F-4D97-AF65-F5344CB8AC3E}">
        <p14:creationId xmlns:p14="http://schemas.microsoft.com/office/powerpoint/2010/main" val="289824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13" name="正方形/長方形 12"/>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9" name="グラフ 8"/>
          <p:cNvGraphicFramePr/>
          <p:nvPr>
            <p:extLst>
              <p:ext uri="{D42A27DB-BD31-4B8C-83A1-F6EECF244321}">
                <p14:modId xmlns:p14="http://schemas.microsoft.com/office/powerpoint/2010/main" val="2906374703"/>
              </p:ext>
            </p:extLst>
          </p:nvPr>
        </p:nvGraphicFramePr>
        <p:xfrm>
          <a:off x="0" y="1085868"/>
          <a:ext cx="9144000" cy="4402308"/>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38"/>
          <p:cNvSpPr txBox="1"/>
          <p:nvPr/>
        </p:nvSpPr>
        <p:spPr>
          <a:xfrm>
            <a:off x="1" y="5881148"/>
            <a:ext cx="9144000" cy="90358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en-US" sz="2800" kern="100" dirty="0" smtClean="0">
                <a:effectLst/>
                <a:ea typeface="ＭＳ 明朝"/>
                <a:cs typeface="Times New Roman"/>
              </a:rPr>
              <a:t>22</a:t>
            </a:r>
            <a:r>
              <a:rPr lang="en-US" sz="2800" kern="100" dirty="0">
                <a:effectLst/>
                <a:ea typeface="ＭＳ 明朝"/>
                <a:cs typeface="Times New Roman"/>
              </a:rPr>
              <a:t>:40</a:t>
            </a:r>
            <a:r>
              <a:rPr lang="ja-JP" sz="2800" kern="100" dirty="0">
                <a:effectLst/>
                <a:ea typeface="ＭＳ 明朝"/>
                <a:cs typeface="Times New Roman"/>
              </a:rPr>
              <a:t>以降につくばセンターから帰宅する</a:t>
            </a:r>
            <a:r>
              <a:rPr lang="ja-JP" sz="2800" kern="100" dirty="0" smtClean="0">
                <a:effectLst/>
                <a:ea typeface="ＭＳ 明朝"/>
                <a:cs typeface="Times New Roman"/>
              </a:rPr>
              <a:t>頻度</a:t>
            </a:r>
            <a:endParaRPr lang="ja-JP" sz="2800" kern="100" dirty="0">
              <a:effectLst/>
              <a:ea typeface="ＭＳ 明朝"/>
              <a:cs typeface="Times New Roman"/>
            </a:endParaRPr>
          </a:p>
        </p:txBody>
      </p:sp>
    </p:spTree>
    <p:extLst>
      <p:ext uri="{BB962C8B-B14F-4D97-AF65-F5344CB8AC3E}">
        <p14:creationId xmlns:p14="http://schemas.microsoft.com/office/powerpoint/2010/main" val="241401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13" name="正方形/長方形 12"/>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7" name="グラフ 6"/>
          <p:cNvGraphicFramePr/>
          <p:nvPr>
            <p:extLst>
              <p:ext uri="{D42A27DB-BD31-4B8C-83A1-F6EECF244321}">
                <p14:modId xmlns:p14="http://schemas.microsoft.com/office/powerpoint/2010/main" val="3715253836"/>
              </p:ext>
            </p:extLst>
          </p:nvPr>
        </p:nvGraphicFramePr>
        <p:xfrm>
          <a:off x="541735" y="1385365"/>
          <a:ext cx="8321406" cy="4049528"/>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38"/>
          <p:cNvSpPr txBox="1"/>
          <p:nvPr/>
        </p:nvSpPr>
        <p:spPr>
          <a:xfrm>
            <a:off x="1" y="5881148"/>
            <a:ext cx="9144000" cy="90358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r>
              <a:rPr lang="ja-JP" altLang="ja-JP" sz="2800" dirty="0" smtClean="0">
                <a:latin typeface="ＭＳ 明朝"/>
                <a:ea typeface="ＭＳ 明朝"/>
                <a:cs typeface="ＭＳ 明朝"/>
              </a:rPr>
              <a:t>循環</a:t>
            </a:r>
            <a:r>
              <a:rPr lang="ja-JP" altLang="ja-JP" sz="2800" dirty="0">
                <a:latin typeface="ＭＳ 明朝"/>
                <a:ea typeface="ＭＳ 明朝"/>
                <a:cs typeface="ＭＳ 明朝"/>
              </a:rPr>
              <a:t>バス最終便に時間を合わせた経験の</a:t>
            </a:r>
            <a:r>
              <a:rPr lang="ja-JP" altLang="ja-JP" sz="2800" dirty="0" smtClean="0">
                <a:latin typeface="ＭＳ 明朝"/>
                <a:ea typeface="ＭＳ 明朝"/>
                <a:cs typeface="ＭＳ 明朝"/>
              </a:rPr>
              <a:t>有無</a:t>
            </a:r>
            <a:endParaRPr lang="ja-JP" altLang="ja-JP" sz="2800" dirty="0">
              <a:latin typeface="ＭＳ 明朝"/>
              <a:ea typeface="ＭＳ 明朝"/>
              <a:cs typeface="ＭＳ 明朝"/>
            </a:endParaRPr>
          </a:p>
          <a:p>
            <a:pPr algn="ctr">
              <a:spcAft>
                <a:spcPts val="0"/>
              </a:spcAft>
            </a:pPr>
            <a:endParaRPr lang="ja-JP" sz="2800" kern="100" dirty="0">
              <a:effectLst/>
              <a:ea typeface="ＭＳ 明朝"/>
              <a:cs typeface="Times New Roman"/>
            </a:endParaRPr>
          </a:p>
        </p:txBody>
      </p:sp>
    </p:spTree>
    <p:extLst>
      <p:ext uri="{BB962C8B-B14F-4D97-AF65-F5344CB8AC3E}">
        <p14:creationId xmlns:p14="http://schemas.microsoft.com/office/powerpoint/2010/main" val="268336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319167" y="127400"/>
            <a:ext cx="3776028" cy="875647"/>
          </a:xfrm>
        </p:spPr>
        <p:txBody>
          <a:bodyPr>
            <a:normAutofit/>
          </a:bodyPr>
          <a:lstStyle/>
          <a:p>
            <a:pPr algn="l"/>
            <a:r>
              <a:rPr kumimoji="1" lang="ja-JP" altLang="en-US" dirty="0" smtClean="0"/>
              <a:t>アンケート調査</a:t>
            </a:r>
            <a:endParaRPr kumimoji="1" lang="ja-JP" altLang="en-US" dirty="0"/>
          </a:p>
        </p:txBody>
      </p:sp>
      <p:sp>
        <p:nvSpPr>
          <p:cNvPr id="13" name="正方形/長方形 12"/>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827998" y="48940"/>
            <a:ext cx="4316002" cy="954107"/>
          </a:xfrm>
          <a:prstGeom prst="rect">
            <a:avLst/>
          </a:prstGeom>
          <a:noFill/>
        </p:spPr>
        <p:txBody>
          <a:bodyPr wrap="square" rtlCol="0">
            <a:spAutoFit/>
          </a:bodyPr>
          <a:lstStyle/>
          <a:p>
            <a:r>
              <a:rPr kumimoji="1" lang="en-US" altLang="ja-JP" sz="2800" dirty="0" smtClean="0"/>
              <a:t>〜</a:t>
            </a:r>
            <a:r>
              <a:rPr kumimoji="1" lang="ja-JP" altLang="en-US" sz="2800" dirty="0" smtClean="0"/>
              <a:t>実際に、筑波大生</a:t>
            </a:r>
            <a:endParaRPr kumimoji="1" lang="en-US" altLang="ja-JP" sz="2800" dirty="0" smtClean="0"/>
          </a:p>
          <a:p>
            <a:pPr algn="r"/>
            <a:r>
              <a:rPr kumimoji="1" lang="ja-JP" altLang="en-US" sz="2800" dirty="0" smtClean="0"/>
              <a:t>に需要はあるのか？</a:t>
            </a:r>
            <a:r>
              <a:rPr kumimoji="1" lang="en-US" altLang="ja-JP" sz="2800" dirty="0" smtClean="0"/>
              <a:t>〜</a:t>
            </a:r>
            <a:endParaRPr kumimoji="1" lang="ja-JP" altLang="en-US" sz="2800" dirty="0"/>
          </a:p>
        </p:txBody>
      </p:sp>
      <p:graphicFrame>
        <p:nvGraphicFramePr>
          <p:cNvPr id="5" name="グラフ 4"/>
          <p:cNvGraphicFramePr/>
          <p:nvPr>
            <p:extLst>
              <p:ext uri="{D42A27DB-BD31-4B8C-83A1-F6EECF244321}">
                <p14:modId xmlns:p14="http://schemas.microsoft.com/office/powerpoint/2010/main" val="1723351137"/>
              </p:ext>
            </p:extLst>
          </p:nvPr>
        </p:nvGraphicFramePr>
        <p:xfrm>
          <a:off x="97690" y="1163350"/>
          <a:ext cx="8960831" cy="4609003"/>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43"/>
          <p:cNvSpPr txBox="1"/>
          <p:nvPr/>
        </p:nvSpPr>
        <p:spPr>
          <a:xfrm>
            <a:off x="0" y="5849380"/>
            <a:ext cx="9144000" cy="81102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0"/>
              </a:spcAft>
            </a:pPr>
            <a:r>
              <a:rPr lang="ja-JP" sz="2800" kern="100" dirty="0" smtClean="0">
                <a:effectLst/>
                <a:latin typeface="ＭＳ 明朝"/>
                <a:ea typeface="ＭＳ 明朝"/>
                <a:cs typeface="ＭＳ 明朝"/>
              </a:rPr>
              <a:t>我々</a:t>
            </a:r>
            <a:r>
              <a:rPr lang="ja-JP" sz="2800" kern="100" dirty="0">
                <a:effectLst/>
                <a:latin typeface="ＭＳ 明朝"/>
                <a:ea typeface="ＭＳ 明朝"/>
                <a:cs typeface="ＭＳ 明朝"/>
              </a:rPr>
              <a:t>の提案する夜間バス利用</a:t>
            </a:r>
            <a:r>
              <a:rPr lang="ja-JP" sz="2800" kern="100" dirty="0" smtClean="0">
                <a:effectLst/>
                <a:latin typeface="ＭＳ 明朝"/>
                <a:ea typeface="ＭＳ 明朝"/>
                <a:cs typeface="ＭＳ 明朝"/>
              </a:rPr>
              <a:t>頻度</a:t>
            </a:r>
            <a:endParaRPr lang="ja-JP" sz="2800" kern="100" dirty="0">
              <a:effectLst/>
              <a:latin typeface="ＭＳ 明朝"/>
              <a:ea typeface="ＭＳ 明朝"/>
              <a:cs typeface="ＭＳ 明朝"/>
            </a:endParaRPr>
          </a:p>
        </p:txBody>
      </p:sp>
    </p:spTree>
    <p:extLst>
      <p:ext uri="{BB962C8B-B14F-4D97-AF65-F5344CB8AC3E}">
        <p14:creationId xmlns:p14="http://schemas.microsoft.com/office/powerpoint/2010/main" val="221547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3290007652"/>
              </p:ext>
            </p:extLst>
          </p:nvPr>
        </p:nvGraphicFramePr>
        <p:xfrm>
          <a:off x="123786" y="594133"/>
          <a:ext cx="7833503" cy="5258146"/>
        </p:xfrm>
        <a:graphic>
          <a:graphicData uri="http://schemas.openxmlformats.org/drawingml/2006/chart">
            <c:chart xmlns:c="http://schemas.openxmlformats.org/drawingml/2006/chart" xmlns:r="http://schemas.openxmlformats.org/officeDocument/2006/relationships" r:id="rId2"/>
          </a:graphicData>
        </a:graphic>
      </p:graphicFrame>
      <p:sp>
        <p:nvSpPr>
          <p:cNvPr id="5" name="タイトル 1"/>
          <p:cNvSpPr>
            <a:spLocks noGrp="1"/>
          </p:cNvSpPr>
          <p:nvPr>
            <p:ph type="title"/>
          </p:nvPr>
        </p:nvSpPr>
        <p:spPr>
          <a:xfrm>
            <a:off x="319166" y="127400"/>
            <a:ext cx="4628403" cy="875647"/>
          </a:xfrm>
        </p:spPr>
        <p:txBody>
          <a:bodyPr>
            <a:normAutofit fontScale="90000"/>
          </a:bodyPr>
          <a:lstStyle/>
          <a:p>
            <a:pPr algn="l"/>
            <a:r>
              <a:rPr lang="ja-JP" altLang="en-US" dirty="0"/>
              <a:t>質問対策用</a:t>
            </a:r>
            <a:r>
              <a:rPr lang="ja-JP" altLang="en-US" dirty="0" smtClean="0"/>
              <a:t>スライド</a:t>
            </a:r>
            <a:endParaRPr kumimoji="1" lang="ja-JP" altLang="en-US" dirty="0"/>
          </a:p>
        </p:txBody>
      </p:sp>
      <p:sp>
        <p:nvSpPr>
          <p:cNvPr id="6" name="正方形/長方形 5"/>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957289" y="1998121"/>
            <a:ext cx="1098127" cy="892552"/>
          </a:xfrm>
          <a:prstGeom prst="rect">
            <a:avLst/>
          </a:prstGeom>
          <a:noFill/>
        </p:spPr>
        <p:txBody>
          <a:bodyPr wrap="none" rtlCol="0">
            <a:spAutoFit/>
          </a:bodyPr>
          <a:lstStyle/>
          <a:p>
            <a:r>
              <a:rPr lang="en-US" altLang="ja-JP" sz="2800" b="1" dirty="0"/>
              <a:t>n=352</a:t>
            </a:r>
            <a:endParaRPr lang="ja-JP" altLang="en-US" sz="2800" b="1" dirty="0"/>
          </a:p>
          <a:p>
            <a:endParaRPr kumimoji="1" lang="ja-JP" altLang="en-US" sz="2400" b="1" dirty="0"/>
          </a:p>
        </p:txBody>
      </p:sp>
      <p:sp>
        <p:nvSpPr>
          <p:cNvPr id="8" name="テキスト ボックス 7"/>
          <p:cNvSpPr txBox="1"/>
          <p:nvPr/>
        </p:nvSpPr>
        <p:spPr>
          <a:xfrm>
            <a:off x="8012907" y="3944391"/>
            <a:ext cx="916136" cy="892552"/>
          </a:xfrm>
          <a:prstGeom prst="rect">
            <a:avLst/>
          </a:prstGeom>
          <a:noFill/>
        </p:spPr>
        <p:txBody>
          <a:bodyPr wrap="none" rtlCol="0">
            <a:spAutoFit/>
          </a:bodyPr>
          <a:lstStyle/>
          <a:p>
            <a:r>
              <a:rPr lang="en-US" altLang="ja-JP" sz="2800" b="1" dirty="0"/>
              <a:t>n</a:t>
            </a:r>
            <a:r>
              <a:rPr lang="en-US" altLang="ja-JP" sz="2800" b="1" dirty="0" smtClean="0"/>
              <a:t>=76</a:t>
            </a:r>
            <a:endParaRPr lang="ja-JP" altLang="en-US" sz="2800" b="1" dirty="0"/>
          </a:p>
          <a:p>
            <a:endParaRPr kumimoji="1" lang="ja-JP" altLang="en-US" sz="2400" b="1" dirty="0"/>
          </a:p>
        </p:txBody>
      </p:sp>
      <p:sp>
        <p:nvSpPr>
          <p:cNvPr id="10" name="テキスト ボックス 9"/>
          <p:cNvSpPr txBox="1"/>
          <p:nvPr/>
        </p:nvSpPr>
        <p:spPr>
          <a:xfrm>
            <a:off x="319166" y="5852279"/>
            <a:ext cx="8606142" cy="830997"/>
          </a:xfrm>
          <a:prstGeom prst="rect">
            <a:avLst/>
          </a:prstGeom>
          <a:noFill/>
        </p:spPr>
        <p:txBody>
          <a:bodyPr wrap="square" rtlCol="0">
            <a:spAutoFit/>
          </a:bodyPr>
          <a:lstStyle/>
          <a:p>
            <a:pPr algn="ctr"/>
            <a:r>
              <a:rPr lang="ja-JP" altLang="en-US" sz="2400" dirty="0" smtClean="0">
                <a:latin typeface="ＭＳ 明朝"/>
                <a:ea typeface="ＭＳ 明朝"/>
                <a:cs typeface="ＭＳ 明朝"/>
              </a:rPr>
              <a:t>循環バス最終便に乗ることができないために、</a:t>
            </a:r>
            <a:endParaRPr lang="en-US" altLang="ja-JP" sz="2400" dirty="0" smtClean="0">
              <a:latin typeface="ＭＳ 明朝"/>
              <a:ea typeface="ＭＳ 明朝"/>
              <a:cs typeface="ＭＳ 明朝"/>
            </a:endParaRPr>
          </a:p>
          <a:p>
            <a:pPr algn="ctr"/>
            <a:r>
              <a:rPr lang="ja-JP" altLang="en-US" sz="2400" dirty="0" smtClean="0">
                <a:latin typeface="ＭＳ 明朝"/>
                <a:ea typeface="ＭＳ 明朝"/>
                <a:cs typeface="ＭＳ 明朝"/>
              </a:rPr>
              <a:t>東京駅からつくば号に乗った経験の有無</a:t>
            </a:r>
            <a:endParaRPr kumimoji="1" lang="ja-JP" altLang="en-US" sz="2400" dirty="0">
              <a:latin typeface="ＭＳ 明朝"/>
              <a:ea typeface="ＭＳ 明朝"/>
              <a:cs typeface="ＭＳ 明朝"/>
            </a:endParaRPr>
          </a:p>
        </p:txBody>
      </p:sp>
    </p:spTree>
    <p:extLst>
      <p:ext uri="{BB962C8B-B14F-4D97-AF65-F5344CB8AC3E}">
        <p14:creationId xmlns:p14="http://schemas.microsoft.com/office/powerpoint/2010/main" val="173885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9700" y="127400"/>
            <a:ext cx="2708070" cy="875647"/>
          </a:xfrm>
        </p:spPr>
        <p:txBody>
          <a:bodyPr>
            <a:normAutofit/>
          </a:bodyPr>
          <a:lstStyle/>
          <a:p>
            <a:pPr algn="l"/>
            <a:r>
              <a:rPr lang="ja-JP" altLang="en-US" sz="4000" dirty="0" smtClean="0"/>
              <a:t>目標</a:t>
            </a:r>
            <a:endParaRPr kumimoji="1" lang="ja-JP" altLang="en-US" sz="4000"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円/楕円 2"/>
          <p:cNvSpPr/>
          <p:nvPr/>
        </p:nvSpPr>
        <p:spPr>
          <a:xfrm>
            <a:off x="107462" y="1221154"/>
            <a:ext cx="8929076" cy="1176600"/>
          </a:xfrm>
          <a:prstGeom prst="ellipse">
            <a:avLst/>
          </a:prstGeom>
          <a:solidFill>
            <a:schemeClr val="accent5">
              <a:lumMod val="75000"/>
              <a:alpha val="7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2400" dirty="0" smtClean="0"/>
          </a:p>
          <a:p>
            <a:pPr algn="ctr"/>
            <a:r>
              <a:rPr kumimoji="1" lang="ja-JP" altLang="en-US" sz="2400" dirty="0" smtClean="0"/>
              <a:t>東京駅</a:t>
            </a:r>
            <a:r>
              <a:rPr kumimoji="1" lang="en-US" altLang="ja-JP" sz="2400" dirty="0" smtClean="0"/>
              <a:t>-</a:t>
            </a:r>
            <a:r>
              <a:rPr kumimoji="1" lang="ja-JP" altLang="en-US" sz="2400" dirty="0" smtClean="0"/>
              <a:t>筑波大学間を結ぶ高速バスに着目！</a:t>
            </a:r>
            <a:endParaRPr kumimoji="1" lang="en-US" altLang="ja-JP" sz="2400" dirty="0" smtClean="0"/>
          </a:p>
          <a:p>
            <a:pPr algn="ctr"/>
            <a:r>
              <a:rPr lang="ja-JP" altLang="en-US" sz="2400" dirty="0">
                <a:solidFill>
                  <a:schemeClr val="bg1"/>
                </a:solidFill>
              </a:rPr>
              <a:t>　＝　</a:t>
            </a:r>
            <a:r>
              <a:rPr lang="ja-JP" altLang="en-US" sz="3200" dirty="0">
                <a:solidFill>
                  <a:srgbClr val="FFFF00"/>
                </a:solidFill>
              </a:rPr>
              <a:t>つくば号</a:t>
            </a:r>
            <a:endParaRPr lang="en-US" altLang="ja-JP" sz="3200" dirty="0">
              <a:solidFill>
                <a:srgbClr val="FFFF00"/>
              </a:solidFill>
            </a:endParaRPr>
          </a:p>
          <a:p>
            <a:pPr algn="ctr"/>
            <a:endParaRPr kumimoji="1" lang="ja-JP" altLang="en-US" sz="2400" dirty="0"/>
          </a:p>
        </p:txBody>
      </p:sp>
      <p:pic>
        <p:nvPicPr>
          <p:cNvPr id="2" name="図 1"/>
          <p:cNvPicPr>
            <a:picLocks noChangeAspect="1"/>
          </p:cNvPicPr>
          <p:nvPr/>
        </p:nvPicPr>
        <p:blipFill>
          <a:blip r:embed="rId3"/>
          <a:stretch>
            <a:fillRect/>
          </a:stretch>
        </p:blipFill>
        <p:spPr>
          <a:xfrm>
            <a:off x="1905099" y="2559111"/>
            <a:ext cx="5246947" cy="3935210"/>
          </a:xfrm>
          <a:prstGeom prst="rect">
            <a:avLst/>
          </a:prstGeom>
          <a:effectLst>
            <a:softEdge rad="152400"/>
          </a:effectLst>
        </p:spPr>
      </p:pic>
    </p:spTree>
    <p:extLst>
      <p:ext uri="{BB962C8B-B14F-4D97-AF65-F5344CB8AC3E}">
        <p14:creationId xmlns:p14="http://schemas.microsoft.com/office/powerpoint/2010/main" val="952875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9700" y="127400"/>
            <a:ext cx="2708070" cy="875647"/>
          </a:xfrm>
        </p:spPr>
        <p:txBody>
          <a:bodyPr>
            <a:normAutofit/>
          </a:bodyPr>
          <a:lstStyle/>
          <a:p>
            <a:pPr algn="l"/>
            <a:r>
              <a:rPr lang="ja-JP" altLang="en-US" sz="4000" dirty="0" smtClean="0"/>
              <a:t>目標</a:t>
            </a:r>
            <a:endParaRPr kumimoji="1" lang="ja-JP" altLang="en-US" sz="4000"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057770" y="1260195"/>
            <a:ext cx="6086230" cy="2492990"/>
          </a:xfrm>
          <a:prstGeom prst="rect">
            <a:avLst/>
          </a:prstGeom>
          <a:noFill/>
        </p:spPr>
        <p:txBody>
          <a:bodyPr wrap="square" rtlCol="0">
            <a:spAutoFit/>
          </a:bodyPr>
          <a:lstStyle/>
          <a:p>
            <a:pPr marL="457200" indent="-457200">
              <a:buClr>
                <a:srgbClr val="FF0000"/>
              </a:buClr>
              <a:buFont typeface="Wingdings" charset="2"/>
              <a:buChar char="ü"/>
            </a:pPr>
            <a:r>
              <a:rPr kumimoji="1" lang="ja-JP" altLang="en-US" sz="2600" dirty="0" smtClean="0"/>
              <a:t>関東鉄道様</a:t>
            </a:r>
            <a:r>
              <a:rPr kumimoji="1" lang="en-US" altLang="ja-JP" sz="2600" dirty="0" smtClean="0"/>
              <a:t>•JR</a:t>
            </a:r>
            <a:r>
              <a:rPr kumimoji="1" lang="ja-JP" altLang="en-US" sz="2600" dirty="0" smtClean="0"/>
              <a:t>バス関東様が</a:t>
            </a:r>
            <a:r>
              <a:rPr kumimoji="1" lang="en-US" altLang="ja-JP" sz="2600" dirty="0" smtClean="0"/>
              <a:t/>
            </a:r>
            <a:br>
              <a:rPr kumimoji="1" lang="en-US" altLang="ja-JP" sz="2600" dirty="0" smtClean="0"/>
            </a:br>
            <a:r>
              <a:rPr kumimoji="1" lang="ja-JP" altLang="en-US" sz="2600" dirty="0" smtClean="0"/>
              <a:t>共同で運営</a:t>
            </a:r>
            <a:endParaRPr kumimoji="1" lang="en-US" altLang="ja-JP" sz="2600" dirty="0" smtClean="0"/>
          </a:p>
          <a:p>
            <a:pPr marL="457200" indent="-457200">
              <a:buClr>
                <a:srgbClr val="FF0000"/>
              </a:buClr>
              <a:buFont typeface="Wingdings" charset="2"/>
              <a:buChar char="ü"/>
            </a:pPr>
            <a:r>
              <a:rPr kumimoji="1" lang="en-US" altLang="ja-JP" sz="2600" dirty="0" smtClean="0"/>
              <a:t>50</a:t>
            </a:r>
            <a:r>
              <a:rPr kumimoji="1" lang="ja-JP" altLang="en-US" sz="2600" dirty="0" smtClean="0"/>
              <a:t>席</a:t>
            </a:r>
            <a:r>
              <a:rPr kumimoji="1" lang="en-US" altLang="ja-JP" sz="2600" dirty="0" smtClean="0"/>
              <a:t>(</a:t>
            </a:r>
            <a:r>
              <a:rPr kumimoji="1" lang="ja-JP" altLang="en-US" sz="2600" dirty="0" smtClean="0"/>
              <a:t>補助席も含む</a:t>
            </a:r>
            <a:r>
              <a:rPr kumimoji="1" lang="en-US" altLang="ja-JP" sz="2600" dirty="0" smtClean="0"/>
              <a:t>)</a:t>
            </a:r>
          </a:p>
          <a:p>
            <a:pPr marL="457200" indent="-457200">
              <a:buClr>
                <a:srgbClr val="FF0000"/>
              </a:buClr>
              <a:buFont typeface="Wingdings" charset="2"/>
              <a:buChar char="ü"/>
            </a:pPr>
            <a:r>
              <a:rPr kumimoji="1" lang="ja-JP" altLang="en-US" sz="2600" dirty="0" smtClean="0"/>
              <a:t>座席は先着順による定員制</a:t>
            </a:r>
            <a:r>
              <a:rPr kumimoji="1" lang="en-US" altLang="ja-JP" sz="2600" dirty="0" smtClean="0"/>
              <a:t>(</a:t>
            </a:r>
            <a:r>
              <a:rPr kumimoji="1" lang="ja-JP" altLang="en-US" sz="2600" dirty="0" smtClean="0"/>
              <a:t>予約不可</a:t>
            </a:r>
            <a:r>
              <a:rPr kumimoji="1" lang="en-US" altLang="ja-JP" sz="2600" dirty="0" smtClean="0"/>
              <a:t>)</a:t>
            </a:r>
          </a:p>
          <a:p>
            <a:pPr marL="457200" indent="-457200">
              <a:buClr>
                <a:srgbClr val="FF0000"/>
              </a:buClr>
              <a:buFont typeface="Wingdings" charset="2"/>
              <a:buChar char="ü"/>
            </a:pPr>
            <a:r>
              <a:rPr kumimoji="1" lang="ja-JP" altLang="en-US" sz="2600" dirty="0" smtClean="0"/>
              <a:t>東京駅からのみ乗車可能</a:t>
            </a:r>
            <a:endParaRPr kumimoji="1" lang="en-US" altLang="ja-JP" sz="2600" dirty="0" smtClean="0"/>
          </a:p>
          <a:p>
            <a:pPr marL="457200" indent="-457200">
              <a:buClr>
                <a:srgbClr val="FF0000"/>
              </a:buClr>
              <a:buFont typeface="Wingdings" charset="2"/>
              <a:buChar char="ü"/>
            </a:pPr>
            <a:r>
              <a:rPr kumimoji="1" lang="ja-JP" altLang="en-US" sz="2600" dirty="0" smtClean="0"/>
              <a:t>料金</a:t>
            </a:r>
            <a:r>
              <a:rPr kumimoji="1" lang="en-US" altLang="ja-JP" sz="2600" dirty="0" smtClean="0"/>
              <a:t>(</a:t>
            </a:r>
            <a:r>
              <a:rPr kumimoji="1" lang="ja-JP" altLang="en-US" sz="2600" dirty="0" smtClean="0"/>
              <a:t>片道</a:t>
            </a:r>
            <a:r>
              <a:rPr kumimoji="1" lang="en-US" altLang="ja-JP" sz="2600" dirty="0" smtClean="0"/>
              <a:t>)</a:t>
            </a:r>
            <a:r>
              <a:rPr kumimoji="1" lang="ja-JP" altLang="en-US" sz="2600" dirty="0" smtClean="0"/>
              <a:t>：大人</a:t>
            </a:r>
            <a:r>
              <a:rPr kumimoji="1" lang="en-US" altLang="ja-JP" sz="2600" dirty="0" smtClean="0"/>
              <a:t>1150</a:t>
            </a:r>
            <a:r>
              <a:rPr kumimoji="1" lang="ja-JP" altLang="en-US" sz="2600" dirty="0" smtClean="0"/>
              <a:t>円　小人</a:t>
            </a:r>
            <a:r>
              <a:rPr kumimoji="1" lang="en-US" altLang="ja-JP" sz="2600" dirty="0" smtClean="0"/>
              <a:t>580</a:t>
            </a:r>
            <a:r>
              <a:rPr kumimoji="1" lang="ja-JP" altLang="en-US" sz="2600" dirty="0" smtClean="0"/>
              <a:t>円</a:t>
            </a:r>
            <a:endParaRPr kumimoji="1" lang="en-US" altLang="ja-JP" sz="2600" dirty="0" smtClean="0"/>
          </a:p>
        </p:txBody>
      </p:sp>
      <p:pic>
        <p:nvPicPr>
          <p:cNvPr id="8" name="図 7"/>
          <p:cNvPicPr>
            <a:picLocks noChangeAspect="1"/>
          </p:cNvPicPr>
          <p:nvPr/>
        </p:nvPicPr>
        <p:blipFill>
          <a:blip r:embed="rId3" cstate="print"/>
          <a:stretch>
            <a:fillRect/>
          </a:stretch>
        </p:blipFill>
        <p:spPr>
          <a:xfrm>
            <a:off x="1" y="3777500"/>
            <a:ext cx="9144000" cy="2220198"/>
          </a:xfrm>
          <a:prstGeom prst="rect">
            <a:avLst/>
          </a:prstGeom>
        </p:spPr>
      </p:pic>
      <p:sp>
        <p:nvSpPr>
          <p:cNvPr id="9" name="円/楕円 8"/>
          <p:cNvSpPr/>
          <p:nvPr/>
        </p:nvSpPr>
        <p:spPr>
          <a:xfrm>
            <a:off x="146539" y="1973385"/>
            <a:ext cx="2764692" cy="986692"/>
          </a:xfrm>
          <a:prstGeom prst="ellipse">
            <a:avLst/>
          </a:prstGeom>
          <a:solidFill>
            <a:schemeClr val="accent5">
              <a:lumMod val="75000"/>
              <a:alpha val="7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FF00"/>
                </a:solidFill>
              </a:rPr>
              <a:t>つくば号</a:t>
            </a:r>
            <a:endParaRPr lang="en-US" altLang="ja-JP" sz="3200" dirty="0">
              <a:solidFill>
                <a:srgbClr val="FFFF00"/>
              </a:solidFill>
            </a:endParaRPr>
          </a:p>
        </p:txBody>
      </p:sp>
      <p:sp>
        <p:nvSpPr>
          <p:cNvPr id="2" name="正方形/長方形 1"/>
          <p:cNvSpPr/>
          <p:nvPr/>
        </p:nvSpPr>
        <p:spPr>
          <a:xfrm>
            <a:off x="1" y="3777500"/>
            <a:ext cx="1797538" cy="2220198"/>
          </a:xfrm>
          <a:prstGeom prst="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82028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49700" y="127400"/>
            <a:ext cx="2708070" cy="875647"/>
          </a:xfrm>
        </p:spPr>
        <p:txBody>
          <a:bodyPr>
            <a:normAutofit/>
          </a:bodyPr>
          <a:lstStyle/>
          <a:p>
            <a:pPr algn="l"/>
            <a:r>
              <a:rPr lang="ja-JP" altLang="en-US" sz="4000" dirty="0" smtClean="0"/>
              <a:t>目標</a:t>
            </a:r>
            <a:endParaRPr kumimoji="1" lang="ja-JP" altLang="en-US" sz="4000" dirty="0"/>
          </a:p>
        </p:txBody>
      </p:sp>
      <p:sp>
        <p:nvSpPr>
          <p:cNvPr id="5" name="正方形/長方形 4"/>
          <p:cNvSpPr/>
          <p:nvPr/>
        </p:nvSpPr>
        <p:spPr>
          <a:xfrm>
            <a:off x="0" y="1003047"/>
            <a:ext cx="9144000" cy="82821"/>
          </a:xfrm>
          <a:prstGeom prst="rect">
            <a:avLst/>
          </a:prstGeom>
          <a:solidFill>
            <a:schemeClr val="accent5">
              <a:lumMod val="75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057770" y="1599529"/>
            <a:ext cx="6086230" cy="2923878"/>
          </a:xfrm>
          <a:prstGeom prst="rect">
            <a:avLst/>
          </a:prstGeom>
          <a:noFill/>
        </p:spPr>
        <p:txBody>
          <a:bodyPr wrap="square" rtlCol="0">
            <a:spAutoFit/>
          </a:bodyPr>
          <a:lstStyle/>
          <a:p>
            <a:pPr marL="457200" indent="-457200">
              <a:buClr>
                <a:srgbClr val="FF0000"/>
              </a:buClr>
              <a:buFont typeface="Wingdings" charset="2"/>
              <a:buChar char="ü"/>
            </a:pPr>
            <a:r>
              <a:rPr kumimoji="1" lang="ja-JP" altLang="en-US" sz="2600" dirty="0" smtClean="0"/>
              <a:t>関東鉄道</a:t>
            </a:r>
            <a:r>
              <a:rPr kumimoji="1" lang="en-US" altLang="ja-JP" sz="2600" dirty="0" smtClean="0"/>
              <a:t>•JR</a:t>
            </a:r>
            <a:r>
              <a:rPr kumimoji="1" lang="ja-JP" altLang="en-US" sz="2600" dirty="0" smtClean="0"/>
              <a:t>が共同で運営</a:t>
            </a:r>
            <a:endParaRPr kumimoji="1" lang="en-US" altLang="ja-JP" sz="2600" dirty="0" smtClean="0"/>
          </a:p>
          <a:p>
            <a:pPr marL="457200" indent="-457200">
              <a:buClr>
                <a:srgbClr val="FF0000"/>
              </a:buClr>
              <a:buFont typeface="Wingdings" charset="2"/>
              <a:buChar char="ü"/>
            </a:pPr>
            <a:r>
              <a:rPr kumimoji="1" lang="en-US" altLang="ja-JP" sz="2600" dirty="0" smtClean="0"/>
              <a:t>50</a:t>
            </a:r>
            <a:r>
              <a:rPr kumimoji="1" lang="ja-JP" altLang="en-US" sz="2600" dirty="0" smtClean="0"/>
              <a:t>席</a:t>
            </a:r>
            <a:r>
              <a:rPr kumimoji="1" lang="en-US" altLang="ja-JP" sz="2600" dirty="0" smtClean="0"/>
              <a:t>(</a:t>
            </a:r>
            <a:r>
              <a:rPr kumimoji="1" lang="ja-JP" altLang="en-US" sz="2600" dirty="0" smtClean="0"/>
              <a:t>補助席も含む</a:t>
            </a:r>
            <a:r>
              <a:rPr kumimoji="1" lang="en-US" altLang="ja-JP" sz="2600" dirty="0" smtClean="0"/>
              <a:t>)</a:t>
            </a:r>
          </a:p>
          <a:p>
            <a:pPr marL="457200" indent="-457200">
              <a:buClr>
                <a:srgbClr val="FF0000"/>
              </a:buClr>
              <a:buFont typeface="Wingdings" charset="2"/>
              <a:buChar char="ü"/>
            </a:pPr>
            <a:r>
              <a:rPr kumimoji="1" lang="ja-JP" altLang="en-US" sz="2600" dirty="0" smtClean="0"/>
              <a:t>座席は先着順による定員制</a:t>
            </a:r>
            <a:r>
              <a:rPr kumimoji="1" lang="en-US" altLang="ja-JP" sz="2600" dirty="0" smtClean="0"/>
              <a:t>(</a:t>
            </a:r>
            <a:r>
              <a:rPr kumimoji="1" lang="ja-JP" altLang="en-US" sz="2600" dirty="0" smtClean="0"/>
              <a:t>予約不可</a:t>
            </a:r>
            <a:r>
              <a:rPr kumimoji="1" lang="en-US" altLang="ja-JP" sz="2600" dirty="0" smtClean="0"/>
              <a:t>)</a:t>
            </a:r>
          </a:p>
          <a:p>
            <a:pPr marL="457200" indent="-457200">
              <a:buClr>
                <a:srgbClr val="FF0000"/>
              </a:buClr>
              <a:buFont typeface="Wingdings" charset="2"/>
              <a:buChar char="ü"/>
            </a:pPr>
            <a:r>
              <a:rPr kumimoji="1" lang="ja-JP" altLang="en-US" sz="2600" dirty="0" smtClean="0"/>
              <a:t>東京駅からのみ乗車可能</a:t>
            </a:r>
            <a:endParaRPr kumimoji="1" lang="en-US" altLang="ja-JP" sz="2600" dirty="0" smtClean="0"/>
          </a:p>
          <a:p>
            <a:pPr marL="457200" indent="-457200">
              <a:buClr>
                <a:srgbClr val="FF0000"/>
              </a:buClr>
              <a:buFont typeface="Wingdings" charset="2"/>
              <a:buChar char="ü"/>
            </a:pPr>
            <a:r>
              <a:rPr kumimoji="1" lang="ja-JP" altLang="en-US" sz="2600" dirty="0" smtClean="0"/>
              <a:t>料金</a:t>
            </a:r>
            <a:r>
              <a:rPr kumimoji="1" lang="en-US" altLang="ja-JP" sz="2600" dirty="0" smtClean="0"/>
              <a:t>(</a:t>
            </a:r>
            <a:r>
              <a:rPr kumimoji="1" lang="ja-JP" altLang="en-US" sz="2600" dirty="0" smtClean="0"/>
              <a:t>片道</a:t>
            </a:r>
            <a:r>
              <a:rPr kumimoji="1" lang="en-US" altLang="ja-JP" sz="2600" dirty="0" smtClean="0"/>
              <a:t>)</a:t>
            </a:r>
            <a:r>
              <a:rPr kumimoji="1" lang="ja-JP" altLang="en-US" sz="2600" dirty="0" smtClean="0"/>
              <a:t>：大人</a:t>
            </a:r>
            <a:r>
              <a:rPr kumimoji="1" lang="en-US" altLang="ja-JP" sz="2600" dirty="0" smtClean="0"/>
              <a:t>1150</a:t>
            </a:r>
            <a:r>
              <a:rPr kumimoji="1" lang="ja-JP" altLang="en-US" sz="2600" dirty="0" smtClean="0"/>
              <a:t>円　小人</a:t>
            </a:r>
            <a:r>
              <a:rPr kumimoji="1" lang="en-US" altLang="ja-JP" sz="2600" dirty="0" smtClean="0"/>
              <a:t>580</a:t>
            </a:r>
            <a:r>
              <a:rPr kumimoji="1" lang="ja-JP" altLang="en-US" sz="2600" dirty="0" smtClean="0"/>
              <a:t>円</a:t>
            </a:r>
            <a:endParaRPr kumimoji="1" lang="en-US" altLang="ja-JP" sz="2600" dirty="0" smtClean="0"/>
          </a:p>
          <a:p>
            <a:pPr marL="285750" indent="-285750">
              <a:buFont typeface="Wingdings" charset="2"/>
              <a:buChar char="ü"/>
            </a:pPr>
            <a:endParaRPr kumimoji="1" lang="en-US" altLang="ja-JP" dirty="0" smtClean="0"/>
          </a:p>
          <a:p>
            <a:pPr marL="285750" indent="-285750">
              <a:buFont typeface="Wingdings" charset="2"/>
              <a:buChar char="ü"/>
            </a:pPr>
            <a:endParaRPr kumimoji="1" lang="en-US" altLang="ja-JP" dirty="0" smtClean="0"/>
          </a:p>
          <a:p>
            <a:pPr marL="285750" indent="-285750">
              <a:buFont typeface="Wingdings" charset="2"/>
              <a:buChar char="ü"/>
            </a:pPr>
            <a:endParaRPr kumimoji="1" lang="ja-JP" altLang="en-US" dirty="0"/>
          </a:p>
        </p:txBody>
      </p:sp>
      <p:pic>
        <p:nvPicPr>
          <p:cNvPr id="8" name="図 7"/>
          <p:cNvPicPr>
            <a:picLocks noChangeAspect="1"/>
          </p:cNvPicPr>
          <p:nvPr/>
        </p:nvPicPr>
        <p:blipFill>
          <a:blip r:embed="rId3" cstate="print"/>
          <a:stretch>
            <a:fillRect/>
          </a:stretch>
        </p:blipFill>
        <p:spPr>
          <a:xfrm>
            <a:off x="1" y="3777500"/>
            <a:ext cx="9144000" cy="2220198"/>
          </a:xfrm>
          <a:prstGeom prst="rect">
            <a:avLst/>
          </a:prstGeom>
        </p:spPr>
      </p:pic>
      <p:sp>
        <p:nvSpPr>
          <p:cNvPr id="9" name="円/楕円 8"/>
          <p:cNvSpPr/>
          <p:nvPr/>
        </p:nvSpPr>
        <p:spPr>
          <a:xfrm>
            <a:off x="146539" y="1973385"/>
            <a:ext cx="2764692" cy="986692"/>
          </a:xfrm>
          <a:prstGeom prst="ellipse">
            <a:avLst/>
          </a:prstGeom>
          <a:solidFill>
            <a:schemeClr val="accent5">
              <a:lumMod val="75000"/>
              <a:alpha val="7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FF00"/>
                </a:solidFill>
              </a:rPr>
              <a:t>つくば号</a:t>
            </a:r>
            <a:endParaRPr lang="en-US" altLang="ja-JP" sz="3200" dirty="0">
              <a:solidFill>
                <a:srgbClr val="FFFF00"/>
              </a:solidFill>
            </a:endParaRPr>
          </a:p>
        </p:txBody>
      </p:sp>
      <p:grpSp>
        <p:nvGrpSpPr>
          <p:cNvPr id="3" name="図形グループ 2"/>
          <p:cNvGrpSpPr/>
          <p:nvPr/>
        </p:nvGrpSpPr>
        <p:grpSpPr>
          <a:xfrm>
            <a:off x="0" y="1003046"/>
            <a:ext cx="9143999" cy="5854953"/>
            <a:chOff x="0" y="1003046"/>
            <a:chExt cx="9143999" cy="5854953"/>
          </a:xfrm>
        </p:grpSpPr>
        <p:sp>
          <p:nvSpPr>
            <p:cNvPr id="10" name="正方形/長方形 9"/>
            <p:cNvSpPr/>
            <p:nvPr/>
          </p:nvSpPr>
          <p:spPr>
            <a:xfrm>
              <a:off x="1856154" y="1003046"/>
              <a:ext cx="7287845" cy="5854953"/>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 y="1003046"/>
              <a:ext cx="1856152" cy="2761491"/>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0" y="5984736"/>
              <a:ext cx="1856154" cy="873263"/>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正方形/長方形 1"/>
          <p:cNvSpPr/>
          <p:nvPr/>
        </p:nvSpPr>
        <p:spPr>
          <a:xfrm>
            <a:off x="2" y="3764538"/>
            <a:ext cx="1856152" cy="2220198"/>
          </a:xfrm>
          <a:prstGeom prst="rect">
            <a:avLst/>
          </a:prstGeom>
          <a:noFill/>
          <a:ln w="889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3" name="図形グループ 12"/>
          <p:cNvGrpSpPr/>
          <p:nvPr/>
        </p:nvGrpSpPr>
        <p:grpSpPr>
          <a:xfrm>
            <a:off x="2041769" y="0"/>
            <a:ext cx="7009453" cy="6858001"/>
            <a:chOff x="294642" y="598766"/>
            <a:chExt cx="8062712" cy="6213237"/>
          </a:xfrm>
        </p:grpSpPr>
        <p:pic>
          <p:nvPicPr>
            <p:cNvPr id="14" name="図 13"/>
            <p:cNvPicPr>
              <a:picLocks noChangeAspect="1"/>
            </p:cNvPicPr>
            <p:nvPr/>
          </p:nvPicPr>
          <p:blipFill>
            <a:blip r:embed="rId4"/>
            <a:stretch>
              <a:fillRect/>
            </a:stretch>
          </p:blipFill>
          <p:spPr>
            <a:xfrm>
              <a:off x="985711" y="598766"/>
              <a:ext cx="6478254" cy="6213237"/>
            </a:xfrm>
            <a:prstGeom prst="rect">
              <a:avLst/>
            </a:prstGeom>
            <a:noFill/>
            <a:ln>
              <a:noFill/>
            </a:ln>
          </p:spPr>
        </p:pic>
        <p:sp>
          <p:nvSpPr>
            <p:cNvPr id="15" name="四角形吹き出し 14"/>
            <p:cNvSpPr/>
            <p:nvPr/>
          </p:nvSpPr>
          <p:spPr>
            <a:xfrm>
              <a:off x="294642" y="4643114"/>
              <a:ext cx="2823700" cy="748713"/>
            </a:xfrm>
            <a:prstGeom prst="wedgeRectCallout">
              <a:avLst>
                <a:gd name="adj1" fmla="val 68975"/>
                <a:gd name="adj2" fmla="val -13151"/>
              </a:avLst>
            </a:prstGeom>
            <a:solidFill>
              <a:schemeClr val="bg1"/>
            </a:solidFill>
            <a:ln w="19050" cmpd="sng">
              <a:solidFill>
                <a:schemeClr val="tx1"/>
              </a:solid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rgbClr val="000000"/>
                  </a:solidFill>
                </a:rPr>
                <a:t>筑波大学病院</a:t>
              </a:r>
              <a:endParaRPr kumimoji="1" lang="ja-JP" altLang="en-US" sz="2800" dirty="0">
                <a:solidFill>
                  <a:srgbClr val="000000"/>
                </a:solidFill>
              </a:endParaRPr>
            </a:p>
          </p:txBody>
        </p:sp>
        <p:sp>
          <p:nvSpPr>
            <p:cNvPr id="16" name="四角形吹き出し 15"/>
            <p:cNvSpPr/>
            <p:nvPr/>
          </p:nvSpPr>
          <p:spPr>
            <a:xfrm>
              <a:off x="573589" y="2047913"/>
              <a:ext cx="2082801" cy="725372"/>
            </a:xfrm>
            <a:prstGeom prst="wedgeRectCallout">
              <a:avLst>
                <a:gd name="adj1" fmla="val 93998"/>
                <a:gd name="adj2" fmla="val 103035"/>
              </a:avLst>
            </a:prstGeom>
            <a:solidFill>
              <a:schemeClr val="bg1"/>
            </a:solidFill>
            <a:ln w="19050" cmpd="sng">
              <a:solidFill>
                <a:schemeClr val="tx1"/>
              </a:solid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rgbClr val="000000"/>
                  </a:solidFill>
                </a:rPr>
                <a:t>大学会館</a:t>
              </a:r>
              <a:endParaRPr kumimoji="1" lang="ja-JP" altLang="en-US" sz="3200" dirty="0">
                <a:solidFill>
                  <a:srgbClr val="000000"/>
                </a:solidFill>
              </a:endParaRPr>
            </a:p>
          </p:txBody>
        </p:sp>
        <p:sp>
          <p:nvSpPr>
            <p:cNvPr id="17" name="四角形吹き出し 16"/>
            <p:cNvSpPr/>
            <p:nvPr/>
          </p:nvSpPr>
          <p:spPr>
            <a:xfrm>
              <a:off x="4574130" y="1584397"/>
              <a:ext cx="2693576" cy="605692"/>
            </a:xfrm>
            <a:prstGeom prst="wedgeRectCallout">
              <a:avLst>
                <a:gd name="adj1" fmla="val -63582"/>
                <a:gd name="adj2" fmla="val 69081"/>
              </a:avLst>
            </a:prstGeom>
            <a:solidFill>
              <a:schemeClr val="bg1"/>
            </a:solidFill>
            <a:ln w="19050" cmpd="sng">
              <a:solidFill>
                <a:schemeClr val="tx1"/>
              </a:solid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rgbClr val="000000"/>
                  </a:solidFill>
                </a:rPr>
                <a:t>筑波大学中央</a:t>
              </a:r>
              <a:endParaRPr kumimoji="1" lang="ja-JP" altLang="en-US" sz="2800" dirty="0">
                <a:solidFill>
                  <a:srgbClr val="000000"/>
                </a:solidFill>
              </a:endParaRPr>
            </a:p>
          </p:txBody>
        </p:sp>
        <p:sp>
          <p:nvSpPr>
            <p:cNvPr id="18" name="四角形吹き出し 17"/>
            <p:cNvSpPr/>
            <p:nvPr/>
          </p:nvSpPr>
          <p:spPr>
            <a:xfrm>
              <a:off x="5280531" y="5969478"/>
              <a:ext cx="3076823" cy="840111"/>
            </a:xfrm>
            <a:prstGeom prst="wedgeRectCallout">
              <a:avLst>
                <a:gd name="adj1" fmla="val -51042"/>
                <a:gd name="adj2" fmla="val 11386"/>
              </a:avLst>
            </a:prstGeom>
            <a:solidFill>
              <a:schemeClr val="bg1"/>
            </a:solidFill>
            <a:ln w="19050" cmpd="sng">
              <a:solidFill>
                <a:schemeClr val="tx1"/>
              </a:solidFill>
            </a:ln>
            <a:effectLst/>
            <a:scene3d>
              <a:camera prst="orthographicFront">
                <a:rot lat="0" lon="0" rev="0"/>
              </a:camera>
              <a:lightRig rig="balanced" dir="tr"/>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rgbClr val="000000"/>
                  </a:solidFill>
                </a:rPr>
                <a:t>つくばセンター</a:t>
              </a:r>
              <a:endParaRPr kumimoji="1" lang="ja-JP" altLang="en-US" sz="3200" dirty="0">
                <a:solidFill>
                  <a:srgbClr val="000000"/>
                </a:solidFill>
              </a:endParaRPr>
            </a:p>
          </p:txBody>
        </p:sp>
        <p:cxnSp>
          <p:nvCxnSpPr>
            <p:cNvPr id="19" name="直線コネクタ 18"/>
            <p:cNvCxnSpPr/>
            <p:nvPr/>
          </p:nvCxnSpPr>
          <p:spPr>
            <a:xfrm>
              <a:off x="3935230" y="4926602"/>
              <a:ext cx="822535" cy="914870"/>
            </a:xfrm>
            <a:prstGeom prst="line">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V="1">
              <a:off x="4684372" y="5841473"/>
              <a:ext cx="73393" cy="191110"/>
            </a:xfrm>
            <a:prstGeom prst="line">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4660046" y="6020839"/>
              <a:ext cx="446825" cy="119593"/>
            </a:xfrm>
            <a:prstGeom prst="line">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3580727" y="3086244"/>
              <a:ext cx="93906" cy="319965"/>
            </a:xfrm>
            <a:prstGeom prst="line">
              <a:avLst/>
            </a:prstGeom>
            <a:ln w="7620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flipH="1">
              <a:off x="3624461" y="3374495"/>
              <a:ext cx="71613" cy="555124"/>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3939454" y="4767376"/>
              <a:ext cx="21898" cy="186894"/>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3717695" y="4340748"/>
              <a:ext cx="62996" cy="302367"/>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3167560" y="2464975"/>
              <a:ext cx="438223" cy="732580"/>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ドーナツ 26"/>
            <p:cNvSpPr/>
            <p:nvPr/>
          </p:nvSpPr>
          <p:spPr>
            <a:xfrm>
              <a:off x="3485591" y="3086244"/>
              <a:ext cx="254000" cy="254000"/>
            </a:xfrm>
            <a:prstGeom prst="donut">
              <a:avLst/>
            </a:prstGeom>
            <a:solidFill>
              <a:srgbClr val="FF66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6600"/>
                </a:solidFill>
              </a:endParaRPr>
            </a:p>
          </p:txBody>
        </p:sp>
        <p:cxnSp>
          <p:nvCxnSpPr>
            <p:cNvPr id="28" name="直線コネクタ 27"/>
            <p:cNvCxnSpPr/>
            <p:nvPr/>
          </p:nvCxnSpPr>
          <p:spPr>
            <a:xfrm>
              <a:off x="3019869" y="2166487"/>
              <a:ext cx="153129" cy="310663"/>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V="1">
              <a:off x="3019868" y="2114649"/>
              <a:ext cx="792461" cy="51839"/>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3787996" y="2114649"/>
              <a:ext cx="303072" cy="51838"/>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055174" y="2122084"/>
              <a:ext cx="115351" cy="149487"/>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2" name="ドーナツ 31"/>
            <p:cNvSpPr/>
            <p:nvPr/>
          </p:nvSpPr>
          <p:spPr>
            <a:xfrm>
              <a:off x="4066329" y="2144572"/>
              <a:ext cx="254000" cy="254000"/>
            </a:xfrm>
            <a:prstGeom prst="donu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6600"/>
                </a:solidFill>
              </a:endParaRPr>
            </a:p>
          </p:txBody>
        </p:sp>
        <p:grpSp>
          <p:nvGrpSpPr>
            <p:cNvPr id="34" name="図形グループ 33"/>
            <p:cNvGrpSpPr/>
            <p:nvPr/>
          </p:nvGrpSpPr>
          <p:grpSpPr>
            <a:xfrm>
              <a:off x="4588712" y="5573330"/>
              <a:ext cx="691820" cy="779703"/>
              <a:chOff x="4588705" y="5573341"/>
              <a:chExt cx="691819" cy="779704"/>
            </a:xfrm>
          </p:grpSpPr>
          <p:sp>
            <p:nvSpPr>
              <p:cNvPr id="38" name="ドーナツ 37"/>
              <p:cNvSpPr/>
              <p:nvPr/>
            </p:nvSpPr>
            <p:spPr>
              <a:xfrm>
                <a:off x="4943232" y="6020850"/>
                <a:ext cx="337292" cy="332195"/>
              </a:xfrm>
              <a:prstGeom prst="donut">
                <a:avLst>
                  <a:gd name="adj" fmla="val 27752"/>
                </a:avLst>
              </a:prstGeom>
              <a:solidFill>
                <a:srgbClr val="FF66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6600"/>
                  </a:solidFill>
                </a:endParaRPr>
              </a:p>
            </p:txBody>
          </p:sp>
          <p:sp>
            <p:nvSpPr>
              <p:cNvPr id="39" name="左矢印 38"/>
              <p:cNvSpPr/>
              <p:nvPr/>
            </p:nvSpPr>
            <p:spPr>
              <a:xfrm rot="3122438">
                <a:off x="4484546" y="5677500"/>
                <a:ext cx="576760" cy="368442"/>
              </a:xfrm>
              <a:prstGeom prst="leftArrow">
                <a:avLst>
                  <a:gd name="adj1" fmla="val 25228"/>
                  <a:gd name="adj2" fmla="val 118926"/>
                </a:avLst>
              </a:prstGeom>
              <a:solidFill>
                <a:srgbClr val="FF66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6600"/>
                  </a:solidFill>
                </a:endParaRPr>
              </a:p>
            </p:txBody>
          </p:sp>
        </p:grpSp>
        <p:cxnSp>
          <p:nvCxnSpPr>
            <p:cNvPr id="35" name="直線コネクタ 34"/>
            <p:cNvCxnSpPr/>
            <p:nvPr/>
          </p:nvCxnSpPr>
          <p:spPr>
            <a:xfrm>
              <a:off x="3620560" y="3929620"/>
              <a:ext cx="89811" cy="452728"/>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3782101" y="4598146"/>
              <a:ext cx="157354" cy="224862"/>
            </a:xfrm>
            <a:prstGeom prst="line">
              <a:avLst/>
            </a:prstGeom>
            <a:ln w="762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7" name="ドーナツ 36"/>
            <p:cNvSpPr/>
            <p:nvPr/>
          </p:nvSpPr>
          <p:spPr>
            <a:xfrm>
              <a:off x="3812329" y="4736172"/>
              <a:ext cx="254000" cy="254000"/>
            </a:xfrm>
            <a:prstGeom prst="donut">
              <a:avLst/>
            </a:prstGeom>
            <a:solidFill>
              <a:srgbClr val="FF66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6600"/>
                </a:solidFill>
              </a:endParaRPr>
            </a:p>
          </p:txBody>
        </p:sp>
      </p:grpSp>
      <p:sp>
        <p:nvSpPr>
          <p:cNvPr id="6" name="正方形/長方形 5"/>
          <p:cNvSpPr/>
          <p:nvPr/>
        </p:nvSpPr>
        <p:spPr>
          <a:xfrm>
            <a:off x="2642561" y="5773795"/>
            <a:ext cx="2296840" cy="10842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017926" y="2417974"/>
            <a:ext cx="1256612" cy="10842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772530" y="2475062"/>
            <a:ext cx="708211" cy="1027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3185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2362</TotalTime>
  <Words>3230</Words>
  <Application>Microsoft Office PowerPoint</Application>
  <PresentationFormat>画面に合わせる (4:3)</PresentationFormat>
  <Paragraphs>704</Paragraphs>
  <Slides>65</Slides>
  <Notes>18</Notes>
  <HiddenSlides>20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65</vt:i4>
      </vt:variant>
    </vt:vector>
  </HeadingPairs>
  <TitlesOfParts>
    <vt:vector size="76" baseType="lpstr">
      <vt:lpstr>Chalkduster</vt:lpstr>
      <vt:lpstr>ＤＦＰ太丸ゴシック体</vt:lpstr>
      <vt:lpstr>HG創英角ｺﾞｼｯｸUB</vt:lpstr>
      <vt:lpstr>ＭＳ Ｐゴシック</vt:lpstr>
      <vt:lpstr>ＭＳ 明朝</vt:lpstr>
      <vt:lpstr>Osaka</vt:lpstr>
      <vt:lpstr>Arial</vt:lpstr>
      <vt:lpstr>Calibri</vt:lpstr>
      <vt:lpstr>Times New Roman</vt:lpstr>
      <vt:lpstr>Wingdings</vt:lpstr>
      <vt:lpstr>ホワイト</vt:lpstr>
      <vt:lpstr>PowerPoint プレゼンテーション</vt:lpstr>
      <vt:lpstr>PowerPoint プレゼンテーション</vt:lpstr>
      <vt:lpstr>PowerPoint プレゼンテーション</vt:lpstr>
      <vt:lpstr>背景及び問題提起</vt:lpstr>
      <vt:lpstr>背景及び問題提起</vt:lpstr>
      <vt:lpstr>背景及び問題提起</vt:lpstr>
      <vt:lpstr>目標</vt:lpstr>
      <vt:lpstr>目標</vt:lpstr>
      <vt:lpstr>目標</vt:lpstr>
      <vt:lpstr>目標</vt:lpstr>
      <vt:lpstr>目標</vt:lpstr>
      <vt:lpstr>PowerPoint プレゼンテーション</vt:lpstr>
      <vt:lpstr>実態調査</vt:lpstr>
      <vt:lpstr>PowerPoint プレゼンテーション</vt:lpstr>
      <vt:lpstr>PowerPoint プレゼンテーション</vt:lpstr>
      <vt:lpstr>実態調査</vt:lpstr>
      <vt:lpstr>PowerPoint プレゼンテーション</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PowerPoint プレゼンテーション</vt:lpstr>
      <vt:lpstr>交通需要予測</vt:lpstr>
      <vt:lpstr>交通需要予測</vt:lpstr>
      <vt:lpstr>交通需要予測</vt:lpstr>
      <vt:lpstr>交通需要予測</vt:lpstr>
      <vt:lpstr>交通需要予測</vt:lpstr>
      <vt:lpstr>交通需要予測</vt:lpstr>
      <vt:lpstr>PowerPoint プレゼンテーション</vt:lpstr>
      <vt:lpstr>他事例および制度の調査</vt:lpstr>
      <vt:lpstr>他事例および制度の調査</vt:lpstr>
      <vt:lpstr>他事例および制度</vt:lpstr>
      <vt:lpstr>PowerPoint プレゼンテーション</vt:lpstr>
      <vt:lpstr>PowerPoint プレゼンテーション</vt:lpstr>
      <vt:lpstr>PowerPoint プレゼンテーション</vt:lpstr>
      <vt:lpstr>PowerPoint プレゼンテーション</vt:lpstr>
      <vt:lpstr>ヒアリング調査及び提案</vt:lpstr>
      <vt:lpstr>PowerPoint プレゼンテーション</vt:lpstr>
      <vt:lpstr>ヒアリング調査</vt:lpstr>
      <vt:lpstr>PowerPoint プレゼンテーション</vt:lpstr>
      <vt:lpstr>最後に‥</vt:lpstr>
      <vt:lpstr>参考文献</vt:lpstr>
      <vt:lpstr>謝辞</vt:lpstr>
      <vt:lpstr>PowerPoint プレゼンテーション</vt:lpstr>
      <vt:lpstr>質問対策用スライド</vt:lpstr>
      <vt:lpstr>実態調査</vt:lpstr>
      <vt:lpstr>需要量の推計方法</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アンケート調査</vt:lpstr>
      <vt:lpstr>質問対策用スライド</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高速バスよ、いつ乗せるの？</dc:title>
  <dc:creator>小倉 s1111231</dc:creator>
  <cp:lastModifiedBy>win-admin</cp:lastModifiedBy>
  <cp:revision>213</cp:revision>
  <cp:lastPrinted>2013-06-18T06:02:47Z</cp:lastPrinted>
  <dcterms:created xsi:type="dcterms:W3CDTF">2013-06-10T07:55:40Z</dcterms:created>
  <dcterms:modified xsi:type="dcterms:W3CDTF">2013-07-23T04:24:55Z</dcterms:modified>
</cp:coreProperties>
</file>