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9"/>
  </p:notesMasterIdLst>
  <p:sldIdLst>
    <p:sldId id="257" r:id="rId3"/>
    <p:sldId id="258" r:id="rId4"/>
    <p:sldId id="259" r:id="rId5"/>
    <p:sldId id="314" r:id="rId6"/>
    <p:sldId id="315" r:id="rId7"/>
    <p:sldId id="310" r:id="rId8"/>
    <p:sldId id="277" r:id="rId9"/>
    <p:sldId id="265" r:id="rId10"/>
    <p:sldId id="266" r:id="rId11"/>
    <p:sldId id="309" r:id="rId12"/>
    <p:sldId id="311" r:id="rId13"/>
    <p:sldId id="312" r:id="rId14"/>
    <p:sldId id="313" r:id="rId15"/>
    <p:sldId id="342" r:id="rId16"/>
    <p:sldId id="343" r:id="rId17"/>
    <p:sldId id="344" r:id="rId18"/>
    <p:sldId id="345" r:id="rId19"/>
    <p:sldId id="346" r:id="rId20"/>
    <p:sldId id="347" r:id="rId21"/>
    <p:sldId id="348" r:id="rId22"/>
    <p:sldId id="323" r:id="rId23"/>
    <p:sldId id="324" r:id="rId24"/>
    <p:sldId id="325" r:id="rId25"/>
    <p:sldId id="351" r:id="rId26"/>
    <p:sldId id="328" r:id="rId27"/>
    <p:sldId id="327" r:id="rId28"/>
    <p:sldId id="326" r:id="rId29"/>
    <p:sldId id="329" r:id="rId30"/>
    <p:sldId id="330" r:id="rId31"/>
    <p:sldId id="331" r:id="rId32"/>
    <p:sldId id="332" r:id="rId33"/>
    <p:sldId id="333" r:id="rId34"/>
    <p:sldId id="334" r:id="rId35"/>
    <p:sldId id="335" r:id="rId36"/>
    <p:sldId id="336" r:id="rId37"/>
    <p:sldId id="337" r:id="rId38"/>
    <p:sldId id="338" r:id="rId39"/>
    <p:sldId id="339" r:id="rId40"/>
    <p:sldId id="341" r:id="rId41"/>
    <p:sldId id="340" r:id="rId42"/>
    <p:sldId id="275" r:id="rId43"/>
    <p:sldId id="295" r:id="rId44"/>
    <p:sldId id="352" r:id="rId45"/>
    <p:sldId id="353" r:id="rId46"/>
    <p:sldId id="276" r:id="rId47"/>
    <p:sldId id="262" r:id="rId4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admin" initials="w" lastIdx="1" clrIdx="0">
    <p:extLst>
      <p:ext uri="{19B8F6BF-5375-455C-9EA6-DF929625EA0E}">
        <p15:presenceInfo xmlns:p15="http://schemas.microsoft.com/office/powerpoint/2012/main" userId="win-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827" autoAdjust="0"/>
  </p:normalViewPr>
  <p:slideViewPr>
    <p:cSldViewPr snapToGrid="0">
      <p:cViewPr varScale="1">
        <p:scale>
          <a:sx n="105" d="100"/>
          <a:sy n="105" d="100"/>
        </p:scale>
        <p:origin x="7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H:\SC&#29677;\&#12304;SC&#29677;&#12305;&#23398;&#29983;&#29992;&#12450;&#12531;&#12465;&#12540;&#12488;&#32080;&#26524;&#35352;&#20837;&#12501;&#12457;&#12540;&#1251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ja-JP" altLang="en-US" sz="1800" dirty="0" smtClean="0"/>
              <a:t>回答割合（％）（</a:t>
            </a:r>
            <a:r>
              <a:rPr lang="en-US" altLang="ja-JP" sz="1800" dirty="0" smtClean="0"/>
              <a:t>5</a:t>
            </a:r>
            <a:r>
              <a:rPr lang="ja-JP" altLang="en-US" sz="1800" dirty="0" smtClean="0"/>
              <a:t>項目平均）</a:t>
            </a:r>
            <a:endParaRPr lang="en-US" altLang="ja-JP" sz="1800" dirty="0" smtClean="0"/>
          </a:p>
        </c:rich>
      </c:tx>
      <c:layout>
        <c:manualLayout>
          <c:xMode val="edge"/>
          <c:yMode val="edge"/>
          <c:x val="0.41243627609465466"/>
          <c:y val="2.113668865306012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Sheet1!$J$91</c:f>
              <c:strCache>
                <c:ptCount val="1"/>
                <c:pt idx="0">
                  <c:v>予備知識有り群</c:v>
                </c:pt>
              </c:strCache>
            </c:strRef>
          </c:tx>
          <c:spPr>
            <a:solidFill>
              <a:srgbClr val="FF7C80"/>
            </a:solidFill>
            <a:ln>
              <a:noFill/>
            </a:ln>
            <a:effectLst/>
          </c:spPr>
          <c:invertIfNegative val="0"/>
          <c:cat>
            <c:strRef>
              <c:f>Sheet1!$I$92:$I$99</c:f>
              <c:strCache>
                <c:ptCount val="8"/>
                <c:pt idx="0">
                  <c:v>その他</c:v>
                </c:pt>
                <c:pt idx="1">
                  <c:v>授業独自のサイトやメーリス</c:v>
                </c:pt>
                <c:pt idx="2">
                  <c:v>友達から</c:v>
                </c:pt>
                <c:pt idx="3">
                  <c:v>授業中にTA、先生から</c:v>
                </c:pt>
                <c:pt idx="4">
                  <c:v>紙掲示板</c:v>
                </c:pt>
                <c:pt idx="5">
                  <c:v>大学HP</c:v>
                </c:pt>
                <c:pt idx="6">
                  <c:v>Twins</c:v>
                </c:pt>
                <c:pt idx="7">
                  <c:v>Moodle</c:v>
                </c:pt>
              </c:strCache>
            </c:strRef>
          </c:cat>
          <c:val>
            <c:numRef>
              <c:f>Sheet1!$J$92:$J$99</c:f>
              <c:numCache>
                <c:formatCode>0</c:formatCode>
                <c:ptCount val="8"/>
                <c:pt idx="0">
                  <c:v>1.7045454545454544</c:v>
                </c:pt>
                <c:pt idx="1">
                  <c:v>12.727272727272727</c:v>
                </c:pt>
                <c:pt idx="2">
                  <c:v>14.65909090909091</c:v>
                </c:pt>
                <c:pt idx="3">
                  <c:v>16.93181818181818</c:v>
                </c:pt>
                <c:pt idx="4">
                  <c:v>38.295454545454547</c:v>
                </c:pt>
                <c:pt idx="5">
                  <c:v>20.454545454545457</c:v>
                </c:pt>
                <c:pt idx="6">
                  <c:v>38.97727272727272</c:v>
                </c:pt>
                <c:pt idx="7">
                  <c:v>40.68181818181818</c:v>
                </c:pt>
              </c:numCache>
            </c:numRef>
          </c:val>
        </c:ser>
        <c:ser>
          <c:idx val="1"/>
          <c:order val="1"/>
          <c:tx>
            <c:strRef>
              <c:f>Sheet1!$K$91</c:f>
              <c:strCache>
                <c:ptCount val="1"/>
                <c:pt idx="0">
                  <c:v>予備知識無し群</c:v>
                </c:pt>
              </c:strCache>
            </c:strRef>
          </c:tx>
          <c:spPr>
            <a:solidFill>
              <a:srgbClr val="33CCFF"/>
            </a:solidFill>
            <a:ln>
              <a:noFill/>
            </a:ln>
            <a:effectLst/>
          </c:spPr>
          <c:invertIfNegative val="0"/>
          <c:cat>
            <c:strRef>
              <c:f>Sheet1!$I$92:$I$99</c:f>
              <c:strCache>
                <c:ptCount val="8"/>
                <c:pt idx="0">
                  <c:v>その他</c:v>
                </c:pt>
                <c:pt idx="1">
                  <c:v>授業独自のサイトやメーリス</c:v>
                </c:pt>
                <c:pt idx="2">
                  <c:v>友達から</c:v>
                </c:pt>
                <c:pt idx="3">
                  <c:v>授業中にTA、先生から</c:v>
                </c:pt>
                <c:pt idx="4">
                  <c:v>紙掲示板</c:v>
                </c:pt>
                <c:pt idx="5">
                  <c:v>大学HP</c:v>
                </c:pt>
                <c:pt idx="6">
                  <c:v>Twins</c:v>
                </c:pt>
                <c:pt idx="7">
                  <c:v>Moodle</c:v>
                </c:pt>
              </c:strCache>
            </c:strRef>
          </c:cat>
          <c:val>
            <c:numRef>
              <c:f>Sheet1!$K$92:$K$99</c:f>
              <c:numCache>
                <c:formatCode>0</c:formatCode>
                <c:ptCount val="8"/>
                <c:pt idx="0">
                  <c:v>5.6637168141592928</c:v>
                </c:pt>
                <c:pt idx="1">
                  <c:v>11.327433628318586</c:v>
                </c:pt>
                <c:pt idx="2">
                  <c:v>15.221238938053098</c:v>
                </c:pt>
                <c:pt idx="3">
                  <c:v>18.407079646017699</c:v>
                </c:pt>
                <c:pt idx="4">
                  <c:v>50.619469026548678</c:v>
                </c:pt>
                <c:pt idx="5">
                  <c:v>18.053097345132745</c:v>
                </c:pt>
                <c:pt idx="6">
                  <c:v>25.663716814159294</c:v>
                </c:pt>
                <c:pt idx="7">
                  <c:v>25.132743362831857</c:v>
                </c:pt>
              </c:numCache>
            </c:numRef>
          </c:val>
        </c:ser>
        <c:ser>
          <c:idx val="2"/>
          <c:order val="2"/>
          <c:tx>
            <c:strRef>
              <c:f>Sheet1!$L$91</c:f>
              <c:strCache>
                <c:ptCount val="1"/>
                <c:pt idx="0">
                  <c:v>現情報取得源</c:v>
                </c:pt>
              </c:strCache>
            </c:strRef>
          </c:tx>
          <c:spPr>
            <a:solidFill>
              <a:srgbClr val="92D050"/>
            </a:solidFill>
            <a:ln>
              <a:noFill/>
            </a:ln>
            <a:effectLst/>
          </c:spPr>
          <c:invertIfNegative val="0"/>
          <c:cat>
            <c:strRef>
              <c:f>Sheet1!$I$92:$I$99</c:f>
              <c:strCache>
                <c:ptCount val="8"/>
                <c:pt idx="0">
                  <c:v>その他</c:v>
                </c:pt>
                <c:pt idx="1">
                  <c:v>授業独自のサイトやメーリス</c:v>
                </c:pt>
                <c:pt idx="2">
                  <c:v>友達から</c:v>
                </c:pt>
                <c:pt idx="3">
                  <c:v>授業中にTA、先生から</c:v>
                </c:pt>
                <c:pt idx="4">
                  <c:v>紙掲示板</c:v>
                </c:pt>
                <c:pt idx="5">
                  <c:v>大学HP</c:v>
                </c:pt>
                <c:pt idx="6">
                  <c:v>Twins</c:v>
                </c:pt>
                <c:pt idx="7">
                  <c:v>Moodle</c:v>
                </c:pt>
              </c:strCache>
            </c:strRef>
          </c:cat>
          <c:val>
            <c:numRef>
              <c:f>Sheet1!$L$92:$L$99</c:f>
              <c:numCache>
                <c:formatCode>0</c:formatCode>
                <c:ptCount val="8"/>
                <c:pt idx="0">
                  <c:v>7.0588235294117645</c:v>
                </c:pt>
                <c:pt idx="1">
                  <c:v>4.844290657439446</c:v>
                </c:pt>
                <c:pt idx="2">
                  <c:v>36.401384083044988</c:v>
                </c:pt>
                <c:pt idx="3">
                  <c:v>19.86159169550173</c:v>
                </c:pt>
                <c:pt idx="4">
                  <c:v>65.051903114186842</c:v>
                </c:pt>
                <c:pt idx="5">
                  <c:v>3.9446366782006921</c:v>
                </c:pt>
                <c:pt idx="6">
                  <c:v>2.9757785467128026</c:v>
                </c:pt>
                <c:pt idx="7">
                  <c:v>4.844290657439446</c:v>
                </c:pt>
              </c:numCache>
            </c:numRef>
          </c:val>
        </c:ser>
        <c:dLbls>
          <c:showLegendKey val="0"/>
          <c:showVal val="0"/>
          <c:showCatName val="0"/>
          <c:showSerName val="0"/>
          <c:showPercent val="0"/>
          <c:showBubbleSize val="0"/>
        </c:dLbls>
        <c:gapWidth val="182"/>
        <c:axId val="215112048"/>
        <c:axId val="215112440"/>
      </c:barChart>
      <c:catAx>
        <c:axId val="21511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215112440"/>
        <c:crosses val="autoZero"/>
        <c:auto val="1"/>
        <c:lblAlgn val="ctr"/>
        <c:lblOffset val="100"/>
        <c:noMultiLvlLbl val="0"/>
      </c:catAx>
      <c:valAx>
        <c:axId val="2151124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215112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背景</a:t>
          </a:r>
          <a:endParaRPr kumimoji="1" lang="en-US" altLang="ja-JP" sz="1800" b="1" dirty="0" smtClean="0">
            <a:solidFill>
              <a:schemeClr val="tx1"/>
            </a:solidFill>
            <a:effectLst>
              <a:outerShdw blurRad="38100" dist="38100" dir="2700000" algn="tl">
                <a:srgbClr val="000000">
                  <a:alpha val="43137"/>
                </a:srgbClr>
              </a:outerShdw>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b="0" dirty="0" smtClean="0">
              <a:solidFill>
                <a:schemeClr val="tx1">
                  <a:lumMod val="50000"/>
                  <a:lumOff val="50000"/>
                </a:schemeClr>
              </a:solidFill>
              <a:effectLst/>
            </a:rPr>
            <a:t>現状調査</a:t>
          </a:r>
          <a:endParaRPr kumimoji="1" lang="ja-JP" altLang="en-US" sz="18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custLinFactY="-114429" custLinFactNeighborX="-425" custLinFactNeighborY="-200000">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2CAB02EA-4847-45A3-BA3F-EFD9D43A7B28}" type="presOf" srcId="{45E0CAB1-73C6-4EDC-939F-41D86288D298}" destId="{FE5B2F61-F5DF-499D-B864-C3FF874A8103}"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CD97EEC0-0CE5-4332-BE95-ED9DA160F846}" type="presOf" srcId="{4D4AD7B2-5526-44AB-B27F-C520B560DBE1}" destId="{7BFBB009-B5B0-4EBB-9683-ABADD1AAE43B}" srcOrd="0" destOrd="0" presId="urn:microsoft.com/office/officeart/2005/8/layout/hChevron3"/>
    <dgm:cxn modelId="{440F90BF-0F22-4D35-BEBF-F1C5118745AE}" type="presOf" srcId="{7E685FC0-1C7F-4F45-AD1A-9736194DDC9A}" destId="{DB00A134-D57C-4413-8E37-C24ACF334721}" srcOrd="0" destOrd="0" presId="urn:microsoft.com/office/officeart/2005/8/layout/hChevron3"/>
    <dgm:cxn modelId="{1E87C3CC-021F-4CE8-B123-CC573794A852}" type="presOf" srcId="{CF64919A-FBEF-4010-8C72-77EE1B87F2AA}" destId="{BE369466-2D55-4204-83C7-11D6E03AA3D0}" srcOrd="0" destOrd="0" presId="urn:microsoft.com/office/officeart/2005/8/layout/hChevron3"/>
    <dgm:cxn modelId="{BA908079-ED61-413E-8291-8B1CAF92B5C8}" type="presOf" srcId="{AF35A750-9FAC-480F-9EBC-F831FF37B871}" destId="{C140FEB2-AE9C-4B51-9C35-F307ADB6F9B3}" srcOrd="0" destOrd="0" presId="urn:microsoft.com/office/officeart/2005/8/layout/hChevron3"/>
    <dgm:cxn modelId="{CB52A89C-68FC-4C80-861A-33A15BD39932}" type="presOf" srcId="{B7805D1E-31BF-48D0-B17D-37F9A2DE923E}" destId="{10989B8A-F8CA-4CB8-B4ED-84918885146F}"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B20D9AD4-6C33-41D8-B068-97569489D4F9}" type="presOf" srcId="{E0DA005D-A615-43D3-ADB0-E880D4597203}" destId="{038F9864-9952-4998-BF2B-C2588F8856F6}" srcOrd="0" destOrd="0" presId="urn:microsoft.com/office/officeart/2005/8/layout/hChevron3"/>
    <dgm:cxn modelId="{53BC2CD2-586D-4135-A9ED-261E5A6D3B02}" type="presOf" srcId="{A01DB459-7F22-47A3-AB3D-7426A4ACDDD9}" destId="{F9168278-B8DF-4588-A583-656B5D11758B}"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C0596FBE-174C-440B-A18E-A6EE6C3A9180}" type="presParOf" srcId="{038F9864-9952-4998-BF2B-C2588F8856F6}" destId="{10989B8A-F8CA-4CB8-B4ED-84918885146F}" srcOrd="0" destOrd="0" presId="urn:microsoft.com/office/officeart/2005/8/layout/hChevron3"/>
    <dgm:cxn modelId="{1B97538A-01EA-425D-9E02-D1A0A9347B13}" type="presParOf" srcId="{038F9864-9952-4998-BF2B-C2588F8856F6}" destId="{16D5325E-9D57-4308-B614-E4BAF452C56A}" srcOrd="1" destOrd="0" presId="urn:microsoft.com/office/officeart/2005/8/layout/hChevron3"/>
    <dgm:cxn modelId="{7F9DAC9D-EEF7-468A-87A9-2F8E9C153B82}" type="presParOf" srcId="{038F9864-9952-4998-BF2B-C2588F8856F6}" destId="{DB00A134-D57C-4413-8E37-C24ACF334721}" srcOrd="2" destOrd="0" presId="urn:microsoft.com/office/officeart/2005/8/layout/hChevron3"/>
    <dgm:cxn modelId="{00ACA520-3D7D-426B-B870-B749411F9712}" type="presParOf" srcId="{038F9864-9952-4998-BF2B-C2588F8856F6}" destId="{FB94753F-CB5D-4C98-AF21-5E2C1A3DC8C0}" srcOrd="3" destOrd="0" presId="urn:microsoft.com/office/officeart/2005/8/layout/hChevron3"/>
    <dgm:cxn modelId="{266FBE3C-C9DB-454A-AF49-39231919D9E0}" type="presParOf" srcId="{038F9864-9952-4998-BF2B-C2588F8856F6}" destId="{FE5B2F61-F5DF-499D-B864-C3FF874A8103}" srcOrd="4" destOrd="0" presId="urn:microsoft.com/office/officeart/2005/8/layout/hChevron3"/>
    <dgm:cxn modelId="{54550B87-B22B-4D7F-9794-EF6BEE44E69E}" type="presParOf" srcId="{038F9864-9952-4998-BF2B-C2588F8856F6}" destId="{D4617981-CCEF-45D2-B366-8CCB9FC2A996}" srcOrd="5" destOrd="0" presId="urn:microsoft.com/office/officeart/2005/8/layout/hChevron3"/>
    <dgm:cxn modelId="{C13E7FC1-BCB6-49BC-83F7-8DFE566CE848}" type="presParOf" srcId="{038F9864-9952-4998-BF2B-C2588F8856F6}" destId="{C140FEB2-AE9C-4B51-9C35-F307ADB6F9B3}" srcOrd="6" destOrd="0" presId="urn:microsoft.com/office/officeart/2005/8/layout/hChevron3"/>
    <dgm:cxn modelId="{D457B5AC-369B-4E05-A067-CF8719ACA3DC}" type="presParOf" srcId="{038F9864-9952-4998-BF2B-C2588F8856F6}" destId="{D5EFCE2C-8BF5-423A-A550-BEC3D2858873}" srcOrd="7" destOrd="0" presId="urn:microsoft.com/office/officeart/2005/8/layout/hChevron3"/>
    <dgm:cxn modelId="{0C9A18C8-C1F1-4173-B42B-47BE52C1827C}" type="presParOf" srcId="{038F9864-9952-4998-BF2B-C2588F8856F6}" destId="{7BFBB009-B5B0-4EBB-9683-ABADD1AAE43B}" srcOrd="8" destOrd="0" presId="urn:microsoft.com/office/officeart/2005/8/layout/hChevron3"/>
    <dgm:cxn modelId="{A5B556F3-2480-42B6-BE1B-634E17C82C4E}" type="presParOf" srcId="{038F9864-9952-4998-BF2B-C2588F8856F6}" destId="{F65713C9-D807-45EF-B39F-AA87E1B4B4B3}" srcOrd="9" destOrd="0" presId="urn:microsoft.com/office/officeart/2005/8/layout/hChevron3"/>
    <dgm:cxn modelId="{6D1842D2-2478-437C-AAD2-68778E7EEE6B}" type="presParOf" srcId="{038F9864-9952-4998-BF2B-C2588F8856F6}" destId="{BE369466-2D55-4204-83C7-11D6E03AA3D0}" srcOrd="10" destOrd="0" presId="urn:microsoft.com/office/officeart/2005/8/layout/hChevron3"/>
    <dgm:cxn modelId="{6AFA2AB0-CCAB-4020-9596-82E07846B3A4}" type="presParOf" srcId="{038F9864-9952-4998-BF2B-C2588F8856F6}" destId="{FD3C342E-9D1E-4D30-9D0C-53AE6FB80A55}" srcOrd="11" destOrd="0" presId="urn:microsoft.com/office/officeart/2005/8/layout/hChevron3"/>
    <dgm:cxn modelId="{794CCCC4-2058-4641-8B82-35EBAFDF364B}" type="presParOf" srcId="{038F9864-9952-4998-BF2B-C2588F8856F6}" destId="{F9168278-B8DF-4588-A583-656B5D11758B}" srcOrd="12"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b="0" dirty="0" smtClean="0">
              <a:solidFill>
                <a:schemeClr val="tx1">
                  <a:lumMod val="50000"/>
                  <a:lumOff val="50000"/>
                </a:schemeClr>
              </a:solidFill>
              <a:effectLst/>
            </a:rPr>
            <a:t>現状調査</a:t>
          </a:r>
          <a:endParaRPr kumimoji="1" lang="ja-JP" altLang="en-US" sz="18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b="1" dirty="0" smtClean="0">
              <a:solidFill>
                <a:schemeClr val="tx1"/>
              </a:solidFill>
              <a:effectLst>
                <a:outerShdw blurRad="38100" dist="38100" dir="2700000" algn="tl">
                  <a:srgbClr val="000000">
                    <a:alpha val="43137"/>
                  </a:srgbClr>
                </a:outerShdw>
              </a:effectLst>
            </a:rPr>
            <a:t>他大学調査</a:t>
          </a:r>
          <a:endParaRPr kumimoji="1" lang="ja-JP" altLang="en-US" sz="1800" b="1" dirty="0">
            <a:solidFill>
              <a:schemeClr val="tx1"/>
            </a:solidFill>
            <a:effectLst>
              <a:outerShdw blurRad="38100" dist="38100" dir="2700000" algn="tl">
                <a:srgbClr val="000000">
                  <a:alpha val="43137"/>
                </a:srgbClr>
              </a:outerShdw>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C3554E2B-B1E3-4819-8695-4CB243FD8013}" type="presOf" srcId="{45E0CAB1-73C6-4EDC-939F-41D86288D298}" destId="{FE5B2F61-F5DF-499D-B864-C3FF874A8103}" srcOrd="0" destOrd="0" presId="urn:microsoft.com/office/officeart/2005/8/layout/hChevron3"/>
    <dgm:cxn modelId="{4B4EEF52-7212-4B8E-868B-BBEC94E7B939}" type="presOf" srcId="{E0DA005D-A615-43D3-ADB0-E880D4597203}" destId="{038F9864-9952-4998-BF2B-C2588F8856F6}"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2B217245-3AE4-4736-A78F-619015661909}" type="presOf" srcId="{A01DB459-7F22-47A3-AB3D-7426A4ACDDD9}" destId="{F9168278-B8DF-4588-A583-656B5D11758B}" srcOrd="0" destOrd="0" presId="urn:microsoft.com/office/officeart/2005/8/layout/hChevron3"/>
    <dgm:cxn modelId="{93D90EB5-76CE-42F9-A802-165821BC42D6}" type="presOf" srcId="{CF64919A-FBEF-4010-8C72-77EE1B87F2AA}" destId="{BE369466-2D55-4204-83C7-11D6E03AA3D0}" srcOrd="0" destOrd="0" presId="urn:microsoft.com/office/officeart/2005/8/layout/hChevron3"/>
    <dgm:cxn modelId="{883F5650-C80C-4D52-938A-7ED042459C79}" type="presOf" srcId="{4D4AD7B2-5526-44AB-B27F-C520B560DBE1}" destId="{7BFBB009-B5B0-4EBB-9683-ABADD1AAE43B}" srcOrd="0" destOrd="0" presId="urn:microsoft.com/office/officeart/2005/8/layout/hChevron3"/>
    <dgm:cxn modelId="{59AE9A5D-DB5B-4635-A344-412E291DC116}" type="presOf" srcId="{7E685FC0-1C7F-4F45-AD1A-9736194DDC9A}" destId="{DB00A134-D57C-4413-8E37-C24ACF334721}"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3A4FFE08-5AA0-478A-9A40-E299AE06F697}" srcId="{E0DA005D-A615-43D3-ADB0-E880D4597203}" destId="{B7805D1E-31BF-48D0-B17D-37F9A2DE923E}" srcOrd="0" destOrd="0" parTransId="{215FD24D-9AF6-4FDA-AEE1-90C374874F05}" sibTransId="{6ED3E63E-CD16-4541-AD20-EF254A0B4A26}"/>
    <dgm:cxn modelId="{9F06D754-69F7-4E3B-8425-8AFE83A4F284}" type="presOf" srcId="{B7805D1E-31BF-48D0-B17D-37F9A2DE923E}" destId="{10989B8A-F8CA-4CB8-B4ED-84918885146F}" srcOrd="0" destOrd="0" presId="urn:microsoft.com/office/officeart/2005/8/layout/hChevron3"/>
    <dgm:cxn modelId="{11324DAD-4066-4F3B-B68F-8D5951A69980}" type="presOf" srcId="{AF35A750-9FAC-480F-9EBC-F831FF37B871}" destId="{C140FEB2-AE9C-4B51-9C35-F307ADB6F9B3}" srcOrd="0" destOrd="0" presId="urn:microsoft.com/office/officeart/2005/8/layout/hChevron3"/>
    <dgm:cxn modelId="{42C8346D-ED2E-474C-AB7F-C3794AD4027C}" type="presParOf" srcId="{038F9864-9952-4998-BF2B-C2588F8856F6}" destId="{10989B8A-F8CA-4CB8-B4ED-84918885146F}" srcOrd="0" destOrd="0" presId="urn:microsoft.com/office/officeart/2005/8/layout/hChevron3"/>
    <dgm:cxn modelId="{A625A2FF-E465-4027-9E0C-D8AD50A25D46}" type="presParOf" srcId="{038F9864-9952-4998-BF2B-C2588F8856F6}" destId="{16D5325E-9D57-4308-B614-E4BAF452C56A}" srcOrd="1" destOrd="0" presId="urn:microsoft.com/office/officeart/2005/8/layout/hChevron3"/>
    <dgm:cxn modelId="{976FFD4A-DD23-4662-A097-D256F7CBB666}" type="presParOf" srcId="{038F9864-9952-4998-BF2B-C2588F8856F6}" destId="{DB00A134-D57C-4413-8E37-C24ACF334721}" srcOrd="2" destOrd="0" presId="urn:microsoft.com/office/officeart/2005/8/layout/hChevron3"/>
    <dgm:cxn modelId="{6656FC4E-9202-4E89-AE11-0E9E8D9013E8}" type="presParOf" srcId="{038F9864-9952-4998-BF2B-C2588F8856F6}" destId="{FB94753F-CB5D-4C98-AF21-5E2C1A3DC8C0}" srcOrd="3" destOrd="0" presId="urn:microsoft.com/office/officeart/2005/8/layout/hChevron3"/>
    <dgm:cxn modelId="{B42DB825-5B54-4DCF-B07F-1C569EC93B8D}" type="presParOf" srcId="{038F9864-9952-4998-BF2B-C2588F8856F6}" destId="{FE5B2F61-F5DF-499D-B864-C3FF874A8103}" srcOrd="4" destOrd="0" presId="urn:microsoft.com/office/officeart/2005/8/layout/hChevron3"/>
    <dgm:cxn modelId="{F982A6DF-5083-43EE-B023-8ABAC68840F9}" type="presParOf" srcId="{038F9864-9952-4998-BF2B-C2588F8856F6}" destId="{D4617981-CCEF-45D2-B366-8CCB9FC2A996}" srcOrd="5" destOrd="0" presId="urn:microsoft.com/office/officeart/2005/8/layout/hChevron3"/>
    <dgm:cxn modelId="{5B087C82-2FC1-471A-895A-B4D43B489508}" type="presParOf" srcId="{038F9864-9952-4998-BF2B-C2588F8856F6}" destId="{C140FEB2-AE9C-4B51-9C35-F307ADB6F9B3}" srcOrd="6" destOrd="0" presId="urn:microsoft.com/office/officeart/2005/8/layout/hChevron3"/>
    <dgm:cxn modelId="{07EF8EC2-30D6-4F11-A9AC-A4D838EBBA20}" type="presParOf" srcId="{038F9864-9952-4998-BF2B-C2588F8856F6}" destId="{D5EFCE2C-8BF5-423A-A550-BEC3D2858873}" srcOrd="7" destOrd="0" presId="urn:microsoft.com/office/officeart/2005/8/layout/hChevron3"/>
    <dgm:cxn modelId="{26CDBBF9-0C95-4458-8333-9A18C94C90E4}" type="presParOf" srcId="{038F9864-9952-4998-BF2B-C2588F8856F6}" destId="{7BFBB009-B5B0-4EBB-9683-ABADD1AAE43B}" srcOrd="8" destOrd="0" presId="urn:microsoft.com/office/officeart/2005/8/layout/hChevron3"/>
    <dgm:cxn modelId="{10986950-3896-4B35-B338-A53FF0577506}" type="presParOf" srcId="{038F9864-9952-4998-BF2B-C2588F8856F6}" destId="{F65713C9-D807-45EF-B39F-AA87E1B4B4B3}" srcOrd="9" destOrd="0" presId="urn:microsoft.com/office/officeart/2005/8/layout/hChevron3"/>
    <dgm:cxn modelId="{24FDC7B1-4A99-493E-9B7F-40BF9E810057}" type="presParOf" srcId="{038F9864-9952-4998-BF2B-C2588F8856F6}" destId="{BE369466-2D55-4204-83C7-11D6E03AA3D0}" srcOrd="10" destOrd="0" presId="urn:microsoft.com/office/officeart/2005/8/layout/hChevron3"/>
    <dgm:cxn modelId="{42E8A47F-0BE9-412E-BA07-40AEA7E136F0}" type="presParOf" srcId="{038F9864-9952-4998-BF2B-C2588F8856F6}" destId="{FD3C342E-9D1E-4D30-9D0C-53AE6FB80A55}" srcOrd="11" destOrd="0" presId="urn:microsoft.com/office/officeart/2005/8/layout/hChevron3"/>
    <dgm:cxn modelId="{3E8BB19A-7784-47A9-A301-18AA7E03FDF1}"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b="0" dirty="0" smtClean="0">
              <a:solidFill>
                <a:schemeClr val="tx1">
                  <a:lumMod val="50000"/>
                  <a:lumOff val="50000"/>
                </a:schemeClr>
              </a:solidFill>
              <a:effectLst/>
            </a:rPr>
            <a:t>現状調査</a:t>
          </a:r>
          <a:endParaRPr kumimoji="1" lang="ja-JP" altLang="en-US" sz="18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b="1" dirty="0" smtClean="0">
              <a:solidFill>
                <a:schemeClr val="tx1"/>
              </a:solidFill>
              <a:effectLst>
                <a:outerShdw blurRad="38100" dist="38100" dir="2700000" algn="tl">
                  <a:srgbClr val="000000">
                    <a:alpha val="43137"/>
                  </a:srgbClr>
                </a:outerShdw>
              </a:effectLst>
            </a:rPr>
            <a:t>他大学調査</a:t>
          </a:r>
          <a:endParaRPr kumimoji="1" lang="ja-JP" altLang="en-US" sz="1800" b="1" dirty="0">
            <a:solidFill>
              <a:schemeClr val="tx1"/>
            </a:solidFill>
            <a:effectLst>
              <a:outerShdw blurRad="38100" dist="38100" dir="2700000" algn="tl">
                <a:srgbClr val="000000">
                  <a:alpha val="43137"/>
                </a:srgbClr>
              </a:outerShdw>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6" destOrd="0" parTransId="{30F66C98-4E94-4982-A245-410A2518CFCF}" sibTransId="{0D0FA813-B493-4EEF-B30B-455547D286FD}"/>
    <dgm:cxn modelId="{5CB91865-B857-4F9B-BD40-A7984F7A847C}" type="presOf" srcId="{CF64919A-FBEF-4010-8C72-77EE1B87F2AA}" destId="{BE369466-2D55-4204-83C7-11D6E03AA3D0}" srcOrd="0" destOrd="0" presId="urn:microsoft.com/office/officeart/2005/8/layout/hChevron3"/>
    <dgm:cxn modelId="{6D62F15A-0A4F-40F2-8808-2238C84C26F3}" type="presOf" srcId="{AF35A750-9FAC-480F-9EBC-F831FF37B871}" destId="{C140FEB2-AE9C-4B51-9C35-F307ADB6F9B3}"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6B450A4C-0CAE-4B14-B0B6-5965363403F4}" type="presOf" srcId="{7E685FC0-1C7F-4F45-AD1A-9736194DDC9A}" destId="{DB00A134-D57C-4413-8E37-C24ACF334721}" srcOrd="0" destOrd="0" presId="urn:microsoft.com/office/officeart/2005/8/layout/hChevron3"/>
    <dgm:cxn modelId="{823C46C8-3FBB-42C7-9323-20A3C09D8DFF}" type="presOf" srcId="{45E0CAB1-73C6-4EDC-939F-41D86288D298}" destId="{FE5B2F61-F5DF-499D-B864-C3FF874A8103}"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8E7016BD-734C-4009-97E8-F88553252337}" type="presOf" srcId="{A01DB459-7F22-47A3-AB3D-7426A4ACDDD9}" destId="{F9168278-B8DF-4588-A583-656B5D11758B}" srcOrd="0" destOrd="0" presId="urn:microsoft.com/office/officeart/2005/8/layout/hChevron3"/>
    <dgm:cxn modelId="{2CE92576-E298-4394-917E-84EA299FC251}" type="presOf" srcId="{B7805D1E-31BF-48D0-B17D-37F9A2DE923E}" destId="{10989B8A-F8CA-4CB8-B4ED-84918885146F}" srcOrd="0" destOrd="0" presId="urn:microsoft.com/office/officeart/2005/8/layout/hChevron3"/>
    <dgm:cxn modelId="{4ECD4506-C59B-47D0-AA0E-23F9F7889805}" type="presOf" srcId="{E0DA005D-A615-43D3-ADB0-E880D4597203}" destId="{038F9864-9952-4998-BF2B-C2588F8856F6}"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BA606BFF-706E-415F-9282-E525B1299444}" type="presOf" srcId="{4D4AD7B2-5526-44AB-B27F-C520B560DBE1}" destId="{7BFBB009-B5B0-4EBB-9683-ABADD1AAE43B}" srcOrd="0" destOrd="0" presId="urn:microsoft.com/office/officeart/2005/8/layout/hChevron3"/>
    <dgm:cxn modelId="{D678BAC3-3EB0-4977-8D0B-B44EA4931990}" srcId="{E0DA005D-A615-43D3-ADB0-E880D4597203}" destId="{4D4AD7B2-5526-44AB-B27F-C520B560DBE1}" srcOrd="4" destOrd="0" parTransId="{9713DCAD-8B85-4DD3-8C02-D5AB92D00EE1}" sibTransId="{5745134D-2AD6-4240-B943-7B82E77262CB}"/>
    <dgm:cxn modelId="{3A4FFE08-5AA0-478A-9A40-E299AE06F697}" srcId="{E0DA005D-A615-43D3-ADB0-E880D4597203}" destId="{B7805D1E-31BF-48D0-B17D-37F9A2DE923E}" srcOrd="0" destOrd="0" parTransId="{215FD24D-9AF6-4FDA-AEE1-90C374874F05}" sibTransId="{6ED3E63E-CD16-4541-AD20-EF254A0B4A26}"/>
    <dgm:cxn modelId="{15B5F118-C870-404D-B123-9B14BD6E7578}" type="presParOf" srcId="{038F9864-9952-4998-BF2B-C2588F8856F6}" destId="{10989B8A-F8CA-4CB8-B4ED-84918885146F}" srcOrd="0" destOrd="0" presId="urn:microsoft.com/office/officeart/2005/8/layout/hChevron3"/>
    <dgm:cxn modelId="{391653CC-F27E-4497-AFAC-1961456E023B}" type="presParOf" srcId="{038F9864-9952-4998-BF2B-C2588F8856F6}" destId="{16D5325E-9D57-4308-B614-E4BAF452C56A}" srcOrd="1" destOrd="0" presId="urn:microsoft.com/office/officeart/2005/8/layout/hChevron3"/>
    <dgm:cxn modelId="{E30B8681-2267-4966-9A96-C4EE87328E0E}" type="presParOf" srcId="{038F9864-9952-4998-BF2B-C2588F8856F6}" destId="{DB00A134-D57C-4413-8E37-C24ACF334721}" srcOrd="2" destOrd="0" presId="urn:microsoft.com/office/officeart/2005/8/layout/hChevron3"/>
    <dgm:cxn modelId="{E2F9DD77-3B1D-4C1C-A2FA-1AA1169947F5}" type="presParOf" srcId="{038F9864-9952-4998-BF2B-C2588F8856F6}" destId="{FB94753F-CB5D-4C98-AF21-5E2C1A3DC8C0}" srcOrd="3" destOrd="0" presId="urn:microsoft.com/office/officeart/2005/8/layout/hChevron3"/>
    <dgm:cxn modelId="{C338D253-C9FE-4F3A-AE3F-29B8247A4165}" type="presParOf" srcId="{038F9864-9952-4998-BF2B-C2588F8856F6}" destId="{FE5B2F61-F5DF-499D-B864-C3FF874A8103}" srcOrd="4" destOrd="0" presId="urn:microsoft.com/office/officeart/2005/8/layout/hChevron3"/>
    <dgm:cxn modelId="{46047867-C8AA-4471-A701-C85BC92BD47D}" type="presParOf" srcId="{038F9864-9952-4998-BF2B-C2588F8856F6}" destId="{D4617981-CCEF-45D2-B366-8CCB9FC2A996}" srcOrd="5" destOrd="0" presId="urn:microsoft.com/office/officeart/2005/8/layout/hChevron3"/>
    <dgm:cxn modelId="{175C3E41-56F8-45C4-8D59-72AC248F57FF}" type="presParOf" srcId="{038F9864-9952-4998-BF2B-C2588F8856F6}" destId="{C140FEB2-AE9C-4B51-9C35-F307ADB6F9B3}" srcOrd="6" destOrd="0" presId="urn:microsoft.com/office/officeart/2005/8/layout/hChevron3"/>
    <dgm:cxn modelId="{ED634933-240A-4491-85FD-3926478DDEAF}" type="presParOf" srcId="{038F9864-9952-4998-BF2B-C2588F8856F6}" destId="{D5EFCE2C-8BF5-423A-A550-BEC3D2858873}" srcOrd="7" destOrd="0" presId="urn:microsoft.com/office/officeart/2005/8/layout/hChevron3"/>
    <dgm:cxn modelId="{12AAB103-11C5-4128-91A0-8E8A0843A885}" type="presParOf" srcId="{038F9864-9952-4998-BF2B-C2588F8856F6}" destId="{7BFBB009-B5B0-4EBB-9683-ABADD1AAE43B}" srcOrd="8" destOrd="0" presId="urn:microsoft.com/office/officeart/2005/8/layout/hChevron3"/>
    <dgm:cxn modelId="{33348CB0-5530-4E4C-875C-DB91B60C24DC}" type="presParOf" srcId="{038F9864-9952-4998-BF2B-C2588F8856F6}" destId="{F65713C9-D807-45EF-B39F-AA87E1B4B4B3}" srcOrd="9" destOrd="0" presId="urn:microsoft.com/office/officeart/2005/8/layout/hChevron3"/>
    <dgm:cxn modelId="{71823F42-E4B1-4FDD-962F-D7BABD66C3EB}" type="presParOf" srcId="{038F9864-9952-4998-BF2B-C2588F8856F6}" destId="{BE369466-2D55-4204-83C7-11D6E03AA3D0}" srcOrd="10" destOrd="0" presId="urn:microsoft.com/office/officeart/2005/8/layout/hChevron3"/>
    <dgm:cxn modelId="{991F2FEC-50A7-4A11-B3C5-B4F552527B12}" type="presParOf" srcId="{038F9864-9952-4998-BF2B-C2588F8856F6}" destId="{FD3C342E-9D1E-4D30-9D0C-53AE6FB80A55}" srcOrd="11" destOrd="0" presId="urn:microsoft.com/office/officeart/2005/8/layout/hChevron3"/>
    <dgm:cxn modelId="{DDB4F908-464E-444A-B1D0-B5CD362C90CB}"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b="0" dirty="0" smtClean="0">
              <a:solidFill>
                <a:schemeClr val="tx1">
                  <a:lumMod val="50000"/>
                  <a:lumOff val="50000"/>
                </a:schemeClr>
              </a:solidFill>
              <a:effectLst/>
            </a:rPr>
            <a:t>現状調査</a:t>
          </a:r>
          <a:endParaRPr kumimoji="1" lang="ja-JP" altLang="en-US" sz="18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b="1" dirty="0" smtClean="0">
              <a:solidFill>
                <a:schemeClr val="tx1"/>
              </a:solidFill>
              <a:effectLst>
                <a:outerShdw blurRad="38100" dist="38100" dir="2700000" algn="tl">
                  <a:srgbClr val="000000">
                    <a:alpha val="43137"/>
                  </a:srgbClr>
                </a:outerShdw>
              </a:effectLst>
            </a:rPr>
            <a:t>他大学調査</a:t>
          </a:r>
          <a:endParaRPr kumimoji="1" lang="ja-JP" altLang="en-US" sz="1800" b="1" dirty="0">
            <a:solidFill>
              <a:schemeClr val="tx1"/>
            </a:solidFill>
            <a:effectLst>
              <a:outerShdw blurRad="38100" dist="38100" dir="2700000" algn="tl">
                <a:srgbClr val="000000">
                  <a:alpha val="43137"/>
                </a:srgbClr>
              </a:outerShdw>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77EF84AF-6A97-4CB9-B83B-590F1E6ABA22}" type="presOf" srcId="{4D4AD7B2-5526-44AB-B27F-C520B560DBE1}" destId="{7BFBB009-B5B0-4EBB-9683-ABADD1AAE43B}" srcOrd="0" destOrd="0" presId="urn:microsoft.com/office/officeart/2005/8/layout/hChevron3"/>
    <dgm:cxn modelId="{5B8FB458-EB01-4906-B9A1-88B99B01EABD}" type="presOf" srcId="{7E685FC0-1C7F-4F45-AD1A-9736194DDC9A}" destId="{DB00A134-D57C-4413-8E37-C24ACF334721}"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BC9C5B09-85C3-49DE-8DA0-ACA7EBAA5931}" type="presOf" srcId="{B7805D1E-31BF-48D0-B17D-37F9A2DE923E}" destId="{10989B8A-F8CA-4CB8-B4ED-84918885146F}" srcOrd="0" destOrd="0" presId="urn:microsoft.com/office/officeart/2005/8/layout/hChevron3"/>
    <dgm:cxn modelId="{4D31948B-CA67-4FDE-B9FB-9F72C0DE94FB}" type="presOf" srcId="{45E0CAB1-73C6-4EDC-939F-41D86288D298}" destId="{FE5B2F61-F5DF-499D-B864-C3FF874A8103}" srcOrd="0" destOrd="0" presId="urn:microsoft.com/office/officeart/2005/8/layout/hChevron3"/>
    <dgm:cxn modelId="{236DD987-3A18-4919-B7D3-8D2DA59EA9D4}" type="presOf" srcId="{CF64919A-FBEF-4010-8C72-77EE1B87F2AA}" destId="{BE369466-2D55-4204-83C7-11D6E03AA3D0}"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AA35189A-2D5E-494F-BA66-CE5772D21BBA}" type="presOf" srcId="{A01DB459-7F22-47A3-AB3D-7426A4ACDDD9}" destId="{F9168278-B8DF-4588-A583-656B5D11758B}" srcOrd="0" destOrd="0" presId="urn:microsoft.com/office/officeart/2005/8/layout/hChevron3"/>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97B09972-2D02-451D-80C3-A8282B837F33}" type="presOf" srcId="{E0DA005D-A615-43D3-ADB0-E880D4597203}" destId="{038F9864-9952-4998-BF2B-C2588F8856F6}" srcOrd="0" destOrd="0" presId="urn:microsoft.com/office/officeart/2005/8/layout/hChevron3"/>
    <dgm:cxn modelId="{787DC8D2-4BF7-4C90-8C9C-7E6E961C35BD}" type="presOf" srcId="{AF35A750-9FAC-480F-9EBC-F831FF37B871}" destId="{C140FEB2-AE9C-4B51-9C35-F307ADB6F9B3}"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9F401DFF-305A-4603-A34D-B3C7A51174F4}" type="presParOf" srcId="{038F9864-9952-4998-BF2B-C2588F8856F6}" destId="{10989B8A-F8CA-4CB8-B4ED-84918885146F}" srcOrd="0" destOrd="0" presId="urn:microsoft.com/office/officeart/2005/8/layout/hChevron3"/>
    <dgm:cxn modelId="{5B3EEC8F-7105-4801-9D0F-FE2598646A61}" type="presParOf" srcId="{038F9864-9952-4998-BF2B-C2588F8856F6}" destId="{16D5325E-9D57-4308-B614-E4BAF452C56A}" srcOrd="1" destOrd="0" presId="urn:microsoft.com/office/officeart/2005/8/layout/hChevron3"/>
    <dgm:cxn modelId="{DC7188A9-B3EF-4EE2-976E-AE8462013261}" type="presParOf" srcId="{038F9864-9952-4998-BF2B-C2588F8856F6}" destId="{DB00A134-D57C-4413-8E37-C24ACF334721}" srcOrd="2" destOrd="0" presId="urn:microsoft.com/office/officeart/2005/8/layout/hChevron3"/>
    <dgm:cxn modelId="{1EA11D0D-B9CF-4F25-A7A2-4DB90BF1FB7E}" type="presParOf" srcId="{038F9864-9952-4998-BF2B-C2588F8856F6}" destId="{FB94753F-CB5D-4C98-AF21-5E2C1A3DC8C0}" srcOrd="3" destOrd="0" presId="urn:microsoft.com/office/officeart/2005/8/layout/hChevron3"/>
    <dgm:cxn modelId="{261BBFC2-EDD4-440F-92DA-41D2AC49BC92}" type="presParOf" srcId="{038F9864-9952-4998-BF2B-C2588F8856F6}" destId="{FE5B2F61-F5DF-499D-B864-C3FF874A8103}" srcOrd="4" destOrd="0" presId="urn:microsoft.com/office/officeart/2005/8/layout/hChevron3"/>
    <dgm:cxn modelId="{2541F75C-5D84-43DE-B816-71B4A928948B}" type="presParOf" srcId="{038F9864-9952-4998-BF2B-C2588F8856F6}" destId="{D4617981-CCEF-45D2-B366-8CCB9FC2A996}" srcOrd="5" destOrd="0" presId="urn:microsoft.com/office/officeart/2005/8/layout/hChevron3"/>
    <dgm:cxn modelId="{15D9536C-8FB1-42A0-9EFD-5E472ECF6A51}" type="presParOf" srcId="{038F9864-9952-4998-BF2B-C2588F8856F6}" destId="{C140FEB2-AE9C-4B51-9C35-F307ADB6F9B3}" srcOrd="6" destOrd="0" presId="urn:microsoft.com/office/officeart/2005/8/layout/hChevron3"/>
    <dgm:cxn modelId="{3E3533B5-F46D-4A9D-BC24-03D5306ECB7D}" type="presParOf" srcId="{038F9864-9952-4998-BF2B-C2588F8856F6}" destId="{D5EFCE2C-8BF5-423A-A550-BEC3D2858873}" srcOrd="7" destOrd="0" presId="urn:microsoft.com/office/officeart/2005/8/layout/hChevron3"/>
    <dgm:cxn modelId="{838AE3DC-7D99-4730-9082-BCE1AA908965}" type="presParOf" srcId="{038F9864-9952-4998-BF2B-C2588F8856F6}" destId="{7BFBB009-B5B0-4EBB-9683-ABADD1AAE43B}" srcOrd="8" destOrd="0" presId="urn:microsoft.com/office/officeart/2005/8/layout/hChevron3"/>
    <dgm:cxn modelId="{69B6316B-D757-46D0-94B4-5F343F79AA1F}" type="presParOf" srcId="{038F9864-9952-4998-BF2B-C2588F8856F6}" destId="{F65713C9-D807-45EF-B39F-AA87E1B4B4B3}" srcOrd="9" destOrd="0" presId="urn:microsoft.com/office/officeart/2005/8/layout/hChevron3"/>
    <dgm:cxn modelId="{5365CF43-092E-4BB6-94CC-CAC30F900406}" type="presParOf" srcId="{038F9864-9952-4998-BF2B-C2588F8856F6}" destId="{BE369466-2D55-4204-83C7-11D6E03AA3D0}" srcOrd="10" destOrd="0" presId="urn:microsoft.com/office/officeart/2005/8/layout/hChevron3"/>
    <dgm:cxn modelId="{BF25701C-F2D4-4674-AEA0-C9C61C427149}" type="presParOf" srcId="{038F9864-9952-4998-BF2B-C2588F8856F6}" destId="{FD3C342E-9D1E-4D30-9D0C-53AE6FB80A55}" srcOrd="11" destOrd="0" presId="urn:microsoft.com/office/officeart/2005/8/layout/hChevron3"/>
    <dgm:cxn modelId="{2C53C028-6725-49A0-9A7B-92B966679635}"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dirty="0" smtClean="0">
              <a:solidFill>
                <a:schemeClr val="tx1">
                  <a:lumMod val="50000"/>
                  <a:lumOff val="50000"/>
                </a:schemeClr>
              </a:solidFill>
            </a:rPr>
            <a:t>現状調査</a:t>
          </a:r>
          <a:endParaRPr kumimoji="1" lang="ja-JP" altLang="en-US" sz="1800" dirty="0">
            <a:solidFill>
              <a:schemeClr val="tx1">
                <a:lumMod val="50000"/>
                <a:lumOff val="50000"/>
              </a:schemeClr>
            </a:solidFill>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2000" b="1" dirty="0" smtClean="0">
              <a:solidFill>
                <a:schemeClr val="tx1"/>
              </a:solidFill>
              <a:effectLst>
                <a:outerShdw blurRad="38100" dist="38100" dir="2700000" algn="tl">
                  <a:srgbClr val="000000">
                    <a:alpha val="43137"/>
                  </a:srgbClr>
                </a:outerShdw>
              </a:effectLst>
            </a:rPr>
            <a:t>他大学調査</a:t>
          </a:r>
          <a:endParaRPr kumimoji="1" lang="ja-JP" altLang="en-US" sz="2000" b="1" dirty="0">
            <a:solidFill>
              <a:schemeClr val="tx1"/>
            </a:solidFill>
            <a:effectLst>
              <a:outerShdw blurRad="38100" dist="38100" dir="2700000" algn="tl">
                <a:srgbClr val="000000">
                  <a:alpha val="43137"/>
                </a:srgbClr>
              </a:outerShdw>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6">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6">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6">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6">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BE369466-2D55-4204-83C7-11D6E03AA3D0}" type="pres">
      <dgm:prSet presAssocID="{CF64919A-FBEF-4010-8C72-77EE1B87F2AA}" presName="parTxOnly" presStyleLbl="node1" presStyleIdx="4" presStyleCnt="6">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5" presStyleCnt="6">
        <dgm:presLayoutVars>
          <dgm:bulletEnabled val="1"/>
        </dgm:presLayoutVars>
      </dgm:prSet>
      <dgm:spPr/>
      <dgm:t>
        <a:bodyPr/>
        <a:lstStyle/>
        <a:p>
          <a:endParaRPr kumimoji="1" lang="ja-JP" altLang="en-US"/>
        </a:p>
      </dgm:t>
    </dgm:pt>
  </dgm:ptLst>
  <dgm:cxnLst>
    <dgm:cxn modelId="{393558F8-2A39-4A3A-8EFF-4B4466FABF5C}" type="presOf" srcId="{CF64919A-FBEF-4010-8C72-77EE1B87F2AA}" destId="{BE369466-2D55-4204-83C7-11D6E03AA3D0}" srcOrd="0" destOrd="0" presId="urn:microsoft.com/office/officeart/2005/8/layout/hChevron3"/>
    <dgm:cxn modelId="{3D0743FF-EA05-4DD4-A39F-D9BF5D250DEC}" srcId="{E0DA005D-A615-43D3-ADB0-E880D4597203}" destId="{A01DB459-7F22-47A3-AB3D-7426A4ACDDD9}" srcOrd="5" destOrd="0" parTransId="{30F66C98-4E94-4982-A245-410A2518CFCF}" sibTransId="{0D0FA813-B493-4EEF-B30B-455547D286FD}"/>
    <dgm:cxn modelId="{D1A39A07-CC39-48E6-B35A-CCB076E6FF96}" srcId="{E0DA005D-A615-43D3-ADB0-E880D4597203}" destId="{7E685FC0-1C7F-4F45-AD1A-9736194DDC9A}" srcOrd="1" destOrd="0" parTransId="{AE53639D-5571-40A0-A342-3825AD095457}" sibTransId="{4BB0F309-A0BE-4F48-9C46-AC1B39E6AD2A}"/>
    <dgm:cxn modelId="{5FCF50C2-CB83-4C0F-9138-A79D4B94CDF9}" type="presOf" srcId="{E0DA005D-A615-43D3-ADB0-E880D4597203}" destId="{038F9864-9952-4998-BF2B-C2588F8856F6}" srcOrd="0" destOrd="0" presId="urn:microsoft.com/office/officeart/2005/8/layout/hChevron3"/>
    <dgm:cxn modelId="{8ACD9705-BE26-4AE8-8D27-1343CD430591}" type="presOf" srcId="{45E0CAB1-73C6-4EDC-939F-41D86288D298}" destId="{FE5B2F61-F5DF-499D-B864-C3FF874A8103}" srcOrd="0" destOrd="0" presId="urn:microsoft.com/office/officeart/2005/8/layout/hChevron3"/>
    <dgm:cxn modelId="{FBCE26A3-B04A-4049-B95B-14D02761048F}" type="presOf" srcId="{7E685FC0-1C7F-4F45-AD1A-9736194DDC9A}" destId="{DB00A134-D57C-4413-8E37-C24ACF334721}" srcOrd="0" destOrd="0" presId="urn:microsoft.com/office/officeart/2005/8/layout/hChevron3"/>
    <dgm:cxn modelId="{F2F4F718-1469-402F-B8D4-97D7F5214E64}" type="presOf" srcId="{A01DB459-7F22-47A3-AB3D-7426A4ACDDD9}" destId="{F9168278-B8DF-4588-A583-656B5D11758B}"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4"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4837FFAA-C8B1-43C0-9339-5E79AB2990B3}" type="presOf" srcId="{AF35A750-9FAC-480F-9EBC-F831FF37B871}" destId="{C140FEB2-AE9C-4B51-9C35-F307ADB6F9B3}"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F28C875F-F81A-4754-A6CE-378C2EDAEE49}" type="presOf" srcId="{B7805D1E-31BF-48D0-B17D-37F9A2DE923E}" destId="{10989B8A-F8CA-4CB8-B4ED-84918885146F}" srcOrd="0" destOrd="0" presId="urn:microsoft.com/office/officeart/2005/8/layout/hChevron3"/>
    <dgm:cxn modelId="{3786C8B3-B48B-4683-869E-7EC172F4B85C}" type="presParOf" srcId="{038F9864-9952-4998-BF2B-C2588F8856F6}" destId="{10989B8A-F8CA-4CB8-B4ED-84918885146F}" srcOrd="0" destOrd="0" presId="urn:microsoft.com/office/officeart/2005/8/layout/hChevron3"/>
    <dgm:cxn modelId="{CE947514-C715-47F7-9303-55628C9F1FE5}" type="presParOf" srcId="{038F9864-9952-4998-BF2B-C2588F8856F6}" destId="{16D5325E-9D57-4308-B614-E4BAF452C56A}" srcOrd="1" destOrd="0" presId="urn:microsoft.com/office/officeart/2005/8/layout/hChevron3"/>
    <dgm:cxn modelId="{A437A557-8A05-4BA0-B442-76FDAD2C0F74}" type="presParOf" srcId="{038F9864-9952-4998-BF2B-C2588F8856F6}" destId="{DB00A134-D57C-4413-8E37-C24ACF334721}" srcOrd="2" destOrd="0" presId="urn:microsoft.com/office/officeart/2005/8/layout/hChevron3"/>
    <dgm:cxn modelId="{3D4716BB-D8BF-48B1-BCC7-FD0ABCA1DF43}" type="presParOf" srcId="{038F9864-9952-4998-BF2B-C2588F8856F6}" destId="{FB94753F-CB5D-4C98-AF21-5E2C1A3DC8C0}" srcOrd="3" destOrd="0" presId="urn:microsoft.com/office/officeart/2005/8/layout/hChevron3"/>
    <dgm:cxn modelId="{D4ED7017-2182-4335-BBEC-8B536F19F1CB}" type="presParOf" srcId="{038F9864-9952-4998-BF2B-C2588F8856F6}" destId="{FE5B2F61-F5DF-499D-B864-C3FF874A8103}" srcOrd="4" destOrd="0" presId="urn:microsoft.com/office/officeart/2005/8/layout/hChevron3"/>
    <dgm:cxn modelId="{27DA9305-3728-4057-ACA5-02771E05EDBB}" type="presParOf" srcId="{038F9864-9952-4998-BF2B-C2588F8856F6}" destId="{D4617981-CCEF-45D2-B366-8CCB9FC2A996}" srcOrd="5" destOrd="0" presId="urn:microsoft.com/office/officeart/2005/8/layout/hChevron3"/>
    <dgm:cxn modelId="{B47453DE-AA66-46EB-9F28-9B6C3D21EAF0}" type="presParOf" srcId="{038F9864-9952-4998-BF2B-C2588F8856F6}" destId="{C140FEB2-AE9C-4B51-9C35-F307ADB6F9B3}" srcOrd="6" destOrd="0" presId="urn:microsoft.com/office/officeart/2005/8/layout/hChevron3"/>
    <dgm:cxn modelId="{370B68E5-46B6-4F81-82D6-13FB5785352C}" type="presParOf" srcId="{038F9864-9952-4998-BF2B-C2588F8856F6}" destId="{D5EFCE2C-8BF5-423A-A550-BEC3D2858873}" srcOrd="7" destOrd="0" presId="urn:microsoft.com/office/officeart/2005/8/layout/hChevron3"/>
    <dgm:cxn modelId="{BED83E29-6D36-427D-BA5C-E65228AA3554}" type="presParOf" srcId="{038F9864-9952-4998-BF2B-C2588F8856F6}" destId="{BE369466-2D55-4204-83C7-11D6E03AA3D0}" srcOrd="8" destOrd="0" presId="urn:microsoft.com/office/officeart/2005/8/layout/hChevron3"/>
    <dgm:cxn modelId="{0BCF5D17-CB25-496F-9BEB-28531FF8A61B}" type="presParOf" srcId="{038F9864-9952-4998-BF2B-C2588F8856F6}" destId="{FD3C342E-9D1E-4D30-9D0C-53AE6FB80A55}" srcOrd="9" destOrd="0" presId="urn:microsoft.com/office/officeart/2005/8/layout/hChevron3"/>
    <dgm:cxn modelId="{329121CD-4543-4EFD-8402-64354422FA22}" type="presParOf" srcId="{038F9864-9952-4998-BF2B-C2588F8856F6}" destId="{F9168278-B8DF-4588-A583-656B5D11758B}"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dirty="0" smtClean="0">
              <a:solidFill>
                <a:schemeClr val="tx1">
                  <a:lumMod val="50000"/>
                  <a:lumOff val="50000"/>
                </a:schemeClr>
              </a:solidFill>
            </a:rPr>
            <a:t>現状調査</a:t>
          </a:r>
          <a:endParaRPr kumimoji="1" lang="ja-JP" altLang="en-US" sz="1800" dirty="0">
            <a:solidFill>
              <a:schemeClr val="tx1">
                <a:lumMod val="50000"/>
                <a:lumOff val="50000"/>
              </a:schemeClr>
            </a:solidFill>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2000" b="1" dirty="0" smtClean="0">
              <a:solidFill>
                <a:schemeClr val="tx1"/>
              </a:solidFill>
              <a:effectLst>
                <a:outerShdw blurRad="38100" dist="38100" dir="2700000" algn="tl">
                  <a:srgbClr val="000000">
                    <a:alpha val="43137"/>
                  </a:srgbClr>
                </a:outerShdw>
              </a:effectLst>
            </a:rPr>
            <a:t>他大学調査</a:t>
          </a:r>
          <a:endParaRPr kumimoji="1" lang="ja-JP" altLang="en-US" sz="2000" b="1" dirty="0">
            <a:solidFill>
              <a:schemeClr val="tx1"/>
            </a:solidFill>
            <a:effectLst>
              <a:outerShdw blurRad="38100" dist="38100" dir="2700000" algn="tl">
                <a:srgbClr val="000000">
                  <a:alpha val="43137"/>
                </a:srgbClr>
              </a:outerShdw>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6">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6">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6">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6">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BE369466-2D55-4204-83C7-11D6E03AA3D0}" type="pres">
      <dgm:prSet presAssocID="{CF64919A-FBEF-4010-8C72-77EE1B87F2AA}" presName="parTxOnly" presStyleLbl="node1" presStyleIdx="4" presStyleCnt="6">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5" presStyleCnt="6">
        <dgm:presLayoutVars>
          <dgm:bulletEnabled val="1"/>
        </dgm:presLayoutVars>
      </dgm:prSet>
      <dgm:spPr/>
      <dgm:t>
        <a:bodyPr/>
        <a:lstStyle/>
        <a:p>
          <a:endParaRPr kumimoji="1" lang="ja-JP" altLang="en-US"/>
        </a:p>
      </dgm:t>
    </dgm:pt>
  </dgm:ptLst>
  <dgm:cxnLst>
    <dgm:cxn modelId="{6723AACF-543E-4CE1-8DB7-F26A57383C68}" type="presOf" srcId="{CF64919A-FBEF-4010-8C72-77EE1B87F2AA}" destId="{BE369466-2D55-4204-83C7-11D6E03AA3D0}" srcOrd="0" destOrd="0" presId="urn:microsoft.com/office/officeart/2005/8/layout/hChevron3"/>
    <dgm:cxn modelId="{3D0743FF-EA05-4DD4-A39F-D9BF5D250DEC}" srcId="{E0DA005D-A615-43D3-ADB0-E880D4597203}" destId="{A01DB459-7F22-47A3-AB3D-7426A4ACDDD9}" srcOrd="5" destOrd="0" parTransId="{30F66C98-4E94-4982-A245-410A2518CFCF}" sibTransId="{0D0FA813-B493-4EEF-B30B-455547D286FD}"/>
    <dgm:cxn modelId="{D1A39A07-CC39-48E6-B35A-CCB076E6FF96}" srcId="{E0DA005D-A615-43D3-ADB0-E880D4597203}" destId="{7E685FC0-1C7F-4F45-AD1A-9736194DDC9A}" srcOrd="1" destOrd="0" parTransId="{AE53639D-5571-40A0-A342-3825AD095457}" sibTransId="{4BB0F309-A0BE-4F48-9C46-AC1B39E6AD2A}"/>
    <dgm:cxn modelId="{A1D0FFA3-A877-4E6B-ACFD-5B84A20EA7DA}" type="presOf" srcId="{AF35A750-9FAC-480F-9EBC-F831FF37B871}" destId="{C140FEB2-AE9C-4B51-9C35-F307ADB6F9B3}" srcOrd="0" destOrd="0" presId="urn:microsoft.com/office/officeart/2005/8/layout/hChevron3"/>
    <dgm:cxn modelId="{E80139AF-BE03-440B-9C00-27D572E0139E}" type="presOf" srcId="{45E0CAB1-73C6-4EDC-939F-41D86288D298}" destId="{FE5B2F61-F5DF-499D-B864-C3FF874A8103}" srcOrd="0" destOrd="0" presId="urn:microsoft.com/office/officeart/2005/8/layout/hChevron3"/>
    <dgm:cxn modelId="{A2BE2245-43D4-4BEF-B70C-41373980FFFA}" type="presOf" srcId="{E0DA005D-A615-43D3-ADB0-E880D4597203}" destId="{038F9864-9952-4998-BF2B-C2588F8856F6}" srcOrd="0" destOrd="0" presId="urn:microsoft.com/office/officeart/2005/8/layout/hChevron3"/>
    <dgm:cxn modelId="{3A9F7B39-53B4-41D7-BB5D-3CE940BD895D}" type="presOf" srcId="{B7805D1E-31BF-48D0-B17D-37F9A2DE923E}" destId="{10989B8A-F8CA-4CB8-B4ED-84918885146F}"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4" destOrd="0" parTransId="{00312286-1F46-4540-B746-55E7AC69A413}" sibTransId="{F230D5E4-3227-4A7D-A43D-01094F5AF3D0}"/>
    <dgm:cxn modelId="{9CEBB7C0-D6EC-4C76-A64B-20C714B82B15}" type="presOf" srcId="{A01DB459-7F22-47A3-AB3D-7426A4ACDDD9}" destId="{F9168278-B8DF-4588-A583-656B5D11758B}"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4D617AFC-CAEF-4EEB-B321-E75B424C8E63}" type="presOf" srcId="{7E685FC0-1C7F-4F45-AD1A-9736194DDC9A}" destId="{DB00A134-D57C-4413-8E37-C24ACF334721}"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512D2A5F-BE0E-4E42-BB20-BB2809335EC0}" type="presParOf" srcId="{038F9864-9952-4998-BF2B-C2588F8856F6}" destId="{10989B8A-F8CA-4CB8-B4ED-84918885146F}" srcOrd="0" destOrd="0" presId="urn:microsoft.com/office/officeart/2005/8/layout/hChevron3"/>
    <dgm:cxn modelId="{24F4D4E3-2085-4B90-9931-AFE861965E9E}" type="presParOf" srcId="{038F9864-9952-4998-BF2B-C2588F8856F6}" destId="{16D5325E-9D57-4308-B614-E4BAF452C56A}" srcOrd="1" destOrd="0" presId="urn:microsoft.com/office/officeart/2005/8/layout/hChevron3"/>
    <dgm:cxn modelId="{D027C255-01F3-482C-9101-0600DD896D12}" type="presParOf" srcId="{038F9864-9952-4998-BF2B-C2588F8856F6}" destId="{DB00A134-D57C-4413-8E37-C24ACF334721}" srcOrd="2" destOrd="0" presId="urn:microsoft.com/office/officeart/2005/8/layout/hChevron3"/>
    <dgm:cxn modelId="{AFABE8D4-BDCB-4932-A96C-ACD4589B639D}" type="presParOf" srcId="{038F9864-9952-4998-BF2B-C2588F8856F6}" destId="{FB94753F-CB5D-4C98-AF21-5E2C1A3DC8C0}" srcOrd="3" destOrd="0" presId="urn:microsoft.com/office/officeart/2005/8/layout/hChevron3"/>
    <dgm:cxn modelId="{A0CBE53C-179C-4973-AF46-3DAC75777900}" type="presParOf" srcId="{038F9864-9952-4998-BF2B-C2588F8856F6}" destId="{FE5B2F61-F5DF-499D-B864-C3FF874A8103}" srcOrd="4" destOrd="0" presId="urn:microsoft.com/office/officeart/2005/8/layout/hChevron3"/>
    <dgm:cxn modelId="{0603A0A5-7CAC-41F0-AA15-1EE191C518FA}" type="presParOf" srcId="{038F9864-9952-4998-BF2B-C2588F8856F6}" destId="{D4617981-CCEF-45D2-B366-8CCB9FC2A996}" srcOrd="5" destOrd="0" presId="urn:microsoft.com/office/officeart/2005/8/layout/hChevron3"/>
    <dgm:cxn modelId="{6297DB51-0992-4036-AAF4-CA9C3F80323C}" type="presParOf" srcId="{038F9864-9952-4998-BF2B-C2588F8856F6}" destId="{C140FEB2-AE9C-4B51-9C35-F307ADB6F9B3}" srcOrd="6" destOrd="0" presId="urn:microsoft.com/office/officeart/2005/8/layout/hChevron3"/>
    <dgm:cxn modelId="{542A4274-B0B8-4042-B9D7-A8675B6FF13B}" type="presParOf" srcId="{038F9864-9952-4998-BF2B-C2588F8856F6}" destId="{D5EFCE2C-8BF5-423A-A550-BEC3D2858873}" srcOrd="7" destOrd="0" presId="urn:microsoft.com/office/officeart/2005/8/layout/hChevron3"/>
    <dgm:cxn modelId="{F78105E4-F11E-44AE-8C7D-71FEB8AE0B6C}" type="presParOf" srcId="{038F9864-9952-4998-BF2B-C2588F8856F6}" destId="{BE369466-2D55-4204-83C7-11D6E03AA3D0}" srcOrd="8" destOrd="0" presId="urn:microsoft.com/office/officeart/2005/8/layout/hChevron3"/>
    <dgm:cxn modelId="{67E5CDD5-24F0-46DF-AB81-E534D7F35CCC}" type="presParOf" srcId="{038F9864-9952-4998-BF2B-C2588F8856F6}" destId="{FD3C342E-9D1E-4D30-9D0C-53AE6FB80A55}" srcOrd="9" destOrd="0" presId="urn:microsoft.com/office/officeart/2005/8/layout/hChevron3"/>
    <dgm:cxn modelId="{1175AB01-66A3-4F14-8C1C-2532798872E1}" type="presParOf" srcId="{038F9864-9952-4998-BF2B-C2588F8856F6}" destId="{F9168278-B8DF-4588-A583-656B5D11758B}"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dirty="0" smtClean="0">
              <a:solidFill>
                <a:schemeClr val="tx1">
                  <a:lumMod val="50000"/>
                  <a:lumOff val="50000"/>
                </a:schemeClr>
              </a:solidFill>
            </a:rPr>
            <a:t>現状調査</a:t>
          </a:r>
          <a:endParaRPr kumimoji="1" lang="ja-JP" altLang="en-US" sz="1800" dirty="0">
            <a:solidFill>
              <a:schemeClr val="tx1">
                <a:lumMod val="50000"/>
                <a:lumOff val="50000"/>
              </a:schemeClr>
            </a:solidFill>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2000" b="1" dirty="0" smtClean="0">
              <a:solidFill>
                <a:schemeClr val="tx1"/>
              </a:solidFill>
              <a:effectLst>
                <a:outerShdw blurRad="38100" dist="38100" dir="2700000" algn="tl">
                  <a:srgbClr val="000000">
                    <a:alpha val="43137"/>
                  </a:srgbClr>
                </a:outerShdw>
              </a:effectLst>
            </a:rPr>
            <a:t>他大学調査</a:t>
          </a:r>
          <a:endParaRPr kumimoji="1" lang="ja-JP" altLang="en-US" sz="2000" b="1" dirty="0">
            <a:solidFill>
              <a:schemeClr val="tx1"/>
            </a:solidFill>
            <a:effectLst>
              <a:outerShdw blurRad="38100" dist="38100" dir="2700000" algn="tl">
                <a:srgbClr val="000000">
                  <a:alpha val="43137"/>
                </a:srgbClr>
              </a:outerShdw>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6">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6">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6">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6">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BE369466-2D55-4204-83C7-11D6E03AA3D0}" type="pres">
      <dgm:prSet presAssocID="{CF64919A-FBEF-4010-8C72-77EE1B87F2AA}" presName="parTxOnly" presStyleLbl="node1" presStyleIdx="4" presStyleCnt="6">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5" presStyleCnt="6">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5" destOrd="0" parTransId="{30F66C98-4E94-4982-A245-410A2518CFCF}" sibTransId="{0D0FA813-B493-4EEF-B30B-455547D286FD}"/>
    <dgm:cxn modelId="{223F4652-CAF3-4410-BE35-FF74BE50F2E7}" type="presOf" srcId="{CF64919A-FBEF-4010-8C72-77EE1B87F2AA}" destId="{BE369466-2D55-4204-83C7-11D6E03AA3D0}"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AE92D5B0-A97A-4DAB-B76C-7ED007D6BED5}" type="presOf" srcId="{B7805D1E-31BF-48D0-B17D-37F9A2DE923E}" destId="{10989B8A-F8CA-4CB8-B4ED-84918885146F}" srcOrd="0" destOrd="0" presId="urn:microsoft.com/office/officeart/2005/8/layout/hChevron3"/>
    <dgm:cxn modelId="{828ABF4A-0A72-454E-9A8D-A89849AE28CD}" type="presOf" srcId="{AF35A750-9FAC-480F-9EBC-F831FF37B871}" destId="{C140FEB2-AE9C-4B51-9C35-F307ADB6F9B3}" srcOrd="0" destOrd="0" presId="urn:microsoft.com/office/officeart/2005/8/layout/hChevron3"/>
    <dgm:cxn modelId="{748BBF85-40A6-4BE7-BF99-A67E5BE153BA}" type="presOf" srcId="{E0DA005D-A615-43D3-ADB0-E880D4597203}" destId="{038F9864-9952-4998-BF2B-C2588F8856F6}" srcOrd="0" destOrd="0" presId="urn:microsoft.com/office/officeart/2005/8/layout/hChevron3"/>
    <dgm:cxn modelId="{D8CC00A3-844A-4094-BE4F-98D805F3AE9F}" type="presOf" srcId="{45E0CAB1-73C6-4EDC-939F-41D86288D298}" destId="{FE5B2F61-F5DF-499D-B864-C3FF874A8103}" srcOrd="0" destOrd="0" presId="urn:microsoft.com/office/officeart/2005/8/layout/hChevron3"/>
    <dgm:cxn modelId="{1E56ABE0-3EFF-47A7-AECD-EEF13CEC9E35}" type="presOf" srcId="{A01DB459-7F22-47A3-AB3D-7426A4ACDDD9}" destId="{F9168278-B8DF-4588-A583-656B5D11758B}" srcOrd="0" destOrd="0" presId="urn:microsoft.com/office/officeart/2005/8/layout/hChevron3"/>
    <dgm:cxn modelId="{CC2A95F4-501B-4336-BF09-CA657ECA0D8B}" type="presOf" srcId="{7E685FC0-1C7F-4F45-AD1A-9736194DDC9A}" destId="{DB00A134-D57C-4413-8E37-C24ACF334721}"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4"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3A4FFE08-5AA0-478A-9A40-E299AE06F697}" srcId="{E0DA005D-A615-43D3-ADB0-E880D4597203}" destId="{B7805D1E-31BF-48D0-B17D-37F9A2DE923E}" srcOrd="0" destOrd="0" parTransId="{215FD24D-9AF6-4FDA-AEE1-90C374874F05}" sibTransId="{6ED3E63E-CD16-4541-AD20-EF254A0B4A26}"/>
    <dgm:cxn modelId="{CBCB9A61-142C-4DA0-BD46-98EB5CED217B}" type="presParOf" srcId="{038F9864-9952-4998-BF2B-C2588F8856F6}" destId="{10989B8A-F8CA-4CB8-B4ED-84918885146F}" srcOrd="0" destOrd="0" presId="urn:microsoft.com/office/officeart/2005/8/layout/hChevron3"/>
    <dgm:cxn modelId="{2C85C424-82FB-4D32-9D8D-CBB8B5102754}" type="presParOf" srcId="{038F9864-9952-4998-BF2B-C2588F8856F6}" destId="{16D5325E-9D57-4308-B614-E4BAF452C56A}" srcOrd="1" destOrd="0" presId="urn:microsoft.com/office/officeart/2005/8/layout/hChevron3"/>
    <dgm:cxn modelId="{A3425183-0FF2-4530-B8CF-EBC643F4A69B}" type="presParOf" srcId="{038F9864-9952-4998-BF2B-C2588F8856F6}" destId="{DB00A134-D57C-4413-8E37-C24ACF334721}" srcOrd="2" destOrd="0" presId="urn:microsoft.com/office/officeart/2005/8/layout/hChevron3"/>
    <dgm:cxn modelId="{B81C2985-40DB-489F-A164-6B2660E6C167}" type="presParOf" srcId="{038F9864-9952-4998-BF2B-C2588F8856F6}" destId="{FB94753F-CB5D-4C98-AF21-5E2C1A3DC8C0}" srcOrd="3" destOrd="0" presId="urn:microsoft.com/office/officeart/2005/8/layout/hChevron3"/>
    <dgm:cxn modelId="{FF6E81BB-063C-49BC-B9F1-B9CC31D45C03}" type="presParOf" srcId="{038F9864-9952-4998-BF2B-C2588F8856F6}" destId="{FE5B2F61-F5DF-499D-B864-C3FF874A8103}" srcOrd="4" destOrd="0" presId="urn:microsoft.com/office/officeart/2005/8/layout/hChevron3"/>
    <dgm:cxn modelId="{9124DC80-0398-4278-922F-81CF1D311DEC}" type="presParOf" srcId="{038F9864-9952-4998-BF2B-C2588F8856F6}" destId="{D4617981-CCEF-45D2-B366-8CCB9FC2A996}" srcOrd="5" destOrd="0" presId="urn:microsoft.com/office/officeart/2005/8/layout/hChevron3"/>
    <dgm:cxn modelId="{4B91E61F-9F67-47DC-8C07-C87E90435DA2}" type="presParOf" srcId="{038F9864-9952-4998-BF2B-C2588F8856F6}" destId="{C140FEB2-AE9C-4B51-9C35-F307ADB6F9B3}" srcOrd="6" destOrd="0" presId="urn:microsoft.com/office/officeart/2005/8/layout/hChevron3"/>
    <dgm:cxn modelId="{F1EA2E2D-C256-44AA-A145-D69CD355C1B3}" type="presParOf" srcId="{038F9864-9952-4998-BF2B-C2588F8856F6}" destId="{D5EFCE2C-8BF5-423A-A550-BEC3D2858873}" srcOrd="7" destOrd="0" presId="urn:microsoft.com/office/officeart/2005/8/layout/hChevron3"/>
    <dgm:cxn modelId="{C4ECD54B-EC86-407B-BEBC-678B4E1135B2}" type="presParOf" srcId="{038F9864-9952-4998-BF2B-C2588F8856F6}" destId="{BE369466-2D55-4204-83C7-11D6E03AA3D0}" srcOrd="8" destOrd="0" presId="urn:microsoft.com/office/officeart/2005/8/layout/hChevron3"/>
    <dgm:cxn modelId="{C2CD1BA4-979B-4606-93D6-E46D080D71E4}" type="presParOf" srcId="{038F9864-9952-4998-BF2B-C2588F8856F6}" destId="{FD3C342E-9D1E-4D30-9D0C-53AE6FB80A55}" srcOrd="9" destOrd="0" presId="urn:microsoft.com/office/officeart/2005/8/layout/hChevron3"/>
    <dgm:cxn modelId="{BE4722F4-8452-4491-A34D-A7B489047CA4}" type="presParOf" srcId="{038F9864-9952-4998-BF2B-C2588F8856F6}" destId="{F9168278-B8DF-4588-A583-656B5D11758B}"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A4D3132-C732-4EE4-BF94-F7B14A38A02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6C724548-37F1-4C22-B53E-0E612FDCAD9B}">
      <dgm:prSet phldrT="[テキスト]"/>
      <dgm:spPr>
        <a:solidFill>
          <a:schemeClr val="accent1"/>
        </a:solidFill>
      </dgm:spPr>
      <dgm:t>
        <a:bodyPr/>
        <a:lstStyle/>
        <a:p>
          <a:r>
            <a:rPr kumimoji="1" lang="ja-JP" altLang="en-US" dirty="0" smtClean="0"/>
            <a:t>データ</a:t>
          </a:r>
          <a:endParaRPr kumimoji="1" lang="en-US" altLang="ja-JP" dirty="0" smtClean="0"/>
        </a:p>
        <a:p>
          <a:r>
            <a:rPr kumimoji="1" lang="ja-JP" altLang="en-US" dirty="0" smtClean="0"/>
            <a:t>送信</a:t>
          </a:r>
          <a:endParaRPr kumimoji="1" lang="ja-JP" altLang="en-US" dirty="0"/>
        </a:p>
      </dgm:t>
    </dgm:pt>
    <dgm:pt modelId="{25D4ED07-5423-4779-B482-286C370264D6}" type="parTrans" cxnId="{FD41C2FC-08F2-444A-BA95-BD7D4BE8ACD0}">
      <dgm:prSet/>
      <dgm:spPr/>
      <dgm:t>
        <a:bodyPr/>
        <a:lstStyle/>
        <a:p>
          <a:endParaRPr kumimoji="1" lang="ja-JP" altLang="en-US"/>
        </a:p>
      </dgm:t>
    </dgm:pt>
    <dgm:pt modelId="{B4FBCB54-2534-4A5D-8C77-9B0F51699250}" type="sibTrans" cxnId="{FD41C2FC-08F2-444A-BA95-BD7D4BE8ACD0}">
      <dgm:prSet/>
      <dgm:spPr/>
      <dgm:t>
        <a:bodyPr/>
        <a:lstStyle/>
        <a:p>
          <a:endParaRPr kumimoji="1" lang="ja-JP" altLang="en-US"/>
        </a:p>
      </dgm:t>
    </dgm:pt>
    <dgm:pt modelId="{B9A9D0F8-F443-4104-895C-891CE1E0FB7F}">
      <dgm:prSet phldrT="[テキスト]" custT="1"/>
      <dgm:spPr/>
      <dgm:t>
        <a:bodyPr/>
        <a:lstStyle/>
        <a:p>
          <a:r>
            <a:rPr kumimoji="1" lang="ja-JP" altLang="en-US" sz="2800" dirty="0" smtClean="0"/>
            <a:t>教員</a:t>
          </a:r>
          <a:endParaRPr kumimoji="1" lang="ja-JP" altLang="en-US" sz="2800" dirty="0"/>
        </a:p>
      </dgm:t>
    </dgm:pt>
    <dgm:pt modelId="{67AEF98A-2ACB-4EF2-9FEF-22F0FBD49DA6}" type="parTrans" cxnId="{BE967E2B-5E31-4235-8E82-34BD9897AD86}">
      <dgm:prSet/>
      <dgm:spPr/>
      <dgm:t>
        <a:bodyPr/>
        <a:lstStyle/>
        <a:p>
          <a:endParaRPr kumimoji="1" lang="ja-JP" altLang="en-US"/>
        </a:p>
      </dgm:t>
    </dgm:pt>
    <dgm:pt modelId="{90CFAA85-A9DE-4099-A217-D02F7F707727}" type="sibTrans" cxnId="{BE967E2B-5E31-4235-8E82-34BD9897AD86}">
      <dgm:prSet/>
      <dgm:spPr/>
      <dgm:t>
        <a:bodyPr/>
        <a:lstStyle/>
        <a:p>
          <a:endParaRPr kumimoji="1" lang="ja-JP" altLang="en-US"/>
        </a:p>
      </dgm:t>
    </dgm:pt>
    <dgm:pt modelId="{52A1C280-2F20-4BE8-BC60-1ABD92CAC69E}">
      <dgm:prSet phldrT="[テキスト]"/>
      <dgm:spPr>
        <a:solidFill>
          <a:srgbClr val="0070C0"/>
        </a:solidFill>
      </dgm:spPr>
      <dgm:t>
        <a:bodyPr/>
        <a:lstStyle/>
        <a:p>
          <a:r>
            <a:rPr kumimoji="1" lang="ja-JP" altLang="en-US" dirty="0" smtClean="0"/>
            <a:t>内容</a:t>
          </a:r>
          <a:endParaRPr kumimoji="1" lang="en-US" altLang="ja-JP" dirty="0" smtClean="0"/>
        </a:p>
        <a:p>
          <a:r>
            <a:rPr kumimoji="1" lang="ja-JP" altLang="en-US" dirty="0" smtClean="0"/>
            <a:t>チェック</a:t>
          </a:r>
          <a:endParaRPr kumimoji="1" lang="ja-JP" altLang="en-US" dirty="0"/>
        </a:p>
      </dgm:t>
    </dgm:pt>
    <dgm:pt modelId="{A8604D51-8D50-45C1-89D1-F9D9B4A5F7CE}" type="parTrans" cxnId="{9A91B604-3338-439E-AC97-18DCEAA7150E}">
      <dgm:prSet/>
      <dgm:spPr/>
      <dgm:t>
        <a:bodyPr/>
        <a:lstStyle/>
        <a:p>
          <a:endParaRPr kumimoji="1" lang="ja-JP" altLang="en-US"/>
        </a:p>
      </dgm:t>
    </dgm:pt>
    <dgm:pt modelId="{F91597C0-14F6-4175-8C99-E16320377F1A}" type="sibTrans" cxnId="{9A91B604-3338-439E-AC97-18DCEAA7150E}">
      <dgm:prSet/>
      <dgm:spPr/>
      <dgm:t>
        <a:bodyPr/>
        <a:lstStyle/>
        <a:p>
          <a:endParaRPr kumimoji="1" lang="ja-JP" altLang="en-US"/>
        </a:p>
      </dgm:t>
    </dgm:pt>
    <dgm:pt modelId="{2D26A090-1290-4FF4-ACDB-68D5C3E1382B}">
      <dgm:prSet phldrT="[テキスト]" custT="1"/>
      <dgm:spPr/>
      <dgm:t>
        <a:bodyPr/>
        <a:lstStyle/>
        <a:p>
          <a:r>
            <a:rPr kumimoji="1" lang="ja-JP" altLang="en-US" sz="2800" dirty="0" smtClean="0"/>
            <a:t>教務係</a:t>
          </a:r>
          <a:endParaRPr kumimoji="1" lang="ja-JP" altLang="en-US" sz="2800" dirty="0"/>
        </a:p>
      </dgm:t>
    </dgm:pt>
    <dgm:pt modelId="{5443ED17-0B72-4D8C-B700-A41534535D24}" type="parTrans" cxnId="{099A18E8-0F94-4A2F-93B3-9AC58A0B51E7}">
      <dgm:prSet/>
      <dgm:spPr/>
      <dgm:t>
        <a:bodyPr/>
        <a:lstStyle/>
        <a:p>
          <a:endParaRPr kumimoji="1" lang="ja-JP" altLang="en-US"/>
        </a:p>
      </dgm:t>
    </dgm:pt>
    <dgm:pt modelId="{86D57052-21F9-43B7-9445-E7234C0FBCFC}" type="sibTrans" cxnId="{099A18E8-0F94-4A2F-93B3-9AC58A0B51E7}">
      <dgm:prSet/>
      <dgm:spPr/>
      <dgm:t>
        <a:bodyPr/>
        <a:lstStyle/>
        <a:p>
          <a:endParaRPr kumimoji="1" lang="ja-JP" altLang="en-US"/>
        </a:p>
      </dgm:t>
    </dgm:pt>
    <dgm:pt modelId="{2E94DD4F-E8FE-4377-B1D1-3A2E8CD6AD7A}">
      <dgm:prSet phldrT="[テキスト]"/>
      <dgm:spPr>
        <a:solidFill>
          <a:srgbClr val="0070C0"/>
        </a:solidFill>
      </dgm:spPr>
      <dgm:t>
        <a:bodyPr/>
        <a:lstStyle/>
        <a:p>
          <a:r>
            <a:rPr kumimoji="1" lang="en-US" altLang="ja-JP" dirty="0" smtClean="0"/>
            <a:t>WEB</a:t>
          </a:r>
          <a:r>
            <a:rPr kumimoji="1" lang="ja-JP" altLang="en-US" dirty="0" smtClean="0"/>
            <a:t>掲示板</a:t>
          </a:r>
          <a:endParaRPr kumimoji="1" lang="en-US" altLang="ja-JP" dirty="0" smtClean="0"/>
        </a:p>
        <a:p>
          <a:r>
            <a:rPr kumimoji="1" lang="ja-JP" altLang="en-US" dirty="0" smtClean="0"/>
            <a:t>に掲示</a:t>
          </a:r>
          <a:endParaRPr kumimoji="1" lang="en-US" altLang="ja-JP" dirty="0" smtClean="0"/>
        </a:p>
      </dgm:t>
    </dgm:pt>
    <dgm:pt modelId="{0E3B5F11-1E60-443A-B0DA-ABEE397701F3}" type="parTrans" cxnId="{9236A52A-9DB2-4E08-9628-EDFAB54B9A98}">
      <dgm:prSet/>
      <dgm:spPr/>
      <dgm:t>
        <a:bodyPr/>
        <a:lstStyle/>
        <a:p>
          <a:endParaRPr kumimoji="1" lang="ja-JP" altLang="en-US"/>
        </a:p>
      </dgm:t>
    </dgm:pt>
    <dgm:pt modelId="{F1CFFE1C-F5CD-411F-AC95-F05374D0088A}" type="sibTrans" cxnId="{9236A52A-9DB2-4E08-9628-EDFAB54B9A98}">
      <dgm:prSet/>
      <dgm:spPr/>
      <dgm:t>
        <a:bodyPr/>
        <a:lstStyle/>
        <a:p>
          <a:endParaRPr kumimoji="1" lang="ja-JP" altLang="en-US"/>
        </a:p>
      </dgm:t>
    </dgm:pt>
    <dgm:pt modelId="{0E61A734-7FE2-4428-97C1-70887C37CBCF}">
      <dgm:prSet phldrT="[テキスト]" custT="1"/>
      <dgm:spPr/>
      <dgm:t>
        <a:bodyPr/>
        <a:lstStyle/>
        <a:p>
          <a:r>
            <a:rPr kumimoji="1" lang="ja-JP" altLang="en-US" sz="2800" dirty="0" smtClean="0"/>
            <a:t>教務係</a:t>
          </a:r>
          <a:endParaRPr kumimoji="1" lang="ja-JP" altLang="en-US" sz="2800" dirty="0"/>
        </a:p>
      </dgm:t>
    </dgm:pt>
    <dgm:pt modelId="{E1331416-5274-443C-9075-47E59FB34955}" type="parTrans" cxnId="{673AEAB3-458E-40F7-8F81-0D60DD09CF12}">
      <dgm:prSet/>
      <dgm:spPr/>
      <dgm:t>
        <a:bodyPr/>
        <a:lstStyle/>
        <a:p>
          <a:endParaRPr kumimoji="1" lang="ja-JP" altLang="en-US"/>
        </a:p>
      </dgm:t>
    </dgm:pt>
    <dgm:pt modelId="{E37703FC-066C-4BFD-9F91-E3FEC0A58E28}" type="sibTrans" cxnId="{673AEAB3-458E-40F7-8F81-0D60DD09CF12}">
      <dgm:prSet/>
      <dgm:spPr/>
      <dgm:t>
        <a:bodyPr/>
        <a:lstStyle/>
        <a:p>
          <a:endParaRPr kumimoji="1" lang="ja-JP" altLang="en-US"/>
        </a:p>
      </dgm:t>
    </dgm:pt>
    <dgm:pt modelId="{ED213990-7105-49FC-BC25-6C985DF4DC3E}" type="pres">
      <dgm:prSet presAssocID="{1A4D3132-C732-4EE4-BF94-F7B14A38A021}" presName="rootnode" presStyleCnt="0">
        <dgm:presLayoutVars>
          <dgm:chMax/>
          <dgm:chPref/>
          <dgm:dir/>
          <dgm:animLvl val="lvl"/>
        </dgm:presLayoutVars>
      </dgm:prSet>
      <dgm:spPr/>
      <dgm:t>
        <a:bodyPr/>
        <a:lstStyle/>
        <a:p>
          <a:endParaRPr kumimoji="1" lang="ja-JP" altLang="en-US"/>
        </a:p>
      </dgm:t>
    </dgm:pt>
    <dgm:pt modelId="{D0276150-193D-4515-8302-46375F4EB2F7}" type="pres">
      <dgm:prSet presAssocID="{6C724548-37F1-4C22-B53E-0E612FDCAD9B}" presName="composite" presStyleCnt="0"/>
      <dgm:spPr/>
    </dgm:pt>
    <dgm:pt modelId="{ED7C036D-F861-4D82-87AA-7AA719C9D29F}" type="pres">
      <dgm:prSet presAssocID="{6C724548-37F1-4C22-B53E-0E612FDCAD9B}" presName="bentUpArrow1" presStyleLbl="alignImgPlace1" presStyleIdx="0" presStyleCnt="2"/>
      <dgm:spPr>
        <a:solidFill>
          <a:schemeClr val="bg1">
            <a:lumMod val="65000"/>
          </a:schemeClr>
        </a:solidFill>
      </dgm:spPr>
      <dgm:t>
        <a:bodyPr/>
        <a:lstStyle/>
        <a:p>
          <a:endParaRPr kumimoji="1" lang="ja-JP" altLang="en-US"/>
        </a:p>
      </dgm:t>
    </dgm:pt>
    <dgm:pt modelId="{A209E535-AC57-4ADD-B086-36C6121E18EE}" type="pres">
      <dgm:prSet presAssocID="{6C724548-37F1-4C22-B53E-0E612FDCAD9B}" presName="ParentText" presStyleLbl="node1" presStyleIdx="0" presStyleCnt="3">
        <dgm:presLayoutVars>
          <dgm:chMax val="1"/>
          <dgm:chPref val="1"/>
          <dgm:bulletEnabled val="1"/>
        </dgm:presLayoutVars>
      </dgm:prSet>
      <dgm:spPr/>
      <dgm:t>
        <a:bodyPr/>
        <a:lstStyle/>
        <a:p>
          <a:endParaRPr kumimoji="1" lang="ja-JP" altLang="en-US"/>
        </a:p>
      </dgm:t>
    </dgm:pt>
    <dgm:pt modelId="{3640BA1C-6AFE-44D4-BA19-FFF089A48983}" type="pres">
      <dgm:prSet presAssocID="{6C724548-37F1-4C22-B53E-0E612FDCAD9B}" presName="ChildText" presStyleLbl="revTx" presStyleIdx="0" presStyleCnt="3" custLinFactNeighborX="-15809">
        <dgm:presLayoutVars>
          <dgm:chMax val="0"/>
          <dgm:chPref val="0"/>
          <dgm:bulletEnabled val="1"/>
        </dgm:presLayoutVars>
      </dgm:prSet>
      <dgm:spPr/>
      <dgm:t>
        <a:bodyPr/>
        <a:lstStyle/>
        <a:p>
          <a:endParaRPr kumimoji="1" lang="ja-JP" altLang="en-US"/>
        </a:p>
      </dgm:t>
    </dgm:pt>
    <dgm:pt modelId="{21D85F2A-79DC-4AE3-8582-BEED2AB384F1}" type="pres">
      <dgm:prSet presAssocID="{B4FBCB54-2534-4A5D-8C77-9B0F51699250}" presName="sibTrans" presStyleCnt="0"/>
      <dgm:spPr/>
    </dgm:pt>
    <dgm:pt modelId="{895B0F6C-11E5-4CE9-A93D-9D1BE95C58FC}" type="pres">
      <dgm:prSet presAssocID="{52A1C280-2F20-4BE8-BC60-1ABD92CAC69E}" presName="composite" presStyleCnt="0"/>
      <dgm:spPr/>
    </dgm:pt>
    <dgm:pt modelId="{96362AC4-9CFA-41DC-B425-184E68EB65FE}" type="pres">
      <dgm:prSet presAssocID="{52A1C280-2F20-4BE8-BC60-1ABD92CAC69E}" presName="bentUpArrow1" presStyleLbl="alignImgPlace1" presStyleIdx="1" presStyleCnt="2"/>
      <dgm:spPr>
        <a:solidFill>
          <a:schemeClr val="bg1">
            <a:lumMod val="65000"/>
          </a:schemeClr>
        </a:solidFill>
      </dgm:spPr>
      <dgm:t>
        <a:bodyPr/>
        <a:lstStyle/>
        <a:p>
          <a:endParaRPr kumimoji="1" lang="ja-JP" altLang="en-US"/>
        </a:p>
      </dgm:t>
    </dgm:pt>
    <dgm:pt modelId="{A80EEBDE-79E5-467A-9810-CEFF182A9655}" type="pres">
      <dgm:prSet presAssocID="{52A1C280-2F20-4BE8-BC60-1ABD92CAC69E}" presName="ParentText" presStyleLbl="node1" presStyleIdx="1" presStyleCnt="3">
        <dgm:presLayoutVars>
          <dgm:chMax val="1"/>
          <dgm:chPref val="1"/>
          <dgm:bulletEnabled val="1"/>
        </dgm:presLayoutVars>
      </dgm:prSet>
      <dgm:spPr/>
      <dgm:t>
        <a:bodyPr/>
        <a:lstStyle/>
        <a:p>
          <a:endParaRPr kumimoji="1" lang="ja-JP" altLang="en-US"/>
        </a:p>
      </dgm:t>
    </dgm:pt>
    <dgm:pt modelId="{9366CBE1-1D32-40E6-AB81-CCCAA8A03F25}" type="pres">
      <dgm:prSet presAssocID="{52A1C280-2F20-4BE8-BC60-1ABD92CAC69E}" presName="ChildText" presStyleLbl="revTx" presStyleIdx="1" presStyleCnt="3" custScaleX="141802">
        <dgm:presLayoutVars>
          <dgm:chMax val="0"/>
          <dgm:chPref val="0"/>
          <dgm:bulletEnabled val="1"/>
        </dgm:presLayoutVars>
      </dgm:prSet>
      <dgm:spPr/>
      <dgm:t>
        <a:bodyPr/>
        <a:lstStyle/>
        <a:p>
          <a:endParaRPr kumimoji="1" lang="ja-JP" altLang="en-US"/>
        </a:p>
      </dgm:t>
    </dgm:pt>
    <dgm:pt modelId="{A6B6B911-67DD-4DDD-AE19-5A00D588105F}" type="pres">
      <dgm:prSet presAssocID="{F91597C0-14F6-4175-8C99-E16320377F1A}" presName="sibTrans" presStyleCnt="0"/>
      <dgm:spPr/>
    </dgm:pt>
    <dgm:pt modelId="{304507DF-85ED-4967-9563-F031903F01CC}" type="pres">
      <dgm:prSet presAssocID="{2E94DD4F-E8FE-4377-B1D1-3A2E8CD6AD7A}" presName="composite" presStyleCnt="0"/>
      <dgm:spPr/>
    </dgm:pt>
    <dgm:pt modelId="{9771290B-CA3C-482E-A199-DAFA85559F10}" type="pres">
      <dgm:prSet presAssocID="{2E94DD4F-E8FE-4377-B1D1-3A2E8CD6AD7A}" presName="ParentText" presStyleLbl="node1" presStyleIdx="2" presStyleCnt="3">
        <dgm:presLayoutVars>
          <dgm:chMax val="1"/>
          <dgm:chPref val="1"/>
          <dgm:bulletEnabled val="1"/>
        </dgm:presLayoutVars>
      </dgm:prSet>
      <dgm:spPr/>
      <dgm:t>
        <a:bodyPr/>
        <a:lstStyle/>
        <a:p>
          <a:endParaRPr kumimoji="1" lang="ja-JP" altLang="en-US"/>
        </a:p>
      </dgm:t>
    </dgm:pt>
    <dgm:pt modelId="{05B54E57-4E4F-4057-845F-BF451D9BF97C}" type="pres">
      <dgm:prSet presAssocID="{2E94DD4F-E8FE-4377-B1D1-3A2E8CD6AD7A}" presName="FinalChildText" presStyleLbl="revTx" presStyleIdx="2" presStyleCnt="3" custScaleX="136892">
        <dgm:presLayoutVars>
          <dgm:chMax val="0"/>
          <dgm:chPref val="0"/>
          <dgm:bulletEnabled val="1"/>
        </dgm:presLayoutVars>
      </dgm:prSet>
      <dgm:spPr/>
      <dgm:t>
        <a:bodyPr/>
        <a:lstStyle/>
        <a:p>
          <a:endParaRPr kumimoji="1" lang="ja-JP" altLang="en-US"/>
        </a:p>
      </dgm:t>
    </dgm:pt>
  </dgm:ptLst>
  <dgm:cxnLst>
    <dgm:cxn modelId="{7FB7AF20-810B-47FB-926B-DF3F79D3AE9E}" type="presOf" srcId="{6C724548-37F1-4C22-B53E-0E612FDCAD9B}" destId="{A209E535-AC57-4ADD-B086-36C6121E18EE}" srcOrd="0" destOrd="0" presId="urn:microsoft.com/office/officeart/2005/8/layout/StepDownProcess"/>
    <dgm:cxn modelId="{E13A0625-04B8-4D2D-8AD3-5C1E0ED41C87}" type="presOf" srcId="{0E61A734-7FE2-4428-97C1-70887C37CBCF}" destId="{05B54E57-4E4F-4057-845F-BF451D9BF97C}" srcOrd="0" destOrd="0" presId="urn:microsoft.com/office/officeart/2005/8/layout/StepDownProcess"/>
    <dgm:cxn modelId="{9236A52A-9DB2-4E08-9628-EDFAB54B9A98}" srcId="{1A4D3132-C732-4EE4-BF94-F7B14A38A021}" destId="{2E94DD4F-E8FE-4377-B1D1-3A2E8CD6AD7A}" srcOrd="2" destOrd="0" parTransId="{0E3B5F11-1E60-443A-B0DA-ABEE397701F3}" sibTransId="{F1CFFE1C-F5CD-411F-AC95-F05374D0088A}"/>
    <dgm:cxn modelId="{0676D435-16F1-4170-B02E-90710F0FF4C9}" type="presOf" srcId="{2D26A090-1290-4FF4-ACDB-68D5C3E1382B}" destId="{9366CBE1-1D32-40E6-AB81-CCCAA8A03F25}" srcOrd="0" destOrd="0" presId="urn:microsoft.com/office/officeart/2005/8/layout/StepDownProcess"/>
    <dgm:cxn modelId="{9A91B604-3338-439E-AC97-18DCEAA7150E}" srcId="{1A4D3132-C732-4EE4-BF94-F7B14A38A021}" destId="{52A1C280-2F20-4BE8-BC60-1ABD92CAC69E}" srcOrd="1" destOrd="0" parTransId="{A8604D51-8D50-45C1-89D1-F9D9B4A5F7CE}" sibTransId="{F91597C0-14F6-4175-8C99-E16320377F1A}"/>
    <dgm:cxn modelId="{673AEAB3-458E-40F7-8F81-0D60DD09CF12}" srcId="{2E94DD4F-E8FE-4377-B1D1-3A2E8CD6AD7A}" destId="{0E61A734-7FE2-4428-97C1-70887C37CBCF}" srcOrd="0" destOrd="0" parTransId="{E1331416-5274-443C-9075-47E59FB34955}" sibTransId="{E37703FC-066C-4BFD-9F91-E3FEC0A58E28}"/>
    <dgm:cxn modelId="{E2C55A3F-AE29-483B-AF16-0562D97B463B}" type="presOf" srcId="{1A4D3132-C732-4EE4-BF94-F7B14A38A021}" destId="{ED213990-7105-49FC-BC25-6C985DF4DC3E}" srcOrd="0" destOrd="0" presId="urn:microsoft.com/office/officeart/2005/8/layout/StepDownProcess"/>
    <dgm:cxn modelId="{8AA2ECE0-D9F9-4727-A34D-D23473B91931}" type="presOf" srcId="{52A1C280-2F20-4BE8-BC60-1ABD92CAC69E}" destId="{A80EEBDE-79E5-467A-9810-CEFF182A9655}" srcOrd="0" destOrd="0" presId="urn:microsoft.com/office/officeart/2005/8/layout/StepDownProcess"/>
    <dgm:cxn modelId="{BE967E2B-5E31-4235-8E82-34BD9897AD86}" srcId="{6C724548-37F1-4C22-B53E-0E612FDCAD9B}" destId="{B9A9D0F8-F443-4104-895C-891CE1E0FB7F}" srcOrd="0" destOrd="0" parTransId="{67AEF98A-2ACB-4EF2-9FEF-22F0FBD49DA6}" sibTransId="{90CFAA85-A9DE-4099-A217-D02F7F707727}"/>
    <dgm:cxn modelId="{FD41C2FC-08F2-444A-BA95-BD7D4BE8ACD0}" srcId="{1A4D3132-C732-4EE4-BF94-F7B14A38A021}" destId="{6C724548-37F1-4C22-B53E-0E612FDCAD9B}" srcOrd="0" destOrd="0" parTransId="{25D4ED07-5423-4779-B482-286C370264D6}" sibTransId="{B4FBCB54-2534-4A5D-8C77-9B0F51699250}"/>
    <dgm:cxn modelId="{88C517D3-EADC-4CED-86C0-9D173C5B5BD6}" type="presOf" srcId="{2E94DD4F-E8FE-4377-B1D1-3A2E8CD6AD7A}" destId="{9771290B-CA3C-482E-A199-DAFA85559F10}" srcOrd="0" destOrd="0" presId="urn:microsoft.com/office/officeart/2005/8/layout/StepDownProcess"/>
    <dgm:cxn modelId="{48F377E1-F2E8-4EC6-BEBB-EE9E47D48A6F}" type="presOf" srcId="{B9A9D0F8-F443-4104-895C-891CE1E0FB7F}" destId="{3640BA1C-6AFE-44D4-BA19-FFF089A48983}" srcOrd="0" destOrd="0" presId="urn:microsoft.com/office/officeart/2005/8/layout/StepDownProcess"/>
    <dgm:cxn modelId="{099A18E8-0F94-4A2F-93B3-9AC58A0B51E7}" srcId="{52A1C280-2F20-4BE8-BC60-1ABD92CAC69E}" destId="{2D26A090-1290-4FF4-ACDB-68D5C3E1382B}" srcOrd="0" destOrd="0" parTransId="{5443ED17-0B72-4D8C-B700-A41534535D24}" sibTransId="{86D57052-21F9-43B7-9445-E7234C0FBCFC}"/>
    <dgm:cxn modelId="{ADF2079C-90E0-4C50-81B7-B82D1EF11851}" type="presParOf" srcId="{ED213990-7105-49FC-BC25-6C985DF4DC3E}" destId="{D0276150-193D-4515-8302-46375F4EB2F7}" srcOrd="0" destOrd="0" presId="urn:microsoft.com/office/officeart/2005/8/layout/StepDownProcess"/>
    <dgm:cxn modelId="{9442FA73-0FAC-44FE-92A9-0021BC0E2903}" type="presParOf" srcId="{D0276150-193D-4515-8302-46375F4EB2F7}" destId="{ED7C036D-F861-4D82-87AA-7AA719C9D29F}" srcOrd="0" destOrd="0" presId="urn:microsoft.com/office/officeart/2005/8/layout/StepDownProcess"/>
    <dgm:cxn modelId="{0E2664BA-93E9-4742-A42E-7D7115586023}" type="presParOf" srcId="{D0276150-193D-4515-8302-46375F4EB2F7}" destId="{A209E535-AC57-4ADD-B086-36C6121E18EE}" srcOrd="1" destOrd="0" presId="urn:microsoft.com/office/officeart/2005/8/layout/StepDownProcess"/>
    <dgm:cxn modelId="{8CC10C2D-F63C-4D8D-815F-E45136051B24}" type="presParOf" srcId="{D0276150-193D-4515-8302-46375F4EB2F7}" destId="{3640BA1C-6AFE-44D4-BA19-FFF089A48983}" srcOrd="2" destOrd="0" presId="urn:microsoft.com/office/officeart/2005/8/layout/StepDownProcess"/>
    <dgm:cxn modelId="{84B784A8-41C9-4EE1-A9F1-3E740B7F2E66}" type="presParOf" srcId="{ED213990-7105-49FC-BC25-6C985DF4DC3E}" destId="{21D85F2A-79DC-4AE3-8582-BEED2AB384F1}" srcOrd="1" destOrd="0" presId="urn:microsoft.com/office/officeart/2005/8/layout/StepDownProcess"/>
    <dgm:cxn modelId="{E1E5218C-B197-443A-8AE7-967CF6FC9878}" type="presParOf" srcId="{ED213990-7105-49FC-BC25-6C985DF4DC3E}" destId="{895B0F6C-11E5-4CE9-A93D-9D1BE95C58FC}" srcOrd="2" destOrd="0" presId="urn:microsoft.com/office/officeart/2005/8/layout/StepDownProcess"/>
    <dgm:cxn modelId="{57D00E7E-AD4E-40A6-BB54-E59BCBA3186C}" type="presParOf" srcId="{895B0F6C-11E5-4CE9-A93D-9D1BE95C58FC}" destId="{96362AC4-9CFA-41DC-B425-184E68EB65FE}" srcOrd="0" destOrd="0" presId="urn:microsoft.com/office/officeart/2005/8/layout/StepDownProcess"/>
    <dgm:cxn modelId="{0027F79D-4D5D-4545-A869-94469244A118}" type="presParOf" srcId="{895B0F6C-11E5-4CE9-A93D-9D1BE95C58FC}" destId="{A80EEBDE-79E5-467A-9810-CEFF182A9655}" srcOrd="1" destOrd="0" presId="urn:microsoft.com/office/officeart/2005/8/layout/StepDownProcess"/>
    <dgm:cxn modelId="{7C5A853C-E67D-4C2B-BFF6-B576B21662D0}" type="presParOf" srcId="{895B0F6C-11E5-4CE9-A93D-9D1BE95C58FC}" destId="{9366CBE1-1D32-40E6-AB81-CCCAA8A03F25}" srcOrd="2" destOrd="0" presId="urn:microsoft.com/office/officeart/2005/8/layout/StepDownProcess"/>
    <dgm:cxn modelId="{F15763E5-7774-44DB-B57E-8795848BCCF3}" type="presParOf" srcId="{ED213990-7105-49FC-BC25-6C985DF4DC3E}" destId="{A6B6B911-67DD-4DDD-AE19-5A00D588105F}" srcOrd="3" destOrd="0" presId="urn:microsoft.com/office/officeart/2005/8/layout/StepDownProcess"/>
    <dgm:cxn modelId="{4B90CDC5-377B-4E54-B736-16C978BA237B}" type="presParOf" srcId="{ED213990-7105-49FC-BC25-6C985DF4DC3E}" destId="{304507DF-85ED-4967-9563-F031903F01CC}" srcOrd="4" destOrd="0" presId="urn:microsoft.com/office/officeart/2005/8/layout/StepDownProcess"/>
    <dgm:cxn modelId="{2BD7DDD4-F777-4A91-BB2D-AA7247DB44B7}" type="presParOf" srcId="{304507DF-85ED-4967-9563-F031903F01CC}" destId="{9771290B-CA3C-482E-A199-DAFA85559F10}" srcOrd="0" destOrd="0" presId="urn:microsoft.com/office/officeart/2005/8/layout/StepDownProcess"/>
    <dgm:cxn modelId="{DDE0F44E-3A0A-469B-BB8C-EB9E6F207E23}" type="presParOf" srcId="{304507DF-85ED-4967-9563-F031903F01CC}" destId="{05B54E57-4E4F-4057-845F-BF451D9BF97C}" srcOrd="1"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dirty="0" smtClean="0">
              <a:solidFill>
                <a:schemeClr val="tx1">
                  <a:lumMod val="50000"/>
                  <a:lumOff val="50000"/>
                </a:schemeClr>
              </a:solidFill>
            </a:rPr>
            <a:t>現状調査</a:t>
          </a:r>
          <a:endParaRPr kumimoji="1" lang="ja-JP" altLang="en-US" sz="1800" dirty="0">
            <a:solidFill>
              <a:schemeClr val="tx1">
                <a:lumMod val="50000"/>
                <a:lumOff val="50000"/>
              </a:schemeClr>
            </a:solidFill>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2000" b="1" dirty="0" smtClean="0">
              <a:solidFill>
                <a:schemeClr val="tx1"/>
              </a:solidFill>
              <a:effectLst>
                <a:outerShdw blurRad="38100" dist="38100" dir="2700000" algn="tl">
                  <a:srgbClr val="000000">
                    <a:alpha val="43137"/>
                  </a:srgbClr>
                </a:outerShdw>
              </a:effectLst>
            </a:rPr>
            <a:t>他大学調査</a:t>
          </a:r>
          <a:endParaRPr kumimoji="1" lang="ja-JP" altLang="en-US" sz="2000" b="1" dirty="0">
            <a:solidFill>
              <a:schemeClr val="tx1"/>
            </a:solidFill>
            <a:effectLst>
              <a:outerShdw blurRad="38100" dist="38100" dir="2700000" algn="tl">
                <a:srgbClr val="000000">
                  <a:alpha val="43137"/>
                </a:srgbClr>
              </a:outerShdw>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6">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6">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6">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6">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BE369466-2D55-4204-83C7-11D6E03AA3D0}" type="pres">
      <dgm:prSet presAssocID="{CF64919A-FBEF-4010-8C72-77EE1B87F2AA}" presName="parTxOnly" presStyleLbl="node1" presStyleIdx="4" presStyleCnt="6">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5" presStyleCnt="6">
        <dgm:presLayoutVars>
          <dgm:bulletEnabled val="1"/>
        </dgm:presLayoutVars>
      </dgm:prSet>
      <dgm:spPr/>
      <dgm:t>
        <a:bodyPr/>
        <a:lstStyle/>
        <a:p>
          <a:endParaRPr kumimoji="1" lang="ja-JP" altLang="en-US"/>
        </a:p>
      </dgm:t>
    </dgm:pt>
  </dgm:ptLst>
  <dgm:cxnLst>
    <dgm:cxn modelId="{BCE531E0-873B-4C51-BB73-9B87F781DB44}" type="presOf" srcId="{CF64919A-FBEF-4010-8C72-77EE1B87F2AA}" destId="{BE369466-2D55-4204-83C7-11D6E03AA3D0}" srcOrd="0" destOrd="0" presId="urn:microsoft.com/office/officeart/2005/8/layout/hChevron3"/>
    <dgm:cxn modelId="{3D0743FF-EA05-4DD4-A39F-D9BF5D250DEC}" srcId="{E0DA005D-A615-43D3-ADB0-E880D4597203}" destId="{A01DB459-7F22-47A3-AB3D-7426A4ACDDD9}" srcOrd="5" destOrd="0" parTransId="{30F66C98-4E94-4982-A245-410A2518CFCF}" sibTransId="{0D0FA813-B493-4EEF-B30B-455547D286FD}"/>
    <dgm:cxn modelId="{1843A3BE-CECA-4BF4-8F4F-FF49E7373B81}" type="presOf" srcId="{E0DA005D-A615-43D3-ADB0-E880D4597203}" destId="{038F9864-9952-4998-BF2B-C2588F8856F6}" srcOrd="0" destOrd="0" presId="urn:microsoft.com/office/officeart/2005/8/layout/hChevron3"/>
    <dgm:cxn modelId="{9D1912BF-CC04-4249-87A9-40BE1EADD5FE}" type="presOf" srcId="{7E685FC0-1C7F-4F45-AD1A-9736194DDC9A}" destId="{DB00A134-D57C-4413-8E37-C24ACF334721}" srcOrd="0" destOrd="0" presId="urn:microsoft.com/office/officeart/2005/8/layout/hChevron3"/>
    <dgm:cxn modelId="{F2EA11AB-424C-42C6-AB73-A7944C036650}" type="presOf" srcId="{45E0CAB1-73C6-4EDC-939F-41D86288D298}" destId="{FE5B2F61-F5DF-499D-B864-C3FF874A8103}"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4675177F-51D9-40B9-909D-CFD2A2A09607}" srcId="{E0DA005D-A615-43D3-ADB0-E880D4597203}" destId="{45E0CAB1-73C6-4EDC-939F-41D86288D298}" srcOrd="2" destOrd="0" parTransId="{DA003FA4-9712-4FA2-A250-B3A744BA8ADD}" sibTransId="{013CDB1D-2DEB-4D72-86A8-4D70FB4BEF59}"/>
    <dgm:cxn modelId="{3B66E98F-FEED-49E8-8D3B-852EA26A3725}" type="presOf" srcId="{B7805D1E-31BF-48D0-B17D-37F9A2DE923E}" destId="{10989B8A-F8CA-4CB8-B4ED-84918885146F}" srcOrd="0" destOrd="0" presId="urn:microsoft.com/office/officeart/2005/8/layout/hChevron3"/>
    <dgm:cxn modelId="{4603097E-CE45-4F8E-AFDE-6593BB9A9E6E}" srcId="{E0DA005D-A615-43D3-ADB0-E880D4597203}" destId="{CF64919A-FBEF-4010-8C72-77EE1B87F2AA}" srcOrd="4" destOrd="0" parTransId="{00312286-1F46-4540-B746-55E7AC69A413}" sibTransId="{F230D5E4-3227-4A7D-A43D-01094F5AF3D0}"/>
    <dgm:cxn modelId="{134A3B01-CB87-44FF-8BC7-D5F30462298D}" type="presOf" srcId="{A01DB459-7F22-47A3-AB3D-7426A4ACDDD9}" destId="{F9168278-B8DF-4588-A583-656B5D11758B}" srcOrd="0" destOrd="0" presId="urn:microsoft.com/office/officeart/2005/8/layout/hChevron3"/>
    <dgm:cxn modelId="{D4D08AB2-A2AB-4324-BC99-A894D3CE9D60}" type="presOf" srcId="{AF35A750-9FAC-480F-9EBC-F831FF37B871}" destId="{C140FEB2-AE9C-4B51-9C35-F307ADB6F9B3}"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3A4FFE08-5AA0-478A-9A40-E299AE06F697}" srcId="{E0DA005D-A615-43D3-ADB0-E880D4597203}" destId="{B7805D1E-31BF-48D0-B17D-37F9A2DE923E}" srcOrd="0" destOrd="0" parTransId="{215FD24D-9AF6-4FDA-AEE1-90C374874F05}" sibTransId="{6ED3E63E-CD16-4541-AD20-EF254A0B4A26}"/>
    <dgm:cxn modelId="{B5E5BCC7-4FE8-4B8A-9286-7DBF60D95D5A}" type="presParOf" srcId="{038F9864-9952-4998-BF2B-C2588F8856F6}" destId="{10989B8A-F8CA-4CB8-B4ED-84918885146F}" srcOrd="0" destOrd="0" presId="urn:microsoft.com/office/officeart/2005/8/layout/hChevron3"/>
    <dgm:cxn modelId="{2ABEADC7-8139-46DA-8CB5-4693733B026A}" type="presParOf" srcId="{038F9864-9952-4998-BF2B-C2588F8856F6}" destId="{16D5325E-9D57-4308-B614-E4BAF452C56A}" srcOrd="1" destOrd="0" presId="urn:microsoft.com/office/officeart/2005/8/layout/hChevron3"/>
    <dgm:cxn modelId="{D1716390-1C55-4AD2-B6AE-0B4178A69C72}" type="presParOf" srcId="{038F9864-9952-4998-BF2B-C2588F8856F6}" destId="{DB00A134-D57C-4413-8E37-C24ACF334721}" srcOrd="2" destOrd="0" presId="urn:microsoft.com/office/officeart/2005/8/layout/hChevron3"/>
    <dgm:cxn modelId="{9F6245C5-E8DE-44B3-912D-2318C6F777D5}" type="presParOf" srcId="{038F9864-9952-4998-BF2B-C2588F8856F6}" destId="{FB94753F-CB5D-4C98-AF21-5E2C1A3DC8C0}" srcOrd="3" destOrd="0" presId="urn:microsoft.com/office/officeart/2005/8/layout/hChevron3"/>
    <dgm:cxn modelId="{26D82C3A-B8E4-4553-83C4-C0C449D96BE7}" type="presParOf" srcId="{038F9864-9952-4998-BF2B-C2588F8856F6}" destId="{FE5B2F61-F5DF-499D-B864-C3FF874A8103}" srcOrd="4" destOrd="0" presId="urn:microsoft.com/office/officeart/2005/8/layout/hChevron3"/>
    <dgm:cxn modelId="{D889EDAF-BF25-44DF-9A76-E87A6CE42BD7}" type="presParOf" srcId="{038F9864-9952-4998-BF2B-C2588F8856F6}" destId="{D4617981-CCEF-45D2-B366-8CCB9FC2A996}" srcOrd="5" destOrd="0" presId="urn:microsoft.com/office/officeart/2005/8/layout/hChevron3"/>
    <dgm:cxn modelId="{F00E8D93-4002-4387-A466-84A7B4B7A7D8}" type="presParOf" srcId="{038F9864-9952-4998-BF2B-C2588F8856F6}" destId="{C140FEB2-AE9C-4B51-9C35-F307ADB6F9B3}" srcOrd="6" destOrd="0" presId="urn:microsoft.com/office/officeart/2005/8/layout/hChevron3"/>
    <dgm:cxn modelId="{8CA52233-1097-41FD-BFBE-C444B404D785}" type="presParOf" srcId="{038F9864-9952-4998-BF2B-C2588F8856F6}" destId="{D5EFCE2C-8BF5-423A-A550-BEC3D2858873}" srcOrd="7" destOrd="0" presId="urn:microsoft.com/office/officeart/2005/8/layout/hChevron3"/>
    <dgm:cxn modelId="{C6CBC1AD-AEA8-4D72-BCCC-E5B6DD90F0FD}" type="presParOf" srcId="{038F9864-9952-4998-BF2B-C2588F8856F6}" destId="{BE369466-2D55-4204-83C7-11D6E03AA3D0}" srcOrd="8" destOrd="0" presId="urn:microsoft.com/office/officeart/2005/8/layout/hChevron3"/>
    <dgm:cxn modelId="{609E956F-FB9B-4DDF-A4E6-3CECCF6AFD55}" type="presParOf" srcId="{038F9864-9952-4998-BF2B-C2588F8856F6}" destId="{FD3C342E-9D1E-4D30-9D0C-53AE6FB80A55}" srcOrd="9" destOrd="0" presId="urn:microsoft.com/office/officeart/2005/8/layout/hChevron3"/>
    <dgm:cxn modelId="{0EFBF492-E986-468F-B454-A40C4EA03483}" type="presParOf" srcId="{038F9864-9952-4998-BF2B-C2588F8856F6}" destId="{F9168278-B8DF-4588-A583-656B5D11758B}"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dirty="0" smtClean="0">
              <a:solidFill>
                <a:schemeClr val="tx1">
                  <a:lumMod val="50000"/>
                  <a:lumOff val="50000"/>
                </a:schemeClr>
              </a:solidFill>
            </a:rPr>
            <a:t>現状調査</a:t>
          </a:r>
          <a:endParaRPr kumimoji="1" lang="ja-JP" altLang="en-US" sz="1800" dirty="0">
            <a:solidFill>
              <a:schemeClr val="tx1">
                <a:lumMod val="50000"/>
                <a:lumOff val="50000"/>
              </a:schemeClr>
            </a:solidFill>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2000" b="1" dirty="0" smtClean="0">
              <a:solidFill>
                <a:schemeClr val="tx1"/>
              </a:solidFill>
              <a:effectLst>
                <a:outerShdw blurRad="38100" dist="38100" dir="2700000" algn="tl">
                  <a:srgbClr val="000000">
                    <a:alpha val="43137"/>
                  </a:srgbClr>
                </a:outerShdw>
              </a:effectLst>
            </a:rPr>
            <a:t>他大学調査</a:t>
          </a:r>
          <a:endParaRPr kumimoji="1" lang="ja-JP" altLang="en-US" sz="2000" b="1" dirty="0">
            <a:solidFill>
              <a:schemeClr val="tx1"/>
            </a:solidFill>
            <a:effectLst>
              <a:outerShdw blurRad="38100" dist="38100" dir="2700000" algn="tl">
                <a:srgbClr val="000000">
                  <a:alpha val="43137"/>
                </a:srgbClr>
              </a:outerShdw>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6">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6">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6">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6">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BE369466-2D55-4204-83C7-11D6E03AA3D0}" type="pres">
      <dgm:prSet presAssocID="{CF64919A-FBEF-4010-8C72-77EE1B87F2AA}" presName="parTxOnly" presStyleLbl="node1" presStyleIdx="4" presStyleCnt="6">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5" presStyleCnt="6">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5" destOrd="0" parTransId="{30F66C98-4E94-4982-A245-410A2518CFCF}" sibTransId="{0D0FA813-B493-4EEF-B30B-455547D286FD}"/>
    <dgm:cxn modelId="{9D152923-1590-4CE1-BC3E-884005F125BD}" type="presOf" srcId="{E0DA005D-A615-43D3-ADB0-E880D4597203}" destId="{038F9864-9952-4998-BF2B-C2588F8856F6}"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4675177F-51D9-40B9-909D-CFD2A2A09607}" srcId="{E0DA005D-A615-43D3-ADB0-E880D4597203}" destId="{45E0CAB1-73C6-4EDC-939F-41D86288D298}" srcOrd="2" destOrd="0" parTransId="{DA003FA4-9712-4FA2-A250-B3A744BA8ADD}" sibTransId="{013CDB1D-2DEB-4D72-86A8-4D70FB4BEF59}"/>
    <dgm:cxn modelId="{E9648D18-1C62-41B4-84D2-5A457FA57478}" type="presOf" srcId="{45E0CAB1-73C6-4EDC-939F-41D86288D298}" destId="{FE5B2F61-F5DF-499D-B864-C3FF874A8103}" srcOrd="0" destOrd="0" presId="urn:microsoft.com/office/officeart/2005/8/layout/hChevron3"/>
    <dgm:cxn modelId="{4603097E-CE45-4F8E-AFDE-6593BB9A9E6E}" srcId="{E0DA005D-A615-43D3-ADB0-E880D4597203}" destId="{CF64919A-FBEF-4010-8C72-77EE1B87F2AA}" srcOrd="4" destOrd="0" parTransId="{00312286-1F46-4540-B746-55E7AC69A413}" sibTransId="{F230D5E4-3227-4A7D-A43D-01094F5AF3D0}"/>
    <dgm:cxn modelId="{DE003222-44E9-4E1B-94CA-C873CA8CD0D8}" type="presOf" srcId="{7E685FC0-1C7F-4F45-AD1A-9736194DDC9A}" destId="{DB00A134-D57C-4413-8E37-C24ACF334721}" srcOrd="0" destOrd="0" presId="urn:microsoft.com/office/officeart/2005/8/layout/hChevron3"/>
    <dgm:cxn modelId="{3FEA5B39-044A-4FA2-97ED-7345B6605F26}" type="presOf" srcId="{A01DB459-7F22-47A3-AB3D-7426A4ACDDD9}" destId="{F9168278-B8DF-4588-A583-656B5D11758B}" srcOrd="0" destOrd="0" presId="urn:microsoft.com/office/officeart/2005/8/layout/hChevron3"/>
    <dgm:cxn modelId="{B1E5A0B9-8D4C-4DB5-B1C2-95AB2CFB0FD0}" type="presOf" srcId="{CF64919A-FBEF-4010-8C72-77EE1B87F2AA}" destId="{BE369466-2D55-4204-83C7-11D6E03AA3D0}" srcOrd="0" destOrd="0" presId="urn:microsoft.com/office/officeart/2005/8/layout/hChevron3"/>
    <dgm:cxn modelId="{659130EE-699D-440D-8E9A-40EF72F493C5}" type="presOf" srcId="{AF35A750-9FAC-480F-9EBC-F831FF37B871}" destId="{C140FEB2-AE9C-4B51-9C35-F307ADB6F9B3}" srcOrd="0" destOrd="0" presId="urn:microsoft.com/office/officeart/2005/8/layout/hChevron3"/>
    <dgm:cxn modelId="{94C83B93-AFAB-43F6-85B5-34C0B0977378}" type="presOf" srcId="{B7805D1E-31BF-48D0-B17D-37F9A2DE923E}" destId="{10989B8A-F8CA-4CB8-B4ED-84918885146F}"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3A4FFE08-5AA0-478A-9A40-E299AE06F697}" srcId="{E0DA005D-A615-43D3-ADB0-E880D4597203}" destId="{B7805D1E-31BF-48D0-B17D-37F9A2DE923E}" srcOrd="0" destOrd="0" parTransId="{215FD24D-9AF6-4FDA-AEE1-90C374874F05}" sibTransId="{6ED3E63E-CD16-4541-AD20-EF254A0B4A26}"/>
    <dgm:cxn modelId="{0986D524-56D2-445C-874A-F433FD99E66C}" type="presParOf" srcId="{038F9864-9952-4998-BF2B-C2588F8856F6}" destId="{10989B8A-F8CA-4CB8-B4ED-84918885146F}" srcOrd="0" destOrd="0" presId="urn:microsoft.com/office/officeart/2005/8/layout/hChevron3"/>
    <dgm:cxn modelId="{E1E7EBEF-222C-407F-800D-315F463FC2B1}" type="presParOf" srcId="{038F9864-9952-4998-BF2B-C2588F8856F6}" destId="{16D5325E-9D57-4308-B614-E4BAF452C56A}" srcOrd="1" destOrd="0" presId="urn:microsoft.com/office/officeart/2005/8/layout/hChevron3"/>
    <dgm:cxn modelId="{4EBA95CF-F14F-4A80-8F4B-5B4DE994A5C0}" type="presParOf" srcId="{038F9864-9952-4998-BF2B-C2588F8856F6}" destId="{DB00A134-D57C-4413-8E37-C24ACF334721}" srcOrd="2" destOrd="0" presId="urn:microsoft.com/office/officeart/2005/8/layout/hChevron3"/>
    <dgm:cxn modelId="{92B7062F-9CF8-41DC-8DD4-7062A2C55205}" type="presParOf" srcId="{038F9864-9952-4998-BF2B-C2588F8856F6}" destId="{FB94753F-CB5D-4C98-AF21-5E2C1A3DC8C0}" srcOrd="3" destOrd="0" presId="urn:microsoft.com/office/officeart/2005/8/layout/hChevron3"/>
    <dgm:cxn modelId="{C26041EC-1B45-40EB-9095-F75068F504D3}" type="presParOf" srcId="{038F9864-9952-4998-BF2B-C2588F8856F6}" destId="{FE5B2F61-F5DF-499D-B864-C3FF874A8103}" srcOrd="4" destOrd="0" presId="urn:microsoft.com/office/officeart/2005/8/layout/hChevron3"/>
    <dgm:cxn modelId="{092EC5FB-F47B-4157-A5C3-B1CF21930607}" type="presParOf" srcId="{038F9864-9952-4998-BF2B-C2588F8856F6}" destId="{D4617981-CCEF-45D2-B366-8CCB9FC2A996}" srcOrd="5" destOrd="0" presId="urn:microsoft.com/office/officeart/2005/8/layout/hChevron3"/>
    <dgm:cxn modelId="{966BCC64-F095-42C8-ACDD-2ED027676A5C}" type="presParOf" srcId="{038F9864-9952-4998-BF2B-C2588F8856F6}" destId="{C140FEB2-AE9C-4B51-9C35-F307ADB6F9B3}" srcOrd="6" destOrd="0" presId="urn:microsoft.com/office/officeart/2005/8/layout/hChevron3"/>
    <dgm:cxn modelId="{E471018E-AD89-4844-A1C4-1CB794F2F0AE}" type="presParOf" srcId="{038F9864-9952-4998-BF2B-C2588F8856F6}" destId="{D5EFCE2C-8BF5-423A-A550-BEC3D2858873}" srcOrd="7" destOrd="0" presId="urn:microsoft.com/office/officeart/2005/8/layout/hChevron3"/>
    <dgm:cxn modelId="{E5153B1A-BAB5-4F25-9BD5-DAD794837C7C}" type="presParOf" srcId="{038F9864-9952-4998-BF2B-C2588F8856F6}" destId="{BE369466-2D55-4204-83C7-11D6E03AA3D0}" srcOrd="8" destOrd="0" presId="urn:microsoft.com/office/officeart/2005/8/layout/hChevron3"/>
    <dgm:cxn modelId="{6092D523-E2C7-4433-9118-957F971CDC99}" type="presParOf" srcId="{038F9864-9952-4998-BF2B-C2588F8856F6}" destId="{FD3C342E-9D1E-4D30-9D0C-53AE6FB80A55}" srcOrd="9" destOrd="0" presId="urn:microsoft.com/office/officeart/2005/8/layout/hChevron3"/>
    <dgm:cxn modelId="{FED08788-3FBC-43CE-8B9B-0C168C2F0CD8}" type="presParOf" srcId="{038F9864-9952-4998-BF2B-C2588F8856F6}" destId="{F9168278-B8DF-4588-A583-656B5D11758B}"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000" b="0" dirty="0" smtClean="0">
              <a:solidFill>
                <a:schemeClr val="tx1">
                  <a:lumMod val="50000"/>
                  <a:lumOff val="50000"/>
                </a:schemeClr>
              </a:solidFill>
              <a:effectLst/>
            </a:rPr>
            <a:t>現状調査</a:t>
          </a:r>
          <a:endParaRPr kumimoji="1" lang="ja-JP" altLang="en-US" sz="20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分析</a:t>
          </a:r>
          <a:endParaRPr kumimoji="1" lang="ja-JP" altLang="en-US" sz="2000" b="1" dirty="0">
            <a:solidFill>
              <a:schemeClr val="tx1"/>
            </a:solidFill>
            <a:effectLst>
              <a:outerShdw blurRad="38100" dist="38100" dir="2700000" algn="tl">
                <a:srgbClr val="000000">
                  <a:alpha val="43137"/>
                </a:srgbClr>
              </a:outerShdw>
            </a:effectLst>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BE8C17B6-27B2-43DA-98D7-345590223F60}" type="presOf" srcId="{7E685FC0-1C7F-4F45-AD1A-9736194DDC9A}" destId="{DB00A134-D57C-4413-8E37-C24ACF334721}"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526E22FA-CDF1-4F9C-BA31-CB04AAA6EE2C}" type="presOf" srcId="{A01DB459-7F22-47A3-AB3D-7426A4ACDDD9}" destId="{F9168278-B8DF-4588-A583-656B5D11758B}" srcOrd="0" destOrd="0" presId="urn:microsoft.com/office/officeart/2005/8/layout/hChevron3"/>
    <dgm:cxn modelId="{F85A0FB9-6D97-4A59-945D-DEC6CE630E0D}" type="presOf" srcId="{E0DA005D-A615-43D3-ADB0-E880D4597203}" destId="{038F9864-9952-4998-BF2B-C2588F8856F6}" srcOrd="0" destOrd="0" presId="urn:microsoft.com/office/officeart/2005/8/layout/hChevron3"/>
    <dgm:cxn modelId="{D482B1C4-EEDF-4A7F-BAC9-109D18D057D3}" type="presOf" srcId="{AF35A750-9FAC-480F-9EBC-F831FF37B871}" destId="{C140FEB2-AE9C-4B51-9C35-F307ADB6F9B3}"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4675177F-51D9-40B9-909D-CFD2A2A09607}" srcId="{E0DA005D-A615-43D3-ADB0-E880D4597203}" destId="{45E0CAB1-73C6-4EDC-939F-41D86288D298}" srcOrd="2" destOrd="0" parTransId="{DA003FA4-9712-4FA2-A250-B3A744BA8ADD}" sibTransId="{013CDB1D-2DEB-4D72-86A8-4D70FB4BEF59}"/>
    <dgm:cxn modelId="{78A8615F-8450-4E42-B873-1D8763FA20E8}" type="presOf" srcId="{45E0CAB1-73C6-4EDC-939F-41D86288D298}" destId="{FE5B2F61-F5DF-499D-B864-C3FF874A8103}" srcOrd="0" destOrd="0" presId="urn:microsoft.com/office/officeart/2005/8/layout/hChevron3"/>
    <dgm:cxn modelId="{1B78E36E-0C49-49F0-A726-53CC057571E0}" type="presOf" srcId="{CF64919A-FBEF-4010-8C72-77EE1B87F2AA}" destId="{BE369466-2D55-4204-83C7-11D6E03AA3D0}" srcOrd="0" destOrd="0" presId="urn:microsoft.com/office/officeart/2005/8/layout/hChevron3"/>
    <dgm:cxn modelId="{4603097E-CE45-4F8E-AFDE-6593BB9A9E6E}" srcId="{E0DA005D-A615-43D3-ADB0-E880D4597203}" destId="{CF64919A-FBEF-4010-8C72-77EE1B87F2AA}" srcOrd="5" destOrd="0" parTransId="{00312286-1F46-4540-B746-55E7AC69A413}" sibTransId="{F230D5E4-3227-4A7D-A43D-01094F5AF3D0}"/>
    <dgm:cxn modelId="{8D85FC8D-8778-4B37-A6DF-B659FB098298}" type="presOf" srcId="{B7805D1E-31BF-48D0-B17D-37F9A2DE923E}" destId="{10989B8A-F8CA-4CB8-B4ED-84918885146F}"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BDFCAC20-035B-48E0-AFFC-BA316C4331D5}" type="presOf" srcId="{4D4AD7B2-5526-44AB-B27F-C520B560DBE1}" destId="{7BFBB009-B5B0-4EBB-9683-ABADD1AAE43B}"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D678BAC3-3EB0-4977-8D0B-B44EA4931990}" srcId="{E0DA005D-A615-43D3-ADB0-E880D4597203}" destId="{4D4AD7B2-5526-44AB-B27F-C520B560DBE1}" srcOrd="4" destOrd="0" parTransId="{9713DCAD-8B85-4DD3-8C02-D5AB92D00EE1}" sibTransId="{5745134D-2AD6-4240-B943-7B82E77262CB}"/>
    <dgm:cxn modelId="{85548EB4-E48E-48E7-9065-7D62A07A571D}" type="presParOf" srcId="{038F9864-9952-4998-BF2B-C2588F8856F6}" destId="{10989B8A-F8CA-4CB8-B4ED-84918885146F}" srcOrd="0" destOrd="0" presId="urn:microsoft.com/office/officeart/2005/8/layout/hChevron3"/>
    <dgm:cxn modelId="{40CF3160-DC53-4144-9E99-B7FA6793D45E}" type="presParOf" srcId="{038F9864-9952-4998-BF2B-C2588F8856F6}" destId="{16D5325E-9D57-4308-B614-E4BAF452C56A}" srcOrd="1" destOrd="0" presId="urn:microsoft.com/office/officeart/2005/8/layout/hChevron3"/>
    <dgm:cxn modelId="{B2AF0285-A033-41DE-9DF2-058FB91D25BA}" type="presParOf" srcId="{038F9864-9952-4998-BF2B-C2588F8856F6}" destId="{DB00A134-D57C-4413-8E37-C24ACF334721}" srcOrd="2" destOrd="0" presId="urn:microsoft.com/office/officeart/2005/8/layout/hChevron3"/>
    <dgm:cxn modelId="{1292FCFB-A374-481A-83E1-DCF915409A39}" type="presParOf" srcId="{038F9864-9952-4998-BF2B-C2588F8856F6}" destId="{FB94753F-CB5D-4C98-AF21-5E2C1A3DC8C0}" srcOrd="3" destOrd="0" presId="urn:microsoft.com/office/officeart/2005/8/layout/hChevron3"/>
    <dgm:cxn modelId="{26AA3F29-A573-41EC-ADFA-E35E25584964}" type="presParOf" srcId="{038F9864-9952-4998-BF2B-C2588F8856F6}" destId="{FE5B2F61-F5DF-499D-B864-C3FF874A8103}" srcOrd="4" destOrd="0" presId="urn:microsoft.com/office/officeart/2005/8/layout/hChevron3"/>
    <dgm:cxn modelId="{18E9BFCF-1F5C-4E53-9D81-4254934FAEAA}" type="presParOf" srcId="{038F9864-9952-4998-BF2B-C2588F8856F6}" destId="{D4617981-CCEF-45D2-B366-8CCB9FC2A996}" srcOrd="5" destOrd="0" presId="urn:microsoft.com/office/officeart/2005/8/layout/hChevron3"/>
    <dgm:cxn modelId="{27F925F8-5617-4CF7-A76B-152EF3D11E68}" type="presParOf" srcId="{038F9864-9952-4998-BF2B-C2588F8856F6}" destId="{C140FEB2-AE9C-4B51-9C35-F307ADB6F9B3}" srcOrd="6" destOrd="0" presId="urn:microsoft.com/office/officeart/2005/8/layout/hChevron3"/>
    <dgm:cxn modelId="{D9173336-0EB9-4328-B015-7E5C9F79DB00}" type="presParOf" srcId="{038F9864-9952-4998-BF2B-C2588F8856F6}" destId="{D5EFCE2C-8BF5-423A-A550-BEC3D2858873}" srcOrd="7" destOrd="0" presId="urn:microsoft.com/office/officeart/2005/8/layout/hChevron3"/>
    <dgm:cxn modelId="{9682AF67-ED6C-4ADD-91A6-33BDEA8FC91B}" type="presParOf" srcId="{038F9864-9952-4998-BF2B-C2588F8856F6}" destId="{7BFBB009-B5B0-4EBB-9683-ABADD1AAE43B}" srcOrd="8" destOrd="0" presId="urn:microsoft.com/office/officeart/2005/8/layout/hChevron3"/>
    <dgm:cxn modelId="{40ACE0B9-0BEE-4C51-8353-2134AB510D78}" type="presParOf" srcId="{038F9864-9952-4998-BF2B-C2588F8856F6}" destId="{F65713C9-D807-45EF-B39F-AA87E1B4B4B3}" srcOrd="9" destOrd="0" presId="urn:microsoft.com/office/officeart/2005/8/layout/hChevron3"/>
    <dgm:cxn modelId="{84484E5E-13C3-42AB-91B4-61776E2D8AED}" type="presParOf" srcId="{038F9864-9952-4998-BF2B-C2588F8856F6}" destId="{BE369466-2D55-4204-83C7-11D6E03AA3D0}" srcOrd="10" destOrd="0" presId="urn:microsoft.com/office/officeart/2005/8/layout/hChevron3"/>
    <dgm:cxn modelId="{46B2A64D-32DD-4A88-BBA8-49A36612A8BF}" type="presParOf" srcId="{038F9864-9952-4998-BF2B-C2588F8856F6}" destId="{FD3C342E-9D1E-4D30-9D0C-53AE6FB80A55}" srcOrd="11" destOrd="0" presId="urn:microsoft.com/office/officeart/2005/8/layout/hChevron3"/>
    <dgm:cxn modelId="{69130067-BF27-4653-8EDF-B6B45840A89E}"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背景</a:t>
          </a:r>
          <a:endParaRPr kumimoji="1" lang="en-US" altLang="ja-JP" sz="1800" b="1" dirty="0" smtClean="0">
            <a:solidFill>
              <a:schemeClr val="tx1"/>
            </a:solidFill>
            <a:effectLst>
              <a:outerShdw blurRad="38100" dist="38100" dir="2700000" algn="tl">
                <a:srgbClr val="000000">
                  <a:alpha val="43137"/>
                </a:srgbClr>
              </a:outerShdw>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b="0" dirty="0" smtClean="0">
              <a:solidFill>
                <a:schemeClr val="tx1">
                  <a:lumMod val="50000"/>
                  <a:lumOff val="50000"/>
                </a:schemeClr>
              </a:solidFill>
              <a:effectLst/>
            </a:rPr>
            <a:t>現状調査</a:t>
          </a:r>
          <a:endParaRPr kumimoji="1" lang="ja-JP" altLang="en-US" sz="18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custLinFactY="-114429" custLinFactNeighborX="-425" custLinFactNeighborY="-200000">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080F015D-7212-4275-BA02-5D23D3599C9B}" type="presOf" srcId="{AF35A750-9FAC-480F-9EBC-F831FF37B871}" destId="{C140FEB2-AE9C-4B51-9C35-F307ADB6F9B3}"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7603A391-9718-441B-8897-0DC1FBE5E9B1}" type="presOf" srcId="{A01DB459-7F22-47A3-AB3D-7426A4ACDDD9}" destId="{F9168278-B8DF-4588-A583-656B5D11758B}" srcOrd="0" destOrd="0" presId="urn:microsoft.com/office/officeart/2005/8/layout/hChevron3"/>
    <dgm:cxn modelId="{A536CC3B-D99A-47A1-B142-36F37AA13783}" type="presOf" srcId="{E0DA005D-A615-43D3-ADB0-E880D4597203}" destId="{038F9864-9952-4998-BF2B-C2588F8856F6}" srcOrd="0" destOrd="0" presId="urn:microsoft.com/office/officeart/2005/8/layout/hChevron3"/>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EE1126F9-100B-44D7-ABB9-CD85756D8676}" type="presOf" srcId="{B7805D1E-31BF-48D0-B17D-37F9A2DE923E}" destId="{10989B8A-F8CA-4CB8-B4ED-84918885146F}" srcOrd="0" destOrd="0" presId="urn:microsoft.com/office/officeart/2005/8/layout/hChevron3"/>
    <dgm:cxn modelId="{25A101E3-6F92-4288-B784-FA99FE67309A}" type="presOf" srcId="{7E685FC0-1C7F-4F45-AD1A-9736194DDC9A}" destId="{DB00A134-D57C-4413-8E37-C24ACF334721}" srcOrd="0" destOrd="0" presId="urn:microsoft.com/office/officeart/2005/8/layout/hChevron3"/>
    <dgm:cxn modelId="{750BABB0-AE1E-4627-82E4-3AB20545515C}" type="presOf" srcId="{CF64919A-FBEF-4010-8C72-77EE1B87F2AA}" destId="{BE369466-2D55-4204-83C7-11D6E03AA3D0}" srcOrd="0" destOrd="0" presId="urn:microsoft.com/office/officeart/2005/8/layout/hChevron3"/>
    <dgm:cxn modelId="{A827B6CE-A250-4DDA-B6F0-F07701258391}" type="presOf" srcId="{4D4AD7B2-5526-44AB-B27F-C520B560DBE1}" destId="{7BFBB009-B5B0-4EBB-9683-ABADD1AAE43B}"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E054FC14-1B38-4661-B587-B10A961DF47F}" type="presOf" srcId="{45E0CAB1-73C6-4EDC-939F-41D86288D298}" destId="{FE5B2F61-F5DF-499D-B864-C3FF874A8103}"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DB59743E-826E-46CD-A243-C7AC8B3F7A39}" type="presParOf" srcId="{038F9864-9952-4998-BF2B-C2588F8856F6}" destId="{10989B8A-F8CA-4CB8-B4ED-84918885146F}" srcOrd="0" destOrd="0" presId="urn:microsoft.com/office/officeart/2005/8/layout/hChevron3"/>
    <dgm:cxn modelId="{AFDDE770-1FA4-42FF-9AB3-101CA0C49B5A}" type="presParOf" srcId="{038F9864-9952-4998-BF2B-C2588F8856F6}" destId="{16D5325E-9D57-4308-B614-E4BAF452C56A}" srcOrd="1" destOrd="0" presId="urn:microsoft.com/office/officeart/2005/8/layout/hChevron3"/>
    <dgm:cxn modelId="{FE437013-4646-4BAA-8AFC-FDA93A368E2F}" type="presParOf" srcId="{038F9864-9952-4998-BF2B-C2588F8856F6}" destId="{DB00A134-D57C-4413-8E37-C24ACF334721}" srcOrd="2" destOrd="0" presId="urn:microsoft.com/office/officeart/2005/8/layout/hChevron3"/>
    <dgm:cxn modelId="{610F5AF5-2BDB-46DB-9437-B69D46B87FAE}" type="presParOf" srcId="{038F9864-9952-4998-BF2B-C2588F8856F6}" destId="{FB94753F-CB5D-4C98-AF21-5E2C1A3DC8C0}" srcOrd="3" destOrd="0" presId="urn:microsoft.com/office/officeart/2005/8/layout/hChevron3"/>
    <dgm:cxn modelId="{D0F26AF9-1F41-445B-AA2B-CC2F087B1BD0}" type="presParOf" srcId="{038F9864-9952-4998-BF2B-C2588F8856F6}" destId="{FE5B2F61-F5DF-499D-B864-C3FF874A8103}" srcOrd="4" destOrd="0" presId="urn:microsoft.com/office/officeart/2005/8/layout/hChevron3"/>
    <dgm:cxn modelId="{D360DAAE-E599-4D74-A9F1-530C3D77CD65}" type="presParOf" srcId="{038F9864-9952-4998-BF2B-C2588F8856F6}" destId="{D4617981-CCEF-45D2-B366-8CCB9FC2A996}" srcOrd="5" destOrd="0" presId="urn:microsoft.com/office/officeart/2005/8/layout/hChevron3"/>
    <dgm:cxn modelId="{BA20CB0C-C215-4123-8A08-70DBD0F0208B}" type="presParOf" srcId="{038F9864-9952-4998-BF2B-C2588F8856F6}" destId="{C140FEB2-AE9C-4B51-9C35-F307ADB6F9B3}" srcOrd="6" destOrd="0" presId="urn:microsoft.com/office/officeart/2005/8/layout/hChevron3"/>
    <dgm:cxn modelId="{74728D27-2DC3-4C76-8097-EA32451CA0CB}" type="presParOf" srcId="{038F9864-9952-4998-BF2B-C2588F8856F6}" destId="{D5EFCE2C-8BF5-423A-A550-BEC3D2858873}" srcOrd="7" destOrd="0" presId="urn:microsoft.com/office/officeart/2005/8/layout/hChevron3"/>
    <dgm:cxn modelId="{69CD6268-586E-48CB-A1CC-AED2A502F089}" type="presParOf" srcId="{038F9864-9952-4998-BF2B-C2588F8856F6}" destId="{7BFBB009-B5B0-4EBB-9683-ABADD1AAE43B}" srcOrd="8" destOrd="0" presId="urn:microsoft.com/office/officeart/2005/8/layout/hChevron3"/>
    <dgm:cxn modelId="{8EF9A89C-86B5-4ED7-AEDF-195099E7AFFA}" type="presParOf" srcId="{038F9864-9952-4998-BF2B-C2588F8856F6}" destId="{F65713C9-D807-45EF-B39F-AA87E1B4B4B3}" srcOrd="9" destOrd="0" presId="urn:microsoft.com/office/officeart/2005/8/layout/hChevron3"/>
    <dgm:cxn modelId="{176758F2-5A86-4A02-AC41-6614A088EC23}" type="presParOf" srcId="{038F9864-9952-4998-BF2B-C2588F8856F6}" destId="{BE369466-2D55-4204-83C7-11D6E03AA3D0}" srcOrd="10" destOrd="0" presId="urn:microsoft.com/office/officeart/2005/8/layout/hChevron3"/>
    <dgm:cxn modelId="{EC116FE0-90A0-4154-AEE5-57FF4F949600}" type="presParOf" srcId="{038F9864-9952-4998-BF2B-C2588F8856F6}" destId="{FD3C342E-9D1E-4D30-9D0C-53AE6FB80A55}" srcOrd="11" destOrd="0" presId="urn:microsoft.com/office/officeart/2005/8/layout/hChevron3"/>
    <dgm:cxn modelId="{5D07A84E-F836-45F3-9712-D38717D5C359}" type="presParOf" srcId="{038F9864-9952-4998-BF2B-C2588F8856F6}" destId="{F9168278-B8DF-4588-A583-656B5D11758B}"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000" b="0" dirty="0" smtClean="0">
              <a:solidFill>
                <a:schemeClr val="tx1">
                  <a:lumMod val="50000"/>
                  <a:lumOff val="50000"/>
                </a:schemeClr>
              </a:solidFill>
              <a:effectLst/>
            </a:rPr>
            <a:t>現状調査</a:t>
          </a:r>
          <a:endParaRPr kumimoji="1" lang="ja-JP" altLang="en-US" sz="20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分析</a:t>
          </a:r>
          <a:endParaRPr kumimoji="1" lang="ja-JP" altLang="en-US" sz="2000" b="1" dirty="0">
            <a:solidFill>
              <a:schemeClr val="tx1"/>
            </a:solidFill>
            <a:effectLst>
              <a:outerShdw blurRad="38100" dist="38100" dir="2700000" algn="tl">
                <a:srgbClr val="000000">
                  <a:alpha val="43137"/>
                </a:srgbClr>
              </a:outerShdw>
            </a:effectLst>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8C476B6A-7FFA-4E23-BDAC-3D55181B7AA1}" type="presOf" srcId="{7E685FC0-1C7F-4F45-AD1A-9736194DDC9A}" destId="{DB00A134-D57C-4413-8E37-C24ACF334721}" srcOrd="0" destOrd="0" presId="urn:microsoft.com/office/officeart/2005/8/layout/hChevron3"/>
    <dgm:cxn modelId="{26F773ED-D889-4A8B-BA7C-164E292828CC}" type="presOf" srcId="{4D4AD7B2-5526-44AB-B27F-C520B560DBE1}" destId="{7BFBB009-B5B0-4EBB-9683-ABADD1AAE43B}" srcOrd="0" destOrd="0" presId="urn:microsoft.com/office/officeart/2005/8/layout/hChevron3"/>
    <dgm:cxn modelId="{7BC7FFB9-1DAA-49FF-B47F-4971DFFF915E}" type="presOf" srcId="{AF35A750-9FAC-480F-9EBC-F831FF37B871}" destId="{C140FEB2-AE9C-4B51-9C35-F307ADB6F9B3}"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2AE75040-5B2E-48A7-9FDB-68B48CBD633C}" type="presOf" srcId="{CF64919A-FBEF-4010-8C72-77EE1B87F2AA}" destId="{BE369466-2D55-4204-83C7-11D6E03AA3D0}" srcOrd="0" destOrd="0" presId="urn:microsoft.com/office/officeart/2005/8/layout/hChevron3"/>
    <dgm:cxn modelId="{45DD8930-0283-45A0-8EFA-01EA492F218C}" type="presOf" srcId="{B7805D1E-31BF-48D0-B17D-37F9A2DE923E}" destId="{10989B8A-F8CA-4CB8-B4ED-84918885146F}"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B827AE16-A5EE-4609-B490-765DB7279AD7}" type="presOf" srcId="{45E0CAB1-73C6-4EDC-939F-41D86288D298}" destId="{FE5B2F61-F5DF-499D-B864-C3FF874A8103}" srcOrd="0" destOrd="0" presId="urn:microsoft.com/office/officeart/2005/8/layout/hChevron3"/>
    <dgm:cxn modelId="{59AF44E3-2FBA-414A-B35E-1022E9E5B50D}" type="presOf" srcId="{A01DB459-7F22-47A3-AB3D-7426A4ACDDD9}" destId="{F9168278-B8DF-4588-A583-656B5D11758B}" srcOrd="0" destOrd="0" presId="urn:microsoft.com/office/officeart/2005/8/layout/hChevron3"/>
    <dgm:cxn modelId="{1A104161-B025-46DB-8EC6-DCA95C85B411}" type="presOf" srcId="{E0DA005D-A615-43D3-ADB0-E880D4597203}" destId="{038F9864-9952-4998-BF2B-C2588F8856F6}"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689ECA43-28D5-481B-98B2-83867C5E70F2}" type="presParOf" srcId="{038F9864-9952-4998-BF2B-C2588F8856F6}" destId="{10989B8A-F8CA-4CB8-B4ED-84918885146F}" srcOrd="0" destOrd="0" presId="urn:microsoft.com/office/officeart/2005/8/layout/hChevron3"/>
    <dgm:cxn modelId="{249D4051-8302-45E6-A1F6-DB4B28AE9285}" type="presParOf" srcId="{038F9864-9952-4998-BF2B-C2588F8856F6}" destId="{16D5325E-9D57-4308-B614-E4BAF452C56A}" srcOrd="1" destOrd="0" presId="urn:microsoft.com/office/officeart/2005/8/layout/hChevron3"/>
    <dgm:cxn modelId="{58F2F52E-4F64-4AE4-A440-C032D921540E}" type="presParOf" srcId="{038F9864-9952-4998-BF2B-C2588F8856F6}" destId="{DB00A134-D57C-4413-8E37-C24ACF334721}" srcOrd="2" destOrd="0" presId="urn:microsoft.com/office/officeart/2005/8/layout/hChevron3"/>
    <dgm:cxn modelId="{EDEC0A0D-7B66-4615-AEC8-FACFC5F0478B}" type="presParOf" srcId="{038F9864-9952-4998-BF2B-C2588F8856F6}" destId="{FB94753F-CB5D-4C98-AF21-5E2C1A3DC8C0}" srcOrd="3" destOrd="0" presId="urn:microsoft.com/office/officeart/2005/8/layout/hChevron3"/>
    <dgm:cxn modelId="{12213756-F416-42F4-82E1-64477DF68C8F}" type="presParOf" srcId="{038F9864-9952-4998-BF2B-C2588F8856F6}" destId="{FE5B2F61-F5DF-499D-B864-C3FF874A8103}" srcOrd="4" destOrd="0" presId="urn:microsoft.com/office/officeart/2005/8/layout/hChevron3"/>
    <dgm:cxn modelId="{D30015A3-82F5-4C2E-8E87-4E2FDFFFFFF4}" type="presParOf" srcId="{038F9864-9952-4998-BF2B-C2588F8856F6}" destId="{D4617981-CCEF-45D2-B366-8CCB9FC2A996}" srcOrd="5" destOrd="0" presId="urn:microsoft.com/office/officeart/2005/8/layout/hChevron3"/>
    <dgm:cxn modelId="{A1561B0E-8F93-495A-8A02-668168E08555}" type="presParOf" srcId="{038F9864-9952-4998-BF2B-C2588F8856F6}" destId="{C140FEB2-AE9C-4B51-9C35-F307ADB6F9B3}" srcOrd="6" destOrd="0" presId="urn:microsoft.com/office/officeart/2005/8/layout/hChevron3"/>
    <dgm:cxn modelId="{C988C2B2-58D2-4BF8-B3F0-AE57477C20F2}" type="presParOf" srcId="{038F9864-9952-4998-BF2B-C2588F8856F6}" destId="{D5EFCE2C-8BF5-423A-A550-BEC3D2858873}" srcOrd="7" destOrd="0" presId="urn:microsoft.com/office/officeart/2005/8/layout/hChevron3"/>
    <dgm:cxn modelId="{BB15DA0A-D450-4ABE-8E57-9F3E14D9F19B}" type="presParOf" srcId="{038F9864-9952-4998-BF2B-C2588F8856F6}" destId="{7BFBB009-B5B0-4EBB-9683-ABADD1AAE43B}" srcOrd="8" destOrd="0" presId="urn:microsoft.com/office/officeart/2005/8/layout/hChevron3"/>
    <dgm:cxn modelId="{65CC657B-87FE-4D29-899B-99AA3D6513EB}" type="presParOf" srcId="{038F9864-9952-4998-BF2B-C2588F8856F6}" destId="{F65713C9-D807-45EF-B39F-AA87E1B4B4B3}" srcOrd="9" destOrd="0" presId="urn:microsoft.com/office/officeart/2005/8/layout/hChevron3"/>
    <dgm:cxn modelId="{07D052CC-E4AC-45AF-B2B9-B01E4E8EF81A}" type="presParOf" srcId="{038F9864-9952-4998-BF2B-C2588F8856F6}" destId="{BE369466-2D55-4204-83C7-11D6E03AA3D0}" srcOrd="10" destOrd="0" presId="urn:microsoft.com/office/officeart/2005/8/layout/hChevron3"/>
    <dgm:cxn modelId="{E65D772A-AD6E-4A3F-ABE6-E55DA901F29D}" type="presParOf" srcId="{038F9864-9952-4998-BF2B-C2588F8856F6}" destId="{FD3C342E-9D1E-4D30-9D0C-53AE6FB80A55}" srcOrd="11" destOrd="0" presId="urn:microsoft.com/office/officeart/2005/8/layout/hChevron3"/>
    <dgm:cxn modelId="{54827FC7-FA60-4E19-BDB9-DE2876FF8060}"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000" b="0" dirty="0" smtClean="0">
              <a:solidFill>
                <a:schemeClr val="tx1">
                  <a:lumMod val="50000"/>
                  <a:lumOff val="50000"/>
                </a:schemeClr>
              </a:solidFill>
              <a:effectLst/>
            </a:rPr>
            <a:t>現状調査</a:t>
          </a:r>
          <a:endParaRPr kumimoji="1" lang="ja-JP" altLang="en-US" sz="20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分析</a:t>
          </a:r>
          <a:endParaRPr kumimoji="1" lang="ja-JP" altLang="en-US" sz="2000" b="1" dirty="0">
            <a:solidFill>
              <a:schemeClr val="tx1"/>
            </a:solidFill>
            <a:effectLst>
              <a:outerShdw blurRad="38100" dist="38100" dir="2700000" algn="tl">
                <a:srgbClr val="000000">
                  <a:alpha val="43137"/>
                </a:srgbClr>
              </a:outerShdw>
            </a:effectLst>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A20A2F93-4A92-46EF-8F28-DC5E90AAF08C}" type="presOf" srcId="{7E685FC0-1C7F-4F45-AD1A-9736194DDC9A}" destId="{DB00A134-D57C-4413-8E37-C24ACF334721}"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A01FB412-56F2-4517-885A-36FF58F1CBDD}" type="presOf" srcId="{E0DA005D-A615-43D3-ADB0-E880D4597203}" destId="{038F9864-9952-4998-BF2B-C2588F8856F6}" srcOrd="0" destOrd="0" presId="urn:microsoft.com/office/officeart/2005/8/layout/hChevron3"/>
    <dgm:cxn modelId="{486D1F27-47A6-4096-AA69-5BC886F621BC}" type="presOf" srcId="{B7805D1E-31BF-48D0-B17D-37F9A2DE923E}" destId="{10989B8A-F8CA-4CB8-B4ED-84918885146F}" srcOrd="0" destOrd="0" presId="urn:microsoft.com/office/officeart/2005/8/layout/hChevron3"/>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DEC4D924-EC71-4C1A-8162-32877DE7413D}" type="presOf" srcId="{CF64919A-FBEF-4010-8C72-77EE1B87F2AA}" destId="{BE369466-2D55-4204-83C7-11D6E03AA3D0}" srcOrd="0" destOrd="0" presId="urn:microsoft.com/office/officeart/2005/8/layout/hChevron3"/>
    <dgm:cxn modelId="{15E716B3-5F76-4013-8186-4B1438CBCDB0}" type="presOf" srcId="{AF35A750-9FAC-480F-9EBC-F831FF37B871}" destId="{C140FEB2-AE9C-4B51-9C35-F307ADB6F9B3}"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E615A63D-B0BD-4BB6-BF04-CC72C37D83EC}" type="presOf" srcId="{45E0CAB1-73C6-4EDC-939F-41D86288D298}" destId="{FE5B2F61-F5DF-499D-B864-C3FF874A8103}"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58BA4B6B-8AE0-44AC-B372-2912A2E808E8}" type="presOf" srcId="{4D4AD7B2-5526-44AB-B27F-C520B560DBE1}" destId="{7BFBB009-B5B0-4EBB-9683-ABADD1AAE43B}" srcOrd="0" destOrd="0" presId="urn:microsoft.com/office/officeart/2005/8/layout/hChevron3"/>
    <dgm:cxn modelId="{4CCD0057-CA2E-4259-B31D-9C0CD72EEFD5}" type="presOf" srcId="{A01DB459-7F22-47A3-AB3D-7426A4ACDDD9}" destId="{F9168278-B8DF-4588-A583-656B5D11758B}" srcOrd="0" destOrd="0" presId="urn:microsoft.com/office/officeart/2005/8/layout/hChevron3"/>
    <dgm:cxn modelId="{F190488F-29DC-4868-9828-AB074C3FEA92}" type="presParOf" srcId="{038F9864-9952-4998-BF2B-C2588F8856F6}" destId="{10989B8A-F8CA-4CB8-B4ED-84918885146F}" srcOrd="0" destOrd="0" presId="urn:microsoft.com/office/officeart/2005/8/layout/hChevron3"/>
    <dgm:cxn modelId="{C9E62407-FAE2-4265-8DD1-BE4F586B8E2D}" type="presParOf" srcId="{038F9864-9952-4998-BF2B-C2588F8856F6}" destId="{16D5325E-9D57-4308-B614-E4BAF452C56A}" srcOrd="1" destOrd="0" presId="urn:microsoft.com/office/officeart/2005/8/layout/hChevron3"/>
    <dgm:cxn modelId="{4E1CA79C-64DB-4A92-BD8A-CF3A68DA51B0}" type="presParOf" srcId="{038F9864-9952-4998-BF2B-C2588F8856F6}" destId="{DB00A134-D57C-4413-8E37-C24ACF334721}" srcOrd="2" destOrd="0" presId="urn:microsoft.com/office/officeart/2005/8/layout/hChevron3"/>
    <dgm:cxn modelId="{C71662C1-7949-4A4D-8F06-0143D4BFEE21}" type="presParOf" srcId="{038F9864-9952-4998-BF2B-C2588F8856F6}" destId="{FB94753F-CB5D-4C98-AF21-5E2C1A3DC8C0}" srcOrd="3" destOrd="0" presId="urn:microsoft.com/office/officeart/2005/8/layout/hChevron3"/>
    <dgm:cxn modelId="{20719F9F-EB2F-4CE1-AE0B-F783CFF4A6D6}" type="presParOf" srcId="{038F9864-9952-4998-BF2B-C2588F8856F6}" destId="{FE5B2F61-F5DF-499D-B864-C3FF874A8103}" srcOrd="4" destOrd="0" presId="urn:microsoft.com/office/officeart/2005/8/layout/hChevron3"/>
    <dgm:cxn modelId="{B356CBFF-34EC-4136-A251-6C067B6977B8}" type="presParOf" srcId="{038F9864-9952-4998-BF2B-C2588F8856F6}" destId="{D4617981-CCEF-45D2-B366-8CCB9FC2A996}" srcOrd="5" destOrd="0" presId="urn:microsoft.com/office/officeart/2005/8/layout/hChevron3"/>
    <dgm:cxn modelId="{9B90D6BB-FFEA-4017-9C80-2D1C96F5445F}" type="presParOf" srcId="{038F9864-9952-4998-BF2B-C2588F8856F6}" destId="{C140FEB2-AE9C-4B51-9C35-F307ADB6F9B3}" srcOrd="6" destOrd="0" presId="urn:microsoft.com/office/officeart/2005/8/layout/hChevron3"/>
    <dgm:cxn modelId="{AA2DD224-28FE-4385-9AC9-9B616DFA5001}" type="presParOf" srcId="{038F9864-9952-4998-BF2B-C2588F8856F6}" destId="{D5EFCE2C-8BF5-423A-A550-BEC3D2858873}" srcOrd="7" destOrd="0" presId="urn:microsoft.com/office/officeart/2005/8/layout/hChevron3"/>
    <dgm:cxn modelId="{BD216968-4986-498D-B977-844B8774B1CF}" type="presParOf" srcId="{038F9864-9952-4998-BF2B-C2588F8856F6}" destId="{7BFBB009-B5B0-4EBB-9683-ABADD1AAE43B}" srcOrd="8" destOrd="0" presId="urn:microsoft.com/office/officeart/2005/8/layout/hChevron3"/>
    <dgm:cxn modelId="{4E859237-081C-4B72-A9C6-B079AE7271F0}" type="presParOf" srcId="{038F9864-9952-4998-BF2B-C2588F8856F6}" destId="{F65713C9-D807-45EF-B39F-AA87E1B4B4B3}" srcOrd="9" destOrd="0" presId="urn:microsoft.com/office/officeart/2005/8/layout/hChevron3"/>
    <dgm:cxn modelId="{B0445518-8EF8-45FC-93E5-F54D16D0AB54}" type="presParOf" srcId="{038F9864-9952-4998-BF2B-C2588F8856F6}" destId="{BE369466-2D55-4204-83C7-11D6E03AA3D0}" srcOrd="10" destOrd="0" presId="urn:microsoft.com/office/officeart/2005/8/layout/hChevron3"/>
    <dgm:cxn modelId="{DDF230C4-4A92-4091-8323-B807CC49EEA3}" type="presParOf" srcId="{038F9864-9952-4998-BF2B-C2588F8856F6}" destId="{FD3C342E-9D1E-4D30-9D0C-53AE6FB80A55}" srcOrd="11" destOrd="0" presId="urn:microsoft.com/office/officeart/2005/8/layout/hChevron3"/>
    <dgm:cxn modelId="{9F3C2EA8-DF46-4A72-ABC7-89F633A9CCDF}"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000" b="0" dirty="0" smtClean="0">
              <a:solidFill>
                <a:schemeClr val="tx1">
                  <a:lumMod val="50000"/>
                  <a:lumOff val="50000"/>
                </a:schemeClr>
              </a:solidFill>
              <a:effectLst/>
            </a:rPr>
            <a:t>現状調査</a:t>
          </a:r>
          <a:endParaRPr kumimoji="1" lang="ja-JP" altLang="en-US" sz="20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分析</a:t>
          </a:r>
          <a:endParaRPr kumimoji="1" lang="ja-JP" altLang="en-US" sz="2000" b="1" dirty="0">
            <a:solidFill>
              <a:schemeClr val="tx1"/>
            </a:solidFill>
            <a:effectLst>
              <a:outerShdw blurRad="38100" dist="38100" dir="2700000" algn="tl">
                <a:srgbClr val="000000">
                  <a:alpha val="43137"/>
                </a:srgbClr>
              </a:outerShdw>
            </a:effectLst>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7089A4CB-7A12-4626-83ED-53111B193CB1}" type="presOf" srcId="{A01DB459-7F22-47A3-AB3D-7426A4ACDDD9}" destId="{F9168278-B8DF-4588-A583-656B5D11758B}" srcOrd="0" destOrd="0" presId="urn:microsoft.com/office/officeart/2005/8/layout/hChevron3"/>
    <dgm:cxn modelId="{63C80836-D9AF-49F7-953B-5E293ACF1AEB}" type="presOf" srcId="{4D4AD7B2-5526-44AB-B27F-C520B560DBE1}" destId="{7BFBB009-B5B0-4EBB-9683-ABADD1AAE43B}"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21F3C1CC-186D-4064-9151-98804FEA99CB}" type="presOf" srcId="{CF64919A-FBEF-4010-8C72-77EE1B87F2AA}" destId="{BE369466-2D55-4204-83C7-11D6E03AA3D0}" srcOrd="0" destOrd="0" presId="urn:microsoft.com/office/officeart/2005/8/layout/hChevron3"/>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E10D51D4-1FBF-48CC-818A-08D1F3B21D4D}" type="presOf" srcId="{7E685FC0-1C7F-4F45-AD1A-9736194DDC9A}" destId="{DB00A134-D57C-4413-8E37-C24ACF334721}"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1F674486-3B67-4BC2-AFB4-AF839898B376}" type="presOf" srcId="{45E0CAB1-73C6-4EDC-939F-41D86288D298}" destId="{FE5B2F61-F5DF-499D-B864-C3FF874A8103}" srcOrd="0" destOrd="0" presId="urn:microsoft.com/office/officeart/2005/8/layout/hChevron3"/>
    <dgm:cxn modelId="{3F621A9A-EF16-44F1-BDF9-5E0B472F128C}" type="presOf" srcId="{E0DA005D-A615-43D3-ADB0-E880D4597203}" destId="{038F9864-9952-4998-BF2B-C2588F8856F6}" srcOrd="0" destOrd="0" presId="urn:microsoft.com/office/officeart/2005/8/layout/hChevron3"/>
    <dgm:cxn modelId="{4603097E-CE45-4F8E-AFDE-6593BB9A9E6E}" srcId="{E0DA005D-A615-43D3-ADB0-E880D4597203}" destId="{CF64919A-FBEF-4010-8C72-77EE1B87F2AA}" srcOrd="5" destOrd="0" parTransId="{00312286-1F46-4540-B746-55E7AC69A413}" sibTransId="{F230D5E4-3227-4A7D-A43D-01094F5AF3D0}"/>
    <dgm:cxn modelId="{3C7E65FE-49F6-43A8-9793-7C80ADA71ECD}" type="presOf" srcId="{B7805D1E-31BF-48D0-B17D-37F9A2DE923E}" destId="{10989B8A-F8CA-4CB8-B4ED-84918885146F}"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5AFB8BF3-441D-4828-BFA2-3723DA055343}" type="presOf" srcId="{AF35A750-9FAC-480F-9EBC-F831FF37B871}" destId="{C140FEB2-AE9C-4B51-9C35-F307ADB6F9B3}"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B7FCDDC0-9A2F-4C1F-897C-6D70582BCFC5}" type="presParOf" srcId="{038F9864-9952-4998-BF2B-C2588F8856F6}" destId="{10989B8A-F8CA-4CB8-B4ED-84918885146F}" srcOrd="0" destOrd="0" presId="urn:microsoft.com/office/officeart/2005/8/layout/hChevron3"/>
    <dgm:cxn modelId="{1B7325A8-0CE9-44B7-A36A-B6C95C735F12}" type="presParOf" srcId="{038F9864-9952-4998-BF2B-C2588F8856F6}" destId="{16D5325E-9D57-4308-B614-E4BAF452C56A}" srcOrd="1" destOrd="0" presId="urn:microsoft.com/office/officeart/2005/8/layout/hChevron3"/>
    <dgm:cxn modelId="{2EA7F61E-29FE-4B65-B866-B67BEB33FC75}" type="presParOf" srcId="{038F9864-9952-4998-BF2B-C2588F8856F6}" destId="{DB00A134-D57C-4413-8E37-C24ACF334721}" srcOrd="2" destOrd="0" presId="urn:microsoft.com/office/officeart/2005/8/layout/hChevron3"/>
    <dgm:cxn modelId="{0B036689-4DD6-4D88-8AC1-BCDB1F9559AA}" type="presParOf" srcId="{038F9864-9952-4998-BF2B-C2588F8856F6}" destId="{FB94753F-CB5D-4C98-AF21-5E2C1A3DC8C0}" srcOrd="3" destOrd="0" presId="urn:microsoft.com/office/officeart/2005/8/layout/hChevron3"/>
    <dgm:cxn modelId="{E3E44DF1-3B02-42E3-B8CE-5B7852F4ED56}" type="presParOf" srcId="{038F9864-9952-4998-BF2B-C2588F8856F6}" destId="{FE5B2F61-F5DF-499D-B864-C3FF874A8103}" srcOrd="4" destOrd="0" presId="urn:microsoft.com/office/officeart/2005/8/layout/hChevron3"/>
    <dgm:cxn modelId="{510066E3-0D3A-4AB5-A2EC-45929BBF3938}" type="presParOf" srcId="{038F9864-9952-4998-BF2B-C2588F8856F6}" destId="{D4617981-CCEF-45D2-B366-8CCB9FC2A996}" srcOrd="5" destOrd="0" presId="urn:microsoft.com/office/officeart/2005/8/layout/hChevron3"/>
    <dgm:cxn modelId="{DA4F9349-0958-46C5-B15E-E3FA6137E3BE}" type="presParOf" srcId="{038F9864-9952-4998-BF2B-C2588F8856F6}" destId="{C140FEB2-AE9C-4B51-9C35-F307ADB6F9B3}" srcOrd="6" destOrd="0" presId="urn:microsoft.com/office/officeart/2005/8/layout/hChevron3"/>
    <dgm:cxn modelId="{5EE7C678-6904-46D6-B776-12A27DD6192E}" type="presParOf" srcId="{038F9864-9952-4998-BF2B-C2588F8856F6}" destId="{D5EFCE2C-8BF5-423A-A550-BEC3D2858873}" srcOrd="7" destOrd="0" presId="urn:microsoft.com/office/officeart/2005/8/layout/hChevron3"/>
    <dgm:cxn modelId="{A04D1C9B-7CEC-401B-BDC9-076D580870EC}" type="presParOf" srcId="{038F9864-9952-4998-BF2B-C2588F8856F6}" destId="{7BFBB009-B5B0-4EBB-9683-ABADD1AAE43B}" srcOrd="8" destOrd="0" presId="urn:microsoft.com/office/officeart/2005/8/layout/hChevron3"/>
    <dgm:cxn modelId="{C33FE925-6F40-4C2A-873C-A67CBF8AC5CD}" type="presParOf" srcId="{038F9864-9952-4998-BF2B-C2588F8856F6}" destId="{F65713C9-D807-45EF-B39F-AA87E1B4B4B3}" srcOrd="9" destOrd="0" presId="urn:microsoft.com/office/officeart/2005/8/layout/hChevron3"/>
    <dgm:cxn modelId="{7D5AE65E-DB74-4C00-BE2F-D0FE424FD190}" type="presParOf" srcId="{038F9864-9952-4998-BF2B-C2588F8856F6}" destId="{BE369466-2D55-4204-83C7-11D6E03AA3D0}" srcOrd="10" destOrd="0" presId="urn:microsoft.com/office/officeart/2005/8/layout/hChevron3"/>
    <dgm:cxn modelId="{DCA7BA8B-CF7F-4531-9A08-F8C4A3D1A645}" type="presParOf" srcId="{038F9864-9952-4998-BF2B-C2588F8856F6}" destId="{FD3C342E-9D1E-4D30-9D0C-53AE6FB80A55}" srcOrd="11" destOrd="0" presId="urn:microsoft.com/office/officeart/2005/8/layout/hChevron3"/>
    <dgm:cxn modelId="{19DB88B0-B380-4FC2-8020-7A225455D8EA}"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000" b="0" dirty="0" smtClean="0">
              <a:solidFill>
                <a:schemeClr val="tx1">
                  <a:lumMod val="50000"/>
                  <a:lumOff val="50000"/>
                </a:schemeClr>
              </a:solidFill>
              <a:effectLst/>
            </a:rPr>
            <a:t>現状調査</a:t>
          </a:r>
          <a:endParaRPr kumimoji="1" lang="ja-JP" altLang="en-US" sz="20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分析</a:t>
          </a:r>
          <a:endParaRPr kumimoji="1" lang="ja-JP" altLang="en-US" sz="2000" b="1" dirty="0">
            <a:solidFill>
              <a:schemeClr val="tx1"/>
            </a:solidFill>
            <a:effectLst>
              <a:outerShdw blurRad="38100" dist="38100" dir="2700000" algn="tl">
                <a:srgbClr val="000000">
                  <a:alpha val="43137"/>
                </a:srgbClr>
              </a:outerShdw>
            </a:effectLst>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6" destOrd="0" parTransId="{30F66C98-4E94-4982-A245-410A2518CFCF}" sibTransId="{0D0FA813-B493-4EEF-B30B-455547D286FD}"/>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B396979E-DB2F-4460-825C-6C5F5D517282}" type="presOf" srcId="{45E0CAB1-73C6-4EDC-939F-41D86288D298}" destId="{FE5B2F61-F5DF-499D-B864-C3FF874A8103}" srcOrd="0" destOrd="0" presId="urn:microsoft.com/office/officeart/2005/8/layout/hChevron3"/>
    <dgm:cxn modelId="{5D8DDFD1-88C1-4BED-B877-BB9DBC16DD37}" type="presOf" srcId="{E0DA005D-A615-43D3-ADB0-E880D4597203}" destId="{038F9864-9952-4998-BF2B-C2588F8856F6}" srcOrd="0" destOrd="0" presId="urn:microsoft.com/office/officeart/2005/8/layout/hChevron3"/>
    <dgm:cxn modelId="{23A2C1F7-1CB6-4476-8DDC-86CCFB34C47D}" type="presOf" srcId="{CF64919A-FBEF-4010-8C72-77EE1B87F2AA}" destId="{BE369466-2D55-4204-83C7-11D6E03AA3D0}" srcOrd="0" destOrd="0" presId="urn:microsoft.com/office/officeart/2005/8/layout/hChevron3"/>
    <dgm:cxn modelId="{3AEE8C78-5F68-41AE-82C9-D076A759033D}" type="presOf" srcId="{B7805D1E-31BF-48D0-B17D-37F9A2DE923E}" destId="{10989B8A-F8CA-4CB8-B4ED-84918885146F}" srcOrd="0" destOrd="0" presId="urn:microsoft.com/office/officeart/2005/8/layout/hChevron3"/>
    <dgm:cxn modelId="{6505DD61-0641-4085-9C31-414019D7FABF}" type="presOf" srcId="{AF35A750-9FAC-480F-9EBC-F831FF37B871}" destId="{C140FEB2-AE9C-4B51-9C35-F307ADB6F9B3}"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1E61F06B-2070-4F9F-8020-5C906E36BD28}" type="presOf" srcId="{7E685FC0-1C7F-4F45-AD1A-9736194DDC9A}" destId="{DB00A134-D57C-4413-8E37-C24ACF334721}" srcOrd="0" destOrd="0" presId="urn:microsoft.com/office/officeart/2005/8/layout/hChevron3"/>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BDC29653-E18F-438A-B525-F6D013B4AB3E}" type="presOf" srcId="{A01DB459-7F22-47A3-AB3D-7426A4ACDDD9}" destId="{F9168278-B8DF-4588-A583-656B5D11758B}"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27DC208A-81C3-4A8B-AF95-BAF5B6824DAB}" type="presOf" srcId="{4D4AD7B2-5526-44AB-B27F-C520B560DBE1}" destId="{7BFBB009-B5B0-4EBB-9683-ABADD1AAE43B}" srcOrd="0" destOrd="0" presId="urn:microsoft.com/office/officeart/2005/8/layout/hChevron3"/>
    <dgm:cxn modelId="{4586A57A-E80A-40E2-B0C2-10ECA29D94C9}" type="presParOf" srcId="{038F9864-9952-4998-BF2B-C2588F8856F6}" destId="{10989B8A-F8CA-4CB8-B4ED-84918885146F}" srcOrd="0" destOrd="0" presId="urn:microsoft.com/office/officeart/2005/8/layout/hChevron3"/>
    <dgm:cxn modelId="{FB9E9E36-7F65-488A-BB88-A1DF987138C8}" type="presParOf" srcId="{038F9864-9952-4998-BF2B-C2588F8856F6}" destId="{16D5325E-9D57-4308-B614-E4BAF452C56A}" srcOrd="1" destOrd="0" presId="urn:microsoft.com/office/officeart/2005/8/layout/hChevron3"/>
    <dgm:cxn modelId="{A178446D-A06C-4E1F-B035-39E1530C9430}" type="presParOf" srcId="{038F9864-9952-4998-BF2B-C2588F8856F6}" destId="{DB00A134-D57C-4413-8E37-C24ACF334721}" srcOrd="2" destOrd="0" presId="urn:microsoft.com/office/officeart/2005/8/layout/hChevron3"/>
    <dgm:cxn modelId="{CFC931DD-FC7C-4FCA-8A23-5A5B0D60A992}" type="presParOf" srcId="{038F9864-9952-4998-BF2B-C2588F8856F6}" destId="{FB94753F-CB5D-4C98-AF21-5E2C1A3DC8C0}" srcOrd="3" destOrd="0" presId="urn:microsoft.com/office/officeart/2005/8/layout/hChevron3"/>
    <dgm:cxn modelId="{75D1056D-C559-4110-8D92-0A9C82A92B52}" type="presParOf" srcId="{038F9864-9952-4998-BF2B-C2588F8856F6}" destId="{FE5B2F61-F5DF-499D-B864-C3FF874A8103}" srcOrd="4" destOrd="0" presId="urn:microsoft.com/office/officeart/2005/8/layout/hChevron3"/>
    <dgm:cxn modelId="{AD376A88-F034-493A-B167-2BE3161760E6}" type="presParOf" srcId="{038F9864-9952-4998-BF2B-C2588F8856F6}" destId="{D4617981-CCEF-45D2-B366-8CCB9FC2A996}" srcOrd="5" destOrd="0" presId="urn:microsoft.com/office/officeart/2005/8/layout/hChevron3"/>
    <dgm:cxn modelId="{A47AE40E-4637-4140-B3C7-9E102093BEC0}" type="presParOf" srcId="{038F9864-9952-4998-BF2B-C2588F8856F6}" destId="{C140FEB2-AE9C-4B51-9C35-F307ADB6F9B3}" srcOrd="6" destOrd="0" presId="urn:microsoft.com/office/officeart/2005/8/layout/hChevron3"/>
    <dgm:cxn modelId="{AE65C5BD-A01E-4706-A610-69B7C550F17A}" type="presParOf" srcId="{038F9864-9952-4998-BF2B-C2588F8856F6}" destId="{D5EFCE2C-8BF5-423A-A550-BEC3D2858873}" srcOrd="7" destOrd="0" presId="urn:microsoft.com/office/officeart/2005/8/layout/hChevron3"/>
    <dgm:cxn modelId="{45A693D1-19EE-49DC-A37C-0FAB654BC4FA}" type="presParOf" srcId="{038F9864-9952-4998-BF2B-C2588F8856F6}" destId="{7BFBB009-B5B0-4EBB-9683-ABADD1AAE43B}" srcOrd="8" destOrd="0" presId="urn:microsoft.com/office/officeart/2005/8/layout/hChevron3"/>
    <dgm:cxn modelId="{3C618C55-B2C1-4113-B3B4-8E9C89A49DEE}" type="presParOf" srcId="{038F9864-9952-4998-BF2B-C2588F8856F6}" destId="{F65713C9-D807-45EF-B39F-AA87E1B4B4B3}" srcOrd="9" destOrd="0" presId="urn:microsoft.com/office/officeart/2005/8/layout/hChevron3"/>
    <dgm:cxn modelId="{507184DE-3F94-4F82-AA62-CC0F4CE52279}" type="presParOf" srcId="{038F9864-9952-4998-BF2B-C2588F8856F6}" destId="{BE369466-2D55-4204-83C7-11D6E03AA3D0}" srcOrd="10" destOrd="0" presId="urn:microsoft.com/office/officeart/2005/8/layout/hChevron3"/>
    <dgm:cxn modelId="{A318C5D8-794D-4C6D-ABCE-58682542B3EC}" type="presParOf" srcId="{038F9864-9952-4998-BF2B-C2588F8856F6}" destId="{FD3C342E-9D1E-4D30-9D0C-53AE6FB80A55}" srcOrd="11" destOrd="0" presId="urn:microsoft.com/office/officeart/2005/8/layout/hChevron3"/>
    <dgm:cxn modelId="{462139E3-A0D1-4DF1-87A7-4B382DD4CD51}"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000" b="0" dirty="0" smtClean="0">
              <a:solidFill>
                <a:schemeClr val="tx1">
                  <a:lumMod val="50000"/>
                  <a:lumOff val="50000"/>
                </a:schemeClr>
              </a:solidFill>
              <a:effectLst/>
            </a:rPr>
            <a:t>現状調査</a:t>
          </a:r>
          <a:endParaRPr kumimoji="1" lang="ja-JP" altLang="en-US" sz="20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分析</a:t>
          </a:r>
          <a:endParaRPr kumimoji="1" lang="ja-JP" altLang="en-US" sz="2000" b="1" dirty="0">
            <a:solidFill>
              <a:schemeClr val="tx1"/>
            </a:solidFill>
            <a:effectLst>
              <a:outerShdw blurRad="38100" dist="38100" dir="2700000" algn="tl">
                <a:srgbClr val="000000">
                  <a:alpha val="43137"/>
                </a:srgbClr>
              </a:outerShdw>
            </a:effectLst>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3D7D9EDD-3EC4-42C9-8A75-4F387361EE4B}" type="presOf" srcId="{E0DA005D-A615-43D3-ADB0-E880D4597203}" destId="{038F9864-9952-4998-BF2B-C2588F8856F6}" srcOrd="0" destOrd="0" presId="urn:microsoft.com/office/officeart/2005/8/layout/hChevron3"/>
    <dgm:cxn modelId="{50CC4FC8-D768-45D4-9559-2359B2ECD439}" type="presOf" srcId="{CF64919A-FBEF-4010-8C72-77EE1B87F2AA}" destId="{BE369466-2D55-4204-83C7-11D6E03AA3D0}"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9CBE5E0F-5DB1-47A5-927F-990487F73EFD}" type="presOf" srcId="{7E685FC0-1C7F-4F45-AD1A-9736194DDC9A}" destId="{DB00A134-D57C-4413-8E37-C24ACF334721}" srcOrd="0" destOrd="0" presId="urn:microsoft.com/office/officeart/2005/8/layout/hChevron3"/>
    <dgm:cxn modelId="{608F35F3-F762-4BDF-BD6A-5DCA2E3CFDD8}" type="presOf" srcId="{B7805D1E-31BF-48D0-B17D-37F9A2DE923E}" destId="{10989B8A-F8CA-4CB8-B4ED-84918885146F}" srcOrd="0" destOrd="0" presId="urn:microsoft.com/office/officeart/2005/8/layout/hChevron3"/>
    <dgm:cxn modelId="{49A25C3E-1100-4D73-B02C-38EA92086FCC}" type="presOf" srcId="{AF35A750-9FAC-480F-9EBC-F831FF37B871}" destId="{C140FEB2-AE9C-4B51-9C35-F307ADB6F9B3}"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F20CE8C0-5C32-473F-8B60-706BB43EA01B}" type="presOf" srcId="{A01DB459-7F22-47A3-AB3D-7426A4ACDDD9}" destId="{F9168278-B8DF-4588-A583-656B5D11758B}"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48722C1B-A10C-4BB0-A2FC-CA980BC78660}" type="presOf" srcId="{45E0CAB1-73C6-4EDC-939F-41D86288D298}" destId="{FE5B2F61-F5DF-499D-B864-C3FF874A8103}" srcOrd="0" destOrd="0" presId="urn:microsoft.com/office/officeart/2005/8/layout/hChevron3"/>
    <dgm:cxn modelId="{FCB80578-621A-4E43-8EE2-9F715646484E}" type="presOf" srcId="{4D4AD7B2-5526-44AB-B27F-C520B560DBE1}" destId="{7BFBB009-B5B0-4EBB-9683-ABADD1AAE43B}"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217D2D10-F67B-48A2-928A-ECCE36DB66DC}" type="presParOf" srcId="{038F9864-9952-4998-BF2B-C2588F8856F6}" destId="{10989B8A-F8CA-4CB8-B4ED-84918885146F}" srcOrd="0" destOrd="0" presId="urn:microsoft.com/office/officeart/2005/8/layout/hChevron3"/>
    <dgm:cxn modelId="{DEB0191E-97E1-42ED-9D26-07FA597611DF}" type="presParOf" srcId="{038F9864-9952-4998-BF2B-C2588F8856F6}" destId="{16D5325E-9D57-4308-B614-E4BAF452C56A}" srcOrd="1" destOrd="0" presId="urn:microsoft.com/office/officeart/2005/8/layout/hChevron3"/>
    <dgm:cxn modelId="{4EA1781B-4305-49B0-824F-32591689D4A5}" type="presParOf" srcId="{038F9864-9952-4998-BF2B-C2588F8856F6}" destId="{DB00A134-D57C-4413-8E37-C24ACF334721}" srcOrd="2" destOrd="0" presId="urn:microsoft.com/office/officeart/2005/8/layout/hChevron3"/>
    <dgm:cxn modelId="{9832BAF5-AB6D-475F-AD67-642CFABD0FC4}" type="presParOf" srcId="{038F9864-9952-4998-BF2B-C2588F8856F6}" destId="{FB94753F-CB5D-4C98-AF21-5E2C1A3DC8C0}" srcOrd="3" destOrd="0" presId="urn:microsoft.com/office/officeart/2005/8/layout/hChevron3"/>
    <dgm:cxn modelId="{33D05FA1-75DA-470F-80DF-C00BDE65139E}" type="presParOf" srcId="{038F9864-9952-4998-BF2B-C2588F8856F6}" destId="{FE5B2F61-F5DF-499D-B864-C3FF874A8103}" srcOrd="4" destOrd="0" presId="urn:microsoft.com/office/officeart/2005/8/layout/hChevron3"/>
    <dgm:cxn modelId="{D240595E-2F9B-48A4-A4AE-1182E7140EB4}" type="presParOf" srcId="{038F9864-9952-4998-BF2B-C2588F8856F6}" destId="{D4617981-CCEF-45D2-B366-8CCB9FC2A996}" srcOrd="5" destOrd="0" presId="urn:microsoft.com/office/officeart/2005/8/layout/hChevron3"/>
    <dgm:cxn modelId="{442D4770-A202-4140-A7DF-E4BB25999000}" type="presParOf" srcId="{038F9864-9952-4998-BF2B-C2588F8856F6}" destId="{C140FEB2-AE9C-4B51-9C35-F307ADB6F9B3}" srcOrd="6" destOrd="0" presId="urn:microsoft.com/office/officeart/2005/8/layout/hChevron3"/>
    <dgm:cxn modelId="{5FD87A8D-EECF-4992-85C2-6CF8164C10C9}" type="presParOf" srcId="{038F9864-9952-4998-BF2B-C2588F8856F6}" destId="{D5EFCE2C-8BF5-423A-A550-BEC3D2858873}" srcOrd="7" destOrd="0" presId="urn:microsoft.com/office/officeart/2005/8/layout/hChevron3"/>
    <dgm:cxn modelId="{9FDC46FE-614F-49BA-B28D-64E85B8C6E9F}" type="presParOf" srcId="{038F9864-9952-4998-BF2B-C2588F8856F6}" destId="{7BFBB009-B5B0-4EBB-9683-ABADD1AAE43B}" srcOrd="8" destOrd="0" presId="urn:microsoft.com/office/officeart/2005/8/layout/hChevron3"/>
    <dgm:cxn modelId="{361EEF9A-EB2F-4196-8524-4591166C6C1B}" type="presParOf" srcId="{038F9864-9952-4998-BF2B-C2588F8856F6}" destId="{F65713C9-D807-45EF-B39F-AA87E1B4B4B3}" srcOrd="9" destOrd="0" presId="urn:microsoft.com/office/officeart/2005/8/layout/hChevron3"/>
    <dgm:cxn modelId="{792915BE-7A9A-4D89-9384-627BF2AD9F81}" type="presParOf" srcId="{038F9864-9952-4998-BF2B-C2588F8856F6}" destId="{BE369466-2D55-4204-83C7-11D6E03AA3D0}" srcOrd="10" destOrd="0" presId="urn:microsoft.com/office/officeart/2005/8/layout/hChevron3"/>
    <dgm:cxn modelId="{3A5BE5CC-4AEB-489F-A521-D8A3E16C0A39}" type="presParOf" srcId="{038F9864-9952-4998-BF2B-C2588F8856F6}" destId="{FD3C342E-9D1E-4D30-9D0C-53AE6FB80A55}" srcOrd="11" destOrd="0" presId="urn:microsoft.com/office/officeart/2005/8/layout/hChevron3"/>
    <dgm:cxn modelId="{8632ED54-5CB6-4AB8-9B33-512C3E2187A2}"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000" b="0" dirty="0" smtClean="0">
              <a:solidFill>
                <a:schemeClr val="tx1">
                  <a:lumMod val="50000"/>
                  <a:lumOff val="50000"/>
                </a:schemeClr>
              </a:solidFill>
              <a:effectLst/>
            </a:rPr>
            <a:t>現状調査</a:t>
          </a:r>
          <a:endParaRPr kumimoji="1" lang="ja-JP" altLang="en-US" sz="20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分析</a:t>
          </a:r>
          <a:endParaRPr kumimoji="1" lang="ja-JP" altLang="en-US" sz="2000" b="1" dirty="0">
            <a:solidFill>
              <a:schemeClr val="tx1"/>
            </a:solidFill>
            <a:effectLst>
              <a:outerShdw blurRad="38100" dist="38100" dir="2700000" algn="tl">
                <a:srgbClr val="000000">
                  <a:alpha val="43137"/>
                </a:srgbClr>
              </a:outerShdw>
            </a:effectLst>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6" destOrd="0" parTransId="{30F66C98-4E94-4982-A245-410A2518CFCF}" sibTransId="{0D0FA813-B493-4EEF-B30B-455547D286FD}"/>
    <dgm:cxn modelId="{3B2EF055-898A-43EA-AEFA-300B4013B4DD}" type="presOf" srcId="{AF35A750-9FAC-480F-9EBC-F831FF37B871}" destId="{C140FEB2-AE9C-4B51-9C35-F307ADB6F9B3}" srcOrd="0" destOrd="0" presId="urn:microsoft.com/office/officeart/2005/8/layout/hChevron3"/>
    <dgm:cxn modelId="{2011E837-A1FC-4999-9104-C4942A637AAC}" type="presOf" srcId="{CF64919A-FBEF-4010-8C72-77EE1B87F2AA}" destId="{BE369466-2D55-4204-83C7-11D6E03AA3D0}" srcOrd="0" destOrd="0" presId="urn:microsoft.com/office/officeart/2005/8/layout/hChevron3"/>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F72C9025-D34A-4473-8002-92B8F7299E41}" type="presOf" srcId="{45E0CAB1-73C6-4EDC-939F-41D86288D298}" destId="{FE5B2F61-F5DF-499D-B864-C3FF874A8103}" srcOrd="0" destOrd="0" presId="urn:microsoft.com/office/officeart/2005/8/layout/hChevron3"/>
    <dgm:cxn modelId="{B853CA8C-30C7-4F94-BF35-141A9A25C275}" type="presOf" srcId="{7E685FC0-1C7F-4F45-AD1A-9736194DDC9A}" destId="{DB00A134-D57C-4413-8E37-C24ACF334721}" srcOrd="0" destOrd="0" presId="urn:microsoft.com/office/officeart/2005/8/layout/hChevron3"/>
    <dgm:cxn modelId="{9AB23D93-4F9B-4270-A2E0-FE0A57F03C12}" type="presOf" srcId="{A01DB459-7F22-47A3-AB3D-7426A4ACDDD9}" destId="{F9168278-B8DF-4588-A583-656B5D11758B}" srcOrd="0" destOrd="0" presId="urn:microsoft.com/office/officeart/2005/8/layout/hChevron3"/>
    <dgm:cxn modelId="{6A0E54A5-F885-4687-A6E1-0A2DA0291290}" type="presOf" srcId="{E0DA005D-A615-43D3-ADB0-E880D4597203}" destId="{038F9864-9952-4998-BF2B-C2588F8856F6}" srcOrd="0" destOrd="0" presId="urn:microsoft.com/office/officeart/2005/8/layout/hChevron3"/>
    <dgm:cxn modelId="{620BCB3A-BF7C-46A0-96F7-33C62D430E20}" type="presOf" srcId="{B7805D1E-31BF-48D0-B17D-37F9A2DE923E}" destId="{10989B8A-F8CA-4CB8-B4ED-84918885146F}"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3A4FFE08-5AA0-478A-9A40-E299AE06F697}" srcId="{E0DA005D-A615-43D3-ADB0-E880D4597203}" destId="{B7805D1E-31BF-48D0-B17D-37F9A2DE923E}" srcOrd="0" destOrd="0" parTransId="{215FD24D-9AF6-4FDA-AEE1-90C374874F05}" sibTransId="{6ED3E63E-CD16-4541-AD20-EF254A0B4A26}"/>
    <dgm:cxn modelId="{2AB165AC-6017-4933-AA51-8CBAE8C5CF2C}" type="presOf" srcId="{4D4AD7B2-5526-44AB-B27F-C520B560DBE1}" destId="{7BFBB009-B5B0-4EBB-9683-ABADD1AAE43B}" srcOrd="0" destOrd="0" presId="urn:microsoft.com/office/officeart/2005/8/layout/hChevron3"/>
    <dgm:cxn modelId="{19A0F47A-AB26-41B4-83CA-A93BBC242DCF}" type="presParOf" srcId="{038F9864-9952-4998-BF2B-C2588F8856F6}" destId="{10989B8A-F8CA-4CB8-B4ED-84918885146F}" srcOrd="0" destOrd="0" presId="urn:microsoft.com/office/officeart/2005/8/layout/hChevron3"/>
    <dgm:cxn modelId="{43D67E5F-545E-4A7C-BD9A-9544E8D68C50}" type="presParOf" srcId="{038F9864-9952-4998-BF2B-C2588F8856F6}" destId="{16D5325E-9D57-4308-B614-E4BAF452C56A}" srcOrd="1" destOrd="0" presId="urn:microsoft.com/office/officeart/2005/8/layout/hChevron3"/>
    <dgm:cxn modelId="{CA2BDF11-A496-4BE9-8E6C-8DF310FB70D1}" type="presParOf" srcId="{038F9864-9952-4998-BF2B-C2588F8856F6}" destId="{DB00A134-D57C-4413-8E37-C24ACF334721}" srcOrd="2" destOrd="0" presId="urn:microsoft.com/office/officeart/2005/8/layout/hChevron3"/>
    <dgm:cxn modelId="{737B426A-71DD-4E1B-AD38-7A2B955CFB63}" type="presParOf" srcId="{038F9864-9952-4998-BF2B-C2588F8856F6}" destId="{FB94753F-CB5D-4C98-AF21-5E2C1A3DC8C0}" srcOrd="3" destOrd="0" presId="urn:microsoft.com/office/officeart/2005/8/layout/hChevron3"/>
    <dgm:cxn modelId="{7E1AE2C7-7581-4295-A2ED-098C79F25B0C}" type="presParOf" srcId="{038F9864-9952-4998-BF2B-C2588F8856F6}" destId="{FE5B2F61-F5DF-499D-B864-C3FF874A8103}" srcOrd="4" destOrd="0" presId="urn:microsoft.com/office/officeart/2005/8/layout/hChevron3"/>
    <dgm:cxn modelId="{0E6A9BAD-263A-4EF8-8A5B-FE7DF27D1571}" type="presParOf" srcId="{038F9864-9952-4998-BF2B-C2588F8856F6}" destId="{D4617981-CCEF-45D2-B366-8CCB9FC2A996}" srcOrd="5" destOrd="0" presId="urn:microsoft.com/office/officeart/2005/8/layout/hChevron3"/>
    <dgm:cxn modelId="{92213E43-F8F2-4B18-94B4-0628193B7EA5}" type="presParOf" srcId="{038F9864-9952-4998-BF2B-C2588F8856F6}" destId="{C140FEB2-AE9C-4B51-9C35-F307ADB6F9B3}" srcOrd="6" destOrd="0" presId="urn:microsoft.com/office/officeart/2005/8/layout/hChevron3"/>
    <dgm:cxn modelId="{F3794E99-5B4B-479D-924A-47E7E65D400B}" type="presParOf" srcId="{038F9864-9952-4998-BF2B-C2588F8856F6}" destId="{D5EFCE2C-8BF5-423A-A550-BEC3D2858873}" srcOrd="7" destOrd="0" presId="urn:microsoft.com/office/officeart/2005/8/layout/hChevron3"/>
    <dgm:cxn modelId="{487D3C9A-D617-4C56-93FD-6CB785A6E9DB}" type="presParOf" srcId="{038F9864-9952-4998-BF2B-C2588F8856F6}" destId="{7BFBB009-B5B0-4EBB-9683-ABADD1AAE43B}" srcOrd="8" destOrd="0" presId="urn:microsoft.com/office/officeart/2005/8/layout/hChevron3"/>
    <dgm:cxn modelId="{7A6F8EB5-ACC3-4EEA-9B61-00F3A33F68E1}" type="presParOf" srcId="{038F9864-9952-4998-BF2B-C2588F8856F6}" destId="{F65713C9-D807-45EF-B39F-AA87E1B4B4B3}" srcOrd="9" destOrd="0" presId="urn:microsoft.com/office/officeart/2005/8/layout/hChevron3"/>
    <dgm:cxn modelId="{48E77452-E413-4FF9-B541-4047FF6FF297}" type="presParOf" srcId="{038F9864-9952-4998-BF2B-C2588F8856F6}" destId="{BE369466-2D55-4204-83C7-11D6E03AA3D0}" srcOrd="10" destOrd="0" presId="urn:microsoft.com/office/officeart/2005/8/layout/hChevron3"/>
    <dgm:cxn modelId="{55F26B76-523D-44AA-8F7E-B0622A8B5420}" type="presParOf" srcId="{038F9864-9952-4998-BF2B-C2588F8856F6}" destId="{FD3C342E-9D1E-4D30-9D0C-53AE6FB80A55}" srcOrd="11" destOrd="0" presId="urn:microsoft.com/office/officeart/2005/8/layout/hChevron3"/>
    <dgm:cxn modelId="{B962790B-3E51-42D0-AC79-5E5FA74F0731}"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b="0" dirty="0" smtClean="0">
              <a:solidFill>
                <a:schemeClr val="tx1">
                  <a:lumMod val="50000"/>
                  <a:lumOff val="50000"/>
                </a:schemeClr>
              </a:solidFill>
              <a:effectLst/>
            </a:rPr>
            <a:t>現状調査</a:t>
          </a:r>
          <a:endParaRPr kumimoji="1" lang="ja-JP" altLang="en-US" sz="18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提案</a:t>
          </a:r>
          <a:endParaRPr kumimoji="1" lang="ja-JP" altLang="en-US" sz="1800" b="1" dirty="0">
            <a:solidFill>
              <a:schemeClr val="tx1"/>
            </a:solidFill>
            <a:effectLst>
              <a:outerShdw blurRad="38100" dist="38100" dir="2700000" algn="tl">
                <a:srgbClr val="000000">
                  <a:alpha val="43137"/>
                </a:srgbClr>
              </a:outerShdw>
            </a:effectLst>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2714F3CC-E7E1-4F63-9B6A-AC85A609125B}" type="presOf" srcId="{45E0CAB1-73C6-4EDC-939F-41D86288D298}" destId="{FE5B2F61-F5DF-499D-B864-C3FF874A8103}"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9E8BD5F1-C496-427E-886A-6403C93C46BF}" type="presOf" srcId="{4D4AD7B2-5526-44AB-B27F-C520B560DBE1}" destId="{7BFBB009-B5B0-4EBB-9683-ABADD1AAE43B}" srcOrd="0" destOrd="0" presId="urn:microsoft.com/office/officeart/2005/8/layout/hChevron3"/>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FE2D3632-529E-4EA2-8EEC-BC8C21287CBC}" type="presOf" srcId="{A01DB459-7F22-47A3-AB3D-7426A4ACDDD9}" destId="{F9168278-B8DF-4588-A583-656B5D11758B}"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BE977D25-24E4-4DF3-BD0D-0CAB798D94FD}" type="presOf" srcId="{B7805D1E-31BF-48D0-B17D-37F9A2DE923E}" destId="{10989B8A-F8CA-4CB8-B4ED-84918885146F}" srcOrd="0" destOrd="0" presId="urn:microsoft.com/office/officeart/2005/8/layout/hChevron3"/>
    <dgm:cxn modelId="{4603097E-CE45-4F8E-AFDE-6593BB9A9E6E}" srcId="{E0DA005D-A615-43D3-ADB0-E880D4597203}" destId="{CF64919A-FBEF-4010-8C72-77EE1B87F2AA}" srcOrd="5" destOrd="0" parTransId="{00312286-1F46-4540-B746-55E7AC69A413}" sibTransId="{F230D5E4-3227-4A7D-A43D-01094F5AF3D0}"/>
    <dgm:cxn modelId="{D6850514-43F5-4E04-BDAE-9A65E17C7B51}" type="presOf" srcId="{7E685FC0-1C7F-4F45-AD1A-9736194DDC9A}" destId="{DB00A134-D57C-4413-8E37-C24ACF334721}"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DBD327CB-D1AC-45F6-97A3-061084C4CA1F}" type="presOf" srcId="{E0DA005D-A615-43D3-ADB0-E880D4597203}" destId="{038F9864-9952-4998-BF2B-C2588F8856F6}" srcOrd="0" destOrd="0" presId="urn:microsoft.com/office/officeart/2005/8/layout/hChevron3"/>
    <dgm:cxn modelId="{29D15D3B-627D-485A-A526-3EB722225094}" type="presOf" srcId="{CF64919A-FBEF-4010-8C72-77EE1B87F2AA}" destId="{BE369466-2D55-4204-83C7-11D6E03AA3D0}" srcOrd="0" destOrd="0" presId="urn:microsoft.com/office/officeart/2005/8/layout/hChevron3"/>
    <dgm:cxn modelId="{A06CB62E-5C75-40F7-82DF-21AE06519D33}" type="presOf" srcId="{AF35A750-9FAC-480F-9EBC-F831FF37B871}" destId="{C140FEB2-AE9C-4B51-9C35-F307ADB6F9B3}"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7EE3134E-51EE-4894-9C53-4C78ECEB55A6}" type="presParOf" srcId="{038F9864-9952-4998-BF2B-C2588F8856F6}" destId="{10989B8A-F8CA-4CB8-B4ED-84918885146F}" srcOrd="0" destOrd="0" presId="urn:microsoft.com/office/officeart/2005/8/layout/hChevron3"/>
    <dgm:cxn modelId="{FCB58EFC-ED0F-429E-B486-AB9C9F022EC8}" type="presParOf" srcId="{038F9864-9952-4998-BF2B-C2588F8856F6}" destId="{16D5325E-9D57-4308-B614-E4BAF452C56A}" srcOrd="1" destOrd="0" presId="urn:microsoft.com/office/officeart/2005/8/layout/hChevron3"/>
    <dgm:cxn modelId="{40967ECA-BC4B-4F5F-B9A7-CE0E436F5BCB}" type="presParOf" srcId="{038F9864-9952-4998-BF2B-C2588F8856F6}" destId="{DB00A134-D57C-4413-8E37-C24ACF334721}" srcOrd="2" destOrd="0" presId="urn:microsoft.com/office/officeart/2005/8/layout/hChevron3"/>
    <dgm:cxn modelId="{441971E8-BAA2-4478-BA2D-6C9398ECA492}" type="presParOf" srcId="{038F9864-9952-4998-BF2B-C2588F8856F6}" destId="{FB94753F-CB5D-4C98-AF21-5E2C1A3DC8C0}" srcOrd="3" destOrd="0" presId="urn:microsoft.com/office/officeart/2005/8/layout/hChevron3"/>
    <dgm:cxn modelId="{F8992DD0-0538-4B18-960F-6081CB29C044}" type="presParOf" srcId="{038F9864-9952-4998-BF2B-C2588F8856F6}" destId="{FE5B2F61-F5DF-499D-B864-C3FF874A8103}" srcOrd="4" destOrd="0" presId="urn:microsoft.com/office/officeart/2005/8/layout/hChevron3"/>
    <dgm:cxn modelId="{54EF77F5-5C29-4CA2-AAE2-4A0F9549C4A8}" type="presParOf" srcId="{038F9864-9952-4998-BF2B-C2588F8856F6}" destId="{D4617981-CCEF-45D2-B366-8CCB9FC2A996}" srcOrd="5" destOrd="0" presId="urn:microsoft.com/office/officeart/2005/8/layout/hChevron3"/>
    <dgm:cxn modelId="{B5F5F357-CCF5-4B82-82DB-C665F9D44A3F}" type="presParOf" srcId="{038F9864-9952-4998-BF2B-C2588F8856F6}" destId="{C140FEB2-AE9C-4B51-9C35-F307ADB6F9B3}" srcOrd="6" destOrd="0" presId="urn:microsoft.com/office/officeart/2005/8/layout/hChevron3"/>
    <dgm:cxn modelId="{6E26A243-3EC9-4DB4-8DDF-F66479A42123}" type="presParOf" srcId="{038F9864-9952-4998-BF2B-C2588F8856F6}" destId="{D5EFCE2C-8BF5-423A-A550-BEC3D2858873}" srcOrd="7" destOrd="0" presId="urn:microsoft.com/office/officeart/2005/8/layout/hChevron3"/>
    <dgm:cxn modelId="{7CECEC04-2319-4675-AF6E-697F54CE948F}" type="presParOf" srcId="{038F9864-9952-4998-BF2B-C2588F8856F6}" destId="{7BFBB009-B5B0-4EBB-9683-ABADD1AAE43B}" srcOrd="8" destOrd="0" presId="urn:microsoft.com/office/officeart/2005/8/layout/hChevron3"/>
    <dgm:cxn modelId="{B5FDE922-D8EF-4159-98FA-CD3479071D29}" type="presParOf" srcId="{038F9864-9952-4998-BF2B-C2588F8856F6}" destId="{F65713C9-D807-45EF-B39F-AA87E1B4B4B3}" srcOrd="9" destOrd="0" presId="urn:microsoft.com/office/officeart/2005/8/layout/hChevron3"/>
    <dgm:cxn modelId="{A38D0642-E53D-4D41-AF03-6F3BA9E5C4AB}" type="presParOf" srcId="{038F9864-9952-4998-BF2B-C2588F8856F6}" destId="{BE369466-2D55-4204-83C7-11D6E03AA3D0}" srcOrd="10" destOrd="0" presId="urn:microsoft.com/office/officeart/2005/8/layout/hChevron3"/>
    <dgm:cxn modelId="{3662FADB-E712-42B2-966D-31E508747F10}" type="presParOf" srcId="{038F9864-9952-4998-BF2B-C2588F8856F6}" destId="{FD3C342E-9D1E-4D30-9D0C-53AE6FB80A55}" srcOrd="11" destOrd="0" presId="urn:microsoft.com/office/officeart/2005/8/layout/hChevron3"/>
    <dgm:cxn modelId="{03E02D95-04D5-4441-BC06-7817FCF47190}"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b="0" dirty="0" smtClean="0">
              <a:solidFill>
                <a:schemeClr val="tx1">
                  <a:lumMod val="50000"/>
                  <a:lumOff val="50000"/>
                </a:schemeClr>
              </a:solidFill>
              <a:effectLst/>
            </a:rPr>
            <a:t>現状調査</a:t>
          </a:r>
          <a:endParaRPr kumimoji="1" lang="ja-JP" altLang="en-US" sz="18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提案</a:t>
          </a:r>
          <a:endParaRPr kumimoji="1" lang="ja-JP" altLang="en-US" sz="1800" b="1" dirty="0">
            <a:solidFill>
              <a:schemeClr val="tx1"/>
            </a:solidFill>
            <a:effectLst>
              <a:outerShdw blurRad="38100" dist="38100" dir="2700000" algn="tl">
                <a:srgbClr val="000000">
                  <a:alpha val="43137"/>
                </a:srgbClr>
              </a:outerShdw>
            </a:effectLst>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63718E3D-BE4D-4E02-ABEE-0259823F4E93}" type="presOf" srcId="{B7805D1E-31BF-48D0-B17D-37F9A2DE923E}" destId="{10989B8A-F8CA-4CB8-B4ED-84918885146F}"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0E1D7477-4EA3-40D0-BF36-E496574AFCD5}" type="presOf" srcId="{CF64919A-FBEF-4010-8C72-77EE1B87F2AA}" destId="{BE369466-2D55-4204-83C7-11D6E03AA3D0}"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DAB7ABE2-43E9-47D9-B313-744093EF36D7}" type="presOf" srcId="{E0DA005D-A615-43D3-ADB0-E880D4597203}" destId="{038F9864-9952-4998-BF2B-C2588F8856F6}"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8B80625-9065-4700-BF8A-793496B92341}" type="presOf" srcId="{AF35A750-9FAC-480F-9EBC-F831FF37B871}" destId="{C140FEB2-AE9C-4B51-9C35-F307ADB6F9B3}" srcOrd="0" destOrd="0" presId="urn:microsoft.com/office/officeart/2005/8/layout/hChevron3"/>
    <dgm:cxn modelId="{5B1FEDDB-CFC0-4CB8-AD8C-93BC5A238602}" type="presOf" srcId="{45E0CAB1-73C6-4EDC-939F-41D86288D298}" destId="{FE5B2F61-F5DF-499D-B864-C3FF874A8103}" srcOrd="0" destOrd="0" presId="urn:microsoft.com/office/officeart/2005/8/layout/hChevron3"/>
    <dgm:cxn modelId="{4603097E-CE45-4F8E-AFDE-6593BB9A9E6E}" srcId="{E0DA005D-A615-43D3-ADB0-E880D4597203}" destId="{CF64919A-FBEF-4010-8C72-77EE1B87F2AA}" srcOrd="5" destOrd="0" parTransId="{00312286-1F46-4540-B746-55E7AC69A413}" sibTransId="{F230D5E4-3227-4A7D-A43D-01094F5AF3D0}"/>
    <dgm:cxn modelId="{ECBA2E44-C506-42BE-A5BB-54E695296E9B}" type="presOf" srcId="{7E685FC0-1C7F-4F45-AD1A-9736194DDC9A}" destId="{DB00A134-D57C-4413-8E37-C24ACF334721}" srcOrd="0" destOrd="0" presId="urn:microsoft.com/office/officeart/2005/8/layout/hChevron3"/>
    <dgm:cxn modelId="{539BCE80-A8AD-42FB-BB59-41A5E6E0D67B}" type="presOf" srcId="{A01DB459-7F22-47A3-AB3D-7426A4ACDDD9}" destId="{F9168278-B8DF-4588-A583-656B5D11758B}" srcOrd="0" destOrd="0" presId="urn:microsoft.com/office/officeart/2005/8/layout/hChevron3"/>
    <dgm:cxn modelId="{1325B64A-CB02-44F3-9647-D7A6748DC7F6}" type="presOf" srcId="{4D4AD7B2-5526-44AB-B27F-C520B560DBE1}" destId="{7BFBB009-B5B0-4EBB-9683-ABADD1AAE43B}"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3A4FFE08-5AA0-478A-9A40-E299AE06F697}" srcId="{E0DA005D-A615-43D3-ADB0-E880D4597203}" destId="{B7805D1E-31BF-48D0-B17D-37F9A2DE923E}" srcOrd="0" destOrd="0" parTransId="{215FD24D-9AF6-4FDA-AEE1-90C374874F05}" sibTransId="{6ED3E63E-CD16-4541-AD20-EF254A0B4A26}"/>
    <dgm:cxn modelId="{D678BAC3-3EB0-4977-8D0B-B44EA4931990}" srcId="{E0DA005D-A615-43D3-ADB0-E880D4597203}" destId="{4D4AD7B2-5526-44AB-B27F-C520B560DBE1}" srcOrd="4" destOrd="0" parTransId="{9713DCAD-8B85-4DD3-8C02-D5AB92D00EE1}" sibTransId="{5745134D-2AD6-4240-B943-7B82E77262CB}"/>
    <dgm:cxn modelId="{5684B56D-715F-4098-BCF7-999B18F7AFAE}" type="presParOf" srcId="{038F9864-9952-4998-BF2B-C2588F8856F6}" destId="{10989B8A-F8CA-4CB8-B4ED-84918885146F}" srcOrd="0" destOrd="0" presId="urn:microsoft.com/office/officeart/2005/8/layout/hChevron3"/>
    <dgm:cxn modelId="{556A5DA8-E4DA-4196-9002-D0FED95C3A00}" type="presParOf" srcId="{038F9864-9952-4998-BF2B-C2588F8856F6}" destId="{16D5325E-9D57-4308-B614-E4BAF452C56A}" srcOrd="1" destOrd="0" presId="urn:microsoft.com/office/officeart/2005/8/layout/hChevron3"/>
    <dgm:cxn modelId="{B1590B02-B3BB-4573-A689-40332F356897}" type="presParOf" srcId="{038F9864-9952-4998-BF2B-C2588F8856F6}" destId="{DB00A134-D57C-4413-8E37-C24ACF334721}" srcOrd="2" destOrd="0" presId="urn:microsoft.com/office/officeart/2005/8/layout/hChevron3"/>
    <dgm:cxn modelId="{9852D367-8C58-44C5-A1B7-41F3759E1F49}" type="presParOf" srcId="{038F9864-9952-4998-BF2B-C2588F8856F6}" destId="{FB94753F-CB5D-4C98-AF21-5E2C1A3DC8C0}" srcOrd="3" destOrd="0" presId="urn:microsoft.com/office/officeart/2005/8/layout/hChevron3"/>
    <dgm:cxn modelId="{15ADDBF8-1087-493D-AD01-D9906781B51E}" type="presParOf" srcId="{038F9864-9952-4998-BF2B-C2588F8856F6}" destId="{FE5B2F61-F5DF-499D-B864-C3FF874A8103}" srcOrd="4" destOrd="0" presId="urn:microsoft.com/office/officeart/2005/8/layout/hChevron3"/>
    <dgm:cxn modelId="{AE61FFAC-13C6-4A53-B33A-14653D4AC0C9}" type="presParOf" srcId="{038F9864-9952-4998-BF2B-C2588F8856F6}" destId="{D4617981-CCEF-45D2-B366-8CCB9FC2A996}" srcOrd="5" destOrd="0" presId="urn:microsoft.com/office/officeart/2005/8/layout/hChevron3"/>
    <dgm:cxn modelId="{EBB91A54-2E92-4C57-8FA1-776CDC61BBE6}" type="presParOf" srcId="{038F9864-9952-4998-BF2B-C2588F8856F6}" destId="{C140FEB2-AE9C-4B51-9C35-F307ADB6F9B3}" srcOrd="6" destOrd="0" presId="urn:microsoft.com/office/officeart/2005/8/layout/hChevron3"/>
    <dgm:cxn modelId="{96D9AF5A-FCD7-4379-A1AC-E8C9A2F52ACE}" type="presParOf" srcId="{038F9864-9952-4998-BF2B-C2588F8856F6}" destId="{D5EFCE2C-8BF5-423A-A550-BEC3D2858873}" srcOrd="7" destOrd="0" presId="urn:microsoft.com/office/officeart/2005/8/layout/hChevron3"/>
    <dgm:cxn modelId="{80054C3B-B47A-4F4F-B3B2-E15B941F06F6}" type="presParOf" srcId="{038F9864-9952-4998-BF2B-C2588F8856F6}" destId="{7BFBB009-B5B0-4EBB-9683-ABADD1AAE43B}" srcOrd="8" destOrd="0" presId="urn:microsoft.com/office/officeart/2005/8/layout/hChevron3"/>
    <dgm:cxn modelId="{5E870E08-1717-44FA-A761-37B475489F42}" type="presParOf" srcId="{038F9864-9952-4998-BF2B-C2588F8856F6}" destId="{F65713C9-D807-45EF-B39F-AA87E1B4B4B3}" srcOrd="9" destOrd="0" presId="urn:microsoft.com/office/officeart/2005/8/layout/hChevron3"/>
    <dgm:cxn modelId="{75FA4DE2-9DC7-4B7C-9258-150C7449AF79}" type="presParOf" srcId="{038F9864-9952-4998-BF2B-C2588F8856F6}" destId="{BE369466-2D55-4204-83C7-11D6E03AA3D0}" srcOrd="10" destOrd="0" presId="urn:microsoft.com/office/officeart/2005/8/layout/hChevron3"/>
    <dgm:cxn modelId="{1283EC8F-29D5-432E-BCCE-C1146731EEB3}" type="presParOf" srcId="{038F9864-9952-4998-BF2B-C2588F8856F6}" destId="{FD3C342E-9D1E-4D30-9D0C-53AE6FB80A55}" srcOrd="11" destOrd="0" presId="urn:microsoft.com/office/officeart/2005/8/layout/hChevron3"/>
    <dgm:cxn modelId="{3D788AFB-0453-421C-A918-4C057E72375C}"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dirty="0" smtClean="0">
              <a:solidFill>
                <a:schemeClr val="tx1">
                  <a:lumMod val="50000"/>
                  <a:lumOff val="50000"/>
                </a:schemeClr>
              </a:solidFill>
            </a:rPr>
            <a:t>現状調査</a:t>
          </a:r>
          <a:endParaRPr kumimoji="1" lang="ja-JP" altLang="en-US" sz="1800" dirty="0">
            <a:solidFill>
              <a:schemeClr val="tx1">
                <a:lumMod val="50000"/>
                <a:lumOff val="50000"/>
              </a:schemeClr>
            </a:solidFill>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effectLst/>
            </a:rPr>
            <a:t>他大学調査</a:t>
          </a:r>
          <a:endParaRPr kumimoji="1" lang="ja-JP" altLang="en-US" sz="1800" dirty="0">
            <a:solidFill>
              <a:schemeClr val="tx1">
                <a:lumMod val="50000"/>
                <a:lumOff val="50000"/>
              </a:schemeClr>
            </a:solidFill>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2800" b="1" dirty="0" smtClean="0">
              <a:solidFill>
                <a:schemeClr val="tx1"/>
              </a:solidFill>
              <a:effectLst>
                <a:outerShdw blurRad="38100" dist="38100" dir="2700000" algn="tl">
                  <a:srgbClr val="000000">
                    <a:alpha val="43137"/>
                  </a:srgbClr>
                </a:outerShdw>
              </a:effectLst>
            </a:rPr>
            <a:t>提案</a:t>
          </a:r>
          <a:endParaRPr kumimoji="1" lang="ja-JP" altLang="en-US" sz="2800" b="1" dirty="0">
            <a:solidFill>
              <a:schemeClr val="tx1"/>
            </a:solidFill>
            <a:effectLst>
              <a:outerShdw blurRad="38100" dist="38100" dir="2700000" algn="tl">
                <a:srgbClr val="000000">
                  <a:alpha val="43137"/>
                </a:srgbClr>
              </a:outerShdw>
            </a:effectLst>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6">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6">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6">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6">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BE369466-2D55-4204-83C7-11D6E03AA3D0}" type="pres">
      <dgm:prSet presAssocID="{CF64919A-FBEF-4010-8C72-77EE1B87F2AA}" presName="parTxOnly" presStyleLbl="node1" presStyleIdx="4" presStyleCnt="6">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5" presStyleCnt="6">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5" destOrd="0" parTransId="{30F66C98-4E94-4982-A245-410A2518CFCF}" sibTransId="{0D0FA813-B493-4EEF-B30B-455547D286FD}"/>
    <dgm:cxn modelId="{E551FC54-E843-4316-A7D7-EBB8EAEC0C50}" type="presOf" srcId="{B7805D1E-31BF-48D0-B17D-37F9A2DE923E}" destId="{10989B8A-F8CA-4CB8-B4ED-84918885146F}" srcOrd="0" destOrd="0" presId="urn:microsoft.com/office/officeart/2005/8/layout/hChevron3"/>
    <dgm:cxn modelId="{E6808610-2150-49BF-8CCD-8DFDEA8D2121}" type="presOf" srcId="{45E0CAB1-73C6-4EDC-939F-41D86288D298}" destId="{FE5B2F61-F5DF-499D-B864-C3FF874A8103}"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5D378479-8D9B-487A-98EB-4F9B629D2B15}" type="presOf" srcId="{A01DB459-7F22-47A3-AB3D-7426A4ACDDD9}" destId="{F9168278-B8DF-4588-A583-656B5D11758B}" srcOrd="0" destOrd="0" presId="urn:microsoft.com/office/officeart/2005/8/layout/hChevron3"/>
    <dgm:cxn modelId="{E041F6F7-41B3-4842-BDFA-3A0A1BEE9064}" type="presOf" srcId="{AF35A750-9FAC-480F-9EBC-F831FF37B871}" destId="{C140FEB2-AE9C-4B51-9C35-F307ADB6F9B3}"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4"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645CFC9C-4207-4CC4-A2B9-2B6E6E0120DD}" type="presOf" srcId="{E0DA005D-A615-43D3-ADB0-E880D4597203}" destId="{038F9864-9952-4998-BF2B-C2588F8856F6}" srcOrd="0" destOrd="0" presId="urn:microsoft.com/office/officeart/2005/8/layout/hChevron3"/>
    <dgm:cxn modelId="{5FFE501D-72EF-4FAC-B416-B9A0A46BA156}" type="presOf" srcId="{CF64919A-FBEF-4010-8C72-77EE1B87F2AA}" destId="{BE369466-2D55-4204-83C7-11D6E03AA3D0}" srcOrd="0" destOrd="0" presId="urn:microsoft.com/office/officeart/2005/8/layout/hChevron3"/>
    <dgm:cxn modelId="{2F426A13-26B8-48DD-945F-3E8484B80355}" type="presOf" srcId="{7E685FC0-1C7F-4F45-AD1A-9736194DDC9A}" destId="{DB00A134-D57C-4413-8E37-C24ACF334721}"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ADD2C565-B033-46E0-8D42-E403256ED9E5}" type="presParOf" srcId="{038F9864-9952-4998-BF2B-C2588F8856F6}" destId="{10989B8A-F8CA-4CB8-B4ED-84918885146F}" srcOrd="0" destOrd="0" presId="urn:microsoft.com/office/officeart/2005/8/layout/hChevron3"/>
    <dgm:cxn modelId="{1AE14F42-B3F1-46F8-9D0E-9AAF79945CAD}" type="presParOf" srcId="{038F9864-9952-4998-BF2B-C2588F8856F6}" destId="{16D5325E-9D57-4308-B614-E4BAF452C56A}" srcOrd="1" destOrd="0" presId="urn:microsoft.com/office/officeart/2005/8/layout/hChevron3"/>
    <dgm:cxn modelId="{C7833407-D18B-4DF3-A436-AE02A1577832}" type="presParOf" srcId="{038F9864-9952-4998-BF2B-C2588F8856F6}" destId="{DB00A134-D57C-4413-8E37-C24ACF334721}" srcOrd="2" destOrd="0" presId="urn:microsoft.com/office/officeart/2005/8/layout/hChevron3"/>
    <dgm:cxn modelId="{C314061C-06B4-403C-A225-E1AD46B5E516}" type="presParOf" srcId="{038F9864-9952-4998-BF2B-C2588F8856F6}" destId="{FB94753F-CB5D-4C98-AF21-5E2C1A3DC8C0}" srcOrd="3" destOrd="0" presId="urn:microsoft.com/office/officeart/2005/8/layout/hChevron3"/>
    <dgm:cxn modelId="{C3ED3A00-B048-446C-AEB3-C8D3A576366D}" type="presParOf" srcId="{038F9864-9952-4998-BF2B-C2588F8856F6}" destId="{FE5B2F61-F5DF-499D-B864-C3FF874A8103}" srcOrd="4" destOrd="0" presId="urn:microsoft.com/office/officeart/2005/8/layout/hChevron3"/>
    <dgm:cxn modelId="{548F95C7-A2DF-4317-B7F1-3D342CB7D476}" type="presParOf" srcId="{038F9864-9952-4998-BF2B-C2588F8856F6}" destId="{D4617981-CCEF-45D2-B366-8CCB9FC2A996}" srcOrd="5" destOrd="0" presId="urn:microsoft.com/office/officeart/2005/8/layout/hChevron3"/>
    <dgm:cxn modelId="{9D4C8609-EECE-462C-8A5D-6D4AB27BEAC5}" type="presParOf" srcId="{038F9864-9952-4998-BF2B-C2588F8856F6}" destId="{C140FEB2-AE9C-4B51-9C35-F307ADB6F9B3}" srcOrd="6" destOrd="0" presId="urn:microsoft.com/office/officeart/2005/8/layout/hChevron3"/>
    <dgm:cxn modelId="{3C5AE439-62C6-4598-A3DC-29DDE42AB571}" type="presParOf" srcId="{038F9864-9952-4998-BF2B-C2588F8856F6}" destId="{D5EFCE2C-8BF5-423A-A550-BEC3D2858873}" srcOrd="7" destOrd="0" presId="urn:microsoft.com/office/officeart/2005/8/layout/hChevron3"/>
    <dgm:cxn modelId="{670438DA-24C8-4D7E-BF6B-486AC952BCAE}" type="presParOf" srcId="{038F9864-9952-4998-BF2B-C2588F8856F6}" destId="{BE369466-2D55-4204-83C7-11D6E03AA3D0}" srcOrd="8" destOrd="0" presId="urn:microsoft.com/office/officeart/2005/8/layout/hChevron3"/>
    <dgm:cxn modelId="{A6068E3A-9FE1-421C-BFFC-3EB16534523B}" type="presParOf" srcId="{038F9864-9952-4998-BF2B-C2588F8856F6}" destId="{FD3C342E-9D1E-4D30-9D0C-53AE6FB80A55}" srcOrd="9" destOrd="0" presId="urn:microsoft.com/office/officeart/2005/8/layout/hChevron3"/>
    <dgm:cxn modelId="{B1E760EC-1FE4-4CED-8EEC-9497465DF8E8}" type="presParOf" srcId="{038F9864-9952-4998-BF2B-C2588F8856F6}" destId="{F9168278-B8DF-4588-A583-656B5D11758B}"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dirty="0" smtClean="0">
              <a:solidFill>
                <a:schemeClr val="tx1">
                  <a:lumMod val="50000"/>
                  <a:lumOff val="50000"/>
                </a:schemeClr>
              </a:solidFill>
            </a:rPr>
            <a:t>現状調査</a:t>
          </a:r>
          <a:endParaRPr kumimoji="1" lang="ja-JP" altLang="en-US" sz="1800" dirty="0">
            <a:solidFill>
              <a:schemeClr val="tx1">
                <a:lumMod val="50000"/>
                <a:lumOff val="50000"/>
              </a:schemeClr>
            </a:solidFill>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effectLst/>
            </a:rPr>
            <a:t>他大学調査</a:t>
          </a:r>
          <a:endParaRPr kumimoji="1" lang="ja-JP" altLang="en-US" sz="1800" dirty="0">
            <a:solidFill>
              <a:schemeClr val="tx1">
                <a:lumMod val="50000"/>
                <a:lumOff val="50000"/>
              </a:schemeClr>
            </a:solidFill>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2800" b="1" dirty="0" smtClean="0">
              <a:solidFill>
                <a:schemeClr val="tx1"/>
              </a:solidFill>
              <a:effectLst>
                <a:outerShdw blurRad="38100" dist="38100" dir="2700000" algn="tl">
                  <a:srgbClr val="000000">
                    <a:alpha val="43137"/>
                  </a:srgbClr>
                </a:outerShdw>
              </a:effectLst>
            </a:rPr>
            <a:t>提案</a:t>
          </a:r>
          <a:endParaRPr kumimoji="1" lang="ja-JP" altLang="en-US" sz="2800" b="1" dirty="0">
            <a:solidFill>
              <a:schemeClr val="tx1"/>
            </a:solidFill>
            <a:effectLst>
              <a:outerShdw blurRad="38100" dist="38100" dir="2700000" algn="tl">
                <a:srgbClr val="000000">
                  <a:alpha val="43137"/>
                </a:srgbClr>
              </a:outerShdw>
            </a:effectLst>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6">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6">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6">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6">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BE369466-2D55-4204-83C7-11D6E03AA3D0}" type="pres">
      <dgm:prSet presAssocID="{CF64919A-FBEF-4010-8C72-77EE1B87F2AA}" presName="parTxOnly" presStyleLbl="node1" presStyleIdx="4" presStyleCnt="6">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5" presStyleCnt="6">
        <dgm:presLayoutVars>
          <dgm:bulletEnabled val="1"/>
        </dgm:presLayoutVars>
      </dgm:prSet>
      <dgm:spPr/>
      <dgm:t>
        <a:bodyPr/>
        <a:lstStyle/>
        <a:p>
          <a:endParaRPr kumimoji="1" lang="ja-JP" altLang="en-US"/>
        </a:p>
      </dgm:t>
    </dgm:pt>
  </dgm:ptLst>
  <dgm:cxnLst>
    <dgm:cxn modelId="{29F1380A-4BB3-4331-80BC-0A6EAE136CC6}" type="presOf" srcId="{A01DB459-7F22-47A3-AB3D-7426A4ACDDD9}" destId="{F9168278-B8DF-4588-A583-656B5D11758B}" srcOrd="0" destOrd="0" presId="urn:microsoft.com/office/officeart/2005/8/layout/hChevron3"/>
    <dgm:cxn modelId="{90E1BCFF-1DCF-47A9-9678-4EB656954916}" type="presOf" srcId="{7E685FC0-1C7F-4F45-AD1A-9736194DDC9A}" destId="{DB00A134-D57C-4413-8E37-C24ACF334721}" srcOrd="0" destOrd="0" presId="urn:microsoft.com/office/officeart/2005/8/layout/hChevron3"/>
    <dgm:cxn modelId="{3D0743FF-EA05-4DD4-A39F-D9BF5D250DEC}" srcId="{E0DA005D-A615-43D3-ADB0-E880D4597203}" destId="{A01DB459-7F22-47A3-AB3D-7426A4ACDDD9}" srcOrd="5" destOrd="0" parTransId="{30F66C98-4E94-4982-A245-410A2518CFCF}" sibTransId="{0D0FA813-B493-4EEF-B30B-455547D286FD}"/>
    <dgm:cxn modelId="{1E31D079-6B91-44B1-BBAF-DE7BF286269E}" type="presOf" srcId="{45E0CAB1-73C6-4EDC-939F-41D86288D298}" destId="{FE5B2F61-F5DF-499D-B864-C3FF874A8103}" srcOrd="0" destOrd="0" presId="urn:microsoft.com/office/officeart/2005/8/layout/hChevron3"/>
    <dgm:cxn modelId="{E3E9347A-DACB-4B19-86E5-CD0FDBC31CAC}" type="presOf" srcId="{AF35A750-9FAC-480F-9EBC-F831FF37B871}" destId="{C140FEB2-AE9C-4B51-9C35-F307ADB6F9B3}" srcOrd="0" destOrd="0" presId="urn:microsoft.com/office/officeart/2005/8/layout/hChevron3"/>
    <dgm:cxn modelId="{026E70FC-789C-4B5B-8393-70243DBFAC46}" type="presOf" srcId="{B7805D1E-31BF-48D0-B17D-37F9A2DE923E}" destId="{10989B8A-F8CA-4CB8-B4ED-84918885146F}"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A3054238-05BC-4D8A-BD65-C4376EABEF83}" type="presOf" srcId="{CF64919A-FBEF-4010-8C72-77EE1B87F2AA}" destId="{BE369466-2D55-4204-83C7-11D6E03AA3D0}"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4" destOrd="0" parTransId="{00312286-1F46-4540-B746-55E7AC69A413}" sibTransId="{F230D5E4-3227-4A7D-A43D-01094F5AF3D0}"/>
    <dgm:cxn modelId="{A1600C19-FBB6-4CDD-AC6B-5E15B8853543}" type="presOf" srcId="{E0DA005D-A615-43D3-ADB0-E880D4597203}" destId="{038F9864-9952-4998-BF2B-C2588F8856F6}"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3A4FFE08-5AA0-478A-9A40-E299AE06F697}" srcId="{E0DA005D-A615-43D3-ADB0-E880D4597203}" destId="{B7805D1E-31BF-48D0-B17D-37F9A2DE923E}" srcOrd="0" destOrd="0" parTransId="{215FD24D-9AF6-4FDA-AEE1-90C374874F05}" sibTransId="{6ED3E63E-CD16-4541-AD20-EF254A0B4A26}"/>
    <dgm:cxn modelId="{8A0FB6EF-80F6-4F2A-9BEA-5C5F99659DC6}" type="presParOf" srcId="{038F9864-9952-4998-BF2B-C2588F8856F6}" destId="{10989B8A-F8CA-4CB8-B4ED-84918885146F}" srcOrd="0" destOrd="0" presId="urn:microsoft.com/office/officeart/2005/8/layout/hChevron3"/>
    <dgm:cxn modelId="{7CFD37C5-91C9-4F3F-B68A-681F256D6741}" type="presParOf" srcId="{038F9864-9952-4998-BF2B-C2588F8856F6}" destId="{16D5325E-9D57-4308-B614-E4BAF452C56A}" srcOrd="1" destOrd="0" presId="urn:microsoft.com/office/officeart/2005/8/layout/hChevron3"/>
    <dgm:cxn modelId="{D7A75D5F-9EC3-4C0C-BFD1-E6C5E5A4C6F8}" type="presParOf" srcId="{038F9864-9952-4998-BF2B-C2588F8856F6}" destId="{DB00A134-D57C-4413-8E37-C24ACF334721}" srcOrd="2" destOrd="0" presId="urn:microsoft.com/office/officeart/2005/8/layout/hChevron3"/>
    <dgm:cxn modelId="{14899D23-2824-40A1-A9E1-A09A60613DB8}" type="presParOf" srcId="{038F9864-9952-4998-BF2B-C2588F8856F6}" destId="{FB94753F-CB5D-4C98-AF21-5E2C1A3DC8C0}" srcOrd="3" destOrd="0" presId="urn:microsoft.com/office/officeart/2005/8/layout/hChevron3"/>
    <dgm:cxn modelId="{5205C382-2078-46DB-BCDF-645BCBC43EDB}" type="presParOf" srcId="{038F9864-9952-4998-BF2B-C2588F8856F6}" destId="{FE5B2F61-F5DF-499D-B864-C3FF874A8103}" srcOrd="4" destOrd="0" presId="urn:microsoft.com/office/officeart/2005/8/layout/hChevron3"/>
    <dgm:cxn modelId="{F62C33AA-AA5E-4565-8E2D-98B48744E2FD}" type="presParOf" srcId="{038F9864-9952-4998-BF2B-C2588F8856F6}" destId="{D4617981-CCEF-45D2-B366-8CCB9FC2A996}" srcOrd="5" destOrd="0" presId="urn:microsoft.com/office/officeart/2005/8/layout/hChevron3"/>
    <dgm:cxn modelId="{686DAE1F-0771-4EA1-B6CC-04FCBB6FEED3}" type="presParOf" srcId="{038F9864-9952-4998-BF2B-C2588F8856F6}" destId="{C140FEB2-AE9C-4B51-9C35-F307ADB6F9B3}" srcOrd="6" destOrd="0" presId="urn:microsoft.com/office/officeart/2005/8/layout/hChevron3"/>
    <dgm:cxn modelId="{9F4C53FC-3AA4-4A7A-9A2A-57DAAA1A948F}" type="presParOf" srcId="{038F9864-9952-4998-BF2B-C2588F8856F6}" destId="{D5EFCE2C-8BF5-423A-A550-BEC3D2858873}" srcOrd="7" destOrd="0" presId="urn:microsoft.com/office/officeart/2005/8/layout/hChevron3"/>
    <dgm:cxn modelId="{23E34F17-09B8-4DDF-A597-AEC4138A26DD}" type="presParOf" srcId="{038F9864-9952-4998-BF2B-C2588F8856F6}" destId="{BE369466-2D55-4204-83C7-11D6E03AA3D0}" srcOrd="8" destOrd="0" presId="urn:microsoft.com/office/officeart/2005/8/layout/hChevron3"/>
    <dgm:cxn modelId="{836F2602-3924-4BF1-BF4B-E1B97E7C646B}" type="presParOf" srcId="{038F9864-9952-4998-BF2B-C2588F8856F6}" destId="{FD3C342E-9D1E-4D30-9D0C-53AE6FB80A55}" srcOrd="9" destOrd="0" presId="urn:microsoft.com/office/officeart/2005/8/layout/hChevron3"/>
    <dgm:cxn modelId="{DA03BF06-493B-4F2C-9BED-CDA6CFBA03E3}" type="presParOf" srcId="{038F9864-9952-4998-BF2B-C2588F8856F6}" destId="{F9168278-B8DF-4588-A583-656B5D11758B}"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背景</a:t>
          </a:r>
          <a:endParaRPr kumimoji="1" lang="en-US" altLang="ja-JP" sz="1800" b="1" dirty="0" smtClean="0">
            <a:solidFill>
              <a:schemeClr val="tx1"/>
            </a:solidFill>
            <a:effectLst>
              <a:outerShdw blurRad="38100" dist="38100" dir="2700000" algn="tl">
                <a:srgbClr val="000000">
                  <a:alpha val="43137"/>
                </a:srgbClr>
              </a:outerShdw>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b="0" dirty="0" smtClean="0">
              <a:solidFill>
                <a:schemeClr val="tx1">
                  <a:lumMod val="50000"/>
                  <a:lumOff val="50000"/>
                </a:schemeClr>
              </a:solidFill>
              <a:effectLst/>
            </a:rPr>
            <a:t>現状調査</a:t>
          </a:r>
          <a:endParaRPr kumimoji="1" lang="ja-JP" altLang="en-US" sz="18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custLinFactY="-114429" custLinFactNeighborX="-425" custLinFactNeighborY="-200000">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83925E92-A9B8-4EA9-8DE4-6F0E2EF28415}" type="presOf" srcId="{AF35A750-9FAC-480F-9EBC-F831FF37B871}" destId="{C140FEB2-AE9C-4B51-9C35-F307ADB6F9B3}"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F6536227-2A3D-4EEE-BD9A-3DC734C4C355}" type="presOf" srcId="{CF64919A-FBEF-4010-8C72-77EE1B87F2AA}" destId="{BE369466-2D55-4204-83C7-11D6E03AA3D0}"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93E7FFC0-A2B3-4101-8191-3B38B7BD41B9}" type="presOf" srcId="{B7805D1E-31BF-48D0-B17D-37F9A2DE923E}" destId="{10989B8A-F8CA-4CB8-B4ED-84918885146F}" srcOrd="0" destOrd="0" presId="urn:microsoft.com/office/officeart/2005/8/layout/hChevron3"/>
    <dgm:cxn modelId="{FC70F641-A39A-4ABA-B6A3-B3129862643E}" type="presOf" srcId="{A01DB459-7F22-47A3-AB3D-7426A4ACDDD9}" destId="{F9168278-B8DF-4588-A583-656B5D11758B}" srcOrd="0" destOrd="0" presId="urn:microsoft.com/office/officeart/2005/8/layout/hChevron3"/>
    <dgm:cxn modelId="{B25348A8-F13E-467C-B437-FF803DEFF2E6}" type="presOf" srcId="{45E0CAB1-73C6-4EDC-939F-41D86288D298}" destId="{FE5B2F61-F5DF-499D-B864-C3FF874A8103}" srcOrd="0" destOrd="0" presId="urn:microsoft.com/office/officeart/2005/8/layout/hChevron3"/>
    <dgm:cxn modelId="{1123C6B6-F3A1-494F-AA6A-A53CF6F6F93E}" type="presOf" srcId="{4D4AD7B2-5526-44AB-B27F-C520B560DBE1}" destId="{7BFBB009-B5B0-4EBB-9683-ABADD1AAE43B}"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941B4C36-4DED-48FF-ABF0-9C8CB4220488}" type="presOf" srcId="{E0DA005D-A615-43D3-ADB0-E880D4597203}" destId="{038F9864-9952-4998-BF2B-C2588F8856F6}"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E51BBCB4-C1F9-4E64-B654-4DADC2873C26}" type="presOf" srcId="{7E685FC0-1C7F-4F45-AD1A-9736194DDC9A}" destId="{DB00A134-D57C-4413-8E37-C24ACF334721}"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D678BAC3-3EB0-4977-8D0B-B44EA4931990}" srcId="{E0DA005D-A615-43D3-ADB0-E880D4597203}" destId="{4D4AD7B2-5526-44AB-B27F-C520B560DBE1}" srcOrd="4" destOrd="0" parTransId="{9713DCAD-8B85-4DD3-8C02-D5AB92D00EE1}" sibTransId="{5745134D-2AD6-4240-B943-7B82E77262CB}"/>
    <dgm:cxn modelId="{84024F65-5082-4272-A8FE-02468E314EA7}" type="presParOf" srcId="{038F9864-9952-4998-BF2B-C2588F8856F6}" destId="{10989B8A-F8CA-4CB8-B4ED-84918885146F}" srcOrd="0" destOrd="0" presId="urn:microsoft.com/office/officeart/2005/8/layout/hChevron3"/>
    <dgm:cxn modelId="{0150BDA1-9089-470E-98CB-B46D71128E18}" type="presParOf" srcId="{038F9864-9952-4998-BF2B-C2588F8856F6}" destId="{16D5325E-9D57-4308-B614-E4BAF452C56A}" srcOrd="1" destOrd="0" presId="urn:microsoft.com/office/officeart/2005/8/layout/hChevron3"/>
    <dgm:cxn modelId="{BC2A67FF-2253-4684-BD0A-0C889CDC0ED5}" type="presParOf" srcId="{038F9864-9952-4998-BF2B-C2588F8856F6}" destId="{DB00A134-D57C-4413-8E37-C24ACF334721}" srcOrd="2" destOrd="0" presId="urn:microsoft.com/office/officeart/2005/8/layout/hChevron3"/>
    <dgm:cxn modelId="{61B0DDD9-B6FE-41DC-844A-9D7B8C3A0A8F}" type="presParOf" srcId="{038F9864-9952-4998-BF2B-C2588F8856F6}" destId="{FB94753F-CB5D-4C98-AF21-5E2C1A3DC8C0}" srcOrd="3" destOrd="0" presId="urn:microsoft.com/office/officeart/2005/8/layout/hChevron3"/>
    <dgm:cxn modelId="{F5092226-913D-4441-98E3-7E9BDC198522}" type="presParOf" srcId="{038F9864-9952-4998-BF2B-C2588F8856F6}" destId="{FE5B2F61-F5DF-499D-B864-C3FF874A8103}" srcOrd="4" destOrd="0" presId="urn:microsoft.com/office/officeart/2005/8/layout/hChevron3"/>
    <dgm:cxn modelId="{2CD01D2B-5FD4-411B-B58A-6E00C4827627}" type="presParOf" srcId="{038F9864-9952-4998-BF2B-C2588F8856F6}" destId="{D4617981-CCEF-45D2-B366-8CCB9FC2A996}" srcOrd="5" destOrd="0" presId="urn:microsoft.com/office/officeart/2005/8/layout/hChevron3"/>
    <dgm:cxn modelId="{B28DFAF2-EFC2-4DB5-AA9A-639BFC95FA17}" type="presParOf" srcId="{038F9864-9952-4998-BF2B-C2588F8856F6}" destId="{C140FEB2-AE9C-4B51-9C35-F307ADB6F9B3}" srcOrd="6" destOrd="0" presId="urn:microsoft.com/office/officeart/2005/8/layout/hChevron3"/>
    <dgm:cxn modelId="{D8EB9D03-0077-4551-807D-58B412DB8F0F}" type="presParOf" srcId="{038F9864-9952-4998-BF2B-C2588F8856F6}" destId="{D5EFCE2C-8BF5-423A-A550-BEC3D2858873}" srcOrd="7" destOrd="0" presId="urn:microsoft.com/office/officeart/2005/8/layout/hChevron3"/>
    <dgm:cxn modelId="{3A2F221C-1335-4AFA-A7DC-5A0771C9FB8C}" type="presParOf" srcId="{038F9864-9952-4998-BF2B-C2588F8856F6}" destId="{7BFBB009-B5B0-4EBB-9683-ABADD1AAE43B}" srcOrd="8" destOrd="0" presId="urn:microsoft.com/office/officeart/2005/8/layout/hChevron3"/>
    <dgm:cxn modelId="{30C0D18F-27DD-44B8-AD80-F0FA743850AD}" type="presParOf" srcId="{038F9864-9952-4998-BF2B-C2588F8856F6}" destId="{F65713C9-D807-45EF-B39F-AA87E1B4B4B3}" srcOrd="9" destOrd="0" presId="urn:microsoft.com/office/officeart/2005/8/layout/hChevron3"/>
    <dgm:cxn modelId="{DF1297C8-8925-4669-875F-8169A2F7A928}" type="presParOf" srcId="{038F9864-9952-4998-BF2B-C2588F8856F6}" destId="{BE369466-2D55-4204-83C7-11D6E03AA3D0}" srcOrd="10" destOrd="0" presId="urn:microsoft.com/office/officeart/2005/8/layout/hChevron3"/>
    <dgm:cxn modelId="{B86AF8C9-0944-4A49-B12F-21AC0DB2621B}" type="presParOf" srcId="{038F9864-9952-4998-BF2B-C2588F8856F6}" destId="{FD3C342E-9D1E-4D30-9D0C-53AE6FB80A55}" srcOrd="11" destOrd="0" presId="urn:microsoft.com/office/officeart/2005/8/layout/hChevron3"/>
    <dgm:cxn modelId="{A4E6191E-0CA8-40C3-AF4D-69BECE09DB1F}" type="presParOf" srcId="{038F9864-9952-4998-BF2B-C2588F8856F6}" destId="{F9168278-B8DF-4588-A583-656B5D11758B}" srcOrd="12" destOrd="0" presId="urn:microsoft.com/office/officeart/2005/8/layout/hChevron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dirty="0" smtClean="0">
              <a:solidFill>
                <a:schemeClr val="tx1">
                  <a:lumMod val="50000"/>
                  <a:lumOff val="50000"/>
                </a:schemeClr>
              </a:solidFill>
            </a:rPr>
            <a:t>現状調査</a:t>
          </a:r>
          <a:endParaRPr kumimoji="1" lang="ja-JP" altLang="en-US" sz="1800" dirty="0">
            <a:solidFill>
              <a:schemeClr val="tx1">
                <a:lumMod val="50000"/>
                <a:lumOff val="50000"/>
              </a:schemeClr>
            </a:solidFill>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effectLst/>
            </a:rPr>
            <a:t>他大学調査</a:t>
          </a:r>
          <a:endParaRPr kumimoji="1" lang="ja-JP" altLang="en-US" sz="1800" dirty="0">
            <a:solidFill>
              <a:schemeClr val="tx1">
                <a:lumMod val="50000"/>
                <a:lumOff val="50000"/>
              </a:schemeClr>
            </a:solidFill>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2800" b="1" dirty="0" smtClean="0">
              <a:solidFill>
                <a:schemeClr val="tx1"/>
              </a:solidFill>
              <a:effectLst>
                <a:outerShdw blurRad="38100" dist="38100" dir="2700000" algn="tl">
                  <a:srgbClr val="000000">
                    <a:alpha val="43137"/>
                  </a:srgbClr>
                </a:outerShdw>
              </a:effectLst>
            </a:rPr>
            <a:t>提案</a:t>
          </a:r>
          <a:endParaRPr kumimoji="1" lang="ja-JP" altLang="en-US" sz="2800" b="1" dirty="0">
            <a:solidFill>
              <a:schemeClr val="tx1"/>
            </a:solidFill>
            <a:effectLst>
              <a:outerShdw blurRad="38100" dist="38100" dir="2700000" algn="tl">
                <a:srgbClr val="000000">
                  <a:alpha val="43137"/>
                </a:srgbClr>
              </a:outerShdw>
            </a:effectLst>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6">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6">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6">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6">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BE369466-2D55-4204-83C7-11D6E03AA3D0}" type="pres">
      <dgm:prSet presAssocID="{CF64919A-FBEF-4010-8C72-77EE1B87F2AA}" presName="parTxOnly" presStyleLbl="node1" presStyleIdx="4" presStyleCnt="6">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5" presStyleCnt="6">
        <dgm:presLayoutVars>
          <dgm:bulletEnabled val="1"/>
        </dgm:presLayoutVars>
      </dgm:prSet>
      <dgm:spPr/>
      <dgm:t>
        <a:bodyPr/>
        <a:lstStyle/>
        <a:p>
          <a:endParaRPr kumimoji="1" lang="ja-JP" altLang="en-US"/>
        </a:p>
      </dgm:t>
    </dgm:pt>
  </dgm:ptLst>
  <dgm:cxnLst>
    <dgm:cxn modelId="{7EFA123D-BEEB-459C-852C-8775003D1354}" type="presOf" srcId="{AF35A750-9FAC-480F-9EBC-F831FF37B871}" destId="{C140FEB2-AE9C-4B51-9C35-F307ADB6F9B3}" srcOrd="0" destOrd="0" presId="urn:microsoft.com/office/officeart/2005/8/layout/hChevron3"/>
    <dgm:cxn modelId="{3D0743FF-EA05-4DD4-A39F-D9BF5D250DEC}" srcId="{E0DA005D-A615-43D3-ADB0-E880D4597203}" destId="{A01DB459-7F22-47A3-AB3D-7426A4ACDDD9}" srcOrd="5" destOrd="0" parTransId="{30F66C98-4E94-4982-A245-410A2518CFCF}" sibTransId="{0D0FA813-B493-4EEF-B30B-455547D286FD}"/>
    <dgm:cxn modelId="{E636DCC7-92B9-47FF-A1E2-21DEC33B5836}" type="presOf" srcId="{7E685FC0-1C7F-4F45-AD1A-9736194DDC9A}" destId="{DB00A134-D57C-4413-8E37-C24ACF334721}"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46888A2F-3350-4D3C-899F-A2BA87EDB308}" type="presOf" srcId="{B7805D1E-31BF-48D0-B17D-37F9A2DE923E}" destId="{10989B8A-F8CA-4CB8-B4ED-84918885146F}"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D8331F98-F1BB-443B-B11A-D4507F8F129B}" type="presOf" srcId="{A01DB459-7F22-47A3-AB3D-7426A4ACDDD9}" destId="{F9168278-B8DF-4588-A583-656B5D11758B}" srcOrd="0" destOrd="0" presId="urn:microsoft.com/office/officeart/2005/8/layout/hChevron3"/>
    <dgm:cxn modelId="{4603097E-CE45-4F8E-AFDE-6593BB9A9E6E}" srcId="{E0DA005D-A615-43D3-ADB0-E880D4597203}" destId="{CF64919A-FBEF-4010-8C72-77EE1B87F2AA}" srcOrd="4" destOrd="0" parTransId="{00312286-1F46-4540-B746-55E7AC69A413}" sibTransId="{F230D5E4-3227-4A7D-A43D-01094F5AF3D0}"/>
    <dgm:cxn modelId="{7C53569F-09AB-4DAA-A814-B42ACBF67A6F}" type="presOf" srcId="{45E0CAB1-73C6-4EDC-939F-41D86288D298}" destId="{FE5B2F61-F5DF-499D-B864-C3FF874A8103}" srcOrd="0" destOrd="0" presId="urn:microsoft.com/office/officeart/2005/8/layout/hChevron3"/>
    <dgm:cxn modelId="{A6654729-EDF9-4CB0-BB2B-A18A7E0021A2}" type="presOf" srcId="{E0DA005D-A615-43D3-ADB0-E880D4597203}" destId="{038F9864-9952-4998-BF2B-C2588F8856F6}"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3A4FFE08-5AA0-478A-9A40-E299AE06F697}" srcId="{E0DA005D-A615-43D3-ADB0-E880D4597203}" destId="{B7805D1E-31BF-48D0-B17D-37F9A2DE923E}" srcOrd="0" destOrd="0" parTransId="{215FD24D-9AF6-4FDA-AEE1-90C374874F05}" sibTransId="{6ED3E63E-CD16-4541-AD20-EF254A0B4A26}"/>
    <dgm:cxn modelId="{E4E4828E-28B4-40A0-B79E-CFBF0BB6436A}" type="presOf" srcId="{CF64919A-FBEF-4010-8C72-77EE1B87F2AA}" destId="{BE369466-2D55-4204-83C7-11D6E03AA3D0}" srcOrd="0" destOrd="0" presId="urn:microsoft.com/office/officeart/2005/8/layout/hChevron3"/>
    <dgm:cxn modelId="{03C42A5C-CC39-496D-A5EC-F7F119F5728D}" type="presParOf" srcId="{038F9864-9952-4998-BF2B-C2588F8856F6}" destId="{10989B8A-F8CA-4CB8-B4ED-84918885146F}" srcOrd="0" destOrd="0" presId="urn:microsoft.com/office/officeart/2005/8/layout/hChevron3"/>
    <dgm:cxn modelId="{D6CF6778-5329-475B-AD9F-09B106D9B4A1}" type="presParOf" srcId="{038F9864-9952-4998-BF2B-C2588F8856F6}" destId="{16D5325E-9D57-4308-B614-E4BAF452C56A}" srcOrd="1" destOrd="0" presId="urn:microsoft.com/office/officeart/2005/8/layout/hChevron3"/>
    <dgm:cxn modelId="{7A2F1ECD-C30A-48C2-88D0-187838A4CE08}" type="presParOf" srcId="{038F9864-9952-4998-BF2B-C2588F8856F6}" destId="{DB00A134-D57C-4413-8E37-C24ACF334721}" srcOrd="2" destOrd="0" presId="urn:microsoft.com/office/officeart/2005/8/layout/hChevron3"/>
    <dgm:cxn modelId="{2497B8A6-4F8E-4593-9BBD-56CAF8048EFC}" type="presParOf" srcId="{038F9864-9952-4998-BF2B-C2588F8856F6}" destId="{FB94753F-CB5D-4C98-AF21-5E2C1A3DC8C0}" srcOrd="3" destOrd="0" presId="urn:microsoft.com/office/officeart/2005/8/layout/hChevron3"/>
    <dgm:cxn modelId="{ACC6D40A-039E-4D87-83B5-51CEA60960A3}" type="presParOf" srcId="{038F9864-9952-4998-BF2B-C2588F8856F6}" destId="{FE5B2F61-F5DF-499D-B864-C3FF874A8103}" srcOrd="4" destOrd="0" presId="urn:microsoft.com/office/officeart/2005/8/layout/hChevron3"/>
    <dgm:cxn modelId="{FD1AFD89-2090-4DCD-A98D-FD59617C333F}" type="presParOf" srcId="{038F9864-9952-4998-BF2B-C2588F8856F6}" destId="{D4617981-CCEF-45D2-B366-8CCB9FC2A996}" srcOrd="5" destOrd="0" presId="urn:microsoft.com/office/officeart/2005/8/layout/hChevron3"/>
    <dgm:cxn modelId="{7108A9B6-326B-4404-BCC3-53DD74D485E0}" type="presParOf" srcId="{038F9864-9952-4998-BF2B-C2588F8856F6}" destId="{C140FEB2-AE9C-4B51-9C35-F307ADB6F9B3}" srcOrd="6" destOrd="0" presId="urn:microsoft.com/office/officeart/2005/8/layout/hChevron3"/>
    <dgm:cxn modelId="{C1CDBB4C-DD59-432B-8B58-1A50787F9A89}" type="presParOf" srcId="{038F9864-9952-4998-BF2B-C2588F8856F6}" destId="{D5EFCE2C-8BF5-423A-A550-BEC3D2858873}" srcOrd="7" destOrd="0" presId="urn:microsoft.com/office/officeart/2005/8/layout/hChevron3"/>
    <dgm:cxn modelId="{97BE4841-D065-42D3-9699-157D6F82C2CA}" type="presParOf" srcId="{038F9864-9952-4998-BF2B-C2588F8856F6}" destId="{BE369466-2D55-4204-83C7-11D6E03AA3D0}" srcOrd="8" destOrd="0" presId="urn:microsoft.com/office/officeart/2005/8/layout/hChevron3"/>
    <dgm:cxn modelId="{6DEF1CB6-1DE9-445B-996E-1EB90D171269}" type="presParOf" srcId="{038F9864-9952-4998-BF2B-C2588F8856F6}" destId="{FD3C342E-9D1E-4D30-9D0C-53AE6FB80A55}" srcOrd="9" destOrd="0" presId="urn:microsoft.com/office/officeart/2005/8/layout/hChevron3"/>
    <dgm:cxn modelId="{994E35D9-ACE3-402E-B195-39F9E7F7F4F9}" type="presParOf" srcId="{038F9864-9952-4998-BF2B-C2588F8856F6}" destId="{F9168278-B8DF-4588-A583-656B5D11758B}"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dirty="0" smtClean="0">
              <a:solidFill>
                <a:schemeClr val="tx1">
                  <a:lumMod val="50000"/>
                  <a:lumOff val="50000"/>
                </a:schemeClr>
              </a:solidFill>
            </a:rPr>
            <a:t>現状調査</a:t>
          </a:r>
          <a:endParaRPr kumimoji="1" lang="ja-JP" altLang="en-US" sz="1800" dirty="0">
            <a:solidFill>
              <a:schemeClr val="tx1">
                <a:lumMod val="50000"/>
                <a:lumOff val="50000"/>
              </a:schemeClr>
            </a:solidFill>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effectLst/>
            </a:rPr>
            <a:t>他大学調査</a:t>
          </a:r>
          <a:endParaRPr kumimoji="1" lang="ja-JP" altLang="en-US" sz="1800" dirty="0">
            <a:solidFill>
              <a:schemeClr val="tx1">
                <a:lumMod val="50000"/>
                <a:lumOff val="50000"/>
              </a:schemeClr>
            </a:solidFill>
            <a:effectLst/>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2800" b="1" dirty="0" smtClean="0">
              <a:solidFill>
                <a:schemeClr val="tx1"/>
              </a:solidFill>
              <a:effectLst>
                <a:outerShdw blurRad="38100" dist="38100" dir="2700000" algn="tl">
                  <a:srgbClr val="000000">
                    <a:alpha val="43137"/>
                  </a:srgbClr>
                </a:outerShdw>
              </a:effectLst>
            </a:rPr>
            <a:t>提案</a:t>
          </a:r>
          <a:endParaRPr kumimoji="1" lang="ja-JP" altLang="en-US" sz="2800" b="1" dirty="0">
            <a:solidFill>
              <a:schemeClr val="tx1"/>
            </a:solidFill>
            <a:effectLst>
              <a:outerShdw blurRad="38100" dist="38100" dir="2700000" algn="tl">
                <a:srgbClr val="000000">
                  <a:alpha val="43137"/>
                </a:srgbClr>
              </a:outerShdw>
            </a:effectLst>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6">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6">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6">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6">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BE369466-2D55-4204-83C7-11D6E03AA3D0}" type="pres">
      <dgm:prSet presAssocID="{CF64919A-FBEF-4010-8C72-77EE1B87F2AA}" presName="parTxOnly" presStyleLbl="node1" presStyleIdx="4" presStyleCnt="6">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5" presStyleCnt="6">
        <dgm:presLayoutVars>
          <dgm:bulletEnabled val="1"/>
        </dgm:presLayoutVars>
      </dgm:prSet>
      <dgm:spPr/>
      <dgm:t>
        <a:bodyPr/>
        <a:lstStyle/>
        <a:p>
          <a:endParaRPr kumimoji="1" lang="ja-JP" altLang="en-US"/>
        </a:p>
      </dgm:t>
    </dgm:pt>
  </dgm:ptLst>
  <dgm:cxnLst>
    <dgm:cxn modelId="{8EC197EE-A5A1-43CE-B61A-416719150844}" type="presOf" srcId="{E0DA005D-A615-43D3-ADB0-E880D4597203}" destId="{038F9864-9952-4998-BF2B-C2588F8856F6}" srcOrd="0" destOrd="0" presId="urn:microsoft.com/office/officeart/2005/8/layout/hChevron3"/>
    <dgm:cxn modelId="{131702F0-7DBB-4479-8A98-A6C81D69F305}" type="presOf" srcId="{CF64919A-FBEF-4010-8C72-77EE1B87F2AA}" destId="{BE369466-2D55-4204-83C7-11D6E03AA3D0}" srcOrd="0" destOrd="0" presId="urn:microsoft.com/office/officeart/2005/8/layout/hChevron3"/>
    <dgm:cxn modelId="{3D0743FF-EA05-4DD4-A39F-D9BF5D250DEC}" srcId="{E0DA005D-A615-43D3-ADB0-E880D4597203}" destId="{A01DB459-7F22-47A3-AB3D-7426A4ACDDD9}" srcOrd="5" destOrd="0" parTransId="{30F66C98-4E94-4982-A245-410A2518CFCF}" sibTransId="{0D0FA813-B493-4EEF-B30B-455547D286FD}"/>
    <dgm:cxn modelId="{D739CD65-54B0-43EB-B540-C82297F05A0F}" type="presOf" srcId="{AF35A750-9FAC-480F-9EBC-F831FF37B871}" destId="{C140FEB2-AE9C-4B51-9C35-F307ADB6F9B3}" srcOrd="0" destOrd="0" presId="urn:microsoft.com/office/officeart/2005/8/layout/hChevron3"/>
    <dgm:cxn modelId="{812EEF58-15B1-4F0A-AA41-7AAD41AEDA82}" type="presOf" srcId="{A01DB459-7F22-47A3-AB3D-7426A4ACDDD9}" destId="{F9168278-B8DF-4588-A583-656B5D11758B}"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5B641259-C956-4E0E-ACF2-217B8892A40F}" type="presOf" srcId="{7E685FC0-1C7F-4F45-AD1A-9736194DDC9A}" destId="{DB00A134-D57C-4413-8E37-C24ACF334721}" srcOrd="0" destOrd="0" presId="urn:microsoft.com/office/officeart/2005/8/layout/hChevron3"/>
    <dgm:cxn modelId="{F2620476-74F4-4777-9EE5-785BD5FFAA40}" type="presOf" srcId="{B7805D1E-31BF-48D0-B17D-37F9A2DE923E}" destId="{10989B8A-F8CA-4CB8-B4ED-84918885146F}" srcOrd="0" destOrd="0" presId="urn:microsoft.com/office/officeart/2005/8/layout/hChevron3"/>
    <dgm:cxn modelId="{DB093C94-0D3E-4C76-AEDB-B90FBA2308F4}" type="presOf" srcId="{45E0CAB1-73C6-4EDC-939F-41D86288D298}" destId="{FE5B2F61-F5DF-499D-B864-C3FF874A8103}"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4"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3A4FFE08-5AA0-478A-9A40-E299AE06F697}" srcId="{E0DA005D-A615-43D3-ADB0-E880D4597203}" destId="{B7805D1E-31BF-48D0-B17D-37F9A2DE923E}" srcOrd="0" destOrd="0" parTransId="{215FD24D-9AF6-4FDA-AEE1-90C374874F05}" sibTransId="{6ED3E63E-CD16-4541-AD20-EF254A0B4A26}"/>
    <dgm:cxn modelId="{A846D82B-D12D-4552-B613-18AB99282988}" type="presParOf" srcId="{038F9864-9952-4998-BF2B-C2588F8856F6}" destId="{10989B8A-F8CA-4CB8-B4ED-84918885146F}" srcOrd="0" destOrd="0" presId="urn:microsoft.com/office/officeart/2005/8/layout/hChevron3"/>
    <dgm:cxn modelId="{3E784FDA-84D2-4AD2-890C-AF07A0EA69D9}" type="presParOf" srcId="{038F9864-9952-4998-BF2B-C2588F8856F6}" destId="{16D5325E-9D57-4308-B614-E4BAF452C56A}" srcOrd="1" destOrd="0" presId="urn:microsoft.com/office/officeart/2005/8/layout/hChevron3"/>
    <dgm:cxn modelId="{9581D33B-0CC6-49D3-865B-D5F72A611FC6}" type="presParOf" srcId="{038F9864-9952-4998-BF2B-C2588F8856F6}" destId="{DB00A134-D57C-4413-8E37-C24ACF334721}" srcOrd="2" destOrd="0" presId="urn:microsoft.com/office/officeart/2005/8/layout/hChevron3"/>
    <dgm:cxn modelId="{F418758A-8096-4848-B742-8284E3F50999}" type="presParOf" srcId="{038F9864-9952-4998-BF2B-C2588F8856F6}" destId="{FB94753F-CB5D-4C98-AF21-5E2C1A3DC8C0}" srcOrd="3" destOrd="0" presId="urn:microsoft.com/office/officeart/2005/8/layout/hChevron3"/>
    <dgm:cxn modelId="{D666085C-4D70-46CB-8729-5373BBD6449D}" type="presParOf" srcId="{038F9864-9952-4998-BF2B-C2588F8856F6}" destId="{FE5B2F61-F5DF-499D-B864-C3FF874A8103}" srcOrd="4" destOrd="0" presId="urn:microsoft.com/office/officeart/2005/8/layout/hChevron3"/>
    <dgm:cxn modelId="{49DE9372-0521-4660-BCD1-8AF9F96BC7C9}" type="presParOf" srcId="{038F9864-9952-4998-BF2B-C2588F8856F6}" destId="{D4617981-CCEF-45D2-B366-8CCB9FC2A996}" srcOrd="5" destOrd="0" presId="urn:microsoft.com/office/officeart/2005/8/layout/hChevron3"/>
    <dgm:cxn modelId="{5D48F2BF-FACF-430F-B432-2EE6C02AD003}" type="presParOf" srcId="{038F9864-9952-4998-BF2B-C2588F8856F6}" destId="{C140FEB2-AE9C-4B51-9C35-F307ADB6F9B3}" srcOrd="6" destOrd="0" presId="urn:microsoft.com/office/officeart/2005/8/layout/hChevron3"/>
    <dgm:cxn modelId="{1E5C2F9E-4D0E-407E-9984-044E44AF6224}" type="presParOf" srcId="{038F9864-9952-4998-BF2B-C2588F8856F6}" destId="{D5EFCE2C-8BF5-423A-A550-BEC3D2858873}" srcOrd="7" destOrd="0" presId="urn:microsoft.com/office/officeart/2005/8/layout/hChevron3"/>
    <dgm:cxn modelId="{5395B65E-4D5D-49B1-942E-5DE2DF1E791C}" type="presParOf" srcId="{038F9864-9952-4998-BF2B-C2588F8856F6}" destId="{BE369466-2D55-4204-83C7-11D6E03AA3D0}" srcOrd="8" destOrd="0" presId="urn:microsoft.com/office/officeart/2005/8/layout/hChevron3"/>
    <dgm:cxn modelId="{12FD682E-FB76-466E-8E39-2463AACA06E7}" type="presParOf" srcId="{038F9864-9952-4998-BF2B-C2588F8856F6}" destId="{FD3C342E-9D1E-4D30-9D0C-53AE6FB80A55}" srcOrd="9" destOrd="0" presId="urn:microsoft.com/office/officeart/2005/8/layout/hChevron3"/>
    <dgm:cxn modelId="{A6FD2298-BA9F-4C37-938B-4BFB6B1B189B}" type="presParOf" srcId="{038F9864-9952-4998-BF2B-C2588F8856F6}" destId="{F9168278-B8DF-4588-A583-656B5D11758B}"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b="0" dirty="0" smtClean="0">
              <a:solidFill>
                <a:schemeClr val="tx1">
                  <a:lumMod val="50000"/>
                  <a:lumOff val="50000"/>
                </a:schemeClr>
              </a:solidFill>
              <a:effectLst/>
            </a:rPr>
            <a:t>現状調査</a:t>
          </a:r>
          <a:endParaRPr kumimoji="1" lang="ja-JP" altLang="en-US" sz="18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b="1" dirty="0" smtClean="0">
              <a:solidFill>
                <a:schemeClr val="tx1"/>
              </a:solidFill>
              <a:effectLst>
                <a:outerShdw blurRad="38100" dist="38100" dir="2700000" algn="tl">
                  <a:srgbClr val="000000">
                    <a:alpha val="43137"/>
                  </a:srgbClr>
                </a:outerShdw>
              </a:effectLst>
            </a:rPr>
            <a:t>今後の展望</a:t>
          </a:r>
          <a:endParaRPr kumimoji="1" lang="ja-JP" altLang="en-US" sz="1800" b="1" dirty="0">
            <a:solidFill>
              <a:schemeClr val="tx1"/>
            </a:solidFill>
            <a:effectLst>
              <a:outerShdw blurRad="38100" dist="38100" dir="2700000" algn="tl">
                <a:srgbClr val="000000">
                  <a:alpha val="43137"/>
                </a:srgbClr>
              </a:outerShdw>
            </a:effectLst>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6" destOrd="0" parTransId="{30F66C98-4E94-4982-A245-410A2518CFCF}" sibTransId="{0D0FA813-B493-4EEF-B30B-455547D286FD}"/>
    <dgm:cxn modelId="{DDDE9DD5-44A9-4DE3-918C-8DA53F0829BE}" type="presOf" srcId="{4D4AD7B2-5526-44AB-B27F-C520B560DBE1}" destId="{7BFBB009-B5B0-4EBB-9683-ABADD1AAE43B}" srcOrd="0" destOrd="0" presId="urn:microsoft.com/office/officeart/2005/8/layout/hChevron3"/>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971D7F44-1A8B-42A6-AA54-B2C2613431A3}" type="presOf" srcId="{A01DB459-7F22-47A3-AB3D-7426A4ACDDD9}" destId="{F9168278-B8DF-4588-A583-656B5D11758B}" srcOrd="0" destOrd="0" presId="urn:microsoft.com/office/officeart/2005/8/layout/hChevron3"/>
    <dgm:cxn modelId="{7FA78F5A-4DDF-4511-8EF8-30BA5BAD01C6}" type="presOf" srcId="{B7805D1E-31BF-48D0-B17D-37F9A2DE923E}" destId="{10989B8A-F8CA-4CB8-B4ED-84918885146F}" srcOrd="0" destOrd="0" presId="urn:microsoft.com/office/officeart/2005/8/layout/hChevron3"/>
    <dgm:cxn modelId="{60427D2C-B689-4B9E-B12D-31FE6B282423}" type="presOf" srcId="{7E685FC0-1C7F-4F45-AD1A-9736194DDC9A}" destId="{DB00A134-D57C-4413-8E37-C24ACF334721}" srcOrd="0" destOrd="0" presId="urn:microsoft.com/office/officeart/2005/8/layout/hChevron3"/>
    <dgm:cxn modelId="{83D93E1D-8964-4958-9A0F-F47C55DCAA78}" type="presOf" srcId="{AF35A750-9FAC-480F-9EBC-F831FF37B871}" destId="{C140FEB2-AE9C-4B51-9C35-F307ADB6F9B3}" srcOrd="0" destOrd="0" presId="urn:microsoft.com/office/officeart/2005/8/layout/hChevron3"/>
    <dgm:cxn modelId="{B33873B2-7DEB-4208-B6A0-E481A7EFA27A}" type="presOf" srcId="{CF64919A-FBEF-4010-8C72-77EE1B87F2AA}" destId="{BE369466-2D55-4204-83C7-11D6E03AA3D0}"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75A9157B-3914-4A83-8114-0F1115761492}" type="presOf" srcId="{45E0CAB1-73C6-4EDC-939F-41D86288D298}" destId="{FE5B2F61-F5DF-499D-B864-C3FF874A8103}" srcOrd="0" destOrd="0" presId="urn:microsoft.com/office/officeart/2005/8/layout/hChevron3"/>
    <dgm:cxn modelId="{7FF9E1CF-50C2-4B18-B951-33542CEA83B2}" type="presOf" srcId="{E0DA005D-A615-43D3-ADB0-E880D4597203}" destId="{038F9864-9952-4998-BF2B-C2588F8856F6}"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7C07482B-6F9A-41D6-8435-5BADCC12E08A}" type="presParOf" srcId="{038F9864-9952-4998-BF2B-C2588F8856F6}" destId="{10989B8A-F8CA-4CB8-B4ED-84918885146F}" srcOrd="0" destOrd="0" presId="urn:microsoft.com/office/officeart/2005/8/layout/hChevron3"/>
    <dgm:cxn modelId="{CF82D348-B9A7-408E-BAF0-BC427BD20DF1}" type="presParOf" srcId="{038F9864-9952-4998-BF2B-C2588F8856F6}" destId="{16D5325E-9D57-4308-B614-E4BAF452C56A}" srcOrd="1" destOrd="0" presId="urn:microsoft.com/office/officeart/2005/8/layout/hChevron3"/>
    <dgm:cxn modelId="{B80C99E3-0C6C-44D5-AE2B-760E9F1A5ACC}" type="presParOf" srcId="{038F9864-9952-4998-BF2B-C2588F8856F6}" destId="{DB00A134-D57C-4413-8E37-C24ACF334721}" srcOrd="2" destOrd="0" presId="urn:microsoft.com/office/officeart/2005/8/layout/hChevron3"/>
    <dgm:cxn modelId="{DEB8D4F5-4765-4509-AEFB-76605F9F2486}" type="presParOf" srcId="{038F9864-9952-4998-BF2B-C2588F8856F6}" destId="{FB94753F-CB5D-4C98-AF21-5E2C1A3DC8C0}" srcOrd="3" destOrd="0" presId="urn:microsoft.com/office/officeart/2005/8/layout/hChevron3"/>
    <dgm:cxn modelId="{908495D2-1AC6-4018-B175-1B621008460D}" type="presParOf" srcId="{038F9864-9952-4998-BF2B-C2588F8856F6}" destId="{FE5B2F61-F5DF-499D-B864-C3FF874A8103}" srcOrd="4" destOrd="0" presId="urn:microsoft.com/office/officeart/2005/8/layout/hChevron3"/>
    <dgm:cxn modelId="{CA2C504D-495D-46FE-AE7C-B5FEA01126A1}" type="presParOf" srcId="{038F9864-9952-4998-BF2B-C2588F8856F6}" destId="{D4617981-CCEF-45D2-B366-8CCB9FC2A996}" srcOrd="5" destOrd="0" presId="urn:microsoft.com/office/officeart/2005/8/layout/hChevron3"/>
    <dgm:cxn modelId="{B31B9CA3-884C-4EB8-8E38-C77B5F9D6343}" type="presParOf" srcId="{038F9864-9952-4998-BF2B-C2588F8856F6}" destId="{C140FEB2-AE9C-4B51-9C35-F307ADB6F9B3}" srcOrd="6" destOrd="0" presId="urn:microsoft.com/office/officeart/2005/8/layout/hChevron3"/>
    <dgm:cxn modelId="{3B3AD3C2-AD17-45BB-8A35-FF6140D240D3}" type="presParOf" srcId="{038F9864-9952-4998-BF2B-C2588F8856F6}" destId="{D5EFCE2C-8BF5-423A-A550-BEC3D2858873}" srcOrd="7" destOrd="0" presId="urn:microsoft.com/office/officeart/2005/8/layout/hChevron3"/>
    <dgm:cxn modelId="{31C30C52-E749-4EEB-9B1E-8F139BF3537F}" type="presParOf" srcId="{038F9864-9952-4998-BF2B-C2588F8856F6}" destId="{7BFBB009-B5B0-4EBB-9683-ABADD1AAE43B}" srcOrd="8" destOrd="0" presId="urn:microsoft.com/office/officeart/2005/8/layout/hChevron3"/>
    <dgm:cxn modelId="{C5B2F92B-1EFB-4F78-88A5-7667146387EE}" type="presParOf" srcId="{038F9864-9952-4998-BF2B-C2588F8856F6}" destId="{F65713C9-D807-45EF-B39F-AA87E1B4B4B3}" srcOrd="9" destOrd="0" presId="urn:microsoft.com/office/officeart/2005/8/layout/hChevron3"/>
    <dgm:cxn modelId="{3196C5F2-D7A3-41B6-8BE4-E007A7599BF9}" type="presParOf" srcId="{038F9864-9952-4998-BF2B-C2588F8856F6}" destId="{BE369466-2D55-4204-83C7-11D6E03AA3D0}" srcOrd="10" destOrd="0" presId="urn:microsoft.com/office/officeart/2005/8/layout/hChevron3"/>
    <dgm:cxn modelId="{DA9C5E0D-9C7F-4612-8BA6-8424593813DC}" type="presParOf" srcId="{038F9864-9952-4998-BF2B-C2588F8856F6}" destId="{FD3C342E-9D1E-4D30-9D0C-53AE6FB80A55}" srcOrd="11" destOrd="0" presId="urn:microsoft.com/office/officeart/2005/8/layout/hChevron3"/>
    <dgm:cxn modelId="{E3C1852A-16FD-4328-B80A-93C65BCA6CB2}"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2400" b="0" dirty="0" smtClean="0">
              <a:solidFill>
                <a:schemeClr val="tx1">
                  <a:lumMod val="50000"/>
                  <a:lumOff val="50000"/>
                </a:schemeClr>
              </a:solidFill>
              <a:effectLst/>
            </a:rPr>
            <a:t>背景</a:t>
          </a:r>
          <a:endParaRPr kumimoji="1" lang="en-US" altLang="ja-JP" sz="1800" b="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b="1" dirty="0" smtClean="0">
              <a:solidFill>
                <a:schemeClr val="tx1"/>
              </a:solidFill>
              <a:effectLst>
                <a:outerShdw blurRad="38100" dist="38100" dir="2700000" algn="tl">
                  <a:srgbClr val="000000">
                    <a:alpha val="43137"/>
                  </a:srgbClr>
                </a:outerShdw>
              </a:effectLst>
            </a:rPr>
            <a:t>目的</a:t>
          </a:r>
          <a:endParaRPr kumimoji="1" lang="ja-JP" altLang="en-US" sz="1800" b="1" dirty="0">
            <a:solidFill>
              <a:schemeClr val="tx1"/>
            </a:solidFill>
            <a:effectLst>
              <a:outerShdw blurRad="38100" dist="38100" dir="2700000" algn="tl">
                <a:srgbClr val="000000">
                  <a:alpha val="43137"/>
                </a:srgbClr>
              </a:outerShdw>
            </a:effectLst>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1800" b="0" dirty="0" smtClean="0">
              <a:solidFill>
                <a:schemeClr val="tx1">
                  <a:lumMod val="50000"/>
                  <a:lumOff val="50000"/>
                </a:schemeClr>
              </a:solidFill>
              <a:effectLst/>
            </a:rPr>
            <a:t>現状調査</a:t>
          </a:r>
          <a:endParaRPr kumimoji="1" lang="ja-JP" altLang="en-US" sz="1800" b="0" dirty="0">
            <a:solidFill>
              <a:schemeClr val="tx1">
                <a:lumMod val="50000"/>
                <a:lumOff val="50000"/>
              </a:schemeClr>
            </a:solidFill>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custLinFactY="-114429" custLinFactNeighborX="-425" custLinFactNeighborY="-200000">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6" destOrd="0" parTransId="{30F66C98-4E94-4982-A245-410A2518CFCF}" sibTransId="{0D0FA813-B493-4EEF-B30B-455547D286FD}"/>
    <dgm:cxn modelId="{D678BAC3-3EB0-4977-8D0B-B44EA4931990}" srcId="{E0DA005D-A615-43D3-ADB0-E880D4597203}" destId="{4D4AD7B2-5526-44AB-B27F-C520B560DBE1}" srcOrd="4" destOrd="0" parTransId="{9713DCAD-8B85-4DD3-8C02-D5AB92D00EE1}" sibTransId="{5745134D-2AD6-4240-B943-7B82E77262CB}"/>
    <dgm:cxn modelId="{BA68E6FD-879A-4FCE-9771-E3AFDAAE467C}" type="presOf" srcId="{A01DB459-7F22-47A3-AB3D-7426A4ACDDD9}" destId="{F9168278-B8DF-4588-A583-656B5D11758B}" srcOrd="0" destOrd="0" presId="urn:microsoft.com/office/officeart/2005/8/layout/hChevron3"/>
    <dgm:cxn modelId="{B8826631-3200-4451-BDFB-FE1D640F8E7D}" type="presOf" srcId="{B7805D1E-31BF-48D0-B17D-37F9A2DE923E}" destId="{10989B8A-F8CA-4CB8-B4ED-84918885146F}"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86A4C9C0-B6A9-434F-84A6-7225D759EDAF}" type="presOf" srcId="{E0DA005D-A615-43D3-ADB0-E880D4597203}" destId="{038F9864-9952-4998-BF2B-C2588F8856F6}" srcOrd="0" destOrd="0" presId="urn:microsoft.com/office/officeart/2005/8/layout/hChevron3"/>
    <dgm:cxn modelId="{A9623105-B918-4245-B24C-612164C04D64}" type="presOf" srcId="{45E0CAB1-73C6-4EDC-939F-41D86288D298}" destId="{FE5B2F61-F5DF-499D-B864-C3FF874A8103}" srcOrd="0" destOrd="0" presId="urn:microsoft.com/office/officeart/2005/8/layout/hChevron3"/>
    <dgm:cxn modelId="{6CE7CA45-F7E8-44F8-AC91-F5D4F7E0AB7C}" type="presOf" srcId="{CF64919A-FBEF-4010-8C72-77EE1B87F2AA}" destId="{BE369466-2D55-4204-83C7-11D6E03AA3D0}" srcOrd="0" destOrd="0" presId="urn:microsoft.com/office/officeart/2005/8/layout/hChevron3"/>
    <dgm:cxn modelId="{0D9A3968-5875-4DB0-8E67-807580C41F35}" type="presOf" srcId="{7E685FC0-1C7F-4F45-AD1A-9736194DDC9A}" destId="{DB00A134-D57C-4413-8E37-C24ACF334721}"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5507753B-9F12-4F0C-BA82-C4F8BB63F3AF}" type="presOf" srcId="{4D4AD7B2-5526-44AB-B27F-C520B560DBE1}" destId="{7BFBB009-B5B0-4EBB-9683-ABADD1AAE43B}" srcOrd="0" destOrd="0" presId="urn:microsoft.com/office/officeart/2005/8/layout/hChevron3"/>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5C0955B2-3E45-44D8-8362-778DD159DC0C}" type="presOf" srcId="{AF35A750-9FAC-480F-9EBC-F831FF37B871}" destId="{C140FEB2-AE9C-4B51-9C35-F307ADB6F9B3}"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04373290-3096-4A14-ABC9-4F0871DC0D5F}" type="presParOf" srcId="{038F9864-9952-4998-BF2B-C2588F8856F6}" destId="{10989B8A-F8CA-4CB8-B4ED-84918885146F}" srcOrd="0" destOrd="0" presId="urn:microsoft.com/office/officeart/2005/8/layout/hChevron3"/>
    <dgm:cxn modelId="{875AACE2-7BD4-46C2-BA79-B9D9EEF20EC7}" type="presParOf" srcId="{038F9864-9952-4998-BF2B-C2588F8856F6}" destId="{16D5325E-9D57-4308-B614-E4BAF452C56A}" srcOrd="1" destOrd="0" presId="urn:microsoft.com/office/officeart/2005/8/layout/hChevron3"/>
    <dgm:cxn modelId="{5286F987-2B01-4F16-8456-A5DAECBB4E5C}" type="presParOf" srcId="{038F9864-9952-4998-BF2B-C2588F8856F6}" destId="{DB00A134-D57C-4413-8E37-C24ACF334721}" srcOrd="2" destOrd="0" presId="urn:microsoft.com/office/officeart/2005/8/layout/hChevron3"/>
    <dgm:cxn modelId="{56C86EF8-0921-4691-A47F-313E3AD33C88}" type="presParOf" srcId="{038F9864-9952-4998-BF2B-C2588F8856F6}" destId="{FB94753F-CB5D-4C98-AF21-5E2C1A3DC8C0}" srcOrd="3" destOrd="0" presId="urn:microsoft.com/office/officeart/2005/8/layout/hChevron3"/>
    <dgm:cxn modelId="{5DEF277B-28A2-4932-9ABA-62484337C2D2}" type="presParOf" srcId="{038F9864-9952-4998-BF2B-C2588F8856F6}" destId="{FE5B2F61-F5DF-499D-B864-C3FF874A8103}" srcOrd="4" destOrd="0" presId="urn:microsoft.com/office/officeart/2005/8/layout/hChevron3"/>
    <dgm:cxn modelId="{1CA66BA2-DDBA-4AF7-B8C2-18BC39244676}" type="presParOf" srcId="{038F9864-9952-4998-BF2B-C2588F8856F6}" destId="{D4617981-CCEF-45D2-B366-8CCB9FC2A996}" srcOrd="5" destOrd="0" presId="urn:microsoft.com/office/officeart/2005/8/layout/hChevron3"/>
    <dgm:cxn modelId="{E57323C7-85D3-4A11-BCE9-DA93D9226738}" type="presParOf" srcId="{038F9864-9952-4998-BF2B-C2588F8856F6}" destId="{C140FEB2-AE9C-4B51-9C35-F307ADB6F9B3}" srcOrd="6" destOrd="0" presId="urn:microsoft.com/office/officeart/2005/8/layout/hChevron3"/>
    <dgm:cxn modelId="{F4325D50-7D6A-4E2A-BD4A-B83967FAC573}" type="presParOf" srcId="{038F9864-9952-4998-BF2B-C2588F8856F6}" destId="{D5EFCE2C-8BF5-423A-A550-BEC3D2858873}" srcOrd="7" destOrd="0" presId="urn:microsoft.com/office/officeart/2005/8/layout/hChevron3"/>
    <dgm:cxn modelId="{E9D9E2A9-3BE2-4EC0-BF98-1F8191E0CA8F}" type="presParOf" srcId="{038F9864-9952-4998-BF2B-C2588F8856F6}" destId="{7BFBB009-B5B0-4EBB-9683-ABADD1AAE43B}" srcOrd="8" destOrd="0" presId="urn:microsoft.com/office/officeart/2005/8/layout/hChevron3"/>
    <dgm:cxn modelId="{D27EBE27-AEFF-4B42-A729-BFB3CF54CD13}" type="presParOf" srcId="{038F9864-9952-4998-BF2B-C2588F8856F6}" destId="{F65713C9-D807-45EF-B39F-AA87E1B4B4B3}" srcOrd="9" destOrd="0" presId="urn:microsoft.com/office/officeart/2005/8/layout/hChevron3"/>
    <dgm:cxn modelId="{F190113F-66B8-4452-8C22-5498DF8FFBD0}" type="presParOf" srcId="{038F9864-9952-4998-BF2B-C2588F8856F6}" destId="{BE369466-2D55-4204-83C7-11D6E03AA3D0}" srcOrd="10" destOrd="0" presId="urn:microsoft.com/office/officeart/2005/8/layout/hChevron3"/>
    <dgm:cxn modelId="{EA4841D5-D111-4A6C-AED5-5C081E02CE04}" type="presParOf" srcId="{038F9864-9952-4998-BF2B-C2588F8856F6}" destId="{FD3C342E-9D1E-4D30-9D0C-53AE6FB80A55}" srcOrd="11" destOrd="0" presId="urn:microsoft.com/office/officeart/2005/8/layout/hChevron3"/>
    <dgm:cxn modelId="{A884333A-A6FE-44A4-A106-EF67F9D26598}" type="presParOf" srcId="{038F9864-9952-4998-BF2B-C2588F8856F6}" destId="{F9168278-B8DF-4588-A583-656B5D11758B}"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現状調査</a:t>
          </a:r>
          <a:endParaRPr kumimoji="1" lang="ja-JP" altLang="en-US" sz="2400" b="1" dirty="0">
            <a:solidFill>
              <a:schemeClr val="tx1"/>
            </a:solidFill>
            <a:effectLst>
              <a:outerShdw blurRad="38100" dist="38100" dir="2700000" algn="tl">
                <a:srgbClr val="000000">
                  <a:alpha val="43137"/>
                </a:srgbClr>
              </a:outerShdw>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6" destOrd="0" parTransId="{30F66C98-4E94-4982-A245-410A2518CFCF}" sibTransId="{0D0FA813-B493-4EEF-B30B-455547D286FD}"/>
    <dgm:cxn modelId="{B6461610-196F-4AF4-A363-46A1DADF278C}" type="presOf" srcId="{A01DB459-7F22-47A3-AB3D-7426A4ACDDD9}" destId="{F9168278-B8DF-4588-A583-656B5D11758B}"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A729DB6C-8364-40CD-AB74-8E8656BD0735}" type="presOf" srcId="{AF35A750-9FAC-480F-9EBC-F831FF37B871}" destId="{C140FEB2-AE9C-4B51-9C35-F307ADB6F9B3}"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BA138F7-0991-4113-ACE5-5C526DBDE94F}" type="presOf" srcId="{4D4AD7B2-5526-44AB-B27F-C520B560DBE1}" destId="{7BFBB009-B5B0-4EBB-9683-ABADD1AAE43B}" srcOrd="0" destOrd="0" presId="urn:microsoft.com/office/officeart/2005/8/layout/hChevron3"/>
    <dgm:cxn modelId="{4603097E-CE45-4F8E-AFDE-6593BB9A9E6E}" srcId="{E0DA005D-A615-43D3-ADB0-E880D4597203}" destId="{CF64919A-FBEF-4010-8C72-77EE1B87F2AA}" srcOrd="5" destOrd="0" parTransId="{00312286-1F46-4540-B746-55E7AC69A413}" sibTransId="{F230D5E4-3227-4A7D-A43D-01094F5AF3D0}"/>
    <dgm:cxn modelId="{84D4DC8A-253B-458F-8AC2-A514413363B2}" type="presOf" srcId="{45E0CAB1-73C6-4EDC-939F-41D86288D298}" destId="{FE5B2F61-F5DF-499D-B864-C3FF874A8103}" srcOrd="0" destOrd="0" presId="urn:microsoft.com/office/officeart/2005/8/layout/hChevron3"/>
    <dgm:cxn modelId="{3AA9AD86-BE66-4006-B444-3C0D0376E402}" type="presOf" srcId="{E0DA005D-A615-43D3-ADB0-E880D4597203}" destId="{038F9864-9952-4998-BF2B-C2588F8856F6}" srcOrd="0" destOrd="0" presId="urn:microsoft.com/office/officeart/2005/8/layout/hChevron3"/>
    <dgm:cxn modelId="{582A2D8D-6DAF-438B-B806-B67FA2750184}" type="presOf" srcId="{B7805D1E-31BF-48D0-B17D-37F9A2DE923E}" destId="{10989B8A-F8CA-4CB8-B4ED-84918885146F}"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B6387730-C658-4E04-A83D-6250C0546832}" type="presOf" srcId="{7E685FC0-1C7F-4F45-AD1A-9736194DDC9A}" destId="{DB00A134-D57C-4413-8E37-C24ACF334721}" srcOrd="0" destOrd="0" presId="urn:microsoft.com/office/officeart/2005/8/layout/hChevron3"/>
    <dgm:cxn modelId="{4A119822-7CF2-49B4-A445-24AC9E7B26A1}" type="presOf" srcId="{CF64919A-FBEF-4010-8C72-77EE1B87F2AA}" destId="{BE369466-2D55-4204-83C7-11D6E03AA3D0}"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D678BAC3-3EB0-4977-8D0B-B44EA4931990}" srcId="{E0DA005D-A615-43D3-ADB0-E880D4597203}" destId="{4D4AD7B2-5526-44AB-B27F-C520B560DBE1}" srcOrd="4" destOrd="0" parTransId="{9713DCAD-8B85-4DD3-8C02-D5AB92D00EE1}" sibTransId="{5745134D-2AD6-4240-B943-7B82E77262CB}"/>
    <dgm:cxn modelId="{D914F031-FE1B-4E79-9D2E-EC82186649BA}" type="presParOf" srcId="{038F9864-9952-4998-BF2B-C2588F8856F6}" destId="{10989B8A-F8CA-4CB8-B4ED-84918885146F}" srcOrd="0" destOrd="0" presId="urn:microsoft.com/office/officeart/2005/8/layout/hChevron3"/>
    <dgm:cxn modelId="{FC18D0A4-1D01-4B9C-A603-9FC5E91CF510}" type="presParOf" srcId="{038F9864-9952-4998-BF2B-C2588F8856F6}" destId="{16D5325E-9D57-4308-B614-E4BAF452C56A}" srcOrd="1" destOrd="0" presId="urn:microsoft.com/office/officeart/2005/8/layout/hChevron3"/>
    <dgm:cxn modelId="{D3E8F045-4507-413B-BEAA-2A5E3B238B43}" type="presParOf" srcId="{038F9864-9952-4998-BF2B-C2588F8856F6}" destId="{DB00A134-D57C-4413-8E37-C24ACF334721}" srcOrd="2" destOrd="0" presId="urn:microsoft.com/office/officeart/2005/8/layout/hChevron3"/>
    <dgm:cxn modelId="{6F15A2F6-401C-48BB-BAA7-AE86DE04DE3E}" type="presParOf" srcId="{038F9864-9952-4998-BF2B-C2588F8856F6}" destId="{FB94753F-CB5D-4C98-AF21-5E2C1A3DC8C0}" srcOrd="3" destOrd="0" presId="urn:microsoft.com/office/officeart/2005/8/layout/hChevron3"/>
    <dgm:cxn modelId="{3C360367-8B04-4BE3-82E4-15096AF17CF7}" type="presParOf" srcId="{038F9864-9952-4998-BF2B-C2588F8856F6}" destId="{FE5B2F61-F5DF-499D-B864-C3FF874A8103}" srcOrd="4" destOrd="0" presId="urn:microsoft.com/office/officeart/2005/8/layout/hChevron3"/>
    <dgm:cxn modelId="{E4C6292D-BC37-4E49-9469-25D619CDB21B}" type="presParOf" srcId="{038F9864-9952-4998-BF2B-C2588F8856F6}" destId="{D4617981-CCEF-45D2-B366-8CCB9FC2A996}" srcOrd="5" destOrd="0" presId="urn:microsoft.com/office/officeart/2005/8/layout/hChevron3"/>
    <dgm:cxn modelId="{69B8A36F-C980-4564-B59B-B5B27FE97437}" type="presParOf" srcId="{038F9864-9952-4998-BF2B-C2588F8856F6}" destId="{C140FEB2-AE9C-4B51-9C35-F307ADB6F9B3}" srcOrd="6" destOrd="0" presId="urn:microsoft.com/office/officeart/2005/8/layout/hChevron3"/>
    <dgm:cxn modelId="{B64E3C0E-6918-4496-92B2-F78227CA8329}" type="presParOf" srcId="{038F9864-9952-4998-BF2B-C2588F8856F6}" destId="{D5EFCE2C-8BF5-423A-A550-BEC3D2858873}" srcOrd="7" destOrd="0" presId="urn:microsoft.com/office/officeart/2005/8/layout/hChevron3"/>
    <dgm:cxn modelId="{7CE6A5CE-D246-423D-AA8C-D92423E58F1D}" type="presParOf" srcId="{038F9864-9952-4998-BF2B-C2588F8856F6}" destId="{7BFBB009-B5B0-4EBB-9683-ABADD1AAE43B}" srcOrd="8" destOrd="0" presId="urn:microsoft.com/office/officeart/2005/8/layout/hChevron3"/>
    <dgm:cxn modelId="{3C7DD49A-EB39-4E91-9950-6212CEBD81C1}" type="presParOf" srcId="{038F9864-9952-4998-BF2B-C2588F8856F6}" destId="{F65713C9-D807-45EF-B39F-AA87E1B4B4B3}" srcOrd="9" destOrd="0" presId="urn:microsoft.com/office/officeart/2005/8/layout/hChevron3"/>
    <dgm:cxn modelId="{290AB970-A7C8-4610-BA98-F35FEC345A44}" type="presParOf" srcId="{038F9864-9952-4998-BF2B-C2588F8856F6}" destId="{BE369466-2D55-4204-83C7-11D6E03AA3D0}" srcOrd="10" destOrd="0" presId="urn:microsoft.com/office/officeart/2005/8/layout/hChevron3"/>
    <dgm:cxn modelId="{3AA336CF-5B29-460B-8202-5587D631A616}" type="presParOf" srcId="{038F9864-9952-4998-BF2B-C2588F8856F6}" destId="{FD3C342E-9D1E-4D30-9D0C-53AE6FB80A55}" srcOrd="11" destOrd="0" presId="urn:microsoft.com/office/officeart/2005/8/layout/hChevron3"/>
    <dgm:cxn modelId="{B4D53D8C-183B-44BD-AE5A-BB5B472552D6}"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現状調査</a:t>
          </a:r>
          <a:endParaRPr kumimoji="1" lang="ja-JP" altLang="en-US" sz="2400" b="1" dirty="0">
            <a:solidFill>
              <a:schemeClr val="tx1"/>
            </a:solidFill>
            <a:effectLst>
              <a:outerShdw blurRad="38100" dist="38100" dir="2700000" algn="tl">
                <a:srgbClr val="000000">
                  <a:alpha val="43137"/>
                </a:srgbClr>
              </a:outerShdw>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7F196A36-CEA3-420B-81B3-6E670D171441}" type="presOf" srcId="{4D4AD7B2-5526-44AB-B27F-C520B560DBE1}" destId="{7BFBB009-B5B0-4EBB-9683-ABADD1AAE43B}" srcOrd="0" destOrd="0" presId="urn:microsoft.com/office/officeart/2005/8/layout/hChevron3"/>
    <dgm:cxn modelId="{8F6E8240-CF4C-4F88-AF58-68D8AD4B07A6}" type="presOf" srcId="{E0DA005D-A615-43D3-ADB0-E880D4597203}" destId="{038F9864-9952-4998-BF2B-C2588F8856F6}"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010D4ACC-3F55-4B56-B77E-8D69B56A10D9}" type="presOf" srcId="{A01DB459-7F22-47A3-AB3D-7426A4ACDDD9}" destId="{F9168278-B8DF-4588-A583-656B5D11758B}" srcOrd="0" destOrd="0" presId="urn:microsoft.com/office/officeart/2005/8/layout/hChevron3"/>
    <dgm:cxn modelId="{C3AC375F-8769-4189-861F-A99B26B7AB79}" type="presOf" srcId="{AF35A750-9FAC-480F-9EBC-F831FF37B871}" destId="{C140FEB2-AE9C-4B51-9C35-F307ADB6F9B3}" srcOrd="0" destOrd="0" presId="urn:microsoft.com/office/officeart/2005/8/layout/hChevron3"/>
    <dgm:cxn modelId="{AF5E647C-9D68-40F3-B6A5-DCCADCA162E4}" type="presOf" srcId="{CF64919A-FBEF-4010-8C72-77EE1B87F2AA}" destId="{BE369466-2D55-4204-83C7-11D6E03AA3D0}" srcOrd="0" destOrd="0" presId="urn:microsoft.com/office/officeart/2005/8/layout/hChevron3"/>
    <dgm:cxn modelId="{33513F8F-291B-48E3-8305-B64E7072FEAE}" type="presOf" srcId="{7E685FC0-1C7F-4F45-AD1A-9736194DDC9A}" destId="{DB00A134-D57C-4413-8E37-C24ACF334721}" srcOrd="0" destOrd="0" presId="urn:microsoft.com/office/officeart/2005/8/layout/hChevron3"/>
    <dgm:cxn modelId="{F5E196B5-ACA4-440F-8DAC-A743199E6C45}" type="presOf" srcId="{B7805D1E-31BF-48D0-B17D-37F9A2DE923E}" destId="{10989B8A-F8CA-4CB8-B4ED-84918885146F}"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D978FE7D-E26E-447B-A375-72C540DE1577}" type="presOf" srcId="{45E0CAB1-73C6-4EDC-939F-41D86288D298}" destId="{FE5B2F61-F5DF-499D-B864-C3FF874A8103}"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1E6DFFF2-3968-4692-9DD1-F989D7547097}" type="presParOf" srcId="{038F9864-9952-4998-BF2B-C2588F8856F6}" destId="{10989B8A-F8CA-4CB8-B4ED-84918885146F}" srcOrd="0" destOrd="0" presId="urn:microsoft.com/office/officeart/2005/8/layout/hChevron3"/>
    <dgm:cxn modelId="{3BE3C3D8-7EC1-4235-8389-3B8BAC7BB081}" type="presParOf" srcId="{038F9864-9952-4998-BF2B-C2588F8856F6}" destId="{16D5325E-9D57-4308-B614-E4BAF452C56A}" srcOrd="1" destOrd="0" presId="urn:microsoft.com/office/officeart/2005/8/layout/hChevron3"/>
    <dgm:cxn modelId="{0A27A93B-4512-477E-827C-5F3F711731B9}" type="presParOf" srcId="{038F9864-9952-4998-BF2B-C2588F8856F6}" destId="{DB00A134-D57C-4413-8E37-C24ACF334721}" srcOrd="2" destOrd="0" presId="urn:microsoft.com/office/officeart/2005/8/layout/hChevron3"/>
    <dgm:cxn modelId="{1F71B0AA-E097-426A-913C-32EE2476010F}" type="presParOf" srcId="{038F9864-9952-4998-BF2B-C2588F8856F6}" destId="{FB94753F-CB5D-4C98-AF21-5E2C1A3DC8C0}" srcOrd="3" destOrd="0" presId="urn:microsoft.com/office/officeart/2005/8/layout/hChevron3"/>
    <dgm:cxn modelId="{FB141F3A-4396-4ABB-8FE7-086E3B4BA0E2}" type="presParOf" srcId="{038F9864-9952-4998-BF2B-C2588F8856F6}" destId="{FE5B2F61-F5DF-499D-B864-C3FF874A8103}" srcOrd="4" destOrd="0" presId="urn:microsoft.com/office/officeart/2005/8/layout/hChevron3"/>
    <dgm:cxn modelId="{0BA94237-E702-4344-A391-912B5AABC73C}" type="presParOf" srcId="{038F9864-9952-4998-BF2B-C2588F8856F6}" destId="{D4617981-CCEF-45D2-B366-8CCB9FC2A996}" srcOrd="5" destOrd="0" presId="urn:microsoft.com/office/officeart/2005/8/layout/hChevron3"/>
    <dgm:cxn modelId="{802B4839-4D46-4876-8D2C-DE82EF1A4E92}" type="presParOf" srcId="{038F9864-9952-4998-BF2B-C2588F8856F6}" destId="{C140FEB2-AE9C-4B51-9C35-F307ADB6F9B3}" srcOrd="6" destOrd="0" presId="urn:microsoft.com/office/officeart/2005/8/layout/hChevron3"/>
    <dgm:cxn modelId="{BBFFA362-629F-4F51-9243-823B3B016306}" type="presParOf" srcId="{038F9864-9952-4998-BF2B-C2588F8856F6}" destId="{D5EFCE2C-8BF5-423A-A550-BEC3D2858873}" srcOrd="7" destOrd="0" presId="urn:microsoft.com/office/officeart/2005/8/layout/hChevron3"/>
    <dgm:cxn modelId="{453E9C00-B435-4ADB-AADB-3BA5541F0BC1}" type="presParOf" srcId="{038F9864-9952-4998-BF2B-C2588F8856F6}" destId="{7BFBB009-B5B0-4EBB-9683-ABADD1AAE43B}" srcOrd="8" destOrd="0" presId="urn:microsoft.com/office/officeart/2005/8/layout/hChevron3"/>
    <dgm:cxn modelId="{E22A6099-50A2-4B11-ABB4-7D0AAFC75F1F}" type="presParOf" srcId="{038F9864-9952-4998-BF2B-C2588F8856F6}" destId="{F65713C9-D807-45EF-B39F-AA87E1B4B4B3}" srcOrd="9" destOrd="0" presId="urn:microsoft.com/office/officeart/2005/8/layout/hChevron3"/>
    <dgm:cxn modelId="{37248816-5D7F-4EA5-94E8-9240A42A4FB5}" type="presParOf" srcId="{038F9864-9952-4998-BF2B-C2588F8856F6}" destId="{BE369466-2D55-4204-83C7-11D6E03AA3D0}" srcOrd="10" destOrd="0" presId="urn:microsoft.com/office/officeart/2005/8/layout/hChevron3"/>
    <dgm:cxn modelId="{B7D7D755-F046-4729-B8F6-FB2F8223DF1B}" type="presParOf" srcId="{038F9864-9952-4998-BF2B-C2588F8856F6}" destId="{FD3C342E-9D1E-4D30-9D0C-53AE6FB80A55}" srcOrd="11" destOrd="0" presId="urn:microsoft.com/office/officeart/2005/8/layout/hChevron3"/>
    <dgm:cxn modelId="{30680980-E0BA-4490-A0D7-103FEB92D5D4}"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現状調査</a:t>
          </a:r>
          <a:endParaRPr kumimoji="1" lang="ja-JP" altLang="en-US" sz="2400" b="1" dirty="0">
            <a:solidFill>
              <a:schemeClr val="tx1"/>
            </a:solidFill>
            <a:effectLst>
              <a:outerShdw blurRad="38100" dist="38100" dir="2700000" algn="tl">
                <a:srgbClr val="000000">
                  <a:alpha val="43137"/>
                </a:srgbClr>
              </a:outerShdw>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6" destOrd="0" parTransId="{30F66C98-4E94-4982-A245-410A2518CFCF}" sibTransId="{0D0FA813-B493-4EEF-B30B-455547D286FD}"/>
    <dgm:cxn modelId="{1508A833-029A-4CA2-9624-D5F45483C709}" type="presOf" srcId="{AF35A750-9FAC-480F-9EBC-F831FF37B871}" destId="{C140FEB2-AE9C-4B51-9C35-F307ADB6F9B3}" srcOrd="0" destOrd="0" presId="urn:microsoft.com/office/officeart/2005/8/layout/hChevron3"/>
    <dgm:cxn modelId="{D678BAC3-3EB0-4977-8D0B-B44EA4931990}" srcId="{E0DA005D-A615-43D3-ADB0-E880D4597203}" destId="{4D4AD7B2-5526-44AB-B27F-C520B560DBE1}" srcOrd="4" destOrd="0" parTransId="{9713DCAD-8B85-4DD3-8C02-D5AB92D00EE1}" sibTransId="{5745134D-2AD6-4240-B943-7B82E77262CB}"/>
    <dgm:cxn modelId="{D1A39A07-CC39-48E6-B35A-CCB076E6FF96}" srcId="{E0DA005D-A615-43D3-ADB0-E880D4597203}" destId="{7E685FC0-1C7F-4F45-AD1A-9736194DDC9A}" srcOrd="1" destOrd="0" parTransId="{AE53639D-5571-40A0-A342-3825AD095457}" sibTransId="{4BB0F309-A0BE-4F48-9C46-AC1B39E6AD2A}"/>
    <dgm:cxn modelId="{9E12B569-22A4-463F-942E-26D86E666C72}" type="presOf" srcId="{45E0CAB1-73C6-4EDC-939F-41D86288D298}" destId="{FE5B2F61-F5DF-499D-B864-C3FF874A8103}" srcOrd="0" destOrd="0" presId="urn:microsoft.com/office/officeart/2005/8/layout/hChevron3"/>
    <dgm:cxn modelId="{B2C2D135-C27B-48AC-8F21-D7E16D12B6D2}" type="presOf" srcId="{CF64919A-FBEF-4010-8C72-77EE1B87F2AA}" destId="{BE369466-2D55-4204-83C7-11D6E03AA3D0}" srcOrd="0" destOrd="0" presId="urn:microsoft.com/office/officeart/2005/8/layout/hChevron3"/>
    <dgm:cxn modelId="{C562A8FF-498F-46EF-AC11-59C645080DCC}" type="presOf" srcId="{7E685FC0-1C7F-4F45-AD1A-9736194DDC9A}" destId="{DB00A134-D57C-4413-8E37-C24ACF334721}" srcOrd="0" destOrd="0" presId="urn:microsoft.com/office/officeart/2005/8/layout/hChevron3"/>
    <dgm:cxn modelId="{F76FDC69-F9FD-4BA0-B6C7-512B2CDFFF30}" type="presOf" srcId="{B7805D1E-31BF-48D0-B17D-37F9A2DE923E}" destId="{10989B8A-F8CA-4CB8-B4ED-84918885146F}" srcOrd="0" destOrd="0" presId="urn:microsoft.com/office/officeart/2005/8/layout/hChevron3"/>
    <dgm:cxn modelId="{5DDFA4A5-0449-4F05-88F1-BA59047B76BC}" type="presOf" srcId="{4D4AD7B2-5526-44AB-B27F-C520B560DBE1}" destId="{7BFBB009-B5B0-4EBB-9683-ABADD1AAE43B}"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5755952C-24A1-44B3-904C-C814737A41CB}" type="presOf" srcId="{A01DB459-7F22-47A3-AB3D-7426A4ACDDD9}" destId="{F9168278-B8DF-4588-A583-656B5D11758B}" srcOrd="0" destOrd="0" presId="urn:microsoft.com/office/officeart/2005/8/layout/hChevron3"/>
    <dgm:cxn modelId="{6C4ECF37-AAA3-4205-BC54-CA35F1878C3B}" type="presOf" srcId="{E0DA005D-A615-43D3-ADB0-E880D4597203}" destId="{038F9864-9952-4998-BF2B-C2588F8856F6}"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85F56575-D65D-4B66-9914-B82AAA5A1BD8}" type="presParOf" srcId="{038F9864-9952-4998-BF2B-C2588F8856F6}" destId="{10989B8A-F8CA-4CB8-B4ED-84918885146F}" srcOrd="0" destOrd="0" presId="urn:microsoft.com/office/officeart/2005/8/layout/hChevron3"/>
    <dgm:cxn modelId="{37E68A45-9D63-4A2E-830B-C5C137E7A2E4}" type="presParOf" srcId="{038F9864-9952-4998-BF2B-C2588F8856F6}" destId="{16D5325E-9D57-4308-B614-E4BAF452C56A}" srcOrd="1" destOrd="0" presId="urn:microsoft.com/office/officeart/2005/8/layout/hChevron3"/>
    <dgm:cxn modelId="{77C0EEC3-0B63-4D18-B882-E7FF124ED32F}" type="presParOf" srcId="{038F9864-9952-4998-BF2B-C2588F8856F6}" destId="{DB00A134-D57C-4413-8E37-C24ACF334721}" srcOrd="2" destOrd="0" presId="urn:microsoft.com/office/officeart/2005/8/layout/hChevron3"/>
    <dgm:cxn modelId="{7F345FDD-5677-48DA-81B6-F48E6A3E8D35}" type="presParOf" srcId="{038F9864-9952-4998-BF2B-C2588F8856F6}" destId="{FB94753F-CB5D-4C98-AF21-5E2C1A3DC8C0}" srcOrd="3" destOrd="0" presId="urn:microsoft.com/office/officeart/2005/8/layout/hChevron3"/>
    <dgm:cxn modelId="{D5B98B4D-D4BB-4D87-8F2C-D600754932C0}" type="presParOf" srcId="{038F9864-9952-4998-BF2B-C2588F8856F6}" destId="{FE5B2F61-F5DF-499D-B864-C3FF874A8103}" srcOrd="4" destOrd="0" presId="urn:microsoft.com/office/officeart/2005/8/layout/hChevron3"/>
    <dgm:cxn modelId="{32758F65-2E49-487D-909F-2E6729644C50}" type="presParOf" srcId="{038F9864-9952-4998-BF2B-C2588F8856F6}" destId="{D4617981-CCEF-45D2-B366-8CCB9FC2A996}" srcOrd="5" destOrd="0" presId="urn:microsoft.com/office/officeart/2005/8/layout/hChevron3"/>
    <dgm:cxn modelId="{B50E456F-AE2D-42D8-B869-04D11EB2DA79}" type="presParOf" srcId="{038F9864-9952-4998-BF2B-C2588F8856F6}" destId="{C140FEB2-AE9C-4B51-9C35-F307ADB6F9B3}" srcOrd="6" destOrd="0" presId="urn:microsoft.com/office/officeart/2005/8/layout/hChevron3"/>
    <dgm:cxn modelId="{7AF9C8B3-A869-41C7-8C2A-510596014E5F}" type="presParOf" srcId="{038F9864-9952-4998-BF2B-C2588F8856F6}" destId="{D5EFCE2C-8BF5-423A-A550-BEC3D2858873}" srcOrd="7" destOrd="0" presId="urn:microsoft.com/office/officeart/2005/8/layout/hChevron3"/>
    <dgm:cxn modelId="{AAFF3E92-EB5C-4FAA-BFB1-65EBE4818402}" type="presParOf" srcId="{038F9864-9952-4998-BF2B-C2588F8856F6}" destId="{7BFBB009-B5B0-4EBB-9683-ABADD1AAE43B}" srcOrd="8" destOrd="0" presId="urn:microsoft.com/office/officeart/2005/8/layout/hChevron3"/>
    <dgm:cxn modelId="{1C803A1D-8F4E-47B0-98D0-BDF596E7E075}" type="presParOf" srcId="{038F9864-9952-4998-BF2B-C2588F8856F6}" destId="{F65713C9-D807-45EF-B39F-AA87E1B4B4B3}" srcOrd="9" destOrd="0" presId="urn:microsoft.com/office/officeart/2005/8/layout/hChevron3"/>
    <dgm:cxn modelId="{88C78304-44AD-4F49-ABE1-CF92AB2E4201}" type="presParOf" srcId="{038F9864-9952-4998-BF2B-C2588F8856F6}" destId="{BE369466-2D55-4204-83C7-11D6E03AA3D0}" srcOrd="10" destOrd="0" presId="urn:microsoft.com/office/officeart/2005/8/layout/hChevron3"/>
    <dgm:cxn modelId="{D4AB7C5D-790F-4703-BFCF-9E631EE0341F}" type="presParOf" srcId="{038F9864-9952-4998-BF2B-C2588F8856F6}" destId="{FD3C342E-9D1E-4D30-9D0C-53AE6FB80A55}" srcOrd="11" destOrd="0" presId="urn:microsoft.com/office/officeart/2005/8/layout/hChevron3"/>
    <dgm:cxn modelId="{5619A055-5E82-4064-9326-839711AF2869}"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現状調査</a:t>
          </a:r>
          <a:endParaRPr kumimoji="1" lang="ja-JP" altLang="en-US" sz="2400" b="1" dirty="0">
            <a:solidFill>
              <a:schemeClr val="tx1"/>
            </a:solidFill>
            <a:effectLst>
              <a:outerShdw blurRad="38100" dist="38100" dir="2700000" algn="tl">
                <a:srgbClr val="000000">
                  <a:alpha val="43137"/>
                </a:srgbClr>
              </a:outerShdw>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3D0743FF-EA05-4DD4-A39F-D9BF5D250DEC}" srcId="{E0DA005D-A615-43D3-ADB0-E880D4597203}" destId="{A01DB459-7F22-47A3-AB3D-7426A4ACDDD9}" srcOrd="6" destOrd="0" parTransId="{30F66C98-4E94-4982-A245-410A2518CFCF}" sibTransId="{0D0FA813-B493-4EEF-B30B-455547D286FD}"/>
    <dgm:cxn modelId="{77909C30-5945-48D0-AB77-ABF794651F85}" type="presOf" srcId="{4D4AD7B2-5526-44AB-B27F-C520B560DBE1}" destId="{7BFBB009-B5B0-4EBB-9683-ABADD1AAE43B}" srcOrd="0" destOrd="0" presId="urn:microsoft.com/office/officeart/2005/8/layout/hChevron3"/>
    <dgm:cxn modelId="{D678BAC3-3EB0-4977-8D0B-B44EA4931990}" srcId="{E0DA005D-A615-43D3-ADB0-E880D4597203}" destId="{4D4AD7B2-5526-44AB-B27F-C520B560DBE1}" srcOrd="4" destOrd="0" parTransId="{9713DCAD-8B85-4DD3-8C02-D5AB92D00EE1}" sibTransId="{5745134D-2AD6-4240-B943-7B82E77262CB}"/>
    <dgm:cxn modelId="{6121099E-09CC-4C47-9EC9-54EF1CA3CB99}" type="presOf" srcId="{45E0CAB1-73C6-4EDC-939F-41D86288D298}" destId="{FE5B2F61-F5DF-499D-B864-C3FF874A8103}"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C8D77659-08E2-470D-9684-69E783438EFD}" type="presOf" srcId="{CF64919A-FBEF-4010-8C72-77EE1B87F2AA}" destId="{BE369466-2D55-4204-83C7-11D6E03AA3D0}" srcOrd="0" destOrd="0" presId="urn:microsoft.com/office/officeart/2005/8/layout/hChevron3"/>
    <dgm:cxn modelId="{65AA7351-2AAF-4C35-B243-F4A5C3EFE6CD}" type="presOf" srcId="{AF35A750-9FAC-480F-9EBC-F831FF37B871}" destId="{C140FEB2-AE9C-4B51-9C35-F307ADB6F9B3}" srcOrd="0" destOrd="0" presId="urn:microsoft.com/office/officeart/2005/8/layout/hChevron3"/>
    <dgm:cxn modelId="{4D9539A0-1425-4415-9F61-9C8325D17546}" type="presOf" srcId="{B7805D1E-31BF-48D0-B17D-37F9A2DE923E}" destId="{10989B8A-F8CA-4CB8-B4ED-84918885146F}" srcOrd="0" destOrd="0" presId="urn:microsoft.com/office/officeart/2005/8/layout/hChevron3"/>
    <dgm:cxn modelId="{31F5F5C0-5F5F-4E54-B4AF-48AA09006D6B}" type="presOf" srcId="{E0DA005D-A615-43D3-ADB0-E880D4597203}" destId="{038F9864-9952-4998-BF2B-C2588F8856F6}" srcOrd="0" destOrd="0" presId="urn:microsoft.com/office/officeart/2005/8/layout/hChevron3"/>
    <dgm:cxn modelId="{4675177F-51D9-40B9-909D-CFD2A2A09607}" srcId="{E0DA005D-A615-43D3-ADB0-E880D4597203}" destId="{45E0CAB1-73C6-4EDC-939F-41D86288D298}" srcOrd="2" destOrd="0" parTransId="{DA003FA4-9712-4FA2-A250-B3A744BA8ADD}" sibTransId="{013CDB1D-2DEB-4D72-86A8-4D70FB4BEF59}"/>
    <dgm:cxn modelId="{4603097E-CE45-4F8E-AFDE-6593BB9A9E6E}" srcId="{E0DA005D-A615-43D3-ADB0-E880D4597203}" destId="{CF64919A-FBEF-4010-8C72-77EE1B87F2AA}" srcOrd="5" destOrd="0" parTransId="{00312286-1F46-4540-B746-55E7AC69A413}" sibTransId="{F230D5E4-3227-4A7D-A43D-01094F5AF3D0}"/>
    <dgm:cxn modelId="{3707B1C6-2075-4AD9-90C6-6F0B036EE182}" srcId="{E0DA005D-A615-43D3-ADB0-E880D4597203}" destId="{AF35A750-9FAC-480F-9EBC-F831FF37B871}" srcOrd="3" destOrd="0" parTransId="{6812D3DD-A43F-448A-807A-C8BCE20FF7E5}" sibTransId="{B6E8311A-2099-454F-900C-EC89B9AB6BBB}"/>
    <dgm:cxn modelId="{84D3A18A-8805-4C87-9AEA-7C49BDF9A19B}" type="presOf" srcId="{A01DB459-7F22-47A3-AB3D-7426A4ACDDD9}" destId="{F9168278-B8DF-4588-A583-656B5D11758B}" srcOrd="0" destOrd="0" presId="urn:microsoft.com/office/officeart/2005/8/layout/hChevron3"/>
    <dgm:cxn modelId="{F3A01508-F30F-4AD9-8BB7-3BBFF61188F7}" type="presOf" srcId="{7E685FC0-1C7F-4F45-AD1A-9736194DDC9A}" destId="{DB00A134-D57C-4413-8E37-C24ACF334721}"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16CE48DB-7847-480C-BECF-7F0B35BC10D4}" type="presParOf" srcId="{038F9864-9952-4998-BF2B-C2588F8856F6}" destId="{10989B8A-F8CA-4CB8-B4ED-84918885146F}" srcOrd="0" destOrd="0" presId="urn:microsoft.com/office/officeart/2005/8/layout/hChevron3"/>
    <dgm:cxn modelId="{112682FB-A856-4281-9CF7-2B2F06C99C0B}" type="presParOf" srcId="{038F9864-9952-4998-BF2B-C2588F8856F6}" destId="{16D5325E-9D57-4308-B614-E4BAF452C56A}" srcOrd="1" destOrd="0" presId="urn:microsoft.com/office/officeart/2005/8/layout/hChevron3"/>
    <dgm:cxn modelId="{F73DB791-56C1-4CBF-A188-E5D1CCCB416A}" type="presParOf" srcId="{038F9864-9952-4998-BF2B-C2588F8856F6}" destId="{DB00A134-D57C-4413-8E37-C24ACF334721}" srcOrd="2" destOrd="0" presId="urn:microsoft.com/office/officeart/2005/8/layout/hChevron3"/>
    <dgm:cxn modelId="{BA1BE8CF-ADFF-4D2E-B0AE-9B3BBB3AAEF4}" type="presParOf" srcId="{038F9864-9952-4998-BF2B-C2588F8856F6}" destId="{FB94753F-CB5D-4C98-AF21-5E2C1A3DC8C0}" srcOrd="3" destOrd="0" presId="urn:microsoft.com/office/officeart/2005/8/layout/hChevron3"/>
    <dgm:cxn modelId="{D141ACC6-830C-4719-B23B-C83ACF6865BF}" type="presParOf" srcId="{038F9864-9952-4998-BF2B-C2588F8856F6}" destId="{FE5B2F61-F5DF-499D-B864-C3FF874A8103}" srcOrd="4" destOrd="0" presId="urn:microsoft.com/office/officeart/2005/8/layout/hChevron3"/>
    <dgm:cxn modelId="{776A8AAC-8CAE-4ADB-986C-675FEB62E3C1}" type="presParOf" srcId="{038F9864-9952-4998-BF2B-C2588F8856F6}" destId="{D4617981-CCEF-45D2-B366-8CCB9FC2A996}" srcOrd="5" destOrd="0" presId="urn:microsoft.com/office/officeart/2005/8/layout/hChevron3"/>
    <dgm:cxn modelId="{455F30CF-F476-4AA3-A637-B56142089734}" type="presParOf" srcId="{038F9864-9952-4998-BF2B-C2588F8856F6}" destId="{C140FEB2-AE9C-4B51-9C35-F307ADB6F9B3}" srcOrd="6" destOrd="0" presId="urn:microsoft.com/office/officeart/2005/8/layout/hChevron3"/>
    <dgm:cxn modelId="{503AD4F0-2838-4C84-B4D4-7C641B43B9C9}" type="presParOf" srcId="{038F9864-9952-4998-BF2B-C2588F8856F6}" destId="{D5EFCE2C-8BF5-423A-A550-BEC3D2858873}" srcOrd="7" destOrd="0" presId="urn:microsoft.com/office/officeart/2005/8/layout/hChevron3"/>
    <dgm:cxn modelId="{4C73065D-A323-4669-82C5-2C993B32A90D}" type="presParOf" srcId="{038F9864-9952-4998-BF2B-C2588F8856F6}" destId="{7BFBB009-B5B0-4EBB-9683-ABADD1AAE43B}" srcOrd="8" destOrd="0" presId="urn:microsoft.com/office/officeart/2005/8/layout/hChevron3"/>
    <dgm:cxn modelId="{2D86CC3A-DB24-4DFB-86D5-E76E76F204D2}" type="presParOf" srcId="{038F9864-9952-4998-BF2B-C2588F8856F6}" destId="{F65713C9-D807-45EF-B39F-AA87E1B4B4B3}" srcOrd="9" destOrd="0" presId="urn:microsoft.com/office/officeart/2005/8/layout/hChevron3"/>
    <dgm:cxn modelId="{5A90D64E-B514-4023-9BF5-BC30DE374AC8}" type="presParOf" srcId="{038F9864-9952-4998-BF2B-C2588F8856F6}" destId="{BE369466-2D55-4204-83C7-11D6E03AA3D0}" srcOrd="10" destOrd="0" presId="urn:microsoft.com/office/officeart/2005/8/layout/hChevron3"/>
    <dgm:cxn modelId="{C9759903-B526-4AA3-AE93-270754E8308D}" type="presParOf" srcId="{038F9864-9952-4998-BF2B-C2588F8856F6}" destId="{FD3C342E-9D1E-4D30-9D0C-53AE6FB80A55}" srcOrd="11" destOrd="0" presId="urn:microsoft.com/office/officeart/2005/8/layout/hChevron3"/>
    <dgm:cxn modelId="{6BEFCE53-3F87-4BF1-ACFC-AF1E551DF4DC}"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DA005D-A615-43D3-ADB0-E880D4597203}" type="doc">
      <dgm:prSet loTypeId="urn:microsoft.com/office/officeart/2005/8/layout/hChevron3" loCatId="process" qsTypeId="urn:microsoft.com/office/officeart/2005/8/quickstyle/simple1" qsCatId="simple" csTypeId="urn:microsoft.com/office/officeart/2005/8/colors/accent1_2" csCatId="accent1" phldr="1"/>
      <dgm:spPr/>
    </dgm:pt>
    <dgm:pt modelId="{B7805D1E-31BF-48D0-B17D-37F9A2DE923E}">
      <dgm:prSet phldrT="[テキスト]" custT="1"/>
      <dgm:spPr/>
      <dgm:t>
        <a:bodyPr/>
        <a:lstStyle/>
        <a:p>
          <a:r>
            <a:rPr kumimoji="1" lang="ja-JP" altLang="en-US" sz="1800" dirty="0" smtClean="0">
              <a:solidFill>
                <a:schemeClr val="tx1">
                  <a:lumMod val="50000"/>
                  <a:lumOff val="50000"/>
                </a:schemeClr>
              </a:solidFill>
              <a:effectLst/>
            </a:rPr>
            <a:t>背景</a:t>
          </a:r>
          <a:endParaRPr kumimoji="1" lang="en-US" altLang="ja-JP" sz="1800" dirty="0" smtClean="0">
            <a:solidFill>
              <a:schemeClr val="tx1">
                <a:lumMod val="50000"/>
                <a:lumOff val="50000"/>
              </a:schemeClr>
            </a:solidFill>
            <a:effectLst/>
          </a:endParaRPr>
        </a:p>
      </dgm:t>
    </dgm:pt>
    <dgm:pt modelId="{215FD24D-9AF6-4FDA-AEE1-90C374874F05}" type="parTrans" cxnId="{3A4FFE08-5AA0-478A-9A40-E299AE06F697}">
      <dgm:prSet/>
      <dgm:spPr/>
      <dgm:t>
        <a:bodyPr/>
        <a:lstStyle/>
        <a:p>
          <a:endParaRPr kumimoji="1" lang="ja-JP" altLang="en-US"/>
        </a:p>
      </dgm:t>
    </dgm:pt>
    <dgm:pt modelId="{6ED3E63E-CD16-4541-AD20-EF254A0B4A26}" type="sibTrans" cxnId="{3A4FFE08-5AA0-478A-9A40-E299AE06F697}">
      <dgm:prSet/>
      <dgm:spPr/>
      <dgm:t>
        <a:bodyPr/>
        <a:lstStyle/>
        <a:p>
          <a:endParaRPr kumimoji="1" lang="ja-JP" altLang="en-US"/>
        </a:p>
      </dgm:t>
    </dgm:pt>
    <dgm:pt modelId="{7E685FC0-1C7F-4F45-AD1A-9736194DDC9A}">
      <dgm:prSet phldrT="[テキスト]" custT="1"/>
      <dgm:spPr/>
      <dgm:t>
        <a:bodyPr/>
        <a:lstStyle/>
        <a:p>
          <a:r>
            <a:rPr kumimoji="1" lang="ja-JP" altLang="en-US" sz="1800" dirty="0" smtClean="0">
              <a:solidFill>
                <a:schemeClr val="tx1">
                  <a:lumMod val="50000"/>
                  <a:lumOff val="50000"/>
                </a:schemeClr>
              </a:solidFill>
            </a:rPr>
            <a:t>目的</a:t>
          </a:r>
          <a:endParaRPr kumimoji="1" lang="ja-JP" altLang="en-US" sz="1800" dirty="0">
            <a:solidFill>
              <a:schemeClr val="tx1">
                <a:lumMod val="50000"/>
                <a:lumOff val="50000"/>
              </a:schemeClr>
            </a:solidFill>
          </a:endParaRPr>
        </a:p>
      </dgm:t>
    </dgm:pt>
    <dgm:pt modelId="{AE53639D-5571-40A0-A342-3825AD095457}" type="parTrans" cxnId="{D1A39A07-CC39-48E6-B35A-CCB076E6FF96}">
      <dgm:prSet/>
      <dgm:spPr/>
      <dgm:t>
        <a:bodyPr/>
        <a:lstStyle/>
        <a:p>
          <a:endParaRPr kumimoji="1" lang="ja-JP" altLang="en-US"/>
        </a:p>
      </dgm:t>
    </dgm:pt>
    <dgm:pt modelId="{4BB0F309-A0BE-4F48-9C46-AC1B39E6AD2A}" type="sibTrans" cxnId="{D1A39A07-CC39-48E6-B35A-CCB076E6FF96}">
      <dgm:prSet/>
      <dgm:spPr/>
      <dgm:t>
        <a:bodyPr/>
        <a:lstStyle/>
        <a:p>
          <a:endParaRPr kumimoji="1" lang="ja-JP" altLang="en-US"/>
        </a:p>
      </dgm:t>
    </dgm:pt>
    <dgm:pt modelId="{45E0CAB1-73C6-4EDC-939F-41D86288D298}">
      <dgm:prSet phldrT="[テキスト]" custT="1"/>
      <dgm:spPr/>
      <dgm:t>
        <a:bodyPr/>
        <a:lstStyle/>
        <a:p>
          <a:r>
            <a:rPr kumimoji="1" lang="ja-JP" altLang="en-US" sz="2400" b="1" dirty="0" smtClean="0">
              <a:solidFill>
                <a:schemeClr val="tx1"/>
              </a:solidFill>
              <a:effectLst>
                <a:outerShdw blurRad="38100" dist="38100" dir="2700000" algn="tl">
                  <a:srgbClr val="000000">
                    <a:alpha val="43137"/>
                  </a:srgbClr>
                </a:outerShdw>
              </a:effectLst>
            </a:rPr>
            <a:t>現状調査</a:t>
          </a:r>
          <a:endParaRPr kumimoji="1" lang="ja-JP" altLang="en-US" sz="2400" b="1" dirty="0">
            <a:solidFill>
              <a:schemeClr val="tx1"/>
            </a:solidFill>
            <a:effectLst>
              <a:outerShdw blurRad="38100" dist="38100" dir="2700000" algn="tl">
                <a:srgbClr val="000000">
                  <a:alpha val="43137"/>
                </a:srgbClr>
              </a:outerShdw>
            </a:effectLst>
          </a:endParaRPr>
        </a:p>
      </dgm:t>
    </dgm:pt>
    <dgm:pt modelId="{DA003FA4-9712-4FA2-A250-B3A744BA8ADD}" type="parTrans" cxnId="{4675177F-51D9-40B9-909D-CFD2A2A09607}">
      <dgm:prSet/>
      <dgm:spPr/>
      <dgm:t>
        <a:bodyPr/>
        <a:lstStyle/>
        <a:p>
          <a:endParaRPr kumimoji="1" lang="ja-JP" altLang="en-US"/>
        </a:p>
      </dgm:t>
    </dgm:pt>
    <dgm:pt modelId="{013CDB1D-2DEB-4D72-86A8-4D70FB4BEF59}" type="sibTrans" cxnId="{4675177F-51D9-40B9-909D-CFD2A2A09607}">
      <dgm:prSet/>
      <dgm:spPr/>
      <dgm:t>
        <a:bodyPr/>
        <a:lstStyle/>
        <a:p>
          <a:endParaRPr kumimoji="1" lang="ja-JP" altLang="en-US"/>
        </a:p>
      </dgm:t>
    </dgm:pt>
    <dgm:pt modelId="{AF35A750-9FAC-480F-9EBC-F831FF37B871}">
      <dgm:prSet custT="1"/>
      <dgm:spPr/>
      <dgm:t>
        <a:bodyPr/>
        <a:lstStyle/>
        <a:p>
          <a:r>
            <a:rPr kumimoji="1" lang="ja-JP" altLang="en-US" sz="1800" dirty="0" smtClean="0">
              <a:solidFill>
                <a:schemeClr val="tx1">
                  <a:lumMod val="50000"/>
                  <a:lumOff val="50000"/>
                </a:schemeClr>
              </a:solidFill>
            </a:rPr>
            <a:t>他大学調査</a:t>
          </a:r>
          <a:endParaRPr kumimoji="1" lang="ja-JP" altLang="en-US" sz="1800" dirty="0">
            <a:solidFill>
              <a:schemeClr val="tx1">
                <a:lumMod val="50000"/>
                <a:lumOff val="50000"/>
              </a:schemeClr>
            </a:solidFill>
          </a:endParaRPr>
        </a:p>
      </dgm:t>
    </dgm:pt>
    <dgm:pt modelId="{6812D3DD-A43F-448A-807A-C8BCE20FF7E5}" type="parTrans" cxnId="{3707B1C6-2075-4AD9-90C6-6F0B036EE182}">
      <dgm:prSet/>
      <dgm:spPr/>
      <dgm:t>
        <a:bodyPr/>
        <a:lstStyle/>
        <a:p>
          <a:endParaRPr kumimoji="1" lang="ja-JP" altLang="en-US"/>
        </a:p>
      </dgm:t>
    </dgm:pt>
    <dgm:pt modelId="{B6E8311A-2099-454F-900C-EC89B9AB6BBB}" type="sibTrans" cxnId="{3707B1C6-2075-4AD9-90C6-6F0B036EE182}">
      <dgm:prSet/>
      <dgm:spPr/>
      <dgm:t>
        <a:bodyPr/>
        <a:lstStyle/>
        <a:p>
          <a:endParaRPr kumimoji="1" lang="ja-JP" altLang="en-US"/>
        </a:p>
      </dgm:t>
    </dgm:pt>
    <dgm:pt modelId="{CF64919A-FBEF-4010-8C72-77EE1B87F2AA}">
      <dgm:prSet custT="1"/>
      <dgm:spPr/>
      <dgm:t>
        <a:bodyPr/>
        <a:lstStyle/>
        <a:p>
          <a:r>
            <a:rPr kumimoji="1" lang="ja-JP" altLang="en-US" sz="1800" dirty="0" smtClean="0">
              <a:solidFill>
                <a:schemeClr val="tx1">
                  <a:lumMod val="50000"/>
                  <a:lumOff val="50000"/>
                </a:schemeClr>
              </a:solidFill>
            </a:rPr>
            <a:t>提案</a:t>
          </a:r>
          <a:endParaRPr kumimoji="1" lang="ja-JP" altLang="en-US" sz="1800" dirty="0">
            <a:solidFill>
              <a:schemeClr val="tx1">
                <a:lumMod val="50000"/>
                <a:lumOff val="50000"/>
              </a:schemeClr>
            </a:solidFill>
          </a:endParaRPr>
        </a:p>
      </dgm:t>
    </dgm:pt>
    <dgm:pt modelId="{00312286-1F46-4540-B746-55E7AC69A413}" type="parTrans" cxnId="{4603097E-CE45-4F8E-AFDE-6593BB9A9E6E}">
      <dgm:prSet/>
      <dgm:spPr/>
      <dgm:t>
        <a:bodyPr/>
        <a:lstStyle/>
        <a:p>
          <a:endParaRPr kumimoji="1" lang="ja-JP" altLang="en-US"/>
        </a:p>
      </dgm:t>
    </dgm:pt>
    <dgm:pt modelId="{F230D5E4-3227-4A7D-A43D-01094F5AF3D0}" type="sibTrans" cxnId="{4603097E-CE45-4F8E-AFDE-6593BB9A9E6E}">
      <dgm:prSet/>
      <dgm:spPr/>
      <dgm:t>
        <a:bodyPr/>
        <a:lstStyle/>
        <a:p>
          <a:endParaRPr kumimoji="1" lang="ja-JP" altLang="en-US"/>
        </a:p>
      </dgm:t>
    </dgm:pt>
    <dgm:pt modelId="{A01DB459-7F22-47A3-AB3D-7426A4ACDDD9}">
      <dgm:prSet custT="1"/>
      <dgm:spPr/>
      <dgm:t>
        <a:bodyPr/>
        <a:lstStyle/>
        <a:p>
          <a:r>
            <a:rPr kumimoji="1" lang="ja-JP" altLang="en-US" sz="1800" dirty="0" smtClean="0">
              <a:solidFill>
                <a:schemeClr val="tx1">
                  <a:lumMod val="50000"/>
                  <a:lumOff val="50000"/>
                </a:schemeClr>
              </a:solidFill>
            </a:rPr>
            <a:t>今後の展望</a:t>
          </a:r>
          <a:endParaRPr kumimoji="1" lang="ja-JP" altLang="en-US" sz="1800" dirty="0">
            <a:solidFill>
              <a:schemeClr val="tx1">
                <a:lumMod val="50000"/>
                <a:lumOff val="50000"/>
              </a:schemeClr>
            </a:solidFill>
          </a:endParaRPr>
        </a:p>
      </dgm:t>
    </dgm:pt>
    <dgm:pt modelId="{30F66C98-4E94-4982-A245-410A2518CFCF}" type="parTrans" cxnId="{3D0743FF-EA05-4DD4-A39F-D9BF5D250DEC}">
      <dgm:prSet/>
      <dgm:spPr/>
      <dgm:t>
        <a:bodyPr/>
        <a:lstStyle/>
        <a:p>
          <a:endParaRPr kumimoji="1" lang="ja-JP" altLang="en-US"/>
        </a:p>
      </dgm:t>
    </dgm:pt>
    <dgm:pt modelId="{0D0FA813-B493-4EEF-B30B-455547D286FD}" type="sibTrans" cxnId="{3D0743FF-EA05-4DD4-A39F-D9BF5D250DEC}">
      <dgm:prSet/>
      <dgm:spPr/>
      <dgm:t>
        <a:bodyPr/>
        <a:lstStyle/>
        <a:p>
          <a:endParaRPr kumimoji="1" lang="ja-JP" altLang="en-US"/>
        </a:p>
      </dgm:t>
    </dgm:pt>
    <dgm:pt modelId="{4D4AD7B2-5526-44AB-B27F-C520B560DBE1}">
      <dgm:prSet custT="1"/>
      <dgm:spPr/>
      <dgm:t>
        <a:bodyPr/>
        <a:lstStyle/>
        <a:p>
          <a:r>
            <a:rPr kumimoji="1" lang="ja-JP" altLang="en-US" sz="1800" dirty="0" smtClean="0">
              <a:solidFill>
                <a:schemeClr val="tx1">
                  <a:lumMod val="50000"/>
                  <a:lumOff val="50000"/>
                </a:schemeClr>
              </a:solidFill>
            </a:rPr>
            <a:t>分析</a:t>
          </a:r>
          <a:endParaRPr kumimoji="1" lang="ja-JP" altLang="en-US" sz="1800" dirty="0">
            <a:solidFill>
              <a:schemeClr val="tx1">
                <a:lumMod val="50000"/>
                <a:lumOff val="50000"/>
              </a:schemeClr>
            </a:solidFill>
          </a:endParaRPr>
        </a:p>
      </dgm:t>
    </dgm:pt>
    <dgm:pt modelId="{9713DCAD-8B85-4DD3-8C02-D5AB92D00EE1}" type="parTrans" cxnId="{D678BAC3-3EB0-4977-8D0B-B44EA4931990}">
      <dgm:prSet/>
      <dgm:spPr/>
      <dgm:t>
        <a:bodyPr/>
        <a:lstStyle/>
        <a:p>
          <a:endParaRPr kumimoji="1" lang="ja-JP" altLang="en-US"/>
        </a:p>
      </dgm:t>
    </dgm:pt>
    <dgm:pt modelId="{5745134D-2AD6-4240-B943-7B82E77262CB}" type="sibTrans" cxnId="{D678BAC3-3EB0-4977-8D0B-B44EA4931990}">
      <dgm:prSet/>
      <dgm:spPr/>
      <dgm:t>
        <a:bodyPr/>
        <a:lstStyle/>
        <a:p>
          <a:endParaRPr kumimoji="1" lang="ja-JP" altLang="en-US"/>
        </a:p>
      </dgm:t>
    </dgm:pt>
    <dgm:pt modelId="{038F9864-9952-4998-BF2B-C2588F8856F6}" type="pres">
      <dgm:prSet presAssocID="{E0DA005D-A615-43D3-ADB0-E880D4597203}" presName="Name0" presStyleCnt="0">
        <dgm:presLayoutVars>
          <dgm:dir/>
          <dgm:resizeHandles val="exact"/>
        </dgm:presLayoutVars>
      </dgm:prSet>
      <dgm:spPr/>
    </dgm:pt>
    <dgm:pt modelId="{10989B8A-F8CA-4CB8-B4ED-84918885146F}" type="pres">
      <dgm:prSet presAssocID="{B7805D1E-31BF-48D0-B17D-37F9A2DE923E}" presName="parTxOnly" presStyleLbl="node1" presStyleIdx="0" presStyleCnt="7">
        <dgm:presLayoutVars>
          <dgm:bulletEnabled val="1"/>
        </dgm:presLayoutVars>
      </dgm:prSet>
      <dgm:spPr/>
      <dgm:t>
        <a:bodyPr/>
        <a:lstStyle/>
        <a:p>
          <a:endParaRPr kumimoji="1" lang="ja-JP" altLang="en-US"/>
        </a:p>
      </dgm:t>
    </dgm:pt>
    <dgm:pt modelId="{16D5325E-9D57-4308-B614-E4BAF452C56A}" type="pres">
      <dgm:prSet presAssocID="{6ED3E63E-CD16-4541-AD20-EF254A0B4A26}" presName="parSpace" presStyleCnt="0"/>
      <dgm:spPr/>
    </dgm:pt>
    <dgm:pt modelId="{DB00A134-D57C-4413-8E37-C24ACF334721}" type="pres">
      <dgm:prSet presAssocID="{7E685FC0-1C7F-4F45-AD1A-9736194DDC9A}" presName="parTxOnly" presStyleLbl="node1" presStyleIdx="1" presStyleCnt="7">
        <dgm:presLayoutVars>
          <dgm:bulletEnabled val="1"/>
        </dgm:presLayoutVars>
      </dgm:prSet>
      <dgm:spPr/>
      <dgm:t>
        <a:bodyPr/>
        <a:lstStyle/>
        <a:p>
          <a:endParaRPr kumimoji="1" lang="ja-JP" altLang="en-US"/>
        </a:p>
      </dgm:t>
    </dgm:pt>
    <dgm:pt modelId="{FB94753F-CB5D-4C98-AF21-5E2C1A3DC8C0}" type="pres">
      <dgm:prSet presAssocID="{4BB0F309-A0BE-4F48-9C46-AC1B39E6AD2A}" presName="parSpace" presStyleCnt="0"/>
      <dgm:spPr/>
    </dgm:pt>
    <dgm:pt modelId="{FE5B2F61-F5DF-499D-B864-C3FF874A8103}" type="pres">
      <dgm:prSet presAssocID="{45E0CAB1-73C6-4EDC-939F-41D86288D298}" presName="parTxOnly" presStyleLbl="node1" presStyleIdx="2" presStyleCnt="7">
        <dgm:presLayoutVars>
          <dgm:bulletEnabled val="1"/>
        </dgm:presLayoutVars>
      </dgm:prSet>
      <dgm:spPr/>
      <dgm:t>
        <a:bodyPr/>
        <a:lstStyle/>
        <a:p>
          <a:endParaRPr kumimoji="1" lang="ja-JP" altLang="en-US"/>
        </a:p>
      </dgm:t>
    </dgm:pt>
    <dgm:pt modelId="{D4617981-CCEF-45D2-B366-8CCB9FC2A996}" type="pres">
      <dgm:prSet presAssocID="{013CDB1D-2DEB-4D72-86A8-4D70FB4BEF59}" presName="parSpace" presStyleCnt="0"/>
      <dgm:spPr/>
    </dgm:pt>
    <dgm:pt modelId="{C140FEB2-AE9C-4B51-9C35-F307ADB6F9B3}" type="pres">
      <dgm:prSet presAssocID="{AF35A750-9FAC-480F-9EBC-F831FF37B871}" presName="parTxOnly" presStyleLbl="node1" presStyleIdx="3" presStyleCnt="7">
        <dgm:presLayoutVars>
          <dgm:bulletEnabled val="1"/>
        </dgm:presLayoutVars>
      </dgm:prSet>
      <dgm:spPr/>
      <dgm:t>
        <a:bodyPr/>
        <a:lstStyle/>
        <a:p>
          <a:endParaRPr kumimoji="1" lang="ja-JP" altLang="en-US"/>
        </a:p>
      </dgm:t>
    </dgm:pt>
    <dgm:pt modelId="{D5EFCE2C-8BF5-423A-A550-BEC3D2858873}" type="pres">
      <dgm:prSet presAssocID="{B6E8311A-2099-454F-900C-EC89B9AB6BBB}" presName="parSpace" presStyleCnt="0"/>
      <dgm:spPr/>
    </dgm:pt>
    <dgm:pt modelId="{7BFBB009-B5B0-4EBB-9683-ABADD1AAE43B}" type="pres">
      <dgm:prSet presAssocID="{4D4AD7B2-5526-44AB-B27F-C520B560DBE1}" presName="parTxOnly" presStyleLbl="node1" presStyleIdx="4" presStyleCnt="7">
        <dgm:presLayoutVars>
          <dgm:bulletEnabled val="1"/>
        </dgm:presLayoutVars>
      </dgm:prSet>
      <dgm:spPr/>
      <dgm:t>
        <a:bodyPr/>
        <a:lstStyle/>
        <a:p>
          <a:endParaRPr kumimoji="1" lang="ja-JP" altLang="en-US"/>
        </a:p>
      </dgm:t>
    </dgm:pt>
    <dgm:pt modelId="{F65713C9-D807-45EF-B39F-AA87E1B4B4B3}" type="pres">
      <dgm:prSet presAssocID="{5745134D-2AD6-4240-B943-7B82E77262CB}" presName="parSpace" presStyleCnt="0"/>
      <dgm:spPr/>
    </dgm:pt>
    <dgm:pt modelId="{BE369466-2D55-4204-83C7-11D6E03AA3D0}" type="pres">
      <dgm:prSet presAssocID="{CF64919A-FBEF-4010-8C72-77EE1B87F2AA}" presName="parTxOnly" presStyleLbl="node1" presStyleIdx="5" presStyleCnt="7">
        <dgm:presLayoutVars>
          <dgm:bulletEnabled val="1"/>
        </dgm:presLayoutVars>
      </dgm:prSet>
      <dgm:spPr/>
      <dgm:t>
        <a:bodyPr/>
        <a:lstStyle/>
        <a:p>
          <a:endParaRPr kumimoji="1" lang="ja-JP" altLang="en-US"/>
        </a:p>
      </dgm:t>
    </dgm:pt>
    <dgm:pt modelId="{FD3C342E-9D1E-4D30-9D0C-53AE6FB80A55}" type="pres">
      <dgm:prSet presAssocID="{F230D5E4-3227-4A7D-A43D-01094F5AF3D0}" presName="parSpace" presStyleCnt="0"/>
      <dgm:spPr/>
    </dgm:pt>
    <dgm:pt modelId="{F9168278-B8DF-4588-A583-656B5D11758B}" type="pres">
      <dgm:prSet presAssocID="{A01DB459-7F22-47A3-AB3D-7426A4ACDDD9}" presName="parTxOnly" presStyleLbl="node1" presStyleIdx="6" presStyleCnt="7">
        <dgm:presLayoutVars>
          <dgm:bulletEnabled val="1"/>
        </dgm:presLayoutVars>
      </dgm:prSet>
      <dgm:spPr/>
      <dgm:t>
        <a:bodyPr/>
        <a:lstStyle/>
        <a:p>
          <a:endParaRPr kumimoji="1" lang="ja-JP" altLang="en-US"/>
        </a:p>
      </dgm:t>
    </dgm:pt>
  </dgm:ptLst>
  <dgm:cxnLst>
    <dgm:cxn modelId="{1659210A-DB41-45D5-9D04-3CBDCA5169B9}" type="presOf" srcId="{CF64919A-FBEF-4010-8C72-77EE1B87F2AA}" destId="{BE369466-2D55-4204-83C7-11D6E03AA3D0}" srcOrd="0" destOrd="0" presId="urn:microsoft.com/office/officeart/2005/8/layout/hChevron3"/>
    <dgm:cxn modelId="{073275FF-BE14-49B7-AEA9-DD5FCD36FE15}" type="presOf" srcId="{45E0CAB1-73C6-4EDC-939F-41D86288D298}" destId="{FE5B2F61-F5DF-499D-B864-C3FF874A8103}" srcOrd="0" destOrd="0" presId="urn:microsoft.com/office/officeart/2005/8/layout/hChevron3"/>
    <dgm:cxn modelId="{3D0743FF-EA05-4DD4-A39F-D9BF5D250DEC}" srcId="{E0DA005D-A615-43D3-ADB0-E880D4597203}" destId="{A01DB459-7F22-47A3-AB3D-7426A4ACDDD9}" srcOrd="6" destOrd="0" parTransId="{30F66C98-4E94-4982-A245-410A2518CFCF}" sibTransId="{0D0FA813-B493-4EEF-B30B-455547D286FD}"/>
    <dgm:cxn modelId="{7E491399-6C8C-41FE-B1BA-210974E3E8ED}" type="presOf" srcId="{7E685FC0-1C7F-4F45-AD1A-9736194DDC9A}" destId="{DB00A134-D57C-4413-8E37-C24ACF334721}" srcOrd="0" destOrd="0" presId="urn:microsoft.com/office/officeart/2005/8/layout/hChevron3"/>
    <dgm:cxn modelId="{D1A39A07-CC39-48E6-B35A-CCB076E6FF96}" srcId="{E0DA005D-A615-43D3-ADB0-E880D4597203}" destId="{7E685FC0-1C7F-4F45-AD1A-9736194DDC9A}" srcOrd="1" destOrd="0" parTransId="{AE53639D-5571-40A0-A342-3825AD095457}" sibTransId="{4BB0F309-A0BE-4F48-9C46-AC1B39E6AD2A}"/>
    <dgm:cxn modelId="{4675177F-51D9-40B9-909D-CFD2A2A09607}" srcId="{E0DA005D-A615-43D3-ADB0-E880D4597203}" destId="{45E0CAB1-73C6-4EDC-939F-41D86288D298}" srcOrd="2" destOrd="0" parTransId="{DA003FA4-9712-4FA2-A250-B3A744BA8ADD}" sibTransId="{013CDB1D-2DEB-4D72-86A8-4D70FB4BEF59}"/>
    <dgm:cxn modelId="{9A82F02E-B3E3-4084-B8BD-457CF645F065}" type="presOf" srcId="{AF35A750-9FAC-480F-9EBC-F831FF37B871}" destId="{C140FEB2-AE9C-4B51-9C35-F307ADB6F9B3}" srcOrd="0" destOrd="0" presId="urn:microsoft.com/office/officeart/2005/8/layout/hChevron3"/>
    <dgm:cxn modelId="{4603097E-CE45-4F8E-AFDE-6593BB9A9E6E}" srcId="{E0DA005D-A615-43D3-ADB0-E880D4597203}" destId="{CF64919A-FBEF-4010-8C72-77EE1B87F2AA}" srcOrd="5" destOrd="0" parTransId="{00312286-1F46-4540-B746-55E7AC69A413}" sibTransId="{F230D5E4-3227-4A7D-A43D-01094F5AF3D0}"/>
    <dgm:cxn modelId="{6225EF25-8E9C-426A-91E9-6BA593EAC22B}" type="presOf" srcId="{A01DB459-7F22-47A3-AB3D-7426A4ACDDD9}" destId="{F9168278-B8DF-4588-A583-656B5D11758B}" srcOrd="0" destOrd="0" presId="urn:microsoft.com/office/officeart/2005/8/layout/hChevron3"/>
    <dgm:cxn modelId="{82E26EA7-1651-43B0-B64E-C1D731D4F114}" type="presOf" srcId="{4D4AD7B2-5526-44AB-B27F-C520B560DBE1}" destId="{7BFBB009-B5B0-4EBB-9683-ABADD1AAE43B}" srcOrd="0" destOrd="0" presId="urn:microsoft.com/office/officeart/2005/8/layout/hChevron3"/>
    <dgm:cxn modelId="{ED23DE30-B5D0-4353-9865-A424FAF2AFC6}" type="presOf" srcId="{E0DA005D-A615-43D3-ADB0-E880D4597203}" destId="{038F9864-9952-4998-BF2B-C2588F8856F6}" srcOrd="0" destOrd="0" presId="urn:microsoft.com/office/officeart/2005/8/layout/hChevron3"/>
    <dgm:cxn modelId="{3707B1C6-2075-4AD9-90C6-6F0B036EE182}" srcId="{E0DA005D-A615-43D3-ADB0-E880D4597203}" destId="{AF35A750-9FAC-480F-9EBC-F831FF37B871}" srcOrd="3" destOrd="0" parTransId="{6812D3DD-A43F-448A-807A-C8BCE20FF7E5}" sibTransId="{B6E8311A-2099-454F-900C-EC89B9AB6BBB}"/>
    <dgm:cxn modelId="{C44E80E9-FDF8-410A-B63E-37939989211C}" type="presOf" srcId="{B7805D1E-31BF-48D0-B17D-37F9A2DE923E}" destId="{10989B8A-F8CA-4CB8-B4ED-84918885146F}" srcOrd="0" destOrd="0" presId="urn:microsoft.com/office/officeart/2005/8/layout/hChevron3"/>
    <dgm:cxn modelId="{3A4FFE08-5AA0-478A-9A40-E299AE06F697}" srcId="{E0DA005D-A615-43D3-ADB0-E880D4597203}" destId="{B7805D1E-31BF-48D0-B17D-37F9A2DE923E}" srcOrd="0" destOrd="0" parTransId="{215FD24D-9AF6-4FDA-AEE1-90C374874F05}" sibTransId="{6ED3E63E-CD16-4541-AD20-EF254A0B4A26}"/>
    <dgm:cxn modelId="{D678BAC3-3EB0-4977-8D0B-B44EA4931990}" srcId="{E0DA005D-A615-43D3-ADB0-E880D4597203}" destId="{4D4AD7B2-5526-44AB-B27F-C520B560DBE1}" srcOrd="4" destOrd="0" parTransId="{9713DCAD-8B85-4DD3-8C02-D5AB92D00EE1}" sibTransId="{5745134D-2AD6-4240-B943-7B82E77262CB}"/>
    <dgm:cxn modelId="{3BE17EF9-2012-4609-97E7-136BBD2A7346}" type="presParOf" srcId="{038F9864-9952-4998-BF2B-C2588F8856F6}" destId="{10989B8A-F8CA-4CB8-B4ED-84918885146F}" srcOrd="0" destOrd="0" presId="urn:microsoft.com/office/officeart/2005/8/layout/hChevron3"/>
    <dgm:cxn modelId="{0BE21290-E1E2-413D-9448-5F5E3220B0FC}" type="presParOf" srcId="{038F9864-9952-4998-BF2B-C2588F8856F6}" destId="{16D5325E-9D57-4308-B614-E4BAF452C56A}" srcOrd="1" destOrd="0" presId="urn:microsoft.com/office/officeart/2005/8/layout/hChevron3"/>
    <dgm:cxn modelId="{69D5D76E-1EA3-4837-BCDA-3F6EBFDB9BA5}" type="presParOf" srcId="{038F9864-9952-4998-BF2B-C2588F8856F6}" destId="{DB00A134-D57C-4413-8E37-C24ACF334721}" srcOrd="2" destOrd="0" presId="urn:microsoft.com/office/officeart/2005/8/layout/hChevron3"/>
    <dgm:cxn modelId="{3D6F0F60-A556-4759-9D58-46933F60C694}" type="presParOf" srcId="{038F9864-9952-4998-BF2B-C2588F8856F6}" destId="{FB94753F-CB5D-4C98-AF21-5E2C1A3DC8C0}" srcOrd="3" destOrd="0" presId="urn:microsoft.com/office/officeart/2005/8/layout/hChevron3"/>
    <dgm:cxn modelId="{D396F9B3-BF71-4728-BB6A-86B98D222267}" type="presParOf" srcId="{038F9864-9952-4998-BF2B-C2588F8856F6}" destId="{FE5B2F61-F5DF-499D-B864-C3FF874A8103}" srcOrd="4" destOrd="0" presId="urn:microsoft.com/office/officeart/2005/8/layout/hChevron3"/>
    <dgm:cxn modelId="{2A48BC6C-43E5-4554-A57D-C1DB8ED2778D}" type="presParOf" srcId="{038F9864-9952-4998-BF2B-C2588F8856F6}" destId="{D4617981-CCEF-45D2-B366-8CCB9FC2A996}" srcOrd="5" destOrd="0" presId="urn:microsoft.com/office/officeart/2005/8/layout/hChevron3"/>
    <dgm:cxn modelId="{4C293EFF-940A-4C19-97B0-3AA05C200D4F}" type="presParOf" srcId="{038F9864-9952-4998-BF2B-C2588F8856F6}" destId="{C140FEB2-AE9C-4B51-9C35-F307ADB6F9B3}" srcOrd="6" destOrd="0" presId="urn:microsoft.com/office/officeart/2005/8/layout/hChevron3"/>
    <dgm:cxn modelId="{849A6685-12E1-497F-8ED1-84497232959F}" type="presParOf" srcId="{038F9864-9952-4998-BF2B-C2588F8856F6}" destId="{D5EFCE2C-8BF5-423A-A550-BEC3D2858873}" srcOrd="7" destOrd="0" presId="urn:microsoft.com/office/officeart/2005/8/layout/hChevron3"/>
    <dgm:cxn modelId="{83AF58E5-7E41-488D-8A9F-328D8C0E15B6}" type="presParOf" srcId="{038F9864-9952-4998-BF2B-C2588F8856F6}" destId="{7BFBB009-B5B0-4EBB-9683-ABADD1AAE43B}" srcOrd="8" destOrd="0" presId="urn:microsoft.com/office/officeart/2005/8/layout/hChevron3"/>
    <dgm:cxn modelId="{4DF90D48-6C0D-4047-8402-A2408B4E6C06}" type="presParOf" srcId="{038F9864-9952-4998-BF2B-C2588F8856F6}" destId="{F65713C9-D807-45EF-B39F-AA87E1B4B4B3}" srcOrd="9" destOrd="0" presId="urn:microsoft.com/office/officeart/2005/8/layout/hChevron3"/>
    <dgm:cxn modelId="{D99433B7-F5F2-4624-A515-7385AD068F7B}" type="presParOf" srcId="{038F9864-9952-4998-BF2B-C2588F8856F6}" destId="{BE369466-2D55-4204-83C7-11D6E03AA3D0}" srcOrd="10" destOrd="0" presId="urn:microsoft.com/office/officeart/2005/8/layout/hChevron3"/>
    <dgm:cxn modelId="{CE808690-BB2C-452F-835F-3A9BBDEF44B7}" type="presParOf" srcId="{038F9864-9952-4998-BF2B-C2588F8856F6}" destId="{FD3C342E-9D1E-4D30-9D0C-53AE6FB80A55}" srcOrd="11" destOrd="0" presId="urn:microsoft.com/office/officeart/2005/8/layout/hChevron3"/>
    <dgm:cxn modelId="{F965BECC-F880-47F9-B1E7-009E1F3271C9}" type="presParOf" srcId="{038F9864-9952-4998-BF2B-C2588F8856F6}" destId="{F9168278-B8DF-4588-A583-656B5D11758B}"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0"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背景</a:t>
          </a:r>
          <a:endParaRPr kumimoji="1" lang="en-US" altLang="ja-JP" sz="1800" b="1" kern="1200" dirty="0" smtClean="0">
            <a:solidFill>
              <a:schemeClr val="tx1"/>
            </a:solidFill>
            <a:effectLst>
              <a:outerShdw blurRad="38100" dist="38100" dir="2700000" algn="tl">
                <a:srgbClr val="000000">
                  <a:alpha val="43137"/>
                </a:srgbClr>
              </a:outerShdw>
            </a:effectLst>
          </a:endParaRPr>
        </a:p>
      </dsp:txBody>
      <dsp:txXfrm>
        <a:off x="0"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lumMod val="50000"/>
                  <a:lumOff val="50000"/>
                </a:schemeClr>
              </a:solidFill>
              <a:effectLst/>
            </a:rPr>
            <a:t>現状調査</a:t>
          </a:r>
          <a:endParaRPr kumimoji="1" lang="ja-JP" altLang="en-US" sz="18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lumMod val="50000"/>
                  <a:lumOff val="50000"/>
                </a:schemeClr>
              </a:solidFill>
              <a:effectLst/>
            </a:rPr>
            <a:t>現状調査</a:t>
          </a:r>
          <a:endParaRPr kumimoji="1" lang="ja-JP" altLang="en-US" sz="18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effectLst>
                <a:outerShdw blurRad="38100" dist="38100" dir="2700000" algn="tl">
                  <a:srgbClr val="000000">
                    <a:alpha val="43137"/>
                  </a:srgbClr>
                </a:outerShdw>
              </a:effectLst>
            </a:rPr>
            <a:t>他大学調査</a:t>
          </a:r>
          <a:endParaRPr kumimoji="1" lang="ja-JP" altLang="en-US" sz="1800" b="1" kern="1200" dirty="0">
            <a:solidFill>
              <a:schemeClr val="tx1"/>
            </a:solidFill>
            <a:effectLst>
              <a:outerShdw blurRad="38100" dist="38100" dir="2700000" algn="tl">
                <a:srgbClr val="000000">
                  <a:alpha val="43137"/>
                </a:srgbClr>
              </a:outerShdw>
            </a:effectLst>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lumMod val="50000"/>
                  <a:lumOff val="50000"/>
                </a:schemeClr>
              </a:solidFill>
              <a:effectLst/>
            </a:rPr>
            <a:t>現状調査</a:t>
          </a:r>
          <a:endParaRPr kumimoji="1" lang="ja-JP" altLang="en-US" sz="18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effectLst>
                <a:outerShdw blurRad="38100" dist="38100" dir="2700000" algn="tl">
                  <a:srgbClr val="000000">
                    <a:alpha val="43137"/>
                  </a:srgbClr>
                </a:outerShdw>
              </a:effectLst>
            </a:rPr>
            <a:t>他大学調査</a:t>
          </a:r>
          <a:endParaRPr kumimoji="1" lang="ja-JP" altLang="en-US" sz="1800" b="1" kern="1200" dirty="0">
            <a:solidFill>
              <a:schemeClr val="tx1"/>
            </a:solidFill>
            <a:effectLst>
              <a:outerShdw blurRad="38100" dist="38100" dir="2700000" algn="tl">
                <a:srgbClr val="000000">
                  <a:alpha val="43137"/>
                </a:srgbClr>
              </a:outerShdw>
            </a:effectLst>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lumMod val="50000"/>
                  <a:lumOff val="50000"/>
                </a:schemeClr>
              </a:solidFill>
              <a:effectLst/>
            </a:rPr>
            <a:t>現状調査</a:t>
          </a:r>
          <a:endParaRPr kumimoji="1" lang="ja-JP" altLang="en-US" sz="18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effectLst>
                <a:outerShdw blurRad="38100" dist="38100" dir="2700000" algn="tl">
                  <a:srgbClr val="000000">
                    <a:alpha val="43137"/>
                  </a:srgbClr>
                </a:outerShdw>
              </a:effectLst>
            </a:rPr>
            <a:t>他大学調査</a:t>
          </a:r>
          <a:endParaRPr kumimoji="1" lang="ja-JP" altLang="en-US" sz="1800" b="1" kern="1200" dirty="0">
            <a:solidFill>
              <a:schemeClr val="tx1"/>
            </a:solidFill>
            <a:effectLst>
              <a:outerShdw blurRad="38100" dist="38100" dir="2700000" algn="tl">
                <a:srgbClr val="000000">
                  <a:alpha val="43137"/>
                </a:srgbClr>
              </a:outerShdw>
            </a:effectLst>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255" y="0"/>
          <a:ext cx="2057043"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255" y="0"/>
        <a:ext cx="1956377" cy="402664"/>
      </dsp:txXfrm>
    </dsp:sp>
    <dsp:sp modelId="{DB00A134-D57C-4413-8E37-C24ACF334721}">
      <dsp:nvSpPr>
        <dsp:cNvPr id="0" name=""/>
        <dsp:cNvSpPr/>
      </dsp:nvSpPr>
      <dsp:spPr>
        <a:xfrm>
          <a:off x="1646890"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848222" y="0"/>
        <a:ext cx="1654379" cy="402664"/>
      </dsp:txXfrm>
    </dsp:sp>
    <dsp:sp modelId="{FE5B2F61-F5DF-499D-B864-C3FF874A8103}">
      <dsp:nvSpPr>
        <dsp:cNvPr id="0" name=""/>
        <dsp:cNvSpPr/>
      </dsp:nvSpPr>
      <dsp:spPr>
        <a:xfrm>
          <a:off x="3292525"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現状調査</a:t>
          </a:r>
          <a:endParaRPr kumimoji="1" lang="ja-JP" altLang="en-US" sz="1800" kern="1200" dirty="0">
            <a:solidFill>
              <a:schemeClr val="tx1">
                <a:lumMod val="50000"/>
                <a:lumOff val="50000"/>
              </a:schemeClr>
            </a:solidFill>
          </a:endParaRPr>
        </a:p>
      </dsp:txBody>
      <dsp:txXfrm>
        <a:off x="3493857" y="0"/>
        <a:ext cx="1654379" cy="402664"/>
      </dsp:txXfrm>
    </dsp:sp>
    <dsp:sp modelId="{C140FEB2-AE9C-4B51-9C35-F307ADB6F9B3}">
      <dsp:nvSpPr>
        <dsp:cNvPr id="0" name=""/>
        <dsp:cNvSpPr/>
      </dsp:nvSpPr>
      <dsp:spPr>
        <a:xfrm>
          <a:off x="4938159"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effectLst>
                <a:outerShdw blurRad="38100" dist="38100" dir="2700000" algn="tl">
                  <a:srgbClr val="000000">
                    <a:alpha val="43137"/>
                  </a:srgbClr>
                </a:outerShdw>
              </a:effectLst>
            </a:rPr>
            <a:t>他大学調査</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139491" y="0"/>
        <a:ext cx="1654379" cy="402664"/>
      </dsp:txXfrm>
    </dsp:sp>
    <dsp:sp modelId="{BE369466-2D55-4204-83C7-11D6E03AA3D0}">
      <dsp:nvSpPr>
        <dsp:cNvPr id="0" name=""/>
        <dsp:cNvSpPr/>
      </dsp:nvSpPr>
      <dsp:spPr>
        <a:xfrm>
          <a:off x="6583794"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6785126" y="0"/>
        <a:ext cx="1654379" cy="402664"/>
      </dsp:txXfrm>
    </dsp:sp>
    <dsp:sp modelId="{F9168278-B8DF-4588-A583-656B5D11758B}">
      <dsp:nvSpPr>
        <dsp:cNvPr id="0" name=""/>
        <dsp:cNvSpPr/>
      </dsp:nvSpPr>
      <dsp:spPr>
        <a:xfrm>
          <a:off x="8229428"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430760" y="0"/>
        <a:ext cx="1654379" cy="4026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255" y="0"/>
          <a:ext cx="2057043"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255" y="0"/>
        <a:ext cx="1956377" cy="402664"/>
      </dsp:txXfrm>
    </dsp:sp>
    <dsp:sp modelId="{DB00A134-D57C-4413-8E37-C24ACF334721}">
      <dsp:nvSpPr>
        <dsp:cNvPr id="0" name=""/>
        <dsp:cNvSpPr/>
      </dsp:nvSpPr>
      <dsp:spPr>
        <a:xfrm>
          <a:off x="1646890"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848222" y="0"/>
        <a:ext cx="1654379" cy="402664"/>
      </dsp:txXfrm>
    </dsp:sp>
    <dsp:sp modelId="{FE5B2F61-F5DF-499D-B864-C3FF874A8103}">
      <dsp:nvSpPr>
        <dsp:cNvPr id="0" name=""/>
        <dsp:cNvSpPr/>
      </dsp:nvSpPr>
      <dsp:spPr>
        <a:xfrm>
          <a:off x="3292525"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現状調査</a:t>
          </a:r>
          <a:endParaRPr kumimoji="1" lang="ja-JP" altLang="en-US" sz="1800" kern="1200" dirty="0">
            <a:solidFill>
              <a:schemeClr val="tx1">
                <a:lumMod val="50000"/>
                <a:lumOff val="50000"/>
              </a:schemeClr>
            </a:solidFill>
          </a:endParaRPr>
        </a:p>
      </dsp:txBody>
      <dsp:txXfrm>
        <a:off x="3493857" y="0"/>
        <a:ext cx="1654379" cy="402664"/>
      </dsp:txXfrm>
    </dsp:sp>
    <dsp:sp modelId="{C140FEB2-AE9C-4B51-9C35-F307ADB6F9B3}">
      <dsp:nvSpPr>
        <dsp:cNvPr id="0" name=""/>
        <dsp:cNvSpPr/>
      </dsp:nvSpPr>
      <dsp:spPr>
        <a:xfrm>
          <a:off x="4938159"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effectLst>
                <a:outerShdw blurRad="38100" dist="38100" dir="2700000" algn="tl">
                  <a:srgbClr val="000000">
                    <a:alpha val="43137"/>
                  </a:srgbClr>
                </a:outerShdw>
              </a:effectLst>
            </a:rPr>
            <a:t>他大学調査</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139491" y="0"/>
        <a:ext cx="1654379" cy="402664"/>
      </dsp:txXfrm>
    </dsp:sp>
    <dsp:sp modelId="{BE369466-2D55-4204-83C7-11D6E03AA3D0}">
      <dsp:nvSpPr>
        <dsp:cNvPr id="0" name=""/>
        <dsp:cNvSpPr/>
      </dsp:nvSpPr>
      <dsp:spPr>
        <a:xfrm>
          <a:off x="6583794"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6785126" y="0"/>
        <a:ext cx="1654379" cy="402664"/>
      </dsp:txXfrm>
    </dsp:sp>
    <dsp:sp modelId="{F9168278-B8DF-4588-A583-656B5D11758B}">
      <dsp:nvSpPr>
        <dsp:cNvPr id="0" name=""/>
        <dsp:cNvSpPr/>
      </dsp:nvSpPr>
      <dsp:spPr>
        <a:xfrm>
          <a:off x="8229428"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430760" y="0"/>
        <a:ext cx="1654379" cy="4026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255" y="0"/>
          <a:ext cx="2057043"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255" y="0"/>
        <a:ext cx="1956377" cy="402664"/>
      </dsp:txXfrm>
    </dsp:sp>
    <dsp:sp modelId="{DB00A134-D57C-4413-8E37-C24ACF334721}">
      <dsp:nvSpPr>
        <dsp:cNvPr id="0" name=""/>
        <dsp:cNvSpPr/>
      </dsp:nvSpPr>
      <dsp:spPr>
        <a:xfrm>
          <a:off x="1646890"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848222" y="0"/>
        <a:ext cx="1654379" cy="402664"/>
      </dsp:txXfrm>
    </dsp:sp>
    <dsp:sp modelId="{FE5B2F61-F5DF-499D-B864-C3FF874A8103}">
      <dsp:nvSpPr>
        <dsp:cNvPr id="0" name=""/>
        <dsp:cNvSpPr/>
      </dsp:nvSpPr>
      <dsp:spPr>
        <a:xfrm>
          <a:off x="3292525"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現状調査</a:t>
          </a:r>
          <a:endParaRPr kumimoji="1" lang="ja-JP" altLang="en-US" sz="1800" kern="1200" dirty="0">
            <a:solidFill>
              <a:schemeClr val="tx1">
                <a:lumMod val="50000"/>
                <a:lumOff val="50000"/>
              </a:schemeClr>
            </a:solidFill>
          </a:endParaRPr>
        </a:p>
      </dsp:txBody>
      <dsp:txXfrm>
        <a:off x="3493857" y="0"/>
        <a:ext cx="1654379" cy="402664"/>
      </dsp:txXfrm>
    </dsp:sp>
    <dsp:sp modelId="{C140FEB2-AE9C-4B51-9C35-F307ADB6F9B3}">
      <dsp:nvSpPr>
        <dsp:cNvPr id="0" name=""/>
        <dsp:cNvSpPr/>
      </dsp:nvSpPr>
      <dsp:spPr>
        <a:xfrm>
          <a:off x="4938159"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effectLst>
                <a:outerShdw blurRad="38100" dist="38100" dir="2700000" algn="tl">
                  <a:srgbClr val="000000">
                    <a:alpha val="43137"/>
                  </a:srgbClr>
                </a:outerShdw>
              </a:effectLst>
            </a:rPr>
            <a:t>他大学調査</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139491" y="0"/>
        <a:ext cx="1654379" cy="402664"/>
      </dsp:txXfrm>
    </dsp:sp>
    <dsp:sp modelId="{BE369466-2D55-4204-83C7-11D6E03AA3D0}">
      <dsp:nvSpPr>
        <dsp:cNvPr id="0" name=""/>
        <dsp:cNvSpPr/>
      </dsp:nvSpPr>
      <dsp:spPr>
        <a:xfrm>
          <a:off x="6583794"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6785126" y="0"/>
        <a:ext cx="1654379" cy="402664"/>
      </dsp:txXfrm>
    </dsp:sp>
    <dsp:sp modelId="{F9168278-B8DF-4588-A583-656B5D11758B}">
      <dsp:nvSpPr>
        <dsp:cNvPr id="0" name=""/>
        <dsp:cNvSpPr/>
      </dsp:nvSpPr>
      <dsp:spPr>
        <a:xfrm>
          <a:off x="8229428"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430760" y="0"/>
        <a:ext cx="1654379" cy="4026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C036D-F861-4D82-87AA-7AA719C9D29F}">
      <dsp:nvSpPr>
        <dsp:cNvPr id="0" name=""/>
        <dsp:cNvSpPr/>
      </dsp:nvSpPr>
      <dsp:spPr>
        <a:xfrm rot="5400000">
          <a:off x="465961" y="1144615"/>
          <a:ext cx="1012313" cy="1152483"/>
        </a:xfrm>
        <a:prstGeom prst="bentUpArrow">
          <a:avLst>
            <a:gd name="adj1" fmla="val 32840"/>
            <a:gd name="adj2" fmla="val 25000"/>
            <a:gd name="adj3" fmla="val 35780"/>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9E535-AC57-4ADD-B086-36C6121E18EE}">
      <dsp:nvSpPr>
        <dsp:cNvPr id="0" name=""/>
        <dsp:cNvSpPr/>
      </dsp:nvSpPr>
      <dsp:spPr>
        <a:xfrm>
          <a:off x="197760" y="22445"/>
          <a:ext cx="1704140" cy="1192843"/>
        </a:xfrm>
        <a:prstGeom prst="roundRect">
          <a:avLst>
            <a:gd name="adj" fmla="val 1667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kern="1200" dirty="0" smtClean="0"/>
            <a:t>データ</a:t>
          </a:r>
          <a:endParaRPr kumimoji="1" lang="en-US" altLang="ja-JP" sz="2200" kern="1200" dirty="0" smtClean="0"/>
        </a:p>
        <a:p>
          <a:pPr lvl="0" algn="ctr" defTabSz="977900">
            <a:lnSpc>
              <a:spcPct val="90000"/>
            </a:lnSpc>
            <a:spcBef>
              <a:spcPct val="0"/>
            </a:spcBef>
            <a:spcAft>
              <a:spcPct val="35000"/>
            </a:spcAft>
          </a:pPr>
          <a:r>
            <a:rPr kumimoji="1" lang="ja-JP" altLang="en-US" sz="2200" kern="1200" dirty="0" smtClean="0"/>
            <a:t>送信</a:t>
          </a:r>
          <a:endParaRPr kumimoji="1" lang="ja-JP" altLang="en-US" sz="2200" kern="1200" dirty="0"/>
        </a:p>
      </dsp:txBody>
      <dsp:txXfrm>
        <a:off x="256000" y="80685"/>
        <a:ext cx="1587660" cy="1076363"/>
      </dsp:txXfrm>
    </dsp:sp>
    <dsp:sp modelId="{3640BA1C-6AFE-44D4-BA19-FFF089A48983}">
      <dsp:nvSpPr>
        <dsp:cNvPr id="0" name=""/>
        <dsp:cNvSpPr/>
      </dsp:nvSpPr>
      <dsp:spPr>
        <a:xfrm>
          <a:off x="1705959" y="136210"/>
          <a:ext cx="1239429" cy="96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教員</a:t>
          </a:r>
          <a:endParaRPr kumimoji="1" lang="ja-JP" altLang="en-US" sz="2800" kern="1200" dirty="0"/>
        </a:p>
      </dsp:txBody>
      <dsp:txXfrm>
        <a:off x="1705959" y="136210"/>
        <a:ext cx="1239429" cy="964108"/>
      </dsp:txXfrm>
    </dsp:sp>
    <dsp:sp modelId="{96362AC4-9CFA-41DC-B425-184E68EB65FE}">
      <dsp:nvSpPr>
        <dsp:cNvPr id="0" name=""/>
        <dsp:cNvSpPr/>
      </dsp:nvSpPr>
      <dsp:spPr>
        <a:xfrm rot="5400000">
          <a:off x="1878875" y="2484572"/>
          <a:ext cx="1012313" cy="1152483"/>
        </a:xfrm>
        <a:prstGeom prst="bentUpArrow">
          <a:avLst>
            <a:gd name="adj1" fmla="val 32840"/>
            <a:gd name="adj2" fmla="val 25000"/>
            <a:gd name="adj3" fmla="val 35780"/>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0EEBDE-79E5-467A-9810-CEFF182A9655}">
      <dsp:nvSpPr>
        <dsp:cNvPr id="0" name=""/>
        <dsp:cNvSpPr/>
      </dsp:nvSpPr>
      <dsp:spPr>
        <a:xfrm>
          <a:off x="1610673" y="1362401"/>
          <a:ext cx="1704140" cy="1192843"/>
        </a:xfrm>
        <a:prstGeom prst="roundRect">
          <a:avLst>
            <a:gd name="adj" fmla="val 1667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kern="1200" dirty="0" smtClean="0"/>
            <a:t>内容</a:t>
          </a:r>
          <a:endParaRPr kumimoji="1" lang="en-US" altLang="ja-JP" sz="2200" kern="1200" dirty="0" smtClean="0"/>
        </a:p>
        <a:p>
          <a:pPr lvl="0" algn="ctr" defTabSz="977900">
            <a:lnSpc>
              <a:spcPct val="90000"/>
            </a:lnSpc>
            <a:spcBef>
              <a:spcPct val="0"/>
            </a:spcBef>
            <a:spcAft>
              <a:spcPct val="35000"/>
            </a:spcAft>
          </a:pPr>
          <a:r>
            <a:rPr kumimoji="1" lang="ja-JP" altLang="en-US" sz="2200" kern="1200" dirty="0" smtClean="0"/>
            <a:t>チェック</a:t>
          </a:r>
          <a:endParaRPr kumimoji="1" lang="ja-JP" altLang="en-US" sz="2200" kern="1200" dirty="0"/>
        </a:p>
      </dsp:txBody>
      <dsp:txXfrm>
        <a:off x="1668913" y="1420641"/>
        <a:ext cx="1587660" cy="1076363"/>
      </dsp:txXfrm>
    </dsp:sp>
    <dsp:sp modelId="{9366CBE1-1D32-40E6-AB81-CCCAA8A03F25}">
      <dsp:nvSpPr>
        <dsp:cNvPr id="0" name=""/>
        <dsp:cNvSpPr/>
      </dsp:nvSpPr>
      <dsp:spPr>
        <a:xfrm>
          <a:off x="3055761" y="1476166"/>
          <a:ext cx="1757535" cy="96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教務係</a:t>
          </a:r>
          <a:endParaRPr kumimoji="1" lang="ja-JP" altLang="en-US" sz="2800" kern="1200" dirty="0"/>
        </a:p>
      </dsp:txBody>
      <dsp:txXfrm>
        <a:off x="3055761" y="1476166"/>
        <a:ext cx="1757535" cy="964108"/>
      </dsp:txXfrm>
    </dsp:sp>
    <dsp:sp modelId="{9771290B-CA3C-482E-A199-DAFA85559F10}">
      <dsp:nvSpPr>
        <dsp:cNvPr id="0" name=""/>
        <dsp:cNvSpPr/>
      </dsp:nvSpPr>
      <dsp:spPr>
        <a:xfrm>
          <a:off x="3023587" y="2702358"/>
          <a:ext cx="1704140" cy="1192843"/>
        </a:xfrm>
        <a:prstGeom prst="roundRect">
          <a:avLst>
            <a:gd name="adj" fmla="val 1667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en-US" altLang="ja-JP" sz="2200" kern="1200" dirty="0" smtClean="0"/>
            <a:t>WEB</a:t>
          </a:r>
          <a:r>
            <a:rPr kumimoji="1" lang="ja-JP" altLang="en-US" sz="2200" kern="1200" dirty="0" smtClean="0"/>
            <a:t>掲示板</a:t>
          </a:r>
          <a:endParaRPr kumimoji="1" lang="en-US" altLang="ja-JP" sz="2200" kern="1200" dirty="0" smtClean="0"/>
        </a:p>
        <a:p>
          <a:pPr lvl="0" algn="ctr" defTabSz="977900">
            <a:lnSpc>
              <a:spcPct val="90000"/>
            </a:lnSpc>
            <a:spcBef>
              <a:spcPct val="0"/>
            </a:spcBef>
            <a:spcAft>
              <a:spcPct val="35000"/>
            </a:spcAft>
          </a:pPr>
          <a:r>
            <a:rPr kumimoji="1" lang="ja-JP" altLang="en-US" sz="2200" kern="1200" dirty="0" smtClean="0"/>
            <a:t>に掲示</a:t>
          </a:r>
          <a:endParaRPr kumimoji="1" lang="en-US" altLang="ja-JP" sz="2200" kern="1200" dirty="0" smtClean="0"/>
        </a:p>
      </dsp:txBody>
      <dsp:txXfrm>
        <a:off x="3081827" y="2760598"/>
        <a:ext cx="1587660" cy="1076363"/>
      </dsp:txXfrm>
    </dsp:sp>
    <dsp:sp modelId="{05B54E57-4E4F-4057-845F-BF451D9BF97C}">
      <dsp:nvSpPr>
        <dsp:cNvPr id="0" name=""/>
        <dsp:cNvSpPr/>
      </dsp:nvSpPr>
      <dsp:spPr>
        <a:xfrm>
          <a:off x="4499102" y="2816123"/>
          <a:ext cx="1696679" cy="96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教務係</a:t>
          </a:r>
          <a:endParaRPr kumimoji="1" lang="ja-JP" altLang="en-US" sz="2800" kern="1200" dirty="0"/>
        </a:p>
      </dsp:txBody>
      <dsp:txXfrm>
        <a:off x="4499102" y="2816123"/>
        <a:ext cx="1696679" cy="9641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255" y="0"/>
          <a:ext cx="2057043"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255" y="0"/>
        <a:ext cx="1956377" cy="402664"/>
      </dsp:txXfrm>
    </dsp:sp>
    <dsp:sp modelId="{DB00A134-D57C-4413-8E37-C24ACF334721}">
      <dsp:nvSpPr>
        <dsp:cNvPr id="0" name=""/>
        <dsp:cNvSpPr/>
      </dsp:nvSpPr>
      <dsp:spPr>
        <a:xfrm>
          <a:off x="1646890"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848222" y="0"/>
        <a:ext cx="1654379" cy="402664"/>
      </dsp:txXfrm>
    </dsp:sp>
    <dsp:sp modelId="{FE5B2F61-F5DF-499D-B864-C3FF874A8103}">
      <dsp:nvSpPr>
        <dsp:cNvPr id="0" name=""/>
        <dsp:cNvSpPr/>
      </dsp:nvSpPr>
      <dsp:spPr>
        <a:xfrm>
          <a:off x="3292525"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現状調査</a:t>
          </a:r>
          <a:endParaRPr kumimoji="1" lang="ja-JP" altLang="en-US" sz="1800" kern="1200" dirty="0">
            <a:solidFill>
              <a:schemeClr val="tx1">
                <a:lumMod val="50000"/>
                <a:lumOff val="50000"/>
              </a:schemeClr>
            </a:solidFill>
          </a:endParaRPr>
        </a:p>
      </dsp:txBody>
      <dsp:txXfrm>
        <a:off x="3493857" y="0"/>
        <a:ext cx="1654379" cy="402664"/>
      </dsp:txXfrm>
    </dsp:sp>
    <dsp:sp modelId="{C140FEB2-AE9C-4B51-9C35-F307ADB6F9B3}">
      <dsp:nvSpPr>
        <dsp:cNvPr id="0" name=""/>
        <dsp:cNvSpPr/>
      </dsp:nvSpPr>
      <dsp:spPr>
        <a:xfrm>
          <a:off x="4938159"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effectLst>
                <a:outerShdw blurRad="38100" dist="38100" dir="2700000" algn="tl">
                  <a:srgbClr val="000000">
                    <a:alpha val="43137"/>
                  </a:srgbClr>
                </a:outerShdw>
              </a:effectLst>
            </a:rPr>
            <a:t>他大学調査</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139491" y="0"/>
        <a:ext cx="1654379" cy="402664"/>
      </dsp:txXfrm>
    </dsp:sp>
    <dsp:sp modelId="{BE369466-2D55-4204-83C7-11D6E03AA3D0}">
      <dsp:nvSpPr>
        <dsp:cNvPr id="0" name=""/>
        <dsp:cNvSpPr/>
      </dsp:nvSpPr>
      <dsp:spPr>
        <a:xfrm>
          <a:off x="6583794"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6785126" y="0"/>
        <a:ext cx="1654379" cy="402664"/>
      </dsp:txXfrm>
    </dsp:sp>
    <dsp:sp modelId="{F9168278-B8DF-4588-A583-656B5D11758B}">
      <dsp:nvSpPr>
        <dsp:cNvPr id="0" name=""/>
        <dsp:cNvSpPr/>
      </dsp:nvSpPr>
      <dsp:spPr>
        <a:xfrm>
          <a:off x="8229428"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430760" y="0"/>
        <a:ext cx="1654379" cy="4026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255" y="0"/>
          <a:ext cx="2057043"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255" y="0"/>
        <a:ext cx="1956377" cy="402664"/>
      </dsp:txXfrm>
    </dsp:sp>
    <dsp:sp modelId="{DB00A134-D57C-4413-8E37-C24ACF334721}">
      <dsp:nvSpPr>
        <dsp:cNvPr id="0" name=""/>
        <dsp:cNvSpPr/>
      </dsp:nvSpPr>
      <dsp:spPr>
        <a:xfrm>
          <a:off x="1646890"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848222" y="0"/>
        <a:ext cx="1654379" cy="402664"/>
      </dsp:txXfrm>
    </dsp:sp>
    <dsp:sp modelId="{FE5B2F61-F5DF-499D-B864-C3FF874A8103}">
      <dsp:nvSpPr>
        <dsp:cNvPr id="0" name=""/>
        <dsp:cNvSpPr/>
      </dsp:nvSpPr>
      <dsp:spPr>
        <a:xfrm>
          <a:off x="3292525"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現状調査</a:t>
          </a:r>
          <a:endParaRPr kumimoji="1" lang="ja-JP" altLang="en-US" sz="1800" kern="1200" dirty="0">
            <a:solidFill>
              <a:schemeClr val="tx1">
                <a:lumMod val="50000"/>
                <a:lumOff val="50000"/>
              </a:schemeClr>
            </a:solidFill>
          </a:endParaRPr>
        </a:p>
      </dsp:txBody>
      <dsp:txXfrm>
        <a:off x="3493857" y="0"/>
        <a:ext cx="1654379" cy="402664"/>
      </dsp:txXfrm>
    </dsp:sp>
    <dsp:sp modelId="{C140FEB2-AE9C-4B51-9C35-F307ADB6F9B3}">
      <dsp:nvSpPr>
        <dsp:cNvPr id="0" name=""/>
        <dsp:cNvSpPr/>
      </dsp:nvSpPr>
      <dsp:spPr>
        <a:xfrm>
          <a:off x="4938159"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effectLst>
                <a:outerShdw blurRad="38100" dist="38100" dir="2700000" algn="tl">
                  <a:srgbClr val="000000">
                    <a:alpha val="43137"/>
                  </a:srgbClr>
                </a:outerShdw>
              </a:effectLst>
            </a:rPr>
            <a:t>他大学調査</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139491" y="0"/>
        <a:ext cx="1654379" cy="402664"/>
      </dsp:txXfrm>
    </dsp:sp>
    <dsp:sp modelId="{BE369466-2D55-4204-83C7-11D6E03AA3D0}">
      <dsp:nvSpPr>
        <dsp:cNvPr id="0" name=""/>
        <dsp:cNvSpPr/>
      </dsp:nvSpPr>
      <dsp:spPr>
        <a:xfrm>
          <a:off x="6583794"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6785126" y="0"/>
        <a:ext cx="1654379" cy="402664"/>
      </dsp:txXfrm>
    </dsp:sp>
    <dsp:sp modelId="{F9168278-B8DF-4588-A583-656B5D11758B}">
      <dsp:nvSpPr>
        <dsp:cNvPr id="0" name=""/>
        <dsp:cNvSpPr/>
      </dsp:nvSpPr>
      <dsp:spPr>
        <a:xfrm>
          <a:off x="8229428"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430760" y="0"/>
        <a:ext cx="1654379" cy="4026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0" kern="1200" dirty="0" smtClean="0">
              <a:solidFill>
                <a:schemeClr val="tx1">
                  <a:lumMod val="50000"/>
                  <a:lumOff val="50000"/>
                </a:schemeClr>
              </a:solidFill>
              <a:effectLst/>
            </a:rPr>
            <a:t>現状調査</a:t>
          </a:r>
          <a:endParaRPr kumimoji="1" lang="ja-JP" altLang="en-US" sz="20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分析</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0"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背景</a:t>
          </a:r>
          <a:endParaRPr kumimoji="1" lang="en-US" altLang="ja-JP" sz="1800" b="1" kern="1200" dirty="0" smtClean="0">
            <a:solidFill>
              <a:schemeClr val="tx1"/>
            </a:solidFill>
            <a:effectLst>
              <a:outerShdw blurRad="38100" dist="38100" dir="2700000" algn="tl">
                <a:srgbClr val="000000">
                  <a:alpha val="43137"/>
                </a:srgbClr>
              </a:outerShdw>
            </a:effectLst>
          </a:endParaRPr>
        </a:p>
      </dsp:txBody>
      <dsp:txXfrm>
        <a:off x="0"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lumMod val="50000"/>
                  <a:lumOff val="50000"/>
                </a:schemeClr>
              </a:solidFill>
              <a:effectLst/>
            </a:rPr>
            <a:t>現状調査</a:t>
          </a:r>
          <a:endParaRPr kumimoji="1" lang="ja-JP" altLang="en-US" sz="18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0" kern="1200" dirty="0" smtClean="0">
              <a:solidFill>
                <a:schemeClr val="tx1">
                  <a:lumMod val="50000"/>
                  <a:lumOff val="50000"/>
                </a:schemeClr>
              </a:solidFill>
              <a:effectLst/>
            </a:rPr>
            <a:t>現状調査</a:t>
          </a:r>
          <a:endParaRPr kumimoji="1" lang="ja-JP" altLang="en-US" sz="20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分析</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0" kern="1200" dirty="0" smtClean="0">
              <a:solidFill>
                <a:schemeClr val="tx1">
                  <a:lumMod val="50000"/>
                  <a:lumOff val="50000"/>
                </a:schemeClr>
              </a:solidFill>
              <a:effectLst/>
            </a:rPr>
            <a:t>現状調査</a:t>
          </a:r>
          <a:endParaRPr kumimoji="1" lang="ja-JP" altLang="en-US" sz="20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分析</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0" kern="1200" dirty="0" smtClean="0">
              <a:solidFill>
                <a:schemeClr val="tx1">
                  <a:lumMod val="50000"/>
                  <a:lumOff val="50000"/>
                </a:schemeClr>
              </a:solidFill>
              <a:effectLst/>
            </a:rPr>
            <a:t>現状調査</a:t>
          </a:r>
          <a:endParaRPr kumimoji="1" lang="ja-JP" altLang="en-US" sz="20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分析</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0" kern="1200" dirty="0" smtClean="0">
              <a:solidFill>
                <a:schemeClr val="tx1">
                  <a:lumMod val="50000"/>
                  <a:lumOff val="50000"/>
                </a:schemeClr>
              </a:solidFill>
              <a:effectLst/>
            </a:rPr>
            <a:t>現状調査</a:t>
          </a:r>
          <a:endParaRPr kumimoji="1" lang="ja-JP" altLang="en-US" sz="20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分析</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0" kern="1200" dirty="0" smtClean="0">
              <a:solidFill>
                <a:schemeClr val="tx1">
                  <a:lumMod val="50000"/>
                  <a:lumOff val="50000"/>
                </a:schemeClr>
              </a:solidFill>
              <a:effectLst/>
            </a:rPr>
            <a:t>現状調査</a:t>
          </a:r>
          <a:endParaRPr kumimoji="1" lang="ja-JP" altLang="en-US" sz="20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分析</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kumimoji="1" lang="ja-JP" altLang="en-US" sz="2000" b="0" kern="1200" dirty="0" smtClean="0">
              <a:solidFill>
                <a:schemeClr val="tx1">
                  <a:lumMod val="50000"/>
                  <a:lumOff val="50000"/>
                </a:schemeClr>
              </a:solidFill>
              <a:effectLst/>
            </a:rPr>
            <a:t>現状調査</a:t>
          </a:r>
          <a:endParaRPr kumimoji="1" lang="ja-JP" altLang="en-US" sz="20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分析</a:t>
          </a:r>
          <a:endParaRPr kumimoji="1" lang="ja-JP" altLang="en-US" sz="2000" b="1" kern="1200" dirty="0">
            <a:solidFill>
              <a:schemeClr val="tx1"/>
            </a:solidFill>
            <a:effectLst>
              <a:outerShdw blurRad="38100" dist="38100" dir="2700000" algn="tl">
                <a:srgbClr val="000000">
                  <a:alpha val="43137"/>
                </a:srgbClr>
              </a:outerShdw>
            </a:effectLst>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lumMod val="50000"/>
                  <a:lumOff val="50000"/>
                </a:schemeClr>
              </a:solidFill>
              <a:effectLst/>
            </a:rPr>
            <a:t>現状調査</a:t>
          </a:r>
          <a:endParaRPr kumimoji="1" lang="ja-JP" altLang="en-US" sz="18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提案</a:t>
          </a:r>
          <a:endParaRPr kumimoji="1" lang="ja-JP" altLang="en-US" sz="1800" b="1" kern="1200" dirty="0">
            <a:solidFill>
              <a:schemeClr val="tx1"/>
            </a:solidFill>
            <a:effectLst>
              <a:outerShdw blurRad="38100" dist="38100" dir="2700000" algn="tl">
                <a:srgbClr val="000000">
                  <a:alpha val="43137"/>
                </a:srgbClr>
              </a:outerShdw>
            </a:effectLst>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lumMod val="50000"/>
                  <a:lumOff val="50000"/>
                </a:schemeClr>
              </a:solidFill>
              <a:effectLst/>
            </a:rPr>
            <a:t>現状調査</a:t>
          </a:r>
          <a:endParaRPr kumimoji="1" lang="ja-JP" altLang="en-US" sz="18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提案</a:t>
          </a:r>
          <a:endParaRPr kumimoji="1" lang="ja-JP" altLang="en-US" sz="1800" b="1" kern="1200" dirty="0">
            <a:solidFill>
              <a:schemeClr val="tx1"/>
            </a:solidFill>
            <a:effectLst>
              <a:outerShdw blurRad="38100" dist="38100" dir="2700000" algn="tl">
                <a:srgbClr val="000000">
                  <a:alpha val="43137"/>
                </a:srgbClr>
              </a:outerShdw>
            </a:effectLst>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255" y="0"/>
          <a:ext cx="2057043"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255" y="0"/>
        <a:ext cx="1956377" cy="402664"/>
      </dsp:txXfrm>
    </dsp:sp>
    <dsp:sp modelId="{DB00A134-D57C-4413-8E37-C24ACF334721}">
      <dsp:nvSpPr>
        <dsp:cNvPr id="0" name=""/>
        <dsp:cNvSpPr/>
      </dsp:nvSpPr>
      <dsp:spPr>
        <a:xfrm>
          <a:off x="1646890"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848222" y="0"/>
        <a:ext cx="1654379" cy="402664"/>
      </dsp:txXfrm>
    </dsp:sp>
    <dsp:sp modelId="{FE5B2F61-F5DF-499D-B864-C3FF874A8103}">
      <dsp:nvSpPr>
        <dsp:cNvPr id="0" name=""/>
        <dsp:cNvSpPr/>
      </dsp:nvSpPr>
      <dsp:spPr>
        <a:xfrm>
          <a:off x="3292525"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現状調査</a:t>
          </a:r>
          <a:endParaRPr kumimoji="1" lang="ja-JP" altLang="en-US" sz="1800" kern="1200" dirty="0">
            <a:solidFill>
              <a:schemeClr val="tx1">
                <a:lumMod val="50000"/>
                <a:lumOff val="50000"/>
              </a:schemeClr>
            </a:solidFill>
          </a:endParaRPr>
        </a:p>
      </dsp:txBody>
      <dsp:txXfrm>
        <a:off x="3493857" y="0"/>
        <a:ext cx="1654379" cy="402664"/>
      </dsp:txXfrm>
    </dsp:sp>
    <dsp:sp modelId="{C140FEB2-AE9C-4B51-9C35-F307ADB6F9B3}">
      <dsp:nvSpPr>
        <dsp:cNvPr id="0" name=""/>
        <dsp:cNvSpPr/>
      </dsp:nvSpPr>
      <dsp:spPr>
        <a:xfrm>
          <a:off x="4938159"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他大学調査</a:t>
          </a:r>
          <a:endParaRPr kumimoji="1" lang="ja-JP" altLang="en-US" sz="1800" kern="1200" dirty="0">
            <a:solidFill>
              <a:schemeClr val="tx1">
                <a:lumMod val="50000"/>
                <a:lumOff val="50000"/>
              </a:schemeClr>
            </a:solidFill>
            <a:effectLst/>
          </a:endParaRPr>
        </a:p>
      </dsp:txBody>
      <dsp:txXfrm>
        <a:off x="5139491" y="0"/>
        <a:ext cx="1654379" cy="402664"/>
      </dsp:txXfrm>
    </dsp:sp>
    <dsp:sp modelId="{BE369466-2D55-4204-83C7-11D6E03AA3D0}">
      <dsp:nvSpPr>
        <dsp:cNvPr id="0" name=""/>
        <dsp:cNvSpPr/>
      </dsp:nvSpPr>
      <dsp:spPr>
        <a:xfrm>
          <a:off x="6583794"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solidFill>
                <a:schemeClr val="tx1"/>
              </a:solidFill>
              <a:effectLst>
                <a:outerShdw blurRad="38100" dist="38100" dir="2700000" algn="tl">
                  <a:srgbClr val="000000">
                    <a:alpha val="43137"/>
                  </a:srgbClr>
                </a:outerShdw>
              </a:effectLst>
            </a:rPr>
            <a:t>提案</a:t>
          </a:r>
          <a:endParaRPr kumimoji="1" lang="ja-JP" altLang="en-US" sz="2800" b="1" kern="1200" dirty="0">
            <a:solidFill>
              <a:schemeClr val="tx1"/>
            </a:solidFill>
            <a:effectLst>
              <a:outerShdw blurRad="38100" dist="38100" dir="2700000" algn="tl">
                <a:srgbClr val="000000">
                  <a:alpha val="43137"/>
                </a:srgbClr>
              </a:outerShdw>
            </a:effectLst>
          </a:endParaRPr>
        </a:p>
      </dsp:txBody>
      <dsp:txXfrm>
        <a:off x="6785126" y="0"/>
        <a:ext cx="1654379" cy="402664"/>
      </dsp:txXfrm>
    </dsp:sp>
    <dsp:sp modelId="{F9168278-B8DF-4588-A583-656B5D11758B}">
      <dsp:nvSpPr>
        <dsp:cNvPr id="0" name=""/>
        <dsp:cNvSpPr/>
      </dsp:nvSpPr>
      <dsp:spPr>
        <a:xfrm>
          <a:off x="8229428"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430760" y="0"/>
        <a:ext cx="1654379" cy="40266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255" y="0"/>
          <a:ext cx="2057043"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255" y="0"/>
        <a:ext cx="1956377" cy="402664"/>
      </dsp:txXfrm>
    </dsp:sp>
    <dsp:sp modelId="{DB00A134-D57C-4413-8E37-C24ACF334721}">
      <dsp:nvSpPr>
        <dsp:cNvPr id="0" name=""/>
        <dsp:cNvSpPr/>
      </dsp:nvSpPr>
      <dsp:spPr>
        <a:xfrm>
          <a:off x="1646890"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848222" y="0"/>
        <a:ext cx="1654379" cy="402664"/>
      </dsp:txXfrm>
    </dsp:sp>
    <dsp:sp modelId="{FE5B2F61-F5DF-499D-B864-C3FF874A8103}">
      <dsp:nvSpPr>
        <dsp:cNvPr id="0" name=""/>
        <dsp:cNvSpPr/>
      </dsp:nvSpPr>
      <dsp:spPr>
        <a:xfrm>
          <a:off x="3292525"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現状調査</a:t>
          </a:r>
          <a:endParaRPr kumimoji="1" lang="ja-JP" altLang="en-US" sz="1800" kern="1200" dirty="0">
            <a:solidFill>
              <a:schemeClr val="tx1">
                <a:lumMod val="50000"/>
                <a:lumOff val="50000"/>
              </a:schemeClr>
            </a:solidFill>
          </a:endParaRPr>
        </a:p>
      </dsp:txBody>
      <dsp:txXfrm>
        <a:off x="3493857" y="0"/>
        <a:ext cx="1654379" cy="402664"/>
      </dsp:txXfrm>
    </dsp:sp>
    <dsp:sp modelId="{C140FEB2-AE9C-4B51-9C35-F307ADB6F9B3}">
      <dsp:nvSpPr>
        <dsp:cNvPr id="0" name=""/>
        <dsp:cNvSpPr/>
      </dsp:nvSpPr>
      <dsp:spPr>
        <a:xfrm>
          <a:off x="4938159"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他大学調査</a:t>
          </a:r>
          <a:endParaRPr kumimoji="1" lang="ja-JP" altLang="en-US" sz="1800" kern="1200" dirty="0">
            <a:solidFill>
              <a:schemeClr val="tx1">
                <a:lumMod val="50000"/>
                <a:lumOff val="50000"/>
              </a:schemeClr>
            </a:solidFill>
            <a:effectLst/>
          </a:endParaRPr>
        </a:p>
      </dsp:txBody>
      <dsp:txXfrm>
        <a:off x="5139491" y="0"/>
        <a:ext cx="1654379" cy="402664"/>
      </dsp:txXfrm>
    </dsp:sp>
    <dsp:sp modelId="{BE369466-2D55-4204-83C7-11D6E03AA3D0}">
      <dsp:nvSpPr>
        <dsp:cNvPr id="0" name=""/>
        <dsp:cNvSpPr/>
      </dsp:nvSpPr>
      <dsp:spPr>
        <a:xfrm>
          <a:off x="6583794"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solidFill>
                <a:schemeClr val="tx1"/>
              </a:solidFill>
              <a:effectLst>
                <a:outerShdw blurRad="38100" dist="38100" dir="2700000" algn="tl">
                  <a:srgbClr val="000000">
                    <a:alpha val="43137"/>
                  </a:srgbClr>
                </a:outerShdw>
              </a:effectLst>
            </a:rPr>
            <a:t>提案</a:t>
          </a:r>
          <a:endParaRPr kumimoji="1" lang="ja-JP" altLang="en-US" sz="2800" b="1" kern="1200" dirty="0">
            <a:solidFill>
              <a:schemeClr val="tx1"/>
            </a:solidFill>
            <a:effectLst>
              <a:outerShdw blurRad="38100" dist="38100" dir="2700000" algn="tl">
                <a:srgbClr val="000000">
                  <a:alpha val="43137"/>
                </a:srgbClr>
              </a:outerShdw>
            </a:effectLst>
          </a:endParaRPr>
        </a:p>
      </dsp:txBody>
      <dsp:txXfrm>
        <a:off x="6785126" y="0"/>
        <a:ext cx="1654379" cy="402664"/>
      </dsp:txXfrm>
    </dsp:sp>
    <dsp:sp modelId="{F9168278-B8DF-4588-A583-656B5D11758B}">
      <dsp:nvSpPr>
        <dsp:cNvPr id="0" name=""/>
        <dsp:cNvSpPr/>
      </dsp:nvSpPr>
      <dsp:spPr>
        <a:xfrm>
          <a:off x="8229428"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430760" y="0"/>
        <a:ext cx="1654379" cy="402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0"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背景</a:t>
          </a:r>
          <a:endParaRPr kumimoji="1" lang="en-US" altLang="ja-JP" sz="1800" b="1" kern="1200" dirty="0" smtClean="0">
            <a:solidFill>
              <a:schemeClr val="tx1"/>
            </a:solidFill>
            <a:effectLst>
              <a:outerShdw blurRad="38100" dist="38100" dir="2700000" algn="tl">
                <a:srgbClr val="000000">
                  <a:alpha val="43137"/>
                </a:srgbClr>
              </a:outerShdw>
            </a:effectLst>
          </a:endParaRPr>
        </a:p>
      </dsp:txBody>
      <dsp:txXfrm>
        <a:off x="0"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lumMod val="50000"/>
                  <a:lumOff val="50000"/>
                </a:schemeClr>
              </a:solidFill>
              <a:effectLst/>
            </a:rPr>
            <a:t>現状調査</a:t>
          </a:r>
          <a:endParaRPr kumimoji="1" lang="ja-JP" altLang="en-US" sz="18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255" y="0"/>
          <a:ext cx="2057043"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255" y="0"/>
        <a:ext cx="1956377" cy="402664"/>
      </dsp:txXfrm>
    </dsp:sp>
    <dsp:sp modelId="{DB00A134-D57C-4413-8E37-C24ACF334721}">
      <dsp:nvSpPr>
        <dsp:cNvPr id="0" name=""/>
        <dsp:cNvSpPr/>
      </dsp:nvSpPr>
      <dsp:spPr>
        <a:xfrm>
          <a:off x="1646890"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848222" y="0"/>
        <a:ext cx="1654379" cy="402664"/>
      </dsp:txXfrm>
    </dsp:sp>
    <dsp:sp modelId="{FE5B2F61-F5DF-499D-B864-C3FF874A8103}">
      <dsp:nvSpPr>
        <dsp:cNvPr id="0" name=""/>
        <dsp:cNvSpPr/>
      </dsp:nvSpPr>
      <dsp:spPr>
        <a:xfrm>
          <a:off x="3292525"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現状調査</a:t>
          </a:r>
          <a:endParaRPr kumimoji="1" lang="ja-JP" altLang="en-US" sz="1800" kern="1200" dirty="0">
            <a:solidFill>
              <a:schemeClr val="tx1">
                <a:lumMod val="50000"/>
                <a:lumOff val="50000"/>
              </a:schemeClr>
            </a:solidFill>
          </a:endParaRPr>
        </a:p>
      </dsp:txBody>
      <dsp:txXfrm>
        <a:off x="3493857" y="0"/>
        <a:ext cx="1654379" cy="402664"/>
      </dsp:txXfrm>
    </dsp:sp>
    <dsp:sp modelId="{C140FEB2-AE9C-4B51-9C35-F307ADB6F9B3}">
      <dsp:nvSpPr>
        <dsp:cNvPr id="0" name=""/>
        <dsp:cNvSpPr/>
      </dsp:nvSpPr>
      <dsp:spPr>
        <a:xfrm>
          <a:off x="4938159"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他大学調査</a:t>
          </a:r>
          <a:endParaRPr kumimoji="1" lang="ja-JP" altLang="en-US" sz="1800" kern="1200" dirty="0">
            <a:solidFill>
              <a:schemeClr val="tx1">
                <a:lumMod val="50000"/>
                <a:lumOff val="50000"/>
              </a:schemeClr>
            </a:solidFill>
            <a:effectLst/>
          </a:endParaRPr>
        </a:p>
      </dsp:txBody>
      <dsp:txXfrm>
        <a:off x="5139491" y="0"/>
        <a:ext cx="1654379" cy="402664"/>
      </dsp:txXfrm>
    </dsp:sp>
    <dsp:sp modelId="{BE369466-2D55-4204-83C7-11D6E03AA3D0}">
      <dsp:nvSpPr>
        <dsp:cNvPr id="0" name=""/>
        <dsp:cNvSpPr/>
      </dsp:nvSpPr>
      <dsp:spPr>
        <a:xfrm>
          <a:off x="6583794"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solidFill>
                <a:schemeClr val="tx1"/>
              </a:solidFill>
              <a:effectLst>
                <a:outerShdw blurRad="38100" dist="38100" dir="2700000" algn="tl">
                  <a:srgbClr val="000000">
                    <a:alpha val="43137"/>
                  </a:srgbClr>
                </a:outerShdw>
              </a:effectLst>
            </a:rPr>
            <a:t>提案</a:t>
          </a:r>
          <a:endParaRPr kumimoji="1" lang="ja-JP" altLang="en-US" sz="2800" b="1" kern="1200" dirty="0">
            <a:solidFill>
              <a:schemeClr val="tx1"/>
            </a:solidFill>
            <a:effectLst>
              <a:outerShdw blurRad="38100" dist="38100" dir="2700000" algn="tl">
                <a:srgbClr val="000000">
                  <a:alpha val="43137"/>
                </a:srgbClr>
              </a:outerShdw>
            </a:effectLst>
          </a:endParaRPr>
        </a:p>
      </dsp:txBody>
      <dsp:txXfrm>
        <a:off x="6785126" y="0"/>
        <a:ext cx="1654379" cy="402664"/>
      </dsp:txXfrm>
    </dsp:sp>
    <dsp:sp modelId="{F9168278-B8DF-4588-A583-656B5D11758B}">
      <dsp:nvSpPr>
        <dsp:cNvPr id="0" name=""/>
        <dsp:cNvSpPr/>
      </dsp:nvSpPr>
      <dsp:spPr>
        <a:xfrm>
          <a:off x="8229428"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430760" y="0"/>
        <a:ext cx="1654379" cy="40266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255" y="0"/>
          <a:ext cx="2057043"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255" y="0"/>
        <a:ext cx="1956377" cy="402664"/>
      </dsp:txXfrm>
    </dsp:sp>
    <dsp:sp modelId="{DB00A134-D57C-4413-8E37-C24ACF334721}">
      <dsp:nvSpPr>
        <dsp:cNvPr id="0" name=""/>
        <dsp:cNvSpPr/>
      </dsp:nvSpPr>
      <dsp:spPr>
        <a:xfrm>
          <a:off x="1646890"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848222" y="0"/>
        <a:ext cx="1654379" cy="402664"/>
      </dsp:txXfrm>
    </dsp:sp>
    <dsp:sp modelId="{FE5B2F61-F5DF-499D-B864-C3FF874A8103}">
      <dsp:nvSpPr>
        <dsp:cNvPr id="0" name=""/>
        <dsp:cNvSpPr/>
      </dsp:nvSpPr>
      <dsp:spPr>
        <a:xfrm>
          <a:off x="3292525"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現状調査</a:t>
          </a:r>
          <a:endParaRPr kumimoji="1" lang="ja-JP" altLang="en-US" sz="1800" kern="1200" dirty="0">
            <a:solidFill>
              <a:schemeClr val="tx1">
                <a:lumMod val="50000"/>
                <a:lumOff val="50000"/>
              </a:schemeClr>
            </a:solidFill>
          </a:endParaRPr>
        </a:p>
      </dsp:txBody>
      <dsp:txXfrm>
        <a:off x="3493857" y="0"/>
        <a:ext cx="1654379" cy="402664"/>
      </dsp:txXfrm>
    </dsp:sp>
    <dsp:sp modelId="{C140FEB2-AE9C-4B51-9C35-F307ADB6F9B3}">
      <dsp:nvSpPr>
        <dsp:cNvPr id="0" name=""/>
        <dsp:cNvSpPr/>
      </dsp:nvSpPr>
      <dsp:spPr>
        <a:xfrm>
          <a:off x="4938159"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他大学調査</a:t>
          </a:r>
          <a:endParaRPr kumimoji="1" lang="ja-JP" altLang="en-US" sz="1800" kern="1200" dirty="0">
            <a:solidFill>
              <a:schemeClr val="tx1">
                <a:lumMod val="50000"/>
                <a:lumOff val="50000"/>
              </a:schemeClr>
            </a:solidFill>
            <a:effectLst/>
          </a:endParaRPr>
        </a:p>
      </dsp:txBody>
      <dsp:txXfrm>
        <a:off x="5139491" y="0"/>
        <a:ext cx="1654379" cy="402664"/>
      </dsp:txXfrm>
    </dsp:sp>
    <dsp:sp modelId="{BE369466-2D55-4204-83C7-11D6E03AA3D0}">
      <dsp:nvSpPr>
        <dsp:cNvPr id="0" name=""/>
        <dsp:cNvSpPr/>
      </dsp:nvSpPr>
      <dsp:spPr>
        <a:xfrm>
          <a:off x="6583794"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solidFill>
                <a:schemeClr val="tx1"/>
              </a:solidFill>
              <a:effectLst>
                <a:outerShdw blurRad="38100" dist="38100" dir="2700000" algn="tl">
                  <a:srgbClr val="000000">
                    <a:alpha val="43137"/>
                  </a:srgbClr>
                </a:outerShdw>
              </a:effectLst>
            </a:rPr>
            <a:t>提案</a:t>
          </a:r>
          <a:endParaRPr kumimoji="1" lang="ja-JP" altLang="en-US" sz="2800" b="1" kern="1200" dirty="0">
            <a:solidFill>
              <a:schemeClr val="tx1"/>
            </a:solidFill>
            <a:effectLst>
              <a:outerShdw blurRad="38100" dist="38100" dir="2700000" algn="tl">
                <a:srgbClr val="000000">
                  <a:alpha val="43137"/>
                </a:srgbClr>
              </a:outerShdw>
            </a:effectLst>
          </a:endParaRPr>
        </a:p>
      </dsp:txBody>
      <dsp:txXfrm>
        <a:off x="6785126" y="0"/>
        <a:ext cx="1654379" cy="402664"/>
      </dsp:txXfrm>
    </dsp:sp>
    <dsp:sp modelId="{F9168278-B8DF-4588-A583-656B5D11758B}">
      <dsp:nvSpPr>
        <dsp:cNvPr id="0" name=""/>
        <dsp:cNvSpPr/>
      </dsp:nvSpPr>
      <dsp:spPr>
        <a:xfrm>
          <a:off x="8229428" y="0"/>
          <a:ext cx="2057043"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430760" y="0"/>
        <a:ext cx="1654379" cy="40266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lumMod val="50000"/>
                  <a:lumOff val="50000"/>
                </a:schemeClr>
              </a:solidFill>
              <a:effectLst/>
            </a:rPr>
            <a:t>現状調査</a:t>
          </a:r>
          <a:endParaRPr kumimoji="1" lang="ja-JP" altLang="en-US" sz="18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effectLst>
                <a:outerShdw blurRad="38100" dist="38100" dir="2700000" algn="tl">
                  <a:srgbClr val="000000">
                    <a:alpha val="43137"/>
                  </a:srgbClr>
                </a:outerShdw>
              </a:effectLst>
            </a:rPr>
            <a:t>今後の展望</a:t>
          </a:r>
          <a:endParaRPr kumimoji="1" lang="ja-JP" altLang="en-US" sz="1800" b="1" kern="1200" dirty="0">
            <a:solidFill>
              <a:schemeClr val="tx1"/>
            </a:solidFill>
            <a:effectLst>
              <a:outerShdw blurRad="38100" dist="38100" dir="2700000" algn="tl">
                <a:srgbClr val="000000">
                  <a:alpha val="43137"/>
                </a:srgbClr>
              </a:outerShdw>
            </a:effectLst>
          </a:endParaRPr>
        </a:p>
      </dsp:txBody>
      <dsp:txXfrm>
        <a:off x="8714326" y="0"/>
        <a:ext cx="1370562" cy="402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0"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0" kern="1200" dirty="0" smtClean="0">
              <a:solidFill>
                <a:schemeClr val="tx1">
                  <a:lumMod val="50000"/>
                  <a:lumOff val="50000"/>
                </a:schemeClr>
              </a:solidFill>
              <a:effectLst/>
            </a:rPr>
            <a:t>背景</a:t>
          </a:r>
          <a:endParaRPr kumimoji="1" lang="en-US" altLang="ja-JP" sz="1800" b="0" kern="1200" dirty="0" smtClean="0">
            <a:solidFill>
              <a:schemeClr val="tx1">
                <a:lumMod val="50000"/>
                <a:lumOff val="50000"/>
              </a:schemeClr>
            </a:solidFill>
            <a:effectLst/>
          </a:endParaRPr>
        </a:p>
      </dsp:txBody>
      <dsp:txXfrm>
        <a:off x="0"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effectLst>
                <a:outerShdw blurRad="38100" dist="38100" dir="2700000" algn="tl">
                  <a:srgbClr val="000000">
                    <a:alpha val="43137"/>
                  </a:srgbClr>
                </a:outerShdw>
              </a:effectLst>
            </a:rPr>
            <a:t>目的</a:t>
          </a:r>
          <a:endParaRPr kumimoji="1" lang="ja-JP" altLang="en-US" sz="1800" b="1" kern="1200" dirty="0">
            <a:solidFill>
              <a:schemeClr val="tx1"/>
            </a:solidFill>
            <a:effectLst>
              <a:outerShdw blurRad="38100" dist="38100" dir="2700000" algn="tl">
                <a:srgbClr val="000000">
                  <a:alpha val="43137"/>
                </a:srgbClr>
              </a:outerShdw>
            </a:effectLst>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solidFill>
                <a:schemeClr val="tx1">
                  <a:lumMod val="50000"/>
                  <a:lumOff val="50000"/>
                </a:schemeClr>
              </a:solidFill>
              <a:effectLst/>
            </a:rPr>
            <a:t>現状調査</a:t>
          </a:r>
          <a:endParaRPr kumimoji="1" lang="ja-JP" altLang="en-US" sz="1800" b="0" kern="1200" dirty="0">
            <a:solidFill>
              <a:schemeClr val="tx1">
                <a:lumMod val="50000"/>
                <a:lumOff val="50000"/>
              </a:schemeClr>
            </a:solidFill>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現状調査</a:t>
          </a:r>
          <a:endParaRPr kumimoji="1" lang="ja-JP" altLang="en-US" sz="2400" b="1" kern="1200" dirty="0">
            <a:solidFill>
              <a:schemeClr val="tx1"/>
            </a:solidFill>
            <a:effectLst>
              <a:outerShdw blurRad="38100" dist="38100" dir="2700000" algn="tl">
                <a:srgbClr val="000000">
                  <a:alpha val="43137"/>
                </a:srgbClr>
              </a:outerShdw>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現状調査</a:t>
          </a:r>
          <a:endParaRPr kumimoji="1" lang="ja-JP" altLang="en-US" sz="2400" b="1" kern="1200" dirty="0">
            <a:solidFill>
              <a:schemeClr val="tx1"/>
            </a:solidFill>
            <a:effectLst>
              <a:outerShdw blurRad="38100" dist="38100" dir="2700000" algn="tl">
                <a:srgbClr val="000000">
                  <a:alpha val="43137"/>
                </a:srgbClr>
              </a:outerShdw>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現状調査</a:t>
          </a:r>
          <a:endParaRPr kumimoji="1" lang="ja-JP" altLang="en-US" sz="2400" b="1" kern="1200" dirty="0">
            <a:solidFill>
              <a:schemeClr val="tx1"/>
            </a:solidFill>
            <a:effectLst>
              <a:outerShdw blurRad="38100" dist="38100" dir="2700000" algn="tl">
                <a:srgbClr val="000000">
                  <a:alpha val="43137"/>
                </a:srgbClr>
              </a:outerShdw>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現状調査</a:t>
          </a:r>
          <a:endParaRPr kumimoji="1" lang="ja-JP" altLang="en-US" sz="2400" b="1" kern="1200" dirty="0">
            <a:solidFill>
              <a:schemeClr val="tx1"/>
            </a:solidFill>
            <a:effectLst>
              <a:outerShdw blurRad="38100" dist="38100" dir="2700000" algn="tl">
                <a:srgbClr val="000000">
                  <a:alpha val="43137"/>
                </a:srgbClr>
              </a:outerShdw>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9B8A-F8CA-4CB8-B4ED-84918885146F}">
      <dsp:nvSpPr>
        <dsp:cNvPr id="0" name=""/>
        <dsp:cNvSpPr/>
      </dsp:nvSpPr>
      <dsp:spPr>
        <a:xfrm>
          <a:off x="1506" y="0"/>
          <a:ext cx="1773226" cy="40266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effectLst/>
            </a:rPr>
            <a:t>背景</a:t>
          </a:r>
          <a:endParaRPr kumimoji="1" lang="en-US" altLang="ja-JP" sz="1800" kern="1200" dirty="0" smtClean="0">
            <a:solidFill>
              <a:schemeClr val="tx1">
                <a:lumMod val="50000"/>
                <a:lumOff val="50000"/>
              </a:schemeClr>
            </a:solidFill>
            <a:effectLst/>
          </a:endParaRPr>
        </a:p>
      </dsp:txBody>
      <dsp:txXfrm>
        <a:off x="1506" y="0"/>
        <a:ext cx="1672560" cy="402664"/>
      </dsp:txXfrm>
    </dsp:sp>
    <dsp:sp modelId="{DB00A134-D57C-4413-8E37-C24ACF334721}">
      <dsp:nvSpPr>
        <dsp:cNvPr id="0" name=""/>
        <dsp:cNvSpPr/>
      </dsp:nvSpPr>
      <dsp:spPr>
        <a:xfrm>
          <a:off x="1420088"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目的</a:t>
          </a:r>
          <a:endParaRPr kumimoji="1" lang="ja-JP" altLang="en-US" sz="1800" kern="1200" dirty="0">
            <a:solidFill>
              <a:schemeClr val="tx1">
                <a:lumMod val="50000"/>
                <a:lumOff val="50000"/>
              </a:schemeClr>
            </a:solidFill>
          </a:endParaRPr>
        </a:p>
      </dsp:txBody>
      <dsp:txXfrm>
        <a:off x="1621420" y="0"/>
        <a:ext cx="1370562" cy="402664"/>
      </dsp:txXfrm>
    </dsp:sp>
    <dsp:sp modelId="{FE5B2F61-F5DF-499D-B864-C3FF874A8103}">
      <dsp:nvSpPr>
        <dsp:cNvPr id="0" name=""/>
        <dsp:cNvSpPr/>
      </dsp:nvSpPr>
      <dsp:spPr>
        <a:xfrm>
          <a:off x="2838669"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effectLst>
                <a:outerShdw blurRad="38100" dist="38100" dir="2700000" algn="tl">
                  <a:srgbClr val="000000">
                    <a:alpha val="43137"/>
                  </a:srgbClr>
                </a:outerShdw>
              </a:effectLst>
            </a:rPr>
            <a:t>現状調査</a:t>
          </a:r>
          <a:endParaRPr kumimoji="1" lang="ja-JP" altLang="en-US" sz="2400" b="1" kern="1200" dirty="0">
            <a:solidFill>
              <a:schemeClr val="tx1"/>
            </a:solidFill>
            <a:effectLst>
              <a:outerShdw blurRad="38100" dist="38100" dir="2700000" algn="tl">
                <a:srgbClr val="000000">
                  <a:alpha val="43137"/>
                </a:srgbClr>
              </a:outerShdw>
            </a:effectLst>
          </a:endParaRPr>
        </a:p>
      </dsp:txBody>
      <dsp:txXfrm>
        <a:off x="3040001" y="0"/>
        <a:ext cx="1370562" cy="402664"/>
      </dsp:txXfrm>
    </dsp:sp>
    <dsp:sp modelId="{C140FEB2-AE9C-4B51-9C35-F307ADB6F9B3}">
      <dsp:nvSpPr>
        <dsp:cNvPr id="0" name=""/>
        <dsp:cNvSpPr/>
      </dsp:nvSpPr>
      <dsp:spPr>
        <a:xfrm>
          <a:off x="4257250"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他大学調査</a:t>
          </a:r>
          <a:endParaRPr kumimoji="1" lang="ja-JP" altLang="en-US" sz="1800" kern="1200" dirty="0">
            <a:solidFill>
              <a:schemeClr val="tx1">
                <a:lumMod val="50000"/>
                <a:lumOff val="50000"/>
              </a:schemeClr>
            </a:solidFill>
          </a:endParaRPr>
        </a:p>
      </dsp:txBody>
      <dsp:txXfrm>
        <a:off x="4458582" y="0"/>
        <a:ext cx="1370562" cy="402664"/>
      </dsp:txXfrm>
    </dsp:sp>
    <dsp:sp modelId="{7BFBB009-B5B0-4EBB-9683-ABADD1AAE43B}">
      <dsp:nvSpPr>
        <dsp:cNvPr id="0" name=""/>
        <dsp:cNvSpPr/>
      </dsp:nvSpPr>
      <dsp:spPr>
        <a:xfrm>
          <a:off x="5675831"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分析</a:t>
          </a:r>
          <a:endParaRPr kumimoji="1" lang="ja-JP" altLang="en-US" sz="1800" kern="1200" dirty="0">
            <a:solidFill>
              <a:schemeClr val="tx1">
                <a:lumMod val="50000"/>
                <a:lumOff val="50000"/>
              </a:schemeClr>
            </a:solidFill>
          </a:endParaRPr>
        </a:p>
      </dsp:txBody>
      <dsp:txXfrm>
        <a:off x="5877163" y="0"/>
        <a:ext cx="1370562" cy="402664"/>
      </dsp:txXfrm>
    </dsp:sp>
    <dsp:sp modelId="{BE369466-2D55-4204-83C7-11D6E03AA3D0}">
      <dsp:nvSpPr>
        <dsp:cNvPr id="0" name=""/>
        <dsp:cNvSpPr/>
      </dsp:nvSpPr>
      <dsp:spPr>
        <a:xfrm>
          <a:off x="7094413"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提案</a:t>
          </a:r>
          <a:endParaRPr kumimoji="1" lang="ja-JP" altLang="en-US" sz="1800" kern="1200" dirty="0">
            <a:solidFill>
              <a:schemeClr val="tx1">
                <a:lumMod val="50000"/>
                <a:lumOff val="50000"/>
              </a:schemeClr>
            </a:solidFill>
          </a:endParaRPr>
        </a:p>
      </dsp:txBody>
      <dsp:txXfrm>
        <a:off x="7295745" y="0"/>
        <a:ext cx="1370562" cy="402664"/>
      </dsp:txXfrm>
    </dsp:sp>
    <dsp:sp modelId="{F9168278-B8DF-4588-A583-656B5D11758B}">
      <dsp:nvSpPr>
        <dsp:cNvPr id="0" name=""/>
        <dsp:cNvSpPr/>
      </dsp:nvSpPr>
      <dsp:spPr>
        <a:xfrm>
          <a:off x="8512994" y="0"/>
          <a:ext cx="1773226" cy="40266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kumimoji="1" lang="ja-JP" altLang="en-US" sz="1800" kern="1200" dirty="0" smtClean="0">
              <a:solidFill>
                <a:schemeClr val="tx1">
                  <a:lumMod val="50000"/>
                  <a:lumOff val="50000"/>
                </a:schemeClr>
              </a:solidFill>
            </a:rPr>
            <a:t>今後の展望</a:t>
          </a:r>
          <a:endParaRPr kumimoji="1" lang="ja-JP" altLang="en-US" sz="1800" kern="1200" dirty="0">
            <a:solidFill>
              <a:schemeClr val="tx1">
                <a:lumMod val="50000"/>
                <a:lumOff val="50000"/>
              </a:schemeClr>
            </a:solidFill>
          </a:endParaRPr>
        </a:p>
      </dsp:txBody>
      <dsp:txXfrm>
        <a:off x="8714326" y="0"/>
        <a:ext cx="1370562" cy="40266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00E8E-D2CE-4C42-B078-185270D5780B}" type="datetimeFigureOut">
              <a:rPr kumimoji="1" lang="ja-JP" altLang="en-US" smtClean="0"/>
              <a:t>2013/6/24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33338-6CEE-4FED-8BD5-42D4AF0F9BA2}" type="slidenum">
              <a:rPr kumimoji="1" lang="ja-JP" altLang="en-US" smtClean="0"/>
              <a:t>‹#›</a:t>
            </a:fld>
            <a:endParaRPr kumimoji="1" lang="ja-JP" altLang="en-US"/>
          </a:p>
        </p:txBody>
      </p:sp>
    </p:spTree>
    <p:extLst>
      <p:ext uri="{BB962C8B-B14F-4D97-AF65-F5344CB8AC3E}">
        <p14:creationId xmlns:p14="http://schemas.microsoft.com/office/powerpoint/2010/main" val="17851561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・これから班の発表を～</a:t>
            </a:r>
            <a:endParaRPr kumimoji="1" lang="en-US" altLang="ja-JP" dirty="0" smtClean="0"/>
          </a:p>
          <a:p>
            <a:r>
              <a:rPr kumimoji="1" lang="ja-JP" altLang="en-US" dirty="0" smtClean="0"/>
              <a:t>・代表田中、副代表藤本、～</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1</a:t>
            </a:fld>
            <a:endParaRPr kumimoji="1" lang="ja-JP" altLang="en-US"/>
          </a:p>
        </p:txBody>
      </p:sp>
    </p:spTree>
    <p:extLst>
      <p:ext uri="{BB962C8B-B14F-4D97-AF65-F5344CB8AC3E}">
        <p14:creationId xmlns:p14="http://schemas.microsoft.com/office/powerpoint/2010/main" val="220235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上智大学のロヨラとは、筑波大学の</a:t>
            </a:r>
            <a:r>
              <a:rPr kumimoji="1" lang="en-US" altLang="ja-JP" dirty="0" smtClean="0"/>
              <a:t>Twins</a:t>
            </a:r>
            <a:r>
              <a:rPr kumimoji="1" lang="ja-JP" altLang="en-US" dirty="0" smtClean="0"/>
              <a:t>にあたるシステムで、筑波大にない機能は、メール配信と掲示板機能です。</a:t>
            </a:r>
            <a:endParaRPr kumimoji="1" lang="en-US" altLang="ja-JP" dirty="0" smtClean="0"/>
          </a:p>
          <a:p>
            <a:r>
              <a:rPr kumimoji="1" lang="ja-JP" altLang="en-US" dirty="0" smtClean="0"/>
              <a:t>メール配信機能では、履修している授業に関して、休講・補講情報や教室変更など、授業に関する情報が担当教員から学事センターを経由して授業の受講者に対してメールで届くようになっています。</a:t>
            </a:r>
            <a:endParaRPr kumimoji="1" lang="en-US" altLang="ja-JP" dirty="0" smtClean="0"/>
          </a:p>
          <a:p>
            <a:r>
              <a:rPr kumimoji="1" lang="ja-JP" altLang="en-US" dirty="0" smtClean="0"/>
              <a:t>・また、掲示板自体は</a:t>
            </a:r>
            <a:r>
              <a:rPr kumimoji="1" lang="en-US" altLang="ja-JP" dirty="0" smtClean="0"/>
              <a:t>Twins</a:t>
            </a:r>
            <a:r>
              <a:rPr kumimoji="1" lang="ja-JP" altLang="en-US" dirty="0" smtClean="0"/>
              <a:t>にあるものとベースは一緒のもので、項目が、それぞれの管理部局ごとに細かく分けられている。</a:t>
            </a:r>
            <a:endParaRPr kumimoji="1" lang="en-US" altLang="ja-JP" dirty="0" smtClean="0"/>
          </a:p>
          <a:p>
            <a:r>
              <a:rPr kumimoji="1" lang="ja-JP" altLang="en-US" dirty="0" smtClean="0"/>
              <a:t>・書き込むと、メールで情報が自動的に送信される仕組みになっている</a:t>
            </a:r>
            <a:endParaRPr kumimoji="1" lang="en-US" altLang="ja-JP" dirty="0" smtClean="0"/>
          </a:p>
          <a:p>
            <a:r>
              <a:rPr kumimoji="1" lang="ja-JP" altLang="en-US" dirty="0" smtClean="0"/>
              <a:t>　この結果、新着情報がいち早く学生の手元に届く一方、どの項目を受信するかを設定できるようになっているため、情報の取捨選択が自分でできるようになっている。</a:t>
            </a:r>
            <a:endParaRPr kumimoji="1" lang="en-US" altLang="ja-JP" dirty="0" smtClean="0"/>
          </a:p>
          <a:p>
            <a:endParaRPr kumimoji="1" lang="en-US" altLang="ja-JP" dirty="0" smtClean="0"/>
          </a:p>
          <a:p>
            <a:endParaRPr kumimoji="1" lang="en-US" altLang="ja-JP" dirty="0" smtClean="0"/>
          </a:p>
          <a:p>
            <a:r>
              <a:rPr lang="ja-JP" altLang="en-US" dirty="0" smtClean="0"/>
              <a:t>これらの機能により、</a:t>
            </a:r>
            <a:r>
              <a:rPr kumimoji="1" lang="ja-JP" altLang="en-US" dirty="0" smtClean="0"/>
              <a:t>利便性の向上と、事業効率化がはかられ、ペーパーレス化が進みました。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12</a:t>
            </a:fld>
            <a:endParaRPr kumimoji="1" lang="ja-JP" altLang="en-US"/>
          </a:p>
        </p:txBody>
      </p:sp>
    </p:spTree>
    <p:extLst>
      <p:ext uri="{BB962C8B-B14F-4D97-AF65-F5344CB8AC3E}">
        <p14:creationId xmlns:p14="http://schemas.microsoft.com/office/powerpoint/2010/main" val="196023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現在上智大学には紙の掲示はほとんどなく情報の発信を</a:t>
            </a:r>
            <a:r>
              <a:rPr kumimoji="1" lang="en-US" altLang="ja-JP" dirty="0" smtClean="0"/>
              <a:t>Loyola</a:t>
            </a:r>
            <a:r>
              <a:rPr kumimoji="1" lang="ja-JP" altLang="en-US" dirty="0" smtClean="0"/>
              <a:t>を中心とした</a:t>
            </a:r>
            <a:r>
              <a:rPr kumimoji="1" lang="en-US" altLang="ja-JP" dirty="0" smtClean="0"/>
              <a:t>WEB</a:t>
            </a:r>
            <a:r>
              <a:rPr kumimoji="1" lang="ja-JP" altLang="en-US" dirty="0" smtClean="0"/>
              <a:t>システムで配信しています。</a:t>
            </a:r>
            <a:endParaRPr kumimoji="1" lang="en-US" altLang="ja-JP" dirty="0" smtClean="0"/>
          </a:p>
          <a:p>
            <a:r>
              <a:rPr kumimoji="1" lang="ja-JP" altLang="en-US" dirty="0" smtClean="0"/>
              <a:t>ヒアリングでは、紙掲示から</a:t>
            </a:r>
            <a:r>
              <a:rPr kumimoji="1" lang="en-US" altLang="ja-JP" dirty="0" smtClean="0"/>
              <a:t>WEB</a:t>
            </a:r>
            <a:r>
              <a:rPr kumimoji="1" lang="ja-JP" altLang="en-US" dirty="0" smtClean="0"/>
              <a:t>化に移行する際の問題点や、</a:t>
            </a:r>
            <a:r>
              <a:rPr kumimoji="1" lang="en-US" altLang="ja-JP" dirty="0" smtClean="0"/>
              <a:t>WEB</a:t>
            </a:r>
            <a:r>
              <a:rPr kumimoji="1" lang="ja-JP" altLang="en-US" dirty="0" smtClean="0"/>
              <a:t>化に伴う問題点を主にヒアリング調査しました。</a:t>
            </a:r>
            <a:endParaRPr kumimoji="1" lang="en-US" altLang="ja-JP" dirty="0" smtClean="0"/>
          </a:p>
          <a:p>
            <a:endParaRPr kumimoji="1" lang="en-US" altLang="ja-JP" dirty="0" smtClean="0"/>
          </a:p>
          <a:p>
            <a:r>
              <a:rPr kumimoji="1" lang="ja-JP" altLang="en-US" dirty="0" smtClean="0"/>
              <a:t>まず一つ目に考えられる問題はサーバーメンテナンスによる情報を得ることができない時間帯ができるということです。</a:t>
            </a:r>
            <a:endParaRPr kumimoji="1" lang="en-US" altLang="ja-JP" dirty="0" smtClean="0"/>
          </a:p>
          <a:p>
            <a:r>
              <a:rPr kumimoji="1" lang="ja-JP" altLang="en-US" dirty="0" smtClean="0"/>
              <a:t>⇒その問題に関してはあらかじめメンテナンスで使用できない時間帯を前もって伝達しておくことで対応しているようです</a:t>
            </a:r>
            <a:endParaRPr kumimoji="1" lang="en-US" altLang="ja-JP" dirty="0" smtClean="0"/>
          </a:p>
          <a:p>
            <a:endParaRPr kumimoji="1" lang="en-US" altLang="ja-JP" dirty="0" smtClean="0"/>
          </a:p>
          <a:p>
            <a:r>
              <a:rPr kumimoji="1" lang="ja-JP" altLang="en-US" dirty="0" smtClean="0"/>
              <a:t>二つ目の問題点としては個人情報流失の問題です</a:t>
            </a:r>
            <a:endParaRPr kumimoji="1" lang="en-US" altLang="ja-JP" dirty="0" smtClean="0"/>
          </a:p>
          <a:p>
            <a:r>
              <a:rPr kumimoji="1" lang="ja-JP" altLang="en-US" dirty="0" smtClean="0"/>
              <a:t>⇒ログイン制になっているため、</a:t>
            </a:r>
            <a:r>
              <a:rPr kumimoji="1" lang="en-US" altLang="ja-JP" dirty="0" smtClean="0"/>
              <a:t>ID</a:t>
            </a:r>
            <a:r>
              <a:rPr kumimoji="1" lang="ja-JP" altLang="en-US" dirty="0" smtClean="0"/>
              <a:t>やパスワードの管理がしっかりできていれば問題は生じない</a:t>
            </a:r>
            <a:endParaRPr kumimoji="1" lang="en-US" altLang="ja-JP" dirty="0" smtClean="0"/>
          </a:p>
          <a:p>
            <a:r>
              <a:rPr kumimoji="1" lang="ja-JP" altLang="en-US" dirty="0" smtClean="0"/>
              <a:t>　逆に、個人情報の張り出しがなくなるので、呼び出しなどは個人にしか情報がいかない。それによって逆に個人情報に関しえは守られているとのことです。</a:t>
            </a:r>
            <a:endParaRPr kumimoji="1" lang="en-US" altLang="ja-JP" dirty="0" smtClean="0"/>
          </a:p>
          <a:p>
            <a:endParaRPr kumimoji="1" lang="en-US" altLang="ja-JP" dirty="0" smtClean="0"/>
          </a:p>
          <a:p>
            <a:r>
              <a:rPr kumimoji="1" lang="ja-JP" altLang="en-US" dirty="0" smtClean="0"/>
              <a:t>三つ目の問題点としては情報を配信するタイミングの問題です</a:t>
            </a:r>
            <a:endParaRPr kumimoji="1" lang="en-US" altLang="ja-JP" dirty="0" smtClean="0"/>
          </a:p>
          <a:p>
            <a:r>
              <a:rPr kumimoji="1" lang="ja-JP" altLang="en-US" dirty="0" smtClean="0"/>
              <a:t>⇒教員によっては、新入生の入学前に休講情報を出す場合もあり、新入生はメールで情報を受け取るとこができないという問題がある。これは仕方がないことではあるが、メール配信はあくまでオプションであり、ウェブでも学生自身が調べて確認することを基本としてるので、受け取れない情報に関しても個人責任としています。</a:t>
            </a:r>
            <a:endParaRPr kumimoji="1" lang="en-US" altLang="ja-JP" dirty="0" smtClean="0"/>
          </a:p>
          <a:p>
            <a:endParaRPr kumimoji="1" lang="en-US" altLang="ja-JP" dirty="0" smtClean="0"/>
          </a:p>
          <a:p>
            <a:r>
              <a:rPr kumimoji="1" lang="ja-JP" altLang="en-US" dirty="0" smtClean="0"/>
              <a:t>次に紙の掲示を廃止する過程の中で生じる問題点もあります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やはり、移行期間に学生、教員の間には混乱が生じていたようです。地道に周知させ、両者に普及させていくとともに、学生には能動的に情報を見る習慣をつけることが必要です。</a:t>
            </a:r>
            <a:endParaRPr kumimoji="1" lang="en-US" altLang="ja-JP" dirty="0" smtClean="0"/>
          </a:p>
          <a:p>
            <a:endParaRPr kumimoji="1" lang="en-US" altLang="ja-JP" dirty="0" smtClean="0"/>
          </a:p>
          <a:p>
            <a:endParaRPr kumimoji="1" lang="en-US" altLang="ja-JP" dirty="0" smtClean="0"/>
          </a:p>
          <a:p>
            <a:r>
              <a:rPr kumimoji="1" lang="ja-JP" altLang="en-US" dirty="0" smtClean="0"/>
              <a:t>最後に、</a:t>
            </a:r>
            <a:r>
              <a:rPr kumimoji="1" lang="en-US" altLang="ja-JP" dirty="0" smtClean="0"/>
              <a:t>Moodle</a:t>
            </a:r>
            <a:r>
              <a:rPr kumimoji="1" lang="ja-JP" altLang="en-US" dirty="0" smtClean="0"/>
              <a:t>と</a:t>
            </a:r>
            <a:r>
              <a:rPr kumimoji="1" lang="en-US" altLang="ja-JP" dirty="0" smtClean="0"/>
              <a:t>Loyola</a:t>
            </a:r>
            <a:r>
              <a:rPr kumimoji="1" lang="ja-JP" altLang="en-US" dirty="0" smtClean="0"/>
              <a:t>という２つのシステムの一本化の可能性について聞きました。</a:t>
            </a:r>
            <a:endParaRPr kumimoji="1" lang="en-US" altLang="ja-JP" dirty="0" smtClean="0"/>
          </a:p>
          <a:p>
            <a:r>
              <a:rPr kumimoji="1" lang="ja-JP" altLang="en-US" dirty="0" smtClean="0"/>
              <a:t>上智大でも、管理している側も筑波大学同様すみわけの問題があり、教員は人によって</a:t>
            </a:r>
            <a:r>
              <a:rPr kumimoji="1" lang="en-US" altLang="ja-JP" dirty="0" smtClean="0"/>
              <a:t>Moodle</a:t>
            </a:r>
            <a:r>
              <a:rPr kumimoji="1" lang="ja-JP" altLang="en-US" dirty="0" smtClean="0"/>
              <a:t>か</a:t>
            </a:r>
            <a:r>
              <a:rPr kumimoji="1" lang="en-US" altLang="ja-JP" dirty="0" smtClean="0"/>
              <a:t>Loyola</a:t>
            </a:r>
            <a:r>
              <a:rPr kumimoji="1" lang="ja-JP" altLang="en-US" dirty="0" smtClean="0"/>
              <a:t>どちらを使うかわからないが、いずれにしても授業運営の仕方までは強制はできないので、一本化は現状では難しいとのことでした。</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13</a:t>
            </a:fld>
            <a:endParaRPr kumimoji="1" lang="ja-JP" altLang="en-US"/>
          </a:p>
        </p:txBody>
      </p:sp>
    </p:spTree>
    <p:extLst>
      <p:ext uri="{BB962C8B-B14F-4D97-AF65-F5344CB8AC3E}">
        <p14:creationId xmlns:p14="http://schemas.microsoft.com/office/powerpoint/2010/main" val="311391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・農工大の優れている点は学内で統一されて利用されている「</a:t>
            </a:r>
            <a:r>
              <a:rPr kumimoji="1" lang="en-US" altLang="ja-JP" dirty="0" smtClean="0"/>
              <a:t>Web</a:t>
            </a:r>
            <a:r>
              <a:rPr kumimoji="1" lang="ja-JP" altLang="en-US" dirty="0" smtClean="0"/>
              <a:t>掲示板」を活用している点である。</a:t>
            </a:r>
            <a:endParaRPr kumimoji="1" lang="en-US" altLang="ja-JP" dirty="0" smtClean="0"/>
          </a:p>
          <a:p>
            <a:r>
              <a:rPr kumimoji="1" lang="ja-JP" altLang="en-US" dirty="0" smtClean="0"/>
              <a:t>・この</a:t>
            </a:r>
            <a:r>
              <a:rPr kumimoji="1" lang="en-US" altLang="ja-JP" dirty="0" smtClean="0"/>
              <a:t>Web</a:t>
            </a:r>
            <a:r>
              <a:rPr kumimoji="1" lang="ja-JP" altLang="en-US" dirty="0" smtClean="0"/>
              <a:t>掲示板とは筑波大学の紙掲示で扱われている休講や集中授業などの情報が全てこの掲示板の中で見ることができるシステムである。</a:t>
            </a:r>
            <a:endParaRPr kumimoji="1" lang="en-US" altLang="ja-JP" dirty="0" smtClean="0"/>
          </a:p>
          <a:p>
            <a:r>
              <a:rPr kumimoji="1" lang="ja-JP" altLang="en-US" dirty="0" smtClean="0"/>
              <a:t>・農工大は農学部と工学部でキャンパスが分かれていて相互に関する情報は別々に載せられるが、それでも情報量は相当なものである。</a:t>
            </a:r>
            <a:endParaRPr kumimoji="1" lang="en-US" altLang="ja-JP" dirty="0" smtClean="0"/>
          </a:p>
          <a:p>
            <a:r>
              <a:rPr kumimoji="1" lang="ja-JP" altLang="en-US" dirty="0" smtClean="0"/>
              <a:t>・しかし検索機能がついており、自分のほしい情報がすぐに分かる仕組みになっている。</a:t>
            </a:r>
            <a:endParaRPr kumimoji="1" lang="en-US" altLang="ja-JP" dirty="0" smtClean="0"/>
          </a:p>
          <a:p>
            <a:r>
              <a:rPr kumimoji="1" lang="ja-JP" altLang="en-US" dirty="0" smtClean="0"/>
              <a:t>・</a:t>
            </a:r>
            <a:endParaRPr kumimoji="1" lang="en-US" altLang="ja-JP" dirty="0" smtClean="0"/>
          </a:p>
          <a:p>
            <a:r>
              <a:rPr kumimoji="1" lang="ja-JP" altLang="en-US" dirty="0" smtClean="0"/>
              <a:t>・この</a:t>
            </a:r>
            <a:r>
              <a:rPr kumimoji="1" lang="en-US" altLang="ja-JP" dirty="0" smtClean="0"/>
              <a:t>Web</a:t>
            </a:r>
            <a:r>
              <a:rPr kumimoji="1" lang="ja-JP" altLang="en-US" dirty="0" smtClean="0"/>
              <a:t>掲示板を導入したおかげで、紙掲示で扱う内容はごく限られたものとなっており、そのことに対する苦情も無いとのことである。</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15</a:t>
            </a:fld>
            <a:endParaRPr kumimoji="1" lang="ja-JP" altLang="en-US"/>
          </a:p>
        </p:txBody>
      </p:sp>
    </p:spTree>
    <p:extLst>
      <p:ext uri="{BB962C8B-B14F-4D97-AF65-F5344CB8AC3E}">
        <p14:creationId xmlns:p14="http://schemas.microsoft.com/office/powerpoint/2010/main" val="518386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16</a:t>
            </a:fld>
            <a:endParaRPr kumimoji="1" lang="ja-JP" altLang="en-US"/>
          </a:p>
        </p:txBody>
      </p:sp>
    </p:spTree>
    <p:extLst>
      <p:ext uri="{BB962C8B-B14F-4D97-AF65-F5344CB8AC3E}">
        <p14:creationId xmlns:p14="http://schemas.microsoft.com/office/powerpoint/2010/main" val="58148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17</a:t>
            </a:fld>
            <a:endParaRPr kumimoji="1" lang="ja-JP" altLang="en-US"/>
          </a:p>
        </p:txBody>
      </p:sp>
    </p:spTree>
    <p:extLst>
      <p:ext uri="{BB962C8B-B14F-4D97-AF65-F5344CB8AC3E}">
        <p14:creationId xmlns:p14="http://schemas.microsoft.com/office/powerpoint/2010/main" val="3697281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19</a:t>
            </a:fld>
            <a:endParaRPr kumimoji="1" lang="ja-JP" altLang="en-US"/>
          </a:p>
        </p:txBody>
      </p:sp>
    </p:spTree>
    <p:extLst>
      <p:ext uri="{BB962C8B-B14F-4D97-AF65-F5344CB8AC3E}">
        <p14:creationId xmlns:p14="http://schemas.microsoft.com/office/powerpoint/2010/main" val="3554528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20</a:t>
            </a:fld>
            <a:endParaRPr kumimoji="1" lang="ja-JP" altLang="en-US"/>
          </a:p>
        </p:txBody>
      </p:sp>
    </p:spTree>
    <p:extLst>
      <p:ext uri="{BB962C8B-B14F-4D97-AF65-F5344CB8AC3E}">
        <p14:creationId xmlns:p14="http://schemas.microsoft.com/office/powerpoint/2010/main" val="570540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次に、紙掲示の項目ごとに見てみると、</a:t>
            </a:r>
            <a:r>
              <a:rPr kumimoji="1" lang="en-US" altLang="ja-JP" dirty="0" smtClean="0"/>
              <a:t>A</a:t>
            </a:r>
            <a:r>
              <a:rPr kumimoji="1" lang="ja-JP" altLang="en-US" dirty="0" smtClean="0"/>
              <a:t>の授業関係と</a:t>
            </a:r>
            <a:r>
              <a:rPr kumimoji="1" lang="en-US" altLang="ja-JP" dirty="0" smtClean="0"/>
              <a:t>B</a:t>
            </a:r>
            <a:r>
              <a:rPr kumimoji="1" lang="ja-JP" altLang="en-US" dirty="0" smtClean="0"/>
              <a:t>の共通科目、</a:t>
            </a:r>
            <a:r>
              <a:rPr kumimoji="1" lang="en-US" altLang="ja-JP" dirty="0" smtClean="0"/>
              <a:t>D</a:t>
            </a:r>
            <a:r>
              <a:rPr kumimoji="1" lang="ja-JP" altLang="en-US" dirty="0" smtClean="0"/>
              <a:t>の集中授業の項目について、利用頻度が高く、</a:t>
            </a:r>
            <a:r>
              <a:rPr kumimoji="1" lang="en-US" altLang="ja-JP" dirty="0" smtClean="0"/>
              <a:t>C</a:t>
            </a:r>
            <a:r>
              <a:rPr kumimoji="1" lang="ja-JP" altLang="en-US" dirty="0" smtClean="0"/>
              <a:t>の奨学金情報、</a:t>
            </a:r>
            <a:r>
              <a:rPr kumimoji="1" lang="en-US" altLang="ja-JP" dirty="0" smtClean="0"/>
              <a:t>E</a:t>
            </a:r>
            <a:r>
              <a:rPr kumimoji="1" lang="ja-JP" altLang="en-US" dirty="0" smtClean="0"/>
              <a:t>の就職案内の項目は利用頻度が低いことが分かります。</a:t>
            </a:r>
            <a:endParaRPr kumimoji="1" lang="en-US" altLang="ja-JP" dirty="0" smtClean="0"/>
          </a:p>
          <a:p>
            <a:r>
              <a:rPr kumimoji="1" lang="ja-JP" altLang="en-US" dirty="0" smtClean="0"/>
              <a:t>そして、利用頻度の多かった３項目について、予備知識有り群で希望情報取得源を尋ねたところ、右の図のように、</a:t>
            </a:r>
            <a:r>
              <a:rPr kumimoji="1" lang="en-US" altLang="ja-JP" dirty="0" err="1" smtClean="0"/>
              <a:t>moodle</a:t>
            </a:r>
            <a:r>
              <a:rPr kumimoji="1" lang="ja-JP" altLang="en-US" dirty="0" err="1" smtClean="0"/>
              <a:t>、</a:t>
            </a:r>
            <a:r>
              <a:rPr kumimoji="1" lang="en-US" altLang="ja-JP" dirty="0" smtClean="0"/>
              <a:t>TWINS</a:t>
            </a:r>
            <a:r>
              <a:rPr kumimoji="1" lang="ja-JP" altLang="en-US" dirty="0" err="1" smtClean="0"/>
              <a:t>での</a:t>
            </a:r>
            <a:r>
              <a:rPr kumimoji="1" lang="ja-JP" altLang="en-US" dirty="0" smtClean="0"/>
              <a:t>情報取得希望が多かったので、このことから、学生は利用頻度の多い項目についてネット上での情報取得を望んでいるのではないだろうかということがわかります。</a:t>
            </a:r>
            <a:endParaRPr kumimoji="1" lang="en-US" altLang="ja-JP" dirty="0" smtClean="0"/>
          </a:p>
          <a:p>
            <a:endParaRPr kumimoji="1" lang="en-US" altLang="ja-JP" dirty="0" smtClean="0"/>
          </a:p>
          <a:p>
            <a:r>
              <a:rPr kumimoji="1" lang="ja-JP" altLang="en-US" dirty="0" smtClean="0"/>
              <a:t>＿＿＿＿＿＿＿＿＿＿＿＿＿＿</a:t>
            </a:r>
            <a:endParaRPr kumimoji="1" lang="en-US" altLang="ja-JP" dirty="0" smtClean="0"/>
          </a:p>
          <a:p>
            <a:r>
              <a:rPr kumimoji="1" lang="ja-JP" altLang="en-US" dirty="0" smtClean="0"/>
              <a:t>・次に項目ごとに見てみよう</a:t>
            </a:r>
            <a:endParaRPr kumimoji="1" lang="en-US" altLang="ja-JP" dirty="0" smtClean="0"/>
          </a:p>
          <a:p>
            <a:r>
              <a:rPr kumimoji="1" lang="ja-JP" altLang="en-US" dirty="0" smtClean="0"/>
              <a:t>・左の図は紙掲示の項目ごとの利用頻度を表したグラフである。</a:t>
            </a:r>
            <a:endParaRPr kumimoji="1" lang="en-US" altLang="ja-JP" dirty="0" smtClean="0"/>
          </a:p>
          <a:p>
            <a:r>
              <a:rPr kumimoji="1" lang="ja-JP" altLang="en-US" dirty="0" smtClean="0"/>
              <a:t>・こうしてみると、授業関係、共通科目、集中授業の利用頻度は高く、奨学金情報、就職案内の利用頻度は比較的低いことが分かる。</a:t>
            </a:r>
            <a:endParaRPr kumimoji="1" lang="en-US" altLang="ja-JP" dirty="0" smtClean="0"/>
          </a:p>
          <a:p>
            <a:r>
              <a:rPr kumimoji="1" lang="ja-JP" altLang="en-US" dirty="0" smtClean="0"/>
              <a:t>・さらに右のグラフは、利用頻度の高かった</a:t>
            </a:r>
            <a:r>
              <a:rPr kumimoji="1" lang="en-US" altLang="ja-JP" dirty="0" smtClean="0"/>
              <a:t>3</a:t>
            </a:r>
            <a:r>
              <a:rPr kumimoji="1" lang="ja-JP" altLang="en-US" dirty="0" smtClean="0"/>
              <a:t>項目の希望情報取得源の情報有り群のグラフをまとめたものである。</a:t>
            </a:r>
            <a:endParaRPr kumimoji="1" lang="en-US" altLang="ja-JP" dirty="0" smtClean="0"/>
          </a:p>
          <a:p>
            <a:r>
              <a:rPr kumimoji="1" lang="ja-JP" altLang="en-US" dirty="0" smtClean="0"/>
              <a:t>・どの項目も紙掲示版より</a:t>
            </a:r>
            <a:r>
              <a:rPr kumimoji="1" lang="en-US" altLang="ja-JP" dirty="0" smtClean="0"/>
              <a:t>Moodle, TWINS</a:t>
            </a:r>
            <a:r>
              <a:rPr kumimoji="1" lang="ja-JP" altLang="en-US" dirty="0" smtClean="0"/>
              <a:t>が高いことがわかる</a:t>
            </a:r>
            <a:endParaRPr kumimoji="1" lang="en-US" altLang="ja-JP" dirty="0" smtClean="0"/>
          </a:p>
          <a:p>
            <a:r>
              <a:rPr kumimoji="1" lang="ja-JP" altLang="en-US" dirty="0" smtClean="0"/>
              <a:t>・利用頻度が高い項目では、</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21</a:t>
            </a:fld>
            <a:endParaRPr kumimoji="1" lang="ja-JP" altLang="en-US"/>
          </a:p>
        </p:txBody>
      </p:sp>
    </p:spTree>
    <p:extLst>
      <p:ext uri="{BB962C8B-B14F-4D97-AF65-F5344CB8AC3E}">
        <p14:creationId xmlns:p14="http://schemas.microsoft.com/office/powerpoint/2010/main" val="3007858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では、利用頻度が少ない項目は</a:t>
            </a:r>
            <a:r>
              <a:rPr kumimoji="1" lang="en-US" altLang="ja-JP" dirty="0" smtClean="0"/>
              <a:t>WEB</a:t>
            </a:r>
            <a:r>
              <a:rPr kumimoji="1" lang="ja-JP" altLang="en-US" dirty="0" smtClean="0"/>
              <a:t>掲示に載せる必要はないのでしょうか。</a:t>
            </a:r>
            <a:endParaRPr kumimoji="1" lang="en-US" altLang="ja-JP" dirty="0" smtClean="0"/>
          </a:p>
          <a:p>
            <a:endParaRPr kumimoji="1" lang="en-US" altLang="ja-JP" dirty="0" smtClean="0"/>
          </a:p>
          <a:p>
            <a:r>
              <a:rPr kumimoji="1" lang="ja-JP" altLang="en-US" dirty="0" smtClean="0"/>
              <a:t>筑波大学は</a:t>
            </a:r>
            <a:r>
              <a:rPr kumimoji="1" lang="en-US" altLang="ja-JP" dirty="0" smtClean="0"/>
              <a:t>TX</a:t>
            </a:r>
            <a:r>
              <a:rPr kumimoji="1" lang="ja-JP" altLang="en-US" dirty="0" smtClean="0"/>
              <a:t>の影響もあり、市外からの通学者も多くいます。</a:t>
            </a:r>
            <a:endParaRPr kumimoji="1" lang="en-US" altLang="ja-JP" dirty="0" smtClean="0"/>
          </a:p>
          <a:p>
            <a:r>
              <a:rPr kumimoji="1" lang="ja-JP" altLang="en-US" dirty="0" smtClean="0"/>
              <a:t>大学の近くに住んでいる人はすぐに支援室付近の掲示板を見に来ることができますが、</a:t>
            </a:r>
            <a:endParaRPr kumimoji="1" lang="en-US" altLang="ja-JP" dirty="0" smtClean="0"/>
          </a:p>
          <a:p>
            <a:r>
              <a:rPr kumimoji="1" lang="ja-JP" altLang="en-US" dirty="0" smtClean="0"/>
              <a:t>遠くに住んでいる人で掲示板だけ大学にわざわざ見に来るという人はほとんどいないと思います。</a:t>
            </a:r>
            <a:endParaRPr kumimoji="1" lang="en-US" altLang="ja-JP" dirty="0" smtClean="0"/>
          </a:p>
          <a:p>
            <a:endParaRPr kumimoji="1" lang="en-US" altLang="ja-JP" dirty="0" smtClean="0"/>
          </a:p>
          <a:p>
            <a:r>
              <a:rPr kumimoji="1" lang="ja-JP" altLang="en-US" dirty="0" smtClean="0"/>
              <a:t>そこで、大学から遠くに住んでいる人を対象に、この２つの項目の希望情報取得源の調査をしました。</a:t>
            </a:r>
            <a:endParaRPr kumimoji="1" lang="en-US" altLang="ja-JP" dirty="0" smtClean="0"/>
          </a:p>
          <a:p>
            <a:r>
              <a:rPr kumimoji="1" lang="ja-JP" altLang="en-US" dirty="0" smtClean="0"/>
              <a:t>大学から遠くに住んでいる人の定義を、「筑波大学の各支援室から半径２</a:t>
            </a:r>
            <a:r>
              <a:rPr kumimoji="1" lang="en-US" altLang="ja-JP" dirty="0" smtClean="0"/>
              <a:t>km</a:t>
            </a:r>
            <a:r>
              <a:rPr kumimoji="1" lang="ja-JP" altLang="en-US" dirty="0" smtClean="0"/>
              <a:t>より外側に住んでいる人」としました。</a:t>
            </a:r>
            <a:endParaRPr kumimoji="1" lang="en-US" altLang="ja-JP" dirty="0" smtClean="0"/>
          </a:p>
          <a:p>
            <a:r>
              <a:rPr kumimoji="1" lang="ja-JP" altLang="en-US" dirty="0" smtClean="0"/>
              <a:t>右の図で、水色が筑波大学構内、緑色の円が各支援室から半径２</a:t>
            </a:r>
            <a:r>
              <a:rPr kumimoji="1" lang="en-US" altLang="ja-JP" dirty="0" smtClean="0"/>
              <a:t>km</a:t>
            </a:r>
            <a:r>
              <a:rPr kumimoji="1" lang="ja-JP" altLang="en-US" dirty="0" smtClean="0"/>
              <a:t>以内です。今回の集計では、その外側の</a:t>
            </a:r>
            <a:endParaRPr kumimoji="1" lang="en-US" altLang="ja-JP" dirty="0" smtClean="0"/>
          </a:p>
          <a:p>
            <a:r>
              <a:rPr kumimoji="1" lang="ja-JP" altLang="en-US" dirty="0" smtClean="0"/>
              <a:t>黄色の部分に住んでいる人を対象に行いました。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22</a:t>
            </a:fld>
            <a:endParaRPr kumimoji="1" lang="ja-JP" altLang="en-US"/>
          </a:p>
        </p:txBody>
      </p:sp>
    </p:spTree>
    <p:extLst>
      <p:ext uri="{BB962C8B-B14F-4D97-AF65-F5344CB8AC3E}">
        <p14:creationId xmlns:p14="http://schemas.microsoft.com/office/powerpoint/2010/main" val="301671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各５項目について、遠いところにすんでいる人を対象にもう一度集計をし直し、予備知識有り群と</a:t>
            </a:r>
            <a:r>
              <a:rPr kumimoji="1" lang="ja-JP" altLang="en-US" dirty="0" err="1" smtClean="0"/>
              <a:t>無し</a:t>
            </a:r>
            <a:r>
              <a:rPr kumimoji="1" lang="ja-JP" altLang="en-US" dirty="0" smtClean="0"/>
              <a:t>群を比較してみました。</a:t>
            </a:r>
            <a:endParaRPr kumimoji="1" lang="en-US" altLang="ja-JP" dirty="0" smtClean="0"/>
          </a:p>
          <a:p>
            <a:r>
              <a:rPr kumimoji="1" lang="ja-JP" altLang="en-US" dirty="0" smtClean="0"/>
              <a:t>そうしたところ、利用頻度の高かった項目、授業関係、共通科目、集中授業の中の「</a:t>
            </a:r>
            <a:r>
              <a:rPr kumimoji="1" lang="en-US" altLang="ja-JP" dirty="0" smtClean="0"/>
              <a:t>Moodle</a:t>
            </a:r>
            <a:r>
              <a:rPr kumimoji="1" lang="ja-JP" altLang="en-US" dirty="0" smtClean="0"/>
              <a:t>」、「</a:t>
            </a:r>
            <a:r>
              <a:rPr kumimoji="1" lang="en-US" altLang="ja-JP" dirty="0" smtClean="0"/>
              <a:t>TWINS</a:t>
            </a:r>
            <a:r>
              <a:rPr kumimoji="1" lang="ja-JP" altLang="en-US" dirty="0" smtClean="0"/>
              <a:t>」では２つの間にほとんど差は見られませんでした。</a:t>
            </a:r>
            <a:endParaRPr kumimoji="1" lang="en-US" altLang="ja-JP" dirty="0" smtClean="0"/>
          </a:p>
          <a:p>
            <a:r>
              <a:rPr kumimoji="1" lang="ja-JP" altLang="en-US" dirty="0" smtClean="0"/>
              <a:t>左のグラフは、先ほど利用頻度の高かった項目のうち、授業関係を比較したものです。</a:t>
            </a:r>
            <a:endParaRPr kumimoji="1" lang="en-US" altLang="ja-JP" dirty="0" smtClean="0"/>
          </a:p>
          <a:p>
            <a:r>
              <a:rPr kumimoji="1" lang="ja-JP" altLang="en-US" dirty="0" smtClean="0"/>
              <a:t>そして、右のグラフは利用頻度の低かった項目のうち、奨学金情報について比較したものです。</a:t>
            </a:r>
            <a:endParaRPr kumimoji="1" lang="en-US" altLang="ja-JP" dirty="0" smtClean="0"/>
          </a:p>
          <a:p>
            <a:r>
              <a:rPr kumimoji="1" lang="ja-JP" altLang="en-US" dirty="0" smtClean="0"/>
              <a:t>奨学金情報のグラフを見ると希望情報取得源での回答で「</a:t>
            </a:r>
            <a:r>
              <a:rPr kumimoji="1" lang="en-US" altLang="ja-JP" dirty="0" err="1" smtClean="0"/>
              <a:t>moodle</a:t>
            </a:r>
            <a:r>
              <a:rPr kumimoji="1" lang="ja-JP" altLang="en-US" dirty="0" smtClean="0"/>
              <a:t>」「</a:t>
            </a:r>
            <a:r>
              <a:rPr kumimoji="1" lang="en-US" altLang="ja-JP" dirty="0" smtClean="0"/>
              <a:t>TWINS]</a:t>
            </a:r>
            <a:r>
              <a:rPr kumimoji="1" lang="ja-JP" altLang="en-US" dirty="0" smtClean="0"/>
              <a:t>の割合が</a:t>
            </a:r>
            <a:endParaRPr kumimoji="1" lang="en-US" altLang="ja-JP" dirty="0" smtClean="0"/>
          </a:p>
          <a:p>
            <a:r>
              <a:rPr kumimoji="1" lang="ja-JP" altLang="en-US" dirty="0" smtClean="0"/>
              <a:t>予備知識無し群から有り群へ向けて大きく割合が増加しています。利用頻度の低かったもう一つの「就職案内」についても同じような結果となりました。</a:t>
            </a:r>
            <a:endParaRPr kumimoji="1" lang="en-US" altLang="ja-JP" dirty="0" smtClean="0"/>
          </a:p>
          <a:p>
            <a:r>
              <a:rPr kumimoji="1" lang="ja-JP" altLang="en-US" dirty="0" smtClean="0"/>
              <a:t>これはどちらも全体で集計したときとは異なった傾向です。</a:t>
            </a:r>
            <a:endParaRPr kumimoji="1" lang="en-US" altLang="ja-JP" dirty="0" smtClean="0"/>
          </a:p>
          <a:p>
            <a:endParaRPr kumimoji="1" lang="en-US" altLang="ja-JP" dirty="0" smtClean="0"/>
          </a:p>
          <a:p>
            <a:r>
              <a:rPr kumimoji="1" lang="ja-JP" altLang="en-US" dirty="0" smtClean="0"/>
              <a:t>この理由として考えられることとしては、遠い所から通学している学生にとって、利用頻度が高い項目である授業関係、共通科目、集中授業についての情報はいつも学校に行ったときに見逃さないように日常的に見るものであるため</a:t>
            </a:r>
            <a:endParaRPr kumimoji="1" lang="en-US" altLang="ja-JP" dirty="0" smtClean="0"/>
          </a:p>
          <a:p>
            <a:r>
              <a:rPr kumimoji="1" lang="ja-JP" altLang="en-US" dirty="0" smtClean="0"/>
              <a:t>　そういった情報をあまり</a:t>
            </a:r>
            <a:r>
              <a:rPr kumimoji="1" lang="en-US" altLang="ja-JP" dirty="0" smtClean="0"/>
              <a:t>Web</a:t>
            </a:r>
            <a:r>
              <a:rPr kumimoji="1" lang="ja-JP" altLang="en-US" dirty="0" smtClean="0"/>
              <a:t>掲示に載せてもメリットを感じないのではないか、また、それとは逆に利用頻度が低い項目である奨学金についての情報、就職案内は、普段あまり見ないためいざ必要になったときに学校の近くに住んでいる学生よりも確認しにいく手間が余計にかかるから　こういった情報が</a:t>
            </a:r>
            <a:r>
              <a:rPr kumimoji="1" lang="en-US" altLang="ja-JP" dirty="0" smtClean="0"/>
              <a:t>Web</a:t>
            </a:r>
            <a:r>
              <a:rPr kumimoji="1" lang="ja-JP" altLang="en-US" dirty="0" smtClean="0"/>
              <a:t>掲示で見られることを求めているのではないだろうか、ということです。</a:t>
            </a:r>
            <a:endParaRPr kumimoji="1" lang="en-US" altLang="ja-JP" dirty="0" smtClean="0"/>
          </a:p>
          <a:p>
            <a:endParaRPr kumimoji="1" lang="en-US" altLang="ja-JP" dirty="0" smtClean="0"/>
          </a:p>
          <a:p>
            <a:r>
              <a:rPr kumimoji="1" lang="ja-JP" altLang="en-US" dirty="0" smtClean="0"/>
              <a:t>以上のことから、奨学金情報、就職案内のような利用頻度が低い項目を含めたすべての情報を</a:t>
            </a:r>
            <a:r>
              <a:rPr kumimoji="1" lang="en-US" altLang="ja-JP" dirty="0" smtClean="0"/>
              <a:t>WEB</a:t>
            </a:r>
            <a:r>
              <a:rPr kumimoji="1" lang="ja-JP" altLang="en-US" dirty="0" smtClean="0"/>
              <a:t>掲示板に載せる需要はあるのではないでしょうか。</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a:t>
            </a:r>
            <a:r>
              <a:rPr kumimoji="1" lang="ja-JP" altLang="en-US" u="sng" dirty="0" smtClean="0">
                <a:solidFill>
                  <a:srgbClr val="FF0000"/>
                </a:solidFill>
              </a:rPr>
              <a:t>この傾向はどちらも全体で</a:t>
            </a:r>
            <a:r>
              <a:rPr kumimoji="1" lang="ja-JP" altLang="en-US" u="sng" dirty="0" smtClean="0">
                <a:solidFill>
                  <a:schemeClr val="tx1"/>
                </a:solidFill>
              </a:rPr>
              <a:t>集計</a:t>
            </a:r>
            <a:r>
              <a:rPr kumimoji="1" lang="ja-JP" altLang="en-US" u="sng" dirty="0" smtClean="0">
                <a:solidFill>
                  <a:srgbClr val="FF0000"/>
                </a:solidFill>
              </a:rPr>
              <a:t>したときとは異なった傾向である。</a:t>
            </a:r>
            <a:endParaRPr kumimoji="1" lang="en-US" altLang="ja-JP" u="sng" dirty="0" smtClean="0">
              <a:solidFill>
                <a:srgbClr val="FF0000"/>
              </a:solidFill>
            </a:endParaRPr>
          </a:p>
          <a:p>
            <a:r>
              <a:rPr kumimoji="1" lang="ja-JP" altLang="en-US" dirty="0" smtClean="0"/>
              <a:t>・このような理由として考えられることは</a:t>
            </a:r>
            <a:r>
              <a:rPr kumimoji="1" lang="ja-JP" altLang="en-US" dirty="0" err="1" smtClean="0"/>
              <a:t>、。</a:t>
            </a:r>
            <a:endParaRPr kumimoji="1" lang="en-US" altLang="ja-JP" dirty="0" smtClean="0"/>
          </a:p>
          <a:p>
            <a:r>
              <a:rPr kumimoji="1" lang="ja-JP" altLang="en-US" dirty="0" smtClean="0"/>
              <a:t>・。</a:t>
            </a:r>
            <a:endParaRPr kumimoji="1" lang="en-US" altLang="ja-JP" dirty="0" smtClean="0"/>
          </a:p>
          <a:p>
            <a:r>
              <a:rPr kumimoji="1" lang="ja-JP" altLang="en-US" dirty="0" smtClean="0"/>
              <a:t>・よって、こういった利用頻度が低い情報でも、</a:t>
            </a:r>
            <a:r>
              <a:rPr kumimoji="1" lang="en-US" altLang="ja-JP" dirty="0" smtClean="0"/>
              <a:t>Web</a:t>
            </a:r>
            <a:r>
              <a:rPr kumimoji="1" lang="ja-JP" altLang="en-US" dirty="0" smtClean="0"/>
              <a:t>掲示に載せる需要はあると言えるのでないだろうか</a:t>
            </a:r>
            <a:endParaRPr kumimoji="1" lang="en-US" altLang="ja-JP" dirty="0" smtClean="0"/>
          </a:p>
          <a:p>
            <a:r>
              <a:rPr kumimoji="1" lang="ja-JP" altLang="en-US" dirty="0" smtClean="0"/>
              <a:t>・遠い場所から通学している学生に着目して、</a:t>
            </a:r>
            <a:r>
              <a:rPr kumimoji="1" lang="en-US" altLang="ja-JP" dirty="0" smtClean="0"/>
              <a:t>5</a:t>
            </a:r>
            <a:r>
              <a:rPr kumimoji="1" lang="ja-JP" altLang="en-US" dirty="0" smtClean="0"/>
              <a:t>項目についての希望情報取得源について集計し、説明無し群と説明有り群を比較してみた。</a:t>
            </a:r>
            <a:endParaRPr kumimoji="1" lang="en-US" altLang="ja-JP" dirty="0" smtClean="0"/>
          </a:p>
          <a:p>
            <a:r>
              <a:rPr kumimoji="1" lang="ja-JP" altLang="en-US" dirty="0" smtClean="0"/>
              <a:t>・そうしたところ利用頻度の高かった項目、授業関係、共通科目、集中授業の中の「</a:t>
            </a:r>
            <a:r>
              <a:rPr kumimoji="1" lang="en-US" altLang="ja-JP" dirty="0" smtClean="0"/>
              <a:t>Moodle</a:t>
            </a:r>
            <a:r>
              <a:rPr kumimoji="1" lang="ja-JP" altLang="en-US" dirty="0" smtClean="0"/>
              <a:t>」、「</a:t>
            </a:r>
            <a:r>
              <a:rPr kumimoji="1" lang="en-US" altLang="ja-JP" dirty="0" smtClean="0"/>
              <a:t>TWINS</a:t>
            </a:r>
            <a:r>
              <a:rPr kumimoji="1" lang="ja-JP" altLang="en-US" dirty="0" smtClean="0"/>
              <a:t>」では説明無し群と説明有り群との割合にほとんど差が見られなかった。</a:t>
            </a:r>
            <a:endParaRPr kumimoji="1" lang="en-US" altLang="ja-JP" dirty="0" smtClean="0"/>
          </a:p>
          <a:p>
            <a:r>
              <a:rPr kumimoji="1" lang="ja-JP" altLang="en-US" dirty="0" smtClean="0"/>
              <a:t>・一番左のグラフはその三つのうち授業関係を比較してみたものである。</a:t>
            </a:r>
            <a:endParaRPr kumimoji="1" lang="en-US" altLang="ja-JP" dirty="0" smtClean="0"/>
          </a:p>
          <a:p>
            <a:r>
              <a:rPr kumimoji="1" lang="ja-JP" altLang="en-US" dirty="0" smtClean="0"/>
              <a:t>・さらに利用頻度の低かった項目、奨学金情報、就職案内の中の「</a:t>
            </a:r>
            <a:r>
              <a:rPr kumimoji="1" lang="en-US" altLang="ja-JP" dirty="0" smtClean="0"/>
              <a:t>Moodle</a:t>
            </a:r>
            <a:r>
              <a:rPr kumimoji="1" lang="ja-JP" altLang="en-US" dirty="0" smtClean="0"/>
              <a:t>」、「</a:t>
            </a:r>
            <a:r>
              <a:rPr kumimoji="1" lang="en-US" altLang="ja-JP" dirty="0" smtClean="0"/>
              <a:t>TWINS</a:t>
            </a:r>
            <a:r>
              <a:rPr kumimoji="1" lang="ja-JP" altLang="en-US" dirty="0" smtClean="0"/>
              <a:t>」では説明無し群から説明有り群へ向けて大きく割合が増加した。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23</a:t>
            </a:fld>
            <a:endParaRPr kumimoji="1" lang="ja-JP" altLang="en-US"/>
          </a:p>
        </p:txBody>
      </p:sp>
    </p:spTree>
    <p:extLst>
      <p:ext uri="{BB962C8B-B14F-4D97-AF65-F5344CB8AC3E}">
        <p14:creationId xmlns:p14="http://schemas.microsoft.com/office/powerpoint/2010/main" val="254804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・こちらが発表の内容になります。</a:t>
            </a:r>
            <a:endParaRPr lang="en-US" altLang="ja-JP" sz="1200" dirty="0" smtClean="0"/>
          </a:p>
          <a:p>
            <a:r>
              <a:rPr kumimoji="1" lang="ja-JP" altLang="en-US" dirty="0" smtClean="0"/>
              <a:t>・まず中間発表までの調査結果を含めた研究背景、そして研究の目的、</a:t>
            </a:r>
            <a:endParaRPr kumimoji="1" lang="en-US" altLang="ja-JP" dirty="0" smtClean="0"/>
          </a:p>
          <a:p>
            <a:r>
              <a:rPr kumimoji="1" lang="ja-JP" altLang="en-US" dirty="0" smtClean="0"/>
              <a:t>　次に現状調査として、筑波大学の学生、教員の方々それぞれを対象としたアンケート調査、及びその分析、さらに掲示内容を扱っている筑波大学内の各施設、</a:t>
            </a:r>
            <a:endParaRPr kumimoji="1" lang="en-US" altLang="ja-JP" dirty="0" smtClean="0"/>
          </a:p>
          <a:p>
            <a:r>
              <a:rPr kumimoji="1" lang="ja-JP" altLang="en-US" dirty="0" smtClean="0"/>
              <a:t>　この調査では紙掲示を管理している支援室、</a:t>
            </a:r>
            <a:r>
              <a:rPr kumimoji="1" lang="en-US" altLang="ja-JP" dirty="0" smtClean="0"/>
              <a:t>TWINS</a:t>
            </a:r>
            <a:r>
              <a:rPr kumimoji="1" lang="ja-JP" altLang="en-US" dirty="0" smtClean="0"/>
              <a:t>を管理している大学教育推進部、</a:t>
            </a:r>
            <a:r>
              <a:rPr kumimoji="1" lang="en-US" altLang="ja-JP" dirty="0" smtClean="0"/>
              <a:t>Moodle</a:t>
            </a:r>
            <a:r>
              <a:rPr kumimoji="1" lang="ja-JP" altLang="en-US" dirty="0" smtClean="0"/>
              <a:t>を管理している教育クラウド室にそれぞれヒアリング調査を行いました。</a:t>
            </a:r>
            <a:endParaRPr kumimoji="1" lang="en-US" altLang="ja-JP" dirty="0" smtClean="0"/>
          </a:p>
          <a:p>
            <a:r>
              <a:rPr kumimoji="1" lang="ja-JP" altLang="en-US" dirty="0" smtClean="0"/>
              <a:t>・続いて、発展した</a:t>
            </a:r>
            <a:r>
              <a:rPr kumimoji="1" lang="en-US" altLang="ja-JP" dirty="0" smtClean="0"/>
              <a:t>Web</a:t>
            </a:r>
            <a:r>
              <a:rPr kumimoji="1" lang="ja-JP" altLang="en-US" dirty="0" smtClean="0"/>
              <a:t>上の掲示システムを取り扱っている他大学、今回の研究では上智大学と東京農工大学を取り上げ、</a:t>
            </a:r>
            <a:endParaRPr kumimoji="1" lang="en-US" altLang="ja-JP" dirty="0" smtClean="0"/>
          </a:p>
          <a:p>
            <a:r>
              <a:rPr kumimoji="1" lang="ja-JP" altLang="en-US" dirty="0" smtClean="0"/>
              <a:t>　大学の情報システム全般を管理しているそれぞれの大学のメディアセンター、さらに農工大学では学生の方</a:t>
            </a:r>
            <a:r>
              <a:rPr kumimoji="1" lang="en-US" altLang="ja-JP" dirty="0" smtClean="0"/>
              <a:t>1</a:t>
            </a:r>
            <a:r>
              <a:rPr kumimoji="1" lang="ja-JP" altLang="en-US" dirty="0" smtClean="0"/>
              <a:t>人に協力を頂き、ヒアリング調査を行いました。</a:t>
            </a:r>
            <a:endParaRPr kumimoji="1" lang="en-US" altLang="ja-JP" dirty="0" smtClean="0"/>
          </a:p>
          <a:p>
            <a:r>
              <a:rPr kumimoji="1" lang="ja-JP" altLang="en-US" dirty="0" smtClean="0"/>
              <a:t>・そしてこれらのちょうさを基に筑波大学に適した新しい</a:t>
            </a:r>
            <a:r>
              <a:rPr kumimoji="1" lang="en-US" altLang="ja-JP" dirty="0" smtClean="0"/>
              <a:t>Web</a:t>
            </a:r>
            <a:r>
              <a:rPr kumimoji="1" lang="ja-JP" altLang="en-US" dirty="0" smtClean="0"/>
              <a:t>掲示システムの在り方を提案し、それに対しての今後の展望や課題を示します。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2</a:t>
            </a:fld>
            <a:endParaRPr kumimoji="1" lang="ja-JP" altLang="en-US"/>
          </a:p>
        </p:txBody>
      </p:sp>
    </p:spTree>
    <p:extLst>
      <p:ext uri="{BB962C8B-B14F-4D97-AF65-F5344CB8AC3E}">
        <p14:creationId xmlns:p14="http://schemas.microsoft.com/office/powerpoint/2010/main" val="2802348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各５項目について、遠いところにすんでいる人を対象にもう一度集計をし直し、予備知識有り群と</a:t>
            </a:r>
            <a:r>
              <a:rPr kumimoji="1" lang="ja-JP" altLang="en-US" dirty="0" err="1" smtClean="0"/>
              <a:t>無し</a:t>
            </a:r>
            <a:r>
              <a:rPr kumimoji="1" lang="ja-JP" altLang="en-US" dirty="0" smtClean="0"/>
              <a:t>群を比較してみました。</a:t>
            </a:r>
            <a:endParaRPr kumimoji="1" lang="en-US" altLang="ja-JP" dirty="0" smtClean="0"/>
          </a:p>
          <a:p>
            <a:r>
              <a:rPr kumimoji="1" lang="ja-JP" altLang="en-US" dirty="0" smtClean="0"/>
              <a:t>そうしたところ、利用頻度の高かった項目、授業関係、共通科目、集中授業の中の「</a:t>
            </a:r>
            <a:r>
              <a:rPr kumimoji="1" lang="en-US" altLang="ja-JP" dirty="0" smtClean="0"/>
              <a:t>Moodle</a:t>
            </a:r>
            <a:r>
              <a:rPr kumimoji="1" lang="ja-JP" altLang="en-US" dirty="0" smtClean="0"/>
              <a:t>」、「</a:t>
            </a:r>
            <a:r>
              <a:rPr kumimoji="1" lang="en-US" altLang="ja-JP" dirty="0" smtClean="0"/>
              <a:t>TWINS</a:t>
            </a:r>
            <a:r>
              <a:rPr kumimoji="1" lang="ja-JP" altLang="en-US" dirty="0" smtClean="0"/>
              <a:t>」では２つの間にほとんど差は見られませんでした。</a:t>
            </a:r>
            <a:endParaRPr kumimoji="1" lang="en-US" altLang="ja-JP" dirty="0" smtClean="0"/>
          </a:p>
          <a:p>
            <a:r>
              <a:rPr kumimoji="1" lang="ja-JP" altLang="en-US" dirty="0" smtClean="0"/>
              <a:t>左のグラフは、先ほど利用頻度の高かった項目のうち、授業関係を比較したものです。</a:t>
            </a:r>
            <a:endParaRPr kumimoji="1" lang="en-US" altLang="ja-JP" dirty="0" smtClean="0"/>
          </a:p>
          <a:p>
            <a:r>
              <a:rPr kumimoji="1" lang="ja-JP" altLang="en-US" dirty="0" smtClean="0"/>
              <a:t>そして、右のグラフは利用頻度の低かった項目のうち、奨学金情報について比較したものです。</a:t>
            </a:r>
            <a:endParaRPr kumimoji="1" lang="en-US" altLang="ja-JP" dirty="0" smtClean="0"/>
          </a:p>
          <a:p>
            <a:r>
              <a:rPr kumimoji="1" lang="ja-JP" altLang="en-US" dirty="0" smtClean="0"/>
              <a:t>奨学金情報のグラフを見ると希望情報取得源での回答で「</a:t>
            </a:r>
            <a:r>
              <a:rPr kumimoji="1" lang="en-US" altLang="ja-JP" dirty="0" err="1" smtClean="0"/>
              <a:t>moodle</a:t>
            </a:r>
            <a:r>
              <a:rPr kumimoji="1" lang="ja-JP" altLang="en-US" dirty="0" smtClean="0"/>
              <a:t>」「</a:t>
            </a:r>
            <a:r>
              <a:rPr kumimoji="1" lang="en-US" altLang="ja-JP" dirty="0" smtClean="0"/>
              <a:t>TWINS]</a:t>
            </a:r>
            <a:r>
              <a:rPr kumimoji="1" lang="ja-JP" altLang="en-US" dirty="0" smtClean="0"/>
              <a:t>の割合が</a:t>
            </a:r>
            <a:endParaRPr kumimoji="1" lang="en-US" altLang="ja-JP" dirty="0" smtClean="0"/>
          </a:p>
          <a:p>
            <a:r>
              <a:rPr kumimoji="1" lang="ja-JP" altLang="en-US" dirty="0" smtClean="0"/>
              <a:t>予備知識無し群から有り群へ向けて大きく割合が増加しています。利用頻度の低かったもう一つの「就職案内」についても同じような結果となりました。</a:t>
            </a:r>
            <a:endParaRPr kumimoji="1" lang="en-US" altLang="ja-JP" dirty="0" smtClean="0"/>
          </a:p>
          <a:p>
            <a:r>
              <a:rPr kumimoji="1" lang="ja-JP" altLang="en-US" dirty="0" smtClean="0"/>
              <a:t>これはどちらも全体で集計したときとは異なった傾向です。</a:t>
            </a:r>
            <a:endParaRPr kumimoji="1" lang="en-US" altLang="ja-JP" dirty="0" smtClean="0"/>
          </a:p>
          <a:p>
            <a:endParaRPr kumimoji="1" lang="en-US" altLang="ja-JP" dirty="0" smtClean="0"/>
          </a:p>
          <a:p>
            <a:r>
              <a:rPr kumimoji="1" lang="ja-JP" altLang="en-US" dirty="0" smtClean="0"/>
              <a:t>この理由として考えられることとしては、遠い所から通学している学生にとって、利用頻度が高い項目である授業関係、共通科目、集中授業についての情報はいつも学校に行ったときに見逃さないように日常的に見るものであるため</a:t>
            </a:r>
            <a:endParaRPr kumimoji="1" lang="en-US" altLang="ja-JP" dirty="0" smtClean="0"/>
          </a:p>
          <a:p>
            <a:r>
              <a:rPr kumimoji="1" lang="ja-JP" altLang="en-US" dirty="0" smtClean="0"/>
              <a:t>　そういった情報をあまり</a:t>
            </a:r>
            <a:r>
              <a:rPr kumimoji="1" lang="en-US" altLang="ja-JP" dirty="0" smtClean="0"/>
              <a:t>Web</a:t>
            </a:r>
            <a:r>
              <a:rPr kumimoji="1" lang="ja-JP" altLang="en-US" dirty="0" smtClean="0"/>
              <a:t>掲示に載せてもメリットを感じないのではないか、また、それとは逆に利用頻度が低い項目である奨学金についての情報、就職案内は、普段あまり見ないためいざ必要になったときに学校の近くに住んでいる学生よりも確認しにいく手間が余計にかかるから　こういった情報が</a:t>
            </a:r>
            <a:r>
              <a:rPr kumimoji="1" lang="en-US" altLang="ja-JP" dirty="0" smtClean="0"/>
              <a:t>Web</a:t>
            </a:r>
            <a:r>
              <a:rPr kumimoji="1" lang="ja-JP" altLang="en-US" dirty="0" smtClean="0"/>
              <a:t>掲示で見られることを求めているのではないだろうか、ということです。</a:t>
            </a:r>
            <a:endParaRPr kumimoji="1" lang="en-US" altLang="ja-JP" dirty="0" smtClean="0"/>
          </a:p>
          <a:p>
            <a:endParaRPr kumimoji="1" lang="en-US" altLang="ja-JP" dirty="0" smtClean="0"/>
          </a:p>
          <a:p>
            <a:r>
              <a:rPr kumimoji="1" lang="ja-JP" altLang="en-US" dirty="0" smtClean="0"/>
              <a:t>以上のことから、奨学金情報、就職案内のような利用頻度が低い項目を含めたすべての情報を</a:t>
            </a:r>
            <a:r>
              <a:rPr kumimoji="1" lang="en-US" altLang="ja-JP" dirty="0" smtClean="0"/>
              <a:t>WEB</a:t>
            </a:r>
            <a:r>
              <a:rPr kumimoji="1" lang="ja-JP" altLang="en-US" dirty="0" smtClean="0"/>
              <a:t>掲示板に載せる需要はあるのではないでしょうか。</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a:t>
            </a:r>
            <a:r>
              <a:rPr kumimoji="1" lang="ja-JP" altLang="en-US" u="sng" dirty="0" smtClean="0">
                <a:solidFill>
                  <a:srgbClr val="FF0000"/>
                </a:solidFill>
              </a:rPr>
              <a:t>この傾向はどちらも全体で</a:t>
            </a:r>
            <a:r>
              <a:rPr kumimoji="1" lang="ja-JP" altLang="en-US" u="sng" dirty="0" smtClean="0">
                <a:solidFill>
                  <a:schemeClr val="tx1"/>
                </a:solidFill>
              </a:rPr>
              <a:t>集計</a:t>
            </a:r>
            <a:r>
              <a:rPr kumimoji="1" lang="ja-JP" altLang="en-US" u="sng" dirty="0" smtClean="0">
                <a:solidFill>
                  <a:srgbClr val="FF0000"/>
                </a:solidFill>
              </a:rPr>
              <a:t>したときとは異なった傾向である。</a:t>
            </a:r>
            <a:endParaRPr kumimoji="1" lang="en-US" altLang="ja-JP" u="sng" dirty="0" smtClean="0">
              <a:solidFill>
                <a:srgbClr val="FF0000"/>
              </a:solidFill>
            </a:endParaRPr>
          </a:p>
          <a:p>
            <a:r>
              <a:rPr kumimoji="1" lang="ja-JP" altLang="en-US" dirty="0" smtClean="0"/>
              <a:t>・このような理由として考えられることは</a:t>
            </a:r>
            <a:r>
              <a:rPr kumimoji="1" lang="ja-JP" altLang="en-US" dirty="0" err="1" smtClean="0"/>
              <a:t>、。</a:t>
            </a:r>
            <a:endParaRPr kumimoji="1" lang="en-US" altLang="ja-JP" dirty="0" smtClean="0"/>
          </a:p>
          <a:p>
            <a:r>
              <a:rPr kumimoji="1" lang="ja-JP" altLang="en-US" dirty="0" smtClean="0"/>
              <a:t>・。</a:t>
            </a:r>
            <a:endParaRPr kumimoji="1" lang="en-US" altLang="ja-JP" dirty="0" smtClean="0"/>
          </a:p>
          <a:p>
            <a:r>
              <a:rPr kumimoji="1" lang="ja-JP" altLang="en-US" dirty="0" smtClean="0"/>
              <a:t>・よって、こういった利用頻度が低い情報でも、</a:t>
            </a:r>
            <a:r>
              <a:rPr kumimoji="1" lang="en-US" altLang="ja-JP" dirty="0" smtClean="0"/>
              <a:t>Web</a:t>
            </a:r>
            <a:r>
              <a:rPr kumimoji="1" lang="ja-JP" altLang="en-US" dirty="0" smtClean="0"/>
              <a:t>掲示に載せる需要はあると言えるのでないだろうか</a:t>
            </a:r>
            <a:endParaRPr kumimoji="1" lang="en-US" altLang="ja-JP" dirty="0" smtClean="0"/>
          </a:p>
          <a:p>
            <a:r>
              <a:rPr kumimoji="1" lang="ja-JP" altLang="en-US" dirty="0" smtClean="0"/>
              <a:t>・遠い場所から通学している学生に着目して、</a:t>
            </a:r>
            <a:r>
              <a:rPr kumimoji="1" lang="en-US" altLang="ja-JP" dirty="0" smtClean="0"/>
              <a:t>5</a:t>
            </a:r>
            <a:r>
              <a:rPr kumimoji="1" lang="ja-JP" altLang="en-US" dirty="0" smtClean="0"/>
              <a:t>項目についての希望情報取得源について集計し、説明無し群と説明有り群を比較してみた。</a:t>
            </a:r>
            <a:endParaRPr kumimoji="1" lang="en-US" altLang="ja-JP" dirty="0" smtClean="0"/>
          </a:p>
          <a:p>
            <a:r>
              <a:rPr kumimoji="1" lang="ja-JP" altLang="en-US" dirty="0" smtClean="0"/>
              <a:t>・そうしたところ利用頻度の高かった項目、授業関係、共通科目、集中授業の中の「</a:t>
            </a:r>
            <a:r>
              <a:rPr kumimoji="1" lang="en-US" altLang="ja-JP" dirty="0" smtClean="0"/>
              <a:t>Moodle</a:t>
            </a:r>
            <a:r>
              <a:rPr kumimoji="1" lang="ja-JP" altLang="en-US" dirty="0" smtClean="0"/>
              <a:t>」、「</a:t>
            </a:r>
            <a:r>
              <a:rPr kumimoji="1" lang="en-US" altLang="ja-JP" dirty="0" smtClean="0"/>
              <a:t>TWINS</a:t>
            </a:r>
            <a:r>
              <a:rPr kumimoji="1" lang="ja-JP" altLang="en-US" dirty="0" smtClean="0"/>
              <a:t>」では説明無し群と説明有り群との割合にほとんど差が見られなかった。</a:t>
            </a:r>
            <a:endParaRPr kumimoji="1" lang="en-US" altLang="ja-JP" dirty="0" smtClean="0"/>
          </a:p>
          <a:p>
            <a:r>
              <a:rPr kumimoji="1" lang="ja-JP" altLang="en-US" dirty="0" smtClean="0"/>
              <a:t>・一番左のグラフはその三つのうち授業関係を比較してみたものである。</a:t>
            </a:r>
            <a:endParaRPr kumimoji="1" lang="en-US" altLang="ja-JP" dirty="0" smtClean="0"/>
          </a:p>
          <a:p>
            <a:r>
              <a:rPr kumimoji="1" lang="ja-JP" altLang="en-US" dirty="0" smtClean="0"/>
              <a:t>・さらに利用頻度の低かった項目、奨学金情報、就職案内の中の「</a:t>
            </a:r>
            <a:r>
              <a:rPr kumimoji="1" lang="en-US" altLang="ja-JP" dirty="0" smtClean="0"/>
              <a:t>Moodle</a:t>
            </a:r>
            <a:r>
              <a:rPr kumimoji="1" lang="ja-JP" altLang="en-US" dirty="0" smtClean="0"/>
              <a:t>」、「</a:t>
            </a:r>
            <a:r>
              <a:rPr kumimoji="1" lang="en-US" altLang="ja-JP" dirty="0" smtClean="0"/>
              <a:t>TWINS</a:t>
            </a:r>
            <a:r>
              <a:rPr kumimoji="1" lang="ja-JP" altLang="en-US" dirty="0" smtClean="0"/>
              <a:t>」では説明無し群から説明有り群へ向けて大きく割合が増加した。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24</a:t>
            </a:fld>
            <a:endParaRPr kumimoji="1" lang="ja-JP" altLang="en-US"/>
          </a:p>
        </p:txBody>
      </p:sp>
    </p:spTree>
    <p:extLst>
      <p:ext uri="{BB962C8B-B14F-4D97-AF65-F5344CB8AC3E}">
        <p14:creationId xmlns:p14="http://schemas.microsoft.com/office/powerpoint/2010/main" val="148342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具体的には、導入にあたって</a:t>
            </a:r>
            <a:r>
              <a:rPr kumimoji="1" lang="en-US" altLang="ja-JP" dirty="0" smtClean="0"/>
              <a:t>1</a:t>
            </a:r>
            <a:r>
              <a:rPr kumimoji="1" lang="ja-JP" altLang="en-US" dirty="0" smtClean="0"/>
              <a:t>年前から筑波大学構成員に告知を始めます。数ヶ月間の間、告知活動を続け、導入</a:t>
            </a:r>
            <a:r>
              <a:rPr kumimoji="1" lang="en-US" altLang="ja-JP" dirty="0" smtClean="0"/>
              <a:t>3</a:t>
            </a:r>
            <a:r>
              <a:rPr kumimoji="1" lang="ja-JP" altLang="en-US" dirty="0" smtClean="0"/>
              <a:t>四ヶ月前から紙掲示板と</a:t>
            </a:r>
            <a:r>
              <a:rPr kumimoji="1" lang="en-US" altLang="ja-JP" dirty="0" smtClean="0"/>
              <a:t>WEB</a:t>
            </a:r>
            <a:r>
              <a:rPr kumimoji="1" lang="ja-JP" altLang="en-US" dirty="0" smtClean="0"/>
              <a:t>掲示板を並行利用し、使い方に慣れてもらいます。</a:t>
            </a:r>
            <a:endParaRPr kumimoji="1" lang="en-US" altLang="ja-JP" dirty="0" smtClean="0"/>
          </a:p>
          <a:p>
            <a:r>
              <a:rPr kumimoji="1" lang="ja-JP" altLang="en-US" dirty="0" smtClean="0"/>
              <a:t>最終的に、新入生が理解しやすいように新年度から</a:t>
            </a:r>
            <a:r>
              <a:rPr kumimoji="1" lang="en-US" altLang="ja-JP" dirty="0" smtClean="0"/>
              <a:t>WEB</a:t>
            </a:r>
            <a:r>
              <a:rPr kumimoji="1" lang="ja-JP" altLang="en-US" dirty="0" smtClean="0"/>
              <a:t>掲示板を完全導入します。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29</a:t>
            </a:fld>
            <a:endParaRPr kumimoji="1" lang="ja-JP" altLang="en-US"/>
          </a:p>
        </p:txBody>
      </p:sp>
    </p:spTree>
    <p:extLst>
      <p:ext uri="{BB962C8B-B14F-4D97-AF65-F5344CB8AC3E}">
        <p14:creationId xmlns:p14="http://schemas.microsoft.com/office/powerpoint/2010/main" val="353104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教員アンケートの結果より、情報化がなかなか進まない理由の１つに、教員が</a:t>
            </a:r>
            <a:r>
              <a:rPr kumimoji="1" lang="en-US" altLang="ja-JP" dirty="0" smtClean="0"/>
              <a:t>TWINS</a:t>
            </a:r>
            <a:r>
              <a:rPr kumimoji="1" lang="ja-JP" altLang="en-US" dirty="0" smtClean="0"/>
              <a:t>を利用しての情報拡散を「面倒だ」「必要がない」と考えていることが挙げられます。</a:t>
            </a:r>
            <a:endParaRPr kumimoji="1" lang="en-US" altLang="ja-JP" dirty="0" smtClean="0"/>
          </a:p>
          <a:p>
            <a:r>
              <a:rPr kumimoji="1" lang="ja-JP" altLang="en-US" dirty="0" smtClean="0"/>
              <a:t>そのため、教員に対して</a:t>
            </a:r>
            <a:r>
              <a:rPr kumimoji="1" lang="en-US" altLang="ja-JP" dirty="0" smtClean="0"/>
              <a:t>TWINS</a:t>
            </a:r>
            <a:r>
              <a:rPr kumimoji="1" lang="ja-JP" altLang="en-US" dirty="0" smtClean="0"/>
              <a:t>掲示板説明会を実施します。システムの具体的内容や教員のとるべき手順、教員にとってのメリットを説明します。</a:t>
            </a:r>
            <a:endParaRPr kumimoji="1" lang="en-US" altLang="ja-JP" dirty="0" smtClean="0"/>
          </a:p>
          <a:p>
            <a:r>
              <a:rPr kumimoji="1" lang="ja-JP" altLang="en-US" dirty="0" smtClean="0"/>
              <a:t>学生にはポスターや学食のテーブル、モニターなどを利用して知ってもらいます。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30</a:t>
            </a:fld>
            <a:endParaRPr kumimoji="1" lang="ja-JP" altLang="en-US"/>
          </a:p>
        </p:txBody>
      </p:sp>
    </p:spTree>
    <p:extLst>
      <p:ext uri="{BB962C8B-B14F-4D97-AF65-F5344CB8AC3E}">
        <p14:creationId xmlns:p14="http://schemas.microsoft.com/office/powerpoint/2010/main" val="20905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東京農工大学の</a:t>
            </a:r>
            <a:r>
              <a:rPr kumimoji="1" lang="en-US" altLang="ja-JP" dirty="0" smtClean="0"/>
              <a:t>WEB</a:t>
            </a:r>
            <a:r>
              <a:rPr kumimoji="1" lang="ja-JP" altLang="en-US" dirty="0" smtClean="0"/>
              <a:t>掲示板をもとにつくった</a:t>
            </a:r>
            <a:r>
              <a:rPr kumimoji="1" lang="en-US" altLang="ja-JP" dirty="0" smtClean="0"/>
              <a:t>TWINS</a:t>
            </a:r>
            <a:r>
              <a:rPr kumimoji="1" lang="ja-JP" altLang="en-US" dirty="0" smtClean="0"/>
              <a:t>掲示板の具体的イメージです。図は仮想掲示板の内容です。情報はエリアごと、項目ごとに分けて学生が自分のほしい情報を捜すことのできるようになっています。</a:t>
            </a:r>
            <a:endParaRPr kumimoji="1" lang="en-US" altLang="ja-JP" dirty="0" smtClean="0"/>
          </a:p>
          <a:p>
            <a:r>
              <a:rPr kumimoji="1" lang="ja-JP" altLang="en-US" dirty="0" smtClean="0"/>
              <a:t>教員は休講情報や教室変更情報があればその情報を支援室に連絡し、情報を受け取った支援室が</a:t>
            </a:r>
            <a:r>
              <a:rPr kumimoji="1" lang="en-US" altLang="ja-JP" dirty="0" smtClean="0"/>
              <a:t>TWINS</a:t>
            </a:r>
            <a:r>
              <a:rPr kumimoji="1" lang="ja-JP" altLang="en-US" dirty="0" smtClean="0"/>
              <a:t>掲示板に載せるという手順になります。</a:t>
            </a:r>
            <a:endParaRPr kumimoji="1" lang="en-US" altLang="ja-JP" dirty="0" smtClean="0"/>
          </a:p>
          <a:p>
            <a:r>
              <a:rPr kumimoji="1" lang="ja-JP" altLang="en-US" dirty="0" smtClean="0"/>
              <a:t>ここでは集中講義の項目をクリックして、さらに２学と３学にすぐに切り替えることができる様子を示しています。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31</a:t>
            </a:fld>
            <a:endParaRPr kumimoji="1" lang="ja-JP" altLang="en-US"/>
          </a:p>
        </p:txBody>
      </p:sp>
    </p:spTree>
    <p:extLst>
      <p:ext uri="{BB962C8B-B14F-4D97-AF65-F5344CB8AC3E}">
        <p14:creationId xmlns:p14="http://schemas.microsoft.com/office/powerpoint/2010/main" val="602441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東京農工大学の</a:t>
            </a:r>
            <a:r>
              <a:rPr kumimoji="1" lang="en-US" altLang="ja-JP" dirty="0" smtClean="0"/>
              <a:t>WEB</a:t>
            </a:r>
            <a:r>
              <a:rPr kumimoji="1" lang="ja-JP" altLang="en-US" dirty="0" smtClean="0"/>
              <a:t>掲示板をもとにつくった</a:t>
            </a:r>
            <a:r>
              <a:rPr kumimoji="1" lang="en-US" altLang="ja-JP" dirty="0" smtClean="0"/>
              <a:t>TWINS</a:t>
            </a:r>
            <a:r>
              <a:rPr kumimoji="1" lang="ja-JP" altLang="en-US" dirty="0" smtClean="0"/>
              <a:t>掲示板の具体的イメージです。図は仮想掲示板の内容です。情報はエリアごと、項目ごとに分けて学生が自分のほしい情報を捜すことのできるようになっています。</a:t>
            </a:r>
            <a:endParaRPr kumimoji="1" lang="en-US" altLang="ja-JP" dirty="0" smtClean="0"/>
          </a:p>
          <a:p>
            <a:r>
              <a:rPr kumimoji="1" lang="ja-JP" altLang="en-US" dirty="0" smtClean="0"/>
              <a:t>教員は休講情報や教室変更情報があればその情報を支援室に連絡し、情報を受け取った支援室が</a:t>
            </a:r>
            <a:r>
              <a:rPr kumimoji="1" lang="en-US" altLang="ja-JP" dirty="0" smtClean="0"/>
              <a:t>TWINS</a:t>
            </a:r>
            <a:r>
              <a:rPr kumimoji="1" lang="ja-JP" altLang="en-US" dirty="0" smtClean="0"/>
              <a:t>掲示板に載せるという手順になります。</a:t>
            </a:r>
            <a:endParaRPr kumimoji="1" lang="en-US" altLang="ja-JP" dirty="0" smtClean="0"/>
          </a:p>
          <a:p>
            <a:r>
              <a:rPr kumimoji="1" lang="ja-JP" altLang="en-US" dirty="0" smtClean="0"/>
              <a:t>ここでは集中講義の項目をクリックして、さらに２学と３学にすぐに切り替えることができる様子を示しています。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32</a:t>
            </a:fld>
            <a:endParaRPr kumimoji="1" lang="ja-JP" altLang="en-US"/>
          </a:p>
        </p:txBody>
      </p:sp>
    </p:spTree>
    <p:extLst>
      <p:ext uri="{BB962C8B-B14F-4D97-AF65-F5344CB8AC3E}">
        <p14:creationId xmlns:p14="http://schemas.microsoft.com/office/powerpoint/2010/main" val="3701997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次のイメージは、同じ３学でも、下の項目をクリックすることによってほしい情報がすぐにチェックできる様子を表しています。</a:t>
            </a:r>
            <a:endParaRPr kumimoji="1" lang="en-US" altLang="ja-JP" dirty="0" smtClean="0"/>
          </a:p>
          <a:p>
            <a:r>
              <a:rPr kumimoji="1" lang="ja-JP" altLang="en-US" dirty="0" smtClean="0"/>
              <a:t>ここでは集中講義の項目から授業関係の項目に切り替わっていることを表しています。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33</a:t>
            </a:fld>
            <a:endParaRPr kumimoji="1" lang="ja-JP" altLang="en-US"/>
          </a:p>
        </p:txBody>
      </p:sp>
    </p:spTree>
    <p:extLst>
      <p:ext uri="{BB962C8B-B14F-4D97-AF65-F5344CB8AC3E}">
        <p14:creationId xmlns:p14="http://schemas.microsoft.com/office/powerpoint/2010/main" val="1242798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次のイメージは、同じ３学でも、下の項目をクリックすることによってほしい情報がすぐにチェックできる様子を表しています。</a:t>
            </a:r>
            <a:endParaRPr kumimoji="1" lang="en-US" altLang="ja-JP" dirty="0" smtClean="0"/>
          </a:p>
          <a:p>
            <a:r>
              <a:rPr kumimoji="1" lang="ja-JP" altLang="en-US" dirty="0" smtClean="0"/>
              <a:t>ここでは集中講義の項目から授業関係の項目に切り替わっていることを表しています。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34</a:t>
            </a:fld>
            <a:endParaRPr kumimoji="1" lang="ja-JP" altLang="en-US"/>
          </a:p>
        </p:txBody>
      </p:sp>
    </p:spTree>
    <p:extLst>
      <p:ext uri="{BB962C8B-B14F-4D97-AF65-F5344CB8AC3E}">
        <p14:creationId xmlns:p14="http://schemas.microsoft.com/office/powerpoint/2010/main" val="17835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TWINS</a:t>
            </a:r>
            <a:r>
              <a:rPr kumimoji="1" lang="ja-JP" altLang="en-US" dirty="0" smtClean="0"/>
              <a:t>掲示板導入によって筑波ならではの様々な変化が起こります。筑波大学の特徴は、他の大学に比べて授業数が多いこと、集中授業が多いこと、タガクの授業を取れることです。</a:t>
            </a:r>
            <a:endParaRPr kumimoji="1" lang="en-US" altLang="ja-JP" dirty="0" smtClean="0"/>
          </a:p>
          <a:p>
            <a:r>
              <a:rPr kumimoji="1" lang="ja-JP" altLang="en-US" dirty="0" smtClean="0"/>
              <a:t>わざわざ他のエリアの掲示板まで情報を見に行く必要はなくなり、家や学外で集中の情報を手に入れたいときにはすぐにチェックすることができます。</a:t>
            </a:r>
            <a:endParaRPr kumimoji="1" lang="en-US" altLang="ja-JP" dirty="0" smtClean="0"/>
          </a:p>
          <a:p>
            <a:r>
              <a:rPr kumimoji="1" lang="ja-JP" altLang="en-US" dirty="0" smtClean="0"/>
              <a:t>広い敷地やキャンパスを移動する必要がなくなることは学生にとっての大きなメリットといえるでしょう。</a:t>
            </a:r>
            <a:endParaRPr kumimoji="1" lang="en-US" altLang="ja-JP" dirty="0" smtClean="0"/>
          </a:p>
          <a:p>
            <a:r>
              <a:rPr kumimoji="1" lang="ja-JP" altLang="en-US" dirty="0" smtClean="0"/>
              <a:t>教員の方々も、授業時間外でもその授業についての情報を生徒全体に告知することができます。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35</a:t>
            </a:fld>
            <a:endParaRPr kumimoji="1" lang="ja-JP" altLang="en-US"/>
          </a:p>
        </p:txBody>
      </p:sp>
    </p:spTree>
    <p:extLst>
      <p:ext uri="{BB962C8B-B14F-4D97-AF65-F5344CB8AC3E}">
        <p14:creationId xmlns:p14="http://schemas.microsoft.com/office/powerpoint/2010/main" val="1489069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支援室の方々にとってもメリットがあります。紙掲示板だと、期限の切れた掲示内容の紙を大量の紙の中から探し出して取り外して新しい紙を張り出さなければなりませんが、</a:t>
            </a:r>
            <a:r>
              <a:rPr kumimoji="1" lang="en-US" altLang="ja-JP" dirty="0" smtClean="0"/>
              <a:t>TWINS</a:t>
            </a:r>
            <a:r>
              <a:rPr kumimoji="1" lang="ja-JP" altLang="en-US" dirty="0" smtClean="0"/>
              <a:t>掲示板では、掲示時に掲示期限を設定することによって、古い情報が自動で削除されます。そのため、掲示内容が簡易化されます。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36</a:t>
            </a:fld>
            <a:endParaRPr kumimoji="1" lang="ja-JP" altLang="en-US"/>
          </a:p>
        </p:txBody>
      </p:sp>
    </p:spTree>
    <p:extLst>
      <p:ext uri="{BB962C8B-B14F-4D97-AF65-F5344CB8AC3E}">
        <p14:creationId xmlns:p14="http://schemas.microsoft.com/office/powerpoint/2010/main" val="2256323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さらに、紙掲示板だと掲示してある授業コードをメモしてから、</a:t>
            </a:r>
            <a:r>
              <a:rPr kumimoji="1" lang="en-US" altLang="ja-JP" dirty="0" smtClean="0"/>
              <a:t>TWINS</a:t>
            </a:r>
            <a:r>
              <a:rPr kumimoji="1" lang="ja-JP" altLang="en-US" dirty="0" smtClean="0"/>
              <a:t>を開いて授業登録を行わなければなりませんが、</a:t>
            </a:r>
            <a:r>
              <a:rPr kumimoji="1" lang="en-US" altLang="ja-JP" dirty="0" smtClean="0"/>
              <a:t>TWINS</a:t>
            </a:r>
            <a:r>
              <a:rPr kumimoji="1" lang="ja-JP" altLang="en-US" dirty="0" smtClean="0"/>
              <a:t>掲示板ならば、授業コードをコピーしてそのまま履修登録画面にペーストするだけで済みます。</a:t>
            </a:r>
            <a:endParaRPr kumimoji="1" lang="en-US" altLang="ja-JP" dirty="0" smtClean="0"/>
          </a:p>
          <a:p>
            <a:r>
              <a:rPr kumimoji="1" lang="ja-JP" altLang="en-US" dirty="0" smtClean="0"/>
              <a:t>また、教員の方々が、膨大な情報を載せなければならない面倒なときも、</a:t>
            </a:r>
            <a:r>
              <a:rPr kumimoji="1" lang="en-US" altLang="ja-JP" dirty="0" smtClean="0"/>
              <a:t>TWINS</a:t>
            </a:r>
            <a:r>
              <a:rPr kumimoji="1" lang="ja-JP" altLang="en-US" dirty="0" smtClean="0"/>
              <a:t>掲示板ならば</a:t>
            </a:r>
            <a:r>
              <a:rPr kumimoji="1" lang="en-US" altLang="ja-JP" dirty="0" smtClean="0"/>
              <a:t>PDF</a:t>
            </a:r>
            <a:r>
              <a:rPr kumimoji="1" lang="ja-JP" altLang="en-US" dirty="0" smtClean="0"/>
              <a:t>ファイルで添付することができます。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37</a:t>
            </a:fld>
            <a:endParaRPr kumimoji="1" lang="ja-JP" altLang="en-US"/>
          </a:p>
        </p:txBody>
      </p:sp>
    </p:spTree>
    <p:extLst>
      <p:ext uri="{BB962C8B-B14F-4D97-AF65-F5344CB8AC3E}">
        <p14:creationId xmlns:p14="http://schemas.microsoft.com/office/powerpoint/2010/main" val="397895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・まずスマートキャンパスとはどういったものなのでしょうか</a:t>
            </a:r>
            <a:endParaRPr kumimoji="1" lang="en-US" altLang="ja-JP" dirty="0" smtClean="0"/>
          </a:p>
          <a:p>
            <a:r>
              <a:rPr kumimoji="1" lang="ja-JP" altLang="en-US" dirty="0" smtClean="0"/>
              <a:t>・現代の社会では情報があふれておりそれに伴ってコンピュータの発達が急激に進み、多くの企業や大学ではコンピュータによって情報を処理することが当然のようになってきています。</a:t>
            </a:r>
            <a:endParaRPr kumimoji="1" lang="en-US" altLang="ja-JP" dirty="0" smtClean="0"/>
          </a:p>
          <a:p>
            <a:r>
              <a:rPr kumimoji="1" lang="ja-JP" altLang="en-US" dirty="0" smtClean="0"/>
              <a:t>・スマートキャンパスとはそういった、情報の電子化を発達させることによって、学校内のエコや空間に関する問題を解決し、安全で環境にやさしいより豊かな学校生活を目指すこと</a:t>
            </a:r>
            <a:endParaRPr kumimoji="1" lang="en-US" altLang="ja-JP" dirty="0" smtClean="0"/>
          </a:p>
          <a:p>
            <a:r>
              <a:rPr kumimoji="1" lang="ja-JP" altLang="en-US" dirty="0" smtClean="0"/>
              <a:t>　を言います。</a:t>
            </a:r>
            <a:endParaRPr kumimoji="1" lang="en-US" altLang="ja-JP" dirty="0" smtClean="0"/>
          </a:p>
          <a:p>
            <a:r>
              <a:rPr kumimoji="1" lang="ja-JP" altLang="en-US" dirty="0" smtClean="0"/>
              <a:t>・そこで今回私たちはこのようなテーマから、学校内の身近な情報源である「掲示板（強調）」に着目して調査をすることにしました。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3</a:t>
            </a:fld>
            <a:endParaRPr kumimoji="1" lang="ja-JP" altLang="en-US"/>
          </a:p>
        </p:txBody>
      </p:sp>
    </p:spTree>
    <p:extLst>
      <p:ext uri="{BB962C8B-B14F-4D97-AF65-F5344CB8AC3E}">
        <p14:creationId xmlns:p14="http://schemas.microsoft.com/office/powerpoint/2010/main" val="847312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現在あまり使われていない</a:t>
            </a:r>
            <a:r>
              <a:rPr kumimoji="1" lang="en-US" altLang="ja-JP" dirty="0" smtClean="0"/>
              <a:t>Moodle</a:t>
            </a:r>
            <a:r>
              <a:rPr kumimoji="1" lang="ja-JP" altLang="en-US" dirty="0" smtClean="0"/>
              <a:t>の利用が広まれば、より情報の伝達が改善されると思われる</a:t>
            </a:r>
            <a:endParaRPr kumimoji="1" lang="en-US" altLang="ja-JP" dirty="0" smtClean="0"/>
          </a:p>
          <a:p>
            <a:r>
              <a:rPr kumimoji="1" lang="ja-JP" altLang="en-US" dirty="0" smtClean="0"/>
              <a:t>具体的な内容</a:t>
            </a:r>
            <a:endParaRPr kumimoji="1" lang="en-US" altLang="ja-JP" dirty="0" smtClean="0"/>
          </a:p>
          <a:p>
            <a:r>
              <a:rPr kumimoji="1" lang="ja-JP" altLang="en-US" dirty="0" smtClean="0"/>
              <a:t>・</a:t>
            </a:r>
            <a:r>
              <a:rPr kumimoji="1" lang="en-US" altLang="ja-JP" dirty="0" smtClean="0"/>
              <a:t>Moodle</a:t>
            </a:r>
            <a:r>
              <a:rPr kumimoji="1" lang="ja-JP" altLang="en-US" dirty="0" smtClean="0"/>
              <a:t>はいつでも自分で操作可能</a:t>
            </a:r>
            <a:endParaRPr kumimoji="1" lang="en-US" altLang="ja-JP" dirty="0" smtClean="0"/>
          </a:p>
          <a:p>
            <a:r>
              <a:rPr kumimoji="1" lang="ja-JP" altLang="en-US" dirty="0" smtClean="0"/>
              <a:t>　いつでも自分の端末上から情報を掲示可能</a:t>
            </a:r>
            <a:endParaRPr kumimoji="1" lang="en-US" altLang="ja-JP" dirty="0" smtClean="0"/>
          </a:p>
          <a:p>
            <a:r>
              <a:rPr kumimoji="1" lang="ja-JP" altLang="en-US" dirty="0" smtClean="0"/>
              <a:t>　→支援室が閉まっている時間でも大丈夫</a:t>
            </a:r>
            <a:endParaRPr kumimoji="1" lang="en-US" altLang="ja-JP" dirty="0" smtClean="0"/>
          </a:p>
          <a:p>
            <a:r>
              <a:rPr kumimoji="1" lang="ja-JP" altLang="en-US" dirty="0" smtClean="0"/>
              <a:t>　 　急な情報に対応可能</a:t>
            </a:r>
            <a:r>
              <a:rPr kumimoji="1" lang="en-US" altLang="ja-JP" dirty="0" smtClean="0"/>
              <a:t>(</a:t>
            </a:r>
            <a:r>
              <a:rPr kumimoji="1" lang="ja-JP" altLang="en-US" dirty="0" smtClean="0"/>
              <a:t>学生も</a:t>
            </a:r>
            <a:r>
              <a:rPr kumimoji="1" lang="en-US" altLang="ja-JP" dirty="0" smtClean="0"/>
              <a:t>)</a:t>
            </a:r>
          </a:p>
          <a:p>
            <a:r>
              <a:rPr kumimoji="1" lang="ja-JP" altLang="en-US" dirty="0" smtClean="0"/>
              <a:t>・より詳しい授業情報を掲載可能</a:t>
            </a:r>
            <a:endParaRPr kumimoji="1" lang="en-US" altLang="ja-JP" dirty="0" smtClean="0"/>
          </a:p>
          <a:p>
            <a:r>
              <a:rPr kumimoji="1" lang="ja-JP" altLang="en-US" dirty="0" smtClean="0"/>
              <a:t>　掲示板お電子化とは関係ないが、教員、学生共により便利に授業を進めることができる</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38</a:t>
            </a:fld>
            <a:endParaRPr kumimoji="1" lang="ja-JP" altLang="en-US"/>
          </a:p>
        </p:txBody>
      </p:sp>
    </p:spTree>
    <p:extLst>
      <p:ext uri="{BB962C8B-B14F-4D97-AF65-F5344CB8AC3E}">
        <p14:creationId xmlns:p14="http://schemas.microsoft.com/office/powerpoint/2010/main" val="2551826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・現在の支援室の仕組みは、まず支援室内で担当が学生生活、学部、大学院の</a:t>
            </a:r>
            <a:r>
              <a:rPr kumimoji="1" lang="en-US" altLang="ja-JP" dirty="0" smtClean="0"/>
              <a:t>3</a:t>
            </a:r>
            <a:r>
              <a:rPr kumimoji="1" lang="ja-JP" altLang="en-US" dirty="0" err="1" smtClean="0"/>
              <a:t>つに</a:t>
            </a:r>
            <a:r>
              <a:rPr kumimoji="1" lang="ja-JP" altLang="en-US" dirty="0" smtClean="0"/>
              <a:t>分かれており、学生生活についてはスチューデントプラザなどから情報が送られ、</a:t>
            </a:r>
            <a:endParaRPr kumimoji="1" lang="en-US" altLang="ja-JP" dirty="0" smtClean="0"/>
          </a:p>
          <a:p>
            <a:r>
              <a:rPr kumimoji="1" lang="ja-JP" altLang="en-US" dirty="0" smtClean="0"/>
              <a:t>　学部、大学院に関しては各支援室間で情報を共有してそれを印刷し、掲示板に張り付けている。</a:t>
            </a:r>
            <a:endParaRPr kumimoji="1" lang="en-US" altLang="ja-JP" dirty="0" smtClean="0"/>
          </a:p>
          <a:p>
            <a:r>
              <a:rPr kumimoji="1" lang="ja-JP" altLang="en-US" dirty="0" smtClean="0"/>
              <a:t>・しかし集中授業の情報はすべての支援室間で共有しているらしいが、学期中の普通の専門科目などの休講情報などは共有しきれていないので</a:t>
            </a:r>
            <a:endParaRPr kumimoji="1" lang="en-US" altLang="ja-JP" dirty="0" smtClean="0"/>
          </a:p>
          <a:p>
            <a:r>
              <a:rPr kumimoji="1" lang="ja-JP" altLang="en-US" dirty="0" smtClean="0"/>
              <a:t>　その学類が所属しているエリアの掲示板まで見に行かないといけないことになる</a:t>
            </a:r>
            <a:endParaRPr kumimoji="1" lang="en-US" altLang="ja-JP" dirty="0" smtClean="0"/>
          </a:p>
          <a:p>
            <a:r>
              <a:rPr kumimoji="1" lang="ja-JP" altLang="en-US" dirty="0" smtClean="0"/>
              <a:t>・</a:t>
            </a:r>
            <a:r>
              <a:rPr kumimoji="1" lang="en-US" altLang="ja-JP" dirty="0" smtClean="0"/>
              <a:t>Web</a:t>
            </a:r>
            <a:r>
              <a:rPr kumimoji="1" lang="ja-JP" altLang="en-US" dirty="0" smtClean="0"/>
              <a:t>掲示システムの発達に伴って起こりうる問題としては、紙の掲示を貼り、さらに</a:t>
            </a:r>
            <a:r>
              <a:rPr kumimoji="1" lang="en-US" altLang="ja-JP" dirty="0" smtClean="0"/>
              <a:t>Web</a:t>
            </a:r>
            <a:r>
              <a:rPr kumimoji="1" lang="ja-JP" altLang="en-US" dirty="0" smtClean="0"/>
              <a:t>上に掲示をアップロードするという二重作業への懸念や、</a:t>
            </a:r>
            <a:endParaRPr kumimoji="1" lang="en-US" altLang="ja-JP" dirty="0" smtClean="0"/>
          </a:p>
          <a:p>
            <a:r>
              <a:rPr kumimoji="1" lang="ja-JP" altLang="en-US" dirty="0" smtClean="0"/>
              <a:t>　コンピュータ操作を一から覚えないといけない手間、冊子タイプの掲示は</a:t>
            </a:r>
            <a:r>
              <a:rPr kumimoji="1" lang="en-US" altLang="ja-JP" dirty="0" smtClean="0"/>
              <a:t>Web</a:t>
            </a:r>
            <a:r>
              <a:rPr kumimoji="1" lang="ja-JP" altLang="en-US" dirty="0" smtClean="0"/>
              <a:t>上にアップロードすることが出来ないなどが明らかになった。</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45</a:t>
            </a:fld>
            <a:endParaRPr kumimoji="1" lang="ja-JP" altLang="en-US"/>
          </a:p>
        </p:txBody>
      </p:sp>
    </p:spTree>
    <p:extLst>
      <p:ext uri="{BB962C8B-B14F-4D97-AF65-F5344CB8AC3E}">
        <p14:creationId xmlns:p14="http://schemas.microsoft.com/office/powerpoint/2010/main" val="4184908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・プレアンケート調査の結果として、現状の掲示板に不満があるがどうかとの質問に、「不満である」と答えた学生が約</a:t>
            </a:r>
            <a:r>
              <a:rPr kumimoji="1" lang="en-US" altLang="ja-JP" dirty="0" smtClean="0"/>
              <a:t>6</a:t>
            </a:r>
            <a:r>
              <a:rPr kumimoji="1" lang="ja-JP" altLang="en-US" dirty="0" smtClean="0"/>
              <a:t>割。</a:t>
            </a:r>
            <a:endParaRPr kumimoji="1" lang="en-US" altLang="ja-JP" dirty="0" smtClean="0"/>
          </a:p>
          <a:p>
            <a:r>
              <a:rPr kumimoji="1" lang="ja-JP" altLang="en-US" dirty="0" smtClean="0"/>
              <a:t>・・もし</a:t>
            </a:r>
            <a:r>
              <a:rPr kumimoji="1" lang="en-US" altLang="ja-JP" dirty="0" smtClean="0"/>
              <a:t>Web</a:t>
            </a:r>
            <a:r>
              <a:rPr kumimoji="1" lang="ja-JP" altLang="en-US" dirty="0" smtClean="0"/>
              <a:t>上に</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46</a:t>
            </a:fld>
            <a:endParaRPr kumimoji="1" lang="ja-JP" altLang="en-US"/>
          </a:p>
        </p:txBody>
      </p:sp>
    </p:spTree>
    <p:extLst>
      <p:ext uri="{BB962C8B-B14F-4D97-AF65-F5344CB8AC3E}">
        <p14:creationId xmlns:p14="http://schemas.microsoft.com/office/powerpoint/2010/main" val="336542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・中間発表までではプレアンケートとして各班員の所属サークルや部会の学生約</a:t>
            </a:r>
            <a:r>
              <a:rPr kumimoji="1" lang="en-US" altLang="ja-JP" dirty="0" smtClean="0"/>
              <a:t>100</a:t>
            </a:r>
            <a:r>
              <a:rPr kumimoji="1" lang="ja-JP" altLang="en-US" dirty="0" smtClean="0"/>
              <a:t>人に対して、現状の掲示システムへの不満や改善策、</a:t>
            </a:r>
            <a:r>
              <a:rPr kumimoji="1" lang="en-US" altLang="ja-JP" dirty="0" smtClean="0"/>
              <a:t>Web</a:t>
            </a:r>
            <a:r>
              <a:rPr kumimoji="1" lang="ja-JP" altLang="en-US" dirty="0" smtClean="0"/>
              <a:t>掲示システムの発達への需要をたずねた。</a:t>
            </a:r>
            <a:endParaRPr kumimoji="1" lang="en-US" altLang="ja-JP" dirty="0" smtClean="0"/>
          </a:p>
          <a:p>
            <a:r>
              <a:rPr kumimoji="1" lang="ja-JP" altLang="en-US" dirty="0" smtClean="0"/>
              <a:t>・その結果、約</a:t>
            </a:r>
            <a:r>
              <a:rPr kumimoji="1" lang="en-US" altLang="ja-JP" dirty="0" smtClean="0"/>
              <a:t>6</a:t>
            </a:r>
            <a:r>
              <a:rPr kumimoji="1" lang="ja-JP" altLang="en-US" dirty="0" smtClean="0"/>
              <a:t>割の学生が現在の掲示システムに不満を感じている。約</a:t>
            </a:r>
            <a:r>
              <a:rPr kumimoji="1" lang="en-US" altLang="ja-JP" dirty="0" smtClean="0"/>
              <a:t>8</a:t>
            </a:r>
            <a:r>
              <a:rPr kumimoji="1" lang="ja-JP" altLang="en-US" dirty="0" smtClean="0"/>
              <a:t>割の学生がもし</a:t>
            </a:r>
            <a:r>
              <a:rPr kumimoji="1" lang="en-US" altLang="ja-JP" dirty="0" smtClean="0"/>
              <a:t>Web</a:t>
            </a:r>
            <a:r>
              <a:rPr kumimoji="1" lang="ja-JP" altLang="en-US" dirty="0" smtClean="0"/>
              <a:t>上に掲示板があったら利用したいと回答したことから、</a:t>
            </a:r>
            <a:endParaRPr kumimoji="1" lang="en-US" altLang="ja-JP" dirty="0" smtClean="0"/>
          </a:p>
          <a:p>
            <a:r>
              <a:rPr kumimoji="1" lang="ja-JP" altLang="en-US" dirty="0" smtClean="0"/>
              <a:t>　</a:t>
            </a:r>
            <a:r>
              <a:rPr kumimoji="1" lang="en-US" altLang="ja-JP" dirty="0" smtClean="0"/>
              <a:t>Web</a:t>
            </a:r>
            <a:r>
              <a:rPr kumimoji="1" lang="ja-JP" altLang="en-US" dirty="0" smtClean="0"/>
              <a:t>掲示システム発達への需要がある可能性を示すことが出来た。</a:t>
            </a:r>
            <a:endParaRPr kumimoji="1" lang="en-US" altLang="ja-JP" dirty="0" smtClean="0"/>
          </a:p>
          <a:p>
            <a:r>
              <a:rPr kumimoji="1" lang="ja-JP" altLang="en-US" dirty="0" smtClean="0"/>
              <a:t>・さらにそれと平行して、実際に全学の掲の仕組みがどうなっているのかの実態調査として、支援室側としての事情を把握するため、三学エリアを統括しているシステム情報エリア支援室へのヒアリング調査を行った。</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4</a:t>
            </a:fld>
            <a:endParaRPr kumimoji="1" lang="ja-JP" altLang="en-US"/>
          </a:p>
        </p:txBody>
      </p:sp>
    </p:spTree>
    <p:extLst>
      <p:ext uri="{BB962C8B-B14F-4D97-AF65-F5344CB8AC3E}">
        <p14:creationId xmlns:p14="http://schemas.microsoft.com/office/powerpoint/2010/main" val="66478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・これまでの調査結果から分かることは、学生からは自然と掲示を</a:t>
            </a:r>
            <a:r>
              <a:rPr kumimoji="1" lang="en-US" altLang="ja-JP" dirty="0" smtClean="0"/>
              <a:t>Web</a:t>
            </a:r>
            <a:r>
              <a:rPr kumimoji="1" lang="ja-JP" altLang="en-US" dirty="0" smtClean="0"/>
              <a:t>上で見られるようになることが求められており、実際そうなれば多くの利点が</a:t>
            </a:r>
            <a:endParaRPr kumimoji="1" lang="en-US" altLang="ja-JP" dirty="0" smtClean="0"/>
          </a:p>
          <a:p>
            <a:r>
              <a:rPr kumimoji="1" lang="ja-JP" altLang="en-US" dirty="0" smtClean="0"/>
              <a:t>　生まれることが予想できるだろう。</a:t>
            </a:r>
            <a:endParaRPr kumimoji="1" lang="en-US" altLang="ja-JP" dirty="0" smtClean="0"/>
          </a:p>
          <a:p>
            <a:r>
              <a:rPr kumimoji="1" lang="ja-JP" altLang="en-US" dirty="0" smtClean="0"/>
              <a:t>・しかし単に</a:t>
            </a:r>
            <a:r>
              <a:rPr kumimoji="1" lang="en-US" altLang="ja-JP" dirty="0" smtClean="0"/>
              <a:t>Web</a:t>
            </a:r>
            <a:r>
              <a:rPr kumimoji="1" lang="ja-JP" altLang="en-US" dirty="0" smtClean="0"/>
              <a:t>掲示を発達させるといっても、管理側の問題や、掲示をする教員側の立場を考えた仕組みを考えなければ効率の良いものとはならない。</a:t>
            </a:r>
            <a:endParaRPr kumimoji="1" lang="en-US" altLang="ja-JP" dirty="0" smtClean="0"/>
          </a:p>
          <a:p>
            <a:r>
              <a:rPr kumimoji="1" lang="ja-JP" altLang="en-US" dirty="0" smtClean="0"/>
              <a:t>・そこで私たちの目的としては、学生にとってだけでなく、大学で生活する全ての人の生活を豊かにするため</a:t>
            </a:r>
            <a:endParaRPr kumimoji="1" lang="en-US" altLang="ja-JP" dirty="0" smtClean="0"/>
          </a:p>
          <a:p>
            <a:r>
              <a:rPr kumimoji="1" lang="ja-JP" altLang="en-US" dirty="0" smtClean="0"/>
              <a:t>　筑波大学</a:t>
            </a:r>
            <a:r>
              <a:rPr kumimoji="1" lang="ja-JP" altLang="en-US" u="sng" dirty="0" smtClean="0"/>
              <a:t>の特徴に沿った</a:t>
            </a:r>
            <a:r>
              <a:rPr kumimoji="1" lang="ja-JP" altLang="en-US" u="none" dirty="0" smtClean="0"/>
              <a:t>（？）</a:t>
            </a:r>
            <a:r>
              <a:rPr kumimoji="1" lang="ja-JP" altLang="en-US" dirty="0" smtClean="0"/>
              <a:t>発展した</a:t>
            </a:r>
            <a:r>
              <a:rPr kumimoji="1" lang="en-US" altLang="ja-JP" dirty="0" smtClean="0"/>
              <a:t>Web</a:t>
            </a:r>
            <a:r>
              <a:rPr kumimoji="1" lang="ja-JP" altLang="en-US" dirty="0" smtClean="0"/>
              <a:t>掲示システムを提案することです。</a:t>
            </a:r>
            <a:endParaRPr kumimoji="1" lang="en-US" altLang="ja-JP" dirty="0" smtClean="0"/>
          </a:p>
          <a:p>
            <a:r>
              <a:rPr kumimoji="1" lang="ja-JP" altLang="en-US" dirty="0" smtClean="0"/>
              <a:t>・この目標を達成するために、私たちはさらなる調査として、大学教育推進部、教育クラウド室へのヒアリング調査、</a:t>
            </a:r>
            <a:endParaRPr kumimoji="1" lang="en-US" altLang="ja-JP" dirty="0" smtClean="0"/>
          </a:p>
          <a:p>
            <a:r>
              <a:rPr kumimoji="1" lang="ja-JP" altLang="en-US" dirty="0" smtClean="0"/>
              <a:t>　よりはっきりとした需要を探るための、規模を増やした学生アンケート調査、教員の方々に対するアンケート調査、</a:t>
            </a:r>
            <a:endParaRPr kumimoji="1" lang="en-US" altLang="ja-JP" dirty="0" smtClean="0"/>
          </a:p>
          <a:p>
            <a:r>
              <a:rPr kumimoji="1" lang="ja-JP" altLang="en-US" dirty="0" smtClean="0"/>
              <a:t>　発達した</a:t>
            </a:r>
            <a:r>
              <a:rPr kumimoji="1" lang="en-US" altLang="ja-JP" dirty="0" smtClean="0"/>
              <a:t>Web</a:t>
            </a:r>
            <a:r>
              <a:rPr kumimoji="1" lang="ja-JP" altLang="en-US" dirty="0" smtClean="0"/>
              <a:t>掲示システムの仕組みを知るための他大学へのヒアリング調査を行いました。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5</a:t>
            </a:fld>
            <a:endParaRPr kumimoji="1" lang="ja-JP" altLang="en-US"/>
          </a:p>
        </p:txBody>
      </p:sp>
    </p:spTree>
    <p:extLst>
      <p:ext uri="{BB962C8B-B14F-4D97-AF65-F5344CB8AC3E}">
        <p14:creationId xmlns:p14="http://schemas.microsoft.com/office/powerpoint/2010/main" val="271984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・私たちは筑波大学の現状についてさらに深く理解するため、大学教育推進部と教育クラウド室にヒアリング調査を行いました。</a:t>
            </a:r>
            <a:endParaRPr kumimoji="1" lang="en-US" altLang="ja-JP" dirty="0" smtClean="0"/>
          </a:p>
          <a:p>
            <a:r>
              <a:rPr kumimoji="1" lang="ja-JP" altLang="en-US" dirty="0" smtClean="0"/>
              <a:t>・管理を担当するシステムは、それぞれ</a:t>
            </a:r>
            <a:r>
              <a:rPr kumimoji="1" lang="en-US" altLang="ja-JP" dirty="0" smtClean="0"/>
              <a:t>TWINS</a:t>
            </a:r>
            <a:r>
              <a:rPr kumimoji="1" lang="ja-JP" altLang="en-US" dirty="0" err="1" smtClean="0"/>
              <a:t>、</a:t>
            </a:r>
            <a:r>
              <a:rPr kumimoji="1" lang="en-US" altLang="ja-JP" dirty="0" smtClean="0"/>
              <a:t>Moodle</a:t>
            </a:r>
            <a:r>
              <a:rPr kumimoji="1" lang="ja-JP" altLang="en-US" dirty="0" smtClean="0"/>
              <a:t>となっています。</a:t>
            </a:r>
            <a:endParaRPr kumimoji="1" lang="en-US" altLang="ja-JP" dirty="0" smtClean="0"/>
          </a:p>
          <a:p>
            <a:r>
              <a:rPr kumimoji="1" lang="ja-JP" altLang="en-US" dirty="0" smtClean="0"/>
              <a:t>・まず</a:t>
            </a:r>
            <a:r>
              <a:rPr kumimoji="1" lang="en-US" altLang="ja-JP" dirty="0" smtClean="0"/>
              <a:t>TWINS</a:t>
            </a:r>
            <a:r>
              <a:rPr kumimoji="1" lang="ja-JP" altLang="en-US" dirty="0" smtClean="0"/>
              <a:t>としての現状は、掲示板の項目としては授業、学生呼び出し、事務からのお知らせ、落し物情報があるが、活用されているのは落し物情報だけである。</a:t>
            </a:r>
            <a:endParaRPr kumimoji="1" lang="en-US" altLang="ja-JP" dirty="0" smtClean="0"/>
          </a:p>
          <a:p>
            <a:r>
              <a:rPr kumimoji="1" lang="ja-JP" altLang="en-US" dirty="0" smtClean="0"/>
              <a:t>・教員に使うよう周知はしてあれ</a:t>
            </a:r>
            <a:r>
              <a:rPr kumimoji="1" lang="ja-JP" altLang="en-US" dirty="0" err="1" smtClean="0"/>
              <a:t>ど</a:t>
            </a:r>
            <a:r>
              <a:rPr kumimoji="1" lang="ja-JP" altLang="en-US" dirty="0" smtClean="0"/>
              <a:t>、使ってくれないのが現状である。</a:t>
            </a:r>
            <a:endParaRPr kumimoji="1" lang="en-US" altLang="ja-JP" dirty="0" smtClean="0"/>
          </a:p>
          <a:p>
            <a:r>
              <a:rPr kumimoji="1" lang="ja-JP" altLang="en-US" dirty="0" smtClean="0"/>
              <a:t>・</a:t>
            </a:r>
            <a:r>
              <a:rPr kumimoji="1" lang="en-US" altLang="ja-JP" dirty="0" smtClean="0"/>
              <a:t>Web</a:t>
            </a:r>
            <a:r>
              <a:rPr kumimoji="1" lang="ja-JP" altLang="en-US" dirty="0" smtClean="0"/>
              <a:t>掲示システム発展については、こちらから</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6</a:t>
            </a:fld>
            <a:endParaRPr kumimoji="1" lang="ja-JP" altLang="en-US"/>
          </a:p>
        </p:txBody>
      </p:sp>
    </p:spTree>
    <p:extLst>
      <p:ext uri="{BB962C8B-B14F-4D97-AF65-F5344CB8AC3E}">
        <p14:creationId xmlns:p14="http://schemas.microsoft.com/office/powerpoint/2010/main" val="221285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・続いてさらに詳しいデータを見るために、学生に対しての本調査としてプレアンケートを基に再びアンケート調査を行った。</a:t>
            </a:r>
            <a:endParaRPr kumimoji="1" lang="en-US" altLang="ja-JP" dirty="0" smtClean="0"/>
          </a:p>
          <a:p>
            <a:r>
              <a:rPr kumimoji="1" lang="ja-JP" altLang="en-US" dirty="0" smtClean="0"/>
              <a:t>・日本国憲法などの全学対象の授業で調査を依頼し、対象人数は全体で</a:t>
            </a:r>
            <a:r>
              <a:rPr kumimoji="1" lang="en-US" altLang="ja-JP" dirty="0" smtClean="0"/>
              <a:t>289</a:t>
            </a:r>
            <a:r>
              <a:rPr kumimoji="1" lang="ja-JP" altLang="en-US" dirty="0" smtClean="0"/>
              <a:t>人、調査内容は掲示内容の認知度や利用状況、</a:t>
            </a:r>
            <a:r>
              <a:rPr kumimoji="1" lang="en-US" altLang="ja-JP" dirty="0" smtClean="0"/>
              <a:t>Web</a:t>
            </a:r>
            <a:r>
              <a:rPr kumimoji="1" lang="ja-JP" altLang="en-US" dirty="0" smtClean="0"/>
              <a:t>掲示システムが発達した際の希望情報取得源などを伺った。</a:t>
            </a:r>
            <a:endParaRPr kumimoji="1" lang="en-US" altLang="ja-JP" dirty="0" smtClean="0"/>
          </a:p>
          <a:p>
            <a:r>
              <a:rPr kumimoji="1" lang="ja-JP" altLang="en-US" dirty="0" smtClean="0"/>
              <a:t>・この調査では紙掲示上での情報の項目を、プレアンケートで利用頻度の高かった</a:t>
            </a:r>
            <a:r>
              <a:rPr kumimoji="1" lang="en-US" altLang="ja-JP" dirty="0" smtClean="0"/>
              <a:t>5</a:t>
            </a:r>
            <a:r>
              <a:rPr kumimoji="1" lang="ja-JP" altLang="en-US" dirty="0" err="1" smtClean="0"/>
              <a:t>つの</a:t>
            </a:r>
            <a:r>
              <a:rPr kumimoji="1" lang="ja-JP" altLang="en-US" dirty="0" smtClean="0"/>
              <a:t>項目に絞った。</a:t>
            </a:r>
            <a:endParaRPr kumimoji="1" lang="en-US" altLang="ja-JP" dirty="0" smtClean="0"/>
          </a:p>
          <a:p>
            <a:r>
              <a:rPr kumimoji="1" lang="ja-JP" altLang="en-US" dirty="0" smtClean="0"/>
              <a:t>・しかしこのアンケート調査と平行して他大学の先進事例について調査していく中で、私達学生は、</a:t>
            </a:r>
            <a:r>
              <a:rPr kumimoji="1" lang="en-US" altLang="ja-JP" dirty="0" smtClean="0"/>
              <a:t>Web</a:t>
            </a:r>
            <a:r>
              <a:rPr kumimoji="1" lang="ja-JP" altLang="en-US" dirty="0" smtClean="0"/>
              <a:t>掲示システムの発達の可能性について</a:t>
            </a:r>
            <a:r>
              <a:rPr kumimoji="1" lang="ja-JP" altLang="en-US" u="sng" dirty="0" smtClean="0"/>
              <a:t>本当に無知だったことに気づきました</a:t>
            </a:r>
            <a:r>
              <a:rPr kumimoji="1" lang="ja-JP" altLang="en-US" dirty="0" smtClean="0"/>
              <a:t>。</a:t>
            </a:r>
            <a:endParaRPr kumimoji="1" lang="en-US" altLang="ja-JP" dirty="0" smtClean="0"/>
          </a:p>
          <a:p>
            <a:r>
              <a:rPr kumimoji="1" lang="ja-JP" altLang="en-US" dirty="0" smtClean="0"/>
              <a:t>・そこで私たちはアンケート対象者を二つの群に分け、一方は</a:t>
            </a:r>
            <a:r>
              <a:rPr kumimoji="1" lang="en-US" altLang="ja-JP" dirty="0" smtClean="0"/>
              <a:t>Web</a:t>
            </a:r>
            <a:r>
              <a:rPr kumimoji="1" lang="ja-JP" altLang="en-US" dirty="0" smtClean="0"/>
              <a:t>掲示システム発達の具体案ついて何も説明しない群。</a:t>
            </a:r>
            <a:endParaRPr kumimoji="1" lang="en-US" altLang="ja-JP" dirty="0" smtClean="0"/>
          </a:p>
          <a:p>
            <a:r>
              <a:rPr kumimoji="1" lang="ja-JP" altLang="en-US" dirty="0" smtClean="0"/>
              <a:t>・もう一方は調査している途中で</a:t>
            </a:r>
            <a:r>
              <a:rPr kumimoji="1" lang="en-US" altLang="ja-JP" dirty="0" smtClean="0"/>
              <a:t>Web</a:t>
            </a:r>
            <a:r>
              <a:rPr kumimoji="1" lang="ja-JP" altLang="en-US" dirty="0" smtClean="0"/>
              <a:t>掲示システムが発達していることが分かった上智大学を具体例に挙げ、筑波大学の</a:t>
            </a:r>
            <a:r>
              <a:rPr kumimoji="1" lang="en-US" altLang="ja-JP" dirty="0" smtClean="0"/>
              <a:t>Web</a:t>
            </a:r>
            <a:r>
              <a:rPr kumimoji="1" lang="ja-JP" altLang="en-US" dirty="0" smtClean="0"/>
              <a:t>掲示システムの発達の可能性を示した群。</a:t>
            </a:r>
            <a:endParaRPr kumimoji="1" lang="en-US" altLang="ja-JP" dirty="0" smtClean="0"/>
          </a:p>
          <a:p>
            <a:r>
              <a:rPr kumimoji="1" lang="ja-JP" altLang="en-US" dirty="0" smtClean="0"/>
              <a:t>・それぞれ</a:t>
            </a:r>
            <a:r>
              <a:rPr kumimoji="1" lang="en-US" altLang="ja-JP" dirty="0" smtClean="0"/>
              <a:t>【</a:t>
            </a:r>
            <a:r>
              <a:rPr kumimoji="1" lang="ja-JP" altLang="en-US" dirty="0" smtClean="0"/>
              <a:t>説明無し群</a:t>
            </a:r>
            <a:r>
              <a:rPr kumimoji="1" lang="en-US" altLang="ja-JP" dirty="0" smtClean="0"/>
              <a:t>】</a:t>
            </a:r>
            <a:r>
              <a:rPr kumimoji="1" lang="ja-JP" altLang="en-US" dirty="0" smtClean="0"/>
              <a:t>と</a:t>
            </a:r>
            <a:r>
              <a:rPr kumimoji="1" lang="en-US" altLang="ja-JP" dirty="0" smtClean="0"/>
              <a:t>【</a:t>
            </a:r>
            <a:r>
              <a:rPr kumimoji="1" lang="ja-JP" altLang="en-US" dirty="0" smtClean="0"/>
              <a:t>説明無し群</a:t>
            </a:r>
            <a:r>
              <a:rPr kumimoji="1" lang="en-US" altLang="ja-JP" dirty="0" smtClean="0"/>
              <a:t>】</a:t>
            </a:r>
            <a:r>
              <a:rPr kumimoji="1" lang="ja-JP" altLang="en-US" dirty="0" smtClean="0"/>
              <a:t>に分けて、</a:t>
            </a:r>
            <a:r>
              <a:rPr kumimoji="1" lang="en-US" altLang="ja-JP" u="sng" dirty="0" smtClean="0">
                <a:solidFill>
                  <a:srgbClr val="FF0000"/>
                </a:solidFill>
              </a:rPr>
              <a:t>Web</a:t>
            </a:r>
            <a:r>
              <a:rPr kumimoji="1" lang="ja-JP" altLang="en-US" u="sng" dirty="0" smtClean="0">
                <a:solidFill>
                  <a:srgbClr val="FF0000"/>
                </a:solidFill>
              </a:rPr>
              <a:t>掲示システムの需要についての変化を調べました。</a:t>
            </a:r>
            <a:endParaRPr kumimoji="1" lang="en-US" altLang="ja-JP" u="sng" dirty="0" smtClean="0">
              <a:solidFill>
                <a:srgbClr val="FF0000"/>
              </a:solidFill>
            </a:endParaRPr>
          </a:p>
          <a:p>
            <a:endParaRPr kumimoji="1" lang="ja-JP" altLang="en-US" u="none" dirty="0">
              <a:solidFill>
                <a:srgbClr val="FF0000"/>
              </a:solidFill>
            </a:endParaRPr>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7</a:t>
            </a:fld>
            <a:endParaRPr kumimoji="1" lang="ja-JP" altLang="en-US"/>
          </a:p>
        </p:txBody>
      </p:sp>
    </p:spTree>
    <p:extLst>
      <p:ext uri="{BB962C8B-B14F-4D97-AF65-F5344CB8AC3E}">
        <p14:creationId xmlns:p14="http://schemas.microsoft.com/office/powerpoint/2010/main" val="378530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・まず、アンケート調査での学生の現情報取得源、</a:t>
            </a:r>
            <a:r>
              <a:rPr kumimoji="1" lang="en-US" altLang="ja-JP" dirty="0" smtClean="0"/>
              <a:t>Web</a:t>
            </a:r>
            <a:r>
              <a:rPr kumimoji="1" lang="ja-JP" altLang="en-US" dirty="0" smtClean="0"/>
              <a:t>掲示システムが発達した場合の希望情報取得源の説明無し群、説明有り群についてそれぞれ単純集計を行った。</a:t>
            </a:r>
            <a:endParaRPr kumimoji="1" lang="en-US" altLang="ja-JP" dirty="0" smtClean="0"/>
          </a:p>
          <a:p>
            <a:r>
              <a:rPr kumimoji="1" lang="ja-JP" altLang="en-US" dirty="0" smtClean="0"/>
              <a:t>・項目ごとに微妙な差は見られたもののそれほど違いはなかったため、</a:t>
            </a:r>
            <a:r>
              <a:rPr kumimoji="1" lang="en-US" altLang="ja-JP" dirty="0" smtClean="0"/>
              <a:t>5</a:t>
            </a:r>
            <a:r>
              <a:rPr kumimoji="1" lang="ja-JP" altLang="en-US" dirty="0" smtClean="0"/>
              <a:t>項目についての割合平均を比べてみた。</a:t>
            </a:r>
            <a:endParaRPr kumimoji="1" lang="en-US" altLang="ja-JP" dirty="0" smtClean="0"/>
          </a:p>
          <a:p>
            <a:r>
              <a:rPr kumimoji="1" lang="ja-JP" altLang="en-US" dirty="0" smtClean="0"/>
              <a:t>・こちらがそのグラフとなります。</a:t>
            </a:r>
            <a:endParaRPr kumimoji="1" lang="en-US" altLang="ja-JP" dirty="0" smtClean="0"/>
          </a:p>
          <a:p>
            <a:r>
              <a:rPr kumimoji="1" lang="ja-JP" altLang="en-US" dirty="0" smtClean="0"/>
              <a:t>・まず緑色のグラフをご覧ください。これは現情報取得源を表したグラフです。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・現状ではやはり紙掲示板からの割合が多く、</a:t>
            </a:r>
            <a:r>
              <a:rPr kumimoji="1" lang="en-US" altLang="ja-JP" dirty="0" smtClean="0"/>
              <a:t>Moodle, TWINS,</a:t>
            </a:r>
            <a:r>
              <a:rPr kumimoji="1" lang="ja-JP" altLang="en-US" dirty="0" smtClean="0"/>
              <a:t>大学</a:t>
            </a:r>
            <a:r>
              <a:rPr kumimoji="1" lang="en-US" altLang="ja-JP" dirty="0" smtClean="0"/>
              <a:t>HP</a:t>
            </a:r>
            <a:r>
              <a:rPr kumimoji="1" lang="ja-JP" altLang="en-US" dirty="0" smtClean="0"/>
              <a:t>からの割合は低くなっています。（丸や色で指し示す）</a:t>
            </a:r>
            <a:endParaRPr kumimoji="1" lang="en-US" altLang="ja-JP" dirty="0" smtClean="0"/>
          </a:p>
          <a:p>
            <a:r>
              <a:rPr kumimoji="1" lang="ja-JP" altLang="en-US" dirty="0" smtClean="0"/>
              <a:t>・次に黄色のグラフをご覧ください。これは希望情報取得源の説明無し群を表したグラフです。（）</a:t>
            </a:r>
            <a:endParaRPr kumimoji="1" lang="en-US" altLang="ja-JP" dirty="0" smtClean="0"/>
          </a:p>
          <a:p>
            <a:r>
              <a:rPr kumimoji="1" lang="ja-JP" altLang="en-US" dirty="0" smtClean="0"/>
              <a:t>・紙掲示板、友達からの割合が大きく減少し、</a:t>
            </a:r>
            <a:r>
              <a:rPr kumimoji="1" lang="en-US" altLang="ja-JP" dirty="0" smtClean="0"/>
              <a:t>Moodle,</a:t>
            </a:r>
            <a:r>
              <a:rPr kumimoji="1" lang="en-US" altLang="ja-JP" baseline="0" dirty="0" smtClean="0"/>
              <a:t> </a:t>
            </a:r>
            <a:r>
              <a:rPr kumimoji="1" lang="en-US" altLang="ja-JP" dirty="0" smtClean="0"/>
              <a:t>TWINS</a:t>
            </a:r>
            <a:r>
              <a:rPr kumimoji="1" lang="en-US" altLang="ja-JP" baseline="0" dirty="0" smtClean="0"/>
              <a:t>,</a:t>
            </a:r>
            <a:r>
              <a:rPr kumimoji="1" lang="ja-JP" altLang="en-US" dirty="0" smtClean="0"/>
              <a:t>大学</a:t>
            </a:r>
            <a:r>
              <a:rPr kumimoji="1" lang="en-US" altLang="ja-JP" dirty="0" smtClean="0"/>
              <a:t>HP</a:t>
            </a:r>
            <a:r>
              <a:rPr kumimoji="1" lang="ja-JP" altLang="en-US" dirty="0" smtClean="0"/>
              <a:t>の割合が大きく増加しています。</a:t>
            </a:r>
            <a:endParaRPr kumimoji="1" lang="en-US" altLang="ja-JP" dirty="0" smtClean="0"/>
          </a:p>
          <a:p>
            <a:r>
              <a:rPr kumimoji="1" lang="ja-JP" altLang="en-US" dirty="0" smtClean="0"/>
              <a:t>・さらに青色の説明有り群のグラフをみてみると、紙掲示板の割合が説明無し群から比べてさらに減少し、</a:t>
            </a:r>
            <a:r>
              <a:rPr kumimoji="1" lang="en-US" altLang="ja-JP" dirty="0" smtClean="0"/>
              <a:t>Moodle,</a:t>
            </a:r>
            <a:r>
              <a:rPr kumimoji="1" lang="en-US" altLang="ja-JP" baseline="0" dirty="0" smtClean="0"/>
              <a:t> </a:t>
            </a:r>
            <a:r>
              <a:rPr kumimoji="1" lang="en-US" altLang="ja-JP" dirty="0" smtClean="0"/>
              <a:t>TWINS</a:t>
            </a:r>
            <a:r>
              <a:rPr kumimoji="1" lang="ja-JP" altLang="en-US" dirty="0" smtClean="0"/>
              <a:t>の割合もさら増加していることがわかります。</a:t>
            </a:r>
            <a:endParaRPr kumimoji="1" lang="en-US" altLang="ja-JP" dirty="0" smtClean="0"/>
          </a:p>
          <a:p>
            <a:r>
              <a:rPr kumimoji="1" lang="ja-JP" altLang="en-US" dirty="0" smtClean="0"/>
              <a:t>・ここから言えることは</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8</a:t>
            </a:fld>
            <a:endParaRPr kumimoji="1" lang="ja-JP" altLang="en-US"/>
          </a:p>
        </p:txBody>
      </p:sp>
    </p:spTree>
    <p:extLst>
      <p:ext uri="{BB962C8B-B14F-4D97-AF65-F5344CB8AC3E}">
        <p14:creationId xmlns:p14="http://schemas.microsoft.com/office/powerpoint/2010/main" val="370801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筑波大学にとってどういった掲示システムがふさわしいのかを考える上で、まず先進的に</a:t>
            </a:r>
            <a:r>
              <a:rPr kumimoji="1" lang="en-US" altLang="ja-JP" dirty="0" smtClean="0"/>
              <a:t>Web</a:t>
            </a:r>
            <a:r>
              <a:rPr kumimoji="1" lang="ja-JP" altLang="en-US" dirty="0" smtClean="0"/>
              <a:t>掲示システムを導入している他大学の状況をより深く知る</a:t>
            </a:r>
            <a:r>
              <a:rPr lang="ja-JP" altLang="en-US" dirty="0" smtClean="0"/>
              <a:t>ことが重要と考え</a:t>
            </a:r>
            <a:r>
              <a:rPr kumimoji="1" lang="ja-JP" altLang="en-US" dirty="0" smtClean="0"/>
              <a:t>、上智大学と東京農工大学にヒアリング調査を行いました。</a:t>
            </a:r>
            <a:endParaRPr kumimoji="1" lang="en-US" altLang="ja-JP" dirty="0" smtClean="0"/>
          </a:p>
          <a:p>
            <a:r>
              <a:rPr kumimoji="1" lang="ja-JP" altLang="en-US" dirty="0" smtClean="0"/>
              <a:t>まずは、</a:t>
            </a:r>
            <a:r>
              <a:rPr lang="ja-JP" altLang="en-US" dirty="0" smtClean="0"/>
              <a:t>上智大</a:t>
            </a:r>
            <a:r>
              <a:rPr kumimoji="1" lang="ja-JP" altLang="en-US" dirty="0" smtClean="0"/>
              <a:t>のヒアリングについてです。</a:t>
            </a:r>
            <a:endParaRPr kumimoji="1" lang="en-US" altLang="ja-JP" dirty="0" smtClean="0"/>
          </a:p>
          <a:p>
            <a:r>
              <a:rPr kumimoji="1" lang="ja-JP" altLang="en-US" dirty="0" smtClean="0"/>
              <a:t>上智大学を選んだ理由は、まず、筑波大学同様</a:t>
            </a:r>
            <a:r>
              <a:rPr kumimoji="1" lang="en-US" altLang="ja-JP" dirty="0" smtClean="0"/>
              <a:t>Moodle</a:t>
            </a:r>
            <a:r>
              <a:rPr kumimoji="1" lang="ja-JP" altLang="en-US" dirty="0" smtClean="0"/>
              <a:t>を使用し、</a:t>
            </a:r>
            <a:r>
              <a:rPr kumimoji="1" lang="en-US" altLang="ja-JP" dirty="0" smtClean="0"/>
              <a:t>Twins</a:t>
            </a:r>
            <a:r>
              <a:rPr kumimoji="1" lang="ja-JP" altLang="en-US" dirty="0" smtClean="0"/>
              <a:t>に似た</a:t>
            </a:r>
            <a:r>
              <a:rPr kumimoji="1" lang="en-US" altLang="ja-JP" dirty="0" smtClean="0"/>
              <a:t>Loyola</a:t>
            </a:r>
            <a:r>
              <a:rPr kumimoji="1" lang="ja-JP" altLang="en-US" dirty="0" smtClean="0"/>
              <a:t>という教務システムを用いているため、そうした点で筑波大学と似ているという点がひとつあります。二つ目の理由としては、管理体制も上智と筑波では似通っていて、</a:t>
            </a:r>
            <a:r>
              <a:rPr kumimoji="1" lang="en-US" altLang="ja-JP" dirty="0" smtClean="0"/>
              <a:t>Moodle</a:t>
            </a:r>
            <a:r>
              <a:rPr kumimoji="1" lang="ja-JP" altLang="en-US" dirty="0" smtClean="0"/>
              <a:t>は学術情報局総合メディアセンターが管理しており、</a:t>
            </a:r>
            <a:r>
              <a:rPr kumimoji="1" lang="en-US" altLang="ja-JP" dirty="0" smtClean="0"/>
              <a:t>Loyola</a:t>
            </a:r>
            <a:r>
              <a:rPr kumimoji="1" lang="ja-JP" altLang="en-US" dirty="0" smtClean="0"/>
              <a:t>は学事センターが管理しているといったように、それぞれ独立した機関が管理しているという点です。</a:t>
            </a:r>
            <a:endParaRPr kumimoji="1" lang="en-US" altLang="ja-JP" dirty="0" smtClean="0"/>
          </a:p>
          <a:p>
            <a:r>
              <a:rPr kumimoji="1" lang="ja-JP" altLang="en-US" dirty="0" smtClean="0"/>
              <a:t>次に上智大学の</a:t>
            </a:r>
            <a:r>
              <a:rPr kumimoji="1" lang="en-US" altLang="ja-JP" dirty="0" smtClean="0"/>
              <a:t>Loyola</a:t>
            </a:r>
            <a:r>
              <a:rPr kumimoji="1" lang="ja-JP" altLang="en-US" dirty="0" smtClean="0"/>
              <a:t>がどういったものかについて説明します。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FC33338-6CEE-4FED-8BD5-42D4AF0F9BA2}" type="slidenum">
              <a:rPr kumimoji="1" lang="ja-JP" altLang="en-US" smtClean="0"/>
              <a:t>11</a:t>
            </a:fld>
            <a:endParaRPr kumimoji="1" lang="ja-JP" altLang="en-US"/>
          </a:p>
        </p:txBody>
      </p:sp>
    </p:spTree>
    <p:extLst>
      <p:ext uri="{BB962C8B-B14F-4D97-AF65-F5344CB8AC3E}">
        <p14:creationId xmlns:p14="http://schemas.microsoft.com/office/powerpoint/2010/main" val="387332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A45FC4F-85A9-4702-B930-DE955E7D8B7D}"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3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8A8ECA3-B720-476F-A1C2-99BC20591132}"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355818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64F203-C96A-4687-B25D-5DB283B89665}"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351214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A45FC4F-85A9-4702-B930-DE955E7D8B7D}"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1426222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80500D9-DE4C-4A63-9E92-AFBA8CFC66B3}"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1009761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3384B4-A61F-4F32-A426-19E4F294BCD0}"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49064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39FADBF-8C52-470F-BCBD-6E5C157A9C5B}" type="datetime1">
              <a:rPr kumimoji="1" lang="ja-JP" altLang="en-US" smtClean="0"/>
              <a:t>2013/6/24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2084559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7FF7C91-5C43-44AB-87C7-D0D5E27F80F2}" type="datetime1">
              <a:rPr kumimoji="1" lang="ja-JP" altLang="en-US" smtClean="0"/>
              <a:t>2013/6/24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1796879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4F65B69-61FB-4E38-95FD-BF534E7FEB87}" type="datetime1">
              <a:rPr kumimoji="1" lang="ja-JP" altLang="en-US" smtClean="0"/>
              <a:t>2013/6/24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2769036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60D53-5CFA-46B5-870A-07F3CC77FF09}" type="datetime1">
              <a:rPr kumimoji="1" lang="ja-JP" altLang="en-US" smtClean="0"/>
              <a:t>2013/6/24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681767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40C2B18-E6BE-4912-A3BE-5627BF98C0B2}" type="datetime1">
              <a:rPr kumimoji="1" lang="ja-JP" altLang="en-US" smtClean="0"/>
              <a:t>2013/6/24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162900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80500D9-DE4C-4A63-9E92-AFBA8CFC66B3}"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3896262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smtClean="0"/>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smtClean="0"/>
              <a:t>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85810" y="6041362"/>
            <a:ext cx="976879" cy="365125"/>
          </a:xfrm>
        </p:spPr>
        <p:txBody>
          <a:bodyPr/>
          <a:lstStyle/>
          <a:p>
            <a:fld id="{4E3AC19F-6D81-4A4E-ACC5-6CF15F7E02C4}" type="datetime1">
              <a:rPr kumimoji="1" lang="ja-JP" altLang="en-US" smtClean="0"/>
              <a:t>2013/6/24</a:t>
            </a:fld>
            <a:endParaRPr kumimoji="1" lang="ja-JP" altLang="en-US"/>
          </a:p>
        </p:txBody>
      </p:sp>
      <p:sp>
        <p:nvSpPr>
          <p:cNvPr id="6" name="Footer Placeholder 5"/>
          <p:cNvSpPr>
            <a:spLocks noGrp="1"/>
          </p:cNvSpPr>
          <p:nvPr>
            <p:ph type="ftr" sz="quarter" idx="11"/>
          </p:nvPr>
        </p:nvSpPr>
        <p:spPr>
          <a:xfrm>
            <a:off x="590396" y="6041362"/>
            <a:ext cx="3295413" cy="365125"/>
          </a:xfrm>
        </p:spPr>
        <p:txBody>
          <a:bodyPr/>
          <a:lstStyle/>
          <a:p>
            <a:endParaRPr kumimoji="1" lang="ja-JP" altLang="en-US"/>
          </a:p>
        </p:txBody>
      </p:sp>
      <p:sp>
        <p:nvSpPr>
          <p:cNvPr id="7" name="Slide Number Placeholder 6"/>
          <p:cNvSpPr>
            <a:spLocks noGrp="1"/>
          </p:cNvSpPr>
          <p:nvPr>
            <p:ph type="sldNum" sz="quarter" idx="12"/>
          </p:nvPr>
        </p:nvSpPr>
        <p:spPr>
          <a:xfrm>
            <a:off x="4862689" y="5915888"/>
            <a:ext cx="1062155" cy="490599"/>
          </a:xfrm>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1551098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smtClean="0"/>
              <a:t>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47B40F-3AB0-4452-95DE-9A56A9DF710A}" type="datetime1">
              <a:rPr kumimoji="1" lang="ja-JP" altLang="en-US" smtClean="0"/>
              <a:t>2013/6/24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101743451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C47B40F-3AB0-4452-95DE-9A56A9DF710A}"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317761949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smtClean="0"/>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smtClean="0"/>
              <a:t>マスター テキストの書式設定</a:t>
            </a:r>
          </a:p>
        </p:txBody>
      </p:sp>
      <p:sp>
        <p:nvSpPr>
          <p:cNvPr id="2" name="Date Placeholder 1"/>
          <p:cNvSpPr>
            <a:spLocks noGrp="1"/>
          </p:cNvSpPr>
          <p:nvPr>
            <p:ph type="dt" sz="half" idx="10"/>
          </p:nvPr>
        </p:nvSpPr>
        <p:spPr/>
        <p:txBody>
          <a:bodyPr/>
          <a:lstStyle/>
          <a:p>
            <a:fld id="{AC47B40F-3AB0-4452-95DE-9A56A9DF710A}" type="datetime1">
              <a:rPr kumimoji="1" lang="ja-JP" altLang="en-US" smtClean="0"/>
              <a:t>2013/6/24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414859451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8A8ECA3-B720-476F-A1C2-99BC20591132}"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4260555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64F203-C96A-4687-B25D-5DB283B89665}"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3364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3384B4-A61F-4F32-A426-19E4F294BCD0}" type="datetime1">
              <a:rPr kumimoji="1" lang="ja-JP" altLang="en-US" smtClean="0"/>
              <a:t>2013/6/24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6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39FADBF-8C52-470F-BCBD-6E5C157A9C5B}" type="datetime1">
              <a:rPr kumimoji="1" lang="ja-JP" altLang="en-US" smtClean="0"/>
              <a:t>2013/6/24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302386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7FF7C91-5C43-44AB-87C7-D0D5E27F80F2}" type="datetime1">
              <a:rPr kumimoji="1" lang="ja-JP" altLang="en-US" smtClean="0"/>
              <a:t>2013/6/24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397365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4F65B69-61FB-4E38-95FD-BF534E7FEB87}" type="datetime1">
              <a:rPr kumimoji="1" lang="ja-JP" altLang="en-US" smtClean="0"/>
              <a:t>2013/6/24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243509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F160D53-5CFA-46B5-870A-07F3CC77FF09}" type="datetime1">
              <a:rPr kumimoji="1" lang="ja-JP" altLang="en-US" smtClean="0"/>
              <a:t>2013/6/24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169800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0C2B18-E6BE-4912-A3BE-5627BF98C0B2}" type="datetime1">
              <a:rPr kumimoji="1" lang="ja-JP" altLang="en-US" smtClean="0"/>
              <a:t>2013/6/24</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337119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E3AC19F-6D81-4A4E-ACC5-6CF15F7E02C4}" type="datetime1">
              <a:rPr kumimoji="1" lang="ja-JP" altLang="en-US" smtClean="0"/>
              <a:t>2013/6/24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87228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C47B40F-3AB0-4452-95DE-9A56A9DF710A}" type="datetime1">
              <a:rPr kumimoji="1" lang="ja-JP" altLang="en-US" smtClean="0"/>
              <a:t>2013/6/24</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0ABF2CE-04A9-435D-A1BA-56F05A9BAC59}"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0459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kumimoji="1" lang="ja-JP" alt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C47B40F-3AB0-4452-95DE-9A56A9DF710A}" type="datetime1">
              <a:rPr kumimoji="1" lang="ja-JP" altLang="en-US" smtClean="0"/>
              <a:t>2013/6/24</a:t>
            </a:fld>
            <a:endParaRPr kumimoji="1" lang="ja-JP" alt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E0ABF2CE-04A9-435D-A1BA-56F05A9BAC59}" type="slidenum">
              <a:rPr kumimoji="1" lang="ja-JP" altLang="en-US" smtClean="0"/>
              <a:t>‹#›</a:t>
            </a:fld>
            <a:endParaRPr kumimoji="1" lang="ja-JP" altLang="en-US"/>
          </a:p>
        </p:txBody>
      </p:sp>
    </p:spTree>
    <p:extLst>
      <p:ext uri="{BB962C8B-B14F-4D97-AF65-F5344CB8AC3E}">
        <p14:creationId xmlns:p14="http://schemas.microsoft.com/office/powerpoint/2010/main" val="178786758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ftr="0" dt="0"/>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9.xml"/><Relationship Id="rId7" Type="http://schemas.openxmlformats.org/officeDocument/2006/relationships/image" Target="../media/image10.emf"/><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2.jpeg"/><Relationship Id="rId7" Type="http://schemas.openxmlformats.org/officeDocument/2006/relationships/diagramLayout" Target="../diagrams/layout10.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Data" Target="../diagrams/data10.xml"/><Relationship Id="rId5" Type="http://schemas.openxmlformats.org/officeDocument/2006/relationships/image" Target="../media/image14.jpeg"/><Relationship Id="rId10" Type="http://schemas.microsoft.com/office/2007/relationships/diagramDrawing" Target="../diagrams/drawing10.xml"/><Relationship Id="rId4" Type="http://schemas.openxmlformats.org/officeDocument/2006/relationships/image" Target="../media/image13.jpeg"/><Relationship Id="rId9" Type="http://schemas.openxmlformats.org/officeDocument/2006/relationships/diagramColors" Target="../diagrams/colors10.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2.jpeg"/><Relationship Id="rId7" Type="http://schemas.openxmlformats.org/officeDocument/2006/relationships/diagramLayout" Target="../diagrams/layout1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Data" Target="../diagrams/data11.xml"/><Relationship Id="rId5" Type="http://schemas.openxmlformats.org/officeDocument/2006/relationships/image" Target="../media/image16.PNG"/><Relationship Id="rId10" Type="http://schemas.microsoft.com/office/2007/relationships/diagramDrawing" Target="../diagrams/drawing11.xml"/><Relationship Id="rId4" Type="http://schemas.openxmlformats.org/officeDocument/2006/relationships/image" Target="../media/image15.PNG"/><Relationship Id="rId9" Type="http://schemas.openxmlformats.org/officeDocument/2006/relationships/diagramColors" Target="../diagrams/colors1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2.jpeg"/><Relationship Id="rId7" Type="http://schemas.openxmlformats.org/officeDocument/2006/relationships/diagramQuickStyle" Target="../diagrams/quickStyle1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7.jpeg"/><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13.xml"/><Relationship Id="rId7" Type="http://schemas.openxmlformats.org/officeDocument/2006/relationships/image" Target="../media/image18.jpe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openxmlformats.org/officeDocument/2006/relationships/image" Target="../media/image22.png"/><Relationship Id="rId5" Type="http://schemas.openxmlformats.org/officeDocument/2006/relationships/diagramQuickStyle" Target="../diagrams/quickStyle14.xml"/><Relationship Id="rId10" Type="http://schemas.openxmlformats.org/officeDocument/2006/relationships/image" Target="../media/image21.png"/><Relationship Id="rId4" Type="http://schemas.openxmlformats.org/officeDocument/2006/relationships/diagramLayout" Target="../diagrams/layout14.xm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25.emf"/><Relationship Id="rId7" Type="http://schemas.openxmlformats.org/officeDocument/2006/relationships/diagramQuickStyle" Target="../diagrams/quickStyle19.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26.emf"/><Relationship Id="rId9" Type="http://schemas.microsoft.com/office/2007/relationships/diagramDrawing" Target="../diagrams/drawing19.xml"/></Relationships>
</file>

<file path=ppt/slides/_rels/slide2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7.jpg"/><Relationship Id="rId7" Type="http://schemas.openxmlformats.org/officeDocument/2006/relationships/diagramColors" Target="../diagrams/colors20.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28.emf"/></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29.emf"/><Relationship Id="rId7" Type="http://schemas.openxmlformats.org/officeDocument/2006/relationships/diagramQuickStyle" Target="../diagrams/quickStyle2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image" Target="../media/image30.emf"/><Relationship Id="rId9" Type="http://schemas.microsoft.com/office/2007/relationships/diagramDrawing" Target="../diagrams/drawing21.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29.emf"/><Relationship Id="rId7" Type="http://schemas.openxmlformats.org/officeDocument/2006/relationships/diagramQuickStyle" Target="../diagrams/quickStyle2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30.emf"/><Relationship Id="rId9" Type="http://schemas.microsoft.com/office/2007/relationships/diagramDrawing" Target="../diagrams/drawing2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32.png"/><Relationship Id="rId7" Type="http://schemas.openxmlformats.org/officeDocument/2006/relationships/diagramQuickStyle" Target="../diagrams/quickStyle23.xml"/><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33.png"/><Relationship Id="rId9" Type="http://schemas.microsoft.com/office/2007/relationships/diagramDrawing" Target="../diagrams/drawing23.xml"/></Relationships>
</file>

<file path=ppt/slides/_rels/slide2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4.jpeg"/><Relationship Id="rId7" Type="http://schemas.openxmlformats.org/officeDocument/2006/relationships/diagramColors" Target="../diagrams/colors24.xml"/><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5.png"/><Relationship Id="rId7" Type="http://schemas.openxmlformats.org/officeDocument/2006/relationships/diagramColors" Target="../diagrams/colors25.xml"/><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36.jpg"/><Relationship Id="rId7" Type="http://schemas.openxmlformats.org/officeDocument/2006/relationships/diagramQuickStyle" Target="../diagrams/quickStyle2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37.jpg"/><Relationship Id="rId9" Type="http://schemas.microsoft.com/office/2007/relationships/diagramDrawing" Target="../diagrams/drawing2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2.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50.png"/><Relationship Id="rId7" Type="http://schemas.openxmlformats.org/officeDocument/2006/relationships/diagramQuickStyle" Target="../diagrams/quickStyle32.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image" Target="../media/image51.png"/><Relationship Id="rId9" Type="http://schemas.microsoft.com/office/2007/relationships/diagramDrawing" Target="../diagrams/drawing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40.xml.rels><?xml version="1.0" encoding="UTF-8" standalone="yes"?>
<Relationships xmlns="http://schemas.openxmlformats.org/package/2006/relationships"><Relationship Id="rId3" Type="http://schemas.openxmlformats.org/officeDocument/2006/relationships/hyperlink" Target="http://www.sophia.ac.jp/" TargetMode="External"/><Relationship Id="rId2" Type="http://schemas.openxmlformats.org/officeDocument/2006/relationships/hyperlink" Target="http://www.tuat.ac.jp/" TargetMode="External"/><Relationship Id="rId1" Type="http://schemas.openxmlformats.org/officeDocument/2006/relationships/slideLayout" Target="../slideLayouts/slideLayout6.xml"/><Relationship Id="rId6" Type="http://schemas.openxmlformats.org/officeDocument/2006/relationships/hyperlink" Target="http://infoshako.sk.tsukuba.ac.jp/" TargetMode="External"/><Relationship Id="rId5" Type="http://schemas.openxmlformats.org/officeDocument/2006/relationships/hyperlink" Target="http://www.tsukuba.ac.jp/" TargetMode="External"/><Relationship Id="rId4" Type="http://schemas.openxmlformats.org/officeDocument/2006/relationships/hyperlink" Target="http://www.adm.fukuoka-u.ac.jp/fu816/home1/android.ht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emf"/><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401053"/>
            <a:ext cx="10058400" cy="1336307"/>
          </a:xfrm>
        </p:spPr>
        <p:txBody>
          <a:bodyPr>
            <a:normAutofit/>
          </a:bodyPr>
          <a:lstStyle/>
          <a:p>
            <a:r>
              <a:rPr lang="ja-JP" altLang="en-US" sz="4000" dirty="0"/>
              <a:t>情報の電子化でスマートなキャンパス</a:t>
            </a:r>
            <a:r>
              <a:rPr lang="ja-JP" altLang="en-US" sz="4000" dirty="0" smtClean="0"/>
              <a:t>へ</a:t>
            </a:r>
            <a:r>
              <a:rPr lang="en-US" altLang="ja-JP" sz="4000" dirty="0" smtClean="0"/>
              <a:t/>
            </a:r>
            <a:br>
              <a:rPr lang="en-US" altLang="ja-JP" sz="4000" dirty="0" smtClean="0"/>
            </a:br>
            <a:r>
              <a:rPr lang="ja-JP" altLang="en-US" sz="4000" dirty="0" smtClean="0"/>
              <a:t>　　　　　　　　　　　　～ネットで</a:t>
            </a:r>
            <a:r>
              <a:rPr lang="ja-JP" altLang="en-US" sz="4000" dirty="0" err="1" smtClean="0"/>
              <a:t>さ</a:t>
            </a:r>
            <a:r>
              <a:rPr lang="ja-JP" altLang="en-US" sz="4000" dirty="0" smtClean="0"/>
              <a:t>さっと掲示板～</a:t>
            </a:r>
            <a:endParaRPr kumimoji="1" lang="ja-JP" altLang="en-US" sz="4000" dirty="0"/>
          </a:p>
        </p:txBody>
      </p:sp>
      <p:sp>
        <p:nvSpPr>
          <p:cNvPr id="7" name="テキスト ボックス 6"/>
          <p:cNvSpPr txBox="1"/>
          <p:nvPr/>
        </p:nvSpPr>
        <p:spPr>
          <a:xfrm>
            <a:off x="6120713" y="2611394"/>
            <a:ext cx="5675871" cy="3139321"/>
          </a:xfrm>
          <a:prstGeom prst="rect">
            <a:avLst/>
          </a:prstGeom>
          <a:noFill/>
        </p:spPr>
        <p:txBody>
          <a:bodyPr wrap="square" rtlCol="0">
            <a:spAutoFit/>
          </a:bodyPr>
          <a:lstStyle/>
          <a:p>
            <a:r>
              <a:rPr kumimoji="1" lang="ja-JP" altLang="en-US" dirty="0" smtClean="0"/>
              <a:t>                          担当教員　　鈴木　勉先生</a:t>
            </a:r>
            <a:endParaRPr kumimoji="1" lang="en-US" altLang="ja-JP" dirty="0" smtClean="0"/>
          </a:p>
          <a:p>
            <a:r>
              <a:rPr lang="ja-JP" altLang="en-US" dirty="0"/>
              <a:t> </a:t>
            </a:r>
            <a:r>
              <a:rPr lang="ja-JP" altLang="en-US" dirty="0" smtClean="0"/>
              <a:t>                                 　  </a:t>
            </a:r>
            <a:r>
              <a:rPr lang="en-US" altLang="ja-JP" dirty="0" smtClean="0"/>
              <a:t>TA</a:t>
            </a:r>
            <a:r>
              <a:rPr lang="ja-JP" altLang="en-US" dirty="0" smtClean="0"/>
              <a:t>　　笹　圭樹</a:t>
            </a:r>
            <a:endParaRPr lang="en-US" altLang="ja-JP" dirty="0" smtClean="0"/>
          </a:p>
          <a:p>
            <a:endParaRPr kumimoji="1" lang="en-US" altLang="ja-JP" dirty="0"/>
          </a:p>
          <a:p>
            <a:r>
              <a:rPr lang="ja-JP" altLang="en-US" dirty="0"/>
              <a:t> </a:t>
            </a:r>
            <a:r>
              <a:rPr lang="ja-JP" altLang="en-US" dirty="0" smtClean="0"/>
              <a:t>                                 代表　　田中　洋祐</a:t>
            </a:r>
            <a:endParaRPr lang="en-US" altLang="ja-JP" dirty="0"/>
          </a:p>
          <a:p>
            <a:r>
              <a:rPr lang="ja-JP" altLang="en-US" dirty="0" smtClean="0"/>
              <a:t>　                           副代表　　藤本　宣</a:t>
            </a:r>
            <a:endParaRPr lang="en-US" altLang="ja-JP" dirty="0" smtClean="0"/>
          </a:p>
          <a:p>
            <a:r>
              <a:rPr lang="ja-JP" altLang="en-US" dirty="0"/>
              <a:t> </a:t>
            </a:r>
            <a:r>
              <a:rPr lang="ja-JP" altLang="en-US" dirty="0" smtClean="0"/>
              <a:t>                   資料</a:t>
            </a:r>
            <a:r>
              <a:rPr lang="en-US" altLang="ja-JP" dirty="0" smtClean="0"/>
              <a:t>DB,</a:t>
            </a:r>
            <a:r>
              <a:rPr lang="ja-JP" altLang="en-US" dirty="0" smtClean="0"/>
              <a:t>統計　　對馬　和慶</a:t>
            </a:r>
            <a:endParaRPr lang="en-US" altLang="ja-JP" dirty="0" smtClean="0"/>
          </a:p>
          <a:p>
            <a:r>
              <a:rPr lang="ja-JP" altLang="en-US" dirty="0"/>
              <a:t> </a:t>
            </a:r>
            <a:r>
              <a:rPr lang="ja-JP" altLang="en-US" dirty="0" smtClean="0"/>
              <a:t>                                 印刷　　冨田　真紀</a:t>
            </a:r>
            <a:endParaRPr lang="en-US" altLang="ja-JP" dirty="0" smtClean="0"/>
          </a:p>
          <a:p>
            <a:r>
              <a:rPr lang="ja-JP" altLang="en-US" dirty="0" smtClean="0"/>
              <a:t>プレゼンテーション</a:t>
            </a:r>
            <a:r>
              <a:rPr lang="en-US" altLang="ja-JP" dirty="0" smtClean="0"/>
              <a:t>,Web</a:t>
            </a:r>
            <a:r>
              <a:rPr lang="ja-JP" altLang="en-US" dirty="0" smtClean="0"/>
              <a:t>　　湯本　崇</a:t>
            </a:r>
            <a:endParaRPr lang="en-US" altLang="ja-JP" dirty="0" smtClean="0"/>
          </a:p>
          <a:p>
            <a:r>
              <a:rPr lang="ja-JP" altLang="en-US" dirty="0" smtClean="0"/>
              <a:t>                                  渉外　　高畠　優香</a:t>
            </a:r>
            <a:endParaRPr lang="en-US" altLang="ja-JP" dirty="0" smtClean="0"/>
          </a:p>
          <a:p>
            <a:r>
              <a:rPr lang="ja-JP" altLang="en-US" dirty="0" smtClean="0"/>
              <a:t>                                  書記　　田辺　太一</a:t>
            </a:r>
            <a:endParaRPr lang="en-US" altLang="ja-JP" dirty="0" smtClean="0"/>
          </a:p>
          <a:p>
            <a:endParaRPr kumimoji="1" lang="ja-JP" altLang="en-US" dirty="0"/>
          </a:p>
        </p:txBody>
      </p:sp>
      <p:sp>
        <p:nvSpPr>
          <p:cNvPr id="8" name="テキスト ボックス 7"/>
          <p:cNvSpPr txBox="1"/>
          <p:nvPr/>
        </p:nvSpPr>
        <p:spPr>
          <a:xfrm>
            <a:off x="1097280" y="216387"/>
            <a:ext cx="8394357" cy="369332"/>
          </a:xfrm>
          <a:prstGeom prst="rect">
            <a:avLst/>
          </a:prstGeom>
          <a:noFill/>
        </p:spPr>
        <p:txBody>
          <a:bodyPr wrap="square" rtlCol="0">
            <a:spAutoFit/>
          </a:bodyPr>
          <a:lstStyle/>
          <a:p>
            <a:r>
              <a:rPr kumimoji="1" lang="ja-JP" altLang="en-US" dirty="0" smtClean="0"/>
              <a:t>都市計画情報実習　スマートキャンパス班　最終発表</a:t>
            </a:r>
            <a:endParaRPr kumimoji="1" lang="ja-JP" altLang="en-US" dirty="0"/>
          </a:p>
        </p:txBody>
      </p:sp>
      <p:sp>
        <p:nvSpPr>
          <p:cNvPr id="9" name="テキスト ボックス 8"/>
          <p:cNvSpPr txBox="1"/>
          <p:nvPr/>
        </p:nvSpPr>
        <p:spPr>
          <a:xfrm>
            <a:off x="9920004" y="1845734"/>
            <a:ext cx="1235676" cy="369332"/>
          </a:xfrm>
          <a:prstGeom prst="rect">
            <a:avLst/>
          </a:prstGeom>
          <a:noFill/>
        </p:spPr>
        <p:txBody>
          <a:bodyPr wrap="square" rtlCol="0">
            <a:spAutoFit/>
          </a:bodyPr>
          <a:lstStyle/>
          <a:p>
            <a:r>
              <a:rPr kumimoji="1" lang="en-US" altLang="ja-JP" dirty="0" smtClean="0"/>
              <a:t>2013/6/21</a:t>
            </a:r>
            <a:endParaRPr kumimoji="1" lang="ja-JP" altLang="en-US" dirty="0"/>
          </a:p>
        </p:txBody>
      </p:sp>
      <p:sp>
        <p:nvSpPr>
          <p:cNvPr id="10" name="スライド番号プレースホルダー 9"/>
          <p:cNvSpPr>
            <a:spLocks noGrp="1"/>
          </p:cNvSpPr>
          <p:nvPr>
            <p:ph type="sldNum" sz="quarter" idx="12"/>
          </p:nvPr>
        </p:nvSpPr>
        <p:spPr/>
        <p:txBody>
          <a:bodyPr/>
          <a:lstStyle/>
          <a:p>
            <a:fld id="{E0ABF2CE-04A9-435D-A1BA-56F05A9BAC59}" type="slidenum">
              <a:rPr kumimoji="1" lang="ja-JP" altLang="en-US" sz="1800" smtClean="0"/>
              <a:t>1</a:t>
            </a:fld>
            <a:endParaRPr kumimoji="1" lang="ja-JP" altLang="en-US" sz="1800" dirty="0"/>
          </a:p>
        </p:txBody>
      </p:sp>
      <p:pic>
        <p:nvPicPr>
          <p:cNvPr id="15" name="コンテンツ プレースホルダー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50726" y="64252"/>
            <a:ext cx="1004954" cy="1004954"/>
          </a:xfrm>
        </p:spPr>
      </p:pic>
      <p:pic>
        <p:nvPicPr>
          <p:cNvPr id="3" name="図 2"/>
          <p:cNvPicPr>
            <a:picLocks noChangeAspect="1"/>
          </p:cNvPicPr>
          <p:nvPr/>
        </p:nvPicPr>
        <p:blipFill>
          <a:blip r:embed="rId4"/>
          <a:stretch>
            <a:fillRect/>
          </a:stretch>
        </p:blipFill>
        <p:spPr>
          <a:xfrm>
            <a:off x="1212501" y="2215066"/>
            <a:ext cx="4280597" cy="32109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80072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教員</a:t>
            </a:r>
            <a:r>
              <a:rPr lang="ja-JP" altLang="en-US" dirty="0" smtClean="0"/>
              <a:t>アンケート結果（</a:t>
            </a:r>
            <a:r>
              <a:rPr lang="en-US" altLang="ja-JP" dirty="0" smtClean="0"/>
              <a:t>TWINS</a:t>
            </a:r>
            <a:r>
              <a:rPr lang="ja-JP" altLang="en-US"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10</a:t>
            </a:fld>
            <a:endParaRPr kumimoji="1" lang="ja-JP" altLang="en-US"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969386722"/>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図 8"/>
          <p:cNvPicPr>
            <a:picLocks noChangeAspect="1"/>
          </p:cNvPicPr>
          <p:nvPr/>
        </p:nvPicPr>
        <p:blipFill>
          <a:blip r:embed="rId7"/>
          <a:stretch>
            <a:fillRect/>
          </a:stretch>
        </p:blipFill>
        <p:spPr>
          <a:xfrm>
            <a:off x="159060" y="1737360"/>
            <a:ext cx="7660965" cy="4602873"/>
          </a:xfrm>
          <a:prstGeom prst="rect">
            <a:avLst/>
          </a:prstGeom>
        </p:spPr>
      </p:pic>
      <p:sp>
        <p:nvSpPr>
          <p:cNvPr id="10" name="テキスト ボックス 9"/>
          <p:cNvSpPr txBox="1"/>
          <p:nvPr/>
        </p:nvSpPr>
        <p:spPr>
          <a:xfrm>
            <a:off x="7238472" y="1847428"/>
            <a:ext cx="5150338" cy="3170099"/>
          </a:xfrm>
          <a:prstGeom prst="rect">
            <a:avLst/>
          </a:prstGeom>
          <a:noFill/>
        </p:spPr>
        <p:txBody>
          <a:bodyPr wrap="square" rtlCol="0">
            <a:spAutoFit/>
          </a:bodyPr>
          <a:lstStyle/>
          <a:p>
            <a:pPr algn="ctr"/>
            <a:r>
              <a:rPr lang="en-US" altLang="ja-JP" sz="2000" dirty="0" smtClean="0"/>
              <a:t>【Twins</a:t>
            </a:r>
            <a:r>
              <a:rPr lang="ja-JP" altLang="en-US" sz="2000" dirty="0" smtClean="0"/>
              <a:t>の掲示板機能についての結論</a:t>
            </a:r>
            <a:r>
              <a:rPr lang="en-US" altLang="ja-JP" sz="2000" dirty="0" smtClean="0"/>
              <a:t>】</a:t>
            </a:r>
          </a:p>
          <a:p>
            <a:pPr algn="ctr"/>
            <a:endParaRPr lang="en-US" altLang="ja-JP" sz="2000" dirty="0" smtClean="0"/>
          </a:p>
          <a:p>
            <a:pPr algn="ctr"/>
            <a:r>
              <a:rPr kumimoji="1" lang="ja-JP" altLang="en-US" sz="2000" dirty="0" smtClean="0"/>
              <a:t>・なぜ使ってくれない？</a:t>
            </a:r>
            <a:endParaRPr kumimoji="1" lang="en-US" altLang="ja-JP" sz="2000" dirty="0" smtClean="0"/>
          </a:p>
          <a:p>
            <a:pPr algn="ctr"/>
            <a:endParaRPr lang="en-US" altLang="ja-JP" sz="2000" dirty="0" smtClean="0"/>
          </a:p>
          <a:p>
            <a:pPr algn="ctr"/>
            <a:endParaRPr lang="en-US" altLang="ja-JP" sz="2000" dirty="0"/>
          </a:p>
          <a:p>
            <a:pPr algn="ctr"/>
            <a:endParaRPr lang="en-US" altLang="ja-JP" sz="2000" dirty="0"/>
          </a:p>
          <a:p>
            <a:pPr algn="ctr"/>
            <a:endParaRPr kumimoji="1" lang="en-US" altLang="ja-JP" sz="2000" dirty="0" smtClean="0"/>
          </a:p>
          <a:p>
            <a:pPr algn="ctr"/>
            <a:endParaRPr lang="en-US" altLang="ja-JP" sz="2000" dirty="0"/>
          </a:p>
          <a:p>
            <a:pPr algn="ctr"/>
            <a:r>
              <a:rPr kumimoji="1" lang="ja-JP" altLang="en-US" sz="2000" dirty="0" smtClean="0"/>
              <a:t>・どのように改善してほしい？</a:t>
            </a:r>
            <a:endParaRPr kumimoji="1" lang="en-US" altLang="ja-JP" sz="2000" dirty="0" smtClean="0"/>
          </a:p>
          <a:p>
            <a:endParaRPr kumimoji="1" lang="ja-JP" altLang="en-US" sz="2000" dirty="0"/>
          </a:p>
        </p:txBody>
      </p:sp>
      <p:sp>
        <p:nvSpPr>
          <p:cNvPr id="7" name="テキスト ボックス 6"/>
          <p:cNvSpPr txBox="1"/>
          <p:nvPr/>
        </p:nvSpPr>
        <p:spPr>
          <a:xfrm>
            <a:off x="8320229" y="3502967"/>
            <a:ext cx="298682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dirty="0" smtClean="0"/>
              <a:t>・学生</a:t>
            </a:r>
            <a:r>
              <a:rPr lang="ja-JP" altLang="en-US" dirty="0"/>
              <a:t>が見ているか不安</a:t>
            </a:r>
            <a:endParaRPr lang="en-US" altLang="ja-JP" dirty="0"/>
          </a:p>
          <a:p>
            <a:r>
              <a:rPr lang="ja-JP" altLang="en-US" dirty="0" smtClean="0"/>
              <a:t>・事務</a:t>
            </a:r>
            <a:r>
              <a:rPr lang="ja-JP" altLang="en-US" dirty="0"/>
              <a:t>に依頼している</a:t>
            </a:r>
            <a:endParaRPr lang="en-US" altLang="ja-JP" dirty="0"/>
          </a:p>
        </p:txBody>
      </p:sp>
      <p:sp>
        <p:nvSpPr>
          <p:cNvPr id="5" name="下矢印 4"/>
          <p:cNvSpPr/>
          <p:nvPr/>
        </p:nvSpPr>
        <p:spPr>
          <a:xfrm>
            <a:off x="9511302" y="2976270"/>
            <a:ext cx="604677"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048437" y="5268390"/>
            <a:ext cx="370404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dirty="0" smtClean="0"/>
              <a:t>・受講者</a:t>
            </a:r>
            <a:r>
              <a:rPr lang="ja-JP" altLang="en-US" dirty="0"/>
              <a:t>全員にメール配信が必要</a:t>
            </a:r>
            <a:endParaRPr lang="en-US" altLang="ja-JP" dirty="0"/>
          </a:p>
          <a:p>
            <a:r>
              <a:rPr lang="ja-JP" altLang="en-US" dirty="0" smtClean="0"/>
              <a:t>・検索</a:t>
            </a:r>
            <a:r>
              <a:rPr lang="ja-JP" altLang="en-US" dirty="0"/>
              <a:t>機能の改善</a:t>
            </a:r>
            <a:endParaRPr lang="en-US" altLang="ja-JP" dirty="0"/>
          </a:p>
        </p:txBody>
      </p:sp>
      <p:pic>
        <p:nvPicPr>
          <p:cNvPr id="6" name="図 5"/>
          <p:cNvPicPr>
            <a:picLocks noChangeAspect="1"/>
          </p:cNvPicPr>
          <p:nvPr/>
        </p:nvPicPr>
        <p:blipFill>
          <a:blip r:embed="rId8"/>
          <a:stretch>
            <a:fillRect/>
          </a:stretch>
        </p:blipFill>
        <p:spPr>
          <a:xfrm>
            <a:off x="9559052" y="4799262"/>
            <a:ext cx="682811" cy="329213"/>
          </a:xfrm>
          <a:prstGeom prst="rect">
            <a:avLst/>
          </a:prstGeom>
        </p:spPr>
      </p:pic>
    </p:spTree>
    <p:extLst>
      <p:ext uri="{BB962C8B-B14F-4D97-AF65-F5344CB8AC3E}">
        <p14:creationId xmlns:p14="http://schemas.microsoft.com/office/powerpoint/2010/main" val="1023678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ヒアリング調査、上智大学へ</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11</a:t>
            </a:fld>
            <a:endParaRPr kumimoji="1" lang="ja-JP" altLang="en-US" sz="18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0183" y="237221"/>
            <a:ext cx="1340550" cy="1500139"/>
          </a:xfrm>
          <a:prstGeom prst="rect">
            <a:avLst/>
          </a:prstGeom>
        </p:spPr>
      </p:pic>
      <p:sp>
        <p:nvSpPr>
          <p:cNvPr id="6" name="テキスト ボックス 5"/>
          <p:cNvSpPr txBox="1"/>
          <p:nvPr/>
        </p:nvSpPr>
        <p:spPr>
          <a:xfrm>
            <a:off x="1097279" y="2074444"/>
            <a:ext cx="5373189" cy="3754874"/>
          </a:xfrm>
          <a:prstGeom prst="rect">
            <a:avLst/>
          </a:prstGeom>
          <a:noFill/>
        </p:spPr>
        <p:txBody>
          <a:bodyPr wrap="square" rtlCol="0">
            <a:spAutoFit/>
          </a:bodyPr>
          <a:lstStyle/>
          <a:p>
            <a:r>
              <a:rPr kumimoji="1" lang="en-US" altLang="ja-JP" sz="2000" dirty="0" smtClean="0"/>
              <a:t>6</a:t>
            </a:r>
            <a:r>
              <a:rPr kumimoji="1" lang="ja-JP" altLang="en-US" sz="2000" dirty="0" smtClean="0"/>
              <a:t>月</a:t>
            </a:r>
            <a:r>
              <a:rPr kumimoji="1" lang="en-US" altLang="ja-JP" sz="2000" dirty="0" smtClean="0"/>
              <a:t>4</a:t>
            </a:r>
            <a:r>
              <a:rPr kumimoji="1" lang="ja-JP" altLang="en-US" sz="2000" dirty="0" smtClean="0"/>
              <a:t>日</a:t>
            </a:r>
            <a:r>
              <a:rPr kumimoji="1" lang="en-US" altLang="ja-JP" sz="2000" dirty="0" smtClean="0"/>
              <a:t>(</a:t>
            </a:r>
            <a:r>
              <a:rPr kumimoji="1" lang="ja-JP" altLang="en-US" sz="2000" dirty="0" smtClean="0"/>
              <a:t>火</a:t>
            </a:r>
            <a:r>
              <a:rPr kumimoji="1" lang="en-US" altLang="ja-JP" sz="2000" dirty="0" smtClean="0"/>
              <a:t>)</a:t>
            </a:r>
          </a:p>
          <a:p>
            <a:r>
              <a:rPr lang="ja-JP" altLang="en-US" sz="2000" dirty="0" smtClean="0"/>
              <a:t>担当者：高畠、田辺</a:t>
            </a:r>
            <a:endParaRPr kumimoji="1" lang="en-US" altLang="ja-JP" sz="2000" dirty="0" smtClean="0"/>
          </a:p>
          <a:p>
            <a:endParaRPr kumimoji="1" lang="en-US" altLang="ja-JP" sz="2000" dirty="0" smtClean="0"/>
          </a:p>
          <a:p>
            <a:r>
              <a:rPr lang="ja-JP" altLang="en-US" sz="2000" dirty="0" smtClean="0"/>
              <a:t>ヒアリング協力者：</a:t>
            </a:r>
            <a:endParaRPr lang="en-US" altLang="ja-JP" sz="2000" dirty="0" smtClean="0"/>
          </a:p>
          <a:p>
            <a:r>
              <a:rPr lang="ja-JP" altLang="en-US" sz="2000" dirty="0" smtClean="0"/>
              <a:t>大埴　智弘さん</a:t>
            </a:r>
            <a:endParaRPr lang="en-US" altLang="ja-JP" sz="2000" dirty="0" smtClean="0"/>
          </a:p>
          <a:p>
            <a:r>
              <a:rPr lang="ja-JP" altLang="en-US" sz="2000" dirty="0"/>
              <a:t>　</a:t>
            </a:r>
            <a:r>
              <a:rPr lang="en-US" altLang="ja-JP" sz="2000" dirty="0" smtClean="0"/>
              <a:t>-</a:t>
            </a:r>
            <a:r>
              <a:rPr lang="ja-JP" altLang="en-US" sz="2000" dirty="0" smtClean="0"/>
              <a:t>学術情報局総合メディアセンター事務長</a:t>
            </a:r>
            <a:endParaRPr lang="en-US" altLang="ja-JP" sz="2000" dirty="0" smtClean="0"/>
          </a:p>
          <a:p>
            <a:r>
              <a:rPr lang="ja-JP" altLang="en-US" sz="2000" dirty="0" smtClean="0"/>
              <a:t>新　誠司さん</a:t>
            </a:r>
            <a:endParaRPr lang="en-US" altLang="ja-JP" sz="2000" dirty="0" smtClean="0"/>
          </a:p>
          <a:p>
            <a:r>
              <a:rPr lang="ja-JP" altLang="en-US" sz="2000" dirty="0" smtClean="0"/>
              <a:t>相生　芳晴さん</a:t>
            </a:r>
            <a:endParaRPr lang="en-US" altLang="ja-JP" sz="2000" dirty="0"/>
          </a:p>
          <a:p>
            <a:r>
              <a:rPr lang="ja-JP" altLang="en-US" sz="2000" dirty="0"/>
              <a:t>　</a:t>
            </a:r>
            <a:r>
              <a:rPr lang="en-US" altLang="ja-JP" sz="2000" dirty="0" smtClean="0"/>
              <a:t>-</a:t>
            </a:r>
            <a:r>
              <a:rPr lang="ja-JP" altLang="en-US" sz="2000" dirty="0" smtClean="0"/>
              <a:t>人事局事務システムグループ</a:t>
            </a:r>
            <a:endParaRPr lang="en-US" altLang="ja-JP" sz="2000" dirty="0" smtClean="0"/>
          </a:p>
          <a:p>
            <a:endParaRPr lang="en-US" altLang="ja-JP" sz="2000" dirty="0"/>
          </a:p>
          <a:p>
            <a:r>
              <a:rPr lang="ja-JP" altLang="en-US" sz="2000" dirty="0" smtClean="0"/>
              <a:t>学生数：</a:t>
            </a:r>
            <a:r>
              <a:rPr lang="en-US" altLang="ja-JP" sz="2000" dirty="0" smtClean="0"/>
              <a:t>11,700</a:t>
            </a:r>
            <a:r>
              <a:rPr lang="ja-JP" altLang="en-US" sz="2000" dirty="0" smtClean="0"/>
              <a:t>人（院生含む）</a:t>
            </a:r>
            <a:endParaRPr lang="en-US" altLang="ja-JP" sz="2000" dirty="0" smtClean="0"/>
          </a:p>
          <a:p>
            <a:endParaRPr kumimoji="1" lang="ja-JP" altLang="en-US"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050" y="1737360"/>
            <a:ext cx="4427108" cy="3320331"/>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3425" y="3489675"/>
            <a:ext cx="3838575" cy="2878932"/>
          </a:xfrm>
          <a:prstGeom prst="rect">
            <a:avLst/>
          </a:prstGeom>
        </p:spPr>
      </p:pic>
      <p:graphicFrame>
        <p:nvGraphicFramePr>
          <p:cNvPr id="10" name="コンテンツ プレースホルダー 3"/>
          <p:cNvGraphicFramePr>
            <a:graphicFrameLocks/>
          </p:cNvGraphicFramePr>
          <p:nvPr>
            <p:extLst>
              <p:ext uri="{D42A27DB-BD31-4B8C-83A1-F6EECF244321}">
                <p14:modId xmlns:p14="http://schemas.microsoft.com/office/powerpoint/2010/main" val="3386587945"/>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75803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上智大学の「</a:t>
            </a:r>
            <a:r>
              <a:rPr lang="en-US" altLang="ja-JP" dirty="0" smtClean="0"/>
              <a:t>Loyola</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12</a:t>
            </a:fld>
            <a:endParaRPr kumimoji="1" lang="ja-JP" altLang="en-US" sz="1800" dirty="0"/>
          </a:p>
        </p:txBody>
      </p:sp>
      <p:sp>
        <p:nvSpPr>
          <p:cNvPr id="6" name="テキスト ボックス 5"/>
          <p:cNvSpPr txBox="1"/>
          <p:nvPr/>
        </p:nvSpPr>
        <p:spPr>
          <a:xfrm>
            <a:off x="781940" y="1934094"/>
            <a:ext cx="4327090" cy="2616101"/>
          </a:xfrm>
          <a:prstGeom prst="rect">
            <a:avLst/>
          </a:prstGeom>
          <a:noFill/>
        </p:spPr>
        <p:txBody>
          <a:bodyPr wrap="square" rtlCol="0">
            <a:spAutoFit/>
          </a:bodyPr>
          <a:lstStyle/>
          <a:p>
            <a:r>
              <a:rPr kumimoji="1" lang="ja-JP" altLang="en-US" sz="2000" dirty="0" smtClean="0"/>
              <a:t>・筑波大学の</a:t>
            </a:r>
            <a:r>
              <a:rPr kumimoji="1" lang="en-US" altLang="ja-JP" sz="2000" dirty="0" smtClean="0"/>
              <a:t>TWINS</a:t>
            </a:r>
            <a:r>
              <a:rPr lang="ja-JP" altLang="en-US" sz="2000" dirty="0" smtClean="0"/>
              <a:t>にあたるシステム</a:t>
            </a:r>
            <a:endParaRPr lang="en-US" altLang="ja-JP" sz="2000" dirty="0" smtClean="0"/>
          </a:p>
          <a:p>
            <a:endParaRPr kumimoji="1" lang="en-US" altLang="ja-JP" sz="2000" dirty="0" smtClean="0"/>
          </a:p>
          <a:p>
            <a:r>
              <a:rPr lang="ja-JP" altLang="en-US" sz="2000" dirty="0"/>
              <a:t>・メール配信、掲示板、検索</a:t>
            </a:r>
            <a:r>
              <a:rPr lang="ja-JP" altLang="en-US" sz="2000" dirty="0" smtClean="0"/>
              <a:t>機能</a:t>
            </a:r>
            <a:endParaRPr lang="en-US" altLang="ja-JP" sz="2000" dirty="0" smtClean="0"/>
          </a:p>
          <a:p>
            <a:endParaRPr kumimoji="1" lang="en-US" altLang="ja-JP" sz="2000" dirty="0" smtClean="0"/>
          </a:p>
          <a:p>
            <a:r>
              <a:rPr lang="ja-JP" altLang="en-US" sz="2000" dirty="0" smtClean="0"/>
              <a:t>・利便性の向上</a:t>
            </a:r>
            <a:endParaRPr lang="en-US" altLang="ja-JP" sz="2000" dirty="0" smtClean="0"/>
          </a:p>
          <a:p>
            <a:r>
              <a:rPr lang="ja-JP" altLang="en-US" sz="2000" dirty="0"/>
              <a:t>　</a:t>
            </a:r>
            <a:r>
              <a:rPr lang="ja-JP" altLang="en-US" sz="2000" dirty="0" smtClean="0"/>
              <a:t>事業効率化</a:t>
            </a:r>
            <a:endParaRPr lang="en-US" altLang="ja-JP" sz="2000" dirty="0" smtClean="0"/>
          </a:p>
          <a:p>
            <a:r>
              <a:rPr lang="ja-JP" altLang="en-US" sz="2000" dirty="0"/>
              <a:t>　</a:t>
            </a:r>
            <a:r>
              <a:rPr lang="ja-JP" altLang="en-US" sz="2000" dirty="0" smtClean="0"/>
              <a:t>ペーパーレス</a:t>
            </a:r>
            <a:endParaRPr kumimoji="1" lang="en-US" altLang="ja-JP" sz="2000" dirty="0" smtClean="0"/>
          </a:p>
          <a:p>
            <a:endParaRPr kumimoji="1" lang="en-US" altLang="ja-JP" sz="2400" dirty="0" smtClean="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0183" y="237221"/>
            <a:ext cx="1340550" cy="1500139"/>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359" y="1934093"/>
            <a:ext cx="6612101" cy="4336077"/>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2344" y="457199"/>
            <a:ext cx="2390889" cy="1207972"/>
          </a:xfrm>
          <a:prstGeom prst="rect">
            <a:avLst/>
          </a:prstGeom>
        </p:spPr>
      </p:pic>
      <p:graphicFrame>
        <p:nvGraphicFramePr>
          <p:cNvPr id="12" name="コンテンツ プレースホルダー 3"/>
          <p:cNvGraphicFramePr>
            <a:graphicFrameLocks/>
          </p:cNvGraphicFramePr>
          <p:nvPr>
            <p:extLst>
              <p:ext uri="{D42A27DB-BD31-4B8C-83A1-F6EECF244321}">
                <p14:modId xmlns:p14="http://schemas.microsoft.com/office/powerpoint/2010/main" val="2115068785"/>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92372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ヒアリング調査</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13</a:t>
            </a:fld>
            <a:endParaRPr kumimoji="1" lang="ja-JP" altLang="en-US" sz="1800" dirty="0"/>
          </a:p>
        </p:txBody>
      </p:sp>
      <p:sp>
        <p:nvSpPr>
          <p:cNvPr id="5" name="テキスト ボックス 4"/>
          <p:cNvSpPr txBox="1"/>
          <p:nvPr/>
        </p:nvSpPr>
        <p:spPr>
          <a:xfrm>
            <a:off x="1097280" y="1737360"/>
            <a:ext cx="11004884" cy="3785652"/>
          </a:xfrm>
          <a:prstGeom prst="rect">
            <a:avLst/>
          </a:prstGeom>
          <a:noFill/>
        </p:spPr>
        <p:txBody>
          <a:bodyPr wrap="square" rtlCol="0">
            <a:spAutoFit/>
          </a:bodyPr>
          <a:lstStyle/>
          <a:p>
            <a:r>
              <a:rPr lang="en-US" altLang="ja-JP" sz="2000" dirty="0" smtClean="0"/>
              <a:t>Q</a:t>
            </a:r>
            <a:r>
              <a:rPr lang="ja-JP" altLang="en-US" sz="2000" dirty="0" smtClean="0"/>
              <a:t> </a:t>
            </a:r>
            <a:r>
              <a:rPr lang="en-US" altLang="ja-JP" sz="2000" dirty="0" smtClean="0"/>
              <a:t>1:</a:t>
            </a:r>
            <a:r>
              <a:rPr lang="ja-JP" altLang="en-US" sz="2000" dirty="0" smtClean="0"/>
              <a:t> 現在の掲示板状況を教えてください</a:t>
            </a:r>
            <a:endParaRPr lang="en-US" altLang="ja-JP" sz="2000" dirty="0"/>
          </a:p>
          <a:p>
            <a:r>
              <a:rPr lang="en-US" altLang="ja-JP" sz="2000" dirty="0" smtClean="0"/>
              <a:t>Loyola</a:t>
            </a:r>
            <a:r>
              <a:rPr lang="ja-JP" altLang="en-US" sz="2000" dirty="0" smtClean="0"/>
              <a:t>と</a:t>
            </a:r>
            <a:r>
              <a:rPr lang="en-US" altLang="ja-JP" sz="2000" dirty="0" smtClean="0"/>
              <a:t>Moodle</a:t>
            </a:r>
            <a:r>
              <a:rPr lang="ja-JP" altLang="en-US" sz="2000" dirty="0" smtClean="0"/>
              <a:t>が主要⇒紙掲示はほぼ廃止</a:t>
            </a:r>
            <a:endParaRPr lang="en-US" altLang="ja-JP" sz="2000" dirty="0" smtClean="0"/>
          </a:p>
          <a:p>
            <a:endParaRPr lang="en-US" altLang="ja-JP" sz="2000" dirty="0" smtClean="0"/>
          </a:p>
          <a:p>
            <a:r>
              <a:rPr lang="en-US" altLang="ja-JP" sz="2000" dirty="0" smtClean="0"/>
              <a:t>Q</a:t>
            </a:r>
            <a:r>
              <a:rPr lang="ja-JP" altLang="en-US" sz="2000" dirty="0"/>
              <a:t> </a:t>
            </a:r>
            <a:r>
              <a:rPr lang="en-US" altLang="ja-JP" sz="2000" dirty="0" smtClean="0"/>
              <a:t>2:</a:t>
            </a:r>
            <a:r>
              <a:rPr lang="ja-JP" altLang="en-US" sz="2000" dirty="0" smtClean="0"/>
              <a:t> </a:t>
            </a:r>
            <a:r>
              <a:rPr lang="en-US" altLang="ja-JP" sz="2000" dirty="0" smtClean="0"/>
              <a:t>WEB</a:t>
            </a:r>
            <a:r>
              <a:rPr lang="ja-JP" altLang="en-US" sz="2000" dirty="0" smtClean="0"/>
              <a:t>化するにあたって生じた問題は何か？</a:t>
            </a:r>
            <a:endParaRPr lang="en-US" altLang="ja-JP" sz="2000" dirty="0" smtClean="0"/>
          </a:p>
          <a:p>
            <a:r>
              <a:rPr lang="ja-JP" altLang="en-US" sz="2000" dirty="0" smtClean="0"/>
              <a:t>サーバメンテナンス、個人情報、タイミングの問題</a:t>
            </a:r>
            <a:endParaRPr lang="en-US" altLang="ja-JP" sz="2000" dirty="0" smtClean="0"/>
          </a:p>
          <a:p>
            <a:endParaRPr kumimoji="1" lang="en-US" altLang="ja-JP" sz="2000" dirty="0" smtClean="0"/>
          </a:p>
          <a:p>
            <a:r>
              <a:rPr kumimoji="1" lang="en-US" altLang="ja-JP" sz="2000" dirty="0" smtClean="0"/>
              <a:t>Q</a:t>
            </a:r>
            <a:r>
              <a:rPr kumimoji="1" lang="ja-JP" altLang="en-US" sz="2000" dirty="0" smtClean="0"/>
              <a:t> </a:t>
            </a:r>
            <a:r>
              <a:rPr kumimoji="1" lang="en-US" altLang="ja-JP" sz="2000" dirty="0" smtClean="0"/>
              <a:t>3:</a:t>
            </a:r>
            <a:r>
              <a:rPr kumimoji="1" lang="ja-JP" altLang="en-US" sz="2000" dirty="0" smtClean="0"/>
              <a:t> 紙の掲示板をなくしていく過程で生じる問題</a:t>
            </a:r>
            <a:endParaRPr kumimoji="1" lang="en-US" altLang="ja-JP" sz="2000" dirty="0" smtClean="0"/>
          </a:p>
          <a:p>
            <a:r>
              <a:rPr lang="ja-JP" altLang="en-US" sz="2000" dirty="0" smtClean="0"/>
              <a:t>学生・教員の切り替え、普及、定着</a:t>
            </a:r>
            <a:endParaRPr kumimoji="1" lang="en-US" altLang="ja-JP" sz="2000" dirty="0" smtClean="0"/>
          </a:p>
          <a:p>
            <a:endParaRPr lang="en-US" altLang="ja-JP" sz="2000" dirty="0" smtClean="0"/>
          </a:p>
          <a:p>
            <a:r>
              <a:rPr lang="en-US" altLang="ja-JP" sz="2000" dirty="0" smtClean="0"/>
              <a:t>Q4:</a:t>
            </a:r>
            <a:r>
              <a:rPr lang="ja-JP" altLang="en-US" sz="2000" dirty="0" smtClean="0"/>
              <a:t>システムの一本化は可能</a:t>
            </a:r>
            <a:r>
              <a:rPr lang="ja-JP" altLang="en-US" sz="2000" dirty="0"/>
              <a:t>か</a:t>
            </a:r>
            <a:r>
              <a:rPr lang="ja-JP" altLang="en-US" sz="2000" dirty="0" smtClean="0"/>
              <a:t>？</a:t>
            </a:r>
            <a:endParaRPr lang="en-US" altLang="ja-JP" sz="2000" dirty="0" smtClean="0"/>
          </a:p>
          <a:p>
            <a:r>
              <a:rPr lang="ja-JP" altLang="en-US" sz="2000" dirty="0" smtClean="0"/>
              <a:t>授業の運営方法を一本化するのは難しい、強制はできない</a:t>
            </a:r>
            <a:endParaRPr lang="en-US" altLang="ja-JP" sz="2000" dirty="0"/>
          </a:p>
          <a:p>
            <a:r>
              <a:rPr lang="ja-JP" altLang="en-US" sz="2000" dirty="0" smtClean="0"/>
              <a:t>管理の側の住み分けの問題もある</a:t>
            </a:r>
            <a:endParaRPr lang="en-US" altLang="ja-JP" sz="20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0183" y="237221"/>
            <a:ext cx="1340550" cy="1500139"/>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291608" y="2107480"/>
            <a:ext cx="4760738" cy="3570553"/>
          </a:xfrm>
          <a:prstGeom prst="rect">
            <a:avLst/>
          </a:prstGeom>
        </p:spPr>
      </p:pic>
      <p:graphicFrame>
        <p:nvGraphicFramePr>
          <p:cNvPr id="11" name="コンテンツ プレースホルダー 3"/>
          <p:cNvGraphicFramePr>
            <a:graphicFrameLocks/>
          </p:cNvGraphicFramePr>
          <p:nvPr>
            <p:extLst>
              <p:ext uri="{D42A27DB-BD31-4B8C-83A1-F6EECF244321}">
                <p14:modId xmlns:p14="http://schemas.microsoft.com/office/powerpoint/2010/main" val="1361208325"/>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09653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ヒアリング調査、東京農工大学へ</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14</a:t>
            </a:fld>
            <a:endParaRPr kumimoji="1" lang="ja-JP" altLang="en-US" sz="1800"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2381625215"/>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6183" y="2565619"/>
            <a:ext cx="3959497" cy="2969623"/>
          </a:xfrm>
          <a:prstGeom prst="rect">
            <a:avLst/>
          </a:prstGeom>
        </p:spPr>
      </p:pic>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2320" y="797414"/>
            <a:ext cx="1483360" cy="843661"/>
          </a:xfrm>
          <a:prstGeom prst="rect">
            <a:avLst/>
          </a:prstGeom>
        </p:spPr>
      </p:pic>
      <p:sp>
        <p:nvSpPr>
          <p:cNvPr id="8" name="テキスト ボックス 7"/>
          <p:cNvSpPr txBox="1"/>
          <p:nvPr/>
        </p:nvSpPr>
        <p:spPr>
          <a:xfrm>
            <a:off x="1097280" y="1961334"/>
            <a:ext cx="5064034" cy="3170099"/>
          </a:xfrm>
          <a:prstGeom prst="rect">
            <a:avLst/>
          </a:prstGeom>
          <a:noFill/>
        </p:spPr>
        <p:txBody>
          <a:bodyPr wrap="square" rtlCol="0">
            <a:spAutoFit/>
          </a:bodyPr>
          <a:lstStyle/>
          <a:p>
            <a:r>
              <a:rPr kumimoji="1" lang="en-US" altLang="ja-JP" sz="2000" dirty="0" smtClean="0"/>
              <a:t>6</a:t>
            </a:r>
            <a:r>
              <a:rPr kumimoji="1" lang="ja-JP" altLang="en-US" sz="2000" dirty="0" smtClean="0"/>
              <a:t>月</a:t>
            </a:r>
            <a:r>
              <a:rPr kumimoji="1" lang="en-US" altLang="ja-JP" sz="2000" dirty="0" smtClean="0"/>
              <a:t>5</a:t>
            </a:r>
            <a:r>
              <a:rPr kumimoji="1" lang="ja-JP" altLang="en-US" sz="2000" dirty="0" smtClean="0"/>
              <a:t>日</a:t>
            </a:r>
            <a:r>
              <a:rPr kumimoji="1" lang="en-US" altLang="ja-JP" sz="2000" dirty="0" smtClean="0"/>
              <a:t>(</a:t>
            </a:r>
            <a:r>
              <a:rPr kumimoji="1" lang="ja-JP" altLang="en-US" sz="2000" dirty="0" smtClean="0"/>
              <a:t>水</a:t>
            </a:r>
            <a:r>
              <a:rPr kumimoji="1" lang="en-US" altLang="ja-JP" sz="2000" dirty="0" smtClean="0"/>
              <a:t>)</a:t>
            </a:r>
          </a:p>
          <a:p>
            <a:r>
              <a:rPr lang="ja-JP" altLang="en-US" sz="2000" dirty="0" smtClean="0"/>
              <a:t>担当者：　對馬、田中</a:t>
            </a:r>
            <a:endParaRPr kumimoji="1" lang="en-US" altLang="ja-JP" sz="2000" dirty="0" smtClean="0"/>
          </a:p>
          <a:p>
            <a:endParaRPr kumimoji="1" lang="en-US" altLang="ja-JP" sz="2000" dirty="0" smtClean="0"/>
          </a:p>
          <a:p>
            <a:r>
              <a:rPr lang="ja-JP" altLang="en-US" sz="2000" dirty="0" smtClean="0"/>
              <a:t>ヒアリング協力者：</a:t>
            </a:r>
            <a:endParaRPr lang="en-US" altLang="ja-JP" sz="2000" dirty="0" smtClean="0"/>
          </a:p>
          <a:p>
            <a:endParaRPr lang="en-US" altLang="ja-JP" sz="2000" dirty="0" smtClean="0"/>
          </a:p>
          <a:p>
            <a:r>
              <a:rPr lang="ja-JP" altLang="en-US" sz="2000" u="sng" dirty="0"/>
              <a:t>東京農工</a:t>
            </a:r>
            <a:r>
              <a:rPr lang="ja-JP" altLang="en-US" sz="2000" u="sng" dirty="0" smtClean="0"/>
              <a:t>大学　総合</a:t>
            </a:r>
            <a:r>
              <a:rPr lang="ja-JP" altLang="en-US" sz="2000" u="sng" dirty="0"/>
              <a:t>情報メディアセンター准教授</a:t>
            </a:r>
            <a:endParaRPr lang="en-US" altLang="ja-JP" sz="2000" u="sng" dirty="0"/>
          </a:p>
          <a:p>
            <a:pPr algn="r"/>
            <a:r>
              <a:rPr kumimoji="1" lang="ja-JP" altLang="en-US" sz="2000" dirty="0" smtClean="0"/>
              <a:t>萩原 洋一 様</a:t>
            </a:r>
            <a:endParaRPr lang="en-US" altLang="ja-JP" sz="2000" dirty="0" smtClean="0"/>
          </a:p>
          <a:p>
            <a:r>
              <a:rPr lang="ja-JP" altLang="en-US" sz="2000" u="sng" dirty="0"/>
              <a:t>東京</a:t>
            </a:r>
            <a:r>
              <a:rPr lang="ja-JP" altLang="en-US" sz="2000" u="sng" dirty="0" smtClean="0"/>
              <a:t>農工大学　応用分子化学科　</a:t>
            </a:r>
            <a:r>
              <a:rPr lang="en-US" altLang="ja-JP" sz="2000" u="sng" dirty="0" smtClean="0"/>
              <a:t>4</a:t>
            </a:r>
            <a:r>
              <a:rPr lang="ja-JP" altLang="en-US" sz="2000" u="sng" dirty="0" smtClean="0"/>
              <a:t>年生　　　　　　　　　　　　　　　　　　　　　　　　　　　　　　　　　　</a:t>
            </a:r>
            <a:endParaRPr lang="en-US" altLang="ja-JP" sz="2000" u="sng" dirty="0" smtClean="0"/>
          </a:p>
          <a:p>
            <a:pPr algn="r"/>
            <a:r>
              <a:rPr lang="ja-JP" altLang="en-US" sz="2000" dirty="0"/>
              <a:t>　</a:t>
            </a:r>
            <a:r>
              <a:rPr kumimoji="1" lang="ja-JP" altLang="en-US" sz="2000" dirty="0" smtClean="0"/>
              <a:t>大澤 温 様</a:t>
            </a:r>
            <a:endParaRPr kumimoji="1" lang="en-US" altLang="ja-JP" sz="2000" dirty="0" smtClean="0"/>
          </a:p>
        </p:txBody>
      </p:sp>
      <p:sp>
        <p:nvSpPr>
          <p:cNvPr id="12" name="テキスト ボックス 11"/>
          <p:cNvSpPr txBox="1"/>
          <p:nvPr/>
        </p:nvSpPr>
        <p:spPr>
          <a:xfrm>
            <a:off x="6835267" y="1878839"/>
            <a:ext cx="4320413" cy="369332"/>
          </a:xfrm>
          <a:prstGeom prst="rect">
            <a:avLst/>
          </a:prstGeom>
          <a:noFill/>
        </p:spPr>
        <p:txBody>
          <a:bodyPr wrap="none" rtlCol="0">
            <a:spAutoFit/>
          </a:bodyPr>
          <a:lstStyle/>
          <a:p>
            <a:r>
              <a:rPr kumimoji="1" lang="ja-JP" altLang="en-US" dirty="0" smtClean="0"/>
              <a:t>東京農工大学：学生数</a:t>
            </a:r>
            <a:r>
              <a:rPr kumimoji="1" lang="en-US" altLang="ja-JP" dirty="0" smtClean="0"/>
              <a:t>5,800</a:t>
            </a:r>
            <a:r>
              <a:rPr kumimoji="1" lang="ja-JP" altLang="en-US" dirty="0" smtClean="0"/>
              <a:t>人</a:t>
            </a:r>
            <a:r>
              <a:rPr kumimoji="1" lang="en-US" altLang="ja-JP" dirty="0" smtClean="0"/>
              <a:t>(</a:t>
            </a:r>
            <a:r>
              <a:rPr kumimoji="1" lang="ja-JP" altLang="en-US" dirty="0" smtClean="0"/>
              <a:t>院生含む</a:t>
            </a:r>
            <a:r>
              <a:rPr kumimoji="1" lang="en-US" altLang="ja-JP" dirty="0" smtClean="0"/>
              <a:t>)</a:t>
            </a:r>
            <a:endParaRPr kumimoji="1" lang="ja-JP" altLang="en-US" dirty="0"/>
          </a:p>
        </p:txBody>
      </p:sp>
    </p:spTree>
    <p:extLst>
      <p:ext uri="{BB962C8B-B14F-4D97-AF65-F5344CB8AC3E}">
        <p14:creationId xmlns:p14="http://schemas.microsoft.com/office/powerpoint/2010/main" val="4139948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農工大</a:t>
            </a:r>
            <a:r>
              <a:rPr lang="ja-JP" altLang="en-US" dirty="0" smtClean="0"/>
              <a:t>の</a:t>
            </a:r>
            <a:r>
              <a:rPr kumimoji="1" lang="ja-JP" altLang="en-US" dirty="0" smtClean="0"/>
              <a:t>「</a:t>
            </a:r>
            <a:r>
              <a:rPr kumimoji="1" lang="en-US" altLang="ja-JP" dirty="0" smtClean="0"/>
              <a:t>Web</a:t>
            </a:r>
            <a:r>
              <a:rPr kumimoji="1" lang="ja-JP" altLang="en-US" dirty="0" smtClean="0"/>
              <a:t>掲示板」</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15</a:t>
            </a:fld>
            <a:endParaRPr kumimoji="1" lang="ja-JP" altLang="en-US" dirty="0"/>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1866140784"/>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2320" y="797414"/>
            <a:ext cx="1483360" cy="843661"/>
          </a:xfrm>
          <a:prstGeom prst="rect">
            <a:avLst/>
          </a:prstGeom>
        </p:spPr>
      </p:pic>
      <p:sp>
        <p:nvSpPr>
          <p:cNvPr id="10" name="テキスト ボックス 9"/>
          <p:cNvSpPr txBox="1"/>
          <p:nvPr/>
        </p:nvSpPr>
        <p:spPr>
          <a:xfrm>
            <a:off x="1097280" y="2096743"/>
            <a:ext cx="3342582" cy="830997"/>
          </a:xfrm>
          <a:prstGeom prst="rect">
            <a:avLst/>
          </a:prstGeom>
          <a:noFill/>
        </p:spPr>
        <p:txBody>
          <a:bodyPr wrap="none" rtlCol="0">
            <a:spAutoFit/>
          </a:bodyPr>
          <a:lstStyle/>
          <a:p>
            <a:r>
              <a:rPr lang="ja-JP" altLang="en-US" sz="2400" dirty="0" smtClean="0"/>
              <a:t>・</a:t>
            </a:r>
            <a:r>
              <a:rPr lang="en-US" altLang="ja-JP" sz="2400" dirty="0" smtClean="0"/>
              <a:t>SPICA</a:t>
            </a:r>
            <a:r>
              <a:rPr lang="ja-JP" altLang="en-US" sz="2400" dirty="0" smtClean="0"/>
              <a:t>（</a:t>
            </a:r>
            <a:r>
              <a:rPr lang="en-US" altLang="ja-JP" sz="2400" dirty="0" smtClean="0"/>
              <a:t>TWINS</a:t>
            </a:r>
            <a:r>
              <a:rPr lang="ja-JP" altLang="en-US" sz="2400" dirty="0" smtClean="0"/>
              <a:t>の類）や</a:t>
            </a:r>
            <a:endParaRPr lang="en-US" altLang="ja-JP" sz="2400" dirty="0" smtClean="0"/>
          </a:p>
          <a:p>
            <a:r>
              <a:rPr lang="ja-JP" altLang="en-US" sz="2400" dirty="0"/>
              <a:t>　</a:t>
            </a:r>
            <a:r>
              <a:rPr lang="en-US" altLang="ja-JP" sz="2400" dirty="0" smtClean="0"/>
              <a:t>Moodle</a:t>
            </a:r>
            <a:r>
              <a:rPr lang="ja-JP" altLang="en-US" sz="2400" dirty="0" smtClean="0"/>
              <a:t>とは別システム</a:t>
            </a:r>
            <a:endParaRPr kumimoji="1" lang="ja-JP" altLang="en-US" sz="2400" dirty="0"/>
          </a:p>
        </p:txBody>
      </p:sp>
      <p:pic>
        <p:nvPicPr>
          <p:cNvPr id="4" name="図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7558" y="2370831"/>
            <a:ext cx="2704762" cy="673016"/>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7280" y="4783053"/>
            <a:ext cx="3885714" cy="444444"/>
          </a:xfrm>
          <a:prstGeom prst="rect">
            <a:avLst/>
          </a:prstGeom>
          <a:ln>
            <a:noFill/>
          </a:ln>
          <a:effectLst>
            <a:outerShdw blurRad="292100" dist="139700" dir="2700000" algn="tl" rotWithShape="0">
              <a:srgbClr val="333333">
                <a:alpha val="65000"/>
              </a:srgbClr>
            </a:outerShdw>
          </a:effectLst>
        </p:spPr>
      </p:pic>
      <p:pic>
        <p:nvPicPr>
          <p:cNvPr id="9" name="図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7280" y="3325162"/>
            <a:ext cx="3276190" cy="1155556"/>
          </a:xfrm>
          <a:prstGeom prst="rect">
            <a:avLst/>
          </a:prstGeom>
          <a:ln>
            <a:noFill/>
          </a:ln>
          <a:effectLst>
            <a:outerShdw blurRad="292100" dist="139700" dir="2700000" algn="tl" rotWithShape="0">
              <a:srgbClr val="333333">
                <a:alpha val="65000"/>
              </a:srgbClr>
            </a:outerShdw>
          </a:effectLst>
        </p:spPr>
      </p:pic>
      <p:sp>
        <p:nvSpPr>
          <p:cNvPr id="11" name="テキスト ボックス 10"/>
          <p:cNvSpPr txBox="1"/>
          <p:nvPr/>
        </p:nvSpPr>
        <p:spPr>
          <a:xfrm>
            <a:off x="5361572" y="4147162"/>
            <a:ext cx="5932245" cy="830997"/>
          </a:xfrm>
          <a:prstGeom prst="rect">
            <a:avLst/>
          </a:prstGeom>
          <a:noFill/>
        </p:spPr>
        <p:txBody>
          <a:bodyPr wrap="square" rtlCol="0">
            <a:spAutoFit/>
          </a:bodyPr>
          <a:lstStyle/>
          <a:p>
            <a:r>
              <a:rPr lang="ja-JP" altLang="en-US" sz="2400" dirty="0" smtClean="0"/>
              <a:t>・キャンパスごとに２つ</a:t>
            </a:r>
            <a:endParaRPr lang="en-US" altLang="ja-JP" sz="2400" dirty="0" smtClean="0"/>
          </a:p>
          <a:p>
            <a:r>
              <a:rPr lang="ja-JP" altLang="en-US" sz="2400" dirty="0" smtClean="0"/>
              <a:t>　別々の</a:t>
            </a:r>
            <a:r>
              <a:rPr lang="en-US" altLang="ja-JP" sz="2400" dirty="0"/>
              <a:t>WEB</a:t>
            </a:r>
            <a:r>
              <a:rPr lang="ja-JP" altLang="en-US" sz="2400" dirty="0"/>
              <a:t>掲示板が</a:t>
            </a:r>
            <a:r>
              <a:rPr lang="ja-JP" altLang="en-US" sz="2400" dirty="0" smtClean="0"/>
              <a:t>ある</a:t>
            </a:r>
            <a:endParaRPr lang="en-US" altLang="ja-JP" sz="2400" dirty="0"/>
          </a:p>
        </p:txBody>
      </p:sp>
    </p:spTree>
    <p:extLst>
      <p:ext uri="{BB962C8B-B14F-4D97-AF65-F5344CB8AC3E}">
        <p14:creationId xmlns:p14="http://schemas.microsoft.com/office/powerpoint/2010/main" val="1260555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mtClean="0"/>
              <a:t>16</a:t>
            </a:fld>
            <a:endParaRPr kumimoji="1" lang="ja-JP" altLang="en-US"/>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77640"/>
          </a:xfrm>
          <a:prstGeom prst="rect">
            <a:avLst/>
          </a:prstGeom>
        </p:spPr>
      </p:pic>
    </p:spTree>
    <p:extLst>
      <p:ext uri="{BB962C8B-B14F-4D97-AF65-F5344CB8AC3E}">
        <p14:creationId xmlns:p14="http://schemas.microsoft.com/office/powerpoint/2010/main" val="295758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mtClean="0"/>
              <a:t>17</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7226815"/>
          </a:xfrm>
          <a:prstGeom prst="rect">
            <a:avLst/>
          </a:prstGeom>
        </p:spPr>
      </p:pic>
    </p:spTree>
    <p:extLst>
      <p:ext uri="{BB962C8B-B14F-4D97-AF65-F5344CB8AC3E}">
        <p14:creationId xmlns:p14="http://schemas.microsoft.com/office/powerpoint/2010/main" val="2882828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総合情報メディアセンター</a:t>
            </a:r>
            <a:r>
              <a:rPr lang="ja-JP" altLang="en-US" dirty="0" smtClean="0"/>
              <a:t>へヒアリング</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18</a:t>
            </a:fld>
            <a:endParaRPr kumimoji="1" lang="ja-JP" altLang="en-US" sz="1800"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963709572"/>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図表 7"/>
          <p:cNvGraphicFramePr/>
          <p:nvPr>
            <p:extLst/>
          </p:nvPr>
        </p:nvGraphicFramePr>
        <p:xfrm>
          <a:off x="1097280" y="1737360"/>
          <a:ext cx="6393543" cy="39176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テキスト ボックス 4"/>
          <p:cNvSpPr txBox="1"/>
          <p:nvPr/>
        </p:nvSpPr>
        <p:spPr>
          <a:xfrm>
            <a:off x="7420675" y="2429175"/>
            <a:ext cx="3135795" cy="1938992"/>
          </a:xfrm>
          <a:prstGeom prst="rect">
            <a:avLst/>
          </a:prstGeom>
          <a:noFill/>
        </p:spPr>
        <p:txBody>
          <a:bodyPr wrap="none" rtlCol="0">
            <a:spAutoFit/>
          </a:bodyPr>
          <a:lstStyle/>
          <a:p>
            <a:r>
              <a:rPr kumimoji="1" lang="ja-JP" altLang="en-US" sz="2400" dirty="0" smtClean="0"/>
              <a:t>・掲示は左の３ステップ</a:t>
            </a:r>
            <a:endParaRPr kumimoji="1" lang="en-US" altLang="ja-JP" sz="2400" dirty="0" smtClean="0"/>
          </a:p>
          <a:p>
            <a:endParaRPr lang="en-US" altLang="ja-JP" sz="2400" dirty="0" smtClean="0"/>
          </a:p>
          <a:p>
            <a:endParaRPr lang="en-US" altLang="ja-JP" sz="2400" dirty="0"/>
          </a:p>
          <a:p>
            <a:r>
              <a:rPr kumimoji="1" lang="ja-JP" altLang="en-US" sz="2400" dirty="0" smtClean="0"/>
              <a:t>・実現までには</a:t>
            </a:r>
            <a:r>
              <a:rPr kumimoji="1" lang="en-US" altLang="ja-JP" sz="2400" dirty="0" smtClean="0"/>
              <a:t>1</a:t>
            </a:r>
            <a:r>
              <a:rPr kumimoji="1" lang="ja-JP" altLang="en-US" sz="2400" dirty="0" smtClean="0"/>
              <a:t>年間、</a:t>
            </a:r>
            <a:endParaRPr kumimoji="1" lang="en-US" altLang="ja-JP" sz="2400" dirty="0" smtClean="0"/>
          </a:p>
          <a:p>
            <a:r>
              <a:rPr lang="ja-JP" altLang="en-US" sz="2400" dirty="0"/>
              <a:t>　</a:t>
            </a:r>
            <a:r>
              <a:rPr kumimoji="1" lang="ja-JP" altLang="en-US" sz="2400" dirty="0" smtClean="0"/>
              <a:t>試行錯誤を重ねた</a:t>
            </a:r>
            <a:endParaRPr kumimoji="1" lang="ja-JP" altLang="en-US" sz="2400" dirty="0"/>
          </a:p>
        </p:txBody>
      </p:sp>
    </p:spTree>
    <p:extLst>
      <p:ext uri="{BB962C8B-B14F-4D97-AF65-F5344CB8AC3E}">
        <p14:creationId xmlns:p14="http://schemas.microsoft.com/office/powerpoint/2010/main" val="2836773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農工大生へのヒアリング調査</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19</a:t>
            </a:fld>
            <a:endParaRPr kumimoji="1" lang="ja-JP" altLang="en-US"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068050122"/>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1097280" y="2199026"/>
            <a:ext cx="6188891" cy="1938992"/>
          </a:xfrm>
          <a:prstGeom prst="rect">
            <a:avLst/>
          </a:prstGeom>
          <a:noFill/>
        </p:spPr>
        <p:txBody>
          <a:bodyPr wrap="square" rtlCol="0">
            <a:spAutoFit/>
          </a:bodyPr>
          <a:lstStyle/>
          <a:p>
            <a:r>
              <a:rPr lang="ja-JP" altLang="en-US" sz="2400" dirty="0" smtClean="0"/>
              <a:t>・カテゴリー分けされずに情報が</a:t>
            </a:r>
            <a:endParaRPr lang="en-US" altLang="ja-JP" sz="2400" dirty="0" smtClean="0"/>
          </a:p>
          <a:p>
            <a:r>
              <a:rPr lang="ja-JP" altLang="en-US" sz="2400" dirty="0" smtClean="0"/>
              <a:t>　並べられていて見づらい。</a:t>
            </a:r>
            <a:endParaRPr lang="en-US" altLang="ja-JP" sz="2400" dirty="0" smtClean="0"/>
          </a:p>
          <a:p>
            <a:endParaRPr lang="en-US" altLang="ja-JP" sz="2400" dirty="0" smtClean="0"/>
          </a:p>
          <a:p>
            <a:r>
              <a:rPr lang="ja-JP" altLang="en-US" sz="2400" dirty="0" smtClean="0"/>
              <a:t>・周知はポスターからのみで、</a:t>
            </a:r>
            <a:endParaRPr lang="en-US" altLang="ja-JP" sz="2400" dirty="0" smtClean="0"/>
          </a:p>
          <a:p>
            <a:r>
              <a:rPr lang="ja-JP" altLang="en-US" sz="2400" dirty="0"/>
              <a:t>　</a:t>
            </a:r>
            <a:r>
              <a:rPr lang="ja-JP" altLang="en-US" sz="2400" dirty="0" smtClean="0"/>
              <a:t>ガイダンスなどが無かった。</a:t>
            </a:r>
            <a:endParaRPr lang="en-US" altLang="ja-JP" sz="2400" dirty="0"/>
          </a:p>
        </p:txBody>
      </p:sp>
      <p:sp>
        <p:nvSpPr>
          <p:cNvPr id="7" name="テキスト ボックス 6"/>
          <p:cNvSpPr txBox="1"/>
          <p:nvPr/>
        </p:nvSpPr>
        <p:spPr>
          <a:xfrm>
            <a:off x="8524832" y="1737360"/>
            <a:ext cx="2630848" cy="461665"/>
          </a:xfrm>
          <a:prstGeom prst="rect">
            <a:avLst/>
          </a:prstGeom>
          <a:noFill/>
        </p:spPr>
        <p:txBody>
          <a:bodyPr wrap="none" rtlCol="0">
            <a:spAutoFit/>
          </a:bodyPr>
          <a:lstStyle/>
          <a:p>
            <a:r>
              <a:rPr kumimoji="1" lang="ja-JP" altLang="en-US" sz="2400" dirty="0" smtClean="0"/>
              <a:t>協力者：大澤 温 様</a:t>
            </a:r>
            <a:endParaRPr kumimoji="1" lang="ja-JP" altLang="en-US" sz="2400" dirty="0"/>
          </a:p>
        </p:txBody>
      </p:sp>
    </p:spTree>
    <p:extLst>
      <p:ext uri="{BB962C8B-B14F-4D97-AF65-F5344CB8AC3E}">
        <p14:creationId xmlns:p14="http://schemas.microsoft.com/office/powerpoint/2010/main" val="155589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657762"/>
            <a:ext cx="10058400" cy="1080878"/>
          </a:xfrm>
        </p:spPr>
        <p:txBody>
          <a:bodyPr/>
          <a:lstStyle/>
          <a:p>
            <a:r>
              <a:rPr lang="ja-JP" altLang="en-US" dirty="0" smtClean="0"/>
              <a:t>発表</a:t>
            </a:r>
            <a:r>
              <a:rPr lang="ja-JP" altLang="en-US" dirty="0"/>
              <a:t>内容</a:t>
            </a:r>
            <a:endParaRPr kumimoji="1" lang="ja-JP" altLang="en-US" dirty="0"/>
          </a:p>
        </p:txBody>
      </p:sp>
      <p:sp>
        <p:nvSpPr>
          <p:cNvPr id="5" name="スライド番号プレースホルダー 4"/>
          <p:cNvSpPr>
            <a:spLocks noGrp="1"/>
          </p:cNvSpPr>
          <p:nvPr>
            <p:ph type="sldNum" sz="quarter" idx="12"/>
          </p:nvPr>
        </p:nvSpPr>
        <p:spPr/>
        <p:txBody>
          <a:bodyPr/>
          <a:lstStyle/>
          <a:p>
            <a:fld id="{E0ABF2CE-04A9-435D-A1BA-56F05A9BAC59}" type="slidenum">
              <a:rPr kumimoji="1" lang="ja-JP" altLang="en-US" sz="1800" smtClean="0"/>
              <a:t>2</a:t>
            </a:fld>
            <a:endParaRPr kumimoji="1" lang="ja-JP" altLang="en-US" sz="1800" dirty="0"/>
          </a:p>
        </p:txBody>
      </p:sp>
      <p:sp>
        <p:nvSpPr>
          <p:cNvPr id="6" name="テキスト ボックス 5"/>
          <p:cNvSpPr txBox="1"/>
          <p:nvPr/>
        </p:nvSpPr>
        <p:spPr>
          <a:xfrm>
            <a:off x="1097280" y="1738640"/>
            <a:ext cx="10180555" cy="4154984"/>
          </a:xfrm>
          <a:prstGeom prst="rect">
            <a:avLst/>
          </a:prstGeom>
          <a:noFill/>
        </p:spPr>
        <p:txBody>
          <a:bodyPr wrap="square" rtlCol="0">
            <a:spAutoFit/>
          </a:bodyPr>
          <a:lstStyle/>
          <a:p>
            <a:r>
              <a:rPr lang="ja-JP" altLang="en-US" sz="2200" dirty="0" smtClean="0"/>
              <a:t>①</a:t>
            </a:r>
            <a:r>
              <a:rPr kumimoji="1" lang="ja-JP" altLang="en-US" sz="2200" dirty="0" smtClean="0"/>
              <a:t>　背景、中間発表までの調査結果</a:t>
            </a:r>
            <a:endParaRPr kumimoji="1" lang="en-US" altLang="ja-JP" sz="2200" dirty="0" smtClean="0"/>
          </a:p>
          <a:p>
            <a:r>
              <a:rPr lang="ja-JP" altLang="en-US" sz="2200" dirty="0" smtClean="0"/>
              <a:t>②　研究の目的</a:t>
            </a:r>
            <a:endParaRPr lang="en-US" altLang="ja-JP" sz="2200" dirty="0" smtClean="0"/>
          </a:p>
          <a:p>
            <a:r>
              <a:rPr lang="ja-JP" altLang="en-US" sz="2200" dirty="0" smtClean="0"/>
              <a:t>③　現状調査、分析　⇒・アンケート調査（対象：学生、教員）</a:t>
            </a:r>
            <a:endParaRPr lang="en-US" altLang="ja-JP" sz="2200" dirty="0" smtClean="0"/>
          </a:p>
          <a:p>
            <a:r>
              <a:rPr lang="ja-JP" altLang="en-US" sz="2200" dirty="0"/>
              <a:t>　</a:t>
            </a:r>
            <a:r>
              <a:rPr lang="ja-JP" altLang="en-US" sz="2200" dirty="0" smtClean="0"/>
              <a:t>　　　　　　　　　　　　　　・筑波大学内の各施設へヒアリング調査</a:t>
            </a:r>
            <a:endParaRPr kumimoji="1" lang="en-US" altLang="ja-JP" sz="2200" dirty="0" smtClean="0"/>
          </a:p>
          <a:p>
            <a:r>
              <a:rPr lang="ja-JP" altLang="en-US" sz="2200" dirty="0"/>
              <a:t>　</a:t>
            </a:r>
            <a:r>
              <a:rPr lang="ja-JP" altLang="en-US" sz="2200" dirty="0" smtClean="0"/>
              <a:t>　　　　　　　　　　　　　　　（</a:t>
            </a:r>
            <a:r>
              <a:rPr lang="ja-JP" altLang="en-US" sz="2200" b="1" dirty="0" smtClean="0"/>
              <a:t>三学の支援室</a:t>
            </a:r>
            <a:r>
              <a:rPr lang="ja-JP" altLang="en-US" sz="2200" dirty="0" smtClean="0"/>
              <a:t>、</a:t>
            </a:r>
            <a:r>
              <a:rPr lang="ja-JP" altLang="en-US" sz="2200" b="1" dirty="0" smtClean="0"/>
              <a:t>大学教育推進部</a:t>
            </a:r>
            <a:r>
              <a:rPr lang="ja-JP" altLang="en-US" sz="2200" dirty="0" smtClean="0"/>
              <a:t>、</a:t>
            </a:r>
            <a:r>
              <a:rPr lang="ja-JP" altLang="en-US" sz="2200" b="1" dirty="0" smtClean="0"/>
              <a:t>教育クラウド室</a:t>
            </a:r>
            <a:r>
              <a:rPr lang="ja-JP" altLang="en-US" sz="2200" dirty="0" smtClean="0"/>
              <a:t>）</a:t>
            </a:r>
            <a:endParaRPr lang="en-US" altLang="ja-JP" sz="2200" dirty="0" smtClean="0"/>
          </a:p>
          <a:p>
            <a:endParaRPr lang="en-US" altLang="ja-JP" sz="2200" dirty="0" smtClean="0"/>
          </a:p>
          <a:p>
            <a:r>
              <a:rPr kumimoji="1" lang="ja-JP" altLang="en-US" sz="2200" dirty="0" smtClean="0"/>
              <a:t>➃　先進事例調査　⇒</a:t>
            </a:r>
            <a:r>
              <a:rPr lang="ja-JP" altLang="en-US" sz="2200" dirty="0" smtClean="0"/>
              <a:t>・</a:t>
            </a:r>
            <a:r>
              <a:rPr lang="ja-JP" altLang="en-US" sz="2200" b="1" dirty="0" smtClean="0">
                <a:ln w="12700">
                  <a:solidFill>
                    <a:srgbClr val="FFFF00"/>
                  </a:solidFill>
                  <a:prstDash val="solid"/>
                </a:ln>
                <a:solidFill>
                  <a:srgbClr val="00B050"/>
                </a:solidFill>
                <a:effectLst>
                  <a:outerShdw blurRad="41275" dist="20320" dir="1800000" algn="tl" rotWithShape="0">
                    <a:srgbClr val="000000">
                      <a:alpha val="40000"/>
                    </a:srgbClr>
                  </a:outerShdw>
                </a:effectLst>
              </a:rPr>
              <a:t>上智大学</a:t>
            </a:r>
            <a:r>
              <a:rPr lang="ja-JP" altLang="en-US" sz="2200" dirty="0" smtClean="0"/>
              <a:t>の</a:t>
            </a:r>
            <a:r>
              <a:rPr lang="ja-JP" altLang="en-US" sz="2200" dirty="0"/>
              <a:t>総合メディアセンター</a:t>
            </a:r>
            <a:endParaRPr kumimoji="1" lang="en-US" altLang="ja-JP" sz="2200" dirty="0" smtClean="0">
              <a:solidFill>
                <a:schemeClr val="tx1">
                  <a:lumMod val="65000"/>
                  <a:lumOff val="35000"/>
                </a:schemeClr>
              </a:solidFill>
            </a:endParaRPr>
          </a:p>
          <a:p>
            <a:r>
              <a:rPr lang="ja-JP" altLang="en-US" sz="2200" dirty="0" smtClean="0"/>
              <a:t>　　　　　　　　　　　　　　・</a:t>
            </a:r>
            <a:r>
              <a:rPr lang="ja-JP" altLang="en-US" sz="2200" b="1" dirty="0" smtClean="0">
                <a:ln w="12700">
                  <a:solidFill>
                    <a:srgbClr val="FFFF00"/>
                  </a:solidFill>
                  <a:prstDash val="solid"/>
                </a:ln>
                <a:solidFill>
                  <a:srgbClr val="00B050"/>
                </a:solidFill>
                <a:effectLst>
                  <a:outerShdw blurRad="41275" dist="20320" dir="1800000" algn="tl" rotWithShape="0">
                    <a:srgbClr val="000000">
                      <a:alpha val="40000"/>
                    </a:srgbClr>
                  </a:outerShdw>
                </a:effectLst>
              </a:rPr>
              <a:t>東京農工大学</a:t>
            </a:r>
            <a:r>
              <a:rPr lang="ja-JP" altLang="en-US" sz="2200" dirty="0" smtClean="0"/>
              <a:t>の総合情報メディアセンター、学生</a:t>
            </a:r>
            <a:r>
              <a:rPr lang="en-US" altLang="ja-JP" sz="2200" dirty="0" smtClean="0"/>
              <a:t>1</a:t>
            </a:r>
            <a:r>
              <a:rPr lang="ja-JP" altLang="en-US" sz="2200" dirty="0" smtClean="0"/>
              <a:t>名</a:t>
            </a:r>
            <a:endParaRPr lang="en-US" altLang="ja-JP" sz="2200" dirty="0" smtClean="0">
              <a:solidFill>
                <a:schemeClr val="tx1">
                  <a:lumMod val="65000"/>
                  <a:lumOff val="35000"/>
                </a:schemeClr>
              </a:solidFill>
            </a:endParaRPr>
          </a:p>
          <a:p>
            <a:r>
              <a:rPr lang="ja-JP" altLang="en-US" sz="2200" dirty="0" smtClean="0"/>
              <a:t>　　　　　　　　　　　　　　　　　　　　　　　　　　　　　　　　　　　　　　　　　　へヒアリング調査</a:t>
            </a:r>
            <a:endParaRPr lang="en-US" altLang="ja-JP" sz="2200" dirty="0" smtClean="0"/>
          </a:p>
          <a:p>
            <a:endParaRPr lang="en-US" altLang="ja-JP" sz="2200" dirty="0" smtClean="0"/>
          </a:p>
          <a:p>
            <a:r>
              <a:rPr lang="ja-JP" altLang="en-US" sz="2200" dirty="0" smtClean="0"/>
              <a:t>⑤　新しい掲示システムの提案</a:t>
            </a:r>
            <a:endParaRPr lang="en-US" altLang="ja-JP" sz="2200" dirty="0" smtClean="0"/>
          </a:p>
          <a:p>
            <a:r>
              <a:rPr kumimoji="1" lang="ja-JP" altLang="en-US" sz="2200" dirty="0" smtClean="0"/>
              <a:t>⑥　今後の展望、課題</a:t>
            </a:r>
            <a:endParaRPr kumimoji="1" lang="en-US" altLang="ja-JP" sz="2200" dirty="0" smtClean="0"/>
          </a:p>
        </p:txBody>
      </p:sp>
      <p:graphicFrame>
        <p:nvGraphicFramePr>
          <p:cNvPr id="8" name="コンテンツ プレースホルダー 3"/>
          <p:cNvGraphicFramePr>
            <a:graphicFrameLocks/>
          </p:cNvGraphicFramePr>
          <p:nvPr>
            <p:extLst>
              <p:ext uri="{D42A27DB-BD31-4B8C-83A1-F6EECF244321}">
                <p14:modId xmlns:p14="http://schemas.microsoft.com/office/powerpoint/2010/main" val="2452466763"/>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9686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他大学</a:t>
            </a:r>
            <a:r>
              <a:rPr lang="ja-JP" altLang="en-US" dirty="0" smtClean="0"/>
              <a:t>ヒアリングから得られたこと</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20</a:t>
            </a:fld>
            <a:endParaRPr kumimoji="1" lang="ja-JP" altLang="en-US" sz="1800"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146893952"/>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正方形/長方形 5"/>
          <p:cNvSpPr/>
          <p:nvPr/>
        </p:nvSpPr>
        <p:spPr>
          <a:xfrm>
            <a:off x="1097280" y="2053389"/>
            <a:ext cx="4838299" cy="3481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t>TWINS</a:t>
            </a:r>
            <a:r>
              <a:rPr lang="ja-JP" altLang="en-US" sz="3600" dirty="0" smtClean="0"/>
              <a:t>の掲示板機能</a:t>
            </a:r>
            <a:endParaRPr lang="en-US" altLang="ja-JP" sz="3600" dirty="0" smtClean="0"/>
          </a:p>
          <a:p>
            <a:pPr algn="ctr"/>
            <a:r>
              <a:rPr lang="ja-JP" altLang="en-US" sz="3600" dirty="0" smtClean="0"/>
              <a:t>を使えば</a:t>
            </a:r>
            <a:endParaRPr lang="en-US" altLang="ja-JP" sz="3600" dirty="0" smtClean="0"/>
          </a:p>
          <a:p>
            <a:pPr algn="ctr"/>
            <a:r>
              <a:rPr lang="en-US" altLang="ja-JP" sz="3600" dirty="0" smtClean="0"/>
              <a:t>LOYOLA</a:t>
            </a:r>
            <a:r>
              <a:rPr lang="ja-JP" altLang="en-US" sz="3600" dirty="0" smtClean="0"/>
              <a:t>のような</a:t>
            </a:r>
            <a:endParaRPr lang="en-US" altLang="ja-JP" sz="3600" dirty="0" smtClean="0"/>
          </a:p>
          <a:p>
            <a:pPr algn="ctr"/>
            <a:r>
              <a:rPr lang="ja-JP" altLang="en-US" sz="3600" dirty="0" smtClean="0"/>
              <a:t>掲示システムを構築</a:t>
            </a:r>
            <a:endParaRPr lang="en-US" altLang="ja-JP" sz="3600" dirty="0" smtClean="0"/>
          </a:p>
          <a:p>
            <a:pPr algn="ctr"/>
            <a:r>
              <a:rPr lang="ja-JP" altLang="en-US" sz="3600" dirty="0" smtClean="0"/>
              <a:t>できる</a:t>
            </a:r>
            <a:endParaRPr lang="en-US" altLang="ja-JP" sz="3600" dirty="0" smtClean="0"/>
          </a:p>
          <a:p>
            <a:pPr algn="ctr"/>
            <a:endParaRPr kumimoji="1" lang="ja-JP" altLang="en-US" sz="2800" dirty="0"/>
          </a:p>
        </p:txBody>
      </p:sp>
      <p:sp>
        <p:nvSpPr>
          <p:cNvPr id="8" name="正方形/長方形 7"/>
          <p:cNvSpPr/>
          <p:nvPr/>
        </p:nvSpPr>
        <p:spPr>
          <a:xfrm>
            <a:off x="6336632" y="2053388"/>
            <a:ext cx="4819048" cy="3481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t>農工大のように</a:t>
            </a:r>
            <a:endParaRPr lang="en-US" altLang="ja-JP" sz="3600" dirty="0" smtClean="0"/>
          </a:p>
          <a:p>
            <a:pPr algn="ctr"/>
            <a:r>
              <a:rPr lang="ja-JP" altLang="en-US" sz="3600" dirty="0" smtClean="0"/>
              <a:t>キャンパスごとに掲示板があるという形は、</a:t>
            </a:r>
            <a:endParaRPr lang="en-US" altLang="ja-JP" sz="3600" dirty="0" smtClean="0"/>
          </a:p>
          <a:p>
            <a:pPr algn="ctr"/>
            <a:r>
              <a:rPr lang="ja-JP" altLang="en-US" sz="3600" dirty="0" smtClean="0"/>
              <a:t>キャンパスが広大な</a:t>
            </a:r>
            <a:endParaRPr lang="en-US" altLang="ja-JP" sz="3600" dirty="0" smtClean="0"/>
          </a:p>
          <a:p>
            <a:pPr algn="ctr"/>
            <a:r>
              <a:rPr lang="ja-JP" altLang="en-US" sz="3600" dirty="0" smtClean="0"/>
              <a:t>筑波大学に</a:t>
            </a:r>
            <a:endParaRPr lang="en-US" altLang="ja-JP" sz="3600" dirty="0" smtClean="0"/>
          </a:p>
          <a:p>
            <a:pPr algn="ctr"/>
            <a:r>
              <a:rPr lang="ja-JP" altLang="en-US" sz="3600" dirty="0" smtClean="0"/>
              <a:t>合うのではないだろうか</a:t>
            </a:r>
            <a:endParaRPr kumimoji="1" lang="ja-JP" altLang="en-US" sz="3600" dirty="0"/>
          </a:p>
        </p:txBody>
      </p:sp>
    </p:spTree>
    <p:extLst>
      <p:ext uri="{BB962C8B-B14F-4D97-AF65-F5344CB8AC3E}">
        <p14:creationId xmlns:p14="http://schemas.microsoft.com/office/powerpoint/2010/main" val="861156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5163662" y="1736714"/>
            <a:ext cx="5809137" cy="3506216"/>
          </a:xfrm>
          <a:prstGeom prst="rect">
            <a:avLst/>
          </a:prstGeom>
        </p:spPr>
      </p:pic>
      <p:pic>
        <p:nvPicPr>
          <p:cNvPr id="9" name="図 8"/>
          <p:cNvPicPr>
            <a:picLocks noChangeAspect="1"/>
          </p:cNvPicPr>
          <p:nvPr/>
        </p:nvPicPr>
        <p:blipFill>
          <a:blip r:embed="rId4"/>
          <a:stretch>
            <a:fillRect/>
          </a:stretch>
        </p:blipFill>
        <p:spPr>
          <a:xfrm>
            <a:off x="497522" y="1736714"/>
            <a:ext cx="4666141" cy="3541843"/>
          </a:xfrm>
          <a:prstGeom prst="rect">
            <a:avLst/>
          </a:prstGeom>
        </p:spPr>
      </p:pic>
      <p:sp>
        <p:nvSpPr>
          <p:cNvPr id="2" name="タイトル 1"/>
          <p:cNvSpPr>
            <a:spLocks noGrp="1"/>
          </p:cNvSpPr>
          <p:nvPr>
            <p:ph type="title"/>
          </p:nvPr>
        </p:nvSpPr>
        <p:spPr/>
        <p:txBody>
          <a:bodyPr>
            <a:normAutofit/>
          </a:bodyPr>
          <a:lstStyle/>
          <a:p>
            <a:r>
              <a:rPr kumimoji="1" lang="ja-JP" altLang="en-US" dirty="0" smtClean="0"/>
              <a:t>結果：項目ごとの需要</a:t>
            </a:r>
            <a:r>
              <a:rPr kumimoji="1" lang="en-US" altLang="ja-JP" dirty="0" smtClean="0"/>
              <a:t/>
            </a:r>
            <a:br>
              <a:rPr kumimoji="1" lang="en-US" altLang="ja-JP" dirty="0" smtClean="0"/>
            </a:br>
            <a:r>
              <a:rPr kumimoji="1" lang="ja-JP" altLang="en-US" dirty="0" smtClean="0"/>
              <a:t>　　　　　　　　　（利用頻度が</a:t>
            </a:r>
            <a:r>
              <a:rPr kumimoji="1" lang="ja-JP" altLang="en-US" dirty="0" smtClean="0">
                <a:solidFill>
                  <a:srgbClr val="FF0000"/>
                </a:solidFill>
              </a:rPr>
              <a:t>高い</a:t>
            </a:r>
            <a:r>
              <a:rPr kumimoji="1" lang="ja-JP" altLang="en-US" dirty="0" smtClean="0"/>
              <a:t>項目）</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21</a:t>
            </a:fld>
            <a:endParaRPr kumimoji="1" lang="ja-JP" altLang="en-US" sz="1800" dirty="0"/>
          </a:p>
        </p:txBody>
      </p:sp>
      <p:sp>
        <p:nvSpPr>
          <p:cNvPr id="8" name="テキスト ボックス 7"/>
          <p:cNvSpPr txBox="1"/>
          <p:nvPr/>
        </p:nvSpPr>
        <p:spPr>
          <a:xfrm>
            <a:off x="1428750" y="5716057"/>
            <a:ext cx="10287000" cy="523220"/>
          </a:xfrm>
          <a:prstGeom prst="rect">
            <a:avLst/>
          </a:prstGeom>
          <a:noFill/>
        </p:spPr>
        <p:txBody>
          <a:bodyPr wrap="square" rtlCol="0">
            <a:spAutoFit/>
          </a:bodyPr>
          <a:lstStyle/>
          <a:p>
            <a:r>
              <a:rPr kumimoji="1" lang="ja-JP"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利用頻度が高い項目では</a:t>
            </a:r>
            <a:r>
              <a:rPr lang="en-US" altLang="ja-JP"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Web</a:t>
            </a:r>
            <a:r>
              <a:rPr lang="ja-JP"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掲示化への需要が顕著に高い！</a:t>
            </a:r>
            <a:endParaRPr kumimoji="1" lang="ja-JP" alt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0" name="円/楕円 9"/>
          <p:cNvSpPr/>
          <p:nvPr/>
        </p:nvSpPr>
        <p:spPr>
          <a:xfrm>
            <a:off x="9600789" y="2292096"/>
            <a:ext cx="633984" cy="662119"/>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9088724" y="3048815"/>
            <a:ext cx="512064" cy="550547"/>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コンテンツ プレースホルダー 3"/>
          <p:cNvGraphicFramePr>
            <a:graphicFrameLocks/>
          </p:cNvGraphicFramePr>
          <p:nvPr>
            <p:extLst>
              <p:ext uri="{D42A27DB-BD31-4B8C-83A1-F6EECF244321}">
                <p14:modId xmlns:p14="http://schemas.microsoft.com/office/powerpoint/2010/main" val="3791361418"/>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下矢印 3"/>
          <p:cNvSpPr/>
          <p:nvPr/>
        </p:nvSpPr>
        <p:spPr>
          <a:xfrm>
            <a:off x="5381625" y="5172076"/>
            <a:ext cx="1371600" cy="417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01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結果：項目ごとの需要</a:t>
            </a:r>
            <a:r>
              <a:rPr kumimoji="1" lang="en-US" altLang="ja-JP" dirty="0" smtClean="0"/>
              <a:t/>
            </a:r>
            <a:br>
              <a:rPr kumimoji="1" lang="en-US" altLang="ja-JP" dirty="0" smtClean="0"/>
            </a:br>
            <a:r>
              <a:rPr kumimoji="1" lang="ja-JP" altLang="en-US" dirty="0" smtClean="0"/>
              <a:t>　　　　　　　　　</a:t>
            </a:r>
            <a:r>
              <a:rPr lang="ja-JP" altLang="en-US" dirty="0" smtClean="0"/>
              <a:t>（利用頻度が</a:t>
            </a:r>
            <a:r>
              <a:rPr lang="ja-JP" altLang="en-US" dirty="0" smtClean="0">
                <a:solidFill>
                  <a:srgbClr val="0070C0"/>
                </a:solidFill>
              </a:rPr>
              <a:t>低い</a:t>
            </a:r>
            <a:r>
              <a:rPr lang="ja-JP" altLang="en-US" dirty="0" smtClean="0"/>
              <a:t>項目）</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22</a:t>
            </a:fld>
            <a:endParaRPr kumimoji="1" lang="ja-JP" altLang="en-US" dirty="0"/>
          </a:p>
        </p:txBody>
      </p:sp>
      <p:sp>
        <p:nvSpPr>
          <p:cNvPr id="6" name="テキスト ボックス 5"/>
          <p:cNvSpPr txBox="1"/>
          <p:nvPr/>
        </p:nvSpPr>
        <p:spPr>
          <a:xfrm>
            <a:off x="477645" y="5620213"/>
            <a:ext cx="6532755" cy="707886"/>
          </a:xfrm>
          <a:prstGeom prst="rect">
            <a:avLst/>
          </a:prstGeom>
          <a:noFill/>
        </p:spPr>
        <p:txBody>
          <a:bodyPr wrap="square" rtlCol="0">
            <a:spAutoFit/>
          </a:bodyPr>
          <a:lstStyle/>
          <a:p>
            <a:r>
              <a:rPr kumimoji="1" lang="ja-JP" altLang="en-US" sz="2000" dirty="0" smtClean="0"/>
              <a:t>紙掲示で利用頻度が低い項目（就職案内、奨学金情報）は</a:t>
            </a:r>
            <a:endParaRPr kumimoji="1" lang="en-US" altLang="ja-JP" sz="2000" dirty="0" smtClean="0"/>
          </a:p>
          <a:p>
            <a:r>
              <a:rPr lang="en-US" altLang="ja-JP" sz="2000" dirty="0" smtClean="0"/>
              <a:t>Web</a:t>
            </a:r>
            <a:r>
              <a:rPr lang="ja-JP" altLang="en-US" sz="2000" dirty="0" smtClean="0"/>
              <a:t>掲示に載せる需要がないのか？</a:t>
            </a:r>
            <a:endParaRPr kumimoji="1" lang="ja-JP" altLang="en-US" sz="2000" dirty="0"/>
          </a:p>
        </p:txBody>
      </p:sp>
      <p:sp>
        <p:nvSpPr>
          <p:cNvPr id="7" name="テキスト ボックス 6"/>
          <p:cNvSpPr txBox="1"/>
          <p:nvPr/>
        </p:nvSpPr>
        <p:spPr>
          <a:xfrm>
            <a:off x="6775987" y="1748246"/>
            <a:ext cx="2405742" cy="1323439"/>
          </a:xfrm>
          <a:prstGeom prst="rect">
            <a:avLst/>
          </a:prstGeom>
          <a:noFill/>
        </p:spPr>
        <p:txBody>
          <a:bodyPr wrap="square" rtlCol="0">
            <a:spAutoFit/>
          </a:bodyPr>
          <a:lstStyle/>
          <a:p>
            <a:r>
              <a:rPr kumimoji="1" lang="ja-JP" altLang="en-US" sz="2000" dirty="0" smtClean="0"/>
              <a:t>筑波大学から遠い人</a:t>
            </a:r>
            <a:endParaRPr kumimoji="1" lang="en-US" altLang="ja-JP" sz="2000" dirty="0" smtClean="0"/>
          </a:p>
          <a:p>
            <a:r>
              <a:rPr lang="ja-JP" altLang="en-US" sz="2000" dirty="0" smtClean="0"/>
              <a:t>⇒各支援室から</a:t>
            </a:r>
            <a:r>
              <a:rPr lang="en-US" altLang="ja-JP" sz="2000" dirty="0" smtClean="0"/>
              <a:t>2km</a:t>
            </a:r>
            <a:r>
              <a:rPr lang="ja-JP" altLang="en-US" sz="2000" dirty="0" smtClean="0"/>
              <a:t>圏外から通学している学生</a:t>
            </a:r>
            <a:endParaRPr lang="en-US" altLang="ja-JP" sz="2000" dirty="0" smtClean="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729" y="1737360"/>
            <a:ext cx="2757279" cy="4536440"/>
          </a:xfrm>
          <a:prstGeom prst="rect">
            <a:avLst/>
          </a:prstGeom>
        </p:spPr>
      </p:pic>
      <p:graphicFrame>
        <p:nvGraphicFramePr>
          <p:cNvPr id="10" name="コンテンツ プレースホルダー 3"/>
          <p:cNvGraphicFramePr>
            <a:graphicFrameLocks/>
          </p:cNvGraphicFramePr>
          <p:nvPr>
            <p:extLst>
              <p:ext uri="{D42A27DB-BD31-4B8C-83A1-F6EECF244321}">
                <p14:modId xmlns:p14="http://schemas.microsoft.com/office/powerpoint/2010/main" val="41686346"/>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図 10"/>
          <p:cNvPicPr>
            <a:picLocks noChangeAspect="1"/>
          </p:cNvPicPr>
          <p:nvPr/>
        </p:nvPicPr>
        <p:blipFill>
          <a:blip r:embed="rId9"/>
          <a:stretch>
            <a:fillRect/>
          </a:stretch>
        </p:blipFill>
        <p:spPr>
          <a:xfrm>
            <a:off x="598711" y="1737360"/>
            <a:ext cx="6261929" cy="3763554"/>
          </a:xfrm>
          <a:prstGeom prst="rect">
            <a:avLst/>
          </a:prstGeom>
        </p:spPr>
      </p:pic>
      <p:sp>
        <p:nvSpPr>
          <p:cNvPr id="12" name="円/楕円 11"/>
          <p:cNvSpPr/>
          <p:nvPr/>
        </p:nvSpPr>
        <p:spPr>
          <a:xfrm>
            <a:off x="4914900" y="2438401"/>
            <a:ext cx="604157" cy="601988"/>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868351" y="3135602"/>
            <a:ext cx="516258" cy="506017"/>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728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5910599" y="2064995"/>
            <a:ext cx="4774750" cy="2868773"/>
          </a:xfrm>
          <a:prstGeom prst="rect">
            <a:avLst/>
          </a:prstGeom>
        </p:spPr>
      </p:pic>
      <p:pic>
        <p:nvPicPr>
          <p:cNvPr id="15" name="図 14"/>
          <p:cNvPicPr>
            <a:picLocks noChangeAspect="1"/>
          </p:cNvPicPr>
          <p:nvPr/>
        </p:nvPicPr>
        <p:blipFill>
          <a:blip r:embed="rId4"/>
          <a:stretch>
            <a:fillRect/>
          </a:stretch>
        </p:blipFill>
        <p:spPr>
          <a:xfrm>
            <a:off x="1155772" y="2069077"/>
            <a:ext cx="4754827" cy="2856802"/>
          </a:xfrm>
          <a:prstGeom prst="rect">
            <a:avLst/>
          </a:prstGeom>
        </p:spPr>
      </p:pic>
      <p:sp>
        <p:nvSpPr>
          <p:cNvPr id="2" name="タイトル 1"/>
          <p:cNvSpPr>
            <a:spLocks noGrp="1"/>
          </p:cNvSpPr>
          <p:nvPr>
            <p:ph type="title"/>
          </p:nvPr>
        </p:nvSpPr>
        <p:spPr/>
        <p:txBody>
          <a:bodyPr/>
          <a:lstStyle/>
          <a:p>
            <a:r>
              <a:rPr kumimoji="1" lang="ja-JP" altLang="en-US" dirty="0" smtClean="0"/>
              <a:t>遠い所から通学している学生は？</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23</a:t>
            </a:fld>
            <a:endParaRPr kumimoji="1" lang="ja-JP" altLang="en-US" dirty="0"/>
          </a:p>
        </p:txBody>
      </p:sp>
      <p:sp>
        <p:nvSpPr>
          <p:cNvPr id="9" name="テキスト ボックス 8"/>
          <p:cNvSpPr txBox="1"/>
          <p:nvPr/>
        </p:nvSpPr>
        <p:spPr>
          <a:xfrm>
            <a:off x="1425153" y="4857989"/>
            <a:ext cx="4561661" cy="1323439"/>
          </a:xfrm>
          <a:prstGeom prst="rect">
            <a:avLst/>
          </a:prstGeom>
          <a:noFill/>
        </p:spPr>
        <p:txBody>
          <a:bodyPr wrap="square" rtlCol="0">
            <a:spAutoFit/>
          </a:bodyPr>
          <a:lstStyle/>
          <a:p>
            <a:r>
              <a:rPr lang="ja-JP" altLang="en-US" dirty="0" smtClean="0"/>
              <a:t>・</a:t>
            </a:r>
            <a:r>
              <a:rPr lang="ja-JP" altLang="en-US" dirty="0" smtClean="0">
                <a:solidFill>
                  <a:schemeClr val="tx1">
                    <a:lumMod val="50000"/>
                    <a:lumOff val="50000"/>
                  </a:schemeClr>
                </a:solidFill>
              </a:rPr>
              <a:t>利用頻度の高かった項目（授業関係、共通科目、集中授業）</a:t>
            </a:r>
            <a:endParaRPr lang="en-US" altLang="ja-JP" dirty="0" smtClean="0">
              <a:solidFill>
                <a:schemeClr val="tx1">
                  <a:lumMod val="50000"/>
                  <a:lumOff val="50000"/>
                </a:schemeClr>
              </a:solidFill>
            </a:endParaRPr>
          </a:p>
          <a:p>
            <a:r>
              <a:rPr lang="ja-JP" altLang="en-US" dirty="0"/>
              <a:t>⇒</a:t>
            </a:r>
            <a:r>
              <a:rPr lang="ja-JP" altLang="en-US" sz="2000" dirty="0" smtClean="0"/>
              <a:t>説明有り群と説明無し群の割合は</a:t>
            </a:r>
            <a:endParaRPr lang="en-US" altLang="ja-JP" sz="2000" dirty="0" smtClean="0"/>
          </a:p>
          <a:p>
            <a:r>
              <a:rPr lang="ja-JP" altLang="en-US" sz="2000" dirty="0"/>
              <a:t>　</a:t>
            </a:r>
            <a:r>
              <a:rPr lang="ja-JP" altLang="en-US" sz="2400" dirty="0" smtClean="0"/>
              <a:t>ほぼ変化はない</a:t>
            </a:r>
            <a:endParaRPr lang="en-US" altLang="ja-JP" sz="2000" dirty="0" smtClean="0"/>
          </a:p>
        </p:txBody>
      </p:sp>
      <p:graphicFrame>
        <p:nvGraphicFramePr>
          <p:cNvPr id="13" name="コンテンツ プレースホルダー 3"/>
          <p:cNvGraphicFramePr>
            <a:graphicFrameLocks/>
          </p:cNvGraphicFramePr>
          <p:nvPr>
            <p:extLst>
              <p:ext uri="{D42A27DB-BD31-4B8C-83A1-F6EECF244321}">
                <p14:modId xmlns:p14="http://schemas.microsoft.com/office/powerpoint/2010/main" val="3683969028"/>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円/楕円 9"/>
          <p:cNvSpPr/>
          <p:nvPr/>
        </p:nvSpPr>
        <p:spPr>
          <a:xfrm>
            <a:off x="3766130" y="2436743"/>
            <a:ext cx="845085" cy="627322"/>
          </a:xfrm>
          <a:prstGeom prst="ellipse">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941450" y="2436743"/>
            <a:ext cx="1021576" cy="743762"/>
          </a:xfrm>
          <a:prstGeom prst="ellipse">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377162" y="4606411"/>
            <a:ext cx="4179308" cy="1569660"/>
          </a:xfrm>
          <a:prstGeom prst="rect">
            <a:avLst/>
          </a:prstGeom>
          <a:noFill/>
        </p:spPr>
        <p:txBody>
          <a:bodyPr wrap="square" rtlCol="0">
            <a:spAutoFit/>
          </a:bodyPr>
          <a:lstStyle/>
          <a:p>
            <a:endParaRPr lang="en-US" altLang="ja-JP" sz="2000" dirty="0" smtClean="0"/>
          </a:p>
          <a:p>
            <a:r>
              <a:rPr lang="ja-JP" altLang="en-US" dirty="0" smtClean="0"/>
              <a:t>・</a:t>
            </a:r>
            <a:r>
              <a:rPr lang="ja-JP" altLang="en-US" dirty="0" smtClean="0">
                <a:solidFill>
                  <a:schemeClr val="tx1">
                    <a:lumMod val="50000"/>
                    <a:lumOff val="50000"/>
                  </a:schemeClr>
                </a:solidFill>
              </a:rPr>
              <a:t>利用頻度の低かった項目（奨学金、就職案内）</a:t>
            </a:r>
            <a:endParaRPr lang="en-US" altLang="ja-JP" dirty="0" smtClean="0">
              <a:solidFill>
                <a:schemeClr val="tx1">
                  <a:lumMod val="50000"/>
                  <a:lumOff val="50000"/>
                </a:schemeClr>
              </a:solidFill>
            </a:endParaRPr>
          </a:p>
          <a:p>
            <a:r>
              <a:rPr lang="ja-JP" altLang="en-US" dirty="0" smtClean="0"/>
              <a:t>⇒</a:t>
            </a:r>
            <a:r>
              <a:rPr lang="ja-JP" altLang="en-US" sz="2000" dirty="0" smtClean="0"/>
              <a:t>説明有り群の割合が説明無し群</a:t>
            </a:r>
            <a:endParaRPr lang="en-US" altLang="ja-JP" sz="2000" dirty="0" smtClean="0"/>
          </a:p>
          <a:p>
            <a:r>
              <a:rPr lang="ja-JP" altLang="en-US" sz="2000" b="1" dirty="0" smtClean="0"/>
              <a:t>　より大きく増えている</a:t>
            </a:r>
            <a:endParaRPr lang="en-US" altLang="ja-JP" sz="2000" dirty="0"/>
          </a:p>
        </p:txBody>
      </p:sp>
      <p:sp>
        <p:nvSpPr>
          <p:cNvPr id="5" name="テキスト ボックス 4"/>
          <p:cNvSpPr txBox="1"/>
          <p:nvPr/>
        </p:nvSpPr>
        <p:spPr>
          <a:xfrm>
            <a:off x="838799" y="1735694"/>
            <a:ext cx="3981450" cy="369332"/>
          </a:xfrm>
          <a:prstGeom prst="rect">
            <a:avLst/>
          </a:prstGeom>
          <a:noFill/>
        </p:spPr>
        <p:txBody>
          <a:bodyPr wrap="square" rtlCol="0">
            <a:spAutoFit/>
          </a:bodyPr>
          <a:lstStyle/>
          <a:p>
            <a:r>
              <a:rPr lang="en-US" altLang="ja-JP" dirty="0"/>
              <a:t>【Web</a:t>
            </a:r>
            <a:r>
              <a:rPr lang="ja-JP" altLang="en-US" dirty="0"/>
              <a:t>掲示（</a:t>
            </a:r>
            <a:r>
              <a:rPr lang="en-US" altLang="ja-JP" dirty="0"/>
              <a:t>Moodle, TWINS</a:t>
            </a:r>
            <a:r>
              <a:rPr lang="ja-JP" altLang="en-US" dirty="0"/>
              <a:t>）において</a:t>
            </a:r>
            <a:r>
              <a:rPr lang="en-US" altLang="ja-JP" dirty="0"/>
              <a:t>】</a:t>
            </a:r>
          </a:p>
        </p:txBody>
      </p:sp>
    </p:spTree>
    <p:extLst>
      <p:ext uri="{BB962C8B-B14F-4D97-AF65-F5344CB8AC3E}">
        <p14:creationId xmlns:p14="http://schemas.microsoft.com/office/powerpoint/2010/main" val="286820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down)">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down)">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down)">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down)">
                                      <p:cBhvr>
                                        <p:cTn id="3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5910599" y="2064995"/>
            <a:ext cx="4774750" cy="2868773"/>
          </a:xfrm>
          <a:prstGeom prst="rect">
            <a:avLst/>
          </a:prstGeom>
        </p:spPr>
      </p:pic>
      <p:pic>
        <p:nvPicPr>
          <p:cNvPr id="15" name="図 14"/>
          <p:cNvPicPr>
            <a:picLocks noChangeAspect="1"/>
          </p:cNvPicPr>
          <p:nvPr/>
        </p:nvPicPr>
        <p:blipFill>
          <a:blip r:embed="rId4"/>
          <a:stretch>
            <a:fillRect/>
          </a:stretch>
        </p:blipFill>
        <p:spPr>
          <a:xfrm>
            <a:off x="1155772" y="2069077"/>
            <a:ext cx="4754827" cy="2856802"/>
          </a:xfrm>
          <a:prstGeom prst="rect">
            <a:avLst/>
          </a:prstGeom>
        </p:spPr>
      </p:pic>
      <p:sp>
        <p:nvSpPr>
          <p:cNvPr id="2" name="タイトル 1"/>
          <p:cNvSpPr>
            <a:spLocks noGrp="1"/>
          </p:cNvSpPr>
          <p:nvPr>
            <p:ph type="title"/>
          </p:nvPr>
        </p:nvSpPr>
        <p:spPr/>
        <p:txBody>
          <a:bodyPr/>
          <a:lstStyle/>
          <a:p>
            <a:r>
              <a:rPr kumimoji="1" lang="ja-JP" altLang="en-US" dirty="0" smtClean="0"/>
              <a:t>遠い所から通学している学生は？</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24</a:t>
            </a:fld>
            <a:endParaRPr kumimoji="1" lang="ja-JP" altLang="en-US" dirty="0"/>
          </a:p>
        </p:txBody>
      </p:sp>
      <p:graphicFrame>
        <p:nvGraphicFramePr>
          <p:cNvPr id="13" name="コンテンツ プレースホルダー 3"/>
          <p:cNvGraphicFramePr>
            <a:graphicFrameLocks/>
          </p:cNvGraphicFramePr>
          <p:nvPr>
            <p:extLst>
              <p:ext uri="{D42A27DB-BD31-4B8C-83A1-F6EECF244321}">
                <p14:modId xmlns:p14="http://schemas.microsoft.com/office/powerpoint/2010/main" val="3683969028"/>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円/楕円 9"/>
          <p:cNvSpPr/>
          <p:nvPr/>
        </p:nvSpPr>
        <p:spPr>
          <a:xfrm>
            <a:off x="3766130" y="2436743"/>
            <a:ext cx="845085" cy="627322"/>
          </a:xfrm>
          <a:prstGeom prst="ellipse">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941450" y="2436743"/>
            <a:ext cx="1021576" cy="743762"/>
          </a:xfrm>
          <a:prstGeom prst="ellipse">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38799" y="1735694"/>
            <a:ext cx="3981450" cy="369332"/>
          </a:xfrm>
          <a:prstGeom prst="rect">
            <a:avLst/>
          </a:prstGeom>
          <a:noFill/>
        </p:spPr>
        <p:txBody>
          <a:bodyPr wrap="square" rtlCol="0">
            <a:spAutoFit/>
          </a:bodyPr>
          <a:lstStyle/>
          <a:p>
            <a:r>
              <a:rPr lang="en-US" altLang="ja-JP" dirty="0"/>
              <a:t>【Web</a:t>
            </a:r>
            <a:r>
              <a:rPr lang="ja-JP" altLang="en-US" dirty="0"/>
              <a:t>掲示（</a:t>
            </a:r>
            <a:r>
              <a:rPr lang="en-US" altLang="ja-JP" dirty="0"/>
              <a:t>Moodle, TWINS</a:t>
            </a:r>
            <a:r>
              <a:rPr lang="ja-JP" altLang="en-US" dirty="0"/>
              <a:t>）において</a:t>
            </a:r>
            <a:r>
              <a:rPr lang="en-US" altLang="ja-JP" dirty="0"/>
              <a:t>】</a:t>
            </a:r>
          </a:p>
        </p:txBody>
      </p:sp>
      <p:sp>
        <p:nvSpPr>
          <p:cNvPr id="17" name="テキスト ボックス 16"/>
          <p:cNvSpPr txBox="1"/>
          <p:nvPr/>
        </p:nvSpPr>
        <p:spPr>
          <a:xfrm>
            <a:off x="1041234" y="4925879"/>
            <a:ext cx="4495800" cy="1200329"/>
          </a:xfrm>
          <a:prstGeom prst="rect">
            <a:avLst/>
          </a:prstGeom>
          <a:noFill/>
        </p:spPr>
        <p:txBody>
          <a:bodyPr wrap="square" rtlCol="0">
            <a:spAutoFit/>
          </a:bodyPr>
          <a:lstStyle/>
          <a:p>
            <a:r>
              <a:rPr kumimoji="1" lang="en-US" altLang="ja-JP" dirty="0" smtClean="0"/>
              <a:t>【</a:t>
            </a:r>
            <a:r>
              <a:rPr kumimoji="1" lang="ja-JP" altLang="en-US" dirty="0" smtClean="0"/>
              <a:t>理由は？</a:t>
            </a:r>
            <a:r>
              <a:rPr kumimoji="1" lang="en-US" altLang="ja-JP" dirty="0" smtClean="0"/>
              <a:t>】</a:t>
            </a:r>
          </a:p>
          <a:p>
            <a:r>
              <a:rPr lang="ja-JP" altLang="en-US" dirty="0" smtClean="0"/>
              <a:t>・普段よく見る情報</a:t>
            </a:r>
            <a:r>
              <a:rPr kumimoji="1" lang="ja-JP" altLang="en-US" dirty="0" smtClean="0"/>
              <a:t>⇒見忘れることが少ない</a:t>
            </a:r>
            <a:endParaRPr kumimoji="1" lang="en-US" altLang="ja-JP" dirty="0" smtClean="0"/>
          </a:p>
          <a:p>
            <a:r>
              <a:rPr lang="ja-JP" altLang="en-US" dirty="0" smtClean="0"/>
              <a:t>・普段あまり見ない情報</a:t>
            </a:r>
            <a:endParaRPr lang="en-US" altLang="ja-JP" dirty="0" smtClean="0"/>
          </a:p>
          <a:p>
            <a:r>
              <a:rPr kumimoji="1" lang="ja-JP" altLang="en-US" dirty="0" smtClean="0"/>
              <a:t>⇒いざ必要な時に時に見忘れてしまう</a:t>
            </a:r>
            <a:endParaRPr kumimoji="1" lang="ja-JP" altLang="en-US" dirty="0"/>
          </a:p>
        </p:txBody>
      </p:sp>
      <p:sp>
        <p:nvSpPr>
          <p:cNvPr id="18" name="テキスト ボックス 17"/>
          <p:cNvSpPr txBox="1"/>
          <p:nvPr/>
        </p:nvSpPr>
        <p:spPr>
          <a:xfrm>
            <a:off x="6334363" y="5096612"/>
            <a:ext cx="5111541" cy="1200329"/>
          </a:xfrm>
          <a:prstGeom prst="rect">
            <a:avLst/>
          </a:prstGeom>
          <a:noFill/>
        </p:spPr>
        <p:txBody>
          <a:bodyPr wrap="square" rtlCol="0">
            <a:spAutoFit/>
          </a:bodyPr>
          <a:lstStyle/>
          <a:p>
            <a:r>
              <a:rPr kumimoji="1" lang="ja-JP"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利用頻度の低い情報</a:t>
            </a:r>
            <a:r>
              <a:rPr lang="ja-JP"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を含めた全ての情報について</a:t>
            </a:r>
            <a:endParaRPr lang="en-US" altLang="ja-JP"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r>
              <a:rPr lang="en-US" altLang="ja-JP"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Web</a:t>
            </a:r>
            <a:r>
              <a:rPr lang="ja-JP"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掲示化の需要があると言える！</a:t>
            </a:r>
            <a:endParaRPr kumimoji="1" lang="ja-JP" alt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右矢印 3"/>
          <p:cNvSpPr/>
          <p:nvPr/>
        </p:nvSpPr>
        <p:spPr>
          <a:xfrm>
            <a:off x="5467350" y="5505450"/>
            <a:ext cx="752475" cy="438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40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down)">
                                      <p:cBhvr>
                                        <p:cTn id="17" dur="500"/>
                                        <p:tgtEl>
                                          <p:spTgt spid="17">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Effect transition="in" filter="wipe(down)">
                                      <p:cBhvr>
                                        <p:cTn id="20" dur="500"/>
                                        <p:tgtEl>
                                          <p:spTgt spid="17">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down)">
                                      <p:cBhvr>
                                        <p:cTn id="23" dur="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7318464" y="1849102"/>
            <a:ext cx="3183212" cy="4498940"/>
          </a:xfrm>
          <a:prstGeom prst="rect">
            <a:avLst/>
          </a:prstGeom>
        </p:spPr>
      </p:pic>
      <p:sp>
        <p:nvSpPr>
          <p:cNvPr id="2" name="タイトル 1"/>
          <p:cNvSpPr>
            <a:spLocks noGrp="1"/>
          </p:cNvSpPr>
          <p:nvPr>
            <p:ph type="title"/>
          </p:nvPr>
        </p:nvSpPr>
        <p:spPr/>
        <p:txBody>
          <a:bodyPr/>
          <a:lstStyle/>
          <a:p>
            <a:r>
              <a:rPr lang="ja-JP" altLang="en-US" dirty="0" smtClean="0"/>
              <a:t>問題点・課題とその対策</a:t>
            </a:r>
            <a:r>
              <a:rPr lang="en-US" altLang="ja-JP" dirty="0" smtClean="0"/>
              <a:t/>
            </a:r>
            <a:br>
              <a:rPr lang="en-US" altLang="ja-JP" dirty="0" smtClean="0"/>
            </a:br>
            <a:r>
              <a:rPr lang="ja-JP" altLang="en-US" dirty="0" smtClean="0"/>
              <a:t>管理側</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25</a:t>
            </a:fld>
            <a:endParaRPr kumimoji="1" lang="ja-JP" altLang="en-US" sz="1800" dirty="0"/>
          </a:p>
        </p:txBody>
      </p:sp>
      <p:sp>
        <p:nvSpPr>
          <p:cNvPr id="5" name="テキスト ボックス 4"/>
          <p:cNvSpPr txBox="1"/>
          <p:nvPr/>
        </p:nvSpPr>
        <p:spPr>
          <a:xfrm>
            <a:off x="1097280" y="2106386"/>
            <a:ext cx="4082143" cy="400110"/>
          </a:xfrm>
          <a:prstGeom prst="rect">
            <a:avLst/>
          </a:prstGeom>
          <a:noFill/>
        </p:spPr>
        <p:txBody>
          <a:bodyPr wrap="square" rtlCol="0">
            <a:spAutoFit/>
          </a:bodyPr>
          <a:lstStyle/>
          <a:p>
            <a:r>
              <a:rPr kumimoji="1" lang="ja-JP" altLang="en-US" sz="2000" b="1" dirty="0" smtClean="0"/>
              <a:t>新システム移行による負担の増加</a:t>
            </a:r>
            <a:endParaRPr kumimoji="1" lang="ja-JP" altLang="en-US" sz="2000" b="1" dirty="0"/>
          </a:p>
        </p:txBody>
      </p:sp>
      <p:sp>
        <p:nvSpPr>
          <p:cNvPr id="6" name="テキスト ボックス 5"/>
          <p:cNvSpPr txBox="1"/>
          <p:nvPr/>
        </p:nvSpPr>
        <p:spPr>
          <a:xfrm>
            <a:off x="1097279" y="3400939"/>
            <a:ext cx="4082143" cy="400110"/>
          </a:xfrm>
          <a:prstGeom prst="rect">
            <a:avLst/>
          </a:prstGeom>
          <a:noFill/>
        </p:spPr>
        <p:txBody>
          <a:bodyPr wrap="square" rtlCol="0">
            <a:spAutoFit/>
          </a:bodyPr>
          <a:lstStyle/>
          <a:p>
            <a:r>
              <a:rPr lang="ja-JP" altLang="en-US" sz="2000" b="1" dirty="0" smtClean="0"/>
              <a:t>先行事例：上智大での問題</a:t>
            </a:r>
            <a:endParaRPr kumimoji="1" lang="ja-JP" altLang="en-US" sz="2000" b="1" dirty="0"/>
          </a:p>
        </p:txBody>
      </p:sp>
      <p:sp>
        <p:nvSpPr>
          <p:cNvPr id="7" name="テキスト ボックス 6"/>
          <p:cNvSpPr txBox="1"/>
          <p:nvPr/>
        </p:nvSpPr>
        <p:spPr>
          <a:xfrm>
            <a:off x="3617324" y="2698468"/>
            <a:ext cx="4082143" cy="400110"/>
          </a:xfrm>
          <a:prstGeom prst="rect">
            <a:avLst/>
          </a:prstGeom>
          <a:noFill/>
        </p:spPr>
        <p:txBody>
          <a:bodyPr wrap="square" rtlCol="0">
            <a:spAutoFit/>
          </a:bodyPr>
          <a:lstStyle/>
          <a:p>
            <a:r>
              <a:rPr lang="ja-JP" altLang="en-US" sz="2000" b="1" dirty="0"/>
              <a:t>長期的</a:t>
            </a:r>
            <a:r>
              <a:rPr lang="ja-JP" altLang="en-US" sz="2000" b="1" dirty="0" smtClean="0"/>
              <a:t>には負担の軽減</a:t>
            </a:r>
            <a:endParaRPr kumimoji="1" lang="ja-JP" altLang="en-US" sz="2000" b="1" dirty="0"/>
          </a:p>
        </p:txBody>
      </p:sp>
      <p:sp>
        <p:nvSpPr>
          <p:cNvPr id="8" name="テキスト ボックス 7"/>
          <p:cNvSpPr txBox="1"/>
          <p:nvPr/>
        </p:nvSpPr>
        <p:spPr>
          <a:xfrm>
            <a:off x="1810293" y="3903355"/>
            <a:ext cx="4082143" cy="400110"/>
          </a:xfrm>
          <a:prstGeom prst="rect">
            <a:avLst/>
          </a:prstGeom>
          <a:noFill/>
        </p:spPr>
        <p:txBody>
          <a:bodyPr wrap="square" rtlCol="0">
            <a:spAutoFit/>
          </a:bodyPr>
          <a:lstStyle/>
          <a:p>
            <a:r>
              <a:rPr lang="ja-JP" altLang="en-US" sz="2000" b="1" dirty="0" smtClean="0"/>
              <a:t>サーバメンテナンス</a:t>
            </a:r>
            <a:endParaRPr kumimoji="1" lang="ja-JP" altLang="en-US" sz="2000" b="1" dirty="0"/>
          </a:p>
        </p:txBody>
      </p:sp>
      <p:sp>
        <p:nvSpPr>
          <p:cNvPr id="9" name="テキスト ボックス 8"/>
          <p:cNvSpPr txBox="1"/>
          <p:nvPr/>
        </p:nvSpPr>
        <p:spPr>
          <a:xfrm>
            <a:off x="1810292" y="4742885"/>
            <a:ext cx="4082143" cy="400110"/>
          </a:xfrm>
          <a:prstGeom prst="rect">
            <a:avLst/>
          </a:prstGeom>
          <a:noFill/>
        </p:spPr>
        <p:txBody>
          <a:bodyPr wrap="square" rtlCol="0">
            <a:spAutoFit/>
          </a:bodyPr>
          <a:lstStyle/>
          <a:p>
            <a:r>
              <a:rPr lang="ja-JP" altLang="en-US" sz="2000" b="1" dirty="0"/>
              <a:t>セキュリティ</a:t>
            </a:r>
            <a:r>
              <a:rPr lang="ja-JP" altLang="en-US" sz="2000" b="1" dirty="0" smtClean="0"/>
              <a:t>ー</a:t>
            </a:r>
            <a:endParaRPr kumimoji="1" lang="ja-JP" altLang="en-US" sz="2000" b="1" dirty="0"/>
          </a:p>
        </p:txBody>
      </p:sp>
      <p:sp>
        <p:nvSpPr>
          <p:cNvPr id="10" name="テキスト ボックス 9"/>
          <p:cNvSpPr txBox="1"/>
          <p:nvPr/>
        </p:nvSpPr>
        <p:spPr>
          <a:xfrm>
            <a:off x="384264" y="3898517"/>
            <a:ext cx="1426029" cy="400110"/>
          </a:xfrm>
          <a:prstGeom prst="rect">
            <a:avLst/>
          </a:prstGeom>
          <a:noFill/>
        </p:spPr>
        <p:txBody>
          <a:bodyPr wrap="square" rtlCol="0">
            <a:spAutoFit/>
          </a:bodyPr>
          <a:lstStyle/>
          <a:p>
            <a:r>
              <a:rPr lang="ja-JP" altLang="en-US" sz="2000" dirty="0" smtClean="0"/>
              <a:t>例えば・・・</a:t>
            </a:r>
            <a:endParaRPr kumimoji="1" lang="ja-JP" altLang="en-US" sz="2000" dirty="0"/>
          </a:p>
        </p:txBody>
      </p:sp>
      <p:sp>
        <p:nvSpPr>
          <p:cNvPr id="11" name="テキスト ボックス 10"/>
          <p:cNvSpPr txBox="1"/>
          <p:nvPr/>
        </p:nvSpPr>
        <p:spPr>
          <a:xfrm>
            <a:off x="3617324" y="4257665"/>
            <a:ext cx="4082143" cy="400110"/>
          </a:xfrm>
          <a:prstGeom prst="rect">
            <a:avLst/>
          </a:prstGeom>
          <a:noFill/>
        </p:spPr>
        <p:txBody>
          <a:bodyPr wrap="square" rtlCol="0">
            <a:spAutoFit/>
          </a:bodyPr>
          <a:lstStyle/>
          <a:p>
            <a:r>
              <a:rPr lang="ja-JP" altLang="en-US" sz="2000" b="1" dirty="0" smtClean="0"/>
              <a:t>事前告知、閑散期に実施</a:t>
            </a:r>
            <a:endParaRPr kumimoji="1" lang="ja-JP" altLang="en-US" sz="2000" b="1" dirty="0"/>
          </a:p>
        </p:txBody>
      </p:sp>
      <p:sp>
        <p:nvSpPr>
          <p:cNvPr id="12" name="テキスト ボックス 11"/>
          <p:cNvSpPr txBox="1"/>
          <p:nvPr/>
        </p:nvSpPr>
        <p:spPr>
          <a:xfrm>
            <a:off x="3617323" y="5097195"/>
            <a:ext cx="4082143" cy="400110"/>
          </a:xfrm>
          <a:prstGeom prst="rect">
            <a:avLst/>
          </a:prstGeom>
          <a:noFill/>
        </p:spPr>
        <p:txBody>
          <a:bodyPr wrap="square" rtlCol="0">
            <a:spAutoFit/>
          </a:bodyPr>
          <a:lstStyle/>
          <a:p>
            <a:r>
              <a:rPr lang="en-US" altLang="ja-JP" sz="2000" b="1" dirty="0" smtClean="0"/>
              <a:t>ID</a:t>
            </a:r>
            <a:r>
              <a:rPr lang="ja-JP" altLang="en-US" sz="2000" b="1" dirty="0" err="1" smtClean="0"/>
              <a:t>、</a:t>
            </a:r>
            <a:r>
              <a:rPr lang="ja-JP" altLang="en-US" sz="2000" b="1" dirty="0" smtClean="0"/>
              <a:t>パスワードでの管理</a:t>
            </a:r>
            <a:endParaRPr kumimoji="1" lang="ja-JP" altLang="en-US" sz="2000" b="1" dirty="0"/>
          </a:p>
        </p:txBody>
      </p:sp>
      <p:pic>
        <p:nvPicPr>
          <p:cNvPr id="13" name="図 12"/>
          <p:cNvPicPr>
            <a:picLocks noChangeAspect="1"/>
          </p:cNvPicPr>
          <p:nvPr/>
        </p:nvPicPr>
        <p:blipFill>
          <a:blip r:embed="rId3"/>
          <a:stretch>
            <a:fillRect/>
          </a:stretch>
        </p:blipFill>
        <p:spPr>
          <a:xfrm>
            <a:off x="2931068" y="2732245"/>
            <a:ext cx="414564" cy="335309"/>
          </a:xfrm>
          <a:prstGeom prst="rect">
            <a:avLst/>
          </a:prstGeom>
        </p:spPr>
      </p:pic>
      <p:pic>
        <p:nvPicPr>
          <p:cNvPr id="14" name="図 13"/>
          <p:cNvPicPr>
            <a:picLocks noChangeAspect="1"/>
          </p:cNvPicPr>
          <p:nvPr/>
        </p:nvPicPr>
        <p:blipFill>
          <a:blip r:embed="rId3"/>
          <a:stretch>
            <a:fillRect/>
          </a:stretch>
        </p:blipFill>
        <p:spPr>
          <a:xfrm>
            <a:off x="2931068" y="4322466"/>
            <a:ext cx="414564" cy="335309"/>
          </a:xfrm>
          <a:prstGeom prst="rect">
            <a:avLst/>
          </a:prstGeom>
        </p:spPr>
      </p:pic>
      <p:pic>
        <p:nvPicPr>
          <p:cNvPr id="15" name="図 14"/>
          <p:cNvPicPr>
            <a:picLocks noChangeAspect="1"/>
          </p:cNvPicPr>
          <p:nvPr/>
        </p:nvPicPr>
        <p:blipFill>
          <a:blip r:embed="rId4"/>
          <a:stretch>
            <a:fillRect/>
          </a:stretch>
        </p:blipFill>
        <p:spPr>
          <a:xfrm>
            <a:off x="2931068" y="5166592"/>
            <a:ext cx="414564" cy="335309"/>
          </a:xfrm>
          <a:prstGeom prst="rect">
            <a:avLst/>
          </a:prstGeom>
        </p:spPr>
      </p:pic>
      <p:graphicFrame>
        <p:nvGraphicFramePr>
          <p:cNvPr id="17" name="コンテンツ プレースホルダー 3"/>
          <p:cNvGraphicFramePr>
            <a:graphicFrameLocks/>
          </p:cNvGraphicFramePr>
          <p:nvPr>
            <p:extLst>
              <p:ext uri="{D42A27DB-BD31-4B8C-83A1-F6EECF244321}">
                <p14:modId xmlns:p14="http://schemas.microsoft.com/office/powerpoint/2010/main" val="2761873570"/>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77805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教員</a:t>
            </a:r>
            <a:r>
              <a:rPr lang="ja-JP" altLang="en-US" dirty="0"/>
              <a:t>側</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26</a:t>
            </a:fld>
            <a:endParaRPr kumimoji="1" lang="ja-JP" altLang="en-US" sz="1800" dirty="0"/>
          </a:p>
        </p:txBody>
      </p:sp>
      <p:sp>
        <p:nvSpPr>
          <p:cNvPr id="7" name="テキスト ボックス 6"/>
          <p:cNvSpPr txBox="1"/>
          <p:nvPr/>
        </p:nvSpPr>
        <p:spPr>
          <a:xfrm>
            <a:off x="1959429" y="3249386"/>
            <a:ext cx="2139042" cy="369332"/>
          </a:xfrm>
          <a:prstGeom prst="rect">
            <a:avLst/>
          </a:prstGeom>
          <a:noFill/>
        </p:spPr>
        <p:txBody>
          <a:bodyPr wrap="square" rtlCol="0">
            <a:spAutoFit/>
          </a:bodyPr>
          <a:lstStyle/>
          <a:p>
            <a:r>
              <a:rPr kumimoji="1" lang="ja-JP" altLang="en-US" dirty="0" smtClean="0"/>
              <a:t>グラフ入れるよ</a:t>
            </a:r>
            <a:endParaRPr kumimoji="1" lang="ja-JP" altLang="en-US" dirty="0"/>
          </a:p>
        </p:txBody>
      </p:sp>
      <p:sp>
        <p:nvSpPr>
          <p:cNvPr id="8" name="テキスト ボックス 7"/>
          <p:cNvSpPr txBox="1"/>
          <p:nvPr/>
        </p:nvSpPr>
        <p:spPr>
          <a:xfrm>
            <a:off x="6563585" y="2390261"/>
            <a:ext cx="2645229" cy="2862322"/>
          </a:xfrm>
          <a:prstGeom prst="rect">
            <a:avLst/>
          </a:prstGeom>
          <a:noFill/>
        </p:spPr>
        <p:txBody>
          <a:bodyPr wrap="square" rtlCol="0">
            <a:spAutoFit/>
          </a:bodyPr>
          <a:lstStyle/>
          <a:p>
            <a:pPr>
              <a:lnSpc>
                <a:spcPct val="150000"/>
              </a:lnSpc>
            </a:pPr>
            <a:r>
              <a:rPr kumimoji="1" lang="ja-JP" altLang="en-US" sz="2000" b="1" dirty="0" smtClean="0"/>
              <a:t>・別のツールを利用</a:t>
            </a:r>
            <a:endParaRPr kumimoji="1" lang="en-US" altLang="ja-JP" sz="2000" b="1" dirty="0" smtClean="0"/>
          </a:p>
          <a:p>
            <a:pPr>
              <a:lnSpc>
                <a:spcPct val="150000"/>
              </a:lnSpc>
            </a:pPr>
            <a:r>
              <a:rPr lang="ja-JP" altLang="en-US" sz="2000" b="1" dirty="0" smtClean="0"/>
              <a:t>・掲示する内容がない</a:t>
            </a:r>
            <a:endParaRPr lang="en-US" altLang="ja-JP" sz="2000" b="1" dirty="0" smtClean="0"/>
          </a:p>
          <a:p>
            <a:pPr>
              <a:lnSpc>
                <a:spcPct val="150000"/>
              </a:lnSpc>
            </a:pPr>
            <a:r>
              <a:rPr kumimoji="1" lang="ja-JP" altLang="en-US" sz="2000" b="1" dirty="0" smtClean="0"/>
              <a:t>・授業での通知で十分</a:t>
            </a:r>
            <a:endParaRPr kumimoji="1" lang="en-US" altLang="ja-JP" sz="2000" b="1" dirty="0" smtClean="0"/>
          </a:p>
          <a:p>
            <a:pPr>
              <a:lnSpc>
                <a:spcPct val="150000"/>
              </a:lnSpc>
            </a:pPr>
            <a:r>
              <a:rPr lang="ja-JP" altLang="en-US" sz="2000" b="1" dirty="0" smtClean="0"/>
              <a:t>・面倒</a:t>
            </a:r>
            <a:endParaRPr lang="en-US" altLang="ja-JP" sz="2000" b="1" dirty="0" smtClean="0"/>
          </a:p>
          <a:p>
            <a:pPr>
              <a:lnSpc>
                <a:spcPct val="150000"/>
              </a:lnSpc>
            </a:pPr>
            <a:r>
              <a:rPr kumimoji="1" lang="ja-JP" altLang="en-US" sz="2000" b="1" dirty="0" smtClean="0"/>
              <a:t>・使い方が分からない</a:t>
            </a:r>
            <a:endParaRPr kumimoji="1" lang="en-US" altLang="ja-JP" sz="2000" b="1" dirty="0" smtClean="0"/>
          </a:p>
          <a:p>
            <a:pPr>
              <a:lnSpc>
                <a:spcPct val="150000"/>
              </a:lnSpc>
            </a:pPr>
            <a:r>
              <a:rPr lang="ja-JP" altLang="en-US" sz="2000" b="1" dirty="0" smtClean="0"/>
              <a:t>・学生に伝わるか不安</a:t>
            </a:r>
            <a:endParaRPr kumimoji="1" lang="ja-JP" altLang="en-US" sz="2000" b="1" dirty="0"/>
          </a:p>
        </p:txBody>
      </p:sp>
      <p:sp>
        <p:nvSpPr>
          <p:cNvPr id="10" name="左中かっこ 9"/>
          <p:cNvSpPr/>
          <p:nvPr/>
        </p:nvSpPr>
        <p:spPr>
          <a:xfrm>
            <a:off x="6347982" y="2748252"/>
            <a:ext cx="182880" cy="87046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n w="0"/>
              <a:effectLst>
                <a:outerShdw blurRad="38100" dist="19050" dir="2700000" algn="tl" rotWithShape="0">
                  <a:schemeClr val="dk1">
                    <a:alpha val="40000"/>
                  </a:schemeClr>
                </a:outerShdw>
              </a:effectLst>
            </a:endParaRPr>
          </a:p>
        </p:txBody>
      </p:sp>
      <p:sp>
        <p:nvSpPr>
          <p:cNvPr id="12" name="右中かっこ 11"/>
          <p:cNvSpPr/>
          <p:nvPr/>
        </p:nvSpPr>
        <p:spPr>
          <a:xfrm>
            <a:off x="9125854" y="2998819"/>
            <a:ext cx="241662" cy="139356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右矢印 12"/>
          <p:cNvSpPr/>
          <p:nvPr/>
        </p:nvSpPr>
        <p:spPr>
          <a:xfrm>
            <a:off x="9611814" y="2611601"/>
            <a:ext cx="388620" cy="2856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2"/>
          <a:stretch>
            <a:fillRect/>
          </a:stretch>
        </p:blipFill>
        <p:spPr>
          <a:xfrm>
            <a:off x="9585870" y="3510695"/>
            <a:ext cx="414564" cy="335309"/>
          </a:xfrm>
          <a:prstGeom prst="rect">
            <a:avLst/>
          </a:prstGeom>
        </p:spPr>
      </p:pic>
      <p:pic>
        <p:nvPicPr>
          <p:cNvPr id="15" name="図 14"/>
          <p:cNvPicPr>
            <a:picLocks noChangeAspect="1"/>
          </p:cNvPicPr>
          <p:nvPr/>
        </p:nvPicPr>
        <p:blipFill>
          <a:blip r:embed="rId2"/>
          <a:stretch>
            <a:fillRect/>
          </a:stretch>
        </p:blipFill>
        <p:spPr>
          <a:xfrm>
            <a:off x="9611814" y="4693480"/>
            <a:ext cx="414564" cy="335309"/>
          </a:xfrm>
          <a:prstGeom prst="rect">
            <a:avLst/>
          </a:prstGeom>
        </p:spPr>
      </p:pic>
      <p:sp>
        <p:nvSpPr>
          <p:cNvPr id="17" name="テキスト ボックス 16"/>
          <p:cNvSpPr txBox="1"/>
          <p:nvPr/>
        </p:nvSpPr>
        <p:spPr>
          <a:xfrm>
            <a:off x="10167801" y="2563586"/>
            <a:ext cx="1975757" cy="400110"/>
          </a:xfrm>
          <a:prstGeom prst="rect">
            <a:avLst/>
          </a:prstGeom>
          <a:noFill/>
        </p:spPr>
        <p:txBody>
          <a:bodyPr wrap="square" rtlCol="0">
            <a:spAutoFit/>
          </a:bodyPr>
          <a:lstStyle/>
          <a:p>
            <a:r>
              <a:rPr kumimoji="1" lang="ja-JP" altLang="en-US" sz="2000" b="1" dirty="0" smtClean="0"/>
              <a:t>全体のメリット</a:t>
            </a:r>
            <a:endParaRPr kumimoji="1" lang="ja-JP" altLang="en-US" sz="2000" b="1" dirty="0"/>
          </a:p>
        </p:txBody>
      </p:sp>
      <p:sp>
        <p:nvSpPr>
          <p:cNvPr id="18" name="テキスト ボックス 17"/>
          <p:cNvSpPr txBox="1"/>
          <p:nvPr/>
        </p:nvSpPr>
        <p:spPr>
          <a:xfrm>
            <a:off x="10167800" y="3491850"/>
            <a:ext cx="1975757" cy="707886"/>
          </a:xfrm>
          <a:prstGeom prst="rect">
            <a:avLst/>
          </a:prstGeom>
          <a:noFill/>
        </p:spPr>
        <p:txBody>
          <a:bodyPr wrap="square" rtlCol="0">
            <a:spAutoFit/>
          </a:bodyPr>
          <a:lstStyle/>
          <a:p>
            <a:r>
              <a:rPr lang="ja-JP" altLang="en-US" sz="2000" b="1" dirty="0"/>
              <a:t>使</a:t>
            </a:r>
            <a:r>
              <a:rPr lang="ja-JP" altLang="en-US" sz="2000" b="1" dirty="0" smtClean="0"/>
              <a:t>ってみれば</a:t>
            </a:r>
            <a:r>
              <a:rPr lang="ja-JP" altLang="en-US" sz="2000" b="1" dirty="0"/>
              <a:t>便利</a:t>
            </a:r>
            <a:r>
              <a:rPr lang="ja-JP" altLang="en-US" sz="2000" b="1" dirty="0" smtClean="0"/>
              <a:t>か</a:t>
            </a:r>
            <a:r>
              <a:rPr lang="ja-JP" altLang="en-US" sz="2000" b="1" dirty="0"/>
              <a:t>も</a:t>
            </a:r>
            <a:endParaRPr kumimoji="1" lang="ja-JP" altLang="en-US" sz="2000" b="1" dirty="0"/>
          </a:p>
        </p:txBody>
      </p:sp>
      <p:sp>
        <p:nvSpPr>
          <p:cNvPr id="19" name="テキスト ボックス 18"/>
          <p:cNvSpPr txBox="1"/>
          <p:nvPr/>
        </p:nvSpPr>
        <p:spPr>
          <a:xfrm>
            <a:off x="10216243" y="4621874"/>
            <a:ext cx="1975757" cy="707886"/>
          </a:xfrm>
          <a:prstGeom prst="rect">
            <a:avLst/>
          </a:prstGeom>
          <a:noFill/>
        </p:spPr>
        <p:txBody>
          <a:bodyPr wrap="square" rtlCol="0">
            <a:spAutoFit/>
          </a:bodyPr>
          <a:lstStyle/>
          <a:p>
            <a:r>
              <a:rPr lang="ja-JP" altLang="en-US" sz="2000" b="1" dirty="0" smtClean="0"/>
              <a:t>利用増加による活性化</a:t>
            </a:r>
            <a:endParaRPr kumimoji="1" lang="ja-JP" altLang="en-US" sz="2000" b="1"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24" y="2390261"/>
            <a:ext cx="5457326" cy="3372364"/>
          </a:xfrm>
          <a:prstGeom prst="rect">
            <a:avLst/>
          </a:prstGeom>
        </p:spPr>
      </p:pic>
      <p:graphicFrame>
        <p:nvGraphicFramePr>
          <p:cNvPr id="21" name="コンテンツ プレースホルダー 3"/>
          <p:cNvGraphicFramePr>
            <a:graphicFrameLocks/>
          </p:cNvGraphicFramePr>
          <p:nvPr>
            <p:extLst>
              <p:ext uri="{D42A27DB-BD31-4B8C-83A1-F6EECF244321}">
                <p14:modId xmlns:p14="http://schemas.microsoft.com/office/powerpoint/2010/main" val="523565094"/>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テキスト ボックス 8"/>
          <p:cNvSpPr txBox="1"/>
          <p:nvPr/>
        </p:nvSpPr>
        <p:spPr>
          <a:xfrm>
            <a:off x="5094674" y="3033942"/>
            <a:ext cx="1299755" cy="400110"/>
          </a:xfrm>
          <a:prstGeom prst="rect">
            <a:avLst/>
          </a:prstGeom>
          <a:noFill/>
        </p:spPr>
        <p:txBody>
          <a:bodyPr wrap="square" rtlCol="0">
            <a:spAutoFit/>
          </a:bodyPr>
          <a:lstStyle/>
          <a:p>
            <a:r>
              <a:rPr kumimoji="1" lang="ja-JP" altLang="en-US" sz="2000" b="1" dirty="0" smtClean="0"/>
              <a:t>・必要ない</a:t>
            </a:r>
            <a:endParaRPr kumimoji="1" lang="ja-JP" altLang="en-US" sz="2000" b="1" dirty="0"/>
          </a:p>
        </p:txBody>
      </p:sp>
    </p:spTree>
    <p:extLst>
      <p:ext uri="{BB962C8B-B14F-4D97-AF65-F5344CB8AC3E}">
        <p14:creationId xmlns:p14="http://schemas.microsoft.com/office/powerpoint/2010/main" val="2312397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学生</a:t>
            </a:r>
            <a:r>
              <a:rPr lang="ja-JP" altLang="en-US" dirty="0"/>
              <a:t>側</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27</a:t>
            </a:fld>
            <a:endParaRPr kumimoji="1" lang="ja-JP" altLang="en-US" sz="1800" dirty="0"/>
          </a:p>
        </p:txBody>
      </p:sp>
      <p:sp>
        <p:nvSpPr>
          <p:cNvPr id="5" name="テキスト ボックス 4"/>
          <p:cNvSpPr txBox="1"/>
          <p:nvPr/>
        </p:nvSpPr>
        <p:spPr>
          <a:xfrm>
            <a:off x="1097280" y="2166358"/>
            <a:ext cx="4735285" cy="400110"/>
          </a:xfrm>
          <a:prstGeom prst="rect">
            <a:avLst/>
          </a:prstGeom>
          <a:noFill/>
        </p:spPr>
        <p:txBody>
          <a:bodyPr wrap="square" rtlCol="0">
            <a:spAutoFit/>
          </a:bodyPr>
          <a:lstStyle/>
          <a:p>
            <a:r>
              <a:rPr kumimoji="1" lang="ja-JP" altLang="en-US" sz="2000" b="1" dirty="0" smtClean="0"/>
              <a:t>新システムに対応できず情報の取りこぼし</a:t>
            </a:r>
            <a:endParaRPr kumimoji="1" lang="ja-JP" altLang="en-US" sz="2000" b="1" dirty="0"/>
          </a:p>
        </p:txBody>
      </p:sp>
      <p:sp>
        <p:nvSpPr>
          <p:cNvPr id="20" name="テキスト ボックス 19"/>
          <p:cNvSpPr txBox="1"/>
          <p:nvPr/>
        </p:nvSpPr>
        <p:spPr>
          <a:xfrm>
            <a:off x="1097280" y="2831718"/>
            <a:ext cx="4735285" cy="400110"/>
          </a:xfrm>
          <a:prstGeom prst="rect">
            <a:avLst/>
          </a:prstGeom>
          <a:noFill/>
        </p:spPr>
        <p:txBody>
          <a:bodyPr wrap="square" rtlCol="0">
            <a:spAutoFit/>
          </a:bodyPr>
          <a:lstStyle/>
          <a:p>
            <a:r>
              <a:rPr lang="ja-JP" altLang="en-US" sz="2000" b="1" dirty="0" smtClean="0"/>
              <a:t>情報</a:t>
            </a:r>
            <a:r>
              <a:rPr lang="ja-JP" altLang="en-US" sz="2000" b="1" dirty="0"/>
              <a:t>取得</a:t>
            </a:r>
            <a:r>
              <a:rPr lang="ja-JP" altLang="en-US" sz="2000" b="1" dirty="0" smtClean="0"/>
              <a:t>の自己責任化</a:t>
            </a:r>
            <a:endParaRPr kumimoji="1" lang="ja-JP" altLang="en-US" sz="2000" b="1" dirty="0"/>
          </a:p>
        </p:txBody>
      </p:sp>
      <p:sp>
        <p:nvSpPr>
          <p:cNvPr id="21" name="テキスト ボックス 20"/>
          <p:cNvSpPr txBox="1"/>
          <p:nvPr/>
        </p:nvSpPr>
        <p:spPr>
          <a:xfrm>
            <a:off x="3045822" y="3836065"/>
            <a:ext cx="4735285" cy="400110"/>
          </a:xfrm>
          <a:prstGeom prst="rect">
            <a:avLst/>
          </a:prstGeom>
          <a:noFill/>
        </p:spPr>
        <p:txBody>
          <a:bodyPr wrap="square" rtlCol="0">
            <a:spAutoFit/>
          </a:bodyPr>
          <a:lstStyle/>
          <a:p>
            <a:r>
              <a:rPr lang="ja-JP" altLang="en-US" sz="2000" b="1" dirty="0"/>
              <a:t>定着</a:t>
            </a:r>
            <a:r>
              <a:rPr lang="ja-JP" altLang="en-US" sz="2000" b="1" dirty="0" smtClean="0"/>
              <a:t>により改善</a:t>
            </a:r>
            <a:endParaRPr lang="en-US" altLang="ja-JP" sz="2000" b="1" dirty="0" smtClean="0"/>
          </a:p>
        </p:txBody>
      </p:sp>
      <p:sp>
        <p:nvSpPr>
          <p:cNvPr id="22" name="テキスト ボックス 21"/>
          <p:cNvSpPr txBox="1"/>
          <p:nvPr/>
        </p:nvSpPr>
        <p:spPr>
          <a:xfrm>
            <a:off x="3045822" y="4427543"/>
            <a:ext cx="4735285" cy="400110"/>
          </a:xfrm>
          <a:prstGeom prst="rect">
            <a:avLst/>
          </a:prstGeom>
          <a:noFill/>
        </p:spPr>
        <p:txBody>
          <a:bodyPr wrap="square" rtlCol="0">
            <a:spAutoFit/>
          </a:bodyPr>
          <a:lstStyle/>
          <a:p>
            <a:r>
              <a:rPr lang="ja-JP" altLang="en-US" sz="2000" b="1" dirty="0"/>
              <a:t>深刻</a:t>
            </a:r>
            <a:r>
              <a:rPr lang="ja-JP" altLang="en-US" sz="2000" b="1" dirty="0" smtClean="0"/>
              <a:t>な問題にはなり得ない</a:t>
            </a:r>
            <a:endParaRPr kumimoji="1" lang="ja-JP" altLang="en-US" sz="2000" b="1" dirty="0"/>
          </a:p>
        </p:txBody>
      </p:sp>
      <p:pic>
        <p:nvPicPr>
          <p:cNvPr id="11" name="図 10"/>
          <p:cNvPicPr>
            <a:picLocks noChangeAspect="1"/>
          </p:cNvPicPr>
          <p:nvPr/>
        </p:nvPicPr>
        <p:blipFill>
          <a:blip r:embed="rId2"/>
          <a:stretch>
            <a:fillRect/>
          </a:stretch>
        </p:blipFill>
        <p:spPr>
          <a:xfrm>
            <a:off x="1659618" y="3935936"/>
            <a:ext cx="789668" cy="535364"/>
          </a:xfrm>
          <a:prstGeom prst="rect">
            <a:avLst/>
          </a:prstGeom>
        </p:spPr>
      </p:pic>
      <p:pic>
        <p:nvPicPr>
          <p:cNvPr id="23" name="図 22"/>
          <p:cNvPicPr>
            <a:picLocks noChangeAspect="1"/>
          </p:cNvPicPr>
          <p:nvPr/>
        </p:nvPicPr>
        <p:blipFill>
          <a:blip r:embed="rId3"/>
          <a:stretch>
            <a:fillRect/>
          </a:stretch>
        </p:blipFill>
        <p:spPr>
          <a:xfrm>
            <a:off x="7102929" y="2298128"/>
            <a:ext cx="2985406" cy="3075873"/>
          </a:xfrm>
          <a:prstGeom prst="rect">
            <a:avLst/>
          </a:prstGeom>
        </p:spPr>
      </p:pic>
      <p:graphicFrame>
        <p:nvGraphicFramePr>
          <p:cNvPr id="13" name="コンテンツ プレースホルダー 3"/>
          <p:cNvGraphicFramePr>
            <a:graphicFrameLocks/>
          </p:cNvGraphicFramePr>
          <p:nvPr>
            <p:extLst>
              <p:ext uri="{D42A27DB-BD31-4B8C-83A1-F6EECF244321}">
                <p14:modId xmlns:p14="http://schemas.microsoft.com/office/powerpoint/2010/main" val="2148965659"/>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0282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a:t>
            </a:r>
            <a:endParaRPr kumimoji="1" lang="ja-JP" altLang="en-US" dirty="0"/>
          </a:p>
        </p:txBody>
      </p:sp>
      <p:sp>
        <p:nvSpPr>
          <p:cNvPr id="3" name="コンテンツ プレースホルダー 2"/>
          <p:cNvSpPr>
            <a:spLocks noGrp="1"/>
          </p:cNvSpPr>
          <p:nvPr>
            <p:ph idx="1"/>
          </p:nvPr>
        </p:nvSpPr>
        <p:spPr>
          <a:xfrm>
            <a:off x="1097280" y="2342146"/>
            <a:ext cx="10058400" cy="3526947"/>
          </a:xfrm>
        </p:spPr>
        <p:txBody>
          <a:bodyPr>
            <a:normAutofit fontScale="92500" lnSpcReduction="10000"/>
          </a:bodyPr>
          <a:lstStyle/>
          <a:p>
            <a:r>
              <a:rPr kumimoji="1" lang="en-US" altLang="ja-JP" sz="8800" dirty="0" smtClean="0"/>
              <a:t>TWINS</a:t>
            </a:r>
            <a:r>
              <a:rPr lang="ja-JP" altLang="en-US" sz="8800" dirty="0" smtClean="0"/>
              <a:t>の掲示板機能を最大限に活用！！</a:t>
            </a:r>
            <a:endParaRPr lang="en-US" altLang="ja-JP" sz="8800" dirty="0" smtClean="0"/>
          </a:p>
          <a:p>
            <a:endParaRPr kumimoji="1" lang="en-US" altLang="ja-JP" sz="4400" dirty="0" smtClean="0"/>
          </a:p>
          <a:p>
            <a:r>
              <a:rPr kumimoji="1" lang="ja-JP" altLang="en-US" sz="4400" dirty="0" smtClean="0"/>
              <a:t>紙</a:t>
            </a:r>
            <a:r>
              <a:rPr kumimoji="1" lang="ja-JP" altLang="en-US" sz="4400" dirty="0"/>
              <a:t>掲示板</a:t>
            </a:r>
            <a:r>
              <a:rPr kumimoji="1" lang="ja-JP" altLang="en-US" sz="4400" dirty="0" smtClean="0"/>
              <a:t>の内容</a:t>
            </a:r>
            <a:r>
              <a:rPr lang="ja-JP" altLang="en-US" sz="4400" dirty="0" smtClean="0"/>
              <a:t>を置き換える！！</a:t>
            </a:r>
            <a:endParaRPr kumimoji="1" lang="ja-JP" altLang="en-US" sz="4400" dirty="0"/>
          </a:p>
        </p:txBody>
      </p:sp>
      <p:sp>
        <p:nvSpPr>
          <p:cNvPr id="4" name="スライド番号プレースホルダー 3"/>
          <p:cNvSpPr>
            <a:spLocks noGrp="1"/>
          </p:cNvSpPr>
          <p:nvPr>
            <p:ph type="sldNum" sz="quarter" idx="12"/>
          </p:nvPr>
        </p:nvSpPr>
        <p:spPr/>
        <p:txBody>
          <a:bodyPr/>
          <a:lstStyle/>
          <a:p>
            <a:fld id="{E0ABF2CE-04A9-435D-A1BA-56F05A9BAC59}" type="slidenum">
              <a:rPr kumimoji="1" lang="ja-JP" altLang="en-US" sz="1800" smtClean="0"/>
              <a:t>28</a:t>
            </a:fld>
            <a:endParaRPr kumimoji="1" lang="ja-JP" altLang="en-US" sz="1800" dirty="0"/>
          </a:p>
        </p:txBody>
      </p:sp>
      <p:graphicFrame>
        <p:nvGraphicFramePr>
          <p:cNvPr id="7" name="コンテンツ プレースホルダー 3"/>
          <p:cNvGraphicFramePr>
            <a:graphicFrameLocks/>
          </p:cNvGraphicFramePr>
          <p:nvPr>
            <p:extLst>
              <p:ext uri="{D42A27DB-BD31-4B8C-83A1-F6EECF244321}">
                <p14:modId xmlns:p14="http://schemas.microsoft.com/office/powerpoint/2010/main" val="665451994"/>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066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TWINS</a:t>
            </a:r>
            <a:r>
              <a:rPr kumimoji="1" lang="ja-JP" altLang="en-US" dirty="0" smtClean="0"/>
              <a:t>掲示板を使ってもらうために </a:t>
            </a:r>
            <a:r>
              <a:rPr kumimoji="1" lang="en-US" altLang="ja-JP" dirty="0" smtClean="0"/>
              <a:t>- 1</a:t>
            </a:r>
            <a:endParaRPr kumimoji="1" lang="ja-JP" altLang="en-US" dirty="0"/>
          </a:p>
        </p:txBody>
      </p:sp>
      <p:sp>
        <p:nvSpPr>
          <p:cNvPr id="4" name="スライド番号プレースホルダー 3"/>
          <p:cNvSpPr>
            <a:spLocks noGrp="1"/>
          </p:cNvSpPr>
          <p:nvPr>
            <p:ph type="sldNum" sz="quarter" idx="12"/>
          </p:nvPr>
        </p:nvSpPr>
        <p:spPr/>
        <p:txBody>
          <a:bodyPr/>
          <a:lstStyle/>
          <a:p>
            <a:fld id="{E0ABF2CE-04A9-435D-A1BA-56F05A9BAC59}" type="slidenum">
              <a:rPr kumimoji="1" lang="ja-JP" altLang="en-US" sz="1800" smtClean="0"/>
              <a:t>29</a:t>
            </a:fld>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57400"/>
            <a:ext cx="2810018" cy="3971757"/>
          </a:xfrm>
          <a:prstGeom prst="rect">
            <a:avLst/>
          </a:prstGeom>
        </p:spPr>
      </p:pic>
      <p:sp>
        <p:nvSpPr>
          <p:cNvPr id="6" name="テキスト ボックス 5"/>
          <p:cNvSpPr txBox="1"/>
          <p:nvPr/>
        </p:nvSpPr>
        <p:spPr>
          <a:xfrm>
            <a:off x="4451684" y="2514599"/>
            <a:ext cx="5448774" cy="2308324"/>
          </a:xfrm>
          <a:prstGeom prst="rect">
            <a:avLst/>
          </a:prstGeom>
          <a:noFill/>
        </p:spPr>
        <p:txBody>
          <a:bodyPr wrap="square" rtlCol="0">
            <a:spAutoFit/>
          </a:bodyPr>
          <a:lstStyle/>
          <a:p>
            <a:r>
              <a:rPr kumimoji="1" lang="ja-JP" altLang="en-US" sz="2400" b="1" dirty="0" smtClean="0"/>
              <a:t>・導入１年前から筑波大学構成員に告知</a:t>
            </a:r>
            <a:endParaRPr kumimoji="1" lang="en-US" altLang="ja-JP" sz="2400" b="1" dirty="0" smtClean="0"/>
          </a:p>
          <a:p>
            <a:endParaRPr lang="en-US" altLang="ja-JP" sz="2400" b="1" dirty="0" smtClean="0"/>
          </a:p>
          <a:p>
            <a:r>
              <a:rPr lang="ja-JP" altLang="en-US" sz="2400" b="1" dirty="0" smtClean="0"/>
              <a:t>・導入</a:t>
            </a:r>
            <a:r>
              <a:rPr lang="en-US" altLang="ja-JP" sz="2400" b="1" dirty="0" smtClean="0"/>
              <a:t>3</a:t>
            </a:r>
            <a:r>
              <a:rPr lang="ja-JP" altLang="en-US" sz="2400" b="1" dirty="0" smtClean="0"/>
              <a:t>～</a:t>
            </a:r>
            <a:r>
              <a:rPr lang="en-US" altLang="ja-JP" sz="2400" b="1" dirty="0" smtClean="0"/>
              <a:t>4</a:t>
            </a:r>
            <a:r>
              <a:rPr lang="ja-JP" altLang="en-US" sz="2400" b="1" dirty="0" smtClean="0"/>
              <a:t>ヶ月前から紙掲示板と</a:t>
            </a:r>
            <a:r>
              <a:rPr lang="en-US" altLang="ja-JP" sz="2400" b="1" dirty="0" smtClean="0"/>
              <a:t>WEB</a:t>
            </a:r>
            <a:r>
              <a:rPr lang="ja-JP" altLang="en-US" sz="2400" b="1" dirty="0" smtClean="0"/>
              <a:t>掲示板並行利用</a:t>
            </a:r>
            <a:endParaRPr lang="en-US" altLang="ja-JP" sz="2400" b="1" dirty="0" smtClean="0"/>
          </a:p>
          <a:p>
            <a:endParaRPr kumimoji="1" lang="en-US" altLang="ja-JP" sz="2400" b="1" dirty="0" smtClean="0"/>
          </a:p>
          <a:p>
            <a:r>
              <a:rPr kumimoji="1" lang="ja-JP" altLang="en-US" sz="2400" b="1" dirty="0" smtClean="0"/>
              <a:t>・新年度より導入へ</a:t>
            </a:r>
            <a:endParaRPr kumimoji="1" lang="ja-JP" altLang="en-US" sz="2400" b="1"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925" y="3803459"/>
            <a:ext cx="2619733" cy="1833813"/>
          </a:xfrm>
          <a:prstGeom prst="rect">
            <a:avLst/>
          </a:prstGeom>
        </p:spPr>
      </p:pic>
      <p:graphicFrame>
        <p:nvGraphicFramePr>
          <p:cNvPr id="8" name="コンテンツ プレースホルダー 3"/>
          <p:cNvGraphicFramePr>
            <a:graphicFrameLocks/>
          </p:cNvGraphicFramePr>
          <p:nvPr>
            <p:extLst>
              <p:ext uri="{D42A27DB-BD31-4B8C-83A1-F6EECF244321}">
                <p14:modId xmlns:p14="http://schemas.microsoft.com/office/powerpoint/2010/main" val="1635008653"/>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79603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「スマートキャンパス」とは？</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3</a:t>
            </a:fld>
            <a:endParaRPr kumimoji="1" lang="ja-JP" altLang="en-US" sz="1800" dirty="0"/>
          </a:p>
        </p:txBody>
      </p:sp>
      <p:sp>
        <p:nvSpPr>
          <p:cNvPr id="6" name="正方形/長方形 5"/>
          <p:cNvSpPr/>
          <p:nvPr/>
        </p:nvSpPr>
        <p:spPr>
          <a:xfrm>
            <a:off x="1097279" y="1894110"/>
            <a:ext cx="9984703" cy="4278094"/>
          </a:xfrm>
          <a:prstGeom prst="rect">
            <a:avLst/>
          </a:prstGeom>
        </p:spPr>
        <p:txBody>
          <a:bodyPr wrap="square">
            <a:spAutoFit/>
          </a:bodyPr>
          <a:lstStyle/>
          <a:p>
            <a:r>
              <a:rPr lang="ja-JP" altLang="en-US" sz="2400" dirty="0"/>
              <a:t>現代は「情報社会</a:t>
            </a:r>
            <a:r>
              <a:rPr lang="ja-JP" altLang="en-US" sz="2400" dirty="0" smtClean="0"/>
              <a:t>」</a:t>
            </a:r>
            <a:endParaRPr lang="en-US" altLang="ja-JP" sz="2400" dirty="0"/>
          </a:p>
          <a:p>
            <a:r>
              <a:rPr lang="ja-JP" altLang="en-US" sz="2400" dirty="0"/>
              <a:t>⇒</a:t>
            </a:r>
            <a:r>
              <a:rPr lang="ja-JP" altLang="en-US" sz="2400" dirty="0" smtClean="0"/>
              <a:t>コンピュータの発達</a:t>
            </a:r>
            <a:endParaRPr lang="en-US" altLang="ja-JP" sz="2400" dirty="0" smtClean="0"/>
          </a:p>
          <a:p>
            <a:r>
              <a:rPr lang="ja-JP" altLang="en-US" sz="2400" dirty="0" smtClean="0"/>
              <a:t>⇒多くの企業</a:t>
            </a:r>
            <a:r>
              <a:rPr lang="ja-JP" altLang="en-US" sz="2400" dirty="0"/>
              <a:t>、大学でもコンピュータを活用</a:t>
            </a:r>
            <a:endParaRPr lang="en-US" altLang="ja-JP" sz="2400" dirty="0"/>
          </a:p>
          <a:p>
            <a:endParaRPr lang="en-US" altLang="ja-JP" sz="2400" dirty="0" smtClean="0"/>
          </a:p>
          <a:p>
            <a:r>
              <a:rPr lang="ja-JP" altLang="en-US" sz="2800" dirty="0" smtClean="0"/>
              <a:t>情報の電子化などにより、</a:t>
            </a:r>
            <a:endParaRPr lang="en-US" altLang="ja-JP" sz="2800" dirty="0" smtClean="0"/>
          </a:p>
          <a:p>
            <a:r>
              <a:rPr lang="ja-JP" altLang="en-US" sz="2800" dirty="0" smtClean="0"/>
              <a:t>　　　　安全で環境にやさしいより豊かな学校生活を目指すこと！</a:t>
            </a:r>
            <a:endParaRPr lang="en-US" altLang="ja-JP" sz="2800" dirty="0" smtClean="0"/>
          </a:p>
          <a:p>
            <a:endParaRPr lang="en-US" altLang="ja-JP" sz="2800" dirty="0"/>
          </a:p>
          <a:p>
            <a:r>
              <a:rPr lang="ja-JP" altLang="en-US" sz="3600" dirty="0" smtClean="0"/>
              <a:t>⇒身近な情報源、「</a:t>
            </a:r>
            <a:r>
              <a:rPr lang="ja-JP" altLang="en-US" sz="4400" dirty="0" smtClean="0"/>
              <a:t>掲示板</a:t>
            </a:r>
            <a:r>
              <a:rPr lang="ja-JP" altLang="en-US" sz="3600" dirty="0" smtClean="0"/>
              <a:t>」に着目！</a:t>
            </a:r>
            <a:endParaRPr lang="en-US" altLang="ja-JP" sz="3600" dirty="0" smtClean="0"/>
          </a:p>
          <a:p>
            <a:endParaRPr lang="en-US" altLang="ja-JP" sz="2400" dirty="0" smtClean="0"/>
          </a:p>
          <a:p>
            <a:endParaRPr lang="ja-JP" altLang="en-US" sz="2400" dirty="0"/>
          </a:p>
        </p:txBody>
      </p:sp>
      <p:pic>
        <p:nvPicPr>
          <p:cNvPr id="1026" name="Picture 2" descr="C:\Users\kazunori\Desktop\MR9002165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7582" y="784936"/>
            <a:ext cx="9144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コンテンツ プレースホルダー 3"/>
          <p:cNvGraphicFramePr>
            <a:graphicFrameLocks/>
          </p:cNvGraphicFramePr>
          <p:nvPr>
            <p:extLst>
              <p:ext uri="{D42A27DB-BD31-4B8C-83A1-F6EECF244321}">
                <p14:modId xmlns:p14="http://schemas.microsoft.com/office/powerpoint/2010/main" val="1579768579"/>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914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wipe(down)">
                                      <p:cBhvr>
                                        <p:cTn id="18" dur="500"/>
                                        <p:tgtEl>
                                          <p:spTgt spid="6">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down)">
                                      <p:cBhvr>
                                        <p:cTn id="21" dur="5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arn(inVertical)">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TWINS</a:t>
            </a:r>
            <a:r>
              <a:rPr kumimoji="1" lang="ja-JP" altLang="en-US" dirty="0" smtClean="0"/>
              <a:t>掲示板を使ってもらうために</a:t>
            </a:r>
            <a:r>
              <a:rPr lang="en-US" altLang="ja-JP" dirty="0" smtClean="0"/>
              <a:t> - 2</a:t>
            </a:r>
            <a:endParaRPr kumimoji="1" lang="ja-JP" altLang="en-US" dirty="0"/>
          </a:p>
        </p:txBody>
      </p:sp>
      <p:sp>
        <p:nvSpPr>
          <p:cNvPr id="4" name="スライド番号プレースホルダー 3"/>
          <p:cNvSpPr>
            <a:spLocks noGrp="1"/>
          </p:cNvSpPr>
          <p:nvPr>
            <p:ph type="sldNum" sz="quarter" idx="12"/>
          </p:nvPr>
        </p:nvSpPr>
        <p:spPr/>
        <p:txBody>
          <a:bodyPr/>
          <a:lstStyle/>
          <a:p>
            <a:fld id="{E0ABF2CE-04A9-435D-A1BA-56F05A9BAC59}" type="slidenum">
              <a:rPr kumimoji="1" lang="ja-JP" altLang="en-US" sz="1800" smtClean="0"/>
              <a:t>30</a:t>
            </a:fld>
            <a:endParaRPr kumimoji="1" lang="ja-JP" altLang="en-US" dirty="0"/>
          </a:p>
        </p:txBody>
      </p:sp>
      <p:sp>
        <p:nvSpPr>
          <p:cNvPr id="3" name="AutoShape 2" descr="data:image/jpeg;base64,/9j/4AAQSkZJRgABAQAAAQABAAD/2wCEAAkGBhMSERQUExQVFRUWFxoaGBYXGR0cGhcdHxsiHSAbGxodGyYgFxwkHxkdIC8gIygpLSwsHR8xNTEqNSYrLCkBCQoKDgwOGg8PGiklHyQsKjIuLCowLzUsLDAsNCwvKiwsLDEsLCoqLSwvLCwsLCwvKSwsLCw0LCwsLCwsLCosLP/AABEIAJYA1wMBIgACEQEDEQH/xAAcAAACAwEBAQEAAAAAAAAAAAAABgQFBwMCAQj/xABIEAACAQIEAwQHBAcFBQkAAAABAgMAEQQSITEFBkETIlFhBxQycYGR8CNCocEVM1JicrHRQ1Oy4fE0krPC0hYXJCVzdJOio//EABoBAAIDAQEAAAAAAAAAAAAAAAAEAgMFAQb/xAAyEQABBAEDAAcHAwUAAAAAAAABAAIDEQQSITEFExRBUWGBcZGhwdHh8CIysQYjM0Lx/9oADAMBAAIRAxEAPwDcaKKKEIooooQiiiihCKKKKEIooooQilP0nn/y99v1kNr3/vV2t19+njTZSv6S7/o2YgkWMW3/AKqaUKD/ANpWYdevTp+VfB8dvr/Wj5dOtA+tfr5VavKL7fzNrj6/yqLDiJZGdYwxZWy5EBZ2tqTbMLix0tUkfDp1rvy85jxUknrLwARw3Corh7zFLMCLhe+LkEWuD0qEurTsU/0c2N02mRt2FDhkmZVdTmVtswkjJOxGpOvS1q6YbGswuGcbgjMdCDYgkHX309Y/h5xJmy4qRyEVlhsvY2dSYiDluxzITnBva4OlZ7BgZIJJIpwiym0rKr5svaX7jG1s4y6jqCD1qmJ7tVONrR6RxIWRCSNtG9/CvW1N9Zf9t+n3j/Wvq4txY53vv7R3BuCNehFwfEVyHw6da+fW9Mrz9qR67JtnfqLXOzatpf7x3HXrWlejzHmXCd5gxSR03JItYgEkeB0AuACvW4GXfLp1rTPRmD6kfa/XS2va3t/dtsL3365ulqi5aXRxuQ+xNlFFFQW4iiiihCKKKKEIooooQiiiihCKKKKEIooooQiiiihCKWPSWR+jMTf9lf8AiLb8aZ6oefM36OxWXPfsX9jLe1tfa0y2vm65c1tbULh4WTdeu46fl+VfB+Xh9fOjS/Tp1rkcQgcRllzkXCFu8fcu5q1eSAtdhfz3HT6+VGExkUUv2wPYzwyYdnBy5M5GUlhqqkjKW6XFRsdixFGWtmN1CqD7RJsB5DzpY4quIlibtHFyQBGndS5awDNu2/japthdIDXATWK7RI19jmvb+WtP5d9IbNgcViJ4xGmFVUUk3Z5Auqk2ALXyAkAXudBSxgEIQMxzO4zu++dm1Zr9RfY+AApZwvGMRicHPFMqyBHgw6F370ClmJ7NMtnciMhpL5gBbUGpMKPCbw3y/wB03sH+H9g+7TyrmPiveC5oWj0nMHaYya70yi/nuOn18q+dPh+fj+dcMDixKgYaX0IO6kaEH3HrXb63rlLEIo0V61v13HT8vyrSPRe98G/s6Tyg2vfce1fS9iNvu5et6zb5dOtaR6Lb+pvfPb1iXLmta1x7FtQt73vrmz9LVBy0ujf8h9icKKKKgtxFFFFCEUUUUIRRRRQhFFFFCEUUUUIRRRRQhFFFFCEUuekUj9F4y+X9S/tXte2m2t72t52pjpI9KPEJexiwkMkcTYwyIzuCcsYQlyOlzcLqdm0HUCFm2JjZlXLvdCVJYBx1UsneW/iK4Yvi8SwzYaPh8EUsoUtN2jSKq65XUtaQSKb21AB1J6GxxPAcTCql5cKRdQAFlzOTcAKBe5Nun4AGoB5T4hJIJGjgTuBSplJPtE9FNjvp1q+MRueNfCx4mZMDS1oHwVBJjyQkUrlmSdTmYAZlyMwJ/l8K9T4oFLgfdzrqLsEfXQMWQ3A0YA7GunFeXJY8TC2JgDLZrdk7MZLC4UMiExtc3ViLXGul6kQYfF4xTiWgkl7YBRLeLMyLdVzAFSWsNWI1NOxzNa4xtI0m9/aOFF2KQwSEHUK2FePKpOAAvJLIL9m0pZAR1N9fgDb4mrSCfM0i20QqPmt/HzqRhuCTxRqowuIsoH3A3ibkhrVB4U2ftJQDZ2BGnQDKDv1sadxixrWsYbPf+e5JZet7nSPBA4Hv+lqz5f0bEDX9Yp/3kB+e/v8AhVx4fXWl7hGOCNM5SUxsyZXWN2Q2XKbMq23HjUyPmjDEAiTQ9cr/APTb4VkTUZHV4lDoZNjpPA7vJW3Xr06flT/6Jv8AZ8T/AO7f/hxnfrvWXrzDhj/bRdN2I/mK0P0Q8ZgePERrNE0jYh3CKwzFRHGM2W97XFr7G3vqhyd6PY5shsHj6LRaKKKgtpFFFFCEUUUUIRRRRQheXcAEkgAC5J2ApD436YcNGcuGQ4pte8rBYgQbfrDfMDY6oGrh6aOIsuHgw4DZJ5CJCNFKoubIT0zGxt1CtSb6P+WMNjpZo5zIezjjKIjlFysWBPdsSQQNL21GlcJpAF7LTuQedjxKKRzAYTG+Q2cOpNs1lYAG4BF7gbixOtNNZDwWV+H4qL1fsHSSdMFNDGsqtdTmE3fLF2RZGzSaqVy7dNeoBtdIpFcWxsYbKXQNp3Swvre2l765Wt7j4VknH+bp8ZKxjlkhgRyI1iJUyZXI7R2AzHMVuFBFgNb3NJOK7ARMyQOc+crM0bHMyjVlmc3cqRclSSbGuri/S9FRuHSs0UbMVLMiligIUkgElQ2oW+wOtqk0IRSR6UOO4WCOGPEQRTPMW7PtlvGmWxLuQCbC691dW203p3pS9I/LyT4WSfPLHNhoZnikicqR3MxUjZ1bs1BBHutvQhIXAcTw3DklcRhu1YjM2ZU33CJoEXbQb+dXkXMGGbQYiA+6ZPH3/KusHIMbRo3rGMuypvIrjUA7NEa5yejSM2HbyHS3fhwz9fODf+dWWqqBXHjH2+HkihxCRvIoUPmVrA76A9RcXFcOTuDS4XDCKSVZbE5SmgUE+z+9rc303r1J6J0OgmTp7WDw5/EAXqOfRIdxNhvjg7eP7Ew/Df50LnkufGJvWkxMRnjwsELCOSVyS0jWuY0jVlOXUAndtQo3qj5a5IkkytiVCQCxSG5zOOgYnvLGdwjd7oTprbS+iOW4ZXwRYWIbssQjX23Wa499QcZyTj4pIEM0QE0mRSk+LGuUvcgyHohGm9x50Nc5t0eV1zGuA2Gy781cdNjhsOrECyvkuBpYGMFRaNBcCR9gDlGp0vuCcsY/BYWOEYRZcqsW7OdRds7E6MgALAiwv1sSLXrxwvk08P4a6KQ2KZo7yqTck4hcoVmOgF99BfXzrVRUCpt4We4jD4nZ+HSOO7s2Hbe50BYaCwB94tfevvKHBT+kO29TkwqxQFe8saB3kcE/q7h7Ku99K0KiuKSKKKKEIooooQiiiihCKKKKEKk5s5Thx8PZyaMpzRyD2o28R4g7FdiNPMJvo7wEOAafD4hsOuMWQgyZgrzRNZkbU3trYAbWtanzj/G0wmHeZwWC2AVfadmIVVF+rMQPjWO4nkeOf7TEM5ndi0rqVKs7XJsjArYaAWA0AqLtxSrfMIqJTVzTxdxxLCthoTOcMrtNkdUt2oUKodu6zEKWK9RY6Van0lWALYHGA2a4VEe1j3RdHN83iNqz3h2Ck4UJJFbtsMbM8YUIyfvr3stuhGmmvSndeXOIsgkSTBHMARGVkIsdR9sr2a99wljSpM7XU0AhXxvikbqtZpjuLgHFMokTLKZLSRkSLHI+dm7NtCQGYDWzZRrT5zPwtsLwUJBKOxihfP2iC8okBCgdIu9IDcbWt43S+dOLmPFQR4jDRpNAQ0maQvE6G5VGeNcwDMAwDAWt562fF/SHDxEYfCzRpFedGMglV47Jc5fum7kBbMACL9RV1v0a3CvFFtDtIK2DhHE4pokaOVJAQBmV1e52PeTuk33t1qdmrNW4FhiwY4eHNdSGCKGBBuLMACNdb9KqWiw6/aR4bFsgzgTwJKU71xJlKNcg37zKLMdQdL0szM18NPorXQV3hbDVPzgR+j8Zc2Hq02t7f2bdelZfwLjWHxEauuMlikZUV4hi2DKVuAtpDfTobddb1b4vhs8kLxev4oxyLlbMYnJUggi5jB1vtfXptUzmRg04EKIhcRYTfgP1Uf8ABH/hH1513H4UixRY+FAFx8ZRFA+2wyGygWGZ1YXAA3qih9J3EMxtDhZY+j2kiLj9oKWawPu1GtMMyY3/ALSquzyeC1e35fX1vQKzXA+lmdpVhfAqGYqFPbgIx8AxTLc2sASNrDWmNecpR7fD8QP4Hhf/AJx/n5VMzRjYuCh1T/BM4/p9fW9UXMEd8Rw/wGIdvlBJ/X+lRzz1GLZsNjV21GHLf4GOlVHFOecK2KwTfbIsbymQyQSoEvGVF7rrqbG3j0qXWNPBC5ocO5M/Mq3gy2U5psMozjMpviIxZh1U9R1GlN4rLOPc/YGRcOseKiYnGYQkarZVmViTmAAAABJ6WrTkxaG1nU3vbUa23t42vQ4hdaNl2orz2g8R869VxSRRRRQhFFFFCEUUUUIRXwmvtZl6R+ZO2kOCjZhGn+0FdM5IusV73sB3mA3uovbMKi94YNRU44zI4NC4c7cclxGPWGAwSx4UhmjM6KzzEGxGhJCKfZNu8fIVDPFJUF5cJMviY8soHwQ5rfClyfhcBWzRx2AHQDKB4MNR116Uw8i8R7SFx2jSdnJZC/t5CAykk6sDc2P3ha21VQytmNUuZuAGU5xtS8Lio54gyEMji38wQQbEHcEH3Vz5e9JUsHC4CmFMgggAeSWQRqezBXuABmbRbA2A+VRuAP38WAb2xTfC4U/K5qq4nHkwLYGE9tMIipC6ZRqSznZDbQLe5NrCreCspjzE4tHiPcveGLEtLI2aWYh5WJGrN90DoqjugeA8b16kgRhZlRh4EAi3y28KruFcdhaGImWMEogILKDcaEWJvuPfVhIzMp7NhmN8pNiL26238/wr0LK00OKSb9Wol3KOG8S7CWKLEuxwDFQxGrR30Ebve/YE7ka202vThzD6RQVMHDsh0K+s/wBlH0tEB+tYeI7o01O1JWBxQnhViNGUBlNiAbkMp8gQRUTivGo8OFQMiuxyoDYKl9M7Aeyq7nxtYdaSdiQsJk4HKcblSkaOXcJj5ZkwrCWWXBwA4dBh5EAVhi5mIKZcwJzAC5J1u5uSFNXHB+Frh4giKq3JYqmigsSSEGuVRsPADzqg5diwMfZiPGiUoSwVp1K53vmkCaZXOuo2uaa42BtlIb3G/wDL+XWvJ5k4kOloIHmt+CMt3PKp+co3bAziMMzFF0UXJGYZgB/DfTrSBguJBkiNtZSQLbaEka+4fPStYa41sTa22593ifPptWT8XgSOAzNPGzuxkkw2sM2Gdnv9mHALqLjNYeJF1ruINQLVf1nVnfvXibFA9pHJpqmWwOoc2U2/aDeHkaf+B4nGHh+HxMiQyB1QAiVldizZFFjGQXZiBodzuKyjEzsbtvlVB6wFYqSCSoyCxGp9sjW21argMHj5MLFMkkUKYA2GEljBUmGMAmSQWYOSXPgO6QLgmnuzscKeFVPK6xSsYeIt24glhlhmyB8rBWXLmtcOjEHXppf4VIxmOWKNpJGyoiksSeguT7z7vdVbwLinrry47KVE5RYwd1jjFgPi5kN/OqfnJw4xAKxyLBhkJVwD2fbSlWmC7lo0QkW/avWaYGum6tvC6HkM1FVeL43LKgkmfslZkIjRFNgT3VJKFncgi9rDe1rVdQc0MDlkyvcZsmgIANrj90bX6Glt4VYCFTrH2LX1sADca9bhTfTrXkxh5I5kNipZHOozKL3Fj1DAW22NSLGlMAUtBwLxTgMI1BVhuoup0NwQBY6Lta9h4V2GAXMGBkUi1iJXHX+L8aj+j2COUyIxOuVlynffUE71Yka/Xj4fl1qh2uPcFVkDVVLlGsiiy4jEKMyt+szahifvqxsSdV2YV0TH4wXtiybggB4o2sTpe6ZNul7jxBoH9Ov5/n02o8Prr4fl1oGRKOHKPVtPcvX6e4iLAPg30+9FKh2IBJEzDexNgLi4Ftx6POXEBb/wmGfxK4llv7g0P51zH9Ovn9a9Nqs+D8IMhDNog/8Atrt7vHxpmLJnedLd1W6JgFlSuG8yTyatgZ0GliHhYHQ3/tBsQB8fI0VfqoAsNhRWw263SZ8l9rBuOzlOIYhLlg+Lk1bw7MNYHwB7o8ALdDWk+kHnxcDEUitJi3B7OLfKACTI+vdRQCfP51lOBxAywiQlpZAXJIuS5Gd2Phcsb+N6Vyj+mk9gtOsuXNruuKR2K9L6WVSmhHnuSOtXyJiMTis8c3qjnBYIyqsaupZlYgFW2sNragG1L/E8IBHiWJJWRBoLXFly2B6g6fM1Z8vSyyPFh53kgxGLlXt8TZVFo48qxROpIDsFA6bt1peIu0nq+TX3V2Uwmi4WBf2Xx+RMWsjyR4mMtK+eS3awlyeh7NyLb7C+ptVlhMPjMOgRcFAy72inAuTuT2guT5kk1cYblRlxj4SHiWIJSJJPtTDMdXZchUoDoFBvfr0rsyTw4w4eR4plWEOXSMoylnIVWXMwOYBjpb2a7IciIaiQfz0WaYYJTRCSMPx84WKLDYjhpz5bIfs2V2BvcmxtuLm/SqifhHauJHKxkahcOoiRddtNW/iNMnOemLgLbNCVQ/vZ7sL+JGU/DSq0dPh9W/LrVgyHuaDwtCDEjoki1VJw5UmQM0hjlYgqZWFnIzZvaF75SCDvpXbhnCVeSZIyRhgwDW9p2sMyiX2+zG1r7k9KkLhY3EzSRiRRJhEDZc5V+1JeNVAJctFdmCi9lA60w4XhfCJGtGYkY9FkaFtf3SVIPlbWmm5jYmNErS7vv5LPyMbXI7qnBvdXzVXJwbDlOxMcYBUd0ZQ3vHW/n8qicD4JCYVzRrnjZkLL3S2ViAbi24AOboaZR6PoVYvFLPGzhbtnWS/hq6E29xrjByVPCG7LFK2ZixE0NySTrqjjfwt7qlN0ljygbUfZ9FRDhyxE2bCqsZgbZI4ZJ0d9FInksoAuWIza/wAPW+lta48X5aDYdgWmxEgUZe1kdiddbKTlBIuBppU/G8Bx6skh9UYRHMT2jRggixBuLfEnSwqhxnOc2cKsRy/eeL7fXwGqqb+N/dWJlCeWZvZiKHpv599LcxDjxxO6793v93cuPqQmUlW+zmIzCwFhkyW8bggd3TY1P4RwQPgxkaSN3Wzr2jmORlbUOmazoxXXyqDgYO3BKSYoxSOe1b1a5jzanIY2axO1mGgOlXr4uKBPs8ahCDSKeBozYdAyqpBsLaqb/Or8mHIcwdS4WD4/Dz9VGLJx9X91pojw/K9FYcF5nxBhiIw0AXKAEWQplsSMuVlNhpsNKrubcc2JhI9QHajLlkMkb2AcEi4s2Ui40o5cxytBEc6ZiuYrnW4JY6EX0Pn02tUuLAJisQkL5mjWIysg0EhzhQpt93Ukr10p1uLHYdVH2pAPc46QVS8L4okmdxHKhLDO4RnVmA6PHmUkAW6aDxow3EsMAwE0ZzEkgsN2N7WNrLTeOMSKzRYbCM6RMIyRJHGgIsSqqWuRrvYa7UDikuhmwE38SdlMffYNcke6unDZ3EpkTgbEi165M4YcKY3DAL91SwJK32vfYbddPOmEG5v4+Hv8fz6bUufpHCYy8EgBY2+xlRke3iFYA6b3XUVQ8N4WsJkh714XtmuczK3eVja2Y5Ta3W3Sl5MBx31fD7ofIG71Y8loA/p08/D8utA6fXXx/PpSVPxFoQLPOSxAVVkJJO9hckdCc2w+deJOMY4LZQ2o3LwMRc796OxN76ag0scCTuIVYyG+C03g/B+0OZgQgt5Zv8qZ1UAWGgFL3JXMJxUFnRkkjCq+Yoc2ntDIAtjY6AC1MVaUMLYm0Es95ebRRRRV6gsF5k5OxuA9akdBi/WZI0OKzhZisj2MfZnYm2U5SB31toDarXjeHz99XjaIle/GwyG1mW4BA2sfdWvelF7YOPzxeFH/AOy1lOA4rHDisXHJIqhp3dcxtY5ipUna5spt1BpOWJrnV5LSwXW7SSAPP8Ci8S4rFLh5hHKjMEuACL3Go0OvTbrTLPhhLHlbZgPAEeBHgQdQRqCKhk4OVlJ9XdlIIN0JBHh1t4VIOKYTKptkcd1tL5xqynoSV1+BtXGM0bBehij0WXEEGht6/VVHDePtDDhnGAUy4bEqJcTG6iSYKzIQ1xmu5cXuSD5dH3hySs0s0wCyTSFyoIIRfZRLjQ2VRcjqTakTjwSGBwHy9vNGQTaykkEn+GyE1ZYbF4mZ4YXxKSwztZmSNVkK2ZjZ42y65cpsAbE21qrM1GIu/wBRZPosDIhZjSBo5pTOZZ1xkLwwRSYh1sVkjAVIpBswlaylgd1W9xelmCLFB+wfDSHEKFuq95Dce12g7qLfS99OlaxBCqIqKAFVVAUDYe7oNPwPga6D8/D6+fXpXjh09Iyw1gruu7/PKh7VFrnNNgpK5TzYWTCJjk9WhwweTtLiRJ8RLdTI7oLRhVYgZrb+VPicbw2KxsuClhifLFHNGz5XEyP95QRqFIGovUf+g+79fLpWf8d5ew2Gkxc4DxzR4ZpsLIrkBWVgpQDpkbJZRoUlIsbVvdE9NnLf1MoAd3EcH0SkkdbhXvB4IvWMY8CiODtVijRfY+yBV3CbDM5YabhRVuOn19e/pVby1gmiwsKP7eUM/TvOS7bebHUbdKsh0+vw/LrXZn65C5NxtpoCTee5y0sMJPcyGRlto5DBVB6EDU29x3FUN/y/y+Hh+NXnOWDzKuMBJCYhcJbcZcpLH/5bKD0y1Rj62+Px8fwrbxmaYgkZTbyuI456lNFOL6uqSKP7RDe4IG7ruPkNzWkQcegksBMhP7LMA2+2VrEfLSkrg3LUOLiLF3adsXDh1S/cjjJWQsBbUmNWOa/lW48Yhh7F3mjR0RGYh1DaAXO4PhUZsZsxvgqTJSwUkafg8Els8MTbamNT8dv9ag/9jsHe4hCG3tRsyG172urDS+um1SuX8OUw8QOhKhiOi5yWygX0C5rDwAtRxnigw8LSWzNoqJ+27GwXyHU+QJrG1uaSGlO0DuQoeH5WSK5hnxMWZgx+1z5jsSRIrXJAA8wBXReGYpbFcWGGmksCHr+1GyH40ly8NWU58QTNId2Ytb3KoNlQdABpp768YfCIjnsWkhdQDmjdhvf7pJVttiLVIZ7hsHu91/yfkpHDvcgJrxvDca8mHc+rOYXzCxdCbqUI1DZTrffpVYeHYxcRPK+HuJTHYRSo2UIMvXKdd79KseXua1a8WKkjSZMtmJCCVSdHUE6EHQgbW00NMMGJR/ZdW/hYN/I/h1pntsw5ohU9S2tPCz13lGIWSTC4pVWIqCYc4DM41AS9rqPjrtXZOZcMbAzKp8HJQjX98Cx8+m3v0Bf6dfPx/PpVNxLF9qRGqh76EkA312AP8utMwZT5XVpVEkTWi7Vx6OJx2kgupzIpDCxuLna2w1+O9P1U3K3ARhoQLAO1i1gBbT2RawsPdVzWgl0UUUUISl6UA36PYqbZZsOx9wmS/v8AdSPyrjFM+PhNrriXcDoVbQkX3sy/C48a0L0h8P7bhuJXS4jLglc1ihzjTx7tr9L3rNOHcCxM7y4zBBZMuJlKnOuWVSBmQ2N7GwtodQCLda+JAfI/JdIttJml4ZC+jxRNt7SIfy/1pb5m5Xw6Yd5Y4+zaO0h7NitwDroDa4FyCBcEUYbntjo0EYbugoMTErq2vdZJAjAj/Su03NiujK2EnZWUqQhgkuCLbJKehPvq80dlSwuY6woOHwCq4leV5DYKhkKAKDvlAAGZtLsdTsK6cpYMjiTr/ZpGZ1H7Jk7hA8BfM2niaWuItizhFiKJGeyFkvnnZFFw7INIFAW5ZjcHbWmvlJXw2Ll9bkytLDH2bSBY82RmzqBe1wzDTesTpUPbhSEc1XoSB/C9Dk5cEzQxnkb/AJ80wq2XiB8HwqHfS6Skb+6X49NzV0B9X+vrakeXg2GxfEMS0gSdUTDqDckKSrFgCrWsRlJHTSp0XJ2EU3RHQ6apLKv+GT/WsGL+nXZMLJRJRLRtX3WU7IDSRSssbjXjxuGS5yTRyKVvpnXK4Pje2YedReeOB+s4VsuksV5Yzv3l72W2xDAWtttXDEct5nidcRiVeJrxlpO1VSQQbpJfMCDY67dajYfndXw2UkPim7RMkSnLcEp2jHaNNM2p22vVM/Q+VhvifHueP03zZO/lWxPvUmzNfaqMPxTiWVWXEYeVWVSpkiCkgi4uUI1N/rWuycz8RUDNh8NJ5pKV/wAV7flUTD8BRAoRplyhQMszDYWGlyuu9wLA1CxsM8bRJDPIzuTpKqMoQalmOUEW289K9t2WNxoNVJmc0WSjinGUkV+24XMjGzGSFwSrC5zgqLEje/vvVdwp5pAolvHcC8nYTOTv9xUAuN/a3q7fhGdbTSSyXy5rMUQ+WRCBlPnc/jXpeA4f+6HzP/Vv41ow9HaBz8f+rPkzwTsPz3r7ypiLyxwxzmCWB5Zy8sYDTySFolIjdvZWEbXvdtNr068SxvEJ4Gw7nDyJKArzgNG4W4zfZ95WLC4uGFr36UjvwDDstjCljb7ovr5jX3a1Cj4auFa+ZxCbjPndXhN+pVhnTz0IuNaXycGZtuY/bwpWw5sb6a4brUL6/LT6/l1pd55W2GEtg3YyI5B8CSh/B736WtVPhsSWC9jjJemgnWQb6A583zr1jBi3R4zilZHUqRJh0JsbjdGXX4e4GsTsLweQQtTtDfBRCX7QaXUjU9Q19PmLj4CvoAB8C3Xxtf5iunLHL2MxbzRCXDo0HZ3YgntQ4NjlUjILDUj7wIFRZ8M6TmKeyywZsyi9nuO7Kl9SpU/ieorKlw5Yhbht5LTjnjeaar30bxdvxCJyq2EExdTYjKWVVv01tf5+dOfpA4JhEw2cRRRytLCkciqFcMZV2YWO1/gDSNynz1hsHA7rYYrEyoi9qjrFHFcqjtJlsyC7SHKdS1tLEiTz5y3xEkYvEYtJYMNKjLFlEfdLWZyB3c4JAANyV6339Fjx9XCGHb5X9FjzO1yFwU3iXFc11TbTXx16Dw8utNPJfLBjtPKCGI7inoD1bT2vDwFVHJvLpmcSOPs0P+8wvpcb2OvyHv0ar442xt0tVTnFxsooooqxRRRRRQhfCL6GvEOHVBZVVR4KAB+FFFCEtc3conFPHInY3VWUiRM2YtJCwN/IQkEdQxFxvVtxHlnCzxtHLBEytuCi/MaaHzr5RQhUXJPIgwWDlgbsnaW5JyErZo1Uq2Y5pFupJBIvc2A2F1Dy3E2Fhw+IjjnEcaIe0QMCVUC9iNLlb19ooQknjHDU4djVWOONMNjJIkjSIZezmsQSVsFyMACSDe42600Jyu3Vx+Pj9e6vlFdtR0glSV5WTq7fIdKncM4PHBDHCoLLGoUF+8xt4k7mvtFFroAC9/ouG5PZJc3v3Rrffp5mlHmXkd5cTG8Iw8cSwOpGUhy2cMLkaFNNNipzHXNoUV1ji1wIXHtDmkFQl9HU3WSP7nj13O3T8f3a7L6N36yp16HodPh/Lzoopk5cvilhiReC9f8Ado9/1y20+6b/AM6G9GGYFWlUgixGTcHpv4UUVHtUvipdki8FJm9EnD2teO9gBey308Tlza9da5N6IMEAOzfERai/ZzOARfUWvYX/AAoopZMqy4byJFBN2yMc4TICR93wNiMwvrY9dRa5vI5g5Ngx0fZ4lVcDY2IZf4XDZhvte1FFcoLtqsl9GUDIULuVItbTa1raDTTw/nrU/HcqmbDrhnfNGvZ94ljIchBBY6ZmuBvRRRQRavsLhljRUUWCiwrrRRXVxFFFFCEUUUUIX//Z"/>
          <p:cNvSpPr>
            <a:spLocks noChangeAspect="1" noChangeArrowheads="1"/>
          </p:cNvSpPr>
          <p:nvPr/>
        </p:nvSpPr>
        <p:spPr bwMode="auto">
          <a:xfrm>
            <a:off x="63499" y="-153988"/>
            <a:ext cx="2572327" cy="25723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a:picLocks noChangeAspect="1"/>
          </p:cNvPicPr>
          <p:nvPr/>
        </p:nvPicPr>
        <p:blipFill>
          <a:blip r:embed="rId3"/>
          <a:stretch>
            <a:fillRect/>
          </a:stretch>
        </p:blipFill>
        <p:spPr>
          <a:xfrm>
            <a:off x="1097280" y="3797960"/>
            <a:ext cx="2584383" cy="2348211"/>
          </a:xfrm>
          <a:prstGeom prst="rect">
            <a:avLst/>
          </a:prstGeom>
        </p:spPr>
      </p:pic>
      <p:sp>
        <p:nvSpPr>
          <p:cNvPr id="9" name="テキスト ボックス 8"/>
          <p:cNvSpPr txBox="1"/>
          <p:nvPr/>
        </p:nvSpPr>
        <p:spPr>
          <a:xfrm>
            <a:off x="1097280" y="1937084"/>
            <a:ext cx="10229793" cy="830997"/>
          </a:xfrm>
          <a:prstGeom prst="rect">
            <a:avLst/>
          </a:prstGeom>
          <a:noFill/>
        </p:spPr>
        <p:txBody>
          <a:bodyPr wrap="square" rtlCol="0">
            <a:spAutoFit/>
          </a:bodyPr>
          <a:lstStyle/>
          <a:p>
            <a:r>
              <a:rPr kumimoji="1" lang="ja-JP" altLang="en-US" sz="2400" b="1" dirty="0" smtClean="0"/>
              <a:t>・教員に対して、説明会を実施。</a:t>
            </a:r>
            <a:endParaRPr kumimoji="1" lang="en-US" altLang="ja-JP" sz="2400" b="1" dirty="0" smtClean="0"/>
          </a:p>
          <a:p>
            <a:r>
              <a:rPr kumimoji="1" lang="ja-JP" altLang="en-US" sz="2400" b="1" dirty="0" smtClean="0"/>
              <a:t>具体的にどのような経路で掲示されるのか？教員の取るべき手順は？　など</a:t>
            </a:r>
            <a:endParaRPr kumimoji="1" lang="ja-JP" altLang="en-US" sz="2400" b="1" dirty="0"/>
          </a:p>
        </p:txBody>
      </p:sp>
      <p:sp>
        <p:nvSpPr>
          <p:cNvPr id="10" name="テキスト ボックス 9"/>
          <p:cNvSpPr txBox="1"/>
          <p:nvPr/>
        </p:nvSpPr>
        <p:spPr>
          <a:xfrm>
            <a:off x="1097280" y="2967805"/>
            <a:ext cx="10522432" cy="461665"/>
          </a:xfrm>
          <a:prstGeom prst="rect">
            <a:avLst/>
          </a:prstGeom>
          <a:noFill/>
        </p:spPr>
        <p:txBody>
          <a:bodyPr wrap="none" rtlCol="0">
            <a:spAutoFit/>
          </a:bodyPr>
          <a:lstStyle/>
          <a:p>
            <a:r>
              <a:rPr kumimoji="1" lang="ja-JP" altLang="en-US" sz="2400" b="1" dirty="0" smtClean="0"/>
              <a:t>・学生に対して、ポスター、学食のテーブル、</a:t>
            </a:r>
            <a:r>
              <a:rPr kumimoji="1" lang="en-US" altLang="ja-JP" sz="2400" b="1" dirty="0" smtClean="0"/>
              <a:t>3</a:t>
            </a:r>
            <a:r>
              <a:rPr kumimoji="1" lang="ja-JP" altLang="en-US" sz="2400" b="1" dirty="0" smtClean="0"/>
              <a:t>学のモニターなどを利用して告知。</a:t>
            </a:r>
            <a:endParaRPr kumimoji="1" lang="ja-JP" altLang="en-US" sz="2400" b="1" dirty="0"/>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663" y="3799745"/>
            <a:ext cx="3525253" cy="2346426"/>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895" y="3629194"/>
            <a:ext cx="3116179" cy="2597289"/>
          </a:xfrm>
          <a:prstGeom prst="rect">
            <a:avLst/>
          </a:prstGeom>
        </p:spPr>
      </p:pic>
    </p:spTree>
    <p:extLst>
      <p:ext uri="{BB962C8B-B14F-4D97-AF65-F5344CB8AC3E}">
        <p14:creationId xmlns:p14="http://schemas.microsoft.com/office/powerpoint/2010/main" val="1944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TWIN</a:t>
            </a:r>
            <a:r>
              <a:rPr lang="en-US" altLang="ja-JP" dirty="0"/>
              <a:t>S</a:t>
            </a:r>
            <a:r>
              <a:rPr kumimoji="1" lang="ja-JP" altLang="en-US" dirty="0" smtClean="0"/>
              <a:t>掲示板イメージ</a:t>
            </a:r>
            <a:endParaRPr kumimoji="1" lang="ja-JP" altLang="en-US" dirty="0"/>
          </a:p>
        </p:txBody>
      </p:sp>
      <p:sp>
        <p:nvSpPr>
          <p:cNvPr id="4" name="スライド番号プレースホルダー 3"/>
          <p:cNvSpPr>
            <a:spLocks noGrp="1"/>
          </p:cNvSpPr>
          <p:nvPr>
            <p:ph type="sldNum" sz="quarter" idx="12"/>
          </p:nvPr>
        </p:nvSpPr>
        <p:spPr/>
        <p:txBody>
          <a:bodyPr/>
          <a:lstStyle/>
          <a:p>
            <a:fld id="{E0ABF2CE-04A9-435D-A1BA-56F05A9BAC59}" type="slidenum">
              <a:rPr kumimoji="1" lang="ja-JP" altLang="en-US" sz="1800" smtClean="0"/>
              <a:t>31</a:t>
            </a:fld>
            <a:endParaRPr kumimoji="1" lang="ja-JP" altLang="en-US" sz="1800" dirty="0"/>
          </a:p>
        </p:txBody>
      </p:sp>
      <p:graphicFrame>
        <p:nvGraphicFramePr>
          <p:cNvPr id="6" name="コンテンツ プレースホルダー 3"/>
          <p:cNvGraphicFramePr>
            <a:graphicFrameLocks/>
          </p:cNvGraphicFramePr>
          <p:nvPr>
            <p:extLst/>
          </p:nvPr>
        </p:nvGraphicFramePr>
        <p:xfrm>
          <a:off x="1097280" y="5844472"/>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9" name="Picture 3" descr="C:\Users\kazunori\Downloads\新TWINS案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17" b="10818"/>
          <a:stretch/>
        </p:blipFill>
        <p:spPr bwMode="auto">
          <a:xfrm>
            <a:off x="84221" y="0"/>
            <a:ext cx="12107779" cy="6824910"/>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a:xfrm>
            <a:off x="5377543" y="380610"/>
            <a:ext cx="6139543" cy="6313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9769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TWIN</a:t>
            </a:r>
            <a:r>
              <a:rPr lang="en-US" altLang="ja-JP" dirty="0"/>
              <a:t>S</a:t>
            </a:r>
            <a:r>
              <a:rPr kumimoji="1" lang="ja-JP" altLang="en-US" dirty="0" smtClean="0"/>
              <a:t>掲示板イメージ</a:t>
            </a:r>
            <a:endParaRPr kumimoji="1" lang="ja-JP" altLang="en-US" dirty="0"/>
          </a:p>
        </p:txBody>
      </p:sp>
      <p:sp>
        <p:nvSpPr>
          <p:cNvPr id="4" name="スライド番号プレースホルダー 3"/>
          <p:cNvSpPr>
            <a:spLocks noGrp="1"/>
          </p:cNvSpPr>
          <p:nvPr>
            <p:ph type="sldNum" sz="quarter" idx="12"/>
          </p:nvPr>
        </p:nvSpPr>
        <p:spPr/>
        <p:txBody>
          <a:bodyPr/>
          <a:lstStyle/>
          <a:p>
            <a:fld id="{E0ABF2CE-04A9-435D-A1BA-56F05A9BAC59}" type="slidenum">
              <a:rPr kumimoji="1" lang="ja-JP" altLang="en-US" sz="1800" smtClean="0"/>
              <a:t>32</a:t>
            </a:fld>
            <a:endParaRPr kumimoji="1" lang="ja-JP" altLang="en-US" sz="1800" dirty="0"/>
          </a:p>
        </p:txBody>
      </p:sp>
      <p:graphicFrame>
        <p:nvGraphicFramePr>
          <p:cNvPr id="6" name="コンテンツ プレースホルダー 3"/>
          <p:cNvGraphicFramePr>
            <a:graphicFrameLocks/>
          </p:cNvGraphicFramePr>
          <p:nvPr>
            <p:extLst/>
          </p:nvPr>
        </p:nvGraphicFramePr>
        <p:xfrm>
          <a:off x="1097280" y="5844472"/>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図 6"/>
          <p:cNvPicPr>
            <a:picLocks noChangeAspect="1"/>
          </p:cNvPicPr>
          <p:nvPr/>
        </p:nvPicPr>
        <p:blipFill rotWithShape="1">
          <a:blip r:embed="rId8">
            <a:extLst>
              <a:ext uri="{28A0092B-C50C-407E-A947-70E740481C1C}">
                <a14:useLocalDpi xmlns:a14="http://schemas.microsoft.com/office/drawing/2010/main" val="0"/>
              </a:ext>
            </a:extLst>
          </a:blip>
          <a:srcRect l="-125" t="6299" r="-242" b="-6299"/>
          <a:stretch/>
        </p:blipFill>
        <p:spPr>
          <a:xfrm>
            <a:off x="0" y="0"/>
            <a:ext cx="12597063" cy="7218947"/>
          </a:xfrm>
          <a:prstGeom prst="rect">
            <a:avLst/>
          </a:prstGeom>
        </p:spPr>
      </p:pic>
      <p:sp>
        <p:nvSpPr>
          <p:cNvPr id="8" name="円/楕円 7"/>
          <p:cNvSpPr/>
          <p:nvPr/>
        </p:nvSpPr>
        <p:spPr>
          <a:xfrm>
            <a:off x="5312229" y="286603"/>
            <a:ext cx="6139543" cy="6313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9664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TWIN</a:t>
            </a:r>
            <a:r>
              <a:rPr lang="en-US" altLang="ja-JP" dirty="0"/>
              <a:t>S</a:t>
            </a:r>
            <a:r>
              <a:rPr kumimoji="1" lang="ja-JP" altLang="en-US" dirty="0" smtClean="0"/>
              <a:t>掲示板イメージ</a:t>
            </a:r>
            <a:endParaRPr kumimoji="1" lang="ja-JP" altLang="en-US" dirty="0"/>
          </a:p>
        </p:txBody>
      </p:sp>
      <p:sp>
        <p:nvSpPr>
          <p:cNvPr id="4" name="スライド番号プレースホルダー 3"/>
          <p:cNvSpPr>
            <a:spLocks noGrp="1"/>
          </p:cNvSpPr>
          <p:nvPr>
            <p:ph type="sldNum" sz="quarter" idx="12"/>
          </p:nvPr>
        </p:nvSpPr>
        <p:spPr/>
        <p:txBody>
          <a:bodyPr/>
          <a:lstStyle/>
          <a:p>
            <a:fld id="{E0ABF2CE-04A9-435D-A1BA-56F05A9BAC59}" type="slidenum">
              <a:rPr kumimoji="1" lang="ja-JP" altLang="en-US" sz="1800" smtClean="0"/>
              <a:t>33</a:t>
            </a:fld>
            <a:endParaRPr kumimoji="1" lang="ja-JP" altLang="en-US" sz="1800" dirty="0"/>
          </a:p>
        </p:txBody>
      </p:sp>
      <p:graphicFrame>
        <p:nvGraphicFramePr>
          <p:cNvPr id="6" name="コンテンツ プレースホルダー 3"/>
          <p:cNvGraphicFramePr>
            <a:graphicFrameLocks/>
          </p:cNvGraphicFramePr>
          <p:nvPr>
            <p:extLst/>
          </p:nvPr>
        </p:nvGraphicFramePr>
        <p:xfrm>
          <a:off x="1097280" y="5844472"/>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9" name="Picture 3" descr="C:\Users\kazunori\Downloads\新TWINS案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0" t="673" r="-80" b="6277"/>
          <a:stretch/>
        </p:blipFill>
        <p:spPr bwMode="auto">
          <a:xfrm>
            <a:off x="1" y="0"/>
            <a:ext cx="12192000" cy="6824910"/>
          </a:xfrm>
          <a:prstGeom prst="rect">
            <a:avLst/>
          </a:prstGeom>
          <a:noFill/>
          <a:extLst>
            <a:ext uri="{909E8E84-426E-40DD-AFC4-6F175D3DCCD1}">
              <a14:hiddenFill xmlns:a14="http://schemas.microsoft.com/office/drawing/2010/main">
                <a:solidFill>
                  <a:srgbClr val="FFFFFF"/>
                </a:solidFill>
              </a14:hiddenFill>
            </a:ext>
          </a:extLst>
        </p:spPr>
      </p:pic>
      <p:sp>
        <p:nvSpPr>
          <p:cNvPr id="7" name="円/楕円 6"/>
          <p:cNvSpPr/>
          <p:nvPr/>
        </p:nvSpPr>
        <p:spPr>
          <a:xfrm>
            <a:off x="326572" y="783382"/>
            <a:ext cx="4278085" cy="6313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5763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TWIN</a:t>
            </a:r>
            <a:r>
              <a:rPr lang="en-US" altLang="ja-JP" dirty="0"/>
              <a:t>S</a:t>
            </a:r>
            <a:r>
              <a:rPr kumimoji="1" lang="ja-JP" altLang="en-US" dirty="0" smtClean="0"/>
              <a:t>掲示板イメージ</a:t>
            </a:r>
            <a:endParaRPr kumimoji="1" lang="ja-JP" altLang="en-US" dirty="0"/>
          </a:p>
        </p:txBody>
      </p:sp>
      <p:sp>
        <p:nvSpPr>
          <p:cNvPr id="4" name="スライド番号プレースホルダー 3"/>
          <p:cNvSpPr>
            <a:spLocks noGrp="1"/>
          </p:cNvSpPr>
          <p:nvPr>
            <p:ph type="sldNum" sz="quarter" idx="12"/>
          </p:nvPr>
        </p:nvSpPr>
        <p:spPr/>
        <p:txBody>
          <a:bodyPr/>
          <a:lstStyle/>
          <a:p>
            <a:fld id="{E0ABF2CE-04A9-435D-A1BA-56F05A9BAC59}" type="slidenum">
              <a:rPr kumimoji="1" lang="ja-JP" altLang="en-US" sz="1800" smtClean="0"/>
              <a:t>34</a:t>
            </a:fld>
            <a:endParaRPr kumimoji="1" lang="ja-JP" altLang="en-US" sz="1800" dirty="0"/>
          </a:p>
        </p:txBody>
      </p:sp>
      <p:graphicFrame>
        <p:nvGraphicFramePr>
          <p:cNvPr id="6" name="コンテンツ プレースホルダー 3"/>
          <p:cNvGraphicFramePr>
            <a:graphicFrameLocks/>
          </p:cNvGraphicFramePr>
          <p:nvPr>
            <p:extLst/>
          </p:nvPr>
        </p:nvGraphicFramePr>
        <p:xfrm>
          <a:off x="1097280" y="5844472"/>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図 6"/>
          <p:cNvPicPr>
            <a:picLocks noChangeAspect="1"/>
          </p:cNvPicPr>
          <p:nvPr/>
        </p:nvPicPr>
        <p:blipFill>
          <a:blip r:embed="rId8"/>
          <a:stretch>
            <a:fillRect/>
          </a:stretch>
        </p:blipFill>
        <p:spPr>
          <a:xfrm>
            <a:off x="1" y="0"/>
            <a:ext cx="12320336" cy="6858000"/>
          </a:xfrm>
          <a:prstGeom prst="rect">
            <a:avLst/>
          </a:prstGeom>
        </p:spPr>
      </p:pic>
      <p:sp>
        <p:nvSpPr>
          <p:cNvPr id="8" name="円/楕円 7"/>
          <p:cNvSpPr/>
          <p:nvPr/>
        </p:nvSpPr>
        <p:spPr>
          <a:xfrm>
            <a:off x="751114" y="784688"/>
            <a:ext cx="4604657" cy="6313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4761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いつでもどこでも見られる</a:t>
            </a:r>
            <a:endParaRPr kumimoji="1" lang="ja-JP" altLang="en-US" sz="3200" dirty="0">
              <a:solidFill>
                <a:schemeClr val="bg2">
                  <a:lumMod val="50000"/>
                </a:schemeClr>
              </a:solidFill>
            </a:endParaRPr>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35</a:t>
            </a:fld>
            <a:endParaRPr kumimoji="1" lang="ja-JP" altLang="en-US" dirty="0"/>
          </a:p>
        </p:txBody>
      </p:sp>
      <p:sp>
        <p:nvSpPr>
          <p:cNvPr id="4" name="テキスト ボックス 3"/>
          <p:cNvSpPr txBox="1"/>
          <p:nvPr/>
        </p:nvSpPr>
        <p:spPr>
          <a:xfrm>
            <a:off x="1097280" y="286603"/>
            <a:ext cx="6934912" cy="646331"/>
          </a:xfrm>
          <a:prstGeom prst="rect">
            <a:avLst/>
          </a:prstGeom>
          <a:noFill/>
        </p:spPr>
        <p:txBody>
          <a:bodyPr wrap="none" rtlCol="0">
            <a:spAutoFit/>
          </a:bodyPr>
          <a:lstStyle/>
          <a:p>
            <a:r>
              <a:rPr lang="ja-JP" altLang="en-US" sz="3200" spc="-50" dirty="0" smtClean="0">
                <a:solidFill>
                  <a:srgbClr val="CCDDEA">
                    <a:lumMod val="50000"/>
                  </a:srgbClr>
                </a:solidFill>
                <a:latin typeface="Calibri Light" panose="020F0302020204030204"/>
              </a:rPr>
              <a:t>■</a:t>
            </a:r>
            <a:r>
              <a:rPr lang="en-US" altLang="ja-JP" sz="3200" spc="-50" dirty="0" smtClean="0">
                <a:solidFill>
                  <a:srgbClr val="CCDDEA">
                    <a:lumMod val="50000"/>
                  </a:srgbClr>
                </a:solidFill>
                <a:latin typeface="Calibri Light" panose="020F0302020204030204"/>
              </a:rPr>
              <a:t>TWIN</a:t>
            </a:r>
            <a:r>
              <a:rPr lang="en-US" altLang="ja-JP" sz="3200" spc="-50" dirty="0">
                <a:solidFill>
                  <a:srgbClr val="CCDDEA">
                    <a:lumMod val="50000"/>
                  </a:srgbClr>
                </a:solidFill>
                <a:latin typeface="Calibri Light" panose="020F0302020204030204"/>
              </a:rPr>
              <a:t>S</a:t>
            </a:r>
            <a:r>
              <a:rPr lang="ja-JP" altLang="en-US" sz="3200" spc="-50" dirty="0" smtClean="0">
                <a:solidFill>
                  <a:srgbClr val="CCDDEA">
                    <a:lumMod val="50000"/>
                  </a:srgbClr>
                </a:solidFill>
                <a:latin typeface="Calibri Light" panose="020F0302020204030204"/>
              </a:rPr>
              <a:t>掲示板導入による</a:t>
            </a:r>
            <a:r>
              <a:rPr lang="ja-JP" altLang="en-US" sz="3600" spc="-50" dirty="0" smtClean="0">
                <a:solidFill>
                  <a:srgbClr val="CCDDEA">
                    <a:lumMod val="50000"/>
                  </a:srgbClr>
                </a:solidFill>
                <a:latin typeface="Calibri Light" panose="020F0302020204030204"/>
              </a:rPr>
              <a:t>空間的</a:t>
            </a:r>
            <a:r>
              <a:rPr lang="ja-JP" altLang="en-US" sz="3200" spc="-50" dirty="0">
                <a:solidFill>
                  <a:srgbClr val="CCDDEA">
                    <a:lumMod val="50000"/>
                  </a:srgbClr>
                </a:solidFill>
                <a:latin typeface="Calibri Light" panose="020F0302020204030204"/>
              </a:rPr>
              <a:t>変化</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104" y="1737361"/>
            <a:ext cx="3643570" cy="4858092"/>
          </a:xfrm>
          <a:prstGeom prst="rect">
            <a:avLst/>
          </a:prstGeom>
        </p:spPr>
      </p:pic>
      <p:pic>
        <p:nvPicPr>
          <p:cNvPr id="6" name="図 5"/>
          <p:cNvPicPr>
            <a:picLocks noChangeAspect="1"/>
          </p:cNvPicPr>
          <p:nvPr/>
        </p:nvPicPr>
        <p:blipFill>
          <a:blip r:embed="rId4"/>
          <a:stretch>
            <a:fillRect/>
          </a:stretch>
        </p:blipFill>
        <p:spPr>
          <a:xfrm>
            <a:off x="7512110" y="1737359"/>
            <a:ext cx="3643570" cy="4858093"/>
          </a:xfrm>
          <a:prstGeom prst="rect">
            <a:avLst/>
          </a:prstGeom>
        </p:spPr>
      </p:pic>
      <p:sp>
        <p:nvSpPr>
          <p:cNvPr id="7" name="テキスト ボックス 6"/>
          <p:cNvSpPr txBox="1"/>
          <p:nvPr/>
        </p:nvSpPr>
        <p:spPr>
          <a:xfrm>
            <a:off x="1445037" y="5760938"/>
            <a:ext cx="1906439" cy="923330"/>
          </a:xfrm>
          <a:prstGeom prst="rect">
            <a:avLst/>
          </a:prstGeom>
          <a:noFill/>
        </p:spPr>
        <p:txBody>
          <a:bodyPr wrap="square" rtlCol="0">
            <a:spAutoFit/>
          </a:bodyPr>
          <a:lstStyle/>
          <a:p>
            <a:r>
              <a:rPr kumimoji="1" lang="en-US" altLang="ja-JP" sz="5400" dirty="0" smtClean="0">
                <a:solidFill>
                  <a:srgbClr val="FF0000"/>
                </a:solidFill>
              </a:rPr>
              <a:t>B</a:t>
            </a:r>
            <a:r>
              <a:rPr kumimoji="1" lang="en-US" altLang="ja-JP" sz="4800" dirty="0" smtClean="0">
                <a:solidFill>
                  <a:srgbClr val="FF0000"/>
                </a:solidFill>
              </a:rPr>
              <a:t>efore</a:t>
            </a:r>
            <a:endParaRPr kumimoji="1" lang="ja-JP" altLang="en-US" sz="4800" dirty="0">
              <a:solidFill>
                <a:srgbClr val="FF0000"/>
              </a:solidFill>
            </a:endParaRPr>
          </a:p>
        </p:txBody>
      </p:sp>
      <p:sp>
        <p:nvSpPr>
          <p:cNvPr id="8" name="テキスト ボックス 7"/>
          <p:cNvSpPr txBox="1"/>
          <p:nvPr/>
        </p:nvSpPr>
        <p:spPr>
          <a:xfrm>
            <a:off x="7536074" y="5882204"/>
            <a:ext cx="1774372" cy="923330"/>
          </a:xfrm>
          <a:prstGeom prst="rect">
            <a:avLst/>
          </a:prstGeom>
          <a:noFill/>
        </p:spPr>
        <p:txBody>
          <a:bodyPr wrap="square" rtlCol="0">
            <a:spAutoFit/>
          </a:bodyPr>
          <a:lstStyle/>
          <a:p>
            <a:r>
              <a:rPr kumimoji="1" lang="en-US" altLang="ja-JP" sz="5400" dirty="0" smtClean="0">
                <a:solidFill>
                  <a:srgbClr val="0F15FD"/>
                </a:solidFill>
              </a:rPr>
              <a:t>A</a:t>
            </a:r>
            <a:r>
              <a:rPr lang="en-US" altLang="ja-JP" sz="4800" dirty="0">
                <a:solidFill>
                  <a:srgbClr val="0F15FD"/>
                </a:solidFill>
              </a:rPr>
              <a:t>fter</a:t>
            </a:r>
            <a:endParaRPr kumimoji="1" lang="ja-JP" altLang="en-US" sz="4800" dirty="0">
              <a:solidFill>
                <a:srgbClr val="0F15FD"/>
              </a:solidFill>
            </a:endParaRPr>
          </a:p>
        </p:txBody>
      </p:sp>
    </p:spTree>
    <p:extLst>
      <p:ext uri="{BB962C8B-B14F-4D97-AF65-F5344CB8AC3E}">
        <p14:creationId xmlns:p14="http://schemas.microsoft.com/office/powerpoint/2010/main" val="594748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管理</a:t>
            </a:r>
            <a:r>
              <a:rPr lang="ja-JP" altLang="en-US" dirty="0" smtClean="0"/>
              <a:t>が簡易化</a:t>
            </a:r>
            <a:endParaRPr kumimoji="1" lang="ja-JP" altLang="en-US" dirty="0">
              <a:solidFill>
                <a:schemeClr val="accent5">
                  <a:lumMod val="75000"/>
                </a:schemeClr>
              </a:solidFill>
            </a:endParaRPr>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36</a:t>
            </a:fld>
            <a:endParaRPr kumimoji="1" lang="ja-JP" altLang="en-US" dirty="0"/>
          </a:p>
        </p:txBody>
      </p:sp>
      <p:sp>
        <p:nvSpPr>
          <p:cNvPr id="5" name="テキスト ボックス 4"/>
          <p:cNvSpPr txBox="1"/>
          <p:nvPr/>
        </p:nvSpPr>
        <p:spPr>
          <a:xfrm>
            <a:off x="1097280" y="286603"/>
            <a:ext cx="7619394" cy="646331"/>
          </a:xfrm>
          <a:prstGeom prst="rect">
            <a:avLst/>
          </a:prstGeom>
          <a:noFill/>
        </p:spPr>
        <p:txBody>
          <a:bodyPr wrap="none" rtlCol="0">
            <a:spAutoFit/>
          </a:bodyPr>
          <a:lstStyle/>
          <a:p>
            <a:r>
              <a:rPr lang="ja-JP" altLang="en-US" sz="3600" spc="-50" dirty="0" smtClean="0">
                <a:solidFill>
                  <a:srgbClr val="C2BC80">
                    <a:lumMod val="75000"/>
                  </a:srgbClr>
                </a:solidFill>
                <a:latin typeface="Calibri Light" panose="020F0302020204030204"/>
              </a:rPr>
              <a:t>■</a:t>
            </a:r>
            <a:r>
              <a:rPr lang="en-US" altLang="ja-JP" sz="3600" spc="-50" dirty="0" smtClean="0">
                <a:solidFill>
                  <a:srgbClr val="C2BC80">
                    <a:lumMod val="75000"/>
                  </a:srgbClr>
                </a:solidFill>
                <a:latin typeface="Calibri Light" panose="020F0302020204030204"/>
              </a:rPr>
              <a:t>TWIN</a:t>
            </a:r>
            <a:r>
              <a:rPr lang="en-US" altLang="ja-JP" sz="3600" spc="-50" dirty="0">
                <a:solidFill>
                  <a:srgbClr val="C2BC80">
                    <a:lumMod val="75000"/>
                  </a:srgbClr>
                </a:solidFill>
                <a:latin typeface="Calibri Light" panose="020F0302020204030204"/>
              </a:rPr>
              <a:t>S</a:t>
            </a:r>
            <a:r>
              <a:rPr lang="ja-JP" altLang="en-US" sz="3600" spc="-50" dirty="0" smtClean="0">
                <a:solidFill>
                  <a:srgbClr val="C2BC80">
                    <a:lumMod val="75000"/>
                  </a:srgbClr>
                </a:solidFill>
                <a:latin typeface="Calibri Light" panose="020F0302020204030204"/>
              </a:rPr>
              <a:t>掲示板導入による情報的変化</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193" y="1664451"/>
            <a:ext cx="3651183" cy="486824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608" y="1664451"/>
            <a:ext cx="3647975" cy="4863967"/>
          </a:xfrm>
          <a:prstGeom prst="rect">
            <a:avLst/>
          </a:prstGeom>
        </p:spPr>
      </p:pic>
      <p:sp>
        <p:nvSpPr>
          <p:cNvPr id="7" name="テキスト ボックス 6"/>
          <p:cNvSpPr txBox="1"/>
          <p:nvPr/>
        </p:nvSpPr>
        <p:spPr>
          <a:xfrm>
            <a:off x="1149192" y="5719017"/>
            <a:ext cx="1906439" cy="923330"/>
          </a:xfrm>
          <a:prstGeom prst="rect">
            <a:avLst/>
          </a:prstGeom>
          <a:noFill/>
        </p:spPr>
        <p:txBody>
          <a:bodyPr wrap="square" rtlCol="0">
            <a:spAutoFit/>
          </a:bodyPr>
          <a:lstStyle/>
          <a:p>
            <a:r>
              <a:rPr kumimoji="1" lang="en-US" altLang="ja-JP" sz="5400" dirty="0" smtClean="0">
                <a:solidFill>
                  <a:srgbClr val="FF0000"/>
                </a:solidFill>
              </a:rPr>
              <a:t>B</a:t>
            </a:r>
            <a:r>
              <a:rPr kumimoji="1" lang="en-US" altLang="ja-JP" sz="4800" dirty="0" smtClean="0">
                <a:solidFill>
                  <a:srgbClr val="FF0000"/>
                </a:solidFill>
              </a:rPr>
              <a:t>efore</a:t>
            </a:r>
            <a:endParaRPr kumimoji="1" lang="ja-JP" altLang="en-US" sz="4800" dirty="0">
              <a:solidFill>
                <a:srgbClr val="FF0000"/>
              </a:solidFill>
            </a:endParaRPr>
          </a:p>
        </p:txBody>
      </p:sp>
      <p:sp>
        <p:nvSpPr>
          <p:cNvPr id="8" name="テキスト ボックス 7"/>
          <p:cNvSpPr txBox="1"/>
          <p:nvPr/>
        </p:nvSpPr>
        <p:spPr>
          <a:xfrm>
            <a:off x="7557319" y="5789789"/>
            <a:ext cx="1774372" cy="923330"/>
          </a:xfrm>
          <a:prstGeom prst="rect">
            <a:avLst/>
          </a:prstGeom>
          <a:noFill/>
        </p:spPr>
        <p:txBody>
          <a:bodyPr wrap="square" rtlCol="0">
            <a:spAutoFit/>
          </a:bodyPr>
          <a:lstStyle/>
          <a:p>
            <a:r>
              <a:rPr kumimoji="1" lang="en-US" altLang="ja-JP" sz="5400" dirty="0" smtClean="0">
                <a:solidFill>
                  <a:srgbClr val="00B0F0"/>
                </a:solidFill>
              </a:rPr>
              <a:t>A</a:t>
            </a:r>
            <a:r>
              <a:rPr lang="en-US" altLang="ja-JP" sz="4800" dirty="0">
                <a:solidFill>
                  <a:srgbClr val="00B0F0"/>
                </a:solidFill>
              </a:rPr>
              <a:t>fter</a:t>
            </a:r>
            <a:endParaRPr kumimoji="1" lang="ja-JP" altLang="en-US" sz="4800" dirty="0">
              <a:solidFill>
                <a:srgbClr val="00B0F0"/>
              </a:solidFill>
            </a:endParaRPr>
          </a:p>
        </p:txBody>
      </p:sp>
    </p:spTree>
    <p:extLst>
      <p:ext uri="{BB962C8B-B14F-4D97-AF65-F5344CB8AC3E}">
        <p14:creationId xmlns:p14="http://schemas.microsoft.com/office/powerpoint/2010/main" val="4221756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4083" y="286603"/>
            <a:ext cx="10058400" cy="1450757"/>
          </a:xfrm>
        </p:spPr>
        <p:txBody>
          <a:bodyPr/>
          <a:lstStyle/>
          <a:p>
            <a:r>
              <a:rPr kumimoji="1" lang="ja-JP" altLang="en-US" dirty="0" smtClean="0"/>
              <a:t>電子情報ならではの使い方ができる</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37</a:t>
            </a:fld>
            <a:endParaRPr kumimoji="1" lang="ja-JP" altLang="en-US" sz="1800" dirty="0"/>
          </a:p>
        </p:txBody>
      </p:sp>
      <p:sp>
        <p:nvSpPr>
          <p:cNvPr id="4" name="テキスト ボックス 3"/>
          <p:cNvSpPr txBox="1"/>
          <p:nvPr/>
        </p:nvSpPr>
        <p:spPr>
          <a:xfrm>
            <a:off x="1154083" y="286603"/>
            <a:ext cx="7757252" cy="646331"/>
          </a:xfrm>
          <a:prstGeom prst="rect">
            <a:avLst/>
          </a:prstGeom>
          <a:noFill/>
        </p:spPr>
        <p:txBody>
          <a:bodyPr wrap="none" rtlCol="0">
            <a:spAutoFit/>
          </a:bodyPr>
          <a:lstStyle/>
          <a:p>
            <a:r>
              <a:rPr kumimoji="1" lang="ja-JP" altLang="en-US" sz="3600" dirty="0" smtClean="0">
                <a:solidFill>
                  <a:schemeClr val="accent5">
                    <a:lumMod val="75000"/>
                  </a:schemeClr>
                </a:solidFill>
              </a:rPr>
              <a:t>■</a:t>
            </a:r>
            <a:r>
              <a:rPr lang="en-US" altLang="ja-JP" sz="3600" dirty="0" smtClean="0">
                <a:solidFill>
                  <a:schemeClr val="accent5">
                    <a:lumMod val="75000"/>
                  </a:schemeClr>
                </a:solidFill>
              </a:rPr>
              <a:t>TWIN</a:t>
            </a:r>
            <a:r>
              <a:rPr lang="en-US" altLang="ja-JP" sz="3600" dirty="0">
                <a:solidFill>
                  <a:schemeClr val="accent5">
                    <a:lumMod val="75000"/>
                  </a:schemeClr>
                </a:solidFill>
              </a:rPr>
              <a:t>S</a:t>
            </a:r>
            <a:r>
              <a:rPr kumimoji="1" lang="ja-JP" altLang="en-US" sz="3600" dirty="0" smtClean="0">
                <a:solidFill>
                  <a:schemeClr val="accent5">
                    <a:lumMod val="75000"/>
                  </a:schemeClr>
                </a:solidFill>
              </a:rPr>
              <a:t>掲示板導入による情報的変化</a:t>
            </a:r>
            <a:endParaRPr kumimoji="1" lang="ja-JP" altLang="en-US" sz="3600" dirty="0">
              <a:solidFill>
                <a:schemeClr val="accent5">
                  <a:lumMod val="75000"/>
                </a:schemeClr>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151" y="1719343"/>
            <a:ext cx="3555332" cy="474044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4083" y="1719343"/>
            <a:ext cx="3594380" cy="4792507"/>
          </a:xfrm>
          <a:prstGeom prst="rect">
            <a:avLst/>
          </a:prstGeom>
        </p:spPr>
      </p:pic>
      <p:sp>
        <p:nvSpPr>
          <p:cNvPr id="7" name="テキスト ボックス 6"/>
          <p:cNvSpPr txBox="1"/>
          <p:nvPr/>
        </p:nvSpPr>
        <p:spPr>
          <a:xfrm>
            <a:off x="7657151" y="5719017"/>
            <a:ext cx="1774372" cy="923330"/>
          </a:xfrm>
          <a:prstGeom prst="rect">
            <a:avLst/>
          </a:prstGeom>
          <a:noFill/>
        </p:spPr>
        <p:txBody>
          <a:bodyPr wrap="square" rtlCol="0">
            <a:spAutoFit/>
          </a:bodyPr>
          <a:lstStyle/>
          <a:p>
            <a:r>
              <a:rPr kumimoji="1" lang="en-US" altLang="ja-JP" sz="5400" dirty="0" smtClean="0">
                <a:solidFill>
                  <a:srgbClr val="00B0F0"/>
                </a:solidFill>
              </a:rPr>
              <a:t>A</a:t>
            </a:r>
            <a:r>
              <a:rPr lang="en-US" altLang="ja-JP" sz="4800" dirty="0">
                <a:solidFill>
                  <a:srgbClr val="00B0F0"/>
                </a:solidFill>
              </a:rPr>
              <a:t>fter</a:t>
            </a:r>
            <a:endParaRPr kumimoji="1" lang="ja-JP" altLang="en-US" sz="4800" dirty="0">
              <a:solidFill>
                <a:srgbClr val="00B0F0"/>
              </a:solidFill>
            </a:endParaRPr>
          </a:p>
        </p:txBody>
      </p:sp>
      <p:sp>
        <p:nvSpPr>
          <p:cNvPr id="8" name="テキスト ボックス 7"/>
          <p:cNvSpPr txBox="1"/>
          <p:nvPr/>
        </p:nvSpPr>
        <p:spPr>
          <a:xfrm>
            <a:off x="1149192" y="5719017"/>
            <a:ext cx="1906439" cy="923330"/>
          </a:xfrm>
          <a:prstGeom prst="rect">
            <a:avLst/>
          </a:prstGeom>
          <a:noFill/>
        </p:spPr>
        <p:txBody>
          <a:bodyPr wrap="square" rtlCol="0">
            <a:spAutoFit/>
          </a:bodyPr>
          <a:lstStyle/>
          <a:p>
            <a:r>
              <a:rPr kumimoji="1" lang="en-US" altLang="ja-JP" sz="5400" dirty="0" smtClean="0">
                <a:solidFill>
                  <a:srgbClr val="FF0000"/>
                </a:solidFill>
              </a:rPr>
              <a:t>B</a:t>
            </a:r>
            <a:r>
              <a:rPr kumimoji="1" lang="en-US" altLang="ja-JP" sz="4800" dirty="0" smtClean="0">
                <a:solidFill>
                  <a:srgbClr val="FF0000"/>
                </a:solidFill>
              </a:rPr>
              <a:t>efore</a:t>
            </a:r>
            <a:endParaRPr kumimoji="1" lang="ja-JP" altLang="en-US" sz="4800" dirty="0">
              <a:solidFill>
                <a:srgbClr val="FF0000"/>
              </a:solidFill>
            </a:endParaRPr>
          </a:p>
        </p:txBody>
      </p:sp>
    </p:spTree>
    <p:extLst>
      <p:ext uri="{BB962C8B-B14F-4D97-AF65-F5344CB8AC3E}">
        <p14:creationId xmlns:p14="http://schemas.microsoft.com/office/powerpoint/2010/main" val="955848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今後</a:t>
            </a:r>
            <a:r>
              <a:rPr lang="ja-JP" altLang="en-US" dirty="0" smtClean="0"/>
              <a:t>の</a:t>
            </a:r>
            <a:r>
              <a:rPr lang="ja-JP" altLang="en-US" dirty="0"/>
              <a:t>展望</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38</a:t>
            </a:fld>
            <a:endParaRPr kumimoji="1" lang="ja-JP" altLang="en-US" sz="1800" dirty="0"/>
          </a:p>
        </p:txBody>
      </p:sp>
      <p:sp>
        <p:nvSpPr>
          <p:cNvPr id="5" name="テキスト ボックス 4"/>
          <p:cNvSpPr txBox="1"/>
          <p:nvPr/>
        </p:nvSpPr>
        <p:spPr>
          <a:xfrm>
            <a:off x="940869" y="1914535"/>
            <a:ext cx="6037446" cy="523220"/>
          </a:xfrm>
          <a:prstGeom prst="rect">
            <a:avLst/>
          </a:prstGeom>
          <a:noFill/>
        </p:spPr>
        <p:txBody>
          <a:bodyPr wrap="square" rtlCol="0">
            <a:spAutoFit/>
          </a:bodyPr>
          <a:lstStyle/>
          <a:p>
            <a:r>
              <a:rPr lang="en-US" altLang="ja-JP" sz="2800" b="1" dirty="0" smtClean="0"/>
              <a:t>Moodle</a:t>
            </a:r>
            <a:r>
              <a:rPr lang="ja-JP" altLang="en-US" sz="2800" b="1" dirty="0" smtClean="0"/>
              <a:t>のさらなる可能性も考慮する</a:t>
            </a:r>
            <a:endParaRPr kumimoji="1" lang="ja-JP" altLang="en-US" sz="2800" b="1" dirty="0"/>
          </a:p>
        </p:txBody>
      </p:sp>
      <p:pic>
        <p:nvPicPr>
          <p:cNvPr id="6" name="図 5"/>
          <p:cNvPicPr>
            <a:picLocks noChangeAspect="1"/>
          </p:cNvPicPr>
          <p:nvPr/>
        </p:nvPicPr>
        <p:blipFill>
          <a:blip r:embed="rId3"/>
          <a:stretch>
            <a:fillRect/>
          </a:stretch>
        </p:blipFill>
        <p:spPr>
          <a:xfrm>
            <a:off x="8500283" y="3408380"/>
            <a:ext cx="3401929" cy="1918110"/>
          </a:xfrm>
          <a:prstGeom prst="rect">
            <a:avLst/>
          </a:prstGeom>
        </p:spPr>
      </p:pic>
      <p:sp>
        <p:nvSpPr>
          <p:cNvPr id="9" name="テキスト ボックス 8"/>
          <p:cNvSpPr txBox="1"/>
          <p:nvPr/>
        </p:nvSpPr>
        <p:spPr>
          <a:xfrm>
            <a:off x="940869" y="2752987"/>
            <a:ext cx="6037446" cy="523220"/>
          </a:xfrm>
          <a:prstGeom prst="rect">
            <a:avLst/>
          </a:prstGeom>
          <a:noFill/>
        </p:spPr>
        <p:txBody>
          <a:bodyPr wrap="square" rtlCol="0">
            <a:spAutoFit/>
          </a:bodyPr>
          <a:lstStyle/>
          <a:p>
            <a:r>
              <a:rPr kumimoji="1" lang="ja-JP" altLang="en-US" sz="2800" b="1" dirty="0" smtClean="0"/>
              <a:t>・</a:t>
            </a:r>
            <a:r>
              <a:rPr kumimoji="1" lang="en-US" altLang="ja-JP" sz="2800" b="1" dirty="0" smtClean="0"/>
              <a:t>Moodle</a:t>
            </a:r>
            <a:r>
              <a:rPr kumimoji="1" lang="ja-JP" altLang="en-US" sz="2800" b="1" dirty="0" smtClean="0"/>
              <a:t>は自分で操作可能</a:t>
            </a:r>
            <a:endParaRPr kumimoji="1" lang="ja-JP" altLang="en-US" sz="2800" b="1" dirty="0"/>
          </a:p>
        </p:txBody>
      </p:sp>
      <p:sp>
        <p:nvSpPr>
          <p:cNvPr id="11" name="テキスト ボックス 10"/>
          <p:cNvSpPr txBox="1"/>
          <p:nvPr/>
        </p:nvSpPr>
        <p:spPr>
          <a:xfrm>
            <a:off x="940869" y="4002218"/>
            <a:ext cx="6037446" cy="523220"/>
          </a:xfrm>
          <a:prstGeom prst="rect">
            <a:avLst/>
          </a:prstGeom>
          <a:noFill/>
        </p:spPr>
        <p:txBody>
          <a:bodyPr wrap="square" rtlCol="0">
            <a:spAutoFit/>
          </a:bodyPr>
          <a:lstStyle/>
          <a:p>
            <a:r>
              <a:rPr lang="ja-JP" altLang="en-US" sz="2800" b="1" dirty="0" smtClean="0"/>
              <a:t>・詳しい授業情報を掲載可能</a:t>
            </a:r>
            <a:endParaRPr kumimoji="1" lang="ja-JP" altLang="en-US" sz="2800" b="1" dirty="0"/>
          </a:p>
        </p:txBody>
      </p:sp>
      <p:sp>
        <p:nvSpPr>
          <p:cNvPr id="12" name="テキスト ボックス 11"/>
          <p:cNvSpPr txBox="1"/>
          <p:nvPr/>
        </p:nvSpPr>
        <p:spPr>
          <a:xfrm>
            <a:off x="1965037" y="3408380"/>
            <a:ext cx="6037446" cy="461665"/>
          </a:xfrm>
          <a:prstGeom prst="rect">
            <a:avLst/>
          </a:prstGeom>
          <a:noFill/>
        </p:spPr>
        <p:txBody>
          <a:bodyPr wrap="square" rtlCol="0">
            <a:spAutoFit/>
          </a:bodyPr>
          <a:lstStyle/>
          <a:p>
            <a:r>
              <a:rPr lang="ja-JP" altLang="en-US" sz="2400" b="1" dirty="0" smtClean="0">
                <a:solidFill>
                  <a:srgbClr val="FF0000"/>
                </a:solidFill>
              </a:rPr>
              <a:t>いつでも自分の端末から情報を更新可能</a:t>
            </a:r>
            <a:endParaRPr kumimoji="1" lang="ja-JP" altLang="en-US" sz="2400" b="1" dirty="0">
              <a:solidFill>
                <a:srgbClr val="FF0000"/>
              </a:solidFill>
            </a:endParaRPr>
          </a:p>
        </p:txBody>
      </p:sp>
      <p:sp>
        <p:nvSpPr>
          <p:cNvPr id="8" name="右矢印 7"/>
          <p:cNvSpPr/>
          <p:nvPr/>
        </p:nvSpPr>
        <p:spPr>
          <a:xfrm>
            <a:off x="1097280" y="3522992"/>
            <a:ext cx="526368" cy="2105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stretch>
            <a:fillRect/>
          </a:stretch>
        </p:blipFill>
        <p:spPr>
          <a:xfrm>
            <a:off x="1097280" y="4794124"/>
            <a:ext cx="548688" cy="262151"/>
          </a:xfrm>
          <a:prstGeom prst="rect">
            <a:avLst/>
          </a:prstGeom>
        </p:spPr>
      </p:pic>
      <p:sp>
        <p:nvSpPr>
          <p:cNvPr id="14" name="テキスト ボックス 13"/>
          <p:cNvSpPr txBox="1"/>
          <p:nvPr/>
        </p:nvSpPr>
        <p:spPr>
          <a:xfrm>
            <a:off x="1965037" y="4694366"/>
            <a:ext cx="6037446" cy="461665"/>
          </a:xfrm>
          <a:prstGeom prst="rect">
            <a:avLst/>
          </a:prstGeom>
          <a:noFill/>
        </p:spPr>
        <p:txBody>
          <a:bodyPr wrap="square" rtlCol="0">
            <a:spAutoFit/>
          </a:bodyPr>
          <a:lstStyle/>
          <a:p>
            <a:r>
              <a:rPr lang="ja-JP" altLang="en-US" sz="2400" b="1" dirty="0" smtClean="0">
                <a:solidFill>
                  <a:srgbClr val="FF0000"/>
                </a:solidFill>
              </a:rPr>
              <a:t>教員、学生共により便利に授業を進められる</a:t>
            </a:r>
            <a:endParaRPr kumimoji="1" lang="ja-JP" altLang="en-US" sz="2400" b="1" dirty="0">
              <a:solidFill>
                <a:srgbClr val="FF0000"/>
              </a:solidFill>
            </a:endParaRPr>
          </a:p>
        </p:txBody>
      </p:sp>
      <p:graphicFrame>
        <p:nvGraphicFramePr>
          <p:cNvPr id="15" name="コンテンツ プレースホルダー 3"/>
          <p:cNvGraphicFramePr>
            <a:graphicFrameLocks/>
          </p:cNvGraphicFramePr>
          <p:nvPr>
            <p:extLst>
              <p:ext uri="{D42A27DB-BD31-4B8C-83A1-F6EECF244321}">
                <p14:modId xmlns:p14="http://schemas.microsoft.com/office/powerpoint/2010/main" val="2432896240"/>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56710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謝辞</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39</a:t>
            </a:fld>
            <a:endParaRPr kumimoji="1" lang="ja-JP" altLang="en-US" dirty="0"/>
          </a:p>
        </p:txBody>
      </p:sp>
      <p:sp>
        <p:nvSpPr>
          <p:cNvPr id="4" name="テキスト ボックス 3"/>
          <p:cNvSpPr txBox="1"/>
          <p:nvPr/>
        </p:nvSpPr>
        <p:spPr>
          <a:xfrm>
            <a:off x="1097280" y="1737360"/>
            <a:ext cx="10058400" cy="4139595"/>
          </a:xfrm>
          <a:prstGeom prst="rect">
            <a:avLst/>
          </a:prstGeom>
          <a:noFill/>
        </p:spPr>
        <p:txBody>
          <a:bodyPr wrap="square" rtlCol="0">
            <a:spAutoFit/>
          </a:bodyPr>
          <a:lstStyle/>
          <a:p>
            <a:r>
              <a:rPr lang="ja-JP" altLang="en-US" dirty="0"/>
              <a:t>快くご協力下さいました皆様に、心より感謝申し上げます</a:t>
            </a:r>
            <a:r>
              <a:rPr lang="ja-JP" altLang="en-US" dirty="0" smtClean="0"/>
              <a:t>。</a:t>
            </a:r>
            <a:endParaRPr lang="en-US" altLang="ja-JP" dirty="0" smtClean="0"/>
          </a:p>
          <a:p>
            <a:endParaRPr lang="ja-JP" altLang="en-US" dirty="0"/>
          </a:p>
          <a:p>
            <a:r>
              <a:rPr lang="ja-JP" altLang="en-US" dirty="0"/>
              <a:t>筒井祐子様　（システム情報工学等支援室　学群教務</a:t>
            </a:r>
            <a:r>
              <a:rPr lang="ja-JP" altLang="en-US" dirty="0" smtClean="0"/>
              <a:t>）</a:t>
            </a:r>
            <a:endParaRPr lang="en-US" altLang="ja-JP" dirty="0" smtClean="0"/>
          </a:p>
          <a:p>
            <a:endParaRPr lang="ja-JP" altLang="en-US" sz="500" dirty="0"/>
          </a:p>
          <a:p>
            <a:r>
              <a:rPr lang="ja-JP" altLang="en-US" dirty="0"/>
              <a:t>小山耕次様　（教育推進部　教育推進課</a:t>
            </a:r>
            <a:r>
              <a:rPr lang="ja-JP" altLang="en-US" dirty="0" smtClean="0"/>
              <a:t>）</a:t>
            </a:r>
            <a:endParaRPr lang="en-US" altLang="ja-JP" dirty="0" smtClean="0"/>
          </a:p>
          <a:p>
            <a:endParaRPr lang="ja-JP" altLang="en-US" sz="500" dirty="0"/>
          </a:p>
          <a:p>
            <a:r>
              <a:rPr lang="ja-JP" altLang="en-US" dirty="0"/>
              <a:t>福島昇様　　（教育推進部　教育推進課</a:t>
            </a:r>
            <a:r>
              <a:rPr lang="ja-JP" altLang="en-US" dirty="0" smtClean="0"/>
              <a:t>）</a:t>
            </a:r>
            <a:endParaRPr lang="en-US" altLang="ja-JP" dirty="0" smtClean="0"/>
          </a:p>
          <a:p>
            <a:endParaRPr lang="ja-JP" altLang="en-US" sz="500" dirty="0"/>
          </a:p>
          <a:p>
            <a:r>
              <a:rPr lang="ja-JP" altLang="en-US" dirty="0"/>
              <a:t>長谷部浩二様（学術情報メディアセンター　教育クラウド室</a:t>
            </a:r>
            <a:r>
              <a:rPr lang="ja-JP" altLang="en-US" dirty="0" smtClean="0"/>
              <a:t>）</a:t>
            </a:r>
            <a:endParaRPr lang="en-US" altLang="ja-JP" dirty="0" smtClean="0"/>
          </a:p>
          <a:p>
            <a:endParaRPr lang="ja-JP" altLang="en-US" sz="500" dirty="0"/>
          </a:p>
          <a:p>
            <a:r>
              <a:rPr lang="ja-JP" altLang="en-US" dirty="0"/>
              <a:t>大埴智弘様　（上智大学　学術情報局メディアセンター事務長</a:t>
            </a:r>
            <a:r>
              <a:rPr lang="ja-JP" altLang="en-US" dirty="0" smtClean="0"/>
              <a:t>）</a:t>
            </a:r>
            <a:endParaRPr lang="en-US" altLang="ja-JP" dirty="0" smtClean="0"/>
          </a:p>
          <a:p>
            <a:endParaRPr lang="ja-JP" altLang="en-US" sz="500" dirty="0"/>
          </a:p>
          <a:p>
            <a:r>
              <a:rPr lang="ja-JP" altLang="en-US" dirty="0"/>
              <a:t>新誠司様　　（上智大学　人事局事務システムグループ</a:t>
            </a:r>
            <a:r>
              <a:rPr lang="ja-JP" altLang="en-US" dirty="0" smtClean="0"/>
              <a:t>）</a:t>
            </a:r>
            <a:endParaRPr lang="en-US" altLang="ja-JP" dirty="0" smtClean="0"/>
          </a:p>
          <a:p>
            <a:endParaRPr lang="ja-JP" altLang="en-US" sz="500" dirty="0"/>
          </a:p>
          <a:p>
            <a:r>
              <a:rPr lang="ja-JP" altLang="en-US" dirty="0"/>
              <a:t>相生芳晴様　（上智大学　人事局事務システムグループ</a:t>
            </a:r>
            <a:r>
              <a:rPr lang="ja-JP" altLang="en-US" dirty="0" smtClean="0"/>
              <a:t>）</a:t>
            </a:r>
            <a:endParaRPr lang="en-US" altLang="ja-JP" dirty="0" smtClean="0"/>
          </a:p>
          <a:p>
            <a:endParaRPr lang="ja-JP" altLang="en-US" sz="500" dirty="0"/>
          </a:p>
          <a:p>
            <a:r>
              <a:rPr lang="ja-JP" altLang="en-US" dirty="0"/>
              <a:t>萩原洋一様　（東京農工大学　総合情報メディアセンター</a:t>
            </a:r>
            <a:r>
              <a:rPr lang="ja-JP" altLang="en-US" dirty="0" smtClean="0"/>
              <a:t>）</a:t>
            </a:r>
            <a:endParaRPr lang="en-US" altLang="ja-JP" dirty="0" smtClean="0"/>
          </a:p>
          <a:p>
            <a:endParaRPr lang="ja-JP" altLang="en-US" sz="500" dirty="0"/>
          </a:p>
          <a:p>
            <a:r>
              <a:rPr lang="ja-JP" altLang="en-US" dirty="0"/>
              <a:t>大澤義明様　（筑波大学　システム情報系　教授</a:t>
            </a:r>
            <a:r>
              <a:rPr lang="ja-JP" altLang="en-US" dirty="0" smtClean="0"/>
              <a:t>）</a:t>
            </a:r>
            <a:endParaRPr lang="en-US" altLang="ja-JP" dirty="0" smtClean="0"/>
          </a:p>
          <a:p>
            <a:endParaRPr lang="ja-JP" altLang="en-US" sz="500" dirty="0"/>
          </a:p>
          <a:p>
            <a:r>
              <a:rPr lang="ja-JP" altLang="en-US" dirty="0"/>
              <a:t>大澤温様　　（東京農工大学　工学部応用分子化学科</a:t>
            </a:r>
            <a:r>
              <a:rPr lang="en-US" altLang="ja-JP" dirty="0"/>
              <a:t>4</a:t>
            </a:r>
            <a:r>
              <a:rPr lang="ja-JP" altLang="en-US" dirty="0"/>
              <a:t>年）</a:t>
            </a:r>
          </a:p>
        </p:txBody>
      </p:sp>
    </p:spTree>
    <p:extLst>
      <p:ext uri="{BB962C8B-B14F-4D97-AF65-F5344CB8AC3E}">
        <p14:creationId xmlns:p14="http://schemas.microsoft.com/office/powerpoint/2010/main" val="1452544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9" y="166554"/>
            <a:ext cx="10058400" cy="1450757"/>
          </a:xfrm>
        </p:spPr>
        <p:txBody>
          <a:bodyPr/>
          <a:lstStyle/>
          <a:p>
            <a:r>
              <a:rPr kumimoji="1" lang="ja-JP" altLang="en-US" dirty="0" smtClean="0"/>
              <a:t>中間発表までの調査内容</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4</a:t>
            </a:fld>
            <a:endParaRPr kumimoji="1" lang="ja-JP" altLang="en-US" sz="1800" dirty="0"/>
          </a:p>
        </p:txBody>
      </p:sp>
      <p:sp>
        <p:nvSpPr>
          <p:cNvPr id="4" name="テキスト ボックス 3"/>
          <p:cNvSpPr txBox="1"/>
          <p:nvPr/>
        </p:nvSpPr>
        <p:spPr>
          <a:xfrm>
            <a:off x="548639" y="1910430"/>
            <a:ext cx="9217795" cy="3662541"/>
          </a:xfrm>
          <a:prstGeom prst="rect">
            <a:avLst/>
          </a:prstGeom>
          <a:noFill/>
        </p:spPr>
        <p:txBody>
          <a:bodyPr wrap="square" rtlCol="0">
            <a:spAutoFit/>
          </a:bodyPr>
          <a:lstStyle/>
          <a:p>
            <a:r>
              <a:rPr lang="en-US" altLang="ja-JP" sz="2000" b="1" dirty="0"/>
              <a:t>【</a:t>
            </a:r>
            <a:r>
              <a:rPr lang="ja-JP" altLang="en-US" sz="2000" b="1" dirty="0"/>
              <a:t>掲示システムの実態調査</a:t>
            </a:r>
            <a:r>
              <a:rPr lang="en-US" altLang="ja-JP" sz="2000" b="1" dirty="0" smtClean="0"/>
              <a:t>】</a:t>
            </a:r>
            <a:r>
              <a:rPr lang="ja-JP" altLang="en-US" sz="2000" b="1" dirty="0" smtClean="0"/>
              <a:t>　</a:t>
            </a:r>
            <a:r>
              <a:rPr lang="en-US" altLang="ja-JP" sz="2000" b="1" dirty="0" smtClean="0"/>
              <a:t>5</a:t>
            </a:r>
            <a:r>
              <a:rPr lang="ja-JP" altLang="en-US" sz="2000" b="1" dirty="0" smtClean="0"/>
              <a:t>月</a:t>
            </a:r>
            <a:r>
              <a:rPr lang="en-US" altLang="ja-JP" sz="2000" b="1" dirty="0" smtClean="0"/>
              <a:t>10</a:t>
            </a:r>
            <a:r>
              <a:rPr lang="ja-JP" altLang="en-US" sz="2000" b="1" dirty="0" smtClean="0"/>
              <a:t>日実施</a:t>
            </a:r>
            <a:endParaRPr lang="en-US" altLang="ja-JP" sz="2000" b="1" dirty="0"/>
          </a:p>
          <a:p>
            <a:r>
              <a:rPr lang="ja-JP" altLang="en-US" sz="2000" dirty="0"/>
              <a:t>・</a:t>
            </a:r>
            <a:r>
              <a:rPr lang="ja-JP" altLang="en-US" sz="2000" b="1" dirty="0"/>
              <a:t>三学の支援室（システム情報エリア支援室）へのヒアリング調査</a:t>
            </a:r>
          </a:p>
          <a:p>
            <a:r>
              <a:rPr lang="ja-JP" altLang="en-US" sz="2000" dirty="0"/>
              <a:t>⇒ごちゃごちゃしていて見づらい</a:t>
            </a:r>
          </a:p>
          <a:p>
            <a:r>
              <a:rPr lang="ja-JP" altLang="en-US" sz="2000" dirty="0"/>
              <a:t>⇒他学類の掲示を見に行くのは</a:t>
            </a:r>
            <a:r>
              <a:rPr lang="ja-JP" altLang="en-US" sz="2000" dirty="0" smtClean="0"/>
              <a:t>面倒</a:t>
            </a:r>
            <a:endParaRPr kumimoji="1" lang="en-US" altLang="ja-JP" sz="2400" dirty="0" smtClean="0"/>
          </a:p>
          <a:p>
            <a:endParaRPr kumimoji="1" lang="en-US" altLang="ja-JP" sz="2400" dirty="0" smtClean="0"/>
          </a:p>
          <a:p>
            <a:r>
              <a:rPr kumimoji="1" lang="en-US" altLang="ja-JP" sz="2000" b="1" dirty="0" smtClean="0"/>
              <a:t>【</a:t>
            </a:r>
            <a:r>
              <a:rPr kumimoji="1" lang="ja-JP" altLang="en-US" sz="2000" b="1" dirty="0" smtClean="0"/>
              <a:t>プレアンケート調査</a:t>
            </a:r>
            <a:r>
              <a:rPr kumimoji="1" lang="en-US" altLang="ja-JP" sz="2000" b="1" dirty="0" smtClean="0"/>
              <a:t>】</a:t>
            </a:r>
            <a:r>
              <a:rPr kumimoji="1" lang="ja-JP" altLang="en-US" sz="2000" b="1" dirty="0" smtClean="0"/>
              <a:t>　</a:t>
            </a:r>
            <a:r>
              <a:rPr kumimoji="1" lang="en-US" altLang="ja-JP" sz="2000" b="1" dirty="0" smtClean="0"/>
              <a:t>5</a:t>
            </a:r>
            <a:r>
              <a:rPr kumimoji="1" lang="ja-JP" altLang="en-US" sz="2000" b="1" dirty="0" smtClean="0"/>
              <a:t>月</a:t>
            </a:r>
            <a:r>
              <a:rPr kumimoji="1" lang="en-US" altLang="ja-JP" sz="2000" b="1" dirty="0" smtClean="0"/>
              <a:t>3</a:t>
            </a:r>
            <a:r>
              <a:rPr kumimoji="1" lang="ja-JP" altLang="en-US" sz="2000" b="1" dirty="0" smtClean="0"/>
              <a:t>～</a:t>
            </a:r>
            <a:r>
              <a:rPr kumimoji="1" lang="en-US" altLang="ja-JP" sz="2000" b="1" dirty="0" smtClean="0"/>
              <a:t>7</a:t>
            </a:r>
            <a:r>
              <a:rPr kumimoji="1" lang="ja-JP" altLang="en-US" sz="2000" b="1" dirty="0" smtClean="0"/>
              <a:t>日実施</a:t>
            </a:r>
            <a:endParaRPr kumimoji="1" lang="en-US" altLang="ja-JP" sz="2000" b="1" dirty="0" smtClean="0"/>
          </a:p>
          <a:p>
            <a:r>
              <a:rPr lang="ja-JP" altLang="en-US" sz="2000" dirty="0" smtClean="0"/>
              <a:t>対象者：各班員の所属サークル、部会の学生　</a:t>
            </a:r>
            <a:endParaRPr lang="en-US" altLang="ja-JP" sz="2000" dirty="0" smtClean="0"/>
          </a:p>
          <a:p>
            <a:r>
              <a:rPr kumimoji="1" lang="ja-JP" altLang="en-US" sz="2000" dirty="0" smtClean="0"/>
              <a:t>有効回答数：約</a:t>
            </a:r>
            <a:r>
              <a:rPr kumimoji="1" lang="en-US" altLang="ja-JP" sz="2000" dirty="0" smtClean="0"/>
              <a:t>100</a:t>
            </a:r>
            <a:r>
              <a:rPr kumimoji="1" lang="ja-JP" altLang="en-US" sz="2000" dirty="0" smtClean="0"/>
              <a:t>（設問により多少の誤差有り）</a:t>
            </a:r>
            <a:endParaRPr lang="en-US" altLang="ja-JP" sz="2000" dirty="0" smtClean="0"/>
          </a:p>
          <a:p>
            <a:r>
              <a:rPr kumimoji="1" lang="ja-JP" altLang="en-US" sz="2000" dirty="0" smtClean="0"/>
              <a:t>質問内容：現状への不満、改善策</a:t>
            </a:r>
            <a:endParaRPr kumimoji="1" lang="en-US" altLang="ja-JP" sz="2000" dirty="0" smtClean="0"/>
          </a:p>
          <a:p>
            <a:r>
              <a:rPr lang="ja-JP" altLang="en-US" sz="2000" dirty="0"/>
              <a:t>　</a:t>
            </a:r>
            <a:r>
              <a:rPr lang="ja-JP" altLang="en-US" sz="2000" dirty="0" smtClean="0"/>
              <a:t>　　　　　　</a:t>
            </a:r>
            <a:r>
              <a:rPr lang="en-US" altLang="ja-JP" sz="2000" dirty="0" smtClean="0"/>
              <a:t>Web</a:t>
            </a:r>
            <a:r>
              <a:rPr lang="ja-JP" altLang="en-US" sz="2000" dirty="0" smtClean="0"/>
              <a:t>掲示システム発達への需要</a:t>
            </a:r>
            <a:r>
              <a:rPr lang="ja-JP" altLang="en-US" sz="2000" dirty="0"/>
              <a:t>がある</a:t>
            </a:r>
            <a:r>
              <a:rPr lang="ja-JP" altLang="en-US" sz="2000" dirty="0" smtClean="0"/>
              <a:t>か　など</a:t>
            </a:r>
            <a:endParaRPr lang="en-US" altLang="ja-JP" sz="2000" dirty="0" smtClean="0"/>
          </a:p>
          <a:p>
            <a:r>
              <a:rPr lang="ja-JP" altLang="en-US" sz="2400" dirty="0" smtClean="0"/>
              <a:t>⇒</a:t>
            </a:r>
            <a:r>
              <a:rPr lang="en-US" altLang="ja-JP" sz="2800" b="1" dirty="0" smtClean="0"/>
              <a:t>Web</a:t>
            </a:r>
            <a:r>
              <a:rPr lang="ja-JP" altLang="en-US" sz="2800" b="1" dirty="0" smtClean="0"/>
              <a:t>掲示システム発達への需要の可能性！</a:t>
            </a:r>
            <a:endParaRPr lang="en-US" altLang="ja-JP" sz="2800" b="1" dirty="0" smtClean="0"/>
          </a:p>
        </p:txBody>
      </p:sp>
      <p:pic>
        <p:nvPicPr>
          <p:cNvPr id="6" name="図 5"/>
          <p:cNvPicPr>
            <a:picLocks noChangeAspect="1"/>
          </p:cNvPicPr>
          <p:nvPr/>
        </p:nvPicPr>
        <p:blipFill>
          <a:blip r:embed="rId3"/>
          <a:stretch>
            <a:fillRect/>
          </a:stretch>
        </p:blipFill>
        <p:spPr>
          <a:xfrm>
            <a:off x="7772401" y="2933294"/>
            <a:ext cx="4281166" cy="3210875"/>
          </a:xfrm>
          <a:prstGeom prst="rect">
            <a:avLst/>
          </a:prstGeom>
        </p:spPr>
      </p:pic>
      <p:pic>
        <p:nvPicPr>
          <p:cNvPr id="7" name="図 6"/>
          <p:cNvPicPr>
            <a:picLocks noChangeAspect="1"/>
          </p:cNvPicPr>
          <p:nvPr/>
        </p:nvPicPr>
        <p:blipFill>
          <a:blip r:embed="rId4"/>
          <a:stretch>
            <a:fillRect/>
          </a:stretch>
        </p:blipFill>
        <p:spPr>
          <a:xfrm>
            <a:off x="7772403" y="876422"/>
            <a:ext cx="4281164" cy="2056872"/>
          </a:xfrm>
          <a:prstGeom prst="rect">
            <a:avLst/>
          </a:prstGeom>
        </p:spPr>
      </p:pic>
      <p:graphicFrame>
        <p:nvGraphicFramePr>
          <p:cNvPr id="9" name="コンテンツ プレースホルダー 3"/>
          <p:cNvGraphicFramePr>
            <a:graphicFrameLocks/>
          </p:cNvGraphicFramePr>
          <p:nvPr>
            <p:extLst>
              <p:ext uri="{D42A27DB-BD31-4B8C-83A1-F6EECF244321}">
                <p14:modId xmlns:p14="http://schemas.microsoft.com/office/powerpoint/2010/main" val="1713758431"/>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08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down)">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Effect transition="in" filter="wipe(down)">
                                      <p:cBhvr>
                                        <p:cTn id="1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参考資料</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40</a:t>
            </a:fld>
            <a:endParaRPr kumimoji="1" lang="ja-JP" altLang="en-US" sz="1800" dirty="0"/>
          </a:p>
        </p:txBody>
      </p:sp>
      <p:sp>
        <p:nvSpPr>
          <p:cNvPr id="5" name="テキスト ボックス 4"/>
          <p:cNvSpPr txBox="1"/>
          <p:nvPr/>
        </p:nvSpPr>
        <p:spPr>
          <a:xfrm>
            <a:off x="1097280" y="1737360"/>
            <a:ext cx="8634549" cy="3416320"/>
          </a:xfrm>
          <a:prstGeom prst="rect">
            <a:avLst/>
          </a:prstGeom>
          <a:noFill/>
        </p:spPr>
        <p:txBody>
          <a:bodyPr wrap="square" rtlCol="0">
            <a:spAutoFit/>
          </a:bodyPr>
          <a:lstStyle/>
          <a:p>
            <a:r>
              <a:rPr lang="ja-JP" altLang="en-US" dirty="0" smtClean="0"/>
              <a:t>・平成</a:t>
            </a:r>
            <a:r>
              <a:rPr lang="en-US" altLang="ja-JP" dirty="0" smtClean="0"/>
              <a:t>24</a:t>
            </a:r>
            <a:r>
              <a:rPr lang="ja-JP" altLang="en-US" dirty="0" smtClean="0"/>
              <a:t>年度学生生活実態調査</a:t>
            </a:r>
            <a:endParaRPr lang="en-US" altLang="ja-JP" dirty="0" smtClean="0"/>
          </a:p>
          <a:p>
            <a:endParaRPr kumimoji="1" lang="en-US" altLang="ja-JP" dirty="0"/>
          </a:p>
          <a:p>
            <a:r>
              <a:rPr lang="ja-JP" altLang="en-US" dirty="0" smtClean="0"/>
              <a:t>・東京農工大学　ホームページ</a:t>
            </a:r>
            <a:endParaRPr lang="en-US" altLang="ja-JP" dirty="0" smtClean="0"/>
          </a:p>
          <a:p>
            <a:r>
              <a:rPr kumimoji="1" lang="ja-JP" altLang="en-US" dirty="0"/>
              <a:t>　</a:t>
            </a:r>
            <a:r>
              <a:rPr lang="en-US" altLang="ja-JP" dirty="0">
                <a:hlinkClick r:id="rId2"/>
              </a:rPr>
              <a:t>http://www.tuat.ac.jp</a:t>
            </a:r>
            <a:r>
              <a:rPr lang="en-US" altLang="ja-JP" dirty="0" smtClean="0">
                <a:hlinkClick r:id="rId2"/>
              </a:rPr>
              <a:t>/</a:t>
            </a:r>
            <a:endParaRPr lang="en-US" altLang="ja-JP" dirty="0" smtClean="0"/>
          </a:p>
          <a:p>
            <a:r>
              <a:rPr kumimoji="1" lang="ja-JP" altLang="en-US" dirty="0" smtClean="0"/>
              <a:t>・上智大学　ホームページ</a:t>
            </a:r>
            <a:endParaRPr kumimoji="1" lang="en-US" altLang="ja-JP" dirty="0" smtClean="0"/>
          </a:p>
          <a:p>
            <a:r>
              <a:rPr lang="ja-JP" altLang="en-US" dirty="0"/>
              <a:t>　</a:t>
            </a:r>
            <a:r>
              <a:rPr lang="en-US" altLang="ja-JP" dirty="0">
                <a:hlinkClick r:id="rId3"/>
              </a:rPr>
              <a:t>http://www.sophia.ac.jp</a:t>
            </a:r>
            <a:r>
              <a:rPr lang="en-US" altLang="ja-JP" dirty="0" smtClean="0">
                <a:hlinkClick r:id="rId3"/>
              </a:rPr>
              <a:t>/</a:t>
            </a:r>
            <a:endParaRPr kumimoji="1" lang="en-US" altLang="ja-JP" dirty="0" smtClean="0"/>
          </a:p>
          <a:p>
            <a:r>
              <a:rPr kumimoji="1" lang="ja-JP" altLang="en-US" dirty="0" smtClean="0"/>
              <a:t>・福岡大学「</a:t>
            </a:r>
            <a:r>
              <a:rPr kumimoji="1" lang="en-US" altLang="ja-JP" dirty="0" smtClean="0"/>
              <a:t>FU</a:t>
            </a:r>
            <a:r>
              <a:rPr kumimoji="1" lang="ja-JP" altLang="en-US" dirty="0" smtClean="0"/>
              <a:t>ナビ」</a:t>
            </a:r>
            <a:endParaRPr kumimoji="1" lang="en-US" altLang="ja-JP" dirty="0" smtClean="0"/>
          </a:p>
          <a:p>
            <a:r>
              <a:rPr lang="ja-JP" altLang="en-US" dirty="0" smtClean="0">
                <a:hlinkClick r:id="rId4"/>
              </a:rPr>
              <a:t>　</a:t>
            </a:r>
            <a:r>
              <a:rPr lang="en-US" altLang="ja-JP" dirty="0" smtClean="0">
                <a:hlinkClick r:id="rId4"/>
              </a:rPr>
              <a:t>http</a:t>
            </a:r>
            <a:r>
              <a:rPr lang="en-US" altLang="ja-JP" dirty="0">
                <a:hlinkClick r:id="rId4"/>
              </a:rPr>
              <a:t>://</a:t>
            </a:r>
            <a:r>
              <a:rPr lang="en-US" altLang="ja-JP" dirty="0" smtClean="0">
                <a:hlinkClick r:id="rId4"/>
              </a:rPr>
              <a:t>www.adm.fukuoka-u.ac.jp/fu816/home1/android.htm</a:t>
            </a:r>
            <a:endParaRPr kumimoji="1" lang="en-US" altLang="ja-JP" dirty="0" smtClean="0"/>
          </a:p>
          <a:p>
            <a:r>
              <a:rPr kumimoji="1" lang="ja-JP" altLang="en-US" dirty="0" smtClean="0"/>
              <a:t>・筑波大学　ホームページ</a:t>
            </a:r>
            <a:endParaRPr kumimoji="1" lang="en-US" altLang="ja-JP" dirty="0" smtClean="0"/>
          </a:p>
          <a:p>
            <a:r>
              <a:rPr lang="en-US" altLang="ja-JP" dirty="0">
                <a:hlinkClick r:id="rId5"/>
              </a:rPr>
              <a:t>http://www.tsukuba.ac.jp</a:t>
            </a:r>
            <a:r>
              <a:rPr lang="en-US" altLang="ja-JP" dirty="0" smtClean="0">
                <a:hlinkClick r:id="rId5"/>
              </a:rPr>
              <a:t>/</a:t>
            </a:r>
            <a:endParaRPr kumimoji="1" lang="en-US" altLang="ja-JP" dirty="0"/>
          </a:p>
          <a:p>
            <a:r>
              <a:rPr lang="ja-JP" altLang="en-US" dirty="0" smtClean="0"/>
              <a:t>・</a:t>
            </a:r>
            <a:r>
              <a:rPr lang="en-US" altLang="ja-JP" dirty="0" smtClean="0"/>
              <a:t>Info shako</a:t>
            </a:r>
          </a:p>
          <a:p>
            <a:r>
              <a:rPr lang="en-US" altLang="ja-JP" dirty="0">
                <a:hlinkClick r:id="rId6"/>
              </a:rPr>
              <a:t>http://infoshako.sk.tsukuba.ac.jp/</a:t>
            </a:r>
            <a:endParaRPr kumimoji="1" lang="en-US" altLang="ja-JP" dirty="0" smtClean="0"/>
          </a:p>
        </p:txBody>
      </p:sp>
    </p:spTree>
    <p:extLst>
      <p:ext uri="{BB962C8B-B14F-4D97-AF65-F5344CB8AC3E}">
        <p14:creationId xmlns:p14="http://schemas.microsoft.com/office/powerpoint/2010/main" val="2759202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001" y="1449148"/>
            <a:ext cx="10572000" cy="1751252"/>
          </a:xfrm>
        </p:spPr>
        <p:txBody>
          <a:bodyPr/>
          <a:lstStyle/>
          <a:p>
            <a:pPr algn="ctr"/>
            <a:r>
              <a:rPr kumimoji="1" lang="ja-JP" altLang="en-US" dirty="0" smtClean="0"/>
              <a:t>ありがとうございました。</a:t>
            </a:r>
            <a:endParaRPr kumimoji="1" lang="ja-JP" altLang="en-US" dirty="0"/>
          </a:p>
        </p:txBody>
      </p:sp>
      <p:pic>
        <p:nvPicPr>
          <p:cNvPr id="6" name="Picture 2" descr="F:\IM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1970381"/>
            <a:ext cx="12192000" cy="8443117"/>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E0ABF2CE-04A9-435D-A1BA-56F05A9BAC59}" type="slidenum">
              <a:rPr lang="ja-JP" altLang="en-US">
                <a:solidFill>
                  <a:schemeClr val="accent6"/>
                </a:solidFill>
              </a:rPr>
              <a:t>41</a:t>
            </a:fld>
            <a:endParaRPr lang="ja-JP" altLang="en-US" dirty="0">
              <a:solidFill>
                <a:schemeClr val="accent6"/>
              </a:solidFill>
            </a:endParaRPr>
          </a:p>
        </p:txBody>
      </p:sp>
      <p:sp>
        <p:nvSpPr>
          <p:cNvPr id="7" name="テキスト ボックス 6"/>
          <p:cNvSpPr txBox="1"/>
          <p:nvPr/>
        </p:nvSpPr>
        <p:spPr>
          <a:xfrm>
            <a:off x="810001" y="1928011"/>
            <a:ext cx="6912429" cy="646331"/>
          </a:xfrm>
          <a:prstGeom prst="rect">
            <a:avLst/>
          </a:prstGeom>
          <a:noFill/>
        </p:spPr>
        <p:txBody>
          <a:bodyPr wrap="square" rtlCol="0">
            <a:spAutoFit/>
          </a:bodyPr>
          <a:lstStyle/>
          <a:p>
            <a:r>
              <a:rPr lang="ja-JP" altLang="en-US" sz="3600" dirty="0">
                <a:solidFill>
                  <a:schemeClr val="accent6"/>
                </a:solidFill>
              </a:rPr>
              <a:t>ご清聴ありがとうございました</a:t>
            </a:r>
          </a:p>
        </p:txBody>
      </p:sp>
    </p:spTree>
    <p:extLst>
      <p:ext uri="{BB962C8B-B14F-4D97-AF65-F5344CB8AC3E}">
        <p14:creationId xmlns:p14="http://schemas.microsoft.com/office/powerpoint/2010/main" val="1506389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付録</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mtClean="0">
                <a:solidFill>
                  <a:schemeClr val="accent6"/>
                </a:solidFill>
              </a:rPr>
              <a:t>42</a:t>
            </a:fld>
            <a:endParaRPr kumimoji="1" lang="ja-JP" altLang="en-US" dirty="0">
              <a:solidFill>
                <a:schemeClr val="accent6"/>
              </a:solidFill>
            </a:endParaRPr>
          </a:p>
        </p:txBody>
      </p:sp>
    </p:spTree>
    <p:extLst>
      <p:ext uri="{BB962C8B-B14F-4D97-AF65-F5344CB8AC3E}">
        <p14:creationId xmlns:p14="http://schemas.microsoft.com/office/powerpoint/2010/main" val="3739787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mtClean="0"/>
              <a:t>43</a:t>
            </a:fld>
            <a:endParaRPr kumimoji="1" lang="ja-JP" altLang="en-US"/>
          </a:p>
        </p:txBody>
      </p:sp>
      <p:pic>
        <p:nvPicPr>
          <p:cNvPr id="4" name="図 3"/>
          <p:cNvPicPr>
            <a:picLocks noChangeAspect="1"/>
          </p:cNvPicPr>
          <p:nvPr/>
        </p:nvPicPr>
        <p:blipFill>
          <a:blip r:embed="rId2"/>
          <a:stretch>
            <a:fillRect/>
          </a:stretch>
        </p:blipFill>
        <p:spPr>
          <a:xfrm>
            <a:off x="3298880" y="2270259"/>
            <a:ext cx="4584589" cy="2755631"/>
          </a:xfrm>
          <a:prstGeom prst="rect">
            <a:avLst/>
          </a:prstGeom>
        </p:spPr>
      </p:pic>
    </p:spTree>
    <p:extLst>
      <p:ext uri="{BB962C8B-B14F-4D97-AF65-F5344CB8AC3E}">
        <p14:creationId xmlns:p14="http://schemas.microsoft.com/office/powerpoint/2010/main" val="865560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mtClean="0"/>
              <a:t>44</a:t>
            </a:fld>
            <a:endParaRPr kumimoji="1" lang="ja-JP" altLang="en-US"/>
          </a:p>
        </p:txBody>
      </p:sp>
      <p:pic>
        <p:nvPicPr>
          <p:cNvPr id="4" name="図 3"/>
          <p:cNvPicPr>
            <a:picLocks noChangeAspect="1"/>
          </p:cNvPicPr>
          <p:nvPr/>
        </p:nvPicPr>
        <p:blipFill>
          <a:blip r:embed="rId2"/>
          <a:stretch>
            <a:fillRect/>
          </a:stretch>
        </p:blipFill>
        <p:spPr>
          <a:xfrm>
            <a:off x="1097280" y="1737360"/>
            <a:ext cx="3249450" cy="1950889"/>
          </a:xfrm>
          <a:prstGeom prst="rect">
            <a:avLst/>
          </a:prstGeom>
        </p:spPr>
      </p:pic>
      <p:pic>
        <p:nvPicPr>
          <p:cNvPr id="5" name="図 4"/>
          <p:cNvPicPr>
            <a:picLocks noChangeAspect="1"/>
          </p:cNvPicPr>
          <p:nvPr/>
        </p:nvPicPr>
        <p:blipFill>
          <a:blip r:embed="rId3"/>
          <a:stretch>
            <a:fillRect/>
          </a:stretch>
        </p:blipFill>
        <p:spPr>
          <a:xfrm>
            <a:off x="4346730" y="1737360"/>
            <a:ext cx="3371380" cy="1908213"/>
          </a:xfrm>
          <a:prstGeom prst="rect">
            <a:avLst/>
          </a:prstGeom>
        </p:spPr>
      </p:pic>
      <p:pic>
        <p:nvPicPr>
          <p:cNvPr id="6" name="図 5"/>
          <p:cNvPicPr>
            <a:picLocks noChangeAspect="1"/>
          </p:cNvPicPr>
          <p:nvPr/>
        </p:nvPicPr>
        <p:blipFill>
          <a:blip r:embed="rId4"/>
          <a:stretch>
            <a:fillRect/>
          </a:stretch>
        </p:blipFill>
        <p:spPr>
          <a:xfrm>
            <a:off x="7718110" y="1719070"/>
            <a:ext cx="3200677" cy="1926503"/>
          </a:xfrm>
          <a:prstGeom prst="rect">
            <a:avLst/>
          </a:prstGeom>
        </p:spPr>
      </p:pic>
      <p:pic>
        <p:nvPicPr>
          <p:cNvPr id="7" name="図 6"/>
          <p:cNvPicPr>
            <a:picLocks noChangeAspect="1"/>
          </p:cNvPicPr>
          <p:nvPr/>
        </p:nvPicPr>
        <p:blipFill>
          <a:blip r:embed="rId5"/>
          <a:stretch>
            <a:fillRect/>
          </a:stretch>
        </p:blipFill>
        <p:spPr>
          <a:xfrm>
            <a:off x="1130811" y="3645573"/>
            <a:ext cx="3182388" cy="1914310"/>
          </a:xfrm>
          <a:prstGeom prst="rect">
            <a:avLst/>
          </a:prstGeom>
        </p:spPr>
      </p:pic>
      <p:pic>
        <p:nvPicPr>
          <p:cNvPr id="8" name="図 7"/>
          <p:cNvPicPr>
            <a:picLocks noChangeAspect="1"/>
          </p:cNvPicPr>
          <p:nvPr/>
        </p:nvPicPr>
        <p:blipFill>
          <a:blip r:embed="rId6"/>
          <a:stretch>
            <a:fillRect/>
          </a:stretch>
        </p:blipFill>
        <p:spPr>
          <a:xfrm>
            <a:off x="4377213" y="3636428"/>
            <a:ext cx="3218967" cy="1932599"/>
          </a:xfrm>
          <a:prstGeom prst="rect">
            <a:avLst/>
          </a:prstGeom>
        </p:spPr>
      </p:pic>
    </p:spTree>
    <p:extLst>
      <p:ext uri="{BB962C8B-B14F-4D97-AF65-F5344CB8AC3E}">
        <p14:creationId xmlns:p14="http://schemas.microsoft.com/office/powerpoint/2010/main" val="2861555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支援室へのヒアリング調査結果</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45</a:t>
            </a:fld>
            <a:endParaRPr kumimoji="1" lang="ja-JP" altLang="en-US" sz="1800" dirty="0"/>
          </a:p>
        </p:txBody>
      </p:sp>
      <p:pic>
        <p:nvPicPr>
          <p:cNvPr id="5" name="図 4"/>
          <p:cNvPicPr>
            <a:picLocks noChangeAspect="1"/>
          </p:cNvPicPr>
          <p:nvPr/>
        </p:nvPicPr>
        <p:blipFill>
          <a:blip r:embed="rId3"/>
          <a:stretch>
            <a:fillRect/>
          </a:stretch>
        </p:blipFill>
        <p:spPr>
          <a:xfrm>
            <a:off x="1097280" y="1961949"/>
            <a:ext cx="5326553" cy="3347166"/>
          </a:xfrm>
          <a:prstGeom prst="rect">
            <a:avLst/>
          </a:prstGeom>
        </p:spPr>
      </p:pic>
      <p:sp>
        <p:nvSpPr>
          <p:cNvPr id="6" name="テキスト ボックス 5"/>
          <p:cNvSpPr txBox="1"/>
          <p:nvPr/>
        </p:nvSpPr>
        <p:spPr>
          <a:xfrm>
            <a:off x="6817894" y="1813374"/>
            <a:ext cx="3866147" cy="3785652"/>
          </a:xfrm>
          <a:prstGeom prst="rect">
            <a:avLst/>
          </a:prstGeom>
          <a:noFill/>
        </p:spPr>
        <p:txBody>
          <a:bodyPr wrap="square" rtlCol="0">
            <a:spAutoFit/>
          </a:bodyPr>
          <a:lstStyle/>
          <a:p>
            <a:r>
              <a:rPr lang="en-US" altLang="ja-JP" sz="2000" dirty="0"/>
              <a:t>【</a:t>
            </a:r>
            <a:r>
              <a:rPr kumimoji="1" lang="ja-JP" altLang="en-US" sz="2000" dirty="0" smtClean="0"/>
              <a:t>支援室の現状</a:t>
            </a:r>
            <a:r>
              <a:rPr kumimoji="1" lang="en-US" altLang="ja-JP" sz="2000" dirty="0" smtClean="0"/>
              <a:t>】</a:t>
            </a:r>
          </a:p>
          <a:p>
            <a:r>
              <a:rPr lang="ja-JP" altLang="en-US" sz="2000" dirty="0" smtClean="0"/>
              <a:t>⇒</a:t>
            </a:r>
            <a:r>
              <a:rPr lang="ja-JP" altLang="en-US" sz="2000" b="1" dirty="0" smtClean="0"/>
              <a:t>学生生活</a:t>
            </a:r>
            <a:r>
              <a:rPr lang="ja-JP" altLang="en-US" sz="2000" dirty="0" smtClean="0"/>
              <a:t>についての情報は</a:t>
            </a:r>
            <a:endParaRPr lang="en-US" altLang="ja-JP" sz="2000" dirty="0" smtClean="0"/>
          </a:p>
          <a:p>
            <a:r>
              <a:rPr lang="ja-JP" altLang="en-US" sz="2000" dirty="0"/>
              <a:t>　</a:t>
            </a:r>
            <a:r>
              <a:rPr lang="ja-JP" altLang="en-US" sz="2000" dirty="0" smtClean="0"/>
              <a:t>　　スチューデントプラザなどから</a:t>
            </a:r>
            <a:endParaRPr lang="en-US" altLang="ja-JP" sz="2000" dirty="0"/>
          </a:p>
          <a:p>
            <a:r>
              <a:rPr kumimoji="1" lang="ja-JP" altLang="en-US" sz="2000" dirty="0" smtClean="0"/>
              <a:t>⇒</a:t>
            </a:r>
            <a:r>
              <a:rPr kumimoji="1" lang="ja-JP" altLang="en-US" sz="2000" b="1" dirty="0" smtClean="0"/>
              <a:t>学部</a:t>
            </a:r>
            <a:r>
              <a:rPr kumimoji="1" lang="ja-JP" altLang="en-US" sz="2000" dirty="0" smtClean="0"/>
              <a:t>、</a:t>
            </a:r>
            <a:r>
              <a:rPr kumimoji="1" lang="ja-JP" altLang="en-US" sz="2000" b="1" dirty="0" smtClean="0"/>
              <a:t>大学院</a:t>
            </a:r>
            <a:r>
              <a:rPr kumimoji="1" lang="ja-JP" altLang="en-US" sz="2000" dirty="0" smtClean="0"/>
              <a:t>の情報は</a:t>
            </a:r>
            <a:endParaRPr lang="en-US" altLang="ja-JP" sz="2000" dirty="0"/>
          </a:p>
          <a:p>
            <a:r>
              <a:rPr kumimoji="1" lang="ja-JP" altLang="en-US" sz="2000" dirty="0" smtClean="0"/>
              <a:t>　　　支援実間で情報を共有</a:t>
            </a:r>
            <a:endParaRPr kumimoji="1" lang="en-US" altLang="ja-JP" sz="2000" dirty="0" smtClean="0"/>
          </a:p>
          <a:p>
            <a:r>
              <a:rPr lang="ja-JP" altLang="en-US" sz="2000" dirty="0" smtClean="0"/>
              <a:t>⇒すべての授業情報までは</a:t>
            </a:r>
            <a:endParaRPr lang="en-US" altLang="ja-JP" sz="2000" dirty="0"/>
          </a:p>
          <a:p>
            <a:r>
              <a:rPr kumimoji="1" lang="ja-JP" altLang="en-US" sz="2000" dirty="0" smtClean="0"/>
              <a:t>　　　共有しきれない</a:t>
            </a:r>
            <a:endParaRPr kumimoji="1" lang="en-US" altLang="ja-JP" sz="2000" dirty="0" smtClean="0"/>
          </a:p>
          <a:p>
            <a:endParaRPr lang="en-US" altLang="ja-JP" sz="2000" dirty="0"/>
          </a:p>
          <a:p>
            <a:r>
              <a:rPr lang="en-US" altLang="ja-JP" sz="2000" dirty="0"/>
              <a:t>【</a:t>
            </a:r>
            <a:r>
              <a:rPr kumimoji="1" lang="en-US" altLang="ja-JP" sz="2000" dirty="0" smtClean="0"/>
              <a:t>Web</a:t>
            </a:r>
            <a:r>
              <a:rPr kumimoji="1" lang="ja-JP" altLang="en-US" sz="2000" dirty="0" smtClean="0"/>
              <a:t>掲示発達において</a:t>
            </a:r>
            <a:r>
              <a:rPr kumimoji="1" lang="en-US" altLang="ja-JP" sz="2000" dirty="0" smtClean="0"/>
              <a:t>】</a:t>
            </a:r>
          </a:p>
          <a:p>
            <a:r>
              <a:rPr lang="ja-JP" altLang="en-US" sz="2000" dirty="0" smtClean="0"/>
              <a:t>⇒作業量増大への懸念</a:t>
            </a:r>
            <a:endParaRPr lang="en-US" altLang="ja-JP" sz="2000" dirty="0" smtClean="0"/>
          </a:p>
          <a:p>
            <a:r>
              <a:rPr kumimoji="1" lang="ja-JP" altLang="en-US" sz="2000" dirty="0" smtClean="0"/>
              <a:t>⇒コンピュータ操作への不慣れ</a:t>
            </a:r>
            <a:endParaRPr kumimoji="1" lang="en-US" altLang="ja-JP" sz="2000" dirty="0" smtClean="0"/>
          </a:p>
          <a:p>
            <a:r>
              <a:rPr kumimoji="1" lang="ja-JP" altLang="en-US" sz="2000" dirty="0" smtClean="0"/>
              <a:t>⇒冊子タイプの掲示の処理</a:t>
            </a:r>
            <a:endParaRPr kumimoji="1" lang="en-US" altLang="ja-JP" sz="2000" dirty="0" smtClean="0"/>
          </a:p>
        </p:txBody>
      </p:sp>
      <p:pic>
        <p:nvPicPr>
          <p:cNvPr id="3074" name="Picture 2" descr="C:\Users\kazunori\Desktop\MR9003595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6600" y="736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2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down)">
                                      <p:cBhvr>
                                        <p:cTn id="10" dur="500"/>
                                        <p:tgtEl>
                                          <p:spTgt spid="6">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down)">
                                      <p:cBhvr>
                                        <p:cTn id="13" dur="500"/>
                                        <p:tgtEl>
                                          <p:spTgt spid="6">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down)">
                                      <p:cBhvr>
                                        <p:cTn id="16" dur="500"/>
                                        <p:tgtEl>
                                          <p:spTgt spid="6">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down)">
                                      <p:cBhvr>
                                        <p:cTn id="19" dur="500"/>
                                        <p:tgtEl>
                                          <p:spTgt spid="6">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down)">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down)">
                                      <p:cBhvr>
                                        <p:cTn id="27" dur="500"/>
                                        <p:tgtEl>
                                          <p:spTgt spid="6">
                                            <p:txEl>
                                              <p:pRg st="9" end="9"/>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10" end="10"/>
                                            </p:txEl>
                                          </p:spTgt>
                                        </p:tgtEl>
                                        <p:attrNameLst>
                                          <p:attrName>style.visibility</p:attrName>
                                        </p:attrNameLst>
                                      </p:cBhvr>
                                      <p:to>
                                        <p:strVal val="visible"/>
                                      </p:to>
                                    </p:set>
                                    <p:animEffect transition="in" filter="wipe(down)">
                                      <p:cBhvr>
                                        <p:cTn id="30" dur="500"/>
                                        <p:tgtEl>
                                          <p:spTgt spid="6">
                                            <p:txEl>
                                              <p:pRg st="10" end="1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animEffect transition="in" filter="wipe(down)">
                                      <p:cBhvr>
                                        <p:cTn id="3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プレアンケート調査の結果</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46</a:t>
            </a:fld>
            <a:endParaRPr kumimoji="1" lang="ja-JP" altLang="en-US" sz="1800" dirty="0"/>
          </a:p>
        </p:txBody>
      </p:sp>
      <p:pic>
        <p:nvPicPr>
          <p:cNvPr id="5" name="図 4"/>
          <p:cNvPicPr>
            <a:picLocks noChangeAspect="1"/>
          </p:cNvPicPr>
          <p:nvPr/>
        </p:nvPicPr>
        <p:blipFill>
          <a:blip r:embed="rId3"/>
          <a:stretch>
            <a:fillRect/>
          </a:stretch>
        </p:blipFill>
        <p:spPr>
          <a:xfrm>
            <a:off x="2107092" y="1737360"/>
            <a:ext cx="2459192" cy="1759819"/>
          </a:xfrm>
          <a:prstGeom prst="rect">
            <a:avLst/>
          </a:prstGeom>
        </p:spPr>
      </p:pic>
      <p:pic>
        <p:nvPicPr>
          <p:cNvPr id="7" name="図 6"/>
          <p:cNvPicPr>
            <a:picLocks noChangeAspect="1"/>
          </p:cNvPicPr>
          <p:nvPr/>
        </p:nvPicPr>
        <p:blipFill>
          <a:blip r:embed="rId4"/>
          <a:stretch>
            <a:fillRect/>
          </a:stretch>
        </p:blipFill>
        <p:spPr>
          <a:xfrm>
            <a:off x="1557574" y="3497179"/>
            <a:ext cx="3736321" cy="1751028"/>
          </a:xfrm>
          <a:prstGeom prst="rect">
            <a:avLst/>
          </a:prstGeom>
        </p:spPr>
      </p:pic>
      <p:pic>
        <p:nvPicPr>
          <p:cNvPr id="8" name="図 7"/>
          <p:cNvPicPr>
            <a:picLocks noChangeAspect="1"/>
          </p:cNvPicPr>
          <p:nvPr/>
        </p:nvPicPr>
        <p:blipFill>
          <a:blip r:embed="rId5"/>
          <a:stretch>
            <a:fillRect/>
          </a:stretch>
        </p:blipFill>
        <p:spPr>
          <a:xfrm>
            <a:off x="5843413" y="1796229"/>
            <a:ext cx="3174673" cy="1700950"/>
          </a:xfrm>
          <a:prstGeom prst="rect">
            <a:avLst/>
          </a:prstGeom>
        </p:spPr>
      </p:pic>
      <p:pic>
        <p:nvPicPr>
          <p:cNvPr id="9" name="図 8"/>
          <p:cNvPicPr>
            <a:picLocks noChangeAspect="1"/>
          </p:cNvPicPr>
          <p:nvPr/>
        </p:nvPicPr>
        <p:blipFill>
          <a:blip r:embed="rId6"/>
          <a:stretch>
            <a:fillRect/>
          </a:stretch>
        </p:blipFill>
        <p:spPr>
          <a:xfrm>
            <a:off x="5702185" y="3497179"/>
            <a:ext cx="3457127" cy="2098536"/>
          </a:xfrm>
          <a:prstGeom prst="rect">
            <a:avLst/>
          </a:prstGeom>
        </p:spPr>
      </p:pic>
    </p:spTree>
    <p:extLst>
      <p:ext uri="{BB962C8B-B14F-4D97-AF65-F5344CB8AC3E}">
        <p14:creationId xmlns:p14="http://schemas.microsoft.com/office/powerpoint/2010/main" val="4193631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研究の目的</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5</a:t>
            </a:fld>
            <a:endParaRPr kumimoji="1" lang="ja-JP" altLang="en-US" sz="1800" dirty="0"/>
          </a:p>
        </p:txBody>
      </p:sp>
      <p:sp>
        <p:nvSpPr>
          <p:cNvPr id="5" name="テキスト ボックス 4"/>
          <p:cNvSpPr txBox="1"/>
          <p:nvPr/>
        </p:nvSpPr>
        <p:spPr>
          <a:xfrm>
            <a:off x="1112150" y="1755565"/>
            <a:ext cx="9632050" cy="3662541"/>
          </a:xfrm>
          <a:prstGeom prst="rect">
            <a:avLst/>
          </a:prstGeom>
          <a:noFill/>
        </p:spPr>
        <p:txBody>
          <a:bodyPr wrap="square" rtlCol="0">
            <a:spAutoFit/>
          </a:bodyPr>
          <a:lstStyle/>
          <a:p>
            <a:r>
              <a:rPr kumimoji="1" lang="ja-JP" altLang="en-US" sz="2000" dirty="0" smtClean="0"/>
              <a:t>まとめると・・・</a:t>
            </a:r>
            <a:endParaRPr lang="en-US" altLang="ja-JP" sz="2000" dirty="0" smtClean="0"/>
          </a:p>
          <a:p>
            <a:r>
              <a:rPr kumimoji="1" lang="ja-JP" altLang="en-US" sz="2000" dirty="0" smtClean="0"/>
              <a:t>・学生としては、</a:t>
            </a:r>
            <a:r>
              <a:rPr kumimoji="1" lang="en-US" altLang="ja-JP" sz="2000" dirty="0" smtClean="0"/>
              <a:t>Web</a:t>
            </a:r>
            <a:r>
              <a:rPr kumimoji="1" lang="ja-JP" altLang="en-US" sz="2000" dirty="0" smtClean="0"/>
              <a:t>上から掲示が見られるととても便利！</a:t>
            </a:r>
            <a:endParaRPr kumimoji="1" lang="en-US" altLang="ja-JP" sz="2000" dirty="0"/>
          </a:p>
          <a:p>
            <a:r>
              <a:rPr lang="ja-JP" altLang="en-US" sz="2000" dirty="0" smtClean="0"/>
              <a:t>・考えられる管理する側、掲示する教員側のデメリットは・・・？</a:t>
            </a:r>
            <a:endParaRPr lang="en-US" altLang="ja-JP" sz="2000" dirty="0" smtClean="0"/>
          </a:p>
          <a:p>
            <a:endParaRPr lang="en-US" altLang="ja-JP" dirty="0"/>
          </a:p>
          <a:p>
            <a:r>
              <a:rPr kumimoji="1" lang="ja-JP" altLang="en-US" dirty="0" smtClean="0"/>
              <a:t>目的：</a:t>
            </a:r>
            <a:endParaRPr kumimoji="1" lang="en-US" altLang="ja-JP" dirty="0"/>
          </a:p>
          <a:p>
            <a:r>
              <a:rPr lang="ja-JP" altLang="en-US" sz="2800" b="1" dirty="0" smtClean="0"/>
              <a:t>筑波大学の特徴に適した、</a:t>
            </a:r>
            <a:r>
              <a:rPr lang="en-US" altLang="ja-JP" sz="2800" b="1" dirty="0" smtClean="0"/>
              <a:t>Web</a:t>
            </a:r>
            <a:r>
              <a:rPr lang="ja-JP" altLang="en-US" sz="2800" b="1" dirty="0" smtClean="0"/>
              <a:t>掲示システムの提案</a:t>
            </a:r>
            <a:endParaRPr lang="en-US" altLang="ja-JP" sz="2800" b="1" dirty="0" smtClean="0"/>
          </a:p>
          <a:p>
            <a:endParaRPr lang="en-US" altLang="ja-JP" sz="2400" dirty="0" smtClean="0"/>
          </a:p>
          <a:p>
            <a:r>
              <a:rPr lang="en-US" altLang="ja-JP" sz="2400" dirty="0" smtClean="0"/>
              <a:t>【</a:t>
            </a:r>
            <a:r>
              <a:rPr lang="ja-JP" altLang="en-US" sz="2400" dirty="0" smtClean="0"/>
              <a:t>さらなる調査</a:t>
            </a:r>
            <a:r>
              <a:rPr lang="en-US" altLang="ja-JP" sz="2400" dirty="0" smtClean="0"/>
              <a:t>】</a:t>
            </a:r>
            <a:endParaRPr lang="ja-JP" altLang="en-US" sz="2400" dirty="0"/>
          </a:p>
          <a:p>
            <a:r>
              <a:rPr lang="ja-JP" altLang="en-US" sz="2000" dirty="0" smtClean="0"/>
              <a:t>⇒教育推進部、教育クラウド室へのヒアリング調査</a:t>
            </a:r>
            <a:endParaRPr lang="en-US" altLang="ja-JP" sz="2000" dirty="0" smtClean="0"/>
          </a:p>
          <a:p>
            <a:r>
              <a:rPr lang="ja-JP" altLang="en-US" sz="2000" dirty="0" smtClean="0"/>
              <a:t>⇒学生への本アンケート調査、教員へのアンケート調査</a:t>
            </a:r>
            <a:endParaRPr kumimoji="1" lang="en-US" altLang="ja-JP" sz="2000" dirty="0"/>
          </a:p>
          <a:p>
            <a:r>
              <a:rPr lang="ja-JP" altLang="en-US" sz="2000" dirty="0" smtClean="0"/>
              <a:t>⇒他大学へのヒアリング調査</a:t>
            </a:r>
            <a:endParaRPr kumimoji="1" lang="en-US" altLang="ja-JP" sz="2000" dirty="0" smtClean="0"/>
          </a:p>
        </p:txBody>
      </p:sp>
      <p:pic>
        <p:nvPicPr>
          <p:cNvPr id="2051" name="Picture 3" descr="C:\Users\kazunori\Desktop\MR900311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058" y="457200"/>
            <a:ext cx="1168400" cy="1168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コンテンツ プレースホルダー 3"/>
          <p:cNvGraphicFramePr>
            <a:graphicFrameLocks/>
          </p:cNvGraphicFramePr>
          <p:nvPr>
            <p:extLst>
              <p:ext uri="{D42A27DB-BD31-4B8C-83A1-F6EECF244321}">
                <p14:modId xmlns:p14="http://schemas.microsoft.com/office/powerpoint/2010/main" val="2577092675"/>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388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barn(inVertical)">
                                      <p:cBhvr>
                                        <p:cTn id="13" dur="500"/>
                                        <p:tgtEl>
                                          <p:spTgt spid="5">
                                            <p:txEl>
                                              <p:pRg st="8" end="8"/>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9" end="9"/>
                                            </p:txEl>
                                          </p:spTgt>
                                        </p:tgtEl>
                                        <p:attrNameLst>
                                          <p:attrName>style.visibility</p:attrName>
                                        </p:attrNameLst>
                                      </p:cBhvr>
                                      <p:to>
                                        <p:strVal val="visible"/>
                                      </p:to>
                                    </p:set>
                                    <p:animEffect transition="in" filter="barn(inVertical)">
                                      <p:cBhvr>
                                        <p:cTn id="16" dur="500"/>
                                        <p:tgtEl>
                                          <p:spTgt spid="5">
                                            <p:txEl>
                                              <p:pRg st="9" end="9"/>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animEffect transition="in" filter="barn(inVertical)">
                                      <p:cBhvr>
                                        <p:cTn id="1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ヒアリング調査</a:t>
            </a:r>
            <a:r>
              <a:rPr kumimoji="1" lang="en-US" altLang="ja-JP" sz="4000" dirty="0" smtClean="0"/>
              <a:t>【</a:t>
            </a:r>
            <a:r>
              <a:rPr kumimoji="1" lang="ja-JP" altLang="en-US" sz="4000" dirty="0" smtClean="0"/>
              <a:t>教育推進部、教育クラウド室</a:t>
            </a:r>
            <a:r>
              <a:rPr kumimoji="1" lang="en-US" altLang="ja-JP" sz="4000" dirty="0" smtClean="0"/>
              <a:t>】</a:t>
            </a:r>
            <a:endParaRPr kumimoji="1" lang="ja-JP" altLang="en-US" sz="4000"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6</a:t>
            </a:fld>
            <a:endParaRPr kumimoji="1" lang="ja-JP" altLang="en-US" sz="1800" dirty="0"/>
          </a:p>
        </p:txBody>
      </p:sp>
      <p:sp>
        <p:nvSpPr>
          <p:cNvPr id="5" name="テキスト ボックス 4"/>
          <p:cNvSpPr txBox="1"/>
          <p:nvPr/>
        </p:nvSpPr>
        <p:spPr>
          <a:xfrm>
            <a:off x="1142295" y="1764512"/>
            <a:ext cx="4819592" cy="3477875"/>
          </a:xfrm>
          <a:prstGeom prst="rect">
            <a:avLst/>
          </a:prstGeom>
          <a:noFill/>
        </p:spPr>
        <p:txBody>
          <a:bodyPr wrap="square" rtlCol="0">
            <a:spAutoFit/>
          </a:bodyPr>
          <a:lstStyle/>
          <a:p>
            <a:r>
              <a:rPr lang="ja-JP" altLang="en-US" sz="2000" dirty="0"/>
              <a:t>・</a:t>
            </a:r>
            <a:r>
              <a:rPr kumimoji="1" lang="ja-JP" altLang="en-US" sz="2000" dirty="0" smtClean="0"/>
              <a:t>大学教育推進部</a:t>
            </a:r>
            <a:endParaRPr kumimoji="1" lang="en-US" altLang="ja-JP" sz="2000" dirty="0" smtClean="0"/>
          </a:p>
          <a:p>
            <a:r>
              <a:rPr lang="ja-JP" altLang="en-US" sz="2000" dirty="0"/>
              <a:t>管理</a:t>
            </a:r>
            <a:r>
              <a:rPr lang="ja-JP" altLang="en-US" sz="2000" dirty="0" smtClean="0"/>
              <a:t>システム：「</a:t>
            </a:r>
            <a:r>
              <a:rPr lang="en-US" altLang="ja-JP" sz="2000" dirty="0" smtClean="0"/>
              <a:t>TWINS</a:t>
            </a:r>
            <a:r>
              <a:rPr lang="ja-JP" altLang="en-US" sz="2000" dirty="0" smtClean="0"/>
              <a:t>」</a:t>
            </a:r>
            <a:endParaRPr lang="en-US" altLang="ja-JP" sz="2000" dirty="0" smtClean="0"/>
          </a:p>
          <a:p>
            <a:r>
              <a:rPr lang="ja-JP" altLang="en-US" sz="2000" dirty="0" smtClean="0"/>
              <a:t>協力者：小山　耕次様、</a:t>
            </a:r>
            <a:r>
              <a:rPr lang="ja-JP" altLang="en-US" sz="2000" dirty="0"/>
              <a:t>　</a:t>
            </a:r>
            <a:r>
              <a:rPr lang="ja-JP" altLang="en-US" sz="2000" dirty="0" smtClean="0"/>
              <a:t>福島　昇様</a:t>
            </a:r>
            <a:endParaRPr kumimoji="1" lang="en-US" altLang="ja-JP" sz="2000" dirty="0"/>
          </a:p>
          <a:p>
            <a:r>
              <a:rPr lang="en-US" altLang="ja-JP" sz="2000" dirty="0" smtClean="0"/>
              <a:t>【</a:t>
            </a:r>
            <a:r>
              <a:rPr lang="ja-JP" altLang="en-US" sz="2000" dirty="0" smtClean="0"/>
              <a:t>現状</a:t>
            </a:r>
            <a:r>
              <a:rPr lang="en-US" altLang="ja-JP" sz="2000" dirty="0" smtClean="0"/>
              <a:t>】</a:t>
            </a:r>
          </a:p>
          <a:p>
            <a:r>
              <a:rPr kumimoji="1" lang="ja-JP" altLang="en-US" sz="2000" dirty="0" smtClean="0"/>
              <a:t>⇒「掲示板」は落し物情報しか</a:t>
            </a:r>
            <a:endParaRPr kumimoji="1" lang="en-US" altLang="ja-JP" sz="2000" dirty="0"/>
          </a:p>
          <a:p>
            <a:r>
              <a:rPr lang="ja-JP" altLang="en-US" sz="2000" dirty="0" smtClean="0"/>
              <a:t>　活用されていない</a:t>
            </a:r>
            <a:endParaRPr lang="en-US" altLang="ja-JP" sz="2000" dirty="0" smtClean="0"/>
          </a:p>
          <a:p>
            <a:r>
              <a:rPr kumimoji="1" lang="ja-JP" altLang="en-US" sz="2000" dirty="0" smtClean="0"/>
              <a:t>⇒</a:t>
            </a:r>
            <a:r>
              <a:rPr lang="ja-JP" altLang="en-US" sz="2000" dirty="0" smtClean="0"/>
              <a:t>使いたい人は使ってほしいというスタンス</a:t>
            </a:r>
            <a:endParaRPr lang="en-US" altLang="ja-JP" sz="2000" dirty="0" smtClean="0"/>
          </a:p>
          <a:p>
            <a:endParaRPr kumimoji="1" lang="en-US" altLang="ja-JP" sz="2000" dirty="0" smtClean="0"/>
          </a:p>
          <a:p>
            <a:r>
              <a:rPr kumimoji="1" lang="en-US" altLang="ja-JP" sz="2000" dirty="0" smtClean="0"/>
              <a:t>【Web</a:t>
            </a:r>
            <a:r>
              <a:rPr kumimoji="1" lang="ja-JP" altLang="en-US" sz="2000" dirty="0" smtClean="0"/>
              <a:t>掲示システム発展において</a:t>
            </a:r>
            <a:r>
              <a:rPr kumimoji="1" lang="en-US" altLang="ja-JP" sz="2000" dirty="0" smtClean="0"/>
              <a:t>】</a:t>
            </a:r>
          </a:p>
          <a:p>
            <a:r>
              <a:rPr lang="ja-JP" altLang="en-US" sz="2000" dirty="0" smtClean="0"/>
              <a:t>⇒紙掲示との併用は、情報の間違え</a:t>
            </a:r>
            <a:endParaRPr lang="en-US" altLang="ja-JP" sz="2000" dirty="0" smtClean="0"/>
          </a:p>
          <a:p>
            <a:r>
              <a:rPr lang="ja-JP" altLang="en-US" sz="2000" dirty="0"/>
              <a:t>　</a:t>
            </a:r>
            <a:r>
              <a:rPr lang="ja-JP" altLang="en-US" sz="2000" dirty="0" smtClean="0"/>
              <a:t>による混乱を招く</a:t>
            </a:r>
            <a:endParaRPr lang="en-US" altLang="ja-JP" sz="2000" dirty="0" smtClean="0"/>
          </a:p>
        </p:txBody>
      </p:sp>
      <p:sp>
        <p:nvSpPr>
          <p:cNvPr id="6" name="テキスト ボックス 5"/>
          <p:cNvSpPr txBox="1"/>
          <p:nvPr/>
        </p:nvSpPr>
        <p:spPr>
          <a:xfrm>
            <a:off x="6293182" y="1764512"/>
            <a:ext cx="4661330" cy="3170099"/>
          </a:xfrm>
          <a:prstGeom prst="rect">
            <a:avLst/>
          </a:prstGeom>
          <a:noFill/>
        </p:spPr>
        <p:txBody>
          <a:bodyPr wrap="square" rtlCol="0">
            <a:spAutoFit/>
          </a:bodyPr>
          <a:lstStyle/>
          <a:p>
            <a:r>
              <a:rPr kumimoji="1" lang="ja-JP" altLang="en-US" sz="2000" dirty="0" smtClean="0"/>
              <a:t>・教育クラウド室</a:t>
            </a:r>
            <a:endParaRPr kumimoji="1" lang="en-US" altLang="ja-JP" sz="2000" dirty="0" smtClean="0"/>
          </a:p>
          <a:p>
            <a:r>
              <a:rPr lang="ja-JP" altLang="en-US" sz="2000" dirty="0"/>
              <a:t>管理</a:t>
            </a:r>
            <a:r>
              <a:rPr lang="ja-JP" altLang="en-US" sz="2000" dirty="0" smtClean="0"/>
              <a:t>システム：「</a:t>
            </a:r>
            <a:r>
              <a:rPr lang="en-US" altLang="ja-JP" sz="2000" dirty="0" smtClean="0"/>
              <a:t>Moodle</a:t>
            </a:r>
            <a:r>
              <a:rPr lang="ja-JP" altLang="en-US" sz="2000" dirty="0" smtClean="0"/>
              <a:t>」</a:t>
            </a:r>
            <a:endParaRPr lang="en-US" altLang="ja-JP" sz="2000" dirty="0" smtClean="0"/>
          </a:p>
          <a:p>
            <a:r>
              <a:rPr lang="ja-JP" altLang="en-US" sz="2000" dirty="0" smtClean="0"/>
              <a:t>協力者：長谷部　浩二様</a:t>
            </a:r>
            <a:endParaRPr kumimoji="1" lang="en-US" altLang="ja-JP" sz="2000" dirty="0"/>
          </a:p>
          <a:p>
            <a:r>
              <a:rPr lang="en-US" altLang="ja-JP" sz="2000" dirty="0" smtClean="0"/>
              <a:t>【</a:t>
            </a:r>
            <a:r>
              <a:rPr lang="ja-JP" altLang="en-US" sz="2000" dirty="0" smtClean="0"/>
              <a:t>現状</a:t>
            </a:r>
            <a:r>
              <a:rPr lang="en-US" altLang="ja-JP" sz="2000" dirty="0" smtClean="0"/>
              <a:t>】</a:t>
            </a:r>
          </a:p>
          <a:p>
            <a:r>
              <a:rPr lang="ja-JP" altLang="en-US" sz="2000" dirty="0" smtClean="0"/>
              <a:t>⇒操作説明会を年に一回行っている</a:t>
            </a:r>
            <a:endParaRPr lang="en-US" altLang="ja-JP" sz="2000" dirty="0" smtClean="0"/>
          </a:p>
          <a:p>
            <a:r>
              <a:rPr kumimoji="1" lang="ja-JP" altLang="en-US" sz="2000" dirty="0" smtClean="0"/>
              <a:t>⇒カスタマイズは教員各自に任せている</a:t>
            </a:r>
            <a:endParaRPr lang="en-US" altLang="ja-JP" sz="2000" dirty="0" smtClean="0"/>
          </a:p>
          <a:p>
            <a:endParaRPr lang="en-US" altLang="ja-JP" sz="2000" dirty="0"/>
          </a:p>
          <a:p>
            <a:r>
              <a:rPr kumimoji="1" lang="en-US" altLang="ja-JP" sz="2000" dirty="0" smtClean="0"/>
              <a:t>【Web</a:t>
            </a:r>
            <a:r>
              <a:rPr kumimoji="1" lang="ja-JP" altLang="en-US" sz="2000" dirty="0" smtClean="0"/>
              <a:t>掲示システム発展において</a:t>
            </a:r>
            <a:r>
              <a:rPr kumimoji="1" lang="en-US" altLang="ja-JP" sz="2000" dirty="0" smtClean="0"/>
              <a:t>】</a:t>
            </a:r>
          </a:p>
          <a:p>
            <a:r>
              <a:rPr kumimoji="1" lang="ja-JP" altLang="en-US" sz="2000" dirty="0" smtClean="0"/>
              <a:t>⇒より簡易なシステムにできるよう</a:t>
            </a:r>
            <a:endParaRPr kumimoji="1" lang="en-US" altLang="ja-JP" sz="2000" dirty="0" smtClean="0"/>
          </a:p>
          <a:p>
            <a:r>
              <a:rPr lang="ja-JP" altLang="en-US" sz="2000" dirty="0"/>
              <a:t>　努</a:t>
            </a:r>
            <a:r>
              <a:rPr lang="ja-JP" altLang="en-US" sz="2000" dirty="0" smtClean="0"/>
              <a:t>めて</a:t>
            </a:r>
            <a:r>
              <a:rPr kumimoji="1" lang="ja-JP" altLang="en-US" sz="2000" dirty="0" smtClean="0"/>
              <a:t>いるが、まだ利用状況は低い</a:t>
            </a:r>
            <a:endParaRPr kumimoji="1" lang="ja-JP" altLang="en-US" sz="2000" dirty="0"/>
          </a:p>
        </p:txBody>
      </p:sp>
      <p:graphicFrame>
        <p:nvGraphicFramePr>
          <p:cNvPr id="7" name="コンテンツ プレースホルダー 3"/>
          <p:cNvGraphicFramePr>
            <a:graphicFrameLocks/>
          </p:cNvGraphicFramePr>
          <p:nvPr>
            <p:extLst>
              <p:ext uri="{D42A27DB-BD31-4B8C-83A1-F6EECF244321}">
                <p14:modId xmlns:p14="http://schemas.microsoft.com/office/powerpoint/2010/main" val="3707086220"/>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a:xfrm>
            <a:off x="3011573" y="5455233"/>
            <a:ext cx="5900627" cy="646331"/>
          </a:xfrm>
          <a:prstGeom prst="rect">
            <a:avLst/>
          </a:prstGeom>
          <a:noFill/>
        </p:spPr>
        <p:txBody>
          <a:bodyPr wrap="square" rtlCol="0">
            <a:spAutoFit/>
          </a:bodyPr>
          <a:lstStyle/>
          <a:p>
            <a:r>
              <a:rPr kumimoji="1" lang="ja-JP" altLang="en-US" sz="3600" dirty="0" smtClean="0">
                <a:ln>
                  <a:solidFill>
                    <a:srgbClr val="00B050"/>
                  </a:solidFill>
                </a:ln>
                <a:solidFill>
                  <a:srgbClr val="FF0000"/>
                </a:solidFill>
              </a:rPr>
              <a:t>システムの一本化は難しい！</a:t>
            </a:r>
            <a:endParaRPr kumimoji="1" lang="ja-JP" altLang="en-US" sz="3600" dirty="0">
              <a:ln>
                <a:solidFill>
                  <a:srgbClr val="00B050"/>
                </a:solidFill>
              </a:ln>
              <a:solidFill>
                <a:srgbClr val="FF0000"/>
              </a:solidFill>
            </a:endParaRPr>
          </a:p>
        </p:txBody>
      </p:sp>
      <p:sp>
        <p:nvSpPr>
          <p:cNvPr id="4" name="下矢印 3"/>
          <p:cNvSpPr/>
          <p:nvPr/>
        </p:nvSpPr>
        <p:spPr>
          <a:xfrm>
            <a:off x="5269054" y="4863919"/>
            <a:ext cx="1024128" cy="497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08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学生アンケート（本調査）</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7</a:t>
            </a:fld>
            <a:endParaRPr kumimoji="1" lang="ja-JP" altLang="en-US" sz="1800"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336824030"/>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1231392" y="1865376"/>
            <a:ext cx="4648200" cy="3785652"/>
          </a:xfrm>
          <a:prstGeom prst="rect">
            <a:avLst/>
          </a:prstGeom>
          <a:noFill/>
        </p:spPr>
        <p:txBody>
          <a:bodyPr wrap="square" rtlCol="0">
            <a:spAutoFit/>
          </a:bodyPr>
          <a:lstStyle/>
          <a:p>
            <a:r>
              <a:rPr lang="ja-JP" altLang="en-US" sz="2400" dirty="0"/>
              <a:t>有効回答</a:t>
            </a:r>
            <a:r>
              <a:rPr kumimoji="1" lang="ja-JP" altLang="en-US" sz="2400" dirty="0" smtClean="0"/>
              <a:t>数：</a:t>
            </a:r>
            <a:r>
              <a:rPr kumimoji="1" lang="en-US" altLang="ja-JP" sz="2400" dirty="0" smtClean="0"/>
              <a:t>289</a:t>
            </a:r>
            <a:r>
              <a:rPr lang="ja-JP" altLang="en-US" sz="2400" dirty="0" smtClean="0"/>
              <a:t>部</a:t>
            </a:r>
            <a:endParaRPr lang="en-US" altLang="ja-JP" sz="2400" dirty="0" smtClean="0"/>
          </a:p>
          <a:p>
            <a:endParaRPr kumimoji="1" lang="en-US" altLang="ja-JP" sz="2400" dirty="0" smtClean="0"/>
          </a:p>
          <a:p>
            <a:r>
              <a:rPr lang="ja-JP" altLang="en-US" sz="2400" dirty="0" smtClean="0"/>
              <a:t>対象授業：日本国憲法　など</a:t>
            </a:r>
            <a:r>
              <a:rPr lang="ja-JP" altLang="en-US" sz="2400" dirty="0"/>
              <a:t>４</a:t>
            </a:r>
            <a:r>
              <a:rPr lang="ja-JP" altLang="en-US" sz="2400" dirty="0" smtClean="0"/>
              <a:t>科目</a:t>
            </a:r>
            <a:endParaRPr lang="en-US" altLang="ja-JP" sz="2400" dirty="0" smtClean="0"/>
          </a:p>
          <a:p>
            <a:endParaRPr lang="en-US" altLang="ja-JP" sz="2400" dirty="0" smtClean="0"/>
          </a:p>
          <a:p>
            <a:r>
              <a:rPr lang="ja-JP" altLang="en-US" sz="2400" dirty="0" smtClean="0"/>
              <a:t>調査内容：</a:t>
            </a:r>
            <a:endParaRPr lang="en-US" altLang="ja-JP" sz="2400" dirty="0" smtClean="0"/>
          </a:p>
          <a:p>
            <a:r>
              <a:rPr lang="ja-JP" altLang="en-US" sz="2400" dirty="0"/>
              <a:t>（１</a:t>
            </a:r>
            <a:r>
              <a:rPr lang="ja-JP" altLang="en-US" sz="2400" dirty="0" smtClean="0"/>
              <a:t>）各掲示システムの認知度、利　</a:t>
            </a:r>
            <a:endParaRPr lang="en-US" altLang="ja-JP" sz="2400" dirty="0" smtClean="0"/>
          </a:p>
          <a:p>
            <a:r>
              <a:rPr lang="ja-JP" altLang="en-US" sz="2400" dirty="0"/>
              <a:t>　</a:t>
            </a:r>
            <a:r>
              <a:rPr lang="ja-JP" altLang="en-US" sz="2400" dirty="0" smtClean="0"/>
              <a:t>　 用状況</a:t>
            </a:r>
            <a:endParaRPr lang="en-US" altLang="ja-JP" sz="2400" dirty="0" smtClean="0"/>
          </a:p>
          <a:p>
            <a:r>
              <a:rPr lang="ja-JP" altLang="en-US" sz="2400" dirty="0"/>
              <a:t>（２</a:t>
            </a:r>
            <a:r>
              <a:rPr lang="ja-JP" altLang="en-US" sz="2400" dirty="0" smtClean="0"/>
              <a:t>）現在の情報取得源</a:t>
            </a:r>
            <a:endParaRPr lang="en-US" altLang="ja-JP" sz="2400" dirty="0" smtClean="0"/>
          </a:p>
          <a:p>
            <a:r>
              <a:rPr lang="ja-JP" altLang="en-US" sz="2400" dirty="0"/>
              <a:t>（</a:t>
            </a:r>
            <a:r>
              <a:rPr lang="ja-JP" altLang="en-US" sz="2400" dirty="0" smtClean="0"/>
              <a:t>３）</a:t>
            </a:r>
            <a:r>
              <a:rPr lang="en-US" altLang="ja-JP" sz="2400" dirty="0" smtClean="0"/>
              <a:t>Web</a:t>
            </a:r>
            <a:r>
              <a:rPr lang="ja-JP" altLang="en-US" sz="2400" dirty="0" smtClean="0"/>
              <a:t>掲示システムが発達し</a:t>
            </a:r>
            <a:endParaRPr lang="en-US" altLang="ja-JP" sz="2400" dirty="0" smtClean="0"/>
          </a:p>
          <a:p>
            <a:r>
              <a:rPr lang="ja-JP" altLang="en-US" sz="2400" dirty="0" smtClean="0"/>
              <a:t>　　</a:t>
            </a:r>
            <a:r>
              <a:rPr lang="ja-JP" altLang="en-US" sz="2400" dirty="0" err="1" smtClean="0"/>
              <a:t>た</a:t>
            </a:r>
            <a:r>
              <a:rPr lang="ja-JP" altLang="en-US" sz="2400" dirty="0" smtClean="0"/>
              <a:t>際の希望情報取得源</a:t>
            </a:r>
            <a:endParaRPr lang="en-US" altLang="ja-JP" sz="2400" dirty="0" smtClean="0"/>
          </a:p>
        </p:txBody>
      </p:sp>
      <p:sp>
        <p:nvSpPr>
          <p:cNvPr id="8" name="テキスト ボックス 7"/>
          <p:cNvSpPr txBox="1"/>
          <p:nvPr/>
        </p:nvSpPr>
        <p:spPr>
          <a:xfrm>
            <a:off x="6081481" y="3789497"/>
            <a:ext cx="4517571"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a:t>・予備知識</a:t>
            </a:r>
            <a:r>
              <a:rPr lang="ja-JP" altLang="en-US" dirty="0">
                <a:solidFill>
                  <a:srgbClr val="FF0000"/>
                </a:solidFill>
              </a:rPr>
              <a:t>有り</a:t>
            </a:r>
            <a:r>
              <a:rPr lang="ja-JP" altLang="en-US" dirty="0"/>
              <a:t>群（</a:t>
            </a:r>
            <a:r>
              <a:rPr lang="en-US" altLang="ja-JP" dirty="0"/>
              <a:t>176</a:t>
            </a:r>
            <a:r>
              <a:rPr lang="ja-JP" altLang="en-US" dirty="0"/>
              <a:t>人）</a:t>
            </a:r>
            <a:endParaRPr lang="en-US" altLang="ja-JP" dirty="0"/>
          </a:p>
          <a:p>
            <a:r>
              <a:rPr lang="ja-JP" altLang="en-US" dirty="0"/>
              <a:t>　⇒上智大学を例に上げ、</a:t>
            </a:r>
            <a:endParaRPr lang="en-US" altLang="ja-JP" dirty="0"/>
          </a:p>
          <a:p>
            <a:r>
              <a:rPr lang="ja-JP" altLang="en-US" dirty="0"/>
              <a:t>        </a:t>
            </a:r>
            <a:r>
              <a:rPr lang="en-US" altLang="ja-JP" dirty="0"/>
              <a:t>Web</a:t>
            </a:r>
            <a:r>
              <a:rPr lang="ja-JP" altLang="en-US" dirty="0"/>
              <a:t>掲示システム発達の可能性を</a:t>
            </a:r>
            <a:r>
              <a:rPr lang="ja-JP" altLang="en-US" dirty="0" smtClean="0"/>
              <a:t>提示</a:t>
            </a:r>
            <a:endParaRPr lang="ja-JP" altLang="en-US" dirty="0"/>
          </a:p>
        </p:txBody>
      </p:sp>
      <p:sp>
        <p:nvSpPr>
          <p:cNvPr id="9" name="テキスト ボックス 8"/>
          <p:cNvSpPr txBox="1"/>
          <p:nvPr/>
        </p:nvSpPr>
        <p:spPr>
          <a:xfrm>
            <a:off x="6081482" y="4805160"/>
            <a:ext cx="4517571"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ja-JP" altLang="en-US" dirty="0" smtClean="0"/>
              <a:t>・予備</a:t>
            </a:r>
            <a:r>
              <a:rPr lang="ja-JP" altLang="en-US" dirty="0"/>
              <a:t>知識</a:t>
            </a:r>
            <a:r>
              <a:rPr lang="ja-JP" altLang="en-US" dirty="0" smtClean="0">
                <a:solidFill>
                  <a:srgbClr val="0070C0"/>
                </a:solidFill>
              </a:rPr>
              <a:t>無し</a:t>
            </a:r>
            <a:r>
              <a:rPr lang="ja-JP" altLang="en-US" dirty="0" smtClean="0"/>
              <a:t>群（</a:t>
            </a:r>
            <a:r>
              <a:rPr lang="en-US" altLang="ja-JP" dirty="0" smtClean="0"/>
              <a:t>113</a:t>
            </a:r>
            <a:r>
              <a:rPr lang="ja-JP" altLang="en-US" dirty="0" smtClean="0"/>
              <a:t>人）</a:t>
            </a:r>
            <a:endParaRPr lang="en-US" altLang="ja-JP" dirty="0" smtClean="0"/>
          </a:p>
          <a:p>
            <a:r>
              <a:rPr kumimoji="1" lang="ja-JP" altLang="en-US" dirty="0"/>
              <a:t>　</a:t>
            </a:r>
            <a:r>
              <a:rPr kumimoji="1" lang="ja-JP" altLang="en-US" dirty="0" smtClean="0"/>
              <a:t>⇒</a:t>
            </a:r>
            <a:r>
              <a:rPr lang="ja-JP" altLang="en-US" dirty="0" smtClean="0"/>
              <a:t>具体</a:t>
            </a:r>
            <a:r>
              <a:rPr lang="ja-JP" altLang="en-US" dirty="0"/>
              <a:t>案</a:t>
            </a:r>
            <a:r>
              <a:rPr lang="ja-JP" altLang="en-US" dirty="0" smtClean="0"/>
              <a:t>についての説明無し</a:t>
            </a:r>
            <a:endParaRPr lang="en-US" altLang="ja-JP" dirty="0" smtClean="0"/>
          </a:p>
        </p:txBody>
      </p:sp>
      <p:sp>
        <p:nvSpPr>
          <p:cNvPr id="5" name="テキスト ボックス 4"/>
          <p:cNvSpPr txBox="1"/>
          <p:nvPr/>
        </p:nvSpPr>
        <p:spPr>
          <a:xfrm>
            <a:off x="7404753" y="2057400"/>
            <a:ext cx="187102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t>対象を</a:t>
            </a:r>
            <a:r>
              <a:rPr lang="en-US" altLang="ja-JP" dirty="0"/>
              <a:t>2</a:t>
            </a:r>
            <a:r>
              <a:rPr lang="ja-JP" altLang="en-US" dirty="0"/>
              <a:t>群に分割</a:t>
            </a:r>
            <a:endParaRPr kumimoji="1" lang="ja-JP" altLang="en-US" dirty="0"/>
          </a:p>
        </p:txBody>
      </p:sp>
      <p:sp>
        <p:nvSpPr>
          <p:cNvPr id="10" name="下矢印 9"/>
          <p:cNvSpPr/>
          <p:nvPr/>
        </p:nvSpPr>
        <p:spPr>
          <a:xfrm>
            <a:off x="8011886" y="2670630"/>
            <a:ext cx="638629" cy="898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404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掲示情報取得源</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8</a:t>
            </a:fld>
            <a:endParaRPr kumimoji="1" lang="ja-JP" altLang="en-US" sz="1800" dirty="0"/>
          </a:p>
        </p:txBody>
      </p:sp>
      <p:graphicFrame>
        <p:nvGraphicFramePr>
          <p:cNvPr id="8" name="コンテンツ プレースホルダー 3"/>
          <p:cNvGraphicFramePr>
            <a:graphicFrameLocks/>
          </p:cNvGraphicFramePr>
          <p:nvPr>
            <p:extLst>
              <p:ext uri="{D42A27DB-BD31-4B8C-83A1-F6EECF244321}">
                <p14:modId xmlns:p14="http://schemas.microsoft.com/office/powerpoint/2010/main" val="153385262"/>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グラフ 8"/>
          <p:cNvGraphicFramePr>
            <a:graphicFrameLocks/>
          </p:cNvGraphicFramePr>
          <p:nvPr>
            <p:extLst>
              <p:ext uri="{D42A27DB-BD31-4B8C-83A1-F6EECF244321}">
                <p14:modId xmlns:p14="http://schemas.microsoft.com/office/powerpoint/2010/main" val="3417551160"/>
              </p:ext>
            </p:extLst>
          </p:nvPr>
        </p:nvGraphicFramePr>
        <p:xfrm>
          <a:off x="104748" y="1848951"/>
          <a:ext cx="7862434" cy="4436835"/>
        </p:xfrm>
        <a:graphic>
          <a:graphicData uri="http://schemas.openxmlformats.org/drawingml/2006/chart">
            <c:chart xmlns:c="http://schemas.openxmlformats.org/drawingml/2006/chart" xmlns:r="http://schemas.openxmlformats.org/officeDocument/2006/relationships" r:id="rId8"/>
          </a:graphicData>
        </a:graphic>
      </p:graphicFrame>
      <p:sp>
        <p:nvSpPr>
          <p:cNvPr id="4" name="テキスト ボックス 3"/>
          <p:cNvSpPr txBox="1"/>
          <p:nvPr/>
        </p:nvSpPr>
        <p:spPr>
          <a:xfrm>
            <a:off x="7933294" y="5286758"/>
            <a:ext cx="425870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dirty="0" smtClean="0"/>
              <a:t>・</a:t>
            </a:r>
            <a:r>
              <a:rPr lang="en-US" altLang="ja-JP" dirty="0" smtClean="0"/>
              <a:t>Web</a:t>
            </a:r>
            <a:r>
              <a:rPr lang="ja-JP" altLang="en-US" dirty="0" smtClean="0"/>
              <a:t>掲示板から情報を得ていない現状</a:t>
            </a:r>
            <a:endParaRPr lang="en-US" altLang="ja-JP" dirty="0" smtClean="0"/>
          </a:p>
          <a:p>
            <a:r>
              <a:rPr kumimoji="1" lang="ja-JP" altLang="en-US" dirty="0" smtClean="0"/>
              <a:t>・予備知識</a:t>
            </a:r>
            <a:r>
              <a:rPr kumimoji="1" lang="ja-JP" altLang="en-US" dirty="0" smtClean="0">
                <a:solidFill>
                  <a:srgbClr val="FF0000"/>
                </a:solidFill>
              </a:rPr>
              <a:t>有り</a:t>
            </a:r>
            <a:r>
              <a:rPr kumimoji="1" lang="ja-JP" altLang="en-US" dirty="0" smtClean="0"/>
              <a:t>群は</a:t>
            </a:r>
            <a:r>
              <a:rPr kumimoji="1" lang="en-US" altLang="ja-JP" dirty="0" smtClean="0"/>
              <a:t>Web</a:t>
            </a:r>
            <a:r>
              <a:rPr kumimoji="1" lang="ja-JP" altLang="en-US" dirty="0" smtClean="0"/>
              <a:t>からの取得を希望</a:t>
            </a:r>
            <a:endParaRPr kumimoji="1" lang="en-US" altLang="ja-JP" dirty="0" smtClean="0"/>
          </a:p>
        </p:txBody>
      </p:sp>
      <p:sp>
        <p:nvSpPr>
          <p:cNvPr id="5" name="テキスト ボックス 4"/>
          <p:cNvSpPr txBox="1"/>
          <p:nvPr/>
        </p:nvSpPr>
        <p:spPr>
          <a:xfrm>
            <a:off x="8148024" y="1904441"/>
            <a:ext cx="3504868" cy="923330"/>
          </a:xfrm>
          <a:prstGeom prst="rect">
            <a:avLst/>
          </a:prstGeom>
          <a:noFill/>
        </p:spPr>
        <p:txBody>
          <a:bodyPr wrap="square" rtlCol="0">
            <a:spAutoFit/>
          </a:bodyPr>
          <a:lstStyle/>
          <a:p>
            <a:pPr algn="ctr">
              <a:defRPr sz="1800" b="0" i="0" u="none" strike="noStrike" kern="1200" spc="0" baseline="0">
                <a:solidFill>
                  <a:srgbClr val="000000">
                    <a:lumMod val="65000"/>
                    <a:lumOff val="35000"/>
                  </a:srgbClr>
                </a:solidFill>
                <a:latin typeface="+mn-lt"/>
                <a:ea typeface="+mn-ea"/>
                <a:cs typeface="+mn-cs"/>
              </a:defRPr>
            </a:pPr>
            <a:r>
              <a:rPr lang="en-US" altLang="ja-JP" dirty="0"/>
              <a:t>5</a:t>
            </a:r>
            <a:r>
              <a:rPr lang="ja-JP" altLang="en-US" dirty="0"/>
              <a:t>項目の割合平均</a:t>
            </a:r>
            <a:endParaRPr lang="en-US" altLang="ja-JP" dirty="0"/>
          </a:p>
          <a:p>
            <a:pPr algn="ctr">
              <a:defRPr sz="1800" b="0" i="0" u="none" strike="noStrike" kern="1200" spc="0" baseline="0">
                <a:solidFill>
                  <a:srgbClr val="000000">
                    <a:lumMod val="65000"/>
                    <a:lumOff val="35000"/>
                  </a:srgbClr>
                </a:solidFill>
                <a:latin typeface="+mn-lt"/>
                <a:ea typeface="+mn-ea"/>
                <a:cs typeface="+mn-cs"/>
              </a:defRPr>
            </a:pPr>
            <a:r>
              <a:rPr lang="en-US" altLang="ja-JP" dirty="0"/>
              <a:t>【</a:t>
            </a:r>
            <a:r>
              <a:rPr lang="ja-JP" altLang="en-US" dirty="0"/>
              <a:t>現情報取得源、希望情報取得源（予備知識</a:t>
            </a:r>
            <a:r>
              <a:rPr lang="ja-JP" altLang="en-US" dirty="0">
                <a:solidFill>
                  <a:srgbClr val="0070C0"/>
                </a:solidFill>
              </a:rPr>
              <a:t>無し</a:t>
            </a:r>
            <a:r>
              <a:rPr lang="ja-JP" altLang="en-US" dirty="0"/>
              <a:t>群、</a:t>
            </a:r>
            <a:r>
              <a:rPr lang="ja-JP" altLang="en-US" dirty="0">
                <a:solidFill>
                  <a:srgbClr val="FF0000"/>
                </a:solidFill>
              </a:rPr>
              <a:t>有り</a:t>
            </a:r>
            <a:r>
              <a:rPr lang="ja-JP" altLang="en-US" dirty="0"/>
              <a:t>群）</a:t>
            </a:r>
            <a:r>
              <a:rPr lang="en-US" altLang="ja-JP" dirty="0" smtClean="0"/>
              <a:t>】</a:t>
            </a:r>
            <a:endParaRPr lang="ja-JP" altLang="en-US" dirty="0"/>
          </a:p>
        </p:txBody>
      </p:sp>
      <p:sp>
        <p:nvSpPr>
          <p:cNvPr id="6" name="下矢印 5"/>
          <p:cNvSpPr/>
          <p:nvPr/>
        </p:nvSpPr>
        <p:spPr>
          <a:xfrm>
            <a:off x="8587167" y="3682965"/>
            <a:ext cx="739713" cy="1075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945913" y="3091119"/>
            <a:ext cx="2246087" cy="2031325"/>
          </a:xfrm>
          <a:prstGeom prst="rect">
            <a:avLst/>
          </a:prstGeom>
          <a:noFill/>
          <a:ln>
            <a:solidFill>
              <a:srgbClr val="FF0000"/>
            </a:solidFill>
          </a:ln>
        </p:spPr>
        <p:txBody>
          <a:bodyPr wrap="square" rtlCol="0">
            <a:spAutoFit/>
          </a:bodyPr>
          <a:lstStyle/>
          <a:p>
            <a:r>
              <a:rPr kumimoji="1" lang="en-US" altLang="ja-JP" dirty="0" smtClean="0"/>
              <a:t>【</a:t>
            </a:r>
            <a:r>
              <a:rPr kumimoji="1" lang="ja-JP" altLang="en-US" dirty="0" smtClean="0"/>
              <a:t>紙掲示の</a:t>
            </a:r>
            <a:r>
              <a:rPr lang="ja-JP" altLang="en-US" dirty="0"/>
              <a:t>種類</a:t>
            </a:r>
            <a:r>
              <a:rPr kumimoji="1" lang="en-US" altLang="ja-JP" dirty="0" smtClean="0"/>
              <a:t>】</a:t>
            </a:r>
          </a:p>
          <a:p>
            <a:r>
              <a:rPr lang="en-US" altLang="ja-JP" dirty="0" smtClean="0"/>
              <a:t>a.</a:t>
            </a:r>
            <a:r>
              <a:rPr lang="ja-JP" altLang="en-US" dirty="0" smtClean="0"/>
              <a:t>授業関係</a:t>
            </a:r>
            <a:endParaRPr lang="en-US" altLang="ja-JP" dirty="0" smtClean="0"/>
          </a:p>
          <a:p>
            <a:r>
              <a:rPr lang="en-US" altLang="ja-JP" dirty="0" smtClean="0"/>
              <a:t>b.</a:t>
            </a:r>
            <a:r>
              <a:rPr kumimoji="1" lang="ja-JP" altLang="en-US" dirty="0" smtClean="0"/>
              <a:t>共通科目</a:t>
            </a:r>
            <a:endParaRPr kumimoji="1" lang="en-US" altLang="ja-JP" dirty="0" smtClean="0"/>
          </a:p>
          <a:p>
            <a:r>
              <a:rPr lang="en-US" altLang="ja-JP" dirty="0" smtClean="0"/>
              <a:t>c.</a:t>
            </a:r>
            <a:r>
              <a:rPr lang="ja-JP" altLang="en-US" dirty="0" smtClean="0"/>
              <a:t>奨学金情報</a:t>
            </a:r>
            <a:endParaRPr lang="en-US" altLang="ja-JP" dirty="0" smtClean="0"/>
          </a:p>
          <a:p>
            <a:r>
              <a:rPr lang="en-US" altLang="ja-JP" dirty="0" smtClean="0"/>
              <a:t>d.</a:t>
            </a:r>
            <a:r>
              <a:rPr lang="ja-JP" altLang="en-US" dirty="0" smtClean="0"/>
              <a:t>集中授業に関する情報</a:t>
            </a:r>
            <a:endParaRPr lang="en-US" altLang="ja-JP" dirty="0" smtClean="0"/>
          </a:p>
          <a:p>
            <a:r>
              <a:rPr lang="en-US" altLang="ja-JP" dirty="0" smtClean="0"/>
              <a:t>e.</a:t>
            </a:r>
            <a:r>
              <a:rPr lang="ja-JP" altLang="en-US" dirty="0" smtClean="0"/>
              <a:t>就職案内</a:t>
            </a:r>
            <a:endParaRPr lang="en-US" altLang="ja-JP" dirty="0" smtClean="0"/>
          </a:p>
        </p:txBody>
      </p:sp>
      <p:sp>
        <p:nvSpPr>
          <p:cNvPr id="7" name="円/楕円 6"/>
          <p:cNvSpPr/>
          <p:nvPr/>
        </p:nvSpPr>
        <p:spPr>
          <a:xfrm>
            <a:off x="8769884" y="1904441"/>
            <a:ext cx="1113992" cy="3953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p:cNvSpPr/>
          <p:nvPr/>
        </p:nvSpPr>
        <p:spPr>
          <a:xfrm>
            <a:off x="10062647" y="2827771"/>
            <a:ext cx="493823" cy="526696"/>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1008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down)">
                                      <p:cBhvr>
                                        <p:cTn id="7" dur="500"/>
                                        <p:tgtEl>
                                          <p:spTgt spid="10">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wipe(down)">
                                      <p:cBhvr>
                                        <p:cTn id="10" dur="500"/>
                                        <p:tgtEl>
                                          <p:spTgt spid="10">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wipe(down)">
                                      <p:cBhvr>
                                        <p:cTn id="13" dur="500"/>
                                        <p:tgtEl>
                                          <p:spTgt spid="10">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wipe(down)">
                                      <p:cBhvr>
                                        <p:cTn id="16" dur="500"/>
                                        <p:tgtEl>
                                          <p:spTgt spid="10">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wipe(down)">
                                      <p:cBhvr>
                                        <p:cTn id="1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教員アンケート結果（</a:t>
            </a:r>
            <a:r>
              <a:rPr kumimoji="1" lang="en-US" altLang="ja-JP" dirty="0" smtClean="0"/>
              <a:t>Moodle</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E0ABF2CE-04A9-435D-A1BA-56F05A9BAC59}" type="slidenum">
              <a:rPr kumimoji="1" lang="ja-JP" altLang="en-US" sz="1800" smtClean="0"/>
              <a:t>9</a:t>
            </a:fld>
            <a:endParaRPr kumimoji="1" lang="ja-JP" altLang="en-US" sz="1800" dirty="0"/>
          </a:p>
        </p:txBody>
      </p:sp>
      <p:sp>
        <p:nvSpPr>
          <p:cNvPr id="6" name="テキスト ボックス 5"/>
          <p:cNvSpPr txBox="1"/>
          <p:nvPr/>
        </p:nvSpPr>
        <p:spPr>
          <a:xfrm>
            <a:off x="7353300" y="1878708"/>
            <a:ext cx="4653212" cy="2554545"/>
          </a:xfrm>
          <a:prstGeom prst="rect">
            <a:avLst/>
          </a:prstGeom>
          <a:noFill/>
        </p:spPr>
        <p:txBody>
          <a:bodyPr wrap="square" rtlCol="0">
            <a:spAutoFit/>
          </a:bodyPr>
          <a:lstStyle/>
          <a:p>
            <a:r>
              <a:rPr kumimoji="1" lang="ja-JP" altLang="en-US" sz="2000" dirty="0" smtClean="0"/>
              <a:t>対象人数：</a:t>
            </a:r>
            <a:r>
              <a:rPr kumimoji="1" lang="en-US" altLang="ja-JP" sz="2000" dirty="0" smtClean="0"/>
              <a:t>42</a:t>
            </a:r>
            <a:r>
              <a:rPr kumimoji="1" lang="ja-JP" altLang="en-US" sz="2000" dirty="0" smtClean="0"/>
              <a:t>人　　　回収率：</a:t>
            </a:r>
            <a:r>
              <a:rPr kumimoji="1" lang="en-US" altLang="ja-JP" sz="2000" dirty="0" smtClean="0"/>
              <a:t>63</a:t>
            </a:r>
            <a:r>
              <a:rPr kumimoji="1" lang="ja-JP" altLang="en-US" sz="2000" dirty="0" smtClean="0"/>
              <a:t>％</a:t>
            </a:r>
            <a:endParaRPr kumimoji="1" lang="en-US" altLang="ja-JP" sz="2000" dirty="0" smtClean="0"/>
          </a:p>
          <a:p>
            <a:r>
              <a:rPr lang="ja-JP" altLang="en-US" sz="2000" dirty="0" smtClean="0"/>
              <a:t>⇒全学の授業からランダムに選出</a:t>
            </a:r>
            <a:endParaRPr lang="en-US" altLang="ja-JP" sz="2000" dirty="0" smtClean="0"/>
          </a:p>
          <a:p>
            <a:r>
              <a:rPr lang="ja-JP" altLang="en-US" sz="2000" dirty="0" smtClean="0"/>
              <a:t>アンケート方法：</a:t>
            </a:r>
            <a:r>
              <a:rPr lang="en-US" altLang="ja-JP" sz="2000" dirty="0" smtClean="0"/>
              <a:t>Web</a:t>
            </a:r>
            <a:r>
              <a:rPr lang="ja-JP" altLang="en-US" sz="2000" dirty="0" smtClean="0"/>
              <a:t>アンケートフォーム</a:t>
            </a:r>
            <a:endParaRPr lang="en-US" altLang="ja-JP" sz="2000" dirty="0" smtClean="0"/>
          </a:p>
          <a:p>
            <a:r>
              <a:rPr kumimoji="1" lang="ja-JP" altLang="en-US" sz="2000" dirty="0" smtClean="0"/>
              <a:t>質問内容</a:t>
            </a:r>
            <a:r>
              <a:rPr lang="en-US" altLang="ja-JP" sz="2000" dirty="0" smtClean="0"/>
              <a:t>(</a:t>
            </a:r>
            <a:r>
              <a:rPr lang="ja-JP" altLang="en-US" sz="2000" dirty="0" smtClean="0"/>
              <a:t>１</a:t>
            </a:r>
            <a:r>
              <a:rPr lang="en-US" altLang="ja-JP" sz="2000" dirty="0" smtClean="0"/>
              <a:t>)</a:t>
            </a:r>
            <a:r>
              <a:rPr lang="ja-JP" altLang="en-US" sz="2000" dirty="0"/>
              <a:t> </a:t>
            </a:r>
            <a:r>
              <a:rPr lang="en-US" altLang="ja-JP" sz="2000" dirty="0"/>
              <a:t>Web</a:t>
            </a:r>
            <a:r>
              <a:rPr lang="ja-JP" altLang="en-US" sz="2000" dirty="0"/>
              <a:t>掲示</a:t>
            </a:r>
            <a:r>
              <a:rPr lang="ja-JP" altLang="en-US" sz="2000" dirty="0" smtClean="0"/>
              <a:t>システム（</a:t>
            </a:r>
            <a:r>
              <a:rPr lang="en-US" altLang="ja-JP" sz="2000" dirty="0" smtClean="0"/>
              <a:t>Moodle,</a:t>
            </a:r>
          </a:p>
          <a:p>
            <a:r>
              <a:rPr lang="ja-JP" altLang="en-US" sz="2000" dirty="0"/>
              <a:t>　</a:t>
            </a:r>
            <a:r>
              <a:rPr lang="ja-JP" altLang="en-US" sz="2000" dirty="0" smtClean="0"/>
              <a:t>　　　　　　</a:t>
            </a:r>
            <a:r>
              <a:rPr lang="en-US" altLang="ja-JP" sz="2000" dirty="0" smtClean="0"/>
              <a:t> </a:t>
            </a:r>
            <a:r>
              <a:rPr lang="ja-JP" altLang="en-US" sz="2000" dirty="0" smtClean="0"/>
              <a:t>　</a:t>
            </a:r>
            <a:r>
              <a:rPr lang="en-US" altLang="ja-JP" sz="2000" dirty="0" smtClean="0"/>
              <a:t>TWINS</a:t>
            </a:r>
            <a:r>
              <a:rPr lang="ja-JP" altLang="en-US" sz="2000" dirty="0" smtClean="0"/>
              <a:t>）の項目の認知度、利</a:t>
            </a:r>
            <a:endParaRPr lang="en-US" altLang="ja-JP" sz="2000" dirty="0" smtClean="0"/>
          </a:p>
          <a:p>
            <a:r>
              <a:rPr lang="ja-JP" altLang="en-US" sz="2000" dirty="0"/>
              <a:t>　</a:t>
            </a:r>
            <a:r>
              <a:rPr lang="ja-JP" altLang="en-US" sz="2000" dirty="0" smtClean="0"/>
              <a:t>　　　　　　　用状況</a:t>
            </a:r>
            <a:endParaRPr lang="en-US" altLang="ja-JP" sz="2000" dirty="0" smtClean="0"/>
          </a:p>
          <a:p>
            <a:r>
              <a:rPr kumimoji="1" lang="ja-JP" altLang="en-US" sz="2000" dirty="0"/>
              <a:t>　</a:t>
            </a:r>
            <a:r>
              <a:rPr kumimoji="1" lang="ja-JP" altLang="en-US" sz="2000" dirty="0" smtClean="0"/>
              <a:t>　　　　　</a:t>
            </a:r>
            <a:r>
              <a:rPr kumimoji="1" lang="en-US" altLang="ja-JP" sz="2000" dirty="0" smtClean="0"/>
              <a:t>(</a:t>
            </a:r>
            <a:r>
              <a:rPr kumimoji="1" lang="ja-JP" altLang="en-US" sz="2000" dirty="0" smtClean="0"/>
              <a:t>２</a:t>
            </a:r>
            <a:r>
              <a:rPr kumimoji="1" lang="en-US" altLang="ja-JP" sz="2000" dirty="0" smtClean="0"/>
              <a:t>)</a:t>
            </a:r>
            <a:r>
              <a:rPr lang="ja-JP" altLang="en-US" sz="2000" dirty="0"/>
              <a:t>システム利用方法の改善</a:t>
            </a:r>
            <a:r>
              <a:rPr lang="ja-JP" altLang="en-US" sz="2000" dirty="0" smtClean="0"/>
              <a:t>案</a:t>
            </a:r>
            <a:endParaRPr kumimoji="1" lang="en-US" altLang="ja-JP" sz="2000" dirty="0" smtClean="0"/>
          </a:p>
          <a:p>
            <a:endParaRPr lang="en-US" altLang="ja-JP" sz="2000" dirty="0"/>
          </a:p>
        </p:txBody>
      </p:sp>
      <p:graphicFrame>
        <p:nvGraphicFramePr>
          <p:cNvPr id="7" name="コンテンツ プレースホルダー 3"/>
          <p:cNvGraphicFramePr>
            <a:graphicFrameLocks/>
          </p:cNvGraphicFramePr>
          <p:nvPr>
            <p:extLst>
              <p:ext uri="{D42A27DB-BD31-4B8C-83A1-F6EECF244321}">
                <p14:modId xmlns:p14="http://schemas.microsoft.com/office/powerpoint/2010/main" val="358317791"/>
              </p:ext>
            </p:extLst>
          </p:nvPr>
        </p:nvGraphicFramePr>
        <p:xfrm>
          <a:off x="468000" y="6408000"/>
          <a:ext cx="10287728" cy="40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図 9"/>
          <p:cNvPicPr>
            <a:picLocks noChangeAspect="1"/>
          </p:cNvPicPr>
          <p:nvPr/>
        </p:nvPicPr>
        <p:blipFill>
          <a:blip r:embed="rId7"/>
          <a:stretch>
            <a:fillRect/>
          </a:stretch>
        </p:blipFill>
        <p:spPr>
          <a:xfrm>
            <a:off x="409575" y="1758693"/>
            <a:ext cx="6753225" cy="4057483"/>
          </a:xfrm>
          <a:prstGeom prst="rect">
            <a:avLst/>
          </a:prstGeom>
        </p:spPr>
      </p:pic>
      <p:sp>
        <p:nvSpPr>
          <p:cNvPr id="8" name="テキスト ボックス 7"/>
          <p:cNvSpPr txBox="1"/>
          <p:nvPr/>
        </p:nvSpPr>
        <p:spPr>
          <a:xfrm>
            <a:off x="6858456" y="5311193"/>
            <a:ext cx="514805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dirty="0" smtClean="0"/>
              <a:t>・面倒</a:t>
            </a:r>
            <a:r>
              <a:rPr lang="ja-JP" altLang="en-US" dirty="0"/>
              <a:t>だという意見が多い</a:t>
            </a:r>
          </a:p>
          <a:p>
            <a:r>
              <a:rPr lang="ja-JP" altLang="en-US" dirty="0" smtClean="0"/>
              <a:t>・自分</a:t>
            </a:r>
            <a:r>
              <a:rPr lang="ja-JP" altLang="en-US" dirty="0"/>
              <a:t>のサイトを持っているという教員も</a:t>
            </a:r>
            <a:r>
              <a:rPr lang="ja-JP" altLang="en-US" dirty="0" smtClean="0"/>
              <a:t>少　なく</a:t>
            </a:r>
            <a:r>
              <a:rPr lang="ja-JP" altLang="en-US" dirty="0"/>
              <a:t>ない</a:t>
            </a:r>
          </a:p>
        </p:txBody>
      </p:sp>
      <p:sp>
        <p:nvSpPr>
          <p:cNvPr id="4" name="下矢印 3"/>
          <p:cNvSpPr/>
          <p:nvPr/>
        </p:nvSpPr>
        <p:spPr>
          <a:xfrm>
            <a:off x="9182100" y="4433253"/>
            <a:ext cx="718358" cy="690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377961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クォータブル">
  <a:themeElements>
    <a:clrScheme name="クォータブル">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クォータブル">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クォータブル">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2908</TotalTime>
  <Words>4987</Words>
  <Application>Microsoft Office PowerPoint</Application>
  <PresentationFormat>ワイド画面</PresentationFormat>
  <Paragraphs>831</Paragraphs>
  <Slides>46</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46</vt:i4>
      </vt:variant>
    </vt:vector>
  </HeadingPairs>
  <TitlesOfParts>
    <vt:vector size="54" baseType="lpstr">
      <vt:lpstr>ＭＳ Ｐゴシック</vt:lpstr>
      <vt:lpstr>ＭＳ ゴシック</vt:lpstr>
      <vt:lpstr>Calibri</vt:lpstr>
      <vt:lpstr>Calibri Light</vt:lpstr>
      <vt:lpstr>Century Gothic</vt:lpstr>
      <vt:lpstr>Wingdings 2</vt:lpstr>
      <vt:lpstr>レトロスペクト</vt:lpstr>
      <vt:lpstr>クォータブル</vt:lpstr>
      <vt:lpstr>情報の電子化でスマートなキャンパスへ 　　　　　　　　　　　　～ネットでささっと掲示板～</vt:lpstr>
      <vt:lpstr>発表内容</vt:lpstr>
      <vt:lpstr>「スマートキャンパス」とは？</vt:lpstr>
      <vt:lpstr>中間発表までの調査内容</vt:lpstr>
      <vt:lpstr>研究の目的</vt:lpstr>
      <vt:lpstr>ヒアリング調査【教育推進部、教育クラウド室】</vt:lpstr>
      <vt:lpstr>学生アンケート（本調査）</vt:lpstr>
      <vt:lpstr>掲示情報取得源</vt:lpstr>
      <vt:lpstr>教員アンケート結果（Moodle）</vt:lpstr>
      <vt:lpstr>教員アンケート結果（TWINS）</vt:lpstr>
      <vt:lpstr>ヒアリング調査、上智大学へ</vt:lpstr>
      <vt:lpstr>上智大学の「Loyola」、</vt:lpstr>
      <vt:lpstr>ヒアリング調査</vt:lpstr>
      <vt:lpstr>ヒアリング調査、東京農工大学へ</vt:lpstr>
      <vt:lpstr>農工大の「Web掲示板」</vt:lpstr>
      <vt:lpstr>PowerPoint プレゼンテーション</vt:lpstr>
      <vt:lpstr>PowerPoint プレゼンテーション</vt:lpstr>
      <vt:lpstr>総合情報メディアセンターへヒアリング</vt:lpstr>
      <vt:lpstr>農工大生へのヒアリング調査</vt:lpstr>
      <vt:lpstr>他大学ヒアリングから得られたこと</vt:lpstr>
      <vt:lpstr>結果：項目ごとの需要 　　　　　　　　　（利用頻度が高い項目）</vt:lpstr>
      <vt:lpstr>結果：項目ごとの需要 　　　　　　　　　（利用頻度が低い項目）</vt:lpstr>
      <vt:lpstr>遠い所から通学している学生は？</vt:lpstr>
      <vt:lpstr>遠い所から通学している学生は？</vt:lpstr>
      <vt:lpstr>問題点・課題とその対策 管理側</vt:lpstr>
      <vt:lpstr>教員側</vt:lpstr>
      <vt:lpstr>学生側</vt:lpstr>
      <vt:lpstr>提案</vt:lpstr>
      <vt:lpstr>TWINS掲示板を使ってもらうために - 1</vt:lpstr>
      <vt:lpstr>TWINS掲示板を使ってもらうために - 2</vt:lpstr>
      <vt:lpstr>TWINS掲示板イメージ</vt:lpstr>
      <vt:lpstr>TWINS掲示板イメージ</vt:lpstr>
      <vt:lpstr>TWINS掲示板イメージ</vt:lpstr>
      <vt:lpstr>TWINS掲示板イメージ</vt:lpstr>
      <vt:lpstr>いつでもどこでも見られる</vt:lpstr>
      <vt:lpstr>管理が簡易化</vt:lpstr>
      <vt:lpstr>電子情報ならではの使い方ができる</vt:lpstr>
      <vt:lpstr>今後の展望</vt:lpstr>
      <vt:lpstr>謝辞</vt:lpstr>
      <vt:lpstr>参考資料</vt:lpstr>
      <vt:lpstr>ありがとうございました。</vt:lpstr>
      <vt:lpstr>付録</vt:lpstr>
      <vt:lpstr>PowerPoint プレゼンテーション</vt:lpstr>
      <vt:lpstr>PowerPoint プレゼンテーション</vt:lpstr>
      <vt:lpstr>支援室へのヒアリング調査結果</vt:lpstr>
      <vt:lpstr>プレアンケート調査の結果</vt:lpstr>
    </vt:vector>
  </TitlesOfParts>
  <Company>筑波大学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情報の電子化でスマートなキャンパスへ</dc:title>
  <dc:creator>win-admin</dc:creator>
  <cp:lastModifiedBy>win-admin</cp:lastModifiedBy>
  <cp:revision>168</cp:revision>
  <dcterms:created xsi:type="dcterms:W3CDTF">2013-06-17T12:55:45Z</dcterms:created>
  <dcterms:modified xsi:type="dcterms:W3CDTF">2013-06-24T09:04:52Z</dcterms:modified>
</cp:coreProperties>
</file>